
<file path=[Content_Types].xml><?xml version="1.0" encoding="utf-8"?>
<Types xmlns="http://schemas.openxmlformats.org/package/2006/content-types">
  <Default Extension="jpeg" ContentType="image/jpeg"/>
  <Default Extension="JPG" ContentType="image/.jpg"/>
  <Default Extension="png" ContentType="image/png"/>
  <Default Extension="mp3" ContentType="audio/mp3"/>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25.svg" ContentType="image/svg+xml"/>
  <Override PartName="/ppt/media/image27.svg" ContentType="image/svg+xml"/>
  <Override PartName="/ppt/media/image29.svg" ContentType="image/svg+xml"/>
  <Override PartName="/ppt/media/image33.svg" ContentType="image/svg+xml"/>
  <Override PartName="/ppt/media/image39.svg" ContentType="image/svg+xml"/>
  <Override PartName="/ppt/media/image53.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425" r:id="rId3"/>
    <p:sldId id="468" r:id="rId5"/>
    <p:sldId id="337" r:id="rId6"/>
    <p:sldId id="469" r:id="rId7"/>
    <p:sldId id="470" r:id="rId8"/>
    <p:sldId id="471" r:id="rId9"/>
    <p:sldId id="396" r:id="rId10"/>
    <p:sldId id="399" r:id="rId11"/>
    <p:sldId id="397" r:id="rId12"/>
    <p:sldId id="400" r:id="rId13"/>
    <p:sldId id="423" r:id="rId14"/>
    <p:sldId id="424" r:id="rId15"/>
    <p:sldId id="401" r:id="rId16"/>
    <p:sldId id="428" r:id="rId17"/>
    <p:sldId id="429" r:id="rId18"/>
    <p:sldId id="430" r:id="rId19"/>
    <p:sldId id="431" r:id="rId20"/>
    <p:sldId id="432" r:id="rId21"/>
    <p:sldId id="433" r:id="rId22"/>
    <p:sldId id="472" r:id="rId23"/>
    <p:sldId id="473" r:id="rId24"/>
    <p:sldId id="439" r:id="rId25"/>
    <p:sldId id="441" r:id="rId26"/>
    <p:sldId id="442" r:id="rId27"/>
    <p:sldId id="443" r:id="rId28"/>
    <p:sldId id="444" r:id="rId29"/>
    <p:sldId id="445" r:id="rId30"/>
    <p:sldId id="450" r:id="rId31"/>
    <p:sldId id="451" r:id="rId32"/>
    <p:sldId id="452" r:id="rId33"/>
    <p:sldId id="453" r:id="rId34"/>
    <p:sldId id="454" r:id="rId35"/>
    <p:sldId id="455" r:id="rId36"/>
    <p:sldId id="475" r:id="rId37"/>
    <p:sldId id="457" r:id="rId38"/>
    <p:sldId id="456" r:id="rId39"/>
    <p:sldId id="458" r:id="rId40"/>
    <p:sldId id="460" r:id="rId41"/>
    <p:sldId id="461" r:id="rId42"/>
    <p:sldId id="462" r:id="rId43"/>
    <p:sldId id="463" r:id="rId44"/>
    <p:sldId id="464" r:id="rId45"/>
    <p:sldId id="465" r:id="rId46"/>
  </p:sldIdLst>
  <p:sldSz cx="12192000" cy="6858000"/>
  <p:notesSz cx="6858000" cy="9144000"/>
  <p:custDataLst>
    <p:tags r:id="rId5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88" userDrawn="1">
          <p15:clr>
            <a:srgbClr val="A4A3A4"/>
          </p15:clr>
        </p15:guide>
        <p15:guide id="2" pos="385" userDrawn="1">
          <p15:clr>
            <a:srgbClr val="A4A3A4"/>
          </p15:clr>
        </p15:guide>
        <p15:guide id="3" pos="7242" userDrawn="1">
          <p15:clr>
            <a:srgbClr val="A4A3A4"/>
          </p15:clr>
        </p15:guide>
        <p15:guide id="4" orient="horz" pos="378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CA83A"/>
    <a:srgbClr val="5FA73E"/>
    <a:srgbClr val="FFFFFF"/>
    <a:srgbClr val="5BAE3E"/>
    <a:srgbClr val="E3F2CD"/>
    <a:srgbClr val="DEB855"/>
    <a:srgbClr val="5BAE72"/>
    <a:srgbClr val="68AE77"/>
    <a:srgbClr val="E5C677"/>
    <a:srgbClr val="70E8C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60" autoAdjust="0"/>
    <p:restoredTop sz="68421" autoAdjust="0"/>
  </p:normalViewPr>
  <p:slideViewPr>
    <p:cSldViewPr snapToGrid="0" showGuides="1">
      <p:cViewPr varScale="1">
        <p:scale>
          <a:sx n="85" d="100"/>
          <a:sy n="85" d="100"/>
        </p:scale>
        <p:origin x="806" y="53"/>
      </p:cViewPr>
      <p:guideLst>
        <p:guide orient="horz" pos="988"/>
        <p:guide pos="385"/>
        <p:guide pos="7242"/>
        <p:guide orient="horz" pos="378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0" Type="http://schemas.openxmlformats.org/officeDocument/2006/relationships/tags" Target="tags/tag63.xml"/><Relationship Id="rId5" Type="http://schemas.openxmlformats.org/officeDocument/2006/relationships/slide" Target="slides/slide2.xml"/><Relationship Id="rId49" Type="http://schemas.openxmlformats.org/officeDocument/2006/relationships/tableStyles" Target="tableStyles.xml"/><Relationship Id="rId48" Type="http://schemas.openxmlformats.org/officeDocument/2006/relationships/viewProps" Target="viewProps.xml"/><Relationship Id="rId47" Type="http://schemas.openxmlformats.org/officeDocument/2006/relationships/presProps" Target="presProps.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D3D897-D653-4E87-B3FC-7F91767C4549}"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EF9725-8BE2-4180-AB15-955F822207C1}"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highlight>
                  <a:srgbClr val="FFFF00"/>
                </a:highlight>
              </a:rPr>
              <a:t>果蔬采后品质劣变及保鲜减损控制技术</a:t>
            </a:r>
            <a:endParaRPr lang="zh-CN" altLang="en-US" dirty="0">
              <a:highlight>
                <a:srgbClr val="FFFF00"/>
              </a:highlight>
            </a:endParaRPr>
          </a:p>
          <a:p>
            <a:r>
              <a:rPr lang="en-US" altLang="zh-CN" dirty="0">
                <a:highlight>
                  <a:srgbClr val="FFFF00"/>
                </a:highlight>
              </a:rPr>
              <a:t>Postharvest Quality Deterioration and Preservation/Loss Reduction Technologies in Fruits and Vegetables </a:t>
            </a:r>
            <a:endParaRPr lang="en-US" altLang="zh-CN" dirty="0">
              <a:highlight>
                <a:srgbClr val="FFFF00"/>
              </a:highlight>
            </a:endParaRPr>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无论采用哪种呼吸方式，果蔬在呼吸过程中消耗的原料来源都是葡萄糖等有机物。</a:t>
            </a:r>
            <a:endParaRPr lang="zh-CN" altLang="en-US" dirty="0"/>
          </a:p>
          <a:p>
            <a:r>
              <a:rPr lang="zh-CN" altLang="en-US" dirty="0"/>
              <a:t>随着呼吸作用持续进行，这些内部的营养物质不断被消耗，导致果蔬营养流失、品质劣变，甚至出现变质。</a:t>
            </a:r>
            <a:endParaRPr lang="zh-CN" altLang="en-US" dirty="0"/>
          </a:p>
          <a:p>
            <a:r>
              <a:rPr lang="en-US" altLang="zh-CN" dirty="0"/>
              <a:t>Regardless of the respiration pathway, the substrates consumed during respiration in fruits and vegetables are organic compounds such as glucose. </a:t>
            </a:r>
            <a:endParaRPr lang="en-US" altLang="zh-CN" dirty="0"/>
          </a:p>
          <a:p>
            <a:r>
              <a:rPr lang="en-US" altLang="zh-CN" dirty="0"/>
              <a:t>As respiration continues, these internal nutritional reserves are progressively depleted, leading to nutrient loss, quality deterioration, and eventually spoilage of fruits and vegetables.</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2.</a:t>
            </a:r>
            <a:r>
              <a:rPr lang="zh-CN" altLang="en-US" dirty="0"/>
              <a:t>呼吸强度：衡量呼吸作用的关键指标</a:t>
            </a:r>
            <a:endParaRPr lang="zh-CN" altLang="en-US" dirty="0"/>
          </a:p>
          <a:p>
            <a:r>
              <a:rPr lang="zh-CN" altLang="en-US" dirty="0"/>
              <a:t>既然我们已经了解了果蔬的有氧呼吸和无氧呼吸两种类型，那么该如何衡量呼吸作用的强弱呢？这就需要用到呼吸强度（又称呼吸速率）</a:t>
            </a:r>
            <a:r>
              <a:rPr lang="en-US" altLang="zh-CN" dirty="0"/>
              <a:t> </a:t>
            </a:r>
            <a:r>
              <a:rPr lang="zh-CN" altLang="en-US" dirty="0"/>
              <a:t>这一关键指标。</a:t>
            </a:r>
            <a:r>
              <a:rPr lang="en-US" altLang="zh-CN" dirty="0"/>
              <a:t> </a:t>
            </a:r>
            <a:endParaRPr lang="en-US" altLang="zh-CN" dirty="0"/>
          </a:p>
          <a:p>
            <a:r>
              <a:rPr lang="zh-CN" altLang="en-US" dirty="0"/>
              <a:t>我们可以用呼吸强度（又称呼吸速率）来衡量果蔬呼吸作用的强弱，它的核心定义是：在一定温度下，单位时间内、单位重量（或体积）的果蔬吸入氧气，或是释放二氧化碳的量。</a:t>
            </a:r>
            <a:endParaRPr lang="zh-CN" altLang="en-US" dirty="0"/>
          </a:p>
          <a:p>
            <a:r>
              <a:rPr lang="zh-CN" altLang="en-US" dirty="0"/>
              <a:t>简单说，呼吸强度越大，果蔬消耗葡萄糖等营养原料的速度就越快，衰老变质也会跟着加速，保鲜贮藏期自然更短。</a:t>
            </a:r>
            <a:endParaRPr lang="zh-CN" altLang="en-US" dirty="0"/>
          </a:p>
          <a:p>
            <a:r>
              <a:rPr lang="zh-CN" altLang="en-US" dirty="0"/>
              <a:t>在实际生产中，呼吸强度的差异和变化很明显，主要体现在两方面：</a:t>
            </a:r>
            <a:endParaRPr lang="zh-CN" altLang="en-US" dirty="0"/>
          </a:p>
          <a:p>
            <a:r>
              <a:rPr lang="en-US" altLang="zh-CN" dirty="0"/>
              <a:t>Now that the aerobic and anaerobic respiration of fruits and vegetables has been described above, the next question is how to measure the intensity of respiratory activity. </a:t>
            </a:r>
            <a:endParaRPr lang="en-US" altLang="zh-CN" dirty="0"/>
          </a:p>
          <a:p>
            <a:r>
              <a:rPr lang="en-US" altLang="zh-CN" dirty="0"/>
              <a:t>This is addressed by the key parameter respiration intensity (also referred to as the respiration rate).</a:t>
            </a:r>
            <a:endParaRPr lang="en-US" altLang="zh-CN" dirty="0"/>
          </a:p>
          <a:p>
            <a:r>
              <a:rPr lang="en-US" altLang="zh-CN" dirty="0"/>
              <a:t>Respiration intensity (respiration rate) is used to quantify the strength of respiration in fruits and vegetables. </a:t>
            </a:r>
            <a:endParaRPr lang="en-US" altLang="zh-CN" dirty="0"/>
          </a:p>
          <a:p>
            <a:r>
              <a:rPr lang="en-US" altLang="zh-CN" dirty="0"/>
              <a:t>It is defined as the amount of oxygen consumed or carbon dioxide released per unit time by a unit mass (or volume) of fruits and vegetables at a given temperature. </a:t>
            </a:r>
            <a:endParaRPr lang="en-US" altLang="zh-CN" dirty="0"/>
          </a:p>
          <a:p>
            <a:r>
              <a:rPr lang="en-US" altLang="zh-CN" b="1" dirty="0">
                <a:highlight>
                  <a:srgbClr val="FFFF00"/>
                </a:highlight>
              </a:rPr>
              <a:t>In simple terms</a:t>
            </a:r>
            <a:r>
              <a:rPr lang="en-US" altLang="zh-CN" b="1" dirty="0"/>
              <a:t>, </a:t>
            </a:r>
            <a:r>
              <a:rPr lang="en-US" altLang="zh-CN" dirty="0"/>
              <a:t>the higher the respiration intensity, the faster glucose and other nutritional substrates are consumed, leading to accelerated senescence and spoilage and, consequently, a shorter storage and shelf life.</a:t>
            </a:r>
            <a:endParaRPr lang="en-US" altLang="zh-CN" dirty="0"/>
          </a:p>
          <a:p>
            <a:r>
              <a:rPr lang="en-US" altLang="zh-CN" dirty="0"/>
              <a:t>In practical production, differences and changes in respiration intensity are highly evident and are mainly reflected in two aspects:</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a:t>
            </a:r>
            <a:r>
              <a:rPr lang="en-US" altLang="zh-CN" dirty="0"/>
              <a:t>1</a:t>
            </a:r>
            <a:r>
              <a:rPr lang="zh-CN" altLang="en-US" dirty="0"/>
              <a:t>）不同果蔬，呼吸强度差别大：例如苹果、蓝莓、草莓，它们的呼吸速率天生不同。耐储存的苹果、梨，呼吸强度本身偏低，所以能放更久；而草莓、菠菜这类果蔬，呼吸强度天生旺盛，常温下很快就会变质。</a:t>
            </a:r>
            <a:endParaRPr lang="zh-CN" altLang="en-US" dirty="0"/>
          </a:p>
          <a:p>
            <a:r>
              <a:rPr lang="en-US" altLang="zh-CN" dirty="0"/>
              <a:t>Large differences in respiration intensity among different fruits and vegetables:</a:t>
            </a:r>
            <a:endParaRPr lang="en-US" altLang="zh-CN" dirty="0"/>
          </a:p>
          <a:p>
            <a:r>
              <a:rPr lang="en-US" altLang="zh-CN" dirty="0"/>
              <a:t>For example, apples, blueberries, and strawberries inherently differ in their respiration rates. </a:t>
            </a:r>
            <a:endParaRPr lang="en-US" altLang="zh-CN" dirty="0"/>
          </a:p>
          <a:p>
            <a:r>
              <a:rPr lang="en-US" altLang="zh-CN" dirty="0"/>
              <a:t>Storage-tolerant fruits such as apples and pears have relatively low respiration intensity and can therefore be stored for longer periods. </a:t>
            </a:r>
            <a:endParaRPr lang="en-US" altLang="zh-CN" dirty="0"/>
          </a:p>
          <a:p>
            <a:r>
              <a:rPr lang="en-US" altLang="zh-CN" dirty="0"/>
              <a:t>In contrast, fruits and vegetables such as strawberries and spinach have inherently high respiration intensity and deteriorate rapidly at ambient temperature.</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a:t>
            </a:r>
            <a:r>
              <a:rPr lang="en-US" altLang="zh-CN" dirty="0"/>
              <a:t>2</a:t>
            </a:r>
            <a:r>
              <a:rPr lang="zh-CN" altLang="en-US" dirty="0"/>
              <a:t>）温度是影响呼吸强度的关键：温度对呼吸作用的影响特别显著</a:t>
            </a:r>
            <a:r>
              <a:rPr lang="en-US" altLang="zh-CN" dirty="0"/>
              <a:t> —— </a:t>
            </a:r>
            <a:r>
              <a:rPr lang="zh-CN" altLang="en-US" dirty="0"/>
              <a:t>在</a:t>
            </a:r>
            <a:r>
              <a:rPr lang="en-US" altLang="zh-CN" dirty="0"/>
              <a:t> 5</a:t>
            </a:r>
            <a:r>
              <a:rPr lang="en-US" altLang="en-US" dirty="0"/>
              <a:t>℃</a:t>
            </a:r>
            <a:r>
              <a:rPr lang="zh-CN" altLang="en-US" dirty="0"/>
              <a:t>以下的低温环境中，果蔬的呼吸作用会变得很微弱，营养消耗也慢；可一旦温度升到</a:t>
            </a:r>
            <a:r>
              <a:rPr lang="en-US" altLang="zh-CN" dirty="0"/>
              <a:t> 10</a:t>
            </a:r>
            <a:r>
              <a:rPr lang="en-US" altLang="en-US" dirty="0"/>
              <a:t>℃</a:t>
            </a:r>
            <a:r>
              <a:rPr lang="zh-CN" altLang="en-US" dirty="0"/>
              <a:t>以上，呼吸作用会急剧增强，就像按下了</a:t>
            </a:r>
            <a:r>
              <a:rPr lang="en-US" altLang="zh-CN" dirty="0"/>
              <a:t> “</a:t>
            </a:r>
            <a:r>
              <a:rPr lang="zh-CN" altLang="en-US" dirty="0"/>
              <a:t>加速键</a:t>
            </a:r>
            <a:r>
              <a:rPr lang="en-US" altLang="zh-CN" dirty="0"/>
              <a:t>”</a:t>
            </a:r>
            <a:r>
              <a:rPr lang="zh-CN" altLang="en-US" dirty="0"/>
              <a:t>。呼吸一加快，果蔬的营养物质消耗得更快，风味、口感会快速变差，品质劣变的速度也会明显提升。</a:t>
            </a:r>
            <a:endParaRPr lang="zh-CN" altLang="en-US" dirty="0"/>
          </a:p>
          <a:p>
            <a:r>
              <a:rPr lang="en-US" altLang="zh-CN" dirty="0"/>
              <a:t>Temperature is a critical factor affecting respiration intensity:</a:t>
            </a:r>
            <a:endParaRPr lang="en-US" altLang="zh-CN" dirty="0"/>
          </a:p>
          <a:p>
            <a:r>
              <a:rPr lang="en-US" altLang="zh-CN" dirty="0"/>
              <a:t>Temperature has a strong influence on respiration. </a:t>
            </a:r>
            <a:endParaRPr lang="en-US" altLang="zh-CN" dirty="0"/>
          </a:p>
          <a:p>
            <a:endParaRPr lang="en-US" altLang="zh-CN" dirty="0"/>
          </a:p>
          <a:p>
            <a:r>
              <a:rPr lang="en-US" altLang="zh-CN" dirty="0"/>
              <a:t>Under low-temperature conditions below 5</a:t>
            </a:r>
            <a:r>
              <a:rPr lang="en-US" altLang="en-US" dirty="0"/>
              <a:t>°</a:t>
            </a:r>
            <a:r>
              <a:rPr lang="en-US" altLang="zh-CN" dirty="0"/>
              <a:t>C, respiration in fruits and vegetables becomes very weak, and nutrient consumption proceeds slowly. </a:t>
            </a:r>
            <a:endParaRPr lang="en-US" altLang="zh-CN" dirty="0"/>
          </a:p>
          <a:p>
            <a:endParaRPr lang="en-US" altLang="zh-CN" dirty="0"/>
          </a:p>
          <a:p>
            <a:r>
              <a:rPr lang="en-US" altLang="zh-CN" dirty="0"/>
              <a:t>However, once the temperature rises above 10</a:t>
            </a:r>
            <a:r>
              <a:rPr lang="en-US" altLang="en-US" dirty="0"/>
              <a:t>°</a:t>
            </a:r>
            <a:r>
              <a:rPr lang="en-US" altLang="zh-CN" dirty="0"/>
              <a:t>C, respiration intensity increases sharply, as if an “accelerator” has been engaged. As respiration accelerates, nutrients are consumed more rapidly, flavor and texture deteriorate quickly, and the rate of quality degradation increases significantly.</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3.</a:t>
            </a:r>
            <a:r>
              <a:rPr lang="zh-CN" altLang="en-US" dirty="0"/>
              <a:t>呼吸高峰与果蔬类型划分</a:t>
            </a:r>
            <a:endParaRPr lang="zh-CN" altLang="en-US" dirty="0"/>
          </a:p>
          <a:p>
            <a:r>
              <a:rPr lang="zh-CN" altLang="en-US" dirty="0"/>
              <a:t>呼吸高峰是呼吸作用的关键特征，指果实生长发育或后熟阶段出现的呼吸强度峰值。根据呼吸高峰的变化特征，果蔬可划分为呼吸跃变型和呼吸非跃变型两大类。</a:t>
            </a:r>
            <a:r>
              <a:rPr lang="en-US" altLang="zh-CN" dirty="0"/>
              <a:t> </a:t>
            </a:r>
            <a:endParaRPr lang="en-US" altLang="zh-CN" dirty="0"/>
          </a:p>
          <a:p>
            <a:r>
              <a:rPr lang="en-US" altLang="zh-CN" dirty="0"/>
              <a:t>(3)Respiratory Climacteric and Classification of Fruits and Vegetables</a:t>
            </a:r>
            <a:endParaRPr lang="en-US" altLang="zh-CN" dirty="0"/>
          </a:p>
          <a:p>
            <a:r>
              <a:rPr lang="en-US" altLang="zh-CN" dirty="0"/>
              <a:t>The respiratory climacteric is a key characteristic of respiration, referring to the peak in respiration intensity that occurs during fruit growth, development, or postharvest ripening. Based on the presence and pattern of this climacteric behavior, fruits and vegetables can be classified into two major categories: climacteric and non-climacteric produce.</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呼吸跃变型：果蔬采后成熟过程中，呼吸强度先降后升形成高峰，伴随品质剧变（如香蕉转黄、苹果变粉），典型代表包括苹果、梨、香蕉、李子等。</a:t>
            </a:r>
            <a:endParaRPr lang="zh-CN" altLang="en-US" dirty="0"/>
          </a:p>
          <a:p>
            <a:r>
              <a:rPr lang="zh-CN" altLang="en-US" dirty="0"/>
              <a:t>这类果蔬需重点控制乙烯释放（如用</a:t>
            </a:r>
            <a:r>
              <a:rPr lang="en-US" altLang="zh-CN" dirty="0"/>
              <a:t>1-MCP</a:t>
            </a:r>
            <a:r>
              <a:rPr lang="zh-CN" altLang="en-US" dirty="0"/>
              <a:t>抑制），延缓呼吸高峰以延长保鲜期。</a:t>
            </a:r>
            <a:endParaRPr lang="zh-CN" altLang="en-US" dirty="0"/>
          </a:p>
          <a:p>
            <a:r>
              <a:rPr lang="en-US" altLang="zh-CN" dirty="0"/>
              <a:t>Climacteric fruits and vegetables:</a:t>
            </a:r>
            <a:endParaRPr lang="en-US" altLang="zh-CN" dirty="0"/>
          </a:p>
          <a:p>
            <a:r>
              <a:rPr lang="en-US" altLang="zh-CN" dirty="0"/>
              <a:t>During postharvest ripening, respiration intensity in climacteric produce first declines and then rises sharply to form a distinct peak, accompanied by marked quality changes (e.g., bananas turning yellow and apples becoming mealy). </a:t>
            </a:r>
            <a:endParaRPr lang="en-US" altLang="zh-CN" dirty="0"/>
          </a:p>
          <a:p>
            <a:endParaRPr lang="en-US" altLang="zh-CN" dirty="0"/>
          </a:p>
          <a:p>
            <a:r>
              <a:rPr lang="en-US" altLang="zh-CN" dirty="0"/>
              <a:t>Typical examples include apples, pears, bananas, and plums. For these fruits and vegetables, </a:t>
            </a:r>
            <a:endParaRPr lang="en-US" altLang="zh-CN" dirty="0"/>
          </a:p>
          <a:p>
            <a:r>
              <a:rPr lang="en-US" altLang="zh-CN" dirty="0"/>
              <a:t>postharvest management should focus on controlling ethylene production and action</a:t>
            </a:r>
            <a:r>
              <a:rPr lang="en-US" altLang="zh-CN" dirty="0">
                <a:highlight>
                  <a:srgbClr val="FFFF00"/>
                </a:highlight>
              </a:rPr>
              <a:t> (e.g., inhibition with 1-methylcyclopropene, 1-MCP) to delay the respiratory climacteric and extend shelf life.</a:t>
            </a:r>
            <a:endParaRPr lang="en-US" altLang="zh-CN" dirty="0">
              <a:highlight>
                <a:srgbClr val="FFFF00"/>
              </a:highlight>
            </a:endParaRPr>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呼吸非跃变型：采后无呼吸高峰，呼吸强度持续缓慢下降，成熟过程平稳（如葡萄采后糖度基本稳定），典型代表包括葡萄、草莓、柑橘等。这类果蔬需降低基础呼吸强度（如</a:t>
            </a:r>
            <a:r>
              <a:rPr lang="en-US" altLang="zh-CN" dirty="0"/>
              <a:t>0-5</a:t>
            </a:r>
            <a:r>
              <a:rPr lang="en-US" altLang="en-US" dirty="0"/>
              <a:t>℃</a:t>
            </a:r>
            <a:r>
              <a:rPr lang="zh-CN" altLang="en-US" dirty="0"/>
              <a:t>低温贮藏），减少营养消耗以维持品质。</a:t>
            </a:r>
            <a:endParaRPr lang="zh-CN" altLang="en-US" dirty="0"/>
          </a:p>
          <a:p>
            <a:r>
              <a:rPr lang="en-US" altLang="zh-CN" dirty="0"/>
              <a:t>Non-climacteric fruits and vegetables:</a:t>
            </a:r>
            <a:endParaRPr lang="en-US" altLang="zh-CN" dirty="0"/>
          </a:p>
          <a:p>
            <a:r>
              <a:rPr lang="en-US" altLang="zh-CN" dirty="0"/>
              <a:t>Non-climacteric produce does not exhibit a respiratory climacteric after harvest;</a:t>
            </a:r>
            <a:endParaRPr lang="en-US" altLang="zh-CN" dirty="0"/>
          </a:p>
          <a:p>
            <a:endParaRPr lang="en-US" altLang="zh-CN" dirty="0"/>
          </a:p>
          <a:p>
            <a:r>
              <a:rPr lang="en-US" altLang="zh-CN" dirty="0"/>
              <a:t> instead, respiration intensity decreases gradually and continuously, </a:t>
            </a:r>
            <a:endParaRPr lang="en-US" altLang="zh-CN" dirty="0"/>
          </a:p>
          <a:p>
            <a:r>
              <a:rPr lang="en-US" altLang="zh-CN" dirty="0"/>
              <a:t>and the ripening process proceeds in a relatively stable manner (e.g., grape soluble solids content remains essentially unchanged after harvest). </a:t>
            </a:r>
            <a:endParaRPr lang="en-US" altLang="zh-CN" dirty="0"/>
          </a:p>
          <a:p>
            <a:endParaRPr lang="en-US" altLang="zh-CN" dirty="0"/>
          </a:p>
          <a:p>
            <a:r>
              <a:rPr lang="en-US" altLang="zh-CN" dirty="0"/>
              <a:t> Representative examples include grapes, strawberries, and citrus fruits. For these fruits and vegetables, postharvest management should focus on reducing the basal respiration intensity (e.g., storage at 0–5</a:t>
            </a:r>
            <a:r>
              <a:rPr lang="en-US" altLang="en-US" dirty="0"/>
              <a:t>°</a:t>
            </a:r>
            <a:r>
              <a:rPr lang="en-US" altLang="zh-CN" dirty="0"/>
              <a:t>C) to minimize nutrient loss and maintain quality.</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两类果蔬的采后管理策略差异显著：呼吸跃变型（如香蕉、苹果）需重点控制乙烯释放（如用</a:t>
            </a:r>
            <a:r>
              <a:rPr lang="en-US" altLang="zh-CN" dirty="0"/>
              <a:t>1-MCP</a:t>
            </a:r>
            <a:r>
              <a:rPr lang="zh-CN" altLang="en-US" dirty="0"/>
              <a:t>抑制），延缓呼吸高峰；呼吸非跃变型（如葡萄、草莓）则需降低基础呼吸强度（如低温贮藏），减少营养消耗。</a:t>
            </a:r>
            <a:endParaRPr lang="zh-CN" altLang="en-US" dirty="0"/>
          </a:p>
          <a:p>
            <a:r>
              <a:rPr lang="en-US" altLang="zh-CN" dirty="0"/>
              <a:t>In summary, postharvest management strategies differ markedly between the two types of produce. Climacteric fruits and vegetables (e.g., bananas and apples) require strict control of ethylene release and action to delay the respiratory peak, whereas non-climacteric fruits and vegetables (e.g., grapes and strawberries) rely primarily on reducing basal respiration through low-temperature storage to slow nutrient depletion and preserve quality.</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4.</a:t>
            </a:r>
            <a:r>
              <a:rPr lang="zh-CN" altLang="en-US" dirty="0"/>
              <a:t>呼吸作用的利弊</a:t>
            </a:r>
            <a:endParaRPr lang="zh-CN" altLang="en-US" dirty="0"/>
          </a:p>
          <a:p>
            <a:r>
              <a:rPr lang="zh-CN" altLang="en-US" dirty="0"/>
              <a:t>（</a:t>
            </a:r>
            <a:r>
              <a:rPr lang="en-US" altLang="zh-CN" dirty="0"/>
              <a:t>1</a:t>
            </a:r>
            <a:r>
              <a:rPr lang="zh-CN" altLang="en-US" dirty="0"/>
              <a:t>）呼吸作用的好处</a:t>
            </a:r>
            <a:endParaRPr lang="zh-CN" altLang="en-US" dirty="0"/>
          </a:p>
          <a:p>
            <a:r>
              <a:rPr lang="zh-CN" altLang="en-US" dirty="0"/>
              <a:t>呼吸作用对果蔬采后品质具有双重影响，但在生产实践中需以降低呼吸强度为主要调控目标。其有益作用主要体现在三个方面：一是提供能量供给，维持果蔬采后的生命活动；二是增强抗病免疫能力，通过提升细胞内氧化系统活性及相关酶的表达，抵御病原菌与微生物侵染；三是促进受伤组织愈合，例如山药在机械损伤后，伤口周边组织会通过增强呼吸作用合成木质素、栓质等结构物质，并提供生物合成所需能量，从而加速愈伤组织形成。</a:t>
            </a:r>
            <a:endParaRPr lang="zh-CN" altLang="en-US" dirty="0"/>
          </a:p>
          <a:p>
            <a:r>
              <a:rPr lang="en-US" altLang="zh-CN" dirty="0"/>
              <a:t>(4)Benefits and Drawbacks of Respiration</a:t>
            </a:r>
            <a:endParaRPr lang="en-US" altLang="zh-CN" dirty="0"/>
          </a:p>
          <a:p>
            <a:r>
              <a:rPr lang="en-US" altLang="en-US" dirty="0"/>
              <a:t></a:t>
            </a:r>
            <a:r>
              <a:rPr lang="en-US" altLang="zh-CN" dirty="0"/>
              <a:t>Beneficial Effects of Respiration</a:t>
            </a:r>
            <a:endParaRPr lang="en-US" altLang="zh-CN" dirty="0"/>
          </a:p>
          <a:p>
            <a:r>
              <a:rPr lang="en-US" altLang="zh-CN" dirty="0"/>
              <a:t>Respiration exerts dual effects on the postharvest quality of fruits and vegetables; </a:t>
            </a:r>
            <a:endParaRPr lang="en-US" altLang="zh-CN" dirty="0"/>
          </a:p>
          <a:p>
            <a:endParaRPr lang="en-US" altLang="zh-CN" dirty="0"/>
          </a:p>
          <a:p>
            <a:r>
              <a:rPr lang="en-US" altLang="zh-CN" dirty="0"/>
              <a:t>however, in practical postharvest management, </a:t>
            </a:r>
            <a:endParaRPr lang="en-US" altLang="zh-CN" dirty="0"/>
          </a:p>
          <a:p>
            <a:endParaRPr lang="en-US" altLang="zh-CN" dirty="0"/>
          </a:p>
          <a:p>
            <a:r>
              <a:rPr lang="en-US" altLang="zh-CN" dirty="0"/>
              <a:t>reducing respiration intensity is generally the primary regulatory objective. </a:t>
            </a:r>
            <a:endParaRPr lang="en-US" altLang="zh-CN" dirty="0"/>
          </a:p>
          <a:p>
            <a:endParaRPr lang="en-US" altLang="zh-CN" dirty="0"/>
          </a:p>
          <a:p>
            <a:r>
              <a:rPr lang="en-US" altLang="zh-CN" dirty="0"/>
              <a:t>The beneficial effects of respiration can be summarized in three aspects. First, respiration provides the energy required to sustain basic life activities of fruits and vegetables after harvest. </a:t>
            </a:r>
            <a:endParaRPr lang="en-US" altLang="zh-CN" dirty="0"/>
          </a:p>
          <a:p>
            <a:r>
              <a:rPr lang="en-US" altLang="zh-CN" dirty="0"/>
              <a:t>Second, it enhances resistance to diseases by increasing the activity of intracellular oxidative systems and the expression of related enzymes, thereby improving the ability of tissues to defend against pathogens and microbial invasion. </a:t>
            </a:r>
            <a:endParaRPr lang="en-US" altLang="zh-CN" dirty="0"/>
          </a:p>
          <a:p>
            <a:r>
              <a:rPr lang="en-US" altLang="zh-CN" dirty="0"/>
              <a:t>Third, respiration promotes wound healing in injured tissues. For example, after mechanical damage to Chinese yam (Dioscorea spp.), tissues surrounding the wound increase respiratory activity to synthesize structural substances such as lignin and suberin and to provide the energy required for biosynthesis, thereby accelerating the formation of wound-healing tissues.</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a:t>
            </a:r>
            <a:r>
              <a:rPr lang="en-US" altLang="zh-CN" dirty="0"/>
              <a:t>2</a:t>
            </a:r>
            <a:r>
              <a:rPr lang="zh-CN" altLang="en-US" dirty="0"/>
              <a:t>）呼吸作用的坏处</a:t>
            </a:r>
            <a:endParaRPr lang="zh-CN" altLang="en-US" dirty="0"/>
          </a:p>
          <a:p>
            <a:r>
              <a:rPr lang="zh-CN" altLang="en-US" dirty="0"/>
              <a:t>呼吸作用对果蔬采后品质的负面影响主要体现在三个方面：一是消耗呼吸原料，加速果蔬衰老。果蔬采后脱离母体，无法继续获取水分和养分，只能通过呼吸作用消耗自身储存的葡萄糖等原料，导致营养物质流失，最终因原料耗尽而丧失生命活性。</a:t>
            </a:r>
            <a:endParaRPr lang="zh-CN" altLang="en-US" dirty="0"/>
          </a:p>
          <a:p>
            <a:r>
              <a:rPr lang="en-US" altLang="en-US" dirty="0"/>
              <a:t></a:t>
            </a:r>
            <a:r>
              <a:rPr lang="en-US" altLang="zh-CN" dirty="0"/>
              <a:t>Detrimental Effects of Respiration</a:t>
            </a:r>
            <a:endParaRPr lang="en-US" altLang="zh-CN" dirty="0"/>
          </a:p>
          <a:p>
            <a:r>
              <a:rPr lang="en-US" altLang="zh-CN" dirty="0"/>
              <a:t>The negative impacts of respiration on the postharvest quality of fruits and vegetables are also manifested in three major aspects. </a:t>
            </a:r>
            <a:endParaRPr lang="en-US" altLang="zh-CN" dirty="0"/>
          </a:p>
          <a:p>
            <a:r>
              <a:rPr lang="en-US" altLang="zh-CN" dirty="0"/>
              <a:t>First, respiration consumes respiratory substrates and accelerates senescence. </a:t>
            </a:r>
            <a:endParaRPr lang="en-US" altLang="zh-CN" dirty="0"/>
          </a:p>
          <a:p>
            <a:endParaRPr lang="en-US" altLang="zh-CN" dirty="0"/>
          </a:p>
          <a:p>
            <a:r>
              <a:rPr lang="en-US" altLang="zh-CN" dirty="0"/>
              <a:t>After harvest, fruits and vegetables are detached from the parent plant and can no longer acquire water or nutrients; </a:t>
            </a:r>
            <a:endParaRPr lang="en-US" altLang="zh-CN" dirty="0"/>
          </a:p>
          <a:p>
            <a:r>
              <a:rPr lang="en-US" altLang="zh-CN" dirty="0"/>
              <a:t>they must rely on respiration to consume their internally stored substrates such as glucose, </a:t>
            </a:r>
            <a:endParaRPr lang="en-US" altLang="zh-CN" dirty="0"/>
          </a:p>
          <a:p>
            <a:r>
              <a:rPr lang="en-US" altLang="zh-CN" dirty="0"/>
              <a:t>leading to nutrient depletion and ultimately the loss of biological activity once these substrates are exhausted.</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highlight>
                  <a:srgbClr val="FFFF00"/>
                </a:highlight>
              </a:rPr>
              <a:t>本次课程将围绕果蔬采后品质劣变及保鲜减损控制技术展开。课程包括两大部分：一是果蔬采后品质劣变机制，二是果蔬采后保鲜减损技术。下面先介绍第一部分</a:t>
            </a:r>
            <a:r>
              <a:rPr lang="en-US" altLang="zh-CN" dirty="0">
                <a:highlight>
                  <a:srgbClr val="FFFF00"/>
                </a:highlight>
              </a:rPr>
              <a:t>——</a:t>
            </a:r>
            <a:r>
              <a:rPr lang="zh-CN" altLang="en-US" dirty="0">
                <a:highlight>
                  <a:srgbClr val="FFFF00"/>
                </a:highlight>
              </a:rPr>
              <a:t>果蔬采后品质劣变的机制。</a:t>
            </a:r>
            <a:endParaRPr lang="zh-CN" altLang="en-US" dirty="0">
              <a:highlight>
                <a:srgbClr val="FFFF00"/>
              </a:highlight>
            </a:endParaRPr>
          </a:p>
          <a:p>
            <a:r>
              <a:rPr lang="en-US" altLang="zh-CN" dirty="0">
                <a:highlight>
                  <a:srgbClr val="FFFF00"/>
                </a:highlight>
              </a:rPr>
              <a:t>This course focuses on postharvest quality deterioration of fruits and vegetables and the technologies used for preservation and loss reduction. The course consists of two main parts: (1) mechanisms of postharvest quality deterioration in fruits and vegetables, and (2) postharvest preservation and loss-reduction technologies. </a:t>
            </a:r>
            <a:r>
              <a:rPr lang="en-US" altLang="zh-CN" strike="sngStrike" dirty="0">
                <a:highlight>
                  <a:srgbClr val="FF0000"/>
                </a:highlight>
              </a:rPr>
              <a:t>The first part — mechanisms of postharvest quality deterioration in fruits and vegetables — is introduced below.</a:t>
            </a:r>
            <a:endParaRPr lang="en-US" altLang="zh-CN" strike="sngStrike" dirty="0">
              <a:highlight>
                <a:srgbClr val="FF0000"/>
              </a:highlight>
            </a:endParaRPr>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二是释放呼吸热，形成恶性循环。呼吸过程中释放的大量热量会升高环境温度，而温度升高又会进一步增强呼吸强度，这种正反馈机制会加速果蔬衰老变黄，使其快速失去商品价值和食用价值。例如蔬菜堆码贮藏时，内部温度显著升高即为此类现象。</a:t>
            </a:r>
            <a:endParaRPr lang="zh-CN" altLang="en-US" dirty="0"/>
          </a:p>
          <a:p>
            <a:r>
              <a:rPr lang="en-US" altLang="zh-CN" dirty="0"/>
              <a:t>Second, respiration releases heat, forming a vicious cycle. </a:t>
            </a:r>
            <a:endParaRPr lang="en-US" altLang="zh-CN" dirty="0"/>
          </a:p>
          <a:p>
            <a:endParaRPr lang="en-US" altLang="zh-CN" dirty="0"/>
          </a:p>
          <a:p>
            <a:r>
              <a:rPr lang="en-US" altLang="zh-CN" dirty="0"/>
              <a:t>The substantial amount of heat generated during respiration raises the ambient temperature, which in turn further enhances respiration intensity. </a:t>
            </a:r>
            <a:endParaRPr lang="en-US" altLang="zh-CN" dirty="0"/>
          </a:p>
          <a:p>
            <a:endParaRPr lang="en-US" altLang="zh-CN" dirty="0"/>
          </a:p>
          <a:p>
            <a:r>
              <a:rPr lang="en-US" altLang="zh-CN" dirty="0"/>
              <a:t>This positive feedback mechanism accelerates senescence and yellowing of fruits and vegetables, causing a rapid loss of marketability and edibility. </a:t>
            </a:r>
            <a:endParaRPr lang="en-US" altLang="zh-CN" dirty="0"/>
          </a:p>
          <a:p>
            <a:endParaRPr lang="en-US" altLang="zh-CN" dirty="0"/>
          </a:p>
          <a:p>
            <a:r>
              <a:rPr lang="en-US" altLang="zh-CN" dirty="0"/>
              <a:t>A typical example is the marked increase in internal temperature observed during bulk storage of vegetables.</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三是改变环境气体组成，引发生理问题。在密闭贮藏环境中，果蔬呼吸消耗氧气并释放二氧化碳，导致环境氧气含量降低、二氧化碳浓度升高。虽然适度的低氧高二氧化碳环境有利于保鲜，但二氧化碳过量会造成细胞损伤，氧气不足则会诱发无氧呼吸产生乙醇，导致果实发酵变质。因此，果蔬储运中需精准调控氧气与二氧化碳比例，以有效延缓成熟衰老进程。</a:t>
            </a:r>
            <a:endParaRPr lang="zh-CN" altLang="en-US" dirty="0"/>
          </a:p>
          <a:p>
            <a:r>
              <a:rPr lang="en-US" altLang="zh-CN" dirty="0"/>
              <a:t>Third, respiration alters the composition of the surrounding atmosphere and induces physiological disorders.</a:t>
            </a:r>
            <a:endParaRPr lang="en-US" altLang="zh-CN" dirty="0"/>
          </a:p>
          <a:p>
            <a:endParaRPr lang="en-US" altLang="zh-CN" dirty="0"/>
          </a:p>
          <a:p>
            <a:r>
              <a:rPr lang="en-US" altLang="zh-CN" dirty="0"/>
              <a:t> In sealed storage environments, respiration by fruits and vegetables consumes oxygen and releases carbon dioxide, resulting in decreased oxygen levels and elevated carbon dioxide concentrations. </a:t>
            </a:r>
            <a:endParaRPr lang="en-US" altLang="zh-CN" dirty="0"/>
          </a:p>
          <a:p>
            <a:endParaRPr lang="en-US" altLang="zh-CN" dirty="0"/>
          </a:p>
          <a:p>
            <a:r>
              <a:rPr lang="en-US" altLang="zh-CN" dirty="0"/>
              <a:t>While moderately low oxygen and elevated carbon dioxide conditions can be beneficial for preservation, </a:t>
            </a:r>
            <a:endParaRPr lang="en-US" altLang="zh-CN" dirty="0"/>
          </a:p>
          <a:p>
            <a:endParaRPr lang="en-US" altLang="zh-CN" dirty="0"/>
          </a:p>
          <a:p>
            <a:r>
              <a:rPr lang="en-US" altLang="zh-CN" dirty="0"/>
              <a:t>excessive carbon dioxide may cause cellular injury, </a:t>
            </a:r>
            <a:r>
              <a:rPr lang="en-US" altLang="zh-CN" dirty="0">
                <a:highlight>
                  <a:srgbClr val="FFFF00"/>
                </a:highlight>
              </a:rPr>
              <a:t>and insufficient oxygen can</a:t>
            </a:r>
            <a:r>
              <a:rPr lang="en-US" altLang="zh-CN" b="1" dirty="0">
                <a:highlight>
                  <a:srgbClr val="FFFF00"/>
                </a:highlight>
              </a:rPr>
              <a:t> induce </a:t>
            </a:r>
            <a:r>
              <a:rPr lang="en-US" altLang="zh-CN" dirty="0">
                <a:highlight>
                  <a:srgbClr val="FFFF00"/>
                </a:highlight>
              </a:rPr>
              <a:t>anaerobic respiration</a:t>
            </a:r>
            <a:r>
              <a:rPr lang="en-US" altLang="zh-CN" dirty="0"/>
              <a:t>, leading to ethanol production and subsequent fermentation and spoilage. </a:t>
            </a:r>
            <a:endParaRPr lang="en-US" altLang="zh-CN" dirty="0"/>
          </a:p>
          <a:p>
            <a:endParaRPr lang="en-US" altLang="zh-CN" dirty="0"/>
          </a:p>
          <a:p>
            <a:r>
              <a:rPr lang="en-US" altLang="zh-CN" dirty="0"/>
              <a:t>Therefore, precise regulation of oxygen and carbon dioxide concentrations during storage and transportation is essential to effectively delay ripening and senescence.</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了解呼吸作用的双重影响后，需进一步明确哪些因素会调控呼吸强度</a:t>
            </a:r>
            <a:r>
              <a:rPr lang="en-US" altLang="zh-CN" dirty="0"/>
              <a:t>——</a:t>
            </a:r>
            <a:r>
              <a:rPr lang="zh-CN" altLang="en-US" dirty="0"/>
              <a:t>这些因素既是理解品质劣变的关键，也是制定保鲜策略的重要依据。</a:t>
            </a:r>
            <a:endParaRPr lang="zh-CN" altLang="en-US" dirty="0"/>
          </a:p>
          <a:p>
            <a:r>
              <a:rPr lang="en-US" altLang="zh-CN" dirty="0">
                <a:highlight>
                  <a:srgbClr val="FFFF00"/>
                </a:highlight>
              </a:rPr>
              <a:t>After understanding the dual effects of respiration</a:t>
            </a:r>
            <a:r>
              <a:rPr lang="en-US" altLang="zh-CN" dirty="0"/>
              <a:t>, it becomes necessary to further identify the factors that regulate respiration intensity. </a:t>
            </a:r>
            <a:endParaRPr lang="en-US" altLang="zh-CN" dirty="0"/>
          </a:p>
          <a:p>
            <a:endParaRPr lang="en-US" altLang="zh-CN" dirty="0"/>
          </a:p>
          <a:p>
            <a:r>
              <a:rPr lang="en-US" altLang="zh-CN" dirty="0"/>
              <a:t>These factors are not only critical for interpreting quality deterioration but also form an important basis for the development of effective postharvest preservation strategies.</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5.</a:t>
            </a:r>
            <a:r>
              <a:rPr lang="zh-CN" altLang="en-US" dirty="0"/>
              <a:t>影响呼吸作用的因素</a:t>
            </a:r>
            <a:endParaRPr lang="zh-CN" altLang="en-US" dirty="0"/>
          </a:p>
          <a:p>
            <a:r>
              <a:rPr lang="zh-CN" altLang="en-US" dirty="0"/>
              <a:t>（</a:t>
            </a:r>
            <a:r>
              <a:rPr lang="en-US" altLang="zh-CN" dirty="0"/>
              <a:t>1</a:t>
            </a:r>
            <a:r>
              <a:rPr lang="zh-CN" altLang="en-US" dirty="0"/>
              <a:t>）温度：温度是调控呼吸作用的核心因素。研究表明，在</a:t>
            </a:r>
            <a:r>
              <a:rPr lang="en-US" altLang="zh-CN" dirty="0"/>
              <a:t>0~35</a:t>
            </a:r>
            <a:r>
              <a:rPr lang="en-US" altLang="en-US" dirty="0"/>
              <a:t>℃</a:t>
            </a:r>
            <a:r>
              <a:rPr lang="zh-CN" altLang="en-US" dirty="0"/>
              <a:t>范围内，温度每升高</a:t>
            </a:r>
            <a:r>
              <a:rPr lang="en-US" altLang="zh-CN" dirty="0"/>
              <a:t>10</a:t>
            </a:r>
            <a:r>
              <a:rPr lang="en-US" altLang="en-US" dirty="0"/>
              <a:t>℃</a:t>
            </a:r>
            <a:r>
              <a:rPr lang="zh-CN" altLang="en-US" dirty="0"/>
              <a:t>，呼吸强度可增强</a:t>
            </a:r>
            <a:r>
              <a:rPr lang="en-US" altLang="zh-CN" dirty="0"/>
              <a:t>1~1.5</a:t>
            </a:r>
            <a:r>
              <a:rPr lang="zh-CN" altLang="en-US" dirty="0"/>
              <a:t>倍，导致果蔬货架期成倍缩短。温度与呼吸强度呈正相关，因此在避免冷害或冻害的前提下，应采用尽可能低的贮藏温度，以最大限度抑制呼吸代谢。</a:t>
            </a:r>
            <a:endParaRPr lang="zh-CN" altLang="en-US" dirty="0"/>
          </a:p>
          <a:p>
            <a:r>
              <a:rPr lang="en-US" altLang="zh-CN" dirty="0"/>
              <a:t>(5) Factors Affecting Respiration</a:t>
            </a:r>
            <a:endParaRPr lang="en-US" altLang="zh-CN" dirty="0"/>
          </a:p>
          <a:p>
            <a:r>
              <a:rPr lang="en-US" altLang="zh-CN" dirty="0"/>
              <a:t>Temperature</a:t>
            </a:r>
            <a:endParaRPr lang="en-US" altLang="zh-CN" dirty="0"/>
          </a:p>
          <a:p>
            <a:r>
              <a:rPr lang="en-US" altLang="zh-CN" dirty="0"/>
              <a:t>Temperature is the core factor regulating respiration. Studies have shown that within the range of 0–35</a:t>
            </a:r>
            <a:r>
              <a:rPr lang="en-US" altLang="en-US" dirty="0"/>
              <a:t>°</a:t>
            </a:r>
            <a:r>
              <a:rPr lang="en-US" altLang="zh-CN" dirty="0"/>
              <a:t>C, respiration intensity increases by approximately 1.0–1.5 times for every 10</a:t>
            </a:r>
            <a:r>
              <a:rPr lang="en-US" altLang="en-US" dirty="0"/>
              <a:t>°</a:t>
            </a:r>
            <a:r>
              <a:rPr lang="en-US" altLang="zh-CN" dirty="0"/>
              <a:t>C rise in temperature, </a:t>
            </a:r>
            <a:endParaRPr lang="en-US" altLang="zh-CN" dirty="0"/>
          </a:p>
          <a:p>
            <a:endParaRPr lang="en-US" altLang="zh-CN" dirty="0"/>
          </a:p>
          <a:p>
            <a:r>
              <a:rPr lang="en-US" altLang="zh-CN" dirty="0"/>
              <a:t>resulting in a proportional shortening of the shelf life of fruits and vegetables. </a:t>
            </a:r>
            <a:endParaRPr lang="en-US" altLang="zh-CN" dirty="0"/>
          </a:p>
          <a:p>
            <a:endParaRPr lang="en-US" altLang="zh-CN" dirty="0"/>
          </a:p>
          <a:p>
            <a:r>
              <a:rPr lang="en-US" altLang="zh-CN" dirty="0"/>
              <a:t>Respiration intensity is positively correlated with temperature; therefore, on the premise of avoiding chilling injury or freezing injury, the lowest possible storage temperature should be adopted to maximize the suppression of respiratory metabolism.</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a:t>
            </a:r>
            <a:r>
              <a:rPr lang="en-US" altLang="zh-CN" dirty="0"/>
              <a:t>2</a:t>
            </a:r>
            <a:r>
              <a:rPr lang="zh-CN" altLang="en-US" dirty="0"/>
              <a:t>）湿度：适度干燥可抑制呼吸作用，而高湿环境会促进呼吸并诱发腐烂、霉变。采收宜在晴好天气进行，避免表面带露水或雨水。贮藏时，应维持适宜的湿度，但同时保证空气流通，防止表面结露。</a:t>
            </a:r>
            <a:endParaRPr lang="zh-CN" altLang="en-US" dirty="0"/>
          </a:p>
          <a:p>
            <a:r>
              <a:rPr lang="en-US" altLang="en-US" dirty="0"/>
              <a:t></a:t>
            </a:r>
            <a:r>
              <a:rPr lang="en-US" altLang="zh-CN" dirty="0"/>
              <a:t>Humidity</a:t>
            </a:r>
            <a:endParaRPr lang="en-US" altLang="zh-CN" dirty="0"/>
          </a:p>
          <a:p>
            <a:r>
              <a:rPr lang="en-US" altLang="zh-CN" dirty="0"/>
              <a:t>Moderately dry conditions can suppress respiration, whereas high-humidity environments promote respiration and may induce decay and mold growth. </a:t>
            </a:r>
            <a:endParaRPr lang="en-US" altLang="zh-CN" dirty="0"/>
          </a:p>
          <a:p>
            <a:endParaRPr lang="en-US" altLang="zh-CN" dirty="0"/>
          </a:p>
          <a:p>
            <a:r>
              <a:rPr lang="en-US" altLang="zh-CN" dirty="0"/>
              <a:t>Harvesting should preferably be carried out under clear, </a:t>
            </a:r>
            <a:r>
              <a:rPr lang="en-US" altLang="zh-CN" b="1" dirty="0">
                <a:highlight>
                  <a:srgbClr val="FFFF00"/>
                </a:highlight>
              </a:rPr>
              <a:t>dry weather conditions to avoid surface moisture from dew or rain. During storage, an appropriate relative humidity should be maintained </a:t>
            </a:r>
            <a:endParaRPr lang="en-US" altLang="zh-CN" b="1" dirty="0">
              <a:highlight>
                <a:srgbClr val="FFFF00"/>
              </a:highlight>
            </a:endParaRPr>
          </a:p>
          <a:p>
            <a:r>
              <a:rPr lang="en-US" altLang="zh-CN" b="1" dirty="0">
                <a:highlight>
                  <a:srgbClr val="FFFF00"/>
                </a:highlight>
              </a:rPr>
              <a:t>while ensuring adequate air circulation to prevent surface condensation.</a:t>
            </a:r>
            <a:endParaRPr lang="en-US" altLang="zh-CN" b="1" dirty="0">
              <a:highlight>
                <a:srgbClr val="FFFF00"/>
              </a:highlight>
            </a:endParaRPr>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a:t>
            </a:r>
            <a:r>
              <a:rPr lang="en-US" altLang="zh-CN" dirty="0"/>
              <a:t>3</a:t>
            </a:r>
            <a:r>
              <a:rPr lang="zh-CN" altLang="en-US" dirty="0"/>
              <a:t>）气体：通过降低氧气浓度和提高二氧化碳浓度可有效抑制呼吸，但需根据果蔬种类精准调控气体配比。此外，乙烯作为典型成熟促进激素，需通过通风或乙烯脱除剂严格控制其积累。</a:t>
            </a:r>
            <a:endParaRPr lang="zh-CN" altLang="en-US" dirty="0"/>
          </a:p>
          <a:p>
            <a:r>
              <a:rPr lang="en-US" altLang="zh-CN" dirty="0"/>
              <a:t>Gaseous Environment</a:t>
            </a:r>
            <a:endParaRPr lang="en-US" altLang="zh-CN" dirty="0"/>
          </a:p>
          <a:p>
            <a:r>
              <a:rPr lang="en-US" altLang="zh-CN" dirty="0"/>
              <a:t>Respiration can be effectively inhibited by reducing oxygen concentration and increasing carbon dioxide concentration; </a:t>
            </a:r>
            <a:endParaRPr lang="en-US" altLang="zh-CN" dirty="0"/>
          </a:p>
          <a:p>
            <a:endParaRPr lang="en-US" altLang="zh-CN" dirty="0"/>
          </a:p>
          <a:p>
            <a:r>
              <a:rPr lang="en-US" altLang="zh-CN" b="1" dirty="0">
                <a:highlight>
                  <a:srgbClr val="FFFF00"/>
                </a:highlight>
              </a:rPr>
              <a:t>however, gas composition must be precisely regulated according to the specific type of fruit or vegetable.</a:t>
            </a:r>
            <a:endParaRPr lang="en-US" altLang="zh-CN" b="1" dirty="0">
              <a:highlight>
                <a:srgbClr val="FFFF00"/>
              </a:highlight>
            </a:endParaRPr>
          </a:p>
          <a:p>
            <a:endParaRPr lang="en-US" altLang="zh-CN" b="0" dirty="0"/>
          </a:p>
          <a:p>
            <a:r>
              <a:rPr lang="en-US" altLang="zh-CN" b="1" dirty="0">
                <a:highlight>
                  <a:srgbClr val="FFFF00"/>
                </a:highlight>
              </a:rPr>
              <a:t> In addition, ethylene, a typical ripening-promoting plant hormone</a:t>
            </a:r>
            <a:r>
              <a:rPr lang="en-US" altLang="zh-CN" dirty="0">
                <a:highlight>
                  <a:srgbClr val="FFFF00"/>
                </a:highlight>
              </a:rPr>
              <a:t>, </a:t>
            </a:r>
            <a:r>
              <a:rPr lang="en-US" altLang="zh-CN" dirty="0"/>
              <a:t>should be strictly controlled through ventilation or the use of ethylene-absorbing or ethylene-removal agents to prevent its accumulation.</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a:t>
            </a:r>
            <a:r>
              <a:rPr lang="en-US" altLang="zh-CN" dirty="0"/>
              <a:t>4</a:t>
            </a:r>
            <a:r>
              <a:rPr lang="zh-CN" altLang="en-US" dirty="0"/>
              <a:t>）机械损伤：机械损伤对呼吸作用影响显著，果蔬受碰撞、挤压、破皮等损伤时，呼吸作用迅速增强，导致储藏寿命缩短，还易受病菌侵染腐烂。</a:t>
            </a:r>
            <a:endParaRPr lang="zh-CN" altLang="en-US" dirty="0"/>
          </a:p>
          <a:p>
            <a:r>
              <a:rPr lang="en-US" altLang="en-US" dirty="0"/>
              <a:t></a:t>
            </a:r>
            <a:r>
              <a:rPr lang="en-US" altLang="zh-CN" dirty="0"/>
              <a:t>Mechanical Injury</a:t>
            </a:r>
            <a:endParaRPr lang="en-US" altLang="zh-CN" dirty="0"/>
          </a:p>
          <a:p>
            <a:r>
              <a:rPr lang="en-US" altLang="zh-CN" dirty="0"/>
              <a:t>Mechanical damage has a pronounced effect on respiration. </a:t>
            </a:r>
            <a:endParaRPr lang="en-US" altLang="zh-CN" dirty="0"/>
          </a:p>
          <a:p>
            <a:endParaRPr lang="en-US" altLang="zh-CN" dirty="0"/>
          </a:p>
          <a:p>
            <a:r>
              <a:rPr lang="en-US" altLang="zh-CN" dirty="0">
                <a:highlight>
                  <a:srgbClr val="FFFF00"/>
                </a:highlight>
              </a:rPr>
              <a:t>When fruits and vegetables are subjected to impacts</a:t>
            </a:r>
            <a:r>
              <a:rPr lang="en-US" altLang="zh-CN" dirty="0"/>
              <a:t>, compression, or skin injury, respiration intensity increases rapidly, </a:t>
            </a:r>
            <a:endParaRPr lang="en-US" altLang="zh-CN" dirty="0"/>
          </a:p>
          <a:p>
            <a:endParaRPr lang="en-US" altLang="zh-CN" dirty="0"/>
          </a:p>
          <a:p>
            <a:r>
              <a:rPr lang="en-US" altLang="zh-CN" dirty="0"/>
              <a:t>leading to a shortened storage life and increased susceptibility to pathogen invasion and decay.</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a:t>
            </a:r>
            <a:r>
              <a:rPr lang="en-US" altLang="zh-CN" dirty="0"/>
              <a:t>5</a:t>
            </a:r>
            <a:r>
              <a:rPr lang="zh-CN" altLang="en-US" dirty="0"/>
              <a:t>）植物激素：乙烯是呼吸促进型激素，可加速后熟衰老；而</a:t>
            </a:r>
            <a:r>
              <a:rPr lang="en-US" altLang="zh-CN" dirty="0"/>
              <a:t>1-</a:t>
            </a:r>
            <a:r>
              <a:rPr lang="zh-CN" altLang="en-US" dirty="0"/>
              <a:t>甲基环丙烯（</a:t>
            </a:r>
            <a:r>
              <a:rPr lang="en-US" altLang="zh-CN" dirty="0"/>
              <a:t>1-MCP</a:t>
            </a:r>
            <a:r>
              <a:rPr lang="zh-CN" altLang="en-US" dirty="0"/>
              <a:t>）、萘乙酸、脱落酸、生长素和激动素等则通过抑制呼吸酶活性延缓代谢进程，是采后保鲜的重要调控手段。</a:t>
            </a:r>
            <a:r>
              <a:rPr lang="zh-CN" altLang="en-US" dirty="0">
                <a:sym typeface="+mn-ea"/>
              </a:rPr>
              <a:t>上述内容阐明了呼吸作用对果蔬营养品质劣变的核心影响机制。</a:t>
            </a:r>
            <a:endParaRPr lang="zh-CN" altLang="en-US" dirty="0"/>
          </a:p>
          <a:p>
            <a:r>
              <a:rPr lang="en-US" altLang="zh-CN" dirty="0"/>
              <a:t>Plant Hormones</a:t>
            </a:r>
            <a:endParaRPr lang="en-US" altLang="zh-CN" dirty="0"/>
          </a:p>
          <a:p>
            <a:r>
              <a:rPr lang="en-US" altLang="zh-CN" dirty="0"/>
              <a:t>Ethylene is a respiration-promoting hormone that accelerates postharvest ripening and senescence.</a:t>
            </a:r>
            <a:endParaRPr lang="en-US" altLang="zh-CN" dirty="0"/>
          </a:p>
          <a:p>
            <a:endParaRPr lang="en-US" altLang="zh-CN" dirty="0"/>
          </a:p>
          <a:p>
            <a:r>
              <a:rPr lang="en-US" altLang="zh-CN" dirty="0"/>
              <a:t> In contrast, 1-methylcyclopropene (1-MCP), naphthaleneacetic acid (NAA), abscisic acid, auxins, and cytokinins can delay metabolic processes by inhibiting the activity of respiratory enzymes and are therefore important regulatory tools in postharvest preservation.</a:t>
            </a:r>
            <a:endParaRPr lang="en-US" altLang="zh-CN" dirty="0"/>
          </a:p>
          <a:p>
            <a:endParaRPr lang="en-US" altLang="zh-CN" dirty="0"/>
          </a:p>
          <a:p>
            <a:endParaRPr lang="en-US" altLang="zh-CN" dirty="0"/>
          </a:p>
          <a:p>
            <a:r>
              <a:rPr lang="en-US" altLang="zh-CN" dirty="0">
                <a:highlight>
                  <a:srgbClr val="FFFF00"/>
                </a:highlight>
              </a:rPr>
              <a:t>The above discussion elucidates the central role of respiration in the deterioration of nutritional quality in fruits and vegetables after harvest.</a:t>
            </a:r>
            <a:endParaRPr lang="en-US" altLang="zh-CN" dirty="0">
              <a:highlight>
                <a:srgbClr val="FFFF00"/>
              </a:highlight>
            </a:endParaRPr>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sym typeface="+mn-ea"/>
              </a:rPr>
              <a:t>果蔬采后品质劣变的第二种典型表现为采后变色。</a:t>
            </a:r>
            <a:endParaRPr lang="zh-CN" altLang="en-US" dirty="0">
              <a:sym typeface="+mn-ea"/>
            </a:endParaRPr>
          </a:p>
          <a:p>
            <a:r>
              <a:rPr lang="zh-CN" altLang="en-US" dirty="0"/>
              <a:t>（二）果蔬采后变色</a:t>
            </a:r>
            <a:endParaRPr lang="zh-CN" altLang="en-US" dirty="0"/>
          </a:p>
          <a:p>
            <a:r>
              <a:rPr lang="zh-CN" altLang="en-US" dirty="0"/>
              <a:t>果蔬在贮藏与加工过程中发生的变色，其机理主要分为两类：一类是色素变化，如叶绿素降解、花青素因</a:t>
            </a:r>
            <a:r>
              <a:rPr lang="en-US" altLang="zh-CN" dirty="0"/>
              <a:t>pH</a:t>
            </a:r>
            <a:r>
              <a:rPr lang="zh-CN" altLang="en-US" dirty="0"/>
              <a:t>值改变而显色不同、类胡萝卜素及番茄红素的合成与分解等；另一类则是酶促褐变。后者在生产中更为常见，是导致果蔬采后品质劣变、商品价值下降的关键因素之一。</a:t>
            </a:r>
            <a:endParaRPr lang="zh-CN" altLang="en-US" dirty="0"/>
          </a:p>
          <a:p>
            <a:r>
              <a:rPr lang="en-US" altLang="zh-CN" dirty="0">
                <a:sym typeface="+mn-ea"/>
              </a:rPr>
              <a:t>Another typical manifestation of postharvest quality deterioration is postharvest discoloration.</a:t>
            </a:r>
            <a:endParaRPr lang="en-US" altLang="zh-CN" dirty="0"/>
          </a:p>
          <a:p>
            <a:r>
              <a:rPr lang="en-US" altLang="zh-CN" strike="sngStrike" dirty="0">
                <a:highlight>
                  <a:srgbClr val="FF0000"/>
                </a:highlight>
              </a:rPr>
              <a:t>2.Postharvest Discoloration of Fruits and Vegetables[</a:t>
            </a:r>
            <a:r>
              <a:rPr lang="zh-CN" altLang="en-US" strike="sngStrike" dirty="0">
                <a:highlight>
                  <a:srgbClr val="FF0000"/>
                </a:highlight>
              </a:rPr>
              <a:t>红色的删除】</a:t>
            </a:r>
            <a:endParaRPr lang="en-US" altLang="zh-CN" strike="sngStrike" dirty="0">
              <a:highlight>
                <a:srgbClr val="FF0000"/>
              </a:highlight>
            </a:endParaRPr>
          </a:p>
          <a:p>
            <a:r>
              <a:rPr lang="en-US" altLang="zh-CN" b="1" dirty="0">
                <a:highlight>
                  <a:srgbClr val="FFFF00"/>
                </a:highlight>
              </a:rPr>
              <a:t>Discoloration of fruits and vegetables during storage and processing can be attributed mainly to two types of mechanisms</a:t>
            </a:r>
            <a:r>
              <a:rPr lang="en-US" altLang="zh-CN" dirty="0">
                <a:highlight>
                  <a:srgbClr val="FFFF00"/>
                </a:highlight>
              </a:rPr>
              <a:t>. </a:t>
            </a:r>
            <a:endParaRPr lang="en-US" altLang="zh-CN" dirty="0">
              <a:highlight>
                <a:srgbClr val="FFFF00"/>
              </a:highlight>
            </a:endParaRPr>
          </a:p>
          <a:p>
            <a:endParaRPr lang="en-US" altLang="zh-CN" dirty="0"/>
          </a:p>
          <a:p>
            <a:r>
              <a:rPr lang="en-US" altLang="zh-CN" dirty="0"/>
              <a:t>One involves changes in pigments, such as chlorophyll degradation, color variation of anthocyanins induced by pH changes, and the synthesis and degradation of carotenoids and lycopene. </a:t>
            </a:r>
            <a:endParaRPr lang="en-US" altLang="zh-CN" dirty="0"/>
          </a:p>
          <a:p>
            <a:endParaRPr lang="en-US" altLang="zh-CN" dirty="0"/>
          </a:p>
          <a:p>
            <a:r>
              <a:rPr lang="en-US" altLang="zh-CN" dirty="0"/>
              <a:t>The other involves enzymatic browning, which is more prevalent in practice and represents one of the key factors leading to postharvest quality deterioration and loss of commercial value in fruits and vegetables.</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1.</a:t>
            </a:r>
            <a:r>
              <a:rPr lang="zh-CN" altLang="en-US" dirty="0"/>
              <a:t>酶促褐变机理</a:t>
            </a:r>
            <a:endParaRPr lang="zh-CN" altLang="en-US" dirty="0"/>
          </a:p>
          <a:p>
            <a:r>
              <a:rPr lang="zh-CN" altLang="en-US" dirty="0"/>
              <a:t>水果和蔬菜的组织中含有黄酮、酚类等物质，这些物质对人体有益，具有清除自由基的抗氧化作用。在果蔬发生酶促褐变时，其中的酚类物质会在氧气、多酚氧化酶（</a:t>
            </a:r>
            <a:r>
              <a:rPr lang="en-US" altLang="zh-CN" dirty="0"/>
              <a:t>PPO</a:t>
            </a:r>
            <a:r>
              <a:rPr lang="zh-CN" altLang="en-US" dirty="0"/>
              <a:t>）以及过氧化物酶（</a:t>
            </a:r>
            <a:r>
              <a:rPr lang="en-US" altLang="zh-CN" dirty="0"/>
              <a:t>POD</a:t>
            </a:r>
            <a:r>
              <a:rPr lang="zh-CN" altLang="en-US" dirty="0"/>
              <a:t>）的共同作用下，被氧化成醌类物质。随后，醌类物质会通过非酶促的聚合反应，在果蔬组织表面相互聚集，最终形成我们肉眼可见的褐色或黑色物质。</a:t>
            </a:r>
            <a:endParaRPr lang="zh-CN" altLang="en-US" dirty="0"/>
          </a:p>
          <a:p>
            <a:r>
              <a:rPr lang="en-US" altLang="zh-CN" dirty="0"/>
              <a:t>(1)Mechanism of Enzymatic Browning</a:t>
            </a:r>
            <a:endParaRPr lang="en-US" altLang="zh-CN" dirty="0"/>
          </a:p>
          <a:p>
            <a:r>
              <a:rPr lang="en-US" altLang="zh-CN" dirty="0"/>
              <a:t>Fruit and vegetable tissues contain flavonoids, phenolic compounds, and other substances that are beneficial to human health due to their antioxidant properties and ability to scavenge free radicals. </a:t>
            </a:r>
            <a:endParaRPr lang="en-US" altLang="zh-CN" dirty="0"/>
          </a:p>
          <a:p>
            <a:endParaRPr lang="en-US" altLang="zh-CN" dirty="0"/>
          </a:p>
          <a:p>
            <a:r>
              <a:rPr lang="en-US" altLang="zh-CN" dirty="0"/>
              <a:t>During enzymatic browning, these phenolic compounds are oxidized to quinones in the presence of oxygen and under the catalytic action of polyphenol oxidase (PPO) and peroxidase (POD). </a:t>
            </a:r>
            <a:endParaRPr lang="en-US" altLang="zh-CN" dirty="0"/>
          </a:p>
          <a:p>
            <a:endParaRPr lang="en-US" altLang="zh-CN" dirty="0"/>
          </a:p>
          <a:p>
            <a:r>
              <a:rPr lang="en-US" altLang="zh-CN" dirty="0"/>
              <a:t>Subsequently, the quinones undergo non-enzymatic polymerization reactions, whick then aggregate on the tissue surface and ultimately form brown or black pigments visible to the naked eye.</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 </a:t>
            </a:r>
            <a:r>
              <a:rPr lang="zh-CN" altLang="en-US" dirty="0"/>
              <a:t>一、果蔬采后品质劣变机制</a:t>
            </a:r>
            <a:endParaRPr lang="zh-CN" altLang="en-US" dirty="0"/>
          </a:p>
          <a:p>
            <a:r>
              <a:rPr lang="en-US" altLang="zh-CN" i="1" dirty="0">
                <a:solidFill>
                  <a:srgbClr val="5BAE3E"/>
                </a:solidFill>
                <a:latin typeface="Arial" panose="020B0604020202020204" pitchFamily="34" charset="0"/>
                <a:ea typeface="+mj-ea"/>
                <a:cs typeface="Arial" panose="020B0604020202020204" pitchFamily="34" charset="0"/>
                <a:sym typeface="Arial" panose="020B0604020202020204" pitchFamily="34" charset="0"/>
              </a:rPr>
              <a:t>PART.01</a:t>
            </a:r>
            <a:endParaRPr lang="zh-CN" altLang="en-US" i="1" dirty="0">
              <a:solidFill>
                <a:srgbClr val="5BAE3E"/>
              </a:solidFill>
              <a:latin typeface="Arial" panose="020B0604020202020204" pitchFamily="34" charset="0"/>
              <a:ea typeface="+mj-ea"/>
              <a:cs typeface="Arial" panose="020B0604020202020204" pitchFamily="34" charset="0"/>
              <a:sym typeface="Arial" panose="020B0604020202020204" pitchFamily="34" charset="0"/>
            </a:endParaRPr>
          </a:p>
          <a:p>
            <a:r>
              <a:rPr lang="en-US" altLang="zh-CN" dirty="0"/>
              <a:t>Mechanisms of Postharvest Quality Deterioration in Fruits and Vegetables</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酶促褐变的发生需要同时具备三个条件：一是要有作为反应原料的酚类物质；二是要有能够催化反应进行的氧化酶，如多酚氧化酶和过氧化物酶；三是要有作为催化剂的氧气。只有当这三个条件都满足时，酶促褐变才会发生。</a:t>
            </a:r>
            <a:endParaRPr lang="zh-CN" altLang="en-US" dirty="0"/>
          </a:p>
          <a:p>
            <a:r>
              <a:rPr lang="en-US" altLang="zh-CN" dirty="0"/>
              <a:t>The occurrence of enzymatic browning requires the simultaneous presence of three conditions: </a:t>
            </a:r>
            <a:endParaRPr lang="en-US" altLang="zh-CN" dirty="0"/>
          </a:p>
          <a:p>
            <a:endParaRPr lang="en-US" altLang="zh-CN" dirty="0"/>
          </a:p>
          <a:p>
            <a:pPr marL="285750" indent="-285750">
              <a:buAutoNum type="romanLcParenBoth"/>
            </a:pPr>
            <a:r>
              <a:rPr lang="en-US" altLang="zh-CN" dirty="0"/>
              <a:t>phenolic compounds as reaction substrates; </a:t>
            </a:r>
            <a:endParaRPr lang="en-US" altLang="zh-CN" dirty="0"/>
          </a:p>
          <a:p>
            <a:pPr marL="0" indent="0">
              <a:buNone/>
            </a:pPr>
            <a:r>
              <a:rPr lang="en-US" altLang="zh-CN" dirty="0"/>
              <a:t>(ii) oxidative enzymes capable of catalyzing the reaction, mainly PPO and POD; </a:t>
            </a:r>
            <a:endParaRPr lang="en-US" altLang="zh-CN" dirty="0"/>
          </a:p>
          <a:p>
            <a:pPr marL="0" indent="0">
              <a:buNone/>
            </a:pPr>
            <a:r>
              <a:rPr lang="en-US" altLang="zh-CN" dirty="0"/>
              <a:t>and (iii) oxygen, which provides the necessary reaction environment. </a:t>
            </a:r>
            <a:endParaRPr lang="en-US" altLang="zh-CN" dirty="0"/>
          </a:p>
          <a:p>
            <a:pPr marL="0" indent="0">
              <a:buNone/>
            </a:pPr>
            <a:endParaRPr lang="en-US" altLang="zh-CN" dirty="0"/>
          </a:p>
          <a:p>
            <a:pPr marL="0" indent="0">
              <a:buNone/>
            </a:pPr>
            <a:r>
              <a:rPr lang="en-US" altLang="zh-CN" dirty="0"/>
              <a:t>Enzymatic browning occurs only when all three conditions are met.</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2.</a:t>
            </a:r>
            <a:r>
              <a:rPr lang="zh-CN" altLang="en-US" dirty="0"/>
              <a:t>酶促褐变的控制</a:t>
            </a:r>
            <a:endParaRPr lang="zh-CN" altLang="en-US" dirty="0"/>
          </a:p>
          <a:p>
            <a:r>
              <a:rPr lang="zh-CN" altLang="en-US" dirty="0"/>
              <a:t>在了解了酶促褐变的成因后，我们该如何对其进行有效控制呢？前面已经讲过，引发酶促褐变涉及四类关键物质：一是作为反应原料的酚类物质；二是不可或缺的氧化酶，即多酚氧化酶（</a:t>
            </a:r>
            <a:r>
              <a:rPr lang="en-US" altLang="zh-CN" dirty="0"/>
              <a:t>PPO</a:t>
            </a:r>
            <a:r>
              <a:rPr lang="zh-CN" altLang="en-US" dirty="0"/>
              <a:t>）和过氧化物酶（</a:t>
            </a:r>
            <a:r>
              <a:rPr lang="en-US" altLang="zh-CN" dirty="0"/>
              <a:t>POD</a:t>
            </a:r>
            <a:r>
              <a:rPr lang="zh-CN" altLang="en-US" dirty="0"/>
              <a:t>）；三是氧气，它为反应提供了必要的条件；四是醌类物质，它是酶促褐变过程中的中间产物。就像切好的土豆片、莲藕片放在水里颜色不易变化，就是因为隔绝了氧气。如果我们能从控制酚类物质、抑制酶的活性、降低氧气含量、减少醌类物质或将其还原为酚类物质这几个方面入手，就能有效控制酶促褐变。接下来，我们从这四个方面详细介绍控制方法。</a:t>
            </a:r>
            <a:endParaRPr lang="zh-CN" altLang="en-US" dirty="0"/>
          </a:p>
          <a:p>
            <a:r>
              <a:rPr lang="en-US" altLang="zh-CN" dirty="0"/>
              <a:t>(2)Control of Enzymatic Browning</a:t>
            </a:r>
            <a:endParaRPr lang="en-US" altLang="zh-CN" dirty="0"/>
          </a:p>
          <a:p>
            <a:r>
              <a:rPr lang="en-US" altLang="zh-CN" dirty="0"/>
              <a:t>After understanding the causes of enzymatic browning, the next step is to consider effective control strategies. </a:t>
            </a:r>
            <a:endParaRPr lang="en-US" altLang="zh-CN" dirty="0"/>
          </a:p>
          <a:p>
            <a:r>
              <a:rPr lang="en-US" altLang="zh-CN" dirty="0"/>
              <a:t>As discussed above, four key components are involved in enzymatic browning:</a:t>
            </a:r>
            <a:endParaRPr lang="en-US" altLang="zh-CN" dirty="0"/>
          </a:p>
          <a:p>
            <a:r>
              <a:rPr lang="en-US" altLang="zh-CN" dirty="0"/>
              <a:t> (i) phenolic substrates; </a:t>
            </a:r>
            <a:endParaRPr lang="en-US" altLang="zh-CN" dirty="0"/>
          </a:p>
          <a:p>
            <a:r>
              <a:rPr lang="en-US" altLang="zh-CN" dirty="0"/>
              <a:t>(ii) essential oxidative enzymes (PPO and POD); </a:t>
            </a:r>
            <a:endParaRPr lang="en-US" altLang="zh-CN" dirty="0"/>
          </a:p>
          <a:p>
            <a:r>
              <a:rPr lang="en-US" altLang="zh-CN" dirty="0"/>
              <a:t>(iii) oxygen; and (iv) quinones, which are intermediate products of the reaction. </a:t>
            </a:r>
            <a:endParaRPr lang="en-US" altLang="zh-CN" dirty="0"/>
          </a:p>
          <a:p>
            <a:endParaRPr lang="en-US" altLang="zh-CN" dirty="0"/>
          </a:p>
          <a:p>
            <a:r>
              <a:rPr lang="en-US" altLang="zh-CN" dirty="0"/>
              <a:t>For instance, sliced potatoes or lotus roots immersed in water show little color change because oxygen is excluded. </a:t>
            </a:r>
            <a:endParaRPr lang="en-US" altLang="zh-CN" dirty="0"/>
          </a:p>
          <a:p>
            <a:endParaRPr lang="en-US" altLang="zh-CN" dirty="0"/>
          </a:p>
          <a:p>
            <a:r>
              <a:rPr lang="en-US" altLang="zh-CN" dirty="0"/>
              <a:t>Therefore, enzymatic browning can be effectively controlled by targeting phenolic compounds, inhibiting enzyme activity, reducing oxygen availability, and reducing quinones back to phenolic compounds. Control measures based on these four aspects are described below.</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a:t>
            </a:r>
            <a:r>
              <a:rPr lang="en-US" altLang="zh-CN" dirty="0"/>
              <a:t>1</a:t>
            </a:r>
            <a:r>
              <a:rPr lang="zh-CN" altLang="en-US" dirty="0"/>
              <a:t>）降低酚类物质含量。培育低酚类物质品种是一种控制途径，但酚类物质具有清除自由基、抗氧化的作用，是对人体非常有益的营养成分。若降低其含量或培育低含量品种，可能与消费者对高颜值、富营养果蔬的需求相悖。因此，在实际应用中，这种方法需要谨慎权衡利弊。</a:t>
            </a:r>
            <a:endParaRPr lang="zh-CN" altLang="en-US" dirty="0"/>
          </a:p>
          <a:p>
            <a:r>
              <a:rPr lang="en-US" altLang="zh-CN" dirty="0"/>
              <a:t>Reduction of phenolic content</a:t>
            </a:r>
            <a:endParaRPr lang="en-US" altLang="zh-CN" dirty="0"/>
          </a:p>
          <a:p>
            <a:r>
              <a:rPr lang="en-US" altLang="zh-CN" dirty="0"/>
              <a:t>Breeding cultivars with low phenolic content is one possible approach. </a:t>
            </a:r>
            <a:endParaRPr lang="en-US" altLang="zh-CN" dirty="0"/>
          </a:p>
          <a:p>
            <a:endParaRPr lang="en-US" altLang="zh-CN" dirty="0"/>
          </a:p>
          <a:p>
            <a:r>
              <a:rPr lang="en-US" altLang="zh-CN" dirty="0"/>
              <a:t>However, phenolic compounds possess strong antioxidant activity and are highly beneficial nutrients. </a:t>
            </a:r>
            <a:endParaRPr lang="en-US" altLang="zh-CN" dirty="0"/>
          </a:p>
          <a:p>
            <a:endParaRPr lang="en-US" altLang="zh-CN" dirty="0"/>
          </a:p>
          <a:p>
            <a:r>
              <a:rPr lang="en-US" altLang="zh-CN" dirty="0"/>
              <a:t>Reducing their content or cultivating low-phenol varieties may conflict with consumer demand for visually appealing and nutritionally rich fruits and vegetables. Therefore, </a:t>
            </a:r>
            <a:endParaRPr lang="en-US" altLang="zh-CN" dirty="0"/>
          </a:p>
          <a:p>
            <a:endParaRPr lang="en-US" altLang="zh-CN" dirty="0"/>
          </a:p>
          <a:p>
            <a:r>
              <a:rPr lang="en-US" altLang="zh-CN" dirty="0"/>
              <a:t>this approach should be applied with caution in practice.</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a:t>
            </a:r>
            <a:r>
              <a:rPr lang="en-US" altLang="zh-CN" dirty="0"/>
              <a:t>2</a:t>
            </a:r>
            <a:r>
              <a:rPr lang="zh-CN" altLang="en-US" dirty="0"/>
              <a:t>）抑制酶的活性。抑制多酚氧化酶（</a:t>
            </a:r>
            <a:r>
              <a:rPr lang="en-US" altLang="zh-CN" dirty="0"/>
              <a:t>PPO</a:t>
            </a:r>
            <a:r>
              <a:rPr lang="zh-CN" altLang="en-US" dirty="0"/>
              <a:t>）和过氧化物酶（</a:t>
            </a:r>
            <a:r>
              <a:rPr lang="en-US" altLang="zh-CN" dirty="0"/>
              <a:t>POD</a:t>
            </a:r>
            <a:r>
              <a:rPr lang="zh-CN" altLang="en-US" dirty="0"/>
              <a:t>）的活性是控制酶促褐变的关键。我们可以采用物理和化学两种方法来实现。物理方法包括利用温度、辐照、电磁场等手段。例如，适当的低温处理可以降低酶的活性；辐照技术能在一定程度上破坏酶的结构，从而抑制其活性。化学方法则是使用抑制剂，如维生素</a:t>
            </a:r>
            <a:r>
              <a:rPr lang="en-US" altLang="zh-CN" dirty="0"/>
              <a:t>C</a:t>
            </a:r>
            <a:r>
              <a:rPr lang="zh-CN" altLang="en-US" dirty="0"/>
              <a:t>、亚硫酸盐等。维生素</a:t>
            </a:r>
            <a:r>
              <a:rPr lang="en-US" altLang="zh-CN" dirty="0"/>
              <a:t>C</a:t>
            </a:r>
            <a:r>
              <a:rPr lang="zh-CN" altLang="en-US" dirty="0"/>
              <a:t>具有还原性，能将醌类物质还原为酚类物质，间接抑制酶促褐变；亚硫酸盐能与酶分子中的某些基团结合，使酶失去活性。</a:t>
            </a:r>
            <a:endParaRPr lang="zh-CN" altLang="en-US" dirty="0"/>
          </a:p>
          <a:p>
            <a:r>
              <a:rPr lang="en-US" altLang="en-US" dirty="0">
                <a:highlight>
                  <a:srgbClr val="FFFF00"/>
                </a:highlight>
              </a:rPr>
              <a:t></a:t>
            </a:r>
            <a:r>
              <a:rPr lang="en-US" altLang="zh-CN" b="1" dirty="0">
                <a:highlight>
                  <a:srgbClr val="FFFF00"/>
                </a:highlight>
              </a:rPr>
              <a:t>Inhibition of enzyme activity</a:t>
            </a:r>
            <a:endParaRPr lang="en-US" altLang="zh-CN" b="1" dirty="0">
              <a:highlight>
                <a:srgbClr val="FFFF00"/>
              </a:highlight>
            </a:endParaRPr>
          </a:p>
          <a:p>
            <a:r>
              <a:rPr lang="en-US" altLang="zh-CN" dirty="0"/>
              <a:t>Suppressing the activity of PPO and POD is the key to controlling enzymatic browning. </a:t>
            </a:r>
            <a:endParaRPr lang="en-US" altLang="zh-CN" dirty="0"/>
          </a:p>
          <a:p>
            <a:endParaRPr lang="en-US" altLang="zh-CN" dirty="0"/>
          </a:p>
          <a:p>
            <a:r>
              <a:rPr lang="en-US" altLang="zh-CN" dirty="0"/>
              <a:t>Both physical and chemical methods can be employed. </a:t>
            </a:r>
            <a:endParaRPr lang="en-US" altLang="zh-CN" dirty="0"/>
          </a:p>
          <a:p>
            <a:endParaRPr lang="en-US" altLang="zh-CN" dirty="0"/>
          </a:p>
          <a:p>
            <a:r>
              <a:rPr lang="en-US" altLang="zh-CN" dirty="0"/>
              <a:t>Physical methods include temperature control,  irradiation,  and electromagnetic field treatments. </a:t>
            </a:r>
            <a:endParaRPr lang="en-US" altLang="zh-CN" dirty="0"/>
          </a:p>
          <a:p>
            <a:endParaRPr lang="en-US" altLang="zh-CN" dirty="0"/>
          </a:p>
          <a:p>
            <a:r>
              <a:rPr lang="en-US" altLang="zh-CN" dirty="0"/>
              <a:t>For example, </a:t>
            </a:r>
            <a:r>
              <a:rPr lang="en-US" altLang="zh-CN" b="1" dirty="0">
                <a:highlight>
                  <a:srgbClr val="FFFF00"/>
                </a:highlight>
              </a:rPr>
              <a:t>appropriate low-temperature treatment can reduce enzyme activity</a:t>
            </a:r>
            <a:r>
              <a:rPr lang="en-US" altLang="zh-CN" b="1" dirty="0"/>
              <a:t>, </a:t>
            </a:r>
            <a:r>
              <a:rPr lang="en-US" altLang="zh-CN" b="1" dirty="0">
                <a:highlight>
                  <a:srgbClr val="FFFF00"/>
                </a:highlight>
              </a:rPr>
              <a:t>while irradiation can partially disrupt enzyme structures</a:t>
            </a:r>
            <a:r>
              <a:rPr lang="en-US" altLang="zh-CN" dirty="0"/>
              <a:t>, thereby inhibiting their activity. </a:t>
            </a:r>
            <a:endParaRPr lang="en-US" altLang="zh-CN" dirty="0"/>
          </a:p>
          <a:p>
            <a:endParaRPr lang="en-US" altLang="zh-CN" dirty="0"/>
          </a:p>
          <a:p>
            <a:endParaRPr lang="en-US" altLang="zh-CN" dirty="0"/>
          </a:p>
          <a:p>
            <a:r>
              <a:rPr lang="en-US" altLang="zh-CN" dirty="0"/>
              <a:t>Chemical methods involve the use of inhibitors such as vitamin C (ascorbic acid) and sulfites. </a:t>
            </a:r>
            <a:endParaRPr lang="en-US" altLang="zh-CN" dirty="0"/>
          </a:p>
          <a:p>
            <a:endParaRPr lang="en-US" altLang="zh-CN" dirty="0"/>
          </a:p>
          <a:p>
            <a:r>
              <a:rPr lang="en-US" altLang="zh-CN" dirty="0"/>
              <a:t>Vitamin C acts as a reducing agent, converting quinones back to phenolic compounds and indirectly inhibiting browning, whereas sulfites can bind to specific functional groups of enzyme molecules, leading to enzyme inactivation.</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a:t>
            </a:r>
            <a:r>
              <a:rPr lang="en-US" altLang="zh-CN" dirty="0"/>
              <a:t>2</a:t>
            </a:r>
            <a:r>
              <a:rPr lang="zh-CN" altLang="en-US" dirty="0"/>
              <a:t>）抑制酶的活性。抑制多酚氧化酶（</a:t>
            </a:r>
            <a:r>
              <a:rPr lang="en-US" altLang="zh-CN" dirty="0"/>
              <a:t>PPO</a:t>
            </a:r>
            <a:r>
              <a:rPr lang="zh-CN" altLang="en-US" dirty="0"/>
              <a:t>）和过氧化物酶（</a:t>
            </a:r>
            <a:r>
              <a:rPr lang="en-US" altLang="zh-CN" dirty="0"/>
              <a:t>POD</a:t>
            </a:r>
            <a:r>
              <a:rPr lang="zh-CN" altLang="en-US" dirty="0"/>
              <a:t>）的活性是控制酶促褐变的关键。我们可以采用物理和化学两种方法来实现。物理方法包括利用温度、辐照、电磁场等手段。例如，适当的低温处理可以降低酶的活性；辐照技术能在一定程度上破坏酶的结构，从而抑制其活性。化学方法则是使用抑制剂，如维生素</a:t>
            </a:r>
            <a:r>
              <a:rPr lang="en-US" altLang="zh-CN" dirty="0"/>
              <a:t>C</a:t>
            </a:r>
            <a:r>
              <a:rPr lang="zh-CN" altLang="en-US" dirty="0"/>
              <a:t>、亚硫酸盐等。维生素</a:t>
            </a:r>
            <a:r>
              <a:rPr lang="en-US" altLang="zh-CN" dirty="0"/>
              <a:t>C</a:t>
            </a:r>
            <a:r>
              <a:rPr lang="zh-CN" altLang="en-US" dirty="0"/>
              <a:t>具有还原性，能将醌类物质还原为酚类物质，间接抑制酶促褐变；亚硫酸盐能与酶分子中的某些基团结合，使酶失去活性。</a:t>
            </a:r>
            <a:endParaRPr lang="zh-CN" altLang="en-US" dirty="0"/>
          </a:p>
          <a:p>
            <a:r>
              <a:rPr lang="en-US" altLang="en-US" dirty="0"/>
              <a:t></a:t>
            </a:r>
            <a:r>
              <a:rPr lang="en-US" altLang="zh-CN" dirty="0"/>
              <a:t>Inhibition of enzyme activity</a:t>
            </a:r>
            <a:endParaRPr lang="en-US" altLang="zh-CN" dirty="0"/>
          </a:p>
          <a:p>
            <a:r>
              <a:rPr lang="en-US" altLang="zh-CN" dirty="0"/>
              <a:t>Suppressing the activity of PPO and POD is the key to controlling enzymatic browning. Both physical and chemical methods can be employed. Physical methods include temperature control, irradiation, and electromagnetic field treatments. For example, appropriate low-temperature treatment can reduce enzyme activity, while irradiation can partially disrupt enzyme structures, thereby inhibiting their activity. </a:t>
            </a:r>
            <a:endParaRPr lang="en-US" altLang="zh-CN" dirty="0"/>
          </a:p>
          <a:p>
            <a:endParaRPr lang="en-US" altLang="zh-CN" dirty="0"/>
          </a:p>
          <a:p>
            <a:endParaRPr lang="en-US" altLang="zh-CN" dirty="0"/>
          </a:p>
          <a:p>
            <a:r>
              <a:rPr lang="en-US" altLang="zh-CN" dirty="0"/>
              <a:t>Chemical methods involve the use of inhibitors such as vitamin C (ascorbic acid) and sulfites. </a:t>
            </a:r>
            <a:endParaRPr lang="en-US" altLang="zh-CN" dirty="0"/>
          </a:p>
          <a:p>
            <a:endParaRPr lang="en-US" altLang="zh-CN" dirty="0"/>
          </a:p>
          <a:p>
            <a:r>
              <a:rPr lang="en-US" altLang="zh-CN" dirty="0"/>
              <a:t>Vitamin C acts as a reducing agent, converting quinones back to phenolic compounds and indirectly inhibiting browning, whereas sulfites can bind to specific functional groups of enzyme molecules, leading to enzyme inactivation.</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sym typeface="+mn-ea"/>
              </a:rPr>
              <a:t>（</a:t>
            </a:r>
            <a:r>
              <a:rPr lang="en-US" altLang="zh-CN" dirty="0">
                <a:sym typeface="+mn-ea"/>
              </a:rPr>
              <a:t>3</a:t>
            </a:r>
            <a:r>
              <a:rPr lang="zh-CN" altLang="en-US" dirty="0">
                <a:sym typeface="+mn-ea"/>
              </a:rPr>
              <a:t>）控制氧气的含量。控制氧气含量也有物理和化学两种方式。物理方法中，气调包装是最常用且有效的方法。它通过调节包装内气体的成分，降低氧气含量，创造一个低氧环境，从而抑制酶促褐变。化学方法则是使用氧气吸收剂，但这种方法不易精确控制氧气含量。如果氧气含量过低，果蔬可能会进行无氧呼吸，产生酒精等有害物质，影响果蔬的品质和口感。</a:t>
            </a:r>
            <a:endParaRPr lang="zh-CN" altLang="en-US" dirty="0"/>
          </a:p>
          <a:p>
            <a:r>
              <a:rPr lang="en-US" altLang="en-US" dirty="0">
                <a:sym typeface="+mn-ea"/>
              </a:rPr>
              <a:t></a:t>
            </a:r>
            <a:r>
              <a:rPr lang="en-US" altLang="zh-CN" dirty="0">
                <a:sym typeface="+mn-ea"/>
              </a:rPr>
              <a:t>Control of oxygen concentration</a:t>
            </a:r>
            <a:endParaRPr lang="en-US" altLang="zh-CN" dirty="0"/>
          </a:p>
          <a:p>
            <a:r>
              <a:rPr lang="en-US" altLang="zh-CN" dirty="0">
                <a:sym typeface="+mn-ea"/>
              </a:rPr>
              <a:t>Oxygen control can also be achieved through physical and chemical means. </a:t>
            </a:r>
            <a:endParaRPr lang="en-US" altLang="zh-CN" dirty="0">
              <a:sym typeface="+mn-ea"/>
            </a:endParaRPr>
          </a:p>
          <a:p>
            <a:r>
              <a:rPr lang="en-US" altLang="zh-CN" dirty="0">
                <a:sym typeface="+mn-ea"/>
              </a:rPr>
              <a:t>Among physical methods, modified atmosphere packaging (MAP) is the most commonly used and effective technique. </a:t>
            </a:r>
            <a:endParaRPr lang="en-US" altLang="zh-CN" dirty="0">
              <a:sym typeface="+mn-ea"/>
            </a:endParaRPr>
          </a:p>
          <a:p>
            <a:r>
              <a:rPr lang="en-US" altLang="zh-CN" dirty="0">
                <a:sym typeface="+mn-ea"/>
              </a:rPr>
              <a:t>By adjusting the gas composition within the package and reducing oxygen levels, a low-oxygen environment is created to inhibit enzymatic browning. </a:t>
            </a:r>
            <a:endParaRPr lang="en-US" altLang="zh-CN" dirty="0">
              <a:sym typeface="+mn-ea"/>
            </a:endParaRPr>
          </a:p>
          <a:p>
            <a:r>
              <a:rPr lang="en-US" altLang="zh-CN" dirty="0">
                <a:sym typeface="+mn-ea"/>
              </a:rPr>
              <a:t>Chemical methods include the use of oxygen scavengers; </a:t>
            </a:r>
            <a:endParaRPr lang="en-US" altLang="zh-CN" dirty="0">
              <a:sym typeface="+mn-ea"/>
            </a:endParaRPr>
          </a:p>
          <a:p>
            <a:r>
              <a:rPr lang="en-US" altLang="zh-CN" dirty="0">
                <a:sym typeface="+mn-ea"/>
              </a:rPr>
              <a:t>however, precise control of oxygen concentration is difficult with this approach. </a:t>
            </a:r>
            <a:endParaRPr lang="en-US" altLang="zh-CN" dirty="0">
              <a:sym typeface="+mn-ea"/>
            </a:endParaRPr>
          </a:p>
          <a:p>
            <a:r>
              <a:rPr lang="en-US" altLang="zh-CN" b="1" dirty="0">
                <a:highlight>
                  <a:srgbClr val="FFFF00"/>
                </a:highlight>
                <a:sym typeface="+mn-ea"/>
              </a:rPr>
              <a:t>Excessively low oxygen levels may induce anaerobic respiration in fruits and vegetables</a:t>
            </a:r>
            <a:r>
              <a:rPr lang="en-US" altLang="zh-CN" dirty="0">
                <a:sym typeface="+mn-ea"/>
              </a:rPr>
              <a:t>, resulting in ethanol production and deterioration of quality and flavor.</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a:t>
            </a:r>
            <a:r>
              <a:rPr lang="en-US" altLang="zh-CN" dirty="0"/>
              <a:t>4</a:t>
            </a:r>
            <a:r>
              <a:rPr lang="zh-CN" altLang="en-US" dirty="0"/>
              <a:t>）减少醌类聚合物。减少醌类物质可以从两个方面入手。一是使用醌类还原剂，如抗坏血酸。它能将醌类物质还原成酚类物质，从源头上减少醌类物质的积累，从而减轻酶促褐变。二是使用醌类偶联剂，例如半胱氨酸。它可以与苯醌结合，形成无色的化合物，阻止醌类物质的进一步聚合，使果蔬的变色现象得到明显减轻。</a:t>
            </a:r>
            <a:endParaRPr lang="zh-CN" altLang="en-US" dirty="0"/>
          </a:p>
          <a:p>
            <a:r>
              <a:rPr lang="en-US" altLang="zh-CN" dirty="0"/>
              <a:t>Reduction of quinone polymers</a:t>
            </a:r>
            <a:endParaRPr lang="en-US" altLang="zh-CN" dirty="0"/>
          </a:p>
          <a:p>
            <a:r>
              <a:rPr lang="en-US" altLang="zh-CN" dirty="0"/>
              <a:t>Quinone accumulation can be reduced in two ways. </a:t>
            </a:r>
            <a:endParaRPr lang="en-US" altLang="zh-CN" dirty="0"/>
          </a:p>
          <a:p>
            <a:endParaRPr lang="en-US" altLang="zh-CN" dirty="0"/>
          </a:p>
          <a:p>
            <a:r>
              <a:rPr lang="en-US" altLang="zh-CN" dirty="0"/>
              <a:t>First, quinone-reducing agents such as ascorbic acid can be used to convert quinones back into phenolic compounds, </a:t>
            </a:r>
            <a:endParaRPr lang="en-US" altLang="zh-CN" dirty="0"/>
          </a:p>
          <a:p>
            <a:endParaRPr lang="en-US" altLang="zh-CN" dirty="0"/>
          </a:p>
          <a:p>
            <a:r>
              <a:rPr lang="en-US" altLang="zh-CN" dirty="0"/>
              <a:t>thereby reducing quinone accumulation at the source         and alleviating browning. </a:t>
            </a:r>
            <a:endParaRPr lang="en-US" altLang="zh-CN" dirty="0"/>
          </a:p>
          <a:p>
            <a:endParaRPr lang="en-US" altLang="zh-CN" dirty="0"/>
          </a:p>
          <a:p>
            <a:r>
              <a:rPr lang="en-US" altLang="zh-CN" dirty="0"/>
              <a:t>Second, quinone-coupling agents such as cysteine can</a:t>
            </a:r>
            <a:endParaRPr lang="en-US" altLang="zh-CN" dirty="0"/>
          </a:p>
          <a:p>
            <a:endParaRPr lang="en-US" altLang="zh-CN" dirty="0"/>
          </a:p>
          <a:p>
            <a:r>
              <a:rPr lang="en-US" altLang="zh-CN" dirty="0"/>
              <a:t> react with benzoquinones           to form colorless compounds, </a:t>
            </a:r>
            <a:endParaRPr lang="en-US" altLang="zh-CN" dirty="0"/>
          </a:p>
          <a:p>
            <a:endParaRPr lang="en-US" altLang="zh-CN" dirty="0"/>
          </a:p>
          <a:p>
            <a:r>
              <a:rPr lang="en-US" altLang="zh-CN" dirty="0"/>
              <a:t>preventing further polymerization                 and significantly reducing discoloration in fruits and vegetables.</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（三）果蔬采后变蔫</a:t>
            </a:r>
            <a:endParaRPr lang="zh-CN" altLang="en-US" dirty="0"/>
          </a:p>
          <a:p>
            <a:r>
              <a:rPr lang="en-US" altLang="zh-CN" dirty="0"/>
              <a:t>1.</a:t>
            </a:r>
            <a:r>
              <a:rPr lang="zh-CN" altLang="en-US" dirty="0"/>
              <a:t>果蔬失水与品质变化</a:t>
            </a:r>
            <a:endParaRPr lang="zh-CN" altLang="en-US" dirty="0"/>
          </a:p>
          <a:p>
            <a:r>
              <a:rPr lang="zh-CN" altLang="en-US" dirty="0"/>
              <a:t>果蔬发蔫，主要是体内水分不断散失造成的。采收之前，果蔬的根系能从土壤里吸收水分，源源不断地补充到茎叶和果实中，维持饱满状态，不会缺水；但采收之后，水源被切断，水分无法再得到补充，体内的水分会持续通过表皮散发到空气中，导致组织萎蔫、失去脆嫩口感，耐储存和抗病的能力也会变差。因此在贮藏过程中，要尽量减少水分流失。</a:t>
            </a:r>
            <a:endParaRPr lang="zh-CN" altLang="en-US" dirty="0"/>
          </a:p>
          <a:p>
            <a:r>
              <a:rPr lang="en-US" altLang="zh-CN" dirty="0"/>
              <a:t>3.Postharvest Wilting of Fruits and Vegetables</a:t>
            </a:r>
            <a:endParaRPr lang="en-US" altLang="zh-CN" dirty="0"/>
          </a:p>
          <a:p>
            <a:r>
              <a:rPr lang="en-US" altLang="zh-CN" dirty="0"/>
              <a:t>(1)Water Loss and Quality Changes</a:t>
            </a:r>
            <a:endParaRPr lang="en-US" altLang="zh-CN" dirty="0"/>
          </a:p>
          <a:p>
            <a:endParaRPr lang="en-US" altLang="zh-CN" dirty="0"/>
          </a:p>
          <a:p>
            <a:r>
              <a:rPr lang="en-US" altLang="zh-CN" dirty="0"/>
              <a:t>Wilting of fruits and vegetables is primarily caused by continuous loss of internal water. </a:t>
            </a:r>
            <a:endParaRPr lang="en-US" altLang="zh-CN" dirty="0"/>
          </a:p>
          <a:p>
            <a:endParaRPr lang="en-US" altLang="zh-CN" dirty="0"/>
          </a:p>
          <a:p>
            <a:r>
              <a:rPr lang="en-US" altLang="zh-CN" dirty="0"/>
              <a:t>Before harvest, plant root systems absorb water from the soil and continuously supply it to stems, leaves, and fruits, maintaining tissue turgor and preventing dehydration. </a:t>
            </a:r>
            <a:endParaRPr lang="en-US" altLang="zh-CN" dirty="0"/>
          </a:p>
          <a:p>
            <a:endParaRPr lang="en-US" altLang="zh-CN" dirty="0"/>
          </a:p>
          <a:p>
            <a:r>
              <a:rPr lang="en-US" altLang="zh-CN" dirty="0"/>
              <a:t>After harvest, the water supply is cut off and cannot be replenished; water is continuously lost to the surrounding air through the epidermis, leading to tissue wilting, loss of crisp texture, and reduced storability and disease resistance. </a:t>
            </a:r>
            <a:endParaRPr lang="en-US" altLang="zh-CN" dirty="0"/>
          </a:p>
          <a:p>
            <a:endParaRPr lang="en-US" altLang="zh-CN" dirty="0"/>
          </a:p>
          <a:p>
            <a:r>
              <a:rPr lang="en-US" altLang="zh-CN" dirty="0"/>
              <a:t>Therefore, minimizing water loss during storage is critical.</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水分散失导致果蔬品质变差，主要体现在失重和失鲜两个方面。</a:t>
            </a:r>
            <a:endParaRPr lang="zh-CN" altLang="en-US" dirty="0"/>
          </a:p>
          <a:p>
            <a:r>
              <a:rPr lang="zh-CN" altLang="en-US" dirty="0"/>
              <a:t>失重主要是由水分蒸发造成。例如，苹果在低温贮藏期间的失重约有</a:t>
            </a:r>
            <a:r>
              <a:rPr lang="en-US" altLang="zh-CN" dirty="0"/>
              <a:t>0.5%</a:t>
            </a:r>
            <a:r>
              <a:rPr lang="zh-CN" altLang="en-US" dirty="0"/>
              <a:t>来自水分损失；柑橘贮藏期间，其总失重中约</a:t>
            </a:r>
            <a:r>
              <a:rPr lang="en-US" altLang="zh-CN" dirty="0"/>
              <a:t>75%</a:t>
            </a:r>
            <a:r>
              <a:rPr lang="zh-CN" altLang="en-US" dirty="0"/>
              <a:t>可归因于失水。</a:t>
            </a:r>
            <a:endParaRPr lang="zh-CN" altLang="en-US" dirty="0"/>
          </a:p>
          <a:p>
            <a:r>
              <a:rPr lang="zh-CN" altLang="en-US" dirty="0"/>
              <a:t>失鲜指新鲜外观和质地的丧失。通常，多数果蔬（尤其是水果）失水率超过</a:t>
            </a:r>
            <a:r>
              <a:rPr lang="en-US" altLang="zh-CN" dirty="0"/>
              <a:t>5%</a:t>
            </a:r>
            <a:r>
              <a:rPr lang="zh-CN" altLang="en-US" dirty="0"/>
              <a:t>，即会出现表皮皱缩；而叶菜类等表面积大的蔬菜，失水率超过</a:t>
            </a:r>
            <a:r>
              <a:rPr lang="en-US" altLang="zh-CN" dirty="0"/>
              <a:t>2%</a:t>
            </a:r>
            <a:r>
              <a:rPr lang="zh-CN" altLang="en-US" dirty="0"/>
              <a:t>便会明显萎蔫。</a:t>
            </a:r>
            <a:endParaRPr lang="zh-CN" altLang="en-US" dirty="0"/>
          </a:p>
          <a:p>
            <a:r>
              <a:rPr lang="en-US" altLang="zh-CN" dirty="0"/>
              <a:t>Quality deterioration caused by water loss is mainly reflected in weight loss and loss of freshness.</a:t>
            </a:r>
            <a:endParaRPr lang="en-US" altLang="zh-CN" dirty="0"/>
          </a:p>
          <a:p>
            <a:endParaRPr lang="en-US" altLang="zh-CN" dirty="0"/>
          </a:p>
          <a:p>
            <a:r>
              <a:rPr lang="en-US" altLang="zh-CN" dirty="0"/>
              <a:t>Weight loss is primarily due to water evaporation. </a:t>
            </a:r>
            <a:endParaRPr lang="en-US" altLang="zh-CN" dirty="0"/>
          </a:p>
          <a:p>
            <a:endParaRPr lang="en-US" altLang="zh-CN" dirty="0"/>
          </a:p>
          <a:p>
            <a:r>
              <a:rPr lang="en-US" altLang="zh-CN" dirty="0"/>
              <a:t>For example, approximately 0.5% of weight loss in apples during low-temperature storage is attributed to water loss, </a:t>
            </a:r>
            <a:endParaRPr lang="en-US" altLang="zh-CN" dirty="0"/>
          </a:p>
          <a:p>
            <a:endParaRPr lang="en-US" altLang="zh-CN" dirty="0"/>
          </a:p>
          <a:p>
            <a:r>
              <a:rPr lang="en-US" altLang="zh-CN" dirty="0"/>
              <a:t>while about 75% of total weight loss in citrus fruits during storage results from water loss.</a:t>
            </a:r>
            <a:endParaRPr lang="en-US" altLang="zh-CN" dirty="0"/>
          </a:p>
          <a:p>
            <a:endParaRPr lang="en-US" altLang="zh-CN" dirty="0"/>
          </a:p>
          <a:p>
            <a:r>
              <a:rPr lang="en-US" altLang="zh-CN" dirty="0"/>
              <a:t>Loss of freshness refers to the deterioration of external appearance and texture. </a:t>
            </a:r>
            <a:endParaRPr lang="en-US" altLang="zh-CN" dirty="0"/>
          </a:p>
          <a:p>
            <a:endParaRPr lang="en-US" altLang="zh-CN" dirty="0"/>
          </a:p>
          <a:p>
            <a:r>
              <a:rPr lang="en-US" altLang="zh-CN" dirty="0"/>
              <a:t>In most fruits and vegetables (especially fruits), a water loss exceeding 5% leads to noticeable skin wrinkling, </a:t>
            </a:r>
            <a:endParaRPr lang="en-US" altLang="zh-CN" dirty="0"/>
          </a:p>
          <a:p>
            <a:endParaRPr lang="en-US" altLang="zh-CN" dirty="0"/>
          </a:p>
          <a:p>
            <a:r>
              <a:rPr lang="en-US" altLang="zh-CN" dirty="0"/>
              <a:t>whereas leafy vegetables with large surface areas may exhibit obvious wilting when water loss exceeds only 2%.</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2.</a:t>
            </a:r>
            <a:r>
              <a:rPr lang="zh-CN" altLang="en-US" dirty="0"/>
              <a:t>影响水分蒸发流失的因素</a:t>
            </a:r>
            <a:endParaRPr lang="zh-CN" altLang="en-US" dirty="0"/>
          </a:p>
          <a:p>
            <a:r>
              <a:rPr lang="zh-CN" altLang="en-US" dirty="0"/>
              <a:t>影响果蔬水分蒸发流失的因素可分为自身特性与外界环境两大类：</a:t>
            </a:r>
            <a:endParaRPr lang="zh-CN" altLang="en-US" dirty="0"/>
          </a:p>
          <a:p>
            <a:r>
              <a:rPr lang="zh-CN" altLang="en-US" dirty="0"/>
              <a:t>自身因素主要包括三个方面：一是表面积比，果蔬单位质量的表面积越大，其水分蒸发越快；二是种类与成熟度差异，不同果蔬的角质层厚度、皮孔（如梨、金冠苹果）或气孔数量存在差异，直接影响其保水能力；三是机械损伤，伤口破坏了保护组织，使内部组织直接暴露，从而显著加速局部水分散失。</a:t>
            </a:r>
            <a:endParaRPr lang="zh-CN" altLang="en-US" dirty="0"/>
          </a:p>
          <a:p>
            <a:r>
              <a:rPr lang="en-US" altLang="zh-CN" dirty="0"/>
              <a:t>Factors Affecting Water Evaporation and Loss</a:t>
            </a:r>
            <a:endParaRPr lang="en-US" altLang="zh-CN" dirty="0"/>
          </a:p>
          <a:p>
            <a:endParaRPr lang="en-US" altLang="zh-CN" dirty="0"/>
          </a:p>
          <a:p>
            <a:r>
              <a:rPr lang="en-US" altLang="zh-CN" dirty="0"/>
              <a:t>Factors influencing water loss in fruits and vegetables can be divided into intrinsic characteristics and external environmental conditions.</a:t>
            </a:r>
            <a:endParaRPr lang="en-US" altLang="zh-CN" dirty="0"/>
          </a:p>
          <a:p>
            <a:r>
              <a:rPr lang="en-US" altLang="zh-CN" dirty="0"/>
              <a:t>Intrinsic factors mainly include three main aspects:</a:t>
            </a:r>
            <a:endParaRPr lang="en-US" altLang="zh-CN" dirty="0"/>
          </a:p>
          <a:p>
            <a:endParaRPr lang="en-US" altLang="zh-CN" dirty="0"/>
          </a:p>
          <a:p>
            <a:r>
              <a:rPr lang="en-US" altLang="en-US" dirty="0"/>
              <a:t></a:t>
            </a:r>
            <a:r>
              <a:rPr lang="en-US" altLang="zh-CN" dirty="0"/>
              <a:t>surface area ratio — the larger the surface area per unit mass, the faster the water loss;</a:t>
            </a:r>
            <a:endParaRPr lang="en-US" altLang="zh-CN" dirty="0"/>
          </a:p>
          <a:p>
            <a:r>
              <a:rPr lang="en-US" altLang="en-US" dirty="0"/>
              <a:t></a:t>
            </a:r>
            <a:r>
              <a:rPr lang="en-US" altLang="zh-CN" dirty="0"/>
              <a:t>differences in species and maturity  — variations in cuticle thickness, lenticel density (e.g., pears, Golden Delicious apples), or stomatal number directly affect water retention capacity;</a:t>
            </a:r>
            <a:endParaRPr lang="en-US" altLang="zh-CN" dirty="0"/>
          </a:p>
          <a:p>
            <a:r>
              <a:rPr lang="en-US" altLang="en-US" dirty="0"/>
              <a:t></a:t>
            </a:r>
            <a:r>
              <a:rPr lang="en-US" altLang="zh-CN" dirty="0"/>
              <a:t>mechanical damage — wounds disrupt protective tissues and expose internal tissues, significantly accelerating localized water loss.</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水果蔬菜采后品质易发生变化，本部分将分两节讲解控制方法。第一节阐述果蔬品质劣变的原理，只有掌握原理才能有效实施控制；</a:t>
            </a:r>
            <a:endParaRPr lang="zh-CN" altLang="en-US" dirty="0"/>
          </a:p>
          <a:p>
            <a:r>
              <a:rPr lang="zh-CN" altLang="en-US" dirty="0"/>
              <a:t>第二节介绍采后减损保鲜技术。需特别说明的是，尽管果蔬采后新鲜度较高，但品质控制与保鲜需贯穿从采收到储藏的全过程，涵盖</a:t>
            </a:r>
            <a:r>
              <a:rPr lang="en-US" altLang="zh-CN" dirty="0"/>
              <a:t>“</a:t>
            </a:r>
            <a:r>
              <a:rPr lang="zh-CN" altLang="en-US" dirty="0"/>
              <a:t>从农场到餐桌</a:t>
            </a:r>
            <a:r>
              <a:rPr lang="en-US" altLang="zh-CN" dirty="0"/>
              <a:t>”</a:t>
            </a:r>
            <a:r>
              <a:rPr lang="zh-CN" altLang="en-US" dirty="0"/>
              <a:t>的完整供应链环节。</a:t>
            </a:r>
            <a:endParaRPr lang="zh-CN" altLang="en-US" dirty="0"/>
          </a:p>
          <a:p>
            <a:r>
              <a:rPr lang="en-US" altLang="zh-CN" dirty="0"/>
              <a:t>The quality of fruits and vegetables is highly susceptible to change after harvest. This part of the course is presented in two sections to address the related control strategies. The first section elucidates the principles underlying quality deterioration in fruits and vegetables; only by understanding these mechanisms can effective control measures be implemented. </a:t>
            </a:r>
            <a:endParaRPr lang="en-US" altLang="zh-CN" dirty="0"/>
          </a:p>
          <a:p>
            <a:r>
              <a:rPr lang="en-US" altLang="zh-CN" dirty="0"/>
              <a:t>The second section introduces postharvest technologies for preservation and loss reduction. It should be emphasized that although fruits and vegetables are relatively fresh at harvest, quality control and preservation must be maintained throughout the entire postharvest process, from harvest to storage, covering the full supply chain from “farm to table”.</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外界环境因素主要有：一是温度与湿度，温度升高会加速水分蒸发，而较高的环境湿度能有效抑制水分散失；二是光照，光照直接影响气孔开闭，是调控水分蒸发的关键因素。在光照下，气孔通常打开以进行气体交换，但同时加剧了水分流失；三是空气流速，空气流动越快，会更快地带走果蔬表面的湿润空气层，从而加剧水分蒸发流失。</a:t>
            </a:r>
            <a:endParaRPr lang="zh-CN" altLang="en-US" dirty="0"/>
          </a:p>
          <a:p>
            <a:r>
              <a:rPr lang="en-US" altLang="zh-CN" dirty="0"/>
              <a:t>External environmental factors include:temperature and humidity — </a:t>
            </a:r>
            <a:endParaRPr lang="en-US" altLang="zh-CN" dirty="0"/>
          </a:p>
          <a:p>
            <a:r>
              <a:rPr lang="en-US" altLang="zh-CN" b="1" dirty="0"/>
              <a:t>higher</a:t>
            </a:r>
            <a:r>
              <a:rPr lang="en-US" altLang="zh-CN" dirty="0"/>
              <a:t> temperatures accelerate water evaporation, </a:t>
            </a:r>
            <a:endParaRPr lang="en-US" altLang="zh-CN" dirty="0"/>
          </a:p>
          <a:p>
            <a:r>
              <a:rPr lang="en-US" altLang="zh-CN" dirty="0">
                <a:highlight>
                  <a:srgbClr val="FFFF00"/>
                </a:highlight>
              </a:rPr>
              <a:t>whereas higher ambient humidity effectively suppresses water loss;</a:t>
            </a:r>
            <a:endParaRPr lang="en-US" altLang="zh-CN" dirty="0">
              <a:highlight>
                <a:srgbClr val="FFFF00"/>
              </a:highlight>
            </a:endParaRPr>
          </a:p>
          <a:p>
            <a:r>
              <a:rPr lang="en-US" altLang="en-US" dirty="0"/>
              <a:t></a:t>
            </a:r>
            <a:r>
              <a:rPr lang="en-US" altLang="zh-CN" dirty="0"/>
              <a:t>light — light directly affects stomatal opening and closing </a:t>
            </a:r>
            <a:endParaRPr lang="en-US" altLang="zh-CN" dirty="0"/>
          </a:p>
          <a:p>
            <a:endParaRPr lang="en-US" altLang="zh-CN" dirty="0"/>
          </a:p>
          <a:p>
            <a:r>
              <a:rPr lang="en-US" altLang="zh-CN" dirty="0"/>
              <a:t>and is a key regulator of transpiration; </a:t>
            </a:r>
            <a:endParaRPr lang="en-US" altLang="zh-CN" dirty="0"/>
          </a:p>
          <a:p>
            <a:endParaRPr lang="en-US" altLang="zh-CN" dirty="0"/>
          </a:p>
          <a:p>
            <a:r>
              <a:rPr lang="en-US" altLang="zh-CN" dirty="0"/>
              <a:t>under light exposure, stomata generally open for gas exchange, but water loss is simultaneously intensified;</a:t>
            </a:r>
            <a:endParaRPr lang="en-US" altLang="zh-CN" dirty="0"/>
          </a:p>
          <a:p>
            <a:r>
              <a:rPr lang="en-US" altLang="en-US" dirty="0"/>
              <a:t></a:t>
            </a:r>
            <a:r>
              <a:rPr lang="en-US" altLang="zh-CN" dirty="0"/>
              <a:t>air velocity — faster air movement removes the moist boundary layer on the produce surface more rapidly, thereby exacerbating water loss.</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基于上述机制，贮藏保鲜实践中需注意：避免将果蔬放置于冷藏柜或冷库的通风口；田间预冷时应选择避风环境（如树荫下），减少强气流导致的水分流失。</a:t>
            </a:r>
            <a:endParaRPr lang="zh-CN" altLang="en-US" dirty="0"/>
          </a:p>
          <a:p>
            <a:r>
              <a:rPr lang="en-US" altLang="zh-CN" dirty="0"/>
              <a:t>Based on these mechanisms, storage practices should avoid placing fruits and vegetables near air outlets in refrigerated cabinets or cold storage facilities. </a:t>
            </a:r>
            <a:endParaRPr lang="en-US" altLang="zh-CN" dirty="0"/>
          </a:p>
          <a:p>
            <a:r>
              <a:rPr lang="en-US" altLang="zh-CN" dirty="0"/>
              <a:t>During field pre-cooling, sheltered and wind-protected environments (e.g., shaded areas) should be selected to reduce water loss caused by strong airflow.</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3.</a:t>
            </a:r>
            <a:r>
              <a:rPr lang="zh-CN" altLang="en-US" dirty="0"/>
              <a:t>控制水分蒸发流失的技术措施</a:t>
            </a:r>
            <a:endParaRPr lang="zh-CN" altLang="en-US" dirty="0"/>
          </a:p>
          <a:p>
            <a:r>
              <a:rPr lang="zh-CN" altLang="en-US" dirty="0"/>
              <a:t>控制果蔬水分蒸发流失需综合采用四大技术措施，具体实施方式如下：</a:t>
            </a:r>
            <a:endParaRPr lang="zh-CN" altLang="en-US" dirty="0"/>
          </a:p>
          <a:p>
            <a:r>
              <a:rPr lang="zh-CN" altLang="en-US" dirty="0"/>
              <a:t>一是提高环境湿度，可通过三种方式实现：</a:t>
            </a:r>
            <a:r>
              <a:rPr lang="en-US" altLang="en-US" dirty="0"/>
              <a:t>①</a:t>
            </a:r>
            <a:r>
              <a:rPr lang="zh-CN" altLang="en-US" dirty="0"/>
              <a:t>采用塑料膜或防水透气材料包装，构建高湿</a:t>
            </a:r>
            <a:r>
              <a:rPr lang="en-US" altLang="zh-CN" dirty="0"/>
              <a:t>“</a:t>
            </a:r>
            <a:r>
              <a:rPr lang="zh-CN" altLang="en-US" dirty="0"/>
              <a:t>微环境</a:t>
            </a:r>
            <a:r>
              <a:rPr lang="en-US" altLang="zh-CN" dirty="0"/>
              <a:t>”</a:t>
            </a:r>
            <a:r>
              <a:rPr lang="zh-CN" altLang="en-US" dirty="0"/>
              <a:t>；</a:t>
            </a:r>
            <a:r>
              <a:rPr lang="en-US" altLang="en-US" dirty="0"/>
              <a:t>②</a:t>
            </a:r>
            <a:r>
              <a:rPr lang="zh-CN" altLang="en-US" dirty="0"/>
              <a:t>在储藏空间通过地面洒水、悬挂湿帘或加湿器调控空气湿度；</a:t>
            </a:r>
            <a:r>
              <a:rPr lang="en-US" altLang="en-US" dirty="0"/>
              <a:t>③</a:t>
            </a:r>
            <a:r>
              <a:rPr lang="zh-CN" altLang="en-US" dirty="0"/>
              <a:t>包装前进行低温预冷处理，避免高温包装材料在低温贮藏时因温差导致结露腐烂。</a:t>
            </a:r>
            <a:endParaRPr lang="zh-CN" altLang="en-US" dirty="0"/>
          </a:p>
          <a:p>
            <a:r>
              <a:rPr lang="en-US" altLang="zh-CN" dirty="0"/>
              <a:t>(3)Technical Measures for Controlling Water Loss</a:t>
            </a:r>
            <a:endParaRPr lang="en-US" altLang="zh-CN" dirty="0"/>
          </a:p>
          <a:p>
            <a:r>
              <a:rPr lang="en-US" altLang="zh-CN" dirty="0"/>
              <a:t>Control of water evaporation and loss in fruits and vegetables requires the combined application of four major technical measures:</a:t>
            </a:r>
            <a:endParaRPr lang="en-US" altLang="zh-CN" dirty="0"/>
          </a:p>
          <a:p>
            <a:endParaRPr lang="en-US" altLang="zh-CN" dirty="0"/>
          </a:p>
          <a:p>
            <a:r>
              <a:rPr lang="en-US" altLang="zh-CN" dirty="0"/>
              <a:t>First, increasing ambient humidity, which can be achieved by:</a:t>
            </a:r>
            <a:endParaRPr lang="en-US" altLang="zh-CN" dirty="0"/>
          </a:p>
          <a:p>
            <a:r>
              <a:rPr lang="en-US" altLang="en-US" dirty="0"/>
              <a:t></a:t>
            </a:r>
            <a:r>
              <a:rPr lang="en-US" altLang="zh-CN" dirty="0"/>
              <a:t>packaging with plastic films or waterproof yet breathable materials to create a high-humidity “microenvironment”;</a:t>
            </a:r>
            <a:endParaRPr lang="en-US" altLang="zh-CN" dirty="0"/>
          </a:p>
          <a:p>
            <a:r>
              <a:rPr lang="en-US" altLang="en-US" dirty="0"/>
              <a:t></a:t>
            </a:r>
            <a:r>
              <a:rPr lang="en-US" altLang="zh-CN" dirty="0"/>
              <a:t>regulating air humidity in storage spaces through sprinkling water on the floor, hanging wet curtains, or humidifiers;</a:t>
            </a:r>
            <a:endParaRPr lang="en-US" altLang="zh-CN" dirty="0"/>
          </a:p>
          <a:p>
            <a:endParaRPr lang="en-US" altLang="zh-CN" dirty="0"/>
          </a:p>
          <a:p>
            <a:r>
              <a:rPr lang="en-US" altLang="en-US" dirty="0"/>
              <a:t></a:t>
            </a:r>
            <a:r>
              <a:rPr lang="en-US" altLang="zh-CN" b="1" dirty="0">
                <a:highlight>
                  <a:srgbClr val="FFFF00"/>
                </a:highlight>
              </a:rPr>
              <a:t>applying low-temperature pre-cooling before packaging to avoid condensation and decay caused by temperature differences between warm packaging materials and cold storage environments</a:t>
            </a:r>
            <a:r>
              <a:rPr lang="en-US" altLang="zh-CN" dirty="0">
                <a:highlight>
                  <a:srgbClr val="FFFF00"/>
                </a:highlight>
              </a:rPr>
              <a:t>.</a:t>
            </a:r>
            <a:endParaRPr lang="en-US" altLang="zh-CN" dirty="0">
              <a:highlight>
                <a:srgbClr val="FFFF00"/>
              </a:highlight>
            </a:endParaRPr>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二是优化贮藏温度，低温可同时降低代谢速率与蒸腾强度，减少水分损耗；需特别注意控制温度波动，避免频繁温变引发结露现象。</a:t>
            </a:r>
            <a:endParaRPr lang="zh-CN" altLang="en-US" dirty="0"/>
          </a:p>
          <a:p>
            <a:r>
              <a:rPr lang="en-US" altLang="zh-CN" dirty="0"/>
              <a:t>Second, optimizing storage temperature. Low temperatures simultaneously reduce metabolic rates and transpiration intensity, thereby decreasing water loss.</a:t>
            </a:r>
            <a:endParaRPr lang="en-US" altLang="zh-CN" dirty="0"/>
          </a:p>
          <a:p>
            <a:r>
              <a:rPr lang="en-US" altLang="zh-CN" b="1" dirty="0">
                <a:highlight>
                  <a:srgbClr val="FFFF00"/>
                </a:highlight>
              </a:rPr>
              <a:t> Special attention should be paid to minimizing temperature fluctuations to avoid condensation.</a:t>
            </a:r>
            <a:endParaRPr lang="en-US" altLang="zh-CN" b="1" dirty="0">
              <a:highlight>
                <a:srgbClr val="FFFF00"/>
              </a:highlight>
            </a:endParaRPr>
          </a:p>
          <a:p>
            <a:r>
              <a:rPr lang="en-CA" altLang="zh-CN" sz="1200" kern="1200" dirty="0">
                <a:solidFill>
                  <a:schemeClr val="tx1"/>
                </a:solidFill>
                <a:effectLst/>
                <a:latin typeface="+mn-lt"/>
                <a:ea typeface="+mn-ea"/>
                <a:cs typeface="+mn-cs"/>
              </a:rPr>
              <a:t>Third, </a:t>
            </a:r>
            <a:r>
              <a:rPr lang="en-CA" altLang="zh-CN" sz="1200" b="1" kern="1200" dirty="0">
                <a:solidFill>
                  <a:schemeClr val="tx1"/>
                </a:solidFill>
                <a:effectLst/>
                <a:latin typeface="+mn-lt"/>
                <a:ea typeface="+mn-ea"/>
                <a:cs typeface="+mn-cs"/>
              </a:rPr>
              <a:t>proper control of air velocity</a:t>
            </a:r>
            <a:r>
              <a:rPr lang="en-CA" altLang="zh-CN" sz="1200" kern="1200" dirty="0">
                <a:solidFill>
                  <a:schemeClr val="tx1"/>
                </a:solidFill>
                <a:effectLst/>
                <a:latin typeface="+mn-lt"/>
                <a:ea typeface="+mn-ea"/>
                <a:cs typeface="+mn-cs"/>
              </a:rPr>
              <a:t>. While ensuring uniform temperature and humidity within the storage environment, unnecessary air movement should be minimized, </a:t>
            </a:r>
            <a:endParaRPr lang="en-CA" altLang="zh-CN" sz="1200" kern="1200" dirty="0">
              <a:solidFill>
                <a:schemeClr val="tx1"/>
              </a:solidFill>
              <a:effectLst/>
              <a:latin typeface="+mn-lt"/>
              <a:ea typeface="+mn-ea"/>
              <a:cs typeface="+mn-cs"/>
            </a:endParaRPr>
          </a:p>
          <a:p>
            <a:r>
              <a:rPr lang="en-CA" altLang="zh-CN" sz="1200" kern="1200" dirty="0">
                <a:solidFill>
                  <a:schemeClr val="tx1"/>
                </a:solidFill>
                <a:effectLst/>
                <a:latin typeface="+mn-lt"/>
                <a:ea typeface="+mn-ea"/>
                <a:cs typeface="+mn-cs"/>
              </a:rPr>
              <a:t>and direct exposure of produce to strong airflow outlets should be avoided.</a:t>
            </a:r>
            <a:endParaRPr lang="en-CA" altLang="zh-CN" sz="1200" kern="1200" dirty="0">
              <a:solidFill>
                <a:schemeClr val="tx1"/>
              </a:solidFill>
              <a:effectLst/>
              <a:latin typeface="+mn-lt"/>
              <a:ea typeface="+mn-ea"/>
              <a:cs typeface="+mn-cs"/>
            </a:endParaRPr>
          </a:p>
          <a:p>
            <a:r>
              <a:rPr lang="en-CA" altLang="zh-CN" sz="1200" kern="1200" dirty="0">
                <a:solidFill>
                  <a:schemeClr val="tx1"/>
                </a:solidFill>
                <a:effectLst/>
                <a:latin typeface="+mn-lt"/>
                <a:ea typeface="+mn-ea"/>
                <a:cs typeface="+mn-cs"/>
              </a:rPr>
              <a:t>49</a:t>
            </a:r>
            <a:endParaRPr lang="zh-CN" altLang="zh-CN" sz="1200" kern="1200" dirty="0">
              <a:solidFill>
                <a:schemeClr val="tx1"/>
              </a:solidFill>
              <a:effectLst/>
              <a:latin typeface="+mn-lt"/>
              <a:ea typeface="+mn-ea"/>
              <a:cs typeface="+mn-cs"/>
            </a:endParaRPr>
          </a:p>
          <a:p>
            <a:r>
              <a:rPr lang="en-CA" altLang="zh-CN" sz="1200" kern="1200" dirty="0">
                <a:solidFill>
                  <a:schemeClr val="tx1"/>
                </a:solidFill>
                <a:effectLst/>
                <a:latin typeface="+mn-lt"/>
                <a:ea typeface="+mn-ea"/>
                <a:cs typeface="+mn-cs"/>
              </a:rPr>
              <a:t>Fourth, </a:t>
            </a:r>
            <a:r>
              <a:rPr lang="en-CA" altLang="zh-CN" sz="1200" b="1" kern="1200" dirty="0">
                <a:solidFill>
                  <a:schemeClr val="tx1"/>
                </a:solidFill>
                <a:effectLst/>
                <a:latin typeface="+mn-lt"/>
                <a:ea typeface="+mn-ea"/>
                <a:cs typeface="+mn-cs"/>
              </a:rPr>
              <a:t>physical barrier techniques</a:t>
            </a:r>
            <a:r>
              <a:rPr lang="en-CA" altLang="zh-CN" sz="1200" kern="1200" dirty="0">
                <a:solidFill>
                  <a:schemeClr val="tx1"/>
                </a:solidFill>
                <a:effectLst/>
                <a:latin typeface="+mn-lt"/>
                <a:ea typeface="+mn-ea"/>
                <a:cs typeface="+mn-cs"/>
              </a:rPr>
              <a:t>, such as waxing, edible coatings, or skin-tight packaging, can be applied as postharvest treatments to form a protective layer on the surface of fruits and vegetables, directly reducing water loss.</a:t>
            </a:r>
            <a:endParaRPr lang="zh-CN" altLang="zh-CN" sz="1200" kern="1200" dirty="0">
              <a:solidFill>
                <a:schemeClr val="tx1"/>
              </a:solidFill>
              <a:effectLst/>
              <a:latin typeface="+mn-lt"/>
              <a:ea typeface="+mn-ea"/>
              <a:cs typeface="+mn-cs"/>
            </a:endParaRPr>
          </a:p>
          <a:p>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做好果蔬储藏保鲜，需先明确其品质变化的表现形式及内在原因。</a:t>
            </a:r>
            <a:endParaRPr lang="zh-CN" altLang="en-US" dirty="0"/>
          </a:p>
          <a:p>
            <a:r>
              <a:rPr lang="zh-CN" altLang="en-US" dirty="0"/>
              <a:t>只有掌握这些规律，才能制定针对性方案，选择科学的采后处理与保藏技术。</a:t>
            </a:r>
            <a:endParaRPr lang="zh-CN" altLang="en-US" dirty="0"/>
          </a:p>
          <a:p>
            <a:r>
              <a:rPr lang="zh-CN" altLang="en-US" dirty="0"/>
              <a:t>果蔬采后品质劣变主要表现为变质、变色、变蔫三类典型现象，直接导致感官品质下降与营养成分流失。</a:t>
            </a:r>
            <a:r>
              <a:rPr lang="en-US" altLang="zh-CN" dirty="0"/>
              <a:t> </a:t>
            </a:r>
            <a:endParaRPr lang="en-US" altLang="zh-CN" dirty="0"/>
          </a:p>
          <a:p>
            <a:r>
              <a:rPr lang="en-US" altLang="zh-CN" dirty="0"/>
              <a:t>To achieve effective storage and preservation of fruits and vegetables, it is first necessary to identify the manifestations and underlying causes of their quality changes after harvest. </a:t>
            </a:r>
            <a:endParaRPr lang="en-US" altLang="zh-CN" dirty="0"/>
          </a:p>
          <a:p>
            <a:r>
              <a:rPr lang="en-US" altLang="zh-CN" dirty="0"/>
              <a:t>Only by understanding these mechanisms can targeted strategies be developed and appropriate postharvest handling and storage technologies be selected. </a:t>
            </a:r>
            <a:endParaRPr lang="en-US" altLang="zh-CN" dirty="0"/>
          </a:p>
          <a:p>
            <a:r>
              <a:rPr lang="en-US" altLang="zh-CN" dirty="0"/>
              <a:t>Postharvest quality deterioration in fruits and vegetables primarily occurs in three typical forms: spoilage, discoloration, and wilting. These changes directly lead to declines in sensory quality and losses of nutritional components.</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（一）果蔬采后变质</a:t>
            </a:r>
            <a:endParaRPr lang="zh-CN" altLang="en-US" dirty="0"/>
          </a:p>
          <a:p>
            <a:r>
              <a:rPr lang="zh-CN" altLang="en-US" dirty="0"/>
              <a:t>水果蔬菜采后变质，本质是营养成分（主要是糖类等原料）被消耗导致的质量下降，其主要驱动因素是呼吸作用。</a:t>
            </a:r>
            <a:endParaRPr lang="zh-CN" altLang="en-US" dirty="0"/>
          </a:p>
          <a:p>
            <a:r>
              <a:rPr lang="en-US" altLang="zh-CN" dirty="0"/>
              <a:t>1.Postharvest Spoilage of Fruits and Vegetables</a:t>
            </a:r>
            <a:endParaRPr lang="en-US" altLang="zh-CN" dirty="0"/>
          </a:p>
          <a:p>
            <a:r>
              <a:rPr lang="en-US" altLang="zh-CN" dirty="0"/>
              <a:t>Postharvest spoilage of fruits and vegetables is essentially a decline in quality caused by the consumption of nutritional components (primarily carbohydrates such as sugars). The principal driving force behind this process is respiration.</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1.</a:t>
            </a:r>
            <a:r>
              <a:rPr lang="zh-CN" altLang="en-US" dirty="0"/>
              <a:t>呼吸作用：采后变质的核心机制</a:t>
            </a:r>
            <a:endParaRPr lang="zh-CN" altLang="en-US" dirty="0"/>
          </a:p>
          <a:p>
            <a:r>
              <a:rPr lang="zh-CN" altLang="en-US" dirty="0"/>
              <a:t>果蔬与一般农产品不同，最大特点是采后仍保持鲜活状态（类似动物）。</a:t>
            </a:r>
            <a:endParaRPr lang="zh-CN" altLang="en-US" dirty="0"/>
          </a:p>
          <a:p>
            <a:r>
              <a:rPr lang="zh-CN" altLang="en-US" dirty="0"/>
              <a:t>虽然脱离了母体的水分和养分供给，无法继续吸收营养或合成新物质，但仍需通过呼吸维持基本生命活动。</a:t>
            </a:r>
            <a:endParaRPr lang="zh-CN" altLang="en-US" dirty="0"/>
          </a:p>
          <a:p>
            <a:r>
              <a:rPr lang="zh-CN" altLang="en-US" dirty="0"/>
              <a:t>果蔬的呼吸作用主要分为有氧呼吸和无氧呼吸两种类型：</a:t>
            </a:r>
            <a:endParaRPr lang="zh-CN" altLang="en-US" dirty="0"/>
          </a:p>
          <a:p>
            <a:r>
              <a:rPr lang="en-US" altLang="zh-CN" dirty="0"/>
              <a:t>(1)Respiration: the Core Mechanism of Postharvest Spoilage</a:t>
            </a:r>
            <a:endParaRPr lang="en-US" altLang="zh-CN" dirty="0"/>
          </a:p>
          <a:p>
            <a:r>
              <a:rPr lang="en-US" altLang="zh-CN" dirty="0"/>
              <a:t>Fruits and vegetables differ from most agricultural products in that they remain biologically active after harvest, similar to animals. </a:t>
            </a:r>
            <a:endParaRPr lang="en-US" altLang="zh-CN" dirty="0"/>
          </a:p>
          <a:p>
            <a:r>
              <a:rPr lang="en-US" altLang="zh-CN" dirty="0"/>
              <a:t>Although they are detached from the parent plant and no longer supplied with water and nutrients, and thus cannot continue to absorb nutrients or synthesize new substances, they must still rely on respiration to sustain basic life activities.</a:t>
            </a:r>
            <a:endParaRPr lang="en-US" altLang="zh-CN" dirty="0"/>
          </a:p>
          <a:p>
            <a:r>
              <a:rPr lang="en-US" altLang="zh-CN" dirty="0"/>
              <a:t>Respiration in fruits and vegetables can be mainly classified into two types: aerobic respiration and anaerobic respiration.</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有氧呼吸（主要呼吸形式）：在有充足氧气参与的情况下，果蔬以葡萄糖等有机物作为原料，经过细胞内一系列复杂的生化反应，将这些有机物彻底氧化分解，最终生成二氧化碳和水，同时释放出大量能量。</a:t>
            </a:r>
            <a:endParaRPr lang="zh-CN" altLang="en-US" dirty="0"/>
          </a:p>
          <a:p>
            <a:r>
              <a:rPr lang="zh-CN" altLang="en-US" dirty="0"/>
              <a:t>这些释放出来的能量，一部分会以热能的形式散失，这就是为什么我们在生活中会发现，堆码在一起的果蔬内部会发热；</a:t>
            </a:r>
            <a:endParaRPr lang="zh-CN" altLang="en-US" dirty="0"/>
          </a:p>
          <a:p>
            <a:r>
              <a:rPr lang="zh-CN" altLang="en-US" dirty="0"/>
              <a:t>还有一部分能量会用于果蔬自身的各种生命活动，并且在呼吸过程中会产生水分，所以当我们用塑料膜将果蔬包裹起来时，过一段时间就会看到塑料膜内层凝结了许多水珠或者出现雾气。</a:t>
            </a:r>
            <a:endParaRPr lang="zh-CN" altLang="en-US" dirty="0"/>
          </a:p>
          <a:p>
            <a:r>
              <a:rPr lang="en-US" altLang="zh-CN" dirty="0"/>
              <a:t>Aerobic respiration (the predominant form of respiration):</a:t>
            </a:r>
            <a:endParaRPr lang="en-US" altLang="zh-CN" dirty="0"/>
          </a:p>
          <a:p>
            <a:r>
              <a:rPr lang="en-US" altLang="zh-CN" dirty="0"/>
              <a:t>In the presence of sufficient oxygen, fruits and vegetables use glucose and other organic compounds as substrates. </a:t>
            </a:r>
            <a:endParaRPr lang="en-US" altLang="zh-CN" dirty="0"/>
          </a:p>
          <a:p>
            <a:r>
              <a:rPr lang="en-US" altLang="zh-CN" dirty="0"/>
              <a:t>Through a series of complex biochemical reactions within cells, these organic substances are completely oxidized and decomposed, </a:t>
            </a:r>
            <a:r>
              <a:rPr lang="en-US" altLang="zh-CN" b="1" dirty="0">
                <a:solidFill>
                  <a:srgbClr val="FF0000"/>
                </a:solidFill>
              </a:rPr>
              <a:t>ultimately producing carbon dioxide and water while releasing a large amount of energy.</a:t>
            </a:r>
            <a:endParaRPr lang="en-US" altLang="zh-CN" b="1" dirty="0">
              <a:solidFill>
                <a:srgbClr val="FF0000"/>
              </a:solidFill>
            </a:endParaRPr>
          </a:p>
          <a:p>
            <a:r>
              <a:rPr lang="en-US" altLang="zh-CN" dirty="0"/>
              <a:t> Part of this released energy dissipates in the form of heat, which explains why fruits and vegetables stacked together often generate internal heat. Another portion of the energy is used to support various physiological activities of the produce. </a:t>
            </a:r>
            <a:endParaRPr lang="en-US" altLang="zh-CN" dirty="0"/>
          </a:p>
          <a:p>
            <a:r>
              <a:rPr lang="en-US" altLang="zh-CN" dirty="0"/>
              <a:t>In addition, water is generated during respiration; therefore, when fruits and vegetables </a:t>
            </a:r>
            <a:endParaRPr lang="en-US" altLang="zh-CN" dirty="0"/>
          </a:p>
          <a:p>
            <a:r>
              <a:rPr lang="en-US" altLang="zh-CN" dirty="0"/>
              <a:t>are wrapped with plastic film, water droplets or fog are often observed to condense on the inner surface of the film after a period of time.</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无氧呼吸（低氧环境下的呼吸形式）：当果蔬所处的环境氧气含量极低时，比如在采用内膜袋加纸箱这种相对密闭的包装条件下，</a:t>
            </a:r>
            <a:endParaRPr lang="zh-CN" altLang="en-US" dirty="0"/>
          </a:p>
          <a:p>
            <a:r>
              <a:rPr lang="zh-CN" altLang="en-US" dirty="0"/>
              <a:t>果蔬就会转而进行无氧呼吸。在无氧呼吸过程中，葡萄糖等有机物不能像有氧呼吸那样彻底氧化分解，而是产生二氧化碳和乙醇，同时只释放出少量能量。</a:t>
            </a:r>
            <a:endParaRPr lang="zh-CN" altLang="en-US" dirty="0"/>
          </a:p>
          <a:p>
            <a:r>
              <a:rPr lang="zh-CN" altLang="en-US" dirty="0"/>
              <a:t>所以，当我们打开这种密闭包装的袋子时，常常能闻到一股酒味，这就是果蔬无氧呼吸产生酒精的缘故。</a:t>
            </a:r>
            <a:endParaRPr lang="zh-CN" altLang="en-US" dirty="0"/>
          </a:p>
          <a:p>
            <a:r>
              <a:rPr lang="en-US" altLang="zh-CN" dirty="0"/>
              <a:t>Anaerobic respiration (respiration under low-oxygen conditions):</a:t>
            </a:r>
            <a:endParaRPr lang="en-US" altLang="zh-CN" dirty="0"/>
          </a:p>
          <a:p>
            <a:r>
              <a:rPr lang="en-US" altLang="zh-CN" dirty="0"/>
              <a:t>When fruits and vegetables are exposed to environments with extremely low oxygen concentrations — for example, under relatively airtight packaging conditions such as inner plastic liners combined with corrugated cartons — they may shift to anaerobic respiration. </a:t>
            </a:r>
            <a:endParaRPr lang="en-US" altLang="zh-CN" dirty="0"/>
          </a:p>
          <a:p>
            <a:r>
              <a:rPr lang="en-US" altLang="zh-CN" dirty="0"/>
              <a:t>During anaerobic respiration, organic substances such as glucose cannot be completely oxidized as in aerobic respiration; instead, carbon dioxide and ethanol are produced, and only a small amount of energy is released. </a:t>
            </a:r>
            <a:endParaRPr lang="en-US" altLang="zh-CN" dirty="0"/>
          </a:p>
          <a:p>
            <a:r>
              <a:rPr lang="en-US" altLang="zh-CN" dirty="0"/>
              <a:t>Consequently, when such sealed packages are opened, a noticeable alcoholic odor is often detected, which results from ethanol produced during anaerobic respiration.</a:t>
            </a:r>
            <a:endParaRPr lang="en-US" altLang="zh-CN" dirty="0"/>
          </a:p>
        </p:txBody>
      </p:sp>
      <p:sp>
        <p:nvSpPr>
          <p:cNvPr id="4" name="灯片编号占位符 3"/>
          <p:cNvSpPr>
            <a:spLocks noGrp="1"/>
          </p:cNvSpPr>
          <p:nvPr>
            <p:ph type="sldNum" sz="quarter" idx="5"/>
          </p:nvPr>
        </p:nvSpPr>
        <p:spPr/>
        <p:txBody>
          <a:bodyPr/>
          <a:lstStyle/>
          <a:p>
            <a:fld id="{73EF9725-8BE2-4180-AB15-955F822207C1}"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4" Type="http://schemas.openxmlformats.org/officeDocument/2006/relationships/image" Target="../media/image4.png"/><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lstStyle/>
          <a:p>
            <a:fld id="{431E53A5-470F-4464-9552-506006F3BF8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0CB4AF2-41F1-4F13-8488-B9644486515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3000">
        <p14:prism/>
      </p:transition>
    </mc:Choice>
    <mc:Fallback>
      <p:transition spd="slow" advTm="3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431E53A5-470F-4464-9552-506006F3BF8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0CB4AF2-41F1-4F13-8488-B9644486515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3000">
        <p14:prism/>
      </p:transition>
    </mc:Choice>
    <mc:Fallback>
      <p:transition spd="slow" advTm="3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10"/>
          </p:nvPr>
        </p:nvSpPr>
        <p:spPr/>
        <p:txBody>
          <a:bodyPr/>
          <a:lstStyle/>
          <a:p>
            <a:fld id="{431E53A5-470F-4464-9552-506006F3BF8D}"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0CB4AF2-41F1-4F13-8488-B9644486515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3000">
        <p14:prism/>
      </p:transition>
    </mc:Choice>
    <mc:Fallback>
      <p:transition spd="slow" advTm="300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比较">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p14:dur="1200" advTm="3000">
        <p14:prism/>
      </p:transition>
    </mc:Choice>
    <mc:Fallback>
      <p:transition spd="slow" advTm="3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grpSp>
        <p:nvGrpSpPr>
          <p:cNvPr id="8" name="组合 7"/>
          <p:cNvGrpSpPr/>
          <p:nvPr userDrawn="1"/>
        </p:nvGrpSpPr>
        <p:grpSpPr>
          <a:xfrm>
            <a:off x="-5079" y="-3510"/>
            <a:ext cx="2311551" cy="6861510"/>
            <a:chOff x="-5079" y="-3510"/>
            <a:chExt cx="2311551" cy="6861510"/>
          </a:xfrm>
        </p:grpSpPr>
        <p:pic>
          <p:nvPicPr>
            <p:cNvPr id="3" name="图片 2" descr="C:/Users/QX_HD/Desktop/2.png2"/>
            <p:cNvPicPr>
              <a:picLocks noChangeAspect="1"/>
            </p:cNvPicPr>
            <p:nvPr userDrawn="1"/>
          </p:nvPicPr>
          <p:blipFill>
            <a:blip r:embed="rId2"/>
            <a:srcRect l="8443" r="8443"/>
            <a:stretch>
              <a:fillRect/>
            </a:stretch>
          </p:blipFill>
          <p:spPr>
            <a:xfrm>
              <a:off x="-4950" y="-3510"/>
              <a:ext cx="2292654" cy="6861510"/>
            </a:xfrm>
            <a:prstGeom prst="rect">
              <a:avLst/>
            </a:prstGeom>
          </p:spPr>
        </p:pic>
        <p:sp>
          <p:nvSpPr>
            <p:cNvPr id="4" name="矩形 3"/>
            <p:cNvSpPr/>
            <p:nvPr userDrawn="1"/>
          </p:nvSpPr>
          <p:spPr>
            <a:xfrm>
              <a:off x="-5079" y="0"/>
              <a:ext cx="2311551" cy="6858000"/>
            </a:xfrm>
            <a:prstGeom prst="rect">
              <a:avLst/>
            </a:prstGeom>
            <a:solidFill>
              <a:srgbClr val="5BAE3E">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Arial" panose="020B0604020202020204" pitchFamily="34" charset="0"/>
                <a:cs typeface="Arial" panose="020B0604020202020204" pitchFamily="34" charset="0"/>
                <a:sym typeface="Arial" panose="020B0604020202020204" pitchFamily="34" charset="0"/>
              </a:endParaRPr>
            </a:p>
          </p:txBody>
        </p:sp>
        <p:sp>
          <p:nvSpPr>
            <p:cNvPr id="5" name="矩形 4"/>
            <p:cNvSpPr/>
            <p:nvPr userDrawn="1"/>
          </p:nvSpPr>
          <p:spPr>
            <a:xfrm>
              <a:off x="682187" y="1082040"/>
              <a:ext cx="923330" cy="4693920"/>
            </a:xfrm>
            <a:prstGeom prst="rect">
              <a:avLst/>
            </a:prstGeom>
            <a:noFill/>
            <a:ln w="57150">
              <a:solidFill>
                <a:srgbClr val="DEB8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Arial" panose="020B0604020202020204" pitchFamily="34" charset="0"/>
              </a:endParaRPr>
            </a:p>
          </p:txBody>
        </p:sp>
        <p:sp>
          <p:nvSpPr>
            <p:cNvPr id="6" name="文本框 5"/>
            <p:cNvSpPr txBox="1"/>
            <p:nvPr userDrawn="1"/>
          </p:nvSpPr>
          <p:spPr>
            <a:xfrm>
              <a:off x="620632" y="1390731"/>
              <a:ext cx="984885" cy="4076538"/>
            </a:xfrm>
            <a:prstGeom prst="rect">
              <a:avLst/>
            </a:prstGeom>
            <a:noFill/>
          </p:spPr>
          <p:txBody>
            <a:bodyPr vert="eaVert" wrap="square" rtlCol="0">
              <a:spAutoFit/>
            </a:bodyPr>
            <a:lstStyle/>
            <a:p>
              <a:pPr algn="dist"/>
              <a:r>
                <a:rPr lang="en-US" altLang="zh-CN" sz="5200" b="1" dirty="0">
                  <a:solidFill>
                    <a:schemeClr val="bg1"/>
                  </a:solidFill>
                  <a:latin typeface="Arial" panose="020B0604020202020204" pitchFamily="34" charset="0"/>
                  <a:ea typeface="+mj-ea"/>
                  <a:cs typeface="Arial" panose="020B0604020202020204" pitchFamily="34" charset="0"/>
                  <a:sym typeface="Arial" panose="020B0604020202020204" pitchFamily="34" charset="0"/>
                </a:rPr>
                <a:t>CONTENTS</a:t>
              </a:r>
              <a:endParaRPr lang="zh-CN" altLang="en-US" sz="5200" b="1" dirty="0">
                <a:solidFill>
                  <a:schemeClr val="bg1"/>
                </a:solidFill>
                <a:latin typeface="Arial" panose="020B0604020202020204" pitchFamily="34" charset="0"/>
                <a:ea typeface="+mj-ea"/>
                <a:cs typeface="Arial" panose="020B0604020202020204" pitchFamily="34" charset="0"/>
                <a:sym typeface="Arial" panose="020B0604020202020204" pitchFamily="34" charset="0"/>
              </a:endParaRPr>
            </a:p>
          </p:txBody>
        </p:sp>
      </p:grpSp>
      <p:pic>
        <p:nvPicPr>
          <p:cNvPr id="2" name="图片 1"/>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a:xfrm>
            <a:off x="9327635" y="241884"/>
            <a:ext cx="2497693" cy="479396"/>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3000">
        <p14:prism/>
      </p:transition>
    </mc:Choice>
    <mc:Fallback>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2" name="矩形 1"/>
          <p:cNvSpPr/>
          <p:nvPr userDrawn="1"/>
        </p:nvSpPr>
        <p:spPr>
          <a:xfrm>
            <a:off x="716280" y="0"/>
            <a:ext cx="3611880" cy="487680"/>
          </a:xfrm>
          <a:prstGeom prst="rect">
            <a:avLst/>
          </a:prstGeom>
          <a:solidFill>
            <a:srgbClr val="DEB8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userDrawn="1"/>
        </p:nvSpPr>
        <p:spPr>
          <a:xfrm>
            <a:off x="6598920" y="5913120"/>
            <a:ext cx="3611880" cy="944880"/>
          </a:xfrm>
          <a:prstGeom prst="rect">
            <a:avLst/>
          </a:prstGeom>
          <a:solidFill>
            <a:srgbClr val="DEB8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userDrawn="1"/>
        </p:nvSpPr>
        <p:spPr>
          <a:xfrm flipH="1">
            <a:off x="0" y="2183130"/>
            <a:ext cx="12192000" cy="2491740"/>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25" name="图片 24"/>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9327635" y="241884"/>
            <a:ext cx="2497693" cy="479396"/>
          </a:xfrm>
          <a:prstGeom prst="rect">
            <a:avLst/>
          </a:prstGeom>
        </p:spPr>
      </p:pic>
      <p:grpSp>
        <p:nvGrpSpPr>
          <p:cNvPr id="7" name="组合 6"/>
          <p:cNvGrpSpPr/>
          <p:nvPr userDrawn="1"/>
        </p:nvGrpSpPr>
        <p:grpSpPr>
          <a:xfrm>
            <a:off x="1098690" y="1559684"/>
            <a:ext cx="4083560" cy="2355591"/>
            <a:chOff x="1098690" y="1559684"/>
            <a:chExt cx="4083560" cy="2355591"/>
          </a:xfrm>
        </p:grpSpPr>
        <p:grpSp>
          <p:nvGrpSpPr>
            <p:cNvPr id="6" name="组合 5"/>
            <p:cNvGrpSpPr/>
            <p:nvPr/>
          </p:nvGrpSpPr>
          <p:grpSpPr>
            <a:xfrm>
              <a:off x="4198990" y="2393767"/>
              <a:ext cx="983260" cy="1521508"/>
              <a:chOff x="1432560" y="2630282"/>
              <a:chExt cx="853440" cy="1320624"/>
            </a:xfrm>
          </p:grpSpPr>
          <p:cxnSp>
            <p:nvCxnSpPr>
              <p:cNvPr id="8" name="直接连接符 7"/>
              <p:cNvCxnSpPr/>
              <p:nvPr/>
            </p:nvCxnSpPr>
            <p:spPr>
              <a:xfrm>
                <a:off x="2286000" y="2630282"/>
                <a:ext cx="0" cy="1320624"/>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直接连接符 8"/>
              <p:cNvCxnSpPr/>
              <p:nvPr/>
            </p:nvCxnSpPr>
            <p:spPr>
              <a:xfrm>
                <a:off x="1432560" y="3940976"/>
                <a:ext cx="85344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28" name="图片 27"/>
            <p:cNvPicPr>
              <a:picLocks noChangeAspect="1"/>
            </p:cNvPicPr>
            <p:nvPr userDrawn="1"/>
          </p:nvPicPr>
          <p:blipFill>
            <a:blip r:embed="rId3">
              <a:extLst>
                <a:ext uri="{28A0092B-C50C-407E-A947-70E740481C1C}">
                  <a14:useLocalDpi xmlns:a14="http://schemas.microsoft.com/office/drawing/2010/main" val="0"/>
                </a:ext>
              </a:extLst>
            </a:blip>
            <a:srcRect l="1185" r="1185"/>
            <a:stretch>
              <a:fillRect/>
            </a:stretch>
          </p:blipFill>
          <p:spPr>
            <a:xfrm>
              <a:off x="1098690" y="1559684"/>
              <a:ext cx="3976156" cy="2235677"/>
            </a:xfrm>
            <a:prstGeom prst="rect">
              <a:avLst/>
            </a:prstGeom>
          </p:spPr>
        </p:pic>
      </p:grpSp>
      <p:grpSp>
        <p:nvGrpSpPr>
          <p:cNvPr id="15" name="组合 14"/>
          <p:cNvGrpSpPr/>
          <p:nvPr userDrawn="1"/>
        </p:nvGrpSpPr>
        <p:grpSpPr>
          <a:xfrm>
            <a:off x="1280745" y="3333888"/>
            <a:ext cx="1538345" cy="1025562"/>
            <a:chOff x="2178006" y="5732219"/>
            <a:chExt cx="1219876" cy="813250"/>
          </a:xfrm>
        </p:grpSpPr>
        <p:cxnSp>
          <p:nvCxnSpPr>
            <p:cNvPr id="16" name="直接连接符 15"/>
            <p:cNvCxnSpPr/>
            <p:nvPr/>
          </p:nvCxnSpPr>
          <p:spPr>
            <a:xfrm>
              <a:off x="2178006"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a:off x="2381319"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a:off x="2584631"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a:off x="2787944" y="5732219"/>
              <a:ext cx="609936" cy="609936"/>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a:off x="2991256" y="5732219"/>
              <a:ext cx="406624" cy="406624"/>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21" name="直接连接符 20"/>
            <p:cNvCxnSpPr/>
            <p:nvPr/>
          </p:nvCxnSpPr>
          <p:spPr>
            <a:xfrm>
              <a:off x="3194569" y="5732219"/>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22" name="直接连接符 21"/>
            <p:cNvCxnSpPr/>
            <p:nvPr/>
          </p:nvCxnSpPr>
          <p:spPr>
            <a:xfrm>
              <a:off x="2178006" y="5935532"/>
              <a:ext cx="609937" cy="609937"/>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a:off x="2178006" y="6138844"/>
              <a:ext cx="406625" cy="406625"/>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nvCxnSpPr>
          <p:spPr>
            <a:xfrm>
              <a:off x="2178006" y="6342156"/>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grpSp>
      <p:grpSp>
        <p:nvGrpSpPr>
          <p:cNvPr id="10" name="组合 9"/>
          <p:cNvGrpSpPr/>
          <p:nvPr userDrawn="1"/>
        </p:nvGrpSpPr>
        <p:grpSpPr>
          <a:xfrm>
            <a:off x="507329" y="4004181"/>
            <a:ext cx="2472229" cy="1423438"/>
            <a:chOff x="507329" y="4004181"/>
            <a:chExt cx="2472229" cy="1423438"/>
          </a:xfrm>
        </p:grpSpPr>
        <p:grpSp>
          <p:nvGrpSpPr>
            <p:cNvPr id="11" name="组合 10"/>
            <p:cNvGrpSpPr/>
            <p:nvPr userDrawn="1"/>
          </p:nvGrpSpPr>
          <p:grpSpPr>
            <a:xfrm rot="16200000" flipV="1">
              <a:off x="403151" y="4108359"/>
              <a:ext cx="632141" cy="423786"/>
              <a:chOff x="1432560" y="2623534"/>
              <a:chExt cx="853440" cy="1320624"/>
            </a:xfrm>
          </p:grpSpPr>
          <p:cxnSp>
            <p:nvCxnSpPr>
              <p:cNvPr id="13" name="直接连接符 12"/>
              <p:cNvCxnSpPr/>
              <p:nvPr/>
            </p:nvCxnSpPr>
            <p:spPr>
              <a:xfrm>
                <a:off x="2285999" y="2623534"/>
                <a:ext cx="0" cy="1320624"/>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1432560" y="3930930"/>
                <a:ext cx="85344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pic>
          <p:nvPicPr>
            <p:cNvPr id="5" name="图片 4"/>
            <p:cNvPicPr>
              <a:picLocks noChangeAspect="1"/>
            </p:cNvPicPr>
            <p:nvPr userDrawn="1"/>
          </p:nvPicPr>
          <p:blipFill>
            <a:blip r:embed="rId4"/>
            <a:stretch>
              <a:fillRect/>
            </a:stretch>
          </p:blipFill>
          <p:spPr>
            <a:xfrm>
              <a:off x="607158" y="4092498"/>
              <a:ext cx="2372400" cy="1335121"/>
            </a:xfrm>
            <a:prstGeom prst="rect">
              <a:avLst/>
            </a:prstGeom>
          </p:spPr>
        </p:pic>
      </p:grpSp>
    </p:spTree>
  </p:cSld>
  <p:clrMapOvr>
    <a:masterClrMapping/>
  </p:clrMapOvr>
  <mc:AlternateContent xmlns:mc="http://schemas.openxmlformats.org/markup-compatibility/2006">
    <mc:Choice xmlns:p14="http://schemas.microsoft.com/office/powerpoint/2010/main" Requires="p14">
      <p:transition spd="slow" p14:dur="1200" advTm="3000">
        <p14:prism/>
      </p:transition>
    </mc:Choice>
    <mc:Fallback>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par>
                                <p:cTn id="10" presetID="16" presetClass="entr" presetSubtype="42"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outHorizontal)">
                                      <p:cBhvr>
                                        <p:cTn id="12" dur="500"/>
                                        <p:tgtEl>
                                          <p:spTgt spid="4"/>
                                        </p:tgtEl>
                                      </p:cBhvr>
                                    </p:animEffect>
                                  </p:childTnLst>
                                </p:cTn>
                              </p:par>
                              <p:par>
                                <p:cTn id="13" presetID="22" presetClass="entr" presetSubtype="4"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par>
                                <p:cTn id="16" presetID="22" presetClass="entr" presetSubtype="1"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wipe(up)">
                                      <p:cBhvr>
                                        <p:cTn id="18" dur="500"/>
                                        <p:tgtEl>
                                          <p:spTgt spid="10"/>
                                        </p:tgtEl>
                                      </p:cBhvr>
                                    </p:animEffect>
                                  </p:childTnLst>
                                </p:cTn>
                              </p:par>
                              <p:par>
                                <p:cTn id="19" presetID="42" presetClass="entr" presetSubtype="0"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500"/>
                                        <p:tgtEl>
                                          <p:spTgt spid="3"/>
                                        </p:tgtEl>
                                      </p:cBhvr>
                                    </p:animEffect>
                                    <p:anim calcmode="lin" valueType="num">
                                      <p:cBhvr>
                                        <p:cTn id="22" dur="500" fill="hold"/>
                                        <p:tgtEl>
                                          <p:spTgt spid="3"/>
                                        </p:tgtEl>
                                        <p:attrNameLst>
                                          <p:attrName>ppt_x</p:attrName>
                                        </p:attrNameLst>
                                      </p:cBhvr>
                                      <p:tavLst>
                                        <p:tav tm="0">
                                          <p:val>
                                            <p:strVal val="#ppt_x"/>
                                          </p:val>
                                        </p:tav>
                                        <p:tav tm="100000">
                                          <p:val>
                                            <p:strVal val="#ppt_x"/>
                                          </p:val>
                                        </p:tav>
                                      </p:tavLst>
                                    </p:anim>
                                    <p:anim calcmode="lin" valueType="num">
                                      <p:cBhvr>
                                        <p:cTn id="23" dur="5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8" name="矩形 7"/>
          <p:cNvSpPr/>
          <p:nvPr userDrawn="1"/>
        </p:nvSpPr>
        <p:spPr>
          <a:xfrm>
            <a:off x="348635" y="-9671"/>
            <a:ext cx="3611880" cy="207390"/>
          </a:xfrm>
          <a:prstGeom prst="rect">
            <a:avLst/>
          </a:prstGeom>
          <a:solidFill>
            <a:srgbClr val="DEB8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图片 1"/>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9327635" y="241884"/>
            <a:ext cx="2497693" cy="479396"/>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200" advTm="3000">
        <p14:prism/>
      </p:transition>
    </mc:Choice>
    <mc:Fallback>
      <p:transition spd="slow" advTm="3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1"/>
          </p:cNvSpPr>
          <p:nvPr>
            <p:ph type="dt" sz="half" idx="10"/>
          </p:nvPr>
        </p:nvSpPr>
        <p:spPr/>
        <p:txBody>
          <a:bodyPr/>
          <a:lstStyle/>
          <a:p>
            <a:fld id="{431E53A5-470F-4464-9552-506006F3BF8D}"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0CB4AF2-41F1-4F13-8488-B9644486515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3000">
        <p14:prism/>
      </p:transition>
    </mc:Choice>
    <mc:Fallback>
      <p:transition spd="slow" advTm="3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lstStyle/>
          <a:p>
            <a:fld id="{431E53A5-470F-4464-9552-506006F3BF8D}"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0CB4AF2-41F1-4F13-8488-B9644486515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3000">
        <p14:prism/>
      </p:transition>
    </mc:Choice>
    <mc:Fallback>
      <p:transition spd="slow" advTm="3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31E53A5-470F-4464-9552-506006F3BF8D}"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0CB4AF2-41F1-4F13-8488-B9644486515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3000">
        <p14:prism/>
      </p:transition>
    </mc:Choice>
    <mc:Fallback>
      <p:transition spd="slow" advTm="3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431E53A5-470F-4464-9552-506006F3BF8D}"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0CB4AF2-41F1-4F13-8488-B9644486515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3000">
        <p14:prism/>
      </p:transition>
    </mc:Choice>
    <mc:Fallback>
      <p:transition spd="slow" advTm="3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lstStyle/>
          <a:p>
            <a:fld id="{431E53A5-470F-4464-9552-506006F3BF8D}"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0CB4AF2-41F1-4F13-8488-B96444865158}"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200" advTm="3000">
        <p14:prism/>
      </p:transition>
    </mc:Choice>
    <mc:Fallback>
      <p:transition spd="slow" advTm="3000">
        <p:fade/>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1E53A5-470F-4464-9552-506006F3BF8D}"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CB4AF2-41F1-4F13-8488-B96444865158}"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mc:Choice xmlns:p14="http://schemas.microsoft.com/office/powerpoint/2010/main" Requires="p14">
      <p:transition spd="slow" p14:dur="1200" advTm="3000">
        <p14:prism/>
      </p:transition>
    </mc:Choice>
    <mc:Fallback>
      <p:transition spd="slow" advTm="300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12.xml"/><Relationship Id="rId2" Type="http://schemas.openxmlformats.org/officeDocument/2006/relationships/image" Target="../media/image2.png"/><Relationship Id="rId1" Type="http://schemas.openxmlformats.org/officeDocument/2006/relationships/image" Target="../media/image5.jpeg"/></Relationships>
</file>

<file path=ppt/slides/_rels/slide10.xml.rels><?xml version="1.0" encoding="UTF-8" standalone="yes"?>
<Relationships xmlns="http://schemas.openxmlformats.org/package/2006/relationships"><Relationship Id="rId9" Type="http://schemas.openxmlformats.org/officeDocument/2006/relationships/slideLayout" Target="../slideLayouts/slideLayout4.xml"/><Relationship Id="rId8" Type="http://schemas.openxmlformats.org/officeDocument/2006/relationships/image" Target="../media/image6.png"/><Relationship Id="rId7" Type="http://schemas.microsoft.com/office/2007/relationships/media" Target="../media/media9.mp3"/><Relationship Id="rId6" Type="http://schemas.openxmlformats.org/officeDocument/2006/relationships/audio" Target="../media/media9.mp3"/><Relationship Id="rId5" Type="http://schemas.openxmlformats.org/officeDocument/2006/relationships/tags" Target="../tags/tag32.xml"/><Relationship Id="rId4" Type="http://schemas.openxmlformats.org/officeDocument/2006/relationships/image" Target="../media/image15.png"/><Relationship Id="rId3" Type="http://schemas.openxmlformats.org/officeDocument/2006/relationships/tags" Target="../tags/tag31.xml"/><Relationship Id="rId2" Type="http://schemas.openxmlformats.org/officeDocument/2006/relationships/tags" Target="../tags/tag30.xml"/><Relationship Id="rId10" Type="http://schemas.openxmlformats.org/officeDocument/2006/relationships/notesSlide" Target="../notesSlides/notesSlide10.xml"/><Relationship Id="rId1" Type="http://schemas.openxmlformats.org/officeDocument/2006/relationships/tags" Target="../tags/tag29.xml"/></Relationships>
</file>

<file path=ppt/slides/_rels/slide11.xml.rels><?xml version="1.0" encoding="UTF-8" standalone="yes"?>
<Relationships xmlns="http://schemas.openxmlformats.org/package/2006/relationships"><Relationship Id="rId5" Type="http://schemas.openxmlformats.org/officeDocument/2006/relationships/notesSlide" Target="../notesSlides/notesSlide11.xml"/><Relationship Id="rId4" Type="http://schemas.openxmlformats.org/officeDocument/2006/relationships/slideLayout" Target="../slideLayouts/slideLayout4.xml"/><Relationship Id="rId3" Type="http://schemas.openxmlformats.org/officeDocument/2006/relationships/image" Target="../media/image6.png"/><Relationship Id="rId2" Type="http://schemas.microsoft.com/office/2007/relationships/media" Target="../media/media10.mp3"/><Relationship Id="rId1" Type="http://schemas.openxmlformats.org/officeDocument/2006/relationships/audio" Target="../media/media10.mp3"/></Relationships>
</file>

<file path=ppt/slides/_rels/slide12.xml.rels><?xml version="1.0" encoding="UTF-8" standalone="yes"?>
<Relationships xmlns="http://schemas.openxmlformats.org/package/2006/relationships"><Relationship Id="rId6" Type="http://schemas.openxmlformats.org/officeDocument/2006/relationships/notesSlide" Target="../notesSlides/notesSlide12.xml"/><Relationship Id="rId5" Type="http://schemas.openxmlformats.org/officeDocument/2006/relationships/slideLayout" Target="../slideLayouts/slideLayout4.xml"/><Relationship Id="rId4" Type="http://schemas.openxmlformats.org/officeDocument/2006/relationships/image" Target="../media/image6.png"/><Relationship Id="rId3" Type="http://schemas.microsoft.com/office/2007/relationships/media" Target="../media/media11.mp3"/><Relationship Id="rId2" Type="http://schemas.openxmlformats.org/officeDocument/2006/relationships/audio" Target="../media/media11.mp3"/><Relationship Id="rId1" Type="http://schemas.openxmlformats.org/officeDocument/2006/relationships/image" Target="../media/image16.png"/></Relationships>
</file>

<file path=ppt/slides/_rels/slide13.xml.rels><?xml version="1.0" encoding="UTF-8" standalone="yes"?>
<Relationships xmlns="http://schemas.openxmlformats.org/package/2006/relationships"><Relationship Id="rId6" Type="http://schemas.openxmlformats.org/officeDocument/2006/relationships/notesSlide" Target="../notesSlides/notesSlide13.xml"/><Relationship Id="rId5" Type="http://schemas.openxmlformats.org/officeDocument/2006/relationships/slideLayout" Target="../slideLayouts/slideLayout4.xml"/><Relationship Id="rId4" Type="http://schemas.openxmlformats.org/officeDocument/2006/relationships/image" Target="../media/image6.png"/><Relationship Id="rId3" Type="http://schemas.microsoft.com/office/2007/relationships/media" Target="../media/media12.mp3"/><Relationship Id="rId2" Type="http://schemas.openxmlformats.org/officeDocument/2006/relationships/audio" Target="../media/media12.mp3"/><Relationship Id="rId1" Type="http://schemas.openxmlformats.org/officeDocument/2006/relationships/image" Target="../media/image17.png"/></Relationships>
</file>

<file path=ppt/slides/_rels/slide14.xml.rels><?xml version="1.0" encoding="UTF-8" standalone="yes"?>
<Relationships xmlns="http://schemas.openxmlformats.org/package/2006/relationships"><Relationship Id="rId9" Type="http://schemas.openxmlformats.org/officeDocument/2006/relationships/notesSlide" Target="../notesSlides/notesSlide14.xml"/><Relationship Id="rId8" Type="http://schemas.openxmlformats.org/officeDocument/2006/relationships/slideLayout" Target="../slideLayouts/slideLayout4.xml"/><Relationship Id="rId7" Type="http://schemas.openxmlformats.org/officeDocument/2006/relationships/image" Target="../media/image6.png"/><Relationship Id="rId6" Type="http://schemas.microsoft.com/office/2007/relationships/media" Target="../media/media13.mp3"/><Relationship Id="rId5" Type="http://schemas.openxmlformats.org/officeDocument/2006/relationships/audio" Target="../media/media13.mp3"/><Relationship Id="rId4" Type="http://schemas.openxmlformats.org/officeDocument/2006/relationships/tags" Target="../tags/tag36.xml"/><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tags" Target="../tags/tag33.xml"/></Relationships>
</file>

<file path=ppt/slides/_rels/slide15.xml.rels><?xml version="1.0" encoding="UTF-8" standalone="yes"?>
<Relationships xmlns="http://schemas.openxmlformats.org/package/2006/relationships"><Relationship Id="rId6" Type="http://schemas.openxmlformats.org/officeDocument/2006/relationships/notesSlide" Target="../notesSlides/notesSlide15.xml"/><Relationship Id="rId5" Type="http://schemas.openxmlformats.org/officeDocument/2006/relationships/slideLayout" Target="../slideLayouts/slideLayout4.xml"/><Relationship Id="rId4" Type="http://schemas.openxmlformats.org/officeDocument/2006/relationships/image" Target="../media/image6.png"/><Relationship Id="rId3" Type="http://schemas.microsoft.com/office/2007/relationships/media" Target="../media/media14.mp3"/><Relationship Id="rId2" Type="http://schemas.openxmlformats.org/officeDocument/2006/relationships/audio" Target="../media/media14.mp3"/><Relationship Id="rId1" Type="http://schemas.openxmlformats.org/officeDocument/2006/relationships/image" Target="../media/image18.png"/></Relationships>
</file>

<file path=ppt/slides/_rels/slide16.xml.rels><?xml version="1.0" encoding="UTF-8" standalone="yes"?>
<Relationships xmlns="http://schemas.openxmlformats.org/package/2006/relationships"><Relationship Id="rId6" Type="http://schemas.openxmlformats.org/officeDocument/2006/relationships/notesSlide" Target="../notesSlides/notesSlide16.xml"/><Relationship Id="rId5" Type="http://schemas.openxmlformats.org/officeDocument/2006/relationships/slideLayout" Target="../slideLayouts/slideLayout4.xml"/><Relationship Id="rId4" Type="http://schemas.openxmlformats.org/officeDocument/2006/relationships/image" Target="../media/image6.png"/><Relationship Id="rId3" Type="http://schemas.microsoft.com/office/2007/relationships/media" Target="../media/media15.mp3"/><Relationship Id="rId2" Type="http://schemas.openxmlformats.org/officeDocument/2006/relationships/audio" Target="../media/media15.mp3"/><Relationship Id="rId1" Type="http://schemas.openxmlformats.org/officeDocument/2006/relationships/image" Target="../media/image19.png"/></Relationships>
</file>

<file path=ppt/slides/_rels/slide17.xml.rels><?xml version="1.0" encoding="UTF-8" standalone="yes"?>
<Relationships xmlns="http://schemas.openxmlformats.org/package/2006/relationships"><Relationship Id="rId9" Type="http://schemas.openxmlformats.org/officeDocument/2006/relationships/audio" Target="../media/media16.mp3"/><Relationship Id="rId8" Type="http://schemas.openxmlformats.org/officeDocument/2006/relationships/tags" Target="../tags/tag44.xml"/><Relationship Id="rId7" Type="http://schemas.openxmlformats.org/officeDocument/2006/relationships/tags" Target="../tags/tag43.xml"/><Relationship Id="rId6" Type="http://schemas.openxmlformats.org/officeDocument/2006/relationships/tags" Target="../tags/tag42.xml"/><Relationship Id="rId5" Type="http://schemas.openxmlformats.org/officeDocument/2006/relationships/tags" Target="../tags/tag41.xml"/><Relationship Id="rId4" Type="http://schemas.openxmlformats.org/officeDocument/2006/relationships/tags" Target="../tags/tag40.xml"/><Relationship Id="rId3" Type="http://schemas.openxmlformats.org/officeDocument/2006/relationships/tags" Target="../tags/tag39.xml"/><Relationship Id="rId2" Type="http://schemas.openxmlformats.org/officeDocument/2006/relationships/tags" Target="../tags/tag38.xml"/><Relationship Id="rId13" Type="http://schemas.openxmlformats.org/officeDocument/2006/relationships/notesSlide" Target="../notesSlides/notesSlide17.xml"/><Relationship Id="rId12" Type="http://schemas.openxmlformats.org/officeDocument/2006/relationships/slideLayout" Target="../slideLayouts/slideLayout4.xml"/><Relationship Id="rId11" Type="http://schemas.openxmlformats.org/officeDocument/2006/relationships/image" Target="../media/image6.png"/><Relationship Id="rId10" Type="http://schemas.microsoft.com/office/2007/relationships/media" Target="../media/media16.mp3"/><Relationship Id="rId1" Type="http://schemas.openxmlformats.org/officeDocument/2006/relationships/tags" Target="../tags/tag37.xml"/></Relationships>
</file>

<file path=ppt/slides/_rels/slide18.xml.rels><?xml version="1.0" encoding="UTF-8" standalone="yes"?>
<Relationships xmlns="http://schemas.openxmlformats.org/package/2006/relationships"><Relationship Id="rId9" Type="http://schemas.openxmlformats.org/officeDocument/2006/relationships/tags" Target="../tags/tag53.xml"/><Relationship Id="rId8" Type="http://schemas.openxmlformats.org/officeDocument/2006/relationships/tags" Target="../tags/tag52.xml"/><Relationship Id="rId7" Type="http://schemas.openxmlformats.org/officeDocument/2006/relationships/tags" Target="../tags/tag51.xml"/><Relationship Id="rId6" Type="http://schemas.openxmlformats.org/officeDocument/2006/relationships/tags" Target="../tags/tag50.xml"/><Relationship Id="rId5" Type="http://schemas.openxmlformats.org/officeDocument/2006/relationships/tags" Target="../tags/tag49.xml"/><Relationship Id="rId4" Type="http://schemas.openxmlformats.org/officeDocument/2006/relationships/tags" Target="../tags/tag48.xml"/><Relationship Id="rId3" Type="http://schemas.openxmlformats.org/officeDocument/2006/relationships/tags" Target="../tags/tag47.xml"/><Relationship Id="rId20" Type="http://schemas.openxmlformats.org/officeDocument/2006/relationships/notesSlide" Target="../notesSlides/notesSlide18.xml"/><Relationship Id="rId2" Type="http://schemas.openxmlformats.org/officeDocument/2006/relationships/tags" Target="../tags/tag46.xml"/><Relationship Id="rId19" Type="http://schemas.openxmlformats.org/officeDocument/2006/relationships/slideLayout" Target="../slideLayouts/slideLayout4.xml"/><Relationship Id="rId18" Type="http://schemas.openxmlformats.org/officeDocument/2006/relationships/image" Target="../media/image6.png"/><Relationship Id="rId17" Type="http://schemas.microsoft.com/office/2007/relationships/media" Target="../media/media17.mp3"/><Relationship Id="rId16" Type="http://schemas.openxmlformats.org/officeDocument/2006/relationships/audio" Target="../media/media17.mp3"/><Relationship Id="rId15" Type="http://schemas.openxmlformats.org/officeDocument/2006/relationships/tags" Target="../tags/tag59.xml"/><Relationship Id="rId14" Type="http://schemas.openxmlformats.org/officeDocument/2006/relationships/tags" Target="../tags/tag58.xml"/><Relationship Id="rId13" Type="http://schemas.openxmlformats.org/officeDocument/2006/relationships/tags" Target="../tags/tag57.xml"/><Relationship Id="rId12" Type="http://schemas.openxmlformats.org/officeDocument/2006/relationships/tags" Target="../tags/tag56.xml"/><Relationship Id="rId11" Type="http://schemas.openxmlformats.org/officeDocument/2006/relationships/tags" Target="../tags/tag55.xml"/><Relationship Id="rId10" Type="http://schemas.openxmlformats.org/officeDocument/2006/relationships/tags" Target="../tags/tag54.xml"/><Relationship Id="rId1" Type="http://schemas.openxmlformats.org/officeDocument/2006/relationships/tags" Target="../tags/tag45.xml"/></Relationships>
</file>

<file path=ppt/slides/_rels/slide19.xml.rels><?xml version="1.0" encoding="UTF-8" standalone="yes"?>
<Relationships xmlns="http://schemas.openxmlformats.org/package/2006/relationships"><Relationship Id="rId6" Type="http://schemas.openxmlformats.org/officeDocument/2006/relationships/notesSlide" Target="../notesSlides/notesSlide19.xml"/><Relationship Id="rId5" Type="http://schemas.openxmlformats.org/officeDocument/2006/relationships/slideLayout" Target="../slideLayouts/slideLayout4.xml"/><Relationship Id="rId4" Type="http://schemas.openxmlformats.org/officeDocument/2006/relationships/image" Target="../media/image6.png"/><Relationship Id="rId3" Type="http://schemas.microsoft.com/office/2007/relationships/media" Target="../media/media18.mp3"/><Relationship Id="rId2" Type="http://schemas.openxmlformats.org/officeDocument/2006/relationships/audio" Target="../media/media18.mp3"/><Relationship Id="rId1" Type="http://schemas.openxmlformats.org/officeDocument/2006/relationships/image" Target="../media/image20.png"/></Relationships>
</file>

<file path=ppt/slides/_rels/slide2.xml.rels><?xml version="1.0" encoding="UTF-8" standalone="yes"?>
<Relationships xmlns="http://schemas.openxmlformats.org/package/2006/relationships"><Relationship Id="rId9" Type="http://schemas.openxmlformats.org/officeDocument/2006/relationships/tags" Target="../tags/tag9.xml"/><Relationship Id="rId8" Type="http://schemas.openxmlformats.org/officeDocument/2006/relationships/tags" Target="../tags/tag8.xml"/><Relationship Id="rId7" Type="http://schemas.openxmlformats.org/officeDocument/2006/relationships/tags" Target="../tags/tag7.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33" Type="http://schemas.openxmlformats.org/officeDocument/2006/relationships/notesSlide" Target="../notesSlides/notesSlide2.xml"/><Relationship Id="rId32" Type="http://schemas.openxmlformats.org/officeDocument/2006/relationships/slideLayout" Target="../slideLayouts/slideLayout2.xml"/><Relationship Id="rId31" Type="http://schemas.openxmlformats.org/officeDocument/2006/relationships/image" Target="../media/image6.png"/><Relationship Id="rId30" Type="http://schemas.microsoft.com/office/2007/relationships/media" Target="../media/media1.mp3"/><Relationship Id="rId3" Type="http://schemas.openxmlformats.org/officeDocument/2006/relationships/tags" Target="../tags/tag3.xml"/><Relationship Id="rId29" Type="http://schemas.openxmlformats.org/officeDocument/2006/relationships/audio" Target="../media/media1.mp3"/><Relationship Id="rId28" Type="http://schemas.openxmlformats.org/officeDocument/2006/relationships/tags" Target="../tags/tag28.xml"/><Relationship Id="rId27" Type="http://schemas.openxmlformats.org/officeDocument/2006/relationships/tags" Target="../tags/tag27.xml"/><Relationship Id="rId26" Type="http://schemas.openxmlformats.org/officeDocument/2006/relationships/tags" Target="../tags/tag26.xml"/><Relationship Id="rId25" Type="http://schemas.openxmlformats.org/officeDocument/2006/relationships/tags" Target="../tags/tag25.xml"/><Relationship Id="rId24" Type="http://schemas.openxmlformats.org/officeDocument/2006/relationships/tags" Target="../tags/tag24.xml"/><Relationship Id="rId23" Type="http://schemas.openxmlformats.org/officeDocument/2006/relationships/tags" Target="../tags/tag23.xml"/><Relationship Id="rId22" Type="http://schemas.openxmlformats.org/officeDocument/2006/relationships/tags" Target="../tags/tag22.xml"/><Relationship Id="rId21" Type="http://schemas.openxmlformats.org/officeDocument/2006/relationships/tags" Target="../tags/tag21.xml"/><Relationship Id="rId20" Type="http://schemas.openxmlformats.org/officeDocument/2006/relationships/tags" Target="../tags/tag20.xml"/><Relationship Id="rId2" Type="http://schemas.openxmlformats.org/officeDocument/2006/relationships/tags" Target="../tags/tag2.xml"/><Relationship Id="rId19" Type="http://schemas.openxmlformats.org/officeDocument/2006/relationships/tags" Target="../tags/tag19.xml"/><Relationship Id="rId18" Type="http://schemas.openxmlformats.org/officeDocument/2006/relationships/tags" Target="../tags/tag18.xml"/><Relationship Id="rId17" Type="http://schemas.openxmlformats.org/officeDocument/2006/relationships/tags" Target="../tags/tag17.xml"/><Relationship Id="rId16" Type="http://schemas.openxmlformats.org/officeDocument/2006/relationships/tags" Target="../tags/tag16.xml"/><Relationship Id="rId15" Type="http://schemas.openxmlformats.org/officeDocument/2006/relationships/tags" Target="../tags/tag15.xml"/><Relationship Id="rId14" Type="http://schemas.openxmlformats.org/officeDocument/2006/relationships/tags" Target="../tags/tag14.xml"/><Relationship Id="rId13" Type="http://schemas.openxmlformats.org/officeDocument/2006/relationships/tags" Target="../tags/tag13.xml"/><Relationship Id="rId12" Type="http://schemas.openxmlformats.org/officeDocument/2006/relationships/tags" Target="../tags/tag12.xml"/><Relationship Id="rId11" Type="http://schemas.openxmlformats.org/officeDocument/2006/relationships/tags" Target="../tags/tag11.xml"/><Relationship Id="rId10" Type="http://schemas.openxmlformats.org/officeDocument/2006/relationships/tags" Target="../tags/tag10.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6" Type="http://schemas.openxmlformats.org/officeDocument/2006/relationships/notesSlide" Target="../notesSlides/notesSlide20.xml"/><Relationship Id="rId5" Type="http://schemas.openxmlformats.org/officeDocument/2006/relationships/slideLayout" Target="../slideLayouts/slideLayout4.xml"/><Relationship Id="rId4" Type="http://schemas.openxmlformats.org/officeDocument/2006/relationships/image" Target="../media/image6.png"/><Relationship Id="rId3" Type="http://schemas.microsoft.com/office/2007/relationships/media" Target="../media/media19.mp3"/><Relationship Id="rId2" Type="http://schemas.openxmlformats.org/officeDocument/2006/relationships/audio" Target="../media/media19.mp3"/><Relationship Id="rId1" Type="http://schemas.openxmlformats.org/officeDocument/2006/relationships/image" Target="../media/image21.png"/></Relationships>
</file>

<file path=ppt/slides/_rels/slide21.xml.rels><?xml version="1.0" encoding="UTF-8" standalone="yes"?>
<Relationships xmlns="http://schemas.openxmlformats.org/package/2006/relationships"><Relationship Id="rId6" Type="http://schemas.openxmlformats.org/officeDocument/2006/relationships/notesSlide" Target="../notesSlides/notesSlide21.xml"/><Relationship Id="rId5" Type="http://schemas.openxmlformats.org/officeDocument/2006/relationships/slideLayout" Target="../slideLayouts/slideLayout4.xml"/><Relationship Id="rId4" Type="http://schemas.openxmlformats.org/officeDocument/2006/relationships/image" Target="../media/image6.png"/><Relationship Id="rId3" Type="http://schemas.microsoft.com/office/2007/relationships/media" Target="../media/media20.mp3"/><Relationship Id="rId2" Type="http://schemas.openxmlformats.org/officeDocument/2006/relationships/audio" Target="../media/media20.mp3"/><Relationship Id="rId1" Type="http://schemas.openxmlformats.org/officeDocument/2006/relationships/image" Target="../media/image22.png"/></Relationships>
</file>

<file path=ppt/slides/_rels/slide22.xml.rels><?xml version="1.0" encoding="UTF-8" standalone="yes"?>
<Relationships xmlns="http://schemas.openxmlformats.org/package/2006/relationships"><Relationship Id="rId6" Type="http://schemas.openxmlformats.org/officeDocument/2006/relationships/notesSlide" Target="../notesSlides/notesSlide22.xml"/><Relationship Id="rId5" Type="http://schemas.openxmlformats.org/officeDocument/2006/relationships/slideLayout" Target="../slideLayouts/slideLayout4.xml"/><Relationship Id="rId4" Type="http://schemas.openxmlformats.org/officeDocument/2006/relationships/image" Target="../media/image6.png"/><Relationship Id="rId3" Type="http://schemas.microsoft.com/office/2007/relationships/media" Target="../media/media21.mp3"/><Relationship Id="rId2" Type="http://schemas.openxmlformats.org/officeDocument/2006/relationships/audio" Target="../media/media21.mp3"/><Relationship Id="rId1" Type="http://schemas.openxmlformats.org/officeDocument/2006/relationships/image" Target="../media/image23.png"/></Relationships>
</file>

<file path=ppt/slides/_rels/slide23.xml.rels><?xml version="1.0" encoding="UTF-8" standalone="yes"?>
<Relationships xmlns="http://schemas.openxmlformats.org/package/2006/relationships"><Relationship Id="rId8" Type="http://schemas.openxmlformats.org/officeDocument/2006/relationships/notesSlide" Target="../notesSlides/notesSlide23.xml"/><Relationship Id="rId7" Type="http://schemas.openxmlformats.org/officeDocument/2006/relationships/slideLayout" Target="../slideLayouts/slideLayout4.xml"/><Relationship Id="rId6" Type="http://schemas.openxmlformats.org/officeDocument/2006/relationships/image" Target="../media/image6.png"/><Relationship Id="rId5" Type="http://schemas.microsoft.com/office/2007/relationships/media" Target="../media/media22.mp3"/><Relationship Id="rId4" Type="http://schemas.openxmlformats.org/officeDocument/2006/relationships/audio" Target="../media/media22.mp3"/><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tags" Target="../tags/tag60.xml"/></Relationships>
</file>

<file path=ppt/slides/_rels/slide24.xml.rels><?xml version="1.0" encoding="UTF-8" standalone="yes"?>
<Relationships xmlns="http://schemas.openxmlformats.org/package/2006/relationships"><Relationship Id="rId5" Type="http://schemas.openxmlformats.org/officeDocument/2006/relationships/notesSlide" Target="../notesSlides/notesSlide24.xml"/><Relationship Id="rId4" Type="http://schemas.openxmlformats.org/officeDocument/2006/relationships/slideLayout" Target="../slideLayouts/slideLayout4.xml"/><Relationship Id="rId3" Type="http://schemas.openxmlformats.org/officeDocument/2006/relationships/image" Target="../media/image6.png"/><Relationship Id="rId2" Type="http://schemas.microsoft.com/office/2007/relationships/media" Target="../media/media23.mp3"/><Relationship Id="rId1" Type="http://schemas.openxmlformats.org/officeDocument/2006/relationships/audio" Target="../media/media23.mp3"/></Relationships>
</file>

<file path=ppt/slides/_rels/slide25.xml.rels><?xml version="1.0" encoding="UTF-8" standalone="yes"?>
<Relationships xmlns="http://schemas.openxmlformats.org/package/2006/relationships"><Relationship Id="rId8" Type="http://schemas.openxmlformats.org/officeDocument/2006/relationships/notesSlide" Target="../notesSlides/notesSlide25.xml"/><Relationship Id="rId7" Type="http://schemas.openxmlformats.org/officeDocument/2006/relationships/slideLayout" Target="../slideLayouts/slideLayout4.xml"/><Relationship Id="rId6" Type="http://schemas.openxmlformats.org/officeDocument/2006/relationships/image" Target="../media/image6.png"/><Relationship Id="rId5" Type="http://schemas.microsoft.com/office/2007/relationships/media" Target="../media/media24.mp3"/><Relationship Id="rId4" Type="http://schemas.openxmlformats.org/officeDocument/2006/relationships/audio" Target="../media/media24.mp3"/><Relationship Id="rId3" Type="http://schemas.openxmlformats.org/officeDocument/2006/relationships/image" Target="../media/image27.svg"/><Relationship Id="rId2" Type="http://schemas.openxmlformats.org/officeDocument/2006/relationships/image" Target="../media/image26.png"/><Relationship Id="rId1" Type="http://schemas.openxmlformats.org/officeDocument/2006/relationships/tags" Target="../tags/tag61.xml"/></Relationships>
</file>

<file path=ppt/slides/_rels/slide26.xml.rels><?xml version="1.0" encoding="UTF-8" standalone="yes"?>
<Relationships xmlns="http://schemas.openxmlformats.org/package/2006/relationships"><Relationship Id="rId8" Type="http://schemas.openxmlformats.org/officeDocument/2006/relationships/notesSlide" Target="../notesSlides/notesSlide26.xml"/><Relationship Id="rId7" Type="http://schemas.openxmlformats.org/officeDocument/2006/relationships/slideLayout" Target="../slideLayouts/slideLayout4.xml"/><Relationship Id="rId6" Type="http://schemas.openxmlformats.org/officeDocument/2006/relationships/image" Target="../media/image6.png"/><Relationship Id="rId5" Type="http://schemas.microsoft.com/office/2007/relationships/media" Target="../media/media25.mp3"/><Relationship Id="rId4" Type="http://schemas.openxmlformats.org/officeDocument/2006/relationships/audio" Target="../media/media25.mp3"/><Relationship Id="rId3" Type="http://schemas.openxmlformats.org/officeDocument/2006/relationships/image" Target="../media/image30.png"/><Relationship Id="rId2" Type="http://schemas.openxmlformats.org/officeDocument/2006/relationships/image" Target="../media/image29.svg"/><Relationship Id="rId1" Type="http://schemas.openxmlformats.org/officeDocument/2006/relationships/image" Target="../media/image28.png"/></Relationships>
</file>

<file path=ppt/slides/_rels/slide27.xml.rels><?xml version="1.0" encoding="UTF-8" standalone="yes"?>
<Relationships xmlns="http://schemas.openxmlformats.org/package/2006/relationships"><Relationship Id="rId8" Type="http://schemas.openxmlformats.org/officeDocument/2006/relationships/notesSlide" Target="../notesSlides/notesSlide27.xml"/><Relationship Id="rId7" Type="http://schemas.openxmlformats.org/officeDocument/2006/relationships/slideLayout" Target="../slideLayouts/slideLayout4.xml"/><Relationship Id="rId6" Type="http://schemas.openxmlformats.org/officeDocument/2006/relationships/image" Target="../media/image6.png"/><Relationship Id="rId5" Type="http://schemas.microsoft.com/office/2007/relationships/media" Target="../media/media26.mp3"/><Relationship Id="rId4" Type="http://schemas.openxmlformats.org/officeDocument/2006/relationships/audio" Target="../media/media26.mp3"/><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image" Target="../media/image31.png"/></Relationships>
</file>

<file path=ppt/slides/_rels/slide28.xml.rels><?xml version="1.0" encoding="UTF-8" standalone="yes"?>
<Relationships xmlns="http://schemas.openxmlformats.org/package/2006/relationships"><Relationship Id="rId6" Type="http://schemas.openxmlformats.org/officeDocument/2006/relationships/notesSlide" Target="../notesSlides/notesSlide28.xml"/><Relationship Id="rId5" Type="http://schemas.openxmlformats.org/officeDocument/2006/relationships/slideLayout" Target="../slideLayouts/slideLayout4.xml"/><Relationship Id="rId4" Type="http://schemas.openxmlformats.org/officeDocument/2006/relationships/image" Target="../media/image6.png"/><Relationship Id="rId3" Type="http://schemas.microsoft.com/office/2007/relationships/media" Target="../media/media27.mp3"/><Relationship Id="rId2" Type="http://schemas.openxmlformats.org/officeDocument/2006/relationships/audio" Target="../media/media27.mp3"/><Relationship Id="rId1" Type="http://schemas.openxmlformats.org/officeDocument/2006/relationships/image" Target="../media/image34.png"/></Relationships>
</file>

<file path=ppt/slides/_rels/slide29.xml.rels><?xml version="1.0" encoding="UTF-8" standalone="yes"?>
<Relationships xmlns="http://schemas.openxmlformats.org/package/2006/relationships"><Relationship Id="rId7" Type="http://schemas.openxmlformats.org/officeDocument/2006/relationships/notesSlide" Target="../notesSlides/notesSlide29.xml"/><Relationship Id="rId6" Type="http://schemas.openxmlformats.org/officeDocument/2006/relationships/slideLayout" Target="../slideLayouts/slideLayout4.xml"/><Relationship Id="rId5" Type="http://schemas.openxmlformats.org/officeDocument/2006/relationships/image" Target="../media/image6.png"/><Relationship Id="rId4" Type="http://schemas.microsoft.com/office/2007/relationships/media" Target="../media/media28.mp3"/><Relationship Id="rId3" Type="http://schemas.openxmlformats.org/officeDocument/2006/relationships/audio" Target="../media/media28.mp3"/><Relationship Id="rId2" Type="http://schemas.openxmlformats.org/officeDocument/2006/relationships/image" Target="../media/image36.png"/><Relationship Id="rId1" Type="http://schemas.openxmlformats.org/officeDocument/2006/relationships/image" Target="../media/image35.png"/></Relationships>
</file>

<file path=ppt/slides/_rels/slide3.xml.rels><?xml version="1.0" encoding="UTF-8" standalone="yes"?>
<Relationships xmlns="http://schemas.openxmlformats.org/package/2006/relationships"><Relationship Id="rId5" Type="http://schemas.openxmlformats.org/officeDocument/2006/relationships/notesSlide" Target="../notesSlides/notesSlide3.xml"/><Relationship Id="rId4" Type="http://schemas.openxmlformats.org/officeDocument/2006/relationships/slideLayout" Target="../slideLayouts/slideLayout3.xml"/><Relationship Id="rId3" Type="http://schemas.openxmlformats.org/officeDocument/2006/relationships/image" Target="../media/image6.png"/><Relationship Id="rId2" Type="http://schemas.microsoft.com/office/2007/relationships/media" Target="../media/media2.mp3"/><Relationship Id="rId1" Type="http://schemas.openxmlformats.org/officeDocument/2006/relationships/audio" Target="../media/media2.mp3"/></Relationships>
</file>

<file path=ppt/slides/_rels/slide30.xml.rels><?xml version="1.0" encoding="UTF-8" standalone="yes"?>
<Relationships xmlns="http://schemas.openxmlformats.org/package/2006/relationships"><Relationship Id="rId6" Type="http://schemas.openxmlformats.org/officeDocument/2006/relationships/notesSlide" Target="../notesSlides/notesSlide30.xml"/><Relationship Id="rId5" Type="http://schemas.openxmlformats.org/officeDocument/2006/relationships/slideLayout" Target="../slideLayouts/slideLayout4.xml"/><Relationship Id="rId4" Type="http://schemas.openxmlformats.org/officeDocument/2006/relationships/image" Target="../media/image6.png"/><Relationship Id="rId3" Type="http://schemas.microsoft.com/office/2007/relationships/media" Target="../media/media29.mp3"/><Relationship Id="rId2" Type="http://schemas.openxmlformats.org/officeDocument/2006/relationships/audio" Target="../media/media29.mp3"/><Relationship Id="rId1" Type="http://schemas.openxmlformats.org/officeDocument/2006/relationships/image" Target="../media/image37.png"/></Relationships>
</file>

<file path=ppt/slides/_rels/slide31.xml.rels><?xml version="1.0" encoding="UTF-8" standalone="yes"?>
<Relationships xmlns="http://schemas.openxmlformats.org/package/2006/relationships"><Relationship Id="rId6" Type="http://schemas.openxmlformats.org/officeDocument/2006/relationships/notesSlide" Target="../notesSlides/notesSlide31.xml"/><Relationship Id="rId5" Type="http://schemas.openxmlformats.org/officeDocument/2006/relationships/slideLayout" Target="../slideLayouts/slideLayout4.xml"/><Relationship Id="rId4" Type="http://schemas.openxmlformats.org/officeDocument/2006/relationships/image" Target="../media/image6.png"/><Relationship Id="rId3" Type="http://schemas.microsoft.com/office/2007/relationships/media" Target="../media/media30.mp3"/><Relationship Id="rId2" Type="http://schemas.openxmlformats.org/officeDocument/2006/relationships/audio" Target="../media/media30.mp3"/><Relationship Id="rId1" Type="http://schemas.openxmlformats.org/officeDocument/2006/relationships/image" Target="../media/image38.png"/></Relationships>
</file>

<file path=ppt/slides/_rels/slide32.xml.rels><?xml version="1.0" encoding="UTF-8" standalone="yes"?>
<Relationships xmlns="http://schemas.openxmlformats.org/package/2006/relationships"><Relationship Id="rId5" Type="http://schemas.openxmlformats.org/officeDocument/2006/relationships/notesSlide" Target="../notesSlides/notesSlide32.xml"/><Relationship Id="rId4" Type="http://schemas.openxmlformats.org/officeDocument/2006/relationships/slideLayout" Target="../slideLayouts/slideLayout4.xml"/><Relationship Id="rId3" Type="http://schemas.openxmlformats.org/officeDocument/2006/relationships/image" Target="../media/image6.png"/><Relationship Id="rId2" Type="http://schemas.microsoft.com/office/2007/relationships/media" Target="../media/media31.mp3"/><Relationship Id="rId1" Type="http://schemas.openxmlformats.org/officeDocument/2006/relationships/audio" Target="../media/media31.mp3"/></Relationships>
</file>

<file path=ppt/slides/_rels/slide33.xml.rels><?xml version="1.0" encoding="UTF-8" standalone="yes"?>
<Relationships xmlns="http://schemas.openxmlformats.org/package/2006/relationships"><Relationship Id="rId7" Type="http://schemas.openxmlformats.org/officeDocument/2006/relationships/notesSlide" Target="../notesSlides/notesSlide33.xml"/><Relationship Id="rId6" Type="http://schemas.openxmlformats.org/officeDocument/2006/relationships/slideLayout" Target="../slideLayouts/slideLayout4.xml"/><Relationship Id="rId5" Type="http://schemas.openxmlformats.org/officeDocument/2006/relationships/image" Target="../media/image6.png"/><Relationship Id="rId4" Type="http://schemas.microsoft.com/office/2007/relationships/media" Target="../media/media32.mp3"/><Relationship Id="rId3" Type="http://schemas.openxmlformats.org/officeDocument/2006/relationships/audio" Target="../media/media32.mp3"/><Relationship Id="rId2" Type="http://schemas.openxmlformats.org/officeDocument/2006/relationships/image" Target="../media/image40.png"/><Relationship Id="rId1" Type="http://schemas.openxmlformats.org/officeDocument/2006/relationships/image" Target="../media/image39.svg"/></Relationships>
</file>

<file path=ppt/slides/_rels/slide34.xml.rels><?xml version="1.0" encoding="UTF-8" standalone="yes"?>
<Relationships xmlns="http://schemas.openxmlformats.org/package/2006/relationships"><Relationship Id="rId7" Type="http://schemas.openxmlformats.org/officeDocument/2006/relationships/notesSlide" Target="../notesSlides/notesSlide34.xml"/><Relationship Id="rId6" Type="http://schemas.openxmlformats.org/officeDocument/2006/relationships/slideLayout" Target="../slideLayouts/slideLayout4.xml"/><Relationship Id="rId5" Type="http://schemas.openxmlformats.org/officeDocument/2006/relationships/image" Target="../media/image6.png"/><Relationship Id="rId4" Type="http://schemas.microsoft.com/office/2007/relationships/media" Target="../media/media33.mp3"/><Relationship Id="rId3" Type="http://schemas.openxmlformats.org/officeDocument/2006/relationships/audio" Target="../media/media33.mp3"/><Relationship Id="rId2" Type="http://schemas.openxmlformats.org/officeDocument/2006/relationships/image" Target="../media/image40.png"/><Relationship Id="rId1" Type="http://schemas.openxmlformats.org/officeDocument/2006/relationships/image" Target="../media/image39.svg"/></Relationships>
</file>

<file path=ppt/slides/_rels/slide35.xml.rels><?xml version="1.0" encoding="UTF-8" standalone="yes"?>
<Relationships xmlns="http://schemas.openxmlformats.org/package/2006/relationships"><Relationship Id="rId6" Type="http://schemas.openxmlformats.org/officeDocument/2006/relationships/notesSlide" Target="../notesSlides/notesSlide35.xml"/><Relationship Id="rId5" Type="http://schemas.openxmlformats.org/officeDocument/2006/relationships/slideLayout" Target="../slideLayouts/slideLayout4.xml"/><Relationship Id="rId4" Type="http://schemas.openxmlformats.org/officeDocument/2006/relationships/image" Target="../media/image6.png"/><Relationship Id="rId3" Type="http://schemas.microsoft.com/office/2007/relationships/media" Target="../media/media34.mp3"/><Relationship Id="rId2" Type="http://schemas.openxmlformats.org/officeDocument/2006/relationships/audio" Target="../media/media34.mp3"/><Relationship Id="rId1" Type="http://schemas.openxmlformats.org/officeDocument/2006/relationships/image" Target="../media/image41.png"/></Relationships>
</file>

<file path=ppt/slides/_rels/slide36.xml.rels><?xml version="1.0" encoding="UTF-8" standalone="yes"?>
<Relationships xmlns="http://schemas.openxmlformats.org/package/2006/relationships"><Relationship Id="rId6" Type="http://schemas.openxmlformats.org/officeDocument/2006/relationships/notesSlide" Target="../notesSlides/notesSlide36.xml"/><Relationship Id="rId5" Type="http://schemas.openxmlformats.org/officeDocument/2006/relationships/slideLayout" Target="../slideLayouts/slideLayout4.xml"/><Relationship Id="rId4" Type="http://schemas.openxmlformats.org/officeDocument/2006/relationships/image" Target="../media/image6.png"/><Relationship Id="rId3" Type="http://schemas.microsoft.com/office/2007/relationships/media" Target="../media/media35.mp3"/><Relationship Id="rId2" Type="http://schemas.openxmlformats.org/officeDocument/2006/relationships/audio" Target="../media/media35.mp3"/><Relationship Id="rId1" Type="http://schemas.openxmlformats.org/officeDocument/2006/relationships/image" Target="../media/image42.png"/></Relationships>
</file>

<file path=ppt/slides/_rels/slide37.xml.rels><?xml version="1.0" encoding="UTF-8" standalone="yes"?>
<Relationships xmlns="http://schemas.openxmlformats.org/package/2006/relationships"><Relationship Id="rId7" Type="http://schemas.openxmlformats.org/officeDocument/2006/relationships/notesSlide" Target="../notesSlides/notesSlide37.xml"/><Relationship Id="rId6" Type="http://schemas.openxmlformats.org/officeDocument/2006/relationships/slideLayout" Target="../slideLayouts/slideLayout4.xml"/><Relationship Id="rId5" Type="http://schemas.openxmlformats.org/officeDocument/2006/relationships/image" Target="../media/image6.png"/><Relationship Id="rId4" Type="http://schemas.microsoft.com/office/2007/relationships/media" Target="../media/media36.mp3"/><Relationship Id="rId3" Type="http://schemas.openxmlformats.org/officeDocument/2006/relationships/audio" Target="../media/media36.mp3"/><Relationship Id="rId2" Type="http://schemas.openxmlformats.org/officeDocument/2006/relationships/image" Target="../media/image44.png"/><Relationship Id="rId1" Type="http://schemas.openxmlformats.org/officeDocument/2006/relationships/image" Target="../media/image43.png"/></Relationships>
</file>

<file path=ppt/slides/_rels/slide38.xml.rels><?xml version="1.0" encoding="UTF-8" standalone="yes"?>
<Relationships xmlns="http://schemas.openxmlformats.org/package/2006/relationships"><Relationship Id="rId6" Type="http://schemas.openxmlformats.org/officeDocument/2006/relationships/notesSlide" Target="../notesSlides/notesSlide38.xml"/><Relationship Id="rId5" Type="http://schemas.openxmlformats.org/officeDocument/2006/relationships/slideLayout" Target="../slideLayouts/slideLayout4.xml"/><Relationship Id="rId4" Type="http://schemas.openxmlformats.org/officeDocument/2006/relationships/image" Target="../media/image6.png"/><Relationship Id="rId3" Type="http://schemas.microsoft.com/office/2007/relationships/media" Target="../media/media37.mp3"/><Relationship Id="rId2" Type="http://schemas.openxmlformats.org/officeDocument/2006/relationships/audio" Target="../media/media37.mp3"/><Relationship Id="rId1" Type="http://schemas.openxmlformats.org/officeDocument/2006/relationships/image" Target="../media/image45.png"/></Relationships>
</file>

<file path=ppt/slides/_rels/slide39.xml.rels><?xml version="1.0" encoding="UTF-8" standalone="yes"?>
<Relationships xmlns="http://schemas.openxmlformats.org/package/2006/relationships"><Relationship Id="rId6" Type="http://schemas.openxmlformats.org/officeDocument/2006/relationships/notesSlide" Target="../notesSlides/notesSlide39.xml"/><Relationship Id="rId5" Type="http://schemas.openxmlformats.org/officeDocument/2006/relationships/slideLayout" Target="../slideLayouts/slideLayout4.xml"/><Relationship Id="rId4" Type="http://schemas.openxmlformats.org/officeDocument/2006/relationships/image" Target="../media/image6.png"/><Relationship Id="rId3" Type="http://schemas.microsoft.com/office/2007/relationships/media" Target="../media/media38.mp3"/><Relationship Id="rId2" Type="http://schemas.openxmlformats.org/officeDocument/2006/relationships/audio" Target="../media/media38.mp3"/><Relationship Id="rId1" Type="http://schemas.openxmlformats.org/officeDocument/2006/relationships/image" Target="../media/image46.png"/></Relationships>
</file>

<file path=ppt/slides/_rels/slide4.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4.xml"/><Relationship Id="rId3" Type="http://schemas.openxmlformats.org/officeDocument/2006/relationships/image" Target="../media/image6.png"/><Relationship Id="rId2" Type="http://schemas.microsoft.com/office/2007/relationships/media" Target="../media/media3.mp3"/><Relationship Id="rId1" Type="http://schemas.openxmlformats.org/officeDocument/2006/relationships/audio" Target="../media/media3.mp3"/></Relationships>
</file>

<file path=ppt/slides/_rels/slide40.xml.rels><?xml version="1.0" encoding="UTF-8" standalone="yes"?>
<Relationships xmlns="http://schemas.openxmlformats.org/package/2006/relationships"><Relationship Id="rId6" Type="http://schemas.openxmlformats.org/officeDocument/2006/relationships/notesSlide" Target="../notesSlides/notesSlide40.xml"/><Relationship Id="rId5" Type="http://schemas.openxmlformats.org/officeDocument/2006/relationships/slideLayout" Target="../slideLayouts/slideLayout4.xml"/><Relationship Id="rId4" Type="http://schemas.openxmlformats.org/officeDocument/2006/relationships/image" Target="../media/image6.png"/><Relationship Id="rId3" Type="http://schemas.microsoft.com/office/2007/relationships/media" Target="../media/media39.mp3"/><Relationship Id="rId2" Type="http://schemas.openxmlformats.org/officeDocument/2006/relationships/audio" Target="../media/media39.mp3"/><Relationship Id="rId1" Type="http://schemas.openxmlformats.org/officeDocument/2006/relationships/image" Target="../media/image47.png"/></Relationships>
</file>

<file path=ppt/slides/_rels/slide41.xml.rels><?xml version="1.0" encoding="UTF-8" standalone="yes"?>
<Relationships xmlns="http://schemas.openxmlformats.org/package/2006/relationships"><Relationship Id="rId6" Type="http://schemas.openxmlformats.org/officeDocument/2006/relationships/notesSlide" Target="../notesSlides/notesSlide41.xml"/><Relationship Id="rId5" Type="http://schemas.openxmlformats.org/officeDocument/2006/relationships/slideLayout" Target="../slideLayouts/slideLayout4.xml"/><Relationship Id="rId4" Type="http://schemas.openxmlformats.org/officeDocument/2006/relationships/image" Target="../media/image6.png"/><Relationship Id="rId3" Type="http://schemas.microsoft.com/office/2007/relationships/media" Target="../media/media40.mp3"/><Relationship Id="rId2" Type="http://schemas.openxmlformats.org/officeDocument/2006/relationships/audio" Target="../media/media40.mp3"/><Relationship Id="rId1" Type="http://schemas.openxmlformats.org/officeDocument/2006/relationships/image" Target="../media/image48.png"/></Relationships>
</file>

<file path=ppt/slides/_rels/slide42.xml.rels><?xml version="1.0" encoding="UTF-8" standalone="yes"?>
<Relationships xmlns="http://schemas.openxmlformats.org/package/2006/relationships"><Relationship Id="rId8" Type="http://schemas.openxmlformats.org/officeDocument/2006/relationships/notesSlide" Target="../notesSlides/notesSlide42.xml"/><Relationship Id="rId7" Type="http://schemas.openxmlformats.org/officeDocument/2006/relationships/slideLayout" Target="../slideLayouts/slideLayout4.xml"/><Relationship Id="rId6" Type="http://schemas.openxmlformats.org/officeDocument/2006/relationships/image" Target="../media/image6.png"/><Relationship Id="rId5" Type="http://schemas.microsoft.com/office/2007/relationships/media" Target="../media/media41.mp3"/><Relationship Id="rId4" Type="http://schemas.openxmlformats.org/officeDocument/2006/relationships/audio" Target="../media/media41.mp3"/><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image" Target="../media/image49.png"/></Relationships>
</file>

<file path=ppt/slides/_rels/slide43.xml.rels><?xml version="1.0" encoding="UTF-8" standalone="yes"?>
<Relationships xmlns="http://schemas.openxmlformats.org/package/2006/relationships"><Relationship Id="rId8" Type="http://schemas.openxmlformats.org/officeDocument/2006/relationships/notesSlide" Target="../notesSlides/notesSlide43.xml"/><Relationship Id="rId7" Type="http://schemas.openxmlformats.org/officeDocument/2006/relationships/slideLayout" Target="../slideLayouts/slideLayout4.xml"/><Relationship Id="rId6" Type="http://schemas.openxmlformats.org/officeDocument/2006/relationships/image" Target="../media/image6.png"/><Relationship Id="rId5" Type="http://schemas.microsoft.com/office/2007/relationships/media" Target="../media/media42.mp3"/><Relationship Id="rId4" Type="http://schemas.openxmlformats.org/officeDocument/2006/relationships/audio" Target="../media/media42.mp3"/><Relationship Id="rId3" Type="http://schemas.openxmlformats.org/officeDocument/2006/relationships/image" Target="../media/image53.svg"/><Relationship Id="rId2" Type="http://schemas.openxmlformats.org/officeDocument/2006/relationships/image" Target="../media/image52.png"/><Relationship Id="rId1" Type="http://schemas.openxmlformats.org/officeDocument/2006/relationships/tags" Target="../tags/tag62.xml"/></Relationships>
</file>

<file path=ppt/slides/_rels/slide5.xml.rels><?xml version="1.0" encoding="UTF-8" standalone="yes"?>
<Relationships xmlns="http://schemas.openxmlformats.org/package/2006/relationships"><Relationship Id="rId8" Type="http://schemas.openxmlformats.org/officeDocument/2006/relationships/notesSlide" Target="../notesSlides/notesSlide5.xml"/><Relationship Id="rId7"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3" Type="http://schemas.openxmlformats.org/officeDocument/2006/relationships/image" Target="../media/image6.png"/><Relationship Id="rId2" Type="http://schemas.microsoft.com/office/2007/relationships/media" Target="../media/media4.mp3"/><Relationship Id="rId1" Type="http://schemas.openxmlformats.org/officeDocument/2006/relationships/audio" Target="../media/media4.mp3"/></Relationships>
</file>

<file path=ppt/slides/_rels/slide6.xml.rels><?xml version="1.0" encoding="UTF-8" standalone="yes"?>
<Relationships xmlns="http://schemas.openxmlformats.org/package/2006/relationships"><Relationship Id="rId7" Type="http://schemas.openxmlformats.org/officeDocument/2006/relationships/notesSlide" Target="../notesSlides/notesSlide6.xml"/><Relationship Id="rId6" Type="http://schemas.openxmlformats.org/officeDocument/2006/relationships/slideLayout" Target="../slideLayouts/slideLayout4.xml"/><Relationship Id="rId5" Type="http://schemas.openxmlformats.org/officeDocument/2006/relationships/image" Target="../media/image6.png"/><Relationship Id="rId4" Type="http://schemas.microsoft.com/office/2007/relationships/media" Target="../media/media5.mp3"/><Relationship Id="rId3" Type="http://schemas.openxmlformats.org/officeDocument/2006/relationships/audio" Target="../media/media5.mp3"/><Relationship Id="rId2" Type="http://schemas.openxmlformats.org/officeDocument/2006/relationships/image" Target="../media/image11.png"/><Relationship Id="rId1" Type="http://schemas.openxmlformats.org/officeDocument/2006/relationships/image" Target="../media/image10.png"/></Relationships>
</file>

<file path=ppt/slides/_rels/slide7.xml.rels><?xml version="1.0" encoding="UTF-8" standalone="yes"?>
<Relationships xmlns="http://schemas.openxmlformats.org/package/2006/relationships"><Relationship Id="rId6" Type="http://schemas.openxmlformats.org/officeDocument/2006/relationships/notesSlide" Target="../notesSlides/notesSlide7.xml"/><Relationship Id="rId5" Type="http://schemas.openxmlformats.org/officeDocument/2006/relationships/slideLayout" Target="../slideLayouts/slideLayout4.xml"/><Relationship Id="rId4" Type="http://schemas.openxmlformats.org/officeDocument/2006/relationships/image" Target="../media/image6.png"/><Relationship Id="rId3" Type="http://schemas.microsoft.com/office/2007/relationships/media" Target="../media/media6.mp3"/><Relationship Id="rId2" Type="http://schemas.openxmlformats.org/officeDocument/2006/relationships/audio" Target="../media/media6.mp3"/><Relationship Id="rId1" Type="http://schemas.openxmlformats.org/officeDocument/2006/relationships/image" Target="../media/image12.png"/></Relationships>
</file>

<file path=ppt/slides/_rels/slide8.xml.rels><?xml version="1.0" encoding="UTF-8" standalone="yes"?>
<Relationships xmlns="http://schemas.openxmlformats.org/package/2006/relationships"><Relationship Id="rId6" Type="http://schemas.openxmlformats.org/officeDocument/2006/relationships/notesSlide" Target="../notesSlides/notesSlide8.xml"/><Relationship Id="rId5" Type="http://schemas.openxmlformats.org/officeDocument/2006/relationships/slideLayout" Target="../slideLayouts/slideLayout4.xml"/><Relationship Id="rId4" Type="http://schemas.openxmlformats.org/officeDocument/2006/relationships/image" Target="../media/image6.png"/><Relationship Id="rId3" Type="http://schemas.microsoft.com/office/2007/relationships/media" Target="../media/media7.mp3"/><Relationship Id="rId2" Type="http://schemas.openxmlformats.org/officeDocument/2006/relationships/audio" Target="../media/media7.mp3"/><Relationship Id="rId1" Type="http://schemas.openxmlformats.org/officeDocument/2006/relationships/image" Target="../media/image13.png"/></Relationships>
</file>

<file path=ppt/slides/_rels/slide9.xml.rels><?xml version="1.0" encoding="UTF-8" standalone="yes"?>
<Relationships xmlns="http://schemas.openxmlformats.org/package/2006/relationships"><Relationship Id="rId6" Type="http://schemas.openxmlformats.org/officeDocument/2006/relationships/notesSlide" Target="../notesSlides/notesSlide9.xml"/><Relationship Id="rId5" Type="http://schemas.openxmlformats.org/officeDocument/2006/relationships/slideLayout" Target="../slideLayouts/slideLayout4.xml"/><Relationship Id="rId4" Type="http://schemas.openxmlformats.org/officeDocument/2006/relationships/image" Target="../media/image6.png"/><Relationship Id="rId3" Type="http://schemas.microsoft.com/office/2007/relationships/media" Target="../media/media8.mp3"/><Relationship Id="rId2" Type="http://schemas.openxmlformats.org/officeDocument/2006/relationships/audio" Target="../media/media8.mp3"/><Relationship Id="rId1"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extLst>
              <a:ext uri="{28A0092B-C50C-407E-A947-70E740481C1C}">
                <a14:useLocalDpi xmlns:a14="http://schemas.microsoft.com/office/drawing/2010/main" val="0"/>
              </a:ext>
            </a:extLst>
          </a:blip>
          <a:srcRect/>
          <a:stretch>
            <a:fillRect/>
          </a:stretch>
        </p:blipFill>
        <p:spPr>
          <a:xfrm>
            <a:off x="0" y="0"/>
            <a:ext cx="12192000" cy="6858000"/>
          </a:xfrm>
          <a:prstGeom prst="rect">
            <a:avLst/>
          </a:prstGeom>
        </p:spPr>
      </p:pic>
      <p:sp>
        <p:nvSpPr>
          <p:cNvPr id="5" name="文本框 4"/>
          <p:cNvSpPr txBox="1"/>
          <p:nvPr/>
        </p:nvSpPr>
        <p:spPr>
          <a:xfrm>
            <a:off x="652780" y="1023938"/>
            <a:ext cx="10886440" cy="2106930"/>
          </a:xfrm>
          <a:prstGeom prst="rect">
            <a:avLst/>
          </a:prstGeom>
          <a:effectLst>
            <a:outerShdw blurRad="50800" dist="50800" dir="5400000" sx="64000" sy="64000" algn="ctr" rotWithShape="0">
              <a:srgbClr val="000000">
                <a:alpha val="43000"/>
              </a:srgbClr>
            </a:outerShdw>
          </a:effectLst>
        </p:spPr>
        <p:txBody>
          <a:bodyPr wrap="square">
            <a:noAutofit/>
          </a:bodyPr>
          <a:lstStyle/>
          <a:p>
            <a:pPr lvl="0" algn="ctr" defTabSz="266700">
              <a:lnSpc>
                <a:spcPct val="100000"/>
              </a:lnSpc>
              <a:spcAft>
                <a:spcPts val="600"/>
              </a:spcAft>
              <a:buClrTx/>
              <a:buSzTx/>
              <a:buFontTx/>
            </a:pPr>
            <a:r>
              <a:rPr lang="en-US" altLang="zh-CN" sz="3600" b="1" dirty="0">
                <a:ln w="12700">
                  <a:solidFill>
                    <a:schemeClr val="accent4">
                      <a:lumMod val="75000"/>
                    </a:schemeClr>
                  </a:solidFill>
                </a:ln>
                <a:solidFill>
                  <a:schemeClr val="bg1"/>
                </a:solidFill>
                <a:effectLst>
                  <a:outerShdw blurRad="38100" dist="38100" dir="2700000" algn="tl">
                    <a:srgbClr val="000000">
                      <a:alpha val="43137"/>
                    </a:srgbClr>
                  </a:outerShdw>
                </a:effectLst>
                <a:latin typeface="Segoe UI Black" panose="020B0A02040204020203" charset="0"/>
                <a:ea typeface="Open Sans" panose="020B0606030504020204"/>
                <a:cs typeface="Segoe UI Black" panose="020B0A02040204020203" charset="0"/>
                <a:sym typeface="+mn-ea"/>
              </a:rPr>
              <a:t>Postharvest Quality Deterioration </a:t>
            </a:r>
            <a:endParaRPr lang="en-US" altLang="zh-CN" sz="3600" b="1" dirty="0">
              <a:ln w="12700">
                <a:solidFill>
                  <a:schemeClr val="accent4">
                    <a:lumMod val="75000"/>
                  </a:schemeClr>
                </a:solidFill>
              </a:ln>
              <a:solidFill>
                <a:schemeClr val="bg1"/>
              </a:solidFill>
              <a:effectLst>
                <a:outerShdw blurRad="38100" dist="38100" dir="2700000" algn="tl">
                  <a:srgbClr val="000000">
                    <a:alpha val="43137"/>
                  </a:srgbClr>
                </a:outerShdw>
              </a:effectLst>
              <a:latin typeface="Segoe UI Black" panose="020B0A02040204020203" charset="0"/>
              <a:ea typeface="Open Sans" panose="020B0606030504020204"/>
              <a:cs typeface="Segoe UI Black" panose="020B0A02040204020203" charset="0"/>
              <a:sym typeface="+mn-ea"/>
            </a:endParaRPr>
          </a:p>
          <a:p>
            <a:pPr lvl="0" algn="ctr" defTabSz="266700">
              <a:lnSpc>
                <a:spcPct val="100000"/>
              </a:lnSpc>
              <a:spcAft>
                <a:spcPts val="600"/>
              </a:spcAft>
              <a:buClrTx/>
              <a:buSzTx/>
              <a:buFontTx/>
            </a:pPr>
            <a:r>
              <a:rPr lang="en-US" altLang="zh-CN" sz="3600" b="1" dirty="0">
                <a:ln w="12700">
                  <a:solidFill>
                    <a:schemeClr val="accent4">
                      <a:lumMod val="75000"/>
                    </a:schemeClr>
                  </a:solidFill>
                </a:ln>
                <a:solidFill>
                  <a:schemeClr val="bg1"/>
                </a:solidFill>
                <a:effectLst>
                  <a:outerShdw blurRad="38100" dist="38100" dir="2700000" algn="tl">
                    <a:srgbClr val="000000">
                      <a:alpha val="43137"/>
                    </a:srgbClr>
                  </a:outerShdw>
                </a:effectLst>
                <a:latin typeface="Segoe UI Black" panose="020B0A02040204020203" charset="0"/>
                <a:ea typeface="Open Sans" panose="020B0606030504020204"/>
                <a:cs typeface="Segoe UI Black" panose="020B0A02040204020203" charset="0"/>
                <a:sym typeface="+mn-ea"/>
              </a:rPr>
              <a:t>and Preservation/Loss Reduction Technologies </a:t>
            </a:r>
            <a:endParaRPr lang="en-US" altLang="zh-CN" sz="3600" b="1" dirty="0">
              <a:ln w="12700">
                <a:solidFill>
                  <a:schemeClr val="accent4">
                    <a:lumMod val="75000"/>
                  </a:schemeClr>
                </a:solidFill>
              </a:ln>
              <a:solidFill>
                <a:schemeClr val="bg1"/>
              </a:solidFill>
              <a:effectLst>
                <a:outerShdw blurRad="38100" dist="38100" dir="2700000" algn="tl">
                  <a:srgbClr val="000000">
                    <a:alpha val="43137"/>
                  </a:srgbClr>
                </a:outerShdw>
              </a:effectLst>
              <a:latin typeface="Segoe UI Black" panose="020B0A02040204020203" charset="0"/>
              <a:ea typeface="Open Sans" panose="020B0606030504020204"/>
              <a:cs typeface="Segoe UI Black" panose="020B0A02040204020203" charset="0"/>
              <a:sym typeface="+mn-ea"/>
            </a:endParaRPr>
          </a:p>
          <a:p>
            <a:pPr lvl="0" algn="ctr" defTabSz="266700">
              <a:lnSpc>
                <a:spcPct val="100000"/>
              </a:lnSpc>
              <a:spcAft>
                <a:spcPts val="600"/>
              </a:spcAft>
              <a:buClrTx/>
              <a:buSzTx/>
              <a:buFontTx/>
            </a:pPr>
            <a:r>
              <a:rPr lang="en-US" altLang="zh-CN" sz="3600" b="1" dirty="0">
                <a:ln w="12700">
                  <a:solidFill>
                    <a:schemeClr val="accent4">
                      <a:lumMod val="75000"/>
                    </a:schemeClr>
                  </a:solidFill>
                </a:ln>
                <a:solidFill>
                  <a:schemeClr val="bg1"/>
                </a:solidFill>
                <a:effectLst>
                  <a:outerShdw blurRad="38100" dist="38100" dir="2700000" algn="tl">
                    <a:srgbClr val="000000">
                      <a:alpha val="43137"/>
                    </a:srgbClr>
                  </a:outerShdw>
                </a:effectLst>
                <a:latin typeface="Segoe UI Black" panose="020B0A02040204020203" charset="0"/>
                <a:ea typeface="Open Sans" panose="020B0606030504020204"/>
                <a:cs typeface="Segoe UI Black" panose="020B0A02040204020203" charset="0"/>
                <a:sym typeface="+mn-ea"/>
              </a:rPr>
              <a:t>in Fruits and Vegetables </a:t>
            </a:r>
            <a:endParaRPr lang="en-US" altLang="zh-CN" sz="3600" b="1" dirty="0">
              <a:ln w="12700">
                <a:solidFill>
                  <a:schemeClr val="accent4">
                    <a:lumMod val="75000"/>
                  </a:schemeClr>
                </a:solidFill>
              </a:ln>
              <a:solidFill>
                <a:schemeClr val="bg1"/>
              </a:solidFill>
              <a:effectLst>
                <a:outerShdw blurRad="38100" dist="38100" dir="2700000" algn="tl">
                  <a:srgbClr val="000000">
                    <a:alpha val="43137"/>
                  </a:srgbClr>
                </a:outerShdw>
              </a:effectLst>
              <a:latin typeface="Segoe UI Black" panose="020B0A02040204020203" charset="0"/>
              <a:ea typeface="Open Sans" panose="020B0606030504020204"/>
              <a:cs typeface="Segoe UI Black" panose="020B0A02040204020203" charset="0"/>
              <a:sym typeface="+mn-ea"/>
            </a:endParaRPr>
          </a:p>
        </p:txBody>
      </p:sp>
      <p:pic>
        <p:nvPicPr>
          <p:cNvPr id="8" name="图片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9327635" y="241884"/>
            <a:ext cx="2497693" cy="479396"/>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10" advTm="3000"/>
    </mc:Choice>
    <mc:Fallback>
      <p:transition advTm="3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G-Rectangle 1"/>
          <p:cNvSpPr/>
          <p:nvPr>
            <p:custDataLst>
              <p:tags r:id="rId1"/>
            </p:custDataLst>
          </p:nvPr>
        </p:nvSpPr>
        <p:spPr>
          <a:xfrm>
            <a:off x="0" y="2815894"/>
            <a:ext cx="9869705" cy="2857570"/>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Arial" panose="020B0604020202020204" pitchFamily="34" charset="0"/>
            </a:endParaRPr>
          </a:p>
        </p:txBody>
      </p:sp>
      <p:sp>
        <p:nvSpPr>
          <p:cNvPr id="15" name="MG-文本框 14"/>
          <p:cNvSpPr txBox="1"/>
          <p:nvPr>
            <p:custDataLst>
              <p:tags r:id="rId2"/>
            </p:custDataLst>
          </p:nvPr>
        </p:nvSpPr>
        <p:spPr>
          <a:xfrm>
            <a:off x="605500" y="3030156"/>
            <a:ext cx="7594632" cy="1064260"/>
          </a:xfrm>
          <a:prstGeom prst="rect">
            <a:avLst/>
          </a:prstGeom>
          <a:noFill/>
        </p:spPr>
        <p:txBody>
          <a:bodyPr wrap="square" rtlCol="0">
            <a:spAutoFit/>
          </a:bodyPr>
          <a:lstStyle/>
          <a:p>
            <a:pPr marL="288290" lvl="0" indent="-288290">
              <a:lnSpc>
                <a:spcPct val="120000"/>
              </a:lnSpc>
              <a:spcBef>
                <a:spcPts val="200"/>
              </a:spcBef>
              <a:spcAft>
                <a:spcPts val="200"/>
              </a:spcAft>
              <a:buSzPct val="100000"/>
              <a:buFont typeface="Wingdings" panose="05000000000000000000" charset="0"/>
              <a:buChar char="n"/>
            </a:pPr>
            <a:r>
              <a:rPr lang="en-US" altLang="zh-CN" b="1" dirty="0">
                <a:solidFill>
                  <a:schemeClr val="bg1"/>
                </a:solidFill>
                <a:latin typeface="Arial" panose="020B0604020202020204" pitchFamily="34" charset="0"/>
                <a:cs typeface="Arial" panose="020B0604020202020204" pitchFamily="34" charset="0"/>
                <a:sym typeface="+mn-ea"/>
              </a:rPr>
              <a:t>Substrates</a:t>
            </a:r>
            <a:endParaRPr lang="en-US" altLang="zh-CN" b="1" dirty="0">
              <a:solidFill>
                <a:schemeClr val="bg1"/>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solidFill>
                  <a:schemeClr val="bg1"/>
                </a:solidFill>
                <a:latin typeface="Arial" panose="020B0604020202020204" pitchFamily="34" charset="0"/>
                <a:cs typeface="Arial" panose="020B0604020202020204" pitchFamily="34" charset="0"/>
                <a:sym typeface="+mn-ea"/>
              </a:rPr>
              <a:t>Regardless of pathway, </a:t>
            </a:r>
            <a:r>
              <a:rPr lang="en-US" altLang="zh-CN" sz="1600" b="1" dirty="0">
                <a:solidFill>
                  <a:schemeClr val="bg1"/>
                </a:solidFill>
                <a:latin typeface="Arial" panose="020B0604020202020204" pitchFamily="34" charset="0"/>
                <a:cs typeface="Arial" panose="020B0604020202020204" pitchFamily="34" charset="0"/>
                <a:sym typeface="+mn-ea"/>
              </a:rPr>
              <a:t>substrates</a:t>
            </a:r>
            <a:r>
              <a:rPr lang="en-US" altLang="zh-CN" sz="1600" dirty="0">
                <a:solidFill>
                  <a:schemeClr val="bg1"/>
                </a:solidFill>
                <a:latin typeface="Arial" panose="020B0604020202020204" pitchFamily="34" charset="0"/>
                <a:cs typeface="Arial" panose="020B0604020202020204" pitchFamily="34" charset="0"/>
                <a:sym typeface="+mn-ea"/>
              </a:rPr>
              <a:t> </a:t>
            </a:r>
            <a:r>
              <a:rPr lang="en-US" altLang="zh-CN" sz="1600" b="1" dirty="0">
                <a:solidFill>
                  <a:schemeClr val="bg1"/>
                </a:solidFill>
                <a:latin typeface="Arial" panose="020B0604020202020204" pitchFamily="34" charset="0"/>
                <a:cs typeface="Arial" panose="020B0604020202020204" pitchFamily="34" charset="0"/>
                <a:sym typeface="+mn-ea"/>
              </a:rPr>
              <a:t>consumed</a:t>
            </a:r>
            <a:r>
              <a:rPr lang="en-US" altLang="zh-CN" sz="1600" dirty="0">
                <a:solidFill>
                  <a:schemeClr val="bg1"/>
                </a:solidFill>
                <a:latin typeface="Arial" panose="020B0604020202020204" pitchFamily="34" charset="0"/>
                <a:cs typeface="Arial" panose="020B0604020202020204" pitchFamily="34" charset="0"/>
                <a:sym typeface="+mn-ea"/>
              </a:rPr>
              <a:t> during </a:t>
            </a:r>
            <a:r>
              <a:rPr lang="en-US" altLang="zh-CN" sz="1600" b="1" dirty="0">
                <a:solidFill>
                  <a:schemeClr val="bg1"/>
                </a:solidFill>
                <a:latin typeface="Arial" panose="020B0604020202020204" pitchFamily="34" charset="0"/>
                <a:cs typeface="Arial" panose="020B0604020202020204" pitchFamily="34" charset="0"/>
                <a:sym typeface="+mn-ea"/>
              </a:rPr>
              <a:t>respiration are organic compounds</a:t>
            </a:r>
            <a:r>
              <a:rPr lang="en-US" altLang="zh-CN" sz="1600" dirty="0">
                <a:solidFill>
                  <a:schemeClr val="bg1"/>
                </a:solidFill>
                <a:latin typeface="Arial" panose="020B0604020202020204" pitchFamily="34" charset="0"/>
                <a:cs typeface="Arial" panose="020B0604020202020204" pitchFamily="34" charset="0"/>
                <a:sym typeface="+mn-ea"/>
              </a:rPr>
              <a:t> such as </a:t>
            </a:r>
            <a:r>
              <a:rPr lang="en-US" altLang="zh-CN" sz="1600" b="1" dirty="0">
                <a:solidFill>
                  <a:schemeClr val="bg1"/>
                </a:solidFill>
                <a:latin typeface="Arial" panose="020B0604020202020204" pitchFamily="34" charset="0"/>
                <a:cs typeface="Arial" panose="020B0604020202020204" pitchFamily="34" charset="0"/>
                <a:sym typeface="+mn-ea"/>
              </a:rPr>
              <a:t>glucose</a:t>
            </a:r>
            <a:r>
              <a:rPr lang="en-US" altLang="zh-CN" sz="1600" dirty="0">
                <a:solidFill>
                  <a:schemeClr val="bg1"/>
                </a:solidFill>
                <a:latin typeface="Arial" panose="020B0604020202020204" pitchFamily="34" charset="0"/>
                <a:cs typeface="Arial" panose="020B0604020202020204" pitchFamily="34" charset="0"/>
                <a:sym typeface="+mn-ea"/>
              </a:rPr>
              <a:t>. </a:t>
            </a:r>
            <a:endParaRPr lang="en-US" altLang="zh-CN" sz="1600" dirty="0">
              <a:solidFill>
                <a:schemeClr val="bg1"/>
              </a:solidFill>
              <a:latin typeface="Arial" panose="020B0604020202020204" pitchFamily="34" charset="0"/>
              <a:cs typeface="Arial" panose="020B0604020202020204" pitchFamily="34" charset="0"/>
              <a:sym typeface="+mn-ea"/>
            </a:endParaRPr>
          </a:p>
        </p:txBody>
      </p:sp>
      <p:sp>
        <p:nvSpPr>
          <p:cNvPr id="4" name="文本框 3"/>
          <p:cNvSpPr txBox="1"/>
          <p:nvPr/>
        </p:nvSpPr>
        <p:spPr>
          <a:xfrm>
            <a:off x="593299" y="431757"/>
            <a:ext cx="8539549" cy="107632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1. Postharvest Spoilage of Fruits and Vegetables</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pic>
        <p:nvPicPr>
          <p:cNvPr id="6" name="MG-图片 5"/>
          <p:cNvPicPr>
            <a:picLocks noChangeAspect="1"/>
          </p:cNvPicPr>
          <p:nvPr>
            <p:custDataLst>
              <p:tags r:id="rId3"/>
            </p:custDataLst>
          </p:nvPr>
        </p:nvPicPr>
        <p:blipFill>
          <a:blip r:embed="rId4"/>
          <a:stretch>
            <a:fillRect/>
          </a:stretch>
        </p:blipFill>
        <p:spPr>
          <a:xfrm>
            <a:off x="8153400" y="2420089"/>
            <a:ext cx="3343275" cy="2106930"/>
          </a:xfrm>
          <a:prstGeom prst="rect">
            <a:avLst/>
          </a:prstGeom>
        </p:spPr>
      </p:pic>
      <p:sp>
        <p:nvSpPr>
          <p:cNvPr id="7" name="MG-文本框 6"/>
          <p:cNvSpPr txBox="1"/>
          <p:nvPr>
            <p:custDataLst>
              <p:tags r:id="rId5"/>
            </p:custDataLst>
          </p:nvPr>
        </p:nvSpPr>
        <p:spPr>
          <a:xfrm>
            <a:off x="605500" y="4302061"/>
            <a:ext cx="7594632" cy="1064260"/>
          </a:xfrm>
          <a:prstGeom prst="rect">
            <a:avLst/>
          </a:prstGeom>
          <a:noFill/>
        </p:spPr>
        <p:txBody>
          <a:bodyPr wrap="square" rtlCol="0">
            <a:spAutoFit/>
          </a:bodyPr>
          <a:lstStyle/>
          <a:p>
            <a:pPr marL="288290" lvl="0" indent="-288290">
              <a:lnSpc>
                <a:spcPct val="120000"/>
              </a:lnSpc>
              <a:spcBef>
                <a:spcPts val="200"/>
              </a:spcBef>
              <a:spcAft>
                <a:spcPts val="200"/>
              </a:spcAft>
              <a:buSzPct val="100000"/>
              <a:buFont typeface="Wingdings" panose="05000000000000000000" charset="0"/>
              <a:buChar char="n"/>
            </a:pPr>
            <a:r>
              <a:rPr lang="en-US" altLang="zh-CN" b="1" dirty="0">
                <a:solidFill>
                  <a:schemeClr val="bg1"/>
                </a:solidFill>
                <a:latin typeface="Arial" panose="020B0604020202020204" pitchFamily="34" charset="0"/>
                <a:cs typeface="Arial" panose="020B0604020202020204" pitchFamily="34" charset="0"/>
                <a:sym typeface="+mn-ea"/>
              </a:rPr>
              <a:t>Consequences</a:t>
            </a:r>
            <a:endParaRPr lang="en-US" altLang="zh-CN" b="1" dirty="0">
              <a:solidFill>
                <a:schemeClr val="bg1"/>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solidFill>
                  <a:schemeClr val="bg1"/>
                </a:solidFill>
                <a:latin typeface="Arial" panose="020B0604020202020204" pitchFamily="34" charset="0"/>
                <a:cs typeface="Arial" panose="020B0604020202020204" pitchFamily="34" charset="0"/>
                <a:sym typeface="+mn-ea"/>
              </a:rPr>
              <a:t>As respiration continues → </a:t>
            </a:r>
            <a:r>
              <a:rPr lang="en-US" altLang="zh-CN" sz="1600" b="1" dirty="0">
                <a:solidFill>
                  <a:schemeClr val="bg1"/>
                </a:solidFill>
                <a:latin typeface="Arial" panose="020B0604020202020204" pitchFamily="34" charset="0"/>
                <a:cs typeface="Arial" panose="020B0604020202020204" pitchFamily="34" charset="0"/>
                <a:sym typeface="+mn-ea"/>
              </a:rPr>
              <a:t>internal nutritional reserves progressively depleted</a:t>
            </a:r>
            <a:r>
              <a:rPr lang="en-US" altLang="zh-CN" sz="1600" dirty="0">
                <a:solidFill>
                  <a:schemeClr val="bg1"/>
                </a:solidFill>
                <a:latin typeface="Arial" panose="020B0604020202020204" pitchFamily="34" charset="0"/>
                <a:cs typeface="Arial" panose="020B0604020202020204" pitchFamily="34" charset="0"/>
                <a:sym typeface="+mn-ea"/>
              </a:rPr>
              <a:t> → nutrient </a:t>
            </a:r>
            <a:r>
              <a:rPr lang="en-US" altLang="zh-CN" sz="1600" b="1" dirty="0">
                <a:solidFill>
                  <a:schemeClr val="bg1"/>
                </a:solidFill>
                <a:latin typeface="Arial" panose="020B0604020202020204" pitchFamily="34" charset="0"/>
                <a:cs typeface="Arial" panose="020B0604020202020204" pitchFamily="34" charset="0"/>
                <a:sym typeface="+mn-ea"/>
              </a:rPr>
              <a:t>loss</a:t>
            </a:r>
            <a:r>
              <a:rPr lang="en-US" altLang="zh-CN" sz="1600" dirty="0">
                <a:solidFill>
                  <a:schemeClr val="bg1"/>
                </a:solidFill>
                <a:latin typeface="Arial" panose="020B0604020202020204" pitchFamily="34" charset="0"/>
                <a:cs typeface="Arial" panose="020B0604020202020204" pitchFamily="34" charset="0"/>
                <a:sym typeface="+mn-ea"/>
              </a:rPr>
              <a:t>, </a:t>
            </a:r>
            <a:r>
              <a:rPr lang="en-US" altLang="zh-CN" sz="1600" b="1" dirty="0">
                <a:solidFill>
                  <a:schemeClr val="bg1"/>
                </a:solidFill>
                <a:latin typeface="Arial" panose="020B0604020202020204" pitchFamily="34" charset="0"/>
                <a:cs typeface="Arial" panose="020B0604020202020204" pitchFamily="34" charset="0"/>
                <a:sym typeface="+mn-ea"/>
              </a:rPr>
              <a:t>quality deterioration</a:t>
            </a:r>
            <a:r>
              <a:rPr lang="en-US" altLang="zh-CN" sz="1600" dirty="0">
                <a:solidFill>
                  <a:schemeClr val="bg1"/>
                </a:solidFill>
                <a:latin typeface="Arial" panose="020B0604020202020204" pitchFamily="34" charset="0"/>
                <a:cs typeface="Arial" panose="020B0604020202020204" pitchFamily="34" charset="0"/>
                <a:sym typeface="+mn-ea"/>
              </a:rPr>
              <a:t>, and </a:t>
            </a:r>
            <a:r>
              <a:rPr lang="en-US" altLang="zh-CN" sz="1600" b="1" dirty="0">
                <a:solidFill>
                  <a:schemeClr val="bg1"/>
                </a:solidFill>
                <a:latin typeface="Arial" panose="020B0604020202020204" pitchFamily="34" charset="0"/>
                <a:cs typeface="Arial" panose="020B0604020202020204" pitchFamily="34" charset="0"/>
                <a:sym typeface="+mn-ea"/>
              </a:rPr>
              <a:t>spoilage</a:t>
            </a:r>
            <a:r>
              <a:rPr lang="en-US" altLang="zh-CN" sz="1600" dirty="0">
                <a:solidFill>
                  <a:schemeClr val="bg1"/>
                </a:solidFill>
                <a:latin typeface="Arial" panose="020B0604020202020204" pitchFamily="34" charset="0"/>
                <a:cs typeface="Arial" panose="020B0604020202020204" pitchFamily="34" charset="0"/>
                <a:sym typeface="+mn-ea"/>
              </a:rPr>
              <a:t>. </a:t>
            </a:r>
            <a:endParaRPr lang="en-US" altLang="zh-CN" sz="1600" dirty="0">
              <a:solidFill>
                <a:schemeClr val="bg1"/>
              </a:solidFill>
              <a:latin typeface="Arial" panose="020B0604020202020204" pitchFamily="34" charset="0"/>
              <a:cs typeface="Arial" panose="020B0604020202020204" pitchFamily="34" charset="0"/>
              <a:sym typeface="+mn-ea"/>
            </a:endParaRPr>
          </a:p>
        </p:txBody>
      </p:sp>
      <p:sp>
        <p:nvSpPr>
          <p:cNvPr id="8" name="文本框 7"/>
          <p:cNvSpPr txBox="1"/>
          <p:nvPr/>
        </p:nvSpPr>
        <p:spPr>
          <a:xfrm>
            <a:off x="611360" y="1568640"/>
            <a:ext cx="9805202" cy="461665"/>
          </a:xfrm>
          <a:prstGeom prst="rect">
            <a:avLst/>
          </a:prstGeom>
          <a:noFill/>
        </p:spPr>
        <p:txBody>
          <a:bodyPr wrap="square" rtlCol="0">
            <a:spAutoFit/>
          </a:bodyPr>
          <a:lstStyle/>
          <a:p>
            <a:r>
              <a:rPr lang="en-US" altLang="zh-CN" sz="2400" b="1" dirty="0">
                <a:sym typeface="+mn-ea"/>
              </a:rPr>
              <a:t>(1) Respiration: the Core Mechanism of Postharvest Spoilage</a:t>
            </a:r>
            <a:endParaRPr lang="zh-CN" altLang="en-US" sz="2400" b="1" dirty="0"/>
          </a:p>
        </p:txBody>
      </p:sp>
      <p:sp>
        <p:nvSpPr>
          <p:cNvPr id="9" name="矩形: 圆角 8"/>
          <p:cNvSpPr/>
          <p:nvPr/>
        </p:nvSpPr>
        <p:spPr>
          <a:xfrm>
            <a:off x="704482" y="2189747"/>
            <a:ext cx="6516738" cy="360000"/>
          </a:xfrm>
          <a:prstGeom prst="roundRect">
            <a:avLst>
              <a:gd name="adj" fmla="val 50000"/>
            </a:avLst>
          </a:prstGeom>
          <a:solidFill>
            <a:srgbClr val="5BAE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t>Anaerobic Respiration (Low-Oxygen Conditions)</a:t>
            </a:r>
            <a:endParaRPr lang="en-US" altLang="zh-CN" b="1" dirty="0"/>
          </a:p>
        </p:txBody>
      </p:sp>
      <p:pic>
        <p:nvPicPr>
          <p:cNvPr id="3" name="MG-710">
            <a:hlinkClick r:id="" action="ppaction://media"/>
          </p:cNvPr>
          <p:cNvPicPr>
            <a:picLocks noChangeAspect="1"/>
          </p:cNvPicPr>
          <p:nvPr>
            <a:audioFile r:link="rId6"/>
            <p:extLst>
              <p:ext uri="{DAA4B4D4-6D71-4841-9C94-3DE7FCFB9230}">
                <p14:media xmlns:p14="http://schemas.microsoft.com/office/powerpoint/2010/main" r:embed="rId7"/>
              </p:ext>
            </p:extLst>
          </p:nvPr>
        </p:nvPicPr>
        <p:blipFill>
          <a:blip r:embed="rId8"/>
          <a:stretch>
            <a:fillRect/>
          </a:stretch>
        </p:blipFill>
        <p:spPr>
          <a:xfrm>
            <a:off x="-836613" y="6029325"/>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3"/>
                </p:tgtEl>
              </p:cMediaNode>
            </p:audio>
          </p:childTnLst>
        </p:cTn>
      </p:par>
    </p:tnLst>
    <p:bldLst>
      <p:bldP spid="2" grpId="0" animBg="1"/>
      <p:bldP spid="15" grpId="0" uiExpand="1" build="p"/>
      <p:bldP spid="7"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0" y="2265046"/>
            <a:ext cx="12192000" cy="2367112"/>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Arial" panose="020B0604020202020204" pitchFamily="34" charset="0"/>
            </a:endParaRPr>
          </a:p>
        </p:txBody>
      </p:sp>
      <p:sp>
        <p:nvSpPr>
          <p:cNvPr id="15" name="文本框 14"/>
          <p:cNvSpPr txBox="1"/>
          <p:nvPr/>
        </p:nvSpPr>
        <p:spPr>
          <a:xfrm>
            <a:off x="599440" y="2406015"/>
            <a:ext cx="5125720" cy="1013460"/>
          </a:xfrm>
          <a:prstGeom prst="rect">
            <a:avLst/>
          </a:prstGeom>
          <a:noFill/>
        </p:spPr>
        <p:txBody>
          <a:bodyPr wrap="square" rtlCol="0">
            <a:spAutoFit/>
          </a:bodyPr>
          <a:lstStyle/>
          <a:p>
            <a:pPr marL="288290" lvl="0" indent="-288290">
              <a:lnSpc>
                <a:spcPct val="120000"/>
              </a:lnSpc>
              <a:buSzPct val="100000"/>
              <a:buFont typeface="Wingdings" panose="05000000000000000000" charset="0"/>
              <a:buChar char="n"/>
            </a:pPr>
            <a:r>
              <a:rPr lang="en-US" altLang="zh-CN" b="1" dirty="0">
                <a:solidFill>
                  <a:schemeClr val="bg1"/>
                </a:solidFill>
                <a:latin typeface="Arial" panose="020B0604020202020204" pitchFamily="34" charset="0"/>
                <a:cs typeface="Arial" panose="020B0604020202020204" pitchFamily="34" charset="0"/>
                <a:sym typeface="+mn-ea"/>
              </a:rPr>
              <a:t>Key question</a:t>
            </a:r>
            <a:endParaRPr lang="en-US" altLang="zh-CN" b="1" dirty="0">
              <a:solidFill>
                <a:schemeClr val="bg1"/>
              </a:solidFill>
              <a:latin typeface="Arial" panose="020B0604020202020204" pitchFamily="34" charset="0"/>
              <a:cs typeface="Arial" panose="020B0604020202020204" pitchFamily="34" charset="0"/>
              <a:sym typeface="+mn-ea"/>
            </a:endParaRPr>
          </a:p>
          <a:p>
            <a:pPr marL="575945" lvl="1" indent="-285750">
              <a:lnSpc>
                <a:spcPct val="120000"/>
              </a:lnSpc>
              <a:buSzPct val="100000"/>
              <a:buFont typeface="Arial" panose="020B0604020202020204" pitchFamily="34" charset="0"/>
              <a:buChar char="•"/>
            </a:pPr>
            <a:r>
              <a:rPr lang="en-US" altLang="zh-CN" sz="1600" dirty="0">
                <a:solidFill>
                  <a:schemeClr val="bg1"/>
                </a:solidFill>
                <a:latin typeface="Arial" panose="020B0604020202020204" pitchFamily="34" charset="0"/>
                <a:cs typeface="Arial" panose="020B0604020202020204" pitchFamily="34" charset="0"/>
                <a:sym typeface="+mn-ea"/>
              </a:rPr>
              <a:t>How to measure the intensity of respiratory activity.</a:t>
            </a:r>
            <a:endParaRPr lang="en-US" altLang="zh-CN" sz="1600" dirty="0">
              <a:solidFill>
                <a:schemeClr val="bg1"/>
              </a:solidFill>
              <a:latin typeface="Arial" panose="020B0604020202020204" pitchFamily="34" charset="0"/>
              <a:cs typeface="Arial" panose="020B0604020202020204" pitchFamily="34" charset="0"/>
              <a:sym typeface="+mn-ea"/>
            </a:endParaRPr>
          </a:p>
        </p:txBody>
      </p:sp>
      <p:sp>
        <p:nvSpPr>
          <p:cNvPr id="7" name="文本框 6"/>
          <p:cNvSpPr txBox="1"/>
          <p:nvPr/>
        </p:nvSpPr>
        <p:spPr>
          <a:xfrm>
            <a:off x="593299" y="431757"/>
            <a:ext cx="8539549" cy="107632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1. Postharvest Spoilage of Fruits and Vegetables</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13" name="文本框 12"/>
          <p:cNvSpPr txBox="1"/>
          <p:nvPr/>
        </p:nvSpPr>
        <p:spPr>
          <a:xfrm>
            <a:off x="6095365" y="2352040"/>
            <a:ext cx="5454650" cy="1308100"/>
          </a:xfrm>
          <a:prstGeom prst="rect">
            <a:avLst/>
          </a:prstGeom>
          <a:noFill/>
        </p:spPr>
        <p:txBody>
          <a:bodyPr wrap="square" rtlCol="0">
            <a:spAutoFit/>
          </a:bodyPr>
          <a:lstStyle/>
          <a:p>
            <a:pPr marL="288290" lvl="0" indent="-288290">
              <a:lnSpc>
                <a:spcPct val="120000"/>
              </a:lnSpc>
              <a:buSzPct val="100000"/>
              <a:buFont typeface="Wingdings" panose="05000000000000000000" charset="0"/>
              <a:buChar char="n"/>
            </a:pPr>
            <a:r>
              <a:rPr lang="en-US" altLang="zh-CN" b="1" dirty="0">
                <a:solidFill>
                  <a:schemeClr val="bg1"/>
                </a:solidFill>
                <a:latin typeface="Arial" panose="020B0604020202020204" pitchFamily="34" charset="0"/>
                <a:cs typeface="Arial" panose="020B0604020202020204" pitchFamily="34" charset="0"/>
                <a:sym typeface="+mn-ea"/>
              </a:rPr>
              <a:t>Core parameter</a:t>
            </a:r>
            <a:endParaRPr lang="en-US" altLang="zh-CN" b="1" dirty="0">
              <a:solidFill>
                <a:schemeClr val="bg1"/>
              </a:solidFill>
              <a:latin typeface="Arial" panose="020B0604020202020204" pitchFamily="34" charset="0"/>
              <a:cs typeface="Arial" panose="020B0604020202020204" pitchFamily="34" charset="0"/>
              <a:sym typeface="+mn-ea"/>
            </a:endParaRPr>
          </a:p>
          <a:p>
            <a:pPr marL="575945" lvl="1" indent="-285750">
              <a:lnSpc>
                <a:spcPct val="120000"/>
              </a:lnSpc>
              <a:buSzPct val="100000"/>
              <a:buFont typeface="Arial" panose="020B0604020202020204" pitchFamily="34" charset="0"/>
              <a:buChar char="•"/>
            </a:pPr>
            <a:r>
              <a:rPr lang="en-US" altLang="zh-CN" sz="1600" b="1" dirty="0">
                <a:solidFill>
                  <a:schemeClr val="bg1"/>
                </a:solidFill>
                <a:latin typeface="Arial" panose="020B0604020202020204" pitchFamily="34" charset="0"/>
                <a:cs typeface="Arial" panose="020B0604020202020204" pitchFamily="34" charset="0"/>
                <a:sym typeface="+mn-ea"/>
              </a:rPr>
              <a:t>Respiration intensity (respiration rate)</a:t>
            </a:r>
            <a:r>
              <a:rPr lang="en-US" altLang="zh-CN" sz="1600" dirty="0">
                <a:solidFill>
                  <a:schemeClr val="bg1"/>
                </a:solidFill>
                <a:latin typeface="Arial" panose="020B0604020202020204" pitchFamily="34" charset="0"/>
                <a:cs typeface="Arial" panose="020B0604020202020204" pitchFamily="34" charset="0"/>
                <a:sym typeface="+mn-ea"/>
              </a:rPr>
              <a:t> → to quantity the strength of respiration in fruits and vegetables.</a:t>
            </a:r>
            <a:endParaRPr lang="en-US" altLang="zh-CN" sz="1600" dirty="0">
              <a:solidFill>
                <a:schemeClr val="bg1"/>
              </a:solidFill>
              <a:latin typeface="Arial" panose="020B0604020202020204" pitchFamily="34" charset="0"/>
              <a:cs typeface="Arial" panose="020B0604020202020204" pitchFamily="34" charset="0"/>
              <a:sym typeface="+mn-ea"/>
            </a:endParaRPr>
          </a:p>
        </p:txBody>
      </p:sp>
      <p:sp>
        <p:nvSpPr>
          <p:cNvPr id="14" name="文本框 13"/>
          <p:cNvSpPr txBox="1"/>
          <p:nvPr/>
        </p:nvSpPr>
        <p:spPr>
          <a:xfrm>
            <a:off x="581660" y="3491230"/>
            <a:ext cx="11023600" cy="1013460"/>
          </a:xfrm>
          <a:prstGeom prst="rect">
            <a:avLst/>
          </a:prstGeom>
          <a:noFill/>
        </p:spPr>
        <p:txBody>
          <a:bodyPr wrap="square" rtlCol="0">
            <a:spAutoFit/>
          </a:bodyPr>
          <a:lstStyle/>
          <a:p>
            <a:pPr marL="288290" lvl="0" indent="-288290">
              <a:lnSpc>
                <a:spcPct val="120000"/>
              </a:lnSpc>
              <a:buSzPct val="100000"/>
              <a:buFont typeface="Wingdings" panose="05000000000000000000" charset="0"/>
              <a:buChar char="n"/>
            </a:pPr>
            <a:r>
              <a:rPr lang="en-US" altLang="zh-CN" b="1" dirty="0">
                <a:solidFill>
                  <a:schemeClr val="bg1"/>
                </a:solidFill>
                <a:latin typeface="Arial" panose="020B0604020202020204" pitchFamily="34" charset="0"/>
                <a:cs typeface="Arial" panose="020B0604020202020204" pitchFamily="34" charset="0"/>
                <a:sym typeface="+mn-ea"/>
              </a:rPr>
              <a:t>Definition</a:t>
            </a:r>
            <a:endParaRPr lang="en-US" altLang="zh-CN" b="1" dirty="0">
              <a:solidFill>
                <a:schemeClr val="bg1"/>
              </a:solidFill>
              <a:latin typeface="Arial" panose="020B0604020202020204" pitchFamily="34" charset="0"/>
              <a:cs typeface="Arial" panose="020B0604020202020204" pitchFamily="34" charset="0"/>
              <a:sym typeface="+mn-ea"/>
            </a:endParaRPr>
          </a:p>
          <a:p>
            <a:pPr marL="575945" lvl="1" indent="-285750">
              <a:lnSpc>
                <a:spcPct val="120000"/>
              </a:lnSpc>
              <a:buSzPct val="100000"/>
              <a:buFont typeface="Arial" panose="020B0604020202020204" pitchFamily="34" charset="0"/>
              <a:buChar char="•"/>
            </a:pPr>
            <a:r>
              <a:rPr lang="en-US" altLang="zh-CN" sz="1600" dirty="0">
                <a:solidFill>
                  <a:schemeClr val="bg1"/>
                </a:solidFill>
                <a:latin typeface="Arial" panose="020B0604020202020204" pitchFamily="34" charset="0"/>
                <a:cs typeface="Arial" panose="020B0604020202020204" pitchFamily="34" charset="0"/>
                <a:sym typeface="+mn-ea"/>
              </a:rPr>
              <a:t>Amount of O</a:t>
            </a:r>
            <a:r>
              <a:rPr lang="en-US" altLang="zh-CN" sz="1600" baseline="-25000" dirty="0">
                <a:solidFill>
                  <a:schemeClr val="bg1"/>
                </a:solidFill>
                <a:latin typeface="Arial" panose="020B0604020202020204" pitchFamily="34" charset="0"/>
                <a:cs typeface="Arial" panose="020B0604020202020204" pitchFamily="34" charset="0"/>
                <a:sym typeface="+mn-ea"/>
              </a:rPr>
              <a:t>2</a:t>
            </a:r>
            <a:r>
              <a:rPr lang="en-US" altLang="zh-CN" sz="1600" dirty="0">
                <a:solidFill>
                  <a:schemeClr val="bg1"/>
                </a:solidFill>
                <a:latin typeface="Arial" panose="020B0604020202020204" pitchFamily="34" charset="0"/>
                <a:cs typeface="Arial" panose="020B0604020202020204" pitchFamily="34" charset="0"/>
                <a:sym typeface="+mn-ea"/>
              </a:rPr>
              <a:t> consumed or CO</a:t>
            </a:r>
            <a:r>
              <a:rPr lang="en-US" altLang="zh-CN" sz="1600" baseline="-25000" dirty="0">
                <a:solidFill>
                  <a:schemeClr val="bg1"/>
                </a:solidFill>
                <a:latin typeface="Arial" panose="020B0604020202020204" pitchFamily="34" charset="0"/>
                <a:cs typeface="Arial" panose="020B0604020202020204" pitchFamily="34" charset="0"/>
                <a:sym typeface="+mn-ea"/>
              </a:rPr>
              <a:t>2</a:t>
            </a:r>
            <a:r>
              <a:rPr lang="en-US" altLang="zh-CN" sz="1600" dirty="0">
                <a:solidFill>
                  <a:schemeClr val="bg1"/>
                </a:solidFill>
                <a:latin typeface="Arial" panose="020B0604020202020204" pitchFamily="34" charset="0"/>
                <a:cs typeface="Arial" panose="020B0604020202020204" pitchFamily="34" charset="0"/>
                <a:sym typeface="+mn-ea"/>
              </a:rPr>
              <a:t> released per unit time by a unit mass/volume of fruits and vegetables at a given temperature.</a:t>
            </a:r>
            <a:endParaRPr lang="en-US" altLang="zh-CN" sz="1600" dirty="0">
              <a:solidFill>
                <a:schemeClr val="bg1"/>
              </a:solidFill>
              <a:latin typeface="Arial" panose="020B0604020202020204" pitchFamily="34" charset="0"/>
              <a:cs typeface="Arial" panose="020B0604020202020204" pitchFamily="34" charset="0"/>
              <a:sym typeface="+mn-ea"/>
            </a:endParaRPr>
          </a:p>
        </p:txBody>
      </p:sp>
      <p:sp>
        <p:nvSpPr>
          <p:cNvPr id="16" name="文本框 15"/>
          <p:cNvSpPr txBox="1"/>
          <p:nvPr/>
        </p:nvSpPr>
        <p:spPr>
          <a:xfrm>
            <a:off x="7272588" y="4735859"/>
            <a:ext cx="4422107" cy="1283941"/>
          </a:xfrm>
          <a:prstGeom prst="rect">
            <a:avLst/>
          </a:prstGeom>
          <a:noFill/>
        </p:spPr>
        <p:txBody>
          <a:bodyPr wrap="square" rtlCol="0">
            <a:spAutoFit/>
          </a:bodyPr>
          <a:lstStyle/>
          <a:p>
            <a:pPr marL="288290" lvl="0" indent="-288290">
              <a:lnSpc>
                <a:spcPct val="120000"/>
              </a:lnSpc>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In practical production</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buSzPct val="100000"/>
              <a:buFont typeface="Arial" panose="020B0604020202020204" pitchFamily="34" charset="0"/>
              <a:buChar char="•"/>
            </a:pPr>
            <a:r>
              <a:rPr lang="en-US" altLang="zh-CN" sz="1600" dirty="0">
                <a:latin typeface="Arial" panose="020B0604020202020204" pitchFamily="34" charset="0"/>
                <a:cs typeface="Arial" panose="020B0604020202020204" pitchFamily="34" charset="0"/>
                <a:sym typeface="+mn-ea"/>
              </a:rPr>
              <a:t>Differences and changes in respiration intensity are highly evident and are mainly reflected in two aspects. </a:t>
            </a:r>
            <a:endParaRPr lang="en-US" altLang="zh-CN" sz="1600" dirty="0">
              <a:latin typeface="Arial" panose="020B0604020202020204" pitchFamily="34" charset="0"/>
              <a:cs typeface="Arial" panose="020B0604020202020204" pitchFamily="34" charset="0"/>
              <a:sym typeface="+mn-ea"/>
            </a:endParaRPr>
          </a:p>
        </p:txBody>
      </p:sp>
      <p:sp>
        <p:nvSpPr>
          <p:cNvPr id="2" name="文本框 1"/>
          <p:cNvSpPr txBox="1"/>
          <p:nvPr/>
        </p:nvSpPr>
        <p:spPr>
          <a:xfrm>
            <a:off x="611360" y="1568640"/>
            <a:ext cx="11227714" cy="461665"/>
          </a:xfrm>
          <a:prstGeom prst="rect">
            <a:avLst/>
          </a:prstGeom>
          <a:noFill/>
        </p:spPr>
        <p:txBody>
          <a:bodyPr wrap="square" rtlCol="0">
            <a:spAutoFit/>
          </a:bodyPr>
          <a:lstStyle/>
          <a:p>
            <a:r>
              <a:rPr lang="en-US" altLang="zh-CN" sz="2400" b="1" dirty="0">
                <a:sym typeface="+mn-ea"/>
              </a:rPr>
              <a:t>(2) Respiration Intensity: A Key Indicator for Evaluating Respiratory Activity</a:t>
            </a:r>
            <a:endParaRPr lang="en-US" altLang="zh-CN" sz="2400" b="1" dirty="0">
              <a:sym typeface="+mn-ea"/>
            </a:endParaRPr>
          </a:p>
        </p:txBody>
      </p:sp>
      <p:sp>
        <p:nvSpPr>
          <p:cNvPr id="3" name="文本框 2"/>
          <p:cNvSpPr txBox="1"/>
          <p:nvPr/>
        </p:nvSpPr>
        <p:spPr>
          <a:xfrm>
            <a:off x="599329" y="4735859"/>
            <a:ext cx="6366956" cy="1283941"/>
          </a:xfrm>
          <a:prstGeom prst="rect">
            <a:avLst/>
          </a:prstGeom>
          <a:noFill/>
        </p:spPr>
        <p:txBody>
          <a:bodyPr wrap="square" rtlCol="0">
            <a:spAutoFit/>
          </a:bodyPr>
          <a:lstStyle/>
          <a:p>
            <a:pPr marL="288290" lvl="0" indent="-288290">
              <a:lnSpc>
                <a:spcPct val="120000"/>
              </a:lnSpc>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Implication</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buSzPct val="100000"/>
              <a:buFont typeface="Arial" panose="020B0604020202020204" pitchFamily="34" charset="0"/>
              <a:buChar char="•"/>
            </a:pPr>
            <a:r>
              <a:rPr lang="en-US" altLang="zh-CN" sz="1600" dirty="0">
                <a:latin typeface="Arial" panose="020B0604020202020204" pitchFamily="34" charset="0"/>
                <a:cs typeface="Arial" panose="020B0604020202020204" pitchFamily="34" charset="0"/>
                <a:sym typeface="+mn-ea"/>
              </a:rPr>
              <a:t>Higher respiration intensity → faster glucose and other nutrient consumption → accelerated senescence and spoilage → shorter storage and shelf life.</a:t>
            </a:r>
            <a:endParaRPr lang="zh-CN" altLang="en-US" sz="1600" dirty="0">
              <a:latin typeface="Arial" panose="020B0604020202020204" pitchFamily="34" charset="0"/>
              <a:cs typeface="Arial" panose="020B0604020202020204" pitchFamily="34" charset="0"/>
              <a:sym typeface="+mn-ea"/>
            </a:endParaRPr>
          </a:p>
        </p:txBody>
      </p:sp>
      <p:pic>
        <p:nvPicPr>
          <p:cNvPr id="6" name="711">
            <a:hlinkClick r:id="" action="ppaction://media"/>
          </p:cNvPr>
          <p:cNvPicPr>
            <a:picLocks noChangeAspect="1"/>
          </p:cNvPicPr>
          <p:nvPr>
            <a:audioFile r:link="rId1"/>
            <p:extLst>
              <p:ext uri="{DAA4B4D4-6D71-4841-9C94-3DE7FCFB9230}">
                <p14:media xmlns:p14="http://schemas.microsoft.com/office/powerpoint/2010/main" r:embed="rId2"/>
              </p:ext>
            </p:extLst>
          </p:nvPr>
        </p:nvPicPr>
        <p:blipFill>
          <a:blip r:embed="rId3"/>
          <a:stretch>
            <a:fillRect/>
          </a:stretch>
        </p:blipFill>
        <p:spPr>
          <a:xfrm>
            <a:off x="-639128" y="6269673"/>
            <a:ext cx="487363"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6"/>
                </p:tgtEl>
              </p:cMediaNode>
            </p:audio>
          </p:childTnLst>
        </p:cTn>
      </p:par>
    </p:tnLst>
    <p:bldLst>
      <p:bldP spid="5" grpId="0" animBg="1"/>
      <p:bldP spid="15" grpId="0" uiExpand="1" build="p"/>
      <p:bldP spid="13" grpId="0" uiExpand="1" build="p"/>
      <p:bldP spid="14" grpId="0" uiExpand="1" build="p"/>
      <p:bldP spid="16" grpId="0" uiExpand="1" build="p"/>
      <p:bldP spid="2" grpId="0"/>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593299" y="431757"/>
            <a:ext cx="8539549" cy="107632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1. Postharvest Spoilage of Fruits and Vegetables</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21" name="文本框 20"/>
          <p:cNvSpPr txBox="1"/>
          <p:nvPr/>
        </p:nvSpPr>
        <p:spPr>
          <a:xfrm>
            <a:off x="599440" y="2398395"/>
            <a:ext cx="6219825" cy="681355"/>
          </a:xfrm>
          <a:prstGeom prst="rect">
            <a:avLst/>
          </a:prstGeom>
          <a:noFill/>
        </p:spPr>
        <p:txBody>
          <a:bodyPr wrap="square" rtlCol="0">
            <a:spAutoFit/>
          </a:bodyPr>
          <a:lstStyle/>
          <a:p>
            <a:pPr marL="288290" lvl="0" indent="-288290">
              <a:lnSpc>
                <a:spcPct val="120000"/>
              </a:lnSpc>
              <a:spcBef>
                <a:spcPts val="200"/>
              </a:spcBef>
              <a:spcAft>
                <a:spcPts val="200"/>
              </a:spcAft>
              <a:buSzPct val="100000"/>
              <a:buFont typeface="Wingdings" panose="05000000000000000000" charset="0"/>
              <a:buChar char="n"/>
            </a:pPr>
            <a:r>
              <a:rPr lang="en-US" altLang="zh-CN" sz="1600" b="1" dirty="0">
                <a:solidFill>
                  <a:srgbClr val="5BAE3E"/>
                </a:solidFill>
                <a:latin typeface="Arial" panose="020B0604020202020204" pitchFamily="34" charset="0"/>
                <a:cs typeface="Arial" panose="020B0604020202020204" pitchFamily="34" charset="0"/>
                <a:sym typeface="+mn-ea"/>
              </a:rPr>
              <a:t>Large differences in respiration intensity among different fruits and vegetables:</a:t>
            </a:r>
            <a:endParaRPr lang="en-US" altLang="zh-CN" sz="1600" b="1" dirty="0">
              <a:solidFill>
                <a:srgbClr val="5BAE3E"/>
              </a:solidFill>
              <a:latin typeface="Arial" panose="020B0604020202020204" pitchFamily="34" charset="0"/>
              <a:cs typeface="Arial" panose="020B0604020202020204" pitchFamily="34" charset="0"/>
              <a:sym typeface="+mn-ea"/>
            </a:endParaRPr>
          </a:p>
        </p:txBody>
      </p:sp>
      <p:pic>
        <p:nvPicPr>
          <p:cNvPr id="4" name="图片 3"/>
          <p:cNvPicPr>
            <a:picLocks noChangeAspect="1"/>
          </p:cNvPicPr>
          <p:nvPr/>
        </p:nvPicPr>
        <p:blipFill>
          <a:blip r:embed="rId1"/>
          <a:srcRect l="3060"/>
          <a:stretch>
            <a:fillRect/>
          </a:stretch>
        </p:blipFill>
        <p:spPr>
          <a:xfrm>
            <a:off x="7252335" y="2552065"/>
            <a:ext cx="4244340" cy="2707640"/>
          </a:xfrm>
          <a:prstGeom prst="rect">
            <a:avLst/>
          </a:prstGeom>
        </p:spPr>
      </p:pic>
      <p:sp>
        <p:nvSpPr>
          <p:cNvPr id="5" name="文本框 4"/>
          <p:cNvSpPr txBox="1"/>
          <p:nvPr/>
        </p:nvSpPr>
        <p:spPr>
          <a:xfrm>
            <a:off x="611360" y="1568640"/>
            <a:ext cx="11227714" cy="461665"/>
          </a:xfrm>
          <a:prstGeom prst="rect">
            <a:avLst/>
          </a:prstGeom>
          <a:noFill/>
        </p:spPr>
        <p:txBody>
          <a:bodyPr wrap="square" rtlCol="0">
            <a:spAutoFit/>
          </a:bodyPr>
          <a:lstStyle/>
          <a:p>
            <a:r>
              <a:rPr lang="en-US" altLang="zh-CN" sz="2400" b="1" dirty="0">
                <a:sym typeface="+mn-ea"/>
              </a:rPr>
              <a:t>(2) Respiration Intensity: A Key Indicator for Evaluating Respiratory Activity</a:t>
            </a:r>
            <a:endParaRPr lang="en-US" altLang="zh-CN" sz="2400" b="1" dirty="0">
              <a:sym typeface="+mn-ea"/>
            </a:endParaRPr>
          </a:p>
        </p:txBody>
      </p:sp>
      <p:sp>
        <p:nvSpPr>
          <p:cNvPr id="6" name="矩形: 圆角 5"/>
          <p:cNvSpPr/>
          <p:nvPr/>
        </p:nvSpPr>
        <p:spPr>
          <a:xfrm>
            <a:off x="989965" y="3159125"/>
            <a:ext cx="5694045" cy="539750"/>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nSpc>
                <a:spcPct val="110000"/>
              </a:lnSpc>
              <a:buFont typeface="Arial" panose="020B0604020202020204" pitchFamily="34" charset="0"/>
              <a:buChar char="•"/>
            </a:pPr>
            <a:r>
              <a:rPr lang="en-US" altLang="zh-CN" sz="1400" dirty="0">
                <a:solidFill>
                  <a:schemeClr val="tx1"/>
                </a:solidFill>
              </a:rPr>
              <a:t>Apples, blueberries, and strawberries inherently </a:t>
            </a:r>
            <a:r>
              <a:rPr lang="en-US" altLang="zh-CN" sz="1400" b="1" dirty="0">
                <a:solidFill>
                  <a:schemeClr val="tx1"/>
                </a:solidFill>
              </a:rPr>
              <a:t>differ in their respiration rates.</a:t>
            </a:r>
            <a:endParaRPr lang="en-US" altLang="zh-CN" sz="1400" b="1" dirty="0">
              <a:solidFill>
                <a:schemeClr val="tx1"/>
              </a:solidFill>
            </a:endParaRPr>
          </a:p>
        </p:txBody>
      </p:sp>
      <p:sp>
        <p:nvSpPr>
          <p:cNvPr id="9" name="矩形: 圆角 8"/>
          <p:cNvSpPr/>
          <p:nvPr/>
        </p:nvSpPr>
        <p:spPr>
          <a:xfrm>
            <a:off x="989965" y="3853815"/>
            <a:ext cx="5694045" cy="539750"/>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nSpc>
                <a:spcPct val="110000"/>
              </a:lnSpc>
              <a:buFont typeface="Arial" panose="020B0604020202020204" pitchFamily="34" charset="0"/>
              <a:buChar char="•"/>
            </a:pPr>
            <a:r>
              <a:rPr lang="en-US" altLang="zh-CN" sz="1400" dirty="0">
                <a:solidFill>
                  <a:schemeClr val="tx1"/>
                </a:solidFill>
              </a:rPr>
              <a:t>Storage-tolerant fruits (e.g., apples, pears) have </a:t>
            </a:r>
            <a:r>
              <a:rPr lang="en-US" altLang="zh-CN" sz="1400" b="1" dirty="0">
                <a:solidFill>
                  <a:schemeClr val="tx1"/>
                </a:solidFill>
              </a:rPr>
              <a:t>low respiration intensity </a:t>
            </a:r>
            <a:r>
              <a:rPr lang="en-US" altLang="zh-CN" sz="1400" dirty="0">
                <a:solidFill>
                  <a:schemeClr val="tx1"/>
                </a:solidFill>
              </a:rPr>
              <a:t>→ longer storage life.</a:t>
            </a:r>
            <a:endParaRPr lang="en-US" altLang="zh-CN" sz="1400" b="1" dirty="0">
              <a:solidFill>
                <a:schemeClr val="tx1"/>
              </a:solidFill>
            </a:endParaRPr>
          </a:p>
        </p:txBody>
      </p:sp>
      <p:sp>
        <p:nvSpPr>
          <p:cNvPr id="12" name="矩形: 圆角 11"/>
          <p:cNvSpPr/>
          <p:nvPr/>
        </p:nvSpPr>
        <p:spPr>
          <a:xfrm>
            <a:off x="989965" y="4548505"/>
            <a:ext cx="5694045" cy="716280"/>
          </a:xfrm>
          <a:prstGeom prst="roundRect">
            <a:avLst>
              <a:gd name="adj" fmla="val 0"/>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nSpc>
                <a:spcPct val="110000"/>
              </a:lnSpc>
              <a:buFont typeface="Arial" panose="020B0604020202020204" pitchFamily="34" charset="0"/>
              <a:buChar char="•"/>
            </a:pPr>
            <a:r>
              <a:rPr lang="en-US" altLang="zh-CN" sz="1400" dirty="0">
                <a:solidFill>
                  <a:schemeClr val="tx1"/>
                </a:solidFill>
              </a:rPr>
              <a:t>Fruits and vegetables such as strawberries and spinach have </a:t>
            </a:r>
            <a:r>
              <a:rPr lang="en-US" altLang="zh-CN" sz="1400" b="1" dirty="0">
                <a:solidFill>
                  <a:schemeClr val="tx1"/>
                </a:solidFill>
              </a:rPr>
              <a:t>high respiration intensity</a:t>
            </a:r>
            <a:r>
              <a:rPr lang="en-US" altLang="zh-CN" sz="1400" dirty="0">
                <a:solidFill>
                  <a:schemeClr val="tx1"/>
                </a:solidFill>
              </a:rPr>
              <a:t> → rapid deterioration at ambient temperature.</a:t>
            </a:r>
            <a:endParaRPr lang="en-US" altLang="zh-CN" sz="1400" dirty="0">
              <a:solidFill>
                <a:schemeClr val="tx1"/>
              </a:solidFill>
            </a:endParaRPr>
          </a:p>
        </p:txBody>
      </p:sp>
      <p:grpSp>
        <p:nvGrpSpPr>
          <p:cNvPr id="15" name="组合 14"/>
          <p:cNvGrpSpPr/>
          <p:nvPr/>
        </p:nvGrpSpPr>
        <p:grpSpPr>
          <a:xfrm>
            <a:off x="0" y="6708278"/>
            <a:ext cx="12192000" cy="153627"/>
            <a:chOff x="147892" y="6347897"/>
            <a:chExt cx="11450808" cy="120769"/>
          </a:xfrm>
        </p:grpSpPr>
        <p:sp>
          <p:nvSpPr>
            <p:cNvPr id="22" name="矩形 21"/>
            <p:cNvSpPr/>
            <p:nvPr/>
          </p:nvSpPr>
          <p:spPr>
            <a:xfrm>
              <a:off x="147892" y="6347898"/>
              <a:ext cx="7633872" cy="117699"/>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Calibri" panose="020F0502020204030204"/>
                <a:ea typeface="字魂59号-创粗黑" panose="00000500000000000000" pitchFamily="2" charset="-122"/>
                <a:cs typeface="+mn-cs"/>
              </a:endParaRPr>
            </a:p>
          </p:txBody>
        </p:sp>
        <p:sp>
          <p:nvSpPr>
            <p:cNvPr id="23" name="矩形 22"/>
            <p:cNvSpPr/>
            <p:nvPr/>
          </p:nvSpPr>
          <p:spPr>
            <a:xfrm>
              <a:off x="7781764" y="6347897"/>
              <a:ext cx="3816936" cy="120769"/>
            </a:xfrm>
            <a:prstGeom prst="rect">
              <a:avLst/>
            </a:prstGeom>
            <a:solidFill>
              <a:srgbClr val="DEB8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Calibri" panose="020F0502020204030204"/>
                <a:ea typeface="字魂59号-创粗黑" panose="00000500000000000000" pitchFamily="2" charset="-122"/>
                <a:cs typeface="+mn-cs"/>
              </a:endParaRPr>
            </a:p>
          </p:txBody>
        </p:sp>
      </p:grpSp>
      <p:pic>
        <p:nvPicPr>
          <p:cNvPr id="2" name="712">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822325" y="6097588"/>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2"/>
                </p:tgtEl>
              </p:cMediaNode>
            </p:audio>
          </p:childTnLst>
        </p:cTn>
      </p:par>
    </p:tnLst>
    <p:bldLst>
      <p:bldP spid="21" grpId="0"/>
      <p:bldP spid="6" grpId="0"/>
      <p:bldP spid="9"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4"/>
          <p:cNvSpPr txBox="1"/>
          <p:nvPr/>
        </p:nvSpPr>
        <p:spPr>
          <a:xfrm>
            <a:off x="958850" y="2524720"/>
            <a:ext cx="7944518" cy="2456180"/>
          </a:xfrm>
          <a:prstGeom prst="rect">
            <a:avLst/>
          </a:prstGeom>
          <a:noFill/>
        </p:spPr>
        <p:txBody>
          <a:bodyPr wrap="square" rtlCol="0">
            <a:spAutoFit/>
          </a:bodyPr>
          <a:lstStyle/>
          <a:p>
            <a:pPr marL="288290" lvl="0" indent="-288290">
              <a:lnSpc>
                <a:spcPct val="150000"/>
              </a:lnSpc>
              <a:spcBef>
                <a:spcPts val="200"/>
              </a:spcBef>
              <a:spcAft>
                <a:spcPts val="2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Temperature is a critical factor affecting respiration intensity:</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50000"/>
              </a:lnSpc>
              <a:spcBef>
                <a:spcPts val="200"/>
              </a:spcBef>
              <a:spcAft>
                <a:spcPts val="2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Under low </a:t>
            </a:r>
            <a:r>
              <a:rPr lang="en-US" altLang="zh-CN" sz="1600" b="1" dirty="0">
                <a:solidFill>
                  <a:schemeClr val="tx1"/>
                </a:solidFill>
                <a:latin typeface="Arial" panose="020B0604020202020204" pitchFamily="34" charset="0"/>
                <a:cs typeface="Arial" panose="020B0604020202020204" pitchFamily="34" charset="0"/>
                <a:sym typeface="+mn-ea"/>
              </a:rPr>
              <a:t>temperatures (&lt;5°C)</a:t>
            </a:r>
            <a:r>
              <a:rPr lang="en-US" altLang="zh-CN" sz="1600" dirty="0">
                <a:solidFill>
                  <a:schemeClr val="tx1"/>
                </a:solidFill>
                <a:latin typeface="Arial" panose="020B0604020202020204" pitchFamily="34" charset="0"/>
                <a:cs typeface="Arial" panose="020B0604020202020204" pitchFamily="34" charset="0"/>
                <a:sym typeface="+mn-ea"/>
              </a:rPr>
              <a:t> → respiration becomes very weak → nutrient consumption proceeds slowly.</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a:lnSpc>
                <a:spcPct val="150000"/>
              </a:lnSpc>
              <a:spcBef>
                <a:spcPts val="200"/>
              </a:spcBef>
              <a:spcAft>
                <a:spcPts val="2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Temperature </a:t>
            </a:r>
            <a:r>
              <a:rPr lang="en-US" altLang="zh-CN" sz="1600" b="1" dirty="0">
                <a:solidFill>
                  <a:schemeClr val="tx1"/>
                </a:solidFill>
                <a:latin typeface="Arial" panose="020B0604020202020204" pitchFamily="34" charset="0"/>
                <a:cs typeface="Arial" panose="020B0604020202020204" pitchFamily="34" charset="0"/>
                <a:sym typeface="+mn-ea"/>
              </a:rPr>
              <a:t>rises above 10°C</a:t>
            </a:r>
            <a:r>
              <a:rPr lang="en-US" altLang="zh-CN" sz="1600" dirty="0">
                <a:solidFill>
                  <a:schemeClr val="tx1"/>
                </a:solidFill>
                <a:latin typeface="Arial" panose="020B0604020202020204" pitchFamily="34" charset="0"/>
                <a:cs typeface="Arial" panose="020B0604020202020204" pitchFamily="34" charset="0"/>
                <a:sym typeface="+mn-ea"/>
              </a:rPr>
              <a:t>→ respiration intensity increases sharply, like an “accelerator” → nutrients consumed rapidly→ flavour and texture deteriorate quickly→ rate of quality degradation increases significantly.</a:t>
            </a:r>
            <a:endParaRPr lang="en-US" altLang="zh-CN" sz="1600" dirty="0">
              <a:solidFill>
                <a:schemeClr val="tx1"/>
              </a:solidFill>
              <a:latin typeface="Arial" panose="020B0604020202020204" pitchFamily="34" charset="0"/>
              <a:cs typeface="Arial" panose="020B0604020202020204" pitchFamily="34" charset="0"/>
              <a:sym typeface="+mn-ea"/>
            </a:endParaRPr>
          </a:p>
        </p:txBody>
      </p:sp>
      <p:grpSp>
        <p:nvGrpSpPr>
          <p:cNvPr id="7" name="组合 6"/>
          <p:cNvGrpSpPr/>
          <p:nvPr/>
        </p:nvGrpSpPr>
        <p:grpSpPr>
          <a:xfrm>
            <a:off x="10288729" y="5277479"/>
            <a:ext cx="1538345" cy="1025562"/>
            <a:chOff x="2178006" y="5732219"/>
            <a:chExt cx="1219876" cy="813250"/>
          </a:xfrm>
        </p:grpSpPr>
        <p:cxnSp>
          <p:nvCxnSpPr>
            <p:cNvPr id="10" name="直接连接符 9"/>
            <p:cNvCxnSpPr/>
            <p:nvPr/>
          </p:nvCxnSpPr>
          <p:spPr>
            <a:xfrm>
              <a:off x="2178006"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2381319"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2584631"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2787944" y="5732219"/>
              <a:ext cx="609936" cy="609936"/>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2991256" y="5732219"/>
              <a:ext cx="406624" cy="406624"/>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a:off x="3194569" y="5732219"/>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a:off x="2178006" y="5935532"/>
              <a:ext cx="609937" cy="609937"/>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a:off x="2178006" y="6138844"/>
              <a:ext cx="406625" cy="406625"/>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a:off x="2178006" y="6342156"/>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grpSp>
      <p:sp>
        <p:nvSpPr>
          <p:cNvPr id="3" name="矩形 2"/>
          <p:cNvSpPr/>
          <p:nvPr/>
        </p:nvSpPr>
        <p:spPr>
          <a:xfrm rot="16200000">
            <a:off x="-355531" y="3742880"/>
            <a:ext cx="2196000" cy="70217"/>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Arial" panose="020B0604020202020204" pitchFamily="34" charset="0"/>
            </a:endParaRPr>
          </a:p>
        </p:txBody>
      </p:sp>
      <p:sp>
        <p:nvSpPr>
          <p:cNvPr id="8" name="文本框 7"/>
          <p:cNvSpPr txBox="1"/>
          <p:nvPr/>
        </p:nvSpPr>
        <p:spPr>
          <a:xfrm>
            <a:off x="593299" y="431757"/>
            <a:ext cx="8539549" cy="107632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1. Postharvest Spoilage of Fruits and Vegetables</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pic>
        <p:nvPicPr>
          <p:cNvPr id="21" name="图片 20"/>
          <p:cNvPicPr>
            <a:picLocks noChangeAspect="1"/>
          </p:cNvPicPr>
          <p:nvPr/>
        </p:nvPicPr>
        <p:blipFill>
          <a:blip r:embed="rId1"/>
          <a:srcRect l="13072" r="17590"/>
          <a:stretch>
            <a:fillRect/>
          </a:stretch>
        </p:blipFill>
        <p:spPr>
          <a:xfrm>
            <a:off x="9633940" y="2135259"/>
            <a:ext cx="1039374" cy="3783196"/>
          </a:xfrm>
          <a:prstGeom prst="rect">
            <a:avLst/>
          </a:prstGeom>
        </p:spPr>
      </p:pic>
      <p:sp>
        <p:nvSpPr>
          <p:cNvPr id="4" name="文本框 3"/>
          <p:cNvSpPr txBox="1"/>
          <p:nvPr/>
        </p:nvSpPr>
        <p:spPr>
          <a:xfrm>
            <a:off x="611360" y="1568640"/>
            <a:ext cx="11227714" cy="461665"/>
          </a:xfrm>
          <a:prstGeom prst="rect">
            <a:avLst/>
          </a:prstGeom>
          <a:noFill/>
        </p:spPr>
        <p:txBody>
          <a:bodyPr wrap="square" rtlCol="0">
            <a:spAutoFit/>
          </a:bodyPr>
          <a:lstStyle/>
          <a:p>
            <a:r>
              <a:rPr lang="en-US" altLang="zh-CN" sz="2400" b="1" dirty="0">
                <a:sym typeface="+mn-ea"/>
              </a:rPr>
              <a:t>(2) Respiration Intensity: A Key Indicator for Evaluating Respiratory Activity</a:t>
            </a:r>
            <a:endParaRPr lang="en-US" altLang="zh-CN" sz="2400" b="1" dirty="0">
              <a:sym typeface="+mn-ea"/>
            </a:endParaRPr>
          </a:p>
        </p:txBody>
      </p:sp>
      <p:grpSp>
        <p:nvGrpSpPr>
          <p:cNvPr id="5" name="组合 4"/>
          <p:cNvGrpSpPr/>
          <p:nvPr/>
        </p:nvGrpSpPr>
        <p:grpSpPr>
          <a:xfrm>
            <a:off x="0" y="6708278"/>
            <a:ext cx="12192000" cy="153627"/>
            <a:chOff x="147892" y="6347897"/>
            <a:chExt cx="11450808" cy="120769"/>
          </a:xfrm>
        </p:grpSpPr>
        <p:sp>
          <p:nvSpPr>
            <p:cNvPr id="6" name="矩形 5"/>
            <p:cNvSpPr/>
            <p:nvPr/>
          </p:nvSpPr>
          <p:spPr>
            <a:xfrm>
              <a:off x="147892" y="6347898"/>
              <a:ext cx="7633872" cy="117699"/>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Calibri" panose="020F0502020204030204"/>
                <a:ea typeface="字魂59号-创粗黑" panose="00000500000000000000" pitchFamily="2" charset="-122"/>
                <a:cs typeface="+mn-cs"/>
              </a:endParaRPr>
            </a:p>
          </p:txBody>
        </p:sp>
        <p:sp>
          <p:nvSpPr>
            <p:cNvPr id="9" name="矩形 8"/>
            <p:cNvSpPr/>
            <p:nvPr/>
          </p:nvSpPr>
          <p:spPr>
            <a:xfrm>
              <a:off x="7781764" y="6347897"/>
              <a:ext cx="3816936" cy="120769"/>
            </a:xfrm>
            <a:prstGeom prst="rect">
              <a:avLst/>
            </a:prstGeom>
            <a:solidFill>
              <a:srgbClr val="DEB8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Calibri" panose="020F0502020204030204"/>
                <a:ea typeface="字魂59号-创粗黑" panose="00000500000000000000" pitchFamily="2" charset="-122"/>
                <a:cs typeface="+mn-cs"/>
              </a:endParaRPr>
            </a:p>
          </p:txBody>
        </p:sp>
      </p:grpSp>
      <p:pic>
        <p:nvPicPr>
          <p:cNvPr id="2" name="713">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671513" y="6234113"/>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2"/>
                </p:tgtEl>
              </p:cMediaNode>
            </p:audio>
          </p:childTnLst>
        </p:cTn>
      </p:par>
    </p:tnLst>
    <p:bldLst>
      <p:bldP spid="15" grpId="0" uiExpand="1" build="p"/>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4"/>
          <p:cNvSpPr txBox="1"/>
          <p:nvPr/>
        </p:nvSpPr>
        <p:spPr>
          <a:xfrm>
            <a:off x="599327" y="2276872"/>
            <a:ext cx="10897347" cy="1115695"/>
          </a:xfrm>
          <a:prstGeom prst="rect">
            <a:avLst/>
          </a:prstGeom>
          <a:noFill/>
        </p:spPr>
        <p:txBody>
          <a:bodyPr wrap="square" rtlCol="0">
            <a:spAutoFit/>
          </a:bodyPr>
          <a:lstStyle/>
          <a:p>
            <a:pPr marL="288290" lvl="0" indent="-288290">
              <a:lnSpc>
                <a:spcPct val="120000"/>
              </a:lnSpc>
              <a:spcBef>
                <a:spcPts val="200"/>
              </a:spcBef>
              <a:spcAft>
                <a:spcPts val="2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Definition</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The respiratory climacteric ➔ </a:t>
            </a:r>
            <a:r>
              <a:rPr lang="en-US" altLang="zh-CN" sz="1600" b="1" dirty="0">
                <a:solidFill>
                  <a:schemeClr val="tx1"/>
                </a:solidFill>
                <a:latin typeface="Arial" panose="020B0604020202020204" pitchFamily="34" charset="0"/>
                <a:cs typeface="Arial" panose="020B0604020202020204" pitchFamily="34" charset="0"/>
                <a:sym typeface="+mn-ea"/>
              </a:rPr>
              <a:t>a key characteristic of respiration</a:t>
            </a:r>
            <a:r>
              <a:rPr lang="en-US" altLang="zh-CN" sz="1600" dirty="0">
                <a:solidFill>
                  <a:schemeClr val="tx1"/>
                </a:solidFill>
                <a:latin typeface="Arial" panose="020B0604020202020204" pitchFamily="34" charset="0"/>
                <a:cs typeface="Arial" panose="020B0604020202020204" pitchFamily="34" charset="0"/>
                <a:sym typeface="+mn-ea"/>
              </a:rPr>
              <a:t> behavior in many fruits.</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It refers to the </a:t>
            </a:r>
            <a:r>
              <a:rPr lang="en-US" altLang="zh-CN" sz="1600" b="1" dirty="0">
                <a:solidFill>
                  <a:schemeClr val="tx1"/>
                </a:solidFill>
                <a:latin typeface="Arial" panose="020B0604020202020204" pitchFamily="34" charset="0"/>
                <a:cs typeface="Arial" panose="020B0604020202020204" pitchFamily="34" charset="0"/>
                <a:sym typeface="+mn-ea"/>
              </a:rPr>
              <a:t>peak in respiration intensity</a:t>
            </a:r>
            <a:r>
              <a:rPr lang="en-US" altLang="zh-CN" sz="1600" dirty="0">
                <a:solidFill>
                  <a:schemeClr val="tx1"/>
                </a:solidFill>
                <a:latin typeface="Arial" panose="020B0604020202020204" pitchFamily="34" charset="0"/>
                <a:cs typeface="Arial" panose="020B0604020202020204" pitchFamily="34" charset="0"/>
                <a:sym typeface="+mn-ea"/>
              </a:rPr>
              <a:t> during fruit growth, development, or postharvest ripening.</a:t>
            </a:r>
            <a:endParaRPr lang="en-US" altLang="zh-CN" sz="1600" dirty="0">
              <a:solidFill>
                <a:schemeClr val="tx1"/>
              </a:solidFill>
              <a:latin typeface="Arial" panose="020B0604020202020204" pitchFamily="34" charset="0"/>
              <a:cs typeface="Arial" panose="020B0604020202020204" pitchFamily="34" charset="0"/>
              <a:sym typeface="+mn-ea"/>
            </a:endParaRPr>
          </a:p>
        </p:txBody>
      </p:sp>
      <p:grpSp>
        <p:nvGrpSpPr>
          <p:cNvPr id="7" name="组合 6"/>
          <p:cNvGrpSpPr/>
          <p:nvPr/>
        </p:nvGrpSpPr>
        <p:grpSpPr>
          <a:xfrm>
            <a:off x="10288729" y="5277479"/>
            <a:ext cx="1538345" cy="1025562"/>
            <a:chOff x="2178006" y="5732219"/>
            <a:chExt cx="1219876" cy="813250"/>
          </a:xfrm>
        </p:grpSpPr>
        <p:cxnSp>
          <p:nvCxnSpPr>
            <p:cNvPr id="10" name="直接连接符 9"/>
            <p:cNvCxnSpPr/>
            <p:nvPr/>
          </p:nvCxnSpPr>
          <p:spPr>
            <a:xfrm>
              <a:off x="2178006"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2381319"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2584631"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2787944" y="5732219"/>
              <a:ext cx="609936" cy="609936"/>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2991256" y="5732219"/>
              <a:ext cx="406624" cy="406624"/>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a:off x="3194569" y="5732219"/>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a:off x="2178006" y="5935532"/>
              <a:ext cx="609937" cy="609937"/>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a:off x="2178006" y="6138844"/>
              <a:ext cx="406625" cy="406625"/>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a:off x="2178006" y="6342156"/>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grpSp>
      <p:sp>
        <p:nvSpPr>
          <p:cNvPr id="8" name="文本框 7"/>
          <p:cNvSpPr txBox="1"/>
          <p:nvPr/>
        </p:nvSpPr>
        <p:spPr>
          <a:xfrm>
            <a:off x="593299" y="431757"/>
            <a:ext cx="8539549" cy="107632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1. Postharvest Spoilage of Fruits and Vegetables</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grpSp>
        <p:nvGrpSpPr>
          <p:cNvPr id="9" name="组合 8"/>
          <p:cNvGrpSpPr/>
          <p:nvPr/>
        </p:nvGrpSpPr>
        <p:grpSpPr>
          <a:xfrm>
            <a:off x="7072327" y="3596639"/>
            <a:ext cx="2435311" cy="2107717"/>
            <a:chOff x="7072327" y="3431539"/>
            <a:chExt cx="2435311" cy="2107717"/>
          </a:xfrm>
        </p:grpSpPr>
        <p:sp>
          <p:nvSpPr>
            <p:cNvPr id="37" name="任意多边形: 形状 36"/>
            <p:cNvSpPr/>
            <p:nvPr>
              <p:custDataLst>
                <p:tags r:id="rId1"/>
              </p:custDataLst>
            </p:nvPr>
          </p:nvSpPr>
          <p:spPr>
            <a:xfrm>
              <a:off x="7072327" y="3431539"/>
              <a:ext cx="2435311" cy="2107717"/>
            </a:xfrm>
            <a:custGeom>
              <a:avLst/>
              <a:gdLst>
                <a:gd name="connsiteX0" fmla="*/ 2687119 w 4743185"/>
                <a:gd name="connsiteY0" fmla="*/ 2 h 4105059"/>
                <a:gd name="connsiteX1" fmla="*/ 4579532 w 4743185"/>
                <a:gd name="connsiteY1" fmla="*/ 1250750 h 4105059"/>
                <a:gd name="connsiteX2" fmla="*/ 3492436 w 4743185"/>
                <a:gd name="connsiteY2" fmla="*/ 3941406 h 4105059"/>
                <a:gd name="connsiteX3" fmla="*/ 801780 w 4743185"/>
                <a:gd name="connsiteY3" fmla="*/ 2854311 h 4105059"/>
                <a:gd name="connsiteX4" fmla="*/ 0 w 4743185"/>
                <a:gd name="connsiteY4" fmla="*/ 965434 h 4105059"/>
                <a:gd name="connsiteX5" fmla="*/ 1888876 w 4743185"/>
                <a:gd name="connsiteY5" fmla="*/ 163654 h 4105059"/>
                <a:gd name="connsiteX6" fmla="*/ 2687119 w 4743185"/>
                <a:gd name="connsiteY6" fmla="*/ 2 h 4105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43185" h="4105059">
                  <a:moveTo>
                    <a:pt x="2687119" y="2"/>
                  </a:moveTo>
                  <a:cubicBezTo>
                    <a:pt x="3486782" y="-1021"/>
                    <a:pt x="4247424" y="468352"/>
                    <a:pt x="4579532" y="1250750"/>
                  </a:cubicBezTo>
                  <a:cubicBezTo>
                    <a:pt x="5022343" y="2293947"/>
                    <a:pt x="4535633" y="3498595"/>
                    <a:pt x="3492436" y="3941406"/>
                  </a:cubicBezTo>
                  <a:cubicBezTo>
                    <a:pt x="2449239" y="4384217"/>
                    <a:pt x="1244591" y="3897508"/>
                    <a:pt x="801780" y="2854311"/>
                  </a:cubicBezTo>
                  <a:lnTo>
                    <a:pt x="0" y="965434"/>
                  </a:lnTo>
                  <a:lnTo>
                    <a:pt x="1888876" y="163654"/>
                  </a:lnTo>
                  <a:cubicBezTo>
                    <a:pt x="2149675" y="52951"/>
                    <a:pt x="2420565" y="344"/>
                    <a:pt x="2687119" y="2"/>
                  </a:cubicBezTo>
                  <a:close/>
                </a:path>
              </a:pathLst>
            </a:custGeom>
            <a:solidFill>
              <a:srgbClr val="DEB855"/>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lt1"/>
                </a:solidFill>
              </a:endParaRPr>
            </a:p>
          </p:txBody>
        </p:sp>
        <p:sp useBgFill="1">
          <p:nvSpPr>
            <p:cNvPr id="2" name="椭圆 1"/>
            <p:cNvSpPr>
              <a:spLocks noChangeAspect="1"/>
            </p:cNvSpPr>
            <p:nvPr>
              <p:custDataLst>
                <p:tags r:id="rId2"/>
              </p:custDataLst>
            </p:nvPr>
          </p:nvSpPr>
          <p:spPr>
            <a:xfrm>
              <a:off x="7564320" y="3665654"/>
              <a:ext cx="1769110" cy="1663700"/>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vertOverflow="overflow" horzOverflow="overflow" vert="horz" wrap="square" lIns="0" tIns="0" rIns="0" bIns="0" numCol="1" spcCol="0" rtlCol="0" fromWordArt="0" anchor="ctr" anchorCtr="0" forceAA="0" compatLnSpc="1">
              <a:noAutofit/>
            </a:bodyPr>
            <a:lstStyle/>
            <a:p>
              <a:pPr lvl="0" algn="ctr">
                <a:lnSpc>
                  <a:spcPct val="130000"/>
                </a:lnSpc>
                <a:buClrTx/>
                <a:buSzTx/>
                <a:buFontTx/>
              </a:pPr>
              <a:endParaRPr lang="en-US" altLang="zh-CN" dirty="0">
                <a:solidFill>
                  <a:schemeClr val="tx1"/>
                </a:solidFill>
                <a:sym typeface="+mn-ea"/>
              </a:endParaRPr>
            </a:p>
            <a:p>
              <a:pPr lvl="0" algn="ctr">
                <a:lnSpc>
                  <a:spcPct val="130000"/>
                </a:lnSpc>
                <a:buClrTx/>
                <a:buSzTx/>
                <a:buFontTx/>
              </a:pPr>
              <a:r>
                <a:rPr lang="en-US" altLang="zh-CN" dirty="0">
                  <a:solidFill>
                    <a:schemeClr val="tx1"/>
                  </a:solidFill>
                  <a:sym typeface="+mn-ea"/>
                </a:rPr>
                <a:t>Non-climacteric Produce</a:t>
              </a:r>
              <a:endParaRPr lang="en-US" altLang="zh-CN" dirty="0">
                <a:solidFill>
                  <a:schemeClr val="tx1"/>
                </a:solidFill>
                <a:sym typeface="+mn-ea"/>
              </a:endParaRPr>
            </a:p>
            <a:p>
              <a:pPr lvl="0" algn="ctr">
                <a:lnSpc>
                  <a:spcPct val="130000"/>
                </a:lnSpc>
                <a:buClrTx/>
                <a:buSzTx/>
                <a:buFontTx/>
              </a:pPr>
              <a:endParaRPr lang="en-US" altLang="zh-CN" dirty="0">
                <a:solidFill>
                  <a:schemeClr val="tx1"/>
                </a:solidFill>
                <a:sym typeface="+mn-ea"/>
              </a:endParaRPr>
            </a:p>
          </p:txBody>
        </p:sp>
      </p:grpSp>
      <p:sp>
        <p:nvSpPr>
          <p:cNvPr id="6" name="文本框 5"/>
          <p:cNvSpPr txBox="1"/>
          <p:nvPr/>
        </p:nvSpPr>
        <p:spPr>
          <a:xfrm>
            <a:off x="1528010" y="4328561"/>
            <a:ext cx="2583180" cy="645160"/>
          </a:xfrm>
          <a:prstGeom prst="rect">
            <a:avLst/>
          </a:prstGeom>
          <a:noFill/>
        </p:spPr>
        <p:txBody>
          <a:bodyPr wrap="square" rtlCol="0">
            <a:spAutoFit/>
          </a:bodyPr>
          <a:lstStyle/>
          <a:p>
            <a:pPr algn="ctr"/>
            <a:r>
              <a:rPr lang="en-US" altLang="zh-CN" b="1" dirty="0"/>
              <a:t>Two Major Categories of Produce</a:t>
            </a:r>
            <a:endParaRPr lang="en-US" altLang="zh-CN" b="1" dirty="0"/>
          </a:p>
        </p:txBody>
      </p:sp>
      <p:grpSp>
        <p:nvGrpSpPr>
          <p:cNvPr id="4" name="组合 3"/>
          <p:cNvGrpSpPr/>
          <p:nvPr/>
        </p:nvGrpSpPr>
        <p:grpSpPr>
          <a:xfrm>
            <a:off x="4322010" y="3608670"/>
            <a:ext cx="2907433" cy="2107717"/>
            <a:chOff x="4322010" y="3443570"/>
            <a:chExt cx="2907433" cy="2107717"/>
          </a:xfrm>
        </p:grpSpPr>
        <p:sp>
          <p:nvSpPr>
            <p:cNvPr id="40" name="任意多边形: 形状 39"/>
            <p:cNvSpPr/>
            <p:nvPr>
              <p:custDataLst>
                <p:tags r:id="rId3"/>
              </p:custDataLst>
            </p:nvPr>
          </p:nvSpPr>
          <p:spPr>
            <a:xfrm>
              <a:off x="4794132" y="3443570"/>
              <a:ext cx="2435311" cy="2107717"/>
            </a:xfrm>
            <a:custGeom>
              <a:avLst/>
              <a:gdLst>
                <a:gd name="connsiteX0" fmla="*/ 2048993 w 4743186"/>
                <a:gd name="connsiteY0" fmla="*/ 2 h 4105059"/>
                <a:gd name="connsiteX1" fmla="*/ 3941406 w 4743186"/>
                <a:gd name="connsiteY1" fmla="*/ 1250750 h 4105059"/>
                <a:gd name="connsiteX2" fmla="*/ 4743186 w 4743186"/>
                <a:gd name="connsiteY2" fmla="*/ 3139626 h 4105059"/>
                <a:gd name="connsiteX3" fmla="*/ 2854311 w 4743186"/>
                <a:gd name="connsiteY3" fmla="*/ 3941406 h 4105059"/>
                <a:gd name="connsiteX4" fmla="*/ 163654 w 4743186"/>
                <a:gd name="connsiteY4" fmla="*/ 2854311 h 4105059"/>
                <a:gd name="connsiteX5" fmla="*/ 1250750 w 4743186"/>
                <a:gd name="connsiteY5" fmla="*/ 163654 h 4105059"/>
                <a:gd name="connsiteX6" fmla="*/ 2048993 w 4743186"/>
                <a:gd name="connsiteY6" fmla="*/ 2 h 4105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743186" h="4105059">
                  <a:moveTo>
                    <a:pt x="2048993" y="2"/>
                  </a:moveTo>
                  <a:cubicBezTo>
                    <a:pt x="2848656" y="-1021"/>
                    <a:pt x="3609298" y="468352"/>
                    <a:pt x="3941406" y="1250750"/>
                  </a:cubicBezTo>
                  <a:lnTo>
                    <a:pt x="4743186" y="3139626"/>
                  </a:lnTo>
                  <a:lnTo>
                    <a:pt x="2854311" y="3941406"/>
                  </a:lnTo>
                  <a:cubicBezTo>
                    <a:pt x="1811113" y="4384217"/>
                    <a:pt x="606465" y="3897508"/>
                    <a:pt x="163654" y="2854311"/>
                  </a:cubicBezTo>
                  <a:cubicBezTo>
                    <a:pt x="-279157" y="1811113"/>
                    <a:pt x="207553" y="606465"/>
                    <a:pt x="1250750" y="163654"/>
                  </a:cubicBezTo>
                  <a:cubicBezTo>
                    <a:pt x="1511549" y="52951"/>
                    <a:pt x="1782439" y="344"/>
                    <a:pt x="2048993" y="2"/>
                  </a:cubicBezTo>
                  <a:close/>
                </a:path>
              </a:pathLst>
            </a:custGeom>
            <a:solidFill>
              <a:srgbClr val="5BAE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2000">
                <a:solidFill>
                  <a:schemeClr val="lt1"/>
                </a:solidFill>
              </a:endParaRPr>
            </a:p>
          </p:txBody>
        </p:sp>
        <p:sp useBgFill="1">
          <p:nvSpPr>
            <p:cNvPr id="5" name="椭圆 4"/>
            <p:cNvSpPr>
              <a:spLocks noChangeAspect="1"/>
            </p:cNvSpPr>
            <p:nvPr>
              <p:custDataLst>
                <p:tags r:id="rId4"/>
              </p:custDataLst>
            </p:nvPr>
          </p:nvSpPr>
          <p:spPr>
            <a:xfrm>
              <a:off x="5016610" y="3665749"/>
              <a:ext cx="1663358" cy="1663657"/>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wrap="square" lIns="0" tIns="0" rIns="0" bIns="0" rtlCol="0" anchor="ctr">
              <a:noAutofit/>
            </a:bodyPr>
            <a:lstStyle/>
            <a:p>
              <a:pPr indent="0" algn="ctr" fontAlgn="auto">
                <a:lnSpc>
                  <a:spcPct val="130000"/>
                </a:lnSpc>
                <a:spcBef>
                  <a:spcPct val="0"/>
                </a:spcBef>
                <a:spcAft>
                  <a:spcPct val="0"/>
                </a:spcAft>
              </a:pPr>
              <a:r>
                <a:rPr lang="en-US" altLang="zh-CN" sz="1800" dirty="0">
                  <a:solidFill>
                    <a:schemeClr val="tx1"/>
                  </a:solidFill>
                  <a:sym typeface="+mn-ea"/>
                </a:rPr>
                <a:t>Climacteric Produce</a:t>
              </a:r>
              <a:endParaRPr lang="en-US" altLang="zh-CN" sz="1800" dirty="0">
                <a:solidFill>
                  <a:schemeClr val="tx1"/>
                </a:solidFill>
                <a:sym typeface="+mn-ea"/>
              </a:endParaRPr>
            </a:p>
          </p:txBody>
        </p:sp>
        <p:sp>
          <p:nvSpPr>
            <p:cNvPr id="22" name="流程图: 合并 21"/>
            <p:cNvSpPr/>
            <p:nvPr/>
          </p:nvSpPr>
          <p:spPr>
            <a:xfrm rot="16200000">
              <a:off x="4257875" y="4384759"/>
              <a:ext cx="330835" cy="202565"/>
            </a:xfrm>
            <a:prstGeom prst="flowChartMerge">
              <a:avLst/>
            </a:prstGeom>
            <a:solidFill>
              <a:srgbClr val="5BAE3E"/>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grpSp>
      <p:sp>
        <p:nvSpPr>
          <p:cNvPr id="3" name="文本框 2"/>
          <p:cNvSpPr txBox="1"/>
          <p:nvPr/>
        </p:nvSpPr>
        <p:spPr>
          <a:xfrm>
            <a:off x="611360" y="1568640"/>
            <a:ext cx="11227714" cy="461665"/>
          </a:xfrm>
          <a:prstGeom prst="rect">
            <a:avLst/>
          </a:prstGeom>
          <a:noFill/>
        </p:spPr>
        <p:txBody>
          <a:bodyPr wrap="square" rtlCol="0">
            <a:spAutoFit/>
          </a:bodyPr>
          <a:lstStyle/>
          <a:p>
            <a:r>
              <a:rPr lang="en-US" altLang="zh-CN" sz="2400" b="1" dirty="0">
                <a:sym typeface="+mn-ea"/>
              </a:rPr>
              <a:t>(3) Respiratory Climacteric and Classification of Fruits and Vegetables</a:t>
            </a:r>
            <a:endParaRPr lang="en-US" altLang="zh-CN" sz="2400" b="1" dirty="0">
              <a:sym typeface="+mn-ea"/>
            </a:endParaRPr>
          </a:p>
        </p:txBody>
      </p:sp>
      <p:pic>
        <p:nvPicPr>
          <p:cNvPr id="12" name="714">
            <a:hlinkClick r:id="" action="ppaction://media"/>
          </p:cNvPr>
          <p:cNvPicPr>
            <a:picLocks noChangeAspect="1"/>
          </p:cNvPicPr>
          <p:nvPr>
            <a:audioFile r:link="rId5"/>
            <p:extLst>
              <p:ext uri="{DAA4B4D4-6D71-4841-9C94-3DE7FCFB9230}">
                <p14:media xmlns:p14="http://schemas.microsoft.com/office/powerpoint/2010/main" r:embed="rId6"/>
              </p:ext>
            </p:extLst>
          </p:nvPr>
        </p:nvPicPr>
        <p:blipFill>
          <a:blip r:embed="rId7"/>
          <a:stretch>
            <a:fillRect/>
          </a:stretch>
        </p:blipFill>
        <p:spPr>
          <a:xfrm>
            <a:off x="-754063" y="6069013"/>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2"/>
                </p:tgtEl>
              </p:cMediaNode>
            </p:audio>
          </p:childTnLst>
        </p:cTn>
      </p:par>
    </p:tnLst>
    <p:bldLst>
      <p:bldP spid="15" grpId="0" uiExpand="1" build="p"/>
      <p:bldP spid="6" grpId="0"/>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4"/>
          <p:cNvSpPr txBox="1"/>
          <p:nvPr/>
        </p:nvSpPr>
        <p:spPr>
          <a:xfrm>
            <a:off x="599328" y="2252808"/>
            <a:ext cx="8173720" cy="744306"/>
          </a:xfrm>
          <a:prstGeom prst="rect">
            <a:avLst/>
          </a:prstGeom>
          <a:noFill/>
        </p:spPr>
        <p:txBody>
          <a:bodyPr wrap="square" rtlCol="0">
            <a:spAutoFit/>
          </a:bodyPr>
          <a:lstStyle/>
          <a:p>
            <a:pPr marL="288290" lvl="0" indent="-288290">
              <a:lnSpc>
                <a:spcPct val="120000"/>
              </a:lnSpc>
              <a:spcBef>
                <a:spcPts val="200"/>
              </a:spcBef>
              <a:spcAft>
                <a:spcPts val="2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Climacteric fruits and vegetables</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Respiration Pattern</a:t>
            </a:r>
            <a:endParaRPr lang="en-US" altLang="zh-CN" sz="1600" b="1" dirty="0">
              <a:solidFill>
                <a:schemeClr val="tx1"/>
              </a:solidFill>
              <a:latin typeface="Arial" panose="020B0604020202020204" pitchFamily="34" charset="0"/>
              <a:cs typeface="Arial" panose="020B0604020202020204" pitchFamily="34" charset="0"/>
              <a:sym typeface="+mn-ea"/>
            </a:endParaRPr>
          </a:p>
        </p:txBody>
      </p:sp>
      <p:grpSp>
        <p:nvGrpSpPr>
          <p:cNvPr id="7" name="组合 6"/>
          <p:cNvGrpSpPr/>
          <p:nvPr/>
        </p:nvGrpSpPr>
        <p:grpSpPr>
          <a:xfrm>
            <a:off x="10288729" y="5277479"/>
            <a:ext cx="1538345" cy="1025562"/>
            <a:chOff x="2178006" y="5732219"/>
            <a:chExt cx="1219876" cy="813250"/>
          </a:xfrm>
        </p:grpSpPr>
        <p:cxnSp>
          <p:nvCxnSpPr>
            <p:cNvPr id="10" name="直接连接符 9"/>
            <p:cNvCxnSpPr/>
            <p:nvPr/>
          </p:nvCxnSpPr>
          <p:spPr>
            <a:xfrm>
              <a:off x="2178006"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2381319"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2584631"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2787944" y="5732219"/>
              <a:ext cx="609936" cy="609936"/>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2991256" y="5732219"/>
              <a:ext cx="406624" cy="406624"/>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a:off x="3194569" y="5732219"/>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a:off x="2178006" y="5935532"/>
              <a:ext cx="609937" cy="609937"/>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a:off x="2178006" y="6138844"/>
              <a:ext cx="406625" cy="406625"/>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a:off x="2178006" y="6342156"/>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grpSp>
      <p:sp>
        <p:nvSpPr>
          <p:cNvPr id="8" name="文本框 7"/>
          <p:cNvSpPr txBox="1"/>
          <p:nvPr/>
        </p:nvSpPr>
        <p:spPr>
          <a:xfrm>
            <a:off x="593299" y="431757"/>
            <a:ext cx="8539549" cy="107632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1. Postharvest Spoilage of Fruits and Vegetables</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5" name="矩形: 圆角 4"/>
          <p:cNvSpPr/>
          <p:nvPr/>
        </p:nvSpPr>
        <p:spPr>
          <a:xfrm>
            <a:off x="1259206" y="3019326"/>
            <a:ext cx="6958362" cy="841561"/>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1400" dirty="0">
                <a:solidFill>
                  <a:schemeClr val="tx1"/>
                </a:solidFill>
              </a:rPr>
              <a:t>During postharvest ripening, respiration intensity in climacteric produce </a:t>
            </a:r>
            <a:r>
              <a:rPr lang="en-US" altLang="zh-CN" sz="1400" b="1" dirty="0">
                <a:solidFill>
                  <a:schemeClr val="tx1"/>
                </a:solidFill>
              </a:rPr>
              <a:t>first declines → then rises sharply</a:t>
            </a:r>
            <a:r>
              <a:rPr lang="en-US" altLang="zh-CN" sz="1400" dirty="0">
                <a:solidFill>
                  <a:schemeClr val="tx1"/>
                </a:solidFill>
              </a:rPr>
              <a:t> → </a:t>
            </a:r>
            <a:r>
              <a:rPr lang="en-US" altLang="zh-CN" sz="1400" b="1" dirty="0">
                <a:solidFill>
                  <a:schemeClr val="tx1"/>
                </a:solidFill>
              </a:rPr>
              <a:t>form a distinct peak</a:t>
            </a:r>
            <a:r>
              <a:rPr lang="en-US" altLang="zh-CN" sz="1400" dirty="0">
                <a:solidFill>
                  <a:schemeClr val="tx1"/>
                </a:solidFill>
              </a:rPr>
              <a:t> + marked </a:t>
            </a:r>
            <a:r>
              <a:rPr lang="en-US" altLang="zh-CN" sz="1400" b="1" dirty="0">
                <a:solidFill>
                  <a:schemeClr val="tx1"/>
                </a:solidFill>
              </a:rPr>
              <a:t>quality changes</a:t>
            </a:r>
            <a:r>
              <a:rPr lang="en-US" altLang="zh-CN" sz="1400" dirty="0">
                <a:solidFill>
                  <a:schemeClr val="tx1"/>
                </a:solidFill>
              </a:rPr>
              <a:t> (e.g., bananas turning yellow, apples becoming mealy).</a:t>
            </a:r>
            <a:endParaRPr lang="en-US" altLang="zh-CN" sz="1400" dirty="0">
              <a:solidFill>
                <a:schemeClr val="tx1"/>
              </a:solidFill>
            </a:endParaRPr>
          </a:p>
        </p:txBody>
      </p:sp>
      <p:sp>
        <p:nvSpPr>
          <p:cNvPr id="12" name="矩形: 圆角 11"/>
          <p:cNvSpPr/>
          <p:nvPr/>
        </p:nvSpPr>
        <p:spPr>
          <a:xfrm>
            <a:off x="1259432" y="4261515"/>
            <a:ext cx="6958162" cy="32400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altLang="zh-CN" sz="1400" dirty="0">
                <a:solidFill>
                  <a:schemeClr val="tx1"/>
                </a:solidFill>
              </a:rPr>
              <a:t>Apples, pears, bananas, plums, etc.</a:t>
            </a:r>
            <a:endParaRPr lang="fr-FR" altLang="zh-CN" sz="1400" dirty="0">
              <a:solidFill>
                <a:schemeClr val="tx1"/>
              </a:solidFill>
            </a:endParaRPr>
          </a:p>
        </p:txBody>
      </p:sp>
      <p:sp>
        <p:nvSpPr>
          <p:cNvPr id="21" name="矩形: 圆角 20"/>
          <p:cNvSpPr/>
          <p:nvPr/>
        </p:nvSpPr>
        <p:spPr>
          <a:xfrm>
            <a:off x="1259206" y="4992568"/>
            <a:ext cx="6958362" cy="59563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1400" dirty="0">
                <a:solidFill>
                  <a:schemeClr val="tx1"/>
                </a:solidFill>
              </a:rPr>
              <a:t>Control </a:t>
            </a:r>
            <a:r>
              <a:rPr lang="en-US" altLang="zh-CN" sz="1400" b="1" dirty="0">
                <a:solidFill>
                  <a:schemeClr val="tx1"/>
                </a:solidFill>
              </a:rPr>
              <a:t>ethylene production and action</a:t>
            </a:r>
            <a:r>
              <a:rPr lang="en-US" altLang="zh-CN" sz="1400" dirty="0">
                <a:solidFill>
                  <a:schemeClr val="tx1"/>
                </a:solidFill>
              </a:rPr>
              <a:t> (e.g., inhibition with </a:t>
            </a:r>
            <a:r>
              <a:rPr lang="en-US" altLang="zh-CN" sz="1400" b="1" dirty="0">
                <a:solidFill>
                  <a:schemeClr val="tx1"/>
                </a:solidFill>
              </a:rPr>
              <a:t>1-MCP</a:t>
            </a:r>
            <a:r>
              <a:rPr lang="en-US" altLang="zh-CN" sz="1400" dirty="0">
                <a:solidFill>
                  <a:schemeClr val="tx1"/>
                </a:solidFill>
              </a:rPr>
              <a:t>) to delay the respiratory climacteric and extend shelf life.</a:t>
            </a:r>
            <a:endParaRPr lang="en-US" altLang="zh-CN" sz="1400" dirty="0">
              <a:solidFill>
                <a:schemeClr val="tx1"/>
              </a:solidFill>
            </a:endParaRPr>
          </a:p>
        </p:txBody>
      </p:sp>
      <p:sp>
        <p:nvSpPr>
          <p:cNvPr id="3" name="文本框 2"/>
          <p:cNvSpPr txBox="1"/>
          <p:nvPr/>
        </p:nvSpPr>
        <p:spPr>
          <a:xfrm>
            <a:off x="611360" y="1568640"/>
            <a:ext cx="11227714" cy="461665"/>
          </a:xfrm>
          <a:prstGeom prst="rect">
            <a:avLst/>
          </a:prstGeom>
          <a:noFill/>
        </p:spPr>
        <p:txBody>
          <a:bodyPr wrap="square" rtlCol="0">
            <a:spAutoFit/>
          </a:bodyPr>
          <a:lstStyle/>
          <a:p>
            <a:r>
              <a:rPr lang="en-US" altLang="zh-CN" sz="2400" b="1" dirty="0">
                <a:sym typeface="+mn-ea"/>
              </a:rPr>
              <a:t>(3) Respiratory Climacteric and Classification of Fruits and Vegetables</a:t>
            </a:r>
            <a:endParaRPr lang="en-US" altLang="zh-CN" sz="2400" b="1" dirty="0">
              <a:sym typeface="+mn-ea"/>
            </a:endParaRPr>
          </a:p>
        </p:txBody>
      </p:sp>
      <p:sp>
        <p:nvSpPr>
          <p:cNvPr id="6" name="文本框 5"/>
          <p:cNvSpPr txBox="1"/>
          <p:nvPr/>
        </p:nvSpPr>
        <p:spPr>
          <a:xfrm>
            <a:off x="599328" y="3853792"/>
            <a:ext cx="4935198" cy="1121846"/>
          </a:xfrm>
          <a:prstGeom prst="rect">
            <a:avLst/>
          </a:prstGeom>
          <a:noFill/>
        </p:spPr>
        <p:txBody>
          <a:bodyPr wrap="square" rtlCol="0">
            <a:spAutoFit/>
          </a:bodyPr>
          <a:lstStyle/>
          <a:p>
            <a:pPr marL="575945" lvl="1" indent="-285750">
              <a:lnSpc>
                <a:spcPct val="130000"/>
              </a:lnSpc>
              <a:spcBef>
                <a:spcPts val="200"/>
              </a:spcBef>
              <a:spcAft>
                <a:spcPts val="2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Typical Examples</a:t>
            </a:r>
            <a:endParaRPr lang="en-US" altLang="zh-CN" sz="1600" b="1" dirty="0">
              <a:solidFill>
                <a:schemeClr val="tx1"/>
              </a:solidFill>
              <a:latin typeface="Arial" panose="020B0604020202020204" pitchFamily="34" charset="0"/>
              <a:cs typeface="Arial" panose="020B0604020202020204" pitchFamily="34" charset="0"/>
              <a:sym typeface="+mn-ea"/>
            </a:endParaRPr>
          </a:p>
          <a:p>
            <a:pPr marL="575945" lvl="1" indent="-285750">
              <a:lnSpc>
                <a:spcPct val="130000"/>
              </a:lnSpc>
              <a:spcBef>
                <a:spcPts val="200"/>
              </a:spcBef>
              <a:spcAft>
                <a:spcPts val="200"/>
              </a:spcAft>
              <a:buSzPct val="100000"/>
              <a:buFont typeface="Arial" panose="020B0604020202020204" pitchFamily="34" charset="0"/>
              <a:buChar char="•"/>
            </a:pPr>
            <a:endParaRPr lang="en-US" altLang="zh-CN" sz="1600" b="1" dirty="0">
              <a:solidFill>
                <a:schemeClr val="tx1"/>
              </a:solidFill>
              <a:latin typeface="Arial" panose="020B0604020202020204" pitchFamily="34" charset="0"/>
              <a:cs typeface="Arial" panose="020B0604020202020204" pitchFamily="34" charset="0"/>
              <a:sym typeface="+mn-ea"/>
            </a:endParaRPr>
          </a:p>
          <a:p>
            <a:pPr marL="575945" lvl="1" indent="-285750">
              <a:lnSpc>
                <a:spcPct val="130000"/>
              </a:lnSpc>
              <a:spcBef>
                <a:spcPts val="200"/>
              </a:spcBef>
              <a:spcAft>
                <a:spcPts val="2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Postharvest Management Focus</a:t>
            </a:r>
            <a:endParaRPr lang="en-US" altLang="zh-CN" sz="1600" b="1" dirty="0">
              <a:solidFill>
                <a:schemeClr val="tx1"/>
              </a:solidFill>
              <a:latin typeface="Arial" panose="020B0604020202020204" pitchFamily="34" charset="0"/>
              <a:cs typeface="Arial" panose="020B0604020202020204" pitchFamily="34" charset="0"/>
              <a:sym typeface="+mn-ea"/>
            </a:endParaRPr>
          </a:p>
        </p:txBody>
      </p:sp>
      <p:grpSp>
        <p:nvGrpSpPr>
          <p:cNvPr id="28" name="组合 27"/>
          <p:cNvGrpSpPr/>
          <p:nvPr/>
        </p:nvGrpSpPr>
        <p:grpSpPr>
          <a:xfrm>
            <a:off x="8386011" y="2983230"/>
            <a:ext cx="3306244" cy="2721132"/>
            <a:chOff x="8386011" y="2983230"/>
            <a:chExt cx="3306244" cy="2721132"/>
          </a:xfrm>
        </p:grpSpPr>
        <p:pic>
          <p:nvPicPr>
            <p:cNvPr id="2" name="图片 1" descr="C:/Users/QX_HD/Downloads/北方根达菜介绍.png北方根达菜介绍"/>
            <p:cNvPicPr>
              <a:picLocks noChangeAspect="1"/>
            </p:cNvPicPr>
            <p:nvPr/>
          </p:nvPicPr>
          <p:blipFill>
            <a:blip r:embed="rId1"/>
            <a:srcRect t="4" b="155"/>
            <a:stretch>
              <a:fillRect/>
            </a:stretch>
          </p:blipFill>
          <p:spPr>
            <a:xfrm>
              <a:off x="8386011" y="2983230"/>
              <a:ext cx="3120898" cy="2721132"/>
            </a:xfrm>
            <a:prstGeom prst="rect">
              <a:avLst/>
            </a:prstGeom>
          </p:spPr>
        </p:pic>
        <p:sp>
          <p:nvSpPr>
            <p:cNvPr id="9" name="文本框 8"/>
            <p:cNvSpPr txBox="1"/>
            <p:nvPr/>
          </p:nvSpPr>
          <p:spPr>
            <a:xfrm>
              <a:off x="8996680" y="3093085"/>
              <a:ext cx="1127125" cy="245110"/>
            </a:xfrm>
            <a:prstGeom prst="rect">
              <a:avLst/>
            </a:prstGeom>
            <a:noFill/>
          </p:spPr>
          <p:txBody>
            <a:bodyPr wrap="square" rtlCol="0">
              <a:spAutoFit/>
            </a:bodyPr>
            <a:lstStyle/>
            <a:p>
              <a:r>
                <a:rPr lang="en-US" altLang="zh-CN" sz="1000"/>
                <a:t>Artocarpus altilis</a:t>
              </a:r>
              <a:endParaRPr lang="en-US" altLang="zh-CN" sz="1000"/>
            </a:p>
          </p:txBody>
        </p:sp>
        <p:sp>
          <p:nvSpPr>
            <p:cNvPr id="22" name="文本框 21"/>
            <p:cNvSpPr txBox="1"/>
            <p:nvPr/>
          </p:nvSpPr>
          <p:spPr>
            <a:xfrm>
              <a:off x="9805035" y="3608705"/>
              <a:ext cx="1223010" cy="245110"/>
            </a:xfrm>
            <a:prstGeom prst="rect">
              <a:avLst/>
            </a:prstGeom>
            <a:noFill/>
          </p:spPr>
          <p:txBody>
            <a:bodyPr wrap="square" rtlCol="0">
              <a:spAutoFit/>
            </a:bodyPr>
            <a:lstStyle/>
            <a:p>
              <a:r>
                <a:rPr lang="en-US" altLang="zh-CN" sz="1000"/>
                <a:t>Annona cherimola</a:t>
              </a:r>
              <a:endParaRPr lang="en-US" altLang="zh-CN" sz="1000"/>
            </a:p>
          </p:txBody>
        </p:sp>
        <p:sp>
          <p:nvSpPr>
            <p:cNvPr id="23" name="文本框 22"/>
            <p:cNvSpPr txBox="1"/>
            <p:nvPr/>
          </p:nvSpPr>
          <p:spPr>
            <a:xfrm>
              <a:off x="9740265" y="4163695"/>
              <a:ext cx="1310005" cy="245110"/>
            </a:xfrm>
            <a:prstGeom prst="rect">
              <a:avLst/>
            </a:prstGeom>
            <a:noFill/>
          </p:spPr>
          <p:txBody>
            <a:bodyPr wrap="square" rtlCol="0">
              <a:spAutoFit/>
            </a:bodyPr>
            <a:lstStyle/>
            <a:p>
              <a:r>
                <a:rPr lang="en-US" altLang="zh-CN" sz="1000"/>
                <a:t>Mangifera indica</a:t>
              </a:r>
              <a:endParaRPr lang="en-US" altLang="zh-CN" sz="1000"/>
            </a:p>
          </p:txBody>
        </p:sp>
        <p:sp>
          <p:nvSpPr>
            <p:cNvPr id="24" name="文本框 23"/>
            <p:cNvSpPr txBox="1"/>
            <p:nvPr/>
          </p:nvSpPr>
          <p:spPr>
            <a:xfrm>
              <a:off x="10242550" y="4642485"/>
              <a:ext cx="942340" cy="245110"/>
            </a:xfrm>
            <a:prstGeom prst="rect">
              <a:avLst/>
            </a:prstGeom>
            <a:noFill/>
          </p:spPr>
          <p:txBody>
            <a:bodyPr wrap="square" rtlCol="0">
              <a:spAutoFit/>
            </a:bodyPr>
            <a:lstStyle/>
            <a:p>
              <a:r>
                <a:rPr lang="en-US" altLang="zh-CN" sz="1000"/>
                <a:t>Ficus carica</a:t>
              </a:r>
              <a:endParaRPr lang="en-US" altLang="zh-CN" sz="1000"/>
            </a:p>
          </p:txBody>
        </p:sp>
        <p:sp>
          <p:nvSpPr>
            <p:cNvPr id="25" name="文本框 24"/>
            <p:cNvSpPr txBox="1"/>
            <p:nvPr/>
          </p:nvSpPr>
          <p:spPr>
            <a:xfrm>
              <a:off x="10068560" y="4923155"/>
              <a:ext cx="1245870" cy="245110"/>
            </a:xfrm>
            <a:prstGeom prst="rect">
              <a:avLst/>
            </a:prstGeom>
            <a:noFill/>
          </p:spPr>
          <p:txBody>
            <a:bodyPr wrap="square" rtlCol="0">
              <a:spAutoFit/>
            </a:bodyPr>
            <a:lstStyle/>
            <a:p>
              <a:r>
                <a:rPr lang="en-US" altLang="zh-CN" sz="1000"/>
                <a:t>Malus domestica</a:t>
              </a:r>
              <a:endParaRPr lang="en-US" altLang="zh-CN" sz="1000"/>
            </a:p>
          </p:txBody>
        </p:sp>
        <p:sp>
          <p:nvSpPr>
            <p:cNvPr id="26" name="文本框 25"/>
            <p:cNvSpPr txBox="1"/>
            <p:nvPr/>
          </p:nvSpPr>
          <p:spPr>
            <a:xfrm>
              <a:off x="9858375" y="5175250"/>
              <a:ext cx="1833880" cy="245110"/>
            </a:xfrm>
            <a:prstGeom prst="rect">
              <a:avLst/>
            </a:prstGeom>
            <a:noFill/>
          </p:spPr>
          <p:txBody>
            <a:bodyPr wrap="square" rtlCol="0">
              <a:spAutoFit/>
            </a:bodyPr>
            <a:lstStyle/>
            <a:p>
              <a:r>
                <a:rPr lang="en-US" altLang="zh-CN" sz="1000"/>
                <a:t>Solanum lycopersicum</a:t>
              </a:r>
              <a:endParaRPr lang="en-US" altLang="zh-CN" sz="1000"/>
            </a:p>
          </p:txBody>
        </p:sp>
      </p:grpSp>
      <p:pic>
        <p:nvPicPr>
          <p:cNvPr id="27" name="715">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619125" y="6400800"/>
            <a:ext cx="487362" cy="487363"/>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27"/>
                </p:tgtEl>
              </p:cMediaNode>
            </p:audio>
          </p:childTnLst>
        </p:cTn>
      </p:par>
    </p:tnLst>
    <p:bldLst>
      <p:bldP spid="15" grpId="0" uiExpand="1" build="p"/>
      <p:bldP spid="5" grpId="0" animBg="1"/>
      <p:bldP spid="12" grpId="0" animBg="1"/>
      <p:bldP spid="21" grpId="0" animBg="1"/>
      <p:bldP spid="6"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593299" y="431757"/>
            <a:ext cx="8539549" cy="107632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1. Postharvest Spoilage of Fruits and Vegetables</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2" name="文本框 1"/>
          <p:cNvSpPr txBox="1"/>
          <p:nvPr/>
        </p:nvSpPr>
        <p:spPr>
          <a:xfrm>
            <a:off x="587480" y="2240592"/>
            <a:ext cx="8173720" cy="744306"/>
          </a:xfrm>
          <a:prstGeom prst="rect">
            <a:avLst/>
          </a:prstGeom>
          <a:noFill/>
        </p:spPr>
        <p:txBody>
          <a:bodyPr wrap="square" rtlCol="0">
            <a:spAutoFit/>
          </a:bodyPr>
          <a:lstStyle/>
          <a:p>
            <a:pPr marL="288290" lvl="0" indent="-288290">
              <a:lnSpc>
                <a:spcPct val="120000"/>
              </a:lnSpc>
              <a:spcBef>
                <a:spcPts val="200"/>
              </a:spcBef>
              <a:spcAft>
                <a:spcPts val="2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Non-Climacteric Fruits and Vegetables</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Respiration Pattern</a:t>
            </a:r>
            <a:endParaRPr lang="en-US" altLang="zh-CN" sz="1600" b="1" dirty="0">
              <a:solidFill>
                <a:schemeClr val="tx1"/>
              </a:solidFill>
              <a:latin typeface="Arial" panose="020B0604020202020204" pitchFamily="34" charset="0"/>
              <a:cs typeface="Arial" panose="020B0604020202020204" pitchFamily="34" charset="0"/>
              <a:sym typeface="+mn-ea"/>
            </a:endParaRPr>
          </a:p>
        </p:txBody>
      </p:sp>
      <p:pic>
        <p:nvPicPr>
          <p:cNvPr id="5" name="图片 4"/>
          <p:cNvPicPr>
            <a:picLocks noChangeAspect="1"/>
          </p:cNvPicPr>
          <p:nvPr/>
        </p:nvPicPr>
        <p:blipFill>
          <a:blip r:embed="rId1"/>
          <a:stretch>
            <a:fillRect/>
          </a:stretch>
        </p:blipFill>
        <p:spPr>
          <a:xfrm>
            <a:off x="8436149" y="2835189"/>
            <a:ext cx="3168371" cy="2793113"/>
          </a:xfrm>
          <a:prstGeom prst="rect">
            <a:avLst/>
          </a:prstGeom>
        </p:spPr>
      </p:pic>
      <p:sp>
        <p:nvSpPr>
          <p:cNvPr id="6" name="矩形: 圆角 5"/>
          <p:cNvSpPr/>
          <p:nvPr/>
        </p:nvSpPr>
        <p:spPr>
          <a:xfrm>
            <a:off x="1248102" y="2986702"/>
            <a:ext cx="7005253" cy="28800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1400" dirty="0">
                <a:solidFill>
                  <a:schemeClr val="tx1"/>
                </a:solidFill>
              </a:rPr>
              <a:t>Non-climacteric produce does not </a:t>
            </a:r>
            <a:r>
              <a:rPr lang="en-US" altLang="zh-CN" sz="1400" b="1" dirty="0">
                <a:solidFill>
                  <a:schemeClr val="tx1"/>
                </a:solidFill>
              </a:rPr>
              <a:t>exhibit a respiratory climacteric</a:t>
            </a:r>
            <a:r>
              <a:rPr lang="en-US" altLang="zh-CN" sz="1400" dirty="0">
                <a:solidFill>
                  <a:schemeClr val="tx1"/>
                </a:solidFill>
              </a:rPr>
              <a:t> after harvest. </a:t>
            </a:r>
            <a:endParaRPr lang="en-US" altLang="zh-CN" sz="1400" dirty="0">
              <a:solidFill>
                <a:schemeClr val="tx1"/>
              </a:solidFill>
            </a:endParaRPr>
          </a:p>
        </p:txBody>
      </p:sp>
      <p:sp>
        <p:nvSpPr>
          <p:cNvPr id="15" name="矩形: 圆角 14"/>
          <p:cNvSpPr/>
          <p:nvPr/>
        </p:nvSpPr>
        <p:spPr>
          <a:xfrm>
            <a:off x="1248102" y="4547526"/>
            <a:ext cx="7005328" cy="32400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altLang="zh-CN" sz="1400" dirty="0">
                <a:solidFill>
                  <a:schemeClr val="tx1"/>
                </a:solidFill>
              </a:rPr>
              <a:t>Grapes, strawberries, citrus fruits, etc.</a:t>
            </a:r>
            <a:endParaRPr lang="fr-FR" altLang="zh-CN" sz="1400" dirty="0">
              <a:solidFill>
                <a:schemeClr val="tx1"/>
              </a:solidFill>
            </a:endParaRPr>
          </a:p>
        </p:txBody>
      </p:sp>
      <p:sp>
        <p:nvSpPr>
          <p:cNvPr id="21" name="矩形: 圆角 20"/>
          <p:cNvSpPr/>
          <p:nvPr/>
        </p:nvSpPr>
        <p:spPr>
          <a:xfrm>
            <a:off x="1248410" y="5241230"/>
            <a:ext cx="7005253" cy="56007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1400" dirty="0">
                <a:solidFill>
                  <a:schemeClr val="tx1"/>
                </a:solidFill>
              </a:rPr>
              <a:t>Reduce </a:t>
            </a:r>
            <a:r>
              <a:rPr lang="en-US" altLang="zh-CN" sz="1400" b="1" dirty="0">
                <a:solidFill>
                  <a:schemeClr val="tx1"/>
                </a:solidFill>
              </a:rPr>
              <a:t>basal respiration intensity</a:t>
            </a:r>
            <a:r>
              <a:rPr lang="en-US" altLang="zh-CN" sz="1400" dirty="0">
                <a:solidFill>
                  <a:schemeClr val="tx1"/>
                </a:solidFill>
              </a:rPr>
              <a:t> (e.g., storage at </a:t>
            </a:r>
            <a:r>
              <a:rPr lang="en-US" altLang="zh-CN" sz="1400" b="1" dirty="0">
                <a:solidFill>
                  <a:schemeClr val="tx1"/>
                </a:solidFill>
              </a:rPr>
              <a:t>0–5°C</a:t>
            </a:r>
            <a:r>
              <a:rPr lang="en-US" altLang="zh-CN" sz="1400" dirty="0">
                <a:solidFill>
                  <a:schemeClr val="tx1"/>
                </a:solidFill>
              </a:rPr>
              <a:t>) to minimize nutrient loss and maintain quality.</a:t>
            </a:r>
            <a:endParaRPr lang="en-US" altLang="zh-CN" sz="1400" dirty="0">
              <a:solidFill>
                <a:schemeClr val="tx1"/>
              </a:solidFill>
            </a:endParaRPr>
          </a:p>
        </p:txBody>
      </p:sp>
      <p:sp>
        <p:nvSpPr>
          <p:cNvPr id="3" name="文本框 2"/>
          <p:cNvSpPr txBox="1"/>
          <p:nvPr/>
        </p:nvSpPr>
        <p:spPr>
          <a:xfrm>
            <a:off x="611360" y="1568640"/>
            <a:ext cx="11227714" cy="461665"/>
          </a:xfrm>
          <a:prstGeom prst="rect">
            <a:avLst/>
          </a:prstGeom>
          <a:noFill/>
        </p:spPr>
        <p:txBody>
          <a:bodyPr wrap="square" rtlCol="0">
            <a:spAutoFit/>
          </a:bodyPr>
          <a:lstStyle/>
          <a:p>
            <a:r>
              <a:rPr lang="en-US" altLang="zh-CN" sz="2400" b="1" dirty="0">
                <a:sym typeface="+mn-ea"/>
              </a:rPr>
              <a:t>(3) Respiratory Climacteric and Classification of Fruits and Vegetables</a:t>
            </a:r>
            <a:endParaRPr lang="en-US" altLang="zh-CN" sz="2400" b="1" dirty="0">
              <a:sym typeface="+mn-ea"/>
            </a:endParaRPr>
          </a:p>
        </p:txBody>
      </p:sp>
      <p:sp>
        <p:nvSpPr>
          <p:cNvPr id="7" name="矩形: 圆角 6"/>
          <p:cNvSpPr/>
          <p:nvPr/>
        </p:nvSpPr>
        <p:spPr>
          <a:xfrm>
            <a:off x="1248102" y="3324800"/>
            <a:ext cx="7005253" cy="28800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1400" dirty="0">
                <a:solidFill>
                  <a:schemeClr val="tx1"/>
                </a:solidFill>
              </a:rPr>
              <a:t>Instead, respiration intensity </a:t>
            </a:r>
            <a:r>
              <a:rPr lang="en-US" altLang="zh-CN" sz="1400" b="1" dirty="0">
                <a:solidFill>
                  <a:schemeClr val="tx1"/>
                </a:solidFill>
              </a:rPr>
              <a:t>decreases gradually and continuously</a:t>
            </a:r>
            <a:r>
              <a:rPr lang="en-US" altLang="zh-CN" sz="1400" dirty="0">
                <a:solidFill>
                  <a:schemeClr val="tx1"/>
                </a:solidFill>
              </a:rPr>
              <a:t>. </a:t>
            </a:r>
            <a:endParaRPr lang="en-US" altLang="zh-CN" sz="1400" dirty="0">
              <a:solidFill>
                <a:schemeClr val="tx1"/>
              </a:solidFill>
            </a:endParaRPr>
          </a:p>
        </p:txBody>
      </p:sp>
      <p:sp>
        <p:nvSpPr>
          <p:cNvPr id="9" name="矩形: 圆角 8"/>
          <p:cNvSpPr/>
          <p:nvPr/>
        </p:nvSpPr>
        <p:spPr>
          <a:xfrm>
            <a:off x="1248102" y="3662899"/>
            <a:ext cx="7005253" cy="50400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1400" b="1" dirty="0">
                <a:solidFill>
                  <a:schemeClr val="tx1"/>
                </a:solidFill>
              </a:rPr>
              <a:t>Ripening process proceeds</a:t>
            </a:r>
            <a:r>
              <a:rPr lang="en-US" altLang="zh-CN" sz="1400" dirty="0">
                <a:solidFill>
                  <a:schemeClr val="tx1"/>
                </a:solidFill>
              </a:rPr>
              <a:t> in </a:t>
            </a:r>
            <a:r>
              <a:rPr lang="en-US" altLang="zh-CN" sz="1400" b="1" dirty="0">
                <a:solidFill>
                  <a:schemeClr val="tx1"/>
                </a:solidFill>
              </a:rPr>
              <a:t>a relatively stable manner</a:t>
            </a:r>
            <a:r>
              <a:rPr lang="en-US" altLang="zh-CN" sz="1400" dirty="0">
                <a:solidFill>
                  <a:schemeClr val="tx1"/>
                </a:solidFill>
              </a:rPr>
              <a:t> (e.g., grape soluble solids content remains essentially unchanged after harvest).</a:t>
            </a:r>
            <a:endParaRPr lang="en-US" altLang="zh-CN" sz="1400" dirty="0">
              <a:solidFill>
                <a:schemeClr val="tx1"/>
              </a:solidFill>
            </a:endParaRPr>
          </a:p>
        </p:txBody>
      </p:sp>
      <p:sp>
        <p:nvSpPr>
          <p:cNvPr id="10" name="文本框 9"/>
          <p:cNvSpPr txBox="1"/>
          <p:nvPr/>
        </p:nvSpPr>
        <p:spPr>
          <a:xfrm>
            <a:off x="575123" y="4185116"/>
            <a:ext cx="4750639" cy="1054135"/>
          </a:xfrm>
          <a:prstGeom prst="rect">
            <a:avLst/>
          </a:prstGeom>
          <a:noFill/>
        </p:spPr>
        <p:txBody>
          <a:bodyPr wrap="square" rtlCol="0">
            <a:spAutoFit/>
          </a:bodyPr>
          <a:lstStyle/>
          <a:p>
            <a:pPr marL="575945" lvl="1" indent="-285750">
              <a:lnSpc>
                <a:spcPct val="120000"/>
              </a:lnSpc>
              <a:spcBef>
                <a:spcPts val="200"/>
              </a:spcBef>
              <a:spcAft>
                <a:spcPts val="2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Typical Examples</a:t>
            </a:r>
            <a:endParaRPr lang="en-US" altLang="zh-CN" sz="1600" b="1" dirty="0">
              <a:solidFill>
                <a:schemeClr val="tx1"/>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Postharvest Management Focus</a:t>
            </a:r>
            <a:endParaRPr lang="en-US" altLang="zh-CN" sz="1600" b="1" dirty="0">
              <a:solidFill>
                <a:schemeClr val="tx1"/>
              </a:solidFill>
              <a:latin typeface="Arial" panose="020B0604020202020204" pitchFamily="34" charset="0"/>
              <a:cs typeface="Arial" panose="020B0604020202020204" pitchFamily="34" charset="0"/>
              <a:sym typeface="+mn-ea"/>
            </a:endParaRPr>
          </a:p>
        </p:txBody>
      </p:sp>
      <p:pic>
        <p:nvPicPr>
          <p:cNvPr id="4" name="716">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876300" y="617855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4"/>
                </p:tgtEl>
              </p:cMediaNode>
            </p:audio>
          </p:childTnLst>
        </p:cTn>
      </p:par>
    </p:tnLst>
    <p:bldLst>
      <p:bldP spid="2" grpId="0" uiExpand="1" build="p"/>
      <p:bldP spid="6" grpId="0" animBg="1"/>
      <p:bldP spid="15" grpId="0" animBg="1"/>
      <p:bldP spid="21" grpId="0" animBg="1"/>
      <p:bldP spid="7" grpId="0" animBg="1"/>
      <p:bldP spid="9" grpId="0" animBg="1"/>
      <p:bldP spid="10"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4"/>
          <p:cNvSpPr txBox="1"/>
          <p:nvPr/>
        </p:nvSpPr>
        <p:spPr>
          <a:xfrm>
            <a:off x="885825" y="2172767"/>
            <a:ext cx="10420350" cy="423545"/>
          </a:xfrm>
          <a:prstGeom prst="rect">
            <a:avLst/>
          </a:prstGeom>
          <a:noFill/>
        </p:spPr>
        <p:txBody>
          <a:bodyPr wrap="square" rtlCol="0">
            <a:spAutoFit/>
          </a:bodyPr>
          <a:lstStyle/>
          <a:p>
            <a:pPr lvl="0" indent="0" algn="ctr">
              <a:lnSpc>
                <a:spcPct val="120000"/>
              </a:lnSpc>
              <a:spcBef>
                <a:spcPts val="200"/>
              </a:spcBef>
              <a:spcAft>
                <a:spcPts val="200"/>
              </a:spcAft>
              <a:buSzPct val="100000"/>
              <a:buFont typeface="Wingdings" panose="05000000000000000000" charset="0"/>
              <a:buNone/>
            </a:pPr>
            <a:r>
              <a:rPr lang="en-US" altLang="zh-CN" sz="1800" b="1" dirty="0">
                <a:solidFill>
                  <a:srgbClr val="5BAE3E"/>
                </a:solidFill>
                <a:latin typeface="Arial" panose="020B0604020202020204" pitchFamily="34" charset="0"/>
                <a:cs typeface="Arial" panose="020B0604020202020204" pitchFamily="34" charset="0"/>
                <a:sym typeface="+mn-ea"/>
              </a:rPr>
              <a:t>Comparison of Postharvest Management Strategies</a:t>
            </a:r>
            <a:endParaRPr lang="en-US" altLang="zh-CN" sz="1800" b="1" dirty="0">
              <a:solidFill>
                <a:srgbClr val="5BAE3E"/>
              </a:solidFill>
              <a:latin typeface="Arial" panose="020B0604020202020204" pitchFamily="34" charset="0"/>
              <a:cs typeface="Arial" panose="020B0604020202020204" pitchFamily="34" charset="0"/>
              <a:sym typeface="+mn-ea"/>
            </a:endParaRPr>
          </a:p>
        </p:txBody>
      </p:sp>
      <p:sp>
        <p:nvSpPr>
          <p:cNvPr id="8" name="文本框 7"/>
          <p:cNvSpPr txBox="1"/>
          <p:nvPr/>
        </p:nvSpPr>
        <p:spPr>
          <a:xfrm>
            <a:off x="593299" y="431757"/>
            <a:ext cx="8539549" cy="107632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1. Postharvest Spoilage of Fruits and Vegetables</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grpSp>
        <p:nvGrpSpPr>
          <p:cNvPr id="4" name="组合 3"/>
          <p:cNvGrpSpPr/>
          <p:nvPr>
            <p:custDataLst>
              <p:tags r:id="rId1"/>
            </p:custDataLst>
          </p:nvPr>
        </p:nvGrpSpPr>
        <p:grpSpPr>
          <a:xfrm>
            <a:off x="874348" y="2705014"/>
            <a:ext cx="10443305" cy="2680682"/>
            <a:chOff x="874713" y="2833688"/>
            <a:chExt cx="10443305" cy="2680682"/>
          </a:xfrm>
        </p:grpSpPr>
        <p:sp>
          <p:nvSpPr>
            <p:cNvPr id="2" name="任意多边形: 形状 14"/>
            <p:cNvSpPr/>
            <p:nvPr>
              <p:custDataLst>
                <p:tags r:id="rId2"/>
              </p:custDataLst>
            </p:nvPr>
          </p:nvSpPr>
          <p:spPr>
            <a:xfrm>
              <a:off x="7455218" y="3811588"/>
              <a:ext cx="3862800" cy="695968"/>
            </a:xfrm>
            <a:custGeom>
              <a:avLst/>
              <a:gdLst>
                <a:gd name="connsiteX0" fmla="*/ 2577871 w 2803596"/>
                <a:gd name="connsiteY0" fmla="*/ 539153 h 539153"/>
                <a:gd name="connsiteX1" fmla="*/ 0 w 2803596"/>
                <a:gd name="connsiteY1" fmla="*/ 539153 h 539153"/>
                <a:gd name="connsiteX2" fmla="*/ 225725 w 2803596"/>
                <a:gd name="connsiteY2" fmla="*/ 0 h 539153"/>
                <a:gd name="connsiteX3" fmla="*/ 2803596 w 2803596"/>
                <a:gd name="connsiteY3" fmla="*/ 0 h 539153"/>
              </a:gdLst>
              <a:ahLst/>
              <a:cxnLst>
                <a:cxn ang="0">
                  <a:pos x="connsiteX0" y="connsiteY0"/>
                </a:cxn>
                <a:cxn ang="0">
                  <a:pos x="connsiteX1" y="connsiteY1"/>
                </a:cxn>
                <a:cxn ang="0">
                  <a:pos x="connsiteX2" y="connsiteY2"/>
                </a:cxn>
                <a:cxn ang="0">
                  <a:pos x="connsiteX3" y="connsiteY3"/>
                </a:cxn>
              </a:cxnLst>
              <a:rect l="l" t="t" r="r" b="b"/>
              <a:pathLst>
                <a:path w="2803596" h="539153">
                  <a:moveTo>
                    <a:pt x="2577871" y="539153"/>
                  </a:moveTo>
                  <a:lnTo>
                    <a:pt x="0" y="539153"/>
                  </a:lnTo>
                  <a:lnTo>
                    <a:pt x="225725" y="0"/>
                  </a:lnTo>
                  <a:lnTo>
                    <a:pt x="2803596" y="0"/>
                  </a:lnTo>
                  <a:close/>
                </a:path>
              </a:pathLst>
            </a:custGeom>
            <a:solidFill>
              <a:srgbClr val="DEB855"/>
            </a:solidFill>
            <a:ln w="17962" cap="flat">
              <a:noFill/>
              <a:prstDash val="solid"/>
              <a:miter/>
            </a:ln>
          </p:spPr>
          <p:txBody>
            <a:bodyPr lIns="539750" tIns="0" rIns="0" bIns="0" rtlCol="0" anchor="ctr"/>
            <a:lstStyle/>
            <a:p>
              <a:pPr algn="l">
                <a:buClrTx/>
                <a:buSzTx/>
                <a:buFontTx/>
              </a:pPr>
              <a:r>
                <a:rPr lang="en-US" altLang="zh-CN" sz="1800" b="1">
                  <a:solidFill>
                    <a:schemeClr val="bg1"/>
                  </a:solidFill>
                  <a:sym typeface="+mn-ea"/>
                </a:rPr>
                <a:t>Non-Climacteric Produce</a:t>
              </a:r>
              <a:endParaRPr lang="en-US" altLang="zh-CN" sz="1800" b="1">
                <a:solidFill>
                  <a:schemeClr val="bg1"/>
                </a:solidFill>
                <a:sym typeface="+mn-ea"/>
              </a:endParaRPr>
            </a:p>
          </p:txBody>
        </p:sp>
        <p:sp>
          <p:nvSpPr>
            <p:cNvPr id="5" name="任意多边形: 形状 14"/>
            <p:cNvSpPr/>
            <p:nvPr>
              <p:custDataLst>
                <p:tags r:id="rId3"/>
              </p:custDataLst>
            </p:nvPr>
          </p:nvSpPr>
          <p:spPr>
            <a:xfrm>
              <a:off x="874713" y="3811588"/>
              <a:ext cx="3861435" cy="695960"/>
            </a:xfrm>
            <a:custGeom>
              <a:avLst/>
              <a:gdLst>
                <a:gd name="connsiteX0" fmla="*/ 2577871 w 2803596"/>
                <a:gd name="connsiteY0" fmla="*/ 539153 h 539153"/>
                <a:gd name="connsiteX1" fmla="*/ 0 w 2803596"/>
                <a:gd name="connsiteY1" fmla="*/ 539153 h 539153"/>
                <a:gd name="connsiteX2" fmla="*/ 225725 w 2803596"/>
                <a:gd name="connsiteY2" fmla="*/ 0 h 539153"/>
                <a:gd name="connsiteX3" fmla="*/ 2803596 w 2803596"/>
                <a:gd name="connsiteY3" fmla="*/ 0 h 539153"/>
              </a:gdLst>
              <a:ahLst/>
              <a:cxnLst>
                <a:cxn ang="0">
                  <a:pos x="connsiteX0" y="connsiteY0"/>
                </a:cxn>
                <a:cxn ang="0">
                  <a:pos x="connsiteX1" y="connsiteY1"/>
                </a:cxn>
                <a:cxn ang="0">
                  <a:pos x="connsiteX2" y="connsiteY2"/>
                </a:cxn>
                <a:cxn ang="0">
                  <a:pos x="connsiteX3" y="connsiteY3"/>
                </a:cxn>
              </a:cxnLst>
              <a:rect l="l" t="t" r="r" b="b"/>
              <a:pathLst>
                <a:path w="2803596" h="539153">
                  <a:moveTo>
                    <a:pt x="2577871" y="539153"/>
                  </a:moveTo>
                  <a:lnTo>
                    <a:pt x="0" y="539153"/>
                  </a:lnTo>
                  <a:lnTo>
                    <a:pt x="225725" y="0"/>
                  </a:lnTo>
                  <a:lnTo>
                    <a:pt x="2803596" y="0"/>
                  </a:lnTo>
                  <a:close/>
                </a:path>
              </a:pathLst>
            </a:custGeom>
            <a:solidFill>
              <a:srgbClr val="5BAE3E"/>
            </a:solidFill>
            <a:ln w="17962" cap="flat">
              <a:noFill/>
              <a:prstDash val="solid"/>
              <a:miter/>
            </a:ln>
          </p:spPr>
          <p:txBody>
            <a:bodyPr lIns="539750" tIns="0" rIns="0" bIns="0" rtlCol="0" anchor="ctr" anchorCtr="0"/>
            <a:lstStyle/>
            <a:p>
              <a:r>
                <a:rPr lang="en-US" altLang="zh-CN" sz="1800" b="1" dirty="0">
                  <a:solidFill>
                    <a:schemeClr val="bg1"/>
                  </a:solidFill>
                  <a:sym typeface="+mn-ea"/>
                </a:rPr>
                <a:t>Climacteric Produce</a:t>
              </a:r>
              <a:endParaRPr lang="en-US" altLang="zh-CN" sz="2400" kern="0" dirty="0">
                <a:ln>
                  <a:noFill/>
                  <a:prstDash val="sysDot"/>
                </a:ln>
                <a:solidFill>
                  <a:schemeClr val="bg1"/>
                </a:solidFill>
                <a:latin typeface="+mn-ea"/>
                <a:sym typeface="+mn-ea"/>
              </a:endParaRPr>
            </a:p>
          </p:txBody>
        </p:sp>
        <p:sp>
          <p:nvSpPr>
            <p:cNvPr id="6" name="任意多边形: 形状 6"/>
            <p:cNvSpPr/>
            <p:nvPr>
              <p:custDataLst>
                <p:tags r:id="rId4"/>
              </p:custDataLst>
            </p:nvPr>
          </p:nvSpPr>
          <p:spPr>
            <a:xfrm>
              <a:off x="5417503" y="2833688"/>
              <a:ext cx="1113549" cy="2575081"/>
            </a:xfrm>
            <a:custGeom>
              <a:avLst/>
              <a:gdLst>
                <a:gd name="connsiteX0" fmla="*/ 0 w 862645"/>
                <a:gd name="connsiteY0" fmla="*/ 1994867 h 1994866"/>
                <a:gd name="connsiteX1" fmla="*/ 89859 w 862645"/>
                <a:gd name="connsiteY1" fmla="*/ 1994867 h 1994866"/>
                <a:gd name="connsiteX2" fmla="*/ 862645 w 862645"/>
                <a:gd name="connsiteY2" fmla="*/ 0 h 1994866"/>
                <a:gd name="connsiteX3" fmla="*/ 772786 w 862645"/>
                <a:gd name="connsiteY3" fmla="*/ 0 h 1994866"/>
              </a:gdLst>
              <a:ahLst/>
              <a:cxnLst>
                <a:cxn ang="0">
                  <a:pos x="connsiteX0" y="connsiteY0"/>
                </a:cxn>
                <a:cxn ang="0">
                  <a:pos x="connsiteX1" y="connsiteY1"/>
                </a:cxn>
                <a:cxn ang="0">
                  <a:pos x="connsiteX2" y="connsiteY2"/>
                </a:cxn>
                <a:cxn ang="0">
                  <a:pos x="connsiteX3" y="connsiteY3"/>
                </a:cxn>
              </a:cxnLst>
              <a:rect l="l" t="t" r="r" b="b"/>
              <a:pathLst>
                <a:path w="862645" h="1994866">
                  <a:moveTo>
                    <a:pt x="0" y="1994867"/>
                  </a:moveTo>
                  <a:lnTo>
                    <a:pt x="89859" y="1994867"/>
                  </a:lnTo>
                  <a:lnTo>
                    <a:pt x="862645" y="0"/>
                  </a:lnTo>
                  <a:lnTo>
                    <a:pt x="772786" y="0"/>
                  </a:lnTo>
                  <a:close/>
                </a:path>
              </a:pathLst>
            </a:custGeom>
            <a:solidFill>
              <a:srgbClr val="5BAE3E"/>
            </a:solidFill>
            <a:ln w="17962" cap="flat">
              <a:noFill/>
              <a:prstDash val="solid"/>
              <a:miter/>
            </a:ln>
          </p:spPr>
          <p:txBody>
            <a:bodyPr rtlCol="0" anchor="ctr"/>
            <a:lstStyle/>
            <a:p>
              <a:endParaRPr lang="zh-CN" altLang="en-US">
                <a:solidFill>
                  <a:schemeClr val="tx1"/>
                </a:solidFill>
              </a:endParaRPr>
            </a:p>
          </p:txBody>
        </p:sp>
        <p:sp>
          <p:nvSpPr>
            <p:cNvPr id="21" name="任意多边形: 形状 8"/>
            <p:cNvSpPr/>
            <p:nvPr>
              <p:custDataLst>
                <p:tags r:id="rId5"/>
              </p:custDataLst>
            </p:nvPr>
          </p:nvSpPr>
          <p:spPr>
            <a:xfrm>
              <a:off x="5733733" y="3555683"/>
              <a:ext cx="1207382" cy="1958687"/>
            </a:xfrm>
            <a:custGeom>
              <a:avLst/>
              <a:gdLst>
                <a:gd name="connsiteX0" fmla="*/ 325483 w 935336"/>
                <a:gd name="connsiteY0" fmla="*/ 1071657 h 1517357"/>
                <a:gd name="connsiteX1" fmla="*/ 310567 w 935336"/>
                <a:gd name="connsiteY1" fmla="*/ 1141567 h 1517357"/>
                <a:gd name="connsiteX2" fmla="*/ 380118 w 935336"/>
                <a:gd name="connsiteY2" fmla="*/ 1296484 h 1517357"/>
                <a:gd name="connsiteX3" fmla="*/ 499450 w 935336"/>
                <a:gd name="connsiteY3" fmla="*/ 1151092 h 1517357"/>
                <a:gd name="connsiteX4" fmla="*/ 365920 w 935336"/>
                <a:gd name="connsiteY4" fmla="*/ 812864 h 1517357"/>
                <a:gd name="connsiteX5" fmla="*/ 185304 w 935336"/>
                <a:gd name="connsiteY5" fmla="*/ 320437 h 1517357"/>
                <a:gd name="connsiteX6" fmla="*/ 583738 w 935336"/>
                <a:gd name="connsiteY6" fmla="*/ 0 h 1517357"/>
                <a:gd name="connsiteX7" fmla="*/ 921607 w 935336"/>
                <a:gd name="connsiteY7" fmla="*/ 411913 h 1517357"/>
                <a:gd name="connsiteX8" fmla="*/ 915137 w 935336"/>
                <a:gd name="connsiteY8" fmla="*/ 443004 h 1517357"/>
                <a:gd name="connsiteX9" fmla="*/ 623635 w 935336"/>
                <a:gd name="connsiteY9" fmla="*/ 442825 h 1517357"/>
                <a:gd name="connsiteX10" fmla="*/ 636216 w 935336"/>
                <a:gd name="connsiteY10" fmla="*/ 388370 h 1517357"/>
                <a:gd name="connsiteX11" fmla="*/ 579964 w 935336"/>
                <a:gd name="connsiteY11" fmla="*/ 224108 h 1517357"/>
                <a:gd name="connsiteX12" fmla="*/ 482736 w 935336"/>
                <a:gd name="connsiteY12" fmla="*/ 327626 h 1517357"/>
                <a:gd name="connsiteX13" fmla="*/ 590927 w 935336"/>
                <a:gd name="connsiteY13" fmla="*/ 596663 h 1517357"/>
                <a:gd name="connsiteX14" fmla="*/ 802634 w 935336"/>
                <a:gd name="connsiteY14" fmla="*/ 1170861 h 1517357"/>
                <a:gd name="connsiteX15" fmla="*/ 353879 w 935336"/>
                <a:gd name="connsiteY15" fmla="*/ 1517357 h 1517357"/>
                <a:gd name="connsiteX16" fmla="*/ 16009 w 935336"/>
                <a:gd name="connsiteY16" fmla="*/ 1105803 h 1517357"/>
                <a:gd name="connsiteX17" fmla="*/ 24277 w 935336"/>
                <a:gd name="connsiteY17" fmla="*/ 1071298 h 1517357"/>
                <a:gd name="connsiteX18" fmla="*/ 325483 w 935336"/>
                <a:gd name="connsiteY18" fmla="*/ 1071657 h 1517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35336" h="1517357">
                  <a:moveTo>
                    <a:pt x="325483" y="1071657"/>
                  </a:moveTo>
                  <a:lnTo>
                    <a:pt x="310567" y="1141567"/>
                  </a:lnTo>
                  <a:cubicBezTo>
                    <a:pt x="291157" y="1242748"/>
                    <a:pt x="304816" y="1296304"/>
                    <a:pt x="380118" y="1296484"/>
                  </a:cubicBezTo>
                  <a:cubicBezTo>
                    <a:pt x="445175" y="1296484"/>
                    <a:pt x="477704" y="1250656"/>
                    <a:pt x="499450" y="1151092"/>
                  </a:cubicBezTo>
                  <a:cubicBezTo>
                    <a:pt x="525150" y="1030681"/>
                    <a:pt x="503224" y="956458"/>
                    <a:pt x="365920" y="812864"/>
                  </a:cubicBezTo>
                  <a:cubicBezTo>
                    <a:pt x="202557" y="641772"/>
                    <a:pt x="137319" y="545084"/>
                    <a:pt x="185304" y="320437"/>
                  </a:cubicBezTo>
                  <a:cubicBezTo>
                    <a:pt x="231491" y="102080"/>
                    <a:pt x="360888" y="-179"/>
                    <a:pt x="583738" y="0"/>
                  </a:cubicBezTo>
                  <a:cubicBezTo>
                    <a:pt x="936164" y="180"/>
                    <a:pt x="960606" y="224108"/>
                    <a:pt x="921607" y="411913"/>
                  </a:cubicBezTo>
                  <a:lnTo>
                    <a:pt x="915137" y="443004"/>
                  </a:lnTo>
                  <a:lnTo>
                    <a:pt x="623635" y="442825"/>
                  </a:lnTo>
                  <a:lnTo>
                    <a:pt x="636216" y="388370"/>
                  </a:lnTo>
                  <a:cubicBezTo>
                    <a:pt x="655625" y="291682"/>
                    <a:pt x="653828" y="224108"/>
                    <a:pt x="579964" y="224108"/>
                  </a:cubicBezTo>
                  <a:cubicBezTo>
                    <a:pt x="530002" y="224108"/>
                    <a:pt x="497294" y="251605"/>
                    <a:pt x="482736" y="327626"/>
                  </a:cubicBezTo>
                  <a:cubicBezTo>
                    <a:pt x="462428" y="430963"/>
                    <a:pt x="480939" y="478229"/>
                    <a:pt x="590927" y="596663"/>
                  </a:cubicBezTo>
                  <a:cubicBezTo>
                    <a:pt x="805869" y="826881"/>
                    <a:pt x="854393" y="943339"/>
                    <a:pt x="802634" y="1170861"/>
                  </a:cubicBezTo>
                  <a:cubicBezTo>
                    <a:pt x="747820" y="1410605"/>
                    <a:pt x="614649" y="1517537"/>
                    <a:pt x="353879" y="1517357"/>
                  </a:cubicBezTo>
                  <a:cubicBezTo>
                    <a:pt x="52492" y="1517177"/>
                    <a:pt x="-41500" y="1356689"/>
                    <a:pt x="16009" y="1105803"/>
                  </a:cubicBezTo>
                  <a:lnTo>
                    <a:pt x="24277" y="1071298"/>
                  </a:lnTo>
                  <a:lnTo>
                    <a:pt x="325483" y="1071657"/>
                  </a:lnTo>
                  <a:close/>
                </a:path>
              </a:pathLst>
            </a:custGeom>
            <a:solidFill>
              <a:srgbClr val="DEB855"/>
            </a:solidFill>
            <a:ln w="17962" cap="flat">
              <a:solidFill>
                <a:schemeClr val="bg1"/>
              </a:solidFill>
              <a:prstDash val="solid"/>
              <a:miter/>
            </a:ln>
          </p:spPr>
          <p:txBody>
            <a:bodyPr rtlCol="0" anchor="ctr"/>
            <a:lstStyle/>
            <a:p>
              <a:endParaRPr lang="zh-CN" altLang="en-US">
                <a:solidFill>
                  <a:schemeClr val="tx1"/>
                </a:solidFill>
              </a:endParaRPr>
            </a:p>
          </p:txBody>
        </p:sp>
        <p:sp>
          <p:nvSpPr>
            <p:cNvPr id="22" name="任意多边形: 形状 9"/>
            <p:cNvSpPr/>
            <p:nvPr>
              <p:custDataLst>
                <p:tags r:id="rId6"/>
              </p:custDataLst>
            </p:nvPr>
          </p:nvSpPr>
          <p:spPr>
            <a:xfrm>
              <a:off x="5216843" y="3031808"/>
              <a:ext cx="1257846" cy="1902313"/>
            </a:xfrm>
            <a:custGeom>
              <a:avLst/>
              <a:gdLst>
                <a:gd name="connsiteX0" fmla="*/ 0 w 974429"/>
                <a:gd name="connsiteY0" fmla="*/ 1473506 h 1473685"/>
                <a:gd name="connsiteX1" fmla="*/ 108190 w 974429"/>
                <a:gd name="connsiteY1" fmla="*/ 0 h 1473685"/>
                <a:gd name="connsiteX2" fmla="*/ 420899 w 974429"/>
                <a:gd name="connsiteY2" fmla="*/ 0 h 1473685"/>
                <a:gd name="connsiteX3" fmla="*/ 351887 w 974429"/>
                <a:gd name="connsiteY3" fmla="*/ 528370 h 1473685"/>
                <a:gd name="connsiteX4" fmla="*/ 259692 w 974429"/>
                <a:gd name="connsiteY4" fmla="*/ 1176612 h 1473685"/>
                <a:gd name="connsiteX5" fmla="*/ 272093 w 974429"/>
                <a:gd name="connsiteY5" fmla="*/ 1176612 h 1473685"/>
                <a:gd name="connsiteX6" fmla="*/ 481284 w 974429"/>
                <a:gd name="connsiteY6" fmla="*/ 531425 h 1473685"/>
                <a:gd name="connsiteX7" fmla="*/ 658306 w 974429"/>
                <a:gd name="connsiteY7" fmla="*/ 180 h 1473685"/>
                <a:gd name="connsiteX8" fmla="*/ 974429 w 974429"/>
                <a:gd name="connsiteY8" fmla="*/ 180 h 1473685"/>
                <a:gd name="connsiteX9" fmla="*/ 400231 w 974429"/>
                <a:gd name="connsiteY9" fmla="*/ 1473685 h 1473685"/>
                <a:gd name="connsiteX10" fmla="*/ 0 w 974429"/>
                <a:gd name="connsiteY10" fmla="*/ 1473685 h 147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4429" h="1473685">
                  <a:moveTo>
                    <a:pt x="0" y="1473506"/>
                  </a:moveTo>
                  <a:lnTo>
                    <a:pt x="108190" y="0"/>
                  </a:lnTo>
                  <a:lnTo>
                    <a:pt x="420899" y="0"/>
                  </a:lnTo>
                  <a:lnTo>
                    <a:pt x="351887" y="528370"/>
                  </a:lnTo>
                  <a:cubicBezTo>
                    <a:pt x="324929" y="724083"/>
                    <a:pt x="288447" y="994019"/>
                    <a:pt x="259692" y="1176612"/>
                  </a:cubicBezTo>
                  <a:lnTo>
                    <a:pt x="272093" y="1176612"/>
                  </a:lnTo>
                  <a:cubicBezTo>
                    <a:pt x="326008" y="995456"/>
                    <a:pt x="416586" y="725700"/>
                    <a:pt x="481284" y="531425"/>
                  </a:cubicBezTo>
                  <a:lnTo>
                    <a:pt x="658306" y="180"/>
                  </a:lnTo>
                  <a:lnTo>
                    <a:pt x="974429" y="180"/>
                  </a:lnTo>
                  <a:lnTo>
                    <a:pt x="400231" y="1473685"/>
                  </a:lnTo>
                  <a:lnTo>
                    <a:pt x="0" y="1473685"/>
                  </a:lnTo>
                  <a:close/>
                </a:path>
              </a:pathLst>
            </a:custGeom>
            <a:solidFill>
              <a:srgbClr val="5BAE3E"/>
            </a:solidFill>
            <a:ln w="35924" cap="flat">
              <a:solidFill>
                <a:schemeClr val="bg1"/>
              </a:solidFill>
              <a:prstDash val="solid"/>
              <a:miter/>
            </a:ln>
          </p:spPr>
          <p:txBody>
            <a:bodyPr rtlCol="0" anchor="ctr"/>
            <a:lstStyle/>
            <a:p>
              <a:endParaRPr lang="zh-CN" altLang="en-US">
                <a:solidFill>
                  <a:schemeClr val="tx1"/>
                </a:solidFill>
              </a:endParaRPr>
            </a:p>
          </p:txBody>
        </p:sp>
        <p:sp>
          <p:nvSpPr>
            <p:cNvPr id="23" name="任意多边形: 形状 10"/>
            <p:cNvSpPr/>
            <p:nvPr>
              <p:custDataLst>
                <p:tags r:id="rId7"/>
              </p:custDataLst>
            </p:nvPr>
          </p:nvSpPr>
          <p:spPr>
            <a:xfrm>
              <a:off x="4151313" y="3204528"/>
              <a:ext cx="1165282" cy="1995108"/>
            </a:xfrm>
            <a:custGeom>
              <a:avLst/>
              <a:gdLst>
                <a:gd name="connsiteX0" fmla="*/ 740976 w 902722"/>
                <a:gd name="connsiteY0" fmla="*/ 0 h 1545572"/>
                <a:gd name="connsiteX1" fmla="*/ 723004 w 902722"/>
                <a:gd name="connsiteY1" fmla="*/ 82131 h 1545572"/>
                <a:gd name="connsiteX2" fmla="*/ 636380 w 902722"/>
                <a:gd name="connsiteY2" fmla="*/ 82131 h 1545572"/>
                <a:gd name="connsiteX3" fmla="*/ 111964 w 902722"/>
                <a:gd name="connsiteY3" fmla="*/ 1463441 h 1545572"/>
                <a:gd name="connsiteX4" fmla="*/ 902722 w 902722"/>
                <a:gd name="connsiteY4" fmla="*/ 1463441 h 1545572"/>
                <a:gd name="connsiteX5" fmla="*/ 866778 w 902722"/>
                <a:gd name="connsiteY5" fmla="*/ 1545572 h 1545572"/>
                <a:gd name="connsiteX6" fmla="*/ 0 w 902722"/>
                <a:gd name="connsiteY6" fmla="*/ 1545572 h 1545572"/>
                <a:gd name="connsiteX7" fmla="*/ 579410 w 902722"/>
                <a:gd name="connsiteY7" fmla="*/ 0 h 1545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02722" h="1545572">
                  <a:moveTo>
                    <a:pt x="740976" y="0"/>
                  </a:moveTo>
                  <a:lnTo>
                    <a:pt x="723004" y="82131"/>
                  </a:lnTo>
                  <a:lnTo>
                    <a:pt x="636380" y="82131"/>
                  </a:lnTo>
                  <a:lnTo>
                    <a:pt x="111964" y="1463441"/>
                  </a:lnTo>
                  <a:lnTo>
                    <a:pt x="902722" y="1463441"/>
                  </a:lnTo>
                  <a:lnTo>
                    <a:pt x="866778" y="1545572"/>
                  </a:lnTo>
                  <a:lnTo>
                    <a:pt x="0" y="1545572"/>
                  </a:lnTo>
                  <a:lnTo>
                    <a:pt x="579410" y="0"/>
                  </a:lnTo>
                  <a:close/>
                </a:path>
              </a:pathLst>
            </a:custGeom>
            <a:solidFill>
              <a:srgbClr val="5BAE3E"/>
            </a:solidFill>
            <a:ln w="17962" cap="flat">
              <a:noFill/>
              <a:prstDash val="solid"/>
              <a:miter/>
            </a:ln>
          </p:spPr>
          <p:txBody>
            <a:bodyPr rtlCol="0" anchor="ctr"/>
            <a:lstStyle/>
            <a:p>
              <a:endParaRPr lang="zh-CN" altLang="en-US">
                <a:solidFill>
                  <a:schemeClr val="tx1"/>
                </a:solidFill>
              </a:endParaRPr>
            </a:p>
          </p:txBody>
        </p:sp>
        <p:sp>
          <p:nvSpPr>
            <p:cNvPr id="24" name="任意多边形: 形状 11"/>
            <p:cNvSpPr/>
            <p:nvPr>
              <p:custDataLst>
                <p:tags r:id="rId8"/>
              </p:custDataLst>
            </p:nvPr>
          </p:nvSpPr>
          <p:spPr>
            <a:xfrm>
              <a:off x="6499543" y="3204528"/>
              <a:ext cx="1524401" cy="1995108"/>
            </a:xfrm>
            <a:custGeom>
              <a:avLst/>
              <a:gdLst>
                <a:gd name="connsiteX0" fmla="*/ 17972 w 1180924"/>
                <a:gd name="connsiteY0" fmla="*/ 0 h 1545572"/>
                <a:gd name="connsiteX1" fmla="*/ 0 w 1180924"/>
                <a:gd name="connsiteY1" fmla="*/ 82131 h 1545572"/>
                <a:gd name="connsiteX2" fmla="*/ 1057818 w 1180924"/>
                <a:gd name="connsiteY2" fmla="*/ 82131 h 1545572"/>
                <a:gd name="connsiteX3" fmla="*/ 539153 w 1180924"/>
                <a:gd name="connsiteY3" fmla="*/ 1463441 h 1545572"/>
                <a:gd name="connsiteX4" fmla="*/ 377407 w 1180924"/>
                <a:gd name="connsiteY4" fmla="*/ 1463441 h 1545572"/>
                <a:gd name="connsiteX5" fmla="*/ 359435 w 1180924"/>
                <a:gd name="connsiteY5" fmla="*/ 1545572 h 1545572"/>
                <a:gd name="connsiteX6" fmla="*/ 588576 w 1180924"/>
                <a:gd name="connsiteY6" fmla="*/ 1545572 h 1545572"/>
                <a:gd name="connsiteX7" fmla="*/ 1180925 w 1180924"/>
                <a:gd name="connsiteY7" fmla="*/ 0 h 15455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80924" h="1545572">
                  <a:moveTo>
                    <a:pt x="17972" y="0"/>
                  </a:moveTo>
                  <a:lnTo>
                    <a:pt x="0" y="82131"/>
                  </a:lnTo>
                  <a:lnTo>
                    <a:pt x="1057818" y="82131"/>
                  </a:lnTo>
                  <a:lnTo>
                    <a:pt x="539153" y="1463441"/>
                  </a:lnTo>
                  <a:lnTo>
                    <a:pt x="377407" y="1463441"/>
                  </a:lnTo>
                  <a:lnTo>
                    <a:pt x="359435" y="1545572"/>
                  </a:lnTo>
                  <a:lnTo>
                    <a:pt x="588576" y="1545572"/>
                  </a:lnTo>
                  <a:lnTo>
                    <a:pt x="1180925" y="0"/>
                  </a:lnTo>
                  <a:close/>
                </a:path>
              </a:pathLst>
            </a:custGeom>
            <a:solidFill>
              <a:srgbClr val="DEB855"/>
            </a:solidFill>
            <a:ln w="17962" cap="flat">
              <a:noFill/>
              <a:prstDash val="solid"/>
              <a:miter/>
            </a:ln>
          </p:spPr>
          <p:txBody>
            <a:bodyPr rtlCol="0" anchor="ctr"/>
            <a:lstStyle/>
            <a:p>
              <a:endParaRPr lang="zh-CN" altLang="en-US">
                <a:solidFill>
                  <a:schemeClr val="tx1"/>
                </a:solidFill>
              </a:endParaRPr>
            </a:p>
          </p:txBody>
        </p:sp>
      </p:grpSp>
      <p:sp>
        <p:nvSpPr>
          <p:cNvPr id="25" name="文本框 24"/>
          <p:cNvSpPr txBox="1"/>
          <p:nvPr/>
        </p:nvSpPr>
        <p:spPr>
          <a:xfrm>
            <a:off x="947988" y="4513611"/>
            <a:ext cx="3190875" cy="1153160"/>
          </a:xfrm>
          <a:prstGeom prst="rect">
            <a:avLst/>
          </a:prstGeom>
          <a:noFill/>
        </p:spPr>
        <p:txBody>
          <a:bodyPr wrap="square" rtlCol="0">
            <a:spAutoFit/>
          </a:bodyPr>
          <a:lstStyle/>
          <a:p>
            <a:pPr marL="285750" lvl="0" indent="-285750" algn="l" fontAlgn="auto">
              <a:lnSpc>
                <a:spcPct val="100000"/>
              </a:lnSpc>
              <a:spcAft>
                <a:spcPts val="600"/>
              </a:spcAft>
              <a:buClrTx/>
              <a:buSzTx/>
              <a:buFont typeface="Arial" panose="020B0604020202020204" pitchFamily="34" charset="0"/>
              <a:buChar char="•"/>
            </a:pPr>
            <a:r>
              <a:rPr lang="en-US" altLang="zh-CN" sz="1600" dirty="0">
                <a:sym typeface="+mn-ea"/>
              </a:rPr>
              <a:t>Examples: </a:t>
            </a:r>
            <a:r>
              <a:rPr lang="en-US" altLang="zh-CN" sz="1600" b="1" dirty="0">
                <a:sym typeface="+mn-ea"/>
              </a:rPr>
              <a:t>bananas, apples</a:t>
            </a:r>
            <a:r>
              <a:rPr lang="en-US" altLang="zh-CN" sz="1600" dirty="0">
                <a:sym typeface="+mn-ea"/>
              </a:rPr>
              <a:t>.</a:t>
            </a:r>
            <a:endParaRPr lang="en-US" altLang="zh-CN" sz="1600" dirty="0">
              <a:sym typeface="+mn-ea"/>
            </a:endParaRPr>
          </a:p>
          <a:p>
            <a:pPr marL="285750" lvl="0" indent="-285750" algn="l" fontAlgn="auto">
              <a:lnSpc>
                <a:spcPct val="100000"/>
              </a:lnSpc>
              <a:spcAft>
                <a:spcPts val="600"/>
              </a:spcAft>
              <a:buClrTx/>
              <a:buSzTx/>
              <a:buFont typeface="Arial" panose="020B0604020202020204" pitchFamily="34" charset="0"/>
              <a:buChar char="•"/>
            </a:pPr>
            <a:r>
              <a:rPr lang="en-US" altLang="zh-CN" sz="1600" dirty="0">
                <a:sym typeface="+mn-ea"/>
              </a:rPr>
              <a:t>Require </a:t>
            </a:r>
            <a:r>
              <a:rPr lang="en-US" altLang="zh-CN" sz="1600" b="1" dirty="0">
                <a:sym typeface="+mn-ea"/>
              </a:rPr>
              <a:t>strict control of ethylene release and action</a:t>
            </a:r>
            <a:r>
              <a:rPr lang="en-US" altLang="zh-CN" sz="1600" dirty="0">
                <a:sym typeface="+mn-ea"/>
              </a:rPr>
              <a:t> to delay the respiratory peak.</a:t>
            </a:r>
            <a:endParaRPr lang="en-US" altLang="zh-CN" sz="1600" dirty="0">
              <a:sym typeface="+mn-ea"/>
            </a:endParaRPr>
          </a:p>
        </p:txBody>
      </p:sp>
      <p:sp>
        <p:nvSpPr>
          <p:cNvPr id="26" name="文本框 25"/>
          <p:cNvSpPr txBox="1"/>
          <p:nvPr/>
        </p:nvSpPr>
        <p:spPr>
          <a:xfrm>
            <a:off x="7540625" y="4513611"/>
            <a:ext cx="3862800" cy="1398905"/>
          </a:xfrm>
          <a:prstGeom prst="rect">
            <a:avLst/>
          </a:prstGeom>
          <a:noFill/>
        </p:spPr>
        <p:txBody>
          <a:bodyPr wrap="square" rtlCol="0">
            <a:spAutoFit/>
          </a:bodyPr>
          <a:lstStyle/>
          <a:p>
            <a:pPr marL="285750" lvl="0" indent="-285750" algn="l" fontAlgn="auto">
              <a:lnSpc>
                <a:spcPct val="100000"/>
              </a:lnSpc>
              <a:spcAft>
                <a:spcPts val="600"/>
              </a:spcAft>
              <a:buClrTx/>
              <a:buSzTx/>
              <a:buFont typeface="Arial" panose="020B0604020202020204" pitchFamily="34" charset="0"/>
              <a:buChar char="•"/>
            </a:pPr>
            <a:r>
              <a:rPr lang="en-US" altLang="zh-CN" sz="1600" dirty="0">
                <a:sym typeface="+mn-ea"/>
              </a:rPr>
              <a:t>Examples: </a:t>
            </a:r>
            <a:r>
              <a:rPr lang="en-US" altLang="zh-CN" sz="1600" b="1" dirty="0">
                <a:sym typeface="+mn-ea"/>
              </a:rPr>
              <a:t>grapes, strawberries</a:t>
            </a:r>
            <a:r>
              <a:rPr lang="en-US" altLang="zh-CN" sz="1600" dirty="0">
                <a:sym typeface="+mn-ea"/>
              </a:rPr>
              <a:t>.</a:t>
            </a:r>
            <a:endParaRPr lang="en-US" altLang="zh-CN" sz="1600" dirty="0">
              <a:sym typeface="+mn-ea"/>
            </a:endParaRPr>
          </a:p>
          <a:p>
            <a:pPr marL="285750" lvl="0" indent="-285750" algn="l" fontAlgn="auto">
              <a:lnSpc>
                <a:spcPct val="100000"/>
              </a:lnSpc>
              <a:spcAft>
                <a:spcPts val="600"/>
              </a:spcAft>
              <a:buClrTx/>
              <a:buSzTx/>
              <a:buFont typeface="Arial" panose="020B0604020202020204" pitchFamily="34" charset="0"/>
              <a:buChar char="•"/>
            </a:pPr>
            <a:r>
              <a:rPr lang="en-US" altLang="zh-CN" sz="1600" dirty="0">
                <a:sym typeface="+mn-ea"/>
              </a:rPr>
              <a:t>Rely primarily on </a:t>
            </a:r>
            <a:r>
              <a:rPr lang="en-US" altLang="zh-CN" sz="1600" b="1" dirty="0">
                <a:sym typeface="+mn-ea"/>
              </a:rPr>
              <a:t>reducing basal respiration through low-temperature storage</a:t>
            </a:r>
            <a:r>
              <a:rPr lang="en-US" altLang="zh-CN" sz="1600" dirty="0">
                <a:sym typeface="+mn-ea"/>
              </a:rPr>
              <a:t> to slow nutrient depletion and preserve quality.</a:t>
            </a:r>
            <a:endParaRPr lang="en-US" altLang="zh-CN" sz="1600" dirty="0">
              <a:sym typeface="+mn-ea"/>
            </a:endParaRPr>
          </a:p>
        </p:txBody>
      </p:sp>
      <p:sp>
        <p:nvSpPr>
          <p:cNvPr id="9" name="文本框 8"/>
          <p:cNvSpPr txBox="1"/>
          <p:nvPr/>
        </p:nvSpPr>
        <p:spPr>
          <a:xfrm>
            <a:off x="611360" y="1568640"/>
            <a:ext cx="11227714" cy="461665"/>
          </a:xfrm>
          <a:prstGeom prst="rect">
            <a:avLst/>
          </a:prstGeom>
          <a:noFill/>
        </p:spPr>
        <p:txBody>
          <a:bodyPr wrap="square" rtlCol="0">
            <a:spAutoFit/>
          </a:bodyPr>
          <a:lstStyle/>
          <a:p>
            <a:r>
              <a:rPr lang="en-US" altLang="zh-CN" sz="2400" b="1" dirty="0">
                <a:sym typeface="+mn-ea"/>
              </a:rPr>
              <a:t>(3) Respiratory Climacteric and Classification of Fruits and Vegetables</a:t>
            </a:r>
            <a:endParaRPr lang="en-US" altLang="zh-CN" sz="2400" b="1" dirty="0">
              <a:sym typeface="+mn-ea"/>
            </a:endParaRPr>
          </a:p>
        </p:txBody>
      </p:sp>
      <p:pic>
        <p:nvPicPr>
          <p:cNvPr id="3" name="717">
            <a:hlinkClick r:id="" action="ppaction://media"/>
          </p:cNvPr>
          <p:cNvPicPr>
            <a:picLocks noChangeAspect="1"/>
          </p:cNvPicPr>
          <p:nvPr>
            <a:audioFile r:link="rId9"/>
            <p:extLst>
              <p:ext uri="{DAA4B4D4-6D71-4841-9C94-3DE7FCFB9230}">
                <p14:media xmlns:p14="http://schemas.microsoft.com/office/powerpoint/2010/main" r:embed="rId10"/>
              </p:ext>
            </p:extLst>
          </p:nvPr>
        </p:nvPicPr>
        <p:blipFill>
          <a:blip r:embed="rId11"/>
          <a:stretch>
            <a:fillRect/>
          </a:stretch>
        </p:blipFill>
        <p:spPr>
          <a:xfrm>
            <a:off x="-671513" y="6329363"/>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3"/>
                </p:tgtEl>
              </p:cMediaNode>
            </p:audio>
          </p:childTnLst>
        </p:cTn>
      </p:par>
    </p:tnLst>
    <p:bldLst>
      <p:bldP spid="15" grpId="0"/>
      <p:bldP spid="25" grpId="0" uiExpand="1" build="p"/>
      <p:bldP spid="26"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4"/>
          <p:cNvSpPr txBox="1"/>
          <p:nvPr/>
        </p:nvSpPr>
        <p:spPr>
          <a:xfrm>
            <a:off x="599327" y="2135520"/>
            <a:ext cx="10873283" cy="988476"/>
          </a:xfrm>
          <a:prstGeom prst="rect">
            <a:avLst/>
          </a:prstGeom>
          <a:noFill/>
        </p:spPr>
        <p:txBody>
          <a:bodyPr wrap="square" rtlCol="0">
            <a:spAutoFit/>
          </a:bodyPr>
          <a:lstStyle/>
          <a:p>
            <a:pPr marL="288290" lvl="0" indent="-288290">
              <a:lnSpc>
                <a:spcPct val="120000"/>
              </a:lnSpc>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Beneficial Effects of Respiration</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8290">
              <a:lnSpc>
                <a:spcPct val="120000"/>
              </a:lnSpc>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Respiration has </a:t>
            </a:r>
            <a:r>
              <a:rPr lang="en-US" altLang="zh-CN" sz="1600" b="1" dirty="0">
                <a:solidFill>
                  <a:schemeClr val="tx1"/>
                </a:solidFill>
                <a:latin typeface="Arial" panose="020B0604020202020204" pitchFamily="34" charset="0"/>
                <a:cs typeface="Arial" panose="020B0604020202020204" pitchFamily="34" charset="0"/>
                <a:sym typeface="+mn-ea"/>
              </a:rPr>
              <a:t>dual effects</a:t>
            </a:r>
            <a:r>
              <a:rPr lang="en-US" altLang="zh-CN" sz="1600" dirty="0">
                <a:solidFill>
                  <a:schemeClr val="tx1"/>
                </a:solidFill>
                <a:latin typeface="Arial" panose="020B0604020202020204" pitchFamily="34" charset="0"/>
                <a:cs typeface="Arial" panose="020B0604020202020204" pitchFamily="34" charset="0"/>
                <a:sym typeface="+mn-ea"/>
              </a:rPr>
              <a:t> on postharvest quality.</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8290">
              <a:lnSpc>
                <a:spcPct val="120000"/>
              </a:lnSpc>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Reducing respiration intensity</a:t>
            </a:r>
            <a:r>
              <a:rPr lang="en-US" altLang="zh-CN" sz="1600" dirty="0">
                <a:solidFill>
                  <a:schemeClr val="tx1"/>
                </a:solidFill>
                <a:latin typeface="Arial" panose="020B0604020202020204" pitchFamily="34" charset="0"/>
                <a:cs typeface="Arial" panose="020B0604020202020204" pitchFamily="34" charset="0"/>
                <a:sym typeface="+mn-ea"/>
              </a:rPr>
              <a:t> is the primary regulatory objective.</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8" name="文本框 7"/>
          <p:cNvSpPr txBox="1"/>
          <p:nvPr/>
        </p:nvSpPr>
        <p:spPr>
          <a:xfrm>
            <a:off x="593299" y="431757"/>
            <a:ext cx="8539549" cy="107632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1. Postharvest Spoilage of Fruits and Vegetables</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grpSp>
        <p:nvGrpSpPr>
          <p:cNvPr id="3" name="组合 2"/>
          <p:cNvGrpSpPr/>
          <p:nvPr/>
        </p:nvGrpSpPr>
        <p:grpSpPr>
          <a:xfrm>
            <a:off x="692397" y="3806632"/>
            <a:ext cx="2322735" cy="2052520"/>
            <a:chOff x="692397" y="3298632"/>
            <a:chExt cx="2322735" cy="2052520"/>
          </a:xfrm>
        </p:grpSpPr>
        <p:sp>
          <p:nvSpPr>
            <p:cNvPr id="21" name="矩形: 圆角 2"/>
            <p:cNvSpPr/>
            <p:nvPr>
              <p:custDataLst>
                <p:tags r:id="rId1"/>
              </p:custDataLst>
            </p:nvPr>
          </p:nvSpPr>
          <p:spPr>
            <a:xfrm>
              <a:off x="692397" y="3390223"/>
              <a:ext cx="2322735" cy="1960929"/>
            </a:xfrm>
            <a:prstGeom prst="roundRect">
              <a:avLst>
                <a:gd name="adj" fmla="val 6347"/>
              </a:avLst>
            </a:prstGeom>
            <a:gradFill flip="none" rotWithShape="1">
              <a:gsLst>
                <a:gs pos="0">
                  <a:srgbClr val="5BAE3E">
                    <a:alpha val="20000"/>
                    <a:lumMod val="20000"/>
                    <a:lumOff val="80000"/>
                  </a:srgbClr>
                </a:gs>
                <a:gs pos="100000">
                  <a:srgbClr val="FFFFFF">
                    <a:alpha val="0"/>
                  </a:srgbClr>
                </a:gs>
              </a:gsLst>
              <a:path path="circle">
                <a:fillToRect l="100000" t="100000"/>
              </a:path>
              <a:tileRect r="-100000" b="-100000"/>
            </a:gradFill>
            <a:ln w="15875" cap="flat" cmpd="sng" algn="ctr">
              <a:solidFill>
                <a:srgbClr val="5BAE3E">
                  <a:alpha val="60000"/>
                </a:srgbClr>
              </a:solidFill>
              <a:prstDash val="solid"/>
              <a:miter lim="800000"/>
            </a:ln>
            <a:effectLst>
              <a:outerShdw blurRad="279400" dist="228600" dir="2700000" algn="tl" rotWithShape="0">
                <a:srgbClr val="376FFF">
                  <a:alpha val="8000"/>
                </a:srgbClr>
              </a:outerShdw>
            </a:effectLst>
          </p:spPr>
          <p:txBody>
            <a:bodyPr wrap="square" lIns="72000" tIns="504000" rIns="72000" bIns="350520" rtlCol="0" anchor="t" anchorCtr="0">
              <a:noAutofit/>
            </a:bodyPr>
            <a:lstStyle/>
            <a:p>
              <a:pPr algn="l">
                <a:lnSpc>
                  <a:spcPct val="110000"/>
                </a:lnSpc>
              </a:pPr>
              <a:r>
                <a:rPr lang="en-US" altLang="zh-CN" sz="1400" dirty="0">
                  <a:latin typeface="Arial" panose="020B0604020202020204" pitchFamily="34" charset="0"/>
                  <a:cs typeface="Arial" panose="020B0604020202020204" pitchFamily="34" charset="0"/>
                  <a:sym typeface="微软雅黑" panose="020B0503020204020204" charset="-122"/>
                </a:rPr>
                <a:t>Provides </a:t>
              </a:r>
              <a:r>
                <a:rPr lang="en-US" altLang="zh-CN" sz="1400" b="1" dirty="0">
                  <a:latin typeface="Arial" panose="020B0604020202020204" pitchFamily="34" charset="0"/>
                  <a:cs typeface="Arial" panose="020B0604020202020204" pitchFamily="34" charset="0"/>
                  <a:sym typeface="微软雅黑" panose="020B0503020204020204" charset="-122"/>
                </a:rPr>
                <a:t>energy</a:t>
              </a:r>
              <a:r>
                <a:rPr lang="en-US" altLang="zh-CN" sz="1400" dirty="0">
                  <a:latin typeface="Arial" panose="020B0604020202020204" pitchFamily="34" charset="0"/>
                  <a:cs typeface="Arial" panose="020B0604020202020204" pitchFamily="34" charset="0"/>
                  <a:sym typeface="微软雅黑" panose="020B0503020204020204" charset="-122"/>
                </a:rPr>
                <a:t> required to sustain basic life activities of fruits and vegetables after harvest.</a:t>
              </a:r>
              <a:endParaRPr lang="en-US" altLang="zh-CN" sz="1400" dirty="0">
                <a:latin typeface="Arial" panose="020B0604020202020204" pitchFamily="34" charset="0"/>
                <a:cs typeface="Arial" panose="020B0604020202020204" pitchFamily="34" charset="0"/>
                <a:sym typeface="微软雅黑" panose="020B0503020204020204" charset="-122"/>
              </a:endParaRPr>
            </a:p>
          </p:txBody>
        </p:sp>
        <p:grpSp>
          <p:nvGrpSpPr>
            <p:cNvPr id="12" name="组合 11"/>
            <p:cNvGrpSpPr/>
            <p:nvPr>
              <p:custDataLst>
                <p:tags r:id="rId2"/>
              </p:custDataLst>
            </p:nvPr>
          </p:nvGrpSpPr>
          <p:grpSpPr>
            <a:xfrm>
              <a:off x="830940" y="3298632"/>
              <a:ext cx="2045648" cy="504000"/>
              <a:chOff x="934390" y="3178312"/>
              <a:chExt cx="2045648" cy="504000"/>
            </a:xfrm>
          </p:grpSpPr>
          <p:sp>
            <p:nvSpPr>
              <p:cNvPr id="29" name="任意多边形: 形状 28"/>
              <p:cNvSpPr/>
              <p:nvPr>
                <p:custDataLst>
                  <p:tags r:id="rId3"/>
                </p:custDataLst>
              </p:nvPr>
            </p:nvSpPr>
            <p:spPr>
              <a:xfrm>
                <a:off x="1018673" y="3178312"/>
                <a:ext cx="1879999" cy="504000"/>
              </a:xfrm>
              <a:prstGeom prst="round2SameRect">
                <a:avLst>
                  <a:gd name="adj1" fmla="val 0"/>
                  <a:gd name="adj2" fmla="val 35242"/>
                </a:avLst>
              </a:prstGeom>
              <a:solidFill>
                <a:srgbClr val="5BAE3E"/>
              </a:solidFill>
              <a:ln w="12700" cap="flat" cmpd="sng" algn="ctr">
                <a:noFill/>
                <a:prstDash val="solid"/>
                <a:miter lim="800000"/>
              </a:ln>
              <a:effectLst>
                <a:outerShdw blurRad="101600" dist="76200" dir="2700000" algn="tl" rotWithShape="0">
                  <a:srgbClr val="5BAE3E">
                    <a:alpha val="25000"/>
                  </a:srgbClr>
                </a:outerShdw>
              </a:effectLst>
            </p:spPr>
            <p:txBody>
              <a:bodyPr wrap="square" rtlCol="0" anchor="ctr">
                <a:noAutofit/>
              </a:bodyPr>
              <a:lstStyle/>
              <a:p>
                <a:pPr algn="ctr">
                  <a:spcBef>
                    <a:spcPct val="0"/>
                  </a:spcBef>
                  <a:spcAft>
                    <a:spcPct val="0"/>
                  </a:spcAft>
                </a:pPr>
                <a:r>
                  <a:rPr lang="en-US" altLang="zh-CN" sz="1400" b="1" dirty="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rPr>
                  <a:t>Sustains Basic Life Activities</a:t>
                </a:r>
                <a:endParaRPr lang="en-US" altLang="zh-CN" sz="1400" b="1" dirty="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25" name="等腰三角形 24"/>
              <p:cNvSpPr/>
              <p:nvPr>
                <p:custDataLst>
                  <p:tags r:id="rId4"/>
                </p:custDataLst>
              </p:nvPr>
            </p:nvSpPr>
            <p:spPr>
              <a:xfrm>
                <a:off x="934390" y="3178313"/>
                <a:ext cx="84668" cy="92156"/>
              </a:xfrm>
              <a:prstGeom prst="triangle">
                <a:avLst>
                  <a:gd name="adj" fmla="val 100000"/>
                </a:avLst>
              </a:prstGeom>
              <a:solidFill>
                <a:schemeClr val="accent1">
                  <a:lumMod val="50000"/>
                </a:schemeClr>
              </a:solidFill>
              <a:ln w="12700" cap="flat" cmpd="sng" algn="ctr">
                <a:noFill/>
                <a:prstDash val="solid"/>
                <a:miter lim="800000"/>
              </a:ln>
              <a:effectLst/>
            </p:spPr>
            <p:txBody>
              <a:bodyPr rtlCol="0" anchor="ctr"/>
              <a:lstStyle/>
              <a:p>
                <a:pPr algn="ctr"/>
                <a:endParaRPr lang="zh-CN" altLang="en-US" sz="1400">
                  <a:solidFill>
                    <a:srgbClr val="FFFFFF"/>
                  </a:solidFill>
                  <a:latin typeface="Arial" panose="020B0604020202020204" pitchFamily="34" charset="0"/>
                  <a:ea typeface="微软雅黑" panose="020B0503020204020204" charset="-122"/>
                </a:endParaRPr>
              </a:p>
            </p:txBody>
          </p:sp>
          <p:sp>
            <p:nvSpPr>
              <p:cNvPr id="26" name="等腰三角形 25"/>
              <p:cNvSpPr/>
              <p:nvPr>
                <p:custDataLst>
                  <p:tags r:id="rId5"/>
                </p:custDataLst>
              </p:nvPr>
            </p:nvSpPr>
            <p:spPr>
              <a:xfrm flipH="1">
                <a:off x="2895370" y="3178313"/>
                <a:ext cx="84668" cy="92156"/>
              </a:xfrm>
              <a:prstGeom prst="triangle">
                <a:avLst>
                  <a:gd name="adj" fmla="val 100000"/>
                </a:avLst>
              </a:prstGeom>
              <a:solidFill>
                <a:schemeClr val="accent1">
                  <a:lumMod val="50000"/>
                </a:schemeClr>
              </a:solidFill>
              <a:ln w="12700" cap="flat" cmpd="sng" algn="ctr">
                <a:noFill/>
                <a:prstDash val="solid"/>
                <a:miter lim="800000"/>
              </a:ln>
              <a:effectLst/>
            </p:spPr>
            <p:txBody>
              <a:bodyPr rtlCol="0" anchor="ctr"/>
              <a:lstStyle/>
              <a:p>
                <a:pPr algn="ctr"/>
                <a:endParaRPr lang="zh-CN" altLang="en-US" sz="1400">
                  <a:solidFill>
                    <a:srgbClr val="FFFFFF"/>
                  </a:solidFill>
                  <a:latin typeface="Arial" panose="020B0604020202020204" pitchFamily="34" charset="0"/>
                  <a:ea typeface="微软雅黑" panose="020B0503020204020204" charset="-122"/>
                </a:endParaRPr>
              </a:p>
            </p:txBody>
          </p:sp>
        </p:grpSp>
      </p:grpSp>
      <p:grpSp>
        <p:nvGrpSpPr>
          <p:cNvPr id="6" name="组合 5"/>
          <p:cNvGrpSpPr/>
          <p:nvPr/>
        </p:nvGrpSpPr>
        <p:grpSpPr>
          <a:xfrm>
            <a:off x="3097956" y="3806632"/>
            <a:ext cx="3443260" cy="2052519"/>
            <a:chOff x="3097956" y="3298632"/>
            <a:chExt cx="3443260" cy="2052519"/>
          </a:xfrm>
        </p:grpSpPr>
        <p:sp>
          <p:nvSpPr>
            <p:cNvPr id="36" name="矩形: 圆角 35"/>
            <p:cNvSpPr/>
            <p:nvPr>
              <p:custDataLst>
                <p:tags r:id="rId6"/>
              </p:custDataLst>
            </p:nvPr>
          </p:nvSpPr>
          <p:spPr>
            <a:xfrm>
              <a:off x="3097956" y="3390222"/>
              <a:ext cx="3443260" cy="1960929"/>
            </a:xfrm>
            <a:prstGeom prst="roundRect">
              <a:avLst>
                <a:gd name="adj" fmla="val 6347"/>
              </a:avLst>
            </a:prstGeom>
            <a:gradFill flip="none" rotWithShape="1">
              <a:gsLst>
                <a:gs pos="0">
                  <a:srgbClr val="DEB855">
                    <a:alpha val="20000"/>
                    <a:lumMod val="20000"/>
                    <a:lumOff val="80000"/>
                  </a:srgbClr>
                </a:gs>
                <a:gs pos="100000">
                  <a:srgbClr val="FFFFFF">
                    <a:alpha val="0"/>
                  </a:srgbClr>
                </a:gs>
              </a:gsLst>
              <a:path path="circle">
                <a:fillToRect l="100000" t="100000"/>
              </a:path>
              <a:tileRect r="-100000" b="-100000"/>
            </a:gradFill>
            <a:ln w="15875" cap="flat" cmpd="sng" algn="ctr">
              <a:solidFill>
                <a:srgbClr val="DEB855">
                  <a:alpha val="60000"/>
                </a:srgbClr>
              </a:solidFill>
              <a:prstDash val="solid"/>
              <a:miter lim="800000"/>
            </a:ln>
            <a:effectLst>
              <a:outerShdw blurRad="279400" dist="228600" dir="2700000" algn="tl" rotWithShape="0">
                <a:srgbClr val="FF7429">
                  <a:alpha val="8000"/>
                </a:srgbClr>
              </a:outerShdw>
            </a:effectLst>
          </p:spPr>
          <p:txBody>
            <a:bodyPr wrap="square" lIns="72000" tIns="504000" rIns="72000" bIns="350520" rtlCol="0" anchor="t" anchorCtr="0">
              <a:noAutofit/>
            </a:bodyPr>
            <a:lstStyle/>
            <a:p>
              <a:pPr algn="l">
                <a:lnSpc>
                  <a:spcPct val="110000"/>
                </a:lnSpc>
                <a:buClrTx/>
                <a:buSzTx/>
                <a:buFontTx/>
              </a:pPr>
              <a:r>
                <a:rPr lang="en-US" altLang="zh-CN" sz="1400" dirty="0">
                  <a:latin typeface="Arial" panose="020B0604020202020204" pitchFamily="34" charset="0"/>
                  <a:cs typeface="Arial" panose="020B0604020202020204" pitchFamily="34" charset="0"/>
                  <a:sym typeface="微软雅黑" panose="020B0503020204020204" charset="-122"/>
                </a:rPr>
                <a:t>Increases activity of </a:t>
              </a:r>
              <a:r>
                <a:rPr lang="en-US" altLang="zh-CN" sz="1400" b="1" dirty="0">
                  <a:latin typeface="Arial" panose="020B0604020202020204" pitchFamily="34" charset="0"/>
                  <a:cs typeface="Arial" panose="020B0604020202020204" pitchFamily="34" charset="0"/>
                  <a:sym typeface="微软雅黑" panose="020B0503020204020204" charset="-122"/>
                </a:rPr>
                <a:t>intracellular oxidative systems</a:t>
              </a:r>
              <a:r>
                <a:rPr lang="en-US" altLang="zh-CN" sz="1400" dirty="0">
                  <a:latin typeface="Arial" panose="020B0604020202020204" pitchFamily="34" charset="0"/>
                  <a:cs typeface="Arial" panose="020B0604020202020204" pitchFamily="34" charset="0"/>
                  <a:sym typeface="微软雅黑" panose="020B0503020204020204" charset="-122"/>
                </a:rPr>
                <a:t> and the expression of related enzymes → improves the ability of tissues to defend against </a:t>
              </a:r>
              <a:r>
                <a:rPr lang="en-US" altLang="zh-CN" sz="1400" b="1" dirty="0">
                  <a:latin typeface="Arial" panose="020B0604020202020204" pitchFamily="34" charset="0"/>
                  <a:cs typeface="Arial" panose="020B0604020202020204" pitchFamily="34" charset="0"/>
                  <a:sym typeface="微软雅黑" panose="020B0503020204020204" charset="-122"/>
                </a:rPr>
                <a:t>pathogens</a:t>
              </a:r>
              <a:r>
                <a:rPr lang="en-US" altLang="zh-CN" sz="1400" dirty="0">
                  <a:latin typeface="Arial" panose="020B0604020202020204" pitchFamily="34" charset="0"/>
                  <a:cs typeface="Arial" panose="020B0604020202020204" pitchFamily="34" charset="0"/>
                  <a:sym typeface="微软雅黑" panose="020B0503020204020204" charset="-122"/>
                </a:rPr>
                <a:t> and </a:t>
              </a:r>
              <a:r>
                <a:rPr lang="en-US" altLang="zh-CN" sz="1400" b="1" dirty="0">
                  <a:latin typeface="Arial" panose="020B0604020202020204" pitchFamily="34" charset="0"/>
                  <a:cs typeface="Arial" panose="020B0604020202020204" pitchFamily="34" charset="0"/>
                  <a:sym typeface="微软雅黑" panose="020B0503020204020204" charset="-122"/>
                </a:rPr>
                <a:t>microbial invasion</a:t>
              </a:r>
              <a:r>
                <a:rPr lang="en-US" altLang="zh-CN" sz="1400" dirty="0">
                  <a:latin typeface="Arial" panose="020B0604020202020204" pitchFamily="34" charset="0"/>
                  <a:cs typeface="Arial" panose="020B0604020202020204" pitchFamily="34" charset="0"/>
                  <a:sym typeface="微软雅黑" panose="020B0503020204020204" charset="-122"/>
                </a:rPr>
                <a:t>.</a:t>
              </a:r>
              <a:endParaRPr lang="en-US" altLang="zh-CN" sz="1400" dirty="0">
                <a:latin typeface="Arial" panose="020B0604020202020204" pitchFamily="34" charset="0"/>
                <a:cs typeface="Arial" panose="020B0604020202020204" pitchFamily="34" charset="0"/>
                <a:sym typeface="微软雅黑" panose="020B0503020204020204" charset="-122"/>
              </a:endParaRPr>
            </a:p>
          </p:txBody>
        </p:sp>
        <p:grpSp>
          <p:nvGrpSpPr>
            <p:cNvPr id="23" name="组合 22"/>
            <p:cNvGrpSpPr/>
            <p:nvPr>
              <p:custDataLst>
                <p:tags r:id="rId7"/>
              </p:custDataLst>
            </p:nvPr>
          </p:nvGrpSpPr>
          <p:grpSpPr>
            <a:xfrm>
              <a:off x="3315829" y="3298632"/>
              <a:ext cx="3007514" cy="504000"/>
              <a:chOff x="4044633" y="3178313"/>
              <a:chExt cx="3007514" cy="387063"/>
            </a:xfrm>
          </p:grpSpPr>
          <p:sp>
            <p:nvSpPr>
              <p:cNvPr id="37" name="任意多边形: 形状 36"/>
              <p:cNvSpPr/>
              <p:nvPr>
                <p:custDataLst>
                  <p:tags r:id="rId8"/>
                </p:custDataLst>
              </p:nvPr>
            </p:nvSpPr>
            <p:spPr>
              <a:xfrm>
                <a:off x="4125999" y="3178313"/>
                <a:ext cx="2844782" cy="387063"/>
              </a:xfrm>
              <a:prstGeom prst="round2SameRect">
                <a:avLst>
                  <a:gd name="adj1" fmla="val 0"/>
                  <a:gd name="adj2" fmla="val 35242"/>
                </a:avLst>
              </a:prstGeom>
              <a:solidFill>
                <a:srgbClr val="DEB855"/>
              </a:solidFill>
              <a:ln w="12700" cap="flat" cmpd="sng" algn="ctr">
                <a:noFill/>
                <a:prstDash val="solid"/>
                <a:miter lim="800000"/>
              </a:ln>
              <a:effectLst>
                <a:outerShdw blurRad="101600" dist="76200" dir="2700000" algn="tl" rotWithShape="0">
                  <a:srgbClr val="DEB855">
                    <a:alpha val="25000"/>
                  </a:srgbClr>
                </a:outerShdw>
              </a:effectLst>
            </p:spPr>
            <p:txBody>
              <a:bodyPr wrap="square" rtlCol="0" anchor="ctr">
                <a:noAutofit/>
              </a:bodyPr>
              <a:lstStyle/>
              <a:p>
                <a:pPr algn="ctr">
                  <a:spcBef>
                    <a:spcPct val="0"/>
                  </a:spcBef>
                  <a:spcAft>
                    <a:spcPct val="0"/>
                  </a:spcAft>
                </a:pPr>
                <a:r>
                  <a:rPr lang="en-US" altLang="zh-CN" sz="1400" b="1" dirty="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rPr>
                  <a:t>Enhances Disease Resistance</a:t>
                </a:r>
                <a:endParaRPr lang="en-US" altLang="zh-CN" sz="1400" b="1" dirty="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38" name="等腰三角形 37"/>
              <p:cNvSpPr/>
              <p:nvPr>
                <p:custDataLst>
                  <p:tags r:id="rId9"/>
                </p:custDataLst>
              </p:nvPr>
            </p:nvSpPr>
            <p:spPr>
              <a:xfrm>
                <a:off x="4044633" y="3178313"/>
                <a:ext cx="84668" cy="92156"/>
              </a:xfrm>
              <a:prstGeom prst="triangle">
                <a:avLst>
                  <a:gd name="adj" fmla="val 100000"/>
                </a:avLst>
              </a:prstGeom>
              <a:solidFill>
                <a:schemeClr val="accent6">
                  <a:lumMod val="25000"/>
                </a:schemeClr>
              </a:solidFill>
              <a:ln w="12700" cap="flat" cmpd="sng" algn="ctr">
                <a:noFill/>
                <a:prstDash val="solid"/>
                <a:miter lim="800000"/>
              </a:ln>
              <a:effectLst/>
            </p:spPr>
            <p:txBody>
              <a:bodyPr rtlCol="0" anchor="ctr"/>
              <a:lstStyle/>
              <a:p>
                <a:pPr algn="ctr"/>
                <a:endParaRPr lang="zh-CN" altLang="en-US" sz="1400">
                  <a:solidFill>
                    <a:srgbClr val="FFFFFF"/>
                  </a:solidFill>
                  <a:latin typeface="Arial" panose="020B0604020202020204" pitchFamily="34" charset="0"/>
                  <a:ea typeface="微软雅黑" panose="020B0503020204020204" charset="-122"/>
                </a:endParaRPr>
              </a:p>
            </p:txBody>
          </p:sp>
          <p:sp>
            <p:nvSpPr>
              <p:cNvPr id="39" name="等腰三角形 38"/>
              <p:cNvSpPr/>
              <p:nvPr>
                <p:custDataLst>
                  <p:tags r:id="rId10"/>
                </p:custDataLst>
              </p:nvPr>
            </p:nvSpPr>
            <p:spPr>
              <a:xfrm flipH="1">
                <a:off x="6967479" y="3178313"/>
                <a:ext cx="84668" cy="92156"/>
              </a:xfrm>
              <a:prstGeom prst="triangle">
                <a:avLst>
                  <a:gd name="adj" fmla="val 100000"/>
                </a:avLst>
              </a:prstGeom>
              <a:solidFill>
                <a:schemeClr val="accent6">
                  <a:lumMod val="25000"/>
                </a:schemeClr>
              </a:solidFill>
              <a:ln w="12700" cap="flat" cmpd="sng" algn="ctr">
                <a:noFill/>
                <a:prstDash val="solid"/>
                <a:miter lim="800000"/>
              </a:ln>
              <a:effectLst/>
            </p:spPr>
            <p:txBody>
              <a:bodyPr rtlCol="0" anchor="ctr"/>
              <a:lstStyle/>
              <a:p>
                <a:pPr algn="ctr"/>
                <a:endParaRPr lang="zh-CN" altLang="en-US" sz="1400">
                  <a:solidFill>
                    <a:srgbClr val="FFFFFF"/>
                  </a:solidFill>
                  <a:latin typeface="Arial" panose="020B0604020202020204" pitchFamily="34" charset="0"/>
                  <a:ea typeface="微软雅黑" panose="020B0503020204020204" charset="-122"/>
                </a:endParaRPr>
              </a:p>
            </p:txBody>
          </p:sp>
        </p:grpSp>
      </p:grpSp>
      <p:grpSp>
        <p:nvGrpSpPr>
          <p:cNvPr id="7" name="组合 6"/>
          <p:cNvGrpSpPr/>
          <p:nvPr/>
        </p:nvGrpSpPr>
        <p:grpSpPr>
          <a:xfrm>
            <a:off x="6624041" y="3794600"/>
            <a:ext cx="4883381" cy="2052520"/>
            <a:chOff x="6624041" y="3286600"/>
            <a:chExt cx="4883381" cy="2052520"/>
          </a:xfrm>
        </p:grpSpPr>
        <p:sp>
          <p:nvSpPr>
            <p:cNvPr id="43" name="矩形: 圆角 42"/>
            <p:cNvSpPr/>
            <p:nvPr>
              <p:custDataLst>
                <p:tags r:id="rId11"/>
              </p:custDataLst>
            </p:nvPr>
          </p:nvSpPr>
          <p:spPr>
            <a:xfrm>
              <a:off x="6624041" y="3378191"/>
              <a:ext cx="4883381" cy="1960929"/>
            </a:xfrm>
            <a:prstGeom prst="roundRect">
              <a:avLst>
                <a:gd name="adj" fmla="val 6347"/>
              </a:avLst>
            </a:prstGeom>
            <a:gradFill flip="none" rotWithShape="1">
              <a:gsLst>
                <a:gs pos="0">
                  <a:srgbClr val="5BAE3E">
                    <a:alpha val="20000"/>
                    <a:lumMod val="20000"/>
                    <a:lumOff val="80000"/>
                  </a:srgbClr>
                </a:gs>
                <a:gs pos="100000">
                  <a:srgbClr val="FFFFFF">
                    <a:alpha val="0"/>
                  </a:srgbClr>
                </a:gs>
              </a:gsLst>
              <a:path path="circle">
                <a:fillToRect l="100000" t="100000"/>
              </a:path>
              <a:tileRect r="-100000" b="-100000"/>
            </a:gradFill>
            <a:ln w="15875" cap="flat" cmpd="sng" algn="ctr">
              <a:solidFill>
                <a:srgbClr val="5BAE3E">
                  <a:alpha val="60000"/>
                </a:srgbClr>
              </a:solidFill>
              <a:prstDash val="solid"/>
              <a:miter lim="800000"/>
            </a:ln>
            <a:effectLst>
              <a:outerShdw blurRad="279400" dist="228600" dir="2700000" algn="tl" rotWithShape="0">
                <a:srgbClr val="376FFF">
                  <a:alpha val="8000"/>
                </a:srgbClr>
              </a:outerShdw>
            </a:effectLst>
          </p:spPr>
          <p:txBody>
            <a:bodyPr wrap="square" lIns="72000" tIns="396000" rIns="72000" bIns="350520" rtlCol="0" anchor="t" anchorCtr="0">
              <a:noAutofit/>
            </a:bodyPr>
            <a:lstStyle/>
            <a:p>
              <a:pPr marL="285750" indent="-285750" algn="l">
                <a:lnSpc>
                  <a:spcPct val="110000"/>
                </a:lnSpc>
                <a:buClrTx/>
                <a:buSzTx/>
                <a:buFont typeface="Arial" panose="020B0604020202020204" pitchFamily="34" charset="0"/>
                <a:buChar char="•"/>
              </a:pPr>
              <a:r>
                <a:rPr lang="en-US" altLang="zh-CN" sz="1400" dirty="0">
                  <a:latin typeface="Arial" panose="020B0604020202020204" pitchFamily="34" charset="0"/>
                  <a:cs typeface="Arial" panose="020B0604020202020204" pitchFamily="34" charset="0"/>
                  <a:sym typeface="微软雅黑" panose="020B0503020204020204" charset="-122"/>
                </a:rPr>
                <a:t>After mechanical damage to Chinese yam (Dioscorea spp.), tissues near the wound </a:t>
              </a:r>
              <a:r>
                <a:rPr lang="en-US" altLang="zh-CN" sz="1400" b="1" dirty="0">
                  <a:latin typeface="Arial" panose="020B0604020202020204" pitchFamily="34" charset="0"/>
                  <a:cs typeface="Arial" panose="020B0604020202020204" pitchFamily="34" charset="0"/>
                  <a:sym typeface="微软雅黑" panose="020B0503020204020204" charset="-122"/>
                </a:rPr>
                <a:t>increase respiration</a:t>
              </a:r>
              <a:r>
                <a:rPr lang="en-US" altLang="zh-CN" sz="1400" dirty="0">
                  <a:latin typeface="Arial" panose="020B0604020202020204" pitchFamily="34" charset="0"/>
                  <a:cs typeface="Arial" panose="020B0604020202020204" pitchFamily="34" charset="0"/>
                  <a:sym typeface="微软雅黑" panose="020B0503020204020204" charset="-122"/>
                </a:rPr>
                <a:t>.</a:t>
              </a:r>
              <a:endParaRPr lang="en-US" altLang="zh-CN" sz="1400" dirty="0">
                <a:latin typeface="Arial" panose="020B0604020202020204" pitchFamily="34" charset="0"/>
                <a:cs typeface="Arial" panose="020B0604020202020204" pitchFamily="34" charset="0"/>
                <a:sym typeface="微软雅黑" panose="020B0503020204020204" charset="-122"/>
              </a:endParaRPr>
            </a:p>
            <a:p>
              <a:pPr marL="349250" lvl="1" indent="0" algn="l" fontAlgn="auto">
                <a:lnSpc>
                  <a:spcPct val="110000"/>
                </a:lnSpc>
                <a:buClrTx/>
                <a:buSzTx/>
                <a:buFontTx/>
              </a:pPr>
              <a:r>
                <a:rPr lang="en-US" altLang="zh-CN" sz="1400" dirty="0">
                  <a:latin typeface="Arial" panose="020B0604020202020204" pitchFamily="34" charset="0"/>
                  <a:cs typeface="Arial" panose="020B0604020202020204" pitchFamily="34" charset="0"/>
                  <a:sym typeface="微软雅黑" panose="020B0503020204020204" charset="-122"/>
                </a:rPr>
                <a:t>→ to synthesize structural substances such as </a:t>
              </a:r>
              <a:r>
                <a:rPr lang="en-US" altLang="zh-CN" sz="1400" b="1" dirty="0">
                  <a:latin typeface="Arial" panose="020B0604020202020204" pitchFamily="34" charset="0"/>
                  <a:cs typeface="Arial" panose="020B0604020202020204" pitchFamily="34" charset="0"/>
                  <a:sym typeface="微软雅黑" panose="020B0503020204020204" charset="-122"/>
                </a:rPr>
                <a:t>lignin and suberin</a:t>
              </a:r>
              <a:r>
                <a:rPr lang="en-US" altLang="zh-CN" sz="1400" dirty="0">
                  <a:latin typeface="Arial" panose="020B0604020202020204" pitchFamily="34" charset="0"/>
                  <a:cs typeface="Arial" panose="020B0604020202020204" pitchFamily="34" charset="0"/>
                  <a:sym typeface="微软雅黑" panose="020B0503020204020204" charset="-122"/>
                </a:rPr>
                <a:t>.</a:t>
              </a:r>
              <a:endParaRPr lang="en-US" altLang="zh-CN" sz="1400" dirty="0">
                <a:latin typeface="Arial" panose="020B0604020202020204" pitchFamily="34" charset="0"/>
                <a:cs typeface="Arial" panose="020B0604020202020204" pitchFamily="34" charset="0"/>
                <a:sym typeface="微软雅黑" panose="020B0503020204020204" charset="-122"/>
              </a:endParaRPr>
            </a:p>
            <a:p>
              <a:pPr marL="349250" lvl="1" indent="0" algn="l" fontAlgn="auto">
                <a:lnSpc>
                  <a:spcPct val="110000"/>
                </a:lnSpc>
                <a:buClrTx/>
                <a:buSzTx/>
                <a:buFontTx/>
              </a:pPr>
              <a:r>
                <a:rPr lang="en-US" altLang="zh-CN" sz="1400" dirty="0">
                  <a:latin typeface="Arial" panose="020B0604020202020204" pitchFamily="34" charset="0"/>
                  <a:cs typeface="Arial" panose="020B0604020202020204" pitchFamily="34" charset="0"/>
                  <a:sym typeface="微软雅黑" panose="020B0503020204020204" charset="-122"/>
                </a:rPr>
                <a:t>→ to provide </a:t>
              </a:r>
              <a:r>
                <a:rPr lang="en-US" altLang="zh-CN" sz="1400" b="1" dirty="0">
                  <a:latin typeface="Arial" panose="020B0604020202020204" pitchFamily="34" charset="0"/>
                  <a:cs typeface="Arial" panose="020B0604020202020204" pitchFamily="34" charset="0"/>
                  <a:sym typeface="微软雅黑" panose="020B0503020204020204" charset="-122"/>
                </a:rPr>
                <a:t>energy for biosynthesis</a:t>
              </a:r>
              <a:r>
                <a:rPr lang="en-US" altLang="zh-CN" sz="1400" dirty="0">
                  <a:latin typeface="Arial" panose="020B0604020202020204" pitchFamily="34" charset="0"/>
                  <a:cs typeface="Arial" panose="020B0604020202020204" pitchFamily="34" charset="0"/>
                  <a:sym typeface="微软雅黑" panose="020B0503020204020204" charset="-122"/>
                </a:rPr>
                <a:t>. </a:t>
              </a:r>
              <a:endParaRPr lang="en-US" altLang="zh-CN" sz="1400" dirty="0">
                <a:latin typeface="Arial" panose="020B0604020202020204" pitchFamily="34" charset="0"/>
                <a:cs typeface="Arial" panose="020B0604020202020204" pitchFamily="34" charset="0"/>
                <a:sym typeface="微软雅黑" panose="020B0503020204020204" charset="-122"/>
              </a:endParaRPr>
            </a:p>
            <a:p>
              <a:pPr marL="349250" lvl="1" indent="0" algn="l" fontAlgn="auto">
                <a:lnSpc>
                  <a:spcPct val="110000"/>
                </a:lnSpc>
                <a:buClrTx/>
                <a:buSzTx/>
                <a:buFontTx/>
              </a:pPr>
              <a:r>
                <a:rPr lang="en-US" altLang="zh-CN" sz="1400" dirty="0">
                  <a:latin typeface="Arial" panose="020B0604020202020204" pitchFamily="34" charset="0"/>
                  <a:cs typeface="Arial" panose="020B0604020202020204" pitchFamily="34" charset="0"/>
                  <a:sym typeface="微软雅黑" panose="020B0503020204020204" charset="-122"/>
                </a:rPr>
                <a:t>⟹ accelerating </a:t>
              </a:r>
              <a:r>
                <a:rPr lang="en-US" altLang="zh-CN" sz="1400" b="1" dirty="0">
                  <a:latin typeface="Arial" panose="020B0604020202020204" pitchFamily="34" charset="0"/>
                  <a:cs typeface="Arial" panose="020B0604020202020204" pitchFamily="34" charset="0"/>
                  <a:sym typeface="微软雅黑" panose="020B0503020204020204" charset="-122"/>
                </a:rPr>
                <a:t>formation of wound-healing tissues</a:t>
              </a:r>
              <a:r>
                <a:rPr lang="en-US" altLang="zh-CN" sz="1400" dirty="0">
                  <a:latin typeface="Arial" panose="020B0604020202020204" pitchFamily="34" charset="0"/>
                  <a:cs typeface="Arial" panose="020B0604020202020204" pitchFamily="34" charset="0"/>
                  <a:sym typeface="微软雅黑" panose="020B0503020204020204" charset="-122"/>
                </a:rPr>
                <a:t>.</a:t>
              </a:r>
              <a:endParaRPr lang="en-US" altLang="zh-CN" sz="1400" dirty="0">
                <a:latin typeface="Arial" panose="020B0604020202020204" pitchFamily="34" charset="0"/>
                <a:cs typeface="Arial" panose="020B0604020202020204" pitchFamily="34" charset="0"/>
                <a:sym typeface="微软雅黑" panose="020B0503020204020204" charset="-122"/>
              </a:endParaRPr>
            </a:p>
          </p:txBody>
        </p:sp>
        <p:grpSp>
          <p:nvGrpSpPr>
            <p:cNvPr id="22" name="组合 21"/>
            <p:cNvGrpSpPr/>
            <p:nvPr>
              <p:custDataLst>
                <p:tags r:id="rId12"/>
              </p:custDataLst>
            </p:nvPr>
          </p:nvGrpSpPr>
          <p:grpSpPr>
            <a:xfrm>
              <a:off x="7081967" y="3286600"/>
              <a:ext cx="3967529" cy="504000"/>
              <a:chOff x="6816808" y="3178312"/>
              <a:chExt cx="3967529" cy="504000"/>
            </a:xfrm>
          </p:grpSpPr>
          <p:sp>
            <p:nvSpPr>
              <p:cNvPr id="44" name="任意多边形: 形状 43"/>
              <p:cNvSpPr/>
              <p:nvPr>
                <p:custDataLst>
                  <p:tags r:id="rId13"/>
                </p:custDataLst>
              </p:nvPr>
            </p:nvSpPr>
            <p:spPr>
              <a:xfrm>
                <a:off x="6901475" y="3178312"/>
                <a:ext cx="3798193" cy="504000"/>
              </a:xfrm>
              <a:prstGeom prst="round2SameRect">
                <a:avLst>
                  <a:gd name="adj1" fmla="val 0"/>
                  <a:gd name="adj2" fmla="val 35242"/>
                </a:avLst>
              </a:prstGeom>
              <a:solidFill>
                <a:srgbClr val="5BAE3E"/>
              </a:solidFill>
              <a:ln w="12700" cap="flat" cmpd="sng" algn="ctr">
                <a:noFill/>
                <a:prstDash val="solid"/>
                <a:miter lim="800000"/>
              </a:ln>
              <a:effectLst>
                <a:outerShdw blurRad="101600" dist="76200" dir="2700000" algn="tl" rotWithShape="0">
                  <a:srgbClr val="5BAE3E">
                    <a:alpha val="25000"/>
                  </a:srgbClr>
                </a:outerShdw>
              </a:effectLst>
            </p:spPr>
            <p:txBody>
              <a:bodyPr wrap="square" rtlCol="0" anchor="ctr">
                <a:noAutofit/>
              </a:bodyPr>
              <a:lstStyle/>
              <a:p>
                <a:pPr algn="ctr">
                  <a:spcBef>
                    <a:spcPct val="0"/>
                  </a:spcBef>
                  <a:spcAft>
                    <a:spcPct val="0"/>
                  </a:spcAft>
                </a:pPr>
                <a:r>
                  <a:rPr lang="en-US" altLang="zh-CN" sz="1400" b="1" dirty="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rPr>
                  <a:t>Promotes Wound Healing</a:t>
                </a:r>
                <a:endParaRPr lang="en-US" altLang="zh-CN" sz="1400" b="1" dirty="0">
                  <a:solidFill>
                    <a:srgbClr val="FFFFFF"/>
                  </a:solidFill>
                  <a:latin typeface="微软雅黑" panose="020B0503020204020204" charset="-122"/>
                  <a:ea typeface="微软雅黑" panose="020B0503020204020204" charset="-122"/>
                  <a:cs typeface="微软雅黑" panose="020B0503020204020204" charset="-122"/>
                  <a:sym typeface="微软雅黑" panose="020B0503020204020204" charset="-122"/>
                </a:endParaRPr>
              </a:p>
            </p:txBody>
          </p:sp>
          <p:sp>
            <p:nvSpPr>
              <p:cNvPr id="45" name="等腰三角形 44"/>
              <p:cNvSpPr/>
              <p:nvPr>
                <p:custDataLst>
                  <p:tags r:id="rId14"/>
                </p:custDataLst>
              </p:nvPr>
            </p:nvSpPr>
            <p:spPr>
              <a:xfrm>
                <a:off x="6816808" y="3178313"/>
                <a:ext cx="84668" cy="92156"/>
              </a:xfrm>
              <a:prstGeom prst="triangle">
                <a:avLst>
                  <a:gd name="adj" fmla="val 100000"/>
                </a:avLst>
              </a:prstGeom>
              <a:solidFill>
                <a:schemeClr val="accent1">
                  <a:lumMod val="50000"/>
                </a:schemeClr>
              </a:solidFill>
              <a:ln w="12700" cap="flat" cmpd="sng" algn="ctr">
                <a:noFill/>
                <a:prstDash val="solid"/>
                <a:miter lim="800000"/>
              </a:ln>
              <a:effectLst/>
            </p:spPr>
            <p:txBody>
              <a:bodyPr rtlCol="0" anchor="ctr"/>
              <a:lstStyle/>
              <a:p>
                <a:pPr algn="ctr"/>
                <a:endParaRPr lang="zh-CN" altLang="en-US" sz="1400">
                  <a:solidFill>
                    <a:srgbClr val="FFFFFF"/>
                  </a:solidFill>
                  <a:latin typeface="Arial" panose="020B0604020202020204" pitchFamily="34" charset="0"/>
                  <a:ea typeface="微软雅黑" panose="020B0503020204020204" charset="-122"/>
                </a:endParaRPr>
              </a:p>
            </p:txBody>
          </p:sp>
          <p:sp>
            <p:nvSpPr>
              <p:cNvPr id="46" name="等腰三角形 45"/>
              <p:cNvSpPr/>
              <p:nvPr>
                <p:custDataLst>
                  <p:tags r:id="rId15"/>
                </p:custDataLst>
              </p:nvPr>
            </p:nvSpPr>
            <p:spPr>
              <a:xfrm flipH="1">
                <a:off x="10699669" y="3178313"/>
                <a:ext cx="84668" cy="92156"/>
              </a:xfrm>
              <a:prstGeom prst="triangle">
                <a:avLst>
                  <a:gd name="adj" fmla="val 100000"/>
                </a:avLst>
              </a:prstGeom>
              <a:solidFill>
                <a:schemeClr val="accent1">
                  <a:lumMod val="50000"/>
                </a:schemeClr>
              </a:solidFill>
              <a:ln w="12700" cap="flat" cmpd="sng" algn="ctr">
                <a:noFill/>
                <a:prstDash val="solid"/>
                <a:miter lim="800000"/>
              </a:ln>
              <a:effectLst/>
            </p:spPr>
            <p:txBody>
              <a:bodyPr rtlCol="0" anchor="ctr"/>
              <a:lstStyle/>
              <a:p>
                <a:pPr algn="ctr"/>
                <a:endParaRPr lang="zh-CN" altLang="en-US" sz="1400">
                  <a:solidFill>
                    <a:srgbClr val="FFFFFF"/>
                  </a:solidFill>
                  <a:latin typeface="Arial" panose="020B0604020202020204" pitchFamily="34" charset="0"/>
                  <a:ea typeface="微软雅黑" panose="020B0503020204020204" charset="-122"/>
                </a:endParaRPr>
              </a:p>
            </p:txBody>
          </p:sp>
        </p:grpSp>
      </p:grpSp>
      <p:sp>
        <p:nvSpPr>
          <p:cNvPr id="4" name="文本框 3"/>
          <p:cNvSpPr txBox="1"/>
          <p:nvPr/>
        </p:nvSpPr>
        <p:spPr>
          <a:xfrm>
            <a:off x="611360" y="1568640"/>
            <a:ext cx="6992598" cy="461665"/>
          </a:xfrm>
          <a:prstGeom prst="rect">
            <a:avLst/>
          </a:prstGeom>
          <a:noFill/>
        </p:spPr>
        <p:txBody>
          <a:bodyPr wrap="square" rtlCol="0">
            <a:spAutoFit/>
          </a:bodyPr>
          <a:lstStyle/>
          <a:p>
            <a:r>
              <a:rPr lang="en-US" altLang="zh-CN" sz="2400" b="1" dirty="0">
                <a:sym typeface="+mn-ea"/>
              </a:rPr>
              <a:t>(4) Benefits and Drawbacks of Respiration</a:t>
            </a:r>
            <a:endParaRPr lang="en-US" altLang="zh-CN" sz="2400" b="1" dirty="0">
              <a:sym typeface="+mn-ea"/>
            </a:endParaRPr>
          </a:p>
        </p:txBody>
      </p:sp>
      <p:grpSp>
        <p:nvGrpSpPr>
          <p:cNvPr id="9" name="组合 8"/>
          <p:cNvGrpSpPr/>
          <p:nvPr/>
        </p:nvGrpSpPr>
        <p:grpSpPr>
          <a:xfrm>
            <a:off x="0" y="3187622"/>
            <a:ext cx="12192000" cy="432000"/>
            <a:chOff x="0" y="5528232"/>
            <a:chExt cx="12192000" cy="432000"/>
          </a:xfrm>
        </p:grpSpPr>
        <p:sp>
          <p:nvSpPr>
            <p:cNvPr id="5" name="矩形 4"/>
            <p:cNvSpPr/>
            <p:nvPr/>
          </p:nvSpPr>
          <p:spPr>
            <a:xfrm>
              <a:off x="0" y="5528232"/>
              <a:ext cx="12192000" cy="432000"/>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Arial" panose="020B0604020202020204" pitchFamily="34" charset="0"/>
              </a:endParaRPr>
            </a:p>
          </p:txBody>
        </p:sp>
        <p:sp>
          <p:nvSpPr>
            <p:cNvPr id="2" name="文本框 1"/>
            <p:cNvSpPr txBox="1"/>
            <p:nvPr/>
          </p:nvSpPr>
          <p:spPr>
            <a:xfrm>
              <a:off x="3343593" y="5560082"/>
              <a:ext cx="5504815" cy="368300"/>
            </a:xfrm>
            <a:prstGeom prst="rect">
              <a:avLst/>
            </a:prstGeom>
            <a:noFill/>
          </p:spPr>
          <p:txBody>
            <a:bodyPr wrap="square" rtlCol="0">
              <a:spAutoFit/>
            </a:bodyPr>
            <a:lstStyle/>
            <a:p>
              <a:pPr algn="ctr"/>
              <a:r>
                <a:rPr lang="en-US" altLang="zh-CN" dirty="0">
                  <a:solidFill>
                    <a:schemeClr val="bg1"/>
                  </a:solidFill>
                </a:rPr>
                <a:t>Three Aspects of Beneficial Effects</a:t>
              </a:r>
              <a:endParaRPr lang="en-US" altLang="zh-CN" dirty="0">
                <a:solidFill>
                  <a:schemeClr val="bg1"/>
                </a:solidFill>
              </a:endParaRPr>
            </a:p>
          </p:txBody>
        </p:sp>
      </p:grpSp>
      <p:pic>
        <p:nvPicPr>
          <p:cNvPr id="10" name="718">
            <a:hlinkClick r:id="" action="ppaction://media"/>
          </p:cNvPr>
          <p:cNvPicPr>
            <a:picLocks noChangeAspect="1"/>
          </p:cNvPicPr>
          <p:nvPr>
            <a:audioFile r:link="rId16"/>
            <p:extLst>
              <p:ext uri="{DAA4B4D4-6D71-4841-9C94-3DE7FCFB9230}">
                <p14:media xmlns:p14="http://schemas.microsoft.com/office/powerpoint/2010/main" r:embed="rId17"/>
              </p:ext>
            </p:extLst>
          </p:nvPr>
        </p:nvPicPr>
        <p:blipFill>
          <a:blip r:embed="rId18"/>
          <a:stretch>
            <a:fillRect/>
          </a:stretch>
        </p:blipFill>
        <p:spPr>
          <a:xfrm>
            <a:off x="-808038" y="6151563"/>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0"/>
                </p:tgtEl>
              </p:cMediaNode>
            </p:audio>
          </p:childTnLst>
        </p:cTn>
      </p:par>
    </p:tnLst>
    <p:bldLst>
      <p:bldP spid="15" grpId="0" uiExpand="1" build="p"/>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0" y="2665578"/>
            <a:ext cx="8542421" cy="2784725"/>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Arial" panose="020B0604020202020204" pitchFamily="34" charset="0"/>
            </a:endParaRPr>
          </a:p>
        </p:txBody>
      </p:sp>
      <p:sp>
        <p:nvSpPr>
          <p:cNvPr id="15" name="文本框 14"/>
          <p:cNvSpPr txBox="1"/>
          <p:nvPr/>
        </p:nvSpPr>
        <p:spPr>
          <a:xfrm>
            <a:off x="886660" y="2866531"/>
            <a:ext cx="6601522" cy="369332"/>
          </a:xfrm>
          <a:prstGeom prst="rect">
            <a:avLst/>
          </a:prstGeom>
          <a:noFill/>
        </p:spPr>
        <p:txBody>
          <a:bodyPr wrap="square" rtlCol="0">
            <a:spAutoFit/>
          </a:bodyPr>
          <a:lstStyle/>
          <a:p>
            <a:pPr lvl="0">
              <a:spcBef>
                <a:spcPts val="300"/>
              </a:spcBef>
              <a:spcAft>
                <a:spcPts val="300"/>
              </a:spcAft>
              <a:buSzPct val="100000"/>
            </a:pPr>
            <a:r>
              <a:rPr lang="en-US" altLang="zh-CN" b="1" dirty="0">
                <a:solidFill>
                  <a:schemeClr val="bg1"/>
                </a:solidFill>
                <a:latin typeface="Arial" panose="020B0604020202020204" pitchFamily="34" charset="0"/>
                <a:cs typeface="Arial" panose="020B0604020202020204" pitchFamily="34" charset="0"/>
                <a:sym typeface="+mn-ea"/>
              </a:rPr>
              <a:t>1）Consumes Substrates → Accelerates Senescence</a:t>
            </a:r>
            <a:endParaRPr lang="en-US" altLang="zh-CN" b="1" dirty="0">
              <a:solidFill>
                <a:schemeClr val="bg1"/>
              </a:solidFill>
              <a:latin typeface="Arial" panose="020B0604020202020204" pitchFamily="34" charset="0"/>
              <a:cs typeface="Arial" panose="020B0604020202020204" pitchFamily="34" charset="0"/>
              <a:sym typeface="+mn-ea"/>
            </a:endParaRPr>
          </a:p>
        </p:txBody>
      </p:sp>
      <p:sp>
        <p:nvSpPr>
          <p:cNvPr id="5" name="文本框 4"/>
          <p:cNvSpPr txBox="1"/>
          <p:nvPr/>
        </p:nvSpPr>
        <p:spPr>
          <a:xfrm>
            <a:off x="593299" y="431757"/>
            <a:ext cx="8539549" cy="107632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1. Postharvest Spoilage of Fruits and Vegetables</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9" name="文本框 8"/>
          <p:cNvSpPr txBox="1"/>
          <p:nvPr/>
        </p:nvSpPr>
        <p:spPr>
          <a:xfrm>
            <a:off x="585870" y="2133561"/>
            <a:ext cx="10796003" cy="394210"/>
          </a:xfrm>
          <a:prstGeom prst="rect">
            <a:avLst/>
          </a:prstGeom>
          <a:noFill/>
        </p:spPr>
        <p:txBody>
          <a:bodyPr wrap="square" rtlCol="0">
            <a:spAutoFit/>
          </a:bodyPr>
          <a:lstStyle/>
          <a:p>
            <a:pPr marL="288290" lvl="0" indent="-288290">
              <a:lnSpc>
                <a:spcPct val="120000"/>
              </a:lnSpc>
              <a:spcBef>
                <a:spcPts val="200"/>
              </a:spcBef>
              <a:spcAft>
                <a:spcPts val="2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Detrimental Effects of Respiration – Three Major Negative Impacts</a:t>
            </a:r>
            <a:endParaRPr lang="en-US" altLang="zh-CN" b="1" dirty="0">
              <a:solidFill>
                <a:srgbClr val="5BAE3E"/>
              </a:solidFill>
              <a:latin typeface="Arial" panose="020B0604020202020204" pitchFamily="34" charset="0"/>
              <a:cs typeface="Arial" panose="020B0604020202020204" pitchFamily="34" charset="0"/>
              <a:sym typeface="+mn-ea"/>
            </a:endParaRPr>
          </a:p>
        </p:txBody>
      </p:sp>
      <p:pic>
        <p:nvPicPr>
          <p:cNvPr id="6" name="图片 5"/>
          <p:cNvPicPr>
            <a:picLocks noChangeAspect="1"/>
          </p:cNvPicPr>
          <p:nvPr/>
        </p:nvPicPr>
        <p:blipFill>
          <a:blip r:embed="rId1"/>
          <a:stretch>
            <a:fillRect/>
          </a:stretch>
        </p:blipFill>
        <p:spPr>
          <a:xfrm>
            <a:off x="7740015" y="3684580"/>
            <a:ext cx="3756660" cy="2059940"/>
          </a:xfrm>
          <a:prstGeom prst="rect">
            <a:avLst/>
          </a:prstGeom>
        </p:spPr>
      </p:pic>
      <p:sp>
        <p:nvSpPr>
          <p:cNvPr id="12" name="文本框 11"/>
          <p:cNvSpPr txBox="1"/>
          <p:nvPr/>
        </p:nvSpPr>
        <p:spPr>
          <a:xfrm>
            <a:off x="611360" y="1568640"/>
            <a:ext cx="6992598" cy="461665"/>
          </a:xfrm>
          <a:prstGeom prst="rect">
            <a:avLst/>
          </a:prstGeom>
          <a:noFill/>
        </p:spPr>
        <p:txBody>
          <a:bodyPr wrap="square" rtlCol="0">
            <a:spAutoFit/>
          </a:bodyPr>
          <a:lstStyle/>
          <a:p>
            <a:r>
              <a:rPr lang="en-US" altLang="zh-CN" sz="2400" b="1" dirty="0">
                <a:sym typeface="+mn-ea"/>
              </a:rPr>
              <a:t>(4) Benefits and Drawbacks of Respiration</a:t>
            </a:r>
            <a:endParaRPr lang="en-US" altLang="zh-CN" sz="2400" b="1" dirty="0">
              <a:sym typeface="+mn-ea"/>
            </a:endParaRPr>
          </a:p>
        </p:txBody>
      </p:sp>
      <p:sp>
        <p:nvSpPr>
          <p:cNvPr id="22" name="文本框 21"/>
          <p:cNvSpPr txBox="1"/>
          <p:nvPr/>
        </p:nvSpPr>
        <p:spPr>
          <a:xfrm>
            <a:off x="1261111" y="3269165"/>
            <a:ext cx="6222513" cy="1940531"/>
          </a:xfrm>
          <a:prstGeom prst="rect">
            <a:avLst/>
          </a:prstGeom>
          <a:noFill/>
        </p:spPr>
        <p:txBody>
          <a:bodyPr wrap="square" rtlCol="0">
            <a:spAutoFit/>
          </a:bodyPr>
          <a:lstStyle/>
          <a:p>
            <a:pPr marL="285750" lvl="0" indent="-285750">
              <a:lnSpc>
                <a:spcPct val="120000"/>
              </a:lnSpc>
              <a:spcBef>
                <a:spcPts val="200"/>
              </a:spcBef>
              <a:spcAft>
                <a:spcPts val="200"/>
              </a:spcAft>
              <a:buFont typeface="Arial" panose="020B0604020202020204" pitchFamily="34" charset="0"/>
              <a:buChar char="•"/>
            </a:pPr>
            <a:r>
              <a:rPr lang="en-US" altLang="zh-CN" sz="1600" dirty="0">
                <a:solidFill>
                  <a:schemeClr val="bg1"/>
                </a:solidFill>
                <a:sym typeface="+mn-ea"/>
              </a:rPr>
              <a:t>After harvest, fruits and vegetables </a:t>
            </a:r>
            <a:r>
              <a:rPr lang="en-US" altLang="zh-CN" sz="1600" b="1" dirty="0">
                <a:solidFill>
                  <a:schemeClr val="bg1"/>
                </a:solidFill>
                <a:sym typeface="+mn-ea"/>
              </a:rPr>
              <a:t>detached from the parent plant</a:t>
            </a:r>
            <a:r>
              <a:rPr lang="en-US" altLang="zh-CN" sz="1600" dirty="0">
                <a:solidFill>
                  <a:schemeClr val="bg1"/>
                </a:solidFill>
                <a:sym typeface="+mn-ea"/>
              </a:rPr>
              <a:t> and cannot acquire </a:t>
            </a:r>
            <a:r>
              <a:rPr lang="en-US" altLang="zh-CN" sz="1600" b="1" dirty="0">
                <a:solidFill>
                  <a:schemeClr val="bg1"/>
                </a:solidFill>
                <a:sym typeface="+mn-ea"/>
              </a:rPr>
              <a:t>water or nutrients. </a:t>
            </a:r>
            <a:endParaRPr lang="en-US" altLang="zh-CN" sz="1600" b="1" dirty="0">
              <a:solidFill>
                <a:schemeClr val="bg1"/>
              </a:solidFill>
              <a:sym typeface="+mn-ea"/>
            </a:endParaRPr>
          </a:p>
          <a:p>
            <a:pPr marL="285750" lvl="0" indent="-285750">
              <a:lnSpc>
                <a:spcPct val="120000"/>
              </a:lnSpc>
              <a:spcBef>
                <a:spcPts val="200"/>
              </a:spcBef>
              <a:spcAft>
                <a:spcPts val="200"/>
              </a:spcAft>
              <a:buFont typeface="Arial" panose="020B0604020202020204" pitchFamily="34" charset="0"/>
              <a:buChar char="•"/>
            </a:pPr>
            <a:r>
              <a:rPr lang="en-US" altLang="zh-CN" sz="1600" dirty="0">
                <a:solidFill>
                  <a:schemeClr val="bg1"/>
                </a:solidFill>
                <a:sym typeface="+mn-ea"/>
              </a:rPr>
              <a:t>Rely on respiration to consume </a:t>
            </a:r>
            <a:r>
              <a:rPr lang="en-US" altLang="zh-CN" sz="1600" b="1" dirty="0">
                <a:solidFill>
                  <a:schemeClr val="bg1"/>
                </a:solidFill>
                <a:sym typeface="+mn-ea"/>
              </a:rPr>
              <a:t>internally stored substrates</a:t>
            </a:r>
            <a:r>
              <a:rPr lang="en-US" altLang="zh-CN" sz="1600" dirty="0">
                <a:solidFill>
                  <a:schemeClr val="bg1"/>
                </a:solidFill>
                <a:sym typeface="+mn-ea"/>
              </a:rPr>
              <a:t> (e.g., glucose).</a:t>
            </a:r>
            <a:endParaRPr lang="en-US" altLang="zh-CN" sz="1600" dirty="0">
              <a:solidFill>
                <a:schemeClr val="bg1"/>
              </a:solidFill>
              <a:sym typeface="+mn-ea"/>
            </a:endParaRPr>
          </a:p>
          <a:p>
            <a:pPr marL="285750" lvl="0" indent="-285750">
              <a:lnSpc>
                <a:spcPct val="120000"/>
              </a:lnSpc>
              <a:spcBef>
                <a:spcPts val="200"/>
              </a:spcBef>
              <a:spcAft>
                <a:spcPts val="200"/>
              </a:spcAft>
              <a:buFont typeface="Arial" panose="020B0604020202020204" pitchFamily="34" charset="0"/>
              <a:buChar char="•"/>
            </a:pPr>
            <a:r>
              <a:rPr lang="en-US" altLang="zh-CN" sz="1600" dirty="0">
                <a:solidFill>
                  <a:schemeClr val="bg1"/>
                </a:solidFill>
                <a:sym typeface="+mn-ea"/>
              </a:rPr>
              <a:t>Lead to </a:t>
            </a:r>
            <a:r>
              <a:rPr lang="en-US" altLang="zh-CN" sz="1600" b="1" dirty="0">
                <a:solidFill>
                  <a:schemeClr val="bg1"/>
                </a:solidFill>
                <a:sym typeface="+mn-ea"/>
              </a:rPr>
              <a:t>nutrient depletion</a:t>
            </a:r>
            <a:r>
              <a:rPr lang="en-US" altLang="zh-CN" sz="1600" dirty="0">
                <a:solidFill>
                  <a:schemeClr val="bg1"/>
                </a:solidFill>
                <a:sym typeface="+mn-ea"/>
              </a:rPr>
              <a:t> and ultimately </a:t>
            </a:r>
            <a:r>
              <a:rPr lang="en-US" altLang="zh-CN" sz="1600" b="1" dirty="0">
                <a:solidFill>
                  <a:schemeClr val="bg1"/>
                </a:solidFill>
                <a:sym typeface="+mn-ea"/>
              </a:rPr>
              <a:t>loss of biological activity</a:t>
            </a:r>
            <a:r>
              <a:rPr lang="en-US" altLang="zh-CN" sz="1600" dirty="0">
                <a:solidFill>
                  <a:schemeClr val="bg1"/>
                </a:solidFill>
                <a:sym typeface="+mn-ea"/>
              </a:rPr>
              <a:t> once these substrates are exhausted. </a:t>
            </a:r>
            <a:endParaRPr lang="en-US" altLang="zh-CN" sz="1600" dirty="0">
              <a:solidFill>
                <a:schemeClr val="bg1"/>
              </a:solidFill>
              <a:sym typeface="+mn-ea"/>
            </a:endParaRPr>
          </a:p>
        </p:txBody>
      </p:sp>
      <p:pic>
        <p:nvPicPr>
          <p:cNvPr id="2" name="719">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945795" y="543972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2"/>
                </p:tgtEl>
              </p:cMediaNode>
            </p:audio>
          </p:childTnLst>
        </p:cTn>
      </p:par>
    </p:tnLst>
    <p:bldLst>
      <p:bldP spid="21" grpId="0" animBg="1"/>
      <p:bldP spid="15" grpId="0"/>
      <p:bldP spid="9" grpId="0"/>
      <p:bldP spid="22"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3539490" y="1880870"/>
            <a:ext cx="7643495" cy="1466850"/>
            <a:chOff x="3565993" y="1880994"/>
            <a:chExt cx="6806802" cy="1466561"/>
          </a:xfrm>
        </p:grpSpPr>
        <p:sp>
          <p:nvSpPr>
            <p:cNvPr id="1327" name="矩形 1326"/>
            <p:cNvSpPr/>
            <p:nvPr>
              <p:custDataLst>
                <p:tags r:id="rId1"/>
              </p:custDataLst>
            </p:nvPr>
          </p:nvSpPr>
          <p:spPr>
            <a:xfrm>
              <a:off x="7987659" y="1880994"/>
              <a:ext cx="2385136" cy="413075"/>
            </a:xfrm>
            <a:prstGeom prst="rect">
              <a:avLst/>
            </a:prstGeom>
            <a:solidFill>
              <a:srgbClr val="DEB855">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00" name="矩形 1199"/>
            <p:cNvSpPr/>
            <p:nvPr>
              <p:custDataLst>
                <p:tags r:id="rId2"/>
              </p:custDataLst>
            </p:nvPr>
          </p:nvSpPr>
          <p:spPr>
            <a:xfrm>
              <a:off x="3647207" y="1985926"/>
              <a:ext cx="6657773" cy="1127143"/>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02" name="文本框 1201"/>
            <p:cNvSpPr txBox="1"/>
            <p:nvPr>
              <p:custDataLst>
                <p:tags r:id="rId3"/>
              </p:custDataLst>
            </p:nvPr>
          </p:nvSpPr>
          <p:spPr>
            <a:xfrm>
              <a:off x="3715020" y="2331209"/>
              <a:ext cx="6589960" cy="645033"/>
            </a:xfrm>
            <a:prstGeom prst="rect">
              <a:avLst/>
            </a:prstGeom>
            <a:noFill/>
          </p:spPr>
          <p:txBody>
            <a:bodyPr wrap="square" rtlCol="0">
              <a:spAutoFit/>
            </a:bodyPr>
            <a:lstStyle/>
            <a:p>
              <a:r>
                <a:rPr lang="en-US" altLang="zh-CN" b="1" dirty="0">
                  <a:solidFill>
                    <a:schemeClr val="bg1"/>
                  </a:solidFill>
                  <a:ea typeface="+mj-ea"/>
                </a:rPr>
                <a:t>Mechanisms of Postharvest Quality Deterioration in Fruits and Vegetables</a:t>
              </a:r>
              <a:endParaRPr lang="en-US" altLang="zh-CN" b="1" dirty="0">
                <a:solidFill>
                  <a:schemeClr val="bg1"/>
                </a:solidFill>
                <a:ea typeface="+mj-ea"/>
              </a:endParaRPr>
            </a:p>
          </p:txBody>
        </p:sp>
        <p:sp>
          <p:nvSpPr>
            <p:cNvPr id="1203" name="矩形 1202"/>
            <p:cNvSpPr/>
            <p:nvPr>
              <p:custDataLst>
                <p:tags r:id="rId4"/>
              </p:custDataLst>
            </p:nvPr>
          </p:nvSpPr>
          <p:spPr>
            <a:xfrm>
              <a:off x="3565993" y="3052400"/>
              <a:ext cx="1188000" cy="108000"/>
            </a:xfrm>
            <a:prstGeom prst="rect">
              <a:avLst/>
            </a:prstGeom>
            <a:solidFill>
              <a:srgbClr val="DEB8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04" name="文本框 1203"/>
            <p:cNvSpPr txBox="1"/>
            <p:nvPr>
              <p:custDataLst>
                <p:tags r:id="rId5"/>
              </p:custDataLst>
            </p:nvPr>
          </p:nvSpPr>
          <p:spPr>
            <a:xfrm>
              <a:off x="3715022" y="2003260"/>
              <a:ext cx="1618720" cy="398701"/>
            </a:xfrm>
            <a:prstGeom prst="rect">
              <a:avLst/>
            </a:prstGeom>
            <a:noFill/>
          </p:spPr>
          <p:txBody>
            <a:bodyPr wrap="square" rtlCol="0">
              <a:spAutoFit/>
            </a:bodyPr>
            <a:lstStyle/>
            <a:p>
              <a:r>
                <a:rPr lang="en-US" altLang="zh-CN" sz="2000" b="1" i="1" dirty="0">
                  <a:solidFill>
                    <a:srgbClr val="FFC000"/>
                  </a:solidFill>
                  <a:effectLst>
                    <a:outerShdw blurRad="38100" dist="38100" dir="2700000" algn="tl">
                      <a:srgbClr val="000000">
                        <a:alpha val="43137"/>
                      </a:srgbClr>
                    </a:outerShdw>
                  </a:effectLst>
                </a:rPr>
                <a:t>Part 01</a:t>
              </a:r>
              <a:r>
                <a:rPr lang="en-US" altLang="zh-CN" sz="2000" i="1" dirty="0">
                  <a:solidFill>
                    <a:srgbClr val="DEB855"/>
                  </a:solidFill>
                  <a:effectLst>
                    <a:outerShdw blurRad="38100" dist="38100" dir="2700000" algn="tl">
                      <a:srgbClr val="000000">
                        <a:alpha val="43137"/>
                      </a:srgbClr>
                    </a:outerShdw>
                  </a:effectLst>
                </a:rPr>
                <a:t> </a:t>
              </a:r>
              <a:endParaRPr lang="zh-CN" altLang="en-US" sz="2000" i="1" dirty="0">
                <a:solidFill>
                  <a:srgbClr val="DEB855"/>
                </a:solidFill>
                <a:effectLst>
                  <a:outerShdw blurRad="38100" dist="38100" dir="2700000" algn="tl">
                    <a:srgbClr val="000000">
                      <a:alpha val="43137"/>
                    </a:srgbClr>
                  </a:outerShdw>
                </a:effectLst>
              </a:endParaRPr>
            </a:p>
          </p:txBody>
        </p:sp>
        <p:grpSp>
          <p:nvGrpSpPr>
            <p:cNvPr id="1329" name="组合 1328"/>
            <p:cNvGrpSpPr/>
            <p:nvPr/>
          </p:nvGrpSpPr>
          <p:grpSpPr>
            <a:xfrm>
              <a:off x="9401883" y="2745491"/>
              <a:ext cx="903097" cy="602064"/>
              <a:chOff x="2178006" y="5732219"/>
              <a:chExt cx="1219876" cy="813250"/>
            </a:xfrm>
          </p:grpSpPr>
          <p:cxnSp>
            <p:nvCxnSpPr>
              <p:cNvPr id="1333" name="直接连接符 1332"/>
              <p:cNvCxnSpPr/>
              <p:nvPr>
                <p:custDataLst>
                  <p:tags r:id="rId6"/>
                </p:custDataLst>
              </p:nvPr>
            </p:nvCxnSpPr>
            <p:spPr>
              <a:xfrm>
                <a:off x="2178006"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334" name="直接连接符 1333"/>
              <p:cNvCxnSpPr/>
              <p:nvPr>
                <p:custDataLst>
                  <p:tags r:id="rId7"/>
                </p:custDataLst>
              </p:nvPr>
            </p:nvCxnSpPr>
            <p:spPr>
              <a:xfrm>
                <a:off x="2381319"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335" name="直接连接符 1334"/>
              <p:cNvCxnSpPr/>
              <p:nvPr>
                <p:custDataLst>
                  <p:tags r:id="rId8"/>
                </p:custDataLst>
              </p:nvPr>
            </p:nvCxnSpPr>
            <p:spPr>
              <a:xfrm>
                <a:off x="2584631"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336" name="直接连接符 1335"/>
              <p:cNvCxnSpPr/>
              <p:nvPr>
                <p:custDataLst>
                  <p:tags r:id="rId9"/>
                </p:custDataLst>
              </p:nvPr>
            </p:nvCxnSpPr>
            <p:spPr>
              <a:xfrm>
                <a:off x="2787944" y="5732219"/>
                <a:ext cx="609936" cy="609936"/>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337" name="直接连接符 1336"/>
              <p:cNvCxnSpPr/>
              <p:nvPr>
                <p:custDataLst>
                  <p:tags r:id="rId10"/>
                </p:custDataLst>
              </p:nvPr>
            </p:nvCxnSpPr>
            <p:spPr>
              <a:xfrm>
                <a:off x="2991256" y="5732219"/>
                <a:ext cx="406624" cy="406624"/>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338" name="直接连接符 1337"/>
              <p:cNvCxnSpPr/>
              <p:nvPr>
                <p:custDataLst>
                  <p:tags r:id="rId11"/>
                </p:custDataLst>
              </p:nvPr>
            </p:nvCxnSpPr>
            <p:spPr>
              <a:xfrm>
                <a:off x="3194569" y="5732219"/>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339" name="直接连接符 1338"/>
              <p:cNvCxnSpPr/>
              <p:nvPr>
                <p:custDataLst>
                  <p:tags r:id="rId12"/>
                </p:custDataLst>
              </p:nvPr>
            </p:nvCxnSpPr>
            <p:spPr>
              <a:xfrm>
                <a:off x="2178006" y="5935532"/>
                <a:ext cx="609937" cy="609937"/>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340" name="直接连接符 1339"/>
              <p:cNvCxnSpPr/>
              <p:nvPr>
                <p:custDataLst>
                  <p:tags r:id="rId13"/>
                </p:custDataLst>
              </p:nvPr>
            </p:nvCxnSpPr>
            <p:spPr>
              <a:xfrm>
                <a:off x="2178006" y="6138844"/>
                <a:ext cx="406625" cy="406625"/>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341" name="直接连接符 1340"/>
              <p:cNvCxnSpPr/>
              <p:nvPr>
                <p:custDataLst>
                  <p:tags r:id="rId14"/>
                </p:custDataLst>
              </p:nvPr>
            </p:nvCxnSpPr>
            <p:spPr>
              <a:xfrm>
                <a:off x="2178006" y="6342156"/>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grpSp>
      </p:grpSp>
      <p:grpSp>
        <p:nvGrpSpPr>
          <p:cNvPr id="5" name="组合 4"/>
          <p:cNvGrpSpPr/>
          <p:nvPr/>
        </p:nvGrpSpPr>
        <p:grpSpPr>
          <a:xfrm>
            <a:off x="3539490" y="3561080"/>
            <a:ext cx="7643495" cy="1466850"/>
            <a:chOff x="3565993" y="1880994"/>
            <a:chExt cx="6806802" cy="1466561"/>
          </a:xfrm>
        </p:grpSpPr>
        <p:sp>
          <p:nvSpPr>
            <p:cNvPr id="6" name="矩形 5"/>
            <p:cNvSpPr/>
            <p:nvPr>
              <p:custDataLst>
                <p:tags r:id="rId15"/>
              </p:custDataLst>
            </p:nvPr>
          </p:nvSpPr>
          <p:spPr>
            <a:xfrm>
              <a:off x="7987659" y="1880994"/>
              <a:ext cx="2385136" cy="413075"/>
            </a:xfrm>
            <a:prstGeom prst="rect">
              <a:avLst/>
            </a:prstGeom>
            <a:solidFill>
              <a:srgbClr val="DEB855">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7" name="矩形 6"/>
            <p:cNvSpPr/>
            <p:nvPr>
              <p:custDataLst>
                <p:tags r:id="rId16"/>
              </p:custDataLst>
            </p:nvPr>
          </p:nvSpPr>
          <p:spPr>
            <a:xfrm>
              <a:off x="3647207" y="1985926"/>
              <a:ext cx="6657773" cy="1127143"/>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文本框 7"/>
            <p:cNvSpPr txBox="1"/>
            <p:nvPr>
              <p:custDataLst>
                <p:tags r:id="rId17"/>
              </p:custDataLst>
            </p:nvPr>
          </p:nvSpPr>
          <p:spPr>
            <a:xfrm>
              <a:off x="3715020" y="2344541"/>
              <a:ext cx="6589958" cy="368227"/>
            </a:xfrm>
            <a:prstGeom prst="rect">
              <a:avLst/>
            </a:prstGeom>
            <a:noFill/>
          </p:spPr>
          <p:txBody>
            <a:bodyPr wrap="square" rtlCol="0">
              <a:spAutoFit/>
            </a:bodyPr>
            <a:lstStyle/>
            <a:p>
              <a:r>
                <a:rPr lang="en-US" altLang="zh-CN" b="1" dirty="0">
                  <a:solidFill>
                    <a:schemeClr val="bg1"/>
                  </a:solidFill>
                  <a:ea typeface="+mj-ea"/>
                </a:rPr>
                <a:t>Postharvest Preservation and Loss-reduction Technologies</a:t>
              </a:r>
              <a:endParaRPr lang="en-US" altLang="zh-CN" b="1" dirty="0">
                <a:solidFill>
                  <a:schemeClr val="bg1"/>
                </a:solidFill>
                <a:ea typeface="+mj-ea"/>
              </a:endParaRPr>
            </a:p>
          </p:txBody>
        </p:sp>
        <p:sp>
          <p:nvSpPr>
            <p:cNvPr id="9" name="矩形 8"/>
            <p:cNvSpPr/>
            <p:nvPr>
              <p:custDataLst>
                <p:tags r:id="rId18"/>
              </p:custDataLst>
            </p:nvPr>
          </p:nvSpPr>
          <p:spPr>
            <a:xfrm>
              <a:off x="3565993" y="3052400"/>
              <a:ext cx="1188000" cy="108000"/>
            </a:xfrm>
            <a:prstGeom prst="rect">
              <a:avLst/>
            </a:prstGeom>
            <a:solidFill>
              <a:srgbClr val="DEB8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p:custDataLst>
                <p:tags r:id="rId19"/>
              </p:custDataLst>
            </p:nvPr>
          </p:nvSpPr>
          <p:spPr>
            <a:xfrm>
              <a:off x="3715022" y="2003260"/>
              <a:ext cx="1618720" cy="398701"/>
            </a:xfrm>
            <a:prstGeom prst="rect">
              <a:avLst/>
            </a:prstGeom>
            <a:noFill/>
          </p:spPr>
          <p:txBody>
            <a:bodyPr wrap="square" rtlCol="0">
              <a:spAutoFit/>
            </a:bodyPr>
            <a:lstStyle/>
            <a:p>
              <a:r>
                <a:rPr lang="en-US" altLang="zh-CN" sz="2000" b="1" i="1" dirty="0">
                  <a:solidFill>
                    <a:srgbClr val="FFC000"/>
                  </a:solidFill>
                  <a:effectLst>
                    <a:outerShdw blurRad="38100" dist="38100" dir="2700000" algn="tl">
                      <a:srgbClr val="000000">
                        <a:alpha val="43137"/>
                      </a:srgbClr>
                    </a:outerShdw>
                  </a:effectLst>
                </a:rPr>
                <a:t>Part 02</a:t>
              </a:r>
              <a:r>
                <a:rPr lang="en-US" altLang="zh-CN" sz="2000" i="1" dirty="0">
                  <a:solidFill>
                    <a:srgbClr val="DEB855"/>
                  </a:solidFill>
                  <a:effectLst>
                    <a:outerShdw blurRad="38100" dist="38100" dir="2700000" algn="tl">
                      <a:srgbClr val="000000">
                        <a:alpha val="43137"/>
                      </a:srgbClr>
                    </a:outerShdw>
                  </a:effectLst>
                </a:rPr>
                <a:t> </a:t>
              </a:r>
              <a:endParaRPr lang="zh-CN" altLang="en-US" sz="2000" i="1" dirty="0">
                <a:solidFill>
                  <a:srgbClr val="DEB855"/>
                </a:solidFill>
                <a:effectLst>
                  <a:outerShdw blurRad="38100" dist="38100" dir="2700000" algn="tl">
                    <a:srgbClr val="000000">
                      <a:alpha val="43137"/>
                    </a:srgbClr>
                  </a:outerShdw>
                </a:effectLst>
              </a:endParaRPr>
            </a:p>
          </p:txBody>
        </p:sp>
        <p:grpSp>
          <p:nvGrpSpPr>
            <p:cNvPr id="11" name="组合 10"/>
            <p:cNvGrpSpPr/>
            <p:nvPr/>
          </p:nvGrpSpPr>
          <p:grpSpPr>
            <a:xfrm>
              <a:off x="9401883" y="2745491"/>
              <a:ext cx="903097" cy="602064"/>
              <a:chOff x="2178006" y="5732219"/>
              <a:chExt cx="1219876" cy="813250"/>
            </a:xfrm>
          </p:grpSpPr>
          <p:cxnSp>
            <p:nvCxnSpPr>
              <p:cNvPr id="12" name="直接连接符 11"/>
              <p:cNvCxnSpPr/>
              <p:nvPr>
                <p:custDataLst>
                  <p:tags r:id="rId20"/>
                </p:custDataLst>
              </p:nvPr>
            </p:nvCxnSpPr>
            <p:spPr>
              <a:xfrm>
                <a:off x="2178006"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custDataLst>
                  <p:tags r:id="rId21"/>
                </p:custDataLst>
              </p:nvPr>
            </p:nvCxnSpPr>
            <p:spPr>
              <a:xfrm>
                <a:off x="2381319"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custDataLst>
                  <p:tags r:id="rId22"/>
                </p:custDataLst>
              </p:nvPr>
            </p:nvCxnSpPr>
            <p:spPr>
              <a:xfrm>
                <a:off x="2584631"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custDataLst>
                  <p:tags r:id="rId23"/>
                </p:custDataLst>
              </p:nvPr>
            </p:nvCxnSpPr>
            <p:spPr>
              <a:xfrm>
                <a:off x="2787944" y="5732219"/>
                <a:ext cx="609936" cy="609936"/>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custDataLst>
                  <p:tags r:id="rId24"/>
                </p:custDataLst>
              </p:nvPr>
            </p:nvCxnSpPr>
            <p:spPr>
              <a:xfrm>
                <a:off x="2991256" y="5732219"/>
                <a:ext cx="406624" cy="406624"/>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custDataLst>
                  <p:tags r:id="rId25"/>
                </p:custDataLst>
              </p:nvPr>
            </p:nvCxnSpPr>
            <p:spPr>
              <a:xfrm>
                <a:off x="3194569" y="5732219"/>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custDataLst>
                  <p:tags r:id="rId26"/>
                </p:custDataLst>
              </p:nvPr>
            </p:nvCxnSpPr>
            <p:spPr>
              <a:xfrm>
                <a:off x="2178006" y="5935532"/>
                <a:ext cx="609937" cy="609937"/>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custDataLst>
                  <p:tags r:id="rId27"/>
                </p:custDataLst>
              </p:nvPr>
            </p:nvCxnSpPr>
            <p:spPr>
              <a:xfrm>
                <a:off x="2178006" y="6138844"/>
                <a:ext cx="406625" cy="406625"/>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custDataLst>
                  <p:tags r:id="rId28"/>
                </p:custDataLst>
              </p:nvPr>
            </p:nvCxnSpPr>
            <p:spPr>
              <a:xfrm>
                <a:off x="2178006" y="6342156"/>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grpSp>
      </p:grpSp>
      <p:pic>
        <p:nvPicPr>
          <p:cNvPr id="3" name="702">
            <a:hlinkClick r:id="" action="ppaction://media"/>
          </p:cNvPr>
          <p:cNvPicPr>
            <a:picLocks noChangeAspect="1"/>
          </p:cNvPicPr>
          <p:nvPr>
            <a:audioFile r:link="rId29"/>
            <p:extLst>
              <p:ext uri="{DAA4B4D4-6D71-4841-9C94-3DE7FCFB9230}">
                <p14:media xmlns:p14="http://schemas.microsoft.com/office/powerpoint/2010/main" r:embed="rId30"/>
              </p:ext>
            </p:extLst>
          </p:nvPr>
        </p:nvPicPr>
        <p:blipFill>
          <a:blip r:embed="rId31"/>
          <a:stretch>
            <a:fillRect/>
          </a:stretch>
        </p:blipFill>
        <p:spPr>
          <a:xfrm>
            <a:off x="-609600" y="6248400"/>
            <a:ext cx="487362" cy="487363"/>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0" y="2629483"/>
            <a:ext cx="8542421" cy="3084778"/>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Arial" panose="020B0604020202020204" pitchFamily="34" charset="0"/>
            </a:endParaRPr>
          </a:p>
        </p:txBody>
      </p:sp>
      <p:sp>
        <p:nvSpPr>
          <p:cNvPr id="15" name="文本框 14"/>
          <p:cNvSpPr txBox="1"/>
          <p:nvPr/>
        </p:nvSpPr>
        <p:spPr>
          <a:xfrm>
            <a:off x="886660" y="2866531"/>
            <a:ext cx="6601522" cy="369332"/>
          </a:xfrm>
          <a:prstGeom prst="rect">
            <a:avLst/>
          </a:prstGeom>
          <a:noFill/>
        </p:spPr>
        <p:txBody>
          <a:bodyPr wrap="square" rtlCol="0">
            <a:spAutoFit/>
          </a:bodyPr>
          <a:lstStyle/>
          <a:p>
            <a:pPr lvl="0">
              <a:spcBef>
                <a:spcPts val="300"/>
              </a:spcBef>
              <a:spcAft>
                <a:spcPts val="300"/>
              </a:spcAft>
              <a:buSzPct val="100000"/>
            </a:pPr>
            <a:r>
              <a:rPr lang="en-US" altLang="zh-CN" b="1" dirty="0">
                <a:solidFill>
                  <a:schemeClr val="bg1"/>
                </a:solidFill>
                <a:latin typeface="Arial" panose="020B0604020202020204" pitchFamily="34" charset="0"/>
                <a:cs typeface="Arial" panose="020B0604020202020204" pitchFamily="34" charset="0"/>
                <a:sym typeface="+mn-ea"/>
              </a:rPr>
              <a:t>2</a:t>
            </a:r>
            <a:r>
              <a:rPr lang="zh-CN" altLang="en-US" b="1" dirty="0">
                <a:solidFill>
                  <a:schemeClr val="bg1"/>
                </a:solidFill>
                <a:latin typeface="Arial" panose="020B0604020202020204" pitchFamily="34" charset="0"/>
                <a:cs typeface="Arial" panose="020B0604020202020204" pitchFamily="34" charset="0"/>
                <a:sym typeface="+mn-ea"/>
              </a:rPr>
              <a:t>）</a:t>
            </a:r>
            <a:r>
              <a:rPr lang="en-US" altLang="zh-CN" b="1" dirty="0">
                <a:solidFill>
                  <a:schemeClr val="bg1"/>
                </a:solidFill>
                <a:latin typeface="Arial" panose="020B0604020202020204" pitchFamily="34" charset="0"/>
                <a:cs typeface="Arial" panose="020B0604020202020204" pitchFamily="34" charset="0"/>
                <a:sym typeface="+mn-ea"/>
              </a:rPr>
              <a:t>Releases Heat → Forms a Vicious Cycle</a:t>
            </a:r>
            <a:endParaRPr lang="en-US" altLang="zh-CN" b="1" dirty="0">
              <a:solidFill>
                <a:schemeClr val="bg1"/>
              </a:solidFill>
              <a:latin typeface="Arial" panose="020B0604020202020204" pitchFamily="34" charset="0"/>
              <a:cs typeface="Arial" panose="020B0604020202020204" pitchFamily="34" charset="0"/>
              <a:sym typeface="+mn-ea"/>
            </a:endParaRPr>
          </a:p>
        </p:txBody>
      </p:sp>
      <p:sp>
        <p:nvSpPr>
          <p:cNvPr id="5" name="文本框 4"/>
          <p:cNvSpPr txBox="1"/>
          <p:nvPr/>
        </p:nvSpPr>
        <p:spPr>
          <a:xfrm>
            <a:off x="593299" y="431757"/>
            <a:ext cx="8539549" cy="107632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1. Postharvest Spoilage of Fruits and Vegetables</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9" name="文本框 8"/>
          <p:cNvSpPr txBox="1"/>
          <p:nvPr/>
        </p:nvSpPr>
        <p:spPr>
          <a:xfrm>
            <a:off x="585870" y="2133561"/>
            <a:ext cx="10796003" cy="394210"/>
          </a:xfrm>
          <a:prstGeom prst="rect">
            <a:avLst/>
          </a:prstGeom>
          <a:noFill/>
        </p:spPr>
        <p:txBody>
          <a:bodyPr wrap="square" rtlCol="0">
            <a:spAutoFit/>
          </a:bodyPr>
          <a:lstStyle/>
          <a:p>
            <a:pPr marL="288290" lvl="0" indent="-288290">
              <a:lnSpc>
                <a:spcPct val="120000"/>
              </a:lnSpc>
              <a:spcBef>
                <a:spcPts val="200"/>
              </a:spcBef>
              <a:spcAft>
                <a:spcPts val="2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Detrimental Effects of Respiration – Three Major Negative Impacts</a:t>
            </a:r>
            <a:endParaRPr lang="en-US" altLang="zh-CN" b="1" dirty="0">
              <a:solidFill>
                <a:srgbClr val="5BAE3E"/>
              </a:solidFill>
              <a:latin typeface="Arial" panose="020B0604020202020204" pitchFamily="34" charset="0"/>
              <a:cs typeface="Arial" panose="020B0604020202020204" pitchFamily="34" charset="0"/>
              <a:sym typeface="+mn-ea"/>
            </a:endParaRPr>
          </a:p>
        </p:txBody>
      </p:sp>
      <p:sp>
        <p:nvSpPr>
          <p:cNvPr id="12" name="文本框 11"/>
          <p:cNvSpPr txBox="1"/>
          <p:nvPr/>
        </p:nvSpPr>
        <p:spPr>
          <a:xfrm>
            <a:off x="611360" y="1568640"/>
            <a:ext cx="6992598" cy="461665"/>
          </a:xfrm>
          <a:prstGeom prst="rect">
            <a:avLst/>
          </a:prstGeom>
          <a:noFill/>
        </p:spPr>
        <p:txBody>
          <a:bodyPr wrap="square" rtlCol="0">
            <a:spAutoFit/>
          </a:bodyPr>
          <a:lstStyle/>
          <a:p>
            <a:r>
              <a:rPr lang="en-US" altLang="zh-CN" sz="2400" b="1" dirty="0">
                <a:sym typeface="+mn-ea"/>
              </a:rPr>
              <a:t>(4) Benefits and Drawbacks of Respiration</a:t>
            </a:r>
            <a:endParaRPr lang="en-US" altLang="zh-CN" sz="2400" b="1" dirty="0">
              <a:sym typeface="+mn-ea"/>
            </a:endParaRPr>
          </a:p>
        </p:txBody>
      </p:sp>
      <p:sp>
        <p:nvSpPr>
          <p:cNvPr id="22" name="文本框 21"/>
          <p:cNvSpPr txBox="1"/>
          <p:nvPr/>
        </p:nvSpPr>
        <p:spPr>
          <a:xfrm>
            <a:off x="1261111" y="3269165"/>
            <a:ext cx="6222513" cy="2235997"/>
          </a:xfrm>
          <a:prstGeom prst="rect">
            <a:avLst/>
          </a:prstGeom>
          <a:noFill/>
        </p:spPr>
        <p:txBody>
          <a:bodyPr wrap="square" rtlCol="0">
            <a:spAutoFit/>
          </a:bodyPr>
          <a:lstStyle/>
          <a:p>
            <a:pPr marL="285750" lvl="0" indent="-285750">
              <a:lnSpc>
                <a:spcPct val="120000"/>
              </a:lnSpc>
              <a:spcBef>
                <a:spcPts val="200"/>
              </a:spcBef>
              <a:spcAft>
                <a:spcPts val="200"/>
              </a:spcAft>
              <a:buFont typeface="Arial" panose="020B0604020202020204" pitchFamily="34" charset="0"/>
              <a:buChar char="•"/>
            </a:pPr>
            <a:r>
              <a:rPr lang="en-US" altLang="zh-CN" sz="1600" b="1" dirty="0">
                <a:solidFill>
                  <a:schemeClr val="bg1"/>
                </a:solidFill>
                <a:sym typeface="+mn-ea"/>
              </a:rPr>
              <a:t>Substantial heat</a:t>
            </a:r>
            <a:r>
              <a:rPr lang="en-US" altLang="zh-CN" sz="1600" dirty="0">
                <a:solidFill>
                  <a:schemeClr val="bg1"/>
                </a:solidFill>
                <a:sym typeface="+mn-ea"/>
              </a:rPr>
              <a:t> generated during respiration raises ambient temperature → further </a:t>
            </a:r>
            <a:r>
              <a:rPr lang="en-US" altLang="zh-CN" sz="1600" b="1" dirty="0">
                <a:solidFill>
                  <a:schemeClr val="bg1"/>
                </a:solidFill>
                <a:sym typeface="+mn-ea"/>
              </a:rPr>
              <a:t>enhances respiration intensity.</a:t>
            </a:r>
            <a:endParaRPr lang="en-US" altLang="zh-CN" sz="1600" b="1" dirty="0">
              <a:solidFill>
                <a:schemeClr val="bg1"/>
              </a:solidFill>
              <a:sym typeface="+mn-ea"/>
            </a:endParaRPr>
          </a:p>
          <a:p>
            <a:pPr marL="285750" lvl="0" indent="-285750">
              <a:lnSpc>
                <a:spcPct val="120000"/>
              </a:lnSpc>
              <a:spcBef>
                <a:spcPts val="200"/>
              </a:spcBef>
              <a:spcAft>
                <a:spcPts val="200"/>
              </a:spcAft>
              <a:buFont typeface="Arial" panose="020B0604020202020204" pitchFamily="34" charset="0"/>
              <a:buChar char="•"/>
            </a:pPr>
            <a:r>
              <a:rPr lang="en-US" altLang="zh-CN" sz="1600" dirty="0">
                <a:solidFill>
                  <a:schemeClr val="bg1"/>
                </a:solidFill>
                <a:sym typeface="+mn-ea"/>
              </a:rPr>
              <a:t>This positive feedback mechanism </a:t>
            </a:r>
            <a:r>
              <a:rPr lang="en-US" altLang="zh-CN" sz="1600" b="1" dirty="0">
                <a:solidFill>
                  <a:schemeClr val="bg1"/>
                </a:solidFill>
                <a:sym typeface="+mn-ea"/>
              </a:rPr>
              <a:t>accelerates senescence and yellowing</a:t>
            </a:r>
            <a:r>
              <a:rPr lang="en-US" altLang="zh-CN" sz="1600" dirty="0">
                <a:solidFill>
                  <a:schemeClr val="bg1"/>
                </a:solidFill>
                <a:sym typeface="+mn-ea"/>
              </a:rPr>
              <a:t> → causing rapid </a:t>
            </a:r>
            <a:r>
              <a:rPr lang="en-US" altLang="zh-CN" sz="1600" b="1" dirty="0">
                <a:solidFill>
                  <a:schemeClr val="bg1"/>
                </a:solidFill>
                <a:sym typeface="+mn-ea"/>
              </a:rPr>
              <a:t>loss of marketability and edibility. </a:t>
            </a:r>
            <a:endParaRPr lang="en-US" altLang="zh-CN" sz="1600" b="1" dirty="0">
              <a:solidFill>
                <a:schemeClr val="bg1"/>
              </a:solidFill>
              <a:sym typeface="+mn-ea"/>
            </a:endParaRPr>
          </a:p>
          <a:p>
            <a:pPr marL="285750" lvl="0" indent="-285750">
              <a:lnSpc>
                <a:spcPct val="120000"/>
              </a:lnSpc>
              <a:spcBef>
                <a:spcPts val="200"/>
              </a:spcBef>
              <a:spcAft>
                <a:spcPts val="200"/>
              </a:spcAft>
              <a:buFont typeface="Arial" panose="020B0604020202020204" pitchFamily="34" charset="0"/>
              <a:buChar char="•"/>
            </a:pPr>
            <a:r>
              <a:rPr lang="en-US" altLang="zh-CN" sz="1600" dirty="0">
                <a:solidFill>
                  <a:schemeClr val="bg1"/>
                </a:solidFill>
                <a:sym typeface="+mn-ea"/>
              </a:rPr>
              <a:t>Example: marked </a:t>
            </a:r>
            <a:r>
              <a:rPr lang="en-US" altLang="zh-CN" sz="1600" b="1" dirty="0">
                <a:solidFill>
                  <a:schemeClr val="bg1"/>
                </a:solidFill>
                <a:sym typeface="+mn-ea"/>
              </a:rPr>
              <a:t>increase in internal temperature</a:t>
            </a:r>
            <a:r>
              <a:rPr lang="en-US" altLang="zh-CN" sz="1600" dirty="0">
                <a:solidFill>
                  <a:schemeClr val="bg1"/>
                </a:solidFill>
                <a:sym typeface="+mn-ea"/>
              </a:rPr>
              <a:t> observed during bulk storage of vegetables.</a:t>
            </a:r>
            <a:endParaRPr lang="en-US" altLang="zh-CN" sz="1600" dirty="0">
              <a:solidFill>
                <a:schemeClr val="bg1"/>
              </a:solidFill>
              <a:sym typeface="+mn-ea"/>
            </a:endParaRPr>
          </a:p>
        </p:txBody>
      </p:sp>
      <p:pic>
        <p:nvPicPr>
          <p:cNvPr id="2" name="图片 1" descr="C:/Users/QX_HD/Desktop/1.png1"/>
          <p:cNvPicPr>
            <a:picLocks noChangeAspect="1"/>
          </p:cNvPicPr>
          <p:nvPr/>
        </p:nvPicPr>
        <p:blipFill>
          <a:blip r:embed="rId1"/>
          <a:srcRect b="3395"/>
          <a:stretch>
            <a:fillRect/>
          </a:stretch>
        </p:blipFill>
        <p:spPr>
          <a:xfrm>
            <a:off x="7661910" y="3775908"/>
            <a:ext cx="3834765" cy="2171700"/>
          </a:xfrm>
          <a:prstGeom prst="rect">
            <a:avLst/>
          </a:prstGeom>
        </p:spPr>
      </p:pic>
      <p:pic>
        <p:nvPicPr>
          <p:cNvPr id="3" name="720">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876300" y="579755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3"/>
                </p:tgtEl>
              </p:cMediaNode>
            </p:audio>
          </p:childTnLst>
        </p:cTn>
      </p:par>
    </p:tnLst>
    <p:bldLst>
      <p:bldP spid="21" grpId="0" animBg="1"/>
      <p:bldP spid="15" grpId="0"/>
      <p:bldP spid="22"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矩形 20"/>
          <p:cNvSpPr/>
          <p:nvPr/>
        </p:nvSpPr>
        <p:spPr>
          <a:xfrm>
            <a:off x="-2" y="2646943"/>
            <a:ext cx="12192001" cy="2827425"/>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Arial" panose="020B0604020202020204" pitchFamily="34" charset="0"/>
            </a:endParaRPr>
          </a:p>
        </p:txBody>
      </p:sp>
      <p:sp>
        <p:nvSpPr>
          <p:cNvPr id="15" name="文本框 14"/>
          <p:cNvSpPr txBox="1"/>
          <p:nvPr/>
        </p:nvSpPr>
        <p:spPr>
          <a:xfrm>
            <a:off x="886660" y="2722147"/>
            <a:ext cx="8558129" cy="379912"/>
          </a:xfrm>
          <a:prstGeom prst="rect">
            <a:avLst/>
          </a:prstGeom>
          <a:noFill/>
        </p:spPr>
        <p:txBody>
          <a:bodyPr wrap="square" rtlCol="0">
            <a:spAutoFit/>
          </a:bodyPr>
          <a:lstStyle/>
          <a:p>
            <a:pPr lvl="0">
              <a:lnSpc>
                <a:spcPct val="110000"/>
              </a:lnSpc>
              <a:spcBef>
                <a:spcPts val="100"/>
              </a:spcBef>
              <a:spcAft>
                <a:spcPts val="100"/>
              </a:spcAft>
              <a:buSzPct val="100000"/>
            </a:pPr>
            <a:r>
              <a:rPr lang="en-US" altLang="zh-CN" b="1" dirty="0">
                <a:solidFill>
                  <a:schemeClr val="bg1"/>
                </a:solidFill>
                <a:latin typeface="Arial" panose="020B0604020202020204" pitchFamily="34" charset="0"/>
                <a:cs typeface="Arial" panose="020B0604020202020204" pitchFamily="34" charset="0"/>
                <a:sym typeface="+mn-ea"/>
              </a:rPr>
              <a:t>3</a:t>
            </a:r>
            <a:r>
              <a:rPr lang="zh-CN" altLang="en-US" b="1" dirty="0">
                <a:solidFill>
                  <a:schemeClr val="bg1"/>
                </a:solidFill>
                <a:latin typeface="Arial" panose="020B0604020202020204" pitchFamily="34" charset="0"/>
                <a:cs typeface="Arial" panose="020B0604020202020204" pitchFamily="34" charset="0"/>
                <a:sym typeface="+mn-ea"/>
              </a:rPr>
              <a:t>）</a:t>
            </a:r>
            <a:r>
              <a:rPr lang="en-US" altLang="zh-CN" b="1" dirty="0">
                <a:solidFill>
                  <a:schemeClr val="bg1"/>
                </a:solidFill>
                <a:latin typeface="Arial" panose="020B0604020202020204" pitchFamily="34" charset="0"/>
                <a:cs typeface="Arial" panose="020B0604020202020204" pitchFamily="34" charset="0"/>
                <a:sym typeface="+mn-ea"/>
              </a:rPr>
              <a:t>Alters Composition of Atmosphere → Induces Physiological Disorders</a:t>
            </a:r>
            <a:endParaRPr lang="en-US" altLang="zh-CN" b="1" dirty="0">
              <a:solidFill>
                <a:schemeClr val="bg1"/>
              </a:solidFill>
              <a:latin typeface="Arial" panose="020B0604020202020204" pitchFamily="34" charset="0"/>
              <a:cs typeface="Arial" panose="020B0604020202020204" pitchFamily="34" charset="0"/>
              <a:sym typeface="+mn-ea"/>
            </a:endParaRPr>
          </a:p>
        </p:txBody>
      </p:sp>
      <p:sp>
        <p:nvSpPr>
          <p:cNvPr id="5" name="文本框 4"/>
          <p:cNvSpPr txBox="1"/>
          <p:nvPr/>
        </p:nvSpPr>
        <p:spPr>
          <a:xfrm>
            <a:off x="593299" y="431757"/>
            <a:ext cx="8539549" cy="107632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1. Postharvest Spoilage of Fruits and Vegetables</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9" name="文本框 8"/>
          <p:cNvSpPr txBox="1"/>
          <p:nvPr/>
        </p:nvSpPr>
        <p:spPr>
          <a:xfrm>
            <a:off x="585870" y="2133561"/>
            <a:ext cx="10796003" cy="394210"/>
          </a:xfrm>
          <a:prstGeom prst="rect">
            <a:avLst/>
          </a:prstGeom>
          <a:noFill/>
        </p:spPr>
        <p:txBody>
          <a:bodyPr wrap="square" rtlCol="0">
            <a:spAutoFit/>
          </a:bodyPr>
          <a:lstStyle/>
          <a:p>
            <a:pPr marL="288290" lvl="0" indent="-288290">
              <a:lnSpc>
                <a:spcPct val="120000"/>
              </a:lnSpc>
              <a:spcBef>
                <a:spcPts val="200"/>
              </a:spcBef>
              <a:spcAft>
                <a:spcPts val="2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Detrimental Effects of Respiration – Three Major Negative Impacts</a:t>
            </a:r>
            <a:endParaRPr lang="en-US" altLang="zh-CN" b="1" dirty="0">
              <a:solidFill>
                <a:srgbClr val="5BAE3E"/>
              </a:solidFill>
              <a:latin typeface="Arial" panose="020B0604020202020204" pitchFamily="34" charset="0"/>
              <a:cs typeface="Arial" panose="020B0604020202020204" pitchFamily="34" charset="0"/>
              <a:sym typeface="+mn-ea"/>
            </a:endParaRPr>
          </a:p>
        </p:txBody>
      </p:sp>
      <p:sp>
        <p:nvSpPr>
          <p:cNvPr id="12" name="文本框 11"/>
          <p:cNvSpPr txBox="1"/>
          <p:nvPr/>
        </p:nvSpPr>
        <p:spPr>
          <a:xfrm>
            <a:off x="611360" y="1568640"/>
            <a:ext cx="6992598" cy="461665"/>
          </a:xfrm>
          <a:prstGeom prst="rect">
            <a:avLst/>
          </a:prstGeom>
          <a:noFill/>
        </p:spPr>
        <p:txBody>
          <a:bodyPr wrap="square" rtlCol="0">
            <a:spAutoFit/>
          </a:bodyPr>
          <a:lstStyle/>
          <a:p>
            <a:r>
              <a:rPr lang="en-US" altLang="zh-CN" sz="2400" b="1" dirty="0">
                <a:sym typeface="+mn-ea"/>
              </a:rPr>
              <a:t>(4) Benefits and Drawbacks of Respiration</a:t>
            </a:r>
            <a:endParaRPr lang="en-US" altLang="zh-CN" sz="2400" b="1" dirty="0">
              <a:sym typeface="+mn-ea"/>
            </a:endParaRPr>
          </a:p>
        </p:txBody>
      </p:sp>
      <p:sp>
        <p:nvSpPr>
          <p:cNvPr id="22" name="文本框 21"/>
          <p:cNvSpPr txBox="1"/>
          <p:nvPr/>
        </p:nvSpPr>
        <p:spPr>
          <a:xfrm>
            <a:off x="1261111" y="3056994"/>
            <a:ext cx="6258626" cy="1470025"/>
          </a:xfrm>
          <a:prstGeom prst="rect">
            <a:avLst/>
          </a:prstGeom>
          <a:noFill/>
        </p:spPr>
        <p:txBody>
          <a:bodyPr wrap="square" rtlCol="0">
            <a:spAutoFit/>
          </a:bodyPr>
          <a:lstStyle/>
          <a:p>
            <a:pPr marL="285750" lvl="0" indent="-285750">
              <a:lnSpc>
                <a:spcPct val="110000"/>
              </a:lnSpc>
              <a:spcBef>
                <a:spcPts val="100"/>
              </a:spcBef>
              <a:spcAft>
                <a:spcPts val="100"/>
              </a:spcAft>
              <a:buFont typeface="Arial" panose="020B0604020202020204" pitchFamily="34" charset="0"/>
              <a:buChar char="•"/>
            </a:pPr>
            <a:r>
              <a:rPr lang="en-US" altLang="zh-CN" sz="1600" dirty="0">
                <a:solidFill>
                  <a:schemeClr val="bg1"/>
                </a:solidFill>
                <a:sym typeface="+mn-ea"/>
              </a:rPr>
              <a:t>In sealed storage environments, respiration </a:t>
            </a:r>
            <a:r>
              <a:rPr lang="en-US" altLang="zh-CN" sz="1600" b="1" dirty="0">
                <a:solidFill>
                  <a:schemeClr val="bg1"/>
                </a:solidFill>
                <a:sym typeface="+mn-ea"/>
              </a:rPr>
              <a:t>consumes O</a:t>
            </a:r>
            <a:r>
              <a:rPr lang="en-US" altLang="zh-CN" sz="1600" b="1" baseline="-25000" dirty="0">
                <a:solidFill>
                  <a:schemeClr val="bg1"/>
                </a:solidFill>
                <a:sym typeface="+mn-ea"/>
              </a:rPr>
              <a:t>2</a:t>
            </a:r>
            <a:r>
              <a:rPr lang="en-US" altLang="zh-CN" sz="1600" dirty="0">
                <a:solidFill>
                  <a:schemeClr val="bg1"/>
                </a:solidFill>
                <a:sym typeface="+mn-ea"/>
              </a:rPr>
              <a:t> and </a:t>
            </a:r>
            <a:r>
              <a:rPr lang="en-US" altLang="zh-CN" sz="1600" b="1" dirty="0">
                <a:solidFill>
                  <a:schemeClr val="bg1"/>
                </a:solidFill>
                <a:sym typeface="+mn-ea"/>
              </a:rPr>
              <a:t>releases CO</a:t>
            </a:r>
            <a:r>
              <a:rPr lang="en-US" altLang="zh-CN" sz="1600" b="1" baseline="-25000" dirty="0">
                <a:solidFill>
                  <a:schemeClr val="bg1"/>
                </a:solidFill>
                <a:sym typeface="+mn-ea"/>
              </a:rPr>
              <a:t>2</a:t>
            </a:r>
            <a:r>
              <a:rPr lang="en-US" altLang="zh-CN" sz="1600" b="1" dirty="0">
                <a:solidFill>
                  <a:schemeClr val="bg1"/>
                </a:solidFill>
                <a:sym typeface="+mn-ea"/>
              </a:rPr>
              <a:t> </a:t>
            </a:r>
            <a:r>
              <a:rPr lang="en-US" altLang="zh-CN" sz="1600" dirty="0">
                <a:solidFill>
                  <a:schemeClr val="bg1"/>
                </a:solidFill>
                <a:sym typeface="+mn-ea"/>
              </a:rPr>
              <a:t>→ decreased </a:t>
            </a:r>
            <a:r>
              <a:rPr lang="en-US" altLang="zh-CN" sz="1600" b="1" dirty="0">
                <a:solidFill>
                  <a:schemeClr val="bg1"/>
                </a:solidFill>
                <a:sym typeface="+mn-ea"/>
              </a:rPr>
              <a:t>O</a:t>
            </a:r>
            <a:r>
              <a:rPr lang="en-US" altLang="zh-CN" sz="1600" b="1" baseline="-25000" dirty="0">
                <a:solidFill>
                  <a:schemeClr val="bg1"/>
                </a:solidFill>
                <a:sym typeface="+mn-ea"/>
              </a:rPr>
              <a:t>2</a:t>
            </a:r>
            <a:r>
              <a:rPr lang="en-US" altLang="zh-CN" sz="1600" dirty="0">
                <a:solidFill>
                  <a:schemeClr val="bg1"/>
                </a:solidFill>
                <a:sym typeface="+mn-ea"/>
              </a:rPr>
              <a:t> levels and elevated </a:t>
            </a:r>
            <a:r>
              <a:rPr lang="en-US" altLang="zh-CN" sz="1600" b="1" dirty="0">
                <a:solidFill>
                  <a:schemeClr val="bg1"/>
                </a:solidFill>
                <a:sym typeface="+mn-ea"/>
              </a:rPr>
              <a:t>CO</a:t>
            </a:r>
            <a:r>
              <a:rPr lang="en-US" altLang="zh-CN" sz="1600" b="1" baseline="-25000" dirty="0">
                <a:solidFill>
                  <a:schemeClr val="bg1"/>
                </a:solidFill>
                <a:sym typeface="+mn-ea"/>
              </a:rPr>
              <a:t>2</a:t>
            </a:r>
            <a:r>
              <a:rPr lang="en-US" altLang="zh-CN" sz="1600" b="1" dirty="0">
                <a:solidFill>
                  <a:schemeClr val="bg1"/>
                </a:solidFill>
                <a:sym typeface="+mn-ea"/>
              </a:rPr>
              <a:t> </a:t>
            </a:r>
            <a:r>
              <a:rPr lang="en-US" altLang="zh-CN" sz="1600" dirty="0">
                <a:solidFill>
                  <a:schemeClr val="bg1"/>
                </a:solidFill>
                <a:sym typeface="+mn-ea"/>
              </a:rPr>
              <a:t>concentrations.</a:t>
            </a:r>
            <a:endParaRPr lang="en-US" altLang="zh-CN" sz="1600" dirty="0">
              <a:solidFill>
                <a:schemeClr val="bg1"/>
              </a:solidFill>
              <a:sym typeface="+mn-ea"/>
            </a:endParaRPr>
          </a:p>
          <a:p>
            <a:pPr marL="285750" lvl="0" indent="-285750">
              <a:lnSpc>
                <a:spcPct val="110000"/>
              </a:lnSpc>
              <a:spcBef>
                <a:spcPts val="100"/>
              </a:spcBef>
              <a:spcAft>
                <a:spcPts val="100"/>
              </a:spcAft>
              <a:buFont typeface="Arial" panose="020B0604020202020204" pitchFamily="34" charset="0"/>
              <a:buChar char="•"/>
            </a:pPr>
            <a:r>
              <a:rPr lang="en-US" altLang="zh-CN" sz="1600" dirty="0">
                <a:solidFill>
                  <a:schemeClr val="bg1"/>
                </a:solidFill>
                <a:sym typeface="+mn-ea"/>
              </a:rPr>
              <a:t>Moderately low </a:t>
            </a:r>
            <a:r>
              <a:rPr lang="en-US" altLang="zh-CN" sz="1600" b="1" dirty="0">
                <a:solidFill>
                  <a:schemeClr val="bg1"/>
                </a:solidFill>
                <a:sym typeface="+mn-ea"/>
              </a:rPr>
              <a:t>O</a:t>
            </a:r>
            <a:r>
              <a:rPr lang="en-US" altLang="zh-CN" sz="1600" b="1" baseline="-25000" dirty="0">
                <a:solidFill>
                  <a:schemeClr val="bg1"/>
                </a:solidFill>
                <a:sym typeface="+mn-ea"/>
              </a:rPr>
              <a:t>2</a:t>
            </a:r>
            <a:r>
              <a:rPr lang="en-US" altLang="zh-CN" sz="1600" dirty="0">
                <a:solidFill>
                  <a:schemeClr val="bg1"/>
                </a:solidFill>
                <a:sym typeface="+mn-ea"/>
              </a:rPr>
              <a:t> and elevated </a:t>
            </a:r>
            <a:r>
              <a:rPr lang="en-US" altLang="zh-CN" sz="1600" b="1" dirty="0">
                <a:solidFill>
                  <a:schemeClr val="bg1"/>
                </a:solidFill>
                <a:sym typeface="+mn-ea"/>
              </a:rPr>
              <a:t>CO</a:t>
            </a:r>
            <a:r>
              <a:rPr lang="en-US" altLang="zh-CN" sz="1600" b="1" baseline="-25000" dirty="0">
                <a:solidFill>
                  <a:schemeClr val="bg1"/>
                </a:solidFill>
                <a:sym typeface="+mn-ea"/>
              </a:rPr>
              <a:t>2</a:t>
            </a:r>
            <a:r>
              <a:rPr lang="en-US" altLang="zh-CN" sz="1600" dirty="0">
                <a:solidFill>
                  <a:schemeClr val="bg1"/>
                </a:solidFill>
                <a:sym typeface="+mn-ea"/>
              </a:rPr>
              <a:t> conditions beneficial for preservation.</a:t>
            </a:r>
            <a:endParaRPr lang="en-US" altLang="zh-CN" sz="1600" dirty="0">
              <a:solidFill>
                <a:schemeClr val="bg1"/>
              </a:solidFill>
              <a:sym typeface="+mn-ea"/>
            </a:endParaRPr>
          </a:p>
        </p:txBody>
      </p:sp>
      <p:pic>
        <p:nvPicPr>
          <p:cNvPr id="3" name="图片 2"/>
          <p:cNvPicPr>
            <a:picLocks noChangeAspect="1"/>
          </p:cNvPicPr>
          <p:nvPr/>
        </p:nvPicPr>
        <p:blipFill>
          <a:blip r:embed="rId1"/>
          <a:stretch>
            <a:fillRect/>
          </a:stretch>
        </p:blipFill>
        <p:spPr>
          <a:xfrm>
            <a:off x="7760368" y="3258779"/>
            <a:ext cx="3759868" cy="1912371"/>
          </a:xfrm>
          <a:prstGeom prst="rect">
            <a:avLst/>
          </a:prstGeom>
        </p:spPr>
      </p:pic>
      <p:sp>
        <p:nvSpPr>
          <p:cNvPr id="4" name="文本框 3"/>
          <p:cNvSpPr txBox="1"/>
          <p:nvPr/>
        </p:nvSpPr>
        <p:spPr>
          <a:xfrm>
            <a:off x="1261112" y="4483342"/>
            <a:ext cx="6258626" cy="902970"/>
          </a:xfrm>
          <a:prstGeom prst="rect">
            <a:avLst/>
          </a:prstGeom>
          <a:noFill/>
        </p:spPr>
        <p:txBody>
          <a:bodyPr wrap="square" rtlCol="0">
            <a:spAutoFit/>
          </a:bodyPr>
          <a:lstStyle/>
          <a:p>
            <a:pPr marL="285750" lvl="0" indent="-285750">
              <a:lnSpc>
                <a:spcPct val="110000"/>
              </a:lnSpc>
              <a:spcBef>
                <a:spcPts val="100"/>
              </a:spcBef>
              <a:spcAft>
                <a:spcPts val="100"/>
              </a:spcAft>
              <a:buFont typeface="Arial" panose="020B0604020202020204" pitchFamily="34" charset="0"/>
              <a:buChar char="•"/>
            </a:pPr>
            <a:r>
              <a:rPr lang="en-US" altLang="zh-CN" sz="1600" dirty="0">
                <a:solidFill>
                  <a:schemeClr val="bg1"/>
                </a:solidFill>
                <a:sym typeface="+mn-ea"/>
              </a:rPr>
              <a:t>Excessive CO</a:t>
            </a:r>
            <a:r>
              <a:rPr lang="en-US" altLang="zh-CN" sz="1600" baseline="-25000" dirty="0">
                <a:solidFill>
                  <a:schemeClr val="bg1"/>
                </a:solidFill>
                <a:sym typeface="+mn-ea"/>
              </a:rPr>
              <a:t>2</a:t>
            </a:r>
            <a:r>
              <a:rPr lang="en-US" altLang="zh-CN" sz="1600" dirty="0">
                <a:solidFill>
                  <a:schemeClr val="bg1"/>
                </a:solidFill>
                <a:sym typeface="+mn-ea"/>
              </a:rPr>
              <a:t> → </a:t>
            </a:r>
            <a:r>
              <a:rPr lang="en-US" altLang="zh-CN" sz="1600" b="1" dirty="0">
                <a:solidFill>
                  <a:schemeClr val="bg1"/>
                </a:solidFill>
                <a:sym typeface="+mn-ea"/>
              </a:rPr>
              <a:t>cellular injury</a:t>
            </a:r>
            <a:r>
              <a:rPr lang="en-US" altLang="zh-CN" sz="1600" dirty="0">
                <a:solidFill>
                  <a:schemeClr val="bg1"/>
                </a:solidFill>
                <a:sym typeface="+mn-ea"/>
              </a:rPr>
              <a:t>; insufficient O</a:t>
            </a:r>
            <a:r>
              <a:rPr lang="en-US" altLang="zh-CN" sz="1600" baseline="-25000" dirty="0">
                <a:solidFill>
                  <a:schemeClr val="bg1"/>
                </a:solidFill>
                <a:sym typeface="+mn-ea"/>
              </a:rPr>
              <a:t>2</a:t>
            </a:r>
            <a:r>
              <a:rPr lang="en-US" altLang="zh-CN" sz="1600" dirty="0">
                <a:solidFill>
                  <a:schemeClr val="bg1"/>
                </a:solidFill>
                <a:sym typeface="+mn-ea"/>
              </a:rPr>
              <a:t>  → </a:t>
            </a:r>
            <a:r>
              <a:rPr lang="en-US" altLang="zh-CN" sz="1600" b="1" dirty="0">
                <a:solidFill>
                  <a:schemeClr val="bg1"/>
                </a:solidFill>
                <a:sym typeface="+mn-ea"/>
              </a:rPr>
              <a:t>anaerobic respiration</a:t>
            </a:r>
            <a:r>
              <a:rPr lang="en-US" altLang="zh-CN" sz="1600" dirty="0">
                <a:solidFill>
                  <a:schemeClr val="bg1"/>
                </a:solidFill>
                <a:sym typeface="+mn-ea"/>
              </a:rPr>
              <a:t> → ethanol production and subsequent fermentation and spoilage.</a:t>
            </a:r>
            <a:endParaRPr lang="en-US" altLang="zh-CN" sz="1600" dirty="0">
              <a:solidFill>
                <a:schemeClr val="bg1"/>
              </a:solidFill>
              <a:sym typeface="+mn-ea"/>
            </a:endParaRPr>
          </a:p>
        </p:txBody>
      </p:sp>
      <p:sp>
        <p:nvSpPr>
          <p:cNvPr id="6" name="文本框 5"/>
          <p:cNvSpPr txBox="1"/>
          <p:nvPr/>
        </p:nvSpPr>
        <p:spPr>
          <a:xfrm>
            <a:off x="950495" y="5483012"/>
            <a:ext cx="10546180" cy="632460"/>
          </a:xfrm>
          <a:prstGeom prst="rect">
            <a:avLst/>
          </a:prstGeom>
          <a:noFill/>
        </p:spPr>
        <p:txBody>
          <a:bodyPr wrap="square" rtlCol="0">
            <a:spAutoFit/>
          </a:bodyPr>
          <a:lstStyle/>
          <a:p>
            <a:pPr marL="0" lvl="1">
              <a:lnSpc>
                <a:spcPct val="110000"/>
              </a:lnSpc>
              <a:spcBef>
                <a:spcPts val="100"/>
              </a:spcBef>
              <a:spcAft>
                <a:spcPts val="100"/>
              </a:spcAft>
              <a:buSzPct val="100000"/>
            </a:pPr>
            <a:r>
              <a:rPr lang="en-US" altLang="zh-CN" sz="1600" dirty="0">
                <a:solidFill>
                  <a:srgbClr val="5BAE3E"/>
                </a:solidFill>
                <a:latin typeface="Arial" panose="020B0604020202020204" pitchFamily="34" charset="0"/>
                <a:cs typeface="Arial" panose="020B0604020202020204" pitchFamily="34" charset="0"/>
                <a:sym typeface="+mn-ea"/>
              </a:rPr>
              <a:t>⟹ </a:t>
            </a:r>
            <a:r>
              <a:rPr lang="en-US" altLang="zh-CN" sz="1600" b="1" dirty="0">
                <a:solidFill>
                  <a:srgbClr val="5BAE3E"/>
                </a:solidFill>
                <a:latin typeface="Arial" panose="020B0604020202020204" pitchFamily="34" charset="0"/>
                <a:cs typeface="Arial" panose="020B0604020202020204" pitchFamily="34" charset="0"/>
                <a:sym typeface="+mn-ea"/>
              </a:rPr>
              <a:t>Precise regulation</a:t>
            </a:r>
            <a:r>
              <a:rPr lang="en-US" altLang="zh-CN" sz="1600" dirty="0">
                <a:solidFill>
                  <a:srgbClr val="5BAE3E"/>
                </a:solidFill>
                <a:latin typeface="Arial" panose="020B0604020202020204" pitchFamily="34" charset="0"/>
                <a:cs typeface="Arial" panose="020B0604020202020204" pitchFamily="34" charset="0"/>
                <a:sym typeface="+mn-ea"/>
              </a:rPr>
              <a:t> of </a:t>
            </a:r>
            <a:r>
              <a:rPr lang="en-US" altLang="zh-CN" sz="1600" b="1" dirty="0">
                <a:solidFill>
                  <a:srgbClr val="5BAE3E"/>
                </a:solidFill>
                <a:latin typeface="Arial" panose="020B0604020202020204" pitchFamily="34" charset="0"/>
                <a:cs typeface="Arial" panose="020B0604020202020204" pitchFamily="34" charset="0"/>
                <a:sym typeface="+mn-ea"/>
              </a:rPr>
              <a:t>O</a:t>
            </a:r>
            <a:r>
              <a:rPr lang="en-US" altLang="zh-CN" sz="1600" b="1" baseline="-25000" dirty="0">
                <a:solidFill>
                  <a:srgbClr val="5BAE3E"/>
                </a:solidFill>
                <a:latin typeface="Arial" panose="020B0604020202020204" pitchFamily="34" charset="0"/>
                <a:cs typeface="Arial" panose="020B0604020202020204" pitchFamily="34" charset="0"/>
                <a:sym typeface="+mn-ea"/>
              </a:rPr>
              <a:t>2</a:t>
            </a:r>
            <a:r>
              <a:rPr lang="en-US" altLang="zh-CN" sz="1600" baseline="-25000" dirty="0">
                <a:solidFill>
                  <a:srgbClr val="5BAE3E"/>
                </a:solidFill>
                <a:latin typeface="Arial" panose="020B0604020202020204" pitchFamily="34" charset="0"/>
                <a:cs typeface="Arial" panose="020B0604020202020204" pitchFamily="34" charset="0"/>
                <a:sym typeface="+mn-ea"/>
              </a:rPr>
              <a:t>  </a:t>
            </a:r>
            <a:r>
              <a:rPr lang="en-US" altLang="zh-CN" sz="1600" dirty="0">
                <a:solidFill>
                  <a:srgbClr val="5BAE3E"/>
                </a:solidFill>
                <a:latin typeface="Arial" panose="020B0604020202020204" pitchFamily="34" charset="0"/>
                <a:cs typeface="Arial" panose="020B0604020202020204" pitchFamily="34" charset="0"/>
                <a:sym typeface="+mn-ea"/>
              </a:rPr>
              <a:t>and </a:t>
            </a:r>
            <a:r>
              <a:rPr lang="en-US" altLang="zh-CN" sz="1600" b="1" dirty="0">
                <a:solidFill>
                  <a:srgbClr val="5BAE3E"/>
                </a:solidFill>
                <a:latin typeface="Arial" panose="020B0604020202020204" pitchFamily="34" charset="0"/>
                <a:cs typeface="Arial" panose="020B0604020202020204" pitchFamily="34" charset="0"/>
                <a:sym typeface="+mn-ea"/>
              </a:rPr>
              <a:t>CO</a:t>
            </a:r>
            <a:r>
              <a:rPr lang="en-US" altLang="zh-CN" sz="1600" b="1" baseline="-25000" dirty="0">
                <a:solidFill>
                  <a:srgbClr val="5BAE3E"/>
                </a:solidFill>
                <a:latin typeface="Arial" panose="020B0604020202020204" pitchFamily="34" charset="0"/>
                <a:cs typeface="Arial" panose="020B0604020202020204" pitchFamily="34" charset="0"/>
                <a:sym typeface="+mn-ea"/>
              </a:rPr>
              <a:t>2</a:t>
            </a:r>
            <a:r>
              <a:rPr lang="en-US" altLang="zh-CN" sz="1600" dirty="0">
                <a:solidFill>
                  <a:srgbClr val="5BAE3E"/>
                </a:solidFill>
                <a:latin typeface="Arial" panose="020B0604020202020204" pitchFamily="34" charset="0"/>
                <a:cs typeface="Arial" panose="020B0604020202020204" pitchFamily="34" charset="0"/>
                <a:sym typeface="+mn-ea"/>
              </a:rPr>
              <a:t> </a:t>
            </a:r>
            <a:r>
              <a:rPr lang="en-US" altLang="zh-CN" sz="1600" b="1" dirty="0">
                <a:solidFill>
                  <a:srgbClr val="5BAE3E"/>
                </a:solidFill>
                <a:latin typeface="Arial" panose="020B0604020202020204" pitchFamily="34" charset="0"/>
                <a:cs typeface="Arial" panose="020B0604020202020204" pitchFamily="34" charset="0"/>
                <a:sym typeface="+mn-ea"/>
              </a:rPr>
              <a:t>concentrations</a:t>
            </a:r>
            <a:r>
              <a:rPr lang="en-US" altLang="zh-CN" sz="1600" dirty="0">
                <a:solidFill>
                  <a:srgbClr val="5BAE3E"/>
                </a:solidFill>
                <a:latin typeface="Arial" panose="020B0604020202020204" pitchFamily="34" charset="0"/>
                <a:cs typeface="Arial" panose="020B0604020202020204" pitchFamily="34" charset="0"/>
                <a:sym typeface="+mn-ea"/>
              </a:rPr>
              <a:t> during storage and transportation is essential to effectively </a:t>
            </a:r>
            <a:r>
              <a:rPr lang="en-US" altLang="zh-CN" sz="1600" b="1" dirty="0">
                <a:solidFill>
                  <a:srgbClr val="5BAE3E"/>
                </a:solidFill>
                <a:latin typeface="Arial" panose="020B0604020202020204" pitchFamily="34" charset="0"/>
                <a:cs typeface="Arial" panose="020B0604020202020204" pitchFamily="34" charset="0"/>
                <a:sym typeface="+mn-ea"/>
              </a:rPr>
              <a:t>delay ripening and senescence</a:t>
            </a:r>
            <a:r>
              <a:rPr lang="en-US" altLang="zh-CN" sz="1600" dirty="0">
                <a:solidFill>
                  <a:srgbClr val="5BAE3E"/>
                </a:solidFill>
                <a:latin typeface="Arial" panose="020B0604020202020204" pitchFamily="34" charset="0"/>
                <a:cs typeface="Arial" panose="020B0604020202020204" pitchFamily="34" charset="0"/>
                <a:sym typeface="+mn-ea"/>
              </a:rPr>
              <a:t>.</a:t>
            </a:r>
            <a:endParaRPr lang="en-US" altLang="zh-CN" sz="1600" dirty="0">
              <a:solidFill>
                <a:srgbClr val="5BAE3E"/>
              </a:solidFill>
              <a:latin typeface="Arial" panose="020B0604020202020204" pitchFamily="34" charset="0"/>
              <a:cs typeface="Arial" panose="020B0604020202020204" pitchFamily="34" charset="0"/>
              <a:sym typeface="+mn-ea"/>
            </a:endParaRPr>
          </a:p>
        </p:txBody>
      </p:sp>
      <p:pic>
        <p:nvPicPr>
          <p:cNvPr id="7" name="721">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517525" y="6356350"/>
            <a:ext cx="487362" cy="487363"/>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7"/>
                </p:tgtEl>
              </p:cMediaNode>
            </p:audio>
          </p:childTnLst>
        </p:cTn>
      </p:par>
    </p:tnLst>
    <p:bldLst>
      <p:bldP spid="21" grpId="0" animBg="1"/>
      <p:bldP spid="15" grpId="0"/>
      <p:bldP spid="22" grpId="0" uiExpand="1" build="p"/>
      <p:bldP spid="4"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p:cNvSpPr/>
          <p:nvPr/>
        </p:nvSpPr>
        <p:spPr>
          <a:xfrm>
            <a:off x="0" y="2420938"/>
            <a:ext cx="10214811" cy="3233904"/>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Arial" panose="020B0604020202020204" pitchFamily="34" charset="0"/>
            </a:endParaRPr>
          </a:p>
        </p:txBody>
      </p:sp>
      <p:sp>
        <p:nvSpPr>
          <p:cNvPr id="15" name="文本框 14"/>
          <p:cNvSpPr txBox="1"/>
          <p:nvPr/>
        </p:nvSpPr>
        <p:spPr>
          <a:xfrm>
            <a:off x="611360" y="2647760"/>
            <a:ext cx="6017895" cy="2691765"/>
          </a:xfrm>
          <a:prstGeom prst="rect">
            <a:avLst/>
          </a:prstGeom>
          <a:noFill/>
        </p:spPr>
        <p:txBody>
          <a:bodyPr wrap="square" rtlCol="0">
            <a:spAutoFit/>
          </a:bodyPr>
          <a:lstStyle/>
          <a:p>
            <a:pPr marL="288290" lvl="0" indent="-288290" algn="l">
              <a:lnSpc>
                <a:spcPct val="120000"/>
              </a:lnSpc>
              <a:spcBef>
                <a:spcPts val="200"/>
              </a:spcBef>
              <a:spcAft>
                <a:spcPts val="200"/>
              </a:spcAft>
              <a:buClrTx/>
              <a:buSzTx/>
              <a:buFont typeface="Wingdings" panose="05000000000000000000" charset="0"/>
              <a:buChar char="n"/>
            </a:pPr>
            <a:r>
              <a:rPr lang="en-US" altLang="zh-CN" b="1" dirty="0">
                <a:solidFill>
                  <a:schemeClr val="bg1"/>
                </a:solidFill>
                <a:latin typeface="Arial" panose="020B0604020202020204" pitchFamily="34" charset="0"/>
                <a:cs typeface="Arial" panose="020B0604020202020204" pitchFamily="34" charset="0"/>
                <a:sym typeface="+mn-ea"/>
              </a:rPr>
              <a:t>Implication — Need to Identify Regulatory Factors</a:t>
            </a:r>
            <a:endParaRPr lang="en-US" altLang="zh-CN" b="1" dirty="0">
              <a:solidFill>
                <a:schemeClr val="bg1"/>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solidFill>
                  <a:schemeClr val="bg1"/>
                </a:solidFill>
                <a:latin typeface="Arial" panose="020B0604020202020204" pitchFamily="34" charset="0"/>
                <a:cs typeface="Arial" panose="020B0604020202020204" pitchFamily="34" charset="0"/>
                <a:sym typeface="+mn-ea"/>
              </a:rPr>
              <a:t>After understanding </a:t>
            </a:r>
            <a:r>
              <a:rPr lang="en-US" altLang="zh-CN" sz="1600" b="1" dirty="0">
                <a:solidFill>
                  <a:schemeClr val="bg1"/>
                </a:solidFill>
                <a:latin typeface="Arial" panose="020B0604020202020204" pitchFamily="34" charset="0"/>
                <a:cs typeface="Arial" panose="020B0604020202020204" pitchFamily="34" charset="0"/>
                <a:sym typeface="+mn-ea"/>
              </a:rPr>
              <a:t>dual effects</a:t>
            </a:r>
            <a:r>
              <a:rPr lang="en-US" altLang="zh-CN" sz="1600" dirty="0">
                <a:solidFill>
                  <a:schemeClr val="bg1"/>
                </a:solidFill>
                <a:latin typeface="Arial" panose="020B0604020202020204" pitchFamily="34" charset="0"/>
                <a:cs typeface="Arial" panose="020B0604020202020204" pitchFamily="34" charset="0"/>
                <a:sym typeface="+mn-ea"/>
              </a:rPr>
              <a:t> of respiration → necessary to further identify </a:t>
            </a:r>
            <a:r>
              <a:rPr lang="en-US" altLang="zh-CN" sz="1600" b="1" dirty="0">
                <a:solidFill>
                  <a:schemeClr val="bg1"/>
                </a:solidFill>
                <a:latin typeface="Arial" panose="020B0604020202020204" pitchFamily="34" charset="0"/>
                <a:cs typeface="Arial" panose="020B0604020202020204" pitchFamily="34" charset="0"/>
                <a:sym typeface="+mn-ea"/>
              </a:rPr>
              <a:t>factors that regulate respiration intensity</a:t>
            </a:r>
            <a:r>
              <a:rPr lang="en-US" altLang="zh-CN" sz="1600" dirty="0">
                <a:solidFill>
                  <a:schemeClr val="bg1"/>
                </a:solidFill>
                <a:latin typeface="Arial" panose="020B0604020202020204" pitchFamily="34" charset="0"/>
                <a:cs typeface="Arial" panose="020B0604020202020204" pitchFamily="34" charset="0"/>
                <a:sym typeface="+mn-ea"/>
              </a:rPr>
              <a:t>. </a:t>
            </a:r>
            <a:endParaRPr lang="en-US" altLang="zh-CN" sz="1600" dirty="0">
              <a:solidFill>
                <a:schemeClr val="bg1"/>
              </a:solidFill>
              <a:latin typeface="Arial" panose="020B0604020202020204" pitchFamily="34" charset="0"/>
              <a:cs typeface="Arial" panose="020B0604020202020204" pitchFamily="34" charset="0"/>
              <a:sym typeface="+mn-ea"/>
            </a:endParaRPr>
          </a:p>
          <a:p>
            <a:pPr marL="575945" lvl="1" indent="-285750">
              <a:lnSpc>
                <a:spcPct val="130000"/>
              </a:lnSpc>
              <a:spcBef>
                <a:spcPts val="200"/>
              </a:spcBef>
              <a:spcAft>
                <a:spcPts val="200"/>
              </a:spcAft>
              <a:buSzPct val="100000"/>
              <a:buFont typeface="Arial" panose="020B0604020202020204" pitchFamily="34" charset="0"/>
              <a:buChar char="•"/>
            </a:pPr>
            <a:r>
              <a:rPr lang="en-US" altLang="zh-CN" sz="1600" dirty="0">
                <a:solidFill>
                  <a:schemeClr val="bg1"/>
                </a:solidFill>
                <a:latin typeface="Arial" panose="020B0604020202020204" pitchFamily="34" charset="0"/>
                <a:cs typeface="Arial" panose="020B0604020202020204" pitchFamily="34" charset="0"/>
                <a:sym typeface="+mn-ea"/>
              </a:rPr>
              <a:t>These factors are critical for </a:t>
            </a:r>
            <a:r>
              <a:rPr lang="en-US" altLang="zh-CN" sz="1600" b="1" dirty="0">
                <a:solidFill>
                  <a:schemeClr val="bg1"/>
                </a:solidFill>
                <a:latin typeface="Arial" panose="020B0604020202020204" pitchFamily="34" charset="0"/>
                <a:cs typeface="Arial" panose="020B0604020202020204" pitchFamily="34" charset="0"/>
                <a:sym typeface="+mn-ea"/>
              </a:rPr>
              <a:t>interpreting quality deterioration.</a:t>
            </a:r>
            <a:endParaRPr lang="en-US" altLang="zh-CN" sz="1600" dirty="0">
              <a:solidFill>
                <a:schemeClr val="bg1"/>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solidFill>
                  <a:schemeClr val="bg1"/>
                </a:solidFill>
                <a:latin typeface="Arial" panose="020B0604020202020204" pitchFamily="34" charset="0"/>
                <a:cs typeface="Arial" panose="020B0604020202020204" pitchFamily="34" charset="0"/>
                <a:sym typeface="+mn-ea"/>
              </a:rPr>
              <a:t>They also form an important </a:t>
            </a:r>
            <a:r>
              <a:rPr lang="en-US" altLang="zh-CN" sz="1600" b="1" dirty="0">
                <a:solidFill>
                  <a:schemeClr val="bg1"/>
                </a:solidFill>
                <a:latin typeface="Arial" panose="020B0604020202020204" pitchFamily="34" charset="0"/>
                <a:cs typeface="Arial" panose="020B0604020202020204" pitchFamily="34" charset="0"/>
                <a:sym typeface="+mn-ea"/>
              </a:rPr>
              <a:t>basis for developing effective postharvest preservation strategies</a:t>
            </a:r>
            <a:r>
              <a:rPr lang="en-US" altLang="zh-CN" sz="1600" dirty="0">
                <a:solidFill>
                  <a:schemeClr val="bg1"/>
                </a:solidFill>
                <a:latin typeface="Arial" panose="020B0604020202020204" pitchFamily="34" charset="0"/>
                <a:cs typeface="Arial" panose="020B0604020202020204" pitchFamily="34" charset="0"/>
                <a:sym typeface="+mn-ea"/>
              </a:rPr>
              <a:t>. </a:t>
            </a:r>
            <a:endParaRPr lang="en-US" altLang="zh-CN" sz="1600" dirty="0">
              <a:solidFill>
                <a:schemeClr val="bg1"/>
              </a:solidFill>
              <a:latin typeface="Arial" panose="020B0604020202020204" pitchFamily="34" charset="0"/>
              <a:cs typeface="Arial" panose="020B0604020202020204" pitchFamily="34" charset="0"/>
              <a:sym typeface="+mn-ea"/>
            </a:endParaRPr>
          </a:p>
        </p:txBody>
      </p:sp>
      <p:sp>
        <p:nvSpPr>
          <p:cNvPr id="5" name="文本框 4"/>
          <p:cNvSpPr txBox="1"/>
          <p:nvPr/>
        </p:nvSpPr>
        <p:spPr>
          <a:xfrm>
            <a:off x="593299" y="431757"/>
            <a:ext cx="8539549" cy="107632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1. Postharvest Spoilage of Fruits and Vegetables</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pic>
        <p:nvPicPr>
          <p:cNvPr id="4" name="图片 3"/>
          <p:cNvPicPr>
            <a:picLocks noChangeAspect="1"/>
          </p:cNvPicPr>
          <p:nvPr/>
        </p:nvPicPr>
        <p:blipFill>
          <a:blip r:embed="rId1"/>
          <a:stretch>
            <a:fillRect/>
          </a:stretch>
        </p:blipFill>
        <p:spPr>
          <a:xfrm>
            <a:off x="7175790" y="2030305"/>
            <a:ext cx="4320885" cy="2423026"/>
          </a:xfrm>
          <a:prstGeom prst="rect">
            <a:avLst/>
          </a:prstGeom>
        </p:spPr>
      </p:pic>
      <p:sp>
        <p:nvSpPr>
          <p:cNvPr id="2" name="文本框 1"/>
          <p:cNvSpPr txBox="1"/>
          <p:nvPr/>
        </p:nvSpPr>
        <p:spPr>
          <a:xfrm>
            <a:off x="611360" y="1568640"/>
            <a:ext cx="6992598" cy="461665"/>
          </a:xfrm>
          <a:prstGeom prst="rect">
            <a:avLst/>
          </a:prstGeom>
          <a:noFill/>
        </p:spPr>
        <p:txBody>
          <a:bodyPr wrap="square" rtlCol="0">
            <a:spAutoFit/>
          </a:bodyPr>
          <a:lstStyle/>
          <a:p>
            <a:r>
              <a:rPr lang="en-US" altLang="zh-CN" sz="2400" b="1" dirty="0">
                <a:sym typeface="+mn-ea"/>
              </a:rPr>
              <a:t>(4) Benefits and Drawbacks of Respiration</a:t>
            </a:r>
            <a:endParaRPr lang="en-US" altLang="zh-CN" sz="2400" b="1" dirty="0">
              <a:sym typeface="+mn-ea"/>
            </a:endParaRPr>
          </a:p>
        </p:txBody>
      </p:sp>
      <p:pic>
        <p:nvPicPr>
          <p:cNvPr id="3" name="722">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836613" y="60833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3"/>
                </p:tgtEl>
              </p:cMediaNode>
            </p:audio>
          </p:childTnLst>
        </p:cTn>
      </p:par>
    </p:tnLst>
    <p:bldLst>
      <p:bldP spid="12" grpId="0" animBg="1"/>
      <p:bldP spid="15"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10288729" y="5277479"/>
            <a:ext cx="1538345" cy="1025562"/>
            <a:chOff x="2178006" y="5732219"/>
            <a:chExt cx="1219876" cy="813250"/>
          </a:xfrm>
        </p:grpSpPr>
        <p:cxnSp>
          <p:nvCxnSpPr>
            <p:cNvPr id="10" name="直接连接符 9"/>
            <p:cNvCxnSpPr/>
            <p:nvPr/>
          </p:nvCxnSpPr>
          <p:spPr>
            <a:xfrm>
              <a:off x="2178006"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2381319"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2584631"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2787944" y="5732219"/>
              <a:ext cx="609936" cy="609936"/>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2991256" y="5732219"/>
              <a:ext cx="406624" cy="406624"/>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a:off x="3194569" y="5732219"/>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a:off x="2178006" y="5935532"/>
              <a:ext cx="609937" cy="609937"/>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a:off x="2178006" y="6138844"/>
              <a:ext cx="406625" cy="406625"/>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a:off x="2178006" y="6342156"/>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grpSp>
      <p:sp>
        <p:nvSpPr>
          <p:cNvPr id="5" name="文本框 4"/>
          <p:cNvSpPr txBox="1"/>
          <p:nvPr/>
        </p:nvSpPr>
        <p:spPr>
          <a:xfrm>
            <a:off x="593299" y="431757"/>
            <a:ext cx="8539549" cy="107632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1. Postharvest Spoilage of Fruits and Vegetables</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grpSp>
        <p:nvGrpSpPr>
          <p:cNvPr id="2" name="组合 1"/>
          <p:cNvGrpSpPr/>
          <p:nvPr/>
        </p:nvGrpSpPr>
        <p:grpSpPr>
          <a:xfrm>
            <a:off x="695400" y="2271555"/>
            <a:ext cx="2490537" cy="365317"/>
            <a:chOff x="695400" y="2271555"/>
            <a:chExt cx="2490537" cy="365317"/>
          </a:xfrm>
        </p:grpSpPr>
        <p:sp>
          <p:nvSpPr>
            <p:cNvPr id="21" name="矩形: 圆角 20"/>
            <p:cNvSpPr/>
            <p:nvPr/>
          </p:nvSpPr>
          <p:spPr>
            <a:xfrm>
              <a:off x="695400" y="2276872"/>
              <a:ext cx="2490537" cy="360000"/>
            </a:xfrm>
            <a:prstGeom prst="roundRect">
              <a:avLst>
                <a:gd name="adj" fmla="val 50000"/>
              </a:avLst>
            </a:prstGeom>
            <a:solidFill>
              <a:srgbClr val="5BAE3E"/>
            </a:solidFill>
            <a:ln>
              <a:noFill/>
            </a:ln>
          </p:spPr>
          <p:style>
            <a:lnRef idx="2">
              <a:schemeClr val="accent1">
                <a:shade val="15000"/>
              </a:schemeClr>
            </a:lnRef>
            <a:fillRef idx="1">
              <a:schemeClr val="accent1"/>
            </a:fillRef>
            <a:effectRef idx="0">
              <a:schemeClr val="accent1"/>
            </a:effectRef>
            <a:fontRef idx="minor">
              <a:schemeClr val="lt1"/>
            </a:fontRef>
          </p:style>
          <p:txBody>
            <a:bodyPr lIns="288000" rtlCol="0" anchor="ctr"/>
            <a:lstStyle/>
            <a:p>
              <a:pPr algn="ctr"/>
              <a:r>
                <a:rPr lang="en-US" altLang="zh-CN" b="1" dirty="0">
                  <a:solidFill>
                    <a:schemeClr val="bg1"/>
                  </a:solidFill>
                  <a:latin typeface="Arial" panose="020B0604020202020204" pitchFamily="34" charset="0"/>
                  <a:cs typeface="Arial" panose="020B0604020202020204" pitchFamily="34" charset="0"/>
                  <a:sym typeface="+mn-ea"/>
                </a:rPr>
                <a:t>Temperature</a:t>
              </a:r>
              <a:endParaRPr lang="en-US" altLang="zh-CN" b="1" dirty="0">
                <a:solidFill>
                  <a:schemeClr val="bg1"/>
                </a:solidFill>
                <a:latin typeface="Arial" panose="020B0604020202020204" pitchFamily="34" charset="0"/>
                <a:cs typeface="Arial" panose="020B0604020202020204" pitchFamily="34" charset="0"/>
              </a:endParaRPr>
            </a:p>
          </p:txBody>
        </p:sp>
        <p:pic>
          <p:nvPicPr>
            <p:cNvPr id="9" name="图片 8" descr="温度"/>
            <p:cNvPicPr>
              <a:picLocks noChangeAspect="1"/>
            </p:cNvPicPr>
            <p:nvPr>
              <p:custDataLst>
                <p:tags r:id="rId1"/>
              </p:custDataLst>
            </p:nvPr>
          </p:nvPicPr>
          <p:blipFill>
            <a:blip r:embed="rId2">
              <a:extLst>
                <a:ext uri="{96DAC541-7B7A-43D3-8B79-37D633B846F1}">
                  <asvg:svgBlip xmlns:asvg="http://schemas.microsoft.com/office/drawing/2016/SVG/main" r:embed="rId3"/>
                </a:ext>
              </a:extLst>
            </a:blip>
            <a:stretch>
              <a:fillRect/>
            </a:stretch>
          </p:blipFill>
          <p:spPr>
            <a:xfrm>
              <a:off x="944044" y="2271555"/>
              <a:ext cx="361315" cy="361315"/>
            </a:xfrm>
            <a:prstGeom prst="rect">
              <a:avLst/>
            </a:prstGeom>
          </p:spPr>
        </p:pic>
      </p:grpSp>
      <p:sp>
        <p:nvSpPr>
          <p:cNvPr id="12" name="文本框 11"/>
          <p:cNvSpPr txBox="1"/>
          <p:nvPr/>
        </p:nvSpPr>
        <p:spPr>
          <a:xfrm>
            <a:off x="611360" y="1568640"/>
            <a:ext cx="11227714" cy="461665"/>
          </a:xfrm>
          <a:prstGeom prst="rect">
            <a:avLst/>
          </a:prstGeom>
          <a:noFill/>
        </p:spPr>
        <p:txBody>
          <a:bodyPr wrap="square" rtlCol="0">
            <a:spAutoFit/>
          </a:bodyPr>
          <a:lstStyle/>
          <a:p>
            <a:r>
              <a:rPr lang="en-US" altLang="zh-CN" sz="2400" b="1" dirty="0">
                <a:sym typeface="+mn-ea"/>
              </a:rPr>
              <a:t>(5) Factors Affecting Respiration</a:t>
            </a:r>
            <a:endParaRPr lang="en-US" altLang="zh-CN" sz="2400" b="1" dirty="0">
              <a:sym typeface="+mn-ea"/>
            </a:endParaRPr>
          </a:p>
        </p:txBody>
      </p:sp>
      <p:sp>
        <p:nvSpPr>
          <p:cNvPr id="22" name="文本框 21"/>
          <p:cNvSpPr txBox="1"/>
          <p:nvPr/>
        </p:nvSpPr>
        <p:spPr>
          <a:xfrm>
            <a:off x="586740" y="2813685"/>
            <a:ext cx="6170930" cy="1410970"/>
          </a:xfrm>
          <a:prstGeom prst="rect">
            <a:avLst/>
          </a:prstGeom>
          <a:noFill/>
        </p:spPr>
        <p:txBody>
          <a:bodyPr wrap="square" rtlCol="0">
            <a:spAutoFit/>
          </a:bodyPr>
          <a:lstStyle/>
          <a:p>
            <a:pPr marL="288290" lvl="0" indent="-288290">
              <a:lnSpc>
                <a:spcPct val="120000"/>
              </a:lnSpc>
              <a:spcBef>
                <a:spcPts val="200"/>
              </a:spcBef>
              <a:spcAft>
                <a:spcPts val="2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Temperature Strongly Regulates Respiration</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latin typeface="Arial" panose="020B0604020202020204" pitchFamily="34" charset="0"/>
                <a:cs typeface="Arial" panose="020B0604020202020204" pitchFamily="34" charset="0"/>
                <a:sym typeface="+mn-ea"/>
              </a:rPr>
              <a:t>Temperature is the </a:t>
            </a:r>
            <a:r>
              <a:rPr lang="en-US" altLang="zh-CN" sz="1600" b="1" dirty="0">
                <a:latin typeface="Arial" panose="020B0604020202020204" pitchFamily="34" charset="0"/>
                <a:cs typeface="Arial" panose="020B0604020202020204" pitchFamily="34" charset="0"/>
                <a:sym typeface="+mn-ea"/>
              </a:rPr>
              <a:t>core factor</a:t>
            </a:r>
            <a:r>
              <a:rPr lang="en-US" altLang="zh-CN" sz="1600" dirty="0">
                <a:latin typeface="Arial" panose="020B0604020202020204" pitchFamily="34" charset="0"/>
                <a:cs typeface="Arial" panose="020B0604020202020204" pitchFamily="34" charset="0"/>
                <a:sym typeface="+mn-ea"/>
              </a:rPr>
              <a:t> regulating respiration.</a:t>
            </a:r>
            <a:endParaRPr lang="en-US" altLang="zh-CN" sz="1600" dirty="0">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latin typeface="Arial" panose="020B0604020202020204" pitchFamily="34" charset="0"/>
                <a:cs typeface="Arial" panose="020B0604020202020204" pitchFamily="34" charset="0"/>
                <a:sym typeface="+mn-ea"/>
              </a:rPr>
              <a:t>Within </a:t>
            </a:r>
            <a:r>
              <a:rPr lang="en-US" altLang="zh-CN" sz="1600" b="1" dirty="0">
                <a:latin typeface="Arial" panose="020B0604020202020204" pitchFamily="34" charset="0"/>
                <a:cs typeface="Arial" panose="020B0604020202020204" pitchFamily="34" charset="0"/>
                <a:sym typeface="+mn-ea"/>
              </a:rPr>
              <a:t>0–35 °C</a:t>
            </a:r>
            <a:r>
              <a:rPr lang="en-US" altLang="zh-CN" sz="1600" dirty="0">
                <a:latin typeface="Arial" panose="020B0604020202020204" pitchFamily="34" charset="0"/>
                <a:cs typeface="Arial" panose="020B0604020202020204" pitchFamily="34" charset="0"/>
                <a:sym typeface="+mn-ea"/>
              </a:rPr>
              <a:t>, respiration intensity increases by </a:t>
            </a:r>
            <a:r>
              <a:rPr lang="en-US" altLang="zh-CN" sz="1600" b="1" dirty="0">
                <a:latin typeface="Arial" panose="020B0604020202020204" pitchFamily="34" charset="0"/>
                <a:cs typeface="Arial" panose="020B0604020202020204" pitchFamily="34" charset="0"/>
                <a:sym typeface="+mn-ea"/>
              </a:rPr>
              <a:t>1.0–1.5</a:t>
            </a:r>
            <a:r>
              <a:rPr lang="en-US" altLang="zh-CN" sz="1600" dirty="0">
                <a:latin typeface="Arial" panose="020B0604020202020204" pitchFamily="34" charset="0"/>
                <a:cs typeface="Arial" panose="020B0604020202020204" pitchFamily="34" charset="0"/>
                <a:sym typeface="+mn-ea"/>
              </a:rPr>
              <a:t> </a:t>
            </a:r>
            <a:r>
              <a:rPr lang="en-US" altLang="zh-CN" sz="1600" b="1" dirty="0">
                <a:latin typeface="Arial" panose="020B0604020202020204" pitchFamily="34" charset="0"/>
                <a:cs typeface="Arial" panose="020B0604020202020204" pitchFamily="34" charset="0"/>
                <a:sym typeface="+mn-ea"/>
              </a:rPr>
              <a:t>times</a:t>
            </a:r>
            <a:r>
              <a:rPr lang="en-US" altLang="zh-CN" sz="1600" dirty="0">
                <a:latin typeface="Arial" panose="020B0604020202020204" pitchFamily="34" charset="0"/>
                <a:cs typeface="Arial" panose="020B0604020202020204" pitchFamily="34" charset="0"/>
                <a:sym typeface="+mn-ea"/>
              </a:rPr>
              <a:t> for every </a:t>
            </a:r>
            <a:r>
              <a:rPr lang="en-US" altLang="zh-CN" sz="1600" b="1" dirty="0">
                <a:latin typeface="Arial" panose="020B0604020202020204" pitchFamily="34" charset="0"/>
                <a:cs typeface="Arial" panose="020B0604020202020204" pitchFamily="34" charset="0"/>
                <a:sym typeface="+mn-ea"/>
              </a:rPr>
              <a:t>10 °C</a:t>
            </a:r>
            <a:r>
              <a:rPr lang="en-US" altLang="zh-CN" sz="1600" dirty="0">
                <a:latin typeface="Arial" panose="020B0604020202020204" pitchFamily="34" charset="0"/>
                <a:cs typeface="Arial" panose="020B0604020202020204" pitchFamily="34" charset="0"/>
                <a:sym typeface="+mn-ea"/>
              </a:rPr>
              <a:t> rise in temperature.</a:t>
            </a:r>
            <a:endParaRPr lang="en-US" altLang="zh-CN" sz="1600" dirty="0">
              <a:latin typeface="Arial" panose="020B0604020202020204" pitchFamily="34" charset="0"/>
              <a:cs typeface="Arial" panose="020B0604020202020204" pitchFamily="34" charset="0"/>
              <a:sym typeface="+mn-ea"/>
            </a:endParaRPr>
          </a:p>
        </p:txBody>
      </p:sp>
      <p:sp>
        <p:nvSpPr>
          <p:cNvPr id="23" name="文本框 22"/>
          <p:cNvSpPr txBox="1"/>
          <p:nvPr/>
        </p:nvSpPr>
        <p:spPr>
          <a:xfrm>
            <a:off x="6671945" y="2813685"/>
            <a:ext cx="4824730" cy="1039772"/>
          </a:xfrm>
          <a:prstGeom prst="rect">
            <a:avLst/>
          </a:prstGeom>
          <a:noFill/>
        </p:spPr>
        <p:txBody>
          <a:bodyPr wrap="square" rtlCol="0">
            <a:spAutoFit/>
          </a:bodyPr>
          <a:lstStyle/>
          <a:p>
            <a:pPr marL="288290" lvl="0" indent="-288290">
              <a:lnSpc>
                <a:spcPct val="120000"/>
              </a:lnSpc>
              <a:spcBef>
                <a:spcPts val="200"/>
              </a:spcBef>
              <a:spcAft>
                <a:spcPts val="2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Higher Temperature Shortens Shelf Life</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latin typeface="Arial" panose="020B0604020202020204" pitchFamily="34" charset="0"/>
                <a:cs typeface="Arial" panose="020B0604020202020204" pitchFamily="34" charset="0"/>
                <a:sym typeface="+mn-ea"/>
              </a:rPr>
              <a:t>Increased respiration leads to a </a:t>
            </a:r>
            <a:r>
              <a:rPr lang="en-US" altLang="zh-CN" sz="1600" b="1" dirty="0">
                <a:latin typeface="Arial" panose="020B0604020202020204" pitchFamily="34" charset="0"/>
                <a:cs typeface="Arial" panose="020B0604020202020204" pitchFamily="34" charset="0"/>
                <a:sym typeface="+mn-ea"/>
              </a:rPr>
              <a:t>proportional shortening of shelf life</a:t>
            </a:r>
            <a:r>
              <a:rPr lang="en-US" altLang="zh-CN" sz="1600" dirty="0">
                <a:latin typeface="Arial" panose="020B0604020202020204" pitchFamily="34" charset="0"/>
                <a:cs typeface="Arial" panose="020B0604020202020204" pitchFamily="34" charset="0"/>
                <a:sym typeface="+mn-ea"/>
              </a:rPr>
              <a:t>.</a:t>
            </a:r>
            <a:endParaRPr lang="en-US" altLang="zh-CN" sz="1600" dirty="0">
              <a:latin typeface="Arial" panose="020B0604020202020204" pitchFamily="34" charset="0"/>
              <a:cs typeface="Arial" panose="020B0604020202020204" pitchFamily="34" charset="0"/>
              <a:sym typeface="+mn-ea"/>
            </a:endParaRPr>
          </a:p>
        </p:txBody>
      </p:sp>
      <p:sp>
        <p:nvSpPr>
          <p:cNvPr id="24" name="文本框 23"/>
          <p:cNvSpPr txBox="1"/>
          <p:nvPr/>
        </p:nvSpPr>
        <p:spPr>
          <a:xfrm>
            <a:off x="587041" y="4302550"/>
            <a:ext cx="10909634" cy="1410970"/>
          </a:xfrm>
          <a:prstGeom prst="rect">
            <a:avLst/>
          </a:prstGeom>
          <a:noFill/>
        </p:spPr>
        <p:txBody>
          <a:bodyPr wrap="square" rtlCol="0">
            <a:spAutoFit/>
          </a:bodyPr>
          <a:lstStyle/>
          <a:p>
            <a:pPr marL="288290" lvl="0" indent="-288290">
              <a:lnSpc>
                <a:spcPct val="120000"/>
              </a:lnSpc>
              <a:spcBef>
                <a:spcPts val="200"/>
              </a:spcBef>
              <a:spcAft>
                <a:spcPts val="2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Lowest Safe Temperature Should Be Used</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latin typeface="Arial" panose="020B0604020202020204" pitchFamily="34" charset="0"/>
                <a:cs typeface="Arial" panose="020B0604020202020204" pitchFamily="34" charset="0"/>
                <a:sym typeface="+mn-ea"/>
              </a:rPr>
              <a:t>Respiration intensity is </a:t>
            </a:r>
            <a:r>
              <a:rPr lang="en-US" altLang="zh-CN" sz="1600" b="1" dirty="0">
                <a:latin typeface="Arial" panose="020B0604020202020204" pitchFamily="34" charset="0"/>
                <a:cs typeface="Arial" panose="020B0604020202020204" pitchFamily="34" charset="0"/>
                <a:sym typeface="+mn-ea"/>
              </a:rPr>
              <a:t>positively correlated</a:t>
            </a:r>
            <a:r>
              <a:rPr lang="en-US" altLang="zh-CN" sz="1600" dirty="0">
                <a:latin typeface="Arial" panose="020B0604020202020204" pitchFamily="34" charset="0"/>
                <a:cs typeface="Arial" panose="020B0604020202020204" pitchFamily="34" charset="0"/>
                <a:sym typeface="+mn-ea"/>
              </a:rPr>
              <a:t> with temperature. </a:t>
            </a:r>
            <a:endParaRPr lang="en-US" altLang="zh-CN" sz="1600" dirty="0">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latin typeface="Arial" panose="020B0604020202020204" pitchFamily="34" charset="0"/>
                <a:cs typeface="Arial" panose="020B0604020202020204" pitchFamily="34" charset="0"/>
                <a:sym typeface="+mn-ea"/>
              </a:rPr>
              <a:t>On the premise of avoiding </a:t>
            </a:r>
            <a:r>
              <a:rPr lang="en-US" altLang="zh-CN" sz="1600" b="1" dirty="0">
                <a:latin typeface="Arial" panose="020B0604020202020204" pitchFamily="34" charset="0"/>
                <a:cs typeface="Arial" panose="020B0604020202020204" pitchFamily="34" charset="0"/>
                <a:sym typeface="+mn-ea"/>
              </a:rPr>
              <a:t>chilling injury</a:t>
            </a:r>
            <a:r>
              <a:rPr lang="en-US" altLang="zh-CN" sz="1600" dirty="0">
                <a:latin typeface="Arial" panose="020B0604020202020204" pitchFamily="34" charset="0"/>
                <a:cs typeface="Arial" panose="020B0604020202020204" pitchFamily="34" charset="0"/>
                <a:sym typeface="+mn-ea"/>
              </a:rPr>
              <a:t> or </a:t>
            </a:r>
            <a:r>
              <a:rPr lang="en-US" altLang="zh-CN" sz="1600" b="1" dirty="0">
                <a:latin typeface="Arial" panose="020B0604020202020204" pitchFamily="34" charset="0"/>
                <a:cs typeface="Arial" panose="020B0604020202020204" pitchFamily="34" charset="0"/>
                <a:sym typeface="+mn-ea"/>
              </a:rPr>
              <a:t>freezing injury</a:t>
            </a:r>
            <a:r>
              <a:rPr lang="en-US" altLang="zh-CN" sz="1600" dirty="0">
                <a:latin typeface="Arial" panose="020B0604020202020204" pitchFamily="34" charset="0"/>
                <a:cs typeface="Arial" panose="020B0604020202020204" pitchFamily="34" charset="0"/>
                <a:sym typeface="+mn-ea"/>
              </a:rPr>
              <a:t>, adopt </a:t>
            </a:r>
            <a:r>
              <a:rPr lang="en-US" altLang="zh-CN" sz="1600" b="1" dirty="0">
                <a:latin typeface="Arial" panose="020B0604020202020204" pitchFamily="34" charset="0"/>
                <a:cs typeface="Arial" panose="020B0604020202020204" pitchFamily="34" charset="0"/>
                <a:sym typeface="+mn-ea"/>
              </a:rPr>
              <a:t>lowest possible storage temperature</a:t>
            </a:r>
            <a:r>
              <a:rPr lang="en-US" altLang="zh-CN" sz="1600" dirty="0">
                <a:latin typeface="Arial" panose="020B0604020202020204" pitchFamily="34" charset="0"/>
                <a:cs typeface="Arial" panose="020B0604020202020204" pitchFamily="34" charset="0"/>
                <a:sym typeface="+mn-ea"/>
              </a:rPr>
              <a:t> → to maximize the suppression of respiratory metabolism.</a:t>
            </a:r>
            <a:endParaRPr lang="en-US" altLang="zh-CN" sz="1600" dirty="0">
              <a:latin typeface="Arial" panose="020B0604020202020204" pitchFamily="34" charset="0"/>
              <a:cs typeface="Arial" panose="020B0604020202020204" pitchFamily="34" charset="0"/>
              <a:sym typeface="+mn-ea"/>
            </a:endParaRPr>
          </a:p>
        </p:txBody>
      </p:sp>
      <p:grpSp>
        <p:nvGrpSpPr>
          <p:cNvPr id="25" name="组合 24"/>
          <p:cNvGrpSpPr/>
          <p:nvPr/>
        </p:nvGrpSpPr>
        <p:grpSpPr>
          <a:xfrm>
            <a:off x="0" y="6708278"/>
            <a:ext cx="12192000" cy="153627"/>
            <a:chOff x="147892" y="6347897"/>
            <a:chExt cx="11450808" cy="120769"/>
          </a:xfrm>
        </p:grpSpPr>
        <p:sp>
          <p:nvSpPr>
            <p:cNvPr id="26" name="矩形 25"/>
            <p:cNvSpPr/>
            <p:nvPr/>
          </p:nvSpPr>
          <p:spPr>
            <a:xfrm>
              <a:off x="147892" y="6347898"/>
              <a:ext cx="7633872" cy="117699"/>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Calibri" panose="020F0502020204030204"/>
                <a:ea typeface="字魂59号-创粗黑" panose="00000500000000000000" pitchFamily="2" charset="-122"/>
                <a:cs typeface="+mn-cs"/>
              </a:endParaRPr>
            </a:p>
          </p:txBody>
        </p:sp>
        <p:sp>
          <p:nvSpPr>
            <p:cNvPr id="27" name="矩形 26"/>
            <p:cNvSpPr/>
            <p:nvPr/>
          </p:nvSpPr>
          <p:spPr>
            <a:xfrm>
              <a:off x="7781764" y="6347897"/>
              <a:ext cx="3816936" cy="120769"/>
            </a:xfrm>
            <a:prstGeom prst="rect">
              <a:avLst/>
            </a:prstGeom>
            <a:solidFill>
              <a:srgbClr val="DEB8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Calibri" panose="020F0502020204030204"/>
                <a:ea typeface="字魂59号-创粗黑" panose="00000500000000000000" pitchFamily="2" charset="-122"/>
                <a:cs typeface="+mn-cs"/>
              </a:endParaRPr>
            </a:p>
          </p:txBody>
        </p:sp>
      </p:grpSp>
      <p:pic>
        <p:nvPicPr>
          <p:cNvPr id="3" name="723">
            <a:hlinkClick r:id="" action="ppaction://media"/>
          </p:cNvPr>
          <p:cNvPicPr>
            <a:picLocks noChangeAspect="1"/>
          </p:cNvPicPr>
          <p:nvPr>
            <a:audioFile r:link="rId4"/>
            <p:extLst>
              <p:ext uri="{DAA4B4D4-6D71-4841-9C94-3DE7FCFB9230}">
                <p14:media xmlns:p14="http://schemas.microsoft.com/office/powerpoint/2010/main" r:embed="rId5"/>
              </p:ext>
            </p:extLst>
          </p:nvPr>
        </p:nvPicPr>
        <p:blipFill>
          <a:blip r:embed="rId6"/>
          <a:stretch>
            <a:fillRect/>
          </a:stretch>
        </p:blipFill>
        <p:spPr>
          <a:xfrm>
            <a:off x="-876300" y="6042025"/>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3"/>
                </p:tgtEl>
              </p:cMediaNode>
            </p:audio>
          </p:childTnLst>
        </p:cTn>
      </p:par>
    </p:tnLst>
    <p:bldLst>
      <p:bldP spid="12" grpId="0"/>
      <p:bldP spid="22" grpId="0" uiExpand="1" build="p"/>
      <p:bldP spid="23" grpId="0" uiExpand="1" build="p"/>
      <p:bldP spid="24"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4"/>
          <p:cNvSpPr txBox="1"/>
          <p:nvPr/>
        </p:nvSpPr>
        <p:spPr>
          <a:xfrm>
            <a:off x="598202" y="2830632"/>
            <a:ext cx="9212580" cy="1115695"/>
          </a:xfrm>
          <a:prstGeom prst="rect">
            <a:avLst/>
          </a:prstGeom>
          <a:noFill/>
        </p:spPr>
        <p:txBody>
          <a:bodyPr wrap="square" rtlCol="0">
            <a:spAutoFit/>
          </a:bodyPr>
          <a:lstStyle/>
          <a:p>
            <a:pPr marL="288290" lvl="0" indent="-288290">
              <a:lnSpc>
                <a:spcPct val="120000"/>
              </a:lnSpc>
              <a:spcBef>
                <a:spcPts val="200"/>
              </a:spcBef>
              <a:spcAft>
                <a:spcPts val="2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Core Effect</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Moderately dry conditions can suppress respiration</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High humidity</a:t>
            </a:r>
            <a:r>
              <a:rPr lang="en-US" altLang="zh-CN" sz="1600" dirty="0">
                <a:solidFill>
                  <a:schemeClr val="tx1"/>
                </a:solidFill>
                <a:latin typeface="Arial" panose="020B0604020202020204" pitchFamily="34" charset="0"/>
                <a:cs typeface="Arial" panose="020B0604020202020204" pitchFamily="34" charset="0"/>
                <a:sym typeface="+mn-ea"/>
              </a:rPr>
              <a:t> promotes </a:t>
            </a:r>
            <a:r>
              <a:rPr lang="en-US" altLang="zh-CN" sz="1600" b="1" dirty="0">
                <a:solidFill>
                  <a:schemeClr val="tx1"/>
                </a:solidFill>
                <a:latin typeface="Arial" panose="020B0604020202020204" pitchFamily="34" charset="0"/>
                <a:cs typeface="Arial" panose="020B0604020202020204" pitchFamily="34" charset="0"/>
                <a:sym typeface="+mn-ea"/>
              </a:rPr>
              <a:t>respiration</a:t>
            </a:r>
            <a:r>
              <a:rPr lang="en-US" altLang="zh-CN" sz="1600" dirty="0">
                <a:solidFill>
                  <a:schemeClr val="tx1"/>
                </a:solidFill>
                <a:latin typeface="Arial" panose="020B0604020202020204" pitchFamily="34" charset="0"/>
                <a:cs typeface="Arial" panose="020B0604020202020204" pitchFamily="34" charset="0"/>
                <a:sym typeface="+mn-ea"/>
              </a:rPr>
              <a:t> →induce </a:t>
            </a:r>
            <a:r>
              <a:rPr lang="en-US" altLang="zh-CN" sz="1600" b="1" dirty="0">
                <a:solidFill>
                  <a:schemeClr val="tx1"/>
                </a:solidFill>
                <a:latin typeface="Arial" panose="020B0604020202020204" pitchFamily="34" charset="0"/>
                <a:cs typeface="Arial" panose="020B0604020202020204" pitchFamily="34" charset="0"/>
                <a:sym typeface="+mn-ea"/>
              </a:rPr>
              <a:t>decay/mold growth</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p:txBody>
      </p:sp>
      <p:grpSp>
        <p:nvGrpSpPr>
          <p:cNvPr id="7" name="组合 6"/>
          <p:cNvGrpSpPr/>
          <p:nvPr/>
        </p:nvGrpSpPr>
        <p:grpSpPr>
          <a:xfrm>
            <a:off x="10288729" y="5277479"/>
            <a:ext cx="1538345" cy="1025562"/>
            <a:chOff x="2178006" y="5732219"/>
            <a:chExt cx="1219876" cy="813250"/>
          </a:xfrm>
        </p:grpSpPr>
        <p:cxnSp>
          <p:nvCxnSpPr>
            <p:cNvPr id="10" name="直接连接符 9"/>
            <p:cNvCxnSpPr/>
            <p:nvPr/>
          </p:nvCxnSpPr>
          <p:spPr>
            <a:xfrm>
              <a:off x="2178006"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2381319"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2584631"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2787944" y="5732219"/>
              <a:ext cx="609936" cy="609936"/>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2991256" y="5732219"/>
              <a:ext cx="406624" cy="406624"/>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a:off x="3194569" y="5732219"/>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a:off x="2178006" y="5935532"/>
              <a:ext cx="609937" cy="609937"/>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a:off x="2178006" y="6138844"/>
              <a:ext cx="406625" cy="406625"/>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a:off x="2178006" y="6342156"/>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grpSp>
      <p:sp>
        <p:nvSpPr>
          <p:cNvPr id="5" name="文本框 4"/>
          <p:cNvSpPr txBox="1"/>
          <p:nvPr/>
        </p:nvSpPr>
        <p:spPr>
          <a:xfrm>
            <a:off x="593299" y="431757"/>
            <a:ext cx="8539549" cy="107632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1. Postharvest Spoilage of Fruits and Vegetables</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2" name="文本框 1"/>
          <p:cNvSpPr txBox="1"/>
          <p:nvPr/>
        </p:nvSpPr>
        <p:spPr>
          <a:xfrm>
            <a:off x="598202" y="4761169"/>
            <a:ext cx="11000239" cy="1115695"/>
          </a:xfrm>
          <a:prstGeom prst="rect">
            <a:avLst/>
          </a:prstGeom>
          <a:noFill/>
        </p:spPr>
        <p:txBody>
          <a:bodyPr wrap="square" rtlCol="0">
            <a:spAutoFit/>
          </a:bodyPr>
          <a:lstStyle/>
          <a:p>
            <a:pPr marL="288290" lvl="0" indent="-288290">
              <a:lnSpc>
                <a:spcPct val="120000"/>
              </a:lnSpc>
              <a:spcBef>
                <a:spcPts val="200"/>
              </a:spcBef>
              <a:spcAft>
                <a:spcPts val="2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Storage Requirements</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Maintain </a:t>
            </a:r>
            <a:r>
              <a:rPr lang="en-US" altLang="zh-CN" sz="1600" b="1" dirty="0">
                <a:solidFill>
                  <a:schemeClr val="tx1"/>
                </a:solidFill>
                <a:latin typeface="Arial" panose="020B0604020202020204" pitchFamily="34" charset="0"/>
                <a:cs typeface="Arial" panose="020B0604020202020204" pitchFamily="34" charset="0"/>
                <a:sym typeface="+mn-ea"/>
              </a:rPr>
              <a:t>appropriate relative humidity</a:t>
            </a:r>
            <a:r>
              <a:rPr lang="en-US" altLang="zh-CN" sz="1600" dirty="0">
                <a:solidFill>
                  <a:schemeClr val="tx1"/>
                </a:solidFill>
                <a:latin typeface="Arial" panose="020B0604020202020204" pitchFamily="34" charset="0"/>
                <a:cs typeface="Arial" panose="020B0604020202020204" pitchFamily="34" charset="0"/>
                <a:sym typeface="+mn-ea"/>
              </a:rPr>
              <a:t>. </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Ensure </a:t>
            </a:r>
            <a:r>
              <a:rPr lang="en-US" altLang="zh-CN" sz="1600" b="1" dirty="0">
                <a:solidFill>
                  <a:schemeClr val="tx1"/>
                </a:solidFill>
                <a:latin typeface="Arial" panose="020B0604020202020204" pitchFamily="34" charset="0"/>
                <a:cs typeface="Arial" panose="020B0604020202020204" pitchFamily="34" charset="0"/>
                <a:sym typeface="+mn-ea"/>
              </a:rPr>
              <a:t>adequate air circulation</a:t>
            </a:r>
            <a:r>
              <a:rPr lang="en-US" altLang="zh-CN" sz="1600" dirty="0">
                <a:solidFill>
                  <a:schemeClr val="tx1"/>
                </a:solidFill>
                <a:latin typeface="Arial" panose="020B0604020202020204" pitchFamily="34" charset="0"/>
                <a:cs typeface="Arial" panose="020B0604020202020204" pitchFamily="34" charset="0"/>
                <a:sym typeface="+mn-ea"/>
              </a:rPr>
              <a:t> to prevent </a:t>
            </a:r>
            <a:r>
              <a:rPr lang="en-US" altLang="zh-CN" sz="1600" b="1" dirty="0">
                <a:solidFill>
                  <a:schemeClr val="tx1"/>
                </a:solidFill>
                <a:latin typeface="Arial" panose="020B0604020202020204" pitchFamily="34" charset="0"/>
                <a:cs typeface="Arial" panose="020B0604020202020204" pitchFamily="34" charset="0"/>
                <a:sym typeface="+mn-ea"/>
              </a:rPr>
              <a:t>surface condensation</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8" name="文本框 7"/>
          <p:cNvSpPr txBox="1"/>
          <p:nvPr/>
        </p:nvSpPr>
        <p:spPr>
          <a:xfrm>
            <a:off x="598202" y="3968938"/>
            <a:ext cx="10898472" cy="769620"/>
          </a:xfrm>
          <a:prstGeom prst="rect">
            <a:avLst/>
          </a:prstGeom>
          <a:noFill/>
        </p:spPr>
        <p:txBody>
          <a:bodyPr wrap="square" rtlCol="0">
            <a:spAutoFit/>
          </a:bodyPr>
          <a:lstStyle/>
          <a:p>
            <a:pPr marL="288290" lvl="0" indent="-288290">
              <a:lnSpc>
                <a:spcPct val="120000"/>
              </a:lnSpc>
              <a:spcBef>
                <a:spcPts val="200"/>
              </a:spcBef>
              <a:spcAft>
                <a:spcPts val="2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Harvesting Conditions</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Prefer harvesting under </a:t>
            </a:r>
            <a:r>
              <a:rPr lang="en-US" altLang="zh-CN" sz="1600" b="1" dirty="0">
                <a:solidFill>
                  <a:schemeClr val="tx1"/>
                </a:solidFill>
                <a:latin typeface="Arial" panose="020B0604020202020204" pitchFamily="34" charset="0"/>
                <a:cs typeface="Arial" panose="020B0604020202020204" pitchFamily="34" charset="0"/>
                <a:sym typeface="+mn-ea"/>
              </a:rPr>
              <a:t>clear</a:t>
            </a:r>
            <a:r>
              <a:rPr lang="en-US" altLang="zh-CN" sz="1600" dirty="0">
                <a:solidFill>
                  <a:schemeClr val="tx1"/>
                </a:solidFill>
                <a:latin typeface="Arial" panose="020B0604020202020204" pitchFamily="34" charset="0"/>
                <a:cs typeface="Arial" panose="020B0604020202020204" pitchFamily="34" charset="0"/>
                <a:sym typeface="+mn-ea"/>
              </a:rPr>
              <a:t>, </a:t>
            </a:r>
            <a:r>
              <a:rPr lang="en-US" altLang="zh-CN" sz="1600" b="1" dirty="0">
                <a:solidFill>
                  <a:schemeClr val="tx1"/>
                </a:solidFill>
                <a:latin typeface="Arial" panose="020B0604020202020204" pitchFamily="34" charset="0"/>
                <a:cs typeface="Arial" panose="020B0604020202020204" pitchFamily="34" charset="0"/>
                <a:sym typeface="+mn-ea"/>
              </a:rPr>
              <a:t>dry weather</a:t>
            </a:r>
            <a:r>
              <a:rPr lang="en-US" altLang="zh-CN" sz="1600" dirty="0">
                <a:solidFill>
                  <a:schemeClr val="tx1"/>
                </a:solidFill>
                <a:latin typeface="Arial" panose="020B0604020202020204" pitchFamily="34" charset="0"/>
                <a:cs typeface="Arial" panose="020B0604020202020204" pitchFamily="34" charset="0"/>
                <a:sym typeface="+mn-ea"/>
              </a:rPr>
              <a:t> → avoid </a:t>
            </a:r>
            <a:r>
              <a:rPr lang="en-US" altLang="zh-CN" sz="1600" b="1" dirty="0">
                <a:solidFill>
                  <a:schemeClr val="tx1"/>
                </a:solidFill>
                <a:latin typeface="Arial" panose="020B0604020202020204" pitchFamily="34" charset="0"/>
                <a:cs typeface="Arial" panose="020B0604020202020204" pitchFamily="34" charset="0"/>
                <a:sym typeface="+mn-ea"/>
              </a:rPr>
              <a:t>surface moisture from dew or rain</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p:txBody>
      </p:sp>
      <p:grpSp>
        <p:nvGrpSpPr>
          <p:cNvPr id="32" name="组合 31"/>
          <p:cNvGrpSpPr/>
          <p:nvPr/>
        </p:nvGrpSpPr>
        <p:grpSpPr>
          <a:xfrm>
            <a:off x="0" y="6708278"/>
            <a:ext cx="12192000" cy="153627"/>
            <a:chOff x="147892" y="6347897"/>
            <a:chExt cx="11450808" cy="120769"/>
          </a:xfrm>
        </p:grpSpPr>
        <p:sp>
          <p:nvSpPr>
            <p:cNvPr id="33" name="矩形 32"/>
            <p:cNvSpPr/>
            <p:nvPr/>
          </p:nvSpPr>
          <p:spPr>
            <a:xfrm>
              <a:off x="147892" y="6347898"/>
              <a:ext cx="7633872" cy="117699"/>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Calibri" panose="020F0502020204030204"/>
                <a:ea typeface="字魂59号-创粗黑" panose="00000500000000000000" pitchFamily="2" charset="-122"/>
                <a:cs typeface="+mn-cs"/>
              </a:endParaRPr>
            </a:p>
          </p:txBody>
        </p:sp>
        <p:sp>
          <p:nvSpPr>
            <p:cNvPr id="34" name="矩形 33"/>
            <p:cNvSpPr/>
            <p:nvPr/>
          </p:nvSpPr>
          <p:spPr>
            <a:xfrm>
              <a:off x="7781764" y="6347897"/>
              <a:ext cx="3816936" cy="120769"/>
            </a:xfrm>
            <a:prstGeom prst="rect">
              <a:avLst/>
            </a:prstGeom>
            <a:solidFill>
              <a:srgbClr val="DEB8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Calibri" panose="020F0502020204030204"/>
                <a:ea typeface="字魂59号-创粗黑" panose="00000500000000000000" pitchFamily="2" charset="-122"/>
                <a:cs typeface="+mn-cs"/>
              </a:endParaRPr>
            </a:p>
          </p:txBody>
        </p:sp>
      </p:grpSp>
      <p:grpSp>
        <p:nvGrpSpPr>
          <p:cNvPr id="4" name="组合 3"/>
          <p:cNvGrpSpPr/>
          <p:nvPr/>
        </p:nvGrpSpPr>
        <p:grpSpPr>
          <a:xfrm>
            <a:off x="695400" y="2265469"/>
            <a:ext cx="2490537" cy="371403"/>
            <a:chOff x="695400" y="2265469"/>
            <a:chExt cx="2490537" cy="371403"/>
          </a:xfrm>
        </p:grpSpPr>
        <p:sp>
          <p:nvSpPr>
            <p:cNvPr id="21" name="矩形: 圆角 20"/>
            <p:cNvSpPr/>
            <p:nvPr/>
          </p:nvSpPr>
          <p:spPr>
            <a:xfrm>
              <a:off x="695400" y="2276872"/>
              <a:ext cx="2490537" cy="360000"/>
            </a:xfrm>
            <a:prstGeom prst="roundRect">
              <a:avLst>
                <a:gd name="adj" fmla="val 50000"/>
              </a:avLst>
            </a:prstGeom>
            <a:solidFill>
              <a:srgbClr val="5BAE3E"/>
            </a:solidFill>
            <a:ln>
              <a:noFill/>
            </a:ln>
          </p:spPr>
          <p:style>
            <a:lnRef idx="2">
              <a:schemeClr val="accent1">
                <a:shade val="15000"/>
              </a:schemeClr>
            </a:lnRef>
            <a:fillRef idx="1">
              <a:schemeClr val="accent1"/>
            </a:fillRef>
            <a:effectRef idx="0">
              <a:schemeClr val="accent1"/>
            </a:effectRef>
            <a:fontRef idx="minor">
              <a:schemeClr val="lt1"/>
            </a:fontRef>
          </p:style>
          <p:txBody>
            <a:bodyPr lIns="288000" rtlCol="0" anchor="ctr"/>
            <a:lstStyle/>
            <a:p>
              <a:pPr algn="ctr"/>
              <a:r>
                <a:rPr lang="en-US" altLang="zh-CN" b="1" dirty="0">
                  <a:solidFill>
                    <a:schemeClr val="bg1"/>
                  </a:solidFill>
                  <a:latin typeface="Arial" panose="020B0604020202020204" pitchFamily="34" charset="0"/>
                  <a:cs typeface="Arial" panose="020B0604020202020204" pitchFamily="34" charset="0"/>
                  <a:sym typeface="+mn-ea"/>
                </a:rPr>
                <a:t>Humidity</a:t>
              </a:r>
              <a:endParaRPr lang="en-US" altLang="zh-CN" b="1" dirty="0">
                <a:solidFill>
                  <a:schemeClr val="bg1"/>
                </a:solidFill>
                <a:latin typeface="Arial" panose="020B0604020202020204" pitchFamily="34" charset="0"/>
                <a:cs typeface="Arial" panose="020B0604020202020204" pitchFamily="34" charset="0"/>
                <a:sym typeface="+mn-ea"/>
              </a:endParaRPr>
            </a:p>
          </p:txBody>
        </p:sp>
        <p:sp>
          <p:nvSpPr>
            <p:cNvPr id="37" name="humidity_219816"/>
            <p:cNvSpPr>
              <a:spLocks noChangeAspect="1"/>
            </p:cNvSpPr>
            <p:nvPr/>
          </p:nvSpPr>
          <p:spPr>
            <a:xfrm>
              <a:off x="1062753" y="2265469"/>
              <a:ext cx="369185" cy="360000"/>
            </a:xfrm>
            <a:custGeom>
              <a:avLst/>
              <a:gdLst>
                <a:gd name="connsiteX0" fmla="*/ 121763 h 600884"/>
                <a:gd name="connsiteY0" fmla="*/ 121763 h 600884"/>
                <a:gd name="connsiteX1" fmla="*/ 121763 h 600884"/>
                <a:gd name="connsiteY1" fmla="*/ 121763 h 600884"/>
                <a:gd name="connsiteX2" fmla="*/ 121763 h 600884"/>
                <a:gd name="connsiteY2" fmla="*/ 121763 h 600884"/>
                <a:gd name="connsiteX3" fmla="*/ 121763 h 600884"/>
                <a:gd name="connsiteY3" fmla="*/ 121763 h 600884"/>
                <a:gd name="connsiteX4" fmla="*/ 121763 h 600884"/>
                <a:gd name="connsiteY4" fmla="*/ 121763 h 600884"/>
                <a:gd name="connsiteX5" fmla="*/ 121763 h 600884"/>
                <a:gd name="connsiteY5" fmla="*/ 121763 h 600884"/>
                <a:gd name="connsiteX6" fmla="*/ 121763 h 600884"/>
                <a:gd name="connsiteY6" fmla="*/ 121763 h 600884"/>
                <a:gd name="connsiteX7" fmla="*/ 121763 h 600884"/>
                <a:gd name="connsiteY7" fmla="*/ 121763 h 600884"/>
                <a:gd name="connsiteX8" fmla="*/ 121763 h 600884"/>
                <a:gd name="connsiteY8" fmla="*/ 121763 h 600884"/>
                <a:gd name="connsiteX9" fmla="*/ 121763 h 600884"/>
                <a:gd name="connsiteY9" fmla="*/ 121763 h 600884"/>
                <a:gd name="connsiteX10" fmla="*/ 121763 h 600884"/>
                <a:gd name="connsiteY10" fmla="*/ 121763 h 600884"/>
                <a:gd name="connsiteX11" fmla="*/ 121763 h 600884"/>
                <a:gd name="connsiteY11" fmla="*/ 121763 h 600884"/>
                <a:gd name="connsiteX12" fmla="*/ 121763 h 600884"/>
                <a:gd name="connsiteY12" fmla="*/ 121763 h 600884"/>
                <a:gd name="connsiteX13" fmla="*/ 121763 h 600884"/>
                <a:gd name="connsiteY13" fmla="*/ 121763 h 600884"/>
                <a:gd name="connsiteX14" fmla="*/ 121763 h 600884"/>
                <a:gd name="connsiteY14" fmla="*/ 121763 h 600884"/>
                <a:gd name="connsiteX15" fmla="*/ 121763 h 600884"/>
                <a:gd name="connsiteY15" fmla="*/ 121763 h 600884"/>
                <a:gd name="connsiteX16" fmla="*/ 121763 h 600884"/>
                <a:gd name="connsiteY16" fmla="*/ 121763 h 600884"/>
                <a:gd name="connsiteX17" fmla="*/ 121763 h 600884"/>
                <a:gd name="connsiteY17" fmla="*/ 121763 h 600884"/>
                <a:gd name="connsiteX18" fmla="*/ 121763 h 600884"/>
                <a:gd name="connsiteY18" fmla="*/ 121763 h 600884"/>
                <a:gd name="connsiteX19" fmla="*/ 121763 h 600884"/>
                <a:gd name="connsiteY19" fmla="*/ 121763 h 600884"/>
                <a:gd name="connsiteX20" fmla="*/ 121763 h 600884"/>
                <a:gd name="connsiteY20" fmla="*/ 121763 h 600884"/>
                <a:gd name="connsiteX21" fmla="*/ 121763 h 600884"/>
                <a:gd name="connsiteY21" fmla="*/ 121763 h 600884"/>
                <a:gd name="connsiteX22" fmla="*/ 121763 h 600884"/>
                <a:gd name="connsiteY22" fmla="*/ 121763 h 600884"/>
                <a:gd name="connsiteX23" fmla="*/ 121763 h 600884"/>
                <a:gd name="connsiteY23" fmla="*/ 121763 h 600884"/>
                <a:gd name="connsiteX24" fmla="*/ 121763 h 600884"/>
                <a:gd name="connsiteY24" fmla="*/ 121763 h 600884"/>
                <a:gd name="connsiteX25" fmla="*/ 121763 h 600884"/>
                <a:gd name="connsiteY25" fmla="*/ 121763 h 600884"/>
                <a:gd name="connsiteX26" fmla="*/ 121763 h 600884"/>
                <a:gd name="connsiteY26" fmla="*/ 121763 h 600884"/>
                <a:gd name="connsiteX27" fmla="*/ 121763 h 600884"/>
                <a:gd name="connsiteY27" fmla="*/ 121763 h 600884"/>
                <a:gd name="connsiteX28" fmla="*/ 121763 h 600884"/>
                <a:gd name="connsiteY28" fmla="*/ 121763 h 600884"/>
                <a:gd name="connsiteX29" fmla="*/ 121763 h 600884"/>
                <a:gd name="connsiteY29" fmla="*/ 121763 h 600884"/>
                <a:gd name="connsiteX30" fmla="*/ 121763 h 600884"/>
                <a:gd name="connsiteY30" fmla="*/ 121763 h 600884"/>
                <a:gd name="connsiteX31" fmla="*/ 121763 h 600884"/>
                <a:gd name="connsiteY31" fmla="*/ 121763 h 600884"/>
                <a:gd name="connsiteX32" fmla="*/ 121763 h 600884"/>
                <a:gd name="connsiteY32" fmla="*/ 121763 h 600884"/>
                <a:gd name="connsiteX33" fmla="*/ 121763 h 600884"/>
                <a:gd name="connsiteY33" fmla="*/ 121763 h 600884"/>
                <a:gd name="connsiteX34" fmla="*/ 121763 h 600884"/>
                <a:gd name="connsiteY34" fmla="*/ 121763 h 600884"/>
                <a:gd name="connsiteX35" fmla="*/ 121763 h 600884"/>
                <a:gd name="connsiteY35" fmla="*/ 121763 h 600884"/>
                <a:gd name="connsiteX36" fmla="*/ 121763 h 600884"/>
                <a:gd name="connsiteY36" fmla="*/ 121763 h 600884"/>
                <a:gd name="connsiteX37" fmla="*/ 121763 h 600884"/>
                <a:gd name="connsiteY37" fmla="*/ 121763 h 600884"/>
                <a:gd name="connsiteX38" fmla="*/ 121763 h 600884"/>
                <a:gd name="connsiteY38" fmla="*/ 121763 h 600884"/>
                <a:gd name="connsiteX39" fmla="*/ 121763 h 600884"/>
                <a:gd name="connsiteY39" fmla="*/ 121763 h 600884"/>
                <a:gd name="connsiteX40" fmla="*/ 121763 h 600884"/>
                <a:gd name="connsiteY40" fmla="*/ 121763 h 600884"/>
                <a:gd name="connsiteX41" fmla="*/ 121763 h 600884"/>
                <a:gd name="connsiteY41" fmla="*/ 121763 h 600884"/>
                <a:gd name="connsiteX42" fmla="*/ 121763 h 600884"/>
                <a:gd name="connsiteY42" fmla="*/ 121763 h 600884"/>
                <a:gd name="connsiteX43" fmla="*/ 121763 h 600884"/>
                <a:gd name="connsiteY43" fmla="*/ 121763 h 600884"/>
                <a:gd name="connsiteX44" fmla="*/ 121763 h 600884"/>
                <a:gd name="connsiteY44" fmla="*/ 121763 h 600884"/>
                <a:gd name="connsiteX45" fmla="*/ 121763 h 600884"/>
                <a:gd name="connsiteY45" fmla="*/ 121763 h 600884"/>
                <a:gd name="connsiteX46" fmla="*/ 121763 h 600884"/>
                <a:gd name="connsiteY46" fmla="*/ 121763 h 600884"/>
                <a:gd name="connsiteX47" fmla="*/ 121763 h 600884"/>
                <a:gd name="connsiteY47" fmla="*/ 121763 h 600884"/>
                <a:gd name="connsiteX48" fmla="*/ 121763 h 600884"/>
                <a:gd name="connsiteY48" fmla="*/ 121763 h 600884"/>
                <a:gd name="connsiteX49" fmla="*/ 121763 h 600884"/>
                <a:gd name="connsiteY49" fmla="*/ 121763 h 600884"/>
                <a:gd name="connsiteX50" fmla="*/ 121763 h 600884"/>
                <a:gd name="connsiteY50" fmla="*/ 121763 h 600884"/>
                <a:gd name="connsiteX51" fmla="*/ 121763 h 600884"/>
                <a:gd name="connsiteY51" fmla="*/ 121763 h 600884"/>
                <a:gd name="connsiteX52" fmla="*/ 121763 h 600884"/>
                <a:gd name="connsiteY52" fmla="*/ 121763 h 600884"/>
                <a:gd name="connsiteX53" fmla="*/ 121763 h 600884"/>
                <a:gd name="connsiteY53" fmla="*/ 121763 h 600884"/>
                <a:gd name="connsiteX54" fmla="*/ 121763 h 600884"/>
                <a:gd name="connsiteY54" fmla="*/ 121763 h 600884"/>
                <a:gd name="connsiteX55" fmla="*/ 121763 h 600884"/>
                <a:gd name="connsiteY55" fmla="*/ 121763 h 600884"/>
                <a:gd name="connsiteX56" fmla="*/ 121763 h 600884"/>
                <a:gd name="connsiteY56" fmla="*/ 121763 h 600884"/>
                <a:gd name="connsiteX57" fmla="*/ 121763 h 600884"/>
                <a:gd name="connsiteY57" fmla="*/ 121763 h 600884"/>
                <a:gd name="connsiteX58" fmla="*/ 121763 h 600884"/>
                <a:gd name="connsiteY58" fmla="*/ 121763 h 600884"/>
                <a:gd name="connsiteX59" fmla="*/ 121763 h 600884"/>
                <a:gd name="connsiteY59" fmla="*/ 121763 h 600884"/>
                <a:gd name="connsiteX60" fmla="*/ 121763 h 600884"/>
                <a:gd name="connsiteY60" fmla="*/ 121763 h 600884"/>
                <a:gd name="connsiteX61" fmla="*/ 121763 h 600884"/>
                <a:gd name="connsiteY61" fmla="*/ 121763 h 600884"/>
                <a:gd name="connsiteX62" fmla="*/ 121763 h 600884"/>
                <a:gd name="connsiteY62" fmla="*/ 121763 h 600884"/>
                <a:gd name="connsiteX63" fmla="*/ 121763 h 600884"/>
                <a:gd name="connsiteY63" fmla="*/ 121763 h 600884"/>
                <a:gd name="connsiteX64" fmla="*/ 121763 h 600884"/>
                <a:gd name="connsiteY64" fmla="*/ 121763 h 600884"/>
                <a:gd name="connsiteX65" fmla="*/ 121763 h 600884"/>
                <a:gd name="connsiteY65" fmla="*/ 121763 h 600884"/>
                <a:gd name="connsiteX66" fmla="*/ 121763 h 600884"/>
                <a:gd name="connsiteY66" fmla="*/ 121763 h 600884"/>
                <a:gd name="connsiteX67" fmla="*/ 121763 h 600884"/>
                <a:gd name="connsiteY67" fmla="*/ 121763 h 600884"/>
                <a:gd name="connsiteX68" fmla="*/ 121763 h 600884"/>
                <a:gd name="connsiteY68" fmla="*/ 121763 h 600884"/>
                <a:gd name="connsiteX69" fmla="*/ 121763 h 600884"/>
                <a:gd name="connsiteY69" fmla="*/ 121763 h 600884"/>
                <a:gd name="connsiteX70" fmla="*/ 121763 h 600884"/>
                <a:gd name="connsiteY70" fmla="*/ 121763 h 600884"/>
                <a:gd name="connsiteX71" fmla="*/ 121763 h 600884"/>
                <a:gd name="connsiteY71" fmla="*/ 121763 h 600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609501" h="594338">
                  <a:moveTo>
                    <a:pt x="300835" y="480448"/>
                  </a:moveTo>
                  <a:cubicBezTo>
                    <a:pt x="308270" y="478260"/>
                    <a:pt x="315948" y="482515"/>
                    <a:pt x="318141" y="489808"/>
                  </a:cubicBezTo>
                  <a:cubicBezTo>
                    <a:pt x="320335" y="497102"/>
                    <a:pt x="316069" y="504882"/>
                    <a:pt x="308757" y="506948"/>
                  </a:cubicBezTo>
                  <a:cubicBezTo>
                    <a:pt x="298520" y="510109"/>
                    <a:pt x="287795" y="511567"/>
                    <a:pt x="277070" y="511567"/>
                  </a:cubicBezTo>
                  <a:cubicBezTo>
                    <a:pt x="269392" y="511567"/>
                    <a:pt x="263177" y="505368"/>
                    <a:pt x="263177" y="497710"/>
                  </a:cubicBezTo>
                  <a:cubicBezTo>
                    <a:pt x="263177" y="490051"/>
                    <a:pt x="269392" y="483852"/>
                    <a:pt x="277070" y="483852"/>
                  </a:cubicBezTo>
                  <a:cubicBezTo>
                    <a:pt x="285114" y="483973"/>
                    <a:pt x="293158" y="482758"/>
                    <a:pt x="300835" y="480448"/>
                  </a:cubicBezTo>
                  <a:close/>
                  <a:moveTo>
                    <a:pt x="366582" y="360064"/>
                  </a:moveTo>
                  <a:cubicBezTo>
                    <a:pt x="373890" y="357875"/>
                    <a:pt x="381685" y="362009"/>
                    <a:pt x="383878" y="369304"/>
                  </a:cubicBezTo>
                  <a:cubicBezTo>
                    <a:pt x="395205" y="407966"/>
                    <a:pt x="384608" y="449789"/>
                    <a:pt x="356108" y="478360"/>
                  </a:cubicBezTo>
                  <a:cubicBezTo>
                    <a:pt x="353550" y="481034"/>
                    <a:pt x="350018" y="482493"/>
                    <a:pt x="346242" y="482493"/>
                  </a:cubicBezTo>
                  <a:cubicBezTo>
                    <a:pt x="342831" y="482372"/>
                    <a:pt x="339665" y="480913"/>
                    <a:pt x="337229" y="478603"/>
                  </a:cubicBezTo>
                  <a:cubicBezTo>
                    <a:pt x="331748" y="473253"/>
                    <a:pt x="331626" y="464500"/>
                    <a:pt x="336985" y="459029"/>
                  </a:cubicBezTo>
                  <a:cubicBezTo>
                    <a:pt x="358178" y="437388"/>
                    <a:pt x="365851" y="406142"/>
                    <a:pt x="357204" y="377206"/>
                  </a:cubicBezTo>
                  <a:cubicBezTo>
                    <a:pt x="355011" y="369912"/>
                    <a:pt x="359274" y="362252"/>
                    <a:pt x="366582" y="360064"/>
                  </a:cubicBezTo>
                  <a:close/>
                  <a:moveTo>
                    <a:pt x="96916" y="258115"/>
                  </a:moveTo>
                  <a:cubicBezTo>
                    <a:pt x="74392" y="294826"/>
                    <a:pt x="55398" y="331781"/>
                    <a:pt x="55398" y="345638"/>
                  </a:cubicBezTo>
                  <a:cubicBezTo>
                    <a:pt x="55398" y="368492"/>
                    <a:pt x="74027" y="387091"/>
                    <a:pt x="96916" y="387091"/>
                  </a:cubicBezTo>
                  <a:cubicBezTo>
                    <a:pt x="119928" y="387091"/>
                    <a:pt x="138556" y="368492"/>
                    <a:pt x="138556" y="345638"/>
                  </a:cubicBezTo>
                  <a:cubicBezTo>
                    <a:pt x="138556" y="331781"/>
                    <a:pt x="119563" y="294826"/>
                    <a:pt x="96916" y="258115"/>
                  </a:cubicBezTo>
                  <a:close/>
                  <a:moveTo>
                    <a:pt x="512003" y="180729"/>
                  </a:moveTo>
                  <a:cubicBezTo>
                    <a:pt x="515456" y="181503"/>
                    <a:pt x="518619" y="183597"/>
                    <a:pt x="520688" y="186875"/>
                  </a:cubicBezTo>
                  <a:cubicBezTo>
                    <a:pt x="523365" y="191852"/>
                    <a:pt x="525799" y="196708"/>
                    <a:pt x="527989" y="201564"/>
                  </a:cubicBezTo>
                  <a:cubicBezTo>
                    <a:pt x="528232" y="202050"/>
                    <a:pt x="528476" y="202657"/>
                    <a:pt x="528719" y="203143"/>
                  </a:cubicBezTo>
                  <a:cubicBezTo>
                    <a:pt x="531396" y="210305"/>
                    <a:pt x="527867" y="218318"/>
                    <a:pt x="520688" y="220989"/>
                  </a:cubicBezTo>
                  <a:cubicBezTo>
                    <a:pt x="513509" y="223660"/>
                    <a:pt x="505478" y="220018"/>
                    <a:pt x="502801" y="212976"/>
                  </a:cubicBezTo>
                  <a:cubicBezTo>
                    <a:pt x="500976" y="208727"/>
                    <a:pt x="498786" y="204357"/>
                    <a:pt x="496474" y="200108"/>
                  </a:cubicBezTo>
                  <a:cubicBezTo>
                    <a:pt x="493432" y="193795"/>
                    <a:pt x="495744" y="186268"/>
                    <a:pt x="501585" y="182504"/>
                  </a:cubicBezTo>
                  <a:cubicBezTo>
                    <a:pt x="504809" y="180501"/>
                    <a:pt x="508551" y="179955"/>
                    <a:pt x="512003" y="180729"/>
                  </a:cubicBezTo>
                  <a:close/>
                  <a:moveTo>
                    <a:pt x="277112" y="166580"/>
                  </a:moveTo>
                  <a:cubicBezTo>
                    <a:pt x="245578" y="203899"/>
                    <a:pt x="216357" y="243042"/>
                    <a:pt x="189449" y="283764"/>
                  </a:cubicBezTo>
                  <a:cubicBezTo>
                    <a:pt x="185918" y="288748"/>
                    <a:pt x="183362" y="294583"/>
                    <a:pt x="182266" y="300661"/>
                  </a:cubicBezTo>
                  <a:cubicBezTo>
                    <a:pt x="188962" y="314762"/>
                    <a:pt x="192858" y="330079"/>
                    <a:pt x="193954" y="345638"/>
                  </a:cubicBezTo>
                  <a:cubicBezTo>
                    <a:pt x="193832" y="381621"/>
                    <a:pt x="173865" y="414564"/>
                    <a:pt x="141965" y="431217"/>
                  </a:cubicBezTo>
                  <a:cubicBezTo>
                    <a:pt x="156454" y="494185"/>
                    <a:pt x="212339" y="538920"/>
                    <a:pt x="277112" y="539284"/>
                  </a:cubicBezTo>
                  <a:cubicBezTo>
                    <a:pt x="353573" y="539284"/>
                    <a:pt x="415546" y="477289"/>
                    <a:pt x="415546" y="400949"/>
                  </a:cubicBezTo>
                  <a:cubicBezTo>
                    <a:pt x="415546" y="348191"/>
                    <a:pt x="337745" y="238301"/>
                    <a:pt x="277112" y="166580"/>
                  </a:cubicBezTo>
                  <a:close/>
                  <a:moveTo>
                    <a:pt x="462023" y="110081"/>
                  </a:moveTo>
                  <a:cubicBezTo>
                    <a:pt x="465524" y="110628"/>
                    <a:pt x="468841" y="112513"/>
                    <a:pt x="471154" y="115614"/>
                  </a:cubicBezTo>
                  <a:cubicBezTo>
                    <a:pt x="479312" y="125709"/>
                    <a:pt x="491486" y="141155"/>
                    <a:pt x="502931" y="158060"/>
                  </a:cubicBezTo>
                  <a:cubicBezTo>
                    <a:pt x="507192" y="164384"/>
                    <a:pt x="505609" y="173019"/>
                    <a:pt x="499278" y="177276"/>
                  </a:cubicBezTo>
                  <a:cubicBezTo>
                    <a:pt x="492826" y="181533"/>
                    <a:pt x="484303" y="179830"/>
                    <a:pt x="479920" y="173506"/>
                  </a:cubicBezTo>
                  <a:cubicBezTo>
                    <a:pt x="469206" y="157452"/>
                    <a:pt x="457519" y="142736"/>
                    <a:pt x="449605" y="133006"/>
                  </a:cubicBezTo>
                  <a:cubicBezTo>
                    <a:pt x="449361" y="132641"/>
                    <a:pt x="448996" y="132276"/>
                    <a:pt x="448753" y="131911"/>
                  </a:cubicBezTo>
                  <a:cubicBezTo>
                    <a:pt x="444248" y="125709"/>
                    <a:pt x="445587" y="117074"/>
                    <a:pt x="451796" y="112574"/>
                  </a:cubicBezTo>
                  <a:cubicBezTo>
                    <a:pt x="454840" y="110324"/>
                    <a:pt x="458523" y="109533"/>
                    <a:pt x="462023" y="110081"/>
                  </a:cubicBezTo>
                  <a:close/>
                  <a:moveTo>
                    <a:pt x="457186" y="70061"/>
                  </a:moveTo>
                  <a:cubicBezTo>
                    <a:pt x="425286" y="107624"/>
                    <a:pt x="397405" y="148468"/>
                    <a:pt x="374028" y="191865"/>
                  </a:cubicBezTo>
                  <a:cubicBezTo>
                    <a:pt x="373054" y="193323"/>
                    <a:pt x="372323" y="194904"/>
                    <a:pt x="371836" y="196606"/>
                  </a:cubicBezTo>
                  <a:cubicBezTo>
                    <a:pt x="404101" y="238544"/>
                    <a:pt x="431618" y="283886"/>
                    <a:pt x="453777" y="331781"/>
                  </a:cubicBezTo>
                  <a:lnTo>
                    <a:pt x="457186" y="331781"/>
                  </a:lnTo>
                  <a:cubicBezTo>
                    <a:pt x="510757" y="331781"/>
                    <a:pt x="554102" y="288384"/>
                    <a:pt x="554102" y="234897"/>
                  </a:cubicBezTo>
                  <a:cubicBezTo>
                    <a:pt x="554102" y="200374"/>
                    <a:pt x="502600" y="125371"/>
                    <a:pt x="457186" y="70061"/>
                  </a:cubicBezTo>
                  <a:close/>
                  <a:moveTo>
                    <a:pt x="457840" y="12"/>
                  </a:moveTo>
                  <a:cubicBezTo>
                    <a:pt x="465130" y="225"/>
                    <a:pt x="472344" y="3203"/>
                    <a:pt x="477762" y="8917"/>
                  </a:cubicBezTo>
                  <a:cubicBezTo>
                    <a:pt x="499800" y="33472"/>
                    <a:pt x="609500" y="159408"/>
                    <a:pt x="609500" y="235019"/>
                  </a:cubicBezTo>
                  <a:cubicBezTo>
                    <a:pt x="609865" y="314276"/>
                    <a:pt x="548988" y="380527"/>
                    <a:pt x="469848" y="387091"/>
                  </a:cubicBezTo>
                  <a:cubicBezTo>
                    <a:pt x="470579" y="391710"/>
                    <a:pt x="470944" y="396330"/>
                    <a:pt x="470944" y="400949"/>
                  </a:cubicBezTo>
                  <a:cubicBezTo>
                    <a:pt x="470822" y="491633"/>
                    <a:pt x="407632" y="570161"/>
                    <a:pt x="318874" y="589732"/>
                  </a:cubicBezTo>
                  <a:cubicBezTo>
                    <a:pt x="214287" y="612828"/>
                    <a:pt x="110796" y="546821"/>
                    <a:pt x="87663" y="442401"/>
                  </a:cubicBezTo>
                  <a:cubicBezTo>
                    <a:pt x="37744" y="437660"/>
                    <a:pt x="-243" y="395600"/>
                    <a:pt x="1" y="345638"/>
                  </a:cubicBezTo>
                  <a:cubicBezTo>
                    <a:pt x="1" y="302120"/>
                    <a:pt x="56738" y="216663"/>
                    <a:pt x="73418" y="191500"/>
                  </a:cubicBezTo>
                  <a:cubicBezTo>
                    <a:pt x="75366" y="188826"/>
                    <a:pt x="77679" y="186395"/>
                    <a:pt x="80480" y="184450"/>
                  </a:cubicBezTo>
                  <a:cubicBezTo>
                    <a:pt x="93020" y="175819"/>
                    <a:pt x="110309" y="178979"/>
                    <a:pt x="118954" y="191500"/>
                  </a:cubicBezTo>
                  <a:cubicBezTo>
                    <a:pt x="125650" y="201103"/>
                    <a:pt x="137948" y="219337"/>
                    <a:pt x="150732" y="240732"/>
                  </a:cubicBezTo>
                  <a:cubicBezTo>
                    <a:pt x="182875" y="193567"/>
                    <a:pt x="217940" y="148589"/>
                    <a:pt x="255683" y="105800"/>
                  </a:cubicBezTo>
                  <a:cubicBezTo>
                    <a:pt x="256170" y="105314"/>
                    <a:pt x="256536" y="104949"/>
                    <a:pt x="256901" y="104585"/>
                  </a:cubicBezTo>
                  <a:cubicBezTo>
                    <a:pt x="268468" y="93766"/>
                    <a:pt x="286487" y="94373"/>
                    <a:pt x="297323" y="105800"/>
                  </a:cubicBezTo>
                  <a:cubicBezTo>
                    <a:pt x="301828" y="110906"/>
                    <a:pt x="315708" y="126465"/>
                    <a:pt x="333728" y="148468"/>
                  </a:cubicBezTo>
                  <a:cubicBezTo>
                    <a:pt x="363435" y="98871"/>
                    <a:pt x="397770" y="52192"/>
                    <a:pt x="436244" y="8917"/>
                  </a:cubicBezTo>
                  <a:cubicBezTo>
                    <a:pt x="436609" y="8552"/>
                    <a:pt x="436975" y="8187"/>
                    <a:pt x="437462" y="7701"/>
                  </a:cubicBezTo>
                  <a:cubicBezTo>
                    <a:pt x="443184" y="2353"/>
                    <a:pt x="450550" y="-200"/>
                    <a:pt x="457840" y="12"/>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文本框 2"/>
          <p:cNvSpPr txBox="1"/>
          <p:nvPr/>
        </p:nvSpPr>
        <p:spPr>
          <a:xfrm>
            <a:off x="611360" y="1568640"/>
            <a:ext cx="11227714" cy="461665"/>
          </a:xfrm>
          <a:prstGeom prst="rect">
            <a:avLst/>
          </a:prstGeom>
          <a:noFill/>
        </p:spPr>
        <p:txBody>
          <a:bodyPr wrap="square" rtlCol="0">
            <a:spAutoFit/>
          </a:bodyPr>
          <a:lstStyle/>
          <a:p>
            <a:r>
              <a:rPr lang="en-US" altLang="zh-CN" sz="2400" b="1" dirty="0">
                <a:sym typeface="+mn-ea"/>
              </a:rPr>
              <a:t>(5) Factors Affecting Respiration</a:t>
            </a:r>
            <a:endParaRPr lang="en-US" altLang="zh-CN" sz="2400" b="1" dirty="0">
              <a:sym typeface="+mn-ea"/>
            </a:endParaRPr>
          </a:p>
        </p:txBody>
      </p:sp>
      <p:pic>
        <p:nvPicPr>
          <p:cNvPr id="12" name="724">
            <a:hlinkClick r:id="" action="ppaction://media"/>
          </p:cNvPr>
          <p:cNvPicPr>
            <a:picLocks noChangeAspect="1"/>
          </p:cNvPicPr>
          <p:nvPr>
            <a:audioFile r:link="rId1"/>
            <p:extLst>
              <p:ext uri="{DAA4B4D4-6D71-4841-9C94-3DE7FCFB9230}">
                <p14:media xmlns:p14="http://schemas.microsoft.com/office/powerpoint/2010/main" r:embed="rId2"/>
              </p:ext>
            </p:extLst>
          </p:nvPr>
        </p:nvPicPr>
        <p:blipFill>
          <a:blip r:embed="rId3"/>
          <a:stretch>
            <a:fillRect/>
          </a:stretch>
        </p:blipFill>
        <p:spPr>
          <a:xfrm>
            <a:off x="-746125" y="6234113"/>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2"/>
                </p:tgtEl>
              </p:cMediaNode>
            </p:audio>
          </p:childTnLst>
        </p:cTn>
      </p:par>
    </p:tnLst>
    <p:bldLst>
      <p:bldP spid="15" grpId="0" uiExpand="1" build="p"/>
      <p:bldP spid="2" grpId="0" uiExpand="1" build="p"/>
      <p:bldP spid="8"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4"/>
          <p:cNvSpPr txBox="1"/>
          <p:nvPr/>
        </p:nvSpPr>
        <p:spPr>
          <a:xfrm>
            <a:off x="598170" y="2830830"/>
            <a:ext cx="5497830" cy="1064260"/>
          </a:xfrm>
          <a:prstGeom prst="rect">
            <a:avLst/>
          </a:prstGeom>
          <a:noFill/>
        </p:spPr>
        <p:txBody>
          <a:bodyPr wrap="square" rtlCol="0">
            <a:spAutoFit/>
          </a:bodyPr>
          <a:lstStyle/>
          <a:p>
            <a:pPr marL="288290" lvl="0" indent="-288290">
              <a:lnSpc>
                <a:spcPct val="120000"/>
              </a:lnSpc>
              <a:spcBef>
                <a:spcPts val="200"/>
              </a:spcBef>
              <a:spcAft>
                <a:spcPts val="2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Respiration Control</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Respiration can be effectively inhibited</a:t>
            </a:r>
            <a:r>
              <a:rPr lang="en-US" altLang="zh-CN" sz="1600" dirty="0">
                <a:solidFill>
                  <a:schemeClr val="tx1"/>
                </a:solidFill>
                <a:latin typeface="Arial" panose="020B0604020202020204" pitchFamily="34" charset="0"/>
                <a:cs typeface="Arial" panose="020B0604020202020204" pitchFamily="34" charset="0"/>
                <a:sym typeface="+mn-ea"/>
              </a:rPr>
              <a:t> by </a:t>
            </a:r>
            <a:r>
              <a:rPr lang="en-US" altLang="zh-CN" sz="1600" b="1" dirty="0">
                <a:solidFill>
                  <a:schemeClr val="tx1"/>
                </a:solidFill>
                <a:latin typeface="Arial" panose="020B0604020202020204" pitchFamily="34" charset="0"/>
                <a:cs typeface="Arial" panose="020B0604020202020204" pitchFamily="34" charset="0"/>
                <a:sym typeface="+mn-ea"/>
              </a:rPr>
              <a:t>reducing O</a:t>
            </a:r>
            <a:r>
              <a:rPr lang="en-US" altLang="zh-CN" sz="1600" b="1" baseline="-25000" dirty="0">
                <a:solidFill>
                  <a:schemeClr val="tx1"/>
                </a:solidFill>
                <a:latin typeface="Arial" panose="020B0604020202020204" pitchFamily="34" charset="0"/>
                <a:cs typeface="Arial" panose="020B0604020202020204" pitchFamily="34" charset="0"/>
                <a:sym typeface="+mn-ea"/>
              </a:rPr>
              <a:t>2</a:t>
            </a:r>
            <a:r>
              <a:rPr lang="en-US" altLang="zh-CN" sz="1600" dirty="0">
                <a:solidFill>
                  <a:schemeClr val="tx1"/>
                </a:solidFill>
                <a:latin typeface="Arial" panose="020B0604020202020204" pitchFamily="34" charset="0"/>
                <a:cs typeface="Arial" panose="020B0604020202020204" pitchFamily="34" charset="0"/>
                <a:sym typeface="+mn-ea"/>
              </a:rPr>
              <a:t> and </a:t>
            </a:r>
            <a:r>
              <a:rPr lang="en-US" altLang="zh-CN" sz="1600" b="1" dirty="0">
                <a:solidFill>
                  <a:schemeClr val="tx1"/>
                </a:solidFill>
                <a:latin typeface="Arial" panose="020B0604020202020204" pitchFamily="34" charset="0"/>
                <a:cs typeface="Arial" panose="020B0604020202020204" pitchFamily="34" charset="0"/>
                <a:sym typeface="+mn-ea"/>
              </a:rPr>
              <a:t>increasing CO</a:t>
            </a:r>
            <a:r>
              <a:rPr lang="en-US" altLang="zh-CN" sz="1600" b="1" baseline="-25000" dirty="0">
                <a:solidFill>
                  <a:schemeClr val="tx1"/>
                </a:solidFill>
                <a:latin typeface="Arial" panose="020B0604020202020204" pitchFamily="34" charset="0"/>
                <a:cs typeface="Arial" panose="020B0604020202020204" pitchFamily="34" charset="0"/>
                <a:sym typeface="+mn-ea"/>
              </a:rPr>
              <a:t>2</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p:txBody>
      </p:sp>
      <p:grpSp>
        <p:nvGrpSpPr>
          <p:cNvPr id="7" name="组合 6"/>
          <p:cNvGrpSpPr/>
          <p:nvPr/>
        </p:nvGrpSpPr>
        <p:grpSpPr>
          <a:xfrm>
            <a:off x="10288729" y="5277479"/>
            <a:ext cx="1538345" cy="1025562"/>
            <a:chOff x="2178006" y="5732219"/>
            <a:chExt cx="1219876" cy="813250"/>
          </a:xfrm>
        </p:grpSpPr>
        <p:cxnSp>
          <p:nvCxnSpPr>
            <p:cNvPr id="10" name="直接连接符 9"/>
            <p:cNvCxnSpPr/>
            <p:nvPr/>
          </p:nvCxnSpPr>
          <p:spPr>
            <a:xfrm>
              <a:off x="2178006"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2381319"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2584631"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2787944" y="5732219"/>
              <a:ext cx="609936" cy="609936"/>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2991256" y="5732219"/>
              <a:ext cx="406624" cy="406624"/>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a:off x="3194569" y="5732219"/>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a:off x="2178006" y="5935532"/>
              <a:ext cx="609937" cy="609937"/>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a:off x="2178006" y="6138844"/>
              <a:ext cx="406625" cy="406625"/>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a:off x="2178006" y="6342156"/>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grpSp>
      <p:sp>
        <p:nvSpPr>
          <p:cNvPr id="5" name="文本框 4"/>
          <p:cNvSpPr txBox="1"/>
          <p:nvPr/>
        </p:nvSpPr>
        <p:spPr>
          <a:xfrm>
            <a:off x="593299" y="431757"/>
            <a:ext cx="8539549" cy="107632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1. Postharvest Spoilage of Fruits and Vegetables</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8" name="文本框 7"/>
          <p:cNvSpPr txBox="1"/>
          <p:nvPr/>
        </p:nvSpPr>
        <p:spPr>
          <a:xfrm>
            <a:off x="597903" y="3974097"/>
            <a:ext cx="10898772" cy="1784591"/>
          </a:xfrm>
          <a:prstGeom prst="rect">
            <a:avLst/>
          </a:prstGeom>
          <a:noFill/>
        </p:spPr>
        <p:txBody>
          <a:bodyPr wrap="square" rtlCol="0">
            <a:spAutoFit/>
          </a:bodyPr>
          <a:lstStyle/>
          <a:p>
            <a:pPr marL="288290" lvl="0" indent="-288290">
              <a:lnSpc>
                <a:spcPct val="120000"/>
              </a:lnSpc>
              <a:spcBef>
                <a:spcPts val="200"/>
              </a:spcBef>
              <a:spcAft>
                <a:spcPts val="2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Ethylene Management</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Ethylene</a:t>
            </a:r>
            <a:r>
              <a:rPr lang="en-US" altLang="zh-CN" sz="1600" dirty="0">
                <a:solidFill>
                  <a:schemeClr val="tx1"/>
                </a:solidFill>
                <a:latin typeface="Arial" panose="020B0604020202020204" pitchFamily="34" charset="0"/>
                <a:cs typeface="Arial" panose="020B0604020202020204" pitchFamily="34" charset="0"/>
                <a:sym typeface="+mn-ea"/>
              </a:rPr>
              <a:t> (ripening-promoting hormone) should be </a:t>
            </a:r>
            <a:r>
              <a:rPr lang="en-US" altLang="zh-CN" sz="1600" b="1" dirty="0">
                <a:solidFill>
                  <a:schemeClr val="tx1"/>
                </a:solidFill>
                <a:latin typeface="Arial" panose="020B0604020202020204" pitchFamily="34" charset="0"/>
                <a:cs typeface="Arial" panose="020B0604020202020204" pitchFamily="34" charset="0"/>
                <a:sym typeface="+mn-ea"/>
              </a:rPr>
              <a:t>strictly controlled</a:t>
            </a:r>
            <a:r>
              <a:rPr lang="en-US" altLang="zh-CN" sz="1600" dirty="0">
                <a:solidFill>
                  <a:schemeClr val="tx1"/>
                </a:solidFill>
                <a:latin typeface="Arial" panose="020B0604020202020204" pitchFamily="34" charset="0"/>
                <a:cs typeface="Arial" panose="020B0604020202020204" pitchFamily="34" charset="0"/>
                <a:sym typeface="+mn-ea"/>
              </a:rPr>
              <a:t> through:</a:t>
            </a:r>
            <a:endParaRPr lang="en-US" altLang="zh-CN" sz="1600" dirty="0">
              <a:solidFill>
                <a:schemeClr val="tx1"/>
              </a:solidFill>
              <a:latin typeface="Arial" panose="020B0604020202020204" pitchFamily="34" charset="0"/>
              <a:cs typeface="Arial" panose="020B0604020202020204" pitchFamily="34" charset="0"/>
              <a:sym typeface="+mn-ea"/>
            </a:endParaRPr>
          </a:p>
          <a:p>
            <a:pPr marL="1033145" lvl="2" indent="-285750">
              <a:lnSpc>
                <a:spcPct val="120000"/>
              </a:lnSpc>
              <a:spcBef>
                <a:spcPts val="200"/>
              </a:spcBef>
              <a:spcAft>
                <a:spcPts val="200"/>
              </a:spcAft>
              <a:buSzPct val="100000"/>
              <a:buFont typeface="Arial" panose="020B0604020202020204" pitchFamily="34" charset="0"/>
              <a:buChar char="•"/>
            </a:pPr>
            <a:endParaRPr lang="en-US" altLang="zh-CN" sz="1600" b="1" dirty="0">
              <a:solidFill>
                <a:schemeClr val="tx1"/>
              </a:solidFill>
              <a:latin typeface="Arial" panose="020B0604020202020204" pitchFamily="34" charset="0"/>
              <a:cs typeface="Arial" panose="020B0604020202020204" pitchFamily="34" charset="0"/>
              <a:sym typeface="+mn-ea"/>
            </a:endParaRPr>
          </a:p>
          <a:p>
            <a:pPr marL="747395" lvl="2" indent="0">
              <a:lnSpc>
                <a:spcPct val="120000"/>
              </a:lnSpc>
              <a:spcBef>
                <a:spcPts val="200"/>
              </a:spcBef>
              <a:spcAft>
                <a:spcPts val="200"/>
              </a:spcAft>
              <a:buSzPct val="100000"/>
              <a:buFont typeface="Arial" panose="020B0604020202020204" pitchFamily="34" charset="0"/>
              <a:buNone/>
            </a:pPr>
            <a:endParaRPr lang="en-US" altLang="zh-CN" sz="1600" b="1" dirty="0">
              <a:latin typeface="Arial" panose="020B0604020202020204" pitchFamily="34" charset="0"/>
              <a:cs typeface="Arial" panose="020B0604020202020204" pitchFamily="34" charset="0"/>
              <a:sym typeface="+mn-ea"/>
            </a:endParaRPr>
          </a:p>
          <a:p>
            <a:pPr marL="575945" lvl="2" indent="0">
              <a:lnSpc>
                <a:spcPct val="120000"/>
              </a:lnSpc>
              <a:spcBef>
                <a:spcPts val="200"/>
              </a:spcBef>
              <a:spcAft>
                <a:spcPts val="200"/>
              </a:spcAft>
              <a:buSzPct val="100000"/>
              <a:buFont typeface="Arial" panose="020B0604020202020204" pitchFamily="34" charset="0"/>
              <a:buNone/>
            </a:pPr>
            <a:r>
              <a:rPr lang="en-US" altLang="zh-CN" sz="1600" b="1" dirty="0">
                <a:solidFill>
                  <a:schemeClr val="tx1"/>
                </a:solidFill>
                <a:latin typeface="Arial" panose="020B0604020202020204" pitchFamily="34" charset="0"/>
                <a:cs typeface="Arial" panose="020B0604020202020204" pitchFamily="34" charset="0"/>
                <a:sym typeface="+mn-ea"/>
              </a:rPr>
              <a:t>⟹  Preventing ethylene accumulation.</a:t>
            </a:r>
            <a:endParaRPr lang="en-US" altLang="zh-CN" sz="1600" b="1" dirty="0">
              <a:solidFill>
                <a:schemeClr val="tx1"/>
              </a:solidFill>
              <a:latin typeface="Arial" panose="020B0604020202020204" pitchFamily="34" charset="0"/>
              <a:cs typeface="Arial" panose="020B0604020202020204" pitchFamily="34" charset="0"/>
              <a:sym typeface="+mn-ea"/>
            </a:endParaRPr>
          </a:p>
        </p:txBody>
      </p:sp>
      <p:grpSp>
        <p:nvGrpSpPr>
          <p:cNvPr id="12" name="组合 11"/>
          <p:cNvGrpSpPr/>
          <p:nvPr/>
        </p:nvGrpSpPr>
        <p:grpSpPr>
          <a:xfrm>
            <a:off x="0" y="6708278"/>
            <a:ext cx="12192000" cy="153627"/>
            <a:chOff x="147892" y="6347897"/>
            <a:chExt cx="11450808" cy="120769"/>
          </a:xfrm>
        </p:grpSpPr>
        <p:sp>
          <p:nvSpPr>
            <p:cNvPr id="21" name="矩形 20"/>
            <p:cNvSpPr/>
            <p:nvPr/>
          </p:nvSpPr>
          <p:spPr>
            <a:xfrm>
              <a:off x="147892" y="6347898"/>
              <a:ext cx="7633872" cy="117699"/>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Calibri" panose="020F0502020204030204"/>
                <a:ea typeface="字魂59号-创粗黑" panose="00000500000000000000" pitchFamily="2" charset="-122"/>
                <a:cs typeface="+mn-cs"/>
              </a:endParaRPr>
            </a:p>
          </p:txBody>
        </p:sp>
        <p:sp>
          <p:nvSpPr>
            <p:cNvPr id="22" name="矩形 21"/>
            <p:cNvSpPr/>
            <p:nvPr/>
          </p:nvSpPr>
          <p:spPr>
            <a:xfrm>
              <a:off x="7781764" y="6347897"/>
              <a:ext cx="3816936" cy="120769"/>
            </a:xfrm>
            <a:prstGeom prst="rect">
              <a:avLst/>
            </a:prstGeom>
            <a:solidFill>
              <a:srgbClr val="DEB8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Calibri" panose="020F0502020204030204"/>
                <a:ea typeface="字魂59号-创粗黑" panose="00000500000000000000" pitchFamily="2" charset="-122"/>
                <a:cs typeface="+mn-cs"/>
              </a:endParaRPr>
            </a:p>
          </p:txBody>
        </p:sp>
      </p:grpSp>
      <p:grpSp>
        <p:nvGrpSpPr>
          <p:cNvPr id="2" name="组合 1"/>
          <p:cNvGrpSpPr/>
          <p:nvPr/>
        </p:nvGrpSpPr>
        <p:grpSpPr>
          <a:xfrm>
            <a:off x="695400" y="2269456"/>
            <a:ext cx="3972853" cy="367416"/>
            <a:chOff x="695400" y="2269456"/>
            <a:chExt cx="3972853" cy="367416"/>
          </a:xfrm>
        </p:grpSpPr>
        <p:sp>
          <p:nvSpPr>
            <p:cNvPr id="23" name="矩形: 圆角 22"/>
            <p:cNvSpPr/>
            <p:nvPr/>
          </p:nvSpPr>
          <p:spPr>
            <a:xfrm>
              <a:off x="695400" y="2276872"/>
              <a:ext cx="3972853" cy="360000"/>
            </a:xfrm>
            <a:prstGeom prst="roundRect">
              <a:avLst>
                <a:gd name="adj" fmla="val 50000"/>
              </a:avLst>
            </a:prstGeom>
            <a:solidFill>
              <a:srgbClr val="5BAE3E"/>
            </a:solidFill>
            <a:ln>
              <a:noFill/>
            </a:ln>
          </p:spPr>
          <p:style>
            <a:lnRef idx="2">
              <a:schemeClr val="accent1">
                <a:shade val="15000"/>
              </a:schemeClr>
            </a:lnRef>
            <a:fillRef idx="1">
              <a:schemeClr val="accent1"/>
            </a:fillRef>
            <a:effectRef idx="0">
              <a:schemeClr val="accent1"/>
            </a:effectRef>
            <a:fontRef idx="minor">
              <a:schemeClr val="lt1"/>
            </a:fontRef>
          </p:style>
          <p:txBody>
            <a:bodyPr lIns="288000" rtlCol="0" anchor="ctr"/>
            <a:lstStyle/>
            <a:p>
              <a:pPr algn="ctr"/>
              <a:r>
                <a:rPr lang="en-US" altLang="zh-CN" b="1" dirty="0">
                  <a:solidFill>
                    <a:schemeClr val="bg1"/>
                  </a:solidFill>
                  <a:latin typeface="Arial" panose="020B0604020202020204" pitchFamily="34" charset="0"/>
                  <a:cs typeface="Arial" panose="020B0604020202020204" pitchFamily="34" charset="0"/>
                  <a:sym typeface="+mn-ea"/>
                </a:rPr>
                <a:t>Gaseous Environment</a:t>
              </a:r>
              <a:endParaRPr lang="en-US" altLang="zh-CN" b="1" dirty="0">
                <a:solidFill>
                  <a:schemeClr val="bg1"/>
                </a:solidFill>
                <a:latin typeface="Arial" panose="020B0604020202020204" pitchFamily="34" charset="0"/>
                <a:cs typeface="Arial" panose="020B0604020202020204" pitchFamily="34" charset="0"/>
                <a:sym typeface="+mn-ea"/>
              </a:endParaRPr>
            </a:p>
          </p:txBody>
        </p:sp>
        <p:pic>
          <p:nvPicPr>
            <p:cNvPr id="9" name="图片 8" descr="二氧化碳"/>
            <p:cNvPicPr>
              <a:picLocks noChangeAspect="1"/>
            </p:cNvPicPr>
            <p:nvPr>
              <p:custDataLst>
                <p:tags r:id="rId1"/>
              </p:custDataLst>
            </p:nvPr>
          </p:nvPicPr>
          <p:blipFill>
            <a:blip r:embed="rId2">
              <a:extLst>
                <a:ext uri="{96DAC541-7B7A-43D3-8B79-37D633B846F1}">
                  <asvg:svgBlip xmlns:asvg="http://schemas.microsoft.com/office/drawing/2016/SVG/main" r:embed="rId3"/>
                </a:ext>
              </a:extLst>
            </a:blip>
            <a:stretch>
              <a:fillRect/>
            </a:stretch>
          </p:blipFill>
          <p:spPr>
            <a:xfrm>
              <a:off x="1088857" y="2269456"/>
              <a:ext cx="360000" cy="360000"/>
            </a:xfrm>
            <a:prstGeom prst="rect">
              <a:avLst/>
            </a:prstGeom>
          </p:spPr>
        </p:pic>
      </p:grpSp>
      <p:sp>
        <p:nvSpPr>
          <p:cNvPr id="3" name="文本框 2"/>
          <p:cNvSpPr txBox="1"/>
          <p:nvPr/>
        </p:nvSpPr>
        <p:spPr>
          <a:xfrm>
            <a:off x="6621780" y="2830830"/>
            <a:ext cx="4972050" cy="1039772"/>
          </a:xfrm>
          <a:prstGeom prst="rect">
            <a:avLst/>
          </a:prstGeom>
          <a:noFill/>
        </p:spPr>
        <p:txBody>
          <a:bodyPr wrap="square" rtlCol="0">
            <a:spAutoFit/>
          </a:bodyPr>
          <a:lstStyle/>
          <a:p>
            <a:pPr marL="288290" lvl="0" indent="-288290">
              <a:lnSpc>
                <a:spcPct val="120000"/>
              </a:lnSpc>
              <a:spcBef>
                <a:spcPts val="200"/>
              </a:spcBef>
              <a:spcAft>
                <a:spcPts val="2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Gas Composition Regulation</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Gas composition must be </a:t>
            </a:r>
            <a:r>
              <a:rPr lang="en-US" altLang="zh-CN" sz="1600" b="1" dirty="0">
                <a:solidFill>
                  <a:schemeClr val="tx1"/>
                </a:solidFill>
                <a:latin typeface="Arial" panose="020B0604020202020204" pitchFamily="34" charset="0"/>
                <a:cs typeface="Arial" panose="020B0604020202020204" pitchFamily="34" charset="0"/>
                <a:sym typeface="+mn-ea"/>
              </a:rPr>
              <a:t>precisely regulated</a:t>
            </a:r>
            <a:r>
              <a:rPr lang="en-US" altLang="zh-CN" sz="1600" dirty="0">
                <a:solidFill>
                  <a:schemeClr val="tx1"/>
                </a:solidFill>
                <a:latin typeface="Arial" panose="020B0604020202020204" pitchFamily="34" charset="0"/>
                <a:cs typeface="Arial" panose="020B0604020202020204" pitchFamily="34" charset="0"/>
                <a:sym typeface="+mn-ea"/>
              </a:rPr>
              <a:t> for each </a:t>
            </a:r>
            <a:r>
              <a:rPr lang="en-US" altLang="zh-CN" sz="1600" b="1" dirty="0">
                <a:solidFill>
                  <a:schemeClr val="tx1"/>
                </a:solidFill>
                <a:latin typeface="Arial" panose="020B0604020202020204" pitchFamily="34" charset="0"/>
                <a:cs typeface="Arial" panose="020B0604020202020204" pitchFamily="34" charset="0"/>
                <a:sym typeface="+mn-ea"/>
              </a:rPr>
              <a:t>specific fruit or vegetable</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4" name="文本框 3"/>
          <p:cNvSpPr txBox="1"/>
          <p:nvPr/>
        </p:nvSpPr>
        <p:spPr>
          <a:xfrm>
            <a:off x="611360" y="1568640"/>
            <a:ext cx="11227714" cy="461665"/>
          </a:xfrm>
          <a:prstGeom prst="rect">
            <a:avLst/>
          </a:prstGeom>
          <a:noFill/>
        </p:spPr>
        <p:txBody>
          <a:bodyPr wrap="square" rtlCol="0">
            <a:spAutoFit/>
          </a:bodyPr>
          <a:lstStyle/>
          <a:p>
            <a:r>
              <a:rPr lang="en-US" altLang="zh-CN" sz="2400" b="1" dirty="0">
                <a:sym typeface="+mn-ea"/>
              </a:rPr>
              <a:t>(5) Factors Affecting Respiration</a:t>
            </a:r>
            <a:endParaRPr lang="en-US" altLang="zh-CN" sz="2400" b="1" dirty="0">
              <a:sym typeface="+mn-ea"/>
            </a:endParaRPr>
          </a:p>
        </p:txBody>
      </p:sp>
      <p:sp>
        <p:nvSpPr>
          <p:cNvPr id="6" name="矩形: 圆角 5"/>
          <p:cNvSpPr/>
          <p:nvPr/>
        </p:nvSpPr>
        <p:spPr>
          <a:xfrm>
            <a:off x="1268857" y="4710035"/>
            <a:ext cx="7029625" cy="32400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1400" b="1" dirty="0">
                <a:solidFill>
                  <a:schemeClr val="tx1"/>
                </a:solidFill>
              </a:rPr>
              <a:t>Ventilation</a:t>
            </a:r>
            <a:endParaRPr lang="en-US" altLang="zh-CN" sz="1400" b="1" dirty="0">
              <a:solidFill>
                <a:schemeClr val="tx1"/>
              </a:solidFill>
            </a:endParaRPr>
          </a:p>
        </p:txBody>
      </p:sp>
      <p:sp>
        <p:nvSpPr>
          <p:cNvPr id="24" name="矩形: 圆角 23"/>
          <p:cNvSpPr/>
          <p:nvPr/>
        </p:nvSpPr>
        <p:spPr>
          <a:xfrm>
            <a:off x="1268856" y="5077901"/>
            <a:ext cx="7029625" cy="32400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1400" b="1" dirty="0">
                <a:solidFill>
                  <a:schemeClr val="tx1"/>
                </a:solidFill>
              </a:rPr>
              <a:t>Use of ethylene absorbing / ethylene removal agents</a:t>
            </a:r>
            <a:endParaRPr lang="en-US" altLang="zh-CN" sz="1400" b="1" dirty="0">
              <a:solidFill>
                <a:schemeClr val="tx1"/>
              </a:solidFill>
            </a:endParaRPr>
          </a:p>
        </p:txBody>
      </p:sp>
      <p:pic>
        <p:nvPicPr>
          <p:cNvPr id="25" name="725">
            <a:hlinkClick r:id="" action="ppaction://media"/>
          </p:cNvPr>
          <p:cNvPicPr>
            <a:picLocks noChangeAspect="1"/>
          </p:cNvPicPr>
          <p:nvPr>
            <a:audioFile r:link="rId4"/>
            <p:extLst>
              <p:ext uri="{DAA4B4D4-6D71-4841-9C94-3DE7FCFB9230}">
                <p14:media xmlns:p14="http://schemas.microsoft.com/office/powerpoint/2010/main" r:embed="rId5"/>
              </p:ext>
            </p:extLst>
          </p:nvPr>
        </p:nvPicPr>
        <p:blipFill>
          <a:blip r:embed="rId6"/>
          <a:stretch>
            <a:fillRect/>
          </a:stretch>
        </p:blipFill>
        <p:spPr>
          <a:xfrm>
            <a:off x="12741275" y="6529388"/>
            <a:ext cx="487363"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25"/>
                </p:tgtEl>
              </p:cMediaNode>
            </p:audio>
          </p:childTnLst>
        </p:cTn>
      </p:par>
    </p:tnLst>
    <p:bldLst>
      <p:bldP spid="15" grpId="0" uiExpand="1" build="p"/>
      <p:bldP spid="8" grpId="0" uiExpand="1" build="p"/>
      <p:bldP spid="3" grpId="0" uiExpand="1" build="p"/>
      <p:bldP spid="6" grpId="0" animBg="1"/>
      <p:bldP spid="2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4"/>
          <p:cNvSpPr txBox="1"/>
          <p:nvPr/>
        </p:nvSpPr>
        <p:spPr>
          <a:xfrm>
            <a:off x="586740" y="2830830"/>
            <a:ext cx="8029575" cy="769620"/>
          </a:xfrm>
          <a:prstGeom prst="rect">
            <a:avLst/>
          </a:prstGeom>
          <a:noFill/>
        </p:spPr>
        <p:txBody>
          <a:bodyPr wrap="square" rtlCol="0">
            <a:spAutoFit/>
          </a:bodyPr>
          <a:lstStyle/>
          <a:p>
            <a:pPr marL="288290" lvl="0" indent="-288290">
              <a:lnSpc>
                <a:spcPct val="120000"/>
              </a:lnSpc>
              <a:spcBef>
                <a:spcPts val="200"/>
              </a:spcBef>
              <a:spcAft>
                <a:spcPts val="2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Mechanical Damage</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Mechanical damage</a:t>
            </a:r>
            <a:r>
              <a:rPr lang="en-US" altLang="zh-CN" sz="1600" dirty="0">
                <a:solidFill>
                  <a:schemeClr val="tx1"/>
                </a:solidFill>
                <a:latin typeface="Arial" panose="020B0604020202020204" pitchFamily="34" charset="0"/>
                <a:cs typeface="Arial" panose="020B0604020202020204" pitchFamily="34" charset="0"/>
                <a:sym typeface="+mn-ea"/>
              </a:rPr>
              <a:t> has a </a:t>
            </a:r>
            <a:r>
              <a:rPr lang="en-US" altLang="zh-CN" sz="1600" b="1" dirty="0">
                <a:solidFill>
                  <a:schemeClr val="tx1"/>
                </a:solidFill>
                <a:latin typeface="Arial" panose="020B0604020202020204" pitchFamily="34" charset="0"/>
                <a:cs typeface="Arial" panose="020B0604020202020204" pitchFamily="34" charset="0"/>
                <a:sym typeface="+mn-ea"/>
              </a:rPr>
              <a:t>pronounced effect</a:t>
            </a:r>
            <a:r>
              <a:rPr lang="en-US" altLang="zh-CN" sz="1600" dirty="0">
                <a:solidFill>
                  <a:schemeClr val="tx1"/>
                </a:solidFill>
                <a:latin typeface="Arial" panose="020B0604020202020204" pitchFamily="34" charset="0"/>
                <a:cs typeface="Arial" panose="020B0604020202020204" pitchFamily="34" charset="0"/>
                <a:sym typeface="+mn-ea"/>
              </a:rPr>
              <a:t> on respiration.</a:t>
            </a:r>
            <a:endParaRPr lang="en-US" altLang="zh-CN" sz="1600" dirty="0">
              <a:solidFill>
                <a:schemeClr val="tx1"/>
              </a:solidFill>
              <a:latin typeface="Arial" panose="020B0604020202020204" pitchFamily="34" charset="0"/>
              <a:cs typeface="Arial" panose="020B0604020202020204" pitchFamily="34" charset="0"/>
              <a:sym typeface="+mn-ea"/>
            </a:endParaRPr>
          </a:p>
        </p:txBody>
      </p:sp>
      <p:grpSp>
        <p:nvGrpSpPr>
          <p:cNvPr id="7" name="组合 6"/>
          <p:cNvGrpSpPr/>
          <p:nvPr/>
        </p:nvGrpSpPr>
        <p:grpSpPr>
          <a:xfrm>
            <a:off x="10288729" y="5277479"/>
            <a:ext cx="1538345" cy="1025562"/>
            <a:chOff x="2178006" y="5732219"/>
            <a:chExt cx="1219876" cy="813250"/>
          </a:xfrm>
        </p:grpSpPr>
        <p:cxnSp>
          <p:nvCxnSpPr>
            <p:cNvPr id="10" name="直接连接符 9"/>
            <p:cNvCxnSpPr/>
            <p:nvPr/>
          </p:nvCxnSpPr>
          <p:spPr>
            <a:xfrm>
              <a:off x="2178006"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2381319"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2584631"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2787944" y="5732219"/>
              <a:ext cx="609936" cy="609936"/>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2991256" y="5732219"/>
              <a:ext cx="406624" cy="406624"/>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a:off x="3194569" y="5732219"/>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a:off x="2178006" y="5935532"/>
              <a:ext cx="609937" cy="609937"/>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a:off x="2178006" y="6138844"/>
              <a:ext cx="406625" cy="406625"/>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a:off x="2178006" y="6342156"/>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grpSp>
      <p:sp>
        <p:nvSpPr>
          <p:cNvPr id="5" name="文本框 4"/>
          <p:cNvSpPr txBox="1"/>
          <p:nvPr/>
        </p:nvSpPr>
        <p:spPr>
          <a:xfrm>
            <a:off x="593299" y="431757"/>
            <a:ext cx="8539549" cy="107632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1. Postharvest Spoilage of Fruits and Vegetables</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8" name="文本框 7"/>
          <p:cNvSpPr txBox="1"/>
          <p:nvPr/>
        </p:nvSpPr>
        <p:spPr>
          <a:xfrm>
            <a:off x="586740" y="3719195"/>
            <a:ext cx="8029575" cy="769620"/>
          </a:xfrm>
          <a:prstGeom prst="rect">
            <a:avLst/>
          </a:prstGeom>
          <a:noFill/>
        </p:spPr>
        <p:txBody>
          <a:bodyPr wrap="square" rtlCol="0">
            <a:spAutoFit/>
          </a:bodyPr>
          <a:lstStyle/>
          <a:p>
            <a:pPr marL="288290" lvl="0" indent="-288290">
              <a:lnSpc>
                <a:spcPct val="120000"/>
              </a:lnSpc>
              <a:spcBef>
                <a:spcPts val="200"/>
              </a:spcBef>
              <a:spcAft>
                <a:spcPts val="2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Respiration Response</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Impacts, compression, or skin injury → </a:t>
            </a:r>
            <a:r>
              <a:rPr lang="en-US" altLang="zh-CN" sz="1600" b="1" dirty="0">
                <a:solidFill>
                  <a:schemeClr val="tx1"/>
                </a:solidFill>
                <a:latin typeface="Arial" panose="020B0604020202020204" pitchFamily="34" charset="0"/>
                <a:cs typeface="Arial" panose="020B0604020202020204" pitchFamily="34" charset="0"/>
                <a:sym typeface="+mn-ea"/>
              </a:rPr>
              <a:t>respiration intensity increases rapidly. </a:t>
            </a:r>
            <a:endParaRPr lang="en-US" altLang="zh-CN" sz="1600" b="1" dirty="0">
              <a:solidFill>
                <a:schemeClr val="tx1"/>
              </a:solidFill>
              <a:latin typeface="Arial" panose="020B0604020202020204" pitchFamily="34" charset="0"/>
              <a:cs typeface="Arial" panose="020B0604020202020204" pitchFamily="34" charset="0"/>
              <a:sym typeface="+mn-ea"/>
            </a:endParaRPr>
          </a:p>
        </p:txBody>
      </p:sp>
      <p:grpSp>
        <p:nvGrpSpPr>
          <p:cNvPr id="12" name="组合 11"/>
          <p:cNvGrpSpPr/>
          <p:nvPr/>
        </p:nvGrpSpPr>
        <p:grpSpPr>
          <a:xfrm>
            <a:off x="0" y="6708278"/>
            <a:ext cx="12192000" cy="153627"/>
            <a:chOff x="147892" y="6347897"/>
            <a:chExt cx="11450808" cy="120769"/>
          </a:xfrm>
        </p:grpSpPr>
        <p:sp>
          <p:nvSpPr>
            <p:cNvPr id="21" name="矩形 20"/>
            <p:cNvSpPr/>
            <p:nvPr/>
          </p:nvSpPr>
          <p:spPr>
            <a:xfrm>
              <a:off x="147892" y="6347898"/>
              <a:ext cx="7633872" cy="117699"/>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Calibri" panose="020F0502020204030204"/>
                <a:ea typeface="字魂59号-创粗黑" panose="00000500000000000000" pitchFamily="2" charset="-122"/>
                <a:cs typeface="+mn-cs"/>
              </a:endParaRPr>
            </a:p>
          </p:txBody>
        </p:sp>
        <p:sp>
          <p:nvSpPr>
            <p:cNvPr id="22" name="矩形 21"/>
            <p:cNvSpPr/>
            <p:nvPr/>
          </p:nvSpPr>
          <p:spPr>
            <a:xfrm>
              <a:off x="7781764" y="6347897"/>
              <a:ext cx="3816936" cy="120769"/>
            </a:xfrm>
            <a:prstGeom prst="rect">
              <a:avLst/>
            </a:prstGeom>
            <a:solidFill>
              <a:srgbClr val="DEB8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Calibri" panose="020F0502020204030204"/>
                <a:ea typeface="字魂59号-创粗黑" panose="00000500000000000000" pitchFamily="2" charset="-122"/>
                <a:cs typeface="+mn-cs"/>
              </a:endParaRPr>
            </a:p>
          </p:txBody>
        </p:sp>
      </p:grpSp>
      <p:grpSp>
        <p:nvGrpSpPr>
          <p:cNvPr id="6" name="组合 5"/>
          <p:cNvGrpSpPr/>
          <p:nvPr/>
        </p:nvGrpSpPr>
        <p:grpSpPr>
          <a:xfrm>
            <a:off x="695400" y="2213810"/>
            <a:ext cx="3575811" cy="468000"/>
            <a:chOff x="695400" y="2213810"/>
            <a:chExt cx="3575811" cy="468000"/>
          </a:xfrm>
        </p:grpSpPr>
        <p:sp>
          <p:nvSpPr>
            <p:cNvPr id="23" name="矩形: 圆角 22"/>
            <p:cNvSpPr/>
            <p:nvPr/>
          </p:nvSpPr>
          <p:spPr>
            <a:xfrm>
              <a:off x="695400" y="2276872"/>
              <a:ext cx="3575811" cy="360000"/>
            </a:xfrm>
            <a:prstGeom prst="roundRect">
              <a:avLst>
                <a:gd name="adj" fmla="val 50000"/>
              </a:avLst>
            </a:prstGeom>
            <a:solidFill>
              <a:srgbClr val="5BAE3E"/>
            </a:solidFill>
            <a:ln>
              <a:noFill/>
            </a:ln>
          </p:spPr>
          <p:style>
            <a:lnRef idx="2">
              <a:schemeClr val="accent1">
                <a:shade val="15000"/>
              </a:schemeClr>
            </a:lnRef>
            <a:fillRef idx="1">
              <a:schemeClr val="accent1"/>
            </a:fillRef>
            <a:effectRef idx="0">
              <a:schemeClr val="accent1"/>
            </a:effectRef>
            <a:fontRef idx="minor">
              <a:schemeClr val="lt1"/>
            </a:fontRef>
          </p:style>
          <p:txBody>
            <a:bodyPr lIns="288000" rtlCol="0" anchor="ctr"/>
            <a:lstStyle/>
            <a:p>
              <a:pPr algn="ctr"/>
              <a:r>
                <a:rPr lang="en-US" altLang="zh-CN" b="1" dirty="0">
                  <a:solidFill>
                    <a:schemeClr val="bg1"/>
                  </a:solidFill>
                  <a:latin typeface="Arial" panose="020B0604020202020204" pitchFamily="34" charset="0"/>
                  <a:cs typeface="Arial" panose="020B0604020202020204" pitchFamily="34" charset="0"/>
                  <a:sym typeface="+mn-ea"/>
                </a:rPr>
                <a:t>Mechanical Injury</a:t>
              </a:r>
              <a:endParaRPr lang="en-US" altLang="zh-CN" b="1" dirty="0">
                <a:solidFill>
                  <a:schemeClr val="bg1"/>
                </a:solidFill>
                <a:latin typeface="Arial" panose="020B0604020202020204" pitchFamily="34" charset="0"/>
                <a:cs typeface="Arial" panose="020B0604020202020204" pitchFamily="34" charset="0"/>
                <a:sym typeface="+mn-ea"/>
              </a:endParaRPr>
            </a:p>
          </p:txBody>
        </p:sp>
        <p:pic>
          <p:nvPicPr>
            <p:cNvPr id="25" name="图形 24" descr="收获篮子"/>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044241" y="2213810"/>
              <a:ext cx="468000" cy="468000"/>
            </a:xfrm>
            <a:prstGeom prst="rect">
              <a:avLst/>
            </a:prstGeom>
          </p:spPr>
        </p:pic>
      </p:grpSp>
      <p:pic>
        <p:nvPicPr>
          <p:cNvPr id="3" name="图片 2" descr="果蔬采收后呼吸作用维持生命活动"/>
          <p:cNvPicPr>
            <a:picLocks noChangeAspect="1"/>
          </p:cNvPicPr>
          <p:nvPr/>
        </p:nvPicPr>
        <p:blipFill>
          <a:blip r:embed="rId3"/>
          <a:stretch>
            <a:fillRect/>
          </a:stretch>
        </p:blipFill>
        <p:spPr>
          <a:xfrm>
            <a:off x="8625499" y="2867376"/>
            <a:ext cx="2751455" cy="2592070"/>
          </a:xfrm>
          <a:prstGeom prst="rect">
            <a:avLst/>
          </a:prstGeom>
        </p:spPr>
      </p:pic>
      <p:sp>
        <p:nvSpPr>
          <p:cNvPr id="2" name="文本框 1"/>
          <p:cNvSpPr txBox="1"/>
          <p:nvPr/>
        </p:nvSpPr>
        <p:spPr>
          <a:xfrm>
            <a:off x="586740" y="4607560"/>
            <a:ext cx="8029575" cy="1115695"/>
          </a:xfrm>
          <a:prstGeom prst="rect">
            <a:avLst/>
          </a:prstGeom>
          <a:noFill/>
        </p:spPr>
        <p:txBody>
          <a:bodyPr wrap="square" rtlCol="0">
            <a:spAutoFit/>
          </a:bodyPr>
          <a:lstStyle/>
          <a:p>
            <a:pPr marL="288290" lvl="0" indent="-288290">
              <a:lnSpc>
                <a:spcPct val="120000"/>
              </a:lnSpc>
              <a:spcBef>
                <a:spcPts val="200"/>
              </a:spcBef>
              <a:spcAft>
                <a:spcPts val="2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Consequences</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Shortened storage life</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Increased susceptibility</a:t>
            </a:r>
            <a:r>
              <a:rPr lang="en-US" altLang="zh-CN" sz="1600" dirty="0">
                <a:solidFill>
                  <a:schemeClr val="tx1"/>
                </a:solidFill>
                <a:latin typeface="Arial" panose="020B0604020202020204" pitchFamily="34" charset="0"/>
                <a:cs typeface="Arial" panose="020B0604020202020204" pitchFamily="34" charset="0"/>
                <a:sym typeface="+mn-ea"/>
              </a:rPr>
              <a:t> to </a:t>
            </a:r>
            <a:r>
              <a:rPr lang="en-US" altLang="zh-CN" sz="1600" b="1" dirty="0">
                <a:solidFill>
                  <a:schemeClr val="tx1"/>
                </a:solidFill>
                <a:latin typeface="Arial" panose="020B0604020202020204" pitchFamily="34" charset="0"/>
                <a:cs typeface="Arial" panose="020B0604020202020204" pitchFamily="34" charset="0"/>
                <a:sym typeface="+mn-ea"/>
              </a:rPr>
              <a:t>pathogen invasion + decay</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4" name="文本框 3"/>
          <p:cNvSpPr txBox="1"/>
          <p:nvPr/>
        </p:nvSpPr>
        <p:spPr>
          <a:xfrm>
            <a:off x="611360" y="1568640"/>
            <a:ext cx="11227714" cy="461665"/>
          </a:xfrm>
          <a:prstGeom prst="rect">
            <a:avLst/>
          </a:prstGeom>
          <a:noFill/>
        </p:spPr>
        <p:txBody>
          <a:bodyPr wrap="square" rtlCol="0">
            <a:spAutoFit/>
          </a:bodyPr>
          <a:lstStyle/>
          <a:p>
            <a:r>
              <a:rPr lang="en-US" altLang="zh-CN" sz="2400" b="1" dirty="0">
                <a:sym typeface="+mn-ea"/>
              </a:rPr>
              <a:t>(5) Factors Affecting Respiration</a:t>
            </a:r>
            <a:endParaRPr lang="en-US" altLang="zh-CN" sz="2400" b="1" dirty="0">
              <a:sym typeface="+mn-ea"/>
            </a:endParaRPr>
          </a:p>
        </p:txBody>
      </p:sp>
      <p:pic>
        <p:nvPicPr>
          <p:cNvPr id="24" name="726">
            <a:hlinkClick r:id="" action="ppaction://media"/>
          </p:cNvPr>
          <p:cNvPicPr>
            <a:picLocks noChangeAspect="1"/>
          </p:cNvPicPr>
          <p:nvPr>
            <a:audioFile r:link="rId4"/>
            <p:extLst>
              <p:ext uri="{DAA4B4D4-6D71-4841-9C94-3DE7FCFB9230}">
                <p14:media xmlns:p14="http://schemas.microsoft.com/office/powerpoint/2010/main" r:embed="rId5"/>
              </p:ext>
            </p:extLst>
          </p:nvPr>
        </p:nvPicPr>
        <p:blipFill>
          <a:blip r:embed="rId6"/>
          <a:stretch>
            <a:fillRect/>
          </a:stretch>
        </p:blipFill>
        <p:spPr>
          <a:xfrm>
            <a:off x="-928688" y="5502275"/>
            <a:ext cx="487363" cy="487363"/>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24"/>
                </p:tgtEl>
              </p:cMediaNode>
            </p:audio>
          </p:childTnLst>
        </p:cTn>
      </p:par>
    </p:tnLst>
    <p:bldLst>
      <p:bldP spid="15" grpId="0" uiExpand="1" build="p"/>
      <p:bldP spid="8" grpId="0" uiExpand="1" build="p"/>
      <p:bldP spid="2"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4"/>
          <p:cNvSpPr txBox="1"/>
          <p:nvPr/>
        </p:nvSpPr>
        <p:spPr>
          <a:xfrm>
            <a:off x="592978" y="2828688"/>
            <a:ext cx="7460615" cy="1064260"/>
          </a:xfrm>
          <a:prstGeom prst="rect">
            <a:avLst/>
          </a:prstGeom>
          <a:noFill/>
        </p:spPr>
        <p:txBody>
          <a:bodyPr wrap="square" rtlCol="0">
            <a:spAutoFit/>
          </a:bodyPr>
          <a:lstStyle/>
          <a:p>
            <a:pPr marL="288290" lvl="0" indent="-288290">
              <a:lnSpc>
                <a:spcPct val="120000"/>
              </a:lnSpc>
              <a:spcBef>
                <a:spcPts val="200"/>
              </a:spcBef>
              <a:spcAft>
                <a:spcPts val="2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Ethylene's Effect</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Ethylene</a:t>
            </a:r>
            <a:r>
              <a:rPr lang="en-US" altLang="zh-CN" sz="1600" dirty="0">
                <a:solidFill>
                  <a:schemeClr val="tx1"/>
                </a:solidFill>
                <a:latin typeface="Arial" panose="020B0604020202020204" pitchFamily="34" charset="0"/>
                <a:cs typeface="Arial" panose="020B0604020202020204" pitchFamily="34" charset="0"/>
                <a:sym typeface="+mn-ea"/>
              </a:rPr>
              <a:t> — respiration-promoting hormone that </a:t>
            </a:r>
            <a:r>
              <a:rPr lang="en-US" altLang="zh-CN" sz="1600" b="1" dirty="0">
                <a:solidFill>
                  <a:schemeClr val="tx1"/>
                </a:solidFill>
                <a:latin typeface="Arial" panose="020B0604020202020204" pitchFamily="34" charset="0"/>
                <a:cs typeface="Arial" panose="020B0604020202020204" pitchFamily="34" charset="0"/>
                <a:sym typeface="+mn-ea"/>
              </a:rPr>
              <a:t>accelerates postharvest ripening &amp; senescence</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p:txBody>
      </p:sp>
      <p:grpSp>
        <p:nvGrpSpPr>
          <p:cNvPr id="7" name="组合 6"/>
          <p:cNvGrpSpPr/>
          <p:nvPr/>
        </p:nvGrpSpPr>
        <p:grpSpPr>
          <a:xfrm>
            <a:off x="10288729" y="5277479"/>
            <a:ext cx="1538345" cy="1025562"/>
            <a:chOff x="2178006" y="5732219"/>
            <a:chExt cx="1219876" cy="813250"/>
          </a:xfrm>
        </p:grpSpPr>
        <p:cxnSp>
          <p:nvCxnSpPr>
            <p:cNvPr id="10" name="直接连接符 9"/>
            <p:cNvCxnSpPr/>
            <p:nvPr/>
          </p:nvCxnSpPr>
          <p:spPr>
            <a:xfrm>
              <a:off x="2178006"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2381319"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2584631"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2787944" y="5732219"/>
              <a:ext cx="609936" cy="609936"/>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2991256" y="5732219"/>
              <a:ext cx="406624" cy="406624"/>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a:off x="3194569" y="5732219"/>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a:off x="2178006" y="5935532"/>
              <a:ext cx="609937" cy="609937"/>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a:off x="2178006" y="6138844"/>
              <a:ext cx="406625" cy="406625"/>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a:off x="2178006" y="6342156"/>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grpSp>
      <p:sp>
        <p:nvSpPr>
          <p:cNvPr id="5" name="文本框 4"/>
          <p:cNvSpPr txBox="1"/>
          <p:nvPr/>
        </p:nvSpPr>
        <p:spPr>
          <a:xfrm>
            <a:off x="593299" y="431757"/>
            <a:ext cx="8539549" cy="107632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1. Postharvest Spoilage of Fruits and Vegetables</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8" name="文本框 7"/>
          <p:cNvSpPr txBox="1"/>
          <p:nvPr/>
        </p:nvSpPr>
        <p:spPr>
          <a:xfrm>
            <a:off x="592978" y="3892948"/>
            <a:ext cx="7606209" cy="1359535"/>
          </a:xfrm>
          <a:prstGeom prst="rect">
            <a:avLst/>
          </a:prstGeom>
          <a:noFill/>
        </p:spPr>
        <p:txBody>
          <a:bodyPr wrap="square" rtlCol="0">
            <a:spAutoFit/>
          </a:bodyPr>
          <a:lstStyle/>
          <a:p>
            <a:pPr marL="288290" lvl="0" indent="-288290">
              <a:lnSpc>
                <a:spcPct val="120000"/>
              </a:lnSpc>
              <a:spcBef>
                <a:spcPts val="200"/>
              </a:spcBef>
              <a:spcAft>
                <a:spcPts val="2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Respiration-Inhibiting Hormones</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en-US" sz="1600" b="1" dirty="0">
                <a:solidFill>
                  <a:schemeClr val="tx1"/>
                </a:solidFill>
                <a:latin typeface="Arial" panose="020B0604020202020204" pitchFamily="34" charset="0"/>
                <a:cs typeface="Arial" panose="020B0604020202020204" pitchFamily="34" charset="0"/>
                <a:sym typeface="+mn-ea"/>
              </a:rPr>
              <a:t>1-</a:t>
            </a:r>
            <a:r>
              <a:rPr lang="en-US" altLang="zh-CN" sz="1600" b="1" dirty="0">
                <a:solidFill>
                  <a:schemeClr val="tx1"/>
                </a:solidFill>
                <a:latin typeface="Arial" panose="020B0604020202020204" pitchFamily="34" charset="0"/>
                <a:cs typeface="Arial" panose="020B0604020202020204" pitchFamily="34" charset="0"/>
                <a:sym typeface="+mn-ea"/>
              </a:rPr>
              <a:t>MCP</a:t>
            </a:r>
            <a:r>
              <a:rPr lang="en-US" altLang="zh-CN" sz="1600" dirty="0">
                <a:solidFill>
                  <a:schemeClr val="tx1"/>
                </a:solidFill>
                <a:latin typeface="Arial" panose="020B0604020202020204" pitchFamily="34" charset="0"/>
                <a:cs typeface="Arial" panose="020B0604020202020204" pitchFamily="34" charset="0"/>
                <a:sym typeface="+mn-ea"/>
              </a:rPr>
              <a:t>,</a:t>
            </a:r>
            <a:r>
              <a:rPr lang="en-US" altLang="zh-CN" sz="1600" b="1" dirty="0">
                <a:solidFill>
                  <a:schemeClr val="tx1"/>
                </a:solidFill>
                <a:latin typeface="Arial" panose="020B0604020202020204" pitchFamily="34" charset="0"/>
                <a:cs typeface="Arial" panose="020B0604020202020204" pitchFamily="34" charset="0"/>
                <a:sym typeface="+mn-ea"/>
              </a:rPr>
              <a:t> NAA</a:t>
            </a:r>
            <a:r>
              <a:rPr lang="en-US" altLang="zh-CN" sz="1600" dirty="0">
                <a:solidFill>
                  <a:schemeClr val="tx1"/>
                </a:solidFill>
                <a:latin typeface="Arial" panose="020B0604020202020204" pitchFamily="34" charset="0"/>
                <a:cs typeface="Arial" panose="020B0604020202020204" pitchFamily="34" charset="0"/>
                <a:sym typeface="+mn-ea"/>
              </a:rPr>
              <a:t>, </a:t>
            </a:r>
            <a:r>
              <a:rPr lang="en-US" altLang="zh-CN" sz="1600" b="1" dirty="0">
                <a:solidFill>
                  <a:schemeClr val="tx1"/>
                </a:solidFill>
                <a:latin typeface="Arial" panose="020B0604020202020204" pitchFamily="34" charset="0"/>
                <a:cs typeface="Arial" panose="020B0604020202020204" pitchFamily="34" charset="0"/>
                <a:sym typeface="+mn-ea"/>
              </a:rPr>
              <a:t>abscisic acid</a:t>
            </a:r>
            <a:r>
              <a:rPr lang="en-US" altLang="zh-CN" sz="1600" dirty="0">
                <a:solidFill>
                  <a:schemeClr val="tx1"/>
                </a:solidFill>
                <a:latin typeface="Arial" panose="020B0604020202020204" pitchFamily="34" charset="0"/>
                <a:cs typeface="Arial" panose="020B0604020202020204" pitchFamily="34" charset="0"/>
                <a:sym typeface="+mn-ea"/>
              </a:rPr>
              <a:t>, </a:t>
            </a:r>
            <a:r>
              <a:rPr lang="en-US" altLang="zh-CN" sz="1600" b="1" dirty="0">
                <a:solidFill>
                  <a:schemeClr val="tx1"/>
                </a:solidFill>
                <a:latin typeface="Arial" panose="020B0604020202020204" pitchFamily="34" charset="0"/>
                <a:cs typeface="Arial" panose="020B0604020202020204" pitchFamily="34" charset="0"/>
                <a:sym typeface="+mn-ea"/>
              </a:rPr>
              <a:t>auxins</a:t>
            </a:r>
            <a:r>
              <a:rPr lang="en-US" altLang="zh-CN" sz="1600" dirty="0">
                <a:solidFill>
                  <a:schemeClr val="tx1"/>
                </a:solidFill>
                <a:latin typeface="Arial" panose="020B0604020202020204" pitchFamily="34" charset="0"/>
                <a:cs typeface="Arial" panose="020B0604020202020204" pitchFamily="34" charset="0"/>
                <a:sym typeface="+mn-ea"/>
              </a:rPr>
              <a:t>, </a:t>
            </a:r>
            <a:r>
              <a:rPr lang="en-US" altLang="zh-CN" sz="1600" b="1" dirty="0">
                <a:solidFill>
                  <a:schemeClr val="tx1"/>
                </a:solidFill>
                <a:latin typeface="Arial" panose="020B0604020202020204" pitchFamily="34" charset="0"/>
                <a:cs typeface="Arial" panose="020B0604020202020204" pitchFamily="34" charset="0"/>
                <a:sym typeface="+mn-ea"/>
              </a:rPr>
              <a:t>cytokinins</a:t>
            </a:r>
            <a:r>
              <a:rPr lang="en-US" altLang="zh-CN" sz="1600" dirty="0">
                <a:solidFill>
                  <a:schemeClr val="tx1"/>
                </a:solidFill>
                <a:latin typeface="Arial" panose="020B0604020202020204" pitchFamily="34" charset="0"/>
                <a:cs typeface="Arial" panose="020B0604020202020204" pitchFamily="34" charset="0"/>
                <a:sym typeface="+mn-ea"/>
              </a:rPr>
              <a:t> can </a:t>
            </a:r>
            <a:r>
              <a:rPr lang="en-US" altLang="zh-CN" sz="1600" b="1" dirty="0">
                <a:solidFill>
                  <a:schemeClr val="tx1"/>
                </a:solidFill>
                <a:latin typeface="Arial" panose="020B0604020202020204" pitchFamily="34" charset="0"/>
                <a:cs typeface="Arial" panose="020B0604020202020204" pitchFamily="34" charset="0"/>
                <a:sym typeface="+mn-ea"/>
              </a:rPr>
              <a:t>delay metabolic processes</a:t>
            </a:r>
            <a:r>
              <a:rPr lang="en-US" altLang="zh-CN" sz="1600" dirty="0">
                <a:solidFill>
                  <a:schemeClr val="tx1"/>
                </a:solidFill>
                <a:latin typeface="Arial" panose="020B0604020202020204" pitchFamily="34" charset="0"/>
                <a:cs typeface="Arial" panose="020B0604020202020204" pitchFamily="34" charset="0"/>
                <a:sym typeface="+mn-ea"/>
              </a:rPr>
              <a:t> by </a:t>
            </a:r>
            <a:r>
              <a:rPr lang="en-US" altLang="zh-CN" sz="1600" b="1" dirty="0">
                <a:solidFill>
                  <a:schemeClr val="tx1"/>
                </a:solidFill>
                <a:latin typeface="Arial" panose="020B0604020202020204" pitchFamily="34" charset="0"/>
                <a:cs typeface="Arial" panose="020B0604020202020204" pitchFamily="34" charset="0"/>
                <a:sym typeface="+mn-ea"/>
              </a:rPr>
              <a:t>inhibiting the activity of respiratory enzymes</a:t>
            </a:r>
            <a:r>
              <a:rPr lang="en-US" altLang="zh-CN" sz="1600" dirty="0">
                <a:solidFill>
                  <a:schemeClr val="tx1"/>
                </a:solidFill>
                <a:latin typeface="Arial" panose="020B0604020202020204" pitchFamily="34" charset="0"/>
                <a:cs typeface="Arial" panose="020B0604020202020204" pitchFamily="34" charset="0"/>
                <a:sym typeface="+mn-ea"/>
              </a:rPr>
              <a:t> = important </a:t>
            </a:r>
            <a:r>
              <a:rPr lang="en-US" altLang="zh-CN" sz="1600" b="1" dirty="0">
                <a:solidFill>
                  <a:schemeClr val="tx1"/>
                </a:solidFill>
                <a:latin typeface="Arial" panose="020B0604020202020204" pitchFamily="34" charset="0"/>
                <a:cs typeface="Arial" panose="020B0604020202020204" pitchFamily="34" charset="0"/>
                <a:sym typeface="+mn-ea"/>
              </a:rPr>
              <a:t>regulatory tools</a:t>
            </a:r>
            <a:r>
              <a:rPr lang="en-US" altLang="zh-CN" sz="1600" dirty="0">
                <a:solidFill>
                  <a:schemeClr val="tx1"/>
                </a:solidFill>
                <a:latin typeface="Arial" panose="020B0604020202020204" pitchFamily="34" charset="0"/>
                <a:cs typeface="Arial" panose="020B0604020202020204" pitchFamily="34" charset="0"/>
                <a:sym typeface="+mn-ea"/>
              </a:rPr>
              <a:t> in postharvest preservation. </a:t>
            </a:r>
            <a:endParaRPr lang="en-US" altLang="zh-CN" sz="1600" dirty="0">
              <a:solidFill>
                <a:schemeClr val="tx1"/>
              </a:solidFill>
              <a:latin typeface="Arial" panose="020B0604020202020204" pitchFamily="34" charset="0"/>
              <a:cs typeface="Arial" panose="020B0604020202020204" pitchFamily="34" charset="0"/>
              <a:sym typeface="+mn-ea"/>
            </a:endParaRPr>
          </a:p>
        </p:txBody>
      </p:sp>
      <p:pic>
        <p:nvPicPr>
          <p:cNvPr id="9" name="图片 8" descr="C:/Users/QX_HD/Downloads/北方根达菜介绍 (2).png北方根达菜介绍 (2)"/>
          <p:cNvPicPr>
            <a:picLocks noChangeAspect="1"/>
          </p:cNvPicPr>
          <p:nvPr/>
        </p:nvPicPr>
        <p:blipFill>
          <a:blip r:embed="rId1"/>
          <a:srcRect t="19" b="117"/>
          <a:stretch>
            <a:fillRect/>
          </a:stretch>
        </p:blipFill>
        <p:spPr>
          <a:xfrm>
            <a:off x="8385936" y="2361850"/>
            <a:ext cx="3110664" cy="2881653"/>
          </a:xfrm>
          <a:prstGeom prst="rect">
            <a:avLst/>
          </a:prstGeom>
        </p:spPr>
      </p:pic>
      <p:grpSp>
        <p:nvGrpSpPr>
          <p:cNvPr id="2" name="组合 1"/>
          <p:cNvGrpSpPr/>
          <p:nvPr/>
        </p:nvGrpSpPr>
        <p:grpSpPr>
          <a:xfrm>
            <a:off x="695400" y="2225842"/>
            <a:ext cx="3287053" cy="411030"/>
            <a:chOff x="695400" y="2225842"/>
            <a:chExt cx="3287053" cy="411030"/>
          </a:xfrm>
        </p:grpSpPr>
        <p:sp>
          <p:nvSpPr>
            <p:cNvPr id="12" name="矩形: 圆角 11"/>
            <p:cNvSpPr/>
            <p:nvPr/>
          </p:nvSpPr>
          <p:spPr>
            <a:xfrm>
              <a:off x="695400" y="2276872"/>
              <a:ext cx="3287053" cy="360000"/>
            </a:xfrm>
            <a:prstGeom prst="roundRect">
              <a:avLst>
                <a:gd name="adj" fmla="val 50000"/>
              </a:avLst>
            </a:prstGeom>
            <a:solidFill>
              <a:srgbClr val="5BAE3E"/>
            </a:solidFill>
            <a:ln>
              <a:noFill/>
            </a:ln>
          </p:spPr>
          <p:style>
            <a:lnRef idx="2">
              <a:schemeClr val="accent1">
                <a:shade val="15000"/>
              </a:schemeClr>
            </a:lnRef>
            <a:fillRef idx="1">
              <a:schemeClr val="accent1"/>
            </a:fillRef>
            <a:effectRef idx="0">
              <a:schemeClr val="accent1"/>
            </a:effectRef>
            <a:fontRef idx="minor">
              <a:schemeClr val="lt1"/>
            </a:fontRef>
          </p:style>
          <p:txBody>
            <a:bodyPr lIns="288000" rtlCol="0" anchor="ctr"/>
            <a:lstStyle/>
            <a:p>
              <a:pPr algn="ctr"/>
              <a:r>
                <a:rPr lang="en-US" altLang="zh-CN" b="1" dirty="0">
                  <a:solidFill>
                    <a:schemeClr val="bg1"/>
                  </a:solidFill>
                  <a:latin typeface="Arial" panose="020B0604020202020204" pitchFamily="34" charset="0"/>
                  <a:cs typeface="Arial" panose="020B0604020202020204" pitchFamily="34" charset="0"/>
                  <a:sym typeface="+mn-ea"/>
                </a:rPr>
                <a:t>Plant Hormones</a:t>
              </a:r>
              <a:endParaRPr lang="en-US" altLang="zh-CN" b="1" dirty="0">
                <a:solidFill>
                  <a:schemeClr val="bg1"/>
                </a:solidFill>
                <a:latin typeface="Arial" panose="020B0604020202020204" pitchFamily="34" charset="0"/>
                <a:cs typeface="Arial" panose="020B0604020202020204" pitchFamily="34" charset="0"/>
                <a:sym typeface="+mn-ea"/>
              </a:endParaRPr>
            </a:p>
          </p:txBody>
        </p:sp>
        <p:pic>
          <p:nvPicPr>
            <p:cNvPr id="27" name="图形 26" descr="烧杯"/>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102895" y="2225842"/>
              <a:ext cx="396000" cy="396000"/>
            </a:xfrm>
            <a:prstGeom prst="rect">
              <a:avLst/>
            </a:prstGeom>
          </p:spPr>
        </p:pic>
      </p:grpSp>
      <p:sp>
        <p:nvSpPr>
          <p:cNvPr id="3" name="文本框 2"/>
          <p:cNvSpPr txBox="1"/>
          <p:nvPr/>
        </p:nvSpPr>
        <p:spPr>
          <a:xfrm>
            <a:off x="610870" y="5345430"/>
            <a:ext cx="10960100" cy="645160"/>
          </a:xfrm>
          <a:prstGeom prst="rect">
            <a:avLst/>
          </a:prstGeom>
          <a:noFill/>
        </p:spPr>
        <p:txBody>
          <a:bodyPr wrap="square" rtlCol="0">
            <a:spAutoFit/>
          </a:bodyPr>
          <a:lstStyle/>
          <a:p>
            <a:r>
              <a:rPr lang="en-US" altLang="zh-CN" b="1" dirty="0">
                <a:latin typeface="微软雅黑" panose="020B0503020204020204" charset="-122"/>
                <a:ea typeface="微软雅黑" panose="020B0503020204020204" charset="-122"/>
              </a:rPr>
              <a:t>≫ </a:t>
            </a:r>
            <a:r>
              <a:rPr lang="en-US" altLang="zh-CN" b="1" dirty="0"/>
              <a:t>The central role of respiration in the deterioration of nutritional quality in fruits and vegetables </a:t>
            </a:r>
            <a:endParaRPr lang="en-US" altLang="zh-CN" b="1" dirty="0"/>
          </a:p>
          <a:p>
            <a:r>
              <a:rPr lang="en-US" altLang="zh-CN" b="1" dirty="0"/>
              <a:t>    after harvest</a:t>
            </a:r>
            <a:r>
              <a:rPr lang="en-US" altLang="zh-CN" dirty="0"/>
              <a:t>.</a:t>
            </a:r>
            <a:endParaRPr lang="en-US" altLang="zh-CN" dirty="0"/>
          </a:p>
        </p:txBody>
      </p:sp>
      <p:sp>
        <p:nvSpPr>
          <p:cNvPr id="4" name="文本框 3"/>
          <p:cNvSpPr txBox="1"/>
          <p:nvPr/>
        </p:nvSpPr>
        <p:spPr>
          <a:xfrm>
            <a:off x="611360" y="1568640"/>
            <a:ext cx="11227714" cy="461665"/>
          </a:xfrm>
          <a:prstGeom prst="rect">
            <a:avLst/>
          </a:prstGeom>
          <a:noFill/>
        </p:spPr>
        <p:txBody>
          <a:bodyPr wrap="square" rtlCol="0">
            <a:spAutoFit/>
          </a:bodyPr>
          <a:lstStyle/>
          <a:p>
            <a:r>
              <a:rPr lang="en-US" altLang="zh-CN" sz="2400" b="1" dirty="0">
                <a:sym typeface="+mn-ea"/>
              </a:rPr>
              <a:t>(5) Factors Affecting Respiration</a:t>
            </a:r>
            <a:endParaRPr lang="en-US" altLang="zh-CN" sz="2400" b="1" dirty="0">
              <a:sym typeface="+mn-ea"/>
            </a:endParaRPr>
          </a:p>
        </p:txBody>
      </p:sp>
      <p:pic>
        <p:nvPicPr>
          <p:cNvPr id="6" name="727">
            <a:hlinkClick r:id="" action="ppaction://media"/>
          </p:cNvPr>
          <p:cNvPicPr>
            <a:picLocks noChangeAspect="1"/>
          </p:cNvPicPr>
          <p:nvPr>
            <a:audioFile r:link="rId4"/>
            <p:extLst>
              <p:ext uri="{DAA4B4D4-6D71-4841-9C94-3DE7FCFB9230}">
                <p14:media xmlns:p14="http://schemas.microsoft.com/office/powerpoint/2010/main" r:embed="rId5"/>
              </p:ext>
            </p:extLst>
          </p:nvPr>
        </p:nvPicPr>
        <p:blipFill>
          <a:blip r:embed="rId6"/>
          <a:stretch>
            <a:fillRect/>
          </a:stretch>
        </p:blipFill>
        <p:spPr>
          <a:xfrm>
            <a:off x="-931863" y="6002338"/>
            <a:ext cx="609600" cy="609600"/>
          </a:xfrm>
          <a:prstGeom prst="rect">
            <a:avLst/>
          </a:prstGeom>
        </p:spPr>
      </p:pic>
      <p:sp>
        <p:nvSpPr>
          <p:cNvPr id="21" name="文本框 20"/>
          <p:cNvSpPr txBox="1"/>
          <p:nvPr/>
        </p:nvSpPr>
        <p:spPr>
          <a:xfrm>
            <a:off x="9640570" y="3563620"/>
            <a:ext cx="671830" cy="398780"/>
          </a:xfrm>
          <a:prstGeom prst="rect">
            <a:avLst/>
          </a:prstGeom>
          <a:noFill/>
        </p:spPr>
        <p:txBody>
          <a:bodyPr wrap="square" rtlCol="0">
            <a:spAutoFit/>
          </a:bodyPr>
          <a:lstStyle/>
          <a:p>
            <a:r>
              <a:rPr lang="en-US" altLang="zh-CN" sz="1000" dirty="0"/>
              <a:t>(1-MCP)</a:t>
            </a:r>
            <a:endParaRPr lang="en-US" altLang="zh-CN" sz="1000" dirty="0"/>
          </a:p>
          <a:p>
            <a:pPr algn="ctr"/>
            <a:r>
              <a:rPr lang="en-US" altLang="zh-CN" sz="1000" dirty="0"/>
              <a:t>C</a:t>
            </a:r>
            <a:r>
              <a:rPr lang="en-US" altLang="zh-CN" sz="1000" baseline="-25000" dirty="0">
                <a:solidFill>
                  <a:schemeClr val="tx1"/>
                </a:solidFill>
                <a:uFillTx/>
              </a:rPr>
              <a:t>4</a:t>
            </a:r>
            <a:r>
              <a:rPr lang="en-US" altLang="zh-CN" sz="1000" dirty="0"/>
              <a:t>H</a:t>
            </a:r>
            <a:r>
              <a:rPr lang="en-US" altLang="zh-CN" sz="1000" baseline="-25000" dirty="0">
                <a:solidFill>
                  <a:schemeClr val="tx1"/>
                </a:solidFill>
                <a:uFillTx/>
              </a:rPr>
              <a:t>6</a:t>
            </a:r>
            <a:endParaRPr lang="en-US" altLang="zh-CN" sz="1000" baseline="-25000" dirty="0">
              <a:solidFill>
                <a:schemeClr val="tx1"/>
              </a:solidFill>
              <a:uFillTx/>
            </a:endParaRPr>
          </a:p>
        </p:txBody>
      </p:sp>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6"/>
                </p:tgtEl>
              </p:cMediaNode>
            </p:audio>
          </p:childTnLst>
        </p:cTn>
      </p:par>
    </p:tnLst>
    <p:bldLst>
      <p:bldP spid="15" grpId="0" uiExpand="1" build="p"/>
      <p:bldP spid="8" grpId="0" uiExpand="1" build="p"/>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593299" y="431757"/>
            <a:ext cx="8539549" cy="107632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2. Postharvest Discoloration of Fruits and Vegetables </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20" name="文本框 19"/>
          <p:cNvSpPr txBox="1"/>
          <p:nvPr/>
        </p:nvSpPr>
        <p:spPr>
          <a:xfrm>
            <a:off x="668655" y="4026535"/>
            <a:ext cx="5311775" cy="1564005"/>
          </a:xfrm>
          <a:prstGeom prst="rect">
            <a:avLst/>
          </a:prstGeom>
          <a:noFill/>
        </p:spPr>
        <p:txBody>
          <a:bodyPr wrap="square" lIns="0" tIns="0" rIns="0" bIns="0" rtlCol="0" anchor="t" anchorCtr="0">
            <a:spAutoFit/>
          </a:bodyPr>
          <a:lstStyle/>
          <a:p>
            <a:pPr marL="285750" lvl="0" indent="-285750" algn="l" fontAlgn="auto">
              <a:lnSpc>
                <a:spcPct val="120000"/>
              </a:lnSpc>
              <a:spcBef>
                <a:spcPts val="100"/>
              </a:spcBef>
              <a:spcAft>
                <a:spcPts val="600"/>
              </a:spcAft>
              <a:buClrTx/>
              <a:buSzTx/>
              <a:buFont typeface="Arial" panose="020B0604020202020204" pitchFamily="34" charset="0"/>
              <a:buChar char="•"/>
            </a:pPr>
            <a:r>
              <a:rPr lang="en-US" altLang="zh-CN" sz="1600" dirty="0">
                <a:latin typeface="Arial" panose="020B0604020202020204" pitchFamily="34" charset="0"/>
                <a:cs typeface="Arial" panose="020B0604020202020204" pitchFamily="34" charset="0"/>
                <a:sym typeface="+mn-ea"/>
              </a:rPr>
              <a:t>More prevalent in practice and represents one of the key factors leading to postharvest quality deterioration and loss of commercial value in fruits and vegetables.</a:t>
            </a:r>
            <a:endParaRPr lang="en-US" altLang="zh-CN" sz="1600" dirty="0">
              <a:latin typeface="Arial" panose="020B0604020202020204" pitchFamily="34" charset="0"/>
              <a:cs typeface="Arial" panose="020B0604020202020204" pitchFamily="34" charset="0"/>
              <a:sym typeface="+mn-ea"/>
            </a:endParaRPr>
          </a:p>
          <a:p>
            <a:pPr marL="285750" lvl="0" indent="-285750" algn="l" fontAlgn="auto">
              <a:lnSpc>
                <a:spcPct val="120000"/>
              </a:lnSpc>
              <a:spcBef>
                <a:spcPts val="100"/>
              </a:spcBef>
              <a:spcAft>
                <a:spcPts val="600"/>
              </a:spcAft>
              <a:buClrTx/>
              <a:buSzTx/>
              <a:buFont typeface="Arial" panose="020B0604020202020204" pitchFamily="34" charset="0"/>
              <a:buChar char="•"/>
            </a:pPr>
            <a:r>
              <a:rPr lang="en-US" altLang="zh-CN" sz="1600" dirty="0">
                <a:latin typeface="Arial" panose="020B0604020202020204" pitchFamily="34" charset="0"/>
                <a:cs typeface="Arial" panose="020B0604020202020204" pitchFamily="34" charset="0"/>
                <a:sym typeface="+mn-ea"/>
              </a:rPr>
              <a:t>Very common in daily life; cut potatoes, apples, or lotus roots exposed to air gradually turn brown or black.</a:t>
            </a:r>
            <a:endParaRPr lang="en-US" altLang="zh-CN" sz="1600" dirty="0">
              <a:latin typeface="Arial" panose="020B0604020202020204" pitchFamily="34" charset="0"/>
              <a:cs typeface="Arial" panose="020B0604020202020204" pitchFamily="34" charset="0"/>
              <a:sym typeface="+mn-ea"/>
            </a:endParaRPr>
          </a:p>
        </p:txBody>
      </p:sp>
      <p:sp>
        <p:nvSpPr>
          <p:cNvPr id="4" name="文本框 3"/>
          <p:cNvSpPr txBox="1"/>
          <p:nvPr/>
        </p:nvSpPr>
        <p:spPr>
          <a:xfrm>
            <a:off x="605155" y="3482340"/>
            <a:ext cx="3940175" cy="495300"/>
          </a:xfrm>
          <a:prstGeom prst="rect">
            <a:avLst/>
          </a:prstGeom>
          <a:noFill/>
        </p:spPr>
        <p:txBody>
          <a:bodyPr wrap="square" lIns="0" tIns="0" rIns="0" bIns="0" rtlCol="0" anchor="ctr" anchorCtr="0">
            <a:noAutofit/>
          </a:bodyPr>
          <a:lstStyle/>
          <a:p>
            <a:pPr algn="l"/>
            <a:r>
              <a:rPr lang="en-US" altLang="zh-CN" sz="2400" b="1" dirty="0">
                <a:solidFill>
                  <a:srgbClr val="5BAE3E"/>
                </a:solidFill>
              </a:rPr>
              <a:t>Type 2: </a:t>
            </a:r>
            <a:r>
              <a:rPr lang="en-US" altLang="zh-CN" sz="2000" b="1" dirty="0">
                <a:solidFill>
                  <a:srgbClr val="5BAE3E"/>
                </a:solidFill>
              </a:rPr>
              <a:t>Enzymatic Browning</a:t>
            </a:r>
            <a:endParaRPr lang="en-US" altLang="zh-CN" sz="2000" b="1" dirty="0">
              <a:solidFill>
                <a:srgbClr val="5BAE3E"/>
              </a:solidFill>
            </a:endParaRPr>
          </a:p>
        </p:txBody>
      </p:sp>
      <p:sp>
        <p:nvSpPr>
          <p:cNvPr id="18" name="文本框 17"/>
          <p:cNvSpPr txBox="1"/>
          <p:nvPr/>
        </p:nvSpPr>
        <p:spPr>
          <a:xfrm>
            <a:off x="728345" y="2763520"/>
            <a:ext cx="10351135" cy="589915"/>
          </a:xfrm>
          <a:prstGeom prst="rect">
            <a:avLst/>
          </a:prstGeom>
          <a:noFill/>
        </p:spPr>
        <p:txBody>
          <a:bodyPr wrap="square" lIns="0" tIns="0" rIns="0" bIns="0" rtlCol="0" anchor="t" anchorCtr="0">
            <a:spAutoFit/>
          </a:bodyPr>
          <a:lstStyle/>
          <a:p>
            <a:pPr marL="285750" indent="-285750" algn="l" fontAlgn="auto">
              <a:lnSpc>
                <a:spcPct val="120000"/>
              </a:lnSpc>
              <a:spcBef>
                <a:spcPts val="100"/>
              </a:spcBef>
              <a:spcAft>
                <a:spcPts val="100"/>
              </a:spcAft>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Includes chlorophyll degradation, pH-induced color variation of anthocyanins, and synthesis/degradation of carotenoids and lycopene.</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19" name="文本框 18"/>
          <p:cNvSpPr txBox="1"/>
          <p:nvPr/>
        </p:nvSpPr>
        <p:spPr>
          <a:xfrm>
            <a:off x="605155" y="2263140"/>
            <a:ext cx="3668395" cy="495300"/>
          </a:xfrm>
          <a:prstGeom prst="rect">
            <a:avLst/>
          </a:prstGeom>
          <a:noFill/>
        </p:spPr>
        <p:txBody>
          <a:bodyPr wrap="square" lIns="0" tIns="0" rIns="0" bIns="0" rtlCol="0" anchor="ctr" anchorCtr="0">
            <a:noAutofit/>
          </a:bodyPr>
          <a:lstStyle/>
          <a:p>
            <a:pPr algn="l"/>
            <a:r>
              <a:rPr lang="en-US" altLang="zh-CN" sz="2400" b="1" dirty="0">
                <a:solidFill>
                  <a:srgbClr val="5BAE3E"/>
                </a:solidFill>
              </a:rPr>
              <a:t>Type 1: </a:t>
            </a:r>
            <a:r>
              <a:rPr lang="en-US" altLang="zh-CN" sz="2000" b="1" dirty="0">
                <a:solidFill>
                  <a:srgbClr val="5BAE3E"/>
                </a:solidFill>
              </a:rPr>
              <a:t>Pigment Changes</a:t>
            </a:r>
            <a:endParaRPr lang="en-US" altLang="zh-CN" sz="2000" b="1" dirty="0">
              <a:solidFill>
                <a:srgbClr val="5BAE3E"/>
              </a:solidFill>
            </a:endParaRPr>
          </a:p>
        </p:txBody>
      </p:sp>
      <p:pic>
        <p:nvPicPr>
          <p:cNvPr id="6" name="图片 5"/>
          <p:cNvPicPr>
            <a:picLocks noChangeAspect="1"/>
          </p:cNvPicPr>
          <p:nvPr/>
        </p:nvPicPr>
        <p:blipFill>
          <a:blip r:embed="rId1"/>
          <a:stretch>
            <a:fillRect/>
          </a:stretch>
        </p:blipFill>
        <p:spPr>
          <a:xfrm>
            <a:off x="6096000" y="3842385"/>
            <a:ext cx="5809615" cy="1706245"/>
          </a:xfrm>
          <a:prstGeom prst="rect">
            <a:avLst/>
          </a:prstGeom>
        </p:spPr>
      </p:pic>
      <p:sp>
        <p:nvSpPr>
          <p:cNvPr id="7" name="矩形 6"/>
          <p:cNvSpPr/>
          <p:nvPr/>
        </p:nvSpPr>
        <p:spPr>
          <a:xfrm>
            <a:off x="0" y="1713864"/>
            <a:ext cx="12192000" cy="432000"/>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b="1" dirty="0"/>
              <a:t>Two Types of Mechanisms</a:t>
            </a:r>
            <a:endParaRPr lang="en-US" altLang="zh-CN" b="1" dirty="0"/>
          </a:p>
        </p:txBody>
      </p:sp>
      <p:pic>
        <p:nvPicPr>
          <p:cNvPr id="8" name="728">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806450" y="6005513"/>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8"/>
                </p:tgtEl>
              </p:cMediaNode>
            </p:audio>
          </p:childTnLst>
        </p:cTn>
      </p:par>
    </p:tnLst>
    <p:bldLst>
      <p:bldP spid="5" grpId="0"/>
      <p:bldP spid="20" grpId="0" build="p"/>
      <p:bldP spid="4" grpId="0"/>
      <p:bldP spid="18" grpId="0"/>
      <p:bldP spid="19" grpId="0"/>
      <p:bldP spid="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4813935"/>
            <a:ext cx="12192000" cy="1205865"/>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Arial" panose="020B0604020202020204" pitchFamily="34" charset="0"/>
            </a:endParaRPr>
          </a:p>
        </p:txBody>
      </p:sp>
      <p:sp>
        <p:nvSpPr>
          <p:cNvPr id="15" name="文本框 14"/>
          <p:cNvSpPr txBox="1"/>
          <p:nvPr/>
        </p:nvSpPr>
        <p:spPr>
          <a:xfrm>
            <a:off x="593090" y="2176780"/>
            <a:ext cx="6955790" cy="2398395"/>
          </a:xfrm>
          <a:prstGeom prst="rect">
            <a:avLst/>
          </a:prstGeom>
          <a:noFill/>
        </p:spPr>
        <p:txBody>
          <a:bodyPr wrap="square" rtlCol="0">
            <a:spAutoFit/>
          </a:bodyPr>
          <a:lstStyle/>
          <a:p>
            <a:pPr marL="288290" lvl="0" indent="-285750" fontAlgn="auto">
              <a:lnSpc>
                <a:spcPct val="120000"/>
              </a:lnSpc>
              <a:spcBef>
                <a:spcPts val="100"/>
              </a:spcBef>
              <a:spcAft>
                <a:spcPts val="7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Phenolic Substrates and Enzymatic Oxidation</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fontAlgn="auto">
              <a:lnSpc>
                <a:spcPct val="120000"/>
              </a:lnSpc>
              <a:spcBef>
                <a:spcPts val="100"/>
              </a:spcBef>
              <a:spcAft>
                <a:spcPts val="7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Fruit and vegetable tissues contain </a:t>
            </a:r>
            <a:r>
              <a:rPr lang="en-US" altLang="zh-CN" sz="1600" b="1" dirty="0">
                <a:solidFill>
                  <a:schemeClr val="tx1"/>
                </a:solidFill>
                <a:latin typeface="Arial" panose="020B0604020202020204" pitchFamily="34" charset="0"/>
                <a:cs typeface="Arial" panose="020B0604020202020204" pitchFamily="34" charset="0"/>
                <a:sym typeface="+mn-ea"/>
              </a:rPr>
              <a:t>flavonoids</a:t>
            </a:r>
            <a:r>
              <a:rPr lang="en-US" altLang="zh-CN" sz="1600" dirty="0">
                <a:solidFill>
                  <a:schemeClr val="tx1"/>
                </a:solidFill>
                <a:latin typeface="Arial" panose="020B0604020202020204" pitchFamily="34" charset="0"/>
                <a:cs typeface="Arial" panose="020B0604020202020204" pitchFamily="34" charset="0"/>
                <a:sym typeface="+mn-ea"/>
              </a:rPr>
              <a:t>, </a:t>
            </a:r>
            <a:r>
              <a:rPr lang="en-US" altLang="zh-CN" sz="1600" b="1" dirty="0">
                <a:solidFill>
                  <a:schemeClr val="tx1"/>
                </a:solidFill>
                <a:latin typeface="Arial" panose="020B0604020202020204" pitchFamily="34" charset="0"/>
                <a:cs typeface="Arial" panose="020B0604020202020204" pitchFamily="34" charset="0"/>
                <a:sym typeface="+mn-ea"/>
              </a:rPr>
              <a:t>phenolic</a:t>
            </a:r>
            <a:r>
              <a:rPr lang="en-US" altLang="zh-CN" sz="1600" dirty="0">
                <a:solidFill>
                  <a:schemeClr val="tx1"/>
                </a:solidFill>
                <a:latin typeface="Arial" panose="020B0604020202020204" pitchFamily="34" charset="0"/>
                <a:cs typeface="Arial" panose="020B0604020202020204" pitchFamily="34" charset="0"/>
                <a:sym typeface="+mn-ea"/>
              </a:rPr>
              <a:t> </a:t>
            </a:r>
            <a:r>
              <a:rPr lang="en-US" altLang="zh-CN" sz="1600" b="1" dirty="0">
                <a:solidFill>
                  <a:schemeClr val="tx1"/>
                </a:solidFill>
                <a:latin typeface="Arial" panose="020B0604020202020204" pitchFamily="34" charset="0"/>
                <a:cs typeface="Arial" panose="020B0604020202020204" pitchFamily="34" charset="0"/>
                <a:sym typeface="+mn-ea"/>
              </a:rPr>
              <a:t>compounds</a:t>
            </a:r>
            <a:r>
              <a:rPr lang="en-US" altLang="zh-CN" sz="1600" dirty="0">
                <a:solidFill>
                  <a:schemeClr val="tx1"/>
                </a:solidFill>
                <a:latin typeface="Arial" panose="020B0604020202020204" pitchFamily="34" charset="0"/>
                <a:cs typeface="Arial" panose="020B0604020202020204" pitchFamily="34" charset="0"/>
                <a:sym typeface="+mn-ea"/>
              </a:rPr>
              <a:t>, and other substances → beneficial to human health due to their </a:t>
            </a:r>
            <a:r>
              <a:rPr lang="en-US" altLang="zh-CN" sz="1600" b="1" dirty="0">
                <a:solidFill>
                  <a:schemeClr val="tx1"/>
                </a:solidFill>
                <a:latin typeface="Arial" panose="020B0604020202020204" pitchFamily="34" charset="0"/>
                <a:cs typeface="Arial" panose="020B0604020202020204" pitchFamily="34" charset="0"/>
                <a:sym typeface="+mn-ea"/>
              </a:rPr>
              <a:t>antioxidant properties</a:t>
            </a:r>
            <a:r>
              <a:rPr lang="en-US" altLang="zh-CN" sz="1600" dirty="0">
                <a:solidFill>
                  <a:schemeClr val="tx1"/>
                </a:solidFill>
                <a:latin typeface="Arial" panose="020B0604020202020204" pitchFamily="34" charset="0"/>
                <a:cs typeface="Arial" panose="020B0604020202020204" pitchFamily="34" charset="0"/>
                <a:sym typeface="+mn-ea"/>
              </a:rPr>
              <a:t> and </a:t>
            </a:r>
            <a:r>
              <a:rPr lang="en-US" altLang="zh-CN" sz="1600" b="1" dirty="0">
                <a:solidFill>
                  <a:schemeClr val="tx1"/>
                </a:solidFill>
                <a:latin typeface="Arial" panose="020B0604020202020204" pitchFamily="34" charset="0"/>
                <a:cs typeface="Arial" panose="020B0604020202020204" pitchFamily="34" charset="0"/>
                <a:sym typeface="+mn-ea"/>
              </a:rPr>
              <a:t>ability to scavenge free radicals</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fontAlgn="auto">
              <a:lnSpc>
                <a:spcPct val="120000"/>
              </a:lnSpc>
              <a:spcBef>
                <a:spcPts val="100"/>
              </a:spcBef>
              <a:spcAft>
                <a:spcPts val="7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During enzymatic browning, phenolic compounds are oxidized to </a:t>
            </a:r>
            <a:r>
              <a:rPr lang="en-US" altLang="zh-CN" sz="1600" b="1" dirty="0">
                <a:solidFill>
                  <a:schemeClr val="tx1"/>
                </a:solidFill>
                <a:latin typeface="Arial" panose="020B0604020202020204" pitchFamily="34" charset="0"/>
                <a:cs typeface="Arial" panose="020B0604020202020204" pitchFamily="34" charset="0"/>
                <a:sym typeface="+mn-ea"/>
              </a:rPr>
              <a:t>quinones</a:t>
            </a:r>
            <a:r>
              <a:rPr lang="en-US" altLang="zh-CN" sz="1600" dirty="0">
                <a:solidFill>
                  <a:schemeClr val="tx1"/>
                </a:solidFill>
                <a:latin typeface="Arial" panose="020B0604020202020204" pitchFamily="34" charset="0"/>
                <a:cs typeface="Arial" panose="020B0604020202020204" pitchFamily="34" charset="0"/>
                <a:sym typeface="+mn-ea"/>
              </a:rPr>
              <a:t> in the presence of oxygen → catalyzed by </a:t>
            </a:r>
            <a:r>
              <a:rPr lang="en-US" altLang="zh-CN" sz="1600" b="1" dirty="0">
                <a:solidFill>
                  <a:schemeClr val="tx1"/>
                </a:solidFill>
                <a:latin typeface="Arial" panose="020B0604020202020204" pitchFamily="34" charset="0"/>
                <a:cs typeface="Arial" panose="020B0604020202020204" pitchFamily="34" charset="0"/>
                <a:sym typeface="+mn-ea"/>
              </a:rPr>
              <a:t>PPO</a:t>
            </a:r>
            <a:r>
              <a:rPr lang="en-US" altLang="zh-CN" sz="1600" dirty="0">
                <a:solidFill>
                  <a:schemeClr val="tx1"/>
                </a:solidFill>
                <a:latin typeface="Arial" panose="020B0604020202020204" pitchFamily="34" charset="0"/>
                <a:cs typeface="Arial" panose="020B0604020202020204" pitchFamily="34" charset="0"/>
                <a:sym typeface="+mn-ea"/>
              </a:rPr>
              <a:t> and </a:t>
            </a:r>
            <a:r>
              <a:rPr lang="en-US" altLang="zh-CN" sz="1600" b="1" dirty="0">
                <a:solidFill>
                  <a:schemeClr val="tx1"/>
                </a:solidFill>
                <a:latin typeface="Arial" panose="020B0604020202020204" pitchFamily="34" charset="0"/>
                <a:cs typeface="Arial" panose="020B0604020202020204" pitchFamily="34" charset="0"/>
                <a:sym typeface="+mn-ea"/>
              </a:rPr>
              <a:t>POD</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5" name="文本框 4"/>
          <p:cNvSpPr txBox="1"/>
          <p:nvPr/>
        </p:nvSpPr>
        <p:spPr>
          <a:xfrm>
            <a:off x="593299" y="431757"/>
            <a:ext cx="8539549" cy="107632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2. Postharvest Discoloration of Fruits and Vegetables </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21" name="文本框 20"/>
          <p:cNvSpPr txBox="1"/>
          <p:nvPr/>
        </p:nvSpPr>
        <p:spPr>
          <a:xfrm>
            <a:off x="593089" y="4909806"/>
            <a:ext cx="10801350" cy="1014124"/>
          </a:xfrm>
          <a:prstGeom prst="rect">
            <a:avLst/>
          </a:prstGeom>
          <a:noFill/>
        </p:spPr>
        <p:txBody>
          <a:bodyPr wrap="square" rtlCol="0">
            <a:spAutoFit/>
          </a:bodyPr>
          <a:lstStyle/>
          <a:p>
            <a:pPr marL="288290" lvl="0" indent="-285750">
              <a:lnSpc>
                <a:spcPct val="120000"/>
              </a:lnSpc>
              <a:spcBef>
                <a:spcPts val="100"/>
              </a:spcBef>
              <a:spcAft>
                <a:spcPts val="100"/>
              </a:spcAft>
              <a:buSzPct val="100000"/>
              <a:buFont typeface="Wingdings" panose="05000000000000000000" charset="0"/>
              <a:buChar char="n"/>
            </a:pPr>
            <a:r>
              <a:rPr lang="en-US" altLang="zh-CN" b="1" dirty="0">
                <a:solidFill>
                  <a:schemeClr val="bg1"/>
                </a:solidFill>
                <a:latin typeface="Arial" panose="020B0604020202020204" pitchFamily="34" charset="0"/>
                <a:cs typeface="Arial" panose="020B0604020202020204" pitchFamily="34" charset="0"/>
                <a:sym typeface="+mn-ea"/>
              </a:rPr>
              <a:t>Polymerization and Pigment Formation</a:t>
            </a:r>
            <a:endParaRPr lang="en-US" altLang="zh-CN" b="1" dirty="0">
              <a:solidFill>
                <a:schemeClr val="bg1"/>
              </a:solidFill>
              <a:latin typeface="Arial" panose="020B0604020202020204" pitchFamily="34" charset="0"/>
              <a:cs typeface="Arial" panose="020B0604020202020204" pitchFamily="34" charset="0"/>
              <a:sym typeface="+mn-ea"/>
            </a:endParaRPr>
          </a:p>
          <a:p>
            <a:pPr marL="575945" lvl="1" indent="-285750">
              <a:lnSpc>
                <a:spcPct val="120000"/>
              </a:lnSpc>
              <a:spcBef>
                <a:spcPts val="100"/>
              </a:spcBef>
              <a:spcAft>
                <a:spcPts val="100"/>
              </a:spcAft>
              <a:buSzPct val="100000"/>
              <a:buFont typeface="Arial" panose="020B0604020202020204" pitchFamily="34" charset="0"/>
              <a:buChar char="•"/>
            </a:pPr>
            <a:r>
              <a:rPr lang="en-US" altLang="zh-CN" sz="1600" dirty="0">
                <a:solidFill>
                  <a:schemeClr val="bg1"/>
                </a:solidFill>
                <a:latin typeface="Arial" panose="020B0604020202020204" pitchFamily="34" charset="0"/>
                <a:cs typeface="Arial" panose="020B0604020202020204" pitchFamily="34" charset="0"/>
                <a:sym typeface="+mn-ea"/>
              </a:rPr>
              <a:t>Quinones undergo </a:t>
            </a:r>
            <a:r>
              <a:rPr lang="en-US" altLang="zh-CN" sz="1600" b="1" dirty="0">
                <a:solidFill>
                  <a:schemeClr val="bg1"/>
                </a:solidFill>
                <a:latin typeface="Arial" panose="020B0604020202020204" pitchFamily="34" charset="0"/>
                <a:cs typeface="Arial" panose="020B0604020202020204" pitchFamily="34" charset="0"/>
                <a:sym typeface="+mn-ea"/>
              </a:rPr>
              <a:t>non-enzymatic polymerization reactions</a:t>
            </a:r>
            <a:r>
              <a:rPr lang="en-US" altLang="zh-CN" sz="1600" dirty="0">
                <a:solidFill>
                  <a:schemeClr val="bg1"/>
                </a:solidFill>
                <a:latin typeface="Arial" panose="020B0604020202020204" pitchFamily="34" charset="0"/>
                <a:cs typeface="Arial" panose="020B0604020202020204" pitchFamily="34" charset="0"/>
                <a:sym typeface="+mn-ea"/>
              </a:rPr>
              <a:t> → aggregate on the tissue surface → ultimately form </a:t>
            </a:r>
            <a:r>
              <a:rPr lang="en-US" altLang="zh-CN" sz="1600" b="1" dirty="0">
                <a:solidFill>
                  <a:schemeClr val="bg1"/>
                </a:solidFill>
                <a:latin typeface="Arial" panose="020B0604020202020204" pitchFamily="34" charset="0"/>
                <a:cs typeface="Arial" panose="020B0604020202020204" pitchFamily="34" charset="0"/>
                <a:sym typeface="+mn-ea"/>
              </a:rPr>
              <a:t>brown/black pigments </a:t>
            </a:r>
            <a:r>
              <a:rPr lang="en-US" altLang="zh-CN" sz="1600" dirty="0">
                <a:solidFill>
                  <a:schemeClr val="bg1"/>
                </a:solidFill>
                <a:latin typeface="Arial" panose="020B0604020202020204" pitchFamily="34" charset="0"/>
                <a:cs typeface="Arial" panose="020B0604020202020204" pitchFamily="34" charset="0"/>
                <a:sym typeface="+mn-ea"/>
              </a:rPr>
              <a:t>visible to the naked eye. </a:t>
            </a:r>
            <a:endParaRPr lang="en-US" altLang="zh-CN" sz="1600" dirty="0">
              <a:solidFill>
                <a:schemeClr val="bg1"/>
              </a:solidFill>
              <a:latin typeface="Arial" panose="020B0604020202020204" pitchFamily="34" charset="0"/>
              <a:cs typeface="Arial" panose="020B0604020202020204" pitchFamily="34" charset="0"/>
              <a:sym typeface="+mn-ea"/>
            </a:endParaRPr>
          </a:p>
        </p:txBody>
      </p:sp>
      <p:pic>
        <p:nvPicPr>
          <p:cNvPr id="2" name="图片 1"/>
          <p:cNvPicPr>
            <a:picLocks noChangeAspect="1"/>
          </p:cNvPicPr>
          <p:nvPr/>
        </p:nvPicPr>
        <p:blipFill>
          <a:blip r:embed="rId1"/>
          <a:stretch>
            <a:fillRect/>
          </a:stretch>
        </p:blipFill>
        <p:spPr>
          <a:xfrm>
            <a:off x="9822815" y="2543175"/>
            <a:ext cx="2018665" cy="1898650"/>
          </a:xfrm>
          <a:prstGeom prst="rect">
            <a:avLst/>
          </a:prstGeom>
        </p:spPr>
      </p:pic>
      <p:pic>
        <p:nvPicPr>
          <p:cNvPr id="4" name="图片 3"/>
          <p:cNvPicPr>
            <a:picLocks noChangeAspect="1"/>
          </p:cNvPicPr>
          <p:nvPr/>
        </p:nvPicPr>
        <p:blipFill>
          <a:blip r:embed="rId2"/>
          <a:stretch>
            <a:fillRect/>
          </a:stretch>
        </p:blipFill>
        <p:spPr>
          <a:xfrm>
            <a:off x="7737475" y="2543493"/>
            <a:ext cx="1958975" cy="1898015"/>
          </a:xfrm>
          <a:prstGeom prst="rect">
            <a:avLst/>
          </a:prstGeom>
        </p:spPr>
      </p:pic>
      <p:sp>
        <p:nvSpPr>
          <p:cNvPr id="6" name="文本框 5"/>
          <p:cNvSpPr txBox="1"/>
          <p:nvPr/>
        </p:nvSpPr>
        <p:spPr>
          <a:xfrm>
            <a:off x="611360" y="1628800"/>
            <a:ext cx="6066166" cy="461665"/>
          </a:xfrm>
          <a:prstGeom prst="rect">
            <a:avLst/>
          </a:prstGeom>
          <a:noFill/>
        </p:spPr>
        <p:txBody>
          <a:bodyPr wrap="square" rtlCol="0">
            <a:spAutoFit/>
          </a:bodyPr>
          <a:lstStyle/>
          <a:p>
            <a:r>
              <a:rPr lang="en-US" altLang="zh-CN" sz="2400" b="1" dirty="0">
                <a:sym typeface="+mn-ea"/>
              </a:rPr>
              <a:t>(1) Mechanism of Enzymatic Browning</a:t>
            </a:r>
            <a:endParaRPr lang="en-US" altLang="zh-CN" sz="2400" b="1" dirty="0">
              <a:sym typeface="+mn-ea"/>
            </a:endParaRPr>
          </a:p>
        </p:txBody>
      </p:sp>
      <p:pic>
        <p:nvPicPr>
          <p:cNvPr id="7" name="729">
            <a:hlinkClick r:id="" action="ppaction://media"/>
          </p:cNvPr>
          <p:cNvPicPr>
            <a:picLocks noChangeAspect="1"/>
          </p:cNvPicPr>
          <p:nvPr>
            <a:audioFile r:link="rId3"/>
            <p:extLst>
              <p:ext uri="{DAA4B4D4-6D71-4841-9C94-3DE7FCFB9230}">
                <p14:media xmlns:p14="http://schemas.microsoft.com/office/powerpoint/2010/main" r:embed="rId4"/>
              </p:ext>
            </p:extLst>
          </p:nvPr>
        </p:nvPicPr>
        <p:blipFill>
          <a:blip r:embed="rId5"/>
          <a:stretch>
            <a:fillRect/>
          </a:stretch>
        </p:blipFill>
        <p:spPr>
          <a:xfrm>
            <a:off x="-917575" y="581025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7"/>
                </p:tgtEl>
              </p:cMediaNode>
            </p:audio>
          </p:childTnLst>
        </p:cTn>
      </p:par>
    </p:tnLst>
    <p:bldLst>
      <p:bldP spid="3" grpId="0" animBg="1"/>
      <p:bldP spid="15" grpId="0" uiExpand="1" build="p"/>
      <p:bldP spid="21" grpId="0" uiExpand="1" build="p"/>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p:cNvGrpSpPr/>
          <p:nvPr/>
        </p:nvGrpSpPr>
        <p:grpSpPr>
          <a:xfrm>
            <a:off x="4199255" y="2393950"/>
            <a:ext cx="982980" cy="1521460"/>
            <a:chOff x="1432560" y="2630282"/>
            <a:chExt cx="853440" cy="1320624"/>
          </a:xfrm>
        </p:grpSpPr>
        <p:cxnSp>
          <p:nvCxnSpPr>
            <p:cNvPr id="14" name="直接连接符 13"/>
            <p:cNvCxnSpPr/>
            <p:nvPr/>
          </p:nvCxnSpPr>
          <p:spPr>
            <a:xfrm>
              <a:off x="2286000" y="2630282"/>
              <a:ext cx="0" cy="1320624"/>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a:off x="1432560" y="3940976"/>
              <a:ext cx="85344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27" name="文本框 126"/>
          <p:cNvSpPr txBox="1"/>
          <p:nvPr/>
        </p:nvSpPr>
        <p:spPr>
          <a:xfrm>
            <a:off x="2514437" y="1010906"/>
            <a:ext cx="2699712" cy="583565"/>
          </a:xfrm>
          <a:prstGeom prst="rect">
            <a:avLst/>
          </a:prstGeom>
          <a:noFill/>
        </p:spPr>
        <p:txBody>
          <a:bodyPr vert="horz" wrap="square" rtlCol="0">
            <a:spAutoFit/>
          </a:bodyPr>
          <a:lstStyle/>
          <a:p>
            <a:pPr algn="r"/>
            <a:r>
              <a:rPr lang="en-US" altLang="zh-CN" sz="3200" i="1" dirty="0">
                <a:solidFill>
                  <a:srgbClr val="5BAE3E"/>
                </a:solidFill>
                <a:latin typeface="Arial" panose="020B0604020202020204" pitchFamily="34" charset="0"/>
                <a:ea typeface="+mj-ea"/>
                <a:cs typeface="Arial" panose="020B0604020202020204" pitchFamily="34" charset="0"/>
                <a:sym typeface="Arial" panose="020B0604020202020204" pitchFamily="34" charset="0"/>
              </a:rPr>
              <a:t>PART.01</a:t>
            </a:r>
            <a:endParaRPr lang="zh-CN" altLang="en-US" sz="3200" i="1" dirty="0">
              <a:solidFill>
                <a:srgbClr val="5BAE3E"/>
              </a:solidFill>
              <a:latin typeface="Arial" panose="020B0604020202020204" pitchFamily="34" charset="0"/>
              <a:ea typeface="+mj-ea"/>
              <a:cs typeface="Arial" panose="020B0604020202020204" pitchFamily="34" charset="0"/>
              <a:sym typeface="Arial" panose="020B0604020202020204" pitchFamily="34" charset="0"/>
            </a:endParaRPr>
          </a:p>
        </p:txBody>
      </p:sp>
      <p:grpSp>
        <p:nvGrpSpPr>
          <p:cNvPr id="121" name="组合 120"/>
          <p:cNvGrpSpPr/>
          <p:nvPr/>
        </p:nvGrpSpPr>
        <p:grpSpPr>
          <a:xfrm rot="16200000" flipV="1">
            <a:off x="403225" y="4108450"/>
            <a:ext cx="631825" cy="423545"/>
            <a:chOff x="1432560" y="2623534"/>
            <a:chExt cx="853440" cy="1320624"/>
          </a:xfrm>
        </p:grpSpPr>
        <p:cxnSp>
          <p:nvCxnSpPr>
            <p:cNvPr id="122" name="直接连接符 121"/>
            <p:cNvCxnSpPr/>
            <p:nvPr/>
          </p:nvCxnSpPr>
          <p:spPr>
            <a:xfrm>
              <a:off x="2285999" y="2623534"/>
              <a:ext cx="0" cy="1320624"/>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3" name="直接连接符 122"/>
            <p:cNvCxnSpPr/>
            <p:nvPr/>
          </p:nvCxnSpPr>
          <p:spPr>
            <a:xfrm>
              <a:off x="1432560" y="3930930"/>
              <a:ext cx="85344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grpSp>
        <p:nvGrpSpPr>
          <p:cNvPr id="108" name="组合 107"/>
          <p:cNvGrpSpPr/>
          <p:nvPr/>
        </p:nvGrpSpPr>
        <p:grpSpPr>
          <a:xfrm>
            <a:off x="1280745" y="3333888"/>
            <a:ext cx="1538345" cy="1025562"/>
            <a:chOff x="2178006" y="5732219"/>
            <a:chExt cx="1219876" cy="813250"/>
          </a:xfrm>
        </p:grpSpPr>
        <p:cxnSp>
          <p:nvCxnSpPr>
            <p:cNvPr id="109" name="直接连接符 108"/>
            <p:cNvCxnSpPr/>
            <p:nvPr/>
          </p:nvCxnSpPr>
          <p:spPr>
            <a:xfrm>
              <a:off x="2178006"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10" name="直接连接符 109"/>
            <p:cNvCxnSpPr/>
            <p:nvPr/>
          </p:nvCxnSpPr>
          <p:spPr>
            <a:xfrm>
              <a:off x="2381319"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11" name="直接连接符 110"/>
            <p:cNvCxnSpPr/>
            <p:nvPr/>
          </p:nvCxnSpPr>
          <p:spPr>
            <a:xfrm>
              <a:off x="2584631"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12" name="直接连接符 111"/>
            <p:cNvCxnSpPr/>
            <p:nvPr/>
          </p:nvCxnSpPr>
          <p:spPr>
            <a:xfrm>
              <a:off x="2787944" y="5732219"/>
              <a:ext cx="609936" cy="609936"/>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13" name="直接连接符 112"/>
            <p:cNvCxnSpPr/>
            <p:nvPr/>
          </p:nvCxnSpPr>
          <p:spPr>
            <a:xfrm>
              <a:off x="2991256" y="5732219"/>
              <a:ext cx="406624" cy="406624"/>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14" name="直接连接符 113"/>
            <p:cNvCxnSpPr/>
            <p:nvPr/>
          </p:nvCxnSpPr>
          <p:spPr>
            <a:xfrm>
              <a:off x="3194569" y="5732219"/>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15" name="直接连接符 114"/>
            <p:cNvCxnSpPr/>
            <p:nvPr/>
          </p:nvCxnSpPr>
          <p:spPr>
            <a:xfrm>
              <a:off x="2178006" y="5935532"/>
              <a:ext cx="609937" cy="609937"/>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16" name="直接连接符 115"/>
            <p:cNvCxnSpPr/>
            <p:nvPr/>
          </p:nvCxnSpPr>
          <p:spPr>
            <a:xfrm>
              <a:off x="2178006" y="6138844"/>
              <a:ext cx="406625" cy="406625"/>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17" name="直接连接符 116"/>
            <p:cNvCxnSpPr/>
            <p:nvPr/>
          </p:nvCxnSpPr>
          <p:spPr>
            <a:xfrm>
              <a:off x="2178006" y="6342156"/>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grpSp>
      <p:sp>
        <p:nvSpPr>
          <p:cNvPr id="5" name="文本框 4"/>
          <p:cNvSpPr txBox="1"/>
          <p:nvPr/>
        </p:nvSpPr>
        <p:spPr>
          <a:xfrm>
            <a:off x="5625511" y="2608263"/>
            <a:ext cx="6038666" cy="1641475"/>
          </a:xfrm>
          <a:prstGeom prst="rect">
            <a:avLst/>
          </a:prstGeom>
          <a:noFill/>
        </p:spPr>
        <p:txBody>
          <a:bodyPr wrap="square" rtlCol="0">
            <a:spAutoFit/>
          </a:bodyPr>
          <a:lstStyle/>
          <a:p>
            <a:pPr lvl="0" defTabSz="685800">
              <a:lnSpc>
                <a:spcPct val="120000"/>
              </a:lnSpc>
              <a:defRPr/>
            </a:pPr>
            <a:r>
              <a:rPr lang="en-US" altLang="zh-CN" sz="2800" b="1" dirty="0">
                <a:solidFill>
                  <a:srgbClr val="FFFFFF"/>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Mechanisms of Postharvest Quality Deterioration in Fruits and Vegetables</a:t>
            </a:r>
            <a:endParaRPr lang="en-US" altLang="zh-CN" sz="2800" b="1" dirty="0">
              <a:solidFill>
                <a:srgbClr val="FFFFFF"/>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pic>
        <p:nvPicPr>
          <p:cNvPr id="3" name="703">
            <a:hlinkClick r:id="" action="ppaction://media"/>
          </p:cNvPr>
          <p:cNvPicPr>
            <a:picLocks noChangeAspect="1"/>
          </p:cNvPicPr>
          <p:nvPr>
            <a:audioFile r:link="rId1"/>
            <p:extLst>
              <p:ext uri="{DAA4B4D4-6D71-4841-9C94-3DE7FCFB9230}">
                <p14:media xmlns:p14="http://schemas.microsoft.com/office/powerpoint/2010/main" r:embed="rId2"/>
              </p:ext>
            </p:extLst>
          </p:nvPr>
        </p:nvPicPr>
        <p:blipFill>
          <a:blip r:embed="rId3"/>
          <a:stretch>
            <a:fillRect/>
          </a:stretch>
        </p:blipFill>
        <p:spPr>
          <a:xfrm>
            <a:off x="-496888" y="6350000"/>
            <a:ext cx="487363" cy="487363"/>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3"/>
                </p:tgtEl>
              </p:cMediaNode>
            </p:audio>
          </p:childTnLst>
        </p:cTn>
      </p:par>
    </p:tnLst>
    <p:bldLst>
      <p:bldP spid="127" grpId="0"/>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4"/>
          <p:cNvSpPr txBox="1"/>
          <p:nvPr/>
        </p:nvSpPr>
        <p:spPr>
          <a:xfrm>
            <a:off x="597901" y="3046885"/>
            <a:ext cx="7896393" cy="360612"/>
          </a:xfrm>
          <a:prstGeom prst="rect">
            <a:avLst/>
          </a:prstGeom>
          <a:noFill/>
        </p:spPr>
        <p:txBody>
          <a:bodyPr wrap="square" rtlCol="0">
            <a:spAutoFit/>
          </a:bodyPr>
          <a:lstStyle/>
          <a:p>
            <a:pPr marL="575945" lvl="1" indent="-285750">
              <a:lnSpc>
                <a:spcPct val="120000"/>
              </a:lnSpc>
              <a:spcBef>
                <a:spcPts val="200"/>
              </a:spcBef>
              <a:spcAft>
                <a:spcPts val="200"/>
              </a:spcAft>
              <a:buSzPct val="100000"/>
              <a:buFont typeface="Arial" panose="020B0604020202020204" pitchFamily="34" charset="0"/>
              <a:buChar char="•"/>
            </a:pPr>
            <a:r>
              <a:rPr lang="en-US" altLang="zh-CN" sz="1600" b="1" dirty="0">
                <a:latin typeface="Arial" panose="020B0604020202020204" pitchFamily="34" charset="0"/>
                <a:cs typeface="Arial" panose="020B0604020202020204" pitchFamily="34" charset="0"/>
                <a:sym typeface="+mn-ea"/>
              </a:rPr>
              <a:t>Phenolic compounds</a:t>
            </a:r>
            <a:r>
              <a:rPr lang="en-US" altLang="zh-CN" sz="1600" dirty="0">
                <a:latin typeface="Arial" panose="020B0604020202020204" pitchFamily="34" charset="0"/>
                <a:cs typeface="Arial" panose="020B0604020202020204" pitchFamily="34" charset="0"/>
                <a:sym typeface="+mn-ea"/>
              </a:rPr>
              <a:t> as reaction substrates.</a:t>
            </a:r>
            <a:endParaRPr lang="en-US" altLang="zh-CN" sz="1600" dirty="0">
              <a:latin typeface="Arial" panose="020B0604020202020204" pitchFamily="34" charset="0"/>
              <a:cs typeface="Arial" panose="020B0604020202020204" pitchFamily="34" charset="0"/>
              <a:sym typeface="+mn-ea"/>
            </a:endParaRPr>
          </a:p>
        </p:txBody>
      </p:sp>
      <p:sp>
        <p:nvSpPr>
          <p:cNvPr id="8" name="文本框 7"/>
          <p:cNvSpPr txBox="1"/>
          <p:nvPr/>
        </p:nvSpPr>
        <p:spPr>
          <a:xfrm>
            <a:off x="598169" y="3847905"/>
            <a:ext cx="8016441" cy="360612"/>
          </a:xfrm>
          <a:prstGeom prst="rect">
            <a:avLst/>
          </a:prstGeom>
          <a:noFill/>
        </p:spPr>
        <p:txBody>
          <a:bodyPr wrap="square" rtlCol="0">
            <a:spAutoFit/>
          </a:bodyPr>
          <a:lstStyle/>
          <a:p>
            <a:pPr marL="575945" lvl="1" indent="-285750">
              <a:lnSpc>
                <a:spcPct val="120000"/>
              </a:lnSpc>
              <a:spcBef>
                <a:spcPts val="200"/>
              </a:spcBef>
              <a:spcAft>
                <a:spcPts val="200"/>
              </a:spcAft>
              <a:buSzPct val="100000"/>
              <a:buFont typeface="Arial" panose="020B0604020202020204" pitchFamily="34" charset="0"/>
              <a:buChar char="•"/>
            </a:pPr>
            <a:r>
              <a:rPr lang="en-US" altLang="zh-CN" sz="1600" b="1" dirty="0">
                <a:latin typeface="Arial" panose="020B0604020202020204" pitchFamily="34" charset="0"/>
                <a:cs typeface="Arial" panose="020B0604020202020204" pitchFamily="34" charset="0"/>
                <a:sym typeface="+mn-ea"/>
              </a:rPr>
              <a:t>Oxidative enzymes</a:t>
            </a:r>
            <a:r>
              <a:rPr lang="en-US" altLang="zh-CN" sz="1600" dirty="0">
                <a:latin typeface="Arial" panose="020B0604020202020204" pitchFamily="34" charset="0"/>
                <a:cs typeface="Arial" panose="020B0604020202020204" pitchFamily="34" charset="0"/>
                <a:sym typeface="+mn-ea"/>
              </a:rPr>
              <a:t> capable of catalyzing the reaction, mainly PPO and POD.</a:t>
            </a:r>
            <a:endParaRPr lang="en-US" altLang="zh-CN" sz="1600" dirty="0">
              <a:latin typeface="Arial" panose="020B0604020202020204" pitchFamily="34" charset="0"/>
              <a:cs typeface="Arial" panose="020B0604020202020204" pitchFamily="34" charset="0"/>
              <a:sym typeface="+mn-ea"/>
            </a:endParaRPr>
          </a:p>
        </p:txBody>
      </p:sp>
      <p:sp>
        <p:nvSpPr>
          <p:cNvPr id="2" name="文本框 1"/>
          <p:cNvSpPr txBox="1"/>
          <p:nvPr/>
        </p:nvSpPr>
        <p:spPr>
          <a:xfrm>
            <a:off x="593299" y="431757"/>
            <a:ext cx="8539549" cy="107632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2. Postharvest Discoloration of Fruits and Vegetables </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9" name="文本框 8"/>
          <p:cNvSpPr txBox="1"/>
          <p:nvPr/>
        </p:nvSpPr>
        <p:spPr>
          <a:xfrm>
            <a:off x="611472" y="2252342"/>
            <a:ext cx="7324725" cy="368300"/>
          </a:xfrm>
          <a:prstGeom prst="rect">
            <a:avLst/>
          </a:prstGeom>
          <a:noFill/>
        </p:spPr>
        <p:txBody>
          <a:bodyPr wrap="square" rtlCol="0">
            <a:spAutoFit/>
          </a:bodyPr>
          <a:lstStyle/>
          <a:p>
            <a:r>
              <a:rPr lang="en-US" altLang="zh-CN" dirty="0">
                <a:solidFill>
                  <a:srgbClr val="5BAE3E"/>
                </a:solidFill>
              </a:rPr>
              <a:t>Enzymatic browning requires </a:t>
            </a:r>
            <a:r>
              <a:rPr lang="en-US" altLang="zh-CN" b="1" dirty="0">
                <a:solidFill>
                  <a:srgbClr val="5BAE3E"/>
                </a:solidFill>
              </a:rPr>
              <a:t>three conditions simultaneously</a:t>
            </a:r>
            <a:r>
              <a:rPr lang="en-US" altLang="zh-CN" dirty="0">
                <a:solidFill>
                  <a:srgbClr val="5BAE3E"/>
                </a:solidFill>
              </a:rPr>
              <a:t>.</a:t>
            </a:r>
            <a:endParaRPr lang="en-US" altLang="zh-CN" dirty="0">
              <a:solidFill>
                <a:srgbClr val="5BAE3E"/>
              </a:solidFill>
            </a:endParaRPr>
          </a:p>
        </p:txBody>
      </p:sp>
      <p:sp>
        <p:nvSpPr>
          <p:cNvPr id="21" name="文本框 20"/>
          <p:cNvSpPr txBox="1"/>
          <p:nvPr/>
        </p:nvSpPr>
        <p:spPr>
          <a:xfrm>
            <a:off x="597901" y="4648925"/>
            <a:ext cx="8738604" cy="360612"/>
          </a:xfrm>
          <a:prstGeom prst="rect">
            <a:avLst/>
          </a:prstGeom>
          <a:noFill/>
        </p:spPr>
        <p:txBody>
          <a:bodyPr wrap="square" rtlCol="0">
            <a:spAutoFit/>
          </a:bodyPr>
          <a:lstStyle/>
          <a:p>
            <a:pPr marL="575945" lvl="1" indent="-285750">
              <a:lnSpc>
                <a:spcPct val="120000"/>
              </a:lnSpc>
              <a:spcBef>
                <a:spcPts val="200"/>
              </a:spcBef>
              <a:spcAft>
                <a:spcPts val="200"/>
              </a:spcAft>
              <a:buSzPct val="100000"/>
              <a:buFont typeface="Arial" panose="020B0604020202020204" pitchFamily="34" charset="0"/>
              <a:buChar char="•"/>
            </a:pPr>
            <a:r>
              <a:rPr lang="en-US" altLang="zh-CN" sz="1600" b="1" dirty="0">
                <a:latin typeface="Arial" panose="020B0604020202020204" pitchFamily="34" charset="0"/>
                <a:cs typeface="Arial" panose="020B0604020202020204" pitchFamily="34" charset="0"/>
                <a:sym typeface="+mn-ea"/>
              </a:rPr>
              <a:t>Oxygen</a:t>
            </a:r>
            <a:r>
              <a:rPr lang="en-US" altLang="zh-CN" sz="1600" dirty="0">
                <a:latin typeface="Arial" panose="020B0604020202020204" pitchFamily="34" charset="0"/>
                <a:cs typeface="Arial" panose="020B0604020202020204" pitchFamily="34" charset="0"/>
                <a:sym typeface="+mn-ea"/>
              </a:rPr>
              <a:t> provides the necessary reaction environment.</a:t>
            </a:r>
            <a:endParaRPr lang="en-US" altLang="zh-CN" sz="1600" dirty="0">
              <a:latin typeface="Arial" panose="020B0604020202020204" pitchFamily="34" charset="0"/>
              <a:cs typeface="Arial" panose="020B0604020202020204" pitchFamily="34" charset="0"/>
              <a:sym typeface="+mn-ea"/>
            </a:endParaRPr>
          </a:p>
        </p:txBody>
      </p:sp>
      <p:pic>
        <p:nvPicPr>
          <p:cNvPr id="23" name="图片 22"/>
          <p:cNvPicPr>
            <a:picLocks noChangeAspect="1"/>
          </p:cNvPicPr>
          <p:nvPr/>
        </p:nvPicPr>
        <p:blipFill>
          <a:blip r:embed="rId1"/>
          <a:stretch>
            <a:fillRect/>
          </a:stretch>
        </p:blipFill>
        <p:spPr>
          <a:xfrm>
            <a:off x="8788235" y="2620648"/>
            <a:ext cx="2708440" cy="2553769"/>
          </a:xfrm>
          <a:prstGeom prst="rect">
            <a:avLst/>
          </a:prstGeom>
        </p:spPr>
      </p:pic>
      <p:sp>
        <p:nvSpPr>
          <p:cNvPr id="5" name="文本框 4"/>
          <p:cNvSpPr txBox="1"/>
          <p:nvPr/>
        </p:nvSpPr>
        <p:spPr>
          <a:xfrm>
            <a:off x="611360" y="1628800"/>
            <a:ext cx="6066166" cy="461665"/>
          </a:xfrm>
          <a:prstGeom prst="rect">
            <a:avLst/>
          </a:prstGeom>
          <a:noFill/>
        </p:spPr>
        <p:txBody>
          <a:bodyPr wrap="square" rtlCol="0">
            <a:spAutoFit/>
          </a:bodyPr>
          <a:lstStyle/>
          <a:p>
            <a:r>
              <a:rPr lang="en-US" altLang="zh-CN" sz="2400" b="1" dirty="0">
                <a:sym typeface="+mn-ea"/>
              </a:rPr>
              <a:t>(1) Mechanism of Enzymatic Browning</a:t>
            </a:r>
            <a:endParaRPr lang="en-US" altLang="zh-CN" sz="2400" b="1" dirty="0">
              <a:sym typeface="+mn-ea"/>
            </a:endParaRPr>
          </a:p>
        </p:txBody>
      </p:sp>
      <p:sp>
        <p:nvSpPr>
          <p:cNvPr id="6" name="矩形: 圆角 5"/>
          <p:cNvSpPr/>
          <p:nvPr/>
        </p:nvSpPr>
        <p:spPr>
          <a:xfrm>
            <a:off x="695325" y="2758885"/>
            <a:ext cx="2844000" cy="288000"/>
          </a:xfrm>
          <a:prstGeom prst="roundRect">
            <a:avLst>
              <a:gd name="adj" fmla="val 50000"/>
            </a:avLst>
          </a:prstGeom>
          <a:solidFill>
            <a:srgbClr val="5BAE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buSzPct val="100000"/>
            </a:pPr>
            <a:r>
              <a:rPr lang="en-US" altLang="zh-CN" sz="1600" b="1" dirty="0">
                <a:solidFill>
                  <a:schemeClr val="bg1"/>
                </a:solidFill>
                <a:latin typeface="Arial" panose="020B0604020202020204" pitchFamily="34" charset="0"/>
                <a:cs typeface="Arial" panose="020B0604020202020204" pitchFamily="34" charset="0"/>
                <a:sym typeface="+mn-ea"/>
              </a:rPr>
              <a:t>Condition 1: Substrates</a:t>
            </a:r>
            <a:endParaRPr lang="en-US" altLang="zh-CN" sz="1600" b="1" dirty="0">
              <a:solidFill>
                <a:schemeClr val="bg1"/>
              </a:solidFill>
              <a:latin typeface="Arial" panose="020B0604020202020204" pitchFamily="34" charset="0"/>
              <a:cs typeface="Arial" panose="020B0604020202020204" pitchFamily="34" charset="0"/>
              <a:sym typeface="+mn-ea"/>
            </a:endParaRPr>
          </a:p>
        </p:txBody>
      </p:sp>
      <p:sp>
        <p:nvSpPr>
          <p:cNvPr id="12" name="矩形: 圆角 11"/>
          <p:cNvSpPr/>
          <p:nvPr/>
        </p:nvSpPr>
        <p:spPr>
          <a:xfrm>
            <a:off x="695325" y="3541182"/>
            <a:ext cx="2844000" cy="288000"/>
          </a:xfrm>
          <a:prstGeom prst="roundRect">
            <a:avLst>
              <a:gd name="adj" fmla="val 50000"/>
            </a:avLst>
          </a:prstGeom>
          <a:solidFill>
            <a:srgbClr val="5BAE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buSzPct val="100000"/>
            </a:pPr>
            <a:r>
              <a:rPr lang="en-US" altLang="zh-CN" sz="1600" b="1" dirty="0">
                <a:solidFill>
                  <a:schemeClr val="bg1"/>
                </a:solidFill>
                <a:latin typeface="Arial" panose="020B0604020202020204" pitchFamily="34" charset="0"/>
                <a:cs typeface="Arial" panose="020B0604020202020204" pitchFamily="34" charset="0"/>
                <a:sym typeface="+mn-ea"/>
              </a:rPr>
              <a:t>Condition 2: Enzymes</a:t>
            </a:r>
            <a:endParaRPr lang="en-US" altLang="zh-CN" sz="1600" b="1" dirty="0">
              <a:solidFill>
                <a:schemeClr val="bg1"/>
              </a:solidFill>
              <a:latin typeface="Arial" panose="020B0604020202020204" pitchFamily="34" charset="0"/>
              <a:cs typeface="Arial" panose="020B0604020202020204" pitchFamily="34" charset="0"/>
              <a:sym typeface="+mn-ea"/>
            </a:endParaRPr>
          </a:p>
        </p:txBody>
      </p:sp>
      <p:sp>
        <p:nvSpPr>
          <p:cNvPr id="24" name="矩形: 圆角 23"/>
          <p:cNvSpPr/>
          <p:nvPr/>
        </p:nvSpPr>
        <p:spPr>
          <a:xfrm>
            <a:off x="695325" y="4323479"/>
            <a:ext cx="2844000" cy="288000"/>
          </a:xfrm>
          <a:prstGeom prst="roundRect">
            <a:avLst>
              <a:gd name="adj" fmla="val 50000"/>
            </a:avLst>
          </a:prstGeom>
          <a:solidFill>
            <a:srgbClr val="5BAE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buSzPct val="100000"/>
            </a:pPr>
            <a:r>
              <a:rPr lang="en-US" altLang="zh-CN" sz="1600" b="1" dirty="0">
                <a:solidFill>
                  <a:schemeClr val="bg1"/>
                </a:solidFill>
                <a:latin typeface="Arial" panose="020B0604020202020204" pitchFamily="34" charset="0"/>
                <a:cs typeface="Arial" panose="020B0604020202020204" pitchFamily="34" charset="0"/>
                <a:sym typeface="+mn-ea"/>
              </a:rPr>
              <a:t>Condition 3: Oxygen</a:t>
            </a:r>
            <a:endParaRPr lang="en-US" altLang="zh-CN" sz="1600" b="1" dirty="0">
              <a:solidFill>
                <a:schemeClr val="bg1"/>
              </a:solidFill>
              <a:latin typeface="Arial" panose="020B0604020202020204" pitchFamily="34" charset="0"/>
              <a:cs typeface="Arial" panose="020B0604020202020204" pitchFamily="34" charset="0"/>
              <a:sym typeface="+mn-ea"/>
            </a:endParaRPr>
          </a:p>
        </p:txBody>
      </p:sp>
      <p:sp>
        <p:nvSpPr>
          <p:cNvPr id="26" name="矩形: 圆角 25"/>
          <p:cNvSpPr/>
          <p:nvPr/>
        </p:nvSpPr>
        <p:spPr>
          <a:xfrm>
            <a:off x="598170" y="5313045"/>
            <a:ext cx="10890885" cy="54102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600" b="1" dirty="0">
                <a:solidFill>
                  <a:schemeClr val="tx1"/>
                </a:solidFill>
              </a:rPr>
              <a:t>Occurrence Logic: </a:t>
            </a:r>
            <a:r>
              <a:rPr lang="en-US" altLang="zh-CN" sz="1600" dirty="0">
                <a:solidFill>
                  <a:schemeClr val="tx1"/>
                </a:solidFill>
              </a:rPr>
              <a:t>Enzymatic browning occurs only when all three conditions are satisfied.</a:t>
            </a:r>
            <a:endParaRPr lang="en-US" altLang="zh-CN" sz="1600" dirty="0">
              <a:solidFill>
                <a:schemeClr val="tx1"/>
              </a:solidFill>
            </a:endParaRPr>
          </a:p>
        </p:txBody>
      </p:sp>
      <p:pic>
        <p:nvPicPr>
          <p:cNvPr id="3" name="730">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754063" y="6205538"/>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3"/>
                </p:tgtEl>
              </p:cMediaNode>
            </p:audio>
          </p:childTnLst>
        </p:cTn>
      </p:par>
    </p:tnLst>
    <p:bldLst>
      <p:bldP spid="15" grpId="0"/>
      <p:bldP spid="8" grpId="0"/>
      <p:bldP spid="9" grpId="0"/>
      <p:bldP spid="21" grpId="0"/>
      <p:bldP spid="6" grpId="0" animBg="1"/>
      <p:bldP spid="12" grpId="0" animBg="1"/>
      <p:bldP spid="24" grpId="0" animBg="1"/>
      <p:bldP spid="2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4090737"/>
            <a:ext cx="12192000" cy="2767263"/>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Arial" panose="020B0604020202020204" pitchFamily="34" charset="0"/>
            </a:endParaRPr>
          </a:p>
        </p:txBody>
      </p:sp>
      <p:sp>
        <p:nvSpPr>
          <p:cNvPr id="5" name="文本框 4"/>
          <p:cNvSpPr txBox="1"/>
          <p:nvPr/>
        </p:nvSpPr>
        <p:spPr>
          <a:xfrm>
            <a:off x="593299" y="431757"/>
            <a:ext cx="8539549" cy="107632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2. Postharvest Discoloration of Fruits and Vegetables </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12" name="文本框 11"/>
          <p:cNvSpPr txBox="1"/>
          <p:nvPr/>
        </p:nvSpPr>
        <p:spPr>
          <a:xfrm>
            <a:off x="5464175" y="2254885"/>
            <a:ext cx="5932805" cy="988060"/>
          </a:xfrm>
          <a:prstGeom prst="rect">
            <a:avLst/>
          </a:prstGeom>
          <a:noFill/>
        </p:spPr>
        <p:txBody>
          <a:bodyPr wrap="square" rtlCol="0">
            <a:spAutoFit/>
          </a:bodyPr>
          <a:lstStyle/>
          <a:p>
            <a:pPr marL="288290" lvl="0" indent="-285750" algn="l">
              <a:lnSpc>
                <a:spcPct val="110000"/>
              </a:lnSpc>
              <a:spcBef>
                <a:spcPts val="200"/>
              </a:spcBef>
              <a:spcAft>
                <a:spcPts val="200"/>
              </a:spcAft>
              <a:buClrTx/>
              <a:buSzTx/>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Example</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10000"/>
              </a:lnSpc>
              <a:spcBef>
                <a:spcPts val="200"/>
              </a:spcBef>
              <a:spcAft>
                <a:spcPts val="2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Sliced potatoes or lotus roots immersed in water show little color change → </a:t>
            </a:r>
            <a:r>
              <a:rPr lang="en-US" altLang="zh-CN" sz="1600" b="1" dirty="0">
                <a:solidFill>
                  <a:schemeClr val="tx1"/>
                </a:solidFill>
                <a:latin typeface="Arial" panose="020B0604020202020204" pitchFamily="34" charset="0"/>
                <a:cs typeface="Arial" panose="020B0604020202020204" pitchFamily="34" charset="0"/>
                <a:sym typeface="+mn-ea"/>
              </a:rPr>
              <a:t>oxygen is excluded</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21" name="文本框 20"/>
          <p:cNvSpPr txBox="1"/>
          <p:nvPr/>
        </p:nvSpPr>
        <p:spPr>
          <a:xfrm>
            <a:off x="599361" y="2254808"/>
            <a:ext cx="4177209" cy="1683385"/>
          </a:xfrm>
          <a:prstGeom prst="rect">
            <a:avLst/>
          </a:prstGeom>
          <a:noFill/>
        </p:spPr>
        <p:txBody>
          <a:bodyPr wrap="square" rtlCol="0">
            <a:spAutoFit/>
          </a:bodyPr>
          <a:lstStyle/>
          <a:p>
            <a:pPr marL="288290" lvl="0" indent="-285750" algn="l">
              <a:lnSpc>
                <a:spcPct val="110000"/>
              </a:lnSpc>
              <a:spcBef>
                <a:spcPts val="200"/>
              </a:spcBef>
              <a:spcAft>
                <a:spcPts val="200"/>
              </a:spcAft>
              <a:buClrTx/>
              <a:buSzTx/>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Key Substances Involved</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10000"/>
              </a:lnSpc>
              <a:spcBef>
                <a:spcPts val="200"/>
              </a:spcBef>
              <a:spcAft>
                <a:spcPts val="2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Phenolic substrates.</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a:lnSpc>
                <a:spcPct val="110000"/>
              </a:lnSpc>
              <a:spcBef>
                <a:spcPts val="200"/>
              </a:spcBef>
              <a:spcAft>
                <a:spcPts val="2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Oxidative enzymes (PPO and POD).</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a:lnSpc>
                <a:spcPct val="110000"/>
              </a:lnSpc>
              <a:spcBef>
                <a:spcPts val="200"/>
              </a:spcBef>
              <a:spcAft>
                <a:spcPts val="2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Oxygen.</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a:lnSpc>
                <a:spcPct val="110000"/>
              </a:lnSpc>
              <a:spcBef>
                <a:spcPts val="200"/>
              </a:spcBef>
              <a:spcAft>
                <a:spcPts val="2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Quinones</a:t>
            </a:r>
            <a:r>
              <a:rPr lang="en-US" altLang="zh-CN" sz="1600" dirty="0">
                <a:solidFill>
                  <a:schemeClr val="tx1"/>
                </a:solidFill>
                <a:latin typeface="Arial" panose="020B0604020202020204" pitchFamily="34" charset="0"/>
                <a:cs typeface="Arial" panose="020B0604020202020204" pitchFamily="34" charset="0"/>
                <a:sym typeface="+mn-ea"/>
              </a:rPr>
              <a:t> (intermediate products).</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6" name="文本框 5"/>
          <p:cNvSpPr txBox="1"/>
          <p:nvPr/>
        </p:nvSpPr>
        <p:spPr>
          <a:xfrm>
            <a:off x="599361" y="4297654"/>
            <a:ext cx="10655935" cy="1683385"/>
          </a:xfrm>
          <a:prstGeom prst="rect">
            <a:avLst/>
          </a:prstGeom>
          <a:noFill/>
        </p:spPr>
        <p:txBody>
          <a:bodyPr wrap="square" rtlCol="0">
            <a:spAutoFit/>
          </a:bodyPr>
          <a:lstStyle/>
          <a:p>
            <a:pPr marL="288290" lvl="0" indent="-285750" algn="l">
              <a:lnSpc>
                <a:spcPct val="110000"/>
              </a:lnSpc>
              <a:spcBef>
                <a:spcPts val="200"/>
              </a:spcBef>
              <a:spcAft>
                <a:spcPts val="200"/>
              </a:spcAft>
              <a:buClrTx/>
              <a:buSzTx/>
              <a:buFont typeface="Wingdings" panose="05000000000000000000" charset="0"/>
              <a:buChar char="n"/>
            </a:pPr>
            <a:r>
              <a:rPr lang="en-US" altLang="zh-CN" b="1" dirty="0">
                <a:solidFill>
                  <a:schemeClr val="bg1"/>
                </a:solidFill>
                <a:latin typeface="Arial" panose="020B0604020202020204" pitchFamily="34" charset="0"/>
                <a:cs typeface="Arial" panose="020B0604020202020204" pitchFamily="34" charset="0"/>
                <a:sym typeface="+mn-ea"/>
              </a:rPr>
              <a:t>Control Strategies Based on the Four Components</a:t>
            </a:r>
            <a:endParaRPr lang="en-US" altLang="zh-CN" b="1" dirty="0">
              <a:solidFill>
                <a:schemeClr val="bg1"/>
              </a:solidFill>
              <a:latin typeface="Arial" panose="020B0604020202020204" pitchFamily="34" charset="0"/>
              <a:cs typeface="Arial" panose="020B0604020202020204" pitchFamily="34" charset="0"/>
              <a:sym typeface="+mn-ea"/>
            </a:endParaRPr>
          </a:p>
          <a:p>
            <a:pPr marL="575945" lvl="1" indent="-285750">
              <a:lnSpc>
                <a:spcPct val="110000"/>
              </a:lnSpc>
              <a:spcBef>
                <a:spcPts val="200"/>
              </a:spcBef>
              <a:spcAft>
                <a:spcPts val="200"/>
              </a:spcAft>
              <a:buSzPct val="100000"/>
              <a:buFont typeface="Arial" panose="020B0604020202020204" pitchFamily="34" charset="0"/>
              <a:buChar char="•"/>
            </a:pPr>
            <a:r>
              <a:rPr lang="en-US" altLang="zh-CN" sz="1600" b="1" dirty="0">
                <a:solidFill>
                  <a:schemeClr val="bg1"/>
                </a:solidFill>
                <a:latin typeface="Arial" panose="020B0604020202020204" pitchFamily="34" charset="0"/>
                <a:cs typeface="Arial" panose="020B0604020202020204" pitchFamily="34" charset="0"/>
                <a:sym typeface="+mn-ea"/>
              </a:rPr>
              <a:t>Target phenolic compounds.</a:t>
            </a:r>
            <a:endParaRPr lang="en-US" altLang="zh-CN" sz="1600" b="1" dirty="0">
              <a:solidFill>
                <a:schemeClr val="bg1"/>
              </a:solidFill>
              <a:latin typeface="Arial" panose="020B0604020202020204" pitchFamily="34" charset="0"/>
              <a:cs typeface="Arial" panose="020B0604020202020204" pitchFamily="34" charset="0"/>
              <a:sym typeface="+mn-ea"/>
            </a:endParaRPr>
          </a:p>
          <a:p>
            <a:pPr marL="575945" lvl="1" indent="-285750">
              <a:lnSpc>
                <a:spcPct val="110000"/>
              </a:lnSpc>
              <a:spcBef>
                <a:spcPts val="200"/>
              </a:spcBef>
              <a:spcAft>
                <a:spcPts val="200"/>
              </a:spcAft>
              <a:buSzPct val="100000"/>
              <a:buFont typeface="Arial" panose="020B0604020202020204" pitchFamily="34" charset="0"/>
              <a:buChar char="•"/>
            </a:pPr>
            <a:r>
              <a:rPr lang="en-US" altLang="zh-CN" sz="1600" b="1" dirty="0">
                <a:solidFill>
                  <a:schemeClr val="bg1"/>
                </a:solidFill>
                <a:latin typeface="Arial" panose="020B0604020202020204" pitchFamily="34" charset="0"/>
                <a:cs typeface="Arial" panose="020B0604020202020204" pitchFamily="34" charset="0"/>
                <a:sym typeface="+mn-ea"/>
              </a:rPr>
              <a:t>Inhibit enzyme activity.</a:t>
            </a:r>
            <a:endParaRPr lang="en-US" altLang="zh-CN" sz="1600" b="1" dirty="0">
              <a:solidFill>
                <a:schemeClr val="bg1"/>
              </a:solidFill>
              <a:latin typeface="Arial" panose="020B0604020202020204" pitchFamily="34" charset="0"/>
              <a:cs typeface="Arial" panose="020B0604020202020204" pitchFamily="34" charset="0"/>
              <a:sym typeface="+mn-ea"/>
            </a:endParaRPr>
          </a:p>
          <a:p>
            <a:pPr marL="575945" lvl="1" indent="-285750">
              <a:lnSpc>
                <a:spcPct val="110000"/>
              </a:lnSpc>
              <a:spcBef>
                <a:spcPts val="200"/>
              </a:spcBef>
              <a:spcAft>
                <a:spcPts val="200"/>
              </a:spcAft>
              <a:buSzPct val="100000"/>
              <a:buFont typeface="Arial" panose="020B0604020202020204" pitchFamily="34" charset="0"/>
              <a:buChar char="•"/>
            </a:pPr>
            <a:r>
              <a:rPr lang="en-US" altLang="zh-CN" sz="1600" b="1" dirty="0">
                <a:solidFill>
                  <a:schemeClr val="bg1"/>
                </a:solidFill>
                <a:latin typeface="Arial" panose="020B0604020202020204" pitchFamily="34" charset="0"/>
                <a:cs typeface="Arial" panose="020B0604020202020204" pitchFamily="34" charset="0"/>
                <a:sym typeface="+mn-ea"/>
              </a:rPr>
              <a:t>Reduce oxygen availability.</a:t>
            </a:r>
            <a:endParaRPr lang="en-US" altLang="zh-CN" sz="1600" b="1" dirty="0">
              <a:solidFill>
                <a:schemeClr val="bg1"/>
              </a:solidFill>
              <a:latin typeface="Arial" panose="020B0604020202020204" pitchFamily="34" charset="0"/>
              <a:cs typeface="Arial" panose="020B0604020202020204" pitchFamily="34" charset="0"/>
              <a:sym typeface="+mn-ea"/>
            </a:endParaRPr>
          </a:p>
          <a:p>
            <a:pPr marL="575945" lvl="1" indent="-285750">
              <a:lnSpc>
                <a:spcPct val="110000"/>
              </a:lnSpc>
              <a:spcBef>
                <a:spcPts val="200"/>
              </a:spcBef>
              <a:spcAft>
                <a:spcPts val="200"/>
              </a:spcAft>
              <a:buSzPct val="100000"/>
              <a:buFont typeface="Arial" panose="020B0604020202020204" pitchFamily="34" charset="0"/>
              <a:buChar char="•"/>
            </a:pPr>
            <a:r>
              <a:rPr lang="en-US" altLang="zh-CN" sz="1600" b="1" dirty="0">
                <a:solidFill>
                  <a:schemeClr val="bg1"/>
                </a:solidFill>
                <a:latin typeface="Arial" panose="020B0604020202020204" pitchFamily="34" charset="0"/>
                <a:cs typeface="Arial" panose="020B0604020202020204" pitchFamily="34" charset="0"/>
                <a:sym typeface="+mn-ea"/>
              </a:rPr>
              <a:t>Reduce quinones back to phenolic compounds.</a:t>
            </a:r>
            <a:endParaRPr lang="en-US" altLang="zh-CN" sz="1600" b="1" dirty="0">
              <a:solidFill>
                <a:schemeClr val="bg1"/>
              </a:solidFill>
              <a:latin typeface="Arial" panose="020B0604020202020204" pitchFamily="34" charset="0"/>
              <a:cs typeface="Arial" panose="020B0604020202020204" pitchFamily="34" charset="0"/>
              <a:sym typeface="+mn-ea"/>
            </a:endParaRPr>
          </a:p>
        </p:txBody>
      </p:sp>
      <p:sp>
        <p:nvSpPr>
          <p:cNvPr id="2" name="文本框 1"/>
          <p:cNvSpPr txBox="1"/>
          <p:nvPr/>
        </p:nvSpPr>
        <p:spPr>
          <a:xfrm>
            <a:off x="611360" y="1628800"/>
            <a:ext cx="6066166" cy="461665"/>
          </a:xfrm>
          <a:prstGeom prst="rect">
            <a:avLst/>
          </a:prstGeom>
          <a:noFill/>
        </p:spPr>
        <p:txBody>
          <a:bodyPr wrap="square" rtlCol="0">
            <a:spAutoFit/>
          </a:bodyPr>
          <a:lstStyle/>
          <a:p>
            <a:r>
              <a:rPr lang="en-US" altLang="zh-CN" sz="2400" b="1" dirty="0">
                <a:sym typeface="+mn-ea"/>
              </a:rPr>
              <a:t>(2) Control of Enzymatic Browning</a:t>
            </a:r>
            <a:endParaRPr lang="en-US" altLang="zh-CN" sz="2400" b="1" dirty="0">
              <a:sym typeface="+mn-ea"/>
            </a:endParaRPr>
          </a:p>
        </p:txBody>
      </p:sp>
      <p:pic>
        <p:nvPicPr>
          <p:cNvPr id="7" name="图片 6"/>
          <p:cNvPicPr>
            <a:picLocks noChangeAspect="1"/>
          </p:cNvPicPr>
          <p:nvPr/>
        </p:nvPicPr>
        <p:blipFill>
          <a:blip r:embed="rId1"/>
          <a:stretch>
            <a:fillRect/>
          </a:stretch>
        </p:blipFill>
        <p:spPr>
          <a:xfrm>
            <a:off x="7459980" y="3563620"/>
            <a:ext cx="4036695" cy="2426970"/>
          </a:xfrm>
          <a:prstGeom prst="rect">
            <a:avLst/>
          </a:prstGeom>
        </p:spPr>
      </p:pic>
      <p:pic>
        <p:nvPicPr>
          <p:cNvPr id="4" name="731">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931863" y="5946775"/>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4"/>
                </p:tgtEl>
              </p:cMediaNode>
            </p:audio>
          </p:childTnLst>
        </p:cTn>
      </p:par>
    </p:tnLst>
    <p:bldLst>
      <p:bldP spid="3" grpId="0" animBg="1"/>
      <p:bldP spid="12" grpId="0" uiExpand="1" build="p"/>
      <p:bldP spid="21" grpId="0" uiExpand="1" build="p"/>
      <p:bldP spid="6" grpId="0" uiExpand="1" build="p"/>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4"/>
          <p:cNvSpPr txBox="1"/>
          <p:nvPr/>
        </p:nvSpPr>
        <p:spPr>
          <a:xfrm>
            <a:off x="599327" y="2780568"/>
            <a:ext cx="10192998" cy="769620"/>
          </a:xfrm>
          <a:prstGeom prst="rect">
            <a:avLst/>
          </a:prstGeom>
          <a:noFill/>
        </p:spPr>
        <p:txBody>
          <a:bodyPr wrap="square" rtlCol="0">
            <a:spAutoFit/>
          </a:bodyPr>
          <a:lstStyle/>
          <a:p>
            <a:pPr marL="288290" lvl="0" indent="-288290">
              <a:lnSpc>
                <a:spcPct val="120000"/>
              </a:lnSpc>
              <a:spcBef>
                <a:spcPts val="200"/>
              </a:spcBef>
              <a:spcAft>
                <a:spcPts val="2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Strategy: Low-Phenolic Breeding</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latin typeface="Arial" panose="020B0604020202020204" pitchFamily="34" charset="0"/>
                <a:cs typeface="Arial" panose="020B0604020202020204" pitchFamily="34" charset="0"/>
                <a:sym typeface="+mn-ea"/>
              </a:rPr>
              <a:t>Breeding cultivars with </a:t>
            </a:r>
            <a:r>
              <a:rPr lang="en-US" altLang="zh-CN" sz="1600" b="1" dirty="0">
                <a:latin typeface="Arial" panose="020B0604020202020204" pitchFamily="34" charset="0"/>
                <a:cs typeface="Arial" panose="020B0604020202020204" pitchFamily="34" charset="0"/>
                <a:sym typeface="+mn-ea"/>
              </a:rPr>
              <a:t>low phenolic content</a:t>
            </a:r>
            <a:r>
              <a:rPr lang="en-US" altLang="zh-CN" sz="1600" dirty="0">
                <a:latin typeface="Arial" panose="020B0604020202020204" pitchFamily="34" charset="0"/>
                <a:cs typeface="Arial" panose="020B0604020202020204" pitchFamily="34" charset="0"/>
                <a:sym typeface="+mn-ea"/>
              </a:rPr>
              <a:t> is one possible approach to reduce enzymatic browning.</a:t>
            </a:r>
            <a:endParaRPr lang="en-US" altLang="zh-CN" sz="1600" dirty="0">
              <a:latin typeface="Arial" panose="020B0604020202020204" pitchFamily="34" charset="0"/>
              <a:cs typeface="Arial" panose="020B0604020202020204" pitchFamily="34" charset="0"/>
              <a:sym typeface="+mn-ea"/>
            </a:endParaRPr>
          </a:p>
        </p:txBody>
      </p:sp>
      <p:sp>
        <p:nvSpPr>
          <p:cNvPr id="2" name="文本框 1"/>
          <p:cNvSpPr txBox="1"/>
          <p:nvPr/>
        </p:nvSpPr>
        <p:spPr>
          <a:xfrm>
            <a:off x="593299" y="431757"/>
            <a:ext cx="8539549" cy="107632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2. Postharvest Discoloration of Fruits and Vegetables </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21" name="文本框 20"/>
          <p:cNvSpPr txBox="1"/>
          <p:nvPr/>
        </p:nvSpPr>
        <p:spPr>
          <a:xfrm>
            <a:off x="599327" y="3623648"/>
            <a:ext cx="10897348" cy="1859915"/>
          </a:xfrm>
          <a:prstGeom prst="rect">
            <a:avLst/>
          </a:prstGeom>
          <a:noFill/>
        </p:spPr>
        <p:txBody>
          <a:bodyPr wrap="square" rtlCol="0">
            <a:spAutoFit/>
          </a:bodyPr>
          <a:lstStyle/>
          <a:p>
            <a:pPr marL="288290" lvl="0" indent="-288290">
              <a:lnSpc>
                <a:spcPct val="120000"/>
              </a:lnSpc>
              <a:spcBef>
                <a:spcPts val="200"/>
              </a:spcBef>
              <a:spcAft>
                <a:spcPts val="2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Nutritional Trade-Off</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fontAlgn="auto">
              <a:lnSpc>
                <a:spcPct val="120000"/>
              </a:lnSpc>
              <a:spcBef>
                <a:spcPts val="200"/>
              </a:spcBef>
              <a:spcAft>
                <a:spcPts val="600"/>
              </a:spcAft>
              <a:buSzPct val="100000"/>
              <a:buFont typeface="Arial" panose="020B0604020202020204" pitchFamily="34" charset="0"/>
              <a:buChar char="•"/>
            </a:pPr>
            <a:r>
              <a:rPr lang="en-US" altLang="zh-CN" sz="1600" dirty="0">
                <a:latin typeface="Arial" panose="020B0604020202020204" pitchFamily="34" charset="0"/>
                <a:cs typeface="Arial" panose="020B0604020202020204" pitchFamily="34" charset="0"/>
                <a:sym typeface="+mn-ea"/>
              </a:rPr>
              <a:t>Phenolic compounds possess </a:t>
            </a:r>
            <a:r>
              <a:rPr lang="en-US" altLang="zh-CN" sz="1600" b="1" dirty="0">
                <a:latin typeface="Arial" panose="020B0604020202020204" pitchFamily="34" charset="0"/>
                <a:cs typeface="Arial" panose="020B0604020202020204" pitchFamily="34" charset="0"/>
                <a:sym typeface="+mn-ea"/>
              </a:rPr>
              <a:t>strong antioxidant activity</a:t>
            </a:r>
            <a:r>
              <a:rPr lang="en-US" altLang="zh-CN" sz="1600" dirty="0">
                <a:latin typeface="Arial" panose="020B0604020202020204" pitchFamily="34" charset="0"/>
                <a:cs typeface="Arial" panose="020B0604020202020204" pitchFamily="34" charset="0"/>
                <a:sym typeface="+mn-ea"/>
              </a:rPr>
              <a:t> and are </a:t>
            </a:r>
            <a:r>
              <a:rPr lang="en-US" altLang="zh-CN" sz="1600" b="1" dirty="0">
                <a:latin typeface="Arial" panose="020B0604020202020204" pitchFamily="34" charset="0"/>
                <a:cs typeface="Arial" panose="020B0604020202020204" pitchFamily="34" charset="0"/>
                <a:sym typeface="+mn-ea"/>
              </a:rPr>
              <a:t>highly beneficial nutrients.</a:t>
            </a:r>
            <a:endParaRPr lang="en-US" altLang="zh-CN" sz="1600" dirty="0">
              <a:latin typeface="Arial" panose="020B0604020202020204" pitchFamily="34" charset="0"/>
              <a:cs typeface="Arial" panose="020B0604020202020204" pitchFamily="34" charset="0"/>
              <a:sym typeface="+mn-ea"/>
            </a:endParaRPr>
          </a:p>
          <a:p>
            <a:pPr marL="575945" lvl="1" indent="-285750" fontAlgn="auto">
              <a:lnSpc>
                <a:spcPct val="120000"/>
              </a:lnSpc>
              <a:spcBef>
                <a:spcPts val="200"/>
              </a:spcBef>
              <a:spcAft>
                <a:spcPts val="600"/>
              </a:spcAft>
              <a:buSzPct val="100000"/>
              <a:buFont typeface="Arial" panose="020B0604020202020204" pitchFamily="34" charset="0"/>
              <a:buChar char="•"/>
            </a:pPr>
            <a:r>
              <a:rPr lang="en-US" altLang="zh-CN" sz="1600" b="1" dirty="0">
                <a:latin typeface="Arial" panose="020B0604020202020204" pitchFamily="34" charset="0"/>
                <a:cs typeface="Arial" panose="020B0604020202020204" pitchFamily="34" charset="0"/>
                <a:sym typeface="+mn-ea"/>
              </a:rPr>
              <a:t>Reducing their content /cultivation low-phenol varieties</a:t>
            </a:r>
            <a:r>
              <a:rPr lang="en-US" altLang="zh-CN" sz="1600" dirty="0">
                <a:latin typeface="Arial" panose="020B0604020202020204" pitchFamily="34" charset="0"/>
                <a:cs typeface="Arial" panose="020B0604020202020204" pitchFamily="34" charset="0"/>
                <a:sym typeface="+mn-ea"/>
              </a:rPr>
              <a:t> → may conflict with </a:t>
            </a:r>
            <a:r>
              <a:rPr lang="en-US" altLang="zh-CN" sz="1600" b="1" dirty="0">
                <a:latin typeface="Arial" panose="020B0604020202020204" pitchFamily="34" charset="0"/>
                <a:cs typeface="Arial" panose="020B0604020202020204" pitchFamily="34" charset="0"/>
                <a:sym typeface="+mn-ea"/>
              </a:rPr>
              <a:t>consumer demand (appearance + nutrition)</a:t>
            </a:r>
            <a:r>
              <a:rPr lang="en-US" altLang="zh-CN" sz="1600" dirty="0">
                <a:latin typeface="Arial" panose="020B0604020202020204" pitchFamily="34" charset="0"/>
                <a:cs typeface="Arial" panose="020B0604020202020204" pitchFamily="34" charset="0"/>
                <a:sym typeface="+mn-ea"/>
              </a:rPr>
              <a:t>. </a:t>
            </a:r>
            <a:endParaRPr lang="en-US" altLang="zh-CN" sz="1600" dirty="0">
              <a:latin typeface="Arial" panose="020B0604020202020204" pitchFamily="34" charset="0"/>
              <a:cs typeface="Arial" panose="020B0604020202020204" pitchFamily="34" charset="0"/>
              <a:sym typeface="+mn-ea"/>
            </a:endParaRPr>
          </a:p>
          <a:p>
            <a:pPr marL="575945" lvl="1" indent="-285750" fontAlgn="auto">
              <a:lnSpc>
                <a:spcPct val="120000"/>
              </a:lnSpc>
              <a:spcBef>
                <a:spcPts val="200"/>
              </a:spcBef>
              <a:spcAft>
                <a:spcPts val="600"/>
              </a:spcAft>
              <a:buSzPct val="100000"/>
              <a:buFont typeface="Arial" panose="020B0604020202020204" pitchFamily="34" charset="0"/>
              <a:buChar char="•"/>
            </a:pPr>
            <a:r>
              <a:rPr lang="en-US" altLang="zh-CN" sz="1600" dirty="0">
                <a:latin typeface="Arial" panose="020B0604020202020204" pitchFamily="34" charset="0"/>
                <a:cs typeface="Arial" panose="020B0604020202020204" pitchFamily="34" charset="0"/>
                <a:sym typeface="+mn-ea"/>
              </a:rPr>
              <a:t>Should be </a:t>
            </a:r>
            <a:r>
              <a:rPr lang="en-US" altLang="zh-CN" sz="1600" b="1" dirty="0">
                <a:latin typeface="Arial" panose="020B0604020202020204" pitchFamily="34" charset="0"/>
                <a:cs typeface="Arial" panose="020B0604020202020204" pitchFamily="34" charset="0"/>
                <a:sym typeface="+mn-ea"/>
              </a:rPr>
              <a:t>applied with caution</a:t>
            </a:r>
            <a:r>
              <a:rPr lang="en-US" altLang="zh-CN" sz="1600" dirty="0">
                <a:latin typeface="Arial" panose="020B0604020202020204" pitchFamily="34" charset="0"/>
                <a:cs typeface="Arial" panose="020B0604020202020204" pitchFamily="34" charset="0"/>
                <a:sym typeface="+mn-ea"/>
              </a:rPr>
              <a:t> in practice.</a:t>
            </a:r>
            <a:endParaRPr lang="en-US" altLang="zh-CN" sz="1600" dirty="0">
              <a:latin typeface="Arial" panose="020B0604020202020204" pitchFamily="34" charset="0"/>
              <a:cs typeface="Arial" panose="020B0604020202020204" pitchFamily="34" charset="0"/>
              <a:sym typeface="+mn-ea"/>
            </a:endParaRPr>
          </a:p>
        </p:txBody>
      </p:sp>
      <p:sp>
        <p:nvSpPr>
          <p:cNvPr id="4" name="文本框 3"/>
          <p:cNvSpPr txBox="1"/>
          <p:nvPr/>
        </p:nvSpPr>
        <p:spPr>
          <a:xfrm>
            <a:off x="611360" y="1628800"/>
            <a:ext cx="6066166" cy="461665"/>
          </a:xfrm>
          <a:prstGeom prst="rect">
            <a:avLst/>
          </a:prstGeom>
          <a:noFill/>
        </p:spPr>
        <p:txBody>
          <a:bodyPr wrap="square" rtlCol="0">
            <a:spAutoFit/>
          </a:bodyPr>
          <a:lstStyle/>
          <a:p>
            <a:r>
              <a:rPr lang="en-US" altLang="zh-CN" sz="2400" b="1" dirty="0">
                <a:sym typeface="+mn-ea"/>
              </a:rPr>
              <a:t>(2) Control of Enzymatic Browning</a:t>
            </a:r>
            <a:endParaRPr lang="en-US" altLang="zh-CN" sz="2400" b="1" dirty="0">
              <a:sym typeface="+mn-ea"/>
            </a:endParaRPr>
          </a:p>
        </p:txBody>
      </p:sp>
      <p:sp>
        <p:nvSpPr>
          <p:cNvPr id="5" name="矩形: 圆角 4"/>
          <p:cNvSpPr/>
          <p:nvPr/>
        </p:nvSpPr>
        <p:spPr>
          <a:xfrm>
            <a:off x="704482" y="2273970"/>
            <a:ext cx="4433002" cy="360000"/>
          </a:xfrm>
          <a:prstGeom prst="roundRect">
            <a:avLst>
              <a:gd name="adj" fmla="val 50000"/>
            </a:avLst>
          </a:prstGeom>
          <a:solidFill>
            <a:srgbClr val="5BAE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t>Reduction of Phenolic Content:</a:t>
            </a:r>
            <a:endParaRPr lang="en-US" altLang="zh-CN" b="1" dirty="0"/>
          </a:p>
        </p:txBody>
      </p:sp>
      <p:pic>
        <p:nvPicPr>
          <p:cNvPr id="3" name="732">
            <a:hlinkClick r:id="" action="ppaction://media"/>
          </p:cNvPr>
          <p:cNvPicPr>
            <a:picLocks noChangeAspect="1"/>
          </p:cNvPicPr>
          <p:nvPr>
            <a:audioFile r:link="rId1"/>
            <p:extLst>
              <p:ext uri="{DAA4B4D4-6D71-4841-9C94-3DE7FCFB9230}">
                <p14:media xmlns:p14="http://schemas.microsoft.com/office/powerpoint/2010/main" r:embed="rId2"/>
              </p:ext>
            </p:extLst>
          </p:nvPr>
        </p:nvPicPr>
        <p:blipFill>
          <a:blip r:embed="rId3"/>
          <a:stretch>
            <a:fillRect/>
          </a:stretch>
        </p:blipFill>
        <p:spPr>
          <a:xfrm>
            <a:off x="-863600" y="6137275"/>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3"/>
                </p:tgtEl>
              </p:cMediaNode>
            </p:audio>
          </p:childTnLst>
        </p:cTn>
      </p:par>
    </p:tnLst>
    <p:bldLst>
      <p:bldP spid="15" grpId="0" uiExpand="1" build="p"/>
      <p:bldP spid="21" grpId="0" uiExpand="1" build="p"/>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593299" y="431757"/>
            <a:ext cx="8539549" cy="107632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2. Postharvest Discoloration of Fruits and Vegetables </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12" name="文本框 11" descr="7b0a202020202262756c6c6574223a20227b5c2263617465676f727949645c223a5c225c222c5c2274656d706c61746549645c223a32303233313731347d220a7d0a"/>
          <p:cNvSpPr txBox="1"/>
          <p:nvPr/>
        </p:nvSpPr>
        <p:spPr>
          <a:xfrm>
            <a:off x="605155" y="3891604"/>
            <a:ext cx="5495925" cy="1443990"/>
          </a:xfrm>
          <a:prstGeom prst="rect">
            <a:avLst/>
          </a:prstGeom>
          <a:noFill/>
        </p:spPr>
        <p:txBody>
          <a:bodyPr wrap="square" rtlCol="0">
            <a:spAutoFit/>
          </a:bodyPr>
          <a:lstStyle/>
          <a:p>
            <a:pPr marL="288290" lvl="0" indent="-285750" algn="l">
              <a:lnSpc>
                <a:spcPct val="110000"/>
              </a:lnSpc>
              <a:buClrTx/>
              <a:buSzTx/>
              <a:buFont typeface="Wingdings" panose="05000000000000000000" charset="0"/>
              <a:buChar char="n"/>
            </a:pPr>
            <a:r>
              <a:rPr lang="en-US" altLang="zh-CN" sz="1600" b="1" dirty="0">
                <a:solidFill>
                  <a:srgbClr val="5BAE3E"/>
                </a:solidFill>
                <a:latin typeface="Arial" panose="020B0604020202020204" pitchFamily="34" charset="0"/>
                <a:cs typeface="Arial" panose="020B0604020202020204" pitchFamily="34" charset="0"/>
                <a:sym typeface="+mn-ea"/>
              </a:rPr>
              <a:t>Physical Methods</a:t>
            </a:r>
            <a:endParaRPr lang="en-US" altLang="zh-CN" sz="1600"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10000"/>
              </a:lnSpc>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Three types</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a:p>
            <a:pPr marL="817245" lvl="2" indent="-285750" fontAlgn="auto">
              <a:lnSpc>
                <a:spcPct val="110000"/>
              </a:lnSpc>
              <a:buSzPct val="100000"/>
              <a:buFont typeface="Arial" panose="020B0604020202020204" pitchFamily="34" charset="0"/>
              <a:buBlip>
                <a:blip r:embed="rId1"/>
              </a:buBlip>
            </a:pPr>
            <a:r>
              <a:rPr lang="en-US" altLang="zh-CN" sz="1600" b="1" dirty="0">
                <a:solidFill>
                  <a:schemeClr val="tx1"/>
                </a:solidFill>
                <a:latin typeface="Arial" panose="020B0604020202020204" pitchFamily="34" charset="0"/>
                <a:cs typeface="Arial" panose="020B0604020202020204" pitchFamily="34" charset="0"/>
                <a:sym typeface="+mn-ea"/>
              </a:rPr>
              <a:t>Temperature control</a:t>
            </a:r>
            <a:endParaRPr lang="en-US" altLang="zh-CN" sz="1600" b="1" dirty="0">
              <a:solidFill>
                <a:schemeClr val="tx1"/>
              </a:solidFill>
              <a:latin typeface="Arial" panose="020B0604020202020204" pitchFamily="34" charset="0"/>
              <a:cs typeface="Arial" panose="020B0604020202020204" pitchFamily="34" charset="0"/>
              <a:sym typeface="+mn-ea"/>
            </a:endParaRPr>
          </a:p>
          <a:p>
            <a:pPr marL="817245" lvl="2" indent="-285750" fontAlgn="auto">
              <a:lnSpc>
                <a:spcPct val="110000"/>
              </a:lnSpc>
              <a:buSzPct val="100000"/>
              <a:buFont typeface="Arial" panose="020B0604020202020204" pitchFamily="34" charset="0"/>
              <a:buBlip>
                <a:blip r:embed="rId1"/>
              </a:buBlip>
            </a:pPr>
            <a:r>
              <a:rPr lang="en-US" altLang="zh-CN" sz="1600" b="1" dirty="0">
                <a:solidFill>
                  <a:schemeClr val="tx1"/>
                </a:solidFill>
                <a:latin typeface="Arial" panose="020B0604020202020204" pitchFamily="34" charset="0"/>
                <a:cs typeface="Arial" panose="020B0604020202020204" pitchFamily="34" charset="0"/>
                <a:sym typeface="+mn-ea"/>
              </a:rPr>
              <a:t>Irradiation</a:t>
            </a:r>
            <a:endParaRPr lang="en-US" altLang="zh-CN" sz="1600" b="1" dirty="0">
              <a:solidFill>
                <a:schemeClr val="tx1"/>
              </a:solidFill>
              <a:latin typeface="Arial" panose="020B0604020202020204" pitchFamily="34" charset="0"/>
              <a:cs typeface="Arial" panose="020B0604020202020204" pitchFamily="34" charset="0"/>
              <a:sym typeface="+mn-ea"/>
            </a:endParaRPr>
          </a:p>
          <a:p>
            <a:pPr marL="817245" lvl="2" indent="-285750" fontAlgn="auto">
              <a:lnSpc>
                <a:spcPct val="110000"/>
              </a:lnSpc>
              <a:buSzPct val="100000"/>
              <a:buFont typeface="Arial" panose="020B0604020202020204" pitchFamily="34" charset="0"/>
              <a:buBlip>
                <a:blip r:embed="rId1"/>
              </a:buBlip>
            </a:pPr>
            <a:r>
              <a:rPr lang="en-US" altLang="zh-CN" sz="1600" b="1" dirty="0">
                <a:solidFill>
                  <a:schemeClr val="tx1"/>
                </a:solidFill>
                <a:latin typeface="Arial" panose="020B0604020202020204" pitchFamily="34" charset="0"/>
                <a:cs typeface="Arial" panose="020B0604020202020204" pitchFamily="34" charset="0"/>
                <a:sym typeface="+mn-ea"/>
              </a:rPr>
              <a:t>Electromagnetic field treatments</a:t>
            </a:r>
            <a:endParaRPr lang="en-US" altLang="zh-CN" sz="1600" b="1" dirty="0">
              <a:solidFill>
                <a:schemeClr val="tx1"/>
              </a:solidFill>
              <a:latin typeface="Arial" panose="020B0604020202020204" pitchFamily="34" charset="0"/>
              <a:cs typeface="Arial" panose="020B0604020202020204" pitchFamily="34" charset="0"/>
              <a:sym typeface="+mn-ea"/>
            </a:endParaRPr>
          </a:p>
        </p:txBody>
      </p:sp>
      <p:pic>
        <p:nvPicPr>
          <p:cNvPr id="8" name="图片 7"/>
          <p:cNvPicPr>
            <a:picLocks noChangeAspect="1"/>
          </p:cNvPicPr>
          <p:nvPr/>
        </p:nvPicPr>
        <p:blipFill>
          <a:blip r:embed="rId2"/>
          <a:stretch>
            <a:fillRect/>
          </a:stretch>
        </p:blipFill>
        <p:spPr>
          <a:xfrm>
            <a:off x="7545070" y="1508125"/>
            <a:ext cx="4051300" cy="1516380"/>
          </a:xfrm>
          <a:prstGeom prst="rect">
            <a:avLst/>
          </a:prstGeom>
        </p:spPr>
      </p:pic>
      <p:sp>
        <p:nvSpPr>
          <p:cNvPr id="3" name="文本框 2"/>
          <p:cNvSpPr txBox="1"/>
          <p:nvPr/>
        </p:nvSpPr>
        <p:spPr>
          <a:xfrm>
            <a:off x="611360" y="1628800"/>
            <a:ext cx="6066166" cy="461665"/>
          </a:xfrm>
          <a:prstGeom prst="rect">
            <a:avLst/>
          </a:prstGeom>
          <a:noFill/>
        </p:spPr>
        <p:txBody>
          <a:bodyPr wrap="square" rtlCol="0">
            <a:spAutoFit/>
          </a:bodyPr>
          <a:lstStyle/>
          <a:p>
            <a:r>
              <a:rPr lang="en-US" altLang="zh-CN" sz="2400" b="1" dirty="0">
                <a:sym typeface="+mn-ea"/>
              </a:rPr>
              <a:t>(2) Control of Enzymatic Browning</a:t>
            </a:r>
            <a:endParaRPr lang="en-US" altLang="zh-CN" sz="2400" b="1" dirty="0">
              <a:sym typeface="+mn-ea"/>
            </a:endParaRPr>
          </a:p>
        </p:txBody>
      </p:sp>
      <p:sp>
        <p:nvSpPr>
          <p:cNvPr id="2" name="矩形: 圆角 1"/>
          <p:cNvSpPr/>
          <p:nvPr/>
        </p:nvSpPr>
        <p:spPr>
          <a:xfrm>
            <a:off x="704215" y="2273935"/>
            <a:ext cx="4432935" cy="427990"/>
          </a:xfrm>
          <a:prstGeom prst="roundRect">
            <a:avLst>
              <a:gd name="adj" fmla="val 50000"/>
            </a:avLst>
          </a:prstGeom>
          <a:solidFill>
            <a:srgbClr val="5BAE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t>Inhibition of enzyme activity:</a:t>
            </a:r>
            <a:endParaRPr lang="en-US" altLang="zh-CN" b="1" dirty="0"/>
          </a:p>
        </p:txBody>
      </p:sp>
      <p:sp>
        <p:nvSpPr>
          <p:cNvPr id="13" name="文本框 12"/>
          <p:cNvSpPr txBox="1"/>
          <p:nvPr/>
        </p:nvSpPr>
        <p:spPr>
          <a:xfrm>
            <a:off x="605155" y="5315909"/>
            <a:ext cx="10578465" cy="632460"/>
          </a:xfrm>
          <a:prstGeom prst="rect">
            <a:avLst/>
          </a:prstGeom>
          <a:noFill/>
        </p:spPr>
        <p:txBody>
          <a:bodyPr wrap="square" rtlCol="0">
            <a:spAutoFit/>
          </a:bodyPr>
          <a:lstStyle/>
          <a:p>
            <a:pPr marL="575945" lvl="1" indent="-285750">
              <a:lnSpc>
                <a:spcPct val="110000"/>
              </a:lnSpc>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Low-temperature treatment → </a:t>
            </a:r>
            <a:r>
              <a:rPr lang="en-US" altLang="zh-CN" sz="1600" dirty="0">
                <a:solidFill>
                  <a:schemeClr val="tx1"/>
                </a:solidFill>
                <a:latin typeface="Arial" panose="020B0604020202020204" pitchFamily="34" charset="0"/>
                <a:cs typeface="Arial" panose="020B0604020202020204" pitchFamily="34" charset="0"/>
                <a:sym typeface="+mn-ea"/>
              </a:rPr>
              <a:t>can</a:t>
            </a:r>
            <a:r>
              <a:rPr lang="en-US" altLang="zh-CN" sz="1600" b="1" dirty="0">
                <a:solidFill>
                  <a:schemeClr val="tx1"/>
                </a:solidFill>
                <a:latin typeface="Arial" panose="020B0604020202020204" pitchFamily="34" charset="0"/>
                <a:cs typeface="Arial" panose="020B0604020202020204" pitchFamily="34" charset="0"/>
                <a:sym typeface="+mn-ea"/>
              </a:rPr>
              <a:t> reduce enzyme activity</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b="1" dirty="0">
              <a:solidFill>
                <a:schemeClr val="tx1"/>
              </a:solidFill>
              <a:latin typeface="Arial" panose="020B0604020202020204" pitchFamily="34" charset="0"/>
              <a:cs typeface="Arial" panose="020B0604020202020204" pitchFamily="34" charset="0"/>
              <a:sym typeface="+mn-ea"/>
            </a:endParaRPr>
          </a:p>
          <a:p>
            <a:pPr marL="575945" lvl="1" indent="-285750">
              <a:lnSpc>
                <a:spcPct val="110000"/>
              </a:lnSpc>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Irradiation → </a:t>
            </a:r>
            <a:r>
              <a:rPr lang="en-US" altLang="zh-CN" sz="1600" dirty="0">
                <a:solidFill>
                  <a:schemeClr val="tx1"/>
                </a:solidFill>
                <a:latin typeface="Arial" panose="020B0604020202020204" pitchFamily="34" charset="0"/>
                <a:cs typeface="Arial" panose="020B0604020202020204" pitchFamily="34" charset="0"/>
                <a:sym typeface="+mn-ea"/>
              </a:rPr>
              <a:t>can</a:t>
            </a:r>
            <a:r>
              <a:rPr lang="en-US" altLang="zh-CN" sz="1600" b="1" dirty="0">
                <a:solidFill>
                  <a:schemeClr val="tx1"/>
                </a:solidFill>
                <a:latin typeface="Arial" panose="020B0604020202020204" pitchFamily="34" charset="0"/>
                <a:cs typeface="Arial" panose="020B0604020202020204" pitchFamily="34" charset="0"/>
                <a:sym typeface="+mn-ea"/>
              </a:rPr>
              <a:t> partially disrupt enzyme structures → inhibits activity</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4" name="文本框 3"/>
          <p:cNvSpPr txBox="1"/>
          <p:nvPr/>
        </p:nvSpPr>
        <p:spPr>
          <a:xfrm>
            <a:off x="605155" y="2838139"/>
            <a:ext cx="7891703" cy="1056640"/>
          </a:xfrm>
          <a:prstGeom prst="rect">
            <a:avLst/>
          </a:prstGeom>
          <a:noFill/>
        </p:spPr>
        <p:txBody>
          <a:bodyPr wrap="square" rtlCol="0">
            <a:spAutoFit/>
          </a:bodyPr>
          <a:lstStyle/>
          <a:p>
            <a:pPr marL="288290" lvl="0" indent="-285750" algn="l" fontAlgn="auto">
              <a:lnSpc>
                <a:spcPct val="110000"/>
              </a:lnSpc>
              <a:spcAft>
                <a:spcPts val="600"/>
              </a:spcAft>
              <a:buClrTx/>
              <a:buSzTx/>
              <a:buFont typeface="Wingdings" panose="05000000000000000000" charset="0"/>
              <a:buChar char="n"/>
            </a:pPr>
            <a:r>
              <a:rPr lang="en-US" altLang="zh-CN" sz="1600" b="1" dirty="0">
                <a:solidFill>
                  <a:srgbClr val="5BAE3E"/>
                </a:solidFill>
                <a:latin typeface="Arial" panose="020B0604020202020204" pitchFamily="34" charset="0"/>
                <a:cs typeface="Arial" panose="020B0604020202020204" pitchFamily="34" charset="0"/>
                <a:sym typeface="+mn-ea"/>
              </a:rPr>
              <a:t>Core Principle: Enzyme Activity Suppression</a:t>
            </a:r>
            <a:endParaRPr lang="en-US" altLang="zh-CN" sz="1600" b="1" dirty="0">
              <a:solidFill>
                <a:srgbClr val="5BAE3E"/>
              </a:solidFill>
              <a:latin typeface="Arial" panose="020B0604020202020204" pitchFamily="34" charset="0"/>
              <a:cs typeface="Arial" panose="020B0604020202020204" pitchFamily="34" charset="0"/>
              <a:sym typeface="+mn-ea"/>
            </a:endParaRPr>
          </a:p>
          <a:p>
            <a:pPr marL="575945" lvl="1" indent="-285750" fontAlgn="auto">
              <a:lnSpc>
                <a:spcPct val="110000"/>
              </a:lnSpc>
              <a:spcAft>
                <a:spcPts val="6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Suppressing </a:t>
            </a:r>
            <a:r>
              <a:rPr lang="en-US" altLang="zh-CN" sz="1600" b="1" dirty="0">
                <a:solidFill>
                  <a:schemeClr val="tx1"/>
                </a:solidFill>
                <a:latin typeface="Arial" panose="020B0604020202020204" pitchFamily="34" charset="0"/>
                <a:cs typeface="Arial" panose="020B0604020202020204" pitchFamily="34" charset="0"/>
                <a:sym typeface="+mn-ea"/>
              </a:rPr>
              <a:t>PPO and POD activity</a:t>
            </a:r>
            <a:r>
              <a:rPr lang="en-US" altLang="zh-CN" sz="1600" dirty="0">
                <a:solidFill>
                  <a:schemeClr val="tx1"/>
                </a:solidFill>
                <a:latin typeface="Arial" panose="020B0604020202020204" pitchFamily="34" charset="0"/>
                <a:cs typeface="Arial" panose="020B0604020202020204" pitchFamily="34" charset="0"/>
                <a:sym typeface="+mn-ea"/>
              </a:rPr>
              <a:t> is key to controlling enzymatic browning.</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fontAlgn="auto">
              <a:lnSpc>
                <a:spcPct val="110000"/>
              </a:lnSpc>
              <a:spcAft>
                <a:spcPts val="6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Both </a:t>
            </a:r>
            <a:r>
              <a:rPr lang="en-US" altLang="zh-CN" sz="1600" b="1" dirty="0">
                <a:solidFill>
                  <a:schemeClr val="tx1"/>
                </a:solidFill>
                <a:latin typeface="Arial" panose="020B0604020202020204" pitchFamily="34" charset="0"/>
                <a:cs typeface="Arial" panose="020B0604020202020204" pitchFamily="34" charset="0"/>
                <a:sym typeface="+mn-ea"/>
              </a:rPr>
              <a:t>physical</a:t>
            </a:r>
            <a:r>
              <a:rPr lang="en-US" altLang="zh-CN" sz="1600" dirty="0">
                <a:solidFill>
                  <a:schemeClr val="tx1"/>
                </a:solidFill>
                <a:latin typeface="Arial" panose="020B0604020202020204" pitchFamily="34" charset="0"/>
                <a:cs typeface="Arial" panose="020B0604020202020204" pitchFamily="34" charset="0"/>
                <a:sym typeface="+mn-ea"/>
              </a:rPr>
              <a:t> and </a:t>
            </a:r>
            <a:r>
              <a:rPr lang="en-US" altLang="zh-CN" sz="1600" b="1" dirty="0">
                <a:solidFill>
                  <a:schemeClr val="tx1"/>
                </a:solidFill>
                <a:latin typeface="Arial" panose="020B0604020202020204" pitchFamily="34" charset="0"/>
                <a:cs typeface="Arial" panose="020B0604020202020204" pitchFamily="34" charset="0"/>
                <a:sym typeface="+mn-ea"/>
              </a:rPr>
              <a:t>chemical </a:t>
            </a:r>
            <a:r>
              <a:rPr lang="en-US" altLang="zh-CN" sz="1600" dirty="0">
                <a:solidFill>
                  <a:schemeClr val="tx1"/>
                </a:solidFill>
                <a:latin typeface="Arial" panose="020B0604020202020204" pitchFamily="34" charset="0"/>
                <a:cs typeface="Arial" panose="020B0604020202020204" pitchFamily="34" charset="0"/>
                <a:sym typeface="+mn-ea"/>
              </a:rPr>
              <a:t>methods can be employed.</a:t>
            </a:r>
            <a:endParaRPr lang="en-US" altLang="zh-CN" sz="1600" dirty="0">
              <a:solidFill>
                <a:schemeClr val="tx1"/>
              </a:solidFill>
              <a:latin typeface="Arial" panose="020B0604020202020204" pitchFamily="34" charset="0"/>
              <a:cs typeface="Arial" panose="020B0604020202020204" pitchFamily="34" charset="0"/>
              <a:sym typeface="+mn-ea"/>
            </a:endParaRPr>
          </a:p>
        </p:txBody>
      </p:sp>
      <p:pic>
        <p:nvPicPr>
          <p:cNvPr id="9" name="733">
            <a:hlinkClick r:id="" action="ppaction://media"/>
          </p:cNvPr>
          <p:cNvPicPr>
            <a:picLocks noChangeAspect="1"/>
          </p:cNvPicPr>
          <p:nvPr>
            <a:audioFile r:link="rId3"/>
            <p:extLst>
              <p:ext uri="{DAA4B4D4-6D71-4841-9C94-3DE7FCFB9230}">
                <p14:media xmlns:p14="http://schemas.microsoft.com/office/powerpoint/2010/main" r:embed="rId4"/>
              </p:ext>
            </p:extLst>
          </p:nvPr>
        </p:nvPicPr>
        <p:blipFill>
          <a:blip r:embed="rId5"/>
          <a:stretch>
            <a:fillRect/>
          </a:stretch>
        </p:blipFill>
        <p:spPr>
          <a:xfrm>
            <a:off x="-628650" y="5548313"/>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9"/>
                </p:tgtEl>
              </p:cMediaNode>
            </p:audio>
          </p:childTnLst>
        </p:cTn>
      </p:par>
    </p:tnLst>
    <p:bldLst>
      <p:bldP spid="12" grpId="0" build="p"/>
      <p:bldP spid="2" grpId="0" animBg="1"/>
      <p:bldP spid="13" grpId="0" uiExpand="1" build="p"/>
      <p:bldP spid="4"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593299" y="431757"/>
            <a:ext cx="8539549" cy="107632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2. Postharvest Discoloration of Fruits and Vegetables </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3" name="文本框 2"/>
          <p:cNvSpPr txBox="1"/>
          <p:nvPr/>
        </p:nvSpPr>
        <p:spPr>
          <a:xfrm>
            <a:off x="611360" y="1628800"/>
            <a:ext cx="6066166" cy="461665"/>
          </a:xfrm>
          <a:prstGeom prst="rect">
            <a:avLst/>
          </a:prstGeom>
          <a:noFill/>
        </p:spPr>
        <p:txBody>
          <a:bodyPr wrap="square" rtlCol="0">
            <a:spAutoFit/>
          </a:bodyPr>
          <a:lstStyle/>
          <a:p>
            <a:r>
              <a:rPr lang="en-US" altLang="zh-CN" sz="2400" b="1" dirty="0">
                <a:sym typeface="+mn-ea"/>
              </a:rPr>
              <a:t>(2) Control of Enzymatic Browning</a:t>
            </a:r>
            <a:endParaRPr lang="en-US" altLang="zh-CN" sz="2400" b="1" dirty="0">
              <a:sym typeface="+mn-ea"/>
            </a:endParaRPr>
          </a:p>
        </p:txBody>
      </p:sp>
      <p:sp>
        <p:nvSpPr>
          <p:cNvPr id="2" name="矩形: 圆角 1"/>
          <p:cNvSpPr/>
          <p:nvPr/>
        </p:nvSpPr>
        <p:spPr>
          <a:xfrm>
            <a:off x="704215" y="2273935"/>
            <a:ext cx="4432935" cy="427990"/>
          </a:xfrm>
          <a:prstGeom prst="roundRect">
            <a:avLst>
              <a:gd name="adj" fmla="val 50000"/>
            </a:avLst>
          </a:prstGeom>
          <a:solidFill>
            <a:srgbClr val="5BAE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t>Inhibition of enzyme activity:</a:t>
            </a:r>
            <a:endParaRPr lang="en-US" altLang="zh-CN" b="1" dirty="0"/>
          </a:p>
        </p:txBody>
      </p:sp>
      <p:sp>
        <p:nvSpPr>
          <p:cNvPr id="6" name="文本框 5" descr="7b0a202020202262756c6c6574223a20227b5c2263617465676f727949645c223a5c225c222c5c2274656d706c61746549645c223a32303233313731347d220a7d0a"/>
          <p:cNvSpPr txBox="1"/>
          <p:nvPr/>
        </p:nvSpPr>
        <p:spPr>
          <a:xfrm>
            <a:off x="591820" y="2867025"/>
            <a:ext cx="10147935" cy="1645285"/>
          </a:xfrm>
          <a:prstGeom prst="rect">
            <a:avLst/>
          </a:prstGeom>
          <a:noFill/>
        </p:spPr>
        <p:txBody>
          <a:bodyPr wrap="square" rtlCol="0">
            <a:spAutoFit/>
          </a:bodyPr>
          <a:lstStyle/>
          <a:p>
            <a:pPr marL="288290" lvl="0" indent="-285750" algn="l" fontAlgn="auto">
              <a:lnSpc>
                <a:spcPct val="150000"/>
              </a:lnSpc>
              <a:spcAft>
                <a:spcPts val="600"/>
              </a:spcAft>
              <a:buClrTx/>
              <a:buSzTx/>
              <a:buFont typeface="Wingdings" panose="05000000000000000000" charset="0"/>
              <a:buChar char="n"/>
            </a:pPr>
            <a:r>
              <a:rPr lang="en-US" altLang="zh-CN" sz="1600" b="1" dirty="0">
                <a:solidFill>
                  <a:srgbClr val="5BAE3E"/>
                </a:solidFill>
                <a:latin typeface="Arial" panose="020B0604020202020204" pitchFamily="34" charset="0"/>
                <a:cs typeface="Arial" panose="020B0604020202020204" pitchFamily="34" charset="0"/>
                <a:sym typeface="+mn-ea"/>
              </a:rPr>
              <a:t>Chemical Methods (Vitamin C and Sulfites) </a:t>
            </a:r>
            <a:endParaRPr lang="en-US" altLang="zh-CN" sz="1600"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50000"/>
              </a:lnSpc>
              <a:buSzPct val="100000"/>
              <a:buFont typeface="Arial" panose="020B0604020202020204" pitchFamily="34" charset="0"/>
              <a:buChar char="•"/>
            </a:pPr>
            <a:r>
              <a:rPr lang="en-US" altLang="zh-CN" sz="1600" b="1" dirty="0">
                <a:latin typeface="Arial" panose="020B0604020202020204" pitchFamily="34" charset="0"/>
                <a:cs typeface="Arial" panose="020B0604020202020204" pitchFamily="34" charset="0"/>
                <a:sym typeface="+mn-ea"/>
              </a:rPr>
              <a:t>Vitamin C (ascorbic acid)</a:t>
            </a:r>
            <a:endParaRPr lang="en-US" altLang="zh-CN" sz="1600" b="1" dirty="0">
              <a:latin typeface="Arial" panose="020B0604020202020204" pitchFamily="34" charset="0"/>
              <a:cs typeface="Arial" panose="020B0604020202020204" pitchFamily="34" charset="0"/>
              <a:sym typeface="+mn-ea"/>
            </a:endParaRPr>
          </a:p>
          <a:p>
            <a:pPr marL="817245" lvl="2" indent="-285750" fontAlgn="auto">
              <a:lnSpc>
                <a:spcPct val="150000"/>
              </a:lnSpc>
              <a:buSzPct val="100000"/>
              <a:buFont typeface="Arial" panose="020B0604020202020204" pitchFamily="34" charset="0"/>
              <a:buBlip>
                <a:blip r:embed="rId1"/>
              </a:buBlip>
            </a:pPr>
            <a:r>
              <a:rPr lang="en-US" altLang="zh-CN" sz="1600" dirty="0">
                <a:latin typeface="Arial" panose="020B0604020202020204" pitchFamily="34" charset="0"/>
                <a:cs typeface="Arial" panose="020B0604020202020204" pitchFamily="34" charset="0"/>
                <a:sym typeface="+mn-ea"/>
              </a:rPr>
              <a:t>Acts as a</a:t>
            </a:r>
            <a:r>
              <a:rPr lang="en-US" altLang="zh-CN" sz="1600" b="1" dirty="0">
                <a:latin typeface="Arial" panose="020B0604020202020204" pitchFamily="34" charset="0"/>
                <a:cs typeface="Arial" panose="020B0604020202020204" pitchFamily="34" charset="0"/>
                <a:sym typeface="+mn-ea"/>
              </a:rPr>
              <a:t> reducing agent.</a:t>
            </a:r>
            <a:endParaRPr lang="en-US" altLang="zh-CN" sz="1600" b="1" dirty="0">
              <a:latin typeface="Arial" panose="020B0604020202020204" pitchFamily="34" charset="0"/>
              <a:cs typeface="Arial" panose="020B0604020202020204" pitchFamily="34" charset="0"/>
              <a:sym typeface="+mn-ea"/>
            </a:endParaRPr>
          </a:p>
          <a:p>
            <a:pPr marL="817245" lvl="2" indent="-285750" fontAlgn="auto">
              <a:lnSpc>
                <a:spcPct val="150000"/>
              </a:lnSpc>
              <a:buSzPct val="100000"/>
              <a:buFont typeface="Arial" panose="020B0604020202020204" pitchFamily="34" charset="0"/>
              <a:buBlip>
                <a:blip r:embed="rId1"/>
              </a:buBlip>
            </a:pPr>
            <a:r>
              <a:rPr lang="en-US" altLang="zh-CN" sz="1600" dirty="0">
                <a:latin typeface="Arial" panose="020B0604020202020204" pitchFamily="34" charset="0"/>
                <a:cs typeface="Arial" panose="020B0604020202020204" pitchFamily="34" charset="0"/>
                <a:sym typeface="+mn-ea"/>
              </a:rPr>
              <a:t>Converts</a:t>
            </a:r>
            <a:r>
              <a:rPr lang="en-US" altLang="zh-CN" sz="1600" b="1" dirty="0">
                <a:latin typeface="Arial" panose="020B0604020202020204" pitchFamily="34" charset="0"/>
                <a:cs typeface="Arial" panose="020B0604020202020204" pitchFamily="34" charset="0"/>
                <a:sym typeface="+mn-ea"/>
              </a:rPr>
              <a:t> quinones → phenolic compounds, </a:t>
            </a:r>
            <a:r>
              <a:rPr lang="en-US" altLang="zh-CN" sz="1600" dirty="0">
                <a:latin typeface="Arial" panose="020B0604020202020204" pitchFamily="34" charset="0"/>
                <a:cs typeface="Arial" panose="020B0604020202020204" pitchFamily="34" charset="0"/>
                <a:sym typeface="+mn-ea"/>
              </a:rPr>
              <a:t>indirectly inhibiting browning.</a:t>
            </a:r>
            <a:endParaRPr lang="en-US" altLang="zh-CN" sz="1600" dirty="0">
              <a:latin typeface="Arial" panose="020B0604020202020204" pitchFamily="34" charset="0"/>
              <a:cs typeface="Arial" panose="020B0604020202020204" pitchFamily="34" charset="0"/>
              <a:sym typeface="+mn-ea"/>
            </a:endParaRPr>
          </a:p>
        </p:txBody>
      </p:sp>
      <p:sp>
        <p:nvSpPr>
          <p:cNvPr id="16" name="文本框 15" descr="7b0a202020202262756c6c6574223a20227b5c2263617465676f727949645c223a5c225c222c5c2274656d706c61746549645c223a32303233313731347d220a7d0a"/>
          <p:cNvSpPr txBox="1"/>
          <p:nvPr/>
        </p:nvSpPr>
        <p:spPr>
          <a:xfrm>
            <a:off x="593090" y="4459605"/>
            <a:ext cx="10881360" cy="1100455"/>
          </a:xfrm>
          <a:prstGeom prst="rect">
            <a:avLst/>
          </a:prstGeom>
          <a:noFill/>
        </p:spPr>
        <p:txBody>
          <a:bodyPr wrap="square" rtlCol="0">
            <a:spAutoFit/>
          </a:bodyPr>
          <a:lstStyle/>
          <a:p>
            <a:pPr marL="575945" lvl="1" indent="-285750">
              <a:lnSpc>
                <a:spcPct val="150000"/>
              </a:lnSpc>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Sulfites</a:t>
            </a:r>
            <a:endParaRPr lang="en-US" altLang="zh-CN" sz="1600" b="1" dirty="0">
              <a:solidFill>
                <a:schemeClr val="tx1"/>
              </a:solidFill>
              <a:latin typeface="Arial" panose="020B0604020202020204" pitchFamily="34" charset="0"/>
              <a:cs typeface="Arial" panose="020B0604020202020204" pitchFamily="34" charset="0"/>
              <a:sym typeface="+mn-ea"/>
            </a:endParaRPr>
          </a:p>
          <a:p>
            <a:pPr marL="817245" lvl="4" indent="-285750" fontAlgn="auto">
              <a:lnSpc>
                <a:spcPct val="150000"/>
              </a:lnSpc>
              <a:buSzPct val="100000"/>
              <a:buFont typeface="Arial" panose="020B0604020202020204" pitchFamily="34" charset="0"/>
              <a:buBlip>
                <a:blip r:embed="rId1"/>
              </a:buBlip>
            </a:pPr>
            <a:r>
              <a:rPr lang="en-US" altLang="zh-CN" sz="1600" dirty="0">
                <a:latin typeface="Arial" panose="020B0604020202020204" pitchFamily="34" charset="0"/>
                <a:cs typeface="Arial" panose="020B0604020202020204" pitchFamily="34" charset="0"/>
                <a:sym typeface="+mn-ea"/>
              </a:rPr>
              <a:t>Bind to specific</a:t>
            </a:r>
            <a:r>
              <a:rPr lang="en-US" altLang="zh-CN" sz="1600" b="1" dirty="0">
                <a:latin typeface="Arial" panose="020B0604020202020204" pitchFamily="34" charset="0"/>
                <a:cs typeface="Arial" panose="020B0604020202020204" pitchFamily="34" charset="0"/>
                <a:sym typeface="+mn-ea"/>
              </a:rPr>
              <a:t> functional groups</a:t>
            </a:r>
            <a:r>
              <a:rPr lang="en-US" altLang="zh-CN" sz="1600" dirty="0">
                <a:latin typeface="Arial" panose="020B0604020202020204" pitchFamily="34" charset="0"/>
                <a:cs typeface="Arial" panose="020B0604020202020204" pitchFamily="34" charset="0"/>
                <a:sym typeface="+mn-ea"/>
              </a:rPr>
              <a:t> of enzyme molecules → lead to </a:t>
            </a:r>
            <a:r>
              <a:rPr lang="en-US" altLang="zh-CN" sz="1600" b="1" dirty="0">
                <a:latin typeface="Arial" panose="020B0604020202020204" pitchFamily="34" charset="0"/>
                <a:cs typeface="Arial" panose="020B0604020202020204" pitchFamily="34" charset="0"/>
                <a:sym typeface="+mn-ea"/>
              </a:rPr>
              <a:t>enzyme inactivation.</a:t>
            </a:r>
            <a:endParaRPr lang="en-US" altLang="zh-CN" sz="1600" b="1" dirty="0">
              <a:latin typeface="Arial" panose="020B0604020202020204" pitchFamily="34" charset="0"/>
              <a:cs typeface="Arial" panose="020B0604020202020204" pitchFamily="34" charset="0"/>
              <a:sym typeface="+mn-ea"/>
            </a:endParaRPr>
          </a:p>
          <a:p>
            <a:pPr marL="575945" lvl="1" indent="-285750">
              <a:lnSpc>
                <a:spcPct val="110000"/>
              </a:lnSpc>
              <a:buSzPct val="100000"/>
              <a:buFont typeface="Arial" panose="020B0604020202020204" pitchFamily="34" charset="0"/>
              <a:buChar char="•"/>
            </a:pPr>
            <a:endParaRPr lang="en-US" altLang="zh-CN" sz="1600" b="1" dirty="0">
              <a:solidFill>
                <a:schemeClr val="tx1"/>
              </a:solidFill>
              <a:latin typeface="Arial" panose="020B0604020202020204" pitchFamily="34" charset="0"/>
              <a:cs typeface="Arial" panose="020B0604020202020204" pitchFamily="34" charset="0"/>
              <a:sym typeface="+mn-ea"/>
            </a:endParaRPr>
          </a:p>
        </p:txBody>
      </p:sp>
      <p:pic>
        <p:nvPicPr>
          <p:cNvPr id="9" name="图片 8"/>
          <p:cNvPicPr>
            <a:picLocks noChangeAspect="1"/>
          </p:cNvPicPr>
          <p:nvPr/>
        </p:nvPicPr>
        <p:blipFill>
          <a:blip r:embed="rId2"/>
          <a:stretch>
            <a:fillRect/>
          </a:stretch>
        </p:blipFill>
        <p:spPr>
          <a:xfrm>
            <a:off x="7545070" y="1508125"/>
            <a:ext cx="4051300" cy="1516380"/>
          </a:xfrm>
          <a:prstGeom prst="rect">
            <a:avLst/>
          </a:prstGeom>
        </p:spPr>
      </p:pic>
      <p:pic>
        <p:nvPicPr>
          <p:cNvPr id="4" name="734">
            <a:hlinkClick r:id="" action="ppaction://media"/>
          </p:cNvPr>
          <p:cNvPicPr>
            <a:picLocks noChangeAspect="1"/>
          </p:cNvPicPr>
          <p:nvPr>
            <a:audioFile r:link="rId3"/>
            <p:extLst>
              <p:ext uri="{DAA4B4D4-6D71-4841-9C94-3DE7FCFB9230}">
                <p14:media xmlns:p14="http://schemas.microsoft.com/office/powerpoint/2010/main" r:embed="rId4"/>
              </p:ext>
            </p:extLst>
          </p:nvPr>
        </p:nvPicPr>
        <p:blipFill>
          <a:blip r:embed="rId5"/>
          <a:stretch>
            <a:fillRect/>
          </a:stretch>
        </p:blipFill>
        <p:spPr>
          <a:xfrm>
            <a:off x="-712788" y="5783263"/>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4"/>
                </p:tgtEl>
              </p:cMediaNode>
            </p:audio>
          </p:childTnLst>
        </p:cTn>
      </p:par>
    </p:tnLst>
    <p:bldLst>
      <p:bldP spid="6" grpId="0" uiExpand="1" build="p"/>
      <p:bldP spid="16" grpId="0" uiExpand="1"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593299" y="431757"/>
            <a:ext cx="8539549" cy="107632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2. Postharvest Discoloration of Fruits and Vegetables </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21" name="文本框 20"/>
          <p:cNvSpPr txBox="1"/>
          <p:nvPr/>
        </p:nvSpPr>
        <p:spPr>
          <a:xfrm>
            <a:off x="587375" y="2752090"/>
            <a:ext cx="11010900" cy="1308100"/>
          </a:xfrm>
          <a:prstGeom prst="rect">
            <a:avLst/>
          </a:prstGeom>
          <a:noFill/>
        </p:spPr>
        <p:txBody>
          <a:bodyPr wrap="square" rtlCol="0">
            <a:spAutoFit/>
          </a:bodyPr>
          <a:lstStyle/>
          <a:p>
            <a:pPr marL="288290" lvl="0" indent="-285750" algn="l">
              <a:lnSpc>
                <a:spcPct val="120000"/>
              </a:lnSpc>
              <a:buClrTx/>
              <a:buSzTx/>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Physical Method</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Modified Atmosphere Packaging (MAP) </a:t>
            </a:r>
            <a:r>
              <a:rPr lang="en-US" altLang="zh-CN" sz="1600" dirty="0">
                <a:solidFill>
                  <a:schemeClr val="tx1"/>
                </a:solidFill>
                <a:latin typeface="Arial" panose="020B0604020202020204" pitchFamily="34" charset="0"/>
                <a:cs typeface="Arial" panose="020B0604020202020204" pitchFamily="34" charset="0"/>
                <a:sym typeface="+mn-ea"/>
              </a:rPr>
              <a:t>is</a:t>
            </a:r>
            <a:r>
              <a:rPr lang="en-US" altLang="zh-CN" sz="1600" b="1" dirty="0">
                <a:solidFill>
                  <a:schemeClr val="tx1"/>
                </a:solidFill>
                <a:latin typeface="Arial" panose="020B0604020202020204" pitchFamily="34" charset="0"/>
                <a:cs typeface="Arial" panose="020B0604020202020204" pitchFamily="34" charset="0"/>
                <a:sym typeface="+mn-ea"/>
              </a:rPr>
              <a:t> </a:t>
            </a:r>
            <a:r>
              <a:rPr lang="en-US" altLang="zh-CN" sz="1600" dirty="0">
                <a:solidFill>
                  <a:schemeClr val="tx1"/>
                </a:solidFill>
                <a:latin typeface="Arial" panose="020B0604020202020204" pitchFamily="34" charset="0"/>
                <a:cs typeface="Arial" panose="020B0604020202020204" pitchFamily="34" charset="0"/>
                <a:sym typeface="+mn-ea"/>
              </a:rPr>
              <a:t>the</a:t>
            </a:r>
            <a:r>
              <a:rPr lang="en-US" altLang="zh-CN" sz="1600" b="1" dirty="0">
                <a:solidFill>
                  <a:schemeClr val="tx1"/>
                </a:solidFill>
                <a:latin typeface="Arial" panose="020B0604020202020204" pitchFamily="34" charset="0"/>
                <a:cs typeface="Arial" panose="020B0604020202020204" pitchFamily="34" charset="0"/>
                <a:sym typeface="+mn-ea"/>
              </a:rPr>
              <a:t> most commonly used and effective </a:t>
            </a:r>
            <a:r>
              <a:rPr lang="en-US" altLang="zh-CN" sz="1600" dirty="0">
                <a:solidFill>
                  <a:schemeClr val="tx1"/>
                </a:solidFill>
                <a:latin typeface="Arial" panose="020B0604020202020204" pitchFamily="34" charset="0"/>
                <a:cs typeface="Arial" panose="020B0604020202020204" pitchFamily="34" charset="0"/>
                <a:sym typeface="+mn-ea"/>
              </a:rPr>
              <a:t>technique.</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a:lnSpc>
                <a:spcPct val="120000"/>
              </a:lnSpc>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Adjusts </a:t>
            </a:r>
            <a:r>
              <a:rPr lang="en-US" altLang="zh-CN" sz="1600" b="1" dirty="0">
                <a:solidFill>
                  <a:schemeClr val="tx1"/>
                </a:solidFill>
                <a:latin typeface="Arial" panose="020B0604020202020204" pitchFamily="34" charset="0"/>
                <a:cs typeface="Arial" panose="020B0604020202020204" pitchFamily="34" charset="0"/>
                <a:sym typeface="+mn-ea"/>
              </a:rPr>
              <a:t>gas composition within the package</a:t>
            </a:r>
            <a:r>
              <a:rPr lang="en-US" altLang="zh-CN" sz="1600" dirty="0">
                <a:solidFill>
                  <a:schemeClr val="tx1"/>
                </a:solidFill>
                <a:latin typeface="Arial" panose="020B0604020202020204" pitchFamily="34" charset="0"/>
                <a:cs typeface="Arial" panose="020B0604020202020204" pitchFamily="34" charset="0"/>
                <a:sym typeface="+mn-ea"/>
              </a:rPr>
              <a:t> and </a:t>
            </a:r>
            <a:r>
              <a:rPr lang="en-US" altLang="zh-CN" sz="1600" b="1" dirty="0">
                <a:solidFill>
                  <a:schemeClr val="tx1"/>
                </a:solidFill>
                <a:latin typeface="Arial" panose="020B0604020202020204" pitchFamily="34" charset="0"/>
                <a:cs typeface="Arial" panose="020B0604020202020204" pitchFamily="34" charset="0"/>
                <a:sym typeface="+mn-ea"/>
              </a:rPr>
              <a:t>reduces O</a:t>
            </a:r>
            <a:r>
              <a:rPr lang="en-US" altLang="zh-CN" sz="1600" b="1" baseline="-25000" dirty="0">
                <a:solidFill>
                  <a:schemeClr val="tx1"/>
                </a:solidFill>
                <a:latin typeface="Arial" panose="020B0604020202020204" pitchFamily="34" charset="0"/>
                <a:cs typeface="Arial" panose="020B0604020202020204" pitchFamily="34" charset="0"/>
                <a:sym typeface="+mn-ea"/>
              </a:rPr>
              <a:t>2</a:t>
            </a:r>
            <a:r>
              <a:rPr lang="en-US" altLang="zh-CN" sz="1600" b="1" dirty="0">
                <a:solidFill>
                  <a:schemeClr val="tx1"/>
                </a:solidFill>
                <a:latin typeface="Arial" panose="020B0604020202020204" pitchFamily="34" charset="0"/>
                <a:cs typeface="Arial" panose="020B0604020202020204" pitchFamily="34" charset="0"/>
                <a:sym typeface="+mn-ea"/>
              </a:rPr>
              <a:t> levels</a:t>
            </a:r>
            <a:r>
              <a:rPr lang="en-US" altLang="zh-CN" sz="1600" dirty="0">
                <a:solidFill>
                  <a:schemeClr val="tx1"/>
                </a:solidFill>
                <a:latin typeface="Arial" panose="020B0604020202020204" pitchFamily="34" charset="0"/>
                <a:cs typeface="Arial" panose="020B0604020202020204" pitchFamily="34" charset="0"/>
                <a:sym typeface="+mn-ea"/>
              </a:rPr>
              <a:t> → </a:t>
            </a:r>
            <a:r>
              <a:rPr lang="en-US" altLang="zh-CN" sz="1600" b="1" dirty="0">
                <a:solidFill>
                  <a:schemeClr val="tx1"/>
                </a:solidFill>
                <a:latin typeface="Arial" panose="020B0604020202020204" pitchFamily="34" charset="0"/>
                <a:cs typeface="Arial" panose="020B0604020202020204" pitchFamily="34" charset="0"/>
                <a:sym typeface="+mn-ea"/>
              </a:rPr>
              <a:t>creates a low-oxygen environment</a:t>
            </a:r>
            <a:r>
              <a:rPr lang="en-US" altLang="zh-CN" sz="1600" dirty="0">
                <a:solidFill>
                  <a:schemeClr val="tx1"/>
                </a:solidFill>
                <a:latin typeface="Arial" panose="020B0604020202020204" pitchFamily="34" charset="0"/>
                <a:cs typeface="Arial" panose="020B0604020202020204" pitchFamily="34" charset="0"/>
                <a:sym typeface="+mn-ea"/>
              </a:rPr>
              <a:t> → inhibits enzymatic browning.</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2" name="文本框 1"/>
          <p:cNvSpPr txBox="1"/>
          <p:nvPr/>
        </p:nvSpPr>
        <p:spPr>
          <a:xfrm>
            <a:off x="587375" y="4050665"/>
            <a:ext cx="6175375" cy="988476"/>
          </a:xfrm>
          <a:prstGeom prst="rect">
            <a:avLst/>
          </a:prstGeom>
          <a:noFill/>
        </p:spPr>
        <p:txBody>
          <a:bodyPr wrap="square" rtlCol="0">
            <a:spAutoFit/>
          </a:bodyPr>
          <a:lstStyle/>
          <a:p>
            <a:pPr marL="288290" lvl="0" indent="-285750" algn="l">
              <a:lnSpc>
                <a:spcPct val="120000"/>
              </a:lnSpc>
              <a:buClrTx/>
              <a:buSzTx/>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Chemical Method</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Include the use of </a:t>
            </a:r>
            <a:r>
              <a:rPr lang="en-US" altLang="zh-CN" sz="1600" b="1" dirty="0">
                <a:solidFill>
                  <a:schemeClr val="tx1"/>
                </a:solidFill>
                <a:latin typeface="Arial" panose="020B0604020202020204" pitchFamily="34" charset="0"/>
                <a:cs typeface="Arial" panose="020B0604020202020204" pitchFamily="34" charset="0"/>
                <a:sym typeface="+mn-ea"/>
              </a:rPr>
              <a:t>oxygen scavengers</a:t>
            </a:r>
            <a:r>
              <a:rPr lang="en-US" altLang="zh-CN" sz="1600" dirty="0">
                <a:solidFill>
                  <a:schemeClr val="tx1"/>
                </a:solidFill>
                <a:latin typeface="Arial" panose="020B0604020202020204" pitchFamily="34" charset="0"/>
                <a:cs typeface="Arial" panose="020B0604020202020204" pitchFamily="34" charset="0"/>
                <a:sym typeface="+mn-ea"/>
              </a:rPr>
              <a:t>. </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a:lnSpc>
                <a:spcPct val="120000"/>
              </a:lnSpc>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Precise control of oxygen concentration</a:t>
            </a:r>
            <a:r>
              <a:rPr lang="en-US" altLang="zh-CN" sz="1600" dirty="0">
                <a:solidFill>
                  <a:schemeClr val="tx1"/>
                </a:solidFill>
                <a:latin typeface="Arial" panose="020B0604020202020204" pitchFamily="34" charset="0"/>
                <a:cs typeface="Arial" panose="020B0604020202020204" pitchFamily="34" charset="0"/>
                <a:sym typeface="+mn-ea"/>
              </a:rPr>
              <a:t> is difficult. </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3" name="文本框 2"/>
          <p:cNvSpPr txBox="1"/>
          <p:nvPr/>
        </p:nvSpPr>
        <p:spPr>
          <a:xfrm>
            <a:off x="6937375" y="4050665"/>
            <a:ext cx="4715510" cy="1603375"/>
          </a:xfrm>
          <a:prstGeom prst="rect">
            <a:avLst/>
          </a:prstGeom>
          <a:noFill/>
        </p:spPr>
        <p:txBody>
          <a:bodyPr wrap="square" rtlCol="0">
            <a:spAutoFit/>
          </a:bodyPr>
          <a:lstStyle/>
          <a:p>
            <a:pPr marL="288290" lvl="0" indent="-285750" algn="l">
              <a:lnSpc>
                <a:spcPct val="120000"/>
              </a:lnSpc>
              <a:buClrTx/>
              <a:buSzTx/>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Practical Considerations</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Excessively low O</a:t>
            </a:r>
            <a:r>
              <a:rPr lang="en-US" altLang="zh-CN" sz="1600" baseline="-25000" dirty="0">
                <a:solidFill>
                  <a:schemeClr val="tx1"/>
                </a:solidFill>
                <a:latin typeface="Arial" panose="020B0604020202020204" pitchFamily="34" charset="0"/>
                <a:cs typeface="Arial" panose="020B0604020202020204" pitchFamily="34" charset="0"/>
                <a:sym typeface="+mn-ea"/>
              </a:rPr>
              <a:t>2</a:t>
            </a:r>
            <a:r>
              <a:rPr lang="en-US" altLang="zh-CN" sz="1600" dirty="0">
                <a:solidFill>
                  <a:schemeClr val="tx1"/>
                </a:solidFill>
                <a:latin typeface="Arial" panose="020B0604020202020204" pitchFamily="34" charset="0"/>
                <a:cs typeface="Arial" panose="020B0604020202020204" pitchFamily="34" charset="0"/>
                <a:sym typeface="+mn-ea"/>
              </a:rPr>
              <a:t> may trigger </a:t>
            </a:r>
            <a:r>
              <a:rPr lang="en-US" altLang="zh-CN" sz="1600" b="1" dirty="0">
                <a:solidFill>
                  <a:schemeClr val="tx1"/>
                </a:solidFill>
                <a:latin typeface="Arial" panose="020B0604020202020204" pitchFamily="34" charset="0"/>
                <a:cs typeface="Arial" panose="020B0604020202020204" pitchFamily="34" charset="0"/>
                <a:sym typeface="+mn-ea"/>
              </a:rPr>
              <a:t>anaerobic respiration</a:t>
            </a:r>
            <a:r>
              <a:rPr lang="en-US" altLang="zh-CN" sz="1600" dirty="0">
                <a:solidFill>
                  <a:schemeClr val="tx1"/>
                </a:solidFill>
                <a:latin typeface="Arial" panose="020B0604020202020204" pitchFamily="34" charset="0"/>
                <a:cs typeface="Arial" panose="020B0604020202020204" pitchFamily="34" charset="0"/>
                <a:sym typeface="+mn-ea"/>
              </a:rPr>
              <a:t> in produce.</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a:lnSpc>
                <a:spcPct val="120000"/>
              </a:lnSpc>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Leads to </a:t>
            </a:r>
            <a:r>
              <a:rPr lang="en-US" altLang="zh-CN" sz="1600" b="1" dirty="0">
                <a:solidFill>
                  <a:schemeClr val="tx1"/>
                </a:solidFill>
                <a:latin typeface="Arial" panose="020B0604020202020204" pitchFamily="34" charset="0"/>
                <a:cs typeface="Arial" panose="020B0604020202020204" pitchFamily="34" charset="0"/>
                <a:sym typeface="+mn-ea"/>
              </a:rPr>
              <a:t>ethanol accumulation</a:t>
            </a:r>
            <a:r>
              <a:rPr lang="en-US" altLang="zh-CN" sz="1600" dirty="0">
                <a:solidFill>
                  <a:schemeClr val="tx1"/>
                </a:solidFill>
                <a:latin typeface="Arial" panose="020B0604020202020204" pitchFamily="34" charset="0"/>
                <a:cs typeface="Arial" panose="020B0604020202020204" pitchFamily="34" charset="0"/>
                <a:sym typeface="+mn-ea"/>
              </a:rPr>
              <a:t> → quality and flavour </a:t>
            </a:r>
            <a:r>
              <a:rPr lang="en-US" altLang="zh-CN" sz="1600" b="1" dirty="0">
                <a:solidFill>
                  <a:schemeClr val="tx1"/>
                </a:solidFill>
                <a:latin typeface="Arial" panose="020B0604020202020204" pitchFamily="34" charset="0"/>
                <a:cs typeface="Arial" panose="020B0604020202020204" pitchFamily="34" charset="0"/>
                <a:sym typeface="+mn-ea"/>
              </a:rPr>
              <a:t>deterioration</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p:txBody>
      </p:sp>
      <p:pic>
        <p:nvPicPr>
          <p:cNvPr id="7" name="图片 6"/>
          <p:cNvPicPr>
            <a:picLocks noChangeAspect="1"/>
          </p:cNvPicPr>
          <p:nvPr/>
        </p:nvPicPr>
        <p:blipFill>
          <a:blip r:embed="rId1"/>
          <a:srcRect l="58316" t="3677" r="1619" b="3000"/>
          <a:stretch>
            <a:fillRect/>
          </a:stretch>
        </p:blipFill>
        <p:spPr>
          <a:xfrm>
            <a:off x="9852660" y="1268730"/>
            <a:ext cx="1308735" cy="1821815"/>
          </a:xfrm>
          <a:prstGeom prst="rect">
            <a:avLst/>
          </a:prstGeom>
        </p:spPr>
      </p:pic>
      <p:sp>
        <p:nvSpPr>
          <p:cNvPr id="8" name="文本框 7"/>
          <p:cNvSpPr txBox="1"/>
          <p:nvPr/>
        </p:nvSpPr>
        <p:spPr>
          <a:xfrm>
            <a:off x="611360" y="1628800"/>
            <a:ext cx="6066166" cy="461665"/>
          </a:xfrm>
          <a:prstGeom prst="rect">
            <a:avLst/>
          </a:prstGeom>
          <a:noFill/>
        </p:spPr>
        <p:txBody>
          <a:bodyPr wrap="square" rtlCol="0">
            <a:spAutoFit/>
          </a:bodyPr>
          <a:lstStyle/>
          <a:p>
            <a:r>
              <a:rPr lang="en-US" altLang="zh-CN" sz="2400" b="1" dirty="0">
                <a:sym typeface="+mn-ea"/>
              </a:rPr>
              <a:t>(2) Control of Enzymatic Browning</a:t>
            </a:r>
            <a:endParaRPr lang="en-US" altLang="zh-CN" sz="2400" b="1" dirty="0">
              <a:sym typeface="+mn-ea"/>
            </a:endParaRPr>
          </a:p>
        </p:txBody>
      </p:sp>
      <p:sp>
        <p:nvSpPr>
          <p:cNvPr id="6" name="矩形: 圆角 5"/>
          <p:cNvSpPr/>
          <p:nvPr/>
        </p:nvSpPr>
        <p:spPr>
          <a:xfrm>
            <a:off x="704482" y="2257460"/>
            <a:ext cx="4433002" cy="396000"/>
          </a:xfrm>
          <a:prstGeom prst="roundRect">
            <a:avLst>
              <a:gd name="adj" fmla="val 50000"/>
            </a:avLst>
          </a:prstGeom>
          <a:solidFill>
            <a:srgbClr val="5BAE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t>Control of oxygen concentration:</a:t>
            </a:r>
            <a:endParaRPr lang="en-US" altLang="zh-CN" b="1" dirty="0"/>
          </a:p>
        </p:txBody>
      </p:sp>
      <p:pic>
        <p:nvPicPr>
          <p:cNvPr id="9" name="图片 8"/>
          <p:cNvPicPr>
            <a:picLocks noChangeAspect="1"/>
          </p:cNvPicPr>
          <p:nvPr/>
        </p:nvPicPr>
        <p:blipFill>
          <a:blip r:embed="rId1"/>
          <a:srcRect l="1775" t="4553" r="57959" b="4482"/>
          <a:stretch>
            <a:fillRect/>
          </a:stretch>
        </p:blipFill>
        <p:spPr>
          <a:xfrm>
            <a:off x="8268970" y="1268730"/>
            <a:ext cx="1349375" cy="1821815"/>
          </a:xfrm>
          <a:prstGeom prst="rect">
            <a:avLst/>
          </a:prstGeom>
        </p:spPr>
      </p:pic>
      <p:pic>
        <p:nvPicPr>
          <p:cNvPr id="10" name="735">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954088" y="5375275"/>
            <a:ext cx="487363" cy="487363"/>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0"/>
                </p:tgtEl>
              </p:cMediaNode>
            </p:audio>
          </p:childTnLst>
        </p:cTn>
      </p:par>
    </p:tnLst>
    <p:bldLst>
      <p:bldP spid="21" grpId="0" uiExpand="1" build="p"/>
      <p:bldP spid="2" grpId="0" uiExpand="1" build="p"/>
      <p:bldP spid="3" grpId="0" uiExpand="1" build="p"/>
      <p:bldP spid="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rcRect l="6040"/>
          <a:stretch>
            <a:fillRect/>
          </a:stretch>
        </p:blipFill>
        <p:spPr>
          <a:xfrm>
            <a:off x="6287401" y="2936345"/>
            <a:ext cx="5196917" cy="2530413"/>
          </a:xfrm>
          <a:prstGeom prst="rect">
            <a:avLst/>
          </a:prstGeom>
        </p:spPr>
      </p:pic>
      <p:sp>
        <p:nvSpPr>
          <p:cNvPr id="5" name="文本框 4"/>
          <p:cNvSpPr txBox="1"/>
          <p:nvPr/>
        </p:nvSpPr>
        <p:spPr>
          <a:xfrm>
            <a:off x="593299" y="431757"/>
            <a:ext cx="8539549" cy="107632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2. Postharvest Discoloration of Fruits and Vegetables </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12" name="文本框 11"/>
          <p:cNvSpPr txBox="1"/>
          <p:nvPr/>
        </p:nvSpPr>
        <p:spPr>
          <a:xfrm>
            <a:off x="586787" y="4242013"/>
            <a:ext cx="5509213" cy="1808480"/>
          </a:xfrm>
          <a:prstGeom prst="rect">
            <a:avLst/>
          </a:prstGeom>
          <a:noFill/>
        </p:spPr>
        <p:txBody>
          <a:bodyPr wrap="square" rtlCol="0">
            <a:spAutoFit/>
          </a:bodyPr>
          <a:lstStyle/>
          <a:p>
            <a:pPr marL="288290" lvl="0" indent="-285750" algn="l">
              <a:lnSpc>
                <a:spcPct val="120000"/>
              </a:lnSpc>
              <a:spcBef>
                <a:spcPts val="200"/>
              </a:spcBef>
              <a:spcAft>
                <a:spcPts val="200"/>
              </a:spcAft>
              <a:buClrTx/>
              <a:buSzTx/>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Quinone-coupling agents (e.g., cysteine) </a:t>
            </a:r>
            <a:endParaRPr lang="en-US" altLang="zh-CN" b="1" dirty="0">
              <a:solidFill>
                <a:srgbClr val="5BAE3E"/>
              </a:solidFill>
              <a:latin typeface="Arial" panose="020B0604020202020204" pitchFamily="34" charset="0"/>
              <a:cs typeface="Arial" panose="020B0604020202020204" pitchFamily="34" charset="0"/>
              <a:sym typeface="+mn-ea"/>
            </a:endParaRPr>
          </a:p>
          <a:p>
            <a:pPr marL="288290" lvl="1" indent="0">
              <a:lnSpc>
                <a:spcPct val="120000"/>
              </a:lnSpc>
              <a:spcBef>
                <a:spcPts val="200"/>
              </a:spcBef>
              <a:spcAft>
                <a:spcPts val="200"/>
              </a:spcAft>
              <a:buSzPct val="100000"/>
              <a:buFont typeface="Arial" panose="020B0604020202020204" pitchFamily="34" charset="0"/>
              <a:buNone/>
            </a:pPr>
            <a:r>
              <a:rPr lang="en-US" altLang="zh-CN" sz="1600" dirty="0">
                <a:latin typeface="Arial" panose="020B0604020202020204" pitchFamily="34" charset="0"/>
                <a:cs typeface="Arial" panose="020B0604020202020204" pitchFamily="34" charset="0"/>
                <a:sym typeface="+mn-ea"/>
              </a:rPr>
              <a:t>→ react with </a:t>
            </a:r>
            <a:r>
              <a:rPr lang="en-US" altLang="zh-CN" sz="1600" b="1" dirty="0">
                <a:latin typeface="Arial" panose="020B0604020202020204" pitchFamily="34" charset="0"/>
                <a:cs typeface="Arial" panose="020B0604020202020204" pitchFamily="34" charset="0"/>
                <a:sym typeface="+mn-ea"/>
              </a:rPr>
              <a:t>benzoquinones</a:t>
            </a:r>
            <a:r>
              <a:rPr lang="en-US" altLang="zh-CN" sz="1600" dirty="0">
                <a:latin typeface="Arial" panose="020B0604020202020204" pitchFamily="34" charset="0"/>
                <a:cs typeface="Arial" panose="020B0604020202020204" pitchFamily="34" charset="0"/>
                <a:sym typeface="+mn-ea"/>
              </a:rPr>
              <a:t>. </a:t>
            </a:r>
            <a:endParaRPr lang="en-US" altLang="zh-CN" sz="1600" dirty="0">
              <a:latin typeface="Arial" panose="020B0604020202020204" pitchFamily="34" charset="0"/>
              <a:cs typeface="Arial" panose="020B0604020202020204" pitchFamily="34" charset="0"/>
              <a:sym typeface="+mn-ea"/>
            </a:endParaRPr>
          </a:p>
          <a:p>
            <a:pPr marL="288290" lvl="1" indent="0">
              <a:lnSpc>
                <a:spcPct val="120000"/>
              </a:lnSpc>
              <a:spcBef>
                <a:spcPts val="200"/>
              </a:spcBef>
              <a:spcAft>
                <a:spcPts val="200"/>
              </a:spcAft>
              <a:buSzPct val="100000"/>
              <a:buFont typeface="Arial" panose="020B0604020202020204" pitchFamily="34" charset="0"/>
              <a:buNone/>
            </a:pPr>
            <a:r>
              <a:rPr lang="en-US" altLang="zh-CN" sz="1600" dirty="0">
                <a:latin typeface="Arial" panose="020B0604020202020204" pitchFamily="34" charset="0"/>
                <a:cs typeface="Arial" panose="020B0604020202020204" pitchFamily="34" charset="0"/>
                <a:sym typeface="+mn-ea"/>
              </a:rPr>
              <a:t>→ form </a:t>
            </a:r>
            <a:r>
              <a:rPr lang="en-US" altLang="zh-CN" sz="1600" b="1" dirty="0">
                <a:latin typeface="Arial" panose="020B0604020202020204" pitchFamily="34" charset="0"/>
                <a:cs typeface="Arial" panose="020B0604020202020204" pitchFamily="34" charset="0"/>
                <a:sym typeface="+mn-ea"/>
              </a:rPr>
              <a:t>colourless compounds</a:t>
            </a:r>
            <a:r>
              <a:rPr lang="en-US" altLang="zh-CN" sz="1600" dirty="0">
                <a:latin typeface="Arial" panose="020B0604020202020204" pitchFamily="34" charset="0"/>
                <a:cs typeface="Arial" panose="020B0604020202020204" pitchFamily="34" charset="0"/>
                <a:sym typeface="+mn-ea"/>
              </a:rPr>
              <a:t>. </a:t>
            </a:r>
            <a:endParaRPr lang="en-US" altLang="zh-CN" sz="1600" dirty="0">
              <a:latin typeface="Arial" panose="020B0604020202020204" pitchFamily="34" charset="0"/>
              <a:cs typeface="Arial" panose="020B0604020202020204" pitchFamily="34" charset="0"/>
              <a:sym typeface="+mn-ea"/>
            </a:endParaRPr>
          </a:p>
          <a:p>
            <a:pPr marL="288290" lvl="1" indent="0">
              <a:lnSpc>
                <a:spcPct val="120000"/>
              </a:lnSpc>
              <a:spcBef>
                <a:spcPts val="200"/>
              </a:spcBef>
              <a:spcAft>
                <a:spcPts val="200"/>
              </a:spcAft>
              <a:buSzPct val="100000"/>
              <a:buFont typeface="Arial" panose="020B0604020202020204" pitchFamily="34" charset="0"/>
              <a:buNone/>
            </a:pPr>
            <a:r>
              <a:rPr lang="en-US" altLang="zh-CN" sz="1600" dirty="0">
                <a:latin typeface="Arial" panose="020B0604020202020204" pitchFamily="34" charset="0"/>
                <a:cs typeface="Arial" panose="020B0604020202020204" pitchFamily="34" charset="0"/>
                <a:sym typeface="+mn-ea"/>
              </a:rPr>
              <a:t>→ prevent further </a:t>
            </a:r>
            <a:r>
              <a:rPr lang="en-US" altLang="zh-CN" sz="1600" b="1" dirty="0">
                <a:latin typeface="Arial" panose="020B0604020202020204" pitchFamily="34" charset="0"/>
                <a:cs typeface="Arial" panose="020B0604020202020204" pitchFamily="34" charset="0"/>
                <a:sym typeface="+mn-ea"/>
              </a:rPr>
              <a:t>polymerization</a:t>
            </a:r>
            <a:r>
              <a:rPr lang="en-US" altLang="zh-CN" sz="1600" dirty="0">
                <a:latin typeface="Arial" panose="020B0604020202020204" pitchFamily="34" charset="0"/>
                <a:cs typeface="Arial" panose="020B0604020202020204" pitchFamily="34" charset="0"/>
                <a:sym typeface="+mn-ea"/>
              </a:rPr>
              <a:t>. </a:t>
            </a:r>
            <a:endParaRPr lang="en-US" altLang="zh-CN" sz="1600" dirty="0">
              <a:latin typeface="Arial" panose="020B0604020202020204" pitchFamily="34" charset="0"/>
              <a:cs typeface="Arial" panose="020B0604020202020204" pitchFamily="34" charset="0"/>
              <a:sym typeface="+mn-ea"/>
            </a:endParaRPr>
          </a:p>
          <a:p>
            <a:pPr marL="288290" lvl="1" indent="0">
              <a:lnSpc>
                <a:spcPct val="120000"/>
              </a:lnSpc>
              <a:spcBef>
                <a:spcPts val="200"/>
              </a:spcBef>
              <a:spcAft>
                <a:spcPts val="200"/>
              </a:spcAft>
              <a:buSzPct val="100000"/>
              <a:buFont typeface="Arial" panose="020B0604020202020204" pitchFamily="34" charset="0"/>
              <a:buNone/>
            </a:pPr>
            <a:r>
              <a:rPr lang="en-US" altLang="zh-CN" sz="1600" dirty="0">
                <a:latin typeface="Arial" panose="020B0604020202020204" pitchFamily="34" charset="0"/>
                <a:cs typeface="Arial" panose="020B0604020202020204" pitchFamily="34" charset="0"/>
                <a:sym typeface="+mn-ea"/>
              </a:rPr>
              <a:t>→ significantly reduce</a:t>
            </a:r>
            <a:r>
              <a:rPr lang="en-US" altLang="zh-CN" sz="1600" b="1" dirty="0">
                <a:latin typeface="Arial" panose="020B0604020202020204" pitchFamily="34" charset="0"/>
                <a:cs typeface="Arial" panose="020B0604020202020204" pitchFamily="34" charset="0"/>
                <a:sym typeface="+mn-ea"/>
              </a:rPr>
              <a:t> discoloration</a:t>
            </a:r>
            <a:r>
              <a:rPr lang="en-US" altLang="zh-CN" sz="1600" dirty="0">
                <a:latin typeface="Arial" panose="020B0604020202020204" pitchFamily="34" charset="0"/>
                <a:cs typeface="Arial" panose="020B0604020202020204" pitchFamily="34" charset="0"/>
                <a:sym typeface="+mn-ea"/>
              </a:rPr>
              <a:t>.</a:t>
            </a:r>
            <a:endParaRPr lang="en-US" altLang="zh-CN" sz="1600" dirty="0">
              <a:latin typeface="Arial" panose="020B0604020202020204" pitchFamily="34" charset="0"/>
              <a:cs typeface="Arial" panose="020B0604020202020204" pitchFamily="34" charset="0"/>
              <a:sym typeface="+mn-ea"/>
            </a:endParaRPr>
          </a:p>
        </p:txBody>
      </p:sp>
      <p:sp>
        <p:nvSpPr>
          <p:cNvPr id="21" name="文本框 20"/>
          <p:cNvSpPr txBox="1"/>
          <p:nvPr/>
        </p:nvSpPr>
        <p:spPr>
          <a:xfrm>
            <a:off x="586787" y="2756535"/>
            <a:ext cx="5801981" cy="1461770"/>
          </a:xfrm>
          <a:prstGeom prst="rect">
            <a:avLst/>
          </a:prstGeom>
          <a:noFill/>
        </p:spPr>
        <p:txBody>
          <a:bodyPr wrap="square" rtlCol="0">
            <a:spAutoFit/>
          </a:bodyPr>
          <a:lstStyle/>
          <a:p>
            <a:pPr marL="288290" lvl="0" indent="-285750" algn="l">
              <a:lnSpc>
                <a:spcPct val="120000"/>
              </a:lnSpc>
              <a:spcBef>
                <a:spcPts val="200"/>
              </a:spcBef>
              <a:spcAft>
                <a:spcPts val="200"/>
              </a:spcAft>
              <a:buClrTx/>
              <a:buSzTx/>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Quinone-reducing agents (e.g., ascorbic acid)</a:t>
            </a:r>
            <a:endParaRPr lang="en-US" altLang="zh-CN" b="1" dirty="0">
              <a:solidFill>
                <a:srgbClr val="5BAE3E"/>
              </a:solidFill>
              <a:latin typeface="Arial" panose="020B0604020202020204" pitchFamily="34" charset="0"/>
              <a:cs typeface="Arial" panose="020B0604020202020204" pitchFamily="34" charset="0"/>
              <a:sym typeface="+mn-ea"/>
            </a:endParaRPr>
          </a:p>
          <a:p>
            <a:pPr marL="288290" lvl="1" indent="0">
              <a:lnSpc>
                <a:spcPct val="120000"/>
              </a:lnSpc>
              <a:spcBef>
                <a:spcPts val="200"/>
              </a:spcBef>
              <a:spcAft>
                <a:spcPts val="200"/>
              </a:spcAft>
              <a:buSzPct val="100000"/>
              <a:buFont typeface="Arial" panose="020B0604020202020204" pitchFamily="34" charset="0"/>
              <a:buNone/>
            </a:pPr>
            <a:r>
              <a:rPr lang="en-US" altLang="zh-CN" sz="1600" dirty="0">
                <a:solidFill>
                  <a:schemeClr val="tx1"/>
                </a:solidFill>
                <a:latin typeface="Arial" panose="020B0604020202020204" pitchFamily="34" charset="0"/>
                <a:cs typeface="Arial" panose="020B0604020202020204" pitchFamily="34" charset="0"/>
                <a:sym typeface="+mn-ea"/>
              </a:rPr>
              <a:t>→ convert </a:t>
            </a:r>
            <a:r>
              <a:rPr lang="en-US" altLang="zh-CN" sz="1600" b="1" dirty="0">
                <a:solidFill>
                  <a:schemeClr val="tx1"/>
                </a:solidFill>
                <a:latin typeface="Arial" panose="020B0604020202020204" pitchFamily="34" charset="0"/>
                <a:cs typeface="Arial" panose="020B0604020202020204" pitchFamily="34" charset="0"/>
                <a:sym typeface="+mn-ea"/>
              </a:rPr>
              <a:t>quinones</a:t>
            </a:r>
            <a:r>
              <a:rPr lang="en-US" altLang="zh-CN" sz="1600" dirty="0">
                <a:solidFill>
                  <a:schemeClr val="tx1"/>
                </a:solidFill>
                <a:latin typeface="Arial" panose="020B0604020202020204" pitchFamily="34" charset="0"/>
                <a:cs typeface="Arial" panose="020B0604020202020204" pitchFamily="34" charset="0"/>
                <a:sym typeface="+mn-ea"/>
              </a:rPr>
              <a:t> → </a:t>
            </a:r>
            <a:r>
              <a:rPr lang="en-US" altLang="zh-CN" sz="1600" b="1" dirty="0">
                <a:solidFill>
                  <a:schemeClr val="tx1"/>
                </a:solidFill>
                <a:latin typeface="Arial" panose="020B0604020202020204" pitchFamily="34" charset="0"/>
                <a:cs typeface="Arial" panose="020B0604020202020204" pitchFamily="34" charset="0"/>
                <a:sym typeface="+mn-ea"/>
              </a:rPr>
              <a:t>phenolic compounds</a:t>
            </a:r>
            <a:r>
              <a:rPr lang="en-US" altLang="zh-CN" sz="1600" dirty="0">
                <a:solidFill>
                  <a:schemeClr val="tx1"/>
                </a:solidFill>
                <a:latin typeface="Arial" panose="020B0604020202020204" pitchFamily="34" charset="0"/>
                <a:cs typeface="Arial" panose="020B0604020202020204" pitchFamily="34" charset="0"/>
                <a:sym typeface="+mn-ea"/>
              </a:rPr>
              <a:t>. </a:t>
            </a:r>
            <a:endParaRPr lang="en-US" altLang="zh-CN" sz="1600" dirty="0">
              <a:solidFill>
                <a:schemeClr val="tx1"/>
              </a:solidFill>
              <a:latin typeface="Arial" panose="020B0604020202020204" pitchFamily="34" charset="0"/>
              <a:cs typeface="Arial" panose="020B0604020202020204" pitchFamily="34" charset="0"/>
              <a:sym typeface="+mn-ea"/>
            </a:endParaRPr>
          </a:p>
          <a:p>
            <a:pPr marL="288290" lvl="1" indent="0">
              <a:lnSpc>
                <a:spcPct val="120000"/>
              </a:lnSpc>
              <a:spcBef>
                <a:spcPts val="200"/>
              </a:spcBef>
              <a:spcAft>
                <a:spcPts val="200"/>
              </a:spcAft>
              <a:buSzPct val="100000"/>
              <a:buFont typeface="Arial" panose="020B0604020202020204" pitchFamily="34" charset="0"/>
              <a:buNone/>
            </a:pPr>
            <a:r>
              <a:rPr lang="en-US" altLang="zh-CN" sz="1600" dirty="0">
                <a:solidFill>
                  <a:schemeClr val="tx1"/>
                </a:solidFill>
                <a:latin typeface="Arial" panose="020B0604020202020204" pitchFamily="34" charset="0"/>
                <a:cs typeface="Arial" panose="020B0604020202020204" pitchFamily="34" charset="0"/>
                <a:sym typeface="+mn-ea"/>
              </a:rPr>
              <a:t>→ </a:t>
            </a:r>
            <a:r>
              <a:rPr lang="en-US" altLang="zh-CN" sz="1600" b="1" dirty="0">
                <a:solidFill>
                  <a:schemeClr val="tx1"/>
                </a:solidFill>
                <a:latin typeface="Arial" panose="020B0604020202020204" pitchFamily="34" charset="0"/>
                <a:cs typeface="Arial" panose="020B0604020202020204" pitchFamily="34" charset="0"/>
                <a:sym typeface="+mn-ea"/>
              </a:rPr>
              <a:t>reduce quinone accumulation</a:t>
            </a:r>
            <a:r>
              <a:rPr lang="en-US" altLang="zh-CN" sz="1600" dirty="0">
                <a:solidFill>
                  <a:schemeClr val="tx1"/>
                </a:solidFill>
                <a:latin typeface="Arial" panose="020B0604020202020204" pitchFamily="34" charset="0"/>
                <a:cs typeface="Arial" panose="020B0604020202020204" pitchFamily="34" charset="0"/>
                <a:sym typeface="+mn-ea"/>
              </a:rPr>
              <a:t> at the source. </a:t>
            </a:r>
            <a:endParaRPr lang="en-US" altLang="zh-CN" sz="1600" dirty="0">
              <a:solidFill>
                <a:schemeClr val="tx1"/>
              </a:solidFill>
              <a:latin typeface="Arial" panose="020B0604020202020204" pitchFamily="34" charset="0"/>
              <a:cs typeface="Arial" panose="020B0604020202020204" pitchFamily="34" charset="0"/>
              <a:sym typeface="+mn-ea"/>
            </a:endParaRPr>
          </a:p>
          <a:p>
            <a:pPr marL="288290" lvl="1" indent="0">
              <a:lnSpc>
                <a:spcPct val="120000"/>
              </a:lnSpc>
              <a:spcBef>
                <a:spcPts val="200"/>
              </a:spcBef>
              <a:spcAft>
                <a:spcPts val="200"/>
              </a:spcAft>
              <a:buSzPct val="100000"/>
              <a:buFont typeface="Arial" panose="020B0604020202020204" pitchFamily="34" charset="0"/>
              <a:buNone/>
            </a:pPr>
            <a:r>
              <a:rPr lang="en-US" altLang="zh-CN" sz="1600" dirty="0">
                <a:solidFill>
                  <a:schemeClr val="tx1"/>
                </a:solidFill>
                <a:latin typeface="Arial" panose="020B0604020202020204" pitchFamily="34" charset="0"/>
                <a:cs typeface="Arial" panose="020B0604020202020204" pitchFamily="34" charset="0"/>
                <a:sym typeface="+mn-ea"/>
              </a:rPr>
              <a:t>→ </a:t>
            </a:r>
            <a:r>
              <a:rPr lang="en-US" altLang="zh-CN" sz="1600" b="1" dirty="0">
                <a:solidFill>
                  <a:schemeClr val="tx1"/>
                </a:solidFill>
                <a:latin typeface="Arial" panose="020B0604020202020204" pitchFamily="34" charset="0"/>
                <a:cs typeface="Arial" panose="020B0604020202020204" pitchFamily="34" charset="0"/>
                <a:sym typeface="+mn-ea"/>
              </a:rPr>
              <a:t>alleviate browning</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6" name="文本框 5"/>
          <p:cNvSpPr txBox="1"/>
          <p:nvPr/>
        </p:nvSpPr>
        <p:spPr>
          <a:xfrm>
            <a:off x="611360" y="1628800"/>
            <a:ext cx="6066166" cy="461665"/>
          </a:xfrm>
          <a:prstGeom prst="rect">
            <a:avLst/>
          </a:prstGeom>
          <a:noFill/>
        </p:spPr>
        <p:txBody>
          <a:bodyPr wrap="square" rtlCol="0">
            <a:spAutoFit/>
          </a:bodyPr>
          <a:lstStyle/>
          <a:p>
            <a:r>
              <a:rPr lang="en-US" altLang="zh-CN" sz="2400" b="1" dirty="0">
                <a:sym typeface="+mn-ea"/>
              </a:rPr>
              <a:t>(2) Control of Enzymatic Browning</a:t>
            </a:r>
            <a:endParaRPr lang="en-US" altLang="zh-CN" sz="2400" b="1" dirty="0">
              <a:sym typeface="+mn-ea"/>
            </a:endParaRPr>
          </a:p>
        </p:txBody>
      </p:sp>
      <p:sp>
        <p:nvSpPr>
          <p:cNvPr id="8" name="矩形: 圆角 7"/>
          <p:cNvSpPr/>
          <p:nvPr/>
        </p:nvSpPr>
        <p:spPr>
          <a:xfrm>
            <a:off x="704482" y="2273970"/>
            <a:ext cx="4433002" cy="360000"/>
          </a:xfrm>
          <a:prstGeom prst="roundRect">
            <a:avLst>
              <a:gd name="adj" fmla="val 50000"/>
            </a:avLst>
          </a:prstGeom>
          <a:solidFill>
            <a:srgbClr val="5BAE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t>Reduction of quinone polymers:</a:t>
            </a:r>
            <a:endParaRPr lang="en-US" altLang="zh-CN" b="1" dirty="0"/>
          </a:p>
        </p:txBody>
      </p:sp>
      <p:pic>
        <p:nvPicPr>
          <p:cNvPr id="3" name="736">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1000125" y="5483225"/>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3"/>
                </p:tgtEl>
              </p:cMediaNode>
            </p:audio>
          </p:childTnLst>
        </p:cTn>
      </p:par>
    </p:tnLst>
    <p:bldLst>
      <p:bldP spid="12" grpId="0" uiExpand="1" build="p"/>
      <p:bldP spid="21" grpId="0" uiExpand="1" build="p"/>
      <p:bldP spid="8"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4"/>
          <p:cNvSpPr txBox="1"/>
          <p:nvPr/>
        </p:nvSpPr>
        <p:spPr>
          <a:xfrm>
            <a:off x="587295" y="2209462"/>
            <a:ext cx="7327265" cy="769620"/>
          </a:xfrm>
          <a:prstGeom prst="rect">
            <a:avLst/>
          </a:prstGeom>
          <a:noFill/>
        </p:spPr>
        <p:txBody>
          <a:bodyPr wrap="square" rtlCol="0">
            <a:spAutoFit/>
          </a:bodyPr>
          <a:lstStyle/>
          <a:p>
            <a:pPr marL="288290" lvl="0" indent="-288290">
              <a:lnSpc>
                <a:spcPct val="120000"/>
              </a:lnSpc>
              <a:spcBef>
                <a:spcPts val="200"/>
              </a:spcBef>
              <a:spcAft>
                <a:spcPts val="2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Primary cause </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continuous loss of internal water.</a:t>
            </a:r>
            <a:endParaRPr lang="en-US" altLang="zh-CN" sz="1600" dirty="0">
              <a:solidFill>
                <a:schemeClr val="tx1"/>
              </a:solidFill>
              <a:latin typeface="Arial" panose="020B0604020202020204" pitchFamily="34" charset="0"/>
              <a:cs typeface="Arial" panose="020B0604020202020204" pitchFamily="34" charset="0"/>
              <a:sym typeface="+mn-ea"/>
            </a:endParaRPr>
          </a:p>
        </p:txBody>
      </p:sp>
      <p:grpSp>
        <p:nvGrpSpPr>
          <p:cNvPr id="7" name="组合 6"/>
          <p:cNvGrpSpPr/>
          <p:nvPr/>
        </p:nvGrpSpPr>
        <p:grpSpPr>
          <a:xfrm>
            <a:off x="10288729" y="5277479"/>
            <a:ext cx="1538345" cy="1025562"/>
            <a:chOff x="2178006" y="5732219"/>
            <a:chExt cx="1219876" cy="813250"/>
          </a:xfrm>
        </p:grpSpPr>
        <p:cxnSp>
          <p:nvCxnSpPr>
            <p:cNvPr id="10" name="直接连接符 9"/>
            <p:cNvCxnSpPr/>
            <p:nvPr/>
          </p:nvCxnSpPr>
          <p:spPr>
            <a:xfrm>
              <a:off x="2178006"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2381319"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2584631"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2787944" y="5732219"/>
              <a:ext cx="609936" cy="609936"/>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2991256" y="5732219"/>
              <a:ext cx="406624" cy="406624"/>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a:off x="3194569" y="5732219"/>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a:off x="2178006" y="5935532"/>
              <a:ext cx="609937" cy="609937"/>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a:off x="2178006" y="6138844"/>
              <a:ext cx="406625" cy="406625"/>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a:off x="2178006" y="6342156"/>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grpSp>
      <p:sp>
        <p:nvSpPr>
          <p:cNvPr id="2" name="文本框 1"/>
          <p:cNvSpPr txBox="1"/>
          <p:nvPr/>
        </p:nvSpPr>
        <p:spPr>
          <a:xfrm>
            <a:off x="593299" y="431757"/>
            <a:ext cx="8539549" cy="107632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3. Postharvest Wilting of Fruits and Vegetables </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21" name="文本框 20"/>
          <p:cNvSpPr txBox="1"/>
          <p:nvPr/>
        </p:nvSpPr>
        <p:spPr>
          <a:xfrm>
            <a:off x="587296" y="2944932"/>
            <a:ext cx="8013008" cy="1064260"/>
          </a:xfrm>
          <a:prstGeom prst="rect">
            <a:avLst/>
          </a:prstGeom>
          <a:noFill/>
        </p:spPr>
        <p:txBody>
          <a:bodyPr wrap="square" rtlCol="0">
            <a:spAutoFit/>
          </a:bodyPr>
          <a:lstStyle/>
          <a:p>
            <a:pPr marL="288290" lvl="0" indent="-288290">
              <a:lnSpc>
                <a:spcPct val="120000"/>
              </a:lnSpc>
              <a:spcBef>
                <a:spcPts val="200"/>
              </a:spcBef>
              <a:spcAft>
                <a:spcPts val="2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Before Harvest</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Plant root systems </a:t>
            </a:r>
            <a:r>
              <a:rPr lang="en-US" altLang="zh-CN" sz="1600" b="1" dirty="0">
                <a:solidFill>
                  <a:schemeClr val="tx1"/>
                </a:solidFill>
                <a:latin typeface="Arial" panose="020B0604020202020204" pitchFamily="34" charset="0"/>
                <a:cs typeface="Arial" panose="020B0604020202020204" pitchFamily="34" charset="0"/>
                <a:sym typeface="+mn-ea"/>
              </a:rPr>
              <a:t>absorb water</a:t>
            </a:r>
            <a:r>
              <a:rPr lang="en-US" altLang="zh-CN" sz="1600" dirty="0">
                <a:solidFill>
                  <a:schemeClr val="tx1"/>
                </a:solidFill>
                <a:latin typeface="Arial" panose="020B0604020202020204" pitchFamily="34" charset="0"/>
                <a:cs typeface="Arial" panose="020B0604020202020204" pitchFamily="34" charset="0"/>
                <a:sym typeface="+mn-ea"/>
              </a:rPr>
              <a:t> from soil →continuous supply to </a:t>
            </a:r>
            <a:r>
              <a:rPr lang="en-US" altLang="zh-CN" sz="1600" b="1" dirty="0">
                <a:solidFill>
                  <a:schemeClr val="tx1"/>
                </a:solidFill>
                <a:latin typeface="Arial" panose="020B0604020202020204" pitchFamily="34" charset="0"/>
                <a:cs typeface="Arial" panose="020B0604020202020204" pitchFamily="34" charset="0"/>
                <a:sym typeface="+mn-ea"/>
              </a:rPr>
              <a:t>stems</a:t>
            </a:r>
            <a:r>
              <a:rPr lang="en-US" altLang="zh-CN" sz="1600" dirty="0">
                <a:solidFill>
                  <a:schemeClr val="tx1"/>
                </a:solidFill>
                <a:latin typeface="Arial" panose="020B0604020202020204" pitchFamily="34" charset="0"/>
                <a:cs typeface="Arial" panose="020B0604020202020204" pitchFamily="34" charset="0"/>
                <a:sym typeface="+mn-ea"/>
              </a:rPr>
              <a:t>,</a:t>
            </a:r>
            <a:r>
              <a:rPr lang="en-US" altLang="zh-CN" sz="1600" b="1" dirty="0">
                <a:solidFill>
                  <a:schemeClr val="tx1"/>
                </a:solidFill>
                <a:latin typeface="Arial" panose="020B0604020202020204" pitchFamily="34" charset="0"/>
                <a:cs typeface="Arial" panose="020B0604020202020204" pitchFamily="34" charset="0"/>
                <a:sym typeface="+mn-ea"/>
              </a:rPr>
              <a:t> leaves</a:t>
            </a:r>
            <a:r>
              <a:rPr lang="en-US" altLang="zh-CN" sz="1600" dirty="0">
                <a:solidFill>
                  <a:schemeClr val="tx1"/>
                </a:solidFill>
                <a:latin typeface="Arial" panose="020B0604020202020204" pitchFamily="34" charset="0"/>
                <a:cs typeface="Arial" panose="020B0604020202020204" pitchFamily="34" charset="0"/>
                <a:sym typeface="+mn-ea"/>
              </a:rPr>
              <a:t>, </a:t>
            </a:r>
            <a:r>
              <a:rPr lang="en-US" altLang="zh-CN" sz="1600" b="1" dirty="0">
                <a:solidFill>
                  <a:schemeClr val="tx1"/>
                </a:solidFill>
                <a:latin typeface="Arial" panose="020B0604020202020204" pitchFamily="34" charset="0"/>
                <a:cs typeface="Arial" panose="020B0604020202020204" pitchFamily="34" charset="0"/>
                <a:sym typeface="+mn-ea"/>
              </a:rPr>
              <a:t>fruits</a:t>
            </a:r>
            <a:r>
              <a:rPr lang="en-US" altLang="zh-CN" sz="1600" dirty="0">
                <a:solidFill>
                  <a:schemeClr val="tx1"/>
                </a:solidFill>
                <a:latin typeface="Arial" panose="020B0604020202020204" pitchFamily="34" charset="0"/>
                <a:cs typeface="Arial" panose="020B0604020202020204" pitchFamily="34" charset="0"/>
                <a:sym typeface="+mn-ea"/>
              </a:rPr>
              <a:t> → </a:t>
            </a:r>
            <a:r>
              <a:rPr lang="en-US" altLang="zh-CN" sz="1600" b="1" dirty="0">
                <a:solidFill>
                  <a:schemeClr val="tx1"/>
                </a:solidFill>
                <a:latin typeface="Arial" panose="020B0604020202020204" pitchFamily="34" charset="0"/>
                <a:cs typeface="Arial" panose="020B0604020202020204" pitchFamily="34" charset="0"/>
                <a:sym typeface="+mn-ea"/>
              </a:rPr>
              <a:t>maintains tissue turgor</a:t>
            </a:r>
            <a:r>
              <a:rPr lang="en-US" altLang="zh-CN" sz="1600" dirty="0">
                <a:solidFill>
                  <a:schemeClr val="tx1"/>
                </a:solidFill>
                <a:latin typeface="Arial" panose="020B0604020202020204" pitchFamily="34" charset="0"/>
                <a:cs typeface="Arial" panose="020B0604020202020204" pitchFamily="34" charset="0"/>
                <a:sym typeface="+mn-ea"/>
              </a:rPr>
              <a:t> and </a:t>
            </a:r>
            <a:r>
              <a:rPr lang="en-US" altLang="zh-CN" sz="1600" b="1" dirty="0">
                <a:solidFill>
                  <a:schemeClr val="tx1"/>
                </a:solidFill>
                <a:latin typeface="Arial" panose="020B0604020202020204" pitchFamily="34" charset="0"/>
                <a:cs typeface="Arial" panose="020B0604020202020204" pitchFamily="34" charset="0"/>
                <a:sym typeface="+mn-ea"/>
              </a:rPr>
              <a:t>prevents dehydration</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6" name="文本框 5"/>
          <p:cNvSpPr txBox="1"/>
          <p:nvPr/>
        </p:nvSpPr>
        <p:spPr>
          <a:xfrm>
            <a:off x="587295" y="5300428"/>
            <a:ext cx="10794578" cy="769620"/>
          </a:xfrm>
          <a:prstGeom prst="rect">
            <a:avLst/>
          </a:prstGeom>
          <a:noFill/>
        </p:spPr>
        <p:txBody>
          <a:bodyPr wrap="square" rtlCol="0">
            <a:spAutoFit/>
          </a:bodyPr>
          <a:lstStyle/>
          <a:p>
            <a:pPr marL="288290" lvl="0" indent="-288290">
              <a:lnSpc>
                <a:spcPct val="120000"/>
              </a:lnSpc>
              <a:spcBef>
                <a:spcPts val="200"/>
              </a:spcBef>
              <a:spcAft>
                <a:spcPts val="2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Key point </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Minimizing </a:t>
            </a:r>
            <a:r>
              <a:rPr lang="en-US" altLang="zh-CN" sz="1600" b="1" dirty="0">
                <a:solidFill>
                  <a:schemeClr val="tx1"/>
                </a:solidFill>
                <a:latin typeface="Arial" panose="020B0604020202020204" pitchFamily="34" charset="0"/>
                <a:cs typeface="Arial" panose="020B0604020202020204" pitchFamily="34" charset="0"/>
                <a:sym typeface="+mn-ea"/>
              </a:rPr>
              <a:t>water loss during storage</a:t>
            </a:r>
            <a:r>
              <a:rPr lang="en-US" altLang="zh-CN" sz="1600" dirty="0">
                <a:solidFill>
                  <a:schemeClr val="tx1"/>
                </a:solidFill>
                <a:latin typeface="Arial" panose="020B0604020202020204" pitchFamily="34" charset="0"/>
                <a:cs typeface="Arial" panose="020B0604020202020204" pitchFamily="34" charset="0"/>
                <a:sym typeface="+mn-ea"/>
              </a:rPr>
              <a:t> is critical.</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4" name="文本框 3"/>
          <p:cNvSpPr txBox="1"/>
          <p:nvPr/>
        </p:nvSpPr>
        <p:spPr>
          <a:xfrm>
            <a:off x="587296" y="3975042"/>
            <a:ext cx="7654662" cy="1359535"/>
          </a:xfrm>
          <a:prstGeom prst="rect">
            <a:avLst/>
          </a:prstGeom>
          <a:noFill/>
        </p:spPr>
        <p:txBody>
          <a:bodyPr wrap="square" rtlCol="0">
            <a:spAutoFit/>
          </a:bodyPr>
          <a:lstStyle/>
          <a:p>
            <a:pPr marL="288290" lvl="0" indent="-288290">
              <a:lnSpc>
                <a:spcPct val="120000"/>
              </a:lnSpc>
              <a:spcBef>
                <a:spcPts val="200"/>
              </a:spcBef>
              <a:spcAft>
                <a:spcPts val="2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After Harvest</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Water supply </a:t>
            </a:r>
            <a:r>
              <a:rPr lang="en-US" altLang="zh-CN" sz="1600" b="1" dirty="0">
                <a:solidFill>
                  <a:schemeClr val="tx1"/>
                </a:solidFill>
                <a:latin typeface="Arial" panose="020B0604020202020204" pitchFamily="34" charset="0"/>
                <a:cs typeface="Arial" panose="020B0604020202020204" pitchFamily="34" charset="0"/>
                <a:sym typeface="+mn-ea"/>
              </a:rPr>
              <a:t>cut off</a:t>
            </a:r>
            <a:r>
              <a:rPr lang="en-US" altLang="zh-CN" sz="1600" dirty="0">
                <a:solidFill>
                  <a:schemeClr val="tx1"/>
                </a:solidFill>
                <a:latin typeface="Arial" panose="020B0604020202020204" pitchFamily="34" charset="0"/>
                <a:cs typeface="Arial" panose="020B0604020202020204" pitchFamily="34" charset="0"/>
                <a:sym typeface="+mn-ea"/>
              </a:rPr>
              <a:t> and </a:t>
            </a:r>
            <a:r>
              <a:rPr lang="en-US" altLang="zh-CN" sz="1600" b="1" dirty="0">
                <a:solidFill>
                  <a:schemeClr val="tx1"/>
                </a:solidFill>
                <a:latin typeface="Arial" panose="020B0604020202020204" pitchFamily="34" charset="0"/>
                <a:cs typeface="Arial" panose="020B0604020202020204" pitchFamily="34" charset="0"/>
                <a:sym typeface="+mn-ea"/>
              </a:rPr>
              <a:t>not replenished</a:t>
            </a:r>
            <a:r>
              <a:rPr lang="en-US" altLang="zh-CN" sz="1600" dirty="0">
                <a:solidFill>
                  <a:schemeClr val="tx1"/>
                </a:solidFill>
                <a:latin typeface="Arial" panose="020B0604020202020204" pitchFamily="34" charset="0"/>
                <a:cs typeface="Arial" panose="020B0604020202020204" pitchFamily="34" charset="0"/>
                <a:sym typeface="+mn-ea"/>
              </a:rPr>
              <a:t>→ water continuously </a:t>
            </a:r>
            <a:r>
              <a:rPr lang="en-US" altLang="zh-CN" sz="1600" b="1" dirty="0">
                <a:solidFill>
                  <a:schemeClr val="tx1"/>
                </a:solidFill>
                <a:latin typeface="Arial" panose="020B0604020202020204" pitchFamily="34" charset="0"/>
                <a:cs typeface="Arial" panose="020B0604020202020204" pitchFamily="34" charset="0"/>
                <a:sym typeface="+mn-ea"/>
              </a:rPr>
              <a:t>lost through epidermis</a:t>
            </a:r>
            <a:r>
              <a:rPr lang="en-US" altLang="zh-CN" sz="1600" dirty="0">
                <a:solidFill>
                  <a:schemeClr val="tx1"/>
                </a:solidFill>
                <a:latin typeface="Arial" panose="020B0604020202020204" pitchFamily="34" charset="0"/>
                <a:cs typeface="Arial" panose="020B0604020202020204" pitchFamily="34" charset="0"/>
                <a:sym typeface="+mn-ea"/>
              </a:rPr>
              <a:t> → </a:t>
            </a:r>
            <a:r>
              <a:rPr lang="en-US" altLang="zh-CN" sz="1600" b="1" dirty="0">
                <a:solidFill>
                  <a:schemeClr val="tx1"/>
                </a:solidFill>
                <a:latin typeface="Arial" panose="020B0604020202020204" pitchFamily="34" charset="0"/>
                <a:cs typeface="Arial" panose="020B0604020202020204" pitchFamily="34" charset="0"/>
                <a:sym typeface="+mn-ea"/>
              </a:rPr>
              <a:t>tissue wilting</a:t>
            </a:r>
            <a:r>
              <a:rPr lang="en-US" altLang="zh-CN" sz="1600" dirty="0">
                <a:solidFill>
                  <a:schemeClr val="tx1"/>
                </a:solidFill>
                <a:latin typeface="Arial" panose="020B0604020202020204" pitchFamily="34" charset="0"/>
                <a:cs typeface="Arial" panose="020B0604020202020204" pitchFamily="34" charset="0"/>
                <a:sym typeface="+mn-ea"/>
              </a:rPr>
              <a:t>, loss of crisp texture, reduced </a:t>
            </a:r>
            <a:r>
              <a:rPr lang="en-US" altLang="zh-CN" sz="1600" b="1" dirty="0">
                <a:solidFill>
                  <a:schemeClr val="tx1"/>
                </a:solidFill>
                <a:latin typeface="Arial" panose="020B0604020202020204" pitchFamily="34" charset="0"/>
                <a:cs typeface="Arial" panose="020B0604020202020204" pitchFamily="34" charset="0"/>
                <a:sym typeface="+mn-ea"/>
              </a:rPr>
              <a:t>storability</a:t>
            </a:r>
            <a:r>
              <a:rPr lang="en-US" altLang="zh-CN" sz="1600" dirty="0">
                <a:solidFill>
                  <a:schemeClr val="tx1"/>
                </a:solidFill>
                <a:latin typeface="Arial" panose="020B0604020202020204" pitchFamily="34" charset="0"/>
                <a:cs typeface="Arial" panose="020B0604020202020204" pitchFamily="34" charset="0"/>
                <a:sym typeface="+mn-ea"/>
              </a:rPr>
              <a:t> and </a:t>
            </a:r>
            <a:r>
              <a:rPr lang="en-US" altLang="zh-CN" sz="1600" b="1" dirty="0">
                <a:solidFill>
                  <a:schemeClr val="tx1"/>
                </a:solidFill>
                <a:latin typeface="Arial" panose="020B0604020202020204" pitchFamily="34" charset="0"/>
                <a:cs typeface="Arial" panose="020B0604020202020204" pitchFamily="34" charset="0"/>
                <a:sym typeface="+mn-ea"/>
              </a:rPr>
              <a:t>disease resistance</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p:txBody>
      </p:sp>
      <p:pic>
        <p:nvPicPr>
          <p:cNvPr id="8" name="图片 7"/>
          <p:cNvPicPr>
            <a:picLocks noChangeAspect="1"/>
          </p:cNvPicPr>
          <p:nvPr/>
        </p:nvPicPr>
        <p:blipFill>
          <a:blip r:embed="rId1"/>
          <a:srcRect l="3112"/>
          <a:stretch>
            <a:fillRect/>
          </a:stretch>
        </p:blipFill>
        <p:spPr>
          <a:xfrm>
            <a:off x="8397619" y="1551392"/>
            <a:ext cx="3094080" cy="2495851"/>
          </a:xfrm>
          <a:prstGeom prst="rect">
            <a:avLst/>
          </a:prstGeom>
        </p:spPr>
      </p:pic>
      <p:pic>
        <p:nvPicPr>
          <p:cNvPr id="12" name="图片 11"/>
          <p:cNvPicPr>
            <a:picLocks noChangeAspect="1"/>
          </p:cNvPicPr>
          <p:nvPr/>
        </p:nvPicPr>
        <p:blipFill>
          <a:blip r:embed="rId2"/>
          <a:stretch>
            <a:fillRect/>
          </a:stretch>
        </p:blipFill>
        <p:spPr>
          <a:xfrm>
            <a:off x="8397619" y="4135783"/>
            <a:ext cx="3096000" cy="1874380"/>
          </a:xfrm>
          <a:prstGeom prst="rect">
            <a:avLst/>
          </a:prstGeom>
        </p:spPr>
      </p:pic>
      <p:sp>
        <p:nvSpPr>
          <p:cNvPr id="9" name="文本框 8"/>
          <p:cNvSpPr txBox="1"/>
          <p:nvPr/>
        </p:nvSpPr>
        <p:spPr>
          <a:xfrm>
            <a:off x="611360" y="1628800"/>
            <a:ext cx="6066166" cy="461665"/>
          </a:xfrm>
          <a:prstGeom prst="rect">
            <a:avLst/>
          </a:prstGeom>
          <a:noFill/>
        </p:spPr>
        <p:txBody>
          <a:bodyPr wrap="square" rtlCol="0">
            <a:spAutoFit/>
          </a:bodyPr>
          <a:lstStyle/>
          <a:p>
            <a:r>
              <a:rPr lang="en-US" altLang="zh-CN" sz="2400" b="1" dirty="0">
                <a:sym typeface="+mn-ea"/>
              </a:rPr>
              <a:t>(1) Water Loss and Quality Changes</a:t>
            </a:r>
            <a:endParaRPr lang="en-US" altLang="zh-CN" sz="2400" b="1" dirty="0">
              <a:sym typeface="+mn-ea"/>
            </a:endParaRPr>
          </a:p>
        </p:txBody>
      </p:sp>
      <p:pic>
        <p:nvPicPr>
          <p:cNvPr id="3" name="737">
            <a:hlinkClick r:id="" action="ppaction://media"/>
          </p:cNvPr>
          <p:cNvPicPr>
            <a:picLocks noChangeAspect="1"/>
          </p:cNvPicPr>
          <p:nvPr>
            <a:audioFile r:link="rId3"/>
            <p:extLst>
              <p:ext uri="{DAA4B4D4-6D71-4841-9C94-3DE7FCFB9230}">
                <p14:media xmlns:p14="http://schemas.microsoft.com/office/powerpoint/2010/main" r:embed="rId4"/>
              </p:ext>
            </p:extLst>
          </p:nvPr>
        </p:nvPicPr>
        <p:blipFill>
          <a:blip r:embed="rId5"/>
          <a:stretch>
            <a:fillRect/>
          </a:stretch>
        </p:blipFill>
        <p:spPr>
          <a:xfrm>
            <a:off x="-931863" y="5783263"/>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3"/>
                </p:tgtEl>
              </p:cMediaNode>
            </p:audio>
          </p:childTnLst>
        </p:cTn>
      </p:par>
    </p:tnLst>
    <p:bldLst>
      <p:bldP spid="15" grpId="0" uiExpand="1" build="p"/>
      <p:bldP spid="2" grpId="0"/>
      <p:bldP spid="21" grpId="0" uiExpand="1" build="p"/>
      <p:bldP spid="6" grpId="0" uiExpand="1" build="p"/>
      <p:bldP spid="4" grpId="0" uiExpand="1" build="p"/>
      <p:bldP spid="9"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nvSpPr>
        <p:spPr>
          <a:xfrm>
            <a:off x="599148" y="2886230"/>
            <a:ext cx="4293235" cy="1091068"/>
          </a:xfrm>
          <a:prstGeom prst="rect">
            <a:avLst/>
          </a:prstGeom>
          <a:noFill/>
        </p:spPr>
        <p:txBody>
          <a:bodyPr wrap="square" rtlCol="0">
            <a:spAutoFit/>
          </a:bodyPr>
          <a:lstStyle/>
          <a:p>
            <a:pPr marL="288290" lvl="0" indent="-285750" algn="l">
              <a:lnSpc>
                <a:spcPct val="120000"/>
              </a:lnSpc>
              <a:spcBef>
                <a:spcPts val="200"/>
              </a:spcBef>
              <a:spcAft>
                <a:spcPts val="200"/>
              </a:spcAft>
              <a:buClrTx/>
              <a:buSzTx/>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Weight Loss</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Primarily due to water </a:t>
            </a:r>
            <a:r>
              <a:rPr lang="en-US" altLang="zh-CN" sz="1600" b="1" dirty="0">
                <a:solidFill>
                  <a:schemeClr val="tx1"/>
                </a:solidFill>
                <a:latin typeface="Arial" panose="020B0604020202020204" pitchFamily="34" charset="0"/>
                <a:cs typeface="Arial" panose="020B0604020202020204" pitchFamily="34" charset="0"/>
                <a:sym typeface="+mn-ea"/>
              </a:rPr>
              <a:t>evaporation</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Examples</a:t>
            </a:r>
            <a:r>
              <a:rPr lang="en-US" altLang="zh-CN" sz="1600" dirty="0">
                <a:solidFill>
                  <a:schemeClr val="tx1"/>
                </a:solidFill>
                <a:latin typeface="Arial" panose="020B0604020202020204" pitchFamily="34" charset="0"/>
                <a:cs typeface="Arial" panose="020B0604020202020204" pitchFamily="34" charset="0"/>
                <a:sym typeface="+mn-ea"/>
              </a:rPr>
              <a:t>: </a:t>
            </a:r>
            <a:endParaRPr lang="en-US" altLang="zh-CN" sz="1600" dirty="0">
              <a:solidFill>
                <a:schemeClr val="tx1"/>
              </a:solidFill>
              <a:latin typeface="Arial" panose="020B0604020202020204" pitchFamily="34" charset="0"/>
              <a:cs typeface="Arial" panose="020B0604020202020204" pitchFamily="34" charset="0"/>
              <a:sym typeface="+mn-ea"/>
            </a:endParaRPr>
          </a:p>
        </p:txBody>
      </p:sp>
      <p:grpSp>
        <p:nvGrpSpPr>
          <p:cNvPr id="12" name="组合 11"/>
          <p:cNvGrpSpPr/>
          <p:nvPr/>
        </p:nvGrpSpPr>
        <p:grpSpPr>
          <a:xfrm>
            <a:off x="0" y="2259366"/>
            <a:ext cx="12192000" cy="541020"/>
            <a:chOff x="0" y="2259366"/>
            <a:chExt cx="12192000" cy="541020"/>
          </a:xfrm>
        </p:grpSpPr>
        <p:sp>
          <p:nvSpPr>
            <p:cNvPr id="3" name="矩形 2"/>
            <p:cNvSpPr/>
            <p:nvPr/>
          </p:nvSpPr>
          <p:spPr>
            <a:xfrm>
              <a:off x="0" y="2259366"/>
              <a:ext cx="12192000" cy="541020"/>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Arial" panose="020B0604020202020204" pitchFamily="34" charset="0"/>
              </a:endParaRPr>
            </a:p>
          </p:txBody>
        </p:sp>
        <p:sp>
          <p:nvSpPr>
            <p:cNvPr id="9" name="文本框 8"/>
            <p:cNvSpPr txBox="1"/>
            <p:nvPr/>
          </p:nvSpPr>
          <p:spPr>
            <a:xfrm>
              <a:off x="544578" y="2345210"/>
              <a:ext cx="11102845" cy="369332"/>
            </a:xfrm>
            <a:prstGeom prst="rect">
              <a:avLst/>
            </a:prstGeom>
            <a:noFill/>
          </p:spPr>
          <p:txBody>
            <a:bodyPr wrap="square" rtlCol="0">
              <a:spAutoFit/>
            </a:bodyPr>
            <a:lstStyle/>
            <a:p>
              <a:pPr algn="ctr"/>
              <a:r>
                <a:rPr lang="en-US" altLang="zh-CN" dirty="0">
                  <a:solidFill>
                    <a:schemeClr val="bg1"/>
                  </a:solidFill>
                </a:rPr>
                <a:t>Quality deterioration caused by water loss is mainly reflected in </a:t>
              </a:r>
              <a:r>
                <a:rPr lang="en-US" altLang="zh-CN" b="1" dirty="0">
                  <a:solidFill>
                    <a:schemeClr val="bg1"/>
                  </a:solidFill>
                </a:rPr>
                <a:t>weight loss</a:t>
              </a:r>
              <a:r>
                <a:rPr lang="en-US" altLang="zh-CN" dirty="0">
                  <a:solidFill>
                    <a:schemeClr val="bg1"/>
                  </a:solidFill>
                </a:rPr>
                <a:t> and </a:t>
              </a:r>
              <a:r>
                <a:rPr lang="en-US" altLang="zh-CN" b="1" dirty="0">
                  <a:solidFill>
                    <a:schemeClr val="bg1"/>
                  </a:solidFill>
                </a:rPr>
                <a:t>loss of freshness</a:t>
              </a:r>
              <a:r>
                <a:rPr lang="en-US" altLang="zh-CN" dirty="0">
                  <a:solidFill>
                    <a:schemeClr val="bg1"/>
                  </a:solidFill>
                </a:rPr>
                <a:t>. </a:t>
              </a:r>
              <a:endParaRPr lang="en-US" altLang="zh-CN" dirty="0">
                <a:solidFill>
                  <a:schemeClr val="bg1"/>
                </a:solidFill>
              </a:endParaRPr>
            </a:p>
          </p:txBody>
        </p:sp>
      </p:grpSp>
      <p:sp>
        <p:nvSpPr>
          <p:cNvPr id="6" name="文本框 5"/>
          <p:cNvSpPr txBox="1"/>
          <p:nvPr/>
        </p:nvSpPr>
        <p:spPr>
          <a:xfrm>
            <a:off x="593299" y="431757"/>
            <a:ext cx="8539549" cy="107632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3. Postharvest Wilting of Fruits and Vegetables </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8" name="文本框 7"/>
          <p:cNvSpPr txBox="1"/>
          <p:nvPr/>
        </p:nvSpPr>
        <p:spPr>
          <a:xfrm>
            <a:off x="4923762" y="2886230"/>
            <a:ext cx="4018639" cy="1386533"/>
          </a:xfrm>
          <a:prstGeom prst="rect">
            <a:avLst/>
          </a:prstGeom>
          <a:noFill/>
        </p:spPr>
        <p:txBody>
          <a:bodyPr wrap="square" rtlCol="0">
            <a:spAutoFit/>
          </a:bodyPr>
          <a:lstStyle/>
          <a:p>
            <a:pPr marL="288290" lvl="0" indent="-285750" algn="l">
              <a:lnSpc>
                <a:spcPct val="120000"/>
              </a:lnSpc>
              <a:spcBef>
                <a:spcPts val="200"/>
              </a:spcBef>
              <a:spcAft>
                <a:spcPts val="200"/>
              </a:spcAft>
              <a:buClrTx/>
              <a:buSzTx/>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Loss of Freshness</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Refers to deterioration of external </a:t>
            </a:r>
            <a:r>
              <a:rPr lang="en-US" altLang="zh-CN" sz="1600" b="1" dirty="0">
                <a:solidFill>
                  <a:schemeClr val="tx1"/>
                </a:solidFill>
                <a:latin typeface="Arial" panose="020B0604020202020204" pitchFamily="34" charset="0"/>
                <a:cs typeface="Arial" panose="020B0604020202020204" pitchFamily="34" charset="0"/>
                <a:sym typeface="+mn-ea"/>
              </a:rPr>
              <a:t>appearance</a:t>
            </a:r>
            <a:r>
              <a:rPr lang="en-US" altLang="zh-CN" sz="1600" dirty="0">
                <a:solidFill>
                  <a:schemeClr val="tx1"/>
                </a:solidFill>
                <a:latin typeface="Arial" panose="020B0604020202020204" pitchFamily="34" charset="0"/>
                <a:cs typeface="Arial" panose="020B0604020202020204" pitchFamily="34" charset="0"/>
                <a:sym typeface="+mn-ea"/>
              </a:rPr>
              <a:t> and </a:t>
            </a:r>
            <a:r>
              <a:rPr lang="en-US" altLang="zh-CN" sz="1600" b="1" dirty="0">
                <a:solidFill>
                  <a:schemeClr val="tx1"/>
                </a:solidFill>
                <a:latin typeface="Arial" panose="020B0604020202020204" pitchFamily="34" charset="0"/>
                <a:cs typeface="Arial" panose="020B0604020202020204" pitchFamily="34" charset="0"/>
                <a:sym typeface="+mn-ea"/>
              </a:rPr>
              <a:t>texture</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Thresholds for visible symptoms:</a:t>
            </a:r>
            <a:endParaRPr lang="en-US" altLang="zh-CN" sz="1600" dirty="0">
              <a:solidFill>
                <a:schemeClr val="tx1"/>
              </a:solidFill>
              <a:latin typeface="Arial" panose="020B0604020202020204" pitchFamily="34" charset="0"/>
              <a:cs typeface="Arial" panose="020B0604020202020204" pitchFamily="34" charset="0"/>
              <a:sym typeface="+mn-ea"/>
            </a:endParaRPr>
          </a:p>
        </p:txBody>
      </p:sp>
      <p:pic>
        <p:nvPicPr>
          <p:cNvPr id="10" name="图片 9"/>
          <p:cNvPicPr>
            <a:picLocks noChangeAspect="1"/>
          </p:cNvPicPr>
          <p:nvPr/>
        </p:nvPicPr>
        <p:blipFill>
          <a:blip r:embed="rId1"/>
          <a:stretch>
            <a:fillRect/>
          </a:stretch>
        </p:blipFill>
        <p:spPr>
          <a:xfrm>
            <a:off x="9050993" y="2942401"/>
            <a:ext cx="2445681" cy="2693794"/>
          </a:xfrm>
          <a:prstGeom prst="rect">
            <a:avLst/>
          </a:prstGeom>
        </p:spPr>
      </p:pic>
      <p:sp>
        <p:nvSpPr>
          <p:cNvPr id="2" name="文本框 1"/>
          <p:cNvSpPr txBox="1"/>
          <p:nvPr/>
        </p:nvSpPr>
        <p:spPr>
          <a:xfrm>
            <a:off x="611360" y="1628800"/>
            <a:ext cx="6066166" cy="461665"/>
          </a:xfrm>
          <a:prstGeom prst="rect">
            <a:avLst/>
          </a:prstGeom>
          <a:noFill/>
        </p:spPr>
        <p:txBody>
          <a:bodyPr wrap="square" rtlCol="0">
            <a:spAutoFit/>
          </a:bodyPr>
          <a:lstStyle/>
          <a:p>
            <a:r>
              <a:rPr lang="en-US" altLang="zh-CN" sz="2400" b="1" dirty="0">
                <a:sym typeface="+mn-ea"/>
              </a:rPr>
              <a:t>(1) Water Loss and Quality Changes</a:t>
            </a:r>
            <a:endParaRPr lang="en-US" altLang="zh-CN" sz="2400" b="1" dirty="0">
              <a:sym typeface="+mn-ea"/>
            </a:endParaRPr>
          </a:p>
        </p:txBody>
      </p:sp>
      <p:sp>
        <p:nvSpPr>
          <p:cNvPr id="4" name="矩形: 圆角 3"/>
          <p:cNvSpPr/>
          <p:nvPr/>
        </p:nvSpPr>
        <p:spPr>
          <a:xfrm>
            <a:off x="1276142" y="3977298"/>
            <a:ext cx="3313981" cy="764562"/>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2">
              <a:buSzPct val="100000"/>
            </a:pPr>
            <a:r>
              <a:rPr lang="en-US" altLang="zh-CN" sz="1400" dirty="0">
                <a:solidFill>
                  <a:schemeClr val="tx1"/>
                </a:solidFill>
                <a:latin typeface="Arial" panose="020B0604020202020204" pitchFamily="34" charset="0"/>
                <a:cs typeface="Arial" panose="020B0604020202020204" pitchFamily="34" charset="0"/>
                <a:sym typeface="+mn-ea"/>
              </a:rPr>
              <a:t>Apples: </a:t>
            </a:r>
            <a:r>
              <a:rPr lang="en-US" altLang="zh-CN" sz="1400" b="1" dirty="0">
                <a:solidFill>
                  <a:schemeClr val="tx1"/>
                </a:solidFill>
                <a:latin typeface="Arial" panose="020B0604020202020204" pitchFamily="34" charset="0"/>
                <a:cs typeface="Arial" panose="020B0604020202020204" pitchFamily="34" charset="0"/>
                <a:sym typeface="+mn-ea"/>
              </a:rPr>
              <a:t>~0.5% </a:t>
            </a:r>
            <a:r>
              <a:rPr lang="en-US" altLang="zh-CN" sz="1400" dirty="0">
                <a:solidFill>
                  <a:schemeClr val="tx1"/>
                </a:solidFill>
                <a:latin typeface="Arial" panose="020B0604020202020204" pitchFamily="34" charset="0"/>
                <a:cs typeface="Arial" panose="020B0604020202020204" pitchFamily="34" charset="0"/>
                <a:sym typeface="+mn-ea"/>
              </a:rPr>
              <a:t>weight loss during </a:t>
            </a:r>
            <a:r>
              <a:rPr lang="en-US" altLang="zh-CN" sz="1400" dirty="0" err="1">
                <a:solidFill>
                  <a:schemeClr val="tx1"/>
                </a:solidFill>
                <a:latin typeface="Arial" panose="020B0604020202020204" pitchFamily="34" charset="0"/>
                <a:cs typeface="Arial" panose="020B0604020202020204" pitchFamily="34" charset="0"/>
                <a:sym typeface="+mn-ea"/>
              </a:rPr>
              <a:t>lowtemperature</a:t>
            </a:r>
            <a:r>
              <a:rPr lang="en-US" altLang="zh-CN" sz="1400" dirty="0">
                <a:solidFill>
                  <a:schemeClr val="tx1"/>
                </a:solidFill>
                <a:latin typeface="Arial" panose="020B0604020202020204" pitchFamily="34" charset="0"/>
                <a:cs typeface="Arial" panose="020B0604020202020204" pitchFamily="34" charset="0"/>
                <a:sym typeface="+mn-ea"/>
              </a:rPr>
              <a:t> storage is attributed to water loss. </a:t>
            </a:r>
            <a:endParaRPr lang="en-US" altLang="zh-CN" sz="1400" dirty="0">
              <a:solidFill>
                <a:schemeClr val="tx1"/>
              </a:solidFill>
              <a:latin typeface="Arial" panose="020B0604020202020204" pitchFamily="34" charset="0"/>
              <a:cs typeface="Arial" panose="020B0604020202020204" pitchFamily="34" charset="0"/>
              <a:sym typeface="+mn-ea"/>
            </a:endParaRPr>
          </a:p>
        </p:txBody>
      </p:sp>
      <p:sp>
        <p:nvSpPr>
          <p:cNvPr id="5" name="矩形: 圆角 4"/>
          <p:cNvSpPr/>
          <p:nvPr/>
        </p:nvSpPr>
        <p:spPr>
          <a:xfrm>
            <a:off x="1276142" y="4806661"/>
            <a:ext cx="3313981" cy="54000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2">
              <a:buSzPct val="100000"/>
            </a:pPr>
            <a:r>
              <a:rPr lang="en-US" altLang="zh-CN" sz="1400" dirty="0">
                <a:solidFill>
                  <a:schemeClr val="tx1"/>
                </a:solidFill>
                <a:latin typeface="Arial" panose="020B0604020202020204" pitchFamily="34" charset="0"/>
                <a:cs typeface="Arial" panose="020B0604020202020204" pitchFamily="34" charset="0"/>
                <a:sym typeface="+mn-ea"/>
              </a:rPr>
              <a:t>Citrus fruits: </a:t>
            </a:r>
            <a:r>
              <a:rPr lang="en-US" altLang="zh-CN" sz="1400" b="1" dirty="0">
                <a:solidFill>
                  <a:schemeClr val="tx1"/>
                </a:solidFill>
                <a:latin typeface="Arial" panose="020B0604020202020204" pitchFamily="34" charset="0"/>
                <a:cs typeface="Arial" panose="020B0604020202020204" pitchFamily="34" charset="0"/>
                <a:sym typeface="+mn-ea"/>
              </a:rPr>
              <a:t>~75% </a:t>
            </a:r>
            <a:r>
              <a:rPr lang="en-US" altLang="zh-CN" sz="1400" dirty="0">
                <a:solidFill>
                  <a:schemeClr val="tx1"/>
                </a:solidFill>
                <a:latin typeface="Arial" panose="020B0604020202020204" pitchFamily="34" charset="0"/>
                <a:cs typeface="Arial" panose="020B0604020202020204" pitchFamily="34" charset="0"/>
                <a:sym typeface="+mn-ea"/>
              </a:rPr>
              <a:t>of total weight loss during storage results from water loss.</a:t>
            </a:r>
            <a:endParaRPr lang="en-US" altLang="zh-CN" sz="1400" dirty="0">
              <a:solidFill>
                <a:schemeClr val="tx1"/>
              </a:solidFill>
              <a:latin typeface="Arial" panose="020B0604020202020204" pitchFamily="34" charset="0"/>
              <a:cs typeface="Arial" panose="020B0604020202020204" pitchFamily="34" charset="0"/>
              <a:sym typeface="+mn-ea"/>
            </a:endParaRPr>
          </a:p>
        </p:txBody>
      </p:sp>
      <p:sp>
        <p:nvSpPr>
          <p:cNvPr id="7" name="矩形: 圆角 6"/>
          <p:cNvSpPr/>
          <p:nvPr/>
        </p:nvSpPr>
        <p:spPr>
          <a:xfrm>
            <a:off x="5616063" y="4274268"/>
            <a:ext cx="3194311" cy="54000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2">
              <a:buSzPct val="100000"/>
            </a:pPr>
            <a:r>
              <a:rPr lang="en-US" altLang="zh-CN" sz="1400" dirty="0">
                <a:solidFill>
                  <a:schemeClr val="tx1"/>
                </a:solidFill>
                <a:latin typeface="Arial" panose="020B0604020202020204" pitchFamily="34" charset="0"/>
                <a:cs typeface="Arial" panose="020B0604020202020204" pitchFamily="34" charset="0"/>
                <a:sym typeface="+mn-ea"/>
              </a:rPr>
              <a:t>Most fruits &amp; vegetables: </a:t>
            </a:r>
            <a:r>
              <a:rPr lang="en-US" altLang="zh-CN" sz="1400" b="1" dirty="0">
                <a:solidFill>
                  <a:schemeClr val="tx1"/>
                </a:solidFill>
                <a:latin typeface="Arial" panose="020B0604020202020204" pitchFamily="34" charset="0"/>
                <a:cs typeface="Arial" panose="020B0604020202020204" pitchFamily="34" charset="0"/>
                <a:sym typeface="+mn-ea"/>
              </a:rPr>
              <a:t>&gt;5% water loss</a:t>
            </a:r>
            <a:r>
              <a:rPr lang="en-US" altLang="zh-CN" sz="1400" dirty="0">
                <a:solidFill>
                  <a:schemeClr val="tx1"/>
                </a:solidFill>
                <a:latin typeface="Arial" panose="020B0604020202020204" pitchFamily="34" charset="0"/>
                <a:cs typeface="Arial" panose="020B0604020202020204" pitchFamily="34" charset="0"/>
                <a:sym typeface="+mn-ea"/>
              </a:rPr>
              <a:t> → noticeable skin wrinkling.</a:t>
            </a:r>
            <a:endParaRPr lang="en-US" altLang="zh-CN" sz="1400" dirty="0">
              <a:solidFill>
                <a:schemeClr val="tx1"/>
              </a:solidFill>
              <a:latin typeface="Arial" panose="020B0604020202020204" pitchFamily="34" charset="0"/>
              <a:cs typeface="Arial" panose="020B0604020202020204" pitchFamily="34" charset="0"/>
              <a:sym typeface="+mn-ea"/>
            </a:endParaRPr>
          </a:p>
        </p:txBody>
      </p:sp>
      <p:sp>
        <p:nvSpPr>
          <p:cNvPr id="11" name="矩形: 圆角 10"/>
          <p:cNvSpPr/>
          <p:nvPr/>
        </p:nvSpPr>
        <p:spPr>
          <a:xfrm>
            <a:off x="5616063" y="4871633"/>
            <a:ext cx="3194311" cy="764562"/>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2">
              <a:buSzPct val="100000"/>
            </a:pPr>
            <a:r>
              <a:rPr lang="en-US" altLang="zh-CN" sz="1400" dirty="0">
                <a:solidFill>
                  <a:schemeClr val="tx1"/>
                </a:solidFill>
                <a:latin typeface="Arial" panose="020B0604020202020204" pitchFamily="34" charset="0"/>
                <a:cs typeface="Arial" panose="020B0604020202020204" pitchFamily="34" charset="0"/>
                <a:sym typeface="+mn-ea"/>
              </a:rPr>
              <a:t>Leafy vegetables with large surface areas: </a:t>
            </a:r>
            <a:r>
              <a:rPr lang="en-US" altLang="zh-CN" sz="1400" b="1" dirty="0">
                <a:solidFill>
                  <a:schemeClr val="tx1"/>
                </a:solidFill>
                <a:latin typeface="Arial" panose="020B0604020202020204" pitchFamily="34" charset="0"/>
                <a:cs typeface="Arial" panose="020B0604020202020204" pitchFamily="34" charset="0"/>
                <a:sym typeface="+mn-ea"/>
              </a:rPr>
              <a:t>&gt;only 2% water loss</a:t>
            </a:r>
            <a:r>
              <a:rPr lang="en-US" altLang="zh-CN" sz="1400" dirty="0">
                <a:solidFill>
                  <a:schemeClr val="tx1"/>
                </a:solidFill>
                <a:latin typeface="Arial" panose="020B0604020202020204" pitchFamily="34" charset="0"/>
                <a:cs typeface="Arial" panose="020B0604020202020204" pitchFamily="34" charset="0"/>
                <a:sym typeface="+mn-ea"/>
              </a:rPr>
              <a:t> → obvious wilting. </a:t>
            </a:r>
            <a:endParaRPr lang="en-US" altLang="zh-CN" sz="1400" dirty="0">
              <a:solidFill>
                <a:schemeClr val="tx1"/>
              </a:solidFill>
              <a:latin typeface="Arial" panose="020B0604020202020204" pitchFamily="34" charset="0"/>
              <a:cs typeface="Arial" panose="020B0604020202020204" pitchFamily="34" charset="0"/>
              <a:sym typeface="+mn-ea"/>
            </a:endParaRPr>
          </a:p>
        </p:txBody>
      </p:sp>
      <p:pic>
        <p:nvPicPr>
          <p:cNvPr id="13" name="738">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863600" y="6097588"/>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3"/>
                </p:tgtEl>
              </p:cMediaNode>
            </p:audio>
          </p:childTnLst>
        </p:cTn>
      </p:par>
    </p:tnLst>
    <p:bldLst>
      <p:bldP spid="21" grpId="0" uiExpand="1" build="p"/>
      <p:bldP spid="8" grpId="0" uiExpand="1" build="p"/>
      <p:bldP spid="4" grpId="0" animBg="1"/>
      <p:bldP spid="5" grpId="0" animBg="1"/>
      <p:bldP spid="7" grpId="0" animBg="1"/>
      <p:bldP spid="11"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矩形 21"/>
          <p:cNvSpPr/>
          <p:nvPr/>
        </p:nvSpPr>
        <p:spPr>
          <a:xfrm>
            <a:off x="0" y="3843683"/>
            <a:ext cx="12192000" cy="3014318"/>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Arial" panose="020B0604020202020204" pitchFamily="34" charset="0"/>
            </a:endParaRPr>
          </a:p>
        </p:txBody>
      </p:sp>
      <p:sp>
        <p:nvSpPr>
          <p:cNvPr id="2" name="文本框 1"/>
          <p:cNvSpPr txBox="1"/>
          <p:nvPr/>
        </p:nvSpPr>
        <p:spPr>
          <a:xfrm>
            <a:off x="593299" y="431757"/>
            <a:ext cx="8539549" cy="107632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3. Postharvest Wilting of Fruits and Vegetables </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21" name="文本框 20"/>
          <p:cNvSpPr txBox="1"/>
          <p:nvPr/>
        </p:nvSpPr>
        <p:spPr>
          <a:xfrm>
            <a:off x="591851" y="2717794"/>
            <a:ext cx="7069455" cy="988476"/>
          </a:xfrm>
          <a:prstGeom prst="rect">
            <a:avLst/>
          </a:prstGeom>
          <a:noFill/>
        </p:spPr>
        <p:txBody>
          <a:bodyPr wrap="square" rtlCol="0">
            <a:spAutoFit/>
          </a:bodyPr>
          <a:lstStyle/>
          <a:p>
            <a:pPr marL="288290" lvl="0" indent="-288290">
              <a:lnSpc>
                <a:spcPct val="120000"/>
              </a:lnSpc>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Factors Influencing Water Loss</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8290">
              <a:lnSpc>
                <a:spcPct val="120000"/>
              </a:lnSpc>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Intrinsic characteristics.</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8290">
              <a:lnSpc>
                <a:spcPct val="120000"/>
              </a:lnSpc>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External environmental conditions.</a:t>
            </a:r>
            <a:endParaRPr lang="en-US" altLang="zh-CN" sz="1600" dirty="0">
              <a:solidFill>
                <a:schemeClr val="tx1"/>
              </a:solidFill>
              <a:latin typeface="Arial" panose="020B0604020202020204" pitchFamily="34" charset="0"/>
              <a:cs typeface="Arial" panose="020B0604020202020204" pitchFamily="34" charset="0"/>
              <a:sym typeface="+mn-ea"/>
            </a:endParaRPr>
          </a:p>
        </p:txBody>
      </p:sp>
      <p:pic>
        <p:nvPicPr>
          <p:cNvPr id="9" name="图片 8"/>
          <p:cNvPicPr>
            <a:picLocks noChangeAspect="1"/>
          </p:cNvPicPr>
          <p:nvPr/>
        </p:nvPicPr>
        <p:blipFill>
          <a:blip r:embed="rId1"/>
          <a:stretch>
            <a:fillRect/>
          </a:stretch>
        </p:blipFill>
        <p:spPr>
          <a:xfrm>
            <a:off x="7994822" y="2099496"/>
            <a:ext cx="3501853" cy="2253468"/>
          </a:xfrm>
          <a:prstGeom prst="rect">
            <a:avLst/>
          </a:prstGeom>
        </p:spPr>
      </p:pic>
      <p:sp>
        <p:nvSpPr>
          <p:cNvPr id="4" name="文本框 3"/>
          <p:cNvSpPr txBox="1"/>
          <p:nvPr/>
        </p:nvSpPr>
        <p:spPr>
          <a:xfrm>
            <a:off x="611360" y="1628800"/>
            <a:ext cx="7726524" cy="461665"/>
          </a:xfrm>
          <a:prstGeom prst="rect">
            <a:avLst/>
          </a:prstGeom>
          <a:noFill/>
        </p:spPr>
        <p:txBody>
          <a:bodyPr wrap="square" rtlCol="0">
            <a:spAutoFit/>
          </a:bodyPr>
          <a:lstStyle/>
          <a:p>
            <a:r>
              <a:rPr lang="en-US" altLang="zh-CN" sz="2400" b="1" dirty="0">
                <a:sym typeface="+mn-ea"/>
              </a:rPr>
              <a:t>(2) Factors Affecting Water Evaporation and Loss</a:t>
            </a:r>
            <a:endParaRPr lang="en-US" altLang="zh-CN" sz="2400" b="1" dirty="0">
              <a:sym typeface="+mn-ea"/>
            </a:endParaRPr>
          </a:p>
        </p:txBody>
      </p:sp>
      <p:sp>
        <p:nvSpPr>
          <p:cNvPr id="12" name="矩形: 圆角 11"/>
          <p:cNvSpPr/>
          <p:nvPr/>
        </p:nvSpPr>
        <p:spPr>
          <a:xfrm>
            <a:off x="704482" y="2273970"/>
            <a:ext cx="5276188" cy="360000"/>
          </a:xfrm>
          <a:prstGeom prst="roundRect">
            <a:avLst>
              <a:gd name="adj" fmla="val 50000"/>
            </a:avLst>
          </a:prstGeom>
          <a:solidFill>
            <a:srgbClr val="5BAE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t>Intrinsic Factors Influencing Water Loss</a:t>
            </a:r>
            <a:endParaRPr lang="en-US" altLang="zh-CN" b="1" dirty="0"/>
          </a:p>
        </p:txBody>
      </p:sp>
      <p:sp>
        <p:nvSpPr>
          <p:cNvPr id="24" name="文本框 23"/>
          <p:cNvSpPr txBox="1"/>
          <p:nvPr/>
        </p:nvSpPr>
        <p:spPr>
          <a:xfrm>
            <a:off x="704215" y="4402455"/>
            <a:ext cx="11309985" cy="1668780"/>
          </a:xfrm>
          <a:prstGeom prst="rect">
            <a:avLst/>
          </a:prstGeom>
          <a:noFill/>
        </p:spPr>
        <p:txBody>
          <a:bodyPr wrap="square" rtlCol="0">
            <a:spAutoFit/>
          </a:bodyPr>
          <a:lstStyle/>
          <a:p>
            <a:pPr marL="450215" lvl="1" indent="-342900" fontAlgn="auto">
              <a:lnSpc>
                <a:spcPct val="120000"/>
              </a:lnSpc>
              <a:spcAft>
                <a:spcPts val="400"/>
              </a:spcAft>
              <a:buSzPct val="100000"/>
              <a:buFont typeface="+mj-lt"/>
              <a:buAutoNum type="arabicPeriod"/>
            </a:pPr>
            <a:r>
              <a:rPr lang="en-US" altLang="zh-CN" sz="1600" b="1" dirty="0">
                <a:solidFill>
                  <a:schemeClr val="bg1"/>
                </a:solidFill>
                <a:latin typeface="Arial" panose="020B0604020202020204" pitchFamily="34" charset="0"/>
                <a:cs typeface="Arial" panose="020B0604020202020204" pitchFamily="34" charset="0"/>
                <a:sym typeface="+mn-ea"/>
              </a:rPr>
              <a:t>Surface area ratio</a:t>
            </a:r>
            <a:r>
              <a:rPr lang="en-US" altLang="zh-CN" sz="1600" dirty="0">
                <a:solidFill>
                  <a:schemeClr val="bg1"/>
                </a:solidFill>
                <a:latin typeface="Arial" panose="020B0604020202020204" pitchFamily="34" charset="0"/>
                <a:cs typeface="Arial" panose="020B0604020202020204" pitchFamily="34" charset="0"/>
                <a:sym typeface="+mn-ea"/>
              </a:rPr>
              <a:t>: The </a:t>
            </a:r>
            <a:r>
              <a:rPr lang="en-US" altLang="zh-CN" sz="1600" b="1" dirty="0">
                <a:solidFill>
                  <a:schemeClr val="bg1"/>
                </a:solidFill>
                <a:latin typeface="Arial" panose="020B0604020202020204" pitchFamily="34" charset="0"/>
                <a:cs typeface="Arial" panose="020B0604020202020204" pitchFamily="34" charset="0"/>
                <a:sym typeface="+mn-ea"/>
              </a:rPr>
              <a:t>larger the surface</a:t>
            </a:r>
            <a:r>
              <a:rPr lang="en-US" altLang="zh-CN" sz="1600" dirty="0">
                <a:solidFill>
                  <a:schemeClr val="bg1"/>
                </a:solidFill>
                <a:latin typeface="Arial" panose="020B0604020202020204" pitchFamily="34" charset="0"/>
                <a:cs typeface="Arial" panose="020B0604020202020204" pitchFamily="34" charset="0"/>
                <a:sym typeface="+mn-ea"/>
              </a:rPr>
              <a:t> area per unit mass → the </a:t>
            </a:r>
            <a:r>
              <a:rPr lang="en-US" altLang="zh-CN" sz="1600" b="1" dirty="0">
                <a:solidFill>
                  <a:schemeClr val="bg1"/>
                </a:solidFill>
                <a:latin typeface="Arial" panose="020B0604020202020204" pitchFamily="34" charset="0"/>
                <a:cs typeface="Arial" panose="020B0604020202020204" pitchFamily="34" charset="0"/>
                <a:sym typeface="+mn-ea"/>
              </a:rPr>
              <a:t>faster the water loss</a:t>
            </a:r>
            <a:r>
              <a:rPr lang="en-US" altLang="zh-CN" sz="1600" dirty="0">
                <a:solidFill>
                  <a:schemeClr val="bg1"/>
                </a:solidFill>
                <a:latin typeface="Arial" panose="020B0604020202020204" pitchFamily="34" charset="0"/>
                <a:cs typeface="Arial" panose="020B0604020202020204" pitchFamily="34" charset="0"/>
                <a:sym typeface="+mn-ea"/>
              </a:rPr>
              <a:t>.</a:t>
            </a:r>
            <a:endParaRPr lang="en-US" altLang="zh-CN" sz="1600" dirty="0">
              <a:solidFill>
                <a:schemeClr val="bg1"/>
              </a:solidFill>
              <a:latin typeface="Arial" panose="020B0604020202020204" pitchFamily="34" charset="0"/>
              <a:cs typeface="Arial" panose="020B0604020202020204" pitchFamily="34" charset="0"/>
              <a:sym typeface="+mn-ea"/>
            </a:endParaRPr>
          </a:p>
          <a:p>
            <a:pPr marL="450215" lvl="1" indent="-342900" fontAlgn="auto">
              <a:lnSpc>
                <a:spcPct val="120000"/>
              </a:lnSpc>
              <a:spcAft>
                <a:spcPts val="400"/>
              </a:spcAft>
              <a:buSzPct val="100000"/>
              <a:buFont typeface="+mj-lt"/>
              <a:buAutoNum type="arabicPeriod"/>
            </a:pPr>
            <a:r>
              <a:rPr lang="en-US" altLang="zh-CN" sz="1600" b="1" dirty="0">
                <a:solidFill>
                  <a:schemeClr val="bg1"/>
                </a:solidFill>
                <a:latin typeface="Arial" panose="020B0604020202020204" pitchFamily="34" charset="0"/>
                <a:cs typeface="Arial" panose="020B0604020202020204" pitchFamily="34" charset="0"/>
                <a:sym typeface="+mn-ea"/>
              </a:rPr>
              <a:t>Differences in species and maturity</a:t>
            </a:r>
            <a:r>
              <a:rPr lang="en-US" altLang="zh-CN" sz="1600" dirty="0">
                <a:solidFill>
                  <a:schemeClr val="bg1"/>
                </a:solidFill>
                <a:latin typeface="Arial" panose="020B0604020202020204" pitchFamily="34" charset="0"/>
                <a:cs typeface="Arial" panose="020B0604020202020204" pitchFamily="34" charset="0"/>
                <a:sym typeface="+mn-ea"/>
              </a:rPr>
              <a:t>:  Variations in </a:t>
            </a:r>
            <a:r>
              <a:rPr lang="en-US" altLang="zh-CN" sz="1600" b="1" dirty="0">
                <a:solidFill>
                  <a:schemeClr val="bg1"/>
                </a:solidFill>
                <a:latin typeface="Arial" panose="020B0604020202020204" pitchFamily="34" charset="0"/>
                <a:cs typeface="Arial" panose="020B0604020202020204" pitchFamily="34" charset="0"/>
                <a:sym typeface="+mn-ea"/>
              </a:rPr>
              <a:t>cuticle thickness</a:t>
            </a:r>
            <a:r>
              <a:rPr lang="en-US" altLang="zh-CN" sz="1600" dirty="0">
                <a:solidFill>
                  <a:schemeClr val="bg1"/>
                </a:solidFill>
                <a:latin typeface="Arial" panose="020B0604020202020204" pitchFamily="34" charset="0"/>
                <a:cs typeface="Arial" panose="020B0604020202020204" pitchFamily="34" charset="0"/>
                <a:sym typeface="+mn-ea"/>
              </a:rPr>
              <a:t>, </a:t>
            </a:r>
            <a:r>
              <a:rPr lang="en-US" altLang="zh-CN" sz="1600" b="1" dirty="0">
                <a:solidFill>
                  <a:schemeClr val="bg1"/>
                </a:solidFill>
                <a:latin typeface="Arial" panose="020B0604020202020204" pitchFamily="34" charset="0"/>
                <a:cs typeface="Arial" panose="020B0604020202020204" pitchFamily="34" charset="0"/>
                <a:sym typeface="+mn-ea"/>
              </a:rPr>
              <a:t>lenticel density</a:t>
            </a:r>
            <a:r>
              <a:rPr lang="en-US" altLang="zh-CN" sz="1600" dirty="0">
                <a:solidFill>
                  <a:schemeClr val="bg1"/>
                </a:solidFill>
                <a:latin typeface="Arial" panose="020B0604020202020204" pitchFamily="34" charset="0"/>
                <a:cs typeface="Arial" panose="020B0604020202020204" pitchFamily="34" charset="0"/>
                <a:sym typeface="+mn-ea"/>
              </a:rPr>
              <a:t> (e.g., pears, Golden Delicious apples), or </a:t>
            </a:r>
            <a:r>
              <a:rPr lang="en-US" altLang="zh-CN" sz="1600" b="1" dirty="0">
                <a:solidFill>
                  <a:schemeClr val="bg1"/>
                </a:solidFill>
                <a:latin typeface="Arial" panose="020B0604020202020204" pitchFamily="34" charset="0"/>
                <a:cs typeface="Arial" panose="020B0604020202020204" pitchFamily="34" charset="0"/>
                <a:sym typeface="+mn-ea"/>
              </a:rPr>
              <a:t>stomatal number</a:t>
            </a:r>
            <a:r>
              <a:rPr lang="en-US" altLang="zh-CN" sz="1600" dirty="0">
                <a:solidFill>
                  <a:schemeClr val="bg1"/>
                </a:solidFill>
                <a:latin typeface="Arial" panose="020B0604020202020204" pitchFamily="34" charset="0"/>
                <a:cs typeface="Arial" panose="020B0604020202020204" pitchFamily="34" charset="0"/>
                <a:sym typeface="+mn-ea"/>
              </a:rPr>
              <a:t> → directly affect </a:t>
            </a:r>
            <a:r>
              <a:rPr lang="en-US" altLang="zh-CN" sz="1600" b="1" dirty="0">
                <a:solidFill>
                  <a:schemeClr val="bg1"/>
                </a:solidFill>
                <a:latin typeface="Arial" panose="020B0604020202020204" pitchFamily="34" charset="0"/>
                <a:cs typeface="Arial" panose="020B0604020202020204" pitchFamily="34" charset="0"/>
                <a:sym typeface="+mn-ea"/>
              </a:rPr>
              <a:t>water retention capacity</a:t>
            </a:r>
            <a:r>
              <a:rPr lang="en-US" altLang="zh-CN" sz="1600" dirty="0">
                <a:solidFill>
                  <a:schemeClr val="bg1"/>
                </a:solidFill>
                <a:latin typeface="Arial" panose="020B0604020202020204" pitchFamily="34" charset="0"/>
                <a:cs typeface="Arial" panose="020B0604020202020204" pitchFamily="34" charset="0"/>
                <a:sym typeface="+mn-ea"/>
              </a:rPr>
              <a:t>.</a:t>
            </a:r>
            <a:endParaRPr lang="en-US" altLang="zh-CN" sz="1600" dirty="0">
              <a:solidFill>
                <a:schemeClr val="bg1"/>
              </a:solidFill>
              <a:latin typeface="Arial" panose="020B0604020202020204" pitchFamily="34" charset="0"/>
              <a:cs typeface="Arial" panose="020B0604020202020204" pitchFamily="34" charset="0"/>
              <a:sym typeface="+mn-ea"/>
            </a:endParaRPr>
          </a:p>
          <a:p>
            <a:pPr marL="450215" lvl="1" indent="-342900" fontAlgn="auto">
              <a:lnSpc>
                <a:spcPct val="120000"/>
              </a:lnSpc>
              <a:spcAft>
                <a:spcPts val="400"/>
              </a:spcAft>
              <a:buSzPct val="100000"/>
              <a:buFont typeface="+mj-lt"/>
              <a:buAutoNum type="arabicPeriod"/>
            </a:pPr>
            <a:r>
              <a:rPr lang="en-US" altLang="zh-CN" sz="1600" b="1" dirty="0">
                <a:solidFill>
                  <a:schemeClr val="bg1"/>
                </a:solidFill>
                <a:latin typeface="Arial" panose="020B0604020202020204" pitchFamily="34" charset="0"/>
                <a:cs typeface="Arial" panose="020B0604020202020204" pitchFamily="34" charset="0"/>
                <a:sym typeface="+mn-ea"/>
              </a:rPr>
              <a:t>Mechanical damage</a:t>
            </a:r>
            <a:r>
              <a:rPr lang="en-US" altLang="zh-CN" sz="1600" dirty="0">
                <a:solidFill>
                  <a:schemeClr val="bg1"/>
                </a:solidFill>
                <a:latin typeface="Arial" panose="020B0604020202020204" pitchFamily="34" charset="0"/>
                <a:cs typeface="Arial" panose="020B0604020202020204" pitchFamily="34" charset="0"/>
                <a:sym typeface="+mn-ea"/>
              </a:rPr>
              <a:t>: Wounds disrupt </a:t>
            </a:r>
            <a:r>
              <a:rPr lang="en-US" altLang="zh-CN" sz="1600" b="1" dirty="0">
                <a:solidFill>
                  <a:schemeClr val="bg1"/>
                </a:solidFill>
                <a:latin typeface="Arial" panose="020B0604020202020204" pitchFamily="34" charset="0"/>
                <a:cs typeface="Arial" panose="020B0604020202020204" pitchFamily="34" charset="0"/>
                <a:sym typeface="+mn-ea"/>
              </a:rPr>
              <a:t>protective tissues</a:t>
            </a:r>
            <a:r>
              <a:rPr lang="en-US" altLang="zh-CN" sz="1600" dirty="0">
                <a:solidFill>
                  <a:schemeClr val="bg1"/>
                </a:solidFill>
                <a:latin typeface="Arial" panose="020B0604020202020204" pitchFamily="34" charset="0"/>
                <a:cs typeface="Arial" panose="020B0604020202020204" pitchFamily="34" charset="0"/>
                <a:sym typeface="+mn-ea"/>
              </a:rPr>
              <a:t> and expose </a:t>
            </a:r>
            <a:r>
              <a:rPr lang="en-US" altLang="zh-CN" sz="1600" b="1" dirty="0">
                <a:solidFill>
                  <a:schemeClr val="bg1"/>
                </a:solidFill>
                <a:latin typeface="Arial" panose="020B0604020202020204" pitchFamily="34" charset="0"/>
                <a:cs typeface="Arial" panose="020B0604020202020204" pitchFamily="34" charset="0"/>
                <a:sym typeface="+mn-ea"/>
              </a:rPr>
              <a:t>internal tissues </a:t>
            </a:r>
            <a:r>
              <a:rPr lang="en-US" altLang="zh-CN" sz="1600" dirty="0">
                <a:solidFill>
                  <a:schemeClr val="bg1"/>
                </a:solidFill>
                <a:latin typeface="Arial" panose="020B0604020202020204" pitchFamily="34" charset="0"/>
                <a:cs typeface="Arial" panose="020B0604020202020204" pitchFamily="34" charset="0"/>
                <a:sym typeface="+mn-ea"/>
              </a:rPr>
              <a:t>→ significantly </a:t>
            </a:r>
            <a:r>
              <a:rPr lang="en-US" altLang="zh-CN" sz="1600" b="1" dirty="0">
                <a:solidFill>
                  <a:schemeClr val="bg1"/>
                </a:solidFill>
                <a:latin typeface="Arial" panose="020B0604020202020204" pitchFamily="34" charset="0"/>
                <a:cs typeface="Arial" panose="020B0604020202020204" pitchFamily="34" charset="0"/>
                <a:sym typeface="+mn-ea"/>
              </a:rPr>
              <a:t>accelerating localized water loss</a:t>
            </a:r>
            <a:r>
              <a:rPr lang="en-US" altLang="zh-CN" sz="1600" dirty="0">
                <a:solidFill>
                  <a:schemeClr val="bg1"/>
                </a:solidFill>
                <a:latin typeface="Arial" panose="020B0604020202020204" pitchFamily="34" charset="0"/>
                <a:cs typeface="Arial" panose="020B0604020202020204" pitchFamily="34" charset="0"/>
                <a:sym typeface="+mn-ea"/>
              </a:rPr>
              <a:t>.</a:t>
            </a:r>
            <a:endParaRPr lang="en-US" altLang="zh-CN" sz="1600" dirty="0">
              <a:solidFill>
                <a:schemeClr val="bg1"/>
              </a:solidFill>
              <a:latin typeface="Arial" panose="020B0604020202020204" pitchFamily="34" charset="0"/>
              <a:cs typeface="Arial" panose="020B0604020202020204" pitchFamily="34" charset="0"/>
              <a:sym typeface="+mn-ea"/>
            </a:endParaRPr>
          </a:p>
        </p:txBody>
      </p:sp>
      <p:sp>
        <p:nvSpPr>
          <p:cNvPr id="5" name="文本框 4"/>
          <p:cNvSpPr txBox="1"/>
          <p:nvPr/>
        </p:nvSpPr>
        <p:spPr>
          <a:xfrm>
            <a:off x="591851" y="3982720"/>
            <a:ext cx="6096000" cy="368300"/>
          </a:xfrm>
          <a:prstGeom prst="rect">
            <a:avLst/>
          </a:prstGeom>
          <a:noFill/>
        </p:spPr>
        <p:txBody>
          <a:bodyPr wrap="square" rtlCol="0" anchor="t">
            <a:spAutoFit/>
          </a:bodyPr>
          <a:lstStyle/>
          <a:p>
            <a:pPr marL="285750" indent="-285750" algn="l">
              <a:buFont typeface="Wingdings" panose="05000000000000000000" charset="0"/>
              <a:buChar char="n"/>
            </a:pPr>
            <a:r>
              <a:rPr lang="en-US" altLang="zh-CN" b="1" dirty="0">
                <a:solidFill>
                  <a:schemeClr val="bg1"/>
                </a:solidFill>
                <a:sym typeface="+mn-ea"/>
              </a:rPr>
              <a:t>Intrinsic Characteristics</a:t>
            </a:r>
            <a:endParaRPr lang="en-US" altLang="zh-CN" b="1" dirty="0">
              <a:solidFill>
                <a:schemeClr val="bg1"/>
              </a:solidFill>
              <a:sym typeface="+mn-ea"/>
            </a:endParaRPr>
          </a:p>
        </p:txBody>
      </p:sp>
      <p:pic>
        <p:nvPicPr>
          <p:cNvPr id="3" name="739">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876300" y="5878513"/>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3"/>
                </p:tgtEl>
              </p:cMediaNode>
            </p:audio>
          </p:childTnLst>
        </p:cTn>
      </p:par>
    </p:tnLst>
    <p:bldLst>
      <p:bldP spid="22" grpId="0" animBg="1"/>
      <p:bldP spid="21" grpId="0" uiExpand="1" build="p"/>
      <p:bldP spid="4" grpId="0"/>
      <p:bldP spid="12" grpId="0" animBg="1"/>
      <p:bldP spid="24" grpId="0" uiExpand="1" build="p"/>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593299" y="431757"/>
            <a:ext cx="8539549" cy="58477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Structure of Part 01</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grpSp>
        <p:nvGrpSpPr>
          <p:cNvPr id="8" name="组合 7"/>
          <p:cNvGrpSpPr/>
          <p:nvPr/>
        </p:nvGrpSpPr>
        <p:grpSpPr>
          <a:xfrm>
            <a:off x="410845" y="1177290"/>
            <a:ext cx="11370945" cy="2506345"/>
            <a:chOff x="410845" y="1177290"/>
            <a:chExt cx="11370945" cy="2506345"/>
          </a:xfrm>
        </p:grpSpPr>
        <p:sp>
          <p:nvSpPr>
            <p:cNvPr id="3" name="文本框 2"/>
            <p:cNvSpPr txBox="1"/>
            <p:nvPr/>
          </p:nvSpPr>
          <p:spPr>
            <a:xfrm>
              <a:off x="410845" y="1177290"/>
              <a:ext cx="11370945" cy="490220"/>
            </a:xfrm>
            <a:prstGeom prst="rect">
              <a:avLst/>
            </a:prstGeom>
            <a:noFill/>
          </p:spPr>
          <p:txBody>
            <a:bodyPr wrap="square" rtlCol="0">
              <a:noAutofit/>
            </a:bodyPr>
            <a:lstStyle/>
            <a:p>
              <a:pPr marL="0" lvl="1" indent="0" algn="ctr" fontAlgn="auto">
                <a:lnSpc>
                  <a:spcPct val="120000"/>
                </a:lnSpc>
                <a:spcBef>
                  <a:spcPts val="200"/>
                </a:spcBef>
                <a:spcAft>
                  <a:spcPts val="200"/>
                </a:spcAft>
                <a:buClrTx/>
                <a:buSzTx/>
                <a:buNone/>
              </a:pPr>
              <a:r>
                <a:rPr lang="en-US" altLang="zh-CN" sz="2400" b="1" dirty="0">
                  <a:solidFill>
                    <a:schemeClr val="tx1"/>
                  </a:solidFill>
                  <a:latin typeface="Arial" panose="020B0604020202020204" pitchFamily="34" charset="0"/>
                  <a:cs typeface="Arial" panose="020B0604020202020204" pitchFamily="34" charset="0"/>
                </a:rPr>
                <a:t>Two Sections</a:t>
              </a:r>
              <a:endParaRPr lang="en-US" altLang="zh-CN" sz="2400" b="1" dirty="0">
                <a:solidFill>
                  <a:schemeClr val="tx1"/>
                </a:solidFill>
                <a:latin typeface="Arial" panose="020B0604020202020204" pitchFamily="34" charset="0"/>
                <a:cs typeface="Arial" panose="020B0604020202020204" pitchFamily="34" charset="0"/>
              </a:endParaRPr>
            </a:p>
          </p:txBody>
        </p:sp>
        <p:grpSp>
          <p:nvGrpSpPr>
            <p:cNvPr id="7" name="组合 6"/>
            <p:cNvGrpSpPr/>
            <p:nvPr/>
          </p:nvGrpSpPr>
          <p:grpSpPr>
            <a:xfrm>
              <a:off x="1031875" y="1879672"/>
              <a:ext cx="9847263" cy="1803963"/>
              <a:chOff x="1031875" y="1879672"/>
              <a:chExt cx="9847263" cy="1803963"/>
            </a:xfrm>
          </p:grpSpPr>
          <p:sp>
            <p:nvSpPr>
              <p:cNvPr id="6" name="序号"/>
              <p:cNvSpPr txBox="1"/>
              <p:nvPr/>
            </p:nvSpPr>
            <p:spPr>
              <a:xfrm>
                <a:off x="1031875" y="2038177"/>
                <a:ext cx="2303145" cy="540000"/>
              </a:xfrm>
              <a:prstGeom prst="rect">
                <a:avLst/>
              </a:prstGeom>
              <a:noFill/>
            </p:spPr>
            <p:txBody>
              <a:bodyPr wrap="none" lIns="0" tIns="0" rIns="0" bIns="0" rtlCol="0" anchor="b" anchorCtr="0"/>
              <a:lstStyle/>
              <a:p>
                <a:pPr algn="l"/>
                <a:r>
                  <a:rPr lang="en-US" altLang="zh-CN" sz="2800" b="1" dirty="0">
                    <a:solidFill>
                      <a:srgbClr val="5BAE3E"/>
                    </a:solidFill>
                    <a:effectLst/>
                    <a:ea typeface="+mj-ea"/>
                    <a:cs typeface="+mn-lt"/>
                  </a:rPr>
                  <a:t>Section 1:</a:t>
                </a:r>
                <a:endParaRPr lang="en-US" altLang="zh-CN" sz="2800" b="1" dirty="0">
                  <a:solidFill>
                    <a:srgbClr val="5BAE3E"/>
                  </a:solidFill>
                  <a:effectLst/>
                  <a:ea typeface="+mj-ea"/>
                  <a:cs typeface="+mn-lt"/>
                </a:endParaRPr>
              </a:p>
            </p:txBody>
          </p:sp>
          <p:sp>
            <p:nvSpPr>
              <p:cNvPr id="10" name="文本框 9"/>
              <p:cNvSpPr txBox="1"/>
              <p:nvPr/>
            </p:nvSpPr>
            <p:spPr>
              <a:xfrm>
                <a:off x="1031875" y="2852420"/>
                <a:ext cx="4757420" cy="830580"/>
              </a:xfrm>
              <a:prstGeom prst="rect">
                <a:avLst/>
              </a:prstGeom>
              <a:noFill/>
            </p:spPr>
            <p:txBody>
              <a:bodyPr wrap="square" lIns="0" tIns="0" rIns="0" bIns="0" rtlCol="0" anchor="t" anchorCtr="0">
                <a:noAutofit/>
              </a:bodyPr>
              <a:lstStyle/>
              <a:p>
                <a:pPr lvl="0" algn="l">
                  <a:buClrTx/>
                  <a:buSzTx/>
                  <a:buFontTx/>
                </a:pPr>
                <a:r>
                  <a:rPr lang="en-US" altLang="zh-CN" b="1" dirty="0">
                    <a:solidFill>
                      <a:srgbClr val="5BAE3E"/>
                    </a:solidFill>
                    <a:sym typeface="+mn-ea"/>
                  </a:rPr>
                  <a:t>Principles underlying quality deterioration in fruits and vegetables</a:t>
                </a:r>
                <a:endParaRPr lang="en-US" altLang="zh-CN" b="1" dirty="0">
                  <a:solidFill>
                    <a:srgbClr val="5BAE3E"/>
                  </a:solidFill>
                  <a:sym typeface="+mn-ea"/>
                </a:endParaRPr>
              </a:p>
            </p:txBody>
          </p:sp>
          <p:cxnSp>
            <p:nvCxnSpPr>
              <p:cNvPr id="13" name="直接连接符 12"/>
              <p:cNvCxnSpPr/>
              <p:nvPr/>
            </p:nvCxnSpPr>
            <p:spPr>
              <a:xfrm>
                <a:off x="6096000" y="1879672"/>
                <a:ext cx="0" cy="1764000"/>
              </a:xfrm>
              <a:prstGeom prst="line">
                <a:avLst/>
              </a:prstGeom>
              <a:ln w="12700">
                <a:solidFill>
                  <a:schemeClr val="tx1">
                    <a:lumMod val="65000"/>
                    <a:lumOff val="35000"/>
                    <a:alpha val="10000"/>
                  </a:schemeClr>
                </a:solidFill>
              </a:ln>
            </p:spPr>
            <p:style>
              <a:lnRef idx="2">
                <a:schemeClr val="accent1"/>
              </a:lnRef>
              <a:fillRef idx="0">
                <a:srgbClr val="FFFFFF"/>
              </a:fillRef>
              <a:effectRef idx="0">
                <a:srgbClr val="FFFFFF"/>
              </a:effectRef>
              <a:fontRef idx="minor">
                <a:schemeClr val="tx1"/>
              </a:fontRef>
            </p:style>
          </p:cxnSp>
          <p:sp>
            <p:nvSpPr>
              <p:cNvPr id="17" name="序号"/>
              <p:cNvSpPr txBox="1"/>
              <p:nvPr/>
            </p:nvSpPr>
            <p:spPr>
              <a:xfrm>
                <a:off x="6853873" y="2038177"/>
                <a:ext cx="2378710" cy="540000"/>
              </a:xfrm>
              <a:prstGeom prst="rect">
                <a:avLst/>
              </a:prstGeom>
              <a:noFill/>
            </p:spPr>
            <p:txBody>
              <a:bodyPr wrap="none" lIns="0" tIns="0" rIns="0" bIns="0" rtlCol="0" anchor="b" anchorCtr="0">
                <a:normAutofit/>
              </a:bodyPr>
              <a:lstStyle/>
              <a:p>
                <a:pPr algn="l"/>
                <a:r>
                  <a:rPr lang="en-US" altLang="zh-CN" sz="3110" b="1" dirty="0">
                    <a:solidFill>
                      <a:srgbClr val="DEB855"/>
                    </a:solidFill>
                    <a:effectLst/>
                    <a:ea typeface="+mj-ea"/>
                    <a:cs typeface="+mn-lt"/>
                  </a:rPr>
                  <a:t>Section 2:</a:t>
                </a:r>
                <a:endParaRPr lang="en-US" altLang="zh-CN" sz="3110" b="1" dirty="0">
                  <a:solidFill>
                    <a:srgbClr val="DEB855"/>
                  </a:solidFill>
                  <a:effectLst/>
                  <a:ea typeface="+mj-ea"/>
                  <a:cs typeface="+mn-lt"/>
                </a:endParaRPr>
              </a:p>
            </p:txBody>
          </p:sp>
          <p:sp>
            <p:nvSpPr>
              <p:cNvPr id="19" name="文本框 18"/>
              <p:cNvSpPr txBox="1"/>
              <p:nvPr/>
            </p:nvSpPr>
            <p:spPr>
              <a:xfrm>
                <a:off x="6853873" y="2852420"/>
                <a:ext cx="4025265" cy="831215"/>
              </a:xfrm>
              <a:prstGeom prst="rect">
                <a:avLst/>
              </a:prstGeom>
              <a:noFill/>
            </p:spPr>
            <p:txBody>
              <a:bodyPr wrap="square" lIns="0" tIns="0" rIns="0" bIns="0" rtlCol="0" anchor="t" anchorCtr="0">
                <a:noAutofit/>
              </a:bodyPr>
              <a:lstStyle/>
              <a:p>
                <a:pPr lvl="0" algn="l">
                  <a:buClrTx/>
                  <a:buSzTx/>
                  <a:buFontTx/>
                </a:pPr>
                <a:r>
                  <a:rPr lang="en-US" altLang="zh-CN" b="1" dirty="0">
                    <a:solidFill>
                      <a:srgbClr val="DEB855"/>
                    </a:solidFill>
                    <a:sym typeface="+mn-ea"/>
                  </a:rPr>
                  <a:t>Postharvest technologies for preservation and loss reduction</a:t>
                </a:r>
                <a:endParaRPr lang="en-US" altLang="zh-CN" b="1" dirty="0">
                  <a:solidFill>
                    <a:srgbClr val="DEB855"/>
                  </a:solidFill>
                  <a:sym typeface="+mn-ea"/>
                </a:endParaRPr>
              </a:p>
            </p:txBody>
          </p:sp>
        </p:grpSp>
      </p:grpSp>
      <p:grpSp>
        <p:nvGrpSpPr>
          <p:cNvPr id="2" name="组合 1"/>
          <p:cNvGrpSpPr/>
          <p:nvPr/>
        </p:nvGrpSpPr>
        <p:grpSpPr>
          <a:xfrm>
            <a:off x="593090" y="4326890"/>
            <a:ext cx="10900410" cy="1479550"/>
            <a:chOff x="593090" y="4326890"/>
            <a:chExt cx="10900410" cy="1479550"/>
          </a:xfrm>
        </p:grpSpPr>
        <p:sp>
          <p:nvSpPr>
            <p:cNvPr id="22" name="圆角矩形 21"/>
            <p:cNvSpPr/>
            <p:nvPr/>
          </p:nvSpPr>
          <p:spPr>
            <a:xfrm>
              <a:off x="593090" y="4326890"/>
              <a:ext cx="10900410" cy="1479550"/>
            </a:xfrm>
            <a:prstGeom prst="roundRect">
              <a:avLst>
                <a:gd name="adj" fmla="val 14291"/>
              </a:avLst>
            </a:prstGeom>
            <a:solidFill>
              <a:srgbClr val="5BAE3E"/>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0" name="文本框 19"/>
            <p:cNvSpPr txBox="1"/>
            <p:nvPr/>
          </p:nvSpPr>
          <p:spPr>
            <a:xfrm>
              <a:off x="678815" y="4495165"/>
              <a:ext cx="10814685" cy="423545"/>
            </a:xfrm>
            <a:prstGeom prst="rect">
              <a:avLst/>
            </a:prstGeom>
            <a:noFill/>
          </p:spPr>
          <p:txBody>
            <a:bodyPr wrap="square" rtlCol="0">
              <a:spAutoFit/>
            </a:bodyPr>
            <a:lstStyle/>
            <a:p>
              <a:pPr marL="0" lvl="1" indent="-284480" algn="l" fontAlgn="auto">
                <a:lnSpc>
                  <a:spcPct val="120000"/>
                </a:lnSpc>
                <a:spcBef>
                  <a:spcPts val="200"/>
                </a:spcBef>
                <a:spcAft>
                  <a:spcPts val="200"/>
                </a:spcAft>
                <a:buClrTx/>
                <a:buSzTx/>
                <a:buFont typeface="Wingdings" panose="05000000000000000000" charset="0"/>
                <a:buChar char="n"/>
              </a:pPr>
              <a:r>
                <a:rPr lang="en-US" altLang="zh-CN" b="1" dirty="0">
                  <a:solidFill>
                    <a:schemeClr val="bg1"/>
                  </a:solidFill>
                  <a:latin typeface="Arial" panose="020B0604020202020204" pitchFamily="34" charset="0"/>
                  <a:cs typeface="Arial" panose="020B0604020202020204" pitchFamily="34" charset="0"/>
                </a:rPr>
                <a:t>Key note:</a:t>
              </a:r>
              <a:endParaRPr lang="en-US" altLang="zh-CN" sz="1600" b="1" dirty="0">
                <a:solidFill>
                  <a:schemeClr val="bg1"/>
                </a:solidFill>
                <a:latin typeface="Arial" panose="020B0604020202020204" pitchFamily="34" charset="0"/>
                <a:cs typeface="Arial" panose="020B0604020202020204" pitchFamily="34" charset="0"/>
              </a:endParaRPr>
            </a:p>
          </p:txBody>
        </p:sp>
        <p:sp>
          <p:nvSpPr>
            <p:cNvPr id="21" name="文本框 20"/>
            <p:cNvSpPr txBox="1"/>
            <p:nvPr/>
          </p:nvSpPr>
          <p:spPr>
            <a:xfrm>
              <a:off x="965835" y="4925695"/>
              <a:ext cx="10327005" cy="681355"/>
            </a:xfrm>
            <a:prstGeom prst="rect">
              <a:avLst/>
            </a:prstGeom>
            <a:noFill/>
          </p:spPr>
          <p:txBody>
            <a:bodyPr wrap="square" rtlCol="0" anchor="t">
              <a:spAutoFit/>
            </a:bodyPr>
            <a:lstStyle/>
            <a:p>
              <a:pPr marL="0" lvl="1" indent="0" algn="l" fontAlgn="auto">
                <a:lnSpc>
                  <a:spcPct val="120000"/>
                </a:lnSpc>
                <a:spcBef>
                  <a:spcPts val="200"/>
                </a:spcBef>
                <a:spcAft>
                  <a:spcPts val="200"/>
                </a:spcAft>
                <a:buClrTx/>
                <a:buSzTx/>
                <a:buFont typeface="Wingdings" panose="05000000000000000000" charset="0"/>
                <a:buNone/>
              </a:pPr>
              <a:r>
                <a:rPr lang="en-US" altLang="zh-CN" sz="1600" dirty="0">
                  <a:solidFill>
                    <a:schemeClr val="bg1"/>
                  </a:solidFill>
                  <a:latin typeface="Arial" panose="020B0604020202020204" pitchFamily="34" charset="0"/>
                  <a:cs typeface="Arial" panose="020B0604020202020204" pitchFamily="34" charset="0"/>
                  <a:sym typeface="+mn-ea"/>
                </a:rPr>
                <a:t>Although fresh at harvest, </a:t>
              </a:r>
              <a:r>
                <a:rPr lang="en-US" altLang="zh-CN" sz="1600" b="1" dirty="0">
                  <a:solidFill>
                    <a:schemeClr val="bg1"/>
                  </a:solidFill>
                  <a:latin typeface="Arial" panose="020B0604020202020204" pitchFamily="34" charset="0"/>
                  <a:cs typeface="Arial" panose="020B0604020202020204" pitchFamily="34" charset="0"/>
                  <a:sym typeface="+mn-ea"/>
                </a:rPr>
                <a:t>quality control and preservation</a:t>
              </a:r>
              <a:r>
                <a:rPr lang="en-US" altLang="zh-CN" sz="1600" dirty="0">
                  <a:solidFill>
                    <a:schemeClr val="bg1"/>
                  </a:solidFill>
                  <a:latin typeface="Arial" panose="020B0604020202020204" pitchFamily="34" charset="0"/>
                  <a:cs typeface="Arial" panose="020B0604020202020204" pitchFamily="34" charset="0"/>
                  <a:sym typeface="+mn-ea"/>
                </a:rPr>
                <a:t> must be maintained throughout the </a:t>
              </a:r>
              <a:r>
                <a:rPr lang="en-US" altLang="zh-CN" sz="1600" b="1" dirty="0">
                  <a:solidFill>
                    <a:schemeClr val="bg1"/>
                  </a:solidFill>
                  <a:latin typeface="Arial" panose="020B0604020202020204" pitchFamily="34" charset="0"/>
                  <a:cs typeface="Arial" panose="020B0604020202020204" pitchFamily="34" charset="0"/>
                  <a:sym typeface="+mn-ea"/>
                </a:rPr>
                <a:t>entire postharvest process</a:t>
              </a:r>
              <a:r>
                <a:rPr lang="en-US" altLang="zh-CN" sz="1600" dirty="0">
                  <a:solidFill>
                    <a:schemeClr val="bg1"/>
                  </a:solidFill>
                  <a:latin typeface="Arial" panose="020B0604020202020204" pitchFamily="34" charset="0"/>
                  <a:cs typeface="Arial" panose="020B0604020202020204" pitchFamily="34" charset="0"/>
                  <a:sym typeface="+mn-ea"/>
                </a:rPr>
                <a:t>, covering the </a:t>
              </a:r>
              <a:r>
                <a:rPr lang="en-US" altLang="zh-CN" sz="1600" b="1" dirty="0">
                  <a:solidFill>
                    <a:schemeClr val="bg1"/>
                  </a:solidFill>
                  <a:latin typeface="Arial" panose="020B0604020202020204" pitchFamily="34" charset="0"/>
                  <a:cs typeface="Arial" panose="020B0604020202020204" pitchFamily="34" charset="0"/>
                  <a:sym typeface="+mn-ea"/>
                </a:rPr>
                <a:t>full supply chain from farm-to-table</a:t>
              </a:r>
              <a:r>
                <a:rPr lang="en-US" altLang="zh-CN" sz="1600" dirty="0">
                  <a:solidFill>
                    <a:schemeClr val="bg1"/>
                  </a:solidFill>
                  <a:latin typeface="Arial" panose="020B0604020202020204" pitchFamily="34" charset="0"/>
                  <a:cs typeface="Arial" panose="020B0604020202020204" pitchFamily="34" charset="0"/>
                  <a:sym typeface="+mn-ea"/>
                </a:rPr>
                <a:t>.</a:t>
              </a:r>
              <a:endParaRPr lang="en-US" altLang="zh-CN" sz="1600" dirty="0">
                <a:solidFill>
                  <a:schemeClr val="bg1"/>
                </a:solidFill>
                <a:latin typeface="Arial" panose="020B0604020202020204" pitchFamily="34" charset="0"/>
                <a:cs typeface="Arial" panose="020B0604020202020204" pitchFamily="34" charset="0"/>
                <a:sym typeface="+mn-ea"/>
              </a:endParaRPr>
            </a:p>
          </p:txBody>
        </p:sp>
      </p:grpSp>
      <p:pic>
        <p:nvPicPr>
          <p:cNvPr id="5" name="704">
            <a:hlinkClick r:id="" action="ppaction://media"/>
          </p:cNvPr>
          <p:cNvPicPr>
            <a:picLocks noChangeAspect="1"/>
          </p:cNvPicPr>
          <p:nvPr>
            <a:audioFile r:link="rId1"/>
            <p:extLst>
              <p:ext uri="{DAA4B4D4-6D71-4841-9C94-3DE7FCFB9230}">
                <p14:media xmlns:p14="http://schemas.microsoft.com/office/powerpoint/2010/main" r:embed="rId2"/>
              </p:ext>
            </p:extLst>
          </p:nvPr>
        </p:nvPicPr>
        <p:blipFill>
          <a:blip r:embed="rId3"/>
          <a:stretch>
            <a:fillRect/>
          </a:stretch>
        </p:blipFill>
        <p:spPr>
          <a:xfrm>
            <a:off x="-795338" y="6124575"/>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5"/>
                </p:tgtEl>
              </p:cMediaNode>
            </p:audio>
          </p:childTnLst>
        </p:cTn>
      </p:par>
    </p:tnLst>
    <p:bldLst>
      <p:bldP spid="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10288729" y="5277479"/>
            <a:ext cx="1538345" cy="1025562"/>
            <a:chOff x="2178006" y="5732219"/>
            <a:chExt cx="1219876" cy="813250"/>
          </a:xfrm>
        </p:grpSpPr>
        <p:cxnSp>
          <p:nvCxnSpPr>
            <p:cNvPr id="10" name="直接连接符 9"/>
            <p:cNvCxnSpPr/>
            <p:nvPr/>
          </p:nvCxnSpPr>
          <p:spPr>
            <a:xfrm>
              <a:off x="2178006"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2381319"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2584631"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2787944" y="5732219"/>
              <a:ext cx="609936" cy="609936"/>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2991256" y="5732219"/>
              <a:ext cx="406624" cy="406624"/>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a:off x="3194569" y="5732219"/>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a:off x="2178006" y="5935532"/>
              <a:ext cx="609937" cy="609937"/>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a:off x="2178006" y="6138844"/>
              <a:ext cx="406625" cy="406625"/>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a:off x="2178006" y="6342156"/>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grpSp>
      <p:sp>
        <p:nvSpPr>
          <p:cNvPr id="2" name="文本框 1"/>
          <p:cNvSpPr txBox="1"/>
          <p:nvPr/>
        </p:nvSpPr>
        <p:spPr>
          <a:xfrm>
            <a:off x="593299" y="431757"/>
            <a:ext cx="8539549" cy="107632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3. Postharvest Wilting of Fruits and Vegetables </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21" name="文本框 20"/>
          <p:cNvSpPr txBox="1"/>
          <p:nvPr/>
        </p:nvSpPr>
        <p:spPr>
          <a:xfrm>
            <a:off x="591820" y="2652395"/>
            <a:ext cx="6807573" cy="1064260"/>
          </a:xfrm>
          <a:prstGeom prst="rect">
            <a:avLst/>
          </a:prstGeom>
          <a:noFill/>
        </p:spPr>
        <p:txBody>
          <a:bodyPr wrap="square" rtlCol="0">
            <a:spAutoFit/>
          </a:bodyPr>
          <a:lstStyle/>
          <a:p>
            <a:pPr marL="288290" lvl="0" indent="-288290">
              <a:lnSpc>
                <a:spcPct val="120000"/>
              </a:lnSpc>
              <a:spcBef>
                <a:spcPts val="100"/>
              </a:spcBef>
              <a:spcAft>
                <a:spcPts val="1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Temperature &amp; Humidity</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8290">
              <a:lnSpc>
                <a:spcPct val="120000"/>
              </a:lnSpc>
              <a:spcBef>
                <a:spcPts val="100"/>
              </a:spcBef>
              <a:spcAft>
                <a:spcPts val="1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Higher temperatures</a:t>
            </a:r>
            <a:r>
              <a:rPr lang="en-US" altLang="zh-CN" sz="1600" dirty="0">
                <a:solidFill>
                  <a:schemeClr val="tx1"/>
                </a:solidFill>
                <a:latin typeface="Arial" panose="020B0604020202020204" pitchFamily="34" charset="0"/>
                <a:cs typeface="Arial" panose="020B0604020202020204" pitchFamily="34" charset="0"/>
                <a:sym typeface="+mn-ea"/>
              </a:rPr>
              <a:t> → accelerate </a:t>
            </a:r>
            <a:r>
              <a:rPr lang="en-US" altLang="zh-CN" sz="1600" b="1" dirty="0">
                <a:solidFill>
                  <a:schemeClr val="tx1"/>
                </a:solidFill>
                <a:latin typeface="Arial" panose="020B0604020202020204" pitchFamily="34" charset="0"/>
                <a:cs typeface="Arial" panose="020B0604020202020204" pitchFamily="34" charset="0"/>
                <a:sym typeface="+mn-ea"/>
              </a:rPr>
              <a:t>water evaporation</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8290">
              <a:lnSpc>
                <a:spcPct val="120000"/>
              </a:lnSpc>
              <a:spcBef>
                <a:spcPts val="100"/>
              </a:spcBef>
              <a:spcAft>
                <a:spcPts val="1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Higher ambient humidity</a:t>
            </a:r>
            <a:r>
              <a:rPr lang="en-US" altLang="zh-CN" sz="1600" dirty="0">
                <a:solidFill>
                  <a:schemeClr val="tx1"/>
                </a:solidFill>
                <a:latin typeface="Arial" panose="020B0604020202020204" pitchFamily="34" charset="0"/>
                <a:cs typeface="Arial" panose="020B0604020202020204" pitchFamily="34" charset="0"/>
                <a:sym typeface="+mn-ea"/>
              </a:rPr>
              <a:t> → suppresses </a:t>
            </a:r>
            <a:r>
              <a:rPr lang="en-US" altLang="zh-CN" sz="1600" b="1" dirty="0">
                <a:solidFill>
                  <a:schemeClr val="tx1"/>
                </a:solidFill>
                <a:latin typeface="Arial" panose="020B0604020202020204" pitchFamily="34" charset="0"/>
                <a:cs typeface="Arial" panose="020B0604020202020204" pitchFamily="34" charset="0"/>
                <a:sym typeface="+mn-ea"/>
              </a:rPr>
              <a:t>water loss</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p:txBody>
      </p:sp>
      <p:pic>
        <p:nvPicPr>
          <p:cNvPr id="4" name="图片 3"/>
          <p:cNvPicPr>
            <a:picLocks noChangeAspect="1"/>
          </p:cNvPicPr>
          <p:nvPr/>
        </p:nvPicPr>
        <p:blipFill>
          <a:blip r:embed="rId1"/>
          <a:stretch>
            <a:fillRect/>
          </a:stretch>
        </p:blipFill>
        <p:spPr>
          <a:xfrm>
            <a:off x="7105135" y="2346855"/>
            <a:ext cx="4391540" cy="2219332"/>
          </a:xfrm>
          <a:prstGeom prst="rect">
            <a:avLst/>
          </a:prstGeom>
        </p:spPr>
      </p:pic>
      <p:sp>
        <p:nvSpPr>
          <p:cNvPr id="6" name="文本框 5"/>
          <p:cNvSpPr txBox="1"/>
          <p:nvPr/>
        </p:nvSpPr>
        <p:spPr>
          <a:xfrm>
            <a:off x="611360" y="1628800"/>
            <a:ext cx="7726524" cy="461665"/>
          </a:xfrm>
          <a:prstGeom prst="rect">
            <a:avLst/>
          </a:prstGeom>
          <a:noFill/>
        </p:spPr>
        <p:txBody>
          <a:bodyPr wrap="square" rtlCol="0">
            <a:spAutoFit/>
          </a:bodyPr>
          <a:lstStyle/>
          <a:p>
            <a:r>
              <a:rPr lang="en-US" altLang="zh-CN" sz="2400" b="1" dirty="0">
                <a:sym typeface="+mn-ea"/>
              </a:rPr>
              <a:t>(2) Factors Affecting Water Evaporation and Loss</a:t>
            </a:r>
            <a:endParaRPr lang="en-US" altLang="zh-CN" sz="2400" b="1" dirty="0">
              <a:sym typeface="+mn-ea"/>
            </a:endParaRPr>
          </a:p>
        </p:txBody>
      </p:sp>
      <p:sp>
        <p:nvSpPr>
          <p:cNvPr id="3" name="文本框 2"/>
          <p:cNvSpPr txBox="1"/>
          <p:nvPr/>
        </p:nvSpPr>
        <p:spPr>
          <a:xfrm>
            <a:off x="591820" y="3725545"/>
            <a:ext cx="10841355" cy="1384935"/>
          </a:xfrm>
          <a:prstGeom prst="rect">
            <a:avLst/>
          </a:prstGeom>
          <a:noFill/>
        </p:spPr>
        <p:txBody>
          <a:bodyPr wrap="square" rtlCol="0">
            <a:spAutoFit/>
          </a:bodyPr>
          <a:lstStyle/>
          <a:p>
            <a:pPr marL="288290" lvl="0" indent="-288290">
              <a:lnSpc>
                <a:spcPct val="120000"/>
              </a:lnSpc>
              <a:spcBef>
                <a:spcPts val="100"/>
              </a:spcBef>
              <a:spcAft>
                <a:spcPts val="1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Light</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8290">
              <a:lnSpc>
                <a:spcPct val="120000"/>
              </a:lnSpc>
              <a:spcBef>
                <a:spcPts val="100"/>
              </a:spcBef>
              <a:spcAft>
                <a:spcPts val="1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Directly affects </a:t>
            </a:r>
            <a:r>
              <a:rPr lang="en-US" altLang="zh-CN" sz="1600" b="1" dirty="0">
                <a:solidFill>
                  <a:schemeClr val="tx1"/>
                </a:solidFill>
                <a:latin typeface="Arial" panose="020B0604020202020204" pitchFamily="34" charset="0"/>
                <a:cs typeface="Arial" panose="020B0604020202020204" pitchFamily="34" charset="0"/>
                <a:sym typeface="+mn-ea"/>
              </a:rPr>
              <a:t>stomatal opening and closing</a:t>
            </a:r>
            <a:r>
              <a:rPr lang="en-US" altLang="zh-CN" sz="1600" dirty="0">
                <a:solidFill>
                  <a:schemeClr val="tx1"/>
                </a:solidFill>
                <a:latin typeface="Arial" panose="020B0604020202020204" pitchFamily="34" charset="0"/>
                <a:cs typeface="Arial" panose="020B0604020202020204" pitchFamily="34" charset="0"/>
                <a:sym typeface="+mn-ea"/>
              </a:rPr>
              <a:t>.  </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8290">
              <a:lnSpc>
                <a:spcPct val="120000"/>
              </a:lnSpc>
              <a:spcBef>
                <a:spcPts val="100"/>
              </a:spcBef>
              <a:spcAft>
                <a:spcPts val="1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A key </a:t>
            </a:r>
            <a:r>
              <a:rPr lang="en-US" altLang="zh-CN" sz="1600" b="1" dirty="0">
                <a:solidFill>
                  <a:schemeClr val="tx1"/>
                </a:solidFill>
                <a:latin typeface="Arial" panose="020B0604020202020204" pitchFamily="34" charset="0"/>
                <a:cs typeface="Arial" panose="020B0604020202020204" pitchFamily="34" charset="0"/>
                <a:sym typeface="+mn-ea"/>
              </a:rPr>
              <a:t>regulator of transpiration</a:t>
            </a:r>
            <a:r>
              <a:rPr lang="en-US" altLang="zh-CN" sz="1600" dirty="0">
                <a:solidFill>
                  <a:schemeClr val="tx1"/>
                </a:solidFill>
                <a:latin typeface="Arial" panose="020B0604020202020204" pitchFamily="34" charset="0"/>
                <a:cs typeface="Arial" panose="020B0604020202020204" pitchFamily="34" charset="0"/>
                <a:sym typeface="+mn-ea"/>
              </a:rPr>
              <a:t>. </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8290">
              <a:lnSpc>
                <a:spcPct val="120000"/>
              </a:lnSpc>
              <a:spcBef>
                <a:spcPts val="100"/>
              </a:spcBef>
              <a:spcAft>
                <a:spcPts val="1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Under light exposure → stomata generally open for gas exchange, but water loss simultaneously intensified. </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8" name="文本框 7"/>
          <p:cNvSpPr txBox="1"/>
          <p:nvPr/>
        </p:nvSpPr>
        <p:spPr>
          <a:xfrm>
            <a:off x="591820" y="5144135"/>
            <a:ext cx="10904827" cy="1013460"/>
          </a:xfrm>
          <a:prstGeom prst="rect">
            <a:avLst/>
          </a:prstGeom>
          <a:noFill/>
        </p:spPr>
        <p:txBody>
          <a:bodyPr wrap="square" rtlCol="0">
            <a:spAutoFit/>
          </a:bodyPr>
          <a:lstStyle/>
          <a:p>
            <a:pPr marL="288290" lvl="0" indent="-288290">
              <a:lnSpc>
                <a:spcPct val="120000"/>
              </a:lnSpc>
              <a:spcBef>
                <a:spcPts val="100"/>
              </a:spcBef>
              <a:spcAft>
                <a:spcPts val="1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Air Velocity</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8290">
              <a:lnSpc>
                <a:spcPct val="120000"/>
              </a:lnSpc>
              <a:spcBef>
                <a:spcPts val="100"/>
              </a:spcBef>
              <a:spcAft>
                <a:spcPts val="1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Faster air movement removes the </a:t>
            </a:r>
            <a:r>
              <a:rPr lang="en-US" altLang="zh-CN" sz="1600" b="1" dirty="0">
                <a:solidFill>
                  <a:schemeClr val="tx1"/>
                </a:solidFill>
                <a:latin typeface="Arial" panose="020B0604020202020204" pitchFamily="34" charset="0"/>
                <a:cs typeface="Arial" panose="020B0604020202020204" pitchFamily="34" charset="0"/>
                <a:sym typeface="+mn-ea"/>
              </a:rPr>
              <a:t>moist boundary layer</a:t>
            </a:r>
            <a:r>
              <a:rPr lang="en-US" altLang="zh-CN" sz="1600" dirty="0">
                <a:solidFill>
                  <a:schemeClr val="tx1"/>
                </a:solidFill>
                <a:latin typeface="Arial" panose="020B0604020202020204" pitchFamily="34" charset="0"/>
                <a:cs typeface="Arial" panose="020B0604020202020204" pitchFamily="34" charset="0"/>
                <a:sym typeface="+mn-ea"/>
              </a:rPr>
              <a:t> on the produce surface more rapidly → exacerbating water loss. </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12" name="矩形: 圆角 11"/>
          <p:cNvSpPr/>
          <p:nvPr/>
        </p:nvSpPr>
        <p:spPr>
          <a:xfrm>
            <a:off x="704215" y="2258695"/>
            <a:ext cx="5018405" cy="360045"/>
          </a:xfrm>
          <a:prstGeom prst="roundRect">
            <a:avLst>
              <a:gd name="adj" fmla="val 50000"/>
            </a:avLst>
          </a:prstGeom>
          <a:solidFill>
            <a:srgbClr val="5BAE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t>External Environmental Factors</a:t>
            </a:r>
            <a:endParaRPr lang="en-US" altLang="zh-CN" b="1" dirty="0"/>
          </a:p>
        </p:txBody>
      </p:sp>
      <p:pic>
        <p:nvPicPr>
          <p:cNvPr id="9" name="740">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619125" y="5853113"/>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9"/>
                </p:tgtEl>
              </p:cMediaNode>
            </p:audio>
          </p:childTnLst>
        </p:cTn>
      </p:par>
    </p:tnLst>
    <p:bldLst>
      <p:bldP spid="21" grpId="0" uiExpand="1" build="p"/>
      <p:bldP spid="3" grpId="0" uiExpand="1" build="p"/>
      <p:bldP spid="8" grpId="0" uiExpand="1" build="p"/>
      <p:bldP spid="12"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5939790"/>
            <a:ext cx="12192000" cy="918210"/>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Arial" panose="020B0604020202020204" pitchFamily="34" charset="0"/>
            </a:endParaRPr>
          </a:p>
        </p:txBody>
      </p:sp>
      <p:sp>
        <p:nvSpPr>
          <p:cNvPr id="21" name="文本框 20"/>
          <p:cNvSpPr txBox="1"/>
          <p:nvPr/>
        </p:nvSpPr>
        <p:spPr>
          <a:xfrm>
            <a:off x="581025" y="2302510"/>
            <a:ext cx="5323205" cy="2667635"/>
          </a:xfrm>
          <a:prstGeom prst="rect">
            <a:avLst/>
          </a:prstGeom>
          <a:noFill/>
        </p:spPr>
        <p:txBody>
          <a:bodyPr wrap="square" rtlCol="0">
            <a:spAutoFit/>
          </a:bodyPr>
          <a:lstStyle/>
          <a:p>
            <a:pPr marL="288290" lvl="0" indent="-285750" algn="l">
              <a:lnSpc>
                <a:spcPct val="120000"/>
              </a:lnSpc>
              <a:spcBef>
                <a:spcPts val="200"/>
              </a:spcBef>
              <a:spcAft>
                <a:spcPts val="200"/>
              </a:spcAft>
              <a:buClrTx/>
              <a:buSzTx/>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Storage Recommendations</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fontAlgn="auto">
              <a:lnSpc>
                <a:spcPct val="120000"/>
              </a:lnSpc>
              <a:spcBef>
                <a:spcPts val="200"/>
              </a:spcBef>
              <a:spcAft>
                <a:spcPts val="8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Avoid</a:t>
            </a:r>
            <a:r>
              <a:rPr lang="en-US" altLang="zh-CN" sz="1600" dirty="0">
                <a:solidFill>
                  <a:schemeClr val="tx1"/>
                </a:solidFill>
                <a:latin typeface="Arial" panose="020B0604020202020204" pitchFamily="34" charset="0"/>
                <a:cs typeface="Arial" panose="020B0604020202020204" pitchFamily="34" charset="0"/>
                <a:sym typeface="+mn-ea"/>
              </a:rPr>
              <a:t> placing fruits and vegetables </a:t>
            </a:r>
            <a:r>
              <a:rPr lang="en-US" altLang="zh-CN" sz="1600" b="1" dirty="0">
                <a:solidFill>
                  <a:schemeClr val="tx1"/>
                </a:solidFill>
                <a:latin typeface="Arial" panose="020B0604020202020204" pitchFamily="34" charset="0"/>
                <a:cs typeface="Arial" panose="020B0604020202020204" pitchFamily="34" charset="0"/>
                <a:sym typeface="+mn-ea"/>
              </a:rPr>
              <a:t>near air outlets</a:t>
            </a:r>
            <a:r>
              <a:rPr lang="en-US" altLang="zh-CN" sz="1600" dirty="0">
                <a:solidFill>
                  <a:schemeClr val="tx1"/>
                </a:solidFill>
                <a:latin typeface="Arial" panose="020B0604020202020204" pitchFamily="34" charset="0"/>
                <a:cs typeface="Arial" panose="020B0604020202020204" pitchFamily="34" charset="0"/>
                <a:sym typeface="+mn-ea"/>
              </a:rPr>
              <a:t> in refrigerated cabinets or cold storage facilities. </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fontAlgn="auto">
              <a:lnSpc>
                <a:spcPct val="120000"/>
              </a:lnSpc>
              <a:spcBef>
                <a:spcPts val="200"/>
              </a:spcBef>
              <a:spcAft>
                <a:spcPts val="8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During field pre-cooling, </a:t>
            </a:r>
            <a:r>
              <a:rPr lang="en-US" altLang="zh-CN" sz="1600" b="1" dirty="0">
                <a:solidFill>
                  <a:schemeClr val="tx1"/>
                </a:solidFill>
                <a:latin typeface="Arial" panose="020B0604020202020204" pitchFamily="34" charset="0"/>
                <a:cs typeface="Arial" panose="020B0604020202020204" pitchFamily="34" charset="0"/>
                <a:sym typeface="+mn-ea"/>
              </a:rPr>
              <a:t>sheltered</a:t>
            </a:r>
            <a:r>
              <a:rPr lang="en-US" altLang="zh-CN" sz="1600" dirty="0">
                <a:solidFill>
                  <a:schemeClr val="tx1"/>
                </a:solidFill>
                <a:latin typeface="Arial" panose="020B0604020202020204" pitchFamily="34" charset="0"/>
                <a:cs typeface="Arial" panose="020B0604020202020204" pitchFamily="34" charset="0"/>
                <a:sym typeface="+mn-ea"/>
              </a:rPr>
              <a:t> and </a:t>
            </a:r>
            <a:r>
              <a:rPr lang="en-US" altLang="zh-CN" sz="1600" b="1" dirty="0">
                <a:solidFill>
                  <a:schemeClr val="tx1"/>
                </a:solidFill>
                <a:latin typeface="Arial" panose="020B0604020202020204" pitchFamily="34" charset="0"/>
                <a:cs typeface="Arial" panose="020B0604020202020204" pitchFamily="34" charset="0"/>
                <a:sym typeface="+mn-ea"/>
              </a:rPr>
              <a:t>wind-protected</a:t>
            </a:r>
            <a:r>
              <a:rPr lang="en-US" altLang="zh-CN" sz="1600" dirty="0">
                <a:solidFill>
                  <a:schemeClr val="tx1"/>
                </a:solidFill>
                <a:latin typeface="Arial" panose="020B0604020202020204" pitchFamily="34" charset="0"/>
                <a:cs typeface="Arial" panose="020B0604020202020204" pitchFamily="34" charset="0"/>
                <a:sym typeface="+mn-ea"/>
              </a:rPr>
              <a:t> environments (e.g., shaded areas) should be selected to </a:t>
            </a:r>
            <a:r>
              <a:rPr lang="en-US" altLang="zh-CN" sz="1600" b="1" dirty="0">
                <a:solidFill>
                  <a:schemeClr val="tx1"/>
                </a:solidFill>
                <a:latin typeface="Arial" panose="020B0604020202020204" pitchFamily="34" charset="0"/>
                <a:cs typeface="Arial" panose="020B0604020202020204" pitchFamily="34" charset="0"/>
                <a:sym typeface="+mn-ea"/>
              </a:rPr>
              <a:t>reduce water loss</a:t>
            </a:r>
            <a:r>
              <a:rPr lang="en-US" altLang="zh-CN" sz="1600" dirty="0">
                <a:solidFill>
                  <a:schemeClr val="tx1"/>
                </a:solidFill>
                <a:latin typeface="Arial" panose="020B0604020202020204" pitchFamily="34" charset="0"/>
                <a:cs typeface="Arial" panose="020B0604020202020204" pitchFamily="34" charset="0"/>
                <a:sym typeface="+mn-ea"/>
              </a:rPr>
              <a:t> caused by </a:t>
            </a:r>
            <a:r>
              <a:rPr lang="en-US" altLang="zh-CN" sz="1600" b="1" dirty="0">
                <a:solidFill>
                  <a:schemeClr val="tx1"/>
                </a:solidFill>
                <a:latin typeface="Arial" panose="020B0604020202020204" pitchFamily="34" charset="0"/>
                <a:cs typeface="Arial" panose="020B0604020202020204" pitchFamily="34" charset="0"/>
                <a:sym typeface="+mn-ea"/>
              </a:rPr>
              <a:t>strong airflow</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6" name="文本框 5"/>
          <p:cNvSpPr txBox="1"/>
          <p:nvPr/>
        </p:nvSpPr>
        <p:spPr>
          <a:xfrm>
            <a:off x="593299" y="431757"/>
            <a:ext cx="8539549" cy="107632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3. Postharvest Wilting of Fruits and Vegetables </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4" name="文本框 3"/>
          <p:cNvSpPr txBox="1"/>
          <p:nvPr/>
        </p:nvSpPr>
        <p:spPr>
          <a:xfrm>
            <a:off x="611360" y="1628800"/>
            <a:ext cx="7726524" cy="461665"/>
          </a:xfrm>
          <a:prstGeom prst="rect">
            <a:avLst/>
          </a:prstGeom>
          <a:noFill/>
        </p:spPr>
        <p:txBody>
          <a:bodyPr wrap="square" rtlCol="0">
            <a:spAutoFit/>
          </a:bodyPr>
          <a:lstStyle/>
          <a:p>
            <a:r>
              <a:rPr lang="en-US" altLang="zh-CN" sz="2400" b="1" dirty="0">
                <a:sym typeface="+mn-ea"/>
              </a:rPr>
              <a:t>(2) Factors Affecting Water Evaporation and Loss</a:t>
            </a:r>
            <a:endParaRPr lang="en-US" altLang="zh-CN" sz="2400" b="1" dirty="0">
              <a:sym typeface="+mn-ea"/>
            </a:endParaRPr>
          </a:p>
        </p:txBody>
      </p:sp>
      <p:pic>
        <p:nvPicPr>
          <p:cNvPr id="5" name="图片 4" descr="避免果蔬放冷库通风口 (1)"/>
          <p:cNvPicPr>
            <a:picLocks noChangeAspect="1"/>
          </p:cNvPicPr>
          <p:nvPr/>
        </p:nvPicPr>
        <p:blipFill>
          <a:blip r:embed="rId1"/>
          <a:srcRect l="5016" t="29814" r="53057" b="9545"/>
          <a:stretch>
            <a:fillRect/>
          </a:stretch>
        </p:blipFill>
        <p:spPr>
          <a:xfrm>
            <a:off x="6089650" y="2760345"/>
            <a:ext cx="2720340" cy="2209800"/>
          </a:xfrm>
          <a:prstGeom prst="roundRect">
            <a:avLst>
              <a:gd name="adj" fmla="val 6164"/>
            </a:avLst>
          </a:prstGeom>
          <a:effectLst>
            <a:outerShdw blurRad="63500" algn="ctr" rotWithShape="0">
              <a:prstClr val="black">
                <a:alpha val="40000"/>
              </a:prstClr>
            </a:outerShdw>
          </a:effectLst>
        </p:spPr>
      </p:pic>
      <p:pic>
        <p:nvPicPr>
          <p:cNvPr id="7" name="图片 6" descr="避免果蔬放冷库通风口 (1)"/>
          <p:cNvPicPr>
            <a:picLocks noChangeAspect="1"/>
          </p:cNvPicPr>
          <p:nvPr/>
        </p:nvPicPr>
        <p:blipFill>
          <a:blip r:embed="rId1"/>
          <a:srcRect l="52677" t="32662" r="7547" b="8859"/>
          <a:stretch>
            <a:fillRect/>
          </a:stretch>
        </p:blipFill>
        <p:spPr>
          <a:xfrm>
            <a:off x="8996045" y="2760345"/>
            <a:ext cx="2675890" cy="2209800"/>
          </a:xfrm>
          <a:prstGeom prst="roundRect">
            <a:avLst>
              <a:gd name="adj" fmla="val 3949"/>
            </a:avLst>
          </a:prstGeom>
          <a:effectLst>
            <a:outerShdw blurRad="63500" algn="ctr" rotWithShape="0">
              <a:prstClr val="black">
                <a:alpha val="40000"/>
              </a:prstClr>
            </a:outerShdw>
          </a:effectLst>
        </p:spPr>
      </p:pic>
      <p:pic>
        <p:nvPicPr>
          <p:cNvPr id="2" name="741">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985838" y="5456238"/>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2"/>
                </p:tgtEl>
              </p:cMediaNode>
            </p:audio>
          </p:childTnLst>
        </p:cTn>
      </p:par>
    </p:tnLst>
    <p:bldLst>
      <p:bldP spid="3" grpId="0" animBg="1"/>
      <p:bldP spid="21" grpId="0" uiExpand="1"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593299" y="431757"/>
            <a:ext cx="8539549" cy="107632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3. Postharvest Wilting of Fruits and Vegetables </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21" name="文本框 20"/>
          <p:cNvSpPr txBox="1"/>
          <p:nvPr/>
        </p:nvSpPr>
        <p:spPr>
          <a:xfrm>
            <a:off x="603250" y="2907665"/>
            <a:ext cx="7879080" cy="3268980"/>
          </a:xfrm>
          <a:prstGeom prst="rect">
            <a:avLst/>
          </a:prstGeom>
          <a:noFill/>
        </p:spPr>
        <p:txBody>
          <a:bodyPr wrap="square" rtlCol="0">
            <a:spAutoFit/>
          </a:bodyPr>
          <a:lstStyle/>
          <a:p>
            <a:pPr marL="288290" lvl="0" indent="-288290" fontAlgn="auto">
              <a:lnSpc>
                <a:spcPct val="120000"/>
              </a:lnSpc>
              <a:spcAft>
                <a:spcPts val="4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First, increasing ambient humidity, </a:t>
            </a:r>
            <a:r>
              <a:rPr lang="en-US" altLang="zh-CN" dirty="0">
                <a:solidFill>
                  <a:srgbClr val="5BAE3E"/>
                </a:solidFill>
                <a:latin typeface="Arial" panose="020B0604020202020204" pitchFamily="34" charset="0"/>
                <a:cs typeface="Arial" panose="020B0604020202020204" pitchFamily="34" charset="0"/>
                <a:sym typeface="+mn-ea"/>
              </a:rPr>
              <a:t>which can be achieved by:</a:t>
            </a:r>
            <a:endParaRPr lang="en-US" altLang="zh-CN" dirty="0">
              <a:solidFill>
                <a:srgbClr val="5BAE3E"/>
              </a:solidFill>
              <a:latin typeface="Arial" panose="020B0604020202020204" pitchFamily="34" charset="0"/>
              <a:cs typeface="Arial" panose="020B0604020202020204" pitchFamily="34" charset="0"/>
              <a:sym typeface="+mn-ea"/>
            </a:endParaRPr>
          </a:p>
          <a:p>
            <a:pPr marL="575945" lvl="1" indent="-288290" fontAlgn="auto">
              <a:lnSpc>
                <a:spcPct val="120000"/>
              </a:lnSpc>
              <a:spcAft>
                <a:spcPts val="4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Packaging with plastic films or waterproof yet breathable materials</a:t>
            </a:r>
            <a:endParaRPr lang="en-US" altLang="zh-CN" sz="1600" b="1" dirty="0">
              <a:solidFill>
                <a:schemeClr val="tx1"/>
              </a:solidFill>
              <a:latin typeface="Arial" panose="020B0604020202020204" pitchFamily="34" charset="0"/>
              <a:cs typeface="Arial" panose="020B0604020202020204" pitchFamily="34" charset="0"/>
              <a:sym typeface="+mn-ea"/>
            </a:endParaRPr>
          </a:p>
          <a:p>
            <a:pPr marL="575945" lvl="1" indent="0" fontAlgn="auto">
              <a:lnSpc>
                <a:spcPct val="120000"/>
              </a:lnSpc>
              <a:spcAft>
                <a:spcPts val="400"/>
              </a:spcAft>
              <a:buSzPct val="100000"/>
              <a:buFont typeface="Arial" panose="020B0604020202020204" pitchFamily="34" charset="0"/>
              <a:buNone/>
            </a:pPr>
            <a:r>
              <a:rPr lang="en-US" altLang="zh-CN" sz="1400" b="1" dirty="0">
                <a:solidFill>
                  <a:schemeClr val="tx1"/>
                </a:solidFill>
                <a:latin typeface="Arial" panose="020B0604020202020204" pitchFamily="34" charset="0"/>
                <a:cs typeface="Arial" panose="020B0604020202020204" pitchFamily="34" charset="0"/>
                <a:sym typeface="+mn-ea"/>
              </a:rPr>
              <a:t>→ </a:t>
            </a:r>
            <a:r>
              <a:rPr lang="en-US" altLang="zh-CN" sz="1400" dirty="0">
                <a:solidFill>
                  <a:schemeClr val="tx1"/>
                </a:solidFill>
                <a:latin typeface="Arial" panose="020B0604020202020204" pitchFamily="34" charset="0"/>
                <a:cs typeface="Arial" panose="020B0604020202020204" pitchFamily="34" charset="0"/>
                <a:sym typeface="+mn-ea"/>
              </a:rPr>
              <a:t>creates a high-humidity “microenvironment”.</a:t>
            </a:r>
            <a:endParaRPr lang="en-US" altLang="zh-CN" sz="1400" dirty="0">
              <a:solidFill>
                <a:schemeClr val="tx1"/>
              </a:solidFill>
              <a:latin typeface="Arial" panose="020B0604020202020204" pitchFamily="34" charset="0"/>
              <a:cs typeface="Arial" panose="020B0604020202020204" pitchFamily="34" charset="0"/>
              <a:sym typeface="+mn-ea"/>
            </a:endParaRPr>
          </a:p>
          <a:p>
            <a:pPr marL="575945" lvl="1" indent="-285750" fontAlgn="auto">
              <a:lnSpc>
                <a:spcPct val="120000"/>
              </a:lnSpc>
              <a:spcAft>
                <a:spcPts val="4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Regulating air humidity in storage spaces</a:t>
            </a:r>
            <a:r>
              <a:rPr lang="en-US" altLang="zh-CN" sz="1600" dirty="0">
                <a:solidFill>
                  <a:schemeClr val="tx1"/>
                </a:solidFill>
                <a:latin typeface="Arial" panose="020B0604020202020204" pitchFamily="34" charset="0"/>
                <a:cs typeface="Arial" panose="020B0604020202020204" pitchFamily="34" charset="0"/>
                <a:sym typeface="+mn-ea"/>
              </a:rPr>
              <a:t> through:</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0" fontAlgn="auto">
              <a:lnSpc>
                <a:spcPct val="120000"/>
              </a:lnSpc>
              <a:spcAft>
                <a:spcPts val="400"/>
              </a:spcAft>
              <a:buSzPct val="100000"/>
              <a:buFont typeface="Arial" panose="020B0604020202020204" pitchFamily="34" charset="0"/>
              <a:buNone/>
            </a:pPr>
            <a:r>
              <a:rPr lang="en-US" altLang="zh-CN" sz="1400" dirty="0">
                <a:solidFill>
                  <a:schemeClr val="tx1"/>
                </a:solidFill>
                <a:latin typeface="Arial" panose="020B0604020202020204" pitchFamily="34" charset="0"/>
                <a:cs typeface="Arial" panose="020B0604020202020204" pitchFamily="34" charset="0"/>
                <a:sym typeface="+mn-ea"/>
              </a:rPr>
              <a:t>→ Sprinkling water on the floor. </a:t>
            </a:r>
            <a:endParaRPr lang="en-US" altLang="zh-CN" sz="1400" dirty="0">
              <a:solidFill>
                <a:schemeClr val="tx1"/>
              </a:solidFill>
              <a:latin typeface="Arial" panose="020B0604020202020204" pitchFamily="34" charset="0"/>
              <a:cs typeface="Arial" panose="020B0604020202020204" pitchFamily="34" charset="0"/>
              <a:sym typeface="+mn-ea"/>
            </a:endParaRPr>
          </a:p>
          <a:p>
            <a:pPr marL="575945" lvl="1" indent="0" fontAlgn="auto">
              <a:lnSpc>
                <a:spcPct val="120000"/>
              </a:lnSpc>
              <a:spcAft>
                <a:spcPts val="400"/>
              </a:spcAft>
              <a:buSzPct val="100000"/>
              <a:buFont typeface="Arial" panose="020B0604020202020204" pitchFamily="34" charset="0"/>
              <a:buNone/>
            </a:pPr>
            <a:r>
              <a:rPr lang="en-US" altLang="zh-CN" sz="1400" dirty="0">
                <a:solidFill>
                  <a:schemeClr val="tx1"/>
                </a:solidFill>
                <a:latin typeface="Arial" panose="020B0604020202020204" pitchFamily="34" charset="0"/>
                <a:cs typeface="Arial" panose="020B0604020202020204" pitchFamily="34" charset="0"/>
                <a:sym typeface="+mn-ea"/>
              </a:rPr>
              <a:t>→ Hanging wet curtains. </a:t>
            </a:r>
            <a:endParaRPr lang="en-US" altLang="zh-CN" sz="1400" dirty="0">
              <a:solidFill>
                <a:schemeClr val="tx1"/>
              </a:solidFill>
              <a:latin typeface="Arial" panose="020B0604020202020204" pitchFamily="34" charset="0"/>
              <a:cs typeface="Arial" panose="020B0604020202020204" pitchFamily="34" charset="0"/>
              <a:sym typeface="+mn-ea"/>
            </a:endParaRPr>
          </a:p>
          <a:p>
            <a:pPr marL="575945" lvl="1" indent="0" fontAlgn="auto">
              <a:lnSpc>
                <a:spcPct val="120000"/>
              </a:lnSpc>
              <a:spcAft>
                <a:spcPts val="400"/>
              </a:spcAft>
              <a:buSzPct val="100000"/>
              <a:buFont typeface="Arial" panose="020B0604020202020204" pitchFamily="34" charset="0"/>
              <a:buNone/>
            </a:pPr>
            <a:r>
              <a:rPr lang="en-US" altLang="zh-CN" sz="1400" dirty="0">
                <a:solidFill>
                  <a:schemeClr val="tx1"/>
                </a:solidFill>
                <a:latin typeface="Arial" panose="020B0604020202020204" pitchFamily="34" charset="0"/>
                <a:cs typeface="Arial" panose="020B0604020202020204" pitchFamily="34" charset="0"/>
                <a:sym typeface="+mn-ea"/>
              </a:rPr>
              <a:t>→ Using humidifiers.</a:t>
            </a:r>
            <a:endParaRPr lang="en-US" altLang="zh-CN" sz="1400" dirty="0">
              <a:solidFill>
                <a:schemeClr val="tx1"/>
              </a:solidFill>
              <a:latin typeface="Arial" panose="020B0604020202020204" pitchFamily="34" charset="0"/>
              <a:cs typeface="Arial" panose="020B0604020202020204" pitchFamily="34" charset="0"/>
              <a:sym typeface="+mn-ea"/>
            </a:endParaRPr>
          </a:p>
          <a:p>
            <a:pPr marL="575945" lvl="1" indent="-288290" fontAlgn="auto">
              <a:lnSpc>
                <a:spcPct val="120000"/>
              </a:lnSpc>
              <a:spcAft>
                <a:spcPts val="400"/>
              </a:spcAft>
              <a:buSzPct val="100000"/>
              <a:buFont typeface="Arial" panose="020B0604020202020204" pitchFamily="34" charset="0"/>
              <a:buChar char="•"/>
            </a:pPr>
            <a:r>
              <a:rPr lang="en-US" altLang="zh-CN" sz="1600" b="1" dirty="0">
                <a:solidFill>
                  <a:schemeClr val="tx1"/>
                </a:solidFill>
                <a:latin typeface="Arial" panose="020B0604020202020204" pitchFamily="34" charset="0"/>
                <a:cs typeface="Arial" panose="020B0604020202020204" pitchFamily="34" charset="0"/>
                <a:sym typeface="+mn-ea"/>
              </a:rPr>
              <a:t>Applying low-temperature pre-cooling before packaging</a:t>
            </a:r>
            <a:endParaRPr lang="en-US" altLang="zh-CN" sz="1600" b="1" dirty="0">
              <a:solidFill>
                <a:schemeClr val="tx1"/>
              </a:solidFill>
              <a:latin typeface="Arial" panose="020B0604020202020204" pitchFamily="34" charset="0"/>
              <a:cs typeface="Arial" panose="020B0604020202020204" pitchFamily="34" charset="0"/>
              <a:sym typeface="+mn-ea"/>
            </a:endParaRPr>
          </a:p>
          <a:p>
            <a:pPr marL="575945" lvl="1" indent="0" fontAlgn="auto">
              <a:lnSpc>
                <a:spcPct val="120000"/>
              </a:lnSpc>
              <a:spcAft>
                <a:spcPts val="400"/>
              </a:spcAft>
              <a:buSzPct val="100000"/>
              <a:buFont typeface="Arial" panose="020B0604020202020204" pitchFamily="34" charset="0"/>
              <a:buNone/>
            </a:pPr>
            <a:r>
              <a:rPr lang="en-US" altLang="zh-CN" sz="1400" dirty="0">
                <a:solidFill>
                  <a:schemeClr val="tx1"/>
                </a:solidFill>
                <a:latin typeface="Arial" panose="020B0604020202020204" pitchFamily="34" charset="0"/>
                <a:cs typeface="Arial" panose="020B0604020202020204" pitchFamily="34" charset="0"/>
                <a:sym typeface="+mn-ea"/>
              </a:rPr>
              <a:t>→ Avoids condensation and decay caused by temperature differences between warm packaging materials and cold storage environments. </a:t>
            </a:r>
            <a:endParaRPr lang="en-US" altLang="zh-CN" sz="1400" dirty="0">
              <a:solidFill>
                <a:schemeClr val="tx1"/>
              </a:solidFill>
              <a:latin typeface="Arial" panose="020B0604020202020204" pitchFamily="34" charset="0"/>
              <a:cs typeface="Arial" panose="020B0604020202020204" pitchFamily="34" charset="0"/>
              <a:sym typeface="+mn-ea"/>
            </a:endParaRPr>
          </a:p>
        </p:txBody>
      </p:sp>
      <p:grpSp>
        <p:nvGrpSpPr>
          <p:cNvPr id="7" name="组合 6"/>
          <p:cNvGrpSpPr/>
          <p:nvPr/>
        </p:nvGrpSpPr>
        <p:grpSpPr>
          <a:xfrm>
            <a:off x="8632190" y="3024505"/>
            <a:ext cx="3087297" cy="2694867"/>
            <a:chOff x="12959" y="4579"/>
            <a:chExt cx="5489" cy="4791"/>
          </a:xfrm>
        </p:grpSpPr>
        <p:pic>
          <p:nvPicPr>
            <p:cNvPr id="8" name="图片 7" descr="C:/Users/QX_HD/Desktop/2.png2"/>
            <p:cNvPicPr>
              <a:picLocks noChangeAspect="1"/>
            </p:cNvPicPr>
            <p:nvPr/>
          </p:nvPicPr>
          <p:blipFill>
            <a:blip r:embed="rId1"/>
            <a:srcRect t="17911" b="17911"/>
            <a:stretch>
              <a:fillRect/>
            </a:stretch>
          </p:blipFill>
          <p:spPr>
            <a:xfrm>
              <a:off x="12959" y="6451"/>
              <a:ext cx="5480" cy="2919"/>
            </a:xfrm>
            <a:prstGeom prst="rect">
              <a:avLst/>
            </a:prstGeom>
          </p:spPr>
        </p:pic>
        <p:grpSp>
          <p:nvGrpSpPr>
            <p:cNvPr id="5" name="组合 4"/>
            <p:cNvGrpSpPr>
              <a:grpSpLocks noChangeAspect="1"/>
            </p:cNvGrpSpPr>
            <p:nvPr/>
          </p:nvGrpSpPr>
          <p:grpSpPr>
            <a:xfrm>
              <a:off x="12959" y="4579"/>
              <a:ext cx="5489" cy="1738"/>
              <a:chOff x="7175635" y="3058589"/>
              <a:chExt cx="4409405" cy="1396115"/>
            </a:xfrm>
          </p:grpSpPr>
          <p:pic>
            <p:nvPicPr>
              <p:cNvPr id="6" name="图片 5"/>
              <p:cNvPicPr>
                <a:picLocks noChangeAspect="1"/>
              </p:cNvPicPr>
              <p:nvPr/>
            </p:nvPicPr>
            <p:blipFill>
              <a:blip r:embed="rId2"/>
              <a:stretch>
                <a:fillRect/>
              </a:stretch>
            </p:blipFill>
            <p:spPr>
              <a:xfrm>
                <a:off x="7175635" y="3058589"/>
                <a:ext cx="2138655" cy="1368000"/>
              </a:xfrm>
              <a:prstGeom prst="rect">
                <a:avLst/>
              </a:prstGeom>
            </p:spPr>
          </p:pic>
          <p:pic>
            <p:nvPicPr>
              <p:cNvPr id="9" name="图片 8"/>
              <p:cNvPicPr>
                <a:picLocks noChangeAspect="1"/>
              </p:cNvPicPr>
              <p:nvPr/>
            </p:nvPicPr>
            <p:blipFill>
              <a:blip r:embed="rId3"/>
              <a:stretch>
                <a:fillRect/>
              </a:stretch>
            </p:blipFill>
            <p:spPr>
              <a:xfrm>
                <a:off x="9440898" y="3086704"/>
                <a:ext cx="2144142" cy="1368000"/>
              </a:xfrm>
              <a:prstGeom prst="rect">
                <a:avLst/>
              </a:prstGeom>
            </p:spPr>
          </p:pic>
        </p:grpSp>
      </p:grpSp>
      <p:sp>
        <p:nvSpPr>
          <p:cNvPr id="12" name="文本框 11"/>
          <p:cNvSpPr txBox="1"/>
          <p:nvPr/>
        </p:nvSpPr>
        <p:spPr>
          <a:xfrm>
            <a:off x="611360" y="1628800"/>
            <a:ext cx="7726524" cy="461665"/>
          </a:xfrm>
          <a:prstGeom prst="rect">
            <a:avLst/>
          </a:prstGeom>
          <a:noFill/>
        </p:spPr>
        <p:txBody>
          <a:bodyPr wrap="square" rtlCol="0">
            <a:spAutoFit/>
          </a:bodyPr>
          <a:lstStyle/>
          <a:p>
            <a:r>
              <a:rPr lang="en-US" altLang="zh-CN" sz="2400" b="1" dirty="0">
                <a:sym typeface="+mn-ea"/>
              </a:rPr>
              <a:t>(3) Technical Measures for Controlling Water Loss</a:t>
            </a:r>
            <a:endParaRPr lang="en-US" altLang="zh-CN" sz="2400" b="1" dirty="0">
              <a:sym typeface="+mn-ea"/>
            </a:endParaRPr>
          </a:p>
        </p:txBody>
      </p:sp>
      <p:grpSp>
        <p:nvGrpSpPr>
          <p:cNvPr id="10" name="组合 9"/>
          <p:cNvGrpSpPr/>
          <p:nvPr/>
        </p:nvGrpSpPr>
        <p:grpSpPr>
          <a:xfrm>
            <a:off x="0" y="2259366"/>
            <a:ext cx="12192000" cy="541020"/>
            <a:chOff x="0" y="2259366"/>
            <a:chExt cx="12192000" cy="541020"/>
          </a:xfrm>
        </p:grpSpPr>
        <p:sp>
          <p:nvSpPr>
            <p:cNvPr id="3" name="矩形 2"/>
            <p:cNvSpPr/>
            <p:nvPr/>
          </p:nvSpPr>
          <p:spPr>
            <a:xfrm>
              <a:off x="0" y="2259366"/>
              <a:ext cx="12192000" cy="541020"/>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Arial" panose="020B0604020202020204" pitchFamily="34" charset="0"/>
              </a:endParaRPr>
            </a:p>
          </p:txBody>
        </p:sp>
        <p:sp>
          <p:nvSpPr>
            <p:cNvPr id="4" name="文本框 3"/>
            <p:cNvSpPr txBox="1"/>
            <p:nvPr/>
          </p:nvSpPr>
          <p:spPr>
            <a:xfrm>
              <a:off x="611359" y="2345210"/>
              <a:ext cx="11102845" cy="368300"/>
            </a:xfrm>
            <a:prstGeom prst="rect">
              <a:avLst/>
            </a:prstGeom>
            <a:noFill/>
          </p:spPr>
          <p:txBody>
            <a:bodyPr wrap="square" rtlCol="0">
              <a:spAutoFit/>
            </a:bodyPr>
            <a:lstStyle/>
            <a:p>
              <a:pPr algn="ctr"/>
              <a:r>
                <a:rPr lang="en-US" altLang="zh-CN" b="1" dirty="0">
                  <a:solidFill>
                    <a:schemeClr val="bg1"/>
                  </a:solidFill>
                </a:rPr>
                <a:t>Requires combined application of four major technical measures:</a:t>
              </a:r>
              <a:endParaRPr lang="en-US" altLang="zh-CN" b="1" dirty="0">
                <a:solidFill>
                  <a:schemeClr val="bg1"/>
                </a:solidFill>
              </a:endParaRPr>
            </a:p>
          </p:txBody>
        </p:sp>
      </p:grpSp>
      <p:pic>
        <p:nvPicPr>
          <p:cNvPr id="11" name="742">
            <a:hlinkClick r:id="" action="ppaction://media"/>
          </p:cNvPr>
          <p:cNvPicPr>
            <a:picLocks noChangeAspect="1"/>
          </p:cNvPicPr>
          <p:nvPr>
            <a:audioFile r:link="rId4"/>
            <p:extLst>
              <p:ext uri="{DAA4B4D4-6D71-4841-9C94-3DE7FCFB9230}">
                <p14:media xmlns:p14="http://schemas.microsoft.com/office/powerpoint/2010/main" r:embed="rId5"/>
              </p:ext>
            </p:extLst>
          </p:nvPr>
        </p:nvPicPr>
        <p:blipFill>
          <a:blip r:embed="rId6"/>
          <a:stretch>
            <a:fillRect/>
          </a:stretch>
        </p:blipFill>
        <p:spPr>
          <a:xfrm>
            <a:off x="12320588" y="6456363"/>
            <a:ext cx="487362" cy="487362"/>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1"/>
                </p:tgtEl>
              </p:cMediaNode>
            </p:audio>
          </p:childTnLst>
        </p:cTn>
      </p:par>
    </p:tnLst>
    <p:bldLst>
      <p:bldP spid="21" grpId="0" uiExpand="1" build="p"/>
      <p:bldP spid="1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593299" y="431757"/>
            <a:ext cx="8539549" cy="107632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3. Postharvest Wilting of Fruits and Vegetables </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21" name="文本框 20"/>
          <p:cNvSpPr txBox="1"/>
          <p:nvPr/>
        </p:nvSpPr>
        <p:spPr>
          <a:xfrm>
            <a:off x="593090" y="2222525"/>
            <a:ext cx="10219072" cy="1091068"/>
          </a:xfrm>
          <a:prstGeom prst="rect">
            <a:avLst/>
          </a:prstGeom>
          <a:noFill/>
        </p:spPr>
        <p:txBody>
          <a:bodyPr wrap="square" rtlCol="0">
            <a:spAutoFit/>
          </a:bodyPr>
          <a:lstStyle/>
          <a:p>
            <a:pPr marL="288290" lvl="0" indent="-288290">
              <a:lnSpc>
                <a:spcPct val="120000"/>
              </a:lnSpc>
              <a:spcBef>
                <a:spcPts val="200"/>
              </a:spcBef>
              <a:spcAft>
                <a:spcPts val="2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Second: Optimizing storage temperature</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latin typeface="Arial" panose="020B0604020202020204" pitchFamily="34" charset="0"/>
                <a:cs typeface="Arial" panose="020B0604020202020204" pitchFamily="34" charset="0"/>
                <a:sym typeface="+mn-ea"/>
              </a:rPr>
              <a:t>Low temperatures reduce </a:t>
            </a:r>
            <a:r>
              <a:rPr lang="en-US" altLang="zh-CN" sz="1600" b="1" dirty="0">
                <a:latin typeface="Arial" panose="020B0604020202020204" pitchFamily="34" charset="0"/>
                <a:cs typeface="Arial" panose="020B0604020202020204" pitchFamily="34" charset="0"/>
                <a:sym typeface="+mn-ea"/>
              </a:rPr>
              <a:t>metabolic rates</a:t>
            </a:r>
            <a:r>
              <a:rPr lang="en-US" altLang="zh-CN" sz="1600" dirty="0">
                <a:latin typeface="Arial" panose="020B0604020202020204" pitchFamily="34" charset="0"/>
                <a:cs typeface="Arial" panose="020B0604020202020204" pitchFamily="34" charset="0"/>
                <a:sym typeface="+mn-ea"/>
              </a:rPr>
              <a:t> and </a:t>
            </a:r>
            <a:r>
              <a:rPr lang="en-US" altLang="zh-CN" sz="1600" b="1" dirty="0">
                <a:latin typeface="Arial" panose="020B0604020202020204" pitchFamily="34" charset="0"/>
                <a:cs typeface="Arial" panose="020B0604020202020204" pitchFamily="34" charset="0"/>
                <a:sym typeface="+mn-ea"/>
              </a:rPr>
              <a:t>transpiration intensity</a:t>
            </a:r>
            <a:r>
              <a:rPr lang="en-US" altLang="zh-CN" sz="1600" dirty="0">
                <a:latin typeface="Arial" panose="020B0604020202020204" pitchFamily="34" charset="0"/>
                <a:cs typeface="Arial" panose="020B0604020202020204" pitchFamily="34" charset="0"/>
                <a:sym typeface="+mn-ea"/>
              </a:rPr>
              <a:t> → decreasing water loss.</a:t>
            </a:r>
            <a:endParaRPr lang="en-US" altLang="zh-CN" sz="1600" dirty="0">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latin typeface="Arial" panose="020B0604020202020204" pitchFamily="34" charset="0"/>
                <a:cs typeface="Arial" panose="020B0604020202020204" pitchFamily="34" charset="0"/>
                <a:sym typeface="+mn-ea"/>
              </a:rPr>
              <a:t>Minimize </a:t>
            </a:r>
            <a:r>
              <a:rPr lang="en-US" altLang="zh-CN" sz="1600" b="1" dirty="0">
                <a:latin typeface="Arial" panose="020B0604020202020204" pitchFamily="34" charset="0"/>
                <a:cs typeface="Arial" panose="020B0604020202020204" pitchFamily="34" charset="0"/>
                <a:sym typeface="+mn-ea"/>
              </a:rPr>
              <a:t>temperature fluctuations</a:t>
            </a:r>
            <a:r>
              <a:rPr lang="en-US" altLang="zh-CN" sz="1600" dirty="0">
                <a:latin typeface="Arial" panose="020B0604020202020204" pitchFamily="34" charset="0"/>
                <a:cs typeface="Arial" panose="020B0604020202020204" pitchFamily="34" charset="0"/>
                <a:sym typeface="+mn-ea"/>
              </a:rPr>
              <a:t> to avoid condensation.</a:t>
            </a:r>
            <a:endParaRPr lang="en-US" altLang="zh-CN" sz="1600" dirty="0">
              <a:latin typeface="Arial" panose="020B0604020202020204" pitchFamily="34" charset="0"/>
              <a:cs typeface="Arial" panose="020B0604020202020204" pitchFamily="34" charset="0"/>
              <a:sym typeface="+mn-ea"/>
            </a:endParaRPr>
          </a:p>
        </p:txBody>
      </p:sp>
      <p:sp>
        <p:nvSpPr>
          <p:cNvPr id="6" name="文本框 5"/>
          <p:cNvSpPr txBox="1"/>
          <p:nvPr/>
        </p:nvSpPr>
        <p:spPr>
          <a:xfrm>
            <a:off x="611360" y="1628800"/>
            <a:ext cx="7726524" cy="461665"/>
          </a:xfrm>
          <a:prstGeom prst="rect">
            <a:avLst/>
          </a:prstGeom>
          <a:noFill/>
        </p:spPr>
        <p:txBody>
          <a:bodyPr wrap="square" rtlCol="0">
            <a:spAutoFit/>
          </a:bodyPr>
          <a:lstStyle/>
          <a:p>
            <a:r>
              <a:rPr lang="en-US" altLang="zh-CN" sz="2400" b="1" dirty="0">
                <a:sym typeface="+mn-ea"/>
              </a:rPr>
              <a:t>(3) Technical Measures for Controlling Water Loss</a:t>
            </a:r>
            <a:endParaRPr lang="en-US" altLang="zh-CN" sz="2400" b="1" dirty="0">
              <a:sym typeface="+mn-ea"/>
            </a:endParaRPr>
          </a:p>
        </p:txBody>
      </p:sp>
      <p:grpSp>
        <p:nvGrpSpPr>
          <p:cNvPr id="12" name="组合 11"/>
          <p:cNvGrpSpPr/>
          <p:nvPr/>
        </p:nvGrpSpPr>
        <p:grpSpPr>
          <a:xfrm>
            <a:off x="9077446" y="3264165"/>
            <a:ext cx="2521464" cy="2604907"/>
            <a:chOff x="9377072" y="2733006"/>
            <a:chExt cx="2119603" cy="2189747"/>
          </a:xfrm>
        </p:grpSpPr>
        <p:sp>
          <p:nvSpPr>
            <p:cNvPr id="9" name="矩形: 圆角 8"/>
            <p:cNvSpPr/>
            <p:nvPr/>
          </p:nvSpPr>
          <p:spPr>
            <a:xfrm>
              <a:off x="9377072" y="2733006"/>
              <a:ext cx="2119603" cy="2189747"/>
            </a:xfrm>
            <a:prstGeom prst="roundRect">
              <a:avLst>
                <a:gd name="adj" fmla="val 0"/>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3" descr="C温度计"/>
            <p:cNvPicPr>
              <a:picLocks noChangeAspect="1"/>
            </p:cNvPicPr>
            <p:nvPr>
              <p:custDataLst>
                <p:tags r:id="rId1"/>
              </p:custDataLst>
            </p:nvPr>
          </p:nvPicPr>
          <p:blipFill>
            <a:blip r:embed="rId2">
              <a:extLst>
                <a:ext uri="{96DAC541-7B7A-43D3-8B79-37D633B846F1}">
                  <asvg:svgBlip xmlns:asvg="http://schemas.microsoft.com/office/drawing/2016/SVG/main" r:embed="rId3"/>
                </a:ext>
              </a:extLst>
            </a:blip>
            <a:stretch>
              <a:fillRect/>
            </a:stretch>
          </p:blipFill>
          <p:spPr>
            <a:xfrm>
              <a:off x="9424346" y="2897554"/>
              <a:ext cx="1860650" cy="1860650"/>
            </a:xfrm>
            <a:prstGeom prst="rect">
              <a:avLst/>
            </a:prstGeom>
          </p:spPr>
        </p:pic>
      </p:grpSp>
      <p:sp>
        <p:nvSpPr>
          <p:cNvPr id="3" name="文本框 2"/>
          <p:cNvSpPr txBox="1"/>
          <p:nvPr/>
        </p:nvSpPr>
        <p:spPr>
          <a:xfrm>
            <a:off x="593090" y="3340285"/>
            <a:ext cx="8879040" cy="1437830"/>
          </a:xfrm>
          <a:prstGeom prst="rect">
            <a:avLst/>
          </a:prstGeom>
          <a:noFill/>
        </p:spPr>
        <p:txBody>
          <a:bodyPr wrap="square" rtlCol="0">
            <a:spAutoFit/>
          </a:bodyPr>
          <a:lstStyle/>
          <a:p>
            <a:pPr marL="288290" lvl="0" indent="-288290">
              <a:lnSpc>
                <a:spcPct val="120000"/>
              </a:lnSpc>
              <a:spcBef>
                <a:spcPts val="200"/>
              </a:spcBef>
              <a:spcAft>
                <a:spcPts val="2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Third: Proper control of air velocity</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latin typeface="Arial" panose="020B0604020202020204" pitchFamily="34" charset="0"/>
                <a:cs typeface="Arial" panose="020B0604020202020204" pitchFamily="34" charset="0"/>
                <a:sym typeface="+mn-ea"/>
              </a:rPr>
              <a:t>Ensure </a:t>
            </a:r>
            <a:r>
              <a:rPr lang="en-US" altLang="zh-CN" sz="1600" b="1" dirty="0">
                <a:latin typeface="Arial" panose="020B0604020202020204" pitchFamily="34" charset="0"/>
                <a:cs typeface="Arial" panose="020B0604020202020204" pitchFamily="34" charset="0"/>
                <a:sym typeface="+mn-ea"/>
              </a:rPr>
              <a:t>uniform temperature and humidity</a:t>
            </a:r>
            <a:r>
              <a:rPr lang="en-US" altLang="zh-CN" sz="1600" dirty="0">
                <a:latin typeface="Arial" panose="020B0604020202020204" pitchFamily="34" charset="0"/>
                <a:cs typeface="Arial" panose="020B0604020202020204" pitchFamily="34" charset="0"/>
                <a:sym typeface="+mn-ea"/>
              </a:rPr>
              <a:t> within the storage environment. </a:t>
            </a:r>
            <a:endParaRPr lang="en-US" altLang="zh-CN" sz="1600" dirty="0">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latin typeface="Arial" panose="020B0604020202020204" pitchFamily="34" charset="0"/>
                <a:cs typeface="Arial" panose="020B0604020202020204" pitchFamily="34" charset="0"/>
                <a:sym typeface="+mn-ea"/>
              </a:rPr>
              <a:t>Minimize </a:t>
            </a:r>
            <a:r>
              <a:rPr lang="en-US" altLang="zh-CN" sz="1600" b="1" dirty="0">
                <a:latin typeface="Arial" panose="020B0604020202020204" pitchFamily="34" charset="0"/>
                <a:cs typeface="Arial" panose="020B0604020202020204" pitchFamily="34" charset="0"/>
                <a:sym typeface="+mn-ea"/>
              </a:rPr>
              <a:t>unnecessary air movement</a:t>
            </a:r>
            <a:r>
              <a:rPr lang="en-US" altLang="zh-CN" sz="1600" dirty="0">
                <a:latin typeface="Arial" panose="020B0604020202020204" pitchFamily="34" charset="0"/>
                <a:cs typeface="Arial" panose="020B0604020202020204" pitchFamily="34" charset="0"/>
                <a:sym typeface="+mn-ea"/>
              </a:rPr>
              <a:t>. </a:t>
            </a:r>
            <a:endParaRPr lang="en-US" altLang="zh-CN" sz="1600" dirty="0">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latin typeface="Arial" panose="020B0604020202020204" pitchFamily="34" charset="0"/>
                <a:cs typeface="Arial" panose="020B0604020202020204" pitchFamily="34" charset="0"/>
                <a:sym typeface="+mn-ea"/>
              </a:rPr>
              <a:t>Avoid </a:t>
            </a:r>
            <a:r>
              <a:rPr lang="en-US" altLang="zh-CN" sz="1600" b="1" dirty="0">
                <a:latin typeface="Arial" panose="020B0604020202020204" pitchFamily="34" charset="0"/>
                <a:cs typeface="Arial" panose="020B0604020202020204" pitchFamily="34" charset="0"/>
                <a:sym typeface="+mn-ea"/>
              </a:rPr>
              <a:t>direct exposure</a:t>
            </a:r>
            <a:r>
              <a:rPr lang="en-US" altLang="zh-CN" sz="1600" dirty="0">
                <a:latin typeface="Arial" panose="020B0604020202020204" pitchFamily="34" charset="0"/>
                <a:cs typeface="Arial" panose="020B0604020202020204" pitchFamily="34" charset="0"/>
                <a:sym typeface="+mn-ea"/>
              </a:rPr>
              <a:t> of produce to strong airflow outlets. </a:t>
            </a:r>
            <a:endParaRPr lang="en-US" altLang="zh-CN" sz="1600" dirty="0">
              <a:latin typeface="Arial" panose="020B0604020202020204" pitchFamily="34" charset="0"/>
              <a:cs typeface="Arial" panose="020B0604020202020204" pitchFamily="34" charset="0"/>
              <a:sym typeface="+mn-ea"/>
            </a:endParaRPr>
          </a:p>
        </p:txBody>
      </p:sp>
      <p:sp>
        <p:nvSpPr>
          <p:cNvPr id="15" name="文本框 14"/>
          <p:cNvSpPr txBox="1"/>
          <p:nvPr/>
        </p:nvSpPr>
        <p:spPr>
          <a:xfrm>
            <a:off x="593090" y="4804806"/>
            <a:ext cx="8382121" cy="1039772"/>
          </a:xfrm>
          <a:prstGeom prst="rect">
            <a:avLst/>
          </a:prstGeom>
          <a:noFill/>
        </p:spPr>
        <p:txBody>
          <a:bodyPr wrap="square" rtlCol="0">
            <a:spAutoFit/>
          </a:bodyPr>
          <a:lstStyle/>
          <a:p>
            <a:pPr marL="288290" lvl="0" indent="-288290">
              <a:lnSpc>
                <a:spcPct val="120000"/>
              </a:lnSpc>
              <a:spcBef>
                <a:spcPts val="200"/>
              </a:spcBef>
              <a:spcAft>
                <a:spcPts val="200"/>
              </a:spcAft>
              <a:buSzPct val="100000"/>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Fourth: Physical barrier techniques</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20000"/>
              </a:lnSpc>
              <a:spcBef>
                <a:spcPts val="200"/>
              </a:spcBef>
              <a:spcAft>
                <a:spcPts val="200"/>
              </a:spcAft>
              <a:buSzPct val="100000"/>
              <a:buFont typeface="Arial" panose="020B0604020202020204" pitchFamily="34" charset="0"/>
              <a:buChar char="•"/>
            </a:pPr>
            <a:r>
              <a:rPr lang="en-US" altLang="zh-CN" sz="1600" dirty="0">
                <a:latin typeface="Arial" panose="020B0604020202020204" pitchFamily="34" charset="0"/>
                <a:cs typeface="Arial" panose="020B0604020202020204" pitchFamily="34" charset="0"/>
                <a:sym typeface="+mn-ea"/>
              </a:rPr>
              <a:t>Apply </a:t>
            </a:r>
            <a:r>
              <a:rPr lang="en-US" altLang="zh-CN" sz="1600" b="1" dirty="0">
                <a:latin typeface="Arial" panose="020B0604020202020204" pitchFamily="34" charset="0"/>
                <a:cs typeface="Arial" panose="020B0604020202020204" pitchFamily="34" charset="0"/>
                <a:sym typeface="+mn-ea"/>
              </a:rPr>
              <a:t>waxing, edible coatings</a:t>
            </a:r>
            <a:r>
              <a:rPr lang="en-US" altLang="zh-CN" sz="1600" dirty="0">
                <a:latin typeface="Arial" panose="020B0604020202020204" pitchFamily="34" charset="0"/>
                <a:cs typeface="Arial" panose="020B0604020202020204" pitchFamily="34" charset="0"/>
                <a:sym typeface="+mn-ea"/>
              </a:rPr>
              <a:t>, or </a:t>
            </a:r>
            <a:r>
              <a:rPr lang="en-US" altLang="zh-CN" sz="1600" b="1" dirty="0">
                <a:latin typeface="Arial" panose="020B0604020202020204" pitchFamily="34" charset="0"/>
                <a:cs typeface="Arial" panose="020B0604020202020204" pitchFamily="34" charset="0"/>
                <a:sym typeface="+mn-ea"/>
              </a:rPr>
              <a:t>skin-tight packaging</a:t>
            </a:r>
            <a:r>
              <a:rPr lang="en-US" altLang="zh-CN" sz="1600" dirty="0">
                <a:latin typeface="Arial" panose="020B0604020202020204" pitchFamily="34" charset="0"/>
                <a:cs typeface="Arial" panose="020B0604020202020204" pitchFamily="34" charset="0"/>
                <a:sym typeface="+mn-ea"/>
              </a:rPr>
              <a:t> as postharvest treatments → to form a </a:t>
            </a:r>
            <a:r>
              <a:rPr lang="en-US" altLang="zh-CN" sz="1600" b="1" dirty="0">
                <a:latin typeface="Arial" panose="020B0604020202020204" pitchFamily="34" charset="0"/>
                <a:cs typeface="Arial" panose="020B0604020202020204" pitchFamily="34" charset="0"/>
                <a:sym typeface="+mn-ea"/>
              </a:rPr>
              <a:t>protective surface layer</a:t>
            </a:r>
            <a:r>
              <a:rPr lang="en-US" altLang="zh-CN" sz="1600" dirty="0">
                <a:latin typeface="Arial" panose="020B0604020202020204" pitchFamily="34" charset="0"/>
                <a:cs typeface="Arial" panose="020B0604020202020204" pitchFamily="34" charset="0"/>
                <a:sym typeface="+mn-ea"/>
              </a:rPr>
              <a:t> that directly reduces water loss. </a:t>
            </a:r>
            <a:endParaRPr lang="en-US" altLang="zh-CN" sz="1600" dirty="0">
              <a:latin typeface="Arial" panose="020B0604020202020204" pitchFamily="34" charset="0"/>
              <a:cs typeface="Arial" panose="020B0604020202020204" pitchFamily="34" charset="0"/>
              <a:sym typeface="+mn-ea"/>
            </a:endParaRPr>
          </a:p>
        </p:txBody>
      </p:sp>
      <p:pic>
        <p:nvPicPr>
          <p:cNvPr id="7" name="743">
            <a:hlinkClick r:id="" action="ppaction://media"/>
          </p:cNvPr>
          <p:cNvPicPr>
            <a:picLocks noChangeAspect="1"/>
          </p:cNvPicPr>
          <p:nvPr>
            <a:audioFile r:link="rId4"/>
            <p:extLst>
              <p:ext uri="{DAA4B4D4-6D71-4841-9C94-3DE7FCFB9230}">
                <p14:media xmlns:p14="http://schemas.microsoft.com/office/powerpoint/2010/main" r:embed="rId5"/>
              </p:ext>
            </p:extLst>
          </p:nvPr>
        </p:nvPicPr>
        <p:blipFill>
          <a:blip r:embed="rId6"/>
          <a:stretch>
            <a:fillRect/>
          </a:stretch>
        </p:blipFill>
        <p:spPr>
          <a:xfrm>
            <a:off x="-700088" y="6146800"/>
            <a:ext cx="487363" cy="487363"/>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7"/>
                </p:tgtEl>
              </p:cMediaNode>
            </p:audio>
          </p:childTnLst>
        </p:cTn>
      </p:par>
    </p:tnLst>
    <p:bldLst>
      <p:bldP spid="21" grpId="0" uiExpand="1" build="p"/>
      <p:bldP spid="3" grpId="0" uiExpand="1" build="p"/>
      <p:bldP spid="15"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0" y="4139101"/>
            <a:ext cx="12192000" cy="2727789"/>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Arial" panose="020B0604020202020204" pitchFamily="34" charset="0"/>
            </a:endParaRPr>
          </a:p>
        </p:txBody>
      </p:sp>
      <p:sp>
        <p:nvSpPr>
          <p:cNvPr id="2" name="文本框 1"/>
          <p:cNvSpPr txBox="1"/>
          <p:nvPr/>
        </p:nvSpPr>
        <p:spPr>
          <a:xfrm>
            <a:off x="589279" y="1116672"/>
            <a:ext cx="10907395" cy="1386533"/>
          </a:xfrm>
          <a:prstGeom prst="rect">
            <a:avLst/>
          </a:prstGeom>
          <a:noFill/>
        </p:spPr>
        <p:txBody>
          <a:bodyPr wrap="square" rtlCol="0">
            <a:spAutoFit/>
          </a:bodyPr>
          <a:lstStyle/>
          <a:p>
            <a:pPr marL="288290" lvl="0" indent="-288290" algn="l">
              <a:lnSpc>
                <a:spcPct val="120000"/>
              </a:lnSpc>
              <a:spcBef>
                <a:spcPts val="200"/>
              </a:spcBef>
              <a:spcAft>
                <a:spcPts val="200"/>
              </a:spcAft>
              <a:buClrTx/>
              <a:buSzTx/>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Purpose</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gn="l">
              <a:lnSpc>
                <a:spcPct val="120000"/>
              </a:lnSpc>
              <a:spcBef>
                <a:spcPts val="200"/>
              </a:spcBef>
              <a:spcAft>
                <a:spcPts val="200"/>
              </a:spcAft>
              <a:buClrTx/>
              <a:buSzTx/>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Identify the </a:t>
            </a:r>
            <a:r>
              <a:rPr lang="en-US" altLang="zh-CN" sz="1600" b="1" dirty="0">
                <a:solidFill>
                  <a:schemeClr val="tx1"/>
                </a:solidFill>
                <a:latin typeface="Arial" panose="020B0604020202020204" pitchFamily="34" charset="0"/>
                <a:cs typeface="Arial" panose="020B0604020202020204" pitchFamily="34" charset="0"/>
                <a:sym typeface="+mn-ea"/>
              </a:rPr>
              <a:t>manifestations and underlying causes</a:t>
            </a:r>
            <a:r>
              <a:rPr lang="en-US" altLang="zh-CN" sz="1600" dirty="0">
                <a:solidFill>
                  <a:schemeClr val="tx1"/>
                </a:solidFill>
                <a:latin typeface="Arial" panose="020B0604020202020204" pitchFamily="34" charset="0"/>
                <a:cs typeface="Arial" panose="020B0604020202020204" pitchFamily="34" charset="0"/>
                <a:sym typeface="+mn-ea"/>
              </a:rPr>
              <a:t> of quality changes after harvest. </a:t>
            </a:r>
            <a:endParaRPr lang="en-US" altLang="zh-CN" sz="1600" dirty="0">
              <a:solidFill>
                <a:schemeClr val="tx1"/>
              </a:solidFill>
              <a:latin typeface="Arial" panose="020B0604020202020204" pitchFamily="34" charset="0"/>
              <a:cs typeface="Arial" panose="020B0604020202020204" pitchFamily="34" charset="0"/>
              <a:sym typeface="+mn-ea"/>
            </a:endParaRPr>
          </a:p>
          <a:p>
            <a:pPr marL="575945" lvl="1" indent="-285750" algn="l">
              <a:lnSpc>
                <a:spcPct val="120000"/>
              </a:lnSpc>
              <a:spcBef>
                <a:spcPts val="200"/>
              </a:spcBef>
              <a:spcAft>
                <a:spcPts val="200"/>
              </a:spcAft>
              <a:buClrTx/>
              <a:buSzTx/>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Understand these </a:t>
            </a:r>
            <a:r>
              <a:rPr lang="en-US" altLang="zh-CN" sz="1600" b="1" dirty="0">
                <a:solidFill>
                  <a:schemeClr val="tx1"/>
                </a:solidFill>
                <a:latin typeface="Arial" panose="020B0604020202020204" pitchFamily="34" charset="0"/>
                <a:cs typeface="Arial" panose="020B0604020202020204" pitchFamily="34" charset="0"/>
                <a:sym typeface="+mn-ea"/>
              </a:rPr>
              <a:t>mechanisms</a:t>
            </a:r>
            <a:r>
              <a:rPr lang="en-US" altLang="zh-CN" sz="1600" dirty="0">
                <a:solidFill>
                  <a:schemeClr val="tx1"/>
                </a:solidFill>
                <a:latin typeface="Arial" panose="020B0604020202020204" pitchFamily="34" charset="0"/>
                <a:cs typeface="Arial" panose="020B0604020202020204" pitchFamily="34" charset="0"/>
                <a:sym typeface="+mn-ea"/>
              </a:rPr>
              <a:t> to support </a:t>
            </a:r>
            <a:r>
              <a:rPr lang="en-US" altLang="zh-CN" sz="1600" b="1" dirty="0">
                <a:solidFill>
                  <a:schemeClr val="tx1"/>
                </a:solidFill>
                <a:latin typeface="Arial" panose="020B0604020202020204" pitchFamily="34" charset="0"/>
                <a:cs typeface="Arial" panose="020B0604020202020204" pitchFamily="34" charset="0"/>
                <a:sym typeface="+mn-ea"/>
              </a:rPr>
              <a:t>targeted strategies</a:t>
            </a:r>
            <a:r>
              <a:rPr lang="en-US" altLang="zh-CN" sz="1600" dirty="0">
                <a:solidFill>
                  <a:schemeClr val="tx1"/>
                </a:solidFill>
                <a:latin typeface="Arial" panose="020B0604020202020204" pitchFamily="34" charset="0"/>
                <a:cs typeface="Arial" panose="020B0604020202020204" pitchFamily="34" charset="0"/>
                <a:sym typeface="+mn-ea"/>
              </a:rPr>
              <a:t> and selection of </a:t>
            </a:r>
            <a:r>
              <a:rPr lang="en-US" altLang="zh-CN" sz="1600" b="1" dirty="0">
                <a:solidFill>
                  <a:schemeClr val="tx1"/>
                </a:solidFill>
                <a:latin typeface="Arial" panose="020B0604020202020204" pitchFamily="34" charset="0"/>
                <a:cs typeface="Arial" panose="020B0604020202020204" pitchFamily="34" charset="0"/>
                <a:sym typeface="+mn-ea"/>
              </a:rPr>
              <a:t>appropriate postharvest handling and storage technologies</a:t>
            </a:r>
            <a:r>
              <a:rPr lang="en-US" altLang="zh-CN" sz="1600" dirty="0">
                <a:solidFill>
                  <a:schemeClr val="tx1"/>
                </a:solidFill>
                <a:latin typeface="Arial" panose="020B0604020202020204" pitchFamily="34" charset="0"/>
                <a:cs typeface="Arial" panose="020B0604020202020204" pitchFamily="34" charset="0"/>
                <a:sym typeface="+mn-ea"/>
              </a:rPr>
              <a:t>.  </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9" name="文本框 8"/>
          <p:cNvSpPr txBox="1"/>
          <p:nvPr/>
        </p:nvSpPr>
        <p:spPr>
          <a:xfrm>
            <a:off x="590874" y="2540952"/>
            <a:ext cx="3308464" cy="1461770"/>
          </a:xfrm>
          <a:prstGeom prst="rect">
            <a:avLst/>
          </a:prstGeom>
          <a:noFill/>
        </p:spPr>
        <p:txBody>
          <a:bodyPr wrap="square" rtlCol="0">
            <a:spAutoFit/>
          </a:bodyPr>
          <a:lstStyle/>
          <a:p>
            <a:pPr marL="288290" lvl="0" indent="-288290" algn="l">
              <a:lnSpc>
                <a:spcPct val="120000"/>
              </a:lnSpc>
              <a:spcBef>
                <a:spcPts val="200"/>
              </a:spcBef>
              <a:spcAft>
                <a:spcPts val="200"/>
              </a:spcAft>
              <a:buClrTx/>
              <a:buSzTx/>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Typical Forms</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gn="l">
              <a:lnSpc>
                <a:spcPct val="120000"/>
              </a:lnSpc>
              <a:spcBef>
                <a:spcPts val="200"/>
              </a:spcBef>
              <a:spcAft>
                <a:spcPts val="200"/>
              </a:spcAft>
              <a:buClrTx/>
              <a:buSzTx/>
              <a:buFont typeface="Arial" panose="020B0604020202020204" pitchFamily="34" charset="0"/>
              <a:buChar char="•"/>
            </a:pPr>
            <a:r>
              <a:rPr lang="en-US" altLang="zh-CN" sz="1600" i="1" dirty="0">
                <a:solidFill>
                  <a:schemeClr val="tx1"/>
                </a:solidFill>
                <a:latin typeface="Arial" panose="020B0604020202020204" pitchFamily="34" charset="0"/>
                <a:cs typeface="Arial" panose="020B0604020202020204" pitchFamily="34" charset="0"/>
                <a:sym typeface="+mn-ea"/>
              </a:rPr>
              <a:t>Spoilage</a:t>
            </a:r>
            <a:endParaRPr lang="en-US" altLang="zh-CN" sz="1600" i="1" dirty="0">
              <a:solidFill>
                <a:schemeClr val="tx1"/>
              </a:solidFill>
              <a:latin typeface="Arial" panose="020B0604020202020204" pitchFamily="34" charset="0"/>
              <a:cs typeface="Arial" panose="020B0604020202020204" pitchFamily="34" charset="0"/>
              <a:sym typeface="+mn-ea"/>
            </a:endParaRPr>
          </a:p>
          <a:p>
            <a:pPr marL="575945" lvl="1" indent="-285750" algn="l">
              <a:lnSpc>
                <a:spcPct val="120000"/>
              </a:lnSpc>
              <a:spcBef>
                <a:spcPts val="200"/>
              </a:spcBef>
              <a:spcAft>
                <a:spcPts val="200"/>
              </a:spcAft>
              <a:buClrTx/>
              <a:buSzTx/>
              <a:buFont typeface="Arial" panose="020B0604020202020204" pitchFamily="34" charset="0"/>
              <a:buChar char="•"/>
            </a:pPr>
            <a:r>
              <a:rPr lang="en-US" altLang="zh-CN" sz="1600" i="1" dirty="0">
                <a:solidFill>
                  <a:schemeClr val="tx1"/>
                </a:solidFill>
                <a:latin typeface="Arial" panose="020B0604020202020204" pitchFamily="34" charset="0"/>
                <a:cs typeface="Arial" panose="020B0604020202020204" pitchFamily="34" charset="0"/>
                <a:sym typeface="+mn-ea"/>
              </a:rPr>
              <a:t>Discoloration</a:t>
            </a:r>
            <a:endParaRPr lang="en-US" altLang="zh-CN" sz="1600" i="1" dirty="0">
              <a:solidFill>
                <a:schemeClr val="tx1"/>
              </a:solidFill>
              <a:latin typeface="Arial" panose="020B0604020202020204" pitchFamily="34" charset="0"/>
              <a:cs typeface="Arial" panose="020B0604020202020204" pitchFamily="34" charset="0"/>
              <a:sym typeface="+mn-ea"/>
            </a:endParaRPr>
          </a:p>
          <a:p>
            <a:pPr marL="575945" lvl="1" indent="-285750" algn="l">
              <a:lnSpc>
                <a:spcPct val="120000"/>
              </a:lnSpc>
              <a:spcBef>
                <a:spcPts val="200"/>
              </a:spcBef>
              <a:spcAft>
                <a:spcPts val="200"/>
              </a:spcAft>
              <a:buClrTx/>
              <a:buSzTx/>
              <a:buFont typeface="Arial" panose="020B0604020202020204" pitchFamily="34" charset="0"/>
              <a:buChar char="•"/>
            </a:pPr>
            <a:r>
              <a:rPr lang="en-US" altLang="zh-CN" sz="1600" i="1" dirty="0">
                <a:solidFill>
                  <a:schemeClr val="tx1"/>
                </a:solidFill>
                <a:latin typeface="Arial" panose="020B0604020202020204" pitchFamily="34" charset="0"/>
                <a:cs typeface="Arial" panose="020B0604020202020204" pitchFamily="34" charset="0"/>
                <a:sym typeface="+mn-ea"/>
              </a:rPr>
              <a:t>Wilting</a:t>
            </a:r>
            <a:endParaRPr lang="en-US" altLang="zh-CN" sz="1600" i="1" dirty="0">
              <a:solidFill>
                <a:schemeClr val="tx1"/>
              </a:solidFill>
              <a:latin typeface="Arial" panose="020B0604020202020204" pitchFamily="34" charset="0"/>
              <a:cs typeface="Arial" panose="020B0604020202020204" pitchFamily="34" charset="0"/>
              <a:sym typeface="+mn-ea"/>
            </a:endParaRPr>
          </a:p>
        </p:txBody>
      </p:sp>
      <p:sp>
        <p:nvSpPr>
          <p:cNvPr id="10" name="文本框 9"/>
          <p:cNvSpPr txBox="1"/>
          <p:nvPr/>
        </p:nvSpPr>
        <p:spPr>
          <a:xfrm>
            <a:off x="590874" y="4244229"/>
            <a:ext cx="9242082" cy="1091068"/>
          </a:xfrm>
          <a:prstGeom prst="rect">
            <a:avLst/>
          </a:prstGeom>
          <a:noFill/>
        </p:spPr>
        <p:txBody>
          <a:bodyPr wrap="square" rtlCol="0">
            <a:spAutoFit/>
          </a:bodyPr>
          <a:lstStyle/>
          <a:p>
            <a:pPr marL="288290" lvl="0" indent="-288290" algn="l">
              <a:lnSpc>
                <a:spcPct val="120000"/>
              </a:lnSpc>
              <a:spcBef>
                <a:spcPts val="200"/>
              </a:spcBef>
              <a:spcAft>
                <a:spcPts val="200"/>
              </a:spcAft>
              <a:buClrTx/>
              <a:buSzTx/>
              <a:buFont typeface="Wingdings" panose="05000000000000000000" charset="0"/>
              <a:buChar char="n"/>
            </a:pPr>
            <a:r>
              <a:rPr lang="en-US" altLang="zh-CN" b="1" dirty="0">
                <a:solidFill>
                  <a:schemeClr val="bg1"/>
                </a:solidFill>
                <a:latin typeface="Arial" panose="020B0604020202020204" pitchFamily="34" charset="0"/>
                <a:cs typeface="Arial" panose="020B0604020202020204" pitchFamily="34" charset="0"/>
                <a:sym typeface="+mn-ea"/>
              </a:rPr>
              <a:t>Impact</a:t>
            </a:r>
            <a:endParaRPr lang="en-US" altLang="zh-CN" b="1" dirty="0">
              <a:solidFill>
                <a:schemeClr val="bg1"/>
              </a:solidFill>
              <a:latin typeface="Arial" panose="020B0604020202020204" pitchFamily="34" charset="0"/>
              <a:cs typeface="Arial" panose="020B0604020202020204" pitchFamily="34" charset="0"/>
              <a:sym typeface="+mn-ea"/>
            </a:endParaRPr>
          </a:p>
          <a:p>
            <a:pPr marL="575945" lvl="1" indent="-285750" algn="l">
              <a:lnSpc>
                <a:spcPct val="120000"/>
              </a:lnSpc>
              <a:spcBef>
                <a:spcPts val="200"/>
              </a:spcBef>
              <a:spcAft>
                <a:spcPts val="200"/>
              </a:spcAft>
              <a:buClrTx/>
              <a:buSzTx/>
              <a:buFont typeface="Arial" panose="020B0604020202020204" pitchFamily="34" charset="0"/>
              <a:buChar char="•"/>
            </a:pPr>
            <a:r>
              <a:rPr lang="en-US" altLang="zh-CN" sz="1600" dirty="0">
                <a:solidFill>
                  <a:schemeClr val="bg1"/>
                </a:solidFill>
                <a:latin typeface="Arial" panose="020B0604020202020204" pitchFamily="34" charset="0"/>
                <a:cs typeface="Arial" panose="020B0604020202020204" pitchFamily="34" charset="0"/>
                <a:sym typeface="+mn-ea"/>
              </a:rPr>
              <a:t>Declines in </a:t>
            </a:r>
            <a:r>
              <a:rPr lang="en-US" altLang="zh-CN" sz="1600" b="1" dirty="0">
                <a:solidFill>
                  <a:schemeClr val="bg1"/>
                </a:solidFill>
                <a:latin typeface="Arial" panose="020B0604020202020204" pitchFamily="34" charset="0"/>
                <a:cs typeface="Arial" panose="020B0604020202020204" pitchFamily="34" charset="0"/>
                <a:sym typeface="+mn-ea"/>
              </a:rPr>
              <a:t>sensory quality</a:t>
            </a:r>
            <a:r>
              <a:rPr lang="en-US" altLang="zh-CN" sz="1600" dirty="0">
                <a:solidFill>
                  <a:schemeClr val="bg1"/>
                </a:solidFill>
                <a:latin typeface="Arial" panose="020B0604020202020204" pitchFamily="34" charset="0"/>
                <a:cs typeface="Arial" panose="020B0604020202020204" pitchFamily="34" charset="0"/>
                <a:sym typeface="+mn-ea"/>
              </a:rPr>
              <a:t>.</a:t>
            </a:r>
            <a:endParaRPr lang="en-US" altLang="zh-CN" sz="1600" dirty="0">
              <a:solidFill>
                <a:schemeClr val="bg1"/>
              </a:solidFill>
              <a:latin typeface="Arial" panose="020B0604020202020204" pitchFamily="34" charset="0"/>
              <a:cs typeface="Arial" panose="020B0604020202020204" pitchFamily="34" charset="0"/>
              <a:sym typeface="+mn-ea"/>
            </a:endParaRPr>
          </a:p>
          <a:p>
            <a:pPr marL="575945" lvl="1" indent="-285750" algn="l">
              <a:lnSpc>
                <a:spcPct val="120000"/>
              </a:lnSpc>
              <a:spcBef>
                <a:spcPts val="200"/>
              </a:spcBef>
              <a:spcAft>
                <a:spcPts val="200"/>
              </a:spcAft>
              <a:buClrTx/>
              <a:buSzTx/>
              <a:buFont typeface="Arial" panose="020B0604020202020204" pitchFamily="34" charset="0"/>
              <a:buChar char="•"/>
            </a:pPr>
            <a:r>
              <a:rPr lang="en-US" altLang="zh-CN" sz="1600" dirty="0">
                <a:solidFill>
                  <a:schemeClr val="bg1"/>
                </a:solidFill>
                <a:latin typeface="Arial" panose="020B0604020202020204" pitchFamily="34" charset="0"/>
                <a:cs typeface="Arial" panose="020B0604020202020204" pitchFamily="34" charset="0"/>
                <a:sym typeface="+mn-ea"/>
              </a:rPr>
              <a:t>Losses of </a:t>
            </a:r>
            <a:r>
              <a:rPr lang="en-US" altLang="zh-CN" sz="1600" b="1" dirty="0">
                <a:solidFill>
                  <a:schemeClr val="bg1"/>
                </a:solidFill>
                <a:latin typeface="Arial" panose="020B0604020202020204" pitchFamily="34" charset="0"/>
                <a:cs typeface="Arial" panose="020B0604020202020204" pitchFamily="34" charset="0"/>
                <a:sym typeface="+mn-ea"/>
              </a:rPr>
              <a:t>nutritional components</a:t>
            </a:r>
            <a:r>
              <a:rPr lang="en-US" altLang="zh-CN" sz="1600" dirty="0">
                <a:solidFill>
                  <a:schemeClr val="bg1"/>
                </a:solidFill>
                <a:latin typeface="Arial" panose="020B0604020202020204" pitchFamily="34" charset="0"/>
                <a:cs typeface="Arial" panose="020B0604020202020204" pitchFamily="34" charset="0"/>
                <a:sym typeface="+mn-ea"/>
              </a:rPr>
              <a:t>. </a:t>
            </a:r>
            <a:endParaRPr lang="en-US" altLang="zh-CN" sz="1600" dirty="0">
              <a:solidFill>
                <a:schemeClr val="bg1"/>
              </a:solidFill>
              <a:latin typeface="Arial" panose="020B0604020202020204" pitchFamily="34" charset="0"/>
              <a:cs typeface="Arial" panose="020B0604020202020204" pitchFamily="34" charset="0"/>
              <a:sym typeface="+mn-ea"/>
            </a:endParaRPr>
          </a:p>
        </p:txBody>
      </p:sp>
      <p:sp>
        <p:nvSpPr>
          <p:cNvPr id="4" name="文本框 3"/>
          <p:cNvSpPr txBox="1"/>
          <p:nvPr/>
        </p:nvSpPr>
        <p:spPr>
          <a:xfrm>
            <a:off x="593299" y="431757"/>
            <a:ext cx="9239657" cy="58477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Understanding Postharvest Quality Changes</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pic>
        <p:nvPicPr>
          <p:cNvPr id="12" name="705">
            <a:hlinkClick r:id="" action="ppaction://media"/>
          </p:cNvPr>
          <p:cNvPicPr>
            <a:picLocks noChangeAspect="1"/>
          </p:cNvPicPr>
          <p:nvPr>
            <a:audioFile r:link="rId1"/>
            <p:extLst>
              <p:ext uri="{DAA4B4D4-6D71-4841-9C94-3DE7FCFB9230}">
                <p14:media xmlns:p14="http://schemas.microsoft.com/office/powerpoint/2010/main" r:embed="rId2"/>
              </p:ext>
            </p:extLst>
          </p:nvPr>
        </p:nvPicPr>
        <p:blipFill>
          <a:blip r:embed="rId3"/>
          <a:stretch>
            <a:fillRect/>
          </a:stretch>
        </p:blipFill>
        <p:spPr>
          <a:xfrm>
            <a:off x="-863600" y="6083300"/>
            <a:ext cx="609600" cy="609600"/>
          </a:xfrm>
          <a:prstGeom prst="rect">
            <a:avLst/>
          </a:prstGeom>
        </p:spPr>
      </p:pic>
      <p:grpSp>
        <p:nvGrpSpPr>
          <p:cNvPr id="18" name="组合 17"/>
          <p:cNvGrpSpPr/>
          <p:nvPr/>
        </p:nvGrpSpPr>
        <p:grpSpPr>
          <a:xfrm>
            <a:off x="6457962" y="2454922"/>
            <a:ext cx="5038712" cy="2246507"/>
            <a:chOff x="6457962" y="2454922"/>
            <a:chExt cx="5038712" cy="2246507"/>
          </a:xfrm>
        </p:grpSpPr>
        <p:grpSp>
          <p:nvGrpSpPr>
            <p:cNvPr id="7" name="组合 6"/>
            <p:cNvGrpSpPr/>
            <p:nvPr/>
          </p:nvGrpSpPr>
          <p:grpSpPr>
            <a:xfrm>
              <a:off x="6457962" y="2454922"/>
              <a:ext cx="5038712" cy="2246507"/>
              <a:chOff x="6457962" y="2454922"/>
              <a:chExt cx="5038712" cy="2246507"/>
            </a:xfrm>
          </p:grpSpPr>
          <p:grpSp>
            <p:nvGrpSpPr>
              <p:cNvPr id="17" name="组合 16"/>
              <p:cNvGrpSpPr/>
              <p:nvPr/>
            </p:nvGrpSpPr>
            <p:grpSpPr>
              <a:xfrm>
                <a:off x="6457962" y="2454922"/>
                <a:ext cx="5038712" cy="2246507"/>
                <a:chOff x="6541394" y="2304472"/>
                <a:chExt cx="5038712" cy="2246507"/>
              </a:xfrm>
            </p:grpSpPr>
            <p:sp>
              <p:nvSpPr>
                <p:cNvPr id="11" name="矩形: 圆角 10"/>
                <p:cNvSpPr/>
                <p:nvPr/>
              </p:nvSpPr>
              <p:spPr>
                <a:xfrm>
                  <a:off x="6541394" y="2304472"/>
                  <a:ext cx="5038712" cy="2246507"/>
                </a:xfrm>
                <a:prstGeom prst="roundRect">
                  <a:avLst>
                    <a:gd name="adj" fmla="val 0"/>
                  </a:avLst>
                </a:prstGeom>
                <a:solidFill>
                  <a:srgbClr val="E3F2C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3" name="图片 2"/>
                <p:cNvPicPr>
                  <a:picLocks noChangeAspect="1"/>
                </p:cNvPicPr>
                <p:nvPr/>
              </p:nvPicPr>
              <p:blipFill>
                <a:blip r:embed="rId4"/>
                <a:stretch>
                  <a:fillRect/>
                </a:stretch>
              </p:blipFill>
              <p:spPr>
                <a:xfrm>
                  <a:off x="6609080" y="2389187"/>
                  <a:ext cx="4887595" cy="2079625"/>
                </a:xfrm>
                <a:prstGeom prst="rect">
                  <a:avLst/>
                </a:prstGeom>
              </p:spPr>
            </p:pic>
            <p:pic>
              <p:nvPicPr>
                <p:cNvPr id="8" name="图片 7" descr="2"/>
                <p:cNvPicPr>
                  <a:picLocks noChangeAspect="1"/>
                </p:cNvPicPr>
                <p:nvPr/>
              </p:nvPicPr>
              <p:blipFill>
                <a:blip r:embed="rId5"/>
                <a:stretch>
                  <a:fillRect/>
                </a:stretch>
              </p:blipFill>
              <p:spPr>
                <a:xfrm>
                  <a:off x="9914562" y="2388552"/>
                  <a:ext cx="1581478" cy="1598658"/>
                </a:xfrm>
                <a:prstGeom prst="rect">
                  <a:avLst/>
                </a:prstGeom>
              </p:spPr>
            </p:pic>
          </p:grpSp>
          <p:pic>
            <p:nvPicPr>
              <p:cNvPr id="5" name="图片 4"/>
              <p:cNvPicPr>
                <a:picLocks noChangeAspect="1"/>
              </p:cNvPicPr>
              <p:nvPr/>
            </p:nvPicPr>
            <p:blipFill>
              <a:blip r:embed="rId6"/>
              <a:stretch>
                <a:fillRect/>
              </a:stretch>
            </p:blipFill>
            <p:spPr>
              <a:xfrm>
                <a:off x="8138160" y="2540635"/>
                <a:ext cx="1623060" cy="1597025"/>
              </a:xfrm>
              <a:prstGeom prst="rect">
                <a:avLst/>
              </a:prstGeom>
            </p:spPr>
          </p:pic>
        </p:grpSp>
        <p:sp>
          <p:nvSpPr>
            <p:cNvPr id="13" name="文本框 12"/>
            <p:cNvSpPr txBox="1"/>
            <p:nvPr/>
          </p:nvSpPr>
          <p:spPr>
            <a:xfrm>
              <a:off x="6517005" y="4182110"/>
              <a:ext cx="1540510" cy="435610"/>
            </a:xfrm>
            <a:prstGeom prst="rect">
              <a:avLst/>
            </a:prstGeom>
            <a:solidFill>
              <a:srgbClr val="5CA83A"/>
            </a:solidFill>
            <a:ln>
              <a:solidFill>
                <a:srgbClr val="5FA73E"/>
              </a:solidFill>
            </a:ln>
          </p:spPr>
          <p:txBody>
            <a:bodyPr wrap="square" rtlCol="0">
              <a:noAutofit/>
            </a:bodyPr>
            <a:lstStyle/>
            <a:p>
              <a:pPr algn="ctr"/>
              <a:r>
                <a:rPr lang="en-US" altLang="zh-CN" b="1" dirty="0">
                  <a:solidFill>
                    <a:schemeClr val="bg1"/>
                  </a:solidFill>
                </a:rPr>
                <a:t>Spoilage</a:t>
              </a:r>
              <a:endParaRPr lang="en-US" altLang="zh-CN" b="1" dirty="0">
                <a:solidFill>
                  <a:schemeClr val="bg1"/>
                </a:solidFill>
              </a:endParaRPr>
            </a:p>
          </p:txBody>
        </p:sp>
        <p:sp>
          <p:nvSpPr>
            <p:cNvPr id="14" name="文本框 13"/>
            <p:cNvSpPr txBox="1"/>
            <p:nvPr/>
          </p:nvSpPr>
          <p:spPr>
            <a:xfrm>
              <a:off x="9866630" y="4208780"/>
              <a:ext cx="1540510" cy="390525"/>
            </a:xfrm>
            <a:prstGeom prst="rect">
              <a:avLst/>
            </a:prstGeom>
            <a:solidFill>
              <a:srgbClr val="5CA83A"/>
            </a:solidFill>
            <a:ln>
              <a:solidFill>
                <a:srgbClr val="5FA73E"/>
              </a:solidFill>
            </a:ln>
          </p:spPr>
          <p:txBody>
            <a:bodyPr wrap="square" rtlCol="0">
              <a:noAutofit/>
            </a:bodyPr>
            <a:lstStyle/>
            <a:p>
              <a:pPr algn="ctr"/>
              <a:r>
                <a:rPr lang="en-US" altLang="zh-CN" b="1">
                  <a:solidFill>
                    <a:schemeClr val="bg1"/>
                  </a:solidFill>
                </a:rPr>
                <a:t>Wilting</a:t>
              </a:r>
              <a:endParaRPr lang="en-US" altLang="zh-CN" b="1">
                <a:solidFill>
                  <a:schemeClr val="bg1"/>
                </a:solidFill>
              </a:endParaRPr>
            </a:p>
            <a:p>
              <a:pPr algn="ctr"/>
              <a:endParaRPr lang="en-US" altLang="zh-CN" b="1">
                <a:solidFill>
                  <a:schemeClr val="bg1"/>
                </a:solidFill>
              </a:endParaRPr>
            </a:p>
          </p:txBody>
        </p:sp>
        <p:sp>
          <p:nvSpPr>
            <p:cNvPr id="15" name="文本框 14"/>
            <p:cNvSpPr txBox="1"/>
            <p:nvPr/>
          </p:nvSpPr>
          <p:spPr>
            <a:xfrm>
              <a:off x="8126095" y="4175125"/>
              <a:ext cx="1656715" cy="436245"/>
            </a:xfrm>
            <a:prstGeom prst="rect">
              <a:avLst/>
            </a:prstGeom>
            <a:solidFill>
              <a:srgbClr val="5CA83A"/>
            </a:solidFill>
            <a:ln>
              <a:solidFill>
                <a:srgbClr val="5FA73E"/>
              </a:solidFill>
            </a:ln>
          </p:spPr>
          <p:txBody>
            <a:bodyPr wrap="square" rtlCol="0">
              <a:noAutofit/>
            </a:bodyPr>
            <a:lstStyle/>
            <a:p>
              <a:pPr algn="ctr"/>
              <a:r>
                <a:rPr lang="en-US" altLang="zh-CN" b="1">
                  <a:solidFill>
                    <a:schemeClr val="bg1"/>
                  </a:solidFill>
                </a:rPr>
                <a:t>Discoloration</a:t>
              </a:r>
              <a:endParaRPr lang="en-US" altLang="zh-CN" b="1">
                <a:solidFill>
                  <a:schemeClr val="bg1"/>
                </a:solidFill>
              </a:endParaRPr>
            </a:p>
            <a:p>
              <a:pPr algn="ctr"/>
              <a:endParaRPr lang="en-US" altLang="zh-CN" b="1">
                <a:solidFill>
                  <a:schemeClr val="bg1"/>
                </a:solidFill>
              </a:endParaRPr>
            </a:p>
          </p:txBody>
        </p:sp>
      </p:grpSp>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2"/>
                </p:tgtEl>
              </p:cMediaNode>
            </p:audio>
          </p:childTnLst>
        </p:cTn>
      </p:par>
    </p:tnLst>
    <p:bldLst>
      <p:bldP spid="6" grpId="0" bldLvl="0" animBg="1"/>
      <p:bldP spid="2" grpId="0" uiExpand="1" build="p"/>
      <p:bldP spid="9" grpId="0" uiExpand="1" build="p"/>
      <p:bldP spid="10" grpId="0" uiExpand="1" build="p"/>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0" y="6708278"/>
            <a:ext cx="12192000" cy="153627"/>
            <a:chOff x="147892" y="6347897"/>
            <a:chExt cx="11450808" cy="120769"/>
          </a:xfrm>
        </p:grpSpPr>
        <p:sp>
          <p:nvSpPr>
            <p:cNvPr id="8" name="矩形 7"/>
            <p:cNvSpPr/>
            <p:nvPr/>
          </p:nvSpPr>
          <p:spPr>
            <a:xfrm>
              <a:off x="147892" y="6347898"/>
              <a:ext cx="7633872" cy="117699"/>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Calibri" panose="020F0502020204030204"/>
                <a:ea typeface="字魂59号-创粗黑" panose="00000500000000000000" pitchFamily="2" charset="-122"/>
                <a:cs typeface="+mn-cs"/>
              </a:endParaRPr>
            </a:p>
          </p:txBody>
        </p:sp>
        <p:sp>
          <p:nvSpPr>
            <p:cNvPr id="12" name="矩形 11"/>
            <p:cNvSpPr/>
            <p:nvPr/>
          </p:nvSpPr>
          <p:spPr>
            <a:xfrm>
              <a:off x="7781764" y="6347897"/>
              <a:ext cx="3816936" cy="120769"/>
            </a:xfrm>
            <a:prstGeom prst="rect">
              <a:avLst/>
            </a:prstGeom>
            <a:solidFill>
              <a:srgbClr val="DEB8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defRPr/>
              </a:pPr>
              <a:endParaRPr kumimoji="0" lang="zh-CN" altLang="en-US" sz="1350" b="0" i="0" u="none" strike="noStrike" kern="1200" cap="none" spc="0" normalizeH="0" baseline="0" noProof="0" dirty="0">
                <a:ln>
                  <a:noFill/>
                </a:ln>
                <a:solidFill>
                  <a:prstClr val="white"/>
                </a:solidFill>
                <a:effectLst/>
                <a:uLnTx/>
                <a:uFillTx/>
                <a:latin typeface="Calibri" panose="020F0502020204030204"/>
                <a:ea typeface="字魂59号-创粗黑" panose="00000500000000000000" pitchFamily="2" charset="-122"/>
                <a:cs typeface="+mn-cs"/>
              </a:endParaRPr>
            </a:p>
          </p:txBody>
        </p:sp>
      </p:grpSp>
      <p:sp>
        <p:nvSpPr>
          <p:cNvPr id="3" name="文本框 2"/>
          <p:cNvSpPr txBox="1"/>
          <p:nvPr/>
        </p:nvSpPr>
        <p:spPr>
          <a:xfrm>
            <a:off x="593090" y="1742440"/>
            <a:ext cx="11080750" cy="1064260"/>
          </a:xfrm>
          <a:prstGeom prst="rect">
            <a:avLst/>
          </a:prstGeom>
          <a:noFill/>
        </p:spPr>
        <p:txBody>
          <a:bodyPr wrap="square" rtlCol="0">
            <a:spAutoFit/>
          </a:bodyPr>
          <a:lstStyle/>
          <a:p>
            <a:pPr marL="288290" lvl="0" indent="-288290" algn="l">
              <a:lnSpc>
                <a:spcPct val="120000"/>
              </a:lnSpc>
              <a:spcBef>
                <a:spcPts val="200"/>
              </a:spcBef>
              <a:spcAft>
                <a:spcPts val="200"/>
              </a:spcAft>
              <a:buClrTx/>
              <a:buSzTx/>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Essence of Spoilage</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gn="l">
              <a:lnSpc>
                <a:spcPct val="120000"/>
              </a:lnSpc>
              <a:spcBef>
                <a:spcPts val="200"/>
              </a:spcBef>
              <a:spcAft>
                <a:spcPts val="200"/>
              </a:spcAft>
              <a:buClrTx/>
              <a:buSzTx/>
              <a:buFont typeface="Arial" panose="020B0604020202020204" pitchFamily="34" charset="0"/>
              <a:buChar char="•"/>
            </a:pPr>
            <a:r>
              <a:rPr lang="en-US" altLang="zh-CN" sz="1600" dirty="0">
                <a:latin typeface="Arial" panose="020B0604020202020204" pitchFamily="34" charset="0"/>
                <a:cs typeface="Arial" panose="020B0604020202020204" pitchFamily="34" charset="0"/>
                <a:sym typeface="+mn-ea"/>
              </a:rPr>
              <a:t>Spoilage is a </a:t>
            </a:r>
            <a:r>
              <a:rPr lang="en-US" altLang="zh-CN" sz="1600" b="1" dirty="0">
                <a:latin typeface="Arial" panose="020B0604020202020204" pitchFamily="34" charset="0"/>
                <a:cs typeface="Arial" panose="020B0604020202020204" pitchFamily="34" charset="0"/>
                <a:sym typeface="+mn-ea"/>
              </a:rPr>
              <a:t>decline in quality</a:t>
            </a:r>
            <a:r>
              <a:rPr lang="en-US" altLang="zh-CN" sz="1600" dirty="0">
                <a:latin typeface="Arial" panose="020B0604020202020204" pitchFamily="34" charset="0"/>
                <a:cs typeface="Arial" panose="020B0604020202020204" pitchFamily="34" charset="0"/>
                <a:sym typeface="+mn-ea"/>
              </a:rPr>
              <a:t> caused by the </a:t>
            </a:r>
            <a:r>
              <a:rPr lang="en-US" altLang="zh-CN" sz="1600" b="1" dirty="0">
                <a:latin typeface="Arial" panose="020B0604020202020204" pitchFamily="34" charset="0"/>
                <a:cs typeface="Arial" panose="020B0604020202020204" pitchFamily="34" charset="0"/>
                <a:sym typeface="+mn-ea"/>
              </a:rPr>
              <a:t>consumption of nutritional components</a:t>
            </a:r>
            <a:r>
              <a:rPr lang="en-US" altLang="zh-CN" sz="1600" dirty="0">
                <a:latin typeface="Arial" panose="020B0604020202020204" pitchFamily="34" charset="0"/>
                <a:cs typeface="Arial" panose="020B0604020202020204" pitchFamily="34" charset="0"/>
                <a:sym typeface="+mn-ea"/>
              </a:rPr>
              <a:t> (primarily carbohydrates such as sugars).</a:t>
            </a:r>
            <a:endParaRPr lang="en-US" altLang="zh-CN" sz="1600" dirty="0">
              <a:latin typeface="Arial" panose="020B0604020202020204" pitchFamily="34" charset="0"/>
              <a:cs typeface="Arial" panose="020B0604020202020204" pitchFamily="34" charset="0"/>
              <a:sym typeface="+mn-ea"/>
            </a:endParaRPr>
          </a:p>
        </p:txBody>
      </p:sp>
      <p:sp>
        <p:nvSpPr>
          <p:cNvPr id="5" name="文本框 4"/>
          <p:cNvSpPr txBox="1"/>
          <p:nvPr/>
        </p:nvSpPr>
        <p:spPr>
          <a:xfrm>
            <a:off x="593299" y="431757"/>
            <a:ext cx="8539549" cy="107632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1. Postharvest Spoilage of Fruits and Vegetables</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6" name="文本框 5"/>
          <p:cNvSpPr txBox="1"/>
          <p:nvPr/>
        </p:nvSpPr>
        <p:spPr>
          <a:xfrm>
            <a:off x="593089" y="2754563"/>
            <a:ext cx="7227570" cy="744306"/>
          </a:xfrm>
          <a:prstGeom prst="rect">
            <a:avLst/>
          </a:prstGeom>
          <a:noFill/>
        </p:spPr>
        <p:txBody>
          <a:bodyPr wrap="square" rtlCol="0">
            <a:spAutoFit/>
          </a:bodyPr>
          <a:lstStyle/>
          <a:p>
            <a:pPr marL="288290" lvl="0" indent="-288290" algn="l">
              <a:lnSpc>
                <a:spcPct val="120000"/>
              </a:lnSpc>
              <a:spcBef>
                <a:spcPts val="200"/>
              </a:spcBef>
              <a:spcAft>
                <a:spcPts val="200"/>
              </a:spcAft>
              <a:buClrTx/>
              <a:buSzTx/>
              <a:buFont typeface="Wingdings" panose="05000000000000000000" charset="0"/>
              <a:buChar char="n"/>
            </a:pPr>
            <a:r>
              <a:rPr lang="en-US" altLang="zh-CN" b="1" dirty="0">
                <a:solidFill>
                  <a:srgbClr val="5BAE3E"/>
                </a:solidFill>
                <a:latin typeface="Arial" panose="020B0604020202020204" pitchFamily="34" charset="0"/>
                <a:cs typeface="Arial" panose="020B0604020202020204" pitchFamily="34" charset="0"/>
                <a:sym typeface="+mn-ea"/>
              </a:rPr>
              <a:t>Key Driver</a:t>
            </a:r>
            <a:endParaRPr lang="en-US" altLang="zh-CN" b="1" dirty="0">
              <a:solidFill>
                <a:srgbClr val="5BAE3E"/>
              </a:solidFill>
              <a:latin typeface="Arial" panose="020B0604020202020204" pitchFamily="34" charset="0"/>
              <a:cs typeface="Arial" panose="020B0604020202020204" pitchFamily="34" charset="0"/>
              <a:sym typeface="+mn-ea"/>
            </a:endParaRPr>
          </a:p>
          <a:p>
            <a:pPr marL="575945" lvl="1" indent="-285750" algn="l">
              <a:lnSpc>
                <a:spcPct val="120000"/>
              </a:lnSpc>
              <a:spcBef>
                <a:spcPts val="200"/>
              </a:spcBef>
              <a:spcAft>
                <a:spcPts val="200"/>
              </a:spcAft>
              <a:buClrTx/>
              <a:buSzTx/>
              <a:buFont typeface="Arial" panose="020B0604020202020204" pitchFamily="34" charset="0"/>
              <a:buChar char="•"/>
            </a:pPr>
            <a:r>
              <a:rPr lang="en-US" altLang="zh-CN" sz="1600" dirty="0">
                <a:latin typeface="Arial" panose="020B0604020202020204" pitchFamily="34" charset="0"/>
                <a:cs typeface="Arial" panose="020B0604020202020204" pitchFamily="34" charset="0"/>
                <a:sym typeface="+mn-ea"/>
              </a:rPr>
              <a:t>The principal driving force of spoilage is </a:t>
            </a:r>
            <a:r>
              <a:rPr lang="en-US" altLang="zh-CN" sz="1600" b="1" dirty="0">
                <a:latin typeface="Arial" panose="020B0604020202020204" pitchFamily="34" charset="0"/>
                <a:cs typeface="Arial" panose="020B0604020202020204" pitchFamily="34" charset="0"/>
                <a:sym typeface="+mn-ea"/>
              </a:rPr>
              <a:t>respiration</a:t>
            </a:r>
            <a:r>
              <a:rPr lang="en-US" altLang="zh-CN" sz="1600" dirty="0">
                <a:latin typeface="Arial" panose="020B0604020202020204" pitchFamily="34" charset="0"/>
                <a:cs typeface="Arial" panose="020B0604020202020204" pitchFamily="34" charset="0"/>
                <a:sym typeface="+mn-ea"/>
              </a:rPr>
              <a:t>.</a:t>
            </a:r>
            <a:endParaRPr lang="en-US" altLang="zh-CN" sz="1600" dirty="0">
              <a:latin typeface="Arial" panose="020B0604020202020204" pitchFamily="34" charset="0"/>
              <a:cs typeface="Arial" panose="020B0604020202020204" pitchFamily="34" charset="0"/>
              <a:sym typeface="+mn-ea"/>
            </a:endParaRPr>
          </a:p>
        </p:txBody>
      </p:sp>
      <p:pic>
        <p:nvPicPr>
          <p:cNvPr id="7" name="图片 6"/>
          <p:cNvPicPr>
            <a:picLocks noChangeAspect="1"/>
          </p:cNvPicPr>
          <p:nvPr/>
        </p:nvPicPr>
        <p:blipFill>
          <a:blip r:embed="rId1"/>
          <a:stretch>
            <a:fillRect/>
          </a:stretch>
        </p:blipFill>
        <p:spPr>
          <a:xfrm>
            <a:off x="2597150" y="3680798"/>
            <a:ext cx="3484245" cy="2087880"/>
          </a:xfrm>
          <a:prstGeom prst="rect">
            <a:avLst/>
          </a:prstGeom>
        </p:spPr>
      </p:pic>
      <p:pic>
        <p:nvPicPr>
          <p:cNvPr id="9" name="图片 8"/>
          <p:cNvPicPr>
            <a:picLocks noChangeAspect="1"/>
          </p:cNvPicPr>
          <p:nvPr/>
        </p:nvPicPr>
        <p:blipFill>
          <a:blip r:embed="rId2"/>
          <a:stretch>
            <a:fillRect/>
          </a:stretch>
        </p:blipFill>
        <p:spPr>
          <a:xfrm>
            <a:off x="6214745" y="3680798"/>
            <a:ext cx="4025900" cy="2087880"/>
          </a:xfrm>
          <a:prstGeom prst="rect">
            <a:avLst/>
          </a:prstGeom>
        </p:spPr>
      </p:pic>
      <p:pic>
        <p:nvPicPr>
          <p:cNvPr id="4" name="706">
            <a:hlinkClick r:id="" action="ppaction://media"/>
          </p:cNvPr>
          <p:cNvPicPr>
            <a:picLocks noChangeAspect="1"/>
          </p:cNvPicPr>
          <p:nvPr>
            <a:audioFile r:link="rId3"/>
            <p:extLst>
              <p:ext uri="{DAA4B4D4-6D71-4841-9C94-3DE7FCFB9230}">
                <p14:media xmlns:p14="http://schemas.microsoft.com/office/powerpoint/2010/main" r:embed="rId4"/>
              </p:ext>
            </p:extLst>
          </p:nvPr>
        </p:nvPicPr>
        <p:blipFill>
          <a:blip r:embed="rId5"/>
          <a:stretch>
            <a:fillRect/>
          </a:stretch>
        </p:blipFill>
        <p:spPr>
          <a:xfrm>
            <a:off x="-1122363" y="5961063"/>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4"/>
                </p:tgtEl>
              </p:cMediaNode>
            </p:audio>
          </p:childTnLst>
        </p:cTn>
      </p:par>
    </p:tnLst>
    <p:bldLst>
      <p:bldP spid="3" grpId="0" uiExpand="1" build="p"/>
      <p:bldP spid="5" grpId="0"/>
      <p:bldP spid="6"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矩形 23"/>
          <p:cNvSpPr/>
          <p:nvPr/>
        </p:nvSpPr>
        <p:spPr>
          <a:xfrm>
            <a:off x="0" y="2280286"/>
            <a:ext cx="12392660" cy="3506904"/>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Arial" panose="020B0604020202020204" pitchFamily="34" charset="0"/>
            </a:endParaRPr>
          </a:p>
        </p:txBody>
      </p:sp>
      <p:sp>
        <p:nvSpPr>
          <p:cNvPr id="15" name="文本框 14"/>
          <p:cNvSpPr txBox="1"/>
          <p:nvPr/>
        </p:nvSpPr>
        <p:spPr>
          <a:xfrm>
            <a:off x="593089" y="2431852"/>
            <a:ext cx="10903585" cy="1513205"/>
          </a:xfrm>
          <a:prstGeom prst="rect">
            <a:avLst/>
          </a:prstGeom>
          <a:noFill/>
        </p:spPr>
        <p:txBody>
          <a:bodyPr wrap="square" rtlCol="0">
            <a:spAutoFit/>
          </a:bodyPr>
          <a:lstStyle/>
          <a:p>
            <a:pPr marL="288290" lvl="0" indent="-285750">
              <a:lnSpc>
                <a:spcPct val="130000"/>
              </a:lnSpc>
              <a:spcBef>
                <a:spcPts val="200"/>
              </a:spcBef>
              <a:spcAft>
                <a:spcPts val="200"/>
              </a:spcAft>
              <a:buSzPct val="100000"/>
              <a:buFont typeface="Wingdings" panose="05000000000000000000" charset="0"/>
              <a:buChar char="n"/>
            </a:pPr>
            <a:r>
              <a:rPr lang="en-US" altLang="zh-CN" b="1" dirty="0">
                <a:solidFill>
                  <a:schemeClr val="bg1"/>
                </a:solidFill>
                <a:latin typeface="Arial" panose="020B0604020202020204" pitchFamily="34" charset="0"/>
                <a:cs typeface="Arial" panose="020B0604020202020204" pitchFamily="34" charset="0"/>
                <a:sym typeface="+mn-ea"/>
              </a:rPr>
              <a:t>Fruits and Vegetables: Biologically Active After Harvest.</a:t>
            </a:r>
            <a:endParaRPr lang="en-US" altLang="zh-CN" sz="1600" dirty="0">
              <a:solidFill>
                <a:schemeClr val="bg1"/>
              </a:solidFill>
              <a:latin typeface="Arial" panose="020B0604020202020204" pitchFamily="34" charset="0"/>
              <a:cs typeface="Arial" panose="020B0604020202020204" pitchFamily="34" charset="0"/>
              <a:sym typeface="+mn-ea"/>
            </a:endParaRPr>
          </a:p>
          <a:p>
            <a:pPr marL="575945" lvl="1" indent="-285750">
              <a:lnSpc>
                <a:spcPct val="130000"/>
              </a:lnSpc>
              <a:spcBef>
                <a:spcPts val="200"/>
              </a:spcBef>
              <a:spcAft>
                <a:spcPts val="200"/>
              </a:spcAft>
              <a:buSzPct val="100000"/>
              <a:buFont typeface="Arial" panose="020B0604020202020204" pitchFamily="34" charset="0"/>
              <a:buChar char="•"/>
            </a:pPr>
            <a:r>
              <a:rPr lang="en-US" altLang="zh-CN" sz="1600" dirty="0">
                <a:solidFill>
                  <a:schemeClr val="bg1"/>
                </a:solidFill>
                <a:latin typeface="Arial" panose="020B0604020202020204" pitchFamily="34" charset="0"/>
                <a:cs typeface="Arial" panose="020B0604020202020204" pitchFamily="34" charset="0"/>
                <a:sym typeface="+mn-ea"/>
              </a:rPr>
              <a:t>Once detached → </a:t>
            </a:r>
            <a:r>
              <a:rPr lang="en-US" altLang="zh-CN" sz="1600" b="1" dirty="0">
                <a:solidFill>
                  <a:schemeClr val="bg1"/>
                </a:solidFill>
                <a:latin typeface="Arial" panose="020B0604020202020204" pitchFamily="34" charset="0"/>
                <a:cs typeface="Arial" panose="020B0604020202020204" pitchFamily="34" charset="0"/>
                <a:sym typeface="+mn-ea"/>
              </a:rPr>
              <a:t>no longer supplied with water and nutrients</a:t>
            </a:r>
            <a:r>
              <a:rPr lang="en-US" altLang="zh-CN" sz="1600" dirty="0">
                <a:solidFill>
                  <a:schemeClr val="bg1"/>
                </a:solidFill>
                <a:latin typeface="Arial" panose="020B0604020202020204" pitchFamily="34" charset="0"/>
                <a:cs typeface="Arial" panose="020B0604020202020204" pitchFamily="34" charset="0"/>
                <a:sym typeface="+mn-ea"/>
              </a:rPr>
              <a:t> → </a:t>
            </a:r>
            <a:r>
              <a:rPr lang="en-US" altLang="zh-CN" sz="1600" b="1" dirty="0">
                <a:solidFill>
                  <a:schemeClr val="bg1"/>
                </a:solidFill>
                <a:latin typeface="Arial" panose="020B0604020202020204" pitchFamily="34" charset="0"/>
                <a:cs typeface="Arial" panose="020B0604020202020204" pitchFamily="34" charset="0"/>
                <a:sym typeface="+mn-ea"/>
              </a:rPr>
              <a:t>cannot absorb nutrients or synthesize new substances</a:t>
            </a:r>
            <a:r>
              <a:rPr lang="en-US" altLang="zh-CN" sz="1600" dirty="0">
                <a:solidFill>
                  <a:schemeClr val="bg1"/>
                </a:solidFill>
                <a:latin typeface="Arial" panose="020B0604020202020204" pitchFamily="34" charset="0"/>
                <a:cs typeface="Arial" panose="020B0604020202020204" pitchFamily="34" charset="0"/>
                <a:sym typeface="+mn-ea"/>
              </a:rPr>
              <a:t>.</a:t>
            </a:r>
            <a:endParaRPr lang="en-US" altLang="zh-CN" sz="1600" dirty="0">
              <a:solidFill>
                <a:schemeClr val="bg1"/>
              </a:solidFill>
              <a:latin typeface="Arial" panose="020B0604020202020204" pitchFamily="34" charset="0"/>
              <a:cs typeface="Arial" panose="020B0604020202020204" pitchFamily="34" charset="0"/>
              <a:sym typeface="+mn-ea"/>
            </a:endParaRPr>
          </a:p>
          <a:p>
            <a:pPr marL="575945" lvl="1" indent="-285750">
              <a:lnSpc>
                <a:spcPct val="130000"/>
              </a:lnSpc>
              <a:spcBef>
                <a:spcPts val="200"/>
              </a:spcBef>
              <a:spcAft>
                <a:spcPts val="200"/>
              </a:spcAft>
              <a:buSzPct val="100000"/>
              <a:buFont typeface="Arial" panose="020B0604020202020204" pitchFamily="34" charset="0"/>
              <a:buChar char="•"/>
            </a:pPr>
            <a:r>
              <a:rPr lang="en-US" altLang="zh-CN" sz="1600" dirty="0">
                <a:solidFill>
                  <a:schemeClr val="bg1"/>
                </a:solidFill>
                <a:latin typeface="Arial" panose="020B0604020202020204" pitchFamily="34" charset="0"/>
                <a:cs typeface="Arial" panose="020B0604020202020204" pitchFamily="34" charset="0"/>
                <a:sym typeface="+mn-ea"/>
              </a:rPr>
              <a:t>Must still rely on </a:t>
            </a:r>
            <a:r>
              <a:rPr lang="en-US" altLang="zh-CN" sz="1600" b="1" dirty="0">
                <a:solidFill>
                  <a:schemeClr val="bg1"/>
                </a:solidFill>
                <a:latin typeface="Arial" panose="020B0604020202020204" pitchFamily="34" charset="0"/>
                <a:cs typeface="Arial" panose="020B0604020202020204" pitchFamily="34" charset="0"/>
                <a:sym typeface="+mn-ea"/>
              </a:rPr>
              <a:t>respiration</a:t>
            </a:r>
            <a:r>
              <a:rPr lang="en-US" altLang="zh-CN" sz="1600" dirty="0">
                <a:solidFill>
                  <a:schemeClr val="bg1"/>
                </a:solidFill>
                <a:latin typeface="Arial" panose="020B0604020202020204" pitchFamily="34" charset="0"/>
                <a:cs typeface="Arial" panose="020B0604020202020204" pitchFamily="34" charset="0"/>
                <a:sym typeface="+mn-ea"/>
              </a:rPr>
              <a:t> to sustain basic life activities. </a:t>
            </a:r>
            <a:endParaRPr lang="en-US" altLang="zh-CN" sz="1600" dirty="0">
              <a:solidFill>
                <a:schemeClr val="bg1"/>
              </a:solidFill>
              <a:latin typeface="Arial" panose="020B0604020202020204" pitchFamily="34" charset="0"/>
              <a:cs typeface="Arial" panose="020B0604020202020204" pitchFamily="34" charset="0"/>
              <a:sym typeface="+mn-ea"/>
            </a:endParaRPr>
          </a:p>
        </p:txBody>
      </p:sp>
      <p:sp>
        <p:nvSpPr>
          <p:cNvPr id="3" name="文本框 2"/>
          <p:cNvSpPr txBox="1"/>
          <p:nvPr/>
        </p:nvSpPr>
        <p:spPr>
          <a:xfrm>
            <a:off x="593299" y="431757"/>
            <a:ext cx="8539549" cy="107632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1. Postharvest Spoilage of Fruits and Vegetables</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4" name="文本框 3"/>
          <p:cNvSpPr txBox="1"/>
          <p:nvPr/>
        </p:nvSpPr>
        <p:spPr>
          <a:xfrm>
            <a:off x="611360" y="1568640"/>
            <a:ext cx="9805202" cy="461665"/>
          </a:xfrm>
          <a:prstGeom prst="rect">
            <a:avLst/>
          </a:prstGeom>
          <a:noFill/>
        </p:spPr>
        <p:txBody>
          <a:bodyPr wrap="square" rtlCol="0">
            <a:spAutoFit/>
          </a:bodyPr>
          <a:lstStyle/>
          <a:p>
            <a:r>
              <a:rPr lang="en-US" altLang="zh-CN" sz="2400" b="1" dirty="0">
                <a:sym typeface="+mn-ea"/>
              </a:rPr>
              <a:t>(1) Respiration: the Core Mechanism of Postharvest Spoilage</a:t>
            </a:r>
            <a:endParaRPr lang="zh-CN" altLang="en-US" sz="2400" b="1" dirty="0"/>
          </a:p>
        </p:txBody>
      </p:sp>
      <p:sp>
        <p:nvSpPr>
          <p:cNvPr id="6" name="文本框 5"/>
          <p:cNvSpPr txBox="1"/>
          <p:nvPr/>
        </p:nvSpPr>
        <p:spPr>
          <a:xfrm>
            <a:off x="593090" y="4186755"/>
            <a:ext cx="5440680" cy="1193165"/>
          </a:xfrm>
          <a:prstGeom prst="rect">
            <a:avLst/>
          </a:prstGeom>
          <a:noFill/>
        </p:spPr>
        <p:txBody>
          <a:bodyPr wrap="square" rtlCol="0">
            <a:spAutoFit/>
          </a:bodyPr>
          <a:lstStyle/>
          <a:p>
            <a:pPr marL="288290" lvl="0" indent="-285750">
              <a:lnSpc>
                <a:spcPct val="130000"/>
              </a:lnSpc>
              <a:spcBef>
                <a:spcPts val="200"/>
              </a:spcBef>
              <a:spcAft>
                <a:spcPts val="200"/>
              </a:spcAft>
              <a:buSzPct val="100000"/>
              <a:buFont typeface="Wingdings" panose="05000000000000000000" charset="0"/>
              <a:buChar char="n"/>
            </a:pPr>
            <a:r>
              <a:rPr lang="en-US" altLang="zh-CN" b="1" dirty="0">
                <a:solidFill>
                  <a:schemeClr val="bg1"/>
                </a:solidFill>
                <a:latin typeface="Arial" panose="020B0604020202020204" pitchFamily="34" charset="0"/>
                <a:cs typeface="Arial" panose="020B0604020202020204" pitchFamily="34" charset="0"/>
                <a:sym typeface="+mn-ea"/>
              </a:rPr>
              <a:t>Types of Respiration</a:t>
            </a:r>
            <a:endParaRPr lang="en-US" altLang="zh-CN" b="1" dirty="0">
              <a:solidFill>
                <a:schemeClr val="bg1"/>
              </a:solidFill>
              <a:latin typeface="Arial" panose="020B0604020202020204" pitchFamily="34" charset="0"/>
              <a:cs typeface="Arial" panose="020B0604020202020204" pitchFamily="34" charset="0"/>
              <a:sym typeface="+mn-ea"/>
            </a:endParaRPr>
          </a:p>
          <a:p>
            <a:pPr marL="575945" lvl="1" indent="-285750">
              <a:lnSpc>
                <a:spcPct val="130000"/>
              </a:lnSpc>
              <a:spcBef>
                <a:spcPts val="200"/>
              </a:spcBef>
              <a:spcAft>
                <a:spcPts val="200"/>
              </a:spcAft>
              <a:buSzPct val="100000"/>
              <a:buFont typeface="Arial" panose="020B0604020202020204" pitchFamily="34" charset="0"/>
              <a:buChar char="•"/>
            </a:pPr>
            <a:r>
              <a:rPr lang="en-US" altLang="zh-CN" sz="1600" b="1" dirty="0">
                <a:solidFill>
                  <a:schemeClr val="bg1"/>
                </a:solidFill>
                <a:latin typeface="Arial" panose="020B0604020202020204" pitchFamily="34" charset="0"/>
                <a:cs typeface="Arial" panose="020B0604020202020204" pitchFamily="34" charset="0"/>
                <a:sym typeface="+mn-ea"/>
              </a:rPr>
              <a:t>Aerobic respiration.</a:t>
            </a:r>
            <a:endParaRPr lang="en-US" altLang="zh-CN" sz="1600" b="1" dirty="0">
              <a:solidFill>
                <a:schemeClr val="bg1"/>
              </a:solidFill>
              <a:latin typeface="Arial" panose="020B0604020202020204" pitchFamily="34" charset="0"/>
              <a:cs typeface="Arial" panose="020B0604020202020204" pitchFamily="34" charset="0"/>
              <a:sym typeface="+mn-ea"/>
            </a:endParaRPr>
          </a:p>
          <a:p>
            <a:pPr marL="575945" lvl="1" indent="-285750">
              <a:lnSpc>
                <a:spcPct val="130000"/>
              </a:lnSpc>
              <a:spcBef>
                <a:spcPts val="200"/>
              </a:spcBef>
              <a:spcAft>
                <a:spcPts val="200"/>
              </a:spcAft>
              <a:buSzPct val="100000"/>
              <a:buFont typeface="Arial" panose="020B0604020202020204" pitchFamily="34" charset="0"/>
              <a:buChar char="•"/>
            </a:pPr>
            <a:r>
              <a:rPr lang="en-US" altLang="zh-CN" sz="1600" b="1" dirty="0">
                <a:solidFill>
                  <a:schemeClr val="bg1"/>
                </a:solidFill>
                <a:latin typeface="Arial" panose="020B0604020202020204" pitchFamily="34" charset="0"/>
                <a:cs typeface="Arial" panose="020B0604020202020204" pitchFamily="34" charset="0"/>
                <a:sym typeface="+mn-ea"/>
              </a:rPr>
              <a:t>Anaerobic respiration.</a:t>
            </a:r>
            <a:endParaRPr lang="en-US" altLang="zh-CN" sz="1600" b="1" dirty="0">
              <a:solidFill>
                <a:schemeClr val="bg1"/>
              </a:solidFill>
              <a:latin typeface="Arial" panose="020B0604020202020204" pitchFamily="34" charset="0"/>
              <a:cs typeface="Arial" panose="020B0604020202020204" pitchFamily="34" charset="0"/>
              <a:sym typeface="+mn-ea"/>
            </a:endParaRPr>
          </a:p>
        </p:txBody>
      </p:sp>
      <p:pic>
        <p:nvPicPr>
          <p:cNvPr id="7" name="图片 6"/>
          <p:cNvPicPr>
            <a:picLocks noChangeAspect="1"/>
          </p:cNvPicPr>
          <p:nvPr/>
        </p:nvPicPr>
        <p:blipFill>
          <a:blip r:embed="rId1"/>
          <a:stretch>
            <a:fillRect/>
          </a:stretch>
        </p:blipFill>
        <p:spPr>
          <a:xfrm>
            <a:off x="7339263" y="3713281"/>
            <a:ext cx="4157411" cy="2329114"/>
          </a:xfrm>
          <a:prstGeom prst="rect">
            <a:avLst/>
          </a:prstGeom>
        </p:spPr>
      </p:pic>
      <p:pic>
        <p:nvPicPr>
          <p:cNvPr id="2" name="707">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863600" y="6342063"/>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2"/>
                </p:tgtEl>
              </p:cMediaNode>
            </p:audio>
          </p:childTnLst>
        </p:cTn>
      </p:par>
    </p:tnLst>
    <p:bldLst>
      <p:bldP spid="24" grpId="0" animBg="1"/>
      <p:bldP spid="15" grpId="0" uiExpand="1" build="p"/>
      <p:bldP spid="4" grpId="0"/>
      <p:bldP spid="6"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4492625"/>
            <a:ext cx="12192000" cy="2365375"/>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Arial" panose="020B0604020202020204" pitchFamily="34" charset="0"/>
            </a:endParaRPr>
          </a:p>
        </p:txBody>
      </p:sp>
      <p:sp>
        <p:nvSpPr>
          <p:cNvPr id="15" name="文本框 14"/>
          <p:cNvSpPr txBox="1"/>
          <p:nvPr/>
        </p:nvSpPr>
        <p:spPr>
          <a:xfrm>
            <a:off x="590220" y="2634910"/>
            <a:ext cx="5776331" cy="1740535"/>
          </a:xfrm>
          <a:prstGeom prst="rect">
            <a:avLst/>
          </a:prstGeom>
          <a:noFill/>
        </p:spPr>
        <p:txBody>
          <a:bodyPr wrap="square" rtlCol="0">
            <a:spAutoFit/>
          </a:bodyPr>
          <a:lstStyle/>
          <a:p>
            <a:pPr marL="288290" lvl="0" indent="-285750">
              <a:lnSpc>
                <a:spcPct val="110000"/>
              </a:lnSpc>
              <a:spcBef>
                <a:spcPts val="100"/>
              </a:spcBef>
              <a:spcAft>
                <a:spcPts val="100"/>
              </a:spcAft>
              <a:buSzPct val="100000"/>
              <a:buFont typeface="Wingdings" panose="05000000000000000000" charset="0"/>
              <a:buChar char="n"/>
            </a:pPr>
            <a:r>
              <a:rPr lang="en-US" altLang="zh-CN" sz="1600" b="1" dirty="0">
                <a:solidFill>
                  <a:srgbClr val="5BAE3E"/>
                </a:solidFill>
                <a:latin typeface="Arial" panose="020B0604020202020204" pitchFamily="34" charset="0"/>
                <a:cs typeface="Arial" panose="020B0604020202020204" pitchFamily="34" charset="0"/>
                <a:sym typeface="+mn-ea"/>
              </a:rPr>
              <a:t>Process</a:t>
            </a:r>
            <a:endParaRPr lang="en-US" altLang="zh-CN" sz="1600"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10000"/>
              </a:lnSpc>
              <a:spcBef>
                <a:spcPts val="100"/>
              </a:spcBef>
              <a:spcAft>
                <a:spcPts val="1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In sufficient </a:t>
            </a:r>
            <a:r>
              <a:rPr lang="en-US" altLang="zh-CN" sz="1600" b="1" dirty="0">
                <a:solidFill>
                  <a:schemeClr val="tx1"/>
                </a:solidFill>
                <a:latin typeface="Arial" panose="020B0604020202020204" pitchFamily="34" charset="0"/>
                <a:cs typeface="Arial" panose="020B0604020202020204" pitchFamily="34" charset="0"/>
                <a:sym typeface="+mn-ea"/>
              </a:rPr>
              <a:t>oxygen</a:t>
            </a:r>
            <a:r>
              <a:rPr lang="en-US" altLang="zh-CN" sz="1600" dirty="0">
                <a:solidFill>
                  <a:schemeClr val="tx1"/>
                </a:solidFill>
                <a:latin typeface="Arial" panose="020B0604020202020204" pitchFamily="34" charset="0"/>
                <a:cs typeface="Arial" panose="020B0604020202020204" pitchFamily="34" charset="0"/>
                <a:sym typeface="+mn-ea"/>
              </a:rPr>
              <a:t> → use </a:t>
            </a:r>
            <a:r>
              <a:rPr lang="en-US" altLang="zh-CN" sz="1600" b="1" dirty="0">
                <a:solidFill>
                  <a:schemeClr val="tx1"/>
                </a:solidFill>
                <a:latin typeface="Arial" panose="020B0604020202020204" pitchFamily="34" charset="0"/>
                <a:cs typeface="Arial" panose="020B0604020202020204" pitchFamily="34" charset="0"/>
                <a:sym typeface="+mn-ea"/>
              </a:rPr>
              <a:t>glucose and organic compounds as substrates</a:t>
            </a:r>
            <a:r>
              <a:rPr lang="en-US" altLang="zh-CN" sz="1600" dirty="0">
                <a:solidFill>
                  <a:schemeClr val="tx1"/>
                </a:solidFill>
                <a:latin typeface="Arial" panose="020B0604020202020204" pitchFamily="34" charset="0"/>
                <a:cs typeface="Arial" panose="020B0604020202020204" pitchFamily="34" charset="0"/>
                <a:sym typeface="+mn-ea"/>
              </a:rPr>
              <a:t> → through a series of complex biochemical reactions within cells → organic substances </a:t>
            </a:r>
            <a:r>
              <a:rPr lang="en-US" altLang="zh-CN" sz="1600" b="1" dirty="0">
                <a:solidFill>
                  <a:schemeClr val="tx1"/>
                </a:solidFill>
                <a:latin typeface="Arial" panose="020B0604020202020204" pitchFamily="34" charset="0"/>
                <a:cs typeface="Arial" panose="020B0604020202020204" pitchFamily="34" charset="0"/>
                <a:sym typeface="+mn-ea"/>
              </a:rPr>
              <a:t>completely oxidized and decomposed</a:t>
            </a:r>
            <a:r>
              <a:rPr lang="en-US" altLang="zh-CN" sz="1600" dirty="0">
                <a:solidFill>
                  <a:schemeClr val="tx1"/>
                </a:solidFill>
                <a:latin typeface="Arial" panose="020B0604020202020204" pitchFamily="34" charset="0"/>
                <a:cs typeface="Arial" panose="020B0604020202020204" pitchFamily="34" charset="0"/>
                <a:sym typeface="+mn-ea"/>
              </a:rPr>
              <a:t> → produce </a:t>
            </a:r>
            <a:r>
              <a:rPr lang="en-US" altLang="zh-CN" sz="1600" b="1" dirty="0">
                <a:solidFill>
                  <a:schemeClr val="tx1"/>
                </a:solidFill>
                <a:latin typeface="Arial" panose="020B0604020202020204" pitchFamily="34" charset="0"/>
                <a:cs typeface="Arial" panose="020B0604020202020204" pitchFamily="34" charset="0"/>
                <a:sym typeface="+mn-ea"/>
              </a:rPr>
              <a:t>CO</a:t>
            </a:r>
            <a:r>
              <a:rPr lang="en-US" altLang="zh-CN" sz="1600" b="1" baseline="-25000" dirty="0">
                <a:solidFill>
                  <a:schemeClr val="tx1"/>
                </a:solidFill>
                <a:latin typeface="Arial" panose="020B0604020202020204" pitchFamily="34" charset="0"/>
                <a:cs typeface="Arial" panose="020B0604020202020204" pitchFamily="34" charset="0"/>
                <a:sym typeface="+mn-ea"/>
              </a:rPr>
              <a:t>2</a:t>
            </a:r>
            <a:r>
              <a:rPr lang="en-US" altLang="zh-CN" sz="1600" b="1" dirty="0">
                <a:solidFill>
                  <a:schemeClr val="tx1"/>
                </a:solidFill>
                <a:latin typeface="Arial" panose="020B0604020202020204" pitchFamily="34" charset="0"/>
                <a:cs typeface="Arial" panose="020B0604020202020204" pitchFamily="34" charset="0"/>
                <a:sym typeface="+mn-ea"/>
              </a:rPr>
              <a:t>+ H</a:t>
            </a:r>
            <a:r>
              <a:rPr lang="en-US" altLang="zh-CN" sz="1600" b="1" baseline="-25000" dirty="0">
                <a:solidFill>
                  <a:schemeClr val="tx1"/>
                </a:solidFill>
                <a:latin typeface="Arial" panose="020B0604020202020204" pitchFamily="34" charset="0"/>
                <a:cs typeface="Arial" panose="020B0604020202020204" pitchFamily="34" charset="0"/>
                <a:sym typeface="+mn-ea"/>
              </a:rPr>
              <a:t>2</a:t>
            </a:r>
            <a:r>
              <a:rPr lang="en-US" altLang="zh-CN" sz="1600" b="1" dirty="0">
                <a:solidFill>
                  <a:schemeClr val="tx1"/>
                </a:solidFill>
                <a:latin typeface="Arial" panose="020B0604020202020204" pitchFamily="34" charset="0"/>
                <a:cs typeface="Arial" panose="020B0604020202020204" pitchFamily="34" charset="0"/>
                <a:sym typeface="+mn-ea"/>
              </a:rPr>
              <a:t>O + large amount of energy</a:t>
            </a:r>
            <a:r>
              <a:rPr lang="en-US" altLang="zh-CN" sz="1600" dirty="0">
                <a:solidFill>
                  <a:schemeClr val="tx1"/>
                </a:solidFill>
                <a:latin typeface="Arial" panose="020B0604020202020204" pitchFamily="34" charset="0"/>
                <a:cs typeface="Arial" panose="020B0604020202020204" pitchFamily="34" charset="0"/>
                <a:sym typeface="+mn-ea"/>
              </a:rPr>
              <a:t>.</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5" name="文本框 4"/>
          <p:cNvSpPr txBox="1"/>
          <p:nvPr/>
        </p:nvSpPr>
        <p:spPr>
          <a:xfrm>
            <a:off x="593299" y="431757"/>
            <a:ext cx="8539549" cy="107632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1. Postharvest Spoilage of Fruits and Vegetables</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sp>
        <p:nvSpPr>
          <p:cNvPr id="12" name="文本框 11"/>
          <p:cNvSpPr txBox="1"/>
          <p:nvPr/>
        </p:nvSpPr>
        <p:spPr>
          <a:xfrm>
            <a:off x="589915" y="4581995"/>
            <a:ext cx="6604969" cy="1250315"/>
          </a:xfrm>
          <a:prstGeom prst="rect">
            <a:avLst/>
          </a:prstGeom>
          <a:noFill/>
        </p:spPr>
        <p:txBody>
          <a:bodyPr wrap="square" rtlCol="0">
            <a:spAutoFit/>
          </a:bodyPr>
          <a:lstStyle/>
          <a:p>
            <a:pPr marL="288290" lvl="0" indent="-285750">
              <a:lnSpc>
                <a:spcPct val="110000"/>
              </a:lnSpc>
              <a:spcBef>
                <a:spcPts val="100"/>
              </a:spcBef>
              <a:spcAft>
                <a:spcPts val="100"/>
              </a:spcAft>
              <a:buSzPct val="100000"/>
              <a:buFont typeface="Wingdings" panose="05000000000000000000" charset="0"/>
              <a:buChar char="n"/>
            </a:pPr>
            <a:r>
              <a:rPr lang="en-US" altLang="zh-CN" sz="1600" b="1" dirty="0">
                <a:solidFill>
                  <a:schemeClr val="bg1"/>
                </a:solidFill>
                <a:latin typeface="Arial" panose="020B0604020202020204" pitchFamily="34" charset="0"/>
                <a:cs typeface="Arial" panose="020B0604020202020204" pitchFamily="34" charset="0"/>
                <a:sym typeface="+mn-ea"/>
              </a:rPr>
              <a:t>Energy Release</a:t>
            </a:r>
            <a:endParaRPr lang="en-US" altLang="zh-CN" sz="1600" b="1" dirty="0">
              <a:solidFill>
                <a:schemeClr val="bg1"/>
              </a:solidFill>
              <a:latin typeface="Arial" panose="020B0604020202020204" pitchFamily="34" charset="0"/>
              <a:cs typeface="Arial" panose="020B0604020202020204" pitchFamily="34" charset="0"/>
              <a:sym typeface="+mn-ea"/>
            </a:endParaRPr>
          </a:p>
          <a:p>
            <a:pPr marL="575945" lvl="1" indent="-285750">
              <a:lnSpc>
                <a:spcPct val="110000"/>
              </a:lnSpc>
              <a:spcBef>
                <a:spcPts val="100"/>
              </a:spcBef>
              <a:spcAft>
                <a:spcPts val="100"/>
              </a:spcAft>
              <a:buSzPct val="100000"/>
              <a:buFont typeface="Arial" panose="020B0604020202020204" pitchFamily="34" charset="0"/>
              <a:buChar char="•"/>
            </a:pPr>
            <a:r>
              <a:rPr lang="en-US" altLang="zh-CN" sz="1600" dirty="0">
                <a:solidFill>
                  <a:schemeClr val="bg1"/>
                </a:solidFill>
                <a:latin typeface="Arial" panose="020B0604020202020204" pitchFamily="34" charset="0"/>
                <a:cs typeface="Arial" panose="020B0604020202020204" pitchFamily="34" charset="0"/>
                <a:sym typeface="+mn-ea"/>
              </a:rPr>
              <a:t>Part of </a:t>
            </a:r>
            <a:r>
              <a:rPr lang="en-US" altLang="zh-CN" sz="1600" b="1" dirty="0">
                <a:solidFill>
                  <a:schemeClr val="bg1"/>
                </a:solidFill>
                <a:latin typeface="Arial" panose="020B0604020202020204" pitchFamily="34" charset="0"/>
                <a:cs typeface="Arial" panose="020B0604020202020204" pitchFamily="34" charset="0"/>
                <a:sym typeface="+mn-ea"/>
              </a:rPr>
              <a:t>released</a:t>
            </a:r>
            <a:r>
              <a:rPr lang="en-US" altLang="zh-CN" sz="1600" dirty="0">
                <a:solidFill>
                  <a:schemeClr val="bg1"/>
                </a:solidFill>
                <a:latin typeface="Arial" panose="020B0604020202020204" pitchFamily="34" charset="0"/>
                <a:cs typeface="Arial" panose="020B0604020202020204" pitchFamily="34" charset="0"/>
                <a:sym typeface="+mn-ea"/>
              </a:rPr>
              <a:t> </a:t>
            </a:r>
            <a:r>
              <a:rPr lang="en-US" altLang="zh-CN" sz="1600" b="1" dirty="0">
                <a:solidFill>
                  <a:schemeClr val="bg1"/>
                </a:solidFill>
                <a:latin typeface="Arial" panose="020B0604020202020204" pitchFamily="34" charset="0"/>
                <a:cs typeface="Arial" panose="020B0604020202020204" pitchFamily="34" charset="0"/>
                <a:sym typeface="+mn-ea"/>
              </a:rPr>
              <a:t>energy</a:t>
            </a:r>
            <a:r>
              <a:rPr lang="en-US" altLang="zh-CN" sz="1600" dirty="0">
                <a:solidFill>
                  <a:schemeClr val="bg1"/>
                </a:solidFill>
                <a:latin typeface="Arial" panose="020B0604020202020204" pitchFamily="34" charset="0"/>
                <a:cs typeface="Arial" panose="020B0604020202020204" pitchFamily="34" charset="0"/>
                <a:sym typeface="+mn-ea"/>
              </a:rPr>
              <a:t> dissipates </a:t>
            </a:r>
            <a:r>
              <a:rPr lang="en-US" altLang="zh-CN" sz="1600" b="1" dirty="0">
                <a:solidFill>
                  <a:schemeClr val="bg1"/>
                </a:solidFill>
                <a:latin typeface="Arial" panose="020B0604020202020204" pitchFamily="34" charset="0"/>
                <a:cs typeface="Arial" panose="020B0604020202020204" pitchFamily="34" charset="0"/>
                <a:sym typeface="+mn-ea"/>
              </a:rPr>
              <a:t>in the form of heat</a:t>
            </a:r>
            <a:r>
              <a:rPr lang="en-US" altLang="zh-CN" sz="1600" dirty="0">
                <a:solidFill>
                  <a:schemeClr val="bg1"/>
                </a:solidFill>
                <a:latin typeface="Arial" panose="020B0604020202020204" pitchFamily="34" charset="0"/>
                <a:cs typeface="Arial" panose="020B0604020202020204" pitchFamily="34" charset="0"/>
                <a:sym typeface="+mn-ea"/>
              </a:rPr>
              <a:t>.</a:t>
            </a:r>
            <a:endParaRPr lang="en-US" altLang="zh-CN" sz="1600" dirty="0">
              <a:solidFill>
                <a:schemeClr val="bg1"/>
              </a:solidFill>
              <a:latin typeface="Arial" panose="020B0604020202020204" pitchFamily="34" charset="0"/>
              <a:cs typeface="Arial" panose="020B0604020202020204" pitchFamily="34" charset="0"/>
              <a:sym typeface="+mn-ea"/>
            </a:endParaRPr>
          </a:p>
          <a:p>
            <a:pPr marL="568960" lvl="2" indent="-291465" fontAlgn="auto">
              <a:lnSpc>
                <a:spcPct val="110000"/>
              </a:lnSpc>
              <a:spcBef>
                <a:spcPts val="100"/>
              </a:spcBef>
              <a:spcAft>
                <a:spcPts val="100"/>
              </a:spcAft>
              <a:buSzPct val="100000"/>
              <a:buFont typeface="Arial" panose="020B0604020202020204" pitchFamily="34" charset="0"/>
              <a:buNone/>
            </a:pPr>
            <a:r>
              <a:rPr lang="en-US" altLang="zh-CN" sz="1600" dirty="0">
                <a:solidFill>
                  <a:schemeClr val="bg1"/>
                </a:solidFill>
                <a:latin typeface="Arial" panose="020B0604020202020204" pitchFamily="34" charset="0"/>
                <a:cs typeface="Arial" panose="020B0604020202020204" pitchFamily="34" charset="0"/>
                <a:sym typeface="+mn-ea"/>
              </a:rPr>
              <a:t>     → explains why stacked together often generates internal heat. </a:t>
            </a:r>
            <a:endParaRPr lang="en-US" altLang="zh-CN" sz="1600" dirty="0">
              <a:solidFill>
                <a:schemeClr val="bg1"/>
              </a:solidFill>
              <a:latin typeface="Arial" panose="020B0604020202020204" pitchFamily="34" charset="0"/>
              <a:cs typeface="Arial" panose="020B0604020202020204" pitchFamily="34" charset="0"/>
              <a:sym typeface="+mn-ea"/>
            </a:endParaRPr>
          </a:p>
          <a:p>
            <a:pPr marL="575945" lvl="1" indent="-285750">
              <a:lnSpc>
                <a:spcPct val="110000"/>
              </a:lnSpc>
              <a:spcBef>
                <a:spcPts val="100"/>
              </a:spcBef>
              <a:spcAft>
                <a:spcPts val="100"/>
              </a:spcAft>
              <a:buSzPct val="100000"/>
              <a:buFont typeface="Arial" panose="020B0604020202020204" pitchFamily="34" charset="0"/>
              <a:buChar char="•"/>
            </a:pPr>
            <a:r>
              <a:rPr lang="en-US" altLang="zh-CN" sz="1600" dirty="0">
                <a:solidFill>
                  <a:schemeClr val="bg1"/>
                </a:solidFill>
                <a:latin typeface="Arial" panose="020B0604020202020204" pitchFamily="34" charset="0"/>
                <a:cs typeface="Arial" panose="020B0604020202020204" pitchFamily="34" charset="0"/>
                <a:sym typeface="+mn-ea"/>
              </a:rPr>
              <a:t>Another portion of energy → support </a:t>
            </a:r>
            <a:r>
              <a:rPr lang="en-US" altLang="zh-CN" sz="1600" b="1" dirty="0">
                <a:solidFill>
                  <a:schemeClr val="bg1"/>
                </a:solidFill>
                <a:latin typeface="Arial" panose="020B0604020202020204" pitchFamily="34" charset="0"/>
                <a:cs typeface="Arial" panose="020B0604020202020204" pitchFamily="34" charset="0"/>
                <a:sym typeface="+mn-ea"/>
              </a:rPr>
              <a:t>physiological activities</a:t>
            </a:r>
            <a:r>
              <a:rPr lang="en-US" altLang="zh-CN" sz="1600" dirty="0">
                <a:solidFill>
                  <a:schemeClr val="bg1"/>
                </a:solidFill>
                <a:latin typeface="Arial" panose="020B0604020202020204" pitchFamily="34" charset="0"/>
                <a:cs typeface="Arial" panose="020B0604020202020204" pitchFamily="34" charset="0"/>
                <a:sym typeface="+mn-ea"/>
              </a:rPr>
              <a:t>.</a:t>
            </a:r>
            <a:endParaRPr lang="en-US" altLang="zh-CN" sz="1600" dirty="0">
              <a:solidFill>
                <a:schemeClr val="bg1"/>
              </a:solidFill>
              <a:latin typeface="Arial" panose="020B0604020202020204" pitchFamily="34" charset="0"/>
              <a:cs typeface="Arial" panose="020B0604020202020204" pitchFamily="34" charset="0"/>
              <a:sym typeface="+mn-ea"/>
            </a:endParaRPr>
          </a:p>
        </p:txBody>
      </p:sp>
      <p:grpSp>
        <p:nvGrpSpPr>
          <p:cNvPr id="2" name="组合 1"/>
          <p:cNvGrpSpPr/>
          <p:nvPr/>
        </p:nvGrpSpPr>
        <p:grpSpPr>
          <a:xfrm>
            <a:off x="6643845" y="2795766"/>
            <a:ext cx="5316220" cy="1390715"/>
            <a:chOff x="6643845" y="2795766"/>
            <a:chExt cx="5316220" cy="1390715"/>
          </a:xfrm>
        </p:grpSpPr>
        <p:grpSp>
          <p:nvGrpSpPr>
            <p:cNvPr id="7" name="组合 6"/>
            <p:cNvGrpSpPr/>
            <p:nvPr/>
          </p:nvGrpSpPr>
          <p:grpSpPr>
            <a:xfrm>
              <a:off x="6643845" y="2795766"/>
              <a:ext cx="5316220" cy="810260"/>
              <a:chOff x="579929" y="2867655"/>
              <a:chExt cx="5316220" cy="810260"/>
            </a:xfrm>
          </p:grpSpPr>
          <p:pic>
            <p:nvPicPr>
              <p:cNvPr id="22" name="图片 21"/>
              <p:cNvPicPr>
                <a:picLocks noChangeAspect="1"/>
              </p:cNvPicPr>
              <p:nvPr/>
            </p:nvPicPr>
            <p:blipFill>
              <a:blip r:embed="rId1"/>
              <a:stretch>
                <a:fillRect/>
              </a:stretch>
            </p:blipFill>
            <p:spPr>
              <a:xfrm>
                <a:off x="579929" y="3304535"/>
                <a:ext cx="4641215" cy="373380"/>
              </a:xfrm>
              <a:prstGeom prst="rect">
                <a:avLst/>
              </a:prstGeom>
            </p:spPr>
          </p:pic>
          <p:sp>
            <p:nvSpPr>
              <p:cNvPr id="24" name="圆角矩形标注 23"/>
              <p:cNvSpPr/>
              <p:nvPr/>
            </p:nvSpPr>
            <p:spPr>
              <a:xfrm>
                <a:off x="2904029" y="2881625"/>
                <a:ext cx="970915" cy="359410"/>
              </a:xfrm>
              <a:prstGeom prst="wedgeRoundRectCallout">
                <a:avLst>
                  <a:gd name="adj1" fmla="val 29659"/>
                  <a:gd name="adj2" fmla="val 69179"/>
                  <a:gd name="adj3" fmla="val 16667"/>
                </a:avLst>
              </a:prstGeom>
              <a:solidFill>
                <a:schemeClr val="accent1">
                  <a:alpha val="2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sz="1600" dirty="0">
                    <a:solidFill>
                      <a:srgbClr val="5BAE3E"/>
                    </a:solidFill>
                  </a:rPr>
                  <a:t>Fog</a:t>
                </a:r>
                <a:endParaRPr lang="en-US" altLang="zh-CN" sz="1600" dirty="0">
                  <a:solidFill>
                    <a:srgbClr val="5BAE3E"/>
                  </a:solidFill>
                </a:endParaRPr>
              </a:p>
            </p:txBody>
          </p:sp>
          <p:sp>
            <p:nvSpPr>
              <p:cNvPr id="25" name="圆角矩形标注 24"/>
              <p:cNvSpPr/>
              <p:nvPr/>
            </p:nvSpPr>
            <p:spPr>
              <a:xfrm>
                <a:off x="3974004" y="2867655"/>
                <a:ext cx="1922145" cy="360045"/>
              </a:xfrm>
              <a:prstGeom prst="wedgeRoundRectCallout">
                <a:avLst>
                  <a:gd name="adj1" fmla="val 1081"/>
                  <a:gd name="adj2" fmla="val 92560"/>
                  <a:gd name="adj3" fmla="val 16667"/>
                </a:avLst>
              </a:prstGeom>
              <a:solidFill>
                <a:schemeClr val="accent1">
                  <a:alpha val="2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sz="1600" dirty="0">
                    <a:solidFill>
                      <a:srgbClr val="5BAE3E"/>
                    </a:solidFill>
                  </a:rPr>
                  <a:t>Heat production</a:t>
                </a:r>
                <a:endParaRPr lang="en-US" altLang="zh-CN" sz="1600" dirty="0">
                  <a:solidFill>
                    <a:srgbClr val="5BAE3E"/>
                  </a:solidFill>
                </a:endParaRPr>
              </a:p>
            </p:txBody>
          </p:sp>
        </p:grpSp>
        <p:sp>
          <p:nvSpPr>
            <p:cNvPr id="4" name="文本框 3"/>
            <p:cNvSpPr txBox="1"/>
            <p:nvPr/>
          </p:nvSpPr>
          <p:spPr>
            <a:xfrm>
              <a:off x="6732270" y="3608037"/>
              <a:ext cx="852170" cy="340519"/>
            </a:xfrm>
            <a:prstGeom prst="roundRect">
              <a:avLst/>
            </a:prstGeom>
            <a:solidFill>
              <a:srgbClr val="5BAE3E"/>
            </a:solidFill>
          </p:spPr>
          <p:txBody>
            <a:bodyPr wrap="square">
              <a:spAutoFit/>
            </a:bodyPr>
            <a:lstStyle/>
            <a:p>
              <a:pPr algn="ctr"/>
              <a:r>
                <a:rPr lang="en-US" altLang="zh-CN" sz="1400" dirty="0">
                  <a:solidFill>
                    <a:schemeClr val="bg1"/>
                  </a:solidFill>
                </a:rPr>
                <a:t>glucose</a:t>
              </a:r>
              <a:endParaRPr lang="en-US" altLang="zh-CN" sz="1400" dirty="0">
                <a:solidFill>
                  <a:schemeClr val="bg1"/>
                </a:solidFill>
              </a:endParaRPr>
            </a:p>
          </p:txBody>
        </p:sp>
        <p:sp>
          <p:nvSpPr>
            <p:cNvPr id="6" name="文本框 5"/>
            <p:cNvSpPr txBox="1"/>
            <p:nvPr/>
          </p:nvSpPr>
          <p:spPr>
            <a:xfrm>
              <a:off x="7711440" y="3608037"/>
              <a:ext cx="852170" cy="340519"/>
            </a:xfrm>
            <a:prstGeom prst="roundRect">
              <a:avLst/>
            </a:prstGeom>
            <a:solidFill>
              <a:srgbClr val="5BAE3E"/>
            </a:solidFill>
          </p:spPr>
          <p:txBody>
            <a:bodyPr wrap="square">
              <a:spAutoFit/>
            </a:bodyPr>
            <a:lstStyle/>
            <a:p>
              <a:pPr algn="ctr"/>
              <a:r>
                <a:rPr lang="en-US" altLang="zh-CN" sz="1400">
                  <a:solidFill>
                    <a:schemeClr val="bg1"/>
                  </a:solidFill>
                </a:rPr>
                <a:t> oxygen</a:t>
              </a:r>
              <a:endParaRPr lang="en-US" altLang="zh-CN" sz="1400">
                <a:solidFill>
                  <a:schemeClr val="bg1"/>
                </a:solidFill>
              </a:endParaRPr>
            </a:p>
          </p:txBody>
        </p:sp>
        <p:sp>
          <p:nvSpPr>
            <p:cNvPr id="8" name="文本框 7"/>
            <p:cNvSpPr txBox="1"/>
            <p:nvPr/>
          </p:nvSpPr>
          <p:spPr>
            <a:xfrm>
              <a:off x="8653879" y="3608037"/>
              <a:ext cx="852171" cy="578444"/>
            </a:xfrm>
            <a:prstGeom prst="roundRect">
              <a:avLst/>
            </a:prstGeom>
            <a:solidFill>
              <a:srgbClr val="5BAE3E"/>
            </a:solidFill>
          </p:spPr>
          <p:txBody>
            <a:bodyPr wrap="square">
              <a:spAutoFit/>
            </a:bodyPr>
            <a:lstStyle/>
            <a:p>
              <a:pPr algn="ctr"/>
              <a:r>
                <a:rPr lang="en-US" altLang="zh-CN" sz="1400" dirty="0">
                  <a:solidFill>
                    <a:schemeClr val="bg1"/>
                  </a:solidFill>
                </a:rPr>
                <a:t> carbon dioxide</a:t>
              </a:r>
              <a:endParaRPr lang="en-US" altLang="zh-CN" sz="1400" dirty="0">
                <a:solidFill>
                  <a:schemeClr val="bg1"/>
                </a:solidFill>
              </a:endParaRPr>
            </a:p>
          </p:txBody>
        </p:sp>
        <p:sp>
          <p:nvSpPr>
            <p:cNvPr id="10" name="文本框 9"/>
            <p:cNvSpPr txBox="1"/>
            <p:nvPr/>
          </p:nvSpPr>
          <p:spPr>
            <a:xfrm>
              <a:off x="9564370" y="3608037"/>
              <a:ext cx="669925" cy="339857"/>
            </a:xfrm>
            <a:prstGeom prst="roundRect">
              <a:avLst/>
            </a:prstGeom>
            <a:solidFill>
              <a:srgbClr val="5BAE3E"/>
            </a:solidFill>
          </p:spPr>
          <p:txBody>
            <a:bodyPr wrap="square">
              <a:spAutoFit/>
            </a:bodyPr>
            <a:lstStyle/>
            <a:p>
              <a:pPr algn="ctr"/>
              <a:r>
                <a:rPr lang="en-US" altLang="zh-CN" sz="1400">
                  <a:solidFill>
                    <a:schemeClr val="bg1"/>
                  </a:solidFill>
                </a:rPr>
                <a:t>water</a:t>
              </a:r>
              <a:endParaRPr lang="en-US" altLang="zh-CN" sz="1400">
                <a:solidFill>
                  <a:schemeClr val="bg1"/>
                </a:solidFill>
              </a:endParaRPr>
            </a:p>
          </p:txBody>
        </p:sp>
        <p:sp>
          <p:nvSpPr>
            <p:cNvPr id="11" name="文本框 10"/>
            <p:cNvSpPr txBox="1"/>
            <p:nvPr/>
          </p:nvSpPr>
          <p:spPr>
            <a:xfrm>
              <a:off x="10468610" y="3608037"/>
              <a:ext cx="816610" cy="339911"/>
            </a:xfrm>
            <a:prstGeom prst="roundRect">
              <a:avLst/>
            </a:prstGeom>
            <a:solidFill>
              <a:srgbClr val="5BAE3E"/>
            </a:solidFill>
          </p:spPr>
          <p:txBody>
            <a:bodyPr wrap="square">
              <a:spAutoFit/>
            </a:bodyPr>
            <a:lstStyle/>
            <a:p>
              <a:pPr algn="ctr"/>
              <a:r>
                <a:rPr lang="en-US" altLang="zh-CN" sz="1400">
                  <a:solidFill>
                    <a:schemeClr val="bg1"/>
                  </a:solidFill>
                </a:rPr>
                <a:t>energy</a:t>
              </a:r>
              <a:endParaRPr lang="en-US" altLang="zh-CN" sz="1400">
                <a:solidFill>
                  <a:schemeClr val="bg1"/>
                </a:solidFill>
              </a:endParaRPr>
            </a:p>
          </p:txBody>
        </p:sp>
      </p:grpSp>
      <p:sp>
        <p:nvSpPr>
          <p:cNvPr id="13" name="文本框 12"/>
          <p:cNvSpPr txBox="1"/>
          <p:nvPr/>
        </p:nvSpPr>
        <p:spPr>
          <a:xfrm>
            <a:off x="7086600" y="4581995"/>
            <a:ext cx="4526280" cy="1510670"/>
          </a:xfrm>
          <a:prstGeom prst="rect">
            <a:avLst/>
          </a:prstGeom>
          <a:noFill/>
        </p:spPr>
        <p:txBody>
          <a:bodyPr wrap="square" rtlCol="0">
            <a:spAutoFit/>
          </a:bodyPr>
          <a:lstStyle/>
          <a:p>
            <a:pPr marL="288290" lvl="0" indent="-285750">
              <a:lnSpc>
                <a:spcPct val="110000"/>
              </a:lnSpc>
              <a:spcBef>
                <a:spcPts val="100"/>
              </a:spcBef>
              <a:spcAft>
                <a:spcPts val="100"/>
              </a:spcAft>
              <a:buSzPct val="100000"/>
              <a:buFont typeface="Wingdings" panose="05000000000000000000" charset="0"/>
              <a:buChar char="n"/>
            </a:pPr>
            <a:r>
              <a:rPr lang="en-US" altLang="zh-CN" sz="1600" b="1" dirty="0">
                <a:solidFill>
                  <a:schemeClr val="bg1"/>
                </a:solidFill>
                <a:latin typeface="Arial" panose="020B0604020202020204" pitchFamily="34" charset="0"/>
                <a:cs typeface="Arial" panose="020B0604020202020204" pitchFamily="34" charset="0"/>
                <a:sym typeface="+mn-ea"/>
              </a:rPr>
              <a:t>Water Generation</a:t>
            </a:r>
            <a:endParaRPr lang="en-US" altLang="zh-CN" sz="1600" b="1" dirty="0">
              <a:solidFill>
                <a:schemeClr val="bg1"/>
              </a:solidFill>
              <a:latin typeface="Arial" panose="020B0604020202020204" pitchFamily="34" charset="0"/>
              <a:cs typeface="Arial" panose="020B0604020202020204" pitchFamily="34" charset="0"/>
              <a:sym typeface="+mn-ea"/>
            </a:endParaRPr>
          </a:p>
          <a:p>
            <a:pPr marL="575945" lvl="1" indent="-285750">
              <a:lnSpc>
                <a:spcPct val="110000"/>
              </a:lnSpc>
              <a:spcBef>
                <a:spcPts val="100"/>
              </a:spcBef>
              <a:spcAft>
                <a:spcPts val="100"/>
              </a:spcAft>
              <a:buSzPct val="100000"/>
              <a:buFont typeface="Arial" panose="020B0604020202020204" pitchFamily="34" charset="0"/>
              <a:buChar char="•"/>
            </a:pPr>
            <a:r>
              <a:rPr lang="en-US" altLang="zh-CN" sz="1600" dirty="0">
                <a:solidFill>
                  <a:schemeClr val="bg1"/>
                </a:solidFill>
                <a:latin typeface="Arial" panose="020B0604020202020204" pitchFamily="34" charset="0"/>
                <a:cs typeface="Arial" panose="020B0604020202020204" pitchFamily="34" charset="0"/>
                <a:sym typeface="+mn-ea"/>
              </a:rPr>
              <a:t>Water is generated during </a:t>
            </a:r>
            <a:r>
              <a:rPr lang="en-US" altLang="zh-CN" sz="1600" b="1" dirty="0">
                <a:solidFill>
                  <a:schemeClr val="bg1"/>
                </a:solidFill>
                <a:latin typeface="Arial" panose="020B0604020202020204" pitchFamily="34" charset="0"/>
                <a:cs typeface="Arial" panose="020B0604020202020204" pitchFamily="34" charset="0"/>
                <a:sym typeface="+mn-ea"/>
              </a:rPr>
              <a:t>respiration</a:t>
            </a:r>
            <a:r>
              <a:rPr lang="en-US" altLang="zh-CN" sz="1600" dirty="0">
                <a:solidFill>
                  <a:schemeClr val="bg1"/>
                </a:solidFill>
                <a:latin typeface="Arial" panose="020B0604020202020204" pitchFamily="34" charset="0"/>
                <a:cs typeface="Arial" panose="020B0604020202020204" pitchFamily="34" charset="0"/>
                <a:sym typeface="+mn-ea"/>
              </a:rPr>
              <a:t>.</a:t>
            </a:r>
            <a:endParaRPr lang="en-US" altLang="zh-CN" sz="1600" dirty="0">
              <a:solidFill>
                <a:schemeClr val="bg1"/>
              </a:solidFill>
              <a:latin typeface="Arial" panose="020B0604020202020204" pitchFamily="34" charset="0"/>
              <a:cs typeface="Arial" panose="020B0604020202020204" pitchFamily="34" charset="0"/>
              <a:sym typeface="+mn-ea"/>
            </a:endParaRPr>
          </a:p>
          <a:p>
            <a:pPr marL="575945" lvl="1" indent="-285750">
              <a:lnSpc>
                <a:spcPct val="110000"/>
              </a:lnSpc>
              <a:spcBef>
                <a:spcPts val="100"/>
              </a:spcBef>
              <a:spcAft>
                <a:spcPts val="100"/>
              </a:spcAft>
              <a:buSzPct val="100000"/>
              <a:buFont typeface="Arial" panose="020B0604020202020204" pitchFamily="34" charset="0"/>
              <a:buChar char="•"/>
            </a:pPr>
            <a:r>
              <a:rPr lang="en-US" altLang="zh-CN" sz="1600" dirty="0">
                <a:solidFill>
                  <a:schemeClr val="bg1"/>
                </a:solidFill>
                <a:latin typeface="Arial" panose="020B0604020202020204" pitchFamily="34" charset="0"/>
                <a:cs typeface="Arial" panose="020B0604020202020204" pitchFamily="34" charset="0"/>
                <a:sym typeface="+mn-ea"/>
              </a:rPr>
              <a:t>Wrapped with plastic film → </a:t>
            </a:r>
            <a:r>
              <a:rPr lang="en-US" altLang="zh-CN" sz="1600" b="1" dirty="0">
                <a:solidFill>
                  <a:schemeClr val="bg1"/>
                </a:solidFill>
                <a:latin typeface="Arial" panose="020B0604020202020204" pitchFamily="34" charset="0"/>
                <a:cs typeface="Arial" panose="020B0604020202020204" pitchFamily="34" charset="0"/>
                <a:sym typeface="+mn-ea"/>
              </a:rPr>
              <a:t>water droplets/fog condensed on inner surface of plastic film</a:t>
            </a:r>
            <a:r>
              <a:rPr lang="en-US" altLang="zh-CN" sz="1600" dirty="0">
                <a:solidFill>
                  <a:schemeClr val="bg1"/>
                </a:solidFill>
                <a:latin typeface="Arial" panose="020B0604020202020204" pitchFamily="34" charset="0"/>
                <a:cs typeface="Arial" panose="020B0604020202020204" pitchFamily="34" charset="0"/>
                <a:sym typeface="+mn-ea"/>
              </a:rPr>
              <a:t>.</a:t>
            </a:r>
            <a:endParaRPr lang="en-US" altLang="zh-CN" sz="1600" dirty="0">
              <a:solidFill>
                <a:schemeClr val="bg1"/>
              </a:solidFill>
              <a:latin typeface="Arial" panose="020B0604020202020204" pitchFamily="34" charset="0"/>
              <a:cs typeface="Arial" panose="020B0604020202020204" pitchFamily="34" charset="0"/>
              <a:sym typeface="+mn-ea"/>
            </a:endParaRPr>
          </a:p>
        </p:txBody>
      </p:sp>
      <p:sp>
        <p:nvSpPr>
          <p:cNvPr id="14" name="文本框 13"/>
          <p:cNvSpPr txBox="1"/>
          <p:nvPr/>
        </p:nvSpPr>
        <p:spPr>
          <a:xfrm>
            <a:off x="611360" y="1568640"/>
            <a:ext cx="9805202" cy="461665"/>
          </a:xfrm>
          <a:prstGeom prst="rect">
            <a:avLst/>
          </a:prstGeom>
          <a:noFill/>
        </p:spPr>
        <p:txBody>
          <a:bodyPr wrap="square" rtlCol="0">
            <a:spAutoFit/>
          </a:bodyPr>
          <a:lstStyle/>
          <a:p>
            <a:r>
              <a:rPr lang="en-US" altLang="zh-CN" sz="2400" b="1" dirty="0">
                <a:sym typeface="+mn-ea"/>
              </a:rPr>
              <a:t>(1) Respiration: the Core Mechanism of Postharvest Spoilage</a:t>
            </a:r>
            <a:endParaRPr lang="zh-CN" altLang="en-US" sz="2400" b="1" dirty="0"/>
          </a:p>
        </p:txBody>
      </p:sp>
      <p:sp>
        <p:nvSpPr>
          <p:cNvPr id="16" name="矩形: 圆角 15"/>
          <p:cNvSpPr/>
          <p:nvPr/>
        </p:nvSpPr>
        <p:spPr>
          <a:xfrm>
            <a:off x="704482" y="2189747"/>
            <a:ext cx="5544085" cy="360000"/>
          </a:xfrm>
          <a:prstGeom prst="roundRect">
            <a:avLst>
              <a:gd name="adj" fmla="val 50000"/>
            </a:avLst>
          </a:prstGeom>
          <a:solidFill>
            <a:srgbClr val="5BAE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t>Aerobic Respiration (Predominant Form)</a:t>
            </a:r>
            <a:endParaRPr lang="en-US" altLang="zh-CN" b="1" dirty="0"/>
          </a:p>
        </p:txBody>
      </p:sp>
      <p:pic>
        <p:nvPicPr>
          <p:cNvPr id="18" name="708">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831850" y="5588000"/>
            <a:ext cx="487362" cy="487363"/>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18"/>
                </p:tgtEl>
              </p:cMediaNode>
            </p:audio>
          </p:childTnLst>
        </p:cTn>
      </p:par>
    </p:tnLst>
    <p:bldLst>
      <p:bldP spid="3" grpId="0" animBg="1"/>
      <p:bldP spid="15" grpId="0" uiExpand="1" build="p"/>
      <p:bldP spid="12" grpId="0" uiExpand="1" build="p"/>
      <p:bldP spid="13" grpId="0" uiExpand="1" build="p"/>
      <p:bldP spid="1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组合 6"/>
          <p:cNvGrpSpPr/>
          <p:nvPr/>
        </p:nvGrpSpPr>
        <p:grpSpPr>
          <a:xfrm>
            <a:off x="10288729" y="5277479"/>
            <a:ext cx="1538345" cy="1025562"/>
            <a:chOff x="2178006" y="5732219"/>
            <a:chExt cx="1219876" cy="813250"/>
          </a:xfrm>
        </p:grpSpPr>
        <p:cxnSp>
          <p:nvCxnSpPr>
            <p:cNvPr id="10" name="直接连接符 9"/>
            <p:cNvCxnSpPr/>
            <p:nvPr/>
          </p:nvCxnSpPr>
          <p:spPr>
            <a:xfrm>
              <a:off x="2178006"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1" name="直接连接符 10"/>
            <p:cNvCxnSpPr/>
            <p:nvPr/>
          </p:nvCxnSpPr>
          <p:spPr>
            <a:xfrm>
              <a:off x="2381319"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p:nvCxnSpPr>
          <p:spPr>
            <a:xfrm>
              <a:off x="2584631" y="5732219"/>
              <a:ext cx="813249" cy="813249"/>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2787944" y="5732219"/>
              <a:ext cx="609936" cy="609936"/>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6" name="直接连接符 15"/>
            <p:cNvCxnSpPr/>
            <p:nvPr/>
          </p:nvCxnSpPr>
          <p:spPr>
            <a:xfrm>
              <a:off x="2991256" y="5732219"/>
              <a:ext cx="406624" cy="406624"/>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a:off x="3194569" y="5732219"/>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a:off x="2178006" y="5935532"/>
              <a:ext cx="609937" cy="609937"/>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a:off x="2178006" y="6138844"/>
              <a:ext cx="406625" cy="406625"/>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cxnSp>
          <p:nvCxnSpPr>
            <p:cNvPr id="20" name="直接连接符 19"/>
            <p:cNvCxnSpPr/>
            <p:nvPr/>
          </p:nvCxnSpPr>
          <p:spPr>
            <a:xfrm>
              <a:off x="2178006" y="6342156"/>
              <a:ext cx="203313" cy="203313"/>
            </a:xfrm>
            <a:prstGeom prst="line">
              <a:avLst/>
            </a:prstGeom>
            <a:ln w="12700">
              <a:solidFill>
                <a:schemeClr val="bg1">
                  <a:alpha val="98000"/>
                </a:schemeClr>
              </a:solidFill>
            </a:ln>
          </p:spPr>
          <p:style>
            <a:lnRef idx="1">
              <a:schemeClr val="accent1"/>
            </a:lnRef>
            <a:fillRef idx="0">
              <a:schemeClr val="accent1"/>
            </a:fillRef>
            <a:effectRef idx="0">
              <a:schemeClr val="accent1"/>
            </a:effectRef>
            <a:fontRef idx="minor">
              <a:schemeClr val="tx1"/>
            </a:fontRef>
          </p:style>
        </p:cxnSp>
      </p:grpSp>
      <p:sp>
        <p:nvSpPr>
          <p:cNvPr id="5" name="文本框 4"/>
          <p:cNvSpPr txBox="1"/>
          <p:nvPr/>
        </p:nvSpPr>
        <p:spPr>
          <a:xfrm>
            <a:off x="606994" y="2708910"/>
            <a:ext cx="6374765" cy="657860"/>
          </a:xfrm>
          <a:prstGeom prst="rect">
            <a:avLst/>
          </a:prstGeom>
          <a:noFill/>
        </p:spPr>
        <p:txBody>
          <a:bodyPr wrap="square" rtlCol="0">
            <a:spAutoFit/>
          </a:bodyPr>
          <a:lstStyle/>
          <a:p>
            <a:pPr marL="288290" lvl="0" indent="-285750">
              <a:lnSpc>
                <a:spcPct val="110000"/>
              </a:lnSpc>
              <a:spcBef>
                <a:spcPts val="100"/>
              </a:spcBef>
              <a:spcAft>
                <a:spcPts val="100"/>
              </a:spcAft>
              <a:buSzPct val="100000"/>
              <a:buFont typeface="Wingdings" panose="05000000000000000000" charset="0"/>
              <a:buChar char="n"/>
            </a:pPr>
            <a:r>
              <a:rPr lang="en-US" altLang="zh-CN" sz="1600" b="1" dirty="0">
                <a:solidFill>
                  <a:srgbClr val="5BAE3E"/>
                </a:solidFill>
                <a:latin typeface="Arial" panose="020B0604020202020204" pitchFamily="34" charset="0"/>
                <a:cs typeface="Arial" panose="020B0604020202020204" pitchFamily="34" charset="0"/>
                <a:sym typeface="+mn-ea"/>
              </a:rPr>
              <a:t>Condition</a:t>
            </a:r>
            <a:endParaRPr lang="en-US" altLang="zh-CN" sz="1600" b="1" dirty="0">
              <a:solidFill>
                <a:srgbClr val="5BAE3E"/>
              </a:solidFill>
              <a:latin typeface="Arial" panose="020B0604020202020204" pitchFamily="34" charset="0"/>
              <a:cs typeface="Arial" panose="020B0604020202020204" pitchFamily="34" charset="0"/>
              <a:sym typeface="+mn-ea"/>
            </a:endParaRPr>
          </a:p>
          <a:p>
            <a:pPr marL="575945" lvl="1" indent="-285750">
              <a:lnSpc>
                <a:spcPct val="110000"/>
              </a:lnSpc>
              <a:spcBef>
                <a:spcPts val="100"/>
              </a:spcBef>
              <a:spcAft>
                <a:spcPts val="100"/>
              </a:spcAft>
              <a:buSzPct val="100000"/>
              <a:buFont typeface="Arial" panose="020B0604020202020204" pitchFamily="34" charset="0"/>
              <a:buChar char="•"/>
            </a:pPr>
            <a:r>
              <a:rPr lang="en-US" altLang="zh-CN" sz="1600" dirty="0">
                <a:solidFill>
                  <a:schemeClr val="tx1"/>
                </a:solidFill>
                <a:latin typeface="Arial" panose="020B0604020202020204" pitchFamily="34" charset="0"/>
                <a:cs typeface="Arial" panose="020B0604020202020204" pitchFamily="34" charset="0"/>
                <a:sym typeface="+mn-ea"/>
              </a:rPr>
              <a:t>Environments with </a:t>
            </a:r>
            <a:r>
              <a:rPr lang="en-US" altLang="zh-CN" sz="1600" b="1" dirty="0">
                <a:solidFill>
                  <a:schemeClr val="tx1"/>
                </a:solidFill>
                <a:latin typeface="Arial" panose="020B0604020202020204" pitchFamily="34" charset="0"/>
                <a:cs typeface="Arial" panose="020B0604020202020204" pitchFamily="34" charset="0"/>
                <a:sym typeface="+mn-ea"/>
              </a:rPr>
              <a:t>extremely low oxygen</a:t>
            </a:r>
            <a:r>
              <a:rPr lang="en-US" altLang="zh-CN" sz="1600" dirty="0">
                <a:solidFill>
                  <a:schemeClr val="tx1"/>
                </a:solidFill>
                <a:latin typeface="Arial" panose="020B0604020202020204" pitchFamily="34" charset="0"/>
                <a:cs typeface="Arial" panose="020B0604020202020204" pitchFamily="34" charset="0"/>
                <a:sym typeface="+mn-ea"/>
              </a:rPr>
              <a:t> concentrations.</a:t>
            </a:r>
            <a:endParaRPr lang="en-US" altLang="zh-CN" sz="1600" dirty="0">
              <a:solidFill>
                <a:schemeClr val="tx1"/>
              </a:solidFill>
              <a:latin typeface="Arial" panose="020B0604020202020204" pitchFamily="34" charset="0"/>
              <a:cs typeface="Arial" panose="020B0604020202020204" pitchFamily="34" charset="0"/>
              <a:sym typeface="+mn-ea"/>
            </a:endParaRPr>
          </a:p>
        </p:txBody>
      </p:sp>
      <p:sp>
        <p:nvSpPr>
          <p:cNvPr id="2" name="矩形 1"/>
          <p:cNvSpPr/>
          <p:nvPr/>
        </p:nvSpPr>
        <p:spPr>
          <a:xfrm>
            <a:off x="0" y="4367463"/>
            <a:ext cx="12192000" cy="2490537"/>
          </a:xfrm>
          <a:prstGeom prst="rect">
            <a:avLst/>
          </a:prstGeom>
          <a:solidFill>
            <a:srgbClr val="5BAE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cs typeface="Arial" panose="020B0604020202020204" pitchFamily="34" charset="0"/>
              <a:sym typeface="Arial" panose="020B0604020202020204" pitchFamily="34" charset="0"/>
            </a:endParaRPr>
          </a:p>
        </p:txBody>
      </p:sp>
      <p:sp>
        <p:nvSpPr>
          <p:cNvPr id="8" name="文本框 7"/>
          <p:cNvSpPr txBox="1"/>
          <p:nvPr/>
        </p:nvSpPr>
        <p:spPr>
          <a:xfrm>
            <a:off x="606994" y="4480510"/>
            <a:ext cx="5269230" cy="1495425"/>
          </a:xfrm>
          <a:prstGeom prst="rect">
            <a:avLst/>
          </a:prstGeom>
          <a:noFill/>
        </p:spPr>
        <p:txBody>
          <a:bodyPr wrap="square" rtlCol="0">
            <a:spAutoFit/>
          </a:bodyPr>
          <a:lstStyle/>
          <a:p>
            <a:pPr marL="288290" lvl="0" indent="-285750" algn="l">
              <a:lnSpc>
                <a:spcPct val="110000"/>
              </a:lnSpc>
              <a:spcBef>
                <a:spcPts val="100"/>
              </a:spcBef>
              <a:spcAft>
                <a:spcPts val="100"/>
              </a:spcAft>
              <a:buClrTx/>
              <a:buSzTx/>
              <a:buFont typeface="Wingdings" panose="05000000000000000000" charset="0"/>
              <a:buChar char="n"/>
            </a:pPr>
            <a:r>
              <a:rPr lang="en-US" altLang="zh-CN" sz="1600" b="1" dirty="0">
                <a:solidFill>
                  <a:schemeClr val="bg1"/>
                </a:solidFill>
                <a:latin typeface="Arial" panose="020B0604020202020204" pitchFamily="34" charset="0"/>
                <a:cs typeface="Arial" panose="020B0604020202020204" pitchFamily="34" charset="0"/>
                <a:sym typeface="+mn-ea"/>
              </a:rPr>
              <a:t>Process</a:t>
            </a:r>
            <a:endParaRPr lang="en-US" altLang="zh-CN" sz="1600" b="1" dirty="0">
              <a:solidFill>
                <a:schemeClr val="bg1"/>
              </a:solidFill>
              <a:latin typeface="Arial" panose="020B0604020202020204" pitchFamily="34" charset="0"/>
              <a:cs typeface="Arial" panose="020B0604020202020204" pitchFamily="34" charset="0"/>
              <a:sym typeface="+mn-ea"/>
            </a:endParaRPr>
          </a:p>
          <a:p>
            <a:pPr marL="575945" lvl="1" indent="-285750" algn="l">
              <a:lnSpc>
                <a:spcPct val="110000"/>
              </a:lnSpc>
              <a:spcBef>
                <a:spcPts val="100"/>
              </a:spcBef>
              <a:spcAft>
                <a:spcPts val="100"/>
              </a:spcAft>
              <a:buClrTx/>
              <a:buSzTx/>
              <a:buFont typeface="Arial" panose="020B0604020202020204" pitchFamily="34" charset="0"/>
              <a:buChar char="•"/>
            </a:pPr>
            <a:r>
              <a:rPr lang="en-US" altLang="zh-CN" sz="1600" b="1" dirty="0">
                <a:solidFill>
                  <a:schemeClr val="bg1"/>
                </a:solidFill>
                <a:latin typeface="Arial" panose="020B0604020202020204" pitchFamily="34" charset="0"/>
                <a:cs typeface="Arial" panose="020B0604020202020204" pitchFamily="34" charset="0"/>
                <a:sym typeface="+mn-ea"/>
              </a:rPr>
              <a:t>Organic substances</a:t>
            </a:r>
            <a:r>
              <a:rPr lang="en-US" altLang="zh-CN" sz="1600" dirty="0">
                <a:solidFill>
                  <a:schemeClr val="bg1"/>
                </a:solidFill>
                <a:latin typeface="Arial" panose="020B0604020202020204" pitchFamily="34" charset="0"/>
                <a:cs typeface="Arial" panose="020B0604020202020204" pitchFamily="34" charset="0"/>
                <a:sym typeface="+mn-ea"/>
              </a:rPr>
              <a:t> (such as glucose) </a:t>
            </a:r>
            <a:r>
              <a:rPr lang="en-US" altLang="zh-CN" sz="1600" b="1" dirty="0">
                <a:solidFill>
                  <a:schemeClr val="bg1"/>
                </a:solidFill>
                <a:latin typeface="Arial" panose="020B0604020202020204" pitchFamily="34" charset="0"/>
                <a:cs typeface="Arial" panose="020B0604020202020204" pitchFamily="34" charset="0"/>
                <a:sym typeface="+mn-ea"/>
              </a:rPr>
              <a:t>not completely oxidized</a:t>
            </a:r>
            <a:r>
              <a:rPr lang="en-US" altLang="zh-CN" sz="1600" dirty="0">
                <a:solidFill>
                  <a:schemeClr val="bg1"/>
                </a:solidFill>
                <a:latin typeface="Arial" panose="020B0604020202020204" pitchFamily="34" charset="0"/>
                <a:cs typeface="Arial" panose="020B0604020202020204" pitchFamily="34" charset="0"/>
                <a:sym typeface="+mn-ea"/>
              </a:rPr>
              <a:t>. </a:t>
            </a:r>
            <a:endParaRPr lang="en-US" altLang="zh-CN" sz="1600" dirty="0">
              <a:solidFill>
                <a:schemeClr val="bg1"/>
              </a:solidFill>
              <a:latin typeface="Arial" panose="020B0604020202020204" pitchFamily="34" charset="0"/>
              <a:cs typeface="Arial" panose="020B0604020202020204" pitchFamily="34" charset="0"/>
              <a:sym typeface="+mn-ea"/>
            </a:endParaRPr>
          </a:p>
          <a:p>
            <a:pPr marL="575945" lvl="1" indent="-285750" algn="l">
              <a:lnSpc>
                <a:spcPct val="110000"/>
              </a:lnSpc>
              <a:spcBef>
                <a:spcPts val="100"/>
              </a:spcBef>
              <a:spcAft>
                <a:spcPts val="100"/>
              </a:spcAft>
              <a:buClrTx/>
              <a:buSzTx/>
              <a:buFont typeface="Arial" panose="020B0604020202020204" pitchFamily="34" charset="0"/>
              <a:buChar char="•"/>
            </a:pPr>
            <a:r>
              <a:rPr lang="en-US" altLang="zh-CN" sz="1600" b="1" dirty="0">
                <a:solidFill>
                  <a:schemeClr val="bg1"/>
                </a:solidFill>
                <a:latin typeface="Arial" panose="020B0604020202020204" pitchFamily="34" charset="0"/>
                <a:cs typeface="Arial" panose="020B0604020202020204" pitchFamily="34" charset="0"/>
                <a:sym typeface="+mn-ea"/>
              </a:rPr>
              <a:t>Produces CO</a:t>
            </a:r>
            <a:r>
              <a:rPr lang="en-US" altLang="zh-CN" sz="1600" b="1" baseline="-25000" dirty="0">
                <a:solidFill>
                  <a:schemeClr val="bg1"/>
                </a:solidFill>
                <a:latin typeface="Arial" panose="020B0604020202020204" pitchFamily="34" charset="0"/>
                <a:cs typeface="Arial" panose="020B0604020202020204" pitchFamily="34" charset="0"/>
                <a:sym typeface="+mn-ea"/>
              </a:rPr>
              <a:t>2 </a:t>
            </a:r>
            <a:r>
              <a:rPr lang="en-US" altLang="zh-CN" sz="1600" b="1" dirty="0">
                <a:solidFill>
                  <a:schemeClr val="bg1"/>
                </a:solidFill>
                <a:latin typeface="Arial" panose="020B0604020202020204" pitchFamily="34" charset="0"/>
                <a:cs typeface="Arial" panose="020B0604020202020204" pitchFamily="34" charset="0"/>
                <a:sym typeface="+mn-ea"/>
              </a:rPr>
              <a:t>+ ethanol + small amount of energy</a:t>
            </a:r>
            <a:r>
              <a:rPr lang="en-US" altLang="zh-CN" sz="1600" dirty="0">
                <a:solidFill>
                  <a:schemeClr val="bg1"/>
                </a:solidFill>
                <a:latin typeface="Arial" panose="020B0604020202020204" pitchFamily="34" charset="0"/>
                <a:cs typeface="Arial" panose="020B0604020202020204" pitchFamily="34" charset="0"/>
                <a:sym typeface="+mn-ea"/>
              </a:rPr>
              <a:t>. </a:t>
            </a:r>
            <a:endParaRPr lang="en-US" altLang="zh-CN" sz="1600" dirty="0">
              <a:solidFill>
                <a:schemeClr val="bg1"/>
              </a:solidFill>
              <a:latin typeface="Arial" panose="020B0604020202020204" pitchFamily="34" charset="0"/>
              <a:cs typeface="Arial" panose="020B0604020202020204" pitchFamily="34" charset="0"/>
              <a:sym typeface="+mn-ea"/>
            </a:endParaRPr>
          </a:p>
        </p:txBody>
      </p:sp>
      <p:sp>
        <p:nvSpPr>
          <p:cNvPr id="9" name="文本框 8"/>
          <p:cNvSpPr txBox="1"/>
          <p:nvPr/>
        </p:nvSpPr>
        <p:spPr>
          <a:xfrm>
            <a:off x="6393782" y="4480510"/>
            <a:ext cx="5461635" cy="909480"/>
          </a:xfrm>
          <a:prstGeom prst="rect">
            <a:avLst/>
          </a:prstGeom>
          <a:noFill/>
        </p:spPr>
        <p:txBody>
          <a:bodyPr wrap="square" rtlCol="0">
            <a:spAutoFit/>
          </a:bodyPr>
          <a:lstStyle/>
          <a:p>
            <a:pPr marL="288290" lvl="0" indent="-285750" algn="l">
              <a:lnSpc>
                <a:spcPct val="110000"/>
              </a:lnSpc>
              <a:spcBef>
                <a:spcPts val="100"/>
              </a:spcBef>
              <a:spcAft>
                <a:spcPts val="100"/>
              </a:spcAft>
              <a:buClrTx/>
              <a:buSzTx/>
              <a:buFont typeface="Wingdings" panose="05000000000000000000" charset="0"/>
              <a:buChar char="n"/>
            </a:pPr>
            <a:r>
              <a:rPr lang="en-US" altLang="zh-CN" sz="1600" b="1" dirty="0">
                <a:solidFill>
                  <a:schemeClr val="bg1"/>
                </a:solidFill>
                <a:latin typeface="Arial" panose="020B0604020202020204" pitchFamily="34" charset="0"/>
                <a:cs typeface="Arial" panose="020B0604020202020204" pitchFamily="34" charset="0"/>
                <a:sym typeface="+mn-ea"/>
              </a:rPr>
              <a:t>Result </a:t>
            </a:r>
            <a:endParaRPr lang="en-US" altLang="zh-CN" sz="1600" b="1" dirty="0">
              <a:solidFill>
                <a:schemeClr val="bg1"/>
              </a:solidFill>
              <a:latin typeface="Arial" panose="020B0604020202020204" pitchFamily="34" charset="0"/>
              <a:cs typeface="Arial" panose="020B0604020202020204" pitchFamily="34" charset="0"/>
              <a:sym typeface="+mn-ea"/>
            </a:endParaRPr>
          </a:p>
          <a:p>
            <a:pPr marL="575945" lvl="1" indent="-285750" algn="l">
              <a:lnSpc>
                <a:spcPct val="110000"/>
              </a:lnSpc>
              <a:spcBef>
                <a:spcPts val="100"/>
              </a:spcBef>
              <a:spcAft>
                <a:spcPts val="100"/>
              </a:spcAft>
              <a:buClrTx/>
              <a:buSzTx/>
              <a:buFont typeface="Arial" panose="020B0604020202020204" pitchFamily="34" charset="0"/>
              <a:buChar char="•"/>
            </a:pPr>
            <a:r>
              <a:rPr lang="en-US" altLang="zh-CN" sz="1600" b="1" dirty="0">
                <a:solidFill>
                  <a:schemeClr val="bg1"/>
                </a:solidFill>
                <a:latin typeface="Arial" panose="020B0604020202020204" pitchFamily="34" charset="0"/>
                <a:cs typeface="Arial" panose="020B0604020202020204" pitchFamily="34" charset="0"/>
                <a:sym typeface="+mn-ea"/>
              </a:rPr>
              <a:t>Alcoholic odour</a:t>
            </a:r>
            <a:r>
              <a:rPr lang="en-US" altLang="zh-CN" sz="1600" dirty="0">
                <a:solidFill>
                  <a:schemeClr val="bg1"/>
                </a:solidFill>
                <a:latin typeface="Arial" panose="020B0604020202020204" pitchFamily="34" charset="0"/>
                <a:cs typeface="Arial" panose="020B0604020202020204" pitchFamily="34" charset="0"/>
                <a:sym typeface="+mn-ea"/>
              </a:rPr>
              <a:t> detected results </a:t>
            </a:r>
            <a:r>
              <a:rPr lang="en-US" altLang="zh-CN" sz="1600" b="1" dirty="0">
                <a:solidFill>
                  <a:schemeClr val="bg1"/>
                </a:solidFill>
                <a:latin typeface="Arial" panose="020B0604020202020204" pitchFamily="34" charset="0"/>
                <a:cs typeface="Arial" panose="020B0604020202020204" pitchFamily="34" charset="0"/>
                <a:sym typeface="+mn-ea"/>
              </a:rPr>
              <a:t>from ethanol produced</a:t>
            </a:r>
            <a:r>
              <a:rPr lang="en-US" altLang="zh-CN" sz="1600" dirty="0">
                <a:solidFill>
                  <a:schemeClr val="bg1"/>
                </a:solidFill>
                <a:latin typeface="Arial" panose="020B0604020202020204" pitchFamily="34" charset="0"/>
                <a:cs typeface="Arial" panose="020B0604020202020204" pitchFamily="34" charset="0"/>
                <a:sym typeface="+mn-ea"/>
              </a:rPr>
              <a:t> during anaerobic respiration.  </a:t>
            </a:r>
            <a:endParaRPr lang="en-US" altLang="zh-CN" sz="1600" dirty="0">
              <a:solidFill>
                <a:schemeClr val="bg1"/>
              </a:solidFill>
              <a:latin typeface="Arial" panose="020B0604020202020204" pitchFamily="34" charset="0"/>
              <a:cs typeface="Arial" panose="020B0604020202020204" pitchFamily="34" charset="0"/>
              <a:sym typeface="+mn-ea"/>
            </a:endParaRPr>
          </a:p>
        </p:txBody>
      </p:sp>
      <p:sp>
        <p:nvSpPr>
          <p:cNvPr id="15" name="文本框 14"/>
          <p:cNvSpPr txBox="1"/>
          <p:nvPr/>
        </p:nvSpPr>
        <p:spPr>
          <a:xfrm>
            <a:off x="593299" y="431757"/>
            <a:ext cx="8539549" cy="1076325"/>
          </a:xfrm>
          <a:prstGeom prst="rect">
            <a:avLst/>
          </a:prstGeom>
          <a:noFill/>
        </p:spPr>
        <p:txBody>
          <a:bodyPr wrap="square" rtlCol="0">
            <a:spAutoFit/>
          </a:bodyPr>
          <a:lstStyle/>
          <a:p>
            <a:r>
              <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rPr>
              <a:t>1. Postharvest Spoilage of Fruits and Vegetables</a:t>
            </a:r>
            <a:endParaRPr lang="en-US" altLang="zh-CN" sz="3200" b="1" dirty="0">
              <a:solidFill>
                <a:srgbClr val="5BAE3E"/>
              </a:solidFill>
              <a:latin typeface="Arial" panose="020B0604020202020204" pitchFamily="34" charset="0"/>
              <a:ea typeface="字魂59号-创粗黑" panose="00000500000000000000" pitchFamily="2" charset="-122"/>
              <a:cs typeface="Arial" panose="020B0604020202020204" pitchFamily="34" charset="0"/>
              <a:sym typeface="Arial" panose="020B0604020202020204" pitchFamily="34" charset="0"/>
            </a:endParaRPr>
          </a:p>
        </p:txBody>
      </p:sp>
      <p:grpSp>
        <p:nvGrpSpPr>
          <p:cNvPr id="3" name="组合 2"/>
          <p:cNvGrpSpPr/>
          <p:nvPr/>
        </p:nvGrpSpPr>
        <p:grpSpPr>
          <a:xfrm>
            <a:off x="7221220" y="2631553"/>
            <a:ext cx="4159250" cy="1452429"/>
            <a:chOff x="7221220" y="2631553"/>
            <a:chExt cx="4159250" cy="1452429"/>
          </a:xfrm>
        </p:grpSpPr>
        <p:pic>
          <p:nvPicPr>
            <p:cNvPr id="23" name="图片 22"/>
            <p:cNvPicPr>
              <a:picLocks noChangeAspect="1"/>
            </p:cNvPicPr>
            <p:nvPr/>
          </p:nvPicPr>
          <p:blipFill>
            <a:blip r:embed="rId1"/>
            <a:srcRect t="6539"/>
            <a:stretch>
              <a:fillRect/>
            </a:stretch>
          </p:blipFill>
          <p:spPr>
            <a:xfrm>
              <a:off x="7221220" y="3051810"/>
              <a:ext cx="4074795" cy="412750"/>
            </a:xfrm>
            <a:prstGeom prst="rect">
              <a:avLst/>
            </a:prstGeom>
          </p:spPr>
        </p:pic>
        <p:sp>
          <p:nvSpPr>
            <p:cNvPr id="24" name="圆角矩形标注 23"/>
            <p:cNvSpPr/>
            <p:nvPr/>
          </p:nvSpPr>
          <p:spPr>
            <a:xfrm>
              <a:off x="8722154" y="2631553"/>
              <a:ext cx="1717040" cy="360000"/>
            </a:xfrm>
            <a:prstGeom prst="wedgeRoundRectCallout">
              <a:avLst>
                <a:gd name="adj1" fmla="val -35096"/>
                <a:gd name="adj2" fmla="val 74640"/>
                <a:gd name="adj3" fmla="val 16667"/>
              </a:avLst>
            </a:prstGeom>
            <a:solidFill>
              <a:schemeClr val="accent1">
                <a:alpha val="20000"/>
              </a:schemeClr>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sz="1600" dirty="0">
                  <a:solidFill>
                    <a:srgbClr val="5BAE3E"/>
                  </a:solidFill>
                </a:rPr>
                <a:t>Alcoholic odor</a:t>
              </a:r>
              <a:endParaRPr lang="zh-CN" altLang="en-US" sz="1600" dirty="0">
                <a:solidFill>
                  <a:srgbClr val="5BAE3E"/>
                </a:solidFill>
              </a:endParaRPr>
            </a:p>
          </p:txBody>
        </p:sp>
        <p:sp>
          <p:nvSpPr>
            <p:cNvPr id="6" name="文本框 5"/>
            <p:cNvSpPr txBox="1"/>
            <p:nvPr/>
          </p:nvSpPr>
          <p:spPr>
            <a:xfrm>
              <a:off x="7324090" y="3505538"/>
              <a:ext cx="852170" cy="340519"/>
            </a:xfrm>
            <a:prstGeom prst="roundRect">
              <a:avLst/>
            </a:prstGeom>
            <a:solidFill>
              <a:srgbClr val="5BAE3E"/>
            </a:solidFill>
          </p:spPr>
          <p:txBody>
            <a:bodyPr wrap="square">
              <a:spAutoFit/>
            </a:bodyPr>
            <a:lstStyle/>
            <a:p>
              <a:pPr algn="ctr"/>
              <a:r>
                <a:rPr lang="en-US" altLang="zh-CN" sz="1400" dirty="0">
                  <a:solidFill>
                    <a:schemeClr val="bg1"/>
                  </a:solidFill>
                </a:rPr>
                <a:t>glucose</a:t>
              </a:r>
              <a:endParaRPr lang="en-US" altLang="zh-CN" sz="1400" dirty="0">
                <a:solidFill>
                  <a:schemeClr val="bg1"/>
                </a:solidFill>
              </a:endParaRPr>
            </a:p>
          </p:txBody>
        </p:sp>
        <p:sp>
          <p:nvSpPr>
            <p:cNvPr id="12" name="文本框 11"/>
            <p:cNvSpPr txBox="1"/>
            <p:nvPr/>
          </p:nvSpPr>
          <p:spPr>
            <a:xfrm>
              <a:off x="8561705" y="3505538"/>
              <a:ext cx="852170" cy="339857"/>
            </a:xfrm>
            <a:prstGeom prst="roundRect">
              <a:avLst/>
            </a:prstGeom>
            <a:solidFill>
              <a:srgbClr val="5BAE3E"/>
            </a:solidFill>
          </p:spPr>
          <p:txBody>
            <a:bodyPr wrap="square">
              <a:spAutoFit/>
            </a:bodyPr>
            <a:lstStyle/>
            <a:p>
              <a:pPr algn="ctr"/>
              <a:r>
                <a:rPr lang="en-US" altLang="zh-CN" sz="1400">
                  <a:solidFill>
                    <a:schemeClr val="bg1"/>
                  </a:solidFill>
                </a:rPr>
                <a:t>ethano</a:t>
              </a:r>
              <a:endParaRPr lang="en-US" altLang="zh-CN" sz="1400">
                <a:solidFill>
                  <a:schemeClr val="bg1"/>
                </a:solidFill>
              </a:endParaRPr>
            </a:p>
          </p:txBody>
        </p:sp>
        <p:sp>
          <p:nvSpPr>
            <p:cNvPr id="21" name="文本框 20"/>
            <p:cNvSpPr txBox="1"/>
            <p:nvPr/>
          </p:nvSpPr>
          <p:spPr>
            <a:xfrm>
              <a:off x="9565739" y="3505538"/>
              <a:ext cx="852805" cy="578444"/>
            </a:xfrm>
            <a:prstGeom prst="roundRect">
              <a:avLst/>
            </a:prstGeom>
            <a:solidFill>
              <a:srgbClr val="5BAE3E"/>
            </a:solidFill>
          </p:spPr>
          <p:txBody>
            <a:bodyPr wrap="square">
              <a:spAutoFit/>
            </a:bodyPr>
            <a:lstStyle/>
            <a:p>
              <a:pPr algn="ctr"/>
              <a:r>
                <a:rPr lang="en-US" altLang="zh-CN" sz="1400">
                  <a:solidFill>
                    <a:schemeClr val="bg1"/>
                  </a:solidFill>
                </a:rPr>
                <a:t> carbon dioxide</a:t>
              </a:r>
              <a:endParaRPr lang="en-US" altLang="zh-CN" sz="1400">
                <a:solidFill>
                  <a:schemeClr val="bg1"/>
                </a:solidFill>
              </a:endParaRPr>
            </a:p>
          </p:txBody>
        </p:sp>
        <p:sp>
          <p:nvSpPr>
            <p:cNvPr id="22" name="文本框 21"/>
            <p:cNvSpPr txBox="1"/>
            <p:nvPr/>
          </p:nvSpPr>
          <p:spPr>
            <a:xfrm>
              <a:off x="10563860" y="3505538"/>
              <a:ext cx="816610" cy="339911"/>
            </a:xfrm>
            <a:prstGeom prst="roundRect">
              <a:avLst/>
            </a:prstGeom>
            <a:solidFill>
              <a:srgbClr val="5BAE3E"/>
            </a:solidFill>
          </p:spPr>
          <p:txBody>
            <a:bodyPr wrap="square">
              <a:spAutoFit/>
            </a:bodyPr>
            <a:lstStyle/>
            <a:p>
              <a:pPr algn="ctr"/>
              <a:r>
                <a:rPr lang="en-US" altLang="zh-CN" sz="1400">
                  <a:solidFill>
                    <a:schemeClr val="bg1"/>
                  </a:solidFill>
                </a:rPr>
                <a:t>energy</a:t>
              </a:r>
              <a:endParaRPr lang="en-US" altLang="zh-CN" sz="1400">
                <a:solidFill>
                  <a:schemeClr val="bg1"/>
                </a:solidFill>
              </a:endParaRPr>
            </a:p>
          </p:txBody>
        </p:sp>
      </p:grpSp>
      <p:sp>
        <p:nvSpPr>
          <p:cNvPr id="25" name="文本框 24"/>
          <p:cNvSpPr txBox="1"/>
          <p:nvPr/>
        </p:nvSpPr>
        <p:spPr>
          <a:xfrm>
            <a:off x="611360" y="1568640"/>
            <a:ext cx="9805202" cy="461665"/>
          </a:xfrm>
          <a:prstGeom prst="rect">
            <a:avLst/>
          </a:prstGeom>
          <a:noFill/>
        </p:spPr>
        <p:txBody>
          <a:bodyPr wrap="square" rtlCol="0">
            <a:spAutoFit/>
          </a:bodyPr>
          <a:lstStyle/>
          <a:p>
            <a:r>
              <a:rPr lang="en-US" altLang="zh-CN" sz="2400" b="1" dirty="0">
                <a:sym typeface="+mn-ea"/>
              </a:rPr>
              <a:t>(1) Respiration: the Core Mechanism of Postharvest Spoilage</a:t>
            </a:r>
            <a:endParaRPr lang="zh-CN" altLang="en-US" sz="2400" b="1" dirty="0"/>
          </a:p>
        </p:txBody>
      </p:sp>
      <p:sp>
        <p:nvSpPr>
          <p:cNvPr id="26" name="矩形: 圆角 25"/>
          <p:cNvSpPr/>
          <p:nvPr/>
        </p:nvSpPr>
        <p:spPr>
          <a:xfrm>
            <a:off x="704482" y="2189747"/>
            <a:ext cx="6516738" cy="360000"/>
          </a:xfrm>
          <a:prstGeom prst="roundRect">
            <a:avLst>
              <a:gd name="adj" fmla="val 50000"/>
            </a:avLst>
          </a:prstGeom>
          <a:solidFill>
            <a:srgbClr val="5BAE3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b="1" dirty="0"/>
              <a:t>Anaerobic Respiration (Low-Oxygen Conditions)</a:t>
            </a:r>
            <a:endParaRPr lang="en-US" altLang="zh-CN" b="1" dirty="0"/>
          </a:p>
        </p:txBody>
      </p:sp>
      <p:sp>
        <p:nvSpPr>
          <p:cNvPr id="27" name="矩形: 圆角 26"/>
          <p:cNvSpPr/>
          <p:nvPr/>
        </p:nvSpPr>
        <p:spPr>
          <a:xfrm>
            <a:off x="1272118" y="3545886"/>
            <a:ext cx="5116652" cy="540000"/>
          </a:xfrm>
          <a:prstGeom prst="roundRect">
            <a:avLst>
              <a:gd name="adj" fmla="val 0"/>
            </a:avLst>
          </a:prstGeom>
          <a:solidFill>
            <a:srgbClr val="5BAE3E">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altLang="zh-CN" sz="1400" dirty="0">
                <a:solidFill>
                  <a:schemeClr val="tx1"/>
                </a:solidFill>
              </a:rPr>
              <a:t>e.g. under airtight packaging conditions (inner plastic liners + corrugated cartons) → may shift to anaerobic respiration. </a:t>
            </a:r>
            <a:endParaRPr lang="en-US" altLang="zh-CN" sz="1400" dirty="0">
              <a:solidFill>
                <a:schemeClr val="tx1"/>
              </a:solidFill>
            </a:endParaRPr>
          </a:p>
        </p:txBody>
      </p:sp>
      <p:pic>
        <p:nvPicPr>
          <p:cNvPr id="4" name="709">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849313" y="6097588"/>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childTnLst>
            <p:audio>
              <p:cMediaNode vol="80000">
                <p:cTn id="2" fill="hold" display="0">
                  <p:stCondLst>
                    <p:cond delay="indefinite"/>
                  </p:stCondLst>
                  <p:endCondLst>
                    <p:cond evt="onStopAudio" delay="0">
                      <p:tgtEl>
                        <p:sldTgt/>
                      </p:tgtEl>
                    </p:cond>
                  </p:endCondLst>
                </p:cTn>
                <p:tgtEl>
                  <p:spTgt spid="4"/>
                </p:tgtEl>
              </p:cMediaNode>
            </p:audio>
          </p:childTnLst>
        </p:cTn>
      </p:par>
    </p:tnLst>
    <p:bldLst>
      <p:bldP spid="5" grpId="0" uiExpand="1" build="p"/>
      <p:bldP spid="2" grpId="0" animBg="1"/>
      <p:bldP spid="8" grpId="0" uiExpand="1" build="p"/>
      <p:bldP spid="9" grpId="0" uiExpand="1" build="p"/>
      <p:bldP spid="26" grpId="0" animBg="1"/>
      <p:bldP spid="27" grpId="0" bldLvl="0" animBg="1"/>
    </p:bldLst>
  </p:timing>
</p:sld>
</file>

<file path=ppt/tags/tag1.xml><?xml version="1.0" encoding="utf-8"?>
<p:tagLst xmlns:p="http://schemas.openxmlformats.org/presentationml/2006/main">
  <p:tag name="KSO_WM_DIAGRAM_VIRTUALLY_FRAME" val="{&quot;height&quot;:435.90937007874015,&quot;left&quot;:280.7868503937008,&quot;top&quot;:73.34905511811023,&quot;width&quot;:487.4204724409448}"/>
</p:tagLst>
</file>

<file path=ppt/tags/tag10.xml><?xml version="1.0" encoding="utf-8"?>
<p:tagLst xmlns:p="http://schemas.openxmlformats.org/presentationml/2006/main">
  <p:tag name="KSO_WM_DIAGRAM_VIRTUALLY_FRAME" val="{&quot;height&quot;:435.90937007874015,&quot;left&quot;:280.7868503937008,&quot;top&quot;:73.34905511811023,&quot;width&quot;:487.4204724409448}"/>
</p:tagLst>
</file>

<file path=ppt/tags/tag11.xml><?xml version="1.0" encoding="utf-8"?>
<p:tagLst xmlns:p="http://schemas.openxmlformats.org/presentationml/2006/main">
  <p:tag name="KSO_WM_DIAGRAM_VIRTUALLY_FRAME" val="{&quot;height&quot;:435.90937007874015,&quot;left&quot;:280.7868503937008,&quot;top&quot;:73.34905511811023,&quot;width&quot;:487.4204724409448}"/>
</p:tagLst>
</file>

<file path=ppt/tags/tag12.xml><?xml version="1.0" encoding="utf-8"?>
<p:tagLst xmlns:p="http://schemas.openxmlformats.org/presentationml/2006/main">
  <p:tag name="KSO_WM_DIAGRAM_VIRTUALLY_FRAME" val="{&quot;height&quot;:435.90937007874015,&quot;left&quot;:280.7868503937008,&quot;top&quot;:73.34905511811023,&quot;width&quot;:487.4204724409448}"/>
</p:tagLst>
</file>

<file path=ppt/tags/tag13.xml><?xml version="1.0" encoding="utf-8"?>
<p:tagLst xmlns:p="http://schemas.openxmlformats.org/presentationml/2006/main">
  <p:tag name="KSO_WM_DIAGRAM_VIRTUALLY_FRAME" val="{&quot;height&quot;:435.90937007874015,&quot;left&quot;:280.7868503937008,&quot;top&quot;:73.34905511811023,&quot;width&quot;:487.4204724409448}"/>
</p:tagLst>
</file>

<file path=ppt/tags/tag14.xml><?xml version="1.0" encoding="utf-8"?>
<p:tagLst xmlns:p="http://schemas.openxmlformats.org/presentationml/2006/main">
  <p:tag name="KSO_WM_DIAGRAM_VIRTUALLY_FRAME" val="{&quot;height&quot;:435.90937007874015,&quot;left&quot;:280.7868503937008,&quot;top&quot;:73.34905511811023,&quot;width&quot;:487.4204724409448}"/>
</p:tagLst>
</file>

<file path=ppt/tags/tag15.xml><?xml version="1.0" encoding="utf-8"?>
<p:tagLst xmlns:p="http://schemas.openxmlformats.org/presentationml/2006/main">
  <p:tag name="KSO_WM_DIAGRAM_VIRTUALLY_FRAME" val="{&quot;height&quot;:435.90937007874015,&quot;left&quot;:280.7868503937008,&quot;top&quot;:73.34905511811023,&quot;width&quot;:487.4204724409448}"/>
</p:tagLst>
</file>

<file path=ppt/tags/tag16.xml><?xml version="1.0" encoding="utf-8"?>
<p:tagLst xmlns:p="http://schemas.openxmlformats.org/presentationml/2006/main">
  <p:tag name="KSO_WM_DIAGRAM_VIRTUALLY_FRAME" val="{&quot;height&quot;:435.90937007874015,&quot;left&quot;:280.7868503937008,&quot;top&quot;:73.34905511811023,&quot;width&quot;:487.4204724409448}"/>
</p:tagLst>
</file>

<file path=ppt/tags/tag17.xml><?xml version="1.0" encoding="utf-8"?>
<p:tagLst xmlns:p="http://schemas.openxmlformats.org/presentationml/2006/main">
  <p:tag name="KSO_WM_DIAGRAM_VIRTUALLY_FRAME" val="{&quot;height&quot;:435.90937007874015,&quot;left&quot;:280.7868503937008,&quot;top&quot;:73.34905511811023,&quot;width&quot;:487.4204724409448}"/>
</p:tagLst>
</file>

<file path=ppt/tags/tag18.xml><?xml version="1.0" encoding="utf-8"?>
<p:tagLst xmlns:p="http://schemas.openxmlformats.org/presentationml/2006/main">
  <p:tag name="KSO_WM_DIAGRAM_VIRTUALLY_FRAME" val="{&quot;height&quot;:435.90937007874015,&quot;left&quot;:280.7868503937008,&quot;top&quot;:73.34905511811023,&quot;width&quot;:487.4204724409448}"/>
</p:tagLst>
</file>

<file path=ppt/tags/tag19.xml><?xml version="1.0" encoding="utf-8"?>
<p:tagLst xmlns:p="http://schemas.openxmlformats.org/presentationml/2006/main">
  <p:tag name="KSO_WM_DIAGRAM_VIRTUALLY_FRAME" val="{&quot;height&quot;:435.90937007874015,&quot;left&quot;:280.7868503937008,&quot;top&quot;:73.34905511811023,&quot;width&quot;:487.4204724409448}"/>
</p:tagLst>
</file>

<file path=ppt/tags/tag2.xml><?xml version="1.0" encoding="utf-8"?>
<p:tagLst xmlns:p="http://schemas.openxmlformats.org/presentationml/2006/main">
  <p:tag name="KSO_WM_DIAGRAM_VIRTUALLY_FRAME" val="{&quot;height&quot;:435.90937007874015,&quot;left&quot;:280.7868503937008,&quot;top&quot;:73.34905511811023,&quot;width&quot;:487.4204724409448}"/>
</p:tagLst>
</file>

<file path=ppt/tags/tag20.xml><?xml version="1.0" encoding="utf-8"?>
<p:tagLst xmlns:p="http://schemas.openxmlformats.org/presentationml/2006/main">
  <p:tag name="KSO_WM_DIAGRAM_VIRTUALLY_FRAME" val="{&quot;height&quot;:435.90937007874015,&quot;left&quot;:280.7868503937008,&quot;top&quot;:73.34905511811023,&quot;width&quot;:487.4204724409448}"/>
</p:tagLst>
</file>

<file path=ppt/tags/tag21.xml><?xml version="1.0" encoding="utf-8"?>
<p:tagLst xmlns:p="http://schemas.openxmlformats.org/presentationml/2006/main">
  <p:tag name="KSO_WM_DIAGRAM_VIRTUALLY_FRAME" val="{&quot;height&quot;:435.90937007874015,&quot;left&quot;:280.7868503937008,&quot;top&quot;:73.34905511811023,&quot;width&quot;:487.4204724409448}"/>
</p:tagLst>
</file>

<file path=ppt/tags/tag22.xml><?xml version="1.0" encoding="utf-8"?>
<p:tagLst xmlns:p="http://schemas.openxmlformats.org/presentationml/2006/main">
  <p:tag name="KSO_WM_DIAGRAM_VIRTUALLY_FRAME" val="{&quot;height&quot;:435.90937007874015,&quot;left&quot;:280.7868503937008,&quot;top&quot;:73.34905511811023,&quot;width&quot;:487.4204724409448}"/>
</p:tagLst>
</file>

<file path=ppt/tags/tag23.xml><?xml version="1.0" encoding="utf-8"?>
<p:tagLst xmlns:p="http://schemas.openxmlformats.org/presentationml/2006/main">
  <p:tag name="KSO_WM_DIAGRAM_VIRTUALLY_FRAME" val="{&quot;height&quot;:435.90937007874015,&quot;left&quot;:280.7868503937008,&quot;top&quot;:73.34905511811023,&quot;width&quot;:487.4204724409448}"/>
</p:tagLst>
</file>

<file path=ppt/tags/tag24.xml><?xml version="1.0" encoding="utf-8"?>
<p:tagLst xmlns:p="http://schemas.openxmlformats.org/presentationml/2006/main">
  <p:tag name="KSO_WM_DIAGRAM_VIRTUALLY_FRAME" val="{&quot;height&quot;:435.90937007874015,&quot;left&quot;:280.7868503937008,&quot;top&quot;:73.34905511811023,&quot;width&quot;:487.4204724409448}"/>
</p:tagLst>
</file>

<file path=ppt/tags/tag25.xml><?xml version="1.0" encoding="utf-8"?>
<p:tagLst xmlns:p="http://schemas.openxmlformats.org/presentationml/2006/main">
  <p:tag name="KSO_WM_DIAGRAM_VIRTUALLY_FRAME" val="{&quot;height&quot;:435.90937007874015,&quot;left&quot;:280.7868503937008,&quot;top&quot;:73.34905511811023,&quot;width&quot;:487.4204724409448}"/>
</p:tagLst>
</file>

<file path=ppt/tags/tag26.xml><?xml version="1.0" encoding="utf-8"?>
<p:tagLst xmlns:p="http://schemas.openxmlformats.org/presentationml/2006/main">
  <p:tag name="KSO_WM_DIAGRAM_VIRTUALLY_FRAME" val="{&quot;height&quot;:435.90937007874015,&quot;left&quot;:280.7868503937008,&quot;top&quot;:73.34905511811023,&quot;width&quot;:487.4204724409448}"/>
</p:tagLst>
</file>

<file path=ppt/tags/tag27.xml><?xml version="1.0" encoding="utf-8"?>
<p:tagLst xmlns:p="http://schemas.openxmlformats.org/presentationml/2006/main">
  <p:tag name="KSO_WM_DIAGRAM_VIRTUALLY_FRAME" val="{&quot;height&quot;:435.90937007874015,&quot;left&quot;:280.7868503937008,&quot;top&quot;:73.34905511811023,&quot;width&quot;:487.4204724409448}"/>
</p:tagLst>
</file>

<file path=ppt/tags/tag28.xml><?xml version="1.0" encoding="utf-8"?>
<p:tagLst xmlns:p="http://schemas.openxmlformats.org/presentationml/2006/main">
  <p:tag name="KSO_WM_DIAGRAM_VIRTUALLY_FRAME" val="{&quot;height&quot;:435.90937007874015,&quot;left&quot;:280.7868503937008,&quot;top&quot;:73.34905511811023,&quot;width&quot;:487.4204724409448}"/>
</p:tagLst>
</file>

<file path=ppt/tags/tag29.xml><?xml version="1.0" encoding="utf-8"?>
<p:tagLst xmlns:p="http://schemas.openxmlformats.org/presentationml/2006/main">
  <p:tag name="MD-PA" val="v1.0.0"/>
</p:tagLst>
</file>

<file path=ppt/tags/tag3.xml><?xml version="1.0" encoding="utf-8"?>
<p:tagLst xmlns:p="http://schemas.openxmlformats.org/presentationml/2006/main">
  <p:tag name="KSO_WM_DIAGRAM_VIRTUALLY_FRAME" val="{&quot;height&quot;:435.90937007874015,&quot;left&quot;:280.7868503937008,&quot;top&quot;:73.34905511811023,&quot;width&quot;:487.4204724409448}"/>
</p:tagLst>
</file>

<file path=ppt/tags/tag30.xml><?xml version="1.0" encoding="utf-8"?>
<p:tagLst xmlns:p="http://schemas.openxmlformats.org/presentationml/2006/main">
  <p:tag name="MD-PA" val="v1.0.0"/>
</p:tagLst>
</file>

<file path=ppt/tags/tag31.xml><?xml version="1.0" encoding="utf-8"?>
<p:tagLst xmlns:p="http://schemas.openxmlformats.org/presentationml/2006/main">
  <p:tag name="MD-PA" val="v1.0.0"/>
</p:tagLst>
</file>

<file path=ppt/tags/tag32.xml><?xml version="1.0" encoding="utf-8"?>
<p:tagLst xmlns:p="http://schemas.openxmlformats.org/presentationml/2006/main">
  <p:tag name="MD-PA" val="v1.0.0"/>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1"/>
  <p:tag name="KSO_WM_UNIT_ID" val="diagram20233556_1*l_h_i*1_2_1"/>
  <p:tag name="KSO_WM_TEMPLATE_CATEGORY" val="diagram"/>
  <p:tag name="KSO_WM_TEMPLATE_INDEX" val="20233556"/>
  <p:tag name="KSO_WM_UNIT_LAYERLEVEL" val="1_1_1"/>
  <p:tag name="KSO_WM_TAG_VERSION" val="3.0"/>
  <p:tag name="KSO_WM_DIAGRAM_VERSION" val="3"/>
  <p:tag name="KSO_WM_DIAGRAM_COLOR_TRICK" val="1"/>
  <p:tag name="KSO_WM_DIAGRAM_COLOR_TEXT_CAN_REMOVE" val="n"/>
  <p:tag name="KSO_WM_DIAGRAM_MAX_ITEMCNT" val="2"/>
  <p:tag name="KSO_WM_DIAGRAM_MIN_ITEMCNT" val="2"/>
  <p:tag name="KSO_WM_DIAGRAM_VIRTUALLY_FRAME" val="{&quot;height&quot;:202.02500610351564,&quot;left&quot;:377.49070866141733,&quot;top&quot;:265.4,&quot;width&quot;:373.9843307086616}"/>
  <p:tag name="KSO_WM_DIAGRAM_COLOR_MATCH_VALUE" val="{&quot;shape&quot;:{&quot;fill&quot;:{&quot;gradient&quot;:[{&quot;brightness&quot;:0,&quot;colorType&quot;:1,&quot;foreColorIndex&quot;:5,&quot;pos&quot;:0,&quot;transparency&quot;:0.4000000059604645},{&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5,6,5,6,5,6]}"/>
</p:tagLst>
</file>

<file path=ppt/tags/tag34.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3556_1*l_h_f*1_2_1"/>
  <p:tag name="KSO_WM_TEMPLATE_CATEGORY" val="diagram"/>
  <p:tag name="KSO_WM_TEMPLATE_INDEX" val="20233556"/>
  <p:tag name="KSO_WM_UNIT_LAYERLEVEL" val="1_1_1"/>
  <p:tag name="KSO_WM_TAG_VERSION" val="3.0"/>
  <p:tag name="KSO_WM_UNIT_SUBTYPE" val="a"/>
  <p:tag name="KSO_WM_DIAGRAM_VERSION" val="3"/>
  <p:tag name="KSO_WM_DIAGRAM_COLOR_TRICK" val="1"/>
  <p:tag name="KSO_WM_DIAGRAM_COLOR_TEXT_CAN_REMOVE" val="n"/>
  <p:tag name="KSO_WM_UNIT_FILL_TYPE" val="1"/>
  <p:tag name="KSO_WM_UNIT_FILL_FORE_SCHEMECOLOR_INDEX" val="14"/>
  <p:tag name="KSO_WM_UNIT_FILL_FORE_SCHEMECOLOR_INDEX_BRIGHTNESS" val="0"/>
  <p:tag name="KSO_WM_UNIT_TEXT_FILL_FORE_SCHEMECOLOR_INDEX" val="1"/>
  <p:tag name="KSO_WM_UNIT_TEXT_FILL_TYPE" val="1"/>
  <p:tag name="KSO_WM_DIAGRAM_MAX_ITEMCNT" val="2"/>
  <p:tag name="KSO_WM_DIAGRAM_MIN_ITEMCNT" val="2"/>
  <p:tag name="KSO_WM_DIAGRAM_VIRTUALLY_FRAME" val="{&quot;height&quot;:202.02500610351564,&quot;left&quot;:377.49070866141733,&quot;top&quot;:265.4,&quot;width&quot;:373.984330708661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77"/>
  <p:tag name="KSO_WM_UNIT_TEXT_TYPE" val="1"/>
  <p:tag name="KSO_WM_UNIT_TEXT_LAYER_COUNT" val="1"/>
  <p:tag name="KSO_WM_BEAUTIFY_FLAG" val="#wm#"/>
  <p:tag name="KSO_WM_UNIT_PRESET_TEXT" val="单击此处输入您的项正文文字是您思想的提炼"/>
  <p:tag name="KSO_WM_DIAGRAM_USE_COLOR_VALUE" val="{&quot;color_scheme&quot;:1,&quot;color_type&quot;:1,&quot;theme_color_indexes&quot;:[5,6,5,6,5,6]}"/>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1"/>
  <p:tag name="KSO_WM_UNIT_ID" val="diagram20233556_1*l_h_i*1_1_1"/>
  <p:tag name="KSO_WM_TEMPLATE_CATEGORY" val="diagram"/>
  <p:tag name="KSO_WM_TEMPLATE_INDEX" val="20233556"/>
  <p:tag name="KSO_WM_UNIT_LAYERLEVEL" val="1_1_1"/>
  <p:tag name="KSO_WM_TAG_VERSION" val="3.0"/>
  <p:tag name="KSO_WM_DIAGRAM_VERSION" val="3"/>
  <p:tag name="KSO_WM_DIAGRAM_COLOR_TRICK" val="1"/>
  <p:tag name="KSO_WM_DIAGRAM_COLOR_TEXT_CAN_REMOVE" val="n"/>
  <p:tag name="KSO_WM_DIAGRAM_MAX_ITEMCNT" val="2"/>
  <p:tag name="KSO_WM_DIAGRAM_MIN_ITEMCNT" val="2"/>
  <p:tag name="KSO_WM_DIAGRAM_VIRTUALLY_FRAME" val="{&quot;height&quot;:202.02500610351564,&quot;left&quot;:377.49070866141733,&quot;top&quot;:265.4,&quot;width&quot;:373.9843307086616}"/>
  <p:tag name="KSO_WM_DIAGRAM_COLOR_MATCH_VALUE" val="{&quot;shape&quot;:{&quot;fill&quot;:{&quot;gradient&quot;:[{&quot;brightness&quot;:0,&quot;colorType&quot;:1,&quot;foreColorIndex&quot;:5,&quot;pos&quot;:0,&quot;transparency&quot;:0.4000000059604645},{&quot;brightness&quot;:0,&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BEAUTIFY_FLAG" val="#wm#"/>
  <p:tag name="KSO_WM_UNIT_FILL_TYPE" val="3"/>
  <p:tag name="KSO_WM_DIAGRAM_USE_COLOR_VALUE" val="{&quot;color_scheme&quot;:1,&quot;color_type&quot;:1,&quot;theme_color_indexes&quot;:[5,6,5,6,5,6]}"/>
</p:tagLst>
</file>

<file path=ppt/tags/tag36.xml><?xml version="1.0" encoding="utf-8"?>
<p:tagLst xmlns:p="http://schemas.openxmlformats.org/presentationml/2006/main">
  <p:tag name="KSO_WM_UNIT_ISCONTENTSTITLE" val="0"/>
  <p:tag name="KSO_WM_UNIT_ISNUMDGMTITLE" val="0"/>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3556_1*l_h_f*1_1_1"/>
  <p:tag name="KSO_WM_TEMPLATE_CATEGORY" val="diagram"/>
  <p:tag name="KSO_WM_TEMPLATE_INDEX" val="20233556"/>
  <p:tag name="KSO_WM_UNIT_LAYERLEVEL" val="1_1_1"/>
  <p:tag name="KSO_WM_TAG_VERSION" val="3.0"/>
  <p:tag name="KSO_WM_UNIT_SUBTYPE" val="a"/>
  <p:tag name="KSO_WM_DIAGRAM_VERSION" val="3"/>
  <p:tag name="KSO_WM_DIAGRAM_COLOR_TRICK" val="1"/>
  <p:tag name="KSO_WM_DIAGRAM_COLOR_TEXT_CAN_REMOVE" val="n"/>
  <p:tag name="KSO_WM_UNIT_FILL_TYPE" val="1"/>
  <p:tag name="KSO_WM_UNIT_FILL_FORE_SCHEMECOLOR_INDEX" val="14"/>
  <p:tag name="KSO_WM_UNIT_FILL_FORE_SCHEMECOLOR_INDEX_BRIGHTNESS" val="0"/>
  <p:tag name="KSO_WM_UNIT_TEXT_FILL_FORE_SCHEMECOLOR_INDEX" val="1"/>
  <p:tag name="KSO_WM_UNIT_TEXT_FILL_TYPE" val="1"/>
  <p:tag name="KSO_WM_DIAGRAM_MAX_ITEMCNT" val="2"/>
  <p:tag name="KSO_WM_DIAGRAM_MIN_ITEMCNT" val="2"/>
  <p:tag name="KSO_WM_DIAGRAM_VIRTUALLY_FRAME" val="{&quot;height&quot;:202.02500610351564,&quot;left&quot;:377.49070866141733,&quot;top&quot;:265.4,&quot;width&quot;:373.9843307086616}"/>
  <p:tag name="KSO_WM_DIAGRAM_COLOR_MATCH_VALUE" val="{&quot;shape&quot;:{&quot;fill&quot;:{&quot;type&quot;:0},&quot;glow&quot;:{&quot;colorType&quot;:0},&quot;line&quot;:{&quot;type&quot;:0},&quot;shadow&quot;:{&quot;colorType&quot;:0},&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VALUE" val="77"/>
  <p:tag name="KSO_WM_UNIT_TEXT_TYPE" val="1"/>
  <p:tag name="KSO_WM_UNIT_TEXT_LAYER_COUNT" val="1"/>
  <p:tag name="KSO_WM_BEAUTIFY_FLAG" val="#wm#"/>
  <p:tag name="KSO_WM_UNIT_PRESET_TEXT" val="单击此处输入您的项正文文字是您思想的提炼"/>
  <p:tag name="KSO_WM_DIAGRAM_USE_COLOR_VALUE" val="{&quot;color_scheme&quot;:1,&quot;color_type&quot;:1,&quot;theme_color_indexes&quot;:[5,6,5,6,5,6]}"/>
</p:tagLst>
</file>

<file path=ppt/tags/tag37.xml><?xml version="1.0" encoding="utf-8"?>
<p:tagLst xmlns:p="http://schemas.openxmlformats.org/presentationml/2006/main">
  <p:tag name="KSO_WM_DIAGRAM_VIRTUALLY_FRAME" val="{&quot;height&quot;:214.5773228346457,&quot;left&quot;:68.84629921259838,&quot;top&quot;:212.99322834645668,&quot;width&quot;:822.3074803149606}"/>
</p:tagLst>
</file>

<file path=ppt/tags/tag38.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2_1"/>
  <p:tag name="KSO_WM_UNIT_ID" val="diagram20234442_1*l_h_f*1_2_1"/>
  <p:tag name="KSO_WM_TEMPLATE_CATEGORY" val="diagram"/>
  <p:tag name="KSO_WM_TEMPLATE_INDEX" val="20234442"/>
  <p:tag name="KSO_WM_UNIT_LAYERLEVEL" val="1_1_1"/>
  <p:tag name="KSO_WM_TAG_VERSION" val="3.0"/>
  <p:tag name="KSO_WM_BEAUTIFY_FLAG" val="#wm#"/>
  <p:tag name="KSO_WM_UNIT_VALUE" val="18"/>
  <p:tag name="KSO_WM_DIAGRAM_VERSION" val="3"/>
  <p:tag name="KSO_WM_DIAGRAM_COLOR_TRICK" val="1"/>
  <p:tag name="KSO_WM_DIAGRAM_COLOR_TEXT_CAN_REMOVE" val="n"/>
  <p:tag name="KSO_WM_UNIT_PRESET_TEXT" val="单击此处添加内容"/>
  <p:tag name="KSO_WM_UNIT_FILL_TYPE" val="3"/>
  <p:tag name="KSO_WM_UNIT_TEXT_FILL_FORE_SCHEMECOLOR_INDEX" val="1"/>
  <p:tag name="KSO_WM_UNIT_TEXT_FILL_TYPE" val="1"/>
  <p:tag name="KSO_WM_DIAGRAM_MAX_ITEMCNT" val="2"/>
  <p:tag name="KSO_WM_DIAGRAM_MIN_ITEMCNT" val="2"/>
  <p:tag name="KSO_WM_DIAGRAM_VIRTUALLY_FRAME" val="{&quot;height&quot;:214.5773228346457,&quot;left&quot;:68.84629921259838,&quot;top&quot;:212.99322834645668,&quot;width&quot;:822.3074803149606}"/>
  <p:tag name="KSO_WM_DIAGRAM_COLOR_MATCH_VALUE" val="{&quot;shape&quot;:{&quot;fill&quot;:{&quot;gradient&quot;:[{&quot;brightness&quot;:0.6000000238418579,&quot;colorType&quot;:1,&quot;foreColorIndex&quot;:5,&quot;pos&quot;:1,&quot;transparency&quot;:0},{&quot;brightness&quot;:0.4000000059604645,&quot;colorType&quot;:1,&quot;foreColorIndex&quot;:5,&quot;pos&quot;:0,&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DIAGRAM_USE_COLOR_VALUE" val="{&quot;color_scheme&quot;:1,&quot;color_type&quot;:1,&quot;theme_color_indexes&quot;:[5,6,5,6,5,6]}"/>
</p:tagLst>
</file>

<file path=ppt/tags/tag39.xml><?xml version="1.0" encoding="utf-8"?>
<p:tagLst xmlns:p="http://schemas.openxmlformats.org/presentationml/2006/main">
  <p:tag name="KSO_WM_UNIT_SUBTYPE" val="a"/>
  <p:tag name="KSO_WM_UNIT_NOCLEAR" val="0"/>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34442_1*l_h_f*1_1_1"/>
  <p:tag name="KSO_WM_TEMPLATE_CATEGORY" val="diagram"/>
  <p:tag name="KSO_WM_TEMPLATE_INDEX" val="20234442"/>
  <p:tag name="KSO_WM_UNIT_LAYERLEVEL" val="1_1_1"/>
  <p:tag name="KSO_WM_TAG_VERSION" val="3.0"/>
  <p:tag name="KSO_WM_BEAUTIFY_FLAG" val="#wm#"/>
  <p:tag name="KSO_WM_UNIT_VALUE" val="18"/>
  <p:tag name="KSO_WM_DIAGRAM_VERSION" val="3"/>
  <p:tag name="KSO_WM_DIAGRAM_COLOR_TRICK" val="1"/>
  <p:tag name="KSO_WM_DIAGRAM_COLOR_TEXT_CAN_REMOVE" val="n"/>
  <p:tag name="KSO_WM_UNIT_PRESET_TEXT" val="单击此处添加内容"/>
  <p:tag name="KSO_WM_UNIT_FILL_TYPE" val="3"/>
  <p:tag name="KSO_WM_UNIT_TEXT_FILL_FORE_SCHEMECOLOR_INDEX" val="1"/>
  <p:tag name="KSO_WM_UNIT_TEXT_FILL_TYPE" val="1"/>
  <p:tag name="KSO_WM_DIAGRAM_MAX_ITEMCNT" val="2"/>
  <p:tag name="KSO_WM_DIAGRAM_MIN_ITEMCNT" val="2"/>
  <p:tag name="KSO_WM_DIAGRAM_VIRTUALLY_FRAME" val="{&quot;height&quot;:214.5773228346457,&quot;left&quot;:68.84629921259838,&quot;top&quot;:212.99322834645668,&quot;width&quot;:822.3074803149606}"/>
  <p:tag name="KSO_WM_DIAGRAM_COLOR_MATCH_VALUE" val="{&quot;shape&quot;:{&quot;fill&quot;:{&quot;gradient&quot;:[{&quot;brightness&quot;:0,&quot;colorType&quot;:1,&quot;foreColorIndex&quot;:5,&quot;pos&quot;:0.47999998927116394,&quot;transparency&quot;:0},{&quot;brightness&quot;:0.4000000059604645,&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4,&quot;transparency&quot;:0},&quot;type&quot;:1},&quot;glow&quot;:{&quot;colorType&quot;:0},&quot;line&quot;:{&quot;type&quot;:0},&quot;shadow&quot;:{&quot;colorType&quot;:0},&quot;threeD&quot;:{&quot;curvedSurface&quot;:{&quot;brightness&quot;:0,&quot;colorType&quot;:2,&quot;rgb&quot;:&quot;#000000&quot;},&quot;depth&quot;:{&quot;colorType&quot;:0}}}}"/>
  <p:tag name="KSO_WM_UNIT_TEXT_TYPE" val="1"/>
  <p:tag name="KSO_WM_DIAGRAM_USE_COLOR_VALUE" val="{&quot;color_scheme&quot;:1,&quot;color_type&quot;:1,&quot;theme_color_indexes&quot;:[5,6,5,6,5,6]}"/>
</p:tagLst>
</file>

<file path=ppt/tags/tag4.xml><?xml version="1.0" encoding="utf-8"?>
<p:tagLst xmlns:p="http://schemas.openxmlformats.org/presentationml/2006/main">
  <p:tag name="KSO_WM_DIAGRAM_VIRTUALLY_FRAME" val="{&quot;height&quot;:435.90937007874015,&quot;left&quot;:280.7868503937008,&quot;top&quot;:73.34905511811023,&quot;width&quot;:487.4204724409448}"/>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1"/>
  <p:tag name="KSO_WM_UNIT_ID" val="diagram20234442_1*l_i*1_1"/>
  <p:tag name="KSO_WM_TEMPLATE_CATEGORY" val="diagram"/>
  <p:tag name="KSO_WM_TEMPLATE_INDEX" val="20234442"/>
  <p:tag name="KSO_WM_UNIT_LAYERLEVEL" val="1_1"/>
  <p:tag name="KSO_WM_TAG_VERSION" val="3.0"/>
  <p:tag name="KSO_WM_BEAUTIFY_FLAG" val="#wm#"/>
  <p:tag name="KSO_WM_DIAGRAM_VERSION" val="3"/>
  <p:tag name="KSO_WM_DIAGRAM_COLOR_TRICK" val="1"/>
  <p:tag name="KSO_WM_DIAGRAM_COLOR_TEXT_CAN_REMOVE" val="n"/>
  <p:tag name="KSO_WM_UNIT_FILL_TYPE" val="3"/>
  <p:tag name="KSO_WM_DIAGRAM_MAX_ITEMCNT" val="2"/>
  <p:tag name="KSO_WM_DIAGRAM_MIN_ITEMCNT" val="2"/>
  <p:tag name="KSO_WM_DIAGRAM_VIRTUALLY_FRAME" val="{&quot;height&quot;:214.5773228346457,&quot;left&quot;:68.84629921259838,&quot;top&quot;:212.99322834645668,&quot;width&quot;:822.3074803149606}"/>
  <p:tag name="KSO_WM_DIAGRAM_COLOR_MATCH_VALUE" val="{&quot;shape&quot;:{&quot;fill&quot;:{&quot;gradient&quot;:[{&quot;brightness&quot;:0,&quot;colorType&quot;:1,&quot;foreColorIndex&quot;:5,&quot;pos&quot;:0,&quot;transparency&quot;:0},{&quot;brightness&quot;:0.550000011920929,&quot;colorType&quot;:1,&quot;foreColorIndex&quot;:5,&quot;pos&quot;:0.7400000095367432,&quot;transparency&quot;:0},{&quot;brightness&quot;:0.550000011920929,&quot;colorType&quot;:1,&quot;foreColorIndex&quot;:5,&quot;pos&quot;:0.8299999833106995,&quot;transparency&quot;:0},{&quot;brightness&quot;:0.699999988079071,&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2"/>
  <p:tag name="KSO_WM_UNIT_ID" val="diagram20234442_1*l_i*1_2"/>
  <p:tag name="KSO_WM_TEMPLATE_CATEGORY" val="diagram"/>
  <p:tag name="KSO_WM_TEMPLATE_INDEX" val="20234442"/>
  <p:tag name="KSO_WM_UNIT_LAYERLEVEL" val="1_1"/>
  <p:tag name="KSO_WM_TAG_VERSION" val="3.0"/>
  <p:tag name="KSO_WM_BEAUTIFY_FLAG" val="#wm#"/>
  <p:tag name="KSO_WM_DIAGRAM_VERSION" val="3"/>
  <p:tag name="KSO_WM_DIAGRAM_COLOR_TRICK" val="1"/>
  <p:tag name="KSO_WM_DIAGRAM_COLOR_TEXT_CAN_REMOVE" val="n"/>
  <p:tag name="KSO_WM_UNIT_FILL_TYPE" val="3"/>
  <p:tag name="KSO_WM_UNIT_LINE_FORE_SCHEMECOLOR_INDEX" val="14"/>
  <p:tag name="KSO_WM_DIAGRAM_MAX_ITEMCNT" val="2"/>
  <p:tag name="KSO_WM_DIAGRAM_MIN_ITEMCNT" val="2"/>
  <p:tag name="KSO_WM_DIAGRAM_VIRTUALLY_FRAME" val="{&quot;height&quot;:214.5773228346457,&quot;left&quot;:68.84629921259838,&quot;top&quot;:212.99322834645668,&quot;width&quot;:822.3074803149606}"/>
  <p:tag name="KSO_WM_DIAGRAM_COLOR_MATCH_VALUE" val="{&quot;shape&quot;:{&quot;fill&quot;:{&quot;gradient&quot;:[{&quot;brightness&quot;:0,&quot;colorType&quot;:1,&quot;foreColorIndex&quot;:5,&quot;pos&quot;:0,&quot;transparency&quot;:0.33000001311302185},{&quot;brightness&quot;:0.6000000238418579,&quot;colorType&quot;:1,&quot;foreColorIndex&quot;:5,&quot;pos&quot;:0.4000000059604645,&quot;transparency&quot;:0}],&quot;type&quot;:3},&quot;glow&quot;:{&quot;colorType&quot;:0},&quot;line&quot;:{&quot;solidLine&quot;:{&quot;brightness&quot;:0,&quot;colorType&quot;:1,&quot;foreColorIndex&quot;:14,&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3"/>
  <p:tag name="KSO_WM_UNIT_ID" val="diagram20234442_1*l_i*1_3"/>
  <p:tag name="KSO_WM_TEMPLATE_CATEGORY" val="diagram"/>
  <p:tag name="KSO_WM_TEMPLATE_INDEX" val="20234442"/>
  <p:tag name="KSO_WM_UNIT_LAYERLEVEL" val="1_1"/>
  <p:tag name="KSO_WM_TAG_VERSION" val="3.0"/>
  <p:tag name="KSO_WM_BEAUTIFY_FLAG" val="#wm#"/>
  <p:tag name="KSO_WM_DIAGRAM_VERSION" val="3"/>
  <p:tag name="KSO_WM_DIAGRAM_COLOR_TRICK" val="1"/>
  <p:tag name="KSO_WM_DIAGRAM_COLOR_TEXT_CAN_REMOVE" val="n"/>
  <p:tag name="KSO_WM_UNIT_FILL_TYPE" val="3"/>
  <p:tag name="KSO_WM_UNIT_LINE_FORE_SCHEMECOLOR_INDEX" val="14"/>
  <p:tag name="KSO_WM_DIAGRAM_MAX_ITEMCNT" val="2"/>
  <p:tag name="KSO_WM_DIAGRAM_MIN_ITEMCNT" val="2"/>
  <p:tag name="KSO_WM_DIAGRAM_VIRTUALLY_FRAME" val="{&quot;height&quot;:214.5773228346457,&quot;left&quot;:68.84629921259838,&quot;top&quot;:212.99322834645668,&quot;width&quot;:822.3074803149606}"/>
  <p:tag name="KSO_WM_DIAGRAM_COLOR_MATCH_VALUE" val="{&quot;shape&quot;:{&quot;fill&quot;:{&quot;gradient&quot;:[{&quot;brightness&quot;:0,&quot;colorType&quot;:1,&quot;foreColorIndex&quot;:5,&quot;pos&quot;:0.36000001430511475,&quot;transparency&quot;:0},{&quot;brightness&quot;:0.6000000238418579,&quot;colorType&quot;:1,&quot;foreColorIndex&quot;:5,&quot;pos&quot;:1,&quot;transparency&quot;:0}],&quot;type&quot;:3},&quot;glow&quot;:{&quot;colorType&quot;:0},&quot;line&quot;:{&quot;solidLine&quot;:{&quot;brightness&quot;:0,&quot;colorType&quot;:1,&quot;foreColorIndex&quot;:14,&quot;transparency&quot;:0},&quot;type&quot;:1},&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4"/>
  <p:tag name="KSO_WM_UNIT_ID" val="diagram20234442_1*l_i*1_4"/>
  <p:tag name="KSO_WM_TEMPLATE_CATEGORY" val="diagram"/>
  <p:tag name="KSO_WM_TEMPLATE_INDEX" val="20234442"/>
  <p:tag name="KSO_WM_UNIT_LAYERLEVEL" val="1_1"/>
  <p:tag name="KSO_WM_TAG_VERSION" val="3.0"/>
  <p:tag name="KSO_WM_BEAUTIFY_FLAG" val="#wm#"/>
  <p:tag name="KSO_WM_DIAGRAM_VERSION" val="3"/>
  <p:tag name="KSO_WM_DIAGRAM_COLOR_TRICK" val="1"/>
  <p:tag name="KSO_WM_DIAGRAM_COLOR_TEXT_CAN_REMOVE" val="n"/>
  <p:tag name="KSO_WM_UNIT_FILL_TYPE" val="3"/>
  <p:tag name="KSO_WM_DIAGRAM_MAX_ITEMCNT" val="2"/>
  <p:tag name="KSO_WM_DIAGRAM_MIN_ITEMCNT" val="2"/>
  <p:tag name="KSO_WM_DIAGRAM_VIRTUALLY_FRAME" val="{&quot;height&quot;:214.5773228346457,&quot;left&quot;:68.84629921259838,&quot;top&quot;:212.99322834645668,&quot;width&quot;:822.3074803149606}"/>
  <p:tag name="KSO_WM_DIAGRAM_COLOR_MATCH_VALUE" val="{&quot;shape&quot;:{&quot;fill&quot;:{&quot;gradient&quot;:[{&quot;brightness&quot;:0,&quot;colorType&quot;:1,&quot;foreColorIndex&quot;:5,&quot;pos&quot;:0,&quot;transparency&quot;:0},{&quot;brightness&quot;:0.4000000059604645,&quot;colorType&quot;:1,&quot;foreColorIndex&quot;:5,&quot;pos&quot;:1,&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i"/>
  <p:tag name="KSO_WM_UNIT_INDEX" val="1_5"/>
  <p:tag name="KSO_WM_UNIT_ID" val="diagram20234442_1*l_i*1_5"/>
  <p:tag name="KSO_WM_TEMPLATE_CATEGORY" val="diagram"/>
  <p:tag name="KSO_WM_TEMPLATE_INDEX" val="20234442"/>
  <p:tag name="KSO_WM_UNIT_LAYERLEVEL" val="1_1"/>
  <p:tag name="KSO_WM_TAG_VERSION" val="3.0"/>
  <p:tag name="KSO_WM_BEAUTIFY_FLAG" val="#wm#"/>
  <p:tag name="KSO_WM_DIAGRAM_VERSION" val="3"/>
  <p:tag name="KSO_WM_DIAGRAM_COLOR_TRICK" val="1"/>
  <p:tag name="KSO_WM_DIAGRAM_COLOR_TEXT_CAN_REMOVE" val="n"/>
  <p:tag name="KSO_WM_UNIT_FILL_TYPE" val="3"/>
  <p:tag name="KSO_WM_DIAGRAM_MAX_ITEMCNT" val="2"/>
  <p:tag name="KSO_WM_DIAGRAM_MIN_ITEMCNT" val="2"/>
  <p:tag name="KSO_WM_DIAGRAM_VIRTUALLY_FRAME" val="{&quot;height&quot;:214.5773228346457,&quot;left&quot;:68.84629921259838,&quot;top&quot;:212.99322834645668,&quot;width&quot;:822.3074803149606}"/>
  <p:tag name="KSO_WM_DIAGRAM_COLOR_MATCH_VALUE" val="{&quot;shape&quot;:{&quot;fill&quot;:{&quot;gradient&quot;:[{&quot;brightness&quot;:0.4000000059604645,&quot;colorType&quot;:1,&quot;foreColorIndex&quot;:5,&quot;pos&quot;:0,&quot;transparency&quot;:0},{&quot;brightness&quot;:0.6000000238418579,&quot;colorType&quot;:1,&quot;foreColorIndex&quot;:5,&quot;pos&quot;:0.23999999463558197,&quot;transparency&quot;:0}],&quot;type&quot;:3},&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DIAGRAM_USE_COLOR_VALUE" val="{&quot;color_scheme&quot;:1,&quot;color_type&quot;:1,&quot;theme_color_indexes&quot;:[5,6,5,6,5,6]}"/>
</p:tagLst>
</file>

<file path=ppt/tags/tag45.xml><?xml version="1.0" encoding="utf-8"?>
<p:tagLst xmlns:p="http://schemas.openxmlformats.org/presentationml/2006/main">
  <p:tag name="KSO_WM_UNIT_COMPATIBLE" val="0"/>
  <p:tag name="KSO_WM_UNIT_DIAGRAM_ISREFERUNIT" val="0"/>
  <p:tag name="KSO_WM_TEMPLATE_INDEX" val="20231438"/>
  <p:tag name="KSO_WM_TAG_VERSION" val="3.0"/>
  <p:tag name="KSO_WM_DIAGRAM_MAX_ITEMCNT" val="6"/>
  <p:tag name="KSO_WM_DIAGRAM_VIRTUALLY_FRAME" val="{&quot;height&quot;:253.17833251953124,&quot;left&quot;:54.51944881889764,&quot;top&quot;:232.26083374023438,&quot;width&quot;:851.5767716535435}"/>
  <p:tag name="KSO_WM_DIAGRAM_VERSION" val="3"/>
  <p:tag name="KSO_WM_DIAGRAM_COLOR_TEXT_CAN_REMOVE" val="n"/>
  <p:tag name="KSO_WM_UNIT_SUBTYPE" val="a"/>
  <p:tag name="KSO_WM_UNIT_NOCLEAR" val="0"/>
  <p:tag name="KSO_WM_UNIT_VALUE" val="60"/>
  <p:tag name="KSO_WM_UNIT_HIGHLIGHT" val="0"/>
  <p:tag name="KSO_WM_UNIT_DIAGRAM_ISNUMVISUAL" val="0"/>
  <p:tag name="KSO_WM_UNIT_TYPE" val="l_h_f"/>
  <p:tag name="KSO_WM_UNIT_INDEX" val="1_1_1"/>
  <p:tag name="KSO_WM_UNIT_ID" val="diagram20231438_2*l_h_f*1_1_1"/>
  <p:tag name="KSO_WM_TEMPLATE_CATEGORY" val="diagram"/>
  <p:tag name="KSO_WM_UNIT_LAYERLEVEL" val="1_1_1"/>
  <p:tag name="KSO_WM_DIAGRAM_GROUP_CODE" val="l1-1"/>
  <p:tag name="KSO_WM_DIAGRAM_MIN_ITEMCNT" val="2"/>
  <p:tag name="KSO_WM_DIAGRAM_COLOR_TRICK" val="2"/>
  <p:tag name="KSO_WM_DIAGRAM_COLOR_MATCH_VALUE" val="{&quot;shape&quot;:{&quot;fill&quot;:{&quot;gradient&quot;:[{&quot;brightness&quot;:0.800000011920929,&quot;colorType&quot;:1,&quot;foreColorIndex&quot;:5,&quot;pos&quot;:0,&quot;transparency&quot;:0.800000011920929},{&quot;brightness&quot;:0,&quot;colorType&quot;:1,&quot;foreColorIndex&quot;:14,&quot;pos&quot;:1,&quot;transparency&quot;:1}],&quot;type&quot;:3},&quot;glow&quot;:{&quot;colorType&quot;:0},&quot;line&quot;:{&quot;solidLine&quot;:{&quot;brightness&quot;:0.6000000238418579,&quot;colorType&quot;:1,&quot;foreColorIndex&quot;:5,&quot;transparency&quot;:0.4000000059604645},&quot;type&quot;:1},&quot;shadow&quot;:{&quot;brightness&quot;:0,&quot;colorType&quot;:1,&quot;foreColorIndex&quot;:5,&quot;transparency&quot;:0.9200000166893005},&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
  <p:tag name="KSO_WM_UNIT_LINE_FILL_TYPE" val="2"/>
  <p:tag name="KSO_WM_UNIT_TEXT_TYPE" val="1"/>
  <p:tag name="KSO_WM_UNIT_TEXT_LAYER_COUNT" val="1"/>
  <p:tag name="KSO_WM_BEAUTIFY_FLAG" val="#wm#"/>
  <p:tag name="KSO_WM_UNIT_PRESET_TEXT" val="单击此处输入你的项正文，文字是您思想的提炼，请言简意赅的阐述观点。单击此处输入你的正文，文字是您思想的提炼，为了最终演示发布的良好效果，请言简意赅的阐述观点。"/>
  <p:tag name="KSO_WM_UNIT_FILL_TYPE" val="3"/>
  <p:tag name="KSO_WM_UNIT_LINE_FORE_SCHEMECOLOR_INDEX" val="5"/>
  <p:tag name="KSO_WM_UNIT_TEXT_FILL_FORE_SCHEMECOLOR_INDEX" val="1"/>
  <p:tag name="KSO_WM_UNIT_TEXT_FILL_TYPE" val="1"/>
  <p:tag name="KSO_WM_DIAGRAM_USE_COLOR_VALUE" val="{&quot;color_scheme&quot;:1,&quot;color_type&quot;:1,&quot;theme_color_indexes&quot;:[]}"/>
</p:tagLst>
</file>

<file path=ppt/tags/tag46.xml><?xml version="1.0" encoding="utf-8"?>
<p:tagLst xmlns:p="http://schemas.openxmlformats.org/presentationml/2006/main">
  <p:tag name="KSO_WM_DIAGRAM_VIRTUALLY_FRAME" val="{&quot;height&quot;:253.17833251953124,&quot;left&quot;:54.51944881889764,&quot;top&quot;:232.26083374023438,&quot;width&quot;:851.5767716535435}"/>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DIAGRAM_MAX_ITEMCNT" val="6"/>
  <p:tag name="KSO_WM_DIAGRAM_MIN_ITEMCNT" val="2"/>
  <p:tag name="KSO_WM_DIAGRAM_VIRTUALLY_FRAME" val="{&quot;height&quot;:253.17833251953124,&quot;left&quot;:54.51944881889764,&quot;top&quot;:232.26083374023438,&quot;width&quot;:851.5767716535435}"/>
  <p:tag name="KSO_WM_DIAGRAM_COLOR_MATCH_VALUE" val="{&quot;shape&quot;:{&quot;fill&quot;:{&quot;gradient&quot;:[{&quot;brightness&quot;:0.6000000238418579,&quot;colorType&quot;:1,&quot;foreColorIndex&quot;:5,&quot;pos&quot;:0,&quot;transparency&quot;:0},{&quot;brightness&quot;:0,&quot;colorType&quot;:1,&quot;foreColorIndex&quot;:5,&quot;pos&quot;:0.6899999976158142,&quot;transparency&quot;:0},{&quot;brightness&quot;:0,&quot;colorType&quot;:1,&quot;foreColorIndex&quot;:5,&quot;pos&quot;:1,&quot;transparency&quot;:0}],&quot;type&quot;:3},&quot;glow&quot;:{&quot;colorType&quot;:0},&quot;line&quot;:{&quot;type&quot;:0},&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ISCONTENTSTITLE" val="0"/>
  <p:tag name="KSO_WM_UNIT_ISNUMDGMTITLE" val="0"/>
  <p:tag name="KSO_WM_UNIT_NOCLEAR" val="0"/>
  <p:tag name="KSO_WM_UNIT_VALUE" val="10"/>
  <p:tag name="KSO_WM_UNIT_TYPE" val="l_h_a"/>
  <p:tag name="KSO_WM_UNIT_INDEX" val="1_1_1"/>
  <p:tag name="KSO_WM_UNIT_ID" val="diagram20231438_2*l_h_a*1_1_1"/>
  <p:tag name="KSO_WM_TEMPLATE_CATEGORY" val="diagram"/>
  <p:tag name="KSO_WM_TEMPLATE_INDEX" val="20231438"/>
  <p:tag name="KSO_WM_UNIT_LAYERLEVEL" val="1_1_1"/>
  <p:tag name="KSO_WM_TAG_VERSION" val="3.0"/>
  <p:tag name="KSO_WM_UNIT_TEXT_FILL_FORE_SCHEMECOLOR_INDEX_BRIGHTNESS" val="0.15"/>
  <p:tag name="KSO_WM_DIAGRAM_VERSION" val="3"/>
  <p:tag name="KSO_WM_DIAGRAM_COLOR_TRICK" val="2"/>
  <p:tag name="KSO_WM_DIAGRAM_COLOR_TEXT_CAN_REMOVE" val="n"/>
  <p:tag name="KSO_WM_UNIT_TEXT_FILL_TYPE" val="1"/>
  <p:tag name="KSO_WM_UNIT_TEXT_TYPE" val="1"/>
  <p:tag name="KSO_WM_BEAUTIFY_FLAG" val="#wm#"/>
  <p:tag name="KSO_WM_UNIT_PRESET_TEXT" val="添加标题"/>
  <p:tag name="KSO_WM_UNIT_FILL_TYPE" val="3"/>
  <p:tag name="KSO_WM_DIAGRAM_USE_COLOR_VALUE" val="{&quot;color_scheme&quot;:1,&quot;color_type&quot;:1,&quot;theme_color_indexes&quot;:[]}"/>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3"/>
  <p:tag name="KSO_WM_UNIT_ID" val="diagram20231438_2*l_h_i*1_1_3"/>
  <p:tag name="KSO_WM_TEMPLATE_CATEGORY" val="diagram"/>
  <p:tag name="KSO_WM_TEMPLATE_INDEX" val="20231438"/>
  <p:tag name="KSO_WM_UNIT_LAYERLEVEL" val="1_1_1"/>
  <p:tag name="KSO_WM_TAG_VERSION" val="3.0"/>
  <p:tag name="KSO_WM_DIAGRAM_MAX_ITEMCNT" val="6"/>
  <p:tag name="KSO_WM_DIAGRAM_MIN_ITEMCNT" val="2"/>
  <p:tag name="KSO_WM_DIAGRAM_VIRTUALLY_FRAME" val="{&quot;height&quot;:253.17833251953124,&quot;left&quot;:54.51944881889764,&quot;top&quot;:232.26083374023438,&quot;width&quot;:851.5767716535435}"/>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2"/>
  <p:tag name="KSO_WM_DIAGRAM_COLOR_TEXT_CAN_REMOVE" val="n"/>
  <p:tag name="KSO_WM_BEAUTIFY_FLAG" val="#wm#"/>
  <p:tag name="KSO_WM_UNIT_FILL_TYPE" val="1"/>
  <p:tag name="KSO_WM_UNIT_FILL_FORE_SCHEMECOLOR_INDEX" val="5"/>
  <p:tag name="KSO_WM_UNIT_FILL_FORE_SCHEMECOLOR_INDEX_BRIGHTNESS" val="-0.5"/>
  <p:tag name="KSO_WM_DIAGRAM_USE_COLOR_VALUE" val="{&quot;color_scheme&quot;:1,&quot;color_type&quot;:1,&quot;theme_color_indexes&quot;:[]}"/>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1_2"/>
  <p:tag name="KSO_WM_UNIT_ID" val="diagram20231438_2*l_h_i*1_1_2"/>
  <p:tag name="KSO_WM_TEMPLATE_CATEGORY" val="diagram"/>
  <p:tag name="KSO_WM_TEMPLATE_INDEX" val="20231438"/>
  <p:tag name="KSO_WM_UNIT_LAYERLEVEL" val="1_1_1"/>
  <p:tag name="KSO_WM_TAG_VERSION" val="3.0"/>
  <p:tag name="KSO_WM_DIAGRAM_MAX_ITEMCNT" val="6"/>
  <p:tag name="KSO_WM_DIAGRAM_MIN_ITEMCNT" val="2"/>
  <p:tag name="KSO_WM_DIAGRAM_VIRTUALLY_FRAME" val="{&quot;height&quot;:253.17833251953124,&quot;left&quot;:54.51944881889764,&quot;top&quot;:232.26083374023438,&quot;width&quot;:851.5767716535435}"/>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2"/>
  <p:tag name="KSO_WM_DIAGRAM_COLOR_TEXT_CAN_REMOVE" val="n"/>
  <p:tag name="KSO_WM_BEAUTIFY_FLAG" val="#wm#"/>
  <p:tag name="KSO_WM_UNIT_FILL_TYPE" val="1"/>
  <p:tag name="KSO_WM_UNIT_FILL_FORE_SCHEMECOLOR_INDEX" val="5"/>
  <p:tag name="KSO_WM_UNIT_FILL_FORE_SCHEMECOLOR_INDEX_BRIGHTNESS" val="-0.5"/>
  <p:tag name="KSO_WM_DIAGRAM_USE_COLOR_VALUE" val="{&quot;color_scheme&quot;:1,&quot;color_type&quot;:1,&quot;theme_color_indexes&quot;:[]}"/>
</p:tagLst>
</file>

<file path=ppt/tags/tag5.xml><?xml version="1.0" encoding="utf-8"?>
<p:tagLst xmlns:p="http://schemas.openxmlformats.org/presentationml/2006/main">
  <p:tag name="KSO_WM_DIAGRAM_VIRTUALLY_FRAME" val="{&quot;height&quot;:435.90937007874015,&quot;left&quot;:280.7868503937008,&quot;top&quot;:73.34905511811023,&quot;width&quot;:487.4204724409448}"/>
</p:tagLst>
</file>

<file path=ppt/tags/tag50.xml><?xml version="1.0" encoding="utf-8"?>
<p:tagLst xmlns:p="http://schemas.openxmlformats.org/presentationml/2006/main">
  <p:tag name="KSO_WM_UNIT_COMPATIBLE" val="0"/>
  <p:tag name="KSO_WM_UNIT_DIAGRAM_ISREFERUNIT" val="0"/>
  <p:tag name="KSO_WM_TEMPLATE_INDEX" val="20231438"/>
  <p:tag name="KSO_WM_TAG_VERSION" val="3.0"/>
  <p:tag name="KSO_WM_DIAGRAM_MAX_ITEMCNT" val="6"/>
  <p:tag name="KSO_WM_DIAGRAM_VIRTUALLY_FRAME" val="{&quot;height&quot;:253.17833251953124,&quot;left&quot;:54.51944881889764,&quot;top&quot;:232.26083374023438,&quot;width&quot;:851.5767716535435}"/>
  <p:tag name="KSO_WM_DIAGRAM_VERSION" val="3"/>
  <p:tag name="KSO_WM_DIAGRAM_COLOR_TEXT_CAN_REMOVE" val="n"/>
  <p:tag name="KSO_WM_UNIT_SUBTYPE" val="a"/>
  <p:tag name="KSO_WM_UNIT_NOCLEAR" val="0"/>
  <p:tag name="KSO_WM_UNIT_VALUE" val="60"/>
  <p:tag name="KSO_WM_UNIT_HIGHLIGHT" val="0"/>
  <p:tag name="KSO_WM_UNIT_DIAGRAM_ISNUMVISUAL" val="0"/>
  <p:tag name="KSO_WM_UNIT_TYPE" val="l_h_f"/>
  <p:tag name="KSO_WM_UNIT_INDEX" val="1_2_1"/>
  <p:tag name="KSO_WM_UNIT_ID" val="diagram20231438_2*l_h_f*1_2_1"/>
  <p:tag name="KSO_WM_TEMPLATE_CATEGORY" val="diagram"/>
  <p:tag name="KSO_WM_UNIT_LAYERLEVEL" val="1_1_1"/>
  <p:tag name="KSO_WM_DIAGRAM_GROUP_CODE" val="l1-1"/>
  <p:tag name="KSO_WM_DIAGRAM_MIN_ITEMCNT" val="2"/>
  <p:tag name="KSO_WM_DIAGRAM_COLOR_TRICK" val="2"/>
  <p:tag name="KSO_WM_DIAGRAM_COLOR_MATCH_VALUE" val="{&quot;shape&quot;:{&quot;fill&quot;:{&quot;gradient&quot;:[{&quot;brightness&quot;:0.800000011920929,&quot;colorType&quot;:1,&quot;foreColorIndex&quot;:8,&quot;pos&quot;:0,&quot;transparency&quot;:0.800000011920929},{&quot;brightness&quot;:0,&quot;colorType&quot;:1,&quot;foreColorIndex&quot;:14,&quot;pos&quot;:1,&quot;transparency&quot;:1}],&quot;type&quot;:3},&quot;glow&quot;:{&quot;colorType&quot;:0},&quot;line&quot;:{&quot;solidLine&quot;:{&quot;brightness&quot;:0.6000000238418579,&quot;colorType&quot;:1,&quot;foreColorIndex&quot;:8,&quot;transparency&quot;:0.4000000059604645},&quot;type&quot;:1},&quot;shadow&quot;:{&quot;brightness&quot;:0,&quot;colorType&quot;:1,&quot;foreColorIndex&quot;:8,&quot;transparency&quot;:0.9200000166893005},&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
  <p:tag name="KSO_WM_UNIT_LINE_FILL_TYPE" val="2"/>
  <p:tag name="KSO_WM_UNIT_TEXT_TYPE" val="1"/>
  <p:tag name="KSO_WM_UNIT_TEXT_LAYER_COUNT" val="1"/>
  <p:tag name="KSO_WM_BEAUTIFY_FLAG" val="#wm#"/>
  <p:tag name="KSO_WM_UNIT_PRESET_TEXT" val="单击此处输入你的项正文，文字是您思想的提炼，请尽量言简意赅的阐述内容观点。单击此处输入你的项正文，文字是您思想的提炼，请尽量言简意赅的阐述内容观点。"/>
  <p:tag name="KSO_WM_UNIT_FILL_TYPE" val="3"/>
  <p:tag name="KSO_WM_UNIT_LINE_FORE_SCHEMECOLOR_INDEX" val="8"/>
  <p:tag name="KSO_WM_UNIT_TEXT_FILL_FORE_SCHEMECOLOR_INDEX" val="1"/>
  <p:tag name="KSO_WM_UNIT_TEXT_FILL_TYPE" val="1"/>
  <p:tag name="KSO_WM_DIAGRAM_USE_COLOR_VALUE" val="{&quot;color_scheme&quot;:1,&quot;color_type&quot;:1,&quot;theme_color_indexes&quot;:[]}"/>
</p:tagLst>
</file>

<file path=ppt/tags/tag51.xml><?xml version="1.0" encoding="utf-8"?>
<p:tagLst xmlns:p="http://schemas.openxmlformats.org/presentationml/2006/main">
  <p:tag name="KSO_WM_DIAGRAM_VIRTUALLY_FRAME" val="{&quot;height&quot;:253.17833251953124,&quot;left&quot;:54.51944881889764,&quot;top&quot;:232.26083374023438,&quot;width&quot;:851.5767716535435}"/>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DIAGRAM_MAX_ITEMCNT" val="6"/>
  <p:tag name="KSO_WM_DIAGRAM_MIN_ITEMCNT" val="2"/>
  <p:tag name="KSO_WM_DIAGRAM_VIRTUALLY_FRAME" val="{&quot;height&quot;:253.17833251953124,&quot;left&quot;:54.51944881889764,&quot;top&quot;:232.26083374023438,&quot;width&quot;:851.5767716535435}"/>
  <p:tag name="KSO_WM_DIAGRAM_COLOR_MATCH_VALUE" val="{&quot;shape&quot;:{&quot;fill&quot;:{&quot;gradient&quot;:[{&quot;brightness&quot;:0.4000000059604645,&quot;colorType&quot;:1,&quot;foreColorIndex&quot;:8,&quot;pos&quot;:0,&quot;transparency&quot;:0},{&quot;brightness&quot;:0,&quot;colorType&quot;:1,&quot;foreColorIndex&quot;:8,&quot;pos&quot;:0.6644999980926514,&quot;transparency&quot;:0},{&quot;brightness&quot;:0,&quot;colorType&quot;:1,&quot;foreColorIndex&quot;:8,&quot;pos&quot;:1,&quot;transparency&quot;:0}],&quot;type&quot;:3},&quot;glow&quot;:{&quot;colorType&quot;:0},&quot;line&quot;:{&quot;type&quot;:0},&quot;shadow&quot;:{&quot;brightness&quot;:0,&quot;colorType&quot;:1,&quot;foreColorIndex&quot;:8,&quot;transparency&quot;:0.75},&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ISCONTENTSTITLE" val="0"/>
  <p:tag name="KSO_WM_UNIT_ISNUMDGMTITLE" val="0"/>
  <p:tag name="KSO_WM_UNIT_NOCLEAR" val="0"/>
  <p:tag name="KSO_WM_UNIT_VALUE" val="10"/>
  <p:tag name="KSO_WM_UNIT_TYPE" val="l_h_a"/>
  <p:tag name="KSO_WM_UNIT_INDEX" val="1_2_1"/>
  <p:tag name="KSO_WM_UNIT_ID" val="diagram20231438_2*l_h_a*1_2_1"/>
  <p:tag name="KSO_WM_TEMPLATE_CATEGORY" val="diagram"/>
  <p:tag name="KSO_WM_TEMPLATE_INDEX" val="20231438"/>
  <p:tag name="KSO_WM_UNIT_LAYERLEVEL" val="1_1_1"/>
  <p:tag name="KSO_WM_TAG_VERSION" val="3.0"/>
  <p:tag name="KSO_WM_UNIT_TEXT_FILL_FORE_SCHEMECOLOR_INDEX_BRIGHTNESS" val="0.15"/>
  <p:tag name="KSO_WM_DIAGRAM_VERSION" val="3"/>
  <p:tag name="KSO_WM_DIAGRAM_COLOR_TRICK" val="2"/>
  <p:tag name="KSO_WM_DIAGRAM_COLOR_TEXT_CAN_REMOVE" val="n"/>
  <p:tag name="KSO_WM_UNIT_TEXT_FILL_TYPE" val="1"/>
  <p:tag name="KSO_WM_UNIT_TEXT_TYPE" val="1"/>
  <p:tag name="KSO_WM_BEAUTIFY_FLAG" val="#wm#"/>
  <p:tag name="KSO_WM_UNIT_PRESET_TEXT" val="添加标题"/>
  <p:tag name="KSO_WM_UNIT_FILL_TYPE" val="3"/>
  <p:tag name="KSO_WM_DIAGRAM_USE_COLOR_VALUE" val="{&quot;color_scheme&quot;:1,&quot;color_type&quot;:1,&quot;theme_color_indexes&quot;:[]}"/>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3"/>
  <p:tag name="KSO_WM_UNIT_ID" val="diagram20231438_2*l_h_i*1_2_3"/>
  <p:tag name="KSO_WM_TEMPLATE_CATEGORY" val="diagram"/>
  <p:tag name="KSO_WM_TEMPLATE_INDEX" val="20231438"/>
  <p:tag name="KSO_WM_UNIT_LAYERLEVEL" val="1_1_1"/>
  <p:tag name="KSO_WM_TAG_VERSION" val="3.0"/>
  <p:tag name="KSO_WM_DIAGRAM_MAX_ITEMCNT" val="6"/>
  <p:tag name="KSO_WM_DIAGRAM_MIN_ITEMCNT" val="2"/>
  <p:tag name="KSO_WM_DIAGRAM_VIRTUALLY_FRAME" val="{&quot;height&quot;:253.17833251953124,&quot;left&quot;:54.51944881889764,&quot;top&quot;:232.26083374023438,&quot;width&quot;:851.5767716535435}"/>
  <p:tag name="KSO_WM_DIAGRAM_COLOR_MATCH_VALUE" val="{&quot;shape&quot;:{&quot;fill&quot;:{&quot;solid&quot;:{&quot;brightness&quot;:-0.5,&quot;colorType&quot;:1,&quot;foreColorIndex&quot;:8,&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2"/>
  <p:tag name="KSO_WM_DIAGRAM_COLOR_TEXT_CAN_REMOVE" val="n"/>
  <p:tag name="KSO_WM_BEAUTIFY_FLAG" val="#wm#"/>
  <p:tag name="KSO_WM_UNIT_FILL_TYPE" val="1"/>
  <p:tag name="KSO_WM_UNIT_FILL_FORE_SCHEMECOLOR_INDEX" val="8"/>
  <p:tag name="KSO_WM_UNIT_FILL_FORE_SCHEMECOLOR_INDEX_BRIGHTNESS" val="-0.5"/>
  <p:tag name="KSO_WM_DIAGRAM_USE_COLOR_VALUE" val="{&quot;color_scheme&quot;:1,&quot;color_type&quot;:1,&quot;theme_color_indexes&quot;:[]}"/>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2_2"/>
  <p:tag name="KSO_WM_UNIT_ID" val="diagram20231438_2*l_h_i*1_2_2"/>
  <p:tag name="KSO_WM_TEMPLATE_CATEGORY" val="diagram"/>
  <p:tag name="KSO_WM_TEMPLATE_INDEX" val="20231438"/>
  <p:tag name="KSO_WM_UNIT_LAYERLEVEL" val="1_1_1"/>
  <p:tag name="KSO_WM_TAG_VERSION" val="3.0"/>
  <p:tag name="KSO_WM_DIAGRAM_MAX_ITEMCNT" val="6"/>
  <p:tag name="KSO_WM_DIAGRAM_MIN_ITEMCNT" val="2"/>
  <p:tag name="KSO_WM_DIAGRAM_VIRTUALLY_FRAME" val="{&quot;height&quot;:253.17833251953124,&quot;left&quot;:54.51944881889764,&quot;top&quot;:232.26083374023438,&quot;width&quot;:851.5767716535435}"/>
  <p:tag name="KSO_WM_DIAGRAM_COLOR_MATCH_VALUE" val="{&quot;shape&quot;:{&quot;fill&quot;:{&quot;solid&quot;:{&quot;brightness&quot;:-0.5,&quot;colorType&quot;:1,&quot;foreColorIndex&quot;:8,&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2"/>
  <p:tag name="KSO_WM_DIAGRAM_COLOR_TEXT_CAN_REMOVE" val="n"/>
  <p:tag name="KSO_WM_BEAUTIFY_FLAG" val="#wm#"/>
  <p:tag name="KSO_WM_UNIT_FILL_TYPE" val="1"/>
  <p:tag name="KSO_WM_UNIT_FILL_FORE_SCHEMECOLOR_INDEX" val="8"/>
  <p:tag name="KSO_WM_UNIT_FILL_FORE_SCHEMECOLOR_INDEX_BRIGHTNESS" val="-0.5"/>
  <p:tag name="KSO_WM_DIAGRAM_USE_COLOR_VALUE" val="{&quot;color_scheme&quot;:1,&quot;color_type&quot;:1,&quot;theme_color_indexes&quot;:[]}"/>
</p:tagLst>
</file>

<file path=ppt/tags/tag55.xml><?xml version="1.0" encoding="utf-8"?>
<p:tagLst xmlns:p="http://schemas.openxmlformats.org/presentationml/2006/main">
  <p:tag name="KSO_WM_UNIT_COMPATIBLE" val="0"/>
  <p:tag name="KSO_WM_UNIT_DIAGRAM_ISREFERUNIT" val="0"/>
  <p:tag name="KSO_WM_TEMPLATE_INDEX" val="20231438"/>
  <p:tag name="KSO_WM_TAG_VERSION" val="3.0"/>
  <p:tag name="KSO_WM_DIAGRAM_MAX_ITEMCNT" val="6"/>
  <p:tag name="KSO_WM_DIAGRAM_VIRTUALLY_FRAME" val="{&quot;height&quot;:253.17833251953124,&quot;left&quot;:54.51944881889764,&quot;top&quot;:232.26083374023438,&quot;width&quot;:851.5767716535435}"/>
  <p:tag name="KSO_WM_DIAGRAM_VERSION" val="3"/>
  <p:tag name="KSO_WM_DIAGRAM_COLOR_TEXT_CAN_REMOVE" val="n"/>
  <p:tag name="KSO_WM_UNIT_SUBTYPE" val="a"/>
  <p:tag name="KSO_WM_UNIT_NOCLEAR" val="0"/>
  <p:tag name="KSO_WM_UNIT_VALUE" val="60"/>
  <p:tag name="KSO_WM_UNIT_HIGHLIGHT" val="0"/>
  <p:tag name="KSO_WM_UNIT_DIAGRAM_ISNUMVISUAL" val="0"/>
  <p:tag name="KSO_WM_UNIT_TYPE" val="l_h_f"/>
  <p:tag name="KSO_WM_UNIT_INDEX" val="1_3_1"/>
  <p:tag name="KSO_WM_UNIT_ID" val="diagram20231438_2*l_h_f*1_3_1"/>
  <p:tag name="KSO_WM_TEMPLATE_CATEGORY" val="diagram"/>
  <p:tag name="KSO_WM_UNIT_LAYERLEVEL" val="1_1_1"/>
  <p:tag name="KSO_WM_DIAGRAM_GROUP_CODE" val="l1-1"/>
  <p:tag name="KSO_WM_DIAGRAM_MIN_ITEMCNT" val="2"/>
  <p:tag name="KSO_WM_DIAGRAM_COLOR_TRICK" val="2"/>
  <p:tag name="KSO_WM_DIAGRAM_COLOR_MATCH_VALUE" val="{&quot;shape&quot;:{&quot;fill&quot;:{&quot;gradient&quot;:[{&quot;brightness&quot;:0.800000011920929,&quot;colorType&quot;:1,&quot;foreColorIndex&quot;:5,&quot;pos&quot;:0,&quot;transparency&quot;:0.800000011920929},{&quot;brightness&quot;:0,&quot;colorType&quot;:1,&quot;foreColorIndex&quot;:14,&quot;pos&quot;:1,&quot;transparency&quot;:1}],&quot;type&quot;:3},&quot;glow&quot;:{&quot;colorType&quot;:0},&quot;line&quot;:{&quot;solidLine&quot;:{&quot;brightness&quot;:0.6000000238418579,&quot;colorType&quot;:1,&quot;foreColorIndex&quot;:5,&quot;transparency&quot;:0.4000000059604645},&quot;type&quot;:1},&quot;shadow&quot;:{&quot;brightness&quot;:0,&quot;colorType&quot;:1,&quot;foreColorIndex&quot;:5,&quot;transparency&quot;:0.9200000166893005},&quot;threeD&quot;:{&quot;curvedSurface&quot;:{&quot;brightness&quot;:0,&quot;colorType&quot;:2,&quot;rgb&quot;:&quot;#000000&quot;},&quot;depth&quot;:{&quot;colorType&quot;:0}}},&quot;text&quot;:{&quot;fill&quot;:{&quot;solid&quot;:{&quot;brightness&quot;:0.15000000596046448,&quot;colorType&quot;:1,&quot;foreColorIndex&quot;:13,&quot;transparency&quot;:0},&quot;type&quot;:1},&quot;glow&quot;:{&quot;colorType&quot;:0},&quot;line&quot;:{&quot;type&quot;:0},&quot;shadow&quot;:{&quot;colorType&quot;:0},&quot;threeD&quot;:{&quot;curvedSurface&quot;:{&quot;brightness&quot;:0,&quot;colorType&quot;:2,&quot;rgb&quot;:&quot;#000000&quot;},&quot;depth&quot;:{&quot;colorType&quot;:0}}}}"/>
  <p:tag name="KSO_WM_UNIT_FILL_FORE_SCHEMECOLOR_INDEX_BRIGHTNESS" val="0"/>
  <p:tag name="KSO_WM_UNIT_LINE_FILL_TYPE" val="2"/>
  <p:tag name="KSO_WM_UNIT_TEXT_TYPE" val="1"/>
  <p:tag name="KSO_WM_UNIT_TEXT_LAYER_COUNT" val="1"/>
  <p:tag name="KSO_WM_BEAUTIFY_FLAG" val="#wm#"/>
  <p:tag name="KSO_WM_UNIT_PRESET_TEXT" val="单击此处输入你的项正文，文字是您思想的提炼，请言简意赅的阐述观点。单击此处输入你的正文，文字是您思想的提炼，为了最终演示发布的良好效果，请言简意赅的阐述观点。"/>
  <p:tag name="KSO_WM_UNIT_FILL_TYPE" val="3"/>
  <p:tag name="KSO_WM_UNIT_LINE_FORE_SCHEMECOLOR_INDEX" val="5"/>
  <p:tag name="KSO_WM_UNIT_TEXT_FILL_FORE_SCHEMECOLOR_INDEX" val="1"/>
  <p:tag name="KSO_WM_UNIT_TEXT_FILL_TYPE" val="1"/>
  <p:tag name="KSO_WM_DIAGRAM_USE_COLOR_VALUE" val="{&quot;color_scheme&quot;:1,&quot;color_type&quot;:1,&quot;theme_color_indexes&quot;:[]}"/>
</p:tagLst>
</file>

<file path=ppt/tags/tag56.xml><?xml version="1.0" encoding="utf-8"?>
<p:tagLst xmlns:p="http://schemas.openxmlformats.org/presentationml/2006/main">
  <p:tag name="KSO_WM_DIAGRAM_VIRTUALLY_FRAME" val="{&quot;height&quot;:253.17833251953124,&quot;left&quot;:54.51944881889764,&quot;top&quot;:232.26083374023438,&quot;width&quot;:851.5767716535435}"/>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DIAGRAM_MAX_ITEMCNT" val="6"/>
  <p:tag name="KSO_WM_DIAGRAM_MIN_ITEMCNT" val="2"/>
  <p:tag name="KSO_WM_DIAGRAM_VIRTUALLY_FRAME" val="{&quot;height&quot;:253.17833251953124,&quot;left&quot;:54.51944881889764,&quot;top&quot;:232.26083374023438,&quot;width&quot;:851.5767716535435}"/>
  <p:tag name="KSO_WM_DIAGRAM_COLOR_MATCH_VALUE" val="{&quot;shape&quot;:{&quot;fill&quot;:{&quot;gradient&quot;:[{&quot;brightness&quot;:0.6000000238418579,&quot;colorType&quot;:1,&quot;foreColorIndex&quot;:5,&quot;pos&quot;:0,&quot;transparency&quot;:0},{&quot;brightness&quot;:0,&quot;colorType&quot;:1,&quot;foreColorIndex&quot;:5,&quot;pos&quot;:0.6899999976158142,&quot;transparency&quot;:0},{&quot;brightness&quot;:0,&quot;colorType&quot;:1,&quot;foreColorIndex&quot;:5,&quot;pos&quot;:1,&quot;transparency&quot;:0}],&quot;type&quot;:3},&quot;glow&quot;:{&quot;colorType&quot;:0},&quot;line&quot;:{&quot;type&quot;:0},&quot;shadow&quot;:{&quot;brightness&quot;:0,&quot;colorType&quot;:1,&quot;foreColorIndex&quot;:5,&quot;transparency&quot;:0.75},&quot;threeD&quot;:{&quot;curvedSurface&quot;:{&quot;brightness&quot;:0,&quot;colorType&quot;:2,&quot;rgb&quot;:&quot;#000000&quot;},&quot;depth&quot;:{&quot;colorType&quot;:0}}},&quot;text&quot;:{&quot;fill&quot;:{&quot;solid&quot;:{&quot;brightness&quot;:0,&quot;colorType&quot;:2,&quot;rgb&quot;:&quot;#ffffff&quot;,&quot;transparency&quot;:0},&quot;type&quot;:1},&quot;glow&quot;:{&quot;colorType&quot;:0},&quot;line&quot;:{&quot;type&quot;:0},&quot;shadow&quot;:{&quot;colorType&quot;:0},&quot;threeD&quot;:{&quot;curvedSurface&quot;:{&quot;brightness&quot;:0,&quot;colorType&quot;:2,&quot;rgb&quot;:&quot;#000000&quot;},&quot;depth&quot;:{&quot;colorType&quot;:0}}}}"/>
  <p:tag name="KSO_WM_UNIT_ISCONTENTSTITLE" val="0"/>
  <p:tag name="KSO_WM_UNIT_ISNUMDGMTITLE" val="0"/>
  <p:tag name="KSO_WM_UNIT_NOCLEAR" val="0"/>
  <p:tag name="KSO_WM_UNIT_VALUE" val="10"/>
  <p:tag name="KSO_WM_UNIT_TYPE" val="l_h_a"/>
  <p:tag name="KSO_WM_UNIT_INDEX" val="1_3_1"/>
  <p:tag name="KSO_WM_UNIT_ID" val="diagram20231438_2*l_h_a*1_3_1"/>
  <p:tag name="KSO_WM_TEMPLATE_CATEGORY" val="diagram"/>
  <p:tag name="KSO_WM_TEMPLATE_INDEX" val="20231438"/>
  <p:tag name="KSO_WM_UNIT_LAYERLEVEL" val="1_1_1"/>
  <p:tag name="KSO_WM_TAG_VERSION" val="3.0"/>
  <p:tag name="KSO_WM_UNIT_TEXT_FILL_FORE_SCHEMECOLOR_INDEX_BRIGHTNESS" val="0.15"/>
  <p:tag name="KSO_WM_DIAGRAM_VERSION" val="3"/>
  <p:tag name="KSO_WM_DIAGRAM_COLOR_TRICK" val="2"/>
  <p:tag name="KSO_WM_DIAGRAM_COLOR_TEXT_CAN_REMOVE" val="n"/>
  <p:tag name="KSO_WM_UNIT_TEXT_FILL_TYPE" val="1"/>
  <p:tag name="KSO_WM_UNIT_TEXT_TYPE" val="1"/>
  <p:tag name="KSO_WM_BEAUTIFY_FLAG" val="#wm#"/>
  <p:tag name="KSO_WM_UNIT_PRESET_TEXT" val="添加标题"/>
  <p:tag name="KSO_WM_UNIT_FILL_TYPE" val="3"/>
  <p:tag name="KSO_WM_DIAGRAM_USE_COLOR_VALUE" val="{&quot;color_scheme&quot;:1,&quot;color_type&quot;:1,&quot;theme_color_indexes&quot;:[]}"/>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3"/>
  <p:tag name="KSO_WM_UNIT_ID" val="diagram20231438_2*l_h_i*1_3_3"/>
  <p:tag name="KSO_WM_TEMPLATE_CATEGORY" val="diagram"/>
  <p:tag name="KSO_WM_TEMPLATE_INDEX" val="20231438"/>
  <p:tag name="KSO_WM_UNIT_LAYERLEVEL" val="1_1_1"/>
  <p:tag name="KSO_WM_TAG_VERSION" val="3.0"/>
  <p:tag name="KSO_WM_DIAGRAM_MAX_ITEMCNT" val="6"/>
  <p:tag name="KSO_WM_DIAGRAM_MIN_ITEMCNT" val="2"/>
  <p:tag name="KSO_WM_DIAGRAM_VIRTUALLY_FRAME" val="{&quot;height&quot;:253.17833251953124,&quot;left&quot;:54.51944881889764,&quot;top&quot;:232.26083374023438,&quot;width&quot;:851.5767716535435}"/>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2"/>
  <p:tag name="KSO_WM_DIAGRAM_COLOR_TEXT_CAN_REMOVE" val="n"/>
  <p:tag name="KSO_WM_BEAUTIFY_FLAG" val="#wm#"/>
  <p:tag name="KSO_WM_UNIT_FILL_TYPE" val="1"/>
  <p:tag name="KSO_WM_UNIT_FILL_FORE_SCHEMECOLOR_INDEX" val="5"/>
  <p:tag name="KSO_WM_UNIT_FILL_FORE_SCHEMECOLOR_INDEX_BRIGHTNESS" val="-0.5"/>
  <p:tag name="KSO_WM_DIAGRAM_USE_COLOR_VALUE" val="{&quot;color_scheme&quot;:1,&quot;color_type&quot;:1,&quot;theme_color_indexes&quot;:[]}"/>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DIAGRAM_GROUP_CODE" val="l1-1"/>
  <p:tag name="KSO_WM_UNIT_TYPE" val="l_h_i"/>
  <p:tag name="KSO_WM_UNIT_INDEX" val="1_3_2"/>
  <p:tag name="KSO_WM_UNIT_ID" val="diagram20231438_2*l_h_i*1_3_2"/>
  <p:tag name="KSO_WM_TEMPLATE_CATEGORY" val="diagram"/>
  <p:tag name="KSO_WM_TEMPLATE_INDEX" val="20231438"/>
  <p:tag name="KSO_WM_UNIT_LAYERLEVEL" val="1_1_1"/>
  <p:tag name="KSO_WM_TAG_VERSION" val="3.0"/>
  <p:tag name="KSO_WM_DIAGRAM_MAX_ITEMCNT" val="6"/>
  <p:tag name="KSO_WM_DIAGRAM_MIN_ITEMCNT" val="2"/>
  <p:tag name="KSO_WM_DIAGRAM_VIRTUALLY_FRAME" val="{&quot;height&quot;:253.17833251953124,&quot;left&quot;:54.51944881889764,&quot;top&quot;:232.26083374023438,&quot;width&quot;:851.5767716535435}"/>
  <p:tag name="KSO_WM_DIAGRAM_COLOR_MATCH_VALUE" val="{&quot;shape&quot;:{&quot;fill&quot;:{&quot;solid&quot;:{&quot;brightness&quot;:-0.5,&quot;colorType&quot;:1,&quot;foreColorIndex&quot;:5,&quot;transparency&quot;:0},&quot;type&quot;:1},&quot;glow&quot;:{&quot;colorType&quot;:0},&quot;line&quot;:{&quot;type&quot;:0},&quot;shadow&quot;:{&quot;colorType&quot;:0},&quot;threeD&quot;:{&quot;curvedSurface&quot;:{&quot;brightness&quot;:0,&quot;colorType&quot;:2,&quot;rgb&quot;:&quot;#000000&quot;},&quot;depth&quot;:{&quot;colorType&quot;:0}}},&quot;text&quot;:{&quot;fill&quot;:{&quot;solid&quot;:{&quot;brightness&quot;:0,&quot;colorType&quot;:1,&quot;foreColorIndex&quot;:2,&quot;transparency&quot;:0},&quot;type&quot;:1},&quot;glow&quot;:{&quot;colorType&quot;:0},&quot;line&quot;:{&quot;type&quot;:0},&quot;shadow&quot;:{&quot;colorType&quot;:0},&quot;threeD&quot;:{&quot;curvedSurface&quot;:{&quot;brightness&quot;:0,&quot;colorType&quot;:2,&quot;rgb&quot;:&quot;#000000&quot;},&quot;depth&quot;:{&quot;colorType&quot;:0}}}}"/>
  <p:tag name="KSO_WM_DIAGRAM_VERSION" val="3"/>
  <p:tag name="KSO_WM_DIAGRAM_COLOR_TRICK" val="2"/>
  <p:tag name="KSO_WM_DIAGRAM_COLOR_TEXT_CAN_REMOVE" val="n"/>
  <p:tag name="KSO_WM_BEAUTIFY_FLAG" val="#wm#"/>
  <p:tag name="KSO_WM_UNIT_FILL_TYPE" val="1"/>
  <p:tag name="KSO_WM_UNIT_FILL_FORE_SCHEMECOLOR_INDEX" val="5"/>
  <p:tag name="KSO_WM_UNIT_FILL_FORE_SCHEMECOLOR_INDEX_BRIGHTNESS" val="-0.5"/>
  <p:tag name="KSO_WM_DIAGRAM_USE_COLOR_VALUE" val="{&quot;color_scheme&quot;:1,&quot;color_type&quot;:1,&quot;theme_color_indexes&quot;:[]}"/>
</p:tagLst>
</file>

<file path=ppt/tags/tag6.xml><?xml version="1.0" encoding="utf-8"?>
<p:tagLst xmlns:p="http://schemas.openxmlformats.org/presentationml/2006/main">
  <p:tag name="KSO_WM_DIAGRAM_VIRTUALLY_FRAME" val="{&quot;height&quot;:435.90937007874015,&quot;left&quot;:280.7868503937008,&quot;top&quot;:73.34905511811023,&quot;width&quot;:487.4204724409448}"/>
</p:tagLst>
</file>

<file path=ppt/tags/tag60.xml><?xml version="1.0" encoding="utf-8"?>
<p:tagLst xmlns:p="http://schemas.openxmlformats.org/presentationml/2006/main">
  <p:tag name="KSO_DOCER_RESOURCE_TRACE_INFO" val="{&quot;id&quot;:&quot;50063073&quot;,&quot;origin&quot;:0,&quot;type&quot;:&quot;icons&quot;,&quot;user&quot;:&quot;1534164514&quot;}"/>
</p:tagLst>
</file>

<file path=ppt/tags/tag61.xml><?xml version="1.0" encoding="utf-8"?>
<p:tagLst xmlns:p="http://schemas.openxmlformats.org/presentationml/2006/main">
  <p:tag name="KSO_DOCER_RESOURCE_TRACE_INFO" val="{&quot;id&quot;:&quot;50008965&quot;,&quot;origin&quot;:0,&quot;type&quot;:&quot;icons&quot;,&quot;user&quot;:&quot;1534164514&quot;}"/>
</p:tagLst>
</file>

<file path=ppt/tags/tag62.xml><?xml version="1.0" encoding="utf-8"?>
<p:tagLst xmlns:p="http://schemas.openxmlformats.org/presentationml/2006/main">
  <p:tag name="KSO_DOCER_RESOURCE_TRACE_INFO" val="{&quot;id&quot;:&quot;21552354&quot;,&quot;origin&quot;:0,&quot;type&quot;:&quot;icons&quot;,&quot;user&quot;:&quot;1534164514&quot;}"/>
</p:tagLst>
</file>

<file path=ppt/tags/tag63.xml><?xml version="1.0" encoding="utf-8"?>
<p:tagLst xmlns:p="http://schemas.openxmlformats.org/presentationml/2006/main">
  <p:tag name="RESOURCE_RECORD_KEY" val="{&quot;10&quot;:[21552354],&quot;70&quot;:[3318451,3312359,3322227,3313593,3323956]}"/>
</p:tagLst>
</file>

<file path=ppt/tags/tag7.xml><?xml version="1.0" encoding="utf-8"?>
<p:tagLst xmlns:p="http://schemas.openxmlformats.org/presentationml/2006/main">
  <p:tag name="KSO_WM_DIAGRAM_VIRTUALLY_FRAME" val="{&quot;height&quot;:435.90937007874015,&quot;left&quot;:280.7868503937008,&quot;top&quot;:73.34905511811023,&quot;width&quot;:487.4204724409448}"/>
</p:tagLst>
</file>

<file path=ppt/tags/tag8.xml><?xml version="1.0" encoding="utf-8"?>
<p:tagLst xmlns:p="http://schemas.openxmlformats.org/presentationml/2006/main">
  <p:tag name="KSO_WM_DIAGRAM_VIRTUALLY_FRAME" val="{&quot;height&quot;:435.90937007874015,&quot;left&quot;:280.7868503937008,&quot;top&quot;:73.34905511811023,&quot;width&quot;:487.4204724409448}"/>
</p:tagLst>
</file>

<file path=ppt/tags/tag9.xml><?xml version="1.0" encoding="utf-8"?>
<p:tagLst xmlns:p="http://schemas.openxmlformats.org/presentationml/2006/main">
  <p:tag name="KSO_WM_DIAGRAM_VIRTUALLY_FRAME" val="{&quot;height&quot;:435.90937007874015,&quot;left&quot;:280.7868503937008,&quot;top&quot;:73.34905511811023,&quot;width&quot;:487.4204724409448}"/>
</p:tagLst>
</file>

<file path=ppt/theme/theme1.xml><?xml version="1.0" encoding="utf-8"?>
<a:theme xmlns:a="http://schemas.openxmlformats.org/drawingml/2006/main" name="Office 主题​​">
  <a:themeElements>
    <a:clrScheme name="自定义 34">
      <a:dk1>
        <a:sysClr val="windowText" lastClr="000000"/>
      </a:dk1>
      <a:lt1>
        <a:sysClr val="window" lastClr="FFFFFF"/>
      </a:lt1>
      <a:dk2>
        <a:srgbClr val="44546A"/>
      </a:dk2>
      <a:lt2>
        <a:srgbClr val="E7E6E6"/>
      </a:lt2>
      <a:accent1>
        <a:srgbClr val="68AE77"/>
      </a:accent1>
      <a:accent2>
        <a:srgbClr val="8CF5D4"/>
      </a:accent2>
      <a:accent3>
        <a:srgbClr val="FFE8CB"/>
      </a:accent3>
      <a:accent4>
        <a:srgbClr val="57965F"/>
      </a:accent4>
      <a:accent5>
        <a:srgbClr val="6BEEB8"/>
      </a:accent5>
      <a:accent6>
        <a:srgbClr val="FDCCA4"/>
      </a:accent6>
      <a:hlink>
        <a:srgbClr val="0563C1"/>
      </a:hlink>
      <a:folHlink>
        <a:srgbClr val="954F72"/>
      </a:folHlink>
    </a:clrScheme>
    <a:fontScheme name="思源">
      <a:majorFont>
        <a:latin typeface="Arial Black"/>
        <a:ea typeface="思源宋体 Heavy"/>
        <a:cs typeface=""/>
      </a:majorFont>
      <a:minorFont>
        <a:latin typeface="Arial"/>
        <a:ea typeface="思源黑体 CN Norm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21727</Words>
  <Application>WPS 演示</Application>
  <PresentationFormat>宽屏</PresentationFormat>
  <Paragraphs>688</Paragraphs>
  <Slides>43</Slides>
  <Notes>43</Notes>
  <HiddenSlides>0</HiddenSlides>
  <MMClips>42</MMClips>
  <ScaleCrop>false</ScaleCrop>
  <HeadingPairs>
    <vt:vector size="6" baseType="variant">
      <vt:variant>
        <vt:lpstr>已用的字体</vt:lpstr>
      </vt:variant>
      <vt:variant>
        <vt:i4>22</vt:i4>
      </vt:variant>
      <vt:variant>
        <vt:lpstr>主题</vt:lpstr>
      </vt:variant>
      <vt:variant>
        <vt:i4>1</vt:i4>
      </vt:variant>
      <vt:variant>
        <vt:lpstr>幻灯片标题</vt:lpstr>
      </vt:variant>
      <vt:variant>
        <vt:i4>43</vt:i4>
      </vt:variant>
    </vt:vector>
  </HeadingPairs>
  <TitlesOfParts>
    <vt:vector size="66" baseType="lpstr">
      <vt:lpstr>Arial</vt:lpstr>
      <vt:lpstr>宋体</vt:lpstr>
      <vt:lpstr>Wingdings</vt:lpstr>
      <vt:lpstr>Segoe UI Black</vt:lpstr>
      <vt:lpstr>Open Sans</vt:lpstr>
      <vt:lpstr>字魂59号-创粗黑</vt:lpstr>
      <vt:lpstr>黑体</vt:lpstr>
      <vt:lpstr>Wingdings</vt:lpstr>
      <vt:lpstr>Calibri</vt:lpstr>
      <vt:lpstr>微软雅黑</vt:lpstr>
      <vt:lpstr>Arial Unicode MS</vt:lpstr>
      <vt:lpstr>思源宋体 Heavy</vt:lpstr>
      <vt:lpstr>Arial Black</vt:lpstr>
      <vt:lpstr>思源黑体 CN Normal</vt:lpstr>
      <vt:lpstr>等线</vt:lpstr>
      <vt:lpstr>等线 Light</vt:lpstr>
      <vt:lpstr>Calibri</vt:lpstr>
      <vt:lpstr>Open Sans</vt:lpstr>
      <vt:lpstr>字魂59号-创粗黑</vt:lpstr>
      <vt:lpstr>字魂创粗黑</vt:lpstr>
      <vt:lpstr>兰米宋体</vt:lpstr>
      <vt:lpstr>兰米黑体</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V23767</dc:creator>
  <cp:lastModifiedBy>Lily</cp:lastModifiedBy>
  <cp:revision>356</cp:revision>
  <dcterms:created xsi:type="dcterms:W3CDTF">2022-02-05T08:07:00Z</dcterms:created>
  <dcterms:modified xsi:type="dcterms:W3CDTF">2026-07-31T01:39:19Z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8F009EA5CCEE4940A9629B1278F3960E_13</vt:lpwstr>
  </property>
  <property fmtid="{D5CDD505-2E9C-101B-9397-08002B2CF9AE}" pid="3" name="KSOProductBuildVer">
    <vt:lpwstr>2052-12.1.0.28043</vt:lpwstr>
  </property>
</Properties>
</file>