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16" r:id="rId3"/>
    <p:sldId id="256" r:id="rId5"/>
    <p:sldId id="433" r:id="rId6"/>
    <p:sldId id="426" r:id="rId7"/>
    <p:sldId id="427" r:id="rId8"/>
    <p:sldId id="430" r:id="rId9"/>
    <p:sldId id="420" r:id="rId10"/>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2" userDrawn="1">
          <p15:clr>
            <a:srgbClr val="A4A3A4"/>
          </p15:clr>
        </p15:guide>
        <p15:guide id="2" pos="390" userDrawn="1">
          <p15:clr>
            <a:srgbClr val="A4A3A4"/>
          </p15:clr>
        </p15:guide>
        <p15:guide id="3" pos="4890" userDrawn="1">
          <p15:clr>
            <a:srgbClr val="A4A3A4"/>
          </p15:clr>
        </p15:guide>
        <p15:guide id="4" pos="3856" userDrawn="1">
          <p15:clr>
            <a:srgbClr val="A4A3A4"/>
          </p15:clr>
        </p15:guide>
        <p15:guide id="5" orient="horz" pos="2499" userDrawn="1">
          <p15:clr>
            <a:srgbClr val="A4A3A4"/>
          </p15:clr>
        </p15:guide>
        <p15:guide id="6" pos="29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como RE" initials="GR" lastIdx="3" clrIdx="0"/>
  <p:cmAuthor id="2" name="M. Waid" initials="MW"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C"/>
    <a:srgbClr val="00B485"/>
    <a:srgbClr val="F47847"/>
    <a:srgbClr val="2C7847"/>
    <a:srgbClr val="982B56"/>
    <a:srgbClr val="1A4262"/>
    <a:srgbClr val="B79F8D"/>
    <a:srgbClr val="008868"/>
    <a:srgbClr val="36B5BB"/>
    <a:srgbClr val="ECDF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8" autoAdjust="0"/>
    <p:restoredTop sz="93387" autoAdjust="0"/>
  </p:normalViewPr>
  <p:slideViewPr>
    <p:cSldViewPr snapToGrid="0" showGuides="1">
      <p:cViewPr varScale="1">
        <p:scale>
          <a:sx n="62" d="100"/>
          <a:sy n="62" d="100"/>
        </p:scale>
        <p:origin x="708" y="28"/>
      </p:cViewPr>
      <p:guideLst>
        <p:guide orient="horz" pos="1632"/>
        <p:guide pos="390"/>
        <p:guide pos="4890"/>
        <p:guide pos="3856"/>
        <p:guide orient="horz" pos="2499"/>
        <p:guide pos="292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gs" Target="tags/tag21.xml"/><Relationship Id="rId14" Type="http://schemas.openxmlformats.org/officeDocument/2006/relationships/commentAuthors" Target="commentAuthors.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43B4FE-D1FB-4EB8-86E9-B3A3E176F95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8F5AA-9C31-4ED1-824B-C860FDEFBFC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82B5EE-AE52-4E9A-8EC8-6024C737824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p:spPr>
        <p:txBody>
          <a:bodyPr/>
          <a:lstStyle/>
          <a:p>
            <a:endParaRPr lang="en-GB"/>
          </a:p>
        </p:txBody>
      </p:sp>
      <p:sp>
        <p:nvSpPr>
          <p:cNvPr id="5" name="Footer Placeholder 4"/>
          <p:cNvSpPr>
            <a:spLocks noGrp="1"/>
          </p:cNvSpPr>
          <p:nvPr>
            <p:ph type="ftr" sz="quarter" idx="11"/>
          </p:nvPr>
        </p:nvSpPr>
        <p:spPr>
          <a:xfrm>
            <a:off x="4038600" y="6356350"/>
            <a:ext cx="4114800" cy="365125"/>
          </a:xfrm>
        </p:spPr>
        <p:txBody>
          <a:bodyPr/>
          <a:lstStyle/>
          <a:p>
            <a:endParaRPr lang="en-GB"/>
          </a:p>
        </p:txBody>
      </p:sp>
      <p:sp>
        <p:nvSpPr>
          <p:cNvPr id="6" name="Slide Number Placeholder 5"/>
          <p:cNvSpPr>
            <a:spLocks noGrp="1"/>
          </p:cNvSpPr>
          <p:nvPr>
            <p:ph type="sldNum" sz="quarter" idx="12"/>
          </p:nvPr>
        </p:nvSpPr>
        <p:spPr>
          <a:xfrm>
            <a:off x="8610600" y="6356350"/>
            <a:ext cx="2743200" cy="365125"/>
          </a:xfrm>
        </p:spPr>
        <p:txBody>
          <a:bodyPr/>
          <a:lstStyle/>
          <a:p>
            <a:fld id="{7F4C1676-8445-4D51-B6FB-DBF39B779976}"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400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2" Type="http://schemas.openxmlformats.org/officeDocument/2006/relationships/notesSlide" Target="../notesSlides/notesSlide3.xml"/><Relationship Id="rId21" Type="http://schemas.openxmlformats.org/officeDocument/2006/relationships/slideLayout" Target="../slideLayouts/slideLayout12.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jpe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png"/><Relationship Id="rId14" Type="http://schemas.openxmlformats.org/officeDocument/2006/relationships/notesSlide" Target="../notesSlides/notesSlide5.xml"/><Relationship Id="rId13" Type="http://schemas.openxmlformats.org/officeDocument/2006/relationships/slideLayout" Target="../slideLayouts/slideLayout12.xml"/><Relationship Id="rId12" Type="http://schemas.openxmlformats.org/officeDocument/2006/relationships/image" Target="../media/image14.jpeg"/><Relationship Id="rId11" Type="http://schemas.openxmlformats.org/officeDocument/2006/relationships/image" Target="../media/image13.jpeg"/><Relationship Id="rId10" Type="http://schemas.openxmlformats.org/officeDocument/2006/relationships/image" Target="../media/image12.jpe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2.xml"/><Relationship Id="rId4" Type="http://schemas.openxmlformats.org/officeDocument/2006/relationships/tags" Target="../tags/tag20.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文本框 8"/>
          <p:cNvSpPr txBox="1"/>
          <p:nvPr/>
        </p:nvSpPr>
        <p:spPr>
          <a:xfrm>
            <a:off x="6003633" y="2246757"/>
            <a:ext cx="184730" cy="1311128"/>
          </a:xfrm>
          <a:prstGeom prst="rect">
            <a:avLst/>
          </a:prstGeom>
          <a:noFill/>
        </p:spPr>
        <p:txBody>
          <a:bodyPr wrap="none" rtlCol="0" anchor="t">
            <a:spAutoFit/>
          </a:bodyPr>
          <a:lstStyle/>
          <a:p>
            <a:pPr algn="ctr" fontAlgn="auto">
              <a:lnSpc>
                <a:spcPct val="90000"/>
              </a:lnSpc>
            </a:pPr>
            <a:br>
              <a:rPr lang="en-GB" sz="4400" dirty="0">
                <a:latin typeface="Open Sans" panose="020B0606030504020204" pitchFamily="34" charset="0"/>
                <a:ea typeface="Open Sans" panose="020B0606030504020204" pitchFamily="34" charset="0"/>
                <a:cs typeface="Open Sans" panose="020B0606030504020204" pitchFamily="34" charset="0"/>
                <a:sym typeface="+mn-ea"/>
              </a:rPr>
            </a:br>
            <a:endParaRPr lang="zh-CN" altLang="en-US" sz="4400" dirty="0"/>
          </a:p>
        </p:txBody>
      </p:sp>
      <p:sp>
        <p:nvSpPr>
          <p:cNvPr id="21" name="等腰三角形 20"/>
          <p:cNvSpPr/>
          <p:nvPr/>
        </p:nvSpPr>
        <p:spPr>
          <a:xfrm>
            <a:off x="-1" y="5835250"/>
            <a:ext cx="981075" cy="1022750"/>
          </a:xfrm>
          <a:prstGeom prst="triangle">
            <a:avLst>
              <a:gd name="adj" fmla="val 1"/>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2800"/>
            <a:ext cx="12192000" cy="1025236"/>
          </a:xfrm>
          <a:prstGeom prst="rect">
            <a:avLst/>
          </a:prstGeom>
        </p:spPr>
      </p:pic>
      <p:pic>
        <p:nvPicPr>
          <p:cNvPr id="22" name="图片 21" descr="图形用户界面, 应用程序&#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2602" y="5244522"/>
            <a:ext cx="5967367" cy="1645936"/>
          </a:xfrm>
          <a:prstGeom prst="rect">
            <a:avLst/>
          </a:prstGeom>
        </p:spPr>
      </p:pic>
      <p:sp>
        <p:nvSpPr>
          <p:cNvPr id="11" name="文本框 10"/>
          <p:cNvSpPr txBox="1"/>
          <p:nvPr/>
        </p:nvSpPr>
        <p:spPr>
          <a:xfrm>
            <a:off x="2154915" y="2636223"/>
            <a:ext cx="7652385" cy="2232025"/>
          </a:xfrm>
          <a:prstGeom prst="rect">
            <a:avLst/>
          </a:prstGeom>
          <a:noFill/>
        </p:spPr>
        <p:txBody>
          <a:bodyPr wrap="none" rtlCol="0">
            <a:spAutoFit/>
          </a:bodyPr>
          <a:p>
            <a:pPr algn="ctr">
              <a:lnSpc>
                <a:spcPct val="80000"/>
              </a:lnSpc>
              <a:spcBef>
                <a:spcPts val="0"/>
              </a:spcBef>
              <a:spcAft>
                <a:spcPts val="0"/>
              </a:spcAft>
            </a:pPr>
            <a:r>
              <a:rPr lang="zh-CN" altLang="en-US" sz="4800">
                <a:solidFill>
                  <a:schemeClr val="accent2"/>
                </a:solidFill>
                <a:sym typeface="+mn-ea"/>
              </a:rPr>
              <a:t>助力中国西部经济发展</a:t>
            </a:r>
            <a:endParaRPr lang="zh-CN" altLang="en-US" sz="4800">
              <a:solidFill>
                <a:schemeClr val="accent1"/>
              </a:solidFill>
              <a:sym typeface="+mn-ea"/>
            </a:endParaRPr>
          </a:p>
          <a:p>
            <a:pPr algn="ctr">
              <a:lnSpc>
                <a:spcPct val="80000"/>
              </a:lnSpc>
              <a:spcBef>
                <a:spcPts val="0"/>
              </a:spcBef>
              <a:spcAft>
                <a:spcPts val="0"/>
              </a:spcAft>
            </a:pPr>
            <a:r>
              <a:rPr lang="zh-CN" altLang="en-US" b="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lt"/>
              </a:rPr>
              <a:t>Contribute to the economic development of western China</a:t>
            </a:r>
            <a:endParaRPr lang="zh-CN" altLang="en-US" b="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ctr">
              <a:lnSpc>
                <a:spcPct val="80000"/>
              </a:lnSpc>
              <a:spcBef>
                <a:spcPts val="0"/>
              </a:spcBef>
              <a:spcAft>
                <a:spcPts val="0"/>
              </a:spcAft>
            </a:pPr>
            <a:endParaRPr lang="zh-CN" altLang="en-US" b="1" dirty="0">
              <a:gradFill flip="none" rotWithShape="1">
                <a:gsLst>
                  <a:gs pos="0">
                    <a:srgbClr val="56A0B9"/>
                  </a:gs>
                  <a:gs pos="100000">
                    <a:srgbClr val="5DBDC3"/>
                  </a:gs>
                </a:gsLst>
                <a:lin scaled="1"/>
                <a:tileRect/>
              </a:gra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ctr">
              <a:lnSpc>
                <a:spcPct val="50000"/>
              </a:lnSpc>
              <a:spcBef>
                <a:spcPts val="0"/>
              </a:spcBef>
              <a:spcAft>
                <a:spcPts val="0"/>
              </a:spcAft>
            </a:pPr>
            <a:endParaRPr lang="en-US" altLang="zh-CN" sz="2600" b="1" dirty="0">
              <a:gradFill flip="none" rotWithShape="1">
                <a:gsLst>
                  <a:gs pos="0">
                    <a:srgbClr val="56A0B9"/>
                  </a:gs>
                  <a:gs pos="100000">
                    <a:srgbClr val="5DBDC3"/>
                  </a:gs>
                </a:gsLst>
                <a:lin scaled="1"/>
                <a:tileRect/>
              </a:gra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ctr">
              <a:lnSpc>
                <a:spcPct val="50000"/>
              </a:lnSpc>
              <a:spcBef>
                <a:spcPts val="0"/>
              </a:spcBef>
              <a:spcAft>
                <a:spcPts val="0"/>
              </a:spcAft>
            </a:pPr>
            <a:endParaRPr lang="en-US" altLang="zh-CN" sz="26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ctr">
              <a:lnSpc>
                <a:spcPct val="50000"/>
              </a:lnSpc>
              <a:spcBef>
                <a:spcPts val="0"/>
              </a:spcBef>
              <a:spcAft>
                <a:spcPts val="0"/>
              </a:spcAft>
            </a:pPr>
            <a:r>
              <a:rPr lang="en-US" altLang="zh-CN" sz="24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en-US" sz="24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杨凌润美农业发展有限公司</a:t>
            </a:r>
            <a:r>
              <a:rPr lang="en-US" altLang="zh-CN" sz="24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mn-ea"/>
              </a:rPr>
              <a:t>李润清</a:t>
            </a:r>
            <a:endParaRPr lang="zh-CN" altLang="en-US" sz="24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lnSpc>
                <a:spcPct val="50000"/>
              </a:lnSpc>
              <a:spcBef>
                <a:spcPts val="0"/>
              </a:spcBef>
              <a:spcAft>
                <a:spcPts val="0"/>
              </a:spcAft>
            </a:pPr>
            <a:endParaRPr lang="zh-CN" altLang="en-US" sz="2400">
              <a:gradFill>
                <a:gsLst>
                  <a:gs pos="0">
                    <a:srgbClr val="56A0B9"/>
                  </a:gs>
                  <a:gs pos="100000">
                    <a:srgbClr val="5DBDC3"/>
                  </a:gs>
                </a:gsLst>
                <a:lin scaled="1"/>
              </a:gra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lnSpc>
                <a:spcPct val="50000"/>
              </a:lnSpc>
              <a:spcBef>
                <a:spcPts val="0"/>
              </a:spcBef>
              <a:spcAft>
                <a:spcPts val="0"/>
              </a:spcAft>
            </a:pPr>
            <a:r>
              <a:rPr lang="zh-CN" altLang="en-US" b="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rPr>
              <a:t>Yangling Runmei Agricultural Development Co. Ltd.</a:t>
            </a:r>
            <a:r>
              <a:rPr lang="en-US" altLang="zh-CN" b="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rPr>
              <a:t>   Li Run Qing</a:t>
            </a:r>
            <a:endParaRPr lang="zh-CN" altLang="en-US" sz="2600" b="1" dirty="0">
              <a:gradFill>
                <a:gsLst>
                  <a:gs pos="0">
                    <a:srgbClr val="56A0B9"/>
                  </a:gs>
                  <a:gs pos="100000">
                    <a:srgbClr val="5DBDC3"/>
                  </a:gs>
                </a:gsLst>
                <a:lin scaled="1"/>
              </a:gra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lnSpc>
                <a:spcPct val="50000"/>
              </a:lnSpc>
              <a:spcBef>
                <a:spcPts val="0"/>
              </a:spcBef>
              <a:spcAft>
                <a:spcPts val="0"/>
              </a:spcAft>
            </a:pPr>
            <a:endParaRPr lang="zh-CN" altLang="en-US" sz="2600" b="1" dirty="0">
              <a:gradFill>
                <a:gsLst>
                  <a:gs pos="0">
                    <a:srgbClr val="56A0B9"/>
                  </a:gs>
                  <a:gs pos="100000">
                    <a:srgbClr val="5DBDC3"/>
                  </a:gs>
                </a:gsLst>
                <a:lin scaled="1"/>
              </a:gra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000"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 calcmode="lin" valueType="num">
                                      <p:cBhvr>
                                        <p:cTn id="9" dur="10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1743584" y="2970290"/>
            <a:ext cx="4882780" cy="1014730"/>
            <a:chOff x="6405295" y="1089314"/>
            <a:chExt cx="4883417" cy="1014493"/>
          </a:xfrm>
        </p:grpSpPr>
        <p:sp>
          <p:nvSpPr>
            <p:cNvPr id="61" name="文本框 13"/>
            <p:cNvSpPr txBox="1"/>
            <p:nvPr/>
          </p:nvSpPr>
          <p:spPr>
            <a:xfrm flipH="1">
              <a:off x="7263596" y="1089314"/>
              <a:ext cx="4025116" cy="1014493"/>
            </a:xfrm>
            <a:prstGeom prst="rect">
              <a:avLst/>
            </a:prstGeom>
            <a:noFill/>
          </p:spPr>
          <p:txBody>
            <a:bodyPr wrap="square" rtlCol="0">
              <a:spAutoFit/>
            </a:bodyPr>
            <a:lstStyle/>
            <a:p>
              <a:pPr defTabSz="628650">
                <a:lnSpc>
                  <a:spcPct val="150000"/>
                </a:lnSpc>
                <a:defRPr/>
              </a:pPr>
              <a:r>
                <a:rPr lang="zh-CN" altLang="en-US" dirty="0">
                  <a:solidFill>
                    <a:schemeClr val="accent2"/>
                  </a:solidFill>
                  <a:latin typeface="Open Sans Regular" panose="020B0606030504020204" charset="0"/>
                  <a:ea typeface="微软雅黑" panose="020B0503020204020204" pitchFamily="34" charset="-122"/>
                  <a:cs typeface="Open Sans Regular" panose="020B0606030504020204" charset="0"/>
                </a:rPr>
                <a:t>相信相信的力量</a:t>
              </a:r>
              <a:r>
                <a:rPr lang="en-US" altLang="zh-CN" dirty="0">
                  <a:solidFill>
                    <a:schemeClr val="accent2"/>
                  </a:solidFill>
                  <a:latin typeface="Open Sans Regular" panose="020B0606030504020204" charset="0"/>
                  <a:ea typeface="微软雅黑" panose="020B0503020204020204" pitchFamily="34" charset="-122"/>
                  <a:cs typeface="Open Sans Regular" panose="020B0606030504020204" charset="0"/>
                </a:rPr>
                <a:t> </a:t>
              </a:r>
              <a:r>
                <a:rPr lang="zh-CN" altLang="en-US" dirty="0">
                  <a:solidFill>
                    <a:schemeClr val="accent2"/>
                  </a:solidFill>
                  <a:latin typeface="Open Sans Regular" panose="020B0606030504020204" charset="0"/>
                  <a:ea typeface="微软雅黑" panose="020B0503020204020204" pitchFamily="34" charset="-122"/>
                  <a:cs typeface="Open Sans Regular" panose="020B0606030504020204" charset="0"/>
                </a:rPr>
                <a:t>农产品电商起步阶段</a:t>
              </a:r>
              <a:endParaRPr lang="zh-CN" altLang="en-US" dirty="0">
                <a:solidFill>
                  <a:schemeClr val="accent2"/>
                </a:solidFill>
                <a:latin typeface="Open Sans Regular" panose="020B0606030504020204" charset="0"/>
                <a:ea typeface="微软雅黑" panose="020B0503020204020204" pitchFamily="34" charset="-122"/>
                <a:cs typeface="Open Sans Regular" panose="020B0606030504020204" charset="0"/>
              </a:endParaRPr>
            </a:p>
            <a:p>
              <a:pPr defTabSz="628650">
                <a:lnSpc>
                  <a:spcPct val="150000"/>
                </a:lnSpc>
                <a:defRPr/>
              </a:pPr>
              <a:r>
                <a:rPr sz="1100" kern="0" dirty="0">
                  <a:solidFill>
                    <a:schemeClr val="tx1">
                      <a:lumMod val="65000"/>
                      <a:lumOff val="35000"/>
                    </a:schemeClr>
                  </a:solidFill>
                  <a:latin typeface="Open Sans Regular" panose="020B0606030504020204" charset="0"/>
                  <a:ea typeface="微软雅黑" panose="020B0503020204020204" pitchFamily="34" charset="-122"/>
                  <a:cs typeface="Open Sans Regular" panose="020B0606030504020204" charset="0"/>
                </a:rPr>
                <a:t>Believe in the power of belief, the initial stage of e-commerce of agricultural products</a:t>
              </a:r>
              <a:endParaRPr sz="1100" kern="0" dirty="0">
                <a:solidFill>
                  <a:schemeClr val="tx1">
                    <a:lumMod val="65000"/>
                    <a:lumOff val="35000"/>
                  </a:schemeClr>
                </a:solidFill>
                <a:latin typeface="Open Sans Regular" panose="020B0606030504020204" charset="0"/>
                <a:ea typeface="微软雅黑" panose="020B0503020204020204" pitchFamily="34" charset="-122"/>
                <a:cs typeface="Open Sans Regular" panose="020B0606030504020204" charset="0"/>
              </a:endParaRPr>
            </a:p>
          </p:txBody>
        </p:sp>
        <p:grpSp>
          <p:nvGrpSpPr>
            <p:cNvPr id="62" name="组合 61"/>
            <p:cNvGrpSpPr/>
            <p:nvPr/>
          </p:nvGrpSpPr>
          <p:grpSpPr>
            <a:xfrm>
              <a:off x="6405295" y="1197876"/>
              <a:ext cx="690819" cy="690818"/>
              <a:chOff x="6405295" y="1197876"/>
              <a:chExt cx="690819" cy="690818"/>
            </a:xfrm>
          </p:grpSpPr>
          <p:sp>
            <p:nvSpPr>
              <p:cNvPr id="63" name="椭圆 62"/>
              <p:cNvSpPr/>
              <p:nvPr/>
            </p:nvSpPr>
            <p:spPr>
              <a:xfrm>
                <a:off x="6405295" y="1197876"/>
                <a:ext cx="690819" cy="690818"/>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endParaRPr lang="zh-CN" altLang="en-US" kern="0">
                  <a:solidFill>
                    <a:sysClr val="window" lastClr="FFFFFF"/>
                  </a:solidFill>
                  <a:latin typeface="Calibri" panose="020F0502020204030204"/>
                  <a:ea typeface="微软雅黑" panose="020B0503020204020204" pitchFamily="34" charset="-122"/>
                </a:endParaRPr>
              </a:p>
            </p:txBody>
          </p:sp>
          <p:sp>
            <p:nvSpPr>
              <p:cNvPr id="64" name="矩形 63"/>
              <p:cNvSpPr/>
              <p:nvPr/>
            </p:nvSpPr>
            <p:spPr>
              <a:xfrm>
                <a:off x="6461737" y="1288988"/>
                <a:ext cx="577925" cy="521848"/>
              </a:xfrm>
              <a:prstGeom prst="rect">
                <a:avLst/>
              </a:prstGeom>
            </p:spPr>
            <p:txBody>
              <a:bodyPr wrap="none">
                <a:spAutoFit/>
              </a:bodyPr>
              <a:lstStyle/>
              <a:p>
                <a:pPr algn="ctr"/>
                <a:r>
                  <a:rPr lang="en-US" altLang="zh-CN"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rPr>
                  <a:t>01</a:t>
                </a:r>
                <a:endParaRPr lang="zh-CN" altLang="en-US"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endParaRPr>
              </a:p>
            </p:txBody>
          </p:sp>
        </p:grpSp>
      </p:grpSp>
      <p:grpSp>
        <p:nvGrpSpPr>
          <p:cNvPr id="65" name="组合 64"/>
          <p:cNvGrpSpPr/>
          <p:nvPr/>
        </p:nvGrpSpPr>
        <p:grpSpPr>
          <a:xfrm>
            <a:off x="7083300" y="3008392"/>
            <a:ext cx="4882781" cy="761465"/>
            <a:chOff x="6405295" y="1089314"/>
            <a:chExt cx="4883417" cy="761289"/>
          </a:xfrm>
        </p:grpSpPr>
        <p:sp>
          <p:nvSpPr>
            <p:cNvPr id="66" name="文本框 67"/>
            <p:cNvSpPr txBox="1"/>
            <p:nvPr/>
          </p:nvSpPr>
          <p:spPr>
            <a:xfrm flipH="1">
              <a:off x="7263596" y="1089314"/>
              <a:ext cx="4025116" cy="760554"/>
            </a:xfrm>
            <a:prstGeom prst="rect">
              <a:avLst/>
            </a:prstGeom>
            <a:noFill/>
          </p:spPr>
          <p:txBody>
            <a:bodyPr wrap="square" rtlCol="0">
              <a:spAutoFit/>
            </a:bodyPr>
            <a:lstStyle/>
            <a:p>
              <a:pPr defTabSz="628650">
                <a:lnSpc>
                  <a:spcPct val="150000"/>
                </a:lnSpc>
                <a:defRPr/>
              </a:pPr>
              <a:r>
                <a:rPr lang="zh-CN" altLang="en-US" dirty="0">
                  <a:solidFill>
                    <a:schemeClr val="accent2"/>
                  </a:solidFill>
                  <a:latin typeface="Open Sans Regular" panose="020B0606030504020204" charset="0"/>
                  <a:ea typeface="微软雅黑" panose="020B0503020204020204" pitchFamily="34" charset="-122"/>
                  <a:cs typeface="Open Sans Regular" panose="020B0606030504020204" charset="0"/>
                </a:rPr>
                <a:t>青年电商成为创业的引领示范</a:t>
              </a:r>
              <a:endParaRPr lang="zh-CN" altLang="en-US" dirty="0">
                <a:solidFill>
                  <a:schemeClr val="accent2"/>
                </a:solidFill>
                <a:latin typeface="Open Sans Regular" panose="020B0606030504020204" charset="0"/>
                <a:ea typeface="微软雅黑" panose="020B0503020204020204" pitchFamily="34" charset="-122"/>
                <a:cs typeface="Open Sans Regular" panose="020B0606030504020204" charset="0"/>
              </a:endParaRPr>
            </a:p>
            <a:p>
              <a:pPr defTabSz="628650">
                <a:lnSpc>
                  <a:spcPct val="150000"/>
                </a:lnSpc>
                <a:defRPr/>
              </a:pPr>
              <a:r>
                <a:rPr sz="1100" kern="0" dirty="0">
                  <a:solidFill>
                    <a:schemeClr val="tx1">
                      <a:lumMod val="65000"/>
                      <a:lumOff val="35000"/>
                    </a:schemeClr>
                  </a:solidFill>
                  <a:latin typeface="Open Sans Regular" panose="020B0606030504020204" charset="0"/>
                  <a:ea typeface="微软雅黑" panose="020B0503020204020204" pitchFamily="34" charset="-122"/>
                  <a:cs typeface="Open Sans Regular" panose="020B0606030504020204" charset="0"/>
                </a:rPr>
                <a:t>Youth e-commerce as a leading example of entrepreneurship</a:t>
              </a:r>
              <a:endParaRPr sz="1100" kern="0" dirty="0">
                <a:solidFill>
                  <a:schemeClr val="tx1">
                    <a:lumMod val="65000"/>
                    <a:lumOff val="35000"/>
                  </a:schemeClr>
                </a:solidFill>
                <a:latin typeface="Open Sans Regular" panose="020B0606030504020204" charset="0"/>
                <a:ea typeface="微软雅黑" panose="020B0503020204020204" pitchFamily="34" charset="-122"/>
                <a:cs typeface="Open Sans Regular" panose="020B0606030504020204" charset="0"/>
              </a:endParaRPr>
            </a:p>
          </p:txBody>
        </p:sp>
        <p:grpSp>
          <p:nvGrpSpPr>
            <p:cNvPr id="67" name="组合 66"/>
            <p:cNvGrpSpPr/>
            <p:nvPr/>
          </p:nvGrpSpPr>
          <p:grpSpPr>
            <a:xfrm>
              <a:off x="6405295" y="1159785"/>
              <a:ext cx="690819" cy="690818"/>
              <a:chOff x="6405295" y="1159785"/>
              <a:chExt cx="690819" cy="690818"/>
            </a:xfrm>
          </p:grpSpPr>
          <p:sp>
            <p:nvSpPr>
              <p:cNvPr id="68" name="椭圆 67"/>
              <p:cNvSpPr/>
              <p:nvPr/>
            </p:nvSpPr>
            <p:spPr>
              <a:xfrm>
                <a:off x="6405295" y="1159785"/>
                <a:ext cx="690819" cy="690818"/>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endParaRPr lang="zh-CN" altLang="en-US" kern="0">
                  <a:solidFill>
                    <a:sysClr val="window" lastClr="FFFFFF"/>
                  </a:solidFill>
                  <a:latin typeface="Calibri" panose="020F0502020204030204"/>
                  <a:ea typeface="微软雅黑" panose="020B0503020204020204" pitchFamily="34" charset="-122"/>
                </a:endParaRPr>
              </a:p>
            </p:txBody>
          </p:sp>
          <p:sp>
            <p:nvSpPr>
              <p:cNvPr id="69" name="矩形 68"/>
              <p:cNvSpPr/>
              <p:nvPr/>
            </p:nvSpPr>
            <p:spPr>
              <a:xfrm>
                <a:off x="6461740" y="1238200"/>
                <a:ext cx="577925" cy="521849"/>
              </a:xfrm>
              <a:prstGeom prst="rect">
                <a:avLst/>
              </a:prstGeom>
            </p:spPr>
            <p:txBody>
              <a:bodyPr wrap="none">
                <a:spAutoFit/>
              </a:bodyPr>
              <a:lstStyle/>
              <a:p>
                <a:pPr algn="ctr"/>
                <a:r>
                  <a:rPr lang="en-US" altLang="zh-CN"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rPr>
                  <a:t>02</a:t>
                </a:r>
                <a:endParaRPr lang="zh-CN" altLang="en-US"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endParaRPr>
              </a:p>
            </p:txBody>
          </p:sp>
        </p:grpSp>
      </p:grpSp>
      <p:grpSp>
        <p:nvGrpSpPr>
          <p:cNvPr id="70" name="组合 69"/>
          <p:cNvGrpSpPr/>
          <p:nvPr/>
        </p:nvGrpSpPr>
        <p:grpSpPr>
          <a:xfrm>
            <a:off x="1800099" y="4540445"/>
            <a:ext cx="4882781" cy="799565"/>
            <a:chOff x="6405295" y="1089314"/>
            <a:chExt cx="4883417" cy="799380"/>
          </a:xfrm>
        </p:grpSpPr>
        <p:sp>
          <p:nvSpPr>
            <p:cNvPr id="71" name="文本框 72"/>
            <p:cNvSpPr txBox="1"/>
            <p:nvPr/>
          </p:nvSpPr>
          <p:spPr>
            <a:xfrm flipH="1">
              <a:off x="7263596" y="1089314"/>
              <a:ext cx="4025116" cy="760554"/>
            </a:xfrm>
            <a:prstGeom prst="rect">
              <a:avLst/>
            </a:prstGeom>
            <a:noFill/>
          </p:spPr>
          <p:txBody>
            <a:bodyPr wrap="square" rtlCol="0">
              <a:spAutoFit/>
            </a:bodyPr>
            <a:lstStyle/>
            <a:p>
              <a:pPr defTabSz="628650">
                <a:lnSpc>
                  <a:spcPct val="150000"/>
                </a:lnSpc>
                <a:defRPr/>
              </a:pPr>
              <a:r>
                <a:rPr lang="zh-CN" altLang="en-US" dirty="0">
                  <a:solidFill>
                    <a:schemeClr val="accent2"/>
                  </a:solidFill>
                  <a:latin typeface="Open Sans Regular" panose="020B0606030504020204" charset="0"/>
                  <a:ea typeface="微软雅黑" panose="020B0503020204020204" pitchFamily="34" charset="-122"/>
                  <a:cs typeface="Open Sans Regular" panose="020B0606030504020204" charset="0"/>
                </a:rPr>
                <a:t>互联网数据助力农业现代化和信息化</a:t>
              </a:r>
              <a:endParaRPr lang="en-US" dirty="0">
                <a:solidFill>
                  <a:schemeClr val="accent2"/>
                </a:solidFill>
                <a:latin typeface="Open Sans Regular" panose="020B0606030504020204" charset="0"/>
                <a:ea typeface="微软雅黑" panose="020B0503020204020204" pitchFamily="34" charset="-122"/>
                <a:cs typeface="Open Sans Regular" panose="020B0606030504020204" charset="0"/>
              </a:endParaRPr>
            </a:p>
            <a:p>
              <a:pPr defTabSz="628650">
                <a:lnSpc>
                  <a:spcPct val="150000"/>
                </a:lnSpc>
                <a:defRPr/>
              </a:pPr>
              <a:r>
                <a:rPr sz="1100" kern="0" dirty="0">
                  <a:solidFill>
                    <a:schemeClr val="tx1">
                      <a:lumMod val="65000"/>
                      <a:lumOff val="35000"/>
                    </a:schemeClr>
                  </a:solidFill>
                  <a:latin typeface="Open Sans Regular" panose="020B0606030504020204" charset="0"/>
                  <a:ea typeface="微软雅黑" panose="020B0503020204020204" pitchFamily="34" charset="-122"/>
                  <a:cs typeface="Open Sans Regular" panose="020B0606030504020204" charset="0"/>
                </a:rPr>
                <a:t>Internet data is helping to modernize and informationize agriculture</a:t>
              </a:r>
              <a:endParaRPr sz="1100" kern="0" dirty="0">
                <a:solidFill>
                  <a:schemeClr val="tx1">
                    <a:lumMod val="65000"/>
                    <a:lumOff val="35000"/>
                  </a:schemeClr>
                </a:solidFill>
                <a:latin typeface="Open Sans Regular" panose="020B0606030504020204" charset="0"/>
                <a:ea typeface="微软雅黑" panose="020B0503020204020204" pitchFamily="34" charset="-122"/>
                <a:cs typeface="Open Sans Regular" panose="020B0606030504020204" charset="0"/>
              </a:endParaRPr>
            </a:p>
          </p:txBody>
        </p:sp>
        <p:grpSp>
          <p:nvGrpSpPr>
            <p:cNvPr id="72" name="组合 71"/>
            <p:cNvGrpSpPr/>
            <p:nvPr/>
          </p:nvGrpSpPr>
          <p:grpSpPr>
            <a:xfrm>
              <a:off x="6405295" y="1197876"/>
              <a:ext cx="690819" cy="690818"/>
              <a:chOff x="6405295" y="1197876"/>
              <a:chExt cx="690819" cy="690818"/>
            </a:xfrm>
          </p:grpSpPr>
          <p:sp>
            <p:nvSpPr>
              <p:cNvPr id="73" name="椭圆 72"/>
              <p:cNvSpPr/>
              <p:nvPr/>
            </p:nvSpPr>
            <p:spPr>
              <a:xfrm>
                <a:off x="6405295" y="1197876"/>
                <a:ext cx="690819" cy="690818"/>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endParaRPr lang="zh-CN" altLang="en-US" kern="0">
                  <a:solidFill>
                    <a:sysClr val="window" lastClr="FFFFFF"/>
                  </a:solidFill>
                  <a:latin typeface="Calibri" panose="020F0502020204030204"/>
                  <a:ea typeface="微软雅黑" panose="020B0503020204020204" pitchFamily="34" charset="-122"/>
                </a:endParaRPr>
              </a:p>
            </p:txBody>
          </p:sp>
          <p:sp>
            <p:nvSpPr>
              <p:cNvPr id="74" name="矩形 73"/>
              <p:cNvSpPr/>
              <p:nvPr/>
            </p:nvSpPr>
            <p:spPr>
              <a:xfrm>
                <a:off x="6461740" y="1298332"/>
                <a:ext cx="577925" cy="521849"/>
              </a:xfrm>
              <a:prstGeom prst="rect">
                <a:avLst/>
              </a:prstGeom>
            </p:spPr>
            <p:txBody>
              <a:bodyPr wrap="none">
                <a:spAutoFit/>
              </a:bodyPr>
              <a:lstStyle/>
              <a:p>
                <a:pPr algn="ctr"/>
                <a:r>
                  <a:rPr lang="en-US" altLang="zh-CN"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rPr>
                  <a:t>03</a:t>
                </a:r>
                <a:endParaRPr lang="zh-CN" altLang="en-US"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endParaRPr>
              </a:p>
            </p:txBody>
          </p:sp>
        </p:grpSp>
      </p:grpSp>
      <p:grpSp>
        <p:nvGrpSpPr>
          <p:cNvPr id="75" name="组合 74"/>
          <p:cNvGrpSpPr/>
          <p:nvPr/>
        </p:nvGrpSpPr>
        <p:grpSpPr>
          <a:xfrm>
            <a:off x="7083301" y="4503464"/>
            <a:ext cx="4882781" cy="1014730"/>
            <a:chOff x="6405295" y="1072173"/>
            <a:chExt cx="4883417" cy="1014495"/>
          </a:xfrm>
        </p:grpSpPr>
        <p:sp>
          <p:nvSpPr>
            <p:cNvPr id="76" name="文本框 77"/>
            <p:cNvSpPr txBox="1"/>
            <p:nvPr/>
          </p:nvSpPr>
          <p:spPr>
            <a:xfrm flipH="1">
              <a:off x="7263596" y="1072173"/>
              <a:ext cx="4025116" cy="1014495"/>
            </a:xfrm>
            <a:prstGeom prst="rect">
              <a:avLst/>
            </a:prstGeom>
            <a:noFill/>
          </p:spPr>
          <p:txBody>
            <a:bodyPr wrap="square" rtlCol="0">
              <a:spAutoFit/>
            </a:bodyPr>
            <a:lstStyle/>
            <a:p>
              <a:pPr defTabSz="628650">
                <a:lnSpc>
                  <a:spcPct val="150000"/>
                </a:lnSpc>
                <a:defRPr/>
              </a:pPr>
              <a:r>
                <a:rPr lang="zh-CN" altLang="en-US" dirty="0">
                  <a:solidFill>
                    <a:schemeClr val="accent2"/>
                  </a:solidFill>
                  <a:latin typeface="Open Sans Regular" panose="020B0606030504020204" charset="0"/>
                  <a:ea typeface="微软雅黑" panose="020B0503020204020204" pitchFamily="34" charset="-122"/>
                  <a:cs typeface="Open Sans Regular" panose="020B0606030504020204" charset="0"/>
                </a:rPr>
                <a:t>农产品电商的发展道路和未来方向</a:t>
              </a:r>
              <a:endParaRPr lang="zh-CN" altLang="en-US" dirty="0">
                <a:solidFill>
                  <a:schemeClr val="accent2"/>
                </a:solidFill>
                <a:latin typeface="Open Sans Regular" panose="020B0606030504020204" charset="0"/>
                <a:ea typeface="微软雅黑" panose="020B0503020204020204" pitchFamily="34" charset="-122"/>
                <a:cs typeface="Open Sans Regular" panose="020B0606030504020204" charset="0"/>
              </a:endParaRPr>
            </a:p>
            <a:p>
              <a:pPr defTabSz="628650">
                <a:lnSpc>
                  <a:spcPct val="150000"/>
                </a:lnSpc>
                <a:defRPr/>
              </a:pPr>
              <a:r>
                <a:rPr sz="1100" kern="0" dirty="0">
                  <a:solidFill>
                    <a:schemeClr val="tx1">
                      <a:lumMod val="65000"/>
                      <a:lumOff val="35000"/>
                    </a:schemeClr>
                  </a:solidFill>
                  <a:latin typeface="Open Sans Regular" panose="020B0606030504020204" charset="0"/>
                  <a:ea typeface="微软雅黑" panose="020B0503020204020204" pitchFamily="34" charset="-122"/>
                  <a:cs typeface="Open Sans Regular" panose="020B0606030504020204" charset="0"/>
                </a:rPr>
                <a:t>The development path and future direction of e-commerce of agricultural products</a:t>
              </a:r>
              <a:endParaRPr sz="1100" kern="0" dirty="0">
                <a:solidFill>
                  <a:schemeClr val="tx1">
                    <a:lumMod val="65000"/>
                    <a:lumOff val="35000"/>
                  </a:schemeClr>
                </a:solidFill>
                <a:latin typeface="Open Sans Regular" panose="020B0606030504020204" charset="0"/>
                <a:ea typeface="微软雅黑" panose="020B0503020204020204" pitchFamily="34" charset="-122"/>
                <a:cs typeface="Open Sans Regular" panose="020B0606030504020204" charset="0"/>
              </a:endParaRPr>
            </a:p>
          </p:txBody>
        </p:sp>
        <p:grpSp>
          <p:nvGrpSpPr>
            <p:cNvPr id="77" name="组合 76"/>
            <p:cNvGrpSpPr/>
            <p:nvPr/>
          </p:nvGrpSpPr>
          <p:grpSpPr>
            <a:xfrm>
              <a:off x="6405295" y="1197876"/>
              <a:ext cx="690819" cy="690818"/>
              <a:chOff x="6405295" y="1197876"/>
              <a:chExt cx="690819" cy="690818"/>
            </a:xfrm>
          </p:grpSpPr>
          <p:sp>
            <p:nvSpPr>
              <p:cNvPr id="78" name="椭圆 77"/>
              <p:cNvSpPr/>
              <p:nvPr/>
            </p:nvSpPr>
            <p:spPr>
              <a:xfrm>
                <a:off x="6405295" y="1197876"/>
                <a:ext cx="690819" cy="690818"/>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endParaRPr lang="zh-CN" altLang="en-US" kern="0">
                  <a:solidFill>
                    <a:sysClr val="window" lastClr="FFFFFF"/>
                  </a:solidFill>
                  <a:latin typeface="Calibri" panose="020F0502020204030204"/>
                  <a:ea typeface="微软雅黑" panose="020B0503020204020204" pitchFamily="34" charset="-122"/>
                </a:endParaRPr>
              </a:p>
            </p:txBody>
          </p:sp>
          <p:sp>
            <p:nvSpPr>
              <p:cNvPr id="79" name="矩形 78"/>
              <p:cNvSpPr/>
              <p:nvPr/>
            </p:nvSpPr>
            <p:spPr>
              <a:xfrm>
                <a:off x="6461740" y="1266133"/>
                <a:ext cx="577925" cy="521849"/>
              </a:xfrm>
              <a:prstGeom prst="rect">
                <a:avLst/>
              </a:prstGeom>
            </p:spPr>
            <p:txBody>
              <a:bodyPr wrap="none">
                <a:spAutoFit/>
              </a:bodyPr>
              <a:lstStyle/>
              <a:p>
                <a:pPr algn="ctr"/>
                <a:r>
                  <a:rPr lang="en-US" altLang="zh-CN"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rPr>
                  <a:t>04</a:t>
                </a:r>
                <a:endParaRPr lang="zh-CN" altLang="en-US"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endParaRPr>
              </a:p>
            </p:txBody>
          </p:sp>
        </p:grpSp>
      </p:grpSp>
      <p:sp>
        <p:nvSpPr>
          <p:cNvPr id="98" name="任意多边形 97"/>
          <p:cNvSpPr/>
          <p:nvPr/>
        </p:nvSpPr>
        <p:spPr>
          <a:xfrm>
            <a:off x="4195622" y="-1146225"/>
            <a:ext cx="3578407" cy="3431569"/>
          </a:xfrm>
          <a:custGeom>
            <a:avLst/>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9" name="文本框 2"/>
          <p:cNvSpPr txBox="1"/>
          <p:nvPr/>
        </p:nvSpPr>
        <p:spPr>
          <a:xfrm>
            <a:off x="4445353" y="982752"/>
            <a:ext cx="3112135" cy="1753235"/>
          </a:xfrm>
          <a:prstGeom prst="rect">
            <a:avLst/>
          </a:prstGeom>
          <a:noFill/>
        </p:spPr>
        <p:txBody>
          <a:bodyPr wrap="square" rtlCol="0">
            <a:spAutoFit/>
          </a:bodyPr>
          <a:lstStyle/>
          <a:p>
            <a:pPr algn="ctr">
              <a:lnSpc>
                <a:spcPct val="150000"/>
              </a:lnSpc>
              <a:defRPr/>
            </a:pPr>
            <a:r>
              <a:rPr lang="en-US" altLang="zh-CN" sz="3600" b="1" dirty="0">
                <a:solidFill>
                  <a:schemeClr val="accent2"/>
                </a:solidFill>
                <a:latin typeface="Open Sans" panose="020B0606030504020204" pitchFamily="34" charset="0"/>
                <a:ea typeface="微软雅黑" panose="020B0503020204020204" pitchFamily="34" charset="-122"/>
                <a:cs typeface="Open Sans" panose="020B0606030504020204" pitchFamily="34" charset="0"/>
              </a:rPr>
              <a:t>CONTENTS</a:t>
            </a:r>
            <a:endParaRPr lang="zh-CN" altLang="en-US" sz="3600" b="1" dirty="0">
              <a:solidFill>
                <a:schemeClr val="accent2"/>
              </a:solidFill>
              <a:latin typeface="Open Sans" panose="020B0606030504020204" pitchFamily="34" charset="0"/>
              <a:ea typeface="微软雅黑" panose="020B0503020204020204" pitchFamily="34" charset="-122"/>
              <a:cs typeface="Open Sans" panose="020B0606030504020204" pitchFamily="34" charset="0"/>
            </a:endParaRPr>
          </a:p>
          <a:p>
            <a:pPr algn="ctr">
              <a:lnSpc>
                <a:spcPct val="150000"/>
              </a:lnSpc>
              <a:defRPr/>
            </a:pPr>
            <a:endParaRPr lang="en-US" altLang="zh-CN" sz="3600" b="1" dirty="0">
              <a:solidFill>
                <a:schemeClr val="accent2"/>
              </a:solidFill>
              <a:latin typeface="Open Sans" panose="020B0606030504020204" pitchFamily="34" charset="0"/>
              <a:ea typeface="微软雅黑" panose="020B0503020204020204" pitchFamily="34" charset="-122"/>
              <a:cs typeface="Open Sans" panose="020B0606030504020204" pitchFamily="34" charset="0"/>
            </a:endParaRPr>
          </a:p>
        </p:txBody>
      </p:sp>
      <p:pic>
        <p:nvPicPr>
          <p:cNvPr id="36" name="图片 3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2" name="文本框 1"/>
          <p:cNvSpPr txBox="1"/>
          <p:nvPr/>
        </p:nvSpPr>
        <p:spPr>
          <a:xfrm>
            <a:off x="-2031365" y="3176270"/>
            <a:ext cx="4064000" cy="368300"/>
          </a:xfrm>
          <a:prstGeom prst="rect">
            <a:avLst/>
          </a:prstGeom>
          <a:noFill/>
        </p:spPr>
        <p:txBody>
          <a:bodyPr wrap="square" rtlCol="0">
            <a:spAutoFit/>
          </a:bodyPr>
          <a:p>
            <a:endParaRPr lang="zh-CN" altLang="en-US"/>
          </a:p>
        </p:txBody>
      </p:sp>
      <p:sp>
        <p:nvSpPr>
          <p:cNvPr id="3" name="文本框 2"/>
          <p:cNvSpPr txBox="1"/>
          <p:nvPr/>
        </p:nvSpPr>
        <p:spPr>
          <a:xfrm>
            <a:off x="-4082415" y="3176270"/>
            <a:ext cx="4064000" cy="368300"/>
          </a:xfrm>
          <a:prstGeom prst="rect">
            <a:avLst/>
          </a:prstGeom>
          <a:noFill/>
        </p:spPr>
        <p:txBody>
          <a:bodyPr wrap="square" rtlCol="0">
            <a:spAutoFit/>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2705" y="0"/>
            <a:ext cx="12192000" cy="1025236"/>
          </a:xfrm>
          <a:prstGeom prst="rect">
            <a:avLst/>
          </a:prstGeom>
        </p:spPr>
      </p:pic>
      <p:sp>
        <p:nvSpPr>
          <p:cNvPr id="2" name="文本框 1"/>
          <p:cNvSpPr txBox="1"/>
          <p:nvPr/>
        </p:nvSpPr>
        <p:spPr>
          <a:xfrm>
            <a:off x="3900805" y="415290"/>
            <a:ext cx="4064000" cy="368300"/>
          </a:xfrm>
          <a:prstGeom prst="rect">
            <a:avLst/>
          </a:prstGeom>
          <a:noFill/>
        </p:spPr>
        <p:txBody>
          <a:bodyPr wrap="square" rtlCol="0">
            <a:spAutoFit/>
          </a:bodyPr>
          <a:p>
            <a:r>
              <a:rPr lang="zh-CN" altLang="en-US" dirty="0">
                <a:solidFill>
                  <a:schemeClr val="bg1"/>
                </a:solidFill>
                <a:latin typeface="Open Sans Regular" panose="020B0606030504020204" charset="0"/>
                <a:ea typeface="微软雅黑" panose="020B0503020204020204" pitchFamily="34" charset="-122"/>
                <a:cs typeface="Open Sans Regular" panose="020B0606030504020204" charset="0"/>
                <a:sym typeface="+mn-ea"/>
              </a:rPr>
              <a:t>相信相信的力量</a:t>
            </a:r>
            <a:r>
              <a:rPr lang="en-US" altLang="zh-CN" dirty="0">
                <a:solidFill>
                  <a:schemeClr val="bg1"/>
                </a:solidFill>
                <a:latin typeface="Open Sans Regular" panose="020B0606030504020204" charset="0"/>
                <a:ea typeface="微软雅黑" panose="020B0503020204020204" pitchFamily="34" charset="-122"/>
                <a:cs typeface="Open Sans Regular" panose="020B0606030504020204" charset="0"/>
                <a:sym typeface="+mn-ea"/>
              </a:rPr>
              <a:t> </a:t>
            </a:r>
            <a:r>
              <a:rPr lang="zh-CN" altLang="en-US" dirty="0">
                <a:solidFill>
                  <a:schemeClr val="bg1"/>
                </a:solidFill>
                <a:latin typeface="Open Sans Regular" panose="020B0606030504020204" charset="0"/>
                <a:ea typeface="微软雅黑" panose="020B0503020204020204" pitchFamily="34" charset="-122"/>
                <a:cs typeface="Open Sans Regular" panose="020B0606030504020204" charset="0"/>
                <a:sym typeface="+mn-ea"/>
              </a:rPr>
              <a:t>农产品电商起步阶段</a:t>
            </a:r>
            <a:endParaRPr lang="zh-CN" altLang="en-US" dirty="0">
              <a:solidFill>
                <a:schemeClr val="bg1"/>
              </a:solidFill>
              <a:latin typeface="Open Sans Regular" panose="020B0606030504020204" charset="0"/>
              <a:ea typeface="微软雅黑" panose="020B0503020204020204" pitchFamily="34" charset="-122"/>
              <a:cs typeface="Open Sans Regular" panose="020B0606030504020204" charset="0"/>
              <a:sym typeface="+mn-ea"/>
            </a:endParaRPr>
          </a:p>
        </p:txBody>
      </p:sp>
      <p:grpSp>
        <p:nvGrpSpPr>
          <p:cNvPr id="38" name="组合 37"/>
          <p:cNvGrpSpPr/>
          <p:nvPr/>
        </p:nvGrpSpPr>
        <p:grpSpPr>
          <a:xfrm>
            <a:off x="51435" y="1013920"/>
            <a:ext cx="12140565" cy="5896785"/>
            <a:chOff x="610" y="1941"/>
            <a:chExt cx="17984" cy="7779"/>
          </a:xfrm>
          <a:solidFill>
            <a:schemeClr val="accent1">
              <a:lumMod val="20000"/>
              <a:lumOff val="80000"/>
            </a:schemeClr>
          </a:solidFill>
        </p:grpSpPr>
        <p:sp>
          <p:nvSpPr>
            <p:cNvPr id="30" name="矩形 29"/>
            <p:cNvSpPr/>
            <p:nvPr>
              <p:custDataLst>
                <p:tags r:id="rId2"/>
              </p:custDataLst>
            </p:nvPr>
          </p:nvSpPr>
          <p:spPr>
            <a:xfrm>
              <a:off x="610" y="1941"/>
              <a:ext cx="8994" cy="77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20" name="矩形 19"/>
            <p:cNvSpPr/>
            <p:nvPr>
              <p:custDataLst>
                <p:tags r:id="rId3"/>
              </p:custDataLst>
            </p:nvPr>
          </p:nvSpPr>
          <p:spPr>
            <a:xfrm>
              <a:off x="9600" y="1942"/>
              <a:ext cx="8994" cy="77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7" name="矩形 16"/>
            <p:cNvSpPr/>
            <p:nvPr>
              <p:custDataLst>
                <p:tags r:id="rId4"/>
              </p:custDataLst>
            </p:nvPr>
          </p:nvSpPr>
          <p:spPr>
            <a:xfrm>
              <a:off x="11112" y="6917"/>
              <a:ext cx="2960" cy="3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9" name="矩形 18"/>
            <p:cNvSpPr/>
            <p:nvPr>
              <p:custDataLst>
                <p:tags r:id="rId5"/>
              </p:custDataLst>
            </p:nvPr>
          </p:nvSpPr>
          <p:spPr>
            <a:xfrm>
              <a:off x="11133" y="7547"/>
              <a:ext cx="4640" cy="3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22" name="矩形 21"/>
            <p:cNvSpPr/>
            <p:nvPr>
              <p:custDataLst>
                <p:tags r:id="rId6"/>
              </p:custDataLst>
            </p:nvPr>
          </p:nvSpPr>
          <p:spPr>
            <a:xfrm>
              <a:off x="11112" y="8284"/>
              <a:ext cx="3779" cy="3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grpSp>
      <p:sp>
        <p:nvSpPr>
          <p:cNvPr id="26" name="任意多边形 25"/>
          <p:cNvSpPr/>
          <p:nvPr>
            <p:custDataLst>
              <p:tags r:id="rId7"/>
            </p:custDataLst>
          </p:nvPr>
        </p:nvSpPr>
        <p:spPr>
          <a:xfrm>
            <a:off x="99060" y="1913890"/>
            <a:ext cx="2038985" cy="2470785"/>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gradFill>
            <a:gsLst>
              <a:gs pos="50000">
                <a:srgbClr val="F8E786"/>
              </a:gs>
              <a:gs pos="0">
                <a:srgbClr val="FAEFAE"/>
              </a:gs>
              <a:gs pos="100000">
                <a:srgbClr val="F5DE5D"/>
              </a:gs>
            </a:gsLst>
            <a:lin scaled="1"/>
          </a:gra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Overflow="overflow" horzOverflow="overflow" vert="horz" wrap="square" lIns="223948" tIns="223948" rIns="223948" bIns="223948" numCol="1" spcCol="1270" rtlCol="0" fromWordArt="0" anchor="ctr" anchorCtr="0" forceAA="0" compatLnSpc="1">
            <a:noAutofit/>
          </a:bodyPr>
          <a:p>
            <a:pPr lvl="0" algn="l" defTabSz="2178050">
              <a:lnSpc>
                <a:spcPct val="110000"/>
              </a:lnSpc>
              <a:spcBef>
                <a:spcPts val="0"/>
              </a:spcBef>
              <a:spcAft>
                <a:spcPts val="35"/>
              </a:spcAft>
              <a:buClrTx/>
              <a:buSzTx/>
              <a:buFontTx/>
            </a:pPr>
            <a:r>
              <a:rPr lang="zh-CN" altLang="en-US" sz="1300" b="1" dirty="0">
                <a:solidFill>
                  <a:schemeClr val="tx1"/>
                </a:solidFill>
                <a:latin typeface="微软雅黑" panose="020B0503020204020204" pitchFamily="34" charset="-122"/>
                <a:ea typeface="微软雅黑" panose="020B0503020204020204" pitchFamily="34" charset="-122"/>
                <a:cs typeface="+mn-lt"/>
                <a:sym typeface="+mn-lt"/>
              </a:rPr>
              <a:t>快递时效性差</a:t>
            </a:r>
            <a:endParaRPr lang="zh-CN" altLang="en-US" sz="1300" b="1" dirty="0">
              <a:solidFill>
                <a:schemeClr val="tx1"/>
              </a:solidFill>
              <a:latin typeface="微软雅黑" panose="020B0503020204020204" pitchFamily="34" charset="-122"/>
              <a:ea typeface="微软雅黑" panose="020B0503020204020204" pitchFamily="34" charset="-122"/>
              <a:cs typeface="+mn-lt"/>
              <a:sym typeface="+mn-lt"/>
            </a:endParaRPr>
          </a:p>
          <a:p>
            <a:pPr lvl="0" algn="l" defTabSz="2178050">
              <a:lnSpc>
                <a:spcPct val="110000"/>
              </a:lnSpc>
              <a:spcBef>
                <a:spcPts val="0"/>
              </a:spcBef>
              <a:spcAft>
                <a:spcPts val="35"/>
              </a:spcAft>
              <a:buClrTx/>
              <a:buSzTx/>
              <a:buFontTx/>
            </a:pPr>
            <a:r>
              <a:rPr lang="zh-CN" altLang="en-US" sz="900" b="1" dirty="0">
                <a:solidFill>
                  <a:schemeClr val="tx1">
                    <a:lumMod val="50000"/>
                    <a:lumOff val="50000"/>
                  </a:schemeClr>
                </a:solidFill>
                <a:ea typeface="+mn-lt"/>
                <a:cs typeface="+mn-lt"/>
                <a:sym typeface="+mn-lt"/>
              </a:rPr>
              <a:t>Poor timeliness of express delivery</a:t>
            </a:r>
            <a:endParaRPr lang="zh-CN" altLang="en-US" sz="900" b="1" dirty="0">
              <a:solidFill>
                <a:schemeClr val="tx1">
                  <a:lumMod val="50000"/>
                  <a:lumOff val="50000"/>
                </a:schemeClr>
              </a:solidFill>
              <a:ea typeface="+mn-lt"/>
              <a:cs typeface="+mn-lt"/>
              <a:sym typeface="+mn-lt"/>
            </a:endParaRPr>
          </a:p>
          <a:p>
            <a:pPr lvl="0" algn="l" defTabSz="2178050">
              <a:lnSpc>
                <a:spcPct val="110000"/>
              </a:lnSpc>
              <a:spcBef>
                <a:spcPts val="0"/>
              </a:spcBef>
              <a:spcAft>
                <a:spcPts val="35"/>
              </a:spcAft>
              <a:buClrTx/>
              <a:buSzTx/>
              <a:buFontTx/>
            </a:pPr>
            <a:r>
              <a:rPr lang="zh-CN" altLang="en-US" sz="1300" b="1" dirty="0">
                <a:solidFill>
                  <a:schemeClr val="tx1"/>
                </a:solidFill>
                <a:latin typeface="微软雅黑" panose="020B0503020204020204" pitchFamily="34" charset="-122"/>
                <a:ea typeface="微软雅黑" panose="020B0503020204020204" pitchFamily="34" charset="-122"/>
                <a:cs typeface="+mn-lt"/>
                <a:sym typeface="+mn-lt"/>
              </a:rPr>
              <a:t>包装成本较高</a:t>
            </a:r>
            <a:endParaRPr lang="zh-CN" altLang="en-US" sz="1300" b="1" dirty="0">
              <a:solidFill>
                <a:schemeClr val="tx1"/>
              </a:solidFill>
              <a:latin typeface="微软雅黑" panose="020B0503020204020204" pitchFamily="34" charset="-122"/>
              <a:ea typeface="微软雅黑" panose="020B0503020204020204" pitchFamily="34" charset="-122"/>
              <a:cs typeface="+mn-lt"/>
              <a:sym typeface="+mn-lt"/>
            </a:endParaRPr>
          </a:p>
          <a:p>
            <a:pPr lvl="0" algn="l" defTabSz="2178050">
              <a:lnSpc>
                <a:spcPct val="110000"/>
              </a:lnSpc>
              <a:spcBef>
                <a:spcPts val="0"/>
              </a:spcBef>
              <a:spcAft>
                <a:spcPts val="35"/>
              </a:spcAft>
              <a:buClrTx/>
              <a:buSzTx/>
              <a:buFontTx/>
            </a:pPr>
            <a:r>
              <a:rPr lang="zh-CN" altLang="en-US" sz="900" b="1" dirty="0">
                <a:solidFill>
                  <a:schemeClr val="tx1">
                    <a:lumMod val="50000"/>
                    <a:lumOff val="50000"/>
                  </a:schemeClr>
                </a:solidFill>
                <a:ea typeface="+mn-lt"/>
                <a:cs typeface="+mn-lt"/>
                <a:sym typeface="+mn-lt"/>
              </a:rPr>
              <a:t>Higher packaging costs</a:t>
            </a:r>
            <a:endParaRPr lang="zh-CN" altLang="en-US" sz="900" b="1" dirty="0">
              <a:solidFill>
                <a:schemeClr val="tx1">
                  <a:lumMod val="50000"/>
                  <a:lumOff val="50000"/>
                </a:schemeClr>
              </a:solidFill>
              <a:ea typeface="+mn-lt"/>
              <a:cs typeface="+mn-lt"/>
              <a:sym typeface="+mn-lt"/>
            </a:endParaRPr>
          </a:p>
          <a:p>
            <a:pPr lvl="0" algn="l" defTabSz="2178050">
              <a:lnSpc>
                <a:spcPct val="110000"/>
              </a:lnSpc>
              <a:spcBef>
                <a:spcPts val="0"/>
              </a:spcBef>
              <a:spcAft>
                <a:spcPts val="35"/>
              </a:spcAft>
              <a:buClrTx/>
              <a:buSzTx/>
              <a:buFontTx/>
            </a:pPr>
            <a:r>
              <a:rPr lang="zh-CN" altLang="en-US" sz="1300" b="1" dirty="0">
                <a:solidFill>
                  <a:schemeClr val="tx1"/>
                </a:solidFill>
                <a:latin typeface="微软雅黑" panose="020B0503020204020204" pitchFamily="34" charset="-122"/>
                <a:ea typeface="微软雅黑" panose="020B0503020204020204" pitchFamily="34" charset="-122"/>
                <a:cs typeface="+mn-lt"/>
                <a:sym typeface="+mn-lt"/>
              </a:rPr>
              <a:t>消费者网购信任度才逐步建立</a:t>
            </a:r>
            <a:endParaRPr lang="zh-CN" altLang="en-US" sz="1300" b="1" dirty="0">
              <a:solidFill>
                <a:schemeClr val="tx1"/>
              </a:solidFill>
              <a:latin typeface="微软雅黑" panose="020B0503020204020204" pitchFamily="34" charset="-122"/>
              <a:ea typeface="微软雅黑" panose="020B0503020204020204" pitchFamily="34" charset="-122"/>
              <a:cs typeface="+mn-lt"/>
              <a:sym typeface="+mn-lt"/>
            </a:endParaRPr>
          </a:p>
          <a:p>
            <a:pPr lvl="0" algn="l" defTabSz="2178050">
              <a:lnSpc>
                <a:spcPct val="110000"/>
              </a:lnSpc>
              <a:spcBef>
                <a:spcPts val="0"/>
              </a:spcBef>
              <a:spcAft>
                <a:spcPts val="35"/>
              </a:spcAft>
              <a:buClrTx/>
              <a:buSzTx/>
              <a:buFontTx/>
            </a:pPr>
            <a:r>
              <a:rPr lang="zh-CN" altLang="en-US" sz="900" b="1" dirty="0">
                <a:solidFill>
                  <a:schemeClr val="tx1">
                    <a:lumMod val="50000"/>
                    <a:lumOff val="50000"/>
                  </a:schemeClr>
                </a:solidFill>
                <a:ea typeface="+mn-lt"/>
                <a:cs typeface="+mn-lt"/>
                <a:sym typeface="+mn-lt"/>
              </a:rPr>
              <a:t>Consumer Online Shopping Trust is gradually established</a:t>
            </a:r>
            <a:endParaRPr lang="zh-CN" altLang="en-US" sz="900" b="1" dirty="0">
              <a:solidFill>
                <a:schemeClr val="tx1">
                  <a:lumMod val="50000"/>
                  <a:lumOff val="50000"/>
                </a:schemeClr>
              </a:solidFill>
              <a:ea typeface="+mn-lt"/>
              <a:cs typeface="+mn-lt"/>
              <a:sym typeface="+mn-lt"/>
            </a:endParaRPr>
          </a:p>
          <a:p>
            <a:pPr lvl="0" algn="l" defTabSz="2178050">
              <a:lnSpc>
                <a:spcPct val="110000"/>
              </a:lnSpc>
              <a:spcBef>
                <a:spcPts val="0"/>
              </a:spcBef>
              <a:spcAft>
                <a:spcPts val="35"/>
              </a:spcAft>
              <a:buClrTx/>
              <a:buSzTx/>
              <a:buFontTx/>
            </a:pPr>
            <a:r>
              <a:rPr lang="zh-CN" altLang="en-US" sz="13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处于PC</a:t>
            </a:r>
            <a:r>
              <a:rPr lang="zh-CN" altLang="en-US" sz="13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互联网时代</a:t>
            </a:r>
            <a:endParaRPr lang="zh-CN" altLang="en-US" sz="13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lvl="0" algn="l" defTabSz="2178050">
              <a:lnSpc>
                <a:spcPct val="110000"/>
              </a:lnSpc>
              <a:spcBef>
                <a:spcPts val="0"/>
              </a:spcBef>
              <a:spcAft>
                <a:spcPts val="35"/>
              </a:spcAft>
              <a:buClrTx/>
              <a:buSzTx/>
              <a:buFontTx/>
            </a:pPr>
            <a:r>
              <a:rPr lang="zh-CN" altLang="en-US" sz="900" b="1" dirty="0">
                <a:solidFill>
                  <a:schemeClr val="tx1">
                    <a:lumMod val="50000"/>
                    <a:lumOff val="50000"/>
                  </a:schemeClr>
                </a:solidFill>
                <a:ea typeface="+mn-lt"/>
                <a:cs typeface="+mn-lt"/>
                <a:sym typeface="+mn-lt"/>
              </a:rPr>
              <a:t>In the age of PC Internet</a:t>
            </a:r>
            <a:endParaRPr lang="zh-CN" altLang="en-US" sz="900" b="1" dirty="0">
              <a:solidFill>
                <a:schemeClr val="tx1">
                  <a:lumMod val="50000"/>
                  <a:lumOff val="50000"/>
                </a:schemeClr>
              </a:solidFill>
              <a:ea typeface="+mn-lt"/>
              <a:cs typeface="+mn-lt"/>
              <a:sym typeface="+mn-lt"/>
            </a:endParaRPr>
          </a:p>
        </p:txBody>
      </p:sp>
      <p:sp>
        <p:nvSpPr>
          <p:cNvPr id="27" name="任意多边形 26"/>
          <p:cNvSpPr/>
          <p:nvPr>
            <p:custDataLst>
              <p:tags r:id="rId8"/>
            </p:custDataLst>
          </p:nvPr>
        </p:nvSpPr>
        <p:spPr>
          <a:xfrm>
            <a:off x="2391410" y="1913890"/>
            <a:ext cx="1998980" cy="2498725"/>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gradFill>
            <a:gsLst>
              <a:gs pos="50000">
                <a:srgbClr val="F8E786"/>
              </a:gs>
              <a:gs pos="0">
                <a:srgbClr val="FAEFAE"/>
              </a:gs>
              <a:gs pos="100000">
                <a:srgbClr val="F5DE5D"/>
              </a:gs>
            </a:gsLst>
            <a:lin scaled="1"/>
          </a:gra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Overflow="overflow" horzOverflow="overflow" vert="horz" wrap="square" lIns="223948" tIns="223948" rIns="223948" bIns="223948" numCol="1" spcCol="1270" rtlCol="0" fromWordArt="0" anchor="ctr" anchorCtr="0" forceAA="0" compatLnSpc="1">
            <a:noAutofit/>
          </a:bodyPr>
          <a:p>
            <a:pPr lvl="0" algn="l" defTabSz="2178050">
              <a:lnSpc>
                <a:spcPct val="110000"/>
              </a:lnSpc>
              <a:spcBef>
                <a:spcPts val="0"/>
              </a:spcBef>
              <a:spcAft>
                <a:spcPts val="35"/>
              </a:spcAft>
              <a:buClrTx/>
              <a:buSzTx/>
              <a:buFontTx/>
            </a:pPr>
            <a:r>
              <a:rPr lang="zh-CN" altLang="en-US" sz="1300" b="1" dirty="0">
                <a:solidFill>
                  <a:schemeClr val="tx1"/>
                </a:solidFill>
                <a:latin typeface="微软雅黑" panose="020B0503020204020204" pitchFamily="34" charset="-122"/>
                <a:ea typeface="微软雅黑" panose="020B0503020204020204" pitchFamily="34" charset="-122"/>
                <a:cs typeface="+mn-lt"/>
                <a:sym typeface="+mn-lt"/>
              </a:rPr>
              <a:t>以单一的、耐运输的地域性强的农产品销售为主（陕西苹果、五常大米等）</a:t>
            </a:r>
            <a:endParaRPr lang="zh-CN" altLang="en-US" sz="1000" b="1" dirty="0">
              <a:solidFill>
                <a:schemeClr val="tx1"/>
              </a:solidFill>
              <a:latin typeface="微软雅黑" panose="020B0503020204020204" pitchFamily="34" charset="-122"/>
              <a:ea typeface="微软雅黑" panose="020B0503020204020204" pitchFamily="34" charset="-122"/>
              <a:cs typeface="+mn-lt"/>
              <a:sym typeface="+mn-lt"/>
            </a:endParaRPr>
          </a:p>
          <a:p>
            <a:pPr lvl="0" algn="l" defTabSz="2178050">
              <a:lnSpc>
                <a:spcPct val="110000"/>
              </a:lnSpc>
              <a:spcBef>
                <a:spcPts val="0"/>
              </a:spcBef>
              <a:spcAft>
                <a:spcPts val="35"/>
              </a:spcAft>
              <a:buClrTx/>
              <a:buSzTx/>
              <a:buFontTx/>
            </a:pPr>
            <a:r>
              <a:rPr lang="zh-CN" altLang="en-US" sz="900" b="1" dirty="0">
                <a:solidFill>
                  <a:schemeClr val="tx1">
                    <a:lumMod val="50000"/>
                    <a:lumOff val="50000"/>
                  </a:schemeClr>
                </a:solidFill>
                <a:ea typeface="+mn-lt"/>
                <a:cs typeface="+mn-lt"/>
                <a:sym typeface="+mn-lt"/>
              </a:rPr>
              <a:t>To a single, transportation-resistant regional strong sales of agricultural products（Shaanxi apple, Wuchang Rice and so on）</a:t>
            </a:r>
            <a:endParaRPr lang="zh-CN" altLang="en-US" sz="1100" b="1" dirty="0">
              <a:solidFill>
                <a:schemeClr val="tx1"/>
              </a:solidFill>
              <a:ea typeface="+mn-lt"/>
              <a:cs typeface="+mn-lt"/>
              <a:sym typeface="+mn-lt"/>
            </a:endParaRPr>
          </a:p>
          <a:p>
            <a:pPr lvl="0" algn="l" defTabSz="2178050">
              <a:lnSpc>
                <a:spcPct val="110000"/>
              </a:lnSpc>
              <a:spcBef>
                <a:spcPts val="0"/>
              </a:spcBef>
              <a:spcAft>
                <a:spcPts val="35"/>
              </a:spcAft>
              <a:buClrTx/>
              <a:buSzTx/>
              <a:buFontTx/>
            </a:pPr>
            <a:r>
              <a:rPr lang="zh-CN" altLang="en-US" sz="1300" b="1" dirty="0">
                <a:solidFill>
                  <a:schemeClr val="tx1"/>
                </a:solidFill>
                <a:latin typeface="微软雅黑" panose="020B0503020204020204" pitchFamily="34" charset="-122"/>
                <a:ea typeface="微软雅黑" panose="020B0503020204020204" pitchFamily="34" charset="-122"/>
                <a:cs typeface="+mn-lt"/>
                <a:sym typeface="+mn-lt"/>
              </a:rPr>
              <a:t>处于移动互联网时代</a:t>
            </a:r>
            <a:endParaRPr lang="zh-CN" altLang="en-US" sz="1300" b="1" dirty="0">
              <a:solidFill>
                <a:schemeClr val="tx1"/>
              </a:solidFill>
              <a:latin typeface="微软雅黑" panose="020B0503020204020204" pitchFamily="34" charset="-122"/>
              <a:ea typeface="微软雅黑" panose="020B0503020204020204" pitchFamily="34" charset="-122"/>
              <a:cs typeface="+mn-lt"/>
              <a:sym typeface="+mn-lt"/>
            </a:endParaRPr>
          </a:p>
          <a:p>
            <a:pPr lvl="0" algn="l" defTabSz="2178050">
              <a:lnSpc>
                <a:spcPct val="110000"/>
              </a:lnSpc>
              <a:spcBef>
                <a:spcPts val="0"/>
              </a:spcBef>
              <a:spcAft>
                <a:spcPts val="35"/>
              </a:spcAft>
              <a:buClrTx/>
              <a:buSzTx/>
              <a:buFontTx/>
            </a:pPr>
            <a:r>
              <a:rPr lang="zh-CN" altLang="en-US" sz="900" b="1" dirty="0">
                <a:solidFill>
                  <a:schemeClr val="tx1">
                    <a:lumMod val="50000"/>
                    <a:lumOff val="50000"/>
                  </a:schemeClr>
                </a:solidFill>
                <a:ea typeface="+mn-lt"/>
                <a:cs typeface="+mn-lt"/>
                <a:sym typeface="+mn-lt"/>
              </a:rPr>
              <a:t>In the era of mobile internet</a:t>
            </a:r>
            <a:endParaRPr lang="zh-CN" altLang="en-US" sz="900" b="1" dirty="0">
              <a:solidFill>
                <a:schemeClr val="tx1">
                  <a:lumMod val="50000"/>
                  <a:lumOff val="50000"/>
                </a:schemeClr>
              </a:solidFill>
              <a:ea typeface="+mn-lt"/>
              <a:cs typeface="+mn-lt"/>
              <a:sym typeface="+mn-lt"/>
            </a:endParaRPr>
          </a:p>
        </p:txBody>
      </p:sp>
      <p:sp>
        <p:nvSpPr>
          <p:cNvPr id="28" name="任意多边形 27"/>
          <p:cNvSpPr/>
          <p:nvPr>
            <p:custDataLst>
              <p:tags r:id="rId9"/>
            </p:custDataLst>
          </p:nvPr>
        </p:nvSpPr>
        <p:spPr>
          <a:xfrm>
            <a:off x="99060" y="4848225"/>
            <a:ext cx="4290695" cy="1886585"/>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gradFill>
            <a:gsLst>
              <a:gs pos="50000">
                <a:srgbClr val="F8E786"/>
              </a:gs>
              <a:gs pos="0">
                <a:srgbClr val="FAEFAE"/>
              </a:gs>
              <a:gs pos="100000">
                <a:srgbClr val="F5DE5D"/>
              </a:gs>
            </a:gsLst>
            <a:lin scaled="1"/>
          </a:gra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Overflow="overflow" horzOverflow="overflow" vert="horz" wrap="square" lIns="223948" tIns="223948" rIns="223948" bIns="223948" numCol="1" spcCol="1270" rtlCol="0" fromWordArt="0" anchor="ctr" anchorCtr="0" forceAA="0" compatLnSpc="1">
            <a:noAutofit/>
          </a:bodyPr>
          <a:p>
            <a:pPr lvl="0" algn="l" defTabSz="2178050">
              <a:lnSpc>
                <a:spcPct val="110000"/>
              </a:lnSpc>
              <a:spcBef>
                <a:spcPts val="0"/>
              </a:spcBef>
              <a:spcAft>
                <a:spcPts val="35"/>
              </a:spcAft>
              <a:buClrTx/>
              <a:buSzTx/>
              <a:buFontTx/>
            </a:pPr>
            <a:r>
              <a:rPr lang="zh-CN" altLang="en-US" sz="1300" b="1" dirty="0">
                <a:solidFill>
                  <a:schemeClr val="tx1"/>
                </a:solidFill>
                <a:latin typeface="微软雅黑" panose="020B0503020204020204" pitchFamily="34" charset="-122"/>
                <a:ea typeface="微软雅黑" panose="020B0503020204020204" pitchFamily="34" charset="-122"/>
                <a:cs typeface="+mn-lt"/>
                <a:sym typeface="+mn-lt"/>
              </a:rPr>
              <a:t>生鲜供应商开始发展，改变产地仓，一仓配全国</a:t>
            </a:r>
            <a:endParaRPr lang="zh-CN" altLang="en-US" sz="1300" b="1" dirty="0">
              <a:solidFill>
                <a:schemeClr val="tx1"/>
              </a:solidFill>
              <a:latin typeface="微软雅黑" panose="020B0503020204020204" pitchFamily="34" charset="-122"/>
              <a:ea typeface="微软雅黑" panose="020B0503020204020204" pitchFamily="34" charset="-122"/>
              <a:cs typeface="+mn-lt"/>
              <a:sym typeface="+mn-lt"/>
            </a:endParaRPr>
          </a:p>
          <a:p>
            <a:pPr lvl="0" algn="l" defTabSz="2178050">
              <a:lnSpc>
                <a:spcPct val="110000"/>
              </a:lnSpc>
              <a:spcBef>
                <a:spcPts val="0"/>
              </a:spcBef>
              <a:spcAft>
                <a:spcPts val="35"/>
              </a:spcAft>
              <a:buClrTx/>
              <a:buSzTx/>
              <a:buFontTx/>
            </a:pPr>
            <a:r>
              <a:rPr lang="zh-CN" altLang="en-US" sz="1300" b="1" dirty="0">
                <a:solidFill>
                  <a:schemeClr val="tx1"/>
                </a:solidFill>
                <a:latin typeface="微软雅黑" panose="020B0503020204020204" pitchFamily="34" charset="-122"/>
                <a:ea typeface="微软雅黑" panose="020B0503020204020204" pitchFamily="34" charset="-122"/>
                <a:cs typeface="+mn-lt"/>
                <a:sym typeface="+mn-lt"/>
              </a:rPr>
              <a:t>产地仓、销地仓配合，降本增销</a:t>
            </a:r>
            <a:endParaRPr lang="zh-CN" altLang="en-US" sz="1300" b="1" dirty="0">
              <a:solidFill>
                <a:schemeClr val="tx1"/>
              </a:solidFill>
              <a:latin typeface="微软雅黑" panose="020B0503020204020204" pitchFamily="34" charset="-122"/>
              <a:ea typeface="微软雅黑" panose="020B0503020204020204" pitchFamily="34" charset="-122"/>
              <a:cs typeface="+mn-lt"/>
              <a:sym typeface="+mn-lt"/>
            </a:endParaRPr>
          </a:p>
          <a:p>
            <a:pPr lvl="0" algn="l" defTabSz="2178050">
              <a:lnSpc>
                <a:spcPct val="110000"/>
              </a:lnSpc>
              <a:spcBef>
                <a:spcPts val="0"/>
              </a:spcBef>
              <a:spcAft>
                <a:spcPts val="35"/>
              </a:spcAft>
              <a:buClrTx/>
              <a:buSzTx/>
              <a:buFontTx/>
            </a:pPr>
            <a:r>
              <a:rPr lang="zh-CN" altLang="en-US" sz="900" b="1" dirty="0">
                <a:solidFill>
                  <a:schemeClr val="tx1">
                    <a:lumMod val="50000"/>
                    <a:lumOff val="50000"/>
                  </a:schemeClr>
                </a:solidFill>
                <a:ea typeface="+mn-lt"/>
                <a:cs typeface="+mn-lt"/>
                <a:sym typeface="+mn-lt"/>
              </a:rPr>
              <a:t>Fresh suppliers are beginning to develop</a:t>
            </a:r>
            <a:r>
              <a:rPr lang="zh-CN" altLang="en-US" sz="900" b="1" dirty="0">
                <a:solidFill>
                  <a:schemeClr val="tx1">
                    <a:lumMod val="50000"/>
                    <a:lumOff val="50000"/>
                  </a:schemeClr>
                </a:solidFill>
                <a:ea typeface="+mn-lt"/>
                <a:cs typeface="+mn-lt"/>
                <a:sym typeface="+mn-lt"/>
              </a:rPr>
              <a:t>，</a:t>
            </a:r>
            <a:r>
              <a:rPr lang="zh-CN" altLang="en-US" sz="900" b="1" dirty="0">
                <a:solidFill>
                  <a:schemeClr val="tx1">
                    <a:lumMod val="50000"/>
                    <a:lumOff val="50000"/>
                  </a:schemeClr>
                </a:solidFill>
                <a:ea typeface="+mn-lt"/>
                <a:cs typeface="+mn-lt"/>
                <a:sym typeface="+mn-lt"/>
              </a:rPr>
              <a:t>Change the origin of the warehouse，One warehouse for the whole country，Production warehouse, sales warehouse with，</a:t>
            </a:r>
            <a:r>
              <a:rPr lang="zh-CN" altLang="en-US" sz="900" b="1" dirty="0">
                <a:solidFill>
                  <a:schemeClr val="tx1">
                    <a:lumMod val="50000"/>
                    <a:lumOff val="50000"/>
                  </a:schemeClr>
                </a:solidFill>
                <a:ea typeface="+mn-lt"/>
                <a:cs typeface="+mn-lt"/>
                <a:sym typeface="+mn-lt"/>
              </a:rPr>
              <a:t>Reduce costs and increase sales</a:t>
            </a:r>
            <a:endParaRPr lang="zh-CN" altLang="en-US" sz="1100" b="1" dirty="0">
              <a:solidFill>
                <a:schemeClr val="tx1"/>
              </a:solidFill>
              <a:ea typeface="+mn-lt"/>
              <a:cs typeface="+mn-lt"/>
              <a:sym typeface="+mn-lt"/>
            </a:endParaRPr>
          </a:p>
          <a:p>
            <a:pPr lvl="0" algn="l" defTabSz="2178050">
              <a:lnSpc>
                <a:spcPct val="110000"/>
              </a:lnSpc>
              <a:spcBef>
                <a:spcPts val="0"/>
              </a:spcBef>
              <a:spcAft>
                <a:spcPts val="35"/>
              </a:spcAft>
              <a:buClrTx/>
              <a:buSzTx/>
              <a:buFontTx/>
            </a:pPr>
            <a:r>
              <a:rPr lang="zh-CN" altLang="en-US" sz="1300" b="1" dirty="0">
                <a:solidFill>
                  <a:schemeClr val="tx1"/>
                </a:solidFill>
                <a:latin typeface="微软雅黑" panose="020B0503020204020204" pitchFamily="34" charset="-122"/>
                <a:ea typeface="微软雅黑" panose="020B0503020204020204" pitchFamily="34" charset="-122"/>
                <a:cs typeface="+mn-lt"/>
                <a:sym typeface="+mn-lt"/>
              </a:rPr>
              <a:t>至此，</a:t>
            </a:r>
            <a:r>
              <a:rPr lang="zh-CN" altLang="en-US" sz="1300" b="1" dirty="0">
                <a:solidFill>
                  <a:schemeClr val="tx1"/>
                </a:solidFill>
                <a:latin typeface="微软雅黑" panose="020B0503020204020204" pitchFamily="34" charset="-122"/>
                <a:ea typeface="微软雅黑" panose="020B0503020204020204" pitchFamily="34" charset="-122"/>
                <a:cs typeface="+mn-lt"/>
                <a:sym typeface="+mn-lt"/>
              </a:rPr>
              <a:t>农产品的粗标准化已建立，好果子卖好价</a:t>
            </a:r>
            <a:endParaRPr lang="zh-CN" altLang="en-US" sz="1300" b="1" dirty="0">
              <a:solidFill>
                <a:schemeClr val="tx1"/>
              </a:solidFill>
              <a:latin typeface="微软雅黑" panose="020B0503020204020204" pitchFamily="34" charset="-122"/>
              <a:ea typeface="微软雅黑" panose="020B0503020204020204" pitchFamily="34" charset="-122"/>
              <a:cs typeface="+mn-lt"/>
              <a:sym typeface="+mn-lt"/>
            </a:endParaRPr>
          </a:p>
          <a:p>
            <a:pPr lvl="0" algn="l" defTabSz="2178050">
              <a:lnSpc>
                <a:spcPct val="110000"/>
              </a:lnSpc>
              <a:spcBef>
                <a:spcPts val="0"/>
              </a:spcBef>
              <a:spcAft>
                <a:spcPts val="35"/>
              </a:spcAft>
              <a:buClrTx/>
              <a:buSzTx/>
              <a:buFontTx/>
            </a:pPr>
            <a:r>
              <a:rPr lang="zh-CN" altLang="en-US" sz="900" b="1" dirty="0">
                <a:solidFill>
                  <a:schemeClr val="tx1">
                    <a:lumMod val="50000"/>
                    <a:lumOff val="50000"/>
                  </a:schemeClr>
                </a:solidFill>
                <a:ea typeface="+mn-lt"/>
                <a:cs typeface="+mn-lt"/>
                <a:sym typeface="+mn-lt"/>
              </a:rPr>
              <a:t>So far，Crude standardization of agricultural products has been established，A good fruit sells for a good price</a:t>
            </a:r>
            <a:endParaRPr lang="zh-CN" altLang="en-US" sz="900" b="1" dirty="0">
              <a:solidFill>
                <a:schemeClr val="tx1">
                  <a:lumMod val="50000"/>
                  <a:lumOff val="50000"/>
                </a:schemeClr>
              </a:solidFill>
              <a:ea typeface="+mn-lt"/>
              <a:cs typeface="+mn-lt"/>
              <a:sym typeface="+mn-lt"/>
            </a:endParaRPr>
          </a:p>
        </p:txBody>
      </p:sp>
      <p:cxnSp>
        <p:nvCxnSpPr>
          <p:cNvPr id="29" name="直接连接符 28"/>
          <p:cNvCxnSpPr/>
          <p:nvPr/>
        </p:nvCxnSpPr>
        <p:spPr>
          <a:xfrm>
            <a:off x="4481195" y="1025525"/>
            <a:ext cx="76835" cy="588518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custDataLst>
              <p:tags r:id="rId10"/>
            </p:custDataLst>
          </p:nvPr>
        </p:nvSpPr>
        <p:spPr>
          <a:xfrm>
            <a:off x="1079349" y="1045162"/>
            <a:ext cx="2493198" cy="605825"/>
          </a:xfrm>
          <a:prstGeom prst="rect">
            <a:avLst/>
          </a:prstGeom>
          <a:noFill/>
        </p:spPr>
        <p:txBody>
          <a:bodyPr wrap="square" rtlCol="0" anchor="t">
            <a:noAutofit/>
          </a:bodyPr>
          <a:p>
            <a:r>
              <a:rPr sz="2000" b="1">
                <a:solidFill>
                  <a:schemeClr val="tx1"/>
                </a:solidFill>
              </a:rPr>
              <a:t>萌芽</a:t>
            </a:r>
            <a:r>
              <a:rPr lang="zh-CN" sz="2000" b="1">
                <a:solidFill>
                  <a:schemeClr val="tx1"/>
                </a:solidFill>
              </a:rPr>
              <a:t>期</a:t>
            </a:r>
            <a:r>
              <a:rPr lang="en-US" altLang="zh-CN" sz="2000" b="1">
                <a:solidFill>
                  <a:schemeClr val="tx1"/>
                </a:solidFill>
              </a:rPr>
              <a:t> </a:t>
            </a:r>
            <a:r>
              <a:rPr lang="zh-CN" altLang="en-US" sz="1200" b="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Budding</a:t>
            </a:r>
            <a:r>
              <a:rPr lang="en-US" altLang="zh-CN" sz="1200" b="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rPr>
              <a:t>period</a:t>
            </a:r>
            <a:r>
              <a:rPr lang="zh-CN" altLang="en-US" sz="1200" b="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200" b="1">
              <a:solidFill>
                <a:schemeClr val="tx1"/>
              </a:solidFill>
            </a:endParaRPr>
          </a:p>
        </p:txBody>
      </p:sp>
      <p:sp>
        <p:nvSpPr>
          <p:cNvPr id="40" name="Oval 37"/>
          <p:cNvSpPr/>
          <p:nvPr>
            <p:custDataLst>
              <p:tags r:id="rId11"/>
            </p:custDataLst>
          </p:nvPr>
        </p:nvSpPr>
        <p:spPr>
          <a:xfrm>
            <a:off x="620395" y="1632585"/>
            <a:ext cx="927735" cy="4152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en-GB" sz="1200" b="1">
                <a:latin typeface="字魂36号-正文宋楷" panose="02000000000000000000" pitchFamily="2" charset="-122"/>
                <a:ea typeface="字魂36号-正文宋楷" panose="02000000000000000000" pitchFamily="2" charset="-122"/>
                <a:cs typeface="Arial" panose="020B0604020202020204" pitchFamily="34" charset="0"/>
              </a:rPr>
              <a:t>2012</a:t>
            </a:r>
            <a:r>
              <a:rPr lang="zh-CN" altLang="en-US" sz="1200" b="1">
                <a:latin typeface="字魂36号-正文宋楷" panose="02000000000000000000" pitchFamily="2" charset="-122"/>
                <a:ea typeface="字魂36号-正文宋楷" panose="02000000000000000000" pitchFamily="2" charset="-122"/>
                <a:cs typeface="Arial" panose="020B0604020202020204" pitchFamily="34" charset="0"/>
              </a:rPr>
              <a:t>年</a:t>
            </a:r>
            <a:endParaRPr lang="zh-CN" altLang="en-US" sz="1200" b="1">
              <a:latin typeface="字魂36号-正文宋楷" panose="02000000000000000000" pitchFamily="2" charset="-122"/>
              <a:ea typeface="字魂36号-正文宋楷" panose="02000000000000000000" pitchFamily="2" charset="-122"/>
              <a:cs typeface="Arial" panose="020B0604020202020204" pitchFamily="34" charset="0"/>
            </a:endParaRPr>
          </a:p>
        </p:txBody>
      </p:sp>
      <p:sp>
        <p:nvSpPr>
          <p:cNvPr id="41" name="Oval 37"/>
          <p:cNvSpPr/>
          <p:nvPr>
            <p:custDataLst>
              <p:tags r:id="rId12"/>
            </p:custDataLst>
          </p:nvPr>
        </p:nvSpPr>
        <p:spPr>
          <a:xfrm>
            <a:off x="2846070" y="1631950"/>
            <a:ext cx="927735" cy="4152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en-GB" sz="1200" b="1">
                <a:latin typeface="字魂36号-正文宋楷" panose="02000000000000000000" pitchFamily="2" charset="-122"/>
                <a:ea typeface="字魂36号-正文宋楷" panose="02000000000000000000" pitchFamily="2" charset="-122"/>
                <a:cs typeface="Arial" panose="020B0604020202020204" pitchFamily="34" charset="0"/>
              </a:rPr>
              <a:t>2015</a:t>
            </a:r>
            <a:r>
              <a:rPr lang="zh-CN" altLang="en-US" sz="1200" b="1">
                <a:latin typeface="字魂36号-正文宋楷" panose="02000000000000000000" pitchFamily="2" charset="-122"/>
                <a:ea typeface="字魂36号-正文宋楷" panose="02000000000000000000" pitchFamily="2" charset="-122"/>
                <a:cs typeface="Arial" panose="020B0604020202020204" pitchFamily="34" charset="0"/>
              </a:rPr>
              <a:t>年</a:t>
            </a:r>
            <a:endParaRPr lang="zh-CN" altLang="en-US" sz="1200" b="1">
              <a:latin typeface="字魂36号-正文宋楷" panose="02000000000000000000" pitchFamily="2" charset="-122"/>
              <a:ea typeface="字魂36号-正文宋楷" panose="02000000000000000000" pitchFamily="2" charset="-122"/>
              <a:cs typeface="Arial" panose="020B0604020202020204" pitchFamily="34" charset="0"/>
            </a:endParaRPr>
          </a:p>
        </p:txBody>
      </p:sp>
      <p:sp>
        <p:nvSpPr>
          <p:cNvPr id="42" name="Oval 37"/>
          <p:cNvSpPr/>
          <p:nvPr>
            <p:custDataLst>
              <p:tags r:id="rId13"/>
            </p:custDataLst>
          </p:nvPr>
        </p:nvSpPr>
        <p:spPr>
          <a:xfrm>
            <a:off x="1793240" y="4557395"/>
            <a:ext cx="927735" cy="4152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en-GB" sz="1200" b="1">
                <a:latin typeface="字魂36号-正文宋楷" panose="02000000000000000000" pitchFamily="2" charset="-122"/>
                <a:ea typeface="字魂36号-正文宋楷" panose="02000000000000000000" pitchFamily="2" charset="-122"/>
                <a:cs typeface="Arial" panose="020B0604020202020204" pitchFamily="34" charset="0"/>
              </a:rPr>
              <a:t>2017</a:t>
            </a:r>
            <a:r>
              <a:rPr lang="zh-CN" altLang="en-US" sz="1200" b="1">
                <a:latin typeface="字魂36号-正文宋楷" panose="02000000000000000000" pitchFamily="2" charset="-122"/>
                <a:ea typeface="字魂36号-正文宋楷" panose="02000000000000000000" pitchFamily="2" charset="-122"/>
                <a:cs typeface="Arial" panose="020B0604020202020204" pitchFamily="34" charset="0"/>
              </a:rPr>
              <a:t>年</a:t>
            </a:r>
            <a:endParaRPr lang="zh-CN" altLang="en-US" sz="1200" b="1">
              <a:latin typeface="字魂36号-正文宋楷" panose="02000000000000000000" pitchFamily="2" charset="-122"/>
              <a:ea typeface="字魂36号-正文宋楷" panose="02000000000000000000" pitchFamily="2" charset="-122"/>
              <a:cs typeface="Arial" panose="020B0604020202020204" pitchFamily="34" charset="0"/>
            </a:endParaRPr>
          </a:p>
        </p:txBody>
      </p:sp>
      <p:sp>
        <p:nvSpPr>
          <p:cNvPr id="43" name="任意多边形 42"/>
          <p:cNvSpPr/>
          <p:nvPr>
            <p:custDataLst>
              <p:tags r:id="rId14"/>
            </p:custDataLst>
          </p:nvPr>
        </p:nvSpPr>
        <p:spPr>
          <a:xfrm>
            <a:off x="4648835" y="1632585"/>
            <a:ext cx="2567305" cy="508762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gradFill>
            <a:gsLst>
              <a:gs pos="50000">
                <a:srgbClr val="F8E786"/>
              </a:gs>
              <a:gs pos="0">
                <a:srgbClr val="FAEFAE"/>
              </a:gs>
              <a:gs pos="100000">
                <a:srgbClr val="F5DE5D"/>
              </a:gs>
            </a:gsLst>
            <a:lin scaled="1"/>
          </a:gra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Overflow="overflow" horzOverflow="overflow" vert="horz" wrap="square" lIns="223948" tIns="223948" rIns="223948" bIns="223948" numCol="1" spcCol="1270" rtlCol="0" fromWordArt="0" anchor="ctr" anchorCtr="0" forceAA="0" compatLnSpc="1">
            <a:noAutofit/>
          </a:bodyPr>
          <a:p>
            <a:pPr lvl="0" algn="l" defTabSz="2178050">
              <a:lnSpc>
                <a:spcPct val="110000"/>
              </a:lnSpc>
              <a:spcBef>
                <a:spcPts val="0"/>
              </a:spcBef>
              <a:spcAft>
                <a:spcPts val="35"/>
              </a:spcAft>
              <a:buClrTx/>
              <a:buSzTx/>
              <a:buFontTx/>
            </a:pPr>
            <a:r>
              <a:rPr lang="zh-CN" altLang="en-US" sz="1300" b="1" dirty="0">
                <a:solidFill>
                  <a:schemeClr val="tx1"/>
                </a:solidFill>
                <a:latin typeface="微软雅黑" panose="020B0503020204020204" pitchFamily="34" charset="-122"/>
                <a:ea typeface="微软雅黑" panose="020B0503020204020204" pitchFamily="34" charset="-122"/>
                <a:cs typeface="+mn-lt"/>
                <a:sym typeface="+mn-lt"/>
              </a:rPr>
              <a:t>消费升级的大</a:t>
            </a:r>
            <a:r>
              <a:rPr lang="zh-CN" altLang="en-US" sz="1300" b="1" dirty="0">
                <a:solidFill>
                  <a:schemeClr val="tx1"/>
                </a:solidFill>
                <a:latin typeface="微软雅黑" panose="020B0503020204020204" pitchFamily="34" charset="-122"/>
                <a:ea typeface="微软雅黑" panose="020B0503020204020204" pitchFamily="34" charset="-122"/>
                <a:cs typeface="+mn-lt"/>
                <a:sym typeface="+mn-lt"/>
              </a:rPr>
              <a:t>环境下，消费者的餐桌发生了巨变</a:t>
            </a:r>
            <a:r>
              <a:rPr lang="zh-CN" altLang="en-US" sz="1300" b="1" dirty="0">
                <a:solidFill>
                  <a:schemeClr val="tx1"/>
                </a:solidFill>
                <a:latin typeface="微软雅黑" panose="020B0503020204020204" pitchFamily="34" charset="-122"/>
                <a:ea typeface="微软雅黑" panose="020B0503020204020204" pitchFamily="34" charset="-122"/>
                <a:cs typeface="+mn-lt"/>
                <a:sym typeface="+mn-lt"/>
              </a:rPr>
              <a:t>，西柚、牛油果、车厘子等进口产品爆发性增长</a:t>
            </a:r>
            <a:endParaRPr lang="zh-CN" altLang="en-US" sz="1300" b="1" dirty="0">
              <a:solidFill>
                <a:schemeClr val="tx1"/>
              </a:solidFill>
              <a:latin typeface="微软雅黑" panose="020B0503020204020204" pitchFamily="34" charset="-122"/>
              <a:ea typeface="微软雅黑" panose="020B0503020204020204" pitchFamily="34" charset="-122"/>
              <a:cs typeface="+mn-lt"/>
              <a:sym typeface="+mn-lt"/>
            </a:endParaRPr>
          </a:p>
          <a:p>
            <a:pPr lvl="0" algn="l" defTabSz="2178050">
              <a:lnSpc>
                <a:spcPct val="110000"/>
              </a:lnSpc>
              <a:spcBef>
                <a:spcPts val="0"/>
              </a:spcBef>
              <a:spcAft>
                <a:spcPts val="35"/>
              </a:spcAft>
              <a:buClrTx/>
              <a:buSzTx/>
              <a:buFontTx/>
            </a:pPr>
            <a:r>
              <a:rPr lang="zh-CN" altLang="en-US" sz="900" b="1" dirty="0">
                <a:solidFill>
                  <a:schemeClr val="tx1">
                    <a:lumMod val="50000"/>
                    <a:lumOff val="50000"/>
                  </a:schemeClr>
                </a:solidFill>
                <a:ea typeface="+mn-lt"/>
                <a:cs typeface="+mn-lt"/>
                <a:sym typeface="+mn-lt"/>
              </a:rPr>
              <a:t>In the general environment of consumption upgrading</a:t>
            </a:r>
            <a:r>
              <a:rPr lang="zh-CN" altLang="en-US" sz="900" b="1" dirty="0">
                <a:solidFill>
                  <a:schemeClr val="tx1">
                    <a:lumMod val="50000"/>
                    <a:lumOff val="50000"/>
                  </a:schemeClr>
                </a:solidFill>
                <a:ea typeface="+mn-lt"/>
                <a:cs typeface="+mn-lt"/>
                <a:sym typeface="+mn-lt"/>
              </a:rPr>
              <a:t>，</a:t>
            </a:r>
            <a:r>
              <a:rPr lang="zh-CN" altLang="en-US" sz="900" b="1" dirty="0">
                <a:solidFill>
                  <a:schemeClr val="tx1">
                    <a:lumMod val="50000"/>
                    <a:lumOff val="50000"/>
                  </a:schemeClr>
                </a:solidFill>
                <a:ea typeface="+mn-lt"/>
                <a:cs typeface="+mn-lt"/>
                <a:sym typeface="+mn-lt"/>
              </a:rPr>
              <a:t>The consumer's dining room table has changed dramatically，Grapefruit, avocado, cherries，Such as the explosive growth of imported products</a:t>
            </a:r>
            <a:endParaRPr lang="zh-CN" altLang="en-US" sz="900" b="1" dirty="0">
              <a:solidFill>
                <a:schemeClr val="tx1">
                  <a:lumMod val="50000"/>
                  <a:lumOff val="50000"/>
                </a:schemeClr>
              </a:solidFill>
              <a:ea typeface="+mn-lt"/>
              <a:cs typeface="+mn-lt"/>
              <a:sym typeface="+mn-lt"/>
            </a:endParaRPr>
          </a:p>
          <a:p>
            <a:pPr lvl="0" algn="l" defTabSz="2178050">
              <a:lnSpc>
                <a:spcPct val="110000"/>
              </a:lnSpc>
              <a:spcBef>
                <a:spcPts val="0"/>
              </a:spcBef>
              <a:spcAft>
                <a:spcPts val="35"/>
              </a:spcAft>
              <a:buClrTx/>
              <a:buSzTx/>
              <a:buFontTx/>
            </a:pPr>
            <a:r>
              <a:rPr lang="zh-CN" altLang="en-US" sz="1300" b="1" dirty="0">
                <a:solidFill>
                  <a:schemeClr val="tx1"/>
                </a:solidFill>
                <a:latin typeface="微软雅黑" panose="020B0503020204020204" pitchFamily="34" charset="-122"/>
                <a:ea typeface="微软雅黑" panose="020B0503020204020204" pitchFamily="34" charset="-122"/>
                <a:cs typeface="+mn-lt"/>
                <a:sym typeface="+mn-lt"/>
              </a:rPr>
              <a:t>小黄瓜、圣女果等蔬菜增长超过鲜肉</a:t>
            </a:r>
            <a:endParaRPr lang="zh-CN" altLang="en-US" sz="1300" b="1" dirty="0">
              <a:solidFill>
                <a:schemeClr val="tx1"/>
              </a:solidFill>
              <a:latin typeface="微软雅黑" panose="020B0503020204020204" pitchFamily="34" charset="-122"/>
              <a:ea typeface="微软雅黑" panose="020B0503020204020204" pitchFamily="34" charset="-122"/>
              <a:cs typeface="+mn-lt"/>
              <a:sym typeface="+mn-lt"/>
            </a:endParaRPr>
          </a:p>
          <a:p>
            <a:pPr lvl="0" algn="l" defTabSz="2178050">
              <a:lnSpc>
                <a:spcPct val="110000"/>
              </a:lnSpc>
              <a:spcBef>
                <a:spcPts val="0"/>
              </a:spcBef>
              <a:spcAft>
                <a:spcPts val="35"/>
              </a:spcAft>
              <a:buClrTx/>
              <a:buSzTx/>
              <a:buFontTx/>
            </a:pPr>
            <a:r>
              <a:rPr lang="zh-CN" altLang="en-US" sz="900" b="1" dirty="0">
                <a:solidFill>
                  <a:schemeClr val="tx1">
                    <a:lumMod val="50000"/>
                    <a:lumOff val="50000"/>
                  </a:schemeClr>
                </a:solidFill>
                <a:ea typeface="+mn-lt"/>
                <a:cs typeface="+mn-lt"/>
                <a:sym typeface="+mn-lt"/>
              </a:rPr>
              <a:t>Vegetables such as cucumbers and Solanum lycopersicum grew faster than fresh meat</a:t>
            </a:r>
            <a:endParaRPr lang="zh-CN" altLang="en-US" sz="900" b="1" dirty="0">
              <a:solidFill>
                <a:schemeClr val="tx1">
                  <a:lumMod val="50000"/>
                  <a:lumOff val="50000"/>
                </a:schemeClr>
              </a:solidFill>
              <a:ea typeface="+mn-lt"/>
              <a:cs typeface="+mn-lt"/>
              <a:sym typeface="+mn-lt"/>
            </a:endParaRPr>
          </a:p>
          <a:p>
            <a:pPr lvl="0" algn="l" defTabSz="2178050">
              <a:lnSpc>
                <a:spcPct val="110000"/>
              </a:lnSpc>
              <a:spcBef>
                <a:spcPts val="0"/>
              </a:spcBef>
              <a:spcAft>
                <a:spcPts val="35"/>
              </a:spcAft>
              <a:buClrTx/>
              <a:buSzTx/>
              <a:buFontTx/>
            </a:pPr>
            <a:r>
              <a:rPr lang="zh-CN" altLang="en-US" sz="1300" b="1" dirty="0">
                <a:solidFill>
                  <a:schemeClr val="tx1"/>
                </a:solidFill>
                <a:latin typeface="微软雅黑" panose="020B0503020204020204" pitchFamily="34" charset="-122"/>
                <a:ea typeface="微软雅黑" panose="020B0503020204020204" pitchFamily="34" charset="-122"/>
                <a:cs typeface="+mn-lt"/>
                <a:sym typeface="+mn-lt"/>
              </a:rPr>
              <a:t>百香果、柠檬的产品衍生更为丰富</a:t>
            </a:r>
            <a:endParaRPr lang="zh-CN" altLang="en-US" sz="1300" b="1" dirty="0">
              <a:solidFill>
                <a:schemeClr val="tx1"/>
              </a:solidFill>
              <a:latin typeface="微软雅黑" panose="020B0503020204020204" pitchFamily="34" charset="-122"/>
              <a:ea typeface="微软雅黑" panose="020B0503020204020204" pitchFamily="34" charset="-122"/>
              <a:cs typeface="+mn-lt"/>
              <a:sym typeface="+mn-lt"/>
            </a:endParaRPr>
          </a:p>
          <a:p>
            <a:pPr lvl="0" algn="l" defTabSz="2178050">
              <a:lnSpc>
                <a:spcPct val="110000"/>
              </a:lnSpc>
              <a:spcBef>
                <a:spcPts val="0"/>
              </a:spcBef>
              <a:spcAft>
                <a:spcPts val="35"/>
              </a:spcAft>
              <a:buClrTx/>
              <a:buSzTx/>
              <a:buFontTx/>
            </a:pPr>
            <a:r>
              <a:rPr lang="zh-CN" altLang="en-US" sz="900" b="1" dirty="0">
                <a:solidFill>
                  <a:schemeClr val="tx1">
                    <a:lumMod val="50000"/>
                    <a:lumOff val="50000"/>
                  </a:schemeClr>
                </a:solidFill>
                <a:ea typeface="+mn-lt"/>
                <a:cs typeface="+mn-lt"/>
                <a:sym typeface="+mn-lt"/>
              </a:rPr>
              <a:t>Passion fruit, lemon products derived more abundant</a:t>
            </a:r>
            <a:endParaRPr lang="zh-CN" altLang="en-US" sz="900" b="1" dirty="0">
              <a:solidFill>
                <a:schemeClr val="tx1">
                  <a:lumMod val="50000"/>
                  <a:lumOff val="50000"/>
                </a:schemeClr>
              </a:solidFill>
              <a:ea typeface="+mn-lt"/>
              <a:cs typeface="+mn-lt"/>
              <a:sym typeface="+mn-lt"/>
            </a:endParaRPr>
          </a:p>
          <a:p>
            <a:pPr lvl="0" algn="l" defTabSz="2178050">
              <a:lnSpc>
                <a:spcPct val="110000"/>
              </a:lnSpc>
              <a:spcBef>
                <a:spcPts val="0"/>
              </a:spcBef>
              <a:spcAft>
                <a:spcPts val="35"/>
              </a:spcAft>
              <a:buClrTx/>
              <a:buSzTx/>
              <a:buFontTx/>
            </a:pPr>
            <a:r>
              <a:rPr lang="zh-CN" altLang="en-US" sz="1300" b="1" dirty="0">
                <a:solidFill>
                  <a:schemeClr val="tx1"/>
                </a:solidFill>
                <a:latin typeface="微软雅黑" panose="020B0503020204020204" pitchFamily="34" charset="-122"/>
                <a:ea typeface="微软雅黑" panose="020B0503020204020204" pitchFamily="34" charset="-122"/>
                <a:cs typeface="+mn-lt"/>
                <a:sym typeface="+mn-lt"/>
              </a:rPr>
              <a:t>生鲜电商从小而美转变为大而全，几乎所有的生鲜品类都有涉及</a:t>
            </a:r>
            <a:endParaRPr lang="zh-CN" altLang="en-US" sz="1300" b="1" dirty="0">
              <a:solidFill>
                <a:schemeClr val="tx1"/>
              </a:solidFill>
              <a:latin typeface="微软雅黑" panose="020B0503020204020204" pitchFamily="34" charset="-122"/>
              <a:ea typeface="微软雅黑" panose="020B0503020204020204" pitchFamily="34" charset="-122"/>
              <a:cs typeface="+mn-lt"/>
              <a:sym typeface="+mn-lt"/>
            </a:endParaRPr>
          </a:p>
          <a:p>
            <a:pPr lvl="0" algn="l" defTabSz="2178050">
              <a:lnSpc>
                <a:spcPct val="110000"/>
              </a:lnSpc>
              <a:spcBef>
                <a:spcPts val="0"/>
              </a:spcBef>
              <a:spcAft>
                <a:spcPts val="35"/>
              </a:spcAft>
              <a:buClrTx/>
              <a:buSzTx/>
              <a:buFontTx/>
            </a:pPr>
            <a:r>
              <a:rPr lang="zh-CN" altLang="en-US" sz="900" b="1" dirty="0">
                <a:solidFill>
                  <a:schemeClr val="tx1">
                    <a:lumMod val="50000"/>
                    <a:lumOff val="50000"/>
                  </a:schemeClr>
                </a:solidFill>
                <a:ea typeface="+mn-lt"/>
                <a:cs typeface="+mn-lt"/>
                <a:sym typeface="+mn-lt"/>
              </a:rPr>
              <a:t>Fresh e-commerce from small and beautiful to large and complete</a:t>
            </a:r>
            <a:endParaRPr lang="zh-CN" altLang="en-US" sz="900" b="1" dirty="0">
              <a:solidFill>
                <a:schemeClr val="tx1">
                  <a:lumMod val="50000"/>
                  <a:lumOff val="50000"/>
                </a:schemeClr>
              </a:solidFill>
              <a:ea typeface="+mn-lt"/>
              <a:cs typeface="+mn-lt"/>
              <a:sym typeface="+mn-lt"/>
            </a:endParaRPr>
          </a:p>
        </p:txBody>
      </p:sp>
      <p:sp>
        <p:nvSpPr>
          <p:cNvPr id="44" name="任意多边形 43"/>
          <p:cNvSpPr/>
          <p:nvPr>
            <p:custDataLst>
              <p:tags r:id="rId15"/>
            </p:custDataLst>
          </p:nvPr>
        </p:nvSpPr>
        <p:spPr>
          <a:xfrm>
            <a:off x="7345045" y="1631950"/>
            <a:ext cx="2292985" cy="5088255"/>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gradFill>
            <a:gsLst>
              <a:gs pos="50000">
                <a:srgbClr val="F8E786"/>
              </a:gs>
              <a:gs pos="0">
                <a:srgbClr val="FAEFAE"/>
              </a:gs>
              <a:gs pos="100000">
                <a:srgbClr val="F5DE5D"/>
              </a:gs>
            </a:gsLst>
            <a:lin scaled="1"/>
          </a:gra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Overflow="overflow" horzOverflow="overflow" vert="horz" wrap="square" lIns="223948" tIns="223948" rIns="223948" bIns="223948" numCol="1" spcCol="1270" rtlCol="0" fromWordArt="0" anchor="ctr" anchorCtr="0" forceAA="0" compatLnSpc="1">
            <a:noAutofit/>
          </a:bodyPr>
          <a:p>
            <a:pPr lvl="0" algn="l" defTabSz="2178050">
              <a:lnSpc>
                <a:spcPct val="110000"/>
              </a:lnSpc>
              <a:spcBef>
                <a:spcPts val="0"/>
              </a:spcBef>
              <a:spcAft>
                <a:spcPts val="35"/>
              </a:spcAft>
              <a:buClrTx/>
              <a:buSzTx/>
              <a:buFontTx/>
            </a:pPr>
            <a:r>
              <a:rPr lang="zh-CN" altLang="en-US" sz="13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生鲜电商蓬勃发展，带动了新品种的推广（海南东方火龙果、四川爱媛</a:t>
            </a:r>
            <a:r>
              <a:rPr lang="zh-CN" altLang="en-US" sz="13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38号果冻橙等）</a:t>
            </a:r>
            <a:endParaRPr lang="zh-CN" altLang="en-US" sz="1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lvl="0" algn="l" defTabSz="2178050">
              <a:lnSpc>
                <a:spcPct val="110000"/>
              </a:lnSpc>
              <a:spcBef>
                <a:spcPts val="0"/>
              </a:spcBef>
              <a:spcAft>
                <a:spcPts val="35"/>
              </a:spcAft>
              <a:buClrTx/>
              <a:buSzTx/>
              <a:buFontTx/>
            </a:pPr>
            <a:r>
              <a:rPr lang="zh-CN" altLang="en-US" sz="900" b="1" dirty="0">
                <a:solidFill>
                  <a:schemeClr val="tx1">
                    <a:lumMod val="50000"/>
                    <a:lumOff val="50000"/>
                  </a:schemeClr>
                </a:solidFill>
                <a:ea typeface="+mn-lt"/>
                <a:cs typeface="+mn-lt"/>
                <a:sym typeface="+mn-lt"/>
              </a:rPr>
              <a:t>Fresh e-commerce is booming,Led to the promotion of new varieties(Hainan Oriental dragon fruit、Sichuan Eyuan 38 jelly orange）</a:t>
            </a:r>
            <a:endParaRPr lang="zh-CN" altLang="en-US" sz="900" b="1" dirty="0">
              <a:solidFill>
                <a:schemeClr val="tx1">
                  <a:lumMod val="50000"/>
                  <a:lumOff val="50000"/>
                </a:schemeClr>
              </a:solidFill>
              <a:ea typeface="+mn-lt"/>
              <a:cs typeface="+mn-lt"/>
              <a:sym typeface="+mn-lt"/>
            </a:endParaRPr>
          </a:p>
          <a:p>
            <a:pPr lvl="0" algn="l" defTabSz="2178050">
              <a:lnSpc>
                <a:spcPct val="110000"/>
              </a:lnSpc>
              <a:spcBef>
                <a:spcPts val="0"/>
              </a:spcBef>
              <a:spcAft>
                <a:spcPts val="35"/>
              </a:spcAft>
              <a:buClrTx/>
              <a:buSzTx/>
              <a:buFontTx/>
            </a:pPr>
            <a:r>
              <a:rPr lang="zh-CN" altLang="en-US" sz="1300" b="1" dirty="0">
                <a:solidFill>
                  <a:schemeClr val="tx1"/>
                </a:solidFill>
                <a:latin typeface="微软雅黑" panose="020B0503020204020204" pitchFamily="34" charset="-122"/>
                <a:ea typeface="微软雅黑" panose="020B0503020204020204" pitchFamily="34" charset="-122"/>
                <a:cs typeface="+mn-lt"/>
                <a:sym typeface="+mn-lt"/>
              </a:rPr>
              <a:t>同时，也对消费者心智进行植入，推动了更多地域产品（陕西苹果要买洛川核心产区、阿克苏苹果要买红旗坡产区）</a:t>
            </a:r>
            <a:endParaRPr lang="zh-CN" altLang="en-US" sz="1300" b="1" dirty="0">
              <a:solidFill>
                <a:schemeClr val="tx1"/>
              </a:solidFill>
              <a:latin typeface="微软雅黑" panose="020B0503020204020204" pitchFamily="34" charset="-122"/>
              <a:ea typeface="微软雅黑" panose="020B0503020204020204" pitchFamily="34" charset="-122"/>
              <a:cs typeface="+mn-lt"/>
              <a:sym typeface="+mn-lt"/>
            </a:endParaRPr>
          </a:p>
          <a:p>
            <a:pPr lvl="0" algn="l" defTabSz="2178050">
              <a:lnSpc>
                <a:spcPct val="110000"/>
              </a:lnSpc>
              <a:spcBef>
                <a:spcPts val="0"/>
              </a:spcBef>
              <a:spcAft>
                <a:spcPts val="35"/>
              </a:spcAft>
              <a:buClrTx/>
              <a:buSzTx/>
              <a:buFontTx/>
            </a:pPr>
            <a:r>
              <a:rPr lang="zh-CN" altLang="en-US" sz="900" b="1" dirty="0">
                <a:solidFill>
                  <a:schemeClr val="tx1">
                    <a:lumMod val="50000"/>
                    <a:lumOff val="50000"/>
                  </a:schemeClr>
                </a:solidFill>
                <a:ea typeface="+mn-lt"/>
                <a:cs typeface="+mn-lt"/>
                <a:sym typeface="+mn-lt"/>
              </a:rPr>
              <a:t>At the same time，It also implants the mind of the consumer，The promotion of more regional products（Shaanxi apple to buy the core of Luochuan，Aksu apples from Red Flag Hill）</a:t>
            </a:r>
            <a:endParaRPr lang="zh-CN" altLang="en-US" sz="900" b="1" dirty="0">
              <a:solidFill>
                <a:schemeClr val="tx1">
                  <a:lumMod val="50000"/>
                  <a:lumOff val="50000"/>
                </a:schemeClr>
              </a:solidFill>
              <a:ea typeface="+mn-lt"/>
              <a:cs typeface="+mn-lt"/>
              <a:sym typeface="+mn-lt"/>
            </a:endParaRPr>
          </a:p>
        </p:txBody>
      </p:sp>
      <p:sp>
        <p:nvSpPr>
          <p:cNvPr id="45" name="任意多边形 44"/>
          <p:cNvSpPr/>
          <p:nvPr>
            <p:custDataLst>
              <p:tags r:id="rId16"/>
            </p:custDataLst>
          </p:nvPr>
        </p:nvSpPr>
        <p:spPr>
          <a:xfrm>
            <a:off x="9766935" y="1652905"/>
            <a:ext cx="2382520" cy="5067300"/>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gradFill>
            <a:gsLst>
              <a:gs pos="50000">
                <a:srgbClr val="F8E786"/>
              </a:gs>
              <a:gs pos="0">
                <a:srgbClr val="FAEFAE"/>
              </a:gs>
              <a:gs pos="100000">
                <a:srgbClr val="F5DE5D"/>
              </a:gs>
            </a:gsLst>
            <a:lin scaled="1"/>
          </a:gra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Overflow="overflow" horzOverflow="overflow" vert="horz" wrap="square" lIns="223948" tIns="223948" rIns="223948" bIns="223948" numCol="1" spcCol="1270" rtlCol="0" fromWordArt="0" anchor="ctr" anchorCtr="0" forceAA="0" compatLnSpc="1">
            <a:noAutofit/>
          </a:bodyPr>
          <a:p>
            <a:pPr lvl="0" algn="l" defTabSz="2178050">
              <a:lnSpc>
                <a:spcPct val="110000"/>
              </a:lnSpc>
              <a:spcBef>
                <a:spcPts val="0"/>
              </a:spcBef>
              <a:spcAft>
                <a:spcPts val="35"/>
              </a:spcAft>
              <a:buClrTx/>
              <a:buSzTx/>
              <a:buFontTx/>
            </a:pPr>
            <a:r>
              <a:rPr lang="zh-CN" altLang="en-US" sz="13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后疫情时代，线上买蔬果进一步发展，居民消费习惯进一步巩固</a:t>
            </a:r>
            <a:endParaRPr lang="zh-CN" altLang="en-US" sz="13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lvl="0" algn="l" defTabSz="2178050">
              <a:lnSpc>
                <a:spcPct val="110000"/>
              </a:lnSpc>
              <a:spcBef>
                <a:spcPts val="0"/>
              </a:spcBef>
              <a:spcAft>
                <a:spcPts val="35"/>
              </a:spcAft>
              <a:buClrTx/>
              <a:buSzTx/>
              <a:buFontTx/>
            </a:pPr>
            <a:r>
              <a:rPr lang="zh-CN" altLang="en-US" sz="900" b="1" dirty="0">
                <a:solidFill>
                  <a:schemeClr val="tx1">
                    <a:lumMod val="50000"/>
                    <a:lumOff val="50000"/>
                  </a:schemeClr>
                </a:solidFill>
                <a:ea typeface="+mn-lt"/>
                <a:cs typeface="+mn-lt"/>
                <a:sym typeface="+mn-lt"/>
              </a:rPr>
              <a:t>Post-epidemic era，Buying fruits and vegetables online further development, consumption habits of residents further consolidated</a:t>
            </a:r>
            <a:endParaRPr lang="zh-CN" altLang="en-US" sz="900" b="1" dirty="0">
              <a:solidFill>
                <a:schemeClr val="tx1">
                  <a:lumMod val="50000"/>
                  <a:lumOff val="50000"/>
                </a:schemeClr>
              </a:solidFill>
              <a:ea typeface="+mn-lt"/>
              <a:cs typeface="+mn-lt"/>
              <a:sym typeface="+mn-lt"/>
            </a:endParaRPr>
          </a:p>
          <a:p>
            <a:pPr lvl="0" algn="l" defTabSz="2178050">
              <a:lnSpc>
                <a:spcPct val="110000"/>
              </a:lnSpc>
              <a:spcBef>
                <a:spcPts val="0"/>
              </a:spcBef>
              <a:spcAft>
                <a:spcPts val="35"/>
              </a:spcAft>
              <a:buClrTx/>
              <a:buSzTx/>
              <a:buFontTx/>
            </a:pPr>
            <a:r>
              <a:rPr lang="zh-CN" altLang="en-US" sz="1300" b="1" dirty="0">
                <a:solidFill>
                  <a:schemeClr val="tx1"/>
                </a:solidFill>
                <a:latin typeface="微软雅黑" panose="020B0503020204020204" pitchFamily="34" charset="-122"/>
                <a:ea typeface="微软雅黑" panose="020B0503020204020204" pitchFamily="34" charset="-122"/>
                <a:cs typeface="+mn-lt"/>
                <a:sym typeface="+mn-lt"/>
              </a:rPr>
              <a:t>社会化媒体的发展，让生鲜电商有了更多模式的探索</a:t>
            </a:r>
            <a:endParaRPr lang="zh-CN" altLang="en-US" sz="1300" b="1" dirty="0">
              <a:solidFill>
                <a:schemeClr val="tx1"/>
              </a:solidFill>
              <a:latin typeface="微软雅黑" panose="020B0503020204020204" pitchFamily="34" charset="-122"/>
              <a:ea typeface="微软雅黑" panose="020B0503020204020204" pitchFamily="34" charset="-122"/>
              <a:cs typeface="+mn-lt"/>
              <a:sym typeface="+mn-lt"/>
            </a:endParaRPr>
          </a:p>
          <a:p>
            <a:pPr lvl="0" algn="l" defTabSz="2178050">
              <a:lnSpc>
                <a:spcPct val="110000"/>
              </a:lnSpc>
              <a:spcBef>
                <a:spcPts val="0"/>
              </a:spcBef>
              <a:spcAft>
                <a:spcPts val="35"/>
              </a:spcAft>
              <a:buClrTx/>
              <a:buSzTx/>
              <a:buFontTx/>
            </a:pPr>
            <a:r>
              <a:rPr lang="zh-CN" altLang="en-US" sz="900" b="1" dirty="0">
                <a:solidFill>
                  <a:schemeClr val="tx1">
                    <a:lumMod val="50000"/>
                    <a:lumOff val="50000"/>
                  </a:schemeClr>
                </a:solidFill>
                <a:ea typeface="+mn-lt"/>
                <a:cs typeface="+mn-lt"/>
                <a:sym typeface="+mn-lt"/>
              </a:rPr>
              <a:t>The development of social media, so that fresh e-commerce has more models to explore</a:t>
            </a:r>
            <a:endParaRPr lang="zh-CN" altLang="en-US" sz="900" b="1" dirty="0">
              <a:solidFill>
                <a:schemeClr val="tx1">
                  <a:lumMod val="50000"/>
                  <a:lumOff val="50000"/>
                </a:schemeClr>
              </a:solidFill>
              <a:ea typeface="+mn-lt"/>
              <a:cs typeface="+mn-lt"/>
              <a:sym typeface="+mn-lt"/>
            </a:endParaRPr>
          </a:p>
          <a:p>
            <a:pPr lvl="0" algn="l" defTabSz="2178050">
              <a:lnSpc>
                <a:spcPct val="110000"/>
              </a:lnSpc>
              <a:spcBef>
                <a:spcPts val="0"/>
              </a:spcBef>
              <a:spcAft>
                <a:spcPts val="35"/>
              </a:spcAft>
              <a:buClrTx/>
              <a:buSzTx/>
              <a:buFontTx/>
            </a:pPr>
            <a:r>
              <a:rPr lang="zh-CN" altLang="en-US" sz="1300" b="1" dirty="0">
                <a:solidFill>
                  <a:schemeClr val="tx1"/>
                </a:solidFill>
                <a:latin typeface="微软雅黑" panose="020B0503020204020204" pitchFamily="34" charset="-122"/>
                <a:ea typeface="微软雅黑" panose="020B0503020204020204" pitchFamily="34" charset="-122"/>
                <a:cs typeface="+mn-lt"/>
                <a:sym typeface="+mn-lt"/>
              </a:rPr>
              <a:t>生鲜电商以性价比和小包装类型的产品保持市场占有率，经济下行的环境下，企业以精细化的管理保持生命力</a:t>
            </a:r>
            <a:endParaRPr lang="zh-CN" altLang="en-US" sz="1300" b="1" dirty="0">
              <a:solidFill>
                <a:schemeClr val="tx1"/>
              </a:solidFill>
              <a:latin typeface="微软雅黑" panose="020B0503020204020204" pitchFamily="34" charset="-122"/>
              <a:ea typeface="微软雅黑" panose="020B0503020204020204" pitchFamily="34" charset="-122"/>
              <a:cs typeface="+mn-lt"/>
              <a:sym typeface="+mn-lt"/>
            </a:endParaRPr>
          </a:p>
          <a:p>
            <a:pPr lvl="0" algn="l" defTabSz="2178050">
              <a:lnSpc>
                <a:spcPct val="110000"/>
              </a:lnSpc>
              <a:spcBef>
                <a:spcPts val="0"/>
              </a:spcBef>
              <a:spcAft>
                <a:spcPts val="35"/>
              </a:spcAft>
              <a:buClrTx/>
              <a:buSzTx/>
              <a:buFontTx/>
            </a:pPr>
            <a:r>
              <a:rPr lang="zh-CN" altLang="en-US" sz="900" b="1" dirty="0">
                <a:solidFill>
                  <a:schemeClr val="tx1">
                    <a:lumMod val="50000"/>
                    <a:lumOff val="50000"/>
                  </a:schemeClr>
                </a:solidFill>
                <a:ea typeface="+mn-lt"/>
                <a:cs typeface="+mn-lt"/>
                <a:sym typeface="+mn-lt"/>
              </a:rPr>
              <a:t>Fresh e-commerce to cost-effective and small packaging types of products to maintain market share，In an economic downturn，The enterprise maintains the vitality by the fine management</a:t>
            </a:r>
            <a:endParaRPr lang="zh-CN" altLang="en-US" sz="900" b="1" dirty="0">
              <a:solidFill>
                <a:schemeClr val="tx1">
                  <a:lumMod val="50000"/>
                  <a:lumOff val="50000"/>
                </a:schemeClr>
              </a:solidFill>
              <a:ea typeface="+mn-lt"/>
              <a:cs typeface="+mn-lt"/>
              <a:sym typeface="+mn-lt"/>
            </a:endParaRPr>
          </a:p>
        </p:txBody>
      </p:sp>
      <p:sp>
        <p:nvSpPr>
          <p:cNvPr id="46" name="Oval 37"/>
          <p:cNvSpPr/>
          <p:nvPr>
            <p:custDataLst>
              <p:tags r:id="rId17"/>
            </p:custDataLst>
          </p:nvPr>
        </p:nvSpPr>
        <p:spPr>
          <a:xfrm>
            <a:off x="5325745" y="1470660"/>
            <a:ext cx="927735" cy="4152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en-GB" sz="1200" b="1">
                <a:latin typeface="字魂36号-正文宋楷" panose="02000000000000000000" pitchFamily="2" charset="-122"/>
                <a:ea typeface="字魂36号-正文宋楷" panose="02000000000000000000" pitchFamily="2" charset="-122"/>
                <a:cs typeface="Arial" panose="020B0604020202020204" pitchFamily="34" charset="0"/>
              </a:rPr>
              <a:t>2018</a:t>
            </a:r>
            <a:r>
              <a:rPr lang="zh-CN" altLang="en-US" sz="1200" b="1">
                <a:latin typeface="字魂36号-正文宋楷" panose="02000000000000000000" pitchFamily="2" charset="-122"/>
                <a:ea typeface="字魂36号-正文宋楷" panose="02000000000000000000" pitchFamily="2" charset="-122"/>
                <a:cs typeface="Arial" panose="020B0604020202020204" pitchFamily="34" charset="0"/>
              </a:rPr>
              <a:t>年</a:t>
            </a:r>
            <a:endParaRPr lang="zh-CN" altLang="en-US" sz="1200" b="1">
              <a:latin typeface="字魂36号-正文宋楷" panose="02000000000000000000" pitchFamily="2" charset="-122"/>
              <a:ea typeface="字魂36号-正文宋楷" panose="02000000000000000000" pitchFamily="2" charset="-122"/>
              <a:cs typeface="Arial" panose="020B0604020202020204" pitchFamily="34" charset="0"/>
            </a:endParaRPr>
          </a:p>
        </p:txBody>
      </p:sp>
      <p:sp>
        <p:nvSpPr>
          <p:cNvPr id="47" name="Oval 37"/>
          <p:cNvSpPr/>
          <p:nvPr>
            <p:custDataLst>
              <p:tags r:id="rId18"/>
            </p:custDataLst>
          </p:nvPr>
        </p:nvSpPr>
        <p:spPr>
          <a:xfrm>
            <a:off x="8091170" y="1468755"/>
            <a:ext cx="927735" cy="4152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en-GB" sz="1200" b="1">
                <a:latin typeface="字魂36号-正文宋楷" panose="02000000000000000000" pitchFamily="2" charset="-122"/>
                <a:ea typeface="字魂36号-正文宋楷" panose="02000000000000000000" pitchFamily="2" charset="-122"/>
                <a:cs typeface="Arial" panose="020B0604020202020204" pitchFamily="34" charset="0"/>
              </a:rPr>
              <a:t>2019</a:t>
            </a:r>
            <a:r>
              <a:rPr lang="zh-CN" altLang="en-US" sz="1200" b="1">
                <a:latin typeface="字魂36号-正文宋楷" panose="02000000000000000000" pitchFamily="2" charset="-122"/>
                <a:ea typeface="字魂36号-正文宋楷" panose="02000000000000000000" pitchFamily="2" charset="-122"/>
                <a:cs typeface="Arial" panose="020B0604020202020204" pitchFamily="34" charset="0"/>
              </a:rPr>
              <a:t>年</a:t>
            </a:r>
            <a:endParaRPr lang="zh-CN" altLang="en-US" sz="1200" b="1">
              <a:latin typeface="字魂36号-正文宋楷" panose="02000000000000000000" pitchFamily="2" charset="-122"/>
              <a:ea typeface="字魂36号-正文宋楷" panose="02000000000000000000" pitchFamily="2" charset="-122"/>
              <a:cs typeface="Arial" panose="020B0604020202020204" pitchFamily="34" charset="0"/>
            </a:endParaRPr>
          </a:p>
        </p:txBody>
      </p:sp>
      <p:sp>
        <p:nvSpPr>
          <p:cNvPr id="48" name="Oval 37"/>
          <p:cNvSpPr/>
          <p:nvPr>
            <p:custDataLst>
              <p:tags r:id="rId19"/>
            </p:custDataLst>
          </p:nvPr>
        </p:nvSpPr>
        <p:spPr>
          <a:xfrm>
            <a:off x="10432415" y="1438275"/>
            <a:ext cx="927735" cy="4152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en-GB" sz="1200" b="1">
                <a:latin typeface="字魂36号-正文宋楷" panose="02000000000000000000" pitchFamily="2" charset="-122"/>
                <a:ea typeface="字魂36号-正文宋楷" panose="02000000000000000000" pitchFamily="2" charset="-122"/>
                <a:cs typeface="Arial" panose="020B0604020202020204" pitchFamily="34" charset="0"/>
              </a:rPr>
              <a:t>2022</a:t>
            </a:r>
            <a:r>
              <a:rPr lang="zh-CN" altLang="en-US" sz="1200" b="1">
                <a:latin typeface="字魂36号-正文宋楷" panose="02000000000000000000" pitchFamily="2" charset="-122"/>
                <a:ea typeface="字魂36号-正文宋楷" panose="02000000000000000000" pitchFamily="2" charset="-122"/>
                <a:cs typeface="Arial" panose="020B0604020202020204" pitchFamily="34" charset="0"/>
              </a:rPr>
              <a:t>年</a:t>
            </a:r>
            <a:endParaRPr lang="zh-CN" altLang="en-US" sz="1200" b="1">
              <a:latin typeface="字魂36号-正文宋楷" panose="02000000000000000000" pitchFamily="2" charset="-122"/>
              <a:ea typeface="字魂36号-正文宋楷" panose="02000000000000000000" pitchFamily="2" charset="-122"/>
              <a:cs typeface="Arial" panose="020B0604020202020204" pitchFamily="34" charset="0"/>
            </a:endParaRPr>
          </a:p>
        </p:txBody>
      </p:sp>
      <p:sp>
        <p:nvSpPr>
          <p:cNvPr id="52" name="文本框 51"/>
          <p:cNvSpPr txBox="1"/>
          <p:nvPr>
            <p:custDataLst>
              <p:tags r:id="rId20"/>
            </p:custDataLst>
          </p:nvPr>
        </p:nvSpPr>
        <p:spPr>
          <a:xfrm>
            <a:off x="6776515" y="1047821"/>
            <a:ext cx="2727445" cy="398663"/>
          </a:xfrm>
          <a:prstGeom prst="rect">
            <a:avLst/>
          </a:prstGeom>
          <a:noFill/>
        </p:spPr>
        <p:txBody>
          <a:bodyPr wrap="square" rtlCol="0" anchor="t">
            <a:spAutoFit/>
          </a:bodyPr>
          <a:p>
            <a:pPr algn="l">
              <a:buClrTx/>
              <a:buSzTx/>
              <a:buFontTx/>
            </a:pPr>
            <a:r>
              <a:rPr sz="2000" b="1">
                <a:solidFill>
                  <a:schemeClr val="tx1"/>
                </a:solidFill>
              </a:rPr>
              <a:t>发展期</a:t>
            </a:r>
            <a:r>
              <a:rPr lang="zh-CN" altLang="en-US" sz="1200" b="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rPr>
              <a:t>Development period </a:t>
            </a:r>
            <a:endParaRPr lang="zh-CN" altLang="en-US" sz="1200" b="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fill="hold"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V="1">
            <a:off x="6116955" y="2325755"/>
            <a:ext cx="5345430" cy="381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2" name="文本框 1"/>
          <p:cNvSpPr txBox="1"/>
          <p:nvPr/>
        </p:nvSpPr>
        <p:spPr>
          <a:xfrm>
            <a:off x="3881120" y="389255"/>
            <a:ext cx="4064000" cy="368300"/>
          </a:xfrm>
          <a:prstGeom prst="rect">
            <a:avLst/>
          </a:prstGeom>
          <a:noFill/>
        </p:spPr>
        <p:txBody>
          <a:bodyPr wrap="square" rtlCol="0">
            <a:spAutoFit/>
          </a:bodyPr>
          <a:p>
            <a:r>
              <a:rPr lang="zh-CN" altLang="en-US" dirty="0">
                <a:solidFill>
                  <a:schemeClr val="bg1"/>
                </a:solidFill>
                <a:latin typeface="Open Sans Regular" panose="020B0606030504020204" charset="0"/>
                <a:ea typeface="微软雅黑" panose="020B0503020204020204" pitchFamily="34" charset="-122"/>
                <a:cs typeface="Open Sans Regular" panose="020B0606030504020204" charset="0"/>
                <a:sym typeface="+mn-ea"/>
              </a:rPr>
              <a:t>青年电商成为创业的引领示范</a:t>
            </a:r>
            <a:endParaRPr lang="zh-CN" altLang="en-US" dirty="0">
              <a:solidFill>
                <a:schemeClr val="bg1"/>
              </a:solidFill>
              <a:latin typeface="Open Sans Regular" panose="020B0606030504020204" charset="0"/>
              <a:ea typeface="微软雅黑" panose="020B0503020204020204" pitchFamily="34" charset="-122"/>
              <a:cs typeface="Open Sans Regular" panose="020B0606030504020204" charset="0"/>
              <a:sym typeface="+mn-ea"/>
            </a:endParaRPr>
          </a:p>
        </p:txBody>
      </p:sp>
      <p:grpSp>
        <p:nvGrpSpPr>
          <p:cNvPr id="4" name="组合 3"/>
          <p:cNvGrpSpPr/>
          <p:nvPr/>
        </p:nvGrpSpPr>
        <p:grpSpPr>
          <a:xfrm>
            <a:off x="186690" y="1263308"/>
            <a:ext cx="11320780" cy="5450501"/>
            <a:chOff x="234" y="2213"/>
            <a:chExt cx="17828" cy="7473"/>
          </a:xfrm>
        </p:grpSpPr>
        <p:sp>
          <p:nvSpPr>
            <p:cNvPr id="6" name="TextBox 3"/>
            <p:cNvSpPr txBox="1"/>
            <p:nvPr/>
          </p:nvSpPr>
          <p:spPr>
            <a:xfrm>
              <a:off x="9169" y="7230"/>
              <a:ext cx="404" cy="271"/>
            </a:xfrm>
            <a:prstGeom prst="rect">
              <a:avLst/>
            </a:prstGeom>
            <a:noFill/>
          </p:spPr>
          <p:txBody>
            <a:bodyPr wrap="square" lIns="0" tIns="0" rIns="0" bIns="0" rtlCol="0">
              <a:spAutoFit/>
            </a:bodyPr>
            <a:lstStyle/>
            <a:p>
              <a:pPr algn="just">
                <a:lnSpc>
                  <a:spcPct val="120000"/>
                </a:lnSpc>
              </a:pPr>
              <a:r>
                <a:rPr lang="en-US" altLang="zh-CN" sz="1065" dirty="0">
                  <a:latin typeface="微软雅黑" panose="020B0503020204020204" pitchFamily="34" charset="-122"/>
                  <a:ea typeface="微软雅黑" panose="020B0503020204020204" pitchFamily="34" charset="-122"/>
                </a:rPr>
                <a:t>1</a:t>
              </a:r>
              <a:endParaRPr lang="zh-CN" altLang="en-US" sz="1065" dirty="0">
                <a:latin typeface="微软雅黑" panose="020B0503020204020204" pitchFamily="34" charset="-122"/>
                <a:ea typeface="微软雅黑" panose="020B0503020204020204" pitchFamily="34" charset="-122"/>
              </a:endParaRPr>
            </a:p>
          </p:txBody>
        </p:sp>
        <p:sp>
          <p:nvSpPr>
            <p:cNvPr id="7" name="TextBox 4"/>
            <p:cNvSpPr txBox="1"/>
            <p:nvPr/>
          </p:nvSpPr>
          <p:spPr>
            <a:xfrm>
              <a:off x="11939" y="8019"/>
              <a:ext cx="1846" cy="520"/>
            </a:xfrm>
            <a:prstGeom prst="rect">
              <a:avLst/>
            </a:prstGeom>
            <a:noFill/>
          </p:spPr>
          <p:txBody>
            <a:bodyPr wrap="square" lIns="108636" tIns="54317" rIns="108636" bIns="54317" rtlCol="0">
              <a:spAutoFit/>
            </a:bodyPr>
            <a:lstStyle/>
            <a:p>
              <a:pPr lvl="0" algn="ctr">
                <a:lnSpc>
                  <a:spcPct val="120000"/>
                </a:lnSpc>
                <a:buClrTx/>
                <a:buSzTx/>
                <a:buFontTx/>
              </a:pPr>
              <a:r>
                <a:rPr lang="en-US" altLang="zh-CN" sz="1465"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2019</a:t>
              </a:r>
              <a:r>
                <a:rPr lang="zh-CN" altLang="en-US" sz="1465"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endParaRPr lang="zh-CN" altLang="en-US" sz="1465"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TextBox 5"/>
            <p:cNvSpPr txBox="1"/>
            <p:nvPr/>
          </p:nvSpPr>
          <p:spPr>
            <a:xfrm>
              <a:off x="14018" y="8034"/>
              <a:ext cx="1846" cy="520"/>
            </a:xfrm>
            <a:prstGeom prst="rect">
              <a:avLst/>
            </a:prstGeom>
            <a:noFill/>
          </p:spPr>
          <p:txBody>
            <a:bodyPr wrap="square" lIns="108636" tIns="54317" rIns="108636" bIns="54317" rtlCol="0">
              <a:spAutoFit/>
            </a:bodyPr>
            <a:lstStyle/>
            <a:p>
              <a:pPr lvl="0" algn="ctr">
                <a:lnSpc>
                  <a:spcPct val="120000"/>
                </a:lnSpc>
                <a:buClrTx/>
                <a:buSzTx/>
                <a:buFontTx/>
              </a:pPr>
              <a:r>
                <a:rPr lang="en-US" altLang="zh-CN" sz="1465"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2020</a:t>
              </a:r>
              <a:r>
                <a:rPr lang="zh-CN" altLang="en-US" sz="1465"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endParaRPr lang="zh-CN" altLang="en-US" sz="1465"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TextBox 6"/>
            <p:cNvSpPr txBox="1"/>
            <p:nvPr/>
          </p:nvSpPr>
          <p:spPr>
            <a:xfrm>
              <a:off x="16096" y="8019"/>
              <a:ext cx="1846" cy="520"/>
            </a:xfrm>
            <a:prstGeom prst="rect">
              <a:avLst/>
            </a:prstGeom>
            <a:noFill/>
          </p:spPr>
          <p:txBody>
            <a:bodyPr wrap="square" lIns="108636" tIns="54317" rIns="108636" bIns="54317" rtlCol="0">
              <a:spAutoFit/>
            </a:bodyPr>
            <a:lstStyle/>
            <a:p>
              <a:pPr lvl="0" algn="ctr">
                <a:lnSpc>
                  <a:spcPct val="120000"/>
                </a:lnSpc>
                <a:buClrTx/>
                <a:buSzTx/>
                <a:buFontTx/>
              </a:pPr>
              <a:r>
                <a:rPr lang="en-US" altLang="zh-CN" sz="1465"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2021</a:t>
              </a:r>
              <a:r>
                <a:rPr lang="zh-CN" altLang="en-US" sz="1465"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endParaRPr lang="zh-CN" altLang="en-US" sz="1465"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TextBox 7"/>
            <p:cNvSpPr txBox="1"/>
            <p:nvPr/>
          </p:nvSpPr>
          <p:spPr>
            <a:xfrm>
              <a:off x="9169" y="6683"/>
              <a:ext cx="404" cy="271"/>
            </a:xfrm>
            <a:prstGeom prst="rect">
              <a:avLst/>
            </a:prstGeom>
            <a:noFill/>
          </p:spPr>
          <p:txBody>
            <a:bodyPr wrap="square" lIns="0" tIns="0" rIns="0" bIns="0" rtlCol="0">
              <a:noAutofit/>
            </a:bodyPr>
            <a:lstStyle/>
            <a:p>
              <a:pPr algn="just">
                <a:lnSpc>
                  <a:spcPct val="120000"/>
                </a:lnSpc>
              </a:pPr>
              <a:r>
                <a:rPr lang="en-US" altLang="zh-CN" sz="1065" dirty="0">
                  <a:latin typeface="微软雅黑" panose="020B0503020204020204" pitchFamily="34" charset="-122"/>
                  <a:ea typeface="微软雅黑" panose="020B0503020204020204" pitchFamily="34" charset="-122"/>
                </a:rPr>
                <a:t>2</a:t>
              </a:r>
              <a:endParaRPr lang="zh-CN" altLang="en-US" sz="1065" dirty="0">
                <a:latin typeface="微软雅黑" panose="020B0503020204020204" pitchFamily="34" charset="-122"/>
                <a:ea typeface="微软雅黑" panose="020B0503020204020204" pitchFamily="34" charset="-122"/>
              </a:endParaRPr>
            </a:p>
          </p:txBody>
        </p:sp>
        <p:sp>
          <p:nvSpPr>
            <p:cNvPr id="13" name="TextBox 8"/>
            <p:cNvSpPr txBox="1"/>
            <p:nvPr/>
          </p:nvSpPr>
          <p:spPr>
            <a:xfrm>
              <a:off x="9169" y="6145"/>
              <a:ext cx="404" cy="271"/>
            </a:xfrm>
            <a:prstGeom prst="rect">
              <a:avLst/>
            </a:prstGeom>
            <a:noFill/>
          </p:spPr>
          <p:txBody>
            <a:bodyPr wrap="square" lIns="0" tIns="0" rIns="0" bIns="0" rtlCol="0">
              <a:spAutoFit/>
            </a:bodyPr>
            <a:lstStyle/>
            <a:p>
              <a:pPr algn="just">
                <a:lnSpc>
                  <a:spcPct val="120000"/>
                </a:lnSpc>
              </a:pPr>
              <a:r>
                <a:rPr lang="en-US" altLang="zh-CN" sz="1065" dirty="0">
                  <a:latin typeface="微软雅黑" panose="020B0503020204020204" pitchFamily="34" charset="-122"/>
                  <a:ea typeface="微软雅黑" panose="020B0503020204020204" pitchFamily="34" charset="-122"/>
                </a:rPr>
                <a:t>3</a:t>
              </a:r>
              <a:endParaRPr lang="zh-CN" altLang="en-US" sz="1065" dirty="0">
                <a:latin typeface="微软雅黑" panose="020B0503020204020204" pitchFamily="34" charset="-122"/>
                <a:ea typeface="微软雅黑" panose="020B0503020204020204" pitchFamily="34" charset="-122"/>
              </a:endParaRPr>
            </a:p>
          </p:txBody>
        </p:sp>
        <p:sp>
          <p:nvSpPr>
            <p:cNvPr id="14" name="TextBox 9"/>
            <p:cNvSpPr txBox="1"/>
            <p:nvPr/>
          </p:nvSpPr>
          <p:spPr>
            <a:xfrm>
              <a:off x="9169" y="5622"/>
              <a:ext cx="404" cy="271"/>
            </a:xfrm>
            <a:prstGeom prst="rect">
              <a:avLst/>
            </a:prstGeom>
            <a:noFill/>
          </p:spPr>
          <p:txBody>
            <a:bodyPr wrap="square" lIns="0" tIns="0" rIns="0" bIns="0" rtlCol="0">
              <a:spAutoFit/>
            </a:bodyPr>
            <a:lstStyle/>
            <a:p>
              <a:pPr algn="just">
                <a:lnSpc>
                  <a:spcPct val="120000"/>
                </a:lnSpc>
              </a:pPr>
              <a:r>
                <a:rPr lang="en-US" altLang="zh-CN" sz="1065" dirty="0">
                  <a:latin typeface="微软雅黑" panose="020B0503020204020204" pitchFamily="34" charset="-122"/>
                  <a:ea typeface="微软雅黑" panose="020B0503020204020204" pitchFamily="34" charset="-122"/>
                </a:rPr>
                <a:t>4</a:t>
              </a:r>
              <a:endParaRPr lang="zh-CN" altLang="en-US" sz="1065" dirty="0">
                <a:latin typeface="微软雅黑" panose="020B0503020204020204" pitchFamily="34" charset="-122"/>
                <a:ea typeface="微软雅黑" panose="020B0503020204020204" pitchFamily="34" charset="-122"/>
              </a:endParaRPr>
            </a:p>
          </p:txBody>
        </p:sp>
        <p:sp>
          <p:nvSpPr>
            <p:cNvPr id="15" name="TextBox 10"/>
            <p:cNvSpPr txBox="1"/>
            <p:nvPr/>
          </p:nvSpPr>
          <p:spPr>
            <a:xfrm>
              <a:off x="9169" y="5066"/>
              <a:ext cx="404" cy="271"/>
            </a:xfrm>
            <a:prstGeom prst="rect">
              <a:avLst/>
            </a:prstGeom>
            <a:noFill/>
          </p:spPr>
          <p:txBody>
            <a:bodyPr wrap="square" lIns="0" tIns="0" rIns="0" bIns="0" rtlCol="0">
              <a:spAutoFit/>
            </a:bodyPr>
            <a:lstStyle/>
            <a:p>
              <a:pPr algn="just">
                <a:lnSpc>
                  <a:spcPct val="120000"/>
                </a:lnSpc>
              </a:pPr>
              <a:r>
                <a:rPr lang="en-US" altLang="zh-CN" sz="1065" dirty="0">
                  <a:latin typeface="微软雅黑" panose="020B0503020204020204" pitchFamily="34" charset="-122"/>
                  <a:ea typeface="微软雅黑" panose="020B0503020204020204" pitchFamily="34" charset="-122"/>
                </a:rPr>
                <a:t>5</a:t>
              </a:r>
              <a:endParaRPr lang="zh-CN" altLang="en-US" sz="1065" dirty="0">
                <a:latin typeface="微软雅黑" panose="020B0503020204020204" pitchFamily="34" charset="-122"/>
                <a:ea typeface="微软雅黑" panose="020B0503020204020204" pitchFamily="34" charset="-122"/>
              </a:endParaRPr>
            </a:p>
          </p:txBody>
        </p:sp>
        <p:sp>
          <p:nvSpPr>
            <p:cNvPr id="16" name="TextBox 11"/>
            <p:cNvSpPr txBox="1"/>
            <p:nvPr/>
          </p:nvSpPr>
          <p:spPr>
            <a:xfrm>
              <a:off x="9169" y="4638"/>
              <a:ext cx="404" cy="271"/>
            </a:xfrm>
            <a:prstGeom prst="rect">
              <a:avLst/>
            </a:prstGeom>
            <a:noFill/>
          </p:spPr>
          <p:txBody>
            <a:bodyPr wrap="square" lIns="0" tIns="0" rIns="0" bIns="0" rtlCol="0">
              <a:spAutoFit/>
            </a:bodyPr>
            <a:lstStyle/>
            <a:p>
              <a:pPr algn="just">
                <a:lnSpc>
                  <a:spcPct val="120000"/>
                </a:lnSpc>
              </a:pPr>
              <a:r>
                <a:rPr lang="en-US" altLang="zh-CN" sz="1065" dirty="0">
                  <a:latin typeface="微软雅黑" panose="020B0503020204020204" pitchFamily="34" charset="-122"/>
                  <a:ea typeface="微软雅黑" panose="020B0503020204020204" pitchFamily="34" charset="-122"/>
                </a:rPr>
                <a:t>6</a:t>
              </a:r>
              <a:endParaRPr lang="zh-CN" altLang="en-US" sz="1065" dirty="0">
                <a:latin typeface="微软雅黑" panose="020B0503020204020204" pitchFamily="34" charset="-122"/>
                <a:ea typeface="微软雅黑" panose="020B0503020204020204" pitchFamily="34" charset="-122"/>
              </a:endParaRPr>
            </a:p>
          </p:txBody>
        </p:sp>
        <p:sp>
          <p:nvSpPr>
            <p:cNvPr id="17" name="TextBox 12"/>
            <p:cNvSpPr txBox="1"/>
            <p:nvPr/>
          </p:nvSpPr>
          <p:spPr>
            <a:xfrm>
              <a:off x="9169" y="4140"/>
              <a:ext cx="404" cy="271"/>
            </a:xfrm>
            <a:prstGeom prst="rect">
              <a:avLst/>
            </a:prstGeom>
            <a:noFill/>
          </p:spPr>
          <p:txBody>
            <a:bodyPr wrap="square" lIns="0" tIns="0" rIns="0" bIns="0" rtlCol="0">
              <a:spAutoFit/>
            </a:bodyPr>
            <a:lstStyle/>
            <a:p>
              <a:pPr algn="just">
                <a:lnSpc>
                  <a:spcPct val="120000"/>
                </a:lnSpc>
              </a:pPr>
              <a:r>
                <a:rPr lang="en-US" altLang="zh-CN" sz="1065" dirty="0">
                  <a:latin typeface="微软雅黑" panose="020B0503020204020204" pitchFamily="34" charset="-122"/>
                  <a:ea typeface="微软雅黑" panose="020B0503020204020204" pitchFamily="34" charset="-122"/>
                </a:rPr>
                <a:t>7</a:t>
              </a:r>
              <a:endParaRPr lang="zh-CN" altLang="en-US" sz="1065" dirty="0">
                <a:latin typeface="微软雅黑" panose="020B0503020204020204" pitchFamily="34" charset="-122"/>
                <a:ea typeface="微软雅黑" panose="020B0503020204020204" pitchFamily="34" charset="-122"/>
              </a:endParaRPr>
            </a:p>
          </p:txBody>
        </p:sp>
        <p:grpSp>
          <p:nvGrpSpPr>
            <p:cNvPr id="19" name="组合 18"/>
            <p:cNvGrpSpPr/>
            <p:nvPr/>
          </p:nvGrpSpPr>
          <p:grpSpPr>
            <a:xfrm>
              <a:off x="9708" y="2537"/>
              <a:ext cx="8354" cy="5420"/>
              <a:chOff x="1126939" y="1405747"/>
              <a:chExt cx="4464496" cy="2896953"/>
            </a:xfrm>
          </p:grpSpPr>
          <p:cxnSp>
            <p:nvCxnSpPr>
              <p:cNvPr id="20" name="直接连接符 19"/>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370515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126939" y="31262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126939" y="260125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126939" y="140574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7" name="TextBox 23"/>
            <p:cNvSpPr txBox="1"/>
            <p:nvPr/>
          </p:nvSpPr>
          <p:spPr>
            <a:xfrm>
              <a:off x="9169" y="3558"/>
              <a:ext cx="404" cy="271"/>
            </a:xfrm>
            <a:prstGeom prst="rect">
              <a:avLst/>
            </a:prstGeom>
            <a:noFill/>
          </p:spPr>
          <p:txBody>
            <a:bodyPr wrap="square" lIns="0" tIns="0" rIns="0" bIns="0" rtlCol="0">
              <a:spAutoFit/>
            </a:bodyPr>
            <a:lstStyle/>
            <a:p>
              <a:pPr algn="just">
                <a:lnSpc>
                  <a:spcPct val="120000"/>
                </a:lnSpc>
              </a:pPr>
              <a:r>
                <a:rPr lang="en-US" altLang="zh-CN" sz="1065" dirty="0">
                  <a:latin typeface="微软雅黑" panose="020B0503020204020204" pitchFamily="34" charset="-122"/>
                  <a:ea typeface="微软雅黑" panose="020B0503020204020204" pitchFamily="34" charset="-122"/>
                </a:rPr>
                <a:t>8</a:t>
              </a:r>
              <a:endParaRPr lang="zh-CN" altLang="en-US" sz="1065" dirty="0">
                <a:latin typeface="微软雅黑" panose="020B0503020204020204" pitchFamily="34" charset="-122"/>
                <a:ea typeface="微软雅黑" panose="020B0503020204020204" pitchFamily="34" charset="-122"/>
              </a:endParaRPr>
            </a:p>
          </p:txBody>
        </p:sp>
        <p:sp>
          <p:nvSpPr>
            <p:cNvPr id="38" name="TextBox 24"/>
            <p:cNvSpPr txBox="1"/>
            <p:nvPr/>
          </p:nvSpPr>
          <p:spPr>
            <a:xfrm>
              <a:off x="9169" y="7827"/>
              <a:ext cx="404" cy="271"/>
            </a:xfrm>
            <a:prstGeom prst="rect">
              <a:avLst/>
            </a:prstGeom>
            <a:noFill/>
          </p:spPr>
          <p:txBody>
            <a:bodyPr wrap="square" lIns="0" tIns="0" rIns="0" bIns="0" rtlCol="0">
              <a:spAutoFit/>
            </a:bodyPr>
            <a:lstStyle/>
            <a:p>
              <a:pPr algn="just">
                <a:lnSpc>
                  <a:spcPct val="120000"/>
                </a:lnSpc>
              </a:pPr>
              <a:r>
                <a:rPr lang="en-US" altLang="zh-CN" sz="1065" dirty="0">
                  <a:latin typeface="微软雅黑" panose="020B0503020204020204" pitchFamily="34" charset="-122"/>
                  <a:ea typeface="微软雅黑" panose="020B0503020204020204" pitchFamily="34" charset="-122"/>
                </a:rPr>
                <a:t>0</a:t>
              </a:r>
              <a:endParaRPr lang="zh-CN" altLang="en-US" sz="1065" dirty="0">
                <a:latin typeface="微软雅黑" panose="020B0503020204020204" pitchFamily="34" charset="-122"/>
                <a:ea typeface="微软雅黑" panose="020B0503020204020204" pitchFamily="34" charset="-122"/>
              </a:endParaRPr>
            </a:p>
          </p:txBody>
        </p:sp>
        <p:sp>
          <p:nvSpPr>
            <p:cNvPr id="39" name="矩形 38"/>
            <p:cNvSpPr/>
            <p:nvPr/>
          </p:nvSpPr>
          <p:spPr>
            <a:xfrm>
              <a:off x="10196" y="2537"/>
              <a:ext cx="1213" cy="54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lnSpc>
                  <a:spcPct val="120000"/>
                </a:lnSpc>
              </a:pPr>
              <a:endParaRPr lang="zh-CN" altLang="en-US" sz="2400" dirty="0">
                <a:ea typeface="微软雅黑" panose="020B0503020204020204" pitchFamily="34" charset="-122"/>
              </a:endParaRPr>
            </a:p>
          </p:txBody>
        </p:sp>
        <p:sp>
          <p:nvSpPr>
            <p:cNvPr id="40" name="矩形 39"/>
            <p:cNvSpPr/>
            <p:nvPr/>
          </p:nvSpPr>
          <p:spPr>
            <a:xfrm>
              <a:off x="10196" y="3287"/>
              <a:ext cx="1213" cy="4670"/>
            </a:xfrm>
            <a:prstGeom prst="rect">
              <a:avLst/>
            </a:prstGeom>
            <a:gradFill>
              <a:gsLst>
                <a:gs pos="3896">
                  <a:srgbClr val="F2E6CD"/>
                </a:gs>
                <a:gs pos="97000">
                  <a:srgbClr val="E3B84B"/>
                </a:gs>
              </a:gsLst>
              <a:lin scaled="1"/>
            </a:gradFill>
            <a:ln>
              <a:noFill/>
            </a:ln>
            <a:effectLst>
              <a:outerShdw blurRad="190500" dist="63500" dir="2700000" sx="105000" sy="10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lnSpc>
                  <a:spcPct val="120000"/>
                </a:lnSpc>
              </a:pPr>
              <a:endParaRPr lang="zh-CN" altLang="en-US" sz="2400" dirty="0">
                <a:solidFill>
                  <a:schemeClr val="accent4">
                    <a:lumMod val="75000"/>
                  </a:schemeClr>
                </a:solidFill>
                <a:ea typeface="微软雅黑" panose="020B0503020204020204" pitchFamily="34" charset="-122"/>
              </a:endParaRPr>
            </a:p>
          </p:txBody>
        </p:sp>
        <p:sp>
          <p:nvSpPr>
            <p:cNvPr id="41" name="矩形 40"/>
            <p:cNvSpPr/>
            <p:nvPr/>
          </p:nvSpPr>
          <p:spPr>
            <a:xfrm>
              <a:off x="12256" y="3133"/>
              <a:ext cx="1213" cy="48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lnSpc>
                  <a:spcPct val="120000"/>
                </a:lnSpc>
              </a:pPr>
              <a:endParaRPr lang="zh-CN" altLang="en-US" sz="2400" dirty="0">
                <a:ea typeface="微软雅黑" panose="020B0503020204020204" pitchFamily="34" charset="-122"/>
              </a:endParaRPr>
            </a:p>
          </p:txBody>
        </p:sp>
        <p:sp>
          <p:nvSpPr>
            <p:cNvPr id="43" name="矩形 42"/>
            <p:cNvSpPr/>
            <p:nvPr/>
          </p:nvSpPr>
          <p:spPr>
            <a:xfrm>
              <a:off x="12256" y="3945"/>
              <a:ext cx="1213" cy="4010"/>
            </a:xfrm>
            <a:prstGeom prst="rect">
              <a:avLst/>
            </a:prstGeom>
            <a:gradFill>
              <a:gsLst>
                <a:gs pos="3896">
                  <a:srgbClr val="F2E6CD"/>
                </a:gs>
                <a:gs pos="97000">
                  <a:srgbClr val="E3B84B"/>
                </a:gs>
              </a:gsLst>
              <a:lin scaled="1"/>
            </a:gradFill>
            <a:ln>
              <a:noFill/>
            </a:ln>
            <a:effectLst>
              <a:outerShdw blurRad="190500" dist="63500" dir="2700000" sx="105000" sy="10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lnSpc>
                  <a:spcPct val="120000"/>
                </a:lnSpc>
              </a:pPr>
              <a:endParaRPr lang="zh-CN" altLang="en-US" sz="2400" dirty="0">
                <a:solidFill>
                  <a:schemeClr val="accent4"/>
                </a:solidFill>
                <a:ea typeface="微软雅黑" panose="020B0503020204020204" pitchFamily="34" charset="-122"/>
              </a:endParaRPr>
            </a:p>
          </p:txBody>
        </p:sp>
        <p:sp>
          <p:nvSpPr>
            <p:cNvPr id="44" name="矩形 43"/>
            <p:cNvSpPr/>
            <p:nvPr/>
          </p:nvSpPr>
          <p:spPr>
            <a:xfrm>
              <a:off x="14335" y="3675"/>
              <a:ext cx="1213" cy="42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lnSpc>
                  <a:spcPct val="120000"/>
                </a:lnSpc>
              </a:pPr>
              <a:endParaRPr lang="zh-CN" altLang="en-US" sz="2400" dirty="0">
                <a:ea typeface="微软雅黑" panose="020B0503020204020204" pitchFamily="34" charset="-122"/>
              </a:endParaRPr>
            </a:p>
          </p:txBody>
        </p:sp>
        <p:sp>
          <p:nvSpPr>
            <p:cNvPr id="45" name="矩形 44"/>
            <p:cNvSpPr/>
            <p:nvPr/>
          </p:nvSpPr>
          <p:spPr>
            <a:xfrm>
              <a:off x="14334" y="4140"/>
              <a:ext cx="1213" cy="3818"/>
            </a:xfrm>
            <a:prstGeom prst="rect">
              <a:avLst/>
            </a:prstGeom>
            <a:gradFill>
              <a:gsLst>
                <a:gs pos="3896">
                  <a:srgbClr val="F2E6CD"/>
                </a:gs>
                <a:gs pos="97000">
                  <a:srgbClr val="E3B84B"/>
                </a:gs>
              </a:gsLst>
              <a:lin scaled="1"/>
            </a:gradFill>
            <a:ln>
              <a:noFill/>
            </a:ln>
            <a:effectLst>
              <a:outerShdw blurRad="190500" dist="63500" dir="2700000" sx="105000" sy="10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lnSpc>
                  <a:spcPct val="120000"/>
                </a:lnSpc>
              </a:pPr>
              <a:endParaRPr lang="zh-CN" altLang="en-US" sz="2400" dirty="0">
                <a:ea typeface="微软雅黑" panose="020B0503020204020204" pitchFamily="34" charset="-122"/>
              </a:endParaRPr>
            </a:p>
          </p:txBody>
        </p:sp>
        <p:sp>
          <p:nvSpPr>
            <p:cNvPr id="46" name="矩形 45"/>
            <p:cNvSpPr/>
            <p:nvPr/>
          </p:nvSpPr>
          <p:spPr>
            <a:xfrm>
              <a:off x="16424" y="3412"/>
              <a:ext cx="1213" cy="45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lnSpc>
                  <a:spcPct val="120000"/>
                </a:lnSpc>
              </a:pPr>
              <a:endParaRPr lang="zh-CN" altLang="en-US" sz="2400" dirty="0">
                <a:ea typeface="微软雅黑" panose="020B0503020204020204" pitchFamily="34" charset="-122"/>
              </a:endParaRPr>
            </a:p>
          </p:txBody>
        </p:sp>
        <p:sp>
          <p:nvSpPr>
            <p:cNvPr id="47" name="矩形 46"/>
            <p:cNvSpPr/>
            <p:nvPr/>
          </p:nvSpPr>
          <p:spPr>
            <a:xfrm>
              <a:off x="16424" y="3829"/>
              <a:ext cx="1213" cy="4129"/>
            </a:xfrm>
            <a:prstGeom prst="rect">
              <a:avLst/>
            </a:prstGeom>
            <a:gradFill>
              <a:gsLst>
                <a:gs pos="3896">
                  <a:srgbClr val="F2E6CD"/>
                </a:gs>
                <a:gs pos="97000">
                  <a:srgbClr val="E3B84B"/>
                </a:gs>
              </a:gsLst>
              <a:lin scaled="1"/>
            </a:gradFill>
            <a:ln>
              <a:noFill/>
            </a:ln>
            <a:effectLst>
              <a:outerShdw blurRad="190500" dist="63500" dir="2700000" sx="105000" sy="10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lnSpc>
                  <a:spcPct val="120000"/>
                </a:lnSpc>
              </a:pPr>
              <a:endParaRPr lang="zh-CN" altLang="en-US" sz="2400" dirty="0">
                <a:ea typeface="微软雅黑" panose="020B0503020204020204" pitchFamily="34" charset="-122"/>
              </a:endParaRPr>
            </a:p>
          </p:txBody>
        </p:sp>
        <p:sp>
          <p:nvSpPr>
            <p:cNvPr id="49" name="TextBox 34"/>
            <p:cNvSpPr txBox="1"/>
            <p:nvPr/>
          </p:nvSpPr>
          <p:spPr>
            <a:xfrm>
              <a:off x="234" y="2213"/>
              <a:ext cx="8309" cy="7473"/>
            </a:xfrm>
            <a:prstGeom prst="rect">
              <a:avLst/>
            </a:prstGeom>
            <a:noFill/>
          </p:spPr>
          <p:txBody>
            <a:bodyPr wrap="square" lIns="0" tIns="0" rIns="0" bIns="0" rtlCol="0">
              <a:noAutofit/>
            </a:bodyPr>
            <a:lstStyle/>
            <a:p>
              <a:pPr>
                <a:lnSpc>
                  <a:spcPct val="150000"/>
                </a:lnSpc>
              </a:pPr>
              <a:r>
                <a:rPr lang="zh-CN" altLang="en-US" sz="1350" b="1" dirty="0">
                  <a:solidFill>
                    <a:schemeClr val="accent4">
                      <a:lumMod val="50000"/>
                    </a:schemeClr>
                  </a:solidFill>
                  <a:latin typeface="微软雅黑" panose="020B0503020204020204" pitchFamily="34" charset="-122"/>
                  <a:ea typeface="微软雅黑" panose="020B0503020204020204" pitchFamily="34" charset="-122"/>
                  <a:sym typeface="+mn-ea"/>
                </a:rPr>
                <a:t>10年前，从如何在互联网上卖出第一箱苹果，如何将农产品从大西北运输出去，到扎根农村、带动农民、</a:t>
              </a:r>
              <a:r>
                <a:rPr lang="zh-CN" altLang="en-US" sz="1350" b="1" dirty="0">
                  <a:solidFill>
                    <a:schemeClr val="accent4">
                      <a:lumMod val="50000"/>
                    </a:schemeClr>
                  </a:solidFill>
                  <a:latin typeface="微软雅黑" panose="020B0503020204020204" pitchFamily="34" charset="-122"/>
                  <a:ea typeface="微软雅黑" panose="020B0503020204020204" pitchFamily="34" charset="-122"/>
                  <a:sym typeface="+mn-ea"/>
                </a:rPr>
                <a:t>留守人群致富，润美公司完成了店铺多维度升级，连接起小农户与市场，推动了整个西部地区农业、农村的发展，助力推动广大小农户减贫增收，对于全国各地的乡村振兴都具有重要借鉴意义</a:t>
              </a:r>
              <a:endParaRPr lang="zh-CN" altLang="en-US" sz="1350" b="1" dirty="0">
                <a:solidFill>
                  <a:schemeClr val="accent4">
                    <a:lumMod val="50000"/>
                  </a:schemeClr>
                </a:solidFill>
                <a:latin typeface="微软雅黑" panose="020B0503020204020204" pitchFamily="34" charset="-122"/>
                <a:ea typeface="微软雅黑" panose="020B0503020204020204" pitchFamily="34" charset="-122"/>
                <a:sym typeface="+mn-ea"/>
              </a:endParaRPr>
            </a:p>
            <a:p>
              <a:pPr algn="l" defTabSz="2178050">
                <a:lnSpc>
                  <a:spcPct val="110000"/>
                </a:lnSpc>
                <a:spcBef>
                  <a:spcPts val="0"/>
                </a:spcBef>
                <a:spcAft>
                  <a:spcPts val="35"/>
                </a:spcAft>
                <a:buClrTx/>
                <a:buSzTx/>
                <a:buFontTx/>
              </a:pPr>
              <a:r>
                <a:rPr lang="zh-CN" altLang="en-US" sz="900" b="1" dirty="0">
                  <a:solidFill>
                    <a:schemeClr val="tx1">
                      <a:lumMod val="50000"/>
                      <a:lumOff val="50000"/>
                    </a:schemeClr>
                  </a:solidFill>
                  <a:ea typeface="+mn-lt"/>
                  <a:cs typeface="+mn-lt"/>
                  <a:sym typeface="+mn-ea"/>
                </a:rPr>
                <a:t>A decade ago, Runmei upgraded its stores from how to sell the first box of apples on the Internet to how to ship produce out of Northwest China to take root in the countryside and enrich farmers and people left behind, connecting small-scale farmers and markets has promoted the development of agriculture and rural areas in the whole western region, and helped to promote the poverty reduction and income increase of small and large-scale farmers.</a:t>
              </a:r>
              <a:endParaRPr lang="zh-CN" altLang="en-US" sz="900" b="1" dirty="0">
                <a:solidFill>
                  <a:schemeClr val="tx1">
                    <a:lumMod val="50000"/>
                    <a:lumOff val="50000"/>
                  </a:schemeClr>
                </a:solidFill>
                <a:ea typeface="+mn-lt"/>
                <a:cs typeface="+mn-lt"/>
                <a:sym typeface="+mn-ea"/>
              </a:endParaRPr>
            </a:p>
            <a:p>
              <a:pPr algn="l" defTabSz="2178050">
                <a:lnSpc>
                  <a:spcPct val="110000"/>
                </a:lnSpc>
                <a:spcBef>
                  <a:spcPts val="0"/>
                </a:spcBef>
                <a:spcAft>
                  <a:spcPts val="35"/>
                </a:spcAft>
                <a:buClrTx/>
                <a:buSzTx/>
                <a:buFontTx/>
              </a:pPr>
              <a:endParaRPr lang="zh-CN" altLang="en-US" sz="900" b="1" dirty="0">
                <a:solidFill>
                  <a:schemeClr val="tx1">
                    <a:lumMod val="50000"/>
                    <a:lumOff val="50000"/>
                  </a:schemeClr>
                </a:solidFill>
                <a:ea typeface="+mn-lt"/>
                <a:cs typeface="+mn-lt"/>
                <a:sym typeface="+mn-ea"/>
              </a:endParaRPr>
            </a:p>
            <a:p>
              <a:pPr>
                <a:lnSpc>
                  <a:spcPct val="150000"/>
                </a:lnSpc>
              </a:pPr>
              <a:r>
                <a:rPr lang="zh-CN" altLang="en-US" sz="1350" b="1" dirty="0">
                  <a:solidFill>
                    <a:schemeClr val="accent4">
                      <a:lumMod val="50000"/>
                    </a:schemeClr>
                  </a:solidFill>
                  <a:latin typeface="微软雅黑" panose="020B0503020204020204" pitchFamily="34" charset="-122"/>
                  <a:ea typeface="微软雅黑" panose="020B0503020204020204" pitchFamily="34" charset="-122"/>
                  <a:sym typeface="+mn-ea"/>
                </a:rPr>
                <a:t>纵览近四年天猫平台交易达成情况，虽略有波动但也维稳前行。润美致力于提升农产品标准化水平，推广原产地农产品品牌，通过数字化营销，向国内外推出了更多像阎良甜瓜，富平柿饼，眉县猕猴桃等知名地域水果</a:t>
              </a:r>
              <a:endParaRPr lang="zh-CN" altLang="en-US" sz="1350" b="1" dirty="0">
                <a:solidFill>
                  <a:schemeClr val="accent4">
                    <a:lumMod val="50000"/>
                  </a:schemeClr>
                </a:solidFill>
                <a:latin typeface="微软雅黑" panose="020B0503020204020204" pitchFamily="34" charset="-122"/>
                <a:ea typeface="微软雅黑" panose="020B0503020204020204" pitchFamily="34" charset="-122"/>
                <a:sym typeface="+mn-ea"/>
              </a:endParaRPr>
            </a:p>
            <a:p>
              <a:pPr>
                <a:lnSpc>
                  <a:spcPct val="150000"/>
                </a:lnSpc>
              </a:pPr>
              <a:r>
                <a:rPr lang="zh-CN" altLang="en-US" sz="900" b="1" dirty="0">
                  <a:solidFill>
                    <a:schemeClr val="tx1">
                      <a:lumMod val="50000"/>
                      <a:lumOff val="50000"/>
                    </a:schemeClr>
                  </a:solidFill>
                  <a:ea typeface="+mn-lt"/>
                  <a:cs typeface="+mn-lt"/>
                  <a:sym typeface="+mn-ea"/>
                </a:rPr>
                <a:t>Throughout the past four years Tmall platform transactions reached, although slightly volatile but also forward stability. Runmei is committed to improving the level of standardization of agricultural products, promoting the origin of agricultural products brand, through digital marketing, to the domestic and international launch more such as Yanliang District melon, Fuping County persimmon, Mei County Kiwi and other well-known regional fruit.</a:t>
              </a:r>
              <a:endParaRPr lang="zh-CN" altLang="en-US" sz="900" b="1" dirty="0">
                <a:solidFill>
                  <a:schemeClr val="tx1">
                    <a:lumMod val="50000"/>
                    <a:lumOff val="50000"/>
                  </a:schemeClr>
                </a:solidFill>
                <a:ea typeface="+mn-lt"/>
                <a:cs typeface="+mn-lt"/>
                <a:sym typeface="+mn-ea"/>
              </a:endParaRPr>
            </a:p>
          </p:txBody>
        </p:sp>
        <p:sp>
          <p:nvSpPr>
            <p:cNvPr id="52" name="TextBox 37"/>
            <p:cNvSpPr txBox="1"/>
            <p:nvPr/>
          </p:nvSpPr>
          <p:spPr>
            <a:xfrm>
              <a:off x="10859" y="8611"/>
              <a:ext cx="1608" cy="404"/>
            </a:xfrm>
            <a:prstGeom prst="rect">
              <a:avLst/>
            </a:prstGeom>
            <a:noFill/>
          </p:spPr>
          <p:txBody>
            <a:bodyPr wrap="square" lIns="0" tIns="0" rIns="0" bIns="0" rtlCol="0">
              <a:spAutoFit/>
            </a:bodyPr>
            <a:lstStyle/>
            <a:p>
              <a:pPr>
                <a:lnSpc>
                  <a:spcPct val="12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交易目标</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TextBox 38"/>
            <p:cNvSpPr txBox="1"/>
            <p:nvPr/>
          </p:nvSpPr>
          <p:spPr>
            <a:xfrm>
              <a:off x="14136" y="8670"/>
              <a:ext cx="1608" cy="404"/>
            </a:xfrm>
            <a:prstGeom prst="rect">
              <a:avLst/>
            </a:prstGeom>
            <a:noFill/>
          </p:spPr>
          <p:txBody>
            <a:bodyPr wrap="square" lIns="0" tIns="0" rIns="0" bIns="0" rtlCol="0">
              <a:spAutoFit/>
            </a:bodyPr>
            <a:lstStyle/>
            <a:p>
              <a:pPr>
                <a:lnSpc>
                  <a:spcPct val="120000"/>
                </a:lnSpc>
              </a:pP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实际交易</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TextBox 9"/>
            <p:cNvSpPr txBox="1">
              <a:spLocks noChangeArrowheads="1"/>
            </p:cNvSpPr>
            <p:nvPr/>
          </p:nvSpPr>
          <p:spPr bwMode="auto">
            <a:xfrm>
              <a:off x="14618" y="3571"/>
              <a:ext cx="64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en-US" altLang="zh-CN" sz="2000" b="1" dirty="0">
                  <a:solidFill>
                    <a:schemeClr val="bg1"/>
                  </a:solidFill>
                  <a:latin typeface="微软雅黑" panose="020B0503020204020204" pitchFamily="34" charset="-122"/>
                  <a:ea typeface="微软雅黑" panose="020B0503020204020204" pitchFamily="34" charset="-122"/>
                </a:rPr>
                <a:t>8</a:t>
              </a:r>
              <a:r>
                <a:rPr lang="zh-CN" altLang="en-US" sz="2000" b="1" dirty="0">
                  <a:solidFill>
                    <a:schemeClr val="bg1"/>
                  </a:solidFill>
                  <a:latin typeface="微软雅黑" panose="020B0503020204020204" pitchFamily="34" charset="-122"/>
                  <a:ea typeface="微软雅黑" panose="020B0503020204020204" pitchFamily="34" charset="-122"/>
                </a:rPr>
                <a:t>亿</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5" name="TextBox 9"/>
            <p:cNvSpPr txBox="1">
              <a:spLocks noChangeArrowheads="1"/>
            </p:cNvSpPr>
            <p:nvPr/>
          </p:nvSpPr>
          <p:spPr bwMode="auto">
            <a:xfrm>
              <a:off x="12538" y="3170"/>
              <a:ext cx="647"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en-US" sz="2000" b="1" dirty="0">
                  <a:solidFill>
                    <a:schemeClr val="bg1"/>
                  </a:solidFill>
                  <a:latin typeface="微软雅黑" panose="020B0503020204020204" pitchFamily="34" charset="-122"/>
                  <a:ea typeface="微软雅黑" panose="020B0503020204020204" pitchFamily="34" charset="-122"/>
                </a:rPr>
                <a:t>9</a:t>
              </a:r>
              <a:r>
                <a:rPr lang="zh-CN" altLang="en-US" sz="2000" b="1" dirty="0">
                  <a:solidFill>
                    <a:schemeClr val="bg1"/>
                  </a:solidFill>
                  <a:latin typeface="微软雅黑" panose="020B0503020204020204" pitchFamily="34" charset="-122"/>
                  <a:ea typeface="微软雅黑" panose="020B0503020204020204" pitchFamily="34" charset="-122"/>
                </a:rPr>
                <a:t>亿</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6" name="TextBox 9"/>
            <p:cNvSpPr txBox="1">
              <a:spLocks noChangeArrowheads="1"/>
            </p:cNvSpPr>
            <p:nvPr/>
          </p:nvSpPr>
          <p:spPr bwMode="auto">
            <a:xfrm>
              <a:off x="16412" y="3374"/>
              <a:ext cx="1213"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en-US" altLang="zh-CN" sz="2000" b="1" dirty="0">
                  <a:solidFill>
                    <a:schemeClr val="bg1"/>
                  </a:solidFill>
                  <a:latin typeface="微软雅黑" panose="020B0503020204020204" pitchFamily="34" charset="-122"/>
                  <a:ea typeface="微软雅黑" panose="020B0503020204020204" pitchFamily="34" charset="-122"/>
                </a:rPr>
                <a:t>8.5</a:t>
              </a:r>
              <a:r>
                <a:rPr lang="zh-CN" altLang="en-US" sz="2000" b="1" dirty="0">
                  <a:solidFill>
                    <a:schemeClr val="bg1"/>
                  </a:solidFill>
                  <a:latin typeface="微软雅黑" panose="020B0503020204020204" pitchFamily="34" charset="-122"/>
                  <a:ea typeface="微软雅黑" panose="020B0503020204020204" pitchFamily="34" charset="-122"/>
                </a:rPr>
                <a:t>亿</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7" name="TextBox 42"/>
            <p:cNvSpPr txBox="1"/>
            <p:nvPr/>
          </p:nvSpPr>
          <p:spPr>
            <a:xfrm>
              <a:off x="8543" y="8135"/>
              <a:ext cx="1471" cy="419"/>
            </a:xfrm>
            <a:prstGeom prst="rect">
              <a:avLst/>
            </a:prstGeom>
            <a:noFill/>
          </p:spPr>
          <p:txBody>
            <a:bodyPr wrap="square" lIns="108636" tIns="54317" rIns="108636" bIns="54317" rtlCol="0">
              <a:spAutoFit/>
            </a:bodyPr>
            <a:lstStyle/>
            <a:p>
              <a:pPr algn="ctr">
                <a:lnSpc>
                  <a:spcPct val="120000"/>
                </a:lnSpc>
              </a:pPr>
              <a:r>
                <a:rPr lang="zh-CN" altLang="en-US" sz="1065" dirty="0">
                  <a:latin typeface="微软雅黑" panose="020B0503020204020204" pitchFamily="34" charset="-122"/>
                  <a:ea typeface="微软雅黑" panose="020B0503020204020204" pitchFamily="34" charset="-122"/>
                </a:rPr>
                <a:t>（单位：亿）</a:t>
              </a:r>
              <a:endParaRPr lang="zh-CN" altLang="en-US" sz="1065" dirty="0">
                <a:latin typeface="微软雅黑" panose="020B0503020204020204" pitchFamily="34" charset="-122"/>
                <a:ea typeface="微软雅黑" panose="020B0503020204020204" pitchFamily="34" charset="-122"/>
              </a:endParaRPr>
            </a:p>
          </p:txBody>
        </p:sp>
        <p:sp>
          <p:nvSpPr>
            <p:cNvPr id="58" name="TextBox 9"/>
            <p:cNvSpPr txBox="1">
              <a:spLocks noChangeArrowheads="1"/>
            </p:cNvSpPr>
            <p:nvPr/>
          </p:nvSpPr>
          <p:spPr bwMode="auto">
            <a:xfrm>
              <a:off x="10350" y="3374"/>
              <a:ext cx="907"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en-US" altLang="zh-CN" b="1" dirty="0">
                  <a:solidFill>
                    <a:schemeClr val="accent4">
                      <a:lumMod val="50000"/>
                    </a:schemeClr>
                  </a:solidFill>
                  <a:latin typeface="微软雅黑" panose="020B0503020204020204" pitchFamily="34" charset="-122"/>
                  <a:ea typeface="微软雅黑" panose="020B0503020204020204" pitchFamily="34" charset="-122"/>
                </a:rPr>
                <a:t>8.9</a:t>
              </a:r>
              <a:r>
                <a:rPr lang="zh-CN" altLang="en-US" b="1" dirty="0">
                  <a:solidFill>
                    <a:schemeClr val="accent4">
                      <a:lumMod val="50000"/>
                    </a:schemeClr>
                  </a:solidFill>
                  <a:latin typeface="微软雅黑" panose="020B0503020204020204" pitchFamily="34" charset="-122"/>
                  <a:ea typeface="微软雅黑" panose="020B0503020204020204" pitchFamily="34" charset="-122"/>
                </a:rPr>
                <a:t>亿</a:t>
              </a:r>
              <a:endParaRPr lang="zh-CN" altLang="en-US" b="1"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59" name="TextBox 9"/>
            <p:cNvSpPr txBox="1">
              <a:spLocks noChangeArrowheads="1"/>
            </p:cNvSpPr>
            <p:nvPr/>
          </p:nvSpPr>
          <p:spPr bwMode="auto">
            <a:xfrm>
              <a:off x="12538" y="3947"/>
              <a:ext cx="805"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en-US" sz="1600" b="1" dirty="0">
                  <a:solidFill>
                    <a:schemeClr val="accent4">
                      <a:lumMod val="50000"/>
                    </a:schemeClr>
                  </a:solidFill>
                  <a:latin typeface="微软雅黑" panose="020B0503020204020204" pitchFamily="34" charset="-122"/>
                  <a:ea typeface="微软雅黑" panose="020B0503020204020204" pitchFamily="34" charset="-122"/>
                </a:rPr>
                <a:t>7.7</a:t>
              </a:r>
              <a:r>
                <a:rPr lang="zh-CN" altLang="en-US" sz="1600" b="1" dirty="0">
                  <a:solidFill>
                    <a:schemeClr val="accent4">
                      <a:lumMod val="50000"/>
                    </a:schemeClr>
                  </a:solidFill>
                  <a:latin typeface="微软雅黑" panose="020B0503020204020204" pitchFamily="34" charset="-122"/>
                  <a:ea typeface="微软雅黑" panose="020B0503020204020204" pitchFamily="34" charset="-122"/>
                </a:rPr>
                <a:t>亿</a:t>
              </a:r>
              <a:endParaRPr lang="zh-CN" altLang="en-US" sz="1600" b="1"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60" name="TextBox 9"/>
            <p:cNvSpPr txBox="1">
              <a:spLocks noChangeArrowheads="1"/>
            </p:cNvSpPr>
            <p:nvPr/>
          </p:nvSpPr>
          <p:spPr bwMode="auto">
            <a:xfrm>
              <a:off x="14441" y="4324"/>
              <a:ext cx="100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en-US" sz="1600" b="1" dirty="0">
                  <a:solidFill>
                    <a:schemeClr val="accent4">
                      <a:lumMod val="50000"/>
                    </a:schemeClr>
                  </a:solidFill>
                  <a:latin typeface="微软雅黑" panose="020B0503020204020204" pitchFamily="34" charset="-122"/>
                  <a:ea typeface="微软雅黑" panose="020B0503020204020204" pitchFamily="34" charset="-122"/>
                </a:rPr>
                <a:t>7.33</a:t>
              </a:r>
              <a:r>
                <a:rPr lang="zh-CN" altLang="en-US" sz="1600" b="1" dirty="0">
                  <a:solidFill>
                    <a:schemeClr val="accent4">
                      <a:lumMod val="50000"/>
                    </a:schemeClr>
                  </a:solidFill>
                  <a:latin typeface="微软雅黑" panose="020B0503020204020204" pitchFamily="34" charset="-122"/>
                  <a:ea typeface="微软雅黑" panose="020B0503020204020204" pitchFamily="34" charset="-122"/>
                </a:rPr>
                <a:t>亿</a:t>
              </a:r>
              <a:endParaRPr lang="zh-CN" altLang="en-US" sz="1600" b="1"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61" name="TextBox 9"/>
            <p:cNvSpPr txBox="1">
              <a:spLocks noChangeArrowheads="1"/>
            </p:cNvSpPr>
            <p:nvPr/>
          </p:nvSpPr>
          <p:spPr bwMode="auto">
            <a:xfrm>
              <a:off x="16517" y="3880"/>
              <a:ext cx="1002" cy="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en-US" altLang="zh-CN" sz="1600" b="1" dirty="0">
                  <a:solidFill>
                    <a:schemeClr val="accent4">
                      <a:lumMod val="50000"/>
                    </a:schemeClr>
                  </a:solidFill>
                  <a:latin typeface="微软雅黑" panose="020B0503020204020204" pitchFamily="34" charset="-122"/>
                  <a:ea typeface="微软雅黑" panose="020B0503020204020204" pitchFamily="34" charset="-122"/>
                </a:rPr>
                <a:t>7.87</a:t>
              </a:r>
              <a:r>
                <a:rPr lang="zh-CN" altLang="en-US" sz="1600" b="1" dirty="0">
                  <a:solidFill>
                    <a:schemeClr val="accent4">
                      <a:lumMod val="50000"/>
                    </a:schemeClr>
                  </a:solidFill>
                  <a:latin typeface="微软雅黑" panose="020B0503020204020204" pitchFamily="34" charset="-122"/>
                  <a:ea typeface="微软雅黑" panose="020B0503020204020204" pitchFamily="34" charset="-122"/>
                </a:rPr>
                <a:t>亿</a:t>
              </a:r>
              <a:endParaRPr lang="zh-CN" altLang="en-US" sz="1600" b="1"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62" name="矩形 61"/>
            <p:cNvSpPr/>
            <p:nvPr/>
          </p:nvSpPr>
          <p:spPr>
            <a:xfrm>
              <a:off x="12502" y="8670"/>
              <a:ext cx="718" cy="34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lnSpc>
                  <a:spcPct val="120000"/>
                </a:lnSpc>
              </a:pPr>
              <a:endParaRPr lang="zh-CN" altLang="en-US" sz="2400">
                <a:solidFill>
                  <a:schemeClr val="bg2"/>
                </a:solidFill>
              </a:endParaRPr>
            </a:p>
          </p:txBody>
        </p:sp>
        <p:sp>
          <p:nvSpPr>
            <p:cNvPr id="65" name="矩形 64"/>
            <p:cNvSpPr/>
            <p:nvPr/>
          </p:nvSpPr>
          <p:spPr>
            <a:xfrm>
              <a:off x="15706" y="8700"/>
              <a:ext cx="718" cy="345"/>
            </a:xfrm>
            <a:prstGeom prst="rect">
              <a:avLst/>
            </a:prstGeom>
            <a:gradFill>
              <a:gsLst>
                <a:gs pos="3896">
                  <a:srgbClr val="F2E6CD"/>
                </a:gs>
                <a:gs pos="97000">
                  <a:srgbClr val="E3B84B"/>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lnSpc>
                  <a:spcPct val="120000"/>
                </a:lnSpc>
              </a:pPr>
              <a:endParaRPr lang="zh-CN" altLang="en-US" sz="2400">
                <a:solidFill>
                  <a:schemeClr val="bg2"/>
                </a:solidFill>
              </a:endParaRPr>
            </a:p>
          </p:txBody>
        </p:sp>
        <p:sp>
          <p:nvSpPr>
            <p:cNvPr id="66" name="TextBox 9"/>
            <p:cNvSpPr txBox="1">
              <a:spLocks noChangeArrowheads="1"/>
            </p:cNvSpPr>
            <p:nvPr/>
          </p:nvSpPr>
          <p:spPr bwMode="auto">
            <a:xfrm>
              <a:off x="10363" y="2664"/>
              <a:ext cx="894"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en-US" altLang="zh-CN" sz="2000" b="1" dirty="0">
                  <a:solidFill>
                    <a:schemeClr val="bg1"/>
                  </a:solidFill>
                  <a:latin typeface="微软雅黑" panose="020B0503020204020204" pitchFamily="34" charset="-122"/>
                  <a:ea typeface="微软雅黑" panose="020B0503020204020204" pitchFamily="34" charset="-122"/>
                </a:rPr>
                <a:t>10</a:t>
              </a:r>
              <a:r>
                <a:rPr lang="zh-CN" altLang="en-US" sz="2000" b="1" dirty="0">
                  <a:solidFill>
                    <a:schemeClr val="bg1"/>
                  </a:solidFill>
                  <a:latin typeface="微软雅黑" panose="020B0503020204020204" pitchFamily="34" charset="-122"/>
                  <a:ea typeface="微软雅黑" panose="020B0503020204020204" pitchFamily="34" charset="-122"/>
                </a:rPr>
                <a:t>亿</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9833" y="8019"/>
              <a:ext cx="1846" cy="520"/>
            </a:xfrm>
            <a:prstGeom prst="rect">
              <a:avLst/>
            </a:prstGeom>
            <a:noFill/>
          </p:spPr>
          <p:txBody>
            <a:bodyPr wrap="square" lIns="108636" tIns="54317" rIns="108636" bIns="54317" rtlCol="0">
              <a:spAutoFit/>
            </a:bodyPr>
            <a:p>
              <a:pPr lvl="0" algn="ctr">
                <a:lnSpc>
                  <a:spcPct val="120000"/>
                </a:lnSpc>
                <a:buClrTx/>
                <a:buSzTx/>
                <a:buFontTx/>
              </a:pPr>
              <a:r>
                <a:rPr lang="en-US" altLang="zh-CN" sz="1465"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2018</a:t>
              </a:r>
              <a:r>
                <a:rPr lang="zh-CN" altLang="en-US" sz="1465"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endParaRPr lang="zh-CN" altLang="en-US" sz="1465"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12" name="TextBox 23"/>
          <p:cNvSpPr txBox="1"/>
          <p:nvPr/>
        </p:nvSpPr>
        <p:spPr>
          <a:xfrm>
            <a:off x="5850890" y="1848298"/>
            <a:ext cx="256540" cy="197485"/>
          </a:xfrm>
          <a:prstGeom prst="rect">
            <a:avLst/>
          </a:prstGeom>
          <a:noFill/>
        </p:spPr>
        <p:txBody>
          <a:bodyPr wrap="square" lIns="0" tIns="0" rIns="0" bIns="0" rtlCol="0">
            <a:spAutoFit/>
          </a:bodyPr>
          <a:p>
            <a:pPr algn="just">
              <a:lnSpc>
                <a:spcPct val="120000"/>
              </a:lnSpc>
            </a:pPr>
            <a:r>
              <a:rPr lang="en-US" altLang="zh-CN" sz="1065" dirty="0">
                <a:latin typeface="微软雅黑" panose="020B0503020204020204" pitchFamily="34" charset="-122"/>
                <a:ea typeface="微软雅黑" panose="020B0503020204020204" pitchFamily="34" charset="-122"/>
              </a:rPr>
              <a:t>9</a:t>
            </a:r>
            <a:endParaRPr lang="zh-CN" altLang="en-US" sz="1065" dirty="0">
              <a:latin typeface="微软雅黑" panose="020B0503020204020204" pitchFamily="34" charset="-122"/>
              <a:ea typeface="微软雅黑" panose="020B0503020204020204" pitchFamily="34" charset="-122"/>
            </a:endParaRPr>
          </a:p>
        </p:txBody>
      </p:sp>
      <p:sp>
        <p:nvSpPr>
          <p:cNvPr id="18" name="TextBox 23"/>
          <p:cNvSpPr txBox="1"/>
          <p:nvPr/>
        </p:nvSpPr>
        <p:spPr>
          <a:xfrm>
            <a:off x="5850890" y="1393638"/>
            <a:ext cx="256540" cy="197485"/>
          </a:xfrm>
          <a:prstGeom prst="rect">
            <a:avLst/>
          </a:prstGeom>
          <a:noFill/>
        </p:spPr>
        <p:txBody>
          <a:bodyPr wrap="square" lIns="0" tIns="0" rIns="0" bIns="0" rtlCol="0">
            <a:spAutoFit/>
          </a:bodyPr>
          <a:lstStyle/>
          <a:p>
            <a:pPr algn="just">
              <a:lnSpc>
                <a:spcPct val="120000"/>
              </a:lnSpc>
            </a:pPr>
            <a:r>
              <a:rPr lang="en-US" altLang="zh-CN" sz="1065" dirty="0">
                <a:latin typeface="微软雅黑" panose="020B0503020204020204" pitchFamily="34" charset="-122"/>
                <a:ea typeface="微软雅黑" panose="020B0503020204020204" pitchFamily="34" charset="-122"/>
              </a:rPr>
              <a:t>10</a:t>
            </a:r>
            <a:endParaRPr lang="zh-CN" altLang="en-US" sz="1065"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2" name="文本框 1"/>
          <p:cNvSpPr txBox="1"/>
          <p:nvPr/>
        </p:nvSpPr>
        <p:spPr>
          <a:xfrm>
            <a:off x="3804920" y="418465"/>
            <a:ext cx="4064000" cy="368300"/>
          </a:xfrm>
          <a:prstGeom prst="rect">
            <a:avLst/>
          </a:prstGeom>
          <a:noFill/>
        </p:spPr>
        <p:txBody>
          <a:bodyPr wrap="square" rtlCol="0">
            <a:spAutoFit/>
          </a:bodyPr>
          <a:p>
            <a:r>
              <a:rPr lang="zh-CN" altLang="en-US" dirty="0">
                <a:solidFill>
                  <a:schemeClr val="bg1"/>
                </a:solidFill>
                <a:latin typeface="Open Sans Regular" panose="020B0606030504020204" charset="0"/>
                <a:ea typeface="微软雅黑" panose="020B0503020204020204" pitchFamily="34" charset="-122"/>
                <a:cs typeface="Open Sans Regular" panose="020B0606030504020204" charset="0"/>
                <a:sym typeface="+mn-ea"/>
              </a:rPr>
              <a:t>互联网数据助力农业现代化和信息化</a:t>
            </a:r>
            <a:endParaRPr lang="zh-CN" altLang="en-US" dirty="0">
              <a:solidFill>
                <a:schemeClr val="bg1"/>
              </a:solidFill>
              <a:latin typeface="Open Sans Regular" panose="020B0606030504020204" charset="0"/>
              <a:ea typeface="微软雅黑" panose="020B0503020204020204" pitchFamily="34" charset="-122"/>
              <a:cs typeface="Open Sans Regular" panose="020B0606030504020204" charset="0"/>
              <a:sym typeface="+mn-ea"/>
            </a:endParaRPr>
          </a:p>
        </p:txBody>
      </p:sp>
      <p:sp>
        <p:nvSpPr>
          <p:cNvPr id="100" name="文本框 99"/>
          <p:cNvSpPr txBox="1"/>
          <p:nvPr/>
        </p:nvSpPr>
        <p:spPr>
          <a:xfrm>
            <a:off x="506730" y="1764030"/>
            <a:ext cx="5694045" cy="4267835"/>
          </a:xfrm>
          <a:prstGeom prst="rect">
            <a:avLst/>
          </a:prstGeom>
          <a:noFill/>
          <a:ln w="9525">
            <a:noFill/>
          </a:ln>
        </p:spPr>
        <p:txBody>
          <a:bodyPr>
            <a:noAutofit/>
          </a:bodyPr>
          <a:p>
            <a:pPr algn="l">
              <a:lnSpc>
                <a:spcPct val="150000"/>
              </a:lnSpc>
              <a:buClrTx/>
              <a:buSzTx/>
              <a:buFontTx/>
            </a:pPr>
            <a:r>
              <a:rPr lang="zh-CN" altLang="en-US" sz="1350" b="1" dirty="0">
                <a:solidFill>
                  <a:schemeClr val="accent4">
                    <a:lumMod val="50000"/>
                  </a:schemeClr>
                </a:solidFill>
                <a:latin typeface="微软雅黑" panose="020B0503020204020204" pitchFamily="34" charset="-122"/>
                <a:ea typeface="微软雅黑" panose="020B0503020204020204" pitchFamily="34" charset="-122"/>
              </a:rPr>
              <a:t>农业现代化和信息化将成为中国经济发展的亮点和重要的增长点</a:t>
            </a:r>
            <a:endParaRPr lang="zh-CN" altLang="en-US" sz="1350" b="1" dirty="0">
              <a:solidFill>
                <a:schemeClr val="accent4">
                  <a:lumMod val="50000"/>
                </a:schemeClr>
              </a:solidFill>
              <a:latin typeface="微软雅黑" panose="020B0503020204020204" pitchFamily="34" charset="-122"/>
              <a:ea typeface="微软雅黑" panose="020B0503020204020204" pitchFamily="34" charset="-122"/>
            </a:endParaRPr>
          </a:p>
          <a:p>
            <a:pPr algn="l">
              <a:lnSpc>
                <a:spcPct val="150000"/>
              </a:lnSpc>
              <a:buClrTx/>
              <a:buSzTx/>
              <a:buFontTx/>
            </a:pPr>
            <a:endParaRPr lang="zh-CN" altLang="en-US" sz="1350" b="1" dirty="0">
              <a:solidFill>
                <a:schemeClr val="accent4">
                  <a:lumMod val="50000"/>
                </a:schemeClr>
              </a:solidFill>
              <a:latin typeface="微软雅黑" panose="020B0503020204020204" pitchFamily="34" charset="-122"/>
              <a:ea typeface="微软雅黑" panose="020B0503020204020204" pitchFamily="34" charset="-122"/>
            </a:endParaRPr>
          </a:p>
          <a:p>
            <a:pPr algn="l">
              <a:lnSpc>
                <a:spcPct val="150000"/>
              </a:lnSpc>
              <a:buClrTx/>
              <a:buSzTx/>
              <a:buFontTx/>
            </a:pPr>
            <a:r>
              <a:rPr lang="zh-CN" altLang="en-US" sz="1350" b="1" dirty="0">
                <a:solidFill>
                  <a:schemeClr val="accent4">
                    <a:lumMod val="50000"/>
                  </a:schemeClr>
                </a:solidFill>
                <a:latin typeface="微软雅黑" panose="020B0503020204020204" pitchFamily="34" charset="-122"/>
                <a:ea typeface="微软雅黑" panose="020B0503020204020204" pitchFamily="34" charset="-122"/>
              </a:rPr>
              <a:t>因为互联网，农民会成为新农民，通过互联网数据化，农民知道农产品卖给了谁，对于小农经济走向现代化农业具有非常重要的意义</a:t>
            </a:r>
            <a:endParaRPr lang="zh-CN" altLang="en-US" sz="1200" b="1" dirty="0">
              <a:solidFill>
                <a:schemeClr val="accent4">
                  <a:lumMod val="50000"/>
                </a:schemeClr>
              </a:solidFill>
              <a:latin typeface="微软雅黑" panose="020B0503020204020204" pitchFamily="34" charset="-122"/>
              <a:ea typeface="微软雅黑" panose="020B0503020204020204" pitchFamily="34" charset="-122"/>
            </a:endParaRPr>
          </a:p>
          <a:p>
            <a:pPr algn="l">
              <a:lnSpc>
                <a:spcPct val="150000"/>
              </a:lnSpc>
              <a:buClrTx/>
              <a:buSzTx/>
              <a:buFontTx/>
            </a:pPr>
            <a:r>
              <a:rPr lang="zh-CN" altLang="en-US" sz="900" b="1" dirty="0">
                <a:solidFill>
                  <a:schemeClr val="tx1">
                    <a:lumMod val="50000"/>
                    <a:lumOff val="50000"/>
                  </a:schemeClr>
                </a:solidFill>
                <a:ea typeface="+mn-lt"/>
                <a:cs typeface="+mn-lt"/>
                <a:sym typeface="+mn-ea"/>
              </a:rPr>
              <a:t>Agricultural modernization and information technology will become the bright spot and important growth point of China's economic development,</a:t>
            </a:r>
            <a:endParaRPr lang="zh-CN" altLang="en-US" sz="900" b="1" dirty="0">
              <a:solidFill>
                <a:schemeClr val="tx1">
                  <a:lumMod val="50000"/>
                  <a:lumOff val="50000"/>
                </a:schemeClr>
              </a:solidFill>
              <a:ea typeface="+mn-lt"/>
              <a:cs typeface="+mn-lt"/>
              <a:sym typeface="+mn-ea"/>
            </a:endParaRPr>
          </a:p>
          <a:p>
            <a:pPr algn="l">
              <a:lnSpc>
                <a:spcPct val="150000"/>
              </a:lnSpc>
              <a:buClrTx/>
              <a:buSzTx/>
              <a:buFontTx/>
            </a:pPr>
            <a:endParaRPr lang="zh-CN" altLang="en-US" sz="900" b="1" dirty="0">
              <a:solidFill>
                <a:schemeClr val="tx1">
                  <a:lumMod val="50000"/>
                  <a:lumOff val="50000"/>
                </a:schemeClr>
              </a:solidFill>
              <a:ea typeface="+mn-lt"/>
              <a:cs typeface="+mn-lt"/>
              <a:sym typeface="+mn-ea"/>
            </a:endParaRPr>
          </a:p>
          <a:p>
            <a:pPr algn="l">
              <a:lnSpc>
                <a:spcPct val="150000"/>
              </a:lnSpc>
              <a:buClrTx/>
              <a:buSzTx/>
              <a:buFontTx/>
            </a:pPr>
            <a:r>
              <a:rPr lang="zh-CN" altLang="en-US" sz="900" b="1" dirty="0">
                <a:solidFill>
                  <a:schemeClr val="tx1">
                    <a:lumMod val="50000"/>
                    <a:lumOff val="50000"/>
                  </a:schemeClr>
                </a:solidFill>
                <a:ea typeface="+mn-lt"/>
                <a:cs typeface="+mn-lt"/>
                <a:sym typeface="+mn-ea"/>
              </a:rPr>
              <a:t>because of the Internet, farmers will become new farmers, through the internet data, farmers know who to sell agricultural products, it is very important for the natural economy to modernise agriculture. </a:t>
            </a:r>
            <a:endParaRPr lang="zh-CN" altLang="en-US" sz="900" b="1" dirty="0">
              <a:solidFill>
                <a:schemeClr val="tx1">
                  <a:lumMod val="50000"/>
                  <a:lumOff val="50000"/>
                </a:schemeClr>
              </a:solidFill>
              <a:ea typeface="+mn-lt"/>
              <a:cs typeface="+mn-lt"/>
              <a:sym typeface="+mn-ea"/>
            </a:endParaRPr>
          </a:p>
          <a:p>
            <a:pPr algn="l">
              <a:lnSpc>
                <a:spcPct val="150000"/>
              </a:lnSpc>
              <a:buClrTx/>
              <a:buSzTx/>
              <a:buFontTx/>
            </a:pPr>
            <a:endParaRPr lang="zh-CN" altLang="en-US" sz="900" b="1" dirty="0">
              <a:solidFill>
                <a:schemeClr val="tx1">
                  <a:lumMod val="50000"/>
                  <a:lumOff val="50000"/>
                </a:schemeClr>
              </a:solidFill>
              <a:ea typeface="+mn-lt"/>
              <a:cs typeface="+mn-lt"/>
            </a:endParaRPr>
          </a:p>
          <a:p>
            <a:pPr algn="l">
              <a:lnSpc>
                <a:spcPct val="150000"/>
              </a:lnSpc>
              <a:buClrTx/>
              <a:buSzTx/>
              <a:buFontTx/>
              <a:buNone/>
            </a:pPr>
            <a:r>
              <a:rPr lang="zh-CN" altLang="en-US" sz="1350" b="1" dirty="0">
                <a:solidFill>
                  <a:schemeClr val="accent4">
                    <a:lumMod val="50000"/>
                  </a:schemeClr>
                </a:solidFill>
                <a:latin typeface="微软雅黑" panose="020B0503020204020204" pitchFamily="34" charset="-122"/>
                <a:ea typeface="微软雅黑" panose="020B0503020204020204" pitchFamily="34" charset="-122"/>
              </a:rPr>
              <a:t>通过流量培养农人，变“输血”为“造血”，大力推动农业电商的发展</a:t>
            </a:r>
            <a:endParaRPr lang="zh-CN" altLang="en-US" sz="1200" b="1" dirty="0">
              <a:solidFill>
                <a:schemeClr val="accent4">
                  <a:lumMod val="50000"/>
                </a:schemeClr>
              </a:solidFill>
              <a:latin typeface="微软雅黑" panose="020B0503020204020204" pitchFamily="34" charset="-122"/>
              <a:ea typeface="微软雅黑" panose="020B0503020204020204" pitchFamily="34" charset="-122"/>
            </a:endParaRPr>
          </a:p>
          <a:p>
            <a:pPr algn="l">
              <a:lnSpc>
                <a:spcPct val="150000"/>
              </a:lnSpc>
              <a:buClrTx/>
              <a:buSzTx/>
              <a:buFontTx/>
              <a:buNone/>
            </a:pPr>
            <a:r>
              <a:rPr lang="zh-CN" altLang="en-US" sz="900" b="1" dirty="0">
                <a:solidFill>
                  <a:schemeClr val="tx1">
                    <a:lumMod val="50000"/>
                    <a:lumOff val="50000"/>
                  </a:schemeClr>
                </a:solidFill>
                <a:ea typeface="+mn-lt"/>
                <a:cs typeface="+mn-lt"/>
              </a:rPr>
              <a:t>Through the flow of farmers, change“Blood transfusion” to“Hematopoiesis”，Vigorously promote the development of agricultural e-commerce</a:t>
            </a:r>
            <a:r>
              <a:rPr lang="en-US" altLang="zh-CN" sz="900" b="1" dirty="0">
                <a:solidFill>
                  <a:schemeClr val="tx1">
                    <a:lumMod val="50000"/>
                    <a:lumOff val="50000"/>
                  </a:schemeClr>
                </a:solidFill>
                <a:ea typeface="+mn-lt"/>
                <a:cs typeface="+mn-lt"/>
              </a:rPr>
              <a:t>.</a:t>
            </a:r>
            <a:endParaRPr lang="en-US" altLang="zh-CN" sz="900" b="1" dirty="0">
              <a:solidFill>
                <a:schemeClr val="tx1">
                  <a:lumMod val="50000"/>
                  <a:lumOff val="50000"/>
                </a:schemeClr>
              </a:solidFill>
              <a:ea typeface="+mn-lt"/>
              <a:cs typeface="+mn-lt"/>
            </a:endParaRPr>
          </a:p>
        </p:txBody>
      </p:sp>
      <p:grpSp>
        <p:nvGrpSpPr>
          <p:cNvPr id="36" name="组合 35"/>
          <p:cNvGrpSpPr/>
          <p:nvPr/>
        </p:nvGrpSpPr>
        <p:grpSpPr>
          <a:xfrm>
            <a:off x="7764145" y="1290955"/>
            <a:ext cx="3441700" cy="2600325"/>
            <a:chOff x="10009" y="2424"/>
            <a:chExt cx="5420" cy="4095"/>
          </a:xfrm>
        </p:grpSpPr>
        <p:grpSp>
          <p:nvGrpSpPr>
            <p:cNvPr id="20" name="组合 19"/>
            <p:cNvGrpSpPr/>
            <p:nvPr/>
          </p:nvGrpSpPr>
          <p:grpSpPr>
            <a:xfrm>
              <a:off x="10009" y="2424"/>
              <a:ext cx="5420" cy="2557"/>
              <a:chOff x="1760" y="3699"/>
              <a:chExt cx="5420" cy="2557"/>
            </a:xfrm>
          </p:grpSpPr>
          <p:pic>
            <p:nvPicPr>
              <p:cNvPr id="21" name="图片 20" descr="t01125d3772cc6bf038"/>
              <p:cNvPicPr>
                <a:picLocks noChangeAspect="1"/>
              </p:cNvPicPr>
              <p:nvPr/>
            </p:nvPicPr>
            <p:blipFill>
              <a:blip r:embed="rId2"/>
              <a:stretch>
                <a:fillRect/>
              </a:stretch>
            </p:blipFill>
            <p:spPr>
              <a:xfrm>
                <a:off x="1760" y="3755"/>
                <a:ext cx="1125" cy="1125"/>
              </a:xfrm>
              <a:prstGeom prst="roundRect">
                <a:avLst/>
              </a:prstGeom>
            </p:spPr>
          </p:pic>
          <p:pic>
            <p:nvPicPr>
              <p:cNvPr id="23" name="图片 22" descr="4aad979d5eaa4dc1b16d6fcf724a899d"/>
              <p:cNvPicPr>
                <a:picLocks noChangeAspect="1"/>
              </p:cNvPicPr>
              <p:nvPr/>
            </p:nvPicPr>
            <p:blipFill>
              <a:blip r:embed="rId3"/>
              <a:stretch>
                <a:fillRect/>
              </a:stretch>
            </p:blipFill>
            <p:spPr>
              <a:xfrm>
                <a:off x="5962" y="3745"/>
                <a:ext cx="1218" cy="1301"/>
              </a:xfrm>
              <a:prstGeom prst="roundRect">
                <a:avLst/>
              </a:prstGeom>
            </p:spPr>
          </p:pic>
          <p:pic>
            <p:nvPicPr>
              <p:cNvPr id="25" name="图片 24" descr="1"/>
              <p:cNvPicPr>
                <a:picLocks noChangeAspect="1"/>
              </p:cNvPicPr>
              <p:nvPr/>
            </p:nvPicPr>
            <p:blipFill>
              <a:blip r:embed="rId4"/>
              <a:stretch>
                <a:fillRect/>
              </a:stretch>
            </p:blipFill>
            <p:spPr>
              <a:xfrm>
                <a:off x="4536" y="3699"/>
                <a:ext cx="1245" cy="1245"/>
              </a:xfrm>
              <a:prstGeom prst="roundRect">
                <a:avLst/>
              </a:prstGeom>
            </p:spPr>
          </p:pic>
          <p:pic>
            <p:nvPicPr>
              <p:cNvPr id="26" name="图片 25" descr="2014113111128"/>
              <p:cNvPicPr>
                <a:picLocks noChangeAspect="1"/>
              </p:cNvPicPr>
              <p:nvPr/>
            </p:nvPicPr>
            <p:blipFill>
              <a:blip r:embed="rId5"/>
              <a:stretch>
                <a:fillRect/>
              </a:stretch>
            </p:blipFill>
            <p:spPr>
              <a:xfrm>
                <a:off x="1929" y="5200"/>
                <a:ext cx="1068" cy="1056"/>
              </a:xfrm>
              <a:prstGeom prst="roundRect">
                <a:avLst/>
              </a:prstGeom>
            </p:spPr>
          </p:pic>
          <p:pic>
            <p:nvPicPr>
              <p:cNvPr id="27" name="图片 26"/>
              <p:cNvPicPr>
                <a:picLocks noChangeAspect="1"/>
              </p:cNvPicPr>
              <p:nvPr/>
            </p:nvPicPr>
            <p:blipFill>
              <a:blip r:embed="rId6"/>
              <a:stretch>
                <a:fillRect/>
              </a:stretch>
            </p:blipFill>
            <p:spPr>
              <a:xfrm>
                <a:off x="3144" y="4944"/>
                <a:ext cx="1328" cy="1290"/>
              </a:xfrm>
              <a:prstGeom prst="roundRect">
                <a:avLst/>
              </a:prstGeom>
            </p:spPr>
          </p:pic>
          <p:pic>
            <p:nvPicPr>
              <p:cNvPr id="29" name="图片 28" descr="e2bdd884dbc9db2c0dc9054e297f1e72_38213300_72"/>
              <p:cNvPicPr>
                <a:picLocks noChangeAspect="1"/>
              </p:cNvPicPr>
              <p:nvPr/>
            </p:nvPicPr>
            <p:blipFill>
              <a:blip r:embed="rId7"/>
              <a:stretch>
                <a:fillRect/>
              </a:stretch>
            </p:blipFill>
            <p:spPr>
              <a:xfrm>
                <a:off x="3144" y="3814"/>
                <a:ext cx="1211" cy="1130"/>
              </a:xfrm>
              <a:prstGeom prst="roundRect">
                <a:avLst/>
              </a:prstGeom>
            </p:spPr>
          </p:pic>
          <p:pic>
            <p:nvPicPr>
              <p:cNvPr id="30" name="图片 29" descr="t017bb80fe718b9f3bf"/>
              <p:cNvPicPr>
                <a:picLocks noChangeAspect="1"/>
              </p:cNvPicPr>
              <p:nvPr/>
            </p:nvPicPr>
            <p:blipFill>
              <a:blip r:embed="rId8"/>
              <a:stretch>
                <a:fillRect/>
              </a:stretch>
            </p:blipFill>
            <p:spPr>
              <a:xfrm>
                <a:off x="6035" y="5081"/>
                <a:ext cx="1055" cy="1055"/>
              </a:xfrm>
              <a:prstGeom prst="roundRect">
                <a:avLst/>
              </a:prstGeom>
            </p:spPr>
          </p:pic>
        </p:grpSp>
        <p:pic>
          <p:nvPicPr>
            <p:cNvPr id="31" name="图片 30" descr="water_86554_698_698_"/>
            <p:cNvPicPr>
              <a:picLocks noChangeAspect="1"/>
            </p:cNvPicPr>
            <p:nvPr/>
          </p:nvPicPr>
          <p:blipFill>
            <a:blip r:embed="rId9"/>
            <a:stretch>
              <a:fillRect/>
            </a:stretch>
          </p:blipFill>
          <p:spPr>
            <a:xfrm>
              <a:off x="12760" y="3686"/>
              <a:ext cx="1295" cy="1295"/>
            </a:xfrm>
            <a:prstGeom prst="roundRect">
              <a:avLst/>
            </a:prstGeom>
          </p:spPr>
        </p:pic>
        <p:grpSp>
          <p:nvGrpSpPr>
            <p:cNvPr id="32" name="组合 31"/>
            <p:cNvGrpSpPr/>
            <p:nvPr/>
          </p:nvGrpSpPr>
          <p:grpSpPr>
            <a:xfrm>
              <a:off x="10262" y="4861"/>
              <a:ext cx="3974" cy="1658"/>
              <a:chOff x="12797" y="1978"/>
              <a:chExt cx="3974" cy="1658"/>
            </a:xfrm>
          </p:grpSpPr>
          <p:pic>
            <p:nvPicPr>
              <p:cNvPr id="33" name="图片 32" descr="u=290296923,2540584133&amp;fm=173&amp;app=25&amp;f=JPEG"/>
              <p:cNvPicPr>
                <a:picLocks noChangeAspect="1"/>
              </p:cNvPicPr>
              <p:nvPr/>
            </p:nvPicPr>
            <p:blipFill>
              <a:blip r:embed="rId10"/>
              <a:stretch>
                <a:fillRect/>
              </a:stretch>
            </p:blipFill>
            <p:spPr>
              <a:xfrm>
                <a:off x="15113" y="1978"/>
                <a:ext cx="1658" cy="1658"/>
              </a:xfrm>
              <a:prstGeom prst="roundRect">
                <a:avLst/>
              </a:prstGeom>
            </p:spPr>
          </p:pic>
          <p:pic>
            <p:nvPicPr>
              <p:cNvPr id="34" name="图片 33" descr="84e821dfbce61887466d955f1e013e4b"/>
              <p:cNvPicPr>
                <a:picLocks noChangeAspect="1"/>
              </p:cNvPicPr>
              <p:nvPr/>
            </p:nvPicPr>
            <p:blipFill>
              <a:blip r:embed="rId11"/>
              <a:stretch>
                <a:fillRect/>
              </a:stretch>
            </p:blipFill>
            <p:spPr>
              <a:xfrm>
                <a:off x="12797" y="2366"/>
                <a:ext cx="984" cy="987"/>
              </a:xfrm>
              <a:prstGeom prst="roundRect">
                <a:avLst/>
              </a:prstGeom>
            </p:spPr>
          </p:pic>
          <p:pic>
            <p:nvPicPr>
              <p:cNvPr id="35" name="图片 34" descr="28cdbb0fc6a7b72769f5bd24ca40b61a023b26549ce6-51Ujgp_fw658"/>
              <p:cNvPicPr>
                <a:picLocks noChangeAspect="1"/>
              </p:cNvPicPr>
              <p:nvPr/>
            </p:nvPicPr>
            <p:blipFill>
              <a:blip r:embed="rId12"/>
              <a:stretch>
                <a:fillRect/>
              </a:stretch>
            </p:blipFill>
            <p:spPr>
              <a:xfrm>
                <a:off x="14176" y="2366"/>
                <a:ext cx="1144" cy="939"/>
              </a:xfrm>
              <a:prstGeom prst="roundRect">
                <a:avLst/>
              </a:prstGeom>
            </p:spPr>
          </p:pic>
        </p:grpSp>
      </p:grpSp>
      <p:grpSp>
        <p:nvGrpSpPr>
          <p:cNvPr id="28" name="组合 27"/>
          <p:cNvGrpSpPr/>
          <p:nvPr/>
        </p:nvGrpSpPr>
        <p:grpSpPr>
          <a:xfrm>
            <a:off x="6887845" y="3981450"/>
            <a:ext cx="5208270" cy="2647950"/>
            <a:chOff x="5333" y="115"/>
            <a:chExt cx="10023" cy="4759"/>
          </a:xfrm>
        </p:grpSpPr>
        <p:sp>
          <p:nvSpPr>
            <p:cNvPr id="22" name="圆角矩形 21"/>
            <p:cNvSpPr/>
            <p:nvPr/>
          </p:nvSpPr>
          <p:spPr bwMode="auto">
            <a:xfrm rot="10800000">
              <a:off x="5333" y="115"/>
              <a:ext cx="9283" cy="3706"/>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44" name="圆角矩形 43"/>
            <p:cNvSpPr/>
            <p:nvPr/>
          </p:nvSpPr>
          <p:spPr>
            <a:xfrm>
              <a:off x="5538" y="201"/>
              <a:ext cx="8874" cy="3470"/>
            </a:xfrm>
            <a:prstGeom prst="roundRect">
              <a:avLst>
                <a:gd name="adj" fmla="val 10215"/>
              </a:avLst>
            </a:prstGeom>
            <a:gradFill>
              <a:gsLst>
                <a:gs pos="3896">
                  <a:srgbClr val="F2E6CD"/>
                </a:gs>
                <a:gs pos="97000">
                  <a:srgbClr val="E3B84B"/>
                </a:gs>
              </a:gsLst>
              <a:lin scaled="1"/>
            </a:gradFill>
            <a:ln>
              <a:gradFill>
                <a:gsLst>
                  <a:gs pos="100000">
                    <a:schemeClr val="bg1">
                      <a:lumMod val="85000"/>
                    </a:schemeClr>
                  </a:gs>
                  <a:gs pos="0">
                    <a:schemeClr val="bg1"/>
                  </a:gs>
                </a:gsLst>
                <a:lin ang="5400000" scaled="0"/>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47" name="矩形 27"/>
            <p:cNvSpPr>
              <a:spLocks noChangeArrowheads="1"/>
            </p:cNvSpPr>
            <p:nvPr/>
          </p:nvSpPr>
          <p:spPr bwMode="auto">
            <a:xfrm>
              <a:off x="5884" y="298"/>
              <a:ext cx="9472" cy="4576"/>
            </a:xfrm>
            <a:prstGeom prst="rect">
              <a:avLst/>
            </a:prstGeom>
            <a:noFill/>
            <a:ln w="9525">
              <a:noFill/>
              <a:miter lim="800000"/>
            </a:ln>
          </p:spPr>
          <p:txBody>
            <a:bodyPr wrap="square">
              <a:noAutofit/>
            </a:bodyPr>
            <a:p>
              <a:pPr marL="285750" indent="-285750" algn="l">
                <a:lnSpc>
                  <a:spcPct val="150000"/>
                </a:lnSpc>
                <a:buFont typeface="Wingdings" panose="05000000000000000000" charset="0"/>
                <a:buChar char="Ø"/>
              </a:pPr>
              <a:r>
                <a:rPr lang="zh-CN" altLang="en-US" sz="1400" b="1">
                  <a:solidFill>
                    <a:schemeClr val="accent6">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人+内容的产品化输出，精细化运营多平台</a:t>
              </a:r>
              <a:endParaRPr lang="zh-CN" altLang="en-US" sz="1400" b="1">
                <a:solidFill>
                  <a:schemeClr val="accent6">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a:lnSpc>
                  <a:spcPct val="150000"/>
                </a:lnSpc>
                <a:buFont typeface="Wingdings" panose="05000000000000000000" charset="0"/>
                <a:buNone/>
              </a:pPr>
              <a:r>
                <a:rPr lang="zh-CN" altLang="en-US" sz="900" b="1" dirty="0">
                  <a:solidFill>
                    <a:schemeClr val="tx1">
                      <a:lumMod val="50000"/>
                      <a:lumOff val="50000"/>
                    </a:schemeClr>
                  </a:solidFill>
                  <a:ea typeface="+mn-lt"/>
                  <a:cs typeface="+mn-lt"/>
                </a:rPr>
                <a:t>Product output of human content, fine operation of multiple platforms</a:t>
              </a:r>
              <a:endParaRPr lang="zh-CN" altLang="en-US" sz="900" b="1" dirty="0">
                <a:solidFill>
                  <a:schemeClr val="tx1">
                    <a:lumMod val="50000"/>
                    <a:lumOff val="50000"/>
                  </a:schemeClr>
                </a:solidFill>
                <a:ea typeface="+mn-lt"/>
                <a:cs typeface="+mn-lt"/>
              </a:endParaRPr>
            </a:p>
            <a:p>
              <a:pPr marL="285750" indent="-285750" algn="l">
                <a:lnSpc>
                  <a:spcPct val="150000"/>
                </a:lnSpc>
                <a:buFont typeface="Wingdings" panose="05000000000000000000" charset="0"/>
                <a:buChar char="Ø"/>
              </a:pPr>
              <a:r>
                <a:rPr lang="zh-CN" altLang="en-US" sz="1400" b="1">
                  <a:solidFill>
                    <a:schemeClr val="accent6">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多业态变现，多种模式并存，多方位布局</a:t>
              </a:r>
              <a:endParaRPr lang="zh-CN" altLang="en-US" sz="1400" b="1">
                <a:solidFill>
                  <a:schemeClr val="accent6">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a:lnSpc>
                  <a:spcPct val="150000"/>
                </a:lnSpc>
                <a:buFont typeface="Wingdings" panose="05000000000000000000" charset="0"/>
                <a:buNone/>
              </a:pPr>
              <a:r>
                <a:rPr lang="zh-CN" altLang="en-US" sz="900" b="1" dirty="0">
                  <a:solidFill>
                    <a:schemeClr val="tx1">
                      <a:lumMod val="50000"/>
                      <a:lumOff val="50000"/>
                    </a:schemeClr>
                  </a:solidFill>
                  <a:ea typeface="+mn-lt"/>
                  <a:cs typeface="+mn-lt"/>
                </a:rPr>
                <a:t>Multi-format cash, multi-mode coexistence, multi-directional layout</a:t>
              </a:r>
              <a:endParaRPr lang="zh-CN" altLang="en-US" sz="900" b="1" dirty="0">
                <a:solidFill>
                  <a:schemeClr val="tx1">
                    <a:lumMod val="50000"/>
                    <a:lumOff val="50000"/>
                  </a:schemeClr>
                </a:solidFill>
                <a:ea typeface="+mn-lt"/>
                <a:cs typeface="+mn-lt"/>
              </a:endParaRPr>
            </a:p>
            <a:p>
              <a:pPr marL="285750" indent="-285750" algn="l">
                <a:lnSpc>
                  <a:spcPct val="150000"/>
                </a:lnSpc>
                <a:buFont typeface="Wingdings" panose="05000000000000000000" charset="0"/>
                <a:buChar char="Ø"/>
              </a:pPr>
              <a:r>
                <a:rPr lang="zh-CN" altLang="en-US" sz="1400" b="1">
                  <a:solidFill>
                    <a:schemeClr val="accent6">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综合电商表现抢眼，新兴模式后来居上</a:t>
              </a:r>
              <a:endParaRPr lang="zh-CN" altLang="en-US" sz="1400" b="1">
                <a:solidFill>
                  <a:schemeClr val="accent6">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a:lnSpc>
                  <a:spcPct val="150000"/>
                </a:lnSpc>
                <a:buFont typeface="Wingdings" panose="05000000000000000000" charset="0"/>
                <a:buNone/>
              </a:pPr>
              <a:r>
                <a:rPr lang="zh-CN" altLang="en-US" sz="900" b="1" dirty="0">
                  <a:solidFill>
                    <a:schemeClr val="tx1">
                      <a:lumMod val="50000"/>
                      <a:lumOff val="50000"/>
                    </a:schemeClr>
                  </a:solidFill>
                  <a:ea typeface="+mn-lt"/>
                  <a:cs typeface="+mn-lt"/>
                  <a:sym typeface="+mn-ea"/>
                </a:rPr>
                <a:t>Comprehensive e-commerce performance eye-catching, emerging </a:t>
              </a:r>
              <a:endParaRPr lang="zh-CN" altLang="en-US" sz="900" b="1" dirty="0">
                <a:solidFill>
                  <a:schemeClr val="tx1">
                    <a:lumMod val="50000"/>
                    <a:lumOff val="50000"/>
                  </a:schemeClr>
                </a:solidFill>
                <a:ea typeface="+mn-lt"/>
                <a:cs typeface="+mn-lt"/>
                <a:sym typeface="+mn-ea"/>
              </a:endParaRPr>
            </a:p>
            <a:p>
              <a:pPr indent="0" algn="l">
                <a:lnSpc>
                  <a:spcPct val="150000"/>
                </a:lnSpc>
                <a:buFont typeface="Wingdings" panose="05000000000000000000" charset="0"/>
                <a:buNone/>
              </a:pPr>
              <a:r>
                <a:rPr lang="zh-CN" altLang="en-US" sz="900" b="1" dirty="0">
                  <a:solidFill>
                    <a:schemeClr val="tx1">
                      <a:lumMod val="50000"/>
                      <a:lumOff val="50000"/>
                    </a:schemeClr>
                  </a:solidFill>
                  <a:ea typeface="+mn-lt"/>
                  <a:cs typeface="+mn-lt"/>
                  <a:sym typeface="+mn-ea"/>
                </a:rPr>
                <a:t>models come from behind</a:t>
              </a:r>
              <a:endParaRPr lang="zh-CN" altLang="en-US" sz="900" b="1" dirty="0">
                <a:solidFill>
                  <a:schemeClr val="tx1">
                    <a:lumMod val="50000"/>
                    <a:lumOff val="50000"/>
                  </a:schemeClr>
                </a:solidFill>
                <a:ea typeface="+mn-lt"/>
                <a:cs typeface="+mn-lt"/>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2" name="文本框 1"/>
          <p:cNvSpPr txBox="1"/>
          <p:nvPr/>
        </p:nvSpPr>
        <p:spPr>
          <a:xfrm>
            <a:off x="3804920" y="418465"/>
            <a:ext cx="4064000" cy="368300"/>
          </a:xfrm>
          <a:prstGeom prst="rect">
            <a:avLst/>
          </a:prstGeom>
          <a:noFill/>
        </p:spPr>
        <p:txBody>
          <a:bodyPr wrap="square" rtlCol="0">
            <a:spAutoFit/>
          </a:bodyPr>
          <a:p>
            <a:r>
              <a:rPr lang="zh-CN" altLang="en-US" dirty="0">
                <a:solidFill>
                  <a:schemeClr val="bg1"/>
                </a:solidFill>
                <a:latin typeface="Open Sans Regular" panose="020B0606030504020204" charset="0"/>
                <a:ea typeface="微软雅黑" panose="020B0503020204020204" pitchFamily="34" charset="-122"/>
                <a:cs typeface="Open Sans Regular" panose="020B0606030504020204" charset="0"/>
                <a:sym typeface="+mn-ea"/>
              </a:rPr>
              <a:t>农产品电商的发展道路和未来方向</a:t>
            </a:r>
            <a:endParaRPr lang="zh-CN" altLang="en-US" dirty="0">
              <a:solidFill>
                <a:schemeClr val="bg1"/>
              </a:solidFill>
              <a:latin typeface="Open Sans Regular" panose="020B0606030504020204" charset="0"/>
              <a:ea typeface="微软雅黑" panose="020B0503020204020204" pitchFamily="34" charset="-122"/>
              <a:cs typeface="Open Sans Regular" panose="020B0606030504020204" charset="0"/>
              <a:sym typeface="+mn-ea"/>
            </a:endParaRPr>
          </a:p>
        </p:txBody>
      </p:sp>
      <p:sp>
        <p:nvSpPr>
          <p:cNvPr id="100" name="文本框 99"/>
          <p:cNvSpPr txBox="1"/>
          <p:nvPr/>
        </p:nvSpPr>
        <p:spPr>
          <a:xfrm>
            <a:off x="1132205" y="1663700"/>
            <a:ext cx="7705090" cy="4968240"/>
          </a:xfrm>
          <a:prstGeom prst="rect">
            <a:avLst/>
          </a:prstGeom>
          <a:noFill/>
          <a:ln w="9525">
            <a:noFill/>
          </a:ln>
        </p:spPr>
        <p:txBody>
          <a:bodyPr>
            <a:noAutofit/>
          </a:bodyPr>
          <a:p>
            <a:pPr algn="l">
              <a:lnSpc>
                <a:spcPct val="150000"/>
              </a:lnSpc>
              <a:buClrTx/>
              <a:buSzTx/>
              <a:buFontTx/>
            </a:pPr>
            <a:r>
              <a:rPr lang="zh-CN" altLang="en-US" sz="1350" b="1" dirty="0">
                <a:solidFill>
                  <a:schemeClr val="accent4">
                    <a:lumMod val="50000"/>
                  </a:schemeClr>
                </a:solidFill>
                <a:latin typeface="微软雅黑" panose="020B0503020204020204" pitchFamily="34" charset="-122"/>
                <a:ea typeface="微软雅黑" panose="020B0503020204020204" pitchFamily="34" charset="-122"/>
                <a:sym typeface="+mn-ea"/>
              </a:rPr>
              <a:t>短视频、直播为代表的新渠道崛起，助推农产品电商内容业态的发展、打造地域农产品、推进订单农业的发展</a:t>
            </a:r>
            <a:endParaRPr lang="zh-CN" altLang="en-US" sz="1350" b="1" dirty="0">
              <a:solidFill>
                <a:schemeClr val="accent4">
                  <a:lumMod val="50000"/>
                </a:schemeClr>
              </a:solidFill>
              <a:latin typeface="微软雅黑" panose="020B0503020204020204" pitchFamily="34" charset="-122"/>
              <a:ea typeface="微软雅黑" panose="020B0503020204020204" pitchFamily="34" charset="-122"/>
            </a:endParaRPr>
          </a:p>
          <a:p>
            <a:pPr algn="l">
              <a:lnSpc>
                <a:spcPct val="150000"/>
              </a:lnSpc>
              <a:buClrTx/>
              <a:buSzTx/>
              <a:buFontTx/>
            </a:pPr>
            <a:r>
              <a:rPr lang="zh-CN" altLang="en-US" sz="900" b="1" dirty="0">
                <a:solidFill>
                  <a:schemeClr val="tx1">
                    <a:lumMod val="50000"/>
                    <a:lumOff val="50000"/>
                  </a:schemeClr>
                </a:solidFill>
                <a:ea typeface="+mn-lt"/>
                <a:cs typeface="+mn-lt"/>
                <a:sym typeface="+mn-ea"/>
              </a:rPr>
              <a:t>Short video, live broadcast as the representative of the rise of new channels, to promote the development of agricultural e-commerce content business, to create regional agricultural products, promote the development of order agriculture</a:t>
            </a:r>
            <a:endParaRPr lang="zh-CN" altLang="en-US" sz="900" b="1" dirty="0">
              <a:solidFill>
                <a:schemeClr val="tx1">
                  <a:lumMod val="50000"/>
                  <a:lumOff val="50000"/>
                </a:schemeClr>
              </a:solidFill>
              <a:ea typeface="+mn-lt"/>
              <a:cs typeface="+mn-lt"/>
              <a:sym typeface="+mn-ea"/>
            </a:endParaRPr>
          </a:p>
          <a:p>
            <a:pPr algn="l">
              <a:lnSpc>
                <a:spcPct val="150000"/>
              </a:lnSpc>
              <a:buClrTx/>
              <a:buSzTx/>
              <a:buFontTx/>
            </a:pPr>
            <a:endParaRPr lang="zh-CN" altLang="en-US" sz="1200" b="1" dirty="0">
              <a:solidFill>
                <a:schemeClr val="accent4">
                  <a:lumMod val="50000"/>
                </a:schemeClr>
              </a:solidFill>
              <a:latin typeface="微软雅黑" panose="020B0503020204020204" pitchFamily="34" charset="-122"/>
              <a:ea typeface="微软雅黑" panose="020B0503020204020204" pitchFamily="34" charset="-122"/>
            </a:endParaRPr>
          </a:p>
          <a:p>
            <a:pPr algn="l">
              <a:lnSpc>
                <a:spcPct val="150000"/>
              </a:lnSpc>
              <a:buClrTx/>
              <a:buSzTx/>
              <a:buFontTx/>
            </a:pPr>
            <a:r>
              <a:rPr lang="zh-CN" altLang="en-US" sz="1350" b="1" dirty="0">
                <a:solidFill>
                  <a:schemeClr val="accent4">
                    <a:lumMod val="50000"/>
                  </a:schemeClr>
                </a:solidFill>
                <a:latin typeface="微软雅黑" panose="020B0503020204020204" pitchFamily="34" charset="-122"/>
                <a:ea typeface="微软雅黑" panose="020B0503020204020204" pitchFamily="34" charset="-122"/>
              </a:rPr>
              <a:t>上一代的农民背井离乡去沿海城市打工，这一代的农民则不需要离开土地，就可以经商。农业的现代化让土地更增值，让更多的年轻人回到农村，做新型农民、创业农民和产业农民</a:t>
            </a:r>
            <a:endParaRPr lang="zh-CN" altLang="en-US" sz="1350" b="1" dirty="0">
              <a:solidFill>
                <a:schemeClr val="accent4">
                  <a:lumMod val="50000"/>
                </a:schemeClr>
              </a:solidFill>
              <a:latin typeface="微软雅黑" panose="020B0503020204020204" pitchFamily="34" charset="-122"/>
              <a:ea typeface="微软雅黑" panose="020B0503020204020204" pitchFamily="34" charset="-122"/>
            </a:endParaRPr>
          </a:p>
          <a:p>
            <a:pPr algn="l">
              <a:lnSpc>
                <a:spcPct val="150000"/>
              </a:lnSpc>
              <a:buClrTx/>
              <a:buSzTx/>
              <a:buFontTx/>
            </a:pPr>
            <a:endParaRPr lang="zh-CN" altLang="en-US" sz="900" b="1" dirty="0">
              <a:solidFill>
                <a:schemeClr val="tx1">
                  <a:lumMod val="50000"/>
                  <a:lumOff val="50000"/>
                </a:schemeClr>
              </a:solidFill>
              <a:ea typeface="+mn-lt"/>
              <a:cs typeface="+mn-lt"/>
            </a:endParaRPr>
          </a:p>
          <a:p>
            <a:pPr algn="l">
              <a:lnSpc>
                <a:spcPct val="150000"/>
              </a:lnSpc>
              <a:buClrTx/>
              <a:buSzTx/>
              <a:buFontTx/>
            </a:pPr>
            <a:r>
              <a:rPr lang="zh-CN" altLang="en-US" sz="900" b="1" dirty="0">
                <a:solidFill>
                  <a:schemeClr val="tx1">
                    <a:lumMod val="50000"/>
                    <a:lumOff val="50000"/>
                  </a:schemeClr>
                </a:solidFill>
                <a:ea typeface="+mn-lt"/>
                <a:cs typeface="+mn-lt"/>
              </a:rPr>
              <a:t>While the previous generation of farmers left their homes to work in coastal cities, this generation of farmers can do business without leaving the land. The modernization of agriculture has increased the value of the land and brought more young people back to the countryside, to be a new type of farmer, a pioneering farmer and an industrial farmer</a:t>
            </a:r>
            <a:r>
              <a:rPr lang="en-US" altLang="zh-CN" sz="900" b="1" dirty="0">
                <a:solidFill>
                  <a:schemeClr val="tx1">
                    <a:lumMod val="50000"/>
                    <a:lumOff val="50000"/>
                  </a:schemeClr>
                </a:solidFill>
                <a:ea typeface="+mn-lt"/>
                <a:cs typeface="+mn-lt"/>
              </a:rPr>
              <a:t>.</a:t>
            </a:r>
            <a:endParaRPr lang="en-US" altLang="zh-CN" sz="900" b="1" dirty="0">
              <a:solidFill>
                <a:schemeClr val="tx1">
                  <a:lumMod val="50000"/>
                  <a:lumOff val="50000"/>
                </a:schemeClr>
              </a:solidFill>
              <a:ea typeface="+mn-lt"/>
              <a:cs typeface="+mn-lt"/>
            </a:endParaRPr>
          </a:p>
          <a:p>
            <a:pPr algn="l">
              <a:lnSpc>
                <a:spcPct val="150000"/>
              </a:lnSpc>
              <a:buClrTx/>
              <a:buSzTx/>
              <a:buFontTx/>
            </a:pPr>
            <a:endParaRPr lang="en-US" altLang="zh-CN" sz="900" b="1" dirty="0">
              <a:solidFill>
                <a:schemeClr val="tx1">
                  <a:lumMod val="50000"/>
                  <a:lumOff val="50000"/>
                </a:schemeClr>
              </a:solidFill>
              <a:ea typeface="+mn-lt"/>
              <a:cs typeface="+mn-lt"/>
            </a:endParaRPr>
          </a:p>
          <a:p>
            <a:pPr algn="l">
              <a:lnSpc>
                <a:spcPct val="150000"/>
              </a:lnSpc>
              <a:buClrTx/>
              <a:buSzTx/>
              <a:buFontTx/>
            </a:pPr>
            <a:r>
              <a:rPr lang="zh-CN" altLang="en-US" sz="1350" b="1" dirty="0">
                <a:solidFill>
                  <a:schemeClr val="accent4">
                    <a:lumMod val="50000"/>
                  </a:schemeClr>
                </a:solidFill>
                <a:latin typeface="微软雅黑" panose="020B0503020204020204" pitchFamily="34" charset="-122"/>
                <a:ea typeface="微软雅黑" panose="020B0503020204020204" pitchFamily="34" charset="-122"/>
                <a:sym typeface="+mn-ea"/>
              </a:rPr>
              <a:t>作为青年电商，更应该以市场的力量和商业的手法带动社会共同富裕，只有农村富了，中国才会富，只有农村强了，中国才会强</a:t>
            </a:r>
            <a:endParaRPr lang="zh-CN" altLang="en-US" sz="1350" b="1" dirty="0">
              <a:solidFill>
                <a:schemeClr val="accent4">
                  <a:lumMod val="50000"/>
                </a:schemeClr>
              </a:solidFill>
              <a:latin typeface="微软雅黑" panose="020B0503020204020204" pitchFamily="34" charset="-122"/>
              <a:ea typeface="微软雅黑" panose="020B0503020204020204" pitchFamily="34" charset="-122"/>
            </a:endParaRPr>
          </a:p>
          <a:p>
            <a:pPr algn="l">
              <a:lnSpc>
                <a:spcPct val="150000"/>
              </a:lnSpc>
              <a:buClrTx/>
              <a:buSzTx/>
              <a:buFontTx/>
            </a:pPr>
            <a:endParaRPr lang="en-US" altLang="zh-CN" sz="900" b="1" dirty="0">
              <a:solidFill>
                <a:schemeClr val="tx1">
                  <a:lumMod val="50000"/>
                  <a:lumOff val="50000"/>
                </a:schemeClr>
              </a:solidFill>
              <a:ea typeface="+mn-lt"/>
              <a:cs typeface="+mn-lt"/>
            </a:endParaRPr>
          </a:p>
          <a:p>
            <a:pPr algn="l">
              <a:lnSpc>
                <a:spcPct val="150000"/>
              </a:lnSpc>
              <a:buClrTx/>
              <a:buSzTx/>
              <a:buFontTx/>
            </a:pPr>
            <a:r>
              <a:rPr lang="en-US" altLang="zh-CN" sz="900" b="1" dirty="0">
                <a:solidFill>
                  <a:schemeClr val="tx1">
                    <a:lumMod val="50000"/>
                    <a:lumOff val="50000"/>
                  </a:schemeClr>
                </a:solidFill>
                <a:ea typeface="+mn-lt"/>
                <a:cs typeface="+mn-lt"/>
              </a:rPr>
              <a:t>A</a:t>
            </a:r>
            <a:r>
              <a:rPr lang="zh-CN" altLang="en-US" sz="900" b="1" dirty="0">
                <a:solidFill>
                  <a:schemeClr val="tx1">
                    <a:lumMod val="50000"/>
                    <a:lumOff val="50000"/>
                  </a:schemeClr>
                </a:solidFill>
                <a:ea typeface="+mn-lt"/>
                <a:cs typeface="+mn-lt"/>
              </a:rPr>
              <a:t>s a young e-commerce worker, we should use market forces and commercial methods to drive society to common prosperity. Only when the countryside becomes rich will china become rich. Only when the countryside becomes strong will china become rich, china will be strong.</a:t>
            </a:r>
            <a:endParaRPr lang="zh-CN" altLang="en-US" sz="900" b="1" dirty="0">
              <a:solidFill>
                <a:schemeClr val="tx1">
                  <a:lumMod val="50000"/>
                  <a:lumOff val="50000"/>
                </a:schemeClr>
              </a:solidFill>
              <a:ea typeface="+mn-lt"/>
              <a:cs typeface="+mn-lt"/>
            </a:endParaRPr>
          </a:p>
        </p:txBody>
      </p:sp>
      <p:sp>
        <p:nvSpPr>
          <p:cNvPr id="57" name="ï$1îḋè"/>
          <p:cNvSpPr/>
          <p:nvPr/>
        </p:nvSpPr>
        <p:spPr bwMode="auto">
          <a:xfrm>
            <a:off x="8971280" y="2909570"/>
            <a:ext cx="2028190" cy="2475865"/>
          </a:xfrm>
          <a:custGeom>
            <a:avLst/>
            <a:gdLst>
              <a:gd name="T0" fmla="*/ 128 w 2496"/>
              <a:gd name="T1" fmla="*/ 576 h 3243"/>
              <a:gd name="T2" fmla="*/ 102 w 2496"/>
              <a:gd name="T3" fmla="*/ 528 h 3243"/>
              <a:gd name="T4" fmla="*/ 96 w 2496"/>
              <a:gd name="T5" fmla="*/ 491 h 3243"/>
              <a:gd name="T6" fmla="*/ 48 w 2496"/>
              <a:gd name="T7" fmla="*/ 427 h 3243"/>
              <a:gd name="T8" fmla="*/ 96 w 2496"/>
              <a:gd name="T9" fmla="*/ 411 h 3243"/>
              <a:gd name="T10" fmla="*/ 198 w 2496"/>
              <a:gd name="T11" fmla="*/ 459 h 3243"/>
              <a:gd name="T12" fmla="*/ 235 w 2496"/>
              <a:gd name="T13" fmla="*/ 400 h 3243"/>
              <a:gd name="T14" fmla="*/ 288 w 2496"/>
              <a:gd name="T15" fmla="*/ 549 h 3243"/>
              <a:gd name="T16" fmla="*/ 342 w 2496"/>
              <a:gd name="T17" fmla="*/ 565 h 3243"/>
              <a:gd name="T18" fmla="*/ 598 w 2496"/>
              <a:gd name="T19" fmla="*/ 683 h 3243"/>
              <a:gd name="T20" fmla="*/ 779 w 2496"/>
              <a:gd name="T21" fmla="*/ 731 h 3243"/>
              <a:gd name="T22" fmla="*/ 907 w 2496"/>
              <a:gd name="T23" fmla="*/ 704 h 3243"/>
              <a:gd name="T24" fmla="*/ 1136 w 2496"/>
              <a:gd name="T25" fmla="*/ 677 h 3243"/>
              <a:gd name="T26" fmla="*/ 1104 w 2496"/>
              <a:gd name="T27" fmla="*/ 565 h 3243"/>
              <a:gd name="T28" fmla="*/ 1104 w 2496"/>
              <a:gd name="T29" fmla="*/ 261 h 3243"/>
              <a:gd name="T30" fmla="*/ 1312 w 2496"/>
              <a:gd name="T31" fmla="*/ 389 h 3243"/>
              <a:gd name="T32" fmla="*/ 1318 w 2496"/>
              <a:gd name="T33" fmla="*/ 560 h 3243"/>
              <a:gd name="T34" fmla="*/ 1483 w 2496"/>
              <a:gd name="T35" fmla="*/ 517 h 3243"/>
              <a:gd name="T36" fmla="*/ 1755 w 2496"/>
              <a:gd name="T37" fmla="*/ 528 h 3243"/>
              <a:gd name="T38" fmla="*/ 2080 w 2496"/>
              <a:gd name="T39" fmla="*/ 325 h 3243"/>
              <a:gd name="T40" fmla="*/ 2203 w 2496"/>
              <a:gd name="T41" fmla="*/ 128 h 3243"/>
              <a:gd name="T42" fmla="*/ 2235 w 2496"/>
              <a:gd name="T43" fmla="*/ 101 h 3243"/>
              <a:gd name="T44" fmla="*/ 2411 w 2496"/>
              <a:gd name="T45" fmla="*/ 0 h 3243"/>
              <a:gd name="T46" fmla="*/ 2352 w 2496"/>
              <a:gd name="T47" fmla="*/ 96 h 3243"/>
              <a:gd name="T48" fmla="*/ 2470 w 2496"/>
              <a:gd name="T49" fmla="*/ 32 h 3243"/>
              <a:gd name="T50" fmla="*/ 2448 w 2496"/>
              <a:gd name="T51" fmla="*/ 85 h 3243"/>
              <a:gd name="T52" fmla="*/ 2390 w 2496"/>
              <a:gd name="T53" fmla="*/ 165 h 3243"/>
              <a:gd name="T54" fmla="*/ 2480 w 2496"/>
              <a:gd name="T55" fmla="*/ 165 h 3243"/>
              <a:gd name="T56" fmla="*/ 2267 w 2496"/>
              <a:gd name="T57" fmla="*/ 299 h 3243"/>
              <a:gd name="T58" fmla="*/ 2208 w 2496"/>
              <a:gd name="T59" fmla="*/ 416 h 3243"/>
              <a:gd name="T60" fmla="*/ 1936 w 2496"/>
              <a:gd name="T61" fmla="*/ 651 h 3243"/>
              <a:gd name="T62" fmla="*/ 1654 w 2496"/>
              <a:gd name="T63" fmla="*/ 992 h 3243"/>
              <a:gd name="T64" fmla="*/ 1718 w 2496"/>
              <a:gd name="T65" fmla="*/ 1605 h 3243"/>
              <a:gd name="T66" fmla="*/ 1579 w 2496"/>
              <a:gd name="T67" fmla="*/ 1595 h 3243"/>
              <a:gd name="T68" fmla="*/ 1606 w 2496"/>
              <a:gd name="T69" fmla="*/ 2235 h 3243"/>
              <a:gd name="T70" fmla="*/ 1648 w 2496"/>
              <a:gd name="T71" fmla="*/ 2709 h 3243"/>
              <a:gd name="T72" fmla="*/ 1659 w 2496"/>
              <a:gd name="T73" fmla="*/ 3029 h 3243"/>
              <a:gd name="T74" fmla="*/ 1520 w 2496"/>
              <a:gd name="T75" fmla="*/ 3200 h 3243"/>
              <a:gd name="T76" fmla="*/ 1451 w 2496"/>
              <a:gd name="T77" fmla="*/ 2987 h 3243"/>
              <a:gd name="T78" fmla="*/ 1419 w 2496"/>
              <a:gd name="T79" fmla="*/ 2485 h 3243"/>
              <a:gd name="T80" fmla="*/ 1291 w 2496"/>
              <a:gd name="T81" fmla="*/ 1931 h 3243"/>
              <a:gd name="T82" fmla="*/ 1264 w 2496"/>
              <a:gd name="T83" fmla="*/ 2400 h 3243"/>
              <a:gd name="T84" fmla="*/ 1344 w 2496"/>
              <a:gd name="T85" fmla="*/ 2928 h 3243"/>
              <a:gd name="T86" fmla="*/ 1323 w 2496"/>
              <a:gd name="T87" fmla="*/ 3131 h 3243"/>
              <a:gd name="T88" fmla="*/ 992 w 2496"/>
              <a:gd name="T89" fmla="*/ 3109 h 3243"/>
              <a:gd name="T90" fmla="*/ 1142 w 2496"/>
              <a:gd name="T91" fmla="*/ 2907 h 3243"/>
              <a:gd name="T92" fmla="*/ 1078 w 2496"/>
              <a:gd name="T93" fmla="*/ 2517 h 3243"/>
              <a:gd name="T94" fmla="*/ 1003 w 2496"/>
              <a:gd name="T95" fmla="*/ 2027 h 3243"/>
              <a:gd name="T96" fmla="*/ 779 w 2496"/>
              <a:gd name="T97" fmla="*/ 1653 h 3243"/>
              <a:gd name="T98" fmla="*/ 848 w 2496"/>
              <a:gd name="T99" fmla="*/ 923 h 3243"/>
              <a:gd name="T100" fmla="*/ 267 w 2496"/>
              <a:gd name="T101" fmla="*/ 640 h 3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96" h="3243">
                <a:moveTo>
                  <a:pt x="256" y="629"/>
                </a:moveTo>
                <a:cubicBezTo>
                  <a:pt x="256" y="629"/>
                  <a:pt x="240" y="592"/>
                  <a:pt x="198" y="597"/>
                </a:cubicBezTo>
                <a:cubicBezTo>
                  <a:pt x="198" y="597"/>
                  <a:pt x="144" y="587"/>
                  <a:pt x="128" y="576"/>
                </a:cubicBezTo>
                <a:cubicBezTo>
                  <a:pt x="112" y="565"/>
                  <a:pt x="32" y="555"/>
                  <a:pt x="32" y="544"/>
                </a:cubicBezTo>
                <a:cubicBezTo>
                  <a:pt x="32" y="544"/>
                  <a:pt x="32" y="528"/>
                  <a:pt x="64" y="533"/>
                </a:cubicBezTo>
                <a:cubicBezTo>
                  <a:pt x="64" y="533"/>
                  <a:pt x="150" y="555"/>
                  <a:pt x="102" y="528"/>
                </a:cubicBezTo>
                <a:cubicBezTo>
                  <a:pt x="27" y="491"/>
                  <a:pt x="27" y="491"/>
                  <a:pt x="27" y="491"/>
                </a:cubicBezTo>
                <a:cubicBezTo>
                  <a:pt x="27" y="491"/>
                  <a:pt x="0" y="459"/>
                  <a:pt x="38" y="469"/>
                </a:cubicBezTo>
                <a:cubicBezTo>
                  <a:pt x="96" y="491"/>
                  <a:pt x="96" y="491"/>
                  <a:pt x="96" y="491"/>
                </a:cubicBezTo>
                <a:cubicBezTo>
                  <a:pt x="96" y="491"/>
                  <a:pt x="112" y="480"/>
                  <a:pt x="86" y="469"/>
                </a:cubicBezTo>
                <a:cubicBezTo>
                  <a:pt x="38" y="443"/>
                  <a:pt x="38" y="443"/>
                  <a:pt x="38" y="443"/>
                </a:cubicBezTo>
                <a:cubicBezTo>
                  <a:pt x="38" y="443"/>
                  <a:pt x="22" y="416"/>
                  <a:pt x="48" y="427"/>
                </a:cubicBezTo>
                <a:cubicBezTo>
                  <a:pt x="112" y="459"/>
                  <a:pt x="112" y="459"/>
                  <a:pt x="112" y="459"/>
                </a:cubicBezTo>
                <a:cubicBezTo>
                  <a:pt x="112" y="459"/>
                  <a:pt x="160" y="464"/>
                  <a:pt x="128" y="443"/>
                </a:cubicBezTo>
                <a:cubicBezTo>
                  <a:pt x="96" y="411"/>
                  <a:pt x="96" y="411"/>
                  <a:pt x="96" y="411"/>
                </a:cubicBezTo>
                <a:cubicBezTo>
                  <a:pt x="96" y="411"/>
                  <a:pt x="70" y="373"/>
                  <a:pt x="107" y="395"/>
                </a:cubicBezTo>
                <a:cubicBezTo>
                  <a:pt x="107" y="395"/>
                  <a:pt x="139" y="416"/>
                  <a:pt x="160" y="437"/>
                </a:cubicBezTo>
                <a:cubicBezTo>
                  <a:pt x="182" y="459"/>
                  <a:pt x="187" y="464"/>
                  <a:pt x="198" y="459"/>
                </a:cubicBezTo>
                <a:cubicBezTo>
                  <a:pt x="214" y="459"/>
                  <a:pt x="214" y="448"/>
                  <a:pt x="214" y="437"/>
                </a:cubicBezTo>
                <a:cubicBezTo>
                  <a:pt x="214" y="427"/>
                  <a:pt x="203" y="400"/>
                  <a:pt x="219" y="389"/>
                </a:cubicBezTo>
                <a:cubicBezTo>
                  <a:pt x="235" y="379"/>
                  <a:pt x="235" y="373"/>
                  <a:pt x="235" y="400"/>
                </a:cubicBezTo>
                <a:cubicBezTo>
                  <a:pt x="240" y="427"/>
                  <a:pt x="240" y="443"/>
                  <a:pt x="256" y="459"/>
                </a:cubicBezTo>
                <a:cubicBezTo>
                  <a:pt x="267" y="475"/>
                  <a:pt x="262" y="485"/>
                  <a:pt x="267" y="507"/>
                </a:cubicBezTo>
                <a:cubicBezTo>
                  <a:pt x="267" y="533"/>
                  <a:pt x="272" y="544"/>
                  <a:pt x="288" y="549"/>
                </a:cubicBezTo>
                <a:cubicBezTo>
                  <a:pt x="304" y="560"/>
                  <a:pt x="310" y="565"/>
                  <a:pt x="310" y="565"/>
                </a:cubicBezTo>
                <a:cubicBezTo>
                  <a:pt x="326" y="560"/>
                  <a:pt x="326" y="560"/>
                  <a:pt x="326" y="560"/>
                </a:cubicBezTo>
                <a:cubicBezTo>
                  <a:pt x="342" y="565"/>
                  <a:pt x="342" y="565"/>
                  <a:pt x="342" y="565"/>
                </a:cubicBezTo>
                <a:cubicBezTo>
                  <a:pt x="342" y="565"/>
                  <a:pt x="448" y="619"/>
                  <a:pt x="475" y="640"/>
                </a:cubicBezTo>
                <a:cubicBezTo>
                  <a:pt x="502" y="656"/>
                  <a:pt x="507" y="667"/>
                  <a:pt x="528" y="672"/>
                </a:cubicBezTo>
                <a:cubicBezTo>
                  <a:pt x="555" y="677"/>
                  <a:pt x="571" y="667"/>
                  <a:pt x="598" y="683"/>
                </a:cubicBezTo>
                <a:cubicBezTo>
                  <a:pt x="630" y="699"/>
                  <a:pt x="656" y="715"/>
                  <a:pt x="672" y="720"/>
                </a:cubicBezTo>
                <a:cubicBezTo>
                  <a:pt x="694" y="725"/>
                  <a:pt x="731" y="731"/>
                  <a:pt x="742" y="725"/>
                </a:cubicBezTo>
                <a:cubicBezTo>
                  <a:pt x="758" y="720"/>
                  <a:pt x="763" y="725"/>
                  <a:pt x="779" y="731"/>
                </a:cubicBezTo>
                <a:cubicBezTo>
                  <a:pt x="790" y="741"/>
                  <a:pt x="800" y="736"/>
                  <a:pt x="822" y="731"/>
                </a:cubicBezTo>
                <a:cubicBezTo>
                  <a:pt x="843" y="725"/>
                  <a:pt x="843" y="731"/>
                  <a:pt x="859" y="736"/>
                </a:cubicBezTo>
                <a:cubicBezTo>
                  <a:pt x="870" y="741"/>
                  <a:pt x="896" y="715"/>
                  <a:pt x="907" y="704"/>
                </a:cubicBezTo>
                <a:cubicBezTo>
                  <a:pt x="918" y="693"/>
                  <a:pt x="902" y="640"/>
                  <a:pt x="971" y="645"/>
                </a:cubicBezTo>
                <a:cubicBezTo>
                  <a:pt x="1040" y="645"/>
                  <a:pt x="1046" y="661"/>
                  <a:pt x="1078" y="667"/>
                </a:cubicBezTo>
                <a:cubicBezTo>
                  <a:pt x="1110" y="677"/>
                  <a:pt x="1120" y="699"/>
                  <a:pt x="1136" y="677"/>
                </a:cubicBezTo>
                <a:cubicBezTo>
                  <a:pt x="1152" y="656"/>
                  <a:pt x="1152" y="656"/>
                  <a:pt x="1152" y="656"/>
                </a:cubicBezTo>
                <a:cubicBezTo>
                  <a:pt x="1152" y="656"/>
                  <a:pt x="1131" y="619"/>
                  <a:pt x="1131" y="603"/>
                </a:cubicBezTo>
                <a:cubicBezTo>
                  <a:pt x="1131" y="581"/>
                  <a:pt x="1115" y="576"/>
                  <a:pt x="1104" y="565"/>
                </a:cubicBezTo>
                <a:cubicBezTo>
                  <a:pt x="1094" y="549"/>
                  <a:pt x="1003" y="464"/>
                  <a:pt x="1051" y="469"/>
                </a:cubicBezTo>
                <a:cubicBezTo>
                  <a:pt x="1051" y="469"/>
                  <a:pt x="1008" y="405"/>
                  <a:pt x="1035" y="357"/>
                </a:cubicBezTo>
                <a:cubicBezTo>
                  <a:pt x="1056" y="304"/>
                  <a:pt x="1051" y="272"/>
                  <a:pt x="1104" y="261"/>
                </a:cubicBezTo>
                <a:cubicBezTo>
                  <a:pt x="1158" y="251"/>
                  <a:pt x="1168" y="224"/>
                  <a:pt x="1216" y="256"/>
                </a:cubicBezTo>
                <a:cubicBezTo>
                  <a:pt x="1264" y="283"/>
                  <a:pt x="1280" y="293"/>
                  <a:pt x="1291" y="315"/>
                </a:cubicBezTo>
                <a:cubicBezTo>
                  <a:pt x="1302" y="336"/>
                  <a:pt x="1302" y="373"/>
                  <a:pt x="1312" y="389"/>
                </a:cubicBezTo>
                <a:cubicBezTo>
                  <a:pt x="1323" y="411"/>
                  <a:pt x="1344" y="421"/>
                  <a:pt x="1328" y="464"/>
                </a:cubicBezTo>
                <a:cubicBezTo>
                  <a:pt x="1328" y="464"/>
                  <a:pt x="1323" y="496"/>
                  <a:pt x="1312" y="501"/>
                </a:cubicBezTo>
                <a:cubicBezTo>
                  <a:pt x="1312" y="501"/>
                  <a:pt x="1318" y="544"/>
                  <a:pt x="1318" y="560"/>
                </a:cubicBezTo>
                <a:cubicBezTo>
                  <a:pt x="1355" y="597"/>
                  <a:pt x="1355" y="597"/>
                  <a:pt x="1355" y="597"/>
                </a:cubicBezTo>
                <a:cubicBezTo>
                  <a:pt x="1355" y="597"/>
                  <a:pt x="1403" y="619"/>
                  <a:pt x="1424" y="597"/>
                </a:cubicBezTo>
                <a:cubicBezTo>
                  <a:pt x="1451" y="581"/>
                  <a:pt x="1440" y="512"/>
                  <a:pt x="1483" y="517"/>
                </a:cubicBezTo>
                <a:cubicBezTo>
                  <a:pt x="1526" y="517"/>
                  <a:pt x="1526" y="544"/>
                  <a:pt x="1568" y="560"/>
                </a:cubicBezTo>
                <a:cubicBezTo>
                  <a:pt x="1606" y="571"/>
                  <a:pt x="1638" y="576"/>
                  <a:pt x="1670" y="565"/>
                </a:cubicBezTo>
                <a:cubicBezTo>
                  <a:pt x="1707" y="549"/>
                  <a:pt x="1744" y="539"/>
                  <a:pt x="1755" y="528"/>
                </a:cubicBezTo>
                <a:cubicBezTo>
                  <a:pt x="1771" y="517"/>
                  <a:pt x="1819" y="501"/>
                  <a:pt x="1846" y="496"/>
                </a:cubicBezTo>
                <a:cubicBezTo>
                  <a:pt x="1872" y="485"/>
                  <a:pt x="1931" y="459"/>
                  <a:pt x="1968" y="416"/>
                </a:cubicBezTo>
                <a:cubicBezTo>
                  <a:pt x="2011" y="368"/>
                  <a:pt x="2064" y="341"/>
                  <a:pt x="2080" y="325"/>
                </a:cubicBezTo>
                <a:cubicBezTo>
                  <a:pt x="2102" y="309"/>
                  <a:pt x="2139" y="261"/>
                  <a:pt x="2155" y="261"/>
                </a:cubicBezTo>
                <a:cubicBezTo>
                  <a:pt x="2155" y="261"/>
                  <a:pt x="2203" y="240"/>
                  <a:pt x="2203" y="213"/>
                </a:cubicBezTo>
                <a:cubicBezTo>
                  <a:pt x="2203" y="213"/>
                  <a:pt x="2192" y="144"/>
                  <a:pt x="2203" y="128"/>
                </a:cubicBezTo>
                <a:cubicBezTo>
                  <a:pt x="2208" y="107"/>
                  <a:pt x="2203" y="85"/>
                  <a:pt x="2198" y="75"/>
                </a:cubicBezTo>
                <a:cubicBezTo>
                  <a:pt x="2198" y="59"/>
                  <a:pt x="2182" y="32"/>
                  <a:pt x="2214" y="48"/>
                </a:cubicBezTo>
                <a:cubicBezTo>
                  <a:pt x="2246" y="69"/>
                  <a:pt x="2246" y="80"/>
                  <a:pt x="2235" y="101"/>
                </a:cubicBezTo>
                <a:cubicBezTo>
                  <a:pt x="2235" y="101"/>
                  <a:pt x="2235" y="123"/>
                  <a:pt x="2251" y="117"/>
                </a:cubicBezTo>
                <a:cubicBezTo>
                  <a:pt x="2262" y="112"/>
                  <a:pt x="2304" y="91"/>
                  <a:pt x="2315" y="85"/>
                </a:cubicBezTo>
                <a:cubicBezTo>
                  <a:pt x="2326" y="75"/>
                  <a:pt x="2384" y="0"/>
                  <a:pt x="2411" y="0"/>
                </a:cubicBezTo>
                <a:cubicBezTo>
                  <a:pt x="2432" y="5"/>
                  <a:pt x="2416" y="11"/>
                  <a:pt x="2411" y="21"/>
                </a:cubicBezTo>
                <a:cubicBezTo>
                  <a:pt x="2400" y="32"/>
                  <a:pt x="2384" y="48"/>
                  <a:pt x="2374" y="59"/>
                </a:cubicBezTo>
                <a:cubicBezTo>
                  <a:pt x="2363" y="64"/>
                  <a:pt x="2352" y="96"/>
                  <a:pt x="2352" y="96"/>
                </a:cubicBezTo>
                <a:cubicBezTo>
                  <a:pt x="2352" y="96"/>
                  <a:pt x="2368" y="85"/>
                  <a:pt x="2384" y="75"/>
                </a:cubicBezTo>
                <a:cubicBezTo>
                  <a:pt x="2400" y="64"/>
                  <a:pt x="2422" y="48"/>
                  <a:pt x="2438" y="43"/>
                </a:cubicBezTo>
                <a:cubicBezTo>
                  <a:pt x="2448" y="37"/>
                  <a:pt x="2459" y="21"/>
                  <a:pt x="2470" y="32"/>
                </a:cubicBezTo>
                <a:cubicBezTo>
                  <a:pt x="2480" y="43"/>
                  <a:pt x="2475" y="48"/>
                  <a:pt x="2459" y="59"/>
                </a:cubicBezTo>
                <a:cubicBezTo>
                  <a:pt x="2443" y="69"/>
                  <a:pt x="2374" y="123"/>
                  <a:pt x="2374" y="133"/>
                </a:cubicBezTo>
                <a:cubicBezTo>
                  <a:pt x="2379" y="144"/>
                  <a:pt x="2432" y="96"/>
                  <a:pt x="2448" y="85"/>
                </a:cubicBezTo>
                <a:cubicBezTo>
                  <a:pt x="2464" y="80"/>
                  <a:pt x="2480" y="64"/>
                  <a:pt x="2486" y="75"/>
                </a:cubicBezTo>
                <a:cubicBezTo>
                  <a:pt x="2486" y="85"/>
                  <a:pt x="2491" y="91"/>
                  <a:pt x="2464" y="107"/>
                </a:cubicBezTo>
                <a:cubicBezTo>
                  <a:pt x="2443" y="123"/>
                  <a:pt x="2395" y="149"/>
                  <a:pt x="2390" y="165"/>
                </a:cubicBezTo>
                <a:cubicBezTo>
                  <a:pt x="2379" y="181"/>
                  <a:pt x="2390" y="181"/>
                  <a:pt x="2406" y="181"/>
                </a:cubicBezTo>
                <a:cubicBezTo>
                  <a:pt x="2416" y="181"/>
                  <a:pt x="2438" y="171"/>
                  <a:pt x="2454" y="160"/>
                </a:cubicBezTo>
                <a:cubicBezTo>
                  <a:pt x="2470" y="149"/>
                  <a:pt x="2496" y="149"/>
                  <a:pt x="2480" y="165"/>
                </a:cubicBezTo>
                <a:cubicBezTo>
                  <a:pt x="2470" y="181"/>
                  <a:pt x="2448" y="192"/>
                  <a:pt x="2422" y="203"/>
                </a:cubicBezTo>
                <a:cubicBezTo>
                  <a:pt x="2390" y="213"/>
                  <a:pt x="2379" y="213"/>
                  <a:pt x="2352" y="235"/>
                </a:cubicBezTo>
                <a:cubicBezTo>
                  <a:pt x="2320" y="256"/>
                  <a:pt x="2294" y="288"/>
                  <a:pt x="2267" y="299"/>
                </a:cubicBezTo>
                <a:cubicBezTo>
                  <a:pt x="2240" y="309"/>
                  <a:pt x="2251" y="288"/>
                  <a:pt x="2240" y="320"/>
                </a:cubicBezTo>
                <a:cubicBezTo>
                  <a:pt x="2230" y="357"/>
                  <a:pt x="2251" y="373"/>
                  <a:pt x="2251" y="373"/>
                </a:cubicBezTo>
                <a:cubicBezTo>
                  <a:pt x="2251" y="373"/>
                  <a:pt x="2256" y="373"/>
                  <a:pt x="2208" y="416"/>
                </a:cubicBezTo>
                <a:cubicBezTo>
                  <a:pt x="2160" y="459"/>
                  <a:pt x="2091" y="539"/>
                  <a:pt x="2064" y="560"/>
                </a:cubicBezTo>
                <a:cubicBezTo>
                  <a:pt x="2043" y="581"/>
                  <a:pt x="2006" y="581"/>
                  <a:pt x="1984" y="608"/>
                </a:cubicBezTo>
                <a:cubicBezTo>
                  <a:pt x="1958" y="629"/>
                  <a:pt x="1958" y="635"/>
                  <a:pt x="1936" y="651"/>
                </a:cubicBezTo>
                <a:cubicBezTo>
                  <a:pt x="1920" y="667"/>
                  <a:pt x="1819" y="704"/>
                  <a:pt x="1776" y="725"/>
                </a:cubicBezTo>
                <a:cubicBezTo>
                  <a:pt x="1734" y="747"/>
                  <a:pt x="1670" y="752"/>
                  <a:pt x="1654" y="811"/>
                </a:cubicBezTo>
                <a:cubicBezTo>
                  <a:pt x="1638" y="869"/>
                  <a:pt x="1643" y="912"/>
                  <a:pt x="1654" y="992"/>
                </a:cubicBezTo>
                <a:cubicBezTo>
                  <a:pt x="1659" y="1072"/>
                  <a:pt x="1686" y="1216"/>
                  <a:pt x="1691" y="1280"/>
                </a:cubicBezTo>
                <a:cubicBezTo>
                  <a:pt x="1696" y="1344"/>
                  <a:pt x="1696" y="1413"/>
                  <a:pt x="1702" y="1461"/>
                </a:cubicBezTo>
                <a:cubicBezTo>
                  <a:pt x="1707" y="1509"/>
                  <a:pt x="1718" y="1605"/>
                  <a:pt x="1718" y="1605"/>
                </a:cubicBezTo>
                <a:cubicBezTo>
                  <a:pt x="1718" y="1605"/>
                  <a:pt x="1664" y="1643"/>
                  <a:pt x="1643" y="1579"/>
                </a:cubicBezTo>
                <a:cubicBezTo>
                  <a:pt x="1616" y="1509"/>
                  <a:pt x="1643" y="1568"/>
                  <a:pt x="1643" y="1568"/>
                </a:cubicBezTo>
                <a:cubicBezTo>
                  <a:pt x="1643" y="1568"/>
                  <a:pt x="1595" y="1595"/>
                  <a:pt x="1579" y="1595"/>
                </a:cubicBezTo>
                <a:cubicBezTo>
                  <a:pt x="1579" y="1595"/>
                  <a:pt x="1574" y="1653"/>
                  <a:pt x="1584" y="1707"/>
                </a:cubicBezTo>
                <a:cubicBezTo>
                  <a:pt x="1595" y="1765"/>
                  <a:pt x="1590" y="1883"/>
                  <a:pt x="1600" y="1979"/>
                </a:cubicBezTo>
                <a:cubicBezTo>
                  <a:pt x="1611" y="2080"/>
                  <a:pt x="1600" y="2160"/>
                  <a:pt x="1606" y="2235"/>
                </a:cubicBezTo>
                <a:cubicBezTo>
                  <a:pt x="1611" y="2309"/>
                  <a:pt x="1584" y="2283"/>
                  <a:pt x="1600" y="2352"/>
                </a:cubicBezTo>
                <a:cubicBezTo>
                  <a:pt x="1622" y="2427"/>
                  <a:pt x="1632" y="2485"/>
                  <a:pt x="1643" y="2560"/>
                </a:cubicBezTo>
                <a:cubicBezTo>
                  <a:pt x="1654" y="2629"/>
                  <a:pt x="1654" y="2661"/>
                  <a:pt x="1648" y="2709"/>
                </a:cubicBezTo>
                <a:cubicBezTo>
                  <a:pt x="1643" y="2757"/>
                  <a:pt x="1643" y="2832"/>
                  <a:pt x="1638" y="2880"/>
                </a:cubicBezTo>
                <a:cubicBezTo>
                  <a:pt x="1638" y="2928"/>
                  <a:pt x="1632" y="2944"/>
                  <a:pt x="1659" y="2976"/>
                </a:cubicBezTo>
                <a:cubicBezTo>
                  <a:pt x="1686" y="3008"/>
                  <a:pt x="1670" y="3008"/>
                  <a:pt x="1659" y="3029"/>
                </a:cubicBezTo>
                <a:cubicBezTo>
                  <a:pt x="1648" y="3056"/>
                  <a:pt x="1632" y="3083"/>
                  <a:pt x="1632" y="3083"/>
                </a:cubicBezTo>
                <a:cubicBezTo>
                  <a:pt x="1632" y="3083"/>
                  <a:pt x="1696" y="3173"/>
                  <a:pt x="1664" y="3211"/>
                </a:cubicBezTo>
                <a:cubicBezTo>
                  <a:pt x="1664" y="3211"/>
                  <a:pt x="1542" y="3243"/>
                  <a:pt x="1520" y="3200"/>
                </a:cubicBezTo>
                <a:cubicBezTo>
                  <a:pt x="1520" y="3200"/>
                  <a:pt x="1494" y="3141"/>
                  <a:pt x="1504" y="3109"/>
                </a:cubicBezTo>
                <a:cubicBezTo>
                  <a:pt x="1504" y="3109"/>
                  <a:pt x="1467" y="3051"/>
                  <a:pt x="1451" y="3029"/>
                </a:cubicBezTo>
                <a:cubicBezTo>
                  <a:pt x="1440" y="3013"/>
                  <a:pt x="1430" y="2997"/>
                  <a:pt x="1451" y="2987"/>
                </a:cubicBezTo>
                <a:cubicBezTo>
                  <a:pt x="1472" y="2976"/>
                  <a:pt x="1472" y="2971"/>
                  <a:pt x="1462" y="2928"/>
                </a:cubicBezTo>
                <a:cubicBezTo>
                  <a:pt x="1456" y="2880"/>
                  <a:pt x="1435" y="2720"/>
                  <a:pt x="1430" y="2661"/>
                </a:cubicBezTo>
                <a:cubicBezTo>
                  <a:pt x="1430" y="2603"/>
                  <a:pt x="1419" y="2544"/>
                  <a:pt x="1419" y="2485"/>
                </a:cubicBezTo>
                <a:cubicBezTo>
                  <a:pt x="1414" y="2427"/>
                  <a:pt x="1414" y="2395"/>
                  <a:pt x="1398" y="2331"/>
                </a:cubicBezTo>
                <a:cubicBezTo>
                  <a:pt x="1387" y="2261"/>
                  <a:pt x="1355" y="2139"/>
                  <a:pt x="1344" y="2096"/>
                </a:cubicBezTo>
                <a:cubicBezTo>
                  <a:pt x="1334" y="2048"/>
                  <a:pt x="1302" y="1861"/>
                  <a:pt x="1291" y="1931"/>
                </a:cubicBezTo>
                <a:cubicBezTo>
                  <a:pt x="1291" y="1931"/>
                  <a:pt x="1270" y="2091"/>
                  <a:pt x="1275" y="2165"/>
                </a:cubicBezTo>
                <a:cubicBezTo>
                  <a:pt x="1280" y="2240"/>
                  <a:pt x="1270" y="2277"/>
                  <a:pt x="1264" y="2309"/>
                </a:cubicBezTo>
                <a:cubicBezTo>
                  <a:pt x="1254" y="2347"/>
                  <a:pt x="1254" y="2347"/>
                  <a:pt x="1264" y="2400"/>
                </a:cubicBezTo>
                <a:cubicBezTo>
                  <a:pt x="1275" y="2459"/>
                  <a:pt x="1286" y="2539"/>
                  <a:pt x="1291" y="2597"/>
                </a:cubicBezTo>
                <a:cubicBezTo>
                  <a:pt x="1302" y="2656"/>
                  <a:pt x="1296" y="2779"/>
                  <a:pt x="1312" y="2832"/>
                </a:cubicBezTo>
                <a:cubicBezTo>
                  <a:pt x="1334" y="2880"/>
                  <a:pt x="1355" y="2896"/>
                  <a:pt x="1344" y="2928"/>
                </a:cubicBezTo>
                <a:cubicBezTo>
                  <a:pt x="1339" y="2965"/>
                  <a:pt x="1318" y="2960"/>
                  <a:pt x="1323" y="2981"/>
                </a:cubicBezTo>
                <a:cubicBezTo>
                  <a:pt x="1328" y="3003"/>
                  <a:pt x="1339" y="3019"/>
                  <a:pt x="1339" y="3035"/>
                </a:cubicBezTo>
                <a:cubicBezTo>
                  <a:pt x="1339" y="3051"/>
                  <a:pt x="1344" y="3115"/>
                  <a:pt x="1323" y="3131"/>
                </a:cubicBezTo>
                <a:cubicBezTo>
                  <a:pt x="1323" y="3131"/>
                  <a:pt x="1216" y="3120"/>
                  <a:pt x="1174" y="3136"/>
                </a:cubicBezTo>
                <a:cubicBezTo>
                  <a:pt x="1174" y="3136"/>
                  <a:pt x="1003" y="3168"/>
                  <a:pt x="955" y="3131"/>
                </a:cubicBezTo>
                <a:cubicBezTo>
                  <a:pt x="955" y="3131"/>
                  <a:pt x="912" y="3104"/>
                  <a:pt x="992" y="3109"/>
                </a:cubicBezTo>
                <a:cubicBezTo>
                  <a:pt x="992" y="3109"/>
                  <a:pt x="1019" y="3115"/>
                  <a:pt x="1067" y="3067"/>
                </a:cubicBezTo>
                <a:cubicBezTo>
                  <a:pt x="1120" y="3019"/>
                  <a:pt x="1115" y="3029"/>
                  <a:pt x="1131" y="2997"/>
                </a:cubicBezTo>
                <a:cubicBezTo>
                  <a:pt x="1147" y="2965"/>
                  <a:pt x="1120" y="2917"/>
                  <a:pt x="1142" y="2907"/>
                </a:cubicBezTo>
                <a:cubicBezTo>
                  <a:pt x="1158" y="2896"/>
                  <a:pt x="1142" y="2885"/>
                  <a:pt x="1142" y="2859"/>
                </a:cubicBezTo>
                <a:cubicBezTo>
                  <a:pt x="1142" y="2827"/>
                  <a:pt x="1104" y="2677"/>
                  <a:pt x="1094" y="2635"/>
                </a:cubicBezTo>
                <a:cubicBezTo>
                  <a:pt x="1083" y="2592"/>
                  <a:pt x="1083" y="2555"/>
                  <a:pt x="1078" y="2517"/>
                </a:cubicBezTo>
                <a:cubicBezTo>
                  <a:pt x="1072" y="2480"/>
                  <a:pt x="1051" y="2491"/>
                  <a:pt x="1056" y="2448"/>
                </a:cubicBezTo>
                <a:cubicBezTo>
                  <a:pt x="1067" y="2405"/>
                  <a:pt x="1051" y="2288"/>
                  <a:pt x="1040" y="2219"/>
                </a:cubicBezTo>
                <a:cubicBezTo>
                  <a:pt x="1030" y="2155"/>
                  <a:pt x="1003" y="2091"/>
                  <a:pt x="1003" y="2027"/>
                </a:cubicBezTo>
                <a:cubicBezTo>
                  <a:pt x="1003" y="1963"/>
                  <a:pt x="976" y="1739"/>
                  <a:pt x="992" y="1696"/>
                </a:cubicBezTo>
                <a:cubicBezTo>
                  <a:pt x="870" y="1728"/>
                  <a:pt x="870" y="1728"/>
                  <a:pt x="870" y="1728"/>
                </a:cubicBezTo>
                <a:cubicBezTo>
                  <a:pt x="870" y="1728"/>
                  <a:pt x="768" y="1749"/>
                  <a:pt x="779" y="1653"/>
                </a:cubicBezTo>
                <a:cubicBezTo>
                  <a:pt x="790" y="1557"/>
                  <a:pt x="795" y="1520"/>
                  <a:pt x="806" y="1483"/>
                </a:cubicBezTo>
                <a:cubicBezTo>
                  <a:pt x="816" y="1451"/>
                  <a:pt x="822" y="1232"/>
                  <a:pt x="827" y="1173"/>
                </a:cubicBezTo>
                <a:cubicBezTo>
                  <a:pt x="832" y="1109"/>
                  <a:pt x="859" y="939"/>
                  <a:pt x="848" y="923"/>
                </a:cubicBezTo>
                <a:cubicBezTo>
                  <a:pt x="848" y="923"/>
                  <a:pt x="747" y="917"/>
                  <a:pt x="710" y="901"/>
                </a:cubicBezTo>
                <a:cubicBezTo>
                  <a:pt x="667" y="885"/>
                  <a:pt x="320" y="747"/>
                  <a:pt x="272" y="688"/>
                </a:cubicBezTo>
                <a:cubicBezTo>
                  <a:pt x="272" y="688"/>
                  <a:pt x="256" y="651"/>
                  <a:pt x="267" y="640"/>
                </a:cubicBezTo>
              </a:path>
            </a:pathLst>
          </a:custGeom>
          <a:gradFill>
            <a:gsLst>
              <a:gs pos="3896">
                <a:srgbClr val="F2E6CD"/>
              </a:gs>
              <a:gs pos="97000">
                <a:srgbClr val="E3B84B"/>
              </a:gs>
            </a:gsLst>
            <a:lin scaled="1"/>
          </a:gradFill>
          <a:ln w="0">
            <a:noFill/>
            <a:prstDash val="solid"/>
            <a:round/>
          </a:ln>
        </p:spPr>
        <p:txBody>
          <a:bodyPr vert="horz" wrap="square" lIns="91440" tIns="45720" rIns="91440" bIns="45720" numCol="1" anchor="t" anchorCtr="0" compatLnSpc="1">
            <a:normAutofit/>
          </a:bodyPr>
          <a:p>
            <a:endParaRPr lang="zh-CN" altLang="en-US"/>
          </a:p>
        </p:txBody>
      </p:sp>
      <p:grpSp>
        <p:nvGrpSpPr>
          <p:cNvPr id="5" name="组合 4"/>
          <p:cNvGrpSpPr/>
          <p:nvPr/>
        </p:nvGrpSpPr>
        <p:grpSpPr>
          <a:xfrm>
            <a:off x="15206980" y="2782570"/>
            <a:ext cx="6543675" cy="7925435"/>
            <a:chOff x="5652120" y="2403732"/>
            <a:chExt cx="3223576" cy="2757087"/>
          </a:xfrm>
        </p:grpSpPr>
        <p:pic>
          <p:nvPicPr>
            <p:cNvPr id="64" name="图片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3158847"/>
              <a:ext cx="1146084" cy="1987036"/>
            </a:xfrm>
            <a:prstGeom prst="rect">
              <a:avLst/>
            </a:prstGeom>
          </p:spPr>
        </p:pic>
        <p:pic>
          <p:nvPicPr>
            <p:cNvPr id="65" name="图片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9612" y="3173783"/>
              <a:ext cx="1146084" cy="1987036"/>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0594" y="2403732"/>
              <a:ext cx="1577496" cy="2735001"/>
            </a:xfrm>
            <a:prstGeom prst="rect">
              <a:avLst/>
            </a:prstGeom>
          </p:spPr>
        </p:pic>
      </p:grpSp>
      <p:grpSp>
        <p:nvGrpSpPr>
          <p:cNvPr id="4" name="组合 3"/>
          <p:cNvGrpSpPr/>
          <p:nvPr/>
        </p:nvGrpSpPr>
        <p:grpSpPr>
          <a:xfrm>
            <a:off x="15333980" y="2909570"/>
            <a:ext cx="6543675" cy="7925435"/>
            <a:chOff x="5652120" y="2403732"/>
            <a:chExt cx="3223576" cy="2757087"/>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3158847"/>
              <a:ext cx="1146084" cy="1987036"/>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9612" y="3173783"/>
              <a:ext cx="1146084" cy="1987036"/>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0594" y="2403732"/>
              <a:ext cx="1577496" cy="2735001"/>
            </a:xfrm>
            <a:prstGeom prst="rect">
              <a:avLst/>
            </a:prstGeom>
          </p:spPr>
        </p:pic>
      </p:grpSp>
      <p:pic>
        <p:nvPicPr>
          <p:cNvPr id="10" name="图片 9"/>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17000639" y="3036570"/>
            <a:ext cx="3202227" cy="78619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timing>
    <p:tnLst>
      <p:par>
        <p:cT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1999" cy="6858000"/>
            <a:chOff x="1" y="0"/>
            <a:chExt cx="12191999" cy="6858000"/>
          </a:xfrm>
        </p:grpSpPr>
        <p:sp>
          <p:nvSpPr>
            <p:cNvPr id="4" name="Rectangle 3"/>
            <p:cNvSpPr/>
            <p:nvPr/>
          </p:nvSpPr>
          <p:spPr>
            <a:xfrm>
              <a:off x="1" y="0"/>
              <a:ext cx="12191999" cy="685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re 3"/>
            <p:cNvSpPr txBox="1"/>
            <p:nvPr/>
          </p:nvSpPr>
          <p:spPr>
            <a:xfrm>
              <a:off x="3602343" y="1798780"/>
              <a:ext cx="4780343" cy="10414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algn="ctr">
                <a:lnSpc>
                  <a:spcPct val="120000"/>
                </a:lnSpc>
              </a:pPr>
              <a:r>
                <a:rPr lang="en-AU" sz="6000" dirty="0">
                  <a:solidFill>
                    <a:schemeClr val="accent1"/>
                  </a:solidFill>
                  <a:effectLst>
                    <a:outerShdw blurRad="38100" dist="25400" dir="5400000" algn="ctr" rotWithShape="0">
                      <a:srgbClr val="6E747A">
                        <a:alpha val="43000"/>
                      </a:srgbClr>
                    </a:outerShdw>
                  </a:effectLst>
                  <a:latin typeface="Open Sans" panose="020B0606030504020204" pitchFamily="34" charset="0"/>
                  <a:ea typeface="Verdana" panose="020B0604030504040204" charset="0"/>
                  <a:cs typeface="Open Sans" panose="020B0606030504020204" pitchFamily="34" charset="0"/>
                </a:rPr>
                <a:t>Thank You</a:t>
              </a:r>
              <a:endParaRPr lang="en-AU" sz="6000" dirty="0">
                <a:solidFill>
                  <a:schemeClr val="accent1"/>
                </a:solidFill>
                <a:effectLst>
                  <a:outerShdw blurRad="38100" dist="25400" dir="5400000" algn="ctr" rotWithShape="0">
                    <a:srgbClr val="6E747A">
                      <a:alpha val="43000"/>
                    </a:srgbClr>
                  </a:outerShdw>
                </a:effectLst>
                <a:latin typeface="Open Sans" panose="020B0606030504020204" pitchFamily="34" charset="0"/>
                <a:ea typeface="Verdana" panose="020B0604030504040204" charset="0"/>
                <a:cs typeface="Open Sans" panose="020B0606030504020204" pitchFamily="34" charset="0"/>
              </a:endParaRPr>
            </a:p>
          </p:txBody>
        </p:sp>
      </p:grpSp>
      <p:sp>
        <p:nvSpPr>
          <p:cNvPr id="19" name="矩形 18"/>
          <p:cNvSpPr/>
          <p:nvPr/>
        </p:nvSpPr>
        <p:spPr>
          <a:xfrm>
            <a:off x="7198761" y="6246688"/>
            <a:ext cx="6096000" cy="589055"/>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w="0"/>
                <a:solidFill>
                  <a:schemeClr val="bg1"/>
                </a:solidFill>
                <a:effectLst>
                  <a:reflection blurRad="6350" stA="53000" endA="300" endPos="35500" dir="5400000" sy="-90000" algn="bl" rotWithShape="0"/>
                </a:effectLst>
                <a:uLnTx/>
                <a:uFillTx/>
                <a:ea typeface="等线" panose="02010600030101010101" pitchFamily="2" charset="-122"/>
              </a:rPr>
              <a:t>Sharing for Learning</a:t>
            </a:r>
            <a:endParaRPr kumimoji="0" lang="zh-CN" altLang="en-US" sz="3200" b="1" i="0" u="none" strike="noStrike" kern="0" cap="none" spc="0" normalizeH="0" baseline="0" noProof="0" dirty="0">
              <a:ln w="0"/>
              <a:solidFill>
                <a:schemeClr val="bg1"/>
              </a:solidFill>
              <a:effectLst>
                <a:reflection blurRad="6350" stA="53000" endA="300" endPos="35500" dir="5400000" sy="-90000" algn="bl" rotWithShape="0"/>
              </a:effectLst>
              <a:uLnTx/>
              <a:uFillTx/>
              <a:ea typeface="等线" panose="02010600030101010101" pitchFamily="2" charset="-122"/>
            </a:endParaRPr>
          </a:p>
        </p:txBody>
      </p:sp>
      <p:sp>
        <p:nvSpPr>
          <p:cNvPr id="29" name="等腰三角形 28"/>
          <p:cNvSpPr/>
          <p:nvPr/>
        </p:nvSpPr>
        <p:spPr>
          <a:xfrm>
            <a:off x="-1" y="5835250"/>
            <a:ext cx="981075" cy="1022750"/>
          </a:xfrm>
          <a:prstGeom prst="triangle">
            <a:avLst>
              <a:gd name="adj" fmla="val 1"/>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2800"/>
            <a:ext cx="12192000" cy="1025236"/>
          </a:xfrm>
          <a:prstGeom prst="rect">
            <a:avLst/>
          </a:prstGeom>
        </p:spPr>
      </p:pic>
      <p:pic>
        <p:nvPicPr>
          <p:cNvPr id="6" name="图片 5" descr="图形用户界面, 应用程序&#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4913" y="5250474"/>
            <a:ext cx="6004618" cy="1645936"/>
          </a:xfrm>
          <a:prstGeom prst="rect">
            <a:avLst/>
          </a:prstGeom>
        </p:spPr>
      </p:pic>
      <p:pic>
        <p:nvPicPr>
          <p:cNvPr id="7" name="图片 6" descr="QR 代码&#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0321" y="1584878"/>
            <a:ext cx="1500704" cy="15156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PLACING_PICTURE_USER_VIEWPORT" val="{&quot;height&quot;:12381.019344329723,&quot;width&quot;:5042.876693460927}"/>
</p:tagLst>
</file>

<file path=ppt/tags/tag21.xml><?xml version="1.0" encoding="utf-8"?>
<p:tagLst xmlns:p="http://schemas.openxmlformats.org/presentationml/2006/main">
  <p:tag name="ISPRING_RESOURCE_PATHS_HASH_PRESENTER" val="b4c7732435421dbf6a6252843a45f9a13ab19dc0"/>
  <p:tag name="ISPRING_ULTRA_SCORM_COURSE_ID" val="421E1B97-57A3-4AB9-8D6A-B189CAEF2073"/>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1468"/>
  <p:tag name="KSO_WPP_MARK_KEY" val="ed5ab230-ed46-40f5-b1b5-a8915c614809"/>
  <p:tag name="COMMONDATA" val="eyJoZGlkIjoiMjdmYzY2ZTVhZThkM2NiNDI4MDQ5YmQ1MmEwODIxOGI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98">
      <a:dk1>
        <a:sysClr val="windowText" lastClr="000000"/>
      </a:dk1>
      <a:lt1>
        <a:sysClr val="window" lastClr="FFFFFF"/>
      </a:lt1>
      <a:dk2>
        <a:srgbClr val="212745"/>
      </a:dk2>
      <a:lt2>
        <a:srgbClr val="7F7F7F"/>
      </a:lt2>
      <a:accent1>
        <a:srgbClr val="0070C0"/>
      </a:accent1>
      <a:accent2>
        <a:srgbClr val="0070C0"/>
      </a:accent2>
      <a:accent3>
        <a:srgbClr val="0070C0"/>
      </a:accent3>
      <a:accent4>
        <a:srgbClr val="0070C0"/>
      </a:accent4>
      <a:accent5>
        <a:srgbClr val="0070C0"/>
      </a:accent5>
      <a:accent6>
        <a:srgbClr val="0070C0"/>
      </a:accent6>
      <a:hlink>
        <a:srgbClr val="56C7AA"/>
      </a:hlink>
      <a:folHlink>
        <a:srgbClr val="59A8D1"/>
      </a:folHlink>
    </a:clrScheme>
    <a:fontScheme name="自定义 8">
      <a:majorFont>
        <a:latin typeface="ITC Avant Garde Std Md"/>
        <a:ea typeface="方正兰亭黑简体"/>
        <a:cs typeface=""/>
      </a:majorFont>
      <a:minorFont>
        <a:latin typeface="ITC Avant Garde Std XLt"/>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5867</Words>
  <Application>WPS 演示</Application>
  <PresentationFormat>Widescreen</PresentationFormat>
  <Paragraphs>191</Paragraphs>
  <Slides>7</Slides>
  <Notes>4</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7</vt:i4>
      </vt:variant>
    </vt:vector>
  </HeadingPairs>
  <TitlesOfParts>
    <vt:vector size="28" baseType="lpstr">
      <vt:lpstr>Arial</vt:lpstr>
      <vt:lpstr>宋体</vt:lpstr>
      <vt:lpstr>Wingdings</vt:lpstr>
      <vt:lpstr>Open Sans</vt:lpstr>
      <vt:lpstr>微软雅黑</vt:lpstr>
      <vt:lpstr>Open Sans Regular</vt:lpstr>
      <vt:lpstr>Times New Roman</vt:lpstr>
      <vt:lpstr>Calibri</vt:lpstr>
      <vt:lpstr>字魂36号-正文宋楷</vt:lpstr>
      <vt:lpstr>Calibri</vt:lpstr>
      <vt:lpstr>Wingdings</vt:lpstr>
      <vt:lpstr>Arial</vt:lpstr>
      <vt:lpstr>Segoe Print</vt:lpstr>
      <vt:lpstr>Verdana</vt:lpstr>
      <vt:lpstr>等线</vt:lpstr>
      <vt:lpstr>ITC Avant Garde Std XLt</vt:lpstr>
      <vt:lpstr>方正兰亭黑简体</vt:lpstr>
      <vt:lpstr>黑体</vt:lpstr>
      <vt:lpstr>Arial Unicode MS</vt:lpstr>
      <vt:lpstr>ITC Avant Garde Std Md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keywords>www.tukuppt.com</cp:keywords>
  <cp:lastModifiedBy>侯婷</cp:lastModifiedBy>
  <cp:revision>93</cp:revision>
  <dcterms:created xsi:type="dcterms:W3CDTF">2022-04-26T03:34:00Z</dcterms:created>
  <dcterms:modified xsi:type="dcterms:W3CDTF">2022-12-15T07:38:55Z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C39824F859044B57B2008055C9F1BC64</vt:lpwstr>
  </property>
  <property fmtid="{D5CDD505-2E9C-101B-9397-08002B2CF9AE}" pid="3" name="KSOProductBuildVer">
    <vt:lpwstr>2052-11.1.0.12980</vt:lpwstr>
  </property>
</Properties>
</file>