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416" r:id="rId2"/>
    <p:sldId id="256" r:id="rId3"/>
    <p:sldId id="423" r:id="rId4"/>
    <p:sldId id="525" r:id="rId5"/>
    <p:sldId id="526" r:id="rId6"/>
    <p:sldId id="527" r:id="rId7"/>
    <p:sldId id="528" r:id="rId8"/>
    <p:sldId id="529" r:id="rId9"/>
    <p:sldId id="531" r:id="rId10"/>
    <p:sldId id="532" r:id="rId11"/>
    <p:sldId id="533" r:id="rId12"/>
    <p:sldId id="534" r:id="rId13"/>
    <p:sldId id="535" r:id="rId14"/>
    <p:sldId id="536" r:id="rId15"/>
    <p:sldId id="544" r:id="rId16"/>
    <p:sldId id="545" r:id="rId17"/>
    <p:sldId id="546" r:id="rId18"/>
    <p:sldId id="498" r:id="rId19"/>
    <p:sldId id="499" r:id="rId20"/>
    <p:sldId id="547" r:id="rId21"/>
    <p:sldId id="501" r:id="rId22"/>
    <p:sldId id="548" r:id="rId23"/>
    <p:sldId id="505" r:id="rId24"/>
    <p:sldId id="487" r:id="rId25"/>
    <p:sldId id="515" r:id="rId26"/>
    <p:sldId id="473" r:id="rId27"/>
    <p:sldId id="427" r:id="rId28"/>
    <p:sldId id="42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p15:clr>
            <a:srgbClr val="A4A3A4"/>
          </p15:clr>
        </p15:guide>
        <p15:guide id="2" pos="415">
          <p15:clr>
            <a:srgbClr val="A4A3A4"/>
          </p15:clr>
        </p15:guide>
        <p15:guide id="3" pos="4929">
          <p15:clr>
            <a:srgbClr val="A4A3A4"/>
          </p15:clr>
        </p15:guide>
        <p15:guide id="4" pos="3842">
          <p15:clr>
            <a:srgbClr val="A4A3A4"/>
          </p15:clr>
        </p15:guide>
        <p15:guide id="5" orient="horz" pos="2487">
          <p15:clr>
            <a:srgbClr val="A4A3A4"/>
          </p15:clr>
        </p15:guide>
        <p15:guide id="6" pos="29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FDC"/>
    <a:srgbClr val="CC9900"/>
    <a:srgbClr val="F47847"/>
    <a:srgbClr val="007DBC"/>
    <a:srgbClr val="CC6600"/>
    <a:srgbClr val="B79F8D"/>
    <a:srgbClr val="00B485"/>
    <a:srgbClr val="2C7847"/>
    <a:srgbClr val="982B56"/>
    <a:srgbClr val="1A4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3" autoAdjust="0"/>
    <p:restoredTop sz="93387" autoAdjust="0"/>
  </p:normalViewPr>
  <p:slideViewPr>
    <p:cSldViewPr snapToGrid="0" showGuides="1">
      <p:cViewPr varScale="1">
        <p:scale>
          <a:sx n="100" d="100"/>
          <a:sy n="100" d="100"/>
        </p:scale>
        <p:origin x="78" y="240"/>
      </p:cViewPr>
      <p:guideLst>
        <p:guide orient="horz" pos="1692"/>
        <p:guide pos="415"/>
        <p:guide pos="4929"/>
        <p:guide pos="3842"/>
        <p:guide orient="horz" pos="2487"/>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BaiduNetdiskWorkspace\&#21150;&#20844;\&#26434;&#20107;\20240906&#20570;ppt\&#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Global Major Grain Crop Production and Year-on-Year Growth Rates in 2023</a:t>
            </a:r>
            <a:endParaRPr lang="zh-CN"/>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autoTitleDeleted val="0"/>
    <c:plotArea>
      <c:layout/>
      <c:barChart>
        <c:barDir val="col"/>
        <c:grouping val="clustered"/>
        <c:varyColors val="0"/>
        <c:ser>
          <c:idx val="0"/>
          <c:order val="0"/>
          <c:tx>
            <c:strRef>
              <c:f>Sheet1!$B$1</c:f>
              <c:strCache>
                <c:ptCount val="1"/>
                <c:pt idx="0">
                  <c:v>Production (100 million tons)</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Wheat</c:v>
                </c:pt>
                <c:pt idx="1">
                  <c:v>Rice</c:v>
                </c:pt>
                <c:pt idx="2">
                  <c:v>Corn</c:v>
                </c:pt>
                <c:pt idx="3">
                  <c:v>Spybeans</c:v>
                </c:pt>
              </c:strCache>
            </c:strRef>
          </c:cat>
          <c:val>
            <c:numRef>
              <c:f>Sheet1!$B$2:$B$5</c:f>
              <c:numCache>
                <c:formatCode>General</c:formatCode>
                <c:ptCount val="4"/>
                <c:pt idx="0">
                  <c:v>7.9</c:v>
                </c:pt>
                <c:pt idx="1">
                  <c:v>5.19</c:v>
                </c:pt>
                <c:pt idx="2">
                  <c:v>12.2</c:v>
                </c:pt>
                <c:pt idx="3">
                  <c:v>4.1399999999999997</c:v>
                </c:pt>
              </c:numCache>
            </c:numRef>
          </c:val>
          <c:extLst>
            <c:ext xmlns:c16="http://schemas.microsoft.com/office/drawing/2014/chart" uri="{C3380CC4-5D6E-409C-BE32-E72D297353CC}">
              <c16:uniqueId val="{00000000-3127-45B2-A43C-38D6949EFEB1}"/>
            </c:ext>
          </c:extLst>
        </c:ser>
        <c:dLbls>
          <c:dLblPos val="outEnd"/>
          <c:showLegendKey val="0"/>
          <c:showVal val="1"/>
          <c:showCatName val="0"/>
          <c:showSerName val="0"/>
          <c:showPercent val="0"/>
          <c:showBubbleSize val="0"/>
        </c:dLbls>
        <c:gapWidth val="150"/>
        <c:axId val="68118352"/>
        <c:axId val="68111152"/>
      </c:barChart>
      <c:lineChart>
        <c:grouping val="standard"/>
        <c:varyColors val="0"/>
        <c:ser>
          <c:idx val="1"/>
          <c:order val="1"/>
          <c:tx>
            <c:strRef>
              <c:f>Sheet1!$C$1</c:f>
              <c:strCache>
                <c:ptCount val="1"/>
                <c:pt idx="0">
                  <c:v>year-on-year growth rates</c:v>
                </c:pt>
              </c:strCache>
            </c:strRef>
          </c:tx>
          <c:spPr>
            <a:ln w="28575" cap="rnd">
              <a:solidFill>
                <a:srgbClr val="F47847"/>
              </a:solidFill>
              <a:round/>
            </a:ln>
            <a:effectLst/>
          </c:spPr>
          <c:marker>
            <c:symbol val="square"/>
            <c:size val="5"/>
            <c:spPr>
              <a:solidFill>
                <a:schemeClr val="accent2"/>
              </a:solidFill>
              <a:ln w="9525">
                <a:solidFill>
                  <a:schemeClr val="tx1">
                    <a:lumMod val="15000"/>
                    <a:lumOff val="85000"/>
                    <a:alpha val="97000"/>
                  </a:schemeClr>
                </a:solidFill>
              </a:ln>
              <a:effectLst/>
            </c:spPr>
          </c:marker>
          <c:dLbls>
            <c:dLbl>
              <c:idx val="0"/>
              <c:layout>
                <c:manualLayout>
                  <c:x val="1.9835687877641898E-2"/>
                  <c:y val="2.31701087353134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65D-4998-A1C3-6976DB05829D}"/>
                </c:ext>
              </c:extLst>
            </c:dLbl>
            <c:dLbl>
              <c:idx val="1"/>
              <c:layout>
                <c:manualLayout>
                  <c:x val="1.7356226892936678E-2"/>
                  <c:y val="3.7072173976501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5D-4998-A1C3-6976DB05829D}"/>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Wheat</c:v>
                </c:pt>
                <c:pt idx="1">
                  <c:v>Rice</c:v>
                </c:pt>
                <c:pt idx="2">
                  <c:v>Corn</c:v>
                </c:pt>
                <c:pt idx="3">
                  <c:v>Spybeans</c:v>
                </c:pt>
              </c:strCache>
            </c:strRef>
          </c:cat>
          <c:val>
            <c:numRef>
              <c:f>Sheet1!$C$2:$C$5</c:f>
              <c:numCache>
                <c:formatCode>0.0%</c:formatCode>
                <c:ptCount val="4"/>
                <c:pt idx="0">
                  <c:v>7.0000000000000001E-3</c:v>
                </c:pt>
                <c:pt idx="1">
                  <c:v>1.2999999999999999E-2</c:v>
                </c:pt>
                <c:pt idx="2">
                  <c:v>1.4999999999999999E-2</c:v>
                </c:pt>
                <c:pt idx="3">
                  <c:v>0.05</c:v>
                </c:pt>
              </c:numCache>
            </c:numRef>
          </c:val>
          <c:smooth val="0"/>
          <c:extLst>
            <c:ext xmlns:c16="http://schemas.microsoft.com/office/drawing/2014/chart" uri="{C3380CC4-5D6E-409C-BE32-E72D297353CC}">
              <c16:uniqueId val="{00000001-3127-45B2-A43C-38D6949EFEB1}"/>
            </c:ext>
          </c:extLst>
        </c:ser>
        <c:dLbls>
          <c:showLegendKey val="0"/>
          <c:showVal val="1"/>
          <c:showCatName val="0"/>
          <c:showSerName val="0"/>
          <c:showPercent val="0"/>
          <c:showBubbleSize val="0"/>
        </c:dLbls>
        <c:marker val="1"/>
        <c:smooth val="0"/>
        <c:axId val="68114032"/>
        <c:axId val="68119312"/>
      </c:lineChart>
      <c:catAx>
        <c:axId val="6811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68111152"/>
        <c:crosses val="autoZero"/>
        <c:auto val="1"/>
        <c:lblAlgn val="ctr"/>
        <c:lblOffset val="100"/>
        <c:noMultiLvlLbl val="0"/>
      </c:catAx>
      <c:valAx>
        <c:axId val="68111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68118352"/>
        <c:crosses val="autoZero"/>
        <c:crossBetween val="between"/>
      </c:valAx>
      <c:valAx>
        <c:axId val="68119312"/>
        <c:scaling>
          <c:orientation val="minMax"/>
        </c:scaling>
        <c:delete val="0"/>
        <c:axPos val="r"/>
        <c:majorGridlines>
          <c:spPr>
            <a:ln w="15875"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68114032"/>
        <c:crosses val="max"/>
        <c:crossBetween val="between"/>
      </c:valAx>
      <c:catAx>
        <c:axId val="68114032"/>
        <c:scaling>
          <c:orientation val="minMax"/>
        </c:scaling>
        <c:delete val="1"/>
        <c:axPos val="b"/>
        <c:numFmt formatCode="General" sourceLinked="1"/>
        <c:majorTickMark val="none"/>
        <c:minorTickMark val="none"/>
        <c:tickLblPos val="nextTo"/>
        <c:crossAx val="6811931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CAF25-454C-4B8A-BF40-4B79A3686DAF}"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zh-CN" altLang="en-US"/>
        </a:p>
      </dgm:t>
    </dgm:pt>
    <dgm:pt modelId="{4DC52281-6938-493D-881A-05B750DC5EAB}">
      <dgm:prSet phldrT="[文本]" custT="1"/>
      <dgm:spPr/>
      <dgm:t>
        <a:bodyPr/>
        <a:lstStyle/>
        <a:p>
          <a:pPr>
            <a:lnSpc>
              <a:spcPct val="150000"/>
            </a:lnSpc>
          </a:pPr>
          <a:r>
            <a:rPr lang="en-US" altLang="en-US" sz="1200" dirty="0">
              <a:latin typeface="Times New Roman" panose="02020603050405020304" pitchFamily="18" charset="0"/>
              <a:cs typeface="Times New Roman" panose="02020603050405020304" pitchFamily="18" charset="0"/>
            </a:rPr>
            <a:t>Climate </a:t>
          </a:r>
          <a:r>
            <a:rPr lang="en-US" altLang="en-US" sz="1200" dirty="0" smtClean="0">
              <a:latin typeface="Times New Roman" panose="02020603050405020304" pitchFamily="18" charset="0"/>
              <a:cs typeface="Times New Roman" panose="02020603050405020304" pitchFamily="18" charset="0"/>
            </a:rPr>
            <a:t>change</a:t>
          </a:r>
          <a:endParaRPr lang="zh-CN" altLang="en-US" sz="1200" dirty="0">
            <a:latin typeface="Times New Roman" panose="02020603050405020304" pitchFamily="18" charset="0"/>
            <a:cs typeface="Times New Roman" panose="02020603050405020304" pitchFamily="18" charset="0"/>
          </a:endParaRPr>
        </a:p>
      </dgm:t>
    </dgm:pt>
    <dgm:pt modelId="{D7183F49-97E2-4393-AEAC-8695C3CEE69A}" type="parTrans" cxnId="{D2D721E8-021F-4BDC-B7D4-E18B6AEE3D3D}">
      <dgm:prSet/>
      <dgm:spPr/>
      <dgm:t>
        <a:bodyPr/>
        <a:lstStyle/>
        <a:p>
          <a:pPr>
            <a:lnSpc>
              <a:spcPct val="150000"/>
            </a:lnSpc>
          </a:pPr>
          <a:endParaRPr lang="zh-CN" altLang="en-US" sz="1400">
            <a:latin typeface="Times New Roman" panose="02020603050405020304" pitchFamily="18" charset="0"/>
            <a:cs typeface="Times New Roman" panose="02020603050405020304" pitchFamily="18" charset="0"/>
          </a:endParaRPr>
        </a:p>
      </dgm:t>
    </dgm:pt>
    <dgm:pt modelId="{BD240241-341D-4B82-9794-926799A2FF37}" type="sibTrans" cxnId="{D2D721E8-021F-4BDC-B7D4-E18B6AEE3D3D}">
      <dgm:prSet/>
      <dgm:spPr/>
      <dgm:t>
        <a:bodyPr/>
        <a:lstStyle/>
        <a:p>
          <a:pPr>
            <a:lnSpc>
              <a:spcPct val="150000"/>
            </a:lnSpc>
          </a:pPr>
          <a:endParaRPr lang="zh-CN" altLang="en-US" sz="1400">
            <a:latin typeface="Times New Roman" panose="02020603050405020304" pitchFamily="18" charset="0"/>
            <a:cs typeface="Times New Roman" panose="02020603050405020304" pitchFamily="18" charset="0"/>
          </a:endParaRPr>
        </a:p>
      </dgm:t>
    </dgm:pt>
    <dgm:pt modelId="{DBEE0664-D38B-4363-AD48-87A5DDA25F25}">
      <dgm:prSet custT="1"/>
      <dgm:spPr/>
      <dgm:t>
        <a:bodyPr/>
        <a:lstStyle/>
        <a:p>
          <a:pPr>
            <a:lnSpc>
              <a:spcPct val="150000"/>
            </a:lnSpc>
          </a:pPr>
          <a:r>
            <a:rPr lang="en-US" altLang="en-US" sz="1200" dirty="0">
              <a:latin typeface="Times New Roman" panose="02020603050405020304" pitchFamily="18" charset="0"/>
              <a:cs typeface="Times New Roman" panose="02020603050405020304" pitchFamily="18" charset="0"/>
            </a:rPr>
            <a:t>Resource </a:t>
          </a:r>
          <a:r>
            <a:rPr lang="en-US" altLang="en-US" sz="1200" dirty="0" smtClean="0">
              <a:latin typeface="Times New Roman" panose="02020603050405020304" pitchFamily="18" charset="0"/>
              <a:cs typeface="Times New Roman" panose="02020603050405020304" pitchFamily="18" charset="0"/>
            </a:rPr>
            <a:t>constraints</a:t>
          </a:r>
          <a:endParaRPr lang="zh-CN" altLang="en-US" sz="1200" dirty="0">
            <a:latin typeface="Times New Roman" panose="02020603050405020304" pitchFamily="18" charset="0"/>
            <a:cs typeface="Times New Roman" panose="02020603050405020304" pitchFamily="18" charset="0"/>
          </a:endParaRPr>
        </a:p>
      </dgm:t>
    </dgm:pt>
    <dgm:pt modelId="{A442D512-61B8-4791-A80B-9FD3A867E97C}" type="parTrans" cxnId="{711B77ED-E4AC-4280-811E-3AB9CC9AB293}">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BF4CE2F0-8964-4B74-9BB9-3BA08FE740CA}" type="sibTrans" cxnId="{711B77ED-E4AC-4280-811E-3AB9CC9AB293}">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023A3D29-0C37-4939-A33E-F9BC9AA2588E}">
      <dgm:prSet custT="1"/>
      <dgm:spPr/>
      <dgm:t>
        <a:bodyPr/>
        <a:lstStyle/>
        <a:p>
          <a:pPr>
            <a:lnSpc>
              <a:spcPct val="150000"/>
            </a:lnSpc>
          </a:pPr>
          <a:r>
            <a:rPr lang="en-US" altLang="en-US" sz="1200" dirty="0">
              <a:latin typeface="Times New Roman" panose="02020603050405020304" pitchFamily="18" charset="0"/>
              <a:cs typeface="Times New Roman" panose="02020603050405020304" pitchFamily="18" charset="0"/>
            </a:rPr>
            <a:t>Geopolitical </a:t>
          </a:r>
          <a:r>
            <a:rPr lang="en-US" altLang="en-US" sz="1200" dirty="0" smtClean="0">
              <a:latin typeface="Times New Roman" panose="02020603050405020304" pitchFamily="18" charset="0"/>
              <a:cs typeface="Times New Roman" panose="02020603050405020304" pitchFamily="18" charset="0"/>
            </a:rPr>
            <a:t>conflicts</a:t>
          </a:r>
          <a:endParaRPr lang="zh-CN" altLang="en-US" sz="1200" dirty="0">
            <a:latin typeface="Times New Roman" panose="02020603050405020304" pitchFamily="18" charset="0"/>
            <a:cs typeface="Times New Roman" panose="02020603050405020304" pitchFamily="18" charset="0"/>
          </a:endParaRPr>
        </a:p>
      </dgm:t>
    </dgm:pt>
    <dgm:pt modelId="{AF787F5A-F6FB-4F44-83DF-664621985629}" type="parTrans" cxnId="{C46AFEA5-5FA9-4A50-88EC-299D36FC16AD}">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03F1D093-239C-4177-82FD-C821CB141690}" type="sibTrans" cxnId="{C46AFEA5-5FA9-4A50-88EC-299D36FC16AD}">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356BB8A9-A6DB-4E33-9F90-0C9334A33F42}">
      <dgm:prSet custT="1"/>
      <dgm:spPr/>
      <dgm:t>
        <a:bodyPr/>
        <a:lstStyle/>
        <a:p>
          <a:pPr>
            <a:lnSpc>
              <a:spcPct val="150000"/>
            </a:lnSpc>
          </a:pPr>
          <a:r>
            <a:rPr lang="en-US" altLang="en-US" sz="1200" dirty="0">
              <a:latin typeface="Times New Roman" panose="02020603050405020304" pitchFamily="18" charset="0"/>
              <a:cs typeface="Times New Roman" panose="02020603050405020304" pitchFamily="18" charset="0"/>
            </a:rPr>
            <a:t>Supply </a:t>
          </a:r>
          <a:r>
            <a:rPr lang="en-US" altLang="en-US" sz="1200" dirty="0" smtClean="0">
              <a:latin typeface="Times New Roman" panose="02020603050405020304" pitchFamily="18" charset="0"/>
              <a:cs typeface="Times New Roman" panose="02020603050405020304" pitchFamily="18" charset="0"/>
            </a:rPr>
            <a:t>chain issues</a:t>
          </a:r>
          <a:endParaRPr lang="zh-CN" altLang="en-US" sz="1200" dirty="0">
            <a:latin typeface="Times New Roman" panose="02020603050405020304" pitchFamily="18" charset="0"/>
            <a:cs typeface="Times New Roman" panose="02020603050405020304" pitchFamily="18" charset="0"/>
          </a:endParaRPr>
        </a:p>
      </dgm:t>
    </dgm:pt>
    <dgm:pt modelId="{C0A96909-5903-451E-B836-CADBA7A6AA2E}" type="parTrans" cxnId="{7F1A6B6F-8CEF-4941-A83C-E7012153CCBD}">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81586CE9-EB22-42E0-8AB5-98A0167E09F2}" type="sibTrans" cxnId="{7F1A6B6F-8CEF-4941-A83C-E7012153CCBD}">
      <dgm:prSet/>
      <dgm:spPr/>
      <dgm:t>
        <a:bodyPr/>
        <a:lstStyle/>
        <a:p>
          <a:pPr>
            <a:lnSpc>
              <a:spcPct val="150000"/>
            </a:lnSpc>
          </a:pPr>
          <a:endParaRPr lang="zh-CN" altLang="en-US" sz="1100">
            <a:latin typeface="Times New Roman" panose="02020603050405020304" pitchFamily="18" charset="0"/>
            <a:cs typeface="Times New Roman" panose="02020603050405020304" pitchFamily="18" charset="0"/>
          </a:endParaRPr>
        </a:p>
      </dgm:t>
    </dgm:pt>
    <dgm:pt modelId="{025EA65C-E0DB-4E9F-B7BF-30277140C3E7}" type="pres">
      <dgm:prSet presAssocID="{DE4CAF25-454C-4B8A-BF40-4B79A3686DAF}" presName="matrix" presStyleCnt="0">
        <dgm:presLayoutVars>
          <dgm:chMax val="1"/>
          <dgm:dir/>
          <dgm:resizeHandles val="exact"/>
        </dgm:presLayoutVars>
      </dgm:prSet>
      <dgm:spPr/>
      <dgm:t>
        <a:bodyPr/>
        <a:lstStyle/>
        <a:p>
          <a:endParaRPr lang="zh-CN" altLang="en-US"/>
        </a:p>
      </dgm:t>
    </dgm:pt>
    <dgm:pt modelId="{F770DE70-7C85-4474-B984-5128D0A7B64C}" type="pres">
      <dgm:prSet presAssocID="{DE4CAF25-454C-4B8A-BF40-4B79A3686DAF}" presName="axisShape" presStyleLbl="bgShp" presStyleIdx="0" presStyleCnt="1"/>
      <dgm:spPr/>
    </dgm:pt>
    <dgm:pt modelId="{DD4A2999-CA53-4926-B220-C8824F2C1C3F}" type="pres">
      <dgm:prSet presAssocID="{DE4CAF25-454C-4B8A-BF40-4B79A3686DAF}" presName="rect1" presStyleLbl="node1" presStyleIdx="0" presStyleCnt="4" custScaleX="109855" custLinFactNeighborX="-8840">
        <dgm:presLayoutVars>
          <dgm:chMax val="0"/>
          <dgm:chPref val="0"/>
          <dgm:bulletEnabled val="1"/>
        </dgm:presLayoutVars>
      </dgm:prSet>
      <dgm:spPr/>
      <dgm:t>
        <a:bodyPr/>
        <a:lstStyle/>
        <a:p>
          <a:endParaRPr lang="zh-CN" altLang="en-US"/>
        </a:p>
      </dgm:t>
    </dgm:pt>
    <dgm:pt modelId="{4482362D-784F-4F3F-BDFF-6A3CCB7D4030}" type="pres">
      <dgm:prSet presAssocID="{DE4CAF25-454C-4B8A-BF40-4B79A3686DAF}" presName="rect2" presStyleLbl="node1" presStyleIdx="1" presStyleCnt="4">
        <dgm:presLayoutVars>
          <dgm:chMax val="0"/>
          <dgm:chPref val="0"/>
          <dgm:bulletEnabled val="1"/>
        </dgm:presLayoutVars>
      </dgm:prSet>
      <dgm:spPr/>
      <dgm:t>
        <a:bodyPr/>
        <a:lstStyle/>
        <a:p>
          <a:endParaRPr lang="zh-CN" altLang="en-US"/>
        </a:p>
      </dgm:t>
    </dgm:pt>
    <dgm:pt modelId="{F807B7D7-D18D-4501-9752-A2282E5F935C}" type="pres">
      <dgm:prSet presAssocID="{DE4CAF25-454C-4B8A-BF40-4B79A3686DAF}" presName="rect3" presStyleLbl="node1" presStyleIdx="2" presStyleCnt="4" custScaleX="121672" custLinFactNeighborX="-8832" custLinFactNeighborY="455">
        <dgm:presLayoutVars>
          <dgm:chMax val="0"/>
          <dgm:chPref val="0"/>
          <dgm:bulletEnabled val="1"/>
        </dgm:presLayoutVars>
      </dgm:prSet>
      <dgm:spPr/>
      <dgm:t>
        <a:bodyPr/>
        <a:lstStyle/>
        <a:p>
          <a:endParaRPr lang="zh-CN" altLang="en-US"/>
        </a:p>
      </dgm:t>
    </dgm:pt>
    <dgm:pt modelId="{3B01964D-27F6-4ADA-9697-B2DEC5E9EBC3}" type="pres">
      <dgm:prSet presAssocID="{DE4CAF25-454C-4B8A-BF40-4B79A3686DAF}" presName="rect4" presStyleLbl="node1" presStyleIdx="3" presStyleCnt="4">
        <dgm:presLayoutVars>
          <dgm:chMax val="0"/>
          <dgm:chPref val="0"/>
          <dgm:bulletEnabled val="1"/>
        </dgm:presLayoutVars>
      </dgm:prSet>
      <dgm:spPr/>
      <dgm:t>
        <a:bodyPr/>
        <a:lstStyle/>
        <a:p>
          <a:endParaRPr lang="zh-CN" altLang="en-US"/>
        </a:p>
      </dgm:t>
    </dgm:pt>
  </dgm:ptLst>
  <dgm:cxnLst>
    <dgm:cxn modelId="{2BF6E92D-0A83-4554-8B2C-04AEE12CDA90}" type="presOf" srcId="{023A3D29-0C37-4939-A33E-F9BC9AA2588E}" destId="{F807B7D7-D18D-4501-9752-A2282E5F935C}" srcOrd="0" destOrd="0" presId="urn:microsoft.com/office/officeart/2005/8/layout/matrix2"/>
    <dgm:cxn modelId="{68019AD2-6A9F-4EEF-9670-4313422584DB}" type="presOf" srcId="{DBEE0664-D38B-4363-AD48-87A5DDA25F25}" destId="{4482362D-784F-4F3F-BDFF-6A3CCB7D4030}" srcOrd="0" destOrd="0" presId="urn:microsoft.com/office/officeart/2005/8/layout/matrix2"/>
    <dgm:cxn modelId="{7F1A6B6F-8CEF-4941-A83C-E7012153CCBD}" srcId="{DE4CAF25-454C-4B8A-BF40-4B79A3686DAF}" destId="{356BB8A9-A6DB-4E33-9F90-0C9334A33F42}" srcOrd="3" destOrd="0" parTransId="{C0A96909-5903-451E-B836-CADBA7A6AA2E}" sibTransId="{81586CE9-EB22-42E0-8AB5-98A0167E09F2}"/>
    <dgm:cxn modelId="{C46AFEA5-5FA9-4A50-88EC-299D36FC16AD}" srcId="{DE4CAF25-454C-4B8A-BF40-4B79A3686DAF}" destId="{023A3D29-0C37-4939-A33E-F9BC9AA2588E}" srcOrd="2" destOrd="0" parTransId="{AF787F5A-F6FB-4F44-83DF-664621985629}" sibTransId="{03F1D093-239C-4177-82FD-C821CB141690}"/>
    <dgm:cxn modelId="{D2D721E8-021F-4BDC-B7D4-E18B6AEE3D3D}" srcId="{DE4CAF25-454C-4B8A-BF40-4B79A3686DAF}" destId="{4DC52281-6938-493D-881A-05B750DC5EAB}" srcOrd="0" destOrd="0" parTransId="{D7183F49-97E2-4393-AEAC-8695C3CEE69A}" sibTransId="{BD240241-341D-4B82-9794-926799A2FF37}"/>
    <dgm:cxn modelId="{08132B21-9A0F-4DDF-BB0D-5AE73460C2AB}" type="presOf" srcId="{4DC52281-6938-493D-881A-05B750DC5EAB}" destId="{DD4A2999-CA53-4926-B220-C8824F2C1C3F}" srcOrd="0" destOrd="0" presId="urn:microsoft.com/office/officeart/2005/8/layout/matrix2"/>
    <dgm:cxn modelId="{66056892-EDF0-4F5B-B79D-8CF3C81ED90B}" type="presOf" srcId="{DE4CAF25-454C-4B8A-BF40-4B79A3686DAF}" destId="{025EA65C-E0DB-4E9F-B7BF-30277140C3E7}" srcOrd="0" destOrd="0" presId="urn:microsoft.com/office/officeart/2005/8/layout/matrix2"/>
    <dgm:cxn modelId="{DEB1AEB1-0544-48C4-8084-447B55E760C9}" type="presOf" srcId="{356BB8A9-A6DB-4E33-9F90-0C9334A33F42}" destId="{3B01964D-27F6-4ADA-9697-B2DEC5E9EBC3}" srcOrd="0" destOrd="0" presId="urn:microsoft.com/office/officeart/2005/8/layout/matrix2"/>
    <dgm:cxn modelId="{711B77ED-E4AC-4280-811E-3AB9CC9AB293}" srcId="{DE4CAF25-454C-4B8A-BF40-4B79A3686DAF}" destId="{DBEE0664-D38B-4363-AD48-87A5DDA25F25}" srcOrd="1" destOrd="0" parTransId="{A442D512-61B8-4791-A80B-9FD3A867E97C}" sibTransId="{BF4CE2F0-8964-4B74-9BB9-3BA08FE740CA}"/>
    <dgm:cxn modelId="{B3C42026-253B-46D4-888E-97E629BF84D3}" type="presParOf" srcId="{025EA65C-E0DB-4E9F-B7BF-30277140C3E7}" destId="{F770DE70-7C85-4474-B984-5128D0A7B64C}" srcOrd="0" destOrd="0" presId="urn:microsoft.com/office/officeart/2005/8/layout/matrix2"/>
    <dgm:cxn modelId="{AEB237B4-5130-40F8-92E1-242ABD5E0202}" type="presParOf" srcId="{025EA65C-E0DB-4E9F-B7BF-30277140C3E7}" destId="{DD4A2999-CA53-4926-B220-C8824F2C1C3F}" srcOrd="1" destOrd="0" presId="urn:microsoft.com/office/officeart/2005/8/layout/matrix2"/>
    <dgm:cxn modelId="{597C419C-892F-4E6B-A0E4-36CB94F7054A}" type="presParOf" srcId="{025EA65C-E0DB-4E9F-B7BF-30277140C3E7}" destId="{4482362D-784F-4F3F-BDFF-6A3CCB7D4030}" srcOrd="2" destOrd="0" presId="urn:microsoft.com/office/officeart/2005/8/layout/matrix2"/>
    <dgm:cxn modelId="{F402651D-CD5A-4711-9312-02E4C9AE9B4A}" type="presParOf" srcId="{025EA65C-E0DB-4E9F-B7BF-30277140C3E7}" destId="{F807B7D7-D18D-4501-9752-A2282E5F935C}" srcOrd="3" destOrd="0" presId="urn:microsoft.com/office/officeart/2005/8/layout/matrix2"/>
    <dgm:cxn modelId="{AE47D8FA-EC51-41B9-A536-F32C57729755}" type="presParOf" srcId="{025EA65C-E0DB-4E9F-B7BF-30277140C3E7}" destId="{3B01964D-27F6-4ADA-9697-B2DEC5E9EBC3}"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0DE70-7C85-4474-B984-5128D0A7B64C}">
      <dsp:nvSpPr>
        <dsp:cNvPr id="0" name=""/>
        <dsp:cNvSpPr/>
      </dsp:nvSpPr>
      <dsp:spPr>
        <a:xfrm>
          <a:off x="0" y="301516"/>
          <a:ext cx="2281471" cy="228147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4A2999-CA53-4926-B220-C8824F2C1C3F}">
      <dsp:nvSpPr>
        <dsp:cNvPr id="0" name=""/>
        <dsp:cNvSpPr/>
      </dsp:nvSpPr>
      <dsp:spPr>
        <a:xfrm>
          <a:off x="22655" y="449812"/>
          <a:ext cx="1002523" cy="912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50000"/>
            </a:lnSpc>
            <a:spcBef>
              <a:spcPct val="0"/>
            </a:spcBef>
            <a:spcAft>
              <a:spcPct val="35000"/>
            </a:spcAft>
          </a:pPr>
          <a:r>
            <a:rPr lang="en-US" altLang="en-US" sz="1200" kern="1200" dirty="0">
              <a:latin typeface="Times New Roman" panose="02020603050405020304" pitchFamily="18" charset="0"/>
              <a:cs typeface="Times New Roman" panose="02020603050405020304" pitchFamily="18" charset="0"/>
            </a:rPr>
            <a:t>Climate </a:t>
          </a:r>
          <a:r>
            <a:rPr lang="en-US" altLang="en-US" sz="1200" kern="1200" dirty="0" smtClean="0">
              <a:latin typeface="Times New Roman" panose="02020603050405020304" pitchFamily="18" charset="0"/>
              <a:cs typeface="Times New Roman" panose="02020603050405020304" pitchFamily="18" charset="0"/>
            </a:rPr>
            <a:t>change</a:t>
          </a:r>
          <a:endParaRPr lang="zh-CN" altLang="en-US" sz="1200" kern="1200" dirty="0">
            <a:latin typeface="Times New Roman" panose="02020603050405020304" pitchFamily="18" charset="0"/>
            <a:cs typeface="Times New Roman" panose="02020603050405020304" pitchFamily="18" charset="0"/>
          </a:endParaRPr>
        </a:p>
      </dsp:txBody>
      <dsp:txXfrm>
        <a:off x="67204" y="494361"/>
        <a:ext cx="913425" cy="823490"/>
      </dsp:txXfrm>
    </dsp:sp>
    <dsp:sp modelId="{4482362D-784F-4F3F-BDFF-6A3CCB7D4030}">
      <dsp:nvSpPr>
        <dsp:cNvPr id="0" name=""/>
        <dsp:cNvSpPr/>
      </dsp:nvSpPr>
      <dsp:spPr>
        <a:xfrm>
          <a:off x="1220586" y="449812"/>
          <a:ext cx="912588" cy="912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50000"/>
            </a:lnSpc>
            <a:spcBef>
              <a:spcPct val="0"/>
            </a:spcBef>
            <a:spcAft>
              <a:spcPct val="35000"/>
            </a:spcAft>
          </a:pPr>
          <a:r>
            <a:rPr lang="en-US" altLang="en-US" sz="1200" kern="1200" dirty="0">
              <a:latin typeface="Times New Roman" panose="02020603050405020304" pitchFamily="18" charset="0"/>
              <a:cs typeface="Times New Roman" panose="02020603050405020304" pitchFamily="18" charset="0"/>
            </a:rPr>
            <a:t>Resource </a:t>
          </a:r>
          <a:r>
            <a:rPr lang="en-US" altLang="en-US" sz="1200" kern="1200" dirty="0" smtClean="0">
              <a:latin typeface="Times New Roman" panose="02020603050405020304" pitchFamily="18" charset="0"/>
              <a:cs typeface="Times New Roman" panose="02020603050405020304" pitchFamily="18" charset="0"/>
            </a:rPr>
            <a:t>constraints</a:t>
          </a:r>
          <a:endParaRPr lang="zh-CN" altLang="en-US" sz="1200" kern="1200" dirty="0">
            <a:latin typeface="Times New Roman" panose="02020603050405020304" pitchFamily="18" charset="0"/>
            <a:cs typeface="Times New Roman" panose="02020603050405020304" pitchFamily="18" charset="0"/>
          </a:endParaRPr>
        </a:p>
      </dsp:txBody>
      <dsp:txXfrm>
        <a:off x="1265135" y="494361"/>
        <a:ext cx="823490" cy="823490"/>
      </dsp:txXfrm>
    </dsp:sp>
    <dsp:sp modelId="{F807B7D7-D18D-4501-9752-A2282E5F935C}">
      <dsp:nvSpPr>
        <dsp:cNvPr id="0" name=""/>
        <dsp:cNvSpPr/>
      </dsp:nvSpPr>
      <dsp:spPr>
        <a:xfrm>
          <a:off x="0" y="1526256"/>
          <a:ext cx="1110364" cy="912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50000"/>
            </a:lnSpc>
            <a:spcBef>
              <a:spcPct val="0"/>
            </a:spcBef>
            <a:spcAft>
              <a:spcPct val="35000"/>
            </a:spcAft>
          </a:pPr>
          <a:r>
            <a:rPr lang="en-US" altLang="en-US" sz="1200" kern="1200" dirty="0">
              <a:latin typeface="Times New Roman" panose="02020603050405020304" pitchFamily="18" charset="0"/>
              <a:cs typeface="Times New Roman" panose="02020603050405020304" pitchFamily="18" charset="0"/>
            </a:rPr>
            <a:t>Geopolitical </a:t>
          </a:r>
          <a:r>
            <a:rPr lang="en-US" altLang="en-US" sz="1200" kern="1200" dirty="0" smtClean="0">
              <a:latin typeface="Times New Roman" panose="02020603050405020304" pitchFamily="18" charset="0"/>
              <a:cs typeface="Times New Roman" panose="02020603050405020304" pitchFamily="18" charset="0"/>
            </a:rPr>
            <a:t>conflicts</a:t>
          </a:r>
          <a:endParaRPr lang="zh-CN" altLang="en-US" sz="1200" kern="1200" dirty="0">
            <a:latin typeface="Times New Roman" panose="02020603050405020304" pitchFamily="18" charset="0"/>
            <a:cs typeface="Times New Roman" panose="02020603050405020304" pitchFamily="18" charset="0"/>
          </a:endParaRPr>
        </a:p>
      </dsp:txBody>
      <dsp:txXfrm>
        <a:off x="44549" y="1570805"/>
        <a:ext cx="1021266" cy="823490"/>
      </dsp:txXfrm>
    </dsp:sp>
    <dsp:sp modelId="{3B01964D-27F6-4ADA-9697-B2DEC5E9EBC3}">
      <dsp:nvSpPr>
        <dsp:cNvPr id="0" name=""/>
        <dsp:cNvSpPr/>
      </dsp:nvSpPr>
      <dsp:spPr>
        <a:xfrm>
          <a:off x="1220586" y="1522103"/>
          <a:ext cx="912588" cy="912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50000"/>
            </a:lnSpc>
            <a:spcBef>
              <a:spcPct val="0"/>
            </a:spcBef>
            <a:spcAft>
              <a:spcPct val="35000"/>
            </a:spcAft>
          </a:pPr>
          <a:r>
            <a:rPr lang="en-US" altLang="en-US" sz="1200" kern="1200" dirty="0">
              <a:latin typeface="Times New Roman" panose="02020603050405020304" pitchFamily="18" charset="0"/>
              <a:cs typeface="Times New Roman" panose="02020603050405020304" pitchFamily="18" charset="0"/>
            </a:rPr>
            <a:t>Supply </a:t>
          </a:r>
          <a:r>
            <a:rPr lang="en-US" altLang="en-US" sz="1200" kern="1200" dirty="0" smtClean="0">
              <a:latin typeface="Times New Roman" panose="02020603050405020304" pitchFamily="18" charset="0"/>
              <a:cs typeface="Times New Roman" panose="02020603050405020304" pitchFamily="18" charset="0"/>
            </a:rPr>
            <a:t>chain issues</a:t>
          </a:r>
          <a:endParaRPr lang="zh-CN" altLang="en-US" sz="1200" kern="1200" dirty="0">
            <a:latin typeface="Times New Roman" panose="02020603050405020304" pitchFamily="18" charset="0"/>
            <a:cs typeface="Times New Roman" panose="02020603050405020304" pitchFamily="18" charset="0"/>
          </a:endParaRPr>
        </a:p>
      </dsp:txBody>
      <dsp:txXfrm>
        <a:off x="1265135" y="1566652"/>
        <a:ext cx="823490" cy="82349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10</a:t>
            </a:fld>
            <a:endParaRPr lang="en-US"/>
          </a:p>
        </p:txBody>
      </p:sp>
    </p:spTree>
    <p:extLst>
      <p:ext uri="{BB962C8B-B14F-4D97-AF65-F5344CB8AC3E}">
        <p14:creationId xmlns:p14="http://schemas.microsoft.com/office/powerpoint/2010/main" val="157324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菌种活化就是将发酵菌剂投入温糖水中复苏的过程</a:t>
            </a:r>
            <a:r>
              <a:rPr lang="en-US" altLang="zh-CN" dirty="0"/>
              <a:t>, </a:t>
            </a:r>
            <a:r>
              <a:rPr lang="zh-CN" altLang="en-US" dirty="0"/>
              <a:t>使用的糖类包括葡萄糖、 蔗糖、 糖蜜等</a:t>
            </a:r>
            <a:r>
              <a:rPr lang="en-US" altLang="zh-CN" dirty="0"/>
              <a:t>, </a:t>
            </a:r>
            <a:r>
              <a:rPr lang="zh-CN" altLang="en-US" dirty="0"/>
              <a:t>糖水中含糖量为</a:t>
            </a:r>
            <a:r>
              <a:rPr lang="en-US" altLang="zh-CN" dirty="0"/>
              <a:t>1%~2%</a:t>
            </a:r>
            <a:r>
              <a:rPr lang="zh-CN" altLang="en-US" dirty="0"/>
              <a:t>、 活化温度在</a:t>
            </a:r>
            <a:r>
              <a:rPr lang="en-US" altLang="zh-CN" dirty="0"/>
              <a:t>30~40 ℃ </a:t>
            </a:r>
            <a:r>
              <a:rPr lang="zh-CN" altLang="en-US" dirty="0"/>
              <a:t>、 活化时间在</a:t>
            </a:r>
            <a:r>
              <a:rPr lang="en-US" altLang="zh-CN" dirty="0"/>
              <a:t>2~12 h </a:t>
            </a:r>
            <a:r>
              <a:rPr lang="zh-CN" altLang="en-US" dirty="0"/>
              <a:t>为宜。</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11</a:t>
            </a:fld>
            <a:endParaRPr lang="zh-CN" altLang="en-US"/>
          </a:p>
        </p:txBody>
      </p:sp>
    </p:spTree>
    <p:extLst>
      <p:ext uri="{BB962C8B-B14F-4D97-AF65-F5344CB8AC3E}">
        <p14:creationId xmlns:p14="http://schemas.microsoft.com/office/powerpoint/2010/main" val="363839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A9A3D3-5A2C-413F-B573-95EBAC21C7DB}" type="slidenum">
              <a:rPr lang="zh-CN" altLang="en-GB" smtClean="0"/>
              <a:t>15</a:t>
            </a:fld>
            <a:endParaRPr lang="en-GB" altLang="zh-CN" dirty="0"/>
          </a:p>
        </p:txBody>
      </p:sp>
    </p:spTree>
    <p:extLst>
      <p:ext uri="{BB962C8B-B14F-4D97-AF65-F5344CB8AC3E}">
        <p14:creationId xmlns:p14="http://schemas.microsoft.com/office/powerpoint/2010/main" val="258783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900E228F-D3E4-8ED0-CF5E-2048F26D738B}"/>
              </a:ext>
            </a:extLst>
          </p:cNvPr>
          <p:cNvSpPr>
            <a:spLocks noGrp="1" noRot="1" noChangeAspect="1" noChangeArrowheads="1" noTextEdit="1"/>
          </p:cNvSpPr>
          <p:nvPr>
            <p:ph type="sldImg" idx="4294967295"/>
          </p:nvPr>
        </p:nvSpPr>
        <p:spPr>
          <a:ln>
            <a:miter lim="800000"/>
          </a:ln>
        </p:spPr>
      </p:sp>
      <p:sp>
        <p:nvSpPr>
          <p:cNvPr id="50179" name="文本占位符 2">
            <a:extLst>
              <a:ext uri="{FF2B5EF4-FFF2-40B4-BE49-F238E27FC236}">
                <a16:creationId xmlns:a16="http://schemas.microsoft.com/office/drawing/2014/main" id="{72D00B79-6586-C97F-5736-4F17F2FA4590}"/>
              </a:ext>
            </a:extLst>
          </p:cNvPr>
          <p:cNvSpPr>
            <a:spLocks noGrp="1" noChangeArrowheads="1"/>
          </p:cNvSpPr>
          <p:nvPr>
            <p:ph type="body" idx="4294967295"/>
          </p:nvPr>
        </p:nvSpPr>
        <p:spPr/>
        <p:txBody>
          <a:bodyPr/>
          <a:lstStyle/>
          <a:p>
            <a:pPr eaLnBrk="1" hangingPunct="1"/>
            <a:r>
              <a:rPr lang="zh-CN" altLang="en-US"/>
              <a:t>以现有的小麦现状特点，玉米豆粕为参考值，具有较大的利用优势，但也是人畜争粮的解决途径之一，利用非常规饲料。</a:t>
            </a:r>
            <a:endParaRPr lang="en-US" altLang="zh-CN"/>
          </a:p>
        </p:txBody>
      </p:sp>
    </p:spTree>
    <p:extLst>
      <p:ext uri="{BB962C8B-B14F-4D97-AF65-F5344CB8AC3E}">
        <p14:creationId xmlns:p14="http://schemas.microsoft.com/office/powerpoint/2010/main" val="333614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3B31B949-7D35-C30F-3200-181623A0948A}"/>
              </a:ext>
            </a:extLst>
          </p:cNvPr>
          <p:cNvSpPr>
            <a:spLocks noGrp="1" noRot="1" noChangeAspect="1" noChangeArrowheads="1" noTextEdit="1"/>
          </p:cNvSpPr>
          <p:nvPr>
            <p:ph type="sldImg" idx="4294967295"/>
          </p:nvPr>
        </p:nvSpPr>
        <p:spPr>
          <a:ln>
            <a:miter lim="800000"/>
          </a:ln>
        </p:spPr>
      </p:sp>
      <p:sp>
        <p:nvSpPr>
          <p:cNvPr id="52227" name="文本占位符 2">
            <a:extLst>
              <a:ext uri="{FF2B5EF4-FFF2-40B4-BE49-F238E27FC236}">
                <a16:creationId xmlns:a16="http://schemas.microsoft.com/office/drawing/2014/main" id="{CC8CC0DC-EF5B-FB57-1D9A-40608611D1D7}"/>
              </a:ext>
            </a:extLst>
          </p:cNvPr>
          <p:cNvSpPr>
            <a:spLocks noGrp="1" noChangeArrowheads="1"/>
          </p:cNvSpPr>
          <p:nvPr>
            <p:ph type="body" idx="4294967295"/>
          </p:nvPr>
        </p:nvSpPr>
        <p:spPr/>
        <p:txBody>
          <a:bodyPr/>
          <a:lstStyle/>
          <a:p>
            <a:pPr eaLnBrk="1" hangingPunct="1"/>
            <a:r>
              <a:rPr lang="zh-CN" altLang="en-US"/>
              <a:t>麦麸经固态发酵后营养成分、生物活性物质和抗营养因子等含量不同程度的将提高</a:t>
            </a:r>
            <a:r>
              <a:rPr lang="en-US" altLang="zh-CN"/>
              <a:t>/</a:t>
            </a:r>
            <a:r>
              <a:rPr lang="zh-CN" altLang="en-US"/>
              <a:t>降低。</a:t>
            </a:r>
          </a:p>
        </p:txBody>
      </p:sp>
    </p:spTree>
    <p:extLst>
      <p:ext uri="{BB962C8B-B14F-4D97-AF65-F5344CB8AC3E}">
        <p14:creationId xmlns:p14="http://schemas.microsoft.com/office/powerpoint/2010/main" val="66469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24</a:t>
            </a:fld>
            <a:endParaRPr lang="en-US"/>
          </a:p>
        </p:txBody>
      </p:sp>
    </p:spTree>
    <p:extLst>
      <p:ext uri="{BB962C8B-B14F-4D97-AF65-F5344CB8AC3E}">
        <p14:creationId xmlns:p14="http://schemas.microsoft.com/office/powerpoint/2010/main" val="312987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C1EF665C-BDBA-4434-B6A9-78FEBDD8D04B}" type="slidenum">
              <a:rPr lang="zh-CN" altLang="en-US" smtClean="0"/>
              <a:t>‹#›</a:t>
            </a:fld>
            <a:endParaRPr lang="zh-CN" altLang="en-US"/>
          </a:p>
        </p:txBody>
      </p:sp>
    </p:spTree>
    <p:extLst>
      <p:ext uri="{BB962C8B-B14F-4D97-AF65-F5344CB8AC3E}">
        <p14:creationId xmlns:p14="http://schemas.microsoft.com/office/powerpoint/2010/main" val="198051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t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r>
              <a:rPr lang="en-GB" sz="4400" dirty="0">
                <a:latin typeface="Open Sans" panose="020B0606030504020204" pitchFamily="34" charset="0"/>
                <a:ea typeface="Open Sans" panose="020B0606030504020204" pitchFamily="34" charset="0"/>
                <a:cs typeface="Open Sans" panose="020B0606030504020204" pitchFamily="34" charset="0"/>
                <a:sym typeface="+mn-ea"/>
              </a:rPr>
              <a:t/>
            </a: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2" name="文本框 1">
            <a:extLst>
              <a:ext uri="{FF2B5EF4-FFF2-40B4-BE49-F238E27FC236}">
                <a16:creationId xmlns:a16="http://schemas.microsoft.com/office/drawing/2014/main" id="{E33FD1F1-ABD4-DE7F-54CB-29B80FD1FB93}"/>
              </a:ext>
            </a:extLst>
          </p:cNvPr>
          <p:cNvSpPr txBox="1"/>
          <p:nvPr/>
        </p:nvSpPr>
        <p:spPr>
          <a:xfrm>
            <a:off x="1385198" y="1474333"/>
            <a:ext cx="9236869" cy="2031325"/>
          </a:xfrm>
          <a:prstGeom prst="rect">
            <a:avLst/>
          </a:prstGeom>
          <a:noFill/>
        </p:spPr>
        <p:txBody>
          <a:bodyPr wrap="square" rtlCol="0">
            <a:spAutoFit/>
          </a:bodyPr>
          <a:lstStyle/>
          <a:p>
            <a:pPr algn="ctr">
              <a:lnSpc>
                <a:spcPct val="150000"/>
              </a:lnSpc>
            </a:pPr>
            <a:r>
              <a:rPr lang="en-US" altLang="zh-CN" sz="2800" b="1" dirty="0" smtClean="0">
                <a:latin typeface="Arial" panose="020B0604020202020204" pitchFamily="34" charset="0"/>
                <a:cs typeface="Arial" panose="020B0604020202020204" pitchFamily="34" charset="0"/>
              </a:rPr>
              <a:t>Key Technology for Value-added Utilization </a:t>
            </a:r>
            <a:r>
              <a:rPr lang="en-US" altLang="zh-CN" sz="2800" b="1" dirty="0">
                <a:latin typeface="Arial" panose="020B0604020202020204" pitchFamily="34" charset="0"/>
                <a:cs typeface="Arial" panose="020B0604020202020204" pitchFamily="34" charset="0"/>
              </a:rPr>
              <a:t>of Feed Raw Material from </a:t>
            </a:r>
            <a:r>
              <a:rPr lang="en-US" altLang="zh-CN" sz="2800" b="1" dirty="0" smtClean="0">
                <a:latin typeface="Arial" panose="020B0604020202020204" pitchFamily="34" charset="0"/>
                <a:cs typeface="Arial" panose="020B0604020202020204" pitchFamily="34" charset="0"/>
              </a:rPr>
              <a:t>Grain</a:t>
            </a:r>
          </a:p>
          <a:p>
            <a:pPr algn="ctr">
              <a:lnSpc>
                <a:spcPct val="150000"/>
              </a:lnSpc>
            </a:pPr>
            <a:r>
              <a:rPr lang="zh-CN" altLang="en-US" sz="2800" b="1" dirty="0" smtClean="0">
                <a:latin typeface="Arial" panose="020B0604020202020204" pitchFamily="34" charset="0"/>
                <a:cs typeface="Arial" panose="020B0604020202020204" pitchFamily="34" charset="0"/>
              </a:rPr>
              <a:t>粮食谷物饲料原料</a:t>
            </a:r>
            <a:r>
              <a:rPr lang="zh-CN" altLang="en-US" sz="2800" b="1" dirty="0">
                <a:latin typeface="Arial" panose="020B0604020202020204" pitchFamily="34" charset="0"/>
                <a:cs typeface="Arial" panose="020B0604020202020204" pitchFamily="34" charset="0"/>
              </a:rPr>
              <a:t>增值利用关键技术</a:t>
            </a:r>
          </a:p>
        </p:txBody>
      </p:sp>
      <p:sp>
        <p:nvSpPr>
          <p:cNvPr id="3" name="文本框 2">
            <a:extLst>
              <a:ext uri="{FF2B5EF4-FFF2-40B4-BE49-F238E27FC236}">
                <a16:creationId xmlns:a16="http://schemas.microsoft.com/office/drawing/2014/main" id="{50531C34-2DC8-06F3-17E6-4AD86A1788E3}"/>
              </a:ext>
            </a:extLst>
          </p:cNvPr>
          <p:cNvSpPr txBox="1"/>
          <p:nvPr/>
        </p:nvSpPr>
        <p:spPr>
          <a:xfrm>
            <a:off x="1391838" y="3979069"/>
            <a:ext cx="9408319" cy="1884106"/>
          </a:xfrm>
          <a:prstGeom prst="rect">
            <a:avLst/>
          </a:prstGeom>
          <a:noFill/>
        </p:spPr>
        <p:txBody>
          <a:bodyPr wrap="square" rtlCol="0">
            <a:spAutoFit/>
          </a:bodyPr>
          <a:lstStyle/>
          <a:p>
            <a:pPr algn="ctr">
              <a:lnSpc>
                <a:spcPct val="150000"/>
              </a:lnSpc>
            </a:pPr>
            <a:r>
              <a:rPr lang="en-US" altLang="zh-CN" sz="2000" b="1" dirty="0">
                <a:latin typeface="Arial" panose="020B0604020202020204" pitchFamily="34" charset="0"/>
                <a:cs typeface="Arial" panose="020B0604020202020204" pitchFamily="34" charset="0"/>
              </a:rPr>
              <a:t>Dr. Weiwei Wang</a:t>
            </a:r>
          </a:p>
          <a:p>
            <a:pPr algn="ctr">
              <a:lnSpc>
                <a:spcPct val="150000"/>
              </a:lnSpc>
            </a:pPr>
            <a:r>
              <a:rPr lang="en-US" altLang="zh-CN" sz="2000" b="1" dirty="0">
                <a:latin typeface="Arial" panose="020B0604020202020204" pitchFamily="34" charset="0"/>
                <a:cs typeface="Arial" panose="020B0604020202020204" pitchFamily="34" charset="0"/>
              </a:rPr>
              <a:t>Academy of National Food and Strategic Reserves Administration</a:t>
            </a:r>
          </a:p>
          <a:p>
            <a:pPr algn="ctr">
              <a:lnSpc>
                <a:spcPct val="150000"/>
              </a:lnSpc>
            </a:pPr>
            <a:r>
              <a:rPr lang="zh-CN" altLang="en-US" sz="2000" b="1" dirty="0">
                <a:latin typeface="Arial" panose="020B0604020202020204" pitchFamily="34" charset="0"/>
                <a:cs typeface="Arial" panose="020B0604020202020204" pitchFamily="34" charset="0"/>
              </a:rPr>
              <a:t>王薇薇  研究员</a:t>
            </a:r>
          </a:p>
          <a:p>
            <a:pPr algn="ctr">
              <a:lnSpc>
                <a:spcPct val="150000"/>
              </a:lnSpc>
            </a:pPr>
            <a:r>
              <a:rPr lang="zh-CN" altLang="en-US" sz="2000" b="1" dirty="0">
                <a:latin typeface="Arial" panose="020B0604020202020204" pitchFamily="34" charset="0"/>
                <a:cs typeface="Arial" panose="020B0604020202020204" pitchFamily="34" charset="0"/>
              </a:rPr>
              <a:t>国家粮食和物资储备局科学研究院</a:t>
            </a:r>
            <a:endParaRPr lang="en-US" altLang="zh-CN" sz="2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645234" y="4390420"/>
            <a:ext cx="6477620" cy="667979"/>
          </a:xfrm>
          <a:prstGeom prst="rect">
            <a:avLst/>
          </a:prstGeom>
        </p:spPr>
        <p:txBody>
          <a:bodyPr wrap="none" lIns="91415" tIns="45708" rIns="91415" bIns="45708">
            <a:spAutoFit/>
          </a:bodyPr>
          <a:lstStyle/>
          <a:p>
            <a:pPr algn="ctr">
              <a:lnSpc>
                <a:spcPct val="150000"/>
              </a:lnSpc>
            </a:pPr>
            <a:r>
              <a:rPr lang="en-US" altLang="zh-CN" sz="2800" dirty="0">
                <a:solidFill>
                  <a:schemeClr val="accent2"/>
                </a:solidFill>
                <a:latin typeface="Open Sans Regular" panose="020B0606030504020204" charset="0"/>
                <a:ea typeface="微软雅黑" panose="020B0503020204020204" pitchFamily="34" charset="-122"/>
                <a:cs typeface="Open Sans Regular" panose="020B0606030504020204" charset="0"/>
              </a:rPr>
              <a:t>Development and utilization of feed resources from grain </a:t>
            </a:r>
            <a:endParaRPr lang="en-US" altLang="zh-CN" sz="2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extLst>
      <p:ext uri="{BB962C8B-B14F-4D97-AF65-F5344CB8AC3E}">
        <p14:creationId xmlns:p14="http://schemas.microsoft.com/office/powerpoint/2010/main" val="309032109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5A78B45A-2D54-5A96-71FB-879DAA6A4F93}"/>
              </a:ext>
            </a:extLst>
          </p:cNvPr>
          <p:cNvCxnSpPr/>
          <p:nvPr/>
        </p:nvCxnSpPr>
        <p:spPr>
          <a:xfrm>
            <a:off x="-16618" y="762000"/>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C44D4E0C-D781-9549-095C-F941A01012FD}"/>
              </a:ext>
            </a:extLst>
          </p:cNvPr>
          <p:cNvGrpSpPr>
            <a:grpSpLocks/>
          </p:cNvGrpSpPr>
          <p:nvPr/>
        </p:nvGrpSpPr>
        <p:grpSpPr bwMode="auto">
          <a:xfrm>
            <a:off x="576113" y="133651"/>
            <a:ext cx="520700" cy="479425"/>
            <a:chOff x="123780" y="534395"/>
            <a:chExt cx="445894" cy="351309"/>
          </a:xfrm>
        </p:grpSpPr>
        <p:sp>
          <p:nvSpPr>
            <p:cNvPr id="6" name="等腰三角形 5">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7" name="等腰三角形 6">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8" name="等腰三角形 7">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grpSp>
      <p:sp>
        <p:nvSpPr>
          <p:cNvPr id="9" name="文本框 11">
            <a:extLst>
              <a:ext uri="{FF2B5EF4-FFF2-40B4-BE49-F238E27FC236}">
                <a16:creationId xmlns:a16="http://schemas.microsoft.com/office/drawing/2014/main" id="{ACB0EFCC-32BE-405D-666A-EF5711DA54F8}"/>
              </a:ext>
            </a:extLst>
          </p:cNvPr>
          <p:cNvSpPr txBox="1">
            <a:spLocks noChangeArrowheads="1"/>
          </p:cNvSpPr>
          <p:nvPr/>
        </p:nvSpPr>
        <p:spPr bwMode="auto">
          <a:xfrm>
            <a:off x="1079739" y="192437"/>
            <a:ext cx="10305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Fermentation Enzymatic Hydrolysis Technology: A New Technological Revolution in the Feed Industry</a:t>
            </a:r>
            <a:endParaRPr lang="zh-CN" altLang="en-US" sz="18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576113" y="1089244"/>
            <a:ext cx="10650070" cy="1200329"/>
          </a:xfrm>
          <a:prstGeom prst="rect">
            <a:avLst/>
          </a:prstGeom>
          <a:noFill/>
        </p:spPr>
        <p:txBody>
          <a:bodyPr wrap="square" rtlCol="0">
            <a:spAutoFit/>
          </a:bodyPr>
          <a:lstStyle/>
          <a:p>
            <a:pPr marL="342900" indent="-342900">
              <a:buFont typeface="Wingdings" panose="05000000000000000000" pitchFamily="2" charset="2"/>
              <a:buChar char="p"/>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Biological Feed</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Refers to a general term for feed products developed using biotechnological techniques such as fermentation engineering, enzymatic engineering, protein engineering, and genetic engineering, utilizing feed raw materials and additives permitted by national regulations. This includes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fermented feed, enzymatic feed, synergistic fermented feed with microbes and enzymes, and biological feed additives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536957" y="2243677"/>
            <a:ext cx="10728381" cy="2062103"/>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Preparation Process of Fermented Enzymatic Feed</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Select appropriate raw materials → Crush and mix → Adjust moisture content (30-60%) → Add microbial fermentation agents or enzyme preparations: strain activation (using glucose, sucrose, molasses, etc.; sugar concentration in the sugar solution should be 1% to 2%; activation temperature should be 30-40°C; activation time should be 2-12 hours) → Control fermentation conditions: suitable temperature (generally 25-40°C), humidity (generally maintained at 50-65%), and pH value → Monitor the fermentation process (regular checks and adjustments are necessary to ensure feed quality and safety); fermentation time is generally 5-7 days → Perform drying and other post-treatments → Store (in a cool, dry, and ventilated place) → Feed directly to animals or use as feed ingredients to formulate complete feed</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10"/>
          <p:cNvGrpSpPr/>
          <p:nvPr/>
        </p:nvGrpSpPr>
        <p:grpSpPr>
          <a:xfrm>
            <a:off x="1227781" y="4347235"/>
            <a:ext cx="9227357" cy="2333800"/>
            <a:chOff x="1227781" y="4347235"/>
            <a:chExt cx="9227357" cy="2333800"/>
          </a:xfrm>
        </p:grpSpPr>
        <p:sp>
          <p:nvSpPr>
            <p:cNvPr id="12" name="椭圆 11"/>
            <p:cNvSpPr/>
            <p:nvPr/>
          </p:nvSpPr>
          <p:spPr>
            <a:xfrm>
              <a:off x="1279374" y="4347235"/>
              <a:ext cx="1239147"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Single material</a:t>
              </a:r>
              <a:endParaRPr lang="zh-CN" altLang="en-US" dirty="0">
                <a:solidFill>
                  <a:schemeClr val="tx1"/>
                </a:solidFill>
              </a:endParaRPr>
            </a:p>
          </p:txBody>
        </p:sp>
        <p:sp>
          <p:nvSpPr>
            <p:cNvPr id="13" name="椭圆 12"/>
            <p:cNvSpPr/>
            <p:nvPr/>
          </p:nvSpPr>
          <p:spPr>
            <a:xfrm>
              <a:off x="1227781" y="5414035"/>
              <a:ext cx="1381489"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Mixed</a:t>
              </a:r>
            </a:p>
            <a:p>
              <a:pPr algn="ctr"/>
              <a:r>
                <a:rPr lang="en-US" altLang="zh-CN" sz="1400" b="1" dirty="0" smtClean="0">
                  <a:solidFill>
                    <a:schemeClr val="tx1"/>
                  </a:solidFill>
                  <a:latin typeface="Arial" panose="020B0604020202020204" pitchFamily="34" charset="0"/>
                  <a:cs typeface="Arial" panose="020B0604020202020204" pitchFamily="34" charset="0"/>
                </a:rPr>
                <a:t>materials</a:t>
              </a:r>
              <a:endParaRPr lang="zh-CN" altLang="en-US" dirty="0">
                <a:solidFill>
                  <a:schemeClr val="tx1"/>
                </a:solidFill>
              </a:endParaRPr>
            </a:p>
          </p:txBody>
        </p:sp>
        <p:cxnSp>
          <p:nvCxnSpPr>
            <p:cNvPr id="14" name="直接箭头连接符 13"/>
            <p:cNvCxnSpPr>
              <a:stCxn id="12" idx="6"/>
            </p:cNvCxnSpPr>
            <p:nvPr/>
          </p:nvCxnSpPr>
          <p:spPr>
            <a:xfrm>
              <a:off x="2518521" y="4692700"/>
              <a:ext cx="348504" cy="26030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3" idx="6"/>
              <a:endCxn id="18" idx="3"/>
            </p:cNvCxnSpPr>
            <p:nvPr/>
          </p:nvCxnSpPr>
          <p:spPr>
            <a:xfrm flipV="1">
              <a:off x="2609270" y="5479906"/>
              <a:ext cx="184868" cy="279594"/>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2518521" y="4890160"/>
              <a:ext cx="1882029"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Pretreatment</a:t>
              </a:r>
              <a:endParaRPr lang="zh-CN" altLang="en-US" dirty="0">
                <a:solidFill>
                  <a:schemeClr val="tx1"/>
                </a:solidFill>
              </a:endParaRPr>
            </a:p>
          </p:txBody>
        </p:sp>
        <p:cxnSp>
          <p:nvCxnSpPr>
            <p:cNvPr id="19" name="直接箭头连接符 18"/>
            <p:cNvCxnSpPr/>
            <p:nvPr/>
          </p:nvCxnSpPr>
          <p:spPr>
            <a:xfrm>
              <a:off x="4407694" y="5235625"/>
              <a:ext cx="373856"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4781550" y="4890160"/>
              <a:ext cx="1171575"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Mixture</a:t>
              </a:r>
              <a:endParaRPr lang="zh-CN" altLang="en-US" dirty="0">
                <a:solidFill>
                  <a:schemeClr val="tx1"/>
                </a:solidFill>
              </a:endParaRPr>
            </a:p>
          </p:txBody>
        </p:sp>
        <p:cxnSp>
          <p:nvCxnSpPr>
            <p:cNvPr id="21" name="直接箭头连接符 20"/>
            <p:cNvCxnSpPr/>
            <p:nvPr/>
          </p:nvCxnSpPr>
          <p:spPr>
            <a:xfrm flipV="1">
              <a:off x="5372100" y="5581090"/>
              <a:ext cx="0" cy="3714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4676592" y="5990105"/>
              <a:ext cx="1476558"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Activated strains</a:t>
              </a:r>
              <a:endParaRPr lang="zh-CN" altLang="en-US" dirty="0">
                <a:solidFill>
                  <a:schemeClr val="tx1"/>
                </a:solidFill>
              </a:endParaRPr>
            </a:p>
          </p:txBody>
        </p:sp>
        <p:cxnSp>
          <p:nvCxnSpPr>
            <p:cNvPr id="23" name="直接箭头连接符 22"/>
            <p:cNvCxnSpPr/>
            <p:nvPr/>
          </p:nvCxnSpPr>
          <p:spPr>
            <a:xfrm>
              <a:off x="5966222" y="5235625"/>
              <a:ext cx="373856"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6355556" y="4890160"/>
              <a:ext cx="1917776"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Fermentation</a:t>
              </a:r>
              <a:endParaRPr lang="zh-CN" altLang="en-US" dirty="0">
                <a:solidFill>
                  <a:schemeClr val="tx1"/>
                </a:solidFill>
              </a:endParaRPr>
            </a:p>
          </p:txBody>
        </p:sp>
        <p:cxnSp>
          <p:nvCxnSpPr>
            <p:cNvPr id="25" name="直接箭头连接符 24"/>
            <p:cNvCxnSpPr/>
            <p:nvPr/>
          </p:nvCxnSpPr>
          <p:spPr>
            <a:xfrm>
              <a:off x="8286429" y="5235625"/>
              <a:ext cx="373856"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8675763" y="4890160"/>
              <a:ext cx="1779375" cy="69093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Post-processing</a:t>
              </a:r>
              <a:endParaRPr lang="zh-CN" altLang="en-US" dirty="0">
                <a:solidFill>
                  <a:schemeClr val="tx1"/>
                </a:solidFill>
              </a:endParaRPr>
            </a:p>
          </p:txBody>
        </p:sp>
        <p:cxnSp>
          <p:nvCxnSpPr>
            <p:cNvPr id="27" name="直接箭头连接符 26"/>
            <p:cNvCxnSpPr/>
            <p:nvPr/>
          </p:nvCxnSpPr>
          <p:spPr>
            <a:xfrm>
              <a:off x="9600366" y="5573762"/>
              <a:ext cx="321" cy="371475"/>
            </a:xfrm>
            <a:prstGeom prst="straightConnector1">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8813912" y="5978812"/>
              <a:ext cx="1572908" cy="69093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Drying,</a:t>
              </a:r>
            </a:p>
            <a:p>
              <a:pPr algn="ctr"/>
              <a:r>
                <a:rPr lang="en-US" altLang="zh-CN" sz="1400" b="1" dirty="0" smtClean="0">
                  <a:solidFill>
                    <a:schemeClr val="tx1"/>
                  </a:solidFill>
                  <a:latin typeface="Arial" panose="020B0604020202020204" pitchFamily="34" charset="0"/>
                  <a:cs typeface="Arial" panose="020B0604020202020204" pitchFamily="34" charset="0"/>
                </a:rPr>
                <a:t>Grinding, etc.</a:t>
              </a:r>
              <a:endParaRPr lang="zh-CN" altLang="en-US" dirty="0">
                <a:solidFill>
                  <a:schemeClr val="tx1"/>
                </a:solidFill>
              </a:endParaRP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477" y="6104965"/>
              <a:ext cx="794360" cy="51634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837" y="6102365"/>
              <a:ext cx="800600" cy="518943"/>
            </a:xfrm>
            <a:prstGeom prst="rect">
              <a:avLst/>
            </a:prstGeom>
          </p:spPr>
        </p:pic>
      </p:grpSp>
    </p:spTree>
    <p:extLst>
      <p:ext uri="{BB962C8B-B14F-4D97-AF65-F5344CB8AC3E}">
        <p14:creationId xmlns:p14="http://schemas.microsoft.com/office/powerpoint/2010/main" val="212867205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5723" y="773906"/>
            <a:ext cx="10972800" cy="1615827"/>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Production Process of Fermented Feed</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Aerobic Fermentation: The process of fermentation using aerobic probiotics under oxygen conditions. Common aerobic microorganisms include Bacillus species, yeast, and Aspergillus. Aerobic fermentation requires continuous introduction of fresh air and constant stirring during the fermentation process to meet the respiratory needs of the microorganisms.</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8912540" y="2105758"/>
            <a:ext cx="3066707" cy="2319057"/>
          </a:xfrm>
          <a:prstGeom prst="rect">
            <a:avLst/>
          </a:prstGeom>
        </p:spPr>
      </p:pic>
      <p:sp>
        <p:nvSpPr>
          <p:cNvPr id="6" name="文本框 5"/>
          <p:cNvSpPr txBox="1"/>
          <p:nvPr/>
        </p:nvSpPr>
        <p:spPr>
          <a:xfrm>
            <a:off x="9292025" y="4397854"/>
            <a:ext cx="2447365" cy="523220"/>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Closed Vertical Aerobic Fermentation Tank</a:t>
            </a:r>
            <a:endParaRPr lang="zh-CN" altLang="en-US" sz="1400" dirty="0">
              <a:latin typeface="Times New Roman" panose="02020603050405020304" pitchFamily="18" charset="0"/>
              <a:cs typeface="Times New Roman" panose="02020603050405020304" pitchFamily="18" charset="0"/>
            </a:endParaRPr>
          </a:p>
        </p:txBody>
      </p:sp>
      <p:sp>
        <p:nvSpPr>
          <p:cNvPr id="7" name="矩形 3"/>
          <p:cNvSpPr>
            <a:spLocks noChangeArrowheads="1"/>
          </p:cNvSpPr>
          <p:nvPr/>
        </p:nvSpPr>
        <p:spPr bwMode="auto">
          <a:xfrm>
            <a:off x="4067255" y="4424815"/>
            <a:ext cx="277379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Rectangular Tank Fermentation Bed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2" descr="http://www.myande.com/UploadFiles/FCK/2015-01/20150110H84JP6N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4357" y="2592529"/>
            <a:ext cx="2354019" cy="1836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a:extLst>
              <a:ext uri="{FF2B5EF4-FFF2-40B4-BE49-F238E27FC236}">
                <a16:creationId xmlns:a16="http://schemas.microsoft.com/office/drawing/2014/main" id="{5A78B45A-2D54-5A96-71FB-879DAA6A4F93}"/>
              </a:ext>
            </a:extLst>
          </p:cNvPr>
          <p:cNvCxnSpPr/>
          <p:nvPr/>
        </p:nvCxnSpPr>
        <p:spPr>
          <a:xfrm>
            <a:off x="-16618" y="762000"/>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C44D4E0C-D781-9549-095C-F941A01012FD}"/>
              </a:ext>
            </a:extLst>
          </p:cNvPr>
          <p:cNvGrpSpPr>
            <a:grpSpLocks/>
          </p:cNvGrpSpPr>
          <p:nvPr/>
        </p:nvGrpSpPr>
        <p:grpSpPr bwMode="auto">
          <a:xfrm>
            <a:off x="2405063" y="101600"/>
            <a:ext cx="520700" cy="479425"/>
            <a:chOff x="123780" y="534395"/>
            <a:chExt cx="445894" cy="351309"/>
          </a:xfrm>
        </p:grpSpPr>
        <p:sp>
          <p:nvSpPr>
            <p:cNvPr id="11" name="等腰三角形 10">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2" name="等腰三角形 11">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3" name="等腰三角形 12">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grpSp>
      <p:sp>
        <p:nvSpPr>
          <p:cNvPr id="14" name="文本框 11">
            <a:extLst>
              <a:ext uri="{FF2B5EF4-FFF2-40B4-BE49-F238E27FC236}">
                <a16:creationId xmlns:a16="http://schemas.microsoft.com/office/drawing/2014/main" id="{ACB0EFCC-32BE-405D-666A-EF5711DA54F8}"/>
              </a:ext>
            </a:extLst>
          </p:cNvPr>
          <p:cNvSpPr txBox="1">
            <a:spLocks noChangeArrowheads="1"/>
          </p:cNvSpPr>
          <p:nvPr/>
        </p:nvSpPr>
        <p:spPr bwMode="auto">
          <a:xfrm>
            <a:off x="2936875" y="1588"/>
            <a:ext cx="6634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32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Fermentation Enzymatic Technology</a:t>
            </a:r>
            <a:endParaRPr lang="zh-CN" altLang="en-US" sz="32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15" name="表格 14"/>
          <p:cNvGraphicFramePr>
            <a:graphicFrameLocks noGrp="1"/>
          </p:cNvGraphicFramePr>
          <p:nvPr>
            <p:extLst/>
          </p:nvPr>
        </p:nvGraphicFramePr>
        <p:xfrm>
          <a:off x="452610" y="4895794"/>
          <a:ext cx="11286780" cy="1925320"/>
        </p:xfrm>
        <a:graphic>
          <a:graphicData uri="http://schemas.openxmlformats.org/drawingml/2006/table">
            <a:tbl>
              <a:tblPr firstRow="1" bandRow="1">
                <a:tableStyleId>{5C22544A-7EE6-4342-B048-85BDC9FD1C3A}</a:tableStyleId>
              </a:tblPr>
              <a:tblGrid>
                <a:gridCol w="5643390">
                  <a:extLst>
                    <a:ext uri="{9D8B030D-6E8A-4147-A177-3AD203B41FA5}">
                      <a16:colId xmlns:a16="http://schemas.microsoft.com/office/drawing/2014/main" val="1056095202"/>
                    </a:ext>
                  </a:extLst>
                </a:gridCol>
                <a:gridCol w="5643390">
                  <a:extLst>
                    <a:ext uri="{9D8B030D-6E8A-4147-A177-3AD203B41FA5}">
                      <a16:colId xmlns:a16="http://schemas.microsoft.com/office/drawing/2014/main" val="4040890982"/>
                    </a:ext>
                  </a:extLst>
                </a:gridCol>
              </a:tblGrid>
              <a:tr h="370840">
                <a:tc>
                  <a:txBody>
                    <a:bodyPr/>
                    <a:lstStyle/>
                    <a:p>
                      <a:pPr algn="ctr"/>
                      <a:r>
                        <a:rPr lang="en-US" altLang="zh-CN" sz="1400" dirty="0">
                          <a:latin typeface="微软雅黑" panose="020B0503020204020204" pitchFamily="34" charset="-122"/>
                          <a:ea typeface="微软雅黑" panose="020B0503020204020204" pitchFamily="34" charset="-122"/>
                        </a:rPr>
                        <a:t>Advantages</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Disadvantages</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34024572"/>
                  </a:ext>
                </a:extLst>
              </a:tr>
              <a:tr h="370840">
                <a:tc>
                  <a:txBody>
                    <a:bodyPr/>
                    <a:lstStyle/>
                    <a:p>
                      <a:pPr algn="ctr"/>
                      <a:r>
                        <a:rPr lang="en-US" altLang="zh-CN" sz="1400" dirty="0">
                          <a:latin typeface="微软雅黑" panose="020B0503020204020204" pitchFamily="34" charset="-122"/>
                          <a:ea typeface="微软雅黑" panose="020B0503020204020204" pitchFamily="34" charset="-122"/>
                        </a:rPr>
                        <a:t>Fast fermentation speed, allowing for the full utilization of inorganic nitrogen sources to synthesize microbial protein.</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Significant equipment investment; for shallow fermentation, a large area is required.</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05313390"/>
                  </a:ext>
                </a:extLst>
              </a:tr>
              <a:tr h="370840">
                <a:tc>
                  <a:txBody>
                    <a:bodyPr/>
                    <a:lstStyle/>
                    <a:p>
                      <a:pPr algn="ctr"/>
                      <a:r>
                        <a:rPr lang="en-US" altLang="zh-CN" sz="1400" dirty="0">
                          <a:latin typeface="微软雅黑" panose="020B0503020204020204" pitchFamily="34" charset="-122"/>
                          <a:ea typeface="微软雅黑" panose="020B0503020204020204" pitchFamily="34" charset="-122"/>
                        </a:rPr>
                        <a:t>Fast fermentation speed, allowing for the full utilization of inorganic nitrogen sources to synthesize microbial protein.</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High technical requirements, making it prone to contamination by foreign microorganisms.</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77202134"/>
                  </a:ext>
                </a:extLst>
              </a:tr>
              <a:tr h="370840">
                <a:tc>
                  <a:txBody>
                    <a:bodyPr/>
                    <a:lstStyle/>
                    <a:p>
                      <a:pPr algn="ctr"/>
                      <a:r>
                        <a:rPr lang="en-US" altLang="zh-CN" sz="1400" dirty="0">
                          <a:latin typeface="微软雅黑" panose="020B0503020204020204" pitchFamily="34" charset="-122"/>
                          <a:ea typeface="微软雅黑" panose="020B0503020204020204" pitchFamily="34" charset="-122"/>
                        </a:rPr>
                        <a:t>Capable of producing high-value-added products, such as liquid enzyme preparations, antibiotics, vitamins, and more.</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High energy loss in the materials.</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4286799371"/>
                  </a:ext>
                </a:extLst>
              </a:tr>
            </a:tbl>
          </a:graphicData>
        </a:graphic>
      </p:graphicFrame>
      <p:pic>
        <p:nvPicPr>
          <p:cNvPr id="16" name="图片 15"/>
          <p:cNvPicPr>
            <a:picLocks noChangeAspect="1"/>
          </p:cNvPicPr>
          <p:nvPr/>
        </p:nvPicPr>
        <p:blipFill>
          <a:blip r:embed="rId4"/>
          <a:stretch>
            <a:fillRect/>
          </a:stretch>
        </p:blipFill>
        <p:spPr>
          <a:xfrm>
            <a:off x="103981" y="2578579"/>
            <a:ext cx="3991191" cy="1819275"/>
          </a:xfrm>
          <a:prstGeom prst="rect">
            <a:avLst/>
          </a:prstGeom>
        </p:spPr>
      </p:pic>
      <p:sp>
        <p:nvSpPr>
          <p:cNvPr id="17" name="矩形 3"/>
          <p:cNvSpPr>
            <a:spLocks noChangeArrowheads="1"/>
          </p:cNvSpPr>
          <p:nvPr/>
        </p:nvSpPr>
        <p:spPr bwMode="auto">
          <a:xfrm>
            <a:off x="1283227" y="4385214"/>
            <a:ext cx="277379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Traditional Piled Open Fermentation</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9" name="Picture 1"/>
          <p:cNvPicPr>
            <a:picLocks noChangeAspect="1" noChangeArrowheads="1"/>
          </p:cNvPicPr>
          <p:nvPr/>
        </p:nvPicPr>
        <p:blipFill>
          <a:blip r:embed="rId5" cstate="print"/>
          <a:stretch>
            <a:fillRect/>
          </a:stretch>
        </p:blipFill>
        <p:spPr bwMode="auto">
          <a:xfrm>
            <a:off x="6567561" y="2592529"/>
            <a:ext cx="2220221" cy="1812090"/>
          </a:xfrm>
          <a:prstGeom prst="rect">
            <a:avLst/>
          </a:prstGeom>
          <a:ln>
            <a:noFill/>
          </a:ln>
          <a:effectLst>
            <a:outerShdw blurRad="292100" dist="139700" dir="2700000" algn="tl" rotWithShape="0">
              <a:srgbClr val="333333">
                <a:alpha val="65000"/>
              </a:srgbClr>
            </a:outerShdw>
          </a:effectLst>
        </p:spPr>
      </p:pic>
      <p:sp>
        <p:nvSpPr>
          <p:cNvPr id="20" name="矩形 3"/>
          <p:cNvSpPr>
            <a:spLocks noChangeArrowheads="1"/>
          </p:cNvSpPr>
          <p:nvPr/>
        </p:nvSpPr>
        <p:spPr bwMode="auto">
          <a:xfrm>
            <a:off x="6323561" y="4424815"/>
            <a:ext cx="277379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Rectangular Tank Fermentation Bed</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0727220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5723" y="673547"/>
            <a:ext cx="10972800" cy="1615827"/>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Production Process of Fermented Feed</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 Anaerobic Fermentation: After preparing the raw materials with the appropriate moisture and nutrients, inoculate with anaerobic bacteria and place them in a sealed container or sealed environment. After a period of fermentation, a nutritious, palatable, and highly digestible microecological feed is produced, containing a large number of probiotics and their metabolic products that promote health and growth.</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3"/>
          <p:cNvSpPr>
            <a:spLocks noChangeArrowheads="1"/>
          </p:cNvSpPr>
          <p:nvPr/>
        </p:nvSpPr>
        <p:spPr bwMode="auto">
          <a:xfrm>
            <a:off x="6191265" y="4102888"/>
            <a:ext cx="277379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400" dirty="0">
                <a:latin typeface="Times New Roman" panose="02020603050405020304" pitchFamily="18" charset="0"/>
                <a:cs typeface="Times New Roman" panose="02020603050405020304" pitchFamily="18" charset="0"/>
              </a:rPr>
              <a:t>Vehicle-Style Fermenter</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id="{5A78B45A-2D54-5A96-71FB-879DAA6A4F93}"/>
              </a:ext>
            </a:extLst>
          </p:cNvPr>
          <p:cNvCxnSpPr/>
          <p:nvPr/>
        </p:nvCxnSpPr>
        <p:spPr>
          <a:xfrm>
            <a:off x="-16618" y="762000"/>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C44D4E0C-D781-9549-095C-F941A01012FD}"/>
              </a:ext>
            </a:extLst>
          </p:cNvPr>
          <p:cNvGrpSpPr>
            <a:grpSpLocks/>
          </p:cNvGrpSpPr>
          <p:nvPr/>
        </p:nvGrpSpPr>
        <p:grpSpPr bwMode="auto">
          <a:xfrm>
            <a:off x="2405063" y="101600"/>
            <a:ext cx="520700" cy="479425"/>
            <a:chOff x="123780" y="534395"/>
            <a:chExt cx="445894" cy="351309"/>
          </a:xfrm>
        </p:grpSpPr>
        <p:sp>
          <p:nvSpPr>
            <p:cNvPr id="11" name="等腰三角形 10">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2" name="等腰三角形 11">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3" name="等腰三角形 12">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grpSp>
      <p:sp>
        <p:nvSpPr>
          <p:cNvPr id="14" name="文本框 11">
            <a:extLst>
              <a:ext uri="{FF2B5EF4-FFF2-40B4-BE49-F238E27FC236}">
                <a16:creationId xmlns:a16="http://schemas.microsoft.com/office/drawing/2014/main" id="{ACB0EFCC-32BE-405D-666A-EF5711DA54F8}"/>
              </a:ext>
            </a:extLst>
          </p:cNvPr>
          <p:cNvSpPr txBox="1">
            <a:spLocks noChangeArrowheads="1"/>
          </p:cNvSpPr>
          <p:nvPr/>
        </p:nvSpPr>
        <p:spPr bwMode="auto">
          <a:xfrm>
            <a:off x="2936875" y="1588"/>
            <a:ext cx="7443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36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Fermentation Enzymatic Technology</a:t>
            </a:r>
            <a:endParaRPr lang="zh-CN" altLang="en-US" sz="36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15" name="表格 14"/>
          <p:cNvGraphicFramePr>
            <a:graphicFrameLocks noGrp="1"/>
          </p:cNvGraphicFramePr>
          <p:nvPr>
            <p:extLst/>
          </p:nvPr>
        </p:nvGraphicFramePr>
        <p:xfrm>
          <a:off x="245327" y="4573115"/>
          <a:ext cx="11574965" cy="2296160"/>
        </p:xfrm>
        <a:graphic>
          <a:graphicData uri="http://schemas.openxmlformats.org/drawingml/2006/table">
            <a:tbl>
              <a:tblPr firstRow="1" bandRow="1">
                <a:tableStyleId>{5C22544A-7EE6-4342-B048-85BDC9FD1C3A}</a:tableStyleId>
              </a:tblPr>
              <a:tblGrid>
                <a:gridCol w="4916187">
                  <a:extLst>
                    <a:ext uri="{9D8B030D-6E8A-4147-A177-3AD203B41FA5}">
                      <a16:colId xmlns:a16="http://schemas.microsoft.com/office/drawing/2014/main" val="1056095202"/>
                    </a:ext>
                  </a:extLst>
                </a:gridCol>
                <a:gridCol w="6658778">
                  <a:extLst>
                    <a:ext uri="{9D8B030D-6E8A-4147-A177-3AD203B41FA5}">
                      <a16:colId xmlns:a16="http://schemas.microsoft.com/office/drawing/2014/main" val="4040890982"/>
                    </a:ext>
                  </a:extLst>
                </a:gridCol>
              </a:tblGrid>
              <a:tr h="370840">
                <a:tc>
                  <a:txBody>
                    <a:bodyPr/>
                    <a:lstStyle/>
                    <a:p>
                      <a:pPr algn="ctr"/>
                      <a:r>
                        <a:rPr lang="en-US" altLang="zh-CN" sz="1400" dirty="0">
                          <a:latin typeface="微软雅黑" panose="020B0503020204020204" pitchFamily="34" charset="-122"/>
                          <a:ea typeface="微软雅黑" panose="020B0503020204020204" pitchFamily="34" charset="-122"/>
                        </a:rPr>
                        <a:t>Advantages</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Disadvantages</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34024572"/>
                  </a:ext>
                </a:extLst>
              </a:tr>
              <a:tr h="370840">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Simple operation, easy to master; equipment occupies a small area, allowing for deep fermentation</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The bacterial proliferation is lower than that of aerobic fermentation.</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extLst>
                  <a:ext uri="{0D108BD9-81ED-4DB2-BD59-A6C34878D82A}">
                    <a16:rowId xmlns:a16="http://schemas.microsoft.com/office/drawing/2014/main" val="3605313390"/>
                  </a:ext>
                </a:extLst>
              </a:tr>
              <a:tr h="370840">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Material loss does not exceed 5%, and usable energy may increase.</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The decomposition strength of the materials is insufficient, but this can be addressed by using exogenous compound enzyme preparations.</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extLst>
                  <a:ext uri="{0D108BD9-81ED-4DB2-BD59-A6C34878D82A}">
                    <a16:rowId xmlns:a16="http://schemas.microsoft.com/office/drawing/2014/main" val="2077202134"/>
                  </a:ext>
                </a:extLst>
              </a:tr>
              <a:tr h="370840">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As long as it is well sealed, the shelf life is long.</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marL="0" algn="ctr" defTabSz="914400" rtl="0" eaLnBrk="1" latinLnBrk="0" hangingPunct="1"/>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extLst>
                  <a:ext uri="{0D108BD9-81ED-4DB2-BD59-A6C34878D82A}">
                    <a16:rowId xmlns:a16="http://schemas.microsoft.com/office/drawing/2014/main" val="4286799371"/>
                  </a:ext>
                </a:extLst>
              </a:tr>
              <a:tr h="370840">
                <a:tc>
                  <a:txBody>
                    <a:bodyPr/>
                    <a:lstStyle/>
                    <a:p>
                      <a:pPr marL="0" algn="ctr" defTabSz="914400" rtl="0" eaLnBrk="1" latinLnBrk="0" hangingPunct="1"/>
                      <a:r>
                        <a:rPr lang="en-US" altLang="zh-CN" sz="1400" kern="1200" dirty="0">
                          <a:solidFill>
                            <a:schemeClr val="dk1"/>
                          </a:solidFill>
                          <a:latin typeface="微软雅黑" panose="020B0503020204020204" pitchFamily="34" charset="-122"/>
                          <a:ea typeface="微软雅黑" panose="020B0503020204020204" pitchFamily="34" charset="-122"/>
                          <a:cs typeface="+mn-cs"/>
                        </a:rPr>
                        <a:t>Fermentation produces organic acids (such as lactic acid) and rich </a:t>
                      </a:r>
                      <a:r>
                        <a:rPr lang="en-US" altLang="zh-CN" sz="1400" kern="1200" dirty="0" err="1">
                          <a:solidFill>
                            <a:schemeClr val="dk1"/>
                          </a:solidFill>
                          <a:latin typeface="微软雅黑" panose="020B0503020204020204" pitchFamily="34" charset="-122"/>
                          <a:ea typeface="微软雅黑" panose="020B0503020204020204" pitchFamily="34" charset="-122"/>
                          <a:cs typeface="+mn-cs"/>
                        </a:rPr>
                        <a:t>lactobacillin</a:t>
                      </a:r>
                      <a:r>
                        <a:rPr lang="en-US" altLang="zh-CN" sz="1400" kern="1200" dirty="0">
                          <a:solidFill>
                            <a:schemeClr val="dk1"/>
                          </a:solidFill>
                          <a:latin typeface="微软雅黑" panose="020B0503020204020204" pitchFamily="34" charset="-122"/>
                          <a:ea typeface="微软雅黑" panose="020B0503020204020204" pitchFamily="34" charset="-122"/>
                          <a:cs typeface="+mn-cs"/>
                        </a:rPr>
                        <a:t>.</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marL="0" algn="ctr" defTabSz="914400" rtl="0" eaLnBrk="1" latinLnBrk="0" hangingPunct="1"/>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tc>
                <a:extLst>
                  <a:ext uri="{0D108BD9-81ED-4DB2-BD59-A6C34878D82A}">
                    <a16:rowId xmlns:a16="http://schemas.microsoft.com/office/drawing/2014/main" val="3965350897"/>
                  </a:ext>
                </a:extLst>
              </a:tr>
            </a:tbl>
          </a:graphicData>
        </a:graphic>
      </p:graphicFrame>
      <p:sp>
        <p:nvSpPr>
          <p:cNvPr id="17" name="矩形 3"/>
          <p:cNvSpPr>
            <a:spLocks noChangeArrowheads="1"/>
          </p:cNvSpPr>
          <p:nvPr/>
        </p:nvSpPr>
        <p:spPr bwMode="auto">
          <a:xfrm>
            <a:off x="539354" y="4110877"/>
            <a:ext cx="277379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400" dirty="0">
                <a:latin typeface="Times New Roman" panose="02020603050405020304" pitchFamily="18" charset="0"/>
                <a:cs typeface="Times New Roman" panose="02020603050405020304" pitchFamily="18" charset="0"/>
              </a:rPr>
              <a:t>Piled Fermentation</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8" name="图片 17"/>
          <p:cNvPicPr>
            <a:picLocks noChangeAspect="1"/>
          </p:cNvPicPr>
          <p:nvPr/>
        </p:nvPicPr>
        <p:blipFill>
          <a:blip r:embed="rId2"/>
          <a:stretch>
            <a:fillRect/>
          </a:stretch>
        </p:blipFill>
        <p:spPr>
          <a:xfrm>
            <a:off x="3633405" y="2169379"/>
            <a:ext cx="2322235" cy="1972180"/>
          </a:xfrm>
          <a:prstGeom prst="rect">
            <a:avLst/>
          </a:prstGeom>
        </p:spPr>
      </p:pic>
      <p:sp>
        <p:nvSpPr>
          <p:cNvPr id="19" name="文本框 18"/>
          <p:cNvSpPr txBox="1"/>
          <p:nvPr/>
        </p:nvSpPr>
        <p:spPr>
          <a:xfrm>
            <a:off x="3633405" y="4110877"/>
            <a:ext cx="2662517" cy="523220"/>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One-Way Exhaust Valve Fermented Feed Bag</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355723" y="2302809"/>
            <a:ext cx="3141059" cy="1823065"/>
          </a:xfrm>
          <a:prstGeom prst="rect">
            <a:avLst/>
          </a:prstGeom>
        </p:spPr>
      </p:pic>
      <p:pic>
        <p:nvPicPr>
          <p:cNvPr id="20" name="图片 3"/>
          <p:cNvPicPr>
            <a:picLocks noChangeAspect="1"/>
          </p:cNvPicPr>
          <p:nvPr/>
        </p:nvPicPr>
        <p:blipFill>
          <a:blip r:embed="rId4" cstate="print"/>
          <a:stretch>
            <a:fillRect/>
          </a:stretch>
        </p:blipFill>
        <p:spPr bwMode="auto">
          <a:xfrm>
            <a:off x="9194989" y="2112734"/>
            <a:ext cx="2512671" cy="2013140"/>
          </a:xfrm>
          <a:prstGeom prst="rect">
            <a:avLst/>
          </a:prstGeom>
          <a:ln>
            <a:noFill/>
          </a:ln>
          <a:effectLst>
            <a:outerShdw blurRad="292100" dist="139700" dir="2700000" algn="tl" rotWithShape="0">
              <a:srgbClr val="333333">
                <a:alpha val="65000"/>
              </a:srgbClr>
            </a:outerShdw>
          </a:effectLst>
        </p:spPr>
      </p:pic>
      <p:sp>
        <p:nvSpPr>
          <p:cNvPr id="21" name="文本框 20"/>
          <p:cNvSpPr txBox="1"/>
          <p:nvPr/>
        </p:nvSpPr>
        <p:spPr>
          <a:xfrm>
            <a:off x="9064063" y="4110877"/>
            <a:ext cx="2605746" cy="523220"/>
          </a:xfrm>
          <a:prstGeom prst="rect">
            <a:avLst/>
          </a:prstGeom>
          <a:noFill/>
        </p:spPr>
        <p:txBody>
          <a:bodyPr wrap="square">
            <a:spAutoFit/>
          </a:bodyPr>
          <a:lstStyle/>
          <a:p>
            <a:pPr algn="ctr">
              <a:defRPr/>
            </a:pPr>
            <a:r>
              <a:rPr lang="en-US" altLang="zh-CN" sz="1400" dirty="0">
                <a:latin typeface="Times New Roman" panose="02020603050405020304" pitchFamily="18" charset="0"/>
                <a:cs typeface="Times New Roman" panose="02020603050405020304" pitchFamily="18" charset="0"/>
              </a:rPr>
              <a:t>Automated Rectangular Fermentation System</a:t>
            </a:r>
            <a:endPar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6" name="组合 5"/>
          <p:cNvGrpSpPr/>
          <p:nvPr/>
        </p:nvGrpSpPr>
        <p:grpSpPr>
          <a:xfrm>
            <a:off x="6092263" y="2112734"/>
            <a:ext cx="2971800" cy="2028825"/>
            <a:chOff x="6092263" y="2112734"/>
            <a:chExt cx="2971800" cy="2028825"/>
          </a:xfrm>
        </p:grpSpPr>
        <p:pic>
          <p:nvPicPr>
            <p:cNvPr id="3" name="图片 2"/>
            <p:cNvPicPr>
              <a:picLocks noChangeAspect="1"/>
            </p:cNvPicPr>
            <p:nvPr/>
          </p:nvPicPr>
          <p:blipFill>
            <a:blip r:embed="rId5"/>
            <a:stretch>
              <a:fillRect/>
            </a:stretch>
          </p:blipFill>
          <p:spPr>
            <a:xfrm>
              <a:off x="6092263" y="2112734"/>
              <a:ext cx="2971800" cy="2028825"/>
            </a:xfrm>
            <a:prstGeom prst="rect">
              <a:avLst/>
            </a:prstGeom>
          </p:spPr>
        </p:pic>
        <p:sp>
          <p:nvSpPr>
            <p:cNvPr id="5" name="文本框 4"/>
            <p:cNvSpPr txBox="1"/>
            <p:nvPr/>
          </p:nvSpPr>
          <p:spPr>
            <a:xfrm>
              <a:off x="6783835" y="3292745"/>
              <a:ext cx="2181225" cy="276999"/>
            </a:xfrm>
            <a:prstGeom prst="rect">
              <a:avLst/>
            </a:prstGeom>
            <a:solidFill>
              <a:srgbClr val="92D050"/>
            </a:solid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Automatic feed in and out</a:t>
              </a:r>
              <a:endParaRPr lang="zh-CN"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263928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5723" y="728747"/>
            <a:ext cx="11495618" cy="1704569"/>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Production Process of Fermented Feed**  </a:t>
            </a:r>
          </a:p>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 Facultative Fermentation:** A fermentation process completed by the joint action of aerobic bacteria, anaerobic bacteria, and facultative anaerobic bacteria. Different types of microorganisms grow and function in varying oxygen concentration environments, possessing both aerobic respiration and anaerobic fermentation capabilities.</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id="{5A78B45A-2D54-5A96-71FB-879DAA6A4F93}"/>
              </a:ext>
            </a:extLst>
          </p:cNvPr>
          <p:cNvCxnSpPr/>
          <p:nvPr/>
        </p:nvCxnSpPr>
        <p:spPr>
          <a:xfrm>
            <a:off x="-16618" y="762000"/>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C44D4E0C-D781-9549-095C-F941A01012FD}"/>
              </a:ext>
            </a:extLst>
          </p:cNvPr>
          <p:cNvGrpSpPr>
            <a:grpSpLocks/>
          </p:cNvGrpSpPr>
          <p:nvPr/>
        </p:nvGrpSpPr>
        <p:grpSpPr bwMode="auto">
          <a:xfrm>
            <a:off x="2405063" y="101600"/>
            <a:ext cx="520700" cy="479425"/>
            <a:chOff x="123780" y="534395"/>
            <a:chExt cx="445894" cy="351309"/>
          </a:xfrm>
        </p:grpSpPr>
        <p:sp>
          <p:nvSpPr>
            <p:cNvPr id="11" name="等腰三角形 10">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2" name="等腰三角形 11">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3" name="等腰三角形 12">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grpSp>
      <p:sp>
        <p:nvSpPr>
          <p:cNvPr id="14" name="文本框 11">
            <a:extLst>
              <a:ext uri="{FF2B5EF4-FFF2-40B4-BE49-F238E27FC236}">
                <a16:creationId xmlns:a16="http://schemas.microsoft.com/office/drawing/2014/main" id="{ACB0EFCC-32BE-405D-666A-EF5711DA54F8}"/>
              </a:ext>
            </a:extLst>
          </p:cNvPr>
          <p:cNvSpPr txBox="1">
            <a:spLocks noChangeArrowheads="1"/>
          </p:cNvSpPr>
          <p:nvPr/>
        </p:nvSpPr>
        <p:spPr bwMode="auto">
          <a:xfrm>
            <a:off x="2936875" y="1588"/>
            <a:ext cx="7443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36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Fermentation Enzymatic Technology</a:t>
            </a:r>
            <a:endParaRPr lang="zh-CN" altLang="en-US" sz="36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462994" y="2933902"/>
            <a:ext cx="11232776" cy="646331"/>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Maximize control of aerobic contaminating bacteria proliferation, quickly transition into the anaerobic fermentation phase, minimize fermentation losses, and produce as many metabolic products, such as organic acids, as possible.</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7240939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966394" y="4862016"/>
            <a:ext cx="4386309" cy="297411"/>
          </a:xfrm>
          <a:prstGeom prst="rect">
            <a:avLst/>
          </a:prstGeom>
          <a:noFill/>
          <a:ln>
            <a:noFill/>
          </a:ln>
        </p:spPr>
        <p:txBody>
          <a:bodyPr wrap="square" rtlCol="0" anchor="t" anchorCtr="0">
            <a:no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Changes in Mycotoxin Adsorption Rates Before and After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Physical Modification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l="27829"/>
          <a:stretch>
            <a:fillRect/>
          </a:stretch>
        </p:blipFill>
        <p:spPr>
          <a:xfrm>
            <a:off x="1977674" y="5341419"/>
            <a:ext cx="3124790" cy="1108383"/>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24240" t="6900" r="35922" b="4872"/>
          <a:stretch>
            <a:fillRect/>
          </a:stretch>
        </p:blipFill>
        <p:spPr>
          <a:xfrm>
            <a:off x="966394" y="5400544"/>
            <a:ext cx="1026341" cy="1049587"/>
          </a:xfrm>
          <a:prstGeom prst="rect">
            <a:avLst/>
          </a:prstGeom>
        </p:spPr>
      </p:pic>
      <p:sp>
        <p:nvSpPr>
          <p:cNvPr id="27" name="文本框 26"/>
          <p:cNvSpPr txBox="1"/>
          <p:nvPr/>
        </p:nvSpPr>
        <p:spPr>
          <a:xfrm>
            <a:off x="111958" y="6468600"/>
            <a:ext cx="5936543" cy="483395"/>
          </a:xfrm>
          <a:prstGeom prst="rect">
            <a:avLst/>
          </a:prstGeom>
          <a:noFill/>
          <a:ln>
            <a:noFill/>
          </a:ln>
        </p:spPr>
        <p:txBody>
          <a:bodyPr wrap="square" rtlCol="0" anchor="t" anchorCtr="0">
            <a:no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Mycotoxin Degrading Enzymes and Degrading Microorganisms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8" name="矩形 27"/>
          <p:cNvSpPr/>
          <p:nvPr/>
        </p:nvSpPr>
        <p:spPr>
          <a:xfrm>
            <a:off x="585034" y="1297911"/>
            <a:ext cx="11021931" cy="923330"/>
          </a:xfrm>
          <a:prstGeom prst="rect">
            <a:avLst/>
          </a:prstGeom>
        </p:spPr>
        <p:txBody>
          <a:bodyPr wrap="square">
            <a:spAutoFit/>
          </a:bodyPr>
          <a:lstStyle/>
          <a:p>
            <a:pPr marL="285750" indent="-285750">
              <a:buFont typeface="Wingdings" panose="05000000000000000000" pitchFamily="2" charset="2"/>
              <a:buChar char="Ø"/>
            </a:pPr>
            <a:r>
              <a:rPr lang="en-US" altLang="zh-CN" sz="1800" dirty="0">
                <a:solidFill>
                  <a:srgbClr val="002060"/>
                </a:solidFill>
                <a:latin typeface="Arial" panose="020B0604020202020204" pitchFamily="34" charset="0"/>
                <a:ea typeface="微软雅黑" panose="020B0503020204020204" pitchFamily="34" charset="-122"/>
                <a:cs typeface="Arial" panose="020B0604020202020204" pitchFamily="34" charset="0"/>
              </a:rPr>
              <a:t>Based on the "Microorganism + Enzyme + Adsorbent" synergistic reduction technology, a mycotoxin detoxifying agent product has been developed, achieving removal rates of over 80% for vomitoxin and deoxynivalenol.</a:t>
            </a:r>
            <a:endParaRPr lang="zh-CN" altLang="en-US" sz="180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标题 1"/>
          <p:cNvSpPr txBox="1"/>
          <p:nvPr/>
        </p:nvSpPr>
        <p:spPr>
          <a:xfrm>
            <a:off x="182965" y="939790"/>
            <a:ext cx="8555997" cy="400110"/>
          </a:xfrm>
          <a:prstGeom prst="rect">
            <a:avLst/>
          </a:prstGeom>
        </p:spPr>
        <p:txBody>
          <a:bodyPr wrap="none">
            <a:spAutoFit/>
          </a:bodyPr>
          <a:lstStyle>
            <a:defPPr>
              <a:defRPr lang="en-GB"/>
            </a:defPPr>
            <a:lvl1pPr>
              <a:defRPr sz="2800">
                <a:solidFill>
                  <a:srgbClr val="002060"/>
                </a:solidFill>
                <a:latin typeface="微软雅黑" panose="020B0503020204020204" pitchFamily="34" charset="-122"/>
                <a:ea typeface="微软雅黑" panose="020B0503020204020204" pitchFamily="34" charset="-122"/>
              </a:defRPr>
            </a:lvl1pPr>
          </a:lstStyle>
          <a:p>
            <a:r>
              <a:rPr lang="en-US" altLang="zh-CN" sz="2000" dirty="0">
                <a:solidFill>
                  <a:srgbClr val="FF0000"/>
                </a:solidFill>
                <a:latin typeface="Arial" panose="020B0604020202020204" pitchFamily="34" charset="0"/>
                <a:cs typeface="Arial" panose="020B0604020202020204" pitchFamily="34" charset="0"/>
              </a:rPr>
              <a:t>Technologies for the </a:t>
            </a:r>
            <a:r>
              <a:rPr lang="en-US" altLang="zh-CN" sz="2000" dirty="0" smtClean="0">
                <a:solidFill>
                  <a:srgbClr val="FF0000"/>
                </a:solidFill>
                <a:latin typeface="Arial" panose="020B0604020202020204" pitchFamily="34" charset="0"/>
                <a:cs typeface="Arial" panose="020B0604020202020204" pitchFamily="34" charset="0"/>
              </a:rPr>
              <a:t>removal </a:t>
            </a:r>
            <a:r>
              <a:rPr lang="en-US" altLang="zh-CN" sz="2000" dirty="0">
                <a:solidFill>
                  <a:srgbClr val="FF0000"/>
                </a:solidFill>
                <a:latin typeface="Arial" panose="020B0604020202020204" pitchFamily="34" charset="0"/>
                <a:cs typeface="Arial" panose="020B0604020202020204" pitchFamily="34" charset="0"/>
              </a:rPr>
              <a:t>of </a:t>
            </a:r>
            <a:r>
              <a:rPr lang="en-US" altLang="zh-CN" sz="2000" dirty="0" smtClean="0">
                <a:solidFill>
                  <a:srgbClr val="FF0000"/>
                </a:solidFill>
                <a:latin typeface="Arial" panose="020B0604020202020204" pitchFamily="34" charset="0"/>
                <a:cs typeface="Arial" panose="020B0604020202020204" pitchFamily="34" charset="0"/>
              </a:rPr>
              <a:t>mycotoxins from grain and its by-products</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14" name="灯片编号占位符 1"/>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EF665C-BDBA-4434-B6A9-78FEBDD8D04B}" type="slidenum">
              <a:rPr lang="zh-CN" altLang="en-US" smtClean="0">
                <a:solidFill>
                  <a:srgbClr val="002060">
                    <a:tint val="75000"/>
                  </a:srgbClr>
                </a:solidFill>
                <a:latin typeface="Arial" panose="020B0604020202020204" pitchFamily="34" charset="0"/>
                <a:cs typeface="Arial" panose="020B0604020202020204" pitchFamily="34" charset="0"/>
              </a:rPr>
              <a:pPr/>
              <a:t>15</a:t>
            </a:fld>
            <a:endParaRPr lang="zh-CN" altLang="en-US">
              <a:solidFill>
                <a:srgbClr val="002060">
                  <a:tint val="75000"/>
                </a:srgbClr>
              </a:solidFill>
              <a:latin typeface="Arial" panose="020B0604020202020204" pitchFamily="34" charset="0"/>
              <a:cs typeface="Arial" panose="020B0604020202020204" pitchFamily="34" charset="0"/>
            </a:endParaRPr>
          </a:p>
        </p:txBody>
      </p:sp>
      <p:sp>
        <p:nvSpPr>
          <p:cNvPr id="15" name="标题 1">
            <a:extLst>
              <a:ext uri="{FF2B5EF4-FFF2-40B4-BE49-F238E27FC236}">
                <a16:creationId xmlns:a16="http://schemas.microsoft.com/office/drawing/2014/main" id="{68C30DFF-A8E4-D779-6A94-C5672787B721}"/>
              </a:ext>
            </a:extLst>
          </p:cNvPr>
          <p:cNvSpPr>
            <a:spLocks noGrp="1"/>
          </p:cNvSpPr>
          <p:nvPr/>
        </p:nvSpPr>
        <p:spPr>
          <a:xfrm>
            <a:off x="581424" y="54007"/>
            <a:ext cx="11473616" cy="74231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pPr>
            <a:r>
              <a:rPr lang="en-US" altLang="zh-CN" sz="2400" b="1" dirty="0">
                <a:solidFill>
                  <a:srgbClr val="002060"/>
                </a:solidFill>
                <a:latin typeface="Arial" panose="020B0604020202020204" pitchFamily="34" charset="0"/>
                <a:ea typeface="楷体" panose="02010609060101010101" pitchFamily="49" charset="-122"/>
                <a:cs typeface="Arial" panose="020B0604020202020204" pitchFamily="34" charset="0"/>
              </a:rPr>
              <a:t>Technologies for the Development and Utilization of By-Products from Grain Processing</a:t>
            </a:r>
            <a:endParaRPr lang="zh-CN" altLang="en-US" sz="2400" b="1" dirty="0">
              <a:solidFill>
                <a:srgbClr val="002060"/>
              </a:solidFill>
              <a:latin typeface="Arial" panose="020B0604020202020204" pitchFamily="34" charset="0"/>
              <a:ea typeface="楷体" panose="02010609060101010101" pitchFamily="49" charset="-122"/>
              <a:cs typeface="Arial" panose="020B0604020202020204" pitchFamily="34" charset="0"/>
            </a:endParaRPr>
          </a:p>
        </p:txBody>
      </p:sp>
      <p:grpSp>
        <p:nvGrpSpPr>
          <p:cNvPr id="16" name="组合 15">
            <a:extLst>
              <a:ext uri="{FF2B5EF4-FFF2-40B4-BE49-F238E27FC236}">
                <a16:creationId xmlns:a16="http://schemas.microsoft.com/office/drawing/2014/main" id="{C44D4E0C-D781-9549-095C-F941A01012FD}"/>
              </a:ext>
            </a:extLst>
          </p:cNvPr>
          <p:cNvGrpSpPr>
            <a:grpSpLocks/>
          </p:cNvGrpSpPr>
          <p:nvPr/>
        </p:nvGrpSpPr>
        <p:grpSpPr bwMode="auto">
          <a:xfrm>
            <a:off x="98070" y="175161"/>
            <a:ext cx="520700" cy="479425"/>
            <a:chOff x="123780" y="534395"/>
            <a:chExt cx="445894" cy="351309"/>
          </a:xfrm>
        </p:grpSpPr>
        <p:sp>
          <p:nvSpPr>
            <p:cNvPr id="17" name="等腰三角形 16">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defRPr/>
              </a:pPr>
              <a:endParaRPr lang="zh-CN" altLang="en-US" noProof="1">
                <a:latin typeface="Arial" panose="020B0604020202020204" pitchFamily="34" charset="0"/>
                <a:cs typeface="Arial" panose="020B0604020202020204" pitchFamily="34" charset="0"/>
              </a:endParaRPr>
            </a:p>
          </p:txBody>
        </p:sp>
        <p:sp>
          <p:nvSpPr>
            <p:cNvPr id="18" name="等腰三角形 17">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defRPr/>
              </a:pPr>
              <a:endParaRPr lang="zh-CN" altLang="en-US" noProof="1">
                <a:latin typeface="Arial" panose="020B0604020202020204" pitchFamily="34" charset="0"/>
                <a:cs typeface="Arial" panose="020B0604020202020204" pitchFamily="34" charset="0"/>
              </a:endParaRPr>
            </a:p>
          </p:txBody>
        </p:sp>
        <p:sp>
          <p:nvSpPr>
            <p:cNvPr id="19" name="等腰三角形 18">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defRPr/>
              </a:pPr>
              <a:endParaRPr lang="zh-CN" altLang="en-US" noProof="1">
                <a:latin typeface="Arial" panose="020B0604020202020204" pitchFamily="34" charset="0"/>
                <a:cs typeface="Arial" panose="020B0604020202020204" pitchFamily="34" charset="0"/>
              </a:endParaRPr>
            </a:p>
          </p:txBody>
        </p:sp>
      </p:grpSp>
      <p:cxnSp>
        <p:nvCxnSpPr>
          <p:cNvPr id="29" name="直接连接符 28">
            <a:extLst>
              <a:ext uri="{FF2B5EF4-FFF2-40B4-BE49-F238E27FC236}">
                <a16:creationId xmlns:a16="http://schemas.microsoft.com/office/drawing/2014/main" id="{5A78B45A-2D54-5A96-71FB-879DAA6A4F93}"/>
              </a:ext>
            </a:extLst>
          </p:cNvPr>
          <p:cNvCxnSpPr/>
          <p:nvPr/>
        </p:nvCxnSpPr>
        <p:spPr>
          <a:xfrm>
            <a:off x="-1" y="797128"/>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02628" y="2381570"/>
            <a:ext cx="4073964" cy="2173661"/>
            <a:chOff x="1132286" y="2341666"/>
            <a:chExt cx="3894310" cy="3072608"/>
          </a:xfrm>
        </p:grpSpPr>
        <p:pic>
          <p:nvPicPr>
            <p:cNvPr id="22" name="图片 21"/>
            <p:cNvPicPr>
              <a:picLocks noChangeAspect="1"/>
            </p:cNvPicPr>
            <p:nvPr/>
          </p:nvPicPr>
          <p:blipFill rotWithShape="1">
            <a:blip r:embed="rId5"/>
            <a:srcRect l="1012" t="5866" r="3211" b="5523"/>
            <a:stretch>
              <a:fillRect/>
            </a:stretch>
          </p:blipFill>
          <p:spPr>
            <a:xfrm>
              <a:off x="1172295" y="2391203"/>
              <a:ext cx="3854301" cy="2943286"/>
            </a:xfrm>
            <a:prstGeom prst="rect">
              <a:avLst/>
            </a:prstGeom>
          </p:spPr>
        </p:pic>
        <p:sp>
          <p:nvSpPr>
            <p:cNvPr id="30" name="文本框 29"/>
            <p:cNvSpPr txBox="1"/>
            <p:nvPr/>
          </p:nvSpPr>
          <p:spPr>
            <a:xfrm>
              <a:off x="3549939" y="2341666"/>
              <a:ext cx="1423345" cy="261610"/>
            </a:xfrm>
            <a:prstGeom prst="rect">
              <a:avLst/>
            </a:prstGeom>
            <a:solidFill>
              <a:schemeClr val="bg1"/>
            </a:solidFill>
          </p:spPr>
          <p:txBody>
            <a:bodyPr wrap="square" rtlCol="0">
              <a:spAutoFit/>
            </a:bodyPr>
            <a:lstStyle/>
            <a:p>
              <a:r>
                <a:rPr lang="en-US" altLang="zh-CN" sz="1050" dirty="0" smtClean="0">
                  <a:latin typeface="Arial" panose="020B0604020202020204" pitchFamily="34" charset="0"/>
                  <a:cs typeface="Arial" panose="020B0604020202020204" pitchFamily="34" charset="0"/>
                </a:rPr>
                <a:t>Post-modification</a:t>
              </a:r>
              <a:endParaRPr lang="zh-CN" altLang="en-US" sz="1050" dirty="0">
                <a:latin typeface="Arial" panose="020B0604020202020204" pitchFamily="34" charset="0"/>
                <a:cs typeface="Arial" panose="020B0604020202020204" pitchFamily="34" charset="0"/>
              </a:endParaRPr>
            </a:p>
          </p:txBody>
        </p:sp>
        <p:sp>
          <p:nvSpPr>
            <p:cNvPr id="33" name="文本框 32"/>
            <p:cNvSpPr txBox="1"/>
            <p:nvPr/>
          </p:nvSpPr>
          <p:spPr>
            <a:xfrm>
              <a:off x="1671649" y="5152664"/>
              <a:ext cx="1095279" cy="261610"/>
            </a:xfrm>
            <a:prstGeom prst="rect">
              <a:avLst/>
            </a:prstGeom>
            <a:solidFill>
              <a:schemeClr val="bg1"/>
            </a:solidFill>
          </p:spPr>
          <p:txBody>
            <a:bodyPr wrap="square" rtlCol="0">
              <a:spAutoFit/>
            </a:bodyPr>
            <a:lstStyle/>
            <a:p>
              <a:pPr algn="ctr"/>
              <a:r>
                <a:rPr lang="en-US" altLang="zh-CN" sz="1050" dirty="0" smtClean="0">
                  <a:latin typeface="Arial" panose="020B0604020202020204" pitchFamily="34" charset="0"/>
                  <a:cs typeface="Arial" panose="020B0604020202020204" pitchFamily="34" charset="0"/>
                </a:rPr>
                <a:t>AFB1</a:t>
              </a:r>
              <a:endParaRPr lang="zh-CN" altLang="en-US" sz="1050" dirty="0">
                <a:latin typeface="Arial" panose="020B0604020202020204" pitchFamily="34" charset="0"/>
                <a:cs typeface="Arial" panose="020B0604020202020204" pitchFamily="34" charset="0"/>
              </a:endParaRPr>
            </a:p>
          </p:txBody>
        </p:sp>
        <p:sp>
          <p:nvSpPr>
            <p:cNvPr id="34" name="文本框 33"/>
            <p:cNvSpPr txBox="1"/>
            <p:nvPr/>
          </p:nvSpPr>
          <p:spPr>
            <a:xfrm>
              <a:off x="2818046" y="5150486"/>
              <a:ext cx="1095279" cy="261610"/>
            </a:xfrm>
            <a:prstGeom prst="rect">
              <a:avLst/>
            </a:prstGeom>
            <a:solidFill>
              <a:schemeClr val="bg1"/>
            </a:solidFill>
          </p:spPr>
          <p:txBody>
            <a:bodyPr wrap="square" rtlCol="0">
              <a:spAutoFit/>
            </a:bodyPr>
            <a:lstStyle/>
            <a:p>
              <a:pPr algn="ctr"/>
              <a:r>
                <a:rPr lang="en-US" altLang="zh-CN" sz="1050" dirty="0" smtClean="0">
                  <a:latin typeface="Arial" panose="020B0604020202020204" pitchFamily="34" charset="0"/>
                  <a:cs typeface="Arial" panose="020B0604020202020204" pitchFamily="34" charset="0"/>
                </a:rPr>
                <a:t>ZEN</a:t>
              </a:r>
              <a:endParaRPr lang="zh-CN" altLang="en-US" sz="1050" dirty="0">
                <a:latin typeface="Arial" panose="020B0604020202020204" pitchFamily="34" charset="0"/>
                <a:cs typeface="Arial" panose="020B0604020202020204" pitchFamily="34" charset="0"/>
              </a:endParaRPr>
            </a:p>
          </p:txBody>
        </p:sp>
        <p:sp>
          <p:nvSpPr>
            <p:cNvPr id="35" name="文本框 34"/>
            <p:cNvSpPr txBox="1"/>
            <p:nvPr/>
          </p:nvSpPr>
          <p:spPr>
            <a:xfrm>
              <a:off x="3913325" y="5150486"/>
              <a:ext cx="1095279" cy="261610"/>
            </a:xfrm>
            <a:prstGeom prst="rect">
              <a:avLst/>
            </a:prstGeom>
            <a:solidFill>
              <a:schemeClr val="bg1"/>
            </a:solidFill>
          </p:spPr>
          <p:txBody>
            <a:bodyPr wrap="square" rtlCol="0">
              <a:spAutoFit/>
            </a:bodyPr>
            <a:lstStyle/>
            <a:p>
              <a:pPr algn="ctr"/>
              <a:r>
                <a:rPr lang="en-US" altLang="zh-CN" sz="1050" dirty="0" smtClean="0">
                  <a:latin typeface="Arial" panose="020B0604020202020204" pitchFamily="34" charset="0"/>
                  <a:cs typeface="Arial" panose="020B0604020202020204" pitchFamily="34" charset="0"/>
                </a:rPr>
                <a:t>DON</a:t>
              </a:r>
              <a:endParaRPr lang="zh-CN" altLang="en-US" sz="1050" dirty="0">
                <a:latin typeface="Arial" panose="020B0604020202020204" pitchFamily="34" charset="0"/>
                <a:cs typeface="Arial" panose="020B0604020202020204" pitchFamily="34" charset="0"/>
              </a:endParaRPr>
            </a:p>
          </p:txBody>
        </p:sp>
        <p:sp>
          <p:nvSpPr>
            <p:cNvPr id="36" name="文本框 35"/>
            <p:cNvSpPr txBox="1"/>
            <p:nvPr/>
          </p:nvSpPr>
          <p:spPr>
            <a:xfrm rot="16200000">
              <a:off x="444336" y="3815575"/>
              <a:ext cx="1642525" cy="266626"/>
            </a:xfrm>
            <a:prstGeom prst="rect">
              <a:avLst/>
            </a:prstGeom>
            <a:solidFill>
              <a:schemeClr val="bg1"/>
            </a:solidFill>
          </p:spPr>
          <p:txBody>
            <a:bodyPr wrap="square" rtlCol="0">
              <a:spAutoFit/>
            </a:bodyPr>
            <a:lstStyle/>
            <a:p>
              <a:pPr algn="ctr"/>
              <a:r>
                <a:rPr lang="en-US" altLang="zh-CN" sz="1050" dirty="0">
                  <a:latin typeface="Arial" panose="020B0604020202020204" pitchFamily="34" charset="0"/>
                  <a:cs typeface="Arial" panose="020B0604020202020204" pitchFamily="34" charset="0"/>
                </a:rPr>
                <a:t>adsorption </a:t>
              </a:r>
              <a:r>
                <a:rPr lang="en-US" altLang="zh-CN" sz="1050" dirty="0" smtClean="0">
                  <a:latin typeface="Arial" panose="020B0604020202020204" pitchFamily="34" charset="0"/>
                  <a:cs typeface="Arial" panose="020B0604020202020204" pitchFamily="34" charset="0"/>
                </a:rPr>
                <a:t>rate (%)</a:t>
              </a:r>
              <a:endParaRPr lang="zh-CN" altLang="en-US" sz="1050" dirty="0">
                <a:latin typeface="Arial" panose="020B0604020202020204" pitchFamily="34" charset="0"/>
                <a:cs typeface="Arial" panose="020B0604020202020204" pitchFamily="34" charset="0"/>
              </a:endParaRPr>
            </a:p>
          </p:txBody>
        </p:sp>
      </p:grpSp>
      <p:grpSp>
        <p:nvGrpSpPr>
          <p:cNvPr id="9" name="组合 8"/>
          <p:cNvGrpSpPr/>
          <p:nvPr/>
        </p:nvGrpSpPr>
        <p:grpSpPr>
          <a:xfrm>
            <a:off x="5694523" y="2005977"/>
            <a:ext cx="6088878" cy="3541316"/>
            <a:chOff x="5738148" y="2005977"/>
            <a:chExt cx="6088878" cy="3541316"/>
          </a:xfrm>
        </p:grpSpPr>
        <p:grpSp>
          <p:nvGrpSpPr>
            <p:cNvPr id="8" name="组合 7"/>
            <p:cNvGrpSpPr/>
            <p:nvPr/>
          </p:nvGrpSpPr>
          <p:grpSpPr>
            <a:xfrm>
              <a:off x="5738148" y="2005977"/>
              <a:ext cx="6001628" cy="3541316"/>
              <a:chOff x="5742276" y="2013853"/>
              <a:chExt cx="6001628" cy="3541316"/>
            </a:xfrm>
          </p:grpSpPr>
          <p:pic>
            <p:nvPicPr>
              <p:cNvPr id="25" name="图片 24"/>
              <p:cNvPicPr>
                <a:picLocks noChangeAspect="1"/>
              </p:cNvPicPr>
              <p:nvPr/>
            </p:nvPicPr>
            <p:blipFill rotWithShape="1">
              <a:blip r:embed="rId6"/>
              <a:srcRect r="19794"/>
              <a:stretch>
                <a:fillRect/>
              </a:stretch>
            </p:blipFill>
            <p:spPr>
              <a:xfrm>
                <a:off x="5742276" y="2013853"/>
                <a:ext cx="4959546" cy="3541316"/>
              </a:xfrm>
              <a:prstGeom prst="rect">
                <a:avLst/>
              </a:prstGeom>
            </p:spPr>
          </p:pic>
          <p:sp>
            <p:nvSpPr>
              <p:cNvPr id="38" name="文本框 37"/>
              <p:cNvSpPr txBox="1"/>
              <p:nvPr/>
            </p:nvSpPr>
            <p:spPr>
              <a:xfrm rot="16200000">
                <a:off x="6527845" y="2353246"/>
                <a:ext cx="850520" cy="323486"/>
              </a:xfrm>
              <a:prstGeom prst="rect">
                <a:avLst/>
              </a:prstGeom>
              <a:solidFill>
                <a:schemeClr val="bg1"/>
              </a:solidFill>
            </p:spPr>
            <p:txBody>
              <a:bodyPr wrap="square" rtlCol="0">
                <a:spAutoFit/>
              </a:bodyPr>
              <a:lstStyle/>
              <a:p>
                <a:pPr>
                  <a:lnSpc>
                    <a:spcPts val="900"/>
                  </a:lnSpc>
                </a:pPr>
                <a:r>
                  <a:rPr lang="en-US" altLang="zh-CN" sz="1000" dirty="0">
                    <a:latin typeface="Arial" panose="020B0604020202020204" pitchFamily="34" charset="0"/>
                    <a:cs typeface="Arial" panose="020B0604020202020204" pitchFamily="34" charset="0"/>
                  </a:rPr>
                  <a:t>Component verification</a:t>
                </a:r>
                <a:endParaRPr lang="zh-CN" altLang="en-US" sz="1000" dirty="0">
                  <a:latin typeface="Arial" panose="020B0604020202020204" pitchFamily="34" charset="0"/>
                  <a:cs typeface="Arial" panose="020B0604020202020204" pitchFamily="34" charset="0"/>
                </a:endParaRPr>
              </a:p>
            </p:txBody>
          </p:sp>
          <p:sp>
            <p:nvSpPr>
              <p:cNvPr id="5" name="矩形 4"/>
              <p:cNvSpPr/>
              <p:nvPr/>
            </p:nvSpPr>
            <p:spPr>
              <a:xfrm>
                <a:off x="7165557" y="2570917"/>
                <a:ext cx="724502" cy="369332"/>
              </a:xfrm>
              <a:prstGeom prst="rect">
                <a:avLst/>
              </a:prstGeom>
              <a:solidFill>
                <a:schemeClr val="bg1"/>
              </a:solidFill>
            </p:spPr>
            <p:txBody>
              <a:bodyPr wrap="square">
                <a:spAutoFit/>
              </a:bodyPr>
              <a:lstStyle/>
              <a:p>
                <a:r>
                  <a:rPr lang="en-US" altLang="zh-CN" sz="900" dirty="0">
                    <a:latin typeface="Arial" panose="020B0604020202020204" pitchFamily="34" charset="0"/>
                    <a:cs typeface="Arial" panose="020B0604020202020204" pitchFamily="34" charset="0"/>
                  </a:rPr>
                  <a:t>D</a:t>
                </a:r>
                <a:r>
                  <a:rPr lang="zh-CN" altLang="en-US" sz="900" dirty="0" smtClean="0">
                    <a:latin typeface="Arial" panose="020B0604020202020204" pitchFamily="34" charset="0"/>
                    <a:cs typeface="Arial" panose="020B0604020202020204" pitchFamily="34" charset="0"/>
                  </a:rPr>
                  <a:t>egrading </a:t>
                </a:r>
                <a:r>
                  <a:rPr lang="zh-CN" altLang="en-US" sz="900" dirty="0">
                    <a:latin typeface="Arial" panose="020B0604020202020204" pitchFamily="34" charset="0"/>
                    <a:cs typeface="Arial" panose="020B0604020202020204" pitchFamily="34" charset="0"/>
                  </a:rPr>
                  <a:t>bacteria</a:t>
                </a:r>
              </a:p>
            </p:txBody>
          </p:sp>
          <p:sp>
            <p:nvSpPr>
              <p:cNvPr id="39" name="矩形 38"/>
              <p:cNvSpPr/>
              <p:nvPr/>
            </p:nvSpPr>
            <p:spPr>
              <a:xfrm>
                <a:off x="7864076" y="2570917"/>
                <a:ext cx="724502" cy="369332"/>
              </a:xfrm>
              <a:prstGeom prst="rect">
                <a:avLst/>
              </a:prstGeom>
              <a:solidFill>
                <a:schemeClr val="bg1"/>
              </a:solidFill>
            </p:spPr>
            <p:txBody>
              <a:bodyPr wrap="square">
                <a:spAutoFit/>
              </a:bodyPr>
              <a:lstStyle/>
              <a:p>
                <a:r>
                  <a:rPr lang="en-US" altLang="zh-CN" sz="900" dirty="0" smtClean="0">
                    <a:latin typeface="Arial" panose="020B0604020202020204" pitchFamily="34" charset="0"/>
                    <a:cs typeface="Arial" panose="020B0604020202020204" pitchFamily="34" charset="0"/>
                  </a:rPr>
                  <a:t>Selective </a:t>
                </a:r>
                <a:r>
                  <a:rPr lang="en-US" altLang="zh-CN" sz="900" dirty="0">
                    <a:latin typeface="Arial" panose="020B0604020202020204" pitchFamily="34" charset="0"/>
                    <a:cs typeface="Arial" panose="020B0604020202020204" pitchFamily="34" charset="0"/>
                  </a:rPr>
                  <a:t>adsorbent</a:t>
                </a:r>
                <a:endParaRPr lang="zh-CN" altLang="en-US" sz="900" dirty="0">
                  <a:latin typeface="Arial" panose="020B0604020202020204" pitchFamily="34" charset="0"/>
                  <a:cs typeface="Arial" panose="020B0604020202020204" pitchFamily="34" charset="0"/>
                </a:endParaRPr>
              </a:p>
            </p:txBody>
          </p:sp>
          <p:sp>
            <p:nvSpPr>
              <p:cNvPr id="40" name="矩形 39"/>
              <p:cNvSpPr/>
              <p:nvPr/>
            </p:nvSpPr>
            <p:spPr>
              <a:xfrm>
                <a:off x="7053135" y="3003757"/>
                <a:ext cx="1149768" cy="230832"/>
              </a:xfrm>
              <a:prstGeom prst="rect">
                <a:avLst/>
              </a:prstGeom>
              <a:solidFill>
                <a:schemeClr val="bg1"/>
              </a:solidFill>
            </p:spPr>
            <p:txBody>
              <a:bodyPr wrap="square">
                <a:spAutoFit/>
              </a:bodyPr>
              <a:lstStyle/>
              <a:p>
                <a:endParaRPr lang="zh-CN" altLang="en-US" sz="900" dirty="0">
                  <a:latin typeface="Arial" panose="020B0604020202020204" pitchFamily="34" charset="0"/>
                  <a:cs typeface="Arial" panose="020B0604020202020204" pitchFamily="34" charset="0"/>
                </a:endParaRPr>
              </a:p>
            </p:txBody>
          </p:sp>
          <p:sp>
            <p:nvSpPr>
              <p:cNvPr id="6" name="矩形 5"/>
              <p:cNvSpPr/>
              <p:nvPr/>
            </p:nvSpPr>
            <p:spPr>
              <a:xfrm>
                <a:off x="8534149" y="2555528"/>
                <a:ext cx="812487" cy="400110"/>
              </a:xfrm>
              <a:prstGeom prst="rect">
                <a:avLst/>
              </a:prstGeom>
              <a:solidFill>
                <a:schemeClr val="bg1"/>
              </a:solidFill>
            </p:spPr>
            <p:txBody>
              <a:bodyPr wrap="square">
                <a:spAutoFit/>
              </a:bodyPr>
              <a:lstStyle/>
              <a:p>
                <a:r>
                  <a:rPr lang="en-US" altLang="zh-CN" sz="1000" dirty="0" smtClean="0">
                    <a:latin typeface="Arial" panose="020B0604020202020204" pitchFamily="34" charset="0"/>
                    <a:cs typeface="Arial" panose="020B0604020202020204" pitchFamily="34" charset="0"/>
                  </a:rPr>
                  <a:t>Animal </a:t>
                </a:r>
                <a:r>
                  <a:rPr lang="en-US" altLang="zh-CN" sz="1000" dirty="0">
                    <a:latin typeface="Arial" panose="020B0604020202020204" pitchFamily="34" charset="0"/>
                    <a:cs typeface="Arial" panose="020B0604020202020204" pitchFamily="34" charset="0"/>
                  </a:rPr>
                  <a:t>experiment</a:t>
                </a:r>
                <a:endParaRPr lang="zh-CN" altLang="en-US" sz="1000" dirty="0">
                  <a:latin typeface="Arial" panose="020B0604020202020204" pitchFamily="34" charset="0"/>
                  <a:cs typeface="Arial" panose="020B0604020202020204" pitchFamily="34" charset="0"/>
                </a:endParaRPr>
              </a:p>
            </p:txBody>
          </p:sp>
          <p:sp>
            <p:nvSpPr>
              <p:cNvPr id="41" name="矩形 40"/>
              <p:cNvSpPr/>
              <p:nvPr/>
            </p:nvSpPr>
            <p:spPr>
              <a:xfrm>
                <a:off x="9401345" y="2157552"/>
                <a:ext cx="1948845" cy="707886"/>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Growth performance</a:t>
                </a:r>
              </a:p>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Reproductive </a:t>
                </a:r>
                <a:r>
                  <a:rPr lang="en-US" altLang="zh-CN" sz="1000" dirty="0">
                    <a:latin typeface="Arial" panose="020B0604020202020204" pitchFamily="34" charset="0"/>
                    <a:cs typeface="Arial" panose="020B0604020202020204" pitchFamily="34" charset="0"/>
                  </a:rPr>
                  <a:t>performance</a:t>
                </a:r>
                <a:endParaRPr lang="en-US" altLang="zh-CN"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Organ development</a:t>
                </a:r>
              </a:p>
              <a:p>
                <a:pPr marL="171450" indent="-171450">
                  <a:buFont typeface="Arial" panose="020B0604020202020204" pitchFamily="34" charset="0"/>
                  <a:buChar char="•"/>
                </a:pPr>
                <a:r>
                  <a:rPr lang="en-US" altLang="zh-CN" sz="1000" dirty="0">
                    <a:latin typeface="Arial" panose="020B0604020202020204" pitchFamily="34" charset="0"/>
                    <a:cs typeface="Arial" panose="020B0604020202020204" pitchFamily="34" charset="0"/>
                  </a:rPr>
                  <a:t>Toxin </a:t>
                </a:r>
                <a:r>
                  <a:rPr lang="en-US" altLang="zh-CN" sz="1000" dirty="0" smtClean="0">
                    <a:latin typeface="Arial" panose="020B0604020202020204" pitchFamily="34" charset="0"/>
                    <a:cs typeface="Arial" panose="020B0604020202020204" pitchFamily="34" charset="0"/>
                  </a:rPr>
                  <a:t>residue</a:t>
                </a:r>
              </a:p>
            </p:txBody>
          </p:sp>
          <p:sp>
            <p:nvSpPr>
              <p:cNvPr id="42" name="文本框 41"/>
              <p:cNvSpPr txBox="1"/>
              <p:nvPr/>
            </p:nvSpPr>
            <p:spPr>
              <a:xfrm rot="16200000">
                <a:off x="6484150" y="3548576"/>
                <a:ext cx="923582" cy="323165"/>
              </a:xfrm>
              <a:prstGeom prst="rect">
                <a:avLst/>
              </a:prstGeom>
              <a:solidFill>
                <a:schemeClr val="bg1"/>
              </a:solidFill>
            </p:spPr>
            <p:txBody>
              <a:bodyPr wrap="square" rtlCol="0">
                <a:spAutoFit/>
              </a:bodyPr>
              <a:lstStyle/>
              <a:p>
                <a:pPr>
                  <a:lnSpc>
                    <a:spcPts val="900"/>
                  </a:lnSpc>
                </a:pPr>
                <a:r>
                  <a:rPr lang="en-US" altLang="zh-CN" sz="1000" dirty="0">
                    <a:latin typeface="Arial" panose="020B0604020202020204" pitchFamily="34" charset="0"/>
                    <a:cs typeface="Arial" panose="020B0604020202020204" pitchFamily="34" charset="0"/>
                  </a:rPr>
                  <a:t>product development</a:t>
                </a:r>
                <a:endParaRPr lang="zh-CN" altLang="en-US" sz="1000" dirty="0">
                  <a:latin typeface="Arial" panose="020B0604020202020204" pitchFamily="34" charset="0"/>
                  <a:cs typeface="Arial" panose="020B0604020202020204" pitchFamily="34" charset="0"/>
                </a:endParaRPr>
              </a:p>
            </p:txBody>
          </p:sp>
          <p:sp>
            <p:nvSpPr>
              <p:cNvPr id="43" name="矩形 42"/>
              <p:cNvSpPr/>
              <p:nvPr/>
            </p:nvSpPr>
            <p:spPr>
              <a:xfrm>
                <a:off x="7165557" y="3770336"/>
                <a:ext cx="724502" cy="369332"/>
              </a:xfrm>
              <a:prstGeom prst="rect">
                <a:avLst/>
              </a:prstGeom>
              <a:solidFill>
                <a:schemeClr val="bg1"/>
              </a:solidFill>
            </p:spPr>
            <p:txBody>
              <a:bodyPr wrap="square">
                <a:spAutoFit/>
              </a:bodyPr>
              <a:lstStyle/>
              <a:p>
                <a:r>
                  <a:rPr lang="en-US" altLang="zh-CN" sz="900" dirty="0" err="1" smtClean="0">
                    <a:latin typeface="Arial" panose="020B0604020202020204" pitchFamily="34" charset="0"/>
                    <a:cs typeface="Arial" panose="020B0604020202020204" pitchFamily="34" charset="0"/>
                  </a:rPr>
                  <a:t>Biotransfo-rmation</a:t>
                </a:r>
                <a:endParaRPr lang="zh-CN" altLang="en-US" sz="900" dirty="0">
                  <a:latin typeface="Arial" panose="020B0604020202020204" pitchFamily="34" charset="0"/>
                  <a:cs typeface="Arial" panose="020B0604020202020204" pitchFamily="34" charset="0"/>
                </a:endParaRPr>
              </a:p>
            </p:txBody>
          </p:sp>
          <p:sp>
            <p:nvSpPr>
              <p:cNvPr id="44" name="矩形 43"/>
              <p:cNvSpPr/>
              <p:nvPr/>
            </p:nvSpPr>
            <p:spPr>
              <a:xfrm>
                <a:off x="7827482" y="3765575"/>
                <a:ext cx="837788" cy="369332"/>
              </a:xfrm>
              <a:prstGeom prst="rect">
                <a:avLst/>
              </a:prstGeom>
              <a:solidFill>
                <a:schemeClr val="bg1"/>
              </a:solidFill>
            </p:spPr>
            <p:txBody>
              <a:bodyPr wrap="square">
                <a:spAutoFit/>
              </a:bodyPr>
              <a:lstStyle/>
              <a:p>
                <a:r>
                  <a:rPr lang="en-US" altLang="zh-CN" sz="900" dirty="0" smtClean="0">
                    <a:latin typeface="Arial" panose="020B0604020202020204" pitchFamily="34" charset="0"/>
                    <a:cs typeface="Arial" panose="020B0604020202020204" pitchFamily="34" charset="0"/>
                  </a:rPr>
                  <a:t>Biological </a:t>
                </a:r>
                <a:r>
                  <a:rPr lang="en-US" altLang="zh-CN" sz="900" dirty="0">
                    <a:latin typeface="Arial" panose="020B0604020202020204" pitchFamily="34" charset="0"/>
                    <a:cs typeface="Arial" panose="020B0604020202020204" pitchFamily="34" charset="0"/>
                  </a:rPr>
                  <a:t>conservation</a:t>
                </a:r>
                <a:endParaRPr lang="zh-CN" altLang="en-US" sz="900" dirty="0">
                  <a:latin typeface="Arial" panose="020B0604020202020204" pitchFamily="34" charset="0"/>
                  <a:cs typeface="Arial" panose="020B0604020202020204" pitchFamily="34" charset="0"/>
                </a:endParaRPr>
              </a:p>
            </p:txBody>
          </p:sp>
          <p:sp>
            <p:nvSpPr>
              <p:cNvPr id="45" name="矩形 44"/>
              <p:cNvSpPr/>
              <p:nvPr/>
            </p:nvSpPr>
            <p:spPr>
              <a:xfrm>
                <a:off x="8753451" y="3784511"/>
                <a:ext cx="724502" cy="369332"/>
              </a:xfrm>
              <a:prstGeom prst="rect">
                <a:avLst/>
              </a:prstGeom>
              <a:solidFill>
                <a:schemeClr val="bg1"/>
              </a:solidFill>
            </p:spPr>
            <p:txBody>
              <a:bodyPr wrap="square">
                <a:spAutoFit/>
              </a:bodyPr>
              <a:lstStyle/>
              <a:p>
                <a:r>
                  <a:rPr lang="en-US" altLang="zh-CN" sz="900" dirty="0" smtClean="0">
                    <a:latin typeface="Arial" panose="020B0604020202020204" pitchFamily="34" charset="0"/>
                    <a:cs typeface="Arial" panose="020B0604020202020204" pitchFamily="34" charset="0"/>
                  </a:rPr>
                  <a:t>Selective </a:t>
                </a:r>
                <a:r>
                  <a:rPr lang="en-US" altLang="zh-CN" sz="900" dirty="0">
                    <a:latin typeface="Arial" panose="020B0604020202020204" pitchFamily="34" charset="0"/>
                    <a:cs typeface="Arial" panose="020B0604020202020204" pitchFamily="34" charset="0"/>
                  </a:rPr>
                  <a:t>adsorbent</a:t>
                </a:r>
                <a:endParaRPr lang="zh-CN" altLang="en-US" sz="900" dirty="0">
                  <a:latin typeface="Arial" panose="020B0604020202020204" pitchFamily="34" charset="0"/>
                  <a:cs typeface="Arial" panose="020B0604020202020204" pitchFamily="34" charset="0"/>
                </a:endParaRPr>
              </a:p>
            </p:txBody>
          </p:sp>
          <p:sp>
            <p:nvSpPr>
              <p:cNvPr id="46" name="矩形 45"/>
              <p:cNvSpPr/>
              <p:nvPr/>
            </p:nvSpPr>
            <p:spPr>
              <a:xfrm>
                <a:off x="9497508" y="3352870"/>
                <a:ext cx="2246396" cy="553998"/>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US" altLang="zh-CN" sz="1000" dirty="0">
                    <a:latin typeface="Arial" panose="020B0604020202020204" pitchFamily="34" charset="0"/>
                    <a:cs typeface="Arial" panose="020B0604020202020204" pitchFamily="34" charset="0"/>
                  </a:rPr>
                  <a:t>F</a:t>
                </a:r>
                <a:r>
                  <a:rPr lang="en-US" altLang="zh-CN" sz="1000" dirty="0" smtClean="0">
                    <a:latin typeface="Arial" panose="020B0604020202020204" pitchFamily="34" charset="0"/>
                    <a:cs typeface="Arial" panose="020B0604020202020204" pitchFamily="34" charset="0"/>
                  </a:rPr>
                  <a:t>ermentation technology</a:t>
                </a:r>
              </a:p>
              <a:p>
                <a:pPr marL="171450" indent="-171450">
                  <a:buFont typeface="Arial" panose="020B0604020202020204" pitchFamily="34" charset="0"/>
                  <a:buChar char="•"/>
                </a:pPr>
                <a:r>
                  <a:rPr lang="en-US" altLang="zh-CN" sz="1000" dirty="0" err="1" smtClean="0">
                    <a:latin typeface="Arial" panose="020B0604020202020204" pitchFamily="34" charset="0"/>
                    <a:cs typeface="Arial" panose="020B0604020202020204" pitchFamily="34" charset="0"/>
                  </a:rPr>
                  <a:t>Enzymolysis</a:t>
                </a:r>
                <a:r>
                  <a:rPr lang="en-US" altLang="zh-CN" sz="1000" dirty="0" smtClean="0">
                    <a:latin typeface="Arial" panose="020B0604020202020204" pitchFamily="34" charset="0"/>
                    <a:cs typeface="Arial" panose="020B0604020202020204" pitchFamily="34" charset="0"/>
                  </a:rPr>
                  <a:t> technology</a:t>
                </a:r>
              </a:p>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Formulating</a:t>
                </a:r>
              </a:p>
            </p:txBody>
          </p:sp>
          <p:sp>
            <p:nvSpPr>
              <p:cNvPr id="47" name="矩形 46"/>
              <p:cNvSpPr/>
              <p:nvPr/>
            </p:nvSpPr>
            <p:spPr>
              <a:xfrm>
                <a:off x="9981598" y="4190145"/>
                <a:ext cx="1444460" cy="230832"/>
              </a:xfrm>
              <a:prstGeom prst="rect">
                <a:avLst/>
              </a:prstGeom>
              <a:solidFill>
                <a:schemeClr val="bg1"/>
              </a:solidFill>
            </p:spPr>
            <p:txBody>
              <a:bodyPr wrap="square">
                <a:spAutoFit/>
              </a:bodyPr>
              <a:lstStyle/>
              <a:p>
                <a:r>
                  <a:rPr lang="en-US" altLang="zh-CN" sz="900" dirty="0" smtClean="0">
                    <a:latin typeface="Arial" panose="020B0604020202020204" pitchFamily="34" charset="0"/>
                    <a:cs typeface="Arial" panose="020B0604020202020204" pitchFamily="34" charset="0"/>
                  </a:rPr>
                  <a:t>Optimization</a:t>
                </a:r>
                <a:endParaRPr lang="zh-CN" altLang="en-US" sz="900" dirty="0">
                  <a:latin typeface="Arial" panose="020B0604020202020204" pitchFamily="34" charset="0"/>
                  <a:cs typeface="Arial" panose="020B0604020202020204" pitchFamily="34" charset="0"/>
                </a:endParaRPr>
              </a:p>
            </p:txBody>
          </p:sp>
          <p:sp>
            <p:nvSpPr>
              <p:cNvPr id="48" name="文本框 47"/>
              <p:cNvSpPr txBox="1"/>
              <p:nvPr/>
            </p:nvSpPr>
            <p:spPr>
              <a:xfrm rot="16200000">
                <a:off x="6594914" y="4877802"/>
                <a:ext cx="817472" cy="207749"/>
              </a:xfrm>
              <a:prstGeom prst="rect">
                <a:avLst/>
              </a:prstGeom>
              <a:solidFill>
                <a:schemeClr val="bg1"/>
              </a:solidFill>
            </p:spPr>
            <p:txBody>
              <a:bodyPr wrap="square" rtlCol="0">
                <a:spAutoFit/>
              </a:bodyPr>
              <a:lstStyle/>
              <a:p>
                <a:pPr>
                  <a:lnSpc>
                    <a:spcPts val="900"/>
                  </a:lnSpc>
                </a:pPr>
                <a:r>
                  <a:rPr lang="en-US" altLang="zh-CN" sz="1000" dirty="0" smtClean="0">
                    <a:latin typeface="Arial" panose="020B0604020202020204" pitchFamily="34" charset="0"/>
                    <a:cs typeface="Arial" panose="020B0604020202020204" pitchFamily="34" charset="0"/>
                  </a:rPr>
                  <a:t>Evaluation</a:t>
                </a:r>
                <a:endParaRPr lang="zh-CN" altLang="en-US" sz="1000" dirty="0">
                  <a:latin typeface="Arial" panose="020B0604020202020204" pitchFamily="34" charset="0"/>
                  <a:cs typeface="Arial" panose="020B0604020202020204" pitchFamily="34" charset="0"/>
                </a:endParaRPr>
              </a:p>
            </p:txBody>
          </p:sp>
          <p:sp>
            <p:nvSpPr>
              <p:cNvPr id="49" name="矩形 48"/>
              <p:cNvSpPr/>
              <p:nvPr/>
            </p:nvSpPr>
            <p:spPr>
              <a:xfrm>
                <a:off x="7137415" y="5096625"/>
                <a:ext cx="789437" cy="369332"/>
              </a:xfrm>
              <a:prstGeom prst="rect">
                <a:avLst/>
              </a:prstGeom>
              <a:solidFill>
                <a:schemeClr val="bg1"/>
              </a:solidFill>
            </p:spPr>
            <p:txBody>
              <a:bodyPr wrap="square">
                <a:spAutoFit/>
              </a:bodyPr>
              <a:lstStyle/>
              <a:p>
                <a:r>
                  <a:rPr lang="en-US" altLang="zh-CN" sz="900" dirty="0">
                    <a:latin typeface="Arial" panose="020B0604020202020204" pitchFamily="34" charset="0"/>
                    <a:cs typeface="Arial" panose="020B0604020202020204" pitchFamily="34" charset="0"/>
                  </a:rPr>
                  <a:t>Biomimetic digestion</a:t>
                </a:r>
                <a:endParaRPr lang="zh-CN" altLang="en-US" sz="900" dirty="0">
                  <a:latin typeface="Arial" panose="020B0604020202020204" pitchFamily="34" charset="0"/>
                  <a:cs typeface="Arial" panose="020B0604020202020204" pitchFamily="34" charset="0"/>
                </a:endParaRPr>
              </a:p>
            </p:txBody>
          </p:sp>
          <p:sp>
            <p:nvSpPr>
              <p:cNvPr id="50" name="矩形 49"/>
              <p:cNvSpPr/>
              <p:nvPr/>
            </p:nvSpPr>
            <p:spPr>
              <a:xfrm>
                <a:off x="7890059" y="5108285"/>
                <a:ext cx="789437" cy="369332"/>
              </a:xfrm>
              <a:prstGeom prst="rect">
                <a:avLst/>
              </a:prstGeom>
              <a:solidFill>
                <a:schemeClr val="bg1"/>
              </a:solidFill>
            </p:spPr>
            <p:txBody>
              <a:bodyPr wrap="square">
                <a:spAutoFit/>
              </a:bodyPr>
              <a:lstStyle/>
              <a:p>
                <a:r>
                  <a:rPr lang="en-US" altLang="zh-CN" sz="900" dirty="0" smtClean="0">
                    <a:latin typeface="Arial" panose="020B0604020202020204" pitchFamily="34" charset="0"/>
                    <a:cs typeface="Arial" panose="020B0604020202020204" pitchFamily="34" charset="0"/>
                  </a:rPr>
                  <a:t>Animal feeding</a:t>
                </a:r>
                <a:endParaRPr lang="zh-CN" altLang="en-US" sz="900" dirty="0">
                  <a:latin typeface="Arial" panose="020B0604020202020204" pitchFamily="34" charset="0"/>
                  <a:cs typeface="Arial" panose="020B0604020202020204" pitchFamily="34" charset="0"/>
                </a:endParaRPr>
              </a:p>
            </p:txBody>
          </p:sp>
        </p:grpSp>
        <p:sp>
          <p:nvSpPr>
            <p:cNvPr id="51" name="矩形 50"/>
            <p:cNvSpPr/>
            <p:nvPr/>
          </p:nvSpPr>
          <p:spPr>
            <a:xfrm>
              <a:off x="9580630" y="4659050"/>
              <a:ext cx="2246396" cy="707886"/>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Growth performance</a:t>
              </a:r>
            </a:p>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Immune function</a:t>
              </a:r>
            </a:p>
            <a:p>
              <a:pPr marL="171450" indent="-171450">
                <a:buFont typeface="Arial" panose="020B0604020202020204" pitchFamily="34" charset="0"/>
                <a:buChar char="•"/>
              </a:pPr>
              <a:r>
                <a:rPr lang="en-US" altLang="zh-CN" sz="1000" dirty="0" smtClean="0">
                  <a:latin typeface="Arial" panose="020B0604020202020204" pitchFamily="34" charset="0"/>
                  <a:cs typeface="Arial" panose="020B0604020202020204" pitchFamily="34" charset="0"/>
                </a:rPr>
                <a:t>Intestinal health</a:t>
              </a:r>
            </a:p>
            <a:p>
              <a:endParaRPr lang="en-US" altLang="zh-CN" sz="1000" dirty="0" smtClean="0">
                <a:latin typeface="Arial" panose="020B0604020202020204" pitchFamily="34" charset="0"/>
                <a:cs typeface="Arial" panose="020B0604020202020204" pitchFamily="34" charset="0"/>
              </a:endParaRPr>
            </a:p>
          </p:txBody>
        </p:sp>
      </p:grpSp>
      <p:sp>
        <p:nvSpPr>
          <p:cNvPr id="52" name="文本框 51"/>
          <p:cNvSpPr txBox="1"/>
          <p:nvPr/>
        </p:nvSpPr>
        <p:spPr>
          <a:xfrm>
            <a:off x="1964907" y="2351456"/>
            <a:ext cx="1211134" cy="253916"/>
          </a:xfrm>
          <a:prstGeom prst="rect">
            <a:avLst/>
          </a:prstGeom>
          <a:solidFill>
            <a:schemeClr val="bg1"/>
          </a:solidFill>
        </p:spPr>
        <p:txBody>
          <a:bodyPr wrap="square" rtlCol="0">
            <a:spAutoFit/>
          </a:bodyPr>
          <a:lstStyle/>
          <a:p>
            <a:r>
              <a:rPr lang="en-US" altLang="zh-CN" sz="1050" dirty="0" smtClean="0">
                <a:latin typeface="Arial" panose="020B0604020202020204" pitchFamily="34" charset="0"/>
                <a:cs typeface="Arial" panose="020B0604020202020204" pitchFamily="34" charset="0"/>
              </a:rPr>
              <a:t>Pre-modification</a:t>
            </a:r>
            <a:endParaRPr lang="zh-CN" altLang="en-US" sz="1050" dirty="0">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523" y="5424865"/>
            <a:ext cx="6236523" cy="1381827"/>
          </a:xfrm>
          <a:prstGeom prst="rect">
            <a:avLst/>
          </a:prstGeom>
        </p:spPr>
      </p:pic>
    </p:spTree>
    <p:extLst>
      <p:ext uri="{BB962C8B-B14F-4D97-AF65-F5344CB8AC3E}">
        <p14:creationId xmlns:p14="http://schemas.microsoft.com/office/powerpoint/2010/main" val="70397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BC9B836-D2B8-5AC4-5484-12C7D5FEDB58}"/>
              </a:ext>
            </a:extLst>
          </p:cNvPr>
          <p:cNvSpPr/>
          <p:nvPr/>
        </p:nvSpPr>
        <p:spPr>
          <a:xfrm flipV="1">
            <a:off x="14288" y="852488"/>
            <a:ext cx="12215812" cy="76200"/>
          </a:xfrm>
          <a:prstGeom prst="rect">
            <a:avLst/>
          </a:prstGeom>
          <a:gradFill>
            <a:gsLst>
              <a:gs pos="57000">
                <a:srgbClr val="007BD3">
                  <a:alpha val="0"/>
                </a:srgbClr>
              </a:gs>
              <a:gs pos="100000">
                <a:srgbClr val="034373"/>
              </a:gs>
            </a:gsLst>
            <a:lin ang="14640000" scaled="0"/>
          </a:gradFill>
          <a:ln>
            <a:noFill/>
          </a:ln>
          <a:effectLst>
            <a:outerShdw blurRad="457200" dist="165100" dir="5400000" sx="94000" sy="94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55" name="文本框 9">
            <a:extLst>
              <a:ext uri="{FF2B5EF4-FFF2-40B4-BE49-F238E27FC236}">
                <a16:creationId xmlns:a16="http://schemas.microsoft.com/office/drawing/2014/main" id="{130E01F1-4554-68A5-1FC7-0BD85F9A129F}"/>
              </a:ext>
            </a:extLst>
          </p:cNvPr>
          <p:cNvSpPr txBox="1">
            <a:spLocks noChangeArrowheads="1"/>
          </p:cNvSpPr>
          <p:nvPr/>
        </p:nvSpPr>
        <p:spPr bwMode="auto">
          <a:xfrm>
            <a:off x="171450" y="1050925"/>
            <a:ext cx="276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Current Status of Wheat Bran Resources</a:t>
            </a:r>
            <a:endParaRPr lang="zh-CN" altLang="en-US"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156" name="文本框 29">
            <a:extLst>
              <a:ext uri="{FF2B5EF4-FFF2-40B4-BE49-F238E27FC236}">
                <a16:creationId xmlns:a16="http://schemas.microsoft.com/office/drawing/2014/main" id="{379424F7-5665-EEA3-D6C6-03E51C5A3B2A}"/>
              </a:ext>
            </a:extLst>
          </p:cNvPr>
          <p:cNvSpPr txBox="1">
            <a:spLocks noChangeArrowheads="1"/>
          </p:cNvSpPr>
          <p:nvPr/>
        </p:nvSpPr>
        <p:spPr bwMode="auto">
          <a:xfrm>
            <a:off x="361950" y="1760538"/>
            <a:ext cx="2768600" cy="46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ts val="3000"/>
              </a:lnSpc>
              <a:spcBef>
                <a:spcPct val="0"/>
              </a:spcBef>
              <a:buFontTx/>
              <a:buNone/>
            </a:pP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600" b="1" dirty="0">
                <a:latin typeface="Times New Roman" panose="02020603050405020304" pitchFamily="18" charset="0"/>
                <a:cs typeface="Times New Roman" panose="02020603050405020304" pitchFamily="18" charset="0"/>
              </a:rPr>
              <a:t>Most Widely Grown:</a:t>
            </a:r>
            <a:r>
              <a:rPr lang="en-US" altLang="zh-CN" sz="1600" dirty="0">
                <a:latin typeface="Times New Roman" panose="02020603050405020304" pitchFamily="18" charset="0"/>
                <a:cs typeface="Times New Roman" panose="02020603050405020304" pitchFamily="18" charset="0"/>
              </a:rPr>
              <a:t> Cultivation Area and Distribution</a:t>
            </a:r>
            <a:br>
              <a:rPr lang="en-US" altLang="zh-CN" sz="1600" dirty="0">
                <a:latin typeface="Times New Roman" panose="02020603050405020304" pitchFamily="18" charset="0"/>
                <a:cs typeface="Times New Roman" panose="02020603050405020304" pitchFamily="18" charset="0"/>
              </a:rPr>
            </a:br>
            <a:r>
              <a:rPr lang="en-US" altLang="zh-CN" sz="1600" b="1" dirty="0">
                <a:latin typeface="Times New Roman" panose="02020603050405020304" pitchFamily="18" charset="0"/>
                <a:cs typeface="Times New Roman" panose="02020603050405020304" pitchFamily="18" charset="0"/>
              </a:rPr>
              <a:t>Highest Production:</a:t>
            </a:r>
            <a:r>
              <a:rPr lang="en-US" altLang="zh-CN" sz="1600" dirty="0">
                <a:latin typeface="Times New Roman" panose="02020603050405020304" pitchFamily="18" charset="0"/>
                <a:cs typeface="Times New Roman" panose="02020603050405020304" pitchFamily="18" charset="0"/>
              </a:rPr>
              <a:t> Total Yield and Yield per Unit</a:t>
            </a:r>
          </a:p>
          <a:p>
            <a:r>
              <a:rPr lang="en-US" altLang="zh-CN" sz="1600" dirty="0">
                <a:latin typeface="Times New Roman" panose="02020603050405020304" pitchFamily="18" charset="0"/>
                <a:cs typeface="Times New Roman" panose="02020603050405020304" pitchFamily="18" charset="0"/>
              </a:rPr>
              <a:t>Taking the domestic wheat situation in 2020 as an example:</a:t>
            </a:r>
          </a:p>
          <a:p>
            <a:pPr>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Annual Production: 134 million tons</a:t>
            </a:r>
          </a:p>
          <a:p>
            <a:pPr>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Grain Proportion: ≈ 20%</a:t>
            </a:r>
          </a:p>
          <a:p>
            <a:pPr>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Feed Usage: ≈ 15 million tons</a:t>
            </a:r>
          </a:p>
          <a:p>
            <a:pPr>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Wheat Bran Proportion: ≈ 15-20%</a:t>
            </a:r>
          </a:p>
          <a:p>
            <a:pPr>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Wheat Bran Production: ≈ 30 million tons</a:t>
            </a:r>
          </a:p>
        </p:txBody>
      </p:sp>
      <p:sp>
        <p:nvSpPr>
          <p:cNvPr id="49157" name="文本框 50">
            <a:extLst>
              <a:ext uri="{FF2B5EF4-FFF2-40B4-BE49-F238E27FC236}">
                <a16:creationId xmlns:a16="http://schemas.microsoft.com/office/drawing/2014/main" id="{11EB3E81-F240-23C3-5E35-77EF9DB4E34C}"/>
              </a:ext>
            </a:extLst>
          </p:cNvPr>
          <p:cNvSpPr txBox="1">
            <a:spLocks noChangeArrowheads="1"/>
          </p:cNvSpPr>
          <p:nvPr/>
        </p:nvSpPr>
        <p:spPr bwMode="auto">
          <a:xfrm>
            <a:off x="361950" y="6506885"/>
            <a:ext cx="34804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sym typeface="等线" panose="02010600030101010101" pitchFamily="2" charset="-122"/>
              </a:rPr>
              <a:t>*Data from the National Grain and Oil Information Center</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sym typeface="等线" panose="02010600030101010101" pitchFamily="2" charset="-122"/>
            </a:endParaRPr>
          </a:p>
        </p:txBody>
      </p:sp>
      <p:graphicFrame>
        <p:nvGraphicFramePr>
          <p:cNvPr id="7" name="表格 6">
            <a:extLst>
              <a:ext uri="{FF2B5EF4-FFF2-40B4-BE49-F238E27FC236}">
                <a16:creationId xmlns:a16="http://schemas.microsoft.com/office/drawing/2014/main" id="{945FD27C-73B9-F869-55E9-6D959A9EA079}"/>
              </a:ext>
            </a:extLst>
          </p:cNvPr>
          <p:cNvGraphicFramePr/>
          <p:nvPr>
            <p:custDataLst>
              <p:tags r:id="rId2"/>
            </p:custDataLst>
            <p:extLst/>
          </p:nvPr>
        </p:nvGraphicFramePr>
        <p:xfrm>
          <a:off x="3298840" y="1465263"/>
          <a:ext cx="8721710" cy="1371360"/>
        </p:xfrm>
        <a:graphic>
          <a:graphicData uri="http://schemas.openxmlformats.org/drawingml/2006/table">
            <a:tbl>
              <a:tblPr firstRow="1" bandRow="1">
                <a:tableStyleId>{5C22544A-7EE6-4342-B048-85BDC9FD1C3A}</a:tableStyleId>
              </a:tblPr>
              <a:tblGrid>
                <a:gridCol w="1092538">
                  <a:extLst>
                    <a:ext uri="{9D8B030D-6E8A-4147-A177-3AD203B41FA5}">
                      <a16:colId xmlns:a16="http://schemas.microsoft.com/office/drawing/2014/main" val="20000"/>
                    </a:ext>
                  </a:extLst>
                </a:gridCol>
                <a:gridCol w="648563">
                  <a:extLst>
                    <a:ext uri="{9D8B030D-6E8A-4147-A177-3AD203B41FA5}">
                      <a16:colId xmlns:a16="http://schemas.microsoft.com/office/drawing/2014/main" val="20001"/>
                    </a:ext>
                  </a:extLst>
                </a:gridCol>
                <a:gridCol w="1012121">
                  <a:extLst>
                    <a:ext uri="{9D8B030D-6E8A-4147-A177-3AD203B41FA5}">
                      <a16:colId xmlns:a16="http://schemas.microsoft.com/office/drawing/2014/main" val="20002"/>
                    </a:ext>
                  </a:extLst>
                </a:gridCol>
                <a:gridCol w="1104389">
                  <a:extLst>
                    <a:ext uri="{9D8B030D-6E8A-4147-A177-3AD203B41FA5}">
                      <a16:colId xmlns:a16="http://schemas.microsoft.com/office/drawing/2014/main" val="20003"/>
                    </a:ext>
                  </a:extLst>
                </a:gridCol>
                <a:gridCol w="1101571">
                  <a:extLst>
                    <a:ext uri="{9D8B030D-6E8A-4147-A177-3AD203B41FA5}">
                      <a16:colId xmlns:a16="http://schemas.microsoft.com/office/drawing/2014/main" val="20004"/>
                    </a:ext>
                  </a:extLst>
                </a:gridCol>
                <a:gridCol w="740250">
                  <a:extLst>
                    <a:ext uri="{9D8B030D-6E8A-4147-A177-3AD203B41FA5}">
                      <a16:colId xmlns:a16="http://schemas.microsoft.com/office/drawing/2014/main" val="20005"/>
                    </a:ext>
                  </a:extLst>
                </a:gridCol>
                <a:gridCol w="744476">
                  <a:extLst>
                    <a:ext uri="{9D8B030D-6E8A-4147-A177-3AD203B41FA5}">
                      <a16:colId xmlns:a16="http://schemas.microsoft.com/office/drawing/2014/main" val="20006"/>
                    </a:ext>
                  </a:extLst>
                </a:gridCol>
                <a:gridCol w="1235395">
                  <a:extLst>
                    <a:ext uri="{9D8B030D-6E8A-4147-A177-3AD203B41FA5}">
                      <a16:colId xmlns:a16="http://schemas.microsoft.com/office/drawing/2014/main" val="20007"/>
                    </a:ext>
                  </a:extLst>
                </a:gridCol>
                <a:gridCol w="1042407">
                  <a:extLst>
                    <a:ext uri="{9D8B030D-6E8A-4147-A177-3AD203B41FA5}">
                      <a16:colId xmlns:a16="http://schemas.microsoft.com/office/drawing/2014/main" val="20008"/>
                    </a:ext>
                  </a:extLst>
                </a:gridCol>
              </a:tblGrid>
              <a:tr h="365654">
                <a:tc>
                  <a:txBody>
                    <a:bodyPr/>
                    <a:lstStyle/>
                    <a:p>
                      <a:pPr>
                        <a:buNone/>
                      </a:pPr>
                      <a:r>
                        <a:rPr lang="en-US" altLang="zh-CN" sz="1800" dirty="0">
                          <a:solidFill>
                            <a:schemeClr val="tx1"/>
                          </a:solidFill>
                          <a:latin typeface="微软雅黑" panose="020B0503020204020204" pitchFamily="34" charset="-122"/>
                          <a:ea typeface="微软雅黑" panose="020B0503020204020204" pitchFamily="34" charset="-122"/>
                        </a:rPr>
                        <a:t>Project</a:t>
                      </a:r>
                      <a:endParaRPr lang="zh-CN" altLang="en-US" sz="1800" dirty="0">
                        <a:solidFill>
                          <a:schemeClr val="tx1"/>
                        </a:solidFill>
                        <a:latin typeface="微软雅黑" panose="020B0503020204020204" pitchFamily="34" charset="-122"/>
                        <a:ea typeface="微软雅黑" panose="020B0503020204020204" pitchFamily="34" charset="-122"/>
                      </a:endParaRP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DM</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CP</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CF</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NFE</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Ca</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A-P</a:t>
                      </a: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dirty="0">
                          <a:solidFill>
                            <a:schemeClr val="tx1"/>
                          </a:solidFill>
                          <a:latin typeface="微软雅黑" panose="020B0503020204020204" pitchFamily="34" charset="-122"/>
                          <a:ea typeface="微软雅黑" panose="020B0503020204020204" pitchFamily="34" charset="-122"/>
                        </a:rPr>
                        <a:t>Starch</a:t>
                      </a:r>
                      <a:endParaRPr lang="zh-CN" altLang="en-US" sz="1800" dirty="0">
                        <a:solidFill>
                          <a:schemeClr val="tx1"/>
                        </a:solidFill>
                        <a:latin typeface="微软雅黑" panose="020B0503020204020204" pitchFamily="34" charset="-122"/>
                        <a:ea typeface="微软雅黑" panose="020B0503020204020204" pitchFamily="34" charset="-122"/>
                      </a:endParaRPr>
                    </a:p>
                  </a:txBody>
                  <a:tcPr marL="91436" marR="91436" marT="45680" marB="45680">
                    <a:lnL>
                      <a:noFill/>
                    </a:lnL>
                    <a:lnR>
                      <a:noFill/>
                    </a:lnR>
                    <a:lnT w="12700">
                      <a:solidFill>
                        <a:schemeClr val="tx1"/>
                      </a:solidFill>
                      <a:prstDash val="solid"/>
                    </a:lnT>
                    <a:lnB>
                      <a:noFill/>
                    </a:lnB>
                    <a:lnTlToBr>
                      <a:noFill/>
                    </a:lnTlToBr>
                    <a:lnBlToTr>
                      <a:noFill/>
                    </a:lnBlToTr>
                    <a:noFill/>
                  </a:tcPr>
                </a:tc>
                <a:tc>
                  <a:txBody>
                    <a:bodyPr/>
                    <a:lstStyle/>
                    <a:p>
                      <a:pPr algn="ctr">
                        <a:buNone/>
                      </a:pPr>
                      <a:r>
                        <a:rPr lang="en-US" altLang="zh-CN" sz="1800">
                          <a:solidFill>
                            <a:schemeClr val="tx1"/>
                          </a:solidFill>
                          <a:latin typeface="微软雅黑" panose="020B0503020204020204" pitchFamily="34" charset="-122"/>
                          <a:ea typeface="微软雅黑" panose="020B0503020204020204" pitchFamily="34" charset="-122"/>
                        </a:rPr>
                        <a:t>ASH</a:t>
                      </a:r>
                    </a:p>
                  </a:txBody>
                  <a:tcPr marL="91436" marR="91436" marT="45680" marB="45680">
                    <a:lnL>
                      <a:noFill/>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0"/>
                  </a:ext>
                </a:extLst>
              </a:tr>
              <a:tr h="365654">
                <a:tc>
                  <a:txBody>
                    <a:bodyPr/>
                    <a:lstStyle/>
                    <a:p>
                      <a:pPr>
                        <a:buNone/>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Wheat</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88</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13.4</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solidFill>
                            <a:srgbClr val="FF0000"/>
                          </a:solidFill>
                          <a:latin typeface="微软雅黑" panose="020B0503020204020204" pitchFamily="34" charset="-122"/>
                          <a:ea typeface="微软雅黑" panose="020B0503020204020204" pitchFamily="34" charset="-122"/>
                        </a:rPr>
                        <a:t>1.9</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69.1</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0.11</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0.13</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solidFill>
                            <a:srgbClr val="FF0000"/>
                          </a:solidFill>
                          <a:latin typeface="微软雅黑" panose="020B0503020204020204" pitchFamily="34" charset="-122"/>
                          <a:ea typeface="微软雅黑" panose="020B0503020204020204" pitchFamily="34" charset="-122"/>
                        </a:rPr>
                        <a:t>54.6</a:t>
                      </a:r>
                    </a:p>
                  </a:txBody>
                  <a:tcPr marL="91436" marR="91436" marT="45680" marB="45680">
                    <a:lnL>
                      <a:noFill/>
                    </a:lnL>
                    <a:lnR>
                      <a:noFill/>
                    </a:lnR>
                    <a:lnT>
                      <a:noFill/>
                    </a:lnT>
                    <a:lnB>
                      <a:noFill/>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1.9</a:t>
                      </a:r>
                    </a:p>
                  </a:txBody>
                  <a:tcPr marL="91436" marR="91436" marT="45680" marB="45680">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5654">
                <a:tc>
                  <a:txBody>
                    <a:bodyPr/>
                    <a:lstStyle/>
                    <a:p>
                      <a:pPr>
                        <a:buNone/>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Wheat bran</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87</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13~15</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a:solidFill>
                            <a:srgbClr val="FF0000"/>
                          </a:solidFill>
                          <a:latin typeface="微软雅黑" panose="020B0503020204020204" pitchFamily="34" charset="-122"/>
                          <a:ea typeface="微软雅黑" panose="020B0503020204020204" pitchFamily="34" charset="-122"/>
                        </a:rPr>
                        <a:t>13~16</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a:latin typeface="微软雅黑" panose="020B0503020204020204" pitchFamily="34" charset="-122"/>
                          <a:ea typeface="微软雅黑" panose="020B0503020204020204" pitchFamily="34" charset="-122"/>
                        </a:rPr>
                        <a:t>53~56</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dirty="0">
                          <a:latin typeface="微软雅黑" panose="020B0503020204020204" pitchFamily="34" charset="-122"/>
                          <a:ea typeface="微软雅黑" panose="020B0503020204020204" pitchFamily="34" charset="-122"/>
                        </a:rPr>
                        <a:t>0.17</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dirty="0">
                          <a:latin typeface="微软雅黑" panose="020B0503020204020204" pitchFamily="34" charset="-122"/>
                          <a:ea typeface="微软雅黑" panose="020B0503020204020204" pitchFamily="34" charset="-122"/>
                        </a:rPr>
                        <a:t>0.28</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dirty="0">
                          <a:solidFill>
                            <a:srgbClr val="FF0000"/>
                          </a:solidFill>
                          <a:latin typeface="微软雅黑" panose="020B0503020204020204" pitchFamily="34" charset="-122"/>
                          <a:ea typeface="微软雅黑" panose="020B0503020204020204" pitchFamily="34" charset="-122"/>
                        </a:rPr>
                        <a:t>19~22</a:t>
                      </a:r>
                    </a:p>
                  </a:txBody>
                  <a:tcPr marL="91436" marR="91436" marT="45680" marB="45680">
                    <a:lnL>
                      <a:noFill/>
                    </a:lnL>
                    <a:lnR>
                      <a:noFill/>
                    </a:lnR>
                    <a:lnT>
                      <a:noFill/>
                    </a:lnT>
                    <a:lnB w="12700">
                      <a:solidFill>
                        <a:schemeClr val="tx1"/>
                      </a:solidFill>
                      <a:prstDash val="solid"/>
                    </a:lnB>
                    <a:lnTlToBr>
                      <a:noFill/>
                    </a:lnTlToBr>
                    <a:lnBlToTr>
                      <a:noFill/>
                    </a:lnBlToTr>
                    <a:noFill/>
                  </a:tcPr>
                </a:tc>
                <a:tc>
                  <a:txBody>
                    <a:bodyPr/>
                    <a:lstStyle/>
                    <a:p>
                      <a:pPr algn="ctr">
                        <a:buNone/>
                      </a:pPr>
                      <a:r>
                        <a:rPr lang="en-US" altLang="zh-CN" sz="1800" dirty="0">
                          <a:latin typeface="微软雅黑" panose="020B0503020204020204" pitchFamily="34" charset="-122"/>
                          <a:ea typeface="微软雅黑" panose="020B0503020204020204" pitchFamily="34" charset="-122"/>
                        </a:rPr>
                        <a:t>4~5</a:t>
                      </a:r>
                    </a:p>
                  </a:txBody>
                  <a:tcPr marL="91436" marR="91436" marT="45680" marB="45680">
                    <a:lnL>
                      <a:noFill/>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9188" name="文本框 34">
            <a:extLst>
              <a:ext uri="{FF2B5EF4-FFF2-40B4-BE49-F238E27FC236}">
                <a16:creationId xmlns:a16="http://schemas.microsoft.com/office/drawing/2014/main" id="{E9DB7046-8355-61D2-80CE-C05DB344C549}"/>
              </a:ext>
            </a:extLst>
          </p:cNvPr>
          <p:cNvSpPr txBox="1">
            <a:spLocks noChangeArrowheads="1"/>
          </p:cNvSpPr>
          <p:nvPr/>
        </p:nvSpPr>
        <p:spPr bwMode="auto">
          <a:xfrm>
            <a:off x="6637868" y="1085850"/>
            <a:ext cx="552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*China Feed Composition and Nutritional Value Table (2019, 30th Edition)</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椭圆 33">
            <a:extLst>
              <a:ext uri="{FF2B5EF4-FFF2-40B4-BE49-F238E27FC236}">
                <a16:creationId xmlns:a16="http://schemas.microsoft.com/office/drawing/2014/main" id="{8DA3AC44-A229-E996-743C-00564744CF01}"/>
              </a:ext>
            </a:extLst>
          </p:cNvPr>
          <p:cNvSpPr/>
          <p:nvPr/>
        </p:nvSpPr>
        <p:spPr>
          <a:xfrm>
            <a:off x="3546475" y="2884488"/>
            <a:ext cx="241300" cy="211137"/>
          </a:xfrm>
          <a:prstGeom prst="ellipse">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90" name="文本框 35">
            <a:extLst>
              <a:ext uri="{FF2B5EF4-FFF2-40B4-BE49-F238E27FC236}">
                <a16:creationId xmlns:a16="http://schemas.microsoft.com/office/drawing/2014/main" id="{102AAAD2-3E7A-6874-5F78-232E2EDB263C}"/>
              </a:ext>
            </a:extLst>
          </p:cNvPr>
          <p:cNvSpPr txBox="1">
            <a:spLocks noChangeArrowheads="1"/>
          </p:cNvSpPr>
          <p:nvPr/>
        </p:nvSpPr>
        <p:spPr bwMode="auto">
          <a:xfrm>
            <a:off x="3743325" y="2797175"/>
            <a:ext cx="2688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Nutritional Characteristics of Wheat Bran</a:t>
            </a:r>
            <a:endParaRPr lang="zh-CN" altLang="en-US"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191" name="文本框 38">
            <a:extLst>
              <a:ext uri="{FF2B5EF4-FFF2-40B4-BE49-F238E27FC236}">
                <a16:creationId xmlns:a16="http://schemas.microsoft.com/office/drawing/2014/main" id="{AD63B934-7FD1-7B4E-313F-F1ED95F0F8E8}"/>
              </a:ext>
            </a:extLst>
          </p:cNvPr>
          <p:cNvSpPr txBox="1">
            <a:spLocks noChangeArrowheads="1"/>
          </p:cNvSpPr>
          <p:nvPr/>
        </p:nvSpPr>
        <p:spPr bwMode="auto">
          <a:xfrm>
            <a:off x="2990008" y="4084282"/>
            <a:ext cx="1326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Bioactive substances</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左中括号 39">
            <a:extLst>
              <a:ext uri="{FF2B5EF4-FFF2-40B4-BE49-F238E27FC236}">
                <a16:creationId xmlns:a16="http://schemas.microsoft.com/office/drawing/2014/main" id="{C663152E-8438-7307-679E-69828123B520}"/>
              </a:ext>
            </a:extLst>
          </p:cNvPr>
          <p:cNvSpPr/>
          <p:nvPr/>
        </p:nvSpPr>
        <p:spPr>
          <a:xfrm>
            <a:off x="4113213" y="3397250"/>
            <a:ext cx="257175" cy="2549525"/>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93" name="文本框 40">
            <a:extLst>
              <a:ext uri="{FF2B5EF4-FFF2-40B4-BE49-F238E27FC236}">
                <a16:creationId xmlns:a16="http://schemas.microsoft.com/office/drawing/2014/main" id="{DB38A470-9331-0AE8-D4AA-2048D46BEF8A}"/>
              </a:ext>
            </a:extLst>
          </p:cNvPr>
          <p:cNvSpPr txBox="1">
            <a:spLocks noChangeArrowheads="1"/>
          </p:cNvSpPr>
          <p:nvPr/>
        </p:nvSpPr>
        <p:spPr bwMode="auto">
          <a:xfrm>
            <a:off x="4152899" y="3630613"/>
            <a:ext cx="21685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285750" indent="-285750" eaLnBrk="1" hangingPunct="1">
              <a:lnSpc>
                <a:spcPct val="100000"/>
              </a:lnSpc>
              <a:spcBef>
                <a:spcPct val="0"/>
              </a:spcBef>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Phenolic compounds</a:t>
            </a:r>
          </a:p>
          <a:p>
            <a:pPr marL="285750" indent="-285750" eaLnBrk="1" hangingPunct="1">
              <a:lnSpc>
                <a:spcPct val="100000"/>
              </a:lnSpc>
              <a:spcBef>
                <a:spcPct val="0"/>
              </a:spcBef>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Dietary fiber (TDF)</a:t>
            </a:r>
          </a:p>
          <a:p>
            <a:pPr marL="285750" indent="-285750" eaLnBrk="1" hangingPunct="1">
              <a:lnSpc>
                <a:spcPct val="100000"/>
              </a:lnSpc>
              <a:spcBef>
                <a:spcPct val="0"/>
              </a:spcBef>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Polysaccharides/Non-starch polysaccharides (NSP)</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左中括号 41">
            <a:extLst>
              <a:ext uri="{FF2B5EF4-FFF2-40B4-BE49-F238E27FC236}">
                <a16:creationId xmlns:a16="http://schemas.microsoft.com/office/drawing/2014/main" id="{6CE6C274-5039-D050-609E-7689DFB49CFA}"/>
              </a:ext>
            </a:extLst>
          </p:cNvPr>
          <p:cNvSpPr/>
          <p:nvPr/>
        </p:nvSpPr>
        <p:spPr>
          <a:xfrm>
            <a:off x="6073775" y="3392488"/>
            <a:ext cx="74613" cy="769937"/>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95" name="文本框 42">
            <a:extLst>
              <a:ext uri="{FF2B5EF4-FFF2-40B4-BE49-F238E27FC236}">
                <a16:creationId xmlns:a16="http://schemas.microsoft.com/office/drawing/2014/main" id="{E71A9EF4-1A42-4D83-06E5-470442FB042A}"/>
              </a:ext>
            </a:extLst>
          </p:cNvPr>
          <p:cNvSpPr txBox="1">
            <a:spLocks noChangeArrowheads="1"/>
          </p:cNvSpPr>
          <p:nvPr/>
        </p:nvSpPr>
        <p:spPr bwMode="auto">
          <a:xfrm>
            <a:off x="6292850" y="3216275"/>
            <a:ext cx="19685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Tx/>
              <a:buNone/>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Phenolic </a:t>
            </a:r>
            <a:r>
              <a:rPr lang="en-US" altLang="zh-CN" sz="1800" dirty="0" err="1">
                <a:latin typeface="Times New Roman" panose="02020603050405020304" pitchFamily="18" charset="0"/>
                <a:ea typeface="微软雅黑" panose="020B0503020204020204" pitchFamily="34" charset="-122"/>
                <a:cs typeface="Times New Roman" panose="02020603050405020304" pitchFamily="18" charset="0"/>
              </a:rPr>
              <a:t>acidsFlavonoidsLignans</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左中括号 43">
            <a:extLst>
              <a:ext uri="{FF2B5EF4-FFF2-40B4-BE49-F238E27FC236}">
                <a16:creationId xmlns:a16="http://schemas.microsoft.com/office/drawing/2014/main" id="{38DC2F9B-2626-014E-AC73-2AA5764775FF}"/>
              </a:ext>
            </a:extLst>
          </p:cNvPr>
          <p:cNvSpPr/>
          <p:nvPr/>
        </p:nvSpPr>
        <p:spPr>
          <a:xfrm>
            <a:off x="6073775" y="4313238"/>
            <a:ext cx="76200" cy="663575"/>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97" name="文本框 44">
            <a:extLst>
              <a:ext uri="{FF2B5EF4-FFF2-40B4-BE49-F238E27FC236}">
                <a16:creationId xmlns:a16="http://schemas.microsoft.com/office/drawing/2014/main" id="{46476DF1-7C10-4D2B-540D-C8B3B85DA38A}"/>
              </a:ext>
            </a:extLst>
          </p:cNvPr>
          <p:cNvSpPr txBox="1">
            <a:spLocks noChangeArrowheads="1"/>
          </p:cNvSpPr>
          <p:nvPr/>
        </p:nvSpPr>
        <p:spPr bwMode="auto">
          <a:xfrm>
            <a:off x="6321425" y="4254500"/>
            <a:ext cx="2062163" cy="72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Tx/>
              <a:buNone/>
            </a:pP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SDF</a:t>
            </a:r>
            <a:r>
              <a:rPr lang="zh-CN" altLang="en-US" sz="18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0.9-4.1%</a:t>
            </a:r>
            <a:r>
              <a:rPr lang="zh-CN" altLang="en-US" sz="180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800">
              <a:latin typeface="Times New Roman" panose="02020603050405020304" pitchFamily="18" charset="0"/>
              <a:ea typeface="微软雅黑" panose="020B0503020204020204" pitchFamily="34" charset="-122"/>
              <a:cs typeface="Times New Roman" panose="02020603050405020304" pitchFamily="18" charset="0"/>
            </a:endParaRPr>
          </a:p>
          <a:p>
            <a:pPr eaLnBrk="1" hangingPunct="1">
              <a:lnSpc>
                <a:spcPct val="120000"/>
              </a:lnSpc>
              <a:spcBef>
                <a:spcPct val="0"/>
              </a:spcBef>
              <a:buFontTx/>
              <a:buNone/>
            </a:pPr>
            <a:r>
              <a:rPr lang="en-US" altLang="zh-CN" sz="1800">
                <a:latin typeface="Times New Roman" panose="02020603050405020304" pitchFamily="18" charset="0"/>
                <a:ea typeface="微软雅黑" panose="020B0503020204020204" pitchFamily="34" charset="-122"/>
                <a:cs typeface="Times New Roman" panose="02020603050405020304" pitchFamily="18" charset="0"/>
              </a:rPr>
              <a:t>IDF</a:t>
            </a:r>
          </a:p>
        </p:txBody>
      </p:sp>
      <p:sp>
        <p:nvSpPr>
          <p:cNvPr id="46" name="左中括号 45">
            <a:extLst>
              <a:ext uri="{FF2B5EF4-FFF2-40B4-BE49-F238E27FC236}">
                <a16:creationId xmlns:a16="http://schemas.microsoft.com/office/drawing/2014/main" id="{1C69BBC8-1D81-98EB-7BBE-ACF73BB77504}"/>
              </a:ext>
            </a:extLst>
          </p:cNvPr>
          <p:cNvSpPr/>
          <p:nvPr/>
        </p:nvSpPr>
        <p:spPr>
          <a:xfrm>
            <a:off x="6075363" y="5146675"/>
            <a:ext cx="76200" cy="800100"/>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199" name="文本框 46">
            <a:extLst>
              <a:ext uri="{FF2B5EF4-FFF2-40B4-BE49-F238E27FC236}">
                <a16:creationId xmlns:a16="http://schemas.microsoft.com/office/drawing/2014/main" id="{41A17809-D095-7D20-B853-5C1EA8514C15}"/>
              </a:ext>
            </a:extLst>
          </p:cNvPr>
          <p:cNvSpPr txBox="1">
            <a:spLocks noChangeArrowheads="1"/>
          </p:cNvSpPr>
          <p:nvPr/>
        </p:nvSpPr>
        <p:spPr bwMode="auto">
          <a:xfrm>
            <a:off x="6300788" y="5132388"/>
            <a:ext cx="2354262" cy="72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Tx/>
              <a:buNone/>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Arabinoxylan (46%)</a:t>
            </a:r>
          </a:p>
          <a:p>
            <a:pPr eaLnBrk="1" hangingPunct="1">
              <a:lnSpc>
                <a:spcPct val="120000"/>
              </a:lnSpc>
              <a:spcBef>
                <a:spcPct val="0"/>
              </a:spcBef>
              <a:buFontTx/>
              <a:buNone/>
            </a:pPr>
            <a:r>
              <a:rPr lang="el-GR" altLang="zh-CN" sz="1800" dirty="0">
                <a:latin typeface="Times New Roman" panose="02020603050405020304" pitchFamily="18" charset="0"/>
                <a:ea typeface="微软雅黑" panose="020B0503020204020204" pitchFamily="34" charset="-122"/>
                <a:cs typeface="Times New Roman" panose="02020603050405020304" pitchFamily="18" charset="0"/>
              </a:rPr>
              <a:t>β-1,3-1,4-</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Glucan (6%)</a:t>
            </a:r>
          </a:p>
        </p:txBody>
      </p:sp>
      <p:sp>
        <p:nvSpPr>
          <p:cNvPr id="49200" name="文本框 47">
            <a:extLst>
              <a:ext uri="{FF2B5EF4-FFF2-40B4-BE49-F238E27FC236}">
                <a16:creationId xmlns:a16="http://schemas.microsoft.com/office/drawing/2014/main" id="{C0E1D585-AC89-C888-4E64-39844229B8E2}"/>
              </a:ext>
            </a:extLst>
          </p:cNvPr>
          <p:cNvSpPr txBox="1">
            <a:spLocks noChangeArrowheads="1"/>
          </p:cNvSpPr>
          <p:nvPr/>
        </p:nvSpPr>
        <p:spPr bwMode="auto">
          <a:xfrm>
            <a:off x="6488660" y="2979446"/>
            <a:ext cx="1813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Advantages</a:t>
            </a:r>
            <a:endParaRPr lang="zh-CN" altLang="en-US"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右大括号 48">
            <a:extLst>
              <a:ext uri="{FF2B5EF4-FFF2-40B4-BE49-F238E27FC236}">
                <a16:creationId xmlns:a16="http://schemas.microsoft.com/office/drawing/2014/main" id="{79C34117-0D07-AA0F-9B2E-A866C42A4373}"/>
              </a:ext>
            </a:extLst>
          </p:cNvPr>
          <p:cNvSpPr/>
          <p:nvPr/>
        </p:nvSpPr>
        <p:spPr>
          <a:xfrm rot="5400000">
            <a:off x="7252493" y="4793457"/>
            <a:ext cx="246063" cy="2603500"/>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02" name="文本框 49">
            <a:extLst>
              <a:ext uri="{FF2B5EF4-FFF2-40B4-BE49-F238E27FC236}">
                <a16:creationId xmlns:a16="http://schemas.microsoft.com/office/drawing/2014/main" id="{4A99EA8A-DAA3-23AF-A1CB-91D979DC01DB}"/>
              </a:ext>
            </a:extLst>
          </p:cNvPr>
          <p:cNvSpPr txBox="1">
            <a:spLocks noChangeArrowheads="1"/>
          </p:cNvSpPr>
          <p:nvPr/>
        </p:nvSpPr>
        <p:spPr bwMode="auto">
          <a:xfrm>
            <a:off x="8529637" y="3010469"/>
            <a:ext cx="34020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“Five Low”</a:t>
            </a:r>
          </a:p>
          <a:p>
            <a:pPr marL="285750" indent="-285750" algn="ctr" eaLnBrk="1" hangingPunct="1">
              <a:lnSpc>
                <a:spcPct val="100000"/>
              </a:lnSpc>
              <a:spcBef>
                <a:spcPct val="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Bound phenolic acids &gt; Free phenolic acids</a:t>
            </a:r>
          </a:p>
          <a:p>
            <a:pPr marL="285750" indent="-285750" algn="ctr" eaLnBrk="1" hangingPunct="1">
              <a:lnSpc>
                <a:spcPct val="100000"/>
              </a:lnSpc>
              <a:spcBef>
                <a:spcPct val="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Low SDF/IDF</a:t>
            </a:r>
          </a:p>
          <a:p>
            <a:pPr marL="285750" indent="-285750" algn="ctr" eaLnBrk="1" hangingPunct="1">
              <a:lnSpc>
                <a:spcPct val="100000"/>
              </a:lnSpc>
              <a:spcBef>
                <a:spcPct val="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Low crude protein (CP) and poor quality</a:t>
            </a:r>
          </a:p>
          <a:p>
            <a:pPr marL="285750" indent="-285750" algn="ctr" eaLnBrk="1" hangingPunct="1">
              <a:lnSpc>
                <a:spcPct val="100000"/>
              </a:lnSpc>
              <a:spcBef>
                <a:spcPct val="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Low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cellulaseLow</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energy</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03" name="文本框 12">
            <a:extLst>
              <a:ext uri="{FF2B5EF4-FFF2-40B4-BE49-F238E27FC236}">
                <a16:creationId xmlns:a16="http://schemas.microsoft.com/office/drawing/2014/main" id="{A0695AD4-DD88-EFCB-C2C4-682E6ABE86BC}"/>
              </a:ext>
            </a:extLst>
          </p:cNvPr>
          <p:cNvSpPr txBox="1">
            <a:spLocks noChangeArrowheads="1"/>
          </p:cNvSpPr>
          <p:nvPr/>
        </p:nvSpPr>
        <p:spPr bwMode="auto">
          <a:xfrm>
            <a:off x="8721724" y="4719963"/>
            <a:ext cx="31083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20000"/>
              </a:lnSpc>
              <a:spcBef>
                <a:spcPct val="0"/>
              </a:spcBef>
              <a:buFontTx/>
              <a:buNone/>
              <a:defRPr sz="1600">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9pPr>
          </a:lstStyle>
          <a:p>
            <a:pPr>
              <a:lnSpc>
                <a:spcPct val="100000"/>
              </a:lnSpc>
            </a:pPr>
            <a:r>
              <a:rPr lang="en-US" altLang="zh-CN" b="1" dirty="0"/>
              <a:t>“Two High”</a:t>
            </a:r>
          </a:p>
          <a:p>
            <a:pPr marL="285750" indent="-285750">
              <a:lnSpc>
                <a:spcPct val="100000"/>
              </a:lnSpc>
              <a:buFont typeface="Arial" panose="020B0604020202020204" pitchFamily="34" charset="0"/>
              <a:buChar char="•"/>
            </a:pPr>
            <a:r>
              <a:rPr lang="en-US" altLang="zh-CN" dirty="0"/>
              <a:t> High ANF (Anti-Nutritional Factors, such as crude fiber and phytic phosphorus)</a:t>
            </a:r>
          </a:p>
          <a:p>
            <a:pPr marL="285750" indent="-285750">
              <a:lnSpc>
                <a:spcPct val="100000"/>
              </a:lnSpc>
              <a:buFont typeface="Arial" panose="020B0604020202020204" pitchFamily="34" charset="0"/>
              <a:buChar char="•"/>
            </a:pPr>
            <a:r>
              <a:rPr lang="en-US" altLang="zh-CN" dirty="0"/>
              <a:t>High levels of mycotoxins</a:t>
            </a:r>
            <a:endParaRPr lang="zh-CN" altLang="en-US" dirty="0"/>
          </a:p>
        </p:txBody>
      </p:sp>
      <p:sp>
        <p:nvSpPr>
          <p:cNvPr id="49204" name="文本框 51">
            <a:extLst>
              <a:ext uri="{FF2B5EF4-FFF2-40B4-BE49-F238E27FC236}">
                <a16:creationId xmlns:a16="http://schemas.microsoft.com/office/drawing/2014/main" id="{BEB58E80-F9E1-EDF1-91EA-5B62E81C7EC5}"/>
              </a:ext>
            </a:extLst>
          </p:cNvPr>
          <p:cNvSpPr txBox="1">
            <a:spLocks noChangeArrowheads="1"/>
          </p:cNvSpPr>
          <p:nvPr/>
        </p:nvSpPr>
        <p:spPr bwMode="auto">
          <a:xfrm>
            <a:off x="6485984" y="6292422"/>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Probiotic Effects</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05" name="文本框 52">
            <a:extLst>
              <a:ext uri="{FF2B5EF4-FFF2-40B4-BE49-F238E27FC236}">
                <a16:creationId xmlns:a16="http://schemas.microsoft.com/office/drawing/2014/main" id="{8AFC3CCB-EC40-8BB8-E9A7-CC406527C01C}"/>
              </a:ext>
            </a:extLst>
          </p:cNvPr>
          <p:cNvSpPr txBox="1">
            <a:spLocks noChangeArrowheads="1"/>
          </p:cNvSpPr>
          <p:nvPr/>
        </p:nvSpPr>
        <p:spPr bwMode="auto">
          <a:xfrm>
            <a:off x="9438034" y="2756724"/>
            <a:ext cx="2244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Disadvantages</a:t>
            </a:r>
            <a:endParaRPr lang="zh-CN" altLang="en-US"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4" name="左大括号 53">
            <a:extLst>
              <a:ext uri="{FF2B5EF4-FFF2-40B4-BE49-F238E27FC236}">
                <a16:creationId xmlns:a16="http://schemas.microsoft.com/office/drawing/2014/main" id="{52124B54-50B2-E2F2-5E8F-8FB828FCA4D4}"/>
              </a:ext>
            </a:extLst>
          </p:cNvPr>
          <p:cNvSpPr/>
          <p:nvPr/>
        </p:nvSpPr>
        <p:spPr>
          <a:xfrm rot="16200000">
            <a:off x="10375900" y="4967288"/>
            <a:ext cx="223837" cy="2262188"/>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07" name="文本框 54">
            <a:extLst>
              <a:ext uri="{FF2B5EF4-FFF2-40B4-BE49-F238E27FC236}">
                <a16:creationId xmlns:a16="http://schemas.microsoft.com/office/drawing/2014/main" id="{1D271CAA-4741-D680-E5EE-B73BFF77382E}"/>
              </a:ext>
            </a:extLst>
          </p:cNvPr>
          <p:cNvSpPr txBox="1">
            <a:spLocks noChangeArrowheads="1"/>
          </p:cNvSpPr>
          <p:nvPr/>
        </p:nvSpPr>
        <p:spPr bwMode="auto">
          <a:xfrm>
            <a:off x="8655051" y="6350000"/>
            <a:ext cx="357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Development/Utilization Limitations</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08" name="文本框 13">
            <a:extLst>
              <a:ext uri="{FF2B5EF4-FFF2-40B4-BE49-F238E27FC236}">
                <a16:creationId xmlns:a16="http://schemas.microsoft.com/office/drawing/2014/main" id="{BF0E897C-ABE1-85AB-A38A-601BCC5AC8C8}"/>
              </a:ext>
            </a:extLst>
          </p:cNvPr>
          <p:cNvSpPr txBox="1">
            <a:spLocks noChangeArrowheads="1"/>
          </p:cNvSpPr>
          <p:nvPr/>
        </p:nvSpPr>
        <p:spPr bwMode="auto">
          <a:xfrm>
            <a:off x="3714749" y="1011238"/>
            <a:ext cx="3363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Nutritional Value of Wheat Bran</a:t>
            </a:r>
            <a:endParaRPr lang="zh-CN" altLang="en-US"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椭圆 14">
            <a:extLst>
              <a:ext uri="{FF2B5EF4-FFF2-40B4-BE49-F238E27FC236}">
                <a16:creationId xmlns:a16="http://schemas.microsoft.com/office/drawing/2014/main" id="{5D8A5363-DF82-CF67-52AF-719C7B27D0D0}"/>
              </a:ext>
            </a:extLst>
          </p:cNvPr>
          <p:cNvSpPr/>
          <p:nvPr/>
        </p:nvSpPr>
        <p:spPr>
          <a:xfrm>
            <a:off x="3473450" y="1090613"/>
            <a:ext cx="241300" cy="211137"/>
          </a:xfrm>
          <a:prstGeom prst="ellipse">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10" name="文本框 15">
            <a:extLst>
              <a:ext uri="{FF2B5EF4-FFF2-40B4-BE49-F238E27FC236}">
                <a16:creationId xmlns:a16="http://schemas.microsoft.com/office/drawing/2014/main" id="{420282BA-2A86-5536-60CD-52C5CEB5E569}"/>
              </a:ext>
            </a:extLst>
          </p:cNvPr>
          <p:cNvSpPr txBox="1">
            <a:spLocks noChangeArrowheads="1"/>
          </p:cNvSpPr>
          <p:nvPr/>
        </p:nvSpPr>
        <p:spPr bwMode="auto">
          <a:xfrm>
            <a:off x="304816" y="1661680"/>
            <a:ext cx="2708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dirty="0">
                <a:latin typeface="Times New Roman" panose="02020603050405020304" pitchFamily="18" charset="0"/>
                <a:ea typeface="宋体" panose="02010600030101010101" pitchFamily="2" charset="-122"/>
                <a:cs typeface="Times New Roman" panose="02020603050405020304" pitchFamily="18" charset="0"/>
                <a:sym typeface="等线" panose="02010600030101010101" pitchFamily="2" charset="-122"/>
              </a:rPr>
              <a:t>Current Status of Wheat in China:</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椭圆 16">
            <a:extLst>
              <a:ext uri="{FF2B5EF4-FFF2-40B4-BE49-F238E27FC236}">
                <a16:creationId xmlns:a16="http://schemas.microsoft.com/office/drawing/2014/main" id="{7FE24D0F-3849-0B48-690F-D9466799CD8C}"/>
              </a:ext>
            </a:extLst>
          </p:cNvPr>
          <p:cNvSpPr/>
          <p:nvPr/>
        </p:nvSpPr>
        <p:spPr>
          <a:xfrm>
            <a:off x="65104" y="1852162"/>
            <a:ext cx="239712" cy="211137"/>
          </a:xfrm>
          <a:prstGeom prst="ellipse">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212" name="文本框 11">
            <a:extLst>
              <a:ext uri="{FF2B5EF4-FFF2-40B4-BE49-F238E27FC236}">
                <a16:creationId xmlns:a16="http://schemas.microsoft.com/office/drawing/2014/main" id="{868AE708-AA19-C29B-2563-2A3576963FBB}"/>
              </a:ext>
            </a:extLst>
          </p:cNvPr>
          <p:cNvSpPr txBox="1">
            <a:spLocks noChangeArrowheads="1"/>
          </p:cNvSpPr>
          <p:nvPr/>
        </p:nvSpPr>
        <p:spPr bwMode="auto">
          <a:xfrm>
            <a:off x="1090679" y="196246"/>
            <a:ext cx="9218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1. Development and Application of Fermented Wheat Bran</a:t>
            </a:r>
            <a:endParaRPr lang="zh-CN" altLang="en-US"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27858220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62AA978-B8B6-287B-A9E6-4B040EC24B74}"/>
              </a:ext>
            </a:extLst>
          </p:cNvPr>
          <p:cNvSpPr/>
          <p:nvPr/>
        </p:nvSpPr>
        <p:spPr>
          <a:xfrm flipV="1">
            <a:off x="0" y="858838"/>
            <a:ext cx="12214225" cy="76200"/>
          </a:xfrm>
          <a:prstGeom prst="rect">
            <a:avLst/>
          </a:prstGeom>
          <a:gradFill>
            <a:gsLst>
              <a:gs pos="57000">
                <a:srgbClr val="007BD3">
                  <a:alpha val="0"/>
                </a:srgbClr>
              </a:gs>
              <a:gs pos="100000">
                <a:srgbClr val="034373"/>
              </a:gs>
            </a:gsLst>
            <a:lin ang="14640000" scaled="0"/>
          </a:gradFill>
          <a:ln>
            <a:noFill/>
          </a:ln>
          <a:effectLst>
            <a:outerShdw blurRad="457200" dist="165100" dir="5400000" sx="94000" sy="94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51203" name="文本框 27">
            <a:extLst>
              <a:ext uri="{FF2B5EF4-FFF2-40B4-BE49-F238E27FC236}">
                <a16:creationId xmlns:a16="http://schemas.microsoft.com/office/drawing/2014/main" id="{3613F21B-F4B8-5FEB-3DCF-5FA483E1A584}"/>
              </a:ext>
            </a:extLst>
          </p:cNvPr>
          <p:cNvSpPr txBox="1">
            <a:spLocks noChangeArrowheads="1"/>
          </p:cNvSpPr>
          <p:nvPr/>
        </p:nvSpPr>
        <p:spPr bwMode="auto">
          <a:xfrm>
            <a:off x="500063" y="2970213"/>
            <a:ext cx="171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Microbial Fermentation Technology</a:t>
            </a:r>
            <a:endParaRPr lang="zh-CN" altLang="en-US" sz="1600" dirty="0">
              <a:latin typeface="Times New Roman" panose="02020603050405020304" pitchFamily="18" charset="0"/>
              <a:cs typeface="Times New Roman" panose="02020603050405020304" pitchFamily="18" charset="0"/>
            </a:endParaRPr>
          </a:p>
        </p:txBody>
      </p:sp>
      <p:sp>
        <p:nvSpPr>
          <p:cNvPr id="40" name="左中括号 39">
            <a:extLst>
              <a:ext uri="{FF2B5EF4-FFF2-40B4-BE49-F238E27FC236}">
                <a16:creationId xmlns:a16="http://schemas.microsoft.com/office/drawing/2014/main" id="{058D8C20-AD2C-0508-A63F-D1CD7772F6DB}"/>
              </a:ext>
            </a:extLst>
          </p:cNvPr>
          <p:cNvSpPr/>
          <p:nvPr/>
        </p:nvSpPr>
        <p:spPr>
          <a:xfrm>
            <a:off x="3508375" y="2844800"/>
            <a:ext cx="249238" cy="1201738"/>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sz="1600" noProof="1">
              <a:latin typeface="Times New Roman" panose="02020603050405020304" pitchFamily="18" charset="0"/>
              <a:cs typeface="Times New Roman" panose="02020603050405020304" pitchFamily="18" charset="0"/>
            </a:endParaRPr>
          </a:p>
        </p:txBody>
      </p:sp>
      <p:sp>
        <p:nvSpPr>
          <p:cNvPr id="51205" name="文本框 40">
            <a:extLst>
              <a:ext uri="{FF2B5EF4-FFF2-40B4-BE49-F238E27FC236}">
                <a16:creationId xmlns:a16="http://schemas.microsoft.com/office/drawing/2014/main" id="{FACDE33D-429D-69D1-3E01-5233D4AD4E40}"/>
              </a:ext>
            </a:extLst>
          </p:cNvPr>
          <p:cNvSpPr txBox="1">
            <a:spLocks noChangeArrowheads="1"/>
          </p:cNvSpPr>
          <p:nvPr/>
        </p:nvSpPr>
        <p:spPr bwMode="auto">
          <a:xfrm>
            <a:off x="3757613" y="2890452"/>
            <a:ext cx="1236662" cy="11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Tx/>
              <a:buNone/>
            </a:pPr>
            <a:r>
              <a:rPr lang="en-US" altLang="zh-CN" sz="1600" dirty="0">
                <a:solidFill>
                  <a:srgbClr val="FF0000"/>
                </a:solidFill>
                <a:latin typeface="Times New Roman" panose="02020603050405020304" pitchFamily="18" charset="0"/>
                <a:cs typeface="Times New Roman" panose="02020603050405020304" pitchFamily="18" charset="0"/>
              </a:rPr>
              <a:t>Anaerobic</a:t>
            </a:r>
          </a:p>
          <a:p>
            <a:pPr eaLnBrk="1" hangingPunct="1">
              <a:lnSpc>
                <a:spcPct val="150000"/>
              </a:lnSpc>
              <a:spcBef>
                <a:spcPct val="0"/>
              </a:spcBef>
              <a:buFontTx/>
              <a:buNone/>
            </a:pPr>
            <a:r>
              <a:rPr lang="en-US" altLang="zh-CN" sz="1600" dirty="0">
                <a:solidFill>
                  <a:srgbClr val="FF0000"/>
                </a:solidFill>
                <a:latin typeface="Times New Roman" panose="02020603050405020304" pitchFamily="18" charset="0"/>
                <a:cs typeface="Times New Roman" panose="02020603050405020304" pitchFamily="18" charset="0"/>
              </a:rPr>
              <a:t>Aerobic</a:t>
            </a:r>
          </a:p>
          <a:p>
            <a:pPr eaLnBrk="1" hangingPunct="1">
              <a:lnSpc>
                <a:spcPct val="150000"/>
              </a:lnSpc>
              <a:spcBef>
                <a:spcPct val="0"/>
              </a:spcBef>
              <a:buFontTx/>
              <a:buNone/>
            </a:pPr>
            <a:r>
              <a:rPr lang="en-US" altLang="zh-CN" sz="1600" dirty="0" err="1">
                <a:latin typeface="Times New Roman" panose="02020603050405020304" pitchFamily="18" charset="0"/>
                <a:cs typeface="Times New Roman" panose="02020603050405020304" pitchFamily="18" charset="0"/>
              </a:rPr>
              <a:t>Faculative</a:t>
            </a:r>
            <a:endParaRPr lang="zh-CN" altLang="en-US" sz="1600" dirty="0">
              <a:latin typeface="Times New Roman" panose="02020603050405020304" pitchFamily="18" charset="0"/>
              <a:cs typeface="Times New Roman" panose="02020603050405020304" pitchFamily="18" charset="0"/>
            </a:endParaRPr>
          </a:p>
        </p:txBody>
      </p:sp>
      <p:sp>
        <p:nvSpPr>
          <p:cNvPr id="51206" name="文本框 41">
            <a:extLst>
              <a:ext uri="{FF2B5EF4-FFF2-40B4-BE49-F238E27FC236}">
                <a16:creationId xmlns:a16="http://schemas.microsoft.com/office/drawing/2014/main" id="{234651BE-E6C8-C367-5876-EFC7A8F6720F}"/>
              </a:ext>
            </a:extLst>
          </p:cNvPr>
          <p:cNvSpPr txBox="1">
            <a:spLocks noChangeArrowheads="1"/>
          </p:cNvSpPr>
          <p:nvPr/>
        </p:nvSpPr>
        <p:spPr bwMode="auto">
          <a:xfrm>
            <a:off x="3811588" y="2222500"/>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Strain characteristics</a:t>
            </a:r>
            <a:endParaRPr lang="zh-CN" altLang="en-US" sz="1600" dirty="0">
              <a:latin typeface="Times New Roman" panose="02020603050405020304" pitchFamily="18" charset="0"/>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B2905C6E-546B-868A-5C32-75C2CB525F91}"/>
              </a:ext>
            </a:extLst>
          </p:cNvPr>
          <p:cNvCxnSpPr>
            <a:stCxn id="51205" idx="3"/>
            <a:endCxn id="51209" idx="1"/>
          </p:cNvCxnSpPr>
          <p:nvPr/>
        </p:nvCxnSpPr>
        <p:spPr>
          <a:xfrm>
            <a:off x="4994275" y="3468495"/>
            <a:ext cx="479425" cy="10323"/>
          </a:xfrm>
          <a:prstGeom prst="straightConnector1">
            <a:avLst/>
          </a:prstGeom>
          <a:ln w="28575" cmpd="sng">
            <a:solidFill>
              <a:schemeClr val="accent1">
                <a:shade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45" name="右中括号 44">
            <a:extLst>
              <a:ext uri="{FF2B5EF4-FFF2-40B4-BE49-F238E27FC236}">
                <a16:creationId xmlns:a16="http://schemas.microsoft.com/office/drawing/2014/main" id="{D91AD223-8BE4-3987-96C7-97FCEF7A6477}"/>
              </a:ext>
            </a:extLst>
          </p:cNvPr>
          <p:cNvSpPr/>
          <p:nvPr/>
        </p:nvSpPr>
        <p:spPr>
          <a:xfrm>
            <a:off x="7051675" y="2786568"/>
            <a:ext cx="271462" cy="1222375"/>
          </a:xfrm>
          <a:prstGeom prst="righ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sz="1600" noProof="1">
              <a:latin typeface="Times New Roman" panose="02020603050405020304" pitchFamily="18" charset="0"/>
              <a:cs typeface="Times New Roman" panose="02020603050405020304" pitchFamily="18" charset="0"/>
            </a:endParaRPr>
          </a:p>
        </p:txBody>
      </p:sp>
      <p:sp>
        <p:nvSpPr>
          <p:cNvPr id="51209" name="文本框 45">
            <a:extLst>
              <a:ext uri="{FF2B5EF4-FFF2-40B4-BE49-F238E27FC236}">
                <a16:creationId xmlns:a16="http://schemas.microsoft.com/office/drawing/2014/main" id="{9ECDC654-DA18-D214-A7F8-BF5184870FD6}"/>
              </a:ext>
            </a:extLst>
          </p:cNvPr>
          <p:cNvSpPr txBox="1">
            <a:spLocks noChangeArrowheads="1"/>
          </p:cNvSpPr>
          <p:nvPr/>
        </p:nvSpPr>
        <p:spPr bwMode="auto">
          <a:xfrm>
            <a:off x="5473700" y="2940209"/>
            <a:ext cx="18018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285750" indent="-285750">
              <a:lnSpc>
                <a:spcPct val="100000"/>
              </a:lnSpc>
              <a:spcBef>
                <a:spcPct val="0"/>
              </a:spcBef>
            </a:pPr>
            <a:r>
              <a:rPr lang="en-US" altLang="zh-CN" sz="1600" dirty="0">
                <a:solidFill>
                  <a:srgbClr val="FF0000"/>
                </a:solidFill>
                <a:latin typeface="Times New Roman" panose="02020603050405020304" pitchFamily="18" charset="0"/>
                <a:cs typeface="Times New Roman" panose="02020603050405020304" pitchFamily="18" charset="0"/>
              </a:rPr>
              <a:t>Single strain</a:t>
            </a:r>
          </a:p>
          <a:p>
            <a:pPr marL="285750" indent="-285750">
              <a:lnSpc>
                <a:spcPct val="100000"/>
              </a:lnSpc>
              <a:spcBef>
                <a:spcPct val="0"/>
              </a:spcBef>
            </a:pPr>
            <a:r>
              <a:rPr lang="en-US" altLang="zh-CN" sz="1600" dirty="0">
                <a:solidFill>
                  <a:srgbClr val="FF0000"/>
                </a:solidFill>
                <a:latin typeface="Times New Roman" panose="02020603050405020304" pitchFamily="18" charset="0"/>
                <a:cs typeface="Times New Roman" panose="02020603050405020304" pitchFamily="18" charset="0"/>
              </a:rPr>
              <a:t>Mixed strains</a:t>
            </a:r>
          </a:p>
          <a:p>
            <a:pPr marL="285750" indent="-285750">
              <a:lnSpc>
                <a:spcPct val="100000"/>
              </a:lnSpc>
              <a:spcBef>
                <a:spcPct val="0"/>
              </a:spcBef>
            </a:pPr>
            <a:r>
              <a:rPr lang="en-US" altLang="zh-CN" sz="1600" dirty="0">
                <a:latin typeface="Times New Roman" panose="02020603050405020304" pitchFamily="18" charset="0"/>
                <a:cs typeface="Times New Roman" panose="02020603050405020304" pitchFamily="18" charset="0"/>
              </a:rPr>
              <a:t>Enzymes from microorganisms</a:t>
            </a:r>
            <a:endParaRPr lang="zh-CN" altLang="en-US" sz="1600" dirty="0">
              <a:latin typeface="Times New Roman" panose="02020603050405020304" pitchFamily="18" charset="0"/>
              <a:cs typeface="Times New Roman" panose="02020603050405020304" pitchFamily="18" charset="0"/>
            </a:endParaRPr>
          </a:p>
        </p:txBody>
      </p:sp>
      <p:sp>
        <p:nvSpPr>
          <p:cNvPr id="51210" name="文本框 46">
            <a:extLst>
              <a:ext uri="{FF2B5EF4-FFF2-40B4-BE49-F238E27FC236}">
                <a16:creationId xmlns:a16="http://schemas.microsoft.com/office/drawing/2014/main" id="{D22AFFA9-CE07-E883-1DFA-8B9CCA2A0113}"/>
              </a:ext>
            </a:extLst>
          </p:cNvPr>
          <p:cNvSpPr txBox="1">
            <a:spLocks noChangeArrowheads="1"/>
          </p:cNvSpPr>
          <p:nvPr/>
        </p:nvSpPr>
        <p:spPr bwMode="auto">
          <a:xfrm>
            <a:off x="5581650" y="2279650"/>
            <a:ext cx="1778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Number of strains</a:t>
            </a:r>
            <a:endParaRPr lang="zh-CN" altLang="en-US" sz="1600" dirty="0">
              <a:latin typeface="Times New Roman" panose="02020603050405020304" pitchFamily="18" charset="0"/>
              <a:cs typeface="Times New Roman" panose="02020603050405020304" pitchFamily="18" charset="0"/>
            </a:endParaRPr>
          </a:p>
        </p:txBody>
      </p:sp>
      <p:cxnSp>
        <p:nvCxnSpPr>
          <p:cNvPr id="48" name="直接箭头连接符 47">
            <a:extLst>
              <a:ext uri="{FF2B5EF4-FFF2-40B4-BE49-F238E27FC236}">
                <a16:creationId xmlns:a16="http://schemas.microsoft.com/office/drawing/2014/main" id="{12F5241A-20BC-45AD-F0FA-97089D0450A0}"/>
              </a:ext>
            </a:extLst>
          </p:cNvPr>
          <p:cNvCxnSpPr>
            <a:cxnSpLocks/>
            <a:stCxn id="51205" idx="3"/>
            <a:endCxn id="51209" idx="1"/>
          </p:cNvCxnSpPr>
          <p:nvPr/>
        </p:nvCxnSpPr>
        <p:spPr>
          <a:xfrm>
            <a:off x="4994275" y="3468495"/>
            <a:ext cx="479425" cy="10323"/>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9" name="左中括号 48">
            <a:extLst>
              <a:ext uri="{FF2B5EF4-FFF2-40B4-BE49-F238E27FC236}">
                <a16:creationId xmlns:a16="http://schemas.microsoft.com/office/drawing/2014/main" id="{2F5112E6-4E58-9B2E-C60A-CB5E98A34898}"/>
              </a:ext>
            </a:extLst>
          </p:cNvPr>
          <p:cNvSpPr/>
          <p:nvPr/>
        </p:nvSpPr>
        <p:spPr>
          <a:xfrm>
            <a:off x="2211388" y="2809875"/>
            <a:ext cx="241300" cy="1082675"/>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sz="1600" noProof="1">
              <a:latin typeface="Times New Roman" panose="02020603050405020304" pitchFamily="18" charset="0"/>
              <a:cs typeface="Times New Roman" panose="02020603050405020304" pitchFamily="18" charset="0"/>
            </a:endParaRPr>
          </a:p>
        </p:txBody>
      </p:sp>
      <p:sp>
        <p:nvSpPr>
          <p:cNvPr id="51213" name="文本框 49">
            <a:extLst>
              <a:ext uri="{FF2B5EF4-FFF2-40B4-BE49-F238E27FC236}">
                <a16:creationId xmlns:a16="http://schemas.microsoft.com/office/drawing/2014/main" id="{2DC47199-A1DD-EC12-55A6-F4DDF27251D3}"/>
              </a:ext>
            </a:extLst>
          </p:cNvPr>
          <p:cNvSpPr txBox="1">
            <a:spLocks noChangeArrowheads="1"/>
          </p:cNvSpPr>
          <p:nvPr/>
        </p:nvSpPr>
        <p:spPr bwMode="auto">
          <a:xfrm>
            <a:off x="2301875" y="2693988"/>
            <a:ext cx="13255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Solid-State Fermentation</a:t>
            </a:r>
            <a:br>
              <a:rPr lang="en-US" altLang="zh-CN" sz="1600" dirty="0">
                <a:latin typeface="Times New Roman" panose="02020603050405020304" pitchFamily="18" charset="0"/>
                <a:cs typeface="Times New Roman" panose="02020603050405020304" pitchFamily="18" charset="0"/>
              </a:rPr>
            </a:br>
            <a:endParaRPr lang="en-US" altLang="zh-CN" sz="16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Liquid Fermentation</a:t>
            </a:r>
            <a:endParaRPr lang="zh-CN" altLang="en-US" sz="1600" dirty="0">
              <a:latin typeface="Times New Roman" panose="02020603050405020304" pitchFamily="18" charset="0"/>
              <a:cs typeface="Times New Roman" panose="02020603050405020304" pitchFamily="18" charset="0"/>
            </a:endParaRPr>
          </a:p>
        </p:txBody>
      </p:sp>
      <p:sp>
        <p:nvSpPr>
          <p:cNvPr id="51214" name="文本框 50">
            <a:extLst>
              <a:ext uri="{FF2B5EF4-FFF2-40B4-BE49-F238E27FC236}">
                <a16:creationId xmlns:a16="http://schemas.microsoft.com/office/drawing/2014/main" id="{E090CFE4-B11B-9086-A211-12567931A13D}"/>
              </a:ext>
            </a:extLst>
          </p:cNvPr>
          <p:cNvSpPr txBox="1">
            <a:spLocks noChangeArrowheads="1"/>
          </p:cNvSpPr>
          <p:nvPr/>
        </p:nvSpPr>
        <p:spPr bwMode="auto">
          <a:xfrm>
            <a:off x="4175125" y="4133850"/>
            <a:ext cx="2281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Lactic acid bacteria, Bacillus, yeast, fungi</a:t>
            </a:r>
            <a:endParaRPr lang="zh-CN" altLang="en-US" sz="1600" dirty="0">
              <a:latin typeface="Times New Roman" panose="02020603050405020304" pitchFamily="18" charset="0"/>
              <a:cs typeface="Times New Roman" panose="02020603050405020304" pitchFamily="18" charset="0"/>
            </a:endParaRPr>
          </a:p>
        </p:txBody>
      </p:sp>
      <p:sp>
        <p:nvSpPr>
          <p:cNvPr id="51215" name="文本框 52">
            <a:extLst>
              <a:ext uri="{FF2B5EF4-FFF2-40B4-BE49-F238E27FC236}">
                <a16:creationId xmlns:a16="http://schemas.microsoft.com/office/drawing/2014/main" id="{A27A1AD7-1C8D-B291-07EF-6C0E138FBB4C}"/>
              </a:ext>
            </a:extLst>
          </p:cNvPr>
          <p:cNvSpPr txBox="1">
            <a:spLocks noChangeArrowheads="1"/>
          </p:cNvSpPr>
          <p:nvPr/>
        </p:nvSpPr>
        <p:spPr bwMode="auto">
          <a:xfrm>
            <a:off x="7323137" y="2683693"/>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Combination synergistic effect</a:t>
            </a:r>
            <a:endParaRPr lang="zh-CN" altLang="en-US" sz="1600" dirty="0">
              <a:latin typeface="Times New Roman" panose="02020603050405020304" pitchFamily="18" charset="0"/>
              <a:cs typeface="Times New Roman" panose="02020603050405020304" pitchFamily="18" charset="0"/>
            </a:endParaRPr>
          </a:p>
        </p:txBody>
      </p:sp>
      <p:sp>
        <p:nvSpPr>
          <p:cNvPr id="51216" name="文本框 53">
            <a:extLst>
              <a:ext uri="{FF2B5EF4-FFF2-40B4-BE49-F238E27FC236}">
                <a16:creationId xmlns:a16="http://schemas.microsoft.com/office/drawing/2014/main" id="{F66D04C3-51F3-D250-EE80-30F433271173}"/>
              </a:ext>
            </a:extLst>
          </p:cNvPr>
          <p:cNvSpPr txBox="1">
            <a:spLocks noChangeArrowheads="1"/>
          </p:cNvSpPr>
          <p:nvPr/>
        </p:nvSpPr>
        <p:spPr bwMode="auto">
          <a:xfrm>
            <a:off x="7323137" y="3354682"/>
            <a:ext cx="1733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Fermentation process parameters</a:t>
            </a:r>
            <a:endParaRPr lang="zh-CN" altLang="en-US" sz="1600" dirty="0">
              <a:latin typeface="Times New Roman" panose="02020603050405020304" pitchFamily="18" charset="0"/>
              <a:cs typeface="Times New Roman" panose="02020603050405020304" pitchFamily="18" charset="0"/>
            </a:endParaRPr>
          </a:p>
        </p:txBody>
      </p:sp>
      <p:sp>
        <p:nvSpPr>
          <p:cNvPr id="51217" name="文本框 59">
            <a:extLst>
              <a:ext uri="{FF2B5EF4-FFF2-40B4-BE49-F238E27FC236}">
                <a16:creationId xmlns:a16="http://schemas.microsoft.com/office/drawing/2014/main" id="{0AE4E23A-AB88-C15A-1A8D-BC0D12AC5216}"/>
              </a:ext>
            </a:extLst>
          </p:cNvPr>
          <p:cNvSpPr txBox="1">
            <a:spLocks noChangeArrowheads="1"/>
          </p:cNvSpPr>
          <p:nvPr/>
        </p:nvSpPr>
        <p:spPr bwMode="auto">
          <a:xfrm>
            <a:off x="2776699" y="1323676"/>
            <a:ext cx="40233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cs typeface="Times New Roman" panose="02020603050405020304" pitchFamily="18" charset="0"/>
              </a:rPr>
              <a:t>Determinative Factors of Fermentation Effects</a:t>
            </a:r>
            <a:endParaRPr lang="zh-CN" altLang="en-US" sz="1600" dirty="0">
              <a:latin typeface="Times New Roman" panose="02020603050405020304" pitchFamily="18" charset="0"/>
              <a:cs typeface="Times New Roman" panose="02020603050405020304" pitchFamily="18" charset="0"/>
            </a:endParaRPr>
          </a:p>
        </p:txBody>
      </p:sp>
      <p:sp>
        <p:nvSpPr>
          <p:cNvPr id="61" name="左中括号 60">
            <a:extLst>
              <a:ext uri="{FF2B5EF4-FFF2-40B4-BE49-F238E27FC236}">
                <a16:creationId xmlns:a16="http://schemas.microsoft.com/office/drawing/2014/main" id="{C243D014-7F51-0777-5202-6AB6C011E614}"/>
              </a:ext>
            </a:extLst>
          </p:cNvPr>
          <p:cNvSpPr/>
          <p:nvPr/>
        </p:nvSpPr>
        <p:spPr>
          <a:xfrm rot="5400000">
            <a:off x="5010944" y="-573881"/>
            <a:ext cx="225425" cy="5084763"/>
          </a:xfrm>
          <a:prstGeom prst="leftBracket">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defRPr/>
            </a:pPr>
            <a:endParaRPr lang="zh-CN" altLang="en-US" sz="1600" noProof="1">
              <a:latin typeface="Times New Roman" panose="02020603050405020304" pitchFamily="18" charset="0"/>
              <a:cs typeface="Times New Roman" panose="02020603050405020304" pitchFamily="18" charset="0"/>
            </a:endParaRPr>
          </a:p>
        </p:txBody>
      </p:sp>
      <p:sp>
        <p:nvSpPr>
          <p:cNvPr id="51219" name="文本框 5">
            <a:extLst>
              <a:ext uri="{FF2B5EF4-FFF2-40B4-BE49-F238E27FC236}">
                <a16:creationId xmlns:a16="http://schemas.microsoft.com/office/drawing/2014/main" id="{EAD52B69-A04F-26DF-9860-B56C09186DD1}"/>
              </a:ext>
            </a:extLst>
          </p:cNvPr>
          <p:cNvSpPr txBox="1">
            <a:spLocks noChangeArrowheads="1"/>
          </p:cNvSpPr>
          <p:nvPr/>
        </p:nvSpPr>
        <p:spPr bwMode="auto">
          <a:xfrm>
            <a:off x="514350" y="5597525"/>
            <a:ext cx="30702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400" dirty="0">
                <a:latin typeface="Times New Roman" panose="02020603050405020304" pitchFamily="18" charset="0"/>
                <a:cs typeface="Times New Roman" panose="02020603050405020304" pitchFamily="18" charset="0"/>
              </a:rPr>
              <a:t>*Research data sourced from CNKI and NCBI (2020-2021).</a:t>
            </a:r>
            <a:endParaRPr lang="zh-CN" altLang="en-US" sz="1400" dirty="0">
              <a:latin typeface="Times New Roman" panose="02020603050405020304" pitchFamily="18" charset="0"/>
              <a:cs typeface="Times New Roman" panose="02020603050405020304" pitchFamily="18" charset="0"/>
            </a:endParaRPr>
          </a:p>
        </p:txBody>
      </p:sp>
      <p:sp>
        <p:nvSpPr>
          <p:cNvPr id="51220" name="文本框 6">
            <a:extLst>
              <a:ext uri="{FF2B5EF4-FFF2-40B4-BE49-F238E27FC236}">
                <a16:creationId xmlns:a16="http://schemas.microsoft.com/office/drawing/2014/main" id="{8095D3B9-65E7-A36D-CE5F-9B06FC14FA45}"/>
              </a:ext>
            </a:extLst>
          </p:cNvPr>
          <p:cNvSpPr txBox="1">
            <a:spLocks noChangeArrowheads="1"/>
          </p:cNvSpPr>
          <p:nvPr/>
        </p:nvSpPr>
        <p:spPr bwMode="auto">
          <a:xfrm>
            <a:off x="590550" y="4981575"/>
            <a:ext cx="3766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400" dirty="0">
                <a:latin typeface="Times New Roman" panose="02020603050405020304" pitchFamily="18" charset="0"/>
                <a:cs typeface="Times New Roman" panose="02020603050405020304" pitchFamily="18" charset="0"/>
              </a:rPr>
              <a:t>Wheat bran (30 articles)</a:t>
            </a:r>
          </a:p>
          <a:p>
            <a:pPr eaLnBrk="1" hangingPunct="1">
              <a:lnSpc>
                <a:spcPct val="100000"/>
              </a:lnSpc>
              <a:spcBef>
                <a:spcPct val="0"/>
              </a:spcBef>
              <a:buFontTx/>
              <a:buNone/>
            </a:pPr>
            <a:r>
              <a:rPr lang="en-US" altLang="zh-CN" sz="1400" dirty="0">
                <a:latin typeface="Times New Roman" panose="02020603050405020304" pitchFamily="18" charset="0"/>
                <a:cs typeface="Times New Roman" panose="02020603050405020304" pitchFamily="18" charset="0"/>
              </a:rPr>
              <a:t>Fermented wheat bran (35 articles)</a:t>
            </a:r>
            <a:endParaRPr lang="zh-CN" altLang="en-US" sz="1400" dirty="0">
              <a:latin typeface="Times New Roman" panose="02020603050405020304" pitchFamily="18" charset="0"/>
              <a:cs typeface="Times New Roman" panose="02020603050405020304" pitchFamily="18" charset="0"/>
            </a:endParaRPr>
          </a:p>
        </p:txBody>
      </p:sp>
      <p:sp>
        <p:nvSpPr>
          <p:cNvPr id="51221" name="文本框 8">
            <a:extLst>
              <a:ext uri="{FF2B5EF4-FFF2-40B4-BE49-F238E27FC236}">
                <a16:creationId xmlns:a16="http://schemas.microsoft.com/office/drawing/2014/main" id="{7D95AB76-5786-425E-5A49-4794E74D591E}"/>
              </a:ext>
            </a:extLst>
          </p:cNvPr>
          <p:cNvSpPr txBox="1">
            <a:spLocks noChangeArrowheads="1"/>
          </p:cNvSpPr>
          <p:nvPr/>
        </p:nvSpPr>
        <p:spPr bwMode="auto">
          <a:xfrm>
            <a:off x="9056687" y="1437866"/>
            <a:ext cx="2167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dirty="0">
                <a:latin typeface="Times New Roman" panose="02020603050405020304" pitchFamily="18" charset="0"/>
                <a:cs typeface="Times New Roman" panose="02020603050405020304" pitchFamily="18" charset="0"/>
              </a:rPr>
              <a:t>Fermentation effects</a:t>
            </a:r>
            <a:endParaRPr lang="zh-CN" altLang="en-US" sz="1800" dirty="0">
              <a:latin typeface="Times New Roman" panose="02020603050405020304" pitchFamily="18" charset="0"/>
              <a:cs typeface="Times New Roman" panose="02020603050405020304" pitchFamily="18" charset="0"/>
            </a:endParaRPr>
          </a:p>
        </p:txBody>
      </p:sp>
      <p:graphicFrame>
        <p:nvGraphicFramePr>
          <p:cNvPr id="11" name="表格 10">
            <a:extLst>
              <a:ext uri="{FF2B5EF4-FFF2-40B4-BE49-F238E27FC236}">
                <a16:creationId xmlns:a16="http://schemas.microsoft.com/office/drawing/2014/main" id="{544260E2-1576-5CDF-1110-998671BEF402}"/>
              </a:ext>
            </a:extLst>
          </p:cNvPr>
          <p:cNvGraphicFramePr/>
          <p:nvPr>
            <p:custDataLst>
              <p:tags r:id="rId2"/>
            </p:custDataLst>
            <p:extLst>
              <p:ext uri="{D42A27DB-BD31-4B8C-83A1-F6EECF244321}">
                <p14:modId xmlns:p14="http://schemas.microsoft.com/office/powerpoint/2010/main" val="4265262642"/>
              </p:ext>
            </p:extLst>
          </p:nvPr>
        </p:nvGraphicFramePr>
        <p:xfrm>
          <a:off x="8924925" y="1855788"/>
          <a:ext cx="3144660" cy="3956274"/>
        </p:xfrm>
        <a:graphic>
          <a:graphicData uri="http://schemas.openxmlformats.org/drawingml/2006/table">
            <a:tbl>
              <a:tblPr firstRow="1" bandRow="1">
                <a:tableStyleId>{5C22544A-7EE6-4342-B048-85BDC9FD1C3A}</a:tableStyleId>
              </a:tblPr>
              <a:tblGrid>
                <a:gridCol w="1635622">
                  <a:extLst>
                    <a:ext uri="{9D8B030D-6E8A-4147-A177-3AD203B41FA5}">
                      <a16:colId xmlns:a16="http://schemas.microsoft.com/office/drawing/2014/main" val="20000"/>
                    </a:ext>
                  </a:extLst>
                </a:gridCol>
                <a:gridCol w="1509038">
                  <a:extLst>
                    <a:ext uri="{9D8B030D-6E8A-4147-A177-3AD203B41FA5}">
                      <a16:colId xmlns:a16="http://schemas.microsoft.com/office/drawing/2014/main" val="20001"/>
                    </a:ext>
                  </a:extLst>
                </a:gridCol>
              </a:tblGrid>
              <a:tr h="469311">
                <a:tc>
                  <a:txBody>
                    <a:bodyPr/>
                    <a:lstStyle/>
                    <a:p>
                      <a:pPr>
                        <a:buNone/>
                      </a:pPr>
                      <a:r>
                        <a:rPr lang="en-US" altLang="zh-CN" sz="1800" dirty="0"/>
                        <a:t>Project</a:t>
                      </a:r>
                      <a:endParaRPr lang="zh-CN" altLang="en-US" sz="1800" dirty="0"/>
                    </a:p>
                  </a:txBody>
                  <a:tcPr marL="91407" marR="91407" marT="45724" marB="45724"/>
                </a:tc>
                <a:tc>
                  <a:txBody>
                    <a:bodyPr/>
                    <a:lstStyle/>
                    <a:p>
                      <a:pPr>
                        <a:buNone/>
                      </a:pPr>
                      <a:r>
                        <a:rPr lang="en-US" altLang="zh-CN" sz="1800" dirty="0"/>
                        <a:t>Effect</a:t>
                      </a:r>
                      <a:endParaRPr lang="zh-CN" altLang="en-US" sz="1800" dirty="0"/>
                    </a:p>
                  </a:txBody>
                  <a:tcPr marL="91407" marR="91407" marT="45724" marB="45724"/>
                </a:tc>
                <a:extLst>
                  <a:ext uri="{0D108BD9-81ED-4DB2-BD59-A6C34878D82A}">
                    <a16:rowId xmlns:a16="http://schemas.microsoft.com/office/drawing/2014/main" val="10000"/>
                  </a:ext>
                </a:extLst>
              </a:tr>
              <a:tr h="365796">
                <a:tc>
                  <a:txBody>
                    <a:bodyPr/>
                    <a:lstStyle/>
                    <a:p>
                      <a:pPr>
                        <a:buNone/>
                      </a:pPr>
                      <a:r>
                        <a:rPr lang="en-US" altLang="zh-CN" sz="1800" dirty="0"/>
                        <a:t>Palatability</a:t>
                      </a:r>
                      <a:endParaRPr lang="zh-CN" altLang="en-US" sz="1800" dirty="0"/>
                    </a:p>
                  </a:txBody>
                  <a:tcPr marL="91407" marR="91407" marT="45724" marB="45724"/>
                </a:tc>
                <a:tc>
                  <a:txBody>
                    <a:bodyPr/>
                    <a:lstStyle/>
                    <a:p>
                      <a:pPr>
                        <a:buNone/>
                      </a:pPr>
                      <a:endParaRPr lang="zh-CN" altLang="en-US" sz="1800" dirty="0"/>
                    </a:p>
                  </a:txBody>
                  <a:tcPr marL="91407" marR="91407" marT="45724" marB="45724"/>
                </a:tc>
                <a:extLst>
                  <a:ext uri="{0D108BD9-81ED-4DB2-BD59-A6C34878D82A}">
                    <a16:rowId xmlns:a16="http://schemas.microsoft.com/office/drawing/2014/main" val="10001"/>
                  </a:ext>
                </a:extLst>
              </a:tr>
              <a:tr h="365796">
                <a:tc>
                  <a:txBody>
                    <a:bodyPr/>
                    <a:lstStyle/>
                    <a:p>
                      <a:pPr>
                        <a:buNone/>
                      </a:pPr>
                      <a:r>
                        <a:rPr lang="en-US" altLang="zh-CN" sz="1800" dirty="0"/>
                        <a:t>Crude protein</a:t>
                      </a:r>
                      <a:endParaRPr lang="zh-CN" altLang="en-US" sz="1800" dirty="0"/>
                    </a:p>
                  </a:txBody>
                  <a:tcPr marL="91407" marR="91407" marT="45724" marB="45724"/>
                </a:tc>
                <a:tc>
                  <a:txBody>
                    <a:bodyPr/>
                    <a:lstStyle/>
                    <a:p>
                      <a:pPr>
                        <a:buNone/>
                      </a:pPr>
                      <a:r>
                        <a:rPr lang="en-US" altLang="zh-CN" sz="1800"/>
                        <a:t>20~23%</a:t>
                      </a:r>
                    </a:p>
                  </a:txBody>
                  <a:tcPr marL="91407" marR="91407" marT="45724" marB="45724"/>
                </a:tc>
                <a:extLst>
                  <a:ext uri="{0D108BD9-81ED-4DB2-BD59-A6C34878D82A}">
                    <a16:rowId xmlns:a16="http://schemas.microsoft.com/office/drawing/2014/main" val="10002"/>
                  </a:ext>
                </a:extLst>
              </a:tr>
              <a:tr h="365796">
                <a:tc>
                  <a:txBody>
                    <a:bodyPr/>
                    <a:lstStyle/>
                    <a:p>
                      <a:pPr>
                        <a:buNone/>
                      </a:pPr>
                      <a:r>
                        <a:rPr lang="en-US" altLang="zh-CN" dirty="0"/>
                        <a:t>Crude fiber</a:t>
                      </a:r>
                      <a:endParaRPr lang="zh-CN" altLang="en-US" sz="1800" dirty="0"/>
                    </a:p>
                  </a:txBody>
                  <a:tcPr marL="91407" marR="91407" marT="45724" marB="45724"/>
                </a:tc>
                <a:tc>
                  <a:txBody>
                    <a:bodyPr/>
                    <a:lstStyle/>
                    <a:p>
                      <a:pPr>
                        <a:buNone/>
                      </a:pPr>
                      <a:r>
                        <a:rPr lang="en-US" altLang="zh-CN" sz="1800" dirty="0"/>
                        <a:t>5~6%</a:t>
                      </a:r>
                    </a:p>
                  </a:txBody>
                  <a:tcPr marL="91407" marR="91407" marT="45724" marB="45724"/>
                </a:tc>
                <a:extLst>
                  <a:ext uri="{0D108BD9-81ED-4DB2-BD59-A6C34878D82A}">
                    <a16:rowId xmlns:a16="http://schemas.microsoft.com/office/drawing/2014/main" val="10003"/>
                  </a:ext>
                </a:extLst>
              </a:tr>
              <a:tr h="365796">
                <a:tc>
                  <a:txBody>
                    <a:bodyPr/>
                    <a:lstStyle/>
                    <a:p>
                      <a:pPr>
                        <a:buNone/>
                      </a:pPr>
                      <a:r>
                        <a:rPr lang="en-US" altLang="zh-CN" dirty="0"/>
                        <a:t>Phytic acid</a:t>
                      </a:r>
                      <a:endParaRPr lang="zh-CN" altLang="en-US" sz="1800" dirty="0"/>
                    </a:p>
                  </a:txBody>
                  <a:tcPr marL="91407" marR="91407" marT="45724" marB="45724"/>
                </a:tc>
                <a:tc>
                  <a:txBody>
                    <a:bodyPr/>
                    <a:lstStyle/>
                    <a:p>
                      <a:pPr>
                        <a:buNone/>
                      </a:pPr>
                      <a:r>
                        <a:rPr lang="en-US" altLang="zh-CN" sz="1800"/>
                        <a:t>20~40%</a:t>
                      </a:r>
                    </a:p>
                  </a:txBody>
                  <a:tcPr marL="91407" marR="91407" marT="45724" marB="45724"/>
                </a:tc>
                <a:extLst>
                  <a:ext uri="{0D108BD9-81ED-4DB2-BD59-A6C34878D82A}">
                    <a16:rowId xmlns:a16="http://schemas.microsoft.com/office/drawing/2014/main" val="10004"/>
                  </a:ext>
                </a:extLst>
              </a:tr>
              <a:tr h="365796">
                <a:tc>
                  <a:txBody>
                    <a:bodyPr/>
                    <a:lstStyle/>
                    <a:p>
                      <a:pPr>
                        <a:buNone/>
                      </a:pPr>
                      <a:r>
                        <a:rPr lang="en-US" altLang="zh-CN" dirty="0"/>
                        <a:t>Phenolic compounds</a:t>
                      </a:r>
                      <a:endParaRPr lang="zh-CN" altLang="en-US" sz="1800" dirty="0"/>
                    </a:p>
                  </a:txBody>
                  <a:tcPr marL="91407" marR="91407" marT="45724" marB="45724"/>
                </a:tc>
                <a:tc>
                  <a:txBody>
                    <a:bodyPr/>
                    <a:lstStyle/>
                    <a:p>
                      <a:pPr>
                        <a:buNone/>
                      </a:pPr>
                      <a:r>
                        <a:rPr lang="en-US" altLang="zh-CN" sz="1800"/>
                        <a:t>30~40%</a:t>
                      </a:r>
                    </a:p>
                  </a:txBody>
                  <a:tcPr marL="91407" marR="91407" marT="45724" marB="45724"/>
                </a:tc>
                <a:extLst>
                  <a:ext uri="{0D108BD9-81ED-4DB2-BD59-A6C34878D82A}">
                    <a16:rowId xmlns:a16="http://schemas.microsoft.com/office/drawing/2014/main" val="10005"/>
                  </a:ext>
                </a:extLst>
              </a:tr>
              <a:tr h="469311">
                <a:tc>
                  <a:txBody>
                    <a:bodyPr/>
                    <a:lstStyle/>
                    <a:p>
                      <a:pPr>
                        <a:buNone/>
                      </a:pPr>
                      <a:r>
                        <a:rPr lang="en-US" altLang="zh-CN" dirty="0"/>
                        <a:t>Dietary fiber</a:t>
                      </a:r>
                      <a:endParaRPr lang="zh-CN" altLang="en-US" sz="1800" dirty="0"/>
                    </a:p>
                  </a:txBody>
                  <a:tcPr marL="91407" marR="91407" marT="45724" marB="45724"/>
                </a:tc>
                <a:tc>
                  <a:txBody>
                    <a:bodyPr/>
                    <a:lstStyle/>
                    <a:p>
                      <a:pPr>
                        <a:buNone/>
                      </a:pPr>
                      <a:r>
                        <a:rPr lang="en-US" altLang="zh-CN" sz="1800"/>
                        <a:t>86.94%</a:t>
                      </a:r>
                    </a:p>
                  </a:txBody>
                  <a:tcPr marL="91407" marR="91407" marT="45724" marB="45724"/>
                </a:tc>
                <a:extLst>
                  <a:ext uri="{0D108BD9-81ED-4DB2-BD59-A6C34878D82A}">
                    <a16:rowId xmlns:a16="http://schemas.microsoft.com/office/drawing/2014/main" val="10006"/>
                  </a:ext>
                </a:extLst>
              </a:tr>
              <a:tr h="469311">
                <a:tc>
                  <a:txBody>
                    <a:bodyPr/>
                    <a:lstStyle/>
                    <a:p>
                      <a:pPr>
                        <a:buNone/>
                      </a:pPr>
                      <a:r>
                        <a:rPr lang="en-US" altLang="zh-CN" dirty="0"/>
                        <a:t>Probiotics</a:t>
                      </a:r>
                      <a:endParaRPr lang="zh-CN" altLang="en-US" sz="1800" dirty="0"/>
                    </a:p>
                  </a:txBody>
                  <a:tcPr marL="91407" marR="91407" marT="45724" marB="45724"/>
                </a:tc>
                <a:tc>
                  <a:txBody>
                    <a:bodyPr/>
                    <a:lstStyle/>
                    <a:p>
                      <a:pPr>
                        <a:buNone/>
                      </a:pPr>
                      <a:r>
                        <a:rPr lang="en-US" altLang="zh-CN" sz="1800" dirty="0"/>
                        <a:t>10</a:t>
                      </a:r>
                      <a:r>
                        <a:rPr lang="en-US" altLang="zh-CN" sz="1800" baseline="30000" dirty="0"/>
                        <a:t>8</a:t>
                      </a:r>
                      <a:r>
                        <a:rPr lang="en-US" altLang="zh-CN" sz="1800" dirty="0"/>
                        <a:t>CFU/g</a:t>
                      </a:r>
                    </a:p>
                  </a:txBody>
                  <a:tcPr marL="91407" marR="91407" marT="45724" marB="45724"/>
                </a:tc>
                <a:extLst>
                  <a:ext uri="{0D108BD9-81ED-4DB2-BD59-A6C34878D82A}">
                    <a16:rowId xmlns:a16="http://schemas.microsoft.com/office/drawing/2014/main" val="10007"/>
                  </a:ext>
                </a:extLst>
              </a:tr>
            </a:tbl>
          </a:graphicData>
        </a:graphic>
      </p:graphicFrame>
      <p:sp>
        <p:nvSpPr>
          <p:cNvPr id="18" name="上箭头 17">
            <a:extLst>
              <a:ext uri="{FF2B5EF4-FFF2-40B4-BE49-F238E27FC236}">
                <a16:creationId xmlns:a16="http://schemas.microsoft.com/office/drawing/2014/main" id="{BD4BE72C-A23E-DBF1-CEF3-678801DEDDF7}"/>
              </a:ext>
            </a:extLst>
          </p:cNvPr>
          <p:cNvSpPr/>
          <p:nvPr/>
        </p:nvSpPr>
        <p:spPr>
          <a:xfrm>
            <a:off x="10548938" y="2379663"/>
            <a:ext cx="150812" cy="211137"/>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51252" name="标题 1">
            <a:extLst>
              <a:ext uri="{FF2B5EF4-FFF2-40B4-BE49-F238E27FC236}">
                <a16:creationId xmlns:a16="http://schemas.microsoft.com/office/drawing/2014/main" id="{5FF79143-9FC5-4541-FE88-C03C1A33603E}"/>
              </a:ext>
            </a:extLst>
          </p:cNvPr>
          <p:cNvSpPr>
            <a:spLocks noGrp="1" noChangeArrowheads="1"/>
          </p:cNvSpPr>
          <p:nvPr>
            <p:ph type="title"/>
          </p:nvPr>
        </p:nvSpPr>
        <p:spPr>
          <a:xfrm>
            <a:off x="2239168" y="61914"/>
            <a:ext cx="7735888" cy="760412"/>
          </a:xfrm>
        </p:spPr>
        <p:txBody>
          <a:bodyPr/>
          <a:lstStyle/>
          <a:p>
            <a:pPr eaLnBrk="1" hangingPunct="1"/>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Wheat Bran Fermentation Process</a:t>
            </a:r>
            <a:endParaRPr lang="zh-CN" altLang="en-US" sz="3600" b="1" dirty="0">
              <a:latin typeface="Times New Roman" panose="02020603050405020304" pitchFamily="18" charset="0"/>
              <a:ea typeface="楷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1661831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a:extLst>
              <a:ext uri="{FF2B5EF4-FFF2-40B4-BE49-F238E27FC236}">
                <a16:creationId xmlns:a16="http://schemas.microsoft.com/office/drawing/2014/main" id="{EA7147B8-C0C2-E362-87B0-93D8624F7974}"/>
              </a:ext>
            </a:extLst>
          </p:cNvPr>
          <p:cNvGrpSpPr>
            <a:grpSpLocks/>
          </p:cNvGrpSpPr>
          <p:nvPr/>
        </p:nvGrpSpPr>
        <p:grpSpPr bwMode="auto">
          <a:xfrm>
            <a:off x="1566862" y="1160463"/>
            <a:ext cx="9290051" cy="2799449"/>
            <a:chOff x="850866" y="1260028"/>
            <a:chExt cx="7505734" cy="2398850"/>
          </a:xfrm>
        </p:grpSpPr>
        <p:pic>
          <p:nvPicPr>
            <p:cNvPr id="55329" name="图片 3" descr="麦麸">
              <a:extLst>
                <a:ext uri="{FF2B5EF4-FFF2-40B4-BE49-F238E27FC236}">
                  <a16:creationId xmlns:a16="http://schemas.microsoft.com/office/drawing/2014/main" id="{88B6780A-9979-ABB9-7B88-4D83D952BA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332" t="4829" r="26839" b="2875"/>
            <a:stretch>
              <a:fillRect/>
            </a:stretch>
          </p:blipFill>
          <p:spPr bwMode="auto">
            <a:xfrm rot="5400000">
              <a:off x="973314" y="1176718"/>
              <a:ext cx="1830157" cy="207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图片 3" descr="发酵麦麸湿">
              <a:extLst>
                <a:ext uri="{FF2B5EF4-FFF2-40B4-BE49-F238E27FC236}">
                  <a16:creationId xmlns:a16="http://schemas.microsoft.com/office/drawing/2014/main" id="{D43E7A35-01A4-094A-4DF2-9B6121428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003" r="29436"/>
            <a:stretch>
              <a:fillRect/>
            </a:stretch>
          </p:blipFill>
          <p:spPr bwMode="auto">
            <a:xfrm rot="5400000">
              <a:off x="3674749" y="1168681"/>
              <a:ext cx="1847013" cy="207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图片 4" descr="发酵麦麸干">
              <a:extLst>
                <a:ext uri="{FF2B5EF4-FFF2-40B4-BE49-F238E27FC236}">
                  <a16:creationId xmlns:a16="http://schemas.microsoft.com/office/drawing/2014/main" id="{34EB86E3-7B9C-45FF-C564-CF227364E4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611" r="32048"/>
            <a:stretch>
              <a:fillRect/>
            </a:stretch>
          </p:blipFill>
          <p:spPr bwMode="auto">
            <a:xfrm rot="5400000">
              <a:off x="6391624" y="1149950"/>
              <a:ext cx="1854898" cy="207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2" name="文本框 6">
              <a:extLst>
                <a:ext uri="{FF2B5EF4-FFF2-40B4-BE49-F238E27FC236}">
                  <a16:creationId xmlns:a16="http://schemas.microsoft.com/office/drawing/2014/main" id="{277BA3AE-6FAF-A5EE-C018-50873D34DA83}"/>
                </a:ext>
              </a:extLst>
            </p:cNvPr>
            <p:cNvSpPr txBox="1">
              <a:spLocks noChangeArrowheads="1"/>
            </p:cNvSpPr>
            <p:nvPr/>
          </p:nvSpPr>
          <p:spPr bwMode="auto">
            <a:xfrm>
              <a:off x="1187509" y="3181788"/>
              <a:ext cx="1109663" cy="29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smtClean="0">
                  <a:latin typeface="Arial" panose="020B0604020202020204" pitchFamily="34" charset="0"/>
                  <a:cs typeface="Arial" panose="020B0604020202020204" pitchFamily="34" charset="0"/>
                </a:rPr>
                <a:t>Wheat bran</a:t>
              </a:r>
              <a:endParaRPr lang="zh-CN" altLang="en-US" sz="1600" dirty="0">
                <a:latin typeface="Arial" panose="020B0604020202020204" pitchFamily="34" charset="0"/>
                <a:cs typeface="Arial" panose="020B0604020202020204" pitchFamily="34" charset="0"/>
              </a:endParaRPr>
            </a:p>
          </p:txBody>
        </p:sp>
        <p:sp>
          <p:nvSpPr>
            <p:cNvPr id="55333" name="文本框 7">
              <a:extLst>
                <a:ext uri="{FF2B5EF4-FFF2-40B4-BE49-F238E27FC236}">
                  <a16:creationId xmlns:a16="http://schemas.microsoft.com/office/drawing/2014/main" id="{87C3FFFB-AB68-0D4B-E10C-0ACD072C265C}"/>
                </a:ext>
              </a:extLst>
            </p:cNvPr>
            <p:cNvSpPr txBox="1">
              <a:spLocks noChangeArrowheads="1"/>
            </p:cNvSpPr>
            <p:nvPr/>
          </p:nvSpPr>
          <p:spPr bwMode="auto">
            <a:xfrm>
              <a:off x="3809676" y="3157784"/>
              <a:ext cx="1743710" cy="50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Arial" panose="020B0604020202020204" pitchFamily="34" charset="0"/>
                  <a:cs typeface="Arial" panose="020B0604020202020204" pitchFamily="34" charset="0"/>
                </a:rPr>
                <a:t>Fermented wheat bran</a:t>
              </a:r>
              <a:r>
                <a:rPr lang="zh-CN" altLang="en-US" sz="1600" dirty="0" smtClean="0">
                  <a:latin typeface="Arial" panose="020B0604020202020204" pitchFamily="34" charset="0"/>
                  <a:cs typeface="Arial" panose="020B0604020202020204" pitchFamily="34" charset="0"/>
                </a:rPr>
                <a:t>（</a:t>
              </a:r>
              <a:r>
                <a:rPr lang="en-US" altLang="zh-CN" sz="1600" dirty="0" smtClean="0">
                  <a:latin typeface="Arial" panose="020B0604020202020204" pitchFamily="34" charset="0"/>
                  <a:cs typeface="Arial" panose="020B0604020202020204" pitchFamily="34" charset="0"/>
                </a:rPr>
                <a:t>no drying</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grpSp>
      <p:graphicFrame>
        <p:nvGraphicFramePr>
          <p:cNvPr id="10" name="表格 9">
            <a:extLst>
              <a:ext uri="{FF2B5EF4-FFF2-40B4-BE49-F238E27FC236}">
                <a16:creationId xmlns:a16="http://schemas.microsoft.com/office/drawing/2014/main" id="{1D0DE246-5BC0-58CE-369C-94D918C714CD}"/>
              </a:ext>
            </a:extLst>
          </p:cNvPr>
          <p:cNvGraphicFramePr/>
          <p:nvPr>
            <p:custDataLst>
              <p:tags r:id="rId1"/>
            </p:custDataLst>
            <p:extLst>
              <p:ext uri="{D42A27DB-BD31-4B8C-83A1-F6EECF244321}">
                <p14:modId xmlns:p14="http://schemas.microsoft.com/office/powerpoint/2010/main" val="1394213390"/>
              </p:ext>
            </p:extLst>
          </p:nvPr>
        </p:nvGraphicFramePr>
        <p:xfrm>
          <a:off x="1070769" y="3992669"/>
          <a:ext cx="10102850" cy="2430114"/>
        </p:xfrm>
        <a:graphic>
          <a:graphicData uri="http://schemas.openxmlformats.org/drawingml/2006/table">
            <a:tbl>
              <a:tblPr firstRow="1" bandRow="1">
                <a:tableStyleId>{5C22544A-7EE6-4342-B048-85BDC9FD1C3A}</a:tableStyleId>
              </a:tblPr>
              <a:tblGrid>
                <a:gridCol w="1844084">
                  <a:extLst>
                    <a:ext uri="{9D8B030D-6E8A-4147-A177-3AD203B41FA5}">
                      <a16:colId xmlns:a16="http://schemas.microsoft.com/office/drawing/2014/main" val="20000"/>
                    </a:ext>
                  </a:extLst>
                </a:gridCol>
                <a:gridCol w="3383098">
                  <a:extLst>
                    <a:ext uri="{9D8B030D-6E8A-4147-A177-3AD203B41FA5}">
                      <a16:colId xmlns:a16="http://schemas.microsoft.com/office/drawing/2014/main" val="20001"/>
                    </a:ext>
                  </a:extLst>
                </a:gridCol>
                <a:gridCol w="2350411">
                  <a:extLst>
                    <a:ext uri="{9D8B030D-6E8A-4147-A177-3AD203B41FA5}">
                      <a16:colId xmlns:a16="http://schemas.microsoft.com/office/drawing/2014/main" val="20002"/>
                    </a:ext>
                  </a:extLst>
                </a:gridCol>
                <a:gridCol w="2525257">
                  <a:extLst>
                    <a:ext uri="{9D8B030D-6E8A-4147-A177-3AD203B41FA5}">
                      <a16:colId xmlns:a16="http://schemas.microsoft.com/office/drawing/2014/main" val="20003"/>
                    </a:ext>
                  </a:extLst>
                </a:gridCol>
              </a:tblGrid>
              <a:tr h="578520">
                <a:tc>
                  <a:txBody>
                    <a:bodyPr/>
                    <a:lstStyle/>
                    <a:p>
                      <a:pPr>
                        <a:buNone/>
                      </a:pPr>
                      <a:r>
                        <a:rPr lang="en-US" altLang="zh-CN" sz="1800" dirty="0" smtClean="0">
                          <a:latin typeface="Arial" panose="020B0604020202020204" pitchFamily="34" charset="0"/>
                          <a:cs typeface="Arial" panose="020B0604020202020204" pitchFamily="34" charset="0"/>
                        </a:rPr>
                        <a:t>Items</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Morphologies, texture</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Color</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Flavor</a:t>
                      </a:r>
                      <a:endParaRPr lang="zh-CN" altLang="en-US" sz="1800" dirty="0">
                        <a:latin typeface="Arial" panose="020B0604020202020204" pitchFamily="34" charset="0"/>
                        <a:cs typeface="Arial" panose="020B0604020202020204" pitchFamily="34" charset="0"/>
                      </a:endParaRPr>
                    </a:p>
                  </a:txBody>
                  <a:tcPr marL="68586" marR="68586" marT="34279" marB="34279" anchor="ctr"/>
                </a:tc>
                <a:extLst>
                  <a:ext uri="{0D108BD9-81ED-4DB2-BD59-A6C34878D82A}">
                    <a16:rowId xmlns:a16="http://schemas.microsoft.com/office/drawing/2014/main" val="10000"/>
                  </a:ext>
                </a:extLst>
              </a:tr>
              <a:tr h="536064">
                <a:tc>
                  <a:txBody>
                    <a:bodyPr/>
                    <a:lstStyle/>
                    <a:p>
                      <a:pPr>
                        <a:buNone/>
                      </a:pPr>
                      <a:r>
                        <a:rPr lang="en-US" altLang="zh-CN" sz="1800" dirty="0" smtClean="0">
                          <a:latin typeface="Arial" panose="020B0604020202020204" pitchFamily="34" charset="0"/>
                          <a:cs typeface="Arial" panose="020B0604020202020204" pitchFamily="34" charset="0"/>
                        </a:rPr>
                        <a:t>Wheat</a:t>
                      </a:r>
                      <a:r>
                        <a:rPr lang="en-US" altLang="zh-CN" sz="1800" baseline="0" dirty="0" smtClean="0">
                          <a:latin typeface="Arial" panose="020B0604020202020204" pitchFamily="34" charset="0"/>
                          <a:cs typeface="Arial" panose="020B0604020202020204" pitchFamily="34" charset="0"/>
                        </a:rPr>
                        <a:t> bran</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Clastic with white powder attached to the surface</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light brown</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Flavor</a:t>
                      </a:r>
                      <a:r>
                        <a:rPr lang="en-US" altLang="zh-CN" sz="1800" baseline="0" dirty="0" smtClean="0">
                          <a:latin typeface="Arial" panose="020B0604020202020204" pitchFamily="34" charset="0"/>
                          <a:cs typeface="Arial" panose="020B0604020202020204" pitchFamily="34" charset="0"/>
                        </a:rPr>
                        <a:t> of bran</a:t>
                      </a:r>
                      <a:endParaRPr lang="zh-CN" altLang="en-US" sz="1800" dirty="0">
                        <a:latin typeface="Arial" panose="020B0604020202020204" pitchFamily="34" charset="0"/>
                        <a:cs typeface="Arial" panose="020B0604020202020204" pitchFamily="34" charset="0"/>
                      </a:endParaRPr>
                    </a:p>
                  </a:txBody>
                  <a:tcPr marL="68586" marR="68586" marT="34279" marB="34279" anchor="ctr"/>
                </a:tc>
                <a:extLst>
                  <a:ext uri="{0D108BD9-81ED-4DB2-BD59-A6C34878D82A}">
                    <a16:rowId xmlns:a16="http://schemas.microsoft.com/office/drawing/2014/main" val="10001"/>
                  </a:ext>
                </a:extLst>
              </a:tr>
              <a:tr h="599201">
                <a:tc>
                  <a:txBody>
                    <a:bodyPr/>
                    <a:lstStyle/>
                    <a:p>
                      <a:pPr>
                        <a:buNone/>
                      </a:pPr>
                      <a:r>
                        <a:rPr lang="en-US" altLang="zh-CN" sz="1800" dirty="0" smtClean="0">
                          <a:latin typeface="Arial" panose="020B0604020202020204" pitchFamily="34" charset="0"/>
                          <a:cs typeface="Arial" panose="020B0604020202020204" pitchFamily="34" charset="0"/>
                        </a:rPr>
                        <a:t>Wet</a:t>
                      </a:r>
                      <a:r>
                        <a:rPr lang="en-US" altLang="zh-CN" sz="1800" baseline="0" dirty="0" smtClean="0">
                          <a:latin typeface="Arial" panose="020B0604020202020204" pitchFamily="34" charset="0"/>
                          <a:cs typeface="Arial" panose="020B0604020202020204" pitchFamily="34" charset="0"/>
                        </a:rPr>
                        <a:t> </a:t>
                      </a:r>
                      <a:r>
                        <a:rPr lang="en-US" altLang="zh-CN" sz="1800" dirty="0" smtClean="0">
                          <a:latin typeface="Arial" panose="020B0604020202020204" pitchFamily="34" charset="0"/>
                          <a:cs typeface="Arial" panose="020B0604020202020204" pitchFamily="34" charset="0"/>
                        </a:rPr>
                        <a:t>fermented wheat bran</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Fluffy and soft</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sym typeface="+mn-ea"/>
                        </a:rPr>
                        <a:t>brown</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solidFill>
                            <a:srgbClr val="FF0000"/>
                          </a:solidFill>
                          <a:latin typeface="Arial" panose="020B0604020202020204" pitchFamily="34" charset="0"/>
                          <a:cs typeface="Arial" panose="020B0604020202020204" pitchFamily="34" charset="0"/>
                        </a:rPr>
                        <a:t>strong sour scent</a:t>
                      </a:r>
                      <a:endParaRPr lang="zh-CN" altLang="en-US" sz="1800" dirty="0">
                        <a:solidFill>
                          <a:srgbClr val="FF0000"/>
                        </a:solidFill>
                        <a:latin typeface="Arial" panose="020B0604020202020204" pitchFamily="34" charset="0"/>
                        <a:cs typeface="Arial" panose="020B0604020202020204" pitchFamily="34" charset="0"/>
                      </a:endParaRPr>
                    </a:p>
                  </a:txBody>
                  <a:tcPr marL="68586" marR="68586" marT="34279" marB="34279" anchor="ctr"/>
                </a:tc>
                <a:extLst>
                  <a:ext uri="{0D108BD9-81ED-4DB2-BD59-A6C34878D82A}">
                    <a16:rowId xmlns:a16="http://schemas.microsoft.com/office/drawing/2014/main" val="10002"/>
                  </a:ext>
                </a:extLst>
              </a:tr>
              <a:tr h="599201">
                <a:tc>
                  <a:txBody>
                    <a:bodyPr/>
                    <a:lstStyle/>
                    <a:p>
                      <a:pPr>
                        <a:buNone/>
                      </a:pPr>
                      <a:r>
                        <a:rPr lang="en-US" altLang="zh-CN" sz="1800" dirty="0" smtClean="0">
                          <a:latin typeface="Arial" panose="020B0604020202020204" pitchFamily="34" charset="0"/>
                          <a:cs typeface="Arial" panose="020B0604020202020204" pitchFamily="34" charset="0"/>
                          <a:sym typeface="+mn-ea"/>
                        </a:rPr>
                        <a:t>Dried f</a:t>
                      </a:r>
                      <a:r>
                        <a:rPr lang="en-US" altLang="zh-CN" sz="1800" dirty="0" smtClean="0">
                          <a:latin typeface="Arial" panose="020B0604020202020204" pitchFamily="34" charset="0"/>
                          <a:cs typeface="Arial" panose="020B0604020202020204" pitchFamily="34" charset="0"/>
                        </a:rPr>
                        <a:t>ermented wheat bran</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Curly and hard</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latin typeface="Arial" panose="020B0604020202020204" pitchFamily="34" charset="0"/>
                          <a:cs typeface="Arial" panose="020B0604020202020204" pitchFamily="34" charset="0"/>
                        </a:rPr>
                        <a:t>hopscotch</a:t>
                      </a:r>
                      <a:endParaRPr lang="zh-CN" altLang="en-US" sz="1800" dirty="0">
                        <a:latin typeface="Arial" panose="020B0604020202020204" pitchFamily="34" charset="0"/>
                        <a:cs typeface="Arial" panose="020B0604020202020204" pitchFamily="34" charset="0"/>
                      </a:endParaRPr>
                    </a:p>
                  </a:txBody>
                  <a:tcPr marL="68586" marR="68586" marT="34279" marB="34279" anchor="ctr"/>
                </a:tc>
                <a:tc>
                  <a:txBody>
                    <a:bodyPr/>
                    <a:lstStyle/>
                    <a:p>
                      <a:pPr>
                        <a:buNone/>
                      </a:pPr>
                      <a:r>
                        <a:rPr lang="en-US" altLang="zh-CN" sz="1800" dirty="0" smtClean="0">
                          <a:solidFill>
                            <a:srgbClr val="FF0000"/>
                          </a:solidFill>
                          <a:latin typeface="Arial" panose="020B0604020202020204" pitchFamily="34" charset="0"/>
                          <a:cs typeface="Arial" panose="020B0604020202020204" pitchFamily="34" charset="0"/>
                        </a:rPr>
                        <a:t>Light sour scent</a:t>
                      </a:r>
                      <a:endParaRPr lang="zh-CN" altLang="en-US" sz="1800" dirty="0">
                        <a:solidFill>
                          <a:srgbClr val="FF0000"/>
                        </a:solidFill>
                        <a:latin typeface="Arial" panose="020B0604020202020204" pitchFamily="34" charset="0"/>
                        <a:cs typeface="Arial" panose="020B0604020202020204" pitchFamily="34" charset="0"/>
                      </a:endParaRPr>
                    </a:p>
                  </a:txBody>
                  <a:tcPr marL="68586" marR="68586" marT="34279" marB="34279" anchor="ctr"/>
                </a:tc>
                <a:extLst>
                  <a:ext uri="{0D108BD9-81ED-4DB2-BD59-A6C34878D82A}">
                    <a16:rowId xmlns:a16="http://schemas.microsoft.com/office/drawing/2014/main" val="10003"/>
                  </a:ext>
                </a:extLst>
              </a:tr>
            </a:tbl>
          </a:graphicData>
        </a:graphic>
      </p:graphicFrame>
      <p:sp>
        <p:nvSpPr>
          <p:cNvPr id="55326" name="标题 1">
            <a:extLst>
              <a:ext uri="{FF2B5EF4-FFF2-40B4-BE49-F238E27FC236}">
                <a16:creationId xmlns:a16="http://schemas.microsoft.com/office/drawing/2014/main" id="{07507465-CD3F-1408-CB27-56315107A407}"/>
              </a:ext>
            </a:extLst>
          </p:cNvPr>
          <p:cNvSpPr>
            <a:spLocks noGrp="1" noChangeArrowheads="1"/>
          </p:cNvSpPr>
          <p:nvPr>
            <p:ph type="title"/>
          </p:nvPr>
        </p:nvSpPr>
        <p:spPr>
          <a:xfrm>
            <a:off x="1310186" y="25400"/>
            <a:ext cx="9995990" cy="758825"/>
          </a:xfrm>
        </p:spPr>
        <p:txBody>
          <a:bodyPr/>
          <a:lstStyle/>
          <a:p>
            <a:r>
              <a:rPr lang="en-US" altLang="zh-CN" sz="3600" b="1" dirty="0">
                <a:latin typeface="楷体" panose="02010609060101010101" pitchFamily="49" charset="-122"/>
                <a:ea typeface="楷体" panose="02010609060101010101" pitchFamily="49" charset="-122"/>
              </a:rPr>
              <a:t>Sensory evaluation of fermented wheat bran</a:t>
            </a:r>
            <a:endParaRPr lang="zh-CN" altLang="en-US" sz="3600" b="1" dirty="0">
              <a:latin typeface="楷体" panose="02010609060101010101" pitchFamily="49" charset="-122"/>
              <a:ea typeface="楷体" panose="02010609060101010101" pitchFamily="49" charset="-122"/>
            </a:endParaRPr>
          </a:p>
        </p:txBody>
      </p:sp>
      <p:sp>
        <p:nvSpPr>
          <p:cNvPr id="13" name="矩形 12">
            <a:extLst>
              <a:ext uri="{FF2B5EF4-FFF2-40B4-BE49-F238E27FC236}">
                <a16:creationId xmlns:a16="http://schemas.microsoft.com/office/drawing/2014/main" id="{9A84A5E5-FECB-D63B-5A1E-95D5E701C80B}"/>
              </a:ext>
            </a:extLst>
          </p:cNvPr>
          <p:cNvSpPr/>
          <p:nvPr/>
        </p:nvSpPr>
        <p:spPr>
          <a:xfrm flipV="1">
            <a:off x="14288" y="869950"/>
            <a:ext cx="12215812" cy="76200"/>
          </a:xfrm>
          <a:prstGeom prst="rect">
            <a:avLst/>
          </a:prstGeom>
          <a:gradFill>
            <a:gsLst>
              <a:gs pos="57000">
                <a:srgbClr val="007BD3">
                  <a:alpha val="0"/>
                </a:srgbClr>
              </a:gs>
              <a:gs pos="100000">
                <a:srgbClr val="034373"/>
              </a:gs>
            </a:gsLst>
            <a:lin ang="14640000" scaled="0"/>
          </a:gradFill>
          <a:ln>
            <a:noFill/>
          </a:ln>
          <a:effectLst>
            <a:outerShdw blurRad="457200" dist="165100" dir="5400000" sx="94000" sy="94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4" name="文本框 7">
            <a:extLst>
              <a:ext uri="{FF2B5EF4-FFF2-40B4-BE49-F238E27FC236}">
                <a16:creationId xmlns:a16="http://schemas.microsoft.com/office/drawing/2014/main" id="{87C3FFFB-AB68-0D4B-E10C-0ACD072C265C}"/>
              </a:ext>
            </a:extLst>
          </p:cNvPr>
          <p:cNvSpPr txBox="1">
            <a:spLocks noChangeArrowheads="1"/>
          </p:cNvSpPr>
          <p:nvPr/>
        </p:nvSpPr>
        <p:spPr bwMode="auto">
          <a:xfrm>
            <a:off x="8698676" y="3375137"/>
            <a:ext cx="2158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Arial" panose="020B0604020202020204" pitchFamily="34" charset="0"/>
                <a:cs typeface="Arial" panose="020B0604020202020204" pitchFamily="34" charset="0"/>
              </a:rPr>
              <a:t>Fermented wheat bran</a:t>
            </a:r>
            <a:r>
              <a:rPr lang="zh-CN" altLang="en-US" sz="1600" dirty="0" smtClean="0">
                <a:latin typeface="Arial" panose="020B0604020202020204" pitchFamily="34" charset="0"/>
                <a:cs typeface="Arial" panose="020B0604020202020204" pitchFamily="34" charset="0"/>
              </a:rPr>
              <a:t>（</a:t>
            </a:r>
            <a:r>
              <a:rPr lang="en-US" altLang="zh-CN" sz="1600" dirty="0" smtClean="0">
                <a:latin typeface="Arial" panose="020B0604020202020204" pitchFamily="34" charset="0"/>
                <a:cs typeface="Arial" panose="020B0604020202020204" pitchFamily="34" charset="0"/>
              </a:rPr>
              <a:t>drying</a:t>
            </a:r>
            <a:r>
              <a:rPr lang="zh-CN" altLang="en-US"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16168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11">
            <a:extLst>
              <a:ext uri="{FF2B5EF4-FFF2-40B4-BE49-F238E27FC236}">
                <a16:creationId xmlns:a16="http://schemas.microsoft.com/office/drawing/2014/main" id="{E1726E87-CA7D-80B4-A6B3-FE449FC885B7}"/>
              </a:ext>
            </a:extLst>
          </p:cNvPr>
          <p:cNvSpPr txBox="1">
            <a:spLocks noChangeArrowheads="1"/>
          </p:cNvSpPr>
          <p:nvPr/>
        </p:nvSpPr>
        <p:spPr bwMode="auto">
          <a:xfrm>
            <a:off x="1388029" y="31899"/>
            <a:ext cx="9512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2400" b="1" dirty="0">
                <a:latin typeface="Arial" panose="020B0604020202020204" pitchFamily="34" charset="0"/>
                <a:ea typeface="楷体" panose="02010609060101010101" pitchFamily="49" charset="-122"/>
                <a:cs typeface="Arial" panose="020B0604020202020204" pitchFamily="34" charset="0"/>
              </a:rPr>
              <a:t>Application of fermented wheat bran to broilers and laying hens</a:t>
            </a:r>
            <a:endParaRPr lang="zh-CN" altLang="en-US" sz="2400" dirty="0">
              <a:latin typeface="Arial" panose="020B0604020202020204" pitchFamily="34" charset="0"/>
              <a:ea typeface="楷体" panose="02010609060101010101" pitchFamily="49" charset="-122"/>
              <a:cs typeface="Arial" panose="020B0604020202020204" pitchFamily="34" charset="0"/>
            </a:endParaRPr>
          </a:p>
        </p:txBody>
      </p:sp>
      <p:graphicFrame>
        <p:nvGraphicFramePr>
          <p:cNvPr id="15" name="表格 14">
            <a:extLst>
              <a:ext uri="{FF2B5EF4-FFF2-40B4-BE49-F238E27FC236}">
                <a16:creationId xmlns:a16="http://schemas.microsoft.com/office/drawing/2014/main" id="{85B83820-40F1-2C6A-3511-F0B4C9C420C3}"/>
              </a:ext>
            </a:extLst>
          </p:cNvPr>
          <p:cNvGraphicFramePr>
            <a:graphicFrameLocks noGrp="1"/>
          </p:cNvGraphicFramePr>
          <p:nvPr>
            <p:extLst>
              <p:ext uri="{D42A27DB-BD31-4B8C-83A1-F6EECF244321}">
                <p14:modId xmlns:p14="http://schemas.microsoft.com/office/powerpoint/2010/main" val="619480376"/>
              </p:ext>
            </p:extLst>
          </p:nvPr>
        </p:nvGraphicFramePr>
        <p:xfrm>
          <a:off x="369887" y="739775"/>
          <a:ext cx="7304087" cy="5805491"/>
        </p:xfrm>
        <a:graphic>
          <a:graphicData uri="http://schemas.openxmlformats.org/drawingml/2006/table">
            <a:tbl>
              <a:tblPr/>
              <a:tblGrid>
                <a:gridCol w="2810041">
                  <a:extLst>
                    <a:ext uri="{9D8B030D-6E8A-4147-A177-3AD203B41FA5}">
                      <a16:colId xmlns:a16="http://schemas.microsoft.com/office/drawing/2014/main" val="20000"/>
                    </a:ext>
                  </a:extLst>
                </a:gridCol>
                <a:gridCol w="1787857">
                  <a:extLst>
                    <a:ext uri="{9D8B030D-6E8A-4147-A177-3AD203B41FA5}">
                      <a16:colId xmlns:a16="http://schemas.microsoft.com/office/drawing/2014/main" val="20001"/>
                    </a:ext>
                  </a:extLst>
                </a:gridCol>
                <a:gridCol w="2706189">
                  <a:extLst>
                    <a:ext uri="{9D8B030D-6E8A-4147-A177-3AD203B41FA5}">
                      <a16:colId xmlns:a16="http://schemas.microsoft.com/office/drawing/2014/main" val="20002"/>
                    </a:ext>
                  </a:extLst>
                </a:gridCol>
              </a:tblGrid>
              <a:tr h="357432">
                <a:tc>
                  <a:txBody>
                    <a:bodyPr/>
                    <a:lstStyle/>
                    <a:p>
                      <a:pPr algn="l" fontAlgn="t"/>
                      <a:r>
                        <a:rPr lang="en-US" sz="2000" b="1" dirty="0" smtClean="0">
                          <a:effectLst/>
                          <a:latin typeface="Times" panose="02020603060405020304" pitchFamily="18" charset="0"/>
                          <a:ea typeface="楷体" panose="02010609060101010101" pitchFamily="49" charset="-122"/>
                        </a:rPr>
                        <a:t>Items</a:t>
                      </a:r>
                      <a:endParaRPr lang="en-IE" sz="2000" b="1" dirty="0">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2000" b="1" dirty="0" smtClean="0">
                          <a:effectLst/>
                          <a:latin typeface="Times" panose="02020603060405020304" pitchFamily="18" charset="0"/>
                          <a:ea typeface="楷体" panose="02010609060101010101" pitchFamily="49" charset="-122"/>
                        </a:rPr>
                        <a:t>Wheat</a:t>
                      </a:r>
                      <a:r>
                        <a:rPr lang="en-IE" sz="2000" b="1" baseline="0" dirty="0" smtClean="0">
                          <a:effectLst/>
                          <a:latin typeface="Times" panose="02020603060405020304" pitchFamily="18" charset="0"/>
                          <a:ea typeface="楷体" panose="02010609060101010101" pitchFamily="49" charset="-122"/>
                        </a:rPr>
                        <a:t> bran</a:t>
                      </a:r>
                      <a:endParaRPr lang="en-IE" sz="2000" b="1" dirty="0">
                        <a:effectLst/>
                        <a:latin typeface="Times" panose="02020603060405020304" pitchFamily="18" charset="0"/>
                        <a:ea typeface="楷体" panose="02010609060101010101" pitchFamily="49" charset="-122"/>
                      </a:endParaRPr>
                    </a:p>
                  </a:txBody>
                  <a:tcPr marL="53062" marR="53062" marT="26316" marB="26316">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2000" b="1" dirty="0" smtClean="0">
                          <a:effectLst/>
                          <a:latin typeface="Times" panose="02020603060405020304" pitchFamily="18" charset="0"/>
                          <a:ea typeface="楷体" panose="02010609060101010101" pitchFamily="49" charset="-122"/>
                        </a:rPr>
                        <a:t>Fermented</a:t>
                      </a:r>
                      <a:r>
                        <a:rPr lang="en-IE" sz="2000" b="1" baseline="0" dirty="0" smtClean="0">
                          <a:effectLst/>
                          <a:latin typeface="Times" panose="02020603060405020304" pitchFamily="18" charset="0"/>
                          <a:ea typeface="楷体" panose="02010609060101010101" pitchFamily="49" charset="-122"/>
                        </a:rPr>
                        <a:t> wheat bran</a:t>
                      </a:r>
                      <a:endParaRPr lang="en-IE" sz="2000" b="1" dirty="0">
                        <a:effectLst/>
                        <a:latin typeface="Times" panose="02020603060405020304" pitchFamily="18" charset="0"/>
                        <a:ea typeface="楷体" panose="02010609060101010101" pitchFamily="49" charset="-122"/>
                      </a:endParaRPr>
                    </a:p>
                  </a:txBody>
                  <a:tcPr marL="53062" marR="53062" marT="26316" marB="26316">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481">
                <a:tc>
                  <a:txBody>
                    <a:bodyPr/>
                    <a:lstStyle/>
                    <a:p>
                      <a:pPr algn="l" fontAlgn="t"/>
                      <a:r>
                        <a:rPr lang="en-IE" sz="1800" dirty="0" smtClean="0">
                          <a:effectLst/>
                          <a:latin typeface="Times" panose="02020603060405020304" pitchFamily="18" charset="0"/>
                          <a:ea typeface="楷体" panose="02010609060101010101" pitchFamily="49" charset="-122"/>
                        </a:rPr>
                        <a:t>Dry</a:t>
                      </a:r>
                      <a:r>
                        <a:rPr lang="en-IE" sz="1800" baseline="0" dirty="0" smtClean="0">
                          <a:effectLst/>
                          <a:latin typeface="Times" panose="02020603060405020304" pitchFamily="18" charset="0"/>
                          <a:ea typeface="楷体" panose="02010609060101010101" pitchFamily="49" charset="-122"/>
                        </a:rPr>
                        <a:t> matter</a:t>
                      </a:r>
                      <a:endParaRPr lang="en-IE" sz="1800" dirty="0">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dirty="0">
                          <a:effectLst/>
                          <a:latin typeface="Times" panose="02020603060405020304" pitchFamily="18" charset="0"/>
                          <a:ea typeface="楷体" panose="02010609060101010101" pitchFamily="49" charset="-122"/>
                        </a:rPr>
                        <a:t>90.03</a:t>
                      </a:r>
                    </a:p>
                  </a:txBody>
                  <a:tcPr marL="53062" marR="53062" marT="26316" marB="26316">
                    <a:lnL>
                      <a:noFill/>
                    </a:lnL>
                    <a:lnR>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dirty="0">
                          <a:effectLst/>
                          <a:latin typeface="Times" panose="02020603060405020304" pitchFamily="18" charset="0"/>
                          <a:ea typeface="楷体" panose="02010609060101010101" pitchFamily="49" charset="-122"/>
                        </a:rPr>
                        <a:t>94.45</a:t>
                      </a:r>
                    </a:p>
                  </a:txBody>
                  <a:tcPr marL="53062" marR="53062" marT="26316" marB="26316">
                    <a:lnL>
                      <a:noFill/>
                    </a:lnL>
                    <a:lnR>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7481">
                <a:tc>
                  <a:txBody>
                    <a:bodyPr/>
                    <a:lstStyle/>
                    <a:p>
                      <a:pPr algn="l" fontAlgn="t"/>
                      <a:r>
                        <a:rPr lang="en-IE" sz="1800" dirty="0" smtClean="0">
                          <a:solidFill>
                            <a:srgbClr val="FF0000"/>
                          </a:solidFill>
                          <a:effectLst/>
                          <a:latin typeface="Times" panose="02020603060405020304" pitchFamily="18" charset="0"/>
                          <a:ea typeface="楷体" panose="02010609060101010101" pitchFamily="49" charset="-122"/>
                        </a:rPr>
                        <a:t>Crude</a:t>
                      </a:r>
                      <a:r>
                        <a:rPr lang="en-IE" sz="1800" baseline="0" dirty="0" smtClean="0">
                          <a:solidFill>
                            <a:srgbClr val="FF0000"/>
                          </a:solidFill>
                          <a:effectLst/>
                          <a:latin typeface="Times" panose="02020603060405020304" pitchFamily="18" charset="0"/>
                          <a:ea typeface="楷体" panose="02010609060101010101" pitchFamily="49" charset="-122"/>
                        </a:rPr>
                        <a:t> protein</a:t>
                      </a:r>
                      <a:endParaRPr lang="en-IE" sz="1800" dirty="0">
                        <a:solidFill>
                          <a:srgbClr val="FF0000"/>
                        </a:solidFill>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14.94 ± </a:t>
                      </a:r>
                      <a:r>
                        <a:rPr lang="en-IE" sz="1800" dirty="0" err="1">
                          <a:effectLst/>
                          <a:latin typeface="Times" panose="02020603060405020304" pitchFamily="18" charset="0"/>
                          <a:ea typeface="楷体" panose="02010609060101010101" pitchFamily="49" charset="-122"/>
                        </a:rPr>
                        <a:t>0.06</a:t>
                      </a:r>
                      <a:r>
                        <a:rPr lang="en-IE" sz="1800" baseline="30000" dirty="0" err="1">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18.02 ± 1.23</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7481">
                <a:tc>
                  <a:txBody>
                    <a:bodyPr/>
                    <a:lstStyle/>
                    <a:p>
                      <a:pPr algn="l" fontAlgn="t"/>
                      <a:r>
                        <a:rPr lang="en-IE" sz="1800" dirty="0" smtClean="0">
                          <a:solidFill>
                            <a:srgbClr val="FF0000"/>
                          </a:solidFill>
                          <a:effectLst/>
                          <a:latin typeface="Times" panose="02020603060405020304" pitchFamily="18" charset="0"/>
                          <a:ea typeface="楷体" panose="02010609060101010101" pitchFamily="49" charset="-122"/>
                        </a:rPr>
                        <a:t>Acid soluble protein</a:t>
                      </a:r>
                      <a:endParaRPr lang="en-IE" sz="1800" dirty="0">
                        <a:solidFill>
                          <a:srgbClr val="FF0000"/>
                        </a:solidFill>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1.48 ± 0.01</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5.08 ± 1.84</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7481">
                <a:tc>
                  <a:txBody>
                    <a:bodyPr/>
                    <a:lstStyle/>
                    <a:p>
                      <a:pPr algn="l" fontAlgn="t"/>
                      <a:r>
                        <a:rPr lang="en-IE" sz="1800" dirty="0" smtClean="0">
                          <a:effectLst/>
                          <a:latin typeface="Times" panose="02020603060405020304" pitchFamily="18" charset="0"/>
                          <a:ea typeface="楷体" panose="02010609060101010101" pitchFamily="49" charset="-122"/>
                        </a:rPr>
                        <a:t>Crude</a:t>
                      </a:r>
                      <a:r>
                        <a:rPr lang="en-IE" sz="1800" baseline="0" dirty="0" smtClean="0">
                          <a:effectLst/>
                          <a:latin typeface="Times" panose="02020603060405020304" pitchFamily="18" charset="0"/>
                          <a:ea typeface="楷体" panose="02010609060101010101" pitchFamily="49" charset="-122"/>
                        </a:rPr>
                        <a:t> </a:t>
                      </a:r>
                      <a:r>
                        <a:rPr lang="en-IE" sz="1800" baseline="0" dirty="0" err="1" smtClean="0">
                          <a:effectLst/>
                          <a:latin typeface="Times" panose="02020603060405020304" pitchFamily="18" charset="0"/>
                          <a:ea typeface="楷体" panose="02010609060101010101" pitchFamily="49" charset="-122"/>
                        </a:rPr>
                        <a:t>fiber</a:t>
                      </a:r>
                      <a:endParaRPr lang="en-IE" sz="1800" dirty="0">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16.01 ± 0.01</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14.65 ± 0.68</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7481">
                <a:tc>
                  <a:txBody>
                    <a:bodyPr/>
                    <a:lstStyle/>
                    <a:p>
                      <a:pPr algn="l" fontAlgn="t"/>
                      <a:r>
                        <a:rPr lang="en-IE" sz="1800" dirty="0" smtClean="0">
                          <a:effectLst/>
                          <a:latin typeface="Times" panose="02020603060405020304" pitchFamily="18" charset="0"/>
                          <a:ea typeface="楷体" panose="02010609060101010101" pitchFamily="49" charset="-122"/>
                        </a:rPr>
                        <a:t>Total</a:t>
                      </a:r>
                      <a:r>
                        <a:rPr lang="en-IE" sz="1800" baseline="0" dirty="0" smtClean="0">
                          <a:effectLst/>
                          <a:latin typeface="Times" panose="02020603060405020304" pitchFamily="18" charset="0"/>
                          <a:ea typeface="楷体" panose="02010609060101010101" pitchFamily="49" charset="-122"/>
                        </a:rPr>
                        <a:t> energy </a:t>
                      </a:r>
                      <a:r>
                        <a:rPr lang="en-IE" sz="1800" dirty="0" smtClean="0">
                          <a:effectLst/>
                          <a:latin typeface="Times" panose="02020603060405020304" pitchFamily="18" charset="0"/>
                          <a:ea typeface="楷体" panose="02010609060101010101" pitchFamily="49" charset="-122"/>
                        </a:rPr>
                        <a:t>(MJ/kg</a:t>
                      </a:r>
                      <a:r>
                        <a:rPr lang="en-IE" sz="1800" dirty="0">
                          <a:effectLst/>
                          <a:latin typeface="Times" panose="02020603060405020304" pitchFamily="18" charset="0"/>
                          <a:ea typeface="楷体" panose="02010609060101010101" pitchFamily="49" charset="-122"/>
                        </a:rPr>
                        <a:t>)</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8.15 ± 0.01</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8.89 ± 0.41</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7481">
                <a:tc>
                  <a:txBody>
                    <a:bodyPr/>
                    <a:lstStyle/>
                    <a:p>
                      <a:pPr algn="l" fontAlgn="t"/>
                      <a:r>
                        <a:rPr lang="en-IE" sz="1800" dirty="0" err="1" smtClean="0">
                          <a:solidFill>
                            <a:srgbClr val="FF0000"/>
                          </a:solidFill>
                          <a:effectLst/>
                          <a:latin typeface="Times" panose="02020603060405020304" pitchFamily="18" charset="0"/>
                          <a:ea typeface="楷体" panose="02010609060101010101" pitchFamily="49" charset="-122"/>
                        </a:rPr>
                        <a:t>Mannan</a:t>
                      </a:r>
                      <a:endParaRPr lang="en-IE" sz="1800" dirty="0">
                        <a:solidFill>
                          <a:srgbClr val="FF0000"/>
                        </a:solidFill>
                        <a:effectLst/>
                        <a:latin typeface="Times" panose="02020603060405020304" pitchFamily="18" charset="0"/>
                        <a:ea typeface="楷体" panose="02010609060101010101" pitchFamily="49" charset="-122"/>
                      </a:endParaRP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0.23 ± </a:t>
                      </a:r>
                      <a:r>
                        <a:rPr lang="en-IE" sz="1800" dirty="0" err="1">
                          <a:effectLst/>
                          <a:latin typeface="Times" panose="02020603060405020304" pitchFamily="18" charset="0"/>
                          <a:ea typeface="楷体" panose="02010609060101010101" pitchFamily="49" charset="-122"/>
                        </a:rPr>
                        <a:t>0.01</a:t>
                      </a:r>
                      <a:r>
                        <a:rPr lang="en-IE" sz="1800" baseline="30000" dirty="0" err="1">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0.49 ± 0.13</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7481">
                <a:tc>
                  <a:txBody>
                    <a:bodyPr/>
                    <a:lstStyle/>
                    <a:p>
                      <a:pPr algn="l" fontAlgn="t"/>
                      <a:r>
                        <a:rPr lang="en-IE" sz="1800" dirty="0" smtClean="0">
                          <a:solidFill>
                            <a:srgbClr val="FF0000"/>
                          </a:solidFill>
                          <a:effectLst/>
                          <a:latin typeface="Times" panose="02020603060405020304" pitchFamily="18" charset="0"/>
                          <a:ea typeface="楷体" panose="02010609060101010101" pitchFamily="49" charset="-122"/>
                        </a:rPr>
                        <a:t>Total polyphenol </a:t>
                      </a:r>
                      <a:r>
                        <a:rPr lang="en-IE" sz="1800" dirty="0" smtClean="0">
                          <a:solidFill>
                            <a:schemeClr val="tx1"/>
                          </a:solidFill>
                          <a:effectLst/>
                          <a:latin typeface="Times" panose="02020603060405020304" pitchFamily="18" charset="0"/>
                          <a:ea typeface="楷体" panose="02010609060101010101" pitchFamily="49" charset="-122"/>
                        </a:rPr>
                        <a:t>(mg/g</a:t>
                      </a:r>
                      <a:r>
                        <a:rPr lang="en-IE" sz="1800" dirty="0">
                          <a:solidFill>
                            <a:schemeClr val="tx1"/>
                          </a:solidFill>
                          <a:effectLst/>
                          <a:latin typeface="Times" panose="02020603060405020304" pitchFamily="18" charset="0"/>
                          <a:ea typeface="楷体" panose="02010609060101010101" pitchFamily="49" charset="-122"/>
                        </a:rPr>
                        <a:t>)</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3.27 ± 0.01</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10.07 ± 2.57</a:t>
                      </a:r>
                      <a:r>
                        <a:rPr lang="en-IE" sz="1800" baseline="30000" dirty="0">
                          <a:effectLst/>
                          <a:latin typeface="Times" panose="02020603060405020304" pitchFamily="18" charset="0"/>
                          <a:ea typeface="楷体" panose="02010609060101010101" pitchFamily="49" charset="-122"/>
                        </a:rPr>
                        <a:t>b</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7481">
                <a:tc>
                  <a:txBody>
                    <a:bodyPr/>
                    <a:lstStyle/>
                    <a:p>
                      <a:pPr algn="l" fontAlgn="t"/>
                      <a:r>
                        <a:rPr lang="en-IE" sz="1800" dirty="0" smtClean="0">
                          <a:solidFill>
                            <a:srgbClr val="FF0000"/>
                          </a:solidFill>
                          <a:effectLst/>
                          <a:latin typeface="Times" panose="02020603060405020304" pitchFamily="18" charset="0"/>
                          <a:ea typeface="楷体" panose="02010609060101010101" pitchFamily="49" charset="-122"/>
                        </a:rPr>
                        <a:t>Rough polysaccharide</a:t>
                      </a:r>
                      <a:r>
                        <a:rPr lang="en-IE" sz="1800" dirty="0" smtClean="0">
                          <a:solidFill>
                            <a:schemeClr val="tx1"/>
                          </a:solidFill>
                          <a:effectLst/>
                          <a:latin typeface="Times" panose="02020603060405020304" pitchFamily="18" charset="0"/>
                          <a:ea typeface="楷体" panose="02010609060101010101" pitchFamily="49" charset="-122"/>
                        </a:rPr>
                        <a:t>(mg/g</a:t>
                      </a:r>
                      <a:r>
                        <a:rPr lang="en-IE" sz="1800" dirty="0">
                          <a:solidFill>
                            <a:schemeClr val="tx1"/>
                          </a:solidFill>
                          <a:effectLst/>
                          <a:latin typeface="Times" panose="02020603060405020304" pitchFamily="18" charset="0"/>
                          <a:ea typeface="楷体" panose="02010609060101010101" pitchFamily="49" charset="-122"/>
                        </a:rPr>
                        <a:t>)</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a:effectLst/>
                          <a:latin typeface="Times" panose="02020603060405020304" pitchFamily="18" charset="0"/>
                          <a:ea typeface="楷体" panose="02010609060101010101" pitchFamily="49" charset="-122"/>
                        </a:rPr>
                        <a:t>9.02 ± 0.10</a:t>
                      </a: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dirty="0">
                          <a:effectLst/>
                          <a:latin typeface="Times" panose="02020603060405020304" pitchFamily="18" charset="0"/>
                          <a:ea typeface="楷体" panose="02010609060101010101" pitchFamily="49" charset="-122"/>
                        </a:rPr>
                        <a:t>16.24 ± 12.24</a:t>
                      </a: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01272">
                <a:tc>
                  <a:txBody>
                    <a:bodyPr/>
                    <a:lstStyle/>
                    <a:p>
                      <a:pPr algn="l" fontAlgn="t"/>
                      <a:r>
                        <a:rPr lang="en-IE" sz="1800" dirty="0" smtClean="0">
                          <a:solidFill>
                            <a:srgbClr val="FF0000"/>
                          </a:solidFill>
                          <a:effectLst/>
                          <a:latin typeface="Times" panose="02020603060405020304" pitchFamily="18" charset="0"/>
                          <a:ea typeface="楷体" panose="02010609060101010101" pitchFamily="49" charset="-122"/>
                        </a:rPr>
                        <a:t>Aflatoxin </a:t>
                      </a:r>
                      <a:r>
                        <a:rPr lang="en-IE" sz="1800" dirty="0">
                          <a:solidFill>
                            <a:srgbClr val="FF0000"/>
                          </a:solidFill>
                          <a:effectLst/>
                          <a:latin typeface="Times" panose="02020603060405020304" pitchFamily="18" charset="0"/>
                          <a:ea typeface="楷体" panose="02010609060101010101" pitchFamily="49" charset="-122"/>
                        </a:rPr>
                        <a:t>B1 </a:t>
                      </a:r>
                      <a:r>
                        <a:rPr lang="en-IE" sz="1800" dirty="0">
                          <a:solidFill>
                            <a:schemeClr val="tx1"/>
                          </a:solidFill>
                          <a:effectLst/>
                          <a:latin typeface="Times" panose="02020603060405020304" pitchFamily="18" charset="0"/>
                          <a:ea typeface="楷体" panose="02010609060101010101" pitchFamily="49" charset="-122"/>
                        </a:rPr>
                        <a:t>(</a:t>
                      </a:r>
                      <a:r>
                        <a:rPr lang="el-GR" sz="1800" dirty="0">
                          <a:solidFill>
                            <a:schemeClr val="tx1"/>
                          </a:solidFill>
                          <a:effectLst/>
                          <a:latin typeface="楷体" panose="02010609060101010101" pitchFamily="49" charset="-122"/>
                          <a:ea typeface="楷体" panose="02010609060101010101" pitchFamily="49" charset="-122"/>
                        </a:rPr>
                        <a:t>μ</a:t>
                      </a:r>
                      <a:r>
                        <a:rPr lang="en-IE" sz="1800" dirty="0">
                          <a:solidFill>
                            <a:schemeClr val="tx1"/>
                          </a:solidFill>
                          <a:effectLst/>
                          <a:latin typeface="Times" panose="02020603060405020304" pitchFamily="18" charset="0"/>
                          <a:ea typeface="楷体" panose="02010609060101010101" pitchFamily="49" charset="-122"/>
                        </a:rPr>
                        <a:t>g/kg)</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a:effectLst/>
                          <a:latin typeface="Times" panose="02020603060405020304" pitchFamily="18" charset="0"/>
                          <a:ea typeface="楷体" panose="02010609060101010101" pitchFamily="49" charset="-122"/>
                        </a:rPr>
                        <a:t>0.22 ± 0.01</a:t>
                      </a:r>
                      <a:r>
                        <a:rPr lang="en-IE" sz="1800" baseline="30000">
                          <a:effectLst/>
                          <a:latin typeface="Times" panose="02020603060405020304" pitchFamily="18" charset="0"/>
                          <a:ea typeface="楷体" panose="02010609060101010101" pitchFamily="49" charset="-122"/>
                        </a:rPr>
                        <a:t>b</a:t>
                      </a:r>
                      <a:endParaRPr lang="en-IE" sz="180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0.13 ± 0.02</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49458">
                <a:tc>
                  <a:txBody>
                    <a:bodyPr/>
                    <a:lstStyle/>
                    <a:p>
                      <a:pPr algn="l" fontAlgn="t"/>
                      <a:r>
                        <a:rPr lang="en-US" sz="1800" dirty="0" err="1" smtClean="0">
                          <a:solidFill>
                            <a:srgbClr val="FF0000"/>
                          </a:solidFill>
                          <a:effectLst/>
                          <a:latin typeface="Times" panose="02020603060405020304" pitchFamily="18" charset="0"/>
                          <a:ea typeface="楷体" panose="02010609060101010101" pitchFamily="49" charset="-122"/>
                        </a:rPr>
                        <a:t>Zearalenone</a:t>
                      </a:r>
                      <a:r>
                        <a:rPr lang="en-IE" sz="1800" dirty="0" smtClean="0">
                          <a:solidFill>
                            <a:srgbClr val="FF0000"/>
                          </a:solidFill>
                          <a:effectLst/>
                          <a:latin typeface="Times" panose="02020603060405020304" pitchFamily="18" charset="0"/>
                          <a:ea typeface="楷体" panose="02010609060101010101" pitchFamily="49" charset="-122"/>
                        </a:rPr>
                        <a:t> </a:t>
                      </a:r>
                      <a:r>
                        <a:rPr lang="en-IE" sz="1800" dirty="0">
                          <a:solidFill>
                            <a:schemeClr val="tx1"/>
                          </a:solidFill>
                          <a:effectLst/>
                          <a:latin typeface="Times" panose="02020603060405020304" pitchFamily="18" charset="0"/>
                          <a:ea typeface="楷体" panose="02010609060101010101" pitchFamily="49" charset="-122"/>
                        </a:rPr>
                        <a:t>(</a:t>
                      </a:r>
                      <a:r>
                        <a:rPr lang="el-GR" sz="1800" dirty="0">
                          <a:solidFill>
                            <a:schemeClr val="tx1"/>
                          </a:solidFill>
                          <a:effectLst/>
                          <a:latin typeface="楷体" panose="02010609060101010101" pitchFamily="49" charset="-122"/>
                          <a:ea typeface="楷体" panose="02010609060101010101" pitchFamily="49" charset="-122"/>
                        </a:rPr>
                        <a:t>μ</a:t>
                      </a:r>
                      <a:r>
                        <a:rPr lang="en-IE" sz="1800" dirty="0">
                          <a:solidFill>
                            <a:schemeClr val="tx1"/>
                          </a:solidFill>
                          <a:effectLst/>
                          <a:latin typeface="Times" panose="02020603060405020304" pitchFamily="18" charset="0"/>
                          <a:ea typeface="楷体" panose="02010609060101010101" pitchFamily="49" charset="-122"/>
                        </a:rPr>
                        <a:t>g/kg)</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a:effectLst/>
                          <a:latin typeface="Times" panose="02020603060405020304" pitchFamily="18" charset="0"/>
                          <a:ea typeface="楷体" panose="02010609060101010101" pitchFamily="49" charset="-122"/>
                        </a:rPr>
                        <a:t>6.36 ± 0.49</a:t>
                      </a:r>
                      <a:r>
                        <a:rPr lang="en-IE" sz="1800" baseline="30000">
                          <a:effectLst/>
                          <a:latin typeface="Times" panose="02020603060405020304" pitchFamily="18" charset="0"/>
                          <a:ea typeface="楷体" panose="02010609060101010101" pitchFamily="49" charset="-122"/>
                        </a:rPr>
                        <a:t>b</a:t>
                      </a:r>
                      <a:endParaRPr lang="en-IE" sz="180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IE" sz="1800" dirty="0">
                          <a:effectLst/>
                          <a:latin typeface="Times" panose="02020603060405020304" pitchFamily="18" charset="0"/>
                          <a:ea typeface="楷体" panose="02010609060101010101" pitchFamily="49" charset="-122"/>
                        </a:rPr>
                        <a:t>1.26 ± 0.25</a:t>
                      </a:r>
                      <a:r>
                        <a:rPr lang="en-IE" sz="1800" baseline="30000" dirty="0">
                          <a:effectLst/>
                          <a:latin typeface="Times" panose="02020603060405020304" pitchFamily="18" charset="0"/>
                          <a:ea typeface="楷体" panose="02010609060101010101" pitchFamily="49" charset="-122"/>
                        </a:rPr>
                        <a:t>a</a:t>
                      </a:r>
                      <a:endParaRPr lang="en-IE" sz="1800" dirty="0">
                        <a:effectLst/>
                        <a:latin typeface="Times" panose="02020603060405020304" pitchFamily="18" charset="0"/>
                        <a:ea typeface="楷体" panose="02010609060101010101" pitchFamily="49" charset="-122"/>
                      </a:endParaRPr>
                    </a:p>
                  </a:txBody>
                  <a:tcPr marL="53062" marR="53062" marT="26316" marB="26316">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477481">
                <a:tc>
                  <a:txBody>
                    <a:bodyPr/>
                    <a:lstStyle/>
                    <a:p>
                      <a:pPr algn="l" fontAlgn="t"/>
                      <a:r>
                        <a:rPr lang="en-IE" sz="1800" dirty="0" err="1" smtClean="0">
                          <a:solidFill>
                            <a:srgbClr val="FF0000"/>
                          </a:solidFill>
                          <a:effectLst/>
                          <a:latin typeface="Times" panose="02020603060405020304" pitchFamily="18" charset="0"/>
                          <a:ea typeface="楷体" panose="02010609060101010101" pitchFamily="49" charset="-122"/>
                        </a:rPr>
                        <a:t>Deoxynivalenol</a:t>
                      </a:r>
                      <a:r>
                        <a:rPr lang="en-IE" sz="1800" dirty="0" smtClean="0">
                          <a:solidFill>
                            <a:schemeClr val="tx1"/>
                          </a:solidFill>
                          <a:effectLst/>
                          <a:latin typeface="Times" panose="02020603060405020304" pitchFamily="18" charset="0"/>
                          <a:ea typeface="楷体" panose="02010609060101010101" pitchFamily="49" charset="-122"/>
                        </a:rPr>
                        <a:t> </a:t>
                      </a:r>
                      <a:r>
                        <a:rPr lang="en-IE" sz="1800" dirty="0">
                          <a:solidFill>
                            <a:schemeClr val="tx1"/>
                          </a:solidFill>
                          <a:effectLst/>
                          <a:latin typeface="Times" panose="02020603060405020304" pitchFamily="18" charset="0"/>
                          <a:ea typeface="楷体" panose="02010609060101010101" pitchFamily="49" charset="-122"/>
                        </a:rPr>
                        <a:t>(</a:t>
                      </a:r>
                      <a:r>
                        <a:rPr lang="el-GR" sz="1800" dirty="0">
                          <a:solidFill>
                            <a:schemeClr val="tx1"/>
                          </a:solidFill>
                          <a:effectLst/>
                          <a:latin typeface="楷体" panose="02010609060101010101" pitchFamily="49" charset="-122"/>
                          <a:ea typeface="楷体" panose="02010609060101010101" pitchFamily="49" charset="-122"/>
                        </a:rPr>
                        <a:t>μ</a:t>
                      </a:r>
                      <a:r>
                        <a:rPr lang="en-IE" sz="1800" dirty="0">
                          <a:solidFill>
                            <a:schemeClr val="tx1"/>
                          </a:solidFill>
                          <a:effectLst/>
                          <a:latin typeface="Times" panose="02020603060405020304" pitchFamily="18" charset="0"/>
                          <a:ea typeface="楷体" panose="02010609060101010101" pitchFamily="49" charset="-122"/>
                        </a:rPr>
                        <a:t>g/kg)</a:t>
                      </a:r>
                    </a:p>
                  </a:txBody>
                  <a:tcPr marL="53062" marR="53062" marT="26316" marB="26316">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dirty="0">
                          <a:effectLst/>
                          <a:latin typeface="Times" panose="02020603060405020304" pitchFamily="18" charset="0"/>
                          <a:ea typeface="楷体" panose="02010609060101010101" pitchFamily="49" charset="-122"/>
                        </a:rPr>
                        <a:t>924.20 ± 20.99</a:t>
                      </a:r>
                    </a:p>
                  </a:txBody>
                  <a:tcPr marL="53062" marR="53062" marT="26316" marB="26316">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altLang="zh-CN" sz="1800" dirty="0">
                          <a:effectLst/>
                          <a:latin typeface="Times" panose="02020603060405020304" pitchFamily="18" charset="0"/>
                          <a:ea typeface="楷体" panose="02010609060101010101" pitchFamily="49" charset="-122"/>
                        </a:rPr>
                        <a:t>889.18 ± 15.73</a:t>
                      </a:r>
                    </a:p>
                  </a:txBody>
                  <a:tcPr marL="53062" marR="53062" marT="26316" marB="26316">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2" name="矩形 1">
            <a:extLst>
              <a:ext uri="{FF2B5EF4-FFF2-40B4-BE49-F238E27FC236}">
                <a16:creationId xmlns:a16="http://schemas.microsoft.com/office/drawing/2014/main" id="{E2B0B64C-D5B5-6B57-FD46-486E1208C6D1}"/>
              </a:ext>
            </a:extLst>
          </p:cNvPr>
          <p:cNvSpPr/>
          <p:nvPr/>
        </p:nvSpPr>
        <p:spPr>
          <a:xfrm>
            <a:off x="7881938" y="938213"/>
            <a:ext cx="3932237" cy="11811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noProof="1">
                <a:solidFill>
                  <a:schemeClr val="bg1"/>
                </a:solidFill>
                <a:latin typeface="Arial" panose="020B0604020202020204" pitchFamily="34" charset="0"/>
                <a:ea typeface="楷体" panose="02010609060101010101" pitchFamily="49" charset="-122"/>
                <a:cs typeface="Arial" panose="020B0604020202020204" pitchFamily="34" charset="0"/>
              </a:rPr>
              <a:t>The content of </a:t>
            </a:r>
            <a:r>
              <a:rPr lang="en-US" altLang="zh-CN" noProof="1" smtClean="0">
                <a:solidFill>
                  <a:schemeClr val="bg1"/>
                </a:solidFill>
                <a:latin typeface="Arial" panose="020B0604020202020204" pitchFamily="34" charset="0"/>
                <a:ea typeface="楷体" panose="02010609060101010101" pitchFamily="49" charset="-122"/>
                <a:cs typeface="Arial" panose="020B0604020202020204" pitchFamily="34" charset="0"/>
              </a:rPr>
              <a:t>crude protein and many </a:t>
            </a:r>
            <a:r>
              <a:rPr lang="en-US" altLang="zh-CN" noProof="1">
                <a:solidFill>
                  <a:schemeClr val="bg1"/>
                </a:solidFill>
                <a:latin typeface="Arial" panose="020B0604020202020204" pitchFamily="34" charset="0"/>
                <a:ea typeface="楷体" panose="02010609060101010101" pitchFamily="49" charset="-122"/>
                <a:cs typeface="Arial" panose="020B0604020202020204" pitchFamily="34" charset="0"/>
              </a:rPr>
              <a:t>active substances </a:t>
            </a:r>
            <a:r>
              <a:rPr lang="en-US" altLang="zh-CN" noProof="1" smtClean="0">
                <a:solidFill>
                  <a:schemeClr val="bg1"/>
                </a:solidFill>
                <a:latin typeface="Arial" panose="020B0604020202020204" pitchFamily="34" charset="0"/>
                <a:ea typeface="楷体" panose="02010609060101010101" pitchFamily="49" charset="-122"/>
                <a:cs typeface="Arial" panose="020B0604020202020204" pitchFamily="34" charset="0"/>
              </a:rPr>
              <a:t>increased,crude fiber and cytotoxins decreased</a:t>
            </a:r>
            <a:endParaRPr lang="zh-CN" altLang="en-US" noProof="1">
              <a:solidFill>
                <a:schemeClr val="bg1"/>
              </a:solidFill>
              <a:latin typeface="Arial" panose="020B0604020202020204" pitchFamily="34" charset="0"/>
              <a:ea typeface="楷体" panose="02010609060101010101" pitchFamily="49" charset="-122"/>
              <a:cs typeface="Arial" panose="020B0604020202020204" pitchFamily="34" charset="0"/>
            </a:endParaRPr>
          </a:p>
        </p:txBody>
      </p:sp>
      <p:sp>
        <p:nvSpPr>
          <p:cNvPr id="3" name="箭头: 下 2">
            <a:extLst>
              <a:ext uri="{FF2B5EF4-FFF2-40B4-BE49-F238E27FC236}">
                <a16:creationId xmlns:a16="http://schemas.microsoft.com/office/drawing/2014/main" id="{996284B2-F060-B26A-D5D1-2AE330501FD0}"/>
              </a:ext>
            </a:extLst>
          </p:cNvPr>
          <p:cNvSpPr/>
          <p:nvPr/>
        </p:nvSpPr>
        <p:spPr>
          <a:xfrm>
            <a:off x="8774113" y="2266950"/>
            <a:ext cx="419100" cy="76676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56365" name="文本框 12">
            <a:extLst>
              <a:ext uri="{FF2B5EF4-FFF2-40B4-BE49-F238E27FC236}">
                <a16:creationId xmlns:a16="http://schemas.microsoft.com/office/drawing/2014/main" id="{B424A4C7-ADE0-D89F-229B-6FEBCD0483F0}"/>
              </a:ext>
            </a:extLst>
          </p:cNvPr>
          <p:cNvSpPr txBox="1">
            <a:spLocks noChangeArrowheads="1"/>
          </p:cNvSpPr>
          <p:nvPr/>
        </p:nvSpPr>
        <p:spPr bwMode="auto">
          <a:xfrm>
            <a:off x="7416800" y="2368550"/>
            <a:ext cx="1636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1800" b="1" dirty="0">
                <a:solidFill>
                  <a:srgbClr val="FF0000"/>
                </a:solidFill>
                <a:latin typeface="Arial" panose="020B0604020202020204" pitchFamily="34" charset="0"/>
                <a:ea typeface="楷体" panose="02010609060101010101" pitchFamily="49" charset="-122"/>
                <a:cs typeface="Arial" panose="020B0604020202020204" pitchFamily="34" charset="0"/>
              </a:rPr>
              <a:t>10</a:t>
            </a:r>
            <a:r>
              <a:rPr lang="en-US" altLang="zh-CN" sz="1800" b="1" dirty="0" smtClean="0">
                <a:solidFill>
                  <a:srgbClr val="FF0000"/>
                </a:solidFill>
                <a:latin typeface="Arial" panose="020B0604020202020204" pitchFamily="34" charset="0"/>
                <a:ea typeface="楷体" panose="02010609060101010101" pitchFamily="49" charset="-122"/>
                <a:cs typeface="Arial" panose="020B0604020202020204" pitchFamily="34" charset="0"/>
              </a:rPr>
              <a:t>% additive </a:t>
            </a:r>
            <a:r>
              <a:rPr lang="en-US" altLang="zh-CN" sz="1800" b="1" dirty="0">
                <a:solidFill>
                  <a:srgbClr val="FF0000"/>
                </a:solidFill>
                <a:latin typeface="Arial" panose="020B0604020202020204" pitchFamily="34" charset="0"/>
                <a:ea typeface="楷体" panose="02010609060101010101" pitchFamily="49" charset="-122"/>
                <a:cs typeface="Arial" panose="020B0604020202020204" pitchFamily="34" charset="0"/>
              </a:rPr>
              <a:t>amount</a:t>
            </a:r>
            <a:endParaRPr lang="zh-CN" altLang="en-US" sz="1800" b="1" dirty="0">
              <a:solidFill>
                <a:srgbClr val="FF0000"/>
              </a:solidFill>
              <a:latin typeface="Arial" panose="020B0604020202020204" pitchFamily="34" charset="0"/>
              <a:ea typeface="楷体" panose="02010609060101010101" pitchFamily="49" charset="-122"/>
              <a:cs typeface="Arial" panose="020B0604020202020204" pitchFamily="34" charset="0"/>
            </a:endParaRPr>
          </a:p>
        </p:txBody>
      </p:sp>
      <p:sp>
        <p:nvSpPr>
          <p:cNvPr id="17" name="矩形 16">
            <a:extLst>
              <a:ext uri="{FF2B5EF4-FFF2-40B4-BE49-F238E27FC236}">
                <a16:creationId xmlns:a16="http://schemas.microsoft.com/office/drawing/2014/main" id="{82F9D9A4-B4F7-5EF7-D0A2-9B912693185B}"/>
              </a:ext>
            </a:extLst>
          </p:cNvPr>
          <p:cNvSpPr/>
          <p:nvPr/>
        </p:nvSpPr>
        <p:spPr>
          <a:xfrm>
            <a:off x="7223907" y="3116481"/>
            <a:ext cx="1855787" cy="1376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noProof="1">
                <a:solidFill>
                  <a:schemeClr val="tx1"/>
                </a:solidFill>
                <a:latin typeface="Arial" panose="020B0604020202020204" pitchFamily="34" charset="0"/>
                <a:ea typeface="楷体" panose="02010609060101010101" pitchFamily="49" charset="-122"/>
                <a:cs typeface="Arial" panose="020B0604020202020204" pitchFamily="34" charset="0"/>
              </a:rPr>
              <a:t>performance and immune </a:t>
            </a:r>
            <a:r>
              <a:rPr lang="en-US" altLang="zh-CN" sz="2000" noProof="1" smtClean="0">
                <a:solidFill>
                  <a:schemeClr val="tx1"/>
                </a:solidFill>
                <a:latin typeface="Arial" panose="020B0604020202020204" pitchFamily="34" charset="0"/>
                <a:ea typeface="楷体" panose="02010609060101010101" pitchFamily="49" charset="-122"/>
                <a:cs typeface="Arial" panose="020B0604020202020204" pitchFamily="34" charset="0"/>
              </a:rPr>
              <a:t>performance improved</a:t>
            </a:r>
            <a:endParaRPr lang="zh-CN" altLang="en-US" sz="2000" noProof="1">
              <a:solidFill>
                <a:schemeClr val="tx1"/>
              </a:solidFill>
              <a:latin typeface="Arial" panose="020B0604020202020204" pitchFamily="34" charset="0"/>
              <a:ea typeface="楷体" panose="02010609060101010101" pitchFamily="49" charset="-122"/>
              <a:cs typeface="Arial" panose="020B0604020202020204" pitchFamily="34" charset="0"/>
            </a:endParaRPr>
          </a:p>
        </p:txBody>
      </p:sp>
      <p:sp>
        <p:nvSpPr>
          <p:cNvPr id="18" name="箭头: 下 17">
            <a:extLst>
              <a:ext uri="{FF2B5EF4-FFF2-40B4-BE49-F238E27FC236}">
                <a16:creationId xmlns:a16="http://schemas.microsoft.com/office/drawing/2014/main" id="{E88A7A24-057C-1DA3-24EF-5C51A985EA15}"/>
              </a:ext>
            </a:extLst>
          </p:cNvPr>
          <p:cNvSpPr/>
          <p:nvPr/>
        </p:nvSpPr>
        <p:spPr>
          <a:xfrm>
            <a:off x="10175875" y="2266950"/>
            <a:ext cx="419100" cy="76676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19">
            <a:extLst>
              <a:ext uri="{FF2B5EF4-FFF2-40B4-BE49-F238E27FC236}">
                <a16:creationId xmlns:a16="http://schemas.microsoft.com/office/drawing/2014/main" id="{5DBE7041-8E70-1A39-21EE-ADFE04E8C26C}"/>
              </a:ext>
            </a:extLst>
          </p:cNvPr>
          <p:cNvSpPr/>
          <p:nvPr/>
        </p:nvSpPr>
        <p:spPr>
          <a:xfrm>
            <a:off x="9536113" y="3108325"/>
            <a:ext cx="2452687" cy="18272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sz="2000" noProof="1" smtClean="0">
                <a:solidFill>
                  <a:schemeClr val="tx1"/>
                </a:solidFill>
                <a:latin typeface="Arial" panose="020B0604020202020204" pitchFamily="34" charset="0"/>
                <a:ea typeface="楷体" panose="02010609060101010101" pitchFamily="49" charset="-122"/>
                <a:cs typeface="Arial" panose="020B0604020202020204" pitchFamily="34" charset="0"/>
              </a:rPr>
              <a:t>Supress the immune stress, wet format was better than dry format</a:t>
            </a:r>
            <a:endParaRPr lang="zh-CN" altLang="en-US" sz="2000" noProof="1">
              <a:solidFill>
                <a:schemeClr val="tx1"/>
              </a:solidFill>
              <a:latin typeface="Arial" panose="020B0604020202020204" pitchFamily="34" charset="0"/>
              <a:ea typeface="楷体" panose="02010609060101010101" pitchFamily="49" charset="-122"/>
              <a:cs typeface="Arial" panose="020B0604020202020204" pitchFamily="34" charset="0"/>
            </a:endParaRPr>
          </a:p>
        </p:txBody>
      </p:sp>
      <p:sp>
        <p:nvSpPr>
          <p:cNvPr id="56370" name="TextBox 20">
            <a:extLst>
              <a:ext uri="{FF2B5EF4-FFF2-40B4-BE49-F238E27FC236}">
                <a16:creationId xmlns:a16="http://schemas.microsoft.com/office/drawing/2014/main" id="{5B6A13FF-FED8-16D3-1780-5FD50D6173C1}"/>
              </a:ext>
            </a:extLst>
          </p:cNvPr>
          <p:cNvSpPr txBox="1">
            <a:spLocks noChangeArrowheads="1"/>
          </p:cNvSpPr>
          <p:nvPr/>
        </p:nvSpPr>
        <p:spPr bwMode="auto">
          <a:xfrm>
            <a:off x="7416800" y="4951413"/>
            <a:ext cx="23225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ts val="2500"/>
              </a:lnSpc>
              <a:spcBef>
                <a:spcPct val="0"/>
              </a:spcBef>
              <a:buFontTx/>
              <a:buNone/>
            </a:pPr>
            <a:r>
              <a:rPr lang="en-US" altLang="zh-CN" sz="1600" dirty="0"/>
              <a:t>Wang Yu, Li </a:t>
            </a:r>
            <a:r>
              <a:rPr lang="en-US" altLang="zh-CN" sz="1600" dirty="0" err="1"/>
              <a:t>Aike</a:t>
            </a:r>
            <a:r>
              <a:rPr lang="en-US" altLang="zh-CN" sz="1600" dirty="0"/>
              <a:t>, Wang </a:t>
            </a:r>
            <a:r>
              <a:rPr lang="en-US" altLang="zh-CN" sz="1600" dirty="0" err="1"/>
              <a:t>Yongwei</a:t>
            </a:r>
            <a:r>
              <a:rPr lang="en-US" altLang="zh-CN" sz="1600" dirty="0"/>
              <a:t>, et al, 2022, 《 Food Agricultural and Immunology 》</a:t>
            </a:r>
            <a:endParaRPr lang="zh-CN" altLang="en-US" sz="1600" dirty="0"/>
          </a:p>
        </p:txBody>
      </p:sp>
      <p:sp>
        <p:nvSpPr>
          <p:cNvPr id="56371" name="TextBox 21">
            <a:extLst>
              <a:ext uri="{FF2B5EF4-FFF2-40B4-BE49-F238E27FC236}">
                <a16:creationId xmlns:a16="http://schemas.microsoft.com/office/drawing/2014/main" id="{5A783E39-E203-9A01-8E6E-DFB67D076423}"/>
              </a:ext>
            </a:extLst>
          </p:cNvPr>
          <p:cNvSpPr txBox="1">
            <a:spLocks noChangeArrowheads="1"/>
          </p:cNvSpPr>
          <p:nvPr/>
        </p:nvSpPr>
        <p:spPr bwMode="auto">
          <a:xfrm>
            <a:off x="9710738" y="5307013"/>
            <a:ext cx="23796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ts val="2500"/>
              </a:lnSpc>
              <a:spcBef>
                <a:spcPct val="0"/>
              </a:spcBef>
              <a:buFontTx/>
              <a:buNone/>
            </a:pPr>
            <a:r>
              <a:rPr lang="en-US" altLang="zh-CN" sz="1600"/>
              <a:t>An jishan, Li Aike, Wang Yongwei, et al, 2022, 《 Animals 》</a:t>
            </a:r>
            <a:endParaRPr lang="zh-CN" altLang="en-US" sz="1600"/>
          </a:p>
        </p:txBody>
      </p:sp>
      <p:sp>
        <p:nvSpPr>
          <p:cNvPr id="13" name="文本框 12">
            <a:extLst>
              <a:ext uri="{FF2B5EF4-FFF2-40B4-BE49-F238E27FC236}">
                <a16:creationId xmlns:a16="http://schemas.microsoft.com/office/drawing/2014/main" id="{B424A4C7-ADE0-D89F-229B-6FEBCD0483F0}"/>
              </a:ext>
            </a:extLst>
          </p:cNvPr>
          <p:cNvSpPr txBox="1">
            <a:spLocks noChangeArrowheads="1"/>
          </p:cNvSpPr>
          <p:nvPr/>
        </p:nvSpPr>
        <p:spPr bwMode="auto">
          <a:xfrm>
            <a:off x="10594975" y="2348597"/>
            <a:ext cx="1636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1800" b="1" dirty="0">
                <a:solidFill>
                  <a:srgbClr val="FF0000"/>
                </a:solidFill>
                <a:latin typeface="Arial" panose="020B0604020202020204" pitchFamily="34" charset="0"/>
                <a:ea typeface="楷体" panose="02010609060101010101" pitchFamily="49" charset="-122"/>
                <a:cs typeface="Arial" panose="020B0604020202020204" pitchFamily="34" charset="0"/>
              </a:rPr>
              <a:t>7</a:t>
            </a:r>
            <a:r>
              <a:rPr lang="en-US" altLang="zh-CN" sz="1800" b="1" dirty="0" smtClean="0">
                <a:solidFill>
                  <a:srgbClr val="FF0000"/>
                </a:solidFill>
                <a:latin typeface="Arial" panose="020B0604020202020204" pitchFamily="34" charset="0"/>
                <a:ea typeface="楷体" panose="02010609060101010101" pitchFamily="49" charset="-122"/>
                <a:cs typeface="Arial" panose="020B0604020202020204" pitchFamily="34" charset="0"/>
              </a:rPr>
              <a:t>% additive </a:t>
            </a:r>
            <a:r>
              <a:rPr lang="en-US" altLang="zh-CN" sz="1800" b="1" dirty="0">
                <a:solidFill>
                  <a:srgbClr val="FF0000"/>
                </a:solidFill>
                <a:latin typeface="Arial" panose="020B0604020202020204" pitchFamily="34" charset="0"/>
                <a:ea typeface="楷体" panose="02010609060101010101" pitchFamily="49" charset="-122"/>
                <a:cs typeface="Arial" panose="020B0604020202020204" pitchFamily="34" charset="0"/>
              </a:rPr>
              <a:t>amount</a:t>
            </a:r>
            <a:endParaRPr lang="zh-CN" altLang="en-US" sz="1800" b="1" dirty="0">
              <a:solidFill>
                <a:srgbClr val="FF0000"/>
              </a:solidFill>
              <a:latin typeface="Arial" panose="020B0604020202020204" pitchFamily="34" charset="0"/>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24077714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743584" y="2970289"/>
            <a:ext cx="4882780" cy="923330"/>
            <a:chOff x="6405295" y="1089313"/>
            <a:chExt cx="4883417" cy="923114"/>
          </a:xfrm>
        </p:grpSpPr>
        <p:sp>
          <p:nvSpPr>
            <p:cNvPr id="61" name="文本框 13"/>
            <p:cNvSpPr txBox="1"/>
            <p:nvPr/>
          </p:nvSpPr>
          <p:spPr>
            <a:xfrm flipH="1">
              <a:off x="7263596" y="1089313"/>
              <a:ext cx="4025116" cy="923114"/>
            </a:xfrm>
            <a:prstGeom prst="rect">
              <a:avLst/>
            </a:prstGeom>
            <a:noFill/>
          </p:spPr>
          <p:txBody>
            <a:bodyPr wrap="square" rtlCol="0">
              <a:spAutoFit/>
            </a:bodyPr>
            <a:lstStyle/>
            <a:p>
              <a:pPr defTabSz="628650">
                <a:lnSpc>
                  <a:spcPct val="150000"/>
                </a:lnSpc>
                <a:defRPr/>
              </a:pPr>
              <a:r>
                <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rPr>
                <a:t>Global food security situation</a:t>
              </a:r>
            </a:p>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全球粮食安全态势</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083301" y="3008391"/>
            <a:ext cx="5108700" cy="923330"/>
            <a:chOff x="6405295" y="1089314"/>
            <a:chExt cx="5109365" cy="923117"/>
          </a:xfrm>
        </p:grpSpPr>
        <p:sp>
          <p:nvSpPr>
            <p:cNvPr id="66" name="文本框 67"/>
            <p:cNvSpPr txBox="1"/>
            <p:nvPr/>
          </p:nvSpPr>
          <p:spPr>
            <a:xfrm flipH="1">
              <a:off x="7263595" y="1089314"/>
              <a:ext cx="4251065" cy="923117"/>
            </a:xfrm>
            <a:prstGeom prst="rect">
              <a:avLst/>
            </a:prstGeom>
            <a:noFill/>
          </p:spPr>
          <p:txBody>
            <a:bodyPr wrap="square" rtlCol="0">
              <a:spAutoFit/>
            </a:bodyPr>
            <a:lstStyle/>
            <a:p>
              <a:pPr defTabSz="628650">
                <a:lnSpc>
                  <a:spcPct val="150000"/>
                </a:lnSpc>
                <a:defRPr/>
              </a:pPr>
              <a:r>
                <a:rPr 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Development and utilization </a:t>
              </a: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of feed resources from grain </a:t>
              </a:r>
              <a:endParaRPr 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lnSpc>
                  <a:spcPct val="150000"/>
                </a:lnSpc>
                <a:defRPr/>
              </a:pP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谷物</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饲料</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资源的开发与利用</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38200"/>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1743584" y="4578563"/>
            <a:ext cx="6030446" cy="877163"/>
            <a:chOff x="6405295" y="1089314"/>
            <a:chExt cx="6031231" cy="876961"/>
          </a:xfrm>
        </p:grpSpPr>
        <p:sp>
          <p:nvSpPr>
            <p:cNvPr id="76" name="文本框 77"/>
            <p:cNvSpPr txBox="1"/>
            <p:nvPr/>
          </p:nvSpPr>
          <p:spPr>
            <a:xfrm flipH="1">
              <a:off x="7263595" y="1089314"/>
              <a:ext cx="5172931" cy="876961"/>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The </a:t>
              </a:r>
              <a:r>
                <a:rPr 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significance </a:t>
              </a:r>
              <a:r>
                <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and </a:t>
              </a:r>
              <a:r>
                <a:rPr 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future </a:t>
              </a: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development of the new </a:t>
              </a:r>
              <a:r>
                <a:rPr 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biotechnologies </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饲料</a:t>
              </a: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资源开发</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的意义与未来</a:t>
              </a: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前景</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nvSpPr>
            <p:spPr>
              <a:xfrm>
                <a:off x="6506053" y="1266133"/>
                <a:ext cx="489300" cy="523100"/>
              </a:xfrm>
              <a:prstGeom prst="rect">
                <a:avLst/>
              </a:prstGeom>
            </p:spPr>
            <p:txBody>
              <a:bodyPr wrap="none">
                <a:spAutoFit/>
              </a:bodyPr>
              <a:lstStyle/>
              <a:p>
                <a:pPr algn="ctr"/>
                <a:r>
                  <a:rPr lang="en-US" altLang="zh-CN" sz="2800" b="1" dirty="0" smtClean="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1">
            <a:extLst>
              <a:ext uri="{FF2B5EF4-FFF2-40B4-BE49-F238E27FC236}">
                <a16:creationId xmlns:a16="http://schemas.microsoft.com/office/drawing/2014/main" id="{B2E1D7CF-350C-A82D-6D46-E0034928D6B8}"/>
              </a:ext>
            </a:extLst>
          </p:cNvPr>
          <p:cNvSpPr txBox="1">
            <a:spLocks noChangeArrowheads="1"/>
          </p:cNvSpPr>
          <p:nvPr/>
        </p:nvSpPr>
        <p:spPr bwMode="auto">
          <a:xfrm>
            <a:off x="605204" y="133305"/>
            <a:ext cx="9584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None/>
            </a:pPr>
            <a:r>
              <a:rPr lang="en-US" altLang="zh-CN" sz="2000" b="1" dirty="0">
                <a:solidFill>
                  <a:srgbClr val="002060"/>
                </a:solidFill>
                <a:latin typeface="Arial" panose="020B0604020202020204" pitchFamily="34" charset="0"/>
                <a:ea typeface="楷体" panose="02010609060101010101" pitchFamily="49" charset="-122"/>
                <a:cs typeface="Arial" panose="020B0604020202020204" pitchFamily="34" charset="0"/>
              </a:rPr>
              <a:t>2. Development and application of by-products of fermented </a:t>
            </a:r>
            <a:r>
              <a:rPr lang="en-US" altLang="zh-CN" sz="2000" b="1" dirty="0" smtClean="0">
                <a:solidFill>
                  <a:srgbClr val="002060"/>
                </a:solidFill>
                <a:latin typeface="Arial" panose="020B0604020202020204" pitchFamily="34" charset="0"/>
                <a:ea typeface="楷体" panose="02010609060101010101" pitchFamily="49" charset="-122"/>
                <a:cs typeface="Arial" panose="020B0604020202020204" pitchFamily="34" charset="0"/>
              </a:rPr>
              <a:t>corn </a:t>
            </a:r>
            <a:r>
              <a:rPr lang="en-US" altLang="zh-CN" sz="2000" b="1" dirty="0">
                <a:solidFill>
                  <a:srgbClr val="002060"/>
                </a:solidFill>
                <a:latin typeface="Arial" panose="020B0604020202020204" pitchFamily="34" charset="0"/>
                <a:ea typeface="楷体" panose="02010609060101010101" pitchFamily="49" charset="-122"/>
                <a:cs typeface="Arial" panose="020B0604020202020204" pitchFamily="34" charset="0"/>
              </a:rPr>
              <a:t>processing</a:t>
            </a:r>
            <a:endParaRPr lang="zh-CN" altLang="en-US" sz="2000" b="1" dirty="0">
              <a:solidFill>
                <a:srgbClr val="002060"/>
              </a:solidFill>
              <a:latin typeface="Arial" panose="020B0604020202020204" pitchFamily="34" charset="0"/>
              <a:ea typeface="楷体" panose="02010609060101010101" pitchFamily="49" charset="-122"/>
              <a:cs typeface="Arial" panose="020B0604020202020204" pitchFamily="34" charset="0"/>
            </a:endParaRPr>
          </a:p>
        </p:txBody>
      </p:sp>
      <p:cxnSp>
        <p:nvCxnSpPr>
          <p:cNvPr id="4" name="直接连接符 3">
            <a:extLst>
              <a:ext uri="{FF2B5EF4-FFF2-40B4-BE49-F238E27FC236}">
                <a16:creationId xmlns:a16="http://schemas.microsoft.com/office/drawing/2014/main" id="{9BA057CF-6B8A-D203-F873-7CC4FE5C2F8A}"/>
              </a:ext>
            </a:extLst>
          </p:cNvPr>
          <p:cNvCxnSpPr/>
          <p:nvPr/>
        </p:nvCxnSpPr>
        <p:spPr>
          <a:xfrm>
            <a:off x="0" y="681082"/>
            <a:ext cx="12192000" cy="238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04445" y="709894"/>
            <a:ext cx="5314950" cy="40011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000" dirty="0" smtClean="0">
                <a:latin typeface="Arial" panose="020B0604020202020204" pitchFamily="34" charset="0"/>
                <a:cs typeface="Arial" panose="020B0604020202020204" pitchFamily="34" charset="0"/>
              </a:rPr>
              <a:t>Main corn deep-processing by-products</a:t>
            </a:r>
            <a:endParaRPr lang="zh-CN" altLang="en-US" sz="2000" dirty="0">
              <a:latin typeface="Arial" panose="020B0604020202020204" pitchFamily="34" charset="0"/>
              <a:cs typeface="Arial" panose="020B0604020202020204" pitchFamily="34" charset="0"/>
            </a:endParaRPr>
          </a:p>
        </p:txBody>
      </p:sp>
      <p:sp>
        <p:nvSpPr>
          <p:cNvPr id="6" name="矩形 5"/>
          <p:cNvSpPr/>
          <p:nvPr/>
        </p:nvSpPr>
        <p:spPr>
          <a:xfrm>
            <a:off x="161925" y="1037391"/>
            <a:ext cx="9748470" cy="1613775"/>
          </a:xfrm>
          <a:prstGeom prst="rect">
            <a:avLst/>
          </a:prstGeom>
        </p:spPr>
        <p:txBody>
          <a:bodyPr wrap="square">
            <a:spAutoFit/>
          </a:bodyPr>
          <a:lstStyle/>
          <a:p>
            <a:pPr marL="285750" indent="-285750">
              <a:lnSpc>
                <a:spcPts val="2000"/>
              </a:lnSpc>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Corn germ meal</a:t>
            </a:r>
            <a:r>
              <a:rPr lang="en-US" altLang="zh-CN" sz="1600" dirty="0" smtClean="0">
                <a:latin typeface="Arial" panose="020B0604020202020204" pitchFamily="34" charset="0"/>
                <a:cs typeface="Arial" panose="020B0604020202020204" pitchFamily="34" charset="0"/>
              </a:rPr>
              <a:t>: a </a:t>
            </a:r>
            <a:r>
              <a:rPr lang="en-US" altLang="zh-CN" sz="1600" dirty="0">
                <a:latin typeface="Arial" panose="020B0604020202020204" pitchFamily="34" charset="0"/>
                <a:cs typeface="Arial" panose="020B0604020202020204" pitchFamily="34" charset="0"/>
              </a:rPr>
              <a:t>by-product of corn oil extraction from corn and is rich in protein and </a:t>
            </a:r>
            <a:r>
              <a:rPr lang="en-US" altLang="zh-CN" sz="1600" dirty="0" smtClean="0">
                <a:latin typeface="Arial" panose="020B0604020202020204" pitchFamily="34" charset="0"/>
                <a:cs typeface="Arial" panose="020B0604020202020204" pitchFamily="34" charset="0"/>
              </a:rPr>
              <a:t>fat.</a:t>
            </a:r>
          </a:p>
          <a:p>
            <a:pPr marL="285750" indent="-285750">
              <a:lnSpc>
                <a:spcPts val="2000"/>
              </a:lnSpc>
              <a:buFont typeface="Wingdings" panose="05000000000000000000" pitchFamily="2" charset="2"/>
              <a:buChar char="Ø"/>
            </a:pPr>
            <a:r>
              <a:rPr lang="en-US" altLang="zh-CN" sz="1600" dirty="0" smtClean="0">
                <a:latin typeface="Arial" panose="020B0604020202020204" pitchFamily="34" charset="0"/>
                <a:cs typeface="Arial" panose="020B0604020202020204" pitchFamily="34" charset="0"/>
              </a:rPr>
              <a:t>Corn </a:t>
            </a:r>
            <a:r>
              <a:rPr lang="en-US" altLang="zh-CN" sz="1600" dirty="0">
                <a:latin typeface="Arial" panose="020B0604020202020204" pitchFamily="34" charset="0"/>
                <a:cs typeface="Arial" panose="020B0604020202020204" pitchFamily="34" charset="0"/>
              </a:rPr>
              <a:t>gluten meal: Protein extracted from corn can be used in the production of food and feed</a:t>
            </a:r>
            <a:r>
              <a:rPr lang="en-US" altLang="zh-CN" sz="1600" dirty="0" smtClean="0">
                <a:latin typeface="Arial" panose="020B0604020202020204" pitchFamily="34" charset="0"/>
                <a:cs typeface="Arial" panose="020B0604020202020204" pitchFamily="34" charset="0"/>
              </a:rPr>
              <a:t>.</a:t>
            </a:r>
          </a:p>
          <a:p>
            <a:pPr marL="285750" indent="-285750">
              <a:lnSpc>
                <a:spcPts val="2000"/>
              </a:lnSpc>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Corn DDGS: a by-product of corn fermentation and is rich in protein and </a:t>
            </a:r>
            <a:r>
              <a:rPr lang="en-US" altLang="zh-CN" sz="1600" dirty="0" smtClean="0">
                <a:latin typeface="Arial" panose="020B0604020202020204" pitchFamily="34" charset="0"/>
                <a:cs typeface="Arial" panose="020B0604020202020204" pitchFamily="34" charset="0"/>
              </a:rPr>
              <a:t>vitamins.</a:t>
            </a:r>
          </a:p>
          <a:p>
            <a:pPr marL="285750" indent="-285750">
              <a:lnSpc>
                <a:spcPts val="2000"/>
              </a:lnSpc>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Corn bran: </a:t>
            </a:r>
            <a:r>
              <a:rPr lang="en-US" altLang="zh-CN" sz="1600" dirty="0" smtClean="0">
                <a:latin typeface="Arial" panose="020B0604020202020204" pitchFamily="34" charset="0"/>
                <a:cs typeface="Arial" panose="020B0604020202020204" pitchFamily="34" charset="0"/>
              </a:rPr>
              <a:t>the </a:t>
            </a:r>
            <a:r>
              <a:rPr lang="en-US" altLang="zh-CN" sz="1600" dirty="0">
                <a:latin typeface="Arial" panose="020B0604020202020204" pitchFamily="34" charset="0"/>
                <a:cs typeface="Arial" panose="020B0604020202020204" pitchFamily="34" charset="0"/>
              </a:rPr>
              <a:t>skin of corn separated by soaking and </a:t>
            </a:r>
            <a:r>
              <a:rPr lang="en-US" altLang="zh-CN" sz="1600" dirty="0" smtClean="0">
                <a:latin typeface="Arial" panose="020B0604020202020204" pitchFamily="34" charset="0"/>
                <a:cs typeface="Arial" panose="020B0604020202020204" pitchFamily="34" charset="0"/>
              </a:rPr>
              <a:t>crushing.</a:t>
            </a:r>
          </a:p>
          <a:p>
            <a:pPr marL="285750" indent="-285750">
              <a:lnSpc>
                <a:spcPts val="2000"/>
              </a:lnSpc>
              <a:buFont typeface="Wingdings" panose="05000000000000000000" pitchFamily="2" charset="2"/>
              <a:buChar char="Ø"/>
            </a:pPr>
            <a:r>
              <a:rPr lang="en-US" altLang="zh-CN" sz="1600" dirty="0" smtClean="0">
                <a:latin typeface="Arial" panose="020B0604020202020204" pitchFamily="34" charset="0"/>
                <a:cs typeface="Arial" panose="020B0604020202020204" pitchFamily="34" charset="0"/>
              </a:rPr>
              <a:t>Corn </a:t>
            </a:r>
            <a:r>
              <a:rPr lang="en-US" altLang="zh-CN" sz="1600" dirty="0">
                <a:latin typeface="Arial" panose="020B0604020202020204" pitchFamily="34" charset="0"/>
                <a:cs typeface="Arial" panose="020B0604020202020204" pitchFamily="34" charset="0"/>
              </a:rPr>
              <a:t>steep </a:t>
            </a:r>
            <a:r>
              <a:rPr lang="en-US" altLang="zh-CN" sz="1600" dirty="0" smtClean="0">
                <a:latin typeface="Arial" panose="020B0604020202020204" pitchFamily="34" charset="0"/>
                <a:cs typeface="Arial" panose="020B0604020202020204" pitchFamily="34" charset="0"/>
              </a:rPr>
              <a:t>liquor</a:t>
            </a:r>
            <a:r>
              <a:rPr lang="zh-CN" altLang="en-US" sz="1600" dirty="0" smtClean="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To make corn starch, corn kernels must be soaked with sulfite first, and the soaking liquid is concentrated to make a yellowish brown liquid, called corn pulp</a:t>
            </a:r>
            <a:r>
              <a:rPr lang="zh-CN" altLang="en-US" sz="1600" dirty="0" smtClean="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2"/>
          <a:stretch>
            <a:fillRect/>
          </a:stretch>
        </p:blipFill>
        <p:spPr>
          <a:xfrm>
            <a:off x="9097918" y="4297923"/>
            <a:ext cx="1676400" cy="1620520"/>
          </a:xfrm>
          <a:prstGeom prst="rect">
            <a:avLst/>
          </a:prstGeom>
        </p:spPr>
      </p:pic>
      <p:sp>
        <p:nvSpPr>
          <p:cNvPr id="8" name="文本框 7"/>
          <p:cNvSpPr txBox="1"/>
          <p:nvPr/>
        </p:nvSpPr>
        <p:spPr>
          <a:xfrm>
            <a:off x="404445" y="2651166"/>
            <a:ext cx="1500555" cy="369332"/>
          </a:xfrm>
          <a:prstGeom prst="rect">
            <a:avLst/>
          </a:prstGeom>
          <a:noFill/>
        </p:spPr>
        <p:txBody>
          <a:bodyPr wrap="square" rtlCol="0">
            <a:spAutoFit/>
          </a:bodyPr>
          <a:lstStyle/>
          <a:p>
            <a:pPr marL="285750" indent="-285750">
              <a:buFont typeface="Wingdings" panose="05000000000000000000" pitchFamily="2" charset="2"/>
              <a:buChar char="p"/>
            </a:pPr>
            <a:r>
              <a:rPr lang="en-US" altLang="zh-CN" dirty="0" smtClean="0">
                <a:latin typeface="Arial" panose="020B0604020202020204" pitchFamily="34" charset="0"/>
                <a:cs typeface="Arial" panose="020B0604020202020204" pitchFamily="34" charset="0"/>
              </a:rPr>
              <a:t>Problems</a:t>
            </a:r>
            <a:endParaRPr lang="zh-CN" altLang="en-US" dirty="0">
              <a:latin typeface="Arial" panose="020B0604020202020204" pitchFamily="34" charset="0"/>
              <a:cs typeface="Arial" panose="020B0604020202020204" pitchFamily="34" charset="0"/>
            </a:endParaRPr>
          </a:p>
        </p:txBody>
      </p:sp>
      <p:sp>
        <p:nvSpPr>
          <p:cNvPr id="9" name="矩形 8"/>
          <p:cNvSpPr/>
          <p:nvPr/>
        </p:nvSpPr>
        <p:spPr>
          <a:xfrm>
            <a:off x="161925" y="2978663"/>
            <a:ext cx="9748470" cy="1100814"/>
          </a:xfrm>
          <a:prstGeom prst="rect">
            <a:avLst/>
          </a:prstGeom>
        </p:spPr>
        <p:txBody>
          <a:bodyPr wrap="square">
            <a:spAutoFit/>
          </a:bodyPr>
          <a:lstStyle/>
          <a:p>
            <a:pPr marL="285750" indent="-285750">
              <a:lnSpc>
                <a:spcPts val="2000"/>
              </a:lnSpc>
              <a:buFont typeface="Wingdings" panose="05000000000000000000" pitchFamily="2" charset="2"/>
              <a:buChar char="Ø"/>
            </a:pPr>
            <a:r>
              <a:rPr lang="en-US" altLang="zh-CN" sz="1600" noProof="1">
                <a:latin typeface="Arial" panose="020B0604020202020204" pitchFamily="34" charset="0"/>
                <a:ea typeface="Noto Sans CJK JP Regular"/>
                <a:cs typeface="Arial" panose="020B0604020202020204" pitchFamily="34" charset="0"/>
              </a:rPr>
              <a:t>Sulfite ion residue: pungent taste, reduce </a:t>
            </a:r>
            <a:r>
              <a:rPr lang="en-US" altLang="zh-CN" sz="1600" noProof="1">
                <a:latin typeface="Arial" panose="020B0604020202020204" pitchFamily="34" charset="0"/>
                <a:ea typeface="Noto Sans CJK JP Regular"/>
                <a:cs typeface="Arial" panose="020B0604020202020204" pitchFamily="34" charset="0"/>
              </a:rPr>
              <a:t>the </a:t>
            </a:r>
            <a:r>
              <a:rPr lang="en-US" altLang="zh-CN" sz="1600" noProof="1" smtClean="0">
                <a:latin typeface="Arial" panose="020B0604020202020204" pitchFamily="34" charset="0"/>
                <a:ea typeface="Noto Sans CJK JP Regular"/>
                <a:cs typeface="Arial" panose="020B0604020202020204" pitchFamily="34" charset="0"/>
              </a:rPr>
              <a:t>palatability</a:t>
            </a:r>
            <a:r>
              <a:rPr lang="en-US" altLang="zh-CN" sz="1600" dirty="0" smtClean="0">
                <a:latin typeface="Arial" panose="020B0604020202020204" pitchFamily="34" charset="0"/>
                <a:cs typeface="Arial" panose="020B0604020202020204" pitchFamily="34" charset="0"/>
              </a:rPr>
              <a:t>.</a:t>
            </a:r>
          </a:p>
          <a:p>
            <a:pPr marL="285750" indent="-285750">
              <a:lnSpc>
                <a:spcPts val="2000"/>
              </a:lnSpc>
              <a:buFont typeface="Wingdings" panose="05000000000000000000" pitchFamily="2" charset="2"/>
              <a:buChar char="Ø"/>
            </a:pPr>
            <a:r>
              <a:rPr lang="en-US" altLang="zh-CN" sz="1600" dirty="0">
                <a:latin typeface="Arial" panose="020B0604020202020204" pitchFamily="34" charset="0"/>
                <a:ea typeface="Noto Sans CJK JP Regular"/>
                <a:cs typeface="Arial" panose="020B0604020202020204" pitchFamily="34" charset="0"/>
              </a:rPr>
              <a:t>Ingredients that are difficult to digest and use residue, which reduces feed </a:t>
            </a:r>
            <a:r>
              <a:rPr lang="en-US" altLang="zh-CN" sz="1600" dirty="0">
                <a:latin typeface="Arial" panose="020B0604020202020204" pitchFamily="34" charset="0"/>
                <a:ea typeface="Noto Sans CJK JP Regular"/>
                <a:cs typeface="Arial" panose="020B0604020202020204" pitchFamily="34" charset="0"/>
              </a:rPr>
              <a:t>utilization.</a:t>
            </a:r>
          </a:p>
          <a:p>
            <a:pPr marL="285750" indent="-285750">
              <a:lnSpc>
                <a:spcPts val="2000"/>
              </a:lnSpc>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batch Quality is </a:t>
            </a:r>
            <a:r>
              <a:rPr lang="en-US" altLang="zh-CN" sz="1600" dirty="0" smtClean="0">
                <a:latin typeface="Arial" panose="020B0604020202020204" pitchFamily="34" charset="0"/>
                <a:cs typeface="Arial" panose="020B0604020202020204" pitchFamily="34" charset="0"/>
              </a:rPr>
              <a:t>unstable.</a:t>
            </a:r>
          </a:p>
          <a:p>
            <a:pPr marL="285750" indent="-285750">
              <a:lnSpc>
                <a:spcPts val="2000"/>
              </a:lnSpc>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Mycotoxin </a:t>
            </a:r>
            <a:r>
              <a:rPr lang="en-US" altLang="zh-CN" sz="1600" dirty="0" smtClean="0">
                <a:latin typeface="Arial" panose="020B0604020202020204" pitchFamily="34" charset="0"/>
                <a:cs typeface="Arial" panose="020B0604020202020204" pitchFamily="34" charset="0"/>
              </a:rPr>
              <a:t>residue.</a:t>
            </a:r>
          </a:p>
        </p:txBody>
      </p:sp>
      <p:sp>
        <p:nvSpPr>
          <p:cNvPr id="10" name="矩形 9"/>
          <p:cNvSpPr/>
          <p:nvPr/>
        </p:nvSpPr>
        <p:spPr>
          <a:xfrm>
            <a:off x="9097918" y="6089648"/>
            <a:ext cx="1941557"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Corn steep liquor</a:t>
            </a:r>
            <a:endParaRPr lang="zh-CN" altLang="en-US" dirty="0"/>
          </a:p>
        </p:txBody>
      </p:sp>
      <p:pic>
        <p:nvPicPr>
          <p:cNvPr id="11" name="Picture 6">
            <a:extLst>
              <a:ext uri="{FF2B5EF4-FFF2-40B4-BE49-F238E27FC236}">
                <a16:creationId xmlns:a16="http://schemas.microsoft.com/office/drawing/2014/main" id="{3299B55D-5828-6FB2-240D-755E4D6D9C87}"/>
              </a:ext>
            </a:extLst>
          </p:cNvPr>
          <p:cNvPicPr>
            <a:picLocks noChangeAspect="1" noChangeArrowheads="1"/>
          </p:cNvPicPr>
          <p:nvPr/>
        </p:nvPicPr>
        <p:blipFill>
          <a:blip r:embed="rId3" cstate="print"/>
          <a:srcRect/>
          <a:stretch>
            <a:fillRect/>
          </a:stretch>
        </p:blipFill>
        <p:spPr bwMode="auto">
          <a:xfrm>
            <a:off x="6911312" y="4607087"/>
            <a:ext cx="1688828" cy="1125886"/>
          </a:xfrm>
          <a:prstGeom prst="ellipse">
            <a:avLst/>
          </a:prstGeom>
          <a:ln>
            <a:noFill/>
          </a:ln>
          <a:effectLst>
            <a:softEdge rad="112500"/>
          </a:effectLst>
        </p:spPr>
      </p:pic>
      <p:sp>
        <p:nvSpPr>
          <p:cNvPr id="12" name="矩形 11"/>
          <p:cNvSpPr/>
          <p:nvPr/>
        </p:nvSpPr>
        <p:spPr>
          <a:xfrm>
            <a:off x="7150432" y="6089648"/>
            <a:ext cx="1210588"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Corn </a:t>
            </a:r>
            <a:r>
              <a:rPr lang="en-US" altLang="zh-CN" dirty="0" smtClean="0">
                <a:latin typeface="Arial" panose="020B0604020202020204" pitchFamily="34" charset="0"/>
                <a:cs typeface="Arial" panose="020B0604020202020204" pitchFamily="34" charset="0"/>
              </a:rPr>
              <a:t>bran</a:t>
            </a:r>
            <a:endParaRPr lang="zh-CN" altLang="en-US" dirty="0"/>
          </a:p>
        </p:txBody>
      </p:sp>
      <p:pic>
        <p:nvPicPr>
          <p:cNvPr id="13" name="Picture 12">
            <a:extLst>
              <a:ext uri="{FF2B5EF4-FFF2-40B4-BE49-F238E27FC236}">
                <a16:creationId xmlns:a16="http://schemas.microsoft.com/office/drawing/2014/main" id="{F9D5173B-0E34-D6EB-4B11-7645B141FF05}"/>
              </a:ext>
            </a:extLst>
          </p:cNvPr>
          <p:cNvPicPr>
            <a:picLocks noChangeAspect="1" noChangeArrowheads="1"/>
          </p:cNvPicPr>
          <p:nvPr/>
        </p:nvPicPr>
        <p:blipFill>
          <a:blip r:embed="rId4" cstate="print"/>
          <a:srcRect/>
          <a:stretch>
            <a:fillRect/>
          </a:stretch>
        </p:blipFill>
        <p:spPr bwMode="auto">
          <a:xfrm>
            <a:off x="2750614" y="4478386"/>
            <a:ext cx="1603771" cy="1383290"/>
          </a:xfrm>
          <a:prstGeom prst="ellipse">
            <a:avLst/>
          </a:prstGeom>
          <a:ln>
            <a:noFill/>
          </a:ln>
          <a:effectLst>
            <a:softEdge rad="112500"/>
          </a:effectLst>
        </p:spPr>
      </p:pic>
      <p:sp>
        <p:nvSpPr>
          <p:cNvPr id="14" name="矩形 13"/>
          <p:cNvSpPr/>
          <p:nvPr/>
        </p:nvSpPr>
        <p:spPr>
          <a:xfrm>
            <a:off x="2581722" y="6089648"/>
            <a:ext cx="1941557"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Corn gluten meal</a:t>
            </a:r>
            <a:endParaRPr lang="zh-CN" altLang="en-US" dirty="0"/>
          </a:p>
        </p:txBody>
      </p:sp>
      <p:pic>
        <p:nvPicPr>
          <p:cNvPr id="15" name="图片 14"/>
          <p:cNvPicPr>
            <a:picLocks noChangeAspect="1"/>
          </p:cNvPicPr>
          <p:nvPr/>
        </p:nvPicPr>
        <p:blipFill>
          <a:blip r:embed="rId5"/>
          <a:stretch>
            <a:fillRect/>
          </a:stretch>
        </p:blipFill>
        <p:spPr>
          <a:xfrm>
            <a:off x="923925" y="4297923"/>
            <a:ext cx="1381125" cy="1563753"/>
          </a:xfrm>
          <a:prstGeom prst="rect">
            <a:avLst/>
          </a:prstGeom>
        </p:spPr>
      </p:pic>
      <p:sp>
        <p:nvSpPr>
          <p:cNvPr id="16" name="矩形 15"/>
          <p:cNvSpPr/>
          <p:nvPr/>
        </p:nvSpPr>
        <p:spPr>
          <a:xfrm>
            <a:off x="804495" y="6090045"/>
            <a:ext cx="1838965"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Corn germ meal</a:t>
            </a:r>
            <a:endParaRPr lang="zh-CN" altLang="en-US" dirty="0"/>
          </a:p>
        </p:txBody>
      </p:sp>
      <p:pic>
        <p:nvPicPr>
          <p:cNvPr id="17" name="图片 16"/>
          <p:cNvPicPr>
            <a:picLocks noChangeAspect="1"/>
          </p:cNvPicPr>
          <p:nvPr/>
        </p:nvPicPr>
        <p:blipFill>
          <a:blip r:embed="rId6"/>
          <a:stretch>
            <a:fillRect/>
          </a:stretch>
        </p:blipFill>
        <p:spPr>
          <a:xfrm>
            <a:off x="4786218" y="4425556"/>
            <a:ext cx="1627316" cy="1488949"/>
          </a:xfrm>
          <a:prstGeom prst="rect">
            <a:avLst/>
          </a:prstGeom>
        </p:spPr>
      </p:pic>
      <p:sp>
        <p:nvSpPr>
          <p:cNvPr id="18" name="矩形 17"/>
          <p:cNvSpPr/>
          <p:nvPr/>
        </p:nvSpPr>
        <p:spPr>
          <a:xfrm>
            <a:off x="4830916" y="6089648"/>
            <a:ext cx="1415772"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Corn </a:t>
            </a:r>
            <a:r>
              <a:rPr lang="en-US" altLang="zh-CN" dirty="0" smtClean="0">
                <a:latin typeface="Arial" panose="020B0604020202020204" pitchFamily="34" charset="0"/>
                <a:cs typeface="Arial" panose="020B0604020202020204" pitchFamily="34" charset="0"/>
              </a:rPr>
              <a:t>DDGS</a:t>
            </a:r>
            <a:endParaRPr lang="zh-CN" altLang="en-US" dirty="0"/>
          </a:p>
        </p:txBody>
      </p:sp>
    </p:spTree>
    <p:extLst>
      <p:ext uri="{BB962C8B-B14F-4D97-AF65-F5344CB8AC3E}">
        <p14:creationId xmlns:p14="http://schemas.microsoft.com/office/powerpoint/2010/main" val="395249690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a:extLst>
              <a:ext uri="{FF2B5EF4-FFF2-40B4-BE49-F238E27FC236}">
                <a16:creationId xmlns:a16="http://schemas.microsoft.com/office/drawing/2014/main" id="{30069CAA-A63B-E88F-B290-F793D0C5874A}"/>
              </a:ext>
            </a:extLst>
          </p:cNvPr>
          <p:cNvGraphicFramePr>
            <a:graphicFrameLocks noGrp="1"/>
          </p:cNvGraphicFramePr>
          <p:nvPr>
            <p:custDataLst>
              <p:tags r:id="rId1"/>
            </p:custDataLst>
            <p:extLst>
              <p:ext uri="{D42A27DB-BD31-4B8C-83A1-F6EECF244321}">
                <p14:modId xmlns:p14="http://schemas.microsoft.com/office/powerpoint/2010/main" val="909577195"/>
              </p:ext>
            </p:extLst>
          </p:nvPr>
        </p:nvGraphicFramePr>
        <p:xfrm>
          <a:off x="658812" y="727868"/>
          <a:ext cx="11153775" cy="5137152"/>
        </p:xfrm>
        <a:graphic>
          <a:graphicData uri="http://schemas.openxmlformats.org/drawingml/2006/table">
            <a:tbl>
              <a:tblPr/>
              <a:tblGrid>
                <a:gridCol w="2782888">
                  <a:extLst>
                    <a:ext uri="{9D8B030D-6E8A-4147-A177-3AD203B41FA5}">
                      <a16:colId xmlns:a16="http://schemas.microsoft.com/office/drawing/2014/main" val="20000"/>
                    </a:ext>
                  </a:extLst>
                </a:gridCol>
                <a:gridCol w="2781300">
                  <a:extLst>
                    <a:ext uri="{9D8B030D-6E8A-4147-A177-3AD203B41FA5}">
                      <a16:colId xmlns:a16="http://schemas.microsoft.com/office/drawing/2014/main" val="20001"/>
                    </a:ext>
                  </a:extLst>
                </a:gridCol>
                <a:gridCol w="2786062">
                  <a:extLst>
                    <a:ext uri="{9D8B030D-6E8A-4147-A177-3AD203B41FA5}">
                      <a16:colId xmlns:a16="http://schemas.microsoft.com/office/drawing/2014/main" val="20002"/>
                    </a:ext>
                  </a:extLst>
                </a:gridCol>
                <a:gridCol w="2803525">
                  <a:extLst>
                    <a:ext uri="{9D8B030D-6E8A-4147-A177-3AD203B41FA5}">
                      <a16:colId xmlns:a16="http://schemas.microsoft.com/office/drawing/2014/main" val="20003"/>
                    </a:ext>
                  </a:extLst>
                </a:gridCol>
              </a:tblGrid>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rPr>
                        <a:t>Items</a:t>
                      </a:r>
                      <a:endParaRPr kumimoji="0" lang="en-US" altLang="en-US" sz="1800" b="1" i="0" u="none" strike="noStrike" cap="none" normalizeH="0" baseline="0" dirty="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rPr>
                        <a:t>Pre-fermentation</a:t>
                      </a:r>
                      <a:endParaRPr kumimoji="0" lang="en-US" altLang="en-US" sz="1800" b="1" i="0" u="none" strike="noStrike" cap="none" normalizeH="0" baseline="0" dirty="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Post-fermentation</a:t>
                      </a:r>
                      <a:endParaRPr kumimoji="0" lang="en-US" altLang="en-US" sz="1800" b="1" i="0" u="none" strike="noStrike" cap="none" normalizeH="0" baseline="0" dirty="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rPr>
                        <a:t>P</a:t>
                      </a:r>
                      <a:r>
                        <a:rPr kumimoji="0" lang="en-US" altLang="en-US" sz="1800" b="1"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rPr>
                        <a:t>-value</a:t>
                      </a:r>
                      <a:endParaRPr kumimoji="0" lang="en-US" altLang="en-US" sz="1800" b="1" i="0" u="none" strike="noStrike" cap="none" normalizeH="0" baseline="0" dirty="0">
                        <a:ln>
                          <a:noFill/>
                        </a:ln>
                        <a:solidFill>
                          <a:srgbClr val="231F2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03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Crude protein</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w="12700" cap="flat" cmpd="sng" algn="ctr">
                      <a:solidFill>
                        <a:srgbClr val="080000"/>
                      </a:solidFill>
                      <a:prstDash val="solid"/>
                      <a:round/>
                      <a:headEnd type="none" w="med" len="med"/>
                      <a:tailEnd type="none" w="med" len="med"/>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20.08±0.95</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2700" cap="flat" cmpd="sng" algn="ctr">
                      <a:solidFill>
                        <a:srgbClr val="080000"/>
                      </a:solidFill>
                      <a:prstDash val="solid"/>
                      <a:round/>
                      <a:headEnd type="none" w="med" len="med"/>
                      <a:tailEnd type="none" w="med" len="med"/>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21.82±0.12</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w="12700" cap="flat" cmpd="sng" algn="ctr">
                      <a:solidFill>
                        <a:srgbClr val="080000"/>
                      </a:solidFill>
                      <a:prstDash val="solid"/>
                      <a:round/>
                      <a:headEnd type="none" w="med" len="med"/>
                      <a:tailEnd type="none" w="med" len="med"/>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0.120</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w="12700" cap="flat" cmpd="sng" algn="ctr">
                      <a:solidFill>
                        <a:srgbClr val="08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Acid soluble protein</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3.18±0.02</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a</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1.48±0.16</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b</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0.004</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Aflatoxin B1</a:t>
                      </a:r>
                      <a:r>
                        <a:rPr kumimoji="0" lang="en-US" altLang="zh-CN" sz="18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（µg/kg</a:t>
                      </a: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2.47±0.42</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b</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solidFill>
                      <a:srgbClr val="FFFF00"/>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0.86±0.21</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a</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solidFill>
                      <a:srgbClr val="FFFF00"/>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0.008</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42703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smtClean="0">
                          <a:ln>
                            <a:noFill/>
                          </a:ln>
                          <a:solidFill>
                            <a:srgbClr val="000000"/>
                          </a:solidFill>
                          <a:effectLst/>
                          <a:latin typeface="Times New Roman" panose="02020603050405020304" pitchFamily="18" charset="0"/>
                          <a:ea typeface="宋体" panose="02010600030101010101" pitchFamily="2" charset="-122"/>
                        </a:rPr>
                        <a:t>Zearalenone</a:t>
                      </a:r>
                      <a:r>
                        <a:rPr kumimoji="0" lang="en-US" altLang="zh-CN" sz="18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（µg/kg</a:t>
                      </a: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150.07±6.78</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137.13±27.02</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0.547</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smtClean="0">
                          <a:ln>
                            <a:noFill/>
                          </a:ln>
                          <a:solidFill>
                            <a:srgbClr val="231F20"/>
                          </a:solidFill>
                          <a:effectLst/>
                          <a:latin typeface="Times New Roman" panose="02020603050405020304" pitchFamily="18" charset="0"/>
                          <a:ea typeface="等线" panose="02010600030101010101" pitchFamily="2" charset="-122"/>
                        </a:rPr>
                        <a:t>Deoxynivalenol</a:t>
                      </a:r>
                      <a:r>
                        <a:rPr kumimoji="0" lang="en-US" altLang="zh-CN" sz="18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（µg/kg</a:t>
                      </a: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1369.6</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a:t>
                      </a: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±85.92</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1160.33±122.78</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0.119</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smtClean="0">
                          <a:ln>
                            <a:noFill/>
                          </a:ln>
                          <a:solidFill>
                            <a:srgbClr val="231F20"/>
                          </a:solidFill>
                          <a:effectLst/>
                          <a:latin typeface="Times New Roman" panose="02020603050405020304" pitchFamily="18" charset="0"/>
                          <a:ea typeface="等线" panose="02010600030101010101" pitchFamily="2" charset="-122"/>
                        </a:rPr>
                        <a:t>Fumonisin</a:t>
                      </a:r>
                      <a:r>
                        <a:rPr kumimoji="0" lang="en-US" altLang="zh-CN" sz="18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（µg/kg</a:t>
                      </a: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3158.68±105.77</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b</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solidFill>
                      <a:srgbClr val="FFFF00"/>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1968.42±144.48</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a</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solidFill>
                      <a:srgbClr val="FFFF00"/>
                    </a:solid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0.001</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42703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Ether Extract </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6.51±0.1</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a</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4.35±0.24</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b</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0.001</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Crude fiber</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12.1</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a:t>
                      </a: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±0.02</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12.03±0.86</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0.957</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等线" panose="02010600030101010101" pitchFamily="2" charset="-122"/>
                        </a:rPr>
                        <a:t>Crude ash</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5.29±0.15</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5.4</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a:t>
                      </a: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±0.02</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0.381</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r h="427038">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smtClean="0">
                          <a:ln>
                            <a:noFill/>
                          </a:ln>
                          <a:solidFill>
                            <a:srgbClr val="231F20"/>
                          </a:solidFill>
                          <a:effectLst/>
                          <a:latin typeface="Times New Roman" panose="02020603050405020304" pitchFamily="18" charset="0"/>
                          <a:ea typeface="宋体" panose="02010600030101010101" pitchFamily="2" charset="-122"/>
                        </a:rPr>
                        <a:t>Calsium</a:t>
                      </a: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0.04±0.01</a:t>
                      </a:r>
                      <a:endParaRPr kumimoji="0" lang="en-US" altLang="en-US"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0.03±0</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.00</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1.000</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428625">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31F20"/>
                          </a:solidFill>
                          <a:effectLst/>
                          <a:latin typeface="Times New Roman" panose="02020603050405020304" pitchFamily="18" charset="0"/>
                          <a:ea typeface="宋体" panose="02010600030101010101" pitchFamily="2" charset="-122"/>
                        </a:rPr>
                        <a:t>Total phosphate（%）</a:t>
                      </a:r>
                      <a:endParaRPr kumimoji="0" lang="en-US" altLang="en-US" sz="1800" b="0" i="0" u="none" strike="noStrike" cap="none" normalizeH="0" baseline="0" dirty="0">
                        <a:ln>
                          <a:noFill/>
                        </a:ln>
                        <a:solidFill>
                          <a:srgbClr val="231F2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0.44±0.01</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b</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0.5</a:t>
                      </a: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rPr>
                        <a:t>0</a:t>
                      </a:r>
                      <a:r>
                        <a:rPr kumimoji="0" lang="en-US" altLang="zh-CN" sz="1800" b="0" i="0" u="none" strike="noStrike" cap="none" normalizeH="0" baseline="0">
                          <a:ln>
                            <a:noFill/>
                          </a:ln>
                          <a:solidFill>
                            <a:srgbClr val="000000"/>
                          </a:solidFill>
                          <a:effectLst/>
                          <a:latin typeface="Times New Roman" panose="02020603050405020304" pitchFamily="18" charset="0"/>
                          <a:ea typeface="等线" panose="02010600030101010101" pitchFamily="2" charset="-122"/>
                        </a:rPr>
                        <a:t>±0.02</a:t>
                      </a:r>
                      <a:r>
                        <a:rPr kumimoji="0" lang="en-US" altLang="zh-CN"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rPr>
                        <a:t>a</a:t>
                      </a:r>
                      <a:endParaRPr kumimoji="0" lang="en-US" altLang="en-US" sz="1800" b="0" i="0" u="none" strike="noStrike" cap="none" normalizeH="0" baseline="3000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等线" panose="02010600030101010101" pitchFamily="2" charset="-122"/>
                          <a:ea typeface="等线" panose="02010600030101010101" pitchFamily="2" charset="-122"/>
                        </a:defRPr>
                      </a:lvl1pPr>
                      <a:lvl2pPr>
                        <a:lnSpc>
                          <a:spcPct val="90000"/>
                        </a:lnSpc>
                        <a:spcBef>
                          <a:spcPts val="500"/>
                        </a:spcBef>
                        <a:buFont typeface="Arial" panose="020B0604020202020204" pitchFamily="34" charset="0"/>
                        <a:defRPr sz="2000">
                          <a:solidFill>
                            <a:schemeClr val="tx1"/>
                          </a:solidFill>
                          <a:latin typeface="等线" panose="02010600030101010101" pitchFamily="2" charset="-122"/>
                          <a:ea typeface="等线" panose="02010600030101010101" pitchFamily="2" charset="-122"/>
                        </a:defRPr>
                      </a:lvl2pPr>
                      <a:lvl3pPr>
                        <a:lnSpc>
                          <a:spcPct val="90000"/>
                        </a:lnSpc>
                        <a:spcBef>
                          <a:spcPts val="500"/>
                        </a:spcBef>
                        <a:buFont typeface="Arial" panose="020B0604020202020204" pitchFamily="34" charset="0"/>
                        <a:defRPr>
                          <a:solidFill>
                            <a:schemeClr val="tx1"/>
                          </a:solidFill>
                          <a:latin typeface="等线" panose="02010600030101010101" pitchFamily="2" charset="-122"/>
                          <a:ea typeface="等线" panose="02010600030101010101" pitchFamily="2" charset="-122"/>
                        </a:defRPr>
                      </a:lvl3pPr>
                      <a:lvl4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4pPr>
                      <a:lvl5pPr>
                        <a:lnSpc>
                          <a:spcPct val="90000"/>
                        </a:lnSpc>
                        <a:spcBef>
                          <a:spcPts val="500"/>
                        </a:spcBef>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5pPr>
                      <a:lvl6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6pPr>
                      <a:lvl7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7pPr>
                      <a:lvl8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8pPr>
                      <a:lvl9pPr fontAlgn="base">
                        <a:lnSpc>
                          <a:spcPct val="90000"/>
                        </a:lnSpc>
                        <a:spcBef>
                          <a:spcPts val="500"/>
                        </a:spcBef>
                        <a:spcAft>
                          <a:spcPct val="0"/>
                        </a:spcAft>
                        <a:buFont typeface="Arial" panose="020B0604020202020204" pitchFamily="34" charset="0"/>
                        <a:defRPr sz="1600">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rPr>
                        <a:t>0.015</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a:txBody>
                  <a:tcPr marL="68580" marR="68580" marT="0" marB="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8423" name="文本框 11">
            <a:extLst>
              <a:ext uri="{FF2B5EF4-FFF2-40B4-BE49-F238E27FC236}">
                <a16:creationId xmlns:a16="http://schemas.microsoft.com/office/drawing/2014/main" id="{4373D032-D754-690A-A86B-769F49540161}"/>
              </a:ext>
            </a:extLst>
          </p:cNvPr>
          <p:cNvSpPr txBox="1">
            <a:spLocks noChangeArrowheads="1"/>
          </p:cNvSpPr>
          <p:nvPr/>
        </p:nvSpPr>
        <p:spPr bwMode="auto">
          <a:xfrm>
            <a:off x="511175" y="6056313"/>
            <a:ext cx="11449050"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2000" b="1" dirty="0">
                <a:solidFill>
                  <a:srgbClr val="FF0000"/>
                </a:solidFill>
                <a:latin typeface="Times New Roman" panose="02020603050405020304" pitchFamily="18" charset="0"/>
                <a:ea typeface="楷体" panose="02010609060101010101" pitchFamily="49" charset="-122"/>
              </a:rPr>
              <a:t>The contents of mycotoxins in corn by-products were significantly reduced by fermentation, and the contents of p-aflatoxin B1 and </a:t>
            </a:r>
            <a:r>
              <a:rPr lang="en-US" altLang="zh-CN" sz="2000" b="1" dirty="0" err="1">
                <a:solidFill>
                  <a:srgbClr val="FF0000"/>
                </a:solidFill>
                <a:latin typeface="Times New Roman" panose="02020603050405020304" pitchFamily="18" charset="0"/>
                <a:ea typeface="楷体" panose="02010609060101010101" pitchFamily="49" charset="-122"/>
              </a:rPr>
              <a:t>fumonitoxin</a:t>
            </a:r>
            <a:r>
              <a:rPr lang="en-US" altLang="zh-CN" sz="2000" b="1" dirty="0">
                <a:solidFill>
                  <a:srgbClr val="FF0000"/>
                </a:solidFill>
                <a:latin typeface="Times New Roman" panose="02020603050405020304" pitchFamily="18" charset="0"/>
                <a:ea typeface="楷体" panose="02010609060101010101" pitchFamily="49" charset="-122"/>
              </a:rPr>
              <a:t> were the most significantly </a:t>
            </a:r>
            <a:r>
              <a:rPr lang="en-US" altLang="zh-CN" sz="2000" b="1" dirty="0" smtClean="0">
                <a:solidFill>
                  <a:srgbClr val="FF0000"/>
                </a:solidFill>
                <a:latin typeface="Times New Roman" panose="02020603050405020304" pitchFamily="18" charset="0"/>
                <a:ea typeface="楷体" panose="02010609060101010101" pitchFamily="49" charset="-122"/>
              </a:rPr>
              <a:t>decreased</a:t>
            </a:r>
            <a:endParaRPr lang="en-US" altLang="zh-CN" sz="2000" b="1" dirty="0">
              <a:solidFill>
                <a:srgbClr val="FF0000"/>
              </a:solidFill>
              <a:latin typeface="Times New Roman" panose="02020603050405020304" pitchFamily="18" charset="0"/>
              <a:ea typeface="楷体" panose="02010609060101010101" pitchFamily="49" charset="-122"/>
            </a:endParaRPr>
          </a:p>
        </p:txBody>
      </p:sp>
      <p:sp>
        <p:nvSpPr>
          <p:cNvPr id="58424" name="标题 1">
            <a:extLst>
              <a:ext uri="{FF2B5EF4-FFF2-40B4-BE49-F238E27FC236}">
                <a16:creationId xmlns:a16="http://schemas.microsoft.com/office/drawing/2014/main" id="{7DC25D6B-9774-3F7E-CA9F-E1B490B464F4}"/>
              </a:ext>
            </a:extLst>
          </p:cNvPr>
          <p:cNvSpPr>
            <a:spLocks noGrp="1" noChangeArrowheads="1"/>
          </p:cNvSpPr>
          <p:nvPr>
            <p:ph type="title"/>
          </p:nvPr>
        </p:nvSpPr>
        <p:spPr>
          <a:xfrm>
            <a:off x="1145858" y="179229"/>
            <a:ext cx="9898380" cy="758825"/>
          </a:xfrm>
        </p:spPr>
        <p:txBody>
          <a:bodyPr/>
          <a:lstStyle/>
          <a:p>
            <a:r>
              <a:rPr lang="en-US" altLang="zh-CN" sz="2400" b="1" dirty="0" smtClean="0">
                <a:latin typeface="Arial" panose="020B0604020202020204" pitchFamily="34" charset="0"/>
                <a:ea typeface="楷体" panose="02010609060101010101" pitchFamily="49" charset="-122"/>
                <a:cs typeface="Arial" panose="020B0604020202020204" pitchFamily="34" charset="0"/>
              </a:rPr>
              <a:t>Indexes of </a:t>
            </a:r>
            <a:r>
              <a:rPr lang="en-US" altLang="zh-CN" sz="2400" b="1" dirty="0">
                <a:latin typeface="Arial" panose="020B0604020202020204" pitchFamily="34" charset="0"/>
                <a:ea typeface="楷体" panose="02010609060101010101" pitchFamily="49" charset="-122"/>
                <a:cs typeface="Arial" panose="020B0604020202020204" pitchFamily="34" charset="0"/>
              </a:rPr>
              <a:t>fermented </a:t>
            </a:r>
            <a:r>
              <a:rPr lang="en-US" altLang="zh-CN" sz="2400" b="1" dirty="0" smtClean="0">
                <a:latin typeface="Arial" panose="020B0604020202020204" pitchFamily="34" charset="0"/>
                <a:ea typeface="楷体" panose="02010609060101010101" pitchFamily="49" charset="-122"/>
                <a:cs typeface="Arial" panose="020B0604020202020204" pitchFamily="34" charset="0"/>
              </a:rPr>
              <a:t>corn </a:t>
            </a:r>
            <a:r>
              <a:rPr lang="en-US" altLang="zh-CN" sz="2400" b="1" dirty="0">
                <a:latin typeface="Arial" panose="020B0604020202020204" pitchFamily="34" charset="0"/>
                <a:ea typeface="楷体" panose="02010609060101010101" pitchFamily="49" charset="-122"/>
                <a:cs typeface="Arial" panose="020B0604020202020204" pitchFamily="34" charset="0"/>
              </a:rPr>
              <a:t>processing </a:t>
            </a:r>
            <a:r>
              <a:rPr lang="en-US" altLang="zh-CN" sz="2400" b="1" dirty="0" smtClean="0">
                <a:latin typeface="Arial" panose="020B0604020202020204" pitchFamily="34" charset="0"/>
                <a:ea typeface="楷体" panose="02010609060101010101" pitchFamily="49" charset="-122"/>
                <a:cs typeface="Arial" panose="020B0604020202020204" pitchFamily="34" charset="0"/>
              </a:rPr>
              <a:t>by-product </a:t>
            </a:r>
            <a:r>
              <a:rPr lang="zh-CN" altLang="en-US" sz="2400" b="1" dirty="0" smtClean="0">
                <a:latin typeface="Arial" panose="020B0604020202020204" pitchFamily="34" charset="0"/>
                <a:ea typeface="楷体" panose="02010609060101010101" pitchFamily="49" charset="-122"/>
                <a:cs typeface="Arial" panose="020B0604020202020204" pitchFamily="34" charset="0"/>
              </a:rPr>
              <a:t>（</a:t>
            </a:r>
            <a:r>
              <a:rPr lang="en-US" altLang="zh-CN" sz="2400" b="1" dirty="0" smtClean="0">
                <a:latin typeface="Arial" panose="020B0604020202020204" pitchFamily="34" charset="0"/>
                <a:ea typeface="楷体" panose="02010609060101010101" pitchFamily="49" charset="-122"/>
                <a:cs typeface="Arial" panose="020B0604020202020204" pitchFamily="34" charset="0"/>
              </a:rPr>
              <a:t>DM based</a:t>
            </a:r>
            <a:r>
              <a:rPr lang="zh-CN" altLang="en-US" sz="2400" b="1" dirty="0" smtClean="0">
                <a:latin typeface="Arial" panose="020B0604020202020204" pitchFamily="34" charset="0"/>
                <a:ea typeface="楷体" panose="02010609060101010101" pitchFamily="49" charset="-122"/>
                <a:cs typeface="Arial" panose="020B0604020202020204" pitchFamily="34" charset="0"/>
              </a:rPr>
              <a:t>）</a:t>
            </a:r>
            <a:endParaRPr lang="zh-CN" altLang="en-US" sz="2400" b="1" dirty="0">
              <a:latin typeface="Arial" panose="020B0604020202020204" pitchFamily="34" charset="0"/>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84210721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a:spLocks noChangeArrowheads="1"/>
          </p:cNvSpPr>
          <p:nvPr/>
        </p:nvSpPr>
        <p:spPr bwMode="auto">
          <a:xfrm>
            <a:off x="325120" y="111760"/>
            <a:ext cx="11328400" cy="621705"/>
          </a:xfrm>
          <a:prstGeom prst="rect">
            <a:avLst/>
          </a:prstGeom>
          <a:noFill/>
          <a:ln w="9525">
            <a:noFill/>
            <a:miter lim="800000"/>
          </a:ln>
        </p:spPr>
        <p:txBody>
          <a:bodyPr wrap="square" lIns="121917" tIns="60958" rIns="121917" bIns="60958">
            <a:spAutoFit/>
          </a:bodyPr>
          <a:lstStyle/>
          <a:p>
            <a:pPr lvl="0" algn="ctr">
              <a:lnSpc>
                <a:spcPct val="90000"/>
              </a:lnSpc>
              <a:buClr>
                <a:srgbClr val="F3850D"/>
              </a:buClr>
              <a:defRPr/>
            </a:pPr>
            <a:r>
              <a:rPr lang="en-US" altLang="zh-CN" sz="3600" b="1" dirty="0">
                <a:solidFill>
                  <a:srgbClr val="002060"/>
                </a:solidFill>
                <a:latin typeface="楷体" panose="02010609060101010101" pitchFamily="49" charset="-122"/>
                <a:ea typeface="楷体" panose="02010609060101010101" pitchFamily="49" charset="-122"/>
                <a:cs typeface="+mj-cs"/>
                <a:sym typeface="等线" panose="02010600030101010101" pitchFamily="2" charset="-122"/>
              </a:rPr>
              <a:t>3. Fermented wheat starch processing wastewater</a:t>
            </a:r>
          </a:p>
        </p:txBody>
      </p:sp>
      <p:pic>
        <p:nvPicPr>
          <p:cNvPr id="23" name="Picture 7"/>
          <p:cNvPicPr preferRelativeResize="0"/>
          <p:nvPr/>
        </p:nvPicPr>
        <p:blipFill>
          <a:blip r:embed="rId2" cstate="print"/>
          <a:stretch>
            <a:fillRect/>
          </a:stretch>
        </p:blipFill>
        <p:spPr>
          <a:xfrm>
            <a:off x="3184645" y="5133179"/>
            <a:ext cx="1764252" cy="1307641"/>
          </a:xfrm>
          <a:prstGeom prst="rect">
            <a:avLst/>
          </a:prstGeom>
          <a:noFill/>
          <a:ln w="9525">
            <a:noFill/>
          </a:ln>
        </p:spPr>
      </p:pic>
      <p:pic>
        <p:nvPicPr>
          <p:cNvPr id="24" name="Picture 8"/>
          <p:cNvPicPr preferRelativeResize="0"/>
          <p:nvPr/>
        </p:nvPicPr>
        <p:blipFill>
          <a:blip r:embed="rId3" cstate="print"/>
          <a:stretch>
            <a:fillRect/>
          </a:stretch>
        </p:blipFill>
        <p:spPr>
          <a:xfrm>
            <a:off x="1052959" y="5133181"/>
            <a:ext cx="1686137" cy="1307639"/>
          </a:xfrm>
          <a:prstGeom prst="rect">
            <a:avLst/>
          </a:prstGeom>
          <a:noFill/>
          <a:ln w="9525">
            <a:noFill/>
          </a:ln>
        </p:spPr>
      </p:pic>
      <p:pic>
        <p:nvPicPr>
          <p:cNvPr id="33" name="Picture 3"/>
          <p:cNvPicPr>
            <a:picLocks noChangeAspect="1"/>
          </p:cNvPicPr>
          <p:nvPr/>
        </p:nvPicPr>
        <p:blipFill>
          <a:blip r:embed="rId4" cstate="print"/>
          <a:stretch>
            <a:fillRect/>
          </a:stretch>
        </p:blipFill>
        <p:spPr>
          <a:xfrm>
            <a:off x="1052962" y="3163692"/>
            <a:ext cx="3895935" cy="1600155"/>
          </a:xfrm>
          <a:prstGeom prst="rect">
            <a:avLst/>
          </a:prstGeom>
          <a:noFill/>
          <a:ln w="9525">
            <a:noFill/>
          </a:ln>
        </p:spPr>
      </p:pic>
      <p:sp>
        <p:nvSpPr>
          <p:cNvPr id="447496" name="矩形 33"/>
          <p:cNvSpPr/>
          <p:nvPr/>
        </p:nvSpPr>
        <p:spPr>
          <a:xfrm>
            <a:off x="325120" y="1031292"/>
            <a:ext cx="11328400" cy="1508101"/>
          </a:xfrm>
          <a:prstGeom prst="rect">
            <a:avLst/>
          </a:prstGeom>
          <a:noFill/>
          <a:ln w="9525">
            <a:noFill/>
          </a:ln>
        </p:spPr>
        <p:txBody>
          <a:bodyPr wrap="square" lIns="121917" tIns="60958" rIns="121917" bIns="60958">
            <a:spAutoFit/>
          </a:bodyPr>
          <a:lstStyle/>
          <a:p>
            <a:pPr marL="263525" indent="-171450" algn="just">
              <a:buClr>
                <a:srgbClr val="FF0000"/>
              </a:buClr>
              <a:buFont typeface="Wingdings" panose="05000000000000000000" pitchFamily="2" charset="2"/>
              <a:buChar char="Ø"/>
            </a:pPr>
            <a:r>
              <a:rPr lang="en-US" altLang="zh-CN" dirty="0" smtClean="0">
                <a:latin typeface="Arial" panose="020B0604020202020204" pitchFamily="34" charset="0"/>
                <a:ea typeface="微软雅黑" panose="020B0503020204020204" pitchFamily="34" charset="-122"/>
                <a:cs typeface="Arial" panose="020B0604020202020204" pitchFamily="34" charset="0"/>
              </a:rPr>
              <a:t>Wheat starch </a:t>
            </a:r>
            <a:r>
              <a:rPr lang="en-US" altLang="zh-CN" dirty="0">
                <a:latin typeface="Arial" panose="020B0604020202020204" pitchFamily="34" charset="0"/>
                <a:ea typeface="微软雅黑" panose="020B0503020204020204" pitchFamily="34" charset="-122"/>
                <a:cs typeface="Arial" panose="020B0604020202020204" pitchFamily="34" charset="0"/>
              </a:rPr>
              <a:t>processing wastewater (</a:t>
            </a:r>
            <a:r>
              <a:rPr lang="en-US" altLang="zh-CN" dirty="0" err="1">
                <a:latin typeface="Arial" panose="020B0604020202020204" pitchFamily="34" charset="0"/>
                <a:ea typeface="微软雅黑" panose="020B0503020204020204" pitchFamily="34" charset="-122"/>
                <a:cs typeface="Arial" panose="020B0604020202020204" pitchFamily="34" charset="0"/>
              </a:rPr>
              <a:t>Pentosan</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dirty="0" smtClean="0">
                <a:latin typeface="Arial" panose="020B0604020202020204" pitchFamily="34" charset="0"/>
                <a:ea typeface="微软雅黑" panose="020B0503020204020204" pitchFamily="34" charset="-122"/>
                <a:cs typeface="Arial" panose="020B0604020202020204" pitchFamily="34" charset="0"/>
              </a:rPr>
              <a:t>Syrup</a:t>
            </a:r>
            <a:r>
              <a:rPr lang="en-US" altLang="zh-CN" dirty="0" smtClean="0"/>
              <a:t>): </a:t>
            </a:r>
            <a:r>
              <a:rPr lang="en-US" altLang="zh-CN" dirty="0" smtClean="0">
                <a:latin typeface="Arial" panose="020B0604020202020204" pitchFamily="34" charset="0"/>
                <a:ea typeface="微软雅黑" panose="020B0503020204020204" pitchFamily="34" charset="-122"/>
                <a:cs typeface="Arial" panose="020B0604020202020204" pitchFamily="34" charset="0"/>
              </a:rPr>
              <a:t>a </a:t>
            </a:r>
            <a:r>
              <a:rPr lang="en-US" altLang="zh-CN" dirty="0">
                <a:latin typeface="Arial" panose="020B0604020202020204" pitchFamily="34" charset="0"/>
                <a:ea typeface="微软雅黑" panose="020B0503020204020204" pitchFamily="34" charset="-122"/>
                <a:cs typeface="Arial" panose="020B0604020202020204" pitchFamily="34" charset="0"/>
              </a:rPr>
              <a:t>high concentration organic wastewater rich in </a:t>
            </a:r>
            <a:r>
              <a:rPr lang="en-US" altLang="zh-CN" dirty="0" err="1">
                <a:latin typeface="Arial" panose="020B0604020202020204" pitchFamily="34" charset="0"/>
                <a:ea typeface="微软雅黑" panose="020B0503020204020204" pitchFamily="34" charset="-122"/>
                <a:cs typeface="Arial" panose="020B0604020202020204" pitchFamily="34" charset="0"/>
              </a:rPr>
              <a:t>pentosan</a:t>
            </a:r>
            <a:r>
              <a:rPr lang="en-US" altLang="zh-CN" dirty="0">
                <a:latin typeface="Arial" panose="020B0604020202020204" pitchFamily="34" charset="0"/>
                <a:ea typeface="微软雅黑" panose="020B0503020204020204" pitchFamily="34" charset="-122"/>
                <a:cs typeface="Arial" panose="020B0604020202020204" pitchFamily="34" charset="0"/>
              </a:rPr>
              <a:t> produced in the process of wheat starch production. Its main dry matter components include starch, </a:t>
            </a:r>
            <a:r>
              <a:rPr lang="en-US" altLang="zh-CN" dirty="0" err="1">
                <a:latin typeface="Arial" panose="020B0604020202020204" pitchFamily="34" charset="0"/>
                <a:ea typeface="微软雅黑" panose="020B0503020204020204" pitchFamily="34" charset="-122"/>
                <a:cs typeface="Arial" panose="020B0604020202020204" pitchFamily="34" charset="0"/>
              </a:rPr>
              <a:t>pentosan</a:t>
            </a:r>
            <a:r>
              <a:rPr lang="en-US" altLang="zh-CN" dirty="0">
                <a:latin typeface="Arial" panose="020B0604020202020204" pitchFamily="34" charset="0"/>
                <a:ea typeface="微软雅黑" panose="020B0503020204020204" pitchFamily="34" charset="-122"/>
                <a:cs typeface="Arial" panose="020B0604020202020204" pitchFamily="34" charset="0"/>
              </a:rPr>
              <a:t>, protein and so on</a:t>
            </a:r>
            <a:endParaRPr lang="en-US" altLang="zh-CN" dirty="0" smtClean="0">
              <a:latin typeface="Arial" panose="020B0604020202020204" pitchFamily="34" charset="0"/>
              <a:ea typeface="微软雅黑" panose="020B0503020204020204" pitchFamily="34" charset="-122"/>
              <a:cs typeface="Arial" panose="020B0604020202020204" pitchFamily="34" charset="0"/>
            </a:endParaRPr>
          </a:p>
          <a:p>
            <a:pPr marL="263525" indent="-171450" algn="just">
              <a:buClr>
                <a:srgbClr val="FF0000"/>
              </a:buClr>
              <a:buFont typeface="Wingdings" panose="05000000000000000000" pitchFamily="2" charset="2"/>
              <a:buChar char="Ø"/>
            </a:pPr>
            <a:r>
              <a:rPr lang="en-US" altLang="zh-CN" dirty="0" smtClean="0">
                <a:latin typeface="Arial" panose="020B0604020202020204" pitchFamily="34" charset="0"/>
                <a:ea typeface="微软雅黑" panose="020B0503020204020204" pitchFamily="34" charset="-122"/>
                <a:cs typeface="Arial" panose="020B0604020202020204" pitchFamily="34" charset="0"/>
              </a:rPr>
              <a:t>The </a:t>
            </a:r>
            <a:r>
              <a:rPr lang="en-US" altLang="zh-CN" dirty="0">
                <a:latin typeface="Arial" panose="020B0604020202020204" pitchFamily="34" charset="0"/>
                <a:ea typeface="微软雅黑" panose="020B0503020204020204" pitchFamily="34" charset="-122"/>
                <a:cs typeface="Arial" panose="020B0604020202020204" pitchFamily="34" charset="0"/>
              </a:rPr>
              <a:t>content of 2.02 mg/mL functional </a:t>
            </a:r>
            <a:r>
              <a:rPr lang="en-US" altLang="zh-CN" dirty="0" err="1">
                <a:latin typeface="Arial" panose="020B0604020202020204" pitchFamily="34" charset="0"/>
                <a:ea typeface="微软雅黑" panose="020B0503020204020204" pitchFamily="34" charset="-122"/>
                <a:cs typeface="Arial" panose="020B0604020202020204" pitchFamily="34" charset="0"/>
              </a:rPr>
              <a:t>xylo</a:t>
            </a:r>
            <a:r>
              <a:rPr lang="en-US" altLang="zh-CN" dirty="0">
                <a:latin typeface="Arial" panose="020B0604020202020204" pitchFamily="34" charset="0"/>
                <a:ea typeface="微软雅黑" panose="020B0503020204020204" pitchFamily="34" charset="-122"/>
                <a:cs typeface="Arial" panose="020B0604020202020204" pitchFamily="34" charset="0"/>
              </a:rPr>
              <a:t>-oligosaccharide was converted from 1.6% indigestible </a:t>
            </a:r>
            <a:r>
              <a:rPr lang="en-US" altLang="zh-CN" dirty="0" err="1">
                <a:latin typeface="Arial" panose="020B0604020202020204" pitchFamily="34" charset="0"/>
                <a:ea typeface="微软雅黑" panose="020B0503020204020204" pitchFamily="34" charset="-122"/>
                <a:cs typeface="Arial" panose="020B0604020202020204" pitchFamily="34" charset="0"/>
              </a:rPr>
              <a:t>pentosan</a:t>
            </a:r>
            <a:r>
              <a:rPr lang="en-US" altLang="zh-CN" dirty="0">
                <a:latin typeface="Arial" panose="020B0604020202020204" pitchFamily="34" charset="0"/>
                <a:ea typeface="微软雅黑" panose="020B0503020204020204" pitchFamily="34" charset="-122"/>
                <a:cs typeface="Arial" panose="020B0604020202020204" pitchFamily="34" charset="0"/>
              </a:rPr>
              <a:t> in wheat starch processing byproduct </a:t>
            </a:r>
            <a:r>
              <a:rPr lang="en-US" altLang="zh-CN" dirty="0" err="1" smtClean="0">
                <a:latin typeface="Arial" panose="020B0604020202020204" pitchFamily="34" charset="0"/>
                <a:ea typeface="微软雅黑" panose="020B0503020204020204" pitchFamily="34" charset="-122"/>
                <a:cs typeface="Arial" panose="020B0604020202020204" pitchFamily="34" charset="0"/>
              </a:rPr>
              <a:t>amylpolysyrups</a:t>
            </a:r>
            <a:endParaRPr lang="zh-CN"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9" name="减号 8">
            <a:extLst>
              <a:ext uri="{FF2B5EF4-FFF2-40B4-BE49-F238E27FC236}">
                <a16:creationId xmlns:a16="http://schemas.microsoft.com/office/drawing/2014/main" id="{E0C04C43-E80D-7603-AFA7-6F2250FD3EA5}"/>
              </a:ext>
            </a:extLst>
          </p:cNvPr>
          <p:cNvSpPr/>
          <p:nvPr/>
        </p:nvSpPr>
        <p:spPr>
          <a:xfrm>
            <a:off x="-1296988" y="692150"/>
            <a:ext cx="14833601" cy="312738"/>
          </a:xfrm>
          <a:prstGeom prst="mathMinus">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defRPr/>
            </a:pPr>
            <a:endParaRPr lang="zh-CN" altLang="en-US" noProof="1"/>
          </a:p>
        </p:txBody>
      </p:sp>
      <p:sp>
        <p:nvSpPr>
          <p:cNvPr id="2" name="文本框 1"/>
          <p:cNvSpPr txBox="1"/>
          <p:nvPr/>
        </p:nvSpPr>
        <p:spPr>
          <a:xfrm>
            <a:off x="1594959" y="4763847"/>
            <a:ext cx="2838450"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Liquid fermenter</a:t>
            </a:r>
            <a:endParaRPr lang="zh-CN" altLang="en-US" dirty="0">
              <a:latin typeface="Arial" panose="020B0604020202020204" pitchFamily="34" charset="0"/>
              <a:cs typeface="Arial" panose="020B0604020202020204" pitchFamily="34" charset="0"/>
            </a:endParaRPr>
          </a:p>
        </p:txBody>
      </p:sp>
      <p:sp>
        <p:nvSpPr>
          <p:cNvPr id="3" name="矩形 2"/>
          <p:cNvSpPr/>
          <p:nvPr/>
        </p:nvSpPr>
        <p:spPr>
          <a:xfrm>
            <a:off x="2055798" y="6451550"/>
            <a:ext cx="1890261" cy="369332"/>
          </a:xfrm>
          <a:prstGeom prst="rect">
            <a:avLst/>
          </a:prstGeom>
        </p:spPr>
        <p:txBody>
          <a:bodyPr wrap="none">
            <a:spAutoFit/>
          </a:bodyPr>
          <a:lstStyle/>
          <a:p>
            <a:pPr algn="ctr"/>
            <a:r>
              <a:rPr lang="en-US" altLang="zh-CN" dirty="0">
                <a:latin typeface="Arial" panose="020B0604020202020204" pitchFamily="34" charset="0"/>
                <a:cs typeface="Arial" panose="020B0604020202020204" pitchFamily="34" charset="0"/>
              </a:rPr>
              <a:t>Aspergillus </a:t>
            </a:r>
            <a:r>
              <a:rPr lang="en-US" altLang="zh-CN" dirty="0" err="1">
                <a:latin typeface="Arial" panose="020B0604020202020204" pitchFamily="34" charset="0"/>
                <a:cs typeface="Arial" panose="020B0604020202020204" pitchFamily="34" charset="0"/>
              </a:rPr>
              <a:t>niger</a:t>
            </a:r>
            <a:endParaRPr lang="zh-CN" altLang="en-US" dirty="0">
              <a:latin typeface="Arial" panose="020B0604020202020204" pitchFamily="34" charset="0"/>
              <a:cs typeface="Arial" panose="020B0604020202020204" pitchFamily="34" charset="0"/>
            </a:endParaRPr>
          </a:p>
        </p:txBody>
      </p:sp>
      <p:sp>
        <p:nvSpPr>
          <p:cNvPr id="14" name="文本框 13"/>
          <p:cNvSpPr txBox="1"/>
          <p:nvPr/>
        </p:nvSpPr>
        <p:spPr>
          <a:xfrm>
            <a:off x="5884410" y="2561760"/>
            <a:ext cx="5536588"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The effects of the product on growth in piglets</a:t>
            </a:r>
            <a:endParaRPr lang="zh-CN" altLang="en-US" b="1"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5"/>
          <a:stretch>
            <a:fillRect/>
          </a:stretch>
        </p:blipFill>
        <p:spPr>
          <a:xfrm>
            <a:off x="6119812" y="2998086"/>
            <a:ext cx="4021067" cy="1676400"/>
          </a:xfrm>
          <a:prstGeom prst="rect">
            <a:avLst/>
          </a:prstGeom>
        </p:spPr>
      </p:pic>
      <p:pic>
        <p:nvPicPr>
          <p:cNvPr id="5" name="图片 4"/>
          <p:cNvPicPr>
            <a:picLocks noChangeAspect="1"/>
          </p:cNvPicPr>
          <p:nvPr/>
        </p:nvPicPr>
        <p:blipFill rotWithShape="1">
          <a:blip r:embed="rId6"/>
          <a:srcRect b="10536"/>
          <a:stretch/>
        </p:blipFill>
        <p:spPr>
          <a:xfrm>
            <a:off x="6119812" y="4842879"/>
            <a:ext cx="4023789" cy="1888239"/>
          </a:xfrm>
          <a:prstGeom prst="rect">
            <a:avLst/>
          </a:prstGeom>
        </p:spPr>
      </p:pic>
      <p:sp>
        <p:nvSpPr>
          <p:cNvPr id="15" name="文本框 14"/>
          <p:cNvSpPr txBox="1"/>
          <p:nvPr/>
        </p:nvSpPr>
        <p:spPr>
          <a:xfrm>
            <a:off x="9719784" y="3182415"/>
            <a:ext cx="2838450" cy="646331"/>
          </a:xfrm>
          <a:prstGeom prst="rect">
            <a:avLst/>
          </a:prstGeom>
          <a:noFill/>
        </p:spPr>
        <p:txBody>
          <a:bodyPr wrap="square" rtlCol="0">
            <a:spAutoFit/>
          </a:bodyPr>
          <a:lstStyle/>
          <a:p>
            <a:pPr algn="ctr"/>
            <a:r>
              <a:rPr lang="en-US" altLang="zh-CN" dirty="0" smtClean="0">
                <a:latin typeface="Arial" panose="020B0604020202020204" pitchFamily="34" charset="0"/>
                <a:cs typeface="Arial" panose="020B0604020202020204" pitchFamily="34" charset="0"/>
              </a:rPr>
              <a:t>Fed with fermented pentosane syrup</a:t>
            </a:r>
            <a:endParaRPr lang="zh-CN" altLang="en-US" dirty="0">
              <a:latin typeface="Arial" panose="020B0604020202020204" pitchFamily="34" charset="0"/>
              <a:cs typeface="Arial" panose="020B0604020202020204" pitchFamily="34" charset="0"/>
            </a:endParaRPr>
          </a:p>
        </p:txBody>
      </p:sp>
      <p:sp>
        <p:nvSpPr>
          <p:cNvPr id="16" name="文本框 15"/>
          <p:cNvSpPr txBox="1"/>
          <p:nvPr/>
        </p:nvSpPr>
        <p:spPr>
          <a:xfrm>
            <a:off x="9719784" y="5463832"/>
            <a:ext cx="2838450" cy="369332"/>
          </a:xfrm>
          <a:prstGeom prst="rect">
            <a:avLst/>
          </a:prstGeom>
          <a:noFill/>
        </p:spPr>
        <p:txBody>
          <a:bodyPr wrap="square" rtlCol="0">
            <a:spAutoFit/>
          </a:bodyPr>
          <a:lstStyle/>
          <a:p>
            <a:pPr algn="ctr"/>
            <a:r>
              <a:rPr lang="en-US" altLang="zh-CN" dirty="0" smtClean="0">
                <a:latin typeface="Arial" panose="020B0604020202020204" pitchFamily="34" charset="0"/>
                <a:cs typeface="Arial" panose="020B0604020202020204" pitchFamily="34" charset="0"/>
              </a:rPr>
              <a:t>Fed with basal diet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4395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a:extLst>
              <a:ext uri="{FF2B5EF4-FFF2-40B4-BE49-F238E27FC236}">
                <a16:creationId xmlns:a16="http://schemas.microsoft.com/office/drawing/2014/main" id="{695520F0-6312-BB98-1230-8EF536095060}"/>
              </a:ext>
            </a:extLst>
          </p:cNvPr>
          <p:cNvSpPr/>
          <p:nvPr/>
        </p:nvSpPr>
        <p:spPr>
          <a:xfrm>
            <a:off x="4043363" y="3650803"/>
            <a:ext cx="7669212" cy="158750"/>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defRPr/>
            </a:pPr>
            <a:endParaRPr lang="zh-CN" altLang="en-US" noProof="1">
              <a:latin typeface="微软雅黑" panose="020B0503020204020204" pitchFamily="34" charset="-122"/>
              <a:ea typeface="微软雅黑" panose="020B0503020204020204" pitchFamily="34" charset="-122"/>
            </a:endParaRPr>
          </a:p>
        </p:txBody>
      </p:sp>
      <p:sp>
        <p:nvSpPr>
          <p:cNvPr id="26" name="五角星 18">
            <a:extLst>
              <a:ext uri="{FF2B5EF4-FFF2-40B4-BE49-F238E27FC236}">
                <a16:creationId xmlns:a16="http://schemas.microsoft.com/office/drawing/2014/main" id="{CE2C0628-AEC1-E4CE-BBEA-29FAD06D3CA6}"/>
              </a:ext>
            </a:extLst>
          </p:cNvPr>
          <p:cNvSpPr/>
          <p:nvPr/>
        </p:nvSpPr>
        <p:spPr>
          <a:xfrm>
            <a:off x="4576764" y="3044825"/>
            <a:ext cx="1552256" cy="1531619"/>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889" tIns="45445" rIns="90889" bIns="45445" anchor="ctr"/>
          <a:lstStyle/>
          <a:p>
            <a:pPr algn="ctr">
              <a:defRPr/>
            </a:pPr>
            <a:r>
              <a:rPr lang="en-US" altLang="zh-CN" sz="1600" noProof="1">
                <a:latin typeface="Arial" panose="020B0604020202020204" pitchFamily="34" charset="0"/>
                <a:ea typeface="微软雅黑" panose="020B0503020204020204" pitchFamily="34" charset="-122"/>
                <a:cs typeface="Arial" panose="020B0604020202020204" pitchFamily="34" charset="0"/>
              </a:rPr>
              <a:t>Improve the nutritional value of feed</a:t>
            </a:r>
            <a:endParaRPr lang="zh-CN" altLang="en-US" sz="1600" noProof="1">
              <a:latin typeface="Arial" panose="020B0604020202020204" pitchFamily="34" charset="0"/>
              <a:ea typeface="微软雅黑" panose="020B0503020204020204" pitchFamily="34" charset="-122"/>
              <a:cs typeface="Arial" panose="020B0604020202020204" pitchFamily="34" charset="0"/>
            </a:endParaRPr>
          </a:p>
        </p:txBody>
      </p:sp>
      <p:sp>
        <p:nvSpPr>
          <p:cNvPr id="27" name="五角星 18">
            <a:extLst>
              <a:ext uri="{FF2B5EF4-FFF2-40B4-BE49-F238E27FC236}">
                <a16:creationId xmlns:a16="http://schemas.microsoft.com/office/drawing/2014/main" id="{FE85C3BF-3A1E-1C04-7D5B-4E74B0CD0656}"/>
              </a:ext>
            </a:extLst>
          </p:cNvPr>
          <p:cNvSpPr/>
          <p:nvPr/>
        </p:nvSpPr>
        <p:spPr>
          <a:xfrm>
            <a:off x="6413500" y="3094038"/>
            <a:ext cx="1358900" cy="1322387"/>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889" tIns="45445" rIns="90889" bIns="45445" anchor="ctr"/>
          <a:lstStyle/>
          <a:p>
            <a:pPr algn="ctr">
              <a:defRPr/>
            </a:pPr>
            <a:r>
              <a:rPr lang="en-US" altLang="zh-CN" sz="1600" noProof="1">
                <a:latin typeface="Arial" panose="020B0604020202020204" pitchFamily="34" charset="0"/>
                <a:ea typeface="微软雅黑" panose="020B0503020204020204" pitchFamily="34" charset="-122"/>
                <a:cs typeface="Arial" panose="020B0604020202020204" pitchFamily="34" charset="0"/>
              </a:rPr>
              <a:t>Improve animal performance</a:t>
            </a:r>
            <a:endParaRPr lang="zh-CN" altLang="en-US" sz="1600" noProof="1">
              <a:latin typeface="Arial" panose="020B0604020202020204" pitchFamily="34" charset="0"/>
              <a:ea typeface="微软雅黑" panose="020B0503020204020204" pitchFamily="34" charset="-122"/>
              <a:cs typeface="Arial" panose="020B0604020202020204" pitchFamily="34" charset="0"/>
            </a:endParaRPr>
          </a:p>
        </p:txBody>
      </p:sp>
      <p:sp>
        <p:nvSpPr>
          <p:cNvPr id="28" name="五角星 18">
            <a:extLst>
              <a:ext uri="{FF2B5EF4-FFF2-40B4-BE49-F238E27FC236}">
                <a16:creationId xmlns:a16="http://schemas.microsoft.com/office/drawing/2014/main" id="{BCD348AF-919C-C88D-7FA2-E1BAA1B38AB0}"/>
              </a:ext>
            </a:extLst>
          </p:cNvPr>
          <p:cNvSpPr/>
          <p:nvPr/>
        </p:nvSpPr>
        <p:spPr>
          <a:xfrm>
            <a:off x="8093076" y="2946848"/>
            <a:ext cx="1492249" cy="146957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889" tIns="45445" rIns="90889" bIns="45445" anchor="ctr"/>
          <a:lstStyle/>
          <a:p>
            <a:pPr algn="ctr">
              <a:defRPr/>
            </a:pPr>
            <a:r>
              <a:rPr lang="en-US" altLang="zh-CN" sz="1600" noProof="1">
                <a:solidFill>
                  <a:schemeClr val="tx1"/>
                </a:solidFill>
                <a:latin typeface="Arial" panose="020B0604020202020204" pitchFamily="34" charset="0"/>
                <a:ea typeface="微软雅黑" panose="020B0503020204020204" pitchFamily="34" charset="-122"/>
                <a:cs typeface="Arial" panose="020B0604020202020204" pitchFamily="34" charset="0"/>
              </a:rPr>
              <a:t>Maintain the balance of intestinal microbiota</a:t>
            </a:r>
            <a:endParaRPr lang="zh-CN" altLang="en-US" sz="1600" noProof="1">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五角星 18">
            <a:extLst>
              <a:ext uri="{FF2B5EF4-FFF2-40B4-BE49-F238E27FC236}">
                <a16:creationId xmlns:a16="http://schemas.microsoft.com/office/drawing/2014/main" id="{4CC7C765-078D-277C-3060-42E8FF3563C2}"/>
              </a:ext>
            </a:extLst>
          </p:cNvPr>
          <p:cNvSpPr/>
          <p:nvPr/>
        </p:nvSpPr>
        <p:spPr>
          <a:xfrm>
            <a:off x="10001251" y="3094038"/>
            <a:ext cx="1484312" cy="1322387"/>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889" tIns="45445" rIns="90889" bIns="45445" anchor="ctr"/>
          <a:lstStyle/>
          <a:p>
            <a:pPr algn="ctr">
              <a:defRPr/>
            </a:pPr>
            <a:r>
              <a:rPr lang="en-US" altLang="zh-CN" sz="1600" noProof="1">
                <a:solidFill>
                  <a:schemeClr val="tx1"/>
                </a:solidFill>
                <a:latin typeface="Arial" panose="020B0604020202020204" pitchFamily="34" charset="0"/>
                <a:ea typeface="微软雅黑" panose="020B0503020204020204" pitchFamily="34" charset="-122"/>
                <a:cs typeface="Arial" panose="020B0604020202020204" pitchFamily="34" charset="0"/>
              </a:rPr>
              <a:t>Improve the animal feeding environment</a:t>
            </a:r>
            <a:endParaRPr lang="zh-CN" altLang="en-US" sz="1600" noProof="1">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矩形 29">
            <a:extLst>
              <a:ext uri="{FF2B5EF4-FFF2-40B4-BE49-F238E27FC236}">
                <a16:creationId xmlns:a16="http://schemas.microsoft.com/office/drawing/2014/main" id="{631461D1-5E10-841F-0048-1945E0C82687}"/>
              </a:ext>
            </a:extLst>
          </p:cNvPr>
          <p:cNvSpPr>
            <a:spLocks noChangeArrowheads="1"/>
          </p:cNvSpPr>
          <p:nvPr/>
        </p:nvSpPr>
        <p:spPr bwMode="auto">
          <a:xfrm>
            <a:off x="4633913" y="2222728"/>
            <a:ext cx="3441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a:lnSpc>
                <a:spcPct val="100000"/>
              </a:lnSpc>
              <a:spcBef>
                <a:spcPct val="0"/>
              </a:spcBef>
              <a:buNone/>
            </a:pPr>
            <a:r>
              <a:rPr lang="en-US" altLang="zh-CN" sz="1800" dirty="0">
                <a:latin typeface="Times New Roman" panose="02020603050405020304" pitchFamily="18" charset="0"/>
                <a:ea typeface="宋体" panose="02010600030101010101" pitchFamily="2" charset="-122"/>
              </a:rPr>
              <a:t>Remove or reduce anti-nutrient factors </a:t>
            </a:r>
            <a:r>
              <a:rPr lang="en-US" altLang="zh-CN" sz="1800">
                <a:latin typeface="Times New Roman" panose="02020603050405020304" pitchFamily="18" charset="0"/>
                <a:ea typeface="宋体" panose="02010600030101010101" pitchFamily="2" charset="-122"/>
              </a:rPr>
              <a:t>and </a:t>
            </a:r>
            <a:r>
              <a:rPr lang="en-US" altLang="zh-CN" sz="1800" smtClean="0">
                <a:latin typeface="Times New Roman" panose="02020603050405020304" pitchFamily="18" charset="0"/>
                <a:ea typeface="宋体" panose="02010600030101010101" pitchFamily="2" charset="-122"/>
              </a:rPr>
              <a:t>mycotoxins</a:t>
            </a:r>
            <a:endParaRPr lang="zh-CN" altLang="en-US" sz="1800" dirty="0">
              <a:latin typeface="Times New Roman" panose="02020603050405020304" pitchFamily="18" charset="0"/>
              <a:ea typeface="宋体" panose="02010600030101010101" pitchFamily="2" charset="-122"/>
            </a:endParaRPr>
          </a:p>
        </p:txBody>
      </p:sp>
      <p:sp>
        <p:nvSpPr>
          <p:cNvPr id="31" name="矩形 30">
            <a:extLst>
              <a:ext uri="{FF2B5EF4-FFF2-40B4-BE49-F238E27FC236}">
                <a16:creationId xmlns:a16="http://schemas.microsoft.com/office/drawing/2014/main" id="{10143756-1120-357B-D7C9-5EEEC3CEEE07}"/>
              </a:ext>
            </a:extLst>
          </p:cNvPr>
          <p:cNvSpPr>
            <a:spLocks noChangeArrowheads="1"/>
          </p:cNvSpPr>
          <p:nvPr/>
        </p:nvSpPr>
        <p:spPr bwMode="auto">
          <a:xfrm>
            <a:off x="8278813" y="1652588"/>
            <a:ext cx="3433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a:lnSpc>
                <a:spcPct val="100000"/>
              </a:lnSpc>
              <a:spcBef>
                <a:spcPct val="0"/>
              </a:spcBef>
              <a:buNone/>
            </a:pPr>
            <a:r>
              <a:rPr lang="en-US" altLang="zh-CN" sz="1800" dirty="0">
                <a:latin typeface="Times New Roman" panose="02020603050405020304" pitchFamily="18" charset="0"/>
                <a:ea typeface="宋体" panose="02010600030101010101" pitchFamily="2" charset="-122"/>
              </a:rPr>
              <a:t>Probiotics can inhibit intestinal spoilage and reduce the production of harmful gases.</a:t>
            </a:r>
            <a:endParaRPr lang="zh-CN" altLang="en-US" sz="1800" dirty="0">
              <a:latin typeface="Times New Roman" panose="02020603050405020304" pitchFamily="18" charset="0"/>
              <a:ea typeface="宋体" panose="02010600030101010101" pitchFamily="2" charset="-122"/>
            </a:endParaRPr>
          </a:p>
        </p:txBody>
      </p:sp>
      <p:sp>
        <p:nvSpPr>
          <p:cNvPr id="32" name="矩形 31">
            <a:extLst>
              <a:ext uri="{FF2B5EF4-FFF2-40B4-BE49-F238E27FC236}">
                <a16:creationId xmlns:a16="http://schemas.microsoft.com/office/drawing/2014/main" id="{CF97742A-C759-5F6D-D8A8-2698DD25384A}"/>
              </a:ext>
            </a:extLst>
          </p:cNvPr>
          <p:cNvSpPr>
            <a:spLocks noChangeArrowheads="1"/>
          </p:cNvSpPr>
          <p:nvPr/>
        </p:nvSpPr>
        <p:spPr bwMode="auto">
          <a:xfrm>
            <a:off x="5016500" y="445770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1800" dirty="0">
                <a:latin typeface="Times New Roman" panose="02020603050405020304" pitchFamily="18" charset="0"/>
                <a:ea typeface="宋体" panose="02010600030101010101" pitchFamily="2" charset="-122"/>
              </a:rPr>
              <a:t>Natural fermented flavor, good palatability, can stimulate appetite; Beneficial bacteria produce a variety of enzymes that promote digestion and absorption.</a:t>
            </a:r>
            <a:endParaRPr lang="zh-CN" altLang="en-US" sz="1800" dirty="0">
              <a:latin typeface="Times New Roman" panose="02020603050405020304" pitchFamily="18" charset="0"/>
              <a:ea typeface="宋体" panose="02010600030101010101" pitchFamily="2" charset="-122"/>
            </a:endParaRPr>
          </a:p>
        </p:txBody>
      </p:sp>
      <p:sp>
        <p:nvSpPr>
          <p:cNvPr id="33" name="矩形 32">
            <a:extLst>
              <a:ext uri="{FF2B5EF4-FFF2-40B4-BE49-F238E27FC236}">
                <a16:creationId xmlns:a16="http://schemas.microsoft.com/office/drawing/2014/main" id="{4FA3D1E8-2A81-AB99-7F19-38237DAA59BD}"/>
              </a:ext>
            </a:extLst>
          </p:cNvPr>
          <p:cNvSpPr>
            <a:spLocks noChangeArrowheads="1"/>
          </p:cNvSpPr>
          <p:nvPr/>
        </p:nvSpPr>
        <p:spPr bwMode="auto">
          <a:xfrm>
            <a:off x="9077324" y="5437188"/>
            <a:ext cx="24898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1800" dirty="0">
                <a:latin typeface="Times New Roman" panose="02020603050405020304" pitchFamily="18" charset="0"/>
                <a:ea typeface="宋体" panose="02010600030101010101" pitchFamily="2" charset="-122"/>
                <a:sym typeface="等线" panose="02010600030101010101" pitchFamily="2" charset="-122"/>
              </a:rPr>
              <a:t>Probiotics can adhere to intestinal wall cells to act as a </a:t>
            </a:r>
            <a:r>
              <a:rPr lang="en-US" altLang="zh-CN" sz="1800" dirty="0" smtClean="0">
                <a:latin typeface="Times New Roman" panose="02020603050405020304" pitchFamily="18" charset="0"/>
                <a:ea typeface="宋体" panose="02010600030101010101" pitchFamily="2" charset="-122"/>
                <a:sym typeface="等线" panose="02010600030101010101" pitchFamily="2" charset="-122"/>
              </a:rPr>
              <a:t>barrier</a:t>
            </a:r>
            <a:endParaRPr lang="zh-CN" altLang="en-US" sz="1800" dirty="0">
              <a:latin typeface="Times New Roman" panose="02020603050405020304" pitchFamily="18" charset="0"/>
              <a:ea typeface="宋体" panose="02010600030101010101" pitchFamily="2" charset="-122"/>
            </a:endParaRPr>
          </a:p>
        </p:txBody>
      </p:sp>
      <p:cxnSp>
        <p:nvCxnSpPr>
          <p:cNvPr id="34" name="直接连接符 33">
            <a:extLst>
              <a:ext uri="{FF2B5EF4-FFF2-40B4-BE49-F238E27FC236}">
                <a16:creationId xmlns:a16="http://schemas.microsoft.com/office/drawing/2014/main" id="{8C52DF36-6469-26D9-6F80-A4976264AC0C}"/>
              </a:ext>
            </a:extLst>
          </p:cNvPr>
          <p:cNvCxnSpPr/>
          <p:nvPr/>
        </p:nvCxnSpPr>
        <p:spPr>
          <a:xfrm>
            <a:off x="4524375" y="2197100"/>
            <a:ext cx="0" cy="1249363"/>
          </a:xfrm>
          <a:prstGeom prst="line">
            <a:avLst/>
          </a:prstGeom>
          <a:ln>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5D08869B-2DAC-8A98-9C28-0019BB46663A}"/>
              </a:ext>
            </a:extLst>
          </p:cNvPr>
          <p:cNvCxnSpPr/>
          <p:nvPr/>
        </p:nvCxnSpPr>
        <p:spPr>
          <a:xfrm>
            <a:off x="8202613" y="1547813"/>
            <a:ext cx="19050" cy="1898650"/>
          </a:xfrm>
          <a:prstGeom prst="line">
            <a:avLst/>
          </a:prstGeom>
          <a:ln>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704969B-9062-4A82-105B-24E613341DAA}"/>
              </a:ext>
            </a:extLst>
          </p:cNvPr>
          <p:cNvCxnSpPr/>
          <p:nvPr/>
        </p:nvCxnSpPr>
        <p:spPr>
          <a:xfrm>
            <a:off x="9672638" y="4148138"/>
            <a:ext cx="0" cy="1247775"/>
          </a:xfrm>
          <a:prstGeom prst="line">
            <a:avLst/>
          </a:prstGeom>
          <a:ln>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3CAA0CA-D6EA-2749-8453-BA38616D82DA}"/>
              </a:ext>
            </a:extLst>
          </p:cNvPr>
          <p:cNvCxnSpPr/>
          <p:nvPr/>
        </p:nvCxnSpPr>
        <p:spPr>
          <a:xfrm>
            <a:off x="11450638" y="4144963"/>
            <a:ext cx="19050" cy="1897062"/>
          </a:xfrm>
          <a:prstGeom prst="line">
            <a:avLst/>
          </a:prstGeom>
          <a:ln>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693" name="文本框 11">
            <a:extLst>
              <a:ext uri="{FF2B5EF4-FFF2-40B4-BE49-F238E27FC236}">
                <a16:creationId xmlns:a16="http://schemas.microsoft.com/office/drawing/2014/main" id="{C8778AE2-5954-52E7-1048-DF0C389F7DC0}"/>
              </a:ext>
            </a:extLst>
          </p:cNvPr>
          <p:cNvSpPr txBox="1">
            <a:spLocks noChangeArrowheads="1"/>
          </p:cNvSpPr>
          <p:nvPr/>
        </p:nvSpPr>
        <p:spPr bwMode="auto">
          <a:xfrm>
            <a:off x="1614717" y="87313"/>
            <a:ext cx="10409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None/>
            </a:pPr>
            <a:r>
              <a:rPr lang="en-US" altLang="zh-CN" sz="3600" b="1" dirty="0" smtClean="0">
                <a:solidFill>
                  <a:srgbClr val="002060"/>
                </a:solidFill>
                <a:latin typeface="楷体" panose="02010609060101010101" pitchFamily="49" charset="-122"/>
                <a:ea typeface="楷体" panose="02010609060101010101" pitchFamily="49" charset="-122"/>
              </a:rPr>
              <a:t>Conclusions</a:t>
            </a:r>
            <a:r>
              <a:rPr lang="zh-CN" altLang="en-US" sz="3600" b="1" dirty="0" smtClean="0">
                <a:solidFill>
                  <a:srgbClr val="002060"/>
                </a:solidFill>
                <a:latin typeface="楷体" panose="02010609060101010101" pitchFamily="49" charset="-122"/>
                <a:ea typeface="楷体" panose="02010609060101010101" pitchFamily="49" charset="-122"/>
              </a:rPr>
              <a:t>：</a:t>
            </a:r>
            <a:r>
              <a:rPr lang="en-US" altLang="zh-CN" sz="3600" b="1" dirty="0">
                <a:solidFill>
                  <a:srgbClr val="002060"/>
                </a:solidFill>
                <a:latin typeface="楷体" panose="02010609060101010101" pitchFamily="49" charset="-122"/>
                <a:ea typeface="楷体" panose="02010609060101010101" pitchFamily="49" charset="-122"/>
              </a:rPr>
              <a:t>The </a:t>
            </a:r>
            <a:r>
              <a:rPr lang="en-US" altLang="zh-CN" sz="3600" b="1" dirty="0" smtClean="0">
                <a:solidFill>
                  <a:srgbClr val="002060"/>
                </a:solidFill>
                <a:latin typeface="楷体" panose="02010609060101010101" pitchFamily="49" charset="-122"/>
                <a:ea typeface="楷体" panose="02010609060101010101" pitchFamily="49" charset="-122"/>
              </a:rPr>
              <a:t>effects </a:t>
            </a:r>
            <a:r>
              <a:rPr lang="en-US" altLang="zh-CN" sz="3600" b="1" dirty="0">
                <a:solidFill>
                  <a:srgbClr val="002060"/>
                </a:solidFill>
                <a:latin typeface="楷体" panose="02010609060101010101" pitchFamily="49" charset="-122"/>
                <a:ea typeface="楷体" panose="02010609060101010101" pitchFamily="49" charset="-122"/>
              </a:rPr>
              <a:t>of fermented </a:t>
            </a:r>
            <a:r>
              <a:rPr lang="en-US" altLang="zh-CN" sz="3600" b="1" dirty="0" smtClean="0">
                <a:solidFill>
                  <a:srgbClr val="002060"/>
                </a:solidFill>
                <a:latin typeface="楷体" panose="02010609060101010101" pitchFamily="49" charset="-122"/>
                <a:ea typeface="楷体" panose="02010609060101010101" pitchFamily="49" charset="-122"/>
              </a:rPr>
              <a:t>feeds</a:t>
            </a:r>
            <a:endParaRPr lang="zh-CN" altLang="en-US" sz="3600" b="1" dirty="0">
              <a:solidFill>
                <a:srgbClr val="002060"/>
              </a:solidFill>
              <a:latin typeface="楷体" panose="02010609060101010101" pitchFamily="49" charset="-122"/>
              <a:ea typeface="楷体" panose="02010609060101010101" pitchFamily="49" charset="-122"/>
            </a:endParaRPr>
          </a:p>
        </p:txBody>
      </p:sp>
      <p:cxnSp>
        <p:nvCxnSpPr>
          <p:cNvPr id="39" name="直接连接符 38">
            <a:extLst>
              <a:ext uri="{FF2B5EF4-FFF2-40B4-BE49-F238E27FC236}">
                <a16:creationId xmlns:a16="http://schemas.microsoft.com/office/drawing/2014/main" id="{CACC2B6B-DCDF-4349-968B-864C3E1A0C81}"/>
              </a:ext>
            </a:extLst>
          </p:cNvPr>
          <p:cNvCxnSpPr/>
          <p:nvPr/>
        </p:nvCxnSpPr>
        <p:spPr>
          <a:xfrm>
            <a:off x="0" y="879475"/>
            <a:ext cx="12192000" cy="2222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 name="组合 4">
            <a:extLst>
              <a:ext uri="{FF2B5EF4-FFF2-40B4-BE49-F238E27FC236}">
                <a16:creationId xmlns:a16="http://schemas.microsoft.com/office/drawing/2014/main" id="{E0AB7D8B-C34C-39FA-8941-855B037E1189}"/>
              </a:ext>
            </a:extLst>
          </p:cNvPr>
          <p:cNvGrpSpPr>
            <a:grpSpLocks/>
          </p:cNvGrpSpPr>
          <p:nvPr/>
        </p:nvGrpSpPr>
        <p:grpSpPr bwMode="auto">
          <a:xfrm>
            <a:off x="833279" y="170022"/>
            <a:ext cx="520700" cy="479425"/>
            <a:chOff x="123780" y="534395"/>
            <a:chExt cx="445894" cy="351309"/>
          </a:xfrm>
        </p:grpSpPr>
        <p:sp>
          <p:nvSpPr>
            <p:cNvPr id="42" name="等腰三角形 5">
              <a:extLst>
                <a:ext uri="{FF2B5EF4-FFF2-40B4-BE49-F238E27FC236}">
                  <a16:creationId xmlns:a16="http://schemas.microsoft.com/office/drawing/2014/main" id="{0FC2ECD8-29DA-0E5C-7C0B-87B4C2161B5F}"/>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43" name="等腰三角形 6">
              <a:extLst>
                <a:ext uri="{FF2B5EF4-FFF2-40B4-BE49-F238E27FC236}">
                  <a16:creationId xmlns:a16="http://schemas.microsoft.com/office/drawing/2014/main" id="{37C6187E-A3EA-7D13-06DA-DCF37B2D23A3}"/>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44" name="等腰三角形 7">
              <a:extLst>
                <a:ext uri="{FF2B5EF4-FFF2-40B4-BE49-F238E27FC236}">
                  <a16:creationId xmlns:a16="http://schemas.microsoft.com/office/drawing/2014/main" id="{E8D52D00-A641-6734-3D50-D8042A587FFF}"/>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grpSp>
        <p:nvGrpSpPr>
          <p:cNvPr id="38" name="组合 37"/>
          <p:cNvGrpSpPr/>
          <p:nvPr/>
        </p:nvGrpSpPr>
        <p:grpSpPr>
          <a:xfrm>
            <a:off x="873603" y="2611120"/>
            <a:ext cx="1598151" cy="1697212"/>
            <a:chOff x="1074953" y="2261909"/>
            <a:chExt cx="959665" cy="1012525"/>
          </a:xfrm>
        </p:grpSpPr>
        <p:sp>
          <p:nvSpPr>
            <p:cNvPr id="41" name="Freeform 15"/>
            <p:cNvSpPr/>
            <p:nvPr/>
          </p:nvSpPr>
          <p:spPr bwMode="auto">
            <a:xfrm>
              <a:off x="1159478" y="2261909"/>
              <a:ext cx="772282" cy="1012525"/>
            </a:xfrm>
            <a:custGeom>
              <a:avLst/>
              <a:gdLst>
                <a:gd name="T0" fmla="*/ 577 w 577"/>
                <a:gd name="T1" fmla="*/ 0 h 1119"/>
                <a:gd name="T2" fmla="*/ 577 w 577"/>
                <a:gd name="T3" fmla="*/ 1119 h 1119"/>
                <a:gd name="T4" fmla="*/ 288 w 577"/>
                <a:gd name="T5" fmla="*/ 840 h 1119"/>
                <a:gd name="T6" fmla="*/ 0 w 577"/>
                <a:gd name="T7" fmla="*/ 1118 h 1119"/>
                <a:gd name="T8" fmla="*/ 0 w 577"/>
                <a:gd name="T9" fmla="*/ 0 h 1119"/>
                <a:gd name="T10" fmla="*/ 577 w 577"/>
                <a:gd name="T11" fmla="*/ 0 h 1119"/>
              </a:gdLst>
              <a:ahLst/>
              <a:cxnLst>
                <a:cxn ang="0">
                  <a:pos x="T0" y="T1"/>
                </a:cxn>
                <a:cxn ang="0">
                  <a:pos x="T2" y="T3"/>
                </a:cxn>
                <a:cxn ang="0">
                  <a:pos x="T4" y="T5"/>
                </a:cxn>
                <a:cxn ang="0">
                  <a:pos x="T6" y="T7"/>
                </a:cxn>
                <a:cxn ang="0">
                  <a:pos x="T8" y="T9"/>
                </a:cxn>
                <a:cxn ang="0">
                  <a:pos x="T10" y="T11"/>
                </a:cxn>
              </a:cxnLst>
              <a:rect l="0" t="0" r="r" b="b"/>
              <a:pathLst>
                <a:path w="577" h="1119">
                  <a:moveTo>
                    <a:pt x="577" y="0"/>
                  </a:moveTo>
                  <a:lnTo>
                    <a:pt x="577" y="1119"/>
                  </a:lnTo>
                  <a:lnTo>
                    <a:pt x="288" y="840"/>
                  </a:lnTo>
                  <a:lnTo>
                    <a:pt x="0" y="1118"/>
                  </a:lnTo>
                  <a:lnTo>
                    <a:pt x="0" y="0"/>
                  </a:lnTo>
                  <a:lnTo>
                    <a:pt x="577"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Roboto Light" panose="02000000000000000000" pitchFamily="2" charset="0"/>
                <a:ea typeface="Roboto Light" panose="02000000000000000000" pitchFamily="2" charset="0"/>
              </a:endParaRPr>
            </a:p>
          </p:txBody>
        </p:sp>
        <p:sp>
          <p:nvSpPr>
            <p:cNvPr id="45" name="Text Placeholder 59"/>
            <p:cNvSpPr txBox="1"/>
            <p:nvPr/>
          </p:nvSpPr>
          <p:spPr>
            <a:xfrm>
              <a:off x="1074953" y="2291384"/>
              <a:ext cx="959665" cy="677314"/>
            </a:xfrm>
            <a:prstGeom prst="rect">
              <a:avLst/>
            </a:prstGeom>
          </p:spPr>
          <p:txBody>
            <a:bodyPr anchor="ctr">
              <a:noAutofit/>
            </a:bodyPr>
            <a:lstStyle>
              <a:lvl1pPr marL="0" indent="0" algn="ctr" defTabSz="914400" rtl="0" eaLnBrk="1" latinLnBrk="0" hangingPunct="1">
                <a:spcBef>
                  <a:spcPct val="20000"/>
                </a:spcBef>
                <a:buFont typeface="Arial" panose="020B0604020202020204"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smtClean="0">
                  <a:latin typeface="微软雅黑" panose="020B0503020204020204" pitchFamily="34" charset="-122"/>
                  <a:ea typeface="微软雅黑" panose="020B0503020204020204" pitchFamily="34" charset="-122"/>
                </a:rPr>
                <a:t>Fermented feeds</a:t>
              </a:r>
              <a:endParaRPr lang="en-US" dirty="0">
                <a:latin typeface="微软雅黑" panose="020B0503020204020204" pitchFamily="34" charset="-122"/>
                <a:ea typeface="微软雅黑" panose="020B0503020204020204" pitchFamily="34" charset="-122"/>
              </a:endParaRPr>
            </a:p>
          </p:txBody>
        </p:sp>
      </p:grpSp>
      <p:sp>
        <p:nvSpPr>
          <p:cNvPr id="46" name="Text Placeholder 59"/>
          <p:cNvSpPr txBox="1"/>
          <p:nvPr/>
        </p:nvSpPr>
        <p:spPr>
          <a:xfrm>
            <a:off x="435721" y="4415531"/>
            <a:ext cx="4187079" cy="1385829"/>
          </a:xfrm>
          <a:prstGeom prst="rect">
            <a:avLst/>
          </a:prstGeom>
        </p:spPr>
        <p:txBody>
          <a:bodyPr anchor="t">
            <a:noAutofit/>
          </a:bodyPr>
          <a:lstStyle>
            <a:lvl1pPr marL="0" indent="0" algn="l" defTabSz="914400" rtl="0" eaLnBrk="1" latinLnBrk="0" hangingPunct="1">
              <a:spcBef>
                <a:spcPct val="20000"/>
              </a:spcBef>
              <a:buFont typeface="Arial" panose="020B0604020202020204" pitchFamily="34" charset="0"/>
              <a:buNone/>
              <a:defRPr sz="1800" b="0" kern="1200">
                <a:solidFill>
                  <a:schemeClr val="tx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500"/>
              </a:lnSpc>
              <a:spcBef>
                <a:spcPts val="0"/>
              </a:spcBef>
            </a:pPr>
            <a:r>
              <a:rPr lang="en-US" altLang="zh-CN"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Safe, efficient and environmentally </a:t>
            </a:r>
            <a:r>
              <a:rPr lang="en-US" altLang="zh-CN" b="1"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friendly</a:t>
            </a:r>
            <a:endParaRPr lang="en-US" sz="1000" dirty="0"/>
          </a:p>
        </p:txBody>
      </p:sp>
      <p:sp>
        <p:nvSpPr>
          <p:cNvPr id="47" name="右箭头 46"/>
          <p:cNvSpPr/>
          <p:nvPr/>
        </p:nvSpPr>
        <p:spPr>
          <a:xfrm>
            <a:off x="2702560" y="3383280"/>
            <a:ext cx="1198880" cy="680720"/>
          </a:xfrm>
          <a:prstGeom prst="rightArrow">
            <a:avLst/>
          </a:prstGeom>
          <a:solidFill>
            <a:srgbClr val="9FD4A5"/>
          </a:solidFill>
          <a:ln>
            <a:solidFill>
              <a:srgbClr val="9FD4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680097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0-#ppt_w/2"/>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 calcmode="lin" valueType="num">
                                      <p:cBhvr>
                                        <p:cTn id="14" dur="500" fill="hold"/>
                                        <p:tgtEl>
                                          <p:spTgt spid="26"/>
                                        </p:tgtEl>
                                        <p:attrNameLst>
                                          <p:attrName>style.rotation</p:attrName>
                                        </p:attrNameLst>
                                      </p:cBhvr>
                                      <p:tavLst>
                                        <p:tav tm="0">
                                          <p:val>
                                            <p:fltVal val="360"/>
                                          </p:val>
                                        </p:tav>
                                        <p:tav tm="100000">
                                          <p:val>
                                            <p:fltVal val="0"/>
                                          </p:val>
                                        </p:tav>
                                      </p:tavLst>
                                    </p:anim>
                                    <p:animEffect transition="in" filter="fade">
                                      <p:cBhvr>
                                        <p:cTn id="15" dur="500"/>
                                        <p:tgtEl>
                                          <p:spTgt spid="26"/>
                                        </p:tgtEl>
                                      </p:cBhvr>
                                    </p:animEffect>
                                  </p:childTnLst>
                                </p:cTn>
                              </p:par>
                            </p:childTnLst>
                          </p:cTn>
                        </p:par>
                        <p:par>
                          <p:cTn id="16" fill="hold" nodeType="afterGroup">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 calcmode="lin" valueType="num">
                                      <p:cBhvr>
                                        <p:cTn id="21" dur="500" fill="hold"/>
                                        <p:tgtEl>
                                          <p:spTgt spid="27"/>
                                        </p:tgtEl>
                                        <p:attrNameLst>
                                          <p:attrName>style.rotation</p:attrName>
                                        </p:attrNameLst>
                                      </p:cBhvr>
                                      <p:tavLst>
                                        <p:tav tm="0">
                                          <p:val>
                                            <p:fltVal val="360"/>
                                          </p:val>
                                        </p:tav>
                                        <p:tav tm="100000">
                                          <p:val>
                                            <p:fltVal val="0"/>
                                          </p:val>
                                        </p:tav>
                                      </p:tavLst>
                                    </p:anim>
                                    <p:animEffect transition="in" filter="fade">
                                      <p:cBhvr>
                                        <p:cTn id="22" dur="500"/>
                                        <p:tgtEl>
                                          <p:spTgt spid="27"/>
                                        </p:tgtEl>
                                      </p:cBhvr>
                                    </p:animEffect>
                                  </p:childTnLst>
                                </p:cTn>
                              </p:par>
                            </p:childTnLst>
                          </p:cTn>
                        </p:par>
                        <p:par>
                          <p:cTn id="23" fill="hold" nodeType="afterGroup">
                            <p:stCondLst>
                              <p:cond delay="1500"/>
                            </p:stCondLst>
                            <p:childTnLst>
                              <p:par>
                                <p:cTn id="24" presetID="49" presetClass="entr" presetSubtype="0" decel="10000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 calcmode="lin" valueType="num">
                                      <p:cBhvr>
                                        <p:cTn id="28" dur="500" fill="hold"/>
                                        <p:tgtEl>
                                          <p:spTgt spid="28"/>
                                        </p:tgtEl>
                                        <p:attrNameLst>
                                          <p:attrName>style.rotation</p:attrName>
                                        </p:attrNameLst>
                                      </p:cBhvr>
                                      <p:tavLst>
                                        <p:tav tm="0">
                                          <p:val>
                                            <p:fltVal val="360"/>
                                          </p:val>
                                        </p:tav>
                                        <p:tav tm="100000">
                                          <p:val>
                                            <p:fltVal val="0"/>
                                          </p:val>
                                        </p:tav>
                                      </p:tavLst>
                                    </p:anim>
                                    <p:animEffect transition="in" filter="fade">
                                      <p:cBhvr>
                                        <p:cTn id="29" dur="500"/>
                                        <p:tgtEl>
                                          <p:spTgt spid="28"/>
                                        </p:tgtEl>
                                      </p:cBhvr>
                                    </p:animEffect>
                                  </p:childTnLst>
                                </p:cTn>
                              </p:par>
                            </p:childTnLst>
                          </p:cTn>
                        </p:par>
                        <p:par>
                          <p:cTn id="30" fill="hold" nodeType="afterGroup">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 calcmode="lin" valueType="num">
                                      <p:cBhvr>
                                        <p:cTn id="35" dur="500" fill="hold"/>
                                        <p:tgtEl>
                                          <p:spTgt spid="29"/>
                                        </p:tgtEl>
                                        <p:attrNameLst>
                                          <p:attrName>style.rotation</p:attrName>
                                        </p:attrNameLst>
                                      </p:cBhvr>
                                      <p:tavLst>
                                        <p:tav tm="0">
                                          <p:val>
                                            <p:fltVal val="360"/>
                                          </p:val>
                                        </p:tav>
                                        <p:tav tm="100000">
                                          <p:val>
                                            <p:fltVal val="0"/>
                                          </p:val>
                                        </p:tav>
                                      </p:tavLst>
                                    </p:anim>
                                    <p:animEffect transition="in" filter="fade">
                                      <p:cBhvr>
                                        <p:cTn id="36" dur="500"/>
                                        <p:tgtEl>
                                          <p:spTgt spid="29"/>
                                        </p:tgtEl>
                                      </p:cBhvr>
                                    </p:animEffect>
                                  </p:childTnLst>
                                </p:cTn>
                              </p:par>
                            </p:childTnLst>
                          </p:cTn>
                        </p:par>
                        <p:par>
                          <p:cTn id="37" fill="hold" nodeType="afterGroup">
                            <p:stCondLst>
                              <p:cond delay="2500"/>
                            </p:stCondLst>
                            <p:childTnLst>
                              <p:par>
                                <p:cTn id="38" presetID="4" presetClass="entr" presetSubtype="16"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ox(in)">
                                      <p:cBhvr>
                                        <p:cTn id="40" dur="500"/>
                                        <p:tgtEl>
                                          <p:spTgt spid="34"/>
                                        </p:tgtEl>
                                      </p:cBhvr>
                                    </p:animEffect>
                                  </p:childTnLst>
                                </p:cTn>
                              </p:par>
                            </p:childTnLst>
                          </p:cTn>
                        </p:par>
                        <p:par>
                          <p:cTn id="41" fill="hold" nodeType="afterGroup">
                            <p:stCondLst>
                              <p:cond delay="3000"/>
                            </p:stCondLst>
                            <p:childTnLst>
                              <p:par>
                                <p:cTn id="42" presetID="4"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ox(in)">
                                      <p:cBhvr>
                                        <p:cTn id="44" dur="500"/>
                                        <p:tgtEl>
                                          <p:spTgt spid="30"/>
                                        </p:tgtEl>
                                      </p:cBhvr>
                                    </p:animEffect>
                                  </p:childTnLst>
                                </p:cTn>
                              </p:par>
                            </p:childTnLst>
                          </p:cTn>
                        </p:par>
                        <p:par>
                          <p:cTn id="45" fill="hold" nodeType="afterGroup">
                            <p:stCondLst>
                              <p:cond delay="3500"/>
                            </p:stCondLst>
                            <p:childTnLst>
                              <p:par>
                                <p:cTn id="46" presetID="4" presetClass="entr" presetSubtype="16"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ox(in)">
                                      <p:cBhvr>
                                        <p:cTn id="48" dur="500"/>
                                        <p:tgtEl>
                                          <p:spTgt spid="35"/>
                                        </p:tgtEl>
                                      </p:cBhvr>
                                    </p:animEffect>
                                  </p:childTnLst>
                                </p:cTn>
                              </p:par>
                            </p:childTnLst>
                          </p:cTn>
                        </p:par>
                        <p:par>
                          <p:cTn id="49" fill="hold" nodeType="afterGroup">
                            <p:stCondLst>
                              <p:cond delay="4000"/>
                            </p:stCondLst>
                            <p:childTnLst>
                              <p:par>
                                <p:cTn id="50" presetID="4"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ox(in)">
                                      <p:cBhvr>
                                        <p:cTn id="52" dur="500"/>
                                        <p:tgtEl>
                                          <p:spTgt spid="31"/>
                                        </p:tgtEl>
                                      </p:cBhvr>
                                    </p:animEffect>
                                  </p:childTnLst>
                                </p:cTn>
                              </p:par>
                            </p:childTnLst>
                          </p:cTn>
                        </p:par>
                        <p:par>
                          <p:cTn id="53" fill="hold" nodeType="afterGroup">
                            <p:stCondLst>
                              <p:cond delay="4500"/>
                            </p:stCondLst>
                            <p:childTnLst>
                              <p:par>
                                <p:cTn id="54" presetID="4" presetClass="entr" presetSubtype="16"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ox(in)">
                                      <p:cBhvr>
                                        <p:cTn id="56" dur="500"/>
                                        <p:tgtEl>
                                          <p:spTgt spid="36"/>
                                        </p:tgtEl>
                                      </p:cBhvr>
                                    </p:animEffect>
                                  </p:childTnLst>
                                </p:cTn>
                              </p:par>
                            </p:childTnLst>
                          </p:cTn>
                        </p:par>
                        <p:par>
                          <p:cTn id="57" fill="hold" nodeType="afterGroup">
                            <p:stCondLst>
                              <p:cond delay="5000"/>
                            </p:stCondLst>
                            <p:childTnLst>
                              <p:par>
                                <p:cTn id="58" presetID="4" presetClass="entr" presetSubtype="16"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ox(in)">
                                      <p:cBhvr>
                                        <p:cTn id="60" dur="500"/>
                                        <p:tgtEl>
                                          <p:spTgt spid="32"/>
                                        </p:tgtEl>
                                      </p:cBhvr>
                                    </p:animEffect>
                                  </p:childTnLst>
                                </p:cTn>
                              </p:par>
                            </p:childTnLst>
                          </p:cTn>
                        </p:par>
                        <p:par>
                          <p:cTn id="61" fill="hold" nodeType="afterGroup">
                            <p:stCondLst>
                              <p:cond delay="5500"/>
                            </p:stCondLst>
                            <p:childTnLst>
                              <p:par>
                                <p:cTn id="62" presetID="4" presetClass="entr" presetSubtype="16"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ox(in)">
                                      <p:cBhvr>
                                        <p:cTn id="64" dur="500"/>
                                        <p:tgtEl>
                                          <p:spTgt spid="37"/>
                                        </p:tgtEl>
                                      </p:cBhvr>
                                    </p:animEffect>
                                  </p:childTnLst>
                                </p:cTn>
                              </p:par>
                            </p:childTnLst>
                          </p:cTn>
                        </p:par>
                        <p:par>
                          <p:cTn id="65" fill="hold" nodeType="afterGroup">
                            <p:stCondLst>
                              <p:cond delay="6000"/>
                            </p:stCondLst>
                            <p:childTnLst>
                              <p:par>
                                <p:cTn id="66" presetID="4" presetClass="entr" presetSubtype="16"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ox(in)">
                                      <p:cBhvr>
                                        <p:cTn id="68" dur="500"/>
                                        <p:tgtEl>
                                          <p:spTgt spid="33"/>
                                        </p:tgtEl>
                                      </p:cBhvr>
                                    </p:animEffect>
                                  </p:childTnLst>
                                </p:cTn>
                              </p:par>
                              <p:par>
                                <p:cTn id="69" presetID="10"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cTn>
                              </p:par>
                            </p:childTnLst>
                          </p:cTn>
                        </p:par>
                        <p:par>
                          <p:cTn id="72" fill="hold">
                            <p:stCondLst>
                              <p:cond delay="6500"/>
                            </p:stCondLst>
                            <p:childTnLst>
                              <p:par>
                                <p:cTn id="73" presetID="22" presetClass="entr" presetSubtype="4" fill="hold"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300"/>
                                        <p:tgtEl>
                                          <p:spTgt spid="38"/>
                                        </p:tgtEl>
                                      </p:cBhvr>
                                    </p:animEffect>
                                  </p:childTnLst>
                                </p:cTn>
                              </p:par>
                            </p:childTnLst>
                          </p:cTn>
                        </p:par>
                        <p:par>
                          <p:cTn id="76" fill="hold">
                            <p:stCondLst>
                              <p:cond delay="6800"/>
                            </p:stCondLst>
                            <p:childTnLst>
                              <p:par>
                                <p:cTn id="77" presetID="22" presetClass="entr" presetSubtype="4" fill="hold" grpId="0" nodeType="after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down)">
                                      <p:cBhvr>
                                        <p:cTn id="79" dur="300"/>
                                        <p:tgtEl>
                                          <p:spTgt spid="47"/>
                                        </p:tgtEl>
                                      </p:cBhvr>
                                    </p:animEffect>
                                  </p:childTnLst>
                                </p:cTn>
                              </p:par>
                            </p:childTnLst>
                          </p:cTn>
                        </p:par>
                        <p:par>
                          <p:cTn id="80" fill="hold">
                            <p:stCondLst>
                              <p:cond delay="7100"/>
                            </p:stCondLst>
                            <p:childTnLst>
                              <p:par>
                                <p:cTn id="81" presetID="22" presetClass="entr" presetSubtype="8"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p:bldP spid="31" grpId="0"/>
      <p:bldP spid="32" grpId="0"/>
      <p:bldP spid="33" grpId="0"/>
      <p:bldP spid="46" grpId="0"/>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20266" y="4390420"/>
            <a:ext cx="10927557" cy="914650"/>
          </a:xfrm>
          <a:prstGeom prst="rect">
            <a:avLst/>
          </a:prstGeom>
        </p:spPr>
        <p:txBody>
          <a:bodyPr wrap="none" lIns="91415" tIns="45708" rIns="91415" bIns="45708">
            <a:spAutoFit/>
          </a:bodyPr>
          <a:lstStyle/>
          <a:p>
            <a:pPr algn="ctr">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The significance and future development of the new biotechnologies</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extLst>
      <p:ext uri="{BB962C8B-B14F-4D97-AF65-F5344CB8AC3E}">
        <p14:creationId xmlns:p14="http://schemas.microsoft.com/office/powerpoint/2010/main" val="5771933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p:nvPr/>
        </p:nvSpPr>
        <p:spPr>
          <a:xfrm>
            <a:off x="8511777" y="1058544"/>
            <a:ext cx="1696245" cy="964528"/>
          </a:xfrm>
          <a:prstGeom prst="rect">
            <a:avLst/>
          </a:prstGeom>
          <a:solidFill>
            <a:srgbClr val="969696"/>
          </a:solidFill>
          <a:ln w="9525" cap="flat" cmpd="sng">
            <a:prstDash val="solid"/>
            <a:miter/>
            <a:headEnd type="none" w="med" len="med"/>
            <a:tailEnd type="none" w="med" len="med"/>
          </a:ln>
          <a:scene3d>
            <a:camera prst="legacyObliqueTopRight">
              <a:rot lat="21300000" lon="0" rev="0"/>
            </a:camera>
            <a:lightRig rig="legacyFlat3" dir="b"/>
          </a:scene3d>
          <a:sp3d extrusionH="430200" prstMaterial="legacyMatte">
            <a:bevelT w="13500" h="13500" prst="angle"/>
            <a:bevelB w="13500" h="13500" prst="angle"/>
            <a:extrusionClr>
              <a:srgbClr val="FFFF00"/>
            </a:extrusionClr>
          </a:sp3d>
        </p:spPr>
        <p:txBody>
          <a:bodyPr wrap="square" tIns="154800" bIns="190800">
            <a:spAutoFit/>
            <a:flatTx/>
          </a:bodyPr>
          <a:lstStyle/>
          <a:p>
            <a:pPr algn="ctr"/>
            <a:r>
              <a:rPr lang="en-US" altLang="zh-CN" sz="2000" b="1" dirty="0" smtClean="0">
                <a:solidFill>
                  <a:schemeClr val="bg1"/>
                </a:solidFill>
                <a:latin typeface="Calibri" panose="020F0502020204030204" pitchFamily="34" charset="0"/>
                <a:ea typeface="黑体" panose="02010609060101010101" pitchFamily="49" charset="-122"/>
              </a:rPr>
              <a:t>New equipment</a:t>
            </a:r>
            <a:endParaRPr lang="zh-CN" altLang="en-US" sz="2000" b="1" dirty="0">
              <a:solidFill>
                <a:schemeClr val="bg1"/>
              </a:solidFill>
              <a:latin typeface="Calibri" panose="020F0502020204030204" pitchFamily="34" charset="0"/>
              <a:ea typeface="黑体" panose="02010609060101010101" pitchFamily="49" charset="-122"/>
            </a:endParaRPr>
          </a:p>
        </p:txBody>
      </p:sp>
      <p:sp>
        <p:nvSpPr>
          <p:cNvPr id="10244" name="Text Box 9"/>
          <p:cNvSpPr txBox="1"/>
          <p:nvPr/>
        </p:nvSpPr>
        <p:spPr>
          <a:xfrm>
            <a:off x="6261100" y="1058544"/>
            <a:ext cx="1403350" cy="964528"/>
          </a:xfrm>
          <a:prstGeom prst="rect">
            <a:avLst/>
          </a:prstGeom>
          <a:solidFill>
            <a:srgbClr val="969696"/>
          </a:solidFill>
          <a:ln w="9525" cap="flat" cmpd="sng">
            <a:prstDash val="solid"/>
            <a:miter/>
            <a:headEnd type="none" w="med" len="med"/>
            <a:tailEnd type="none" w="med" len="med"/>
          </a:ln>
          <a:scene3d>
            <a:camera prst="legacyObliqueTopRight">
              <a:rot lat="21300000" lon="0" rev="0"/>
            </a:camera>
            <a:lightRig rig="legacyFlat3" dir="b"/>
          </a:scene3d>
          <a:sp3d extrusionH="430200" prstMaterial="legacyMatte">
            <a:bevelT w="13500" h="13500" prst="angle"/>
            <a:bevelB w="13500" h="13500" prst="angle"/>
            <a:extrusionClr>
              <a:srgbClr val="FFFF00"/>
            </a:extrusionClr>
          </a:sp3d>
        </p:spPr>
        <p:txBody>
          <a:bodyPr wrap="square" tIns="154800" bIns="190800">
            <a:spAutoFit/>
            <a:flatTx/>
          </a:bodyPr>
          <a:lstStyle/>
          <a:p>
            <a:pPr algn="ctr"/>
            <a:r>
              <a:rPr lang="en-US" altLang="zh-CN" sz="2000" b="1" dirty="0" smtClean="0">
                <a:solidFill>
                  <a:schemeClr val="bg1"/>
                </a:solidFill>
                <a:latin typeface="Calibri" panose="020F0502020204030204" pitchFamily="34" charset="0"/>
                <a:ea typeface="黑体" panose="02010609060101010101" pitchFamily="49" charset="-122"/>
              </a:rPr>
              <a:t>New </a:t>
            </a:r>
            <a:r>
              <a:rPr lang="en-US" altLang="zh-CN" sz="2000" b="1" dirty="0">
                <a:solidFill>
                  <a:schemeClr val="bg1"/>
                </a:solidFill>
                <a:latin typeface="Calibri" panose="020F0502020204030204" pitchFamily="34" charset="0"/>
                <a:ea typeface="黑体" panose="02010609060101010101" pitchFamily="49" charset="-122"/>
              </a:rPr>
              <a:t>integration </a:t>
            </a:r>
            <a:endParaRPr lang="zh-CN" altLang="en-US" sz="2000" b="1" dirty="0">
              <a:solidFill>
                <a:schemeClr val="bg1"/>
              </a:solidFill>
              <a:latin typeface="Calibri" panose="020F0502020204030204" pitchFamily="34" charset="0"/>
              <a:ea typeface="黑体" panose="02010609060101010101" pitchFamily="49" charset="-122"/>
            </a:endParaRPr>
          </a:p>
        </p:txBody>
      </p:sp>
      <p:sp>
        <p:nvSpPr>
          <p:cNvPr id="10245" name="Line 10"/>
          <p:cNvSpPr/>
          <p:nvPr/>
        </p:nvSpPr>
        <p:spPr>
          <a:xfrm>
            <a:off x="8067675" y="1546543"/>
            <a:ext cx="457200" cy="0"/>
          </a:xfrm>
          <a:prstGeom prst="line">
            <a:avLst/>
          </a:prstGeom>
          <a:ln w="76200" cap="flat" cmpd="sng">
            <a:solidFill>
              <a:srgbClr val="660033"/>
            </a:solidFill>
            <a:prstDash val="solid"/>
            <a:headEnd type="none" w="med" len="med"/>
            <a:tailEnd type="triangle" w="med" len="med"/>
          </a:ln>
        </p:spPr>
        <p:txBody>
          <a:bodyPr/>
          <a:lstStyle/>
          <a:p>
            <a:endParaRPr lang="zh-CN" altLang="en-US"/>
          </a:p>
        </p:txBody>
      </p:sp>
      <p:sp>
        <p:nvSpPr>
          <p:cNvPr id="26656" name="Text Box 17"/>
          <p:cNvSpPr txBox="1"/>
          <p:nvPr/>
        </p:nvSpPr>
        <p:spPr>
          <a:xfrm>
            <a:off x="2849563" y="5359044"/>
            <a:ext cx="6769100" cy="48470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lvl="0" algn="ctr" fontAlgn="base">
              <a:spcBef>
                <a:spcPct val="0"/>
              </a:spcBef>
              <a:spcAft>
                <a:spcPct val="0"/>
              </a:spcAft>
              <a:defRPr/>
            </a:pPr>
            <a:r>
              <a:rPr lang="en-US" altLang="zh-CN" sz="2000" b="1" noProof="1" smtClean="0">
                <a:solidFill>
                  <a:schemeClr val="bg1"/>
                </a:solidFill>
                <a:latin typeface="微软雅黑" panose="020B0503020204020204" pitchFamily="34" charset="-122"/>
                <a:ea typeface="微软雅黑" panose="020B0503020204020204" pitchFamily="34" charset="-122"/>
              </a:rPr>
              <a:t>Integrated </a:t>
            </a:r>
            <a:r>
              <a:rPr lang="en-US" altLang="zh-CN" sz="2000" b="1" noProof="1">
                <a:solidFill>
                  <a:schemeClr val="bg1"/>
                </a:solidFill>
                <a:latin typeface="微软雅黑" panose="020B0503020204020204" pitchFamily="34" charset="-122"/>
                <a:ea typeface="微软雅黑" panose="020B0503020204020204" pitchFamily="34" charset="-122"/>
              </a:rPr>
              <a:t>innovation</a:t>
            </a:r>
            <a:endPar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0247" name="Text Box 3"/>
          <p:cNvSpPr txBox="1"/>
          <p:nvPr/>
        </p:nvSpPr>
        <p:spPr>
          <a:xfrm>
            <a:off x="3994945" y="1079855"/>
            <a:ext cx="1696242" cy="964528"/>
          </a:xfrm>
          <a:prstGeom prst="rect">
            <a:avLst/>
          </a:prstGeom>
          <a:solidFill>
            <a:srgbClr val="969696"/>
          </a:solidFill>
          <a:ln w="9525" cap="flat" cmpd="sng">
            <a:prstDash val="solid"/>
            <a:miter/>
            <a:headEnd type="none" w="med" len="med"/>
            <a:tailEnd type="none" w="med" len="med"/>
          </a:ln>
          <a:scene3d>
            <a:camera prst="legacyObliqueTopRight">
              <a:rot lat="21300000" lon="0" rev="0"/>
            </a:camera>
            <a:lightRig rig="legacyFlat3" dir="b"/>
          </a:scene3d>
          <a:sp3d extrusionH="430200" prstMaterial="legacyMatte">
            <a:bevelT w="13500" h="13500" prst="angle"/>
            <a:bevelB w="13500" h="13500" prst="angle"/>
            <a:extrusionClr>
              <a:srgbClr val="FFFF00"/>
            </a:extrusionClr>
          </a:sp3d>
        </p:spPr>
        <p:txBody>
          <a:bodyPr wrap="square" tIns="154800" bIns="190800">
            <a:spAutoFit/>
            <a:flatTx/>
          </a:bodyPr>
          <a:lstStyle/>
          <a:p>
            <a:pPr algn="ctr"/>
            <a:r>
              <a:rPr lang="en-US" altLang="zh-CN" sz="2000" b="1" dirty="0" smtClean="0">
                <a:solidFill>
                  <a:schemeClr val="bg1"/>
                </a:solidFill>
                <a:latin typeface="Calibri" panose="020F0502020204030204" pitchFamily="34" charset="0"/>
                <a:ea typeface="黑体" panose="02010609060101010101" pitchFamily="49" charset="-122"/>
              </a:rPr>
              <a:t>New technologies</a:t>
            </a:r>
            <a:endParaRPr lang="zh-CN" altLang="en-US" sz="2000" b="1" dirty="0">
              <a:solidFill>
                <a:schemeClr val="bg1"/>
              </a:solidFill>
              <a:latin typeface="Calibri" panose="020F0502020204030204" pitchFamily="34" charset="0"/>
              <a:ea typeface="黑体" panose="02010609060101010101" pitchFamily="49" charset="-122"/>
            </a:endParaRPr>
          </a:p>
        </p:txBody>
      </p:sp>
      <p:sp>
        <p:nvSpPr>
          <p:cNvPr id="10248" name="Line 10"/>
          <p:cNvSpPr/>
          <p:nvPr/>
        </p:nvSpPr>
        <p:spPr>
          <a:xfrm flipV="1">
            <a:off x="5776913" y="1546543"/>
            <a:ext cx="457200" cy="0"/>
          </a:xfrm>
          <a:prstGeom prst="line">
            <a:avLst/>
          </a:prstGeom>
          <a:ln w="76200" cap="flat" cmpd="sng">
            <a:solidFill>
              <a:srgbClr val="660033"/>
            </a:solidFill>
            <a:prstDash val="solid"/>
            <a:headEnd type="none" w="med" len="med"/>
            <a:tailEnd type="triangle" w="med" len="med"/>
          </a:ln>
        </p:spPr>
      </p:sp>
      <p:sp>
        <p:nvSpPr>
          <p:cNvPr id="10249" name="Rectangle 34"/>
          <p:cNvSpPr/>
          <p:nvPr/>
        </p:nvSpPr>
        <p:spPr>
          <a:xfrm>
            <a:off x="1814513" y="2492375"/>
            <a:ext cx="1714500" cy="1374735"/>
          </a:xfrm>
          <a:prstGeom prst="rect">
            <a:avLst/>
          </a:prstGeom>
          <a:noFill/>
          <a:ln w="9525">
            <a:noFill/>
          </a:ln>
        </p:spPr>
        <p:txBody>
          <a:bodyPr wrap="square">
            <a:spAutoFit/>
          </a:bodyPr>
          <a:lstStyle/>
          <a:p>
            <a:pPr marL="285750" indent="-285750">
              <a:lnSpc>
                <a:spcPts val="2500"/>
              </a:lnSpc>
              <a:buFont typeface="Wingdings" panose="05000000000000000000" pitchFamily="2" charset="2"/>
              <a:buChar char="ü"/>
            </a:pPr>
            <a:r>
              <a:rPr lang="en-US" altLang="zh-CN" sz="1400"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Bacteria</a:t>
            </a:r>
          </a:p>
          <a:p>
            <a:pPr marL="285750" indent="-285750">
              <a:lnSpc>
                <a:spcPts val="2500"/>
              </a:lnSpc>
              <a:buFont typeface="Wingdings" panose="05000000000000000000" pitchFamily="2" charset="2"/>
              <a:buChar char="ü"/>
            </a:pPr>
            <a:r>
              <a:rPr lang="en-US" altLang="zh-CN" sz="1400" dirty="0">
                <a:solidFill>
                  <a:srgbClr val="000000"/>
                </a:solidFill>
                <a:latin typeface="Arial" panose="020B0604020202020204" pitchFamily="34" charset="0"/>
                <a:ea typeface="微软雅黑" panose="020B0503020204020204" pitchFamily="34" charset="-122"/>
                <a:cs typeface="Arial" panose="020B0604020202020204" pitchFamily="34" charset="0"/>
              </a:rPr>
              <a:t>Grain and oil processing </a:t>
            </a:r>
            <a:r>
              <a:rPr lang="en-US" altLang="zh-CN" sz="1400" dirty="0" smtClean="0">
                <a:solidFill>
                  <a:srgbClr val="000000"/>
                </a:solidFill>
                <a:latin typeface="Arial" panose="020B0604020202020204" pitchFamily="34" charset="0"/>
                <a:ea typeface="微软雅黑" panose="020B0503020204020204" pitchFamily="34" charset="-122"/>
                <a:cs typeface="Arial" panose="020B0604020202020204" pitchFamily="34" charset="0"/>
              </a:rPr>
              <a:t>by-products</a:t>
            </a:r>
            <a:endParaRPr lang="zh-CN" altLang="en-US" sz="1400"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250" name="矩形 35"/>
          <p:cNvSpPr/>
          <p:nvPr/>
        </p:nvSpPr>
        <p:spPr>
          <a:xfrm>
            <a:off x="4110414" y="148312"/>
            <a:ext cx="4451219" cy="553998"/>
          </a:xfrm>
          <a:prstGeom prst="rect">
            <a:avLst/>
          </a:prstGeom>
          <a:noFill/>
          <a:ln w="9525">
            <a:noFill/>
          </a:ln>
        </p:spPr>
        <p:txBody>
          <a:bodyPr wrap="none">
            <a:spAutoFit/>
          </a:bodyPr>
          <a:lstStyle/>
          <a:p>
            <a:pPr algn="ctr"/>
            <a:r>
              <a:rPr lang="en-US" altLang="zh-CN" sz="3000" dirty="0">
                <a:latin typeface="微软雅黑" panose="020B0503020204020204" pitchFamily="34" charset="-122"/>
                <a:ea typeface="微软雅黑" panose="020B0503020204020204" pitchFamily="34" charset="-122"/>
                <a:cs typeface="楷体" panose="02010609060101010101" pitchFamily="49" charset="-122"/>
              </a:rPr>
              <a:t>General technical route</a:t>
            </a:r>
            <a:endParaRPr lang="zh-CN" altLang="en-US" sz="3000" dirty="0">
              <a:latin typeface="微软雅黑" panose="020B0503020204020204" pitchFamily="34" charset="-122"/>
              <a:ea typeface="微软雅黑" panose="020B0503020204020204" pitchFamily="34" charset="-122"/>
              <a:cs typeface="楷体" panose="02010609060101010101" pitchFamily="49" charset="-122"/>
            </a:endParaRPr>
          </a:p>
        </p:txBody>
      </p:sp>
      <p:sp>
        <p:nvSpPr>
          <p:cNvPr id="10251" name="Rectangle 2"/>
          <p:cNvSpPr/>
          <p:nvPr/>
        </p:nvSpPr>
        <p:spPr>
          <a:xfrm>
            <a:off x="1676400" y="927735"/>
            <a:ext cx="8915400" cy="4212590"/>
          </a:xfrm>
          <a:prstGeom prst="rect">
            <a:avLst/>
          </a:prstGeom>
          <a:noFill/>
          <a:ln w="38100" cap="flat" cmpd="sng">
            <a:solidFill>
              <a:srgbClr val="993366"/>
            </a:solidFill>
            <a:prstDash val="sysDot"/>
            <a:miter/>
            <a:headEnd type="none" w="med" len="med"/>
            <a:tailEnd type="none" w="med" len="med"/>
          </a:ln>
        </p:spPr>
        <p:txBody>
          <a:bodyPr wrap="none" anchor="ctr"/>
          <a:lstStyle/>
          <a:p>
            <a:endParaRPr lang="zh-CN" altLang="zh-CN" sz="1600" b="1" dirty="0">
              <a:solidFill>
                <a:srgbClr val="000000"/>
              </a:solidFill>
              <a:latin typeface="Calibri" panose="020F0502020204030204" pitchFamily="34" charset="0"/>
            </a:endParaRPr>
          </a:p>
        </p:txBody>
      </p:sp>
      <p:sp>
        <p:nvSpPr>
          <p:cNvPr id="10252" name="Text Box 17"/>
          <p:cNvSpPr txBox="1"/>
          <p:nvPr/>
        </p:nvSpPr>
        <p:spPr>
          <a:xfrm>
            <a:off x="2847975" y="6284077"/>
            <a:ext cx="6769100" cy="535823"/>
          </a:xfrm>
          <a:prstGeom prst="rect">
            <a:avLst/>
          </a:prstGeom>
          <a:solidFill>
            <a:srgbClr val="FFCC99"/>
          </a:solidFill>
          <a:ln w="9525" cap="flat" cmpd="sng">
            <a:solidFill>
              <a:schemeClr val="bg2"/>
            </a:solidFill>
            <a:prstDash val="solid"/>
            <a:miter/>
            <a:headEnd type="none" w="med" len="med"/>
            <a:tailEnd type="none" w="med" len="med"/>
          </a:ln>
        </p:spPr>
        <p:txBody>
          <a:bodyPr lIns="0" tIns="0" rIns="0" bIns="0" anchor="ctr" anchorCtr="1"/>
          <a:lstStyle/>
          <a:p>
            <a:pPr algn="ctr"/>
            <a:r>
              <a:rPr lang="en-US" altLang="zh-CN" sz="2000" b="1" dirty="0">
                <a:solidFill>
                  <a:srgbClr val="000000"/>
                </a:solidFill>
                <a:latin typeface="Arial" panose="020B0604020202020204" pitchFamily="34" charset="0"/>
                <a:ea typeface="微软雅黑" panose="020B0503020204020204" pitchFamily="34" charset="-122"/>
                <a:cs typeface="Arial" panose="020B0604020202020204" pitchFamily="34" charset="0"/>
              </a:rPr>
              <a:t>A wider range of industrial promotion and application</a:t>
            </a:r>
            <a:endParaRPr lang="zh-CN" altLang="en-US" sz="20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253" name="Text Box 3"/>
          <p:cNvSpPr txBox="1"/>
          <p:nvPr/>
        </p:nvSpPr>
        <p:spPr>
          <a:xfrm>
            <a:off x="1775617" y="1058544"/>
            <a:ext cx="1630365" cy="964528"/>
          </a:xfrm>
          <a:prstGeom prst="rect">
            <a:avLst/>
          </a:prstGeom>
          <a:solidFill>
            <a:srgbClr val="969696"/>
          </a:solidFill>
          <a:ln w="9525" cap="flat" cmpd="sng">
            <a:prstDash val="solid"/>
            <a:miter/>
            <a:headEnd type="none" w="med" len="med"/>
            <a:tailEnd type="none" w="med" len="med"/>
          </a:ln>
          <a:scene3d>
            <a:camera prst="legacyObliqueTopRight">
              <a:rot lat="21300000" lon="0" rev="0"/>
            </a:camera>
            <a:lightRig rig="legacyFlat3" dir="b"/>
          </a:scene3d>
          <a:sp3d extrusionH="430200" prstMaterial="legacyMatte">
            <a:bevelT w="13500" h="13500" prst="angle"/>
            <a:bevelB w="13500" h="13500" prst="angle"/>
            <a:extrusionClr>
              <a:srgbClr val="FFFF00"/>
            </a:extrusionClr>
          </a:sp3d>
        </p:spPr>
        <p:txBody>
          <a:bodyPr wrap="square" tIns="154800" bIns="190800">
            <a:spAutoFit/>
            <a:flatTx/>
          </a:bodyPr>
          <a:lstStyle/>
          <a:p>
            <a:pPr algn="ctr"/>
            <a:r>
              <a:rPr lang="en-US" altLang="zh-CN" sz="2000" b="1" dirty="0" smtClean="0">
                <a:solidFill>
                  <a:schemeClr val="bg1"/>
                </a:solidFill>
                <a:latin typeface="Calibri" panose="020F0502020204030204" pitchFamily="34" charset="0"/>
                <a:ea typeface="黑体" panose="02010609060101010101" pitchFamily="49" charset="-122"/>
              </a:rPr>
              <a:t>New resources</a:t>
            </a:r>
            <a:endParaRPr lang="zh-CN" altLang="en-US" sz="2000" b="1" dirty="0">
              <a:solidFill>
                <a:schemeClr val="bg1"/>
              </a:solidFill>
              <a:latin typeface="Calibri" panose="020F0502020204030204" pitchFamily="34" charset="0"/>
              <a:ea typeface="黑体" panose="02010609060101010101" pitchFamily="49" charset="-122"/>
            </a:endParaRPr>
          </a:p>
        </p:txBody>
      </p:sp>
      <p:sp>
        <p:nvSpPr>
          <p:cNvPr id="10254" name="Line 10"/>
          <p:cNvSpPr/>
          <p:nvPr/>
        </p:nvSpPr>
        <p:spPr>
          <a:xfrm flipV="1">
            <a:off x="3584575" y="1546543"/>
            <a:ext cx="457200" cy="0"/>
          </a:xfrm>
          <a:prstGeom prst="line">
            <a:avLst/>
          </a:prstGeom>
          <a:ln w="76200" cap="flat" cmpd="sng">
            <a:solidFill>
              <a:srgbClr val="660033"/>
            </a:solidFill>
            <a:prstDash val="solid"/>
            <a:headEnd type="none" w="med" len="med"/>
            <a:tailEnd type="triangle" w="med" len="med"/>
          </a:ln>
        </p:spPr>
      </p:sp>
      <p:sp>
        <p:nvSpPr>
          <p:cNvPr id="10256" name="圆角矩形 10"/>
          <p:cNvSpPr/>
          <p:nvPr/>
        </p:nvSpPr>
        <p:spPr>
          <a:xfrm>
            <a:off x="1776413" y="2420939"/>
            <a:ext cx="1752600" cy="2497137"/>
          </a:xfrm>
          <a:prstGeom prst="roundRect">
            <a:avLst>
              <a:gd name="adj" fmla="val 16667"/>
            </a:avLst>
          </a:prstGeom>
          <a:noFill/>
          <a:ln w="22225" cap="flat" cmpd="sng">
            <a:solidFill>
              <a:srgbClr val="C00000"/>
            </a:solidFill>
            <a:prstDash val="sysDash"/>
            <a:headEnd type="none" w="med" len="med"/>
            <a:tailEnd type="none" w="med" len="med"/>
          </a:ln>
        </p:spPr>
        <p:txBody>
          <a:bodyPr wrap="none"/>
          <a:lstStyle/>
          <a:p>
            <a:endParaRPr lang="zh-CN" altLang="en-US" sz="135" b="1" dirty="0">
              <a:latin typeface="Arial" panose="020B0604020202020204" pitchFamily="34" charset="0"/>
            </a:endParaRPr>
          </a:p>
        </p:txBody>
      </p:sp>
      <p:sp>
        <p:nvSpPr>
          <p:cNvPr id="10257" name="矩形 11"/>
          <p:cNvSpPr/>
          <p:nvPr/>
        </p:nvSpPr>
        <p:spPr>
          <a:xfrm>
            <a:off x="3602035" y="3057632"/>
            <a:ext cx="2683033" cy="738664"/>
          </a:xfrm>
          <a:prstGeom prst="rect">
            <a:avLst/>
          </a:prstGeom>
          <a:noFill/>
          <a:ln w="9525">
            <a:noFill/>
          </a:ln>
        </p:spPr>
        <p:txBody>
          <a:bodyPr wrap="square">
            <a:spAutoFit/>
          </a:bodyPr>
          <a:lstStyle/>
          <a:p>
            <a:pPr marL="285750" indent="-285750">
              <a:buClr>
                <a:srgbClr val="FF0000"/>
              </a:buClr>
              <a:buFont typeface="Wingdings" panose="05000000000000000000" pitchFamily="2" charset="2"/>
              <a:buChar char="ü"/>
            </a:pPr>
            <a:r>
              <a:rPr lang="en-US" altLang="zh-CN" sz="1400" dirty="0">
                <a:latin typeface="Arial" panose="020B0604020202020204" pitchFamily="34" charset="0"/>
                <a:ea typeface="微软雅黑" panose="020B0503020204020204" pitchFamily="34" charset="-122"/>
                <a:cs typeface="Arial" panose="020B0604020202020204" pitchFamily="34" charset="0"/>
              </a:rPr>
              <a:t>Key technology of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industrial development </a:t>
            </a:r>
            <a:r>
              <a:rPr lang="en-US" altLang="zh-CN" sz="1400" dirty="0">
                <a:latin typeface="Arial" panose="020B0604020202020204" pitchFamily="34" charset="0"/>
                <a:ea typeface="微软雅黑" panose="020B0503020204020204" pitchFamily="34" charset="-122"/>
                <a:cs typeface="Arial" panose="020B0604020202020204" pitchFamily="34" charset="0"/>
              </a:rPr>
              <a:t>and utilization of fermented meal feed</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0258" name="矩形 12"/>
          <p:cNvSpPr/>
          <p:nvPr/>
        </p:nvSpPr>
        <p:spPr>
          <a:xfrm>
            <a:off x="3596641" y="3761055"/>
            <a:ext cx="2965450" cy="954107"/>
          </a:xfrm>
          <a:prstGeom prst="rect">
            <a:avLst/>
          </a:prstGeom>
          <a:noFill/>
          <a:ln w="9525">
            <a:noFill/>
          </a:ln>
        </p:spPr>
        <p:txBody>
          <a:bodyPr wrap="square">
            <a:spAutoFit/>
          </a:bodyPr>
          <a:lstStyle/>
          <a:p>
            <a:pPr marL="285750" indent="-285750">
              <a:buClr>
                <a:srgbClr val="FF0000"/>
              </a:buClr>
              <a:buFont typeface="Wingdings" panose="05000000000000000000" pitchFamily="2" charset="2"/>
              <a:buChar char="ü"/>
            </a:pPr>
            <a:r>
              <a:rPr lang="en-US" altLang="zh-CN" sz="1400" dirty="0" smtClean="0">
                <a:latin typeface="Arial" panose="020B0604020202020204" pitchFamily="34" charset="0"/>
                <a:ea typeface="微软雅黑" panose="020B0503020204020204" pitchFamily="34" charset="-122"/>
                <a:cs typeface="Arial" panose="020B0604020202020204" pitchFamily="34" charset="0"/>
              </a:rPr>
              <a:t>Key </a:t>
            </a:r>
            <a:r>
              <a:rPr lang="en-US" altLang="zh-CN" sz="1400" dirty="0">
                <a:latin typeface="Arial" panose="020B0604020202020204" pitchFamily="34" charset="0"/>
                <a:ea typeface="微软雅黑" panose="020B0503020204020204" pitchFamily="34" charset="-122"/>
                <a:cs typeface="Arial" panose="020B0604020202020204" pitchFamily="34" charset="0"/>
              </a:rPr>
              <a:t>technology of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industrial </a:t>
            </a:r>
            <a:r>
              <a:rPr lang="en-US" altLang="zh-CN" sz="1400" dirty="0">
                <a:latin typeface="Arial" panose="020B0604020202020204" pitchFamily="34" charset="0"/>
                <a:ea typeface="微软雅黑" panose="020B0503020204020204" pitchFamily="34" charset="-122"/>
                <a:cs typeface="Arial" panose="020B0604020202020204" pitchFamily="34" charset="0"/>
              </a:rPr>
              <a:t>development and utilization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of fermented grain processing by-products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0259" name="矩形 13"/>
          <p:cNvSpPr/>
          <p:nvPr/>
        </p:nvSpPr>
        <p:spPr>
          <a:xfrm>
            <a:off x="3600768" y="2531545"/>
            <a:ext cx="2920363" cy="523220"/>
          </a:xfrm>
          <a:prstGeom prst="rect">
            <a:avLst/>
          </a:prstGeom>
          <a:noFill/>
          <a:ln w="9525">
            <a:noFill/>
          </a:ln>
        </p:spPr>
        <p:txBody>
          <a:bodyPr wrap="square">
            <a:spAutoFit/>
          </a:bodyPr>
          <a:lstStyle/>
          <a:p>
            <a:pPr marL="285750" indent="-285750">
              <a:buClr>
                <a:srgbClr val="FF0000"/>
              </a:buClr>
              <a:buFont typeface="Wingdings" panose="05000000000000000000" pitchFamily="2" charset="2"/>
              <a:buChar char="ü"/>
            </a:pPr>
            <a:r>
              <a:rPr lang="en-US" altLang="zh-CN" sz="1400" dirty="0" smtClean="0">
                <a:latin typeface="Arial" panose="020B0604020202020204" pitchFamily="34" charset="0"/>
                <a:ea typeface="微软雅黑" panose="020B0503020204020204" pitchFamily="34" charset="-122"/>
                <a:cs typeface="Arial" panose="020B0604020202020204" pitchFamily="34" charset="0"/>
              </a:rPr>
              <a:t>Rapid </a:t>
            </a:r>
            <a:r>
              <a:rPr lang="en-US" altLang="zh-CN" sz="1400" dirty="0">
                <a:latin typeface="Arial" panose="020B0604020202020204" pitchFamily="34" charset="0"/>
                <a:ea typeface="微软雅黑" panose="020B0503020204020204" pitchFamily="34" charset="-122"/>
                <a:cs typeface="Arial" panose="020B0604020202020204" pitchFamily="34" charset="0"/>
              </a:rPr>
              <a:t>detection of anti-nutrient factors and exogenous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toxins</a:t>
            </a:r>
            <a:endParaRPr lang="zh-CN"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0260" name="矩形 14"/>
          <p:cNvSpPr/>
          <p:nvPr/>
        </p:nvSpPr>
        <p:spPr>
          <a:xfrm>
            <a:off x="8441055" y="2492375"/>
            <a:ext cx="1954529" cy="2246769"/>
          </a:xfrm>
          <a:prstGeom prst="rect">
            <a:avLst/>
          </a:prstGeom>
          <a:noFill/>
          <a:ln w="9525">
            <a:noFill/>
          </a:ln>
        </p:spPr>
        <p:txBody>
          <a:bodyPr wrap="square">
            <a:spAutoFit/>
          </a:bodyPr>
          <a:lstStyle/>
          <a:p>
            <a:pPr marL="285750" indent="-285750">
              <a:buFont typeface="Wingdings" panose="05000000000000000000" pitchFamily="2" charset="2"/>
              <a:buChar char="ü"/>
            </a:pPr>
            <a:r>
              <a:rPr lang="en-US" altLang="zh-CN" sz="1400" dirty="0" smtClean="0">
                <a:latin typeface="Arial" panose="020B0604020202020204" pitchFamily="34" charset="0"/>
                <a:ea typeface="微软雅黑" panose="020B0503020204020204" pitchFamily="34" charset="-122"/>
                <a:cs typeface="Arial" panose="020B0604020202020204" pitchFamily="34" charset="0"/>
              </a:rPr>
              <a:t>New drying equipment</a:t>
            </a:r>
          </a:p>
          <a:p>
            <a:pPr marL="285750" indent="-285750">
              <a:buFont typeface="Wingdings" panose="05000000000000000000" pitchFamily="2" charset="2"/>
              <a:buChar char="ü"/>
            </a:pPr>
            <a:r>
              <a:rPr lang="en-US" altLang="zh-CN" sz="1400" dirty="0" smtClean="0">
                <a:latin typeface="Arial" panose="020B0604020202020204" pitchFamily="34" charset="0"/>
                <a:ea typeface="微软雅黑" panose="020B0503020204020204" pitchFamily="34" charset="-122"/>
                <a:cs typeface="Arial" panose="020B0604020202020204" pitchFamily="34" charset="0"/>
              </a:rPr>
              <a:t>New continuous </a:t>
            </a:r>
            <a:r>
              <a:rPr lang="en-US" altLang="zh-CN" sz="1400" dirty="0">
                <a:latin typeface="Arial" panose="020B0604020202020204" pitchFamily="34" charset="0"/>
                <a:ea typeface="微软雅黑" panose="020B0503020204020204" pitchFamily="34" charset="-122"/>
                <a:cs typeface="Arial" panose="020B0604020202020204" pitchFamily="34" charset="0"/>
              </a:rPr>
              <a:t>intelligent fermentation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equipment</a:t>
            </a:r>
          </a:p>
          <a:p>
            <a:pPr marL="285750" indent="-285750">
              <a:buFont typeface="Wingdings" panose="05000000000000000000" pitchFamily="2" charset="2"/>
              <a:buChar char="ü"/>
            </a:pPr>
            <a:r>
              <a:rPr lang="en-US" altLang="zh-CN" sz="1400" dirty="0">
                <a:latin typeface="Arial" panose="020B0604020202020204" pitchFamily="34" charset="0"/>
                <a:ea typeface="微软雅黑" panose="020B0503020204020204" pitchFamily="34" charset="-122"/>
                <a:cs typeface="Arial" panose="020B0604020202020204" pitchFamily="34" charset="0"/>
              </a:rPr>
              <a:t>Large fermentation feed equipment production line</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0263" name="TextBox 17"/>
          <p:cNvSpPr txBox="1"/>
          <p:nvPr/>
        </p:nvSpPr>
        <p:spPr>
          <a:xfrm>
            <a:off x="6577331" y="2496125"/>
            <a:ext cx="1735454" cy="1169551"/>
          </a:xfrm>
          <a:prstGeom prst="rect">
            <a:avLst/>
          </a:prstGeom>
          <a:noFill/>
          <a:ln w="9525">
            <a:noFill/>
          </a:ln>
        </p:spPr>
        <p:txBody>
          <a:bodyPr wrap="square">
            <a:spAutoFit/>
          </a:bodyPr>
          <a:lstStyle/>
          <a:p>
            <a:pPr marL="285750" indent="-285750">
              <a:buFont typeface="Wingdings" panose="05000000000000000000" pitchFamily="2" charset="2"/>
              <a:buChar char="ü"/>
            </a:pPr>
            <a:r>
              <a:rPr lang="en-US" altLang="zh-CN" sz="1400" dirty="0" smtClean="0">
                <a:latin typeface="Arial" panose="020B0604020202020204" pitchFamily="34" charset="0"/>
                <a:ea typeface="微软雅黑" panose="020B0503020204020204" pitchFamily="34" charset="-122"/>
                <a:cs typeface="Arial" panose="020B0604020202020204" pitchFamily="34" charset="0"/>
              </a:rPr>
              <a:t>Multiple </a:t>
            </a:r>
            <a:r>
              <a:rPr lang="en-US" altLang="zh-CN" sz="1400" dirty="0">
                <a:latin typeface="Arial" panose="020B0604020202020204" pitchFamily="34" charset="0"/>
                <a:ea typeface="微软雅黑" panose="020B0503020204020204" pitchFamily="34" charset="-122"/>
                <a:cs typeface="Arial" panose="020B0604020202020204" pitchFamily="34" charset="0"/>
              </a:rPr>
              <a:t>fermented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feed raw </a:t>
            </a:r>
            <a:r>
              <a:rPr lang="en-US" altLang="zh-CN" sz="1400" dirty="0">
                <a:latin typeface="Arial" panose="020B0604020202020204" pitchFamily="34" charset="0"/>
                <a:ea typeface="微软雅黑" panose="020B0503020204020204" pitchFamily="34" charset="-122"/>
                <a:cs typeface="Arial" panose="020B0604020202020204" pitchFamily="34" charset="0"/>
              </a:rPr>
              <a:t>material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technologies and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parameters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10264" name="圆角矩形 42"/>
          <p:cNvSpPr/>
          <p:nvPr/>
        </p:nvSpPr>
        <p:spPr>
          <a:xfrm>
            <a:off x="3629026" y="2420939"/>
            <a:ext cx="2863849" cy="2497137"/>
          </a:xfrm>
          <a:prstGeom prst="roundRect">
            <a:avLst>
              <a:gd name="adj" fmla="val 16667"/>
            </a:avLst>
          </a:prstGeom>
          <a:noFill/>
          <a:ln w="22225" cap="flat" cmpd="sng">
            <a:solidFill>
              <a:srgbClr val="C00000"/>
            </a:solidFill>
            <a:prstDash val="sysDash"/>
            <a:headEnd type="none" w="med" len="med"/>
            <a:tailEnd type="none" w="med" len="med"/>
          </a:ln>
        </p:spPr>
        <p:txBody>
          <a:bodyPr wrap="none"/>
          <a:lstStyle/>
          <a:p>
            <a:endParaRPr lang="zh-CN" altLang="en-US" sz="135" dirty="0">
              <a:latin typeface="Arial" panose="020B0604020202020204" pitchFamily="34" charset="0"/>
            </a:endParaRPr>
          </a:p>
        </p:txBody>
      </p:sp>
      <p:sp>
        <p:nvSpPr>
          <p:cNvPr id="10265" name="圆角矩形 43"/>
          <p:cNvSpPr/>
          <p:nvPr/>
        </p:nvSpPr>
        <p:spPr>
          <a:xfrm>
            <a:off x="6577330" y="2420937"/>
            <a:ext cx="1735454" cy="2497139"/>
          </a:xfrm>
          <a:prstGeom prst="roundRect">
            <a:avLst>
              <a:gd name="adj" fmla="val 16667"/>
            </a:avLst>
          </a:prstGeom>
          <a:noFill/>
          <a:ln w="22225" cap="flat" cmpd="sng">
            <a:solidFill>
              <a:srgbClr val="C00000"/>
            </a:solidFill>
            <a:prstDash val="sysDash"/>
            <a:headEnd type="none" w="med" len="med"/>
            <a:tailEnd type="none" w="med" len="med"/>
          </a:ln>
        </p:spPr>
        <p:txBody>
          <a:bodyPr wrap="none"/>
          <a:lstStyle/>
          <a:p>
            <a:endParaRPr lang="zh-CN" altLang="en-US" sz="135" dirty="0">
              <a:latin typeface="Arial" panose="020B0604020202020204" pitchFamily="34" charset="0"/>
            </a:endParaRPr>
          </a:p>
        </p:txBody>
      </p:sp>
      <p:sp>
        <p:nvSpPr>
          <p:cNvPr id="10266" name="圆角矩形 44"/>
          <p:cNvSpPr/>
          <p:nvPr/>
        </p:nvSpPr>
        <p:spPr>
          <a:xfrm>
            <a:off x="8382000" y="2438400"/>
            <a:ext cx="2039939" cy="2497139"/>
          </a:xfrm>
          <a:prstGeom prst="roundRect">
            <a:avLst>
              <a:gd name="adj" fmla="val 16667"/>
            </a:avLst>
          </a:prstGeom>
          <a:noFill/>
          <a:ln w="22225" cap="flat" cmpd="sng">
            <a:solidFill>
              <a:srgbClr val="C00000"/>
            </a:solidFill>
            <a:prstDash val="sysDash"/>
            <a:headEnd type="none" w="med" len="med"/>
            <a:tailEnd type="none" w="med" len="med"/>
          </a:ln>
        </p:spPr>
        <p:txBody>
          <a:bodyPr wrap="none"/>
          <a:lstStyle/>
          <a:p>
            <a:endParaRPr lang="zh-CN" altLang="en-US" sz="135" dirty="0">
              <a:latin typeface="Arial" panose="020B0604020202020204" pitchFamily="34" charset="0"/>
            </a:endParaRPr>
          </a:p>
        </p:txBody>
      </p:sp>
      <p:sp>
        <p:nvSpPr>
          <p:cNvPr id="10267" name="下箭头 18"/>
          <p:cNvSpPr/>
          <p:nvPr/>
        </p:nvSpPr>
        <p:spPr>
          <a:xfrm>
            <a:off x="2362200" y="2000250"/>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10268" name="下箭头 46"/>
          <p:cNvSpPr/>
          <p:nvPr/>
        </p:nvSpPr>
        <p:spPr>
          <a:xfrm>
            <a:off x="4495800" y="2000250"/>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10269" name="下箭头 47"/>
          <p:cNvSpPr/>
          <p:nvPr/>
        </p:nvSpPr>
        <p:spPr>
          <a:xfrm>
            <a:off x="6781800" y="2000250"/>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10270" name="下箭头 48"/>
          <p:cNvSpPr/>
          <p:nvPr/>
        </p:nvSpPr>
        <p:spPr>
          <a:xfrm>
            <a:off x="9144000" y="2000250"/>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10271" name="下箭头 49"/>
          <p:cNvSpPr/>
          <p:nvPr/>
        </p:nvSpPr>
        <p:spPr>
          <a:xfrm>
            <a:off x="5791200" y="4953000"/>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10272" name="下箭头 50"/>
          <p:cNvSpPr/>
          <p:nvPr/>
        </p:nvSpPr>
        <p:spPr>
          <a:xfrm>
            <a:off x="5791200" y="5903077"/>
            <a:ext cx="533400" cy="381000"/>
          </a:xfrm>
          <a:prstGeom prst="downArrow">
            <a:avLst>
              <a:gd name="adj1" fmla="val 50000"/>
              <a:gd name="adj2" fmla="val 50000"/>
            </a:avLst>
          </a:prstGeom>
          <a:solidFill>
            <a:srgbClr val="FF0000">
              <a:alpha val="65097"/>
            </a:srgbClr>
          </a:solidFill>
          <a:ln w="19050" cap="flat" cmpd="sng">
            <a:solidFill>
              <a:schemeClr val="tx1"/>
            </a:solidFill>
            <a:prstDash val="solid"/>
            <a:round/>
            <a:headEnd type="none" w="med" len="med"/>
            <a:tailEnd type="none" w="med" len="med"/>
          </a:ln>
        </p:spPr>
        <p:txBody>
          <a:bodyPr wrap="none"/>
          <a:lstStyle/>
          <a:p>
            <a:endParaRPr lang="zh-CN" altLang="en-US" sz="135" dirty="0">
              <a:latin typeface="Arial" panose="020B0604020202020204" pitchFamily="34" charset="0"/>
            </a:endParaRPr>
          </a:p>
        </p:txBody>
      </p:sp>
      <p:sp>
        <p:nvSpPr>
          <p:cNvPr id="32" name="减号 31"/>
          <p:cNvSpPr/>
          <p:nvPr>
            <p:custDataLst>
              <p:tags r:id="rId1"/>
            </p:custDataLst>
          </p:nvPr>
        </p:nvSpPr>
        <p:spPr>
          <a:xfrm>
            <a:off x="-2111375" y="693420"/>
            <a:ext cx="16471900" cy="319088"/>
          </a:xfrm>
          <a:prstGeom prst="mathMinus">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defRPr/>
            </a:pPr>
            <a:endParaRPr lang="zh-CN" altLang="en-US" noProof="1"/>
          </a:p>
        </p:txBody>
      </p:sp>
    </p:spTree>
    <p:extLst>
      <p:ext uri="{BB962C8B-B14F-4D97-AF65-F5344CB8AC3E}">
        <p14:creationId xmlns:p14="http://schemas.microsoft.com/office/powerpoint/2010/main" val="1534789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3107055" y="906780"/>
            <a:ext cx="3141345" cy="3978910"/>
          </a:xfrm>
        </p:spPr>
      </p:pic>
      <p:pic>
        <p:nvPicPr>
          <p:cNvPr id="78851" name="内容占位符 13" descr="图片1.png"/>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505460" y="1013460"/>
            <a:ext cx="3026410" cy="3912235"/>
          </a:xfrm>
        </p:spPr>
      </p:pic>
      <p:sp>
        <p:nvSpPr>
          <p:cNvPr id="5" name="矩形 4"/>
          <p:cNvSpPr/>
          <p:nvPr/>
        </p:nvSpPr>
        <p:spPr>
          <a:xfrm>
            <a:off x="505460" y="1651149"/>
            <a:ext cx="10574916" cy="867933"/>
          </a:xfrm>
          <a:prstGeom prst="rect">
            <a:avLst/>
          </a:prstGeom>
        </p:spPr>
        <p:txBody>
          <a:bodyPr wrap="square">
            <a:noAutofit/>
          </a:bodyPr>
          <a:lstStyle/>
          <a:p>
            <a:pPr>
              <a:lnSpc>
                <a:spcPct val="150000"/>
              </a:lnSpc>
              <a:defRPr/>
            </a:pPr>
            <a:endParaRPr lang="zh-CN" altLang="en-US" sz="2000" kern="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p:cNvSpPr/>
          <p:nvPr/>
        </p:nvSpPr>
        <p:spPr>
          <a:xfrm>
            <a:off x="505460" y="959485"/>
            <a:ext cx="10986135" cy="518478"/>
          </a:xfrm>
          <a:prstGeom prst="rect">
            <a:avLst/>
          </a:prstGeom>
        </p:spPr>
        <p:txBody>
          <a:bodyPr wrap="square">
            <a:noAutofit/>
          </a:bodyPr>
          <a:lstStyle/>
          <a:p>
            <a:pPr marL="342900" indent="-342900">
              <a:lnSpc>
                <a:spcPts val="4000"/>
              </a:lnSpc>
              <a:buFont typeface="Wingdings" panose="05000000000000000000" pitchFamily="2" charset="2"/>
              <a:buChar char="p"/>
              <a:defRPr/>
            </a:pPr>
            <a:r>
              <a:rPr lang="en-US" altLang="zh-CN" sz="2000" kern="0" dirty="0">
                <a:solidFill>
                  <a:srgbClr val="FF0000"/>
                </a:solidFill>
                <a:latin typeface="微软雅黑" panose="020B0503020204020204" pitchFamily="34" charset="-122"/>
                <a:ea typeface="微软雅黑" panose="020B0503020204020204" pitchFamily="34" charset="-122"/>
              </a:rPr>
              <a:t>contribute to grain conservation and loss </a:t>
            </a:r>
            <a:r>
              <a:rPr lang="en-US" altLang="zh-CN" sz="2000" kern="0" dirty="0" smtClean="0">
                <a:solidFill>
                  <a:srgbClr val="FF0000"/>
                </a:solidFill>
                <a:latin typeface="微软雅黑" panose="020B0503020204020204" pitchFamily="34" charset="-122"/>
                <a:ea typeface="微软雅黑" panose="020B0503020204020204" pitchFamily="34" charset="-122"/>
              </a:rPr>
              <a:t>reduction</a:t>
            </a:r>
          </a:p>
          <a:p>
            <a:pPr marL="342900" indent="-342900">
              <a:lnSpc>
                <a:spcPts val="4000"/>
              </a:lnSpc>
              <a:buFont typeface="Wingdings" panose="05000000000000000000" pitchFamily="2" charset="2"/>
              <a:buChar char="p"/>
              <a:defRPr/>
            </a:pPr>
            <a:r>
              <a:rPr lang="en-US" altLang="zh-CN" sz="2000"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The </a:t>
            </a:r>
            <a:r>
              <a:rPr lang="en-US" altLang="zh-CN" sz="2000" kern="0" dirty="0">
                <a:solidFill>
                  <a:prstClr val="black"/>
                </a:solidFill>
                <a:latin typeface="Arial" panose="020B0604020202020204" pitchFamily="34" charset="0"/>
                <a:ea typeface="微软雅黑" panose="020B0503020204020204" pitchFamily="34" charset="-122"/>
                <a:cs typeface="Arial" panose="020B0604020202020204" pitchFamily="34" charset="0"/>
              </a:rPr>
              <a:t>fermented </a:t>
            </a:r>
            <a:r>
              <a:rPr lang="en-US" altLang="zh-CN" sz="2000"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grain </a:t>
            </a:r>
            <a:r>
              <a:rPr lang="en-US" altLang="zh-CN" sz="2000" kern="0" dirty="0">
                <a:solidFill>
                  <a:prstClr val="black"/>
                </a:solidFill>
                <a:latin typeface="Arial" panose="020B0604020202020204" pitchFamily="34" charset="0"/>
                <a:ea typeface="微软雅黑" panose="020B0503020204020204" pitchFamily="34" charset="-122"/>
                <a:cs typeface="Arial" panose="020B0604020202020204" pitchFamily="34" charset="0"/>
              </a:rPr>
              <a:t>promoted the development of anti-resistant feed, significantly reduced the residues of toxic and harmful substances in aquaculture products, improved the flavor of livestock products, and reduced fecal </a:t>
            </a:r>
            <a:r>
              <a:rPr lang="en-US" altLang="zh-CN" sz="2000"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odor</a:t>
            </a:r>
          </a:p>
          <a:p>
            <a:pPr marL="342900" indent="-342900">
              <a:lnSpc>
                <a:spcPts val="4000"/>
              </a:lnSpc>
              <a:buFont typeface="Wingdings" panose="05000000000000000000" pitchFamily="2" charset="2"/>
              <a:buChar char="p"/>
              <a:defRPr/>
            </a:pPr>
            <a:r>
              <a:rPr lang="en-US" altLang="zh-CN" sz="2000" kern="0" dirty="0">
                <a:solidFill>
                  <a:prstClr val="black"/>
                </a:solidFill>
                <a:latin typeface="Arial" panose="020B0604020202020204" pitchFamily="34" charset="0"/>
                <a:ea typeface="微软雅黑" panose="020B0503020204020204" pitchFamily="34" charset="-122"/>
                <a:cs typeface="Arial" panose="020B0604020202020204" pitchFamily="34" charset="0"/>
              </a:rPr>
              <a:t>Replace high cost raw materials </a:t>
            </a:r>
            <a:r>
              <a:rPr lang="en-US" altLang="zh-CN" sz="2000"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and feed additives, </a:t>
            </a:r>
            <a:r>
              <a:rPr lang="en-US" altLang="zh-CN" sz="2000" kern="0" dirty="0">
                <a:solidFill>
                  <a:prstClr val="black"/>
                </a:solidFill>
                <a:latin typeface="Arial" panose="020B0604020202020204" pitchFamily="34" charset="0"/>
                <a:ea typeface="微软雅黑" panose="020B0503020204020204" pitchFamily="34" charset="-122"/>
                <a:cs typeface="Arial" panose="020B0604020202020204" pitchFamily="34" charset="0"/>
              </a:rPr>
              <a:t>reduce feed costs</a:t>
            </a:r>
            <a:endParaRPr lang="zh-CN" altLang="en-US" sz="2000" kern="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a:lnSpc>
                <a:spcPts val="4000"/>
              </a:lnSpc>
              <a:defRPr/>
            </a:pP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32" name="减号 31"/>
          <p:cNvSpPr/>
          <p:nvPr>
            <p:custDataLst>
              <p:tags r:id="rId1"/>
            </p:custDataLst>
          </p:nvPr>
        </p:nvSpPr>
        <p:spPr>
          <a:xfrm>
            <a:off x="-2111375" y="641350"/>
            <a:ext cx="16471900" cy="319088"/>
          </a:xfrm>
          <a:prstGeom prst="mathMinus">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defRPr/>
            </a:pPr>
            <a:endParaRPr lang="zh-CN" altLang="en-US" noProof="1"/>
          </a:p>
        </p:txBody>
      </p:sp>
      <p:sp>
        <p:nvSpPr>
          <p:cNvPr id="3" name="矩形 2"/>
          <p:cNvSpPr/>
          <p:nvPr/>
        </p:nvSpPr>
        <p:spPr>
          <a:xfrm>
            <a:off x="2618105" y="123825"/>
            <a:ext cx="7884160" cy="782955"/>
          </a:xfrm>
          <a:prstGeom prst="rect">
            <a:avLst/>
          </a:prstGeom>
        </p:spPr>
        <p:txBody>
          <a:bodyPr wrap="square">
            <a:noAutofit/>
          </a:bodyPr>
          <a:lstStyle/>
          <a:p>
            <a:r>
              <a:rPr lang="en-US" altLang="zh-CN" sz="3600" b="1" dirty="0">
                <a:latin typeface="Arial" panose="020B0604020202020204" pitchFamily="34" charset="0"/>
                <a:ea typeface="楷体" panose="02010609060101010101" pitchFamily="49" charset="-122"/>
                <a:cs typeface="Arial" panose="020B0604020202020204" pitchFamily="34" charset="0"/>
                <a:sym typeface="+mn-ea"/>
              </a:rPr>
              <a:t>Social </a:t>
            </a:r>
            <a:r>
              <a:rPr lang="en-US" altLang="zh-CN" sz="3600" b="1" dirty="0" smtClean="0">
                <a:latin typeface="Arial" panose="020B0604020202020204" pitchFamily="34" charset="0"/>
                <a:ea typeface="楷体" panose="02010609060101010101" pitchFamily="49" charset="-122"/>
                <a:cs typeface="Arial" panose="020B0604020202020204" pitchFamily="34" charset="0"/>
                <a:sym typeface="+mn-ea"/>
              </a:rPr>
              <a:t>and ecological benefits</a:t>
            </a:r>
            <a:endParaRPr lang="zh-CN" altLang="zh-CN" sz="3600" b="1" dirty="0">
              <a:solidFill>
                <a:srgbClr val="002060"/>
              </a:solidFill>
              <a:latin typeface="Arial" panose="020B0604020202020204" pitchFamily="34" charset="0"/>
              <a:ea typeface="楷体" panose="02010609060101010101" pitchFamily="49" charset="-122"/>
              <a:cs typeface="Arial" panose="020B0604020202020204" pitchFamily="34" charset="0"/>
              <a:sym typeface="+mn-ea"/>
            </a:endParaRPr>
          </a:p>
        </p:txBody>
      </p:sp>
      <p:pic>
        <p:nvPicPr>
          <p:cNvPr id="9" name="图片 8" descr="玉米.webp"/>
          <p:cNvPicPr>
            <a:picLocks noChangeAspect="1"/>
          </p:cNvPicPr>
          <p:nvPr/>
        </p:nvPicPr>
        <p:blipFill>
          <a:blip r:embed="rId5"/>
          <a:stretch>
            <a:fillRect/>
          </a:stretch>
        </p:blipFill>
        <p:spPr>
          <a:xfrm>
            <a:off x="2701088" y="4774070"/>
            <a:ext cx="2672080" cy="1611630"/>
          </a:xfrm>
          <a:prstGeom prst="rect">
            <a:avLst/>
          </a:prstGeom>
          <a:effectLst>
            <a:softEdge rad="112522"/>
          </a:effectLst>
        </p:spPr>
      </p:pic>
      <p:pic>
        <p:nvPicPr>
          <p:cNvPr id="2" name="图片 1"/>
          <p:cNvPicPr>
            <a:picLocks noChangeAspect="1"/>
          </p:cNvPicPr>
          <p:nvPr/>
        </p:nvPicPr>
        <p:blipFill>
          <a:blip r:embed="rId6"/>
          <a:stretch>
            <a:fillRect/>
          </a:stretch>
        </p:blipFill>
        <p:spPr>
          <a:xfrm>
            <a:off x="5568748" y="4242467"/>
            <a:ext cx="1385887" cy="2057359"/>
          </a:xfrm>
          <a:prstGeom prst="rect">
            <a:avLst/>
          </a:prstGeom>
        </p:spPr>
      </p:pic>
      <p:pic>
        <p:nvPicPr>
          <p:cNvPr id="6" name="图片 5"/>
          <p:cNvPicPr>
            <a:picLocks noChangeAspect="1"/>
          </p:cNvPicPr>
          <p:nvPr/>
        </p:nvPicPr>
        <p:blipFill>
          <a:blip r:embed="rId7"/>
          <a:stretch>
            <a:fillRect/>
          </a:stretch>
        </p:blipFill>
        <p:spPr>
          <a:xfrm>
            <a:off x="7141873" y="4837739"/>
            <a:ext cx="2197909" cy="1462087"/>
          </a:xfrm>
          <a:prstGeom prst="rect">
            <a:avLst/>
          </a:prstGeom>
        </p:spPr>
      </p:pic>
      <p:pic>
        <p:nvPicPr>
          <p:cNvPr id="7" name="图片 6"/>
          <p:cNvPicPr>
            <a:picLocks noChangeAspect="1"/>
          </p:cNvPicPr>
          <p:nvPr/>
        </p:nvPicPr>
        <p:blipFill>
          <a:blip r:embed="rId8"/>
          <a:stretch>
            <a:fillRect/>
          </a:stretch>
        </p:blipFill>
        <p:spPr>
          <a:xfrm>
            <a:off x="9415982" y="4837739"/>
            <a:ext cx="2523752" cy="1462087"/>
          </a:xfrm>
          <a:prstGeom prst="rect">
            <a:avLst/>
          </a:prstGeom>
        </p:spPr>
      </p:pic>
      <p:pic>
        <p:nvPicPr>
          <p:cNvPr id="8" name="图片 7"/>
          <p:cNvPicPr>
            <a:picLocks noChangeAspect="1"/>
          </p:cNvPicPr>
          <p:nvPr/>
        </p:nvPicPr>
        <p:blipFill>
          <a:blip r:embed="rId9"/>
          <a:stretch>
            <a:fillRect/>
          </a:stretch>
        </p:blipFill>
        <p:spPr>
          <a:xfrm>
            <a:off x="459151" y="4920098"/>
            <a:ext cx="2110892" cy="1379728"/>
          </a:xfrm>
          <a:prstGeom prst="rect">
            <a:avLst/>
          </a:prstGeom>
        </p:spPr>
      </p:pic>
    </p:spTree>
    <p:extLst>
      <p:ext uri="{BB962C8B-B14F-4D97-AF65-F5344CB8AC3E}">
        <p14:creationId xmlns:p14="http://schemas.microsoft.com/office/powerpoint/2010/main" val="357655874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AD6D1862-2C5B-FF5A-04F5-F0A6C62A18DD}"/>
              </a:ext>
            </a:extLst>
          </p:cNvPr>
          <p:cNvCxnSpPr>
            <a:cxnSpLocks/>
          </p:cNvCxnSpPr>
          <p:nvPr/>
        </p:nvCxnSpPr>
        <p:spPr>
          <a:xfrm>
            <a:off x="0" y="533165"/>
            <a:ext cx="12192000" cy="2276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A02DA87E-BCB2-9CB0-63E1-C204DDE2B481}"/>
              </a:ext>
            </a:extLst>
          </p:cNvPr>
          <p:cNvGrpSpPr/>
          <p:nvPr/>
        </p:nvGrpSpPr>
        <p:grpSpPr>
          <a:xfrm>
            <a:off x="243178" y="-69250"/>
            <a:ext cx="11705644" cy="646331"/>
            <a:chOff x="4344363" y="-50344"/>
            <a:chExt cx="11705644" cy="646331"/>
          </a:xfrm>
        </p:grpSpPr>
        <p:grpSp>
          <p:nvGrpSpPr>
            <p:cNvPr id="6" name="组合 5">
              <a:extLst>
                <a:ext uri="{FF2B5EF4-FFF2-40B4-BE49-F238E27FC236}">
                  <a16:creationId xmlns:a16="http://schemas.microsoft.com/office/drawing/2014/main" id="{62FBCBAC-B35E-40E1-C2C8-DF83713D94BA}"/>
                </a:ext>
              </a:extLst>
            </p:cNvPr>
            <p:cNvGrpSpPr/>
            <p:nvPr/>
          </p:nvGrpSpPr>
          <p:grpSpPr>
            <a:xfrm>
              <a:off x="4344363" y="0"/>
              <a:ext cx="549163" cy="555929"/>
              <a:chOff x="100086" y="534395"/>
              <a:chExt cx="469588" cy="407161"/>
            </a:xfrm>
          </p:grpSpPr>
          <p:sp>
            <p:nvSpPr>
              <p:cNvPr id="8" name="等腰三角形 5">
                <a:extLst>
                  <a:ext uri="{FF2B5EF4-FFF2-40B4-BE49-F238E27FC236}">
                    <a16:creationId xmlns:a16="http://schemas.microsoft.com/office/drawing/2014/main" id="{66A46D59-D589-C974-95D1-96BBBCC300FC}"/>
                  </a:ext>
                </a:extLst>
              </p:cNvPr>
              <p:cNvSpPr/>
              <p:nvPr/>
            </p:nvSpPr>
            <p:spPr>
              <a:xfrm>
                <a:off x="382996" y="534395"/>
                <a:ext cx="186678" cy="160930"/>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9" name="等腰三角形 6">
                <a:extLst>
                  <a:ext uri="{FF2B5EF4-FFF2-40B4-BE49-F238E27FC236}">
                    <a16:creationId xmlns:a16="http://schemas.microsoft.com/office/drawing/2014/main" id="{2D9FAB0E-390F-2440-5466-075F12F818DB}"/>
                  </a:ext>
                </a:extLst>
              </p:cNvPr>
              <p:cNvSpPr/>
              <p:nvPr/>
            </p:nvSpPr>
            <p:spPr>
              <a:xfrm>
                <a:off x="140117" y="561123"/>
                <a:ext cx="429538" cy="3804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
                  </a:lnSpc>
                </a:pP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10" name="等腰三角形 7">
                <a:extLst>
                  <a:ext uri="{FF2B5EF4-FFF2-40B4-BE49-F238E27FC236}">
                    <a16:creationId xmlns:a16="http://schemas.microsoft.com/office/drawing/2014/main" id="{4A3F18EF-2817-DA34-A961-A905F38E8E18}"/>
                  </a:ext>
                </a:extLst>
              </p:cNvPr>
              <p:cNvSpPr/>
              <p:nvPr/>
            </p:nvSpPr>
            <p:spPr>
              <a:xfrm>
                <a:off x="100086" y="809504"/>
                <a:ext cx="88392" cy="76200"/>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grpSp>
        <p:sp>
          <p:nvSpPr>
            <p:cNvPr id="7" name="文本框 6">
              <a:extLst>
                <a:ext uri="{FF2B5EF4-FFF2-40B4-BE49-F238E27FC236}">
                  <a16:creationId xmlns:a16="http://schemas.microsoft.com/office/drawing/2014/main" id="{1F9F8A60-1ADD-418D-62B1-AFA9628AD69E}"/>
                </a:ext>
              </a:extLst>
            </p:cNvPr>
            <p:cNvSpPr txBox="1"/>
            <p:nvPr/>
          </p:nvSpPr>
          <p:spPr>
            <a:xfrm>
              <a:off x="5080337" y="-50344"/>
              <a:ext cx="10969670" cy="646331"/>
            </a:xfrm>
            <a:prstGeom prst="rect">
              <a:avLst/>
            </a:prstGeom>
            <a:noFill/>
          </p:spPr>
          <p:txBody>
            <a:bodyPr wrap="none" rtlCol="0">
              <a:spAutoFit/>
            </a:bodyPr>
            <a:lstStyle/>
            <a:p>
              <a:pPr algn="ctr"/>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Policies for Corn and Soybean Meal Substitution Globally</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1" name="矩形: 圆角 10">
            <a:extLst>
              <a:ext uri="{FF2B5EF4-FFF2-40B4-BE49-F238E27FC236}">
                <a16:creationId xmlns:a16="http://schemas.microsoft.com/office/drawing/2014/main" id="{BD48DC9D-CD60-1E97-831D-D2ECF7C04E36}"/>
              </a:ext>
            </a:extLst>
          </p:cNvPr>
          <p:cNvSpPr/>
          <p:nvPr/>
        </p:nvSpPr>
        <p:spPr>
          <a:xfrm>
            <a:off x="276152" y="799898"/>
            <a:ext cx="7012154" cy="414593"/>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Food and Agriculture Organization of the United Nations</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FAO</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3" name="文本框 12">
            <a:extLst>
              <a:ext uri="{FF2B5EF4-FFF2-40B4-BE49-F238E27FC236}">
                <a16:creationId xmlns:a16="http://schemas.microsoft.com/office/drawing/2014/main" id="{FCB21B19-181C-2582-BD3E-098130FBC9CE}"/>
              </a:ext>
            </a:extLst>
          </p:cNvPr>
          <p:cNvSpPr txBox="1"/>
          <p:nvPr/>
        </p:nvSpPr>
        <p:spPr>
          <a:xfrm>
            <a:off x="289993" y="1366956"/>
            <a:ext cx="11896578" cy="800219"/>
          </a:xfrm>
          <a:prstGeom prst="rect">
            <a:avLst/>
          </a:prstGeom>
          <a:noFill/>
        </p:spPr>
        <p:txBody>
          <a:bodyPr wrap="square">
            <a:spAutoFit/>
          </a:bodyPr>
          <a:lstStyle/>
          <a:p>
            <a:pPr marL="0" lvl="1">
              <a:buSzPts val="1000"/>
              <a:tabLst>
                <a:tab pos="914400" algn="l"/>
              </a:tabLst>
            </a:pP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Global Feed Security: The Role of Alternative Feed Ingredients</a:t>
            </a: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Encouraging the use of diverse feed ingredients to reduce dependence on corn and soybean meal, especially in situations of resource scarcity or significant price fluctuations. Recommended alternatives include other grains, legume by-products, and novel feed sources such as insect protein and algae.</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矩形: 圆角 13">
            <a:extLst>
              <a:ext uri="{FF2B5EF4-FFF2-40B4-BE49-F238E27FC236}">
                <a16:creationId xmlns:a16="http://schemas.microsoft.com/office/drawing/2014/main" id="{C17C2D5B-38BA-C6B2-736A-5A10B5C46F52}"/>
              </a:ext>
            </a:extLst>
          </p:cNvPr>
          <p:cNvSpPr/>
          <p:nvPr/>
        </p:nvSpPr>
        <p:spPr>
          <a:xfrm>
            <a:off x="289993" y="2368146"/>
            <a:ext cx="5138530" cy="414000"/>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International Feed Industry Federation</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IFA</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5" name="文本框 14">
            <a:extLst>
              <a:ext uri="{FF2B5EF4-FFF2-40B4-BE49-F238E27FC236}">
                <a16:creationId xmlns:a16="http://schemas.microsoft.com/office/drawing/2014/main" id="{5D512C65-061B-5D66-BC49-FF1B99367D7F}"/>
              </a:ext>
            </a:extLst>
          </p:cNvPr>
          <p:cNvSpPr txBox="1"/>
          <p:nvPr/>
        </p:nvSpPr>
        <p:spPr>
          <a:xfrm>
            <a:off x="276152" y="2916054"/>
            <a:ext cx="11896579" cy="1015663"/>
          </a:xfrm>
          <a:prstGeom prst="rect">
            <a:avLst/>
          </a:prstGeom>
          <a:noFill/>
        </p:spPr>
        <p:txBody>
          <a:bodyPr wrap="square">
            <a:spAutoFit/>
          </a:bodyPr>
          <a:lstStyle/>
          <a:p>
            <a:pPr marL="0" lvl="1">
              <a:buSzPts val="1000"/>
              <a:tabLst>
                <a:tab pos="914400" algn="l"/>
              </a:tabLst>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“Guidelines for Sustainable Feed Industry” (2021) </a:t>
            </a: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"Feed Sustainability Initiative" (2022)</a:t>
            </a:r>
            <a:r>
              <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They provide recommendations for the use of alternative feed ingredients, including reducing dependence on corn and soybean meal through technological innovations and research. Specific measures to promote the substitutions of feed components are proposed, emphasizing the use of environmentally friendly raw materials. These guidelines include nutritional value assessments of alternative feeds, environmental impact analyses, and economic benefits.</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矩形: 圆角 17">
            <a:extLst>
              <a:ext uri="{FF2B5EF4-FFF2-40B4-BE49-F238E27FC236}">
                <a16:creationId xmlns:a16="http://schemas.microsoft.com/office/drawing/2014/main" id="{7A75A15C-7D23-F62A-8891-2333A4805C5E}"/>
              </a:ext>
            </a:extLst>
          </p:cNvPr>
          <p:cNvSpPr/>
          <p:nvPr/>
        </p:nvSpPr>
        <p:spPr>
          <a:xfrm>
            <a:off x="276152" y="4124304"/>
            <a:ext cx="3783095" cy="414000"/>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People's Republic of China (PRC)</a:t>
            </a:r>
            <a:endPar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08FFFC9C-C0D6-7A2F-B0F8-2D0DEAFE796A}"/>
              </a:ext>
            </a:extLst>
          </p:cNvPr>
          <p:cNvSpPr txBox="1"/>
          <p:nvPr/>
        </p:nvSpPr>
        <p:spPr>
          <a:xfrm>
            <a:off x="276152" y="4526245"/>
            <a:ext cx="11672670" cy="1354217"/>
          </a:xfrm>
          <a:prstGeom prst="rect">
            <a:avLst/>
          </a:prstGeom>
          <a:noFill/>
        </p:spPr>
        <p:txBody>
          <a:bodyPr wrap="square">
            <a:spAutoFit/>
          </a:bodyPr>
          <a:lstStyle/>
          <a:p>
            <a:pPr marL="0" lvl="1">
              <a:buSzPts val="1000"/>
              <a:tabLst>
                <a:tab pos="914400" algn="l"/>
              </a:tabLst>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"Opinions on Promoting High-Quality Development of Animal Husbandry" (2020), "Work Plan for Reducing and Substituting Corn and Soybean Meal in Feed" (2021), and "Three-Year Action Plan for Reducing and Substituting Soybean Meal in Feed" (2023)</a:t>
            </a:r>
            <a:r>
              <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China's strategic thinking and practices in addressing feed resource shortages and promoting sustainable agricultural development aim to improve feed utilization efficiency and ensure food security. The consensus emphasizes enhancing efficiency while reducing usage and exploring alternative sources.</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839438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3602343" y="179878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498961" y="4390420"/>
            <a:ext cx="4770166" cy="914650"/>
          </a:xfrm>
          <a:prstGeom prst="rect">
            <a:avLst/>
          </a:prstGeom>
        </p:spPr>
        <p:txBody>
          <a:bodyPr wrap="none" lIns="91415" tIns="45708" rIns="91415" bIns="45708">
            <a:spAutoFit/>
          </a:bodyPr>
          <a:lstStyle/>
          <a:p>
            <a:pPr algn="ctr">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Global food security situation</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Arial" panose="020B0604020202020204" pitchFamily="34" charset="0"/>
                <a:ea typeface="等线" panose="02010600030101010101" pitchFamily="2" charset="-122"/>
                <a:cs typeface="Arial" panose="020B0604020202020204" pitchFamily="34" charset="0"/>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sp>
        <p:nvSpPr>
          <p:cNvPr id="21" name="矩形: 圆角 13">
            <a:extLst>
              <a:ext uri="{FF2B5EF4-FFF2-40B4-BE49-F238E27FC236}">
                <a16:creationId xmlns:a16="http://schemas.microsoft.com/office/drawing/2014/main" id="{B523998E-E218-A935-5C7D-3C2FAAE37F03}"/>
              </a:ext>
            </a:extLst>
          </p:cNvPr>
          <p:cNvSpPr/>
          <p:nvPr/>
        </p:nvSpPr>
        <p:spPr>
          <a:xfrm>
            <a:off x="34744" y="1025641"/>
            <a:ext cx="5300647" cy="54910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panose="020B0604020202020204" pitchFamily="34" charset="0"/>
                <a:ea typeface="宋体" panose="02010600030101010101" pitchFamily="2" charset="-122"/>
                <a:cs typeface="Arial" panose="020B0604020202020204" pitchFamily="34" charset="0"/>
              </a:rPr>
              <a:t>The global food production experienced a slight increase overall, while regional shortages became more pronounced</a:t>
            </a:r>
            <a:endParaRPr lang="zh-CN" altLang="en-US" sz="1400" b="1"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22" name="文本框 21">
            <a:extLst>
              <a:ext uri="{FF2B5EF4-FFF2-40B4-BE49-F238E27FC236}">
                <a16:creationId xmlns:a16="http://schemas.microsoft.com/office/drawing/2014/main" id="{7D8B9A8D-2A13-4B95-6CF8-F577DDA57333}"/>
              </a:ext>
            </a:extLst>
          </p:cNvPr>
          <p:cNvSpPr txBox="1"/>
          <p:nvPr/>
        </p:nvSpPr>
        <p:spPr>
          <a:xfrm>
            <a:off x="140300" y="1846755"/>
            <a:ext cx="5040313" cy="830997"/>
          </a:xfrm>
          <a:prstGeom prst="rect">
            <a:avLst/>
          </a:prstGeom>
          <a:noFill/>
        </p:spPr>
        <p:txBody>
          <a:bodyPr wrap="square">
            <a:spAutoFit/>
          </a:bodyPr>
          <a:lstStyle/>
          <a:p>
            <a:pPr algn="ctr"/>
            <a:r>
              <a:rPr lang="en-US" altLang="zh-CN" sz="1600" dirty="0">
                <a:latin typeface="Arial" panose="020B0604020202020204" pitchFamily="34" charset="0"/>
                <a:ea typeface="宋体" panose="02010600030101010101" pitchFamily="2" charset="-122"/>
                <a:cs typeface="Arial" panose="020B0604020202020204" pitchFamily="34" charset="0"/>
              </a:rPr>
              <a:t>The global total grain production in 2023 </a:t>
            </a:r>
            <a:r>
              <a:rPr lang="en-US" altLang="zh-CN" sz="1600" dirty="0">
                <a:latin typeface="Arial" panose="020B0604020202020204" pitchFamily="34" charset="0"/>
                <a:ea typeface="宋体" panose="02010600030101010101" pitchFamily="2" charset="-122"/>
                <a:cs typeface="Arial" panose="020B0604020202020204" pitchFamily="34" charset="0"/>
              </a:rPr>
              <a:t>wa</a:t>
            </a:r>
            <a:r>
              <a:rPr lang="en-US" altLang="zh-CN" sz="1600" dirty="0" smtClean="0">
                <a:latin typeface="Arial" panose="020B0604020202020204" pitchFamily="34" charset="0"/>
                <a:ea typeface="宋体" panose="02010600030101010101" pitchFamily="2" charset="-122"/>
                <a:cs typeface="Arial" panose="020B0604020202020204" pitchFamily="34" charset="0"/>
              </a:rPr>
              <a:t>s </a:t>
            </a:r>
            <a:r>
              <a:rPr lang="en-US" altLang="zh-CN" sz="1600" dirty="0">
                <a:latin typeface="Arial" panose="020B0604020202020204" pitchFamily="34" charset="0"/>
                <a:ea typeface="宋体" panose="02010600030101010101" pitchFamily="2" charset="-122"/>
                <a:cs typeface="Arial" panose="020B0604020202020204" pitchFamily="34" charset="0"/>
              </a:rPr>
              <a:t>approximately </a:t>
            </a: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2.83 billion tons</a:t>
            </a:r>
            <a:r>
              <a:rPr lang="en-US" altLang="zh-CN" sz="1600" dirty="0">
                <a:latin typeface="Arial" panose="020B0604020202020204" pitchFamily="34" charset="0"/>
                <a:ea typeface="宋体" panose="02010600030101010101" pitchFamily="2" charset="-122"/>
                <a:cs typeface="Arial" panose="020B0604020202020204" pitchFamily="34" charset="0"/>
              </a:rPr>
              <a:t>, with an increase of about 1.2% (according to FAO and IGC data).</a:t>
            </a:r>
            <a:endParaRPr lang="zh-CN" altLang="en-US" sz="1600" dirty="0">
              <a:latin typeface="Arial" panose="020B0604020202020204" pitchFamily="34" charset="0"/>
              <a:ea typeface="宋体" panose="02010600030101010101" pitchFamily="2" charset="-122"/>
              <a:cs typeface="Arial" panose="020B0604020202020204" pitchFamily="34" charset="0"/>
            </a:endParaRPr>
          </a:p>
        </p:txBody>
      </p:sp>
      <p:graphicFrame>
        <p:nvGraphicFramePr>
          <p:cNvPr id="24" name="图示 23">
            <a:extLst>
              <a:ext uri="{FF2B5EF4-FFF2-40B4-BE49-F238E27FC236}">
                <a16:creationId xmlns:a16="http://schemas.microsoft.com/office/drawing/2014/main" id="{DDCDCAB9-630C-F1E1-0408-10DC2C2FB5A7}"/>
              </a:ext>
            </a:extLst>
          </p:cNvPr>
          <p:cNvGraphicFramePr/>
          <p:nvPr>
            <p:extLst>
              <p:ext uri="{D42A27DB-BD31-4B8C-83A1-F6EECF244321}">
                <p14:modId xmlns:p14="http://schemas.microsoft.com/office/powerpoint/2010/main" val="1596301376"/>
              </p:ext>
            </p:extLst>
          </p:nvPr>
        </p:nvGraphicFramePr>
        <p:xfrm>
          <a:off x="5374309" y="1747476"/>
          <a:ext cx="2281471" cy="288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矩形: 圆角 19">
            <a:extLst>
              <a:ext uri="{FF2B5EF4-FFF2-40B4-BE49-F238E27FC236}">
                <a16:creationId xmlns:a16="http://schemas.microsoft.com/office/drawing/2014/main" id="{AD06F77F-9AFC-86EF-3329-12C1C936306F}"/>
              </a:ext>
            </a:extLst>
          </p:cNvPr>
          <p:cNvSpPr/>
          <p:nvPr/>
        </p:nvSpPr>
        <p:spPr>
          <a:xfrm>
            <a:off x="5390720" y="1010612"/>
            <a:ext cx="2248650" cy="54910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宋体" panose="02010600030101010101" pitchFamily="2" charset="-122"/>
                <a:cs typeface="Arial" panose="020B0604020202020204" pitchFamily="34" charset="0"/>
              </a:rPr>
              <a:t>Main Threats</a:t>
            </a:r>
            <a:endParaRPr lang="zh-CN" altLang="en-US" sz="1600" b="1"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26" name="矩形: 圆角 20">
            <a:extLst>
              <a:ext uri="{FF2B5EF4-FFF2-40B4-BE49-F238E27FC236}">
                <a16:creationId xmlns:a16="http://schemas.microsoft.com/office/drawing/2014/main" id="{9BD36F0B-DD3C-DB04-7DC9-10DA16D560B2}"/>
              </a:ext>
            </a:extLst>
          </p:cNvPr>
          <p:cNvSpPr/>
          <p:nvPr/>
        </p:nvSpPr>
        <p:spPr>
          <a:xfrm>
            <a:off x="8055006" y="1010612"/>
            <a:ext cx="3726377" cy="549108"/>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宋体" panose="02010600030101010101" pitchFamily="2" charset="-122"/>
                <a:cs typeface="Arial" panose="020B0604020202020204" pitchFamily="34" charset="0"/>
              </a:rPr>
              <a:t>Significant Supply Gaps and Uneven Food Distribution</a:t>
            </a:r>
            <a:endParaRPr lang="zh-CN" altLang="en-US" sz="1600" b="1"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27" name="文本框 26">
            <a:extLst>
              <a:ext uri="{FF2B5EF4-FFF2-40B4-BE49-F238E27FC236}">
                <a16:creationId xmlns:a16="http://schemas.microsoft.com/office/drawing/2014/main" id="{9B993803-965A-DB90-C994-B16DB4B34FA2}"/>
              </a:ext>
            </a:extLst>
          </p:cNvPr>
          <p:cNvSpPr txBox="1"/>
          <p:nvPr/>
        </p:nvSpPr>
        <p:spPr>
          <a:xfrm>
            <a:off x="7590938" y="1630009"/>
            <a:ext cx="4654515" cy="5262979"/>
          </a:xfrm>
          <a:prstGeom prst="rect">
            <a:avLst/>
          </a:prstGeom>
          <a:noFill/>
        </p:spPr>
        <p:txBody>
          <a:bodyPr wrap="square">
            <a:spAutoFit/>
          </a:bodyPr>
          <a:lstStyle/>
          <a:p>
            <a:pPr marL="285750" indent="-285750">
              <a:buFont typeface="Wingdings" panose="05000000000000000000" pitchFamily="2" charset="2"/>
              <a:buChar char="u"/>
            </a:pP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The number of food insecure people is rising, especially in developing countries and conflict-affected regions.</a:t>
            </a:r>
          </a:p>
          <a:p>
            <a:pPr marL="285750" indent="-285750">
              <a:buFont typeface="Wingdings" panose="05000000000000000000" pitchFamily="2" charset="2"/>
              <a:buChar char="Ø"/>
            </a:pPr>
            <a:r>
              <a:rPr lang="en-US" altLang="zh-CN" sz="1600" b="1" dirty="0">
                <a:latin typeface="Arial" panose="020B0604020202020204" pitchFamily="34" charset="0"/>
                <a:ea typeface="宋体" panose="02010600030101010101" pitchFamily="2" charset="-122"/>
                <a:cs typeface="Arial" panose="020B0604020202020204" pitchFamily="34" charset="0"/>
              </a:rPr>
              <a:t>Global hunger levels have remained high for three consecutive years</a:t>
            </a:r>
            <a:r>
              <a:rPr lang="en-US" altLang="zh-CN" sz="1600" dirty="0">
                <a:latin typeface="Arial" panose="020B0604020202020204" pitchFamily="34" charset="0"/>
                <a:ea typeface="宋体" panose="02010600030101010101" pitchFamily="2" charset="-122"/>
                <a:cs typeface="Arial" panose="020B0604020202020204" pitchFamily="34" charset="0"/>
              </a:rPr>
              <a:t>, with 713 million to 757 million people facing food shortages in 2023, an increase of approximately 152 million since 2019.</a:t>
            </a:r>
          </a:p>
          <a:p>
            <a:pPr marL="285750" indent="-285750">
              <a:buFont typeface="Wingdings" panose="05000000000000000000" pitchFamily="2" charset="2"/>
              <a:buChar char="Ø"/>
            </a:pPr>
            <a:r>
              <a:rPr lang="en-US" altLang="zh-CN" sz="1600" b="1" dirty="0">
                <a:latin typeface="Arial" panose="020B0604020202020204" pitchFamily="34" charset="0"/>
                <a:ea typeface="宋体" panose="02010600030101010101" pitchFamily="2" charset="-122"/>
                <a:cs typeface="Arial" panose="020B0604020202020204" pitchFamily="34" charset="0"/>
              </a:rPr>
              <a:t>The adult obesity rate</a:t>
            </a:r>
            <a:r>
              <a:rPr lang="en-US" altLang="zh-CN" sz="1600" dirty="0">
                <a:latin typeface="Arial" panose="020B0604020202020204" pitchFamily="34" charset="0"/>
                <a:ea typeface="宋体" panose="02010600030101010101" pitchFamily="2" charset="-122"/>
                <a:cs typeface="Arial" panose="020B0604020202020204" pitchFamily="34" charset="0"/>
              </a:rPr>
              <a:t> has steadily increased from 12.1% in 2012 to </a:t>
            </a:r>
            <a:r>
              <a:rPr lang="en-US" altLang="zh-CN" sz="1600" b="1" dirty="0">
                <a:latin typeface="Arial" panose="020B0604020202020204" pitchFamily="34" charset="0"/>
                <a:ea typeface="宋体" panose="02010600030101010101" pitchFamily="2" charset="-122"/>
                <a:cs typeface="Arial" panose="020B0604020202020204" pitchFamily="34" charset="0"/>
              </a:rPr>
              <a:t>15.8%</a:t>
            </a:r>
            <a:r>
              <a:rPr lang="en-US" altLang="zh-CN" sz="1600" dirty="0">
                <a:latin typeface="Arial" panose="020B0604020202020204" pitchFamily="34" charset="0"/>
                <a:ea typeface="宋体" panose="02010600030101010101" pitchFamily="2" charset="-122"/>
                <a:cs typeface="Arial" panose="020B0604020202020204" pitchFamily="34" charset="0"/>
              </a:rPr>
              <a:t> in 2022.</a:t>
            </a:r>
          </a:p>
          <a:p>
            <a:pPr marL="285750" indent="-285750">
              <a:buFont typeface="Wingdings" panose="05000000000000000000" pitchFamily="2" charset="2"/>
              <a:buChar char="Ø"/>
            </a:pPr>
            <a:r>
              <a:rPr lang="en-US" altLang="zh-CN" sz="1600" dirty="0">
                <a:latin typeface="Arial" panose="020B0604020202020204" pitchFamily="34" charset="0"/>
                <a:ea typeface="宋体" panose="02010600030101010101" pitchFamily="2" charset="-122"/>
                <a:cs typeface="Arial" panose="020B0604020202020204" pitchFamily="34" charset="0"/>
              </a:rPr>
              <a:t>The coexistence of malnutrition with overweight and obesity is sharply rising across all age groups globally.</a:t>
            </a:r>
          </a:p>
          <a:p>
            <a:pPr marL="285750" indent="-285750">
              <a:buFont typeface="Wingdings" panose="05000000000000000000" pitchFamily="2" charset="2"/>
              <a:buChar char="u"/>
            </a:pP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Food production capacity is facing challenges</a:t>
            </a:r>
            <a:r>
              <a:rPr lang="en-US" altLang="zh-CN" sz="1600" dirty="0">
                <a:latin typeface="Arial" panose="020B0604020202020204" pitchFamily="34" charset="0"/>
                <a:ea typeface="宋体" panose="02010600030101010101" pitchFamily="2" charset="-122"/>
                <a:cs typeface="Arial" panose="020B0604020202020204" pitchFamily="34" charset="0"/>
              </a:rPr>
              <a:t>, particularly in Africa, South Asia, and the Middle East.</a:t>
            </a:r>
          </a:p>
          <a:p>
            <a:pPr marL="285750" indent="-285750">
              <a:buFont typeface="Wingdings" panose="05000000000000000000" pitchFamily="2" charset="2"/>
              <a:buChar char="u"/>
            </a:pP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Global food prices have fluctuated significantly</a:t>
            </a:r>
            <a:r>
              <a:rPr lang="en-US" altLang="zh-CN" sz="1600" dirty="0">
                <a:latin typeface="Arial" panose="020B0604020202020204" pitchFamily="34" charset="0"/>
                <a:ea typeface="宋体" panose="02010600030101010101" pitchFamily="2" charset="-122"/>
                <a:cs typeface="Arial" panose="020B0604020202020204" pitchFamily="34" charset="0"/>
              </a:rPr>
              <a:t>, having sharply risen since 2021, and remain above historical averages, mainly impacting low-income countries, especially those with import-dependent economies.</a:t>
            </a:r>
            <a:endParaRPr lang="zh-CN" altLang="en-US" sz="1600" dirty="0">
              <a:latin typeface="Arial" panose="020B0604020202020204" pitchFamily="34" charset="0"/>
              <a:ea typeface="宋体" panose="02010600030101010101" pitchFamily="2" charset="-122"/>
              <a:cs typeface="Arial" panose="020B0604020202020204" pitchFamily="34" charset="0"/>
            </a:endParaRPr>
          </a:p>
        </p:txBody>
      </p:sp>
      <p:graphicFrame>
        <p:nvGraphicFramePr>
          <p:cNvPr id="2" name="图表 1">
            <a:extLst>
              <a:ext uri="{FF2B5EF4-FFF2-40B4-BE49-F238E27FC236}">
                <a16:creationId xmlns:a16="http://schemas.microsoft.com/office/drawing/2014/main" id="{E8357AFA-4FD4-A929-ADD8-4CD24E229B1D}"/>
              </a:ext>
            </a:extLst>
          </p:cNvPr>
          <p:cNvGraphicFramePr>
            <a:graphicFrameLocks/>
          </p:cNvGraphicFramePr>
          <p:nvPr>
            <p:extLst>
              <p:ext uri="{D42A27DB-BD31-4B8C-83A1-F6EECF244321}">
                <p14:modId xmlns:p14="http://schemas.microsoft.com/office/powerpoint/2010/main" val="4223340643"/>
              </p:ext>
            </p:extLst>
          </p:nvPr>
        </p:nvGraphicFramePr>
        <p:xfrm>
          <a:off x="58532" y="3094650"/>
          <a:ext cx="5122081" cy="2740600"/>
        </p:xfrm>
        <a:graphic>
          <a:graphicData uri="http://schemas.openxmlformats.org/drawingml/2006/chart">
            <c:chart xmlns:c="http://schemas.openxmlformats.org/drawingml/2006/chart" xmlns:r="http://schemas.openxmlformats.org/officeDocument/2006/relationships" r:id="rId8"/>
          </a:graphicData>
        </a:graphic>
      </p:graphicFrame>
      <p:sp>
        <p:nvSpPr>
          <p:cNvPr id="5" name="矩形 4"/>
          <p:cNvSpPr/>
          <p:nvPr/>
        </p:nvSpPr>
        <p:spPr>
          <a:xfrm>
            <a:off x="4141747" y="470041"/>
            <a:ext cx="3648756" cy="400110"/>
          </a:xfrm>
          <a:prstGeom prst="rect">
            <a:avLst/>
          </a:prstGeom>
        </p:spPr>
        <p:txBody>
          <a:bodyPr wrap="none">
            <a:spAutoFit/>
          </a:bodyPr>
          <a:lstStyle/>
          <a:p>
            <a:r>
              <a:rPr lang="en-US" altLang="zh-CN" sz="2000" dirty="0">
                <a:solidFill>
                  <a:schemeClr val="bg1"/>
                </a:solidFill>
                <a:latin typeface="Arial" panose="020B0604020202020204" pitchFamily="34" charset="0"/>
                <a:cs typeface="Arial" panose="020B0604020202020204" pitchFamily="34" charset="0"/>
              </a:rPr>
              <a:t>Global </a:t>
            </a:r>
            <a:r>
              <a:rPr lang="en-US" altLang="zh-CN" sz="2000" dirty="0" smtClean="0">
                <a:solidFill>
                  <a:schemeClr val="bg1"/>
                </a:solidFill>
                <a:latin typeface="Arial" panose="020B0604020202020204" pitchFamily="34" charset="0"/>
                <a:cs typeface="Arial" panose="020B0604020202020204" pitchFamily="34" charset="0"/>
              </a:rPr>
              <a:t>Food Security Situation</a:t>
            </a:r>
            <a:endParaRPr lang="en-US" altLang="zh-C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7034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7C1BA4C8-2671-079D-90DB-0F063B07A5D8}"/>
              </a:ext>
            </a:extLst>
          </p:cNvPr>
          <p:cNvCxnSpPr>
            <a:cxnSpLocks/>
          </p:cNvCxnSpPr>
          <p:nvPr/>
        </p:nvCxnSpPr>
        <p:spPr>
          <a:xfrm>
            <a:off x="0" y="533165"/>
            <a:ext cx="12192000" cy="2276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4E18B8AE-62E6-A955-0657-E8638B24F809}"/>
              </a:ext>
            </a:extLst>
          </p:cNvPr>
          <p:cNvGrpSpPr/>
          <p:nvPr/>
        </p:nvGrpSpPr>
        <p:grpSpPr>
          <a:xfrm>
            <a:off x="2216828" y="-59666"/>
            <a:ext cx="7872351" cy="646331"/>
            <a:chOff x="4344363" y="-50344"/>
            <a:chExt cx="7872351" cy="646331"/>
          </a:xfrm>
        </p:grpSpPr>
        <p:grpSp>
          <p:nvGrpSpPr>
            <p:cNvPr id="6" name="组合 5">
              <a:extLst>
                <a:ext uri="{FF2B5EF4-FFF2-40B4-BE49-F238E27FC236}">
                  <a16:creationId xmlns:a16="http://schemas.microsoft.com/office/drawing/2014/main" id="{F0C624FE-9200-C2BB-4B8C-14C6F0255385}"/>
                </a:ext>
              </a:extLst>
            </p:cNvPr>
            <p:cNvGrpSpPr/>
            <p:nvPr/>
          </p:nvGrpSpPr>
          <p:grpSpPr>
            <a:xfrm>
              <a:off x="4344363" y="0"/>
              <a:ext cx="549163" cy="555929"/>
              <a:chOff x="100086" y="534395"/>
              <a:chExt cx="469588" cy="407161"/>
            </a:xfrm>
          </p:grpSpPr>
          <p:sp>
            <p:nvSpPr>
              <p:cNvPr id="8" name="等腰三角形 5">
                <a:extLst>
                  <a:ext uri="{FF2B5EF4-FFF2-40B4-BE49-F238E27FC236}">
                    <a16:creationId xmlns:a16="http://schemas.microsoft.com/office/drawing/2014/main" id="{B605DFDA-728C-2A49-B573-4356F8F23E6D}"/>
                  </a:ext>
                </a:extLst>
              </p:cNvPr>
              <p:cNvSpPr/>
              <p:nvPr/>
            </p:nvSpPr>
            <p:spPr>
              <a:xfrm>
                <a:off x="382996" y="534395"/>
                <a:ext cx="186678" cy="160930"/>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等腰三角形 6">
                <a:extLst>
                  <a:ext uri="{FF2B5EF4-FFF2-40B4-BE49-F238E27FC236}">
                    <a16:creationId xmlns:a16="http://schemas.microsoft.com/office/drawing/2014/main" id="{46D4CCF2-2092-F7E2-9C3C-DCB14885E39E}"/>
                  </a:ext>
                </a:extLst>
              </p:cNvPr>
              <p:cNvSpPr/>
              <p:nvPr/>
            </p:nvSpPr>
            <p:spPr>
              <a:xfrm>
                <a:off x="140117" y="561123"/>
                <a:ext cx="429538" cy="3804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
                  </a:lnSpc>
                </a:pP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10" name="等腰三角形 7">
                <a:extLst>
                  <a:ext uri="{FF2B5EF4-FFF2-40B4-BE49-F238E27FC236}">
                    <a16:creationId xmlns:a16="http://schemas.microsoft.com/office/drawing/2014/main" id="{BFC8B789-30DF-6E25-D60A-5DF9C875F01B}"/>
                  </a:ext>
                </a:extLst>
              </p:cNvPr>
              <p:cNvSpPr/>
              <p:nvPr/>
            </p:nvSpPr>
            <p:spPr>
              <a:xfrm>
                <a:off x="100086" y="809504"/>
                <a:ext cx="88392" cy="76200"/>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 name="文本框 6">
              <a:extLst>
                <a:ext uri="{FF2B5EF4-FFF2-40B4-BE49-F238E27FC236}">
                  <a16:creationId xmlns:a16="http://schemas.microsoft.com/office/drawing/2014/main" id="{E7DA5240-F418-2228-F204-0D7229D44A8A}"/>
                </a:ext>
              </a:extLst>
            </p:cNvPr>
            <p:cNvSpPr txBox="1"/>
            <p:nvPr/>
          </p:nvSpPr>
          <p:spPr>
            <a:xfrm>
              <a:off x="5080337" y="-50344"/>
              <a:ext cx="7136377" cy="646331"/>
            </a:xfrm>
            <a:prstGeom prst="rect">
              <a:avLst/>
            </a:prstGeom>
            <a:noFill/>
          </p:spPr>
          <p:txBody>
            <a:bodyPr wrap="none" rtlCol="0">
              <a:spAutoFit/>
            </a:bodyPr>
            <a:lstStyle/>
            <a:p>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Global Feed Grain Production Trends</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11" name="图片 10">
            <a:extLst>
              <a:ext uri="{FF2B5EF4-FFF2-40B4-BE49-F238E27FC236}">
                <a16:creationId xmlns:a16="http://schemas.microsoft.com/office/drawing/2014/main" id="{660FFF3E-0A8E-0A30-0556-C286CD2C46EF}"/>
              </a:ext>
            </a:extLst>
          </p:cNvPr>
          <p:cNvPicPr>
            <a:picLocks noChangeAspect="1"/>
          </p:cNvPicPr>
          <p:nvPr/>
        </p:nvPicPr>
        <p:blipFill>
          <a:blip r:embed="rId2"/>
          <a:srcRect t="14580"/>
          <a:stretch/>
        </p:blipFill>
        <p:spPr>
          <a:xfrm>
            <a:off x="309241" y="1202260"/>
            <a:ext cx="5274310" cy="2692554"/>
          </a:xfrm>
          <a:prstGeom prst="rect">
            <a:avLst/>
          </a:prstGeom>
        </p:spPr>
      </p:pic>
      <p:sp>
        <p:nvSpPr>
          <p:cNvPr id="13" name="文本框 12">
            <a:extLst>
              <a:ext uri="{FF2B5EF4-FFF2-40B4-BE49-F238E27FC236}">
                <a16:creationId xmlns:a16="http://schemas.microsoft.com/office/drawing/2014/main" id="{63177000-46A7-445C-7D72-B679F3B1AA90}"/>
              </a:ext>
            </a:extLst>
          </p:cNvPr>
          <p:cNvSpPr txBox="1"/>
          <p:nvPr/>
        </p:nvSpPr>
        <p:spPr>
          <a:xfrm>
            <a:off x="5770362" y="618746"/>
            <a:ext cx="6286655" cy="3108543"/>
          </a:xfrm>
          <a:prstGeom prst="rect">
            <a:avLst/>
          </a:prstGeom>
          <a:noFill/>
        </p:spPr>
        <p:txBody>
          <a:bodyPr wrap="square" rtlCol="0">
            <a:spAutoFit/>
          </a:bodyPr>
          <a:lstStyle/>
          <a:p>
            <a:pPr>
              <a:spcBef>
                <a:spcPts val="600"/>
              </a:spcBef>
            </a:pPr>
            <a:r>
              <a:rPr lang="en-US" altLang="zh-CN" sz="1600" b="1" dirty="0">
                <a:latin typeface="Times New Roman" panose="02020603050405020304" pitchFamily="18" charset="0"/>
                <a:cs typeface="Times New Roman" panose="02020603050405020304" pitchFamily="18" charset="0"/>
              </a:rPr>
              <a:t>In 2023, global feed production reached </a:t>
            </a:r>
            <a:r>
              <a:rPr lang="en-US" altLang="zh-CN" sz="1600" b="1" dirty="0">
                <a:solidFill>
                  <a:srgbClr val="FF0000"/>
                </a:solidFill>
                <a:latin typeface="Times New Roman" panose="02020603050405020304" pitchFamily="18" charset="0"/>
                <a:cs typeface="Times New Roman" panose="02020603050405020304" pitchFamily="18" charset="0"/>
              </a:rPr>
              <a:t>1.29 billion tons</a:t>
            </a:r>
            <a:r>
              <a:rPr lang="en-US" altLang="zh-CN" sz="1600" b="1" dirty="0">
                <a:latin typeface="Times New Roman" panose="02020603050405020304" pitchFamily="18" charset="0"/>
                <a:cs typeface="Times New Roman" panose="02020603050405020304" pitchFamily="18" charset="0"/>
              </a:rPr>
              <a:t>, a year-on-year decrease of </a:t>
            </a:r>
            <a:r>
              <a:rPr lang="en-US" altLang="zh-CN" sz="1600" b="1" dirty="0">
                <a:solidFill>
                  <a:srgbClr val="FF0000"/>
                </a:solidFill>
                <a:latin typeface="Times New Roman" panose="02020603050405020304" pitchFamily="18" charset="0"/>
                <a:cs typeface="Times New Roman" panose="02020603050405020304" pitchFamily="18" charset="0"/>
              </a:rPr>
              <a:t>0.2%</a:t>
            </a:r>
            <a:r>
              <a:rPr lang="en-US" altLang="zh-CN" sz="1600" b="1" dirty="0">
                <a:latin typeface="Times New Roman" panose="02020603050405020304" pitchFamily="18" charset="0"/>
                <a:cs typeface="Times New Roman" panose="02020603050405020304" pitchFamily="18" charset="0"/>
              </a:rPr>
              <a:t>.</a:t>
            </a:r>
          </a:p>
          <a:p>
            <a:pPr marL="285750" indent="-285750">
              <a:spcBef>
                <a:spcPts val="600"/>
              </a:spcBef>
              <a:buFont typeface="Wingdings" panose="05000000000000000000" pitchFamily="2" charset="2"/>
              <a:buChar char="u"/>
            </a:pPr>
            <a:r>
              <a:rPr lang="en-US" altLang="zh-CN" sz="1600" dirty="0">
                <a:latin typeface="Times New Roman" panose="02020603050405020304" pitchFamily="18" charset="0"/>
                <a:cs typeface="Times New Roman" panose="02020603050405020304" pitchFamily="18" charset="0"/>
              </a:rPr>
              <a:t>The largest production regions are Asia-Pacific, North America, and Europe.</a:t>
            </a:r>
          </a:p>
          <a:p>
            <a:pPr marL="285750" indent="-285750">
              <a:spcBef>
                <a:spcPts val="600"/>
              </a:spcBef>
              <a:buFont typeface="Wingdings" panose="05000000000000000000" pitchFamily="2" charset="2"/>
              <a:buChar char="u"/>
            </a:pPr>
            <a:r>
              <a:rPr lang="en-US" altLang="zh-CN" sz="1600" b="1" dirty="0">
                <a:latin typeface="Times New Roman" panose="02020603050405020304" pitchFamily="18" charset="0"/>
                <a:cs typeface="Times New Roman" panose="02020603050405020304" pitchFamily="18" charset="0"/>
              </a:rPr>
              <a:t>Asia-Pacific</a:t>
            </a:r>
            <a:r>
              <a:rPr lang="en-US" altLang="zh-CN" sz="1600" dirty="0">
                <a:latin typeface="Times New Roman" panose="02020603050405020304" pitchFamily="18" charset="0"/>
                <a:cs typeface="Times New Roman" panose="02020603050405020304" pitchFamily="18" charset="0"/>
              </a:rPr>
              <a:t> has the highest production and the largest growth.</a:t>
            </a:r>
          </a:p>
          <a:p>
            <a:pPr marL="285750" indent="-285750">
              <a:spcBef>
                <a:spcPts val="600"/>
              </a:spcBef>
              <a:buFont typeface="Wingdings" panose="05000000000000000000" pitchFamily="2" charset="2"/>
              <a:buChar char="u"/>
            </a:pPr>
            <a:r>
              <a:rPr lang="en-US" altLang="zh-CN" sz="1600" dirty="0">
                <a:latin typeface="Times New Roman" panose="02020603050405020304" pitchFamily="18" charset="0"/>
                <a:cs typeface="Times New Roman" panose="02020603050405020304" pitchFamily="18" charset="0"/>
              </a:rPr>
              <a:t>Europe experienced the most significant decline due to the spread of diseases such as African swine fever and avian influenza.</a:t>
            </a:r>
          </a:p>
          <a:p>
            <a:pPr marL="285750" indent="-285750">
              <a:spcBef>
                <a:spcPts val="600"/>
              </a:spcBef>
              <a:buFont typeface="Wingdings" panose="05000000000000000000" pitchFamily="2" charset="2"/>
              <a:buChar char="u"/>
            </a:pPr>
            <a:r>
              <a:rPr lang="en-US" altLang="zh-CN" sz="1600" b="1" dirty="0">
                <a:latin typeface="Times New Roman" panose="02020603050405020304" pitchFamily="18" charset="0"/>
                <a:cs typeface="Times New Roman" panose="02020603050405020304" pitchFamily="18" charset="0"/>
              </a:rPr>
              <a:t>Corn</a:t>
            </a:r>
            <a:r>
              <a:rPr lang="en-US" altLang="zh-CN" sz="1600" dirty="0">
                <a:latin typeface="Times New Roman" panose="02020603050405020304" pitchFamily="18" charset="0"/>
                <a:cs typeface="Times New Roman" panose="02020603050405020304" pitchFamily="18" charset="0"/>
              </a:rPr>
              <a:t> consumption is approximately </a:t>
            </a:r>
            <a:r>
              <a:rPr lang="en-US" altLang="zh-CN" sz="1600" b="1" dirty="0">
                <a:latin typeface="Times New Roman" panose="02020603050405020304" pitchFamily="18" charset="0"/>
                <a:cs typeface="Times New Roman" panose="02020603050405020304" pitchFamily="18" charset="0"/>
              </a:rPr>
              <a:t>550 million tons</a:t>
            </a:r>
            <a:r>
              <a:rPr lang="en-US" altLang="zh-CN" sz="1600" dirty="0">
                <a:latin typeface="Times New Roman" panose="02020603050405020304" pitchFamily="18" charset="0"/>
                <a:cs typeface="Times New Roman" panose="02020603050405020304" pitchFamily="18" charset="0"/>
              </a:rPr>
              <a:t>, with nearly 50% used for feed; </a:t>
            </a:r>
            <a:r>
              <a:rPr lang="en-US" altLang="zh-CN" sz="1600" b="1" dirty="0">
                <a:latin typeface="Times New Roman" panose="02020603050405020304" pitchFamily="18" charset="0"/>
                <a:cs typeface="Times New Roman" panose="02020603050405020304" pitchFamily="18" charset="0"/>
              </a:rPr>
              <a:t>soybean meal </a:t>
            </a:r>
            <a:r>
              <a:rPr lang="en-US" altLang="zh-CN" sz="1600" dirty="0">
                <a:latin typeface="Times New Roman" panose="02020603050405020304" pitchFamily="18" charset="0"/>
                <a:cs typeface="Times New Roman" panose="02020603050405020304" pitchFamily="18" charset="0"/>
              </a:rPr>
              <a:t>consumption is about </a:t>
            </a:r>
            <a:r>
              <a:rPr lang="en-US" altLang="zh-CN" sz="1600" b="1" dirty="0">
                <a:latin typeface="Times New Roman" panose="02020603050405020304" pitchFamily="18" charset="0"/>
                <a:cs typeface="Times New Roman" panose="02020603050405020304" pitchFamily="18" charset="0"/>
              </a:rPr>
              <a:t>280 million tons</a:t>
            </a:r>
            <a:r>
              <a:rPr lang="en-US" altLang="zh-CN" sz="1600" dirty="0">
                <a:latin typeface="Times New Roman" panose="02020603050405020304" pitchFamily="18" charset="0"/>
                <a:cs typeface="Times New Roman" panose="02020603050405020304" pitchFamily="18" charset="0"/>
              </a:rPr>
              <a:t>, equivalent to roughly 358 million tons of soybeans, with over 85% used for feed.</a:t>
            </a:r>
            <a:endParaRPr lang="zh-CN" altLang="en-US" sz="1600" dirty="0">
              <a:latin typeface="Times New Roman" panose="02020603050405020304" pitchFamily="18" charset="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2FFD7227-C26F-29CB-87DD-23F2E339E283}"/>
              </a:ext>
            </a:extLst>
          </p:cNvPr>
          <p:cNvGraphicFramePr>
            <a:graphicFrameLocks noGrp="1"/>
          </p:cNvGraphicFramePr>
          <p:nvPr>
            <p:extLst/>
          </p:nvPr>
        </p:nvGraphicFramePr>
        <p:xfrm>
          <a:off x="309240" y="4050823"/>
          <a:ext cx="5274311" cy="2529140"/>
        </p:xfrm>
        <a:graphic>
          <a:graphicData uri="http://schemas.openxmlformats.org/drawingml/2006/table">
            <a:tbl>
              <a:tblPr>
                <a:tableStyleId>{5C22544A-7EE6-4342-B048-85BDC9FD1C3A}</a:tableStyleId>
              </a:tblPr>
              <a:tblGrid>
                <a:gridCol w="1087760">
                  <a:extLst>
                    <a:ext uri="{9D8B030D-6E8A-4147-A177-3AD203B41FA5}">
                      <a16:colId xmlns:a16="http://schemas.microsoft.com/office/drawing/2014/main" val="607206067"/>
                    </a:ext>
                  </a:extLst>
                </a:gridCol>
                <a:gridCol w="1181100">
                  <a:extLst>
                    <a:ext uri="{9D8B030D-6E8A-4147-A177-3AD203B41FA5}">
                      <a16:colId xmlns:a16="http://schemas.microsoft.com/office/drawing/2014/main" val="2920891071"/>
                    </a:ext>
                  </a:extLst>
                </a:gridCol>
                <a:gridCol w="1236254">
                  <a:extLst>
                    <a:ext uri="{9D8B030D-6E8A-4147-A177-3AD203B41FA5}">
                      <a16:colId xmlns:a16="http://schemas.microsoft.com/office/drawing/2014/main" val="1345621724"/>
                    </a:ext>
                  </a:extLst>
                </a:gridCol>
                <a:gridCol w="953589">
                  <a:extLst>
                    <a:ext uri="{9D8B030D-6E8A-4147-A177-3AD203B41FA5}">
                      <a16:colId xmlns:a16="http://schemas.microsoft.com/office/drawing/2014/main" val="851036320"/>
                    </a:ext>
                  </a:extLst>
                </a:gridCol>
                <a:gridCol w="815608">
                  <a:extLst>
                    <a:ext uri="{9D8B030D-6E8A-4147-A177-3AD203B41FA5}">
                      <a16:colId xmlns:a16="http://schemas.microsoft.com/office/drawing/2014/main" val="3124614247"/>
                    </a:ext>
                  </a:extLst>
                </a:gridCol>
              </a:tblGrid>
              <a:tr h="480892">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Region</a:t>
                      </a:r>
                    </a:p>
                  </a:txBody>
                  <a:tcPr marL="9525" marR="9525" marT="9525" marB="0" anchor="ctr">
                    <a:solidFill>
                      <a:schemeClr val="accent2">
                        <a:lumMod val="20000"/>
                        <a:lumOff val="80000"/>
                      </a:schemeClr>
                    </a:solidFill>
                  </a:tcPr>
                </a:tc>
                <a:tc>
                  <a:txBody>
                    <a:bodyPr/>
                    <a:lstStyle/>
                    <a:p>
                      <a:pPr algn="ctr" fontAlgn="b"/>
                      <a:r>
                        <a:rPr lang="fr-FR"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2023 Production (100 Million Tons)</a:t>
                      </a:r>
                      <a:endParaRPr lang="zh-CN" altLang="en-US"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fr-FR"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2023 Production (100 Million Tons)</a:t>
                      </a:r>
                      <a:endParaRPr lang="zh-CN" altLang="en-US"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Increase (10,000 Tons)</a:t>
                      </a:r>
                      <a:endParaRPr lang="zh-CN" altLang="en-US"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Growth Rate (%)</a:t>
                      </a:r>
                      <a:endParaRPr lang="zh-CN" altLang="en-US"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4161883481"/>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Asia-Pacific</a:t>
                      </a:r>
                    </a:p>
                  </a:txBody>
                  <a:tcPr marL="9525" marR="9525" marT="9525" marB="0" anchor="ctr">
                    <a:solidFill>
                      <a:schemeClr val="accent2">
                        <a:lumMod val="20000"/>
                        <a:lumOff val="80000"/>
                      </a:schemeClr>
                    </a:solidFill>
                  </a:tcPr>
                </a:tc>
                <a:tc>
                  <a:txBody>
                    <a:bodyPr/>
                    <a:lstStyle/>
                    <a:p>
                      <a:pPr algn="ctr" fontAlgn="b"/>
                      <a:r>
                        <a:rPr lang="en-US" altLang="zh-CN" sz="1200" b="1" u="none" strike="noStrike" dirty="0">
                          <a:effectLst/>
                          <a:latin typeface="Times New Roman" panose="02020603050405020304" pitchFamily="18" charset="0"/>
                          <a:ea typeface="宋体" panose="02010600030101010101" pitchFamily="2" charset="-122"/>
                          <a:cs typeface="Times New Roman" panose="02020603050405020304" pitchFamily="18" charset="0"/>
                        </a:rPr>
                        <a:t>4.75</a:t>
                      </a:r>
                      <a:endParaRPr lang="en-US" altLang="zh-CN"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4.69</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b="1" u="none" strike="noStrike" dirty="0">
                          <a:effectLst/>
                          <a:latin typeface="Times New Roman" panose="02020603050405020304" pitchFamily="18" charset="0"/>
                          <a:ea typeface="宋体" panose="02010600030101010101" pitchFamily="2" charset="-122"/>
                          <a:cs typeface="Times New Roman" panose="02020603050405020304" pitchFamily="18" charset="0"/>
                        </a:rPr>
                        <a:t>6540</a:t>
                      </a:r>
                      <a:endParaRPr lang="en-US" altLang="zh-CN" sz="12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1.40 </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651039425"/>
                  </a:ext>
                </a:extLst>
              </a:tr>
              <a:tr h="256031">
                <a:tc>
                  <a:txBody>
                    <a:bodyPr/>
                    <a:lstStyle/>
                    <a:p>
                      <a:pPr algn="ctr" fontAlgn="b"/>
                      <a:r>
                        <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North America</a:t>
                      </a: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2.59</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2.62</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-2800</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-1.07 </a:t>
                      </a:r>
                      <a:endParaRPr lang="en-US" altLang="zh-CN" sz="12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895356126"/>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Europe</a:t>
                      </a: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2.53</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2.63</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-10070</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-3.82 </a:t>
                      </a:r>
                      <a:endParaRPr lang="en-US" altLang="zh-CN" sz="12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624812655"/>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Latin America</a:t>
                      </a: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2.01</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1.98</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2457</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1.24 </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02544179"/>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Africa</a:t>
                      </a: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0.51</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0.5</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980</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1.94 </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4217078960"/>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Middle East</a:t>
                      </a: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0.36</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0.36</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-120</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-0.32 </a:t>
                      </a:r>
                      <a:endParaRPr lang="en-US" altLang="zh-CN" sz="12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759520685"/>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Oceania</a:t>
                      </a: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0.11</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0.1</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390</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effectLst/>
                          <a:latin typeface="Times New Roman" panose="02020603050405020304" pitchFamily="18" charset="0"/>
                          <a:ea typeface="宋体" panose="02010600030101010101" pitchFamily="2" charset="-122"/>
                          <a:cs typeface="Times New Roman" panose="02020603050405020304" pitchFamily="18" charset="0"/>
                        </a:rPr>
                        <a:t>3.71 </a:t>
                      </a:r>
                      <a:endParaRPr lang="en-US" altLang="zh-CN" sz="12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036459893"/>
                  </a:ext>
                </a:extLst>
              </a:tr>
              <a:tr h="256031">
                <a:tc>
                  <a:txBody>
                    <a:bodyPr/>
                    <a:lstStyle/>
                    <a:p>
                      <a:pPr algn="ctr" fontAlgn="b"/>
                      <a:r>
                        <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Total</a:t>
                      </a: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12.86</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12.88</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a:effectLst/>
                          <a:latin typeface="Times New Roman" panose="02020603050405020304" pitchFamily="18" charset="0"/>
                          <a:ea typeface="宋体" panose="02010600030101010101" pitchFamily="2" charset="-122"/>
                          <a:cs typeface="Times New Roman" panose="02020603050405020304" pitchFamily="18" charset="0"/>
                        </a:rPr>
                        <a:t>-2623</a:t>
                      </a:r>
                      <a:endParaRPr lang="en-US" altLang="zh-CN" sz="1200" b="0" i="0" u="none" strike="noStrike">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ctr" fontAlgn="b"/>
                      <a:r>
                        <a:rPr lang="en-US" altLang="zh-CN" sz="120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-0.20 </a:t>
                      </a:r>
                      <a:endParaRPr lang="en-US" altLang="zh-CN" sz="12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3363687799"/>
                  </a:ext>
                </a:extLst>
              </a:tr>
            </a:tbl>
          </a:graphicData>
        </a:graphic>
      </p:graphicFrame>
      <p:sp>
        <p:nvSpPr>
          <p:cNvPr id="17" name="文本框 16">
            <a:extLst>
              <a:ext uri="{FF2B5EF4-FFF2-40B4-BE49-F238E27FC236}">
                <a16:creationId xmlns:a16="http://schemas.microsoft.com/office/drawing/2014/main" id="{059F3790-02C0-2F97-AFD9-E900D6A94071}"/>
              </a:ext>
            </a:extLst>
          </p:cNvPr>
          <p:cNvSpPr txBox="1"/>
          <p:nvPr/>
        </p:nvSpPr>
        <p:spPr>
          <a:xfrm>
            <a:off x="8058004" y="3800293"/>
            <a:ext cx="3824755" cy="2108269"/>
          </a:xfrm>
          <a:prstGeom prst="rect">
            <a:avLst/>
          </a:prstGeom>
          <a:noFill/>
        </p:spPr>
        <p:txBody>
          <a:bodyPr wrap="square" rtlCol="0">
            <a:spAutoFit/>
          </a:bodyPr>
          <a:lstStyle/>
          <a:p>
            <a:pPr marL="285750" indent="-285750">
              <a:spcBef>
                <a:spcPts val="600"/>
              </a:spcBef>
              <a:buFont typeface="Wingdings" panose="05000000000000000000" pitchFamily="2" charset="2"/>
              <a:buChar char="u"/>
            </a:pPr>
            <a:r>
              <a:rPr lang="en-US" altLang="zh-CN" dirty="0">
                <a:latin typeface="Times New Roman" panose="02020603050405020304" pitchFamily="18" charset="0"/>
                <a:cs typeface="Times New Roman" panose="02020603050405020304" pitchFamily="18" charset="0"/>
              </a:rPr>
              <a:t>In 2023, the top ten feed-producing countries globally produced 811.8 million tons of feed, accounting for 63% of the world total.</a:t>
            </a:r>
          </a:p>
          <a:p>
            <a:pPr marL="285750" indent="-285750">
              <a:spcBef>
                <a:spcPts val="600"/>
              </a:spcBef>
              <a:buFont typeface="Wingdings" panose="05000000000000000000" pitchFamily="2" charset="2"/>
              <a:buChar char="u"/>
            </a:pPr>
            <a:r>
              <a:rPr lang="en-US" altLang="zh-CN" dirty="0">
                <a:latin typeface="Times New Roman" panose="02020603050405020304" pitchFamily="18" charset="0"/>
                <a:cs typeface="Times New Roman" panose="02020603050405020304" pitchFamily="18" charset="0"/>
              </a:rPr>
              <a:t>Nearly half of the global feed production is concentrated in </a:t>
            </a:r>
            <a:r>
              <a:rPr lang="en-US" altLang="zh-CN" dirty="0">
                <a:solidFill>
                  <a:srgbClr val="FF0000"/>
                </a:solidFill>
                <a:latin typeface="Times New Roman" panose="02020603050405020304" pitchFamily="18" charset="0"/>
                <a:cs typeface="Times New Roman" panose="02020603050405020304" pitchFamily="18" charset="0"/>
              </a:rPr>
              <a:t>China, the United States, Brazil, and India</a:t>
            </a:r>
            <a:r>
              <a:rPr lang="en-US" altLang="zh-CN"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A4747A7E-159B-432B-C56F-4AB9E93E9A29}"/>
              </a:ext>
            </a:extLst>
          </p:cNvPr>
          <p:cNvSpPr txBox="1"/>
          <p:nvPr/>
        </p:nvSpPr>
        <p:spPr>
          <a:xfrm>
            <a:off x="971912" y="683953"/>
            <a:ext cx="3948966" cy="584775"/>
          </a:xfrm>
          <a:prstGeom prst="rect">
            <a:avLst/>
          </a:prstGeom>
          <a:noFill/>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Global Feed Production from 2011 to 2023 </a:t>
            </a:r>
          </a:p>
          <a:p>
            <a:pPr algn="ctr"/>
            <a:r>
              <a:rPr lang="en-US" altLang="zh-CN" sz="1600" b="1" dirty="0">
                <a:latin typeface="Times New Roman" panose="02020603050405020304" pitchFamily="18" charset="0"/>
                <a:cs typeface="Times New Roman" panose="02020603050405020304" pitchFamily="18" charset="0"/>
              </a:rPr>
              <a:t>(100 Million Tons) </a:t>
            </a:r>
            <a:endParaRPr lang="zh-CN" altLang="en-US" sz="1600" b="1" dirty="0">
              <a:latin typeface="Times New Roman" panose="02020603050405020304" pitchFamily="18" charset="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C409724A-C71B-BFA2-565C-E5E07D330E8C}"/>
              </a:ext>
            </a:extLst>
          </p:cNvPr>
          <p:cNvGraphicFramePr>
            <a:graphicFrameLocks noGrp="1"/>
          </p:cNvGraphicFramePr>
          <p:nvPr>
            <p:extLst/>
          </p:nvPr>
        </p:nvGraphicFramePr>
        <p:xfrm>
          <a:off x="5770362" y="3726606"/>
          <a:ext cx="2287642" cy="3101340"/>
        </p:xfrm>
        <a:graphic>
          <a:graphicData uri="http://schemas.openxmlformats.org/drawingml/2006/table">
            <a:tbl>
              <a:tblPr>
                <a:tableStyleId>{5C22544A-7EE6-4342-B048-85BDC9FD1C3A}</a:tableStyleId>
              </a:tblPr>
              <a:tblGrid>
                <a:gridCol w="1143821">
                  <a:extLst>
                    <a:ext uri="{9D8B030D-6E8A-4147-A177-3AD203B41FA5}">
                      <a16:colId xmlns:a16="http://schemas.microsoft.com/office/drawing/2014/main" val="147651275"/>
                    </a:ext>
                  </a:extLst>
                </a:gridCol>
                <a:gridCol w="1143821">
                  <a:extLst>
                    <a:ext uri="{9D8B030D-6E8A-4147-A177-3AD203B41FA5}">
                      <a16:colId xmlns:a16="http://schemas.microsoft.com/office/drawing/2014/main" val="2759950853"/>
                    </a:ext>
                  </a:extLst>
                </a:gridCol>
              </a:tblGrid>
              <a:tr h="382827">
                <a:tc gridSpan="2">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Top Ten Feed-Producing Countries in the World in 2023</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409372428"/>
                  </a:ext>
                </a:extLst>
              </a:tr>
              <a:tr h="382827">
                <a:tc>
                  <a:txBody>
                    <a:bodyPr/>
                    <a:lstStyle/>
                    <a:p>
                      <a:pPr algn="ctr" fontAlgn="b"/>
                      <a:r>
                        <a:rPr lang="en-US" sz="1400" u="none" strike="noStrike">
                          <a:effectLst/>
                          <a:latin typeface="Times New Roman" panose="02020603050405020304" pitchFamily="18" charset="0"/>
                          <a:cs typeface="Times New Roman" panose="02020603050405020304" pitchFamily="18" charset="0"/>
                        </a:rPr>
                        <a:t>Country</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Production (Million Tons)</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3935830"/>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China</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262.71</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974364"/>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United States</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238.09</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537152"/>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Brazil</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83.32</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0580740"/>
                  </a:ext>
                </a:extLst>
              </a:tr>
              <a:tr h="200931">
                <a:tc>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India</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52.83</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3421937"/>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Mexico</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40.42</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2063244"/>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Russia</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35046</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6380471"/>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Spain</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27.53</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843739"/>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Vietnam</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24.15</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288770"/>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Japan</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a:effectLst/>
                          <a:latin typeface="Times New Roman" panose="02020603050405020304" pitchFamily="18" charset="0"/>
                          <a:cs typeface="Times New Roman" panose="02020603050405020304" pitchFamily="18" charset="0"/>
                        </a:rPr>
                        <a:t>23.94</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2304794"/>
                  </a:ext>
                </a:extLst>
              </a:tr>
              <a:tr h="200931">
                <a:tc>
                  <a:txBody>
                    <a:bodyPr/>
                    <a:lstStyle/>
                    <a:p>
                      <a:pPr algn="ctr" fontAlgn="b"/>
                      <a:r>
                        <a:rPr lang="en-US" sz="1400" u="none" strike="noStrike">
                          <a:effectLst/>
                          <a:latin typeface="Times New Roman" panose="02020603050405020304" pitchFamily="18" charset="0"/>
                          <a:cs typeface="Times New Roman" panose="02020603050405020304" pitchFamily="18" charset="0"/>
                        </a:rPr>
                        <a:t>Turkey</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zh-CN" sz="1400" u="none" strike="noStrike" dirty="0">
                          <a:effectLst/>
                          <a:latin typeface="Times New Roman" panose="02020603050405020304" pitchFamily="18" charset="0"/>
                          <a:cs typeface="Times New Roman" panose="02020603050405020304" pitchFamily="18" charset="0"/>
                        </a:rPr>
                        <a:t>23.37</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880164"/>
                  </a:ext>
                </a:extLst>
              </a:tr>
            </a:tbl>
          </a:graphicData>
        </a:graphic>
      </p:graphicFrame>
    </p:spTree>
    <p:extLst>
      <p:ext uri="{BB962C8B-B14F-4D97-AF65-F5344CB8AC3E}">
        <p14:creationId xmlns:p14="http://schemas.microsoft.com/office/powerpoint/2010/main" val="178589914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等线" panose="02010600030101010101" pitchFamily="2" charset="-122"/>
                <a:cs typeface="Times New Roman" panose="02020603050405020304" pitchFamily="18" charset="0"/>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cxnSp>
        <p:nvCxnSpPr>
          <p:cNvPr id="10" name="直接连接符 9">
            <a:extLst>
              <a:ext uri="{FF2B5EF4-FFF2-40B4-BE49-F238E27FC236}">
                <a16:creationId xmlns:a16="http://schemas.microsoft.com/office/drawing/2014/main" id="{7C1BA4C8-2671-079D-90DB-0F063B07A5D8}"/>
              </a:ext>
            </a:extLst>
          </p:cNvPr>
          <p:cNvCxnSpPr>
            <a:cxnSpLocks/>
          </p:cNvCxnSpPr>
          <p:nvPr/>
        </p:nvCxnSpPr>
        <p:spPr>
          <a:xfrm>
            <a:off x="-1" y="1658424"/>
            <a:ext cx="12192000" cy="2276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4E18B8AE-62E6-A955-0657-E8638B24F809}"/>
              </a:ext>
            </a:extLst>
          </p:cNvPr>
          <p:cNvGrpSpPr/>
          <p:nvPr/>
        </p:nvGrpSpPr>
        <p:grpSpPr>
          <a:xfrm>
            <a:off x="2033948" y="1015657"/>
            <a:ext cx="6257037" cy="606273"/>
            <a:chOff x="4344363" y="-50344"/>
            <a:chExt cx="6257037" cy="606273"/>
          </a:xfrm>
        </p:grpSpPr>
        <p:grpSp>
          <p:nvGrpSpPr>
            <p:cNvPr id="12" name="组合 11">
              <a:extLst>
                <a:ext uri="{FF2B5EF4-FFF2-40B4-BE49-F238E27FC236}">
                  <a16:creationId xmlns:a16="http://schemas.microsoft.com/office/drawing/2014/main" id="{F0C624FE-9200-C2BB-4B8C-14C6F0255385}"/>
                </a:ext>
              </a:extLst>
            </p:cNvPr>
            <p:cNvGrpSpPr/>
            <p:nvPr/>
          </p:nvGrpSpPr>
          <p:grpSpPr>
            <a:xfrm>
              <a:off x="4344363" y="0"/>
              <a:ext cx="549163" cy="555929"/>
              <a:chOff x="100086" y="534395"/>
              <a:chExt cx="469588" cy="407161"/>
            </a:xfrm>
          </p:grpSpPr>
          <p:sp>
            <p:nvSpPr>
              <p:cNvPr id="14" name="等腰三角形 5">
                <a:extLst>
                  <a:ext uri="{FF2B5EF4-FFF2-40B4-BE49-F238E27FC236}">
                    <a16:creationId xmlns:a16="http://schemas.microsoft.com/office/drawing/2014/main" id="{B605DFDA-728C-2A49-B573-4356F8F23E6D}"/>
                  </a:ext>
                </a:extLst>
              </p:cNvPr>
              <p:cNvSpPr/>
              <p:nvPr/>
            </p:nvSpPr>
            <p:spPr>
              <a:xfrm>
                <a:off x="382996" y="534395"/>
                <a:ext cx="186678" cy="160930"/>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等腰三角形 6">
                <a:extLst>
                  <a:ext uri="{FF2B5EF4-FFF2-40B4-BE49-F238E27FC236}">
                    <a16:creationId xmlns:a16="http://schemas.microsoft.com/office/drawing/2014/main" id="{46D4CCF2-2092-F7E2-9C3C-DCB14885E39E}"/>
                  </a:ext>
                </a:extLst>
              </p:cNvPr>
              <p:cNvSpPr/>
              <p:nvPr/>
            </p:nvSpPr>
            <p:spPr>
              <a:xfrm>
                <a:off x="140117" y="561123"/>
                <a:ext cx="429538" cy="3804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
                  </a:lnSpc>
                </a:pP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16" name="等腰三角形 7">
                <a:extLst>
                  <a:ext uri="{FF2B5EF4-FFF2-40B4-BE49-F238E27FC236}">
                    <a16:creationId xmlns:a16="http://schemas.microsoft.com/office/drawing/2014/main" id="{BFC8B789-30DF-6E25-D60A-5DF9C875F01B}"/>
                  </a:ext>
                </a:extLst>
              </p:cNvPr>
              <p:cNvSpPr/>
              <p:nvPr/>
            </p:nvSpPr>
            <p:spPr>
              <a:xfrm>
                <a:off x="100086" y="809504"/>
                <a:ext cx="88392" cy="76200"/>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E7DA5240-F418-2228-F204-0D7229D44A8A}"/>
                </a:ext>
              </a:extLst>
            </p:cNvPr>
            <p:cNvSpPr txBox="1"/>
            <p:nvPr/>
          </p:nvSpPr>
          <p:spPr>
            <a:xfrm>
              <a:off x="5080337" y="-50344"/>
              <a:ext cx="5521063" cy="523220"/>
            </a:xfrm>
            <a:prstGeom prst="rect">
              <a:avLst/>
            </a:prstGeom>
            <a:noFill/>
          </p:spPr>
          <p:txBody>
            <a:bodyPr wrap="non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Classification of Feed Raw Materials</a:t>
              </a:r>
              <a:endParaRPr lang="zh-CN" altLang="en-US" sz="28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 name="文本框 2"/>
          <p:cNvSpPr txBox="1"/>
          <p:nvPr/>
        </p:nvSpPr>
        <p:spPr>
          <a:xfrm>
            <a:off x="373995" y="1734683"/>
            <a:ext cx="10665893" cy="499624"/>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Roughage: Crude fiber ≥ 18%, such as forage, hay, straw, and bran</a:t>
            </a:r>
          </a:p>
        </p:txBody>
      </p:sp>
      <p:pic>
        <p:nvPicPr>
          <p:cNvPr id="2" name="图片 1"/>
          <p:cNvPicPr>
            <a:picLocks noChangeAspect="1"/>
          </p:cNvPicPr>
          <p:nvPr/>
        </p:nvPicPr>
        <p:blipFill>
          <a:blip r:embed="rId3"/>
          <a:stretch>
            <a:fillRect/>
          </a:stretch>
        </p:blipFill>
        <p:spPr>
          <a:xfrm>
            <a:off x="981074" y="2262361"/>
            <a:ext cx="1941979" cy="1184270"/>
          </a:xfrm>
          <a:prstGeom prst="rect">
            <a:avLst/>
          </a:prstGeom>
        </p:spPr>
      </p:pic>
      <p:pic>
        <p:nvPicPr>
          <p:cNvPr id="5" name="图片 4"/>
          <p:cNvPicPr>
            <a:picLocks noChangeAspect="1"/>
          </p:cNvPicPr>
          <p:nvPr/>
        </p:nvPicPr>
        <p:blipFill>
          <a:blip r:embed="rId4"/>
          <a:stretch>
            <a:fillRect/>
          </a:stretch>
        </p:blipFill>
        <p:spPr>
          <a:xfrm>
            <a:off x="3108601" y="2256947"/>
            <a:ext cx="1631577" cy="1189204"/>
          </a:xfrm>
          <a:prstGeom prst="rect">
            <a:avLst/>
          </a:prstGeom>
        </p:spPr>
      </p:pic>
      <p:pic>
        <p:nvPicPr>
          <p:cNvPr id="7" name="图片 6"/>
          <p:cNvPicPr>
            <a:picLocks noChangeAspect="1"/>
          </p:cNvPicPr>
          <p:nvPr/>
        </p:nvPicPr>
        <p:blipFill>
          <a:blip r:embed="rId5"/>
          <a:stretch>
            <a:fillRect/>
          </a:stretch>
        </p:blipFill>
        <p:spPr>
          <a:xfrm>
            <a:off x="4897032" y="2265911"/>
            <a:ext cx="1780895" cy="1186267"/>
          </a:xfrm>
          <a:prstGeom prst="rect">
            <a:avLst/>
          </a:prstGeom>
        </p:spPr>
      </p:pic>
      <p:pic>
        <p:nvPicPr>
          <p:cNvPr id="9" name="图片 8"/>
          <p:cNvPicPr>
            <a:picLocks noChangeAspect="1"/>
          </p:cNvPicPr>
          <p:nvPr/>
        </p:nvPicPr>
        <p:blipFill>
          <a:blip r:embed="rId6"/>
          <a:stretch>
            <a:fillRect/>
          </a:stretch>
        </p:blipFill>
        <p:spPr>
          <a:xfrm>
            <a:off x="6873915" y="2256947"/>
            <a:ext cx="1777991" cy="1182334"/>
          </a:xfrm>
          <a:prstGeom prst="rect">
            <a:avLst/>
          </a:prstGeom>
        </p:spPr>
      </p:pic>
      <p:sp>
        <p:nvSpPr>
          <p:cNvPr id="18" name="矩形 17"/>
          <p:cNvSpPr/>
          <p:nvPr/>
        </p:nvSpPr>
        <p:spPr>
          <a:xfrm>
            <a:off x="373995" y="3833604"/>
            <a:ext cx="11656640" cy="830997"/>
          </a:xfrm>
          <a:prstGeom prst="rect">
            <a:avLst/>
          </a:prstGeom>
        </p:spPr>
        <p:txBody>
          <a:bodyPr wrap="square">
            <a:spAutoFit/>
          </a:bodyPr>
          <a:lstStyle/>
          <a:p>
            <a:pPr marL="342900" indent="-342900">
              <a:buFont typeface="Wingdings" panose="05000000000000000000" pitchFamily="2" charset="2"/>
              <a:buChar char="p"/>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Green forage: Refers to feed made from the fresh stems and leaves of plants. Moisture content ≥ 60%, crude fiber content around 20%, with a higher content of certain vitamins and crude protein in the dry matter. It includes forage, young stems and leaves of crops, and tender branches of trees, such as alfalfa, red clover, millet, green corn, and oats.</a:t>
            </a:r>
          </a:p>
        </p:txBody>
      </p:sp>
      <p:sp>
        <p:nvSpPr>
          <p:cNvPr id="21" name="文本框 20"/>
          <p:cNvSpPr txBox="1"/>
          <p:nvPr/>
        </p:nvSpPr>
        <p:spPr>
          <a:xfrm>
            <a:off x="1183037" y="3446151"/>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Hay</a:t>
            </a:r>
            <a:endParaRPr lang="zh-CN" altLang="en-US"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3187164" y="3446151"/>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Straw</a:t>
            </a:r>
            <a:endParaRPr lang="zh-CN" altLang="en-US"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5076344" y="3446151"/>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Wheat bran</a:t>
            </a:r>
            <a:endParaRPr lang="zh-CN" altLang="en-US" dirty="0">
              <a:latin typeface="Times New Roman" panose="02020603050405020304" pitchFamily="18" charset="0"/>
              <a:cs typeface="Times New Roman" panose="02020603050405020304" pitchFamily="18" charset="0"/>
            </a:endParaRPr>
          </a:p>
        </p:txBody>
      </p:sp>
      <p:sp>
        <p:nvSpPr>
          <p:cNvPr id="25" name="文本框 22"/>
          <p:cNvSpPr txBox="1"/>
          <p:nvPr/>
        </p:nvSpPr>
        <p:spPr>
          <a:xfrm>
            <a:off x="7117451" y="3440052"/>
            <a:ext cx="129091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anose="02020603050405020304" pitchFamily="18" charset="0"/>
                <a:cs typeface="Times New Roman" panose="02020603050405020304" pitchFamily="18" charset="0"/>
              </a:rPr>
              <a:t>Oat hull</a:t>
            </a:r>
            <a:endParaRPr lang="zh-CN" altLang="en-US" dirty="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7"/>
          <a:stretch>
            <a:fillRect/>
          </a:stretch>
        </p:blipFill>
        <p:spPr>
          <a:xfrm>
            <a:off x="981074" y="4744781"/>
            <a:ext cx="1941979" cy="1503287"/>
          </a:xfrm>
          <a:prstGeom prst="rect">
            <a:avLst/>
          </a:prstGeom>
        </p:spPr>
      </p:pic>
      <p:sp>
        <p:nvSpPr>
          <p:cNvPr id="27" name="文本框 26"/>
          <p:cNvSpPr txBox="1"/>
          <p:nvPr/>
        </p:nvSpPr>
        <p:spPr>
          <a:xfrm>
            <a:off x="1182551" y="6245420"/>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Alfalfa</a:t>
            </a:r>
            <a:endParaRPr lang="zh-CN" altLang="en-US" dirty="0">
              <a:latin typeface="Times New Roman" panose="02020603050405020304" pitchFamily="18" charset="0"/>
              <a:cs typeface="Times New Roman" panose="02020603050405020304" pitchFamily="18" charset="0"/>
            </a:endParaRPr>
          </a:p>
        </p:txBody>
      </p:sp>
      <p:pic>
        <p:nvPicPr>
          <p:cNvPr id="26" name="图片 25"/>
          <p:cNvPicPr>
            <a:picLocks noChangeAspect="1"/>
          </p:cNvPicPr>
          <p:nvPr/>
        </p:nvPicPr>
        <p:blipFill rotWithShape="1">
          <a:blip r:embed="rId8"/>
          <a:srcRect r="24813"/>
          <a:stretch/>
        </p:blipFill>
        <p:spPr>
          <a:xfrm>
            <a:off x="3108601" y="4739333"/>
            <a:ext cx="2001281" cy="1506087"/>
          </a:xfrm>
          <a:prstGeom prst="rect">
            <a:avLst/>
          </a:prstGeom>
        </p:spPr>
      </p:pic>
      <p:sp>
        <p:nvSpPr>
          <p:cNvPr id="30" name="文本框 29"/>
          <p:cNvSpPr txBox="1"/>
          <p:nvPr/>
        </p:nvSpPr>
        <p:spPr>
          <a:xfrm>
            <a:off x="3444458" y="6245420"/>
            <a:ext cx="1290918" cy="369332"/>
          </a:xfrm>
          <a:prstGeom prst="rect">
            <a:avLst/>
          </a:prstGeom>
          <a:noFill/>
        </p:spPr>
        <p:txBody>
          <a:bodyPr wrap="square" rtlCol="0">
            <a:spAutoFit/>
          </a:bodyPr>
          <a:lstStyle/>
          <a:p>
            <a:pPr algn="ctr"/>
            <a:r>
              <a:rPr lang="en-US" altLang="zh-CN" dirty="0" err="1" smtClean="0">
                <a:latin typeface="Times New Roman" panose="02020603050405020304" pitchFamily="18" charset="0"/>
                <a:cs typeface="Times New Roman" panose="02020603050405020304" pitchFamily="18" charset="0"/>
              </a:rPr>
              <a:t>Sainfoin</a:t>
            </a:r>
            <a:endParaRPr lang="zh-CN" altLang="en-US" dirty="0">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a:blip r:embed="rId9"/>
          <a:stretch>
            <a:fillRect/>
          </a:stretch>
        </p:blipFill>
        <p:spPr>
          <a:xfrm>
            <a:off x="5237812" y="4739333"/>
            <a:ext cx="2203172" cy="1506087"/>
          </a:xfrm>
          <a:prstGeom prst="rect">
            <a:avLst/>
          </a:prstGeom>
        </p:spPr>
      </p:pic>
      <p:sp>
        <p:nvSpPr>
          <p:cNvPr id="31" name="文本框 30"/>
          <p:cNvSpPr txBox="1"/>
          <p:nvPr/>
        </p:nvSpPr>
        <p:spPr>
          <a:xfrm>
            <a:off x="5526305" y="6245420"/>
            <a:ext cx="1672456" cy="369332"/>
          </a:xfrm>
          <a:prstGeom prst="rect">
            <a:avLst/>
          </a:prstGeom>
          <a:noFill/>
        </p:spPr>
        <p:txBody>
          <a:bodyPr wrap="square" rtlCol="0">
            <a:spAutoFit/>
          </a:bodyPr>
          <a:lstStyle/>
          <a:p>
            <a:pPr algn="ctr"/>
            <a:r>
              <a:rPr lang="en-US" altLang="zh-CN" dirty="0" err="1" smtClean="0">
                <a:latin typeface="Times New Roman" panose="02020603050405020304" pitchFamily="18" charset="0"/>
                <a:cs typeface="Times New Roman" panose="02020603050405020304" pitchFamily="18" charset="0"/>
              </a:rPr>
              <a:t>Awnless</a:t>
            </a:r>
            <a:r>
              <a:rPr lang="en-US" altLang="zh-CN" dirty="0" smtClean="0">
                <a:latin typeface="Times New Roman" panose="02020603050405020304" pitchFamily="18" charset="0"/>
                <a:cs typeface="Times New Roman" panose="02020603050405020304" pitchFamily="18" charset="0"/>
              </a:rPr>
              <a:t> brome</a:t>
            </a:r>
            <a:endParaRPr lang="zh-CN" altLang="en-US" dirty="0">
              <a:latin typeface="Times New Roman" panose="02020603050405020304" pitchFamily="18" charset="0"/>
              <a:cs typeface="Times New Roman" panose="02020603050405020304" pitchFamily="18" charset="0"/>
            </a:endParaRPr>
          </a:p>
        </p:txBody>
      </p:sp>
      <p:pic>
        <p:nvPicPr>
          <p:cNvPr id="32" name="图片 31"/>
          <p:cNvPicPr>
            <a:picLocks noChangeAspect="1"/>
          </p:cNvPicPr>
          <p:nvPr/>
        </p:nvPicPr>
        <p:blipFill>
          <a:blip r:embed="rId10"/>
          <a:stretch>
            <a:fillRect/>
          </a:stretch>
        </p:blipFill>
        <p:spPr>
          <a:xfrm>
            <a:off x="7590024" y="4739333"/>
            <a:ext cx="2190183" cy="1506087"/>
          </a:xfrm>
          <a:prstGeom prst="rect">
            <a:avLst/>
          </a:prstGeom>
        </p:spPr>
      </p:pic>
      <p:sp>
        <p:nvSpPr>
          <p:cNvPr id="33" name="文本框 32"/>
          <p:cNvSpPr txBox="1"/>
          <p:nvPr/>
        </p:nvSpPr>
        <p:spPr>
          <a:xfrm>
            <a:off x="8006447" y="6245420"/>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Green </a:t>
            </a:r>
            <a:r>
              <a:rPr lang="en-US" altLang="zh-CN" dirty="0">
                <a:latin typeface="Times New Roman" panose="02020603050405020304" pitchFamily="18" charset="0"/>
                <a:cs typeface="Times New Roman" panose="02020603050405020304" pitchFamily="18" charset="0"/>
              </a:rPr>
              <a:t>corn</a:t>
            </a:r>
            <a:endParaRPr lang="zh-CN" altLang="en-US" dirty="0">
              <a:latin typeface="Times New Roman" panose="02020603050405020304" pitchFamily="18" charset="0"/>
              <a:cs typeface="Times New Roman" panose="02020603050405020304" pitchFamily="18" charset="0"/>
            </a:endParaRPr>
          </a:p>
        </p:txBody>
      </p:sp>
      <p:pic>
        <p:nvPicPr>
          <p:cNvPr id="34" name="图片 33"/>
          <p:cNvPicPr>
            <a:picLocks noChangeAspect="1"/>
          </p:cNvPicPr>
          <p:nvPr/>
        </p:nvPicPr>
        <p:blipFill>
          <a:blip r:embed="rId11"/>
          <a:stretch>
            <a:fillRect/>
          </a:stretch>
        </p:blipFill>
        <p:spPr>
          <a:xfrm>
            <a:off x="9952938" y="4739334"/>
            <a:ext cx="2000250" cy="1506086"/>
          </a:xfrm>
          <a:prstGeom prst="rect">
            <a:avLst/>
          </a:prstGeom>
        </p:spPr>
      </p:pic>
      <p:sp>
        <p:nvSpPr>
          <p:cNvPr id="35" name="文本框 34"/>
          <p:cNvSpPr txBox="1"/>
          <p:nvPr/>
        </p:nvSpPr>
        <p:spPr>
          <a:xfrm>
            <a:off x="10429786" y="6245420"/>
            <a:ext cx="1290918"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Oat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28776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1670" y="996168"/>
            <a:ext cx="10883153" cy="1200329"/>
          </a:xfrm>
          <a:prstGeom prst="rect">
            <a:avLst/>
          </a:prstGeom>
        </p:spPr>
        <p:txBody>
          <a:bodyPr wrap="square">
            <a:spAutoFit/>
          </a:bodyPr>
          <a:lstStyle/>
          <a:p>
            <a:pPr marL="342900" indent="-342900">
              <a:buFont typeface="Wingdings" panose="05000000000000000000" pitchFamily="2" charset="2"/>
              <a:buChar char="p"/>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Silage: A type of roughage obtained by chopping green forage with a moisture content of 65% to 75% and fermenting it under anaerobic conditions using lactic acid bacteria, which suppress the growth of various contaminants. It has a sour and fragrant smell, is soft and juicy, palatable, nutritious, and suitable for long-term storage, mainly used for ruminant animals.</a:t>
            </a:r>
          </a:p>
        </p:txBody>
      </p:sp>
      <p:cxnSp>
        <p:nvCxnSpPr>
          <p:cNvPr id="3" name="直接连接符 2">
            <a:extLst>
              <a:ext uri="{FF2B5EF4-FFF2-40B4-BE49-F238E27FC236}">
                <a16:creationId xmlns:a16="http://schemas.microsoft.com/office/drawing/2014/main" id="{7C1BA4C8-2671-079D-90DB-0F063B07A5D8}"/>
              </a:ext>
            </a:extLst>
          </p:cNvPr>
          <p:cNvCxnSpPr>
            <a:cxnSpLocks/>
          </p:cNvCxnSpPr>
          <p:nvPr/>
        </p:nvCxnSpPr>
        <p:spPr>
          <a:xfrm>
            <a:off x="0" y="726094"/>
            <a:ext cx="12192000" cy="2276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4E18B8AE-62E6-A955-0657-E8638B24F809}"/>
              </a:ext>
            </a:extLst>
          </p:cNvPr>
          <p:cNvGrpSpPr/>
          <p:nvPr/>
        </p:nvGrpSpPr>
        <p:grpSpPr>
          <a:xfrm>
            <a:off x="2033949" y="83327"/>
            <a:ext cx="7794317" cy="646331"/>
            <a:chOff x="4344363" y="-50344"/>
            <a:chExt cx="7794317" cy="646331"/>
          </a:xfrm>
        </p:grpSpPr>
        <p:grpSp>
          <p:nvGrpSpPr>
            <p:cNvPr id="5" name="组合 4">
              <a:extLst>
                <a:ext uri="{FF2B5EF4-FFF2-40B4-BE49-F238E27FC236}">
                  <a16:creationId xmlns:a16="http://schemas.microsoft.com/office/drawing/2014/main" id="{F0C624FE-9200-C2BB-4B8C-14C6F0255385}"/>
                </a:ext>
              </a:extLst>
            </p:cNvPr>
            <p:cNvGrpSpPr/>
            <p:nvPr/>
          </p:nvGrpSpPr>
          <p:grpSpPr>
            <a:xfrm>
              <a:off x="4344363" y="0"/>
              <a:ext cx="549163" cy="555929"/>
              <a:chOff x="100086" y="534395"/>
              <a:chExt cx="469588" cy="407161"/>
            </a:xfrm>
          </p:grpSpPr>
          <p:sp>
            <p:nvSpPr>
              <p:cNvPr id="7" name="等腰三角形 5">
                <a:extLst>
                  <a:ext uri="{FF2B5EF4-FFF2-40B4-BE49-F238E27FC236}">
                    <a16:creationId xmlns:a16="http://schemas.microsoft.com/office/drawing/2014/main" id="{B605DFDA-728C-2A49-B573-4356F8F23E6D}"/>
                  </a:ext>
                </a:extLst>
              </p:cNvPr>
              <p:cNvSpPr/>
              <p:nvPr/>
            </p:nvSpPr>
            <p:spPr>
              <a:xfrm>
                <a:off x="382996" y="534395"/>
                <a:ext cx="186678" cy="160930"/>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等腰三角形 6">
                <a:extLst>
                  <a:ext uri="{FF2B5EF4-FFF2-40B4-BE49-F238E27FC236}">
                    <a16:creationId xmlns:a16="http://schemas.microsoft.com/office/drawing/2014/main" id="{46D4CCF2-2092-F7E2-9C3C-DCB14885E39E}"/>
                  </a:ext>
                </a:extLst>
              </p:cNvPr>
              <p:cNvSpPr/>
              <p:nvPr/>
            </p:nvSpPr>
            <p:spPr>
              <a:xfrm>
                <a:off x="140117" y="561123"/>
                <a:ext cx="429538" cy="3804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
                  </a:lnSpc>
                </a:pP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9" name="等腰三角形 7">
                <a:extLst>
                  <a:ext uri="{FF2B5EF4-FFF2-40B4-BE49-F238E27FC236}">
                    <a16:creationId xmlns:a16="http://schemas.microsoft.com/office/drawing/2014/main" id="{BFC8B789-30DF-6E25-D60A-5DF9C875F01B}"/>
                  </a:ext>
                </a:extLst>
              </p:cNvPr>
              <p:cNvSpPr/>
              <p:nvPr/>
            </p:nvSpPr>
            <p:spPr>
              <a:xfrm>
                <a:off x="100086" y="809504"/>
                <a:ext cx="88392" cy="76200"/>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 name="文本框 5">
              <a:extLst>
                <a:ext uri="{FF2B5EF4-FFF2-40B4-BE49-F238E27FC236}">
                  <a16:creationId xmlns:a16="http://schemas.microsoft.com/office/drawing/2014/main" id="{E7DA5240-F418-2228-F204-0D7229D44A8A}"/>
                </a:ext>
              </a:extLst>
            </p:cNvPr>
            <p:cNvSpPr txBox="1"/>
            <p:nvPr/>
          </p:nvSpPr>
          <p:spPr>
            <a:xfrm>
              <a:off x="5080337" y="-50344"/>
              <a:ext cx="7058343" cy="646331"/>
            </a:xfrm>
            <a:prstGeom prst="rect">
              <a:avLst/>
            </a:prstGeom>
            <a:noFill/>
          </p:spPr>
          <p:txBody>
            <a:bodyPr wrap="none" rtlCol="0">
              <a:spAutoFit/>
            </a:bodyPr>
            <a:lstStyle/>
            <a:p>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Classification of Feed Raw Materials</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0" name="矩形 9"/>
          <p:cNvSpPr/>
          <p:nvPr/>
        </p:nvSpPr>
        <p:spPr>
          <a:xfrm>
            <a:off x="591670" y="3699318"/>
            <a:ext cx="8633012" cy="2585323"/>
          </a:xfrm>
          <a:prstGeom prst="rect">
            <a:avLst/>
          </a:prstGeom>
        </p:spPr>
        <p:txBody>
          <a:bodyPr wrap="square">
            <a:spAutoFit/>
          </a:bodyPr>
          <a:lstStyle/>
          <a:p>
            <a:pPr marL="342900" indent="-342900">
              <a:buFont typeface="Wingdings" panose="05000000000000000000" pitchFamily="2" charset="2"/>
              <a:buChar char="p"/>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Energy Feed</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Crude fiber &lt; 18%, crude protein &lt; 20%, and digestible energy ≥ 10.46 MJ/kg. Common examples include </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corn, wheat, rice, sorghum, fats, </a:t>
            </a:r>
            <a:r>
              <a:rPr lang="en-US" altLang="zh-CN"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wheat bran, and by-products of grain processing</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a:buFont typeface="Wingdings" panose="05000000000000000000" pitchFamily="2" charset="2"/>
              <a:buChar char="p"/>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Protein Feed</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Crude protein ≥ 20%, crude fiber &lt; 18%, commonly includes:</a:t>
            </a:r>
          </a:p>
          <a:p>
            <a:pPr marL="342900" indent="-342900">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Plant-based Protein Sources: </a:t>
            </a:r>
            <a:r>
              <a:rPr lang="en-US" altLang="zh-CN"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Soybean meal, cottonseed meal, rapeseed meal, and other by-products of oilseed processing</a:t>
            </a:r>
          </a:p>
          <a:p>
            <a:pPr marL="342900" indent="-342900">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Animal-based Protein Sources: Fish meal, meat and bone meal, silkworm pupae, etc.</a:t>
            </a:r>
          </a:p>
          <a:p>
            <a:pPr marL="342900" indent="-342900">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Single-cell Protein Feed: Yeast powder, methanol protein, spirulina, etc.</a:t>
            </a:r>
          </a:p>
          <a:p>
            <a:pPr marL="342900" indent="-342900">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Non-protein Nitrogen Feed: Urea, ammonium salts, etc.</a:t>
            </a:r>
          </a:p>
        </p:txBody>
      </p:sp>
      <p:sp>
        <p:nvSpPr>
          <p:cNvPr id="11" name="矩形 10"/>
          <p:cNvSpPr/>
          <p:nvPr/>
        </p:nvSpPr>
        <p:spPr>
          <a:xfrm>
            <a:off x="591670" y="2397640"/>
            <a:ext cx="8552330" cy="923330"/>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process of making silage: Harvesting → Chopping → Adding additives (2-3% sugar, 0.3-0.4% of 85% formic acid, amylase, cellulase, ammoniated compounds, etc.) → Bagging for storage → Sealing in a pit for more than 40 days.</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2"/>
          <a:stretch>
            <a:fillRect/>
          </a:stretch>
        </p:blipFill>
        <p:spPr>
          <a:xfrm>
            <a:off x="9289956" y="1824703"/>
            <a:ext cx="2280958" cy="1707603"/>
          </a:xfrm>
          <a:prstGeom prst="rect">
            <a:avLst/>
          </a:prstGeom>
        </p:spPr>
      </p:pic>
      <p:pic>
        <p:nvPicPr>
          <p:cNvPr id="14" name="图片 13"/>
          <p:cNvPicPr>
            <a:picLocks noChangeAspect="1"/>
          </p:cNvPicPr>
          <p:nvPr/>
        </p:nvPicPr>
        <p:blipFill>
          <a:blip r:embed="rId3"/>
          <a:stretch>
            <a:fillRect/>
          </a:stretch>
        </p:blipFill>
        <p:spPr>
          <a:xfrm>
            <a:off x="7800502" y="4606412"/>
            <a:ext cx="1311929" cy="887558"/>
          </a:xfrm>
          <a:prstGeom prst="rect">
            <a:avLst/>
          </a:prstGeom>
        </p:spPr>
      </p:pic>
      <p:pic>
        <p:nvPicPr>
          <p:cNvPr id="15" name="图片 14"/>
          <p:cNvPicPr>
            <a:picLocks noChangeAspect="1"/>
          </p:cNvPicPr>
          <p:nvPr/>
        </p:nvPicPr>
        <p:blipFill>
          <a:blip r:embed="rId4"/>
          <a:stretch>
            <a:fillRect/>
          </a:stretch>
        </p:blipFill>
        <p:spPr>
          <a:xfrm>
            <a:off x="9035250" y="4613001"/>
            <a:ext cx="1346999" cy="887558"/>
          </a:xfrm>
          <a:prstGeom prst="rect">
            <a:avLst/>
          </a:prstGeom>
        </p:spPr>
      </p:pic>
      <p:pic>
        <p:nvPicPr>
          <p:cNvPr id="16" name="图片 15"/>
          <p:cNvPicPr>
            <a:picLocks noChangeAspect="1"/>
          </p:cNvPicPr>
          <p:nvPr/>
        </p:nvPicPr>
        <p:blipFill>
          <a:blip r:embed="rId5">
            <a:extLst/>
          </a:blip>
          <a:stretch>
            <a:fillRect/>
          </a:stretch>
        </p:blipFill>
        <p:spPr>
          <a:xfrm>
            <a:off x="10382249" y="4608151"/>
            <a:ext cx="1092574" cy="892408"/>
          </a:xfrm>
          <a:prstGeom prst="rect">
            <a:avLst/>
          </a:prstGeom>
        </p:spPr>
      </p:pic>
    </p:spTree>
    <p:extLst>
      <p:ext uri="{BB962C8B-B14F-4D97-AF65-F5344CB8AC3E}">
        <p14:creationId xmlns:p14="http://schemas.microsoft.com/office/powerpoint/2010/main" val="366294958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2681" y="1002192"/>
            <a:ext cx="10596283" cy="2862322"/>
          </a:xfrm>
          <a:prstGeom prst="rect">
            <a:avLst/>
          </a:prstGeom>
        </p:spPr>
        <p:txBody>
          <a:bodyPr wrap="square">
            <a:spAutoFit/>
          </a:bodyPr>
          <a:lstStyle/>
          <a:p>
            <a:pPr marL="285750" indent="-285750">
              <a:buFont typeface="Wingdings" panose="05000000000000000000" pitchFamily="2" charset="2"/>
              <a:buChar char="p"/>
            </a:pPr>
            <a:r>
              <a:rPr lang="en-US" altLang="zh-CN" b="1" dirty="0">
                <a:latin typeface="Times New Roman" panose="02020603050405020304" pitchFamily="18" charset="0"/>
                <a:cs typeface="Times New Roman" panose="02020603050405020304" pitchFamily="18" charset="0"/>
              </a:rPr>
              <a:t>Mineral Feed:</a:t>
            </a:r>
            <a:r>
              <a:rPr lang="en-US" altLang="zh-CN" dirty="0">
                <a:latin typeface="Times New Roman" panose="02020603050405020304" pitchFamily="18" charset="0"/>
                <a:cs typeface="Times New Roman" panose="02020603050405020304" pitchFamily="18" charset="0"/>
              </a:rPr>
              <a:t> Provides trace or macro mineral elements necessary for animal growth, such as dicalcium phosphate, limestone powder, copper sulfate, ferrous sulfate, zinc oxide, and salt.</a:t>
            </a:r>
          </a:p>
          <a:p>
            <a:pPr marL="285750" indent="-285750">
              <a:buFont typeface="Wingdings" panose="05000000000000000000" pitchFamily="2" charset="2"/>
              <a:buChar char="p"/>
            </a:pPr>
            <a:r>
              <a:rPr lang="en-US" altLang="zh-CN" b="1" dirty="0">
                <a:latin typeface="Times New Roman" panose="02020603050405020304" pitchFamily="18" charset="0"/>
                <a:cs typeface="Times New Roman" panose="02020603050405020304" pitchFamily="18" charset="0"/>
              </a:rPr>
              <a:t>Vitamin Feed:</a:t>
            </a:r>
            <a:r>
              <a:rPr lang="en-US" altLang="zh-CN" dirty="0">
                <a:latin typeface="Times New Roman" panose="02020603050405020304" pitchFamily="18" charset="0"/>
                <a:cs typeface="Times New Roman" panose="02020603050405020304" pitchFamily="18" charset="0"/>
              </a:rPr>
              <a:t> A class of low molecular organic substances required for animal growth, usually divided into fat-soluble vitamins and water-soluble vitamins.</a:t>
            </a:r>
          </a:p>
          <a:p>
            <a:pPr marL="285750" indent="-28575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Fat-soluble: Includes vitamins A, D, E, and K.</a:t>
            </a:r>
          </a:p>
          <a:p>
            <a:pPr marL="285750" indent="-285750">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Water-soluble</a:t>
            </a:r>
            <a:r>
              <a:rPr lang="en-US" altLang="zh-CN" b="1"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Includes B vitamins and vitamin C.</a:t>
            </a:r>
          </a:p>
          <a:p>
            <a:pPr marL="285750" indent="-285750">
              <a:buFont typeface="Wingdings" panose="05000000000000000000" pitchFamily="2" charset="2"/>
              <a:buChar char="p"/>
            </a:pPr>
            <a:r>
              <a:rPr lang="en-US" altLang="zh-CN" b="1" dirty="0">
                <a:latin typeface="Times New Roman" panose="02020603050405020304" pitchFamily="18" charset="0"/>
                <a:cs typeface="Times New Roman" panose="02020603050405020304" pitchFamily="18" charset="0"/>
              </a:rPr>
              <a:t>Feed Additives:</a:t>
            </a:r>
            <a:r>
              <a:rPr lang="en-US" altLang="zh-CN" dirty="0">
                <a:latin typeface="Times New Roman" panose="02020603050405020304" pitchFamily="18" charset="0"/>
                <a:cs typeface="Times New Roman" panose="02020603050405020304" pitchFamily="18" charset="0"/>
              </a:rPr>
              <a:t> Nutritional or non-nutritional substances added in small or trace amounts to feed to ensure or improve feed quality, promote animal growth and reproduction, and ensure animal health. Common examples include probiotics, enzyme preparations, antifungal agents, antioxidants, flavoring agents, and traditional Chinese herbs.</a:t>
            </a:r>
          </a:p>
        </p:txBody>
      </p:sp>
      <p:cxnSp>
        <p:nvCxnSpPr>
          <p:cNvPr id="3" name="直接连接符 2">
            <a:extLst>
              <a:ext uri="{FF2B5EF4-FFF2-40B4-BE49-F238E27FC236}">
                <a16:creationId xmlns:a16="http://schemas.microsoft.com/office/drawing/2014/main" id="{7C1BA4C8-2671-079D-90DB-0F063B07A5D8}"/>
              </a:ext>
            </a:extLst>
          </p:cNvPr>
          <p:cNvCxnSpPr>
            <a:cxnSpLocks/>
          </p:cNvCxnSpPr>
          <p:nvPr/>
        </p:nvCxnSpPr>
        <p:spPr>
          <a:xfrm>
            <a:off x="0" y="726094"/>
            <a:ext cx="12192000" cy="2276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4E18B8AE-62E6-A955-0657-E8638B24F809}"/>
              </a:ext>
            </a:extLst>
          </p:cNvPr>
          <p:cNvGrpSpPr/>
          <p:nvPr/>
        </p:nvGrpSpPr>
        <p:grpSpPr>
          <a:xfrm>
            <a:off x="2033949" y="83327"/>
            <a:ext cx="7794317" cy="646331"/>
            <a:chOff x="4344363" y="-50344"/>
            <a:chExt cx="7794317" cy="646331"/>
          </a:xfrm>
        </p:grpSpPr>
        <p:grpSp>
          <p:nvGrpSpPr>
            <p:cNvPr id="5" name="组合 4">
              <a:extLst>
                <a:ext uri="{FF2B5EF4-FFF2-40B4-BE49-F238E27FC236}">
                  <a16:creationId xmlns:a16="http://schemas.microsoft.com/office/drawing/2014/main" id="{F0C624FE-9200-C2BB-4B8C-14C6F0255385}"/>
                </a:ext>
              </a:extLst>
            </p:cNvPr>
            <p:cNvGrpSpPr/>
            <p:nvPr/>
          </p:nvGrpSpPr>
          <p:grpSpPr>
            <a:xfrm>
              <a:off x="4344363" y="0"/>
              <a:ext cx="549163" cy="555929"/>
              <a:chOff x="100086" y="534395"/>
              <a:chExt cx="469588" cy="407161"/>
            </a:xfrm>
          </p:grpSpPr>
          <p:sp>
            <p:nvSpPr>
              <p:cNvPr id="7" name="等腰三角形 5">
                <a:extLst>
                  <a:ext uri="{FF2B5EF4-FFF2-40B4-BE49-F238E27FC236}">
                    <a16:creationId xmlns:a16="http://schemas.microsoft.com/office/drawing/2014/main" id="{B605DFDA-728C-2A49-B573-4356F8F23E6D}"/>
                  </a:ext>
                </a:extLst>
              </p:cNvPr>
              <p:cNvSpPr/>
              <p:nvPr/>
            </p:nvSpPr>
            <p:spPr>
              <a:xfrm>
                <a:off x="382996" y="534395"/>
                <a:ext cx="186678" cy="160930"/>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等腰三角形 6">
                <a:extLst>
                  <a:ext uri="{FF2B5EF4-FFF2-40B4-BE49-F238E27FC236}">
                    <a16:creationId xmlns:a16="http://schemas.microsoft.com/office/drawing/2014/main" id="{46D4CCF2-2092-F7E2-9C3C-DCB14885E39E}"/>
                  </a:ext>
                </a:extLst>
              </p:cNvPr>
              <p:cNvSpPr/>
              <p:nvPr/>
            </p:nvSpPr>
            <p:spPr>
              <a:xfrm>
                <a:off x="140117" y="561123"/>
                <a:ext cx="429538" cy="3804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
                  </a:lnSpc>
                </a:pP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9" name="等腰三角形 7">
                <a:extLst>
                  <a:ext uri="{FF2B5EF4-FFF2-40B4-BE49-F238E27FC236}">
                    <a16:creationId xmlns:a16="http://schemas.microsoft.com/office/drawing/2014/main" id="{BFC8B789-30DF-6E25-D60A-5DF9C875F01B}"/>
                  </a:ext>
                </a:extLst>
              </p:cNvPr>
              <p:cNvSpPr/>
              <p:nvPr/>
            </p:nvSpPr>
            <p:spPr>
              <a:xfrm>
                <a:off x="100086" y="809504"/>
                <a:ext cx="88392" cy="76200"/>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 name="文本框 5">
              <a:extLst>
                <a:ext uri="{FF2B5EF4-FFF2-40B4-BE49-F238E27FC236}">
                  <a16:creationId xmlns:a16="http://schemas.microsoft.com/office/drawing/2014/main" id="{E7DA5240-F418-2228-F204-0D7229D44A8A}"/>
                </a:ext>
              </a:extLst>
            </p:cNvPr>
            <p:cNvSpPr txBox="1"/>
            <p:nvPr/>
          </p:nvSpPr>
          <p:spPr>
            <a:xfrm>
              <a:off x="5080337" y="-50344"/>
              <a:ext cx="7058343" cy="646331"/>
            </a:xfrm>
            <a:prstGeom prst="rect">
              <a:avLst/>
            </a:prstGeom>
            <a:noFill/>
          </p:spPr>
          <p:txBody>
            <a:bodyPr wrap="none" rtlCol="0">
              <a:spAutoFit/>
            </a:bodyPr>
            <a:lstStyle/>
            <a:p>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Classification of Feed Raw Materials</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10" name="图片 9"/>
          <p:cNvPicPr>
            <a:picLocks noChangeAspect="1"/>
          </p:cNvPicPr>
          <p:nvPr/>
        </p:nvPicPr>
        <p:blipFill>
          <a:blip r:embed="rId2"/>
          <a:stretch>
            <a:fillRect/>
          </a:stretch>
        </p:blipFill>
        <p:spPr>
          <a:xfrm>
            <a:off x="1475052" y="4003013"/>
            <a:ext cx="1324535" cy="1725824"/>
          </a:xfrm>
          <a:prstGeom prst="rect">
            <a:avLst/>
          </a:prstGeom>
        </p:spPr>
      </p:pic>
      <p:sp>
        <p:nvSpPr>
          <p:cNvPr id="11" name="文本框 10"/>
          <p:cNvSpPr txBox="1"/>
          <p:nvPr/>
        </p:nvSpPr>
        <p:spPr>
          <a:xfrm>
            <a:off x="1255059" y="5800165"/>
            <a:ext cx="1775012"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Lactobacillus</a:t>
            </a:r>
            <a:endParaRPr lang="zh-CN" altLang="en-US" dirty="0">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3281534" y="4003013"/>
            <a:ext cx="1095217" cy="924090"/>
          </a:xfrm>
          <a:prstGeom prst="rect">
            <a:avLst/>
          </a:prstGeom>
        </p:spPr>
      </p:pic>
      <p:pic>
        <p:nvPicPr>
          <p:cNvPr id="14" name="图片 13"/>
          <p:cNvPicPr>
            <a:picLocks noChangeAspect="1"/>
          </p:cNvPicPr>
          <p:nvPr/>
        </p:nvPicPr>
        <p:blipFill>
          <a:blip r:embed="rId4"/>
          <a:stretch>
            <a:fillRect/>
          </a:stretch>
        </p:blipFill>
        <p:spPr>
          <a:xfrm>
            <a:off x="3281533" y="4927102"/>
            <a:ext cx="1095218" cy="822803"/>
          </a:xfrm>
          <a:prstGeom prst="rect">
            <a:avLst/>
          </a:prstGeom>
        </p:spPr>
      </p:pic>
      <p:sp>
        <p:nvSpPr>
          <p:cNvPr id="15" name="文本框 14"/>
          <p:cNvSpPr txBox="1"/>
          <p:nvPr/>
        </p:nvSpPr>
        <p:spPr>
          <a:xfrm>
            <a:off x="2941636" y="5800165"/>
            <a:ext cx="1775012" cy="369332"/>
          </a:xfrm>
          <a:prstGeom prst="rect">
            <a:avLst/>
          </a:prstGeom>
          <a:noFill/>
        </p:spPr>
        <p:txBody>
          <a:bodyPr wrap="square" rtlCol="0">
            <a:spAutoFit/>
          </a:bodyPr>
          <a:lstStyle/>
          <a:p>
            <a:pPr algn="ctr"/>
            <a:r>
              <a:rPr lang="en-US" altLang="zh-CN" dirty="0" err="1" smtClean="0">
                <a:latin typeface="Times New Roman" panose="02020603050405020304" pitchFamily="18" charset="0"/>
                <a:cs typeface="Times New Roman" panose="02020603050405020304" pitchFamily="18" charset="0"/>
              </a:rPr>
              <a:t>Phytase</a:t>
            </a:r>
            <a:endParaRPr lang="zh-CN" altLang="en-US" dirty="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5"/>
          <a:stretch>
            <a:fillRect/>
          </a:stretch>
        </p:blipFill>
        <p:spPr>
          <a:xfrm>
            <a:off x="4811300" y="4517530"/>
            <a:ext cx="1329522" cy="1232375"/>
          </a:xfrm>
          <a:prstGeom prst="rect">
            <a:avLst/>
          </a:prstGeom>
        </p:spPr>
      </p:pic>
      <p:sp>
        <p:nvSpPr>
          <p:cNvPr id="17" name="文本框 16"/>
          <p:cNvSpPr txBox="1"/>
          <p:nvPr/>
        </p:nvSpPr>
        <p:spPr>
          <a:xfrm>
            <a:off x="4376751" y="5800165"/>
            <a:ext cx="2026474" cy="369332"/>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Calcium </a:t>
            </a:r>
            <a:r>
              <a:rPr lang="en-US" altLang="zh-CN" dirty="0">
                <a:latin typeface="Times New Roman" panose="02020603050405020304" pitchFamily="18" charset="0"/>
                <a:cs typeface="Times New Roman" panose="02020603050405020304" pitchFamily="18" charset="0"/>
              </a:rPr>
              <a:t>propionate</a:t>
            </a:r>
            <a:endParaRPr lang="zh-CN" altLang="en-US" dirty="0">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6"/>
          <a:stretch>
            <a:fillRect/>
          </a:stretch>
        </p:blipFill>
        <p:spPr>
          <a:xfrm>
            <a:off x="6363567" y="4003013"/>
            <a:ext cx="1327843" cy="1725824"/>
          </a:xfrm>
          <a:prstGeom prst="rect">
            <a:avLst/>
          </a:prstGeom>
        </p:spPr>
      </p:pic>
      <p:sp>
        <p:nvSpPr>
          <p:cNvPr id="19" name="文本框 18"/>
          <p:cNvSpPr txBox="1"/>
          <p:nvPr/>
        </p:nvSpPr>
        <p:spPr>
          <a:xfrm>
            <a:off x="6186243" y="5800165"/>
            <a:ext cx="1775012"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BHT</a:t>
            </a:r>
            <a:endParaRPr lang="zh-CN" altLang="en-US"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7"/>
          <a:stretch>
            <a:fillRect/>
          </a:stretch>
        </p:blipFill>
        <p:spPr>
          <a:xfrm>
            <a:off x="7851402" y="4388496"/>
            <a:ext cx="1602882" cy="1340341"/>
          </a:xfrm>
          <a:prstGeom prst="rect">
            <a:avLst/>
          </a:prstGeom>
        </p:spPr>
      </p:pic>
      <p:sp>
        <p:nvSpPr>
          <p:cNvPr id="21" name="文本框 20"/>
          <p:cNvSpPr txBox="1"/>
          <p:nvPr/>
        </p:nvSpPr>
        <p:spPr>
          <a:xfrm>
            <a:off x="7691410" y="5800165"/>
            <a:ext cx="1848939" cy="646331"/>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rPr>
              <a:t>Odorant with milk </a:t>
            </a:r>
            <a:r>
              <a:rPr lang="en-US" altLang="zh-CN" dirty="0">
                <a:latin typeface="Times New Roman" panose="02020603050405020304" pitchFamily="18" charset="0"/>
                <a:cs typeface="Times New Roman" panose="02020603050405020304" pitchFamily="18" charset="0"/>
              </a:rPr>
              <a:t>flavor</a:t>
            </a:r>
            <a:endParaRPr lang="zh-CN" altLang="en-US" dirty="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8"/>
          <a:stretch>
            <a:fillRect/>
          </a:stretch>
        </p:blipFill>
        <p:spPr>
          <a:xfrm>
            <a:off x="9678226" y="4187805"/>
            <a:ext cx="1447800" cy="1562100"/>
          </a:xfrm>
          <a:prstGeom prst="rect">
            <a:avLst/>
          </a:prstGeom>
        </p:spPr>
      </p:pic>
      <p:sp>
        <p:nvSpPr>
          <p:cNvPr id="23" name="文本框 22"/>
          <p:cNvSpPr txBox="1"/>
          <p:nvPr/>
        </p:nvSpPr>
        <p:spPr>
          <a:xfrm>
            <a:off x="9540349" y="5800165"/>
            <a:ext cx="1848939"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Chinese herbal medicine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00163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5A78B45A-2D54-5A96-71FB-879DAA6A4F93}"/>
              </a:ext>
            </a:extLst>
          </p:cNvPr>
          <p:cNvCxnSpPr/>
          <p:nvPr/>
        </p:nvCxnSpPr>
        <p:spPr>
          <a:xfrm>
            <a:off x="-16618" y="762000"/>
            <a:ext cx="12192000" cy="2381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组合 4">
            <a:extLst>
              <a:ext uri="{FF2B5EF4-FFF2-40B4-BE49-F238E27FC236}">
                <a16:creationId xmlns:a16="http://schemas.microsoft.com/office/drawing/2014/main" id="{C44D4E0C-D781-9549-095C-F941A01012FD}"/>
              </a:ext>
            </a:extLst>
          </p:cNvPr>
          <p:cNvGrpSpPr>
            <a:grpSpLocks/>
          </p:cNvGrpSpPr>
          <p:nvPr/>
        </p:nvGrpSpPr>
        <p:grpSpPr bwMode="auto">
          <a:xfrm>
            <a:off x="2405063" y="101600"/>
            <a:ext cx="520700" cy="479425"/>
            <a:chOff x="123780" y="534395"/>
            <a:chExt cx="445894" cy="351309"/>
          </a:xfrm>
        </p:grpSpPr>
        <p:sp>
          <p:nvSpPr>
            <p:cNvPr id="9" name="等腰三角形 5">
              <a:extLst>
                <a:ext uri="{FF2B5EF4-FFF2-40B4-BE49-F238E27FC236}">
                  <a16:creationId xmlns:a16="http://schemas.microsoft.com/office/drawing/2014/main" id="{AFCB18BA-83D1-EE68-0E58-FC409F3450FA}"/>
                </a:ext>
              </a:extLst>
            </p:cNvPr>
            <p:cNvSpPr/>
            <p:nvPr/>
          </p:nvSpPr>
          <p:spPr>
            <a:xfrm>
              <a:off x="383431" y="534395"/>
              <a:ext cx="186243" cy="160532"/>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0" name="等腰三角形 6">
              <a:extLst>
                <a:ext uri="{FF2B5EF4-FFF2-40B4-BE49-F238E27FC236}">
                  <a16:creationId xmlns:a16="http://schemas.microsoft.com/office/drawing/2014/main" id="{593491E1-AF82-51D2-1E77-7E0AF31478F2}"/>
                </a:ext>
              </a:extLst>
            </p:cNvPr>
            <p:cNvSpPr/>
            <p:nvPr/>
          </p:nvSpPr>
          <p:spPr>
            <a:xfrm rot="1110499">
              <a:off x="202627" y="561151"/>
              <a:ext cx="309951" cy="2722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sp>
          <p:nvSpPr>
            <p:cNvPr id="11" name="等腰三角形 7">
              <a:extLst>
                <a:ext uri="{FF2B5EF4-FFF2-40B4-BE49-F238E27FC236}">
                  <a16:creationId xmlns:a16="http://schemas.microsoft.com/office/drawing/2014/main" id="{48060516-F646-01FB-A5ED-73B29140EA20}"/>
                </a:ext>
              </a:extLst>
            </p:cNvPr>
            <p:cNvSpPr/>
            <p:nvPr/>
          </p:nvSpPr>
          <p:spPr>
            <a:xfrm>
              <a:off x="123780" y="808928"/>
              <a:ext cx="88363" cy="76776"/>
            </a:xfrm>
            <a:prstGeom prst="triangl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Times New Roman" panose="02020603050405020304" pitchFamily="18" charset="0"/>
                <a:cs typeface="Times New Roman" panose="02020603050405020304" pitchFamily="18" charset="0"/>
              </a:endParaRPr>
            </a:p>
          </p:txBody>
        </p:sp>
      </p:grpSp>
      <p:sp>
        <p:nvSpPr>
          <p:cNvPr id="27652" name="文本框 11">
            <a:extLst>
              <a:ext uri="{FF2B5EF4-FFF2-40B4-BE49-F238E27FC236}">
                <a16:creationId xmlns:a16="http://schemas.microsoft.com/office/drawing/2014/main" id="{ACB0EFCC-32BE-405D-666A-EF5711DA54F8}"/>
              </a:ext>
            </a:extLst>
          </p:cNvPr>
          <p:cNvSpPr txBox="1">
            <a:spLocks noChangeArrowheads="1"/>
          </p:cNvSpPr>
          <p:nvPr/>
        </p:nvSpPr>
        <p:spPr bwMode="auto">
          <a:xfrm>
            <a:off x="2936875" y="1588"/>
            <a:ext cx="80956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32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rPr>
              <a:t>Problems with Grain Processing By-products</a:t>
            </a:r>
            <a:endParaRPr lang="zh-CN" altLang="en-US" sz="3200" b="1" dirty="0">
              <a:solidFill>
                <a:srgbClr val="00206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流程图: 接点 12">
            <a:extLst>
              <a:ext uri="{FF2B5EF4-FFF2-40B4-BE49-F238E27FC236}">
                <a16:creationId xmlns:a16="http://schemas.microsoft.com/office/drawing/2014/main" id="{F8391DE2-D624-711A-D8BE-71FDAC888ACC}"/>
              </a:ext>
            </a:extLst>
          </p:cNvPr>
          <p:cNvSpPr/>
          <p:nvPr/>
        </p:nvSpPr>
        <p:spPr>
          <a:xfrm>
            <a:off x="4621213" y="2525713"/>
            <a:ext cx="2478087" cy="247967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sz="20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rPr>
              <a:t>By-products of grain and oil processing and utilizable waste resources</a:t>
            </a:r>
            <a:endParaRPr lang="zh-CN" altLang="en-US" sz="20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箭头: 上 13">
            <a:extLst>
              <a:ext uri="{FF2B5EF4-FFF2-40B4-BE49-F238E27FC236}">
                <a16:creationId xmlns:a16="http://schemas.microsoft.com/office/drawing/2014/main" id="{AB42605F-90A5-3199-DB75-6D049AE00B52}"/>
              </a:ext>
            </a:extLst>
          </p:cNvPr>
          <p:cNvSpPr/>
          <p:nvPr/>
        </p:nvSpPr>
        <p:spPr>
          <a:xfrm>
            <a:off x="5548313" y="1825625"/>
            <a:ext cx="630237" cy="64611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0" name="矩形: 圆角 14">
            <a:extLst>
              <a:ext uri="{FF2B5EF4-FFF2-40B4-BE49-F238E27FC236}">
                <a16:creationId xmlns:a16="http://schemas.microsoft.com/office/drawing/2014/main" id="{7B19AA1A-9067-243D-4A8E-B0E4A0FAFCAC}"/>
              </a:ext>
            </a:extLst>
          </p:cNvPr>
          <p:cNvSpPr/>
          <p:nvPr/>
        </p:nvSpPr>
        <p:spPr>
          <a:xfrm>
            <a:off x="4624388" y="895350"/>
            <a:ext cx="2478087" cy="8763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sz="20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rPr>
              <a:t>Processing by-products.</a:t>
            </a:r>
            <a:endParaRPr lang="zh-CN" altLang="en-US" sz="20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1" name="矩形: 圆角 15">
            <a:extLst>
              <a:ext uri="{FF2B5EF4-FFF2-40B4-BE49-F238E27FC236}">
                <a16:creationId xmlns:a16="http://schemas.microsoft.com/office/drawing/2014/main" id="{A481177F-6FA7-EB9A-E9E6-A77C8AC1D82C}"/>
              </a:ext>
            </a:extLst>
          </p:cNvPr>
          <p:cNvSpPr/>
          <p:nvPr/>
        </p:nvSpPr>
        <p:spPr>
          <a:xfrm>
            <a:off x="8901113" y="3203575"/>
            <a:ext cx="2835275" cy="8763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rPr>
              <a:t>Grain processing by-products.</a:t>
            </a:r>
            <a:endParaRPr lang="zh-CN" altLang="en-US"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2" name="箭头: 上 16">
            <a:extLst>
              <a:ext uri="{FF2B5EF4-FFF2-40B4-BE49-F238E27FC236}">
                <a16:creationId xmlns:a16="http://schemas.microsoft.com/office/drawing/2014/main" id="{75582163-9123-816D-4F85-9E7C235957ED}"/>
              </a:ext>
            </a:extLst>
          </p:cNvPr>
          <p:cNvSpPr/>
          <p:nvPr/>
        </p:nvSpPr>
        <p:spPr>
          <a:xfrm rot="5400000">
            <a:off x="7300119" y="3442494"/>
            <a:ext cx="628650" cy="64611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3" name="箭头: 上 17">
            <a:extLst>
              <a:ext uri="{FF2B5EF4-FFF2-40B4-BE49-F238E27FC236}">
                <a16:creationId xmlns:a16="http://schemas.microsoft.com/office/drawing/2014/main" id="{EFBBBDE2-AA73-4E03-7E5E-E20BD407A2E7}"/>
              </a:ext>
            </a:extLst>
          </p:cNvPr>
          <p:cNvSpPr/>
          <p:nvPr/>
        </p:nvSpPr>
        <p:spPr>
          <a:xfrm rot="10800000">
            <a:off x="5548313" y="5059363"/>
            <a:ext cx="630237" cy="64611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4" name="矩形: 圆角 18">
            <a:extLst>
              <a:ext uri="{FF2B5EF4-FFF2-40B4-BE49-F238E27FC236}">
                <a16:creationId xmlns:a16="http://schemas.microsoft.com/office/drawing/2014/main" id="{620A572B-DBA4-9E91-F038-68FC390A98A5}"/>
              </a:ext>
            </a:extLst>
          </p:cNvPr>
          <p:cNvSpPr/>
          <p:nvPr/>
        </p:nvSpPr>
        <p:spPr>
          <a:xfrm>
            <a:off x="4624388" y="5759450"/>
            <a:ext cx="2478087" cy="8763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rPr>
              <a:t>By-products of deep processing of grains and other crops</a:t>
            </a:r>
            <a:endParaRPr lang="zh-CN" altLang="en-US"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5" name="箭头: 上 19">
            <a:extLst>
              <a:ext uri="{FF2B5EF4-FFF2-40B4-BE49-F238E27FC236}">
                <a16:creationId xmlns:a16="http://schemas.microsoft.com/office/drawing/2014/main" id="{ECD0899A-D6EA-17B1-9535-CDEBC0BFD412}"/>
              </a:ext>
            </a:extLst>
          </p:cNvPr>
          <p:cNvSpPr/>
          <p:nvPr/>
        </p:nvSpPr>
        <p:spPr>
          <a:xfrm rot="16200000">
            <a:off x="3791744" y="3442494"/>
            <a:ext cx="628650" cy="64611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6" name="矩形: 圆角 20">
            <a:extLst>
              <a:ext uri="{FF2B5EF4-FFF2-40B4-BE49-F238E27FC236}">
                <a16:creationId xmlns:a16="http://schemas.microsoft.com/office/drawing/2014/main" id="{89BD0162-1359-3138-479F-CE7F491EDD45}"/>
              </a:ext>
            </a:extLst>
          </p:cNvPr>
          <p:cNvSpPr/>
          <p:nvPr/>
        </p:nvSpPr>
        <p:spPr>
          <a:xfrm>
            <a:off x="805657" y="3203575"/>
            <a:ext cx="2479675" cy="8763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US" altLang="zh-CN" noProof="1">
                <a:solidFill>
                  <a:schemeClr val="bg1"/>
                </a:solidFill>
                <a:latin typeface="Times New Roman" panose="02020603050405020304" pitchFamily="18" charset="0"/>
                <a:ea typeface="楷体" panose="02010609060101010101" pitchFamily="49" charset="-122"/>
                <a:cs typeface="Times New Roman" panose="02020603050405020304" pitchFamily="18" charset="0"/>
              </a:rPr>
              <a:t>Grains unsuitable for human consumption</a:t>
            </a:r>
            <a:endParaRPr lang="zh-CN" altLang="en-US" noProof="1">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7663" name="文本框 37">
            <a:extLst>
              <a:ext uri="{FF2B5EF4-FFF2-40B4-BE49-F238E27FC236}">
                <a16:creationId xmlns:a16="http://schemas.microsoft.com/office/drawing/2014/main" id="{6B5D3098-B5D0-C832-BBCB-696D583A10DB}"/>
              </a:ext>
            </a:extLst>
          </p:cNvPr>
          <p:cNvSpPr txBox="1">
            <a:spLocks noChangeArrowheads="1"/>
          </p:cNvSpPr>
          <p:nvPr/>
        </p:nvSpPr>
        <p:spPr bwMode="auto">
          <a:xfrm>
            <a:off x="7892344" y="4118541"/>
            <a:ext cx="4434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Wheat bran, broken rice, rice bran, and mixed bran</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椭圆 13">
            <a:extLst>
              <a:ext uri="{FF2B5EF4-FFF2-40B4-BE49-F238E27FC236}">
                <a16:creationId xmlns:a16="http://schemas.microsoft.com/office/drawing/2014/main" id="{2AF9D5FF-63F8-C622-41D1-7DEFCEDAC959}"/>
              </a:ext>
            </a:extLst>
          </p:cNvPr>
          <p:cNvSpPr/>
          <p:nvPr/>
        </p:nvSpPr>
        <p:spPr>
          <a:xfrm>
            <a:off x="10118725" y="1079500"/>
            <a:ext cx="1341438" cy="4619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kumimoji="1" lang="zh-CN" altLang="en-US" noProof="1">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27666" name="文本框 14">
            <a:extLst>
              <a:ext uri="{FF2B5EF4-FFF2-40B4-BE49-F238E27FC236}">
                <a16:creationId xmlns:a16="http://schemas.microsoft.com/office/drawing/2014/main" id="{C2EAC7BE-F6A1-02C6-9856-0073160616BA}"/>
              </a:ext>
            </a:extLst>
          </p:cNvPr>
          <p:cNvSpPr txBox="1">
            <a:spLocks noChangeArrowheads="1"/>
          </p:cNvSpPr>
          <p:nvPr/>
        </p:nvSpPr>
        <p:spPr bwMode="auto">
          <a:xfrm>
            <a:off x="7191555" y="1749137"/>
            <a:ext cx="48686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1. High content of endogenous anti-nutritional factors  </a:t>
            </a:r>
          </a:p>
          <a:p>
            <a:pPr eaLnBrk="1" hangingPunct="1">
              <a:lnSpc>
                <a:spcPct val="100000"/>
              </a:lnSpc>
              <a:spcBef>
                <a:spcPct val="0"/>
              </a:spcBef>
              <a:buFontTx/>
              <a:buNone/>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2. Low average crude protein, amino acid utilization, and metabolizable energy  </a:t>
            </a:r>
          </a:p>
          <a:p>
            <a:pPr eaLnBrk="1" hangingPunct="1">
              <a:lnSpc>
                <a:spcPct val="100000"/>
              </a:lnSpc>
              <a:spcBef>
                <a:spcPct val="0"/>
              </a:spcBef>
              <a:buFontTx/>
              <a:buNone/>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3. Large quality variation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id="{993F45F5-B631-B00B-40BA-E8AD9AB39F1D}"/>
              </a:ext>
            </a:extLst>
          </p:cNvPr>
          <p:cNvSpPr txBox="1"/>
          <p:nvPr/>
        </p:nvSpPr>
        <p:spPr>
          <a:xfrm>
            <a:off x="7558995" y="5097730"/>
            <a:ext cx="4501243" cy="1569660"/>
          </a:xfrm>
          <a:prstGeom prst="rect">
            <a:avLst/>
          </a:prstGeom>
          <a:noFill/>
        </p:spPr>
        <p:txBody>
          <a:bodyPr wrap="square">
            <a:spAutoFit/>
          </a:bodyPr>
          <a:lstStyle/>
          <a:p>
            <a:pPr eaLnBrk="1" fontAlgn="auto" hangingPunct="1">
              <a:defRPr/>
            </a:pPr>
            <a:r>
              <a:rPr lang="en-US" altLang="zh-CN" sz="1600" noProof="1">
                <a:latin typeface="Times New Roman" panose="02020603050405020304" pitchFamily="18" charset="0"/>
                <a:ea typeface="楷体" panose="02010609060101010101" pitchFamily="49" charset="-122"/>
                <a:cs typeface="Times New Roman" panose="02020603050405020304" pitchFamily="18" charset="0"/>
              </a:rPr>
              <a:t>1. High crude fiber content and low energy value  </a:t>
            </a:r>
          </a:p>
          <a:p>
            <a:pPr eaLnBrk="1" fontAlgn="auto" hangingPunct="1">
              <a:defRPr/>
            </a:pPr>
            <a:r>
              <a:rPr lang="en-US" altLang="zh-CN" sz="1600" noProof="1">
                <a:latin typeface="Times New Roman" panose="02020603050405020304" pitchFamily="18" charset="0"/>
                <a:ea typeface="楷体" panose="02010609060101010101" pitchFamily="49" charset="-122"/>
                <a:cs typeface="Times New Roman" panose="02020603050405020304" pitchFamily="18" charset="0"/>
              </a:rPr>
              <a:t>2. Prone to contamination by harmful substances like mycotoxins  </a:t>
            </a:r>
          </a:p>
          <a:p>
            <a:pPr eaLnBrk="1" fontAlgn="auto" hangingPunct="1">
              <a:defRPr/>
            </a:pPr>
            <a:r>
              <a:rPr lang="en-US" altLang="zh-CN" sz="1600" noProof="1">
                <a:latin typeface="Times New Roman" panose="02020603050405020304" pitchFamily="18" charset="0"/>
                <a:ea typeface="楷体" panose="02010609060101010101" pitchFamily="49" charset="-122"/>
                <a:cs typeface="Times New Roman" panose="02020603050405020304" pitchFamily="18" charset="0"/>
              </a:rPr>
              <a:t>3. Some products have high moisture content, making storage, transportation, and processing difficult, with high drying costs</a:t>
            </a:r>
            <a:endParaRPr kumimoji="1" lang="zh-CN" altLang="en-US" sz="1600" noProof="1">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椭圆形标注 17">
            <a:extLst>
              <a:ext uri="{FF2B5EF4-FFF2-40B4-BE49-F238E27FC236}">
                <a16:creationId xmlns:a16="http://schemas.microsoft.com/office/drawing/2014/main" id="{4ADCA6B4-720A-F0D5-1A79-7CDE23423332}"/>
              </a:ext>
            </a:extLst>
          </p:cNvPr>
          <p:cNvSpPr/>
          <p:nvPr/>
        </p:nvSpPr>
        <p:spPr>
          <a:xfrm>
            <a:off x="1469231" y="1385093"/>
            <a:ext cx="2478088" cy="1527175"/>
          </a:xfrm>
          <a:prstGeom prst="wedgeEllipseCallout">
            <a:avLst>
              <a:gd name="adj1" fmla="val 70275"/>
              <a:gd name="adj2" fmla="val 5343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kumimoji="1" lang="en-US" altLang="zh-CN" sz="1600" noProof="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Abundant resources, low utilization efficiency, and even unusable</a:t>
            </a:r>
            <a:endParaRPr kumimoji="1" lang="zh-CN" altLang="en-US" sz="1600" noProof="1">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254279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9cbe6bed-7ff0-418c-9e08-be03ef6d08a5}"/>
  <p:tag name="TABLE_ENDDRAG_ORIGIN_RECT" val="619*108"/>
  <p:tag name="TABLE_ENDDRAG_RECT" val="301*115*619*8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83847d96-437d-4763-a26d-2f1ba1f1536a}"/>
  <p:tag name="TABLE_ENDDRAG_ORIGIN_RECT" val="198*184"/>
  <p:tag name="TABLE_ENDDRAG_RECT" val="144*195*199*184"/>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dc41d96a-e8b5-4753-9c93-6e3231fb9264}"/>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e8061406-ff57-438a-bfeb-603f195642fe}"/>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Silde template-Update</Template>
  <TotalTime>2561</TotalTime>
  <Words>3634</Words>
  <Application>Microsoft Office PowerPoint</Application>
  <PresentationFormat>宽屏</PresentationFormat>
  <Paragraphs>537</Paragraphs>
  <Slides>28</Slides>
  <Notes>9</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28</vt:i4>
      </vt:variant>
    </vt:vector>
  </HeadingPairs>
  <TitlesOfParts>
    <vt:vector size="47" baseType="lpstr">
      <vt:lpstr>ITC Avant Garde Std Md</vt:lpstr>
      <vt:lpstr>ITC Avant Garde Std XLt</vt:lpstr>
      <vt:lpstr>Noto Sans CJK JP Regular</vt:lpstr>
      <vt:lpstr>Open Sans</vt:lpstr>
      <vt:lpstr>Open Sans Regular</vt:lpstr>
      <vt:lpstr>Roboto Light</vt:lpstr>
      <vt:lpstr>等线</vt:lpstr>
      <vt:lpstr>方正兰亭黑简体</vt:lpstr>
      <vt:lpstr>黑体</vt:lpstr>
      <vt:lpstr>楷体</vt:lpstr>
      <vt:lpstr>宋体</vt:lpstr>
      <vt:lpstr>微软雅黑</vt:lpstr>
      <vt:lpstr>Arial</vt:lpstr>
      <vt:lpstr>Calibri</vt:lpstr>
      <vt:lpstr>Times</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Wheat Bran Fermentation Process</vt:lpstr>
      <vt:lpstr>Sensory evaluation of fermented wheat bran</vt:lpstr>
      <vt:lpstr>PowerPoint 演示文稿</vt:lpstr>
      <vt:lpstr>PowerPoint 演示文稿</vt:lpstr>
      <vt:lpstr>Indexes of fermented corn processing by-product （DM based）</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www</cp:lastModifiedBy>
  <cp:revision>193</cp:revision>
  <dcterms:created xsi:type="dcterms:W3CDTF">2022-04-26T03:34:00Z</dcterms:created>
  <dcterms:modified xsi:type="dcterms:W3CDTF">2024-09-26T07:54:04Z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C39824F859044B57B2008055C9F1BC64</vt:lpwstr>
  </property>
  <property fmtid="{D5CDD505-2E9C-101B-9397-08002B2CF9AE}" pid="3" name="KSOProductBuildVer">
    <vt:lpwstr>2052-11.1.0.12763</vt:lpwstr>
  </property>
</Properties>
</file>