
<file path=[Content_Types].xml><?xml version="1.0" encoding="utf-8"?>
<Types xmlns="http://schemas.openxmlformats.org/package/2006/content-types">
  <Default Extension="jpeg" ContentType="image/jpeg"/>
  <Default Extension="JPG" ContentType="image/.jpg"/>
  <Default Extension="mp3" ContentType="audio/mp3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8.svg" ContentType="image/svg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30" r:id="rId3"/>
    <p:sldId id="337" r:id="rId5"/>
    <p:sldId id="326" r:id="rId6"/>
    <p:sldId id="333" r:id="rId7"/>
    <p:sldId id="396" r:id="rId8"/>
    <p:sldId id="399" r:id="rId9"/>
    <p:sldId id="397" r:id="rId10"/>
    <p:sldId id="400" r:id="rId11"/>
    <p:sldId id="401" r:id="rId12"/>
    <p:sldId id="402" r:id="rId13"/>
    <p:sldId id="403" r:id="rId14"/>
    <p:sldId id="404" r:id="rId15"/>
    <p:sldId id="405" r:id="rId16"/>
    <p:sldId id="406" r:id="rId17"/>
    <p:sldId id="407" r:id="rId18"/>
    <p:sldId id="410" r:id="rId19"/>
    <p:sldId id="411" r:id="rId20"/>
    <p:sldId id="412" r:id="rId21"/>
    <p:sldId id="413" r:id="rId22"/>
    <p:sldId id="414" r:id="rId23"/>
    <p:sldId id="415" r:id="rId24"/>
    <p:sldId id="416" r:id="rId25"/>
    <p:sldId id="418" r:id="rId26"/>
    <p:sldId id="420" r:id="rId27"/>
    <p:sldId id="421" r:id="rId28"/>
    <p:sldId id="427" r:id="rId29"/>
    <p:sldId id="428" r:id="rId30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1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pos="7187" userDrawn="1">
          <p15:clr>
            <a:srgbClr val="A4A3A4"/>
          </p15:clr>
        </p15:guide>
        <p15:guide id="4" orient="horz" pos="38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AE3E"/>
    <a:srgbClr val="FFFFFF"/>
    <a:srgbClr val="77BD36"/>
    <a:srgbClr val="68AE77"/>
    <a:srgbClr val="DEB855"/>
    <a:srgbClr val="E5C677"/>
    <a:srgbClr val="70E8CA"/>
    <a:srgbClr val="FFFF99"/>
    <a:srgbClr val="FFE8CB"/>
    <a:srgbClr val="8CF5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3810" autoAdjust="0"/>
  </p:normalViewPr>
  <p:slideViewPr>
    <p:cSldViewPr snapToGrid="0" showGuides="1">
      <p:cViewPr>
        <p:scale>
          <a:sx n="66" d="100"/>
          <a:sy n="66" d="100"/>
        </p:scale>
        <p:origin x="750" y="54"/>
      </p:cViewPr>
      <p:guideLst>
        <p:guide orient="horz" pos="611"/>
        <p:guide pos="438"/>
        <p:guide pos="7187"/>
        <p:guide orient="horz" pos="38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8" Type="http://schemas.openxmlformats.org/officeDocument/2006/relationships/slide" Target="slides/slide15.xml"/><Relationship Id="rId13" Type="http://schemas.openxmlformats.org/officeDocument/2006/relationships/slide" Target="slides/slide10.xml"/><Relationship Id="rId34" Type="http://schemas.openxmlformats.org/officeDocument/2006/relationships/tags" Target="tags/tag6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33" Type="http://schemas.openxmlformats.org/officeDocument/2006/relationships/tableStyles" Target="tableStyles.xml"/><Relationship Id="rId25" Type="http://schemas.openxmlformats.org/officeDocument/2006/relationships/slide" Target="slides/slide22.xml"/><Relationship Id="rId17" Type="http://schemas.openxmlformats.org/officeDocument/2006/relationships/slide" Target="slides/slide14.xml"/><Relationship Id="rId12" Type="http://schemas.openxmlformats.org/officeDocument/2006/relationships/slide" Target="slides/slide9.xml"/><Relationship Id="rId29" Type="http://schemas.openxmlformats.org/officeDocument/2006/relationships/slide" Target="slides/slide26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6" Type="http://schemas.openxmlformats.org/officeDocument/2006/relationships/slide" Target="slides/slide13.xml"/><Relationship Id="rId6" Type="http://schemas.openxmlformats.org/officeDocument/2006/relationships/slide" Target="slides/slide3.xml"/><Relationship Id="rId32" Type="http://schemas.openxmlformats.org/officeDocument/2006/relationships/viewProps" Target="viewProps.xml"/><Relationship Id="rId24" Type="http://schemas.openxmlformats.org/officeDocument/2006/relationships/slide" Target="slides/slide21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37" Type="http://schemas.openxmlformats.org/officeDocument/2006/relationships/customXml" Target="../customXml/item3.xml"/><Relationship Id="rId5" Type="http://schemas.openxmlformats.org/officeDocument/2006/relationships/slide" Target="slides/slide2.xml"/><Relationship Id="rId28" Type="http://schemas.openxmlformats.org/officeDocument/2006/relationships/slide" Target="slides/slide25.xml"/><Relationship Id="rId23" Type="http://schemas.openxmlformats.org/officeDocument/2006/relationships/slide" Target="slides/slide20.xml"/><Relationship Id="rId15" Type="http://schemas.openxmlformats.org/officeDocument/2006/relationships/slide" Target="slides/slide12.xml"/><Relationship Id="rId36" Type="http://schemas.openxmlformats.org/officeDocument/2006/relationships/customXml" Target="../customXml/item2.xml"/><Relationship Id="rId31" Type="http://schemas.openxmlformats.org/officeDocument/2006/relationships/presProps" Target="presProps.xml"/><Relationship Id="rId19" Type="http://schemas.openxmlformats.org/officeDocument/2006/relationships/slide" Target="slides/slide16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30" Type="http://schemas.openxmlformats.org/officeDocument/2006/relationships/slide" Target="slides/slide27.xml"/><Relationship Id="rId27" Type="http://schemas.openxmlformats.org/officeDocument/2006/relationships/slide" Target="slides/slide24.xml"/><Relationship Id="rId22" Type="http://schemas.openxmlformats.org/officeDocument/2006/relationships/slide" Target="slides/slide19.xml"/><Relationship Id="rId14" Type="http://schemas.openxmlformats.org/officeDocument/2006/relationships/slide" Target="slides/slide11.xml"/><Relationship Id="rId35" Type="http://schemas.openxmlformats.org/officeDocument/2006/relationships/customXml" Target="../customXml/item1.xml"/><Relationship Id="rId8" Type="http://schemas.openxmlformats.org/officeDocument/2006/relationships/slide" Target="slides/slide5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3D897-D653-4E87-B3FC-7F91767C45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High-efficiency Plastic-Film Mulching Cultivation Techniques for Dryland Farming</a:t>
            </a:r>
            <a:endParaRPr lang="en-US" altLang="zh-CN" dirty="0"/>
          </a:p>
          <a:p>
            <a:r>
              <a:rPr lang="zh-CN" altLang="en-US" dirty="0"/>
              <a:t>旱作农业地膜覆盖高效栽培技术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Full-Film and Partial-Film Mulching Technologies for Dryland Potato</a:t>
            </a:r>
            <a:endParaRPr lang="en-US" altLang="zh-CN" dirty="0"/>
          </a:p>
          <a:p>
            <a:r>
              <a:rPr lang="zh-CN" altLang="en-US" dirty="0"/>
              <a:t>二、旱作马铃薯全膜覆盖与半膜覆盖技术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旱作马铃薯全膜覆盖与半膜覆盖技术是干旱、半干旱地区为应对春旱频发、降水利用率低而发展出的两种核心抗旱栽培模式。从增产效果和抗旱能力来看，‌全膜覆盖技术整体优于半膜覆盖‌，尤其在严重缺水区域表现突出；但在成本控制与生态可持续性方面，半膜覆盖具有一定优势。</a:t>
            </a:r>
            <a:endParaRPr lang="zh-CN" altLang="en-US" dirty="0"/>
          </a:p>
          <a:p>
            <a:r>
              <a:rPr lang="en-US" altLang="zh-CN" dirty="0"/>
              <a:t>Full-film and partial-film mulching technologies for dryland potato are</a:t>
            </a:r>
            <a:endParaRPr lang="en-US" altLang="zh-CN" dirty="0"/>
          </a:p>
          <a:p>
            <a:r>
              <a:rPr lang="en-US" altLang="zh-CN" dirty="0"/>
              <a:t> two core drought-resistant cultivation systems </a:t>
            </a:r>
            <a:endParaRPr lang="en-US" altLang="zh-CN" dirty="0"/>
          </a:p>
          <a:p>
            <a:r>
              <a:rPr lang="en-US" altLang="zh-CN" dirty="0"/>
              <a:t>developed in arid and semi-arid regions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to mitigate frequent spring drought </a:t>
            </a:r>
            <a:endParaRPr lang="en-US" altLang="zh-CN" dirty="0"/>
          </a:p>
          <a:p>
            <a:r>
              <a:rPr lang="en-US" altLang="zh-CN" dirty="0"/>
              <a:t>and improve precipitation-use efficiency.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With respect to yield performance and drought resistance,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full-film mulching generally outperforms partial-film mulching,</a:t>
            </a:r>
            <a:endParaRPr lang="en-US" altLang="zh-CN" dirty="0"/>
          </a:p>
          <a:p>
            <a:r>
              <a:rPr lang="en-US" altLang="zh-CN" dirty="0"/>
              <a:t> especially under severe water-limitation conditions.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 However, partial-film mulching offers advantages in cost control and ecological sustainability.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（一）旱作马铃薯全膜覆盖</a:t>
            </a:r>
            <a:endParaRPr lang="zh-CN" altLang="en-US" dirty="0"/>
          </a:p>
          <a:p>
            <a:r>
              <a:rPr lang="zh-CN" altLang="en-US" dirty="0"/>
              <a:t>全膜覆盖是中国北方旱作区马铃薯生产的重要技术之一，其原理是在田间起大小双垄，使用地膜对地表进行全覆盖，并在垄上完成播种作业。</a:t>
            </a:r>
            <a:endParaRPr lang="zh-CN" altLang="en-US" dirty="0"/>
          </a:p>
          <a:p>
            <a:r>
              <a:rPr lang="en-US" altLang="zh-CN" dirty="0"/>
              <a:t>2.1Full-Film Mulching for Dryland Potato</a:t>
            </a:r>
            <a:endParaRPr lang="en-US" altLang="zh-CN" dirty="0"/>
          </a:p>
          <a:p>
            <a:r>
              <a:rPr lang="en-US" altLang="zh-CN" dirty="0"/>
              <a:t>Full-film mulching is a key technology for potato production in the dryland farming areas of northern China.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technique </a:t>
            </a:r>
            <a:endParaRPr lang="en-US" altLang="zh-CN" dirty="0"/>
          </a:p>
          <a:p>
            <a:r>
              <a:rPr lang="en-US" altLang="zh-CN" dirty="0"/>
              <a:t>consists of constructing alternating wide and narrow ridges, </a:t>
            </a:r>
            <a:endParaRPr lang="en-US" altLang="zh-CN" dirty="0"/>
          </a:p>
          <a:p>
            <a:r>
              <a:rPr lang="en-US" altLang="zh-CN" dirty="0"/>
              <a:t>fully covering the soil surface with plastic film,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 conducting ridge-top planting. 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1、选地与整地</a:t>
            </a:r>
            <a:endParaRPr lang="zh-CN" altLang="en-US" dirty="0"/>
          </a:p>
          <a:p>
            <a:r>
              <a:rPr lang="zh-CN" altLang="en-US" dirty="0"/>
              <a:t>在采用全膜覆盖技术时，应选择田面平整、土层深厚、土质疏松，土壤结构良好、肥力较高且保水保肥能力强的地块。前一季最好为小麦或豆类，玉米和胡麻次之，不宜与茄科作物连作。 </a:t>
            </a:r>
            <a:endParaRPr lang="zh-CN" altLang="en-US" dirty="0"/>
          </a:p>
          <a:p>
            <a:r>
              <a:rPr lang="en-US" altLang="zh-CN" dirty="0"/>
              <a:t>2.1.1Land Selection and Preparation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For full-film mulching, </a:t>
            </a:r>
            <a:endParaRPr lang="en-US" altLang="zh-CN" dirty="0"/>
          </a:p>
          <a:p>
            <a:r>
              <a:rPr lang="en-US" altLang="zh-CN" dirty="0"/>
              <a:t>fields should be selected that have a </a:t>
            </a:r>
            <a:endParaRPr lang="en-US" altLang="zh-CN" dirty="0"/>
          </a:p>
          <a:p>
            <a:r>
              <a:rPr lang="en-US" altLang="zh-CN" dirty="0"/>
              <a:t>flat surface, </a:t>
            </a:r>
            <a:endParaRPr lang="en-US" altLang="zh-CN" dirty="0"/>
          </a:p>
          <a:p>
            <a:r>
              <a:rPr lang="en-US" altLang="zh-CN" dirty="0"/>
              <a:t>deep soil layers, </a:t>
            </a:r>
            <a:endParaRPr lang="en-US" altLang="zh-CN" dirty="0"/>
          </a:p>
          <a:p>
            <a:r>
              <a:rPr lang="en-US" altLang="zh-CN" dirty="0"/>
              <a:t>loose soil texture, </a:t>
            </a:r>
            <a:endParaRPr lang="en-US" altLang="zh-CN" dirty="0"/>
          </a:p>
          <a:p>
            <a:r>
              <a:rPr lang="en-US" altLang="zh-CN" dirty="0"/>
              <a:t>good soil structure, </a:t>
            </a:r>
            <a:endParaRPr lang="en-US" altLang="zh-CN" dirty="0"/>
          </a:p>
          <a:p>
            <a:r>
              <a:rPr lang="en-US" altLang="zh-CN" dirty="0"/>
              <a:t>high fertility, </a:t>
            </a:r>
            <a:endParaRPr lang="en-US" altLang="zh-CN" dirty="0"/>
          </a:p>
          <a:p>
            <a:r>
              <a:rPr lang="en-US" altLang="zh-CN" dirty="0"/>
              <a:t>and strong water- and nutrient- retention capacity.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preferred preceding crops are wheat or legumes,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followed by maize and flax.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Continuous cropping with solanaceous crops     should be avoided.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前一季作物收获后，应进行翻耕、深松、旋耕等整地作业，以及耕后碎土平整，确保土壤表面平整细碎，无大土块和作物残茬。这样既能保住土壤里的水分，又能为后续的覆膜和播种打好基础。有条件的地区，可结合整地进行秸秆粉碎还田。</a:t>
            </a:r>
            <a:endParaRPr lang="zh-CN" altLang="en-US" dirty="0"/>
          </a:p>
          <a:p>
            <a:r>
              <a:rPr lang="en-US" altLang="zh-CN" dirty="0"/>
              <a:t>After the previous crop is harvested, soil preparation should include ploughing, deep loosening, and rotary tillage.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should be   followed by soil crushing and leveling to ensure a flat, fine soil surface free of large clods and crop residues.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This practice    helps conserve soil moisture and establishes a solid foundation for subsequent film mulching and sowing.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Where conditions permit, </a:t>
            </a:r>
            <a:endParaRPr lang="en-US" altLang="zh-CN" dirty="0"/>
          </a:p>
          <a:p>
            <a:r>
              <a:rPr lang="en-US" altLang="zh-CN" dirty="0"/>
              <a:t>straw can be crushed and incorporated into the soil during field preparation. 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2、肥料准备</a:t>
            </a:r>
            <a:endParaRPr lang="zh-CN" altLang="en-US" dirty="0"/>
          </a:p>
          <a:p>
            <a:r>
              <a:rPr lang="zh-CN" altLang="en-US" dirty="0"/>
              <a:t>根据马铃薯的品种特性、目标产量以及土壤养分等，确定肥料用量和养分比例。缺钾地区应注意补充钾，同时注重锌、硼等中微量元素肥料的施用，科学施用保水剂、抗旱抗逆制剂。推荐施用长效肥、缓释肥及相关专用肥。底肥应在整地起垄时施用。</a:t>
            </a:r>
            <a:endParaRPr lang="zh-CN" altLang="en-US" dirty="0"/>
          </a:p>
          <a:p>
            <a:r>
              <a:rPr lang="en-US" altLang="zh-CN" dirty="0"/>
              <a:t>2.1.2 Fertilizer Preparation</a:t>
            </a:r>
            <a:endParaRPr lang="en-US" altLang="zh-CN" dirty="0"/>
          </a:p>
          <a:p>
            <a:r>
              <a:rPr lang="en-US" altLang="zh-CN" dirty="0"/>
              <a:t>Fertilizer application rates and nutrient ratios should be determined according to potato variety characteristics, target yield, and soil’s nutrient status. </a:t>
            </a:r>
            <a:endParaRPr lang="en-US" altLang="zh-CN" dirty="0"/>
          </a:p>
          <a:p>
            <a:r>
              <a:rPr lang="en-US" altLang="zh-CN" dirty="0"/>
              <a:t>Potassium supplementation is essential in potassium-deficient areas. </a:t>
            </a:r>
            <a:endParaRPr lang="en-US" altLang="zh-CN" dirty="0"/>
          </a:p>
          <a:p>
            <a:r>
              <a:rPr lang="en-US" altLang="zh-CN" dirty="0"/>
              <a:t>In addition, the application of medium and micronutrient fertilizers such as zinc and boron    should be emphasized. 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Water-retaining agents and drought- and stress- resistance conditioners should be applied in a scientifically appropriate manner.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use of long-acting fertilizers, slow-release fertilizers, and specialized compound fertilizers is recommended.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Base fertilizer should be applied during field preparation and ridge formation.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3、品种选择</a:t>
            </a:r>
            <a:endParaRPr lang="zh-CN" altLang="en-US" dirty="0"/>
          </a:p>
          <a:p>
            <a:r>
              <a:rPr lang="zh-CN" altLang="en-US" dirty="0"/>
              <a:t>根据降水、积温、土壤肥力、生产需要等情况，选择适宜品种。根据用途有针对性选择菜用型、鲜食型、淀粉加工型或油炸加工型品种，并结合当地气候条件，选择早熟、中早熟、中熟、中晚熟或晚熟等不同生育期的品种。宜选用脱毒种薯。</a:t>
            </a:r>
            <a:endParaRPr lang="zh-CN" altLang="en-US" dirty="0"/>
          </a:p>
          <a:p>
            <a:r>
              <a:rPr lang="en-US" altLang="zh-CN" dirty="0"/>
              <a:t>2.1.3 Variety Selection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Varieties should be selected according to local precipitation, </a:t>
            </a:r>
            <a:endParaRPr lang="en-US" altLang="zh-CN" dirty="0"/>
          </a:p>
          <a:p>
            <a:r>
              <a:rPr lang="en-US" altLang="zh-CN" dirty="0"/>
              <a:t>accumulated temperature, soil fertility, and production requirements.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Varieties for table use, fresh marketing, </a:t>
            </a:r>
            <a:endParaRPr lang="en-US" altLang="zh-CN" dirty="0"/>
          </a:p>
          <a:p>
            <a:r>
              <a:rPr lang="en-US" altLang="zh-CN" dirty="0"/>
              <a:t>starch processing or frying processing may be selected based on the intended use.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Varieties with different maturity periods—early-maturing, </a:t>
            </a:r>
            <a:endParaRPr lang="en-US" altLang="zh-CN" dirty="0"/>
          </a:p>
          <a:p>
            <a:r>
              <a:rPr lang="en-US" altLang="zh-CN" dirty="0"/>
              <a:t>early-mid-maturing, mid-maturing, </a:t>
            </a:r>
            <a:endParaRPr lang="en-US" altLang="zh-CN" dirty="0"/>
          </a:p>
          <a:p>
            <a:r>
              <a:rPr lang="en-US" altLang="zh-CN" dirty="0"/>
              <a:t>mid-late- maturing or late-maturing— should be selected according to local climatic conditions. 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Virus-free seed potatoes are preferred.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4、起垄与覆膜</a:t>
            </a:r>
            <a:endParaRPr lang="zh-CN" altLang="en-US" dirty="0"/>
          </a:p>
          <a:p>
            <a:r>
              <a:rPr lang="zh-CN" altLang="en-US" dirty="0"/>
              <a:t>全膜覆盖起垄，大垄垄宽60-70</a:t>
            </a:r>
            <a:r>
              <a:rPr lang="en-US" altLang="zh-CN" dirty="0"/>
              <a:t>cm、</a:t>
            </a:r>
            <a:r>
              <a:rPr lang="zh-CN" altLang="en-US" dirty="0"/>
              <a:t>垄高约10</a:t>
            </a:r>
            <a:r>
              <a:rPr lang="en-US" altLang="zh-CN" dirty="0"/>
              <a:t>cm，</a:t>
            </a:r>
            <a:r>
              <a:rPr lang="zh-CN" altLang="en-US" dirty="0"/>
              <a:t>小垄垄宽40-50</a:t>
            </a:r>
            <a:r>
              <a:rPr lang="en-US" altLang="zh-CN" dirty="0"/>
              <a:t>cm、</a:t>
            </a:r>
            <a:r>
              <a:rPr lang="zh-CN" altLang="en-US" dirty="0"/>
              <a:t>垄高约15</a:t>
            </a:r>
            <a:r>
              <a:rPr lang="en-US" altLang="zh-CN" dirty="0"/>
              <a:t>cm，</a:t>
            </a:r>
            <a:r>
              <a:rPr lang="zh-CN" altLang="en-US" dirty="0"/>
              <a:t>大垄与小垄交替排列，在垄上预留出播种带。按照起垄规格划行起垄，做到垄面宽窄均匀、垄脊高低一致、无凹陷。在缓坡地，应沿等高线开沟起垄；有条件的地区，推荐采取机械起垄、施肥、播种、覆膜一体化作业。</a:t>
            </a:r>
            <a:endParaRPr lang="zh-CN" altLang="en-US" dirty="0"/>
          </a:p>
          <a:p>
            <a:r>
              <a:rPr lang="en-US" altLang="zh-CN" dirty="0"/>
              <a:t>2.1.4 Ridge Formation and Film Mulching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For ridge formation under full-film mulching, </a:t>
            </a:r>
            <a:endParaRPr lang="en-US" altLang="zh-CN" dirty="0"/>
          </a:p>
          <a:p>
            <a:r>
              <a:rPr lang="en-US" altLang="zh-CN" dirty="0"/>
              <a:t>wide ridges should be 60-70 cm wide and about 10 cm high, </a:t>
            </a:r>
            <a:endParaRPr lang="en-US" altLang="zh-CN" dirty="0"/>
          </a:p>
          <a:p>
            <a:r>
              <a:rPr lang="en-US" altLang="zh-CN" dirty="0"/>
              <a:t>whereas narrow ridges should be 40–50 cm wide and about 15 cm high. </a:t>
            </a:r>
            <a:endParaRPr lang="en-US" altLang="zh-CN" dirty="0"/>
          </a:p>
          <a:p>
            <a:r>
              <a:rPr lang="en-US" altLang="zh-CN" dirty="0"/>
              <a:t>Wide and narrow ridges are arranged alternately, </a:t>
            </a:r>
            <a:endParaRPr lang="en-US" altLang="zh-CN" dirty="0"/>
          </a:p>
          <a:p>
            <a:r>
              <a:rPr lang="en-US" altLang="zh-CN" dirty="0"/>
              <a:t>with sowing belts reserved on the ridge tops.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Ridges should be formed      according to the specified dimensions, </a:t>
            </a:r>
            <a:endParaRPr lang="en-US" altLang="zh-CN" dirty="0"/>
          </a:p>
          <a:p>
            <a:r>
              <a:rPr lang="en-US" altLang="zh-CN" dirty="0"/>
              <a:t>ensuring uniform ridge width, </a:t>
            </a:r>
            <a:endParaRPr lang="en-US" altLang="zh-CN" dirty="0"/>
          </a:p>
          <a:p>
            <a:r>
              <a:rPr lang="en-US" altLang="zh-CN" dirty="0"/>
              <a:t>consistent crest height, </a:t>
            </a:r>
            <a:endParaRPr lang="en-US" altLang="zh-CN" dirty="0"/>
          </a:p>
          <a:p>
            <a:r>
              <a:rPr lang="en-US" altLang="zh-CN" dirty="0"/>
              <a:t>and no surface depressions.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On gentle slopes, ridges and furrows should be constructed along the contour lines.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Where conditions permit, </a:t>
            </a:r>
            <a:endParaRPr lang="en-US" altLang="zh-CN" dirty="0"/>
          </a:p>
          <a:p>
            <a:r>
              <a:rPr lang="en-US" altLang="zh-CN" dirty="0">
                <a:highlight>
                  <a:srgbClr val="FFFF00"/>
                </a:highlight>
              </a:rPr>
              <a:t>integrated </a:t>
            </a:r>
            <a:r>
              <a:rPr lang="en-US" altLang="zh-CN" b="1" dirty="0">
                <a:highlight>
                  <a:srgbClr val="FFFF00"/>
                </a:highlight>
              </a:rPr>
              <a:t>mechanical</a:t>
            </a:r>
            <a:r>
              <a:rPr lang="en-US" altLang="zh-CN" dirty="0">
                <a:highlight>
                  <a:srgbClr val="FFFF00"/>
                </a:highlight>
              </a:rPr>
              <a:t> operations combining ridge formation, fertilization, sowing, and film mulching are recommended.</a:t>
            </a:r>
            <a:endParaRPr lang="en-US" altLang="zh-CN" dirty="0">
              <a:highlight>
                <a:srgbClr val="FFFF00"/>
              </a:highlight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全地面覆盖地膜，相邻两幅地膜在大垄垄脊相接，用土压实。地膜应拉展铺平，与垄面、垄沟贴紧，每隔约 2</a:t>
            </a:r>
            <a:r>
              <a:rPr lang="en-US" altLang="zh-CN" dirty="0"/>
              <a:t>m</a:t>
            </a:r>
            <a:r>
              <a:rPr lang="zh-CN" altLang="en-US" dirty="0"/>
              <a:t>用土横压，防止大风把地膜掀开。覆膜后，在预留的播种带内每隔 50 </a:t>
            </a:r>
            <a:r>
              <a:rPr lang="en-US" altLang="zh-CN" dirty="0"/>
              <a:t>cm</a:t>
            </a:r>
            <a:r>
              <a:rPr lang="zh-CN" altLang="en-US" dirty="0"/>
              <a:t>左右，打直径约 3 </a:t>
            </a:r>
            <a:r>
              <a:rPr lang="en-US" altLang="zh-CN" dirty="0"/>
              <a:t>mm</a:t>
            </a:r>
            <a:r>
              <a:rPr lang="zh-CN" altLang="en-US" dirty="0"/>
              <a:t>的渗水小孔，方便雨水渗入土壤。要经常检查地膜，一旦发现破损，要及时用土盖严，也可以用秸秆覆盖保护地膜。</a:t>
            </a:r>
            <a:endParaRPr lang="zh-CN" altLang="en-US" dirty="0"/>
          </a:p>
          <a:p>
            <a:r>
              <a:rPr lang="en-US" altLang="zh-CN" dirty="0"/>
              <a:t>Full-surface mulching with plastic film is required, </a:t>
            </a:r>
            <a:endParaRPr lang="en-US" altLang="zh-CN" dirty="0"/>
          </a:p>
          <a:p>
            <a:r>
              <a:rPr lang="en-US" altLang="zh-CN" dirty="0"/>
              <a:t>with adjacent film sheets joined at the crests of wide ridges and compacted with soil. </a:t>
            </a:r>
            <a:endParaRPr lang="en-US" altLang="zh-CN" dirty="0"/>
          </a:p>
          <a:p>
            <a:r>
              <a:rPr lang="en-US" altLang="zh-CN" dirty="0"/>
              <a:t>The film should be stretched tight and laid flat to ensure close adherence to the ridge surfaces and furrows.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It should be      transversely compacted with soil at intervals of about 2 m to prevent wind damage.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After mulching, </a:t>
            </a:r>
            <a:endParaRPr lang="en-US" altLang="zh-CN" dirty="0"/>
          </a:p>
          <a:p>
            <a:r>
              <a:rPr lang="en-US" altLang="zh-CN" dirty="0"/>
              <a:t>small water-infiltration holes approximately 3 mm in diameter should be made at intervals of about 50 cm within the reserved sowing belts to facilitate rainfall infiltration.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film should be       inspected regularly, </a:t>
            </a:r>
            <a:endParaRPr lang="en-US" altLang="zh-CN" dirty="0"/>
          </a:p>
          <a:p>
            <a:r>
              <a:rPr lang="en-US" altLang="zh-CN" dirty="0"/>
              <a:t>and any damaged sections should be promptly sealed with fine soil or protected with straw mulch. 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5、种薯处理</a:t>
            </a:r>
            <a:endParaRPr lang="zh-CN" altLang="en-US" dirty="0"/>
          </a:p>
          <a:p>
            <a:r>
              <a:rPr lang="zh-CN" altLang="en-US" dirty="0"/>
              <a:t>播种前15天左右将种薯出窖，剔除病薯、虫薯、烂薯后进行晒种，播种前7天开始催芽，将种薯集中堆放，用农膜覆盖提高温度促其发芽。芽长1</a:t>
            </a:r>
            <a:r>
              <a:rPr lang="en-US" altLang="zh-CN" dirty="0"/>
              <a:t>cm</a:t>
            </a:r>
            <a:r>
              <a:rPr lang="zh-CN" altLang="en-US" dirty="0"/>
              <a:t>左右准备切块播种，切薯前用高锰酸钾消毒刀具，将种薯切成25-50</a:t>
            </a:r>
            <a:r>
              <a:rPr lang="en-US" altLang="zh-CN" dirty="0"/>
              <a:t>g</a:t>
            </a:r>
            <a:r>
              <a:rPr lang="zh-CN" altLang="en-US" dirty="0"/>
              <a:t>大小的薯块，每个薯块带1</a:t>
            </a:r>
            <a:endParaRPr lang="zh-CN" altLang="en-US" dirty="0"/>
          </a:p>
          <a:p>
            <a:r>
              <a:rPr lang="en-US" altLang="zh-CN" dirty="0"/>
              <a:t>2.1.5 Seed Potato Treatment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Seed potatoes should be        taken out of the cellar about 15 days before sowing. </a:t>
            </a:r>
            <a:endParaRPr lang="en-US" altLang="zh-CN" dirty="0"/>
          </a:p>
          <a:p>
            <a:r>
              <a:rPr lang="en-US" altLang="zh-CN" dirty="0"/>
              <a:t>Diseased, insect-infested and rotten tubers should be discarded. </a:t>
            </a:r>
            <a:endParaRPr lang="en-US" altLang="zh-CN" dirty="0"/>
          </a:p>
          <a:p>
            <a:r>
              <a:rPr lang="en-US" altLang="zh-CN" dirty="0"/>
              <a:t>The selected seed potatoes should then be sun-dried.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Pre-sprouting should </a:t>
            </a:r>
            <a:endParaRPr lang="en-US" altLang="zh-CN" dirty="0"/>
          </a:p>
          <a:p>
            <a:r>
              <a:rPr lang="en-US" altLang="zh-CN" dirty="0"/>
              <a:t>begin 7 days before sowing.</a:t>
            </a:r>
            <a:endParaRPr lang="en-US" altLang="zh-CN" dirty="0"/>
          </a:p>
          <a:p>
            <a:r>
              <a:rPr lang="en-US" altLang="zh-CN" dirty="0"/>
              <a:t>The seed potatoes should be piled together and covered with plastic film to raise the temperature and promote sprout development. </a:t>
            </a:r>
            <a:endParaRPr lang="en-US" altLang="zh-CN" dirty="0"/>
          </a:p>
          <a:p>
            <a:r>
              <a:rPr lang="en-US" altLang="zh-CN" dirty="0"/>
              <a:t>When the sprouts reach about 1 cm in length, the tubers can be prepared for cutting.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Cutting tools should be disinfected with potassium permanganate before use. </a:t>
            </a:r>
            <a:endParaRPr lang="en-US" altLang="zh-CN" dirty="0"/>
          </a:p>
          <a:p>
            <a:r>
              <a:rPr lang="en-US" altLang="zh-CN" dirty="0"/>
              <a:t>Seed potatoes should then be cut into pieces weighing 25-50 g, each with 1-2 bud eyes.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cut pieces should be    treated with plant ash or a seed-coating agent by dressing or soaking, </a:t>
            </a:r>
            <a:endParaRPr lang="en-US" altLang="zh-CN" dirty="0"/>
          </a:p>
          <a:p>
            <a:r>
              <a:rPr lang="en-US" altLang="zh-CN" dirty="0"/>
              <a:t>and then air-dried in a cool place before sowing.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6、播种</a:t>
            </a:r>
            <a:endParaRPr lang="zh-CN" altLang="en-US" dirty="0"/>
          </a:p>
          <a:p>
            <a:r>
              <a:rPr lang="zh-CN" altLang="en-US" dirty="0"/>
              <a:t>当5-10</a:t>
            </a:r>
            <a:r>
              <a:rPr lang="en-US" altLang="zh-CN" dirty="0"/>
              <a:t>cm</a:t>
            </a:r>
            <a:r>
              <a:rPr lang="zh-CN" altLang="en-US" dirty="0"/>
              <a:t>土层温度稳定在 10℃以上时即可播种，通常在4月下旬至5月上旬，也可根据当地气候条件、土壤墒情状况和马铃薯品种等因素适当调整。一般情况下，每公顷种植密度为45000株至67500株。土壤肥力高、墒情状况好的地块，或选择生育期短、植株矮小品种的地块，可适当加大种植密度。</a:t>
            </a:r>
            <a:endParaRPr lang="zh-CN" altLang="en-US" dirty="0"/>
          </a:p>
          <a:p>
            <a:r>
              <a:rPr lang="en-US" altLang="zh-CN" dirty="0"/>
              <a:t>2.1.6  Sowing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Sowing should begin when the soil temperature at the 5-10 cm depth remains consistently above 10 ℃, </a:t>
            </a:r>
            <a:endParaRPr lang="en-US" altLang="zh-CN" dirty="0"/>
          </a:p>
          <a:p>
            <a:r>
              <a:rPr lang="en-US" altLang="zh-CN" dirty="0"/>
              <a:t>typically from late April to early May. </a:t>
            </a:r>
            <a:endParaRPr lang="en-US" altLang="zh-CN" dirty="0"/>
          </a:p>
          <a:p>
            <a:r>
              <a:rPr lang="en-US" altLang="zh-CN" dirty="0"/>
              <a:t>The timing should be adjusted according to local climatic conditions, soil moisture status and potato varieties. 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Generally, the recommended planting density is 45,000 to 67,500 plants per hectare. </a:t>
            </a:r>
            <a:endParaRPr lang="en-US" altLang="zh-CN" dirty="0"/>
          </a:p>
          <a:p>
            <a:r>
              <a:rPr lang="en-US" altLang="zh-CN" dirty="0"/>
              <a:t>A    higher planting density can be adopted in fields with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high soil fertility </a:t>
            </a:r>
            <a:endParaRPr lang="en-US" altLang="zh-CN" dirty="0"/>
          </a:p>
          <a:p>
            <a:r>
              <a:rPr lang="en-US" altLang="zh-CN" dirty="0"/>
              <a:t>and adequate soil moisture conditions, </a:t>
            </a:r>
            <a:endParaRPr lang="en-US" altLang="zh-CN" dirty="0"/>
          </a:p>
          <a:p>
            <a:r>
              <a:rPr lang="en-US" altLang="zh-CN" dirty="0"/>
              <a:t>or when using early-maturing and dwarf varieties.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按照种植密度和株距将种薯破膜穴播，用特制的打孔器按预定株距打孔，孔深10-15</a:t>
            </a:r>
            <a:r>
              <a:rPr lang="en-US" altLang="zh-CN" dirty="0"/>
              <a:t>cm、</a:t>
            </a:r>
            <a:r>
              <a:rPr lang="zh-CN" altLang="en-US" dirty="0"/>
              <a:t>直径4-5</a:t>
            </a:r>
            <a:r>
              <a:rPr lang="en-US" altLang="zh-CN" dirty="0"/>
              <a:t>cm。</a:t>
            </a:r>
            <a:r>
              <a:rPr lang="zh-CN" altLang="en-US" dirty="0"/>
              <a:t>播种时芽眼向上，播后及时将播种孔封闭。有条件的地区，推荐采用起垄施肥播种覆膜一体机播种，若耕层土壤相对含水量低于60%，应先进行补水再播种。</a:t>
            </a:r>
            <a:endParaRPr lang="zh-CN" altLang="en-US" dirty="0"/>
          </a:p>
          <a:p>
            <a:endParaRPr lang="en-US" altLang="zh-CN" dirty="0"/>
          </a:p>
          <a:p>
            <a:r>
              <a:rPr lang="en-US" altLang="zh-CN" dirty="0"/>
              <a:t>Seed potatoes should be sown by </a:t>
            </a:r>
            <a:endParaRPr lang="en-US" altLang="zh-CN" dirty="0"/>
          </a:p>
          <a:p>
            <a:r>
              <a:rPr lang="en-US" altLang="zh-CN" dirty="0"/>
              <a:t>hole sowing through the mulch film according to the designated planting density and spacing. </a:t>
            </a:r>
            <a:endParaRPr lang="en-US" altLang="zh-CN" dirty="0"/>
          </a:p>
          <a:p>
            <a:r>
              <a:rPr lang="en-US" altLang="zh-CN" dirty="0"/>
              <a:t>A specialized puncher should be used to make holes at the predetermined plant spacing, with a hole depth of 10-15 cm and a diameter of 4-5 cm. </a:t>
            </a:r>
            <a:endParaRPr lang="en-US" altLang="zh-CN" dirty="0"/>
          </a:p>
          <a:p>
            <a:r>
              <a:rPr lang="en-US" altLang="zh-CN" dirty="0"/>
              <a:t>Seed potatoes should be placed with the bud eyes facing upward, </a:t>
            </a:r>
            <a:endParaRPr lang="en-US" altLang="zh-CN" dirty="0"/>
          </a:p>
          <a:p>
            <a:r>
              <a:rPr lang="en-US" altLang="zh-CN" dirty="0"/>
              <a:t>and the sowing holes should be sealed immediately after placement.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Where conditions permit, </a:t>
            </a:r>
            <a:endParaRPr lang="en-US" altLang="zh-CN" dirty="0"/>
          </a:p>
          <a:p>
            <a:r>
              <a:rPr lang="en-US" altLang="zh-CN" dirty="0"/>
              <a:t>the use of an integrated machine for ridge forming, fertilization, sowing, and film mulching is recommended. </a:t>
            </a:r>
            <a:endParaRPr lang="en-US" altLang="zh-CN" dirty="0"/>
          </a:p>
          <a:p>
            <a:r>
              <a:rPr lang="en-US" altLang="zh-CN" dirty="0"/>
              <a:t>If the relative water content of the plough-layer soil is below 60%, irrigation should be applied before sowing. 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7、田间管理</a:t>
            </a:r>
            <a:endParaRPr lang="zh-CN" altLang="en-US" dirty="0"/>
          </a:p>
          <a:p>
            <a:r>
              <a:rPr lang="zh-CN" altLang="en-US" dirty="0"/>
              <a:t>在幼苗生长阶段（苗期），要做好两件事：一是查苗、助苗出膜。幼苗刚破土时，如果没有从预留的播种孔长出来，要及时帮助幼苗露出地膜，并重新用土把播种孔封好，出苗后发现缺苗断垄时应及时补苗；二是检查地膜、保护地膜。马铃薯出苗到长出花苞的阶段，要保持地膜完好，及时用细土封严破损处，防止大风揭膜。</a:t>
            </a:r>
            <a:endParaRPr lang="zh-CN" altLang="en-US" dirty="0"/>
          </a:p>
          <a:p>
            <a:r>
              <a:rPr lang="en-US" altLang="zh-CN" dirty="0"/>
              <a:t>2.1.7 Field Management</a:t>
            </a:r>
            <a:endParaRPr lang="en-US" altLang="zh-CN" dirty="0"/>
          </a:p>
          <a:p>
            <a:r>
              <a:rPr lang="en-US" altLang="zh-CN" dirty="0"/>
              <a:t>During the seedling stage, </a:t>
            </a:r>
            <a:endParaRPr lang="en-US" altLang="zh-CN" dirty="0"/>
          </a:p>
          <a:p>
            <a:r>
              <a:rPr lang="en-US" altLang="zh-CN" dirty="0"/>
              <a:t>two key management tasks should be carried out: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en-US" dirty="0"/>
              <a:t></a:t>
            </a:r>
            <a:r>
              <a:rPr lang="en-US" altLang="zh-CN" dirty="0"/>
              <a:t>Seedling inspection and emergence assistance. </a:t>
            </a:r>
            <a:endParaRPr lang="en-US" altLang="zh-CN" dirty="0"/>
          </a:p>
          <a:p>
            <a:r>
              <a:rPr lang="en-US" altLang="zh-CN" dirty="0"/>
              <a:t>When seedlings first break through the soil but fail to emerge through the reserved sowing holes,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they should be       manually guided through the mulch film, </a:t>
            </a:r>
            <a:endParaRPr lang="en-US" altLang="zh-CN" dirty="0"/>
          </a:p>
          <a:p>
            <a:r>
              <a:rPr lang="en-US" altLang="zh-CN" dirty="0"/>
              <a:t>and the    holes should be resealed with soil. After seedling emergence, </a:t>
            </a:r>
            <a:endParaRPr lang="en-US" altLang="zh-CN" dirty="0"/>
          </a:p>
          <a:p>
            <a:r>
              <a:rPr lang="en-US" altLang="zh-CN" dirty="0"/>
              <a:t>missing seedlings and gaps in the row should be promptly replenished. 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en-US" dirty="0"/>
              <a:t></a:t>
            </a:r>
            <a:r>
              <a:rPr lang="en-US" altLang="zh-CN" dirty="0"/>
              <a:t>Mulch film inspection and protection. </a:t>
            </a:r>
            <a:endParaRPr lang="en-US" altLang="zh-CN" dirty="0"/>
          </a:p>
          <a:p>
            <a:r>
              <a:rPr lang="en-US" altLang="zh-CN" dirty="0"/>
              <a:t>From potato seedling emergence to the budding stage, </a:t>
            </a:r>
            <a:endParaRPr lang="en-US" altLang="zh-CN" dirty="0"/>
          </a:p>
          <a:p>
            <a:r>
              <a:rPr lang="en-US" altLang="zh-CN" dirty="0"/>
              <a:t>the mulch film must be kept intact. </a:t>
            </a:r>
            <a:endParaRPr lang="en-US" altLang="zh-CN" dirty="0"/>
          </a:p>
          <a:p>
            <a:r>
              <a:rPr lang="en-US" altLang="zh-CN" dirty="0"/>
              <a:t>Any damaged sections should be promptly sealed with fine soil to prevent wind lifting and maintain mulching effectiveness. 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马铃薯长出花苞后，根据植株长势进行追肥，采取在地膜上打孔施肥或叶面喷施，当马铃薯地下块茎开始快速长大时，适时揭开地膜，并进行人工或机械培土，以利块茎膨大。还要做好早疫病、晚疫病、环腐病及蛴螬、蝼蛄、蚜虫等病虫害防治，鼓励应用生物防治技术。</a:t>
            </a:r>
            <a:endParaRPr lang="zh-CN" altLang="en-US" dirty="0"/>
          </a:p>
          <a:p>
            <a:r>
              <a:rPr lang="en-US" altLang="zh-CN" dirty="0"/>
              <a:t>After the plants enter the budding stage,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topdressing should be applied according to plant growth, </a:t>
            </a:r>
            <a:endParaRPr lang="en-US" altLang="zh-CN" dirty="0"/>
          </a:p>
          <a:p>
            <a:r>
              <a:rPr lang="en-US" altLang="zh-CN" dirty="0"/>
              <a:t>either by     drilling holes through the mulch film for fertilizer application       or by foliar spraying.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When underground tubers begin rapid enlargement, </a:t>
            </a:r>
            <a:endParaRPr lang="en-US" altLang="zh-CN" dirty="0"/>
          </a:p>
          <a:p>
            <a:r>
              <a:rPr lang="en-US" altLang="zh-CN" dirty="0"/>
              <a:t>the mulch film should be removed in a timely manner, </a:t>
            </a:r>
            <a:endParaRPr lang="en-US" altLang="zh-CN" dirty="0"/>
          </a:p>
          <a:p>
            <a:r>
              <a:rPr lang="en-US" altLang="zh-CN" dirty="0"/>
              <a:t>followed by manual or mechanical hilling to        promote tuber expansion.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Effective </a:t>
            </a:r>
            <a:endParaRPr lang="en-US" altLang="zh-CN" dirty="0"/>
          </a:p>
          <a:p>
            <a:r>
              <a:rPr lang="en-US" altLang="zh-CN" dirty="0"/>
              <a:t>prevention and control of early blight, late blight, bacterial ring rot, </a:t>
            </a:r>
            <a:endParaRPr lang="en-US" altLang="zh-CN" dirty="0"/>
          </a:p>
          <a:p>
            <a:r>
              <a:rPr lang="en-US" altLang="zh-CN" dirty="0"/>
              <a:t>and pests such as grubs, mole crickets, and aphids       should be implemented, </a:t>
            </a:r>
            <a:endParaRPr lang="en-US" altLang="zh-CN" dirty="0"/>
          </a:p>
          <a:p>
            <a:r>
              <a:rPr lang="en-US" altLang="zh-CN" dirty="0"/>
              <a:t>and the use     of biological control technologies is encouraged.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（二）旱作马铃薯半膜覆盖技术</a:t>
            </a:r>
            <a:endParaRPr lang="zh-CN" altLang="en-US" dirty="0"/>
          </a:p>
          <a:p>
            <a:r>
              <a:rPr lang="zh-CN" altLang="en-US" dirty="0"/>
              <a:t>半膜覆盖垄作沟灌是将土地平面修成垄沟交替形状，用地膜覆盖垄面，在垄上或垄侧种植马铃薯，按照作物生长需水规律,将灌溉水输送至垄沟内，通过侧渗供应植株生长，从而提高水资源利用效率。</a:t>
            </a:r>
            <a:endParaRPr lang="zh-CN" altLang="en-US" dirty="0"/>
          </a:p>
          <a:p>
            <a:r>
              <a:rPr lang="en-US" altLang="zh-CN" dirty="0"/>
              <a:t>2.2 Partial-Film Mulching Technology for Dryland Potato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Ridge-furrow cultivation with furrow irrigation</a:t>
            </a:r>
            <a:endParaRPr lang="en-US" altLang="zh-CN" dirty="0"/>
          </a:p>
          <a:p>
            <a:r>
              <a:rPr lang="en-US" altLang="zh-CN" dirty="0"/>
              <a:t>under partial-film mulching involves        </a:t>
            </a:r>
            <a:endParaRPr lang="en-US" altLang="zh-CN" dirty="0"/>
          </a:p>
          <a:p>
            <a:r>
              <a:rPr lang="en-US" altLang="zh-CN" dirty="0"/>
              <a:t>shaping the field into alternating ridges and furrows, </a:t>
            </a:r>
            <a:endParaRPr lang="en-US" altLang="zh-CN" dirty="0"/>
          </a:p>
          <a:p>
            <a:r>
              <a:rPr lang="en-US" altLang="zh-CN" dirty="0"/>
              <a:t>covering the ridge surfaces with mulch film, </a:t>
            </a:r>
            <a:endParaRPr lang="en-US" altLang="zh-CN" dirty="0"/>
          </a:p>
          <a:p>
            <a:r>
              <a:rPr lang="en-US" altLang="zh-CN" dirty="0"/>
              <a:t>and planting potatoes on or beside the ridges.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Irrigation water is delivered into the furrows according to the crop’s water demand during growth, </a:t>
            </a:r>
            <a:endParaRPr lang="en-US" altLang="zh-CN" dirty="0"/>
          </a:p>
          <a:p>
            <a:r>
              <a:rPr lang="en-US" altLang="zh-CN" dirty="0"/>
              <a:t>and is supplied to the plants through lateral seepage, </a:t>
            </a:r>
            <a:endParaRPr lang="en-US" altLang="zh-CN" dirty="0"/>
          </a:p>
          <a:p>
            <a:r>
              <a:rPr lang="en-US" altLang="zh-CN" dirty="0"/>
              <a:t>thereby improving water resource use efficiency.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1、地块选择</a:t>
            </a:r>
            <a:endParaRPr lang="zh-CN" altLang="en-US" dirty="0"/>
          </a:p>
          <a:p>
            <a:r>
              <a:rPr lang="zh-CN" altLang="en-US" dirty="0"/>
              <a:t>在应用马铃薯半膜覆盖垄作沟灌节水技术时，要选择耕层深厚、土壤疏松、肥力中等以上、灌排方便、前一季为非茄科作物光照充足的地块。</a:t>
            </a:r>
            <a:endParaRPr lang="zh-CN" altLang="en-US" dirty="0"/>
          </a:p>
          <a:p>
            <a:r>
              <a:rPr lang="en-US" altLang="zh-CN" dirty="0"/>
              <a:t>2.2.1 	Land Selection</a:t>
            </a:r>
            <a:endParaRPr lang="en-US" altLang="zh-CN" dirty="0"/>
          </a:p>
          <a:p>
            <a:r>
              <a:rPr lang="en-US" altLang="zh-CN" dirty="0"/>
              <a:t>For the application of the water-saving ridge-furrow irrigation technology under partial-film mulching for potatoes,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 fields should have a      </a:t>
            </a:r>
            <a:endParaRPr lang="en-US" altLang="zh-CN" dirty="0"/>
          </a:p>
          <a:p>
            <a:r>
              <a:rPr lang="en-US" altLang="zh-CN" dirty="0"/>
              <a:t>deep plough layer, </a:t>
            </a:r>
            <a:endParaRPr lang="en-US" altLang="zh-CN" dirty="0"/>
          </a:p>
          <a:p>
            <a:r>
              <a:rPr lang="en-US" altLang="zh-CN" dirty="0"/>
              <a:t>loose soil, </a:t>
            </a:r>
            <a:endParaRPr lang="en-US" altLang="zh-CN" dirty="0"/>
          </a:p>
          <a:p>
            <a:r>
              <a:rPr lang="en-US" altLang="zh-CN" dirty="0"/>
              <a:t>medium to high fertility, </a:t>
            </a:r>
            <a:endParaRPr lang="en-US" altLang="zh-CN" dirty="0"/>
          </a:p>
          <a:p>
            <a:r>
              <a:rPr lang="en-US" altLang="zh-CN" dirty="0"/>
              <a:t>and convenient irrigation and drainage. </a:t>
            </a:r>
            <a:endParaRPr lang="en-US" altLang="zh-CN" dirty="0"/>
          </a:p>
          <a:p>
            <a:r>
              <a:rPr lang="en-US" altLang="zh-CN" dirty="0"/>
              <a:t>The   previous crop should be non-solanaceous, </a:t>
            </a:r>
            <a:endParaRPr lang="en-US" altLang="zh-CN" dirty="0"/>
          </a:p>
          <a:p>
            <a:r>
              <a:rPr lang="en-US" altLang="zh-CN" dirty="0"/>
              <a:t>and the field should receive adequate sunlight.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2、整地与预处理</a:t>
            </a:r>
            <a:endParaRPr lang="zh-CN" altLang="en-US" dirty="0"/>
          </a:p>
          <a:p>
            <a:r>
              <a:rPr lang="zh-CN" altLang="en-US" dirty="0"/>
              <a:t>播种前要浇足底水，进行深翻20-25</a:t>
            </a:r>
            <a:r>
              <a:rPr lang="en-US" altLang="zh-CN" dirty="0"/>
              <a:t>cm，</a:t>
            </a:r>
            <a:r>
              <a:rPr lang="zh-CN" altLang="en-US" dirty="0"/>
              <a:t>做到土壤疏松、土块细碎。</a:t>
            </a:r>
            <a:endParaRPr lang="zh-CN" altLang="en-US" dirty="0"/>
          </a:p>
          <a:p>
            <a:r>
              <a:rPr lang="zh-CN" altLang="en-US" dirty="0"/>
              <a:t>地下害虫危害严重的地块，在整地、起垄时，每公顷使用40%甲基异柳磷乳油7.5</a:t>
            </a:r>
            <a:r>
              <a:rPr lang="en-US" altLang="zh-CN" dirty="0"/>
              <a:t>kg，</a:t>
            </a:r>
            <a:r>
              <a:rPr lang="zh-CN" altLang="en-US" dirty="0"/>
              <a:t>与225</a:t>
            </a:r>
            <a:r>
              <a:rPr lang="en-US" altLang="zh-CN" dirty="0"/>
              <a:t>kg</a:t>
            </a:r>
            <a:r>
              <a:rPr lang="zh-CN" altLang="en-US" dirty="0"/>
              <a:t>细沙土混合制成毒土，均匀撒施；</a:t>
            </a:r>
            <a:endParaRPr lang="zh-CN" altLang="en-US" dirty="0"/>
          </a:p>
          <a:p>
            <a:r>
              <a:rPr lang="en-US" altLang="zh-CN" dirty="0"/>
              <a:t>2.2.2 Soil Preparation and Pretreatment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Before sowing, sufficient base irrigation should be applied, </a:t>
            </a:r>
            <a:endParaRPr lang="en-US" altLang="zh-CN" dirty="0"/>
          </a:p>
          <a:p>
            <a:r>
              <a:rPr lang="en-US" altLang="zh-CN" dirty="0"/>
              <a:t>followed by deep tillage to a depth of 20–25 cm to ensure loose soil and fine soil crumbs.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 fields with severe underground pest infestation, </a:t>
            </a:r>
            <a:endParaRPr lang="en-US" altLang="zh-CN" dirty="0"/>
          </a:p>
          <a:p>
            <a:r>
              <a:rPr lang="en-US" altLang="zh-CN" dirty="0"/>
              <a:t>7.5 kg of 40% isofenphos-methyl EC per hectare should be mixed with 225 kg of fine sand to prepare toxic soil, </a:t>
            </a:r>
            <a:endParaRPr lang="en-US" altLang="zh-CN" dirty="0"/>
          </a:p>
          <a:p>
            <a:r>
              <a:rPr lang="en-US" altLang="zh-CN" dirty="0"/>
              <a:t>which is then evenly applied during soil preparation and ridge forming.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杂草危害严重的地块，整地起垄后，用50%乙草胺乳油全地面喷雾，土壤湿度大、温度较高的地区，每公顷用50%乙草胺乳油750–1050</a:t>
            </a:r>
            <a:r>
              <a:rPr lang="en-US" altLang="zh-CN" dirty="0"/>
              <a:t>g，</a:t>
            </a:r>
            <a:r>
              <a:rPr lang="zh-CN" altLang="en-US" dirty="0"/>
              <a:t>兑水450</a:t>
            </a:r>
            <a:r>
              <a:rPr lang="en-US" altLang="zh-CN" dirty="0"/>
              <a:t>kg，</a:t>
            </a:r>
            <a:r>
              <a:rPr lang="zh-CN" altLang="en-US" dirty="0"/>
              <a:t>气候冷凉的灌溉区，每公顷用50%乙草胺乳油2250–3000</a:t>
            </a:r>
            <a:r>
              <a:rPr lang="en-US" altLang="zh-CN" dirty="0"/>
              <a:t>g</a:t>
            </a:r>
            <a:r>
              <a:rPr lang="zh-CN" altLang="en-US" dirty="0"/>
              <a:t>兑水600–750</a:t>
            </a:r>
            <a:r>
              <a:rPr lang="en-US" altLang="zh-CN" dirty="0"/>
              <a:t>kg</a:t>
            </a:r>
            <a:r>
              <a:rPr lang="zh-CN" altLang="en-US" dirty="0"/>
              <a:t>进行防治。为提高药效，一般采用先喷两垄、覆盖地膜后再喷两垄的方式，依次进行。</a:t>
            </a:r>
            <a:endParaRPr lang="zh-CN" altLang="en-US" dirty="0"/>
          </a:p>
          <a:p>
            <a:r>
              <a:rPr lang="en-US" altLang="zh-CN" dirty="0"/>
              <a:t>In fields with heavy weed infestation, </a:t>
            </a:r>
            <a:endParaRPr lang="en-US" altLang="zh-CN" dirty="0"/>
          </a:p>
          <a:p>
            <a:r>
              <a:rPr lang="en-US" altLang="zh-CN" dirty="0"/>
              <a:t>the entire soil surface should be sprayed with 50% acetochlor EC after soil preparation and ridge forming.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 areas with high soil moisture and elevated temperatures, 750-1050 g of 50% acetochlor EC per hectare should be diluted in 450 kg of water. </a:t>
            </a:r>
            <a:endParaRPr lang="en-US" altLang="zh-CN" dirty="0"/>
          </a:p>
          <a:p>
            <a:r>
              <a:rPr lang="en-US" altLang="zh-CN" dirty="0"/>
              <a:t>In cooler irrigated regions, 2250–3000 g of 50% acetochlor EC per hectare should be diluted in 600-750 kg of water for weed control.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To improve the effectiveness of herbicide application, </a:t>
            </a:r>
            <a:endParaRPr lang="en-US" altLang="zh-CN" dirty="0"/>
          </a:p>
          <a:p>
            <a:r>
              <a:rPr lang="en-US" altLang="zh-CN" dirty="0"/>
              <a:t>two ridges are typically sprayed first and immediately covered with mulch film,</a:t>
            </a:r>
            <a:endParaRPr lang="en-US" altLang="zh-CN" dirty="0"/>
          </a:p>
          <a:p>
            <a:r>
              <a:rPr lang="en-US" altLang="zh-CN" dirty="0"/>
              <a:t> followed by spraying the next two ridges in sequence.  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3、种薯处理</a:t>
            </a:r>
            <a:endParaRPr lang="zh-CN" altLang="en-US" dirty="0"/>
          </a:p>
          <a:p>
            <a:r>
              <a:rPr lang="zh-CN" altLang="en-US" dirty="0"/>
              <a:t>播种之前先晒种，将种薯平摊在土质场上晒种2-3天，注意避免在水泥地上暴晒。晒种期间剔除病烂、伤薯，以降低田间缺苗率，保证全苗，为丰产奠定基础。</a:t>
            </a:r>
            <a:endParaRPr lang="zh-CN" altLang="en-US" dirty="0"/>
          </a:p>
          <a:p>
            <a:r>
              <a:rPr lang="en-US" altLang="zh-CN" dirty="0"/>
              <a:t>2.2.3 Seed Potato Treatment</a:t>
            </a:r>
            <a:endParaRPr lang="en-US" altLang="zh-CN" dirty="0"/>
          </a:p>
          <a:p>
            <a:r>
              <a:rPr lang="en-US" altLang="zh-CN" dirty="0"/>
              <a:t>Before sowing, </a:t>
            </a:r>
            <a:endParaRPr lang="en-US" altLang="zh-CN" dirty="0"/>
          </a:p>
          <a:p>
            <a:r>
              <a:rPr lang="en-US" altLang="zh-CN" dirty="0"/>
              <a:t>seed potatoes should be dried by spreading them evenly on a soil surface for 2-3 days, </a:t>
            </a:r>
            <a:endParaRPr lang="en-US" altLang="zh-CN" dirty="0"/>
          </a:p>
          <a:p>
            <a:r>
              <a:rPr lang="en-US" altLang="zh-CN" dirty="0"/>
              <a:t>avoiding direct exposure to sunlight on cement ground.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During seed drying, </a:t>
            </a:r>
            <a:endParaRPr lang="en-US" altLang="zh-CN" dirty="0"/>
          </a:p>
          <a:p>
            <a:r>
              <a:rPr lang="en-US" altLang="zh-CN" dirty="0"/>
              <a:t>diseased, rotten, or mechanically damaged tubers should be removed </a:t>
            </a:r>
            <a:endParaRPr lang="en-US" altLang="zh-CN" dirty="0"/>
          </a:p>
          <a:p>
            <a:r>
              <a:rPr lang="en-US" altLang="zh-CN" dirty="0"/>
              <a:t>to reduce the risk of missing seedlings in the field, </a:t>
            </a:r>
            <a:endParaRPr lang="en-US" altLang="zh-CN" dirty="0"/>
          </a:p>
          <a:p>
            <a:r>
              <a:rPr lang="en-US" altLang="zh-CN" dirty="0"/>
              <a:t>ensure uniform emergence, </a:t>
            </a:r>
            <a:endParaRPr lang="en-US" altLang="zh-CN" dirty="0"/>
          </a:p>
          <a:p>
            <a:r>
              <a:rPr lang="en-US" altLang="zh-CN" dirty="0"/>
              <a:t>and lay the foundation for high yield.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选择脱毒无病种薯进行切块，每块种薯大小在30-50克、保留2-3个芽眼，并用75%酒精或40%甲醛进行切刀消毒，切块后，用草木灰拌种，堆放1天后播种，或用“旱地宝‌”按每30毫升兑50</a:t>
            </a:r>
            <a:r>
              <a:rPr lang="en-US" altLang="zh-CN" dirty="0"/>
              <a:t>kg</a:t>
            </a:r>
            <a:r>
              <a:rPr lang="zh-CN" altLang="en-US" dirty="0"/>
              <a:t>水浸种10分钟，捞出后沥干水分待播种。</a:t>
            </a:r>
            <a:endParaRPr lang="zh-CN" altLang="en-US" dirty="0"/>
          </a:p>
          <a:p>
            <a:r>
              <a:rPr lang="en-US" altLang="zh-CN" dirty="0"/>
              <a:t>Virus-free and disease-free seed potatoes should be selected for cutting.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Each tuber should be cut into pieces weighing 30-50 g, </a:t>
            </a:r>
            <a:endParaRPr lang="en-US" altLang="zh-CN" dirty="0"/>
          </a:p>
          <a:p>
            <a:r>
              <a:rPr lang="en-US" altLang="zh-CN" dirty="0"/>
              <a:t>each retaining 2-3 bud eyes.</a:t>
            </a:r>
            <a:endParaRPr lang="en-US" altLang="zh-CN" dirty="0"/>
          </a:p>
          <a:p>
            <a:r>
              <a:rPr lang="en-US" altLang="zh-CN" dirty="0"/>
              <a:t>Cutting tools should be disinfected with 75% alcohol or 40% formaldehyde.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After cutting,</a:t>
            </a:r>
            <a:endParaRPr lang="en-US" altLang="zh-CN" dirty="0"/>
          </a:p>
          <a:p>
            <a:r>
              <a:rPr lang="en-US" altLang="zh-CN" dirty="0"/>
              <a:t> the tuber pieces should be dressed in plant ash </a:t>
            </a:r>
            <a:endParaRPr lang="en-US" altLang="zh-CN" dirty="0"/>
          </a:p>
          <a:p>
            <a:r>
              <a:rPr lang="en-US" altLang="zh-CN" dirty="0"/>
              <a:t>and piled for one day before sowing.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Alternatively, </a:t>
            </a:r>
            <a:endParaRPr lang="en-US" altLang="zh-CN" dirty="0"/>
          </a:p>
          <a:p>
            <a:r>
              <a:rPr lang="en-US" altLang="zh-CN" dirty="0"/>
              <a:t>they may be soaked with "Handibao" at a ratio of 30 ml to 50 kg of water for 10 minutes, </a:t>
            </a:r>
            <a:endParaRPr lang="en-US" altLang="zh-CN" dirty="0"/>
          </a:p>
          <a:p>
            <a:r>
              <a:rPr lang="en-US" altLang="zh-CN" dirty="0"/>
              <a:t>then removed, drained, and kept ready for sowing.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4、起垄与覆膜</a:t>
            </a:r>
            <a:endParaRPr lang="zh-CN" altLang="en-US" dirty="0"/>
          </a:p>
          <a:p>
            <a:r>
              <a:rPr lang="zh-CN" altLang="en-US" dirty="0"/>
              <a:t>一般在3月上中旬，土壤耕作层解冻后就可以起垄，垄面宽60</a:t>
            </a:r>
            <a:r>
              <a:rPr lang="en-US" altLang="zh-CN" dirty="0"/>
              <a:t>cm、</a:t>
            </a:r>
            <a:r>
              <a:rPr lang="zh-CN" altLang="en-US" dirty="0"/>
              <a:t>垄高30</a:t>
            </a:r>
            <a:r>
              <a:rPr lang="en-US" altLang="zh-CN" dirty="0"/>
              <a:t>cm，</a:t>
            </a:r>
            <a:r>
              <a:rPr lang="zh-CN" altLang="en-US" dirty="0"/>
              <a:t>垄间距40</a:t>
            </a:r>
            <a:r>
              <a:rPr lang="en-US" altLang="zh-CN" dirty="0"/>
              <a:t>cm，</a:t>
            </a:r>
            <a:r>
              <a:rPr lang="zh-CN" altLang="en-US" dirty="0"/>
              <a:t>每组垄（含两个垄和中间的垄沟）的总宽度120</a:t>
            </a:r>
            <a:r>
              <a:rPr lang="en-US" altLang="zh-CN" dirty="0"/>
              <a:t>cm，</a:t>
            </a:r>
            <a:r>
              <a:rPr lang="zh-CN" altLang="en-US" dirty="0"/>
              <a:t>垄和垄沟宽窄要均匀、垄脊高低要一致。选用厚度0.01</a:t>
            </a:r>
            <a:r>
              <a:rPr lang="en-US" altLang="zh-CN" dirty="0"/>
              <a:t>mm、</a:t>
            </a:r>
            <a:r>
              <a:rPr lang="zh-CN" altLang="en-US" dirty="0"/>
              <a:t>宽90</a:t>
            </a:r>
            <a:r>
              <a:rPr lang="en-US" altLang="zh-CN" dirty="0"/>
              <a:t>cm</a:t>
            </a:r>
            <a:r>
              <a:rPr lang="zh-CN" altLang="en-US" dirty="0"/>
              <a:t>的地膜，每公顷用量约60</a:t>
            </a:r>
            <a:r>
              <a:rPr lang="en-US" altLang="zh-CN" dirty="0"/>
              <a:t>kg</a:t>
            </a:r>
            <a:r>
              <a:rPr lang="zh-CN" altLang="en-US" dirty="0"/>
              <a:t>左右。覆膜要求地膜要拉紧绷直、平整舒展、覆盖严密、并用土压实边缘。</a:t>
            </a:r>
            <a:endParaRPr lang="zh-CN" altLang="en-US" dirty="0"/>
          </a:p>
          <a:p>
            <a:r>
              <a:rPr lang="en-US" altLang="zh-CN" dirty="0"/>
              <a:t>2.2.4 Ridge Formation and Film Mulching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Ridge forming can generally be carried out in </a:t>
            </a:r>
            <a:endParaRPr lang="en-US" altLang="zh-CN" dirty="0"/>
          </a:p>
          <a:p>
            <a:r>
              <a:rPr lang="en-US" altLang="zh-CN" dirty="0"/>
              <a:t>early to mid-March once the cultivated soil layer has thawed.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Each ridge surface should be 60 cm wide </a:t>
            </a:r>
            <a:endParaRPr lang="en-US" altLang="zh-CN" dirty="0"/>
          </a:p>
          <a:p>
            <a:r>
              <a:rPr lang="en-US" altLang="zh-CN" dirty="0"/>
              <a:t>and 30 cm high, </a:t>
            </a:r>
            <a:endParaRPr lang="en-US" altLang="zh-CN" dirty="0"/>
          </a:p>
          <a:p>
            <a:r>
              <a:rPr lang="en-US" altLang="zh-CN" dirty="0"/>
              <a:t>with a 40 cm spacing between ridges. </a:t>
            </a:r>
            <a:endParaRPr lang="en-US" altLang="zh-CN" dirty="0"/>
          </a:p>
          <a:p>
            <a:r>
              <a:rPr lang="en-US" altLang="zh-CN" dirty="0"/>
              <a:t>The total width of each ridge group, including two ridges and the inter-ridge furrow, is 120 cm.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Ridge and furrow width should be uniform, </a:t>
            </a:r>
            <a:endParaRPr lang="en-US" altLang="zh-CN" dirty="0"/>
          </a:p>
          <a:p>
            <a:r>
              <a:rPr lang="en-US" altLang="zh-CN" dirty="0"/>
              <a:t>and ridge crest heights should be consistent.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Plastic film with a thickness of 0.01 mm </a:t>
            </a:r>
            <a:endParaRPr lang="en-US" altLang="zh-CN" dirty="0"/>
          </a:p>
          <a:p>
            <a:r>
              <a:rPr lang="en-US" altLang="zh-CN" dirty="0"/>
              <a:t>and a width of 90 cm should be used, </a:t>
            </a:r>
            <a:endParaRPr lang="en-US" altLang="zh-CN" dirty="0"/>
          </a:p>
          <a:p>
            <a:r>
              <a:rPr lang="en-US" altLang="zh-CN" dirty="0"/>
              <a:t>with an application rate of about 60 kg per hectare.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During mulching, </a:t>
            </a:r>
            <a:endParaRPr lang="en-US" altLang="zh-CN" dirty="0"/>
          </a:p>
          <a:p>
            <a:r>
              <a:rPr lang="en-US" altLang="zh-CN" dirty="0"/>
              <a:t>the film must be stretched tight, laid flat, </a:t>
            </a:r>
            <a:endParaRPr lang="en-US" altLang="zh-CN" dirty="0"/>
          </a:p>
          <a:p>
            <a:r>
              <a:rPr lang="en-US" altLang="zh-CN" dirty="0"/>
              <a:t>covered tightly, </a:t>
            </a:r>
            <a:endParaRPr lang="en-US" altLang="zh-CN" dirty="0"/>
          </a:p>
          <a:p>
            <a:r>
              <a:rPr lang="en-US" altLang="zh-CN" dirty="0"/>
              <a:t>and the edges compacted with soil to ensure secure sealing.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5、播种</a:t>
            </a:r>
            <a:endParaRPr lang="zh-CN" altLang="en-US" dirty="0"/>
          </a:p>
          <a:p>
            <a:r>
              <a:rPr lang="zh-CN" altLang="en-US" dirty="0"/>
              <a:t>马铃薯不同品种播种密度不同，一般以行距20-30</a:t>
            </a:r>
            <a:r>
              <a:rPr lang="en-US" altLang="zh-CN" dirty="0"/>
              <a:t>cm、</a:t>
            </a:r>
            <a:r>
              <a:rPr lang="zh-CN" altLang="en-US" dirty="0"/>
              <a:t>株距17-25</a:t>
            </a:r>
            <a:r>
              <a:rPr lang="en-US" altLang="zh-CN" dirty="0"/>
              <a:t>cm</a:t>
            </a:r>
            <a:r>
              <a:rPr lang="zh-CN" altLang="en-US" dirty="0"/>
              <a:t>为宜。每垄种两行。每公顷应确保存活的幼苗数量在82,500-97,500株。播种深度约为15</a:t>
            </a:r>
            <a:r>
              <a:rPr lang="en-US" altLang="zh-CN" dirty="0"/>
              <a:t>cm。</a:t>
            </a:r>
            <a:endParaRPr lang="en-US" altLang="zh-CN" dirty="0"/>
          </a:p>
          <a:p>
            <a:r>
              <a:rPr lang="en-US" altLang="zh-CN" dirty="0"/>
              <a:t>2.2.5 Sowing</a:t>
            </a:r>
            <a:endParaRPr lang="en-US" altLang="zh-CN" dirty="0"/>
          </a:p>
          <a:p>
            <a:r>
              <a:rPr lang="en-US" altLang="zh-CN" dirty="0"/>
              <a:t>Sowing density </a:t>
            </a:r>
            <a:endParaRPr lang="en-US" altLang="zh-CN" dirty="0"/>
          </a:p>
          <a:p>
            <a:r>
              <a:rPr lang="en-US" altLang="zh-CN" dirty="0"/>
              <a:t>varies among different potato varieties,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but a row spacing of 20-30 cm </a:t>
            </a:r>
            <a:endParaRPr lang="en-US" altLang="zh-CN" dirty="0"/>
          </a:p>
          <a:p>
            <a:r>
              <a:rPr lang="en-US" altLang="zh-CN" dirty="0"/>
              <a:t>and a plant spacing of 17-25 cm are generally appropriate.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Two rows are planted on each ridge. </a:t>
            </a:r>
            <a:endParaRPr lang="en-US" altLang="zh-CN" dirty="0"/>
          </a:p>
          <a:p>
            <a:r>
              <a:rPr lang="en-US" altLang="zh-CN" dirty="0"/>
              <a:t>The number of surviving seedlings per hectare should be maintained at 82,500-97,500 plants.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sowing depth is about 15 cm.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2.2.6Field Management</a:t>
            </a:r>
            <a:endParaRPr lang="en-US" altLang="zh-CN" dirty="0"/>
          </a:p>
          <a:p>
            <a:r>
              <a:rPr lang="en-US" altLang="zh-CN" dirty="0"/>
              <a:t>About 15-18 days after potato sowing, i.e., about one week before seedling emergence, </a:t>
            </a:r>
            <a:endParaRPr lang="en-US" altLang="zh-CN" dirty="0"/>
          </a:p>
          <a:p>
            <a:r>
              <a:rPr lang="en-US" altLang="zh-CN" dirty="0"/>
              <a:t>when the seedlings are about 2 cm below the film surface, </a:t>
            </a:r>
            <a:endParaRPr lang="en-US" altLang="zh-CN" dirty="0"/>
          </a:p>
          <a:p>
            <a:r>
              <a:rPr lang="en-US" altLang="zh-CN" dirty="0"/>
              <a:t>1-2 cm layer of soil should be covered on the plastic film manually or mechanically. </a:t>
            </a:r>
            <a:endParaRPr lang="en-US" altLang="zh-CN" dirty="0"/>
          </a:p>
          <a:p>
            <a:r>
              <a:rPr lang="en-US" altLang="zh-CN" dirty="0"/>
              <a:t>This prevents seedling scalding caused by excessively high film surface temperature.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After soil covering, </a:t>
            </a:r>
            <a:endParaRPr lang="en-US" altLang="zh-CN" dirty="0"/>
          </a:p>
          <a:p>
            <a:r>
              <a:rPr lang="en-US" altLang="zh-CN" dirty="0"/>
              <a:t>seedlings can emerge naturally without the need for manual assistance.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When </a:t>
            </a:r>
            <a:endParaRPr lang="en-US" altLang="zh-CN" dirty="0"/>
          </a:p>
          <a:p>
            <a:r>
              <a:rPr lang="en-US" altLang="zh-CN" dirty="0"/>
              <a:t>potato seedlings reach about 20 cm in height, </a:t>
            </a:r>
            <a:endParaRPr lang="en-US" altLang="zh-CN" dirty="0"/>
          </a:p>
          <a:p>
            <a:r>
              <a:rPr lang="en-US" altLang="zh-CN" dirty="0"/>
              <a:t>a secondary soil covering should be conducted to </a:t>
            </a:r>
            <a:endParaRPr lang="en-US" altLang="zh-CN" dirty="0"/>
          </a:p>
          <a:p>
            <a:r>
              <a:rPr lang="en-US" altLang="zh-CN" dirty="0"/>
              <a:t>prevent tubers from becoming exposed and turning green due to light exposure.</a:t>
            </a:r>
            <a:endParaRPr lang="en-US" altLang="zh-CN" dirty="0"/>
          </a:p>
          <a:p>
            <a:r>
              <a:rPr lang="zh-CN" altLang="en-US" dirty="0"/>
              <a:t>6、田间管理</a:t>
            </a:r>
            <a:endParaRPr lang="zh-CN" altLang="en-US" dirty="0"/>
          </a:p>
          <a:p>
            <a:r>
              <a:rPr lang="zh-CN" altLang="en-US" dirty="0"/>
              <a:t>在马铃薯播种后约15-18天，即出苗前一周左右，幼苗距膜面约2</a:t>
            </a:r>
            <a:r>
              <a:rPr lang="en-US" altLang="zh-CN" dirty="0"/>
              <a:t>cm</a:t>
            </a:r>
            <a:r>
              <a:rPr lang="zh-CN" altLang="en-US" dirty="0"/>
              <a:t>时，在地膜上人工或机械覆土1-2</a:t>
            </a:r>
            <a:r>
              <a:rPr lang="en-US" altLang="zh-CN" dirty="0"/>
              <a:t>cm，</a:t>
            </a:r>
            <a:r>
              <a:rPr lang="zh-CN" altLang="en-US" dirty="0"/>
              <a:t>避免地膜表面温度过高而烫苗。覆土后幼苗可以自然顶出，无需人工掏苗。在马铃薯苗高20</a:t>
            </a:r>
            <a:r>
              <a:rPr lang="en-US" altLang="zh-CN" dirty="0"/>
              <a:t>cm</a:t>
            </a:r>
            <a:r>
              <a:rPr lang="zh-CN" altLang="en-US" dirty="0"/>
              <a:t>左右时进行二次覆土，可防止薯块露出后因见光变绿。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在马铃薯生长旺盛期、开花期以及块茎快速长大期，需要进行 5-6 次灌溉。每次灌溉每公顷用水量约为 450-600 </a:t>
            </a:r>
            <a:r>
              <a:rPr lang="en-US" altLang="zh-CN" dirty="0"/>
              <a:t>m³。</a:t>
            </a:r>
            <a:r>
              <a:rPr lang="zh-CN" altLang="en-US" dirty="0"/>
              <a:t>灌水时水位不要漫过垄顶。</a:t>
            </a:r>
            <a:endParaRPr lang="zh-CN" altLang="en-US" dirty="0"/>
          </a:p>
          <a:p>
            <a:r>
              <a:rPr lang="en-US" altLang="zh-CN" dirty="0"/>
              <a:t>During the vigorous growth stage, flowering stage and rapid tuber enlargement stage of potatoes,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5-6 irrigations are required,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with 450-600 m³ of water per hectare applied each time.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The irrigation water level must not exceed the ridge tops.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灌水时应同时进行松土与除草。发现病株要及时拔除，使用杜邦锰杀生预防早疫病；使用高效氯氰菊酯喷雾防治地下害虫；使用可杀得预防环腐病、黑胫病；使用杜邦万灵防治蚜虫；使用病毒清缓解病毒危害；使用杜邦克客和甲霜灵锰锌交替防治晚疫病。</a:t>
            </a:r>
            <a:endParaRPr lang="zh-CN" altLang="en-US" dirty="0"/>
          </a:p>
          <a:p>
            <a:r>
              <a:rPr lang="en-US" altLang="zh-CN" dirty="0"/>
              <a:t>Soil loosening and weeding should be carried out simultaneously with irrigation. </a:t>
            </a:r>
            <a:endParaRPr lang="en-US" altLang="zh-CN" dirty="0"/>
          </a:p>
          <a:p>
            <a:r>
              <a:rPr lang="en-US" altLang="zh-CN" dirty="0"/>
              <a:t>Diseased plants should be removed promptly.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Mancozeb may be used to prevent early blight; </a:t>
            </a:r>
            <a:endParaRPr lang="en-US" altLang="zh-CN" dirty="0"/>
          </a:p>
          <a:p>
            <a:r>
              <a:rPr lang="en-US" altLang="zh-CN" dirty="0"/>
              <a:t>beta-cypermethrin may be sprayed to control underground pests; </a:t>
            </a:r>
            <a:endParaRPr lang="en-US" altLang="zh-CN" dirty="0"/>
          </a:p>
          <a:p>
            <a:r>
              <a:rPr lang="en-US" altLang="zh-CN" dirty="0" err="1"/>
              <a:t>Kocide</a:t>
            </a:r>
            <a:r>
              <a:rPr lang="en-US" altLang="zh-CN" dirty="0"/>
              <a:t> may be used to prevent ring rot and blackleg; </a:t>
            </a:r>
            <a:endParaRPr lang="en-US" altLang="zh-CN" dirty="0"/>
          </a:p>
          <a:p>
            <a:r>
              <a:rPr lang="en-US" altLang="zh-CN" dirty="0"/>
              <a:t>Methomyl may be used to control aphids; </a:t>
            </a:r>
            <a:endParaRPr lang="en-US" altLang="zh-CN" dirty="0"/>
          </a:p>
          <a:p>
            <a:r>
              <a:rPr lang="en-US" altLang="zh-CN" dirty="0" err="1"/>
              <a:t>Bingduqing</a:t>
            </a:r>
            <a:r>
              <a:rPr lang="en-US" altLang="zh-CN" dirty="0"/>
              <a:t> may be applied to mitigate virus damage;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and Curzate and metalaxyl-mancozeb should be used alternately to control late blight.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7、收获</a:t>
            </a:r>
            <a:endParaRPr lang="zh-CN" altLang="en-US" dirty="0"/>
          </a:p>
          <a:p>
            <a:r>
              <a:rPr lang="zh-CN" altLang="en-US" dirty="0"/>
              <a:t>当地上的茎叶由绿变黄、叶片脱落、茎枯萎，地下块茎停止生长，并易与薯秧分离，产量达到最高峰时及时进行收获。对还未成熟的晚熟品种，在霜冻来临之前应采取药剂杀秧、轧秧、割秧等方法提前催熟，及早收获，以避免因霜冻而造成损失。、</a:t>
            </a:r>
            <a:endParaRPr lang="zh-CN" altLang="en-US" dirty="0"/>
          </a:p>
          <a:p>
            <a:r>
              <a:rPr lang="en-US" altLang="zh-CN" dirty="0"/>
              <a:t>2.2.7Harvest</a:t>
            </a:r>
            <a:endParaRPr lang="en-US" altLang="zh-CN" dirty="0"/>
          </a:p>
          <a:p>
            <a:r>
              <a:rPr lang="en-US" altLang="zh-CN" dirty="0"/>
              <a:t>Harvesting should be carried out promptly when the</a:t>
            </a:r>
            <a:endParaRPr lang="en-US" altLang="zh-CN" dirty="0"/>
          </a:p>
          <a:p>
            <a:r>
              <a:rPr lang="en-US" altLang="zh-CN" dirty="0"/>
              <a:t>aboveground stems and leaves turn from green to yellow,</a:t>
            </a:r>
            <a:endParaRPr lang="en-US" altLang="zh-CN" dirty="0"/>
          </a:p>
          <a:p>
            <a:r>
              <a:rPr lang="en-US" altLang="zh-CN" dirty="0"/>
              <a:t>leaves begin to fall off,</a:t>
            </a:r>
            <a:endParaRPr lang="en-US" altLang="zh-CN" dirty="0"/>
          </a:p>
          <a:p>
            <a:r>
              <a:rPr lang="en-US" altLang="zh-CN" dirty="0"/>
              <a:t>stems wither. </a:t>
            </a:r>
            <a:endParaRPr lang="en-US" altLang="zh-CN" dirty="0"/>
          </a:p>
          <a:p>
            <a:r>
              <a:rPr lang="en-US" altLang="zh-CN" dirty="0"/>
              <a:t>At this stage,       underground tubers have ceased growth and can be easily separated from the vines,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indicating that yield has reached its peak. 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For late-maturing varieties that have not yet fully matured, </a:t>
            </a:r>
            <a:endParaRPr lang="en-US" altLang="zh-CN" dirty="0"/>
          </a:p>
          <a:p>
            <a:r>
              <a:rPr lang="en-US" altLang="zh-CN" dirty="0"/>
              <a:t>measures such as chemical seedling killing, vine rolling, </a:t>
            </a:r>
            <a:endParaRPr lang="en-US" altLang="zh-CN" dirty="0"/>
          </a:p>
          <a:p>
            <a:endParaRPr lang="en-US" altLang="zh-CN" dirty="0">
              <a:highlight>
                <a:srgbClr val="FFFF00"/>
              </a:highlight>
            </a:endParaRPr>
          </a:p>
          <a:p>
            <a:r>
              <a:rPr lang="en-US" altLang="zh-CN" dirty="0">
                <a:highlight>
                  <a:srgbClr val="FFFF00"/>
                </a:highlight>
              </a:rPr>
              <a:t>or vine cutting should be applied before the onset of frost to </a:t>
            </a:r>
            <a:r>
              <a:rPr lang="en-US" altLang="zh-CN" b="1" dirty="0">
                <a:highlight>
                  <a:srgbClr val="FFFF00"/>
                </a:highlight>
              </a:rPr>
              <a:t>promote</a:t>
            </a:r>
            <a:r>
              <a:rPr lang="en-US" altLang="zh-CN" dirty="0">
                <a:highlight>
                  <a:srgbClr val="FFFF00"/>
                </a:highlight>
              </a:rPr>
              <a:t> earlier maturation. </a:t>
            </a:r>
            <a:endParaRPr lang="en-US" altLang="zh-CN" dirty="0">
              <a:highlight>
                <a:srgbClr val="FFFF00"/>
              </a:highlight>
            </a:endParaRPr>
          </a:p>
          <a:p>
            <a:endParaRPr lang="en-US" altLang="zh-CN" dirty="0"/>
          </a:p>
          <a:p>
            <a:r>
              <a:rPr lang="en-US" altLang="zh-CN" dirty="0"/>
              <a:t>These measures help to ensure timely harvest and prevent frost-related losses.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EF9725-8BE2-4180-AB15-955F822207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/Users/QX_HD/Desktop/隧道式干燥应用 (37).png隧道式干燥应用 (37)"/>
          <p:cNvPicPr>
            <a:picLocks noChangeAspect="1"/>
          </p:cNvPicPr>
          <p:nvPr userDrawn="1"/>
        </p:nvPicPr>
        <p:blipFill>
          <a:blip r:embed="rId2"/>
          <a:srcRect l="20307" r="20307"/>
          <a:stretch>
            <a:fillRect/>
          </a:stretch>
        </p:blipFill>
        <p:spPr>
          <a:xfrm>
            <a:off x="-4950" y="-3510"/>
            <a:ext cx="2292654" cy="686151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>
            <a:off x="-5079" y="0"/>
            <a:ext cx="2287703" cy="6858000"/>
          </a:xfrm>
          <a:prstGeom prst="rect">
            <a:avLst/>
          </a:prstGeom>
          <a:solidFill>
            <a:srgbClr val="5BAE3E">
              <a:alpha val="7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 userDrawn="1"/>
        </p:nvSpPr>
        <p:spPr>
          <a:xfrm>
            <a:off x="682187" y="1082040"/>
            <a:ext cx="923330" cy="4693920"/>
          </a:xfrm>
          <a:prstGeom prst="rect">
            <a:avLst/>
          </a:prstGeom>
          <a:noFill/>
          <a:ln w="57150">
            <a:solidFill>
              <a:srgbClr val="DEB8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 userDrawn="1"/>
        </p:nvSpPr>
        <p:spPr>
          <a:xfrm>
            <a:off x="620632" y="1390731"/>
            <a:ext cx="984885" cy="40765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CONTENTS</a:t>
            </a:r>
            <a:endParaRPr lang="zh-CN" altLang="en-US" sz="52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16280" y="0"/>
            <a:ext cx="3611880" cy="4876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6598920" y="5913120"/>
            <a:ext cx="3611880" cy="94488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 flipH="1">
            <a:off x="0" y="2183130"/>
            <a:ext cx="12192000" cy="249174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4198990" y="2393767"/>
            <a:ext cx="983260" cy="1521508"/>
            <a:chOff x="1432560" y="2630282"/>
            <a:chExt cx="853440" cy="1320624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2286000" y="2630282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432560" y="3940976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组合 10"/>
          <p:cNvGrpSpPr/>
          <p:nvPr userDrawn="1"/>
        </p:nvGrpSpPr>
        <p:grpSpPr>
          <a:xfrm rot="16200000" flipV="1">
            <a:off x="403151" y="4108359"/>
            <a:ext cx="632141" cy="423786"/>
            <a:chOff x="1432560" y="2623534"/>
            <a:chExt cx="853440" cy="1320624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2285999" y="2623534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432560" y="3930930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/>
        </p:nvPicPr>
        <p:blipFill>
          <a:blip r:embed="rId3"/>
          <a:srcRect b="42189"/>
          <a:stretch>
            <a:fillRect/>
          </a:stretch>
        </p:blipFill>
        <p:spPr>
          <a:xfrm>
            <a:off x="587950" y="4103370"/>
            <a:ext cx="2412000" cy="13563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rcRect t="8809" b="28108"/>
          <a:stretch>
            <a:fillRect/>
          </a:stretch>
        </p:blipFill>
        <p:spPr>
          <a:xfrm>
            <a:off x="1098549" y="1557020"/>
            <a:ext cx="3978000" cy="2230618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1280745" y="3333888"/>
            <a:ext cx="1538345" cy="1025562"/>
            <a:chOff x="2178006" y="5732219"/>
            <a:chExt cx="1219876" cy="813250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文本框 6"/>
          <p:cNvSpPr txBox="1"/>
          <p:nvPr userDrawn="1"/>
        </p:nvSpPr>
        <p:spPr>
          <a:xfrm>
            <a:off x="4397810" y="3466681"/>
            <a:ext cx="7691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+mn-lt"/>
              </a:rPr>
              <a:t>AI</a:t>
            </a:r>
            <a:r>
              <a:rPr lang="zh-CN" altLang="en-US" sz="1200" dirty="0">
                <a:solidFill>
                  <a:schemeClr val="bg1"/>
                </a:solidFill>
                <a:latin typeface="+mn-lt"/>
              </a:rPr>
              <a:t>生成</a:t>
            </a:r>
            <a:endParaRPr lang="zh-CN" altLang="en-US" sz="12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348635" y="-9671"/>
            <a:ext cx="3611880" cy="207390"/>
          </a:xfrm>
          <a:prstGeom prst="rect">
            <a:avLst/>
          </a:prstGeom>
          <a:solidFill>
            <a:srgbClr val="DEB8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327635" y="241884"/>
            <a:ext cx="2497693" cy="4793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1E53A5-470F-4464-9552-506006F3BF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CB4AF2-41F1-4F13-8488-B964448651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200" advTm="3000">
        <p14:prism/>
      </p:transition>
    </mc:Choice>
    <mc:Fallback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.xml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.mp3"/><Relationship Id="rId2" Type="http://schemas.openxmlformats.org/officeDocument/2006/relationships/audio" Target="../media/media2.mp3"/><Relationship Id="rId1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0.jpeg"/><Relationship Id="rId3" Type="http://schemas.openxmlformats.org/officeDocument/2006/relationships/image" Target="../media/image8.png"/><Relationship Id="rId2" Type="http://schemas.microsoft.com/office/2007/relationships/media" Target="../media/media3.mp3"/><Relationship Id="rId1" Type="http://schemas.openxmlformats.org/officeDocument/2006/relationships/audio" Target="../media/media3.mp3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4.mp3"/><Relationship Id="rId2" Type="http://schemas.openxmlformats.org/officeDocument/2006/relationships/audio" Target="../media/media4.mp3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microsoft.com/office/2007/relationships/media" Target="../media/media6.mp3"/><Relationship Id="rId4" Type="http://schemas.openxmlformats.org/officeDocument/2006/relationships/audio" Target="../media/media6.mp3"/><Relationship Id="rId3" Type="http://schemas.openxmlformats.org/officeDocument/2006/relationships/image" Target="../media/image12.png"/><Relationship Id="rId2" Type="http://schemas.microsoft.com/office/2007/relationships/media" Target="../media/media5.mp4"/><Relationship Id="rId1" Type="http://schemas.openxmlformats.org/officeDocument/2006/relationships/video" Target="../media/media5.mp4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7.mp3"/><Relationship Id="rId2" Type="http://schemas.openxmlformats.org/officeDocument/2006/relationships/audio" Target="../media/media7.mp3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8.mp3"/><Relationship Id="rId2" Type="http://schemas.openxmlformats.org/officeDocument/2006/relationships/audio" Target="../media/media8.mp3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9.mp3"/><Relationship Id="rId2" Type="http://schemas.openxmlformats.org/officeDocument/2006/relationships/audio" Target="../media/media9.mp3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6.jpeg"/><Relationship Id="rId3" Type="http://schemas.openxmlformats.org/officeDocument/2006/relationships/image" Target="../media/image8.png"/><Relationship Id="rId2" Type="http://schemas.microsoft.com/office/2007/relationships/media" Target="../media/media10.mp3"/><Relationship Id="rId1" Type="http://schemas.openxmlformats.org/officeDocument/2006/relationships/audio" Target="../media/media10.mp3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svg"/><Relationship Id="rId8" Type="http://schemas.openxmlformats.org/officeDocument/2006/relationships/image" Target="../media/image21.png"/><Relationship Id="rId7" Type="http://schemas.openxmlformats.org/officeDocument/2006/relationships/tags" Target="../tags/tag4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tags" Target="../tags/tag3.xml"/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8" Type="http://schemas.openxmlformats.org/officeDocument/2006/relationships/notesSlide" Target="../notesSlides/notesSlide11.xml"/><Relationship Id="rId17" Type="http://schemas.openxmlformats.org/officeDocument/2006/relationships/slideLayout" Target="../slideLayouts/slideLayout4.xml"/><Relationship Id="rId16" Type="http://schemas.openxmlformats.org/officeDocument/2006/relationships/image" Target="../media/image8.png"/><Relationship Id="rId15" Type="http://schemas.microsoft.com/office/2007/relationships/media" Target="../media/media11.mp3"/><Relationship Id="rId14" Type="http://schemas.openxmlformats.org/officeDocument/2006/relationships/audio" Target="../media/media11.mp3"/><Relationship Id="rId13" Type="http://schemas.openxmlformats.org/officeDocument/2006/relationships/image" Target="../media/image25.png"/><Relationship Id="rId12" Type="http://schemas.openxmlformats.org/officeDocument/2006/relationships/image" Target="../media/image24.svg"/><Relationship Id="rId11" Type="http://schemas.openxmlformats.org/officeDocument/2006/relationships/image" Target="../media/image23.png"/><Relationship Id="rId10" Type="http://schemas.openxmlformats.org/officeDocument/2006/relationships/tags" Target="../tags/tag5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2.mp3"/><Relationship Id="rId2" Type="http://schemas.openxmlformats.org/officeDocument/2006/relationships/audio" Target="../media/media12.mp3"/><Relationship Id="rId1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3.mp3"/><Relationship Id="rId2" Type="http://schemas.openxmlformats.org/officeDocument/2006/relationships/audio" Target="../media/media13.mp3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media" Target="../media/media14.mp3"/><Relationship Id="rId3" Type="http://schemas.openxmlformats.org/officeDocument/2006/relationships/audio" Target="../media/media14.mp3"/><Relationship Id="rId2" Type="http://schemas.openxmlformats.org/officeDocument/2006/relationships/image" Target="../media/image29.png"/><Relationship Id="rId1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5.mp3"/><Relationship Id="rId2" Type="http://schemas.openxmlformats.org/officeDocument/2006/relationships/audio" Target="../media/media15.mp3"/><Relationship Id="rId1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6.mp3"/><Relationship Id="rId2" Type="http://schemas.openxmlformats.org/officeDocument/2006/relationships/audio" Target="../media/media16.mp3"/><Relationship Id="rId1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7.mp3"/><Relationship Id="rId2" Type="http://schemas.openxmlformats.org/officeDocument/2006/relationships/audio" Target="../media/media17.mp3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8.mp3"/><Relationship Id="rId2" Type="http://schemas.openxmlformats.org/officeDocument/2006/relationships/audio" Target="../media/media18.mp3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19.mp3"/><Relationship Id="rId2" Type="http://schemas.openxmlformats.org/officeDocument/2006/relationships/audio" Target="../media/media19.mp3"/><Relationship Id="rId1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0.mp3"/><Relationship Id="rId2" Type="http://schemas.openxmlformats.org/officeDocument/2006/relationships/audio" Target="../media/media20.mp3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1.mp3"/><Relationship Id="rId2" Type="http://schemas.openxmlformats.org/officeDocument/2006/relationships/audio" Target="../media/media21.mp3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2.mp3"/><Relationship Id="rId2" Type="http://schemas.openxmlformats.org/officeDocument/2006/relationships/audio" Target="../media/media22.mp3"/><Relationship Id="rId1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3.mp3"/><Relationship Id="rId2" Type="http://schemas.openxmlformats.org/officeDocument/2006/relationships/audio" Target="../media/media23.mp3"/><Relationship Id="rId1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microsoft.com/office/2007/relationships/media" Target="../media/media24.mp3"/><Relationship Id="rId3" Type="http://schemas.openxmlformats.org/officeDocument/2006/relationships/audio" Target="../media/media24.mp3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5.mp3"/><Relationship Id="rId2" Type="http://schemas.openxmlformats.org/officeDocument/2006/relationships/audio" Target="../media/media25.mp3"/><Relationship Id="rId1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6.mp3"/><Relationship Id="rId2" Type="http://schemas.openxmlformats.org/officeDocument/2006/relationships/audio" Target="../media/media26.mp3"/><Relationship Id="rId1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png"/><Relationship Id="rId3" Type="http://schemas.microsoft.com/office/2007/relationships/media" Target="../media/media27.mp3"/><Relationship Id="rId2" Type="http://schemas.openxmlformats.org/officeDocument/2006/relationships/audio" Target="../media/media27.mp3"/><Relationship Id="rId1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14"/>
          <p:cNvSpPr/>
          <p:nvPr/>
        </p:nvSpPr>
        <p:spPr>
          <a:xfrm>
            <a:off x="0" y="2038864"/>
            <a:ext cx="12192000" cy="2063577"/>
          </a:xfrm>
          <a:prstGeom prst="roundRect">
            <a:avLst>
              <a:gd name="adj" fmla="val 0"/>
            </a:avLst>
          </a:prstGeom>
          <a:gradFill>
            <a:gsLst>
              <a:gs pos="5000">
                <a:srgbClr val="75BD42">
                  <a:alpha val="100000"/>
                </a:srgbClr>
              </a:gs>
              <a:gs pos="100000">
                <a:srgbClr val="00B0F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65044" y="2296764"/>
            <a:ext cx="8668592" cy="1311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>
              <a:lnSpc>
                <a:spcPct val="150000"/>
              </a:lnSpc>
            </a:pP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 Slab Black" charset="0"/>
                <a:ea typeface="宋体" panose="02010600030101010101" pitchFamily="2" charset="-122"/>
                <a:cs typeface="Roboto Slab Black" charset="0"/>
              </a:rPr>
              <a:t>High-efficiency Plastic-Film Mulching Cultivation Techniques for Dryland Farming</a:t>
            </a:r>
            <a:endParaRPr lang="en-US" altLang="zh-CN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 Slab Black" charset="0"/>
              <a:ea typeface="宋体" panose="02010600030101010101" pitchFamily="2" charset="-122"/>
              <a:cs typeface="Roboto Slab Black" charset="0"/>
            </a:endParaRPr>
          </a:p>
        </p:txBody>
      </p:sp>
      <p:sp>
        <p:nvSpPr>
          <p:cNvPr id="13" name="任意多边形 7"/>
          <p:cNvSpPr/>
          <p:nvPr/>
        </p:nvSpPr>
        <p:spPr>
          <a:xfrm>
            <a:off x="-317" y="5242852"/>
            <a:ext cx="12214860" cy="1615148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36" h="2544">
                <a:moveTo>
                  <a:pt x="19236" y="0"/>
                </a:moveTo>
                <a:lnTo>
                  <a:pt x="19236" y="2544"/>
                </a:lnTo>
                <a:lnTo>
                  <a:pt x="0" y="2544"/>
                </a:lnTo>
                <a:lnTo>
                  <a:pt x="0" y="0"/>
                </a:lnTo>
                <a:cubicBezTo>
                  <a:pt x="550" y="297"/>
                  <a:pt x="1825" y="690"/>
                  <a:pt x="2431" y="825"/>
                </a:cubicBezTo>
                <a:lnTo>
                  <a:pt x="2641" y="874"/>
                </a:lnTo>
                <a:lnTo>
                  <a:pt x="2855" y="922"/>
                </a:lnTo>
                <a:lnTo>
                  <a:pt x="3074" y="969"/>
                </a:lnTo>
                <a:lnTo>
                  <a:pt x="3296" y="1014"/>
                </a:lnTo>
                <a:lnTo>
                  <a:pt x="3523" y="1058"/>
                </a:lnTo>
                <a:lnTo>
                  <a:pt x="3753" y="1100"/>
                </a:lnTo>
                <a:lnTo>
                  <a:pt x="3988" y="1140"/>
                </a:lnTo>
                <a:lnTo>
                  <a:pt x="4226" y="1179"/>
                </a:lnTo>
                <a:lnTo>
                  <a:pt x="4467" y="1216"/>
                </a:lnTo>
                <a:lnTo>
                  <a:pt x="4712" y="1252"/>
                </a:lnTo>
                <a:lnTo>
                  <a:pt x="4961" y="1285"/>
                </a:lnTo>
                <a:lnTo>
                  <a:pt x="5212" y="1318"/>
                </a:lnTo>
                <a:lnTo>
                  <a:pt x="5467" y="1348"/>
                </a:lnTo>
                <a:lnTo>
                  <a:pt x="5725" y="1377"/>
                </a:lnTo>
                <a:lnTo>
                  <a:pt x="5987" y="1403"/>
                </a:lnTo>
                <a:lnTo>
                  <a:pt x="6251" y="1428"/>
                </a:lnTo>
                <a:lnTo>
                  <a:pt x="6518" y="1451"/>
                </a:lnTo>
                <a:lnTo>
                  <a:pt x="6788" y="1473"/>
                </a:lnTo>
                <a:lnTo>
                  <a:pt x="7060" y="1492"/>
                </a:lnTo>
                <a:lnTo>
                  <a:pt x="7335" y="1510"/>
                </a:lnTo>
                <a:lnTo>
                  <a:pt x="7613" y="1525"/>
                </a:lnTo>
                <a:lnTo>
                  <a:pt x="7893" y="1539"/>
                </a:lnTo>
                <a:lnTo>
                  <a:pt x="8175" y="1550"/>
                </a:lnTo>
                <a:lnTo>
                  <a:pt x="8460" y="1560"/>
                </a:lnTo>
                <a:lnTo>
                  <a:pt x="8746" y="1567"/>
                </a:lnTo>
                <a:lnTo>
                  <a:pt x="9035" y="1572"/>
                </a:lnTo>
                <a:lnTo>
                  <a:pt x="9326" y="1575"/>
                </a:lnTo>
                <a:lnTo>
                  <a:pt x="9618" y="1577"/>
                </a:lnTo>
                <a:lnTo>
                  <a:pt x="9910" y="1575"/>
                </a:lnTo>
                <a:lnTo>
                  <a:pt x="10201" y="1572"/>
                </a:lnTo>
                <a:lnTo>
                  <a:pt x="10490" y="1567"/>
                </a:lnTo>
                <a:lnTo>
                  <a:pt x="10776" y="1560"/>
                </a:lnTo>
                <a:lnTo>
                  <a:pt x="11061" y="1550"/>
                </a:lnTo>
                <a:lnTo>
                  <a:pt x="11343" y="1539"/>
                </a:lnTo>
                <a:lnTo>
                  <a:pt x="11623" y="1525"/>
                </a:lnTo>
                <a:lnTo>
                  <a:pt x="11901" y="1510"/>
                </a:lnTo>
                <a:lnTo>
                  <a:pt x="12176" y="1492"/>
                </a:lnTo>
                <a:lnTo>
                  <a:pt x="12448" y="1473"/>
                </a:lnTo>
                <a:lnTo>
                  <a:pt x="12718" y="1451"/>
                </a:lnTo>
                <a:lnTo>
                  <a:pt x="12985" y="1428"/>
                </a:lnTo>
                <a:lnTo>
                  <a:pt x="13249" y="1403"/>
                </a:lnTo>
                <a:lnTo>
                  <a:pt x="13511" y="1377"/>
                </a:lnTo>
                <a:lnTo>
                  <a:pt x="13769" y="1348"/>
                </a:lnTo>
                <a:lnTo>
                  <a:pt x="14024" y="1318"/>
                </a:lnTo>
                <a:lnTo>
                  <a:pt x="14275" y="1285"/>
                </a:lnTo>
                <a:lnTo>
                  <a:pt x="14524" y="1252"/>
                </a:lnTo>
                <a:lnTo>
                  <a:pt x="14769" y="1216"/>
                </a:lnTo>
                <a:lnTo>
                  <a:pt x="15010" y="1179"/>
                </a:lnTo>
                <a:lnTo>
                  <a:pt x="15248" y="1140"/>
                </a:lnTo>
                <a:lnTo>
                  <a:pt x="15483" y="1100"/>
                </a:lnTo>
                <a:lnTo>
                  <a:pt x="15713" y="1058"/>
                </a:lnTo>
                <a:lnTo>
                  <a:pt x="15940" y="1014"/>
                </a:lnTo>
                <a:lnTo>
                  <a:pt x="16162" y="969"/>
                </a:lnTo>
                <a:lnTo>
                  <a:pt x="16381" y="922"/>
                </a:lnTo>
                <a:lnTo>
                  <a:pt x="16595" y="874"/>
                </a:lnTo>
                <a:lnTo>
                  <a:pt x="16805" y="825"/>
                </a:lnTo>
                <a:cubicBezTo>
                  <a:pt x="17768" y="612"/>
                  <a:pt x="18891" y="184"/>
                  <a:pt x="19236" y="0"/>
                </a:cubicBezTo>
                <a:close/>
              </a:path>
            </a:pathLst>
          </a:custGeom>
          <a:gradFill>
            <a:gsLst>
              <a:gs pos="100000">
                <a:srgbClr val="5B990C">
                  <a:alpha val="0"/>
                </a:srgbClr>
              </a:gs>
              <a:gs pos="0">
                <a:srgbClr val="5B990C">
                  <a:alpha val="98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95884" y="1490975"/>
            <a:ext cx="2924085" cy="2924085"/>
            <a:chOff x="13647" y="1111"/>
            <a:chExt cx="5363" cy="5363"/>
          </a:xfrm>
        </p:grpSpPr>
        <p:sp>
          <p:nvSpPr>
            <p:cNvPr id="17" name="椭圆 16"/>
            <p:cNvSpPr/>
            <p:nvPr/>
          </p:nvSpPr>
          <p:spPr>
            <a:xfrm>
              <a:off x="13647" y="1111"/>
              <a:ext cx="5363" cy="5363"/>
            </a:xfrm>
            <a:prstGeom prst="ellipse">
              <a:avLst/>
            </a:prstGeom>
            <a:gradFill>
              <a:gsLst>
                <a:gs pos="0">
                  <a:srgbClr val="00B0F0"/>
                </a:gs>
                <a:gs pos="100000">
                  <a:srgbClr val="5B990C">
                    <a:alpha val="10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0">
              <a:solidFill>
                <a:schemeClr val="bg1">
                  <a:alpha val="73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生成特定背景图片 (19)"/>
            <p:cNvPicPr>
              <a:picLocks noChangeAspect="1"/>
            </p:cNvPicPr>
            <p:nvPr/>
          </p:nvPicPr>
          <p:blipFill>
            <a:blip r:embed="rId2"/>
            <a:srcRect l="16911" t="21763" r="4765" b="-85"/>
            <a:stretch>
              <a:fillRect/>
            </a:stretch>
          </p:blipFill>
          <p:spPr>
            <a:xfrm>
              <a:off x="13945" y="1409"/>
              <a:ext cx="4767" cy="4767"/>
            </a:xfrm>
            <a:prstGeom prst="ellipse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67" r="18967"/>
            <a:stretch>
              <a:fillRect/>
            </a:stretch>
          </p:blipFill>
          <p:spPr>
            <a:xfrm>
              <a:off x="13898" y="1385"/>
              <a:ext cx="4814" cy="4814"/>
            </a:xfrm>
            <a:prstGeom prst="ellipse">
              <a:avLst/>
            </a:prstGeom>
          </p:spPr>
        </p:pic>
      </p:grp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199255" y="2393950"/>
            <a:ext cx="982980" cy="1521460"/>
            <a:chOff x="1432560" y="2630282"/>
            <a:chExt cx="853440" cy="132062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286000" y="2630282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432560" y="3940976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文本框 126"/>
          <p:cNvSpPr txBox="1"/>
          <p:nvPr/>
        </p:nvSpPr>
        <p:spPr>
          <a:xfrm>
            <a:off x="2514437" y="1010906"/>
            <a:ext cx="2699712" cy="5835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en-US" altLang="zh-CN" sz="3200" i="1" dirty="0">
                <a:solidFill>
                  <a:srgbClr val="5BAE3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rPr>
              <a:t>PART.02</a:t>
            </a:r>
            <a:endParaRPr lang="zh-CN" altLang="en-US" sz="3200" i="1" dirty="0">
              <a:solidFill>
                <a:srgbClr val="5BAE3E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21" name="组合 120"/>
          <p:cNvGrpSpPr/>
          <p:nvPr/>
        </p:nvGrpSpPr>
        <p:grpSpPr>
          <a:xfrm rot="16200000" flipV="1">
            <a:off x="403225" y="4108450"/>
            <a:ext cx="631825" cy="423545"/>
            <a:chOff x="1432560" y="2623534"/>
            <a:chExt cx="853440" cy="1320624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2285999" y="2623534"/>
              <a:ext cx="0" cy="132062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1432560" y="3930930"/>
              <a:ext cx="85344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组合 107"/>
          <p:cNvGrpSpPr/>
          <p:nvPr/>
        </p:nvGrpSpPr>
        <p:grpSpPr>
          <a:xfrm>
            <a:off x="1280745" y="3333888"/>
            <a:ext cx="1538345" cy="1025562"/>
            <a:chOff x="2178006" y="5732219"/>
            <a:chExt cx="1219876" cy="813250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5625510" y="2857391"/>
            <a:ext cx="6489875" cy="1124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00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FFFF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Full-Film and Partial-Film Mulching Technologies for Dryland Potato  </a:t>
            </a:r>
            <a:endParaRPr lang="en-US" altLang="zh-CN" sz="2800" b="1" dirty="0">
              <a:solidFill>
                <a:srgbClr val="FFFFFF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2_02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853497" y="5983865"/>
            <a:ext cx="487363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6750000"/>
            <a:ext cx="12191365" cy="10800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090" y="1283970"/>
            <a:ext cx="11005352" cy="111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Full-film and Partial-film Mulching Systems for Dryland Potato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Two core drought-resistant cultivation systems.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Developed in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 arid and semi-arid regions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090" y="2475865"/>
            <a:ext cx="4544060" cy="707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0195" lvl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➜ Mitigate frequent spring drought.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90195" lvl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➜ Improve precipitation-use efficiency.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090" y="3195444"/>
            <a:ext cx="7119152" cy="111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Full-film Mulching Advantages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Outperforms partial-film mulching in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yield and drought-resistance.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290195" lvl="1" indent="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None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Especially under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severe water-limitation conditions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Overview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3" r="293"/>
          <a:stretch>
            <a:fillRect/>
          </a:stretch>
        </p:blipFill>
        <p:spPr>
          <a:xfrm>
            <a:off x="7775576" y="1841817"/>
            <a:ext cx="3910330" cy="423810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3090" y="4387339"/>
            <a:ext cx="7119152" cy="111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Partial-film Mulching Advantages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Cost control.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Ecological sustainability.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5" name="2_0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88875" y="5976938"/>
            <a:ext cx="487363" cy="4873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build="p"/>
      <p:bldP spid="4" grpId="0" uiExpand="1" build="p"/>
      <p:bldP spid="8" grpId="0" build="p"/>
      <p:bldP spid="9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05419" y="2323465"/>
            <a:ext cx="5585163" cy="111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Mulching Structure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Construct alternating wide and narrow ridges.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Fully cover the soil surface with plastic film.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6055" y="3677268"/>
            <a:ext cx="5212184" cy="76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Planting Method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Conduct ridge-top planting.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5300345"/>
            <a:ext cx="12192000" cy="155003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192476" y="4611971"/>
            <a:ext cx="1538345" cy="1025562"/>
            <a:chOff x="2178006" y="5732219"/>
            <a:chExt cx="1219876" cy="81325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605419" y="1513840"/>
            <a:ext cx="1080262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defTabSz="266700">
              <a:spcBef>
                <a:spcPct val="0"/>
              </a:spcBef>
              <a:spcAft>
                <a:spcPts val="1200"/>
              </a:spcAft>
            </a:pPr>
            <a:r>
              <a:rPr lang="en-US" altLang="zh-CN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key technology for potato production in the dryland farming areas in northern China. </a:t>
            </a:r>
            <a:endParaRPr lang="en-US" altLang="zh-CN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2_0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61875" y="6315075"/>
            <a:ext cx="609600" cy="6096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00" y="1970192"/>
            <a:ext cx="4794228" cy="31860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  <p:bldP spid="3" grpId="0" build="p"/>
      <p:bldP spid="5" grpId="0"/>
      <p:bldP spid="4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fXl1zo6dO"/>
          <p:cNvPicPr>
            <a:picLocks noChangeAspect="1"/>
          </p:cNvPicPr>
          <p:nvPr/>
        </p:nvPicPr>
        <p:blipFill>
          <a:blip r:embed="rId1"/>
          <a:srcRect l="608" t="24764" b="19514"/>
          <a:stretch>
            <a:fillRect/>
          </a:stretch>
        </p:blipFill>
        <p:spPr>
          <a:xfrm>
            <a:off x="0" y="1729105"/>
            <a:ext cx="12244070" cy="5148580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2960370" y="2719395"/>
            <a:ext cx="9283700" cy="3168000"/>
          </a:xfrm>
          <a:prstGeom prst="rect">
            <a:avLst/>
          </a:prstGeom>
          <a:solidFill>
            <a:srgbClr val="5BAE3E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62655" y="2885758"/>
            <a:ext cx="3883025" cy="2835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Land Selection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Flat surface.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Deep soil layers.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Loose soil texture.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soil structure.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 fertility.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Strong water and nutrient retention capacity. 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(1) Land Selection and Preparation</a:t>
            </a:r>
            <a:endParaRPr lang="en-US" altLang="zh-CN" sz="24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7502525" y="2885758"/>
            <a:ext cx="4033520" cy="2120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Preceding Crops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Preferred: wheat or legumes.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Acceptable: maize and flax.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Avoid: continuous cropping with solanaceous crops.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2_0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25525" y="63658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4" grpId="0" animBg="1"/>
      <p:bldP spid="15" grpId="0" uiExpand="1" build="p"/>
      <p:bldP spid="2" grpId="0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5841365"/>
            <a:ext cx="12192000" cy="101663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89" y="1892935"/>
            <a:ext cx="6769100" cy="1833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Preparation Steps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After previous crop harvest: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ploughing, deep loosening, and rotary tillage.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Followed by: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crushing and levelling to ensure a flat, fine soil surface free of large clods and residues.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93090" y="4488815"/>
            <a:ext cx="6768465" cy="1087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5750">
              <a:lnSpc>
                <a:spcPct val="11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Straw Incorporation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Straw can be crushed and incorporated into the soil during field preparation.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(1) Land Selection and Preparation</a:t>
            </a:r>
            <a:endParaRPr lang="en-US" altLang="zh-CN" sz="2400" b="1" dirty="0"/>
          </a:p>
        </p:txBody>
      </p:sp>
      <p:sp>
        <p:nvSpPr>
          <p:cNvPr id="2" name="文本框 1" descr="7b0a202020202262756c6c6574223a20227b5c2263617465676f727949645c223a5c225c222c5c2274656d706c61746549645c223a32303233313731367d220a7d0a"/>
          <p:cNvSpPr txBox="1"/>
          <p:nvPr/>
        </p:nvSpPr>
        <p:spPr>
          <a:xfrm>
            <a:off x="593090" y="3815715"/>
            <a:ext cx="6768465" cy="730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5945" lvl="1" indent="-285750" algn="l" defTabSz="91440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→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Helps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conserve soil moisture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and establishes a solid foundation for subsequent film mulching and sowing.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千库网_4K农业种植拖拉机耕地灰尘视频实拍_视频编号28232664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7454265" y="2251710"/>
            <a:ext cx="4042410" cy="2404110"/>
          </a:xfrm>
          <a:prstGeom prst="rect">
            <a:avLst/>
          </a:prstGeom>
        </p:spPr>
      </p:pic>
      <p:pic>
        <p:nvPicPr>
          <p:cNvPr id="7" name="2_0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658725" y="593090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 animBg="1"/>
      <p:bldP spid="15" grpId="0" build="p"/>
      <p:bldP spid="21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587375" y="1795780"/>
            <a:ext cx="10895965" cy="1555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Fertilizer Determination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Fertilizer application rates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nutrient ratios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determined by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potato variety characteristics, target yield, and soil’s nutrient status.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Potassium supplementation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essential in potassium-deficient areas.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Emphasize application of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medium and micronutrient fertilizers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such as zinc and boron.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288729" y="5277479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587375" y="3460115"/>
            <a:ext cx="6933565" cy="152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Conditioners and Fertilizer Types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Apply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water-retaining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agents and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drought- and stress-resistance conditioners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appropriately.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Recommend using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long-acting fertilizers, slow-release fertilizers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and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specialized compound fertilizers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7375" y="5098415"/>
            <a:ext cx="6934200" cy="692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Base Fertilizer Application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Base fertilizer applied during field preparation and ridge formation.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7475" y="1107929"/>
            <a:ext cx="10081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(2) Fertilizer Preparation</a:t>
            </a:r>
            <a:endParaRPr lang="en-US" altLang="zh-CN" sz="2400" b="1" dirty="0"/>
          </a:p>
        </p:txBody>
      </p:sp>
      <p:grpSp>
        <p:nvGrpSpPr>
          <p:cNvPr id="8" name="组合 7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22" name="矩形 21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2" name="图片 1" descr="马铃薯底肥施用技术信息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7150" y="3460750"/>
            <a:ext cx="4149725" cy="2329815"/>
          </a:xfrm>
          <a:prstGeom prst="rect">
            <a:avLst/>
          </a:prstGeom>
        </p:spPr>
      </p:pic>
      <p:pic>
        <p:nvPicPr>
          <p:cNvPr id="9" name="2_0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73125" y="609867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5" grpId="0" uiExpand="1" build="p"/>
      <p:bldP spid="3" grpId="0" uiExpand="1" build="p"/>
      <p:bldP spid="21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889393"/>
            <a:ext cx="12192000" cy="177863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3570" y="2064554"/>
            <a:ext cx="5217160" cy="1359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By Local Conditions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Choose suitable varieties according to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precipitation, accumulated temperature, soil fertility, and production requirements.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288729" y="5277479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593090" y="3829175"/>
            <a:ext cx="8429772" cy="1064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By Maturity Period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Choose varieties with different maturity periods (early, early-mid, mid, mid-late, or late) according to local climatic conditions.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237605" y="2064554"/>
            <a:ext cx="5217160" cy="1359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By Intended Use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Select varieties for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table use, fresh marketing, starch processing, or frying processing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based on intended use.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11805" y="5035260"/>
            <a:ext cx="6717030" cy="42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None/>
            </a:pPr>
            <a:r>
              <a:rPr lang="en-US" altLang="zh-CN" sz="2000" b="1" dirty="0">
                <a:solidFill>
                  <a:schemeClr val="tx1"/>
                </a:solidFill>
                <a:ea typeface="微软雅黑" panose="020B0503020204020204" charset="-122"/>
                <a:cs typeface="Arial" panose="020B0604020202020204" pitchFamily="34" charset="0"/>
                <a:sym typeface="+mn-ea"/>
              </a:rPr>
              <a:t>≫ </a:t>
            </a:r>
            <a:r>
              <a:rPr lang="en-US" altLang="zh-CN" sz="1600" b="1" dirty="0">
                <a:solidFill>
                  <a:schemeClr val="tx1"/>
                </a:solidFill>
                <a:cs typeface="Arial" panose="020B0604020202020204" pitchFamily="34" charset="0"/>
                <a:sym typeface="+mn-ea"/>
              </a:rPr>
              <a:t>Opt for virus-free seed potatoes</a:t>
            </a:r>
            <a:r>
              <a:rPr lang="en-US" altLang="zh-CN" sz="1600" dirty="0">
                <a:solidFill>
                  <a:schemeClr val="tx1"/>
                </a:solidFill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cs typeface="Arial" panose="020B0604020202020204" pitchFamily="34" charset="0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2232" y="3279644"/>
            <a:ext cx="2145470" cy="28990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(3) Variety Selection</a:t>
            </a:r>
            <a:endParaRPr lang="en-US" altLang="zh-CN" sz="2400" b="1" dirty="0"/>
          </a:p>
        </p:txBody>
      </p:sp>
      <p:pic>
        <p:nvPicPr>
          <p:cNvPr id="21" name="2_0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08025" y="617484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5" grpId="0" animBg="1"/>
      <p:bldP spid="15" grpId="0"/>
      <p:bldP spid="3" grpId="0"/>
      <p:bldP spid="27" grpId="0"/>
      <p:bldP spid="9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95325" y="4284345"/>
            <a:ext cx="10784205" cy="188150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87374" y="2422995"/>
            <a:ext cx="6234430" cy="180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Dimensions &amp; Arrangement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Wide ridges: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60–70 cm wide, about 10 cm high.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Narrow ridges: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40–50 cm wide, about 15 cm high.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Wide and narrow ridges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arranged alternately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belts reserved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on ridge tops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10663" y="2422995"/>
            <a:ext cx="4623736" cy="180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 Formation Requirements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According to specified dimensions.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Uniform ridge width.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Consistent crest height.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No surface depressions.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837180" y="4544060"/>
            <a:ext cx="8463915" cy="1410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Operational Requirements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On gentle slopes, ridges and furrows should be constructed along contour lines.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Integrated mechanical operations combining ridge formation, fertilization, sowing, and film mulching are recommended.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2771" t="5288" r="3819" b="3908"/>
          <a:stretch>
            <a:fillRect/>
          </a:stretch>
        </p:blipFill>
        <p:spPr>
          <a:xfrm>
            <a:off x="859155" y="4408358"/>
            <a:ext cx="1723390" cy="1633479"/>
          </a:xfrm>
          <a:prstGeom prst="ellipse">
            <a:avLst/>
          </a:prstGeom>
          <a:ln w="19050">
            <a:solidFill>
              <a:schemeClr val="bg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(4) Ridge Formation and Film Mulching</a:t>
            </a:r>
            <a:endParaRPr lang="en-US" altLang="zh-CN" sz="2400" b="1" dirty="0"/>
          </a:p>
        </p:txBody>
      </p:sp>
      <p:grpSp>
        <p:nvGrpSpPr>
          <p:cNvPr id="10" name="组合 9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11" name="矩形 10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95325" y="1782445"/>
            <a:ext cx="10784205" cy="468000"/>
          </a:xfrm>
          <a:prstGeom prst="rect">
            <a:avLst/>
          </a:prstGeom>
          <a:solidFill>
            <a:srgbClr val="5BAE3E"/>
          </a:solidFill>
        </p:spPr>
        <p:txBody>
          <a:bodyPr wrap="square" anchor="ctr" anchorCtr="0">
            <a:noAutofit/>
          </a:bodyPr>
          <a:lstStyle/>
          <a:p>
            <a:pPr marL="0" indent="0" algn="ctr" defTabSz="26670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</a:pP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Ridge Formation under Full-film Mulching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</p:txBody>
      </p:sp>
      <p:pic>
        <p:nvPicPr>
          <p:cNvPr id="4" name="2_0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46013" y="630396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  <p:bldP spid="15" grpId="0" build="p"/>
      <p:bldP spid="7" grpId="0" build="p"/>
      <p:bldP spid="8" grpId="0" build="p"/>
      <p:bldP spid="3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1820545"/>
            <a:ext cx="9897745" cy="189166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3090" y="2035493"/>
            <a:ext cx="8470900" cy="1449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Full-surface Mulching with Plastic Film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4130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Adjacent film sheets joined at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crests of wide-ridge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compacted with soil.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4130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Film stretched tight, laid flat → to ensure close adherence to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ridge surfaces and furrows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3090" y="3774564"/>
            <a:ext cx="9274175" cy="806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Wind-proof Compaction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413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Transversely compacted with soil at</a:t>
            </a:r>
            <a:r>
              <a:rPr lang="en-US" altLang="zh-CN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intervals of ~2 m 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 prevent wind damage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(4) Ridge Formation and Film Mulching</a:t>
            </a:r>
            <a:endParaRPr lang="en-US" altLang="zh-CN" sz="24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593090" y="4630420"/>
            <a:ext cx="5326380" cy="1372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Water-infiltration Holes After Mulching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41300" algn="l" defTabSz="91440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water-infiltration holes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~3 mm in diameter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at intervals of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~50 cm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within reversed sowing belts → to facilitate rainfall infiltration.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021705" y="4630420"/>
            <a:ext cx="5471795" cy="1449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Mulch Inspection &amp; Repair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Inspect regularly.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Any damaged sections promptly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sealed with fine soil or protected with straw mulch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2_10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2487818" y="6249265"/>
            <a:ext cx="487362" cy="4873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1425484"/>
            <a:ext cx="3079115" cy="2669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 mute="1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5" grpId="0" animBg="1"/>
      <p:bldP spid="15" grpId="0" uiExpand="1" build="p"/>
      <p:bldP spid="10" grpId="0"/>
      <p:bldP spid="7" grpId="0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(5) Seed Potato Treatment</a:t>
            </a:r>
            <a:endParaRPr lang="en-US" altLang="zh-CN" sz="24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863600" y="1947228"/>
            <a:ext cx="4380230" cy="1808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77BD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Handling of Seed Potato</a:t>
            </a:r>
            <a:endParaRPr lang="en-US" altLang="zh-CN" sz="1800" b="1" dirty="0">
              <a:solidFill>
                <a:srgbClr val="77BD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 out of cellar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~15 days before sowing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Diseased, insect-infested, rotten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tubers discarded.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 seed potatoes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sun-dried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32270" y="1824038"/>
            <a:ext cx="4482465" cy="2054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77BD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 Potato Pre-sprouting</a:t>
            </a:r>
            <a:endParaRPr lang="en-US" altLang="zh-CN" sz="1800" b="1" dirty="0">
              <a:solidFill>
                <a:srgbClr val="77BD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Begin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days before sowin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 potatoes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piled and covered with plastic film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to raise temperature + promote sprout development.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Sprouts reach 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 cm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in length → tubers ready for cutting.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63600" y="4263549"/>
            <a:ext cx="4380230" cy="1510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77BD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 Potato Cutting </a:t>
            </a:r>
            <a:endParaRPr lang="en-US" altLang="zh-CN" sz="1800" b="1" dirty="0">
              <a:solidFill>
                <a:srgbClr val="77BD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Cutting tools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disinfected with potassium permanganate 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 use.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Seed potatoes cut into pieces weighing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25–50 g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each with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1–2 bud eyes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22110" y="4263390"/>
            <a:ext cx="4318635" cy="1510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77BD3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of Cut Pieces</a:t>
            </a:r>
            <a:endParaRPr lang="en-US" altLang="zh-CN" sz="1800" b="1" dirty="0">
              <a:solidFill>
                <a:srgbClr val="77BD3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Treated with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ash or seed-coating agent by dressing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soaking.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12090" algn="l" defTabSz="914400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Air-dried in a cool place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before sowing.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20725" y="1801178"/>
            <a:ext cx="5069650" cy="2100580"/>
            <a:chOff x="720725" y="1801178"/>
            <a:chExt cx="5069650" cy="2100580"/>
          </a:xfrm>
        </p:grpSpPr>
        <p:sp>
          <p:nvSpPr>
            <p:cNvPr id="13" name="圆角矩形 12"/>
            <p:cNvSpPr/>
            <p:nvPr/>
          </p:nvSpPr>
          <p:spPr>
            <a:xfrm>
              <a:off x="720725" y="1801178"/>
              <a:ext cx="5062220" cy="2100580"/>
            </a:xfrm>
            <a:prstGeom prst="roundRect">
              <a:avLst>
                <a:gd name="adj" fmla="val 7752"/>
              </a:avLst>
            </a:prstGeom>
            <a:noFill/>
            <a:ln w="22225">
              <a:solidFill>
                <a:srgbClr val="5BAE3E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 descr="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86375" y="1871028"/>
              <a:ext cx="504000" cy="50400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6096000" y="1799908"/>
            <a:ext cx="5380990" cy="2103120"/>
            <a:chOff x="6096000" y="1799908"/>
            <a:chExt cx="5380990" cy="2103120"/>
          </a:xfrm>
        </p:grpSpPr>
        <p:sp>
          <p:nvSpPr>
            <p:cNvPr id="14" name="圆角矩形 13"/>
            <p:cNvSpPr/>
            <p:nvPr/>
          </p:nvSpPr>
          <p:spPr>
            <a:xfrm>
              <a:off x="6096000" y="1799908"/>
              <a:ext cx="5380990" cy="2103120"/>
            </a:xfrm>
            <a:prstGeom prst="roundRect">
              <a:avLst>
                <a:gd name="adj" fmla="val 7752"/>
              </a:avLst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 descr="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096000" y="1871028"/>
              <a:ext cx="504000" cy="50400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720725" y="4109085"/>
            <a:ext cx="5069650" cy="1870710"/>
            <a:chOff x="720725" y="4109085"/>
            <a:chExt cx="5069650" cy="1870710"/>
          </a:xfrm>
        </p:grpSpPr>
        <p:sp>
          <p:nvSpPr>
            <p:cNvPr id="17" name="圆角矩形 16"/>
            <p:cNvSpPr/>
            <p:nvPr/>
          </p:nvSpPr>
          <p:spPr>
            <a:xfrm>
              <a:off x="720725" y="4109085"/>
              <a:ext cx="5062220" cy="1870710"/>
            </a:xfrm>
            <a:prstGeom prst="roundRect">
              <a:avLst>
                <a:gd name="adj" fmla="val 7752"/>
              </a:avLst>
            </a:prstGeom>
            <a:noFill/>
            <a:ln w="22225">
              <a:solidFill>
                <a:srgbClr val="5BAE3E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 descr="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286375" y="5447030"/>
              <a:ext cx="504000" cy="504000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6075045" y="4109085"/>
            <a:ext cx="5401945" cy="1870710"/>
            <a:chOff x="6075045" y="4109085"/>
            <a:chExt cx="5401945" cy="1870710"/>
          </a:xfrm>
        </p:grpSpPr>
        <p:sp>
          <p:nvSpPr>
            <p:cNvPr id="16" name="圆角矩形 15"/>
            <p:cNvSpPr/>
            <p:nvPr/>
          </p:nvSpPr>
          <p:spPr>
            <a:xfrm>
              <a:off x="6096000" y="4109085"/>
              <a:ext cx="5380990" cy="1870710"/>
            </a:xfrm>
            <a:prstGeom prst="roundRect">
              <a:avLst>
                <a:gd name="adj" fmla="val 7752"/>
              </a:avLst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075045" y="5447030"/>
              <a:ext cx="504000" cy="504000"/>
            </a:xfrm>
            <a:prstGeom prst="rect">
              <a:avLst/>
            </a:prstGeom>
          </p:spPr>
        </p:pic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3"/>
          <a:srcRect t="12782" b="12782"/>
          <a:stretch>
            <a:fillRect/>
          </a:stretch>
        </p:blipFill>
        <p:spPr>
          <a:xfrm>
            <a:off x="4831715" y="2917825"/>
            <a:ext cx="1971040" cy="1971040"/>
          </a:xfrm>
          <a:prstGeom prst="ellipse">
            <a:avLst/>
          </a:prstGeom>
          <a:ln w="12700">
            <a:solidFill>
              <a:schemeClr val="bg1"/>
            </a:solidFill>
          </a:ln>
        </p:spPr>
      </p:pic>
      <p:pic>
        <p:nvPicPr>
          <p:cNvPr id="22" name="2_11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631825" y="62642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  <p:bldP spid="4" grpId="0" build="p"/>
      <p:bldP spid="5" grpId="0" uiExpand="1" build="p"/>
      <p:bldP spid="11" grpId="0" build="p"/>
      <p:bldP spid="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627380" y="1821815"/>
            <a:ext cx="8339455" cy="1564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Conditions and Timing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01345" lvl="1" indent="-28829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Begin when soil temperature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at 5–10 cm depth remains consistently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&gt;10 °C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01345" lvl="1" indent="-28829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Typical window: late April-early May.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01345" lvl="1" indent="-28829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Adjust timing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according to local climate, soil moisture and varieties.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8" name="矩形 7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27380" y="3452662"/>
            <a:ext cx="6438265" cy="119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Planting Density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01345" lvl="1" indent="-28829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Recommended density: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45,000–67,500 plants/ha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601345" lvl="1" indent="-28829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Higher density conditions: 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6925" y="2573020"/>
            <a:ext cx="3261360" cy="34137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(6) Sowing</a:t>
            </a:r>
            <a:endParaRPr lang="en-US" altLang="zh-CN" sz="24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1255395" y="4681855"/>
            <a:ext cx="4986020" cy="396000"/>
          </a:xfrm>
          <a:prstGeom prst="rect">
            <a:avLst/>
          </a:prstGeom>
          <a:solidFill>
            <a:srgbClr val="5BAE3E">
              <a:alpha val="52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High soil fertility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55395" y="5169930"/>
            <a:ext cx="4986020" cy="395605"/>
          </a:xfrm>
          <a:prstGeom prst="rect">
            <a:avLst/>
          </a:prstGeom>
          <a:solidFill>
            <a:srgbClr val="5BAE3E">
              <a:alpha val="52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600">
                <a:latin typeface="Arial" panose="020B0604020202020204" pitchFamily="34" charset="0"/>
                <a:cs typeface="Arial" panose="020B0604020202020204" pitchFamily="34" charset="0"/>
              </a:rPr>
              <a:t>Adequate soil moisture</a:t>
            </a:r>
            <a:endParaRPr lang="en-US" altLang="zh-CN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55395" y="5657610"/>
            <a:ext cx="4986020" cy="395605"/>
          </a:xfrm>
          <a:prstGeom prst="rect">
            <a:avLst/>
          </a:prstGeom>
          <a:solidFill>
            <a:srgbClr val="5BAE3E">
              <a:alpha val="52000"/>
            </a:srgbClr>
          </a:solidFill>
        </p:spPr>
        <p:txBody>
          <a:bodyPr wrap="square" rtlCol="0" anchor="ctr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Or when using early-maturing or dwarf varieties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2_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82625" y="62007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5" grpId="0" build="p"/>
      <p:bldP spid="3" grpId="0" build="p"/>
      <p:bldP spid="10" grpId="0"/>
      <p:bldP spid="7" grpId="0" animBg="1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97685"/>
            <a:ext cx="11598910" cy="271462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090" y="1870075"/>
            <a:ext cx="7607935" cy="25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Method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Hole sowing through mulch film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according to designated density and spacing.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Specialized puncher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used to make holes at the predetermined plant spacing (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10–15 cm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depth,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4–5 cm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diameter).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 potatoes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placed with bud eyes facing upward. 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holes sealed immediately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after placement. 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9122" y="4727763"/>
            <a:ext cx="5445760" cy="1346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Mechanization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Use of integrated machine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for ridge forming, fertilization, sowing, and film mulching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recommended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096000" y="4727575"/>
            <a:ext cx="5436870" cy="1051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Moisture Requirement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 fontAlgn="auto">
              <a:lnSpc>
                <a:spcPct val="120000"/>
              </a:lnSpc>
              <a:spcBef>
                <a:spcPts val="1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If relative water content of plough-layer soil &lt;60% → irrigation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applied before sowing.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15350" y="1471863"/>
            <a:ext cx="3480134" cy="251454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(6) Sowing</a:t>
            </a:r>
            <a:endParaRPr lang="en-US" altLang="zh-CN" sz="2400" b="1" dirty="0"/>
          </a:p>
        </p:txBody>
      </p:sp>
      <p:pic>
        <p:nvPicPr>
          <p:cNvPr id="2" name="2_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36500" y="588327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4" grpId="0" uiExpand="1" build="p"/>
      <p:bldP spid="14" grpId="0" uiExpand="1" build="p"/>
      <p:bldP spid="1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6586220"/>
            <a:ext cx="12192000" cy="27178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62305" y="2278380"/>
            <a:ext cx="10829290" cy="2103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3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Seedling Inspection and Emergence Assistance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39750" lvl="1" indent="-285750" fontAlgn="auto">
              <a:lnSpc>
                <a:spcPct val="120000"/>
              </a:lnSpc>
              <a:spcBef>
                <a:spcPts val="3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When first break through the soil but fail to emerge through the reserved sowing holes: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720090" indent="-215900" algn="l" defTabSz="266700" fontAlgn="auto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Courier New" panose="02070309020205020404"/>
              <a:buBlip>
                <a:blip r:embed="rId1"/>
              </a:buBlip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Manually guide seedlings through mulch film. 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20090" indent="-215900" algn="l" defTabSz="266700" fontAlgn="auto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Font typeface="Courier New" panose="02070309020205020404"/>
              <a:buBlip>
                <a:blip r:embed="rId1"/>
              </a:buBlip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Holes resealed with soil. 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39750" lvl="1" indent="-285750" algn="l" defTabSz="914400" fontAlgn="auto">
              <a:lnSpc>
                <a:spcPct val="120000"/>
              </a:lnSpc>
              <a:spcBef>
                <a:spcPts val="3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After seedling emergence: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720090" indent="-215900" algn="l" defTabSz="266700" fontAlgn="auto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ourier New" panose="02070309020205020404"/>
              <a:buBlip>
                <a:blip r:embed="rId1"/>
              </a:buBlip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Missing seedlings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gaps should be promptly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replenished. 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2305" y="4423410"/>
            <a:ext cx="7616190" cy="1718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3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Mulch Film Inspection and Protection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3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From seedling emergence to budding stage: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720090" lvl="1" indent="-215900" algn="l" defTabSz="266700" fontAlgn="auto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ourier New" panose="02070309020205020404"/>
              <a:buBlip>
                <a:blip r:embed="rId1"/>
              </a:buBlip>
            </a:pP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Keep</a:t>
            </a:r>
            <a:r>
              <a:rPr lang="en-US" altLang="zh-CN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mulch film intact. </a:t>
            </a:r>
            <a:endParaRPr lang="en-US" altLang="zh-CN" sz="16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720090" lvl="1" indent="-215900" algn="l" defTabSz="266700" fontAlgn="auto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Courier New" panose="02070309020205020404"/>
              <a:buBlip>
                <a:blip r:embed="rId1"/>
              </a:buBlip>
            </a:pPr>
            <a:r>
              <a:rPr lang="en-US" altLang="zh-CN" sz="16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Any damaged sections promptly sealed with fine soil</a:t>
            </a:r>
            <a:r>
              <a:rPr lang="en-US" altLang="zh-CN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to prevent wind lifting and maintain mulching effectiveness. </a:t>
            </a:r>
            <a:endParaRPr lang="en-US" altLang="zh-CN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2475" y="3428365"/>
            <a:ext cx="3204845" cy="26746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(7) Field Management</a:t>
            </a:r>
            <a:endParaRPr lang="en-US" altLang="zh-CN" sz="24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745490" y="1791970"/>
            <a:ext cx="10701020" cy="432000"/>
          </a:xfrm>
          <a:prstGeom prst="rect">
            <a:avLst/>
          </a:prstGeom>
          <a:solidFill>
            <a:srgbClr val="5BAE3E"/>
          </a:solidFill>
        </p:spPr>
        <p:txBody>
          <a:bodyPr wrap="square" anchor="ctr" anchorCtr="0">
            <a:noAutofit/>
          </a:bodyPr>
          <a:lstStyle/>
          <a:p>
            <a:pPr marL="0" indent="0" algn="ctr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Two Key Management Tasks at Seedling Stage</a:t>
            </a:r>
            <a:endParaRPr lang="en-US" altLang="zh-CN" sz="2000" b="1">
              <a:solidFill>
                <a:schemeClr val="bg1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</p:txBody>
      </p:sp>
      <p:pic>
        <p:nvPicPr>
          <p:cNvPr id="7" name="2_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5025" y="597662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9" grpId="0" uiExpand="1" build="p"/>
      <p:bldP spid="11" grpId="0" uiExpand="1" build="p"/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1858010"/>
            <a:ext cx="12192000" cy="377761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9290" y="2003425"/>
            <a:ext cx="5383530" cy="168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Topdressing at Budding Stage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Topdressing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applied according to plant growth.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Drill holes through mulch film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for fertilizer application.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Or apply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foliar spray. 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290" y="4046220"/>
            <a:ext cx="6995795" cy="1384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Pest &amp; Disease Management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Prevent and control of early blight, late blight, bacterial ring rot.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Control pests such as grubs, mole crickets, and aphids.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Use of biological control technologies is encouraged.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91225" y="2003425"/>
            <a:ext cx="5767705" cy="1384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Mulch Removal &amp; Hilling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Timing: underground tubers begin rapid enlargement.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Mulch film removed in a timely manner.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Conduct manual or mechanical hilling.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3300" y="431757"/>
            <a:ext cx="84706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1. Full-Film Mulching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7475" y="1107929"/>
            <a:ext cx="1008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(7) Field Management</a:t>
            </a:r>
            <a:endParaRPr lang="en-US" altLang="zh-CN" sz="2400" b="1" dirty="0"/>
          </a:p>
        </p:txBody>
      </p:sp>
      <p:grpSp>
        <p:nvGrpSpPr>
          <p:cNvPr id="9" name="组合 8"/>
          <p:cNvGrpSpPr/>
          <p:nvPr/>
        </p:nvGrpSpPr>
        <p:grpSpPr>
          <a:xfrm>
            <a:off x="6297295" y="3426460"/>
            <a:ext cx="5130800" cy="337185"/>
            <a:chOff x="1407" y="7334"/>
            <a:chExt cx="8080" cy="531"/>
          </a:xfrm>
        </p:grpSpPr>
        <p:sp>
          <p:nvSpPr>
            <p:cNvPr id="4" name="右箭头 3"/>
            <p:cNvSpPr/>
            <p:nvPr/>
          </p:nvSpPr>
          <p:spPr>
            <a:xfrm>
              <a:off x="1407" y="7486"/>
              <a:ext cx="340" cy="227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850" y="7334"/>
              <a:ext cx="7637" cy="531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marL="0" lvl="1" indent="0" fontAlgn="auto">
                <a:lnSpc>
                  <a:spcPct val="100000"/>
                </a:lnSpc>
                <a:spcBef>
                  <a:spcPts val="100"/>
                </a:spcBef>
                <a:spcAft>
                  <a:spcPts val="100"/>
                </a:spcAft>
                <a:buSzPct val="100000"/>
                <a:buNone/>
              </a:pPr>
              <a:r>
                <a:rPr lang="en-US" altLang="zh-CN" sz="1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ea"/>
                </a:rPr>
                <a:t>Promote tuber expansion.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endParaRPr>
            </a:p>
          </p:txBody>
        </p:sp>
      </p:grpSp>
      <p:pic>
        <p:nvPicPr>
          <p:cNvPr id="10" name="图片 9" descr="马铃薯花苞期追肥管理信息图设计"/>
          <p:cNvPicPr>
            <a:picLocks noChangeAspect="1"/>
          </p:cNvPicPr>
          <p:nvPr/>
        </p:nvPicPr>
        <p:blipFill>
          <a:blip r:embed="rId1"/>
          <a:srcRect l="16210"/>
          <a:stretch>
            <a:fillRect/>
          </a:stretch>
        </p:blipFill>
        <p:spPr>
          <a:xfrm>
            <a:off x="7556501" y="3921760"/>
            <a:ext cx="3871594" cy="2237105"/>
          </a:xfrm>
          <a:prstGeom prst="rect">
            <a:avLst/>
          </a:prstGeom>
        </p:spPr>
      </p:pic>
      <p:pic>
        <p:nvPicPr>
          <p:cNvPr id="2" name="2_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706350" y="6188075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  <p:bldP spid="15" grpId="0" build="p"/>
      <p:bldP spid="3" grpId="0" uiExpand="1" build="p"/>
      <p:bldP spid="1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rot="16200000">
            <a:off x="11219815" y="1541145"/>
            <a:ext cx="513080" cy="61277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672205"/>
            <a:ext cx="12192000" cy="2344131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71195" y="1915795"/>
            <a:ext cx="7134225" cy="1539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Ridge-Furrow Cultivation with Furrow Irrigation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Shape field into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alternating ridges and furrows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Cover ridge surfaces with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mulch film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Plant potatoes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on or beside ridges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71195" y="3862705"/>
            <a:ext cx="6503035" cy="1833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Method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water delivered into furrows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according to crop’s water demand during growth.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Water supplied to plants through 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lateral seepage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fontAlgn="auto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Improves water resource use efficiency.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173595" y="1744980"/>
            <a:ext cx="4302760" cy="2799079"/>
            <a:chOff x="7173595" y="1744980"/>
            <a:chExt cx="4302760" cy="279907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75" t="24944" r="22922" b="18618"/>
            <a:stretch>
              <a:fillRect/>
            </a:stretch>
          </p:blipFill>
          <p:spPr>
            <a:xfrm>
              <a:off x="7173595" y="1744980"/>
              <a:ext cx="4302760" cy="2799079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10617200" y="4152900"/>
              <a:ext cx="6383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</a:rPr>
                <a:t>AI</a:t>
              </a:r>
              <a:r>
                <a:rPr lang="zh-CN" altLang="en-US" sz="1200" dirty="0">
                  <a:solidFill>
                    <a:schemeClr val="bg1"/>
                  </a:solidFill>
                </a:rPr>
                <a:t>生成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1" name="2_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69925" y="62515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4" grpId="0" animBg="1"/>
      <p:bldP spid="8" grpId="0" animBg="1"/>
      <p:bldP spid="5" grpId="0" uiExpand="1" build="p"/>
      <p:bldP spid="26" grpId="0"/>
      <p:bldP spid="2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t="6637"/>
          <a:stretch>
            <a:fillRect/>
          </a:stretch>
        </p:blipFill>
        <p:spPr>
          <a:xfrm>
            <a:off x="7238365" y="3355975"/>
            <a:ext cx="3934460" cy="267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(1) Land Selection</a:t>
            </a:r>
            <a:endParaRPr lang="en-US" altLang="zh-CN" sz="24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687705" y="2392680"/>
            <a:ext cx="10789920" cy="1064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</a:t>
            </a:r>
            <a:endParaRPr lang="en-US" altLang="zh-CN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 application of the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water-saving ridge–furrow irrigation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 under partial-film mulching for potatoes.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705" y="3611245"/>
            <a:ext cx="4749800" cy="2500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 Selection Criteria</a:t>
            </a:r>
            <a:endParaRPr lang="en-US" altLang="zh-CN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 plough layer.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Loose soil.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Medium to high fertility.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Convenient irrigation and drainage.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crop: non-solanaceous.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Adequate sunlight.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13" name="矩形 12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4" name="2_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85825" y="61118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/>
      <p:bldP spid="7" grpId="0"/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288729" y="5277479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4" name="矩形 3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05725" y="2682490"/>
            <a:ext cx="3790950" cy="292417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(2) Soil Preparation and Pretreatment</a:t>
            </a:r>
            <a:endParaRPr lang="en-US" altLang="zh-CN" sz="2400" b="1" dirty="0"/>
          </a:p>
        </p:txBody>
      </p:sp>
      <p:sp>
        <p:nvSpPr>
          <p:cNvPr id="15" name="文本框 14"/>
          <p:cNvSpPr txBox="1"/>
          <p:nvPr/>
        </p:nvSpPr>
        <p:spPr>
          <a:xfrm>
            <a:off x="680720" y="2501900"/>
            <a:ext cx="6856095" cy="1513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Irrigation &amp; Deep Tillage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Before sowing: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sufficient base irrigation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should be applied.  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Followed by 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deep tillage to depth of 20–25 cm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to ensure loose soil and fine soil crumbs.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80720" y="4229735"/>
            <a:ext cx="6855460" cy="1513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Fields with Severe Underground Pest Treatment 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7.5 kg of 40% isofenphos-methyl EC/ha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mixed with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225 kg fine sand 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to prepare toxic soil.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Apply toxic soil evenly 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during soil preparation and ridge forming.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2_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58825" y="62007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2" grpId="0"/>
      <p:bldP spid="15" grpId="0" build="p"/>
      <p:bldP spid="2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(2) Soil Preparation and Pretreatment</a:t>
            </a:r>
            <a:endParaRPr lang="en-US" altLang="zh-CN" sz="24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600710" y="2326005"/>
            <a:ext cx="10768965" cy="769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Fields with Heavy Weed Infestation: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Entire soil surface sprayed with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50% acetochlor EC after soil preparation and ridge forming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0710" y="3158490"/>
            <a:ext cx="10769600" cy="1410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Herbicide Dosage for Different Conditions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In areas with high soil moisture &amp; elevated temperature: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750–1050 g of 50% acetochlor EC per hectare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→ diluted in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450 kg of water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In cooler irrigated regions: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2250–3000 g of 50% acetochlor EC per hectare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→ diluted in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600–750 kg water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0710" y="4632325"/>
            <a:ext cx="6688455" cy="11156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 to Improve Herbicide Effectiveness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Two ridges sprayed first 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+ immediately cover with mulch film.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Followed by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 spraying next two ridges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in sequence.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 descr="马铃薯花苞期追肥管理信息图设计-(3)"/>
          <p:cNvPicPr>
            <a:picLocks noChangeAspect="1"/>
          </p:cNvPicPr>
          <p:nvPr/>
        </p:nvPicPr>
        <p:blipFill>
          <a:blip r:embed="rId1"/>
          <a:srcRect l="2659" t="49695" r="2724" b="25419"/>
          <a:stretch>
            <a:fillRect/>
          </a:stretch>
        </p:blipFill>
        <p:spPr>
          <a:xfrm>
            <a:off x="7252335" y="4528185"/>
            <a:ext cx="4140200" cy="163322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6" name="矩形 5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11" name="2_1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11225" y="60991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 uiExpand="1" build="p"/>
      <p:bldP spid="7" grpId="0" uiExpand="1" build="p"/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73659" y="2277645"/>
            <a:ext cx="6328610" cy="1513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 Drying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Spread seed potatoes evenly on a soil surface for 2-3 days before sowing.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Avoid direct exposure to sunlight on cement ground.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73659" y="3794491"/>
            <a:ext cx="6328610" cy="822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 Selection During Drying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Diseased, rotten, or mechanically damaged tubers removed.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l="1818" r="1818"/>
          <a:stretch>
            <a:fillRect/>
          </a:stretch>
        </p:blipFill>
        <p:spPr>
          <a:xfrm>
            <a:off x="8001000" y="2170200"/>
            <a:ext cx="3495675" cy="3494057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(3) Seed Potato Treatment</a:t>
            </a:r>
            <a:endParaRPr lang="en-US" altLang="zh-CN" sz="2400" b="1" dirty="0"/>
          </a:p>
        </p:txBody>
      </p:sp>
      <p:sp>
        <p:nvSpPr>
          <p:cNvPr id="156" name="矩形 155"/>
          <p:cNvSpPr/>
          <p:nvPr/>
        </p:nvSpPr>
        <p:spPr>
          <a:xfrm rot="16200000">
            <a:off x="-852674" y="3937543"/>
            <a:ext cx="3168000" cy="7200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157" name="组合 156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158" name="矩形 157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873659" y="4650422"/>
            <a:ext cx="5080000" cy="9836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770255" indent="-228600" algn="l" defTabSz="266700" fontAlgn="auto">
              <a:spcBef>
                <a:spcPts val="300"/>
              </a:spcBef>
              <a:spcAft>
                <a:spcPts val="300"/>
              </a:spcAft>
              <a:buFont typeface="Wingdings" panose="05000000000000000000"/>
              <a:buChar char="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Reduce the risk of missing seedlings. 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770255" indent="-228600" algn="l" defTabSz="266700" fontAlgn="auto">
              <a:spcBef>
                <a:spcPts val="300"/>
              </a:spcBef>
              <a:spcAft>
                <a:spcPts val="300"/>
              </a:spcAft>
              <a:buFont typeface="Wingdings" panose="05000000000000000000"/>
              <a:buChar char="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Ensure uniform emergence.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  <a:p>
            <a:pPr marL="770255" indent="-228600" algn="l" defTabSz="266700" fontAlgn="auto">
              <a:spcBef>
                <a:spcPts val="300"/>
              </a:spcBef>
              <a:spcAft>
                <a:spcPts val="300"/>
              </a:spcAft>
              <a:buFont typeface="Wingdings" panose="05000000000000000000"/>
              <a:buChar char="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Lay foundation for high yield.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</p:txBody>
      </p:sp>
      <p:pic>
        <p:nvPicPr>
          <p:cNvPr id="9" name="2_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9625" y="60864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build="p"/>
      <p:bldP spid="4" grpId="0" build="p"/>
      <p:bldP spid="3" grpId="0"/>
      <p:bldP spid="156" grpId="0" animBg="1"/>
      <p:bldP spid="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631190" y="2331085"/>
            <a:ext cx="6601794" cy="76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 Selection for Cutting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Virus-free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and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disease-free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 potatoes should be selected.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9710" y="2083435"/>
            <a:ext cx="3588385" cy="256413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(3) Seed Potato Treatment</a:t>
            </a:r>
            <a:endParaRPr lang="en-US" altLang="zh-CN" sz="24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631190" y="3237230"/>
            <a:ext cx="6842125" cy="1461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Cutting Requirements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Each tuber cut into pieces weighing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30–50 g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Each piece retains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 2–3 bud eyes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Cutting tools disinfected 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with 75% alcohol or 40% formaldehyde.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1190" y="4835525"/>
            <a:ext cx="5080000" cy="111569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Post-Cut Treatment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Tuber pieces dressed in plant ash.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Pile for one day before sowing.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0625" y="4835525"/>
            <a:ext cx="6432550" cy="1410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Treatment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Tuber pieces soaked in “Handibao” at a ratio of 30 ml to 50 kg of water for 10 min.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Removed, drained, and kept ready for sowing.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5" name="矩形 4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12" name="2_2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82538" y="6118225"/>
            <a:ext cx="487362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build="p"/>
      <p:bldP spid="2" grpId="0" build="p"/>
      <p:bldP spid="8" grpId="0" build="p"/>
      <p:bldP spid="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07060" y="2265680"/>
            <a:ext cx="5923915" cy="75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 for Ridge Forming</a:t>
            </a:r>
            <a:endParaRPr lang="en-US" altLang="zh-CN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Early to mid-March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once cultivated soil layer thawed.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4790" y="1235710"/>
            <a:ext cx="2916555" cy="19653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23570" y="1621790"/>
            <a:ext cx="65220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(4) Ridge Formation and Film Mulching</a:t>
            </a:r>
            <a:endParaRPr lang="en-US" altLang="zh-CN" sz="24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607060" y="3001010"/>
            <a:ext cx="5923915" cy="2090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Ridge Dimensions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Ridge surface: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60 cm wide.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Ridge height: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30 cm.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Inter-ridge spacing: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 40 cm.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Total with of ridge group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 (two ridges +inter-ridge furrow): 120 cm.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7060" y="5069840"/>
            <a:ext cx="5923280" cy="1102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Uniformity Requirements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Ridge and furrow width should be uniform.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Ridge crest heights should be consistent.  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04000" y="3284220"/>
            <a:ext cx="5080000" cy="14490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Plastic Film Specifications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Thickness: 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0.01 mm.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Width: 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90 cm.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Application rate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: ~60 kg/ha.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04000" y="4723130"/>
            <a:ext cx="5080000" cy="14490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8290" indent="-288290" algn="l" defTabSz="914400">
              <a:lnSpc>
                <a:spcPct val="12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Mulching Method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Film stretched tight and laid flat.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Film covered tightly. 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Edges compacted with soil to ensure sealing.</a:t>
            </a:r>
            <a:endParaRPr lang="en-US" altLang="zh-C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7" name="矩形 6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13" name="2_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62025" y="60483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" grpId="0" build="p"/>
      <p:bldP spid="3" grpId="0"/>
      <p:bldP spid="6" grpId="0" build="p"/>
      <p:bldP spid="9" grpId="0" build="p"/>
      <p:bldP spid="10" grpId="0" uiExpand="1" build="p"/>
      <p:bldP spid="1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615950" y="5326380"/>
            <a:ext cx="6085205" cy="75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Sowing Depth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About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~15 cm.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7071360" y="1838960"/>
            <a:ext cx="4405630" cy="2694940"/>
            <a:chOff x="7071360" y="1838960"/>
            <a:chExt cx="4405630" cy="2694940"/>
          </a:xfrm>
        </p:grpSpPr>
        <p:sp>
          <p:nvSpPr>
            <p:cNvPr id="21" name="矩形 20"/>
            <p:cNvSpPr/>
            <p:nvPr/>
          </p:nvSpPr>
          <p:spPr>
            <a:xfrm>
              <a:off x="7131050" y="1912620"/>
              <a:ext cx="4345940" cy="2621280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rcRect t="4324" r="2667"/>
            <a:stretch>
              <a:fillRect/>
            </a:stretch>
          </p:blipFill>
          <p:spPr>
            <a:xfrm>
              <a:off x="7071360" y="1838960"/>
              <a:ext cx="4330700" cy="2617470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(5) Sowing</a:t>
            </a:r>
            <a:endParaRPr lang="en-US" altLang="zh-CN" sz="2400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615950" y="4215765"/>
            <a:ext cx="8861425" cy="1090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Planting Arrangement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rows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planted on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ridge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Number of surviving seedlings per hectare maintained at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82,500–97,500 plants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5950" y="2327910"/>
            <a:ext cx="5209540" cy="756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Sowing Density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Varies among different varieties.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15950" y="3105150"/>
            <a:ext cx="3974465" cy="1090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Spacing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Row spacing: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20–30 cm.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 spacing: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17–25 cm.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39" name="矩形 38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7" name="2_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63600" y="60690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3" grpId="0" build="p"/>
      <p:bldP spid="2" grpId="0"/>
      <p:bldP spid="4" grpId="0" uiExpand="1" build="p"/>
      <p:bldP spid="3" grpId="0" build="p"/>
      <p:bldP spid="3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358390"/>
            <a:ext cx="12192000" cy="3738880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01712" y="2543998"/>
            <a:ext cx="5696999" cy="2693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First Soil Covering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Timing: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About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15–18 days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after potato sowing, i.e., about one week before seedling emergence.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Conditions: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Seedlings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~2 cm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below film surface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Method: 1–2 cm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layer of soil covered on plastic film manually or mechanically.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Purpose: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Prevents seedling scalding caused by excessively high film surface temperature.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85560" y="3934142"/>
            <a:ext cx="5283200" cy="1757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Second Soil Covering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Timing: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potato seedlings reach</a:t>
            </a: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~20 cm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in height.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Method: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Conduct second soil covering.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Purpose: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Prevents tuber from becoming exposure and turning green due to light exposure.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3059" t="3518"/>
          <a:stretch>
            <a:fillRect/>
          </a:stretch>
        </p:blipFill>
        <p:spPr>
          <a:xfrm>
            <a:off x="6445512" y="1948462"/>
            <a:ext cx="2471677" cy="1620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rcRect r="2580" b="3697"/>
          <a:stretch>
            <a:fillRect/>
          </a:stretch>
        </p:blipFill>
        <p:spPr>
          <a:xfrm>
            <a:off x="9063990" y="1948462"/>
            <a:ext cx="2676375" cy="162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(6) Field Management</a:t>
            </a:r>
            <a:endParaRPr lang="en-US" altLang="zh-CN" sz="2400" b="1" dirty="0"/>
          </a:p>
        </p:txBody>
      </p:sp>
      <p:grpSp>
        <p:nvGrpSpPr>
          <p:cNvPr id="15" name="组合 14"/>
          <p:cNvGrpSpPr/>
          <p:nvPr/>
        </p:nvGrpSpPr>
        <p:grpSpPr>
          <a:xfrm>
            <a:off x="945515" y="5237162"/>
            <a:ext cx="5307476" cy="583565"/>
            <a:chOff x="945515" y="5237162"/>
            <a:chExt cx="5307476" cy="583565"/>
          </a:xfrm>
        </p:grpSpPr>
        <p:sp>
          <p:nvSpPr>
            <p:cNvPr id="6" name="文本框 5"/>
            <p:cNvSpPr txBox="1"/>
            <p:nvPr/>
          </p:nvSpPr>
          <p:spPr>
            <a:xfrm>
              <a:off x="1172991" y="5237162"/>
              <a:ext cx="5080000" cy="5835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indent="0" algn="l" defTabSz="266700" fontAlgn="auto">
                <a:spcBef>
                  <a:spcPts val="0"/>
                </a:spcBef>
                <a:spcAft>
                  <a:spcPts val="600"/>
                </a:spcAft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/>
                  <a:cs typeface="Arial" panose="020B0604020202020204" pitchFamily="34" charset="0"/>
                </a:rPr>
                <a:t>Seedlings emerge naturally without need for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</a:rPr>
                <a:t>manual 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Times New Roman" panose="02020603050405020304"/>
                  <a:cs typeface="Arial" panose="020B0604020202020204" pitchFamily="34" charset="0"/>
                </a:rPr>
                <a:t>assistance. </a:t>
              </a:r>
              <a:endPara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endParaRPr>
            </a:p>
          </p:txBody>
        </p:sp>
        <p:sp>
          <p:nvSpPr>
            <p:cNvPr id="7" name="右箭头 6"/>
            <p:cNvSpPr/>
            <p:nvPr/>
          </p:nvSpPr>
          <p:spPr>
            <a:xfrm>
              <a:off x="945515" y="5357665"/>
              <a:ext cx="216000" cy="180000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11" name="矩形 10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16" name="2_2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76300" y="591978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 animBg="1"/>
      <p:bldP spid="8" grpId="0" build="p"/>
      <p:bldP spid="10" grpId="0" build="p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2355769"/>
            <a:ext cx="8578516" cy="3049905"/>
          </a:xfrm>
          <a:prstGeom prst="rect">
            <a:avLst/>
          </a:prstGeom>
          <a:solidFill>
            <a:srgbClr val="5BAE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0288729" y="5277479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604119" y="2540769"/>
            <a:ext cx="7700010" cy="693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Periods: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During the vigorous growth stage, flowering stage, and rapid tuber enlargement stage of potatoes.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04119" y="3290746"/>
            <a:ext cx="8317230" cy="423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Number of Irrigations: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5-6 times. 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9690" y="3290745"/>
            <a:ext cx="3816985" cy="249364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04119" y="3741923"/>
            <a:ext cx="7084060" cy="76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Water Volume per Irrigation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Approximately 450-600 m³ per hectare each time.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4119" y="4543197"/>
            <a:ext cx="6963744" cy="744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Irrigation Requirement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irrigation water level must not exceed the ridge tops.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(6) Field Management</a:t>
            </a:r>
            <a:endParaRPr lang="en-US" altLang="zh-CN" sz="2400" b="1" dirty="0"/>
          </a:p>
        </p:txBody>
      </p:sp>
      <p:grpSp>
        <p:nvGrpSpPr>
          <p:cNvPr id="2" name="组合 1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15" name="矩形 14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23" name="2_2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869863" y="6070600"/>
            <a:ext cx="487362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" grpId="0" animBg="1"/>
      <p:bldP spid="6" grpId="0"/>
      <p:bldP spid="5" grpId="0"/>
      <p:bldP spid="9" grpId="0" build="allAtOnce"/>
      <p:bldP spid="21" grpId="0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0288729" y="4876034"/>
            <a:ext cx="1538345" cy="1025562"/>
            <a:chOff x="2178006" y="5732219"/>
            <a:chExt cx="1219876" cy="81325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178006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2381319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584631" y="5732219"/>
              <a:ext cx="813249" cy="813249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2787944" y="5732219"/>
              <a:ext cx="609936" cy="609936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2991256" y="5732219"/>
              <a:ext cx="406624" cy="406624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194569" y="5732219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178006" y="5935532"/>
              <a:ext cx="609937" cy="609937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2178006" y="6138844"/>
              <a:ext cx="406625" cy="406625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2178006" y="6342156"/>
              <a:ext cx="203313" cy="203313"/>
            </a:xfrm>
            <a:prstGeom prst="line">
              <a:avLst/>
            </a:prstGeom>
            <a:ln w="12700">
              <a:solidFill>
                <a:schemeClr val="bg1">
                  <a:alpha val="9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615950" y="2178685"/>
            <a:ext cx="7398385" cy="119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Field Cleaning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Soil loosening and weeding simultaneously with irrigation.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 algn="l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Diseased plants removed promptly.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15949" y="3414395"/>
            <a:ext cx="8970010" cy="267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8290" lvl="0" indent="-28829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rgbClr val="5BAE3E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Integrated Pest and Disease Management</a:t>
            </a:r>
            <a:endParaRPr lang="en-US" altLang="zh-CN" sz="1800" b="1" dirty="0">
              <a:solidFill>
                <a:srgbClr val="5BAE3E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Mancozeb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to prevent early blight.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Beta-cypermethrin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→ to control underground pests.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Kocide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to prevent ring rot and blackleg.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Methomyl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to control aphids.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Bingduqing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to mitigate virus damage.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575945" lvl="1" indent="-28575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Curzate and metalaxyl-mancozeb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→ used alternately to control late blight.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14968" y="2825700"/>
            <a:ext cx="3503930" cy="24301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(6) Field Management</a:t>
            </a:r>
            <a:endParaRPr lang="en-US" altLang="zh-CN" sz="2400" b="1" dirty="0"/>
          </a:p>
        </p:txBody>
      </p:sp>
      <p:grpSp>
        <p:nvGrpSpPr>
          <p:cNvPr id="6" name="组合 5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9" name="矩形 8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4" name="2_2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54063" y="616585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uild="p"/>
      <p:bldP spid="2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93300" y="431757"/>
            <a:ext cx="847069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BAE3E"/>
                </a:solidFill>
                <a:latin typeface="Arial" panose="020B0604020202020204" pitchFamily="34" charset="0"/>
                <a:ea typeface="字魂59号-创粗黑" panose="000005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2. Partial-Film Mulching Technology for Dryland Potato</a:t>
            </a:r>
            <a:endParaRPr lang="en-US" altLang="zh-CN" sz="3200" b="1" dirty="0">
              <a:solidFill>
                <a:srgbClr val="5BAE3E"/>
              </a:solidFill>
              <a:latin typeface="Arial" panose="020B0604020202020204" pitchFamily="34" charset="0"/>
              <a:ea typeface="字魂59号-创粗黑" panose="000005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rcRect t="13356"/>
          <a:stretch>
            <a:fillRect/>
          </a:stretch>
        </p:blipFill>
        <p:spPr>
          <a:xfrm>
            <a:off x="8361045" y="4127383"/>
            <a:ext cx="3048000" cy="19856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3570" y="1621544"/>
            <a:ext cx="9034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(7) Harvest</a:t>
            </a:r>
            <a:endParaRPr lang="en-US" altLang="zh-CN" sz="24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598170" y="2320290"/>
            <a:ext cx="5302885" cy="2477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Harvest Promptly When: </a:t>
            </a:r>
            <a:endParaRPr lang="en-US" altLang="zh-CN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Aboveground 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stems 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leaves turn yellow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Leaves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begin to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fall off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Stems wither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Underground tubers have ceased growth and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can be easily 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separated from vines.</a:t>
            </a:r>
            <a:endParaRPr lang="en-US" altLang="zh-CN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90195" lvl="1" indent="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None/>
            </a:pP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→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yield reached its peak. </a:t>
            </a:r>
            <a:endParaRPr lang="en-US" altLang="zh-CN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33770" y="2320290"/>
            <a:ext cx="5375910" cy="1746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8290" indent="-288290" algn="l" defTabSz="914400">
              <a:lnSpc>
                <a:spcPct val="13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Wingdings" panose="05000000000000000000" charset="0"/>
              <a:buChar char="n"/>
            </a:pPr>
            <a:r>
              <a:rPr lang="en-US" altLang="zh-CN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Late-Maturing Varieties not Fully Matured</a:t>
            </a:r>
            <a:endParaRPr lang="en-US" altLang="zh-CN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5945" lvl="1" indent="-285750" algn="l" defTabSz="914400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Measures: chemical seedling killing, vine rolling, or vine cutting 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should be applied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before onset of frost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→ to promote earlier maturation.  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60450" y="4961890"/>
            <a:ext cx="702945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66700"/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These measures help to ensure 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timely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 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harvest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 and </a:t>
            </a:r>
            <a:r>
              <a:rPr lang="en-US" altLang="zh-CN" sz="16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prevent frost-related losses</a:t>
            </a:r>
            <a:r>
              <a:rPr lang="en-US" altLang="zh-CN" sz="16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/>
                <a:cs typeface="Arial" panose="020B0604020202020204" pitchFamily="34" charset="0"/>
              </a:rPr>
              <a:t>. </a:t>
            </a:r>
            <a:endParaRPr lang="en-US" altLang="zh-CN" sz="16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/>
              <a:cs typeface="Arial" panose="020B0604020202020204" pitchFamily="34" charset="0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695325" y="5134610"/>
            <a:ext cx="323850" cy="238125"/>
          </a:xfrm>
          <a:prstGeom prst="rightArrow">
            <a:avLst/>
          </a:prstGeom>
          <a:solidFill>
            <a:srgbClr val="68AE7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0" y="6708278"/>
            <a:ext cx="12192000" cy="153627"/>
            <a:chOff x="147892" y="6347897"/>
            <a:chExt cx="11450808" cy="120769"/>
          </a:xfrm>
        </p:grpSpPr>
        <p:sp>
          <p:nvSpPr>
            <p:cNvPr id="5" name="矩形 4"/>
            <p:cNvSpPr/>
            <p:nvPr/>
          </p:nvSpPr>
          <p:spPr>
            <a:xfrm>
              <a:off x="147892" y="6347898"/>
              <a:ext cx="7633872" cy="117699"/>
            </a:xfrm>
            <a:prstGeom prst="rect">
              <a:avLst/>
            </a:prstGeom>
            <a:solidFill>
              <a:srgbClr val="5BA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781764" y="6347897"/>
              <a:ext cx="3816936" cy="120769"/>
            </a:xfrm>
            <a:prstGeom prst="rect">
              <a:avLst/>
            </a:prstGeom>
            <a:solidFill>
              <a:srgbClr val="DEB8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字魂59号-创粗黑" panose="00000500000000000000" pitchFamily="2" charset="-122"/>
                <a:cs typeface="+mn-cs"/>
              </a:endParaRPr>
            </a:p>
          </p:txBody>
        </p:sp>
      </p:grpSp>
      <p:pic>
        <p:nvPicPr>
          <p:cNvPr id="9" name="2_2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43506" y="580822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 build="p"/>
      <p:bldP spid="7" grpId="0" build="p"/>
      <p:bldP spid="10" grpId="0"/>
      <p:bldP spid="11" grpId="0" animBg="1"/>
    </p:bldLst>
  </p:timing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.xml><?xml version="1.0" encoding="utf-8"?>
<p:tagLst xmlns:p="http://schemas.openxmlformats.org/presentationml/2006/main">
  <p:tag name="KSO_DOCER_RESOURCE_TRACE_INFO" val="{&quot;id&quot;:&quot;21600767&quot;,&quot;origin&quot;:0,&quot;type&quot;:&quot;icons&quot;,&quot;user&quot;:&quot;491407797&quot;}"/>
</p:tagLst>
</file>

<file path=ppt/tags/tag3.xml><?xml version="1.0" encoding="utf-8"?>
<p:tagLst xmlns:p="http://schemas.openxmlformats.org/presentationml/2006/main">
  <p:tag name="KSO_DOCER_RESOURCE_TRACE_INFO" val="{&quot;id&quot;:&quot;21600768&quot;,&quot;origin&quot;:0,&quot;type&quot;:&quot;icons&quot;,&quot;user&quot;:&quot;491407797&quot;}"/>
</p:tagLst>
</file>

<file path=ppt/tags/tag4.xml><?xml version="1.0" encoding="utf-8"?>
<p:tagLst xmlns:p="http://schemas.openxmlformats.org/presentationml/2006/main">
  <p:tag name="KSO_DOCER_RESOURCE_TRACE_INFO" val="{&quot;id&quot;:&quot;21600769&quot;,&quot;origin&quot;:0,&quot;type&quot;:&quot;icons&quot;,&quot;user&quot;:&quot;491407797&quot;}"/>
</p:tagLst>
</file>

<file path=ppt/tags/tag5.xml><?xml version="1.0" encoding="utf-8"?>
<p:tagLst xmlns:p="http://schemas.openxmlformats.org/presentationml/2006/main">
  <p:tag name="KSO_DOCER_RESOURCE_TRACE_INFO" val="{&quot;id&quot;:&quot;21600771&quot;,&quot;origin&quot;:0,&quot;type&quot;:&quot;icons&quot;,&quot;user&quot;:&quot;491407797&quot;}"/>
</p:tagLst>
</file>

<file path=ppt/tags/tag6.xml><?xml version="1.0" encoding="utf-8"?>
<p:tagLst xmlns:p="http://schemas.openxmlformats.org/presentationml/2006/main">
  <p:tag name="RESOURCE_RECORD_KEY" val="{&quot;10&quot;:[21600771],&quot;70&quot;:[3318451,3312359,3322227,3313593,3323956]}"/>
</p:tagLst>
</file>

<file path=ppt/theme/theme1.xml><?xml version="1.0" encoding="utf-8"?>
<a:theme xmlns:a="http://schemas.openxmlformats.org/drawingml/2006/main" name="Office 主题​​">
  <a:themeElements>
    <a:clrScheme name="自定义 3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8AE77"/>
      </a:accent1>
      <a:accent2>
        <a:srgbClr val="8CF5D4"/>
      </a:accent2>
      <a:accent3>
        <a:srgbClr val="FFE8CB"/>
      </a:accent3>
      <a:accent4>
        <a:srgbClr val="57965F"/>
      </a:accent4>
      <a:accent5>
        <a:srgbClr val="6BEEB8"/>
      </a:accent5>
      <a:accent6>
        <a:srgbClr val="FDCCA4"/>
      </a:accent6>
      <a:hlink>
        <a:srgbClr val="0563C1"/>
      </a:hlink>
      <a:folHlink>
        <a:srgbClr val="954F72"/>
      </a:folHlink>
    </a:clrScheme>
    <a:fontScheme name="思源">
      <a:majorFont>
        <a:latin typeface="Arial Black"/>
        <a:ea typeface="思源宋体 Heavy"/>
        <a:cs typeface=""/>
      </a:majorFont>
      <a:minorFont>
        <a:latin typeface="Arial"/>
        <a:ea typeface="思源黑体 CN Norm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130CFC53E1D4458B80B5377008CEEE" ma:contentTypeVersion="19" ma:contentTypeDescription="Create a new document." ma:contentTypeScope="" ma:versionID="c5bca55066547ace3c95494f7058db64">
  <xsd:schema xmlns:xsd="http://www.w3.org/2001/XMLSchema" xmlns:xs="http://www.w3.org/2001/XMLSchema" xmlns:p="http://schemas.microsoft.com/office/2006/metadata/properties" xmlns:ns2="9e4d4028-7d2f-484c-bcd4-65d8dfc13344" xmlns:ns3="ca5b2271-c080-4650-a5bc-0c2553a50190" targetNamespace="http://schemas.microsoft.com/office/2006/metadata/properties" ma:root="true" ma:fieldsID="81bc9a00293841ddd936cdd7271aa752" ns2:_="" ns3:_="">
    <xsd:import namespace="9e4d4028-7d2f-484c-bcd4-65d8dfc13344"/>
    <xsd:import namespace="ca5b2271-c080-4650-a5bc-0c2553a5019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4d4028-7d2f-484c-bcd4-65d8dfc133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acc4dc2-1d7d-4ba2-9bc5-748c4ad50a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b2271-c080-4650-a5bc-0c2553a5019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76fce6c-187e-470c-9925-28fe6492cd1f}" ma:internalName="TaxCatchAll" ma:showField="CatchAllData" ma:web="ca5b2271-c080-4650-a5bc-0c2553a5019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4d4028-7d2f-484c-bcd4-65d8dfc13344">
      <Terms xmlns="http://schemas.microsoft.com/office/infopath/2007/PartnerControls"/>
    </lcf76f155ced4ddcb4097134ff3c332f>
    <TaxCatchAll xmlns="ca5b2271-c080-4650-a5bc-0c2553a50190" xsi:nil="true"/>
  </documentManagement>
</p:properties>
</file>

<file path=customXml/itemProps1.xml><?xml version="1.0" encoding="utf-8"?>
<ds:datastoreItem xmlns:ds="http://schemas.openxmlformats.org/officeDocument/2006/customXml" ds:itemID="{FD1DD634-A67B-4EE6-9BF0-598B1918808D}"/>
</file>

<file path=customXml/itemProps2.xml><?xml version="1.0" encoding="utf-8"?>
<ds:datastoreItem xmlns:ds="http://schemas.openxmlformats.org/officeDocument/2006/customXml" ds:itemID="{FC9DC953-8CFA-42A7-9A11-63F0C51009B4}"/>
</file>

<file path=customXml/itemProps3.xml><?xml version="1.0" encoding="utf-8"?>
<ds:datastoreItem xmlns:ds="http://schemas.openxmlformats.org/officeDocument/2006/customXml" ds:itemID="{74C8AB78-F1F8-4969-8A2D-82AA70E70AD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13107</Words>
  <Application>WPS 演示</Application>
  <PresentationFormat>宽屏</PresentationFormat>
  <Paragraphs>430</Paragraphs>
  <Slides>27</Slides>
  <Notes>27</Notes>
  <HiddenSlides>0</HiddenSlides>
  <MMClips>27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6" baseType="lpstr">
      <vt:lpstr>Arial</vt:lpstr>
      <vt:lpstr>宋体</vt:lpstr>
      <vt:lpstr>Wingdings</vt:lpstr>
      <vt:lpstr>Roboto Slab Black</vt:lpstr>
      <vt:lpstr>字魂59号-创粗黑</vt:lpstr>
      <vt:lpstr>黑体</vt:lpstr>
      <vt:lpstr>Wingdings</vt:lpstr>
      <vt:lpstr>Calibri</vt:lpstr>
      <vt:lpstr>微软雅黑</vt:lpstr>
      <vt:lpstr>Times New Roman</vt:lpstr>
      <vt:lpstr>Arial Unicode MS</vt:lpstr>
      <vt:lpstr>思源宋体 Heavy</vt:lpstr>
      <vt:lpstr>Arial Black</vt:lpstr>
      <vt:lpstr>思源黑体 CN Normal</vt:lpstr>
      <vt:lpstr>等线</vt:lpstr>
      <vt:lpstr>Courier New</vt:lpstr>
      <vt:lpstr>Wingdings</vt:lpstr>
      <vt:lpstr>MS PGothic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V23767</dc:creator>
  <cp:lastModifiedBy>Lily</cp:lastModifiedBy>
  <cp:revision>331</cp:revision>
  <dcterms:created xsi:type="dcterms:W3CDTF">2022-02-05T08:07:00Z</dcterms:created>
  <dcterms:modified xsi:type="dcterms:W3CDTF">2026-09-11T07:00:14Z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1BCCF4B296B14D32AB47783E87183FD5_13</vt:lpwstr>
  </property>
  <property fmtid="{D5CDD505-2E9C-101B-9397-08002B2CF9AE}" pid="3" name="KSOProductBuildVer">
    <vt:lpwstr>2052-12.1.0.28505</vt:lpwstr>
  </property>
  <property fmtid="{D5CDD505-2E9C-101B-9397-08002B2CF9AE}" pid="4" name="ContentTypeId">
    <vt:lpwstr>0x0101008C130CFC53E1D4458B80B5377008CEEE</vt:lpwstr>
  </property>
</Properties>
</file>