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3"/>
  </p:notesMasterIdLst>
  <p:sldIdLst>
    <p:sldId id="2153" r:id="rId2"/>
    <p:sldId id="3179" r:id="rId3"/>
    <p:sldId id="2721" r:id="rId4"/>
    <p:sldId id="2841" r:id="rId5"/>
    <p:sldId id="2842" r:id="rId6"/>
    <p:sldId id="2719" r:id="rId7"/>
    <p:sldId id="2716" r:id="rId8"/>
    <p:sldId id="2717" r:id="rId9"/>
    <p:sldId id="2960" r:id="rId10"/>
    <p:sldId id="2375" r:id="rId11"/>
    <p:sldId id="2718" r:id="rId12"/>
    <p:sldId id="2962" r:id="rId13"/>
    <p:sldId id="2373" r:id="rId14"/>
    <p:sldId id="2377" r:id="rId15"/>
    <p:sldId id="2963" r:id="rId16"/>
    <p:sldId id="2603" r:id="rId17"/>
    <p:sldId id="2720" r:id="rId18"/>
    <p:sldId id="3180" r:id="rId19"/>
    <p:sldId id="3102" r:id="rId20"/>
    <p:sldId id="2724" r:id="rId21"/>
    <p:sldId id="3121" r:id="rId22"/>
    <p:sldId id="3106" r:id="rId23"/>
    <p:sldId id="3107" r:id="rId24"/>
    <p:sldId id="3122" r:id="rId25"/>
    <p:sldId id="3123" r:id="rId26"/>
    <p:sldId id="3112" r:id="rId27"/>
    <p:sldId id="3166" r:id="rId28"/>
    <p:sldId id="2726" r:id="rId29"/>
    <p:sldId id="2725" r:id="rId30"/>
    <p:sldId id="2964" r:id="rId31"/>
    <p:sldId id="2965" r:id="rId32"/>
    <p:sldId id="2966" r:id="rId33"/>
    <p:sldId id="2967" r:id="rId34"/>
    <p:sldId id="2968" r:id="rId35"/>
    <p:sldId id="2969" r:id="rId36"/>
    <p:sldId id="2971" r:id="rId37"/>
    <p:sldId id="2972" r:id="rId38"/>
    <p:sldId id="2973" r:id="rId39"/>
    <p:sldId id="2970" r:id="rId40"/>
    <p:sldId id="3103" r:id="rId41"/>
    <p:sldId id="2974" r:id="rId42"/>
    <p:sldId id="3144" r:id="rId43"/>
    <p:sldId id="3145" r:id="rId44"/>
    <p:sldId id="3146" r:id="rId45"/>
    <p:sldId id="3147" r:id="rId46"/>
    <p:sldId id="3152" r:id="rId47"/>
    <p:sldId id="3148" r:id="rId48"/>
    <p:sldId id="3149" r:id="rId49"/>
    <p:sldId id="3150" r:id="rId50"/>
    <p:sldId id="3157" r:id="rId51"/>
    <p:sldId id="2234" r:id="rId52"/>
    <p:sldId id="3104" r:id="rId53"/>
    <p:sldId id="2181" r:id="rId54"/>
    <p:sldId id="2237" r:id="rId55"/>
    <p:sldId id="3125" r:id="rId56"/>
    <p:sldId id="3126" r:id="rId57"/>
    <p:sldId id="3127" r:id="rId58"/>
    <p:sldId id="3128" r:id="rId59"/>
    <p:sldId id="3129" r:id="rId60"/>
    <p:sldId id="3130" r:id="rId61"/>
    <p:sldId id="3131" r:id="rId62"/>
    <p:sldId id="3132" r:id="rId63"/>
    <p:sldId id="3133" r:id="rId64"/>
    <p:sldId id="3178" r:id="rId65"/>
    <p:sldId id="3155" r:id="rId66"/>
    <p:sldId id="3156" r:id="rId67"/>
    <p:sldId id="3158" r:id="rId68"/>
    <p:sldId id="3159" r:id="rId69"/>
    <p:sldId id="3160" r:id="rId70"/>
    <p:sldId id="2976" r:id="rId71"/>
    <p:sldId id="2977" r:id="rId72"/>
    <p:sldId id="2979" r:id="rId73"/>
    <p:sldId id="2981" r:id="rId74"/>
    <p:sldId id="2978" r:id="rId75"/>
    <p:sldId id="2983" r:id="rId76"/>
    <p:sldId id="2982" r:id="rId77"/>
    <p:sldId id="2980" r:id="rId78"/>
    <p:sldId id="2984" r:id="rId79"/>
    <p:sldId id="2985" r:id="rId80"/>
    <p:sldId id="2987" r:id="rId81"/>
    <p:sldId id="2986" r:id="rId82"/>
  </p:sldIdLst>
  <p:sldSz cx="9144000" cy="6858000" type="screen4x3"/>
  <p:notesSz cx="6858000" cy="9144000"/>
  <p:custDataLst>
    <p:tags r:id="rId84"/>
  </p:custDataLst>
  <p:defaultTex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88" userDrawn="1">
          <p15:clr>
            <a:srgbClr val="A4A3A4"/>
          </p15:clr>
        </p15:guide>
        <p15:guide id="2" pos="29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 id="2" name="hu191" initials="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66FF"/>
    <a:srgbClr val="FF3300"/>
    <a:srgbClr val="CC3300"/>
    <a:srgbClr val="669900"/>
    <a:srgbClr val="773EA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p:restoredTop sz="93724" autoAdjust="0"/>
  </p:normalViewPr>
  <p:slideViewPr>
    <p:cSldViewPr showGuides="1">
      <p:cViewPr varScale="1">
        <p:scale>
          <a:sx n="81" d="100"/>
          <a:sy n="81" d="100"/>
        </p:scale>
        <p:origin x="1563" y="63"/>
      </p:cViewPr>
      <p:guideLst>
        <p:guide orient="horz" pos="2188"/>
        <p:guide pos="2902"/>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00" d="100"/>
        <a:sy n="100" d="100"/>
      </p:scale>
      <p:origin x="0" y="-69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b="0">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6077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b="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76"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6077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第五级</a:t>
            </a:r>
          </a:p>
        </p:txBody>
      </p:sp>
      <p:sp>
        <p:nvSpPr>
          <p:cNvPr id="16077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b="0">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60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b="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45020F8E-76E3-4D51-B803-312BA71DB2E6}" type="slidenum">
              <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a:t>
            </a:fld>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20524" name="Rectangle 12"/>
          <p:cNvSpPr>
            <a:spLocks noGrp="1" noChangeArrowheads="1"/>
          </p:cNvSpPr>
          <p:nvPr>
            <p:ph type="ctrTitle"/>
          </p:nvPr>
        </p:nvSpPr>
        <p:spPr>
          <a:xfrm>
            <a:off x="990600" y="1676400"/>
            <a:ext cx="7772400" cy="1462088"/>
          </a:xfrm>
        </p:spPr>
        <p:txBody>
          <a:bodyPr/>
          <a:lstStyle>
            <a:lvl1pPr>
              <a:defRPr/>
            </a:lvl1pPr>
          </a:lstStyle>
          <a:p>
            <a:r>
              <a:rPr lang="zh-CN" altLang="en-US"/>
              <a:t>单击此处编辑母版标题样式</a:t>
            </a:r>
          </a:p>
        </p:txBody>
      </p:sp>
      <p:sp>
        <p:nvSpPr>
          <p:cNvPr id="32052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r>
              <a:rPr lang="zh-CN" altLang="en-US"/>
              <a:t>单击此处编辑母版副标题样式</a:t>
            </a:r>
          </a:p>
        </p:txBody>
      </p:sp>
      <p:sp>
        <p:nvSpPr>
          <p:cNvPr id="24" name="Rectangle 14"/>
          <p:cNvSpPr>
            <a:spLocks noGrp="1" noChangeArrowheads="1"/>
          </p:cNvSpPr>
          <p:nvPr>
            <p:ph type="dt" sz="half" idx="2"/>
          </p:nvPr>
        </p:nvSpPr>
        <p:spPr bwMode="auto">
          <a:xfrm>
            <a:off x="990600" y="6248400"/>
            <a:ext cx="19050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bg2"/>
              </a:solidFill>
              <a:effectLst/>
              <a:uLnTx/>
              <a:uFillTx/>
              <a:latin typeface="+mn-lt"/>
              <a:ea typeface="宋体" panose="02010600030101010101" pitchFamily="2" charset="-122"/>
              <a:cs typeface="+mn-cs"/>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bg2"/>
              </a:solidFill>
              <a:effectLst/>
              <a:uLnTx/>
              <a:uFillTx/>
              <a:latin typeface="+mn-lt"/>
              <a:ea typeface="宋体" panose="02010600030101010101" pitchFamily="2" charset="-122"/>
              <a:cs typeface="+mn-cs"/>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6BB638B-BD2B-4671-B2DF-F4D5022B537D}" type="slidenum">
              <a:rPr kumimoji="0" lang="en-US" altLang="zh-CN" sz="1400" b="0" i="0" u="none" strike="noStrike" kern="1200" cap="none" spc="0" normalizeH="0" baseline="0" noProof="0">
                <a:ln>
                  <a:noFill/>
                </a:ln>
                <a:solidFill>
                  <a:schemeClr val="bg2"/>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bg2"/>
              </a:solidFill>
              <a:effectLst/>
              <a:uLnTx/>
              <a:uFillTx/>
              <a:latin typeface="Tahoma" panose="020B0604030504040204" pitchFamily="34" charset="0"/>
              <a:ea typeface="宋体" panose="02010600030101010101" pitchFamily="2" charset="-122"/>
              <a:cs typeface="+mn-cs"/>
            </a:endParaRPr>
          </a:p>
        </p:txBody>
      </p:sp>
      <p:pic>
        <p:nvPicPr>
          <p:cNvPr id="2" name="图片 1">
            <a:extLst>
              <a:ext uri="{FF2B5EF4-FFF2-40B4-BE49-F238E27FC236}">
                <a16:creationId xmlns:a16="http://schemas.microsoft.com/office/drawing/2014/main" id="{E15EB422-0095-8076-A365-EFE609F92CA8}"/>
              </a:ext>
            </a:extLst>
          </p:cNvPr>
          <p:cNvPicPr>
            <a:picLocks noChangeAspect="1"/>
          </p:cNvPicPr>
          <p:nvPr userDrawn="1"/>
        </p:nvPicPr>
        <p:blipFill>
          <a:blip r:embed="rId2"/>
          <a:stretch>
            <a:fillRect/>
          </a:stretch>
        </p:blipFill>
        <p:spPr>
          <a:xfrm>
            <a:off x="0" y="0"/>
            <a:ext cx="9144000" cy="768096"/>
          </a:xfrm>
          <a:prstGeom prst="rect">
            <a:avLst/>
          </a:prstGeom>
        </p:spPr>
      </p:pic>
      <p:pic>
        <p:nvPicPr>
          <p:cNvPr id="3" name="图片 2">
            <a:extLst>
              <a:ext uri="{FF2B5EF4-FFF2-40B4-BE49-F238E27FC236}">
                <a16:creationId xmlns:a16="http://schemas.microsoft.com/office/drawing/2014/main" id="{7728636D-C5B6-88EA-0257-A6CD8ACC7791}"/>
              </a:ext>
            </a:extLst>
          </p:cNvPr>
          <p:cNvPicPr>
            <a:picLocks noChangeAspect="1"/>
          </p:cNvPicPr>
          <p:nvPr userDrawn="1"/>
        </p:nvPicPr>
        <p:blipFill>
          <a:blip r:embed="rId3"/>
          <a:stretch>
            <a:fillRect/>
          </a:stretch>
        </p:blipFill>
        <p:spPr>
          <a:xfrm>
            <a:off x="-33571" y="5833783"/>
            <a:ext cx="981541" cy="1024217"/>
          </a:xfrm>
          <a:prstGeom prst="rect">
            <a:avLst/>
          </a:prstGeom>
        </p:spPr>
      </p:pic>
      <p:pic>
        <p:nvPicPr>
          <p:cNvPr id="4" name="图片 3">
            <a:extLst>
              <a:ext uri="{FF2B5EF4-FFF2-40B4-BE49-F238E27FC236}">
                <a16:creationId xmlns:a16="http://schemas.microsoft.com/office/drawing/2014/main" id="{1CF198F6-05DB-DF86-1E36-78380C207499}"/>
              </a:ext>
            </a:extLst>
          </p:cNvPr>
          <p:cNvPicPr>
            <a:picLocks noChangeAspect="1"/>
          </p:cNvPicPr>
          <p:nvPr userDrawn="1"/>
        </p:nvPicPr>
        <p:blipFill>
          <a:blip r:embed="rId4"/>
          <a:stretch>
            <a:fillRect/>
          </a:stretch>
        </p:blipFill>
        <p:spPr>
          <a:xfrm>
            <a:off x="4427984" y="5301208"/>
            <a:ext cx="5968501" cy="1646063"/>
          </a:xfrm>
          <a:prstGeom prst="rect">
            <a:avLst/>
          </a:prstGeom>
        </p:spPr>
      </p:pic>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214313"/>
            <a:ext cx="1951038" cy="5918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0938" y="214313"/>
            <a:ext cx="5700712" cy="5918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150938" y="214313"/>
            <a:ext cx="7804150" cy="5918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表格占位符 2"/>
          <p:cNvSpPr>
            <a:spLocks noGrp="1"/>
          </p:cNvSpPr>
          <p:nvPr>
            <p:ph type="tbl" idx="1"/>
          </p:nvPr>
        </p:nvSpPr>
        <p:spPr>
          <a:xfrm>
            <a:off x="1182688" y="2017713"/>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图表占位符 2"/>
          <p:cNvSpPr>
            <a:spLocks noGrp="1"/>
          </p:cNvSpPr>
          <p:nvPr>
            <p:ph type="chart" idx="1"/>
          </p:nvPr>
        </p:nvSpPr>
        <p:spPr>
          <a:xfrm>
            <a:off x="1182688" y="2017713"/>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450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dirty="0"/>
              <a:t>单击此处编辑母版文本样</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Grp="1"/>
          </p:cNvSpPr>
          <p:nvPr>
            <p:ph type="title"/>
          </p:nvPr>
        </p:nvSpPr>
        <p:spPr>
          <a:xfrm>
            <a:off x="1150938" y="214313"/>
            <a:ext cx="7793037" cy="1462087"/>
          </a:xfrm>
          <a:prstGeom prst="rect">
            <a:avLst/>
          </a:prstGeom>
          <a:noFill/>
          <a:ln w="9525">
            <a:noFill/>
          </a:ln>
        </p:spPr>
        <p:txBody>
          <a:bodyPr anchor="b"/>
          <a:lstStyle/>
          <a:p>
            <a:pPr lvl="0"/>
            <a:r>
              <a:rPr lang="zh-CN" altLang="en-US" dirty="0"/>
              <a:t>单击此处编辑母版标题样式</a:t>
            </a:r>
          </a:p>
        </p:txBody>
      </p:sp>
      <p:sp>
        <p:nvSpPr>
          <p:cNvPr id="1034" name="Rectangle 10"/>
          <p:cNvSpPr>
            <a:spLocks noGrp="1"/>
          </p:cNvSpPr>
          <p:nvPr>
            <p:ph type="body" idx="1"/>
          </p:nvPr>
        </p:nvSpPr>
        <p:spPr>
          <a:xfrm>
            <a:off x="1182688" y="2017713"/>
            <a:ext cx="7772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19499" name="Rectangle 11"/>
          <p:cNvSpPr>
            <a:spLocks noGrp="1" noChangeArrowheads="1"/>
          </p:cNvSpPr>
          <p:nvPr>
            <p:ph type="dt" sz="half" idx="2"/>
          </p:nvPr>
        </p:nvSpPr>
        <p:spPr bwMode="auto">
          <a:xfrm>
            <a:off x="1162050" y="6243638"/>
            <a:ext cx="19050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19500" name="Rectangle 12"/>
          <p:cNvSpPr>
            <a:spLocks noGrp="1" noChangeArrowheads="1"/>
          </p:cNvSpPr>
          <p:nvPr>
            <p:ph type="ftr" sz="quarter" idx="3"/>
          </p:nvPr>
        </p:nvSpPr>
        <p:spPr bwMode="auto">
          <a:xfrm>
            <a:off x="3657600" y="6243638"/>
            <a:ext cx="2895600" cy="45720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19501" name="Rectangle 13"/>
          <p:cNvSpPr>
            <a:spLocks noGrp="1" noChangeArrowheads="1"/>
          </p:cNvSpPr>
          <p:nvPr>
            <p:ph type="sldNum" sz="quarter" idx="4"/>
          </p:nvPr>
        </p:nvSpPr>
        <p:spPr bwMode="auto">
          <a:xfrm>
            <a:off x="7042150" y="6243638"/>
            <a:ext cx="19050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b="0">
                <a:latin typeface="Tahoma" panose="020B060403050404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pic>
        <p:nvPicPr>
          <p:cNvPr id="3" name="图片 2">
            <a:extLst>
              <a:ext uri="{FF2B5EF4-FFF2-40B4-BE49-F238E27FC236}">
                <a16:creationId xmlns:a16="http://schemas.microsoft.com/office/drawing/2014/main" id="{7EDAF160-BD66-C4B8-57B0-B1646061E536}"/>
              </a:ext>
            </a:extLst>
          </p:cNvPr>
          <p:cNvPicPr>
            <a:picLocks noChangeAspect="1"/>
          </p:cNvPicPr>
          <p:nvPr userDrawn="1"/>
        </p:nvPicPr>
        <p:blipFill>
          <a:blip r:embed="rId20"/>
          <a:stretch>
            <a:fillRect/>
          </a:stretch>
        </p:blipFill>
        <p:spPr>
          <a:xfrm>
            <a:off x="0" y="0"/>
            <a:ext cx="9144000" cy="7680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wipe dir="d"/>
  </p:transition>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11.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18.emf"/></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4.png"/><Relationship Id="rId2" Type="http://schemas.openxmlformats.org/officeDocument/2006/relationships/tags" Target="../tags/tag3.xml"/><Relationship Id="rId16"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5.jpeg"/><Relationship Id="rId4" Type="http://schemas.openxmlformats.org/officeDocument/2006/relationships/image" Target="../media/image24.jpeg"/></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2"/>
          <p:cNvSpPr txBox="1"/>
          <p:nvPr/>
        </p:nvSpPr>
        <p:spPr>
          <a:xfrm>
            <a:off x="755576" y="1022881"/>
            <a:ext cx="8353425" cy="749935"/>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l">
              <a:buNone/>
            </a:pPr>
            <a:r>
              <a:rPr lang="en-US" altLang="zh-CN" b="1" dirty="0">
                <a:solidFill>
                  <a:schemeClr val="tx2"/>
                </a:solidFill>
                <a:latin typeface="Arial" panose="020B0604020202020204" pitchFamily="34" charset="0"/>
                <a:ea typeface="黑体" panose="02010609060101010101" pitchFamily="49" charset="-122"/>
              </a:rPr>
              <a:t> </a:t>
            </a:r>
            <a:r>
              <a:rPr sz="4000" b="1" dirty="0">
                <a:solidFill>
                  <a:schemeClr val="tx2"/>
                </a:solidFill>
                <a:latin typeface="Arial" panose="020B0604020202020204" pitchFamily="34" charset="0"/>
                <a:ea typeface="黑体" panose="02010609060101010101" pitchFamily="49" charset="-122"/>
              </a:rPr>
              <a:t>Lecture one</a:t>
            </a:r>
            <a:r>
              <a:rPr lang="en-US" sz="4400" b="1" dirty="0">
                <a:solidFill>
                  <a:schemeClr val="tx2"/>
                </a:solidFill>
                <a:latin typeface="Arial" panose="020B0604020202020204" pitchFamily="34" charset="0"/>
                <a:ea typeface="黑体" panose="02010609060101010101" pitchFamily="49" charset="-122"/>
              </a:rPr>
              <a:t>:</a:t>
            </a:r>
            <a:endParaRPr sz="3600" dirty="0">
              <a:solidFill>
                <a:schemeClr val="tx2"/>
              </a:solidFill>
              <a:latin typeface="Arial" panose="020B0604020202020204" pitchFamily="34" charset="0"/>
              <a:ea typeface="黑体" panose="02010609060101010101" pitchFamily="49" charset="-122"/>
            </a:endParaRPr>
          </a:p>
        </p:txBody>
      </p:sp>
      <p:sp>
        <p:nvSpPr>
          <p:cNvPr id="4099" name="Text Box 13"/>
          <p:cNvSpPr txBox="1"/>
          <p:nvPr/>
        </p:nvSpPr>
        <p:spPr>
          <a:xfrm>
            <a:off x="1143000" y="4221088"/>
            <a:ext cx="7143750" cy="15696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spcBef>
                <a:spcPct val="50000"/>
              </a:spcBef>
              <a:buClrTx/>
              <a:buSzPct val="100000"/>
              <a:buNone/>
            </a:pPr>
            <a:r>
              <a:rPr lang="en-US" altLang="zh-CN" sz="2400" b="1" dirty="0">
                <a:solidFill>
                  <a:schemeClr val="tx2"/>
                </a:solidFill>
                <a:latin typeface="黑体" panose="02010609060101010101" pitchFamily="49" charset="-122"/>
                <a:ea typeface="黑体" panose="02010609060101010101" pitchFamily="49" charset="-122"/>
              </a:rPr>
              <a:t>Yuegao HU Ph.D </a:t>
            </a:r>
          </a:p>
          <a:p>
            <a:pPr marL="0" lvl="0" indent="0" algn="ctr">
              <a:spcBef>
                <a:spcPct val="50000"/>
              </a:spcBef>
              <a:buClrTx/>
              <a:buSzPct val="100000"/>
              <a:buNone/>
            </a:pPr>
            <a:r>
              <a:rPr lang="en-US" altLang="zh-CN" sz="2400" b="1" dirty="0">
                <a:solidFill>
                  <a:schemeClr val="tx2"/>
                </a:solidFill>
                <a:latin typeface="黑体" panose="02010609060101010101" pitchFamily="49" charset="-122"/>
                <a:ea typeface="黑体" panose="02010609060101010101" pitchFamily="49" charset="-122"/>
              </a:rPr>
              <a:t>China Agricultural University  </a:t>
            </a:r>
          </a:p>
          <a:p>
            <a:pPr marL="0" lvl="0" indent="0" algn="ctr">
              <a:spcBef>
                <a:spcPct val="50000"/>
              </a:spcBef>
              <a:buClrTx/>
              <a:buSzPct val="100000"/>
              <a:buNone/>
            </a:pPr>
            <a:r>
              <a:rPr lang="en-US" altLang="zh-CN" sz="2400" b="1" dirty="0">
                <a:solidFill>
                  <a:schemeClr val="tx2"/>
                </a:solidFill>
                <a:latin typeface="黑体" panose="02010609060101010101" pitchFamily="49" charset="-122"/>
                <a:ea typeface="黑体" panose="02010609060101010101" pitchFamily="49" charset="-122"/>
              </a:rPr>
              <a:t>Beijing,9/3</a:t>
            </a:r>
            <a:r>
              <a:rPr lang="zh-CN" altLang="en-US" sz="2400" b="1" dirty="0">
                <a:solidFill>
                  <a:schemeClr val="tx2"/>
                </a:solidFill>
                <a:latin typeface="黑体" panose="02010609060101010101" pitchFamily="49" charset="-122"/>
                <a:ea typeface="黑体" panose="02010609060101010101" pitchFamily="49" charset="-122"/>
              </a:rPr>
              <a:t>，</a:t>
            </a:r>
            <a:r>
              <a:rPr lang="en-US" altLang="zh-CN" sz="2400" b="1" dirty="0">
                <a:solidFill>
                  <a:schemeClr val="tx2"/>
                </a:solidFill>
                <a:latin typeface="黑体" panose="02010609060101010101" pitchFamily="49" charset="-122"/>
                <a:ea typeface="黑体" panose="02010609060101010101" pitchFamily="49" charset="-122"/>
              </a:rPr>
              <a:t>2023</a:t>
            </a:r>
          </a:p>
        </p:txBody>
      </p:sp>
      <p:sp>
        <p:nvSpPr>
          <p:cNvPr id="2" name="文本框 1"/>
          <p:cNvSpPr txBox="1"/>
          <p:nvPr/>
        </p:nvSpPr>
        <p:spPr>
          <a:xfrm>
            <a:off x="4427855" y="1412875"/>
            <a:ext cx="2940685" cy="76200"/>
          </a:xfrm>
          <a:prstGeom prst="rect">
            <a:avLst/>
          </a:prstGeom>
          <a:noFill/>
        </p:spPr>
        <p:txBody>
          <a:bodyPr wrap="square" rtlCol="0">
            <a:noAutofit/>
          </a:bodyPr>
          <a:lstStyle/>
          <a:p>
            <a:endParaRPr lang="zh-CN" altLang="en-US"/>
          </a:p>
        </p:txBody>
      </p:sp>
      <p:sp>
        <p:nvSpPr>
          <p:cNvPr id="3" name="文本框 2"/>
          <p:cNvSpPr txBox="1"/>
          <p:nvPr/>
        </p:nvSpPr>
        <p:spPr>
          <a:xfrm>
            <a:off x="895350" y="1772816"/>
            <a:ext cx="7637090" cy="1569660"/>
          </a:xfrm>
          <a:prstGeom prst="rect">
            <a:avLst/>
          </a:prstGeom>
          <a:noFill/>
        </p:spPr>
        <p:txBody>
          <a:bodyPr wrap="square" rtlCol="0">
            <a:spAutoFit/>
          </a:bodyPr>
          <a:lstStyle/>
          <a:p>
            <a:pPr algn="ctr"/>
            <a:r>
              <a:rPr lang="zh-CN" altLang="en-US" sz="4800" dirty="0">
                <a:solidFill>
                  <a:schemeClr val="tx2"/>
                </a:solidFill>
                <a:ea typeface="黑体" panose="02010609060101010101" pitchFamily="49" charset="-122"/>
              </a:rPr>
              <a:t>Production and </a:t>
            </a:r>
            <a:r>
              <a:rPr lang="en-US" altLang="zh-CN" sz="4800" dirty="0">
                <a:solidFill>
                  <a:schemeClr val="tx2"/>
                </a:solidFill>
                <a:ea typeface="黑体" panose="02010609060101010101" pitchFamily="49" charset="-122"/>
              </a:rPr>
              <a:t>U</a:t>
            </a:r>
            <a:r>
              <a:rPr lang="zh-CN" altLang="en-US" sz="4800" dirty="0">
                <a:solidFill>
                  <a:schemeClr val="tx2"/>
                </a:solidFill>
                <a:ea typeface="黑体" panose="02010609060101010101" pitchFamily="49" charset="-122"/>
              </a:rPr>
              <a:t>tilization of </a:t>
            </a:r>
            <a:r>
              <a:rPr lang="en-US" altLang="zh-CN" sz="4800" dirty="0">
                <a:solidFill>
                  <a:schemeClr val="tx2"/>
                </a:solidFill>
                <a:ea typeface="黑体" panose="02010609060101010101" pitchFamily="49" charset="-122"/>
              </a:rPr>
              <a:t>Agri.</a:t>
            </a:r>
            <a:r>
              <a:rPr lang="zh-CN" altLang="en-US" sz="4800" dirty="0">
                <a:solidFill>
                  <a:schemeClr val="tx2"/>
                </a:solidFill>
                <a:ea typeface="黑体" panose="02010609060101010101" pitchFamily="49" charset="-122"/>
              </a:rPr>
              <a:t> </a:t>
            </a:r>
            <a:r>
              <a:rPr lang="en-US" altLang="zh-CN" sz="4800" dirty="0" err="1">
                <a:solidFill>
                  <a:schemeClr val="tx2"/>
                </a:solidFill>
                <a:ea typeface="黑体" panose="02010609060101010101" pitchFamily="49" charset="-122"/>
              </a:rPr>
              <a:t>Jiaosu</a:t>
            </a:r>
            <a:endParaRPr lang="zh-CN" altLang="en-US" sz="4800" dirty="0">
              <a:solidFill>
                <a:schemeClr val="tx2"/>
              </a:solidFill>
              <a:ea typeface="黑体" panose="02010609060101010101" pitchFamily="49" charset="-122"/>
            </a:endParaRPr>
          </a:p>
        </p:txBody>
      </p:sp>
      <p:pic>
        <p:nvPicPr>
          <p:cNvPr id="4" name="图片 3">
            <a:extLst>
              <a:ext uri="{FF2B5EF4-FFF2-40B4-BE49-F238E27FC236}">
                <a16:creationId xmlns:a16="http://schemas.microsoft.com/office/drawing/2014/main" id="{0E2B30A1-EE5C-10AF-8786-299450D019C0}"/>
              </a:ext>
            </a:extLst>
          </p:cNvPr>
          <p:cNvPicPr>
            <a:picLocks noChangeAspect="1"/>
          </p:cNvPicPr>
          <p:nvPr/>
        </p:nvPicPr>
        <p:blipFill>
          <a:blip r:embed="rId2"/>
          <a:stretch>
            <a:fillRect/>
          </a:stretch>
        </p:blipFill>
        <p:spPr>
          <a:xfrm>
            <a:off x="0" y="5833783"/>
            <a:ext cx="981541" cy="1024217"/>
          </a:xfrm>
          <a:prstGeom prst="rect">
            <a:avLst/>
          </a:prstGeom>
        </p:spPr>
      </p:pic>
      <p:pic>
        <p:nvPicPr>
          <p:cNvPr id="5" name="图片 4">
            <a:extLst>
              <a:ext uri="{FF2B5EF4-FFF2-40B4-BE49-F238E27FC236}">
                <a16:creationId xmlns:a16="http://schemas.microsoft.com/office/drawing/2014/main" id="{77736387-0918-427D-C40A-8F378079919D}"/>
              </a:ext>
            </a:extLst>
          </p:cNvPr>
          <p:cNvPicPr>
            <a:picLocks noChangeAspect="1"/>
          </p:cNvPicPr>
          <p:nvPr/>
        </p:nvPicPr>
        <p:blipFill>
          <a:blip r:embed="rId3"/>
          <a:stretch>
            <a:fillRect/>
          </a:stretch>
        </p:blipFill>
        <p:spPr>
          <a:xfrm>
            <a:off x="4540324" y="5240060"/>
            <a:ext cx="5968501" cy="1646063"/>
          </a:xfrm>
          <a:prstGeom prst="rect">
            <a:avLst/>
          </a:prstGeom>
        </p:spPr>
      </p:pic>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custDataLst>
              <p:tags r:id="rId1"/>
            </p:custDataLst>
            <p:extLst>
              <p:ext uri="{D42A27DB-BD31-4B8C-83A1-F6EECF244321}">
                <p14:modId xmlns:p14="http://schemas.microsoft.com/office/powerpoint/2010/main" val="942354620"/>
              </p:ext>
            </p:extLst>
          </p:nvPr>
        </p:nvGraphicFramePr>
        <p:xfrm>
          <a:off x="1183005" y="1837055"/>
          <a:ext cx="6576060" cy="4657090"/>
        </p:xfrm>
        <a:graphic>
          <a:graphicData uri="http://schemas.openxmlformats.org/drawingml/2006/table">
            <a:tbl>
              <a:tblPr firstRow="1" bandRow="1">
                <a:tableStyleId>{5C22544A-7EE6-4342-B048-85BDC9FD1C3A}</a:tableStyleId>
              </a:tblPr>
              <a:tblGrid>
                <a:gridCol w="3288030">
                  <a:extLst>
                    <a:ext uri="{9D8B030D-6E8A-4147-A177-3AD203B41FA5}">
                      <a16:colId xmlns:a16="http://schemas.microsoft.com/office/drawing/2014/main" val="20000"/>
                    </a:ext>
                  </a:extLst>
                </a:gridCol>
                <a:gridCol w="3288030">
                  <a:extLst>
                    <a:ext uri="{9D8B030D-6E8A-4147-A177-3AD203B41FA5}">
                      <a16:colId xmlns:a16="http://schemas.microsoft.com/office/drawing/2014/main" val="20001"/>
                    </a:ext>
                  </a:extLst>
                </a:gridCol>
              </a:tblGrid>
              <a:tr h="562610">
                <a:tc>
                  <a:txBody>
                    <a:bodyPr/>
                    <a:lstStyle/>
                    <a:p>
                      <a:pPr algn="ctr">
                        <a:buNone/>
                      </a:pPr>
                      <a:r>
                        <a:rPr lang="zh-CN" altLang="en-US" sz="2000" b="1" kern="0" dirty="0">
                          <a:solidFill>
                            <a:schemeClr val="tx2"/>
                          </a:solidFill>
                          <a:sym typeface="+mn-ea"/>
                        </a:rPr>
                        <a:t>Chemical fertilizer</a:t>
                      </a:r>
                      <a:endParaRPr lang="zh-CN" altLang="en-US" sz="2000" b="1" kern="0" dirty="0">
                        <a:solidFill>
                          <a:schemeClr val="tx2"/>
                        </a:solidFill>
                        <a:latin typeface="汉仪中黑简" panose="02010600000101010101" charset="-122"/>
                        <a:ea typeface="汉仪中黑简" panose="02010600000101010101" charset="-122"/>
                        <a:sym typeface="+mn-ea"/>
                      </a:endParaRPr>
                    </a:p>
                  </a:txBody>
                  <a:tcPr anchor="ctr">
                    <a:solidFill>
                      <a:schemeClr val="accent3">
                        <a:lumMod val="95000"/>
                      </a:schemeClr>
                    </a:solidFill>
                  </a:tcPr>
                </a:tc>
                <a:tc>
                  <a:txBody>
                    <a:bodyPr/>
                    <a:lstStyle/>
                    <a:p>
                      <a:pPr algn="ctr">
                        <a:buNone/>
                      </a:pPr>
                      <a:r>
                        <a:rPr lang="zh-CN" altLang="en-US" sz="2000" kern="0" dirty="0">
                          <a:solidFill>
                            <a:schemeClr val="tx2"/>
                          </a:solidFill>
                          <a:sym typeface="+mn-ea"/>
                        </a:rPr>
                        <a:t>Organic fertilizer</a:t>
                      </a:r>
                    </a:p>
                  </a:txBody>
                  <a:tcPr anchor="ctr">
                    <a:solidFill>
                      <a:schemeClr val="accent3">
                        <a:lumMod val="95000"/>
                      </a:schemeClr>
                    </a:solidFill>
                  </a:tcPr>
                </a:tc>
                <a:extLst>
                  <a:ext uri="{0D108BD9-81ED-4DB2-BD59-A6C34878D82A}">
                    <a16:rowId xmlns:a16="http://schemas.microsoft.com/office/drawing/2014/main" val="10000"/>
                  </a:ext>
                </a:extLst>
              </a:tr>
              <a:tr h="560070">
                <a:tc>
                  <a:txBody>
                    <a:bodyPr/>
                    <a:lstStyle/>
                    <a:p>
                      <a:pPr algn="ctr">
                        <a:buNone/>
                      </a:pPr>
                      <a:r>
                        <a:rPr lang="zh-CN" altLang="en-US" sz="1800" dirty="0">
                          <a:sym typeface="+mn-ea"/>
                        </a:rPr>
                        <a:t>Fertilizer with single elemental properties</a:t>
                      </a:r>
                    </a:p>
                  </a:txBody>
                  <a:tcPr anchor="ctr">
                    <a:solidFill>
                      <a:schemeClr val="accent3">
                        <a:lumMod val="95000"/>
                      </a:schemeClr>
                    </a:solidFill>
                  </a:tcPr>
                </a:tc>
                <a:tc>
                  <a:txBody>
                    <a:bodyPr/>
                    <a:lstStyle/>
                    <a:p>
                      <a:pPr algn="ctr">
                        <a:buNone/>
                      </a:pPr>
                      <a:r>
                        <a:rPr lang="zh-CN" altLang="en-US" sz="1800">
                          <a:sym typeface="+mn-ea"/>
                        </a:rPr>
                        <a:t>Comprehensive fertilizer effect</a:t>
                      </a:r>
                    </a:p>
                  </a:txBody>
                  <a:tcPr anchor="ctr">
                    <a:solidFill>
                      <a:schemeClr val="accent3">
                        <a:lumMod val="95000"/>
                      </a:schemeClr>
                    </a:solidFill>
                  </a:tcPr>
                </a:tc>
                <a:extLst>
                  <a:ext uri="{0D108BD9-81ED-4DB2-BD59-A6C34878D82A}">
                    <a16:rowId xmlns:a16="http://schemas.microsoft.com/office/drawing/2014/main" val="10001"/>
                  </a:ext>
                </a:extLst>
              </a:tr>
              <a:tr h="628015">
                <a:tc>
                  <a:txBody>
                    <a:bodyPr/>
                    <a:lstStyle/>
                    <a:p>
                      <a:pPr algn="ctr">
                        <a:buNone/>
                      </a:pPr>
                      <a:r>
                        <a:rPr lang="zh-CN" altLang="en-US" sz="1800">
                          <a:sym typeface="+mn-ea"/>
                        </a:rPr>
                        <a:t>A non-renewable resource, natural gas</a:t>
                      </a:r>
                    </a:p>
                  </a:txBody>
                  <a:tcPr anchor="ctr">
                    <a:solidFill>
                      <a:schemeClr val="accent3">
                        <a:lumMod val="95000"/>
                      </a:schemeClr>
                    </a:solidFill>
                  </a:tcPr>
                </a:tc>
                <a:tc>
                  <a:txBody>
                    <a:bodyPr/>
                    <a:lstStyle/>
                    <a:p>
                      <a:pPr algn="ctr">
                        <a:buNone/>
                      </a:pPr>
                      <a:r>
                        <a:rPr lang="zh-CN" altLang="en-US" sz="1800" dirty="0">
                          <a:sym typeface="+mn-ea"/>
                        </a:rPr>
                        <a:t>Circulation, </a:t>
                      </a:r>
                    </a:p>
                    <a:p>
                      <a:pPr algn="ctr">
                        <a:buNone/>
                      </a:pPr>
                      <a:r>
                        <a:rPr lang="zh-CN" altLang="en-US" sz="1800" dirty="0">
                          <a:sym typeface="+mn-ea"/>
                        </a:rPr>
                        <a:t>sustainable development</a:t>
                      </a:r>
                    </a:p>
                  </a:txBody>
                  <a:tcPr anchor="ctr">
                    <a:solidFill>
                      <a:schemeClr val="accent3">
                        <a:lumMod val="95000"/>
                      </a:schemeClr>
                    </a:solidFill>
                  </a:tcPr>
                </a:tc>
                <a:extLst>
                  <a:ext uri="{0D108BD9-81ED-4DB2-BD59-A6C34878D82A}">
                    <a16:rowId xmlns:a16="http://schemas.microsoft.com/office/drawing/2014/main" val="10002"/>
                  </a:ext>
                </a:extLst>
              </a:tr>
              <a:tr h="560070">
                <a:tc>
                  <a:txBody>
                    <a:bodyPr/>
                    <a:lstStyle/>
                    <a:p>
                      <a:pPr algn="ctr">
                        <a:buNone/>
                      </a:pPr>
                      <a:r>
                        <a:rPr lang="zh-CN" altLang="en-US" sz="1800" dirty="0">
                          <a:sym typeface="+mn-ea"/>
                        </a:rPr>
                        <a:t>Soil acidification, </a:t>
                      </a:r>
                    </a:p>
                    <a:p>
                      <a:pPr algn="ctr">
                        <a:buNone/>
                      </a:pPr>
                      <a:r>
                        <a:rPr lang="zh-CN" altLang="en-US" sz="1800" dirty="0">
                          <a:sym typeface="+mn-ea"/>
                        </a:rPr>
                        <a:t>heavy metal </a:t>
                      </a:r>
                      <a:r>
                        <a:rPr lang="en-US" altLang="zh-CN" sz="1800" dirty="0">
                          <a:sym typeface="+mn-ea"/>
                        </a:rPr>
                        <a:t>element </a:t>
                      </a:r>
                      <a:r>
                        <a:rPr lang="zh-CN" altLang="en-US" sz="1800" dirty="0">
                          <a:sym typeface="+mn-ea"/>
                        </a:rPr>
                        <a:t> pollution</a:t>
                      </a:r>
                    </a:p>
                  </a:txBody>
                  <a:tcPr anchor="ctr">
                    <a:solidFill>
                      <a:schemeClr val="accent3">
                        <a:lumMod val="95000"/>
                      </a:schemeClr>
                    </a:solidFill>
                  </a:tcPr>
                </a:tc>
                <a:tc>
                  <a:txBody>
                    <a:bodyPr/>
                    <a:lstStyle/>
                    <a:p>
                      <a:pPr algn="ctr">
                        <a:buNone/>
                      </a:pPr>
                      <a:r>
                        <a:rPr lang="zh-CN" altLang="en-US" sz="2000">
                          <a:sym typeface="+mn-ea"/>
                        </a:rPr>
                        <a:t>Beneficial to soil</a:t>
                      </a:r>
                    </a:p>
                  </a:txBody>
                  <a:tcPr anchor="ctr">
                    <a:solidFill>
                      <a:schemeClr val="accent3">
                        <a:lumMod val="95000"/>
                      </a:schemeClr>
                    </a:solidFill>
                  </a:tcPr>
                </a:tc>
                <a:extLst>
                  <a:ext uri="{0D108BD9-81ED-4DB2-BD59-A6C34878D82A}">
                    <a16:rowId xmlns:a16="http://schemas.microsoft.com/office/drawing/2014/main" val="10003"/>
                  </a:ext>
                </a:extLst>
              </a:tr>
              <a:tr h="558800">
                <a:tc>
                  <a:txBody>
                    <a:bodyPr/>
                    <a:lstStyle/>
                    <a:p>
                      <a:pPr algn="ctr">
                        <a:buNone/>
                      </a:pPr>
                      <a:r>
                        <a:rPr lang="zh-CN" altLang="en-US" sz="1800" dirty="0">
                          <a:sym typeface="+mn-ea"/>
                        </a:rPr>
                        <a:t>Food quality deteriorates</a:t>
                      </a:r>
                    </a:p>
                  </a:txBody>
                  <a:tcPr anchor="ctr">
                    <a:solidFill>
                      <a:schemeClr val="accent3">
                        <a:lumMod val="95000"/>
                      </a:schemeClr>
                    </a:solidFill>
                  </a:tcPr>
                </a:tc>
                <a:tc>
                  <a:txBody>
                    <a:bodyPr/>
                    <a:lstStyle/>
                    <a:p>
                      <a:pPr algn="ctr">
                        <a:buNone/>
                      </a:pPr>
                      <a:r>
                        <a:rPr lang="zh-CN" altLang="en-US" sz="1800">
                          <a:sym typeface="+mn-ea"/>
                        </a:rPr>
                        <a:t>Stability of food quality</a:t>
                      </a:r>
                    </a:p>
                  </a:txBody>
                  <a:tcPr anchor="ctr">
                    <a:solidFill>
                      <a:schemeClr val="accent3">
                        <a:lumMod val="95000"/>
                      </a:schemeClr>
                    </a:solidFill>
                  </a:tcPr>
                </a:tc>
                <a:extLst>
                  <a:ext uri="{0D108BD9-81ED-4DB2-BD59-A6C34878D82A}">
                    <a16:rowId xmlns:a16="http://schemas.microsoft.com/office/drawing/2014/main" val="10004"/>
                  </a:ext>
                </a:extLst>
              </a:tr>
              <a:tr h="560070">
                <a:tc>
                  <a:txBody>
                    <a:bodyPr/>
                    <a:lstStyle/>
                    <a:p>
                      <a:pPr algn="ctr">
                        <a:buNone/>
                      </a:pPr>
                      <a:r>
                        <a:rPr sz="1800" dirty="0">
                          <a:sym typeface="+mn-ea"/>
                        </a:rPr>
                        <a:t>Originated in modern times, more than 100 years ago</a:t>
                      </a:r>
                    </a:p>
                  </a:txBody>
                  <a:tcPr anchor="ctr">
                    <a:solidFill>
                      <a:schemeClr val="accent3">
                        <a:lumMod val="95000"/>
                      </a:schemeClr>
                    </a:solidFill>
                  </a:tcPr>
                </a:tc>
                <a:tc>
                  <a:txBody>
                    <a:bodyPr/>
                    <a:lstStyle/>
                    <a:p>
                      <a:pPr algn="ctr">
                        <a:buNone/>
                      </a:pPr>
                      <a:r>
                        <a:rPr lang="zh-CN" altLang="en-US" sz="1800" dirty="0">
                          <a:sym typeface="+mn-ea"/>
                        </a:rPr>
                        <a:t>From tradition, </a:t>
                      </a:r>
                    </a:p>
                    <a:p>
                      <a:pPr algn="ctr">
                        <a:buNone/>
                      </a:pPr>
                      <a:r>
                        <a:rPr lang="zh-CN" altLang="en-US" sz="1800" dirty="0">
                          <a:sym typeface="+mn-ea"/>
                        </a:rPr>
                        <a:t>thousands of years old</a:t>
                      </a:r>
                    </a:p>
                  </a:txBody>
                  <a:tcPr anchor="ctr">
                    <a:solidFill>
                      <a:schemeClr val="accent3">
                        <a:lumMod val="95000"/>
                      </a:schemeClr>
                    </a:solidFill>
                  </a:tcPr>
                </a:tc>
                <a:extLst>
                  <a:ext uri="{0D108BD9-81ED-4DB2-BD59-A6C34878D82A}">
                    <a16:rowId xmlns:a16="http://schemas.microsoft.com/office/drawing/2014/main" val="10005"/>
                  </a:ext>
                </a:extLst>
              </a:tr>
              <a:tr h="562610">
                <a:tc>
                  <a:txBody>
                    <a:bodyPr/>
                    <a:lstStyle/>
                    <a:p>
                      <a:pPr algn="ctr">
                        <a:buNone/>
                      </a:pPr>
                      <a:r>
                        <a:rPr lang="zh-CN" altLang="en-US" sz="2000" b="1" dirty="0">
                          <a:sym typeface="+mn-ea"/>
                        </a:rPr>
                        <a:t>Modern agriculture is not sustainable</a:t>
                      </a:r>
                    </a:p>
                  </a:txBody>
                  <a:tcPr anchor="ctr">
                    <a:solidFill>
                      <a:schemeClr val="accent3">
                        <a:lumMod val="95000"/>
                      </a:schemeClr>
                    </a:solidFill>
                  </a:tcPr>
                </a:tc>
                <a:tc>
                  <a:txBody>
                    <a:bodyPr/>
                    <a:lstStyle/>
                    <a:p>
                      <a:pPr algn="ctr">
                        <a:buNone/>
                      </a:pPr>
                      <a:r>
                        <a:rPr lang="zh-CN" altLang="en-US" sz="2000" b="1" dirty="0">
                          <a:solidFill>
                            <a:srgbClr val="0000FF"/>
                          </a:solidFill>
                          <a:sym typeface="+mn-ea"/>
                        </a:rPr>
                        <a:t>Sustainable organic agriculture</a:t>
                      </a:r>
                    </a:p>
                  </a:txBody>
                  <a:tcPr anchor="ctr">
                    <a:solidFill>
                      <a:schemeClr val="accent3">
                        <a:lumMod val="95000"/>
                      </a:schemeClr>
                    </a:solidFill>
                  </a:tcPr>
                </a:tc>
                <a:extLst>
                  <a:ext uri="{0D108BD9-81ED-4DB2-BD59-A6C34878D82A}">
                    <a16:rowId xmlns:a16="http://schemas.microsoft.com/office/drawing/2014/main" val="10006"/>
                  </a:ext>
                </a:extLst>
              </a:tr>
            </a:tbl>
          </a:graphicData>
        </a:graphic>
      </p:graphicFrame>
      <p:sp>
        <p:nvSpPr>
          <p:cNvPr id="4" name="标题 3"/>
          <p:cNvSpPr>
            <a:spLocks noGrp="1"/>
          </p:cNvSpPr>
          <p:nvPr>
            <p:ph type="title"/>
            <p:custDataLst>
              <p:tags r:id="rId2"/>
            </p:custDataLst>
          </p:nvPr>
        </p:nvSpPr>
        <p:spPr>
          <a:xfrm>
            <a:off x="971550" y="1124585"/>
            <a:ext cx="8186420" cy="621665"/>
          </a:xfrm>
        </p:spPr>
        <p:txBody>
          <a:bodyPr/>
          <a:lstStyle/>
          <a:p>
            <a:r>
              <a:rPr sz="2800" dirty="0"/>
              <a:t>Chemical fertilizer and organic fertilizer difference</a:t>
            </a:r>
            <a:endParaRPr lang="zh-CN" altLang="en-US" sz="2800" b="1" dirty="0"/>
          </a:p>
        </p:txBody>
      </p:sp>
    </p:spTree>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361950"/>
            <a:ext cx="7174865" cy="1461770"/>
          </a:xfrm>
        </p:spPr>
        <p:txBody>
          <a:bodyPr/>
          <a:lstStyle/>
          <a:p>
            <a:pPr marL="0" indent="0">
              <a:buFont typeface="Wingdings" panose="05000000000000000000" charset="0"/>
              <a:buNone/>
            </a:pPr>
            <a:r>
              <a:rPr sz="2800" dirty="0"/>
              <a:t>Future in Agriculture: </a:t>
            </a:r>
            <a:br>
              <a:rPr sz="2800" dirty="0"/>
            </a:br>
            <a:r>
              <a:rPr sz="2800" dirty="0"/>
              <a:t>The relationship between </a:t>
            </a:r>
            <a:r>
              <a:rPr lang="en-US" sz="2800" dirty="0"/>
              <a:t>hu</a:t>
            </a:r>
            <a:r>
              <a:rPr sz="2800" dirty="0"/>
              <a:t>man and soil</a:t>
            </a:r>
            <a:endParaRPr sz="3600" dirty="0"/>
          </a:p>
        </p:txBody>
      </p:sp>
      <p:grpSp>
        <p:nvGrpSpPr>
          <p:cNvPr id="20" name="组合 19"/>
          <p:cNvGrpSpPr/>
          <p:nvPr/>
        </p:nvGrpSpPr>
        <p:grpSpPr>
          <a:xfrm>
            <a:off x="2233295" y="2204720"/>
            <a:ext cx="3829685" cy="3072130"/>
            <a:chOff x="3517" y="3472"/>
            <a:chExt cx="6031" cy="4838"/>
          </a:xfrm>
        </p:grpSpPr>
        <p:grpSp>
          <p:nvGrpSpPr>
            <p:cNvPr id="17" name="组合 16"/>
            <p:cNvGrpSpPr/>
            <p:nvPr/>
          </p:nvGrpSpPr>
          <p:grpSpPr>
            <a:xfrm>
              <a:off x="3517" y="3472"/>
              <a:ext cx="6031" cy="4838"/>
              <a:chOff x="3517" y="3472"/>
              <a:chExt cx="6031" cy="4838"/>
            </a:xfrm>
          </p:grpSpPr>
          <p:grpSp>
            <p:nvGrpSpPr>
              <p:cNvPr id="13" name="组合 12"/>
              <p:cNvGrpSpPr/>
              <p:nvPr/>
            </p:nvGrpSpPr>
            <p:grpSpPr>
              <a:xfrm>
                <a:off x="3517" y="3472"/>
                <a:ext cx="6031" cy="4838"/>
                <a:chOff x="3517" y="3472"/>
                <a:chExt cx="6031" cy="4838"/>
              </a:xfrm>
            </p:grpSpPr>
            <p:sp>
              <p:nvSpPr>
                <p:cNvPr id="12" name="椭圆 11"/>
                <p:cNvSpPr/>
                <p:nvPr>
                  <p:custDataLst>
                    <p:tags r:id="rId8"/>
                  </p:custDataLst>
                </p:nvPr>
              </p:nvSpPr>
              <p:spPr>
                <a:xfrm>
                  <a:off x="8037" y="6723"/>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custDataLst>
                    <p:tags r:id="rId9"/>
                  </p:custDataLst>
                </p:nvPr>
              </p:nvSpPr>
              <p:spPr>
                <a:xfrm rot="180000">
                  <a:off x="3517" y="6836"/>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椭圆 8"/>
                <p:cNvSpPr/>
                <p:nvPr/>
              </p:nvSpPr>
              <p:spPr>
                <a:xfrm>
                  <a:off x="5916" y="3472"/>
                  <a:ext cx="1511" cy="1474"/>
                </a:xfrm>
                <a:prstGeom prst="ellipse">
                  <a:avLst/>
                </a:prstGeom>
                <a:solidFill>
                  <a:schemeClr val="bg1"/>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5839" y="3883"/>
                  <a:ext cx="1703" cy="916"/>
                </a:xfrm>
                <a:prstGeom prst="rect">
                  <a:avLst/>
                </a:prstGeom>
                <a:noFill/>
              </p:spPr>
              <p:txBody>
                <a:bodyPr wrap="square" rtlCol="0">
                  <a:noAutofit/>
                </a:bodyPr>
                <a:lstStyle/>
                <a:p>
                  <a:r>
                    <a:rPr lang="en-US" altLang="zh-CN" sz="2000"/>
                    <a:t>Human</a:t>
                  </a:r>
                </a:p>
              </p:txBody>
            </p:sp>
            <p:sp>
              <p:nvSpPr>
                <p:cNvPr id="6" name="文本框 5"/>
                <p:cNvSpPr txBox="1"/>
                <p:nvPr>
                  <p:custDataLst>
                    <p:tags r:id="rId10"/>
                  </p:custDataLst>
                </p:nvPr>
              </p:nvSpPr>
              <p:spPr>
                <a:xfrm>
                  <a:off x="3764" y="7310"/>
                  <a:ext cx="1213" cy="628"/>
                </a:xfrm>
                <a:prstGeom prst="rect">
                  <a:avLst/>
                </a:prstGeom>
                <a:noFill/>
              </p:spPr>
              <p:txBody>
                <a:bodyPr wrap="square" rtlCol="0">
                  <a:spAutoFit/>
                </a:bodyPr>
                <a:lstStyle/>
                <a:p>
                  <a:r>
                    <a:rPr lang="en-US" altLang="zh-CN" sz="2000"/>
                    <a:t>Soil</a:t>
                  </a:r>
                </a:p>
              </p:txBody>
            </p:sp>
            <p:sp>
              <p:nvSpPr>
                <p:cNvPr id="8" name="文本框 7"/>
                <p:cNvSpPr txBox="1"/>
                <p:nvPr>
                  <p:custDataLst>
                    <p:tags r:id="rId11"/>
                  </p:custDataLst>
                </p:nvPr>
              </p:nvSpPr>
              <p:spPr>
                <a:xfrm>
                  <a:off x="8176" y="7126"/>
                  <a:ext cx="1302" cy="628"/>
                </a:xfrm>
                <a:prstGeom prst="rect">
                  <a:avLst/>
                </a:prstGeom>
                <a:noFill/>
              </p:spPr>
              <p:txBody>
                <a:bodyPr wrap="square" rtlCol="0">
                  <a:spAutoFit/>
                </a:bodyPr>
                <a:lstStyle/>
                <a:p>
                  <a:r>
                    <a:rPr lang="en-US" altLang="zh-CN" sz="2000"/>
                    <a:t>Crop</a:t>
                  </a:r>
                </a:p>
              </p:txBody>
            </p:sp>
          </p:grpSp>
          <p:sp>
            <p:nvSpPr>
              <p:cNvPr id="14" name="下箭头 13"/>
              <p:cNvSpPr/>
              <p:nvPr/>
            </p:nvSpPr>
            <p:spPr>
              <a:xfrm rot="2040000">
                <a:off x="5465" y="4968"/>
                <a:ext cx="227"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下箭头 15"/>
              <p:cNvSpPr/>
              <p:nvPr>
                <p:custDataLst>
                  <p:tags r:id="rId7"/>
                </p:custDataLst>
              </p:nvPr>
            </p:nvSpPr>
            <p:spPr>
              <a:xfrm rot="8760000">
                <a:off x="7743" y="4923"/>
                <a:ext cx="208"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8" name="文本框 17"/>
            <p:cNvSpPr txBox="1"/>
            <p:nvPr/>
          </p:nvSpPr>
          <p:spPr>
            <a:xfrm rot="18180000">
              <a:off x="4362" y="5013"/>
              <a:ext cx="1744" cy="919"/>
            </a:xfrm>
            <a:prstGeom prst="rect">
              <a:avLst/>
            </a:prstGeom>
            <a:noFill/>
          </p:spPr>
          <p:txBody>
            <a:bodyPr wrap="square" rtlCol="0">
              <a:spAutoFit/>
            </a:bodyPr>
            <a:lstStyle/>
            <a:p>
              <a:r>
                <a:rPr lang="zh-CN" altLang="en-US" sz="1600">
                  <a:solidFill>
                    <a:srgbClr val="0000FF"/>
                  </a:solidFill>
                </a:rPr>
                <a:t>Organic </a:t>
              </a:r>
            </a:p>
            <a:p>
              <a:r>
                <a:rPr lang="zh-CN" altLang="en-US" sz="1600">
                  <a:solidFill>
                    <a:srgbClr val="0000FF"/>
                  </a:solidFill>
                </a:rPr>
                <a:t>fertilizer</a:t>
              </a:r>
            </a:p>
          </p:txBody>
        </p:sp>
        <p:sp>
          <p:nvSpPr>
            <p:cNvPr id="19" name="文本框 18"/>
            <p:cNvSpPr txBox="1"/>
            <p:nvPr>
              <p:custDataLst>
                <p:tags r:id="rId6"/>
              </p:custDataLst>
            </p:nvPr>
          </p:nvSpPr>
          <p:spPr>
            <a:xfrm rot="3240000">
              <a:off x="7536" y="5376"/>
              <a:ext cx="1169" cy="531"/>
            </a:xfrm>
            <a:prstGeom prst="rect">
              <a:avLst/>
            </a:prstGeom>
            <a:noFill/>
          </p:spPr>
          <p:txBody>
            <a:bodyPr wrap="square" rtlCol="0">
              <a:spAutoFit/>
            </a:bodyPr>
            <a:lstStyle/>
            <a:p>
              <a:r>
                <a:rPr lang="en-US" altLang="zh-CN" sz="1600"/>
                <a:t>Food</a:t>
              </a:r>
            </a:p>
          </p:txBody>
        </p:sp>
      </p:grpSp>
      <p:sp>
        <p:nvSpPr>
          <p:cNvPr id="3" name="下箭头 2"/>
          <p:cNvSpPr/>
          <p:nvPr>
            <p:custDataLst>
              <p:tags r:id="rId1"/>
            </p:custDataLst>
          </p:nvPr>
        </p:nvSpPr>
        <p:spPr>
          <a:xfrm rot="19560000">
            <a:off x="4817110" y="3209925"/>
            <a:ext cx="144145" cy="115252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文本框 3"/>
          <p:cNvSpPr txBox="1"/>
          <p:nvPr>
            <p:custDataLst>
              <p:tags r:id="rId2"/>
            </p:custDataLst>
          </p:nvPr>
        </p:nvSpPr>
        <p:spPr>
          <a:xfrm rot="3360000">
            <a:off x="4005580" y="3711575"/>
            <a:ext cx="1379855" cy="583565"/>
          </a:xfrm>
          <a:prstGeom prst="rect">
            <a:avLst/>
          </a:prstGeom>
          <a:noFill/>
        </p:spPr>
        <p:txBody>
          <a:bodyPr wrap="square" rtlCol="0">
            <a:spAutoFit/>
          </a:bodyPr>
          <a:lstStyle/>
          <a:p>
            <a:r>
              <a:rPr lang="zh-CN" altLang="en-US" sz="1600">
                <a:solidFill>
                  <a:srgbClr val="0000FF"/>
                </a:solidFill>
              </a:rPr>
              <a:t>Biological fertilizer</a:t>
            </a:r>
          </a:p>
        </p:txBody>
      </p:sp>
      <p:sp>
        <p:nvSpPr>
          <p:cNvPr id="7" name="文本框 6"/>
          <p:cNvSpPr txBox="1"/>
          <p:nvPr>
            <p:custDataLst>
              <p:tags r:id="rId3"/>
            </p:custDataLst>
          </p:nvPr>
        </p:nvSpPr>
        <p:spPr>
          <a:xfrm rot="18180000">
            <a:off x="3170555" y="3553460"/>
            <a:ext cx="1276985" cy="583565"/>
          </a:xfrm>
          <a:prstGeom prst="rect">
            <a:avLst/>
          </a:prstGeom>
          <a:noFill/>
        </p:spPr>
        <p:txBody>
          <a:bodyPr wrap="square" rtlCol="0">
            <a:spAutoFit/>
          </a:bodyPr>
          <a:lstStyle/>
          <a:p>
            <a:r>
              <a:rPr lang="zh-CN" altLang="en-US" sz="1600">
                <a:solidFill>
                  <a:srgbClr val="0000FF"/>
                </a:solidFill>
                <a:sym typeface="+mn-ea"/>
              </a:rPr>
              <a:t>Biological fertilizer</a:t>
            </a:r>
          </a:p>
        </p:txBody>
      </p:sp>
      <p:sp>
        <p:nvSpPr>
          <p:cNvPr id="21" name="文本框 20"/>
          <p:cNvSpPr txBox="1"/>
          <p:nvPr>
            <p:custDataLst>
              <p:tags r:id="rId4"/>
            </p:custDataLst>
          </p:nvPr>
        </p:nvSpPr>
        <p:spPr>
          <a:xfrm>
            <a:off x="1763688" y="5723964"/>
            <a:ext cx="5760640" cy="369332"/>
          </a:xfrm>
          <a:prstGeom prst="rect">
            <a:avLst/>
          </a:prstGeom>
          <a:noFill/>
        </p:spPr>
        <p:txBody>
          <a:bodyPr wrap="square" rtlCol="0">
            <a:spAutoFit/>
          </a:bodyPr>
          <a:lstStyle/>
          <a:p>
            <a:r>
              <a:rPr lang="zh-CN" altLang="en-US" dirty="0">
                <a:solidFill>
                  <a:srgbClr val="0000FF"/>
                </a:solidFill>
              </a:rPr>
              <a:t>Development status:sustainable development.</a:t>
            </a:r>
          </a:p>
        </p:txBody>
      </p:sp>
      <p:sp>
        <p:nvSpPr>
          <p:cNvPr id="22" name="文本框 21"/>
          <p:cNvSpPr txBox="1"/>
          <p:nvPr>
            <p:custDataLst>
              <p:tags r:id="rId5"/>
            </p:custDataLst>
          </p:nvPr>
        </p:nvSpPr>
        <p:spPr>
          <a:xfrm>
            <a:off x="2483768" y="6371590"/>
            <a:ext cx="6581775" cy="338554"/>
          </a:xfrm>
          <a:prstGeom prst="rect">
            <a:avLst/>
          </a:prstGeom>
          <a:noFill/>
        </p:spPr>
        <p:txBody>
          <a:bodyPr wrap="square" rtlCol="0">
            <a:spAutoFit/>
          </a:bodyPr>
          <a:lstStyle/>
          <a:p>
            <a:pPr algn="r"/>
            <a:r>
              <a:rPr lang="zh-CN" altLang="en-US" sz="1600">
                <a:solidFill>
                  <a:srgbClr val="002060"/>
                </a:solidFill>
                <a:sym typeface="+mn-ea"/>
              </a:rPr>
              <a:t>(Note: Drawing based on research by </a:t>
            </a:r>
            <a:r>
              <a:rPr lang="en-US" altLang="zh-CN" sz="1600">
                <a:solidFill>
                  <a:srgbClr val="002060"/>
                </a:solidFill>
                <a:sym typeface="+mn-ea"/>
              </a:rPr>
              <a:t>Anni Zhu</a:t>
            </a:r>
            <a:r>
              <a:rPr lang="zh-CN" altLang="en-US" sz="1600">
                <a:solidFill>
                  <a:srgbClr val="002060"/>
                </a:solidFill>
                <a:sym typeface="+mn-ea"/>
              </a:rPr>
              <a:t>)</a:t>
            </a:r>
          </a:p>
        </p:txBody>
      </p:sp>
      <p:sp>
        <p:nvSpPr>
          <p:cNvPr id="10" name="箭头: 左右 9">
            <a:extLst>
              <a:ext uri="{FF2B5EF4-FFF2-40B4-BE49-F238E27FC236}">
                <a16:creationId xmlns:a16="http://schemas.microsoft.com/office/drawing/2014/main" id="{6EDDFCA8-0EB3-80A0-BC6B-4F61CADF6E75}"/>
              </a:ext>
            </a:extLst>
          </p:cNvPr>
          <p:cNvSpPr/>
          <p:nvPr/>
        </p:nvSpPr>
        <p:spPr bwMode="auto">
          <a:xfrm>
            <a:off x="3337560" y="4696346"/>
            <a:ext cx="1666875" cy="281443"/>
          </a:xfrm>
          <a:prstGeom prst="lef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104900"/>
            <a:ext cx="7992888" cy="715010"/>
          </a:xfrm>
        </p:spPr>
        <p:txBody>
          <a:bodyPr/>
          <a:lstStyle/>
          <a:p>
            <a:r>
              <a:rPr sz="3200" dirty="0">
                <a:sym typeface="+mn-ea"/>
              </a:rPr>
              <a:t>Development trend</a:t>
            </a:r>
            <a:r>
              <a:rPr lang="en-US" sz="3200" dirty="0">
                <a:sym typeface="+mn-ea"/>
              </a:rPr>
              <a:t> in agriculture system</a:t>
            </a:r>
            <a:endParaRPr sz="3200" dirty="0">
              <a:sym typeface="+mn-ea"/>
            </a:endParaRPr>
          </a:p>
        </p:txBody>
      </p:sp>
      <p:sp>
        <p:nvSpPr>
          <p:cNvPr id="3" name="内容占位符 2"/>
          <p:cNvSpPr>
            <a:spLocks noGrp="1"/>
          </p:cNvSpPr>
          <p:nvPr>
            <p:ph idx="1"/>
          </p:nvPr>
        </p:nvSpPr>
        <p:spPr>
          <a:xfrm>
            <a:off x="5236210" y="3018155"/>
            <a:ext cx="3001645" cy="1538605"/>
          </a:xfrm>
        </p:spPr>
        <p:txBody>
          <a:bodyPr/>
          <a:lstStyle/>
          <a:p>
            <a:r>
              <a:rPr lang="zh-CN" altLang="en-US" sz="2400"/>
              <a:t>Organic fertilizer</a:t>
            </a:r>
          </a:p>
          <a:p>
            <a:r>
              <a:rPr lang="zh-CN" altLang="en-US" sz="2400"/>
              <a:t>Biological fertilizer</a:t>
            </a:r>
          </a:p>
          <a:p>
            <a:r>
              <a:rPr lang="zh-CN" altLang="en-US" sz="2400"/>
              <a:t>Mineral fertilizer</a:t>
            </a:r>
          </a:p>
        </p:txBody>
      </p:sp>
      <p:sp>
        <p:nvSpPr>
          <p:cNvPr id="31" name="文本框 30"/>
          <p:cNvSpPr txBox="1"/>
          <p:nvPr>
            <p:custDataLst>
              <p:tags r:id="rId1"/>
            </p:custDataLst>
          </p:nvPr>
        </p:nvSpPr>
        <p:spPr>
          <a:xfrm>
            <a:off x="323850" y="3103245"/>
            <a:ext cx="4556760" cy="1368425"/>
          </a:xfrm>
          <a:prstGeom prst="rect">
            <a:avLst/>
          </a:prstGeom>
          <a:noFill/>
        </p:spPr>
        <p:txBody>
          <a:bodyPr wrap="square" rtlCol="0">
            <a:noAutofit/>
          </a:bodyPr>
          <a:lstStyle/>
          <a:p>
            <a:pPr marL="285750" indent="-285750">
              <a:buFont typeface="Wingdings" panose="05000000000000000000" charset="0"/>
              <a:buChar char="u"/>
            </a:pPr>
            <a:r>
              <a:rPr lang="en-US" altLang="zh-CN" sz="2000" b="0" kern="0" dirty="0">
                <a:latin typeface="+mn-lt"/>
                <a:ea typeface="+mn-ea"/>
              </a:rPr>
              <a:t> </a:t>
            </a:r>
            <a:r>
              <a:rPr lang="zh-CN" altLang="en-US" sz="2000" b="0">
                <a:sym typeface="+mn-ea"/>
              </a:rPr>
              <a:t>Reduction of organic matter</a:t>
            </a:r>
            <a:endParaRPr lang="zh-CN" altLang="en-US" sz="2000" b="0"/>
          </a:p>
          <a:p>
            <a:pPr marL="285750" indent="-285750">
              <a:buFont typeface="Wingdings" panose="05000000000000000000" charset="0"/>
              <a:buChar char="u"/>
            </a:pPr>
            <a:r>
              <a:rPr lang="zh-CN" altLang="en-US" sz="2000" b="0">
                <a:sym typeface="+mn-ea"/>
              </a:rPr>
              <a:t>Fewer animals and plants</a:t>
            </a:r>
            <a:endParaRPr lang="zh-CN" altLang="en-US" sz="2000" b="0"/>
          </a:p>
          <a:p>
            <a:pPr marL="285750" indent="-285750">
              <a:buFont typeface="Wingdings" panose="05000000000000000000" charset="0"/>
              <a:buChar char="u"/>
            </a:pPr>
            <a:r>
              <a:rPr lang="zh-CN" altLang="en-US" sz="2000" b="0">
                <a:sym typeface="+mn-ea"/>
              </a:rPr>
              <a:t>Reduction of</a:t>
            </a:r>
            <a:r>
              <a:rPr lang="en-US" altLang="zh-CN" sz="2000" b="0">
                <a:sym typeface="+mn-ea"/>
              </a:rPr>
              <a:t> microorganism</a:t>
            </a:r>
            <a:endParaRPr lang="zh-CN" altLang="en-US" sz="2000" b="0">
              <a:sym typeface="+mn-ea"/>
            </a:endParaRPr>
          </a:p>
          <a:p>
            <a:pPr marL="285750" indent="-285750">
              <a:buFont typeface="Wingdings" panose="05000000000000000000" charset="0"/>
              <a:buChar char="u"/>
            </a:pPr>
            <a:r>
              <a:rPr lang="zh-CN" altLang="en-US" sz="2000" b="0">
                <a:sym typeface="+mn-ea"/>
              </a:rPr>
              <a:t>Trace element reduction</a:t>
            </a:r>
            <a:endParaRPr lang="zh-CN" altLang="en-US" sz="2000" b="0"/>
          </a:p>
          <a:p>
            <a:pPr marL="285750" indent="-285750">
              <a:buFont typeface="Wingdings" panose="05000000000000000000" charset="0"/>
              <a:buChar char="u"/>
            </a:pPr>
            <a:endParaRPr lang="zh-CN" altLang="en-US" sz="2400" b="0" kern="0" dirty="0">
              <a:latin typeface="+mn-lt"/>
              <a:ea typeface="+mn-ea"/>
            </a:endParaRPr>
          </a:p>
          <a:p>
            <a:pPr marL="285750" indent="-285750">
              <a:buFont typeface="Wingdings" panose="05000000000000000000" charset="0"/>
              <a:buChar char="u"/>
            </a:pPr>
            <a:endParaRPr lang="zh-CN" altLang="en-US" sz="2400" dirty="0"/>
          </a:p>
        </p:txBody>
      </p:sp>
      <p:sp>
        <p:nvSpPr>
          <p:cNvPr id="7" name="右大括号 6"/>
          <p:cNvSpPr/>
          <p:nvPr/>
        </p:nvSpPr>
        <p:spPr>
          <a:xfrm>
            <a:off x="3994150" y="3211830"/>
            <a:ext cx="1080135" cy="1080135"/>
          </a:xfrm>
          <a:prstGeom prst="rightBrace">
            <a:avLst/>
          </a:prstGeom>
          <a:solidFill>
            <a:schemeClr val="bg1"/>
          </a:solidFill>
          <a:ln w="38100"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文本框 7"/>
          <p:cNvSpPr txBox="1"/>
          <p:nvPr/>
        </p:nvSpPr>
        <p:spPr>
          <a:xfrm>
            <a:off x="1985010" y="4797425"/>
            <a:ext cx="1440815" cy="829945"/>
          </a:xfrm>
          <a:prstGeom prst="rect">
            <a:avLst/>
          </a:prstGeom>
          <a:noFill/>
        </p:spPr>
        <p:txBody>
          <a:bodyPr wrap="square" rtlCol="0">
            <a:spAutoFit/>
          </a:bodyPr>
          <a:lstStyle/>
          <a:p>
            <a:r>
              <a:rPr lang="zh-CN" altLang="en-US" sz="2400">
                <a:gradFill>
                  <a:gsLst>
                    <a:gs pos="0">
                      <a:srgbClr val="012D86"/>
                    </a:gs>
                    <a:gs pos="100000">
                      <a:srgbClr val="0E2557"/>
                    </a:gs>
                  </a:gsLst>
                  <a:lin scaled="0"/>
                </a:gradFill>
              </a:rPr>
              <a:t>Existing </a:t>
            </a:r>
          </a:p>
          <a:p>
            <a:r>
              <a:rPr lang="zh-CN" altLang="en-US" sz="2400">
                <a:gradFill>
                  <a:gsLst>
                    <a:gs pos="0">
                      <a:srgbClr val="012D86"/>
                    </a:gs>
                    <a:gs pos="100000">
                      <a:srgbClr val="0E2557"/>
                    </a:gs>
                  </a:gsLst>
                  <a:lin scaled="0"/>
                </a:gradFill>
              </a:rPr>
              <a:t>problem</a:t>
            </a:r>
          </a:p>
        </p:txBody>
      </p:sp>
      <p:sp>
        <p:nvSpPr>
          <p:cNvPr id="9" name="文本框 8"/>
          <p:cNvSpPr txBox="1"/>
          <p:nvPr>
            <p:custDataLst>
              <p:tags r:id="rId2"/>
            </p:custDataLst>
          </p:nvPr>
        </p:nvSpPr>
        <p:spPr>
          <a:xfrm>
            <a:off x="5708015" y="4797425"/>
            <a:ext cx="3015615" cy="829945"/>
          </a:xfrm>
          <a:prstGeom prst="rect">
            <a:avLst/>
          </a:prstGeom>
          <a:noFill/>
        </p:spPr>
        <p:txBody>
          <a:bodyPr wrap="square" rtlCol="0">
            <a:spAutoFit/>
          </a:bodyPr>
          <a:lstStyle/>
          <a:p>
            <a:r>
              <a:rPr lang="en-US" altLang="zh-CN" sz="2400">
                <a:gradFill>
                  <a:gsLst>
                    <a:gs pos="0">
                      <a:srgbClr val="012D86"/>
                    </a:gs>
                    <a:gs pos="100000">
                      <a:srgbClr val="0E2557"/>
                    </a:gs>
                  </a:gsLst>
                  <a:lin scaled="0"/>
                </a:gradFill>
              </a:rPr>
              <a:t>B</a:t>
            </a:r>
            <a:r>
              <a:rPr lang="zh-CN" altLang="en-US" sz="2400">
                <a:gradFill>
                  <a:gsLst>
                    <a:gs pos="0">
                      <a:srgbClr val="012D86"/>
                    </a:gs>
                    <a:gs pos="100000">
                      <a:srgbClr val="0E2557"/>
                    </a:gs>
                  </a:gsLst>
                  <a:lin scaled="0"/>
                </a:gradFill>
              </a:rPr>
              <a:t>asic countermeasure</a:t>
            </a:r>
          </a:p>
        </p:txBody>
      </p:sp>
      <p:cxnSp>
        <p:nvCxnSpPr>
          <p:cNvPr id="10" name="直接箭头连接符 9"/>
          <p:cNvCxnSpPr/>
          <p:nvPr/>
        </p:nvCxnSpPr>
        <p:spPr>
          <a:xfrm>
            <a:off x="3636025" y="5157153"/>
            <a:ext cx="1861805" cy="0"/>
          </a:xfrm>
          <a:prstGeom prst="straightConnector1">
            <a:avLst/>
          </a:prstGeom>
          <a:solidFill>
            <a:schemeClr val="accent1"/>
          </a:solidFill>
          <a:ln w="9525" cap="flat" cmpd="sng" algn="ctr">
            <a:solidFill>
              <a:schemeClr val="tx1"/>
            </a:solidFill>
            <a:prstDash val="solid"/>
            <a:round/>
            <a:headEnd type="arrow" w="med" len="med"/>
            <a:tailEnd type="arrow" w="med" len="med"/>
          </a:ln>
        </p:spPr>
      </p:cxn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7450" y="1196975"/>
            <a:ext cx="7792720" cy="621665"/>
          </a:xfrm>
        </p:spPr>
        <p:txBody>
          <a:bodyPr/>
          <a:lstStyle/>
          <a:p>
            <a:r>
              <a:rPr sz="3200" dirty="0"/>
              <a:t>Fertilizer types for organic farming</a:t>
            </a:r>
          </a:p>
        </p:txBody>
      </p:sp>
      <p:sp>
        <p:nvSpPr>
          <p:cNvPr id="3" name="内容占位符 2"/>
          <p:cNvSpPr>
            <a:spLocks noGrp="1"/>
          </p:cNvSpPr>
          <p:nvPr>
            <p:ph idx="1"/>
          </p:nvPr>
        </p:nvSpPr>
        <p:spPr>
          <a:xfrm>
            <a:off x="755576" y="2208530"/>
            <a:ext cx="8125534" cy="4231005"/>
          </a:xfrm>
        </p:spPr>
        <p:txBody>
          <a:bodyPr/>
          <a:lstStyle/>
          <a:p>
            <a:r>
              <a:rPr lang="zh-CN" altLang="en-US" sz="2800" dirty="0"/>
              <a:t>Organic fertilizer</a:t>
            </a:r>
          </a:p>
          <a:p>
            <a:r>
              <a:rPr lang="zh-CN" altLang="en-US" sz="2800" dirty="0">
                <a:solidFill>
                  <a:srgbClr val="0000FF"/>
                </a:solidFill>
              </a:rPr>
              <a:t>Biological fertilizer</a:t>
            </a:r>
          </a:p>
          <a:p>
            <a:r>
              <a:rPr lang="zh-CN" altLang="en-US" sz="2800" dirty="0"/>
              <a:t>Mineral fertilizer</a:t>
            </a:r>
            <a:r>
              <a:rPr lang="zh-CN" altLang="en-US" sz="1100" dirty="0"/>
              <a:t>(Marine sediments</a:t>
            </a:r>
            <a:endParaRPr lang="en-US" altLang="zh-CN" sz="1100" dirty="0"/>
          </a:p>
          <a:p>
            <a:pPr marL="0" indent="0">
              <a:buNone/>
            </a:pPr>
            <a:r>
              <a:rPr lang="en-US" altLang="zh-CN" sz="1100" dirty="0"/>
              <a:t>        </a:t>
            </a:r>
            <a:r>
              <a:rPr lang="zh-CN" altLang="en-US" sz="1100" dirty="0"/>
              <a:t>, sedimentary rocks weathering minerals)</a:t>
            </a:r>
            <a:r>
              <a:rPr lang="zh-CN" altLang="en-US" sz="1050" b="1" dirty="0">
                <a:solidFill>
                  <a:srgbClr val="0000FF"/>
                </a:solidFill>
                <a:latin typeface="黑体" panose="02010609060101010101" pitchFamily="49" charset="-122"/>
                <a:ea typeface="黑体" panose="02010609060101010101" pitchFamily="49" charset="-122"/>
                <a:sym typeface="+mn-ea"/>
              </a:rPr>
              <a:t> </a:t>
            </a:r>
            <a:endParaRPr lang="en-US" altLang="zh-CN" sz="1050" b="1" dirty="0">
              <a:solidFill>
                <a:srgbClr val="0000FF"/>
              </a:solidFill>
              <a:latin typeface="黑体" panose="02010609060101010101" pitchFamily="49" charset="-122"/>
              <a:ea typeface="黑体" panose="02010609060101010101" pitchFamily="49" charset="-122"/>
              <a:sym typeface="+mn-ea"/>
            </a:endParaRPr>
          </a:p>
          <a:p>
            <a:pPr marL="0" indent="0">
              <a:buNone/>
            </a:pPr>
            <a:endParaRPr lang="en-US" altLang="zh-CN" b="1" dirty="0">
              <a:solidFill>
                <a:srgbClr val="0000FF"/>
              </a:solidFill>
              <a:latin typeface="黑体" panose="02010609060101010101" pitchFamily="49" charset="-122"/>
              <a:ea typeface="黑体" panose="02010609060101010101" pitchFamily="49" charset="-122"/>
              <a:sym typeface="+mn-ea"/>
            </a:endParaRPr>
          </a:p>
          <a:p>
            <a:pPr marL="0" indent="0">
              <a:buNone/>
            </a:pPr>
            <a:r>
              <a:rPr lang="zh-CN" altLang="en-US" sz="2800" dirty="0">
                <a:solidFill>
                  <a:srgbClr val="0000FF"/>
                </a:solidFill>
                <a:sym typeface="+mn-ea"/>
              </a:rPr>
              <a:t>   Agricultural </a:t>
            </a:r>
            <a:r>
              <a:rPr lang="en-US" altLang="zh-CN" sz="2800" dirty="0" err="1">
                <a:solidFill>
                  <a:srgbClr val="0000FF"/>
                </a:solidFill>
                <a:sym typeface="+mn-ea"/>
              </a:rPr>
              <a:t>Jiaosu</a:t>
            </a:r>
            <a:r>
              <a:rPr lang="zh-CN" altLang="en-US" sz="2800" dirty="0">
                <a:solidFill>
                  <a:srgbClr val="0000FF"/>
                </a:solidFill>
                <a:sym typeface="+mn-ea"/>
              </a:rPr>
              <a:t>: It is an active biological fertilizer technology in organic agriculture, which has </a:t>
            </a:r>
            <a:r>
              <a:rPr lang="en-US" altLang="zh-CN" sz="2800" dirty="0">
                <a:solidFill>
                  <a:srgbClr val="0000FF"/>
                </a:solidFill>
                <a:sym typeface="+mn-ea"/>
              </a:rPr>
              <a:t>been </a:t>
            </a:r>
            <a:r>
              <a:rPr lang="zh-CN" altLang="en-US" sz="2800" dirty="0">
                <a:solidFill>
                  <a:srgbClr val="0000FF"/>
                </a:solidFill>
                <a:sym typeface="+mn-ea"/>
              </a:rPr>
              <a:t>made rapid</a:t>
            </a:r>
            <a:r>
              <a:rPr lang="en-US" altLang="zh-CN" sz="2800" dirty="0" err="1">
                <a:solidFill>
                  <a:srgbClr val="0000FF"/>
                </a:solidFill>
                <a:sym typeface="+mn-ea"/>
              </a:rPr>
              <a:t>ly</a:t>
            </a:r>
            <a:r>
              <a:rPr lang="zh-CN" altLang="en-US" sz="2800" dirty="0">
                <a:solidFill>
                  <a:srgbClr val="0000FF"/>
                </a:solidFill>
                <a:sym typeface="+mn-ea"/>
              </a:rPr>
              <a:t> progress in recent years.</a:t>
            </a:r>
          </a:p>
          <a:p>
            <a:pPr marL="0" indent="0">
              <a:buNone/>
            </a:pPr>
            <a:r>
              <a:rPr lang="en-US" altLang="zh-CN" dirty="0"/>
              <a:t>   </a:t>
            </a:r>
            <a:r>
              <a:rPr lang="en-US" altLang="zh-CN" sz="2800" dirty="0"/>
              <a:t>The o</a:t>
            </a:r>
            <a:r>
              <a:rPr lang="zh-CN" altLang="en-US" sz="2800" dirty="0"/>
              <a:t>ther fertilizer: </a:t>
            </a:r>
            <a:r>
              <a:rPr lang="en-US" altLang="zh-CN" sz="2800" dirty="0"/>
              <a:t>is s</a:t>
            </a:r>
            <a:r>
              <a:rPr lang="zh-CN" altLang="en-US" sz="2800" dirty="0"/>
              <a:t>teady develop</a:t>
            </a:r>
            <a:r>
              <a:rPr lang="en-US" altLang="zh-CN" sz="2800" dirty="0"/>
              <a:t>ping</a:t>
            </a:r>
            <a:r>
              <a:rPr lang="zh-CN" altLang="en-US" sz="2800" dirty="0"/>
              <a:t>.</a:t>
            </a:r>
          </a:p>
        </p:txBody>
      </p:sp>
      <p:sp>
        <p:nvSpPr>
          <p:cNvPr id="4" name="右大括号 3"/>
          <p:cNvSpPr/>
          <p:nvPr/>
        </p:nvSpPr>
        <p:spPr>
          <a:xfrm>
            <a:off x="4903842" y="2277110"/>
            <a:ext cx="316230" cy="1424940"/>
          </a:xfrm>
          <a:prstGeom prst="rightBrace">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5142190" y="2574925"/>
            <a:ext cx="2310130" cy="829945"/>
          </a:xfrm>
          <a:prstGeom prst="rect">
            <a:avLst/>
          </a:prstGeom>
          <a:noFill/>
        </p:spPr>
        <p:txBody>
          <a:bodyPr wrap="square" rtlCol="0">
            <a:spAutoFit/>
          </a:bodyPr>
          <a:lstStyle/>
          <a:p>
            <a:pPr algn="ctr"/>
            <a:r>
              <a:rPr lang="zh-CN" altLang="en-US" sz="2400" dirty="0"/>
              <a:t>Development trend</a:t>
            </a:r>
          </a:p>
        </p:txBody>
      </p:sp>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8970" y="2493010"/>
            <a:ext cx="7792720" cy="1749425"/>
          </a:xfrm>
        </p:spPr>
        <p:txBody>
          <a:bodyPr/>
          <a:lstStyle/>
          <a:p>
            <a:pPr algn="ctr"/>
            <a:r>
              <a:rPr sz="3600" b="1" kern="1200" dirty="0">
                <a:latin typeface="Arial" panose="020B0604020202020204" pitchFamily="34" charset="0"/>
                <a:ea typeface="黑体" panose="02010609060101010101" pitchFamily="49" charset="-122"/>
                <a:cs typeface="+mn-cs"/>
              </a:rPr>
              <a:t>Part II</a:t>
            </a:r>
            <a:br>
              <a:rPr sz="3600" b="1" kern="1200" dirty="0">
                <a:latin typeface="Arial" panose="020B0604020202020204" pitchFamily="34" charset="0"/>
                <a:ea typeface="黑体" panose="02010609060101010101" pitchFamily="49" charset="-122"/>
                <a:cs typeface="+mn-cs"/>
              </a:rPr>
            </a:br>
            <a:r>
              <a:rPr sz="3600" b="1" kern="1200" dirty="0">
                <a:latin typeface="Arial" panose="020B0604020202020204" pitchFamily="34" charset="0"/>
                <a:ea typeface="黑体" panose="02010609060101010101" pitchFamily="49" charset="-122"/>
                <a:cs typeface="+mn-cs"/>
              </a:rPr>
              <a:t>The production of agricultural </a:t>
            </a:r>
            <a:r>
              <a:rPr lang="en-US" sz="3600" b="1" kern="1200" dirty="0" err="1">
                <a:latin typeface="Arial" panose="020B0604020202020204" pitchFamily="34" charset="0"/>
                <a:ea typeface="黑体" panose="02010609060101010101" pitchFamily="49" charset="-122"/>
                <a:cs typeface="+mn-cs"/>
              </a:rPr>
              <a:t>Jiaosu</a:t>
            </a:r>
            <a:endParaRPr lang="zh-CN" altLang="en-US" sz="4800" b="1" dirty="0">
              <a:gradFill>
                <a:gsLst>
                  <a:gs pos="0">
                    <a:srgbClr val="012D86"/>
                  </a:gs>
                  <a:gs pos="100000">
                    <a:srgbClr val="0E2557"/>
                  </a:gs>
                </a:gsLst>
                <a:lin scaled="0"/>
              </a:gra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95" y="1235710"/>
            <a:ext cx="7792720" cy="584200"/>
          </a:xfrm>
        </p:spPr>
        <p:txBody>
          <a:bodyPr/>
          <a:lstStyle/>
          <a:p>
            <a:r>
              <a:rPr sz="3200" dirty="0"/>
              <a:t>1. Definition of </a:t>
            </a:r>
            <a:r>
              <a:rPr lang="en-US" sz="3200" dirty="0" err="1"/>
              <a:t>Jiaosu</a:t>
            </a:r>
            <a:r>
              <a:rPr sz="3200" dirty="0"/>
              <a:t> fertilizer</a:t>
            </a:r>
          </a:p>
        </p:txBody>
      </p:sp>
      <p:sp>
        <p:nvSpPr>
          <p:cNvPr id="3" name="内容占位符 2"/>
          <p:cNvSpPr>
            <a:spLocks noGrp="1"/>
          </p:cNvSpPr>
          <p:nvPr>
            <p:ph idx="1"/>
          </p:nvPr>
        </p:nvSpPr>
        <p:spPr>
          <a:xfrm>
            <a:off x="752475" y="1819910"/>
            <a:ext cx="7772400" cy="4859020"/>
          </a:xfrm>
        </p:spPr>
        <p:txBody>
          <a:bodyPr/>
          <a:lstStyle/>
          <a:p>
            <a:pPr marL="0" indent="0">
              <a:buNone/>
            </a:pPr>
            <a:r>
              <a:rPr lang="en-US" altLang="zh-CN" sz="2400" dirty="0"/>
              <a:t>       </a:t>
            </a:r>
            <a:r>
              <a:rPr lang="en-US" altLang="zh-CN" sz="2400" b="1" dirty="0" err="1">
                <a:solidFill>
                  <a:schemeClr val="tx2"/>
                </a:solidFill>
              </a:rPr>
              <a:t>Jiaosu</a:t>
            </a:r>
            <a:r>
              <a:rPr lang="zh-CN" altLang="en-US" sz="2400" b="1" dirty="0">
                <a:solidFill>
                  <a:schemeClr val="tx2"/>
                </a:solidFill>
              </a:rPr>
              <a:t> </a:t>
            </a:r>
            <a:r>
              <a:rPr lang="en-US" altLang="zh-CN" sz="2400" b="1" dirty="0">
                <a:solidFill>
                  <a:schemeClr val="tx2"/>
                </a:solidFill>
              </a:rPr>
              <a:t>is the</a:t>
            </a:r>
            <a:r>
              <a:rPr lang="zh-CN" altLang="en-US" sz="2400" b="1" dirty="0">
                <a:solidFill>
                  <a:schemeClr val="tx2"/>
                </a:solidFill>
              </a:rPr>
              <a:t> biological products produced by fermentation.</a:t>
            </a:r>
          </a:p>
          <a:p>
            <a:pPr>
              <a:buFont typeface="Wingdings" panose="05000000000000000000" charset="0"/>
              <a:buChar char="u"/>
            </a:pPr>
            <a:r>
              <a:rPr lang="en-US" altLang="zh-CN" sz="2400" b="1" dirty="0">
                <a:solidFill>
                  <a:schemeClr val="tx2"/>
                </a:solidFill>
              </a:rPr>
              <a:t> </a:t>
            </a:r>
            <a:r>
              <a:rPr sz="2400" dirty="0">
                <a:solidFill>
                  <a:schemeClr val="tx2"/>
                </a:solidFill>
              </a:rPr>
              <a:t>Garbage </a:t>
            </a:r>
            <a:r>
              <a:rPr lang="en-US" sz="2400" dirty="0" err="1">
                <a:solidFill>
                  <a:schemeClr val="tx2"/>
                </a:solidFill>
              </a:rPr>
              <a:t>Jiaosu</a:t>
            </a:r>
            <a:r>
              <a:rPr sz="2400" dirty="0">
                <a:solidFill>
                  <a:schemeClr val="tx2"/>
                </a:solidFill>
              </a:rPr>
              <a:t>, environmental protection </a:t>
            </a:r>
            <a:r>
              <a:rPr lang="en-US" sz="2400" dirty="0" err="1">
                <a:solidFill>
                  <a:schemeClr val="tx2"/>
                </a:solidFill>
              </a:rPr>
              <a:t>Jiaosu</a:t>
            </a:r>
            <a:r>
              <a:rPr sz="2400" dirty="0">
                <a:solidFill>
                  <a:schemeClr val="tx2"/>
                </a:solidFill>
              </a:rPr>
              <a:t>, agricultural </a:t>
            </a:r>
            <a:r>
              <a:rPr lang="en-US" sz="2400" dirty="0" err="1">
                <a:solidFill>
                  <a:schemeClr val="tx2"/>
                </a:solidFill>
              </a:rPr>
              <a:t>Jiaosu</a:t>
            </a:r>
            <a:endParaRPr sz="2400" dirty="0">
              <a:solidFill>
                <a:schemeClr val="tx2"/>
              </a:solidFill>
            </a:endParaRPr>
          </a:p>
          <a:p>
            <a:pPr>
              <a:buFont typeface="Wingdings" panose="05000000000000000000" charset="0"/>
              <a:buChar char="u"/>
            </a:pPr>
            <a:r>
              <a:rPr sz="2400" dirty="0">
                <a:solidFill>
                  <a:schemeClr val="tx2"/>
                </a:solidFill>
              </a:rPr>
              <a:t>Washing </a:t>
            </a:r>
            <a:r>
              <a:rPr lang="en-US" sz="2400" dirty="0" err="1">
                <a:solidFill>
                  <a:schemeClr val="tx2"/>
                </a:solidFill>
              </a:rPr>
              <a:t>Jiaosu</a:t>
            </a:r>
            <a:endParaRPr sz="2400" dirty="0">
              <a:solidFill>
                <a:schemeClr val="tx2"/>
              </a:solidFill>
            </a:endParaRPr>
          </a:p>
          <a:p>
            <a:pPr>
              <a:buFont typeface="Wingdings" panose="05000000000000000000" charset="0"/>
              <a:buChar char="u"/>
            </a:pPr>
            <a:r>
              <a:rPr sz="2400" dirty="0">
                <a:solidFill>
                  <a:schemeClr val="tx2"/>
                </a:solidFill>
              </a:rPr>
              <a:t>Food </a:t>
            </a:r>
            <a:r>
              <a:rPr lang="en-US" sz="2400" dirty="0" err="1">
                <a:solidFill>
                  <a:schemeClr val="tx2"/>
                </a:solidFill>
              </a:rPr>
              <a:t>Jiaosu</a:t>
            </a:r>
            <a:endParaRPr sz="2400" dirty="0">
              <a:solidFill>
                <a:schemeClr val="tx2"/>
              </a:solidFill>
            </a:endParaRPr>
          </a:p>
          <a:p>
            <a:pPr>
              <a:buFont typeface="Wingdings" panose="05000000000000000000" charset="0"/>
              <a:buChar char="u"/>
            </a:pPr>
            <a:r>
              <a:rPr sz="2400" dirty="0">
                <a:solidFill>
                  <a:schemeClr val="tx2"/>
                </a:solidFill>
              </a:rPr>
              <a:t>Medical </a:t>
            </a:r>
            <a:r>
              <a:rPr lang="en-US" sz="2400" dirty="0" err="1">
                <a:solidFill>
                  <a:schemeClr val="tx2"/>
                </a:solidFill>
              </a:rPr>
              <a:t>Jiaosu</a:t>
            </a:r>
            <a:endParaRPr sz="2400" dirty="0">
              <a:solidFill>
                <a:schemeClr val="tx2"/>
              </a:solidFill>
            </a:endParaRPr>
          </a:p>
          <a:p>
            <a:pPr>
              <a:buFont typeface="Wingdings" panose="05000000000000000000" charset="0"/>
              <a:buChar char="u"/>
            </a:pPr>
            <a:r>
              <a:rPr sz="2400" dirty="0">
                <a:solidFill>
                  <a:schemeClr val="tx2"/>
                </a:solidFill>
              </a:rPr>
              <a:t>Special </a:t>
            </a:r>
            <a:r>
              <a:rPr lang="en-US" sz="2400" dirty="0" err="1">
                <a:solidFill>
                  <a:schemeClr val="tx2"/>
                </a:solidFill>
              </a:rPr>
              <a:t>Jiaosu</a:t>
            </a:r>
            <a:r>
              <a:rPr lang="en-US" altLang="zh-CN" sz="2400" b="1" dirty="0">
                <a:solidFill>
                  <a:schemeClr val="tx2"/>
                </a:solidFill>
              </a:rPr>
              <a:t>       </a:t>
            </a:r>
          </a:p>
          <a:p>
            <a:pPr marL="0" indent="0">
              <a:buFont typeface="Wingdings" panose="05000000000000000000" charset="0"/>
              <a:buNone/>
            </a:pPr>
            <a:r>
              <a:rPr lang="en-US" altLang="zh-CN" sz="2800" b="1" dirty="0">
                <a:solidFill>
                  <a:schemeClr val="tx2"/>
                </a:solidFill>
              </a:rPr>
              <a:t>      </a:t>
            </a:r>
            <a:r>
              <a:rPr lang="zh-CN" altLang="en-US" sz="2400" b="1" dirty="0">
                <a:solidFill>
                  <a:schemeClr val="tx2"/>
                </a:solidFill>
              </a:rPr>
              <a:t>Agricultural </a:t>
            </a:r>
            <a:r>
              <a:rPr lang="en-US" altLang="zh-CN" sz="2400" b="1" dirty="0" err="1">
                <a:solidFill>
                  <a:schemeClr val="tx2"/>
                </a:solidFill>
              </a:rPr>
              <a:t>Jiaosu</a:t>
            </a:r>
            <a:r>
              <a:rPr lang="zh-CN" altLang="en-US" sz="2400" b="1" dirty="0">
                <a:solidFill>
                  <a:schemeClr val="tx2"/>
                </a:solidFill>
              </a:rPr>
              <a:t> are biological products produced by fermentation and used in agricultural production. Most of them are liquid.</a:t>
            </a:r>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1196752"/>
            <a:ext cx="7704856" cy="579120"/>
          </a:xfrm>
        </p:spPr>
        <p:txBody>
          <a:bodyPr/>
          <a:lstStyle/>
          <a:p>
            <a:r>
              <a:rPr sz="3200" dirty="0"/>
              <a:t>2. Origin of </a:t>
            </a:r>
            <a:r>
              <a:rPr lang="en-US" sz="3200" dirty="0" err="1"/>
              <a:t>Jiaosu</a:t>
            </a:r>
            <a:r>
              <a:rPr lang="en-US" sz="3200" dirty="0"/>
              <a:t> production in China </a:t>
            </a:r>
            <a:endParaRPr dirty="0"/>
          </a:p>
        </p:txBody>
      </p:sp>
      <p:sp>
        <p:nvSpPr>
          <p:cNvPr id="3" name="内容占位符 2"/>
          <p:cNvSpPr>
            <a:spLocks noGrp="1"/>
          </p:cNvSpPr>
          <p:nvPr>
            <p:ph idx="1"/>
          </p:nvPr>
        </p:nvSpPr>
        <p:spPr>
          <a:xfrm>
            <a:off x="476250" y="2192655"/>
            <a:ext cx="8048625" cy="3724910"/>
          </a:xfrm>
        </p:spPr>
        <p:txBody>
          <a:bodyPr/>
          <a:lstStyle/>
          <a:p>
            <a:pPr>
              <a:lnSpc>
                <a:spcPct val="120000"/>
              </a:lnSpc>
            </a:pPr>
            <a:r>
              <a:rPr sz="2400" dirty="0"/>
              <a:t>Fermentation of wine: 4,000 years ago,  Xia Dynasty</a:t>
            </a:r>
          </a:p>
          <a:p>
            <a:pPr>
              <a:lnSpc>
                <a:spcPct val="120000"/>
              </a:lnSpc>
            </a:pPr>
            <a:r>
              <a:rPr sz="2400" dirty="0"/>
              <a:t>Fermentation of vinegar: 3000</a:t>
            </a:r>
            <a:r>
              <a:rPr sz="2400" dirty="0">
                <a:sym typeface="+mn-ea"/>
              </a:rPr>
              <a:t>years ago</a:t>
            </a:r>
            <a:r>
              <a:rPr sz="2400" dirty="0"/>
              <a:t>, Zhou Dynasty</a:t>
            </a:r>
          </a:p>
          <a:p>
            <a:pPr>
              <a:lnSpc>
                <a:spcPct val="120000"/>
              </a:lnSpc>
            </a:pPr>
            <a:r>
              <a:rPr sz="2400" dirty="0"/>
              <a:t>Fermentation of sauce: 2000</a:t>
            </a:r>
            <a:r>
              <a:rPr sz="2400" dirty="0">
                <a:sym typeface="+mn-ea"/>
              </a:rPr>
              <a:t>years ago</a:t>
            </a:r>
            <a:r>
              <a:rPr sz="2400" dirty="0"/>
              <a:t>, Han Dynasty</a:t>
            </a:r>
            <a:r>
              <a:rPr lang="zh-CN" altLang="en-US" sz="2400" dirty="0"/>
              <a:t> </a:t>
            </a:r>
            <a:r>
              <a:rPr lang="zh-CN" altLang="en-US" dirty="0"/>
              <a:t>     </a:t>
            </a:r>
          </a:p>
          <a:p>
            <a:pPr marL="0" indent="0">
              <a:buNone/>
            </a:pPr>
            <a:r>
              <a:rPr lang="zh-CN" altLang="en-US" dirty="0"/>
              <a:t> </a:t>
            </a:r>
          </a:p>
          <a:p>
            <a:pPr marL="0" lvl="0" indent="0">
              <a:buNone/>
            </a:pPr>
            <a:r>
              <a:rPr lang="zh-CN" altLang="en-US" dirty="0"/>
              <a:t>    The origins of </a:t>
            </a:r>
            <a:r>
              <a:rPr lang="en-US" altLang="zh-CN" dirty="0" err="1"/>
              <a:t>Jiaosu</a:t>
            </a:r>
            <a:r>
              <a:rPr lang="zh-CN" altLang="en-US" dirty="0"/>
              <a:t> can be traced back to food brewing techniques.</a:t>
            </a:r>
          </a:p>
        </p:txBody>
      </p:sp>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186180"/>
            <a:ext cx="6316092" cy="633730"/>
          </a:xfrm>
        </p:spPr>
        <p:txBody>
          <a:bodyPr/>
          <a:lstStyle/>
          <a:p>
            <a:pPr algn="l">
              <a:buClrTx/>
              <a:buSzTx/>
              <a:buFontTx/>
            </a:pPr>
            <a:r>
              <a:rPr sz="3200" dirty="0"/>
              <a:t>3. Initiation of modern </a:t>
            </a:r>
            <a:r>
              <a:rPr lang="en-US" sz="3200" dirty="0" err="1"/>
              <a:t>Jiaosu</a:t>
            </a:r>
            <a:endParaRPr sz="3200" dirty="0"/>
          </a:p>
        </p:txBody>
      </p:sp>
      <p:sp>
        <p:nvSpPr>
          <p:cNvPr id="3" name="内容占位符 2"/>
          <p:cNvSpPr>
            <a:spLocks noGrp="1"/>
          </p:cNvSpPr>
          <p:nvPr>
            <p:ph idx="1"/>
          </p:nvPr>
        </p:nvSpPr>
        <p:spPr>
          <a:xfrm>
            <a:off x="755650" y="1772816"/>
            <a:ext cx="7772400" cy="4104456"/>
          </a:xfrm>
        </p:spPr>
        <p:txBody>
          <a:bodyPr/>
          <a:lstStyle/>
          <a:p>
            <a:pPr marL="0" indent="0">
              <a:buNone/>
            </a:pPr>
            <a:r>
              <a:rPr lang="en-US" dirty="0">
                <a:solidFill>
                  <a:srgbClr val="002060"/>
                </a:solidFill>
                <a:sym typeface="+mn-ea"/>
              </a:rPr>
              <a:t>   </a:t>
            </a:r>
            <a:r>
              <a:rPr dirty="0">
                <a:solidFill>
                  <a:srgbClr val="002060"/>
                </a:solidFill>
                <a:sym typeface="+mn-ea"/>
              </a:rPr>
              <a:t>Garbage </a:t>
            </a:r>
            <a:r>
              <a:rPr lang="en-US" dirty="0" err="1">
                <a:solidFill>
                  <a:srgbClr val="002060"/>
                </a:solidFill>
                <a:sym typeface="+mn-ea"/>
              </a:rPr>
              <a:t>Jiaosu</a:t>
            </a:r>
            <a:r>
              <a:rPr dirty="0">
                <a:solidFill>
                  <a:srgbClr val="002060"/>
                </a:solidFill>
                <a:sym typeface="+mn-ea"/>
              </a:rPr>
              <a:t> (environmental protection </a:t>
            </a:r>
            <a:r>
              <a:rPr lang="en-US" dirty="0" err="1">
                <a:solidFill>
                  <a:srgbClr val="002060"/>
                </a:solidFill>
                <a:sym typeface="+mn-ea"/>
              </a:rPr>
              <a:t>Jiaosu</a:t>
            </a:r>
            <a:r>
              <a:rPr dirty="0">
                <a:solidFill>
                  <a:srgbClr val="002060"/>
                </a:solidFill>
                <a:sym typeface="+mn-ea"/>
              </a:rPr>
              <a:t>) : Around </a:t>
            </a:r>
            <a:r>
              <a:rPr b="1" dirty="0">
                <a:solidFill>
                  <a:srgbClr val="002060"/>
                </a:solidFill>
                <a:sym typeface="+mn-ea"/>
              </a:rPr>
              <a:t>1960</a:t>
            </a:r>
            <a:r>
              <a:rPr lang="zh-CN" altLang="en-US" b="1" dirty="0">
                <a:solidFill>
                  <a:srgbClr val="002060"/>
                </a:solidFill>
                <a:sym typeface="+mn-ea"/>
              </a:rPr>
              <a:t>’</a:t>
            </a:r>
            <a:r>
              <a:rPr lang="en-US" altLang="zh-CN" b="1" dirty="0">
                <a:solidFill>
                  <a:srgbClr val="002060"/>
                </a:solidFill>
                <a:sym typeface="+mn-ea"/>
              </a:rPr>
              <a:t>s</a:t>
            </a:r>
            <a:r>
              <a:rPr dirty="0">
                <a:solidFill>
                  <a:srgbClr val="002060"/>
                </a:solidFill>
                <a:sym typeface="+mn-ea"/>
              </a:rPr>
              <a:t>, the Chinese Thai-born Le Sukun obtained the application </a:t>
            </a:r>
            <a:r>
              <a:rPr lang="en-US" dirty="0" err="1">
                <a:solidFill>
                  <a:srgbClr val="002060"/>
                </a:solidFill>
                <a:sym typeface="+mn-ea"/>
              </a:rPr>
              <a:t>Jiaosu</a:t>
            </a:r>
            <a:r>
              <a:rPr dirty="0">
                <a:solidFill>
                  <a:srgbClr val="002060"/>
                </a:solidFill>
                <a:sym typeface="+mn-ea"/>
              </a:rPr>
              <a:t>, and then promoted the application. In the </a:t>
            </a:r>
            <a:r>
              <a:rPr b="1" dirty="0">
                <a:solidFill>
                  <a:srgbClr val="002060"/>
                </a:solidFill>
                <a:sym typeface="+mn-ea"/>
              </a:rPr>
              <a:t>1980s</a:t>
            </a:r>
            <a:r>
              <a:rPr dirty="0">
                <a:solidFill>
                  <a:srgbClr val="002060"/>
                </a:solidFill>
                <a:sym typeface="+mn-ea"/>
              </a:rPr>
              <a:t>, </a:t>
            </a:r>
            <a:r>
              <a:rPr b="1" dirty="0">
                <a:solidFill>
                  <a:srgbClr val="002060"/>
                </a:solidFill>
                <a:sym typeface="+mn-ea"/>
              </a:rPr>
              <a:t>FAO</a:t>
            </a:r>
            <a:r>
              <a:rPr dirty="0">
                <a:solidFill>
                  <a:srgbClr val="002060"/>
                </a:solidFill>
                <a:sym typeface="+mn-ea"/>
              </a:rPr>
              <a:t> awarded the "Food Safety Special Project". The technology was introduced to China by Wen Xiuzhi in </a:t>
            </a:r>
            <a:r>
              <a:rPr b="1" dirty="0">
                <a:solidFill>
                  <a:srgbClr val="002060"/>
                </a:solidFill>
                <a:sym typeface="+mn-ea"/>
              </a:rPr>
              <a:t>2013</a:t>
            </a:r>
            <a:r>
              <a:rPr dirty="0">
                <a:solidFill>
                  <a:srgbClr val="002060"/>
                </a:solidFill>
                <a:sym typeface="+mn-ea"/>
              </a:rPr>
              <a:t>.</a:t>
            </a:r>
          </a:p>
          <a:p>
            <a:endParaRPr lang="zh-CN" altLang="en-US" sz="2000" dirty="0">
              <a:solidFill>
                <a:srgbClr val="002060"/>
              </a:solidFill>
              <a:sym typeface="+mn-ea"/>
            </a:endParaRPr>
          </a:p>
        </p:txBody>
      </p:sp>
    </p:spTree>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57A70B5-096B-0F98-35AA-3CD05DBB2014}"/>
              </a:ext>
            </a:extLst>
          </p:cNvPr>
          <p:cNvSpPr>
            <a:spLocks noGrp="1"/>
          </p:cNvSpPr>
          <p:nvPr>
            <p:ph idx="1"/>
          </p:nvPr>
        </p:nvSpPr>
        <p:spPr>
          <a:xfrm>
            <a:off x="539552" y="1988840"/>
            <a:ext cx="8064896" cy="4104456"/>
          </a:xfrm>
        </p:spPr>
        <p:txBody>
          <a:bodyPr/>
          <a:lstStyle/>
          <a:p>
            <a:r>
              <a:rPr lang="en-US" altLang="zh-CN" sz="2800" dirty="0">
                <a:solidFill>
                  <a:srgbClr val="002060"/>
                </a:solidFill>
                <a:sym typeface="+mn-ea"/>
              </a:rPr>
              <a:t>Industrial production of edible </a:t>
            </a:r>
            <a:r>
              <a:rPr lang="en-US" altLang="zh-CN" sz="2800" dirty="0" err="1">
                <a:solidFill>
                  <a:srgbClr val="002060"/>
                </a:solidFill>
                <a:sym typeface="+mn-ea"/>
              </a:rPr>
              <a:t>Jiaosu</a:t>
            </a:r>
            <a:r>
              <a:rPr lang="en-US" altLang="zh-CN" sz="2800" dirty="0">
                <a:solidFill>
                  <a:srgbClr val="002060"/>
                </a:solidFill>
                <a:sym typeface="+mn-ea"/>
              </a:rPr>
              <a:t>: from Japan, </a:t>
            </a:r>
            <a:r>
              <a:rPr lang="en-US" altLang="zh-CN" sz="2800" b="1" dirty="0">
                <a:solidFill>
                  <a:srgbClr val="002060"/>
                </a:solidFill>
                <a:sym typeface="+mn-ea"/>
              </a:rPr>
              <a:t>at the end of the 19th century</a:t>
            </a:r>
            <a:r>
              <a:rPr lang="en-US" altLang="zh-CN" sz="2800" dirty="0">
                <a:solidFill>
                  <a:srgbClr val="002060"/>
                </a:solidFill>
                <a:sym typeface="+mn-ea"/>
              </a:rPr>
              <a:t>, once spread to Taiwan, China, and then to the mainland;</a:t>
            </a:r>
          </a:p>
          <a:p>
            <a:r>
              <a:rPr lang="en-US" altLang="zh-CN" sz="2800" dirty="0">
                <a:solidFill>
                  <a:srgbClr val="002060"/>
                </a:solidFill>
                <a:sym typeface="+mn-ea"/>
              </a:rPr>
              <a:t>Cultivation </a:t>
            </a:r>
            <a:r>
              <a:rPr lang="en-US" altLang="zh-CN" sz="2800" dirty="0" err="1">
                <a:solidFill>
                  <a:srgbClr val="002060"/>
                </a:solidFill>
                <a:sym typeface="+mn-ea"/>
              </a:rPr>
              <a:t>Jiaosu</a:t>
            </a:r>
            <a:r>
              <a:rPr lang="en-US" altLang="zh-CN" sz="2800" dirty="0">
                <a:solidFill>
                  <a:srgbClr val="002060"/>
                </a:solidFill>
                <a:sym typeface="+mn-ea"/>
              </a:rPr>
              <a:t>: Zhao </a:t>
            </a:r>
            <a:r>
              <a:rPr lang="en-US" altLang="zh-CN" sz="2800" dirty="0" err="1">
                <a:solidFill>
                  <a:srgbClr val="002060"/>
                </a:solidFill>
                <a:sym typeface="+mn-ea"/>
              </a:rPr>
              <a:t>Hangui</a:t>
            </a:r>
            <a:r>
              <a:rPr lang="en-US" altLang="zh-CN" sz="2800" dirty="0">
                <a:solidFill>
                  <a:srgbClr val="002060"/>
                </a:solidFill>
                <a:sym typeface="+mn-ea"/>
              </a:rPr>
              <a:t> in Korea developed around </a:t>
            </a:r>
            <a:r>
              <a:rPr lang="en-US" altLang="zh-CN" sz="2800" b="1" dirty="0">
                <a:solidFill>
                  <a:srgbClr val="002060"/>
                </a:solidFill>
                <a:sym typeface="+mn-ea"/>
              </a:rPr>
              <a:t>1980</a:t>
            </a:r>
            <a:r>
              <a:rPr lang="en-US" altLang="zh-CN" sz="2800" dirty="0">
                <a:solidFill>
                  <a:srgbClr val="002060"/>
                </a:solidFill>
                <a:sym typeface="+mn-ea"/>
              </a:rPr>
              <a:t>, and introduced to China after </a:t>
            </a:r>
            <a:r>
              <a:rPr lang="en-US" altLang="zh-CN" sz="2800" b="1" dirty="0">
                <a:solidFill>
                  <a:srgbClr val="002060"/>
                </a:solidFill>
                <a:sym typeface="+mn-ea"/>
              </a:rPr>
              <a:t>2000</a:t>
            </a:r>
            <a:r>
              <a:rPr lang="en-US" altLang="zh-CN" sz="2800" dirty="0">
                <a:solidFill>
                  <a:srgbClr val="002060"/>
                </a:solidFill>
                <a:sym typeface="+mn-ea"/>
              </a:rPr>
              <a:t>;</a:t>
            </a:r>
          </a:p>
          <a:p>
            <a:r>
              <a:rPr lang="en-US" altLang="zh-CN" sz="2800" dirty="0">
                <a:solidFill>
                  <a:srgbClr val="002060"/>
                </a:solidFill>
                <a:sym typeface="+mn-ea"/>
              </a:rPr>
              <a:t>Relevant technology has also spread to Europe, America and the other part in the world.</a:t>
            </a:r>
          </a:p>
        </p:txBody>
      </p:sp>
      <p:sp>
        <p:nvSpPr>
          <p:cNvPr id="4" name="标题 1">
            <a:extLst>
              <a:ext uri="{FF2B5EF4-FFF2-40B4-BE49-F238E27FC236}">
                <a16:creationId xmlns:a16="http://schemas.microsoft.com/office/drawing/2014/main" id="{BE85DE7B-7F3E-7F79-858E-5789027BA2CD}"/>
              </a:ext>
            </a:extLst>
          </p:cNvPr>
          <p:cNvSpPr>
            <a:spLocks noGrp="1"/>
          </p:cNvSpPr>
          <p:nvPr>
            <p:ph type="title"/>
          </p:nvPr>
        </p:nvSpPr>
        <p:spPr>
          <a:xfrm>
            <a:off x="827584" y="1186180"/>
            <a:ext cx="6768752" cy="633730"/>
          </a:xfrm>
        </p:spPr>
        <p:txBody>
          <a:bodyPr/>
          <a:lstStyle/>
          <a:p>
            <a:pPr algn="l">
              <a:buClrTx/>
              <a:buSzTx/>
              <a:buFontTx/>
            </a:pPr>
            <a:r>
              <a:rPr sz="4000" dirty="0"/>
              <a:t>Initiation of modern </a:t>
            </a:r>
            <a:r>
              <a:rPr lang="en-US" sz="4000" dirty="0" err="1"/>
              <a:t>Jiaosu</a:t>
            </a:r>
            <a:endParaRPr sz="4000" dirty="0"/>
          </a:p>
        </p:txBody>
      </p:sp>
    </p:spTree>
    <p:extLst>
      <p:ext uri="{BB962C8B-B14F-4D97-AF65-F5344CB8AC3E}">
        <p14:creationId xmlns:p14="http://schemas.microsoft.com/office/powerpoint/2010/main" val="2615695765"/>
      </p:ext>
    </p:extLst>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940" y="826135"/>
            <a:ext cx="7235190" cy="993775"/>
          </a:xfrm>
        </p:spPr>
        <p:txBody>
          <a:bodyPr/>
          <a:lstStyle/>
          <a:p>
            <a:r>
              <a:rPr sz="3200" dirty="0"/>
              <a:t>General trend of human application of fermentation technology</a:t>
            </a:r>
          </a:p>
        </p:txBody>
      </p:sp>
      <p:sp>
        <p:nvSpPr>
          <p:cNvPr id="3" name="内容占位符 2"/>
          <p:cNvSpPr>
            <a:spLocks noGrp="1"/>
          </p:cNvSpPr>
          <p:nvPr>
            <p:ph idx="1"/>
          </p:nvPr>
        </p:nvSpPr>
        <p:spPr>
          <a:xfrm>
            <a:off x="1284605" y="2358390"/>
            <a:ext cx="7240270" cy="3559175"/>
          </a:xfrm>
        </p:spPr>
        <p:txBody>
          <a:bodyPr/>
          <a:lstStyle/>
          <a:p>
            <a:pPr algn="l"/>
            <a:r>
              <a:rPr lang="zh-CN" altLang="en-US" b="1" dirty="0">
                <a:solidFill>
                  <a:srgbClr val="0070C0"/>
                </a:solidFill>
                <a:ea typeface="黑体" panose="02010609060101010101" pitchFamily="49" charset="-122"/>
                <a:cs typeface="+mn-lt"/>
              </a:rPr>
              <a:t>From food</a:t>
            </a:r>
            <a:r>
              <a:rPr lang="zh-CN" altLang="en-US" b="1" dirty="0">
                <a:solidFill>
                  <a:srgbClr val="0070C0"/>
                </a:solidFill>
                <a:latin typeface="黑体" panose="02010609060101010101" pitchFamily="49" charset="-122"/>
                <a:ea typeface="黑体" panose="02010609060101010101" pitchFamily="49" charset="-122"/>
              </a:rPr>
              <a:t> </a:t>
            </a:r>
            <a:r>
              <a:rPr lang="zh-CN" altLang="en-US" b="1" dirty="0">
                <a:solidFill>
                  <a:srgbClr val="0070C0"/>
                </a:solidFill>
                <a:ea typeface="黑体" panose="02010609060101010101" pitchFamily="49" charset="-122"/>
                <a:cs typeface="+mn-lt"/>
              </a:rPr>
              <a:t>to drug fermentation technology applications</a:t>
            </a:r>
          </a:p>
          <a:p>
            <a:endParaRPr lang="zh-CN" altLang="en-US" b="1" dirty="0">
              <a:solidFill>
                <a:srgbClr val="0070C0"/>
              </a:solidFill>
              <a:latin typeface="黑体" panose="02010609060101010101" pitchFamily="49" charset="-122"/>
              <a:ea typeface="黑体" panose="02010609060101010101" pitchFamily="49" charset="-122"/>
            </a:endParaRPr>
          </a:p>
          <a:p>
            <a:pPr marL="0" indent="0">
              <a:buNone/>
            </a:pPr>
            <a:endParaRPr lang="zh-CN" altLang="en-US" b="1" dirty="0">
              <a:solidFill>
                <a:srgbClr val="0070C0"/>
              </a:solidFill>
              <a:latin typeface="黑体" panose="02010609060101010101" pitchFamily="49" charset="-122"/>
              <a:ea typeface="黑体" panose="02010609060101010101" pitchFamily="49" charset="-122"/>
            </a:endParaRPr>
          </a:p>
          <a:p>
            <a:pPr algn="l"/>
            <a:r>
              <a:rPr lang="zh-CN" altLang="en-US" b="1" dirty="0">
                <a:solidFill>
                  <a:srgbClr val="0070C0"/>
                </a:solidFill>
                <a:ea typeface="黑体" panose="02010609060101010101" pitchFamily="49" charset="-122"/>
                <a:cs typeface="+mn-lt"/>
              </a:rPr>
              <a:t>Application of agricultural </a:t>
            </a:r>
            <a:r>
              <a:rPr lang="en-US" altLang="zh-CN" b="1" dirty="0" err="1">
                <a:solidFill>
                  <a:srgbClr val="0070C0"/>
                </a:solidFill>
                <a:ea typeface="黑体" panose="02010609060101010101" pitchFamily="49" charset="-122"/>
                <a:cs typeface="+mn-lt"/>
              </a:rPr>
              <a:t>Jioasu</a:t>
            </a:r>
            <a:r>
              <a:rPr lang="zh-CN" altLang="en-US" b="1" dirty="0">
                <a:solidFill>
                  <a:srgbClr val="0070C0"/>
                </a:solidFill>
                <a:ea typeface="黑体" panose="02010609060101010101" pitchFamily="49" charset="-122"/>
                <a:cs typeface="+mn-lt"/>
              </a:rPr>
              <a:t> technology</a:t>
            </a:r>
          </a:p>
        </p:txBody>
      </p:sp>
      <p:sp>
        <p:nvSpPr>
          <p:cNvPr id="5" name="下箭头 4"/>
          <p:cNvSpPr/>
          <p:nvPr/>
        </p:nvSpPr>
        <p:spPr>
          <a:xfrm>
            <a:off x="4409440" y="3573145"/>
            <a:ext cx="504190" cy="86423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A1D41-8F62-5187-D31F-F5A77632E2DF}"/>
              </a:ext>
            </a:extLst>
          </p:cNvPr>
          <p:cNvSpPr txBox="1">
            <a:spLocks/>
          </p:cNvSpPr>
          <p:nvPr/>
        </p:nvSpPr>
        <p:spPr>
          <a:xfrm>
            <a:off x="755576" y="1988840"/>
            <a:ext cx="8352790" cy="2016224"/>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r>
              <a:rPr lang="en-US" altLang="zh-CN" sz="4000" b="0" kern="0" dirty="0"/>
              <a:t>   </a:t>
            </a:r>
            <a:r>
              <a:rPr lang="en-US" sz="2800" b="0" kern="0" dirty="0"/>
              <a:t>Part I: </a:t>
            </a:r>
          </a:p>
          <a:p>
            <a:r>
              <a:rPr lang="en-US" sz="2800" b="0" kern="0" dirty="0"/>
              <a:t>    </a:t>
            </a:r>
            <a:r>
              <a:rPr lang="en-US" sz="3600" b="0" kern="0" dirty="0"/>
              <a:t>General type of organic fertilizer in traditional agriculture period in China</a:t>
            </a:r>
            <a:endParaRPr lang="en-US" sz="2800" b="0" kern="0" dirty="0"/>
          </a:p>
        </p:txBody>
      </p:sp>
    </p:spTree>
    <p:extLst>
      <p:ext uri="{BB962C8B-B14F-4D97-AF65-F5344CB8AC3E}">
        <p14:creationId xmlns:p14="http://schemas.microsoft.com/office/powerpoint/2010/main" val="1915664784"/>
      </p:ext>
    </p:extLst>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7624" y="692696"/>
            <a:ext cx="6059170" cy="1461770"/>
          </a:xfrm>
        </p:spPr>
        <p:txBody>
          <a:bodyPr/>
          <a:lstStyle/>
          <a:p>
            <a:r>
              <a:rPr sz="3200" dirty="0"/>
              <a:t>4. Production and utilization of agricultural </a:t>
            </a:r>
            <a:r>
              <a:rPr lang="en-US" sz="3200" dirty="0" err="1"/>
              <a:t>Jiaosu</a:t>
            </a:r>
            <a:br>
              <a:rPr sz="3200" dirty="0"/>
            </a:br>
            <a:r>
              <a:rPr sz="2800" dirty="0"/>
              <a:t>4.1 Preparing Materials</a:t>
            </a:r>
          </a:p>
        </p:txBody>
      </p:sp>
      <p:sp>
        <p:nvSpPr>
          <p:cNvPr id="3" name="内容占位符 2"/>
          <p:cNvSpPr>
            <a:spLocks noGrp="1"/>
          </p:cNvSpPr>
          <p:nvPr>
            <p:ph idx="1"/>
          </p:nvPr>
        </p:nvSpPr>
        <p:spPr>
          <a:xfrm>
            <a:off x="752475" y="1988840"/>
            <a:ext cx="7984490" cy="3973195"/>
          </a:xfrm>
        </p:spPr>
        <p:txBody>
          <a:bodyPr/>
          <a:lstStyle/>
          <a:p>
            <a:pPr marL="0" indent="0">
              <a:buNone/>
            </a:pPr>
            <a:r>
              <a:rPr lang="zh-CN" altLang="en-US" dirty="0">
                <a:solidFill>
                  <a:srgbClr val="0000FF"/>
                </a:solidFill>
                <a:sym typeface="+mn-ea"/>
              </a:rPr>
              <a:t>（</a:t>
            </a:r>
            <a:r>
              <a:rPr lang="en-US" altLang="zh-CN" dirty="0">
                <a:solidFill>
                  <a:srgbClr val="0000FF"/>
                </a:solidFill>
                <a:sym typeface="+mn-ea"/>
              </a:rPr>
              <a:t>1</a:t>
            </a:r>
            <a:r>
              <a:rPr lang="zh-CN" altLang="en-US" dirty="0">
                <a:solidFill>
                  <a:srgbClr val="0000FF"/>
                </a:solidFill>
                <a:sym typeface="+mn-ea"/>
              </a:rPr>
              <a:t>）Brown sugar (or black sugar, molasses, brown granulated sugar, other sugar)</a:t>
            </a:r>
          </a:p>
          <a:p>
            <a:pPr marL="0" indent="0">
              <a:buNone/>
            </a:pPr>
            <a:r>
              <a:rPr lang="zh-CN" altLang="en-US" dirty="0">
                <a:solidFill>
                  <a:srgbClr val="0000FF"/>
                </a:solidFill>
                <a:sym typeface="+mn-ea"/>
              </a:rPr>
              <a:t>（</a:t>
            </a:r>
            <a:r>
              <a:rPr lang="en-US" altLang="zh-CN" dirty="0">
                <a:solidFill>
                  <a:srgbClr val="0000FF"/>
                </a:solidFill>
                <a:sym typeface="+mn-ea"/>
              </a:rPr>
              <a:t>2</a:t>
            </a:r>
            <a:r>
              <a:rPr lang="zh-CN" altLang="en-US" dirty="0">
                <a:solidFill>
                  <a:srgbClr val="0000FF"/>
                </a:solidFill>
                <a:sym typeface="+mn-ea"/>
              </a:rPr>
              <a:t>）Peels, tail vegetables, fallen fruit, rotten fruit ready to be thrown away</a:t>
            </a:r>
          </a:p>
          <a:p>
            <a:pPr marL="0" indent="0">
              <a:buNone/>
            </a:pPr>
            <a:r>
              <a:rPr lang="zh-CN" altLang="en-US" dirty="0">
                <a:solidFill>
                  <a:srgbClr val="0000FF"/>
                </a:solidFill>
                <a:sym typeface="+mn-ea"/>
              </a:rPr>
              <a:t>（</a:t>
            </a:r>
            <a:r>
              <a:rPr lang="en-US" altLang="zh-CN" dirty="0">
                <a:solidFill>
                  <a:srgbClr val="0000FF"/>
                </a:solidFill>
                <a:sym typeface="+mn-ea"/>
              </a:rPr>
              <a:t>3</a:t>
            </a:r>
            <a:r>
              <a:rPr lang="zh-CN" altLang="en-US" dirty="0">
                <a:solidFill>
                  <a:srgbClr val="0000FF"/>
                </a:solidFill>
                <a:sym typeface="+mn-ea"/>
              </a:rPr>
              <a:t>）Tap water</a:t>
            </a:r>
          </a:p>
          <a:p>
            <a:pPr marL="0" indent="0">
              <a:buNone/>
            </a:pPr>
            <a:r>
              <a:rPr lang="zh-CN" altLang="en-US" dirty="0">
                <a:solidFill>
                  <a:srgbClr val="0000FF"/>
                </a:solidFill>
                <a:sym typeface="+mn-ea"/>
              </a:rPr>
              <a:t>（</a:t>
            </a:r>
            <a:r>
              <a:rPr lang="en-US" altLang="zh-CN" dirty="0">
                <a:solidFill>
                  <a:srgbClr val="0000FF"/>
                </a:solidFill>
                <a:sym typeface="+mn-ea"/>
              </a:rPr>
              <a:t>4</a:t>
            </a:r>
            <a:r>
              <a:rPr lang="zh-CN" altLang="en-US" dirty="0">
                <a:solidFill>
                  <a:srgbClr val="0000FF"/>
                </a:solidFill>
                <a:sym typeface="+mn-ea"/>
              </a:rPr>
              <a:t>）Plastic bucket that can be sealed (stainless steel bucket, water tank)</a:t>
            </a: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4" descr="E:\酵环自然\海报设计\蓝东画廊\很容易\红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251" y="1844825"/>
            <a:ext cx="6628085" cy="447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823524" y="764704"/>
            <a:ext cx="8320476" cy="1491615"/>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sz="3200" b="0" kern="0" dirty="0">
                <a:solidFill>
                  <a:schemeClr val="tx2"/>
                </a:solidFill>
                <a:latin typeface="+mj-lt"/>
                <a:ea typeface="+mj-ea"/>
                <a:cs typeface="+mj-cs"/>
              </a:rPr>
              <a:t>Making Jiaosu： </a:t>
            </a:r>
          </a:p>
          <a:p>
            <a:pPr eaLnBrk="1" hangingPunct="1">
              <a:spcBef>
                <a:spcPct val="0"/>
              </a:spcBef>
              <a:buNone/>
              <a:defRPr/>
            </a:pPr>
            <a:r>
              <a:rPr sz="3200" b="0" kern="0" dirty="0">
                <a:solidFill>
                  <a:schemeClr val="tx2"/>
                </a:solidFill>
                <a:latin typeface="+mj-lt"/>
                <a:ea typeface="+mj-ea"/>
                <a:cs typeface="+mj-cs"/>
              </a:rPr>
              <a:t>---红糖：brown sugar</a:t>
            </a:r>
          </a:p>
          <a:p>
            <a:pPr eaLnBrk="1" hangingPunct="1">
              <a:spcBef>
                <a:spcPct val="0"/>
              </a:spcBef>
              <a:buFont typeface="Arial" panose="020B0604020202020204" pitchFamily="34" charset="0"/>
              <a:buNone/>
              <a:defRPr/>
            </a:pPr>
            <a:endParaRPr lang="en-US" altLang="zh-CN" sz="2700"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940" y="958215"/>
            <a:ext cx="7792720" cy="798195"/>
          </a:xfrm>
        </p:spPr>
        <p:txBody>
          <a:bodyPr/>
          <a:lstStyle/>
          <a:p>
            <a:r>
              <a:rPr sz="3200" dirty="0"/>
              <a:t>Fruit and vegetable Raw materials</a:t>
            </a:r>
            <a:br>
              <a:rPr sz="3200" dirty="0"/>
            </a:br>
            <a:r>
              <a:rPr sz="3200" dirty="0"/>
              <a:t> (Fujian Wangde)</a:t>
            </a:r>
          </a:p>
        </p:txBody>
      </p:sp>
      <p:pic>
        <p:nvPicPr>
          <p:cNvPr id="8" name="图片 8" descr="微信图片_20230209161720"/>
          <p:cNvPicPr>
            <a:picLocks noGrp="1" noChangeAspect="1"/>
          </p:cNvPicPr>
          <p:nvPr>
            <p:ph idx="1"/>
            <p:custDataLst>
              <p:tags r:id="rId1"/>
            </p:custDataLst>
          </p:nvPr>
        </p:nvPicPr>
        <p:blipFill>
          <a:blip r:embed="rId3"/>
          <a:stretch>
            <a:fillRect/>
          </a:stretch>
        </p:blipFill>
        <p:spPr>
          <a:xfrm>
            <a:off x="1329690" y="1772920"/>
            <a:ext cx="6620510" cy="4616450"/>
          </a:xfrm>
          <a:prstGeom prst="rect">
            <a:avLst/>
          </a:prstGeom>
        </p:spPr>
      </p:pic>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940" y="1181100"/>
            <a:ext cx="6432550" cy="638810"/>
          </a:xfrm>
        </p:spPr>
        <p:txBody>
          <a:bodyPr/>
          <a:lstStyle/>
          <a:p>
            <a:r>
              <a:rPr sz="3200" dirty="0"/>
              <a:t>Material crushing (Fujian Wangde)</a:t>
            </a:r>
          </a:p>
        </p:txBody>
      </p:sp>
      <p:pic>
        <p:nvPicPr>
          <p:cNvPr id="9" name="图片 9" descr="微信图片_20230209161828"/>
          <p:cNvPicPr>
            <a:picLocks noGrp="1" noChangeAspect="1"/>
          </p:cNvPicPr>
          <p:nvPr>
            <p:ph idx="1"/>
            <p:custDataLst>
              <p:tags r:id="rId1"/>
            </p:custDataLst>
          </p:nvPr>
        </p:nvPicPr>
        <p:blipFill>
          <a:blip r:embed="rId3"/>
          <a:stretch>
            <a:fillRect/>
          </a:stretch>
        </p:blipFill>
        <p:spPr>
          <a:xfrm rot="10800000" flipV="1">
            <a:off x="1156335" y="1827530"/>
            <a:ext cx="6550660" cy="4664710"/>
          </a:xfrm>
          <a:prstGeom prst="rect">
            <a:avLst/>
          </a:prstGeom>
        </p:spPr>
      </p:pic>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0"/>
          <p:cNvSpPr txBox="1">
            <a:spLocks noChangeArrowheads="1"/>
          </p:cNvSpPr>
          <p:nvPr/>
        </p:nvSpPr>
        <p:spPr bwMode="auto">
          <a:xfrm>
            <a:off x="823524" y="764704"/>
            <a:ext cx="8320476" cy="1491615"/>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sz="3200" b="0" kern="0" dirty="0">
                <a:solidFill>
                  <a:schemeClr val="tx2"/>
                </a:solidFill>
                <a:latin typeface="+mj-lt"/>
                <a:ea typeface="+mj-ea"/>
                <a:cs typeface="+mj-cs"/>
              </a:rPr>
              <a:t>Making Jiaosu： </a:t>
            </a:r>
          </a:p>
          <a:p>
            <a:pPr eaLnBrk="1" hangingPunct="1">
              <a:spcBef>
                <a:spcPct val="0"/>
              </a:spcBef>
              <a:buNone/>
              <a:defRPr/>
            </a:pPr>
            <a:r>
              <a:rPr sz="3200" b="0" kern="0" dirty="0">
                <a:solidFill>
                  <a:schemeClr val="tx2"/>
                </a:solidFill>
                <a:latin typeface="+mj-lt"/>
                <a:ea typeface="+mj-ea"/>
                <a:cs typeface="+mj-cs"/>
              </a:rPr>
              <a:t>---干净水：clean water</a:t>
            </a:r>
          </a:p>
          <a:p>
            <a:pPr eaLnBrk="1" hangingPunct="1">
              <a:spcBef>
                <a:spcPct val="0"/>
              </a:spcBef>
              <a:buFont typeface="Arial" panose="020B0604020202020204" pitchFamily="34" charset="0"/>
              <a:buNone/>
              <a:defRPr/>
            </a:pPr>
            <a:endParaRPr lang="en-US" altLang="zh-CN" sz="2700"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098" name="Picture 2" descr="http://pic36.photophoto.cn/20150731/004204055148122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40656"/>
            <a:ext cx="6398159" cy="40366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1520" y="1916832"/>
            <a:ext cx="8736968" cy="4235207"/>
            <a:chOff x="1331640" y="2146122"/>
            <a:chExt cx="7656848" cy="3892136"/>
          </a:xfrm>
        </p:grpSpPr>
        <p:pic>
          <p:nvPicPr>
            <p:cNvPr id="5124" name="Picture 4" descr="https://timgsa.baidu.com/timg?image&amp;quality=80&amp;size=b9999_10000&amp;sec=1531368442890&amp;di=dc655a525d318145618bc47f0322a66b&amp;imgtype=0&amp;src=http%3A%2F%2Fwww.foodqs.cn%2Ftrade%2Fimage%2F..%2F..%2Fmemberpictures%2F2011%2F10%2F13%2Fpuli19_201110130231478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149826"/>
              <a:ext cx="3460027" cy="38884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timgsa.baidu.com/timg?image&amp;quality=80&amp;size=b9999_10000&amp;sec=1531368564513&amp;di=07e240b8d86eb0a9c0ac4647db56476c&amp;imgtype=0&amp;src=http%3A%2F%2Fimg10.360buyimg.com%2Fn0%2Fjfs%2Ft2815%2F354%2F2683129161%2F131489%2F2e2883c0%2F5770c1dfN239b4f8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668" y="2146122"/>
              <a:ext cx="4196820" cy="389213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10"/>
          <p:cNvSpPr txBox="1">
            <a:spLocks noChangeArrowheads="1"/>
          </p:cNvSpPr>
          <p:nvPr/>
        </p:nvSpPr>
        <p:spPr bwMode="auto">
          <a:xfrm>
            <a:off x="1043869" y="764704"/>
            <a:ext cx="8320476" cy="1568450"/>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sz="3200" b="0" kern="0" dirty="0">
                <a:solidFill>
                  <a:schemeClr val="tx2"/>
                </a:solidFill>
                <a:latin typeface="+mj-lt"/>
                <a:ea typeface="+mj-ea"/>
                <a:cs typeface="+mj-cs"/>
              </a:rPr>
              <a:t>Making Jiaosu： </a:t>
            </a:r>
          </a:p>
          <a:p>
            <a:pPr eaLnBrk="1" hangingPunct="1">
              <a:spcBef>
                <a:spcPct val="0"/>
              </a:spcBef>
              <a:buNone/>
              <a:defRPr/>
            </a:pPr>
            <a:r>
              <a:rPr sz="3200" b="0" kern="0" dirty="0">
                <a:solidFill>
                  <a:schemeClr val="tx2"/>
                </a:solidFill>
                <a:latin typeface="+mj-lt"/>
                <a:ea typeface="+mj-ea"/>
                <a:cs typeface="+mj-cs"/>
              </a:rPr>
              <a:t>---能够密封的塑料桶：sealed container</a:t>
            </a:r>
          </a:p>
          <a:p>
            <a:pPr eaLnBrk="1" hangingPunct="1">
              <a:spcBef>
                <a:spcPct val="0"/>
              </a:spcBef>
              <a:buFont typeface="Arial" panose="020B0604020202020204" pitchFamily="34" charset="0"/>
              <a:buNone/>
              <a:defRPr/>
            </a:pPr>
            <a:endParaRPr sz="3200" b="0" kern="0" dirty="0">
              <a:solidFill>
                <a:schemeClr val="tx2"/>
              </a:solidFill>
              <a:latin typeface="+mj-lt"/>
              <a:ea typeface="+mj-ea"/>
              <a:cs typeface="+mj-cs"/>
            </a:endParaRP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9840" y="964565"/>
            <a:ext cx="5967730" cy="850265"/>
          </a:xfrm>
        </p:spPr>
        <p:txBody>
          <a:bodyPr/>
          <a:lstStyle/>
          <a:p>
            <a:r>
              <a:rPr sz="3200" dirty="0"/>
              <a:t>Enzyme fermenter</a:t>
            </a:r>
          </a:p>
        </p:txBody>
      </p:sp>
      <p:pic>
        <p:nvPicPr>
          <p:cNvPr id="6" name="内容占位符 5"/>
          <p:cNvPicPr>
            <a:picLocks noGrp="1" noChangeAspect="1"/>
          </p:cNvPicPr>
          <p:nvPr>
            <p:ph idx="1"/>
            <p:custDataLst>
              <p:tags r:id="rId1"/>
            </p:custDataLst>
          </p:nvPr>
        </p:nvPicPr>
        <p:blipFill>
          <a:blip r:embed="rId3"/>
          <a:stretch>
            <a:fillRect/>
          </a:stretch>
        </p:blipFill>
        <p:spPr>
          <a:xfrm>
            <a:off x="943610" y="1814830"/>
            <a:ext cx="7307580" cy="4403725"/>
          </a:xfrm>
          <a:prstGeom prst="rect">
            <a:avLst/>
          </a:prstGeom>
        </p:spPr>
      </p:pic>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772816"/>
            <a:ext cx="7200800" cy="4680520"/>
          </a:xfrm>
          <a:prstGeom prst="rect">
            <a:avLst/>
          </a:prstGeom>
        </p:spPr>
      </p:pic>
      <p:sp>
        <p:nvSpPr>
          <p:cNvPr id="4" name="标题 1"/>
          <p:cNvSpPr txBox="1"/>
          <p:nvPr/>
        </p:nvSpPr>
        <p:spPr>
          <a:xfrm>
            <a:off x="1043940" y="764540"/>
            <a:ext cx="7792720" cy="1072515"/>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r>
              <a:rPr sz="3200" b="0" kern="0" dirty="0"/>
              <a:t>Shandong Pingyin fermentation plant fermenter</a:t>
            </a:r>
            <a:r>
              <a:rPr lang="en-US" sz="3200" b="0" kern="0" dirty="0"/>
              <a:t> </a:t>
            </a:r>
            <a:r>
              <a:rPr sz="3200" b="0" kern="0" dirty="0"/>
              <a:t>(</a:t>
            </a:r>
            <a:r>
              <a:rPr lang="en-US" sz="3200" b="0" kern="0" dirty="0"/>
              <a:t>Fengguo Li</a:t>
            </a:r>
            <a:r>
              <a:rPr sz="3200" b="0" kern="0" dirty="0"/>
              <a:t>)</a:t>
            </a:r>
          </a:p>
        </p:txBody>
      </p:sp>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95" y="1186180"/>
            <a:ext cx="4596130" cy="633730"/>
          </a:xfrm>
        </p:spPr>
        <p:txBody>
          <a:bodyPr/>
          <a:lstStyle/>
          <a:p>
            <a:r>
              <a:rPr sz="3200" dirty="0"/>
              <a:t>4.2 Production Method</a:t>
            </a:r>
          </a:p>
        </p:txBody>
      </p:sp>
      <p:sp>
        <p:nvSpPr>
          <p:cNvPr id="3" name="内容占位符 2"/>
          <p:cNvSpPr>
            <a:spLocks noGrp="1"/>
          </p:cNvSpPr>
          <p:nvPr>
            <p:ph idx="1"/>
          </p:nvPr>
        </p:nvSpPr>
        <p:spPr>
          <a:xfrm>
            <a:off x="752475" y="2245360"/>
            <a:ext cx="7772400" cy="3672205"/>
          </a:xfrm>
        </p:spPr>
        <p:txBody>
          <a:bodyPr/>
          <a:lstStyle/>
          <a:p>
            <a:pPr marL="0" indent="0">
              <a:buNone/>
            </a:pPr>
            <a:r>
              <a:rPr lang="en-US" altLang="zh-CN" dirty="0"/>
              <a:t>      </a:t>
            </a:r>
            <a:r>
              <a:rPr lang="zh-CN" altLang="en-US" b="1" dirty="0">
                <a:solidFill>
                  <a:srgbClr val="0000FF"/>
                </a:solidFill>
              </a:rPr>
              <a:t>The general method of </a:t>
            </a:r>
            <a:r>
              <a:rPr lang="en-US" altLang="zh-CN" b="1" dirty="0" err="1">
                <a:solidFill>
                  <a:srgbClr val="0000FF"/>
                </a:solidFill>
              </a:rPr>
              <a:t>Jiaosu</a:t>
            </a:r>
            <a:r>
              <a:rPr lang="zh-CN" altLang="en-US" b="1" dirty="0">
                <a:solidFill>
                  <a:srgbClr val="0000FF"/>
                </a:solidFill>
              </a:rPr>
              <a:t> production proposed by</a:t>
            </a:r>
            <a:r>
              <a:rPr lang="en-US" altLang="zh-CN" b="1" dirty="0">
                <a:solidFill>
                  <a:srgbClr val="0000FF"/>
                </a:solidFill>
              </a:rPr>
              <a:t> </a:t>
            </a:r>
            <a:r>
              <a:rPr lang="zh-CN" altLang="en-US" b="1" dirty="0">
                <a:solidFill>
                  <a:srgbClr val="0000FF"/>
                </a:solidFill>
              </a:rPr>
              <a:t>Sukun</a:t>
            </a:r>
            <a:r>
              <a:rPr lang="zh-CN" altLang="en-US" b="1" dirty="0">
                <a:solidFill>
                  <a:srgbClr val="0000FF"/>
                </a:solidFill>
                <a:sym typeface="+mn-ea"/>
              </a:rPr>
              <a:t> Le </a:t>
            </a:r>
            <a:r>
              <a:rPr lang="zh-CN" altLang="en-US" b="1" dirty="0">
                <a:solidFill>
                  <a:srgbClr val="0000FF"/>
                </a:solidFill>
              </a:rPr>
              <a:t>:</a:t>
            </a:r>
            <a:endParaRPr lang="zh-CN" altLang="en-US" sz="3600" b="1" dirty="0">
              <a:solidFill>
                <a:srgbClr val="0000FF"/>
              </a:solidFill>
            </a:endParaRPr>
          </a:p>
          <a:p>
            <a:pPr marL="0" indent="0">
              <a:buNone/>
            </a:pPr>
            <a:r>
              <a:rPr lang="en-US" altLang="zh-CN" b="1" dirty="0">
                <a:solidFill>
                  <a:schemeClr val="tx2"/>
                </a:solidFill>
              </a:rPr>
              <a:t>      </a:t>
            </a:r>
            <a:r>
              <a:rPr sz="2400" b="1" dirty="0">
                <a:solidFill>
                  <a:schemeClr val="tx2"/>
                </a:solidFill>
              </a:rPr>
              <a:t>Brown sugar: Peel: Clean water =</a:t>
            </a:r>
            <a:r>
              <a:rPr b="1" dirty="0">
                <a:solidFill>
                  <a:schemeClr val="tx2"/>
                </a:solidFill>
              </a:rPr>
              <a:t>1:3:10</a:t>
            </a:r>
            <a:endParaRPr sz="2400" b="1" dirty="0">
              <a:solidFill>
                <a:schemeClr val="tx2"/>
              </a:solidFill>
            </a:endParaRPr>
          </a:p>
          <a:p>
            <a:pPr marL="0" indent="0">
              <a:buNone/>
            </a:pPr>
            <a:endParaRPr lang="zh-CN" altLang="en-US" b="1" dirty="0">
              <a:solidFill>
                <a:schemeClr val="tx2"/>
              </a:solidFill>
            </a:endParaRPr>
          </a:p>
          <a:p>
            <a:pPr marL="0" indent="0">
              <a:buNone/>
            </a:pPr>
            <a:r>
              <a:rPr lang="zh-CN" altLang="en-US" b="1" dirty="0">
                <a:solidFill>
                  <a:schemeClr val="tx2"/>
                </a:solidFill>
              </a:rPr>
              <a:t> </a:t>
            </a:r>
            <a:r>
              <a:rPr lang="en-US" altLang="zh-CN" b="1" dirty="0">
                <a:solidFill>
                  <a:schemeClr val="tx2"/>
                </a:solidFill>
              </a:rPr>
              <a:t>     </a:t>
            </a:r>
            <a:r>
              <a:rPr lang="zh-CN" altLang="en-US" sz="3200" b="1" dirty="0">
                <a:solidFill>
                  <a:srgbClr val="0000FF"/>
                </a:solidFill>
              </a:rPr>
              <a:t>Safety, stability, everyone can succeed (Xiuzhi</a:t>
            </a:r>
            <a:r>
              <a:rPr lang="en-US" altLang="zh-CN" sz="3200" b="1" dirty="0">
                <a:solidFill>
                  <a:srgbClr val="0000FF"/>
                </a:solidFill>
              </a:rPr>
              <a:t> </a:t>
            </a:r>
            <a:r>
              <a:rPr lang="zh-CN" altLang="en-US" b="1" dirty="0">
                <a:solidFill>
                  <a:srgbClr val="0000FF"/>
                </a:solidFill>
                <a:sym typeface="+mn-ea"/>
              </a:rPr>
              <a:t>Wen</a:t>
            </a:r>
            <a:r>
              <a:rPr lang="zh-CN" altLang="en-US" sz="3200" b="1" dirty="0">
                <a:solidFill>
                  <a:srgbClr val="0000FF"/>
                </a:solidFill>
              </a:rPr>
              <a:t>, 2016).</a:t>
            </a: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735965"/>
            <a:ext cx="7792720" cy="1083945"/>
          </a:xfrm>
        </p:spPr>
        <p:txBody>
          <a:bodyPr/>
          <a:lstStyle/>
          <a:p>
            <a:r>
              <a:rPr sz="3200" dirty="0"/>
              <a:t>4.3 steps of actual production of </a:t>
            </a:r>
            <a:r>
              <a:rPr lang="en-US" sz="3200" dirty="0"/>
              <a:t>agricultural </a:t>
            </a:r>
            <a:r>
              <a:rPr lang="en-US" sz="3200" dirty="0" err="1"/>
              <a:t>Jiaosu</a:t>
            </a:r>
            <a:r>
              <a:rPr sz="3200" dirty="0"/>
              <a:t>:</a:t>
            </a:r>
          </a:p>
        </p:txBody>
      </p:sp>
      <p:sp>
        <p:nvSpPr>
          <p:cNvPr id="3" name="内容占位符 2"/>
          <p:cNvSpPr>
            <a:spLocks noGrp="1"/>
          </p:cNvSpPr>
          <p:nvPr>
            <p:ph idx="1"/>
          </p:nvPr>
        </p:nvSpPr>
        <p:spPr>
          <a:xfrm>
            <a:off x="752475" y="2132856"/>
            <a:ext cx="7772400" cy="3501390"/>
          </a:xfrm>
        </p:spPr>
        <p:txBody>
          <a:bodyPr/>
          <a:lstStyle/>
          <a:p>
            <a:pPr marL="0" indent="0">
              <a:buFont typeface="Wingdings" panose="05000000000000000000" charset="0"/>
              <a:buNone/>
            </a:pPr>
            <a:r>
              <a:rPr lang="en-US" altLang="zh-CN" sz="3600" dirty="0">
                <a:solidFill>
                  <a:schemeClr val="tx2"/>
                </a:solidFill>
              </a:rPr>
              <a:t>    </a:t>
            </a:r>
            <a:r>
              <a:rPr sz="3600" dirty="0">
                <a:solidFill>
                  <a:schemeClr val="tx1"/>
                </a:solidFill>
              </a:rPr>
              <a:t>(1) Fill the plastic container with 60 </a:t>
            </a:r>
            <a:r>
              <a:rPr lang="en-US" sz="3600" dirty="0">
                <a:solidFill>
                  <a:schemeClr val="tx1"/>
                </a:solidFill>
              </a:rPr>
              <a:t>%</a:t>
            </a:r>
            <a:r>
              <a:rPr sz="3600" dirty="0">
                <a:solidFill>
                  <a:schemeClr val="tx1"/>
                </a:solidFill>
              </a:rPr>
              <a:t> clean water. In the case of empty 5L cans of 3L water, the container shall have a tight lid for sealing.</a:t>
            </a:r>
          </a:p>
        </p:txBody>
      </p:sp>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260648"/>
            <a:ext cx="8352790" cy="1550035"/>
          </a:xfrm>
        </p:spPr>
        <p:txBody>
          <a:bodyPr/>
          <a:lstStyle/>
          <a:p>
            <a:br>
              <a:rPr lang="en-GB" altLang="zh-CN" sz="4000" dirty="0"/>
            </a:br>
            <a:r>
              <a:rPr lang="en-GB" altLang="zh-CN" sz="4000" dirty="0"/>
              <a:t>The General type </a:t>
            </a:r>
            <a:endParaRPr sz="2800" dirty="0"/>
          </a:p>
        </p:txBody>
      </p:sp>
      <p:sp>
        <p:nvSpPr>
          <p:cNvPr id="3" name="内容占位符 2"/>
          <p:cNvSpPr>
            <a:spLocks noGrp="1"/>
          </p:cNvSpPr>
          <p:nvPr>
            <p:ph idx="1"/>
          </p:nvPr>
        </p:nvSpPr>
        <p:spPr>
          <a:xfrm>
            <a:off x="755333" y="2060258"/>
            <a:ext cx="7772400" cy="4114800"/>
          </a:xfrm>
        </p:spPr>
        <p:txBody>
          <a:bodyPr/>
          <a:lstStyle/>
          <a:p>
            <a:r>
              <a:rPr lang="zh-CN" altLang="en-US" sz="2800" dirty="0"/>
              <a:t>Livestock manure</a:t>
            </a:r>
          </a:p>
          <a:p>
            <a:r>
              <a:rPr lang="zh-CN" altLang="en-US" sz="2800" dirty="0"/>
              <a:t>Human excrement</a:t>
            </a:r>
          </a:p>
          <a:p>
            <a:r>
              <a:rPr lang="zh-CN" altLang="en-US" sz="2800" dirty="0"/>
              <a:t>Waste retting fertilizer</a:t>
            </a:r>
          </a:p>
          <a:p>
            <a:r>
              <a:rPr lang="zh-CN" altLang="en-US" sz="2800" dirty="0"/>
              <a:t>Crop straw retting</a:t>
            </a:r>
          </a:p>
          <a:p>
            <a:r>
              <a:rPr lang="zh-CN" altLang="en-US" sz="2800" dirty="0"/>
              <a:t>Legume crops turn and press green manure</a:t>
            </a:r>
          </a:p>
          <a:p>
            <a:r>
              <a:rPr lang="zh-CN" altLang="en-US" sz="2800" dirty="0"/>
              <a:t>Grass charcoal fertilizer</a:t>
            </a:r>
          </a:p>
          <a:p>
            <a:r>
              <a:rPr lang="zh-CN" altLang="en-US" sz="2800" dirty="0"/>
              <a:t>......</a:t>
            </a:r>
          </a:p>
          <a:p>
            <a:endParaRPr lang="zh-CN" altLang="en-US" dirty="0"/>
          </a:p>
        </p:txBody>
      </p:sp>
    </p:spTree>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1988840"/>
            <a:ext cx="7772400" cy="3582035"/>
          </a:xfrm>
        </p:spPr>
        <p:txBody>
          <a:bodyPr/>
          <a:lstStyle/>
          <a:p>
            <a:pPr marL="0" indent="0">
              <a:buNone/>
            </a:pPr>
            <a:r>
              <a:rPr lang="en-US" altLang="zh-CN" dirty="0"/>
              <a:t>    </a:t>
            </a:r>
            <a:r>
              <a:rPr sz="2800" dirty="0"/>
              <a:t>(2) One-tenth of the amount of water is the amount of brown or </a:t>
            </a:r>
            <a:r>
              <a:rPr sz="2800" dirty="0">
                <a:sym typeface="+mn-ea"/>
              </a:rPr>
              <a:t>yellow</a:t>
            </a:r>
            <a:r>
              <a:rPr sz="2800" dirty="0"/>
              <a:t> sugar required. One liter of water is equal to one kilogram of weight. Add 300 grams of brown or yellow sugar to 3L of water (molasses can also be used for agricultural </a:t>
            </a:r>
            <a:r>
              <a:rPr lang="en-US" sz="2800" dirty="0" err="1"/>
              <a:t>jiaosu</a:t>
            </a:r>
            <a:r>
              <a:rPr sz="2800" dirty="0"/>
              <a:t>). Pour the sugar into the water and stir gently to dissolve (use a stick to stir).</a:t>
            </a:r>
          </a:p>
        </p:txBody>
      </p:sp>
      <p:sp>
        <p:nvSpPr>
          <p:cNvPr id="5" name="标题 4"/>
          <p:cNvSpPr>
            <a:spLocks noGrp="1"/>
          </p:cNvSpPr>
          <p:nvPr>
            <p:ph type="title"/>
            <p:custDataLst>
              <p:tags r:id="rId1"/>
            </p:custDataLst>
          </p:nvPr>
        </p:nvSpPr>
        <p:spPr>
          <a:xfrm>
            <a:off x="755576" y="686435"/>
            <a:ext cx="7792720" cy="1133475"/>
          </a:xfrm>
        </p:spPr>
        <p:txBody>
          <a:bodyPr/>
          <a:lstStyle/>
          <a:p>
            <a:r>
              <a:rPr sz="3200" dirty="0"/>
              <a:t>The steps in the actual production of </a:t>
            </a:r>
            <a:r>
              <a:rPr lang="en-US" altLang="zh-CN" sz="3200" dirty="0"/>
              <a:t>agricultural </a:t>
            </a:r>
            <a:r>
              <a:rPr lang="en-US" altLang="zh-CN" sz="3200" dirty="0" err="1"/>
              <a:t>Jiaosu</a:t>
            </a:r>
            <a:r>
              <a:rPr lang="en-US" altLang="zh-CN" sz="3200" dirty="0"/>
              <a:t>:</a:t>
            </a:r>
            <a:endParaRPr sz="3200" dirty="0"/>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2048" y="2060848"/>
            <a:ext cx="7772400" cy="3582035"/>
          </a:xfrm>
        </p:spPr>
        <p:txBody>
          <a:bodyPr/>
          <a:lstStyle/>
          <a:p>
            <a:pPr marL="0" indent="0">
              <a:buNone/>
            </a:pPr>
            <a:r>
              <a:rPr lang="en-US" altLang="zh-CN" dirty="0"/>
              <a:t>   </a:t>
            </a:r>
            <a:r>
              <a:rPr sz="2800" dirty="0"/>
              <a:t>(3) Three-tenths of water is the amount of food waste for fresh vegetables and fruits. For example, 900g of fruit and</a:t>
            </a:r>
            <a:r>
              <a:rPr lang="en-US" sz="2800" dirty="0"/>
              <a:t>/or</a:t>
            </a:r>
            <a:r>
              <a:rPr sz="2800" dirty="0"/>
              <a:t> vegetable waste should go with 3L of water. Chop up the fruit and vegetable ingredients, put them into the sugar water and stir well. Soak vegetable and fruit materials in water. (Note that</a:t>
            </a:r>
            <a:r>
              <a:rPr lang="en-US" sz="2800" dirty="0"/>
              <a:t>: </a:t>
            </a:r>
            <a:r>
              <a:rPr sz="2800" dirty="0"/>
              <a:t>the filling material should be minced or crushed, </a:t>
            </a:r>
            <a:r>
              <a:rPr lang="en-US" sz="2800" dirty="0"/>
              <a:t>length is about </a:t>
            </a:r>
            <a:r>
              <a:rPr sz="2800" dirty="0"/>
              <a:t>3-5cm.)</a:t>
            </a:r>
          </a:p>
        </p:txBody>
      </p:sp>
      <p:sp>
        <p:nvSpPr>
          <p:cNvPr id="6" name="标题 4">
            <a:extLst>
              <a:ext uri="{FF2B5EF4-FFF2-40B4-BE49-F238E27FC236}">
                <a16:creationId xmlns:a16="http://schemas.microsoft.com/office/drawing/2014/main" id="{FDDA09FC-F9F7-A014-9C1B-1EF2C6650308}"/>
              </a:ext>
            </a:extLst>
          </p:cNvPr>
          <p:cNvSpPr>
            <a:spLocks noGrp="1"/>
          </p:cNvSpPr>
          <p:nvPr>
            <p:ph type="title"/>
            <p:custDataLst>
              <p:tags r:id="rId1"/>
            </p:custDataLst>
          </p:nvPr>
        </p:nvSpPr>
        <p:spPr>
          <a:xfrm>
            <a:off x="755576" y="686435"/>
            <a:ext cx="7792720" cy="1133475"/>
          </a:xfrm>
        </p:spPr>
        <p:txBody>
          <a:bodyPr/>
          <a:lstStyle/>
          <a:p>
            <a:r>
              <a:rPr sz="3200" dirty="0"/>
              <a:t>The steps in the actual production of </a:t>
            </a:r>
            <a:r>
              <a:rPr lang="en-US" altLang="zh-CN" sz="3200" dirty="0"/>
              <a:t>agricultural </a:t>
            </a:r>
            <a:r>
              <a:rPr lang="en-US" altLang="zh-CN" sz="3200" dirty="0" err="1"/>
              <a:t>Jiaosu</a:t>
            </a:r>
            <a:r>
              <a:rPr lang="en-US" altLang="zh-CN" sz="3200" dirty="0"/>
              <a:t>:</a:t>
            </a:r>
            <a:endParaRPr sz="3200" dirty="0"/>
          </a:p>
        </p:txBody>
      </p:sp>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4" y="2204864"/>
            <a:ext cx="7923981" cy="3582035"/>
          </a:xfrm>
        </p:spPr>
        <p:txBody>
          <a:bodyPr/>
          <a:lstStyle/>
          <a:p>
            <a:pPr marL="0" indent="0">
              <a:buNone/>
            </a:pPr>
            <a:r>
              <a:rPr lang="en-US" altLang="zh-CN" dirty="0"/>
              <a:t>   </a:t>
            </a:r>
            <a:r>
              <a:rPr lang="zh-CN" altLang="en-US" dirty="0"/>
              <a:t>(4) Tighten the sealing lid of the plastic can and indicate the date of production on the label of the </a:t>
            </a:r>
            <a:r>
              <a:rPr lang="en-US" altLang="zh-CN" dirty="0"/>
              <a:t>tank</a:t>
            </a:r>
            <a:r>
              <a:rPr lang="zh-CN" altLang="en-US" dirty="0"/>
              <a:t>. Keep in a cool, ventilated place. Leave about 20% space in the container to prevent the contents from spilling out while the </a:t>
            </a:r>
            <a:r>
              <a:rPr lang="en-US" altLang="zh-CN" dirty="0" err="1"/>
              <a:t>Jiaosu</a:t>
            </a:r>
            <a:r>
              <a:rPr lang="zh-CN" altLang="en-US" dirty="0"/>
              <a:t> ferments.</a:t>
            </a:r>
          </a:p>
        </p:txBody>
      </p:sp>
      <p:sp>
        <p:nvSpPr>
          <p:cNvPr id="6" name="标题 4">
            <a:extLst>
              <a:ext uri="{FF2B5EF4-FFF2-40B4-BE49-F238E27FC236}">
                <a16:creationId xmlns:a16="http://schemas.microsoft.com/office/drawing/2014/main" id="{F785B43C-56FB-F1F4-D42F-BB4796B4426D}"/>
              </a:ext>
            </a:extLst>
          </p:cNvPr>
          <p:cNvSpPr>
            <a:spLocks noGrp="1"/>
          </p:cNvSpPr>
          <p:nvPr>
            <p:ph type="title"/>
            <p:custDataLst>
              <p:tags r:id="rId1"/>
            </p:custDataLst>
          </p:nvPr>
        </p:nvSpPr>
        <p:spPr>
          <a:xfrm>
            <a:off x="755576" y="686435"/>
            <a:ext cx="7792720" cy="1133475"/>
          </a:xfrm>
        </p:spPr>
        <p:txBody>
          <a:bodyPr/>
          <a:lstStyle/>
          <a:p>
            <a:r>
              <a:rPr sz="3200" dirty="0"/>
              <a:t>The steps in the actual production of </a:t>
            </a:r>
            <a:r>
              <a:rPr lang="en-US" altLang="zh-CN" sz="3200" dirty="0"/>
              <a:t>agricultural </a:t>
            </a:r>
            <a:r>
              <a:rPr lang="en-US" altLang="zh-CN" sz="3200" dirty="0" err="1"/>
              <a:t>Jiaosu</a:t>
            </a:r>
            <a:r>
              <a:rPr lang="en-US" altLang="zh-CN" sz="3200" dirty="0"/>
              <a:t>:</a:t>
            </a:r>
            <a:endParaRPr sz="3200" dirty="0"/>
          </a:p>
        </p:txBody>
      </p:sp>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132856"/>
            <a:ext cx="7772400" cy="3582035"/>
          </a:xfrm>
        </p:spPr>
        <p:txBody>
          <a:bodyPr/>
          <a:lstStyle/>
          <a:p>
            <a:pPr marL="0" indent="0">
              <a:buNone/>
            </a:pPr>
            <a:r>
              <a:rPr lang="en-US" altLang="zh-CN" dirty="0"/>
              <a:t>   </a:t>
            </a:r>
            <a:r>
              <a:rPr lang="zh-CN" altLang="en-US" sz="2800" dirty="0"/>
              <a:t>(5) During the first month of production, the tank will produce gas, pay attention to loosen the lid of the tank once a day, and then close it immediately. Small mouth bottle because of good sealing, air is very important; Wide mouth container tightness is slightly poor, such as no gas, can not be deflated; Steel vessels with exhaust valves do not need to vent air.</a:t>
            </a:r>
          </a:p>
        </p:txBody>
      </p:sp>
      <p:sp>
        <p:nvSpPr>
          <p:cNvPr id="6" name="标题 4">
            <a:extLst>
              <a:ext uri="{FF2B5EF4-FFF2-40B4-BE49-F238E27FC236}">
                <a16:creationId xmlns:a16="http://schemas.microsoft.com/office/drawing/2014/main" id="{499077AA-4256-754B-FAB9-9318791BE7DA}"/>
              </a:ext>
            </a:extLst>
          </p:cNvPr>
          <p:cNvSpPr>
            <a:spLocks noGrp="1"/>
          </p:cNvSpPr>
          <p:nvPr>
            <p:ph type="title"/>
            <p:custDataLst>
              <p:tags r:id="rId1"/>
            </p:custDataLst>
          </p:nvPr>
        </p:nvSpPr>
        <p:spPr>
          <a:xfrm>
            <a:off x="755576" y="686435"/>
            <a:ext cx="7792720" cy="1133475"/>
          </a:xfrm>
        </p:spPr>
        <p:txBody>
          <a:bodyPr/>
          <a:lstStyle/>
          <a:p>
            <a:r>
              <a:rPr sz="3200" dirty="0"/>
              <a:t>The steps in the actual production of </a:t>
            </a:r>
            <a:r>
              <a:rPr lang="en-US" altLang="zh-CN" sz="3200" dirty="0"/>
              <a:t>agricultural </a:t>
            </a:r>
            <a:r>
              <a:rPr lang="en-US" altLang="zh-CN" sz="3200" dirty="0" err="1"/>
              <a:t>Jiaosu</a:t>
            </a:r>
            <a:r>
              <a:rPr lang="en-US" altLang="zh-CN" sz="3200" dirty="0"/>
              <a:t>:</a:t>
            </a:r>
            <a:endParaRPr sz="3200" dirty="0"/>
          </a:p>
        </p:txBody>
      </p:sp>
    </p:spTree>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335530"/>
            <a:ext cx="7772400" cy="3582035"/>
          </a:xfrm>
        </p:spPr>
        <p:txBody>
          <a:bodyPr/>
          <a:lstStyle/>
          <a:p>
            <a:pPr marL="0" indent="0">
              <a:buNone/>
            </a:pPr>
            <a:r>
              <a:rPr lang="en-US" altLang="zh-CN" dirty="0"/>
              <a:t>      </a:t>
            </a:r>
            <a:r>
              <a:rPr lang="zh-CN" altLang="en-US" sz="2800" dirty="0"/>
              <a:t>(6) After a month, generally no expanding gas is produced (the plastic container no longer bulges). Then seal, continue to sit until three months expired, ready to use. It can also be kept for a long time and enabled at any time.</a:t>
            </a:r>
          </a:p>
        </p:txBody>
      </p:sp>
      <p:sp>
        <p:nvSpPr>
          <p:cNvPr id="6" name="标题 4">
            <a:extLst>
              <a:ext uri="{FF2B5EF4-FFF2-40B4-BE49-F238E27FC236}">
                <a16:creationId xmlns:a16="http://schemas.microsoft.com/office/drawing/2014/main" id="{6475486B-50F5-C3F5-4CA1-E6E48A064EF7}"/>
              </a:ext>
            </a:extLst>
          </p:cNvPr>
          <p:cNvSpPr>
            <a:spLocks noGrp="1"/>
          </p:cNvSpPr>
          <p:nvPr>
            <p:ph type="title"/>
            <p:custDataLst>
              <p:tags r:id="rId1"/>
            </p:custDataLst>
          </p:nvPr>
        </p:nvSpPr>
        <p:spPr>
          <a:xfrm>
            <a:off x="755576" y="686435"/>
            <a:ext cx="7792720" cy="1133475"/>
          </a:xfrm>
        </p:spPr>
        <p:txBody>
          <a:bodyPr/>
          <a:lstStyle/>
          <a:p>
            <a:r>
              <a:rPr sz="3200" dirty="0"/>
              <a:t>The steps in the actual production of </a:t>
            </a:r>
            <a:r>
              <a:rPr lang="en-US" altLang="zh-CN" sz="3200" dirty="0"/>
              <a:t>agricultural </a:t>
            </a:r>
            <a:r>
              <a:rPr lang="en-US" altLang="zh-CN" sz="3200" dirty="0" err="1"/>
              <a:t>Jiaosu</a:t>
            </a:r>
            <a:r>
              <a:rPr lang="en-US" altLang="zh-CN" sz="3200" dirty="0"/>
              <a:t>:</a:t>
            </a:r>
            <a:endParaRPr sz="3200" dirty="0"/>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744855"/>
            <a:ext cx="7792720" cy="1075055"/>
          </a:xfrm>
        </p:spPr>
        <p:txBody>
          <a:bodyPr/>
          <a:lstStyle/>
          <a:p>
            <a:r>
              <a:rPr sz="3200" dirty="0"/>
              <a:t>4.4 Other conditions of agricultural </a:t>
            </a:r>
            <a:r>
              <a:rPr lang="en-US" sz="3200" dirty="0" err="1"/>
              <a:t>jiaosu</a:t>
            </a:r>
            <a:r>
              <a:rPr sz="3200" dirty="0"/>
              <a:t>:</a:t>
            </a:r>
          </a:p>
        </p:txBody>
      </p:sp>
      <p:sp>
        <p:nvSpPr>
          <p:cNvPr id="3" name="内容占位符 2"/>
          <p:cNvSpPr>
            <a:spLocks noGrp="1"/>
          </p:cNvSpPr>
          <p:nvPr>
            <p:ph idx="1"/>
          </p:nvPr>
        </p:nvSpPr>
        <p:spPr>
          <a:xfrm>
            <a:off x="752475" y="2298065"/>
            <a:ext cx="7772400" cy="3619500"/>
          </a:xfrm>
        </p:spPr>
        <p:txBody>
          <a:bodyPr/>
          <a:lstStyle/>
          <a:p>
            <a:pPr marL="0" indent="0">
              <a:buNone/>
            </a:pPr>
            <a:r>
              <a:rPr lang="en-US" altLang="zh-CN" dirty="0"/>
              <a:t>   </a:t>
            </a:r>
            <a:r>
              <a:rPr sz="2800" dirty="0"/>
              <a:t>(1) Plastic bucket is the preferred agricultural fermentation container. Due to the fermentation process produced gas, such as glass bottles, may burst. Plastic drums in fermentation will also expand, timely exhaust, will not burst the barrel. In addition, plastic buckets are easy to carry</a:t>
            </a:r>
            <a:r>
              <a:rPr lang="en-US" sz="2800" dirty="0"/>
              <a:t> to other place</a:t>
            </a:r>
            <a:r>
              <a:rPr sz="2800" dirty="0"/>
              <a:t>.</a:t>
            </a: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1772816"/>
            <a:ext cx="7772400" cy="4152265"/>
          </a:xfrm>
        </p:spPr>
        <p:txBody>
          <a:bodyPr/>
          <a:lstStyle/>
          <a:p>
            <a:pPr marL="0" indent="0">
              <a:buNone/>
            </a:pPr>
            <a:r>
              <a:rPr lang="en-US" sz="2400" dirty="0"/>
              <a:t>      </a:t>
            </a:r>
            <a:r>
              <a:rPr sz="2400" dirty="0"/>
              <a:t>(2) Kitchen waste includes fruit skins, vegetable roots and leaves, roots, stems, leaves, flowers, fruits, grain products, animal organs, etc. The materials used are all kinds of local discarded fresh biological materials. Note that although the material is discarded, it should not rot.</a:t>
            </a:r>
          </a:p>
          <a:p>
            <a:pPr marL="0" indent="0">
              <a:buNone/>
            </a:pPr>
            <a:r>
              <a:rPr lang="en-US" sz="2400" dirty="0"/>
              <a:t>      </a:t>
            </a:r>
            <a:r>
              <a:rPr sz="2400" dirty="0"/>
              <a:t>(3) The water shall be clean and pollution-free water, which may be well water, tap water, rainwater, water from rivers and lakes.</a:t>
            </a:r>
          </a:p>
          <a:p>
            <a:pPr marL="0" indent="0">
              <a:buNone/>
            </a:pPr>
            <a:r>
              <a:rPr lang="en-US" sz="2400" dirty="0"/>
              <a:t>      </a:t>
            </a:r>
            <a:r>
              <a:rPr sz="2400" dirty="0"/>
              <a:t>(4) Finally, adding one thousandth of the </a:t>
            </a:r>
            <a:r>
              <a:rPr lang="en-US" sz="2400" dirty="0" err="1"/>
              <a:t>jiaosu</a:t>
            </a:r>
            <a:r>
              <a:rPr sz="2400" dirty="0"/>
              <a:t> strain stock solution will be better</a:t>
            </a:r>
            <a:r>
              <a:rPr lang="en-US" sz="2400" dirty="0"/>
              <a:t> for</a:t>
            </a:r>
            <a:r>
              <a:rPr sz="2400" dirty="0"/>
              <a:t> fermentation.</a:t>
            </a:r>
          </a:p>
        </p:txBody>
      </p:sp>
      <p:sp>
        <p:nvSpPr>
          <p:cNvPr id="4" name="标题 1"/>
          <p:cNvSpPr>
            <a:spLocks noGrp="1"/>
          </p:cNvSpPr>
          <p:nvPr>
            <p:custDataLst>
              <p:tags r:id="rId1"/>
            </p:custDataLst>
          </p:nvPr>
        </p:nvSpPr>
        <p:spPr>
          <a:xfrm>
            <a:off x="755576" y="404495"/>
            <a:ext cx="7792720" cy="1448435"/>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r>
              <a:rPr sz="3200" b="0" kern="0" dirty="0">
                <a:sym typeface="+mn-ea"/>
              </a:rPr>
              <a:t>Other conditions of agricultural </a:t>
            </a:r>
            <a:r>
              <a:rPr lang="en-US" sz="3200" b="0" kern="0" dirty="0" err="1">
                <a:sym typeface="+mn-ea"/>
              </a:rPr>
              <a:t>jiaosu</a:t>
            </a:r>
            <a:r>
              <a:rPr sz="3200" b="0" kern="0" dirty="0">
                <a:sym typeface="+mn-ea"/>
              </a:rPr>
              <a:t>:</a:t>
            </a:r>
            <a:endParaRPr lang="zh-CN" altLang="en-US" sz="4000" dirty="0"/>
          </a:p>
        </p:txBody>
      </p:sp>
    </p:spTree>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181225"/>
            <a:ext cx="7772400" cy="3521075"/>
          </a:xfrm>
        </p:spPr>
        <p:txBody>
          <a:bodyPr/>
          <a:lstStyle/>
          <a:p>
            <a:pPr marL="0" indent="0">
              <a:buNone/>
            </a:pPr>
            <a:r>
              <a:rPr lang="en-US" altLang="zh-CN" dirty="0"/>
              <a:t>     </a:t>
            </a:r>
            <a:r>
              <a:rPr sz="2800" dirty="0"/>
              <a:t>(5) It should be noted that full canning should be done at one time, and the time of canning should not exceed 24h.</a:t>
            </a:r>
          </a:p>
          <a:p>
            <a:pPr marL="0" indent="0">
              <a:buNone/>
            </a:pPr>
            <a:r>
              <a:rPr lang="en-US" sz="2800" dirty="0"/>
              <a:t>      </a:t>
            </a:r>
            <a:r>
              <a:rPr sz="2800" dirty="0"/>
              <a:t>(6) After adding materials and water, leave 15%~20% space in the container. During the first month of fermentation, there is a gas spill, and if you overfill, the liquid will spill out.</a:t>
            </a:r>
          </a:p>
        </p:txBody>
      </p:sp>
      <p:sp>
        <p:nvSpPr>
          <p:cNvPr id="4" name="标题 1"/>
          <p:cNvSpPr>
            <a:spLocks noGrp="1"/>
          </p:cNvSpPr>
          <p:nvPr>
            <p:custDataLst>
              <p:tags r:id="rId1"/>
            </p:custDataLst>
          </p:nvPr>
        </p:nvSpPr>
        <p:spPr>
          <a:xfrm>
            <a:off x="755576" y="332423"/>
            <a:ext cx="7793037"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r>
              <a:rPr sz="3200" b="0" kern="0" dirty="0">
                <a:sym typeface="+mn-ea"/>
              </a:rPr>
              <a:t>Other conditions of agricultural fermentation:</a:t>
            </a:r>
            <a:endParaRPr sz="3200" b="0" kern="0" dirty="0"/>
          </a:p>
        </p:txBody>
      </p:sp>
    </p:spTree>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158" y="1412776"/>
            <a:ext cx="7772400" cy="4114800"/>
          </a:xfrm>
        </p:spPr>
        <p:txBody>
          <a:bodyPr/>
          <a:lstStyle/>
          <a:p>
            <a:endParaRPr lang="zh-CN" altLang="en-US" dirty="0"/>
          </a:p>
          <a:p>
            <a:pPr marL="0" indent="0">
              <a:buNone/>
            </a:pPr>
            <a:r>
              <a:rPr lang="en-US" altLang="zh-CN" dirty="0">
                <a:sym typeface="+mn-ea"/>
              </a:rPr>
              <a:t>      </a:t>
            </a:r>
            <a:r>
              <a:rPr sz="2800" dirty="0"/>
              <a:t>(7) The fermentation container materials, water and yeast stock solution are all added, and the lid is sealed. Make sure it is sealed. Large buckets should be wrapped with plastic cloth and then tightened to prevent air intake. Air leakage, intake will become smelly.</a:t>
            </a:r>
          </a:p>
          <a:p>
            <a:pPr marL="0" indent="0">
              <a:buNone/>
            </a:pPr>
            <a:r>
              <a:rPr lang="en-US" altLang="zh-CN" sz="2800" dirty="0">
                <a:sym typeface="+mn-ea"/>
              </a:rPr>
              <a:t>      </a:t>
            </a:r>
            <a:r>
              <a:rPr sz="2800" dirty="0"/>
              <a:t>(8) Pay attention to put the bucket in a cool ventilated place away from light.</a:t>
            </a:r>
          </a:p>
        </p:txBody>
      </p:sp>
      <p:sp>
        <p:nvSpPr>
          <p:cNvPr id="4" name="标题 1"/>
          <p:cNvSpPr>
            <a:spLocks noGrp="1"/>
          </p:cNvSpPr>
          <p:nvPr>
            <p:custDataLst>
              <p:tags r:id="rId1"/>
            </p:custDataLst>
          </p:nvPr>
        </p:nvSpPr>
        <p:spPr>
          <a:xfrm>
            <a:off x="755576" y="341313"/>
            <a:ext cx="7793037"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r>
              <a:rPr sz="3200" b="0" kern="0" dirty="0">
                <a:sym typeface="+mn-ea"/>
              </a:rPr>
              <a:t>Other conditions of agricultural fermentation:</a:t>
            </a:r>
            <a:endParaRPr sz="3200" b="0" kern="0" dirty="0"/>
          </a:p>
        </p:txBody>
      </p:sp>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132856"/>
            <a:ext cx="7772400" cy="3469640"/>
          </a:xfrm>
        </p:spPr>
        <p:txBody>
          <a:bodyPr/>
          <a:lstStyle/>
          <a:p>
            <a:pPr marL="0" indent="0">
              <a:buNone/>
            </a:pPr>
            <a:r>
              <a:rPr lang="en-US" altLang="zh-CN" dirty="0">
                <a:sym typeface="+mn-ea"/>
              </a:rPr>
              <a:t>     </a:t>
            </a:r>
            <a:r>
              <a:rPr lang="en-US" altLang="zh-CN" sz="2800" dirty="0">
                <a:sym typeface="+mn-ea"/>
              </a:rPr>
              <a:t> </a:t>
            </a:r>
            <a:r>
              <a:rPr sz="2800" dirty="0">
                <a:sym typeface="+mn-ea"/>
              </a:rPr>
              <a:t>(9) Fermentation environment temperature should be maintained at 20-35℃. If the temperature is low in winter, when the temperature is below 15℃ in the beginning of a month, the timing begins when the temperature rises to 15℃-20℃. When the ambient temperature is below 12℃, the microbial flora is in a dormant state.</a:t>
            </a:r>
          </a:p>
        </p:txBody>
      </p:sp>
      <p:sp>
        <p:nvSpPr>
          <p:cNvPr id="4" name="标题 1"/>
          <p:cNvSpPr>
            <a:spLocks noGrp="1"/>
          </p:cNvSpPr>
          <p:nvPr>
            <p:custDataLst>
              <p:tags r:id="rId1"/>
            </p:custDataLst>
          </p:nvPr>
        </p:nvSpPr>
        <p:spPr>
          <a:xfrm>
            <a:off x="1042988" y="341313"/>
            <a:ext cx="7793037"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r>
              <a:rPr sz="3200" b="0" kern="0" dirty="0">
                <a:sym typeface="+mn-ea"/>
              </a:rPr>
              <a:t>Other conditions of agricultural fermentation:</a:t>
            </a:r>
            <a:endParaRPr sz="3200" b="0" kern="0" dirty="0"/>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1124585"/>
            <a:ext cx="7792720" cy="651510"/>
          </a:xfrm>
        </p:spPr>
        <p:txBody>
          <a:bodyPr/>
          <a:lstStyle/>
          <a:p>
            <a:r>
              <a:rPr dirty="0"/>
              <a:t>It </a:t>
            </a:r>
            <a:r>
              <a:rPr lang="en-US" dirty="0"/>
              <a:t>is </a:t>
            </a:r>
            <a:r>
              <a:rPr dirty="0"/>
              <a:t>known that:</a:t>
            </a:r>
          </a:p>
        </p:txBody>
      </p:sp>
      <p:sp>
        <p:nvSpPr>
          <p:cNvPr id="3" name="内容占位符 2"/>
          <p:cNvSpPr>
            <a:spLocks noGrp="1"/>
          </p:cNvSpPr>
          <p:nvPr>
            <p:ph idx="1"/>
          </p:nvPr>
        </p:nvSpPr>
        <p:spPr>
          <a:xfrm>
            <a:off x="685800" y="1916832"/>
            <a:ext cx="7772400" cy="3436620"/>
          </a:xfrm>
        </p:spPr>
        <p:txBody>
          <a:bodyPr/>
          <a:lstStyle/>
          <a:p>
            <a:pPr marL="0" indent="0">
              <a:buNone/>
            </a:pPr>
            <a:r>
              <a:rPr lang="en-US" altLang="zh-CN" dirty="0"/>
              <a:t>   </a:t>
            </a:r>
            <a:r>
              <a:rPr lang="zh-CN" altLang="en-US" sz="2800" dirty="0">
                <a:gradFill>
                  <a:gsLst>
                    <a:gs pos="0">
                      <a:srgbClr val="012D86"/>
                    </a:gs>
                    <a:gs pos="100000">
                      <a:srgbClr val="0E2557"/>
                    </a:gs>
                  </a:gsLst>
                  <a:lin scaled="0"/>
                </a:gradFill>
              </a:rPr>
              <a:t>Human food comes from soil, and soil food comes from fertilizer. Fertilizer is </a:t>
            </a:r>
            <a:r>
              <a:rPr lang="en-US" altLang="zh-CN" sz="2800" dirty="0">
                <a:gradFill>
                  <a:gsLst>
                    <a:gs pos="0">
                      <a:srgbClr val="012D86"/>
                    </a:gs>
                    <a:gs pos="100000">
                      <a:srgbClr val="0E2557"/>
                    </a:gs>
                  </a:gsLst>
                  <a:lin scaled="0"/>
                </a:gradFill>
              </a:rPr>
              <a:t>the </a:t>
            </a:r>
            <a:r>
              <a:rPr lang="zh-CN" altLang="en-US" sz="2800" dirty="0">
                <a:gradFill>
                  <a:gsLst>
                    <a:gs pos="0">
                      <a:srgbClr val="012D86"/>
                    </a:gs>
                    <a:gs pos="100000">
                      <a:srgbClr val="0E2557"/>
                    </a:gs>
                  </a:gsLst>
                  <a:lin scaled="0"/>
                </a:gradFill>
              </a:rPr>
              <a:t>food for human food.</a:t>
            </a:r>
            <a:endParaRPr lang="zh-CN" altLang="en-US" sz="3600" dirty="0">
              <a:gradFill>
                <a:gsLst>
                  <a:gs pos="0">
                    <a:srgbClr val="012D86"/>
                  </a:gs>
                  <a:gs pos="100000">
                    <a:srgbClr val="0E2557"/>
                  </a:gs>
                </a:gsLst>
                <a:lin scaled="0"/>
              </a:gradFill>
            </a:endParaRPr>
          </a:p>
          <a:p>
            <a:pPr marL="0" indent="0">
              <a:buNone/>
            </a:pPr>
            <a:r>
              <a:rPr lang="zh-CN" altLang="en-US" sz="3600" dirty="0">
                <a:gradFill>
                  <a:gsLst>
                    <a:gs pos="0">
                      <a:srgbClr val="012D86"/>
                    </a:gs>
                    <a:gs pos="100000">
                      <a:srgbClr val="0E2557"/>
                    </a:gs>
                  </a:gsLst>
                  <a:lin scaled="0"/>
                </a:gradFill>
              </a:rPr>
              <a:t> </a:t>
            </a:r>
            <a:r>
              <a:rPr lang="en-US" altLang="zh-CN" sz="3600" dirty="0">
                <a:gradFill>
                  <a:gsLst>
                    <a:gs pos="0">
                      <a:srgbClr val="012D86"/>
                    </a:gs>
                    <a:gs pos="100000">
                      <a:srgbClr val="0E2557"/>
                    </a:gs>
                  </a:gsLst>
                  <a:lin scaled="0"/>
                </a:gradFill>
              </a:rPr>
              <a:t>  </a:t>
            </a:r>
            <a:r>
              <a:rPr lang="zh-CN" altLang="en-US" sz="2800" dirty="0">
                <a:gradFill>
                  <a:gsLst>
                    <a:gs pos="0">
                      <a:srgbClr val="012D86"/>
                    </a:gs>
                    <a:gs pos="100000">
                      <a:srgbClr val="0E2557"/>
                    </a:gs>
                  </a:gsLst>
                  <a:lin scaled="0"/>
                </a:gradFill>
              </a:rPr>
              <a:t>In dynamic terms, humans provide fertilizer for the soil, and the soil produces food for humans. The two are harmonious and symbiotic.</a:t>
            </a:r>
          </a:p>
        </p:txBody>
      </p:sp>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780665"/>
            <a:ext cx="7772400" cy="1774825"/>
          </a:xfrm>
        </p:spPr>
        <p:txBody>
          <a:bodyPr/>
          <a:lstStyle/>
          <a:p>
            <a:pPr marL="0" indent="0">
              <a:buNone/>
            </a:pPr>
            <a:r>
              <a:rPr lang="en-US" altLang="zh-CN" dirty="0"/>
              <a:t>      </a:t>
            </a:r>
            <a:r>
              <a:rPr dirty="0"/>
              <a:t>(10) Pay attention to make detailed canning records throughout the whole process for inspection and retention.</a:t>
            </a:r>
          </a:p>
        </p:txBody>
      </p:sp>
      <p:sp>
        <p:nvSpPr>
          <p:cNvPr id="4" name="标题 1"/>
          <p:cNvSpPr>
            <a:spLocks noGrp="1"/>
          </p:cNvSpPr>
          <p:nvPr>
            <p:custDataLst>
              <p:tags r:id="rId1"/>
            </p:custDataLst>
          </p:nvPr>
        </p:nvSpPr>
        <p:spPr>
          <a:xfrm>
            <a:off x="755576" y="341313"/>
            <a:ext cx="7793037"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r>
              <a:rPr sz="3200" b="0" kern="0" dirty="0">
                <a:sym typeface="+mn-ea"/>
              </a:rPr>
              <a:t>Other conditions of agricultural fermentation:</a:t>
            </a:r>
            <a:endParaRPr sz="3200" b="0" kern="0" dirty="0"/>
          </a:p>
        </p:txBody>
      </p:sp>
    </p:spTree>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233" y="357823"/>
            <a:ext cx="7793037" cy="1462087"/>
          </a:xfrm>
        </p:spPr>
        <p:txBody>
          <a:bodyPr/>
          <a:lstStyle/>
          <a:p>
            <a:r>
              <a:rPr sz="3200" dirty="0"/>
              <a:t>4.5 Criteria for successful fermentation of agricultural </a:t>
            </a:r>
            <a:r>
              <a:rPr lang="en-US" sz="3200" dirty="0" err="1"/>
              <a:t>jiaosu</a:t>
            </a:r>
            <a:endParaRPr sz="3200" dirty="0"/>
          </a:p>
        </p:txBody>
      </p:sp>
      <p:sp>
        <p:nvSpPr>
          <p:cNvPr id="3" name="内容占位符 2"/>
          <p:cNvSpPr>
            <a:spLocks noGrp="1"/>
          </p:cNvSpPr>
          <p:nvPr>
            <p:ph idx="1"/>
          </p:nvPr>
        </p:nvSpPr>
        <p:spPr>
          <a:xfrm>
            <a:off x="752475" y="1844824"/>
            <a:ext cx="7772400" cy="3517900"/>
          </a:xfrm>
        </p:spPr>
        <p:txBody>
          <a:bodyPr/>
          <a:lstStyle/>
          <a:p>
            <a:r>
              <a:rPr lang="zh-CN" altLang="en-US" dirty="0"/>
              <a:t>More than 3 months;</a:t>
            </a:r>
          </a:p>
          <a:p>
            <a:r>
              <a:rPr lang="zh-CN" altLang="en-US" dirty="0"/>
              <a:t>The color is brown and yellow liquid, or dark or light, related to the sugar content of the material. </a:t>
            </a:r>
            <a:r>
              <a:rPr lang="en-US" altLang="zh-CN" dirty="0"/>
              <a:t>When </a:t>
            </a:r>
            <a:r>
              <a:rPr lang="zh-CN" altLang="en-US" dirty="0"/>
              <a:t>Sugar </a:t>
            </a:r>
            <a:r>
              <a:rPr lang="en-US" altLang="zh-CN" dirty="0"/>
              <a:t>in </a:t>
            </a:r>
            <a:r>
              <a:rPr lang="zh-CN" altLang="en-US" dirty="0"/>
              <a:t> </a:t>
            </a:r>
            <a:r>
              <a:rPr lang="en-US" altLang="zh-CN" dirty="0"/>
              <a:t>more, the </a:t>
            </a:r>
            <a:r>
              <a:rPr lang="zh-CN" altLang="en-US" dirty="0"/>
              <a:t>color </a:t>
            </a:r>
            <a:r>
              <a:rPr lang="en-US" altLang="zh-CN" dirty="0"/>
              <a:t>is </a:t>
            </a:r>
            <a:r>
              <a:rPr lang="zh-CN" altLang="en-US" dirty="0"/>
              <a:t>dark, </a:t>
            </a:r>
            <a:r>
              <a:rPr lang="en-US" altLang="zh-CN" dirty="0"/>
              <a:t>less </a:t>
            </a:r>
            <a:r>
              <a:rPr lang="zh-CN" altLang="en-US" dirty="0"/>
              <a:t>sugar </a:t>
            </a:r>
            <a:r>
              <a:rPr lang="en-US" altLang="zh-CN" dirty="0"/>
              <a:t>will gets </a:t>
            </a:r>
            <a:r>
              <a:rPr lang="zh-CN" altLang="en-US" dirty="0"/>
              <a:t>light color;</a:t>
            </a:r>
          </a:p>
          <a:p>
            <a:r>
              <a:rPr lang="zh-CN" altLang="en-US" dirty="0"/>
              <a:t>The smell is sour;</a:t>
            </a:r>
          </a:p>
          <a:p>
            <a:r>
              <a:rPr lang="en-US" altLang="zh-CN" dirty="0"/>
              <a:t>And t</a:t>
            </a:r>
            <a:r>
              <a:rPr lang="zh-CN" altLang="en-US" dirty="0"/>
              <a:t>he pH is below 4.</a:t>
            </a:r>
          </a:p>
        </p:txBody>
      </p:sp>
    </p:spTree>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1261745"/>
            <a:ext cx="7788910" cy="558165"/>
          </a:xfrm>
        </p:spPr>
        <p:txBody>
          <a:bodyPr/>
          <a:lstStyle/>
          <a:p>
            <a:r>
              <a:rPr sz="3200" dirty="0"/>
              <a:t>4.6 Principle of </a:t>
            </a:r>
            <a:r>
              <a:rPr lang="en-US" sz="3200" dirty="0"/>
              <a:t>the </a:t>
            </a:r>
            <a:r>
              <a:rPr sz="3200" dirty="0"/>
              <a:t>fermentation</a:t>
            </a:r>
            <a:r>
              <a:rPr lang="en-US" sz="3200" dirty="0"/>
              <a:t> on </a:t>
            </a:r>
            <a:r>
              <a:rPr lang="en-US" sz="3200" dirty="0" err="1"/>
              <a:t>Jiaosu</a:t>
            </a:r>
            <a:r>
              <a:rPr lang="en-US" sz="3200" dirty="0"/>
              <a:t> </a:t>
            </a:r>
            <a:endParaRPr sz="3200" dirty="0"/>
          </a:p>
        </p:txBody>
      </p:sp>
      <p:sp>
        <p:nvSpPr>
          <p:cNvPr id="3" name="内容占位符 2"/>
          <p:cNvSpPr>
            <a:spLocks noGrp="1"/>
          </p:cNvSpPr>
          <p:nvPr>
            <p:ph idx="1"/>
          </p:nvPr>
        </p:nvSpPr>
        <p:spPr>
          <a:xfrm>
            <a:off x="752158" y="1916832"/>
            <a:ext cx="7772400" cy="4000416"/>
          </a:xfrm>
        </p:spPr>
        <p:txBody>
          <a:bodyPr/>
          <a:lstStyle/>
          <a:p>
            <a:pPr marL="0" indent="0">
              <a:buNone/>
            </a:pPr>
            <a:r>
              <a:rPr lang="en-US" altLang="zh-CN" dirty="0"/>
              <a:t>       </a:t>
            </a:r>
            <a:r>
              <a:rPr lang="zh-CN" altLang="en-US" dirty="0"/>
              <a:t>Chenyang</a:t>
            </a:r>
            <a:r>
              <a:rPr lang="en-US" altLang="zh-CN" dirty="0"/>
              <a:t> </a:t>
            </a:r>
            <a:r>
              <a:rPr lang="zh-CN" altLang="en-US" dirty="0">
                <a:sym typeface="+mn-ea"/>
              </a:rPr>
              <a:t>Zhao</a:t>
            </a:r>
            <a:r>
              <a:rPr lang="zh-CN" altLang="en-US" dirty="0"/>
              <a:t> et al. (2019) pointed out that Leuconostoc, Acetobacter and Lactobacillus form the dominant bacterial genus in natural fermentation of enzymes. Yeast (Hanseniaspora) and Kazachstania were dominant genera. The above bacteria groups are common bacteria and yeast in food fermentation.</a:t>
            </a:r>
          </a:p>
        </p:txBody>
      </p:sp>
    </p:spTree>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368300" y="5445125"/>
            <a:ext cx="8609965" cy="2047875"/>
          </a:xfrm>
          <a:prstGeom prst="rect">
            <a:avLst/>
          </a:prstGeom>
          <a:noFill/>
        </p:spPr>
        <p:txBody>
          <a:bodyPr wrap="square" rtlCol="0">
            <a:noAutofit/>
          </a:bodyPr>
          <a:lstStyle/>
          <a:p>
            <a:pPr marL="342900" indent="-342900">
              <a:buFont typeface="Wingdings" panose="05000000000000000000" pitchFamily="2" charset="2"/>
              <a:buChar char="l"/>
            </a:pPr>
            <a:r>
              <a:rPr sz="1800" dirty="0">
                <a:latin typeface="Times New Roman" panose="02020603050405020304" pitchFamily="18" charset="0"/>
                <a:cs typeface="Times New Roman" panose="02020603050405020304" pitchFamily="18" charset="0"/>
              </a:rPr>
              <a:t>pH: </a:t>
            </a:r>
            <a:r>
              <a:rPr sz="1800" dirty="0">
                <a:solidFill>
                  <a:srgbClr val="FF0000"/>
                </a:solidFill>
                <a:latin typeface="Times New Roman" panose="02020603050405020304" pitchFamily="18" charset="0"/>
                <a:cs typeface="Times New Roman" panose="02020603050405020304" pitchFamily="18" charset="0"/>
              </a:rPr>
              <a:t>decreased</a:t>
            </a:r>
            <a:r>
              <a:rPr sz="1800" dirty="0">
                <a:latin typeface="Times New Roman" panose="02020603050405020304" pitchFamily="18" charset="0"/>
                <a:cs typeface="Times New Roman" panose="02020603050405020304" pitchFamily="18" charset="0"/>
              </a:rPr>
              <a:t> significantly in the </a:t>
            </a:r>
            <a:r>
              <a:rPr sz="1800" dirty="0">
                <a:solidFill>
                  <a:srgbClr val="FF0000"/>
                </a:solidFill>
                <a:latin typeface="Times New Roman" panose="02020603050405020304" pitchFamily="18" charset="0"/>
                <a:cs typeface="Times New Roman" panose="02020603050405020304" pitchFamily="18" charset="0"/>
              </a:rPr>
              <a:t>first 10 days</a:t>
            </a:r>
            <a:r>
              <a:rPr sz="1800" dirty="0">
                <a:latin typeface="Times New Roman" panose="02020603050405020304" pitchFamily="18" charset="0"/>
                <a:cs typeface="Times New Roman" panose="02020603050405020304" pitchFamily="18" charset="0"/>
              </a:rPr>
              <a:t> of fermentation, </a:t>
            </a:r>
            <a:r>
              <a:rPr sz="1800" dirty="0">
                <a:solidFill>
                  <a:srgbClr val="FF0000"/>
                </a:solidFill>
                <a:latin typeface="Times New Roman" panose="02020603050405020304" pitchFamily="18" charset="0"/>
                <a:cs typeface="Times New Roman" panose="02020603050405020304" pitchFamily="18" charset="0"/>
              </a:rPr>
              <a:t>stabilized below 4</a:t>
            </a:r>
            <a:r>
              <a:rPr sz="1800" dirty="0">
                <a:latin typeface="Times New Roman" panose="02020603050405020304" pitchFamily="18" charset="0"/>
                <a:cs typeface="Times New Roman" panose="02020603050405020304" pitchFamily="18" charset="0"/>
              </a:rPr>
              <a:t> </a:t>
            </a:r>
            <a:r>
              <a:rPr sz="1800" dirty="0">
                <a:solidFill>
                  <a:srgbClr val="FF0000"/>
                </a:solidFill>
                <a:latin typeface="Times New Roman" panose="02020603050405020304" pitchFamily="18" charset="0"/>
                <a:cs typeface="Times New Roman" panose="02020603050405020304" pitchFamily="18" charset="0"/>
              </a:rPr>
              <a:t>after 20 days</a:t>
            </a:r>
            <a:r>
              <a:rPr sz="1800" dirty="0">
                <a:latin typeface="Times New Roman" panose="02020603050405020304" pitchFamily="18" charset="0"/>
                <a:cs typeface="Times New Roman" panose="02020603050405020304" pitchFamily="18" charset="0"/>
              </a:rPr>
              <a:t>, and was </a:t>
            </a:r>
            <a:r>
              <a:rPr sz="1800" dirty="0">
                <a:solidFill>
                  <a:srgbClr val="FF0000"/>
                </a:solidFill>
                <a:latin typeface="Times New Roman" panose="02020603050405020304" pitchFamily="18" charset="0"/>
                <a:cs typeface="Times New Roman" panose="02020603050405020304" pitchFamily="18" charset="0"/>
              </a:rPr>
              <a:t>3.48</a:t>
            </a:r>
            <a:r>
              <a:rPr sz="1800" dirty="0">
                <a:latin typeface="Times New Roman" panose="02020603050405020304" pitchFamily="18" charset="0"/>
                <a:cs typeface="Times New Roman" panose="02020603050405020304" pitchFamily="18" charset="0"/>
              </a:rPr>
              <a:t> after 90 days.</a:t>
            </a:r>
          </a:p>
          <a:p>
            <a:pPr marL="342900" indent="-342900">
              <a:buFont typeface="Wingdings" panose="05000000000000000000" pitchFamily="2" charset="2"/>
              <a:buChar char="l"/>
            </a:pPr>
            <a:r>
              <a:rPr sz="1800" dirty="0">
                <a:latin typeface="Times New Roman" panose="02020603050405020304" pitchFamily="18" charset="0"/>
                <a:cs typeface="Times New Roman" panose="02020603050405020304" pitchFamily="18" charset="0"/>
              </a:rPr>
              <a:t>Organic acids: Organic acids continue to </a:t>
            </a:r>
            <a:r>
              <a:rPr sz="1800" dirty="0">
                <a:solidFill>
                  <a:srgbClr val="FF0000"/>
                </a:solidFill>
                <a:latin typeface="Times New Roman" panose="02020603050405020304" pitchFamily="18" charset="0"/>
                <a:cs typeface="Times New Roman" panose="02020603050405020304" pitchFamily="18" charset="0"/>
              </a:rPr>
              <a:t>accumulate</a:t>
            </a:r>
            <a:r>
              <a:rPr sz="1800" dirty="0">
                <a:latin typeface="Times New Roman" panose="02020603050405020304" pitchFamily="18" charset="0"/>
                <a:cs typeface="Times New Roman" panose="02020603050405020304" pitchFamily="18" charset="0"/>
              </a:rPr>
              <a:t> in fermentation, mainly </a:t>
            </a:r>
            <a:r>
              <a:rPr sz="1800" dirty="0">
                <a:solidFill>
                  <a:srgbClr val="FF0000"/>
                </a:solidFill>
                <a:latin typeface="Times New Roman" panose="02020603050405020304" pitchFamily="18" charset="0"/>
                <a:cs typeface="Times New Roman" panose="02020603050405020304" pitchFamily="18" charset="0"/>
              </a:rPr>
              <a:t>lactic acid and acetic acid</a:t>
            </a:r>
            <a:r>
              <a:rPr sz="1800" dirty="0">
                <a:latin typeface="Times New Roman" panose="02020603050405020304" pitchFamily="18" charset="0"/>
                <a:cs typeface="Times New Roman" panose="02020603050405020304" pitchFamily="18" charset="0"/>
              </a:rPr>
              <a:t>. At 90 d, their contents are </a:t>
            </a:r>
            <a:r>
              <a:rPr sz="1800" dirty="0">
                <a:solidFill>
                  <a:srgbClr val="FF0000"/>
                </a:solidFill>
                <a:latin typeface="Times New Roman" panose="02020603050405020304" pitchFamily="18" charset="0"/>
                <a:cs typeface="Times New Roman" panose="02020603050405020304" pitchFamily="18" charset="0"/>
              </a:rPr>
              <a:t>4.46</a:t>
            </a:r>
            <a:r>
              <a:rPr sz="1800" dirty="0">
                <a:latin typeface="Times New Roman" panose="02020603050405020304" pitchFamily="18" charset="0"/>
                <a:cs typeface="Times New Roman" panose="02020603050405020304" pitchFamily="18" charset="0"/>
              </a:rPr>
              <a:t> and </a:t>
            </a:r>
            <a:r>
              <a:rPr sz="1800" dirty="0">
                <a:solidFill>
                  <a:srgbClr val="FF0000"/>
                </a:solidFill>
                <a:latin typeface="Times New Roman" panose="02020603050405020304" pitchFamily="18" charset="0"/>
                <a:cs typeface="Times New Roman" panose="02020603050405020304" pitchFamily="18" charset="0"/>
              </a:rPr>
              <a:t>1.52</a:t>
            </a:r>
            <a:r>
              <a:rPr sz="1800" dirty="0">
                <a:latin typeface="Times New Roman" panose="02020603050405020304" pitchFamily="18" charset="0"/>
                <a:cs typeface="Times New Roman" panose="02020603050405020304" pitchFamily="18" charset="0"/>
              </a:rPr>
              <a:t> </a:t>
            </a:r>
            <a:r>
              <a:rPr sz="1800" dirty="0">
                <a:solidFill>
                  <a:srgbClr val="FF0000"/>
                </a:solidFill>
                <a:latin typeface="Times New Roman" panose="02020603050405020304" pitchFamily="18" charset="0"/>
                <a:cs typeface="Times New Roman" panose="02020603050405020304" pitchFamily="18" charset="0"/>
              </a:rPr>
              <a:t>g/L</a:t>
            </a:r>
            <a:r>
              <a:rPr sz="1800" dirty="0">
                <a:latin typeface="Times New Roman" panose="02020603050405020304" pitchFamily="18" charset="0"/>
                <a:cs typeface="Times New Roman" panose="02020603050405020304" pitchFamily="18" charset="0"/>
              </a:rPr>
              <a:t>, respectively.</a:t>
            </a:r>
          </a:p>
        </p:txBody>
      </p:sp>
      <p:sp>
        <p:nvSpPr>
          <p:cNvPr id="18" name="文本框 17"/>
          <p:cNvSpPr txBox="1"/>
          <p:nvPr/>
        </p:nvSpPr>
        <p:spPr>
          <a:xfrm>
            <a:off x="971550" y="764540"/>
            <a:ext cx="7835265" cy="953135"/>
          </a:xfrm>
          <a:prstGeom prst="rect">
            <a:avLst/>
          </a:prstGeom>
          <a:noFill/>
        </p:spPr>
        <p:txBody>
          <a:bodyPr wrap="square" rtlCol="0">
            <a:spAutoFit/>
          </a:bodyPr>
          <a:lstStyle/>
          <a:p>
            <a:r>
              <a:rPr sz="2800" b="0" kern="0" dirty="0">
                <a:solidFill>
                  <a:srgbClr val="0000FF"/>
                </a:solidFill>
                <a:latin typeface="+mj-lt"/>
                <a:ea typeface="+mj-ea"/>
                <a:cs typeface="+mj-cs"/>
              </a:rPr>
              <a:t>Dynamic changes of pH and VFAs during agricultural fermentation (Xiaofen</a:t>
            </a:r>
            <a:r>
              <a:rPr lang="en-US" sz="2800" b="0" kern="0" dirty="0">
                <a:solidFill>
                  <a:srgbClr val="0000FF"/>
                </a:solidFill>
                <a:latin typeface="+mj-lt"/>
                <a:ea typeface="+mj-ea"/>
                <a:cs typeface="+mj-cs"/>
              </a:rPr>
              <a:t> </a:t>
            </a:r>
            <a:r>
              <a:rPr sz="2800" b="0" kern="0" dirty="0">
                <a:solidFill>
                  <a:srgbClr val="0000FF"/>
                </a:solidFill>
                <a:latin typeface="+mj-lt"/>
                <a:ea typeface="+mj-ea"/>
                <a:cs typeface="+mj-cs"/>
                <a:sym typeface="+mn-ea"/>
              </a:rPr>
              <a:t>Wang</a:t>
            </a:r>
            <a:r>
              <a:rPr sz="2800" b="0" kern="0" dirty="0">
                <a:solidFill>
                  <a:srgbClr val="0000FF"/>
                </a:solidFill>
                <a:latin typeface="+mj-lt"/>
                <a:ea typeface="+mj-ea"/>
                <a:cs typeface="+mj-cs"/>
              </a:rPr>
              <a:t>, 2021)</a:t>
            </a:r>
          </a:p>
        </p:txBody>
      </p:sp>
      <p:pic>
        <p:nvPicPr>
          <p:cNvPr id="19" name="图片 18"/>
          <p:cNvPicPr>
            <a:picLocks noChangeAspect="1" noChangeArrowheads="1"/>
          </p:cNvPicPr>
          <p:nvPr/>
        </p:nvPicPr>
        <p:blipFill>
          <a:blip r:embed="rId2"/>
          <a:stretch>
            <a:fillRect/>
          </a:stretch>
        </p:blipFill>
        <p:spPr>
          <a:xfrm>
            <a:off x="664210" y="1745615"/>
            <a:ext cx="6981825" cy="3738880"/>
          </a:xfrm>
          <a:prstGeom prst="rect">
            <a:avLst/>
          </a:prstGeom>
          <a:noFill/>
        </p:spPr>
      </p:pic>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695325" y="5125720"/>
            <a:ext cx="8282940" cy="1712595"/>
          </a:xfrm>
          <a:prstGeom prst="rect">
            <a:avLst/>
          </a:prstGeom>
          <a:noFill/>
        </p:spPr>
        <p:txBody>
          <a:bodyPr wrap="square" rtlCol="0">
            <a:no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sz="1600" dirty="0">
                <a:latin typeface="Times New Roman" panose="02020603050405020304" pitchFamily="18" charset="0"/>
                <a:cs typeface="Times New Roman" panose="02020603050405020304" pitchFamily="18" charset="0"/>
              </a:rPr>
              <a:t>The first 2 days: sucrose concentration decreased, glucose and fructose increased, </a:t>
            </a:r>
            <a:r>
              <a:rPr sz="1600" dirty="0">
                <a:solidFill>
                  <a:srgbClr val="FF0000"/>
                </a:solidFill>
                <a:latin typeface="Times New Roman" panose="02020603050405020304" pitchFamily="18" charset="0"/>
                <a:cs typeface="Times New Roman" panose="02020603050405020304" pitchFamily="18" charset="0"/>
              </a:rPr>
              <a:t>sucrose hydrolyzed</a:t>
            </a:r>
            <a:r>
              <a:rPr sz="1600" dirty="0">
                <a:latin typeface="Times New Roman" panose="02020603050405020304" pitchFamily="18" charset="0"/>
                <a:cs typeface="Times New Roman" panose="02020603050405020304" pitchFamily="18" charset="0"/>
              </a:rPr>
              <a:t> to glucose and fructose;</a:t>
            </a:r>
          </a:p>
          <a:p>
            <a:pPr marL="342900" indent="-342900">
              <a:buFont typeface="Wingdings" panose="05000000000000000000" pitchFamily="2" charset="2"/>
              <a:buChar char="l"/>
            </a:pPr>
            <a:r>
              <a:rPr sz="1600" dirty="0">
                <a:latin typeface="Times New Roman" panose="02020603050405020304" pitchFamily="18" charset="0"/>
                <a:cs typeface="Times New Roman" panose="02020603050405020304" pitchFamily="18" charset="0"/>
                <a:sym typeface="+mn-ea"/>
              </a:rPr>
              <a:t>2-5 days: All three sugars decreased. Is the growth and metabolism of </a:t>
            </a:r>
            <a:r>
              <a:rPr sz="1600" dirty="0">
                <a:solidFill>
                  <a:srgbClr val="FF0000"/>
                </a:solidFill>
                <a:latin typeface="Times New Roman" panose="02020603050405020304" pitchFamily="18" charset="0"/>
                <a:cs typeface="Times New Roman" panose="02020603050405020304" pitchFamily="18" charset="0"/>
                <a:sym typeface="+mn-ea"/>
              </a:rPr>
              <a:t>microorganisms </a:t>
            </a:r>
            <a:r>
              <a:rPr sz="1600" dirty="0">
                <a:latin typeface="Times New Roman" panose="02020603050405020304" pitchFamily="18" charset="0"/>
                <a:cs typeface="Times New Roman" panose="02020603050405020304" pitchFamily="18" charset="0"/>
                <a:sym typeface="+mn-ea"/>
              </a:rPr>
              <a:t>using sugars as substrate;</a:t>
            </a:r>
          </a:p>
          <a:p>
            <a:pPr marL="342900" indent="-342900">
              <a:buFont typeface="Wingdings" panose="05000000000000000000" pitchFamily="2" charset="2"/>
              <a:buChar char="l"/>
            </a:pPr>
            <a:r>
              <a:rPr sz="1600" dirty="0">
                <a:latin typeface="Times New Roman" panose="02020603050405020304" pitchFamily="18" charset="0"/>
                <a:cs typeface="Times New Roman" panose="02020603050405020304" pitchFamily="18" charset="0"/>
              </a:rPr>
              <a:t>After 5 days: sucrose and glucose stabilized, fructose decreased slightly, and </a:t>
            </a:r>
            <a:r>
              <a:rPr sz="1600" dirty="0">
                <a:solidFill>
                  <a:srgbClr val="FF0000"/>
                </a:solidFill>
                <a:latin typeface="Times New Roman" panose="02020603050405020304" pitchFamily="18" charset="0"/>
                <a:cs typeface="Times New Roman" panose="02020603050405020304" pitchFamily="18" charset="0"/>
              </a:rPr>
              <a:t>microbial</a:t>
            </a:r>
            <a:r>
              <a:rPr sz="1600" dirty="0">
                <a:latin typeface="Times New Roman" panose="02020603050405020304" pitchFamily="18" charset="0"/>
                <a:cs typeface="Times New Roman" panose="02020603050405020304" pitchFamily="18" charset="0"/>
              </a:rPr>
              <a:t> metabolism </a:t>
            </a:r>
            <a:r>
              <a:rPr sz="1600" dirty="0">
                <a:solidFill>
                  <a:srgbClr val="FF0000"/>
                </a:solidFill>
                <a:latin typeface="Times New Roman" panose="02020603050405020304" pitchFamily="18" charset="0"/>
                <a:cs typeface="Times New Roman" panose="02020603050405020304" pitchFamily="18" charset="0"/>
              </a:rPr>
              <a:t>decreased.</a:t>
            </a:r>
          </a:p>
        </p:txBody>
      </p:sp>
      <p:sp>
        <p:nvSpPr>
          <p:cNvPr id="18" name="文本框 17"/>
          <p:cNvSpPr txBox="1"/>
          <p:nvPr/>
        </p:nvSpPr>
        <p:spPr>
          <a:xfrm>
            <a:off x="1115695" y="404495"/>
            <a:ext cx="7640320" cy="1370965"/>
          </a:xfrm>
          <a:prstGeom prst="rect">
            <a:avLst/>
          </a:prstGeom>
          <a:noFill/>
        </p:spPr>
        <p:txBody>
          <a:bodyPr wrap="square" rtlCol="0">
            <a:noAutofit/>
          </a:bodyPr>
          <a:lstStyle/>
          <a:p>
            <a:r>
              <a:rPr sz="2800" b="0" kern="0" dirty="0">
                <a:solidFill>
                  <a:srgbClr val="0000FF"/>
                </a:solidFill>
                <a:latin typeface="+mj-lt"/>
                <a:ea typeface="+mj-ea"/>
                <a:cs typeface="+mj-cs"/>
              </a:rPr>
              <a:t>Dynamic changes of sugars during the fermentation of agricultural </a:t>
            </a:r>
            <a:r>
              <a:rPr lang="en-US" sz="2800" b="0" kern="0" dirty="0" err="1">
                <a:solidFill>
                  <a:srgbClr val="0000FF"/>
                </a:solidFill>
                <a:latin typeface="+mj-lt"/>
                <a:ea typeface="+mj-ea"/>
                <a:cs typeface="+mj-cs"/>
              </a:rPr>
              <a:t>jiaosu</a:t>
            </a:r>
            <a:endParaRPr sz="2800" b="0" kern="0" dirty="0">
              <a:solidFill>
                <a:srgbClr val="0000FF"/>
              </a:solidFill>
              <a:latin typeface="+mj-lt"/>
              <a:ea typeface="+mj-ea"/>
              <a:cs typeface="+mj-cs"/>
            </a:endParaRPr>
          </a:p>
          <a:p>
            <a:r>
              <a:rPr sz="2800" b="0" kern="0" dirty="0">
                <a:solidFill>
                  <a:srgbClr val="0000FF"/>
                </a:solidFill>
                <a:latin typeface="+mj-lt"/>
                <a:ea typeface="+mj-ea"/>
                <a:cs typeface="+mj-cs"/>
              </a:rPr>
              <a:t>(Xiaofen</a:t>
            </a:r>
            <a:r>
              <a:rPr lang="en-US" sz="2800" b="0" kern="0" dirty="0">
                <a:solidFill>
                  <a:srgbClr val="0000FF"/>
                </a:solidFill>
                <a:latin typeface="+mj-lt"/>
                <a:ea typeface="+mj-ea"/>
                <a:cs typeface="+mj-cs"/>
              </a:rPr>
              <a:t> </a:t>
            </a:r>
            <a:r>
              <a:rPr sz="2800" b="0" kern="0" dirty="0">
                <a:solidFill>
                  <a:srgbClr val="0000FF"/>
                </a:solidFill>
                <a:latin typeface="+mj-lt"/>
                <a:ea typeface="+mj-ea"/>
                <a:cs typeface="+mj-cs"/>
                <a:sym typeface="+mn-ea"/>
              </a:rPr>
              <a:t>Wang</a:t>
            </a:r>
            <a:r>
              <a:rPr sz="2800" b="0" kern="0" dirty="0">
                <a:solidFill>
                  <a:srgbClr val="0000FF"/>
                </a:solidFill>
                <a:latin typeface="+mj-lt"/>
                <a:ea typeface="+mj-ea"/>
                <a:cs typeface="+mj-cs"/>
              </a:rPr>
              <a:t>, 2021)</a:t>
            </a:r>
          </a:p>
        </p:txBody>
      </p:sp>
      <p:grpSp>
        <p:nvGrpSpPr>
          <p:cNvPr id="5" name="组合 4"/>
          <p:cNvGrpSpPr/>
          <p:nvPr/>
        </p:nvGrpSpPr>
        <p:grpSpPr>
          <a:xfrm>
            <a:off x="899795" y="1484630"/>
            <a:ext cx="7538605" cy="3894455"/>
            <a:chOff x="1270" y="2404"/>
            <a:chExt cx="8424" cy="6133"/>
          </a:xfrm>
        </p:grpSpPr>
        <p:pic>
          <p:nvPicPr>
            <p:cNvPr id="4" name="图片 3"/>
            <p:cNvPicPr>
              <a:picLocks noChangeAspect="1"/>
            </p:cNvPicPr>
            <p:nvPr/>
          </p:nvPicPr>
          <p:blipFill rotWithShape="1">
            <a:blip r:embed="rId3"/>
            <a:srcRect r="19057"/>
            <a:stretch>
              <a:fillRect/>
            </a:stretch>
          </p:blipFill>
          <p:spPr>
            <a:xfrm>
              <a:off x="1270" y="2404"/>
              <a:ext cx="8424" cy="6133"/>
            </a:xfrm>
            <a:prstGeom prst="rect">
              <a:avLst/>
            </a:prstGeom>
          </p:spPr>
        </p:pic>
        <p:grpSp>
          <p:nvGrpSpPr>
            <p:cNvPr id="3" name="组合 2"/>
            <p:cNvGrpSpPr/>
            <p:nvPr/>
          </p:nvGrpSpPr>
          <p:grpSpPr>
            <a:xfrm>
              <a:off x="2938" y="3371"/>
              <a:ext cx="5121" cy="2430"/>
              <a:chOff x="2938" y="3371"/>
              <a:chExt cx="5121" cy="2430"/>
            </a:xfrm>
          </p:grpSpPr>
          <p:cxnSp>
            <p:nvCxnSpPr>
              <p:cNvPr id="8" name="直接箭头连接符 7"/>
              <p:cNvCxnSpPr/>
              <p:nvPr/>
            </p:nvCxnSpPr>
            <p:spPr>
              <a:xfrm>
                <a:off x="2938" y="3497"/>
                <a:ext cx="0" cy="2304"/>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直接箭头连接符 11"/>
              <p:cNvCxnSpPr/>
              <p:nvPr/>
            </p:nvCxnSpPr>
            <p:spPr>
              <a:xfrm>
                <a:off x="4603" y="4538"/>
                <a:ext cx="0" cy="115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直接箭头连接符 9"/>
              <p:cNvCxnSpPr/>
              <p:nvPr/>
            </p:nvCxnSpPr>
            <p:spPr>
              <a:xfrm flipV="1">
                <a:off x="4603" y="3379"/>
                <a:ext cx="0" cy="8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6235" y="3371"/>
                <a:ext cx="0" cy="4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6235" y="4222"/>
                <a:ext cx="0" cy="153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直接箭头连接符 20"/>
              <p:cNvCxnSpPr/>
              <p:nvPr/>
            </p:nvCxnSpPr>
            <p:spPr>
              <a:xfrm flipV="1">
                <a:off x="8059" y="3378"/>
                <a:ext cx="0" cy="4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8057" y="4177"/>
                <a:ext cx="0" cy="153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pic>
        <p:nvPicPr>
          <p:cNvPr id="2" name="图片 2" descr="capture_20230225170712597"/>
          <p:cNvPicPr>
            <a:picLocks noChangeAspect="1"/>
          </p:cNvPicPr>
          <p:nvPr>
            <p:custDataLst>
              <p:tags r:id="rId1"/>
            </p:custDataLst>
          </p:nvPr>
        </p:nvPicPr>
        <p:blipFill>
          <a:blip r:embed="rId4"/>
          <a:stretch>
            <a:fillRect/>
          </a:stretch>
        </p:blipFill>
        <p:spPr>
          <a:xfrm>
            <a:off x="899795" y="1737995"/>
            <a:ext cx="7487920" cy="372110"/>
          </a:xfrm>
          <a:prstGeom prst="rect">
            <a:avLst/>
          </a:prstGeom>
        </p:spPr>
      </p:pic>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541020" y="5270500"/>
            <a:ext cx="7965440" cy="1506855"/>
          </a:xfrm>
          <a:prstGeom prst="rect">
            <a:avLst/>
          </a:prstGeom>
          <a:noFill/>
        </p:spPr>
        <p:txBody>
          <a:bodyPr wrap="square" rtlCol="0">
            <a:sp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nSpc>
                <a:spcPts val="3000"/>
              </a:lnSpc>
              <a:buFont typeface="Wingdings" panose="05000000000000000000" pitchFamily="2" charset="2"/>
              <a:buChar char="l"/>
            </a:pPr>
            <a:r>
              <a:rPr sz="1800" dirty="0">
                <a:latin typeface="Times New Roman" panose="02020603050405020304" pitchFamily="18" charset="0"/>
                <a:cs typeface="Times New Roman" panose="02020603050405020304" pitchFamily="18" charset="0"/>
              </a:rPr>
              <a:t>Ethanol concentration: concentration change concentrated in the first 10 days, the 5th day increased to 7.01 g/L, then decreased and stabilized at 0.80 g/L. This means that </a:t>
            </a:r>
            <a:r>
              <a:rPr sz="1800" dirty="0">
                <a:solidFill>
                  <a:srgbClr val="FF0000"/>
                </a:solidFill>
                <a:latin typeface="Times New Roman" panose="02020603050405020304" pitchFamily="18" charset="0"/>
                <a:cs typeface="Times New Roman" panose="02020603050405020304" pitchFamily="18" charset="0"/>
              </a:rPr>
              <a:t>alcohol is formed in the system and then converted.</a:t>
            </a:r>
          </a:p>
        </p:txBody>
      </p:sp>
      <p:sp>
        <p:nvSpPr>
          <p:cNvPr id="18" name="文本框 17"/>
          <p:cNvSpPr txBox="1"/>
          <p:nvPr/>
        </p:nvSpPr>
        <p:spPr>
          <a:xfrm>
            <a:off x="971550" y="836930"/>
            <a:ext cx="8067040" cy="953135"/>
          </a:xfrm>
          <a:prstGeom prst="rect">
            <a:avLst/>
          </a:prstGeom>
          <a:noFill/>
        </p:spPr>
        <p:txBody>
          <a:bodyPr wrap="square" rtlCol="0">
            <a:spAutoFit/>
          </a:bodyPr>
          <a:lstStyle/>
          <a:p>
            <a:r>
              <a:rPr sz="2800" b="0" kern="0" dirty="0">
                <a:solidFill>
                  <a:srgbClr val="0000FF"/>
                </a:solidFill>
                <a:latin typeface="+mj-lt"/>
                <a:ea typeface="+mj-ea"/>
                <a:cs typeface="+mj-cs"/>
              </a:rPr>
              <a:t>Dynamic changes of ethanol during agricultural fermentation</a:t>
            </a:r>
            <a:r>
              <a:rPr lang="en-US" sz="2800" b="0" kern="0" dirty="0">
                <a:solidFill>
                  <a:srgbClr val="0000FF"/>
                </a:solidFill>
                <a:latin typeface="+mj-lt"/>
                <a:ea typeface="+mj-ea"/>
                <a:cs typeface="+mj-cs"/>
              </a:rPr>
              <a:t> </a:t>
            </a:r>
            <a:r>
              <a:rPr sz="2800" b="0" kern="0" dirty="0">
                <a:solidFill>
                  <a:srgbClr val="0000FF"/>
                </a:solidFill>
                <a:latin typeface="+mj-lt"/>
                <a:ea typeface="+mj-ea"/>
                <a:cs typeface="+mj-cs"/>
              </a:rPr>
              <a:t>(Xiaofen</a:t>
            </a:r>
            <a:r>
              <a:rPr lang="en-US" sz="2800" b="0" kern="0" dirty="0">
                <a:solidFill>
                  <a:srgbClr val="0000FF"/>
                </a:solidFill>
                <a:latin typeface="+mj-lt"/>
                <a:ea typeface="+mj-ea"/>
                <a:cs typeface="+mj-cs"/>
              </a:rPr>
              <a:t> </a:t>
            </a:r>
            <a:r>
              <a:rPr sz="2800" b="0" kern="0" dirty="0">
                <a:solidFill>
                  <a:srgbClr val="0000FF"/>
                </a:solidFill>
                <a:latin typeface="+mj-lt"/>
                <a:ea typeface="+mj-ea"/>
                <a:cs typeface="+mj-cs"/>
                <a:sym typeface="+mn-ea"/>
              </a:rPr>
              <a:t>Wang</a:t>
            </a:r>
            <a:r>
              <a:rPr sz="2800" b="0" kern="0" dirty="0">
                <a:solidFill>
                  <a:srgbClr val="0000FF"/>
                </a:solidFill>
                <a:latin typeface="+mj-lt"/>
                <a:ea typeface="+mj-ea"/>
                <a:cs typeface="+mj-cs"/>
              </a:rPr>
              <a:t>, 2021)</a:t>
            </a:r>
          </a:p>
        </p:txBody>
      </p:sp>
      <p:pic>
        <p:nvPicPr>
          <p:cNvPr id="16" name="图片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929005" y="1976120"/>
            <a:ext cx="7350125" cy="3582670"/>
          </a:xfrm>
          <a:prstGeom prst="rect">
            <a:avLst/>
          </a:prstGeom>
          <a:noFill/>
        </p:spPr>
      </p:pic>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421640" y="4911725"/>
            <a:ext cx="8122285" cy="1660525"/>
          </a:xfrm>
          <a:prstGeom prst="rect">
            <a:avLst/>
          </a:prstGeom>
          <a:noFill/>
        </p:spPr>
        <p:txBody>
          <a:bodyPr wrap="square" rtlCol="0">
            <a:sp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nSpc>
                <a:spcPct val="100000"/>
              </a:lnSpc>
              <a:buFont typeface="Wingdings" panose="05000000000000000000" pitchFamily="2" charset="2"/>
              <a:buChar char="l"/>
            </a:pPr>
            <a:r>
              <a:rPr sz="1695" dirty="0">
                <a:latin typeface="Times New Roman" panose="02020603050405020304" pitchFamily="18" charset="0"/>
                <a:cs typeface="Times New Roman" panose="02020603050405020304" pitchFamily="18" charset="0"/>
              </a:rPr>
              <a:t>Polysaccharide content increased from 16.45 to 34.42 g/L 2 days before fermentation and remained stable after fermentation, which had positive effects on </a:t>
            </a:r>
            <a:r>
              <a:rPr sz="1695" dirty="0">
                <a:solidFill>
                  <a:srgbClr val="FF0000"/>
                </a:solidFill>
                <a:latin typeface="Times New Roman" panose="02020603050405020304" pitchFamily="18" charset="0"/>
                <a:cs typeface="Times New Roman" panose="02020603050405020304" pitchFamily="18" charset="0"/>
              </a:rPr>
              <a:t>improving soil aggregate structure, antibacterial and disease prevention.</a:t>
            </a:r>
            <a:r>
              <a:rPr lang="en-US" sz="1695" dirty="0">
                <a:solidFill>
                  <a:srgbClr val="FF0000"/>
                </a:solidFill>
                <a:latin typeface="Times New Roman" panose="02020603050405020304" pitchFamily="18" charset="0"/>
                <a:cs typeface="Times New Roman" panose="02020603050405020304" pitchFamily="18" charset="0"/>
              </a:rPr>
              <a:t> </a:t>
            </a:r>
          </a:p>
          <a:p>
            <a:pPr marL="342900" indent="-342900">
              <a:lnSpc>
                <a:spcPct val="100000"/>
              </a:lnSpc>
              <a:buFont typeface="Wingdings" panose="05000000000000000000" pitchFamily="2" charset="2"/>
              <a:buChar char="l"/>
            </a:pPr>
            <a:r>
              <a:rPr sz="1695" dirty="0">
                <a:latin typeface="Times New Roman" panose="02020603050405020304" pitchFamily="18" charset="0"/>
                <a:cs typeface="Times New Roman" panose="02020603050405020304" pitchFamily="18" charset="0"/>
              </a:rPr>
              <a:t>Polyphenols: At a stable level (&lt; 2 g/L) during the whole fermentation process, they have certain </a:t>
            </a:r>
            <a:r>
              <a:rPr sz="1695" dirty="0">
                <a:solidFill>
                  <a:srgbClr val="FF0000"/>
                </a:solidFill>
                <a:latin typeface="Times New Roman" panose="02020603050405020304" pitchFamily="18" charset="0"/>
                <a:cs typeface="Times New Roman" panose="02020603050405020304" pitchFamily="18" charset="0"/>
              </a:rPr>
              <a:t>bactericidal</a:t>
            </a:r>
            <a:r>
              <a:rPr sz="1695" dirty="0">
                <a:latin typeface="Times New Roman" panose="02020603050405020304" pitchFamily="18" charset="0"/>
                <a:cs typeface="Times New Roman" panose="02020603050405020304" pitchFamily="18" charset="0"/>
              </a:rPr>
              <a:t> effect.</a:t>
            </a:r>
          </a:p>
        </p:txBody>
      </p:sp>
      <p:sp>
        <p:nvSpPr>
          <p:cNvPr id="18" name="文本框 17"/>
          <p:cNvSpPr txBox="1"/>
          <p:nvPr/>
        </p:nvSpPr>
        <p:spPr>
          <a:xfrm>
            <a:off x="899795" y="404495"/>
            <a:ext cx="8067040" cy="1445260"/>
          </a:xfrm>
          <a:prstGeom prst="rect">
            <a:avLst/>
          </a:prstGeom>
          <a:noFill/>
        </p:spPr>
        <p:txBody>
          <a:bodyPr wrap="square" rtlCol="0">
            <a:spAutoFit/>
          </a:bodyPr>
          <a:lstStyle/>
          <a:p>
            <a:r>
              <a:rPr sz="2800" b="0" kern="0" dirty="0">
                <a:solidFill>
                  <a:srgbClr val="0000FF"/>
                </a:solidFill>
                <a:latin typeface="+mj-lt"/>
                <a:ea typeface="+mj-ea"/>
                <a:cs typeface="+mj-cs"/>
              </a:rPr>
              <a:t>Dynamic changes of polyphenols and polysaccharides during agricultural</a:t>
            </a:r>
            <a:r>
              <a:rPr lang="zh-CN" altLang="en-US" sz="3200" b="1" dirty="0">
                <a:solidFill>
                  <a:srgbClr val="0000FF"/>
                </a:solidFill>
                <a:latin typeface="楷体" panose="02010609060101010101" charset="-122"/>
                <a:ea typeface="楷体" panose="02010609060101010101" charset="-122"/>
                <a:cs typeface="Arial" panose="020B0604020202020204" pitchFamily="34" charset="0"/>
              </a:rPr>
              <a:t> </a:t>
            </a:r>
            <a:r>
              <a:rPr sz="2800" b="0" kern="0" dirty="0">
                <a:solidFill>
                  <a:srgbClr val="0000FF"/>
                </a:solidFill>
                <a:latin typeface="+mj-lt"/>
                <a:ea typeface="+mj-ea"/>
                <a:cs typeface="+mj-cs"/>
              </a:rPr>
              <a:t>fermentation</a:t>
            </a:r>
          </a:p>
          <a:p>
            <a:r>
              <a:rPr sz="2800" b="0" kern="0" dirty="0">
                <a:solidFill>
                  <a:srgbClr val="0000FF"/>
                </a:solidFill>
                <a:latin typeface="+mj-lt"/>
                <a:ea typeface="+mj-ea"/>
                <a:cs typeface="+mj-cs"/>
              </a:rPr>
              <a:t>(Xiaofen</a:t>
            </a:r>
            <a:r>
              <a:rPr lang="en-US" sz="2800" b="0" kern="0" dirty="0">
                <a:solidFill>
                  <a:srgbClr val="0000FF"/>
                </a:solidFill>
                <a:latin typeface="+mj-lt"/>
                <a:ea typeface="+mj-ea"/>
                <a:cs typeface="+mj-cs"/>
              </a:rPr>
              <a:t> </a:t>
            </a:r>
            <a:r>
              <a:rPr sz="2800" b="0" kern="0" dirty="0">
                <a:solidFill>
                  <a:srgbClr val="0000FF"/>
                </a:solidFill>
                <a:latin typeface="+mj-lt"/>
                <a:ea typeface="+mj-ea"/>
                <a:cs typeface="+mj-cs"/>
                <a:sym typeface="+mn-ea"/>
              </a:rPr>
              <a:t>Wang</a:t>
            </a:r>
            <a:r>
              <a:rPr sz="2800" b="0" kern="0" dirty="0">
                <a:solidFill>
                  <a:srgbClr val="0000FF"/>
                </a:solidFill>
                <a:latin typeface="+mj-lt"/>
                <a:ea typeface="+mj-ea"/>
                <a:cs typeface="+mj-cs"/>
              </a:rPr>
              <a:t>, 2021)</a:t>
            </a:r>
            <a:endParaRPr lang="zh-CN" altLang="en-US" sz="3200" b="1" dirty="0">
              <a:solidFill>
                <a:srgbClr val="0000FF"/>
              </a:solidFill>
              <a:latin typeface="楷体" panose="02010609060101010101" charset="-122"/>
              <a:ea typeface="楷体" panose="02010609060101010101" charset="-122"/>
              <a:cs typeface="Arial" panose="020B0604020202020204" pitchFamily="34" charset="0"/>
            </a:endParaRPr>
          </a:p>
        </p:txBody>
      </p:sp>
      <p:pic>
        <p:nvPicPr>
          <p:cNvPr id="19" name="图片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27785" y="1857375"/>
            <a:ext cx="6985635" cy="3310890"/>
          </a:xfrm>
          <a:prstGeom prst="rect">
            <a:avLst/>
          </a:prstGeom>
          <a:noFill/>
        </p:spPr>
      </p:pic>
    </p:spTree>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043940" y="834390"/>
            <a:ext cx="7143115" cy="953135"/>
          </a:xfrm>
          <a:prstGeom prst="rect">
            <a:avLst/>
          </a:prstGeom>
          <a:noFill/>
        </p:spPr>
        <p:txBody>
          <a:bodyPr wrap="square" rtlCol="0">
            <a:spAutoFit/>
          </a:bodyPr>
          <a:lstStyle/>
          <a:p>
            <a:r>
              <a:rPr sz="2800" b="0" kern="0" dirty="0">
                <a:solidFill>
                  <a:srgbClr val="0000FF"/>
                </a:solidFill>
                <a:latin typeface="+mj-lt"/>
                <a:ea typeface="+mj-ea"/>
                <a:cs typeface="+mj-cs"/>
              </a:rPr>
              <a:t>Contents of Minerals and Amino Acids in agricultural </a:t>
            </a:r>
            <a:r>
              <a:rPr lang="en-US" sz="2800" b="0" kern="0" dirty="0" err="1">
                <a:solidFill>
                  <a:srgbClr val="0000FF"/>
                </a:solidFill>
                <a:latin typeface="+mj-lt"/>
                <a:ea typeface="+mj-ea"/>
                <a:cs typeface="+mj-cs"/>
              </a:rPr>
              <a:t>jiaosu</a:t>
            </a:r>
            <a:r>
              <a:rPr sz="2800" b="0" kern="0" dirty="0">
                <a:solidFill>
                  <a:srgbClr val="0000FF"/>
                </a:solidFill>
                <a:latin typeface="+mj-lt"/>
                <a:ea typeface="+mj-ea"/>
                <a:cs typeface="+mj-cs"/>
              </a:rPr>
              <a:t> (Xiaofen</a:t>
            </a:r>
            <a:r>
              <a:rPr lang="en-US" sz="2800" b="0" kern="0" dirty="0">
                <a:solidFill>
                  <a:srgbClr val="0000FF"/>
                </a:solidFill>
                <a:latin typeface="+mj-lt"/>
                <a:ea typeface="+mj-ea"/>
                <a:cs typeface="+mj-cs"/>
              </a:rPr>
              <a:t> </a:t>
            </a:r>
            <a:r>
              <a:rPr sz="2800" b="0" kern="0" dirty="0">
                <a:solidFill>
                  <a:srgbClr val="0000FF"/>
                </a:solidFill>
                <a:latin typeface="+mj-lt"/>
                <a:ea typeface="+mj-ea"/>
                <a:cs typeface="+mj-cs"/>
                <a:sym typeface="+mn-ea"/>
              </a:rPr>
              <a:t>Wang</a:t>
            </a:r>
            <a:r>
              <a:rPr sz="2800" b="0" kern="0" dirty="0">
                <a:solidFill>
                  <a:srgbClr val="0000FF"/>
                </a:solidFill>
                <a:latin typeface="+mj-lt"/>
                <a:ea typeface="+mj-ea"/>
                <a:cs typeface="+mj-cs"/>
              </a:rPr>
              <a:t>, 2021)</a:t>
            </a:r>
          </a:p>
        </p:txBody>
      </p:sp>
      <p:sp>
        <p:nvSpPr>
          <p:cNvPr id="10" name="TextBox 18"/>
          <p:cNvSpPr txBox="1"/>
          <p:nvPr/>
        </p:nvSpPr>
        <p:spPr>
          <a:xfrm>
            <a:off x="478155" y="5484495"/>
            <a:ext cx="8026400" cy="1229360"/>
          </a:xfrm>
          <a:prstGeom prst="rect">
            <a:avLst/>
          </a:prstGeom>
          <a:noFill/>
        </p:spPr>
        <p:txBody>
          <a:bodyPr wrap="square" rtlCol="0">
            <a:noAutofit/>
          </a:bodyPr>
          <a:lstStyle/>
          <a:p>
            <a:pPr marL="342900" indent="-342900">
              <a:lnSpc>
                <a:spcPct val="100000"/>
              </a:lnSpc>
              <a:buFont typeface="Wingdings" panose="05000000000000000000" pitchFamily="2" charset="2"/>
              <a:buChar char="l"/>
            </a:pPr>
            <a:r>
              <a:rPr sz="1695" dirty="0">
                <a:latin typeface="Times New Roman" panose="02020603050405020304" pitchFamily="18" charset="0"/>
                <a:cs typeface="Times New Roman" panose="02020603050405020304" pitchFamily="18" charset="0"/>
              </a:rPr>
              <a:t>In addition to potassium, </a:t>
            </a:r>
            <a:r>
              <a:rPr sz="1695" dirty="0">
                <a:solidFill>
                  <a:srgbClr val="FF0000"/>
                </a:solidFill>
                <a:latin typeface="Times New Roman" panose="02020603050405020304" pitchFamily="18" charset="0"/>
                <a:cs typeface="Times New Roman" panose="02020603050405020304" pitchFamily="18" charset="0"/>
              </a:rPr>
              <a:t>calcium, magnesium, phosphorus </a:t>
            </a:r>
            <a:r>
              <a:rPr sz="1695" dirty="0">
                <a:latin typeface="Times New Roman" panose="02020603050405020304" pitchFamily="18" charset="0"/>
                <a:cs typeface="Times New Roman" panose="02020603050405020304" pitchFamily="18" charset="0"/>
              </a:rPr>
              <a:t>and other major elements, the minerals of agricultural enzymes contain </a:t>
            </a:r>
            <a:r>
              <a:rPr sz="1695" dirty="0">
                <a:solidFill>
                  <a:srgbClr val="FF0000"/>
                </a:solidFill>
                <a:latin typeface="Times New Roman" panose="02020603050405020304" pitchFamily="18" charset="0"/>
                <a:cs typeface="Times New Roman" panose="02020603050405020304" pitchFamily="18" charset="0"/>
              </a:rPr>
              <a:t>iron, zinc, copper, manganese</a:t>
            </a:r>
            <a:r>
              <a:rPr sz="1695" dirty="0">
                <a:latin typeface="Times New Roman" panose="02020603050405020304" pitchFamily="18" charset="0"/>
                <a:cs typeface="Times New Roman" panose="02020603050405020304" pitchFamily="18" charset="0"/>
              </a:rPr>
              <a:t> and other trace elements;</a:t>
            </a:r>
          </a:p>
          <a:p>
            <a:pPr marL="342900" indent="-342900">
              <a:lnSpc>
                <a:spcPct val="100000"/>
              </a:lnSpc>
              <a:buFont typeface="Wingdings" panose="05000000000000000000" pitchFamily="2" charset="2"/>
              <a:buChar char="l"/>
            </a:pPr>
            <a:r>
              <a:rPr sz="1695" dirty="0">
                <a:latin typeface="Times New Roman" panose="02020603050405020304" pitchFamily="18" charset="0"/>
                <a:cs typeface="Times New Roman" panose="02020603050405020304" pitchFamily="18" charset="0"/>
                <a:sym typeface="+mn-ea"/>
              </a:rPr>
              <a:t>All 18 amino acids were detected, among which </a:t>
            </a:r>
            <a:r>
              <a:rPr sz="1695" dirty="0">
                <a:solidFill>
                  <a:srgbClr val="FF0000"/>
                </a:solidFill>
                <a:latin typeface="Times New Roman" panose="02020603050405020304" pitchFamily="18" charset="0"/>
                <a:cs typeface="Times New Roman" panose="02020603050405020304" pitchFamily="18" charset="0"/>
                <a:sym typeface="+mn-ea"/>
              </a:rPr>
              <a:t>proline, aspartic acid, alanine and glutamic acid </a:t>
            </a:r>
            <a:r>
              <a:rPr sz="1695" dirty="0">
                <a:latin typeface="Times New Roman" panose="02020603050405020304" pitchFamily="18" charset="0"/>
                <a:cs typeface="Times New Roman" panose="02020603050405020304" pitchFamily="18" charset="0"/>
                <a:sym typeface="+mn-ea"/>
              </a:rPr>
              <a:t>were the main ones.</a:t>
            </a:r>
          </a:p>
        </p:txBody>
      </p:sp>
      <p:pic>
        <p:nvPicPr>
          <p:cNvPr id="4" name="图片 3"/>
          <p:cNvPicPr>
            <a:picLocks noChangeAspect="1"/>
          </p:cNvPicPr>
          <p:nvPr/>
        </p:nvPicPr>
        <p:blipFill>
          <a:blip r:embed="rId4"/>
          <a:stretch>
            <a:fillRect/>
          </a:stretch>
        </p:blipFill>
        <p:spPr>
          <a:xfrm>
            <a:off x="1049020" y="1787525"/>
            <a:ext cx="8278495" cy="3868420"/>
          </a:xfrm>
          <a:prstGeom prst="rect">
            <a:avLst/>
          </a:prstGeom>
        </p:spPr>
      </p:pic>
      <p:sp>
        <p:nvSpPr>
          <p:cNvPr id="2" name="文本框 1"/>
          <p:cNvSpPr txBox="1"/>
          <p:nvPr/>
        </p:nvSpPr>
        <p:spPr>
          <a:xfrm>
            <a:off x="2195830" y="1844675"/>
            <a:ext cx="814705" cy="245110"/>
          </a:xfrm>
          <a:prstGeom prst="rect">
            <a:avLst/>
          </a:prstGeom>
          <a:noFill/>
        </p:spPr>
        <p:txBody>
          <a:bodyPr wrap="square" rtlCol="0">
            <a:spAutoFit/>
          </a:bodyPr>
          <a:lstStyle/>
          <a:p>
            <a:pPr algn="ctr"/>
            <a:r>
              <a:rPr lang="en-US" altLang="zh-CN" sz="1000" b="0"/>
              <a:t>Index</a:t>
            </a:r>
          </a:p>
        </p:txBody>
      </p:sp>
      <p:sp>
        <p:nvSpPr>
          <p:cNvPr id="3" name="文本框 2"/>
          <p:cNvSpPr txBox="1"/>
          <p:nvPr>
            <p:custDataLst>
              <p:tags r:id="rId1"/>
            </p:custDataLst>
          </p:nvPr>
        </p:nvSpPr>
        <p:spPr>
          <a:xfrm>
            <a:off x="5652135" y="1844675"/>
            <a:ext cx="814705" cy="245110"/>
          </a:xfrm>
          <a:prstGeom prst="rect">
            <a:avLst/>
          </a:prstGeom>
          <a:noFill/>
        </p:spPr>
        <p:txBody>
          <a:bodyPr wrap="square" rtlCol="0">
            <a:spAutoFit/>
          </a:bodyPr>
          <a:lstStyle/>
          <a:p>
            <a:pPr algn="ctr"/>
            <a:r>
              <a:rPr lang="en-US" altLang="zh-CN" sz="1000" b="0"/>
              <a:t>Index</a:t>
            </a:r>
          </a:p>
        </p:txBody>
      </p:sp>
      <p:sp>
        <p:nvSpPr>
          <p:cNvPr id="5" name="文本框 4"/>
          <p:cNvSpPr txBox="1"/>
          <p:nvPr/>
        </p:nvSpPr>
        <p:spPr>
          <a:xfrm>
            <a:off x="3996690" y="1844675"/>
            <a:ext cx="1238250" cy="245110"/>
          </a:xfrm>
          <a:prstGeom prst="rect">
            <a:avLst/>
          </a:prstGeom>
          <a:noFill/>
        </p:spPr>
        <p:txBody>
          <a:bodyPr wrap="square" rtlCol="0">
            <a:spAutoFit/>
          </a:bodyPr>
          <a:lstStyle/>
          <a:p>
            <a:pPr algn="ctr"/>
            <a:r>
              <a:rPr lang="en-US" altLang="zh-CN" sz="1000" b="0"/>
              <a:t>Numerical Value</a:t>
            </a:r>
          </a:p>
        </p:txBody>
      </p:sp>
      <p:sp>
        <p:nvSpPr>
          <p:cNvPr id="6" name="文本框 5"/>
          <p:cNvSpPr txBox="1"/>
          <p:nvPr/>
        </p:nvSpPr>
        <p:spPr>
          <a:xfrm>
            <a:off x="7380605" y="1844675"/>
            <a:ext cx="1259840" cy="245110"/>
          </a:xfrm>
          <a:prstGeom prst="rect">
            <a:avLst/>
          </a:prstGeom>
          <a:noFill/>
        </p:spPr>
        <p:txBody>
          <a:bodyPr wrap="square" rtlCol="0">
            <a:spAutoFit/>
          </a:bodyPr>
          <a:lstStyle/>
          <a:p>
            <a:r>
              <a:rPr lang="en-US" altLang="zh-CN" sz="1000" b="0">
                <a:sym typeface="+mn-ea"/>
              </a:rPr>
              <a:t>Numerical Value</a:t>
            </a:r>
          </a:p>
        </p:txBody>
      </p:sp>
    </p:spTree>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56945" y="1847850"/>
            <a:ext cx="7398385" cy="3178175"/>
          </a:xfrm>
          <a:prstGeom prst="rect">
            <a:avLst/>
          </a:prstGeom>
        </p:spPr>
      </p:pic>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418465" y="4691380"/>
            <a:ext cx="8379460" cy="2129155"/>
          </a:xfrm>
          <a:prstGeom prst="rect">
            <a:avLst/>
          </a:prstGeom>
          <a:noFill/>
        </p:spPr>
        <p:txBody>
          <a:bodyPr wrap="square" rtlCol="0">
            <a:no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nSpc>
                <a:spcPct val="100000"/>
              </a:lnSpc>
              <a:buFont typeface="Wingdings" panose="05000000000000000000" pitchFamily="2" charset="2"/>
              <a:buChar char="l"/>
            </a:pPr>
            <a:r>
              <a:rPr sz="1695" dirty="0">
                <a:latin typeface="Times New Roman" panose="02020603050405020304" pitchFamily="18" charset="0"/>
                <a:cs typeface="Times New Roman" panose="02020603050405020304" pitchFamily="18" charset="0"/>
              </a:rPr>
              <a:t>The lactic acid bacteria and yeast reached the peak value on day 5 (7.04 log CFU/mL), and the mold gradually decreased.</a:t>
            </a:r>
          </a:p>
          <a:p>
            <a:pPr marL="342900" indent="-342900">
              <a:lnSpc>
                <a:spcPct val="100000"/>
              </a:lnSpc>
              <a:buFont typeface="Wingdings" panose="05000000000000000000" pitchFamily="2" charset="2"/>
              <a:buChar char="l"/>
            </a:pPr>
            <a:r>
              <a:rPr sz="1695" dirty="0">
                <a:latin typeface="Times New Roman" panose="02020603050405020304" pitchFamily="18" charset="0"/>
                <a:cs typeface="Times New Roman" panose="02020603050405020304" pitchFamily="18" charset="0"/>
              </a:rPr>
              <a:t>From 5 to 90 days, mold growth was continuously inhibited, completely disappeared on the 10th day, and the fermentation system was basically stable on the 20th day.</a:t>
            </a:r>
          </a:p>
          <a:p>
            <a:pPr marL="342900" indent="-342900">
              <a:lnSpc>
                <a:spcPct val="100000"/>
              </a:lnSpc>
              <a:buFont typeface="Wingdings" panose="05000000000000000000" pitchFamily="2" charset="2"/>
              <a:buChar char="l"/>
            </a:pPr>
            <a:r>
              <a:rPr sz="1695" dirty="0">
                <a:latin typeface="Times New Roman" panose="02020603050405020304" pitchFamily="18" charset="0"/>
                <a:cs typeface="Times New Roman" panose="02020603050405020304" pitchFamily="18" charset="0"/>
              </a:rPr>
              <a:t>At 90 days, there was no mold in the agricultural enzyme, which was a mixture of lactic acid bacteria, acetic acid bacteria and yeast, lactic acid bacteria &gt; Acetic acid bacteria </a:t>
            </a:r>
            <a:r>
              <a:rPr sz="1695" dirty="0">
                <a:latin typeface="Times New Roman" panose="02020603050405020304" pitchFamily="18" charset="0"/>
                <a:cs typeface="Times New Roman" panose="02020603050405020304" pitchFamily="18" charset="0"/>
                <a:sym typeface="+mn-ea"/>
              </a:rPr>
              <a:t>&gt;</a:t>
            </a:r>
            <a:r>
              <a:rPr sz="1695" dirty="0">
                <a:latin typeface="Times New Roman" panose="02020603050405020304" pitchFamily="18" charset="0"/>
                <a:cs typeface="Times New Roman" panose="02020603050405020304" pitchFamily="18" charset="0"/>
              </a:rPr>
              <a:t> Yeast.</a:t>
            </a:r>
          </a:p>
        </p:txBody>
      </p:sp>
      <p:sp>
        <p:nvSpPr>
          <p:cNvPr id="18" name="文本框 17"/>
          <p:cNvSpPr txBox="1"/>
          <p:nvPr/>
        </p:nvSpPr>
        <p:spPr>
          <a:xfrm>
            <a:off x="828040" y="44450"/>
            <a:ext cx="8222615" cy="1814830"/>
          </a:xfrm>
          <a:prstGeom prst="rect">
            <a:avLst/>
          </a:prstGeom>
          <a:noFill/>
        </p:spPr>
        <p:txBody>
          <a:bodyPr wrap="square" rtlCol="0">
            <a:spAutoFit/>
          </a:bodyPr>
          <a:lstStyle/>
          <a:p>
            <a:r>
              <a:rPr sz="2800" b="0" kern="0" dirty="0">
                <a:solidFill>
                  <a:srgbClr val="0000FF"/>
                </a:solidFill>
                <a:latin typeface="+mj-lt"/>
                <a:ea typeface="+mj-ea"/>
                <a:cs typeface="+mj-cs"/>
              </a:rPr>
              <a:t>Changes in the effective viable count of Lactic acid bacteria, acetic acid bacteria, yeast and mold during the fermentation of agricultural </a:t>
            </a:r>
            <a:r>
              <a:rPr lang="en-US" sz="2800" b="0" kern="0" dirty="0" err="1">
                <a:solidFill>
                  <a:srgbClr val="0000FF"/>
                </a:solidFill>
                <a:latin typeface="+mj-lt"/>
                <a:ea typeface="+mj-ea"/>
                <a:cs typeface="+mj-cs"/>
              </a:rPr>
              <a:t>jiaosu</a:t>
            </a:r>
            <a:r>
              <a:rPr sz="2800" b="0" kern="0" dirty="0">
                <a:solidFill>
                  <a:srgbClr val="0000FF"/>
                </a:solidFill>
                <a:latin typeface="+mj-lt"/>
                <a:ea typeface="+mj-ea"/>
                <a:cs typeface="+mj-cs"/>
              </a:rPr>
              <a:t> (Xiaofen</a:t>
            </a:r>
            <a:r>
              <a:rPr lang="en-US" sz="2800" b="0" kern="0" dirty="0">
                <a:solidFill>
                  <a:srgbClr val="0000FF"/>
                </a:solidFill>
                <a:latin typeface="+mj-lt"/>
                <a:ea typeface="+mj-ea"/>
                <a:cs typeface="+mj-cs"/>
              </a:rPr>
              <a:t> Wang</a:t>
            </a:r>
            <a:r>
              <a:rPr sz="2800" b="0" kern="0" dirty="0">
                <a:solidFill>
                  <a:srgbClr val="0000FF"/>
                </a:solidFill>
                <a:latin typeface="+mj-lt"/>
                <a:ea typeface="+mj-ea"/>
                <a:cs typeface="+mj-cs"/>
              </a:rPr>
              <a:t>, 2021)</a:t>
            </a:r>
          </a:p>
        </p:txBody>
      </p:sp>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8715" y="559425"/>
            <a:ext cx="907656" cy="403225"/>
          </a:xfrm>
          <a:prstGeom prst="rect">
            <a:avLst/>
          </a:prstGeom>
          <a:noFill/>
        </p:spPr>
        <p:txBody>
          <a:bodyPr wrap="square" rtlCol="0">
            <a:spAutoFit/>
          </a:bodyPr>
          <a:lstStyle/>
          <a:p>
            <a:r>
              <a:rPr kumimoji="1" lang="en-US" altLang="zh-CN" sz="2030" b="1" dirty="0">
                <a:solidFill>
                  <a:schemeClr val="bg1"/>
                </a:solidFill>
                <a:latin typeface="微软雅黑" panose="020B0503020204020204" charset="-122"/>
                <a:ea typeface="微软雅黑" panose="020B0503020204020204" charset="-122"/>
                <a:cs typeface="微软雅黑" panose="020B0503020204020204" charset="-122"/>
              </a:rPr>
              <a:t>Part2</a:t>
            </a:r>
            <a:endParaRPr kumimoji="1" lang="zh-CN" altLang="en-US" sz="203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8" name="文本框 17"/>
          <p:cNvSpPr txBox="1"/>
          <p:nvPr/>
        </p:nvSpPr>
        <p:spPr>
          <a:xfrm>
            <a:off x="711398" y="988462"/>
            <a:ext cx="7893050" cy="928370"/>
          </a:xfrm>
          <a:prstGeom prst="rect">
            <a:avLst/>
          </a:prstGeom>
          <a:noFill/>
        </p:spPr>
        <p:txBody>
          <a:bodyPr wrap="square" rtlCol="0">
            <a:noAutofit/>
          </a:bodyPr>
          <a:lstStyle/>
          <a:p>
            <a:r>
              <a:rPr sz="2400" b="0" kern="0" dirty="0">
                <a:solidFill>
                  <a:srgbClr val="0000FF"/>
                </a:solidFill>
                <a:latin typeface="+mj-lt"/>
                <a:ea typeface="+mj-ea"/>
                <a:cs typeface="+mj-cs"/>
              </a:rPr>
              <a:t>Dynamic Changes of bacterial diversity during agricultural </a:t>
            </a:r>
            <a:r>
              <a:rPr lang="en-US" sz="2400" b="0" kern="0" dirty="0" err="1">
                <a:solidFill>
                  <a:srgbClr val="0000FF"/>
                </a:solidFill>
                <a:latin typeface="+mj-lt"/>
                <a:ea typeface="+mj-ea"/>
                <a:cs typeface="+mj-cs"/>
              </a:rPr>
              <a:t>jiaosu</a:t>
            </a:r>
            <a:r>
              <a:rPr lang="en-US" sz="2400" b="0" kern="0" dirty="0">
                <a:solidFill>
                  <a:srgbClr val="0000FF"/>
                </a:solidFill>
                <a:latin typeface="+mj-lt"/>
                <a:ea typeface="+mj-ea"/>
                <a:cs typeface="+mj-cs"/>
              </a:rPr>
              <a:t> </a:t>
            </a:r>
            <a:r>
              <a:rPr sz="2400" b="0" kern="0" dirty="0">
                <a:solidFill>
                  <a:srgbClr val="0000FF"/>
                </a:solidFill>
                <a:latin typeface="+mj-lt"/>
                <a:ea typeface="+mj-ea"/>
                <a:cs typeface="+mj-cs"/>
              </a:rPr>
              <a:t>fermentation (Xiaofen</a:t>
            </a:r>
            <a:r>
              <a:rPr lang="en-US" sz="2400" b="0" kern="0" dirty="0">
                <a:solidFill>
                  <a:srgbClr val="0000FF"/>
                </a:solidFill>
                <a:latin typeface="+mj-lt"/>
                <a:ea typeface="+mj-ea"/>
                <a:cs typeface="+mj-cs"/>
              </a:rPr>
              <a:t> </a:t>
            </a:r>
            <a:r>
              <a:rPr sz="2400" b="0" kern="0" dirty="0">
                <a:solidFill>
                  <a:srgbClr val="0000FF"/>
                </a:solidFill>
                <a:latin typeface="+mj-lt"/>
                <a:ea typeface="+mj-ea"/>
                <a:cs typeface="+mj-cs"/>
                <a:sym typeface="+mn-ea"/>
              </a:rPr>
              <a:t>Wang</a:t>
            </a:r>
            <a:r>
              <a:rPr sz="2400" b="0" kern="0" dirty="0">
                <a:solidFill>
                  <a:srgbClr val="0000FF"/>
                </a:solidFill>
                <a:latin typeface="+mj-lt"/>
                <a:ea typeface="+mj-ea"/>
                <a:cs typeface="+mj-cs"/>
              </a:rPr>
              <a:t>, 2021)</a:t>
            </a:r>
          </a:p>
        </p:txBody>
      </p:sp>
      <p:pic>
        <p:nvPicPr>
          <p:cNvPr id="4" name="图片 3"/>
          <p:cNvPicPr>
            <a:picLocks noChangeAspect="1"/>
          </p:cNvPicPr>
          <p:nvPr/>
        </p:nvPicPr>
        <p:blipFill>
          <a:blip r:embed="rId3"/>
          <a:stretch>
            <a:fillRect/>
          </a:stretch>
        </p:blipFill>
        <p:spPr>
          <a:xfrm>
            <a:off x="1280795" y="1826260"/>
            <a:ext cx="6602730" cy="3941445"/>
          </a:xfrm>
          <a:prstGeom prst="rect">
            <a:avLst/>
          </a:prstGeom>
        </p:spPr>
      </p:pic>
      <p:sp>
        <p:nvSpPr>
          <p:cNvPr id="10" name="TextBox 18"/>
          <p:cNvSpPr txBox="1"/>
          <p:nvPr/>
        </p:nvSpPr>
        <p:spPr>
          <a:xfrm>
            <a:off x="243205" y="5693410"/>
            <a:ext cx="8956675" cy="1294130"/>
          </a:xfrm>
          <a:prstGeom prst="rect">
            <a:avLst/>
          </a:prstGeom>
          <a:noFill/>
        </p:spPr>
        <p:txBody>
          <a:bodyPr wrap="square" rtlCol="0">
            <a:no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nSpc>
                <a:spcPct val="100000"/>
              </a:lnSpc>
              <a:buFont typeface="Wingdings" panose="05000000000000000000" pitchFamily="2" charset="2"/>
              <a:buChar char="l"/>
            </a:pPr>
            <a:r>
              <a:rPr sz="1695">
                <a:latin typeface="Times New Roman" panose="02020603050405020304" pitchFamily="18" charset="0"/>
                <a:cs typeface="Times New Roman" panose="02020603050405020304" pitchFamily="18" charset="0"/>
              </a:rPr>
              <a:t>Bacterial diversity decreased, with </a:t>
            </a:r>
            <a:r>
              <a:rPr sz="1695" i="1">
                <a:solidFill>
                  <a:srgbClr val="FF0000"/>
                </a:solidFill>
                <a:latin typeface="Times New Roman" panose="02020603050405020304" pitchFamily="18" charset="0"/>
                <a:cs typeface="Times New Roman" panose="02020603050405020304" pitchFamily="18" charset="0"/>
              </a:rPr>
              <a:t>Lactobacillus</a:t>
            </a:r>
            <a:r>
              <a:rPr sz="1695" i="1">
                <a:latin typeface="Times New Roman" panose="02020603050405020304" pitchFamily="18" charset="0"/>
                <a:cs typeface="Times New Roman" panose="02020603050405020304" pitchFamily="18" charset="0"/>
              </a:rPr>
              <a:t> </a:t>
            </a:r>
            <a:r>
              <a:rPr sz="1695">
                <a:latin typeface="Times New Roman" panose="02020603050405020304" pitchFamily="18" charset="0"/>
                <a:cs typeface="Times New Roman" panose="02020603050405020304" pitchFamily="18" charset="0"/>
              </a:rPr>
              <a:t>and </a:t>
            </a:r>
            <a:r>
              <a:rPr sz="1695" i="1">
                <a:solidFill>
                  <a:srgbClr val="FF0000"/>
                </a:solidFill>
                <a:latin typeface="Times New Roman" panose="02020603050405020304" pitchFamily="18" charset="0"/>
                <a:cs typeface="Times New Roman" panose="02020603050405020304" pitchFamily="18" charset="0"/>
              </a:rPr>
              <a:t>Acetobacter</a:t>
            </a:r>
            <a:r>
              <a:rPr sz="1695">
                <a:latin typeface="Times New Roman" panose="02020603050405020304" pitchFamily="18" charset="0"/>
                <a:cs typeface="Times New Roman" panose="02020603050405020304" pitchFamily="18" charset="0"/>
              </a:rPr>
              <a:t> as the dominant bacterial group, and </a:t>
            </a:r>
            <a:r>
              <a:rPr sz="1695" i="1">
                <a:solidFill>
                  <a:srgbClr val="FF0000"/>
                </a:solidFill>
                <a:latin typeface="Times New Roman" panose="02020603050405020304" pitchFamily="18" charset="0"/>
                <a:cs typeface="Times New Roman" panose="02020603050405020304" pitchFamily="18" charset="0"/>
              </a:rPr>
              <a:t>Weissella</a:t>
            </a:r>
            <a:r>
              <a:rPr sz="1695">
                <a:latin typeface="Times New Roman" panose="02020603050405020304" pitchFamily="18" charset="0"/>
                <a:cs typeface="Times New Roman" panose="02020603050405020304" pitchFamily="18" charset="0"/>
              </a:rPr>
              <a:t> was briefly present.</a:t>
            </a:r>
          </a:p>
          <a:p>
            <a:pPr marL="342900" indent="-342900">
              <a:lnSpc>
                <a:spcPts val="3000"/>
              </a:lnSpc>
              <a:buFont typeface="Wingdings" panose="05000000000000000000" pitchFamily="2" charset="2"/>
              <a:buChar char="l"/>
            </a:pPr>
            <a:endParaRPr lang="en-US" altLang="zh-CN" sz="1525" dirty="0">
              <a:latin typeface="Times New Roman" panose="02020603050405020304" pitchFamily="18" charset="0"/>
              <a:cs typeface="Times New Roman" panose="02020603050405020304" pitchFamily="18" charset="0"/>
            </a:endParaRP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732155"/>
            <a:ext cx="6568440" cy="1087755"/>
          </a:xfrm>
        </p:spPr>
        <p:txBody>
          <a:bodyPr/>
          <a:lstStyle/>
          <a:p>
            <a:r>
              <a:rPr sz="3200" dirty="0"/>
              <a:t>Reflects the fundamental food is: </a:t>
            </a:r>
            <a:br>
              <a:rPr sz="3200" dirty="0"/>
            </a:br>
            <a:r>
              <a:rPr lang="en-US" sz="3200" dirty="0"/>
              <a:t>H</a:t>
            </a:r>
            <a:r>
              <a:rPr sz="3200" dirty="0"/>
              <a:t>uman - soil cycle symbionts</a:t>
            </a:r>
          </a:p>
        </p:txBody>
      </p:sp>
      <p:pic>
        <p:nvPicPr>
          <p:cNvPr id="4" name="内容占位符 3"/>
          <p:cNvPicPr>
            <a:picLocks noGrp="1" noChangeAspect="1"/>
          </p:cNvPicPr>
          <p:nvPr>
            <p:ph idx="1"/>
            <p:custDataLst>
              <p:tags r:id="rId1"/>
            </p:custDataLst>
          </p:nvPr>
        </p:nvPicPr>
        <p:blipFill>
          <a:blip r:embed="rId17"/>
          <a:stretch>
            <a:fillRect/>
          </a:stretch>
        </p:blipFill>
        <p:spPr>
          <a:xfrm>
            <a:off x="2186940" y="1807210"/>
            <a:ext cx="4503420" cy="4503420"/>
          </a:xfrm>
          <a:prstGeom prst="rect">
            <a:avLst/>
          </a:prstGeom>
        </p:spPr>
      </p:pic>
      <p:grpSp>
        <p:nvGrpSpPr>
          <p:cNvPr id="17" name="组合 16"/>
          <p:cNvGrpSpPr/>
          <p:nvPr/>
        </p:nvGrpSpPr>
        <p:grpSpPr>
          <a:xfrm>
            <a:off x="2292057" y="1849120"/>
            <a:ext cx="4277653" cy="4459566"/>
            <a:chOff x="3174" y="2912"/>
            <a:chExt cx="7172" cy="7477"/>
          </a:xfrm>
        </p:grpSpPr>
        <p:grpSp>
          <p:nvGrpSpPr>
            <p:cNvPr id="30" name="组合 29"/>
            <p:cNvGrpSpPr/>
            <p:nvPr/>
          </p:nvGrpSpPr>
          <p:grpSpPr>
            <a:xfrm>
              <a:off x="3174" y="3587"/>
              <a:ext cx="7172" cy="6263"/>
              <a:chOff x="3174" y="3587"/>
              <a:chExt cx="7172" cy="6263"/>
            </a:xfrm>
          </p:grpSpPr>
          <p:grpSp>
            <p:nvGrpSpPr>
              <p:cNvPr id="7" name="组合 6"/>
              <p:cNvGrpSpPr/>
              <p:nvPr/>
            </p:nvGrpSpPr>
            <p:grpSpPr>
              <a:xfrm>
                <a:off x="5198" y="3587"/>
                <a:ext cx="3798" cy="6263"/>
                <a:chOff x="5198" y="3587"/>
                <a:chExt cx="3798" cy="6263"/>
              </a:xfrm>
            </p:grpSpPr>
            <p:sp>
              <p:nvSpPr>
                <p:cNvPr id="5" name="文本框 4"/>
                <p:cNvSpPr txBox="1"/>
                <p:nvPr/>
              </p:nvSpPr>
              <p:spPr>
                <a:xfrm>
                  <a:off x="6467" y="3587"/>
                  <a:ext cx="2529" cy="978"/>
                </a:xfrm>
                <a:prstGeom prst="rect">
                  <a:avLst/>
                </a:prstGeom>
                <a:noFill/>
              </p:spPr>
              <p:txBody>
                <a:bodyPr wrap="square" rtlCol="0">
                  <a:spAutoFit/>
                </a:bodyPr>
                <a:lstStyle/>
                <a:p>
                  <a:r>
                    <a:rPr lang="en-US" altLang="zh-CN" sz="3200">
                      <a:solidFill>
                        <a:srgbClr val="0000FF"/>
                      </a:solidFill>
                      <a:latin typeface="黑体" panose="02010609060101010101" pitchFamily="49" charset="-122"/>
                      <a:ea typeface="黑体" panose="02010609060101010101" pitchFamily="49" charset="-122"/>
                    </a:rPr>
                    <a:t>H</a:t>
                  </a:r>
                  <a:r>
                    <a:rPr lang="zh-CN" altLang="en-US" sz="3200">
                      <a:solidFill>
                        <a:srgbClr val="0000FF"/>
                      </a:solidFill>
                      <a:latin typeface="黑体" panose="02010609060101010101" pitchFamily="49" charset="-122"/>
                      <a:ea typeface="黑体" panose="02010609060101010101" pitchFamily="49" charset="-122"/>
                    </a:rPr>
                    <a:t>uman</a:t>
                  </a:r>
                </a:p>
              </p:txBody>
            </p:sp>
            <p:sp>
              <p:nvSpPr>
                <p:cNvPr id="6" name="文本框 5"/>
                <p:cNvSpPr txBox="1"/>
                <p:nvPr>
                  <p:custDataLst>
                    <p:tags r:id="rId15"/>
                  </p:custDataLst>
                </p:nvPr>
              </p:nvSpPr>
              <p:spPr>
                <a:xfrm>
                  <a:off x="5198" y="8872"/>
                  <a:ext cx="2529" cy="978"/>
                </a:xfrm>
                <a:prstGeom prst="rect">
                  <a:avLst/>
                </a:prstGeom>
                <a:noFill/>
              </p:spPr>
              <p:txBody>
                <a:bodyPr wrap="square" rtlCol="0">
                  <a:spAutoFit/>
                </a:bodyPr>
                <a:lstStyle/>
                <a:p>
                  <a:r>
                    <a:rPr lang="en-US" altLang="zh-CN" sz="3200">
                      <a:solidFill>
                        <a:srgbClr val="FF0000"/>
                      </a:solidFill>
                      <a:latin typeface="黑体" panose="02010609060101010101" pitchFamily="49" charset="-122"/>
                      <a:ea typeface="黑体" panose="02010609060101010101" pitchFamily="49" charset="-122"/>
                    </a:rPr>
                    <a:t>Soil</a:t>
                  </a:r>
                </a:p>
              </p:txBody>
            </p:sp>
          </p:grpSp>
          <p:grpSp>
            <p:nvGrpSpPr>
              <p:cNvPr id="29" name="组合 28"/>
              <p:cNvGrpSpPr/>
              <p:nvPr/>
            </p:nvGrpSpPr>
            <p:grpSpPr>
              <a:xfrm>
                <a:off x="3174" y="4203"/>
                <a:ext cx="7172" cy="4874"/>
                <a:chOff x="3174" y="4203"/>
                <a:chExt cx="7172" cy="4874"/>
              </a:xfrm>
            </p:grpSpPr>
            <p:grpSp>
              <p:nvGrpSpPr>
                <p:cNvPr id="19" name="组合 18"/>
                <p:cNvGrpSpPr/>
                <p:nvPr/>
              </p:nvGrpSpPr>
              <p:grpSpPr>
                <a:xfrm>
                  <a:off x="6816" y="7620"/>
                  <a:ext cx="3530" cy="1457"/>
                  <a:chOff x="6816" y="7620"/>
                  <a:chExt cx="3530" cy="1457"/>
                </a:xfrm>
              </p:grpSpPr>
              <p:grpSp>
                <p:nvGrpSpPr>
                  <p:cNvPr id="15" name="组合 14"/>
                  <p:cNvGrpSpPr/>
                  <p:nvPr/>
                </p:nvGrpSpPr>
                <p:grpSpPr>
                  <a:xfrm>
                    <a:off x="6816" y="7620"/>
                    <a:ext cx="3530" cy="1457"/>
                    <a:chOff x="6816" y="7620"/>
                    <a:chExt cx="3530" cy="1457"/>
                  </a:xfrm>
                </p:grpSpPr>
                <p:sp>
                  <p:nvSpPr>
                    <p:cNvPr id="9" name="心形 8"/>
                    <p:cNvSpPr/>
                    <p:nvPr/>
                  </p:nvSpPr>
                  <p:spPr>
                    <a:xfrm>
                      <a:off x="8721" y="8124"/>
                      <a:ext cx="869" cy="802"/>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心形 9"/>
                    <p:cNvSpPr/>
                    <p:nvPr>
                      <p:custDataLst>
                        <p:tags r:id="rId10"/>
                      </p:custDataLst>
                    </p:nvPr>
                  </p:nvSpPr>
                  <p:spPr>
                    <a:xfrm>
                      <a:off x="9590" y="7872"/>
                      <a:ext cx="557" cy="618"/>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心形 10"/>
                    <p:cNvSpPr/>
                    <p:nvPr>
                      <p:custDataLst>
                        <p:tags r:id="rId11"/>
                      </p:custDataLst>
                    </p:nvPr>
                  </p:nvSpPr>
                  <p:spPr>
                    <a:xfrm>
                      <a:off x="7780" y="8211"/>
                      <a:ext cx="898" cy="866"/>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心形 11"/>
                    <p:cNvSpPr/>
                    <p:nvPr>
                      <p:custDataLst>
                        <p:tags r:id="rId12"/>
                      </p:custDataLst>
                    </p:nvPr>
                  </p:nvSpPr>
                  <p:spPr>
                    <a:xfrm>
                      <a:off x="7078" y="7959"/>
                      <a:ext cx="783" cy="682"/>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心形 12"/>
                    <p:cNvSpPr/>
                    <p:nvPr>
                      <p:custDataLst>
                        <p:tags r:id="rId13"/>
                      </p:custDataLst>
                    </p:nvPr>
                  </p:nvSpPr>
                  <p:spPr>
                    <a:xfrm>
                      <a:off x="10006" y="7620"/>
                      <a:ext cx="341" cy="328"/>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心形 13"/>
                    <p:cNvSpPr/>
                    <p:nvPr>
                      <p:custDataLst>
                        <p:tags r:id="rId14"/>
                      </p:custDataLst>
                    </p:nvPr>
                  </p:nvSpPr>
                  <p:spPr>
                    <a:xfrm>
                      <a:off x="6816" y="7707"/>
                      <a:ext cx="341" cy="328"/>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8" name="文本框 17"/>
                  <p:cNvSpPr txBox="1"/>
                  <p:nvPr/>
                </p:nvSpPr>
                <p:spPr>
                  <a:xfrm>
                    <a:off x="8151" y="7668"/>
                    <a:ext cx="1770" cy="617"/>
                  </a:xfrm>
                  <a:prstGeom prst="rect">
                    <a:avLst/>
                  </a:prstGeom>
                  <a:noFill/>
                </p:spPr>
                <p:txBody>
                  <a:bodyPr wrap="square" rtlCol="0">
                    <a:spAutoFit/>
                  </a:bodyPr>
                  <a:lstStyle/>
                  <a:p>
                    <a:r>
                      <a:rPr lang="en-US" altLang="zh-CN">
                        <a:highlight>
                          <a:srgbClr val="FFFF00"/>
                        </a:highlight>
                      </a:rPr>
                      <a:t>Food</a:t>
                    </a:r>
                    <a:endParaRPr lang="zh-CN" altLang="en-US">
                      <a:highlight>
                        <a:srgbClr val="FFFF00"/>
                      </a:highlight>
                    </a:endParaRPr>
                  </a:p>
                </p:txBody>
              </p:sp>
            </p:grpSp>
            <p:grpSp>
              <p:nvGrpSpPr>
                <p:cNvPr id="20" name="组合 19"/>
                <p:cNvGrpSpPr/>
                <p:nvPr/>
              </p:nvGrpSpPr>
              <p:grpSpPr>
                <a:xfrm rot="10800000">
                  <a:off x="3174" y="4203"/>
                  <a:ext cx="3530" cy="1457"/>
                  <a:chOff x="6816" y="7620"/>
                  <a:chExt cx="3530" cy="1457"/>
                </a:xfrm>
              </p:grpSpPr>
              <p:grpSp>
                <p:nvGrpSpPr>
                  <p:cNvPr id="21" name="组合 20"/>
                  <p:cNvGrpSpPr/>
                  <p:nvPr/>
                </p:nvGrpSpPr>
                <p:grpSpPr>
                  <a:xfrm>
                    <a:off x="6816" y="7620"/>
                    <a:ext cx="3530" cy="1457"/>
                    <a:chOff x="6816" y="7620"/>
                    <a:chExt cx="3530" cy="1457"/>
                  </a:xfrm>
                </p:grpSpPr>
                <p:sp>
                  <p:nvSpPr>
                    <p:cNvPr id="22" name="心形 21"/>
                    <p:cNvSpPr/>
                    <p:nvPr>
                      <p:custDataLst>
                        <p:tags r:id="rId4"/>
                      </p:custDataLst>
                    </p:nvPr>
                  </p:nvSpPr>
                  <p:spPr>
                    <a:xfrm>
                      <a:off x="8721" y="8124"/>
                      <a:ext cx="869" cy="802"/>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3" name="心形 22"/>
                    <p:cNvSpPr/>
                    <p:nvPr>
                      <p:custDataLst>
                        <p:tags r:id="rId5"/>
                      </p:custDataLst>
                    </p:nvPr>
                  </p:nvSpPr>
                  <p:spPr>
                    <a:xfrm>
                      <a:off x="9590" y="7872"/>
                      <a:ext cx="557" cy="618"/>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4" name="心形 23"/>
                    <p:cNvSpPr/>
                    <p:nvPr>
                      <p:custDataLst>
                        <p:tags r:id="rId6"/>
                      </p:custDataLst>
                    </p:nvPr>
                  </p:nvSpPr>
                  <p:spPr>
                    <a:xfrm>
                      <a:off x="7780" y="8211"/>
                      <a:ext cx="898" cy="866"/>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心形 24"/>
                    <p:cNvSpPr/>
                    <p:nvPr>
                      <p:custDataLst>
                        <p:tags r:id="rId7"/>
                      </p:custDataLst>
                    </p:nvPr>
                  </p:nvSpPr>
                  <p:spPr>
                    <a:xfrm>
                      <a:off x="7078" y="7959"/>
                      <a:ext cx="783" cy="682"/>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心形 25"/>
                    <p:cNvSpPr/>
                    <p:nvPr>
                      <p:custDataLst>
                        <p:tags r:id="rId8"/>
                      </p:custDataLst>
                    </p:nvPr>
                  </p:nvSpPr>
                  <p:spPr>
                    <a:xfrm>
                      <a:off x="10006" y="7620"/>
                      <a:ext cx="341" cy="328"/>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7" name="心形 26"/>
                    <p:cNvSpPr/>
                    <p:nvPr>
                      <p:custDataLst>
                        <p:tags r:id="rId9"/>
                      </p:custDataLst>
                    </p:nvPr>
                  </p:nvSpPr>
                  <p:spPr>
                    <a:xfrm>
                      <a:off x="6816" y="7707"/>
                      <a:ext cx="341" cy="328"/>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28" name="文本框 27"/>
                  <p:cNvSpPr txBox="1"/>
                  <p:nvPr>
                    <p:custDataLst>
                      <p:tags r:id="rId3"/>
                    </p:custDataLst>
                  </p:nvPr>
                </p:nvSpPr>
                <p:spPr>
                  <a:xfrm rot="10800000">
                    <a:off x="8151" y="7668"/>
                    <a:ext cx="1770" cy="565"/>
                  </a:xfrm>
                  <a:prstGeom prst="rect">
                    <a:avLst/>
                  </a:prstGeom>
                  <a:noFill/>
                </p:spPr>
                <p:txBody>
                  <a:bodyPr wrap="square" rtlCol="0">
                    <a:spAutoFit/>
                  </a:bodyPr>
                  <a:lstStyle/>
                  <a:p>
                    <a:pPr algn="ctr"/>
                    <a:r>
                      <a:rPr lang="en-US" altLang="zh-CN" sz="1600">
                        <a:highlight>
                          <a:srgbClr val="FFFF00"/>
                        </a:highlight>
                      </a:rPr>
                      <a:t>F</a:t>
                    </a:r>
                    <a:r>
                      <a:rPr lang="zh-CN" altLang="en-US" sz="1600">
                        <a:highlight>
                          <a:srgbClr val="FFFF00"/>
                        </a:highlight>
                      </a:rPr>
                      <a:t>ertilizer</a:t>
                    </a:r>
                  </a:p>
                </p:txBody>
              </p:sp>
            </p:grpSp>
          </p:grpSp>
        </p:grpSp>
        <p:grpSp>
          <p:nvGrpSpPr>
            <p:cNvPr id="16" name="组合 15"/>
            <p:cNvGrpSpPr/>
            <p:nvPr/>
          </p:nvGrpSpPr>
          <p:grpSpPr>
            <a:xfrm>
              <a:off x="4261" y="2912"/>
              <a:ext cx="4822" cy="7477"/>
              <a:chOff x="4261" y="2912"/>
              <a:chExt cx="4822" cy="7477"/>
            </a:xfrm>
          </p:grpSpPr>
          <p:sp>
            <p:nvSpPr>
              <p:cNvPr id="3" name="下弧形箭头 2"/>
              <p:cNvSpPr/>
              <p:nvPr/>
            </p:nvSpPr>
            <p:spPr>
              <a:xfrm>
                <a:off x="4513" y="8927"/>
                <a:ext cx="4570" cy="1462"/>
              </a:xfrm>
              <a:prstGeom prst="curvedUpArrow">
                <a:avLst>
                  <a:gd name="adj1" fmla="val 18482"/>
                  <a:gd name="adj2" fmla="val 50000"/>
                  <a:gd name="adj3" fmla="val 2500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下弧形箭头 7"/>
              <p:cNvSpPr/>
              <p:nvPr>
                <p:custDataLst>
                  <p:tags r:id="rId2"/>
                </p:custDataLst>
              </p:nvPr>
            </p:nvSpPr>
            <p:spPr>
              <a:xfrm rot="10800000">
                <a:off x="4261" y="2912"/>
                <a:ext cx="4570" cy="1462"/>
              </a:xfrm>
              <a:prstGeom prst="curvedUpArrow">
                <a:avLst>
                  <a:gd name="adj1" fmla="val 18482"/>
                  <a:gd name="adj2" fmla="val 50000"/>
                  <a:gd name="adj3" fmla="val 25000"/>
                </a:avLst>
              </a:prstGeom>
              <a:solidFill>
                <a:schemeClr val="accent2"/>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sp>
        <p:nvSpPr>
          <p:cNvPr id="31" name="文本框 30"/>
          <p:cNvSpPr txBox="1"/>
          <p:nvPr/>
        </p:nvSpPr>
        <p:spPr>
          <a:xfrm>
            <a:off x="107504" y="6474822"/>
            <a:ext cx="9045391" cy="307777"/>
          </a:xfrm>
          <a:prstGeom prst="rect">
            <a:avLst/>
          </a:prstGeom>
          <a:noFill/>
        </p:spPr>
        <p:txBody>
          <a:bodyPr wrap="square" rtlCol="0">
            <a:spAutoFit/>
          </a:bodyPr>
          <a:lstStyle/>
          <a:p>
            <a:pPr algn="r"/>
            <a:r>
              <a:rPr lang="zh-CN" altLang="en-US" sz="1400" dirty="0"/>
              <a:t>Note: Some elements of the picture are from the Internet. Thank you to the author!</a:t>
            </a:r>
          </a:p>
        </p:txBody>
      </p:sp>
    </p:spTree>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550" y="765175"/>
            <a:ext cx="7804150" cy="1060450"/>
          </a:xfrm>
        </p:spPr>
        <p:txBody>
          <a:bodyPr/>
          <a:lstStyle/>
          <a:p>
            <a:r>
              <a:rPr sz="3200" dirty="0"/>
              <a:t>Raw Materials for making agricultural enzymes (Lingqiu, 2022)</a:t>
            </a:r>
          </a:p>
        </p:txBody>
      </p:sp>
      <p:pic>
        <p:nvPicPr>
          <p:cNvPr id="5" name="图片 5" descr="38fcea0a6083f77028f9e63fc7e3c10"/>
          <p:cNvPicPr>
            <a:picLocks noGrp="1" noChangeAspect="1"/>
          </p:cNvPicPr>
          <p:nvPr>
            <p:ph idx="1"/>
            <p:custDataLst>
              <p:tags r:id="rId1"/>
            </p:custDataLst>
          </p:nvPr>
        </p:nvPicPr>
        <p:blipFill>
          <a:blip r:embed="rId3"/>
          <a:srcRect t="32701"/>
          <a:stretch>
            <a:fillRect/>
          </a:stretch>
        </p:blipFill>
        <p:spPr>
          <a:xfrm>
            <a:off x="1907705" y="1806575"/>
            <a:ext cx="5688632" cy="4610100"/>
          </a:xfrm>
          <a:prstGeom prst="rect">
            <a:avLst/>
          </a:prstGeom>
        </p:spPr>
      </p:pic>
    </p:spTree>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971543" y="1188041"/>
            <a:ext cx="8320476" cy="583565"/>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defRPr/>
            </a:pPr>
            <a:r>
              <a:rPr sz="3200" b="0" kern="0" dirty="0">
                <a:solidFill>
                  <a:schemeClr val="tx2"/>
                </a:solidFill>
                <a:latin typeface="+mj-lt"/>
                <a:ea typeface="+mj-ea"/>
                <a:cs typeface="+mj-cs"/>
              </a:rPr>
              <a:t>The fermentation procedure</a:t>
            </a:r>
            <a:endParaRPr lang="en-US" altLang="zh-CN" sz="4000"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 name="Picture 19" descr="E:\环保酵素工坊\PPT設計編輯\2回归传统手工发酵很容易\图片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63546"/>
            <a:ext cx="3724134"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523" y="1863546"/>
            <a:ext cx="4122917"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770843" y="1863546"/>
            <a:ext cx="7848872" cy="4445774"/>
            <a:chOff x="770843" y="1863546"/>
            <a:chExt cx="7848872" cy="4445774"/>
          </a:xfrm>
        </p:grpSpPr>
        <p:pic>
          <p:nvPicPr>
            <p:cNvPr id="10" name="Picture 19" descr="E:\环保酵素工坊\PPT設計編輯\2回归传统手工发酵很容易\图片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43" y="1863546"/>
              <a:ext cx="3724134"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798" y="1863546"/>
              <a:ext cx="4122917"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Grp="1"/>
          </p:cNvSpPr>
          <p:nvPr>
            <p:ph type="title"/>
          </p:nvPr>
        </p:nvSpPr>
        <p:spPr bwMode="auto">
          <a:xfrm>
            <a:off x="1005523" y="743585"/>
            <a:ext cx="7793037" cy="1076325"/>
          </a:xfr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l" defTabSz="914400" eaLnBrk="1" hangingPunct="1">
              <a:buClrTx/>
              <a:buSzTx/>
              <a:buFont typeface="Arial" panose="020B0604020202020204" pitchFamily="34" charset="0"/>
              <a:buNone/>
              <a:defRPr/>
            </a:pPr>
            <a:r>
              <a:rPr dirty="0">
                <a:solidFill>
                  <a:schemeClr val="tx2"/>
                </a:solidFill>
                <a:latin typeface="+mj-lt"/>
                <a:ea typeface="+mj-ea"/>
                <a:sym typeface="+mn-ea"/>
              </a:rPr>
              <a:t>The fermentation liquid is stirred during fermentation</a:t>
            </a:r>
          </a:p>
        </p:txBody>
      </p:sp>
      <p:pic>
        <p:nvPicPr>
          <p:cNvPr id="8" name="图片 8" descr="89da7e73fdf522f3735bf3062ba3a32"/>
          <p:cNvPicPr>
            <a:picLocks noGrp="1" noChangeAspect="1"/>
          </p:cNvPicPr>
          <p:nvPr>
            <p:ph idx="1"/>
            <p:custDataLst>
              <p:tags r:id="rId1"/>
            </p:custDataLst>
          </p:nvPr>
        </p:nvPicPr>
        <p:blipFill>
          <a:blip r:embed="rId4"/>
          <a:stretch>
            <a:fillRect/>
          </a:stretch>
        </p:blipFill>
        <p:spPr>
          <a:xfrm>
            <a:off x="1005840" y="1802765"/>
            <a:ext cx="3491230" cy="4239260"/>
          </a:xfrm>
          <a:prstGeom prst="rect">
            <a:avLst/>
          </a:prstGeom>
        </p:spPr>
      </p:pic>
      <p:pic>
        <p:nvPicPr>
          <p:cNvPr id="9" name="图片 9" descr="e871eb8201701a1fd5354ad0d527f4d"/>
          <p:cNvPicPr>
            <a:picLocks noChangeAspect="1"/>
          </p:cNvPicPr>
          <p:nvPr>
            <p:custDataLst>
              <p:tags r:id="rId2"/>
            </p:custDataLst>
          </p:nvPr>
        </p:nvPicPr>
        <p:blipFill>
          <a:blip r:embed="rId5"/>
          <a:stretch>
            <a:fillRect/>
          </a:stretch>
        </p:blipFill>
        <p:spPr>
          <a:xfrm>
            <a:off x="4567555" y="1791335"/>
            <a:ext cx="3469005" cy="4264025"/>
          </a:xfrm>
          <a:prstGeom prst="rect">
            <a:avLst/>
          </a:prstGeom>
        </p:spPr>
      </p:pic>
    </p:spTree>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9592" y="1844824"/>
            <a:ext cx="7719402" cy="4536504"/>
            <a:chOff x="899592" y="1844824"/>
            <a:chExt cx="7719402" cy="4536504"/>
          </a:xfrm>
        </p:grpSpPr>
        <p:grpSp>
          <p:nvGrpSpPr>
            <p:cNvPr id="5" name="组合 4"/>
            <p:cNvGrpSpPr/>
            <p:nvPr/>
          </p:nvGrpSpPr>
          <p:grpSpPr>
            <a:xfrm>
              <a:off x="899592" y="1844824"/>
              <a:ext cx="4046995" cy="4536504"/>
              <a:chOff x="3113485" y="2276872"/>
              <a:chExt cx="3344580" cy="2751138"/>
            </a:xfrm>
          </p:grpSpPr>
          <p:pic>
            <p:nvPicPr>
              <p:cNvPr id="6" name="Picture 8" descr="E:\酵环自然\海报设计\蓝东画廊\很容易\发酵完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485" y="2276872"/>
                <a:ext cx="3344580" cy="191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E:\酵环自然\海报设计\蓝东画廊\很容易\成熟.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255" y="4213622"/>
                <a:ext cx="3225491"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8760" y="1916832"/>
              <a:ext cx="3750234"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0"/>
          <p:cNvSpPr txBox="1">
            <a:spLocks noChangeArrowheads="1"/>
          </p:cNvSpPr>
          <p:nvPr/>
        </p:nvSpPr>
        <p:spPr bwMode="auto">
          <a:xfrm>
            <a:off x="971543" y="1188041"/>
            <a:ext cx="8320476" cy="583565"/>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defRPr/>
            </a:pPr>
            <a:r>
              <a:rPr sz="3200" b="0" kern="0" dirty="0">
                <a:solidFill>
                  <a:schemeClr val="tx2"/>
                </a:solidFill>
                <a:latin typeface="+mj-lt"/>
                <a:ea typeface="+mj-ea"/>
                <a:cs typeface="+mj-cs"/>
              </a:rPr>
              <a:t>The fermentation procedure</a:t>
            </a:r>
          </a:p>
        </p:txBody>
      </p:sp>
    </p:spTree>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1253490"/>
            <a:ext cx="7792720" cy="566420"/>
          </a:xfrm>
        </p:spPr>
        <p:txBody>
          <a:bodyPr/>
          <a:lstStyle/>
          <a:p>
            <a:r>
              <a:rPr sz="3200" dirty="0"/>
              <a:t>4.7 Advantages of home-made </a:t>
            </a:r>
            <a:r>
              <a:rPr lang="en-US" sz="3200" dirty="0" err="1"/>
              <a:t>jiaosu</a:t>
            </a:r>
            <a:endParaRPr sz="3200" dirty="0"/>
          </a:p>
        </p:txBody>
      </p:sp>
      <p:sp>
        <p:nvSpPr>
          <p:cNvPr id="3" name="内容占位符 2"/>
          <p:cNvSpPr>
            <a:spLocks noGrp="1"/>
          </p:cNvSpPr>
          <p:nvPr>
            <p:ph idx="1"/>
          </p:nvPr>
        </p:nvSpPr>
        <p:spPr>
          <a:xfrm>
            <a:off x="752475" y="2173605"/>
            <a:ext cx="7772400" cy="3743960"/>
          </a:xfrm>
        </p:spPr>
        <p:txBody>
          <a:bodyPr/>
          <a:lstStyle/>
          <a:p>
            <a:pPr marL="0" indent="0">
              <a:buNone/>
            </a:pPr>
            <a:r>
              <a:rPr lang="en-US" altLang="zh-CN" dirty="0"/>
              <a:t>      </a:t>
            </a:r>
            <a:r>
              <a:rPr sz="2800"/>
              <a:t>(1) Materials and appliances are readily available</a:t>
            </a:r>
          </a:p>
          <a:p>
            <a:pPr marL="0" indent="0">
              <a:buNone/>
            </a:pPr>
            <a:r>
              <a:rPr lang="en-US" altLang="zh-CN" sz="2800" dirty="0">
                <a:sym typeface="+mn-ea"/>
              </a:rPr>
              <a:t>      </a:t>
            </a:r>
            <a:r>
              <a:rPr sz="2800"/>
              <a:t>Wherever there is activity, there is plant waste, waste plastic buckets, clay POTS, vats are easy to find, brown sugar consumption is low, and the combined cost looks low.</a:t>
            </a:r>
          </a:p>
          <a:p>
            <a:pPr marL="0" indent="0">
              <a:buNone/>
            </a:pPr>
            <a:r>
              <a:rPr lang="en-US" altLang="zh-CN" sz="2800" dirty="0">
                <a:sym typeface="+mn-ea"/>
              </a:rPr>
              <a:t>      </a:t>
            </a:r>
            <a:r>
              <a:rPr sz="2800"/>
              <a:t>Almost every family has resources.</a:t>
            </a:r>
          </a:p>
        </p:txBody>
      </p:sp>
    </p:spTree>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550" y="1096010"/>
            <a:ext cx="7792720" cy="723900"/>
          </a:xfrm>
        </p:spPr>
        <p:txBody>
          <a:bodyPr/>
          <a:lstStyle/>
          <a:p>
            <a:r>
              <a:rPr sz="3200" dirty="0">
                <a:sym typeface="+mn-ea"/>
              </a:rPr>
              <a:t>Advantages of home-made </a:t>
            </a:r>
            <a:r>
              <a:rPr lang="en-US" sz="3200" dirty="0" err="1">
                <a:sym typeface="+mn-ea"/>
              </a:rPr>
              <a:t>jiaosu</a:t>
            </a:r>
            <a:endParaRPr sz="3200" dirty="0">
              <a:sym typeface="+mn-ea"/>
            </a:endParaRPr>
          </a:p>
        </p:txBody>
      </p:sp>
      <p:sp>
        <p:nvSpPr>
          <p:cNvPr id="3" name="内容占位符 2"/>
          <p:cNvSpPr>
            <a:spLocks noGrp="1"/>
          </p:cNvSpPr>
          <p:nvPr>
            <p:ph idx="1"/>
          </p:nvPr>
        </p:nvSpPr>
        <p:spPr>
          <a:xfrm>
            <a:off x="752158" y="2060848"/>
            <a:ext cx="7772400" cy="3856400"/>
          </a:xfrm>
        </p:spPr>
        <p:txBody>
          <a:bodyPr/>
          <a:lstStyle/>
          <a:p>
            <a:pPr marL="0" indent="0">
              <a:buNone/>
            </a:pPr>
            <a:r>
              <a:rPr lang="en-US" altLang="zh-CN" dirty="0"/>
              <a:t>      </a:t>
            </a:r>
            <a:r>
              <a:rPr sz="2800" dirty="0"/>
              <a:t>(2) Simple operation</a:t>
            </a:r>
          </a:p>
          <a:p>
            <a:pPr marL="0" indent="0">
              <a:buNone/>
            </a:pPr>
            <a:r>
              <a:rPr lang="en-US" altLang="zh-CN" sz="2800" dirty="0">
                <a:sym typeface="+mn-ea"/>
              </a:rPr>
              <a:t>      </a:t>
            </a:r>
            <a:r>
              <a:rPr sz="2800" dirty="0"/>
              <a:t>After filling cans, water and sugar, fruit and vegetable materials can be filled once or repeatedly. Remember the sealing time (remember the sealing time, and can be used three months later).</a:t>
            </a:r>
          </a:p>
          <a:p>
            <a:pPr marL="0" indent="0">
              <a:buNone/>
            </a:pPr>
            <a:r>
              <a:rPr lang="en-US" altLang="zh-CN" sz="2800" dirty="0">
                <a:sym typeface="+mn-ea"/>
              </a:rPr>
              <a:t>      </a:t>
            </a:r>
            <a:r>
              <a:rPr sz="2800" dirty="0"/>
              <a:t>Operating under family conditions, lift a finger, should be sooner rather than later, do not increase too much work.</a:t>
            </a:r>
          </a:p>
        </p:txBody>
      </p:sp>
    </p:spTree>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183765"/>
            <a:ext cx="7772400" cy="3733800"/>
          </a:xfrm>
        </p:spPr>
        <p:txBody>
          <a:bodyPr/>
          <a:lstStyle/>
          <a:p>
            <a:pPr marL="0" indent="0">
              <a:buNone/>
            </a:pPr>
            <a:r>
              <a:rPr lang="en-US" altLang="zh-CN" dirty="0"/>
              <a:t>   </a:t>
            </a:r>
            <a:r>
              <a:rPr lang="en-US" altLang="zh-CN" sz="2800" dirty="0"/>
              <a:t>   </a:t>
            </a:r>
            <a:r>
              <a:rPr sz="2800" dirty="0"/>
              <a:t>(3) Security</a:t>
            </a:r>
          </a:p>
          <a:p>
            <a:pPr marL="0" indent="0">
              <a:buNone/>
            </a:pPr>
            <a:r>
              <a:rPr lang="en-US" altLang="zh-CN" sz="2800" dirty="0">
                <a:sym typeface="+mn-ea"/>
              </a:rPr>
              <a:t>      </a:t>
            </a:r>
            <a:r>
              <a:rPr sz="2800" dirty="0"/>
              <a:t>Production process safety, product safety, production and use assured and reliable. Suitable for all ages.</a:t>
            </a:r>
          </a:p>
        </p:txBody>
      </p:sp>
      <p:sp>
        <p:nvSpPr>
          <p:cNvPr id="4" name="标题 3"/>
          <p:cNvSpPr>
            <a:spLocks noGrp="1"/>
          </p:cNvSpPr>
          <p:nvPr>
            <p:ph type="title"/>
            <p:custDataLst>
              <p:tags r:id="rId1"/>
            </p:custDataLst>
          </p:nvPr>
        </p:nvSpPr>
        <p:spPr>
          <a:xfrm>
            <a:off x="971550" y="358140"/>
            <a:ext cx="7792720" cy="1461770"/>
          </a:xfrm>
        </p:spPr>
        <p:txBody>
          <a:bodyPr/>
          <a:lstStyle/>
          <a:p>
            <a:r>
              <a:rPr sz="3200" dirty="0">
                <a:sym typeface="+mn-ea"/>
              </a:rPr>
              <a:t>Advantages of home-made </a:t>
            </a:r>
            <a:r>
              <a:rPr lang="en-US" sz="3200" dirty="0" err="1">
                <a:sym typeface="+mn-ea"/>
              </a:rPr>
              <a:t>jiaosu</a:t>
            </a:r>
            <a:r>
              <a:rPr lang="en-US" sz="3200" dirty="0">
                <a:sym typeface="+mn-ea"/>
              </a:rPr>
              <a:t> </a:t>
            </a:r>
            <a:endParaRPr sz="3200" dirty="0"/>
          </a:p>
        </p:txBody>
      </p:sp>
    </p:spTree>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224405"/>
            <a:ext cx="7772400" cy="3693160"/>
          </a:xfrm>
        </p:spPr>
        <p:txBody>
          <a:bodyPr/>
          <a:lstStyle/>
          <a:p>
            <a:pPr marL="0" indent="0">
              <a:buNone/>
            </a:pPr>
            <a:r>
              <a:rPr lang="en-US" altLang="zh-CN" dirty="0">
                <a:sym typeface="+mn-ea"/>
              </a:rPr>
              <a:t>    </a:t>
            </a:r>
            <a:r>
              <a:rPr lang="en-US" altLang="zh-CN" sz="2800" dirty="0">
                <a:sym typeface="+mn-ea"/>
              </a:rPr>
              <a:t>  </a:t>
            </a:r>
            <a:r>
              <a:rPr sz="2800"/>
              <a:t>(4) Healthy and friendly</a:t>
            </a:r>
          </a:p>
          <a:p>
            <a:pPr marL="0" indent="0">
              <a:buNone/>
            </a:pPr>
            <a:r>
              <a:rPr lang="en-US" altLang="zh-CN" sz="2800" dirty="0">
                <a:sym typeface="+mn-ea"/>
              </a:rPr>
              <a:t>      </a:t>
            </a:r>
            <a:r>
              <a:rPr sz="2800"/>
              <a:t>Healthy production process, healthy use of products, participants and users of physical and mental pleasure, is a good partner of family and society.</a:t>
            </a:r>
          </a:p>
        </p:txBody>
      </p:sp>
      <p:sp>
        <p:nvSpPr>
          <p:cNvPr id="4" name="标题 3"/>
          <p:cNvSpPr>
            <a:spLocks noGrp="1"/>
          </p:cNvSpPr>
          <p:nvPr>
            <p:ph type="title"/>
            <p:custDataLst>
              <p:tags r:id="rId1"/>
            </p:custDataLst>
          </p:nvPr>
        </p:nvSpPr>
        <p:spPr>
          <a:xfrm>
            <a:off x="971550" y="358140"/>
            <a:ext cx="7792720" cy="1461770"/>
          </a:xfrm>
        </p:spPr>
        <p:txBody>
          <a:bodyPr/>
          <a:lstStyle/>
          <a:p>
            <a:r>
              <a:rPr sz="3200" dirty="0">
                <a:sym typeface="+mn-ea"/>
              </a:rPr>
              <a:t>Advantages of home-made </a:t>
            </a:r>
            <a:r>
              <a:rPr lang="en-US" sz="3200" dirty="0" err="1">
                <a:sym typeface="+mn-ea"/>
              </a:rPr>
              <a:t>jiaosu</a:t>
            </a:r>
            <a:r>
              <a:rPr lang="en-US" sz="3200" dirty="0">
                <a:sym typeface="+mn-ea"/>
              </a:rPr>
              <a:t> </a:t>
            </a:r>
            <a:endParaRPr sz="3200" dirty="0"/>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278380"/>
            <a:ext cx="7772400" cy="3639185"/>
          </a:xfrm>
        </p:spPr>
        <p:txBody>
          <a:bodyPr/>
          <a:lstStyle/>
          <a:p>
            <a:pPr marL="0" indent="0">
              <a:buNone/>
            </a:pPr>
            <a:r>
              <a:rPr lang="en-US" altLang="zh-CN" sz="2800" dirty="0">
                <a:sym typeface="+mn-ea"/>
              </a:rPr>
              <a:t>      </a:t>
            </a:r>
            <a:r>
              <a:rPr sz="2800" dirty="0"/>
              <a:t>(5) Convenient for everyone in the community to participate in the production</a:t>
            </a:r>
          </a:p>
          <a:p>
            <a:pPr marL="0" indent="0">
              <a:buNone/>
            </a:pPr>
            <a:r>
              <a:rPr lang="en-US" altLang="zh-CN" sz="2800" dirty="0">
                <a:sym typeface="+mn-ea"/>
              </a:rPr>
              <a:t>      </a:t>
            </a:r>
            <a:r>
              <a:rPr sz="2800" dirty="0"/>
              <a:t>Unknowingly, it can attract residents to participate in garbage classification, reduction, and resource reuse work, killing multiple birds with one stone.</a:t>
            </a:r>
          </a:p>
        </p:txBody>
      </p:sp>
      <p:sp>
        <p:nvSpPr>
          <p:cNvPr id="4" name="标题 3"/>
          <p:cNvSpPr>
            <a:spLocks noGrp="1"/>
          </p:cNvSpPr>
          <p:nvPr>
            <p:ph type="title"/>
            <p:custDataLst>
              <p:tags r:id="rId1"/>
            </p:custDataLst>
          </p:nvPr>
        </p:nvSpPr>
        <p:spPr>
          <a:xfrm>
            <a:off x="971550" y="405130"/>
            <a:ext cx="7792720" cy="1461770"/>
          </a:xfrm>
        </p:spPr>
        <p:txBody>
          <a:bodyPr/>
          <a:lstStyle/>
          <a:p>
            <a:r>
              <a:rPr sz="3200" dirty="0">
                <a:sym typeface="+mn-ea"/>
              </a:rPr>
              <a:t>Advantages of home-made </a:t>
            </a:r>
            <a:r>
              <a:rPr lang="en-US" sz="3200" dirty="0" err="1">
                <a:sym typeface="+mn-ea"/>
              </a:rPr>
              <a:t>jiaosu</a:t>
            </a:r>
            <a:endParaRPr sz="3200" dirty="0"/>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8475" y="2132856"/>
            <a:ext cx="8147685" cy="1671955"/>
          </a:xfrm>
        </p:spPr>
        <p:txBody>
          <a:bodyPr/>
          <a:lstStyle/>
          <a:p>
            <a:pPr algn="ctr">
              <a:lnSpc>
                <a:spcPct val="140000"/>
              </a:lnSpc>
              <a:buClrTx/>
              <a:buSzTx/>
              <a:buFontTx/>
            </a:pPr>
            <a:r>
              <a:rPr lang="en-US" sz="3600" b="1" dirty="0"/>
              <a:t>1.1 Hum</a:t>
            </a:r>
            <a:r>
              <a:rPr sz="3600" b="1" dirty="0"/>
              <a:t>an-soil relationships in agricultural </a:t>
            </a:r>
            <a:r>
              <a:rPr lang="en-US" altLang="zh-CN" sz="3600" b="1" dirty="0"/>
              <a:t>period in </a:t>
            </a:r>
            <a:r>
              <a:rPr sz="3600" b="1" dirty="0"/>
              <a:t>history</a:t>
            </a:r>
            <a:r>
              <a:rPr lang="en-US" altLang="zh-CN" sz="3600" b="1" dirty="0"/>
              <a:t> </a:t>
            </a:r>
            <a:endParaRPr sz="3600" b="1" dirty="0"/>
          </a:p>
        </p:txBody>
      </p:sp>
    </p:spTree>
  </p:cSld>
  <p:clrMapOvr>
    <a:masterClrMapping/>
  </p:clrMapOvr>
  <p:transition>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550" y="951865"/>
            <a:ext cx="7792720" cy="868045"/>
          </a:xfrm>
        </p:spPr>
        <p:txBody>
          <a:bodyPr/>
          <a:lstStyle/>
          <a:p>
            <a:r>
              <a:rPr sz="3200" dirty="0"/>
              <a:t>4.8 Types of agricultural </a:t>
            </a:r>
            <a:r>
              <a:rPr lang="en-US" sz="3200" dirty="0" err="1"/>
              <a:t>jiaosu</a:t>
            </a:r>
            <a:endParaRPr sz="3200" dirty="0"/>
          </a:p>
        </p:txBody>
      </p:sp>
      <p:sp>
        <p:nvSpPr>
          <p:cNvPr id="3" name="内容占位符 2"/>
          <p:cNvSpPr>
            <a:spLocks noGrp="1"/>
          </p:cNvSpPr>
          <p:nvPr>
            <p:ph idx="1"/>
          </p:nvPr>
        </p:nvSpPr>
        <p:spPr>
          <a:xfrm>
            <a:off x="752475" y="1844824"/>
            <a:ext cx="7772400" cy="3804920"/>
          </a:xfrm>
        </p:spPr>
        <p:txBody>
          <a:bodyPr/>
          <a:lstStyle/>
          <a:p>
            <a:pPr marL="0" indent="0">
              <a:buNone/>
            </a:pPr>
            <a:r>
              <a:rPr lang="en-US" altLang="zh-CN" dirty="0"/>
              <a:t>     </a:t>
            </a:r>
            <a:r>
              <a:rPr lang="zh-CN" altLang="en-US" sz="2800" dirty="0"/>
              <a:t>Because of different raw materials, the function of agricultural enzymes is different, divided into a variety of types.</a:t>
            </a:r>
          </a:p>
          <a:p>
            <a:pPr marL="0" indent="0">
              <a:buNone/>
            </a:pPr>
            <a:r>
              <a:rPr lang="en-US" altLang="zh-CN" sz="2800" dirty="0">
                <a:sym typeface="+mn-ea"/>
              </a:rPr>
              <a:t>      </a:t>
            </a:r>
            <a:r>
              <a:rPr lang="zh-CN" altLang="en-US" sz="2800" dirty="0"/>
              <a:t>(1) germ </a:t>
            </a:r>
            <a:r>
              <a:rPr lang="en-US" altLang="zh-CN" sz="2800" dirty="0" err="1"/>
              <a:t>jiaosu</a:t>
            </a:r>
            <a:endParaRPr lang="zh-CN" altLang="en-US" sz="2800" dirty="0"/>
          </a:p>
          <a:p>
            <a:pPr marL="0" indent="0">
              <a:buNone/>
            </a:pPr>
            <a:r>
              <a:rPr lang="en-US" altLang="zh-CN" sz="2800" dirty="0">
                <a:sym typeface="+mn-ea"/>
              </a:rPr>
              <a:t>      </a:t>
            </a:r>
            <a:r>
              <a:rPr lang="zh-CN" altLang="en-US" sz="2800" dirty="0"/>
              <a:t>Choose materials with high sugar content, as rich and varied as possible, preferably including vegetables, fruits, agricultural products, Chinese medicinal materials scraps, etc.</a:t>
            </a:r>
          </a:p>
        </p:txBody>
      </p:sp>
    </p:spTree>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550" y="1083945"/>
            <a:ext cx="6085205" cy="718820"/>
          </a:xfrm>
        </p:spPr>
        <p:txBody>
          <a:bodyPr/>
          <a:lstStyle/>
          <a:p>
            <a:r>
              <a:rPr sz="3200" dirty="0">
                <a:sym typeface="+mn-ea"/>
              </a:rPr>
              <a:t>Types of agricultural enzymes</a:t>
            </a:r>
            <a:endParaRPr sz="3200" dirty="0"/>
          </a:p>
        </p:txBody>
      </p:sp>
      <p:sp>
        <p:nvSpPr>
          <p:cNvPr id="3" name="内容占位符 2"/>
          <p:cNvSpPr>
            <a:spLocks noGrp="1"/>
          </p:cNvSpPr>
          <p:nvPr>
            <p:ph idx="1"/>
          </p:nvPr>
        </p:nvSpPr>
        <p:spPr>
          <a:xfrm>
            <a:off x="752158" y="1802448"/>
            <a:ext cx="7772400" cy="4146832"/>
          </a:xfrm>
        </p:spPr>
        <p:txBody>
          <a:bodyPr/>
          <a:lstStyle/>
          <a:p>
            <a:pPr marL="0" indent="0">
              <a:buNone/>
            </a:pPr>
            <a:r>
              <a:rPr lang="en-US" altLang="zh-CN" dirty="0"/>
              <a:t>     </a:t>
            </a:r>
            <a:r>
              <a:rPr lang="en-US" altLang="zh-CN" sz="2800" dirty="0"/>
              <a:t> </a:t>
            </a:r>
            <a:r>
              <a:rPr sz="2800" dirty="0"/>
              <a:t>(2) soil improvement </a:t>
            </a:r>
            <a:r>
              <a:rPr lang="en-US" sz="2800" dirty="0" err="1"/>
              <a:t>jiaosu</a:t>
            </a:r>
            <a:endParaRPr sz="2800" dirty="0"/>
          </a:p>
          <a:p>
            <a:pPr marL="0" indent="0">
              <a:buNone/>
            </a:pPr>
            <a:r>
              <a:rPr lang="en-US" altLang="zh-CN" sz="2800" dirty="0">
                <a:sym typeface="+mn-ea"/>
              </a:rPr>
              <a:t>      </a:t>
            </a:r>
            <a:r>
              <a:rPr sz="2800" dirty="0"/>
              <a:t>Select raw materials containing nitrogen, phosphorus, potassium, iron, calcium, magnesium and other elements required by the soil. Such as </a:t>
            </a:r>
            <a:r>
              <a:rPr sz="2800" dirty="0">
                <a:solidFill>
                  <a:srgbClr val="0000FF"/>
                </a:solidFill>
              </a:rPr>
              <a:t>algae</a:t>
            </a:r>
            <a:r>
              <a:rPr sz="2800" dirty="0"/>
              <a:t>, vegetables, bean residue and so on.</a:t>
            </a:r>
          </a:p>
          <a:p>
            <a:pPr marL="0" indent="0">
              <a:buNone/>
            </a:pPr>
            <a:r>
              <a:rPr lang="en-US" altLang="zh-CN" sz="2800" dirty="0">
                <a:sym typeface="+mn-ea"/>
              </a:rPr>
              <a:t>      </a:t>
            </a:r>
            <a:r>
              <a:rPr sz="2800" dirty="0"/>
              <a:t>(3) Leaf spraying </a:t>
            </a:r>
            <a:r>
              <a:rPr lang="en-US" sz="2800" dirty="0" err="1"/>
              <a:t>jiaosu</a:t>
            </a:r>
            <a:endParaRPr sz="2800" dirty="0"/>
          </a:p>
          <a:p>
            <a:pPr marL="0" indent="0">
              <a:buNone/>
            </a:pPr>
            <a:r>
              <a:rPr lang="en-US" altLang="zh-CN" sz="2800" dirty="0">
                <a:sym typeface="+mn-ea"/>
              </a:rPr>
              <a:t>      </a:t>
            </a:r>
            <a:r>
              <a:rPr sz="2800" dirty="0"/>
              <a:t>Choose nutrient-rich materials such as pig blood, tofu, animal offal, fish by-products, kelp, almonds, etc.</a:t>
            </a:r>
          </a:p>
        </p:txBody>
      </p:sp>
    </p:spTree>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158" y="1916832"/>
            <a:ext cx="7772400" cy="4000416"/>
          </a:xfrm>
        </p:spPr>
        <p:txBody>
          <a:bodyPr/>
          <a:lstStyle/>
          <a:p>
            <a:pPr marL="0" indent="0">
              <a:buNone/>
            </a:pPr>
            <a:r>
              <a:rPr lang="en-US" altLang="zh-CN" dirty="0"/>
              <a:t>     </a:t>
            </a:r>
            <a:r>
              <a:rPr lang="en-US" altLang="zh-CN" sz="2800" dirty="0"/>
              <a:t> </a:t>
            </a:r>
            <a:r>
              <a:rPr sz="2800" dirty="0"/>
              <a:t>(4) Biological control </a:t>
            </a:r>
            <a:r>
              <a:rPr lang="en-US" sz="2800" dirty="0" err="1"/>
              <a:t>jiaosu</a:t>
            </a:r>
            <a:endParaRPr sz="2800" dirty="0"/>
          </a:p>
          <a:p>
            <a:pPr marL="0" indent="0">
              <a:buNone/>
            </a:pPr>
            <a:r>
              <a:rPr lang="en-US" altLang="zh-CN" sz="2800" dirty="0">
                <a:sym typeface="+mn-ea"/>
              </a:rPr>
              <a:t>      </a:t>
            </a:r>
            <a:r>
              <a:rPr sz="2800" dirty="0"/>
              <a:t>Choose plants with special smells, special ingredients (including alkaloids, antibiotics and tannins), insect repellent and disease control materials, such as: medicinal materials, pitcher plants, lavender, nocturnes, and many coats, very thick waxy layer, cuticle and small stomata.</a:t>
            </a:r>
          </a:p>
        </p:txBody>
      </p:sp>
      <p:sp>
        <p:nvSpPr>
          <p:cNvPr id="4" name="标题 3"/>
          <p:cNvSpPr>
            <a:spLocks noGrp="1"/>
          </p:cNvSpPr>
          <p:nvPr>
            <p:ph type="title"/>
            <p:custDataLst>
              <p:tags r:id="rId1"/>
            </p:custDataLst>
          </p:nvPr>
        </p:nvSpPr>
        <p:spPr>
          <a:xfrm>
            <a:off x="971550" y="358140"/>
            <a:ext cx="7762875" cy="1461770"/>
          </a:xfrm>
        </p:spPr>
        <p:txBody>
          <a:bodyPr/>
          <a:lstStyle/>
          <a:p>
            <a:r>
              <a:rPr sz="3200" dirty="0">
                <a:sym typeface="+mn-ea"/>
              </a:rPr>
              <a:t>Types of agricultural enzymes</a:t>
            </a:r>
            <a:endParaRPr sz="3200" dirty="0"/>
          </a:p>
        </p:txBody>
      </p:sp>
    </p:spTree>
  </p:cSld>
  <p:clrMapOvr>
    <a:masterClrMapping/>
  </p:clrMapOvr>
  <p:transition>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1685290" y="1849755"/>
          <a:ext cx="4973955" cy="4809490"/>
        </p:xfrm>
        <a:graphic>
          <a:graphicData uri="http://schemas.openxmlformats.org/drawingml/2006/table">
            <a:tbl>
              <a:tblPr/>
              <a:tblGrid>
                <a:gridCol w="981075">
                  <a:extLst>
                    <a:ext uri="{9D8B030D-6E8A-4147-A177-3AD203B41FA5}">
                      <a16:colId xmlns:a16="http://schemas.microsoft.com/office/drawing/2014/main" val="20000"/>
                    </a:ext>
                  </a:extLst>
                </a:gridCol>
                <a:gridCol w="2456815">
                  <a:extLst>
                    <a:ext uri="{9D8B030D-6E8A-4147-A177-3AD203B41FA5}">
                      <a16:colId xmlns:a16="http://schemas.microsoft.com/office/drawing/2014/main" val="20001"/>
                    </a:ext>
                  </a:extLst>
                </a:gridCol>
                <a:gridCol w="1536065">
                  <a:extLst>
                    <a:ext uri="{9D8B030D-6E8A-4147-A177-3AD203B41FA5}">
                      <a16:colId xmlns:a16="http://schemas.microsoft.com/office/drawing/2014/main" val="20002"/>
                    </a:ext>
                  </a:extLst>
                </a:gridCol>
              </a:tblGrid>
              <a:tr h="133350">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Category</a:t>
                      </a:r>
                      <a:endParaRPr lang="en-US" altLang="en-US" sz="800" b="0">
                        <a:latin typeface="Tahoma" panose="020B0604030504040204" pitchFamily="34" charset="0"/>
                        <a:ea typeface="宋体" panose="02010600030101010101" pitchFamily="2" charset="-122"/>
                        <a:cs typeface="Tahoma" panose="020B060403050404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Name and component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Service conditions</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1320">
                <a:tc rowSpan="17">
                  <a:txBody>
                    <a:bodyPr/>
                    <a:lstStyle/>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      </a:t>
                      </a: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800" b="0">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800" b="0">
                          <a:latin typeface="宋体" panose="02010600030101010101" pitchFamily="2" charset="-122"/>
                          <a:ea typeface="宋体" panose="02010600030101010101" pitchFamily="2" charset="-122"/>
                          <a:cs typeface="宋体" panose="02010600030101010101" pitchFamily="2" charset="-122"/>
                        </a:rPr>
                        <a:t> </a:t>
                      </a:r>
                      <a:r>
                        <a:rPr lang="en-US" sz="800" b="0">
                          <a:latin typeface="Tahoma" panose="020B0604030504040204" pitchFamily="34" charset="0"/>
                          <a:ea typeface="宋体" panose="02010600030101010101" pitchFamily="2" charset="-122"/>
                          <a:cs typeface="Tahoma" panose="020B0604030504040204" pitchFamily="34" charset="0"/>
                        </a:rPr>
                        <a:t>Plant and animal sources</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p>
                    <a:p>
                      <a:pPr indent="0" algn="ctr">
                        <a:buNone/>
                      </a:pPr>
                      <a:r>
                        <a:rPr lang="en-US" altLang="zh-CN" sz="800">
                          <a:latin typeface="Calibri" panose="020F0502020204030204" pitchFamily="34" charset="0"/>
                        </a:rPr>
                        <a:t> </a:t>
                      </a:r>
                      <a:endParaRPr lang="en-US" sz="800" b="0">
                        <a:latin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800" b="0">
                          <a:latin typeface="Tahoma" panose="020B0604030504040204" pitchFamily="34" charset="0"/>
                          <a:ea typeface="宋体" panose="02010600030101010101" pitchFamily="2" charset="-122"/>
                          <a:cs typeface="Tahoma" panose="020B0604030504040204" pitchFamily="34" charset="0"/>
                        </a:rPr>
                        <a:t>Toosedarin(Extracts of azedarach,Neem,etc)</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Insecticide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6700">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Natural pyrethrins(Extract of Pyrethrum plant)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Insecticide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733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Matrine and oxymatrine(Sophora flavescens and other extracts)</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Insecticide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398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Rotenone(Such as hair fish vine)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Insecticide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6700">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Tea saponin(Tea seeds and other extracts)</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Insecticide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3398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Saponins(Extracts such as saponin)</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Insecticide、Bactericide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33350">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Cnidium lactone(Snowparsley extract)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Insecticide、Bactericide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733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Extract of Coptis coptis, Phellodendron, etc</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Bactericide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733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Emodin monomethyl ether(Rhubarb, knotweed and other extracts)</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Bactericide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068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Vegetable oil(Such as peppermint oil, pine oil, coriander oil) </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800" b="0">
                          <a:latin typeface="Tahoma" panose="020B0604030504040204" pitchFamily="34" charset="0"/>
                          <a:ea typeface="宋体" panose="02010600030101010101" pitchFamily="2" charset="-122"/>
                          <a:cs typeface="Tahoma" panose="020B0604030504040204" pitchFamily="34" charset="0"/>
                        </a:rPr>
                        <a:t>Insecticides,acaricides, fungicides,germinationinhibitors</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733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Oligosaccharide(Chitin)</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800" b="0">
                          <a:latin typeface="Tahoma" panose="020B0604030504040204" pitchFamily="34" charset="0"/>
                          <a:ea typeface="宋体" panose="02010600030101010101" pitchFamily="2" charset="-122"/>
                          <a:cs typeface="Tahoma" panose="020B0604030504040204" pitchFamily="34" charset="0"/>
                        </a:rPr>
                        <a:t>Fungicide, plant growth regulator</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6700">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Natural attractant and nematicide(Such as marigold, peacock grass, mustard oil)</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Nematicide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733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Natural vinegar(Such as vinegar, wood vinegar, bamboo vinegar)</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Bactericide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3398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Mushroom proteoglycan</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Bactericide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801370">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Hydrolyzed protein</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Attractants, only under conditions approved for use and in combination with the appropriate products in this Appendix</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33350">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Milk</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800" b="0">
                          <a:latin typeface="Tahoma" panose="020B0604030504040204" pitchFamily="34" charset="0"/>
                          <a:ea typeface="宋体" panose="02010600030101010101" pitchFamily="2" charset="-122"/>
                          <a:cs typeface="Tahoma" panose="020B0604030504040204" pitchFamily="34" charset="0"/>
                        </a:rPr>
                        <a:t>Bactericide</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67335">
                <a:tc vMerge="1">
                  <a:txBody>
                    <a:bodyPr/>
                    <a:lstStyle/>
                    <a:p>
                      <a:endParaRPr lang="zh-CN"/>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800" b="0">
                          <a:latin typeface="Tahoma" panose="020B0604030504040204" pitchFamily="34" charset="0"/>
                          <a:ea typeface="宋体" panose="02010600030101010101" pitchFamily="2" charset="-122"/>
                          <a:cs typeface="Tahoma" panose="020B0604030504040204" pitchFamily="34" charset="0"/>
                        </a:rPr>
                        <a:t>Beewax</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800" b="0">
                          <a:latin typeface="Tahoma" panose="020B0604030504040204" pitchFamily="34" charset="0"/>
                          <a:ea typeface="宋体" panose="02010600030101010101" pitchFamily="2" charset="-122"/>
                          <a:cs typeface="Tahoma" panose="020B0604030504040204" pitchFamily="34" charset="0"/>
                        </a:rPr>
                        <a:t>Used for grafting and pruning</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bl>
          </a:graphicData>
        </a:graphic>
      </p:graphicFrame>
      <p:sp>
        <p:nvSpPr>
          <p:cNvPr id="6" name="文本框 5"/>
          <p:cNvSpPr txBox="1"/>
          <p:nvPr/>
        </p:nvSpPr>
        <p:spPr>
          <a:xfrm>
            <a:off x="1259840" y="1124585"/>
            <a:ext cx="6143625" cy="646430"/>
          </a:xfrm>
          <a:prstGeom prst="rect">
            <a:avLst/>
          </a:prstGeom>
          <a:noFill/>
        </p:spPr>
        <p:txBody>
          <a:bodyPr wrap="square" rtlCol="0">
            <a:noAutofit/>
          </a:bodyPr>
          <a:lstStyle/>
          <a:p>
            <a:r>
              <a:rPr lang="zh-CN" altLang="en-US"/>
              <a:t>Table 1: Reference table of material resources of biological control agent bacteria tank</a:t>
            </a:r>
          </a:p>
        </p:txBody>
      </p:sp>
    </p:spTree>
  </p:cSld>
  <p:clrMapOvr>
    <a:masterClrMapping/>
  </p:clrMapOvr>
  <p:transition>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2697882"/>
            <a:ext cx="7793037" cy="1462087"/>
          </a:xfrm>
        </p:spPr>
        <p:txBody>
          <a:bodyPr/>
          <a:lstStyle/>
          <a:p>
            <a:pPr algn="ctr"/>
            <a:r>
              <a:rPr sz="3600" b="1" kern="1200" dirty="0">
                <a:latin typeface="Arial" panose="020B0604020202020204" pitchFamily="34" charset="0"/>
                <a:ea typeface="黑体" panose="02010609060101010101" pitchFamily="49" charset="-122"/>
                <a:cs typeface="+mn-cs"/>
              </a:rPr>
              <a:t>5. </a:t>
            </a:r>
            <a:r>
              <a:rPr lang="en-US" altLang="zh-CN" sz="3600" b="1" kern="1200" dirty="0">
                <a:latin typeface="Arial" panose="020B0604020202020204" pitchFamily="34" charset="0"/>
                <a:ea typeface="黑体" panose="02010609060101010101" pitchFamily="49" charset="-122"/>
                <a:cs typeface="+mn-cs"/>
              </a:rPr>
              <a:t>Additives-</a:t>
            </a:r>
            <a:r>
              <a:rPr sz="3600" b="1" kern="1200" dirty="0">
                <a:latin typeface="Arial" panose="020B0604020202020204" pitchFamily="34" charset="0"/>
                <a:ea typeface="黑体" panose="02010609060101010101" pitchFamily="49" charset="-122"/>
                <a:cs typeface="+mn-cs"/>
              </a:rPr>
              <a:t>free </a:t>
            </a:r>
            <a:br>
              <a:rPr lang="en-US" sz="3600" b="1" kern="1200" dirty="0">
                <a:latin typeface="Arial" panose="020B0604020202020204" pitchFamily="34" charset="0"/>
                <a:ea typeface="黑体" panose="02010609060101010101" pitchFamily="49" charset="-122"/>
                <a:cs typeface="+mn-cs"/>
              </a:rPr>
            </a:br>
            <a:r>
              <a:rPr sz="3600" b="1" kern="1200" dirty="0">
                <a:latin typeface="Arial" panose="020B0604020202020204" pitchFamily="34" charset="0"/>
                <a:ea typeface="黑体" panose="02010609060101010101" pitchFamily="49" charset="-122"/>
                <a:cs typeface="+mn-cs"/>
              </a:rPr>
              <a:t>fermentation method</a:t>
            </a:r>
          </a:p>
        </p:txBody>
      </p:sp>
    </p:spTree>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2185" y="1190625"/>
            <a:ext cx="4956810" cy="603885"/>
          </a:xfrm>
        </p:spPr>
        <p:txBody>
          <a:bodyPr/>
          <a:lstStyle/>
          <a:p>
            <a:r>
              <a:rPr sz="3200" dirty="0">
                <a:sym typeface="+mn-ea"/>
              </a:rPr>
              <a:t>5.1 General Introduction</a:t>
            </a:r>
          </a:p>
        </p:txBody>
      </p:sp>
      <p:sp>
        <p:nvSpPr>
          <p:cNvPr id="3" name="内容占位符 2"/>
          <p:cNvSpPr>
            <a:spLocks noGrp="1"/>
          </p:cNvSpPr>
          <p:nvPr>
            <p:ph idx="1"/>
          </p:nvPr>
        </p:nvSpPr>
        <p:spPr>
          <a:xfrm>
            <a:off x="752475" y="1916832"/>
            <a:ext cx="7772400" cy="4454525"/>
          </a:xfrm>
        </p:spPr>
        <p:txBody>
          <a:bodyPr/>
          <a:lstStyle/>
          <a:p>
            <a:pPr marL="0" indent="0">
              <a:buNone/>
            </a:pPr>
            <a:r>
              <a:rPr lang="en-US" altLang="zh-CN" dirty="0"/>
              <a:t>       </a:t>
            </a:r>
            <a:r>
              <a:rPr sz="2800" dirty="0"/>
              <a:t>When I was in Tanzania in 2018, I was faced with the difficulty of solving the problem of brown sugar or molasses in fermenting </a:t>
            </a:r>
            <a:r>
              <a:rPr lang="en-US" sz="2800" dirty="0" err="1"/>
              <a:t>jiaosu</a:t>
            </a:r>
            <a:r>
              <a:rPr sz="2800" dirty="0"/>
              <a:t>. At that time,  I learned that Kai </a:t>
            </a:r>
            <a:r>
              <a:rPr lang="en-US" sz="2800" dirty="0"/>
              <a:t>Hu </a:t>
            </a:r>
            <a:r>
              <a:rPr sz="2800" dirty="0"/>
              <a:t>of </a:t>
            </a:r>
            <a:r>
              <a:rPr sz="2800" dirty="0">
                <a:sym typeface="+mn-ea"/>
              </a:rPr>
              <a:t>China</a:t>
            </a:r>
            <a:r>
              <a:rPr lang="en-US" sz="2800" dirty="0">
                <a:sym typeface="+mn-ea"/>
              </a:rPr>
              <a:t> </a:t>
            </a:r>
            <a:r>
              <a:rPr sz="2800" dirty="0"/>
              <a:t>Agricultural University us</a:t>
            </a:r>
            <a:r>
              <a:rPr lang="en-US" sz="2800" dirty="0"/>
              <a:t>ed</a:t>
            </a:r>
            <a:r>
              <a:rPr sz="2800" dirty="0"/>
              <a:t> dates instead of sugar for fermentation in Xinjiang</a:t>
            </a:r>
            <a:r>
              <a:rPr lang="en-US" sz="2800" dirty="0"/>
              <a:t>. However , </a:t>
            </a:r>
            <a:r>
              <a:rPr sz="2800" dirty="0"/>
              <a:t>the specific method is unknown. Now I know that the problem of substituting brown sugar can be solved by </a:t>
            </a:r>
            <a:r>
              <a:rPr lang="en-US" sz="2800" dirty="0"/>
              <a:t>additives</a:t>
            </a:r>
            <a:r>
              <a:rPr sz="2800" dirty="0"/>
              <a:t>-free fermentation method</a:t>
            </a:r>
            <a:r>
              <a:rPr lang="en-US" sz="2800" dirty="0"/>
              <a:t>.</a:t>
            </a:r>
            <a:endParaRPr sz="2800" dirty="0"/>
          </a:p>
        </p:txBody>
      </p:sp>
    </p:spTree>
  </p:cSld>
  <p:clrMapOvr>
    <a:masterClrMapping/>
  </p:clrMapOvr>
  <p:transition>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550" y="764540"/>
            <a:ext cx="6249035" cy="1049020"/>
          </a:xfrm>
        </p:spPr>
        <p:txBody>
          <a:bodyPr/>
          <a:lstStyle/>
          <a:p>
            <a:r>
              <a:rPr sz="3200" dirty="0"/>
              <a:t>5.2 </a:t>
            </a:r>
            <a:r>
              <a:rPr lang="en-US" altLang="zh-CN" sz="3200" dirty="0"/>
              <a:t>additives-free </a:t>
            </a:r>
            <a:r>
              <a:rPr sz="3200" dirty="0">
                <a:sym typeface="+mn-ea"/>
              </a:rPr>
              <a:t>fermentation method</a:t>
            </a:r>
            <a:r>
              <a:rPr sz="3200" dirty="0"/>
              <a:t>（1）</a:t>
            </a:r>
            <a:endParaRPr lang="zh-CN" altLang="en-US" sz="4000" dirty="0"/>
          </a:p>
        </p:txBody>
      </p:sp>
      <p:sp>
        <p:nvSpPr>
          <p:cNvPr id="3" name="内容占位符 2"/>
          <p:cNvSpPr>
            <a:spLocks noGrp="1"/>
          </p:cNvSpPr>
          <p:nvPr>
            <p:ph idx="1"/>
          </p:nvPr>
        </p:nvSpPr>
        <p:spPr>
          <a:xfrm>
            <a:off x="752475" y="1906905"/>
            <a:ext cx="7772400" cy="4010660"/>
          </a:xfrm>
        </p:spPr>
        <p:txBody>
          <a:bodyPr/>
          <a:lstStyle/>
          <a:p>
            <a:pPr marL="0" indent="0">
              <a:buNone/>
            </a:pPr>
            <a:r>
              <a:rPr lang="zh-CN" altLang="en-US" dirty="0"/>
              <a:t>  </a:t>
            </a:r>
            <a:r>
              <a:rPr lang="zh-CN" altLang="en-US" sz="2800" dirty="0"/>
              <a:t>     </a:t>
            </a:r>
            <a:r>
              <a:rPr sz="2800" dirty="0"/>
              <a:t>It</a:t>
            </a:r>
            <a:r>
              <a:rPr lang="en-US" sz="2800" dirty="0"/>
              <a:t> has </a:t>
            </a:r>
            <a:r>
              <a:rPr sz="2800" dirty="0"/>
              <a:t>s to use high-sugar fruit. You can collect your own peels, leftover fruit, such as apples, bananas, pineapples, or </a:t>
            </a:r>
            <a:r>
              <a:rPr lang="en-US" sz="2800" dirty="0"/>
              <a:t>other </a:t>
            </a:r>
            <a:r>
              <a:rPr sz="2800" dirty="0"/>
              <a:t>similar high-sugar fruits.</a:t>
            </a:r>
          </a:p>
          <a:p>
            <a:pPr marL="0" indent="0">
              <a:buNone/>
            </a:pPr>
            <a:r>
              <a:rPr lang="zh-CN" altLang="en-US" sz="2800" dirty="0">
                <a:sym typeface="+mn-ea"/>
              </a:rPr>
              <a:t>       </a:t>
            </a:r>
            <a:r>
              <a:rPr lang="en-US" sz="2800" dirty="0"/>
              <a:t>Farmer</a:t>
            </a:r>
            <a:r>
              <a:rPr sz="2800" dirty="0"/>
              <a:t> can also collect pineapple peels from markets, from fruit stores, farm markets, supermarkets, and </a:t>
            </a:r>
            <a:r>
              <a:rPr lang="en-US" sz="2800" dirty="0"/>
              <a:t>restaurant</a:t>
            </a:r>
            <a:r>
              <a:rPr sz="2800" dirty="0"/>
              <a:t>s.</a:t>
            </a:r>
          </a:p>
          <a:p>
            <a:pPr marL="0" indent="0">
              <a:buNone/>
            </a:pPr>
            <a:r>
              <a:rPr lang="zh-CN" altLang="en-US" sz="2800" dirty="0">
                <a:sym typeface="+mn-ea"/>
              </a:rPr>
              <a:t>       </a:t>
            </a:r>
            <a:r>
              <a:rPr sz="2800" dirty="0"/>
              <a:t>In spring and summer, </a:t>
            </a:r>
            <a:r>
              <a:rPr lang="en-US" sz="2800" dirty="0"/>
              <a:t>there are much </a:t>
            </a:r>
            <a:r>
              <a:rPr sz="2800" dirty="0"/>
              <a:t>fruits</a:t>
            </a:r>
            <a:r>
              <a:rPr lang="en-US" sz="2800" dirty="0"/>
              <a:t>, </a:t>
            </a:r>
            <a:r>
              <a:rPr sz="2800" dirty="0"/>
              <a:t>are easy to </a:t>
            </a:r>
            <a:r>
              <a:rPr lang="en-US" sz="2800" dirty="0"/>
              <a:t>be </a:t>
            </a:r>
            <a:r>
              <a:rPr sz="2800" dirty="0"/>
              <a:t>collect</a:t>
            </a:r>
            <a:r>
              <a:rPr lang="en-US" sz="2800" dirty="0"/>
              <a:t>ed</a:t>
            </a:r>
            <a:r>
              <a:rPr sz="2800" dirty="0"/>
              <a:t>.</a:t>
            </a:r>
          </a:p>
        </p:txBody>
      </p:sp>
    </p:spTree>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2048" y="1916832"/>
            <a:ext cx="7772400" cy="3578225"/>
          </a:xfrm>
        </p:spPr>
        <p:txBody>
          <a:bodyPr/>
          <a:lstStyle/>
          <a:p>
            <a:pPr marL="0" indent="0">
              <a:buNone/>
            </a:pPr>
            <a:r>
              <a:rPr lang="en-US" altLang="zh-CN" dirty="0"/>
              <a:t>       </a:t>
            </a:r>
            <a:r>
              <a:rPr sz="2800" dirty="0"/>
              <a:t>Find a resealable plastic bucket with a capacity of 50Kg</a:t>
            </a:r>
            <a:r>
              <a:rPr lang="en-US" sz="2800" dirty="0"/>
              <a:t>. For example, </a:t>
            </a:r>
            <a:r>
              <a:rPr sz="2800" dirty="0"/>
              <a:t>put 5kg to 10kg of pineapple peel in the bucket</a:t>
            </a:r>
            <a:r>
              <a:rPr lang="en-US" sz="2800" dirty="0"/>
              <a:t> in the </a:t>
            </a:r>
            <a:r>
              <a:rPr sz="2800" dirty="0"/>
              <a:t>first day</a:t>
            </a:r>
            <a:r>
              <a:rPr lang="en-US" sz="2800" dirty="0"/>
              <a:t>,</a:t>
            </a:r>
            <a:r>
              <a:rPr sz="2800" dirty="0"/>
              <a:t> it </a:t>
            </a:r>
            <a:r>
              <a:rPr lang="en-US" sz="2800" dirty="0"/>
              <a:t>should </a:t>
            </a:r>
            <a:r>
              <a:rPr sz="2800" dirty="0"/>
              <a:t>be broken (with a stick for </a:t>
            </a:r>
            <a:r>
              <a:rPr lang="en-US" sz="2800" dirty="0"/>
              <a:t>this </a:t>
            </a:r>
            <a:r>
              <a:rPr sz="2800" dirty="0"/>
              <a:t>amount</a:t>
            </a:r>
            <a:r>
              <a:rPr lang="en-US" sz="2800" dirty="0"/>
              <a:t> fruit peel</a:t>
            </a:r>
            <a:r>
              <a:rPr sz="2800" dirty="0"/>
              <a:t>, or broken mechanically for a large amount). Then on the second day </a:t>
            </a:r>
            <a:r>
              <a:rPr sz="2800" dirty="0" err="1"/>
              <a:t>continu</a:t>
            </a:r>
            <a:r>
              <a:rPr lang="en-US" sz="2800" dirty="0" err="1"/>
              <a:t>sly</a:t>
            </a:r>
            <a:r>
              <a:rPr sz="2800" dirty="0"/>
              <a:t> loading stabbed...... Until the 50kg bucket is full. Be careful to keep the material under the poked surface of </a:t>
            </a:r>
            <a:r>
              <a:rPr lang="en-US" sz="2800" dirty="0"/>
              <a:t>fruit liquid</a:t>
            </a:r>
            <a:r>
              <a:rPr sz="2800" dirty="0"/>
              <a:t>.</a:t>
            </a:r>
          </a:p>
        </p:txBody>
      </p:sp>
      <p:sp>
        <p:nvSpPr>
          <p:cNvPr id="4" name="标题 3"/>
          <p:cNvSpPr>
            <a:spLocks noGrp="1"/>
          </p:cNvSpPr>
          <p:nvPr>
            <p:ph type="title"/>
            <p:custDataLst>
              <p:tags r:id="rId1"/>
            </p:custDataLst>
          </p:nvPr>
        </p:nvSpPr>
        <p:spPr>
          <a:xfrm>
            <a:off x="811411" y="332656"/>
            <a:ext cx="7793037" cy="1462087"/>
          </a:xfrm>
        </p:spPr>
        <p:txBody>
          <a:bodyPr/>
          <a:lstStyle/>
          <a:p>
            <a:r>
              <a:rPr lang="en-US" altLang="zh-CN" sz="3200" dirty="0"/>
              <a:t>Additives-free </a:t>
            </a:r>
            <a:r>
              <a:rPr sz="3200" dirty="0">
                <a:sym typeface="+mn-ea"/>
              </a:rPr>
              <a:t>fermentation method（2）</a:t>
            </a:r>
            <a:endParaRPr sz="3200" dirty="0"/>
          </a:p>
        </p:txBody>
      </p:sp>
    </p:spTree>
  </p:cSld>
  <p:clrMapOvr>
    <a:masterClrMapping/>
  </p:clrMapOvr>
  <p:transition>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1988840"/>
            <a:ext cx="7772400" cy="3784709"/>
          </a:xfrm>
        </p:spPr>
        <p:txBody>
          <a:bodyPr/>
          <a:lstStyle/>
          <a:p>
            <a:pPr marL="0" indent="0">
              <a:buNone/>
            </a:pPr>
            <a:r>
              <a:rPr lang="en-US" altLang="zh-CN" dirty="0"/>
              <a:t>      </a:t>
            </a:r>
            <a:r>
              <a:rPr sz="2800" dirty="0"/>
              <a:t>When filling, keep in mind that the </a:t>
            </a:r>
            <a:r>
              <a:rPr lang="en-US" sz="2800" dirty="0"/>
              <a:t>fruit </a:t>
            </a:r>
            <a:r>
              <a:rPr sz="2800" dirty="0"/>
              <a:t>peel at the bottom of the barrel has fermented to a certain extent by 7-10 days. Be careful to collect and fill the bucket within 10 days and then seal it directly with the lid. Such a perfect tub of </a:t>
            </a:r>
            <a:r>
              <a:rPr lang="en-US" sz="2800" dirty="0"/>
              <a:t>additives-free</a:t>
            </a:r>
            <a:r>
              <a:rPr sz="2800" dirty="0"/>
              <a:t> </a:t>
            </a:r>
            <a:r>
              <a:rPr lang="en-US" sz="2800" dirty="0" err="1"/>
              <a:t>jiaosu</a:t>
            </a:r>
            <a:r>
              <a:rPr lang="en-US" sz="2800" dirty="0"/>
              <a:t> </a:t>
            </a:r>
            <a:r>
              <a:rPr sz="2800" dirty="0"/>
              <a:t>is almost complete</a:t>
            </a:r>
            <a:r>
              <a:rPr lang="en-US" sz="2800" dirty="0"/>
              <a:t>d</a:t>
            </a:r>
            <a:r>
              <a:rPr sz="2800" dirty="0"/>
              <a:t>.</a:t>
            </a:r>
          </a:p>
          <a:p>
            <a:pPr marL="0" indent="0">
              <a:buNone/>
            </a:pPr>
            <a:r>
              <a:rPr lang="en-US" altLang="zh-CN" sz="2800" dirty="0">
                <a:sym typeface="+mn-ea"/>
              </a:rPr>
              <a:t>      </a:t>
            </a:r>
            <a:r>
              <a:rPr sz="2800" dirty="0"/>
              <a:t>Normally, it takes about three months for the </a:t>
            </a:r>
            <a:r>
              <a:rPr lang="en-US" sz="2800" dirty="0" err="1"/>
              <a:t>jiaosu</a:t>
            </a:r>
            <a:r>
              <a:rPr sz="2800" dirty="0"/>
              <a:t> to ferment without adding water.</a:t>
            </a:r>
          </a:p>
        </p:txBody>
      </p:sp>
      <p:sp>
        <p:nvSpPr>
          <p:cNvPr id="4" name="标题 3"/>
          <p:cNvSpPr>
            <a:spLocks noGrp="1"/>
          </p:cNvSpPr>
          <p:nvPr>
            <p:ph type="title"/>
            <p:custDataLst>
              <p:tags r:id="rId1"/>
            </p:custDataLst>
          </p:nvPr>
        </p:nvSpPr>
        <p:spPr>
          <a:xfrm>
            <a:off x="792163" y="357823"/>
            <a:ext cx="7793037" cy="1462087"/>
          </a:xfrm>
        </p:spPr>
        <p:txBody>
          <a:bodyPr/>
          <a:lstStyle/>
          <a:p>
            <a:r>
              <a:rPr lang="en-US" altLang="zh-CN" sz="3200" dirty="0"/>
              <a:t>Additives-free </a:t>
            </a:r>
            <a:r>
              <a:rPr sz="3200" dirty="0">
                <a:sym typeface="+mn-ea"/>
              </a:rPr>
              <a:t>fermentation method（</a:t>
            </a:r>
            <a:r>
              <a:rPr lang="en-US" sz="3200" dirty="0">
                <a:sym typeface="+mn-ea"/>
              </a:rPr>
              <a:t>3</a:t>
            </a:r>
            <a:r>
              <a:rPr sz="3200" dirty="0">
                <a:sym typeface="+mn-ea"/>
              </a:rPr>
              <a:t>）</a:t>
            </a:r>
            <a:endParaRPr sz="3200" dirty="0"/>
          </a:p>
        </p:txBody>
      </p:sp>
    </p:spTree>
  </p:cSld>
  <p:clrMapOvr>
    <a:masterClrMapping/>
  </p:clrMapOvr>
  <p:transition>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971233" y="357823"/>
            <a:ext cx="7793037" cy="1462087"/>
          </a:xfrm>
        </p:spPr>
        <p:txBody>
          <a:bodyPr/>
          <a:lstStyle/>
          <a:p>
            <a:r>
              <a:rPr sz="3200" dirty="0"/>
              <a:t>5.3 </a:t>
            </a:r>
            <a:r>
              <a:rPr lang="en-US" altLang="zh-CN" sz="3200" dirty="0"/>
              <a:t>Additives-free </a:t>
            </a:r>
            <a:r>
              <a:rPr lang="en-US" sz="3200" dirty="0" err="1"/>
              <a:t>jiaosu</a:t>
            </a:r>
            <a:r>
              <a:rPr sz="3200" dirty="0"/>
              <a:t> replaced sugar for fermentation ratio</a:t>
            </a:r>
            <a:r>
              <a:rPr lang="en-US" sz="3200" dirty="0"/>
              <a:t> (</a:t>
            </a:r>
            <a:r>
              <a:rPr lang="en-US" sz="3200" dirty="0" err="1"/>
              <a:t>Guang</a:t>
            </a:r>
            <a:r>
              <a:rPr lang="en-US" sz="3200" dirty="0"/>
              <a:t> Chen,2023)</a:t>
            </a:r>
          </a:p>
        </p:txBody>
      </p:sp>
      <p:graphicFrame>
        <p:nvGraphicFramePr>
          <p:cNvPr id="9" name="表格 8"/>
          <p:cNvGraphicFramePr>
            <a:graphicFrameLocks noGrp="1"/>
          </p:cNvGraphicFramePr>
          <p:nvPr>
            <p:custDataLst>
              <p:tags r:id="rId2"/>
            </p:custDataLst>
            <p:extLst>
              <p:ext uri="{D42A27DB-BD31-4B8C-83A1-F6EECF244321}">
                <p14:modId xmlns:p14="http://schemas.microsoft.com/office/powerpoint/2010/main" val="1178678753"/>
              </p:ext>
            </p:extLst>
          </p:nvPr>
        </p:nvGraphicFramePr>
        <p:xfrm>
          <a:off x="899593" y="1916832"/>
          <a:ext cx="7560838" cy="4529542"/>
        </p:xfrm>
        <a:graphic>
          <a:graphicData uri="http://schemas.openxmlformats.org/drawingml/2006/table">
            <a:tbl>
              <a:tblPr>
                <a:tableStyleId>{5C22544A-7EE6-4342-B048-85BDC9FD1C3A}</a:tableStyleId>
              </a:tblPr>
              <a:tblGrid>
                <a:gridCol w="2202598">
                  <a:extLst>
                    <a:ext uri="{9D8B030D-6E8A-4147-A177-3AD203B41FA5}">
                      <a16:colId xmlns:a16="http://schemas.microsoft.com/office/drawing/2014/main" val="20000"/>
                    </a:ext>
                  </a:extLst>
                </a:gridCol>
                <a:gridCol w="1344855">
                  <a:extLst>
                    <a:ext uri="{9D8B030D-6E8A-4147-A177-3AD203B41FA5}">
                      <a16:colId xmlns:a16="http://schemas.microsoft.com/office/drawing/2014/main" val="20001"/>
                    </a:ext>
                  </a:extLst>
                </a:gridCol>
                <a:gridCol w="1313087">
                  <a:extLst>
                    <a:ext uri="{9D8B030D-6E8A-4147-A177-3AD203B41FA5}">
                      <a16:colId xmlns:a16="http://schemas.microsoft.com/office/drawing/2014/main" val="20002"/>
                    </a:ext>
                  </a:extLst>
                </a:gridCol>
                <a:gridCol w="1143655">
                  <a:extLst>
                    <a:ext uri="{9D8B030D-6E8A-4147-A177-3AD203B41FA5}">
                      <a16:colId xmlns:a16="http://schemas.microsoft.com/office/drawing/2014/main" val="20003"/>
                    </a:ext>
                  </a:extLst>
                </a:gridCol>
                <a:gridCol w="1556643">
                  <a:extLst>
                    <a:ext uri="{9D8B030D-6E8A-4147-A177-3AD203B41FA5}">
                      <a16:colId xmlns:a16="http://schemas.microsoft.com/office/drawing/2014/main" val="20004"/>
                    </a:ext>
                  </a:extLst>
                </a:gridCol>
              </a:tblGrid>
              <a:tr h="750552">
                <a:tc>
                  <a:txBody>
                    <a:bodyPr/>
                    <a:lstStyle/>
                    <a:p>
                      <a:pPr algn="ctr" fontAlgn="ctr"/>
                      <a:r>
                        <a:rPr lang="en-US" altLang="zh-CN" sz="1800" b="1" u="none" strike="noStrike" dirty="0">
                          <a:solidFill>
                            <a:srgbClr val="002060"/>
                          </a:solidFill>
                          <a:effectLst/>
                        </a:rPr>
                        <a:t>Item</a:t>
                      </a:r>
                      <a:endParaRPr lang="en-US" altLang="zh-CN" sz="18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1800" b="1" u="none" strike="noStrike" dirty="0">
                          <a:solidFill>
                            <a:srgbClr val="002060"/>
                          </a:solidFill>
                          <a:effectLst/>
                        </a:rPr>
                        <a:t>Amount of material addedd</a:t>
                      </a:r>
                      <a:endParaRPr lang="en-US" altLang="zh-CN" sz="18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1800" b="1" u="none" strike="noStrike" kern="1200" dirty="0">
                          <a:solidFill>
                            <a:srgbClr val="002060"/>
                          </a:solidFill>
                          <a:effectLst/>
                          <a:latin typeface="+mn-lt"/>
                          <a:ea typeface="+mn-ea"/>
                          <a:cs typeface="+mn-cs"/>
                        </a:rPr>
                        <a:t>Additives-free </a:t>
                      </a:r>
                      <a:r>
                        <a:rPr lang="en-US" altLang="zh-CN" sz="1800" b="1" u="none" strike="noStrike" kern="1200" dirty="0" err="1">
                          <a:solidFill>
                            <a:srgbClr val="002060"/>
                          </a:solidFill>
                          <a:effectLst/>
                          <a:latin typeface="+mn-lt"/>
                          <a:ea typeface="+mn-ea"/>
                          <a:cs typeface="+mn-cs"/>
                        </a:rPr>
                        <a:t>jiaosu</a:t>
                      </a:r>
                      <a:r>
                        <a:rPr lang="en-US" altLang="zh-CN" sz="1800" b="1" u="none" strike="noStrike" kern="1200" dirty="0">
                          <a:solidFill>
                            <a:srgbClr val="002060"/>
                          </a:solidFill>
                          <a:effectLst/>
                          <a:latin typeface="+mn-lt"/>
                          <a:ea typeface="+mn-ea"/>
                          <a:cs typeface="+mn-cs"/>
                        </a:rPr>
                        <a:t> </a:t>
                      </a:r>
                      <a:endParaRPr lang="en-US" sz="1800" b="1" u="none" strike="noStrike" kern="1200" dirty="0">
                        <a:solidFill>
                          <a:srgbClr val="002060"/>
                        </a:solidFill>
                        <a:effectLst/>
                        <a:latin typeface="+mn-lt"/>
                        <a:ea typeface="+mn-ea"/>
                        <a:cs typeface="+mn-cs"/>
                        <a:sym typeface="+mn-ea"/>
                      </a:endParaRPr>
                    </a:p>
                  </a:txBody>
                  <a:tcPr marL="6350" marR="6350" marT="6350" marB="0" anchor="ctr">
                    <a:solidFill>
                      <a:schemeClr val="tx2">
                        <a:lumMod val="40000"/>
                        <a:lumOff val="60000"/>
                      </a:schemeClr>
                    </a:solidFill>
                  </a:tcPr>
                </a:tc>
                <a:tc>
                  <a:txBody>
                    <a:bodyPr/>
                    <a:lstStyle/>
                    <a:p>
                      <a:pPr algn="ctr" fontAlgn="ctr"/>
                      <a:r>
                        <a:rPr lang="en-US" altLang="zh-CN" sz="1800" b="1" u="none" strike="noStrike" dirty="0">
                          <a:solidFill>
                            <a:srgbClr val="002060"/>
                          </a:solidFill>
                          <a:effectLst/>
                        </a:rPr>
                        <a:t>The amount of water</a:t>
                      </a:r>
                      <a:endParaRPr lang="en-US" altLang="zh-CN" sz="18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1800" b="1" i="0" u="none" strike="noStrike" dirty="0">
                          <a:solidFill>
                            <a:srgbClr val="002060"/>
                          </a:solidFill>
                          <a:effectLst/>
                        </a:rPr>
                        <a:t>Proportional relationship among the three parts</a:t>
                      </a:r>
                      <a:endParaRPr lang="en-US" altLang="zh-CN" sz="18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0000"/>
                  </a:ext>
                </a:extLst>
              </a:tr>
              <a:tr h="677919">
                <a:tc>
                  <a:txBody>
                    <a:bodyPr/>
                    <a:lstStyle/>
                    <a:p>
                      <a:pPr algn="ctr" fontAlgn="ctr"/>
                      <a:r>
                        <a:rPr lang="en-US" altLang="zh-CN" sz="2000" b="1" u="none" strike="noStrike" dirty="0">
                          <a:solidFill>
                            <a:srgbClr val="002060"/>
                          </a:solidFill>
                          <a:effectLst/>
                        </a:rPr>
                        <a:t>Normal fruit</a:t>
                      </a:r>
                      <a:endParaRPr lang="en-US" altLang="zh-CN" sz="20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20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20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60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1:1:3</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0001"/>
                  </a:ext>
                </a:extLst>
              </a:tr>
              <a:tr h="677919">
                <a:tc>
                  <a:txBody>
                    <a:bodyPr/>
                    <a:lstStyle/>
                    <a:p>
                      <a:pPr algn="ctr" fontAlgn="ctr"/>
                      <a:r>
                        <a:rPr lang="en-US" altLang="zh-CN" sz="2000" b="1" u="none" strike="noStrike" dirty="0">
                          <a:solidFill>
                            <a:srgbClr val="002060"/>
                          </a:solidFill>
                          <a:effectLst/>
                        </a:rPr>
                        <a:t>Low sugar tail dishes,etc</a:t>
                      </a:r>
                      <a:endParaRPr lang="en-US" altLang="zh-CN" sz="20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20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50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1:1.5:2.5</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0002"/>
                  </a:ext>
                </a:extLst>
              </a:tr>
              <a:tr h="677919">
                <a:tc>
                  <a:txBody>
                    <a:bodyPr/>
                    <a:lstStyle/>
                    <a:p>
                      <a:pPr algn="ctr" fontAlgn="ctr"/>
                      <a:r>
                        <a:rPr lang="en-US" altLang="zh-CN" sz="2000" b="1" u="none" strike="noStrike" dirty="0">
                          <a:solidFill>
                            <a:srgbClr val="002060"/>
                          </a:solidFill>
                          <a:effectLst/>
                        </a:rPr>
                        <a:t>Fish viscera</a:t>
                      </a:r>
                      <a:r>
                        <a:rPr lang="zh-CN" altLang="en-US" sz="2000" b="1" u="none" strike="noStrike" dirty="0">
                          <a:solidFill>
                            <a:srgbClr val="002060"/>
                          </a:solidFill>
                          <a:effectLst/>
                        </a:rPr>
                        <a:t>（</a:t>
                      </a:r>
                      <a:r>
                        <a:rPr lang="en-US" altLang="zh-CN" sz="2000" b="1" u="none" strike="noStrike" dirty="0">
                          <a:solidFill>
                            <a:srgbClr val="002060"/>
                          </a:solidFill>
                          <a:effectLst/>
                        </a:rPr>
                        <a:t>Saltwater fish</a:t>
                      </a:r>
                      <a:r>
                        <a:rPr lang="zh-CN" altLang="en-US" sz="2000" b="1" u="none" strike="noStrike" dirty="0">
                          <a:solidFill>
                            <a:srgbClr val="002060"/>
                          </a:solidFill>
                          <a:effectLst/>
                        </a:rPr>
                        <a:t>）</a:t>
                      </a:r>
                      <a:endParaRPr lang="zh-CN" altLang="en-US" sz="20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20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50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1:1.5:2.5</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0003"/>
                  </a:ext>
                </a:extLst>
              </a:tr>
              <a:tr h="677919">
                <a:tc>
                  <a:txBody>
                    <a:bodyPr/>
                    <a:lstStyle/>
                    <a:p>
                      <a:pPr algn="ctr" fontAlgn="ctr"/>
                      <a:r>
                        <a:rPr lang="en-US" altLang="zh-CN" sz="2000" b="1" u="none" strike="noStrike" dirty="0">
                          <a:solidFill>
                            <a:srgbClr val="002060"/>
                          </a:solidFill>
                          <a:effectLst/>
                        </a:rPr>
                        <a:t>Animal offal</a:t>
                      </a:r>
                      <a:endParaRPr lang="en-US" altLang="zh-CN" sz="20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20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50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1:1.5:2.5</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0004"/>
                  </a:ext>
                </a:extLst>
              </a:tr>
              <a:tr h="714236">
                <a:tc>
                  <a:txBody>
                    <a:bodyPr/>
                    <a:lstStyle/>
                    <a:p>
                      <a:pPr algn="ctr" fontAlgn="ctr"/>
                      <a:r>
                        <a:rPr lang="en-US" altLang="zh-CN" sz="2000" b="1" u="none" strike="noStrike" dirty="0">
                          <a:solidFill>
                            <a:srgbClr val="002060"/>
                          </a:solidFill>
                          <a:effectLst/>
                        </a:rPr>
                        <a:t>Urinary </a:t>
                      </a:r>
                      <a:r>
                        <a:rPr lang="en-US" altLang="zh-CN" sz="2000" b="1" u="none" strike="noStrike" dirty="0" err="1">
                          <a:solidFill>
                            <a:srgbClr val="002060"/>
                          </a:solidFill>
                          <a:effectLst/>
                        </a:rPr>
                        <a:t>jiaosu</a:t>
                      </a:r>
                      <a:endParaRPr lang="en-US" altLang="zh-CN" sz="2000" b="1" i="0" u="none" strike="noStrike" dirty="0">
                        <a:solidFill>
                          <a:srgbClr val="00206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70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b="0" i="0" u="none" strike="noStrike" dirty="0">
                          <a:solidFill>
                            <a:srgbClr val="000000"/>
                          </a:solidFill>
                          <a:effectLst/>
                          <a:latin typeface="宋体" panose="02010600030101010101" pitchFamily="2" charset="-122"/>
                          <a:ea typeface="宋体" panose="02010600030101010101" pitchFamily="2" charset="-122"/>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7:3</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692696"/>
            <a:ext cx="7792720" cy="1075055"/>
          </a:xfrm>
        </p:spPr>
        <p:txBody>
          <a:bodyPr/>
          <a:lstStyle/>
          <a:p>
            <a:pPr marL="0" indent="0">
              <a:buFont typeface="Wingdings" panose="05000000000000000000" charset="0"/>
              <a:buNone/>
            </a:pPr>
            <a:r>
              <a:rPr sz="3600" dirty="0"/>
              <a:t>The traditional agriculture</a:t>
            </a:r>
            <a:r>
              <a:rPr lang="en-US" sz="3600" dirty="0"/>
              <a:t> </a:t>
            </a:r>
            <a:r>
              <a:rPr lang="en-US" altLang="zh-CN" sz="3600" dirty="0"/>
              <a:t>period </a:t>
            </a:r>
            <a:r>
              <a:rPr sz="3600" dirty="0"/>
              <a:t>: </a:t>
            </a:r>
          </a:p>
        </p:txBody>
      </p:sp>
      <p:grpSp>
        <p:nvGrpSpPr>
          <p:cNvPr id="20" name="组合 19"/>
          <p:cNvGrpSpPr/>
          <p:nvPr/>
        </p:nvGrpSpPr>
        <p:grpSpPr>
          <a:xfrm>
            <a:off x="2233295" y="2061210"/>
            <a:ext cx="3829685" cy="3072130"/>
            <a:chOff x="3517" y="3472"/>
            <a:chExt cx="6031" cy="4838"/>
          </a:xfrm>
        </p:grpSpPr>
        <p:grpSp>
          <p:nvGrpSpPr>
            <p:cNvPr id="17" name="组合 16"/>
            <p:cNvGrpSpPr/>
            <p:nvPr/>
          </p:nvGrpSpPr>
          <p:grpSpPr>
            <a:xfrm>
              <a:off x="3517" y="3472"/>
              <a:ext cx="6031" cy="4838"/>
              <a:chOff x="3517" y="3472"/>
              <a:chExt cx="6031" cy="4838"/>
            </a:xfrm>
          </p:grpSpPr>
          <p:grpSp>
            <p:nvGrpSpPr>
              <p:cNvPr id="13" name="组合 12"/>
              <p:cNvGrpSpPr/>
              <p:nvPr/>
            </p:nvGrpSpPr>
            <p:grpSpPr>
              <a:xfrm>
                <a:off x="3517" y="3472"/>
                <a:ext cx="6031" cy="4838"/>
                <a:chOff x="3517" y="3472"/>
                <a:chExt cx="6031" cy="4838"/>
              </a:xfrm>
            </p:grpSpPr>
            <p:sp>
              <p:nvSpPr>
                <p:cNvPr id="12" name="椭圆 11"/>
                <p:cNvSpPr/>
                <p:nvPr>
                  <p:custDataLst>
                    <p:tags r:id="rId3"/>
                  </p:custDataLst>
                </p:nvPr>
              </p:nvSpPr>
              <p:spPr>
                <a:xfrm>
                  <a:off x="8037" y="6723"/>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custDataLst>
                    <p:tags r:id="rId4"/>
                  </p:custDataLst>
                </p:nvPr>
              </p:nvSpPr>
              <p:spPr>
                <a:xfrm rot="180000">
                  <a:off x="3517" y="6836"/>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椭圆 8"/>
                <p:cNvSpPr/>
                <p:nvPr/>
              </p:nvSpPr>
              <p:spPr>
                <a:xfrm>
                  <a:off x="5916" y="3472"/>
                  <a:ext cx="1511" cy="1474"/>
                </a:xfrm>
                <a:prstGeom prst="ellipse">
                  <a:avLst/>
                </a:prstGeom>
                <a:solidFill>
                  <a:schemeClr val="bg1"/>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5821" y="3925"/>
                  <a:ext cx="1701" cy="747"/>
                </a:xfrm>
                <a:prstGeom prst="rect">
                  <a:avLst/>
                </a:prstGeom>
                <a:noFill/>
              </p:spPr>
              <p:txBody>
                <a:bodyPr wrap="square" rtlCol="0">
                  <a:noAutofit/>
                </a:bodyPr>
                <a:lstStyle/>
                <a:p>
                  <a:r>
                    <a:rPr lang="en-US" altLang="zh-CN" sz="2000"/>
                    <a:t>Human</a:t>
                  </a:r>
                </a:p>
              </p:txBody>
            </p:sp>
            <p:sp>
              <p:nvSpPr>
                <p:cNvPr id="6" name="文本框 5"/>
                <p:cNvSpPr txBox="1"/>
                <p:nvPr>
                  <p:custDataLst>
                    <p:tags r:id="rId5"/>
                  </p:custDataLst>
                </p:nvPr>
              </p:nvSpPr>
              <p:spPr>
                <a:xfrm>
                  <a:off x="3698" y="7259"/>
                  <a:ext cx="1027" cy="628"/>
                </a:xfrm>
                <a:prstGeom prst="rect">
                  <a:avLst/>
                </a:prstGeom>
                <a:noFill/>
              </p:spPr>
              <p:txBody>
                <a:bodyPr wrap="square" rtlCol="0">
                  <a:spAutoFit/>
                </a:bodyPr>
                <a:lstStyle/>
                <a:p>
                  <a:r>
                    <a:rPr lang="en-US" altLang="zh-CN" sz="2000"/>
                    <a:t>Soil</a:t>
                  </a:r>
                </a:p>
              </p:txBody>
            </p:sp>
            <p:sp>
              <p:nvSpPr>
                <p:cNvPr id="8" name="文本框 7"/>
                <p:cNvSpPr txBox="1"/>
                <p:nvPr>
                  <p:custDataLst>
                    <p:tags r:id="rId6"/>
                  </p:custDataLst>
                </p:nvPr>
              </p:nvSpPr>
              <p:spPr>
                <a:xfrm>
                  <a:off x="8198" y="7146"/>
                  <a:ext cx="1350" cy="628"/>
                </a:xfrm>
                <a:prstGeom prst="rect">
                  <a:avLst/>
                </a:prstGeom>
                <a:noFill/>
              </p:spPr>
              <p:txBody>
                <a:bodyPr wrap="square" rtlCol="0">
                  <a:spAutoFit/>
                </a:bodyPr>
                <a:lstStyle/>
                <a:p>
                  <a:r>
                    <a:rPr lang="en-US" altLang="zh-CN" sz="2000"/>
                    <a:t>Crop</a:t>
                  </a:r>
                  <a:endParaRPr lang="zh-CN" altLang="en-US" sz="3200"/>
                </a:p>
              </p:txBody>
            </p:sp>
          </p:grpSp>
          <p:sp>
            <p:nvSpPr>
              <p:cNvPr id="14" name="下箭头 13"/>
              <p:cNvSpPr/>
              <p:nvPr/>
            </p:nvSpPr>
            <p:spPr>
              <a:xfrm rot="2040000">
                <a:off x="5465" y="5081"/>
                <a:ext cx="227"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下箭头 15"/>
              <p:cNvSpPr/>
              <p:nvPr>
                <p:custDataLst>
                  <p:tags r:id="rId2"/>
                </p:custDataLst>
              </p:nvPr>
            </p:nvSpPr>
            <p:spPr>
              <a:xfrm rot="8760000">
                <a:off x="7630" y="5036"/>
                <a:ext cx="208"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8" name="文本框 17"/>
            <p:cNvSpPr txBox="1"/>
            <p:nvPr/>
          </p:nvSpPr>
          <p:spPr>
            <a:xfrm rot="18240000">
              <a:off x="4340" y="5345"/>
              <a:ext cx="1856" cy="580"/>
            </a:xfrm>
            <a:prstGeom prst="rect">
              <a:avLst/>
            </a:prstGeom>
            <a:noFill/>
          </p:spPr>
          <p:txBody>
            <a:bodyPr wrap="square" rtlCol="0">
              <a:spAutoFit/>
            </a:bodyPr>
            <a:lstStyle/>
            <a:p>
              <a:r>
                <a:rPr lang="en-US" altLang="zh-CN"/>
                <a:t>F</a:t>
              </a:r>
              <a:r>
                <a:rPr lang="zh-CN" altLang="en-US"/>
                <a:t>ertilizer</a:t>
              </a:r>
            </a:p>
          </p:txBody>
        </p:sp>
        <p:sp>
          <p:nvSpPr>
            <p:cNvPr id="19" name="文本框 18"/>
            <p:cNvSpPr txBox="1"/>
            <p:nvPr>
              <p:custDataLst>
                <p:tags r:id="rId1"/>
              </p:custDataLst>
            </p:nvPr>
          </p:nvSpPr>
          <p:spPr>
            <a:xfrm rot="3420000">
              <a:off x="7454" y="5475"/>
              <a:ext cx="1365" cy="580"/>
            </a:xfrm>
            <a:prstGeom prst="rect">
              <a:avLst/>
            </a:prstGeom>
            <a:noFill/>
          </p:spPr>
          <p:txBody>
            <a:bodyPr wrap="square" rtlCol="0">
              <a:spAutoFit/>
            </a:bodyPr>
            <a:lstStyle/>
            <a:p>
              <a:r>
                <a:rPr lang="en-US" altLang="zh-CN"/>
                <a:t>Food</a:t>
              </a:r>
            </a:p>
          </p:txBody>
        </p:sp>
      </p:grpSp>
      <p:sp>
        <p:nvSpPr>
          <p:cNvPr id="21" name="文本框 20"/>
          <p:cNvSpPr txBox="1"/>
          <p:nvPr/>
        </p:nvSpPr>
        <p:spPr>
          <a:xfrm>
            <a:off x="827584" y="5561701"/>
            <a:ext cx="7416824" cy="545729"/>
          </a:xfrm>
          <a:prstGeom prst="rect">
            <a:avLst/>
          </a:prstGeom>
          <a:noFill/>
        </p:spPr>
        <p:txBody>
          <a:bodyPr wrap="square" rtlCol="0">
            <a:noAutofit/>
          </a:bodyPr>
          <a:lstStyle/>
          <a:p>
            <a:r>
              <a:rPr lang="zh-CN" altLang="en-US" sz="2000" dirty="0">
                <a:solidFill>
                  <a:srgbClr val="0000FF"/>
                </a:solidFill>
              </a:rPr>
              <a:t>Development status: </a:t>
            </a:r>
            <a:r>
              <a:rPr lang="en-US" altLang="zh-CN" sz="2000" dirty="0">
                <a:solidFill>
                  <a:srgbClr val="0000FF"/>
                </a:solidFill>
              </a:rPr>
              <a:t>general </a:t>
            </a:r>
            <a:r>
              <a:rPr lang="zh-CN" altLang="en-US" sz="2000" dirty="0">
                <a:solidFill>
                  <a:srgbClr val="0000FF"/>
                </a:solidFill>
              </a:rPr>
              <a:t>sustainable develop</a:t>
            </a:r>
            <a:r>
              <a:rPr lang="en-US" altLang="zh-CN" sz="2000" dirty="0" err="1">
                <a:solidFill>
                  <a:srgbClr val="0000FF"/>
                </a:solidFill>
              </a:rPr>
              <a:t>pment</a:t>
            </a:r>
            <a:endParaRPr lang="zh-CN" altLang="en-US" sz="2000" dirty="0">
              <a:solidFill>
                <a:srgbClr val="0000FF"/>
              </a:solidFill>
            </a:endParaRPr>
          </a:p>
        </p:txBody>
      </p:sp>
      <p:sp>
        <p:nvSpPr>
          <p:cNvPr id="22" name="文本框 21"/>
          <p:cNvSpPr txBox="1"/>
          <p:nvPr/>
        </p:nvSpPr>
        <p:spPr>
          <a:xfrm>
            <a:off x="2915920" y="6276340"/>
            <a:ext cx="6147435" cy="398780"/>
          </a:xfrm>
          <a:prstGeom prst="rect">
            <a:avLst/>
          </a:prstGeom>
          <a:noFill/>
        </p:spPr>
        <p:txBody>
          <a:bodyPr wrap="square" rtlCol="0">
            <a:spAutoFit/>
          </a:bodyPr>
          <a:lstStyle/>
          <a:p>
            <a:r>
              <a:rPr lang="zh-CN" altLang="en-US" sz="2000">
                <a:solidFill>
                  <a:srgbClr val="002060"/>
                </a:solidFill>
                <a:sym typeface="+mn-ea"/>
              </a:rPr>
              <a:t>(Note: Drawing based on research by </a:t>
            </a:r>
            <a:r>
              <a:rPr lang="en-US" altLang="zh-CN" sz="2000">
                <a:solidFill>
                  <a:srgbClr val="002060"/>
                </a:solidFill>
                <a:sym typeface="+mn-ea"/>
              </a:rPr>
              <a:t>Anni Zhu</a:t>
            </a:r>
            <a:r>
              <a:rPr lang="zh-CN" altLang="en-US" sz="2000">
                <a:solidFill>
                  <a:srgbClr val="002060"/>
                </a:solidFill>
                <a:sym typeface="+mn-ea"/>
              </a:rPr>
              <a:t>)</a:t>
            </a:r>
          </a:p>
        </p:txBody>
      </p:sp>
      <p:sp>
        <p:nvSpPr>
          <p:cNvPr id="3" name="箭头: 左右 2">
            <a:extLst>
              <a:ext uri="{FF2B5EF4-FFF2-40B4-BE49-F238E27FC236}">
                <a16:creationId xmlns:a16="http://schemas.microsoft.com/office/drawing/2014/main" id="{7283DC6C-BAE3-9AFA-4C3A-9E472102A051}"/>
              </a:ext>
            </a:extLst>
          </p:cNvPr>
          <p:cNvSpPr/>
          <p:nvPr/>
        </p:nvSpPr>
        <p:spPr bwMode="auto">
          <a:xfrm>
            <a:off x="3337560" y="4581128"/>
            <a:ext cx="1666875" cy="127655"/>
          </a:xfrm>
          <a:prstGeom prst="lef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r>
              <a:rPr sz="3200" dirty="0"/>
              <a:t>5.4 Instance Photos</a:t>
            </a:r>
            <a:br>
              <a:rPr sz="3200" dirty="0"/>
            </a:br>
            <a:r>
              <a:rPr lang="en-US" altLang="zh-CN" sz="3200" dirty="0"/>
              <a:t> Raw material for additives-free </a:t>
            </a:r>
            <a:r>
              <a:rPr lang="en-US" altLang="zh-CN" sz="3200" dirty="0">
                <a:sym typeface="+mn-ea"/>
              </a:rPr>
              <a:t>fermentation </a:t>
            </a:r>
            <a:r>
              <a:rPr sz="3200" dirty="0">
                <a:sym typeface="+mn-ea"/>
              </a:rPr>
              <a:t>(Guang Chen )</a:t>
            </a:r>
            <a:r>
              <a:rPr lang="en-US" altLang="zh-CN" sz="3200" dirty="0"/>
              <a:t> </a:t>
            </a:r>
            <a:endParaRPr sz="3200"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01812"/>
            <a:ext cx="7272808" cy="4795539"/>
          </a:xfrm>
        </p:spPr>
      </p:pic>
    </p:spTree>
  </p:cSld>
  <p:clrMapOvr>
    <a:masterClrMapping/>
  </p:clrMapOvr>
  <p:transition>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233" y="357823"/>
            <a:ext cx="7793037" cy="1462087"/>
          </a:xfrm>
        </p:spPr>
        <p:txBody>
          <a:bodyPr/>
          <a:lstStyle/>
          <a:p>
            <a:r>
              <a:rPr sz="3200" dirty="0"/>
              <a:t>Smash the </a:t>
            </a:r>
            <a:r>
              <a:rPr lang="en-US" sz="3200" dirty="0"/>
              <a:t>fruits peel </a:t>
            </a:r>
            <a:r>
              <a:rPr sz="3200" dirty="0"/>
              <a:t>with a stick</a:t>
            </a:r>
            <a:r>
              <a:rPr lang="en-US" sz="3200" dirty="0"/>
              <a:t> </a:t>
            </a:r>
            <a:br>
              <a:rPr lang="en-US" sz="3200" dirty="0"/>
            </a:br>
            <a:r>
              <a:rPr sz="3200" dirty="0">
                <a:sym typeface="+mn-ea"/>
              </a:rPr>
              <a:t>(Guang Chen )</a:t>
            </a:r>
            <a:endParaRPr sz="3200" dirty="0"/>
          </a:p>
        </p:txBody>
      </p:sp>
      <p:pic>
        <p:nvPicPr>
          <p:cNvPr id="5" name="内容占位符 4"/>
          <p:cNvPicPr>
            <a:picLocks noGrp="1" noChangeAspect="1"/>
          </p:cNvPicPr>
          <p:nvPr>
            <p:ph idx="1"/>
          </p:nvPr>
        </p:nvPicPr>
        <p:blipFill>
          <a:blip r:embed="rId2"/>
          <a:stretch>
            <a:fillRect/>
          </a:stretch>
        </p:blipFill>
        <p:spPr>
          <a:xfrm>
            <a:off x="1115616" y="1801812"/>
            <a:ext cx="6984776" cy="4867547"/>
          </a:xfrm>
        </p:spPr>
      </p:pic>
    </p:spTree>
  </p:cSld>
  <p:clrMapOvr>
    <a:masterClrMapping/>
  </p:clrMapOvr>
  <p:transition>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233" y="357823"/>
            <a:ext cx="7793037" cy="1462087"/>
          </a:xfrm>
        </p:spPr>
        <p:txBody>
          <a:bodyPr/>
          <a:lstStyle/>
          <a:p>
            <a:r>
              <a:rPr sz="3200" dirty="0"/>
              <a:t>The ingredients are a little messy </a:t>
            </a:r>
            <a:r>
              <a:rPr lang="en-US" sz="3200" dirty="0"/>
              <a:t> </a:t>
            </a:r>
            <a:br>
              <a:rPr lang="en-US" sz="3200" dirty="0"/>
            </a:br>
            <a:r>
              <a:rPr sz="3200" dirty="0">
                <a:sym typeface="+mn-ea"/>
              </a:rPr>
              <a:t>(Guang Chen )</a:t>
            </a:r>
            <a:endParaRPr sz="3200"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01813"/>
            <a:ext cx="7128792" cy="4646700"/>
          </a:xfrm>
        </p:spPr>
      </p:pic>
    </p:spTree>
  </p:cSld>
  <p:clrMapOvr>
    <a:masterClrMapping/>
  </p:clrMapOvr>
  <p:transition>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233" y="357823"/>
            <a:ext cx="7793037" cy="1462087"/>
          </a:xfrm>
        </p:spPr>
        <p:txBody>
          <a:bodyPr/>
          <a:lstStyle/>
          <a:p>
            <a:r>
              <a:rPr sz="3200" dirty="0"/>
              <a:t>Before sealing condition, </a:t>
            </a:r>
            <a:br>
              <a:rPr sz="3200" dirty="0"/>
            </a:br>
            <a:r>
              <a:rPr sz="3200" dirty="0"/>
              <a:t>pay attention to loose sealing</a:t>
            </a:r>
          </a:p>
        </p:txBody>
      </p:sp>
      <p:pic>
        <p:nvPicPr>
          <p:cNvPr id="5" name="内容占位符 4"/>
          <p:cNvPicPr>
            <a:picLocks noGrp="1" noChangeAspect="1"/>
          </p:cNvPicPr>
          <p:nvPr>
            <p:ph idx="1"/>
          </p:nvPr>
        </p:nvPicPr>
        <p:blipFill>
          <a:blip r:embed="rId2"/>
          <a:stretch>
            <a:fillRect/>
          </a:stretch>
        </p:blipFill>
        <p:spPr>
          <a:xfrm>
            <a:off x="899592" y="1801812"/>
            <a:ext cx="7272808" cy="4507507"/>
          </a:xfrm>
        </p:spPr>
      </p:pic>
    </p:spTree>
  </p:cSld>
  <p:clrMapOvr>
    <a:masterClrMapping/>
  </p:clrMapOvr>
  <p:transition>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7" y="357823"/>
            <a:ext cx="8081084" cy="1462087"/>
          </a:xfrm>
        </p:spPr>
        <p:txBody>
          <a:bodyPr/>
          <a:lstStyle/>
          <a:p>
            <a:r>
              <a:rPr lang="en-US" altLang="zh-CN" sz="3200" dirty="0"/>
              <a:t>Additives-free </a:t>
            </a:r>
            <a:r>
              <a:rPr lang="en-US" altLang="zh-CN" sz="3200" dirty="0">
                <a:sym typeface="+mn-ea"/>
              </a:rPr>
              <a:t>fermentation </a:t>
            </a:r>
            <a:r>
              <a:rPr lang="en-US" sz="3200" dirty="0">
                <a:sym typeface="+mn-ea"/>
              </a:rPr>
              <a:t>apple</a:t>
            </a:r>
            <a:r>
              <a:rPr lang="en-US" altLang="zh-CN" sz="3200" dirty="0">
                <a:sym typeface="+mn-ea"/>
              </a:rPr>
              <a:t>,</a:t>
            </a:r>
            <a:r>
              <a:rPr lang="en-US" sz="3200" dirty="0">
                <a:sym typeface="+mn-ea"/>
              </a:rPr>
              <a:t> </a:t>
            </a:r>
            <a:r>
              <a:rPr lang="en-US" altLang="zh-CN" sz="3200" dirty="0" err="1">
                <a:sym typeface="+mn-ea"/>
              </a:rPr>
              <a:t>Guang</a:t>
            </a:r>
            <a:r>
              <a:rPr lang="en-US" altLang="zh-CN" sz="3200" dirty="0">
                <a:sym typeface="+mn-ea"/>
              </a:rPr>
              <a:t> Chen,2020</a:t>
            </a:r>
            <a:endParaRPr sz="3200" dirty="0">
              <a:sym typeface="+mn-ea"/>
            </a:endParaRPr>
          </a:p>
        </p:txBody>
      </p:sp>
      <p:pic>
        <p:nvPicPr>
          <p:cNvPr id="5" name="内容占位符 4"/>
          <p:cNvPicPr>
            <a:picLocks noGrp="1" noChangeAspect="1"/>
          </p:cNvPicPr>
          <p:nvPr>
            <p:ph idx="1"/>
          </p:nvPr>
        </p:nvPicPr>
        <p:blipFill>
          <a:blip r:embed="rId2"/>
          <a:stretch>
            <a:fillRect/>
          </a:stretch>
        </p:blipFill>
        <p:spPr>
          <a:xfrm>
            <a:off x="971600" y="1801812"/>
            <a:ext cx="7128792" cy="4805559"/>
          </a:xfrm>
        </p:spPr>
      </p:pic>
      <p:sp>
        <p:nvSpPr>
          <p:cNvPr id="3" name="文本框 2"/>
          <p:cNvSpPr txBox="1"/>
          <p:nvPr/>
        </p:nvSpPr>
        <p:spPr>
          <a:xfrm rot="21060000">
            <a:off x="3450590" y="4108450"/>
            <a:ext cx="4439285" cy="1568450"/>
          </a:xfrm>
          <a:prstGeom prst="rect">
            <a:avLst/>
          </a:prstGeom>
          <a:noFill/>
        </p:spPr>
        <p:txBody>
          <a:bodyPr wrap="square" rtlCol="0">
            <a:spAutoFit/>
          </a:bodyPr>
          <a:lstStyle/>
          <a:p>
            <a:r>
              <a:rPr sz="3200" dirty="0">
                <a:solidFill>
                  <a:srgbClr val="FF0000"/>
                </a:solidFill>
                <a:sym typeface="+mn-ea"/>
              </a:rPr>
              <a:t>Anhydrous and glucose-free enzyme</a:t>
            </a:r>
            <a:r>
              <a:rPr lang="en-US" sz="3200" dirty="0">
                <a:solidFill>
                  <a:srgbClr val="FF0000"/>
                </a:solidFill>
                <a:sym typeface="+mn-ea"/>
              </a:rPr>
              <a:t> of apple</a:t>
            </a:r>
          </a:p>
        </p:txBody>
      </p:sp>
    </p:spTree>
  </p:cSld>
  <p:clrMapOvr>
    <a:masterClrMapping/>
  </p:clrMapOvr>
  <p:transition>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23" y="332423"/>
            <a:ext cx="7793037" cy="1462087"/>
          </a:xfrm>
        </p:spPr>
        <p:txBody>
          <a:bodyPr/>
          <a:lstStyle/>
          <a:p>
            <a:r>
              <a:rPr sz="3200" dirty="0">
                <a:sym typeface="+mn-ea"/>
              </a:rPr>
              <a:t>The state of </a:t>
            </a:r>
            <a:r>
              <a:rPr lang="en-US" altLang="zh-CN" sz="3200" dirty="0"/>
              <a:t>pumpkin by the way of additives-free </a:t>
            </a:r>
            <a:r>
              <a:rPr lang="en-US" altLang="zh-CN" sz="3200" dirty="0">
                <a:sym typeface="+mn-ea"/>
              </a:rPr>
              <a:t>fermentation</a:t>
            </a:r>
            <a:r>
              <a:rPr sz="3200" dirty="0">
                <a:sym typeface="+mn-ea"/>
              </a:rPr>
              <a:t> </a:t>
            </a:r>
            <a:r>
              <a:rPr sz="3200" dirty="0"/>
              <a:t>at 15 days</a:t>
            </a:r>
          </a:p>
        </p:txBody>
      </p:sp>
      <p:pic>
        <p:nvPicPr>
          <p:cNvPr id="5" name="内容占位符 4"/>
          <p:cNvPicPr>
            <a:picLocks noGrp="1" noChangeAspect="1"/>
          </p:cNvPicPr>
          <p:nvPr>
            <p:ph idx="1"/>
          </p:nvPr>
        </p:nvPicPr>
        <p:blipFill>
          <a:blip r:embed="rId2"/>
          <a:stretch>
            <a:fillRect/>
          </a:stretch>
        </p:blipFill>
        <p:spPr>
          <a:xfrm>
            <a:off x="1259632" y="1801812"/>
            <a:ext cx="6624736" cy="4579516"/>
          </a:xfrm>
        </p:spPr>
      </p:pic>
    </p:spTree>
  </p:cSld>
  <p:clrMapOvr>
    <a:masterClrMapping/>
  </p:clrMapOvr>
  <p:transition>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233" y="357823"/>
            <a:ext cx="7793037" cy="1462087"/>
          </a:xfrm>
        </p:spPr>
        <p:txBody>
          <a:bodyPr/>
          <a:lstStyle/>
          <a:p>
            <a:r>
              <a:rPr sz="3200" dirty="0"/>
              <a:t>The pure pumpkin </a:t>
            </a:r>
            <a:r>
              <a:rPr lang="en-US" sz="3200" dirty="0" err="1"/>
              <a:t>jiaosu</a:t>
            </a:r>
            <a:r>
              <a:rPr lang="en-US" sz="3200" dirty="0"/>
              <a:t> </a:t>
            </a:r>
            <a:r>
              <a:rPr sz="3200" dirty="0"/>
              <a:t>that </a:t>
            </a:r>
            <a:r>
              <a:rPr lang="en-US" sz="3200" dirty="0"/>
              <a:t>had </a:t>
            </a:r>
            <a:r>
              <a:rPr sz="3200" dirty="0"/>
              <a:t>complete</a:t>
            </a:r>
            <a:r>
              <a:rPr lang="en-US" sz="3200" dirty="0"/>
              <a:t>d</a:t>
            </a:r>
            <a:r>
              <a:rPr sz="3200" dirty="0"/>
              <a:t> the fermentation</a:t>
            </a:r>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801812"/>
            <a:ext cx="6984776" cy="4700727"/>
          </a:xfrm>
        </p:spPr>
      </p:pic>
    </p:spTree>
  </p:cSld>
  <p:clrMapOvr>
    <a:masterClrMapping/>
  </p:clrMapOvr>
  <p:transition>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332423"/>
            <a:ext cx="7793037" cy="1462087"/>
          </a:xfrm>
        </p:spPr>
        <p:txBody>
          <a:bodyPr/>
          <a:lstStyle/>
          <a:p>
            <a:r>
              <a:rPr lang="en-US" altLang="zh-CN" sz="2000" dirty="0"/>
              <a:t>Additives-free </a:t>
            </a:r>
            <a:r>
              <a:rPr lang="en-US" altLang="zh-CN" sz="2000" dirty="0">
                <a:sym typeface="+mn-ea"/>
              </a:rPr>
              <a:t>fermentation </a:t>
            </a:r>
            <a:r>
              <a:rPr lang="en-US" sz="2000" dirty="0">
                <a:sym typeface="+mn-ea"/>
              </a:rPr>
              <a:t>pineapple </a:t>
            </a:r>
            <a:r>
              <a:rPr lang="en-US" sz="2000" dirty="0" err="1">
                <a:sym typeface="+mn-ea"/>
              </a:rPr>
              <a:t>jiaosu</a:t>
            </a:r>
            <a:r>
              <a:rPr lang="en-US" sz="2000" dirty="0">
                <a:sym typeface="+mn-ea"/>
              </a:rPr>
              <a:t> </a:t>
            </a:r>
            <a:r>
              <a:rPr lang="en-US" sz="2000" dirty="0"/>
              <a:t>plus </a:t>
            </a:r>
            <a:r>
              <a:rPr lang="en-US" sz="2000" dirty="0">
                <a:sym typeface="+mn-ea"/>
              </a:rPr>
              <a:t>pumpkin </a:t>
            </a:r>
            <a:r>
              <a:rPr lang="en-US" sz="2000" dirty="0" err="1">
                <a:sym typeface="+mn-ea"/>
              </a:rPr>
              <a:t>jiaosu</a:t>
            </a:r>
            <a:r>
              <a:rPr lang="en-US" sz="2000" dirty="0"/>
              <a:t> instead of sugar for making fish </a:t>
            </a:r>
            <a:r>
              <a:rPr lang="en-US" sz="2000" dirty="0" err="1"/>
              <a:t>jiaosu</a:t>
            </a:r>
            <a:r>
              <a:rPr lang="en-US" sz="2000" dirty="0"/>
              <a:t> (20 days later)</a:t>
            </a:r>
          </a:p>
        </p:txBody>
      </p:sp>
      <p:pic>
        <p:nvPicPr>
          <p:cNvPr id="5" name="内容占位符 4"/>
          <p:cNvPicPr>
            <a:picLocks noGrp="1" noChangeAspect="1"/>
          </p:cNvPicPr>
          <p:nvPr>
            <p:ph idx="1"/>
          </p:nvPr>
        </p:nvPicPr>
        <p:blipFill>
          <a:blip r:embed="rId2"/>
          <a:stretch>
            <a:fillRect/>
          </a:stretch>
        </p:blipFill>
        <p:spPr>
          <a:xfrm>
            <a:off x="899592" y="1801813"/>
            <a:ext cx="7404052" cy="4698364"/>
          </a:xfrm>
        </p:spPr>
      </p:pic>
    </p:spTree>
  </p:cSld>
  <p:clrMapOvr>
    <a:masterClrMapping/>
  </p:clrMapOvr>
  <p:transition>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772816"/>
            <a:ext cx="7272808" cy="4752528"/>
          </a:xfrm>
        </p:spPr>
      </p:pic>
      <p:sp>
        <p:nvSpPr>
          <p:cNvPr id="2" name="标题 1">
            <a:extLst>
              <a:ext uri="{FF2B5EF4-FFF2-40B4-BE49-F238E27FC236}">
                <a16:creationId xmlns:a16="http://schemas.microsoft.com/office/drawing/2014/main" id="{27BF8526-F911-03A3-87ED-FD71C9F91BAF}"/>
              </a:ext>
            </a:extLst>
          </p:cNvPr>
          <p:cNvSpPr>
            <a:spLocks noGrp="1"/>
          </p:cNvSpPr>
          <p:nvPr>
            <p:ph type="title"/>
          </p:nvPr>
        </p:nvSpPr>
        <p:spPr>
          <a:xfrm>
            <a:off x="755576" y="310729"/>
            <a:ext cx="7793037" cy="1462087"/>
          </a:xfrm>
        </p:spPr>
        <p:txBody>
          <a:bodyPr/>
          <a:lstStyle/>
          <a:p>
            <a:r>
              <a:rPr lang="en-US" altLang="zh-CN" sz="2000" dirty="0"/>
              <a:t>Additives-free </a:t>
            </a:r>
            <a:r>
              <a:rPr lang="en-US" altLang="zh-CN" sz="2000" dirty="0">
                <a:sym typeface="+mn-ea"/>
              </a:rPr>
              <a:t>fermentation </a:t>
            </a:r>
            <a:r>
              <a:rPr lang="en-US" sz="2000" dirty="0">
                <a:sym typeface="+mn-ea"/>
              </a:rPr>
              <a:t>pineapple </a:t>
            </a:r>
            <a:r>
              <a:rPr lang="en-US" sz="2000" dirty="0" err="1">
                <a:sym typeface="+mn-ea"/>
              </a:rPr>
              <a:t>jiaosu</a:t>
            </a:r>
            <a:r>
              <a:rPr lang="en-US" sz="2000" dirty="0">
                <a:sym typeface="+mn-ea"/>
              </a:rPr>
              <a:t> </a:t>
            </a:r>
            <a:r>
              <a:rPr lang="en-US" sz="2000" dirty="0"/>
              <a:t>plus </a:t>
            </a:r>
            <a:r>
              <a:rPr lang="en-US" sz="2000" dirty="0">
                <a:sym typeface="+mn-ea"/>
              </a:rPr>
              <a:t>pumpkin </a:t>
            </a:r>
            <a:r>
              <a:rPr lang="en-US" sz="2000" dirty="0" err="1">
                <a:sym typeface="+mn-ea"/>
              </a:rPr>
              <a:t>jiaosu</a:t>
            </a:r>
            <a:r>
              <a:rPr lang="en-US" sz="2000" dirty="0"/>
              <a:t> instead of sugar for making fish </a:t>
            </a:r>
            <a:r>
              <a:rPr lang="en-US" sz="2000" dirty="0" err="1"/>
              <a:t>jiaosu</a:t>
            </a:r>
            <a:r>
              <a:rPr lang="en-US" sz="2000" dirty="0"/>
              <a:t> (180 days later)</a:t>
            </a:r>
          </a:p>
        </p:txBody>
      </p:sp>
    </p:spTree>
  </p:cSld>
  <p:clrMapOvr>
    <a:masterClrMapping/>
  </p:clrMapOvr>
  <p:transition>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233" y="357823"/>
            <a:ext cx="7793037" cy="1462087"/>
          </a:xfrm>
        </p:spPr>
        <p:txBody>
          <a:bodyPr/>
          <a:lstStyle/>
          <a:p>
            <a:r>
              <a:rPr lang="en-US" altLang="zh-CN" sz="3200" dirty="0"/>
              <a:t>Additives-free </a:t>
            </a:r>
            <a:r>
              <a:rPr lang="en-US" altLang="zh-CN" sz="3200" dirty="0">
                <a:sym typeface="+mn-ea"/>
              </a:rPr>
              <a:t>fermentation </a:t>
            </a:r>
            <a:r>
              <a:rPr lang="en-US" altLang="zh-CN" sz="3200" dirty="0" err="1">
                <a:sym typeface="+mn-ea"/>
              </a:rPr>
              <a:t>jiaosu</a:t>
            </a:r>
            <a:r>
              <a:rPr lang="en-US" altLang="zh-CN" sz="3200" dirty="0">
                <a:sym typeface="+mn-ea"/>
              </a:rPr>
              <a:t> </a:t>
            </a:r>
            <a:r>
              <a:rPr sz="3200" dirty="0">
                <a:sym typeface="+mn-ea"/>
              </a:rPr>
              <a:t>plus </a:t>
            </a:r>
            <a:r>
              <a:rPr sz="3200" dirty="0"/>
              <a:t>Food waste fruit sparse material</a:t>
            </a:r>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801812"/>
            <a:ext cx="7128792" cy="4435499"/>
          </a:xfrm>
        </p:spPr>
      </p:pic>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749935"/>
            <a:ext cx="7792720" cy="1066165"/>
          </a:xfrm>
        </p:spPr>
        <p:txBody>
          <a:bodyPr/>
          <a:lstStyle/>
          <a:p>
            <a:pPr marL="0" indent="0">
              <a:buFont typeface="Wingdings" panose="05000000000000000000" charset="0"/>
              <a:buNone/>
            </a:pPr>
            <a:r>
              <a:rPr sz="3200" dirty="0"/>
              <a:t>The period of traditional agriculture: </a:t>
            </a:r>
            <a:br>
              <a:rPr sz="3200" dirty="0"/>
            </a:br>
            <a:r>
              <a:rPr sz="3200" dirty="0">
                <a:sym typeface="+mn-ea"/>
              </a:rPr>
              <a:t>The relationship between man and soil</a:t>
            </a:r>
            <a:endParaRPr sz="3200" dirty="0"/>
          </a:p>
        </p:txBody>
      </p:sp>
      <p:sp>
        <p:nvSpPr>
          <p:cNvPr id="24" name="文本框 23"/>
          <p:cNvSpPr txBox="1"/>
          <p:nvPr>
            <p:custDataLst>
              <p:tags r:id="rId1"/>
            </p:custDataLst>
          </p:nvPr>
        </p:nvSpPr>
        <p:spPr>
          <a:xfrm>
            <a:off x="2241778" y="5867980"/>
            <a:ext cx="7082750" cy="369332"/>
          </a:xfrm>
          <a:prstGeom prst="rect">
            <a:avLst/>
          </a:prstGeom>
          <a:noFill/>
        </p:spPr>
        <p:txBody>
          <a:bodyPr wrap="square" rtlCol="0">
            <a:spAutoFit/>
          </a:bodyPr>
          <a:lstStyle/>
          <a:p>
            <a:r>
              <a:rPr lang="zh-CN" altLang="en-US" dirty="0">
                <a:solidFill>
                  <a:srgbClr val="0000FF"/>
                </a:solidFill>
              </a:rPr>
              <a:t>State of development: unsustainable development.</a:t>
            </a:r>
          </a:p>
        </p:txBody>
      </p:sp>
      <p:sp>
        <p:nvSpPr>
          <p:cNvPr id="25" name="文本框 24"/>
          <p:cNvSpPr txBox="1"/>
          <p:nvPr>
            <p:custDataLst>
              <p:tags r:id="rId2"/>
            </p:custDataLst>
          </p:nvPr>
        </p:nvSpPr>
        <p:spPr>
          <a:xfrm>
            <a:off x="2603708" y="6457757"/>
            <a:ext cx="6358890" cy="307777"/>
          </a:xfrm>
          <a:prstGeom prst="rect">
            <a:avLst/>
          </a:prstGeom>
          <a:noFill/>
        </p:spPr>
        <p:txBody>
          <a:bodyPr wrap="square" rtlCol="0">
            <a:spAutoFit/>
          </a:bodyPr>
          <a:lstStyle/>
          <a:p>
            <a:pPr algn="r"/>
            <a:r>
              <a:rPr lang="zh-CN" altLang="en-US" sz="1400" dirty="0">
                <a:solidFill>
                  <a:srgbClr val="002060"/>
                </a:solidFill>
                <a:sym typeface="+mn-ea"/>
              </a:rPr>
              <a:t>(Note: Drawing based on research by </a:t>
            </a:r>
            <a:r>
              <a:rPr lang="en-US" altLang="zh-CN" sz="1400" dirty="0">
                <a:solidFill>
                  <a:srgbClr val="002060"/>
                </a:solidFill>
                <a:sym typeface="+mn-ea"/>
              </a:rPr>
              <a:t>Anni Zhu</a:t>
            </a:r>
            <a:r>
              <a:rPr lang="zh-CN" altLang="en-US" sz="1400" dirty="0">
                <a:solidFill>
                  <a:srgbClr val="002060"/>
                </a:solidFill>
                <a:sym typeface="+mn-ea"/>
              </a:rPr>
              <a:t>)</a:t>
            </a:r>
          </a:p>
        </p:txBody>
      </p:sp>
      <p:grpSp>
        <p:nvGrpSpPr>
          <p:cNvPr id="32" name="组合 31"/>
          <p:cNvGrpSpPr/>
          <p:nvPr/>
        </p:nvGrpSpPr>
        <p:grpSpPr>
          <a:xfrm>
            <a:off x="968375" y="2204720"/>
            <a:ext cx="6939915" cy="3756660"/>
            <a:chOff x="-960" y="3472"/>
            <a:chExt cx="10929" cy="5916"/>
          </a:xfrm>
        </p:grpSpPr>
        <p:grpSp>
          <p:nvGrpSpPr>
            <p:cNvPr id="30" name="组合 29"/>
            <p:cNvGrpSpPr/>
            <p:nvPr/>
          </p:nvGrpSpPr>
          <p:grpSpPr>
            <a:xfrm>
              <a:off x="3517" y="3472"/>
              <a:ext cx="6452" cy="5398"/>
              <a:chOff x="3517" y="3472"/>
              <a:chExt cx="6452" cy="5398"/>
            </a:xfrm>
          </p:grpSpPr>
          <p:grpSp>
            <p:nvGrpSpPr>
              <p:cNvPr id="23" name="组合 22"/>
              <p:cNvGrpSpPr/>
              <p:nvPr/>
            </p:nvGrpSpPr>
            <p:grpSpPr>
              <a:xfrm>
                <a:off x="3517" y="3472"/>
                <a:ext cx="6452" cy="5398"/>
                <a:chOff x="3517" y="3472"/>
                <a:chExt cx="6452" cy="5398"/>
              </a:xfrm>
            </p:grpSpPr>
            <p:sp>
              <p:nvSpPr>
                <p:cNvPr id="4" name="下箭头 3"/>
                <p:cNvSpPr/>
                <p:nvPr>
                  <p:custDataLst>
                    <p:tags r:id="rId5"/>
                  </p:custDataLst>
                </p:nvPr>
              </p:nvSpPr>
              <p:spPr>
                <a:xfrm rot="2040000">
                  <a:off x="5118" y="5962"/>
                  <a:ext cx="245" cy="809"/>
                </a:xfrm>
                <a:prstGeom prst="downArrow">
                  <a:avLst>
                    <a:gd name="adj1" fmla="val 53391"/>
                    <a:gd name="adj2" fmla="val 5000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文本框 6"/>
                <p:cNvSpPr txBox="1"/>
                <p:nvPr>
                  <p:custDataLst>
                    <p:tags r:id="rId6"/>
                  </p:custDataLst>
                </p:nvPr>
              </p:nvSpPr>
              <p:spPr>
                <a:xfrm rot="18300000">
                  <a:off x="4947" y="5798"/>
                  <a:ext cx="1958" cy="641"/>
                </a:xfrm>
                <a:prstGeom prst="rect">
                  <a:avLst/>
                </a:prstGeom>
                <a:noFill/>
              </p:spPr>
              <p:txBody>
                <a:bodyPr wrap="square" rtlCol="0">
                  <a:noAutofit/>
                </a:bodyPr>
                <a:lstStyle/>
                <a:p>
                  <a:r>
                    <a:rPr lang="en-US" altLang="zh-CN"/>
                    <a:t>F</a:t>
                  </a:r>
                  <a:r>
                    <a:rPr lang="zh-CN" altLang="en-US"/>
                    <a:t>ertilizer</a:t>
                  </a:r>
                </a:p>
              </p:txBody>
            </p:sp>
            <p:grpSp>
              <p:nvGrpSpPr>
                <p:cNvPr id="22" name="组合 21"/>
                <p:cNvGrpSpPr/>
                <p:nvPr/>
              </p:nvGrpSpPr>
              <p:grpSpPr>
                <a:xfrm>
                  <a:off x="3517" y="3472"/>
                  <a:ext cx="6452" cy="5398"/>
                  <a:chOff x="3517" y="3472"/>
                  <a:chExt cx="6452" cy="5398"/>
                </a:xfrm>
              </p:grpSpPr>
              <p:grpSp>
                <p:nvGrpSpPr>
                  <p:cNvPr id="20" name="组合 19"/>
                  <p:cNvGrpSpPr/>
                  <p:nvPr/>
                </p:nvGrpSpPr>
                <p:grpSpPr>
                  <a:xfrm>
                    <a:off x="3517" y="3472"/>
                    <a:ext cx="6452" cy="4838"/>
                    <a:chOff x="3517" y="3472"/>
                    <a:chExt cx="6452" cy="4838"/>
                  </a:xfrm>
                </p:grpSpPr>
                <p:grpSp>
                  <p:nvGrpSpPr>
                    <p:cNvPr id="17" name="组合 16"/>
                    <p:cNvGrpSpPr/>
                    <p:nvPr/>
                  </p:nvGrpSpPr>
                  <p:grpSpPr>
                    <a:xfrm>
                      <a:off x="3517" y="3472"/>
                      <a:ext cx="6452" cy="4838"/>
                      <a:chOff x="3517" y="3472"/>
                      <a:chExt cx="6452" cy="4838"/>
                    </a:xfrm>
                  </p:grpSpPr>
                  <p:grpSp>
                    <p:nvGrpSpPr>
                      <p:cNvPr id="13" name="组合 12"/>
                      <p:cNvGrpSpPr/>
                      <p:nvPr/>
                    </p:nvGrpSpPr>
                    <p:grpSpPr>
                      <a:xfrm>
                        <a:off x="3517" y="3472"/>
                        <a:ext cx="6452" cy="4838"/>
                        <a:chOff x="3517" y="3472"/>
                        <a:chExt cx="6452" cy="4838"/>
                      </a:xfrm>
                    </p:grpSpPr>
                    <p:sp>
                      <p:nvSpPr>
                        <p:cNvPr id="12" name="椭圆 11"/>
                        <p:cNvSpPr/>
                        <p:nvPr>
                          <p:custDataLst>
                            <p:tags r:id="rId10"/>
                          </p:custDataLst>
                        </p:nvPr>
                      </p:nvSpPr>
                      <p:spPr>
                        <a:xfrm>
                          <a:off x="8037" y="6723"/>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custDataLst>
                            <p:tags r:id="rId11"/>
                          </p:custDataLst>
                        </p:nvPr>
                      </p:nvSpPr>
                      <p:spPr>
                        <a:xfrm rot="180000">
                          <a:off x="3517" y="6836"/>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椭圆 8"/>
                        <p:cNvSpPr/>
                        <p:nvPr/>
                      </p:nvSpPr>
                      <p:spPr>
                        <a:xfrm>
                          <a:off x="5916" y="3472"/>
                          <a:ext cx="1511" cy="1474"/>
                        </a:xfrm>
                        <a:prstGeom prst="ellipse">
                          <a:avLst/>
                        </a:prstGeom>
                        <a:solidFill>
                          <a:schemeClr val="bg1"/>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5841" y="3906"/>
                          <a:ext cx="1701" cy="699"/>
                        </a:xfrm>
                        <a:prstGeom prst="rect">
                          <a:avLst/>
                        </a:prstGeom>
                        <a:noFill/>
                      </p:spPr>
                      <p:txBody>
                        <a:bodyPr wrap="square" rtlCol="0">
                          <a:noAutofit/>
                        </a:bodyPr>
                        <a:lstStyle/>
                        <a:p>
                          <a:r>
                            <a:rPr lang="en-US" altLang="zh-CN" sz="2000"/>
                            <a:t>Human</a:t>
                          </a:r>
                        </a:p>
                      </p:txBody>
                    </p:sp>
                    <p:sp>
                      <p:nvSpPr>
                        <p:cNvPr id="6" name="文本框 5"/>
                        <p:cNvSpPr txBox="1"/>
                        <p:nvPr>
                          <p:custDataLst>
                            <p:tags r:id="rId12"/>
                          </p:custDataLst>
                        </p:nvPr>
                      </p:nvSpPr>
                      <p:spPr>
                        <a:xfrm>
                          <a:off x="3739" y="7259"/>
                          <a:ext cx="1174" cy="628"/>
                        </a:xfrm>
                        <a:prstGeom prst="rect">
                          <a:avLst/>
                        </a:prstGeom>
                        <a:noFill/>
                      </p:spPr>
                      <p:txBody>
                        <a:bodyPr wrap="square" rtlCol="0">
                          <a:spAutoFit/>
                        </a:bodyPr>
                        <a:lstStyle/>
                        <a:p>
                          <a:r>
                            <a:rPr lang="en-US" altLang="zh-CN" sz="2000"/>
                            <a:t>Soil</a:t>
                          </a:r>
                        </a:p>
                      </p:txBody>
                    </p:sp>
                    <p:sp>
                      <p:nvSpPr>
                        <p:cNvPr id="8" name="文本框 7"/>
                        <p:cNvSpPr txBox="1"/>
                        <p:nvPr>
                          <p:custDataLst>
                            <p:tags r:id="rId13"/>
                          </p:custDataLst>
                        </p:nvPr>
                      </p:nvSpPr>
                      <p:spPr>
                        <a:xfrm>
                          <a:off x="8225" y="7146"/>
                          <a:ext cx="1744" cy="628"/>
                        </a:xfrm>
                        <a:prstGeom prst="rect">
                          <a:avLst/>
                        </a:prstGeom>
                        <a:noFill/>
                      </p:spPr>
                      <p:txBody>
                        <a:bodyPr wrap="square" rtlCol="0">
                          <a:spAutoFit/>
                        </a:bodyPr>
                        <a:lstStyle/>
                        <a:p>
                          <a:r>
                            <a:rPr lang="en-US" altLang="zh-CN" sz="2000"/>
                            <a:t>Crop</a:t>
                          </a:r>
                          <a:endParaRPr lang="en-US" altLang="zh-CN" sz="3200"/>
                        </a:p>
                      </p:txBody>
                    </p:sp>
                  </p:grpSp>
                  <p:sp>
                    <p:nvSpPr>
                      <p:cNvPr id="14" name="下箭头 13"/>
                      <p:cNvSpPr/>
                      <p:nvPr/>
                    </p:nvSpPr>
                    <p:spPr>
                      <a:xfrm rot="19620000">
                        <a:off x="7789" y="4926"/>
                        <a:ext cx="227" cy="1815"/>
                      </a:xfrm>
                      <a:prstGeom prst="downArrow">
                        <a:avLst/>
                      </a:prstGeom>
                      <a:solidFill>
                        <a:schemeClr val="accent4">
                          <a:alpha val="36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右箭头 14"/>
                      <p:cNvSpPr/>
                      <p:nvPr/>
                    </p:nvSpPr>
                    <p:spPr>
                      <a:xfrm>
                        <a:off x="5386" y="7442"/>
                        <a:ext cx="2381" cy="226"/>
                      </a:xfrm>
                      <a:prstGeom prst="rightArrow">
                        <a:avLst/>
                      </a:prstGeom>
                      <a:solidFill>
                        <a:schemeClr val="accent1">
                          <a:lumMod val="40000"/>
                          <a:lumOff val="60000"/>
                          <a:alpha val="26000"/>
                        </a:schemeClr>
                      </a:solidFill>
                      <a:ln w="28575" cap="flat" cmpd="sng" algn="ctr">
                        <a:solidFill>
                          <a:schemeClr val="accent1">
                            <a:shade val="50000"/>
                          </a:schemeClr>
                        </a:solidFill>
                        <a:prstDash val="lg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下箭头 15"/>
                      <p:cNvSpPr/>
                      <p:nvPr>
                        <p:custDataLst>
                          <p:tags r:id="rId9"/>
                        </p:custDataLst>
                      </p:nvPr>
                    </p:nvSpPr>
                    <p:spPr>
                      <a:xfrm rot="8760000">
                        <a:off x="7969" y="4810"/>
                        <a:ext cx="208"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8" name="文本框 17"/>
                    <p:cNvSpPr txBox="1"/>
                    <p:nvPr/>
                  </p:nvSpPr>
                  <p:spPr>
                    <a:xfrm rot="3540000">
                      <a:off x="6346" y="5650"/>
                      <a:ext cx="1909" cy="1010"/>
                    </a:xfrm>
                    <a:prstGeom prst="rect">
                      <a:avLst/>
                    </a:prstGeom>
                    <a:noFill/>
                  </p:spPr>
                  <p:txBody>
                    <a:bodyPr wrap="square" rtlCol="0">
                      <a:noAutofit/>
                    </a:bodyPr>
                    <a:lstStyle/>
                    <a:p>
                      <a:r>
                        <a:rPr lang="zh-CN" altLang="en-US"/>
                        <a:t>Chemical fertilizer</a:t>
                      </a:r>
                    </a:p>
                  </p:txBody>
                </p:sp>
                <p:sp>
                  <p:nvSpPr>
                    <p:cNvPr id="19" name="文本框 18"/>
                    <p:cNvSpPr txBox="1"/>
                    <p:nvPr>
                      <p:custDataLst>
                        <p:tags r:id="rId8"/>
                      </p:custDataLst>
                    </p:nvPr>
                  </p:nvSpPr>
                  <p:spPr>
                    <a:xfrm rot="3300000">
                      <a:off x="7687" y="5274"/>
                      <a:ext cx="1408" cy="580"/>
                    </a:xfrm>
                    <a:prstGeom prst="rect">
                      <a:avLst/>
                    </a:prstGeom>
                    <a:noFill/>
                  </p:spPr>
                  <p:txBody>
                    <a:bodyPr wrap="square" rtlCol="0">
                      <a:spAutoFit/>
                    </a:bodyPr>
                    <a:lstStyle/>
                    <a:p>
                      <a:r>
                        <a:rPr lang="en-US" altLang="zh-CN"/>
                        <a:t>Food</a:t>
                      </a:r>
                    </a:p>
                  </p:txBody>
                </p:sp>
              </p:grpSp>
              <p:sp>
                <p:nvSpPr>
                  <p:cNvPr id="3" name="文本框 2"/>
                  <p:cNvSpPr txBox="1"/>
                  <p:nvPr/>
                </p:nvSpPr>
                <p:spPr>
                  <a:xfrm>
                    <a:off x="3830" y="7660"/>
                    <a:ext cx="1014" cy="1210"/>
                  </a:xfrm>
                  <a:prstGeom prst="rect">
                    <a:avLst/>
                  </a:prstGeom>
                  <a:noFill/>
                </p:spPr>
                <p:txBody>
                  <a:bodyPr wrap="square" rtlCol="0">
                    <a:spAutoFit/>
                  </a:bodyPr>
                  <a:lstStyle/>
                  <a:p>
                    <a:r>
                      <a:rPr lang="zh-CN" altLang="en-US" sz="4400">
                        <a:solidFill>
                          <a:srgbClr val="FF0000"/>
                        </a:solidFill>
                        <a:latin typeface="黑体" panose="02010609060101010101" pitchFamily="49" charset="-122"/>
                        <a:ea typeface="黑体" panose="02010609060101010101" pitchFamily="49" charset="-122"/>
                      </a:rPr>
                      <a:t>？</a:t>
                    </a:r>
                  </a:p>
                </p:txBody>
              </p:sp>
              <p:sp>
                <p:nvSpPr>
                  <p:cNvPr id="10" name="下箭头 9"/>
                  <p:cNvSpPr/>
                  <p:nvPr>
                    <p:custDataLst>
                      <p:tags r:id="rId7"/>
                    </p:custDataLst>
                  </p:nvPr>
                </p:nvSpPr>
                <p:spPr>
                  <a:xfrm rot="2040000">
                    <a:off x="5657" y="5145"/>
                    <a:ext cx="245" cy="809"/>
                  </a:xfrm>
                  <a:prstGeom prst="downArrow">
                    <a:avLst>
                      <a:gd name="adj1" fmla="val 53391"/>
                      <a:gd name="adj2" fmla="val 5000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1" name="闪电形 20"/>
                  <p:cNvSpPr/>
                  <p:nvPr/>
                </p:nvSpPr>
                <p:spPr>
                  <a:xfrm>
                    <a:off x="5313" y="5740"/>
                    <a:ext cx="567" cy="567"/>
                  </a:xfrm>
                  <a:prstGeom prst="lightningBolt">
                    <a:avLst/>
                  </a:prstGeom>
                  <a:solidFill>
                    <a:srgbClr val="FF0000"/>
                  </a:solidFill>
                  <a:ln w="28575" cap="flat" cmpd="sng" algn="ctr">
                    <a:solidFill>
                      <a:schemeClr val="accent1">
                        <a:shade val="50000"/>
                      </a:schemeClr>
                    </a:solidFill>
                    <a:prstDash val="sysDot"/>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grpSp>
            <p:nvGrpSpPr>
              <p:cNvPr id="29" name="组合 28"/>
              <p:cNvGrpSpPr/>
              <p:nvPr/>
            </p:nvGrpSpPr>
            <p:grpSpPr>
              <a:xfrm>
                <a:off x="4469" y="4298"/>
                <a:ext cx="949" cy="2531"/>
                <a:chOff x="4469" y="4298"/>
                <a:chExt cx="949" cy="2531"/>
              </a:xfrm>
            </p:grpSpPr>
            <p:sp>
              <p:nvSpPr>
                <p:cNvPr id="26" name="下箭头 25"/>
                <p:cNvSpPr/>
                <p:nvPr/>
              </p:nvSpPr>
              <p:spPr>
                <a:xfrm rot="2040000">
                  <a:off x="5204" y="4965"/>
                  <a:ext cx="169" cy="1864"/>
                </a:xfrm>
                <a:prstGeom prst="downArrow">
                  <a:avLst>
                    <a:gd name="adj1" fmla="val 51290"/>
                    <a:gd name="adj2" fmla="val 50000"/>
                  </a:avLst>
                </a:prstGeom>
                <a:solidFill>
                  <a:schemeClr val="tx1">
                    <a:alpha val="51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7" name="文本框 26"/>
                <p:cNvSpPr txBox="1"/>
                <p:nvPr/>
              </p:nvSpPr>
              <p:spPr>
                <a:xfrm rot="18240000">
                  <a:off x="3909" y="5227"/>
                  <a:ext cx="2438" cy="580"/>
                </a:xfrm>
                <a:prstGeom prst="rect">
                  <a:avLst/>
                </a:prstGeom>
                <a:noFill/>
              </p:spPr>
              <p:txBody>
                <a:bodyPr wrap="square" rtlCol="0">
                  <a:spAutoFit/>
                </a:bodyPr>
                <a:lstStyle/>
                <a:p>
                  <a:r>
                    <a:rPr lang="en-US" altLang="zh-CN"/>
                    <a:t>I</a:t>
                  </a:r>
                  <a:r>
                    <a:rPr lang="zh-CN" altLang="en-US"/>
                    <a:t>nsecticide</a:t>
                  </a:r>
                </a:p>
              </p:txBody>
            </p:sp>
            <p:sp>
              <p:nvSpPr>
                <p:cNvPr id="28" name="文本框 27"/>
                <p:cNvSpPr txBox="1"/>
                <p:nvPr>
                  <p:custDataLst>
                    <p:tags r:id="rId4"/>
                  </p:custDataLst>
                </p:nvPr>
              </p:nvSpPr>
              <p:spPr>
                <a:xfrm rot="18300000">
                  <a:off x="3715" y="5117"/>
                  <a:ext cx="2121" cy="614"/>
                </a:xfrm>
                <a:prstGeom prst="rect">
                  <a:avLst/>
                </a:prstGeom>
                <a:noFill/>
              </p:spPr>
              <p:txBody>
                <a:bodyPr wrap="square" rtlCol="0">
                  <a:noAutofit/>
                </a:bodyPr>
                <a:lstStyle/>
                <a:p>
                  <a:r>
                    <a:rPr lang="en-US" altLang="zh-CN"/>
                    <a:t>H</a:t>
                  </a:r>
                  <a:r>
                    <a:rPr lang="zh-CN" altLang="en-US"/>
                    <a:t>erbicide</a:t>
                  </a:r>
                </a:p>
              </p:txBody>
            </p:sp>
          </p:grpSp>
        </p:grpSp>
        <p:sp>
          <p:nvSpPr>
            <p:cNvPr id="31" name="文本框 30"/>
            <p:cNvSpPr txBox="1"/>
            <p:nvPr/>
          </p:nvSpPr>
          <p:spPr>
            <a:xfrm>
              <a:off x="-960" y="7781"/>
              <a:ext cx="4993" cy="1607"/>
            </a:xfrm>
            <a:prstGeom prst="rect">
              <a:avLst/>
            </a:prstGeom>
            <a:noFill/>
          </p:spPr>
          <p:txBody>
            <a:bodyPr wrap="square" rtlCol="0">
              <a:noAutofit/>
            </a:bodyPr>
            <a:lstStyle/>
            <a:p>
              <a:pPr marL="285750" indent="-285750">
                <a:buFont typeface="Wingdings" panose="05000000000000000000" charset="0"/>
                <a:buChar char="u"/>
              </a:pPr>
              <a:r>
                <a:rPr lang="zh-CN" altLang="en-US" sz="1400" dirty="0"/>
                <a:t>Reduction of organic matter</a:t>
              </a:r>
            </a:p>
            <a:p>
              <a:pPr marL="285750" indent="-285750">
                <a:buFont typeface="Wingdings" panose="05000000000000000000" charset="0"/>
                <a:buChar char="u"/>
              </a:pPr>
              <a:r>
                <a:rPr lang="zh-CN" altLang="en-US" sz="1400" dirty="0"/>
                <a:t>Fewer animals and plants</a:t>
              </a:r>
            </a:p>
            <a:p>
              <a:pPr marL="285750" indent="-285750">
                <a:buFont typeface="Wingdings" panose="05000000000000000000" charset="0"/>
                <a:buChar char="u"/>
              </a:pPr>
              <a:r>
                <a:rPr lang="zh-CN" altLang="en-US" sz="1400" dirty="0">
                  <a:sym typeface="+mn-ea"/>
                </a:rPr>
                <a:t>Reduction of</a:t>
              </a:r>
              <a:r>
                <a:rPr lang="en-US" altLang="zh-CN" sz="1400" dirty="0">
                  <a:sym typeface="+mn-ea"/>
                </a:rPr>
                <a:t> microorganism</a:t>
              </a:r>
              <a:endParaRPr lang="zh-CN" altLang="en-US" sz="1400" dirty="0">
                <a:sym typeface="+mn-ea"/>
              </a:endParaRPr>
            </a:p>
            <a:p>
              <a:pPr marL="285750" indent="-285750">
                <a:buFont typeface="Wingdings" panose="05000000000000000000" charset="0"/>
                <a:buChar char="u"/>
              </a:pPr>
              <a:r>
                <a:rPr lang="zh-CN" altLang="en-US" sz="1400" dirty="0"/>
                <a:t>Trace element reduction</a:t>
              </a:r>
            </a:p>
          </p:txBody>
        </p:sp>
      </p:grpSp>
      <p:sp>
        <p:nvSpPr>
          <p:cNvPr id="33" name="文本框 32"/>
          <p:cNvSpPr txBox="1"/>
          <p:nvPr>
            <p:custDataLst>
              <p:tags r:id="rId3"/>
            </p:custDataLst>
          </p:nvPr>
        </p:nvSpPr>
        <p:spPr>
          <a:xfrm>
            <a:off x="6808430" y="4820890"/>
            <a:ext cx="643890" cy="768350"/>
          </a:xfrm>
          <a:prstGeom prst="rect">
            <a:avLst/>
          </a:prstGeom>
          <a:noFill/>
        </p:spPr>
        <p:txBody>
          <a:bodyPr wrap="square" rtlCol="0">
            <a:spAutoFit/>
          </a:bodyPr>
          <a:lstStyle/>
          <a:p>
            <a:r>
              <a:rPr lang="zh-CN" altLang="en-US" sz="4400" dirty="0">
                <a:solidFill>
                  <a:srgbClr val="FF0000"/>
                </a:solidFill>
                <a:latin typeface="黑体" panose="02010609060101010101" pitchFamily="49" charset="-122"/>
                <a:ea typeface="黑体" panose="02010609060101010101" pitchFamily="49" charset="-122"/>
              </a:rPr>
              <a:t>？</a:t>
            </a:r>
          </a:p>
        </p:txBody>
      </p:sp>
    </p:spTree>
  </p:cSld>
  <p:clrMapOvr>
    <a:masterClrMapping/>
  </p:clrMapOvr>
  <p:transition>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339725"/>
            <a:ext cx="7793037" cy="1462087"/>
          </a:xfrm>
        </p:spPr>
        <p:txBody>
          <a:bodyPr/>
          <a:lstStyle/>
          <a:p>
            <a:r>
              <a:rPr lang="en-US" altLang="zh-CN" sz="3200" dirty="0"/>
              <a:t>Additives-free </a:t>
            </a:r>
            <a:r>
              <a:rPr lang="en-US" altLang="zh-CN" sz="3200" dirty="0">
                <a:sym typeface="+mn-ea"/>
              </a:rPr>
              <a:t>fermentation </a:t>
            </a:r>
            <a:r>
              <a:rPr sz="3200" dirty="0"/>
              <a:t>made </a:t>
            </a:r>
            <a:r>
              <a:rPr lang="en-US" sz="3200" dirty="0"/>
              <a:t>for </a:t>
            </a:r>
            <a:r>
              <a:rPr sz="3200" dirty="0">
                <a:sym typeface="+mn-ea"/>
              </a:rPr>
              <a:t>urinary </a:t>
            </a:r>
            <a:r>
              <a:rPr lang="en-US" sz="3200" dirty="0" err="1">
                <a:sym typeface="+mn-ea"/>
              </a:rPr>
              <a:t>jiaosu</a:t>
            </a:r>
            <a:endParaRPr sz="3200"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01812"/>
            <a:ext cx="7128792" cy="4435499"/>
          </a:xfrm>
        </p:spPr>
      </p:pic>
    </p:spTree>
  </p:cSld>
  <p:clrMapOvr>
    <a:masterClrMapping/>
  </p:clrMapOvr>
  <p:transition>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357823"/>
            <a:ext cx="8280920" cy="1462087"/>
          </a:xfrm>
        </p:spPr>
        <p:txBody>
          <a:bodyPr/>
          <a:lstStyle/>
          <a:p>
            <a:r>
              <a:rPr sz="1800" dirty="0"/>
              <a:t>After extracting the liquid, </a:t>
            </a:r>
            <a:r>
              <a:rPr lang="en-US" altLang="zh-CN" sz="1800" dirty="0"/>
              <a:t>Additives-free </a:t>
            </a:r>
            <a:r>
              <a:rPr lang="en-US" altLang="zh-CN" sz="1800" dirty="0">
                <a:sym typeface="+mn-ea"/>
              </a:rPr>
              <a:t>fermentation </a:t>
            </a:r>
            <a:r>
              <a:rPr lang="en-US" altLang="zh-CN" sz="1800" dirty="0" err="1">
                <a:sym typeface="+mn-ea"/>
              </a:rPr>
              <a:t>jiaosu’s</a:t>
            </a:r>
            <a:r>
              <a:rPr sz="1800" dirty="0"/>
              <a:t> residue was applied in the field to improve </a:t>
            </a:r>
            <a:r>
              <a:rPr lang="en-US" altLang="zh-CN" sz="1800" dirty="0"/>
              <a:t>Additives-free </a:t>
            </a:r>
            <a:r>
              <a:rPr lang="en-US" altLang="zh-CN" sz="1800" dirty="0">
                <a:sym typeface="+mn-ea"/>
              </a:rPr>
              <a:t>fermentation </a:t>
            </a:r>
            <a:r>
              <a:rPr sz="1800" dirty="0"/>
              <a:t>the soil</a:t>
            </a:r>
          </a:p>
        </p:txBody>
      </p:sp>
      <p:pic>
        <p:nvPicPr>
          <p:cNvPr id="5" name="内容占位符 4"/>
          <p:cNvPicPr>
            <a:picLocks noGrp="1" noChangeAspect="1"/>
          </p:cNvPicPr>
          <p:nvPr>
            <p:ph idx="1"/>
          </p:nvPr>
        </p:nvPicPr>
        <p:blipFill>
          <a:blip r:embed="rId2"/>
          <a:stretch>
            <a:fillRect/>
          </a:stretch>
        </p:blipFill>
        <p:spPr>
          <a:xfrm>
            <a:off x="1619672" y="1801812"/>
            <a:ext cx="5544616" cy="4579515"/>
          </a:xfrm>
        </p:spPr>
      </p:pic>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692696"/>
            <a:ext cx="5819775" cy="1071245"/>
          </a:xfrm>
        </p:spPr>
        <p:txBody>
          <a:bodyPr/>
          <a:lstStyle/>
          <a:p>
            <a:r>
              <a:rPr sz="3200" dirty="0"/>
              <a:t>Agricultural problems in </a:t>
            </a:r>
            <a:br>
              <a:rPr sz="3200" dirty="0"/>
            </a:br>
            <a:r>
              <a:rPr sz="3200" dirty="0"/>
              <a:t>industrialization development</a:t>
            </a:r>
          </a:p>
        </p:txBody>
      </p:sp>
      <p:sp>
        <p:nvSpPr>
          <p:cNvPr id="3" name="内容占位符 2"/>
          <p:cNvSpPr>
            <a:spLocks noGrp="1"/>
          </p:cNvSpPr>
          <p:nvPr>
            <p:ph idx="1"/>
          </p:nvPr>
        </p:nvSpPr>
        <p:spPr>
          <a:xfrm>
            <a:off x="755576" y="1828378"/>
            <a:ext cx="7772400" cy="4552950"/>
          </a:xfrm>
        </p:spPr>
        <p:txBody>
          <a:bodyPr/>
          <a:lstStyle/>
          <a:p>
            <a:pPr>
              <a:lnSpc>
                <a:spcPct val="110000"/>
              </a:lnSpc>
            </a:pPr>
            <a:r>
              <a:rPr lang="zh-CN" altLang="en-US" sz="2000" dirty="0"/>
              <a:t>Agricultural industrialization</a:t>
            </a:r>
          </a:p>
          <a:p>
            <a:pPr>
              <a:lnSpc>
                <a:spcPct val="110000"/>
              </a:lnSpc>
            </a:pPr>
            <a:r>
              <a:rPr lang="zh-CN" altLang="en-US" sz="2000" dirty="0"/>
              <a:t>Focus on major commodity crops and livestock</a:t>
            </a:r>
            <a:r>
              <a:rPr lang="en-US" altLang="zh-CN" sz="2000" dirty="0"/>
              <a:t>s</a:t>
            </a:r>
            <a:endParaRPr lang="zh-CN" altLang="en-US" sz="2000" dirty="0"/>
          </a:p>
          <a:p>
            <a:pPr>
              <a:lnSpc>
                <a:spcPct val="110000"/>
              </a:lnSpc>
            </a:pPr>
            <a:r>
              <a:rPr lang="zh-CN" altLang="en-US" sz="2000" dirty="0"/>
              <a:t>Chemical instead of biological</a:t>
            </a:r>
          </a:p>
          <a:p>
            <a:pPr>
              <a:lnSpc>
                <a:spcPct val="110000"/>
              </a:lnSpc>
            </a:pPr>
            <a:r>
              <a:rPr lang="zh-CN" altLang="en-US" sz="2000" dirty="0">
                <a:sym typeface="+mn-ea"/>
              </a:rPr>
              <a:t>Implement scale, standardization, specialization and commercialization</a:t>
            </a:r>
          </a:p>
          <a:p>
            <a:pPr>
              <a:lnSpc>
                <a:spcPct val="110000"/>
              </a:lnSpc>
            </a:pPr>
            <a:r>
              <a:rPr lang="zh-CN" altLang="en-US" sz="2000" dirty="0">
                <a:sym typeface="+mn-ea"/>
              </a:rPr>
              <a:t>Capital as the core</a:t>
            </a:r>
          </a:p>
          <a:p>
            <a:pPr>
              <a:lnSpc>
                <a:spcPct val="110000"/>
              </a:lnSpc>
            </a:pPr>
            <a:r>
              <a:rPr lang="zh-CN" altLang="en-US" sz="2000" dirty="0">
                <a:sym typeface="+mn-ea"/>
              </a:rPr>
              <a:t>Agricultural resources are increasingly concentrated in the hands of a few</a:t>
            </a:r>
          </a:p>
          <a:p>
            <a:pPr>
              <a:lnSpc>
                <a:spcPct val="110000"/>
              </a:lnSpc>
            </a:pPr>
            <a:r>
              <a:rPr lang="zh-CN" altLang="en-US" sz="2000" dirty="0">
                <a:sym typeface="+mn-ea"/>
              </a:rPr>
              <a:t>Treat soil in a similar way to "killing the goose that lays the golden egg"</a:t>
            </a:r>
          </a:p>
          <a:p>
            <a:pPr>
              <a:lnSpc>
                <a:spcPct val="110000"/>
              </a:lnSpc>
            </a:pPr>
            <a:r>
              <a:rPr lang="zh-CN" altLang="en-US" sz="2000" dirty="0"/>
              <a:t>It kidnaps the economy and everyday life</a:t>
            </a:r>
          </a:p>
          <a:p>
            <a:pPr>
              <a:lnSpc>
                <a:spcPct val="110000"/>
              </a:lnSpc>
            </a:pPr>
            <a:r>
              <a:rPr lang="zh-CN" altLang="en-US" sz="2000" dirty="0">
                <a:sym typeface="+mn-ea"/>
              </a:rPr>
              <a:t>Multinational monopoly</a:t>
            </a:r>
            <a:endParaRPr lang="zh-CN" altLang="en-US" sz="2400" dirty="0">
              <a:sym typeface="+mn-ea"/>
            </a:endParaRPr>
          </a:p>
          <a:p>
            <a:endParaRPr lang="zh-CN" altLang="en-US" dirty="0">
              <a:sym typeface="+mn-ea"/>
            </a:endParaRPr>
          </a:p>
          <a:p>
            <a:endParaRPr lang="zh-CN" altLang="en-US" dirty="0"/>
          </a:p>
          <a:p>
            <a:endParaRPr lang="zh-CN" altLang="en-US" dirty="0"/>
          </a:p>
        </p:txBody>
      </p:sp>
    </p:spTree>
  </p:cSld>
  <p:clrMapOvr>
    <a:masterClrMapping/>
  </p:clrMapOvr>
  <p:transition>
    <p:wipe dir="d"/>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82e4e536-a01b-4274-acfc-e5facf823cc1"/>
  <p:tag name="COMMONDATA" val="eyJoZGlkIjoiNmQyMGI3OWJlOGI4NzBlYjMxMzBmYzgwMWVjMzY4Nj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00,&quot;width&quot;:400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UNIT_TABLE_BEAUTIFY" val="smartTable{c4a46171-c936-498a-af27-33beb763983d}"/>
  <p:tag name="TABLE_ENDDRAG_ORIGIN_RECT" val="517*314"/>
  <p:tag name="TABLE_ENDDRAG_RECT" val="93*144*517*314"/>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679,&quot;width&quot;:7943}"/>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UNIT_TABLE_BEAUTIFY" val="smartTable{9e414bff-bcc8-4d04-95ee-d21a09409013}"/>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UNIT_TABLE_BEAUTIFY" val="smartTable{dc993a2f-bcdf-423a-b52f-495c1dcb97c9}"/>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讲课PPT模版</Template>
  <TotalTime>433</TotalTime>
  <Words>3733</Words>
  <Application>Microsoft Office PowerPoint</Application>
  <PresentationFormat>全屏显示(4:3)</PresentationFormat>
  <Paragraphs>388</Paragraphs>
  <Slides>81</Slides>
  <Notes>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81</vt:i4>
      </vt:variant>
    </vt:vector>
  </HeadingPairs>
  <TitlesOfParts>
    <vt:vector size="92" baseType="lpstr">
      <vt:lpstr>汉仪中黑简</vt:lpstr>
      <vt:lpstr>黑体</vt:lpstr>
      <vt:lpstr>楷体</vt:lpstr>
      <vt:lpstr>宋体</vt:lpstr>
      <vt:lpstr>微软雅黑</vt:lpstr>
      <vt:lpstr>Arial</vt:lpstr>
      <vt:lpstr>Calibri</vt:lpstr>
      <vt:lpstr>Tahoma</vt:lpstr>
      <vt:lpstr>Times New Roman</vt:lpstr>
      <vt:lpstr>Wingdings</vt:lpstr>
      <vt:lpstr>Blends</vt:lpstr>
      <vt:lpstr>PowerPoint 演示文稿</vt:lpstr>
      <vt:lpstr>PowerPoint 演示文稿</vt:lpstr>
      <vt:lpstr> The General type </vt:lpstr>
      <vt:lpstr>It is known that:</vt:lpstr>
      <vt:lpstr>Reflects the fundamental food is:  Human - soil cycle symbionts</vt:lpstr>
      <vt:lpstr>1.1 Human-soil relationships in agricultural period in history </vt:lpstr>
      <vt:lpstr>The traditional agriculture period : </vt:lpstr>
      <vt:lpstr>The period of traditional agriculture:  The relationship between man and soil</vt:lpstr>
      <vt:lpstr>Agricultural problems in  industrialization development</vt:lpstr>
      <vt:lpstr>Chemical fertilizer and organic fertilizer difference</vt:lpstr>
      <vt:lpstr>Future in Agriculture:  The relationship between human and soil</vt:lpstr>
      <vt:lpstr>Development trend in agriculture system</vt:lpstr>
      <vt:lpstr>Fertilizer types for organic farming</vt:lpstr>
      <vt:lpstr>Part II The production of agricultural Jiaosu</vt:lpstr>
      <vt:lpstr>1. Definition of Jiaosu fertilizer</vt:lpstr>
      <vt:lpstr>2. Origin of Jiaosu production in China </vt:lpstr>
      <vt:lpstr>3. Initiation of modern Jiaosu</vt:lpstr>
      <vt:lpstr>Initiation of modern Jiaosu</vt:lpstr>
      <vt:lpstr>General trend of human application of fermentation technology</vt:lpstr>
      <vt:lpstr>4. Production and utilization of agricultural Jiaosu 4.1 Preparing Materials</vt:lpstr>
      <vt:lpstr>PowerPoint 演示文稿</vt:lpstr>
      <vt:lpstr>Fruit and vegetable Raw materials  (Fujian Wangde)</vt:lpstr>
      <vt:lpstr>Material crushing (Fujian Wangde)</vt:lpstr>
      <vt:lpstr>PowerPoint 演示文稿</vt:lpstr>
      <vt:lpstr>PowerPoint 演示文稿</vt:lpstr>
      <vt:lpstr>Enzyme fermenter</vt:lpstr>
      <vt:lpstr>PowerPoint 演示文稿</vt:lpstr>
      <vt:lpstr>4.2 Production Method</vt:lpstr>
      <vt:lpstr>4.3 steps of actual production of agricultural Jiaosu:</vt:lpstr>
      <vt:lpstr>The steps in the actual production of agricultural Jiaosu:</vt:lpstr>
      <vt:lpstr>The steps in the actual production of agricultural Jiaosu:</vt:lpstr>
      <vt:lpstr>The steps in the actual production of agricultural Jiaosu:</vt:lpstr>
      <vt:lpstr>The steps in the actual production of agricultural Jiaosu:</vt:lpstr>
      <vt:lpstr>The steps in the actual production of agricultural Jiaosu:</vt:lpstr>
      <vt:lpstr>4.4 Other conditions of agricultural jiaosu:</vt:lpstr>
      <vt:lpstr>PowerPoint 演示文稿</vt:lpstr>
      <vt:lpstr>PowerPoint 演示文稿</vt:lpstr>
      <vt:lpstr>PowerPoint 演示文稿</vt:lpstr>
      <vt:lpstr>PowerPoint 演示文稿</vt:lpstr>
      <vt:lpstr>PowerPoint 演示文稿</vt:lpstr>
      <vt:lpstr>4.5 Criteria for successful fermentation of agricultural jiaosu</vt:lpstr>
      <vt:lpstr>4.6 Principle of the fermentation on Jiaosu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Raw Materials for making agricultural enzymes (Lingqiu, 2022)</vt:lpstr>
      <vt:lpstr>PowerPoint 演示文稿</vt:lpstr>
      <vt:lpstr>The fermentation liquid is stirred during fermentation</vt:lpstr>
      <vt:lpstr>PowerPoint 演示文稿</vt:lpstr>
      <vt:lpstr>PowerPoint 演示文稿</vt:lpstr>
      <vt:lpstr>4.7 Advantages of home-made jiaosu</vt:lpstr>
      <vt:lpstr>Advantages of home-made jiaosu</vt:lpstr>
      <vt:lpstr>Advantages of home-made jiaosu </vt:lpstr>
      <vt:lpstr>Advantages of home-made jiaosu </vt:lpstr>
      <vt:lpstr>Advantages of home-made jiaosu</vt:lpstr>
      <vt:lpstr>4.8 Types of agricultural jiaosu</vt:lpstr>
      <vt:lpstr>Types of agricultural enzymes</vt:lpstr>
      <vt:lpstr>Types of agricultural enzymes</vt:lpstr>
      <vt:lpstr>PowerPoint 演示文稿</vt:lpstr>
      <vt:lpstr>5. Additives-free  fermentation method</vt:lpstr>
      <vt:lpstr>5.1 General Introduction</vt:lpstr>
      <vt:lpstr>5.2 additives-free fermentation method（1）</vt:lpstr>
      <vt:lpstr>Additives-free fermentation method（2）</vt:lpstr>
      <vt:lpstr>Additives-free fermentation method（3）</vt:lpstr>
      <vt:lpstr>5.3 Additives-free jiaosu replaced sugar for fermentation ratio (Guang Chen,2023)</vt:lpstr>
      <vt:lpstr>5.4 Instance Photos  Raw material for additives-free fermentation (Guang Chen ) </vt:lpstr>
      <vt:lpstr>Smash the fruits peel with a stick  (Guang Chen )</vt:lpstr>
      <vt:lpstr>The ingredients are a little messy   (Guang Chen )</vt:lpstr>
      <vt:lpstr>Before sealing condition,  pay attention to loose sealing</vt:lpstr>
      <vt:lpstr>Additives-free fermentation apple, Guang Chen,2020</vt:lpstr>
      <vt:lpstr>The state of pumpkin by the way of additives-free fermentation at 15 days</vt:lpstr>
      <vt:lpstr>The pure pumpkin jiaosu that had completed the fermentation</vt:lpstr>
      <vt:lpstr>Additives-free fermentation pineapple jiaosu plus pumpkin jiaosu instead of sugar for making fish jiaosu (20 days later)</vt:lpstr>
      <vt:lpstr>Additives-free fermentation pineapple jiaosu plus pumpkin jiaosu instead of sugar for making fish jiaosu (180 days later)</vt:lpstr>
      <vt:lpstr>Additives-free fermentation jiaosu plus Food waste fruit sparse material</vt:lpstr>
      <vt:lpstr>Additives-free fermentation made for urinary jiaosu</vt:lpstr>
      <vt:lpstr>After extracting the liquid, Additives-free fermentation jiaosu’s residue was applied in the field to improve Additives-free fermentation the soil</vt:lpstr>
    </vt:vector>
  </TitlesOfParts>
  <Company>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WEB8888</dc:creator>
  <cp:lastModifiedBy>叶 开</cp:lastModifiedBy>
  <cp:revision>1960</cp:revision>
  <dcterms:created xsi:type="dcterms:W3CDTF">2001-05-04T15:50:00Z</dcterms:created>
  <dcterms:modified xsi:type="dcterms:W3CDTF">2023-04-04T01:46:18Z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4608A18E71784447A89CA4061E73B3D5</vt:lpwstr>
  </property>
</Properties>
</file>