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416" r:id="rId2"/>
    <p:sldId id="256" r:id="rId3"/>
    <p:sldId id="423" r:id="rId4"/>
    <p:sldId id="426" r:id="rId5"/>
    <p:sldId id="430" r:id="rId6"/>
    <p:sldId id="431" r:id="rId7"/>
    <p:sldId id="442" r:id="rId8"/>
    <p:sldId id="427" r:id="rId9"/>
    <p:sldId id="433" r:id="rId10"/>
    <p:sldId id="434" r:id="rId11"/>
    <p:sldId id="435" r:id="rId12"/>
    <p:sldId id="428" r:id="rId13"/>
    <p:sldId id="436" r:id="rId14"/>
    <p:sldId id="437" r:id="rId15"/>
    <p:sldId id="438" r:id="rId16"/>
    <p:sldId id="429" r:id="rId17"/>
    <p:sldId id="456" r:id="rId18"/>
    <p:sldId id="439" r:id="rId19"/>
    <p:sldId id="440" r:id="rId20"/>
    <p:sldId id="457" r:id="rId21"/>
    <p:sldId id="441" r:id="rId22"/>
    <p:sldId id="458" r:id="rId23"/>
    <p:sldId id="420"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16" userDrawn="1">
          <p15:clr>
            <a:srgbClr val="A4A3A4"/>
          </p15:clr>
        </p15:guide>
        <p15:guide id="2" pos="470" userDrawn="1">
          <p15:clr>
            <a:srgbClr val="A4A3A4"/>
          </p15:clr>
        </p15:guide>
        <p15:guide id="3" pos="4912" userDrawn="1">
          <p15:clr>
            <a:srgbClr val="A4A3A4"/>
          </p15:clr>
        </p15:guide>
        <p15:guide id="4" pos="3840" userDrawn="1">
          <p15:clr>
            <a:srgbClr val="A4A3A4"/>
          </p15:clr>
        </p15:guide>
        <p15:guide id="5" orient="horz" pos="2478" userDrawn="1">
          <p15:clr>
            <a:srgbClr val="A4A3A4"/>
          </p15:clr>
        </p15:guide>
        <p15:guide id="6" pos="298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8" autoAdjust="0"/>
    <p:restoredTop sz="93387" autoAdjust="0"/>
  </p:normalViewPr>
  <p:slideViewPr>
    <p:cSldViewPr snapToGrid="0" showGuides="1">
      <p:cViewPr varScale="1">
        <p:scale>
          <a:sx n="105" d="100"/>
          <a:sy n="105" d="100"/>
        </p:scale>
        <p:origin x="648" y="138"/>
      </p:cViewPr>
      <p:guideLst>
        <p:guide orient="horz" pos="1716"/>
        <p:guide pos="470"/>
        <p:guide pos="4912"/>
        <p:guide pos="3840"/>
        <p:guide orient="horz" pos="2478"/>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6A68B42C-6D8F-4D5F-B9B2-CF1FC8FE0CA7}"/>
    <pc:docChg chg="modSld">
      <pc:chgData name="SHA Sha" userId="7fa66d72-39b6-4753-9cd1-bbd80c98edd0" providerId="ADAL" clId="{6A68B42C-6D8F-4D5F-B9B2-CF1FC8FE0CA7}" dt="2024-09-23T10:27:52.169" v="3" actId="1076"/>
      <pc:docMkLst>
        <pc:docMk/>
      </pc:docMkLst>
      <pc:sldChg chg="modSp mod">
        <pc:chgData name="SHA Sha" userId="7fa66d72-39b6-4753-9cd1-bbd80c98edd0" providerId="ADAL" clId="{6A68B42C-6D8F-4D5F-B9B2-CF1FC8FE0CA7}" dt="2024-09-23T10:20:26.703" v="0" actId="108"/>
        <pc:sldMkLst>
          <pc:docMk/>
          <pc:sldMk cId="0" sldId="416"/>
        </pc:sldMkLst>
        <pc:spChg chg="mod">
          <ac:chgData name="SHA Sha" userId="7fa66d72-39b6-4753-9cd1-bbd80c98edd0" providerId="ADAL" clId="{6A68B42C-6D8F-4D5F-B9B2-CF1FC8FE0CA7}" dt="2024-09-23T10:20:26.703" v="0" actId="108"/>
          <ac:spMkLst>
            <pc:docMk/>
            <pc:sldMk cId="0" sldId="416"/>
            <ac:spMk id="2" creationId="{00000000-0000-0000-0000-000000000000}"/>
          </ac:spMkLst>
        </pc:spChg>
      </pc:sldChg>
      <pc:sldChg chg="modSp mod">
        <pc:chgData name="SHA Sha" userId="7fa66d72-39b6-4753-9cd1-bbd80c98edd0" providerId="ADAL" clId="{6A68B42C-6D8F-4D5F-B9B2-CF1FC8FE0CA7}" dt="2024-09-23T10:23:17.092" v="1" actId="1076"/>
        <pc:sldMkLst>
          <pc:docMk/>
          <pc:sldMk cId="0" sldId="427"/>
        </pc:sldMkLst>
        <pc:spChg chg="mod">
          <ac:chgData name="SHA Sha" userId="7fa66d72-39b6-4753-9cd1-bbd80c98edd0" providerId="ADAL" clId="{6A68B42C-6D8F-4D5F-B9B2-CF1FC8FE0CA7}" dt="2024-09-23T10:23:17.092" v="1" actId="1076"/>
          <ac:spMkLst>
            <pc:docMk/>
            <pc:sldMk cId="0" sldId="427"/>
            <ac:spMk id="31" creationId="{00000000-0000-0000-0000-000000000000}"/>
          </ac:spMkLst>
        </pc:spChg>
      </pc:sldChg>
      <pc:sldChg chg="modSp mod">
        <pc:chgData name="SHA Sha" userId="7fa66d72-39b6-4753-9cd1-bbd80c98edd0" providerId="ADAL" clId="{6A68B42C-6D8F-4D5F-B9B2-CF1FC8FE0CA7}" dt="2024-09-23T10:24:31.187" v="2" actId="1076"/>
        <pc:sldMkLst>
          <pc:docMk/>
          <pc:sldMk cId="0" sldId="428"/>
        </pc:sldMkLst>
        <pc:spChg chg="mod">
          <ac:chgData name="SHA Sha" userId="7fa66d72-39b6-4753-9cd1-bbd80c98edd0" providerId="ADAL" clId="{6A68B42C-6D8F-4D5F-B9B2-CF1FC8FE0CA7}" dt="2024-09-23T10:24:31.187" v="2" actId="1076"/>
          <ac:spMkLst>
            <pc:docMk/>
            <pc:sldMk cId="0" sldId="428"/>
            <ac:spMk id="31" creationId="{00000000-0000-0000-0000-000000000000}"/>
          </ac:spMkLst>
        </pc:spChg>
      </pc:sldChg>
      <pc:sldChg chg="modSp mod">
        <pc:chgData name="SHA Sha" userId="7fa66d72-39b6-4753-9cd1-bbd80c98edd0" providerId="ADAL" clId="{6A68B42C-6D8F-4D5F-B9B2-CF1FC8FE0CA7}" dt="2024-09-23T10:27:52.169" v="3" actId="1076"/>
        <pc:sldMkLst>
          <pc:docMk/>
          <pc:sldMk cId="0" sldId="429"/>
        </pc:sldMkLst>
        <pc:spChg chg="mod">
          <ac:chgData name="SHA Sha" userId="7fa66d72-39b6-4753-9cd1-bbd80c98edd0" providerId="ADAL" clId="{6A68B42C-6D8F-4D5F-B9B2-CF1FC8FE0CA7}" dt="2024-09-23T10:27:52.169" v="3" actId="1076"/>
          <ac:spMkLst>
            <pc:docMk/>
            <pc:sldMk cId="0" sldId="429"/>
            <ac:spMk id="31"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360MoveData\Users\dxl\Desktop\&#26032;&#24314;%20Microsoft%20Excel%20&#24037;&#20316;&#34920;.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zh-CN" sz="840" b="1" i="0" u="none" strike="noStrike" kern="1200" spc="0" baseline="0">
                <a:solidFill>
                  <a:schemeClr val="tx1">
                    <a:lumMod val="65000"/>
                    <a:lumOff val="35000"/>
                  </a:schemeClr>
                </a:solidFill>
                <a:latin typeface="+mn-lt"/>
                <a:ea typeface="+mn-ea"/>
                <a:cs typeface="+mn-cs"/>
              </a:defRPr>
            </a:pPr>
            <a:r>
              <a:rPr lang="zh-CN"/>
              <a:t>不同氮肥水平下的食味值</a:t>
            </a:r>
          </a:p>
        </c:rich>
      </c:tx>
      <c:overlay val="0"/>
      <c:spPr>
        <a:noFill/>
        <a:ln>
          <a:noFill/>
        </a:ln>
        <a:effectLst/>
      </c:spPr>
      <c:txPr>
        <a:bodyPr rot="0" spcFirstLastPara="1" vertOverflow="ellipsis" vert="horz" wrap="square" anchor="ctr" anchorCtr="1"/>
        <a:lstStyle/>
        <a:p>
          <a:pPr>
            <a:defRPr lang="zh-CN" sz="8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93587051618548E-2"/>
          <c:y val="0.18039370078740199"/>
          <c:w val="0.90286351706036705"/>
          <c:h val="0.70665135608049001"/>
        </c:manualLayout>
      </c:layout>
      <c:barChart>
        <c:barDir val="col"/>
        <c:grouping val="clustered"/>
        <c:varyColors val="0"/>
        <c:ser>
          <c:idx val="0"/>
          <c:order val="0"/>
          <c:spPr>
            <a:solidFill>
              <a:schemeClr val="accent2"/>
            </a:solidFill>
            <a:ln>
              <a:noFill/>
            </a:ln>
            <a:effectLst/>
          </c:spPr>
          <c:invertIfNegative val="0"/>
          <c:dLbls>
            <c:dLbl>
              <c:idx val="0"/>
              <c:layout>
                <c:manualLayout>
                  <c:x val="-5.5555555555555601E-3"/>
                  <c:y val="0.162037037037037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28F-4E02-B24E-9C1818FFB697}"/>
                </c:ext>
              </c:extLst>
            </c:dLbl>
            <c:dLbl>
              <c:idx val="1"/>
              <c:layout>
                <c:manualLayout>
                  <c:x val="0"/>
                  <c:y val="0.162037037037037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28F-4E02-B24E-9C1818FFB697}"/>
                </c:ext>
              </c:extLst>
            </c:dLbl>
            <c:dLbl>
              <c:idx val="2"/>
              <c:layout>
                <c:manualLayout>
                  <c:x val="2.7777777777776799E-3"/>
                  <c:y val="0.15277777777777801"/>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28F-4E02-B24E-9C1818FFB697}"/>
                </c:ext>
              </c:extLst>
            </c:dLbl>
            <c:spPr>
              <a:noFill/>
              <a:ln>
                <a:noFill/>
              </a:ln>
              <a:effectLst/>
            </c:spPr>
            <c:txPr>
              <a:bodyPr rot="0" spcFirstLastPara="1" vertOverflow="ellipsis" vert="horz" wrap="square" lIns="38100" tIns="19050" rIns="38100" bIns="19050" anchor="ctr" anchorCtr="1"/>
              <a:lstStyle/>
              <a:p>
                <a:pPr>
                  <a:defRPr lang="zh-CN" sz="7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cust"/>
            <c:noEndCap val="0"/>
            <c:plus>
              <c:numRef>
                <c:f>Sheet1!$C$11:$E$11</c:f>
                <c:numCache>
                  <c:formatCode>General</c:formatCode>
                  <c:ptCount val="3"/>
                  <c:pt idx="0">
                    <c:v>2.0736441353327701</c:v>
                  </c:pt>
                  <c:pt idx="1">
                    <c:v>2.6076809620810599</c:v>
                  </c:pt>
                  <c:pt idx="2">
                    <c:v>2.58843582110896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Sheet1!$C$4:$E$4</c:f>
              <c:strCache>
                <c:ptCount val="3"/>
                <c:pt idx="0">
                  <c:v>CK</c:v>
                </c:pt>
                <c:pt idx="1">
                  <c:v>氮肥-20%</c:v>
                </c:pt>
                <c:pt idx="2">
                  <c:v>氮肥-40%</c:v>
                </c:pt>
              </c:strCache>
            </c:strRef>
          </c:cat>
          <c:val>
            <c:numRef>
              <c:f>Sheet1!$C$10:$E$10</c:f>
              <c:numCache>
                <c:formatCode>0</c:formatCode>
                <c:ptCount val="3"/>
                <c:pt idx="0">
                  <c:v>76.400000000000006</c:v>
                </c:pt>
                <c:pt idx="1">
                  <c:v>81.599999999999994</c:v>
                </c:pt>
                <c:pt idx="2">
                  <c:v>80.8</c:v>
                </c:pt>
              </c:numCache>
            </c:numRef>
          </c:val>
          <c:extLst>
            <c:ext xmlns:c16="http://schemas.microsoft.com/office/drawing/2014/chart" uri="{C3380CC4-5D6E-409C-BE32-E72D297353CC}">
              <c16:uniqueId val="{00000003-A28F-4E02-B24E-9C1818FFB697}"/>
            </c:ext>
          </c:extLst>
        </c:ser>
        <c:dLbls>
          <c:showLegendKey val="0"/>
          <c:showVal val="0"/>
          <c:showCatName val="0"/>
          <c:showSerName val="0"/>
          <c:showPercent val="0"/>
          <c:showBubbleSize val="0"/>
        </c:dLbls>
        <c:gapWidth val="219"/>
        <c:overlap val="-27"/>
        <c:axId val="1732782608"/>
        <c:axId val="1732795568"/>
      </c:barChart>
      <c:catAx>
        <c:axId val="173278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zh-CN" sz="700" b="1" i="0" u="none" strike="noStrike" kern="1200" baseline="0">
                <a:solidFill>
                  <a:schemeClr val="tx1">
                    <a:lumMod val="65000"/>
                    <a:lumOff val="35000"/>
                  </a:schemeClr>
                </a:solidFill>
                <a:latin typeface="+mn-lt"/>
                <a:ea typeface="+mn-ea"/>
                <a:cs typeface="+mn-cs"/>
              </a:defRPr>
            </a:pPr>
            <a:endParaRPr lang="en-US"/>
          </a:p>
        </c:txPr>
        <c:crossAx val="1732795568"/>
        <c:crosses val="autoZero"/>
        <c:auto val="1"/>
        <c:lblAlgn val="ctr"/>
        <c:lblOffset val="100"/>
        <c:noMultiLvlLbl val="0"/>
      </c:catAx>
      <c:valAx>
        <c:axId val="1732795568"/>
        <c:scaling>
          <c:orientation val="minMax"/>
          <c:max val="10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lang="zh-CN" sz="700" b="1" i="0" u="none" strike="noStrike" kern="1200" baseline="0">
                <a:solidFill>
                  <a:schemeClr val="tx1">
                    <a:lumMod val="65000"/>
                    <a:lumOff val="35000"/>
                  </a:schemeClr>
                </a:solidFill>
                <a:latin typeface="+mn-lt"/>
                <a:ea typeface="+mn-ea"/>
                <a:cs typeface="+mn-cs"/>
              </a:defRPr>
            </a:pPr>
            <a:endParaRPr lang="en-US"/>
          </a:p>
        </c:txPr>
        <c:crossAx val="1732782608"/>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lang="zh-CN" sz="7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2024/9/23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大米中以VB1为代表的维生素以及以Mg、Fe等为代表的部分矿物质元素主要是分布在糊粉层等糠层中，适度加工能保留籽粒的部分糊粉层，而过度加工大米几乎没有糊粉层。</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过度加工的大米在煮饭过程中容易吸水膨胀，导致米饭裂开，影响口感；过度加工大米会显著降低大米风味，影响口感。</a:t>
            </a:r>
          </a:p>
          <a:p>
            <a:r>
              <a:rPr lang="zh-CN" altLang="en-US"/>
              <a:t>过度加工会显著减少大米的风味物质，从而影响大米口感。</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碾减率；糙出白率。</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对比观测法:利用染色后的大米试样与染色后的大米加工精度标准样品对照比较,通过观测判定试样的加工精度与标准样品加工程度的相符程度。</a:t>
            </a:r>
          </a:p>
          <a:p>
            <a:r>
              <a:rPr lang="zh-CN" altLang="en-US"/>
              <a:t>仪器辅助检测法:染色后的大米试样与染色后的大米加工精度标准样品通过图像分析方法进行测定比较,根据米粒表面残留皮层和胚的程度,人工判定大米的加工精度。</a:t>
            </a:r>
          </a:p>
          <a:p>
            <a:r>
              <a:rPr lang="zh-CN" altLang="en-US"/>
              <a:t>仪器检测法:利用图像采集和图像分析法检测经过染色的大米试样的留皮度,仪器自动判定大米的加工精度。</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白度测定法：通过测量白度来反映稻米的加工品质，进而判断其加工精度</a:t>
            </a:r>
            <a:r>
              <a:rPr lang="en-US" altLang="zh-CN"/>
              <a:t>.</a:t>
            </a:r>
          </a:p>
          <a:p>
            <a:r>
              <a:rPr lang="zh-CN" altLang="en-US">
                <a:sym typeface="+mn-ea"/>
              </a:rPr>
              <a:t>近红外光谱法：通过检测稻米表面脂肪含量的变化来判断其加工精度。</a:t>
            </a:r>
          </a:p>
          <a:p>
            <a:r>
              <a:rPr lang="zh-CN" altLang="en-US">
                <a:sym typeface="+mn-ea"/>
              </a:rPr>
              <a:t>利用高分辨率相机等成像设备采集大米的图片数据，然后对采集到的图片进行预处理（如灰度化、去噪等），再通过图像处理技术分辨糠层和胚乳，最终利用机器学习算法判别大米的加工精度</a:t>
            </a:r>
            <a:r>
              <a:rPr lang="en-US" altLang="zh-CN">
                <a:sym typeface="+mn-ea"/>
              </a:rPr>
              <a:t>.</a:t>
            </a:r>
            <a:endParaRPr lang="en-US" altLang="zh-CN"/>
          </a:p>
          <a:p>
            <a:endParaRPr lang="zh-CN" altLang="en-US"/>
          </a:p>
          <a:p>
            <a:endParaRPr lang="en-US" altLang="zh-CN"/>
          </a:p>
        </p:txBody>
      </p:sp>
      <p:sp>
        <p:nvSpPr>
          <p:cNvPr id="4" name="灯片编号占位符 3"/>
          <p:cNvSpPr>
            <a:spLocks noGrp="1"/>
          </p:cNvSpPr>
          <p:nvPr>
            <p:ph type="sldNum" sz="quarter" idx="10"/>
          </p:nvPr>
        </p:nvSpPr>
        <p:spPr/>
        <p:txBody>
          <a:bodyPr/>
          <a:lstStyle/>
          <a:p>
            <a:fld id="{B2C8F5AA-9C31-4ED1-824B-C860FDEFBFC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适度加工大米的目的是让大米既保持较好的食味值，又能保留更多的营养。但是什么样的大米才叫适度加工大米呢？</a:t>
            </a:r>
            <a:r>
              <a:rPr lang="en-US" altLang="zh-CN"/>
              <a:t> </a:t>
            </a:r>
            <a:r>
              <a:rPr lang="zh-CN" altLang="zh-CN"/>
              <a:t>针对我们国家稻谷种类的多样性，我们选取代表性粳稻样品进行研究。</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选取5种不同粒型的粳稻代表性品种进行不同程度的碾磨，探究碾磨程度对大米理化品质、营养成分及食味品质的影响，以确定合适的糙出白率范围，使得大米既好吃又保留更多的营养，这个糙出白率范围定义为大米适度加工范围。</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适度加工范围为</a:t>
            </a:r>
            <a:r>
              <a:rPr lang="en-US" altLang="zh-CN"/>
              <a:t>88%-92%</a:t>
            </a:r>
            <a:r>
              <a:rPr lang="zh-CN" altLang="en-US"/>
              <a:t>。</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1.影响大米品质的主要因素;2.大米过度加工影响 ;3.大米加工精度检测方法;4.大米适度加工技术模型.</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r>
              <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rPr>
              <a:t>怎样在大米加工生产线实现适度加工的自动控制？ </a:t>
            </a:r>
            <a:r>
              <a:rPr lang="zh-CN" altLang="en-US" kern="100" dirty="0">
                <a:solidFill>
                  <a:srgbClr val="FF0000"/>
                </a:solidFill>
                <a:latin typeface="华文楷体" panose="02010600040101010101" pitchFamily="2" charset="-122"/>
                <a:ea typeface="华文楷体" panose="02010600040101010101" pitchFamily="2" charset="-122"/>
                <a:cs typeface="仿宋_GB2312" panose="02010609030101010101" charset="-122"/>
              </a:rPr>
              <a:t>白度值的检测方法较为成熟，并且操作比较简单，适合应用于大米生产线，因此建立白度增加值和糙出白率的线性模型。</a:t>
            </a:r>
            <a:endPar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endParaRPr>
          </a:p>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r>
              <a:rPr lang="zh-CN" altLang="en-US" kern="100" dirty="0">
                <a:solidFill>
                  <a:srgbClr val="000000"/>
                </a:solidFill>
                <a:latin typeface="华文楷体" panose="02010600040101010101" pitchFamily="2" charset="-122"/>
                <a:ea typeface="华文楷体" panose="02010600040101010101" pitchFamily="2" charset="-122"/>
                <a:cs typeface="仿宋_GB2312" panose="02010609030101010101" charset="-122"/>
                <a:sym typeface="+mn-ea"/>
              </a:rPr>
              <a:t>研究了适度加工关键控制指标，构建适度加工模型套，申请发明专利</a:t>
            </a:r>
            <a:r>
              <a:rPr lang="en-US" altLang="zh-CN" kern="100" dirty="0">
                <a:solidFill>
                  <a:srgbClr val="000000"/>
                </a:solidFill>
                <a:latin typeface="华文楷体" panose="02010600040101010101" pitchFamily="2" charset="-122"/>
                <a:ea typeface="华文楷体" panose="02010600040101010101" pitchFamily="2" charset="-122"/>
                <a:cs typeface="仿宋_GB2312" panose="02010609030101010101" charset="-122"/>
                <a:sym typeface="+mn-ea"/>
              </a:rPr>
              <a:t>1</a:t>
            </a:r>
            <a:r>
              <a:rPr lang="zh-CN" altLang="en-US" kern="100" dirty="0">
                <a:solidFill>
                  <a:srgbClr val="000000"/>
                </a:solidFill>
                <a:latin typeface="华文楷体" panose="02010600040101010101" pitchFamily="2" charset="-122"/>
                <a:ea typeface="华文楷体" panose="02010600040101010101" pitchFamily="2" charset="-122"/>
                <a:cs typeface="仿宋_GB2312" panose="02010609030101010101" charset="-122"/>
                <a:sym typeface="+mn-ea"/>
              </a:rPr>
              <a:t>件，该技术在</a:t>
            </a:r>
            <a:r>
              <a:rPr lang="en-US" altLang="zh-CN" kern="100" dirty="0">
                <a:solidFill>
                  <a:srgbClr val="000000"/>
                </a:solidFill>
                <a:latin typeface="华文楷体" panose="02010600040101010101" pitchFamily="2" charset="-122"/>
                <a:ea typeface="华文楷体" panose="02010600040101010101" pitchFamily="2" charset="-122"/>
                <a:cs typeface="仿宋_GB2312" panose="02010609030101010101" charset="-122"/>
                <a:sym typeface="+mn-ea"/>
              </a:rPr>
              <a:t>2</a:t>
            </a:r>
            <a:r>
              <a:rPr lang="zh-CN" altLang="en-US" kern="100" dirty="0">
                <a:solidFill>
                  <a:srgbClr val="000000"/>
                </a:solidFill>
                <a:latin typeface="华文楷体" panose="02010600040101010101" pitchFamily="2" charset="-122"/>
                <a:ea typeface="华文楷体" panose="02010600040101010101" pitchFamily="2" charset="-122"/>
                <a:cs typeface="仿宋_GB2312" panose="02010609030101010101" charset="-122"/>
                <a:sym typeface="+mn-ea"/>
              </a:rPr>
              <a:t>家企业进行了应用示范，取得了较好的效果，</a:t>
            </a:r>
            <a:r>
              <a:rPr lang="zh-CN" altLang="en-US"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食味提高</a:t>
            </a:r>
            <a:r>
              <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5</a:t>
            </a:r>
            <a:r>
              <a:rPr lang="zh-CN" altLang="en-US"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分以上，降耗</a:t>
            </a:r>
            <a:r>
              <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10%</a:t>
            </a:r>
            <a:r>
              <a:rPr lang="zh-CN" altLang="en-US"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以上，出米提升</a:t>
            </a:r>
            <a:r>
              <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3.0%</a:t>
            </a:r>
            <a:r>
              <a:rPr lang="zh-CN" altLang="en-US" kern="100" dirty="0">
                <a:solidFill>
                  <a:srgbClr val="FF0000"/>
                </a:solidFill>
                <a:latin typeface="华文楷体" panose="02010600040101010101" pitchFamily="2" charset="-122"/>
                <a:ea typeface="华文楷体" panose="02010600040101010101" pitchFamily="2" charset="-122"/>
                <a:cs typeface="仿宋_GB2312" panose="02010609030101010101" charset="-122"/>
                <a:sym typeface="+mn-ea"/>
              </a:rPr>
              <a:t>以上；</a:t>
            </a:r>
          </a:p>
          <a:p>
            <a:pPr marL="0" lvl="1"/>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庆安东禾金谷粮食储备有限公司以绥粳</a:t>
            </a:r>
            <a:r>
              <a:rPr lang="en-US" altLang="zh-CN" kern="100" dirty="0">
                <a:effectLst/>
                <a:latin typeface="华文楷体" panose="02010600040101010101" pitchFamily="2" charset="-122"/>
                <a:ea typeface="华文楷体" panose="02010600040101010101" pitchFamily="2" charset="-122"/>
                <a:sym typeface="+mn-ea"/>
              </a:rPr>
              <a:t>18</a:t>
            </a: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为加工原料</a:t>
            </a:r>
            <a:r>
              <a:rPr lang="zh-CN" altLang="en-US" kern="100" dirty="0">
                <a:effectLst/>
                <a:latin typeface="华文楷体" panose="02010600040101010101" pitchFamily="2" charset="-122"/>
                <a:ea typeface="华文楷体" panose="02010600040101010101" pitchFamily="2" charset="-122"/>
                <a:cs typeface="Times New Roman" panose="02020603050405020304" charset="0"/>
                <a:sym typeface="+mn-ea"/>
              </a:rPr>
              <a:t>，设置</a:t>
            </a: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白度增加值和白度值分别控制在</a:t>
            </a:r>
            <a:r>
              <a:rPr lang="en-US" altLang="zh-CN" kern="100" dirty="0">
                <a:effectLst/>
                <a:latin typeface="华文楷体" panose="02010600040101010101" pitchFamily="2" charset="-122"/>
                <a:ea typeface="华文楷体" panose="02010600040101010101" pitchFamily="2" charset="-122"/>
                <a:sym typeface="+mn-ea"/>
              </a:rPr>
              <a:t>17.5</a:t>
            </a: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和</a:t>
            </a:r>
            <a:r>
              <a:rPr lang="en-US" altLang="zh-CN" kern="100" dirty="0">
                <a:effectLst/>
                <a:latin typeface="华文楷体" panose="02010600040101010101" pitchFamily="2" charset="-122"/>
                <a:ea typeface="华文楷体" panose="02010600040101010101" pitchFamily="2" charset="-122"/>
                <a:sym typeface="+mn-ea"/>
              </a:rPr>
              <a:t>40.</a:t>
            </a:r>
            <a:endParaRPr lang="en-US" altLang="zh-CN" kern="100" dirty="0">
              <a:effectLst/>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kern="100" dirty="0">
                <a:effectLst/>
                <a:latin typeface="华文楷体" panose="02010600040101010101" pitchFamily="2" charset="-122"/>
                <a:ea typeface="华文楷体" panose="02010600040101010101" pitchFamily="2" charset="-122"/>
                <a:sym typeface="+mn-ea"/>
              </a:rPr>
              <a:t>大米产品白度值</a:t>
            </a: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为</a:t>
            </a:r>
            <a:r>
              <a:rPr lang="en-US" altLang="zh-CN" kern="100" dirty="0">
                <a:effectLst/>
                <a:latin typeface="华文楷体" panose="02010600040101010101" pitchFamily="2" charset="-122"/>
                <a:ea typeface="华文楷体" panose="02010600040101010101" pitchFamily="2" charset="-122"/>
                <a:sym typeface="+mn-ea"/>
              </a:rPr>
              <a:t>40.5</a:t>
            </a:r>
            <a:endParaRPr lang="en-US" altLang="zh-CN" kern="100" dirty="0">
              <a:effectLst/>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出米率增加</a:t>
            </a:r>
            <a:r>
              <a:rPr lang="en-US" altLang="zh-CN" kern="100" dirty="0">
                <a:effectLst/>
                <a:latin typeface="华文楷体" panose="02010600040101010101" pitchFamily="2" charset="-122"/>
                <a:ea typeface="华文楷体" panose="02010600040101010101" pitchFamily="2" charset="-122"/>
                <a:sym typeface="+mn-ea"/>
              </a:rPr>
              <a:t>3.8%</a:t>
            </a:r>
            <a:r>
              <a:rPr lang="zh-CN" altLang="en-US" kern="100" dirty="0">
                <a:effectLst/>
                <a:latin typeface="华文楷体" panose="02010600040101010101" pitchFamily="2" charset="-122"/>
                <a:ea typeface="华文楷体" panose="02010600040101010101" pitchFamily="2" charset="-122"/>
                <a:sym typeface="+mn-ea"/>
              </a:rPr>
              <a:t>，碎米减少</a:t>
            </a:r>
            <a:r>
              <a:rPr lang="en-US" altLang="zh-CN" kern="100" dirty="0">
                <a:effectLst/>
                <a:latin typeface="华文楷体" panose="02010600040101010101" pitchFamily="2" charset="-122"/>
                <a:ea typeface="华文楷体" panose="02010600040101010101" pitchFamily="2" charset="-122"/>
                <a:sym typeface="+mn-ea"/>
              </a:rPr>
              <a:t>4.1%</a:t>
            </a:r>
            <a:r>
              <a:rPr lang="zh-CN" altLang="en-US" kern="100" dirty="0">
                <a:effectLst/>
                <a:latin typeface="华文楷体" panose="02010600040101010101" pitchFamily="2" charset="-122"/>
                <a:ea typeface="华文楷体" panose="02010600040101010101" pitchFamily="2" charset="-122"/>
                <a:cs typeface="Times New Roman" panose="02020603050405020304" charset="0"/>
                <a:sym typeface="+mn-ea"/>
              </a:rPr>
              <a:t>；</a:t>
            </a:r>
            <a:endParaRPr lang="en-US" altLang="zh-CN" kern="100" dirty="0">
              <a:effectLst/>
              <a:latin typeface="华文楷体" panose="02010600040101010101" pitchFamily="2" charset="-122"/>
              <a:ea typeface="华文楷体" panose="02010600040101010101" pitchFamily="2" charset="-122"/>
              <a:cs typeface="Times New Roman" panose="02020603050405020304" charset="0"/>
            </a:endParaRPr>
          </a:p>
          <a:p>
            <a:pPr marL="285750" indent="-285750">
              <a:buFont typeface="Arial" panose="020B0604020202020204" pitchFamily="34" charset="0"/>
              <a:buChar char="•"/>
            </a:pP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电耗下降了</a:t>
            </a:r>
            <a:r>
              <a:rPr lang="en-US" altLang="zh-CN" kern="100" dirty="0">
                <a:effectLst/>
                <a:latin typeface="华文楷体" panose="02010600040101010101" pitchFamily="2" charset="-122"/>
                <a:ea typeface="华文楷体" panose="02010600040101010101" pitchFamily="2" charset="-122"/>
                <a:sym typeface="+mn-ea"/>
              </a:rPr>
              <a:t>9.3</a:t>
            </a: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度，降低比例为</a:t>
            </a:r>
            <a:r>
              <a:rPr lang="en-US" altLang="zh-CN" kern="100" dirty="0">
                <a:effectLst/>
                <a:latin typeface="华文楷体" panose="02010600040101010101" pitchFamily="2" charset="-122"/>
                <a:ea typeface="华文楷体" panose="02010600040101010101" pitchFamily="2" charset="-122"/>
                <a:sym typeface="+mn-ea"/>
              </a:rPr>
              <a:t>12.8%</a:t>
            </a:r>
          </a:p>
          <a:p>
            <a:pPr marL="285750" indent="-285750">
              <a:buFont typeface="Arial" panose="020B0604020202020204" pitchFamily="34" charset="0"/>
              <a:buChar char="•"/>
            </a:pPr>
            <a:r>
              <a:rPr lang="zh-CN"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江苏省农垦米业集团有限公司宝应湖分共公司</a:t>
            </a:r>
            <a:r>
              <a:rPr lang="zh-CN" altLang="en-US" kern="100" dirty="0">
                <a:effectLst/>
                <a:latin typeface="华文楷体" panose="02010600040101010101" pitchFamily="2" charset="-122"/>
                <a:ea typeface="华文楷体" panose="02010600040101010101" pitchFamily="2" charset="-122"/>
                <a:cs typeface="Times New Roman" panose="02020603050405020304" charset="0"/>
                <a:sym typeface="+mn-ea"/>
              </a:rPr>
              <a:t>以南粳</a:t>
            </a:r>
            <a:r>
              <a:rPr lang="en-US" altLang="zh-CN" kern="100" dirty="0">
                <a:effectLst/>
                <a:latin typeface="华文楷体" panose="02010600040101010101" pitchFamily="2" charset="-122"/>
                <a:ea typeface="华文楷体" panose="02010600040101010101" pitchFamily="2" charset="-122"/>
                <a:cs typeface="Times New Roman" panose="02020603050405020304" charset="0"/>
                <a:sym typeface="+mn-ea"/>
              </a:rPr>
              <a:t>9108</a:t>
            </a:r>
            <a:r>
              <a:rPr lang="zh-CN" altLang="en-US" kern="100" dirty="0">
                <a:latin typeface="华文楷体" panose="02010600040101010101" pitchFamily="2" charset="-122"/>
                <a:ea typeface="华文楷体" panose="02010600040101010101" pitchFamily="2" charset="-122"/>
                <a:cs typeface="Times New Roman" panose="02020603050405020304" charset="0"/>
                <a:sym typeface="+mn-ea"/>
              </a:rPr>
              <a:t>为加工原料，大米白度增加值和白度值分别控制在</a:t>
            </a:r>
            <a:r>
              <a:rPr lang="en-US" altLang="zh-CN" kern="100" dirty="0">
                <a:latin typeface="华文楷体" panose="02010600040101010101" pitchFamily="2" charset="-122"/>
                <a:ea typeface="华文楷体" panose="02010600040101010101" pitchFamily="2" charset="-122"/>
                <a:cs typeface="Times New Roman" panose="02020603050405020304" charset="0"/>
                <a:sym typeface="+mn-ea"/>
              </a:rPr>
              <a:t>20.5</a:t>
            </a:r>
            <a:r>
              <a:rPr lang="zh-CN" altLang="en-US" kern="100" dirty="0">
                <a:latin typeface="华文楷体" panose="02010600040101010101" pitchFamily="2" charset="-122"/>
                <a:ea typeface="华文楷体" panose="02010600040101010101" pitchFamily="2" charset="-122"/>
                <a:cs typeface="Times New Roman" panose="02020603050405020304" charset="0"/>
                <a:sym typeface="+mn-ea"/>
              </a:rPr>
              <a:t>和</a:t>
            </a:r>
            <a:r>
              <a:rPr lang="en-US" altLang="zh-CN" kern="100" dirty="0">
                <a:latin typeface="华文楷体" panose="02010600040101010101" pitchFamily="2" charset="-122"/>
                <a:ea typeface="华文楷体" panose="02010600040101010101" pitchFamily="2" charset="-122"/>
                <a:cs typeface="Times New Roman" panose="02020603050405020304" charset="0"/>
                <a:sym typeface="+mn-ea"/>
              </a:rPr>
              <a:t>38</a:t>
            </a:r>
            <a:endParaRPr lang="en-US" altLang="zh-CN" kern="100" dirty="0">
              <a:latin typeface="华文楷体" panose="02010600040101010101" pitchFamily="2" charset="-122"/>
              <a:ea typeface="华文楷体" panose="02010600040101010101" pitchFamily="2" charset="-122"/>
              <a:cs typeface="Times New Roman" panose="02020603050405020304" charset="0"/>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sym typeface="+mn-ea"/>
              </a:rPr>
              <a:t>大米产品白度值为</a:t>
            </a:r>
            <a:r>
              <a:rPr lang="en-US" altLang="zh-CN" dirty="0">
                <a:latin typeface="华文楷体" panose="02010600040101010101" pitchFamily="2" charset="-122"/>
                <a:ea typeface="华文楷体" panose="02010600040101010101" pitchFamily="2" charset="-122"/>
                <a:sym typeface="+mn-ea"/>
              </a:rPr>
              <a:t>38.6</a:t>
            </a:r>
            <a:r>
              <a:rPr lang="zh-CN" altLang="en-US" dirty="0">
                <a:latin typeface="华文楷体" panose="02010600040101010101" pitchFamily="2" charset="-122"/>
                <a:ea typeface="华文楷体" panose="02010600040101010101" pitchFamily="2" charset="-122"/>
                <a:sym typeface="+mn-ea"/>
              </a:rPr>
              <a:t>；</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sym typeface="+mn-ea"/>
              </a:rPr>
              <a:t>出米率增加</a:t>
            </a:r>
            <a:r>
              <a:rPr lang="en-US" altLang="zh-CN" dirty="0">
                <a:latin typeface="华文楷体" panose="02010600040101010101" pitchFamily="2" charset="-122"/>
                <a:ea typeface="华文楷体" panose="02010600040101010101" pitchFamily="2" charset="-122"/>
                <a:sym typeface="+mn-ea"/>
              </a:rPr>
              <a:t>3.4%</a:t>
            </a:r>
            <a:r>
              <a:rPr lang="zh-CN" altLang="en-US" dirty="0">
                <a:latin typeface="华文楷体" panose="02010600040101010101" pitchFamily="2" charset="-122"/>
                <a:ea typeface="华文楷体" panose="02010600040101010101" pitchFamily="2" charset="-122"/>
                <a:sym typeface="+mn-ea"/>
              </a:rPr>
              <a:t>，碎米减少</a:t>
            </a:r>
            <a:r>
              <a:rPr lang="en-US" altLang="zh-CN" dirty="0">
                <a:latin typeface="华文楷体" panose="02010600040101010101" pitchFamily="2" charset="-122"/>
                <a:ea typeface="华文楷体" panose="02010600040101010101" pitchFamily="2" charset="-122"/>
                <a:sym typeface="+mn-ea"/>
              </a:rPr>
              <a:t>3.1%</a:t>
            </a:r>
            <a:r>
              <a:rPr lang="zh-CN" altLang="en-US" dirty="0">
                <a:latin typeface="华文楷体" panose="02010600040101010101" pitchFamily="2" charset="-122"/>
                <a:ea typeface="华文楷体" panose="02010600040101010101" pitchFamily="2" charset="-122"/>
                <a:sym typeface="+mn-ea"/>
              </a:rPr>
              <a:t>；</a:t>
            </a:r>
            <a:endParaRPr lang="en-US" altLang="zh-CN" dirty="0">
              <a:latin typeface="华文楷体" panose="02010600040101010101" pitchFamily="2" charset="-122"/>
              <a:ea typeface="华文楷体" panose="02010600040101010101" pitchFamily="2" charset="-122"/>
            </a:endParaRPr>
          </a:p>
          <a:p>
            <a:pPr marL="285750" indent="-285750">
              <a:buFont typeface="Arial" panose="020B0604020202020204" pitchFamily="34" charset="0"/>
              <a:buChar char="•"/>
            </a:pPr>
            <a:r>
              <a:rPr lang="zh-CN" altLang="en-US" dirty="0">
                <a:latin typeface="华文楷体" panose="02010600040101010101" pitchFamily="2" charset="-122"/>
                <a:ea typeface="华文楷体" panose="02010600040101010101" pitchFamily="2" charset="-122"/>
                <a:sym typeface="+mn-ea"/>
              </a:rPr>
              <a:t>电耗下降了</a:t>
            </a:r>
            <a:r>
              <a:rPr lang="en-US" altLang="zh-CN" dirty="0">
                <a:latin typeface="华文楷体" panose="02010600040101010101" pitchFamily="2" charset="-122"/>
                <a:ea typeface="华文楷体" panose="02010600040101010101" pitchFamily="2" charset="-122"/>
                <a:sym typeface="+mn-ea"/>
              </a:rPr>
              <a:t>8</a:t>
            </a:r>
            <a:r>
              <a:rPr lang="zh-CN" altLang="en-US" dirty="0">
                <a:latin typeface="华文楷体" panose="02010600040101010101" pitchFamily="2" charset="-122"/>
                <a:ea typeface="华文楷体" panose="02010600040101010101" pitchFamily="2" charset="-122"/>
                <a:sym typeface="+mn-ea"/>
              </a:rPr>
              <a:t>度，降低比例为</a:t>
            </a:r>
            <a:r>
              <a:rPr lang="en-US" altLang="zh-CN" dirty="0">
                <a:latin typeface="华文楷体" panose="02010600040101010101" pitchFamily="2" charset="-122"/>
                <a:ea typeface="华文楷体" panose="02010600040101010101" pitchFamily="2" charset="-122"/>
                <a:sym typeface="+mn-ea"/>
              </a:rPr>
              <a:t>11.2%</a:t>
            </a:r>
            <a:endParaRPr lang="zh-CN" altLang="en-US" dirty="0">
              <a:latin typeface="华文楷体" panose="02010600040101010101" pitchFamily="2" charset="-122"/>
              <a:ea typeface="华文楷体" panose="02010600040101010101" pitchFamily="2" charset="-122"/>
            </a:endParaRPr>
          </a:p>
          <a:p>
            <a:pPr marL="0" lvl="1"/>
            <a:endParaRPr lang="en-US" altLang="zh-CN" kern="100" dirty="0">
              <a:solidFill>
                <a:srgbClr val="FF0000"/>
              </a:solidFill>
              <a:latin typeface="华文楷体" panose="02010600040101010101" pitchFamily="2" charset="-122"/>
              <a:ea typeface="华文楷体" panose="02010600040101010101" pitchFamily="2" charset="-122"/>
              <a:cs typeface="仿宋_GB2312" panose="02010609030101010101" charset="-122"/>
            </a:endParaRPr>
          </a:p>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1、转变消费观念，提倡营养健康消费。为此需加大大米营养价值的宣传与讲解，有效利用电视、报纸等广告媒体，为企业施行适度加工提供市场需求；</a:t>
            </a:r>
          </a:p>
          <a:p>
            <a:r>
              <a:rPr lang="zh-CN" altLang="en-US"/>
              <a:t>2、从我国大米加工企业的特点出发，选定适合我国大米适度加工规范具有可操作性的考核指标。比如白度管理、出米率管理、吨米耗能管理；</a:t>
            </a:r>
          </a:p>
          <a:p>
            <a:r>
              <a:rPr lang="zh-CN" altLang="en-US"/>
              <a:t>3、重视大米加工过程中其营养指标、食味品质的变化规律的研究，结合大米白度的变化、出米率的变化及吨米能耗等指标，研究攻克不同精度大米与主要理化指标、营养品质和食用品质，以及能耗的关系等技术难题，确定大米适度加工的优化工艺条件，制定大米适度加工技术规范；</a:t>
            </a:r>
          </a:p>
          <a:p>
            <a:r>
              <a:rPr lang="zh-CN" altLang="en-US"/>
              <a:t>4、要重视科研与企业的合作，选择2-3个典型具有代表性的加工企业，建立合作关系，为大米适度加工的研究提供保障支持，以确保大米适度加工规范的可施行性。</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22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514350" indent="-514350">
              <a:lnSpc>
                <a:spcPct val="100000"/>
              </a:lnSpc>
              <a:buFont typeface="Verdana" panose="020B0604030504040204" charset="0"/>
              <a:buAutoNum type="circleNumDbPlain"/>
            </a:pPr>
            <a:r>
              <a:rPr lang="zh-CN" altLang="en-US" b="1">
                <a:sym typeface="+mn-ea"/>
              </a:rPr>
              <a:t>优势种植区域</a:t>
            </a:r>
            <a:endParaRPr lang="zh-CN" altLang="en-US" b="1"/>
          </a:p>
          <a:p>
            <a:pPr marL="514350" indent="-514350">
              <a:lnSpc>
                <a:spcPct val="100000"/>
              </a:lnSpc>
              <a:buFont typeface="Verdana" panose="020B0604030504040204" charset="0"/>
              <a:buAutoNum type="circleNumDbPlain"/>
            </a:pPr>
            <a:r>
              <a:rPr lang="zh-CN" altLang="en-US" b="1">
                <a:sym typeface="+mn-ea"/>
              </a:rPr>
              <a:t>优质栽培技术（水肥管理）</a:t>
            </a:r>
            <a:endParaRPr lang="zh-CN" altLang="en-US" b="1"/>
          </a:p>
          <a:p>
            <a:pPr marL="514350" indent="-514350">
              <a:lnSpc>
                <a:spcPct val="100000"/>
              </a:lnSpc>
              <a:buFont typeface="Verdana" panose="020B0604030504040204" charset="0"/>
              <a:buAutoNum type="circleNumDbPlain"/>
            </a:pPr>
            <a:r>
              <a:rPr lang="zh-CN" altLang="en-US" b="1">
                <a:sym typeface="+mn-ea"/>
              </a:rPr>
              <a:t>适时收获</a:t>
            </a:r>
            <a:endParaRPr lang="zh-CN" altLang="en-US" b="1"/>
          </a:p>
          <a:p>
            <a:pPr marL="514350" indent="-514350">
              <a:lnSpc>
                <a:spcPct val="100000"/>
              </a:lnSpc>
              <a:buFont typeface="Verdana" panose="020B0604030504040204" charset="0"/>
              <a:buAutoNum type="circleNumDbPlain"/>
            </a:pPr>
            <a:r>
              <a:rPr lang="zh-CN" altLang="en-US" b="1">
                <a:sym typeface="+mn-ea"/>
              </a:rPr>
              <a:t>保质烘干</a:t>
            </a:r>
            <a:endParaRPr lang="zh-CN" altLang="en-US" b="1"/>
          </a:p>
          <a:p>
            <a:pPr marL="514350" indent="-514350">
              <a:lnSpc>
                <a:spcPct val="100000"/>
              </a:lnSpc>
              <a:buFont typeface="Verdana" panose="020B0604030504040204" charset="0"/>
              <a:buAutoNum type="circleNumDbPlain"/>
            </a:pPr>
            <a:r>
              <a:rPr lang="zh-CN" altLang="en-US" b="1">
                <a:sym typeface="+mn-ea"/>
              </a:rPr>
              <a:t>保质储存（准低温）</a:t>
            </a:r>
            <a:endParaRPr lang="zh-CN" altLang="en-US" b="1"/>
          </a:p>
          <a:p>
            <a:pPr marL="514350" indent="-514350">
              <a:lnSpc>
                <a:spcPct val="100000"/>
              </a:lnSpc>
              <a:buFont typeface="Verdana" panose="020B0604030504040204" charset="0"/>
              <a:buAutoNum type="circleNumDbPlain"/>
            </a:pPr>
            <a:r>
              <a:rPr lang="zh-CN" altLang="en-US" b="1">
                <a:sym typeface="+mn-ea"/>
              </a:rPr>
              <a:t>适度加工</a:t>
            </a:r>
            <a:endParaRPr lang="zh-CN" altLang="en-US" b="1"/>
          </a:p>
          <a:p>
            <a:pPr marL="514350" indent="-514350">
              <a:lnSpc>
                <a:spcPct val="100000"/>
              </a:lnSpc>
              <a:buFont typeface="Verdana" panose="020B0604030504040204" charset="0"/>
              <a:buAutoNum type="circleNumDbPlain"/>
            </a:pPr>
            <a:r>
              <a:rPr lang="zh-CN" altLang="en-US" b="1">
                <a:sym typeface="+mn-ea"/>
              </a:rPr>
              <a:t>以销定产</a:t>
            </a:r>
            <a:endParaRPr lang="zh-CN" altLang="en-US" b="1"/>
          </a:p>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nSpc>
                <a:spcPct val="120000"/>
              </a:lnSpc>
              <a:spcBef>
                <a:spcPts val="0"/>
              </a:spcBef>
              <a:buFont typeface="Wingdings" panose="05000000000000000000" charset="0"/>
              <a:buChar char="Ø"/>
            </a:pPr>
            <a:r>
              <a:rPr lang="zh-CN" altLang="en-US" dirty="0">
                <a:latin typeface="Times New Roman" panose="02020603050405020304" charset="0"/>
                <a:ea typeface="楷体" panose="02010609060101010101" pitchFamily="49" charset="-122"/>
                <a:cs typeface="Times New Roman" panose="02020603050405020304" charset="0"/>
                <a:sym typeface="+mn-ea"/>
              </a:rPr>
              <a:t>在正常灌溉条件下，随着氮肥减量，稻米的食味评分提高。其中减肥</a:t>
            </a:r>
            <a:r>
              <a:rPr lang="en-US" altLang="zh-CN" dirty="0">
                <a:latin typeface="Times New Roman" panose="02020603050405020304" charset="0"/>
                <a:ea typeface="楷体" panose="02010609060101010101" pitchFamily="49" charset="-122"/>
                <a:cs typeface="Times New Roman" panose="02020603050405020304" charset="0"/>
                <a:sym typeface="+mn-ea"/>
              </a:rPr>
              <a:t>20%</a:t>
            </a:r>
            <a:r>
              <a:rPr lang="zh-CN" altLang="en-US" dirty="0">
                <a:latin typeface="Times New Roman" panose="02020603050405020304" charset="0"/>
                <a:ea typeface="楷体" panose="02010609060101010101" pitchFamily="49" charset="-122"/>
                <a:cs typeface="Times New Roman" panose="02020603050405020304" charset="0"/>
                <a:sym typeface="+mn-ea"/>
              </a:rPr>
              <a:t>评分最高。</a:t>
            </a:r>
            <a:endParaRPr lang="en-US" altLang="zh-CN" dirty="0">
              <a:latin typeface="Times New Roman" panose="02020603050405020304" charset="0"/>
              <a:ea typeface="楷体" panose="02010609060101010101" pitchFamily="49" charset="-122"/>
              <a:cs typeface="Times New Roman" panose="02020603050405020304" charset="0"/>
            </a:endParaRPr>
          </a:p>
          <a:p>
            <a:pPr>
              <a:lnSpc>
                <a:spcPct val="120000"/>
              </a:lnSpc>
              <a:spcBef>
                <a:spcPts val="0"/>
              </a:spcBef>
              <a:buFont typeface="Wingdings" panose="05000000000000000000" charset="0"/>
              <a:buChar char="Ø"/>
            </a:pPr>
            <a:r>
              <a:rPr lang="zh-CN" altLang="en-US" dirty="0">
                <a:latin typeface="Times New Roman" panose="02020603050405020304" charset="0"/>
                <a:ea typeface="楷体" panose="02010609060101010101" pitchFamily="49" charset="-122"/>
                <a:cs typeface="Times New Roman" panose="02020603050405020304" charset="0"/>
                <a:sym typeface="+mn-ea"/>
              </a:rPr>
              <a:t>特征代谢物在常规灌溉减肥</a:t>
            </a:r>
            <a:r>
              <a:rPr lang="en-US" altLang="zh-CN" dirty="0">
                <a:latin typeface="Times New Roman" panose="02020603050405020304" charset="0"/>
                <a:ea typeface="楷体" panose="02010609060101010101" pitchFamily="49" charset="-122"/>
                <a:cs typeface="Times New Roman" panose="02020603050405020304" charset="0"/>
                <a:sym typeface="+mn-ea"/>
              </a:rPr>
              <a:t>20%</a:t>
            </a:r>
            <a:r>
              <a:rPr lang="zh-CN" altLang="en-US" dirty="0">
                <a:latin typeface="Times New Roman" panose="02020603050405020304" charset="0"/>
                <a:ea typeface="楷体" panose="02010609060101010101" pitchFamily="49" charset="-122"/>
                <a:cs typeface="Times New Roman" panose="02020603050405020304" charset="0"/>
                <a:sym typeface="+mn-ea"/>
              </a:rPr>
              <a:t>的条件下含量最高。</a:t>
            </a:r>
            <a:endParaRPr lang="en-US" altLang="zh-CN" dirty="0">
              <a:latin typeface="Times New Roman" panose="02020603050405020304" charset="0"/>
              <a:ea typeface="楷体" panose="02010609060101010101" pitchFamily="49" charset="-122"/>
              <a:cs typeface="Times New Roman" panose="02020603050405020304" charset="0"/>
            </a:endParaRPr>
          </a:p>
          <a:p>
            <a:pPr>
              <a:lnSpc>
                <a:spcPct val="120000"/>
              </a:lnSpc>
              <a:spcBef>
                <a:spcPts val="0"/>
              </a:spcBef>
              <a:buFont typeface="Wingdings" panose="05000000000000000000" charset="0"/>
              <a:buChar char="Ø"/>
            </a:pPr>
            <a:r>
              <a:rPr lang="zh-CN" altLang="en-US" dirty="0">
                <a:solidFill>
                  <a:srgbClr val="FF0000"/>
                </a:solidFill>
                <a:latin typeface="Times New Roman" panose="02020603050405020304" charset="0"/>
                <a:ea typeface="楷体" panose="02010609060101010101" pitchFamily="49" charset="-122"/>
                <a:cs typeface="Times New Roman" panose="02020603050405020304" charset="0"/>
                <a:sym typeface="+mn-ea"/>
              </a:rPr>
              <a:t>减氮肥条件下，食味值提高，同时也有利于米饭风味。这对于降低水稻生产管理，提高环境和产出效益是有利的。</a:t>
            </a:r>
            <a:endParaRPr lang="en-US" altLang="zh-CN" dirty="0">
              <a:solidFill>
                <a:srgbClr val="FF0000"/>
              </a:solidFill>
              <a:latin typeface="Times New Roman" panose="02020603050405020304" charset="0"/>
              <a:ea typeface="楷体" panose="02010609060101010101" pitchFamily="49" charset="-122"/>
              <a:cs typeface="Times New Roman" panose="02020603050405020304" charset="0"/>
            </a:endParaRPr>
          </a:p>
          <a:p>
            <a:endParaRPr lang="zh-CN" altLang="en-US" dirty="0"/>
          </a:p>
        </p:txBody>
      </p:sp>
      <p:sp>
        <p:nvSpPr>
          <p:cNvPr id="4" name="灯片编号占位符 3"/>
          <p:cNvSpPr>
            <a:spLocks noGrp="1"/>
          </p:cNvSpPr>
          <p:nvPr>
            <p:ph type="sldNum" sz="quarter" idx="10"/>
          </p:nvPr>
        </p:nvSpPr>
        <p:spPr/>
        <p:txBody>
          <a:bodyPr/>
          <a:lstStyle/>
          <a:p>
            <a:fld id="{B2C8F5AA-9C31-4ED1-824B-C860FDEFBFC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粳稻与籼稻的非淀粉脂和淀粉脂代谢通路不尽相同，淀粉</a:t>
            </a:r>
            <a:r>
              <a:rPr lang="en-US" altLang="zh-CN" dirty="0">
                <a:sym typeface="+mn-ea"/>
              </a:rPr>
              <a:t>-</a:t>
            </a:r>
            <a:r>
              <a:rPr lang="zh-CN" altLang="en-US" dirty="0">
                <a:sym typeface="+mn-ea"/>
              </a:rPr>
              <a:t>溶血磷脂复合物含量的降低可能是稻谷食味品质下降的重要调控途径之一。</a:t>
            </a:r>
          </a:p>
          <a:p>
            <a:r>
              <a:rPr lang="zh-CN" altLang="en-US" dirty="0">
                <a:sym typeface="+mn-ea"/>
              </a:rPr>
              <a:t>脂质组学：粳稻中鉴定出</a:t>
            </a:r>
            <a:r>
              <a:rPr lang="en-US" altLang="zh-CN" dirty="0">
                <a:sym typeface="+mn-ea"/>
              </a:rPr>
              <a:t>171</a:t>
            </a:r>
            <a:r>
              <a:rPr lang="zh-CN" altLang="en-US" dirty="0">
                <a:sym typeface="+mn-ea"/>
              </a:rPr>
              <a:t>种显著差异的脂类物质，解析了</a:t>
            </a:r>
            <a:r>
              <a:rPr lang="en-US" altLang="zh-CN" dirty="0">
                <a:sym typeface="+mn-ea"/>
              </a:rPr>
              <a:t>14</a:t>
            </a:r>
            <a:r>
              <a:rPr lang="zh-CN" altLang="en-US" dirty="0">
                <a:sym typeface="+mn-ea"/>
              </a:rPr>
              <a:t>条脂类物质的代谢通路；籼稻中仅鉴定出</a:t>
            </a:r>
            <a:r>
              <a:rPr lang="en-US" altLang="zh-CN" dirty="0">
                <a:sym typeface="+mn-ea"/>
              </a:rPr>
              <a:t>5</a:t>
            </a:r>
            <a:r>
              <a:rPr lang="zh-CN" altLang="en-US" dirty="0">
                <a:sym typeface="+mn-ea"/>
              </a:rPr>
              <a:t>种差异显著的脂类物质，主要参与甘油磷脂代谢</a:t>
            </a:r>
            <a:endParaRPr lang="en-US" altLang="zh-CN" dirty="0"/>
          </a:p>
          <a:p>
            <a:endParaRPr lang="zh-CN" altLang="en-US" dirty="0"/>
          </a:p>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zh-CN" dirty="0"/>
              <a:t>大米从农田到餐桌大概包括收割、砻谷、碾米这些步骤，过度加工是导致质量损失浪费的最主要成因。</a:t>
            </a:r>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有研究表明稻谷加工过程中，清理和砻谷环节导致的损失浪费很少，均不足千分之一，过度加工是导致质量损失浪费的最主要成因，其中过度加工使得碎米率增加而出米率降低，从而导致口粮大米的损失，且损失量随着碾米道数和抛光道数的增加而明显增大。</a:t>
            </a:r>
          </a:p>
          <a:p>
            <a:r>
              <a:rPr lang="en-US" altLang="zh-CN"/>
              <a:t>有研究表明适度加工可以节约电耗近30%，按照我国年产稻谷2亿吨计算，相较于过度加工，适度加工年间可多产白米1000万吨，相当于2350万亩水田的产量。</a:t>
            </a:r>
          </a:p>
        </p:txBody>
      </p:sp>
      <p:sp>
        <p:nvSpPr>
          <p:cNvPr id="4" name="灯片编号占位符 3"/>
          <p:cNvSpPr>
            <a:spLocks noGrp="1"/>
          </p:cNvSpPr>
          <p:nvPr>
            <p:ph type="sldNum" sz="quarter" idx="10"/>
          </p:nvPr>
        </p:nvSpPr>
        <p:spPr/>
        <p:txBody>
          <a:bodyPr/>
          <a:lstStyle/>
          <a:p>
            <a:fld id="{B2C8F5AA-9C31-4ED1-824B-C860FDEFBFC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2024/9/23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4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slideLayout" Target="../slideLayouts/slideLayout1.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image" Target="../media/image3.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5" Type="http://schemas.openxmlformats.org/officeDocument/2006/relationships/tags" Target="../tags/tag6.xml"/><Relationship Id="rId15" Type="http://schemas.openxmlformats.org/officeDocument/2006/relationships/tags" Target="../tags/tag16.xml"/><Relationship Id="rId10" Type="http://schemas.openxmlformats.org/officeDocument/2006/relationships/tags" Target="../tags/tag11.xml"/><Relationship Id="rId19" Type="http://schemas.openxmlformats.org/officeDocument/2006/relationships/image" Target="../media/image4.png"/><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s>
</file>

<file path=ppt/slides/_rels/slide20.xml.rels><?xml version="1.0" encoding="UTF-8" standalone="yes"?>
<Relationships xmlns="http://schemas.openxmlformats.org/package/2006/relationships"><Relationship Id="rId8" Type="http://schemas.openxmlformats.org/officeDocument/2006/relationships/image" Target="../media/image47.emf"/><Relationship Id="rId3" Type="http://schemas.openxmlformats.org/officeDocument/2006/relationships/image" Target="../media/image4.png"/><Relationship Id="rId7" Type="http://schemas.openxmlformats.org/officeDocument/2006/relationships/image" Target="../media/image46.emf"/><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5.emf"/><Relationship Id="rId5" Type="http://schemas.openxmlformats.org/officeDocument/2006/relationships/image" Target="../media/image44.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hyperlink" Target="mailto:pzyys@ags.ac.cn" TargetMode="External"/><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3.png"/><Relationship Id="rId4" Type="http://schemas.openxmlformats.org/officeDocument/2006/relationships/chart" Target="../charts/chart1.xml"/><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jpeg"/><Relationship Id="rId12"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2" name="文本框 1"/>
          <p:cNvSpPr txBox="1"/>
          <p:nvPr/>
        </p:nvSpPr>
        <p:spPr>
          <a:xfrm>
            <a:off x="153035" y="1544955"/>
            <a:ext cx="11885930" cy="2306955"/>
          </a:xfrm>
          <a:prstGeom prst="rect">
            <a:avLst/>
          </a:prstGeom>
        </p:spPr>
        <p:txBody>
          <a:bodyPr wrap="square">
            <a:spAutoFit/>
          </a:bodyPr>
          <a:lstStyle/>
          <a:p>
            <a:pPr marL="0" indent="0" algn="ctr">
              <a:lnSpc>
                <a:spcPct val="150000"/>
              </a:lnSpc>
            </a:pPr>
            <a:r>
              <a:rPr lang="en-US" altLang="zh-CN" sz="3600" b="0" i="0" dirty="0">
                <a:solidFill>
                  <a:srgbClr val="060607"/>
                </a:solidFill>
                <a:latin typeface="微软雅黑" panose="020B0503020204020204" pitchFamily="34" charset="-122"/>
                <a:ea typeface="微软雅黑" panose="020B0503020204020204" pitchFamily="34" charset="-122"/>
              </a:rPr>
              <a:t>Research on the </a:t>
            </a:r>
            <a:r>
              <a:rPr lang="en-US" altLang="zh-CN" sz="3600" dirty="0">
                <a:solidFill>
                  <a:srgbClr val="060607"/>
                </a:solidFill>
                <a:latin typeface="微软雅黑" panose="020B0503020204020204" pitchFamily="34" charset="-122"/>
                <a:ea typeface="微软雅黑" panose="020B0503020204020204" pitchFamily="34" charset="-122"/>
                <a:sym typeface="+mn-ea"/>
              </a:rPr>
              <a:t>Moderate Processing Technology Model of Rice</a:t>
            </a:r>
            <a:endParaRPr lang="en-US" altLang="zh-CN" sz="3600" dirty="0">
              <a:solidFill>
                <a:srgbClr val="060607"/>
              </a:solidFill>
              <a:latin typeface="微软雅黑" panose="020B0503020204020204" pitchFamily="34" charset="-122"/>
              <a:ea typeface="微软雅黑" panose="020B0503020204020204" pitchFamily="34" charset="-122"/>
            </a:endParaRPr>
          </a:p>
          <a:p>
            <a:pPr marL="0" indent="0" algn="ctr"/>
            <a:endParaRPr lang="en-US" altLang="zh-CN" sz="3600" b="0" i="0" dirty="0">
              <a:solidFill>
                <a:srgbClr val="060607"/>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569845" y="4375150"/>
            <a:ext cx="6705600" cy="1014730"/>
          </a:xfrm>
          <a:prstGeom prst="rect">
            <a:avLst/>
          </a:prstGeom>
        </p:spPr>
        <p:txBody>
          <a:bodyPr wrap="square">
            <a:spAutoFit/>
          </a:bodyPr>
          <a:lstStyle/>
          <a:p>
            <a:pPr marL="0" indent="0" algn="ctr">
              <a:lnSpc>
                <a:spcPct val="125000"/>
              </a:lnSpc>
              <a:spcBef>
                <a:spcPts val="0"/>
              </a:spcBef>
              <a:spcAft>
                <a:spcPts val="0"/>
              </a:spcAft>
            </a:pPr>
            <a:r>
              <a:rPr lang="en-US" altLang="zh-CN" sz="1600" b="0" i="0" dirty="0">
                <a:solidFill>
                  <a:srgbClr val="43436B"/>
                </a:solidFill>
                <a:latin typeface="微软雅黑" panose="020B0503020204020204" pitchFamily="34" charset="-122"/>
                <a:ea typeface="微软雅黑" panose="020B0503020204020204" pitchFamily="34" charset="-122"/>
              </a:rPr>
              <a:t>Dr. </a:t>
            </a:r>
            <a:r>
              <a:rPr lang="en-US" altLang="zh-CN" sz="1600" b="0" i="0" dirty="0" err="1">
                <a:solidFill>
                  <a:srgbClr val="43436B"/>
                </a:solidFill>
                <a:latin typeface="微软雅黑" panose="020B0503020204020204" pitchFamily="34" charset="-122"/>
                <a:ea typeface="微软雅黑" panose="020B0503020204020204" pitchFamily="34" charset="-122"/>
              </a:rPr>
              <a:t>Xiaoliang</a:t>
            </a:r>
            <a:r>
              <a:rPr lang="en-US" altLang="zh-CN" sz="1600" b="0" i="0" dirty="0">
                <a:solidFill>
                  <a:srgbClr val="43436B"/>
                </a:solidFill>
                <a:latin typeface="微软雅黑" panose="020B0503020204020204" pitchFamily="34" charset="-122"/>
                <a:ea typeface="微软雅黑" panose="020B0503020204020204" pitchFamily="34" charset="-122"/>
              </a:rPr>
              <a:t> Duan</a:t>
            </a:r>
          </a:p>
          <a:p>
            <a:pPr marL="0" indent="0" algn="ctr">
              <a:lnSpc>
                <a:spcPct val="125000"/>
              </a:lnSpc>
              <a:spcBef>
                <a:spcPts val="0"/>
              </a:spcBef>
              <a:spcAft>
                <a:spcPts val="0"/>
              </a:spcAft>
            </a:pPr>
            <a:r>
              <a:rPr lang="en-US" altLang="zh-CN" sz="1600" b="0" i="0" dirty="0">
                <a:solidFill>
                  <a:srgbClr val="43436B"/>
                </a:solidFill>
                <a:latin typeface="微软雅黑" panose="020B0503020204020204" pitchFamily="34" charset="-122"/>
                <a:ea typeface="微软雅黑" panose="020B0503020204020204" pitchFamily="34" charset="-122"/>
              </a:rPr>
              <a:t>Institute of Quality and Nutrition, Academy of National Food and Strategic Reserves Administration</a:t>
            </a:r>
          </a:p>
        </p:txBody>
      </p:sp>
      <p:pic>
        <p:nvPicPr>
          <p:cNvPr id="6" name="图片 5" descr="徽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2118" y="-32708"/>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450850" y="1290955"/>
            <a:ext cx="6826250" cy="460375"/>
          </a:xfrm>
          <a:prstGeom prst="rect">
            <a:avLst/>
          </a:prstGeom>
        </p:spPr>
        <p:txBody>
          <a:bodyPr wrap="square">
            <a:spAutoFit/>
          </a:bodyPr>
          <a:lstStyle/>
          <a:p>
            <a:pPr marL="457200" indent="-457200">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Loss of nutrients in rice.</a:t>
            </a:r>
          </a:p>
        </p:txBody>
      </p:sp>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pic>
        <p:nvPicPr>
          <p:cNvPr id="3" name="图片 2" descr="The-structure-of-a-rice-grain"/>
          <p:cNvPicPr>
            <a:picLocks noChangeAspect="1"/>
          </p:cNvPicPr>
          <p:nvPr/>
        </p:nvPicPr>
        <p:blipFill>
          <a:blip r:embed="rId5"/>
          <a:stretch>
            <a:fillRect/>
          </a:stretch>
        </p:blipFill>
        <p:spPr>
          <a:xfrm>
            <a:off x="272415" y="2016760"/>
            <a:ext cx="3633470" cy="4363085"/>
          </a:xfrm>
          <a:prstGeom prst="rect">
            <a:avLst/>
          </a:prstGeom>
        </p:spPr>
      </p:pic>
      <p:grpSp>
        <p:nvGrpSpPr>
          <p:cNvPr id="12" name="组合 11"/>
          <p:cNvGrpSpPr/>
          <p:nvPr/>
        </p:nvGrpSpPr>
        <p:grpSpPr>
          <a:xfrm>
            <a:off x="4350385" y="1508760"/>
            <a:ext cx="7940040" cy="2270760"/>
            <a:chOff x="6851" y="2376"/>
            <a:chExt cx="12504" cy="3576"/>
          </a:xfrm>
        </p:grpSpPr>
        <p:pic>
          <p:nvPicPr>
            <p:cNvPr id="9" name="图片 8" descr="longdao0_1500-2"/>
            <p:cNvPicPr>
              <a:picLocks noChangeAspect="1"/>
            </p:cNvPicPr>
            <p:nvPr/>
          </p:nvPicPr>
          <p:blipFill>
            <a:blip r:embed="rId6"/>
            <a:stretch>
              <a:fillRect/>
            </a:stretch>
          </p:blipFill>
          <p:spPr>
            <a:xfrm>
              <a:off x="6851" y="3004"/>
              <a:ext cx="3930" cy="2948"/>
            </a:xfrm>
            <a:prstGeom prst="rect">
              <a:avLst/>
            </a:prstGeom>
          </p:spPr>
        </p:pic>
        <p:pic>
          <p:nvPicPr>
            <p:cNvPr id="5" name="图片 4" descr="longdao3(2)--1500-2"/>
            <p:cNvPicPr>
              <a:picLocks noChangeAspect="1"/>
            </p:cNvPicPr>
            <p:nvPr/>
          </p:nvPicPr>
          <p:blipFill>
            <a:blip r:embed="rId7"/>
            <a:stretch>
              <a:fillRect/>
            </a:stretch>
          </p:blipFill>
          <p:spPr>
            <a:xfrm>
              <a:off x="10881" y="3004"/>
              <a:ext cx="3931" cy="2948"/>
            </a:xfrm>
            <a:prstGeom prst="rect">
              <a:avLst/>
            </a:prstGeom>
          </p:spPr>
        </p:pic>
        <p:pic>
          <p:nvPicPr>
            <p:cNvPr id="7" name="图片 6" descr="longdao8--1500"/>
            <p:cNvPicPr>
              <a:picLocks noChangeAspect="1"/>
            </p:cNvPicPr>
            <p:nvPr/>
          </p:nvPicPr>
          <p:blipFill>
            <a:blip r:embed="rId8"/>
            <a:stretch>
              <a:fillRect/>
            </a:stretch>
          </p:blipFill>
          <p:spPr>
            <a:xfrm>
              <a:off x="14912" y="3004"/>
              <a:ext cx="3931" cy="2948"/>
            </a:xfrm>
            <a:prstGeom prst="rect">
              <a:avLst/>
            </a:prstGeom>
          </p:spPr>
        </p:pic>
        <p:sp>
          <p:nvSpPr>
            <p:cNvPr id="8" name="文本框 7"/>
            <p:cNvSpPr txBox="1"/>
            <p:nvPr/>
          </p:nvSpPr>
          <p:spPr>
            <a:xfrm>
              <a:off x="10781" y="2376"/>
              <a:ext cx="4676" cy="580"/>
            </a:xfrm>
            <a:prstGeom prst="rect">
              <a:avLst/>
            </a:prstGeom>
            <a:noFill/>
          </p:spPr>
          <p:txBody>
            <a:bodyPr wrap="square" rtlCol="0" anchor="t">
              <a:spAutoFit/>
            </a:bodyPr>
            <a:lstStyle/>
            <a:p>
              <a:r>
                <a:rPr lang="zh-CN" altLang="en-US">
                  <a:latin typeface="微软雅黑" panose="020B0503020204020204" pitchFamily="34" charset="-122"/>
                  <a:ea typeface="微软雅黑" panose="020B0503020204020204" pitchFamily="34" charset="-122"/>
                  <a:sym typeface="+mn-ea"/>
                </a:rPr>
                <a:t>Moderate Processing</a:t>
              </a:r>
            </a:p>
          </p:txBody>
        </p:sp>
        <p:sp>
          <p:nvSpPr>
            <p:cNvPr id="10" name="文本框 9"/>
            <p:cNvSpPr txBox="1"/>
            <p:nvPr/>
          </p:nvSpPr>
          <p:spPr>
            <a:xfrm>
              <a:off x="14912" y="2376"/>
              <a:ext cx="4443" cy="580"/>
            </a:xfrm>
            <a:prstGeom prst="rect">
              <a:avLst/>
            </a:prstGeom>
            <a:noFill/>
          </p:spPr>
          <p:txBody>
            <a:bodyPr wrap="square" rtlCol="0" anchor="t">
              <a:spAutoFit/>
            </a:bodyPr>
            <a:lstStyle/>
            <a:p>
              <a:pPr marL="0" indent="0"/>
              <a:r>
                <a:rPr lang="en-US" altLang="zh-CN">
                  <a:solidFill>
                    <a:srgbClr val="060607"/>
                  </a:solidFill>
                  <a:latin typeface="微软雅黑" panose="020B0503020204020204" pitchFamily="34" charset="-122"/>
                  <a:ea typeface="微软雅黑" panose="020B0503020204020204" pitchFamily="34" charset="-122"/>
                  <a:sym typeface="+mn-ea"/>
                </a:rPr>
                <a:t>Excessive Processing</a:t>
              </a:r>
            </a:p>
          </p:txBody>
        </p:sp>
        <p:sp>
          <p:nvSpPr>
            <p:cNvPr id="11" name="文本框 10"/>
            <p:cNvSpPr txBox="1"/>
            <p:nvPr/>
          </p:nvSpPr>
          <p:spPr>
            <a:xfrm>
              <a:off x="7773" y="2376"/>
              <a:ext cx="2343" cy="580"/>
            </a:xfrm>
            <a:prstGeom prst="rect">
              <a:avLst/>
            </a:prstGeom>
          </p:spPr>
          <p:txBody>
            <a:bodyPr wrap="square">
              <a:spAutoFit/>
            </a:bodyPr>
            <a:lstStyle/>
            <a:p>
              <a:pPr marL="0" indent="0"/>
              <a:r>
                <a:rPr lang="en-US" altLang="zh-CN" b="0" i="0">
                  <a:solidFill>
                    <a:srgbClr val="060607"/>
                  </a:solidFill>
                  <a:latin typeface="微软雅黑" panose="020B0503020204020204" pitchFamily="34" charset="-122"/>
                  <a:ea typeface="微软雅黑" panose="020B0503020204020204" pitchFamily="34" charset="-122"/>
                </a:rPr>
                <a:t>Brown rice</a:t>
              </a:r>
            </a:p>
          </p:txBody>
        </p:sp>
      </p:grpSp>
      <p:sp>
        <p:nvSpPr>
          <p:cNvPr id="13" name="文本框 12"/>
          <p:cNvSpPr txBox="1"/>
          <p:nvPr/>
        </p:nvSpPr>
        <p:spPr>
          <a:xfrm>
            <a:off x="5629275" y="3876358"/>
            <a:ext cx="5080000" cy="337185"/>
          </a:xfrm>
          <a:prstGeom prst="rect">
            <a:avLst/>
          </a:prstGeom>
        </p:spPr>
        <p:txBody>
          <a:bodyPr>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Scanning Electron Microscope (SEM) image of rice</a:t>
            </a:r>
          </a:p>
        </p:txBody>
      </p:sp>
      <p:cxnSp>
        <p:nvCxnSpPr>
          <p:cNvPr id="14" name="直接箭头连接符 13"/>
          <p:cNvCxnSpPr/>
          <p:nvPr/>
        </p:nvCxnSpPr>
        <p:spPr>
          <a:xfrm flipV="1">
            <a:off x="5629275" y="2828294"/>
            <a:ext cx="340360" cy="96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flipV="1">
            <a:off x="8564880" y="2151384"/>
            <a:ext cx="340360" cy="965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文本框 3"/>
          <p:cNvSpPr txBox="1"/>
          <p:nvPr/>
        </p:nvSpPr>
        <p:spPr>
          <a:xfrm>
            <a:off x="5969635" y="4608512"/>
            <a:ext cx="5080000" cy="1876425"/>
          </a:xfrm>
          <a:prstGeom prst="rect">
            <a:avLst/>
          </a:prstGeom>
        </p:spPr>
        <p:txBody>
          <a:bodyPr>
            <a:spAutoFit/>
          </a:bodyPr>
          <a:lstStyle/>
          <a:p>
            <a:pPr marL="0" indent="0">
              <a:lnSpc>
                <a:spcPct val="150000"/>
              </a:lnSpc>
            </a:pPr>
            <a:r>
              <a:rPr lang="en-US" altLang="zh-CN" b="0" i="0">
                <a:solidFill>
                  <a:srgbClr val="060607"/>
                </a:solidFill>
                <a:latin typeface="微软雅黑" panose="020B0503020204020204" pitchFamily="34" charset="-122"/>
                <a:ea typeface="微软雅黑" panose="020B0503020204020204" pitchFamily="34" charset="-122"/>
              </a:rPr>
              <a:t>The lost nutrients include: </a:t>
            </a:r>
          </a:p>
          <a:p>
            <a:pPr marL="285750" indent="-285750">
              <a:lnSpc>
                <a:spcPct val="165000"/>
              </a:lnSpc>
              <a:spcBef>
                <a:spcPts val="0"/>
              </a:spcBef>
              <a:spcAft>
                <a:spcPts val="0"/>
              </a:spcAft>
              <a:buFont typeface="Wingdings" panose="05000000000000000000" charset="0"/>
              <a:buChar char="l"/>
            </a:pPr>
            <a:r>
              <a:rPr lang="en-US" altLang="zh-CN" b="0" i="0">
                <a:solidFill>
                  <a:srgbClr val="060607"/>
                </a:solidFill>
                <a:latin typeface="微软雅黑" panose="020B0503020204020204" pitchFamily="34" charset="-122"/>
                <a:ea typeface="微软雅黑" panose="020B0503020204020204" pitchFamily="34" charset="-122"/>
              </a:rPr>
              <a:t>dietary fiber, </a:t>
            </a:r>
          </a:p>
          <a:p>
            <a:pPr marL="285750" indent="-285750">
              <a:lnSpc>
                <a:spcPct val="165000"/>
              </a:lnSpc>
              <a:spcBef>
                <a:spcPts val="0"/>
              </a:spcBef>
              <a:spcAft>
                <a:spcPts val="0"/>
              </a:spcAft>
              <a:buFont typeface="Wingdings" panose="05000000000000000000" charset="0"/>
              <a:buChar char="l"/>
            </a:pPr>
            <a:r>
              <a:rPr lang="en-US" altLang="zh-CN" b="0" i="0">
                <a:solidFill>
                  <a:srgbClr val="060607"/>
                </a:solidFill>
                <a:latin typeface="微软雅黑" panose="020B0503020204020204" pitchFamily="34" charset="-122"/>
                <a:ea typeface="微软雅黑" panose="020B0503020204020204" pitchFamily="34" charset="-122"/>
              </a:rPr>
              <a:t>trace elements</a:t>
            </a:r>
            <a:r>
              <a:rPr lang="zh-CN" altLang="en-US" b="0" i="0">
                <a:solidFill>
                  <a:srgbClr val="060607"/>
                </a:solidFill>
                <a:latin typeface="微软雅黑" panose="020B0503020204020204" pitchFamily="34" charset="-122"/>
                <a:ea typeface="微软雅黑" panose="020B0503020204020204" pitchFamily="34" charset="-122"/>
              </a:rPr>
              <a:t>：</a:t>
            </a:r>
            <a:r>
              <a:rPr lang="en-US" altLang="zh-CN" b="0" i="0">
                <a:solidFill>
                  <a:srgbClr val="060607"/>
                </a:solidFill>
                <a:latin typeface="微软雅黑" panose="020B0503020204020204" pitchFamily="34" charset="-122"/>
                <a:ea typeface="微软雅黑" panose="020B0503020204020204" pitchFamily="34" charset="-122"/>
              </a:rPr>
              <a:t>Ca, Fe, Zn, etc.</a:t>
            </a:r>
          </a:p>
          <a:p>
            <a:pPr marL="285750" indent="-285750">
              <a:lnSpc>
                <a:spcPct val="165000"/>
              </a:lnSpc>
              <a:spcBef>
                <a:spcPts val="0"/>
              </a:spcBef>
              <a:spcAft>
                <a:spcPts val="0"/>
              </a:spcAft>
              <a:buFont typeface="Wingdings" panose="05000000000000000000" charset="0"/>
              <a:buChar char="l"/>
            </a:pPr>
            <a:r>
              <a:rPr lang="en-US" altLang="zh-CN" b="0" i="0">
                <a:solidFill>
                  <a:srgbClr val="060607"/>
                </a:solidFill>
                <a:latin typeface="微软雅黑" panose="020B0503020204020204" pitchFamily="34" charset="-122"/>
                <a:ea typeface="微软雅黑" panose="020B0503020204020204" pitchFamily="34" charset="-122"/>
              </a:rPr>
              <a:t>vitamins</a:t>
            </a:r>
            <a:r>
              <a:rPr lang="zh-CN" altLang="en-US" b="0" i="0">
                <a:solidFill>
                  <a:srgbClr val="060607"/>
                </a:solidFill>
                <a:latin typeface="微软雅黑" panose="020B0503020204020204" pitchFamily="34" charset="-122"/>
                <a:ea typeface="微软雅黑" panose="020B0503020204020204" pitchFamily="34" charset="-122"/>
              </a:rPr>
              <a:t>：</a:t>
            </a:r>
            <a:r>
              <a:rPr lang="en-US" altLang="zh-CN" b="0" i="0">
                <a:solidFill>
                  <a:srgbClr val="060607"/>
                </a:solidFill>
                <a:latin typeface="微软雅黑" panose="020B0503020204020204" pitchFamily="34" charset="-122"/>
                <a:ea typeface="微软雅黑" panose="020B0503020204020204" pitchFamily="34" charset="-122"/>
              </a:rPr>
              <a:t>VB1, VE, </a:t>
            </a:r>
            <a:r>
              <a:rPr lang="en-US" altLang="zh-CN">
                <a:solidFill>
                  <a:srgbClr val="060607"/>
                </a:solidFill>
                <a:latin typeface="微软雅黑" panose="020B0503020204020204" pitchFamily="34" charset="-122"/>
                <a:ea typeface="微软雅黑" panose="020B0503020204020204" pitchFamily="34" charset="-122"/>
                <a:sym typeface="+mn-ea"/>
              </a:rPr>
              <a:t>etc.</a:t>
            </a:r>
            <a:endParaRPr lang="en-US" altLang="zh-CN" b="0" i="0">
              <a:solidFill>
                <a:srgbClr val="060607"/>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p:cNvSpPr txBox="1"/>
          <p:nvPr/>
        </p:nvSpPr>
        <p:spPr>
          <a:xfrm>
            <a:off x="450850" y="1025525"/>
            <a:ext cx="6826250" cy="460375"/>
          </a:xfrm>
          <a:prstGeom prst="rect">
            <a:avLst/>
          </a:prstGeom>
        </p:spPr>
        <p:txBody>
          <a:bodyPr wrap="square">
            <a:spAutoFit/>
          </a:bodyPr>
          <a:lstStyle/>
          <a:p>
            <a:pPr marL="457200" indent="-457200">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Reduce the taste value of rice.</a:t>
            </a:r>
          </a:p>
        </p:txBody>
      </p:sp>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4" name="文本框 3"/>
          <p:cNvSpPr txBox="1"/>
          <p:nvPr/>
        </p:nvSpPr>
        <p:spPr>
          <a:xfrm>
            <a:off x="688340" y="1485900"/>
            <a:ext cx="10518140" cy="2731770"/>
          </a:xfrm>
          <a:prstGeom prst="rect">
            <a:avLst/>
          </a:prstGeom>
        </p:spPr>
        <p:txBody>
          <a:bodyPr wrap="square">
            <a:noAutofit/>
          </a:bodyPr>
          <a:lstStyle/>
          <a:p>
            <a:pPr marL="285750" indent="-285750">
              <a:lnSpc>
                <a:spcPct val="125000"/>
              </a:lnSpc>
              <a:spcBef>
                <a:spcPts val="0"/>
              </a:spcBef>
              <a:spcAft>
                <a:spcPts val="0"/>
              </a:spcAft>
              <a:buFont typeface="Wingdings" panose="05000000000000000000" charset="0"/>
              <a:buChar char="l"/>
            </a:pPr>
            <a:r>
              <a:rPr lang="en-US" altLang="zh-CN">
                <a:solidFill>
                  <a:srgbClr val="060607"/>
                </a:solidFill>
                <a:latin typeface="微软雅黑" panose="020B0503020204020204" pitchFamily="34" charset="-122"/>
                <a:ea typeface="微软雅黑" panose="020B0503020204020204" pitchFamily="34" charset="-122"/>
                <a:sym typeface="+mn-ea"/>
              </a:rPr>
              <a:t>Excessive processing of rice</a:t>
            </a:r>
            <a:r>
              <a:rPr lang="en-US" altLang="zh-CN" b="0" i="0">
                <a:solidFill>
                  <a:srgbClr val="060607"/>
                </a:solidFill>
                <a:latin typeface="微软雅黑" panose="020B0503020204020204" pitchFamily="34" charset="-122"/>
                <a:ea typeface="微软雅黑" panose="020B0503020204020204" pitchFamily="34" charset="-122"/>
              </a:rPr>
              <a:t> tends to absorb water and expand easily during cooking, leading to the cracking of rice grains and affecting the texture;</a:t>
            </a:r>
          </a:p>
          <a:p>
            <a:pPr marL="285750" indent="-285750">
              <a:lnSpc>
                <a:spcPct val="125000"/>
              </a:lnSpc>
              <a:spcBef>
                <a:spcPts val="0"/>
              </a:spcBef>
              <a:spcAft>
                <a:spcPts val="0"/>
              </a:spcAft>
              <a:buFont typeface="Wingdings" panose="05000000000000000000" charset="0"/>
              <a:buChar char="l"/>
            </a:pPr>
            <a:endParaRPr lang="en-US" altLang="zh-CN" b="0" i="0">
              <a:solidFill>
                <a:srgbClr val="060607"/>
              </a:solidFill>
              <a:latin typeface="微软雅黑" panose="020B0503020204020204" pitchFamily="34" charset="-122"/>
              <a:ea typeface="微软雅黑" panose="020B0503020204020204" pitchFamily="34" charset="-122"/>
            </a:endParaRPr>
          </a:p>
          <a:p>
            <a:pPr indent="0">
              <a:lnSpc>
                <a:spcPct val="125000"/>
              </a:lnSpc>
              <a:spcBef>
                <a:spcPts val="0"/>
              </a:spcBef>
              <a:spcAft>
                <a:spcPts val="0"/>
              </a:spcAft>
              <a:buFont typeface="Wingdings" panose="05000000000000000000" charset="0"/>
              <a:buNone/>
            </a:pPr>
            <a:endParaRPr lang="en-US" altLang="zh-CN" b="0" i="0">
              <a:solidFill>
                <a:srgbClr val="060607"/>
              </a:solidFill>
              <a:latin typeface="微软雅黑" panose="020B0503020204020204" pitchFamily="34" charset="-122"/>
              <a:ea typeface="微软雅黑" panose="020B0503020204020204" pitchFamily="34" charset="-122"/>
            </a:endParaRPr>
          </a:p>
        </p:txBody>
      </p:sp>
      <p:grpSp>
        <p:nvGrpSpPr>
          <p:cNvPr id="22" name="组合 10"/>
          <p:cNvGrpSpPr/>
          <p:nvPr/>
        </p:nvGrpSpPr>
        <p:grpSpPr bwMode="auto">
          <a:xfrm>
            <a:off x="1549864" y="2345141"/>
            <a:ext cx="8308700" cy="1785794"/>
            <a:chOff x="467544" y="5013344"/>
            <a:chExt cx="8162305" cy="1512700"/>
          </a:xfrm>
        </p:grpSpPr>
        <p:pic>
          <p:nvPicPr>
            <p:cNvPr id="23" name="Picture 2" descr="E:\工作\标准\稻谷检验\宁夏报告-孙老师\加工精度与米饭\15s-50s_副本.jpg"/>
            <p:cNvPicPr>
              <a:picLocks noChangeAspect="1" noChangeArrowheads="1"/>
            </p:cNvPicPr>
            <p:nvPr/>
          </p:nvPicPr>
          <p:blipFill>
            <a:blip r:embed="rId5" cstate="print"/>
            <a:srcRect/>
            <a:stretch>
              <a:fillRect/>
            </a:stretch>
          </p:blipFill>
          <p:spPr bwMode="auto">
            <a:xfrm>
              <a:off x="467544" y="5085184"/>
              <a:ext cx="8162305" cy="1390905"/>
            </a:xfrm>
            <a:prstGeom prst="rect">
              <a:avLst/>
            </a:prstGeom>
            <a:noFill/>
            <a:ln w="9525">
              <a:noFill/>
              <a:miter lim="800000"/>
              <a:headEnd/>
              <a:tailEnd/>
            </a:ln>
          </p:spPr>
        </p:pic>
        <p:sp>
          <p:nvSpPr>
            <p:cNvPr id="24" name="TextBox 6"/>
            <p:cNvSpPr>
              <a:spLocks noChangeArrowheads="1"/>
            </p:cNvSpPr>
            <p:nvPr/>
          </p:nvSpPr>
          <p:spPr bwMode="auto">
            <a:xfrm>
              <a:off x="2339752" y="5013344"/>
              <a:ext cx="3240359" cy="1512700"/>
            </a:xfrm>
            <a:prstGeom prst="roundRect">
              <a:avLst>
                <a:gd name="adj" fmla="val 16667"/>
              </a:avLst>
            </a:prstGeom>
            <a:noFill/>
            <a:ln w="28575">
              <a:solidFill>
                <a:srgbClr val="FF0000"/>
              </a:solidFill>
              <a:prstDash val="sysDash"/>
              <a:round/>
            </a:ln>
          </p:spPr>
          <p:txBody>
            <a:bodyPr>
              <a:spAutoFit/>
            </a:bodyPr>
            <a:lstStyle/>
            <a:p>
              <a:endParaRPr lang="zh-CN" altLang="en-US" sz="1350"/>
            </a:p>
          </p:txBody>
        </p:sp>
      </p:grpSp>
      <p:grpSp>
        <p:nvGrpSpPr>
          <p:cNvPr id="2" name="组合 1"/>
          <p:cNvGrpSpPr/>
          <p:nvPr/>
        </p:nvGrpSpPr>
        <p:grpSpPr>
          <a:xfrm>
            <a:off x="765810" y="3856355"/>
            <a:ext cx="10518140" cy="3001010"/>
            <a:chOff x="1206" y="6073"/>
            <a:chExt cx="16564" cy="4726"/>
          </a:xfrm>
        </p:grpSpPr>
        <p:grpSp>
          <p:nvGrpSpPr>
            <p:cNvPr id="9" name="组合 8"/>
            <p:cNvGrpSpPr/>
            <p:nvPr/>
          </p:nvGrpSpPr>
          <p:grpSpPr>
            <a:xfrm>
              <a:off x="1428" y="7385"/>
              <a:ext cx="14612" cy="3415"/>
              <a:chOff x="1428" y="7385"/>
              <a:chExt cx="14612" cy="3415"/>
            </a:xfrm>
          </p:grpSpPr>
          <p:pic>
            <p:nvPicPr>
              <p:cNvPr id="5" name="图片 4" descr="IMG_20240529_094416"/>
              <p:cNvPicPr>
                <a:picLocks noChangeAspect="1"/>
              </p:cNvPicPr>
              <p:nvPr/>
            </p:nvPicPr>
            <p:blipFill>
              <a:blip r:embed="rId6"/>
              <a:stretch>
                <a:fillRect/>
              </a:stretch>
            </p:blipFill>
            <p:spPr>
              <a:xfrm>
                <a:off x="1428" y="7385"/>
                <a:ext cx="4535" cy="3402"/>
              </a:xfrm>
              <a:prstGeom prst="rect">
                <a:avLst/>
              </a:prstGeom>
            </p:spPr>
          </p:pic>
          <p:pic>
            <p:nvPicPr>
              <p:cNvPr id="7" name="图片 6" descr="IMG_20240529_094256"/>
              <p:cNvPicPr>
                <a:picLocks noChangeAspect="1"/>
              </p:cNvPicPr>
              <p:nvPr/>
            </p:nvPicPr>
            <p:blipFill>
              <a:blip r:embed="rId7"/>
              <a:stretch>
                <a:fillRect/>
              </a:stretch>
            </p:blipFill>
            <p:spPr>
              <a:xfrm>
                <a:off x="7333" y="7398"/>
                <a:ext cx="4535" cy="3402"/>
              </a:xfrm>
              <a:prstGeom prst="rect">
                <a:avLst/>
              </a:prstGeom>
            </p:spPr>
          </p:pic>
          <p:pic>
            <p:nvPicPr>
              <p:cNvPr id="8" name="图片 7" descr="IMG_20240529_094309"/>
              <p:cNvPicPr>
                <a:picLocks noChangeAspect="1"/>
              </p:cNvPicPr>
              <p:nvPr/>
            </p:nvPicPr>
            <p:blipFill>
              <a:blip r:embed="rId8"/>
              <a:stretch>
                <a:fillRect/>
              </a:stretch>
            </p:blipFill>
            <p:spPr>
              <a:xfrm>
                <a:off x="13490" y="7398"/>
                <a:ext cx="2551" cy="3402"/>
              </a:xfrm>
              <a:prstGeom prst="rect">
                <a:avLst/>
              </a:prstGeom>
            </p:spPr>
          </p:pic>
        </p:grpSp>
        <p:sp>
          <p:nvSpPr>
            <p:cNvPr id="10" name="文本框 9"/>
            <p:cNvSpPr txBox="1"/>
            <p:nvPr/>
          </p:nvSpPr>
          <p:spPr>
            <a:xfrm>
              <a:off x="1206" y="6073"/>
              <a:ext cx="16564" cy="1384"/>
            </a:xfrm>
            <a:prstGeom prst="rect">
              <a:avLst/>
            </a:prstGeom>
          </p:spPr>
          <p:txBody>
            <a:bodyPr wrap="square">
              <a:noAutofit/>
            </a:bodyPr>
            <a:lstStyle/>
            <a:p>
              <a:pPr indent="0">
                <a:lnSpc>
                  <a:spcPct val="125000"/>
                </a:lnSpc>
                <a:spcBef>
                  <a:spcPts val="0"/>
                </a:spcBef>
                <a:spcAft>
                  <a:spcPts val="0"/>
                </a:spcAft>
                <a:buFont typeface="Wingdings" panose="05000000000000000000" charset="0"/>
                <a:buNone/>
              </a:pPr>
              <a:endParaRPr lang="en-US" altLang="zh-CN" b="0" i="0">
                <a:solidFill>
                  <a:srgbClr val="060607"/>
                </a:solidFill>
                <a:latin typeface="微软雅黑" panose="020B0503020204020204" pitchFamily="34" charset="-122"/>
                <a:ea typeface="微软雅黑" panose="020B0503020204020204" pitchFamily="34" charset="-122"/>
              </a:endParaRPr>
            </a:p>
            <a:p>
              <a:pPr marL="285750" indent="-285750">
                <a:lnSpc>
                  <a:spcPct val="125000"/>
                </a:lnSpc>
                <a:spcBef>
                  <a:spcPts val="0"/>
                </a:spcBef>
                <a:spcAft>
                  <a:spcPts val="0"/>
                </a:spcAft>
                <a:buFont typeface="Wingdings" panose="05000000000000000000" charset="0"/>
                <a:buChar char="l"/>
              </a:pPr>
              <a:r>
                <a:rPr lang="en-US" altLang="zh-CN">
                  <a:solidFill>
                    <a:srgbClr val="060607"/>
                  </a:solidFill>
                  <a:latin typeface="微软雅黑" panose="020B0503020204020204" pitchFamily="34" charset="-122"/>
                  <a:ea typeface="微软雅黑" panose="020B0503020204020204" pitchFamily="34" charset="-122"/>
                  <a:sym typeface="+mn-ea"/>
                </a:rPr>
                <a:t>Excessive processing of rice significantly reduces the flavor of the rice, impacting the taste.</a:t>
              </a:r>
              <a:endParaRPr lang="en-US" altLang="zh-CN" b="0" i="0">
                <a:solidFill>
                  <a:srgbClr val="060607"/>
                </a:solidFill>
                <a:latin typeface="微软雅黑" panose="020B0503020204020204" pitchFamily="34" charset="-122"/>
                <a:ea typeface="微软雅黑" panose="020B0503020204020204" pitchFamily="34" charset="-122"/>
              </a:endParaRPr>
            </a:p>
            <a:p>
              <a:pPr marL="285750" indent="-285750">
                <a:lnSpc>
                  <a:spcPct val="125000"/>
                </a:lnSpc>
                <a:spcBef>
                  <a:spcPts val="0"/>
                </a:spcBef>
                <a:spcAft>
                  <a:spcPts val="0"/>
                </a:spcAft>
                <a:buFont typeface="Wingdings" panose="05000000000000000000" charset="0"/>
                <a:buChar char="l"/>
              </a:pPr>
              <a:endParaRPr lang="en-US" altLang="zh-CN" b="0" i="0">
                <a:solidFill>
                  <a:srgbClr val="060607"/>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843278" y="4281069"/>
            <a:ext cx="940562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Rice Processing Precision Inspection Method</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3" name="文本框 2"/>
          <p:cNvSpPr txBox="1"/>
          <p:nvPr/>
        </p:nvSpPr>
        <p:spPr>
          <a:xfrm>
            <a:off x="450850" y="1293495"/>
            <a:ext cx="6826250" cy="460375"/>
          </a:xfrm>
          <a:prstGeom prst="rect">
            <a:avLst/>
          </a:prstGeom>
        </p:spPr>
        <p:txBody>
          <a:bodyPr wrap="square">
            <a:spAutoFit/>
          </a:bodyPr>
          <a:lstStyle/>
          <a:p>
            <a:pPr marL="457200" indent="-457200">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Milling Yield Test Method</a:t>
            </a:r>
          </a:p>
        </p:txBody>
      </p:sp>
      <p:sp>
        <p:nvSpPr>
          <p:cNvPr id="4" name="文本框 3"/>
          <p:cNvSpPr txBox="1"/>
          <p:nvPr/>
        </p:nvSpPr>
        <p:spPr>
          <a:xfrm>
            <a:off x="1214120" y="2182495"/>
            <a:ext cx="9763760" cy="2491740"/>
          </a:xfrm>
          <a:prstGeom prst="rect">
            <a:avLst/>
          </a:prstGeom>
        </p:spPr>
        <p:txBody>
          <a:bodyPr wrap="square">
            <a:spAutoFit/>
          </a:bodyPr>
          <a:lstStyle/>
          <a:p>
            <a:pPr marL="0" indent="0" algn="ctr">
              <a:lnSpc>
                <a:spcPct val="200000"/>
              </a:lnSpc>
            </a:pPr>
            <a:r>
              <a:rPr lang="en-US" altLang="zh-CN" b="0" i="0">
                <a:solidFill>
                  <a:srgbClr val="060607"/>
                </a:solidFill>
                <a:latin typeface="微软雅黑" panose="020B0503020204020204" pitchFamily="34" charset="-122"/>
                <a:ea typeface="微软雅黑" panose="020B0503020204020204" pitchFamily="34" charset="-122"/>
                <a:cs typeface="微软雅黑" panose="020B0503020204020204" pitchFamily="34" charset="-122"/>
              </a:rPr>
              <a:t>Milling yield reduction rate (%) = [1 - (polished rice weight / brown rice weight)] × 100</a:t>
            </a:r>
          </a:p>
          <a:p>
            <a:pPr marL="0" indent="0" algn="ctr">
              <a:lnSpc>
                <a:spcPct val="200000"/>
              </a:lnSpc>
            </a:pPr>
            <a:r>
              <a:rPr lang="en-US" altLang="zh-CN" sz="2400" b="0" i="0">
                <a:solidFill>
                  <a:srgbClr val="060607"/>
                </a:solidFill>
                <a:latin typeface="微软雅黑" panose="020B0503020204020204" pitchFamily="34" charset="-122"/>
                <a:ea typeface="微软雅黑" panose="020B0503020204020204" pitchFamily="34" charset="-122"/>
                <a:cs typeface="微软雅黑" panose="020B0503020204020204" pitchFamily="34" charset="-122"/>
              </a:rPr>
              <a:t>or</a:t>
            </a:r>
          </a:p>
          <a:p>
            <a:pPr marL="0" indent="0" algn="ctr">
              <a:lnSpc>
                <a:spcPct val="200000"/>
              </a:lnSpc>
            </a:pPr>
            <a:r>
              <a:rPr lang="en-US" altLang="zh-CN" b="0" i="0">
                <a:solidFill>
                  <a:srgbClr val="060607"/>
                </a:solidFill>
                <a:latin typeface="微软雅黑" panose="020B0503020204020204" pitchFamily="34" charset="-122"/>
                <a:ea typeface="微软雅黑" panose="020B0503020204020204" pitchFamily="34" charset="-122"/>
                <a:cs typeface="微软雅黑" panose="020B0503020204020204" pitchFamily="34" charset="-122"/>
              </a:rPr>
              <a:t>White rice yields</a:t>
            </a:r>
            <a:r>
              <a:rPr lang="en-US" altLang="zh-CN">
                <a:solidFill>
                  <a:srgbClr val="060607"/>
                </a:solidFill>
                <a:latin typeface="微软雅黑" panose="020B0503020204020204" pitchFamily="34" charset="-122"/>
                <a:ea typeface="微软雅黑" panose="020B0503020204020204" pitchFamily="34" charset="-122"/>
                <a:cs typeface="微软雅黑" panose="020B0503020204020204" pitchFamily="34" charset="-122"/>
                <a:sym typeface="+mn-ea"/>
              </a:rPr>
              <a:t>(%) =  polished rice weight / brown rice weight × 100</a:t>
            </a:r>
            <a:endParaRPr lang="en-US" altLang="zh-CN" b="0" i="0">
              <a:solidFill>
                <a:srgbClr val="060607"/>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gn="ctr">
              <a:lnSpc>
                <a:spcPct val="200000"/>
              </a:lnSpc>
            </a:pPr>
            <a:endParaRPr lang="en-US" altLang="zh-CN" b="0" i="0">
              <a:solidFill>
                <a:srgbClr val="060607"/>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图片 4" descr="ba70fcf9-4333-4622-9ab0-d7b24fee419f_0_preview_rev_1"/>
          <p:cNvPicPr>
            <a:picLocks noChangeAspect="1"/>
          </p:cNvPicPr>
          <p:nvPr/>
        </p:nvPicPr>
        <p:blipFill>
          <a:blip r:embed="rId5"/>
          <a:stretch>
            <a:fillRect/>
          </a:stretch>
        </p:blipFill>
        <p:spPr>
          <a:xfrm>
            <a:off x="4404360" y="3731895"/>
            <a:ext cx="3383280" cy="33832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3" name="文本框 2"/>
          <p:cNvSpPr txBox="1"/>
          <p:nvPr/>
        </p:nvSpPr>
        <p:spPr>
          <a:xfrm>
            <a:off x="450850" y="1224280"/>
            <a:ext cx="10984230" cy="1198880"/>
          </a:xfrm>
          <a:prstGeom prst="rect">
            <a:avLst/>
          </a:prstGeom>
        </p:spPr>
        <p:txBody>
          <a:bodyPr wrap="square">
            <a:spAutoFit/>
          </a:bodyPr>
          <a:lstStyle/>
          <a:p>
            <a:pPr marL="457200" indent="-457200">
              <a:lnSpc>
                <a:spcPct val="150000"/>
              </a:lnSpc>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GB/T 5502-2018 </a:t>
            </a:r>
          </a:p>
          <a:p>
            <a:pPr indent="0">
              <a:lnSpc>
                <a:spcPct val="150000"/>
              </a:lnSpc>
              <a:buFont typeface="Wingdings" panose="05000000000000000000" charset="0"/>
              <a:buNone/>
            </a:pPr>
            <a:r>
              <a:rPr lang="en-US" altLang="zh-CN" sz="2400" b="0" i="0">
                <a:solidFill>
                  <a:srgbClr val="060607"/>
                </a:solidFill>
                <a:latin typeface="微软雅黑" panose="020B0503020204020204" pitchFamily="34" charset="-122"/>
                <a:ea typeface="微软雅黑" panose="020B0503020204020204" pitchFamily="34" charset="-122"/>
              </a:rPr>
              <a:t>    Inspection of grain and oils-Determination of milling degree of rice</a:t>
            </a:r>
          </a:p>
        </p:txBody>
      </p:sp>
      <p:sp>
        <p:nvSpPr>
          <p:cNvPr id="4" name="文本框 3"/>
          <p:cNvSpPr txBox="1"/>
          <p:nvPr/>
        </p:nvSpPr>
        <p:spPr>
          <a:xfrm>
            <a:off x="757555" y="2684780"/>
            <a:ext cx="4942205" cy="2106930"/>
          </a:xfrm>
          <a:prstGeom prst="rect">
            <a:avLst/>
          </a:prstGeom>
        </p:spPr>
        <p:txBody>
          <a:bodyPr wrap="square">
            <a:spAutoFit/>
          </a:bodyPr>
          <a:lstStyle/>
          <a:p>
            <a:pPr marL="285750" indent="-285750">
              <a:lnSpc>
                <a:spcPct val="150000"/>
              </a:lnSpc>
              <a:buFont typeface="Wingdings" panose="05000000000000000000" charset="0"/>
              <a:buChar char="u"/>
            </a:pPr>
            <a:r>
              <a:rPr lang="en-US" altLang="zh-CN" sz="2000" b="0" i="0">
                <a:solidFill>
                  <a:srgbClr val="060607"/>
                </a:solidFill>
                <a:latin typeface="微软雅黑" panose="020B0503020204020204" pitchFamily="34" charset="-122"/>
                <a:ea typeface="微软雅黑" panose="020B0503020204020204" pitchFamily="34" charset="-122"/>
              </a:rPr>
              <a:t>Comparative Observation Method</a:t>
            </a:r>
          </a:p>
          <a:p>
            <a:pPr indent="0">
              <a:lnSpc>
                <a:spcPct val="150000"/>
              </a:lnSpc>
              <a:buFont typeface="Wingdings" panose="05000000000000000000" charset="0"/>
              <a:buNone/>
            </a:pPr>
            <a:r>
              <a:rPr lang="en-US" altLang="zh-CN" b="0" i="0">
                <a:solidFill>
                  <a:srgbClr val="060607"/>
                </a:solidFill>
                <a:latin typeface="微软雅黑" panose="020B0503020204020204" pitchFamily="34" charset="-122"/>
                <a:ea typeface="微软雅黑" panose="020B0503020204020204" pitchFamily="34" charset="-122"/>
              </a:rPr>
              <a:t>Comparing the stained rice sample with the stained standard sample for rice milling precision.</a:t>
            </a:r>
          </a:p>
          <a:p>
            <a:pPr marL="0" indent="0"/>
            <a:endParaRPr lang="en-US" altLang="zh-CN" sz="2000" b="0" i="0">
              <a:solidFill>
                <a:srgbClr val="060607"/>
              </a:solidFill>
              <a:latin typeface="微软雅黑" panose="020B0503020204020204" pitchFamily="34" charset="-122"/>
              <a:ea typeface="微软雅黑" panose="020B0503020204020204" pitchFamily="34" charset="-122"/>
            </a:endParaRPr>
          </a:p>
        </p:txBody>
      </p:sp>
      <p:pic>
        <p:nvPicPr>
          <p:cNvPr id="5" name="图片 4" descr="眼睛_preview_rev_1"/>
          <p:cNvPicPr>
            <a:picLocks noChangeAspect="1"/>
          </p:cNvPicPr>
          <p:nvPr/>
        </p:nvPicPr>
        <p:blipFill>
          <a:blip r:embed="rId5"/>
          <a:srcRect t="26531" b="20605"/>
          <a:stretch>
            <a:fillRect/>
          </a:stretch>
        </p:blipFill>
        <p:spPr>
          <a:xfrm>
            <a:off x="565150" y="5452110"/>
            <a:ext cx="2061210" cy="1089660"/>
          </a:xfrm>
          <a:prstGeom prst="rect">
            <a:avLst/>
          </a:prstGeom>
        </p:spPr>
      </p:pic>
      <p:sp>
        <p:nvSpPr>
          <p:cNvPr id="8" name="圆角矩形 7"/>
          <p:cNvSpPr/>
          <p:nvPr/>
        </p:nvSpPr>
        <p:spPr>
          <a:xfrm>
            <a:off x="648970" y="2649220"/>
            <a:ext cx="5161280" cy="1994535"/>
          </a:xfrm>
          <a:prstGeom prst="roundRect">
            <a:avLst/>
          </a:prstGeom>
          <a:noFill/>
          <a:ln w="19050">
            <a:solidFill>
              <a:schemeClr val="accent2">
                <a:lumMod val="60000"/>
                <a:lumOff val="40000"/>
              </a:schemeClr>
            </a:solidFill>
            <a:prstDash val="dashDot"/>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箭头连接符 10"/>
          <p:cNvCxnSpPr/>
          <p:nvPr/>
        </p:nvCxnSpPr>
        <p:spPr>
          <a:xfrm flipV="1">
            <a:off x="1617980" y="4729480"/>
            <a:ext cx="0" cy="823595"/>
          </a:xfrm>
          <a:prstGeom prst="straightConnector1">
            <a:avLst/>
          </a:prstGeom>
          <a:ln w="2857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3116580" y="2562225"/>
            <a:ext cx="9097010" cy="4166870"/>
            <a:chOff x="4908" y="4035"/>
            <a:chExt cx="14326" cy="6562"/>
          </a:xfrm>
        </p:grpSpPr>
        <p:grpSp>
          <p:nvGrpSpPr>
            <p:cNvPr id="13" name="组合 12"/>
            <p:cNvGrpSpPr/>
            <p:nvPr/>
          </p:nvGrpSpPr>
          <p:grpSpPr>
            <a:xfrm>
              <a:off x="7850" y="4035"/>
              <a:ext cx="11385" cy="6563"/>
              <a:chOff x="7850" y="4035"/>
              <a:chExt cx="11385" cy="6563"/>
            </a:xfrm>
          </p:grpSpPr>
          <p:sp>
            <p:nvSpPr>
              <p:cNvPr id="7" name="文本框 6"/>
              <p:cNvSpPr txBox="1"/>
              <p:nvPr/>
            </p:nvSpPr>
            <p:spPr>
              <a:xfrm>
                <a:off x="9635" y="4129"/>
                <a:ext cx="9600" cy="6469"/>
              </a:xfrm>
              <a:prstGeom prst="rect">
                <a:avLst/>
              </a:prstGeom>
              <a:noFill/>
            </p:spPr>
            <p:txBody>
              <a:bodyPr wrap="square" rtlCol="0" anchor="t">
                <a:spAutoFit/>
              </a:bodyPr>
              <a:lstStyle/>
              <a:p>
                <a:pPr marL="285750" indent="-285750">
                  <a:lnSpc>
                    <a:spcPct val="150000"/>
                  </a:lnSpc>
                  <a:buFont typeface="Wingdings" panose="05000000000000000000" charset="0"/>
                  <a:buChar char="u"/>
                </a:pPr>
                <a:r>
                  <a:rPr lang="en-US" altLang="zh-CN" sz="2000">
                    <a:solidFill>
                      <a:srgbClr val="060607"/>
                    </a:solidFill>
                    <a:latin typeface="微软雅黑" panose="020B0503020204020204" pitchFamily="34" charset="-122"/>
                    <a:ea typeface="微软雅黑" panose="020B0503020204020204" pitchFamily="34" charset="-122"/>
                    <a:sym typeface="+mn-ea"/>
                  </a:rPr>
                  <a:t>Instrument-Assisted Detection Method</a:t>
                </a:r>
                <a:endParaRPr lang="en-US" altLang="zh-CN" sz="2000" b="0" i="0">
                  <a:solidFill>
                    <a:srgbClr val="060607"/>
                  </a:solidFill>
                  <a:latin typeface="微软雅黑" panose="020B0503020204020204" pitchFamily="34" charset="-122"/>
                  <a:ea typeface="微软雅黑" panose="020B0503020204020204" pitchFamily="34" charset="-122"/>
                </a:endParaRPr>
              </a:p>
              <a:p>
                <a:pPr indent="0">
                  <a:lnSpc>
                    <a:spcPct val="150000"/>
                  </a:lnSpc>
                  <a:buFont typeface="Wingdings" panose="05000000000000000000" charset="0"/>
                  <a:buNone/>
                </a:pPr>
                <a:r>
                  <a:rPr lang="en-US" altLang="zh-CN" b="0" i="0">
                    <a:solidFill>
                      <a:srgbClr val="060607"/>
                    </a:solidFill>
                    <a:latin typeface="微软雅黑" panose="020B0503020204020204" pitchFamily="34" charset="-122"/>
                    <a:ea typeface="微软雅黑" panose="020B0503020204020204" pitchFamily="34" charset="-122"/>
                  </a:rPr>
                  <a:t>The stained rice samples and the stained rice processing precision standard samples are compared by image analysis methods for determination.</a:t>
                </a:r>
              </a:p>
              <a:p>
                <a:pPr indent="0">
                  <a:lnSpc>
                    <a:spcPct val="150000"/>
                  </a:lnSpc>
                  <a:buFont typeface="Wingdings" panose="05000000000000000000" charset="0"/>
                  <a:buNone/>
                </a:pPr>
                <a:endParaRPr lang="en-US" altLang="zh-CN" sz="2000">
                  <a:solidFill>
                    <a:srgbClr val="060607"/>
                  </a:solidFill>
                  <a:latin typeface="微软雅黑" panose="020B0503020204020204" pitchFamily="34" charset="-122"/>
                  <a:ea typeface="微软雅黑" panose="020B0503020204020204" pitchFamily="34" charset="-122"/>
                  <a:sym typeface="+mn-ea"/>
                </a:endParaRPr>
              </a:p>
              <a:p>
                <a:pPr marL="285750" indent="-285750">
                  <a:lnSpc>
                    <a:spcPct val="150000"/>
                  </a:lnSpc>
                  <a:buFont typeface="Wingdings" panose="05000000000000000000" charset="0"/>
                  <a:buChar char="u"/>
                </a:pPr>
                <a:r>
                  <a:rPr lang="en-US" altLang="zh-CN" sz="2000">
                    <a:solidFill>
                      <a:srgbClr val="060607"/>
                    </a:solidFill>
                    <a:latin typeface="微软雅黑" panose="020B0503020204020204" pitchFamily="34" charset="-122"/>
                    <a:ea typeface="微软雅黑" panose="020B0503020204020204" pitchFamily="34" charset="-122"/>
                    <a:sym typeface="+mn-ea"/>
                  </a:rPr>
                  <a:t>Instrumental Detection Method</a:t>
                </a:r>
              </a:p>
              <a:p>
                <a:pPr indent="0">
                  <a:lnSpc>
                    <a:spcPct val="150000"/>
                  </a:lnSpc>
                  <a:buFont typeface="Wingdings" panose="05000000000000000000" charset="0"/>
                  <a:buNone/>
                </a:pPr>
                <a:r>
                  <a:rPr lang="en-US" altLang="zh-CN" sz="2000">
                    <a:solidFill>
                      <a:srgbClr val="060607"/>
                    </a:solidFill>
                    <a:latin typeface="微软雅黑" panose="020B0503020204020204" pitchFamily="34" charset="-122"/>
                    <a:ea typeface="微软雅黑" panose="020B0503020204020204" pitchFamily="34" charset="-122"/>
                    <a:sym typeface="+mn-ea"/>
                  </a:rPr>
                  <a:t>Detecting the degree of skin retention in stained rice samples using image capture and image analysis methods.</a:t>
                </a:r>
              </a:p>
            </p:txBody>
          </p:sp>
          <p:sp>
            <p:nvSpPr>
              <p:cNvPr id="9" name="圆角矩形 8"/>
              <p:cNvSpPr/>
              <p:nvPr/>
            </p:nvSpPr>
            <p:spPr>
              <a:xfrm>
                <a:off x="9525" y="4035"/>
                <a:ext cx="9601" cy="6563"/>
              </a:xfrm>
              <a:prstGeom prst="roundRect">
                <a:avLst/>
              </a:prstGeom>
              <a:noFill/>
              <a:ln w="19050">
                <a:solidFill>
                  <a:schemeClr val="accent2">
                    <a:lumMod val="60000"/>
                    <a:lumOff val="40000"/>
                  </a:schemeClr>
                </a:solidFill>
                <a:prstDash val="dashDot"/>
              </a:ln>
              <a:extLst>
                <a:ext uri="{909E8E84-426E-40DD-AFC4-6F175D3DCCD1}">
                  <a14:hiddenFill xmlns:a14="http://schemas.microsoft.com/office/drawing/2010/main">
                    <a:solidFill>
                      <a:schemeClr val="accent1">
                        <a:lumMod val="20000"/>
                        <a:lumOff val="8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2" name="直接箭头连接符 11"/>
              <p:cNvCxnSpPr/>
              <p:nvPr/>
            </p:nvCxnSpPr>
            <p:spPr>
              <a:xfrm>
                <a:off x="7850" y="8586"/>
                <a:ext cx="1474" cy="9"/>
              </a:xfrm>
              <a:prstGeom prst="straightConnector1">
                <a:avLst/>
              </a:prstGeom>
              <a:ln w="28575">
                <a:solidFill>
                  <a:schemeClr val="accent2"/>
                </a:solidFill>
                <a:prstDash val="dash"/>
                <a:tailEnd type="arrow"/>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6"/>
            <a:srcRect t="20169" b="29718"/>
            <a:stretch>
              <a:fillRect/>
            </a:stretch>
          </p:blipFill>
          <p:spPr>
            <a:xfrm>
              <a:off x="4908" y="7583"/>
              <a:ext cx="2852" cy="2959"/>
            </a:xfrm>
            <a:prstGeom prst="rect">
              <a:avLst/>
            </a:prstGeom>
          </p:spPr>
        </p:pic>
        <p:sp>
          <p:nvSpPr>
            <p:cNvPr id="14" name="椭圆形标注 13"/>
            <p:cNvSpPr/>
            <p:nvPr/>
          </p:nvSpPr>
          <p:spPr>
            <a:xfrm>
              <a:off x="6773" y="6265"/>
              <a:ext cx="2203" cy="1183"/>
            </a:xfrm>
            <a:prstGeom prst="wedgeEllipseCallout">
              <a:avLst>
                <a:gd name="adj1" fmla="val -25913"/>
                <a:gd name="adj2" fmla="val 7696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662" y="6591"/>
              <a:ext cx="3125" cy="531"/>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~30,000 RMB</a:t>
              </a:r>
            </a:p>
          </p:txBody>
        </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3" name="文本框 2"/>
          <p:cNvSpPr txBox="1"/>
          <p:nvPr/>
        </p:nvSpPr>
        <p:spPr>
          <a:xfrm>
            <a:off x="271780" y="1183640"/>
            <a:ext cx="5645785" cy="1568450"/>
          </a:xfrm>
          <a:prstGeom prst="rect">
            <a:avLst/>
          </a:prstGeom>
        </p:spPr>
        <p:txBody>
          <a:bodyPr wrap="square">
            <a:spAutoFit/>
          </a:bodyPr>
          <a:lstStyle/>
          <a:p>
            <a:pPr marL="457200" indent="-457200">
              <a:lnSpc>
                <a:spcPct val="150000"/>
              </a:lnSpc>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Whiteness Determination Method</a:t>
            </a:r>
          </a:p>
          <a:p>
            <a:pPr indent="0">
              <a:lnSpc>
                <a:spcPct val="150000"/>
              </a:lnSpc>
              <a:buFont typeface="Wingdings" panose="05000000000000000000" charset="0"/>
              <a:buNone/>
            </a:pPr>
            <a:r>
              <a:rPr lang="en-US" altLang="zh-CN" sz="2000" b="0" i="0">
                <a:solidFill>
                  <a:srgbClr val="060607"/>
                </a:solidFill>
                <a:latin typeface="微软雅黑" panose="020B0503020204020204" pitchFamily="34" charset="-122"/>
                <a:ea typeface="微软雅黑" panose="020B0503020204020204" pitchFamily="34" charset="-122"/>
              </a:rPr>
              <a:t>Reflecting the rice processing precision by measuring the whiteness of rice.</a:t>
            </a:r>
          </a:p>
        </p:txBody>
      </p:sp>
      <p:grpSp>
        <p:nvGrpSpPr>
          <p:cNvPr id="16" name="组合 15"/>
          <p:cNvGrpSpPr/>
          <p:nvPr/>
        </p:nvGrpSpPr>
        <p:grpSpPr>
          <a:xfrm>
            <a:off x="6425565" y="1183640"/>
            <a:ext cx="5455920" cy="3990975"/>
            <a:chOff x="10119" y="1864"/>
            <a:chExt cx="8592" cy="6285"/>
          </a:xfrm>
        </p:grpSpPr>
        <p:sp>
          <p:nvSpPr>
            <p:cNvPr id="2" name="文本框 1"/>
            <p:cNvSpPr txBox="1"/>
            <p:nvPr/>
          </p:nvSpPr>
          <p:spPr>
            <a:xfrm>
              <a:off x="10119" y="1864"/>
              <a:ext cx="8592" cy="3197"/>
            </a:xfrm>
            <a:prstGeom prst="rect">
              <a:avLst/>
            </a:prstGeom>
          </p:spPr>
          <p:txBody>
            <a:bodyPr wrap="square">
              <a:spAutoFit/>
            </a:bodyPr>
            <a:lstStyle/>
            <a:p>
              <a:pPr marL="457200" indent="-457200">
                <a:lnSpc>
                  <a:spcPct val="150000"/>
                </a:lnSpc>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Near-Infrared Spectroscopy(NIR)</a:t>
              </a:r>
            </a:p>
            <a:p>
              <a:pPr indent="0">
                <a:lnSpc>
                  <a:spcPct val="150000"/>
                </a:lnSpc>
                <a:buFont typeface="Wingdings" panose="05000000000000000000" charset="0"/>
                <a:buNone/>
              </a:pPr>
              <a:r>
                <a:rPr lang="en-US" altLang="zh-CN" sz="2000" b="0" i="0">
                  <a:solidFill>
                    <a:srgbClr val="060607"/>
                  </a:solidFill>
                  <a:latin typeface="微软雅黑" panose="020B0503020204020204" pitchFamily="34" charset="-122"/>
                  <a:ea typeface="微软雅黑" panose="020B0503020204020204" pitchFamily="34" charset="-122"/>
                </a:rPr>
                <a:t>Judging the processing precision of rice by detecting the changes in surface fat content.</a:t>
              </a:r>
            </a:p>
          </p:txBody>
        </p:sp>
        <p:pic>
          <p:nvPicPr>
            <p:cNvPr id="14" name="图片 13" descr="ant_product_15100.jpg!w384x255_preview_rev_1"/>
            <p:cNvPicPr>
              <a:picLocks noChangeAspect="1"/>
            </p:cNvPicPr>
            <p:nvPr/>
          </p:nvPicPr>
          <p:blipFill>
            <a:blip r:embed="rId5"/>
            <a:stretch>
              <a:fillRect/>
            </a:stretch>
          </p:blipFill>
          <p:spPr>
            <a:xfrm>
              <a:off x="11376" y="4237"/>
              <a:ext cx="5891" cy="3912"/>
            </a:xfrm>
            <a:prstGeom prst="rect">
              <a:avLst/>
            </a:prstGeom>
          </p:spPr>
        </p:pic>
      </p:grpSp>
      <p:sp>
        <p:nvSpPr>
          <p:cNvPr id="15" name="文本框 14"/>
          <p:cNvSpPr txBox="1"/>
          <p:nvPr/>
        </p:nvSpPr>
        <p:spPr>
          <a:xfrm>
            <a:off x="271780" y="5372100"/>
            <a:ext cx="10984230" cy="460375"/>
          </a:xfrm>
          <a:prstGeom prst="rect">
            <a:avLst/>
          </a:prstGeom>
        </p:spPr>
        <p:txBody>
          <a:bodyPr wrap="square">
            <a:spAutoFit/>
          </a:bodyPr>
          <a:lstStyle/>
          <a:p>
            <a:pPr marL="457200" indent="-457200">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Methods Based on Imaging Technology and Machine Learning</a:t>
            </a:r>
          </a:p>
        </p:txBody>
      </p:sp>
      <p:grpSp>
        <p:nvGrpSpPr>
          <p:cNvPr id="17" name="组合 16"/>
          <p:cNvGrpSpPr/>
          <p:nvPr/>
        </p:nvGrpSpPr>
        <p:grpSpPr>
          <a:xfrm>
            <a:off x="1410970" y="2784475"/>
            <a:ext cx="3860800" cy="2602230"/>
            <a:chOff x="2222" y="4385"/>
            <a:chExt cx="6080" cy="4098"/>
          </a:xfrm>
        </p:grpSpPr>
        <p:pic>
          <p:nvPicPr>
            <p:cNvPr id="8" name="图片 7"/>
            <p:cNvPicPr>
              <a:picLocks noChangeAspect="1"/>
            </p:cNvPicPr>
            <p:nvPr/>
          </p:nvPicPr>
          <p:blipFill>
            <a:blip r:embed="rId6"/>
            <a:srcRect t="21016" b="26563"/>
            <a:stretch>
              <a:fillRect/>
            </a:stretch>
          </p:blipFill>
          <p:spPr>
            <a:xfrm rot="16200000">
              <a:off x="2083" y="4524"/>
              <a:ext cx="4098" cy="3820"/>
            </a:xfrm>
            <a:prstGeom prst="rect">
              <a:avLst/>
            </a:prstGeom>
          </p:spPr>
        </p:pic>
        <p:sp>
          <p:nvSpPr>
            <p:cNvPr id="11" name="椭圆形标注 10"/>
            <p:cNvSpPr/>
            <p:nvPr/>
          </p:nvSpPr>
          <p:spPr>
            <a:xfrm>
              <a:off x="5866" y="4809"/>
              <a:ext cx="2437" cy="1183"/>
            </a:xfrm>
            <a:prstGeom prst="wedgeEllipseCallout">
              <a:avLst>
                <a:gd name="adj1" fmla="val -58658"/>
                <a:gd name="adj2" fmla="val 466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文本框 12"/>
          <p:cNvSpPr txBox="1"/>
          <p:nvPr/>
        </p:nvSpPr>
        <p:spPr>
          <a:xfrm>
            <a:off x="3724910" y="3260725"/>
            <a:ext cx="1984375" cy="337185"/>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~80,000 RMB</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p:tgtEl>
                                          <p:spTgt spid="15"/>
                                        </p:tgtEl>
                                        <p:attrNameLst>
                                          <p:attrName>ppt_y</p:attrName>
                                        </p:attrNameLst>
                                      </p:cBhvr>
                                      <p:tavLst>
                                        <p:tav tm="0">
                                          <p:val>
                                            <p:strVal val="#ppt_y+#ppt_h*1.125000"/>
                                          </p:val>
                                        </p:tav>
                                        <p:tav tm="100000">
                                          <p:val>
                                            <p:strVal val="#ppt_y"/>
                                          </p:val>
                                        </p:tav>
                                      </p:tavLst>
                                    </p:anim>
                                    <p:animEffect transition="in" filter="wipe(up)">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782572" y="4377726"/>
            <a:ext cx="947356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Rice Moderate Processing Technology Model</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9" name="文本框 8"/>
          <p:cNvSpPr txBox="1"/>
          <p:nvPr/>
        </p:nvSpPr>
        <p:spPr>
          <a:xfrm>
            <a:off x="3053715" y="2260600"/>
            <a:ext cx="8017510" cy="1476375"/>
          </a:xfrm>
          <a:prstGeom prst="rect">
            <a:avLst/>
          </a:prstGeom>
        </p:spPr>
        <p:txBody>
          <a:bodyPr wrap="square">
            <a:spAutoFit/>
          </a:bodyPr>
          <a:lstStyle/>
          <a:p>
            <a:pPr marL="0" indent="0">
              <a:lnSpc>
                <a:spcPct val="150000"/>
              </a:lnSpc>
              <a:spcBef>
                <a:spcPts val="0"/>
              </a:spcBef>
              <a:spcAft>
                <a:spcPts val="0"/>
              </a:spcAft>
            </a:pPr>
            <a:r>
              <a:rPr lang="en-US" altLang="zh-CN" sz="2000" b="0" i="0">
                <a:solidFill>
                  <a:srgbClr val="060607"/>
                </a:solidFill>
                <a:latin typeface="微软雅黑" panose="020B0503020204020204" pitchFamily="34" charset="-122"/>
                <a:ea typeface="微软雅黑" panose="020B0503020204020204" pitchFamily="34" charset="-122"/>
              </a:rPr>
              <a:t>The purpose of moderate rice processing is to maintain good taste while preserving more nutrients. But what kind of rice is considered moderately processed rice? </a:t>
            </a:r>
          </a:p>
        </p:txBody>
      </p:sp>
      <p:pic>
        <p:nvPicPr>
          <p:cNvPr id="4" name="图片 3" descr="t01aef2203e7fc17b76_preview_rev_1"/>
          <p:cNvPicPr>
            <a:picLocks noChangeAspect="1"/>
          </p:cNvPicPr>
          <p:nvPr/>
        </p:nvPicPr>
        <p:blipFill>
          <a:blip r:embed="rId5"/>
          <a:stretch>
            <a:fillRect/>
          </a:stretch>
        </p:blipFill>
        <p:spPr>
          <a:xfrm>
            <a:off x="587375" y="1675130"/>
            <a:ext cx="2625090" cy="2646680"/>
          </a:xfrm>
          <a:prstGeom prst="rect">
            <a:avLst/>
          </a:prstGeom>
        </p:spPr>
      </p:pic>
      <p:grpSp>
        <p:nvGrpSpPr>
          <p:cNvPr id="14" name="组合 13"/>
          <p:cNvGrpSpPr/>
          <p:nvPr/>
        </p:nvGrpSpPr>
        <p:grpSpPr>
          <a:xfrm>
            <a:off x="1997075" y="4892040"/>
            <a:ext cx="8643620" cy="1440180"/>
            <a:chOff x="2701" y="7704"/>
            <a:chExt cx="13612" cy="2268"/>
          </a:xfrm>
        </p:grpSpPr>
        <p:pic>
          <p:nvPicPr>
            <p:cNvPr id="10" name="图片 9" descr="b58f8c5494eef01fb4736efaadcaee22bc317d61"/>
            <p:cNvPicPr>
              <a:picLocks noChangeAspect="1"/>
            </p:cNvPicPr>
            <p:nvPr/>
          </p:nvPicPr>
          <p:blipFill>
            <a:blip r:embed="rId6"/>
            <a:srcRect r="50621" b="52854"/>
            <a:stretch>
              <a:fillRect/>
            </a:stretch>
          </p:blipFill>
          <p:spPr>
            <a:xfrm>
              <a:off x="2701" y="7704"/>
              <a:ext cx="3058" cy="2268"/>
            </a:xfrm>
            <a:prstGeom prst="rect">
              <a:avLst/>
            </a:prstGeom>
          </p:spPr>
        </p:pic>
        <p:pic>
          <p:nvPicPr>
            <p:cNvPr id="11" name="图片 10" descr="b58f8c5494eef01fb4736efaadcaee22bc317d61"/>
            <p:cNvPicPr>
              <a:picLocks noChangeAspect="1"/>
            </p:cNvPicPr>
            <p:nvPr/>
          </p:nvPicPr>
          <p:blipFill>
            <a:blip r:embed="rId6"/>
            <a:srcRect l="50000" r="3528" b="54132"/>
            <a:stretch>
              <a:fillRect/>
            </a:stretch>
          </p:blipFill>
          <p:spPr>
            <a:xfrm>
              <a:off x="6334" y="7704"/>
              <a:ext cx="2959" cy="2268"/>
            </a:xfrm>
            <a:prstGeom prst="rect">
              <a:avLst/>
            </a:prstGeom>
          </p:spPr>
        </p:pic>
        <p:pic>
          <p:nvPicPr>
            <p:cNvPr id="12" name="图片 11" descr="b58f8c5494eef01fb4736efaadcaee22bc317d61"/>
            <p:cNvPicPr>
              <a:picLocks noChangeAspect="1"/>
            </p:cNvPicPr>
            <p:nvPr/>
          </p:nvPicPr>
          <p:blipFill>
            <a:blip r:embed="rId6"/>
            <a:srcRect l="52961" t="50000" r="2979" b="6324"/>
            <a:stretch>
              <a:fillRect/>
            </a:stretch>
          </p:blipFill>
          <p:spPr>
            <a:xfrm>
              <a:off x="10141" y="7704"/>
              <a:ext cx="2946" cy="2268"/>
            </a:xfrm>
            <a:prstGeom prst="rect">
              <a:avLst/>
            </a:prstGeom>
          </p:spPr>
        </p:pic>
        <p:pic>
          <p:nvPicPr>
            <p:cNvPr id="13" name="图片 12" descr="b58f8c5494eef01fb4736efaadcaee22bc317d61"/>
            <p:cNvPicPr>
              <a:picLocks noChangeAspect="1"/>
            </p:cNvPicPr>
            <p:nvPr/>
          </p:nvPicPr>
          <p:blipFill>
            <a:blip r:embed="rId6"/>
            <a:srcRect l="4468" t="50000" r="47872"/>
            <a:stretch>
              <a:fillRect/>
            </a:stretch>
          </p:blipFill>
          <p:spPr>
            <a:xfrm>
              <a:off x="13531" y="7704"/>
              <a:ext cx="2783" cy="2268"/>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2" name="文本框 1"/>
          <p:cNvSpPr txBox="1"/>
          <p:nvPr/>
        </p:nvSpPr>
        <p:spPr>
          <a:xfrm>
            <a:off x="1964055" y="1025525"/>
            <a:ext cx="7472045" cy="460375"/>
          </a:xfrm>
          <a:prstGeom prst="rect">
            <a:avLst/>
          </a:prstGeom>
        </p:spPr>
        <p:txBody>
          <a:bodyPr wrap="square">
            <a:spAutoFit/>
          </a:bodyPr>
          <a:lstStyle/>
          <a:p>
            <a:pPr marL="0" indent="0" algn="ctr" defTabSz="266700">
              <a:lnSpc>
                <a:spcPct val="150000"/>
              </a:lnSpc>
              <a:spcBef>
                <a:spcPct val="0"/>
              </a:spcBef>
              <a:spcAft>
                <a:spcPct val="0"/>
              </a:spcAft>
            </a:pPr>
            <a:r>
              <a:rPr lang="zh-CN" altLang="en-US" sz="1600" b="0">
                <a:latin typeface="Times New Roman" panose="02020603050405020304"/>
                <a:ea typeface="宋体" panose="02010600030101010101" pitchFamily="2" charset="-122"/>
              </a:rPr>
              <a:t>The white rice yields of japonica rice samples with different processing precisions</a:t>
            </a:r>
          </a:p>
        </p:txBody>
      </p:sp>
      <p:graphicFrame>
        <p:nvGraphicFramePr>
          <p:cNvPr id="3" name="表格 2"/>
          <p:cNvGraphicFramePr/>
          <p:nvPr>
            <p:custDataLst>
              <p:tags r:id="rId1"/>
            </p:custDataLst>
          </p:nvPr>
        </p:nvGraphicFramePr>
        <p:xfrm>
          <a:off x="1592580" y="1424305"/>
          <a:ext cx="8750935" cy="3959225"/>
        </p:xfrm>
        <a:graphic>
          <a:graphicData uri="http://schemas.openxmlformats.org/drawingml/2006/table">
            <a:tbl>
              <a:tblPr/>
              <a:tblGrid>
                <a:gridCol w="955675">
                  <a:extLst>
                    <a:ext uri="{9D8B030D-6E8A-4147-A177-3AD203B41FA5}">
                      <a16:colId xmlns:a16="http://schemas.microsoft.com/office/drawing/2014/main" val="20000"/>
                    </a:ext>
                  </a:extLst>
                </a:gridCol>
                <a:gridCol w="960120">
                  <a:extLst>
                    <a:ext uri="{9D8B030D-6E8A-4147-A177-3AD203B41FA5}">
                      <a16:colId xmlns:a16="http://schemas.microsoft.com/office/drawing/2014/main" val="20001"/>
                    </a:ext>
                  </a:extLst>
                </a:gridCol>
                <a:gridCol w="756920">
                  <a:extLst>
                    <a:ext uri="{9D8B030D-6E8A-4147-A177-3AD203B41FA5}">
                      <a16:colId xmlns:a16="http://schemas.microsoft.com/office/drawing/2014/main" val="20002"/>
                    </a:ext>
                  </a:extLst>
                </a:gridCol>
                <a:gridCol w="922655">
                  <a:extLst>
                    <a:ext uri="{9D8B030D-6E8A-4147-A177-3AD203B41FA5}">
                      <a16:colId xmlns:a16="http://schemas.microsoft.com/office/drawing/2014/main" val="20003"/>
                    </a:ext>
                  </a:extLst>
                </a:gridCol>
                <a:gridCol w="769620">
                  <a:extLst>
                    <a:ext uri="{9D8B030D-6E8A-4147-A177-3AD203B41FA5}">
                      <a16:colId xmlns:a16="http://schemas.microsoft.com/office/drawing/2014/main" val="20004"/>
                    </a:ext>
                  </a:extLst>
                </a:gridCol>
                <a:gridCol w="934085">
                  <a:extLst>
                    <a:ext uri="{9D8B030D-6E8A-4147-A177-3AD203B41FA5}">
                      <a16:colId xmlns:a16="http://schemas.microsoft.com/office/drawing/2014/main" val="20005"/>
                    </a:ext>
                  </a:extLst>
                </a:gridCol>
                <a:gridCol w="789305">
                  <a:extLst>
                    <a:ext uri="{9D8B030D-6E8A-4147-A177-3AD203B41FA5}">
                      <a16:colId xmlns:a16="http://schemas.microsoft.com/office/drawing/2014/main" val="20006"/>
                    </a:ext>
                  </a:extLst>
                </a:gridCol>
                <a:gridCol w="881380">
                  <a:extLst>
                    <a:ext uri="{9D8B030D-6E8A-4147-A177-3AD203B41FA5}">
                      <a16:colId xmlns:a16="http://schemas.microsoft.com/office/drawing/2014/main" val="20007"/>
                    </a:ext>
                  </a:extLst>
                </a:gridCol>
                <a:gridCol w="777875">
                  <a:extLst>
                    <a:ext uri="{9D8B030D-6E8A-4147-A177-3AD203B41FA5}">
                      <a16:colId xmlns:a16="http://schemas.microsoft.com/office/drawing/2014/main" val="20008"/>
                    </a:ext>
                  </a:extLst>
                </a:gridCol>
                <a:gridCol w="1003300">
                  <a:extLst>
                    <a:ext uri="{9D8B030D-6E8A-4147-A177-3AD203B41FA5}">
                      <a16:colId xmlns:a16="http://schemas.microsoft.com/office/drawing/2014/main" val="20009"/>
                    </a:ext>
                  </a:extLst>
                </a:gridCol>
              </a:tblGrid>
              <a:tr h="347345">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Sample</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100">
                          <a:latin typeface="Times New Roman" panose="02020603050405020304" charset="0"/>
                          <a:ea typeface="等线" panose="02010600030101010101" pitchFamily="2" charset="-122"/>
                          <a:cs typeface="Times New Roman" panose="02020603050405020304" charset="0"/>
                        </a:rPr>
                        <a:t>White rice yields</a:t>
                      </a:r>
                      <a:r>
                        <a:rPr lang="en-US" altLang="zh-CN" sz="1100">
                          <a:latin typeface="Times New Roman" panose="02020603050405020304" charset="0"/>
                          <a:ea typeface="Times New Roman" panose="02020603050405020304"/>
                          <a:cs typeface="Times New Roman" panose="02020603050405020304" charset="0"/>
                        </a:rPr>
                        <a:t>/%</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Sample</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100">
                          <a:latin typeface="Times New Roman" panose="02020603050405020304" charset="0"/>
                          <a:ea typeface="等线" panose="02010600030101010101" pitchFamily="2" charset="-122"/>
                          <a:cs typeface="Times New Roman" panose="02020603050405020304" charset="0"/>
                        </a:rPr>
                        <a:t>White rice yields</a:t>
                      </a:r>
                      <a:r>
                        <a:rPr lang="en-US" altLang="zh-CN" sz="1100">
                          <a:latin typeface="Times New Roman" panose="02020603050405020304" charset="0"/>
                          <a:ea typeface="Times New Roman" panose="02020603050405020304"/>
                          <a:cs typeface="Times New Roman" panose="02020603050405020304" charset="0"/>
                        </a:rPr>
                        <a:t>/%</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Sample</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100">
                          <a:latin typeface="Times New Roman" panose="02020603050405020304" charset="0"/>
                          <a:ea typeface="等线" panose="02010600030101010101" pitchFamily="2" charset="-122"/>
                          <a:cs typeface="Times New Roman" panose="02020603050405020304" charset="0"/>
                        </a:rPr>
                        <a:t>White rice yields</a:t>
                      </a:r>
                      <a:r>
                        <a:rPr lang="en-US" altLang="zh-CN" sz="1100">
                          <a:latin typeface="Times New Roman" panose="02020603050405020304" charset="0"/>
                          <a:ea typeface="Times New Roman" panose="02020603050405020304"/>
                          <a:cs typeface="Times New Roman" panose="02020603050405020304" charset="0"/>
                        </a:rPr>
                        <a:t>/%</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Sample</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100">
                          <a:latin typeface="Times New Roman" panose="02020603050405020304" charset="0"/>
                          <a:ea typeface="等线" panose="02010600030101010101" pitchFamily="2" charset="-122"/>
                          <a:cs typeface="Times New Roman" panose="02020603050405020304" charset="0"/>
                        </a:rPr>
                        <a:t>White rice yields</a:t>
                      </a:r>
                      <a:r>
                        <a:rPr lang="en-US" altLang="zh-CN" sz="1100">
                          <a:latin typeface="Times New Roman" panose="02020603050405020304" charset="0"/>
                          <a:ea typeface="Times New Roman" panose="02020603050405020304"/>
                          <a:cs typeface="Times New Roman" panose="02020603050405020304" charset="0"/>
                        </a:rPr>
                        <a:t>/%</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Sample</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zh-CN" sz="1100">
                          <a:latin typeface="Times New Roman" panose="02020603050405020304" charset="0"/>
                          <a:ea typeface="等线" panose="02010600030101010101" pitchFamily="2" charset="-122"/>
                          <a:cs typeface="Times New Roman" panose="02020603050405020304" charset="0"/>
                        </a:rPr>
                        <a:t>White rice yields</a:t>
                      </a:r>
                      <a:r>
                        <a:rPr lang="en-US" altLang="zh-CN" sz="1100">
                          <a:latin typeface="Times New Roman" panose="02020603050405020304" charset="0"/>
                          <a:ea typeface="Times New Roman" panose="02020603050405020304"/>
                          <a:cs typeface="Times New Roman" panose="02020603050405020304" charset="0"/>
                        </a:rPr>
                        <a:t>/%</a:t>
                      </a:r>
                    </a:p>
                  </a:txBody>
                  <a:tcPr marL="68580" marR="68580" marT="0" marB="0">
                    <a:lnL>
                      <a:noFill/>
                    </a:lnL>
                    <a:lnR>
                      <a:noFill/>
                    </a:lnR>
                    <a:lnT w="19050" cap="flat" cmpd="sng">
                      <a:solidFill>
                        <a:srgbClr val="000008"/>
                      </a:solidFill>
                      <a:prstDash val="solid"/>
                      <a:headEnd type="none" w="med" len="med"/>
                      <a:tailEnd type="none" w="med" len="med"/>
                    </a:lnT>
                    <a:lnB w="19050" cap="flat" cmpd="sng">
                      <a:solidFill>
                        <a:srgbClr val="000008"/>
                      </a:solidFill>
                      <a:prstDash val="solid"/>
                      <a:headEnd type="none" w="med" len="med"/>
                      <a:tailEnd type="none" w="med" len="med"/>
                    </a:lnB>
                    <a:noFill/>
                  </a:tcPr>
                </a:tc>
                <a:extLst>
                  <a:ext uri="{0D108BD9-81ED-4DB2-BD59-A6C34878D82A}">
                    <a16:rowId xmlns:a16="http://schemas.microsoft.com/office/drawing/2014/main" val="10000"/>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100.0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100.0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100.0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100.0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100.0</a:t>
                      </a:r>
                    </a:p>
                  </a:txBody>
                  <a:tcPr marL="68580" marR="68580" marT="0" marB="0" anchor="ctr">
                    <a:lnL>
                      <a:noFill/>
                    </a:lnL>
                    <a:lnR>
                      <a:noFill/>
                    </a:lnR>
                    <a:lnT w="19050" cap="flat" cmpd="sng">
                      <a:solidFill>
                        <a:srgbClr val="000008"/>
                      </a:solidFill>
                      <a:prstDash val="solid"/>
                      <a:headEnd type="none" w="med" len="med"/>
                      <a:tailEnd type="none" w="med" len="med"/>
                    </a:lnT>
                    <a:lnB>
                      <a:noFill/>
                    </a:lnB>
                    <a:noFill/>
                  </a:tcPr>
                </a:tc>
                <a:extLst>
                  <a:ext uri="{0D108BD9-81ED-4DB2-BD59-A6C34878D82A}">
                    <a16:rowId xmlns:a16="http://schemas.microsoft.com/office/drawing/2014/main" val="10001"/>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longdao-1</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97.3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longjing-1</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96.3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yanfeng-1</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95.7</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yujing-1</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94.8</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nanjing-1</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96.8</a:t>
                      </a:r>
                    </a:p>
                  </a:txBody>
                  <a:tcPr marL="68580" marR="68580" marT="0" marB="0" anchor="ctr">
                    <a:lnL>
                      <a:noFill/>
                    </a:lnL>
                    <a:lnR>
                      <a:noFill/>
                    </a:lnR>
                    <a:lnT>
                      <a:noFill/>
                    </a:lnT>
                    <a:lnB>
                      <a:noFill/>
                    </a:lnB>
                    <a:noFill/>
                  </a:tcPr>
                </a:tc>
                <a:extLst>
                  <a:ext uri="{0D108BD9-81ED-4DB2-BD59-A6C34878D82A}">
                    <a16:rowId xmlns:a16="http://schemas.microsoft.com/office/drawing/2014/main" val="10002"/>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longdao-2</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93.1</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longjing-2</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94.1</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yanfeng-2</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92.5</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yujing-2</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92.1</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nanjing-2</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94.4</a:t>
                      </a:r>
                    </a:p>
                  </a:txBody>
                  <a:tcPr marL="68580" marR="68580" marT="0" marB="0" anchor="ctr">
                    <a:lnL>
                      <a:noFill/>
                    </a:lnL>
                    <a:lnR>
                      <a:noFill/>
                    </a:lnR>
                    <a:lnT>
                      <a:noFill/>
                    </a:lnT>
                    <a:lnB>
                      <a:noFill/>
                    </a:lnB>
                    <a:noFill/>
                  </a:tcPr>
                </a:tc>
                <a:extLst>
                  <a:ext uri="{0D108BD9-81ED-4DB2-BD59-A6C34878D82A}">
                    <a16:rowId xmlns:a16="http://schemas.microsoft.com/office/drawing/2014/main" val="10003"/>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longdao-3</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92.2</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longjing-3</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92.9</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yanfeng-3</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91.4</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yujing-3</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nanjing-3</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92.5</a:t>
                      </a:r>
                    </a:p>
                  </a:txBody>
                  <a:tcPr marL="68580" marR="68580" marT="0" marB="0" anchor="ctr">
                    <a:lnL>
                      <a:noFill/>
                    </a:lnL>
                    <a:lnR>
                      <a:noFill/>
                    </a:lnR>
                    <a:lnT>
                      <a:noFill/>
                    </a:lnT>
                    <a:lnB>
                      <a:noFill/>
                    </a:lnB>
                    <a:noFill/>
                  </a:tcPr>
                </a:tc>
                <a:extLst>
                  <a:ext uri="{0D108BD9-81ED-4DB2-BD59-A6C34878D82A}">
                    <a16:rowId xmlns:a16="http://schemas.microsoft.com/office/drawing/2014/main" val="10004"/>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longdao-4</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91.0</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longjing-4</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yanfeng-4</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90.1</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yujing-4</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89.7</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nanjing-4</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91.6</a:t>
                      </a:r>
                    </a:p>
                  </a:txBody>
                  <a:tcPr marL="68580" marR="68580" marT="0" marB="0" anchor="ctr">
                    <a:lnL>
                      <a:noFill/>
                    </a:lnL>
                    <a:lnR>
                      <a:noFill/>
                    </a:lnR>
                    <a:lnT>
                      <a:noFill/>
                    </a:lnT>
                    <a:lnB>
                      <a:noFill/>
                    </a:lnB>
                    <a:noFill/>
                  </a:tcPr>
                </a:tc>
                <a:extLst>
                  <a:ext uri="{0D108BD9-81ED-4DB2-BD59-A6C34878D82A}">
                    <a16:rowId xmlns:a16="http://schemas.microsoft.com/office/drawing/2014/main" val="10005"/>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longdao-5</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90.4</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longjing-5</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90.5</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yanfeng-5</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89.3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yujing-5</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88.0</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nanjing-5</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91.1</a:t>
                      </a:r>
                    </a:p>
                  </a:txBody>
                  <a:tcPr marL="68580" marR="68580" marT="0" marB="0" anchor="ctr">
                    <a:lnL>
                      <a:noFill/>
                    </a:lnL>
                    <a:lnR>
                      <a:noFill/>
                    </a:lnR>
                    <a:lnT>
                      <a:noFill/>
                    </a:lnT>
                    <a:lnB>
                      <a:noFill/>
                    </a:lnB>
                    <a:noFill/>
                  </a:tcPr>
                </a:tc>
                <a:extLst>
                  <a:ext uri="{0D108BD9-81ED-4DB2-BD59-A6C34878D82A}">
                    <a16:rowId xmlns:a16="http://schemas.microsoft.com/office/drawing/2014/main" val="10006"/>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longdao-6</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89.2</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longjing-6</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89.4</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yanfeng-6</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88.3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yujing-6</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86.8</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nanjing-6</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90.1</a:t>
                      </a:r>
                    </a:p>
                  </a:txBody>
                  <a:tcPr marL="68580" marR="68580" marT="0" marB="0" anchor="ctr">
                    <a:lnL>
                      <a:noFill/>
                    </a:lnL>
                    <a:lnR>
                      <a:noFill/>
                    </a:lnR>
                    <a:lnT>
                      <a:noFill/>
                    </a:lnT>
                    <a:lnB>
                      <a:noFill/>
                    </a:lnB>
                    <a:noFill/>
                  </a:tcPr>
                </a:tc>
                <a:extLst>
                  <a:ext uri="{0D108BD9-81ED-4DB2-BD59-A6C34878D82A}">
                    <a16:rowId xmlns:a16="http://schemas.microsoft.com/office/drawing/2014/main" val="10007"/>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88.0</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87.7</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87.9</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85.9</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89.2</a:t>
                      </a:r>
                    </a:p>
                  </a:txBody>
                  <a:tcPr marL="68580" marR="68580" marT="0" marB="0" anchor="ctr">
                    <a:lnL>
                      <a:noFill/>
                    </a:lnL>
                    <a:lnR>
                      <a:noFill/>
                    </a:lnR>
                    <a:lnT>
                      <a:noFill/>
                    </a:lnT>
                    <a:lnB>
                      <a:noFill/>
                    </a:lnB>
                    <a:noFill/>
                  </a:tcPr>
                </a:tc>
                <a:extLst>
                  <a:ext uri="{0D108BD9-81ED-4DB2-BD59-A6C34878D82A}">
                    <a16:rowId xmlns:a16="http://schemas.microsoft.com/office/drawing/2014/main" val="10008"/>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longdao-8</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86.3</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longjing-8</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86.5</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yanfeng-8</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86.7</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yujing-8</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85.2</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nanjing-8</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88.2</a:t>
                      </a:r>
                    </a:p>
                  </a:txBody>
                  <a:tcPr marL="68580" marR="68580" marT="0" marB="0" anchor="ctr">
                    <a:lnL>
                      <a:noFill/>
                    </a:lnL>
                    <a:lnR>
                      <a:noFill/>
                    </a:lnR>
                    <a:lnT>
                      <a:noFill/>
                    </a:lnT>
                    <a:lnB>
                      <a:noFill/>
                    </a:lnB>
                    <a:noFill/>
                  </a:tcPr>
                </a:tc>
                <a:extLst>
                  <a:ext uri="{0D108BD9-81ED-4DB2-BD59-A6C34878D82A}">
                    <a16:rowId xmlns:a16="http://schemas.microsoft.com/office/drawing/2014/main" val="10009"/>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longdao-9</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84.1</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longjing-9</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84.5</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yanfeng-9</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84.6</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yujing-9</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83.9</a:t>
                      </a:r>
                    </a:p>
                  </a:txBody>
                  <a:tcPr marL="68580" marR="68580" marT="0" marB="0" anchor="ctr">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nanjing-9</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86.4</a:t>
                      </a:r>
                    </a:p>
                  </a:txBody>
                  <a:tcPr marL="68580" marR="68580" marT="0" marB="0" anchor="ctr">
                    <a:lnL>
                      <a:noFill/>
                    </a:lnL>
                    <a:lnR>
                      <a:noFill/>
                    </a:lnR>
                    <a:lnT>
                      <a:noFill/>
                    </a:lnT>
                    <a:lnB>
                      <a:noFill/>
                    </a:lnB>
                    <a:noFill/>
                  </a:tcPr>
                </a:tc>
                <a:extLst>
                  <a:ext uri="{0D108BD9-81ED-4DB2-BD59-A6C34878D82A}">
                    <a16:rowId xmlns:a16="http://schemas.microsoft.com/office/drawing/2014/main" val="10010"/>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longdao-10</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83.7</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nchor="ctr">
                    <a:lnL>
                      <a:noFill/>
                    </a:lnL>
                    <a:lnR>
                      <a:noFill/>
                    </a:lnR>
                    <a:lnT>
                      <a:noFill/>
                    </a:lnT>
                    <a:lnB>
                      <a:noFill/>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a:noFill/>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a:noFill/>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a:noFill/>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a:noFill/>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a:noFill/>
                    </a:lnB>
                    <a:noFill/>
                  </a:tcPr>
                </a:tc>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nanjing-10</a:t>
                      </a:r>
                    </a:p>
                  </a:txBody>
                  <a:tcPr marL="68580" marR="68580" marT="0" marB="0" anchor="ctr">
                    <a:lnL>
                      <a:noFill/>
                    </a:lnL>
                    <a:lnR>
                      <a:noFill/>
                    </a:lnR>
                    <a:lnT>
                      <a:noFill/>
                    </a:lnT>
                    <a:lnB>
                      <a:noFill/>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85.5</a:t>
                      </a:r>
                    </a:p>
                  </a:txBody>
                  <a:tcPr marL="68580" marR="68580" marT="0" marB="0" anchor="ctr">
                    <a:lnL>
                      <a:noFill/>
                    </a:lnL>
                    <a:lnR>
                      <a:noFill/>
                    </a:lnR>
                    <a:lnT>
                      <a:noFill/>
                    </a:lnT>
                    <a:lnB>
                      <a:noFill/>
                    </a:lnB>
                    <a:noFill/>
                  </a:tcPr>
                </a:tc>
                <a:extLst>
                  <a:ext uri="{0D108BD9-81ED-4DB2-BD59-A6C34878D82A}">
                    <a16:rowId xmlns:a16="http://schemas.microsoft.com/office/drawing/2014/main" val="10011"/>
                  </a:ext>
                </a:extLst>
              </a:tr>
              <a:tr h="288000">
                <a:tc>
                  <a:txBody>
                    <a:bodyPr/>
                    <a:lstStyle/>
                    <a:p>
                      <a:pPr marL="0" indent="0" algn="l"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longdao-11</a:t>
                      </a:r>
                    </a:p>
                  </a:txBody>
                  <a:tcPr marL="68580" marR="68580" marT="0" marB="0" anchor="ctr">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fontAlgn="ctr">
                        <a:lnSpc>
                          <a:spcPct val="150000"/>
                        </a:lnSpc>
                        <a:spcBef>
                          <a:spcPct val="0"/>
                        </a:spcBef>
                        <a:spcAft>
                          <a:spcPct val="0"/>
                        </a:spcAft>
                      </a:pPr>
                      <a:r>
                        <a:rPr lang="en-US" altLang="zh-CN" sz="1100" i="0">
                          <a:solidFill>
                            <a:srgbClr val="000000"/>
                          </a:solidFill>
                          <a:latin typeface="Times New Roman" panose="02020603050405020304"/>
                          <a:ea typeface="Times New Roman" panose="02020603050405020304"/>
                        </a:rPr>
                        <a:t>82.8</a:t>
                      </a:r>
                    </a:p>
                  </a:txBody>
                  <a:tcPr marL="68580" marR="68580" marT="0" marB="0" anchor="ctr">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fontAlgn="ctr">
                        <a:lnSpc>
                          <a:spcPct val="150000"/>
                        </a:lnSpc>
                        <a:spcBef>
                          <a:spcPct val="0"/>
                        </a:spcBef>
                        <a:spcAft>
                          <a:spcPct val="0"/>
                        </a:spcAft>
                      </a:pPr>
                      <a:r>
                        <a:rPr lang="en-US" altLang="zh-CN" sz="1100">
                          <a:latin typeface="Times New Roman" panose="02020603050405020304"/>
                          <a:ea typeface="等线" panose="02010600030101010101" pitchFamily="2" charset="-122"/>
                        </a:rPr>
                        <a:t> </a:t>
                      </a:r>
                    </a:p>
                  </a:txBody>
                  <a:tcPr marL="68580" marR="68580" marT="0" marB="0" anchor="ctr">
                    <a:lnL>
                      <a:noFill/>
                    </a:lnL>
                    <a:lnR>
                      <a:noFill/>
                    </a:lnR>
                    <a:lnT>
                      <a:noFill/>
                    </a:lnT>
                    <a:lnB w="19050" cap="flat" cmpd="sng">
                      <a:solidFill>
                        <a:srgbClr val="000008"/>
                      </a:solidFill>
                      <a:prstDash val="solid"/>
                      <a:headEnd type="none" w="med" len="med"/>
                      <a:tailEnd type="none" w="med" len="med"/>
                    </a:lnB>
                    <a:noFill/>
                  </a:tcPr>
                </a:tc>
                <a:tc>
                  <a:txBody>
                    <a:bodyPr/>
                    <a:lstStyle/>
                    <a:p>
                      <a:pPr marL="0" indent="0" algn="ctr">
                        <a:lnSpc>
                          <a:spcPct val="150000"/>
                        </a:lnSpc>
                        <a:spcBef>
                          <a:spcPct val="0"/>
                        </a:spcBef>
                        <a:spcAft>
                          <a:spcPct val="0"/>
                        </a:spcAft>
                      </a:pPr>
                      <a:endParaRPr sz="1100">
                        <a:latin typeface="Times New Roman" panose="02020603050405020304"/>
                        <a:ea typeface="等线" panose="02010600030101010101" pitchFamily="2" charset="-122"/>
                      </a:endParaRPr>
                    </a:p>
                  </a:txBody>
                  <a:tcPr marL="68580" marR="68580" marT="0" marB="0">
                    <a:lnL>
                      <a:noFill/>
                    </a:lnL>
                    <a:lnR>
                      <a:noFill/>
                    </a:lnR>
                    <a:lnT>
                      <a:noFill/>
                    </a:lnT>
                    <a:lnB w="19050" cap="flat" cmpd="sng">
                      <a:solidFill>
                        <a:srgbClr val="000008"/>
                      </a:solidFill>
                      <a:prstDash val="solid"/>
                      <a:headEnd type="none" w="med" len="med"/>
                      <a:tailEnd type="none" w="med" len="med"/>
                    </a:lnB>
                    <a:noFill/>
                  </a:tcPr>
                </a:tc>
                <a:extLst>
                  <a:ext uri="{0D108BD9-81ED-4DB2-BD59-A6C34878D82A}">
                    <a16:rowId xmlns:a16="http://schemas.microsoft.com/office/drawing/2014/main" val="10012"/>
                  </a:ext>
                </a:extLst>
              </a:tr>
            </a:tbl>
          </a:graphicData>
        </a:graphic>
      </p:graphicFrame>
      <p:sp>
        <p:nvSpPr>
          <p:cNvPr id="9" name="文本框 8"/>
          <p:cNvSpPr txBox="1"/>
          <p:nvPr/>
        </p:nvSpPr>
        <p:spPr>
          <a:xfrm>
            <a:off x="365760" y="5462270"/>
            <a:ext cx="11461115" cy="1129665"/>
          </a:xfrm>
          <a:prstGeom prst="rect">
            <a:avLst/>
          </a:prstGeom>
        </p:spPr>
        <p:txBody>
          <a:bodyPr wrap="square">
            <a:spAutoFit/>
          </a:bodyPr>
          <a:lstStyle/>
          <a:p>
            <a:pPr marL="0" indent="0">
              <a:lnSpc>
                <a:spcPct val="125000"/>
              </a:lnSpc>
              <a:spcBef>
                <a:spcPts val="0"/>
              </a:spcBef>
              <a:spcAft>
                <a:spcPts val="0"/>
              </a:spcAft>
            </a:pPr>
            <a:r>
              <a:rPr lang="en-US" altLang="zh-CN" b="0" i="0">
                <a:solidFill>
                  <a:srgbClr val="060607"/>
                </a:solidFill>
                <a:latin typeface="微软雅黑" panose="020B0503020204020204" pitchFamily="34" charset="-122"/>
                <a:ea typeface="微软雅黑" panose="020B0503020204020204" pitchFamily="34" charset="-122"/>
              </a:rPr>
              <a:t>Select five representative varieties of japonica rice with different grain types for milling to different extents to explore the impact of milling degree on the physicochemical quality, nutritional components, and taste quality of rice, in order to determine the appropriate range for rice processing.</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grpSp>
        <p:nvGrpSpPr>
          <p:cNvPr id="26" name="组合 5"/>
          <p:cNvGrpSpPr/>
          <p:nvPr/>
        </p:nvGrpSpPr>
        <p:grpSpPr>
          <a:xfrm>
            <a:off x="8509189" y="1568722"/>
            <a:ext cx="3023755" cy="2019083"/>
            <a:chOff x="0" y="688975"/>
            <a:chExt cx="5087938" cy="3468688"/>
          </a:xfrm>
        </p:grpSpPr>
        <p:pic>
          <p:nvPicPr>
            <p:cNvPr id="27" name="图表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88975"/>
              <a:ext cx="5087938"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直接箭头连接符 27"/>
            <p:cNvCxnSpPr/>
            <p:nvPr/>
          </p:nvCxnSpPr>
          <p:spPr>
            <a:xfrm flipH="1" flipV="1">
              <a:off x="4067175" y="3362284"/>
              <a:ext cx="351656" cy="45243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r="21994"/>
          <a:stretch>
            <a:fillRect/>
          </a:stretch>
        </p:blipFill>
        <p:spPr bwMode="auto">
          <a:xfrm>
            <a:off x="9073424" y="4093721"/>
            <a:ext cx="2246069"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276860" y="2239645"/>
            <a:ext cx="7969250" cy="3215640"/>
            <a:chOff x="796" y="1985"/>
            <a:chExt cx="12550" cy="5064"/>
          </a:xfrm>
        </p:grpSpPr>
        <p:grpSp>
          <p:nvGrpSpPr>
            <p:cNvPr id="3" name="组合 2"/>
            <p:cNvGrpSpPr/>
            <p:nvPr/>
          </p:nvGrpSpPr>
          <p:grpSpPr>
            <a:xfrm>
              <a:off x="796" y="1985"/>
              <a:ext cx="12550" cy="5064"/>
              <a:chOff x="105569" y="1054257"/>
              <a:chExt cx="7488238" cy="3956050"/>
            </a:xfrm>
          </p:grpSpPr>
          <p:grpSp>
            <p:nvGrpSpPr>
              <p:cNvPr id="2" name="组合 6"/>
              <p:cNvGrpSpPr/>
              <p:nvPr/>
            </p:nvGrpSpPr>
            <p:grpSpPr bwMode="auto">
              <a:xfrm>
                <a:off x="105569" y="1054257"/>
                <a:ext cx="7488238" cy="3956050"/>
                <a:chOff x="0" y="0"/>
                <a:chExt cx="7488832" cy="3956451"/>
              </a:xfrm>
            </p:grpSpPr>
            <p:pic>
              <p:nvPicPr>
                <p:cNvPr id="15" name="图表 30"/>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42" y="-5716"/>
                  <a:ext cx="7498675" cy="396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任意多边形 31"/>
                <p:cNvSpPr/>
                <p:nvPr/>
              </p:nvSpPr>
              <p:spPr bwMode="auto">
                <a:xfrm>
                  <a:off x="5543990" y="2448173"/>
                  <a:ext cx="1657481" cy="215922"/>
                </a:xfrm>
                <a:custGeom>
                  <a:avLst/>
                  <a:gdLst>
                    <a:gd name="T0" fmla="*/ 0 w 1733550"/>
                    <a:gd name="T1" fmla="*/ 0 h 219075"/>
                    <a:gd name="T2" fmla="*/ 222881 w 1733550"/>
                    <a:gd name="T3" fmla="*/ 80895 h 219075"/>
                    <a:gd name="T4" fmla="*/ 620881 w 1733550"/>
                    <a:gd name="T5" fmla="*/ 161790 h 219075"/>
                    <a:gd name="T6" fmla="*/ 1050722 w 1733550"/>
                    <a:gd name="T7" fmla="*/ 197743 h 219075"/>
                    <a:gd name="T8" fmla="*/ 1448722 w 1733550"/>
                    <a:gd name="T9" fmla="*/ 206732 h 219075"/>
                    <a:gd name="T10" fmla="*/ 0 60000 65536"/>
                    <a:gd name="T11" fmla="*/ 0 60000 65536"/>
                    <a:gd name="T12" fmla="*/ 0 60000 65536"/>
                    <a:gd name="T13" fmla="*/ 0 60000 65536"/>
                    <a:gd name="T14" fmla="*/ 0 60000 65536"/>
                    <a:gd name="T15" fmla="*/ 0 w 1733550"/>
                    <a:gd name="T16" fmla="*/ 0 h 219075"/>
                    <a:gd name="T17" fmla="*/ 1733550 w 1733550"/>
                    <a:gd name="T18" fmla="*/ 219075 h 219075"/>
                  </a:gdLst>
                  <a:ahLst/>
                  <a:cxnLst>
                    <a:cxn ang="T10">
                      <a:pos x="T0" y="T1"/>
                    </a:cxn>
                    <a:cxn ang="T11">
                      <a:pos x="T2" y="T3"/>
                    </a:cxn>
                    <a:cxn ang="T12">
                      <a:pos x="T4" y="T5"/>
                    </a:cxn>
                    <a:cxn ang="T13">
                      <a:pos x="T6" y="T7"/>
                    </a:cxn>
                    <a:cxn ang="T14">
                      <a:pos x="T8" y="T9"/>
                    </a:cxn>
                  </a:cxnLst>
                  <a:rect l="T15" t="T16" r="T17" b="T18"/>
                  <a:pathLst>
                    <a:path w="1733550" h="219075">
                      <a:moveTo>
                        <a:pt x="0" y="0"/>
                      </a:moveTo>
                      <a:cubicBezTo>
                        <a:pt x="71437" y="28575"/>
                        <a:pt x="142875" y="57150"/>
                        <a:pt x="266700" y="85725"/>
                      </a:cubicBezTo>
                      <a:cubicBezTo>
                        <a:pt x="390525" y="114300"/>
                        <a:pt x="577850" y="150813"/>
                        <a:pt x="742950" y="171450"/>
                      </a:cubicBezTo>
                      <a:cubicBezTo>
                        <a:pt x="908050" y="192087"/>
                        <a:pt x="1092200" y="201613"/>
                        <a:pt x="1257300" y="209550"/>
                      </a:cubicBezTo>
                      <a:cubicBezTo>
                        <a:pt x="1422400" y="217487"/>
                        <a:pt x="1577975" y="218281"/>
                        <a:pt x="1733550" y="219075"/>
                      </a:cubicBezTo>
                    </a:path>
                  </a:pathLst>
                </a:custGeom>
                <a:noFill/>
                <a:ln w="28575" cap="rnd" cmpd="sng">
                  <a:solidFill>
                    <a:srgbClr val="FF0000"/>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17" name="任意多边形 32"/>
                <p:cNvSpPr/>
                <p:nvPr/>
              </p:nvSpPr>
              <p:spPr bwMode="auto">
                <a:xfrm>
                  <a:off x="5617021" y="2953049"/>
                  <a:ext cx="1655894" cy="71445"/>
                </a:xfrm>
                <a:custGeom>
                  <a:avLst/>
                  <a:gdLst>
                    <a:gd name="T0" fmla="*/ 0 w 1781175"/>
                    <a:gd name="T1" fmla="*/ 0 h 76200"/>
                    <a:gd name="T2" fmla="*/ 455354 w 1781175"/>
                    <a:gd name="T3" fmla="*/ 36804 h 76200"/>
                    <a:gd name="T4" fmla="*/ 818213 w 1781175"/>
                    <a:gd name="T5" fmla="*/ 51526 h 76200"/>
                    <a:gd name="T6" fmla="*/ 1109926 w 1781175"/>
                    <a:gd name="T7" fmla="*/ 51526 h 76200"/>
                    <a:gd name="T8" fmla="*/ 1330487 w 1781175"/>
                    <a:gd name="T9" fmla="*/ 58888 h 76200"/>
                    <a:gd name="T10" fmla="*/ 0 60000 65536"/>
                    <a:gd name="T11" fmla="*/ 0 60000 65536"/>
                    <a:gd name="T12" fmla="*/ 0 60000 65536"/>
                    <a:gd name="T13" fmla="*/ 0 60000 65536"/>
                    <a:gd name="T14" fmla="*/ 0 60000 65536"/>
                    <a:gd name="T15" fmla="*/ 0 w 1781175"/>
                    <a:gd name="T16" fmla="*/ 0 h 76200"/>
                    <a:gd name="T17" fmla="*/ 1781175 w 1781175"/>
                    <a:gd name="T18" fmla="*/ 76200 h 76200"/>
                  </a:gdLst>
                  <a:ahLst/>
                  <a:cxnLst>
                    <a:cxn ang="T10">
                      <a:pos x="T0" y="T1"/>
                    </a:cxn>
                    <a:cxn ang="T11">
                      <a:pos x="T2" y="T3"/>
                    </a:cxn>
                    <a:cxn ang="T12">
                      <a:pos x="T4" y="T5"/>
                    </a:cxn>
                    <a:cxn ang="T13">
                      <a:pos x="T6" y="T7"/>
                    </a:cxn>
                    <a:cxn ang="T14">
                      <a:pos x="T8" y="T9"/>
                    </a:cxn>
                  </a:cxnLst>
                  <a:rect l="T15" t="T16" r="T17" b="T18"/>
                  <a:pathLst>
                    <a:path w="1781175" h="76200">
                      <a:moveTo>
                        <a:pt x="0" y="0"/>
                      </a:moveTo>
                      <a:lnTo>
                        <a:pt x="609600" y="47625"/>
                      </a:lnTo>
                      <a:cubicBezTo>
                        <a:pt x="792162" y="58737"/>
                        <a:pt x="949325" y="63500"/>
                        <a:pt x="1095375" y="66675"/>
                      </a:cubicBezTo>
                      <a:cubicBezTo>
                        <a:pt x="1241425" y="69850"/>
                        <a:pt x="1371600" y="65088"/>
                        <a:pt x="1485900" y="66675"/>
                      </a:cubicBezTo>
                      <a:cubicBezTo>
                        <a:pt x="1600200" y="68263"/>
                        <a:pt x="1690687" y="72231"/>
                        <a:pt x="1781175" y="76200"/>
                      </a:cubicBezTo>
                    </a:path>
                  </a:pathLst>
                </a:custGeom>
                <a:noFill/>
                <a:ln w="28575" cap="rnd" cmpd="sng">
                  <a:solidFill>
                    <a:srgbClr val="00B0F0"/>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sp>
              <p:nvSpPr>
                <p:cNvPr id="18" name="任意多边形 33"/>
                <p:cNvSpPr/>
                <p:nvPr/>
              </p:nvSpPr>
              <p:spPr bwMode="auto">
                <a:xfrm>
                  <a:off x="5617021" y="1584486"/>
                  <a:ext cx="1655894" cy="71445"/>
                </a:xfrm>
                <a:custGeom>
                  <a:avLst/>
                  <a:gdLst>
                    <a:gd name="T0" fmla="*/ 0 w 1657350"/>
                    <a:gd name="T1" fmla="*/ 416814 h 39687"/>
                    <a:gd name="T2" fmla="*/ 560003 w 1657350"/>
                    <a:gd name="T3" fmla="*/ 216742 h 39687"/>
                    <a:gd name="T4" fmla="*/ 977632 w 1657350"/>
                    <a:gd name="T5" fmla="*/ 116702 h 39687"/>
                    <a:gd name="T6" fmla="*/ 1490177 w 1657350"/>
                    <a:gd name="T7" fmla="*/ 16666 h 39687"/>
                    <a:gd name="T8" fmla="*/ 1651534 w 1657350"/>
                    <a:gd name="T9" fmla="*/ 16666 h 39687"/>
                    <a:gd name="T10" fmla="*/ 0 60000 65536"/>
                    <a:gd name="T11" fmla="*/ 0 60000 65536"/>
                    <a:gd name="T12" fmla="*/ 0 60000 65536"/>
                    <a:gd name="T13" fmla="*/ 0 60000 65536"/>
                    <a:gd name="T14" fmla="*/ 0 60000 65536"/>
                    <a:gd name="T15" fmla="*/ 0 w 1657350"/>
                    <a:gd name="T16" fmla="*/ 0 h 39687"/>
                    <a:gd name="T17" fmla="*/ 1657350 w 1657350"/>
                    <a:gd name="T18" fmla="*/ 39687 h 39687"/>
                  </a:gdLst>
                  <a:ahLst/>
                  <a:cxnLst>
                    <a:cxn ang="T10">
                      <a:pos x="T0" y="T1"/>
                    </a:cxn>
                    <a:cxn ang="T11">
                      <a:pos x="T2" y="T3"/>
                    </a:cxn>
                    <a:cxn ang="T12">
                      <a:pos x="T4" y="T5"/>
                    </a:cxn>
                    <a:cxn ang="T13">
                      <a:pos x="T6" y="T7"/>
                    </a:cxn>
                    <a:cxn ang="T14">
                      <a:pos x="T8" y="T9"/>
                    </a:cxn>
                  </a:cxnLst>
                  <a:rect l="T15" t="T16" r="T17" b="T18"/>
                  <a:pathLst>
                    <a:path w="1657350" h="39687">
                      <a:moveTo>
                        <a:pt x="0" y="39687"/>
                      </a:moveTo>
                      <a:lnTo>
                        <a:pt x="561975" y="20637"/>
                      </a:lnTo>
                      <a:lnTo>
                        <a:pt x="981075" y="11112"/>
                      </a:lnTo>
                      <a:lnTo>
                        <a:pt x="1495425" y="1587"/>
                      </a:lnTo>
                      <a:cubicBezTo>
                        <a:pt x="1608137" y="0"/>
                        <a:pt x="1632743" y="793"/>
                        <a:pt x="1657350" y="1587"/>
                      </a:cubicBezTo>
                    </a:path>
                  </a:pathLst>
                </a:custGeom>
                <a:noFill/>
                <a:ln w="28575" cap="rnd" cmpd="sng">
                  <a:solidFill>
                    <a:srgbClr val="0070C0"/>
                  </a:solidFill>
                  <a:prstDash val="dash"/>
                  <a:round/>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grpSp>
          <p:sp>
            <p:nvSpPr>
              <p:cNvPr id="8" name="任意多边形 34"/>
              <p:cNvSpPr/>
              <p:nvPr/>
            </p:nvSpPr>
            <p:spPr bwMode="auto">
              <a:xfrm>
                <a:off x="447916" y="1358494"/>
                <a:ext cx="5184775" cy="2665412"/>
              </a:xfrm>
              <a:custGeom>
                <a:avLst/>
                <a:gdLst>
                  <a:gd name="T0" fmla="*/ 0 w 4895850"/>
                  <a:gd name="T1" fmla="*/ 52394 h 2224088"/>
                  <a:gd name="T2" fmla="*/ 407335 w 4895850"/>
                  <a:gd name="T3" fmla="*/ 32746 h 2224088"/>
                  <a:gd name="T4" fmla="*/ 994376 w 4895850"/>
                  <a:gd name="T5" fmla="*/ 248872 h 2224088"/>
                  <a:gd name="T6" fmla="*/ 1749144 w 4895850"/>
                  <a:gd name="T7" fmla="*/ 700772 h 2224088"/>
                  <a:gd name="T8" fmla="*/ 3007087 w 4895850"/>
                  <a:gd name="T9" fmla="*/ 1958235 h 2224088"/>
                  <a:gd name="T10" fmla="*/ 4157208 w 4895850"/>
                  <a:gd name="T11" fmla="*/ 3569354 h 2224088"/>
                  <a:gd name="T12" fmla="*/ 4971877 w 4895850"/>
                  <a:gd name="T13" fmla="*/ 4276672 h 2224088"/>
                  <a:gd name="T14" fmla="*/ 5391196 w 4895850"/>
                  <a:gd name="T15" fmla="*/ 4473151 h 2224088"/>
                  <a:gd name="T16" fmla="*/ 5846453 w 4895850"/>
                  <a:gd name="T17" fmla="*/ 4571390 h 2224088"/>
                  <a:gd name="T18" fmla="*/ 6157938 w 4895850"/>
                  <a:gd name="T19" fmla="*/ 4571390 h 22240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895850"/>
                  <a:gd name="T31" fmla="*/ 0 h 2224088"/>
                  <a:gd name="T32" fmla="*/ 4895850 w 4895850"/>
                  <a:gd name="T33" fmla="*/ 2224088 h 222408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895850" h="2224088">
                    <a:moveTo>
                      <a:pt x="0" y="25400"/>
                    </a:moveTo>
                    <a:cubicBezTo>
                      <a:pt x="96044" y="12700"/>
                      <a:pt x="192088" y="0"/>
                      <a:pt x="323850" y="15875"/>
                    </a:cubicBezTo>
                    <a:cubicBezTo>
                      <a:pt x="455612" y="31750"/>
                      <a:pt x="612775" y="66675"/>
                      <a:pt x="790575" y="120650"/>
                    </a:cubicBezTo>
                    <a:cubicBezTo>
                      <a:pt x="968375" y="174625"/>
                      <a:pt x="1123950" y="201613"/>
                      <a:pt x="1390650" y="339725"/>
                    </a:cubicBezTo>
                    <a:cubicBezTo>
                      <a:pt x="1657350" y="477837"/>
                      <a:pt x="2071687" y="717550"/>
                      <a:pt x="2390775" y="949325"/>
                    </a:cubicBezTo>
                    <a:cubicBezTo>
                      <a:pt x="2709863" y="1181100"/>
                      <a:pt x="3044825" y="1543050"/>
                      <a:pt x="3305175" y="1730375"/>
                    </a:cubicBezTo>
                    <a:cubicBezTo>
                      <a:pt x="3565525" y="1917700"/>
                      <a:pt x="3789363" y="2000250"/>
                      <a:pt x="3952875" y="2073275"/>
                    </a:cubicBezTo>
                    <a:cubicBezTo>
                      <a:pt x="4116387" y="2146300"/>
                      <a:pt x="4170363" y="2144713"/>
                      <a:pt x="4286250" y="2168525"/>
                    </a:cubicBezTo>
                    <a:cubicBezTo>
                      <a:pt x="4402137" y="2192337"/>
                      <a:pt x="4546600" y="2208213"/>
                      <a:pt x="4648200" y="2216150"/>
                    </a:cubicBezTo>
                    <a:cubicBezTo>
                      <a:pt x="4749800" y="2224088"/>
                      <a:pt x="4822825" y="2220119"/>
                      <a:pt x="4895850" y="2216150"/>
                    </a:cubicBezTo>
                  </a:path>
                </a:pathLst>
              </a:custGeom>
              <a:noFill/>
              <a:ln w="28575" cap="rnd" cmpd="sng">
                <a:solidFill>
                  <a:srgbClr val="00B0F0"/>
                </a:solidFill>
                <a:round/>
              </a:ln>
              <a:extLst>
                <a:ext uri="{909E8E84-426E-40DD-AFC4-6F175D3DCCD1}">
                  <a14:hiddenFill xmlns:a14="http://schemas.microsoft.com/office/drawing/2010/main">
                    <a:solidFill>
                      <a:srgbClr val="FFFFFF"/>
                    </a:solidFill>
                  </a14:hiddenFill>
                </a:ext>
              </a:extLst>
            </p:spPr>
            <p:txBody>
              <a:bodyPr anchor="ctr"/>
              <a:lstStyle/>
              <a:p>
                <a:endParaRPr lang="zh-CN" altLang="en-US" sz="1350"/>
              </a:p>
            </p:txBody>
          </p:sp>
        </p:grpSp>
        <p:grpSp>
          <p:nvGrpSpPr>
            <p:cNvPr id="19" name="组合 18"/>
            <p:cNvGrpSpPr/>
            <p:nvPr/>
          </p:nvGrpSpPr>
          <p:grpSpPr>
            <a:xfrm>
              <a:off x="5956" y="3712"/>
              <a:ext cx="7054" cy="2098"/>
              <a:chOff x="3434817" y="1665350"/>
              <a:chExt cx="5972518" cy="390722"/>
            </a:xfrm>
          </p:grpSpPr>
          <p:sp>
            <p:nvSpPr>
              <p:cNvPr id="20" name="TextBox 60"/>
              <p:cNvSpPr txBox="1">
                <a:spLocks noChangeArrowheads="1"/>
              </p:cNvSpPr>
              <p:nvPr/>
            </p:nvSpPr>
            <p:spPr bwMode="auto">
              <a:xfrm>
                <a:off x="6836009" y="1665350"/>
                <a:ext cx="2571326" cy="390722"/>
              </a:xfrm>
              <a:prstGeom prst="rect">
                <a:avLst/>
              </a:prstGeom>
              <a:noFill/>
              <a:ln w="38100">
                <a:solidFill>
                  <a:srgbClr val="FF0000"/>
                </a:solidFill>
                <a:prstDash val="sysDot"/>
                <a:miter lim="800000"/>
              </a:ln>
              <a:extLst>
                <a:ext uri="{909E8E84-426E-40DD-AFC4-6F175D3DCCD1}">
                  <a14:hiddenFill xmlns:a14="http://schemas.microsoft.com/office/drawing/2010/main">
                    <a:solidFill>
                      <a:srgbClr val="FFFFFF"/>
                    </a:solidFill>
                  </a14:hiddenFill>
                </a:ext>
              </a:extLst>
            </p:spPr>
            <p:txBody>
              <a:bodyPr wrap="square">
                <a:spAutoFit/>
              </a:bodyPr>
              <a:lstStyle>
                <a:lvl1pPr>
                  <a:lnSpc>
                    <a:spcPct val="150000"/>
                  </a:lnSpc>
                  <a:spcBef>
                    <a:spcPct val="20000"/>
                  </a:spcBef>
                  <a:spcAft>
                    <a:spcPts val="600"/>
                  </a:spcAft>
                  <a:buClr>
                    <a:srgbClr val="404040"/>
                  </a:buClr>
                  <a:buFont typeface="Wingdings" panose="05000000000000000000" pitchFamily="2" charset="2"/>
                  <a:buChar char="Ø"/>
                  <a:defRPr sz="3200" b="1">
                    <a:solidFill>
                      <a:srgbClr val="002060"/>
                    </a:solidFill>
                    <a:latin typeface="Verdana" panose="020B0604030504040204" charset="0"/>
                    <a:ea typeface="微软雅黑" panose="020B0503020204020204" pitchFamily="34" charset="-122"/>
                  </a:defRPr>
                </a:lvl1pPr>
                <a:lvl2pPr marL="742950" indent="-285750">
                  <a:lnSpc>
                    <a:spcPct val="150000"/>
                  </a:lnSpc>
                  <a:spcBef>
                    <a:spcPct val="20000"/>
                  </a:spcBef>
                  <a:spcAft>
                    <a:spcPts val="600"/>
                  </a:spcAft>
                  <a:buClr>
                    <a:srgbClr val="404040"/>
                  </a:buClr>
                  <a:buFont typeface="Wingdings" panose="05000000000000000000" pitchFamily="2" charset="2"/>
                  <a:buChar char="p"/>
                  <a:defRPr sz="2800" b="1">
                    <a:solidFill>
                      <a:srgbClr val="002060"/>
                    </a:solidFill>
                    <a:latin typeface="Verdana" panose="020B0604030504040204" charset="0"/>
                    <a:ea typeface="微软雅黑" panose="020B0503020204020204" pitchFamily="34" charset="-122"/>
                  </a:defRPr>
                </a:lvl2pPr>
                <a:lvl3pPr marL="1143000" indent="-228600">
                  <a:lnSpc>
                    <a:spcPct val="150000"/>
                  </a:lnSpc>
                  <a:spcBef>
                    <a:spcPct val="20000"/>
                  </a:spcBef>
                  <a:spcAft>
                    <a:spcPts val="600"/>
                  </a:spcAft>
                  <a:buClr>
                    <a:srgbClr val="404040"/>
                  </a:buClr>
                  <a:buSzPct val="94000"/>
                  <a:buFont typeface="Verdana" panose="020B0604030504040204" charset="0"/>
                  <a:buChar char="◊"/>
                  <a:defRPr sz="2400" b="1">
                    <a:solidFill>
                      <a:srgbClr val="002060"/>
                    </a:solidFill>
                    <a:latin typeface="Verdana" panose="020B0604030504040204" charset="0"/>
                    <a:ea typeface="微软雅黑" panose="020B0503020204020204" pitchFamily="34" charset="-122"/>
                  </a:defRPr>
                </a:lvl3pPr>
                <a:lvl4pPr marL="1600200" indent="-228600">
                  <a:lnSpc>
                    <a:spcPct val="150000"/>
                  </a:lnSpc>
                  <a:spcBef>
                    <a:spcPct val="20000"/>
                  </a:spcBef>
                  <a:spcAft>
                    <a:spcPts val="600"/>
                  </a:spcAft>
                  <a:buClr>
                    <a:srgbClr val="404040"/>
                  </a:buClr>
                  <a:buFont typeface="Wingdings" panose="05000000000000000000" pitchFamily="2" charset="2"/>
                  <a:buChar char="ü"/>
                  <a:defRPr sz="2000" b="1">
                    <a:solidFill>
                      <a:srgbClr val="002060"/>
                    </a:solidFill>
                    <a:latin typeface="Verdana" panose="020B0604030504040204" charset="0"/>
                    <a:ea typeface="微软雅黑" panose="020B0503020204020204" pitchFamily="34" charset="-122"/>
                  </a:defRPr>
                </a:lvl4pPr>
                <a:lvl5pPr marL="2057400" indent="-22860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5pPr>
                <a:lvl6pPr marL="25146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6pPr>
                <a:lvl7pPr marL="29718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7pPr>
                <a:lvl8pPr marL="34290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8pPr>
                <a:lvl9pPr marL="38862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9pPr>
              </a:lstStyle>
              <a:p>
                <a:pPr algn="ctr" eaLnBrk="1" hangingPunct="1">
                  <a:lnSpc>
                    <a:spcPct val="100000"/>
                  </a:lnSpc>
                  <a:spcBef>
                    <a:spcPct val="0"/>
                  </a:spcBef>
                  <a:spcAft>
                    <a:spcPct val="0"/>
                  </a:spcAft>
                  <a:buClrTx/>
                  <a:buFontTx/>
                  <a:buNone/>
                </a:pPr>
                <a:endParaRPr lang="zh-CN" altLang="en-US" sz="750" b="0">
                  <a:solidFill>
                    <a:schemeClr val="tx1"/>
                  </a:solidFill>
                  <a:ea typeface="宋体" panose="02010600030101010101" pitchFamily="2" charset="-122"/>
                </a:endParaRPr>
              </a:p>
            </p:txBody>
          </p:sp>
          <p:sp>
            <p:nvSpPr>
              <p:cNvPr id="21" name="TextBox 66"/>
              <p:cNvSpPr txBox="1">
                <a:spLocks noChangeArrowheads="1"/>
              </p:cNvSpPr>
              <p:nvPr/>
            </p:nvSpPr>
            <p:spPr bwMode="auto">
              <a:xfrm>
                <a:off x="3434817" y="1671820"/>
                <a:ext cx="2013209" cy="276998"/>
              </a:xfrm>
              <a:prstGeom prst="rect">
                <a:avLst/>
              </a:prstGeom>
              <a:solidFill>
                <a:srgbClr val="FFFF00">
                  <a:alpha val="34901"/>
                </a:srgbClr>
              </a:solidFill>
              <a:ln w="28575">
                <a:solidFill>
                  <a:srgbClr val="CC0099"/>
                </a:solidFill>
                <a:miter lim="800000"/>
              </a:ln>
            </p:spPr>
            <p:txBody>
              <a:bodyPr wrap="square">
                <a:spAutoFit/>
              </a:bodyPr>
              <a:lstStyle>
                <a:lvl1pPr>
                  <a:lnSpc>
                    <a:spcPct val="150000"/>
                  </a:lnSpc>
                  <a:spcBef>
                    <a:spcPct val="20000"/>
                  </a:spcBef>
                  <a:spcAft>
                    <a:spcPts val="600"/>
                  </a:spcAft>
                  <a:buClr>
                    <a:srgbClr val="404040"/>
                  </a:buClr>
                  <a:buFont typeface="Wingdings" panose="05000000000000000000" pitchFamily="2" charset="2"/>
                  <a:buChar char="Ø"/>
                  <a:defRPr sz="3200" b="1">
                    <a:solidFill>
                      <a:srgbClr val="002060"/>
                    </a:solidFill>
                    <a:latin typeface="Verdana" panose="020B0604030504040204" charset="0"/>
                    <a:ea typeface="微软雅黑" panose="020B0503020204020204" pitchFamily="34" charset="-122"/>
                  </a:defRPr>
                </a:lvl1pPr>
                <a:lvl2pPr marL="742950" indent="-285750">
                  <a:lnSpc>
                    <a:spcPct val="150000"/>
                  </a:lnSpc>
                  <a:spcBef>
                    <a:spcPct val="20000"/>
                  </a:spcBef>
                  <a:spcAft>
                    <a:spcPts val="600"/>
                  </a:spcAft>
                  <a:buClr>
                    <a:srgbClr val="404040"/>
                  </a:buClr>
                  <a:buFont typeface="Wingdings" panose="05000000000000000000" pitchFamily="2" charset="2"/>
                  <a:buChar char="p"/>
                  <a:defRPr sz="2800" b="1">
                    <a:solidFill>
                      <a:srgbClr val="002060"/>
                    </a:solidFill>
                    <a:latin typeface="Verdana" panose="020B0604030504040204" charset="0"/>
                    <a:ea typeface="微软雅黑" panose="020B0503020204020204" pitchFamily="34" charset="-122"/>
                  </a:defRPr>
                </a:lvl2pPr>
                <a:lvl3pPr marL="1143000" indent="-228600">
                  <a:lnSpc>
                    <a:spcPct val="150000"/>
                  </a:lnSpc>
                  <a:spcBef>
                    <a:spcPct val="20000"/>
                  </a:spcBef>
                  <a:spcAft>
                    <a:spcPts val="600"/>
                  </a:spcAft>
                  <a:buClr>
                    <a:srgbClr val="404040"/>
                  </a:buClr>
                  <a:buSzPct val="94000"/>
                  <a:buFont typeface="Verdana" panose="020B0604030504040204" charset="0"/>
                  <a:buChar char="◊"/>
                  <a:defRPr sz="2400" b="1">
                    <a:solidFill>
                      <a:srgbClr val="002060"/>
                    </a:solidFill>
                    <a:latin typeface="Verdana" panose="020B0604030504040204" charset="0"/>
                    <a:ea typeface="微软雅黑" panose="020B0503020204020204" pitchFamily="34" charset="-122"/>
                  </a:defRPr>
                </a:lvl3pPr>
                <a:lvl4pPr marL="1600200" indent="-228600">
                  <a:lnSpc>
                    <a:spcPct val="150000"/>
                  </a:lnSpc>
                  <a:spcBef>
                    <a:spcPct val="20000"/>
                  </a:spcBef>
                  <a:spcAft>
                    <a:spcPts val="600"/>
                  </a:spcAft>
                  <a:buClr>
                    <a:srgbClr val="404040"/>
                  </a:buClr>
                  <a:buFont typeface="Wingdings" panose="05000000000000000000" pitchFamily="2" charset="2"/>
                  <a:buChar char="ü"/>
                  <a:defRPr sz="2000" b="1">
                    <a:solidFill>
                      <a:srgbClr val="002060"/>
                    </a:solidFill>
                    <a:latin typeface="Verdana" panose="020B0604030504040204" charset="0"/>
                    <a:ea typeface="微软雅黑" panose="020B0503020204020204" pitchFamily="34" charset="-122"/>
                  </a:defRPr>
                </a:lvl4pPr>
                <a:lvl5pPr marL="2057400" indent="-22860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5pPr>
                <a:lvl6pPr marL="25146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6pPr>
                <a:lvl7pPr marL="29718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7pPr>
                <a:lvl8pPr marL="34290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8pPr>
                <a:lvl9pPr marL="3886200" indent="-228600" eaLnBrk="0" fontAlgn="base" hangingPunct="0">
                  <a:lnSpc>
                    <a:spcPct val="150000"/>
                  </a:lnSpc>
                  <a:spcBef>
                    <a:spcPct val="20000"/>
                  </a:spcBef>
                  <a:spcAft>
                    <a:spcPts val="600"/>
                  </a:spcAft>
                  <a:buClr>
                    <a:srgbClr val="404040"/>
                  </a:buClr>
                  <a:buFont typeface="Wingdings 2" panose="05020102010507070707" pitchFamily="18" charset="2"/>
                  <a:buChar char=""/>
                  <a:defRPr sz="2000" b="1">
                    <a:solidFill>
                      <a:srgbClr val="002060"/>
                    </a:solidFill>
                    <a:latin typeface="Verdana" panose="020B0604030504040204" charset="0"/>
                    <a:ea typeface="微软雅黑" panose="020B0503020204020204" pitchFamily="34" charset="-122"/>
                  </a:defRPr>
                </a:lvl9pPr>
              </a:lstStyle>
              <a:p>
                <a:pPr algn="ctr" eaLnBrk="1" hangingPunct="1">
                  <a:lnSpc>
                    <a:spcPct val="100000"/>
                  </a:lnSpc>
                  <a:spcBef>
                    <a:spcPct val="0"/>
                  </a:spcBef>
                  <a:spcAft>
                    <a:spcPct val="0"/>
                  </a:spcAft>
                  <a:buClrTx/>
                  <a:buFontTx/>
                  <a:buNone/>
                </a:pPr>
                <a:endParaRPr lang="zh-CN" altLang="en-US" sz="750" b="0">
                  <a:solidFill>
                    <a:schemeClr val="tx1"/>
                  </a:solidFill>
                  <a:ea typeface="宋体" panose="02010600030101010101" pitchFamily="2" charset="-122"/>
                </a:endParaRPr>
              </a:p>
            </p:txBody>
          </p:sp>
        </p:grpSp>
      </p:grpSp>
      <p:sp>
        <p:nvSpPr>
          <p:cNvPr id="7" name="文本框 6"/>
          <p:cNvSpPr txBox="1"/>
          <p:nvPr/>
        </p:nvSpPr>
        <p:spPr>
          <a:xfrm>
            <a:off x="104775" y="1448435"/>
            <a:ext cx="3365500" cy="460375"/>
          </a:xfrm>
          <a:prstGeom prst="rect">
            <a:avLst/>
          </a:prstGeom>
          <a:solidFill>
            <a:srgbClr val="00B0F0"/>
          </a:solidFill>
          <a:ln>
            <a:solidFill>
              <a:schemeClr val="accent1"/>
            </a:solidFill>
          </a:ln>
        </p:spPr>
        <p:txBody>
          <a:bodyPr wrap="square">
            <a:spAutoFit/>
          </a:bodyPr>
          <a:lstStyle/>
          <a:p>
            <a:r>
              <a:rPr sz="2400" dirty="0">
                <a:latin typeface="微软雅黑" panose="020B0503020204020204" pitchFamily="34" charset="-122"/>
                <a:ea typeface="微软雅黑" panose="020B0503020204020204" pitchFamily="34" charset="-122"/>
              </a:rPr>
              <a:t>Moderate Processing</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custDataLst>
              <p:tags r:id="rId1"/>
            </p:custDataLst>
          </p:nvPr>
        </p:nvGrpSpPr>
        <p:grpSpPr>
          <a:xfrm>
            <a:off x="1457475" y="2930285"/>
            <a:ext cx="4890759" cy="799567"/>
            <a:chOff x="6397315" y="1089314"/>
            <a:chExt cx="4891397" cy="799380"/>
          </a:xfrm>
        </p:grpSpPr>
        <p:sp>
          <p:nvSpPr>
            <p:cNvPr id="61" name="文本框 13"/>
            <p:cNvSpPr txBox="1"/>
            <p:nvPr>
              <p:custDataLst>
                <p:tags r:id="rId14"/>
              </p:custDataLst>
            </p:nvPr>
          </p:nvSpPr>
          <p:spPr>
            <a:xfrm flipH="1">
              <a:off x="7263596" y="1089314"/>
              <a:ext cx="4025116" cy="506611"/>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Key Factors Affecting Rice Quality</a:t>
              </a:r>
            </a:p>
          </p:txBody>
        </p:sp>
        <p:grpSp>
          <p:nvGrpSpPr>
            <p:cNvPr id="62" name="组合 61"/>
            <p:cNvGrpSpPr/>
            <p:nvPr/>
          </p:nvGrpSpPr>
          <p:grpSpPr>
            <a:xfrm>
              <a:off x="6397315" y="1197876"/>
              <a:ext cx="801475" cy="690818"/>
              <a:chOff x="6397315" y="1197876"/>
              <a:chExt cx="801475" cy="690818"/>
            </a:xfrm>
          </p:grpSpPr>
          <p:sp>
            <p:nvSpPr>
              <p:cNvPr id="63" name="椭圆 62"/>
              <p:cNvSpPr/>
              <p:nvPr>
                <p:custDataLst>
                  <p:tags r:id="rId15"/>
                </p:custDataLst>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custDataLst>
                  <p:tags r:id="rId16"/>
                </p:custDataLst>
              </p:nvPr>
            </p:nvSpPr>
            <p:spPr>
              <a:xfrm>
                <a:off x="6397315" y="1289295"/>
                <a:ext cx="801475" cy="521848"/>
              </a:xfrm>
              <a:prstGeom prst="rect">
                <a:avLst/>
              </a:prstGeom>
            </p:spPr>
            <p:txBody>
              <a:bodyPr wrap="squar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custDataLst>
              <p:tags r:id="rId2"/>
            </p:custDataLst>
          </p:nvPr>
        </p:nvGrpSpPr>
        <p:grpSpPr>
          <a:xfrm>
            <a:off x="6787666" y="2968387"/>
            <a:ext cx="5028924" cy="761465"/>
            <a:chOff x="6387789" y="1089314"/>
            <a:chExt cx="5029579" cy="761289"/>
          </a:xfrm>
        </p:grpSpPr>
        <p:sp>
          <p:nvSpPr>
            <p:cNvPr id="66" name="文本框 67"/>
            <p:cNvSpPr txBox="1"/>
            <p:nvPr>
              <p:custDataLst>
                <p:tags r:id="rId11"/>
              </p:custDataLst>
            </p:nvPr>
          </p:nvSpPr>
          <p:spPr>
            <a:xfrm flipH="1">
              <a:off x="7263292" y="1089314"/>
              <a:ext cx="4154076" cy="506613"/>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The Impact of Excessive Rice Processing</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67" name="组合 66"/>
            <p:cNvGrpSpPr/>
            <p:nvPr/>
          </p:nvGrpSpPr>
          <p:grpSpPr>
            <a:xfrm>
              <a:off x="6387789" y="1159785"/>
              <a:ext cx="801474" cy="690818"/>
              <a:chOff x="6387789" y="1159785"/>
              <a:chExt cx="801474" cy="690818"/>
            </a:xfrm>
          </p:grpSpPr>
          <p:sp>
            <p:nvSpPr>
              <p:cNvPr id="68" name="椭圆 67"/>
              <p:cNvSpPr/>
              <p:nvPr>
                <p:custDataLst>
                  <p:tags r:id="rId12"/>
                </p:custDataLst>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custDataLst>
                  <p:tags r:id="rId13"/>
                </p:custDataLst>
              </p:nvPr>
            </p:nvSpPr>
            <p:spPr>
              <a:xfrm>
                <a:off x="6387789" y="1238507"/>
                <a:ext cx="801474" cy="521849"/>
              </a:xfrm>
              <a:prstGeom prst="rect">
                <a:avLst/>
              </a:prstGeom>
            </p:spPr>
            <p:txBody>
              <a:bodyPr wrap="squar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custDataLst>
              <p:tags r:id="rId3"/>
            </p:custDataLst>
          </p:nvPr>
        </p:nvGrpSpPr>
        <p:grpSpPr>
          <a:xfrm>
            <a:off x="1456665" y="4500440"/>
            <a:ext cx="4948085" cy="1162052"/>
            <a:chOff x="6339982" y="1089314"/>
            <a:chExt cx="4948730" cy="1161783"/>
          </a:xfrm>
        </p:grpSpPr>
        <p:sp>
          <p:nvSpPr>
            <p:cNvPr id="71" name="文本框 72"/>
            <p:cNvSpPr txBox="1"/>
            <p:nvPr>
              <p:custDataLst>
                <p:tags r:id="rId8"/>
              </p:custDataLst>
            </p:nvPr>
          </p:nvSpPr>
          <p:spPr>
            <a:xfrm flipH="1">
              <a:off x="7263596" y="1089314"/>
              <a:ext cx="4025116" cy="921807"/>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sym typeface="+mn-ea"/>
                </a:rPr>
                <a:t>Rice Processing Precision Inspection Method</a:t>
              </a:r>
              <a:endParaRPr lang="en-US"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grpSp>
          <p:nvGrpSpPr>
            <p:cNvPr id="72" name="组合 71"/>
            <p:cNvGrpSpPr/>
            <p:nvPr/>
          </p:nvGrpSpPr>
          <p:grpSpPr>
            <a:xfrm>
              <a:off x="6339982" y="1197876"/>
              <a:ext cx="878319" cy="1053221"/>
              <a:chOff x="6339982" y="1197876"/>
              <a:chExt cx="878319" cy="1053221"/>
            </a:xfrm>
          </p:grpSpPr>
          <p:sp>
            <p:nvSpPr>
              <p:cNvPr id="73" name="椭圆 72"/>
              <p:cNvSpPr/>
              <p:nvPr>
                <p:custDataLst>
                  <p:tags r:id="rId9"/>
                </p:custDataLst>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custDataLst>
                  <p:tags r:id="rId10"/>
                </p:custDataLst>
              </p:nvPr>
            </p:nvSpPr>
            <p:spPr>
              <a:xfrm>
                <a:off x="6339982" y="1298183"/>
                <a:ext cx="878319" cy="952914"/>
              </a:xfrm>
              <a:prstGeom prst="rect">
                <a:avLst/>
              </a:prstGeom>
            </p:spPr>
            <p:txBody>
              <a:bodyPr wrap="squar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custDataLst>
              <p:tags r:id="rId4"/>
            </p:custDataLst>
          </p:nvPr>
        </p:nvGrpSpPr>
        <p:grpSpPr>
          <a:xfrm>
            <a:off x="6797192" y="4480604"/>
            <a:ext cx="4890760" cy="1176020"/>
            <a:chOff x="6397315" y="1089314"/>
            <a:chExt cx="4891397" cy="1175748"/>
          </a:xfrm>
        </p:grpSpPr>
        <p:sp>
          <p:nvSpPr>
            <p:cNvPr id="76" name="文本框 77"/>
            <p:cNvSpPr txBox="1"/>
            <p:nvPr>
              <p:custDataLst>
                <p:tags r:id="rId5"/>
              </p:custDataLst>
            </p:nvPr>
          </p:nvSpPr>
          <p:spPr>
            <a:xfrm flipH="1">
              <a:off x="7263596" y="1089314"/>
              <a:ext cx="4025116" cy="1175748"/>
            </a:xfrm>
            <a:prstGeom prst="rect">
              <a:avLst/>
            </a:prstGeom>
            <a:noFill/>
          </p:spPr>
          <p:txBody>
            <a:bodyPr wrap="square" rtlCol="0">
              <a:spAutoFit/>
            </a:bodyPr>
            <a:lstStyle/>
            <a:p>
              <a:pPr defTabSz="628650">
                <a:lnSpc>
                  <a:spcPct val="150000"/>
                </a:lnSpc>
                <a:defRPr/>
              </a:pPr>
              <a:r>
                <a:rPr lang="en-US" dirty="0">
                  <a:solidFill>
                    <a:schemeClr val="accent2"/>
                  </a:solidFill>
                  <a:latin typeface="Open Sans Regular" panose="020B0606030504020204" charset="0"/>
                  <a:ea typeface="微软雅黑" panose="020B0503020204020204" pitchFamily="34" charset="-122"/>
                  <a:cs typeface="Open Sans Regular" panose="020B0606030504020204" charset="0"/>
                </a:rPr>
                <a:t>Rice Moderate Processing Technology Model</a:t>
              </a:r>
            </a:p>
            <a:p>
              <a:pPr defTabSz="628650">
                <a:lnSpc>
                  <a:spcPct val="150000"/>
                </a:lnSpc>
                <a:defRPr/>
              </a:pPr>
              <a:endParaRPr lang="en-US" altLang="zh-CN" sz="1100" kern="0" dirty="0">
                <a:solidFill>
                  <a:schemeClr val="tx1">
                    <a:lumMod val="65000"/>
                    <a:lumOff val="35000"/>
                  </a:schemeClr>
                </a:solidFill>
                <a:latin typeface="Open Sans Regular" panose="020B0606030504020204" charset="0"/>
                <a:ea typeface="微软雅黑" panose="020B0503020204020204" pitchFamily="34" charset="-122"/>
                <a:cs typeface="Open Sans Regular" panose="020B0606030504020204" charset="0"/>
              </a:endParaRPr>
            </a:p>
          </p:txBody>
        </p:sp>
        <p:grpSp>
          <p:nvGrpSpPr>
            <p:cNvPr id="77" name="组合 76"/>
            <p:cNvGrpSpPr/>
            <p:nvPr/>
          </p:nvGrpSpPr>
          <p:grpSpPr>
            <a:xfrm>
              <a:off x="6397315" y="1197876"/>
              <a:ext cx="801474" cy="784043"/>
              <a:chOff x="6397315" y="1197876"/>
              <a:chExt cx="801474" cy="784043"/>
            </a:xfrm>
          </p:grpSpPr>
          <p:sp>
            <p:nvSpPr>
              <p:cNvPr id="78" name="椭圆 77"/>
              <p:cNvSpPr/>
              <p:nvPr>
                <p:custDataLst>
                  <p:tags r:id="rId6"/>
                </p:custDataLst>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custDataLst>
                  <p:tags r:id="rId7"/>
                </p:custDataLst>
              </p:nvPr>
            </p:nvSpPr>
            <p:spPr>
              <a:xfrm>
                <a:off x="6397315" y="1266440"/>
                <a:ext cx="801474" cy="715479"/>
              </a:xfrm>
              <a:prstGeom prst="rect">
                <a:avLst/>
              </a:prstGeom>
            </p:spPr>
            <p:txBody>
              <a:bodyPr wrap="square">
                <a:no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4" name="文本框 3"/>
          <p:cNvSpPr txBox="1"/>
          <p:nvPr/>
        </p:nvSpPr>
        <p:spPr>
          <a:xfrm>
            <a:off x="1451610" y="1025525"/>
            <a:ext cx="10201275" cy="1014730"/>
          </a:xfrm>
          <a:prstGeom prst="rect">
            <a:avLst/>
          </a:prstGeom>
        </p:spPr>
        <p:txBody>
          <a:bodyPr wrap="square">
            <a:spAutoFit/>
          </a:bodyPr>
          <a:lstStyle/>
          <a:p>
            <a:pPr marL="0" indent="0">
              <a:lnSpc>
                <a:spcPct val="150000"/>
              </a:lnSpc>
            </a:pPr>
            <a:r>
              <a:rPr lang="en-US" altLang="zh-CN" sz="2000" b="0" i="0">
                <a:solidFill>
                  <a:srgbClr val="060607"/>
                </a:solidFill>
                <a:latin typeface="微软雅黑" panose="020B0503020204020204" pitchFamily="34" charset="-122"/>
                <a:ea typeface="微软雅黑" panose="020B0503020204020204" pitchFamily="34" charset="-122"/>
              </a:rPr>
              <a:t>How to achieve moderate processing automatic control on the rice processing production line?</a:t>
            </a:r>
          </a:p>
        </p:txBody>
      </p:sp>
      <p:pic>
        <p:nvPicPr>
          <p:cNvPr id="8" name="图片 7" descr="gen-1727056651267233276_0_preview_rev_1"/>
          <p:cNvPicPr>
            <a:picLocks noChangeAspect="1"/>
          </p:cNvPicPr>
          <p:nvPr/>
        </p:nvPicPr>
        <p:blipFill>
          <a:blip r:embed="rId5"/>
          <a:stretch>
            <a:fillRect/>
          </a:stretch>
        </p:blipFill>
        <p:spPr>
          <a:xfrm rot="960000">
            <a:off x="109220" y="927100"/>
            <a:ext cx="1607185" cy="1607185"/>
          </a:xfrm>
          <a:prstGeom prst="rect">
            <a:avLst/>
          </a:prstGeom>
        </p:spPr>
      </p:pic>
      <p:grpSp>
        <p:nvGrpSpPr>
          <p:cNvPr id="11" name="组合 10"/>
          <p:cNvGrpSpPr/>
          <p:nvPr/>
        </p:nvGrpSpPr>
        <p:grpSpPr>
          <a:xfrm>
            <a:off x="1047115" y="2663190"/>
            <a:ext cx="6819265" cy="4197985"/>
            <a:chOff x="899" y="4194"/>
            <a:chExt cx="10739" cy="6611"/>
          </a:xfrm>
        </p:grpSpPr>
        <p:pic>
          <p:nvPicPr>
            <p:cNvPr id="9" name="图片 8"/>
            <p:cNvPicPr>
              <a:picLocks noChangeAspect="1"/>
            </p:cNvPicPr>
            <p:nvPr/>
          </p:nvPicPr>
          <p:blipFill>
            <a:blip r:embed="rId6"/>
            <a:srcRect b="4615"/>
            <a:stretch>
              <a:fillRect/>
            </a:stretch>
          </p:blipFill>
          <p:spPr>
            <a:xfrm>
              <a:off x="899" y="7522"/>
              <a:ext cx="5245" cy="3283"/>
            </a:xfrm>
            <a:prstGeom prst="rect">
              <a:avLst/>
            </a:prstGeom>
            <a:noFill/>
            <a:ln>
              <a:noFill/>
            </a:ln>
          </p:spPr>
        </p:pic>
        <p:grpSp>
          <p:nvGrpSpPr>
            <p:cNvPr id="5" name="组合 4"/>
            <p:cNvGrpSpPr/>
            <p:nvPr/>
          </p:nvGrpSpPr>
          <p:grpSpPr>
            <a:xfrm>
              <a:off x="1019" y="4194"/>
              <a:ext cx="10619" cy="3350"/>
              <a:chOff x="1019" y="4478"/>
              <a:chExt cx="10619" cy="3350"/>
            </a:xfrm>
          </p:grpSpPr>
          <p:pic>
            <p:nvPicPr>
              <p:cNvPr id="7" name="图片 7"/>
              <p:cNvPicPr>
                <a:picLocks noChangeAspect="1"/>
              </p:cNvPicPr>
              <p:nvPr/>
            </p:nvPicPr>
            <p:blipFill>
              <a:blip r:embed="rId7"/>
              <a:srcRect b="5366"/>
              <a:stretch>
                <a:fillRect/>
              </a:stretch>
            </p:blipFill>
            <p:spPr>
              <a:xfrm>
                <a:off x="1019" y="4478"/>
                <a:ext cx="5185" cy="3283"/>
              </a:xfrm>
              <a:prstGeom prst="rect">
                <a:avLst/>
              </a:prstGeom>
              <a:noFill/>
              <a:ln>
                <a:noFill/>
              </a:ln>
            </p:spPr>
          </p:pic>
          <p:pic>
            <p:nvPicPr>
              <p:cNvPr id="10" name="图片 9"/>
              <p:cNvPicPr>
                <a:picLocks noChangeAspect="1"/>
              </p:cNvPicPr>
              <p:nvPr/>
            </p:nvPicPr>
            <p:blipFill>
              <a:blip r:embed="rId8"/>
              <a:srcRect b="4991"/>
              <a:stretch>
                <a:fillRect/>
              </a:stretch>
            </p:blipFill>
            <p:spPr>
              <a:xfrm>
                <a:off x="6394" y="4478"/>
                <a:ext cx="5245" cy="3351"/>
              </a:xfrm>
              <a:prstGeom prst="rect">
                <a:avLst/>
              </a:prstGeom>
              <a:noFill/>
              <a:ln>
                <a:noFill/>
              </a:ln>
            </p:spPr>
          </p:pic>
        </p:grpSp>
      </p:grpSp>
      <p:sp>
        <p:nvSpPr>
          <p:cNvPr id="14" name="文本框 13"/>
          <p:cNvSpPr txBox="1"/>
          <p:nvPr/>
        </p:nvSpPr>
        <p:spPr>
          <a:xfrm>
            <a:off x="1564640" y="2121535"/>
            <a:ext cx="6432550" cy="460375"/>
          </a:xfrm>
          <a:prstGeom prst="rect">
            <a:avLst/>
          </a:prstGeom>
        </p:spPr>
        <p:style>
          <a:lnRef idx="0">
            <a:srgbClr val="FFFFFF"/>
          </a:lnRef>
          <a:fillRef idx="1">
            <a:schemeClr val="accent2"/>
          </a:fillRef>
          <a:effectRef idx="0">
            <a:srgbClr val="FFFFFF"/>
          </a:effectRef>
          <a:fontRef idx="minor">
            <a:schemeClr val="lt1"/>
          </a:fontRef>
        </p:style>
        <p:txBody>
          <a:bodyPr wrap="square" rtlCol="0" anchor="t">
            <a:spAutoFit/>
          </a:bodyPr>
          <a:lstStyle/>
          <a:p>
            <a:r>
              <a:rPr lang="en-US" altLang="zh-CN" sz="2400" b="1">
                <a:solidFill>
                  <a:schemeClr val="bg1"/>
                </a:solidFill>
                <a:latin typeface="微软雅黑" panose="020B0503020204020204" pitchFamily="34" charset="-122"/>
                <a:ea typeface="微软雅黑" panose="020B0503020204020204" pitchFamily="34" charset="-122"/>
                <a:sym typeface="+mn-ea"/>
              </a:rPr>
              <a:t>Whiteness Determination Method</a:t>
            </a:r>
          </a:p>
        </p:txBody>
      </p:sp>
      <p:grpSp>
        <p:nvGrpSpPr>
          <p:cNvPr id="17" name="组合 16"/>
          <p:cNvGrpSpPr/>
          <p:nvPr/>
        </p:nvGrpSpPr>
        <p:grpSpPr>
          <a:xfrm>
            <a:off x="8367395" y="1536700"/>
            <a:ext cx="4140835" cy="5216525"/>
            <a:chOff x="13177" y="2420"/>
            <a:chExt cx="6521" cy="8215"/>
          </a:xfrm>
        </p:grpSpPr>
        <p:pic>
          <p:nvPicPr>
            <p:cNvPr id="3" name="图片 2"/>
            <p:cNvPicPr>
              <a:picLocks noChangeAspect="1"/>
            </p:cNvPicPr>
            <p:nvPr/>
          </p:nvPicPr>
          <p:blipFill>
            <a:blip r:embed="rId9"/>
            <a:stretch>
              <a:fillRect/>
            </a:stretch>
          </p:blipFill>
          <p:spPr>
            <a:xfrm>
              <a:off x="13177" y="3213"/>
              <a:ext cx="4174" cy="7423"/>
            </a:xfrm>
            <a:prstGeom prst="rect">
              <a:avLst/>
            </a:prstGeom>
          </p:spPr>
        </p:pic>
        <p:grpSp>
          <p:nvGrpSpPr>
            <p:cNvPr id="15" name="组合 14"/>
            <p:cNvGrpSpPr/>
            <p:nvPr/>
          </p:nvGrpSpPr>
          <p:grpSpPr>
            <a:xfrm>
              <a:off x="16574" y="2420"/>
              <a:ext cx="3124" cy="1182"/>
              <a:chOff x="17715" y="4065"/>
              <a:chExt cx="3124" cy="1182"/>
            </a:xfrm>
          </p:grpSpPr>
          <p:sp>
            <p:nvSpPr>
              <p:cNvPr id="12" name="椭圆形标注 11"/>
              <p:cNvSpPr/>
              <p:nvPr/>
            </p:nvSpPr>
            <p:spPr>
              <a:xfrm>
                <a:off x="17760" y="4065"/>
                <a:ext cx="2437" cy="1183"/>
              </a:xfrm>
              <a:prstGeom prst="wedgeEllipse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17715" y="4406"/>
                <a:ext cx="3125" cy="531"/>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~200,000 RMB</a:t>
                </a:r>
              </a:p>
            </p:txBody>
          </p:sp>
        </p:gr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11" name="文本框 7"/>
          <p:cNvSpPr txBox="1"/>
          <p:nvPr/>
        </p:nvSpPr>
        <p:spPr>
          <a:xfrm>
            <a:off x="771525" y="1879600"/>
            <a:ext cx="5092700" cy="3684905"/>
          </a:xfrm>
          <a:prstGeom prst="rect">
            <a:avLst/>
          </a:prstGeom>
          <a:noFill/>
        </p:spPr>
        <p:txBody>
          <a:bodyPr wrap="square">
            <a:noAutofit/>
          </a:bodyPr>
          <a:lstStyle/>
          <a:p>
            <a:pPr>
              <a:lnSpc>
                <a:spcPct val="150000"/>
              </a:lnSpc>
            </a:pPr>
            <a:r>
              <a:rPr kern="100" dirty="0">
                <a:effectLst/>
                <a:latin typeface="微软雅黑" panose="020B0503020204020204" pitchFamily="34" charset="-122"/>
                <a:ea typeface="微软雅黑" panose="020B0503020204020204" pitchFamily="34" charset="-122"/>
              </a:rPr>
              <a:t>The </a:t>
            </a:r>
            <a:r>
              <a:rPr lang="en-US" kern="100" dirty="0">
                <a:effectLst/>
                <a:latin typeface="微软雅黑" panose="020B0503020204020204" pitchFamily="34" charset="-122"/>
                <a:ea typeface="微软雅黑" panose="020B0503020204020204" pitchFamily="34" charset="-122"/>
              </a:rPr>
              <a:t>m</a:t>
            </a:r>
            <a:r>
              <a:rPr kern="100" dirty="0">
                <a:effectLst/>
                <a:latin typeface="微软雅黑" panose="020B0503020204020204" pitchFamily="34" charset="-122"/>
                <a:ea typeface="微软雅黑" panose="020B0503020204020204" pitchFamily="34" charset="-122"/>
              </a:rPr>
              <a:t>oderate processing technology </a:t>
            </a:r>
            <a:r>
              <a:rPr kern="100" dirty="0">
                <a:effectLst/>
                <a:latin typeface="微软雅黑" panose="020B0503020204020204" pitchFamily="34" charset="-122"/>
                <a:ea typeface="微软雅黑" panose="020B0503020204020204" pitchFamily="34" charset="-122"/>
                <a:sym typeface="+mn-ea"/>
              </a:rPr>
              <a:t>model </a:t>
            </a:r>
            <a:r>
              <a:rPr kern="100" dirty="0">
                <a:effectLst/>
                <a:latin typeface="微软雅黑" panose="020B0503020204020204" pitchFamily="34" charset="-122"/>
                <a:ea typeface="微软雅黑" panose="020B0503020204020204" pitchFamily="34" charset="-122"/>
              </a:rPr>
              <a:t>has been applied and demonstrated in two companies, achieving good results. </a:t>
            </a:r>
          </a:p>
          <a:p>
            <a:pPr>
              <a:lnSpc>
                <a:spcPct val="150000"/>
              </a:lnSpc>
            </a:pPr>
            <a:endParaRPr kern="100" dirty="0">
              <a:effectLst/>
              <a:latin typeface="微软雅黑" panose="020B0503020204020204" pitchFamily="34" charset="-122"/>
              <a:ea typeface="微软雅黑" panose="020B0503020204020204" pitchFamily="34" charset="-122"/>
            </a:endParaRPr>
          </a:p>
          <a:p>
            <a:pPr>
              <a:lnSpc>
                <a:spcPct val="150000"/>
              </a:lnSpc>
            </a:pPr>
            <a:r>
              <a:rPr kern="100" dirty="0">
                <a:effectLst/>
                <a:latin typeface="微软雅黑" panose="020B0503020204020204" pitchFamily="34" charset="-122"/>
                <a:ea typeface="微软雅黑" panose="020B0503020204020204" pitchFamily="34" charset="-122"/>
              </a:rPr>
              <a:t>It can improve the taste value of rice by more than 5 points, reduce energy consumption by more than 10%, and increase the milling yield by more than 3.0%.</a:t>
            </a:r>
          </a:p>
        </p:txBody>
      </p:sp>
      <p:pic>
        <p:nvPicPr>
          <p:cNvPr id="12" name="图片 11" descr="应用证明2_00"/>
          <p:cNvPicPr>
            <a:picLocks noChangeAspect="1"/>
          </p:cNvPicPr>
          <p:nvPr/>
        </p:nvPicPr>
        <p:blipFill rotWithShape="1">
          <a:blip r:embed="rId5"/>
          <a:srcRect l="12927" t="10784" r="17595" b="15641"/>
          <a:stretch>
            <a:fillRect/>
          </a:stretch>
        </p:blipFill>
        <p:spPr>
          <a:xfrm>
            <a:off x="6523990" y="1983105"/>
            <a:ext cx="2546592" cy="3816000"/>
          </a:xfrm>
          <a:prstGeom prst="rect">
            <a:avLst/>
          </a:prstGeom>
        </p:spPr>
      </p:pic>
      <p:pic>
        <p:nvPicPr>
          <p:cNvPr id="13" name="图片 12" descr="应用证明1_00"/>
          <p:cNvPicPr>
            <a:picLocks noChangeAspect="1"/>
          </p:cNvPicPr>
          <p:nvPr/>
        </p:nvPicPr>
        <p:blipFill rotWithShape="1">
          <a:blip r:embed="rId6"/>
          <a:srcRect l="14205" t="9621" r="13968" b="11631"/>
          <a:stretch>
            <a:fillRect/>
          </a:stretch>
        </p:blipFill>
        <p:spPr>
          <a:xfrm>
            <a:off x="9328150" y="1983105"/>
            <a:ext cx="2459665" cy="3816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11" name="文本框 7"/>
          <p:cNvSpPr txBox="1"/>
          <p:nvPr/>
        </p:nvSpPr>
        <p:spPr>
          <a:xfrm>
            <a:off x="771525" y="2261235"/>
            <a:ext cx="6307455" cy="2335530"/>
          </a:xfrm>
          <a:prstGeom prst="rect">
            <a:avLst/>
          </a:prstGeom>
          <a:noFill/>
        </p:spPr>
        <p:txBody>
          <a:bodyPr wrap="square">
            <a:noAutofit/>
          </a:bodyPr>
          <a:lstStyle/>
          <a:p>
            <a:pPr marL="285750" indent="-285750">
              <a:lnSpc>
                <a:spcPct val="150000"/>
              </a:lnSpc>
              <a:buFont typeface="Wingdings" panose="05000000000000000000" charset="0"/>
              <a:buChar char="Ø"/>
            </a:pPr>
            <a:r>
              <a:rPr kern="100" dirty="0">
                <a:latin typeface="微软雅黑" panose="020B0503020204020204" pitchFamily="34" charset="-122"/>
                <a:ea typeface="微软雅黑" panose="020B0503020204020204" pitchFamily="34" charset="-122"/>
              </a:rPr>
              <a:t>Transform consumption concepts and advocate for nutritious and healthy consumption.</a:t>
            </a:r>
          </a:p>
          <a:p>
            <a:pPr marL="285750" indent="-285750">
              <a:lnSpc>
                <a:spcPct val="150000"/>
              </a:lnSpc>
              <a:buFont typeface="Wingdings" panose="05000000000000000000" charset="0"/>
              <a:buChar char="Ø"/>
            </a:pPr>
            <a:endParaRPr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kern="100" dirty="0">
                <a:latin typeface="微软雅黑" panose="020B0503020204020204" pitchFamily="34" charset="-122"/>
                <a:ea typeface="微软雅黑" panose="020B0503020204020204" pitchFamily="34" charset="-122"/>
              </a:rPr>
              <a:t>Improve the relevant standards for moderate rice processing to correctly guide enterprises.</a:t>
            </a:r>
          </a:p>
          <a:p>
            <a:pPr marL="285750" indent="-285750">
              <a:lnSpc>
                <a:spcPct val="150000"/>
              </a:lnSpc>
              <a:buFont typeface="Wingdings" panose="05000000000000000000" charset="0"/>
              <a:buChar char="Ø"/>
            </a:pPr>
            <a:endParaRPr kern="1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charset="0"/>
              <a:buChar char="Ø"/>
            </a:pPr>
            <a:r>
              <a:rPr kern="100" dirty="0">
                <a:latin typeface="微软雅黑" panose="020B0503020204020204" pitchFamily="34" charset="-122"/>
                <a:ea typeface="微软雅黑" panose="020B0503020204020204" pitchFamily="34" charset="-122"/>
              </a:rPr>
              <a:t>Emphasize the collaboration between scientific research and enterprises.</a:t>
            </a:r>
          </a:p>
          <a:p>
            <a:pPr>
              <a:lnSpc>
                <a:spcPct val="150000"/>
              </a:lnSpc>
            </a:pPr>
            <a:endParaRPr kern="100" dirty="0">
              <a:latin typeface="微软雅黑" panose="020B0503020204020204" pitchFamily="34" charset="-122"/>
              <a:ea typeface="微软雅黑" panose="020B0503020204020204" pitchFamily="34" charset="-122"/>
            </a:endParaRPr>
          </a:p>
          <a:p>
            <a:pPr>
              <a:lnSpc>
                <a:spcPct val="150000"/>
              </a:lnSpc>
            </a:pPr>
            <a:endParaRPr kern="100" dirty="0">
              <a:latin typeface="微软雅黑" panose="020B0503020204020204" pitchFamily="34" charset="-122"/>
              <a:ea typeface="微软雅黑" panose="020B0503020204020204" pitchFamily="34" charset="-122"/>
            </a:endParaRPr>
          </a:p>
        </p:txBody>
      </p:sp>
      <p:grpSp>
        <p:nvGrpSpPr>
          <p:cNvPr id="8" name="组合 7"/>
          <p:cNvGrpSpPr/>
          <p:nvPr/>
        </p:nvGrpSpPr>
        <p:grpSpPr>
          <a:xfrm>
            <a:off x="6861175" y="1818640"/>
            <a:ext cx="5594350" cy="3991610"/>
            <a:chOff x="10805" y="2864"/>
            <a:chExt cx="8810" cy="6286"/>
          </a:xfrm>
        </p:grpSpPr>
        <p:pic>
          <p:nvPicPr>
            <p:cNvPr id="2" name="图示 1"/>
            <p:cNvPicPr/>
            <p:nvPr/>
          </p:nvPicPr>
          <p:blipFill>
            <a:blip r:embed="rId5"/>
            <a:srcRect l="-28537" r="-28465"/>
            <a:stretch>
              <a:fillRect/>
            </a:stretch>
          </p:blipFill>
          <p:spPr>
            <a:xfrm>
              <a:off x="10805" y="3395"/>
              <a:ext cx="8398" cy="4976"/>
            </a:xfrm>
            <a:prstGeom prst="rect">
              <a:avLst/>
            </a:prstGeom>
            <a:noFill/>
            <a:ln w="9525">
              <a:noFill/>
            </a:ln>
          </p:spPr>
        </p:pic>
        <p:sp>
          <p:nvSpPr>
            <p:cNvPr id="3" name="文本框 2"/>
            <p:cNvSpPr txBox="1"/>
            <p:nvPr/>
          </p:nvSpPr>
          <p:spPr>
            <a:xfrm>
              <a:off x="12787" y="2864"/>
              <a:ext cx="5984" cy="531"/>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Rice Processing Specification</a:t>
              </a:r>
            </a:p>
          </p:txBody>
        </p:sp>
        <p:sp>
          <p:nvSpPr>
            <p:cNvPr id="4" name="文本框 3"/>
            <p:cNvSpPr txBox="1"/>
            <p:nvPr/>
          </p:nvSpPr>
          <p:spPr>
            <a:xfrm>
              <a:off x="11148" y="8620"/>
              <a:ext cx="3453" cy="531"/>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Consumer Market</a:t>
              </a:r>
            </a:p>
          </p:txBody>
        </p:sp>
        <p:sp>
          <p:nvSpPr>
            <p:cNvPr id="5" name="文本框 4"/>
            <p:cNvSpPr txBox="1"/>
            <p:nvPr/>
          </p:nvSpPr>
          <p:spPr>
            <a:xfrm>
              <a:off x="15445" y="8620"/>
              <a:ext cx="4171" cy="531"/>
            </a:xfrm>
            <a:prstGeom prst="rect">
              <a:avLst/>
            </a:prstGeom>
          </p:spPr>
          <p:txBody>
            <a:bodyPr wrap="square">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Processing Enterprise</a:t>
              </a:r>
            </a:p>
          </p:txBody>
        </p:sp>
      </p:grpSp>
      <p:sp>
        <p:nvSpPr>
          <p:cNvPr id="7" name="文本框 6"/>
          <p:cNvSpPr txBox="1"/>
          <p:nvPr/>
        </p:nvSpPr>
        <p:spPr>
          <a:xfrm>
            <a:off x="201295" y="1269365"/>
            <a:ext cx="7146925" cy="460375"/>
          </a:xfrm>
          <a:prstGeom prst="rect">
            <a:avLst/>
          </a:prstGeom>
          <a:solidFill>
            <a:srgbClr val="00B0F0"/>
          </a:solidFill>
          <a:ln>
            <a:solidFill>
              <a:schemeClr val="accent1"/>
            </a:solidFill>
          </a:ln>
        </p:spPr>
        <p:txBody>
          <a:bodyPr wrap="square">
            <a:spAutoFit/>
          </a:bodyPr>
          <a:lstStyle/>
          <a:p>
            <a:r>
              <a:rPr lang="en-US" altLang="zh-CN" sz="2400">
                <a:solidFill>
                  <a:srgbClr val="060607"/>
                </a:solidFill>
                <a:latin typeface="微软雅黑" panose="020B0503020204020204" pitchFamily="34" charset="-122"/>
                <a:ea typeface="微软雅黑" panose="020B0503020204020204" pitchFamily="34" charset="-122"/>
                <a:sym typeface="+mn-ea"/>
              </a:rPr>
              <a:t>How to achieve moderate processing of rice?</a:t>
            </a:r>
            <a:endParaRPr sz="24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6577318" y="2616660"/>
              <a:ext cx="4780343" cy="104141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6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6126" y="1104818"/>
            <a:ext cx="1500704" cy="1515621"/>
          </a:xfrm>
          <a:prstGeom prst="rect">
            <a:avLst/>
          </a:prstGeom>
        </p:spPr>
      </p:pic>
      <p:pic>
        <p:nvPicPr>
          <p:cNvPr id="3" name="图片 2" descr="徽标&#10;&#10;描述已自动生成"/>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pic>
        <p:nvPicPr>
          <p:cNvPr id="8" name="图片 7"/>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877" t="25125" r="1136" b="22727"/>
          <a:stretch>
            <a:fillRect/>
          </a:stretch>
        </p:blipFill>
        <p:spPr>
          <a:xfrm>
            <a:off x="152472" y="1690989"/>
            <a:ext cx="6029887" cy="3183182"/>
          </a:xfrm>
          <a:prstGeom prst="rect">
            <a:avLst/>
          </a:prstGeom>
        </p:spPr>
      </p:pic>
      <p:sp>
        <p:nvSpPr>
          <p:cNvPr id="9" name="文本框 8"/>
          <p:cNvSpPr txBox="1"/>
          <p:nvPr/>
        </p:nvSpPr>
        <p:spPr>
          <a:xfrm>
            <a:off x="551180" y="5066665"/>
            <a:ext cx="5384165" cy="768350"/>
          </a:xfrm>
          <a:prstGeom prst="rect">
            <a:avLst/>
          </a:prstGeom>
          <a:noFill/>
        </p:spPr>
        <p:txBody>
          <a:bodyPr wrap="square">
            <a:spAutoFit/>
          </a:bodyPr>
          <a:lstStyle/>
          <a:p>
            <a:r>
              <a:rPr lang="en-US" altLang="zh-CN" sz="4400" b="1" dirty="0">
                <a:ln>
                  <a:solidFill>
                    <a:srgbClr val="FFFF00"/>
                  </a:solidFill>
                </a:ln>
                <a:solidFill>
                  <a:srgbClr val="0070C0"/>
                </a:solidFill>
                <a:latin typeface="Gabriola" panose="04040605051002020D02" pitchFamily="82" charset="0"/>
                <a:cs typeface="Times New Roman" panose="02020603050405020304" charset="0"/>
              </a:rPr>
              <a:t>Better Quality</a:t>
            </a:r>
            <a:r>
              <a:rPr lang="zh-CN" altLang="en-US" sz="4400" b="1" dirty="0">
                <a:ln>
                  <a:solidFill>
                    <a:srgbClr val="FFFF00"/>
                  </a:solidFill>
                </a:ln>
                <a:solidFill>
                  <a:srgbClr val="0070C0"/>
                </a:solidFill>
                <a:latin typeface="Gabriola" panose="04040605051002020D02" pitchFamily="82" charset="0"/>
                <a:cs typeface="Times New Roman" panose="02020603050405020304" charset="0"/>
              </a:rPr>
              <a:t>  </a:t>
            </a:r>
            <a:r>
              <a:rPr lang="en-US" altLang="zh-CN" sz="4400" b="1" dirty="0">
                <a:ln>
                  <a:solidFill>
                    <a:srgbClr val="FFFF00"/>
                  </a:solidFill>
                </a:ln>
                <a:solidFill>
                  <a:srgbClr val="0070C0"/>
                </a:solidFill>
                <a:latin typeface="Gabriola" panose="04040605051002020D02" pitchFamily="82" charset="0"/>
                <a:cs typeface="Times New Roman" panose="02020603050405020304" charset="0"/>
              </a:rPr>
              <a:t>Better Life</a:t>
            </a:r>
            <a:endParaRPr lang="zh-CN" altLang="en-US" sz="4400" b="1" dirty="0">
              <a:ln>
                <a:solidFill>
                  <a:srgbClr val="FFFF00"/>
                </a:solidFill>
              </a:ln>
              <a:solidFill>
                <a:srgbClr val="0070C0"/>
              </a:solidFill>
              <a:latin typeface="Gabriola" panose="04040605051002020D02" pitchFamily="82" charset="0"/>
              <a:cs typeface="Times New Roman" panose="02020603050405020304" charset="0"/>
            </a:endParaRPr>
          </a:p>
        </p:txBody>
      </p:sp>
      <p:sp>
        <p:nvSpPr>
          <p:cNvPr id="10" name="文本框 9"/>
          <p:cNvSpPr txBox="1"/>
          <p:nvPr/>
        </p:nvSpPr>
        <p:spPr>
          <a:xfrm>
            <a:off x="7032915" y="4115122"/>
            <a:ext cx="6196444" cy="1198880"/>
          </a:xfrm>
          <a:prstGeom prst="rect">
            <a:avLst/>
          </a:prstGeom>
          <a:noFill/>
        </p:spPr>
        <p:txBody>
          <a:bodyPr wrap="square">
            <a:spAutoFit/>
          </a:bodyPr>
          <a:lstStyle/>
          <a:p>
            <a:pPr>
              <a:lnSpc>
                <a:spcPct val="150000"/>
              </a:lnSpc>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Email</a:t>
            </a:r>
            <a:r>
              <a:rPr lang="zh-CN" altLang="en-US" sz="2400" dirty="0">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hlinkClick r:id="rId8"/>
              </a:rPr>
              <a:t>pzyys@ags.ac.cn</a:t>
            </a:r>
            <a:endParaRPr lang="en-US" altLang="zh-CN" sz="2400" dirty="0">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en-US" altLang="zh-CN" sz="2400" dirty="0">
                <a:latin typeface="微软雅黑" panose="020B0503020204020204" pitchFamily="34" charset="-122"/>
                <a:ea typeface="微软雅黑" panose="020B0503020204020204" pitchFamily="34" charset="-122"/>
                <a:cs typeface="微软雅黑" panose="020B0503020204020204" pitchFamily="34" charset="-122"/>
              </a:rPr>
              <a:t>Phone: 010-56452651</a:t>
            </a:r>
            <a:endParaRPr lang="zh-CN" altLang="en-US" sz="2400"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399790" y="4318608"/>
            <a:ext cx="7392670"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Key Factors Affecting Rice Quality</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9" name="组合 8"/>
          <p:cNvGrpSpPr/>
          <p:nvPr/>
        </p:nvGrpSpPr>
        <p:grpSpPr>
          <a:xfrm>
            <a:off x="477520" y="2589530"/>
            <a:ext cx="3055620" cy="2379980"/>
            <a:chOff x="1307" y="4078"/>
            <a:chExt cx="4812" cy="3748"/>
          </a:xfrm>
        </p:grpSpPr>
        <p:sp>
          <p:nvSpPr>
            <p:cNvPr id="2" name="六边形 1"/>
            <p:cNvSpPr/>
            <p:nvPr/>
          </p:nvSpPr>
          <p:spPr>
            <a:xfrm>
              <a:off x="1874" y="4078"/>
              <a:ext cx="3005" cy="2835"/>
            </a:xfrm>
            <a:prstGeom prst="hexagon">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307" y="7198"/>
              <a:ext cx="4139" cy="628"/>
            </a:xfrm>
            <a:prstGeom prst="rect">
              <a:avLst/>
            </a:prstGeom>
          </p:spPr>
          <p:txBody>
            <a:bodyPr wrap="square">
              <a:spAutoFit/>
            </a:bodyPr>
            <a:lstStyle/>
            <a:p>
              <a:pPr marL="0" indent="0"/>
              <a:r>
                <a:rPr lang="en-US" altLang="zh-CN" sz="2000" b="0" i="0">
                  <a:solidFill>
                    <a:srgbClr val="060607"/>
                  </a:solidFill>
                  <a:latin typeface="微软雅黑" panose="020B0503020204020204" pitchFamily="34" charset="-122"/>
                  <a:ea typeface="微软雅黑" panose="020B0503020204020204" pitchFamily="34" charset="-122"/>
                </a:rPr>
                <a:t>Good Rice Varieties</a:t>
              </a:r>
            </a:p>
          </p:txBody>
        </p:sp>
        <p:sp>
          <p:nvSpPr>
            <p:cNvPr id="6" name="右箭头 5"/>
            <p:cNvSpPr/>
            <p:nvPr/>
          </p:nvSpPr>
          <p:spPr>
            <a:xfrm>
              <a:off x="4985" y="4957"/>
              <a:ext cx="1134" cy="1077"/>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9"/>
          <p:cNvGrpSpPr/>
          <p:nvPr/>
        </p:nvGrpSpPr>
        <p:grpSpPr>
          <a:xfrm>
            <a:off x="8582025" y="2589530"/>
            <a:ext cx="3581400" cy="2379980"/>
            <a:chOff x="12885" y="4078"/>
            <a:chExt cx="5640" cy="3748"/>
          </a:xfrm>
        </p:grpSpPr>
        <p:sp>
          <p:nvSpPr>
            <p:cNvPr id="3" name="六边形 2"/>
            <p:cNvSpPr/>
            <p:nvPr/>
          </p:nvSpPr>
          <p:spPr>
            <a:xfrm>
              <a:off x="14035" y="4078"/>
              <a:ext cx="3005" cy="2835"/>
            </a:xfrm>
            <a:prstGeom prst="hexagon">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3025" y="7198"/>
              <a:ext cx="5500" cy="628"/>
            </a:xfrm>
            <a:prstGeom prst="rect">
              <a:avLst/>
            </a:prstGeom>
          </p:spPr>
          <p:txBody>
            <a:bodyPr wrap="square">
              <a:spAutoFit/>
            </a:bodyPr>
            <a:lstStyle/>
            <a:p>
              <a:pPr marL="0" indent="0"/>
              <a:r>
                <a:rPr lang="en-US" altLang="zh-CN" sz="2000" b="0" i="0">
                  <a:solidFill>
                    <a:srgbClr val="060607"/>
                  </a:solidFill>
                  <a:latin typeface="微软雅黑" panose="020B0503020204020204" pitchFamily="34" charset="-122"/>
                  <a:ea typeface="微软雅黑" panose="020B0503020204020204" pitchFamily="34" charset="-122"/>
                </a:rPr>
                <a:t>High-Quality Rice Products</a:t>
              </a:r>
            </a:p>
          </p:txBody>
        </p:sp>
        <p:sp>
          <p:nvSpPr>
            <p:cNvPr id="7" name="右箭头 6"/>
            <p:cNvSpPr/>
            <p:nvPr/>
          </p:nvSpPr>
          <p:spPr>
            <a:xfrm>
              <a:off x="12885" y="4957"/>
              <a:ext cx="1134" cy="1077"/>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内容占位符 7"/>
          <p:cNvSpPr>
            <a:spLocks noGrp="1"/>
          </p:cNvSpPr>
          <p:nvPr/>
        </p:nvSpPr>
        <p:spPr>
          <a:xfrm>
            <a:off x="3600450" y="1314450"/>
            <a:ext cx="4858385" cy="5108575"/>
          </a:xfrm>
          <a:prstGeom prst="rect">
            <a:avLst/>
          </a:prstGeom>
          <a:ln>
            <a:solidFill>
              <a:srgbClr val="002060"/>
            </a:solidFill>
            <a:miter/>
          </a:ln>
        </p:spPr>
        <p:txBody>
          <a:bodyPr vert="horz" lIns="68580" tIns="34290" rIns="68580" bIns="34290" rtlCol="0" anchor="t"/>
          <a:lstStyle>
            <a:lvl1pPr marL="68580" indent="-68580" algn="l" defTabSz="685800" rtl="0" eaLnBrk="1" latinLnBrk="0" hangingPunct="1">
              <a:lnSpc>
                <a:spcPct val="90000"/>
              </a:lnSpc>
              <a:spcBef>
                <a:spcPts val="900"/>
              </a:spcBef>
              <a:spcAft>
                <a:spcPts val="150"/>
              </a:spcAft>
              <a:buClr>
                <a:schemeClr val="accent1"/>
              </a:buClr>
              <a:buSzPct val="100000"/>
              <a:buFont typeface="Calibri" panose="020F0502020204030204" pitchFamily="34" charset="0"/>
              <a:buChar char=" "/>
              <a:defRPr sz="1500" kern="1200">
                <a:solidFill>
                  <a:schemeClr val="tx1">
                    <a:lumMod val="75000"/>
                    <a:lumOff val="25000"/>
                  </a:schemeClr>
                </a:solidFill>
                <a:latin typeface="楷体" panose="02010609060101010101" pitchFamily="49" charset="-122"/>
                <a:ea typeface="楷体" panose="02010609060101010101" pitchFamily="49" charset="-122"/>
                <a:cs typeface="+mn-cs"/>
              </a:defRPr>
            </a:lvl1pPr>
            <a:lvl2pPr marL="288290"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350" kern="1200">
                <a:solidFill>
                  <a:schemeClr val="tx1">
                    <a:lumMod val="75000"/>
                    <a:lumOff val="25000"/>
                  </a:schemeClr>
                </a:solidFill>
                <a:latin typeface="+mn-lt"/>
                <a:ea typeface="+mn-ea"/>
                <a:cs typeface="+mn-cs"/>
              </a:defRPr>
            </a:lvl2pPr>
            <a:lvl3pPr marL="425450"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3pPr>
            <a:lvl4pPr marL="562610"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4pPr>
            <a:lvl5pPr marL="699770" indent="-13716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5pPr>
            <a:lvl6pPr marL="824865"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6pPr>
            <a:lvl7pPr marL="974725"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7pPr>
            <a:lvl8pPr marL="112522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8pPr>
            <a:lvl9pPr marL="1275080" indent="-171450" algn="l" defTabSz="685800" rtl="0" eaLnBrk="1" latinLnBrk="0" hangingPunct="1">
              <a:lnSpc>
                <a:spcPct val="90000"/>
              </a:lnSpc>
              <a:spcBef>
                <a:spcPts val="150"/>
              </a:spcBef>
              <a:spcAft>
                <a:spcPts val="300"/>
              </a:spcAft>
              <a:buClr>
                <a:schemeClr val="accent1"/>
              </a:buClr>
              <a:buFont typeface="Calibri" panose="020F0502020204030204" pitchFamily="34" charset="0"/>
              <a:buChar char="◦"/>
              <a:defRPr sz="1050" kern="1200">
                <a:solidFill>
                  <a:schemeClr val="tx1">
                    <a:lumMod val="75000"/>
                    <a:lumOff val="25000"/>
                  </a:schemeClr>
                </a:solidFill>
                <a:latin typeface="+mn-lt"/>
                <a:ea typeface="+mn-ea"/>
                <a:cs typeface="+mn-cs"/>
              </a:defRPr>
            </a:lvl9pPr>
          </a:lstStyle>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Optimal Cultivation Regions</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High-Quality Cultivation Techniques (Water and Fertilizer Management)</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Optimal Harvesting Period</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Appropriate Drying Methods</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Proper Storage (Quasi-Low Temperature)</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Moderate Processing</a:t>
            </a:r>
          </a:p>
          <a:p>
            <a:pPr marL="514350" indent="-514350">
              <a:lnSpc>
                <a:spcPct val="125000"/>
              </a:lnSpc>
              <a:buFont typeface="Verdana" panose="020B0604030504040204" charset="0"/>
              <a:buAutoNum type="circleNumDbPlain"/>
            </a:pPr>
            <a:r>
              <a:rPr lang="zh-CN" altLang="en-US" sz="2000">
                <a:latin typeface="微软雅黑" panose="020B0503020204020204" pitchFamily="34" charset="-122"/>
                <a:ea typeface="微软雅黑" panose="020B0503020204020204" pitchFamily="34" charset="-122"/>
              </a:rPr>
              <a:t>Determine Production Based on Sales Volume</a:t>
            </a:r>
          </a:p>
        </p:txBody>
      </p:sp>
      <p:pic>
        <p:nvPicPr>
          <p:cNvPr id="11" name="图片 10" descr="徽标&#10;&#10;描述已自动生成"/>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ppt_x</p:attrName>
                                        </p:attrNameLst>
                                      </p:cBhvr>
                                      <p:tavLst>
                                        <p:tav tm="0">
                                          <p:val>
                                            <p:strVal val="#ppt_x"/>
                                          </p:val>
                                        </p:tav>
                                        <p:tav tm="100000">
                                          <p:val>
                                            <p:strVal val="#ppt_x"/>
                                          </p:val>
                                        </p:tav>
                                      </p:tavLst>
                                    </p:anim>
                                    <p:anim calcmode="lin" valueType="num">
                                      <p:cBhvr>
                                        <p:cTn id="8"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p:cTn id="19"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p:cTn id="2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p:cTn id="3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p:cTn id="3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p:cTn id="43"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p:cTn id="49"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aphicFrame>
        <p:nvGraphicFramePr>
          <p:cNvPr id="6" name="图表 5"/>
          <p:cNvGraphicFramePr/>
          <p:nvPr/>
        </p:nvGraphicFramePr>
        <p:xfrm>
          <a:off x="693420" y="4385772"/>
          <a:ext cx="3375658" cy="2152529"/>
        </p:xfrm>
        <a:graphic>
          <a:graphicData uri="http://schemas.openxmlformats.org/drawingml/2006/chart">
            <c:chart xmlns:c="http://schemas.openxmlformats.org/drawingml/2006/chart" xmlns:r="http://schemas.openxmlformats.org/officeDocument/2006/relationships" r:id="rId4"/>
          </a:graphicData>
        </a:graphic>
      </p:graphicFrame>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79120" y="1677210"/>
            <a:ext cx="3375658" cy="2583175"/>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4208144" y="1041351"/>
            <a:ext cx="4341495" cy="2849106"/>
          </a:xfrm>
          <a:prstGeom prst="rect">
            <a:avLst/>
          </a:prstGeom>
        </p:spPr>
      </p:pic>
      <p:grpSp>
        <p:nvGrpSpPr>
          <p:cNvPr id="9" name="组合 8"/>
          <p:cNvGrpSpPr/>
          <p:nvPr/>
        </p:nvGrpSpPr>
        <p:grpSpPr>
          <a:xfrm>
            <a:off x="8859001" y="1041351"/>
            <a:ext cx="2951999" cy="2914234"/>
            <a:chOff x="96001" y="1677201"/>
            <a:chExt cx="6420934" cy="4666033"/>
          </a:xfrm>
        </p:grpSpPr>
        <p:pic>
          <p:nvPicPr>
            <p:cNvPr id="10" name="图片 9" descr="图表, 箱线图&#10;&#10;描述已自动生成"/>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5324" y="1679748"/>
              <a:ext cx="2675557" cy="2229631"/>
            </a:xfrm>
            <a:prstGeom prst="rect">
              <a:avLst/>
            </a:prstGeom>
          </p:spPr>
        </p:pic>
        <p:pic>
          <p:nvPicPr>
            <p:cNvPr id="11" name="图片 10" descr="图表, 箱线图&#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1378" y="1677201"/>
              <a:ext cx="2675557" cy="2229631"/>
            </a:xfrm>
            <a:prstGeom prst="rect">
              <a:avLst/>
            </a:prstGeom>
          </p:spPr>
        </p:pic>
        <p:pic>
          <p:nvPicPr>
            <p:cNvPr id="12" name="图片 11" descr="图表, 箱线图&#10;&#10;描述已自动生成"/>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5322" y="4113602"/>
              <a:ext cx="2675559" cy="2229632"/>
            </a:xfrm>
            <a:prstGeom prst="rect">
              <a:avLst/>
            </a:prstGeom>
          </p:spPr>
        </p:pic>
        <p:sp>
          <p:nvSpPr>
            <p:cNvPr id="13" name="文本框 12"/>
            <p:cNvSpPr txBox="1"/>
            <p:nvPr/>
          </p:nvSpPr>
          <p:spPr>
            <a:xfrm>
              <a:off x="96001" y="1783320"/>
              <a:ext cx="1910220" cy="591344"/>
            </a:xfrm>
            <a:prstGeom prst="rect">
              <a:avLst/>
            </a:prstGeom>
            <a:noFill/>
          </p:spPr>
          <p:txBody>
            <a:bodyPr wrap="square" rtlCol="0">
              <a:spAutoFit/>
            </a:bodyPr>
            <a:lstStyle/>
            <a:p>
              <a:r>
                <a:rPr lang="en-US" altLang="zh-CN" sz="900" dirty="0">
                  <a:latin typeface="Times New Roman" panose="02020603050405020304" charset="0"/>
                  <a:ea typeface="楷体" panose="02010609060101010101" pitchFamily="49" charset="-122"/>
                  <a:cs typeface="Times New Roman" panose="02020603050405020304" charset="0"/>
                </a:rPr>
                <a:t>4-</a:t>
              </a:r>
              <a:r>
                <a:rPr lang="zh-CN" altLang="en-US" sz="900" dirty="0">
                  <a:latin typeface="Times New Roman" panose="02020603050405020304" charset="0"/>
                  <a:ea typeface="楷体" panose="02010609060101010101" pitchFamily="49" charset="-122"/>
                  <a:cs typeface="Times New Roman" panose="02020603050405020304" charset="0"/>
                </a:rPr>
                <a:t>甲基</a:t>
              </a:r>
              <a:r>
                <a:rPr lang="en-US" altLang="zh-CN" sz="900" dirty="0">
                  <a:latin typeface="Times New Roman" panose="02020603050405020304" charset="0"/>
                  <a:ea typeface="楷体" panose="02010609060101010101" pitchFamily="49" charset="-122"/>
                  <a:cs typeface="Times New Roman" panose="02020603050405020304" charset="0"/>
                </a:rPr>
                <a:t>-</a:t>
              </a:r>
              <a:r>
                <a:rPr lang="zh-CN" altLang="en-US" sz="900" dirty="0">
                  <a:latin typeface="Times New Roman" panose="02020603050405020304" charset="0"/>
                  <a:ea typeface="楷体" panose="02010609060101010101" pitchFamily="49" charset="-122"/>
                  <a:cs typeface="Times New Roman" panose="02020603050405020304" charset="0"/>
                </a:rPr>
                <a:t>苯乙醛</a:t>
              </a:r>
            </a:p>
          </p:txBody>
        </p:sp>
        <p:sp>
          <p:nvSpPr>
            <p:cNvPr id="14" name="文本框 13"/>
            <p:cNvSpPr txBox="1"/>
            <p:nvPr/>
          </p:nvSpPr>
          <p:spPr>
            <a:xfrm>
              <a:off x="3668910" y="1789231"/>
              <a:ext cx="1910220" cy="369589"/>
            </a:xfrm>
            <a:prstGeom prst="rect">
              <a:avLst/>
            </a:prstGeom>
            <a:noFill/>
          </p:spPr>
          <p:txBody>
            <a:bodyPr wrap="square" rtlCol="0">
              <a:spAutoFit/>
            </a:bodyPr>
            <a:lstStyle/>
            <a:p>
              <a:r>
                <a:rPr lang="zh-CN" altLang="en-US" sz="900" dirty="0">
                  <a:latin typeface="Times New Roman" panose="02020603050405020304" charset="0"/>
                  <a:ea typeface="楷体" panose="02010609060101010101" pitchFamily="49" charset="-122"/>
                  <a:cs typeface="Times New Roman" panose="02020603050405020304" charset="0"/>
                </a:rPr>
                <a:t>乙酸己酯</a:t>
              </a:r>
            </a:p>
          </p:txBody>
        </p:sp>
        <p:sp>
          <p:nvSpPr>
            <p:cNvPr id="15" name="文本框 14"/>
            <p:cNvSpPr txBox="1"/>
            <p:nvPr/>
          </p:nvSpPr>
          <p:spPr>
            <a:xfrm>
              <a:off x="2901861" y="4226967"/>
              <a:ext cx="1910220" cy="369589"/>
            </a:xfrm>
            <a:prstGeom prst="rect">
              <a:avLst/>
            </a:prstGeom>
            <a:noFill/>
          </p:spPr>
          <p:txBody>
            <a:bodyPr wrap="square" rtlCol="0">
              <a:spAutoFit/>
            </a:bodyPr>
            <a:lstStyle/>
            <a:p>
              <a:r>
                <a:rPr lang="en-US" altLang="zh-CN" sz="900" dirty="0">
                  <a:latin typeface="Times New Roman" panose="02020603050405020304" charset="0"/>
                  <a:ea typeface="楷体" panose="02010609060101010101" pitchFamily="49" charset="-122"/>
                  <a:cs typeface="Times New Roman" panose="02020603050405020304" charset="0"/>
                </a:rPr>
                <a:t>2-</a:t>
              </a:r>
              <a:r>
                <a:rPr lang="zh-CN" altLang="en-US" sz="900" dirty="0">
                  <a:latin typeface="Times New Roman" panose="02020603050405020304" charset="0"/>
                  <a:ea typeface="楷体" panose="02010609060101010101" pitchFamily="49" charset="-122"/>
                  <a:cs typeface="Times New Roman" panose="02020603050405020304" charset="0"/>
                </a:rPr>
                <a:t>甲基</a:t>
              </a:r>
              <a:r>
                <a:rPr lang="en-US" altLang="zh-CN" sz="900" dirty="0">
                  <a:latin typeface="Times New Roman" panose="02020603050405020304" charset="0"/>
                  <a:ea typeface="楷体" panose="02010609060101010101" pitchFamily="49" charset="-122"/>
                  <a:cs typeface="Times New Roman" panose="02020603050405020304" charset="0"/>
                </a:rPr>
                <a:t>-</a:t>
              </a:r>
              <a:r>
                <a:rPr lang="zh-CN" altLang="en-US" sz="900" dirty="0">
                  <a:latin typeface="Times New Roman" panose="02020603050405020304" charset="0"/>
                  <a:ea typeface="楷体" panose="02010609060101010101" pitchFamily="49" charset="-122"/>
                  <a:cs typeface="Times New Roman" panose="02020603050405020304" charset="0"/>
                </a:rPr>
                <a:t>萘</a:t>
              </a:r>
            </a:p>
          </p:txBody>
        </p:sp>
      </p:grpSp>
      <p:sp>
        <p:nvSpPr>
          <p:cNvPr id="5" name="文本框 4"/>
          <p:cNvSpPr txBox="1"/>
          <p:nvPr/>
        </p:nvSpPr>
        <p:spPr>
          <a:xfrm>
            <a:off x="104775" y="1025525"/>
            <a:ext cx="4003040" cy="645160"/>
          </a:xfrm>
          <a:prstGeom prst="rect">
            <a:avLst/>
          </a:prstGeom>
          <a:solidFill>
            <a:srgbClr val="00B0F0"/>
          </a:solidFill>
          <a:ln>
            <a:solidFill>
              <a:schemeClr val="accent1"/>
            </a:solidFill>
          </a:ln>
        </p:spPr>
        <p:txBody>
          <a:bodyPr wrap="square">
            <a:spAutoFit/>
          </a:bodyPr>
          <a:lstStyle/>
          <a:p>
            <a:r>
              <a:rPr lang="zh-CN" altLang="en-US" dirty="0">
                <a:latin typeface="微软雅黑" panose="020B0503020204020204" pitchFamily="34" charset="-122"/>
                <a:ea typeface="微软雅黑" panose="020B0503020204020204" pitchFamily="34" charset="-122"/>
              </a:rPr>
              <a:t>The Impact of Nitrogen Fertilizer on Rice Quality</a:t>
            </a:r>
            <a:endParaRPr lang="en-US" altLang="zh-CN" dirty="0">
              <a:latin typeface="微软雅黑" panose="020B0503020204020204" pitchFamily="34" charset="-122"/>
              <a:ea typeface="微软雅黑" panose="020B0503020204020204" pitchFamily="34" charset="-122"/>
            </a:endParaRPr>
          </a:p>
        </p:txBody>
      </p:sp>
      <p:sp>
        <p:nvSpPr>
          <p:cNvPr id="2" name="文本框 1"/>
          <p:cNvSpPr txBox="1"/>
          <p:nvPr/>
        </p:nvSpPr>
        <p:spPr>
          <a:xfrm>
            <a:off x="4509135" y="4260215"/>
            <a:ext cx="7510780" cy="2168525"/>
          </a:xfrm>
          <a:prstGeom prst="rect">
            <a:avLst/>
          </a:prstGeom>
        </p:spPr>
        <p:txBody>
          <a:bodyPr wrap="square">
            <a:spAutoFit/>
          </a:bodyPr>
          <a:lstStyle/>
          <a:p>
            <a:pPr marL="0" indent="0">
              <a:lnSpc>
                <a:spcPct val="150000"/>
              </a:lnSpc>
            </a:pPr>
            <a:r>
              <a:rPr lang="en-US" altLang="zh-CN" b="0" i="0">
                <a:solidFill>
                  <a:srgbClr val="060607"/>
                </a:solidFill>
                <a:latin typeface="微软雅黑" panose="020B0503020204020204" pitchFamily="34" charset="-122"/>
                <a:ea typeface="微软雅黑" panose="020B0503020204020204" pitchFamily="34" charset="-122"/>
              </a:rPr>
              <a:t>Under the condition of reduced nitrogen fertilizer use, the taste value of rice is improved, which also benefits the flavor of the cooked rice. </a:t>
            </a:r>
          </a:p>
          <a:p>
            <a:pPr marL="0" indent="0">
              <a:lnSpc>
                <a:spcPct val="150000"/>
              </a:lnSpc>
            </a:pPr>
            <a:r>
              <a:rPr lang="en-US" altLang="zh-CN" b="0" i="0">
                <a:solidFill>
                  <a:srgbClr val="060607"/>
                </a:solidFill>
                <a:latin typeface="微软雅黑" panose="020B0503020204020204" pitchFamily="34" charset="-122"/>
                <a:ea typeface="微软雅黑" panose="020B0503020204020204" pitchFamily="34" charset="-122"/>
              </a:rPr>
              <a:t>This is beneficial for reducing the management of rice production and enhancing environmental and output benefits.</a:t>
            </a:r>
          </a:p>
        </p:txBody>
      </p:sp>
      <p:pic>
        <p:nvPicPr>
          <p:cNvPr id="3" name="图片 2" descr="徽标&#10;&#10;描述已自动生成"/>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3" name="Picture 2" descr="F:\1粮食品质营养研究所\2021年工作\2021稻谷储存过程中脂质组学、蛋白质组和代谢组学研究\脂质文章材料\机理解释图片\最后图片.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03"/>
          <a:stretch>
            <a:fillRect/>
          </a:stretch>
        </p:blipFill>
        <p:spPr bwMode="auto">
          <a:xfrm>
            <a:off x="677833" y="1949205"/>
            <a:ext cx="6345502" cy="406361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p:cNvSpPr txBox="1"/>
          <p:nvPr/>
        </p:nvSpPr>
        <p:spPr>
          <a:xfrm>
            <a:off x="104775" y="1174115"/>
            <a:ext cx="4489450" cy="368300"/>
          </a:xfrm>
          <a:prstGeom prst="rect">
            <a:avLst/>
          </a:prstGeom>
          <a:solidFill>
            <a:srgbClr val="00B0F0"/>
          </a:solidFill>
          <a:ln>
            <a:solidFill>
              <a:schemeClr val="accent1"/>
            </a:solidFill>
          </a:ln>
        </p:spPr>
        <p:txBody>
          <a:bodyPr wrap="square">
            <a:spAutoFit/>
          </a:bodyPr>
          <a:lstStyle/>
          <a:p>
            <a:r>
              <a:rPr lang="zh-CN" altLang="en-US" dirty="0">
                <a:latin typeface="微软雅黑" panose="020B0503020204020204" pitchFamily="34" charset="-122"/>
                <a:ea typeface="微软雅黑" panose="020B0503020204020204" pitchFamily="34" charset="-122"/>
              </a:rPr>
              <a:t>The Impact of Storage on Rice Quality</a:t>
            </a:r>
            <a:endParaRPr lang="en-US" altLang="zh-CN" dirty="0">
              <a:latin typeface="微软雅黑" panose="020B0503020204020204" pitchFamily="34" charset="-122"/>
              <a:ea typeface="微软雅黑" panose="020B0503020204020204" pitchFamily="34" charset="-122"/>
            </a:endParaRPr>
          </a:p>
        </p:txBody>
      </p:sp>
      <p:sp>
        <p:nvSpPr>
          <p:cNvPr id="6" name="文本框 5"/>
          <p:cNvSpPr txBox="1"/>
          <p:nvPr/>
        </p:nvSpPr>
        <p:spPr>
          <a:xfrm>
            <a:off x="1372870" y="6203632"/>
            <a:ext cx="5080000" cy="337185"/>
          </a:xfrm>
          <a:prstGeom prst="rect">
            <a:avLst/>
          </a:prstGeom>
        </p:spPr>
        <p:txBody>
          <a:bodyPr>
            <a:spAutoFit/>
          </a:bodyPr>
          <a:lstStyle/>
          <a:p>
            <a:pPr marL="0" indent="0"/>
            <a:r>
              <a:rPr lang="en-US" altLang="zh-CN" sz="1600" b="0" i="0">
                <a:solidFill>
                  <a:srgbClr val="060607"/>
                </a:solidFill>
                <a:latin typeface="微软雅黑" panose="020B0503020204020204" pitchFamily="34" charset="-122"/>
                <a:ea typeface="微软雅黑" panose="020B0503020204020204" pitchFamily="34" charset="-122"/>
              </a:rPr>
              <a:t>Mechanism of Lipid Changes During Rice Storage</a:t>
            </a:r>
          </a:p>
        </p:txBody>
      </p:sp>
      <p:sp>
        <p:nvSpPr>
          <p:cNvPr id="7" name="文本框 6"/>
          <p:cNvSpPr txBox="1"/>
          <p:nvPr/>
        </p:nvSpPr>
        <p:spPr>
          <a:xfrm>
            <a:off x="7535545" y="2597785"/>
            <a:ext cx="4454525" cy="3415030"/>
          </a:xfrm>
          <a:prstGeom prst="rect">
            <a:avLst/>
          </a:prstGeom>
        </p:spPr>
        <p:txBody>
          <a:bodyPr wrap="square">
            <a:spAutoFit/>
          </a:bodyPr>
          <a:lstStyle/>
          <a:p>
            <a:pPr marL="0" indent="0">
              <a:lnSpc>
                <a:spcPct val="150000"/>
              </a:lnSpc>
            </a:pPr>
            <a:r>
              <a:rPr lang="en-US" altLang="zh-CN" b="0" i="0">
                <a:solidFill>
                  <a:srgbClr val="060607"/>
                </a:solidFill>
                <a:latin typeface="微软雅黑" panose="020B0503020204020204" pitchFamily="34" charset="-122"/>
                <a:ea typeface="微软雅黑" panose="020B0503020204020204" pitchFamily="34" charset="-122"/>
              </a:rPr>
              <a:t>In japonica rice, 171 significantly different lipid species were identified, and 14 metabolic pathways of lipid species were elucidated; in indica rice, only 5 significantly different lipid species were identified, mainly involved in glycerophospholipid metabolism.</a:t>
            </a: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114" name="组合 113"/>
          <p:cNvGrpSpPr/>
          <p:nvPr/>
        </p:nvGrpSpPr>
        <p:grpSpPr>
          <a:xfrm>
            <a:off x="34925" y="1365250"/>
            <a:ext cx="11714255" cy="5189855"/>
            <a:chOff x="325" y="1490"/>
            <a:chExt cx="18448" cy="8173"/>
          </a:xfrm>
        </p:grpSpPr>
        <p:sp>
          <p:nvSpPr>
            <p:cNvPr id="13" name="椭圆 12"/>
            <p:cNvSpPr/>
            <p:nvPr/>
          </p:nvSpPr>
          <p:spPr>
            <a:xfrm>
              <a:off x="12082" y="5579"/>
              <a:ext cx="2835" cy="2835"/>
            </a:xfrm>
            <a:prstGeom prst="ellipse">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p:cNvSpPr/>
            <p:nvPr/>
          </p:nvSpPr>
          <p:spPr>
            <a:xfrm>
              <a:off x="15938" y="3927"/>
              <a:ext cx="2835" cy="2835"/>
            </a:xfrm>
            <a:prstGeom prst="ellipse">
              <a:avLst/>
            </a:prstGeom>
            <a:blipFill rotWithShape="1">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圆角矩形 100"/>
            <p:cNvSpPr/>
            <p:nvPr/>
          </p:nvSpPr>
          <p:spPr>
            <a:xfrm>
              <a:off x="12468" y="1490"/>
              <a:ext cx="2064" cy="2835"/>
            </a:xfrm>
            <a:prstGeom prst="roundRect">
              <a:avLst/>
            </a:prstGeom>
            <a:blipFill rotWithShape="1">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0" name="组合 109"/>
            <p:cNvGrpSpPr/>
            <p:nvPr/>
          </p:nvGrpSpPr>
          <p:grpSpPr>
            <a:xfrm>
              <a:off x="325" y="3150"/>
              <a:ext cx="11419" cy="6513"/>
              <a:chOff x="595" y="3150"/>
              <a:chExt cx="11419" cy="6513"/>
            </a:xfrm>
          </p:grpSpPr>
          <p:sp>
            <p:nvSpPr>
              <p:cNvPr id="104" name="左弧形箭头 103"/>
              <p:cNvSpPr/>
              <p:nvPr/>
            </p:nvSpPr>
            <p:spPr>
              <a:xfrm rot="11820000">
                <a:off x="10347" y="6001"/>
                <a:ext cx="1183" cy="1685"/>
              </a:xfrm>
              <a:prstGeom prst="curvedRightArrow">
                <a:avLst>
                  <a:gd name="adj1" fmla="val 25031"/>
                  <a:gd name="adj2" fmla="val 33459"/>
                  <a:gd name="adj3" fmla="val 25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 name="椭圆 10"/>
              <p:cNvSpPr/>
              <p:nvPr/>
            </p:nvSpPr>
            <p:spPr>
              <a:xfrm>
                <a:off x="1367" y="3150"/>
                <a:ext cx="2835" cy="2835"/>
              </a:xfrm>
              <a:prstGeom prst="ellipse">
                <a:avLst/>
              </a:prstGeom>
              <a:blipFill rotWithShape="1">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5067" y="3150"/>
                <a:ext cx="2835" cy="2835"/>
              </a:xfrm>
              <a:prstGeom prst="ellipse">
                <a:avLst/>
              </a:prstGeom>
              <a:blipFill rotWithShape="1">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9180" y="3150"/>
                <a:ext cx="2835" cy="2835"/>
              </a:xfrm>
              <a:prstGeom prst="ellipse">
                <a:avLst/>
              </a:prstGeom>
              <a:blipFill rotWithShape="1">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圆角矩形 98"/>
              <p:cNvSpPr/>
              <p:nvPr/>
            </p:nvSpPr>
            <p:spPr>
              <a:xfrm>
                <a:off x="1656" y="6762"/>
                <a:ext cx="3673" cy="2835"/>
              </a:xfrm>
              <a:prstGeom prst="roundRect">
                <a:avLst/>
              </a:prstGeom>
              <a:blipFill rotWithShape="1">
                <a:blip r:embed="rId10"/>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圆角矩形 99"/>
              <p:cNvSpPr/>
              <p:nvPr/>
            </p:nvSpPr>
            <p:spPr>
              <a:xfrm>
                <a:off x="6439" y="6829"/>
                <a:ext cx="3673" cy="2835"/>
              </a:xfrm>
              <a:prstGeom prst="roundRect">
                <a:avLst/>
              </a:prstGeom>
              <a:blipFill rotWithShape="1">
                <a:blip r:embed="rId1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左弧形箭头 101"/>
              <p:cNvSpPr/>
              <p:nvPr/>
            </p:nvSpPr>
            <p:spPr>
              <a:xfrm>
                <a:off x="595" y="5534"/>
                <a:ext cx="1151" cy="1790"/>
              </a:xfrm>
              <a:prstGeom prst="curvedRightArrow">
                <a:avLst>
                  <a:gd name="adj1" fmla="val 25031"/>
                  <a:gd name="adj2" fmla="val 50000"/>
                  <a:gd name="adj3" fmla="val 25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5" name="圆角右箭头 104"/>
              <p:cNvSpPr/>
              <p:nvPr/>
            </p:nvSpPr>
            <p:spPr>
              <a:xfrm>
                <a:off x="4366" y="5593"/>
                <a:ext cx="1281" cy="1134"/>
              </a:xfrm>
              <a:prstGeom prst="ben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7" name="圆角右箭头 106"/>
              <p:cNvSpPr/>
              <p:nvPr/>
            </p:nvSpPr>
            <p:spPr>
              <a:xfrm rot="5400000">
                <a:off x="7344" y="5667"/>
                <a:ext cx="1191" cy="1134"/>
              </a:xfrm>
              <a:prstGeom prst="ben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3" name="右箭头 112"/>
            <p:cNvSpPr/>
            <p:nvPr/>
          </p:nvSpPr>
          <p:spPr>
            <a:xfrm rot="20340000">
              <a:off x="14796" y="5927"/>
              <a:ext cx="1361" cy="68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8" name="组合 117"/>
          <p:cNvGrpSpPr/>
          <p:nvPr/>
        </p:nvGrpSpPr>
        <p:grpSpPr>
          <a:xfrm>
            <a:off x="6783705" y="1804670"/>
            <a:ext cx="1833880" cy="2165985"/>
            <a:chOff x="10683" y="2842"/>
            <a:chExt cx="2888" cy="3411"/>
          </a:xfrm>
        </p:grpSpPr>
        <p:sp>
          <p:nvSpPr>
            <p:cNvPr id="116" name="圆角右箭头 115"/>
            <p:cNvSpPr/>
            <p:nvPr/>
          </p:nvSpPr>
          <p:spPr>
            <a:xfrm>
              <a:off x="10683" y="2842"/>
              <a:ext cx="1281" cy="1134"/>
            </a:xfrm>
            <a:prstGeom prst="ben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17" name="右箭头 116"/>
            <p:cNvSpPr/>
            <p:nvPr/>
          </p:nvSpPr>
          <p:spPr>
            <a:xfrm rot="5400000">
              <a:off x="12664" y="5346"/>
              <a:ext cx="1134" cy="680"/>
            </a:xfrm>
            <a:prstGeom prst="rightArrow">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椭圆 1"/>
          <p:cNvSpPr/>
          <p:nvPr/>
        </p:nvSpPr>
        <p:spPr>
          <a:xfrm rot="20340000">
            <a:off x="5648960" y="1095375"/>
            <a:ext cx="3945890" cy="4872990"/>
          </a:xfrm>
          <a:prstGeom prst="ellipse">
            <a:avLst/>
          </a:prstGeom>
          <a:noFill/>
          <a:ln w="12700">
            <a:solidFill>
              <a:srgbClr val="FF0000"/>
            </a:solidFill>
          </a:ln>
          <a:extLst>
            <a:ext uri="{909E8E84-426E-40DD-AFC4-6F175D3DCCD1}">
              <a14:hiddenFill xmlns:a14="http://schemas.microsoft.com/office/drawing/2010/main">
                <a:solidFill>
                  <a:schemeClr val="accent2"/>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徽标&#10;&#10;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
        <p:nvSpPr>
          <p:cNvPr id="4" name="文本框 3"/>
          <p:cNvSpPr txBox="1"/>
          <p:nvPr/>
        </p:nvSpPr>
        <p:spPr>
          <a:xfrm>
            <a:off x="164465" y="1159510"/>
            <a:ext cx="2710180" cy="368300"/>
          </a:xfrm>
          <a:prstGeom prst="rect">
            <a:avLst/>
          </a:prstGeom>
          <a:solidFill>
            <a:srgbClr val="00B0F0"/>
          </a:solidFill>
          <a:ln>
            <a:solidFill>
              <a:schemeClr val="accent1"/>
            </a:solidFill>
          </a:ln>
        </p:spPr>
        <p:txBody>
          <a:bodyPr wrap="square">
            <a:spAutoFit/>
          </a:bodyPr>
          <a:lstStyle/>
          <a:p>
            <a:r>
              <a:rPr lang="zh-CN" altLang="en-US" dirty="0">
                <a:latin typeface="微软雅黑" panose="020B0503020204020204" pitchFamily="34" charset="-122"/>
                <a:ea typeface="微软雅黑" panose="020B0503020204020204" pitchFamily="34" charset="-122"/>
              </a:rPr>
              <a:t>Rice Milling Diagram</a:t>
            </a:r>
            <a:endParaRPr lang="en-US" altLang="zh-CN"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421890" y="4341352"/>
            <a:ext cx="8601075" cy="1013460"/>
          </a:xfrm>
          <a:prstGeom prst="rect">
            <a:avLst/>
          </a:prstGeom>
        </p:spPr>
        <p:txBody>
          <a:bodyPr wrap="none" lIns="91415" tIns="45708" rIns="91415" bIns="45708">
            <a:spAutoFit/>
          </a:bodyPr>
          <a:lstStyle/>
          <a:p>
            <a:pPr algn="l">
              <a:lnSpc>
                <a:spcPct val="150000"/>
              </a:lnSpc>
            </a:pPr>
            <a:r>
              <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rPr>
              <a:t>The Impact of Excessive Rice Processing</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2" name="文本框 1"/>
          <p:cNvSpPr txBox="1"/>
          <p:nvPr/>
        </p:nvSpPr>
        <p:spPr>
          <a:xfrm>
            <a:off x="450850" y="1290955"/>
            <a:ext cx="8909685" cy="460375"/>
          </a:xfrm>
          <a:prstGeom prst="rect">
            <a:avLst/>
          </a:prstGeom>
        </p:spPr>
        <p:txBody>
          <a:bodyPr wrap="square">
            <a:spAutoFit/>
          </a:bodyPr>
          <a:lstStyle/>
          <a:p>
            <a:pPr marL="457200" indent="-457200">
              <a:buFont typeface="Wingdings" panose="05000000000000000000" charset="0"/>
              <a:buChar char="Ø"/>
            </a:pPr>
            <a:r>
              <a:rPr lang="en-US" altLang="zh-CN" sz="2400" b="0" i="0">
                <a:solidFill>
                  <a:srgbClr val="060607"/>
                </a:solidFill>
                <a:latin typeface="微软雅黑" panose="020B0503020204020204" pitchFamily="34" charset="-122"/>
                <a:ea typeface="微软雅黑" panose="020B0503020204020204" pitchFamily="34" charset="-122"/>
              </a:rPr>
              <a:t>Decreased milling yield, leading to resource waste.</a:t>
            </a:r>
          </a:p>
        </p:txBody>
      </p:sp>
      <p:pic>
        <p:nvPicPr>
          <p:cNvPr id="6" name="图片 5" descr="徽标&#10;&#10;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32858" y="-87953"/>
            <a:ext cx="1576304" cy="1113708"/>
          </a:xfrm>
          <a:prstGeom prst="rect">
            <a:avLst/>
          </a:prstGeom>
        </p:spPr>
      </p:pic>
      <p:grpSp>
        <p:nvGrpSpPr>
          <p:cNvPr id="23" name="组合 22"/>
          <p:cNvGrpSpPr/>
          <p:nvPr/>
        </p:nvGrpSpPr>
        <p:grpSpPr>
          <a:xfrm>
            <a:off x="1362075" y="2080895"/>
            <a:ext cx="7999095" cy="4429760"/>
            <a:chOff x="472" y="2758"/>
            <a:chExt cx="14269" cy="7914"/>
          </a:xfrm>
        </p:grpSpPr>
        <p:grpSp>
          <p:nvGrpSpPr>
            <p:cNvPr id="22" name="组合 21"/>
            <p:cNvGrpSpPr/>
            <p:nvPr/>
          </p:nvGrpSpPr>
          <p:grpSpPr>
            <a:xfrm>
              <a:off x="472" y="2758"/>
              <a:ext cx="14269" cy="7914"/>
              <a:chOff x="472" y="2758"/>
              <a:chExt cx="14269" cy="7914"/>
            </a:xfrm>
          </p:grpSpPr>
          <p:pic>
            <p:nvPicPr>
              <p:cNvPr id="3" name="图片 2" descr="不同米_preview_rev_1"/>
              <p:cNvPicPr>
                <a:picLocks noChangeAspect="1"/>
              </p:cNvPicPr>
              <p:nvPr/>
            </p:nvPicPr>
            <p:blipFill>
              <a:blip r:embed="rId5"/>
              <a:srcRect t="29453" r="65267" b="27613"/>
              <a:stretch>
                <a:fillRect/>
              </a:stretch>
            </p:blipFill>
            <p:spPr>
              <a:xfrm>
                <a:off x="472" y="4913"/>
                <a:ext cx="2605" cy="3220"/>
              </a:xfrm>
              <a:prstGeom prst="rect">
                <a:avLst/>
              </a:prstGeom>
            </p:spPr>
          </p:pic>
          <p:grpSp>
            <p:nvGrpSpPr>
              <p:cNvPr id="18" name="组合 17"/>
              <p:cNvGrpSpPr/>
              <p:nvPr/>
            </p:nvGrpSpPr>
            <p:grpSpPr>
              <a:xfrm>
                <a:off x="6629" y="2758"/>
                <a:ext cx="8112" cy="7914"/>
                <a:chOff x="5882" y="2758"/>
                <a:chExt cx="8112" cy="7914"/>
              </a:xfrm>
            </p:grpSpPr>
            <p:grpSp>
              <p:nvGrpSpPr>
                <p:cNvPr id="14" name="组合 13"/>
                <p:cNvGrpSpPr/>
                <p:nvPr/>
              </p:nvGrpSpPr>
              <p:grpSpPr>
                <a:xfrm>
                  <a:off x="5986" y="2758"/>
                  <a:ext cx="8008" cy="3312"/>
                  <a:chOff x="5688" y="2883"/>
                  <a:chExt cx="8008" cy="3312"/>
                </a:xfrm>
              </p:grpSpPr>
              <p:pic>
                <p:nvPicPr>
                  <p:cNvPr id="4" name="图片 3" descr="不同米_preview_rev_1"/>
                  <p:cNvPicPr>
                    <a:picLocks noChangeAspect="1"/>
                  </p:cNvPicPr>
                  <p:nvPr/>
                </p:nvPicPr>
                <p:blipFill>
                  <a:blip r:embed="rId5"/>
                  <a:srcRect l="34520" t="28000" r="34013" b="27827"/>
                  <a:stretch>
                    <a:fillRect/>
                  </a:stretch>
                </p:blipFill>
                <p:spPr>
                  <a:xfrm>
                    <a:off x="5688" y="2883"/>
                    <a:ext cx="2360" cy="3313"/>
                  </a:xfrm>
                  <a:prstGeom prst="rect">
                    <a:avLst/>
                  </a:prstGeom>
                </p:spPr>
              </p:pic>
              <p:pic>
                <p:nvPicPr>
                  <p:cNvPr id="11" name="图片 10" descr="1726736509295_preview_rev_1"/>
                  <p:cNvPicPr>
                    <a:picLocks noChangeAspect="1"/>
                  </p:cNvPicPr>
                  <p:nvPr/>
                </p:nvPicPr>
                <p:blipFill>
                  <a:blip r:embed="rId6"/>
                  <a:srcRect l="50000" t="46333" b="31787"/>
                  <a:stretch>
                    <a:fillRect/>
                  </a:stretch>
                </p:blipFill>
                <p:spPr>
                  <a:xfrm>
                    <a:off x="10862" y="4035"/>
                    <a:ext cx="2835" cy="1240"/>
                  </a:xfrm>
                  <a:prstGeom prst="rect">
                    <a:avLst/>
                  </a:prstGeom>
                </p:spPr>
              </p:pic>
              <p:pic>
                <p:nvPicPr>
                  <p:cNvPr id="12" name="图片 11" descr="加号_preview_rev_1"/>
                  <p:cNvPicPr>
                    <a:picLocks noChangeAspect="1"/>
                  </p:cNvPicPr>
                  <p:nvPr/>
                </p:nvPicPr>
                <p:blipFill>
                  <a:blip r:embed="rId7"/>
                  <a:stretch>
                    <a:fillRect/>
                  </a:stretch>
                </p:blipFill>
                <p:spPr>
                  <a:xfrm>
                    <a:off x="8523" y="3710"/>
                    <a:ext cx="2154" cy="2154"/>
                  </a:xfrm>
                  <a:prstGeom prst="rect">
                    <a:avLst/>
                  </a:prstGeom>
                </p:spPr>
              </p:pic>
            </p:grpSp>
            <p:grpSp>
              <p:nvGrpSpPr>
                <p:cNvPr id="15" name="组合 14"/>
                <p:cNvGrpSpPr/>
                <p:nvPr/>
              </p:nvGrpSpPr>
              <p:grpSpPr>
                <a:xfrm>
                  <a:off x="5882" y="7530"/>
                  <a:ext cx="8111" cy="3142"/>
                  <a:chOff x="5585" y="6829"/>
                  <a:chExt cx="8111" cy="3142"/>
                </a:xfrm>
              </p:grpSpPr>
              <p:pic>
                <p:nvPicPr>
                  <p:cNvPr id="8" name="图片 7" descr="1726735158817_preview_rev_1"/>
                  <p:cNvPicPr>
                    <a:picLocks noChangeAspect="1"/>
                  </p:cNvPicPr>
                  <p:nvPr/>
                </p:nvPicPr>
                <p:blipFill>
                  <a:blip r:embed="rId8"/>
                  <a:srcRect l="65773" t="31120" b="26987"/>
                  <a:stretch>
                    <a:fillRect/>
                  </a:stretch>
                </p:blipFill>
                <p:spPr>
                  <a:xfrm>
                    <a:off x="5585" y="6829"/>
                    <a:ext cx="2567" cy="3142"/>
                  </a:xfrm>
                  <a:prstGeom prst="rect">
                    <a:avLst/>
                  </a:prstGeom>
                </p:spPr>
              </p:pic>
              <p:pic>
                <p:nvPicPr>
                  <p:cNvPr id="9" name="图片 8" descr="米糠_preview_rev_1"/>
                  <p:cNvPicPr>
                    <a:picLocks noChangeAspect="1"/>
                  </p:cNvPicPr>
                  <p:nvPr/>
                </p:nvPicPr>
                <p:blipFill>
                  <a:blip r:embed="rId9"/>
                  <a:srcRect l="49733" t="33667" b="31733"/>
                  <a:stretch>
                    <a:fillRect/>
                  </a:stretch>
                </p:blipFill>
                <p:spPr>
                  <a:xfrm>
                    <a:off x="10862" y="7633"/>
                    <a:ext cx="2835" cy="1951"/>
                  </a:xfrm>
                  <a:prstGeom prst="rect">
                    <a:avLst/>
                  </a:prstGeom>
                </p:spPr>
              </p:pic>
              <p:pic>
                <p:nvPicPr>
                  <p:cNvPr id="13" name="图片 12" descr="加号_preview_rev_1"/>
                  <p:cNvPicPr>
                    <a:picLocks noChangeAspect="1"/>
                  </p:cNvPicPr>
                  <p:nvPr/>
                </p:nvPicPr>
                <p:blipFill>
                  <a:blip r:embed="rId7"/>
                  <a:stretch>
                    <a:fillRect/>
                  </a:stretch>
                </p:blipFill>
                <p:spPr>
                  <a:xfrm>
                    <a:off x="8523" y="7432"/>
                    <a:ext cx="2154" cy="2154"/>
                  </a:xfrm>
                  <a:prstGeom prst="rect">
                    <a:avLst/>
                  </a:prstGeom>
                </p:spPr>
              </p:pic>
            </p:grpSp>
          </p:grpSp>
          <p:sp>
            <p:nvSpPr>
              <p:cNvPr id="16" name="右箭头 15"/>
              <p:cNvSpPr/>
              <p:nvPr/>
            </p:nvSpPr>
            <p:spPr>
              <a:xfrm rot="20220000">
                <a:off x="3312" y="4717"/>
                <a:ext cx="3175" cy="737"/>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右箭头 18"/>
              <p:cNvSpPr/>
              <p:nvPr/>
            </p:nvSpPr>
            <p:spPr>
              <a:xfrm rot="1680000">
                <a:off x="3294" y="7933"/>
                <a:ext cx="3175" cy="737"/>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0" name="文本框 19"/>
            <p:cNvSpPr txBox="1"/>
            <p:nvPr/>
          </p:nvSpPr>
          <p:spPr>
            <a:xfrm>
              <a:off x="1845" y="9056"/>
              <a:ext cx="4218" cy="712"/>
            </a:xfrm>
            <a:prstGeom prst="rect">
              <a:avLst/>
            </a:prstGeom>
          </p:spPr>
          <p:txBody>
            <a:bodyPr wrap="square">
              <a:spAutoFit/>
            </a:bodyPr>
            <a:lstStyle/>
            <a:p>
              <a:pPr marL="0" indent="0"/>
              <a:r>
                <a:rPr lang="en-US" altLang="zh-CN" sz="2000" b="0" i="0">
                  <a:solidFill>
                    <a:srgbClr val="060607"/>
                  </a:solidFill>
                  <a:latin typeface="微软雅黑" panose="020B0503020204020204" pitchFamily="34" charset="-122"/>
                  <a:ea typeface="微软雅黑" panose="020B0503020204020204" pitchFamily="34" charset="-122"/>
                </a:rPr>
                <a:t>Excessive Processing</a:t>
              </a:r>
            </a:p>
          </p:txBody>
        </p:sp>
        <p:sp>
          <p:nvSpPr>
            <p:cNvPr id="21" name="文本框 20"/>
            <p:cNvSpPr txBox="1"/>
            <p:nvPr/>
          </p:nvSpPr>
          <p:spPr>
            <a:xfrm>
              <a:off x="1845" y="3539"/>
              <a:ext cx="4397" cy="850"/>
            </a:xfrm>
            <a:prstGeom prst="rect">
              <a:avLst/>
            </a:prstGeom>
            <a:noFill/>
          </p:spPr>
          <p:txBody>
            <a:bodyPr wrap="square" rtlCol="0" anchor="t">
              <a:spAutoFit/>
            </a:bodyPr>
            <a:lstStyle/>
            <a:p>
              <a:pPr indent="0">
                <a:lnSpc>
                  <a:spcPct val="125000"/>
                </a:lnSpc>
                <a:buFont typeface="Verdana" panose="020B0604030504040204" charset="0"/>
                <a:buNone/>
              </a:pPr>
              <a:r>
                <a:rPr lang="zh-CN" altLang="en-US" sz="2000">
                  <a:latin typeface="微软雅黑" panose="020B0503020204020204" pitchFamily="34" charset="-122"/>
                  <a:ea typeface="微软雅黑" panose="020B0503020204020204" pitchFamily="34" charset="-122"/>
                  <a:sym typeface="+mn-ea"/>
                </a:rPr>
                <a:t>Moderate Processing</a:t>
              </a:r>
            </a:p>
          </p:txBody>
        </p:sp>
      </p:grpSp>
    </p:spTree>
  </p:cSld>
  <p:clrMapOvr>
    <a:masterClrMapping/>
  </p:clrMapOvr>
  <mc:AlternateContent xmlns:mc="http://schemas.openxmlformats.org/markup-compatibility/2006" xmlns:p14="http://schemas.microsoft.com/office/powerpoint/2010/main">
    <mc:Choice Requires="p14">
      <p:transition spd="slow" p14:dur="4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NzY0MDlkNGUxYTNhN2RmMDUyODllYmU0ODYxYjg3ZjEifQ=="/>
</p:tagLst>
</file>

<file path=ppt/tags/tag10.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1.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2.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3.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4.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5.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6.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7.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18.xml><?xml version="1.0" encoding="utf-8"?>
<p:tagLst xmlns:a="http://schemas.openxmlformats.org/drawingml/2006/main" xmlns:r="http://schemas.openxmlformats.org/officeDocument/2006/relationships" xmlns:p="http://schemas.openxmlformats.org/presentationml/2006/main">
  <p:tag name="TABLE_ENDDRAG_ORIGIN_RECT" val="514*494"/>
  <p:tag name="TABLE_ENDDRAG_RECT" val="280*80*514*494"/>
</p:tagLst>
</file>

<file path=ppt/tags/tag2.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3.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4.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5.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6.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7.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8.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ags/tag9.xml><?xml version="1.0" encoding="utf-8"?>
<p:tagLst xmlns:a="http://schemas.openxmlformats.org/drawingml/2006/main" xmlns:r="http://schemas.openxmlformats.org/officeDocument/2006/relationships" xmlns:p="http://schemas.openxmlformats.org/presentationml/2006/main">
  <p:tag name="KSO_WM_DIAGRAM_VIRTUALLY_FRAME" val="{&quot;height&quot;:246.99520333622732,&quot;left&quot;:114.69799261008272,&quot;top&quot;:230.73110236220472,&quot;width&quot;:815.7421841041024}"/>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3154</Words>
  <Application>Microsoft Office PowerPoint</Application>
  <PresentationFormat>Widescreen</PresentationFormat>
  <Paragraphs>298</Paragraphs>
  <Slides>23</Slides>
  <Notes>22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等线</vt:lpstr>
      <vt:lpstr>微软雅黑</vt:lpstr>
      <vt:lpstr>宋体</vt:lpstr>
      <vt:lpstr>华文楷体</vt:lpstr>
      <vt:lpstr>Arial</vt:lpstr>
      <vt:lpstr>Calibri</vt:lpstr>
      <vt:lpstr>Gabriola</vt:lpstr>
      <vt:lpstr>Open Sans</vt:lpstr>
      <vt:lpstr>Open Sans Regular</vt:lpstr>
      <vt:lpstr>Times New Roman</vt:lpstr>
      <vt:lpstr>Verdana</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SHA Sha</cp:lastModifiedBy>
  <cp:revision>121</cp:revision>
  <dcterms:created xsi:type="dcterms:W3CDTF">2022-04-26T03:34:00Z</dcterms:created>
  <dcterms:modified xsi:type="dcterms:W3CDTF">2024-09-23T10:28:02Z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C39824F859044B57B2008055C9F1BC64</vt:lpwstr>
  </property>
  <property fmtid="{D5CDD505-2E9C-101B-9397-08002B2CF9AE}" pid="3" name="KSOProductBuildVer">
    <vt:lpwstr>2052-12.1.0.18276</vt:lpwstr>
  </property>
</Properties>
</file>