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4" r:id="rId3"/>
    <p:sldId id="335" r:id="rId5"/>
    <p:sldId id="337" r:id="rId6"/>
    <p:sldId id="326" r:id="rId7"/>
    <p:sldId id="333" r:id="rId8"/>
    <p:sldId id="396" r:id="rId9"/>
    <p:sldId id="397" r:id="rId10"/>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5" userDrawn="1">
          <p15:clr>
            <a:srgbClr val="A4A3A4"/>
          </p15:clr>
        </p15:guide>
        <p15:guide id="2" pos="438" userDrawn="1">
          <p15:clr>
            <a:srgbClr val="A4A3A4"/>
          </p15:clr>
        </p15:guide>
        <p15:guide id="3" pos="7242" userDrawn="1">
          <p15:clr>
            <a:srgbClr val="A4A3A4"/>
          </p15:clr>
        </p15:guide>
        <p15:guide id="4" orient="horz" pos="23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AE3E"/>
    <a:srgbClr val="FFFFFF"/>
    <a:srgbClr val="68AE77"/>
    <a:srgbClr val="DEB855"/>
    <a:srgbClr val="E5C677"/>
    <a:srgbClr val="70E8CA"/>
    <a:srgbClr val="FFFF99"/>
    <a:srgbClr val="77BD36"/>
    <a:srgbClr val="FFE8CB"/>
    <a:srgbClr val="8CF5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893" autoAdjust="0"/>
  </p:normalViewPr>
  <p:slideViewPr>
    <p:cSldViewPr snapToGrid="0" showGuides="1">
      <p:cViewPr varScale="1">
        <p:scale>
          <a:sx n="93" d="100"/>
          <a:sy n="93" d="100"/>
        </p:scale>
        <p:origin x="1032" y="96"/>
      </p:cViewPr>
      <p:guideLst>
        <p:guide orient="horz" pos="615"/>
        <p:guide pos="438"/>
        <p:guide pos="7242"/>
        <p:guide orient="horz" pos="23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4.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theme" Target="theme/theme1.xml"/><Relationship Id="rId16" Type="http://schemas.openxmlformats.org/officeDocument/2006/relationships/customXml" Target="../customXml/item2.xml"/><Relationship Id="rId6" Type="http://schemas.openxmlformats.org/officeDocument/2006/relationships/slide" Target="slides/slide3.xml"/><Relationship Id="rId11" Type="http://schemas.openxmlformats.org/officeDocument/2006/relationships/presProps" Target="presProps.xml"/><Relationship Id="rId1" Type="http://schemas.openxmlformats.org/officeDocument/2006/relationships/slideMaster" Target="slideMasters/slideMaster1.xml"/><Relationship Id="rId5" Type="http://schemas.openxmlformats.org/officeDocument/2006/relationships/slide" Target="slides/slide2.xml"/><Relationship Id="rId15" Type="http://schemas.openxmlformats.org/officeDocument/2006/relationships/customXml" Target="../customXml/item1.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notesMaster" Target="notesMasters/notesMaster1.xml"/><Relationship Id="rId14" Type="http://schemas.openxmlformats.org/officeDocument/2006/relationships/tags" Target="tags/tag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3D897-D653-4E87-B3FC-7F91767C45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F9725-8BE2-4180-AB15-955F822207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Guidelines for the Construction of Agricultural Product Storage and Preservation Facilities</a:t>
            </a:r>
            <a:endParaRPr lang="en-US" altLang="zh-CN" dirty="0">
              <a:highlight>
                <a:srgbClr val="FFFF00"/>
              </a:highlight>
            </a:endParaRPr>
          </a:p>
          <a:p>
            <a:r>
              <a:rPr lang="zh-CN" altLang="en-US" dirty="0">
                <a:highlight>
                  <a:srgbClr val="FFFF00"/>
                </a:highlight>
              </a:rPr>
              <a:t>农产品仓储保鲜设施建设指南</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This course focuses on three modules: the nature, classification and characteristics of cold storage for agricultural products; key conditions for warehouse site selection; and layout strategies for large-scale storage.</a:t>
            </a:r>
            <a:endParaRPr lang="en-US" altLang="zh-CN" dirty="0">
              <a:highlight>
                <a:srgbClr val="FFFF00"/>
              </a:highlight>
            </a:endParaRPr>
          </a:p>
          <a:p>
            <a:r>
              <a:rPr lang="zh-CN" altLang="en-US" dirty="0">
                <a:highlight>
                  <a:srgbClr val="FFFF00"/>
                </a:highlight>
              </a:rPr>
              <a:t>本课程将围绕农产品冷库的性质、分类及特点、仓库选址的关键条件、规模化仓储的布局策略三大模块展开。</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i="1" dirty="0">
                <a:solidFill>
                  <a:srgbClr val="5BAE3E"/>
                </a:solidFill>
                <a:latin typeface="Arial" panose="020B0604020202020204" pitchFamily="34" charset="0"/>
                <a:ea typeface="+mj-ea"/>
                <a:cs typeface="Arial" panose="020B0604020202020204" pitchFamily="34" charset="0"/>
                <a:sym typeface="Arial" panose="020B0604020202020204" pitchFamily="34" charset="0"/>
              </a:rPr>
              <a:t>PART.02 </a:t>
            </a:r>
            <a:r>
              <a:rPr lang="en-US" altLang="zh-CN" dirty="0"/>
              <a:t>How to Select Sites for Agricultural Product Warehouses</a:t>
            </a:r>
            <a:endParaRPr lang="en-US" altLang="zh-CN" dirty="0"/>
          </a:p>
          <a:p>
            <a:r>
              <a:rPr lang="zh-CN" altLang="en-US" dirty="0"/>
              <a:t>二、农产品仓库如何选址？</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essential infrastructure for storing large volumes of agricultural products and as key nodes in product circulation, warehouse site selection should consider three main conditions: </a:t>
            </a:r>
            <a:endParaRPr lang="en-US" altLang="zh-CN" dirty="0"/>
          </a:p>
          <a:p>
            <a:r>
              <a:rPr lang="en-US" altLang="zh-CN" dirty="0"/>
              <a:t>transportation, purchase and distribution, and environmental sanitation.</a:t>
            </a:r>
            <a:endParaRPr lang="en-US" altLang="zh-CN" dirty="0"/>
          </a:p>
          <a:p>
            <a:r>
              <a:rPr lang="zh-CN" altLang="en-US" dirty="0"/>
              <a:t>农产品仓库作为存放大量农产品的基础设施和农产品流通中的重要环节，其选址一般要考虑交通运输、购销集散和环境卫生三个条件。</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1.Transportation Conditions</a:t>
            </a:r>
            <a:endParaRPr lang="en-US" altLang="zh-CN" dirty="0"/>
          </a:p>
          <a:p>
            <a:r>
              <a:rPr lang="en-US" altLang="zh-CN" dirty="0"/>
              <a:t>The construction and distribution of agricultural product warehouses must align with transportation conditions. </a:t>
            </a:r>
            <a:endParaRPr lang="en-US" altLang="zh-CN" dirty="0"/>
          </a:p>
          <a:p>
            <a:r>
              <a:rPr lang="en-US" altLang="zh-CN" dirty="0"/>
              <a:t>Warehouses with high throughput and transfer functions should be located near major transportation routes and towns to facilitate product movement and accelerate circulation.</a:t>
            </a:r>
            <a:endParaRPr lang="en-US" altLang="zh-CN" dirty="0"/>
          </a:p>
          <a:p>
            <a:r>
              <a:rPr lang="zh-CN" altLang="en-US" dirty="0"/>
              <a:t>（一）交通运输条件</a:t>
            </a:r>
            <a:endParaRPr lang="zh-CN" altLang="en-US" dirty="0"/>
          </a:p>
          <a:p>
            <a:r>
              <a:rPr lang="zh-CN" altLang="en-US" dirty="0"/>
              <a:t>农产品仓库的建设与分布，要与交通运输条件相适应，尤其是那些吞吐量大，属于中转性质的农产品仓库，要建在靠近交通沿线的城镇，便于农产品运输，加速流通。</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2.Purchase and Distribution Conditions</a:t>
            </a:r>
            <a:endParaRPr lang="en-US" altLang="zh-CN" dirty="0"/>
          </a:p>
          <a:p>
            <a:r>
              <a:rPr lang="en-US" altLang="zh-CN" dirty="0"/>
              <a:t>Warehouse locations must balance product collection and market distribution. Site selection should follow production and sales patterns.</a:t>
            </a:r>
            <a:endParaRPr lang="en-US" altLang="zh-CN" dirty="0"/>
          </a:p>
          <a:p>
            <a:r>
              <a:rPr lang="en-US" altLang="zh-CN" dirty="0"/>
              <a:t> In general, warehouses storing large volumes for long periods, especially unprocessed or primary processed raw products such as grain, should be built close to production areas or in areas where products are concentrated.</a:t>
            </a:r>
            <a:endParaRPr lang="en-US" altLang="zh-CN" dirty="0"/>
          </a:p>
          <a:p>
            <a:r>
              <a:rPr lang="zh-CN" altLang="en-US" dirty="0"/>
              <a:t>（二）购销集散条件</a:t>
            </a:r>
            <a:endParaRPr lang="zh-CN" altLang="en-US" dirty="0"/>
          </a:p>
          <a:p>
            <a:r>
              <a:rPr lang="zh-CN" altLang="en-US" dirty="0"/>
              <a:t>农产品仓库地址的选择，要兼顾农产品收购集中与销售扩散两个方面，即要按照农产品的产销特点建设仓库。</a:t>
            </a:r>
            <a:endParaRPr lang="zh-CN" altLang="en-US" dirty="0"/>
          </a:p>
          <a:p>
            <a:r>
              <a:rPr lang="zh-CN" altLang="en-US" dirty="0"/>
              <a:t>一般而言，储存数量大，储备时间长，属于未加工和初加工的原料型农产品仓库，如原粮仓库，应接近产地，或建在农产品集中区。</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3.Environmental Sanitation Conditions</a:t>
            </a:r>
            <a:endParaRPr lang="en-US" altLang="zh-CN" dirty="0"/>
          </a:p>
          <a:p>
            <a:r>
              <a:rPr lang="en-US" altLang="zh-CN" dirty="0"/>
              <a:t>Agricultural product storage requires good environmental conditions. </a:t>
            </a:r>
            <a:endParaRPr lang="en-US" altLang="zh-CN" dirty="0"/>
          </a:p>
          <a:p>
            <a:r>
              <a:rPr lang="en-US" altLang="zh-CN" dirty="0"/>
              <a:t>Warehouses should be located on solid, dry, level ground, free from flood or fire hazards, and away from pollution sources. </a:t>
            </a:r>
            <a:endParaRPr lang="en-US" altLang="zh-CN" dirty="0"/>
          </a:p>
          <a:p>
            <a:r>
              <a:rPr lang="en-US" altLang="zh-CN" dirty="0"/>
              <a:t>For production-area warehouses, proximity to cultivation zones is necessary, but they must remain distant from poultry and livestock farms to prevent contamination or product loss.</a:t>
            </a:r>
            <a:endParaRPr lang="en-US" altLang="zh-CN" dirty="0"/>
          </a:p>
          <a:p>
            <a:r>
              <a:rPr lang="zh-CN" altLang="en-US" dirty="0"/>
              <a:t>（三）环境卫生条件</a:t>
            </a:r>
            <a:endParaRPr lang="zh-CN" altLang="en-US" dirty="0"/>
          </a:p>
          <a:p>
            <a:r>
              <a:rPr lang="zh-CN" altLang="en-US" dirty="0"/>
              <a:t>农产品储存需要有良好的环境条件，仓库应建在地基坚实、干燥平坦、无水火之患、无污染之危、清洁卫生的地方。</a:t>
            </a:r>
            <a:endParaRPr lang="zh-CN" altLang="en-US" dirty="0"/>
          </a:p>
          <a:p>
            <a:r>
              <a:rPr lang="zh-CN" altLang="en-US" dirty="0"/>
              <a:t>产地的农产品仓库，应与农产品种植地邻近，远离家禽、家畜等饲养场所，避免禽畜进入农产品仓库吃食或污染农产品。</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C:/Users/QX_HD/Desktop/隧道式干燥应用 (37).png隧道式干燥应用 (37)"/>
          <p:cNvPicPr>
            <a:picLocks noChangeAspect="1"/>
          </p:cNvPicPr>
          <p:nvPr userDrawn="1"/>
        </p:nvPicPr>
        <p:blipFill>
          <a:blip r:embed="rId2"/>
          <a:srcRect l="20307" r="20307"/>
          <a:stretch>
            <a:fillRect/>
          </a:stretch>
        </p:blipFill>
        <p:spPr>
          <a:xfrm>
            <a:off x="-4950" y="-3510"/>
            <a:ext cx="2292654" cy="6861510"/>
          </a:xfrm>
          <a:prstGeom prst="rect">
            <a:avLst/>
          </a:prstGeom>
        </p:spPr>
      </p:pic>
      <p:sp>
        <p:nvSpPr>
          <p:cNvPr id="4" name="矩形 3"/>
          <p:cNvSpPr/>
          <p:nvPr userDrawn="1"/>
        </p:nvSpPr>
        <p:spPr>
          <a:xfrm>
            <a:off x="-5079" y="0"/>
            <a:ext cx="2287703" cy="6858000"/>
          </a:xfrm>
          <a:prstGeom prst="rect">
            <a:avLst/>
          </a:prstGeom>
          <a:solidFill>
            <a:srgbClr val="5BAE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5" name="矩形 4"/>
          <p:cNvSpPr/>
          <p:nvPr userDrawn="1"/>
        </p:nvSpPr>
        <p:spPr>
          <a:xfrm>
            <a:off x="682187" y="1082040"/>
            <a:ext cx="923330" cy="4693920"/>
          </a:xfrm>
          <a:prstGeom prst="rect">
            <a:avLst/>
          </a:prstGeom>
          <a:noFill/>
          <a:ln w="57150">
            <a:solidFill>
              <a:srgbClr val="DEB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文本框 5"/>
          <p:cNvSpPr txBox="1"/>
          <p:nvPr userDrawn="1"/>
        </p:nvSpPr>
        <p:spPr>
          <a:xfrm>
            <a:off x="620632" y="1390731"/>
            <a:ext cx="984885" cy="4076538"/>
          </a:xfrm>
          <a:prstGeom prst="rect">
            <a:avLst/>
          </a:prstGeom>
          <a:noFill/>
        </p:spPr>
        <p:txBody>
          <a:bodyPr vert="eaVert" wrap="square" rtlCol="0">
            <a:spAutoFit/>
          </a:bodyPr>
          <a:lstStyle/>
          <a:p>
            <a:pPr algn="dist"/>
            <a:r>
              <a:rPr lang="en-US" altLang="zh-CN"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CONTENTS</a:t>
            </a:r>
            <a:endParaRPr lang="zh-CN" altLang="en-US"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p:cNvSpPr/>
          <p:nvPr userDrawn="1"/>
        </p:nvSpPr>
        <p:spPr>
          <a:xfrm>
            <a:off x="716280" y="0"/>
            <a:ext cx="3611880" cy="4876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6598920" y="5913120"/>
            <a:ext cx="3611880" cy="9448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flipH="1">
            <a:off x="0" y="2183130"/>
            <a:ext cx="12192000" cy="249174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p:cNvGrpSpPr/>
          <p:nvPr/>
        </p:nvGrpSpPr>
        <p:grpSpPr>
          <a:xfrm>
            <a:off x="4198990" y="2393767"/>
            <a:ext cx="983260" cy="1521508"/>
            <a:chOff x="1432560" y="2630282"/>
            <a:chExt cx="853440" cy="1320624"/>
          </a:xfrm>
        </p:grpSpPr>
        <p:cxnSp>
          <p:nvCxnSpPr>
            <p:cNvPr id="8" name="直接连接符 7"/>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userDrawn="1"/>
        </p:nvGrpSpPr>
        <p:grpSpPr>
          <a:xfrm rot="16200000" flipV="1">
            <a:off x="403151" y="4108359"/>
            <a:ext cx="632141" cy="423786"/>
            <a:chOff x="1432560" y="2623534"/>
            <a:chExt cx="853440" cy="1320624"/>
          </a:xfrm>
        </p:grpSpPr>
        <p:cxnSp>
          <p:nvCxnSpPr>
            <p:cNvPr id="13" name="直接连接符 12"/>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pic>
        <p:nvPicPr>
          <p:cNvPr id="26" name="图片 25" descr="隧道式干燥应用 (35)"/>
          <p:cNvPicPr>
            <a:picLocks noChangeAspect="1"/>
          </p:cNvPicPr>
          <p:nvPr userDrawn="1"/>
        </p:nvPicPr>
        <p:blipFill>
          <a:blip r:embed="rId3"/>
          <a:srcRect t="37" b="24999"/>
          <a:stretch>
            <a:fillRect/>
          </a:stretch>
        </p:blipFill>
        <p:spPr>
          <a:xfrm>
            <a:off x="607158" y="4093500"/>
            <a:ext cx="2372400" cy="1334119"/>
          </a:xfrm>
          <a:prstGeom prst="rect">
            <a:avLst/>
          </a:prstGeom>
        </p:spPr>
      </p:pic>
      <p:pic>
        <p:nvPicPr>
          <p:cNvPr id="28" name="图片 27"/>
          <p:cNvPicPr>
            <a:picLocks noChangeAspect="1"/>
          </p:cNvPicPr>
          <p:nvPr userDrawn="1"/>
        </p:nvPicPr>
        <p:blipFill>
          <a:blip r:embed="rId4" cstate="print">
            <a:extLst>
              <a:ext uri="{28A0092B-C50C-407E-A947-70E740481C1C}">
                <a14:useLocalDpi xmlns:a14="http://schemas.microsoft.com/office/drawing/2010/main" val="0"/>
              </a:ext>
            </a:extLst>
          </a:blip>
          <a:srcRect l="3752" t="4542" r="9565" b="8774"/>
          <a:stretch>
            <a:fillRect/>
          </a:stretch>
        </p:blipFill>
        <p:spPr>
          <a:xfrm>
            <a:off x="1098690" y="1559684"/>
            <a:ext cx="3976156" cy="2235677"/>
          </a:xfrm>
          <a:prstGeom prst="rect">
            <a:avLst/>
          </a:prstGeom>
        </p:spPr>
      </p:pic>
      <p:grpSp>
        <p:nvGrpSpPr>
          <p:cNvPr id="15" name="组合 14"/>
          <p:cNvGrpSpPr/>
          <p:nvPr userDrawn="1"/>
        </p:nvGrpSpPr>
        <p:grpSpPr>
          <a:xfrm>
            <a:off x="1280745" y="3333888"/>
            <a:ext cx="1538345" cy="1025562"/>
            <a:chOff x="2178006" y="5732219"/>
            <a:chExt cx="1219876" cy="813250"/>
          </a:xfrm>
        </p:grpSpPr>
        <p:cxnSp>
          <p:nvCxnSpPr>
            <p:cNvPr id="16" name="直接连接符 15"/>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348635" y="-9671"/>
            <a:ext cx="3611880" cy="20739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E53A5-470F-4464-9552-506006F3BF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B4AF2-41F1-4F13-8488-B9644486515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10" advTm="3000"/>
    </mc:Choice>
    <mc:Fallback>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7" Type="http://schemas.openxmlformats.org/officeDocument/2006/relationships/notesSlide" Target="../notesSlides/notesSlide2.xml"/><Relationship Id="rId46" Type="http://schemas.openxmlformats.org/officeDocument/2006/relationships/slideLayout" Target="../slideLayouts/slideLayout2.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media" Target="../media/media1.m4a"/><Relationship Id="rId1" Type="http://schemas.openxmlformats.org/officeDocument/2006/relationships/audio" Target="../media/media1.m4a"/></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image" Target="../media/image8.jpeg"/><Relationship Id="rId3" Type="http://schemas.openxmlformats.org/officeDocument/2006/relationships/image" Target="../media/image6.png"/><Relationship Id="rId2" Type="http://schemas.microsoft.com/office/2007/relationships/media" Target="../media/media3.m4a"/><Relationship Id="rId1" Type="http://schemas.openxmlformats.org/officeDocument/2006/relationships/audio" Target="../media/media3.m4a"/></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4.m4a"/><Relationship Id="rId2" Type="http://schemas.openxmlformats.org/officeDocument/2006/relationships/audio" Target="../media/media4.m4a"/><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5.m4a"/><Relationship Id="rId2" Type="http://schemas.openxmlformats.org/officeDocument/2006/relationships/audio" Target="../media/media5.m4a"/><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1" name="组合 1180"/>
          <p:cNvGrpSpPr/>
          <p:nvPr>
            <p:custDataLst>
              <p:tags r:id="rId1"/>
            </p:custDataLst>
          </p:nvPr>
        </p:nvGrpSpPr>
        <p:grpSpPr>
          <a:xfrm>
            <a:off x="3595838" y="1383653"/>
            <a:ext cx="6061319" cy="1466561"/>
            <a:chOff x="2804728" y="1167895"/>
            <a:chExt cx="6061319" cy="1466561"/>
          </a:xfrm>
        </p:grpSpPr>
        <p:sp>
          <p:nvSpPr>
            <p:cNvPr id="1327" name="矩形 1326"/>
            <p:cNvSpPr/>
            <p:nvPr>
              <p:custDataLst>
                <p:tags r:id="rId2"/>
              </p:custDataLst>
            </p:nvPr>
          </p:nvSpPr>
          <p:spPr>
            <a:xfrm>
              <a:off x="6480911" y="1167895"/>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0" name="矩形 1199"/>
            <p:cNvSpPr/>
            <p:nvPr>
              <p:custDataLst>
                <p:tags r:id="rId3"/>
              </p:custDataLst>
            </p:nvPr>
          </p:nvSpPr>
          <p:spPr>
            <a:xfrm>
              <a:off x="2885942" y="1272828"/>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2" name="文本框 1201"/>
            <p:cNvSpPr txBox="1"/>
            <p:nvPr>
              <p:custDataLst>
                <p:tags r:id="rId4"/>
              </p:custDataLst>
            </p:nvPr>
          </p:nvSpPr>
          <p:spPr>
            <a:xfrm>
              <a:off x="2953755" y="1618110"/>
              <a:ext cx="5789553" cy="584775"/>
            </a:xfrm>
            <a:prstGeom prst="rect">
              <a:avLst/>
            </a:prstGeom>
            <a:noFill/>
          </p:spPr>
          <p:txBody>
            <a:bodyPr wrap="square" rtlCol="0">
              <a:spAutoFit/>
            </a:bodyPr>
            <a:lstStyle/>
            <a:p>
              <a:r>
                <a:rPr lang="en-US" altLang="zh-CN" sz="1600" b="1" dirty="0">
                  <a:solidFill>
                    <a:schemeClr val="bg1"/>
                  </a:solidFill>
                  <a:ea typeface="+mj-ea"/>
                </a:rPr>
                <a:t>Nature, Classification and Characteristics of Cold Storage for Agricultural Products</a:t>
              </a:r>
              <a:endParaRPr lang="en-US" altLang="zh-CN" sz="1600" b="1" dirty="0">
                <a:solidFill>
                  <a:schemeClr val="bg1"/>
                </a:solidFill>
                <a:ea typeface="+mj-ea"/>
              </a:endParaRPr>
            </a:p>
          </p:txBody>
        </p:sp>
        <p:sp>
          <p:nvSpPr>
            <p:cNvPr id="1203" name="矩形 1202"/>
            <p:cNvSpPr/>
            <p:nvPr>
              <p:custDataLst>
                <p:tags r:id="rId5"/>
              </p:custDataLst>
            </p:nvPr>
          </p:nvSpPr>
          <p:spPr>
            <a:xfrm>
              <a:off x="2804728" y="2236561"/>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4" name="文本框 1203"/>
            <p:cNvSpPr txBox="1"/>
            <p:nvPr>
              <p:custDataLst>
                <p:tags r:id="rId6"/>
              </p:custDataLst>
            </p:nvPr>
          </p:nvSpPr>
          <p:spPr>
            <a:xfrm>
              <a:off x="2953757" y="1290161"/>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01</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329" name="组合 1328"/>
            <p:cNvGrpSpPr/>
            <p:nvPr/>
          </p:nvGrpSpPr>
          <p:grpSpPr>
            <a:xfrm>
              <a:off x="7938332" y="2032392"/>
              <a:ext cx="903097" cy="602064"/>
              <a:chOff x="2178006" y="5732219"/>
              <a:chExt cx="1219876" cy="813250"/>
            </a:xfrm>
          </p:grpSpPr>
          <p:cxnSp>
            <p:nvCxnSpPr>
              <p:cNvPr id="1333" name="直接连接符 1332"/>
              <p:cNvCxnSpPr/>
              <p:nvPr>
                <p:custDataLst>
                  <p:tags r:id="rId7"/>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4" name="直接连接符 1333"/>
              <p:cNvCxnSpPr/>
              <p:nvPr>
                <p:custDataLst>
                  <p:tags r:id="rId8"/>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5" name="直接连接符 1334"/>
              <p:cNvCxnSpPr/>
              <p:nvPr>
                <p:custDataLst>
                  <p:tags r:id="rId9"/>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6" name="直接连接符 1335"/>
              <p:cNvCxnSpPr/>
              <p:nvPr>
                <p:custDataLst>
                  <p:tags r:id="rId10"/>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7" name="直接连接符 1336"/>
              <p:cNvCxnSpPr/>
              <p:nvPr>
                <p:custDataLst>
                  <p:tags r:id="rId11"/>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8" name="直接连接符 1337"/>
              <p:cNvCxnSpPr/>
              <p:nvPr>
                <p:custDataLst>
                  <p:tags r:id="rId12"/>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9" name="直接连接符 1338"/>
              <p:cNvCxnSpPr/>
              <p:nvPr>
                <p:custDataLst>
                  <p:tags r:id="rId13"/>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0" name="直接连接符 1339"/>
              <p:cNvCxnSpPr/>
              <p:nvPr>
                <p:custDataLst>
                  <p:tags r:id="rId14"/>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1" name="直接连接符 1340"/>
              <p:cNvCxnSpPr/>
              <p:nvPr>
                <p:custDataLst>
                  <p:tags r:id="rId15"/>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80" name="组合 1179"/>
          <p:cNvGrpSpPr/>
          <p:nvPr>
            <p:custDataLst>
              <p:tags r:id="rId16"/>
            </p:custDataLst>
          </p:nvPr>
        </p:nvGrpSpPr>
        <p:grpSpPr>
          <a:xfrm>
            <a:off x="3595838" y="2911477"/>
            <a:ext cx="6061319" cy="1466561"/>
            <a:chOff x="2804728" y="2695719"/>
            <a:chExt cx="6061319" cy="1466561"/>
          </a:xfrm>
        </p:grpSpPr>
        <p:sp>
          <p:nvSpPr>
            <p:cNvPr id="28" name="矩形 27"/>
            <p:cNvSpPr/>
            <p:nvPr>
              <p:custDataLst>
                <p:tags r:id="rId17"/>
              </p:custDataLst>
            </p:nvPr>
          </p:nvSpPr>
          <p:spPr>
            <a:xfrm>
              <a:off x="6480911" y="2695719"/>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custDataLst>
                <p:tags r:id="rId18"/>
              </p:custDataLst>
            </p:nvPr>
          </p:nvSpPr>
          <p:spPr>
            <a:xfrm>
              <a:off x="2885942" y="2800652"/>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9"/>
              </p:custDataLst>
            </p:nvPr>
          </p:nvSpPr>
          <p:spPr>
            <a:xfrm>
              <a:off x="2953755" y="3145934"/>
              <a:ext cx="5902569" cy="338554"/>
            </a:xfrm>
            <a:prstGeom prst="rect">
              <a:avLst/>
            </a:prstGeom>
            <a:noFill/>
          </p:spPr>
          <p:txBody>
            <a:bodyPr wrap="square" rtlCol="0">
              <a:spAutoFit/>
            </a:bodyPr>
            <a:lstStyle/>
            <a:p>
              <a:r>
                <a:rPr lang="en-US" altLang="zh-CN" sz="1600" b="1" dirty="0">
                  <a:solidFill>
                    <a:schemeClr val="bg1"/>
                  </a:solidFill>
                  <a:ea typeface="+mj-ea"/>
                </a:rPr>
                <a:t>How to Select Sites for Agricultural Product Warehouses</a:t>
              </a:r>
              <a:endParaRPr lang="en-US" altLang="zh-CN" sz="1600" b="1" dirty="0">
                <a:solidFill>
                  <a:schemeClr val="bg1"/>
                </a:solidFill>
                <a:ea typeface="+mj-ea"/>
              </a:endParaRPr>
            </a:p>
          </p:txBody>
        </p:sp>
        <p:sp>
          <p:nvSpPr>
            <p:cNvPr id="31" name="矩形 30"/>
            <p:cNvSpPr/>
            <p:nvPr>
              <p:custDataLst>
                <p:tags r:id="rId20"/>
              </p:custDataLst>
            </p:nvPr>
          </p:nvSpPr>
          <p:spPr>
            <a:xfrm>
              <a:off x="2804728" y="3764385"/>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2" name="文本框 1151"/>
            <p:cNvSpPr txBox="1"/>
            <p:nvPr>
              <p:custDataLst>
                <p:tags r:id="rId21"/>
              </p:custDataLst>
            </p:nvPr>
          </p:nvSpPr>
          <p:spPr>
            <a:xfrm>
              <a:off x="2953757" y="2817985"/>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02</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53" name="组合 1152"/>
            <p:cNvGrpSpPr/>
            <p:nvPr/>
          </p:nvGrpSpPr>
          <p:grpSpPr>
            <a:xfrm>
              <a:off x="7938332" y="3560216"/>
              <a:ext cx="903097" cy="602064"/>
              <a:chOff x="2178006" y="5732219"/>
              <a:chExt cx="1219876" cy="813250"/>
            </a:xfrm>
          </p:grpSpPr>
          <p:cxnSp>
            <p:nvCxnSpPr>
              <p:cNvPr id="1154" name="直接连接符 1153"/>
              <p:cNvCxnSpPr/>
              <p:nvPr>
                <p:custDataLst>
                  <p:tags r:id="rId22"/>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5" name="直接连接符 1154"/>
              <p:cNvCxnSpPr/>
              <p:nvPr>
                <p:custDataLst>
                  <p:tags r:id="rId23"/>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6" name="直接连接符 1155"/>
              <p:cNvCxnSpPr/>
              <p:nvPr>
                <p:custDataLst>
                  <p:tags r:id="rId24"/>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7" name="直接连接符 1156"/>
              <p:cNvCxnSpPr/>
              <p:nvPr>
                <p:custDataLst>
                  <p:tags r:id="rId25"/>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8" name="直接连接符 1157"/>
              <p:cNvCxnSpPr/>
              <p:nvPr>
                <p:custDataLst>
                  <p:tags r:id="rId26"/>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9" name="直接连接符 1158"/>
              <p:cNvCxnSpPr/>
              <p:nvPr>
                <p:custDataLst>
                  <p:tags r:id="rId27"/>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0" name="直接连接符 1159"/>
              <p:cNvCxnSpPr/>
              <p:nvPr>
                <p:custDataLst>
                  <p:tags r:id="rId28"/>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1" name="直接连接符 1160"/>
              <p:cNvCxnSpPr/>
              <p:nvPr>
                <p:custDataLst>
                  <p:tags r:id="rId29"/>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2" name="直接连接符 1161"/>
              <p:cNvCxnSpPr/>
              <p:nvPr>
                <p:custDataLst>
                  <p:tags r:id="rId30"/>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79" name="组合 1178"/>
          <p:cNvGrpSpPr/>
          <p:nvPr>
            <p:custDataLst>
              <p:tags r:id="rId31"/>
            </p:custDataLst>
          </p:nvPr>
        </p:nvGrpSpPr>
        <p:grpSpPr>
          <a:xfrm>
            <a:off x="3595838" y="4439302"/>
            <a:ext cx="6185160" cy="1466561"/>
            <a:chOff x="2804728" y="4223544"/>
            <a:chExt cx="6185160" cy="1466561"/>
          </a:xfrm>
        </p:grpSpPr>
        <p:sp>
          <p:nvSpPr>
            <p:cNvPr id="1164" name="矩形 1163"/>
            <p:cNvSpPr/>
            <p:nvPr>
              <p:custDataLst>
                <p:tags r:id="rId32"/>
              </p:custDataLst>
            </p:nvPr>
          </p:nvSpPr>
          <p:spPr>
            <a:xfrm>
              <a:off x="6480911" y="4223544"/>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5" name="矩形 1164"/>
            <p:cNvSpPr/>
            <p:nvPr>
              <p:custDataLst>
                <p:tags r:id="rId33"/>
              </p:custDataLst>
            </p:nvPr>
          </p:nvSpPr>
          <p:spPr>
            <a:xfrm>
              <a:off x="2885942" y="4328477"/>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6" name="文本框 1165"/>
            <p:cNvSpPr txBox="1"/>
            <p:nvPr>
              <p:custDataLst>
                <p:tags r:id="rId34"/>
              </p:custDataLst>
            </p:nvPr>
          </p:nvSpPr>
          <p:spPr>
            <a:xfrm>
              <a:off x="2953755" y="4673759"/>
              <a:ext cx="6036133" cy="338554"/>
            </a:xfrm>
            <a:prstGeom prst="rect">
              <a:avLst/>
            </a:prstGeom>
            <a:noFill/>
          </p:spPr>
          <p:txBody>
            <a:bodyPr wrap="square" rtlCol="0">
              <a:spAutoFit/>
            </a:bodyPr>
            <a:lstStyle/>
            <a:p>
              <a:r>
                <a:rPr lang="en-US" altLang="zh-CN" sz="1600" b="1" dirty="0">
                  <a:solidFill>
                    <a:schemeClr val="bg1"/>
                  </a:solidFill>
                  <a:ea typeface="+mj-ea"/>
                </a:rPr>
                <a:t>How to Build Large-scale Agricultural Product Warehouse</a:t>
              </a:r>
              <a:endParaRPr lang="en-US" altLang="zh-CN" sz="1600" b="1" dirty="0">
                <a:solidFill>
                  <a:schemeClr val="bg1"/>
                </a:solidFill>
                <a:ea typeface="+mj-ea"/>
              </a:endParaRPr>
            </a:p>
          </p:txBody>
        </p:sp>
        <p:sp>
          <p:nvSpPr>
            <p:cNvPr id="1167" name="矩形 1166"/>
            <p:cNvSpPr/>
            <p:nvPr>
              <p:custDataLst>
                <p:tags r:id="rId35"/>
              </p:custDataLst>
            </p:nvPr>
          </p:nvSpPr>
          <p:spPr>
            <a:xfrm>
              <a:off x="2804728" y="5292210"/>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8" name="文本框 1167"/>
            <p:cNvSpPr txBox="1"/>
            <p:nvPr>
              <p:custDataLst>
                <p:tags r:id="rId36"/>
              </p:custDataLst>
            </p:nvPr>
          </p:nvSpPr>
          <p:spPr>
            <a:xfrm>
              <a:off x="2953757" y="4345810"/>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03</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69" name="组合 1168"/>
            <p:cNvGrpSpPr/>
            <p:nvPr/>
          </p:nvGrpSpPr>
          <p:grpSpPr>
            <a:xfrm>
              <a:off x="7938332" y="5088041"/>
              <a:ext cx="903097" cy="602064"/>
              <a:chOff x="2178006" y="5732219"/>
              <a:chExt cx="1219876" cy="813250"/>
            </a:xfrm>
          </p:grpSpPr>
          <p:cxnSp>
            <p:nvCxnSpPr>
              <p:cNvPr id="1170" name="直接连接符 1169"/>
              <p:cNvCxnSpPr/>
              <p:nvPr>
                <p:custDataLst>
                  <p:tags r:id="rId37"/>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1" name="直接连接符 1170"/>
              <p:cNvCxnSpPr/>
              <p:nvPr>
                <p:custDataLst>
                  <p:tags r:id="rId38"/>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2" name="直接连接符 1171"/>
              <p:cNvCxnSpPr/>
              <p:nvPr>
                <p:custDataLst>
                  <p:tags r:id="rId39"/>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3" name="直接连接符 1172"/>
              <p:cNvCxnSpPr/>
              <p:nvPr>
                <p:custDataLst>
                  <p:tags r:id="rId40"/>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4" name="直接连接符 1173"/>
              <p:cNvCxnSpPr/>
              <p:nvPr>
                <p:custDataLst>
                  <p:tags r:id="rId41"/>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5" name="直接连接符 1174"/>
              <p:cNvCxnSpPr/>
              <p:nvPr>
                <p:custDataLst>
                  <p:tags r:id="rId42"/>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6" name="直接连接符 1175"/>
              <p:cNvCxnSpPr/>
              <p:nvPr>
                <p:custDataLst>
                  <p:tags r:id="rId43"/>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7" name="直接连接符 1176"/>
              <p:cNvCxnSpPr/>
              <p:nvPr>
                <p:custDataLst>
                  <p:tags r:id="rId44"/>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8" name="直接连接符 1177"/>
              <p:cNvCxnSpPr/>
              <p:nvPr>
                <p:custDataLst>
                  <p:tags r:id="rId45"/>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199255" y="2393950"/>
            <a:ext cx="982980" cy="1521460"/>
            <a:chOff x="1432560" y="2630282"/>
            <a:chExt cx="853440" cy="1320624"/>
          </a:xfrm>
        </p:grpSpPr>
        <p:cxnSp>
          <p:nvCxnSpPr>
            <p:cNvPr id="14" name="直接连接符 13"/>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7" name="文本框 126"/>
          <p:cNvSpPr txBox="1"/>
          <p:nvPr/>
        </p:nvSpPr>
        <p:spPr>
          <a:xfrm>
            <a:off x="2514437" y="1010906"/>
            <a:ext cx="2699712" cy="583565"/>
          </a:xfrm>
          <a:prstGeom prst="rect">
            <a:avLst/>
          </a:prstGeom>
          <a:noFill/>
        </p:spPr>
        <p:txBody>
          <a:bodyPr vert="horz" wrap="square" rtlCol="0">
            <a:spAutoFit/>
          </a:bodyPr>
          <a:lstStyle/>
          <a:p>
            <a:pPr algn="r"/>
            <a:r>
              <a:rPr lang="en-US" altLang="zh-CN"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rPr>
              <a:t>PART.02</a:t>
            </a:r>
            <a:endParaRPr lang="zh-CN" altLang="en-US"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121" name="组合 120"/>
          <p:cNvGrpSpPr/>
          <p:nvPr/>
        </p:nvGrpSpPr>
        <p:grpSpPr>
          <a:xfrm rot="16200000" flipV="1">
            <a:off x="403225" y="4108450"/>
            <a:ext cx="631825" cy="423545"/>
            <a:chOff x="1432560" y="2623534"/>
            <a:chExt cx="853440" cy="1320624"/>
          </a:xfrm>
        </p:grpSpPr>
        <p:cxnSp>
          <p:nvCxnSpPr>
            <p:cNvPr id="122" name="直接连接符 121"/>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1280745" y="3333888"/>
            <a:ext cx="1538345" cy="1025562"/>
            <a:chOff x="2178006" y="5732219"/>
            <a:chExt cx="1219876" cy="813250"/>
          </a:xfrm>
        </p:grpSpPr>
        <p:cxnSp>
          <p:nvCxnSpPr>
            <p:cNvPr id="109" name="直接连接符 108"/>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625510" y="2857391"/>
            <a:ext cx="6489875" cy="1124585"/>
          </a:xfrm>
          <a:prstGeom prst="rect">
            <a:avLst/>
          </a:prstGeom>
          <a:noFill/>
        </p:spPr>
        <p:txBody>
          <a:bodyPr wrap="square" rtlCol="0">
            <a:spAutoFit/>
          </a:bodyPr>
          <a:lstStyle/>
          <a:p>
            <a:pPr lvl="0" defTabSz="685800">
              <a:lnSpc>
                <a:spcPct val="120000"/>
              </a:lnSpc>
              <a:defRPr/>
            </a:pPr>
            <a:r>
              <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How to Select Sites for Agricultural Product Warehouses</a:t>
            </a:r>
            <a:endPar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3" name="5-2_0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020334" y="4162674"/>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12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93300" y="431757"/>
            <a:ext cx="8470690" cy="58356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Three Main Conditions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rcRect l="1120" t="6278" r="1604" b="9039"/>
          <a:stretch>
            <a:fillRect/>
          </a:stretch>
        </p:blipFill>
        <p:spPr>
          <a:xfrm>
            <a:off x="695325" y="2330102"/>
            <a:ext cx="5736674" cy="2808028"/>
          </a:xfrm>
          <a:prstGeom prst="rect">
            <a:avLst/>
          </a:prstGeom>
        </p:spPr>
      </p:pic>
      <p:sp>
        <p:nvSpPr>
          <p:cNvPr id="6" name="矩形: 圆角 5"/>
          <p:cNvSpPr/>
          <p:nvPr/>
        </p:nvSpPr>
        <p:spPr>
          <a:xfrm>
            <a:off x="6807368" y="2948489"/>
            <a:ext cx="3503694" cy="39600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rPr>
              <a:t>Transportation</a:t>
            </a:r>
            <a:endParaRPr lang="en-US" altLang="zh-CN" b="1" dirty="0">
              <a:solidFill>
                <a:schemeClr val="bg1"/>
              </a:solidFill>
            </a:endParaRPr>
          </a:p>
        </p:txBody>
      </p:sp>
      <p:sp>
        <p:nvSpPr>
          <p:cNvPr id="7" name="矩形: 圆角 6"/>
          <p:cNvSpPr/>
          <p:nvPr/>
        </p:nvSpPr>
        <p:spPr>
          <a:xfrm>
            <a:off x="6807368" y="3575969"/>
            <a:ext cx="3503694" cy="39600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rPr>
              <a:t>Purchase and distribution</a:t>
            </a:r>
            <a:endParaRPr lang="en-US" altLang="zh-CN" b="1" dirty="0">
              <a:solidFill>
                <a:schemeClr val="bg1"/>
              </a:solidFill>
            </a:endParaRPr>
          </a:p>
        </p:txBody>
      </p:sp>
      <p:sp>
        <p:nvSpPr>
          <p:cNvPr id="11" name="矩形: 圆角 10"/>
          <p:cNvSpPr/>
          <p:nvPr/>
        </p:nvSpPr>
        <p:spPr>
          <a:xfrm>
            <a:off x="6807368" y="4203449"/>
            <a:ext cx="3503694" cy="39600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rPr>
              <a:t>Environmental sanitation</a:t>
            </a:r>
            <a:endParaRPr lang="en-US" altLang="zh-CN" b="1" dirty="0">
              <a:solidFill>
                <a:schemeClr val="bg1"/>
              </a:solidFill>
            </a:endParaRPr>
          </a:p>
        </p:txBody>
      </p:sp>
      <p:pic>
        <p:nvPicPr>
          <p:cNvPr id="2" name="5-2_0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76288" y="4903788"/>
            <a:ext cx="487363"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3" grpId="0"/>
      <p:bldP spid="6" grpId="0" animBg="1"/>
      <p:bldP spid="7"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780838" y="4437843"/>
            <a:ext cx="1918040" cy="583245"/>
          </a:xfrm>
          <a:prstGeom prst="rect">
            <a:avLst/>
          </a:prstGeom>
          <a:solidFill>
            <a:srgbClr val="DEB8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2" name="组合 1"/>
          <p:cNvGrpSpPr/>
          <p:nvPr/>
        </p:nvGrpSpPr>
        <p:grpSpPr>
          <a:xfrm>
            <a:off x="0" y="6708278"/>
            <a:ext cx="12192000" cy="153627"/>
            <a:chOff x="147892" y="6347897"/>
            <a:chExt cx="11450808" cy="120769"/>
          </a:xfrm>
        </p:grpSpPr>
        <p:sp>
          <p:nvSpPr>
            <p:cNvPr id="8" name="矩形 7"/>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2" name="矩形 11"/>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15" name="文本框 14"/>
          <p:cNvSpPr txBox="1"/>
          <p:nvPr/>
        </p:nvSpPr>
        <p:spPr>
          <a:xfrm>
            <a:off x="894072" y="1705419"/>
            <a:ext cx="6861810" cy="1167765"/>
          </a:xfrm>
          <a:prstGeom prst="rect">
            <a:avLst/>
          </a:prstGeom>
          <a:noFill/>
        </p:spPr>
        <p:txBody>
          <a:bodyPr wrap="square" rtlCol="0">
            <a:spAutoFit/>
          </a:bodyPr>
          <a:lstStyle/>
          <a:p>
            <a:pPr marL="288290" lvl="0" indent="-288290" algn="l">
              <a:lnSpc>
                <a:spcPct val="130000"/>
              </a:lnSpc>
              <a:spcBef>
                <a:spcPts val="300"/>
              </a:spcBef>
              <a:spcAft>
                <a:spcPts val="3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Core Principle</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0" indent="-285750" algn="l">
              <a:lnSpc>
                <a:spcPct val="130000"/>
              </a:lnSpc>
              <a:spcBef>
                <a:spcPts val="300"/>
              </a:spcBef>
              <a:spcAft>
                <a:spcPts val="300"/>
              </a:spcAft>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Construction and distribution of warehouses must </a:t>
            </a:r>
            <a:r>
              <a:rPr lang="en-US" altLang="zh-CN" sz="1600" b="1" dirty="0">
                <a:latin typeface="Arial" panose="020B0604020202020204" pitchFamily="34" charset="0"/>
                <a:cs typeface="Arial" panose="020B0604020202020204" pitchFamily="34" charset="0"/>
                <a:sym typeface="+mn-ea"/>
              </a:rPr>
              <a:t>align with transportation conditions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rot="16200000">
            <a:off x="-853564" y="3301772"/>
            <a:ext cx="3168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文本框 21"/>
          <p:cNvSpPr txBox="1"/>
          <p:nvPr/>
        </p:nvSpPr>
        <p:spPr>
          <a:xfrm>
            <a:off x="894072" y="2896291"/>
            <a:ext cx="6718300" cy="1167765"/>
          </a:xfrm>
          <a:prstGeom prst="rect">
            <a:avLst/>
          </a:prstGeom>
          <a:noFill/>
        </p:spPr>
        <p:txBody>
          <a:bodyPr wrap="square" rtlCol="0">
            <a:spAutoFit/>
          </a:bodyPr>
          <a:lstStyle/>
          <a:p>
            <a:pPr marL="288290" lvl="0" indent="-288290" algn="l">
              <a:lnSpc>
                <a:spcPct val="130000"/>
              </a:lnSpc>
              <a:spcBef>
                <a:spcPts val="300"/>
              </a:spcBef>
              <a:spcAft>
                <a:spcPts val="3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Key Requirement for Specific Warehouses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0" indent="-285750" algn="l">
              <a:lnSpc>
                <a:spcPct val="130000"/>
              </a:lnSpc>
              <a:spcBef>
                <a:spcPts val="300"/>
              </a:spcBef>
              <a:spcAft>
                <a:spcPts val="300"/>
              </a:spcAft>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Warehouses with </a:t>
            </a:r>
            <a:r>
              <a:rPr lang="en-US" altLang="zh-CN" sz="1600" b="1" dirty="0">
                <a:latin typeface="Arial" panose="020B0604020202020204" pitchFamily="34" charset="0"/>
                <a:cs typeface="Arial" panose="020B0604020202020204" pitchFamily="34" charset="0"/>
                <a:sym typeface="+mn-ea"/>
              </a:rPr>
              <a:t>high throughput</a:t>
            </a:r>
            <a:r>
              <a:rPr lang="en-US" altLang="zh-CN" sz="1600" dirty="0">
                <a:latin typeface="Arial" panose="020B0604020202020204" pitchFamily="34" charset="0"/>
                <a:cs typeface="Arial" panose="020B0604020202020204" pitchFamily="34" charset="0"/>
                <a:sym typeface="+mn-ea"/>
              </a:rPr>
              <a:t> and </a:t>
            </a:r>
            <a:r>
              <a:rPr lang="en-US" altLang="zh-CN" sz="1600" b="1" dirty="0">
                <a:latin typeface="Arial" panose="020B0604020202020204" pitchFamily="34" charset="0"/>
                <a:cs typeface="Arial" panose="020B0604020202020204" pitchFamily="34" charset="0"/>
                <a:sym typeface="+mn-ea"/>
              </a:rPr>
              <a:t>transfer functions</a:t>
            </a:r>
            <a:r>
              <a:rPr lang="en-US" altLang="zh-CN" sz="1600" dirty="0">
                <a:latin typeface="Arial" panose="020B0604020202020204" pitchFamily="34" charset="0"/>
                <a:cs typeface="Arial" panose="020B0604020202020204" pitchFamily="34" charset="0"/>
                <a:sym typeface="+mn-ea"/>
              </a:rPr>
              <a:t> should be located </a:t>
            </a:r>
            <a:r>
              <a:rPr lang="en-US" altLang="zh-CN" sz="1600" b="1" dirty="0">
                <a:latin typeface="Arial" panose="020B0604020202020204" pitchFamily="34" charset="0"/>
                <a:cs typeface="Arial" panose="020B0604020202020204" pitchFamily="34" charset="0"/>
                <a:sym typeface="+mn-ea"/>
              </a:rPr>
              <a:t>near major transportation routes and towns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sp>
        <p:nvSpPr>
          <p:cNvPr id="23" name="文本框 22"/>
          <p:cNvSpPr txBox="1"/>
          <p:nvPr/>
        </p:nvSpPr>
        <p:spPr>
          <a:xfrm>
            <a:off x="894072" y="4087162"/>
            <a:ext cx="7185800" cy="847725"/>
          </a:xfrm>
          <a:prstGeom prst="rect">
            <a:avLst/>
          </a:prstGeom>
          <a:noFill/>
        </p:spPr>
        <p:txBody>
          <a:bodyPr wrap="square" rtlCol="0">
            <a:spAutoFit/>
          </a:bodyPr>
          <a:lstStyle/>
          <a:p>
            <a:pPr marL="288290" lvl="0" indent="-288290" algn="l">
              <a:lnSpc>
                <a:spcPct val="130000"/>
              </a:lnSpc>
              <a:spcBef>
                <a:spcPts val="300"/>
              </a:spcBef>
              <a:spcAft>
                <a:spcPts val="300"/>
              </a:spcAft>
              <a:buSzPct val="100000"/>
              <a:buFont typeface="Wingdings" panose="05000000000000000000" charset="0"/>
              <a:buChar char="n"/>
            </a:pPr>
            <a:r>
              <a:rPr lang="en-US" altLang="zh-CN" sz="1800" b="1" dirty="0">
                <a:solidFill>
                  <a:srgbClr val="5BAE3E"/>
                </a:solidFill>
                <a:latin typeface="Arial" panose="020B0604020202020204" pitchFamily="34" charset="0"/>
                <a:cs typeface="Arial" panose="020B0604020202020204" pitchFamily="34" charset="0"/>
                <a:sym typeface="+mn-ea"/>
              </a:rPr>
              <a:t>Core Objective</a:t>
            </a:r>
            <a:endParaRPr lang="en-US" altLang="zh-CN" sz="1800" b="1" dirty="0">
              <a:solidFill>
                <a:srgbClr val="5BAE3E"/>
              </a:solidFill>
              <a:latin typeface="Arial" panose="020B0604020202020204" pitchFamily="34" charset="0"/>
              <a:cs typeface="Arial" panose="020B0604020202020204" pitchFamily="34" charset="0"/>
              <a:sym typeface="+mn-ea"/>
            </a:endParaRPr>
          </a:p>
          <a:p>
            <a:pPr marL="575945" lvl="0" indent="-285750" algn="l">
              <a:lnSpc>
                <a:spcPct val="130000"/>
              </a:lnSpc>
              <a:spcBef>
                <a:spcPts val="300"/>
              </a:spcBef>
              <a:spcAft>
                <a:spcPts val="300"/>
              </a:spcAft>
              <a:buSzPct val="75000"/>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mn-ea"/>
              </a:rPr>
              <a:t>Facilitate product movement </a:t>
            </a:r>
            <a:r>
              <a:rPr lang="en-US" altLang="zh-CN" sz="1600" dirty="0">
                <a:latin typeface="Arial" panose="020B0604020202020204" pitchFamily="34" charset="0"/>
                <a:cs typeface="Arial" panose="020B0604020202020204" pitchFamily="34" charset="0"/>
                <a:sym typeface="+mn-ea"/>
              </a:rPr>
              <a:t>and</a:t>
            </a:r>
            <a:r>
              <a:rPr lang="en-US" altLang="zh-CN" sz="1600" b="1" dirty="0">
                <a:latin typeface="Arial" panose="020B0604020202020204" pitchFamily="34" charset="0"/>
                <a:cs typeface="Arial" panose="020B0604020202020204" pitchFamily="34" charset="0"/>
                <a:sym typeface="+mn-ea"/>
              </a:rPr>
              <a:t> accelerate circulation</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sp>
        <p:nvSpPr>
          <p:cNvPr id="6" name="文本框 5"/>
          <p:cNvSpPr txBox="1"/>
          <p:nvPr/>
        </p:nvSpPr>
        <p:spPr>
          <a:xfrm>
            <a:off x="593299" y="431757"/>
            <a:ext cx="6170915" cy="58356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Transportation Conditions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3" name="5-2_05">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096963" y="4584700"/>
            <a:ext cx="487363" cy="48736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rcRect l="14263" r="1007" b="11146"/>
          <a:stretch>
            <a:fillRect/>
          </a:stretch>
        </p:blipFill>
        <p:spPr>
          <a:xfrm>
            <a:off x="7817991" y="2629573"/>
            <a:ext cx="3699071" cy="218113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5" grpId="0" animBg="1"/>
      <p:bldP spid="15" grpId="0"/>
      <p:bldP spid="21" grpId="0" animBg="1"/>
      <p:bldP spid="22" grpId="0"/>
      <p:bldP spid="2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1650755"/>
            <a:ext cx="9063990" cy="310223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593300" y="1834401"/>
            <a:ext cx="7759142" cy="1161857"/>
          </a:xfrm>
          <a:prstGeom prst="rect">
            <a:avLst/>
          </a:prstGeom>
          <a:noFill/>
        </p:spPr>
        <p:txBody>
          <a:bodyPr wrap="square" rtlCol="0">
            <a:spAutoFit/>
          </a:bodyPr>
          <a:lstStyle/>
          <a:p>
            <a:pPr marL="288290" lvl="0" indent="-288290" algn="l">
              <a:lnSpc>
                <a:spcPct val="13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Core Principle</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0" indent="-285750">
              <a:lnSpc>
                <a:spcPct val="130000"/>
              </a:lnSpc>
              <a:spcBef>
                <a:spcPts val="200"/>
              </a:spcBef>
              <a:spcAft>
                <a:spcPts val="200"/>
              </a:spcAft>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Balance </a:t>
            </a:r>
            <a:r>
              <a:rPr lang="en-US" altLang="zh-CN" sz="1600" b="1" dirty="0">
                <a:solidFill>
                  <a:schemeClr val="bg1"/>
                </a:solidFill>
                <a:latin typeface="Arial" panose="020B0604020202020204" pitchFamily="34" charset="0"/>
                <a:cs typeface="Arial" panose="020B0604020202020204" pitchFamily="34" charset="0"/>
                <a:sym typeface="+mn-ea"/>
              </a:rPr>
              <a:t>product collection </a:t>
            </a:r>
            <a:r>
              <a:rPr lang="en-US" altLang="zh-CN" sz="1600" dirty="0">
                <a:solidFill>
                  <a:schemeClr val="bg1"/>
                </a:solidFill>
                <a:latin typeface="Arial" panose="020B0604020202020204" pitchFamily="34" charset="0"/>
                <a:cs typeface="Arial" panose="020B0604020202020204" pitchFamily="34" charset="0"/>
                <a:sym typeface="+mn-ea"/>
              </a:rPr>
              <a:t>and </a:t>
            </a:r>
            <a:r>
              <a:rPr lang="en-US" altLang="zh-CN" sz="1600" b="1" dirty="0">
                <a:solidFill>
                  <a:schemeClr val="bg1"/>
                </a:solidFill>
                <a:latin typeface="Arial" panose="020B0604020202020204" pitchFamily="34" charset="0"/>
                <a:cs typeface="Arial" panose="020B0604020202020204" pitchFamily="34" charset="0"/>
                <a:sym typeface="+mn-ea"/>
              </a:rPr>
              <a:t>market distribution</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0" indent="-285750">
              <a:lnSpc>
                <a:spcPct val="130000"/>
              </a:lnSpc>
              <a:spcBef>
                <a:spcPts val="200"/>
              </a:spcBef>
              <a:spcAft>
                <a:spcPts val="200"/>
              </a:spcAft>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Follow </a:t>
            </a:r>
            <a:r>
              <a:rPr lang="en-US" altLang="zh-CN" sz="1600" b="1" dirty="0">
                <a:solidFill>
                  <a:schemeClr val="bg1"/>
                </a:solidFill>
                <a:latin typeface="Arial" panose="020B0604020202020204" pitchFamily="34" charset="0"/>
                <a:cs typeface="Arial" panose="020B0604020202020204" pitchFamily="34" charset="0"/>
                <a:sym typeface="+mn-ea"/>
              </a:rPr>
              <a:t>production</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and sales patterns</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593300" y="3025273"/>
            <a:ext cx="7833150" cy="1533240"/>
          </a:xfrm>
          <a:prstGeom prst="rect">
            <a:avLst/>
          </a:prstGeom>
          <a:noFill/>
        </p:spPr>
        <p:txBody>
          <a:bodyPr wrap="square" rtlCol="0">
            <a:spAutoFit/>
          </a:bodyPr>
          <a:lstStyle/>
          <a:p>
            <a:pPr marL="288290" lvl="0" indent="-288290">
              <a:lnSpc>
                <a:spcPct val="13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Key Requirement for Specific Warehouses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0" indent="-285750">
              <a:lnSpc>
                <a:spcPct val="130000"/>
              </a:lnSpc>
              <a:spcBef>
                <a:spcPts val="200"/>
              </a:spcBef>
              <a:spcAft>
                <a:spcPts val="200"/>
              </a:spcAft>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For </a:t>
            </a:r>
            <a:r>
              <a:rPr lang="en-US" altLang="zh-CN" sz="1600" b="1" dirty="0">
                <a:solidFill>
                  <a:schemeClr val="bg1"/>
                </a:solidFill>
                <a:latin typeface="Arial" panose="020B0604020202020204" pitchFamily="34" charset="0"/>
                <a:cs typeface="Arial" panose="020B0604020202020204" pitchFamily="34" charset="0"/>
                <a:sym typeface="+mn-ea"/>
              </a:rPr>
              <a:t>large-volume, long term storage</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0" indent="-285750">
              <a:lnSpc>
                <a:spcPct val="130000"/>
              </a:lnSpc>
              <a:spcBef>
                <a:spcPts val="200"/>
              </a:spcBef>
              <a:spcAft>
                <a:spcPts val="200"/>
              </a:spcAft>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Especially </a:t>
            </a:r>
            <a:r>
              <a:rPr lang="en-US" altLang="zh-CN" sz="1600" b="1" dirty="0">
                <a:solidFill>
                  <a:schemeClr val="bg1"/>
                </a:solidFill>
                <a:latin typeface="Arial" panose="020B0604020202020204" pitchFamily="34" charset="0"/>
                <a:cs typeface="Arial" panose="020B0604020202020204" pitchFamily="34" charset="0"/>
                <a:sym typeface="+mn-ea"/>
              </a:rPr>
              <a:t>unprocessed or primary processed raw products </a:t>
            </a:r>
            <a:r>
              <a:rPr lang="en-US" altLang="zh-CN" sz="1600" dirty="0">
                <a:solidFill>
                  <a:schemeClr val="bg1"/>
                </a:solidFill>
                <a:latin typeface="Arial" panose="020B0604020202020204" pitchFamily="34" charset="0"/>
                <a:cs typeface="Arial" panose="020B0604020202020204" pitchFamily="34" charset="0"/>
                <a:sym typeface="+mn-ea"/>
              </a:rPr>
              <a:t>(e.g., grain).</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0" indent="-285750">
              <a:lnSpc>
                <a:spcPct val="130000"/>
              </a:lnSpc>
              <a:spcBef>
                <a:spcPts val="200"/>
              </a:spcBef>
              <a:spcAft>
                <a:spcPts val="200"/>
              </a:spcAft>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Build </a:t>
            </a:r>
            <a:r>
              <a:rPr lang="en-US" altLang="zh-CN" sz="1600" b="1" dirty="0">
                <a:solidFill>
                  <a:schemeClr val="bg1"/>
                </a:solidFill>
                <a:latin typeface="Arial" panose="020B0604020202020204" pitchFamily="34" charset="0"/>
                <a:cs typeface="Arial" panose="020B0604020202020204" pitchFamily="34" charset="0"/>
                <a:sym typeface="+mn-ea"/>
              </a:rPr>
              <a:t>close to production areas </a:t>
            </a:r>
            <a:r>
              <a:rPr lang="en-US" altLang="zh-CN" sz="1600" dirty="0">
                <a:solidFill>
                  <a:schemeClr val="bg1"/>
                </a:solidFill>
                <a:latin typeface="Arial" panose="020B0604020202020204" pitchFamily="34" charset="0"/>
                <a:cs typeface="Arial" panose="020B0604020202020204" pitchFamily="34" charset="0"/>
                <a:sym typeface="+mn-ea"/>
              </a:rPr>
              <a:t>or </a:t>
            </a:r>
            <a:r>
              <a:rPr lang="en-US" altLang="zh-CN" sz="1600" b="1" dirty="0">
                <a:solidFill>
                  <a:schemeClr val="bg1"/>
                </a:solidFill>
                <a:latin typeface="Arial" panose="020B0604020202020204" pitchFamily="34" charset="0"/>
                <a:cs typeface="Arial" panose="020B0604020202020204" pitchFamily="34" charset="0"/>
                <a:sym typeface="+mn-ea"/>
              </a:rPr>
              <a:t>product-concentrated areas</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3" name="文本框 2"/>
          <p:cNvSpPr txBox="1"/>
          <p:nvPr/>
        </p:nvSpPr>
        <p:spPr>
          <a:xfrm>
            <a:off x="593300" y="431757"/>
            <a:ext cx="8470690" cy="58356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Purchase and Distribution Conditions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9" name="图片 8" descr="隧道式干燥应用 (34)"/>
          <p:cNvPicPr>
            <a:picLocks noChangeAspect="1"/>
          </p:cNvPicPr>
          <p:nvPr/>
        </p:nvPicPr>
        <p:blipFill>
          <a:blip r:embed="rId1"/>
          <a:srcRect b="7335"/>
          <a:stretch>
            <a:fillRect/>
          </a:stretch>
        </p:blipFill>
        <p:spPr>
          <a:xfrm>
            <a:off x="8426450" y="2430579"/>
            <a:ext cx="3070225" cy="2845001"/>
          </a:xfrm>
          <a:prstGeom prst="rect">
            <a:avLst/>
          </a:prstGeom>
        </p:spPr>
      </p:pic>
      <p:pic>
        <p:nvPicPr>
          <p:cNvPr id="2" name="5-2_0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93775" y="5235575"/>
            <a:ext cx="487362"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24" grpId="0" animBg="1"/>
      <p:bldP spid="15" grpId="0" uiExpand="1" build="p"/>
      <p:bldP spid="22" grpId="0" uiExpand="1"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1578563"/>
            <a:ext cx="9063990" cy="250013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593300" y="1714081"/>
            <a:ext cx="7759142" cy="106426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Core Principle</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0" indent="-285750">
              <a:lnSpc>
                <a:spcPct val="120000"/>
              </a:lnSpc>
              <a:spcBef>
                <a:spcPts val="200"/>
              </a:spcBef>
              <a:spcAft>
                <a:spcPts val="200"/>
              </a:spcAft>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Agricultural product warehouses require </a:t>
            </a:r>
            <a:r>
              <a:rPr lang="en-US" altLang="zh-CN" sz="1600" b="1" dirty="0">
                <a:solidFill>
                  <a:schemeClr val="bg1"/>
                </a:solidFill>
                <a:latin typeface="Arial" panose="020B0604020202020204" pitchFamily="34" charset="0"/>
                <a:cs typeface="Arial" panose="020B0604020202020204" pitchFamily="34" charset="0"/>
                <a:sym typeface="+mn-ea"/>
              </a:rPr>
              <a:t>good environmental conditions</a:t>
            </a:r>
            <a:r>
              <a:rPr lang="en-US" altLang="zh-CN" sz="1600" dirty="0">
                <a:solidFill>
                  <a:schemeClr val="bg1"/>
                </a:solidFill>
                <a:latin typeface="Arial" panose="020B0604020202020204" pitchFamily="34" charset="0"/>
                <a:cs typeface="Arial" panose="020B0604020202020204" pitchFamily="34" charset="0"/>
                <a:sym typeface="+mn-ea"/>
              </a:rPr>
              <a:t> for storage.</a:t>
            </a:r>
            <a:endParaRPr lang="en-US" altLang="zh-CN" sz="1600" dirty="0">
              <a:solidFill>
                <a:schemeClr val="bg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593300" y="2833539"/>
            <a:ext cx="7833150" cy="1091068"/>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Site Conditions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0" indent="-285750">
              <a:lnSpc>
                <a:spcPct val="120000"/>
              </a:lnSpc>
              <a:spcBef>
                <a:spcPts val="200"/>
              </a:spcBef>
              <a:spcAft>
                <a:spcPts val="200"/>
              </a:spcAft>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Located on </a:t>
            </a:r>
            <a:r>
              <a:rPr lang="en-US" altLang="zh-CN" sz="1600" b="1" dirty="0">
                <a:solidFill>
                  <a:schemeClr val="bg1"/>
                </a:solidFill>
                <a:latin typeface="Arial" panose="020B0604020202020204" pitchFamily="34" charset="0"/>
                <a:cs typeface="Arial" panose="020B0604020202020204" pitchFamily="34" charset="0"/>
                <a:sym typeface="+mn-ea"/>
              </a:rPr>
              <a:t>solid, dry, level ground</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0" indent="-285750">
              <a:lnSpc>
                <a:spcPct val="120000"/>
              </a:lnSpc>
              <a:spcBef>
                <a:spcPts val="200"/>
              </a:spcBef>
              <a:spcAft>
                <a:spcPts val="200"/>
              </a:spcAft>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Free from </a:t>
            </a:r>
            <a:r>
              <a:rPr lang="en-US" altLang="zh-CN" sz="1600" b="1" dirty="0">
                <a:solidFill>
                  <a:schemeClr val="bg1"/>
                </a:solidFill>
                <a:latin typeface="Arial" panose="020B0604020202020204" pitchFamily="34" charset="0"/>
                <a:cs typeface="Arial" panose="020B0604020202020204" pitchFamily="34" charset="0"/>
                <a:sym typeface="+mn-ea"/>
              </a:rPr>
              <a:t>flood, fire hazards</a:t>
            </a:r>
            <a:r>
              <a:rPr lang="en-US" altLang="zh-CN" sz="1600" dirty="0">
                <a:solidFill>
                  <a:schemeClr val="bg1"/>
                </a:solidFill>
                <a:latin typeface="Arial" panose="020B0604020202020204" pitchFamily="34" charset="0"/>
                <a:cs typeface="Arial" panose="020B0604020202020204" pitchFamily="34" charset="0"/>
                <a:sym typeface="+mn-ea"/>
              </a:rPr>
              <a:t>, and </a:t>
            </a:r>
            <a:r>
              <a:rPr lang="en-US" altLang="zh-CN" sz="1600" b="1" dirty="0">
                <a:solidFill>
                  <a:schemeClr val="bg1"/>
                </a:solidFill>
                <a:latin typeface="Arial" panose="020B0604020202020204" pitchFamily="34" charset="0"/>
                <a:cs typeface="Arial" panose="020B0604020202020204" pitchFamily="34" charset="0"/>
                <a:sym typeface="+mn-ea"/>
              </a:rPr>
              <a:t>pollution sources</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4" name="图片 3" descr="隧道式干燥应用 (35)"/>
          <p:cNvPicPr>
            <a:picLocks noChangeAspect="1"/>
          </p:cNvPicPr>
          <p:nvPr/>
        </p:nvPicPr>
        <p:blipFill>
          <a:blip r:embed="rId1"/>
          <a:srcRect r="15521"/>
          <a:stretch>
            <a:fillRect/>
          </a:stretch>
        </p:blipFill>
        <p:spPr>
          <a:xfrm>
            <a:off x="8604718" y="1994352"/>
            <a:ext cx="2891957" cy="2567940"/>
          </a:xfrm>
          <a:prstGeom prst="rect">
            <a:avLst/>
          </a:prstGeom>
        </p:spPr>
      </p:pic>
      <p:sp>
        <p:nvSpPr>
          <p:cNvPr id="5" name="文本框 4"/>
          <p:cNvSpPr txBox="1"/>
          <p:nvPr/>
        </p:nvSpPr>
        <p:spPr>
          <a:xfrm>
            <a:off x="593300" y="431757"/>
            <a:ext cx="8470690" cy="58356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Environmental Sanitation Conditions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6" name="文本框 5"/>
          <p:cNvSpPr txBox="1"/>
          <p:nvPr/>
        </p:nvSpPr>
        <p:spPr>
          <a:xfrm>
            <a:off x="593299" y="4238284"/>
            <a:ext cx="10977381" cy="1533240"/>
          </a:xfrm>
          <a:prstGeom prst="rect">
            <a:avLst/>
          </a:prstGeom>
          <a:noFill/>
        </p:spPr>
        <p:txBody>
          <a:bodyPr wrap="square" rtlCol="0">
            <a:spAutoFit/>
          </a:bodyPr>
          <a:lstStyle/>
          <a:p>
            <a:pPr marL="288290" lvl="0" indent="-288290">
              <a:lnSpc>
                <a:spcPct val="13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Special Requirement for Production-Area Warehouses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0" indent="-285750">
              <a:lnSpc>
                <a:spcPct val="130000"/>
              </a:lnSpc>
              <a:spcBef>
                <a:spcPts val="200"/>
              </a:spcBef>
              <a:spcAft>
                <a:spcPts val="200"/>
              </a:spcAft>
              <a:buSzPct val="75000"/>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mn-ea"/>
              </a:rPr>
              <a:t>Near cultivation zones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a:p>
            <a:pPr marL="575945" lvl="0" indent="-285750">
              <a:lnSpc>
                <a:spcPct val="130000"/>
              </a:lnSpc>
              <a:spcBef>
                <a:spcPts val="200"/>
              </a:spcBef>
              <a:spcAft>
                <a:spcPts val="200"/>
              </a:spcAft>
              <a:buSzPct val="75000"/>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mn-ea"/>
              </a:rPr>
              <a:t>Away from poultry and livestock farms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a:p>
            <a:pPr marL="575945" lvl="0" indent="-285750">
              <a:lnSpc>
                <a:spcPct val="130000"/>
              </a:lnSpc>
              <a:spcBef>
                <a:spcPts val="200"/>
              </a:spcBef>
              <a:spcAft>
                <a:spcPts val="200"/>
              </a:spcAft>
              <a:buSzPct val="75000"/>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mn-ea"/>
              </a:rPr>
              <a:t>Prevent contamination </a:t>
            </a:r>
            <a:r>
              <a:rPr lang="en-US" altLang="zh-CN" sz="1600" dirty="0">
                <a:latin typeface="Arial" panose="020B0604020202020204" pitchFamily="34" charset="0"/>
                <a:cs typeface="Arial" panose="020B0604020202020204" pitchFamily="34" charset="0"/>
                <a:sym typeface="+mn-ea"/>
              </a:rPr>
              <a:t>and </a:t>
            </a:r>
            <a:r>
              <a:rPr lang="en-US" altLang="zh-CN" sz="1600" b="1" dirty="0">
                <a:latin typeface="Arial" panose="020B0604020202020204" pitchFamily="34" charset="0"/>
                <a:cs typeface="Arial" panose="020B0604020202020204" pitchFamily="34" charset="0"/>
                <a:sym typeface="+mn-ea"/>
              </a:rPr>
              <a:t>product loss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pic>
        <p:nvPicPr>
          <p:cNvPr id="2" name="5-2_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68413" y="5441950"/>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24" grpId="0" animBg="1"/>
      <p:bldP spid="15" grpId="0"/>
      <p:bldP spid="22" grpId="0" uiExpand="1" build="p"/>
      <p:bldP spid="5" grpId="0"/>
      <p:bldP spid="6" grpId="0" uiExpand="1" build="p"/>
    </p:bldLst>
  </p:timing>
</p:sld>
</file>

<file path=ppt/tags/tag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6.xml><?xml version="1.0" encoding="utf-8"?>
<p:tagLst xmlns:p="http://schemas.openxmlformats.org/presentationml/2006/main">
  <p:tag name="RESOURCE_RECORD_KEY" val="{&quot;70&quot;:[3318451,3312359,3322227,3313593]}"/>
</p:tagLst>
</file>

<file path=ppt/tags/tag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44546A"/>
      </a:dk2>
      <a:lt2>
        <a:srgbClr val="E7E6E6"/>
      </a:lt2>
      <a:accent1>
        <a:srgbClr val="68AE77"/>
      </a:accent1>
      <a:accent2>
        <a:srgbClr val="8CF5D4"/>
      </a:accent2>
      <a:accent3>
        <a:srgbClr val="FFE8CB"/>
      </a:accent3>
      <a:accent4>
        <a:srgbClr val="57965F"/>
      </a:accent4>
      <a:accent5>
        <a:srgbClr val="6BEEB8"/>
      </a:accent5>
      <a:accent6>
        <a:srgbClr val="FDCCA4"/>
      </a:accent6>
      <a:hlink>
        <a:srgbClr val="0563C1"/>
      </a:hlink>
      <a:folHlink>
        <a:srgbClr val="954F72"/>
      </a:folHlink>
    </a:clrScheme>
    <a:fontScheme name="思源">
      <a:majorFont>
        <a:latin typeface="Arial Black"/>
        <a:ea typeface="思源宋体 Heavy"/>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档" ma:contentTypeID="0x0101008C130CFC53E1D4458B80B5377008CEEE" ma:contentTypeVersion="19" ma:contentTypeDescription="新建文档。" ma:contentTypeScope="" ma:versionID="fdd3563361da6ceed7a0ab8cd388bc33">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5c6986d2905b8a923a93a2fde6189795"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图像标记"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0" nillable="true" ma:displayName="共享对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享对象详细信息" ma:internalName="SharedWithDetails" ma:readOnly="true">
      <xsd:simpleType>
        <xsd:restriction base="dms:Note">
          <xsd:maxLength value="255"/>
        </xsd:restriction>
      </xsd:simpleType>
    </xsd:element>
    <xsd:element name="TaxCatchAll" ma:index="22" nillable="true" ma:displayName="Taxonomy Catch All Column" ma:hidden="true" ma:list="{e76fce6c-187e-470c-9925-28fe6492cd1f}" ma:internalName="TaxCatchAll" ma:showField="CatchAllData" ma:web="ca5b2271-c080-4650-a5bc-0c2553a501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4d4028-7d2f-484c-bcd4-65d8dfc13344">
      <Terms xmlns="http://schemas.microsoft.com/office/infopath/2007/PartnerControls"/>
    </lcf76f155ced4ddcb4097134ff3c332f>
    <TaxCatchAll xmlns="ca5b2271-c080-4650-a5bc-0c2553a50190" xsi:nil="true"/>
  </documentManagement>
</p:properties>
</file>

<file path=customXml/itemProps1.xml><?xml version="1.0" encoding="utf-8"?>
<ds:datastoreItem xmlns:ds="http://schemas.openxmlformats.org/officeDocument/2006/customXml" ds:itemID="{2F8755A4-40B9-4141-BBA3-F8529E9D7AEE}"/>
</file>

<file path=customXml/itemProps2.xml><?xml version="1.0" encoding="utf-8"?>
<ds:datastoreItem xmlns:ds="http://schemas.openxmlformats.org/officeDocument/2006/customXml" ds:itemID="{7888A4CF-6CFC-4CA9-94BC-63E0859427AE}"/>
</file>

<file path=customXml/itemProps3.xml><?xml version="1.0" encoding="utf-8"?>
<ds:datastoreItem xmlns:ds="http://schemas.openxmlformats.org/officeDocument/2006/customXml" ds:itemID="{526DD993-5BC1-410C-98FA-86BD5790351D}"/>
</file>

<file path=docProps/app.xml><?xml version="1.0" encoding="utf-8"?>
<Properties xmlns="http://schemas.openxmlformats.org/officeDocument/2006/extended-properties" xmlns:vt="http://schemas.openxmlformats.org/officeDocument/2006/docPropsVTypes">
  <TotalTime>0</TotalTime>
  <Words>1453</Words>
  <Application>WPS 演示</Application>
  <PresentationFormat>宽屏</PresentationFormat>
  <Paragraphs>60</Paragraphs>
  <Slides>7</Slides>
  <Notes>7</Notes>
  <HiddenSlides>0</HiddenSlides>
  <MMClips>5</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7</vt:i4>
      </vt:variant>
    </vt:vector>
  </HeadingPairs>
  <TitlesOfParts>
    <vt:vector size="21" baseType="lpstr">
      <vt:lpstr>Arial</vt:lpstr>
      <vt:lpstr>宋体</vt:lpstr>
      <vt:lpstr>Wingdings</vt:lpstr>
      <vt:lpstr>字魂59号-创粗黑</vt:lpstr>
      <vt:lpstr>黑体</vt:lpstr>
      <vt:lpstr>Calibri</vt:lpstr>
      <vt:lpstr>Wingdings</vt:lpstr>
      <vt:lpstr>微软雅黑</vt:lpstr>
      <vt:lpstr>Arial Unicode MS</vt:lpstr>
      <vt:lpstr>思源宋体 Heavy</vt:lpstr>
      <vt:lpstr>Arial Black</vt:lpstr>
      <vt:lpstr>思源黑体 CN Normal</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V23767</dc:creator>
  <cp:lastModifiedBy>zqr</cp:lastModifiedBy>
  <cp:revision>231</cp:revision>
  <dcterms:created xsi:type="dcterms:W3CDTF">2022-02-05T08:07:00Z</dcterms:created>
  <dcterms:modified xsi:type="dcterms:W3CDTF">2026-02-28T06:12:00Z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A7A84B72E3114F8E93AC7A2E11C1B7A2_13</vt:lpwstr>
  </property>
  <property fmtid="{D5CDD505-2E9C-101B-9397-08002B2CF9AE}" pid="3" name="KSOProductBuildVer">
    <vt:lpwstr>2052-12.1.0.25222</vt:lpwstr>
  </property>
  <property fmtid="{D5CDD505-2E9C-101B-9397-08002B2CF9AE}" pid="4" name="ContentTypeId">
    <vt:lpwstr>0x0101008C130CFC53E1D4458B80B5377008CEEE</vt:lpwstr>
  </property>
</Properties>
</file>