
<file path=[Content_Types].xml><?xml version="1.0" encoding="utf-8"?>
<Types xmlns="http://schemas.openxmlformats.org/package/2006/content-types">
  <Default Extension="jpeg" ContentType="image/jpeg"/>
  <Default Extension="JPG" ContentType="image/.jpg"/>
  <Default Extension="m4a" ContentType="audio/mp4"/>
  <Default Extension="png" ContentType="image/png"/>
  <Default Extension="rels" ContentType="application/vnd.openxmlformats-package.relationships+xml"/>
  <Default Extension="xml" ContentType="applicatio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notesSlides/notesSlide2.xml" ContentType="application/vnd.openxmlformats-officedocument.presentationml.notesSlide+xml"/>
  <Override PartName="/ppt/slides/slide3.xml" ContentType="application/vnd.openxmlformats-officedocument.presentationml.slide+xml"/>
  <Override PartName="/ppt/notesSlides/notesSlide3.xml" ContentType="application/vnd.openxmlformats-officedocument.presentationml.notesSlide+xml"/>
  <Override PartName="/ppt/slides/slide4.xml" ContentType="application/vnd.openxmlformats-officedocument.presentationml.slide+xml"/>
  <Override PartName="/ppt/notesSlides/notesSlide4.xml" ContentType="application/vnd.openxmlformats-officedocument.presentationml.notesSlide+xml"/>
  <Override PartName="/ppt/slides/slide5.xml" ContentType="application/vnd.openxmlformats-officedocument.presentationml.slide+xml"/>
  <Override PartName="/ppt/notesSlides/notesSlide5.xml" ContentType="application/vnd.openxmlformats-officedocument.presentationml.notesSlide+xml"/>
  <Override PartName="/ppt/slides/slide6.xml" ContentType="application/vnd.openxmlformats-officedocument.presentationml.slide+xml"/>
  <Override PartName="/ppt/notesSlides/notesSlide6.xml" ContentType="application/vnd.openxmlformats-officedocument.presentationml.notesSlide+xml"/>
  <Override PartName="/ppt/slides/slide7.xml" ContentType="application/vnd.openxmlformats-officedocument.presentationml.slide+xml"/>
  <Override PartName="/ppt/notesSlides/notesSlide7.xml" ContentType="application/vnd.openxmlformats-officedocument.presentationml.notesSlide+xml"/>
  <Override PartName="/ppt/slides/slide8.xml" ContentType="application/vnd.openxmlformats-officedocument.presentationml.slide+xml"/>
  <Override PartName="/ppt/notesSlides/notesSlide8.xml" ContentType="application/vnd.openxmlformats-officedocument.presentationml.notesSlide+xml"/>
  <Override PartName="/ppt/slides/slide9.xml" ContentType="application/vnd.openxmlformats-officedocument.presentationml.slide+xml"/>
  <Override PartName="/ppt/notesSlides/notesSlide9.xml" ContentType="application/vnd.openxmlformats-officedocument.presentationml.notesSlide+xml"/>
  <Override PartName="/ppt/slides/slide10.xml" ContentType="application/vnd.openxmlformats-officedocument.presentationml.slide+xml"/>
  <Override PartName="/ppt/notesSlides/notesSlide10.xml" ContentType="application/vnd.openxmlformats-officedocument.presentationml.notesSlide+xml"/>
  <Override PartName="/ppt/slides/slide11.xml" ContentType="application/vnd.openxmlformats-officedocument.presentationml.slide+xml"/>
  <Override PartName="/ppt/notesSlides/notesSlide11.xml" ContentType="application/vnd.openxmlformats-officedocument.presentationml.notesSlide+xml"/>
  <Override PartName="/ppt/slides/slide12.xml" ContentType="application/vnd.openxmlformats-officedocument.presentationml.slide+xml"/>
  <Override PartName="/ppt/notesSlides/notesSlide12.xml" ContentType="application/vnd.openxmlformats-officedocument.presentationml.notesSlide+xml"/>
  <Override PartName="/ppt/slides/slide13.xml" ContentType="application/vnd.openxmlformats-officedocument.presentationml.slide+xml"/>
  <Override PartName="/ppt/notesSlides/notesSlide13.xml" ContentType="application/vnd.openxmlformats-officedocument.presentationml.notesSlide+xml"/>
  <Override PartName="/ppt/slides/slide14.xml" ContentType="application/vnd.openxmlformats-officedocument.presentationml.slide+xml"/>
  <Override PartName="/ppt/notesSlides/notesSlide14.xml" ContentType="application/vnd.openxmlformats-officedocument.presentationml.notesSlide+xml"/>
  <Override PartName="/ppt/slides/slide15.xml" ContentType="application/vnd.openxmlformats-officedocument.presentationml.slide+xml"/>
  <Override PartName="/ppt/notesSlides/notesSlide15.xml" ContentType="application/vnd.openxmlformats-officedocument.presentationml.notesSlide+xml"/>
  <Override PartName="/ppt/slides/slide16.xml" ContentType="application/vnd.openxmlformats-officedocument.presentationml.slide+xml"/>
  <Override PartName="/ppt/notesSlides/notesSlide16.xml" ContentType="application/vnd.openxmlformats-officedocument.presentationml.notesSlide+xml"/>
  <Override PartName="/ppt/slides/slide17.xml" ContentType="application/vnd.openxmlformats-officedocument.presentationml.slide+xml"/>
  <Override PartName="/ppt/notesSlides/notesSlide17.xml" ContentType="application/vnd.openxmlformats-officedocument.presentationml.notesSlide+xml"/>
  <Override PartName="/ppt/slides/slide18.xml" ContentType="application/vnd.openxmlformats-officedocument.presentationml.slide+xml"/>
  <Override PartName="/ppt/notesSlides/notesSlide18.xml" ContentType="application/vnd.openxmlformats-officedocument.presentationml.notesSlide+xml"/>
  <Override PartName="/ppt/slides/slide19.xml" ContentType="application/vnd.openxmlformats-officedocument.presentationml.slide+xml"/>
  <Override PartName="/ppt/notesSlides/notesSlide19.xml" ContentType="application/vnd.openxmlformats-officedocument.presentationml.notesSlide+xml"/>
  <Override PartName="/ppt/slides/slide20.xml" ContentType="application/vnd.openxmlformats-officedocument.presentationml.slide+xml"/>
  <Override PartName="/ppt/notesSlides/notesSlide20.xml" ContentType="application/vnd.openxmlformats-officedocument.presentationml.notesSlide+xml"/>
  <Override PartName="/ppt/slides/slide21.xml" ContentType="application/vnd.openxmlformats-officedocument.presentationml.slide+xml"/>
  <Override PartName="/ppt/notesSlides/notesSlide21.xml" ContentType="application/vnd.openxmlformats-officedocument.presentationml.notesSlide+xml"/>
  <Override PartName="/ppt/slides/slide22.xml" ContentType="application/vnd.openxmlformats-officedocument.presentationml.slide+xml"/>
  <Override PartName="/ppt/notesSlides/notesSlide22.xml" ContentType="application/vnd.openxmlformats-officedocument.presentationml.notesSlide+xml"/>
  <Override PartName="/ppt/slides/slide23.xml" ContentType="application/vnd.openxmlformats-officedocument.presentationml.slide+xml"/>
  <Override PartName="/ppt/notesSlides/notesSlide23.xml" ContentType="application/vnd.openxmlformats-officedocument.presentationml.notesSlide+xml"/>
  <Override PartName="/ppt/slides/slide24.xml" ContentType="application/vnd.openxmlformats-officedocument.presentationml.slide+xml"/>
  <Override PartName="/ppt/notesSlides/notesSlide24.xml" ContentType="application/vnd.openxmlformats-officedocument.presentationml.notesSlide+xml"/>
  <Override PartName="/ppt/slides/slide25.xml" ContentType="application/vnd.openxmlformats-officedocument.presentationml.slide+xml"/>
  <Override PartName="/ppt/notesSlides/notesSlide25.xml" ContentType="application/vnd.openxmlformats-officedocument.presentationml.notesSlide+xml"/>
  <Override PartName="/ppt/slides/slide26.xml" ContentType="application/vnd.openxmlformats-officedocument.presentationml.slide+xml"/>
  <Override PartName="/ppt/notesSlides/notesSlide26.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entation.xml" ContentType="application/vnd.openxmlformats-officedocument.presentationml.presentation.main+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34" r:id="rId3"/>
    <p:sldId id="423" r:id="rId5"/>
    <p:sldId id="337" r:id="rId6"/>
    <p:sldId id="326" r:id="rId7"/>
    <p:sldId id="333" r:id="rId8"/>
    <p:sldId id="396" r:id="rId9"/>
    <p:sldId id="399" r:id="rId10"/>
    <p:sldId id="397" r:id="rId11"/>
    <p:sldId id="400" r:id="rId12"/>
    <p:sldId id="401" r:id="rId13"/>
    <p:sldId id="402" r:id="rId14"/>
    <p:sldId id="403" r:id="rId15"/>
    <p:sldId id="404" r:id="rId16"/>
    <p:sldId id="405" r:id="rId17"/>
    <p:sldId id="406" r:id="rId18"/>
    <p:sldId id="407" r:id="rId19"/>
    <p:sldId id="410" r:id="rId20"/>
    <p:sldId id="411" r:id="rId21"/>
    <p:sldId id="412" r:id="rId22"/>
    <p:sldId id="413" r:id="rId23"/>
    <p:sldId id="414" r:id="rId24"/>
    <p:sldId id="415" r:id="rId25"/>
    <p:sldId id="416" r:id="rId26"/>
    <p:sldId id="418" r:id="rId27"/>
    <p:sldId id="420" r:id="rId28"/>
    <p:sldId id="421" r:id="rId29"/>
  </p:sldIdLst>
  <p:sldSz cx="12192000" cy="6858000"/>
  <p:notesSz cx="6858000" cy="9144000"/>
  <p:custDataLst>
    <p:tags r:id="rId3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11" userDrawn="1">
          <p15:clr>
            <a:srgbClr val="A4A3A4"/>
          </p15:clr>
        </p15:guide>
        <p15:guide id="2" pos="502" userDrawn="1">
          <p15:clr>
            <a:srgbClr val="A4A3A4"/>
          </p15:clr>
        </p15:guide>
        <p15:guide id="3" pos="7202" userDrawn="1">
          <p15:clr>
            <a:srgbClr val="A4A3A4"/>
          </p15:clr>
        </p15:guide>
        <p15:guide id="4" orient="horz" pos="244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BAE3E"/>
    <a:srgbClr val="DEB855"/>
    <a:srgbClr val="68AE77"/>
    <a:srgbClr val="E5C677"/>
    <a:srgbClr val="70E8CA"/>
    <a:srgbClr val="FFFF99"/>
    <a:srgbClr val="77BD36"/>
    <a:srgbClr val="FFE8CB"/>
    <a:srgbClr val="8CF5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165" autoAdjust="0"/>
  </p:normalViewPr>
  <p:slideViewPr>
    <p:cSldViewPr snapToGrid="0" showGuides="1">
      <p:cViewPr varScale="1">
        <p:scale>
          <a:sx n="81" d="100"/>
          <a:sy n="81" d="100"/>
        </p:scale>
        <p:origin x="864" y="90"/>
      </p:cViewPr>
      <p:guideLst>
        <p:guide orient="horz" pos="611"/>
        <p:guide pos="502"/>
        <p:guide pos="7202"/>
        <p:guide orient="horz" pos="2441"/>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8" Type="http://schemas.openxmlformats.org/officeDocument/2006/relationships/slide" Target="slides/slide15.xml"/><Relationship Id="rId13" Type="http://schemas.openxmlformats.org/officeDocument/2006/relationships/slide" Target="slides/slide10.xml"/><Relationship Id="rId3" Type="http://schemas.openxmlformats.org/officeDocument/2006/relationships/slide" Target="slides/slide1.xml"/><Relationship Id="rId21" Type="http://schemas.openxmlformats.org/officeDocument/2006/relationships/slide" Target="slides/slide18.xml"/><Relationship Id="rId34" Type="http://schemas.openxmlformats.org/officeDocument/2006/relationships/customXml" Target="../customXml/item1.xml"/><Relationship Id="rId7" Type="http://schemas.openxmlformats.org/officeDocument/2006/relationships/slide" Target="slides/slide4.xml"/><Relationship Id="rId33" Type="http://schemas.openxmlformats.org/officeDocument/2006/relationships/tags" Target="tags/tag94.xml"/><Relationship Id="rId25" Type="http://schemas.openxmlformats.org/officeDocument/2006/relationships/slide" Target="slides/slide22.xml"/><Relationship Id="rId17" Type="http://schemas.openxmlformats.org/officeDocument/2006/relationships/slide" Target="slides/slide14.xml"/><Relationship Id="rId12" Type="http://schemas.openxmlformats.org/officeDocument/2006/relationships/slide" Target="slides/slide9.xml"/><Relationship Id="rId29" Type="http://schemas.openxmlformats.org/officeDocument/2006/relationships/slide" Target="slides/slide26.xml"/><Relationship Id="rId20" Type="http://schemas.openxmlformats.org/officeDocument/2006/relationships/slide" Target="slides/slide17.xml"/><Relationship Id="rId2" Type="http://schemas.openxmlformats.org/officeDocument/2006/relationships/theme" Target="theme/theme1.xml"/><Relationship Id="rId16" Type="http://schemas.openxmlformats.org/officeDocument/2006/relationships/slide" Target="slides/slide13.xml"/><Relationship Id="rId6" Type="http://schemas.openxmlformats.org/officeDocument/2006/relationships/slide" Target="slides/slide3.xml"/><Relationship Id="rId32" Type="http://schemas.openxmlformats.org/officeDocument/2006/relationships/tableStyles" Target="tableStyles.xml"/><Relationship Id="rId24" Type="http://schemas.openxmlformats.org/officeDocument/2006/relationships/slide" Target="slides/slide21.xml"/><Relationship Id="rId11" Type="http://schemas.openxmlformats.org/officeDocument/2006/relationships/slide" Target="slides/slide8.xml"/><Relationship Id="rId1" Type="http://schemas.openxmlformats.org/officeDocument/2006/relationships/slideMaster" Target="slideMasters/slideMaster1.xml"/><Relationship Id="rId5" Type="http://schemas.openxmlformats.org/officeDocument/2006/relationships/slide" Target="slides/slide2.xml"/><Relationship Id="rId28" Type="http://schemas.openxmlformats.org/officeDocument/2006/relationships/slide" Target="slides/slide25.xml"/><Relationship Id="rId23" Type="http://schemas.openxmlformats.org/officeDocument/2006/relationships/slide" Target="slides/slide20.xml"/><Relationship Id="rId15" Type="http://schemas.openxmlformats.org/officeDocument/2006/relationships/slide" Target="slides/slide12.xml"/><Relationship Id="rId36" Type="http://schemas.openxmlformats.org/officeDocument/2006/relationships/customXml" Target="../customXml/item3.xml"/><Relationship Id="rId31" Type="http://schemas.openxmlformats.org/officeDocument/2006/relationships/viewProps" Target="viewProps.xml"/><Relationship Id="rId19" Type="http://schemas.openxmlformats.org/officeDocument/2006/relationships/slide" Target="slides/slide16.xml"/><Relationship Id="rId10" Type="http://schemas.openxmlformats.org/officeDocument/2006/relationships/slide" Target="slides/slide7.xml"/><Relationship Id="rId9" Type="http://schemas.openxmlformats.org/officeDocument/2006/relationships/slide" Target="slides/slide6.xml"/><Relationship Id="rId4" Type="http://schemas.openxmlformats.org/officeDocument/2006/relationships/notesMaster" Target="notesMasters/notesMaster1.xml"/><Relationship Id="rId30" Type="http://schemas.openxmlformats.org/officeDocument/2006/relationships/presProps" Target="presProps.xml"/><Relationship Id="rId27" Type="http://schemas.openxmlformats.org/officeDocument/2006/relationships/slide" Target="slides/slide24.xml"/><Relationship Id="rId22" Type="http://schemas.openxmlformats.org/officeDocument/2006/relationships/slide" Target="slides/slide19.xml"/><Relationship Id="rId14" Type="http://schemas.openxmlformats.org/officeDocument/2006/relationships/slide" Target="slides/slide11.xml"/><Relationship Id="rId35" Type="http://schemas.openxmlformats.org/officeDocument/2006/relationships/customXml" Target="../customXml/item2.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D3D897-D653-4E87-B3FC-7F91767C454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EF9725-8BE2-4180-AB15-955F822207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Methods for Origin Warehouse Management of Agricultural Products</a:t>
            </a:r>
            <a:endParaRPr lang="en-US" altLang="zh-CN" dirty="0">
              <a:highlight>
                <a:srgbClr val="FFFF00"/>
              </a:highlight>
            </a:endParaRPr>
          </a:p>
          <a:p>
            <a:r>
              <a:rPr lang="zh-CN" altLang="en-US" dirty="0">
                <a:highlight>
                  <a:srgbClr val="FFFF00"/>
                </a:highlight>
              </a:rPr>
              <a:t>农产品产地仓储管理方法论</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5</a:t>
            </a:r>
            <a:r>
              <a:rPr lang="en-US" altLang="zh-CN" strike="sngStrike" dirty="0">
                <a:highlight>
                  <a:srgbClr val="FFFF00"/>
                </a:highlight>
              </a:rPr>
              <a:t>.Preparation of covering and padding materials, and operational tools.</a:t>
            </a:r>
            <a:endParaRPr lang="en-US" altLang="zh-CN" strike="sngStrike" dirty="0">
              <a:highlight>
                <a:srgbClr val="FFFF00"/>
              </a:highlight>
            </a:endParaRPr>
          </a:p>
          <a:p>
            <a:r>
              <a:rPr lang="en-US" altLang="zh-CN" strike="sngStrike" dirty="0">
                <a:highlight>
                  <a:srgbClr val="FFFF00"/>
                </a:highlight>
              </a:rPr>
              <a:t>Based on the designated covering and padding plan, </a:t>
            </a:r>
            <a:endParaRPr lang="en-US" altLang="zh-CN" strike="sngStrike" dirty="0">
              <a:highlight>
                <a:srgbClr val="FFFF00"/>
              </a:highlight>
            </a:endParaRPr>
          </a:p>
          <a:p>
            <a:r>
              <a:rPr lang="en-US" altLang="zh-CN" strike="sngStrike" dirty="0">
                <a:highlight>
                  <a:srgbClr val="FFFF00"/>
                </a:highlight>
              </a:rPr>
              <a:t>the required materials should be prepared in advance, and the placement or setup work should be organized before the agricultural products arrive.</a:t>
            </a:r>
            <a:endParaRPr lang="en-US" altLang="zh-CN" strike="sngStrike" dirty="0">
              <a:highlight>
                <a:srgbClr val="FFFF00"/>
              </a:highlight>
            </a:endParaRPr>
          </a:p>
          <a:p>
            <a:r>
              <a:rPr lang="en-US" altLang="zh-CN" dirty="0"/>
              <a:t>Preparation of materials and tools</a:t>
            </a:r>
            <a:endParaRPr lang="en-US" altLang="zh-CN" dirty="0"/>
          </a:p>
          <a:p>
            <a:r>
              <a:rPr lang="en-US" altLang="zh-CN" dirty="0"/>
              <a:t>Based on the designated plan, the required covering and padding materials and operational tools should be prepared in advance, and the placement or setup work should be organized before the agricultural products arrive.</a:t>
            </a:r>
            <a:endParaRPr lang="en-US" altLang="zh-CN" dirty="0"/>
          </a:p>
          <a:p>
            <a:r>
              <a:rPr lang="en-US" altLang="zh-CN" dirty="0"/>
              <a:t>5.</a:t>
            </a:r>
            <a:r>
              <a:rPr lang="zh-CN" altLang="en-US" dirty="0"/>
              <a:t>要准备苫垫材料、作业用具。</a:t>
            </a:r>
            <a:endParaRPr lang="zh-CN" altLang="en-US" dirty="0"/>
          </a:p>
          <a:p>
            <a:r>
              <a:rPr lang="zh-CN" altLang="en-US" dirty="0"/>
              <a:t>在农产品入库前，根据所确定的苫垫方案准备相应的材料，并组织苫垫铺设作业。</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6.Preparation for inspection and acceptance.</a:t>
            </a:r>
            <a:endParaRPr lang="en-US" altLang="zh-CN" dirty="0"/>
          </a:p>
          <a:p>
            <a:r>
              <a:rPr lang="en-US" altLang="zh-CN" dirty="0"/>
              <a:t>Based on product characteristics and warehouse management regulations,</a:t>
            </a:r>
            <a:endParaRPr lang="en-US" altLang="zh-CN" dirty="0"/>
          </a:p>
          <a:p>
            <a:r>
              <a:rPr lang="en-US" altLang="zh-CN" dirty="0"/>
              <a:t> warehouse tally clerks should determine the appropriate inspection methods and </a:t>
            </a:r>
            <a:endParaRPr lang="en-US" altLang="zh-CN" dirty="0"/>
          </a:p>
          <a:p>
            <a:r>
              <a:rPr lang="en-US" altLang="zh-CN" dirty="0"/>
              <a:t>prepare all necessary tools for counting, weighing, sampling, measuring, testing, opening and repacking, and portable lighting. </a:t>
            </a:r>
            <a:endParaRPr lang="en-US" altLang="zh-CN" dirty="0"/>
          </a:p>
          <a:p>
            <a:r>
              <a:rPr lang="en-US" altLang="zh-CN" dirty="0"/>
              <a:t>6.</a:t>
            </a:r>
            <a:r>
              <a:rPr lang="zh-CN" altLang="en-US" dirty="0"/>
              <a:t>要做好验收准备。仓库理货人员根据货物情况和仓储管理制度，确定验收方法，准备验收所需要的点数、称量、测试、开箱、装箱、丈量、移动照明等工具。</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7.Establishing loading and unloading procedures.</a:t>
            </a:r>
            <a:endParaRPr lang="en-US" altLang="zh-CN" dirty="0"/>
          </a:p>
          <a:p>
            <a:r>
              <a:rPr lang="en-US" altLang="zh-CN" dirty="0"/>
              <a:t>Based on product type, storage location, equipment conditions, </a:t>
            </a:r>
            <a:endParaRPr lang="en-US" altLang="zh-CN" dirty="0"/>
          </a:p>
          <a:p>
            <a:r>
              <a:rPr lang="en-US" altLang="zh-CN" dirty="0"/>
              <a:t>and workforce, scientifically designed and efficient loading and unloading procedures should be developed to ensure operational safety and efficiency.</a:t>
            </a:r>
            <a:endParaRPr lang="en-US" altLang="zh-CN" dirty="0"/>
          </a:p>
          <a:p>
            <a:r>
              <a:rPr lang="en-US" altLang="zh-CN" dirty="0"/>
              <a:t>7.</a:t>
            </a:r>
            <a:r>
              <a:rPr lang="zh-CN" altLang="en-US" dirty="0"/>
              <a:t>要设定装卸搬运工艺。根据货物、货位、设备条件、人员等情况，合理科学地制定卸车搬运工艺、保证作业效率。</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8.Preparation of documentation.</a:t>
            </a:r>
            <a:endParaRPr lang="en-US" altLang="zh-CN" dirty="0"/>
          </a:p>
          <a:p>
            <a:r>
              <a:rPr lang="en-US" altLang="zh-CN" dirty="0"/>
              <a:t>Warehouse managers should prepare all required forms, documents, and ledgers needed for inbound operations. </a:t>
            </a:r>
            <a:endParaRPr lang="en-US" altLang="zh-CN" dirty="0"/>
          </a:p>
          <a:p>
            <a:r>
              <a:rPr lang="en-US" altLang="zh-CN" dirty="0"/>
              <a:t>As warehouse and product types differ,</a:t>
            </a:r>
            <a:endParaRPr lang="en-US" altLang="zh-CN" dirty="0"/>
          </a:p>
          <a:p>
            <a:r>
              <a:rPr lang="en-US" altLang="zh-CN" dirty="0"/>
              <a:t> the specific preparatory work should be adjusted according to actual conditions and warehouse management policies.</a:t>
            </a:r>
            <a:endParaRPr lang="en-US" altLang="zh-CN" dirty="0"/>
          </a:p>
          <a:p>
            <a:r>
              <a:rPr lang="en-US" altLang="zh-CN" dirty="0"/>
              <a:t>8.</a:t>
            </a:r>
            <a:r>
              <a:rPr lang="zh-CN" altLang="en-US" dirty="0"/>
              <a:t>要准备文件单证。仓管员对货物入库所需要的各种报表、单证、账簿要准备好，以备使用。在实际操作中，不同仓库、不同货物的业务性质不同，入库准备工作也有所区别，需要根据具体情况和仓储管理制度做好充分准备。</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2.Inbound Warehouse Operations for Agricultural Products</a:t>
            </a:r>
            <a:endParaRPr lang="en-US" altLang="zh-CN" dirty="0"/>
          </a:p>
          <a:p>
            <a:r>
              <a:rPr lang="en-US" altLang="zh-CN" dirty="0"/>
              <a:t>After completing the preparatory work, the next step is the actual inbound operation, which generally includes three stages: transportation and receiving, inspection and acceptance, and inbound handover.</a:t>
            </a:r>
            <a:endParaRPr lang="en-US" altLang="zh-CN" dirty="0"/>
          </a:p>
          <a:p>
            <a:r>
              <a:rPr lang="zh-CN" altLang="en-US" dirty="0"/>
              <a:t>（二）农产品仓储入库作业</a:t>
            </a:r>
            <a:endParaRPr lang="zh-CN" altLang="en-US" dirty="0"/>
          </a:p>
          <a:p>
            <a:r>
              <a:rPr lang="zh-CN" altLang="en-US" dirty="0"/>
              <a:t>做好农产品入库前的主要准备工作后，下一步是农产品的入库作业。</a:t>
            </a:r>
            <a:endParaRPr lang="zh-CN" altLang="en-US" dirty="0"/>
          </a:p>
          <a:p>
            <a:r>
              <a:rPr lang="zh-CN" altLang="en-US" dirty="0"/>
              <a:t>入库作业一般由接运、验收和入库交接三个环节构成。</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A.Transportation</a:t>
            </a:r>
            <a:r>
              <a:rPr lang="en-US" altLang="zh-CN" dirty="0"/>
              <a:t> and receiving.</a:t>
            </a:r>
            <a:endParaRPr lang="en-US" altLang="zh-CN" dirty="0"/>
          </a:p>
          <a:p>
            <a:r>
              <a:rPr lang="en-US" altLang="zh-CN" dirty="0"/>
              <a:t>This is the first stage of inbound operations. Proper documentation and clear accountability are required to prevent bringing damaged goods –caused by transportation or pre-transport handling- from being brought into the warehouse. </a:t>
            </a:r>
            <a:endParaRPr lang="en-US" altLang="zh-CN" dirty="0"/>
          </a:p>
          <a:p>
            <a:r>
              <a:rPr lang="en-US" altLang="zh-CN" dirty="0"/>
              <a:t>1.</a:t>
            </a:r>
            <a:r>
              <a:rPr lang="zh-CN" altLang="en-US" dirty="0"/>
              <a:t>农产品接运是农产品入库的第一道作业环节，要求手续清楚，责任分明，避免将一些在运输过程中或运输前已经损坏的农产品带入仓库。</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B.Inspection</a:t>
            </a:r>
            <a:r>
              <a:rPr lang="en-US" altLang="zh-CN" dirty="0"/>
              <a:t> and acceptance.</a:t>
            </a:r>
            <a:endParaRPr lang="en-US" altLang="zh-CN" dirty="0"/>
          </a:p>
          <a:p>
            <a:r>
              <a:rPr lang="en-US" altLang="zh-CN" dirty="0"/>
              <a:t>Before formal storage, products must be inspected according to prescribed procedures to verify both quantity and quality.</a:t>
            </a:r>
            <a:endParaRPr lang="en-US" altLang="zh-CN" dirty="0"/>
          </a:p>
          <a:p>
            <a:r>
              <a:rPr lang="en-US" altLang="zh-CN" dirty="0"/>
              <a:t>2. </a:t>
            </a:r>
            <a:r>
              <a:rPr lang="zh-CN" altLang="en-US" dirty="0"/>
              <a:t>入库验收是指农产品在正式进入仓库前，严格按照一定的程序和手续，对所接运的物品进行必要的检查，包括农产品的数量和外观质量。</a:t>
            </a:r>
            <a:endParaRPr lang="zh-CN" altLang="en-US" dirty="0"/>
          </a:p>
          <a:p>
            <a:r>
              <a:rPr lang="en-US" altLang="zh-CN" dirty="0">
                <a:sym typeface="+mn-ea"/>
              </a:rPr>
              <a:t>Quantity inspection involves counting individual units for piece goods and weighing or theoretical conversion for weight-based goods.</a:t>
            </a:r>
            <a:endParaRPr lang="en-US" altLang="zh-CN" dirty="0"/>
          </a:p>
          <a:p>
            <a:r>
              <a:rPr lang="zh-CN" altLang="en-US" dirty="0">
                <a:sym typeface="+mn-ea"/>
              </a:rPr>
              <a:t>数量验收指的是计件商品要清点全部件数，计算方法通常是采用轧点计算，计重商品的重量采用过磅，或理论换算的方法求得。</a:t>
            </a:r>
            <a:endParaRPr lang="zh-CN" altLang="en-US" dirty="0">
              <a:sym typeface="+mn-ea"/>
            </a:endParaRPr>
          </a:p>
          <a:p>
            <a:r>
              <a:rPr lang="en-US" altLang="zh-CN" dirty="0">
                <a:sym typeface="+mn-ea"/>
              </a:rPr>
              <a:t>Quality inspection may involve physical, chemical, and biological analyses using instruments and equipment to evaluate specifications, composition, and technical standards. In some cases, sensory methods (sight, sound, touch, smell, taste) are used for assessment.</a:t>
            </a:r>
            <a:endParaRPr lang="en-US" altLang="zh-CN" dirty="0"/>
          </a:p>
          <a:p>
            <a:r>
              <a:rPr lang="zh-CN" altLang="en-US" dirty="0">
                <a:sym typeface="+mn-ea"/>
              </a:rPr>
              <a:t>质量验收可利用各种试剂，仪器和机器设备，对商品的规格、成分、技术标准等进行物理、化学和生物的性能分析，也可以直接用视觉、听觉、触觉、嗅觉和味觉等感官检验来检验商品质量。</a:t>
            </a:r>
            <a:endParaRPr lang="zh-CN" altLang="en-US" dirty="0"/>
          </a:p>
          <a:p>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To improve efficiency, sampling inspection can be employed. The sampling ratio should be determined based on product characteristics, value, production technology, supplier credibility, transport conditions, climate, and packaging.</a:t>
            </a:r>
            <a:endParaRPr lang="en-US" altLang="zh-CN" dirty="0"/>
          </a:p>
          <a:p>
            <a:r>
              <a:rPr lang="zh-CN" altLang="en-US" dirty="0"/>
              <a:t>为节约人力，提高商品入库速度，有时也可采用抽样检验，验收比例可参考农产品的性质、特点、价值、生产技术条件，供货单位的信誉、运输条件、气候条件和包装情况合理制定。</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C.Inbound</a:t>
            </a:r>
            <a:r>
              <a:rPr lang="en-US" altLang="zh-CN" dirty="0"/>
              <a:t> handover.</a:t>
            </a:r>
            <a:endParaRPr lang="en-US" altLang="zh-CN" dirty="0"/>
          </a:p>
          <a:p>
            <a:r>
              <a:rPr lang="en-US" altLang="zh-CN" dirty="0"/>
              <a:t>After the agricultural products pass quantity and quality inspection, the management staff arrange unloading and warehousing while completing the handover procedures, there by successfully concluding the inbound handover process.</a:t>
            </a:r>
            <a:endParaRPr lang="en-US" altLang="zh-CN" dirty="0"/>
          </a:p>
          <a:p>
            <a:r>
              <a:rPr lang="en-US" altLang="zh-CN" dirty="0"/>
              <a:t>3. </a:t>
            </a:r>
            <a:r>
              <a:rPr lang="zh-CN" altLang="en-US" dirty="0"/>
              <a:t>入库交接。农产品经过数量和质量的检验合格后，由管理人员安排卸货、入库，同时办理交接手续，即圆满完成入库交接工作。</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3.In-Storage Management of Agricultural Products</a:t>
            </a:r>
            <a:endParaRPr lang="en-US" altLang="zh-CN" dirty="0"/>
          </a:p>
          <a:p>
            <a:r>
              <a:rPr lang="en-US" altLang="zh-CN" dirty="0"/>
              <a:t>In-storage management refers to all activities involved in the custody and control of product quantity and quality during storage. This includes tallying, stacking, maintenance, and preservation.</a:t>
            </a:r>
            <a:endParaRPr lang="en-US" altLang="zh-CN" dirty="0"/>
          </a:p>
          <a:p>
            <a:r>
              <a:rPr lang="zh-CN" altLang="en-US" dirty="0"/>
              <a:t>（三）农产品在库保管工作。</a:t>
            </a:r>
            <a:endParaRPr lang="zh-CN" altLang="en-US" dirty="0"/>
          </a:p>
          <a:p>
            <a:r>
              <a:rPr lang="zh-CN" altLang="en-US" dirty="0"/>
              <a:t>在库保管是对农产品进行存储及对其数量、质量进行控制的活动，主要包括对农产品的理货、堆存、养护、保管等业务。</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highlight>
                  <a:srgbClr val="FFFF00"/>
                </a:highlight>
              </a:rPr>
              <a:t>  This course focuses on management methodologies for origin warehouses of agricultural products, and the content is organized into four main sections:</a:t>
            </a:r>
            <a:endParaRPr lang="en-US" altLang="zh-CN" dirty="0">
              <a:highlight>
                <a:srgbClr val="FFFF00"/>
              </a:highlight>
            </a:endParaRPr>
          </a:p>
          <a:p>
            <a:r>
              <a:rPr lang="en-US" altLang="zh-CN" dirty="0">
                <a:highlight>
                  <a:srgbClr val="FFFF00"/>
                </a:highlight>
              </a:rPr>
              <a:t>1.An overview of the full workflow of agricultural product warehouse operations;</a:t>
            </a:r>
            <a:endParaRPr lang="en-US" altLang="zh-CN" dirty="0">
              <a:highlight>
                <a:srgbClr val="FFFF00"/>
              </a:highlight>
            </a:endParaRPr>
          </a:p>
          <a:p>
            <a:r>
              <a:rPr lang="en-US" altLang="zh-CN" dirty="0">
                <a:highlight>
                  <a:srgbClr val="FFFF00"/>
                </a:highlight>
              </a:rPr>
              <a:t>2.Inventory control for agricultural products;</a:t>
            </a:r>
            <a:endParaRPr lang="en-US" altLang="zh-CN" dirty="0">
              <a:highlight>
                <a:srgbClr val="FFFF00"/>
              </a:highlight>
            </a:endParaRPr>
          </a:p>
          <a:p>
            <a:r>
              <a:rPr lang="en-US" altLang="zh-CN" dirty="0">
                <a:highlight>
                  <a:srgbClr val="FFFF00"/>
                </a:highlight>
              </a:rPr>
              <a:t>3.</a:t>
            </a:r>
            <a:r>
              <a:rPr lang="en-US" altLang="zh-CN" strike="sngStrike" dirty="0">
                <a:highlight>
                  <a:srgbClr val="FF0000"/>
                </a:highlight>
              </a:rPr>
              <a:t>Food safety and hygiene management in origin warehouses</a:t>
            </a:r>
            <a:r>
              <a:rPr lang="en-US" altLang="zh-CN" dirty="0">
                <a:highlight>
                  <a:srgbClr val="FFFF00"/>
                </a:highlight>
              </a:rPr>
              <a:t>;</a:t>
            </a:r>
            <a:endParaRPr lang="en-US" altLang="zh-CN" dirty="0">
              <a:highlight>
                <a:srgbClr val="FFFF00"/>
              </a:highlight>
            </a:endParaRPr>
          </a:p>
          <a:p>
            <a:r>
              <a:rPr lang="en-US" altLang="zh-CN" dirty="0">
                <a:highlight>
                  <a:srgbClr val="FFFF00"/>
                </a:highlight>
                <a:sym typeface="+mn-ea"/>
              </a:rPr>
              <a:t>3.</a:t>
            </a:r>
            <a:r>
              <a:rPr lang="en-US" altLang="zh-CN" dirty="0">
                <a:highlight>
                  <a:srgbClr val="FFFF00"/>
                </a:highlight>
              </a:rPr>
              <a:t>Food Safety and Sanitation Management for Origin Warehouses</a:t>
            </a:r>
            <a:endParaRPr lang="en-US" altLang="zh-CN" dirty="0">
              <a:highlight>
                <a:srgbClr val="FFFF00"/>
              </a:highlight>
            </a:endParaRPr>
          </a:p>
          <a:p>
            <a:r>
              <a:rPr lang="en-US" altLang="zh-CN" dirty="0">
                <a:highlight>
                  <a:srgbClr val="FFFF00"/>
                </a:highlight>
              </a:rPr>
              <a:t>4.Safety management measures for origin warehouses of agricultural products.</a:t>
            </a:r>
            <a:endParaRPr lang="en-US" altLang="zh-CN" dirty="0">
              <a:highlight>
                <a:srgbClr val="FFFF00"/>
              </a:highlight>
            </a:endParaRPr>
          </a:p>
          <a:p>
            <a:r>
              <a:rPr lang="zh-CN" altLang="en-US" dirty="0">
                <a:highlight>
                  <a:srgbClr val="FFFF00"/>
                </a:highlight>
              </a:rPr>
              <a:t>本课程聚焦于农产品产地仓储管理方法，内容主要围绕以下四个部分展开：第一部分是对农产品仓储作业全流程的介绍；第二部分聚焦于农产品库存控制；第三部分主要讲解产地仓食品安全与卫生管理；第四部分介绍农产品产地仓储的安全管理措施。</a:t>
            </a:r>
            <a:endParaRPr lang="zh-CN" altLang="en-US" dirty="0">
              <a:highlight>
                <a:srgbClr val="FFFF00"/>
              </a:highlight>
            </a:endParaRPr>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Tallying involves verifying quantities, checking external quality, sorting and classifying products according to inbound documents, transport records, and warehouse contracts.</a:t>
            </a:r>
            <a:endParaRPr lang="en-US" altLang="zh-CN" dirty="0"/>
          </a:p>
          <a:p>
            <a:r>
              <a:rPr lang="zh-CN" altLang="en-US" dirty="0"/>
              <a:t>理货是指农产品仓库在接收入库农产品时，根据入库单、运输单据、仓储合同和仓储规章制度，对农产品进行数量清点，检查外表质量，分类分拣，数量验收等交接工作。</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Stacking refers to arranging products according to their nature, quantity, packaging, and seasonal requirements in a stable and orderly manner. Adequate ventilation space must be left between stacks to allow air circulation and prevent heat and moisture accumulation. Common stacking methods include “</a:t>
            </a:r>
            <a:r>
              <a:rPr lang="zh-CN" altLang="en-US" dirty="0"/>
              <a:t>井</a:t>
            </a:r>
            <a:r>
              <a:rPr lang="en-US" altLang="zh-CN" dirty="0"/>
              <a:t>”-type (cross-stacking), “</a:t>
            </a:r>
            <a:r>
              <a:rPr lang="zh-CN" altLang="en-US" dirty="0"/>
              <a:t>非</a:t>
            </a:r>
            <a:r>
              <a:rPr lang="en-US" altLang="zh-CN" dirty="0"/>
              <a:t>”-type, and semi- “</a:t>
            </a:r>
            <a:r>
              <a:rPr lang="zh-CN" altLang="en-US" dirty="0"/>
              <a:t>非</a:t>
            </a:r>
            <a:r>
              <a:rPr lang="en-US" altLang="zh-CN" dirty="0"/>
              <a:t>”-type arrangements.</a:t>
            </a:r>
            <a:endParaRPr lang="en-US" altLang="zh-CN" dirty="0"/>
          </a:p>
          <a:p>
            <a:r>
              <a:rPr lang="zh-CN" altLang="en-US" dirty="0"/>
              <a:t>商品堆码是指根据商品的性质、数量，及其包装、质量、形状，以及仓库条件，按季节变化的要求采取适宜的形式、方法，将商品堆放稳固、整齐。为了保证农产品质量的完好，农产品堆码时要留有足够的空隙，以便于通风、散热和散湿。常见的堆码方式有</a:t>
            </a:r>
            <a:r>
              <a:rPr lang="en-US" altLang="zh-CN" dirty="0"/>
              <a:t>“</a:t>
            </a:r>
            <a:r>
              <a:rPr lang="zh-CN" altLang="en-US" dirty="0"/>
              <a:t>井</a:t>
            </a:r>
            <a:r>
              <a:rPr lang="en-US" altLang="zh-CN" dirty="0"/>
              <a:t>”</a:t>
            </a:r>
            <a:r>
              <a:rPr lang="zh-CN" altLang="en-US" dirty="0"/>
              <a:t>字形、</a:t>
            </a:r>
            <a:r>
              <a:rPr lang="en-US" altLang="zh-CN" dirty="0"/>
              <a:t>“</a:t>
            </a:r>
            <a:r>
              <a:rPr lang="zh-CN" altLang="en-US" dirty="0"/>
              <a:t>非</a:t>
            </a:r>
            <a:r>
              <a:rPr lang="en-US" altLang="zh-CN" dirty="0"/>
              <a:t>”</a:t>
            </a:r>
            <a:r>
              <a:rPr lang="zh-CN" altLang="en-US" dirty="0"/>
              <a:t>字形，半</a:t>
            </a:r>
            <a:r>
              <a:rPr lang="en-US" altLang="zh-CN" dirty="0"/>
              <a:t>“</a:t>
            </a:r>
            <a:r>
              <a:rPr lang="zh-CN" altLang="en-US" dirty="0"/>
              <a:t>非</a:t>
            </a:r>
            <a:r>
              <a:rPr lang="en-US" altLang="zh-CN" dirty="0"/>
              <a:t>”</a:t>
            </a:r>
            <a:r>
              <a:rPr lang="zh-CN" altLang="en-US" dirty="0"/>
              <a:t>字形等。</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Preservation of agricultural products:</a:t>
            </a:r>
            <a:endParaRPr lang="en-US" altLang="zh-CN" dirty="0"/>
          </a:p>
          <a:p>
            <a:r>
              <a:rPr lang="en-US" altLang="zh-CN" dirty="0"/>
              <a:t>To facilitate access and efficient use of space, products should face passageways and be stacked vertically where possible. Heavier items should be placed at the bottom, lighter ones on upper shelves. </a:t>
            </a:r>
            <a:endParaRPr lang="en-US" altLang="zh-CN" dirty="0"/>
          </a:p>
          <a:p>
            <a:pPr marL="0" marR="0" lvl="0" indent="0" algn="l" defTabSz="914400" rtl="0" eaLnBrk="1" fontAlgn="auto" latinLnBrk="0" hangingPunct="1">
              <a:lnSpc>
                <a:spcPct val="100000"/>
              </a:lnSpc>
              <a:spcBef>
                <a:spcPts val="0"/>
              </a:spcBef>
              <a:spcAft>
                <a:spcPts val="0"/>
              </a:spcAft>
              <a:buClrTx/>
              <a:buSzTx/>
              <a:buFontTx/>
              <a:buNone/>
              <a:defRPr/>
            </a:pPr>
            <a:r>
              <a:rPr lang="en-US" altLang="zh-CN" dirty="0">
                <a:sym typeface="+mn-ea"/>
              </a:rPr>
              <a:t>Perishable or fragile goods should follow the first-in, first-out (FIFO) principle to ensure timely turnover </a:t>
            </a:r>
            <a:endParaRPr lang="en-US" altLang="zh-CN" dirty="0"/>
          </a:p>
          <a:p>
            <a:endParaRPr lang="en-US" altLang="zh-CN" dirty="0"/>
          </a:p>
          <a:p>
            <a:r>
              <a:rPr lang="zh-CN" altLang="en-US" dirty="0"/>
              <a:t>农产品的保管。</a:t>
            </a:r>
            <a:endParaRPr lang="zh-CN" altLang="en-US" dirty="0"/>
          </a:p>
          <a:p>
            <a:r>
              <a:rPr lang="zh-CN" altLang="en-US" dirty="0"/>
              <a:t>农产品仓储保管的原则有：为使农产品出入库方便，容易在仓库内移动，应将农产品面向通道保管，为有效利用库内容积，应尽量向高处码放，安排放置场所时，质量大的农产品放在下面，质量小的农产品放在货架上方。</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High-frequency items should be stored near entrances and exits; low-turnover items can be placed deeper inside. Seasonal goods should be positioned according to their active periods. Similar or identical products should be stored together to improve efficiency.</a:t>
            </a:r>
            <a:endParaRPr lang="en-US" altLang="zh-CN" dirty="0"/>
          </a:p>
          <a:p>
            <a:r>
              <a:rPr lang="en-US" altLang="zh-CN" dirty="0"/>
              <a:t> </a:t>
            </a:r>
            <a:r>
              <a:rPr lang="zh-CN" altLang="en-US" dirty="0">
                <a:sym typeface="+mn-ea"/>
              </a:rPr>
              <a:t>对于易变质、易破损、易腐败的农产品，应尽可能地按先入先出的原则加快周转。</a:t>
            </a:r>
            <a:endParaRPr lang="zh-CN" altLang="en-US" dirty="0"/>
          </a:p>
          <a:p>
            <a:r>
              <a:rPr lang="zh-CN" altLang="en-US" dirty="0"/>
              <a:t>出货和进货频率高的农产品，应放在靠近出入口，易于作业的地方；流动性差的农产品放在距离出入口稍远的地方；季节性强的农产品，则依其季节特性来选定放置的场所。为提高作业效率和保管效率，同一农产品或类似农产品应放在同一地方保管。</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4.Outbound Operations for Agricultural Products</a:t>
            </a:r>
            <a:endParaRPr lang="en-US" altLang="zh-CN" dirty="0"/>
          </a:p>
          <a:p>
            <a:r>
              <a:rPr lang="en-US" altLang="zh-CN" dirty="0"/>
              <a:t>Outbound operations must be conducted strictly in accordance with established procedures.</a:t>
            </a:r>
            <a:endParaRPr lang="en-US" altLang="zh-CN" dirty="0"/>
          </a:p>
          <a:p>
            <a:r>
              <a:rPr lang="en-US" altLang="zh-CN" dirty="0"/>
              <a:t>Delivery documents must be valid and properly authorized; informal or handwritten notes are not accepted.</a:t>
            </a:r>
            <a:endParaRPr lang="en-US" altLang="zh-CN" dirty="0"/>
          </a:p>
          <a:p>
            <a:r>
              <a:rPr lang="en-US" altLang="zh-CN" dirty="0"/>
              <a:t>Under the condition that product usability is preserved, the FIFO principle should be followed: items with shorter shelf life, simpler packaging, or higher risk of spoilage should be shipped first.</a:t>
            </a:r>
            <a:endParaRPr lang="en-US" altLang="zh-CN" dirty="0"/>
          </a:p>
          <a:p>
            <a:r>
              <a:rPr lang="zh-CN" altLang="en-US" dirty="0"/>
              <a:t>（四）农产品出库</a:t>
            </a:r>
            <a:endParaRPr lang="zh-CN" altLang="en-US" dirty="0"/>
          </a:p>
          <a:p>
            <a:r>
              <a:rPr lang="zh-CN" altLang="en-US" dirty="0"/>
              <a:t>农产品出库作业管理的要求有：</a:t>
            </a:r>
            <a:endParaRPr lang="zh-CN" altLang="en-US" dirty="0"/>
          </a:p>
          <a:p>
            <a:r>
              <a:rPr lang="zh-CN" altLang="en-US" dirty="0"/>
              <a:t>农产品出库必须按照规定程序进行。农产品提货单据必须符合要求；非正式凭证或白条一律不得发料出库；</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Before outbound operations, necessary preparations such as breaking bulk, repackaging, duplicating documents, organizing handling personnel, and preparing tools and equipment must be completed.</a:t>
            </a:r>
            <a:endParaRPr lang="en-US" altLang="zh-CN" dirty="0"/>
          </a:p>
          <a:p>
            <a:r>
              <a:rPr lang="zh-CN" altLang="en-US" dirty="0"/>
              <a:t>出库前要做好发放准备，如</a:t>
            </a:r>
            <a:r>
              <a:rPr lang="en-US" altLang="zh-CN" dirty="0"/>
              <a:t>“</a:t>
            </a:r>
            <a:r>
              <a:rPr lang="zh-CN" altLang="en-US" dirty="0"/>
              <a:t>化整为零</a:t>
            </a:r>
            <a:r>
              <a:rPr lang="en-US" altLang="zh-CN" dirty="0"/>
              <a:t>”</a:t>
            </a:r>
            <a:r>
              <a:rPr lang="zh-CN" altLang="en-US" dirty="0"/>
              <a:t>，备好包装、复印材料，组织搬运人力，准备好设备工具等等。</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During outbound handling, operational safety must be ensured. Warehouse staff must monitor the storage life of products and prohibit the distribution of spoiled, expired, or degraded goods. </a:t>
            </a:r>
            <a:endParaRPr lang="en-US" altLang="zh-CN" dirty="0"/>
          </a:p>
          <a:p>
            <a:r>
              <a:rPr lang="en-US" altLang="zh-CN" dirty="0"/>
              <a:t>After dispatch, records must be updated immediately in warehouse ledgers, and delivery documents filed properly for reference.</a:t>
            </a:r>
            <a:endParaRPr lang="en-US" altLang="zh-CN" dirty="0"/>
          </a:p>
          <a:p>
            <a:r>
              <a:rPr lang="zh-CN" altLang="en-US" dirty="0"/>
              <a:t>出库时要保证安全操作。仓库作业人员必须经常注意农产品的安全保管期限，对已变质、已过期失效，已失去原食用价值的农产品，不允许分发出库。</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I.Overview of Agricultural Product Warehouse Operations  </a:t>
            </a:r>
            <a:endParaRPr lang="en-US" altLang="zh-CN" dirty="0"/>
          </a:p>
          <a:p>
            <a:r>
              <a:rPr lang="zh-CN" altLang="en-US" dirty="0"/>
              <a:t>一、农产品仓储作业全流程概述</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Warehouse operations refer to the full workflow centered on the storage and preservation of goods—</a:t>
            </a:r>
            <a:endParaRPr lang="en-US" altLang="zh-CN" dirty="0"/>
          </a:p>
          <a:p>
            <a:r>
              <a:rPr lang="en-US" altLang="zh-CN" dirty="0"/>
              <a:t>from the receipt of goods into the warehouse to dispatching those goods in good condition according to operational needs. </a:t>
            </a:r>
            <a:endParaRPr lang="en-US" altLang="zh-CN" dirty="0"/>
          </a:p>
          <a:p>
            <a:r>
              <a:rPr lang="en-US" altLang="zh-CN" dirty="0"/>
              <a:t>The warehouse operation process consists of three main stages: inbound, storage, and outbound.</a:t>
            </a:r>
            <a:endParaRPr lang="en-US" altLang="zh-CN" dirty="0"/>
          </a:p>
          <a:p>
            <a:r>
              <a:rPr lang="en-US" altLang="zh-CN" dirty="0"/>
              <a:t> The quality of pre-inbound preparation directly affects the efficiency of the inbound process and the safety of subsequent storage.</a:t>
            </a:r>
            <a:endParaRPr lang="en-US" altLang="zh-CN" dirty="0"/>
          </a:p>
          <a:p>
            <a:r>
              <a:rPr lang="zh-CN" altLang="en-US" dirty="0"/>
              <a:t>仓储作业是指以存储、保管活动为中心，从仓库接收货物入库开始到按需要把货物全部完好地发送出去的全过程。仓储作业过程主要由入库、保管和出库三个阶段组成，入库前准备工作的好坏直接关系到入库时的工作效率和入库后的安全储藏。</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1.Key Pre-inbound Steps</a:t>
            </a:r>
            <a:endParaRPr lang="en-US" altLang="zh-CN" dirty="0"/>
          </a:p>
          <a:p>
            <a:r>
              <a:rPr lang="en-US" altLang="zh-CN" dirty="0"/>
              <a:t>The preparatory work for receiving agricultural products can be summarized in eight steps:</a:t>
            </a:r>
            <a:endParaRPr lang="en-US" altLang="zh-CN" dirty="0"/>
          </a:p>
          <a:p>
            <a:r>
              <a:rPr lang="zh-CN" altLang="en-US" dirty="0"/>
              <a:t>入库前关键步骤</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1.Familiarizing with inbound agricultural products.</a:t>
            </a:r>
            <a:endParaRPr lang="en-US" altLang="zh-CN" dirty="0"/>
          </a:p>
          <a:p>
            <a:r>
              <a:rPr lang="en-US" altLang="zh-CN" dirty="0"/>
              <a:t>Warehouse management personnel should 17carefully review the relevant documentation for the incoming agricultural products </a:t>
            </a:r>
            <a:endParaRPr lang="en-US" altLang="zh-CN" dirty="0"/>
          </a:p>
          <a:p>
            <a:r>
              <a:rPr lang="en-US" altLang="zh-CN" dirty="0"/>
              <a:t>and understand their varieties, specifications, quantities, packaging conditions, unit size, exact arrival time, expected storage duration, physicochemical characteristics, and storage requirements. </a:t>
            </a:r>
            <a:endParaRPr lang="en-US" altLang="zh-CN" dirty="0"/>
          </a:p>
          <a:p>
            <a:r>
              <a:rPr lang="en-US" altLang="zh-CN" dirty="0"/>
              <a:t>Based on this information, appropriate warehouse layout planning and operational preparation should be conducted.</a:t>
            </a:r>
            <a:endParaRPr lang="en-US" altLang="zh-CN" dirty="0"/>
          </a:p>
          <a:p>
            <a:r>
              <a:rPr lang="en-US" altLang="zh-CN" dirty="0"/>
              <a:t>1.</a:t>
            </a:r>
            <a:r>
              <a:rPr lang="zh-CN" altLang="en-US" dirty="0"/>
              <a:t>要熟悉入库农产品。</a:t>
            </a:r>
            <a:endParaRPr lang="zh-CN" altLang="en-US" dirty="0"/>
          </a:p>
          <a:p>
            <a:r>
              <a:rPr lang="zh-CN" altLang="en-US" dirty="0"/>
              <a:t>仓库业务管理人员应认真查阅入库农产品的资料，掌握入库农产品的品种、规格、数量、包装状态、单件体积、到库确切时间、货物存期、货物的物理化学特性、保管要求等，根据这些信息做好库场安排和准备。</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2.Assessing warehouse conditions.</a:t>
            </a:r>
            <a:endParaRPr lang="en-US" altLang="zh-CN" dirty="0"/>
          </a:p>
          <a:p>
            <a:r>
              <a:rPr lang="en-US" altLang="zh-CN" dirty="0"/>
              <a:t>Staff should have a clear understanding of the warehouse capacity, equipment availability, and personnel status during the inbound and storage periods. </a:t>
            </a:r>
            <a:endParaRPr lang="en-US" altLang="zh-CN" dirty="0"/>
          </a:p>
          <a:p>
            <a:r>
              <a:rPr lang="en-US" altLang="zh-CN" dirty="0"/>
              <a:t>Preparations should include cleaning, consolidation, and maintenance of the warehouse and storage areas.</a:t>
            </a:r>
            <a:endParaRPr lang="en-US" altLang="zh-CN" dirty="0"/>
          </a:p>
          <a:p>
            <a:r>
              <a:rPr lang="en-US" altLang="zh-CN" dirty="0"/>
              <a:t>2.</a:t>
            </a:r>
            <a:r>
              <a:rPr lang="zh-CN" altLang="en-US" dirty="0"/>
              <a:t>要掌握仓库库场情况，</a:t>
            </a:r>
            <a:endParaRPr lang="zh-CN" altLang="en-US" dirty="0"/>
          </a:p>
          <a:p>
            <a:r>
              <a:rPr lang="zh-CN" altLang="en-US" dirty="0"/>
              <a:t>了解农产品入库期间、保管期间仓库的库容、设备和人员变动，</a:t>
            </a:r>
            <a:endParaRPr lang="zh-CN" altLang="en-US" dirty="0"/>
          </a:p>
          <a:p>
            <a:r>
              <a:rPr lang="zh-CN" altLang="en-US" dirty="0"/>
              <a:t>准备好仓房、器材，做好仓房、货场的清理，归并、整修等工作。</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3.Proper warehouse layout planning.</a:t>
            </a:r>
            <a:endParaRPr lang="en-US" altLang="zh-CN" dirty="0"/>
          </a:p>
          <a:p>
            <a:r>
              <a:rPr lang="en-US" altLang="zh-CN" dirty="0"/>
              <a:t>The location of agricultural products within the warehouse should be planned systematically to avoid unnecessary secondary handling. </a:t>
            </a:r>
            <a:endParaRPr lang="en-US" altLang="zh-CN" dirty="0"/>
          </a:p>
          <a:p>
            <a:r>
              <a:rPr lang="en-US" altLang="zh-CN" dirty="0"/>
              <a:t>Storage areas should be organized according to product categories, quality grades, moisture conditions, and the presence or absence of pests, </a:t>
            </a:r>
            <a:endParaRPr lang="en-US" altLang="zh-CN" dirty="0"/>
          </a:p>
          <a:p>
            <a:r>
              <a:rPr lang="en-US" altLang="zh-CN" dirty="0"/>
              <a:t>while also taking into account subsequent distribution or processing plans.</a:t>
            </a:r>
            <a:endParaRPr lang="en-US" altLang="zh-CN" dirty="0"/>
          </a:p>
          <a:p>
            <a:r>
              <a:rPr lang="en-US" altLang="zh-CN" dirty="0"/>
              <a:t>3.</a:t>
            </a:r>
            <a:r>
              <a:rPr lang="zh-CN" altLang="en-US" dirty="0"/>
              <a:t>要合理安排库内农产品的位置，避免库内二次搬运，同时应按照农产品的种类、好次、干潮、有虫无虫等分仓储存，按调运、加工等计划安排仓房或货场。</a:t>
            </a:r>
            <a:r>
              <a:rPr lang="en-US" altLang="zh-CN" dirty="0"/>
              <a:t>  </a:t>
            </a:r>
            <a:endParaRPr lang="en-US" altLang="zh-CN"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4.Preparation of storage areas.</a:t>
            </a:r>
            <a:endParaRPr lang="en-US" altLang="zh-CN" dirty="0"/>
          </a:p>
          <a:p>
            <a:r>
              <a:rPr lang="en-US" altLang="zh-CN" dirty="0"/>
              <a:t>Warehouse staff must thoroughly clean the designated storage areas, remove any residues, clear drainage pipes or channels, and when necessary, conduct disinfection and pest control. They should also lay protective ground coverings and inspect lighting and ventilation equipment. Any damaged equipment or facilities should be reported and repaired promptly.</a:t>
            </a:r>
            <a:endParaRPr lang="en-US" altLang="zh-CN" dirty="0"/>
          </a:p>
          <a:p>
            <a:r>
              <a:rPr lang="en-US" altLang="zh-CN" dirty="0"/>
              <a:t>4.</a:t>
            </a:r>
            <a:r>
              <a:rPr lang="zh-CN" altLang="en-US" dirty="0"/>
              <a:t>要准备货位，仓管员要及时进行货位准备，彻底清洁货位，清除残留物，清理排水管道或排水沟，必要时安排消毒除虫、铺地，检查照明、通风设备，发现损坏要及时通知修理。</a:t>
            </a:r>
            <a:endParaRPr lang="zh-CN" altLang="en-US" dirty="0"/>
          </a:p>
        </p:txBody>
      </p:sp>
      <p:sp>
        <p:nvSpPr>
          <p:cNvPr id="4" name="灯片编号占位符 3"/>
          <p:cNvSpPr>
            <a:spLocks noGrp="1"/>
          </p:cNvSpPr>
          <p:nvPr>
            <p:ph type="sldNum" sz="quarter" idx="5"/>
          </p:nvPr>
        </p:nvSpPr>
        <p:spPr/>
        <p:txBody>
          <a:bodyPr/>
          <a:lstStyle/>
          <a:p>
            <a:fld id="{73EF9725-8BE2-4180-AB15-955F822207C1}"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descr="C:/Users/QX_HD/Desktop/隧道式干燥应用 (37).png隧道式干燥应用 (37)"/>
          <p:cNvPicPr>
            <a:picLocks noChangeAspect="1"/>
          </p:cNvPicPr>
          <p:nvPr userDrawn="1"/>
        </p:nvPicPr>
        <p:blipFill>
          <a:blip r:embed="rId2"/>
          <a:srcRect l="20307" r="20307"/>
          <a:stretch>
            <a:fillRect/>
          </a:stretch>
        </p:blipFill>
        <p:spPr>
          <a:xfrm>
            <a:off x="-4950" y="-3510"/>
            <a:ext cx="2292654" cy="6861510"/>
          </a:xfrm>
          <a:prstGeom prst="rect">
            <a:avLst/>
          </a:prstGeom>
        </p:spPr>
      </p:pic>
      <p:sp>
        <p:nvSpPr>
          <p:cNvPr id="4" name="矩形 3"/>
          <p:cNvSpPr/>
          <p:nvPr userDrawn="1"/>
        </p:nvSpPr>
        <p:spPr>
          <a:xfrm>
            <a:off x="-5079" y="0"/>
            <a:ext cx="2287703" cy="6858000"/>
          </a:xfrm>
          <a:prstGeom prst="rect">
            <a:avLst/>
          </a:prstGeom>
          <a:solidFill>
            <a:srgbClr val="5BAE3E">
              <a:alpha val="7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cs typeface="Arial" panose="020B0604020202020204" pitchFamily="34" charset="0"/>
              <a:sym typeface="Arial" panose="020B0604020202020204" pitchFamily="34" charset="0"/>
            </a:endParaRPr>
          </a:p>
        </p:txBody>
      </p:sp>
      <p:sp>
        <p:nvSpPr>
          <p:cNvPr id="5" name="矩形 4"/>
          <p:cNvSpPr/>
          <p:nvPr userDrawn="1"/>
        </p:nvSpPr>
        <p:spPr>
          <a:xfrm>
            <a:off x="682187" y="1082040"/>
            <a:ext cx="923330" cy="4693920"/>
          </a:xfrm>
          <a:prstGeom prst="rect">
            <a:avLst/>
          </a:prstGeom>
          <a:noFill/>
          <a:ln w="57150">
            <a:solidFill>
              <a:srgbClr val="DEB8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6" name="文本框 5"/>
          <p:cNvSpPr txBox="1"/>
          <p:nvPr userDrawn="1"/>
        </p:nvSpPr>
        <p:spPr>
          <a:xfrm>
            <a:off x="620632" y="1390731"/>
            <a:ext cx="984885" cy="4076538"/>
          </a:xfrm>
          <a:prstGeom prst="rect">
            <a:avLst/>
          </a:prstGeom>
          <a:noFill/>
        </p:spPr>
        <p:txBody>
          <a:bodyPr vert="eaVert" wrap="square" rtlCol="0">
            <a:spAutoFit/>
          </a:bodyPr>
          <a:lstStyle/>
          <a:p>
            <a:pPr algn="dist"/>
            <a:r>
              <a:rPr lang="en-US" altLang="zh-CN"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rPr>
              <a:t>CONTENTS</a:t>
            </a:r>
            <a:endParaRPr lang="zh-CN" altLang="en-US" sz="5200" b="1" dirty="0">
              <a:solidFill>
                <a:schemeClr val="bg1"/>
              </a:solidFill>
              <a:latin typeface="Arial" panose="020B0604020202020204" pitchFamily="34" charset="0"/>
              <a:ea typeface="+mj-ea"/>
              <a:cs typeface="Arial" panose="020B0604020202020204" pitchFamily="34" charset="0"/>
              <a:sym typeface="Arial" panose="020B0604020202020204" pitchFamily="34" charset="0"/>
            </a:endParaRPr>
          </a:p>
        </p:txBody>
      </p:sp>
      <p:pic>
        <p:nvPicPr>
          <p:cNvPr id="2" name="图片 1"/>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矩形 1"/>
          <p:cNvSpPr/>
          <p:nvPr userDrawn="1"/>
        </p:nvSpPr>
        <p:spPr>
          <a:xfrm>
            <a:off x="716280" y="0"/>
            <a:ext cx="3611880" cy="4876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6598920" y="5913120"/>
            <a:ext cx="3611880" cy="94488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flipH="1">
            <a:off x="0" y="2183130"/>
            <a:ext cx="12192000" cy="249174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6" name="组合 5"/>
          <p:cNvGrpSpPr/>
          <p:nvPr userDrawn="1"/>
        </p:nvGrpSpPr>
        <p:grpSpPr>
          <a:xfrm>
            <a:off x="4198990" y="2393767"/>
            <a:ext cx="983260" cy="1521508"/>
            <a:chOff x="1432560" y="2630282"/>
            <a:chExt cx="853440" cy="1320624"/>
          </a:xfrm>
        </p:grpSpPr>
        <p:cxnSp>
          <p:nvCxnSpPr>
            <p:cNvPr id="8" name="直接连接符 7"/>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userDrawn="1"/>
        </p:nvGrpSpPr>
        <p:grpSpPr>
          <a:xfrm rot="16200000" flipV="1">
            <a:off x="403151" y="4108359"/>
            <a:ext cx="632141" cy="423786"/>
            <a:chOff x="1432560" y="2623534"/>
            <a:chExt cx="853440" cy="1320624"/>
          </a:xfrm>
        </p:grpSpPr>
        <p:cxnSp>
          <p:nvCxnSpPr>
            <p:cNvPr id="13" name="直接连接符 12"/>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5" name="图片 2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pic>
        <p:nvPicPr>
          <p:cNvPr id="5" name="图片 4" descr="生成农产品仓库图片 (3)"/>
          <p:cNvPicPr>
            <a:picLocks noChangeAspect="1"/>
          </p:cNvPicPr>
          <p:nvPr userDrawn="1">
            <p:custDataLst>
              <p:tags r:id="rId3"/>
            </p:custDataLst>
          </p:nvPr>
        </p:nvPicPr>
        <p:blipFill>
          <a:blip r:embed="rId4"/>
          <a:stretch>
            <a:fillRect/>
          </a:stretch>
        </p:blipFill>
        <p:spPr>
          <a:xfrm>
            <a:off x="588645" y="4103370"/>
            <a:ext cx="2411730" cy="1356360"/>
          </a:xfrm>
          <a:prstGeom prst="rect">
            <a:avLst/>
          </a:prstGeom>
        </p:spPr>
      </p:pic>
      <p:pic>
        <p:nvPicPr>
          <p:cNvPr id="10" name="图片 9" descr="生成农产品入库图 (2)"/>
          <p:cNvPicPr>
            <a:picLocks noChangeAspect="1"/>
          </p:cNvPicPr>
          <p:nvPr userDrawn="1">
            <p:custDataLst>
              <p:tags r:id="rId5"/>
            </p:custDataLst>
          </p:nvPr>
        </p:nvPicPr>
        <p:blipFill>
          <a:blip r:embed="rId6"/>
          <a:stretch>
            <a:fillRect/>
          </a:stretch>
        </p:blipFill>
        <p:spPr>
          <a:xfrm>
            <a:off x="1098550" y="1557020"/>
            <a:ext cx="3979545" cy="2238375"/>
          </a:xfrm>
          <a:prstGeom prst="rect">
            <a:avLst/>
          </a:prstGeom>
        </p:spPr>
      </p:pic>
      <p:grpSp>
        <p:nvGrpSpPr>
          <p:cNvPr id="15" name="组合 14"/>
          <p:cNvGrpSpPr/>
          <p:nvPr userDrawn="1"/>
        </p:nvGrpSpPr>
        <p:grpSpPr>
          <a:xfrm>
            <a:off x="1280745" y="3333888"/>
            <a:ext cx="1538345" cy="1025562"/>
            <a:chOff x="2178006" y="5732219"/>
            <a:chExt cx="1219876" cy="813250"/>
          </a:xfrm>
        </p:grpSpPr>
        <p:cxnSp>
          <p:nvCxnSpPr>
            <p:cNvPr id="16" name="直接连接符 15"/>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8" name="矩形 7"/>
          <p:cNvSpPr/>
          <p:nvPr userDrawn="1"/>
        </p:nvSpPr>
        <p:spPr>
          <a:xfrm>
            <a:off x="348635" y="-9671"/>
            <a:ext cx="3611880" cy="20739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a:xfrm>
            <a:off x="9327635" y="241884"/>
            <a:ext cx="2497693" cy="479396"/>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431E53A5-470F-4464-9552-506006F3BF8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0CB4AF2-41F1-4F13-8488-B9644486515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1E53A5-470F-4464-9552-506006F3BF8D}"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B4AF2-41F1-4F13-8488-B96444865158}"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p14:dur="10" advTm="3000"/>
    </mc:Choice>
    <mc:Fallback>
      <p:transition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9.m4a"/><Relationship Id="rId2" Type="http://schemas.openxmlformats.org/officeDocument/2006/relationships/audio" Target="../media/media9.m4a"/><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0.m4a"/><Relationship Id="rId2" Type="http://schemas.openxmlformats.org/officeDocument/2006/relationships/audio" Target="../media/media10.m4a"/><Relationship Id="rId1" Type="http://schemas.openxmlformats.org/officeDocument/2006/relationships/image" Target="../media/image15.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1.m4a"/><Relationship Id="rId2" Type="http://schemas.openxmlformats.org/officeDocument/2006/relationships/audio" Target="../media/media11.m4a"/><Relationship Id="rId1" Type="http://schemas.openxmlformats.org/officeDocument/2006/relationships/image" Target="../media/image16.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2.m4a"/><Relationship Id="rId2" Type="http://schemas.openxmlformats.org/officeDocument/2006/relationships/audio" Target="../media/media12.m4a"/><Relationship Id="rId1" Type="http://schemas.openxmlformats.org/officeDocument/2006/relationships/image" Target="../media/image17.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3.m4a"/><Relationship Id="rId2" Type="http://schemas.openxmlformats.org/officeDocument/2006/relationships/audio" Target="../media/media13.m4a"/><Relationship Id="rId1" Type="http://schemas.openxmlformats.org/officeDocument/2006/relationships/image" Target="../media/image18.png"/></Relationships>
</file>

<file path=ppt/slides/_rels/slide15.xml.rels><?xml version="1.0" encoding="UTF-8" standalone="yes"?>
<Relationships xmlns="http://schemas.openxmlformats.org/package/2006/relationships"><Relationship Id="rId7" Type="http://schemas.openxmlformats.org/officeDocument/2006/relationships/notesSlide" Target="../notesSlides/notesSlide15.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14.m4a"/><Relationship Id="rId3" Type="http://schemas.openxmlformats.org/officeDocument/2006/relationships/audio" Target="../media/media14.m4a"/><Relationship Id="rId2" Type="http://schemas.openxmlformats.org/officeDocument/2006/relationships/image" Target="../media/image19.png"/><Relationship Id="rId1" Type="http://schemas.openxmlformats.org/officeDocument/2006/relationships/tags" Target="../tags/tag83.xml"/></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5.m4a"/><Relationship Id="rId2" Type="http://schemas.openxmlformats.org/officeDocument/2006/relationships/audio" Target="../media/media15.m4a"/><Relationship Id="rId1" Type="http://schemas.openxmlformats.org/officeDocument/2006/relationships/image" Target="../media/image20.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6.m4a"/><Relationship Id="rId2" Type="http://schemas.openxmlformats.org/officeDocument/2006/relationships/audio" Target="../media/media16.m4a"/><Relationship Id="rId1" Type="http://schemas.openxmlformats.org/officeDocument/2006/relationships/image" Target="../media/image21.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7.m4a"/><Relationship Id="rId2" Type="http://schemas.openxmlformats.org/officeDocument/2006/relationships/audio" Target="../media/media17.m4a"/><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8.m4a"/><Relationship Id="rId2" Type="http://schemas.openxmlformats.org/officeDocument/2006/relationships/audio" Target="../media/media18.m4a"/><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5" Type="http://schemas.openxmlformats.org/officeDocument/2006/relationships/notesSlide" Target="../notesSlides/notesSlide2.xml"/><Relationship Id="rId64" Type="http://schemas.openxmlformats.org/officeDocument/2006/relationships/slideLayout" Target="../slideLayouts/slideLayout2.xml"/><Relationship Id="rId63" Type="http://schemas.openxmlformats.org/officeDocument/2006/relationships/image" Target="../media/image6.png"/><Relationship Id="rId62" Type="http://schemas.microsoft.com/office/2007/relationships/media" Target="../media/media1.m4a"/><Relationship Id="rId61" Type="http://schemas.openxmlformats.org/officeDocument/2006/relationships/audio" Target="../media/media1.m4a"/><Relationship Id="rId60" Type="http://schemas.openxmlformats.org/officeDocument/2006/relationships/tags" Target="../tags/tag62.xml"/><Relationship Id="rId6" Type="http://schemas.openxmlformats.org/officeDocument/2006/relationships/tags" Target="../tags/tag8.xml"/><Relationship Id="rId59" Type="http://schemas.openxmlformats.org/officeDocument/2006/relationships/tags" Target="../tags/tag61.xml"/><Relationship Id="rId58" Type="http://schemas.openxmlformats.org/officeDocument/2006/relationships/tags" Target="../tags/tag60.xml"/><Relationship Id="rId57" Type="http://schemas.openxmlformats.org/officeDocument/2006/relationships/tags" Target="../tags/tag59.xml"/><Relationship Id="rId56" Type="http://schemas.openxmlformats.org/officeDocument/2006/relationships/tags" Target="../tags/tag58.xml"/><Relationship Id="rId55" Type="http://schemas.openxmlformats.org/officeDocument/2006/relationships/tags" Target="../tags/tag57.xml"/><Relationship Id="rId54" Type="http://schemas.openxmlformats.org/officeDocument/2006/relationships/tags" Target="../tags/tag56.xml"/><Relationship Id="rId53" Type="http://schemas.openxmlformats.org/officeDocument/2006/relationships/tags" Target="../tags/tag55.xml"/><Relationship Id="rId52" Type="http://schemas.openxmlformats.org/officeDocument/2006/relationships/tags" Target="../tags/tag54.xml"/><Relationship Id="rId51" Type="http://schemas.openxmlformats.org/officeDocument/2006/relationships/tags" Target="../tags/tag53.xml"/><Relationship Id="rId50" Type="http://schemas.openxmlformats.org/officeDocument/2006/relationships/tags" Target="../tags/tag52.xml"/><Relationship Id="rId5" Type="http://schemas.openxmlformats.org/officeDocument/2006/relationships/tags" Target="../tags/tag7.xml"/><Relationship Id="rId49" Type="http://schemas.openxmlformats.org/officeDocument/2006/relationships/tags" Target="../tags/tag51.xml"/><Relationship Id="rId48" Type="http://schemas.openxmlformats.org/officeDocument/2006/relationships/tags" Target="../tags/tag50.xml"/><Relationship Id="rId47" Type="http://schemas.openxmlformats.org/officeDocument/2006/relationships/tags" Target="../tags/tag49.xml"/><Relationship Id="rId46" Type="http://schemas.openxmlformats.org/officeDocument/2006/relationships/tags" Target="../tags/tag48.xml"/><Relationship Id="rId45" Type="http://schemas.openxmlformats.org/officeDocument/2006/relationships/tags" Target="../tags/tag47.xml"/><Relationship Id="rId44" Type="http://schemas.openxmlformats.org/officeDocument/2006/relationships/tags" Target="../tags/tag46.xml"/><Relationship Id="rId43" Type="http://schemas.openxmlformats.org/officeDocument/2006/relationships/tags" Target="../tags/tag45.xml"/><Relationship Id="rId42" Type="http://schemas.openxmlformats.org/officeDocument/2006/relationships/tags" Target="../tags/tag44.xml"/><Relationship Id="rId41" Type="http://schemas.openxmlformats.org/officeDocument/2006/relationships/tags" Target="../tags/tag43.xml"/><Relationship Id="rId40" Type="http://schemas.openxmlformats.org/officeDocument/2006/relationships/tags" Target="../tags/tag42.xml"/><Relationship Id="rId4" Type="http://schemas.openxmlformats.org/officeDocument/2006/relationships/tags" Target="../tags/tag6.xml"/><Relationship Id="rId39" Type="http://schemas.openxmlformats.org/officeDocument/2006/relationships/tags" Target="../tags/tag41.xml"/><Relationship Id="rId38" Type="http://schemas.openxmlformats.org/officeDocument/2006/relationships/tags" Target="../tags/tag40.xml"/><Relationship Id="rId37" Type="http://schemas.openxmlformats.org/officeDocument/2006/relationships/tags" Target="../tags/tag39.xml"/><Relationship Id="rId36" Type="http://schemas.openxmlformats.org/officeDocument/2006/relationships/tags" Target="../tags/tag38.xml"/><Relationship Id="rId35" Type="http://schemas.openxmlformats.org/officeDocument/2006/relationships/tags" Target="../tags/tag37.xml"/><Relationship Id="rId34" Type="http://schemas.openxmlformats.org/officeDocument/2006/relationships/tags" Target="../tags/tag36.xml"/><Relationship Id="rId33" Type="http://schemas.openxmlformats.org/officeDocument/2006/relationships/tags" Target="../tags/tag35.xml"/><Relationship Id="rId32" Type="http://schemas.openxmlformats.org/officeDocument/2006/relationships/tags" Target="../tags/tag34.xml"/><Relationship Id="rId31" Type="http://schemas.openxmlformats.org/officeDocument/2006/relationships/tags" Target="../tags/tag33.xml"/><Relationship Id="rId30" Type="http://schemas.openxmlformats.org/officeDocument/2006/relationships/tags" Target="../tags/tag32.xml"/><Relationship Id="rId3" Type="http://schemas.openxmlformats.org/officeDocument/2006/relationships/tags" Target="../tags/tag5.xml"/><Relationship Id="rId29" Type="http://schemas.openxmlformats.org/officeDocument/2006/relationships/tags" Target="../tags/tag31.xml"/><Relationship Id="rId28" Type="http://schemas.openxmlformats.org/officeDocument/2006/relationships/tags" Target="../tags/tag30.xml"/><Relationship Id="rId27" Type="http://schemas.openxmlformats.org/officeDocument/2006/relationships/tags" Target="../tags/tag29.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4.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19.m4a"/><Relationship Id="rId2" Type="http://schemas.openxmlformats.org/officeDocument/2006/relationships/audio" Target="../media/media19.m4a"/><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20.m4a"/><Relationship Id="rId3" Type="http://schemas.openxmlformats.org/officeDocument/2006/relationships/audio" Target="../media/media20.m4a"/><Relationship Id="rId2" Type="http://schemas.openxmlformats.org/officeDocument/2006/relationships/image" Target="../media/image26.png"/><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9" Type="http://schemas.openxmlformats.org/officeDocument/2006/relationships/tags" Target="../tags/tag91.xml"/><Relationship Id="rId8" Type="http://schemas.openxmlformats.org/officeDocument/2006/relationships/tags" Target="../tags/tag90.xml"/><Relationship Id="rId7" Type="http://schemas.openxmlformats.org/officeDocument/2006/relationships/image" Target="../media/image27.png"/><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6" Type="http://schemas.openxmlformats.org/officeDocument/2006/relationships/notesSlide" Target="../notesSlides/notesSlide22.xml"/><Relationship Id="rId15" Type="http://schemas.openxmlformats.org/officeDocument/2006/relationships/slideLayout" Target="../slideLayouts/slideLayout4.xml"/><Relationship Id="rId14" Type="http://schemas.openxmlformats.org/officeDocument/2006/relationships/image" Target="../media/image6.png"/><Relationship Id="rId13" Type="http://schemas.microsoft.com/office/2007/relationships/media" Target="../media/media21.m4a"/><Relationship Id="rId12" Type="http://schemas.openxmlformats.org/officeDocument/2006/relationships/audio" Target="../media/media21.m4a"/><Relationship Id="rId11" Type="http://schemas.openxmlformats.org/officeDocument/2006/relationships/tags" Target="../tags/tag93.xml"/><Relationship Id="rId10" Type="http://schemas.openxmlformats.org/officeDocument/2006/relationships/tags" Target="../tags/tag92.xml"/><Relationship Id="rId1" Type="http://schemas.openxmlformats.org/officeDocument/2006/relationships/tags" Target="../tags/tag84.xml"/></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2.m4a"/><Relationship Id="rId2" Type="http://schemas.openxmlformats.org/officeDocument/2006/relationships/audio" Target="../media/media22.m4a"/><Relationship Id="rId1" Type="http://schemas.openxmlformats.org/officeDocument/2006/relationships/image" Target="../media/image28.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3.m4a"/><Relationship Id="rId2" Type="http://schemas.openxmlformats.org/officeDocument/2006/relationships/audio" Target="../media/media23.m4a"/><Relationship Id="rId1" Type="http://schemas.openxmlformats.org/officeDocument/2006/relationships/image" Target="../media/image29.png"/></Relationships>
</file>

<file path=ppt/slides/_rels/slide25.xml.rels><?xml version="1.0" encoding="UTF-8" standalone="yes"?>
<Relationships xmlns="http://schemas.openxmlformats.org/package/2006/relationships"><Relationship Id="rId6" Type="http://schemas.openxmlformats.org/officeDocument/2006/relationships/notesSlide" Target="../notesSlides/notesSlide25.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24.m4a"/><Relationship Id="rId2" Type="http://schemas.openxmlformats.org/officeDocument/2006/relationships/audio" Target="../media/media24.m4a"/><Relationship Id="rId1" Type="http://schemas.openxmlformats.org/officeDocument/2006/relationships/image" Target="../media/image30.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25.m4a"/><Relationship Id="rId3" Type="http://schemas.openxmlformats.org/officeDocument/2006/relationships/audio" Target="../media/media25.m4a"/><Relationship Id="rId2" Type="http://schemas.openxmlformats.org/officeDocument/2006/relationships/image" Target="../media/image32.png"/><Relationship Id="rId1" Type="http://schemas.openxmlformats.org/officeDocument/2006/relationships/image" Target="../media/image31.png"/></Relationships>
</file>

<file path=ppt/slides/_rels/slide3.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3.xml"/><Relationship Id="rId3"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media/media2.m4a"/></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9" Type="http://schemas.openxmlformats.org/officeDocument/2006/relationships/tags" Target="../tags/tag71.xml"/><Relationship Id="rId8" Type="http://schemas.openxmlformats.org/officeDocument/2006/relationships/tags" Target="../tags/tag70.xml"/><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4" Type="http://schemas.openxmlformats.org/officeDocument/2006/relationships/notesSlide" Target="../notesSlides/notesSlide5.xml"/><Relationship Id="rId23" Type="http://schemas.openxmlformats.org/officeDocument/2006/relationships/slideLayout" Target="../slideLayouts/slideLayout4.xml"/><Relationship Id="rId22" Type="http://schemas.openxmlformats.org/officeDocument/2006/relationships/image" Target="../media/image6.png"/><Relationship Id="rId21" Type="http://schemas.microsoft.com/office/2007/relationships/media" Target="../media/media4.m4a"/><Relationship Id="rId20" Type="http://schemas.openxmlformats.org/officeDocument/2006/relationships/audio" Target="../media/media4.m4a"/><Relationship Id="rId2" Type="http://schemas.openxmlformats.org/officeDocument/2006/relationships/tags" Target="../tags/tag64.xml"/><Relationship Id="rId19" Type="http://schemas.openxmlformats.org/officeDocument/2006/relationships/tags" Target="../tags/tag81.xml"/><Relationship Id="rId18" Type="http://schemas.openxmlformats.org/officeDocument/2006/relationships/tags" Target="../tags/tag80.xml"/><Relationship Id="rId17" Type="http://schemas.openxmlformats.org/officeDocument/2006/relationships/tags" Target="../tags/tag79.xml"/><Relationship Id="rId16" Type="http://schemas.openxmlformats.org/officeDocument/2006/relationships/tags" Target="../tags/tag78.xml"/><Relationship Id="rId15" Type="http://schemas.openxmlformats.org/officeDocument/2006/relationships/tags" Target="../tags/tag77.xml"/><Relationship Id="rId14" Type="http://schemas.openxmlformats.org/officeDocument/2006/relationships/tags" Target="../tags/tag76.xml"/><Relationship Id="rId13" Type="http://schemas.openxmlformats.org/officeDocument/2006/relationships/tags" Target="../tags/tag75.xml"/><Relationship Id="rId12" Type="http://schemas.openxmlformats.org/officeDocument/2006/relationships/tags" Target="../tags/tag74.xml"/><Relationship Id="rId11" Type="http://schemas.openxmlformats.org/officeDocument/2006/relationships/tags" Target="../tags/tag73.xml"/><Relationship Id="rId10" Type="http://schemas.openxmlformats.org/officeDocument/2006/relationships/tags" Target="../tags/tag72.xml"/><Relationship Id="rId1" Type="http://schemas.openxmlformats.org/officeDocument/2006/relationships/tags" Target="../tags/tag63.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6.xml"/><Relationship Id="rId6" Type="http://schemas.openxmlformats.org/officeDocument/2006/relationships/slideLayout" Target="../slideLayouts/slideLayout4.xml"/><Relationship Id="rId5" Type="http://schemas.openxmlformats.org/officeDocument/2006/relationships/image" Target="../media/image6.png"/><Relationship Id="rId4" Type="http://schemas.microsoft.com/office/2007/relationships/media" Target="../media/media5.m4a"/><Relationship Id="rId3" Type="http://schemas.openxmlformats.org/officeDocument/2006/relationships/audio" Target="../media/media5.m4a"/><Relationship Id="rId2" Type="http://schemas.openxmlformats.org/officeDocument/2006/relationships/image" Target="../media/image3.png"/><Relationship Id="rId1" Type="http://schemas.openxmlformats.org/officeDocument/2006/relationships/tags" Target="../tags/tag82.xml"/></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notesSlide" Target="../notesSlides/notesSlide9.xml"/><Relationship Id="rId8" Type="http://schemas.openxmlformats.org/officeDocument/2006/relationships/slideLayout" Target="../slideLayouts/slideLayout4.xml"/><Relationship Id="rId7" Type="http://schemas.openxmlformats.org/officeDocument/2006/relationships/image" Target="../media/image6.png"/><Relationship Id="rId6" Type="http://schemas.microsoft.com/office/2007/relationships/media" Target="../media/media8.m4a"/><Relationship Id="rId5" Type="http://schemas.openxmlformats.org/officeDocument/2006/relationships/audio" Target="../media/media8.m4a"/><Relationship Id="rId4" Type="http://schemas.openxmlformats.org/officeDocument/2006/relationships/image" Target="../media/image13.jpeg"/><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13335" y="0"/>
            <a:ext cx="12192000"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4849402"/>
            <a:ext cx="12191999" cy="200859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52052" y="2329711"/>
            <a:ext cx="6622051" cy="2321560"/>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Prepare Materials and Tools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Based on the</a:t>
            </a:r>
            <a:r>
              <a:rPr lang="en-US" altLang="zh-CN" sz="1600" b="1" dirty="0">
                <a:solidFill>
                  <a:schemeClr val="tx1"/>
                </a:solidFill>
                <a:latin typeface="Arial" panose="020B0604020202020204" pitchFamily="34" charset="0"/>
                <a:cs typeface="Arial" panose="020B0604020202020204" pitchFamily="34" charset="0"/>
                <a:sym typeface="+mn-ea"/>
              </a:rPr>
              <a:t> designated plan, </a:t>
            </a:r>
            <a:r>
              <a:rPr lang="en-US" altLang="zh-CN" sz="1600" dirty="0">
                <a:solidFill>
                  <a:schemeClr val="tx1"/>
                </a:solidFill>
                <a:latin typeface="Arial" panose="020B0604020202020204" pitchFamily="34" charset="0"/>
                <a:cs typeface="Arial" panose="020B0604020202020204" pitchFamily="34" charset="0"/>
                <a:sym typeface="+mn-ea"/>
              </a:rPr>
              <a:t>prepare the required</a:t>
            </a:r>
            <a:r>
              <a:rPr lang="en-US" altLang="zh-CN" sz="1600" b="1" dirty="0">
                <a:solidFill>
                  <a:schemeClr val="tx1"/>
                </a:solidFill>
                <a:latin typeface="Arial" panose="020B0604020202020204" pitchFamily="34" charset="0"/>
                <a:cs typeface="Arial" panose="020B0604020202020204" pitchFamily="34" charset="0"/>
                <a:sym typeface="+mn-ea"/>
              </a:rPr>
              <a:t> covering and padding materials</a:t>
            </a:r>
            <a:r>
              <a:rPr lang="en-US" altLang="zh-CN" sz="1600" dirty="0">
                <a:solidFill>
                  <a:schemeClr val="tx1"/>
                </a:solidFill>
                <a:latin typeface="Arial" panose="020B0604020202020204" pitchFamily="34" charset="0"/>
                <a:cs typeface="Arial" panose="020B0604020202020204" pitchFamily="34" charset="0"/>
                <a:sym typeface="+mn-ea"/>
              </a:rPr>
              <a:t> and</a:t>
            </a:r>
            <a:r>
              <a:rPr lang="en-US" altLang="zh-CN" sz="1600" b="1" dirty="0">
                <a:solidFill>
                  <a:schemeClr val="tx1"/>
                </a:solidFill>
                <a:latin typeface="Arial" panose="020B0604020202020204" pitchFamily="34" charset="0"/>
                <a:cs typeface="Arial" panose="020B0604020202020204" pitchFamily="34" charset="0"/>
                <a:sym typeface="+mn-ea"/>
              </a:rPr>
              <a:t> operational tools </a:t>
            </a:r>
            <a:r>
              <a:rPr lang="en-US" altLang="zh-CN" sz="1600" dirty="0">
                <a:solidFill>
                  <a:schemeClr val="tx1"/>
                </a:solidFill>
                <a:latin typeface="Arial" panose="020B0604020202020204" pitchFamily="34" charset="0"/>
                <a:cs typeface="Arial" panose="020B0604020202020204" pitchFamily="34" charset="0"/>
                <a:sym typeface="+mn-ea"/>
              </a:rPr>
              <a:t>in advance.</a:t>
            </a:r>
            <a:endParaRPr lang="en-US" altLang="zh-CN" b="1" dirty="0">
              <a:solidFill>
                <a:schemeClr val="tx1"/>
              </a:solidFill>
              <a:latin typeface="Arial" panose="020B0604020202020204" pitchFamily="34" charset="0"/>
              <a:cs typeface="Arial" panose="020B0604020202020204" pitchFamily="34" charset="0"/>
              <a:sym typeface="+mn-ea"/>
            </a:endParaRPr>
          </a:p>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Organize Setup Work</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Organize the</a:t>
            </a:r>
            <a:r>
              <a:rPr lang="en-US" altLang="zh-CN" sz="1600" b="1" dirty="0">
                <a:solidFill>
                  <a:schemeClr val="tx1"/>
                </a:solidFill>
                <a:latin typeface="Arial" panose="020B0604020202020204" pitchFamily="34" charset="0"/>
                <a:cs typeface="Arial" panose="020B0604020202020204" pitchFamily="34" charset="0"/>
                <a:sym typeface="+mn-ea"/>
              </a:rPr>
              <a:t> placement or setup work </a:t>
            </a:r>
            <a:r>
              <a:rPr lang="en-US" altLang="zh-CN" sz="1600" dirty="0">
                <a:solidFill>
                  <a:schemeClr val="tx1"/>
                </a:solidFill>
                <a:latin typeface="Arial" panose="020B0604020202020204" pitchFamily="34" charset="0"/>
                <a:cs typeface="Arial" panose="020B0604020202020204" pitchFamily="34" charset="0"/>
                <a:sym typeface="+mn-ea"/>
              </a:rPr>
              <a:t>before the</a:t>
            </a:r>
            <a:r>
              <a:rPr lang="en-US" altLang="zh-CN" sz="1600" b="1" dirty="0">
                <a:solidFill>
                  <a:schemeClr val="tx1"/>
                </a:solidFill>
                <a:latin typeface="Arial" panose="020B0604020202020204" pitchFamily="34" charset="0"/>
                <a:cs typeface="Arial" panose="020B0604020202020204" pitchFamily="34" charset="0"/>
                <a:sym typeface="+mn-ea"/>
              </a:rPr>
              <a:t> agricultural products arrive.</a:t>
            </a:r>
            <a:endParaRPr lang="en-US" altLang="zh-CN" sz="1600" b="1" dirty="0">
              <a:solidFill>
                <a:schemeClr val="tx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9" name="图片 8" descr="C:/Users/QX_HD/Desktop/生成提升清晰度图片 (1)(1).png生成提升清晰度图片 (1)(1)"/>
          <p:cNvPicPr>
            <a:picLocks noChangeAspect="1"/>
          </p:cNvPicPr>
          <p:nvPr/>
        </p:nvPicPr>
        <p:blipFill>
          <a:blip r:embed="rId1"/>
          <a:srcRect l="5579" r="5579"/>
          <a:stretch>
            <a:fillRect/>
          </a:stretch>
        </p:blipFill>
        <p:spPr>
          <a:xfrm>
            <a:off x="7730502" y="2238025"/>
            <a:ext cx="3807377" cy="2856328"/>
          </a:xfrm>
          <a:prstGeom prst="rect">
            <a:avLst/>
          </a:prstGeom>
        </p:spPr>
      </p:pic>
      <p:sp>
        <p:nvSpPr>
          <p:cNvPr id="4" name="文本框 3"/>
          <p:cNvSpPr txBox="1"/>
          <p:nvPr/>
        </p:nvSpPr>
        <p:spPr>
          <a:xfrm>
            <a:off x="623391" y="1561386"/>
            <a:ext cx="11141145" cy="521970"/>
          </a:xfrm>
          <a:prstGeom prst="rect">
            <a:avLst/>
          </a:prstGeom>
          <a:noFill/>
        </p:spPr>
        <p:txBody>
          <a:bodyPr wrap="square" rtlCol="0">
            <a:spAutoFit/>
          </a:bodyPr>
          <a:lstStyle/>
          <a:p>
            <a:r>
              <a:rPr lang="en-US" altLang="zh-CN" sz="2800" b="1" dirty="0"/>
              <a:t>(5) Preparation of materials and tools</a:t>
            </a:r>
            <a:endParaRPr lang="en-US" altLang="zh-CN" sz="2800" b="1" dirty="0"/>
          </a:p>
        </p:txBody>
      </p:sp>
      <p:pic>
        <p:nvPicPr>
          <p:cNvPr id="3" name="0601_1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41388" y="64103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5" grpId="0" uiExpand="1" build="p"/>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352907"/>
            <a:ext cx="9177454" cy="273204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63202" y="2541208"/>
            <a:ext cx="6941929" cy="1065420"/>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Determine Inspection Methods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Product characteristics</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warehouse management regulations</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en-US" sz="1600" dirty="0">
                <a:solidFill>
                  <a:schemeClr val="bg1"/>
                </a:solidFill>
                <a:latin typeface="Arial" panose="020B0604020202020204" pitchFamily="34" charset="0"/>
                <a:cs typeface="Arial" panose="020B0604020202020204" pitchFamily="34" charset="0"/>
                <a:sym typeface="+mn-ea"/>
              </a:rPr>
              <a:t>→</a:t>
            </a:r>
            <a:r>
              <a:rPr lang="en-US" altLang="zh-CN" sz="1600" dirty="0">
                <a:solidFill>
                  <a:schemeClr val="bg1"/>
                </a:solidFill>
                <a:latin typeface="Arial" panose="020B0604020202020204" pitchFamily="34" charset="0"/>
                <a:cs typeface="Arial" panose="020B0604020202020204" pitchFamily="34" charset="0"/>
                <a:sym typeface="+mn-ea"/>
              </a:rPr>
              <a:t> determine the </a:t>
            </a:r>
            <a:r>
              <a:rPr lang="en-US" altLang="zh-CN" sz="1600" b="1" dirty="0">
                <a:solidFill>
                  <a:schemeClr val="bg1"/>
                </a:solidFill>
                <a:latin typeface="Arial" panose="020B0604020202020204" pitchFamily="34" charset="0"/>
                <a:cs typeface="Arial" panose="020B0604020202020204" pitchFamily="34" charset="0"/>
                <a:sym typeface="+mn-ea"/>
              </a:rPr>
              <a:t>appropriate inspection methods.</a:t>
            </a:r>
            <a:r>
              <a:rPr lang="en-US" altLang="zh-CN" sz="1600" dirty="0">
                <a:solidFill>
                  <a:schemeClr val="bg1"/>
                </a:solidFill>
                <a:latin typeface="Arial" panose="020B0604020202020204" pitchFamily="34" charset="0"/>
                <a:cs typeface="Arial" panose="020B0604020202020204" pitchFamily="34" charset="0"/>
                <a:sym typeface="+mn-ea"/>
              </a:rPr>
              <a:t> </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9" name="图片 8" descr="C:/Users/QX_HD/Desktop/生成提升清晰度图片 (2)(1).png生成提升清晰度图片 (2)(1)"/>
          <p:cNvPicPr>
            <a:picLocks noChangeAspect="1"/>
          </p:cNvPicPr>
          <p:nvPr/>
        </p:nvPicPr>
        <p:blipFill>
          <a:blip r:embed="rId1"/>
          <a:srcRect t="12490" b="12490"/>
          <a:stretch>
            <a:fillRect/>
          </a:stretch>
        </p:blipFill>
        <p:spPr>
          <a:xfrm>
            <a:off x="8132393" y="2686172"/>
            <a:ext cx="4059607" cy="3045553"/>
          </a:xfrm>
          <a:prstGeom prst="rect">
            <a:avLst/>
          </a:prstGeom>
        </p:spPr>
      </p:pic>
      <p:sp>
        <p:nvSpPr>
          <p:cNvPr id="4" name="文本框 3"/>
          <p:cNvSpPr txBox="1"/>
          <p:nvPr/>
        </p:nvSpPr>
        <p:spPr>
          <a:xfrm>
            <a:off x="623392" y="1561386"/>
            <a:ext cx="8557678" cy="521970"/>
          </a:xfrm>
          <a:prstGeom prst="rect">
            <a:avLst/>
          </a:prstGeom>
          <a:noFill/>
        </p:spPr>
        <p:txBody>
          <a:bodyPr wrap="square" rtlCol="0">
            <a:spAutoFit/>
          </a:bodyPr>
          <a:lstStyle/>
          <a:p>
            <a:r>
              <a:rPr lang="en-US" altLang="zh-CN" sz="2800" b="1" dirty="0"/>
              <a:t>(6) Preparation for inspection and acceptance</a:t>
            </a:r>
            <a:endParaRPr lang="en-US" altLang="zh-CN" sz="2800" b="1" dirty="0"/>
          </a:p>
        </p:txBody>
      </p:sp>
      <p:sp>
        <p:nvSpPr>
          <p:cNvPr id="3" name="文本框 2"/>
          <p:cNvSpPr txBox="1"/>
          <p:nvPr/>
        </p:nvSpPr>
        <p:spPr>
          <a:xfrm>
            <a:off x="670188" y="3715603"/>
            <a:ext cx="7336388" cy="1065420"/>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Prepare Necessary Tools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Prepare all necessary tools for </a:t>
            </a:r>
            <a:r>
              <a:rPr lang="en-US" altLang="zh-CN" sz="1600" b="1" dirty="0">
                <a:solidFill>
                  <a:schemeClr val="bg1"/>
                </a:solidFill>
                <a:latin typeface="Arial" panose="020B0604020202020204" pitchFamily="34" charset="0"/>
                <a:cs typeface="Arial" panose="020B0604020202020204" pitchFamily="34" charset="0"/>
                <a:sym typeface="+mn-ea"/>
              </a:rPr>
              <a:t>counting</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weighing</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sampling</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measuring</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testing</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opening and repacking</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portable lighting</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6" name="0601_11">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79450" y="59578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5" grpId="0" animBg="1"/>
      <p:bldP spid="15" grpId="0"/>
      <p:bldP spid="4"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508899"/>
            <a:ext cx="12192000" cy="3092441"/>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23478" y="2676216"/>
            <a:ext cx="6406670" cy="1136208"/>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Identify Key Factors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Consider </a:t>
            </a:r>
            <a:r>
              <a:rPr lang="en-US" altLang="zh-CN" sz="1600" b="1" dirty="0">
                <a:solidFill>
                  <a:schemeClr val="bg1"/>
                </a:solidFill>
                <a:latin typeface="Arial" panose="020B0604020202020204" pitchFamily="34" charset="0"/>
                <a:cs typeface="Arial" panose="020B0604020202020204" pitchFamily="34" charset="0"/>
                <a:sym typeface="+mn-ea"/>
              </a:rPr>
              <a:t>product type</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storage location</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equipment conditions</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workforce</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9" name="图片 8" descr="C:/Users/QX_HD/Desktop/生成提升清晰度图片 (3)(1).png生成提升清晰度图片 (3)(1)"/>
          <p:cNvPicPr>
            <a:picLocks noChangeAspect="1"/>
          </p:cNvPicPr>
          <p:nvPr/>
        </p:nvPicPr>
        <p:blipFill>
          <a:blip r:embed="rId1"/>
          <a:srcRect l="5579" r="5579"/>
          <a:stretch>
            <a:fillRect/>
          </a:stretch>
        </p:blipFill>
        <p:spPr>
          <a:xfrm>
            <a:off x="7534213" y="2307167"/>
            <a:ext cx="4657787" cy="3494314"/>
          </a:xfrm>
          <a:prstGeom prst="rect">
            <a:avLst/>
          </a:prstGeom>
        </p:spPr>
      </p:pic>
      <p:sp>
        <p:nvSpPr>
          <p:cNvPr id="4" name="文本框 3"/>
          <p:cNvSpPr txBox="1"/>
          <p:nvPr/>
        </p:nvSpPr>
        <p:spPr>
          <a:xfrm>
            <a:off x="623570" y="1561386"/>
            <a:ext cx="9034145" cy="521970"/>
          </a:xfrm>
          <a:prstGeom prst="rect">
            <a:avLst/>
          </a:prstGeom>
          <a:noFill/>
        </p:spPr>
        <p:txBody>
          <a:bodyPr wrap="square" rtlCol="0">
            <a:spAutoFit/>
          </a:bodyPr>
          <a:lstStyle/>
          <a:p>
            <a:r>
              <a:rPr lang="en-US" altLang="zh-CN" sz="2800" b="1" dirty="0"/>
              <a:t>(7) Establishing loading and unloading procedures</a:t>
            </a:r>
            <a:endParaRPr lang="en-US" altLang="zh-CN" sz="2800" b="1" dirty="0"/>
          </a:p>
        </p:txBody>
      </p:sp>
      <p:sp>
        <p:nvSpPr>
          <p:cNvPr id="3" name="文本框 2"/>
          <p:cNvSpPr txBox="1"/>
          <p:nvPr/>
        </p:nvSpPr>
        <p:spPr>
          <a:xfrm>
            <a:off x="623478" y="3896734"/>
            <a:ext cx="6406670" cy="1507592"/>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Develop Operational Procedures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Develop </a:t>
            </a:r>
            <a:r>
              <a:rPr lang="en-US" altLang="zh-CN" sz="1600" b="1" dirty="0">
                <a:solidFill>
                  <a:schemeClr val="bg1"/>
                </a:solidFill>
                <a:latin typeface="Arial" panose="020B0604020202020204" pitchFamily="34" charset="0"/>
                <a:cs typeface="Arial" panose="020B0604020202020204" pitchFamily="34" charset="0"/>
                <a:sym typeface="+mn-ea"/>
              </a:rPr>
              <a:t>scientifically designed and efficient loading and unloading procedures</a:t>
            </a:r>
            <a:r>
              <a:rPr lang="en-US" altLang="zh-CN" sz="1600" dirty="0">
                <a:solidFill>
                  <a:schemeClr val="bg1"/>
                </a:solidFill>
                <a:latin typeface="Arial" panose="020B0604020202020204" pitchFamily="34" charset="0"/>
                <a:cs typeface="Arial" panose="020B0604020202020204" pitchFamily="34" charset="0"/>
                <a:sym typeface="+mn-ea"/>
              </a:rPr>
              <a:t> to ensure </a:t>
            </a:r>
            <a:r>
              <a:rPr lang="en-US" altLang="zh-CN" sz="1600" b="1" dirty="0">
                <a:solidFill>
                  <a:schemeClr val="bg1"/>
                </a:solidFill>
                <a:latin typeface="Arial" panose="020B0604020202020204" pitchFamily="34" charset="0"/>
                <a:cs typeface="Arial" panose="020B0604020202020204" pitchFamily="34" charset="0"/>
                <a:sym typeface="+mn-ea"/>
              </a:rPr>
              <a:t>operational safety and efficiency</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6" name="0601_12">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15963" y="64817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5" grpId="0" animBg="1"/>
      <p:bldP spid="15" grpId="0"/>
      <p:bldP spid="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983432" y="2427746"/>
            <a:ext cx="6120679" cy="1065420"/>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Prepare Required Records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Prepare all required </a:t>
            </a:r>
            <a:r>
              <a:rPr lang="en-US" altLang="zh-CN" sz="1600" b="1" dirty="0">
                <a:solidFill>
                  <a:schemeClr val="tx1"/>
                </a:solidFill>
                <a:latin typeface="Arial" panose="020B0604020202020204" pitchFamily="34" charset="0"/>
                <a:cs typeface="Arial" panose="020B0604020202020204" pitchFamily="34" charset="0"/>
                <a:sym typeface="+mn-ea"/>
              </a:rPr>
              <a:t>forms</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zh-CN" sz="1600" b="1" dirty="0">
                <a:solidFill>
                  <a:schemeClr val="tx1"/>
                </a:solidFill>
                <a:latin typeface="Arial" panose="020B0604020202020204" pitchFamily="34" charset="0"/>
                <a:cs typeface="Arial" panose="020B0604020202020204" pitchFamily="34" charset="0"/>
                <a:sym typeface="+mn-ea"/>
              </a:rPr>
              <a:t>documents</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ledgers</a:t>
            </a:r>
            <a:r>
              <a:rPr lang="en-US" altLang="zh-CN" sz="1600" dirty="0">
                <a:solidFill>
                  <a:schemeClr val="tx1"/>
                </a:solidFill>
                <a:latin typeface="Arial" panose="020B0604020202020204" pitchFamily="34" charset="0"/>
                <a:cs typeface="Arial" panose="020B0604020202020204" pitchFamily="34" charset="0"/>
                <a:sym typeface="+mn-ea"/>
              </a:rPr>
              <a:t> needed for inbound operations.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9" name="图片 8" descr="C:/Users/QX_HD/Desktop/生成提升清晰度图片 (4)(1).png生成提升清晰度图片 (4)(1)"/>
          <p:cNvPicPr>
            <a:picLocks noChangeAspect="1"/>
          </p:cNvPicPr>
          <p:nvPr/>
        </p:nvPicPr>
        <p:blipFill>
          <a:blip r:embed="rId1"/>
          <a:srcRect l="22" r="22"/>
          <a:stretch>
            <a:fillRect/>
          </a:stretch>
        </p:blipFill>
        <p:spPr>
          <a:xfrm>
            <a:off x="7351968" y="1705849"/>
            <a:ext cx="4251532" cy="3189537"/>
          </a:xfrm>
          <a:prstGeom prst="rect">
            <a:avLst/>
          </a:prstGeom>
        </p:spPr>
      </p:pic>
      <p:sp>
        <p:nvSpPr>
          <p:cNvPr id="4" name="文本框 3"/>
          <p:cNvSpPr txBox="1"/>
          <p:nvPr/>
        </p:nvSpPr>
        <p:spPr>
          <a:xfrm>
            <a:off x="623391" y="1561386"/>
            <a:ext cx="11274959" cy="521970"/>
          </a:xfrm>
          <a:prstGeom prst="rect">
            <a:avLst/>
          </a:prstGeom>
          <a:noFill/>
        </p:spPr>
        <p:txBody>
          <a:bodyPr wrap="square" rtlCol="0">
            <a:spAutoFit/>
          </a:bodyPr>
          <a:lstStyle/>
          <a:p>
            <a:r>
              <a:rPr lang="en-US" altLang="zh-CN" sz="2800" b="1" dirty="0"/>
              <a:t>(8) Preparation of documentation</a:t>
            </a:r>
            <a:endParaRPr lang="en-US" altLang="zh-CN" sz="2800" b="1" dirty="0"/>
          </a:p>
        </p:txBody>
      </p:sp>
      <p:sp>
        <p:nvSpPr>
          <p:cNvPr id="5" name="矩形 4"/>
          <p:cNvSpPr/>
          <p:nvPr/>
        </p:nvSpPr>
        <p:spPr>
          <a:xfrm rot="16200000">
            <a:off x="-426653" y="3608909"/>
            <a:ext cx="2448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6" name="组合 5"/>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3" name="文本框 2"/>
          <p:cNvSpPr txBox="1"/>
          <p:nvPr/>
        </p:nvSpPr>
        <p:spPr>
          <a:xfrm>
            <a:off x="983432" y="3567323"/>
            <a:ext cx="6120679" cy="1360885"/>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Adjust Preparatory Work</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As warehouse and product types differ, adjust the specific preparatory work according to </a:t>
            </a:r>
            <a:r>
              <a:rPr lang="en-US" altLang="zh-CN" sz="1600" b="1" dirty="0">
                <a:solidFill>
                  <a:schemeClr val="tx1"/>
                </a:solidFill>
                <a:latin typeface="Arial" panose="020B0604020202020204" pitchFamily="34" charset="0"/>
                <a:cs typeface="Arial" panose="020B0604020202020204" pitchFamily="34" charset="0"/>
                <a:sym typeface="+mn-ea"/>
              </a:rPr>
              <a:t>actual conditions</a:t>
            </a:r>
            <a:r>
              <a:rPr lang="en-US" altLang="zh-CN" sz="1600" dirty="0">
                <a:solidFill>
                  <a:schemeClr val="tx1"/>
                </a:solidFill>
                <a:latin typeface="Arial" panose="020B0604020202020204" pitchFamily="34" charset="0"/>
                <a:cs typeface="Arial" panose="020B0604020202020204" pitchFamily="34" charset="0"/>
                <a:sym typeface="+mn-ea"/>
              </a:rPr>
              <a:t> and </a:t>
            </a:r>
            <a:r>
              <a:rPr lang="en-US" altLang="zh-CN" sz="1600" b="1" dirty="0">
                <a:solidFill>
                  <a:schemeClr val="tx1"/>
                </a:solidFill>
                <a:latin typeface="Arial" panose="020B0604020202020204" pitchFamily="34" charset="0"/>
                <a:cs typeface="Arial" panose="020B0604020202020204" pitchFamily="34" charset="0"/>
                <a:sym typeface="+mn-ea"/>
              </a:rPr>
              <a:t>warehouse management policies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7" name="0601_1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39775" y="6172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bldLst>
      <p:bldP spid="15" grpId="0"/>
      <p:bldP spid="4" grpId="0"/>
      <p:bldP spid="5" grpId="0" animBg="1"/>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211705"/>
            <a:ext cx="12192000" cy="319151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230" y="2462293"/>
            <a:ext cx="6744272" cy="816121"/>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Overall Process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Preparatory work completed </a:t>
            </a:r>
            <a:r>
              <a:rPr lang="en-US" altLang="en-US" sz="1600" dirty="0">
                <a:solidFill>
                  <a:schemeClr val="bg1"/>
                </a:solidFill>
                <a:latin typeface="Arial" panose="020B0604020202020204" pitchFamily="34" charset="0"/>
                <a:cs typeface="Arial" panose="020B0604020202020204" pitchFamily="34" charset="0"/>
                <a:sym typeface="+mn-ea"/>
              </a:rPr>
              <a:t>→</a:t>
            </a:r>
            <a:r>
              <a:rPr lang="en-US" altLang="zh-CN" sz="1600" dirty="0">
                <a:solidFill>
                  <a:schemeClr val="bg1"/>
                </a:solidFill>
                <a:latin typeface="Arial" panose="020B0604020202020204" pitchFamily="34" charset="0"/>
                <a:cs typeface="Arial" panose="020B0604020202020204" pitchFamily="34" charset="0"/>
                <a:sym typeface="+mn-ea"/>
              </a:rPr>
              <a:t> proceed to inbound operation.</a:t>
            </a:r>
            <a:endParaRPr lang="en-US" altLang="zh-CN" sz="1400" dirty="0">
              <a:solidFill>
                <a:schemeClr val="bg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Inbound Warehouse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593230" y="3431134"/>
            <a:ext cx="6222226" cy="1610184"/>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Three Stages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Transportation and receiving.</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Inspection and acceptance.</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Inbound handover.</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5" name="图片 4" descr="生成农产品入库图 (1)"/>
          <p:cNvPicPr>
            <a:picLocks noChangeAspect="1"/>
          </p:cNvPicPr>
          <p:nvPr/>
        </p:nvPicPr>
        <p:blipFill>
          <a:blip r:embed="rId1"/>
          <a:stretch>
            <a:fillRect/>
          </a:stretch>
        </p:blipFill>
        <p:spPr>
          <a:xfrm>
            <a:off x="7337425" y="2556828"/>
            <a:ext cx="4446905" cy="2501265"/>
          </a:xfrm>
          <a:prstGeom prst="rect">
            <a:avLst/>
          </a:prstGeom>
        </p:spPr>
      </p:pic>
      <p:pic>
        <p:nvPicPr>
          <p:cNvPr id="6" name="0601_1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89013" y="60293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3" grpId="0" animBg="1"/>
      <p:bldP spid="15" grpId="0" uiExpand="1" build="p"/>
      <p:bldP spid="2" grpId="0"/>
      <p:bldP spid="4"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5330284"/>
            <a:ext cx="12192000" cy="1527716"/>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969010" y="2205416"/>
            <a:ext cx="6627750" cy="423545"/>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First stage of inbound operations.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Inbound Warehouse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23570" y="1561465"/>
            <a:ext cx="6228080" cy="521970"/>
          </a:xfrm>
          <a:prstGeom prst="rect">
            <a:avLst/>
          </a:prstGeom>
          <a:noFill/>
        </p:spPr>
        <p:txBody>
          <a:bodyPr wrap="square" rtlCol="0">
            <a:spAutoFit/>
          </a:bodyPr>
          <a:lstStyle/>
          <a:p>
            <a:r>
              <a:rPr lang="en-US" altLang="zh-CN" sz="2800" b="1" dirty="0"/>
              <a:t>Transportation and receiving</a:t>
            </a:r>
            <a:endParaRPr lang="en-US" altLang="zh-CN" sz="2800" b="1" dirty="0"/>
          </a:p>
        </p:txBody>
      </p:sp>
      <p:sp>
        <p:nvSpPr>
          <p:cNvPr id="6" name="矩形 5"/>
          <p:cNvSpPr/>
          <p:nvPr/>
        </p:nvSpPr>
        <p:spPr>
          <a:xfrm rot="16200000">
            <a:off x="-516651" y="3585817"/>
            <a:ext cx="2628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3" name="文本框 2"/>
          <p:cNvSpPr txBox="1"/>
          <p:nvPr/>
        </p:nvSpPr>
        <p:spPr>
          <a:xfrm>
            <a:off x="969010" y="3875405"/>
            <a:ext cx="6001385" cy="1384935"/>
          </a:xfrm>
          <a:prstGeom prst="rect">
            <a:avLst/>
          </a:prstGeom>
          <a:noFill/>
        </p:spPr>
        <p:txBody>
          <a:bodyPr wrap="square" rtlCol="0">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Purpose:</a:t>
            </a:r>
            <a:endParaRPr lang="en-US" altLang="zh-CN"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300"/>
              </a:spcBef>
              <a:spcAft>
                <a:spcPts val="300"/>
              </a:spcAft>
              <a:buClrTx/>
              <a:buSzTx/>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Prevent damaged goods</a:t>
            </a:r>
            <a:r>
              <a:rPr lang="en-US" altLang="zh-CN" sz="1600" dirty="0">
                <a:solidFill>
                  <a:schemeClr val="tx1"/>
                </a:solidFill>
                <a:latin typeface="Arial" panose="020B0604020202020204" pitchFamily="34" charset="0"/>
                <a:cs typeface="Arial" panose="020B0604020202020204" pitchFamily="34" charset="0"/>
                <a:sym typeface="+mn-ea"/>
              </a:rPr>
              <a:t>—caused by transportation or pre-transport handling—</a:t>
            </a:r>
            <a:r>
              <a:rPr lang="en-US" altLang="zh-CN" sz="1600" b="1" dirty="0">
                <a:solidFill>
                  <a:schemeClr val="tx1"/>
                </a:solidFill>
                <a:latin typeface="Arial" panose="020B0604020202020204" pitchFamily="34" charset="0"/>
                <a:cs typeface="Arial" panose="020B0604020202020204" pitchFamily="34" charset="0"/>
                <a:sym typeface="+mn-ea"/>
              </a:rPr>
              <a:t>from being brought into the warehouse.</a:t>
            </a:r>
            <a:endParaRPr lang="en-US" altLang="zh-CN" sz="1600" b="1" dirty="0">
              <a:solidFill>
                <a:schemeClr val="tx1"/>
              </a:solidFill>
              <a:latin typeface="Arial" panose="020B0604020202020204" pitchFamily="34" charset="0"/>
              <a:cs typeface="Arial" panose="020B0604020202020204" pitchFamily="34" charset="0"/>
              <a:sym typeface="+mn-ea"/>
            </a:endParaRPr>
          </a:p>
        </p:txBody>
      </p:sp>
      <p:pic>
        <p:nvPicPr>
          <p:cNvPr id="7" name="图片 6"/>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a:stretch>
            <a:fillRect/>
          </a:stretch>
        </p:blipFill>
        <p:spPr>
          <a:xfrm>
            <a:off x="7254240" y="2084131"/>
            <a:ext cx="4613275" cy="2592583"/>
          </a:xfrm>
          <a:prstGeom prst="rect">
            <a:avLst/>
          </a:prstGeom>
        </p:spPr>
      </p:pic>
      <p:sp>
        <p:nvSpPr>
          <p:cNvPr id="9" name="文本框 8"/>
          <p:cNvSpPr txBox="1"/>
          <p:nvPr/>
        </p:nvSpPr>
        <p:spPr>
          <a:xfrm>
            <a:off x="969010" y="2643505"/>
            <a:ext cx="6001385" cy="1167130"/>
          </a:xfrm>
          <a:prstGeom prst="rect">
            <a:avLst/>
          </a:prstGeom>
          <a:noFill/>
        </p:spPr>
        <p:txBody>
          <a:bodyPr wrap="square" rtlCol="0" anchor="t">
            <a:spAutoFit/>
          </a:bodyPr>
          <a:lstStyle/>
          <a:p>
            <a:pPr marL="288290" lvl="0" indent="-288290">
              <a:lnSpc>
                <a:spcPct val="120000"/>
              </a:lnSpc>
              <a:spcBef>
                <a:spcPts val="300"/>
              </a:spcBef>
              <a:spcAft>
                <a:spcPts val="3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Requirements:</a:t>
            </a:r>
            <a:endParaRPr lang="en-US" altLang="zh-CN"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Proper documentation.</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Clear accountability.</a:t>
            </a:r>
            <a:endParaRPr lang="en-US" altLang="zh-CN" sz="1600" dirty="0">
              <a:latin typeface="Arial" panose="020B0604020202020204" pitchFamily="34" charset="0"/>
              <a:cs typeface="Arial" panose="020B0604020202020204" pitchFamily="34" charset="0"/>
              <a:sym typeface="+mn-ea"/>
            </a:endParaRPr>
          </a:p>
        </p:txBody>
      </p:sp>
      <p:pic>
        <p:nvPicPr>
          <p:cNvPr id="4" name="0601_15">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36638" y="63627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15" grpId="0" build="p"/>
      <p:bldP spid="5" grpId="0"/>
      <p:bldP spid="6" grpId="0" animBg="1"/>
      <p:bldP spid="3" grpId="0" uiExpand="1" build="p"/>
      <p:bldP spid="9"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2219092"/>
            <a:ext cx="12192000" cy="2408663"/>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090" y="2318090"/>
            <a:ext cx="6830416" cy="968983"/>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Purpose</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Before formal storage </a:t>
            </a:r>
            <a:r>
              <a:rPr lang="en-US" altLang="en-US" sz="1600" dirty="0">
                <a:solidFill>
                  <a:schemeClr val="bg1"/>
                </a:solidFill>
                <a:latin typeface="Arial" panose="020B0604020202020204" pitchFamily="34" charset="0"/>
                <a:cs typeface="Arial" panose="020B0604020202020204" pitchFamily="34" charset="0"/>
                <a:sym typeface="+mn-ea"/>
              </a:rPr>
              <a:t>→</a:t>
            </a:r>
            <a:r>
              <a:rPr lang="en-US" altLang="zh-CN" sz="1600" dirty="0">
                <a:solidFill>
                  <a:schemeClr val="bg1"/>
                </a:solidFill>
                <a:latin typeface="Arial" panose="020B0604020202020204" pitchFamily="34" charset="0"/>
                <a:cs typeface="Arial" panose="020B0604020202020204" pitchFamily="34" charset="0"/>
                <a:sym typeface="+mn-ea"/>
              </a:rPr>
              <a:t> inspect products according to prescribed procedures </a:t>
            </a:r>
            <a:r>
              <a:rPr lang="en-US" altLang="en-US" sz="1600" dirty="0">
                <a:solidFill>
                  <a:schemeClr val="bg1"/>
                </a:solidFill>
                <a:latin typeface="Arial" panose="020B0604020202020204" pitchFamily="34" charset="0"/>
                <a:cs typeface="Arial" panose="020B0604020202020204" pitchFamily="34" charset="0"/>
                <a:sym typeface="+mn-ea"/>
              </a:rPr>
              <a:t>→</a:t>
            </a:r>
            <a:r>
              <a:rPr lang="en-US" altLang="zh-CN" sz="1600" dirty="0">
                <a:solidFill>
                  <a:schemeClr val="bg1"/>
                </a:solidFill>
                <a:latin typeface="Arial" panose="020B0604020202020204" pitchFamily="34" charset="0"/>
                <a:cs typeface="Arial" panose="020B0604020202020204" pitchFamily="34" charset="0"/>
                <a:sym typeface="+mn-ea"/>
              </a:rPr>
              <a:t> verify </a:t>
            </a:r>
            <a:r>
              <a:rPr lang="en-US" altLang="zh-CN" sz="1600" b="1" dirty="0">
                <a:solidFill>
                  <a:schemeClr val="bg1"/>
                </a:solidFill>
                <a:latin typeface="Arial" panose="020B0604020202020204" pitchFamily="34" charset="0"/>
                <a:cs typeface="Arial" panose="020B0604020202020204" pitchFamily="34" charset="0"/>
                <a:sym typeface="+mn-ea"/>
              </a:rPr>
              <a:t>quantity </a:t>
            </a:r>
            <a:r>
              <a:rPr lang="en-US" altLang="zh-CN" sz="1600" dirty="0">
                <a:solidFill>
                  <a:schemeClr val="bg1"/>
                </a:solidFill>
                <a:latin typeface="Arial" panose="020B0604020202020204" pitchFamily="34" charset="0"/>
                <a:cs typeface="Arial" panose="020B0604020202020204" pitchFamily="34" charset="0"/>
                <a:sym typeface="+mn-ea"/>
              </a:rPr>
              <a:t>and</a:t>
            </a:r>
            <a:r>
              <a:rPr lang="en-US" altLang="zh-CN" sz="1600" b="1" dirty="0">
                <a:solidFill>
                  <a:schemeClr val="bg1"/>
                </a:solidFill>
                <a:latin typeface="Arial" panose="020B0604020202020204" pitchFamily="34" charset="0"/>
                <a:cs typeface="Arial" panose="020B0604020202020204" pitchFamily="34" charset="0"/>
                <a:sym typeface="+mn-ea"/>
              </a:rPr>
              <a:t> quality</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Inbound Warehouse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593090" y="3397190"/>
            <a:ext cx="6744412" cy="1020279"/>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Quantity Inspection</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Count individual units for piece goods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Weighing or theoretical conversion for weight-based goods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3" name="文本框 2"/>
          <p:cNvSpPr txBox="1"/>
          <p:nvPr/>
        </p:nvSpPr>
        <p:spPr>
          <a:xfrm>
            <a:off x="593090" y="4775835"/>
            <a:ext cx="7019290" cy="1361440"/>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Quality Inspection</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Physical, chemical, and biological analyses.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Evaluate specifications, composition, and technical standards.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Sensory methods (when applicable):  sight, sound, touch, smell, taste.  </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7" name="文本框 6"/>
          <p:cNvSpPr txBox="1"/>
          <p:nvPr/>
        </p:nvSpPr>
        <p:spPr>
          <a:xfrm>
            <a:off x="623392" y="1561386"/>
            <a:ext cx="6290364" cy="523220"/>
          </a:xfrm>
          <a:prstGeom prst="rect">
            <a:avLst/>
          </a:prstGeom>
          <a:noFill/>
        </p:spPr>
        <p:txBody>
          <a:bodyPr wrap="square" rtlCol="0">
            <a:spAutoFit/>
          </a:bodyPr>
          <a:lstStyle/>
          <a:p>
            <a:r>
              <a:rPr lang="en-US" altLang="zh-CN" sz="2800" b="1" dirty="0"/>
              <a:t>Inspection and acceptance</a:t>
            </a:r>
            <a:endParaRPr lang="en-US" altLang="zh-CN" sz="2800" b="1" dirty="0"/>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7527741" y="2868930"/>
            <a:ext cx="4335513" cy="2443480"/>
          </a:xfrm>
          <a:prstGeom prst="rect">
            <a:avLst/>
          </a:prstGeom>
        </p:spPr>
      </p:pic>
      <p:pic>
        <p:nvPicPr>
          <p:cNvPr id="6" name="0601_16">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41388" y="64341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8" grpId="0" animBg="1"/>
      <p:bldP spid="15" grpId="0"/>
      <p:bldP spid="5" grpId="0" uiExpand="1" build="p"/>
      <p:bldP spid="3" grpId="0" uiExpand="1" build="p"/>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5352585"/>
            <a:ext cx="12192000" cy="150541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4965245"/>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Inbound Warehouse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29749" y="2162067"/>
            <a:ext cx="5949315" cy="115443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Sampling Inspection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Used to improve efficiency</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300"/>
              </a:spcBef>
              <a:spcAft>
                <a:spcPts val="3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Sampling ratio should be determined based on</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6" name="图片 5" descr="生成提升清晰度图片 (10)(1)"/>
          <p:cNvPicPr>
            <a:picLocks noChangeAspect="1"/>
          </p:cNvPicPr>
          <p:nvPr/>
        </p:nvPicPr>
        <p:blipFill>
          <a:blip r:embed="rId1"/>
          <a:stretch>
            <a:fillRect/>
          </a:stretch>
        </p:blipFill>
        <p:spPr>
          <a:xfrm>
            <a:off x="7253201" y="2209567"/>
            <a:ext cx="4345852" cy="2897691"/>
          </a:xfrm>
          <a:prstGeom prst="rect">
            <a:avLst/>
          </a:prstGeom>
        </p:spPr>
      </p:pic>
      <p:sp>
        <p:nvSpPr>
          <p:cNvPr id="3" name="文本框 2"/>
          <p:cNvSpPr txBox="1"/>
          <p:nvPr/>
        </p:nvSpPr>
        <p:spPr>
          <a:xfrm>
            <a:off x="623392" y="1561386"/>
            <a:ext cx="6290364" cy="523220"/>
          </a:xfrm>
          <a:prstGeom prst="rect">
            <a:avLst/>
          </a:prstGeom>
          <a:noFill/>
        </p:spPr>
        <p:txBody>
          <a:bodyPr wrap="square" rtlCol="0">
            <a:spAutoFit/>
          </a:bodyPr>
          <a:lstStyle/>
          <a:p>
            <a:r>
              <a:rPr lang="en-US" altLang="zh-CN" sz="2800" b="1" dirty="0"/>
              <a:t>Inspection and acceptance</a:t>
            </a:r>
            <a:endParaRPr lang="en-US" altLang="zh-CN" sz="2800" b="1" dirty="0"/>
          </a:p>
        </p:txBody>
      </p:sp>
      <p:sp>
        <p:nvSpPr>
          <p:cNvPr id="9" name="矩形: 圆角 8"/>
          <p:cNvSpPr/>
          <p:nvPr/>
        </p:nvSpPr>
        <p:spPr>
          <a:xfrm>
            <a:off x="1301436" y="3345864"/>
            <a:ext cx="2623793"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Product characteristics</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12" name="矩形: 圆角 11"/>
          <p:cNvSpPr/>
          <p:nvPr/>
        </p:nvSpPr>
        <p:spPr>
          <a:xfrm>
            <a:off x="1301436" y="3845564"/>
            <a:ext cx="2623793"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Product value</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15" name="矩形: 圆角 14"/>
          <p:cNvSpPr/>
          <p:nvPr/>
        </p:nvSpPr>
        <p:spPr>
          <a:xfrm>
            <a:off x="1301436" y="4344674"/>
            <a:ext cx="2623793"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Production technology</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21" name="矩形: 圆角 20"/>
          <p:cNvSpPr/>
          <p:nvPr/>
        </p:nvSpPr>
        <p:spPr>
          <a:xfrm>
            <a:off x="1301436" y="4843784"/>
            <a:ext cx="2623793"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Supplier credibility</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22" name="矩形: 圆角 21"/>
          <p:cNvSpPr/>
          <p:nvPr/>
        </p:nvSpPr>
        <p:spPr>
          <a:xfrm>
            <a:off x="4074373" y="3345864"/>
            <a:ext cx="2623793" cy="360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Transport conditions</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23" name="矩形: 圆角 22"/>
          <p:cNvSpPr/>
          <p:nvPr/>
        </p:nvSpPr>
        <p:spPr>
          <a:xfrm>
            <a:off x="4074373" y="3845564"/>
            <a:ext cx="2623793"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dirty="0">
                <a:solidFill>
                  <a:schemeClr val="tx1"/>
                </a:solidFill>
                <a:latin typeface="Arial" panose="020B0604020202020204" pitchFamily="34" charset="0"/>
                <a:cs typeface="Arial" panose="020B0604020202020204" pitchFamily="34" charset="0"/>
                <a:sym typeface="+mn-ea"/>
              </a:rPr>
              <a:t>Climate</a:t>
            </a:r>
            <a:endParaRPr lang="en-US" altLang="zh-CN" sz="1400" dirty="0">
              <a:solidFill>
                <a:schemeClr val="tx1"/>
              </a:solidFill>
              <a:latin typeface="Arial" panose="020B0604020202020204" pitchFamily="34" charset="0"/>
              <a:cs typeface="Arial" panose="020B0604020202020204" pitchFamily="34" charset="0"/>
              <a:sym typeface="+mn-ea"/>
            </a:endParaRPr>
          </a:p>
        </p:txBody>
      </p:sp>
      <p:sp>
        <p:nvSpPr>
          <p:cNvPr id="24" name="矩形: 圆角 23"/>
          <p:cNvSpPr/>
          <p:nvPr/>
        </p:nvSpPr>
        <p:spPr>
          <a:xfrm>
            <a:off x="4074373" y="4344674"/>
            <a:ext cx="2623793" cy="35941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400">
                <a:solidFill>
                  <a:schemeClr val="tx1"/>
                </a:solidFill>
                <a:latin typeface="Arial" panose="020B0604020202020204" pitchFamily="34" charset="0"/>
                <a:cs typeface="Arial" panose="020B0604020202020204" pitchFamily="34" charset="0"/>
                <a:sym typeface="+mn-ea"/>
              </a:rPr>
              <a:t>Packaging</a:t>
            </a:r>
            <a:endParaRPr lang="en-US" altLang="zh-CN" sz="1400" dirty="0">
              <a:solidFill>
                <a:schemeClr val="tx1"/>
              </a:solidFill>
              <a:latin typeface="Arial" panose="020B0604020202020204" pitchFamily="34" charset="0"/>
              <a:cs typeface="Arial" panose="020B0604020202020204" pitchFamily="34" charset="0"/>
              <a:sym typeface="+mn-ea"/>
            </a:endParaRPr>
          </a:p>
        </p:txBody>
      </p:sp>
      <p:pic>
        <p:nvPicPr>
          <p:cNvPr id="4" name="0601_1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65200" y="6172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5" grpId="0" uiExpand="1" build="p"/>
      <p:bldP spid="9" grpId="0" animBg="1"/>
      <p:bldP spid="12" grpId="0" animBg="1"/>
      <p:bldP spid="15" grpId="0" animBg="1"/>
      <p:bldP spid="21" grpId="0" animBg="1"/>
      <p:bldP spid="22" grpId="0" animBg="1"/>
      <p:bldP spid="23"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5352585"/>
            <a:ext cx="12192000" cy="150541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4876035"/>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2. Inbound Warehouse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40715" y="2396490"/>
            <a:ext cx="5335905" cy="2353945"/>
          </a:xfrm>
          <a:prstGeom prst="rect">
            <a:avLst/>
          </a:prstGeom>
          <a:noFill/>
        </p:spPr>
        <p:txBody>
          <a:bodyPr wrap="square" rtlCol="0">
            <a:spAutoFit/>
          </a:bodyPr>
          <a:lstStyle/>
          <a:p>
            <a:pPr marL="288290" lvl="0" indent="-288290">
              <a:lnSpc>
                <a:spcPct val="14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Key Process:</a:t>
            </a:r>
            <a:endParaRPr lang="en-US" altLang="zh-CN" b="1" dirty="0">
              <a:solidFill>
                <a:srgbClr val="5BAE3E"/>
              </a:solidFill>
              <a:latin typeface="Arial" panose="020B0604020202020204" pitchFamily="34" charset="0"/>
              <a:cs typeface="Arial" panose="020B0604020202020204" pitchFamily="34" charset="0"/>
              <a:sym typeface="+mn-ea"/>
            </a:endParaRPr>
          </a:p>
          <a:p>
            <a:pPr marL="290195" lvl="1" indent="0">
              <a:lnSpc>
                <a:spcPct val="140000"/>
              </a:lnSpc>
              <a:spcBef>
                <a:spcPts val="200"/>
              </a:spcBef>
              <a:spcAft>
                <a:spcPts val="200"/>
              </a:spcAft>
              <a:buSzPct val="100000"/>
              <a:buFont typeface="Arial" panose="020B0604020202020204" pitchFamily="34" charset="0"/>
              <a:buNone/>
            </a:pPr>
            <a:r>
              <a:rPr lang="en-US" altLang="en-US" sz="1600" dirty="0">
                <a:solidFill>
                  <a:schemeClr val="tx1"/>
                </a:solidFill>
                <a:latin typeface="Arial" panose="020B0604020202020204" pitchFamily="34" charset="0"/>
                <a:cs typeface="Arial" panose="020B0604020202020204" pitchFamily="34" charset="0"/>
                <a:sym typeface="+mn-ea"/>
              </a:rPr>
              <a:t>→ </a:t>
            </a:r>
            <a:r>
              <a:rPr lang="en-US" altLang="zh-CN" sz="1600" dirty="0">
                <a:solidFill>
                  <a:schemeClr val="tx1"/>
                </a:solidFill>
                <a:latin typeface="Arial" panose="020B0604020202020204" pitchFamily="34" charset="0"/>
                <a:cs typeface="Arial" panose="020B0604020202020204" pitchFamily="34" charset="0"/>
                <a:sym typeface="+mn-ea"/>
              </a:rPr>
              <a:t>Agricultural products pass </a:t>
            </a:r>
            <a:r>
              <a:rPr lang="en-US" altLang="zh-CN" sz="1600" b="1" dirty="0">
                <a:solidFill>
                  <a:schemeClr val="tx1"/>
                </a:solidFill>
                <a:latin typeface="Arial" panose="020B0604020202020204" pitchFamily="34" charset="0"/>
                <a:cs typeface="Arial" panose="020B0604020202020204" pitchFamily="34" charset="0"/>
                <a:sym typeface="+mn-ea"/>
              </a:rPr>
              <a:t>quantity and quality inspection</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290195" lvl="1" indent="0">
              <a:lnSpc>
                <a:spcPct val="140000"/>
              </a:lnSpc>
              <a:spcBef>
                <a:spcPts val="200"/>
              </a:spcBef>
              <a:spcAft>
                <a:spcPts val="200"/>
              </a:spcAft>
              <a:buSzPct val="100000"/>
              <a:buFont typeface="Arial" panose="020B0604020202020204" pitchFamily="34" charset="0"/>
              <a:buNone/>
            </a:pPr>
            <a:r>
              <a:rPr lang="en-US" altLang="en-US" sz="1600" dirty="0">
                <a:solidFill>
                  <a:schemeClr val="tx1"/>
                </a:solidFill>
                <a:latin typeface="Arial" panose="020B0604020202020204" pitchFamily="34" charset="0"/>
                <a:cs typeface="Arial" panose="020B0604020202020204" pitchFamily="34" charset="0"/>
                <a:sym typeface="+mn-ea"/>
              </a:rPr>
              <a:t>→ </a:t>
            </a:r>
            <a:r>
              <a:rPr lang="en-US" altLang="zh-CN" sz="1600" dirty="0">
                <a:solidFill>
                  <a:schemeClr val="tx1"/>
                </a:solidFill>
                <a:latin typeface="Arial" panose="020B0604020202020204" pitchFamily="34" charset="0"/>
                <a:cs typeface="Arial" panose="020B0604020202020204" pitchFamily="34" charset="0"/>
                <a:sym typeface="+mn-ea"/>
              </a:rPr>
              <a:t>Management staff </a:t>
            </a:r>
            <a:r>
              <a:rPr lang="en-US" altLang="zh-CN" sz="1600" b="1" dirty="0">
                <a:solidFill>
                  <a:schemeClr val="tx1"/>
                </a:solidFill>
                <a:latin typeface="Arial" panose="020B0604020202020204" pitchFamily="34" charset="0"/>
                <a:cs typeface="Arial" panose="020B0604020202020204" pitchFamily="34" charset="0"/>
                <a:sym typeface="+mn-ea"/>
              </a:rPr>
              <a:t>arrange unloading and warehousing</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290195" lvl="1" indent="0">
              <a:lnSpc>
                <a:spcPct val="140000"/>
              </a:lnSpc>
              <a:spcBef>
                <a:spcPts val="200"/>
              </a:spcBef>
              <a:spcAft>
                <a:spcPts val="200"/>
              </a:spcAft>
              <a:buSzPct val="100000"/>
              <a:buFont typeface="Arial" panose="020B0604020202020204" pitchFamily="34" charset="0"/>
              <a:buNone/>
            </a:pP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zh-CN" sz="1600" b="1" dirty="0">
                <a:solidFill>
                  <a:schemeClr val="tx1"/>
                </a:solidFill>
                <a:latin typeface="Arial" panose="020B0604020202020204" pitchFamily="34" charset="0"/>
                <a:cs typeface="Arial" panose="020B0604020202020204" pitchFamily="34" charset="0"/>
                <a:sym typeface="+mn-ea"/>
              </a:rPr>
              <a:t>Complete the handover procedures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623392" y="1561386"/>
            <a:ext cx="8557678" cy="523220"/>
          </a:xfrm>
          <a:prstGeom prst="rect">
            <a:avLst/>
          </a:prstGeom>
          <a:noFill/>
        </p:spPr>
        <p:txBody>
          <a:bodyPr wrap="square" rtlCol="0">
            <a:spAutoFit/>
          </a:bodyPr>
          <a:lstStyle/>
          <a:p>
            <a:r>
              <a:rPr lang="en-US" altLang="zh-CN" sz="2800" b="1" dirty="0"/>
              <a:t>Inbound handover</a:t>
            </a:r>
            <a:endParaRPr lang="en-US" altLang="zh-CN" sz="2800" b="1" dirty="0"/>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115685" y="1826695"/>
            <a:ext cx="5711190" cy="3207785"/>
          </a:xfrm>
          <a:prstGeom prst="rect">
            <a:avLst/>
          </a:prstGeom>
        </p:spPr>
      </p:pic>
      <p:pic>
        <p:nvPicPr>
          <p:cNvPr id="4" name="0601_1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23938" y="63261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5" grpId="0" uiExpand="1" build="p"/>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In-Storage Management of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52051" y="1927891"/>
            <a:ext cx="5949315" cy="1359535"/>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Definition</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In-storage management:</a:t>
            </a:r>
            <a:r>
              <a:rPr lang="en-US" altLang="zh-CN" sz="1600" dirty="0">
                <a:solidFill>
                  <a:schemeClr val="tx1"/>
                </a:solidFill>
                <a:latin typeface="Arial" panose="020B0604020202020204" pitchFamily="34" charset="0"/>
                <a:cs typeface="Arial" panose="020B0604020202020204" pitchFamily="34" charset="0"/>
                <a:sym typeface="+mn-ea"/>
              </a:rPr>
              <a:t> all activities involved in the </a:t>
            </a:r>
            <a:r>
              <a:rPr lang="en-US" altLang="zh-CN" sz="1600" b="1" dirty="0">
                <a:solidFill>
                  <a:schemeClr val="tx1"/>
                </a:solidFill>
                <a:latin typeface="Arial" panose="020B0604020202020204" pitchFamily="34" charset="0"/>
                <a:cs typeface="Arial" panose="020B0604020202020204" pitchFamily="34" charset="0"/>
                <a:sym typeface="+mn-ea"/>
              </a:rPr>
              <a:t>custody and control of product quantity and quality during storage</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652051" y="3381885"/>
            <a:ext cx="5949315" cy="180848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Core Activates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Tallying</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Stacking</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Maintenance</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Preservation</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6" name="图片 5" descr="生成提升清晰度图片 (12)(1)"/>
          <p:cNvPicPr>
            <a:picLocks noChangeAspect="1"/>
          </p:cNvPicPr>
          <p:nvPr/>
        </p:nvPicPr>
        <p:blipFill>
          <a:blip r:embed="rId1"/>
          <a:stretch>
            <a:fillRect/>
          </a:stretch>
        </p:blipFill>
        <p:spPr>
          <a:xfrm>
            <a:off x="6898671" y="2130952"/>
            <a:ext cx="4571365" cy="3048000"/>
          </a:xfrm>
          <a:prstGeom prst="rect">
            <a:avLst/>
          </a:prstGeom>
        </p:spPr>
      </p:pic>
      <p:grpSp>
        <p:nvGrpSpPr>
          <p:cNvPr id="3" name="组合 2"/>
          <p:cNvGrpSpPr/>
          <p:nvPr/>
        </p:nvGrpSpPr>
        <p:grpSpPr>
          <a:xfrm>
            <a:off x="0" y="6708278"/>
            <a:ext cx="12192000" cy="153627"/>
            <a:chOff x="147892" y="6347897"/>
            <a:chExt cx="11450808" cy="120769"/>
          </a:xfrm>
        </p:grpSpPr>
        <p:sp>
          <p:nvSpPr>
            <p:cNvPr id="4" name="矩形 3"/>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9" name="矩形 8"/>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pic>
        <p:nvPicPr>
          <p:cNvPr id="12" name="0601_19">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74700" y="65166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bldLst>
      <p:bldP spid="5" grpId="0"/>
      <p:bldP spid="8"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1" name="组合 1180"/>
          <p:cNvGrpSpPr/>
          <p:nvPr>
            <p:custDataLst>
              <p:tags r:id="rId1"/>
            </p:custDataLst>
          </p:nvPr>
        </p:nvGrpSpPr>
        <p:grpSpPr>
          <a:xfrm>
            <a:off x="3566160" y="931545"/>
            <a:ext cx="7349490" cy="1466850"/>
            <a:chOff x="2804728" y="1167895"/>
            <a:chExt cx="6061319" cy="1466561"/>
          </a:xfrm>
        </p:grpSpPr>
        <p:sp>
          <p:nvSpPr>
            <p:cNvPr id="1327" name="矩形 1326"/>
            <p:cNvSpPr/>
            <p:nvPr>
              <p:custDataLst>
                <p:tags r:id="rId2"/>
              </p:custDataLst>
            </p:nvPr>
          </p:nvSpPr>
          <p:spPr>
            <a:xfrm>
              <a:off x="6480911" y="1167895"/>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00" name="矩形 1199"/>
            <p:cNvSpPr/>
            <p:nvPr>
              <p:custDataLst>
                <p:tags r:id="rId3"/>
              </p:custDataLst>
            </p:nvPr>
          </p:nvSpPr>
          <p:spPr>
            <a:xfrm>
              <a:off x="2885942" y="1272828"/>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2" name="文本框 1201"/>
            <p:cNvSpPr txBox="1"/>
            <p:nvPr>
              <p:custDataLst>
                <p:tags r:id="rId4"/>
              </p:custDataLst>
            </p:nvPr>
          </p:nvSpPr>
          <p:spPr>
            <a:xfrm>
              <a:off x="2953755" y="1618110"/>
              <a:ext cx="5789553" cy="583450"/>
            </a:xfrm>
            <a:prstGeom prst="rect">
              <a:avLst/>
            </a:prstGeom>
            <a:noFill/>
          </p:spPr>
          <p:txBody>
            <a:bodyPr wrap="square" rtlCol="0">
              <a:spAutoFit/>
            </a:bodyPr>
            <a:lstStyle/>
            <a:p>
              <a:r>
                <a:rPr lang="en-US" altLang="zh-CN" sz="1600" b="1" dirty="0">
                  <a:solidFill>
                    <a:schemeClr val="bg1"/>
                  </a:solidFill>
                  <a:ea typeface="+mj-ea"/>
                </a:rPr>
                <a:t>An Overview of the Full Workflow of Agricultural Product Warehouse Operations</a:t>
              </a:r>
              <a:endParaRPr lang="en-US" altLang="zh-CN" sz="1600" b="1" dirty="0">
                <a:solidFill>
                  <a:schemeClr val="bg1"/>
                </a:solidFill>
                <a:ea typeface="+mj-ea"/>
              </a:endParaRPr>
            </a:p>
          </p:txBody>
        </p:sp>
        <p:sp>
          <p:nvSpPr>
            <p:cNvPr id="1203" name="矩形 1202"/>
            <p:cNvSpPr/>
            <p:nvPr>
              <p:custDataLst>
                <p:tags r:id="rId5"/>
              </p:custDataLst>
            </p:nvPr>
          </p:nvSpPr>
          <p:spPr>
            <a:xfrm>
              <a:off x="2804728" y="2236561"/>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4" name="文本框 1203"/>
            <p:cNvSpPr txBox="1"/>
            <p:nvPr>
              <p:custDataLst>
                <p:tags r:id="rId6"/>
              </p:custDataLst>
            </p:nvPr>
          </p:nvSpPr>
          <p:spPr>
            <a:xfrm>
              <a:off x="2953757" y="1290161"/>
              <a:ext cx="1618720" cy="368227"/>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01</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329" name="组合 1328"/>
            <p:cNvGrpSpPr/>
            <p:nvPr/>
          </p:nvGrpSpPr>
          <p:grpSpPr>
            <a:xfrm>
              <a:off x="7938332" y="2032392"/>
              <a:ext cx="903097" cy="602064"/>
              <a:chOff x="2178006" y="5732219"/>
              <a:chExt cx="1219876" cy="813250"/>
            </a:xfrm>
          </p:grpSpPr>
          <p:cxnSp>
            <p:nvCxnSpPr>
              <p:cNvPr id="1333" name="直接连接符 1332"/>
              <p:cNvCxnSpPr/>
              <p:nvPr>
                <p:custDataLst>
                  <p:tags r:id="rId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4" name="直接连接符 1333"/>
              <p:cNvCxnSpPr/>
              <p:nvPr>
                <p:custDataLst>
                  <p:tags r:id="rId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5" name="直接连接符 1334"/>
              <p:cNvCxnSpPr/>
              <p:nvPr>
                <p:custDataLst>
                  <p:tags r:id="rId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6" name="直接连接符 1335"/>
              <p:cNvCxnSpPr/>
              <p:nvPr>
                <p:custDataLst>
                  <p:tags r:id="rId1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7" name="直接连接符 1336"/>
              <p:cNvCxnSpPr/>
              <p:nvPr>
                <p:custDataLst>
                  <p:tags r:id="rId1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8" name="直接连接符 1337"/>
              <p:cNvCxnSpPr/>
              <p:nvPr>
                <p:custDataLst>
                  <p:tags r:id="rId1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39" name="直接连接符 1338"/>
              <p:cNvCxnSpPr/>
              <p:nvPr>
                <p:custDataLst>
                  <p:tags r:id="rId1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0" name="直接连接符 1339"/>
              <p:cNvCxnSpPr/>
              <p:nvPr>
                <p:custDataLst>
                  <p:tags r:id="rId1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41" name="直接连接符 1340"/>
              <p:cNvCxnSpPr/>
              <p:nvPr>
                <p:custDataLst>
                  <p:tags r:id="rId1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80" name="组合 1179"/>
          <p:cNvGrpSpPr/>
          <p:nvPr>
            <p:custDataLst>
              <p:tags r:id="rId16"/>
            </p:custDataLst>
          </p:nvPr>
        </p:nvGrpSpPr>
        <p:grpSpPr>
          <a:xfrm>
            <a:off x="3566160" y="2287905"/>
            <a:ext cx="7349490" cy="1466850"/>
            <a:chOff x="2804728" y="2695719"/>
            <a:chExt cx="6061319" cy="1466561"/>
          </a:xfrm>
        </p:grpSpPr>
        <p:sp>
          <p:nvSpPr>
            <p:cNvPr id="28" name="矩形 27"/>
            <p:cNvSpPr/>
            <p:nvPr>
              <p:custDataLst>
                <p:tags r:id="rId17"/>
              </p:custDataLst>
            </p:nvPr>
          </p:nvSpPr>
          <p:spPr>
            <a:xfrm>
              <a:off x="6480911" y="2695719"/>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custDataLst>
                <p:tags r:id="rId18"/>
              </p:custDataLst>
            </p:nvPr>
          </p:nvSpPr>
          <p:spPr>
            <a:xfrm>
              <a:off x="2885942" y="2800652"/>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p:nvPr>
              <p:custDataLst>
                <p:tags r:id="rId19"/>
              </p:custDataLst>
            </p:nvPr>
          </p:nvSpPr>
          <p:spPr>
            <a:xfrm>
              <a:off x="2953755" y="3145934"/>
              <a:ext cx="5902569" cy="337119"/>
            </a:xfrm>
            <a:prstGeom prst="rect">
              <a:avLst/>
            </a:prstGeom>
            <a:noFill/>
          </p:spPr>
          <p:txBody>
            <a:bodyPr wrap="square" rtlCol="0">
              <a:spAutoFit/>
            </a:bodyPr>
            <a:lstStyle/>
            <a:p>
              <a:r>
                <a:rPr lang="en-US" altLang="zh-CN" sz="1600" b="1" dirty="0">
                  <a:solidFill>
                    <a:schemeClr val="bg1"/>
                  </a:solidFill>
                  <a:ea typeface="+mj-ea"/>
                </a:rPr>
                <a:t>Inventory Control for Agricultural Products</a:t>
              </a:r>
              <a:endParaRPr lang="en-US" altLang="zh-CN" sz="1600" b="1" dirty="0">
                <a:solidFill>
                  <a:schemeClr val="bg1"/>
                </a:solidFill>
                <a:ea typeface="+mj-ea"/>
              </a:endParaRPr>
            </a:p>
          </p:txBody>
        </p:sp>
        <p:sp>
          <p:nvSpPr>
            <p:cNvPr id="31" name="矩形 30"/>
            <p:cNvSpPr/>
            <p:nvPr>
              <p:custDataLst>
                <p:tags r:id="rId20"/>
              </p:custDataLst>
            </p:nvPr>
          </p:nvSpPr>
          <p:spPr>
            <a:xfrm>
              <a:off x="2804728" y="3764385"/>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2" name="文本框 1151"/>
            <p:cNvSpPr txBox="1"/>
            <p:nvPr>
              <p:custDataLst>
                <p:tags r:id="rId21"/>
              </p:custDataLst>
            </p:nvPr>
          </p:nvSpPr>
          <p:spPr>
            <a:xfrm>
              <a:off x="2953757" y="2817985"/>
              <a:ext cx="1618720" cy="368227"/>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02</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53" name="组合 1152"/>
            <p:cNvGrpSpPr/>
            <p:nvPr/>
          </p:nvGrpSpPr>
          <p:grpSpPr>
            <a:xfrm>
              <a:off x="7938332" y="3560216"/>
              <a:ext cx="903097" cy="602064"/>
              <a:chOff x="2178006" y="5732219"/>
              <a:chExt cx="1219876" cy="813250"/>
            </a:xfrm>
          </p:grpSpPr>
          <p:cxnSp>
            <p:nvCxnSpPr>
              <p:cNvPr id="1154" name="直接连接符 1153"/>
              <p:cNvCxnSpPr/>
              <p:nvPr>
                <p:custDataLst>
                  <p:tags r:id="rId22"/>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5" name="直接连接符 1154"/>
              <p:cNvCxnSpPr/>
              <p:nvPr>
                <p:custDataLst>
                  <p:tags r:id="rId23"/>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6" name="直接连接符 1155"/>
              <p:cNvCxnSpPr/>
              <p:nvPr>
                <p:custDataLst>
                  <p:tags r:id="rId24"/>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7" name="直接连接符 1156"/>
              <p:cNvCxnSpPr/>
              <p:nvPr>
                <p:custDataLst>
                  <p:tags r:id="rId25"/>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8" name="直接连接符 1157"/>
              <p:cNvCxnSpPr/>
              <p:nvPr>
                <p:custDataLst>
                  <p:tags r:id="rId26"/>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9" name="直接连接符 1158"/>
              <p:cNvCxnSpPr/>
              <p:nvPr>
                <p:custDataLst>
                  <p:tags r:id="rId27"/>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0" name="直接连接符 1159"/>
              <p:cNvCxnSpPr/>
              <p:nvPr>
                <p:custDataLst>
                  <p:tags r:id="rId28"/>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1" name="直接连接符 1160"/>
              <p:cNvCxnSpPr/>
              <p:nvPr>
                <p:custDataLst>
                  <p:tags r:id="rId29"/>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2" name="直接连接符 1161"/>
              <p:cNvCxnSpPr/>
              <p:nvPr>
                <p:custDataLst>
                  <p:tags r:id="rId30"/>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1179" name="组合 1178"/>
          <p:cNvGrpSpPr/>
          <p:nvPr>
            <p:custDataLst>
              <p:tags r:id="rId31"/>
            </p:custDataLst>
          </p:nvPr>
        </p:nvGrpSpPr>
        <p:grpSpPr>
          <a:xfrm>
            <a:off x="3566160" y="3644265"/>
            <a:ext cx="7499350" cy="1466850"/>
            <a:chOff x="2804728" y="4223544"/>
            <a:chExt cx="6185160" cy="1466561"/>
          </a:xfrm>
        </p:grpSpPr>
        <p:sp>
          <p:nvSpPr>
            <p:cNvPr id="1164" name="矩形 1163"/>
            <p:cNvSpPr/>
            <p:nvPr>
              <p:custDataLst>
                <p:tags r:id="rId32"/>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65" name="矩形 1164"/>
            <p:cNvSpPr/>
            <p:nvPr>
              <p:custDataLst>
                <p:tags r:id="rId33"/>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6" name="文本框 1165"/>
            <p:cNvSpPr txBox="1"/>
            <p:nvPr>
              <p:custDataLst>
                <p:tags r:id="rId34"/>
              </p:custDataLst>
            </p:nvPr>
          </p:nvSpPr>
          <p:spPr>
            <a:xfrm>
              <a:off x="2953755" y="4673759"/>
              <a:ext cx="6036133" cy="337119"/>
            </a:xfrm>
            <a:prstGeom prst="rect">
              <a:avLst/>
            </a:prstGeom>
            <a:noFill/>
          </p:spPr>
          <p:txBody>
            <a:bodyPr wrap="square" rtlCol="0">
              <a:spAutoFit/>
            </a:bodyPr>
            <a:lstStyle/>
            <a:p>
              <a:r>
                <a:rPr lang="en-US" altLang="zh-CN" sz="1600" b="1" dirty="0">
                  <a:solidFill>
                    <a:schemeClr val="bg1"/>
                  </a:solidFill>
                  <a:ea typeface="+mj-ea"/>
                </a:rPr>
                <a:t>Food Safety and Sanitation Management for Origin Warehouses</a:t>
              </a:r>
              <a:endParaRPr lang="en-US" altLang="zh-CN" sz="1600" b="1" dirty="0">
                <a:solidFill>
                  <a:schemeClr val="bg1"/>
                </a:solidFill>
                <a:ea typeface="+mj-ea"/>
              </a:endParaRPr>
            </a:p>
          </p:txBody>
        </p:sp>
        <p:sp>
          <p:nvSpPr>
            <p:cNvPr id="1167" name="矩形 1166"/>
            <p:cNvSpPr/>
            <p:nvPr>
              <p:custDataLst>
                <p:tags r:id="rId35"/>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8" name="文本框 1167"/>
            <p:cNvSpPr txBox="1"/>
            <p:nvPr>
              <p:custDataLst>
                <p:tags r:id="rId36"/>
              </p:custDataLst>
            </p:nvPr>
          </p:nvSpPr>
          <p:spPr>
            <a:xfrm>
              <a:off x="2953757" y="4345810"/>
              <a:ext cx="1618720" cy="368227"/>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03</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1169" name="组合 1168"/>
            <p:cNvGrpSpPr/>
            <p:nvPr/>
          </p:nvGrpSpPr>
          <p:grpSpPr>
            <a:xfrm>
              <a:off x="7938332" y="5088041"/>
              <a:ext cx="903097" cy="602064"/>
              <a:chOff x="2178006" y="5732219"/>
              <a:chExt cx="1219876" cy="813250"/>
            </a:xfrm>
          </p:grpSpPr>
          <p:cxnSp>
            <p:nvCxnSpPr>
              <p:cNvPr id="1170" name="直接连接符 1169"/>
              <p:cNvCxnSpPr/>
              <p:nvPr>
                <p:custDataLst>
                  <p:tags r:id="rId37"/>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1" name="直接连接符 1170"/>
              <p:cNvCxnSpPr/>
              <p:nvPr>
                <p:custDataLst>
                  <p:tags r:id="rId38"/>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2" name="直接连接符 1171"/>
              <p:cNvCxnSpPr/>
              <p:nvPr>
                <p:custDataLst>
                  <p:tags r:id="rId39"/>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3" name="直接连接符 1172"/>
              <p:cNvCxnSpPr/>
              <p:nvPr>
                <p:custDataLst>
                  <p:tags r:id="rId40"/>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4" name="直接连接符 1173"/>
              <p:cNvCxnSpPr/>
              <p:nvPr>
                <p:custDataLst>
                  <p:tags r:id="rId41"/>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5" name="直接连接符 1174"/>
              <p:cNvCxnSpPr/>
              <p:nvPr>
                <p:custDataLst>
                  <p:tags r:id="rId42"/>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6" name="直接连接符 1175"/>
              <p:cNvCxnSpPr/>
              <p:nvPr>
                <p:custDataLst>
                  <p:tags r:id="rId43"/>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7" name="直接连接符 1176"/>
              <p:cNvCxnSpPr/>
              <p:nvPr>
                <p:custDataLst>
                  <p:tags r:id="rId44"/>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8" name="直接连接符 1177"/>
              <p:cNvCxnSpPr/>
              <p:nvPr>
                <p:custDataLst>
                  <p:tags r:id="rId45"/>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grpSp>
        <p:nvGrpSpPr>
          <p:cNvPr id="2" name="组合 1"/>
          <p:cNvGrpSpPr/>
          <p:nvPr>
            <p:custDataLst>
              <p:tags r:id="rId46"/>
            </p:custDataLst>
          </p:nvPr>
        </p:nvGrpSpPr>
        <p:grpSpPr>
          <a:xfrm>
            <a:off x="3566160" y="5001260"/>
            <a:ext cx="7499350" cy="1466850"/>
            <a:chOff x="2804728" y="4223544"/>
            <a:chExt cx="6185160" cy="1466561"/>
          </a:xfrm>
        </p:grpSpPr>
        <p:sp>
          <p:nvSpPr>
            <p:cNvPr id="3" name="矩形 2"/>
            <p:cNvSpPr/>
            <p:nvPr>
              <p:custDataLst>
                <p:tags r:id="rId47"/>
              </p:custDataLst>
            </p:nvPr>
          </p:nvSpPr>
          <p:spPr>
            <a:xfrm>
              <a:off x="6480911" y="4223544"/>
              <a:ext cx="2385136" cy="413075"/>
            </a:xfrm>
            <a:prstGeom prst="rect">
              <a:avLst/>
            </a:prstGeom>
            <a:solidFill>
              <a:srgbClr val="DEB855">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custDataLst>
                <p:tags r:id="rId48"/>
              </p:custDataLst>
            </p:nvPr>
          </p:nvSpPr>
          <p:spPr>
            <a:xfrm>
              <a:off x="2885942" y="4328477"/>
              <a:ext cx="5908737" cy="1017712"/>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custDataLst>
                <p:tags r:id="rId49"/>
              </p:custDataLst>
            </p:nvPr>
          </p:nvSpPr>
          <p:spPr>
            <a:xfrm>
              <a:off x="2953755" y="4673759"/>
              <a:ext cx="6036133" cy="583450"/>
            </a:xfrm>
            <a:prstGeom prst="rect">
              <a:avLst/>
            </a:prstGeom>
            <a:noFill/>
          </p:spPr>
          <p:txBody>
            <a:bodyPr wrap="square" rtlCol="0">
              <a:spAutoFit/>
            </a:bodyPr>
            <a:lstStyle/>
            <a:p>
              <a:r>
                <a:rPr lang="en-US" altLang="zh-CN" sz="1600" b="1" dirty="0">
                  <a:solidFill>
                    <a:schemeClr val="bg1"/>
                  </a:solidFill>
                  <a:ea typeface="+mj-ea"/>
                </a:rPr>
                <a:t>Safety Management Measures for Origin Warehouses of Agricultural Products</a:t>
              </a:r>
              <a:endParaRPr lang="en-US" altLang="zh-CN" sz="1600" b="1" dirty="0">
                <a:solidFill>
                  <a:schemeClr val="bg1"/>
                </a:solidFill>
                <a:ea typeface="+mj-ea"/>
              </a:endParaRPr>
            </a:p>
          </p:txBody>
        </p:sp>
        <p:sp>
          <p:nvSpPr>
            <p:cNvPr id="6" name="矩形 5"/>
            <p:cNvSpPr/>
            <p:nvPr>
              <p:custDataLst>
                <p:tags r:id="rId50"/>
              </p:custDataLst>
            </p:nvPr>
          </p:nvSpPr>
          <p:spPr>
            <a:xfrm>
              <a:off x="2804728" y="5292210"/>
              <a:ext cx="1188000" cy="108000"/>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p:nvPr>
              <p:custDataLst>
                <p:tags r:id="rId51"/>
              </p:custDataLst>
            </p:nvPr>
          </p:nvSpPr>
          <p:spPr>
            <a:xfrm>
              <a:off x="2953757" y="4345810"/>
              <a:ext cx="1618720" cy="368227"/>
            </a:xfrm>
            <a:prstGeom prst="rect">
              <a:avLst/>
            </a:prstGeom>
            <a:noFill/>
          </p:spPr>
          <p:txBody>
            <a:bodyPr wrap="square" rtlCol="0">
              <a:spAutoFit/>
            </a:bodyPr>
            <a:lstStyle/>
            <a:p>
              <a:r>
                <a:rPr lang="en-US" altLang="zh-CN" b="1" i="1" dirty="0">
                  <a:solidFill>
                    <a:srgbClr val="FFC000"/>
                  </a:solidFill>
                  <a:effectLst>
                    <a:outerShdw blurRad="38100" dist="38100" dir="2700000" algn="tl">
                      <a:srgbClr val="000000">
                        <a:alpha val="43137"/>
                      </a:srgbClr>
                    </a:outerShdw>
                  </a:effectLst>
                </a:rPr>
                <a:t>Part 04</a:t>
              </a:r>
              <a:r>
                <a:rPr lang="en-US" altLang="zh-CN" i="1" dirty="0">
                  <a:solidFill>
                    <a:srgbClr val="DEB855"/>
                  </a:solidFill>
                  <a:effectLst>
                    <a:outerShdw blurRad="38100" dist="38100" dir="2700000" algn="tl">
                      <a:srgbClr val="000000">
                        <a:alpha val="43137"/>
                      </a:srgbClr>
                    </a:outerShdw>
                  </a:effectLst>
                </a:rPr>
                <a:t> </a:t>
              </a:r>
              <a:endParaRPr lang="zh-CN" altLang="en-US" i="1" dirty="0">
                <a:solidFill>
                  <a:srgbClr val="DEB855"/>
                </a:solidFill>
                <a:effectLst>
                  <a:outerShdw blurRad="38100" dist="38100" dir="2700000" algn="tl">
                    <a:srgbClr val="000000">
                      <a:alpha val="43137"/>
                    </a:srgbClr>
                  </a:outerShdw>
                </a:effectLst>
              </a:endParaRPr>
            </a:p>
          </p:txBody>
        </p:sp>
        <p:grpSp>
          <p:nvGrpSpPr>
            <p:cNvPr id="8" name="组合 7"/>
            <p:cNvGrpSpPr/>
            <p:nvPr/>
          </p:nvGrpSpPr>
          <p:grpSpPr>
            <a:xfrm>
              <a:off x="7938332" y="5088041"/>
              <a:ext cx="903097" cy="602064"/>
              <a:chOff x="2178006" y="5732219"/>
              <a:chExt cx="1219876" cy="813250"/>
            </a:xfrm>
          </p:grpSpPr>
          <p:cxnSp>
            <p:nvCxnSpPr>
              <p:cNvPr id="9" name="直接连接符 8"/>
              <p:cNvCxnSpPr/>
              <p:nvPr>
                <p:custDataLst>
                  <p:tags r:id="rId52"/>
                </p:custDataLst>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53"/>
                </p:custDataLst>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54"/>
                </p:custDataLst>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55"/>
                </p:custDataLst>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56"/>
                </p:custDataLst>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57"/>
                </p:custDataLst>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58"/>
                </p:custDataLst>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59"/>
                </p:custDataLst>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60"/>
                </p:custDataLst>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grpSp>
      <p:pic>
        <p:nvPicPr>
          <p:cNvPr id="18" name="0601_02">
            <a:hlinkClick r:id="" action="ppaction://media"/>
          </p:cNvPr>
          <p:cNvPicPr>
            <a:picLocks noChangeAspect="1"/>
          </p:cNvPicPr>
          <p:nvPr>
            <a:audioFile r:link="rId61"/>
            <p:extLst>
              <p:ext uri="{DAA4B4D4-6D71-4841-9C94-3DE7FCFB9230}">
                <p14:media xmlns:p14="http://schemas.microsoft.com/office/powerpoint/2010/main" r:embed="rId62"/>
              </p:ext>
            </p:extLst>
          </p:nvPr>
        </p:nvPicPr>
        <p:blipFill>
          <a:blip r:embed="rId63"/>
          <a:stretch>
            <a:fillRect/>
          </a:stretch>
        </p:blipFill>
        <p:spPr>
          <a:xfrm>
            <a:off x="-644525" y="4425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9253529" y="5244758"/>
            <a:ext cx="2512741" cy="423747"/>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In-Storage Management of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992460" y="2474300"/>
            <a:ext cx="5441641" cy="2580194"/>
          </a:xfrm>
          <a:prstGeom prst="rect">
            <a:avLst/>
          </a:prstGeom>
          <a:noFill/>
        </p:spPr>
        <p:txBody>
          <a:bodyPr wrap="square" rtlCol="0">
            <a:spAutoFit/>
          </a:bodyPr>
          <a:lstStyle/>
          <a:p>
            <a:pPr marL="288290" lvl="0" indent="-288290">
              <a:lnSpc>
                <a:spcPct val="150000"/>
              </a:lnSpc>
              <a:spcBef>
                <a:spcPts val="600"/>
              </a:spcBef>
              <a:spcAft>
                <a:spcPts val="6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Verify quantities.</a:t>
            </a:r>
            <a:endParaRPr lang="en-US" altLang="zh-CN" dirty="0">
              <a:solidFill>
                <a:srgbClr val="5BAE3E"/>
              </a:solidFill>
              <a:latin typeface="Arial" panose="020B0604020202020204" pitchFamily="34" charset="0"/>
              <a:cs typeface="Arial" panose="020B0604020202020204" pitchFamily="34" charset="0"/>
              <a:sym typeface="+mn-ea"/>
            </a:endParaRPr>
          </a:p>
          <a:p>
            <a:pPr marL="288290" lvl="0" indent="-288290">
              <a:lnSpc>
                <a:spcPct val="150000"/>
              </a:lnSpc>
              <a:spcBef>
                <a:spcPts val="600"/>
              </a:spcBef>
              <a:spcAft>
                <a:spcPts val="6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Check external quality.</a:t>
            </a:r>
            <a:endParaRPr lang="en-US" altLang="zh-CN" dirty="0">
              <a:solidFill>
                <a:srgbClr val="5BAE3E"/>
              </a:solidFill>
              <a:latin typeface="Arial" panose="020B0604020202020204" pitchFamily="34" charset="0"/>
              <a:cs typeface="Arial" panose="020B0604020202020204" pitchFamily="34" charset="0"/>
              <a:sym typeface="+mn-ea"/>
            </a:endParaRPr>
          </a:p>
          <a:p>
            <a:pPr marL="288290" lvl="0" indent="-288290">
              <a:lnSpc>
                <a:spcPct val="150000"/>
              </a:lnSpc>
              <a:spcBef>
                <a:spcPts val="600"/>
              </a:spcBef>
              <a:spcAft>
                <a:spcPts val="6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Sort and classify products.</a:t>
            </a:r>
            <a:endParaRPr lang="en-US" altLang="zh-CN" dirty="0">
              <a:solidFill>
                <a:srgbClr val="5BAE3E"/>
              </a:solidFill>
              <a:latin typeface="Arial" panose="020B0604020202020204" pitchFamily="34" charset="0"/>
              <a:cs typeface="Arial" panose="020B0604020202020204" pitchFamily="34" charset="0"/>
              <a:sym typeface="+mn-ea"/>
            </a:endParaRPr>
          </a:p>
          <a:p>
            <a:pPr marL="288290" lvl="0" indent="-288290">
              <a:lnSpc>
                <a:spcPct val="150000"/>
              </a:lnSpc>
              <a:spcBef>
                <a:spcPts val="600"/>
              </a:spcBef>
              <a:spcAft>
                <a:spcPts val="600"/>
              </a:spcAft>
              <a:buSzPct val="100000"/>
              <a:buFont typeface="Wingdings" panose="05000000000000000000" charset="0"/>
              <a:buChar char="n"/>
            </a:pPr>
            <a:r>
              <a:rPr lang="en-US" altLang="zh-CN" dirty="0">
                <a:solidFill>
                  <a:srgbClr val="5BAE3E"/>
                </a:solidFill>
                <a:latin typeface="Arial" panose="020B0604020202020204" pitchFamily="34" charset="0"/>
                <a:cs typeface="Arial" panose="020B0604020202020204" pitchFamily="34" charset="0"/>
                <a:sym typeface="+mn-ea"/>
              </a:rPr>
              <a:t>Follow inbound documents, transport records, and warehouse contracts.</a:t>
            </a:r>
            <a:endParaRPr lang="en-US" altLang="zh-CN" dirty="0">
              <a:solidFill>
                <a:srgbClr val="5BAE3E"/>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623392" y="1561386"/>
            <a:ext cx="2833486" cy="523220"/>
          </a:xfrm>
          <a:prstGeom prst="rect">
            <a:avLst/>
          </a:prstGeom>
          <a:noFill/>
        </p:spPr>
        <p:txBody>
          <a:bodyPr wrap="square" rtlCol="0">
            <a:spAutoFit/>
          </a:bodyPr>
          <a:lstStyle/>
          <a:p>
            <a:r>
              <a:rPr lang="en-US" altLang="zh-CN" sz="2800" b="1" dirty="0"/>
              <a:t>Tallying</a:t>
            </a:r>
            <a:endParaRPr lang="en-US" altLang="zh-CN" sz="2800" b="1" dirty="0"/>
          </a:p>
        </p:txBody>
      </p:sp>
      <p:sp>
        <p:nvSpPr>
          <p:cNvPr id="12" name="矩形 11"/>
          <p:cNvSpPr/>
          <p:nvPr/>
        </p:nvSpPr>
        <p:spPr>
          <a:xfrm rot="16200000">
            <a:off x="-332350" y="3770118"/>
            <a:ext cx="2304000" cy="7021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0" name="矩形 9"/>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303645" y="2370158"/>
            <a:ext cx="5462270" cy="3069548"/>
          </a:xfrm>
          <a:prstGeom prst="rect">
            <a:avLst/>
          </a:prstGeom>
        </p:spPr>
      </p:pic>
      <p:pic>
        <p:nvPicPr>
          <p:cNvPr id="4" name="0601_20">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63588" y="60896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15" grpId="0" animBg="1"/>
      <p:bldP spid="5" grpId="0" uiExpand="1" build="p"/>
      <p:bldP spid="6"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2263744"/>
            <a:ext cx="12192000" cy="2173368"/>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In-Storage Management of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40716" y="2407254"/>
            <a:ext cx="5124464" cy="1832809"/>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Influencing Factors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Arrange products according to their </a:t>
            </a:r>
            <a:r>
              <a:rPr lang="en-US" altLang="zh-CN" sz="1600" b="1" dirty="0">
                <a:solidFill>
                  <a:schemeClr val="bg1"/>
                </a:solidFill>
                <a:latin typeface="Arial" panose="020B0604020202020204" pitchFamily="34" charset="0"/>
                <a:cs typeface="Arial" panose="020B0604020202020204" pitchFamily="34" charset="0"/>
                <a:sym typeface="+mn-ea"/>
              </a:rPr>
              <a:t>nature</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quantity</a:t>
            </a:r>
            <a:r>
              <a:rPr lang="en-US" altLang="zh-CN" sz="1600" dirty="0">
                <a:solidFill>
                  <a:schemeClr val="bg1"/>
                </a:solidFill>
                <a:latin typeface="Arial" panose="020B0604020202020204" pitchFamily="34" charset="0"/>
                <a:cs typeface="Arial" panose="020B0604020202020204" pitchFamily="34" charset="0"/>
                <a:sym typeface="+mn-ea"/>
              </a:rPr>
              <a:t>, </a:t>
            </a:r>
            <a:r>
              <a:rPr lang="en-US" altLang="zh-CN" sz="1600" b="1" dirty="0">
                <a:solidFill>
                  <a:schemeClr val="bg1"/>
                </a:solidFill>
                <a:latin typeface="Arial" panose="020B0604020202020204" pitchFamily="34" charset="0"/>
                <a:cs typeface="Arial" panose="020B0604020202020204" pitchFamily="34" charset="0"/>
                <a:sym typeface="+mn-ea"/>
              </a:rPr>
              <a:t>packaging</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seasonal requirements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Ensure stacks are in a </a:t>
            </a:r>
            <a:r>
              <a:rPr lang="en-US" altLang="zh-CN" sz="1600" b="1" dirty="0">
                <a:solidFill>
                  <a:schemeClr val="bg1"/>
                </a:solidFill>
                <a:latin typeface="Arial" panose="020B0604020202020204" pitchFamily="34" charset="0"/>
                <a:cs typeface="Arial" panose="020B0604020202020204" pitchFamily="34" charset="0"/>
                <a:sym typeface="+mn-ea"/>
              </a:rPr>
              <a:t>stable</a:t>
            </a:r>
            <a:r>
              <a:rPr lang="en-US" altLang="zh-CN" sz="1600" dirty="0">
                <a:solidFill>
                  <a:schemeClr val="bg1"/>
                </a:solidFill>
                <a:latin typeface="Arial" panose="020B0604020202020204" pitchFamily="34" charset="0"/>
                <a:cs typeface="Arial" panose="020B0604020202020204" pitchFamily="34" charset="0"/>
                <a:sym typeface="+mn-ea"/>
              </a:rPr>
              <a:t> and </a:t>
            </a:r>
            <a:r>
              <a:rPr lang="en-US" altLang="zh-CN" sz="1600" b="1" dirty="0">
                <a:solidFill>
                  <a:schemeClr val="bg1"/>
                </a:solidFill>
                <a:latin typeface="Arial" panose="020B0604020202020204" pitchFamily="34" charset="0"/>
                <a:cs typeface="Arial" panose="020B0604020202020204" pitchFamily="34" charset="0"/>
                <a:sym typeface="+mn-ea"/>
              </a:rPr>
              <a:t>orderly</a:t>
            </a:r>
            <a:r>
              <a:rPr lang="en-US" altLang="zh-CN" sz="1600" dirty="0">
                <a:solidFill>
                  <a:schemeClr val="bg1"/>
                </a:solidFill>
                <a:latin typeface="Arial" panose="020B0604020202020204" pitchFamily="34" charset="0"/>
                <a:cs typeface="Arial" panose="020B0604020202020204" pitchFamily="34" charset="0"/>
                <a:sym typeface="+mn-ea"/>
              </a:rPr>
              <a:t> manner.</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5865541" y="2407254"/>
            <a:ext cx="5687123" cy="1239827"/>
          </a:xfrm>
          <a:prstGeom prst="rect">
            <a:avLst/>
          </a:prstGeom>
          <a:noFill/>
        </p:spPr>
        <p:txBody>
          <a:bodyPr wrap="square" rtlCol="0">
            <a:spAutoFit/>
          </a:bodyPr>
          <a:lstStyle/>
          <a:p>
            <a:pPr marL="288290" lvl="0" indent="-288290">
              <a:lnSpc>
                <a:spcPct val="11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Ventilation Requirements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Leave adequate ventilation space</a:t>
            </a:r>
            <a:r>
              <a:rPr lang="en-US" altLang="zh-CN" sz="1600" dirty="0">
                <a:solidFill>
                  <a:schemeClr val="bg1"/>
                </a:solidFill>
                <a:latin typeface="Arial" panose="020B0604020202020204" pitchFamily="34" charset="0"/>
                <a:cs typeface="Arial" panose="020B0604020202020204" pitchFamily="34" charset="0"/>
                <a:sym typeface="+mn-ea"/>
              </a:rPr>
              <a:t> between stacks to allow </a:t>
            </a:r>
            <a:r>
              <a:rPr lang="en-US" altLang="zh-CN" sz="1600" b="1" dirty="0">
                <a:solidFill>
                  <a:schemeClr val="bg1"/>
                </a:solidFill>
                <a:latin typeface="Arial" panose="020B0604020202020204" pitchFamily="34" charset="0"/>
                <a:cs typeface="Arial" panose="020B0604020202020204" pitchFamily="34" charset="0"/>
                <a:sym typeface="+mn-ea"/>
              </a:rPr>
              <a:t>air circulation</a:t>
            </a:r>
            <a:r>
              <a:rPr lang="en-US" altLang="zh-CN" sz="1600" dirty="0">
                <a:solidFill>
                  <a:schemeClr val="bg1"/>
                </a:solidFill>
                <a:latin typeface="Arial" panose="020B0604020202020204" pitchFamily="34" charset="0"/>
                <a:cs typeface="Arial" panose="020B0604020202020204" pitchFamily="34" charset="0"/>
                <a:sym typeface="+mn-ea"/>
              </a:rPr>
              <a:t> and prevent </a:t>
            </a:r>
            <a:r>
              <a:rPr lang="en-US" altLang="zh-CN" sz="1600" b="1" dirty="0">
                <a:solidFill>
                  <a:schemeClr val="bg1"/>
                </a:solidFill>
                <a:latin typeface="Arial" panose="020B0604020202020204" pitchFamily="34" charset="0"/>
                <a:cs typeface="Arial" panose="020B0604020202020204" pitchFamily="34" charset="0"/>
                <a:sym typeface="+mn-ea"/>
              </a:rPr>
              <a:t>heat and moisture accumulation</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10" name="组合 9"/>
          <p:cNvGrpSpPr/>
          <p:nvPr/>
        </p:nvGrpSpPr>
        <p:grpSpPr>
          <a:xfrm>
            <a:off x="6099717" y="3729745"/>
            <a:ext cx="5062654" cy="2437200"/>
            <a:chOff x="6095721" y="3952768"/>
            <a:chExt cx="4337280" cy="2088000"/>
          </a:xfrm>
        </p:grpSpPr>
        <p:pic>
          <p:nvPicPr>
            <p:cNvPr id="6" name="图片 5" descr="生成提升清晰度图片 (14)(1)"/>
            <p:cNvPicPr>
              <a:picLocks noChangeAspect="1"/>
            </p:cNvPicPr>
            <p:nvPr/>
          </p:nvPicPr>
          <p:blipFill>
            <a:blip r:embed="rId1"/>
            <a:stretch>
              <a:fillRect/>
            </a:stretch>
          </p:blipFill>
          <p:spPr>
            <a:xfrm>
              <a:off x="6095721" y="3952768"/>
              <a:ext cx="2088000" cy="2088000"/>
            </a:xfrm>
            <a:prstGeom prst="rect">
              <a:avLst/>
            </a:prstGeom>
          </p:spPr>
        </p:pic>
        <p:pic>
          <p:nvPicPr>
            <p:cNvPr id="12" name="图片 11" descr="生成提升清晰度图片 (15)(1)"/>
            <p:cNvPicPr>
              <a:picLocks noChangeAspect="1"/>
            </p:cNvPicPr>
            <p:nvPr/>
          </p:nvPicPr>
          <p:blipFill>
            <a:blip r:embed="rId2"/>
            <a:srcRect l="12552" t="11345" r="8003" b="10597"/>
            <a:stretch>
              <a:fillRect/>
            </a:stretch>
          </p:blipFill>
          <p:spPr>
            <a:xfrm>
              <a:off x="8307936" y="3952768"/>
              <a:ext cx="2125065" cy="2088000"/>
            </a:xfrm>
            <a:prstGeom prst="rect">
              <a:avLst/>
            </a:prstGeom>
          </p:spPr>
        </p:pic>
      </p:grpSp>
      <p:sp>
        <p:nvSpPr>
          <p:cNvPr id="15" name="文本框 14"/>
          <p:cNvSpPr txBox="1"/>
          <p:nvPr/>
        </p:nvSpPr>
        <p:spPr>
          <a:xfrm>
            <a:off x="640715" y="4565851"/>
            <a:ext cx="5056505" cy="135255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Common Stacking Methods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sym typeface="+mn-ea"/>
              </a:rPr>
              <a:t>"</a:t>
            </a:r>
            <a:r>
              <a:rPr lang="zh-CN" altLang="en-US" sz="1400" dirty="0">
                <a:latin typeface="Arial" panose="020B0604020202020204" pitchFamily="34" charset="0"/>
                <a:cs typeface="Arial" panose="020B0604020202020204" pitchFamily="34" charset="0"/>
                <a:sym typeface="+mn-ea"/>
              </a:rPr>
              <a:t>井</a:t>
            </a:r>
            <a:r>
              <a:rPr lang="en-US" altLang="zh-CN" sz="1400" dirty="0">
                <a:latin typeface="Arial" panose="020B0604020202020204" pitchFamily="34" charset="0"/>
                <a:cs typeface="Arial" panose="020B0604020202020204" pitchFamily="34" charset="0"/>
                <a:sym typeface="+mn-ea"/>
              </a:rPr>
              <a:t>"-type/cross-stacking.</a:t>
            </a:r>
            <a:endParaRPr lang="zh-CN" altLang="en-US" sz="14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sym typeface="+mn-ea"/>
              </a:rPr>
              <a:t>"</a:t>
            </a:r>
            <a:r>
              <a:rPr lang="zh-CN" altLang="en-US" sz="1400" dirty="0">
                <a:latin typeface="Arial" panose="020B0604020202020204" pitchFamily="34" charset="0"/>
                <a:cs typeface="Arial" panose="020B0604020202020204" pitchFamily="34" charset="0"/>
                <a:sym typeface="+mn-ea"/>
              </a:rPr>
              <a:t>非</a:t>
            </a:r>
            <a:r>
              <a:rPr lang="en-US" altLang="zh-CN" sz="1400" dirty="0">
                <a:latin typeface="Arial" panose="020B0604020202020204" pitchFamily="34" charset="0"/>
                <a:cs typeface="Arial" panose="020B0604020202020204" pitchFamily="34" charset="0"/>
                <a:sym typeface="+mn-ea"/>
              </a:rPr>
              <a:t>"-type.</a:t>
            </a:r>
            <a:endParaRPr lang="zh-CN" altLang="en-US" sz="1400" dirty="0">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400" dirty="0">
                <a:latin typeface="Arial" panose="020B0604020202020204" pitchFamily="34" charset="0"/>
                <a:cs typeface="Arial" panose="020B0604020202020204" pitchFamily="34" charset="0"/>
                <a:sym typeface="+mn-ea"/>
              </a:rPr>
              <a:t>Semi-"</a:t>
            </a:r>
            <a:r>
              <a:rPr lang="zh-CN" altLang="en-US" sz="1400" dirty="0">
                <a:latin typeface="Arial" panose="020B0604020202020204" pitchFamily="34" charset="0"/>
                <a:cs typeface="Arial" panose="020B0604020202020204" pitchFamily="34" charset="0"/>
                <a:sym typeface="+mn-ea"/>
              </a:rPr>
              <a:t>非</a:t>
            </a:r>
            <a:r>
              <a:rPr lang="en-US" altLang="zh-CN" sz="1400" dirty="0">
                <a:latin typeface="Arial" panose="020B0604020202020204" pitchFamily="34" charset="0"/>
                <a:cs typeface="Arial" panose="020B0604020202020204" pitchFamily="34" charset="0"/>
                <a:sym typeface="+mn-ea"/>
              </a:rPr>
              <a:t>"-type.</a:t>
            </a:r>
            <a:endParaRPr lang="en-US" altLang="zh-CN" sz="1400" dirty="0">
              <a:latin typeface="Arial" panose="020B0604020202020204" pitchFamily="34" charset="0"/>
              <a:cs typeface="Arial" panose="020B0604020202020204" pitchFamily="34" charset="0"/>
              <a:sym typeface="+mn-ea"/>
            </a:endParaRPr>
          </a:p>
        </p:txBody>
      </p:sp>
      <p:sp>
        <p:nvSpPr>
          <p:cNvPr id="7" name="文本框 6"/>
          <p:cNvSpPr txBox="1"/>
          <p:nvPr/>
        </p:nvSpPr>
        <p:spPr>
          <a:xfrm>
            <a:off x="623392" y="1561386"/>
            <a:ext cx="2833486" cy="523220"/>
          </a:xfrm>
          <a:prstGeom prst="rect">
            <a:avLst/>
          </a:prstGeom>
          <a:noFill/>
        </p:spPr>
        <p:txBody>
          <a:bodyPr wrap="square" rtlCol="0">
            <a:spAutoFit/>
          </a:bodyPr>
          <a:lstStyle/>
          <a:p>
            <a:r>
              <a:rPr lang="en-US" altLang="zh-CN" sz="2800" b="1" dirty="0"/>
              <a:t>Stacking</a:t>
            </a:r>
            <a:endParaRPr lang="en-US" altLang="zh-CN" sz="2800" b="1" dirty="0"/>
          </a:p>
        </p:txBody>
      </p:sp>
      <p:pic>
        <p:nvPicPr>
          <p:cNvPr id="8" name="0601_21">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24289" y="555734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9" grpId="0" animBg="1"/>
      <p:bldP spid="5" grpId="0" uiExpand="1" build="p"/>
      <p:bldP spid="4" grpId="0"/>
      <p:bldP spid="15" grpId="0" uiExpand="1" build="p"/>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In-Storage Management of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grpSp>
        <p:nvGrpSpPr>
          <p:cNvPr id="4" name="组合 3"/>
          <p:cNvGrpSpPr/>
          <p:nvPr>
            <p:custDataLst>
              <p:tags r:id="rId1"/>
            </p:custDataLst>
          </p:nvPr>
        </p:nvGrpSpPr>
        <p:grpSpPr>
          <a:xfrm>
            <a:off x="4217942" y="2119323"/>
            <a:ext cx="3600000" cy="3600000"/>
            <a:chOff x="4299268" y="2208531"/>
            <a:chExt cx="3600000" cy="3600000"/>
          </a:xfrm>
        </p:grpSpPr>
        <p:sp>
          <p:nvSpPr>
            <p:cNvPr id="9" name="圆角矩形 8"/>
            <p:cNvSpPr/>
            <p:nvPr>
              <p:custDataLst>
                <p:tags r:id="rId2"/>
              </p:custDataLst>
            </p:nvPr>
          </p:nvSpPr>
          <p:spPr>
            <a:xfrm>
              <a:off x="5028248" y="2936876"/>
              <a:ext cx="2142833" cy="2142833"/>
            </a:xfrm>
            <a:prstGeom prst="roundRect">
              <a:avLst>
                <a:gd name="adj" fmla="val 50000"/>
              </a:avLst>
            </a:prstGeom>
            <a:solidFill>
              <a:srgbClr val="5BAE3E"/>
            </a:solidFill>
            <a:ln>
              <a:noFill/>
            </a:ln>
            <a:effectLst>
              <a:outerShdw blurRad="127000" dist="635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sp>
          <p:nvSpPr>
            <p:cNvPr id="21" name="弧形 20"/>
            <p:cNvSpPr/>
            <p:nvPr>
              <p:custDataLst>
                <p:tags r:id="rId3"/>
              </p:custDataLst>
            </p:nvPr>
          </p:nvSpPr>
          <p:spPr>
            <a:xfrm>
              <a:off x="4865688" y="2774316"/>
              <a:ext cx="2467567" cy="2467567"/>
            </a:xfrm>
            <a:prstGeom prst="arc">
              <a:avLst>
                <a:gd name="adj1" fmla="val 16200000"/>
                <a:gd name="adj2" fmla="val 73219"/>
              </a:avLst>
            </a:prstGeom>
            <a:ln w="47625" cap="rnd">
              <a:gradFill>
                <a:gsLst>
                  <a:gs pos="0">
                    <a:srgbClr val="5BAE3E"/>
                  </a:gs>
                  <a:gs pos="100000">
                    <a:srgbClr val="5BAE3E">
                      <a:alpha val="0"/>
                    </a:srgb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endParaRPr>
            </a:p>
          </p:txBody>
        </p:sp>
        <p:sp>
          <p:nvSpPr>
            <p:cNvPr id="22" name="弧形 21"/>
            <p:cNvSpPr/>
            <p:nvPr>
              <p:custDataLst>
                <p:tags r:id="rId4"/>
              </p:custDataLst>
            </p:nvPr>
          </p:nvSpPr>
          <p:spPr>
            <a:xfrm flipH="1" flipV="1">
              <a:off x="4865688" y="2774316"/>
              <a:ext cx="2467567" cy="2467567"/>
            </a:xfrm>
            <a:prstGeom prst="arc">
              <a:avLst>
                <a:gd name="adj1" fmla="val 16200000"/>
                <a:gd name="adj2" fmla="val 73219"/>
              </a:avLst>
            </a:prstGeom>
            <a:ln w="47625" cap="rnd">
              <a:gradFill>
                <a:gsLst>
                  <a:gs pos="0">
                    <a:schemeClr val="accent1">
                      <a:alpha val="50000"/>
                    </a:schemeClr>
                  </a:gs>
                  <a:gs pos="100000">
                    <a:schemeClr val="accent1">
                      <a:alpha val="0"/>
                    </a:schemeClr>
                  </a:gs>
                </a:gsLst>
                <a:lin ang="5400000" scaled="1"/>
              </a:gradFill>
              <a:round/>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schemeClr val="tx1"/>
                </a:solidFill>
              </a:endParaRPr>
            </a:p>
          </p:txBody>
        </p:sp>
        <p:sp>
          <p:nvSpPr>
            <p:cNvPr id="23" name="圆角矩形 33"/>
            <p:cNvSpPr/>
            <p:nvPr>
              <p:custDataLst>
                <p:tags r:id="rId5"/>
              </p:custDataLst>
            </p:nvPr>
          </p:nvSpPr>
          <p:spPr>
            <a:xfrm>
              <a:off x="4299268" y="2208531"/>
              <a:ext cx="3600000" cy="3600000"/>
            </a:xfrm>
            <a:prstGeom prst="roundRect">
              <a:avLst>
                <a:gd name="adj" fmla="val 50000"/>
              </a:avLst>
            </a:prstGeom>
            <a:noFill/>
            <a:ln w="28575">
              <a:gradFill>
                <a:gsLst>
                  <a:gs pos="84000">
                    <a:schemeClr val="accent1">
                      <a:lumMod val="20000"/>
                      <a:lumOff val="80000"/>
                      <a:alpha val="0"/>
                    </a:schemeClr>
                  </a:gs>
                  <a:gs pos="16000">
                    <a:schemeClr val="accent1">
                      <a:lumMod val="20000"/>
                      <a:lumOff val="80000"/>
                      <a:alpha val="0"/>
                    </a:schemeClr>
                  </a:gs>
                  <a:gs pos="100000">
                    <a:srgbClr val="5BAE3E">
                      <a:alpha val="50000"/>
                    </a:srgbClr>
                  </a:gs>
                  <a:gs pos="0">
                    <a:srgbClr val="5BAE3E">
                      <a:alpha val="50000"/>
                    </a:srgbClr>
                  </a:gs>
                </a:gsLst>
                <a:lin ang="0" scaled="1"/>
              </a:grad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sp>
          <p:nvSpPr>
            <p:cNvPr id="24" name="圆角矩形 1"/>
            <p:cNvSpPr/>
            <p:nvPr>
              <p:custDataLst>
                <p:tags r:id="rId6"/>
              </p:custDataLst>
            </p:nvPr>
          </p:nvSpPr>
          <p:spPr>
            <a:xfrm>
              <a:off x="5141913" y="3050540"/>
              <a:ext cx="1914794" cy="1914794"/>
            </a:xfrm>
            <a:prstGeom prst="roundRect">
              <a:avLst>
                <a:gd name="adj" fmla="val 50000"/>
              </a:avLst>
            </a:prstGeom>
            <a:blipFill rotWithShape="1">
              <a:blip r:embed="rId7"/>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sz="1600">
                <a:solidFill>
                  <a:schemeClr val="lt1"/>
                </a:solidFill>
                <a:sym typeface="+mn-ea"/>
              </a:endParaRPr>
            </a:p>
          </p:txBody>
        </p:sp>
      </p:grpSp>
      <p:sp>
        <p:nvSpPr>
          <p:cNvPr id="26" name="矩形: 圆角 3"/>
          <p:cNvSpPr/>
          <p:nvPr>
            <p:custDataLst>
              <p:tags r:id="rId8"/>
            </p:custDataLst>
          </p:nvPr>
        </p:nvSpPr>
        <p:spPr>
          <a:xfrm>
            <a:off x="720013" y="2445766"/>
            <a:ext cx="4019255" cy="1116000"/>
          </a:xfrm>
          <a:prstGeom prst="roundRect">
            <a:avLst>
              <a:gd name="adj" fmla="val 50000"/>
            </a:avLst>
          </a:prstGeom>
          <a:gradFill>
            <a:gsLst>
              <a:gs pos="0">
                <a:schemeClr val="bg1">
                  <a:alpha val="0"/>
                  <a:lumMod val="70000"/>
                  <a:lumOff val="30000"/>
                </a:schemeClr>
              </a:gs>
              <a:gs pos="100000">
                <a:srgbClr val="5BAE3E">
                  <a:alpha val="50000"/>
                  <a:lumMod val="70000"/>
                  <a:lumOff val="30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bIns="0" numCol="1" spcCol="0" rtlCol="0" fromWordArt="0" anchor="ctr" anchorCtr="0" forceAA="0" compatLnSpc="1">
            <a:noAutofit/>
          </a:bodyPr>
          <a:lstStyle/>
          <a:p>
            <a:pPr>
              <a:spcBef>
                <a:spcPct val="0"/>
              </a:spcBef>
              <a:spcAft>
                <a:spcPct val="0"/>
              </a:spcAft>
            </a:pPr>
            <a:r>
              <a:rPr lang="en-US" altLang="zh-CN" sz="1600" b="1" dirty="0">
                <a:solidFill>
                  <a:srgbClr val="5BAE3E"/>
                </a:solidFill>
                <a:cs typeface="+mn-ea"/>
                <a:sym typeface="+mn-ea"/>
              </a:rPr>
              <a:t>Products should face passageways</a:t>
            </a:r>
            <a:r>
              <a:rPr lang="en-US" altLang="zh-CN" sz="1600" dirty="0">
                <a:solidFill>
                  <a:srgbClr val="5BAE3E"/>
                </a:solidFill>
                <a:cs typeface="+mn-ea"/>
                <a:sym typeface="+mn-ea"/>
              </a:rPr>
              <a:t> </a:t>
            </a:r>
            <a:r>
              <a:rPr lang="en-US" altLang="en-US" sz="1600" dirty="0">
                <a:solidFill>
                  <a:srgbClr val="5BAE3E"/>
                </a:solidFill>
                <a:cs typeface="+mn-ea"/>
                <a:sym typeface="+mn-ea"/>
              </a:rPr>
              <a:t>→ </a:t>
            </a:r>
            <a:r>
              <a:rPr lang="en-US" altLang="zh-CN" sz="1600" dirty="0">
                <a:solidFill>
                  <a:srgbClr val="5BAE3E"/>
                </a:solidFill>
                <a:cs typeface="+mn-ea"/>
                <a:sym typeface="+mn-ea"/>
              </a:rPr>
              <a:t>facilitate access.</a:t>
            </a:r>
            <a:endParaRPr lang="zh-CN" altLang="en-US" sz="1600" dirty="0">
              <a:solidFill>
                <a:srgbClr val="5BAE3E"/>
              </a:solidFill>
              <a:cs typeface="+mn-ea"/>
              <a:sym typeface="+mn-ea"/>
            </a:endParaRPr>
          </a:p>
        </p:txBody>
      </p:sp>
      <p:sp>
        <p:nvSpPr>
          <p:cNvPr id="28" name="矩形: 圆角 13"/>
          <p:cNvSpPr/>
          <p:nvPr>
            <p:custDataLst>
              <p:tags r:id="rId9"/>
            </p:custDataLst>
          </p:nvPr>
        </p:nvSpPr>
        <p:spPr>
          <a:xfrm>
            <a:off x="720012" y="4120145"/>
            <a:ext cx="4025227" cy="1116000"/>
          </a:xfrm>
          <a:prstGeom prst="roundRect">
            <a:avLst>
              <a:gd name="adj" fmla="val 50000"/>
            </a:avLst>
          </a:prstGeom>
          <a:gradFill>
            <a:gsLst>
              <a:gs pos="0">
                <a:schemeClr val="bg1">
                  <a:alpha val="0"/>
                  <a:lumMod val="70000"/>
                  <a:lumOff val="30000"/>
                </a:schemeClr>
              </a:gs>
              <a:gs pos="100000">
                <a:srgbClr val="5BAE3E">
                  <a:alpha val="50000"/>
                  <a:lumMod val="70000"/>
                  <a:lumOff val="30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180000" tIns="0" bIns="0" numCol="1" spcCol="0" rtlCol="0" fromWordArt="0" anchor="ctr" anchorCtr="0" forceAA="0" compatLnSpc="1">
            <a:noAutofit/>
          </a:bodyPr>
          <a:lstStyle/>
          <a:p>
            <a:pPr>
              <a:spcBef>
                <a:spcPct val="0"/>
              </a:spcBef>
              <a:spcAft>
                <a:spcPct val="0"/>
              </a:spcAft>
            </a:pPr>
            <a:r>
              <a:rPr lang="en-US" altLang="zh-CN" sz="1600" dirty="0">
                <a:solidFill>
                  <a:srgbClr val="5BAE3E"/>
                </a:solidFill>
                <a:cs typeface="+mn-ea"/>
                <a:sym typeface="+mn-ea"/>
              </a:rPr>
              <a:t>Stack </a:t>
            </a:r>
            <a:r>
              <a:rPr lang="en-US" altLang="zh-CN" sz="1600" b="1" dirty="0">
                <a:solidFill>
                  <a:srgbClr val="5BAE3E"/>
                </a:solidFill>
                <a:cs typeface="+mn-ea"/>
                <a:sym typeface="+mn-ea"/>
              </a:rPr>
              <a:t>vertically</a:t>
            </a:r>
            <a:r>
              <a:rPr lang="en-US" altLang="zh-CN" sz="1600" dirty="0">
                <a:solidFill>
                  <a:srgbClr val="5BAE3E"/>
                </a:solidFill>
                <a:cs typeface="+mn-ea"/>
                <a:sym typeface="+mn-ea"/>
              </a:rPr>
              <a:t> where possible </a:t>
            </a:r>
            <a:r>
              <a:rPr lang="en-US" altLang="en-US" sz="1600" dirty="0">
                <a:solidFill>
                  <a:srgbClr val="5BAE3E"/>
                </a:solidFill>
                <a:cs typeface="+mn-ea"/>
                <a:sym typeface="+mn-ea"/>
              </a:rPr>
              <a:t>→ </a:t>
            </a:r>
            <a:r>
              <a:rPr lang="en-US" altLang="zh-CN" sz="1600" dirty="0">
                <a:solidFill>
                  <a:srgbClr val="5BAE3E"/>
                </a:solidFill>
                <a:cs typeface="+mn-ea"/>
                <a:sym typeface="+mn-ea"/>
              </a:rPr>
              <a:t>facilitate efficient use of space.</a:t>
            </a:r>
            <a:endParaRPr lang="en-US" altLang="zh-CN" sz="1600" dirty="0">
              <a:solidFill>
                <a:srgbClr val="5BAE3E"/>
              </a:solidFill>
              <a:cs typeface="+mn-ea"/>
              <a:sym typeface="+mn-ea"/>
            </a:endParaRPr>
          </a:p>
        </p:txBody>
      </p:sp>
      <p:sp>
        <p:nvSpPr>
          <p:cNvPr id="30" name="矩形: 圆角 17"/>
          <p:cNvSpPr/>
          <p:nvPr>
            <p:custDataLst>
              <p:tags r:id="rId10"/>
            </p:custDataLst>
          </p:nvPr>
        </p:nvSpPr>
        <p:spPr>
          <a:xfrm flipH="1">
            <a:off x="7337502" y="2445766"/>
            <a:ext cx="4141966" cy="1116000"/>
          </a:xfrm>
          <a:prstGeom prst="roundRect">
            <a:avLst>
              <a:gd name="adj" fmla="val 50000"/>
            </a:avLst>
          </a:prstGeom>
          <a:gradFill>
            <a:gsLst>
              <a:gs pos="0">
                <a:schemeClr val="bg1">
                  <a:alpha val="0"/>
                  <a:lumMod val="70000"/>
                  <a:lumOff val="30000"/>
                </a:schemeClr>
              </a:gs>
              <a:gs pos="100000">
                <a:srgbClr val="5BAE3E">
                  <a:alpha val="50000"/>
                  <a:lumMod val="70000"/>
                  <a:lumOff val="30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0" rIns="180000" bIns="0" numCol="1" spcCol="0" rtlCol="0" fromWordArt="0" anchor="ctr" anchorCtr="0" forceAA="0" compatLnSpc="1">
            <a:noAutofit/>
          </a:bodyPr>
          <a:lstStyle/>
          <a:p>
            <a:pPr algn="r">
              <a:spcBef>
                <a:spcPct val="0"/>
              </a:spcBef>
              <a:spcAft>
                <a:spcPct val="0"/>
              </a:spcAft>
            </a:pPr>
            <a:r>
              <a:rPr lang="en-US" altLang="zh-CN" sz="1600" b="1" dirty="0">
                <a:solidFill>
                  <a:srgbClr val="5BAE3E"/>
                </a:solidFill>
                <a:cs typeface="+mn-ea"/>
                <a:sym typeface="+mn-ea"/>
              </a:rPr>
              <a:t>Heavier items</a:t>
            </a:r>
            <a:r>
              <a:rPr lang="en-US" altLang="zh-CN" sz="1600" dirty="0">
                <a:solidFill>
                  <a:srgbClr val="5BAE3E"/>
                </a:solidFill>
                <a:cs typeface="+mn-ea"/>
                <a:sym typeface="+mn-ea"/>
              </a:rPr>
              <a:t> placed </a:t>
            </a:r>
            <a:r>
              <a:rPr lang="en-US" altLang="zh-CN" sz="1600" b="1" dirty="0">
                <a:solidFill>
                  <a:srgbClr val="5BAE3E"/>
                </a:solidFill>
                <a:cs typeface="+mn-ea"/>
                <a:sym typeface="+mn-ea"/>
              </a:rPr>
              <a:t>at the bottom, lighter ones </a:t>
            </a:r>
            <a:r>
              <a:rPr lang="en-US" altLang="zh-CN" sz="1600" dirty="0">
                <a:solidFill>
                  <a:srgbClr val="5BAE3E"/>
                </a:solidFill>
                <a:cs typeface="+mn-ea"/>
                <a:sym typeface="+mn-ea"/>
              </a:rPr>
              <a:t>on </a:t>
            </a:r>
            <a:r>
              <a:rPr lang="en-US" altLang="zh-CN" sz="1600" b="1" dirty="0">
                <a:solidFill>
                  <a:srgbClr val="5BAE3E"/>
                </a:solidFill>
                <a:cs typeface="+mn-ea"/>
                <a:sym typeface="+mn-ea"/>
              </a:rPr>
              <a:t>upper shelves</a:t>
            </a:r>
            <a:r>
              <a:rPr lang="en-US" altLang="zh-CN" sz="1600" dirty="0">
                <a:solidFill>
                  <a:srgbClr val="5BAE3E"/>
                </a:solidFill>
                <a:cs typeface="+mn-ea"/>
                <a:sym typeface="+mn-ea"/>
              </a:rPr>
              <a:t>.</a:t>
            </a:r>
            <a:endParaRPr lang="en-US" altLang="zh-CN" sz="1600" dirty="0">
              <a:solidFill>
                <a:srgbClr val="5BAE3E"/>
              </a:solidFill>
              <a:cs typeface="+mn-ea"/>
              <a:sym typeface="+mn-ea"/>
            </a:endParaRPr>
          </a:p>
        </p:txBody>
      </p:sp>
      <p:sp>
        <p:nvSpPr>
          <p:cNvPr id="32" name="文本框 31"/>
          <p:cNvSpPr txBox="1"/>
          <p:nvPr/>
        </p:nvSpPr>
        <p:spPr>
          <a:xfrm>
            <a:off x="720013" y="5451816"/>
            <a:ext cx="4275455" cy="337185"/>
          </a:xfrm>
          <a:prstGeom prst="rect">
            <a:avLst/>
          </a:prstGeom>
          <a:noFill/>
        </p:spPr>
        <p:txBody>
          <a:bodyPr wrap="square" rtlCol="0">
            <a:spAutoFit/>
          </a:bodyPr>
          <a:lstStyle/>
          <a:p>
            <a:pPr algn="ctr"/>
            <a:r>
              <a:rPr lang="en-US" altLang="zh-CN" sz="1600" dirty="0"/>
              <a:t>Space &amp; Accessibility</a:t>
            </a:r>
            <a:endParaRPr lang="en-US" altLang="zh-CN" sz="1600" dirty="0"/>
          </a:p>
        </p:txBody>
      </p:sp>
      <p:sp>
        <p:nvSpPr>
          <p:cNvPr id="5" name="文本框 4"/>
          <p:cNvSpPr txBox="1"/>
          <p:nvPr/>
        </p:nvSpPr>
        <p:spPr>
          <a:xfrm>
            <a:off x="7519624" y="5451816"/>
            <a:ext cx="4275455" cy="337185"/>
          </a:xfrm>
          <a:prstGeom prst="rect">
            <a:avLst/>
          </a:prstGeom>
          <a:noFill/>
        </p:spPr>
        <p:txBody>
          <a:bodyPr wrap="square" rtlCol="0">
            <a:spAutoFit/>
          </a:bodyPr>
          <a:lstStyle/>
          <a:p>
            <a:pPr algn="ctr"/>
            <a:r>
              <a:rPr lang="en-US" altLang="zh-CN" sz="1600" dirty="0"/>
              <a:t>Weight &amp; Fragility Management</a:t>
            </a:r>
            <a:endParaRPr lang="en-US" altLang="zh-CN" sz="1600" dirty="0"/>
          </a:p>
        </p:txBody>
      </p:sp>
      <p:sp>
        <p:nvSpPr>
          <p:cNvPr id="6" name="矩形: 圆角 17"/>
          <p:cNvSpPr/>
          <p:nvPr>
            <p:custDataLst>
              <p:tags r:id="rId11"/>
            </p:custDataLst>
          </p:nvPr>
        </p:nvSpPr>
        <p:spPr>
          <a:xfrm flipH="1">
            <a:off x="7434657" y="4120145"/>
            <a:ext cx="4141966" cy="1116000"/>
          </a:xfrm>
          <a:prstGeom prst="roundRect">
            <a:avLst>
              <a:gd name="adj" fmla="val 50000"/>
            </a:avLst>
          </a:prstGeom>
          <a:gradFill>
            <a:gsLst>
              <a:gs pos="0">
                <a:schemeClr val="bg1">
                  <a:alpha val="0"/>
                  <a:lumMod val="70000"/>
                  <a:lumOff val="30000"/>
                </a:schemeClr>
              </a:gs>
              <a:gs pos="100000">
                <a:srgbClr val="5BAE3E">
                  <a:alpha val="50000"/>
                  <a:lumMod val="70000"/>
                  <a:lumOff val="30000"/>
                </a:srgbClr>
              </a:gs>
            </a:gsLst>
            <a:lin ang="108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horz" wrap="square" lIns="90000" tIns="0" rIns="180000" bIns="0" numCol="1" spcCol="0" rtlCol="0" fromWordArt="0" anchor="ctr" anchorCtr="0" forceAA="0" compatLnSpc="1">
            <a:noAutofit/>
          </a:bodyPr>
          <a:lstStyle/>
          <a:p>
            <a:pPr algn="r">
              <a:spcBef>
                <a:spcPct val="0"/>
              </a:spcBef>
              <a:spcAft>
                <a:spcPct val="0"/>
              </a:spcAft>
            </a:pPr>
            <a:r>
              <a:rPr lang="en-US" altLang="zh-CN" sz="1600" b="1" dirty="0">
                <a:solidFill>
                  <a:srgbClr val="5BAE3E"/>
                </a:solidFill>
                <a:cs typeface="+mn-ea"/>
                <a:sym typeface="+mn-ea"/>
              </a:rPr>
              <a:t>Perishable or fragile goods</a:t>
            </a:r>
            <a:r>
              <a:rPr lang="en-US" altLang="zh-CN" sz="1600" dirty="0">
                <a:solidFill>
                  <a:srgbClr val="5BAE3E"/>
                </a:solidFill>
                <a:cs typeface="+mn-ea"/>
                <a:sym typeface="+mn-ea"/>
              </a:rPr>
              <a:t> should follow the </a:t>
            </a:r>
            <a:r>
              <a:rPr lang="en-US" altLang="zh-CN" sz="1600" b="1" dirty="0">
                <a:solidFill>
                  <a:srgbClr val="5BAE3E"/>
                </a:solidFill>
                <a:cs typeface="+mn-ea"/>
                <a:sym typeface="+mn-ea"/>
              </a:rPr>
              <a:t>first-in, first-out</a:t>
            </a:r>
            <a:r>
              <a:rPr lang="en-US" altLang="zh-CN" sz="1600" dirty="0">
                <a:solidFill>
                  <a:srgbClr val="5BAE3E"/>
                </a:solidFill>
                <a:cs typeface="+mn-ea"/>
                <a:sym typeface="+mn-ea"/>
              </a:rPr>
              <a:t> </a:t>
            </a:r>
            <a:r>
              <a:rPr lang="en-US" altLang="zh-CN" sz="1600" b="1" dirty="0">
                <a:solidFill>
                  <a:srgbClr val="5BAE3E"/>
                </a:solidFill>
                <a:cs typeface="+mn-ea"/>
                <a:sym typeface="+mn-ea"/>
              </a:rPr>
              <a:t>(FIFO) principle</a:t>
            </a:r>
            <a:r>
              <a:rPr lang="en-US" altLang="zh-CN" sz="1600" dirty="0">
                <a:solidFill>
                  <a:srgbClr val="5BAE3E"/>
                </a:solidFill>
                <a:cs typeface="+mn-ea"/>
                <a:sym typeface="+mn-ea"/>
              </a:rPr>
              <a:t> to ensure timely turnover.</a:t>
            </a:r>
            <a:endParaRPr lang="en-US" altLang="zh-CN" sz="1600" dirty="0">
              <a:solidFill>
                <a:srgbClr val="5BAE3E"/>
              </a:solidFill>
              <a:cs typeface="+mn-ea"/>
              <a:sym typeface="+mn-ea"/>
            </a:endParaRPr>
          </a:p>
        </p:txBody>
      </p:sp>
      <p:sp>
        <p:nvSpPr>
          <p:cNvPr id="7" name="文本框 6"/>
          <p:cNvSpPr txBox="1"/>
          <p:nvPr/>
        </p:nvSpPr>
        <p:spPr>
          <a:xfrm>
            <a:off x="623391" y="1561386"/>
            <a:ext cx="10505525" cy="523220"/>
          </a:xfrm>
          <a:prstGeom prst="rect">
            <a:avLst/>
          </a:prstGeom>
          <a:noFill/>
        </p:spPr>
        <p:txBody>
          <a:bodyPr wrap="square" rtlCol="0">
            <a:spAutoFit/>
          </a:bodyPr>
          <a:lstStyle/>
          <a:p>
            <a:r>
              <a:rPr lang="en-US" altLang="zh-CN" sz="2800" b="1" dirty="0"/>
              <a:t>Preservation of agricultural products</a:t>
            </a:r>
            <a:endParaRPr lang="en-US" altLang="zh-CN" sz="2800" b="1" dirty="0"/>
          </a:p>
        </p:txBody>
      </p:sp>
      <p:pic>
        <p:nvPicPr>
          <p:cNvPr id="8" name="0601_22">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1151666" y="4842216"/>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26" grpId="0" animBg="1"/>
      <p:bldP spid="28" grpId="0" animBg="1"/>
      <p:bldP spid="30" grpId="0" animBg="1"/>
      <p:bldP spid="32" grpId="0"/>
      <p:bldP spid="5" grpId="0"/>
      <p:bldP spid="6" grpId="0" animBg="1"/>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0" y="2376759"/>
            <a:ext cx="12192000" cy="3293637"/>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3. In-Storage Management of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1008891" y="2730777"/>
            <a:ext cx="7230518" cy="39421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High-frequency items</a:t>
            </a:r>
            <a:r>
              <a:rPr lang="en-US" altLang="zh-CN" dirty="0">
                <a:solidFill>
                  <a:schemeClr val="bg1"/>
                </a:solidFill>
                <a:latin typeface="Arial" panose="020B0604020202020204" pitchFamily="34" charset="0"/>
                <a:cs typeface="Arial" panose="020B0604020202020204" pitchFamily="34" charset="0"/>
                <a:sym typeface="+mn-ea"/>
              </a:rPr>
              <a:t> stored near entrances/exits.</a:t>
            </a:r>
            <a:endParaRPr lang="en-US" altLang="zh-CN" dirty="0">
              <a:solidFill>
                <a:schemeClr val="bg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1008891" y="3215885"/>
            <a:ext cx="7064592" cy="39421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Low-turnover items</a:t>
            </a:r>
            <a:r>
              <a:rPr lang="en-US" altLang="zh-CN" dirty="0">
                <a:solidFill>
                  <a:schemeClr val="bg1"/>
                </a:solidFill>
                <a:latin typeface="Arial" panose="020B0604020202020204" pitchFamily="34" charset="0"/>
                <a:cs typeface="Arial" panose="020B0604020202020204" pitchFamily="34" charset="0"/>
                <a:sym typeface="+mn-ea"/>
              </a:rPr>
              <a:t> placed deeper inside.</a:t>
            </a:r>
            <a:endParaRPr lang="en-US" altLang="zh-CN" dirty="0">
              <a:solidFill>
                <a:schemeClr val="bg1"/>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1008891" y="3700993"/>
            <a:ext cx="6194797" cy="726609"/>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Seasonal goods</a:t>
            </a:r>
            <a:r>
              <a:rPr lang="en-US" altLang="zh-CN" dirty="0">
                <a:solidFill>
                  <a:schemeClr val="bg1"/>
                </a:solidFill>
                <a:latin typeface="Arial" panose="020B0604020202020204" pitchFamily="34" charset="0"/>
                <a:cs typeface="Arial" panose="020B0604020202020204" pitchFamily="34" charset="0"/>
                <a:sym typeface="+mn-ea"/>
              </a:rPr>
              <a:t> positioned according to their active periods.</a:t>
            </a:r>
            <a:endParaRPr lang="en-US" altLang="zh-CN" dirty="0">
              <a:solidFill>
                <a:schemeClr val="bg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1008891" y="4518499"/>
            <a:ext cx="6674299" cy="75565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Similar / identical products</a:t>
            </a:r>
            <a:r>
              <a:rPr lang="en-US" altLang="zh-CN" dirty="0">
                <a:solidFill>
                  <a:schemeClr val="bg1"/>
                </a:solidFill>
                <a:latin typeface="Arial" panose="020B0604020202020204" pitchFamily="34" charset="0"/>
                <a:cs typeface="Arial" panose="020B0604020202020204" pitchFamily="34" charset="0"/>
                <a:sym typeface="+mn-ea"/>
              </a:rPr>
              <a:t> stored together to improve efficiency.</a:t>
            </a:r>
            <a:endParaRPr lang="en-US" altLang="zh-CN" dirty="0">
              <a:solidFill>
                <a:schemeClr val="bg1"/>
              </a:solidFill>
              <a:latin typeface="Arial" panose="020B0604020202020204" pitchFamily="34" charset="0"/>
              <a:cs typeface="Arial" panose="020B0604020202020204" pitchFamily="34" charset="0"/>
              <a:sym typeface="+mn-ea"/>
            </a:endParaRPr>
          </a:p>
        </p:txBody>
      </p:sp>
      <p:pic>
        <p:nvPicPr>
          <p:cNvPr id="22" name="图片 21" descr="生成提升清晰度图片 (17)(1)"/>
          <p:cNvPicPr>
            <a:picLocks noChangeAspect="1"/>
          </p:cNvPicPr>
          <p:nvPr/>
        </p:nvPicPr>
        <p:blipFill>
          <a:blip r:embed="rId1"/>
          <a:srcRect l="5990" t="2500" r="5831" b="6126"/>
          <a:stretch>
            <a:fillRect/>
          </a:stretch>
        </p:blipFill>
        <p:spPr>
          <a:xfrm>
            <a:off x="7471316" y="2428953"/>
            <a:ext cx="4103649" cy="3189249"/>
          </a:xfrm>
          <a:prstGeom prst="ellipse">
            <a:avLst/>
          </a:prstGeom>
          <a:ln w="63500" cap="rnd">
            <a:noFill/>
          </a:ln>
          <a:effectLst/>
        </p:spPr>
      </p:pic>
      <p:sp>
        <p:nvSpPr>
          <p:cNvPr id="6" name="矩形 5"/>
          <p:cNvSpPr/>
          <p:nvPr/>
        </p:nvSpPr>
        <p:spPr>
          <a:xfrm rot="16200000">
            <a:off x="-332351" y="3926232"/>
            <a:ext cx="2304000" cy="70217"/>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7" name="文本框 6"/>
          <p:cNvSpPr txBox="1"/>
          <p:nvPr/>
        </p:nvSpPr>
        <p:spPr>
          <a:xfrm>
            <a:off x="623391" y="1561386"/>
            <a:ext cx="3703281" cy="523220"/>
          </a:xfrm>
          <a:prstGeom prst="rect">
            <a:avLst/>
          </a:prstGeom>
          <a:noFill/>
        </p:spPr>
        <p:txBody>
          <a:bodyPr wrap="square" rtlCol="0">
            <a:spAutoFit/>
          </a:bodyPr>
          <a:lstStyle/>
          <a:p>
            <a:r>
              <a:rPr lang="en-US" altLang="zh-CN" sz="2800" b="1" dirty="0"/>
              <a:t>Location Strategy</a:t>
            </a:r>
            <a:endParaRPr lang="en-US" altLang="zh-CN" sz="2800" b="1" dirty="0"/>
          </a:p>
        </p:txBody>
      </p:sp>
      <p:pic>
        <p:nvPicPr>
          <p:cNvPr id="3" name="0601_2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226636" y="5008602"/>
            <a:ext cx="609601"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2" grpId="0" animBg="1"/>
      <p:bldP spid="5" grpId="0"/>
      <p:bldP spid="4" grpId="0"/>
      <p:bldP spid="8" grpId="0"/>
      <p:bldP spid="9" grpId="0"/>
      <p:bldP spid="6" grpId="0" animBg="1"/>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5963920"/>
            <a:ext cx="12192000" cy="89408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4876034"/>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Outbound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5" name="文本框 4"/>
          <p:cNvSpPr txBox="1"/>
          <p:nvPr/>
        </p:nvSpPr>
        <p:spPr>
          <a:xfrm>
            <a:off x="640902" y="1716019"/>
            <a:ext cx="5715294" cy="2724336"/>
          </a:xfrm>
          <a:prstGeom prst="rect">
            <a:avLst/>
          </a:prstGeom>
          <a:noFill/>
        </p:spPr>
        <p:txBody>
          <a:bodyPr wrap="square" rtlCol="0">
            <a:spAutoFit/>
          </a:bodyPr>
          <a:lstStyle/>
          <a:p>
            <a:pPr marL="288290" lvl="0" indent="-288290">
              <a:lnSpc>
                <a:spcPct val="130000"/>
              </a:lnSpc>
              <a:spcBef>
                <a:spcPts val="300"/>
              </a:spcBef>
              <a:spcAft>
                <a:spcPts val="3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Requirements for Outbound Operations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Conducted </a:t>
            </a:r>
            <a:r>
              <a:rPr lang="en-US" altLang="zh-CN" sz="1600" b="1" dirty="0">
                <a:solidFill>
                  <a:schemeClr val="tx1"/>
                </a:solidFill>
                <a:latin typeface="Arial" panose="020B0604020202020204" pitchFamily="34" charset="0"/>
                <a:cs typeface="Arial" panose="020B0604020202020204" pitchFamily="34" charset="0"/>
                <a:sym typeface="+mn-ea"/>
              </a:rPr>
              <a:t>strictly</a:t>
            </a:r>
            <a:r>
              <a:rPr lang="en-US" altLang="zh-CN" sz="1600" dirty="0">
                <a:solidFill>
                  <a:schemeClr val="tx1"/>
                </a:solidFill>
                <a:latin typeface="Arial" panose="020B0604020202020204" pitchFamily="34" charset="0"/>
                <a:cs typeface="Arial" panose="020B0604020202020204" pitchFamily="34" charset="0"/>
                <a:sym typeface="+mn-ea"/>
              </a:rPr>
              <a:t> in accordance with </a:t>
            </a:r>
            <a:r>
              <a:rPr lang="en-US" altLang="zh-CN" sz="1600" b="1" dirty="0">
                <a:solidFill>
                  <a:schemeClr val="tx1"/>
                </a:solidFill>
                <a:latin typeface="Arial" panose="020B0604020202020204" pitchFamily="34" charset="0"/>
                <a:cs typeface="Arial" panose="020B0604020202020204" pitchFamily="34" charset="0"/>
                <a:sym typeface="+mn-ea"/>
              </a:rPr>
              <a:t>established procedures</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Delivery documents</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290195" lvl="1" indent="0">
              <a:lnSpc>
                <a:spcPct val="130000"/>
              </a:lnSpc>
              <a:spcBef>
                <a:spcPts val="300"/>
              </a:spcBef>
              <a:spcAft>
                <a:spcPts val="300"/>
              </a:spcAft>
              <a:buSzPct val="100000"/>
              <a:buFont typeface="Arial" panose="020B0604020202020204" pitchFamily="34" charset="0"/>
              <a:buNone/>
            </a:pPr>
            <a:r>
              <a:rPr lang="en-US" altLang="en-US" sz="1600" b="1" dirty="0">
                <a:solidFill>
                  <a:schemeClr val="tx1"/>
                </a:solidFill>
                <a:latin typeface="Arial" panose="020B0604020202020204" pitchFamily="34" charset="0"/>
                <a:cs typeface="Arial" panose="020B0604020202020204" pitchFamily="34" charset="0"/>
                <a:sym typeface="+mn-ea"/>
              </a:rPr>
              <a:t>     → </a:t>
            </a:r>
            <a:r>
              <a:rPr lang="en-US" altLang="zh-CN" sz="1600" b="1" dirty="0">
                <a:solidFill>
                  <a:schemeClr val="tx1"/>
                </a:solidFill>
                <a:latin typeface="Arial" panose="020B0604020202020204" pitchFamily="34" charset="0"/>
                <a:cs typeface="Arial" panose="020B0604020202020204" pitchFamily="34" charset="0"/>
                <a:sym typeface="+mn-ea"/>
              </a:rPr>
              <a:t>valid + </a:t>
            </a:r>
            <a:r>
              <a:rPr lang="en-US" altLang="zh-CN" sz="1600" dirty="0">
                <a:solidFill>
                  <a:schemeClr val="tx1"/>
                </a:solidFill>
                <a:latin typeface="Arial" panose="020B0604020202020204" pitchFamily="34" charset="0"/>
                <a:cs typeface="Arial" panose="020B0604020202020204" pitchFamily="34" charset="0"/>
                <a:sym typeface="+mn-ea"/>
              </a:rPr>
              <a:t>properly</a:t>
            </a:r>
            <a:r>
              <a:rPr lang="en-US" altLang="zh-CN" sz="1600" b="1" dirty="0">
                <a:solidFill>
                  <a:schemeClr val="tx1"/>
                </a:solidFill>
                <a:latin typeface="Arial" panose="020B0604020202020204" pitchFamily="34" charset="0"/>
                <a:cs typeface="Arial" panose="020B0604020202020204" pitchFamily="34" charset="0"/>
                <a:sym typeface="+mn-ea"/>
              </a:rPr>
              <a:t> authorized. </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290195" lvl="1" indent="0">
              <a:lnSpc>
                <a:spcPct val="130000"/>
              </a:lnSpc>
              <a:spcBef>
                <a:spcPts val="300"/>
              </a:spcBef>
              <a:spcAft>
                <a:spcPts val="300"/>
              </a:spcAft>
              <a:buSzPct val="100000"/>
              <a:buFont typeface="Arial" panose="020B0604020202020204" pitchFamily="34" charset="0"/>
              <a:buNone/>
            </a:pPr>
            <a:r>
              <a:rPr lang="en-US" altLang="en-US" sz="1600" b="1" dirty="0">
                <a:solidFill>
                  <a:schemeClr val="tx1"/>
                </a:solidFill>
                <a:latin typeface="Arial" panose="020B0604020202020204" pitchFamily="34" charset="0"/>
                <a:cs typeface="Arial" panose="020B0604020202020204" pitchFamily="34" charset="0"/>
                <a:sym typeface="+mn-ea"/>
              </a:rPr>
              <a:t>     → </a:t>
            </a:r>
            <a:r>
              <a:rPr lang="en-US" altLang="zh-CN" sz="1600" b="1" dirty="0">
                <a:solidFill>
                  <a:schemeClr val="tx1"/>
                </a:solidFill>
                <a:latin typeface="Arial" panose="020B0604020202020204" pitchFamily="34" charset="0"/>
                <a:cs typeface="Arial" panose="020B0604020202020204" pitchFamily="34" charset="0"/>
                <a:sym typeface="+mn-ea"/>
              </a:rPr>
              <a:t>Informal </a:t>
            </a:r>
            <a:r>
              <a:rPr lang="en-US" altLang="zh-CN" sz="1600" dirty="0">
                <a:solidFill>
                  <a:schemeClr val="tx1"/>
                </a:solidFill>
                <a:latin typeface="Arial" panose="020B0604020202020204" pitchFamily="34" charset="0"/>
                <a:cs typeface="Arial" panose="020B0604020202020204" pitchFamily="34" charset="0"/>
                <a:sym typeface="+mn-ea"/>
              </a:rPr>
              <a:t>or</a:t>
            </a:r>
            <a:r>
              <a:rPr lang="en-US" altLang="zh-CN" sz="1600" b="1" dirty="0">
                <a:solidFill>
                  <a:schemeClr val="tx1"/>
                </a:solidFill>
                <a:latin typeface="Arial" panose="020B0604020202020204" pitchFamily="34" charset="0"/>
                <a:cs typeface="Arial" panose="020B0604020202020204" pitchFamily="34" charset="0"/>
                <a:sym typeface="+mn-ea"/>
              </a:rPr>
              <a:t> handwritten notes </a:t>
            </a:r>
            <a:r>
              <a:rPr lang="en-US" altLang="zh-CN" sz="1600" dirty="0">
                <a:solidFill>
                  <a:schemeClr val="tx1"/>
                </a:solidFill>
                <a:latin typeface="Arial" panose="020B0604020202020204" pitchFamily="34" charset="0"/>
                <a:cs typeface="Arial" panose="020B0604020202020204" pitchFamily="34" charset="0"/>
                <a:sym typeface="+mn-ea"/>
              </a:rPr>
              <a:t>are</a:t>
            </a:r>
            <a:r>
              <a:rPr lang="en-US" altLang="zh-CN" sz="1600" b="1" dirty="0">
                <a:solidFill>
                  <a:schemeClr val="tx1"/>
                </a:solidFill>
                <a:latin typeface="Arial" panose="020B0604020202020204" pitchFamily="34" charset="0"/>
                <a:cs typeface="Arial" panose="020B0604020202020204" pitchFamily="34" charset="0"/>
                <a:sym typeface="+mn-ea"/>
              </a:rPr>
              <a:t> not accepted. </a:t>
            </a:r>
            <a:endParaRPr lang="en-US" altLang="zh-CN" sz="1600" b="1"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300"/>
              </a:spcBef>
              <a:spcAft>
                <a:spcPts val="300"/>
              </a:spcAft>
              <a:buSzPct val="100000"/>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Items Shipped First: </a:t>
            </a:r>
            <a:endParaRPr lang="en-US" altLang="zh-CN" sz="1600" b="1" dirty="0">
              <a:solidFill>
                <a:schemeClr val="tx1"/>
              </a:solidFill>
              <a:latin typeface="Arial" panose="020B0604020202020204" pitchFamily="34" charset="0"/>
              <a:cs typeface="Arial" panose="020B0604020202020204" pitchFamily="34" charset="0"/>
              <a:sym typeface="+mn-ea"/>
            </a:endParaRPr>
          </a:p>
        </p:txBody>
      </p:sp>
      <p:sp>
        <p:nvSpPr>
          <p:cNvPr id="8" name="矩形: 圆角 7"/>
          <p:cNvSpPr/>
          <p:nvPr/>
        </p:nvSpPr>
        <p:spPr>
          <a:xfrm>
            <a:off x="1301750" y="4538980"/>
            <a:ext cx="2700000" cy="396000"/>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600" dirty="0">
                <a:solidFill>
                  <a:schemeClr val="tx1"/>
                </a:solidFill>
                <a:latin typeface="Arial" panose="020B0604020202020204" pitchFamily="34" charset="0"/>
                <a:cs typeface="Arial" panose="020B0604020202020204" pitchFamily="34" charset="0"/>
                <a:sym typeface="+mn-ea"/>
              </a:rPr>
              <a:t>Shorter shelf life.</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9" name="矩形: 圆角 8"/>
          <p:cNvSpPr/>
          <p:nvPr/>
        </p:nvSpPr>
        <p:spPr>
          <a:xfrm>
            <a:off x="1301750" y="5025150"/>
            <a:ext cx="2700000" cy="395605"/>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600" dirty="0">
                <a:solidFill>
                  <a:schemeClr val="tx1"/>
                </a:solidFill>
                <a:latin typeface="Arial" panose="020B0604020202020204" pitchFamily="34" charset="0"/>
                <a:cs typeface="Arial" panose="020B0604020202020204" pitchFamily="34" charset="0"/>
                <a:sym typeface="+mn-ea"/>
              </a:rPr>
              <a:t>Simpler packaging.</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12" name="矩形: 圆角 11"/>
          <p:cNvSpPr/>
          <p:nvPr/>
        </p:nvSpPr>
        <p:spPr>
          <a:xfrm>
            <a:off x="1301750" y="5510925"/>
            <a:ext cx="2700000" cy="395605"/>
          </a:xfrm>
          <a:prstGeom prst="roundRect">
            <a:avLst>
              <a:gd name="adj" fmla="val 50000"/>
            </a:avLst>
          </a:prstGeom>
          <a:solidFill>
            <a:srgbClr val="5BAE3E">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lvl="2" indent="0" algn="ctr" fontAlgn="auto">
              <a:buSzPct val="100000"/>
            </a:pPr>
            <a:r>
              <a:rPr lang="en-US" altLang="zh-CN" sz="1600" dirty="0">
                <a:solidFill>
                  <a:schemeClr val="tx1"/>
                </a:solidFill>
                <a:latin typeface="Arial" panose="020B0604020202020204" pitchFamily="34" charset="0"/>
                <a:cs typeface="Arial" panose="020B0604020202020204" pitchFamily="34" charset="0"/>
                <a:sym typeface="+mn-ea"/>
              </a:rPr>
              <a:t>Higher risk of spoilage.</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15" name="图片 14"/>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a:xfrm>
            <a:off x="6637655" y="2115642"/>
            <a:ext cx="5258435" cy="2953106"/>
          </a:xfrm>
          <a:prstGeom prst="rect">
            <a:avLst/>
          </a:prstGeom>
        </p:spPr>
      </p:pic>
      <p:pic>
        <p:nvPicPr>
          <p:cNvPr id="4" name="0601_2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739775" y="62436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bldLst>
      <p:bldP spid="2" grpId="0"/>
      <p:bldP spid="5" grpId="0" uiExpand="1" build="p"/>
      <p:bldP spid="8" grpId="0" animBg="1"/>
      <p:bldP spid="9"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2073910"/>
            <a:ext cx="12192000" cy="305816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Outbound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图片 2" descr="生成提升清晰度图片 (20)(1)"/>
          <p:cNvPicPr>
            <a:picLocks noChangeAspect="1"/>
          </p:cNvPicPr>
          <p:nvPr/>
        </p:nvPicPr>
        <p:blipFill>
          <a:blip r:embed="rId1"/>
          <a:stretch>
            <a:fillRect/>
          </a:stretch>
        </p:blipFill>
        <p:spPr>
          <a:xfrm>
            <a:off x="7220585" y="1907540"/>
            <a:ext cx="4239895" cy="3390900"/>
          </a:xfrm>
          <a:prstGeom prst="rect">
            <a:avLst/>
          </a:prstGeom>
        </p:spPr>
      </p:pic>
      <p:sp>
        <p:nvSpPr>
          <p:cNvPr id="6" name="文本框 5"/>
          <p:cNvSpPr txBox="1"/>
          <p:nvPr/>
        </p:nvSpPr>
        <p:spPr>
          <a:xfrm>
            <a:off x="741262" y="2298065"/>
            <a:ext cx="6629694" cy="2609850"/>
          </a:xfrm>
          <a:prstGeom prst="rect">
            <a:avLst/>
          </a:prstGeom>
          <a:noFill/>
        </p:spPr>
        <p:txBody>
          <a:bodyPr wrap="square" rtlCol="0">
            <a:spAutoFit/>
          </a:bodyPr>
          <a:lstStyle/>
          <a:p>
            <a:pPr marL="288290" lvl="0" indent="-288290">
              <a:lnSpc>
                <a:spcPct val="15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Preparations Before Outbound Operations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5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Breaking bulk</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5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Repackaging</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5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Duplicating documents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5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Organizing handling personnel</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5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Preparing tools and equipment</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5" name="0601_25">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12825" y="585152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childTnLst>
        </p:cTn>
      </p:par>
    </p:tnLst>
    <p:bldLst>
      <p:bldP spid="4" grpId="0" animBg="1"/>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1694815"/>
            <a:ext cx="8780145" cy="333819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4. Outbound Operations for Agricultural Products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6" name="文本框 5"/>
          <p:cNvSpPr txBox="1"/>
          <p:nvPr/>
        </p:nvSpPr>
        <p:spPr>
          <a:xfrm>
            <a:off x="652145" y="1877695"/>
            <a:ext cx="5492115" cy="1828800"/>
          </a:xfrm>
          <a:prstGeom prst="rect">
            <a:avLst/>
          </a:prstGeom>
          <a:noFill/>
        </p:spPr>
        <p:txBody>
          <a:bodyPr wrap="square" rtlCol="0">
            <a:no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Requirements During Outbound Handling </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Ensure operational safety.</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Monitor storage life of products.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Prohibit distribution of spoiled, expired, or degraded goods.</a:t>
            </a:r>
            <a:endParaRPr lang="en-US" altLang="zh-CN" sz="1600" dirty="0">
              <a:solidFill>
                <a:schemeClr val="bg1"/>
              </a:solidFill>
              <a:latin typeface="Arial" panose="020B0604020202020204" pitchFamily="34" charset="0"/>
              <a:cs typeface="Arial" panose="020B0604020202020204" pitchFamily="34" charset="0"/>
              <a:sym typeface="+mn-ea"/>
            </a:endParaRPr>
          </a:p>
        </p:txBody>
      </p:sp>
      <p:pic>
        <p:nvPicPr>
          <p:cNvPr id="9" name="图片 8" descr="生成提升清晰度图片 (22)(1)"/>
          <p:cNvPicPr>
            <a:picLocks noChangeAspect="1"/>
          </p:cNvPicPr>
          <p:nvPr/>
        </p:nvPicPr>
        <p:blipFill>
          <a:blip r:embed="rId1"/>
          <a:stretch>
            <a:fillRect/>
          </a:stretch>
        </p:blipFill>
        <p:spPr>
          <a:xfrm>
            <a:off x="8659072" y="3501646"/>
            <a:ext cx="3167803" cy="2376000"/>
          </a:xfrm>
          <a:prstGeom prst="rect">
            <a:avLst/>
          </a:prstGeom>
        </p:spPr>
      </p:pic>
      <p:pic>
        <p:nvPicPr>
          <p:cNvPr id="4" name="图片 3" descr="生成提升清晰度图片 (21)(1)"/>
          <p:cNvPicPr>
            <a:picLocks noChangeAspect="1"/>
          </p:cNvPicPr>
          <p:nvPr/>
        </p:nvPicPr>
        <p:blipFill>
          <a:blip r:embed="rId2"/>
          <a:srcRect t="15799" b="7626"/>
          <a:stretch>
            <a:fillRect/>
          </a:stretch>
        </p:blipFill>
        <p:spPr>
          <a:xfrm>
            <a:off x="6805930" y="1405890"/>
            <a:ext cx="3218180" cy="2463800"/>
          </a:xfrm>
          <a:prstGeom prst="rect">
            <a:avLst/>
          </a:prstGeom>
        </p:spPr>
      </p:pic>
      <p:sp>
        <p:nvSpPr>
          <p:cNvPr id="5" name="文本框 4"/>
          <p:cNvSpPr txBox="1"/>
          <p:nvPr/>
        </p:nvSpPr>
        <p:spPr>
          <a:xfrm>
            <a:off x="652145" y="3797300"/>
            <a:ext cx="5492750" cy="1144270"/>
          </a:xfrm>
          <a:prstGeom prst="rect">
            <a:avLst/>
          </a:prstGeom>
          <a:noFill/>
        </p:spPr>
        <p:txBody>
          <a:bodyPr wrap="square" rtlCol="0">
            <a:no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Update Warehouse Records</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Records immediately updated in warehouse ledgers after dispatch.</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652052" y="5032375"/>
            <a:ext cx="5492459" cy="845185"/>
          </a:xfrm>
          <a:prstGeom prst="rect">
            <a:avLst/>
          </a:prstGeom>
          <a:noFill/>
        </p:spPr>
        <p:txBody>
          <a:bodyPr wrap="square" rtlCol="0">
            <a:no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File Delivery DocumentsU</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latin typeface="Arial" panose="020B0604020202020204" pitchFamily="34" charset="0"/>
                <a:cs typeface="Arial" panose="020B0604020202020204" pitchFamily="34" charset="0"/>
                <a:sym typeface="+mn-ea"/>
              </a:rPr>
              <a:t>Delivery documents filed properly for reference.</a:t>
            </a:r>
            <a:endParaRPr lang="en-US" altLang="zh-CN" sz="1600" dirty="0">
              <a:latin typeface="Arial" panose="020B0604020202020204" pitchFamily="34" charset="0"/>
              <a:cs typeface="Arial" panose="020B0604020202020204" pitchFamily="34" charset="0"/>
              <a:sym typeface="+mn-ea"/>
            </a:endParaRPr>
          </a:p>
        </p:txBody>
      </p:sp>
      <p:pic>
        <p:nvPicPr>
          <p:cNvPr id="12" name="0601_2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47750" y="59705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2"/>
                </p:tgtEl>
              </p:cMediaNode>
            </p:audio>
          </p:childTnLst>
        </p:cTn>
      </p:par>
    </p:tnLst>
    <p:bldLst>
      <p:bldP spid="3" grpId="0" animBg="1"/>
      <p:bldP spid="6" grpId="0" uiExpand="1" build="p"/>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4199255" y="2393950"/>
            <a:ext cx="982980" cy="1521460"/>
            <a:chOff x="1432560" y="2630282"/>
            <a:chExt cx="853440" cy="1320624"/>
          </a:xfrm>
        </p:grpSpPr>
        <p:cxnSp>
          <p:nvCxnSpPr>
            <p:cNvPr id="14" name="直接连接符 13"/>
            <p:cNvCxnSpPr/>
            <p:nvPr/>
          </p:nvCxnSpPr>
          <p:spPr>
            <a:xfrm>
              <a:off x="2286000" y="2630282"/>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1432560" y="3940976"/>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7" name="文本框 126"/>
          <p:cNvSpPr txBox="1"/>
          <p:nvPr/>
        </p:nvSpPr>
        <p:spPr>
          <a:xfrm>
            <a:off x="2514437" y="1010906"/>
            <a:ext cx="2699712" cy="583565"/>
          </a:xfrm>
          <a:prstGeom prst="rect">
            <a:avLst/>
          </a:prstGeom>
          <a:noFill/>
        </p:spPr>
        <p:txBody>
          <a:bodyPr vert="horz" wrap="square" rtlCol="0">
            <a:spAutoFit/>
          </a:bodyPr>
          <a:lstStyle/>
          <a:p>
            <a:pPr algn="r"/>
            <a:r>
              <a:rPr lang="en-US" altLang="zh-CN"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rPr>
              <a:t>PART.01</a:t>
            </a:r>
            <a:endParaRPr lang="zh-CN" altLang="en-US" sz="3200" i="1" dirty="0">
              <a:solidFill>
                <a:srgbClr val="5BAE3E"/>
              </a:solidFill>
              <a:latin typeface="Arial" panose="020B0604020202020204" pitchFamily="34" charset="0"/>
              <a:ea typeface="+mj-ea"/>
              <a:cs typeface="Arial" panose="020B0604020202020204" pitchFamily="34" charset="0"/>
              <a:sym typeface="Arial" panose="020B0604020202020204" pitchFamily="34" charset="0"/>
            </a:endParaRPr>
          </a:p>
        </p:txBody>
      </p:sp>
      <p:grpSp>
        <p:nvGrpSpPr>
          <p:cNvPr id="121" name="组合 120"/>
          <p:cNvGrpSpPr/>
          <p:nvPr/>
        </p:nvGrpSpPr>
        <p:grpSpPr>
          <a:xfrm rot="16200000" flipV="1">
            <a:off x="403225" y="4108450"/>
            <a:ext cx="631825" cy="423545"/>
            <a:chOff x="1432560" y="2623534"/>
            <a:chExt cx="853440" cy="1320624"/>
          </a:xfrm>
        </p:grpSpPr>
        <p:cxnSp>
          <p:nvCxnSpPr>
            <p:cNvPr id="122" name="直接连接符 121"/>
            <p:cNvCxnSpPr/>
            <p:nvPr/>
          </p:nvCxnSpPr>
          <p:spPr>
            <a:xfrm>
              <a:off x="2285999" y="2623534"/>
              <a:ext cx="0" cy="132062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3" name="直接连接符 122"/>
            <p:cNvCxnSpPr/>
            <p:nvPr/>
          </p:nvCxnSpPr>
          <p:spPr>
            <a:xfrm>
              <a:off x="1432560" y="3930930"/>
              <a:ext cx="853440"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08" name="组合 107"/>
          <p:cNvGrpSpPr/>
          <p:nvPr/>
        </p:nvGrpSpPr>
        <p:grpSpPr>
          <a:xfrm>
            <a:off x="1280745" y="3333888"/>
            <a:ext cx="1538345" cy="1025562"/>
            <a:chOff x="2178006" y="5732219"/>
            <a:chExt cx="1219876" cy="813250"/>
          </a:xfrm>
        </p:grpSpPr>
        <p:cxnSp>
          <p:nvCxnSpPr>
            <p:cNvPr id="109" name="直接连接符 108"/>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0" name="直接连接符 109"/>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2" name="直接连接符 111"/>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3" name="直接连接符 112"/>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4" name="直接连接符 113"/>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5" name="直接连接符 114"/>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6" name="直接连接符 115"/>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7" name="直接连接符 116"/>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5" name="文本框 4"/>
          <p:cNvSpPr txBox="1"/>
          <p:nvPr/>
        </p:nvSpPr>
        <p:spPr>
          <a:xfrm>
            <a:off x="5625510" y="2857391"/>
            <a:ext cx="6489875" cy="1124585"/>
          </a:xfrm>
          <a:prstGeom prst="rect">
            <a:avLst/>
          </a:prstGeom>
          <a:noFill/>
        </p:spPr>
        <p:txBody>
          <a:bodyPr wrap="square" rtlCol="0">
            <a:spAutoFit/>
          </a:bodyPr>
          <a:lstStyle/>
          <a:p>
            <a:pPr lvl="0" defTabSz="685800">
              <a:lnSpc>
                <a:spcPct val="120000"/>
              </a:lnSpc>
              <a:defRPr/>
            </a:pPr>
            <a:r>
              <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Overview of Agricultural Product Warehouse Operations  </a:t>
            </a:r>
            <a:endParaRPr lang="en-US" altLang="zh-CN" sz="2800" b="1" dirty="0">
              <a:solidFill>
                <a:srgbClr val="FFFFFF"/>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2" name="0601_03">
            <a:hlinkClick r:id="" action="ppaction://media"/>
          </p:cNvPr>
          <p:cNvPicPr>
            <a:picLocks noChangeAspect="1"/>
          </p:cNvPicPr>
          <p:nvPr>
            <a:audioFile r:link="rId1"/>
            <p:extLst>
              <p:ext uri="{DAA4B4D4-6D71-4841-9C94-3DE7FCFB9230}">
                <p14:media xmlns:p14="http://schemas.microsoft.com/office/powerpoint/2010/main" r:embed="rId2"/>
              </p:ext>
            </p:extLst>
          </p:nvPr>
        </p:nvPicPr>
        <p:blipFill>
          <a:blip r:embed="rId3"/>
          <a:stretch>
            <a:fillRect/>
          </a:stretch>
        </p:blipFill>
        <p:spPr>
          <a:xfrm>
            <a:off x="-965200" y="500856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bldLst>
      <p:bldP spid="127"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4509120"/>
            <a:ext cx="12191999" cy="234887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5" name="图片 4" descr="C:/Users/QX_HD/Desktop/生成提升清晰度图片(1).png生成提升清晰度图片(1)"/>
          <p:cNvPicPr>
            <a:picLocks noChangeAspect="1"/>
          </p:cNvPicPr>
          <p:nvPr/>
        </p:nvPicPr>
        <p:blipFill>
          <a:blip r:embed="rId1"/>
          <a:srcRect t="13289" b="13289"/>
          <a:stretch>
            <a:fillRect/>
          </a:stretch>
        </p:blipFill>
        <p:spPr>
          <a:xfrm>
            <a:off x="6242733" y="2586959"/>
            <a:ext cx="4982210" cy="2439035"/>
          </a:xfrm>
          <a:prstGeom prst="rect">
            <a:avLst/>
          </a:prstGeom>
        </p:spPr>
      </p:pic>
      <p:sp>
        <p:nvSpPr>
          <p:cNvPr id="6" name="矩形: 圆角 5"/>
          <p:cNvSpPr/>
          <p:nvPr/>
        </p:nvSpPr>
        <p:spPr>
          <a:xfrm>
            <a:off x="1091562" y="2976734"/>
            <a:ext cx="3204000" cy="360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Inbound</a:t>
            </a:r>
            <a:endParaRPr lang="en-US" altLang="zh-CN" sz="1600" b="1" dirty="0">
              <a:solidFill>
                <a:schemeClr val="bg1"/>
              </a:solidFill>
            </a:endParaRPr>
          </a:p>
        </p:txBody>
      </p:sp>
      <p:sp>
        <p:nvSpPr>
          <p:cNvPr id="7" name="矩形: 圆角 6"/>
          <p:cNvSpPr/>
          <p:nvPr/>
        </p:nvSpPr>
        <p:spPr>
          <a:xfrm>
            <a:off x="1091562" y="3445085"/>
            <a:ext cx="3204000" cy="360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Storage</a:t>
            </a:r>
            <a:endParaRPr lang="en-US" altLang="zh-CN" sz="1600" b="1" dirty="0">
              <a:solidFill>
                <a:schemeClr val="bg1"/>
              </a:solidFill>
            </a:endParaRPr>
          </a:p>
        </p:txBody>
      </p:sp>
      <p:sp>
        <p:nvSpPr>
          <p:cNvPr id="11" name="矩形: 圆角 10"/>
          <p:cNvSpPr/>
          <p:nvPr/>
        </p:nvSpPr>
        <p:spPr>
          <a:xfrm>
            <a:off x="1091562" y="3913437"/>
            <a:ext cx="3204000" cy="360000"/>
          </a:xfrm>
          <a:prstGeom prst="roundRect">
            <a:avLst>
              <a:gd name="adj" fmla="val 50000"/>
            </a:avLst>
          </a:prstGeom>
          <a:solidFill>
            <a:srgbClr val="5BAE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chemeClr val="bg1"/>
                </a:solidFill>
              </a:rPr>
              <a:t>Outbound</a:t>
            </a:r>
            <a:endParaRPr lang="en-US" altLang="zh-CN" sz="1600" b="1" dirty="0">
              <a:solidFill>
                <a:schemeClr val="bg1"/>
              </a:solidFill>
            </a:endParaRPr>
          </a:p>
        </p:txBody>
      </p:sp>
      <p:sp>
        <p:nvSpPr>
          <p:cNvPr id="2" name="文本框 1"/>
          <p:cNvSpPr txBox="1"/>
          <p:nvPr/>
        </p:nvSpPr>
        <p:spPr>
          <a:xfrm>
            <a:off x="695324" y="1283970"/>
            <a:ext cx="10913095" cy="1115695"/>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Definition of Warehouse Operations</a:t>
            </a:r>
            <a:endParaRPr lang="en-US" altLang="zh-CN" b="1" dirty="0">
              <a:solidFill>
                <a:srgbClr val="5BAE3E"/>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The full workflow </a:t>
            </a:r>
            <a:r>
              <a:rPr lang="en-US" altLang="zh-CN" sz="1600" dirty="0">
                <a:solidFill>
                  <a:schemeClr val="tx1"/>
                </a:solidFill>
                <a:latin typeface="Arial" panose="020B0604020202020204" pitchFamily="34" charset="0"/>
                <a:cs typeface="Arial" panose="020B0604020202020204" pitchFamily="34" charset="0"/>
                <a:sym typeface="+mn-ea"/>
              </a:rPr>
              <a:t>centered on </a:t>
            </a:r>
            <a:r>
              <a:rPr lang="en-US" altLang="zh-CN" sz="1600" b="1" dirty="0">
                <a:solidFill>
                  <a:schemeClr val="tx1"/>
                </a:solidFill>
                <a:latin typeface="Arial" panose="020B0604020202020204" pitchFamily="34" charset="0"/>
                <a:cs typeface="Arial" panose="020B0604020202020204" pitchFamily="34" charset="0"/>
                <a:sym typeface="+mn-ea"/>
              </a:rPr>
              <a:t>storage and preservation</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b="1" dirty="0">
                <a:solidFill>
                  <a:schemeClr val="tx1"/>
                </a:solidFill>
                <a:latin typeface="Arial" panose="020B0604020202020204" pitchFamily="34" charset="0"/>
                <a:cs typeface="Arial" panose="020B0604020202020204" pitchFamily="34" charset="0"/>
                <a:sym typeface="+mn-ea"/>
              </a:rPr>
              <a:t>From receiving goods</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en-US" sz="1600" dirty="0">
                <a:solidFill>
                  <a:schemeClr val="tx1"/>
                </a:solidFill>
                <a:latin typeface="Arial" panose="020B0604020202020204" pitchFamily="34" charset="0"/>
                <a:cs typeface="Arial" panose="020B0604020202020204" pitchFamily="34" charset="0"/>
                <a:sym typeface="+mn-ea"/>
              </a:rPr>
              <a:t>→</a:t>
            </a:r>
            <a:r>
              <a:rPr lang="en-US" altLang="zh-CN" sz="1600" dirty="0">
                <a:solidFill>
                  <a:schemeClr val="tx1"/>
                </a:solidFill>
                <a:latin typeface="Arial" panose="020B0604020202020204" pitchFamily="34" charset="0"/>
                <a:cs typeface="Arial" panose="020B0604020202020204" pitchFamily="34" charset="0"/>
                <a:sym typeface="+mn-ea"/>
              </a:rPr>
              <a:t> </a:t>
            </a:r>
            <a:r>
              <a:rPr lang="en-US" altLang="zh-CN" sz="1600" b="1" dirty="0">
                <a:solidFill>
                  <a:schemeClr val="tx1"/>
                </a:solidFill>
                <a:latin typeface="Arial" panose="020B0604020202020204" pitchFamily="34" charset="0"/>
                <a:cs typeface="Arial" panose="020B0604020202020204" pitchFamily="34" charset="0"/>
                <a:sym typeface="+mn-ea"/>
              </a:rPr>
              <a:t>to dispatching them in good condition</a:t>
            </a:r>
            <a:r>
              <a:rPr lang="en-US" altLang="zh-CN" sz="1600" dirty="0">
                <a:solidFill>
                  <a:schemeClr val="tx1"/>
                </a:solidFill>
                <a:latin typeface="Arial" panose="020B0604020202020204" pitchFamily="34" charset="0"/>
                <a:cs typeface="Arial" panose="020B0604020202020204" pitchFamily="34" charset="0"/>
                <a:sym typeface="+mn-ea"/>
              </a:rPr>
              <a:t> according to operational needs.</a:t>
            </a:r>
            <a:endParaRPr lang="en-US" altLang="zh-CN" sz="1600" dirty="0">
              <a:solidFill>
                <a:schemeClr val="tx1"/>
              </a:solidFill>
              <a:latin typeface="Arial" panose="020B0604020202020204" pitchFamily="34" charset="0"/>
              <a:cs typeface="Arial" panose="020B0604020202020204" pitchFamily="34" charset="0"/>
              <a:sym typeface="+mn-ea"/>
            </a:endParaRPr>
          </a:p>
        </p:txBody>
      </p:sp>
      <p:sp>
        <p:nvSpPr>
          <p:cNvPr id="4" name="文本框 3"/>
          <p:cNvSpPr txBox="1"/>
          <p:nvPr/>
        </p:nvSpPr>
        <p:spPr>
          <a:xfrm>
            <a:off x="684174" y="2445296"/>
            <a:ext cx="4930775" cy="450850"/>
          </a:xfrm>
          <a:prstGeom prst="rect">
            <a:avLst/>
          </a:prstGeom>
          <a:noFill/>
        </p:spPr>
        <p:txBody>
          <a:bodyPr wrap="square" rtlCol="0">
            <a:spAutoFit/>
          </a:bodyPr>
          <a:lstStyle/>
          <a:p>
            <a:pPr marL="288290" lvl="0" indent="-288290" algn="l">
              <a:lnSpc>
                <a:spcPct val="130000"/>
              </a:lnSpc>
              <a:spcBef>
                <a:spcPts val="300"/>
              </a:spcBef>
              <a:spcAft>
                <a:spcPts val="300"/>
              </a:spcAft>
              <a:buClrTx/>
              <a:buSzTx/>
              <a:buFont typeface="Wingdings" panose="05000000000000000000" charset="0"/>
              <a:buChar char="n"/>
            </a:pPr>
            <a:r>
              <a:rPr lang="en-US" altLang="zh-CN" b="1" dirty="0">
                <a:solidFill>
                  <a:srgbClr val="5BAE3E"/>
                </a:solidFill>
                <a:latin typeface="Arial" panose="020B0604020202020204" pitchFamily="34" charset="0"/>
                <a:cs typeface="Arial" panose="020B0604020202020204" pitchFamily="34" charset="0"/>
                <a:sym typeface="+mn-ea"/>
              </a:rPr>
              <a:t>Core Stages of Warehouse Operations</a:t>
            </a:r>
            <a:endParaRPr lang="en-US" altLang="zh-CN" b="1" dirty="0">
              <a:solidFill>
                <a:srgbClr val="5BAE3E"/>
              </a:solidFill>
              <a:latin typeface="Arial" panose="020B0604020202020204" pitchFamily="34" charset="0"/>
              <a:cs typeface="Arial" panose="020B0604020202020204" pitchFamily="34" charset="0"/>
              <a:sym typeface="+mn-ea"/>
            </a:endParaRPr>
          </a:p>
        </p:txBody>
      </p:sp>
      <p:sp>
        <p:nvSpPr>
          <p:cNvPr id="8" name="文本框 7"/>
          <p:cNvSpPr txBox="1"/>
          <p:nvPr/>
        </p:nvSpPr>
        <p:spPr>
          <a:xfrm>
            <a:off x="684174" y="4697498"/>
            <a:ext cx="5450205" cy="1115695"/>
          </a:xfrm>
          <a:prstGeom prst="rect">
            <a:avLst/>
          </a:prstGeom>
          <a:noFill/>
        </p:spPr>
        <p:txBody>
          <a:bodyPr wrap="square" rtlCol="0">
            <a:spAutoFit/>
          </a:bodyPr>
          <a:lstStyle/>
          <a:p>
            <a:pPr marL="288290" lvl="0" indent="-288290" algn="l">
              <a:lnSpc>
                <a:spcPct val="120000"/>
              </a:lnSpc>
              <a:spcBef>
                <a:spcPts val="200"/>
              </a:spcBef>
              <a:spcAft>
                <a:spcPts val="200"/>
              </a:spcAft>
              <a:buClrTx/>
              <a:buSzTx/>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Importance of Pre-inbound Preparation</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Affects the </a:t>
            </a:r>
            <a:r>
              <a:rPr lang="en-US" altLang="zh-CN" sz="1600" b="1" dirty="0">
                <a:solidFill>
                  <a:schemeClr val="bg1"/>
                </a:solidFill>
                <a:latin typeface="Arial" panose="020B0604020202020204" pitchFamily="34" charset="0"/>
                <a:cs typeface="Arial" panose="020B0604020202020204" pitchFamily="34" charset="0"/>
                <a:sym typeface="+mn-ea"/>
              </a:rPr>
              <a:t>efficiency of the inbound process</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gn="l">
              <a:lnSpc>
                <a:spcPct val="120000"/>
              </a:lnSpc>
              <a:spcBef>
                <a:spcPts val="200"/>
              </a:spcBef>
              <a:spcAft>
                <a:spcPts val="200"/>
              </a:spcAft>
              <a:buClrTx/>
              <a:buSzTx/>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Affects the</a:t>
            </a:r>
            <a:r>
              <a:rPr lang="en-US" altLang="zh-CN" sz="1600" b="1" dirty="0">
                <a:solidFill>
                  <a:schemeClr val="bg1"/>
                </a:solidFill>
                <a:latin typeface="Arial" panose="020B0604020202020204" pitchFamily="34" charset="0"/>
                <a:cs typeface="Arial" panose="020B0604020202020204" pitchFamily="34" charset="0"/>
                <a:sym typeface="+mn-ea"/>
              </a:rPr>
              <a:t> safety of subsequent storage</a:t>
            </a:r>
            <a:r>
              <a:rPr lang="en-US" altLang="zh-CN" sz="1600" dirty="0">
                <a:solidFill>
                  <a:schemeClr val="bg1"/>
                </a:solidFill>
                <a:latin typeface="Arial" panose="020B0604020202020204" pitchFamily="34" charset="0"/>
                <a:cs typeface="Arial" panose="020B0604020202020204" pitchFamily="34" charset="0"/>
                <a:sym typeface="+mn-ea"/>
              </a:rPr>
              <a:t>.</a:t>
            </a:r>
            <a:endParaRPr lang="en-US" altLang="zh-CN" sz="1600" dirty="0">
              <a:solidFill>
                <a:schemeClr val="bg1"/>
              </a:solidFill>
              <a:latin typeface="Arial" panose="020B0604020202020204" pitchFamily="34" charset="0"/>
              <a:cs typeface="Arial" panose="020B0604020202020204" pitchFamily="34" charset="0"/>
              <a:sym typeface="+mn-ea"/>
            </a:endParaRPr>
          </a:p>
        </p:txBody>
      </p:sp>
      <p:sp>
        <p:nvSpPr>
          <p:cNvPr id="9" name="文本框 8"/>
          <p:cNvSpPr txBox="1"/>
          <p:nvPr/>
        </p:nvSpPr>
        <p:spPr>
          <a:xfrm>
            <a:off x="593300" y="431757"/>
            <a:ext cx="8470690" cy="58356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Warehouse Operations Overview</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3" name="0601_04">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047750" y="441483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0" grpId="0" animBg="1"/>
      <p:bldP spid="6" grpId="0" animBg="1"/>
      <p:bldP spid="7" grpId="0" animBg="1"/>
      <p:bldP spid="11" grpId="0" animBg="1"/>
      <p:bldP spid="2" grpId="0" uiExpand="1" build="p"/>
      <p:bldP spid="4" grpId="0"/>
      <p:bldP spid="8" grpId="0" uiExpand="1"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6708278"/>
            <a:ext cx="12192000" cy="153627"/>
            <a:chOff x="147892" y="6347897"/>
            <a:chExt cx="11450808" cy="120769"/>
          </a:xfrm>
        </p:grpSpPr>
        <p:sp>
          <p:nvSpPr>
            <p:cNvPr id="8" name="矩形 7"/>
            <p:cNvSpPr/>
            <p:nvPr/>
          </p:nvSpPr>
          <p:spPr>
            <a:xfrm>
              <a:off x="147892" y="6347898"/>
              <a:ext cx="7633872" cy="117699"/>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sp>
          <p:nvSpPr>
            <p:cNvPr id="12" name="矩形 11"/>
            <p:cNvSpPr/>
            <p:nvPr/>
          </p:nvSpPr>
          <p:spPr>
            <a:xfrm>
              <a:off x="7781764" y="6347897"/>
              <a:ext cx="3816936" cy="120769"/>
            </a:xfrm>
            <a:prstGeom prst="rect">
              <a:avLst/>
            </a:prstGeom>
            <a:solidFill>
              <a:srgbClr val="DEB8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prstClr val="white"/>
                </a:solidFill>
                <a:effectLst/>
                <a:uLnTx/>
                <a:uFillTx/>
                <a:latin typeface="Calibri" panose="020F0502020204030204"/>
                <a:ea typeface="字魂59号-创粗黑" panose="00000500000000000000" pitchFamily="2" charset="-122"/>
                <a:cs typeface="+mn-cs"/>
              </a:endParaRPr>
            </a:p>
          </p:txBody>
        </p:sp>
      </p:grpSp>
      <p:sp>
        <p:nvSpPr>
          <p:cNvPr id="6" name="文本框 5"/>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185" name="任意多边形: 形状 184"/>
          <p:cNvSpPr/>
          <p:nvPr>
            <p:custDataLst>
              <p:tags r:id="rId1"/>
            </p:custDataLst>
          </p:nvPr>
        </p:nvSpPr>
        <p:spPr>
          <a:xfrm>
            <a:off x="705803" y="2367753"/>
            <a:ext cx="10812780" cy="2293457"/>
          </a:xfrm>
          <a:custGeom>
            <a:avLst/>
            <a:gdLst>
              <a:gd name="connsiteX0" fmla="*/ 0 w 17028"/>
              <a:gd name="connsiteY0" fmla="*/ 0 h 4375"/>
              <a:gd name="connsiteX1" fmla="*/ 15934 w 17028"/>
              <a:gd name="connsiteY1" fmla="*/ 0 h 4375"/>
              <a:gd name="connsiteX2" fmla="*/ 17028 w 17028"/>
              <a:gd name="connsiteY2" fmla="*/ 1094 h 4375"/>
              <a:gd name="connsiteX3" fmla="*/ 17028 w 17028"/>
              <a:gd name="connsiteY3" fmla="*/ 1094 h 4375"/>
              <a:gd name="connsiteX4" fmla="*/ 15934 w 17028"/>
              <a:gd name="connsiteY4" fmla="*/ 2187 h 4375"/>
              <a:gd name="connsiteX5" fmla="*/ 1094 w 17028"/>
              <a:gd name="connsiteY5" fmla="*/ 2187 h 4375"/>
              <a:gd name="connsiteX6" fmla="*/ 0 w 17028"/>
              <a:gd name="connsiteY6" fmla="*/ 3281 h 4375"/>
              <a:gd name="connsiteX7" fmla="*/ 0 w 17028"/>
              <a:gd name="connsiteY7" fmla="*/ 3281 h 4375"/>
              <a:gd name="connsiteX8" fmla="*/ 1094 w 17028"/>
              <a:gd name="connsiteY8" fmla="*/ 4375 h 4375"/>
              <a:gd name="connsiteX9" fmla="*/ 16972 w 17028"/>
              <a:gd name="connsiteY9" fmla="*/ 4375 h 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028" h="4375">
                <a:moveTo>
                  <a:pt x="0" y="0"/>
                </a:moveTo>
                <a:lnTo>
                  <a:pt x="15934" y="0"/>
                </a:lnTo>
                <a:cubicBezTo>
                  <a:pt x="16538" y="0"/>
                  <a:pt x="17028" y="490"/>
                  <a:pt x="17028" y="1094"/>
                </a:cubicBezTo>
                <a:lnTo>
                  <a:pt x="17028" y="1094"/>
                </a:lnTo>
                <a:cubicBezTo>
                  <a:pt x="17028" y="1698"/>
                  <a:pt x="16538" y="2187"/>
                  <a:pt x="15934" y="2187"/>
                </a:cubicBezTo>
                <a:lnTo>
                  <a:pt x="1094" y="2187"/>
                </a:lnTo>
                <a:cubicBezTo>
                  <a:pt x="490" y="2187"/>
                  <a:pt x="0" y="2677"/>
                  <a:pt x="0" y="3281"/>
                </a:cubicBezTo>
                <a:lnTo>
                  <a:pt x="0" y="3281"/>
                </a:lnTo>
                <a:cubicBezTo>
                  <a:pt x="0" y="3885"/>
                  <a:pt x="490" y="4375"/>
                  <a:pt x="1094" y="4375"/>
                </a:cubicBezTo>
                <a:lnTo>
                  <a:pt x="16972" y="4375"/>
                </a:lnTo>
              </a:path>
            </a:pathLst>
          </a:custGeom>
          <a:noFill/>
          <a:ln w="101600" cap="rnd">
            <a:gradFill>
              <a:gsLst>
                <a:gs pos="0">
                  <a:schemeClr val="accent1">
                    <a:lumMod val="20000"/>
                    <a:lumOff val="80000"/>
                    <a:alpha val="100000"/>
                  </a:schemeClr>
                </a:gs>
                <a:gs pos="88000">
                  <a:srgbClr val="5BAE3E"/>
                </a:gs>
              </a:gsLst>
              <a:lin ang="6180000" scaled="1"/>
            </a:grad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sp>
        <p:nvSpPr>
          <p:cNvPr id="254" name="任意多边形: 形状 253"/>
          <p:cNvSpPr/>
          <p:nvPr>
            <p:custDataLst>
              <p:tags r:id="rId2"/>
            </p:custDataLst>
          </p:nvPr>
        </p:nvSpPr>
        <p:spPr>
          <a:xfrm>
            <a:off x="614363" y="2222973"/>
            <a:ext cx="289255" cy="289255"/>
          </a:xfrm>
          <a:custGeom>
            <a:avLst/>
            <a:gdLst>
              <a:gd name="connsiteX0" fmla="*/ 289255 w 289255"/>
              <a:gd name="connsiteY0" fmla="*/ 144628 h 289255"/>
              <a:gd name="connsiteX1" fmla="*/ 144628 w 289255"/>
              <a:gd name="connsiteY1" fmla="*/ 289255 h 289255"/>
              <a:gd name="connsiteX2" fmla="*/ 0 w 289255"/>
              <a:gd name="connsiteY2" fmla="*/ 144628 h 289255"/>
              <a:gd name="connsiteX3" fmla="*/ 144628 w 289255"/>
              <a:gd name="connsiteY3" fmla="*/ 0 h 289255"/>
              <a:gd name="connsiteX4" fmla="*/ 289255 w 289255"/>
              <a:gd name="connsiteY4" fmla="*/ 144628 h 2892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255" h="289255">
                <a:moveTo>
                  <a:pt x="289255" y="144628"/>
                </a:moveTo>
                <a:cubicBezTo>
                  <a:pt x="289255" y="224503"/>
                  <a:pt x="224503" y="289255"/>
                  <a:pt x="144628" y="289255"/>
                </a:cubicBezTo>
                <a:cubicBezTo>
                  <a:pt x="64752" y="289255"/>
                  <a:pt x="0" y="224503"/>
                  <a:pt x="0" y="144628"/>
                </a:cubicBezTo>
                <a:cubicBezTo>
                  <a:pt x="0" y="64752"/>
                  <a:pt x="64752" y="0"/>
                  <a:pt x="144628" y="0"/>
                </a:cubicBezTo>
                <a:cubicBezTo>
                  <a:pt x="224503" y="0"/>
                  <a:pt x="289255" y="64752"/>
                  <a:pt x="289255" y="144628"/>
                </a:cubicBezTo>
                <a:close/>
              </a:path>
            </a:pathLst>
          </a:custGeom>
          <a:solidFill>
            <a:schemeClr val="accent1">
              <a:lumMod val="40000"/>
              <a:lumOff val="60000"/>
            </a:schemeClr>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grpSp>
        <p:nvGrpSpPr>
          <p:cNvPr id="4" name="组合 3"/>
          <p:cNvGrpSpPr/>
          <p:nvPr/>
        </p:nvGrpSpPr>
        <p:grpSpPr>
          <a:xfrm>
            <a:off x="1160463" y="1609827"/>
            <a:ext cx="2331720" cy="1534818"/>
            <a:chOff x="1160463" y="1609827"/>
            <a:chExt cx="2331720" cy="1534818"/>
          </a:xfrm>
        </p:grpSpPr>
        <p:sp useBgFill="1">
          <p:nvSpPr>
            <p:cNvPr id="89" name="任意多边形: 形状 189"/>
            <p:cNvSpPr/>
            <p:nvPr>
              <p:custDataLst>
                <p:tags r:id="rId3"/>
              </p:custDataLst>
            </p:nvPr>
          </p:nvSpPr>
          <p:spPr>
            <a:xfrm>
              <a:off x="1160463" y="1609827"/>
              <a:ext cx="2331720" cy="1534818"/>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1">
                  <a:alpha val="20000"/>
                </a:schemeClr>
              </a:solidFill>
              <a:prstDash val="solid"/>
              <a:miter/>
            </a:ln>
            <a:effectLst>
              <a:outerShdw blurRad="152400" dist="38100" dir="1200000" algn="t" rotWithShape="0">
                <a:schemeClr val="accent1">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91" name="文本框 90"/>
            <p:cNvSpPr txBox="1"/>
            <p:nvPr>
              <p:custDataLst>
                <p:tags r:id="rId4"/>
              </p:custDataLst>
            </p:nvPr>
          </p:nvSpPr>
          <p:spPr>
            <a:xfrm>
              <a:off x="1331913" y="1971471"/>
              <a:ext cx="1993900" cy="81153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Familiarizing with inbound agricultural products.</a:t>
              </a:r>
              <a:endParaRPr lang="zh-CN" altLang="en-US" sz="1600" b="1" dirty="0">
                <a:solidFill>
                  <a:srgbClr val="5BAE3E"/>
                </a:solidFill>
                <a:sym typeface="+mn-ea"/>
              </a:endParaRPr>
            </a:p>
          </p:txBody>
        </p:sp>
      </p:grpSp>
      <p:grpSp>
        <p:nvGrpSpPr>
          <p:cNvPr id="5" name="组合 4"/>
          <p:cNvGrpSpPr/>
          <p:nvPr/>
        </p:nvGrpSpPr>
        <p:grpSpPr>
          <a:xfrm>
            <a:off x="3676333" y="1609827"/>
            <a:ext cx="2331720" cy="1534818"/>
            <a:chOff x="3676333" y="1609827"/>
            <a:chExt cx="2331720" cy="1534818"/>
          </a:xfrm>
        </p:grpSpPr>
        <p:sp useBgFill="1">
          <p:nvSpPr>
            <p:cNvPr id="49" name="任意多边形: 形状 189"/>
            <p:cNvSpPr/>
            <p:nvPr>
              <p:custDataLst>
                <p:tags r:id="rId5"/>
              </p:custDataLst>
            </p:nvPr>
          </p:nvSpPr>
          <p:spPr>
            <a:xfrm>
              <a:off x="3676333" y="1609827"/>
              <a:ext cx="2331720" cy="1534818"/>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2">
                  <a:alpha val="20000"/>
                </a:schemeClr>
              </a:solidFill>
              <a:prstDash val="solid"/>
              <a:miter/>
            </a:ln>
            <a:effectLst>
              <a:outerShdw blurRad="152400" dist="38100" dir="1200000" algn="t" rotWithShape="0">
                <a:schemeClr val="accent2">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51" name="文本框 50"/>
            <p:cNvSpPr txBox="1"/>
            <p:nvPr>
              <p:custDataLst>
                <p:tags r:id="rId6"/>
              </p:custDataLst>
            </p:nvPr>
          </p:nvSpPr>
          <p:spPr>
            <a:xfrm>
              <a:off x="3895091" y="1971471"/>
              <a:ext cx="1899285" cy="81153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Assessing warehouse conditions.</a:t>
              </a:r>
              <a:endParaRPr lang="en-US" altLang="zh-CN" sz="1600" b="1" dirty="0">
                <a:solidFill>
                  <a:srgbClr val="5BAE3E"/>
                </a:solidFill>
                <a:sym typeface="+mn-ea"/>
              </a:endParaRPr>
            </a:p>
          </p:txBody>
        </p:sp>
      </p:grpSp>
      <p:grpSp>
        <p:nvGrpSpPr>
          <p:cNvPr id="7" name="组合 6"/>
          <p:cNvGrpSpPr/>
          <p:nvPr/>
        </p:nvGrpSpPr>
        <p:grpSpPr>
          <a:xfrm>
            <a:off x="6169901" y="1609827"/>
            <a:ext cx="2331720" cy="1534818"/>
            <a:chOff x="6169901" y="1609827"/>
            <a:chExt cx="2331720" cy="1534818"/>
          </a:xfrm>
        </p:grpSpPr>
        <p:sp useBgFill="1">
          <p:nvSpPr>
            <p:cNvPr id="53" name="任意多边形: 形状 189"/>
            <p:cNvSpPr/>
            <p:nvPr>
              <p:custDataLst>
                <p:tags r:id="rId7"/>
              </p:custDataLst>
            </p:nvPr>
          </p:nvSpPr>
          <p:spPr>
            <a:xfrm>
              <a:off x="6169901" y="1609827"/>
              <a:ext cx="2331720" cy="1534818"/>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1">
                  <a:alpha val="20000"/>
                </a:schemeClr>
              </a:solidFill>
              <a:prstDash val="solid"/>
              <a:miter/>
            </a:ln>
            <a:effectLst>
              <a:outerShdw blurRad="152400" dist="38100" dir="1200000" algn="t" rotWithShape="0">
                <a:schemeClr val="accent1">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57" name="文本框 56"/>
            <p:cNvSpPr txBox="1"/>
            <p:nvPr>
              <p:custDataLst>
                <p:tags r:id="rId8"/>
              </p:custDataLst>
            </p:nvPr>
          </p:nvSpPr>
          <p:spPr>
            <a:xfrm>
              <a:off x="6410961" y="2106727"/>
              <a:ext cx="1899285" cy="54102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Proper warehouse layout planning.</a:t>
              </a:r>
              <a:endParaRPr lang="en-US" altLang="zh-CN" sz="1600" b="1" dirty="0">
                <a:solidFill>
                  <a:srgbClr val="5BAE3E"/>
                </a:solidFill>
                <a:sym typeface="+mn-ea"/>
              </a:endParaRPr>
            </a:p>
          </p:txBody>
        </p:sp>
      </p:grpSp>
      <p:grpSp>
        <p:nvGrpSpPr>
          <p:cNvPr id="9" name="组合 8"/>
          <p:cNvGrpSpPr/>
          <p:nvPr/>
        </p:nvGrpSpPr>
        <p:grpSpPr>
          <a:xfrm>
            <a:off x="8708073" y="1609827"/>
            <a:ext cx="2331720" cy="1534818"/>
            <a:chOff x="8708073" y="1609827"/>
            <a:chExt cx="2331720" cy="1534818"/>
          </a:xfrm>
        </p:grpSpPr>
        <p:sp useBgFill="1">
          <p:nvSpPr>
            <p:cNvPr id="63" name="任意多边形: 形状 189"/>
            <p:cNvSpPr/>
            <p:nvPr>
              <p:custDataLst>
                <p:tags r:id="rId9"/>
              </p:custDataLst>
            </p:nvPr>
          </p:nvSpPr>
          <p:spPr>
            <a:xfrm>
              <a:off x="8708073" y="1609827"/>
              <a:ext cx="2331720" cy="1534818"/>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2">
                  <a:alpha val="20000"/>
                </a:schemeClr>
              </a:solidFill>
              <a:prstDash val="solid"/>
              <a:miter/>
            </a:ln>
            <a:effectLst>
              <a:outerShdw blurRad="152400" dist="38100" dir="1200000" algn="t" rotWithShape="0">
                <a:schemeClr val="accent2">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65" name="文本框 64"/>
            <p:cNvSpPr txBox="1"/>
            <p:nvPr>
              <p:custDataLst>
                <p:tags r:id="rId10"/>
              </p:custDataLst>
            </p:nvPr>
          </p:nvSpPr>
          <p:spPr>
            <a:xfrm>
              <a:off x="8926831" y="2106727"/>
              <a:ext cx="1899285" cy="54102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Preparation of storage areas.</a:t>
              </a:r>
              <a:endParaRPr lang="en-US" altLang="zh-CN" sz="1600" b="1" dirty="0">
                <a:solidFill>
                  <a:srgbClr val="5BAE3E"/>
                </a:solidFill>
                <a:sym typeface="+mn-ea"/>
              </a:endParaRPr>
            </a:p>
          </p:txBody>
        </p:sp>
      </p:grpSp>
      <p:grpSp>
        <p:nvGrpSpPr>
          <p:cNvPr id="10" name="组合 9"/>
          <p:cNvGrpSpPr/>
          <p:nvPr/>
        </p:nvGrpSpPr>
        <p:grpSpPr>
          <a:xfrm>
            <a:off x="1160463" y="3891778"/>
            <a:ext cx="2331720" cy="1572322"/>
            <a:chOff x="1160463" y="3891778"/>
            <a:chExt cx="2331720" cy="1572322"/>
          </a:xfrm>
        </p:grpSpPr>
        <p:sp useBgFill="1">
          <p:nvSpPr>
            <p:cNvPr id="71" name="任意多边形: 形状 189"/>
            <p:cNvSpPr/>
            <p:nvPr>
              <p:custDataLst>
                <p:tags r:id="rId11"/>
              </p:custDataLst>
            </p:nvPr>
          </p:nvSpPr>
          <p:spPr>
            <a:xfrm>
              <a:off x="1160463" y="3891778"/>
              <a:ext cx="2331720" cy="1572322"/>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1">
                  <a:alpha val="20000"/>
                </a:schemeClr>
              </a:solidFill>
              <a:prstDash val="solid"/>
              <a:miter/>
            </a:ln>
            <a:effectLst>
              <a:outerShdw blurRad="152400" dist="38100" dir="1200000" algn="t" rotWithShape="0">
                <a:schemeClr val="accent1">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73" name="文本框 72"/>
            <p:cNvSpPr txBox="1"/>
            <p:nvPr>
              <p:custDataLst>
                <p:tags r:id="rId12"/>
              </p:custDataLst>
            </p:nvPr>
          </p:nvSpPr>
          <p:spPr>
            <a:xfrm>
              <a:off x="1379538" y="4001664"/>
              <a:ext cx="1899285" cy="135255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Preparation of covering and padding materials, and operational tools.</a:t>
              </a:r>
              <a:endParaRPr lang="en-US" altLang="zh-CN" sz="1600" b="1" dirty="0">
                <a:solidFill>
                  <a:srgbClr val="5BAE3E"/>
                </a:solidFill>
                <a:sym typeface="+mn-ea"/>
              </a:endParaRPr>
            </a:p>
          </p:txBody>
        </p:sp>
      </p:grpSp>
      <p:grpSp>
        <p:nvGrpSpPr>
          <p:cNvPr id="11" name="组合 10"/>
          <p:cNvGrpSpPr/>
          <p:nvPr/>
        </p:nvGrpSpPr>
        <p:grpSpPr>
          <a:xfrm>
            <a:off x="3676333" y="3891778"/>
            <a:ext cx="2331720" cy="1572322"/>
            <a:chOff x="3676333" y="3891778"/>
            <a:chExt cx="2331720" cy="1572322"/>
          </a:xfrm>
        </p:grpSpPr>
        <p:sp useBgFill="1">
          <p:nvSpPr>
            <p:cNvPr id="75" name="任意多边形: 形状 189"/>
            <p:cNvSpPr/>
            <p:nvPr>
              <p:custDataLst>
                <p:tags r:id="rId13"/>
              </p:custDataLst>
            </p:nvPr>
          </p:nvSpPr>
          <p:spPr>
            <a:xfrm>
              <a:off x="3676333" y="3891778"/>
              <a:ext cx="2331720" cy="1572322"/>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2">
                  <a:alpha val="20000"/>
                </a:schemeClr>
              </a:solidFill>
              <a:prstDash val="solid"/>
              <a:miter/>
            </a:ln>
            <a:effectLst>
              <a:outerShdw blurRad="152400" dist="38100" dir="1200000" algn="t" rotWithShape="0">
                <a:schemeClr val="accent2">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77" name="文本框 76"/>
            <p:cNvSpPr txBox="1"/>
            <p:nvPr>
              <p:custDataLst>
                <p:tags r:id="rId14"/>
              </p:custDataLst>
            </p:nvPr>
          </p:nvSpPr>
          <p:spPr>
            <a:xfrm>
              <a:off x="3895408" y="4272175"/>
              <a:ext cx="1899285" cy="81153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Preparation for inspection and acceptance.</a:t>
              </a:r>
              <a:endParaRPr lang="en-US" altLang="zh-CN" sz="1600" b="1" dirty="0">
                <a:solidFill>
                  <a:srgbClr val="5BAE3E"/>
                </a:solidFill>
                <a:sym typeface="+mn-ea"/>
              </a:endParaRPr>
            </a:p>
          </p:txBody>
        </p:sp>
      </p:grpSp>
      <p:grpSp>
        <p:nvGrpSpPr>
          <p:cNvPr id="13" name="组合 12"/>
          <p:cNvGrpSpPr/>
          <p:nvPr/>
        </p:nvGrpSpPr>
        <p:grpSpPr>
          <a:xfrm>
            <a:off x="6192203" y="3891778"/>
            <a:ext cx="2331720" cy="1572322"/>
            <a:chOff x="6192203" y="3891778"/>
            <a:chExt cx="2331720" cy="1572322"/>
          </a:xfrm>
        </p:grpSpPr>
        <p:sp useBgFill="1">
          <p:nvSpPr>
            <p:cNvPr id="79" name="任意多边形: 形状 189"/>
            <p:cNvSpPr/>
            <p:nvPr>
              <p:custDataLst>
                <p:tags r:id="rId15"/>
              </p:custDataLst>
            </p:nvPr>
          </p:nvSpPr>
          <p:spPr>
            <a:xfrm>
              <a:off x="6192203" y="3891778"/>
              <a:ext cx="2331720" cy="1572322"/>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1">
                  <a:alpha val="20000"/>
                </a:schemeClr>
              </a:solidFill>
              <a:prstDash val="solid"/>
              <a:miter/>
            </a:ln>
            <a:effectLst>
              <a:outerShdw blurRad="152400" dist="38100" dir="1200000" algn="t" rotWithShape="0">
                <a:schemeClr val="accent1">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81" name="文本框 80"/>
            <p:cNvSpPr txBox="1"/>
            <p:nvPr>
              <p:custDataLst>
                <p:tags r:id="rId16"/>
              </p:custDataLst>
            </p:nvPr>
          </p:nvSpPr>
          <p:spPr>
            <a:xfrm>
              <a:off x="6347143" y="4136919"/>
              <a:ext cx="1899285" cy="108204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dirty="0">
                  <a:solidFill>
                    <a:srgbClr val="5BAE3E"/>
                  </a:solidFill>
                  <a:sym typeface="+mn-ea"/>
                </a:rPr>
                <a:t>Establishing loading and unloading procedures.</a:t>
              </a:r>
              <a:endParaRPr lang="en-US" altLang="zh-CN" sz="1600" b="1" dirty="0">
                <a:solidFill>
                  <a:srgbClr val="5BAE3E"/>
                </a:solidFill>
                <a:sym typeface="+mn-ea"/>
              </a:endParaRPr>
            </a:p>
          </p:txBody>
        </p:sp>
      </p:grpSp>
      <p:grpSp>
        <p:nvGrpSpPr>
          <p:cNvPr id="14" name="组合 13"/>
          <p:cNvGrpSpPr/>
          <p:nvPr/>
        </p:nvGrpSpPr>
        <p:grpSpPr>
          <a:xfrm>
            <a:off x="8708073" y="3891778"/>
            <a:ext cx="2331720" cy="1572322"/>
            <a:chOff x="8708073" y="3891778"/>
            <a:chExt cx="2331720" cy="1572322"/>
          </a:xfrm>
        </p:grpSpPr>
        <p:sp useBgFill="1">
          <p:nvSpPr>
            <p:cNvPr id="83" name="任意多边形: 形状 189"/>
            <p:cNvSpPr/>
            <p:nvPr>
              <p:custDataLst>
                <p:tags r:id="rId17"/>
              </p:custDataLst>
            </p:nvPr>
          </p:nvSpPr>
          <p:spPr>
            <a:xfrm>
              <a:off x="8708073" y="3891778"/>
              <a:ext cx="2331720" cy="1572322"/>
            </a:xfrm>
            <a:custGeom>
              <a:avLst/>
              <a:gdLst>
                <a:gd name="connsiteX0" fmla="*/ 2253768 w 2331796"/>
                <a:gd name="connsiteY0" fmla="*/ 0 h 1870252"/>
                <a:gd name="connsiteX1" fmla="*/ 78029 w 2331796"/>
                <a:gd name="connsiteY1" fmla="*/ 0 h 1870252"/>
                <a:gd name="connsiteX2" fmla="*/ 0 w 2331796"/>
                <a:gd name="connsiteY2" fmla="*/ 78029 h 1870252"/>
                <a:gd name="connsiteX3" fmla="*/ 0 w 2331796"/>
                <a:gd name="connsiteY3" fmla="*/ 1792224 h 1870252"/>
                <a:gd name="connsiteX4" fmla="*/ 78029 w 2331796"/>
                <a:gd name="connsiteY4" fmla="*/ 1870253 h 1870252"/>
                <a:gd name="connsiteX5" fmla="*/ 2253768 w 2331796"/>
                <a:gd name="connsiteY5" fmla="*/ 1870253 h 1870252"/>
                <a:gd name="connsiteX6" fmla="*/ 2331796 w 2331796"/>
                <a:gd name="connsiteY6" fmla="*/ 1792224 h 1870252"/>
                <a:gd name="connsiteX7" fmla="*/ 2331796 w 2331796"/>
                <a:gd name="connsiteY7" fmla="*/ 78029 h 1870252"/>
                <a:gd name="connsiteX8" fmla="*/ 2253768 w 2331796"/>
                <a:gd name="connsiteY8" fmla="*/ 0 h 18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31796" h="1870252">
                  <a:moveTo>
                    <a:pt x="2253768" y="0"/>
                  </a:moveTo>
                  <a:lnTo>
                    <a:pt x="78029" y="0"/>
                  </a:lnTo>
                  <a:cubicBezTo>
                    <a:pt x="34900" y="0"/>
                    <a:pt x="0" y="34900"/>
                    <a:pt x="0" y="78029"/>
                  </a:cubicBezTo>
                  <a:lnTo>
                    <a:pt x="0" y="1792224"/>
                  </a:lnTo>
                  <a:cubicBezTo>
                    <a:pt x="0" y="1835353"/>
                    <a:pt x="34900" y="1870253"/>
                    <a:pt x="78029" y="1870253"/>
                  </a:cubicBezTo>
                  <a:lnTo>
                    <a:pt x="2253768" y="1870253"/>
                  </a:lnTo>
                  <a:cubicBezTo>
                    <a:pt x="2296897" y="1870253"/>
                    <a:pt x="2331796" y="1835353"/>
                    <a:pt x="2331796" y="1792224"/>
                  </a:cubicBezTo>
                  <a:lnTo>
                    <a:pt x="2331796" y="78029"/>
                  </a:lnTo>
                  <a:cubicBezTo>
                    <a:pt x="2331796" y="34976"/>
                    <a:pt x="2296821" y="0"/>
                    <a:pt x="2253768" y="0"/>
                  </a:cubicBezTo>
                  <a:close/>
                </a:path>
              </a:pathLst>
            </a:custGeom>
            <a:ln w="7620" cap="flat">
              <a:solidFill>
                <a:schemeClr val="accent2">
                  <a:alpha val="20000"/>
                </a:schemeClr>
              </a:solidFill>
              <a:prstDash val="solid"/>
              <a:miter/>
            </a:ln>
            <a:effectLst>
              <a:outerShdw blurRad="152400" dist="38100" dir="1200000" algn="t" rotWithShape="0">
                <a:schemeClr val="accent2">
                  <a:alpha val="34000"/>
                </a:scheme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l">
                <a:buClrTx/>
                <a:buSzTx/>
                <a:buFontTx/>
              </a:pPr>
              <a:endParaRPr lang="zh-CN" altLang="en-US">
                <a:solidFill>
                  <a:schemeClr val="tx1"/>
                </a:solidFill>
                <a:sym typeface="+mn-ea"/>
              </a:endParaRPr>
            </a:p>
          </p:txBody>
        </p:sp>
        <p:sp>
          <p:nvSpPr>
            <p:cNvPr id="85" name="文本框 84"/>
            <p:cNvSpPr txBox="1"/>
            <p:nvPr>
              <p:custDataLst>
                <p:tags r:id="rId18"/>
              </p:custDataLst>
            </p:nvPr>
          </p:nvSpPr>
          <p:spPr>
            <a:xfrm>
              <a:off x="8906193" y="4407430"/>
              <a:ext cx="1899285" cy="541020"/>
            </a:xfrm>
            <a:prstGeom prst="rect">
              <a:avLst/>
            </a:prstGeom>
            <a:noFill/>
          </p:spPr>
          <p:txBody>
            <a:bodyPr wrap="square" lIns="0" tIns="0" rIns="0" bIns="0" rtlCol="0" anchor="ctr" anchorCtr="0">
              <a:spAutoFit/>
            </a:bodyPr>
            <a:lstStyle/>
            <a:p>
              <a:pPr lvl="0" algn="ctr">
                <a:lnSpc>
                  <a:spcPct val="110000"/>
                </a:lnSpc>
                <a:buClrTx/>
                <a:buSzTx/>
                <a:buFontTx/>
              </a:pPr>
              <a:r>
                <a:rPr lang="en-US" altLang="zh-CN" sz="1600" b="1">
                  <a:solidFill>
                    <a:srgbClr val="5BAE3E"/>
                  </a:solidFill>
                  <a:sym typeface="+mn-ea"/>
                </a:rPr>
                <a:t>Preparation of documentation.</a:t>
              </a:r>
              <a:endParaRPr lang="en-US" altLang="zh-CN" sz="1600" b="1">
                <a:solidFill>
                  <a:srgbClr val="5BAE3E"/>
                </a:solidFill>
                <a:sym typeface="+mn-ea"/>
              </a:endParaRPr>
            </a:p>
          </p:txBody>
        </p:sp>
      </p:grpSp>
      <p:sp>
        <p:nvSpPr>
          <p:cNvPr id="87" name="任意多边形: 形状 185"/>
          <p:cNvSpPr/>
          <p:nvPr>
            <p:custDataLst>
              <p:tags r:id="rId19"/>
            </p:custDataLst>
          </p:nvPr>
        </p:nvSpPr>
        <p:spPr>
          <a:xfrm>
            <a:off x="11323638" y="4484131"/>
            <a:ext cx="254107" cy="363413"/>
          </a:xfrm>
          <a:custGeom>
            <a:avLst/>
            <a:gdLst>
              <a:gd name="connsiteX0" fmla="*/ 245592 w 254107"/>
              <a:gd name="connsiteY0" fmla="*/ 164547 h 363413"/>
              <a:gd name="connsiteX1" fmla="*/ 34671 w 254107"/>
              <a:gd name="connsiteY1" fmla="*/ 4450 h 363413"/>
              <a:gd name="connsiteX2" fmla="*/ 0 w 254107"/>
              <a:gd name="connsiteY2" fmla="*/ 21672 h 363413"/>
              <a:gd name="connsiteX3" fmla="*/ 0 w 254107"/>
              <a:gd name="connsiteY3" fmla="*/ 341788 h 363413"/>
              <a:gd name="connsiteX4" fmla="*/ 34671 w 254107"/>
              <a:gd name="connsiteY4" fmla="*/ 359009 h 363413"/>
              <a:gd name="connsiteX5" fmla="*/ 245592 w 254107"/>
              <a:gd name="connsiteY5" fmla="*/ 198913 h 363413"/>
              <a:gd name="connsiteX6" fmla="*/ 245592 w 254107"/>
              <a:gd name="connsiteY6" fmla="*/ 164547 h 36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107" h="363413">
                <a:moveTo>
                  <a:pt x="245592" y="164547"/>
                </a:moveTo>
                <a:lnTo>
                  <a:pt x="34671" y="4450"/>
                </a:lnTo>
                <a:cubicBezTo>
                  <a:pt x="20422" y="-6370"/>
                  <a:pt x="0" y="3765"/>
                  <a:pt x="0" y="21672"/>
                </a:cubicBezTo>
                <a:lnTo>
                  <a:pt x="0" y="341788"/>
                </a:lnTo>
                <a:cubicBezTo>
                  <a:pt x="0" y="359619"/>
                  <a:pt x="20422" y="369753"/>
                  <a:pt x="34671" y="359009"/>
                </a:cubicBezTo>
                <a:lnTo>
                  <a:pt x="245592" y="198913"/>
                </a:lnTo>
                <a:cubicBezTo>
                  <a:pt x="256946" y="190302"/>
                  <a:pt x="256946" y="173234"/>
                  <a:pt x="245592" y="164547"/>
                </a:cubicBezTo>
                <a:close/>
              </a:path>
            </a:pathLst>
          </a:custGeom>
          <a:solidFill>
            <a:srgbClr val="5BAE3E"/>
          </a:solidFill>
          <a:ln w="7620" cap="flat">
            <a:noFill/>
            <a:prstDash val="solid"/>
            <a:miter/>
          </a:ln>
        </p:spPr>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solidFill>
                <a:schemeClr val="tx1"/>
              </a:solidFill>
            </a:endParaRPr>
          </a:p>
        </p:txBody>
      </p:sp>
      <p:pic>
        <p:nvPicPr>
          <p:cNvPr id="3" name="0601_05">
            <a:hlinkClick r:id="" action="ppaction://media"/>
          </p:cNvPr>
          <p:cNvPicPr>
            <a:picLocks noChangeAspect="1"/>
          </p:cNvPicPr>
          <p:nvPr>
            <a:audioFile r:link="rId20"/>
            <p:extLst>
              <p:ext uri="{DAA4B4D4-6D71-4841-9C94-3DE7FCFB9230}">
                <p14:media xmlns:p14="http://schemas.microsoft.com/office/powerpoint/2010/main" r:embed="rId21"/>
              </p:ext>
            </p:extLst>
          </p:nvPr>
        </p:nvPicPr>
        <p:blipFill>
          <a:blip r:embed="rId22"/>
          <a:stretch>
            <a:fillRect/>
          </a:stretch>
        </p:blipFill>
        <p:spPr>
          <a:xfrm>
            <a:off x="-536575" y="6137275"/>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6" grpId="0"/>
      <p:bldP spid="185" grpId="0" animBg="1"/>
      <p:bldP spid="254" grpId="0" animBg="1"/>
      <p:bldP spid="8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1849120" y="2157730"/>
            <a:ext cx="10342880" cy="4242435"/>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3593465" y="2239010"/>
            <a:ext cx="8198485" cy="1005205"/>
          </a:xfrm>
          <a:prstGeom prst="rect">
            <a:avLst/>
          </a:prstGeom>
          <a:noFill/>
        </p:spPr>
        <p:txBody>
          <a:bodyPr wrap="square" rtlCol="0">
            <a:spAutoFit/>
          </a:bodyPr>
          <a:lstStyle/>
          <a:p>
            <a:pPr marL="288290" lvl="0" indent="-285750">
              <a:lnSpc>
                <a:spcPct val="110000"/>
              </a:lnSpc>
              <a:spcBef>
                <a:spcPts val="200"/>
              </a:spcBef>
              <a:spcAft>
                <a:spcPts val="200"/>
              </a:spcAft>
              <a:buSzPct val="100000"/>
              <a:buFont typeface="Wingdings" panose="05000000000000000000" charset="0"/>
              <a:buChar char="n"/>
            </a:pPr>
            <a:r>
              <a:rPr lang="en-US" altLang="zh-CN" sz="1600" b="1" dirty="0">
                <a:solidFill>
                  <a:schemeClr val="bg1"/>
                </a:solidFill>
                <a:latin typeface="Arial" panose="020B0604020202020204" pitchFamily="34" charset="0"/>
                <a:cs typeface="Arial" panose="020B0604020202020204" pitchFamily="34" charset="0"/>
                <a:sym typeface="+mn-ea"/>
              </a:rPr>
              <a:t>Review Incoming Product Documentation</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5750">
              <a:lnSpc>
                <a:spcPct val="11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Carefully review relevant documents for incoming agricultural products.</a:t>
            </a:r>
            <a:endParaRPr lang="en-US" altLang="zh-CN" sz="1600" dirty="0">
              <a:solidFill>
                <a:schemeClr val="bg1"/>
              </a:solidFill>
              <a:latin typeface="Arial" panose="020B0604020202020204" pitchFamily="34" charset="0"/>
              <a:cs typeface="Arial" panose="020B0604020202020204" pitchFamily="34" charset="0"/>
              <a:sym typeface="+mn-ea"/>
            </a:endParaRPr>
          </a:p>
          <a:p>
            <a:pPr marL="288290" lvl="0" indent="-285750">
              <a:lnSpc>
                <a:spcPct val="110000"/>
              </a:lnSpc>
              <a:spcBef>
                <a:spcPts val="200"/>
              </a:spcBef>
              <a:spcAft>
                <a:spcPts val="200"/>
              </a:spcAft>
              <a:buSzPct val="100000"/>
              <a:buFont typeface="Wingdings" panose="05000000000000000000" charset="0"/>
              <a:buChar char="n"/>
            </a:pPr>
            <a:endParaRPr lang="en-US" altLang="zh-CN" sz="1600" b="1" dirty="0">
              <a:solidFill>
                <a:schemeClr val="bg1"/>
              </a:solidFill>
              <a:latin typeface="Arial" panose="020B0604020202020204" pitchFamily="34" charset="0"/>
              <a:cs typeface="Arial" panose="020B0604020202020204" pitchFamily="34" charset="0"/>
              <a:sym typeface="+mn-ea"/>
            </a:endParaRPr>
          </a:p>
        </p:txBody>
      </p:sp>
      <p:sp>
        <p:nvSpPr>
          <p:cNvPr id="6" name="文本框 5"/>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2" name="文本框 1"/>
          <p:cNvSpPr txBox="1"/>
          <p:nvPr/>
        </p:nvSpPr>
        <p:spPr>
          <a:xfrm>
            <a:off x="623570" y="1541066"/>
            <a:ext cx="10081260" cy="521970"/>
          </a:xfrm>
          <a:prstGeom prst="rect">
            <a:avLst/>
          </a:prstGeom>
          <a:noFill/>
        </p:spPr>
        <p:txBody>
          <a:bodyPr wrap="square" rtlCol="0">
            <a:spAutoFit/>
          </a:bodyPr>
          <a:lstStyle/>
          <a:p>
            <a:r>
              <a:rPr lang="en-US" altLang="zh-CN" sz="2800" b="1" dirty="0"/>
              <a:t>(1) Familiarizing with inbound agricultural products</a:t>
            </a:r>
            <a:endParaRPr lang="en-US" altLang="zh-CN" sz="2800" b="1" dirty="0"/>
          </a:p>
        </p:txBody>
      </p:sp>
      <p:sp>
        <p:nvSpPr>
          <p:cNvPr id="3" name="文本框 2"/>
          <p:cNvSpPr txBox="1"/>
          <p:nvPr/>
        </p:nvSpPr>
        <p:spPr>
          <a:xfrm>
            <a:off x="7784465" y="2974438"/>
            <a:ext cx="3647333" cy="2133405"/>
          </a:xfrm>
          <a:prstGeom prst="rect">
            <a:avLst/>
          </a:prstGeom>
          <a:noFill/>
        </p:spPr>
        <p:txBody>
          <a:bodyPr wrap="square" rtlCol="0">
            <a:spAutoFit/>
          </a:bodyPr>
          <a:lstStyle/>
          <a:p>
            <a:pPr marL="288290" lvl="0" indent="-285750" algn="l">
              <a:lnSpc>
                <a:spcPct val="130000"/>
              </a:lnSpc>
              <a:spcBef>
                <a:spcPts val="300"/>
              </a:spcBef>
              <a:spcAft>
                <a:spcPts val="300"/>
              </a:spcAft>
              <a:buClrTx/>
              <a:buSzTx/>
              <a:buFont typeface="Wingdings" panose="05000000000000000000" charset="0"/>
              <a:buChar char="n"/>
            </a:pPr>
            <a:r>
              <a:rPr lang="en-US" altLang="zh-CN" sz="1600" b="1" dirty="0">
                <a:solidFill>
                  <a:schemeClr val="bg1"/>
                </a:solidFill>
                <a:latin typeface="Arial" panose="020B0604020202020204" pitchFamily="34" charset="0"/>
                <a:cs typeface="Arial" panose="020B0604020202020204" pitchFamily="34" charset="0"/>
                <a:sym typeface="+mn-ea"/>
              </a:rPr>
              <a:t>Conduct Warehouse Planning and Preparation</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5750" algn="l">
              <a:lnSpc>
                <a:spcPct val="130000"/>
              </a:lnSpc>
              <a:spcBef>
                <a:spcPts val="300"/>
              </a:spcBef>
              <a:spcAft>
                <a:spcPts val="300"/>
              </a:spcAft>
              <a:buClrTx/>
              <a:buSzTx/>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Plan appropriate warehouse layout.</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5750" algn="l">
              <a:lnSpc>
                <a:spcPct val="130000"/>
              </a:lnSpc>
              <a:spcBef>
                <a:spcPts val="300"/>
              </a:spcBef>
              <a:spcAft>
                <a:spcPts val="300"/>
              </a:spcAft>
              <a:buClrTx/>
              <a:buSzTx/>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Conduct operational preparation.</a:t>
            </a:r>
            <a:endParaRPr lang="en-US" altLang="zh-CN" sz="1600" b="1" dirty="0">
              <a:solidFill>
                <a:schemeClr val="bg1"/>
              </a:solidFill>
              <a:latin typeface="Arial" panose="020B0604020202020204" pitchFamily="34" charset="0"/>
              <a:cs typeface="Arial" panose="020B0604020202020204" pitchFamily="34" charset="0"/>
              <a:sym typeface="+mn-ea"/>
            </a:endParaRPr>
          </a:p>
        </p:txBody>
      </p:sp>
      <p:pic>
        <p:nvPicPr>
          <p:cNvPr id="4" name="图片 3" descr="生成农产品仓库图片 (3)"/>
          <p:cNvPicPr>
            <a:picLocks noChangeAspect="1"/>
          </p:cNvPicPr>
          <p:nvPr>
            <p:custDataLst>
              <p:tags r:id="rId1"/>
            </p:custDataLst>
          </p:nvPr>
        </p:nvPicPr>
        <p:blipFill>
          <a:blip r:embed="rId2"/>
          <a:stretch>
            <a:fillRect/>
          </a:stretch>
        </p:blipFill>
        <p:spPr>
          <a:xfrm>
            <a:off x="128270" y="3037840"/>
            <a:ext cx="3316605" cy="1864995"/>
          </a:xfrm>
          <a:prstGeom prst="rect">
            <a:avLst/>
          </a:prstGeom>
        </p:spPr>
      </p:pic>
      <p:sp>
        <p:nvSpPr>
          <p:cNvPr id="5" name="文本框 4"/>
          <p:cNvSpPr txBox="1"/>
          <p:nvPr/>
        </p:nvSpPr>
        <p:spPr>
          <a:xfrm>
            <a:off x="3593465" y="2974438"/>
            <a:ext cx="4191000" cy="3258820"/>
          </a:xfrm>
          <a:prstGeom prst="rect">
            <a:avLst/>
          </a:prstGeom>
          <a:noFill/>
        </p:spPr>
        <p:txBody>
          <a:bodyPr wrap="square" rtlCol="0">
            <a:spAutoFit/>
          </a:bodyPr>
          <a:lstStyle/>
          <a:p>
            <a:pPr marL="288290" lvl="0" indent="-285750">
              <a:lnSpc>
                <a:spcPct val="110000"/>
              </a:lnSpc>
              <a:spcBef>
                <a:spcPts val="200"/>
              </a:spcBef>
              <a:spcAft>
                <a:spcPts val="200"/>
              </a:spcAft>
              <a:buSzPct val="100000"/>
              <a:buFont typeface="Wingdings" panose="05000000000000000000" charset="0"/>
              <a:buChar char="n"/>
            </a:pPr>
            <a:r>
              <a:rPr lang="en-US" altLang="zh-CN" sz="1600" b="1" dirty="0">
                <a:solidFill>
                  <a:schemeClr val="bg1"/>
                </a:solidFill>
                <a:latin typeface="Arial" panose="020B0604020202020204" pitchFamily="34" charset="0"/>
                <a:cs typeface="Arial" panose="020B0604020202020204" pitchFamily="34" charset="0"/>
                <a:sym typeface="+mn-ea"/>
              </a:rPr>
              <a:t>Understand Product Information</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Varieties.</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Specifications.</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Quantities.</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Packaging conditions.</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Unit size.</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Exact arrival time.</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Expected storage duration.</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Physicochemical characteristics.</a:t>
            </a:r>
            <a:endParaRPr lang="en-US" altLang="zh-CN" sz="1600" b="1" dirty="0">
              <a:solidFill>
                <a:schemeClr val="bg1"/>
              </a:solidFill>
              <a:latin typeface="Arial" panose="020B0604020202020204" pitchFamily="34" charset="0"/>
              <a:cs typeface="Arial" panose="020B0604020202020204" pitchFamily="34" charset="0"/>
              <a:sym typeface="+mn-ea"/>
            </a:endParaRPr>
          </a:p>
          <a:p>
            <a:pPr marL="575945" lvl="1" indent="-288290">
              <a:lnSpc>
                <a:spcPct val="110000"/>
              </a:lnSpc>
              <a:spcBef>
                <a:spcPts val="200"/>
              </a:spcBef>
              <a:spcAft>
                <a:spcPts val="200"/>
              </a:spcAft>
              <a:buSzPct val="100000"/>
              <a:buFont typeface="Arial" panose="020B0604020202020204" pitchFamily="34" charset="0"/>
              <a:buChar char="•"/>
            </a:pPr>
            <a:r>
              <a:rPr lang="en-US" altLang="zh-CN" sz="1600" b="1" dirty="0">
                <a:solidFill>
                  <a:schemeClr val="bg1"/>
                </a:solidFill>
                <a:latin typeface="Arial" panose="020B0604020202020204" pitchFamily="34" charset="0"/>
                <a:cs typeface="Arial" panose="020B0604020202020204" pitchFamily="34" charset="0"/>
                <a:sym typeface="+mn-ea"/>
              </a:rPr>
              <a:t>Storage requirements.</a:t>
            </a:r>
            <a:endParaRPr lang="en-US" altLang="zh-CN" sz="1600" b="1" dirty="0">
              <a:solidFill>
                <a:schemeClr val="bg1"/>
              </a:solidFill>
              <a:latin typeface="Arial" panose="020B0604020202020204" pitchFamily="34" charset="0"/>
              <a:cs typeface="Arial" panose="020B0604020202020204" pitchFamily="34" charset="0"/>
              <a:sym typeface="+mn-ea"/>
            </a:endParaRPr>
          </a:p>
        </p:txBody>
      </p:sp>
      <p:pic>
        <p:nvPicPr>
          <p:cNvPr id="8" name="0601_06">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000125" y="52578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bldLst>
      <p:bldP spid="24" grpId="0" animBg="1"/>
      <p:bldP spid="15" grpId="0"/>
      <p:bldP spid="2" grpId="0"/>
      <p:bldP spid="3" grpId="0" uiExpand="1" build="p"/>
      <p:bldP spid="5"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0" y="5167901"/>
            <a:ext cx="12191999" cy="1690098"/>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593090" y="2200541"/>
            <a:ext cx="6721475" cy="2636106"/>
          </a:xfrm>
          <a:prstGeom prst="rect">
            <a:avLst/>
          </a:prstGeom>
          <a:noFill/>
        </p:spPr>
        <p:txBody>
          <a:bodyPr wrap="square" rtlCol="0">
            <a:spAutoFit/>
          </a:bodyPr>
          <a:lstStyle/>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Understand Warehouse Status</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Warehouse capacity.</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Equipment availability.</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Personnel status during inbound and storage periods.</a:t>
            </a:r>
            <a:endParaRPr lang="en-US" altLang="zh-CN" sz="1600" dirty="0">
              <a:solidFill>
                <a:schemeClr val="tx1"/>
              </a:solidFill>
              <a:latin typeface="Arial" panose="020B0604020202020204" pitchFamily="34" charset="0"/>
              <a:cs typeface="Arial" panose="020B0604020202020204" pitchFamily="34" charset="0"/>
              <a:sym typeface="+mn-ea"/>
            </a:endParaRPr>
          </a:p>
          <a:p>
            <a:pPr marL="288290" lvl="0" indent="-285750">
              <a:lnSpc>
                <a:spcPct val="13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Conduct Warehouse Preparations</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3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Cleaning, consolidation, and maintenance of the warehouse and storage areas.</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4717914"/>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pic>
        <p:nvPicPr>
          <p:cNvPr id="8" name="图片 7" descr="生成提升清晰度图片 (3)(1)"/>
          <p:cNvPicPr>
            <a:picLocks noChangeAspect="1"/>
          </p:cNvPicPr>
          <p:nvPr/>
        </p:nvPicPr>
        <p:blipFill>
          <a:blip r:embed="rId1"/>
          <a:srcRect l="7171" t="12741" r="7281" b="3894"/>
          <a:stretch>
            <a:fillRect/>
          </a:stretch>
        </p:blipFill>
        <p:spPr>
          <a:xfrm>
            <a:off x="8108190" y="1946828"/>
            <a:ext cx="2881570" cy="2808000"/>
          </a:xfrm>
          <a:prstGeom prst="ellipse">
            <a:avLst/>
          </a:prstGeom>
          <a:ln w="127000" cap="rnd">
            <a:solidFill>
              <a:srgbClr val="5BAE3E"/>
            </a:solidFill>
            <a:prstDash val="solid"/>
          </a:ln>
          <a:effectLst/>
          <a:scene3d>
            <a:camera prst="perspectiveFront" fov="5400000"/>
            <a:lightRig rig="threePt" dir="t">
              <a:rot lat="0" lon="0" rev="19200000"/>
            </a:lightRig>
          </a:scene3d>
          <a:sp3d extrusionH="25400">
            <a:extrusionClr>
              <a:srgbClr val="000000"/>
            </a:extrusionClr>
          </a:sp3d>
        </p:spPr>
      </p:pic>
      <p:sp>
        <p:nvSpPr>
          <p:cNvPr id="5" name="文本框 4"/>
          <p:cNvSpPr txBox="1"/>
          <p:nvPr/>
        </p:nvSpPr>
        <p:spPr>
          <a:xfrm>
            <a:off x="623392" y="1561386"/>
            <a:ext cx="6650711" cy="521970"/>
          </a:xfrm>
          <a:prstGeom prst="rect">
            <a:avLst/>
          </a:prstGeom>
          <a:noFill/>
        </p:spPr>
        <p:txBody>
          <a:bodyPr wrap="square" rtlCol="0">
            <a:spAutoFit/>
          </a:bodyPr>
          <a:lstStyle/>
          <a:p>
            <a:r>
              <a:rPr lang="en-US" altLang="zh-CN" sz="2800" b="1" dirty="0"/>
              <a:t>(2) Assessing warehouse conditions</a:t>
            </a:r>
            <a:endParaRPr lang="en-US" altLang="zh-CN" sz="2800" b="1" dirty="0"/>
          </a:p>
        </p:txBody>
      </p:sp>
      <p:pic>
        <p:nvPicPr>
          <p:cNvPr id="3" name="0601_07">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17575" y="60896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
                </p:tgtEl>
              </p:cMediaNode>
            </p:audio>
          </p:childTnLst>
        </p:cTn>
      </p:par>
    </p:tnLst>
    <p:bldLst>
      <p:bldP spid="15" grpId="0" uiExpand="1" build="p"/>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4"/>
          <p:cNvSpPr txBox="1"/>
          <p:nvPr/>
        </p:nvSpPr>
        <p:spPr>
          <a:xfrm>
            <a:off x="640901" y="2210805"/>
            <a:ext cx="6830416" cy="1360885"/>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Systematic Location Planning</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The location of agricultural products within the warehouse should be </a:t>
            </a:r>
            <a:r>
              <a:rPr lang="en-US" altLang="zh-CN" sz="1600" b="1" dirty="0">
                <a:solidFill>
                  <a:schemeClr val="tx1"/>
                </a:solidFill>
                <a:latin typeface="Arial" panose="020B0604020202020204" pitchFamily="34" charset="0"/>
                <a:cs typeface="Arial" panose="020B0604020202020204" pitchFamily="34" charset="0"/>
                <a:sym typeface="+mn-ea"/>
              </a:rPr>
              <a:t>planned systematically</a:t>
            </a:r>
            <a:r>
              <a:rPr lang="en-US" altLang="zh-CN" sz="1600" dirty="0">
                <a:solidFill>
                  <a:schemeClr val="tx1"/>
                </a:solidFill>
                <a:latin typeface="Arial" panose="020B0604020202020204" pitchFamily="34" charset="0"/>
                <a:cs typeface="Arial" panose="020B0604020202020204" pitchFamily="34" charset="0"/>
                <a:sym typeface="+mn-ea"/>
              </a:rPr>
              <a:t> to </a:t>
            </a:r>
            <a:r>
              <a:rPr lang="en-US" altLang="zh-CN" sz="1600" b="1" dirty="0">
                <a:solidFill>
                  <a:schemeClr val="tx1"/>
                </a:solidFill>
                <a:latin typeface="Arial" panose="020B0604020202020204" pitchFamily="34" charset="0"/>
                <a:cs typeface="Arial" panose="020B0604020202020204" pitchFamily="34" charset="0"/>
                <a:sym typeface="+mn-ea"/>
              </a:rPr>
              <a:t>avoid unnecessary secondary handling</a:t>
            </a:r>
            <a:r>
              <a:rPr lang="en-US" altLang="zh-CN" sz="1600" dirty="0">
                <a:solidFill>
                  <a:schemeClr val="tx1"/>
                </a:solidFill>
                <a:latin typeface="Arial" panose="020B0604020202020204" pitchFamily="34" charset="0"/>
                <a:cs typeface="Arial" panose="020B0604020202020204" pitchFamily="34" charset="0"/>
                <a:sym typeface="+mn-ea"/>
              </a:rPr>
              <a:t>.</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623392" y="1561386"/>
            <a:ext cx="7061678" cy="521970"/>
          </a:xfrm>
          <a:prstGeom prst="rect">
            <a:avLst/>
          </a:prstGeom>
          <a:noFill/>
        </p:spPr>
        <p:txBody>
          <a:bodyPr wrap="square" rtlCol="0">
            <a:spAutoFit/>
          </a:bodyPr>
          <a:lstStyle/>
          <a:p>
            <a:r>
              <a:rPr lang="en-US" altLang="zh-CN" sz="2800" b="1" dirty="0"/>
              <a:t>(3) Proper warehouse layout planning</a:t>
            </a:r>
            <a:endParaRPr lang="en-US" altLang="zh-CN" sz="2800" b="1" dirty="0"/>
          </a:p>
        </p:txBody>
      </p:sp>
      <p:sp>
        <p:nvSpPr>
          <p:cNvPr id="5" name="矩形 4"/>
          <p:cNvSpPr/>
          <p:nvPr/>
        </p:nvSpPr>
        <p:spPr>
          <a:xfrm>
            <a:off x="0" y="5794625"/>
            <a:ext cx="12191999" cy="1063374"/>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pic>
        <p:nvPicPr>
          <p:cNvPr id="9" name="图片 8" descr="生成提升清晰度图片 (7)(1)"/>
          <p:cNvPicPr>
            <a:picLocks noChangeAspect="1"/>
          </p:cNvPicPr>
          <p:nvPr/>
        </p:nvPicPr>
        <p:blipFill>
          <a:blip r:embed="rId1"/>
          <a:stretch>
            <a:fillRect/>
          </a:stretch>
        </p:blipFill>
        <p:spPr>
          <a:xfrm>
            <a:off x="7594914" y="2537717"/>
            <a:ext cx="4034032" cy="3026367"/>
          </a:xfrm>
          <a:prstGeom prst="rect">
            <a:avLst/>
          </a:prstGeom>
        </p:spPr>
      </p:pic>
      <p:sp>
        <p:nvSpPr>
          <p:cNvPr id="3" name="文本框 2"/>
          <p:cNvSpPr txBox="1"/>
          <p:nvPr/>
        </p:nvSpPr>
        <p:spPr>
          <a:xfrm>
            <a:off x="640901" y="3546090"/>
            <a:ext cx="6830416" cy="2131353"/>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Storage Area Organization Criteria</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Product categories.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Quality grades.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Moisture conditions.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Presence or absence of pests.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Subsequent distribution or processing plans.</a:t>
            </a:r>
            <a:endParaRPr lang="en-US" altLang="zh-CN" sz="1600" dirty="0">
              <a:solidFill>
                <a:schemeClr val="tx1"/>
              </a:solidFill>
              <a:latin typeface="Arial" panose="020B0604020202020204" pitchFamily="34" charset="0"/>
              <a:cs typeface="Arial" panose="020B0604020202020204" pitchFamily="34" charset="0"/>
              <a:sym typeface="+mn-ea"/>
            </a:endParaRPr>
          </a:p>
        </p:txBody>
      </p:sp>
      <p:pic>
        <p:nvPicPr>
          <p:cNvPr id="6" name="0601_08">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941388" y="6373813"/>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bldLst>
      <p:bldP spid="15" grpId="0" uiExpand="1" build="p"/>
      <p:bldP spid="4" grpId="0"/>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301411"/>
            <a:ext cx="12191999" cy="2198670"/>
          </a:xfrm>
          <a:prstGeom prst="rect">
            <a:avLst/>
          </a:prstGeom>
          <a:solidFill>
            <a:srgbClr val="5BA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sym typeface="Arial" panose="020B0604020202020204" pitchFamily="34" charset="0"/>
            </a:endParaRPr>
          </a:p>
        </p:txBody>
      </p:sp>
      <p:sp>
        <p:nvSpPr>
          <p:cNvPr id="15" name="文本框 14"/>
          <p:cNvSpPr txBox="1"/>
          <p:nvPr/>
        </p:nvSpPr>
        <p:spPr>
          <a:xfrm>
            <a:off x="652052" y="2508451"/>
            <a:ext cx="6266815" cy="1784591"/>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bg1"/>
                </a:solidFill>
                <a:latin typeface="Arial" panose="020B0604020202020204" pitchFamily="34" charset="0"/>
                <a:cs typeface="Arial" panose="020B0604020202020204" pitchFamily="34" charset="0"/>
                <a:sym typeface="+mn-ea"/>
              </a:rPr>
              <a:t>Cleaning, Clearing, and Sanitation</a:t>
            </a:r>
            <a:endParaRPr lang="en-US" altLang="zh-CN" b="1"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Thoroughly clean the designated storage areas.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Remove any residues.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Clear drainage pipes or channels.</a:t>
            </a:r>
            <a:endParaRPr lang="en-US" altLang="zh-CN" sz="1600" dirty="0">
              <a:solidFill>
                <a:schemeClr val="bg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bg1"/>
                </a:solidFill>
                <a:latin typeface="Arial" panose="020B0604020202020204" pitchFamily="34" charset="0"/>
                <a:cs typeface="Arial" panose="020B0604020202020204" pitchFamily="34" charset="0"/>
                <a:sym typeface="+mn-ea"/>
              </a:rPr>
              <a:t>Conduct disinfection and pest control when necessary.</a:t>
            </a:r>
            <a:endParaRPr lang="en-US" altLang="zh-CN" sz="1600" dirty="0">
              <a:solidFill>
                <a:schemeClr val="bg1"/>
              </a:solidFill>
              <a:latin typeface="Arial" panose="020B0604020202020204" pitchFamily="34" charset="0"/>
              <a:cs typeface="Arial" panose="020B0604020202020204" pitchFamily="34" charset="0"/>
              <a:sym typeface="+mn-ea"/>
            </a:endParaRPr>
          </a:p>
        </p:txBody>
      </p:sp>
      <p:grpSp>
        <p:nvGrpSpPr>
          <p:cNvPr id="7" name="组合 6"/>
          <p:cNvGrpSpPr/>
          <p:nvPr/>
        </p:nvGrpSpPr>
        <p:grpSpPr>
          <a:xfrm>
            <a:off x="10288729" y="5277479"/>
            <a:ext cx="1538345" cy="1025562"/>
            <a:chOff x="2178006" y="5732219"/>
            <a:chExt cx="1219876" cy="813250"/>
          </a:xfrm>
        </p:grpSpPr>
        <p:cxnSp>
          <p:nvCxnSpPr>
            <p:cNvPr id="10" name="直接连接符 9"/>
            <p:cNvCxnSpPr/>
            <p:nvPr/>
          </p:nvCxnSpPr>
          <p:spPr>
            <a:xfrm>
              <a:off x="2178006"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2381319"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584631" y="5732219"/>
              <a:ext cx="813249" cy="813249"/>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a:off x="2787944" y="5732219"/>
              <a:ext cx="609936" cy="609936"/>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2991256" y="5732219"/>
              <a:ext cx="406624" cy="406624"/>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3194569" y="5732219"/>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2178006" y="5935532"/>
              <a:ext cx="609937" cy="609937"/>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2178006" y="6138844"/>
              <a:ext cx="406625" cy="406625"/>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2178006" y="6342156"/>
              <a:ext cx="203313" cy="203313"/>
            </a:xfrm>
            <a:prstGeom prst="line">
              <a:avLst/>
            </a:prstGeom>
            <a:ln w="12700">
              <a:solidFill>
                <a:schemeClr val="bg1">
                  <a:alpha val="98000"/>
                </a:schemeClr>
              </a:solidFill>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nvSpPr>
        <p:spPr>
          <a:xfrm>
            <a:off x="593300" y="431757"/>
            <a:ext cx="8470690" cy="1076325"/>
          </a:xfrm>
          <a:prstGeom prst="rect">
            <a:avLst/>
          </a:prstGeom>
          <a:noFill/>
        </p:spPr>
        <p:txBody>
          <a:bodyPr wrap="square" rtlCol="0">
            <a:spAutoFit/>
          </a:bodyPr>
          <a:lstStyle/>
          <a:p>
            <a:r>
              <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rPr>
              <a:t>1. Eight Key Preparatory Steps Before Inbound Operations</a:t>
            </a:r>
            <a:endParaRPr lang="en-US" altLang="zh-CN" sz="3200" b="1" dirty="0">
              <a:solidFill>
                <a:srgbClr val="5BAE3E"/>
              </a:solidFill>
              <a:latin typeface="Arial" panose="020B0604020202020204" pitchFamily="34" charset="0"/>
              <a:ea typeface="字魂59号-创粗黑" panose="00000500000000000000" pitchFamily="2" charset="-122"/>
              <a:cs typeface="Arial" panose="020B0604020202020204" pitchFamily="34" charset="0"/>
              <a:sym typeface="Arial" panose="020B0604020202020204" pitchFamily="34" charset="0"/>
            </a:endParaRPr>
          </a:p>
        </p:txBody>
      </p:sp>
      <p:sp>
        <p:nvSpPr>
          <p:cNvPr id="4" name="文本框 3"/>
          <p:cNvSpPr txBox="1"/>
          <p:nvPr/>
        </p:nvSpPr>
        <p:spPr>
          <a:xfrm>
            <a:off x="623392" y="1561386"/>
            <a:ext cx="7041129" cy="521970"/>
          </a:xfrm>
          <a:prstGeom prst="rect">
            <a:avLst/>
          </a:prstGeom>
          <a:noFill/>
        </p:spPr>
        <p:txBody>
          <a:bodyPr wrap="square" rtlCol="0">
            <a:spAutoFit/>
          </a:bodyPr>
          <a:lstStyle/>
          <a:p>
            <a:r>
              <a:rPr lang="en-US" altLang="zh-CN" sz="2800" b="1" dirty="0"/>
              <a:t>(4) Preparation of Storage Areas</a:t>
            </a:r>
            <a:endParaRPr lang="en-US" altLang="zh-CN" sz="2800" b="1" dirty="0"/>
          </a:p>
        </p:txBody>
      </p:sp>
      <p:sp>
        <p:nvSpPr>
          <p:cNvPr id="3" name="文本框 2"/>
          <p:cNvSpPr txBox="1"/>
          <p:nvPr/>
        </p:nvSpPr>
        <p:spPr>
          <a:xfrm>
            <a:off x="652145" y="4623385"/>
            <a:ext cx="10919460" cy="1461770"/>
          </a:xfrm>
          <a:prstGeom prst="rect">
            <a:avLst/>
          </a:prstGeom>
          <a:noFill/>
        </p:spPr>
        <p:txBody>
          <a:bodyPr wrap="square" rtlCol="0">
            <a:spAutoFit/>
          </a:bodyPr>
          <a:lstStyle/>
          <a:p>
            <a:pPr marL="288290" lvl="0" indent="-288290">
              <a:lnSpc>
                <a:spcPct val="120000"/>
              </a:lnSpc>
              <a:spcBef>
                <a:spcPts val="200"/>
              </a:spcBef>
              <a:spcAft>
                <a:spcPts val="200"/>
              </a:spcAft>
              <a:buSzPct val="100000"/>
              <a:buFont typeface="Wingdings" panose="05000000000000000000" charset="0"/>
              <a:buChar char="n"/>
            </a:pPr>
            <a:r>
              <a:rPr lang="en-US" altLang="zh-CN" b="1" dirty="0">
                <a:solidFill>
                  <a:schemeClr val="tx1"/>
                </a:solidFill>
                <a:latin typeface="Arial" panose="020B0604020202020204" pitchFamily="34" charset="0"/>
                <a:cs typeface="Arial" panose="020B0604020202020204" pitchFamily="34" charset="0"/>
                <a:sym typeface="+mn-ea"/>
              </a:rPr>
              <a:t>Protective Measures and Equipment Maintenance</a:t>
            </a:r>
            <a:endParaRPr lang="en-US" altLang="zh-CN" b="1"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Lay protective ground coverings.</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Inspect lighting and ventilation equipment.</a:t>
            </a:r>
            <a:endParaRPr lang="en-US" altLang="zh-CN" sz="1600" dirty="0">
              <a:solidFill>
                <a:schemeClr val="tx1"/>
              </a:solidFill>
              <a:latin typeface="Arial" panose="020B0604020202020204" pitchFamily="34" charset="0"/>
              <a:cs typeface="Arial" panose="020B0604020202020204" pitchFamily="34" charset="0"/>
              <a:sym typeface="+mn-ea"/>
            </a:endParaRPr>
          </a:p>
          <a:p>
            <a:pPr marL="575945" lvl="1" indent="-285750">
              <a:lnSpc>
                <a:spcPct val="120000"/>
              </a:lnSpc>
              <a:spcBef>
                <a:spcPts val="200"/>
              </a:spcBef>
              <a:spcAft>
                <a:spcPts val="200"/>
              </a:spcAft>
              <a:buSzPct val="100000"/>
              <a:buFont typeface="Arial" panose="020B0604020202020204" pitchFamily="34" charset="0"/>
              <a:buChar char="•"/>
            </a:pPr>
            <a:r>
              <a:rPr lang="en-US" altLang="zh-CN" sz="1600" dirty="0">
                <a:solidFill>
                  <a:schemeClr val="tx1"/>
                </a:solidFill>
                <a:latin typeface="Arial" panose="020B0604020202020204" pitchFamily="34" charset="0"/>
                <a:cs typeface="Arial" panose="020B0604020202020204" pitchFamily="34" charset="0"/>
                <a:sym typeface="+mn-ea"/>
              </a:rPr>
              <a:t>Report and repair damaged equipment or facilities promptly.</a:t>
            </a:r>
            <a:endParaRPr lang="en-US" altLang="zh-CN" sz="1600" dirty="0">
              <a:solidFill>
                <a:schemeClr val="tx1"/>
              </a:solidFill>
              <a:latin typeface="Arial" panose="020B0604020202020204" pitchFamily="34" charset="0"/>
              <a:cs typeface="Arial" panose="020B0604020202020204" pitchFamily="34" charset="0"/>
              <a:sym typeface="+mn-ea"/>
            </a:endParaRPr>
          </a:p>
        </p:txBody>
      </p:sp>
      <p:grpSp>
        <p:nvGrpSpPr>
          <p:cNvPr id="8" name="组合 7"/>
          <p:cNvGrpSpPr/>
          <p:nvPr/>
        </p:nvGrpSpPr>
        <p:grpSpPr>
          <a:xfrm>
            <a:off x="7369175" y="1698625"/>
            <a:ext cx="4258310" cy="3493770"/>
            <a:chOff x="4931" y="1769"/>
            <a:chExt cx="6706" cy="5502"/>
          </a:xfrm>
        </p:grpSpPr>
        <p:sp>
          <p:nvSpPr>
            <p:cNvPr id="6" name="圆角矩形 5"/>
            <p:cNvSpPr/>
            <p:nvPr/>
          </p:nvSpPr>
          <p:spPr>
            <a:xfrm>
              <a:off x="4931" y="1769"/>
              <a:ext cx="6706" cy="5502"/>
            </a:xfrm>
            <a:prstGeom prst="roundRect">
              <a:avLst>
                <a:gd name="adj" fmla="val 0"/>
              </a:avLst>
            </a:prstGeom>
            <a:solidFill>
              <a:schemeClr val="bg1"/>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9" name="组合 8"/>
            <p:cNvGrpSpPr/>
            <p:nvPr/>
          </p:nvGrpSpPr>
          <p:grpSpPr>
            <a:xfrm>
              <a:off x="5051" y="1900"/>
              <a:ext cx="6466" cy="5241"/>
              <a:chOff x="5043" y="1870"/>
              <a:chExt cx="6466" cy="5241"/>
            </a:xfrm>
          </p:grpSpPr>
          <p:pic>
            <p:nvPicPr>
              <p:cNvPr id="12" name="图片 11" descr="图层 1"/>
              <p:cNvPicPr>
                <a:picLocks noChangeAspect="1"/>
              </p:cNvPicPr>
              <p:nvPr/>
            </p:nvPicPr>
            <p:blipFill>
              <a:blip r:embed="rId1"/>
              <a:stretch>
                <a:fillRect/>
              </a:stretch>
            </p:blipFill>
            <p:spPr>
              <a:xfrm>
                <a:off x="5044" y="1870"/>
                <a:ext cx="3147" cy="3126"/>
              </a:xfrm>
              <a:prstGeom prst="rect">
                <a:avLst/>
              </a:prstGeom>
            </p:spPr>
          </p:pic>
          <p:pic>
            <p:nvPicPr>
              <p:cNvPr id="21" name="图片 20" descr="图层 3"/>
              <p:cNvPicPr>
                <a:picLocks noChangeAspect="1"/>
              </p:cNvPicPr>
              <p:nvPr/>
            </p:nvPicPr>
            <p:blipFill>
              <a:blip r:embed="rId2"/>
              <a:srcRect b="97"/>
              <a:stretch>
                <a:fillRect/>
              </a:stretch>
            </p:blipFill>
            <p:spPr>
              <a:xfrm>
                <a:off x="8346" y="1870"/>
                <a:ext cx="3157" cy="3085"/>
              </a:xfrm>
              <a:prstGeom prst="rect">
                <a:avLst/>
              </a:prstGeom>
            </p:spPr>
          </p:pic>
          <p:pic>
            <p:nvPicPr>
              <p:cNvPr id="22" name="图片 21" descr="图层 4"/>
              <p:cNvPicPr>
                <a:picLocks noChangeAspect="1"/>
              </p:cNvPicPr>
              <p:nvPr/>
            </p:nvPicPr>
            <p:blipFill>
              <a:blip r:embed="rId3"/>
              <a:stretch>
                <a:fillRect/>
              </a:stretch>
            </p:blipFill>
            <p:spPr>
              <a:xfrm>
                <a:off x="8367" y="5146"/>
                <a:ext cx="3142" cy="1694"/>
              </a:xfrm>
              <a:prstGeom prst="rect">
                <a:avLst/>
              </a:prstGeom>
            </p:spPr>
          </p:pic>
          <p:pic>
            <p:nvPicPr>
              <p:cNvPr id="23" name="图片 22" descr="图层 2"/>
              <p:cNvPicPr>
                <a:picLocks noChangeAspect="1"/>
              </p:cNvPicPr>
              <p:nvPr/>
            </p:nvPicPr>
            <p:blipFill>
              <a:blip r:embed="rId4"/>
              <a:stretch>
                <a:fillRect/>
              </a:stretch>
            </p:blipFill>
            <p:spPr>
              <a:xfrm>
                <a:off x="5044" y="5146"/>
                <a:ext cx="3153" cy="1693"/>
              </a:xfrm>
              <a:prstGeom prst="rect">
                <a:avLst/>
              </a:prstGeom>
            </p:spPr>
          </p:pic>
          <p:sp>
            <p:nvSpPr>
              <p:cNvPr id="24" name="文本框 23"/>
              <p:cNvSpPr txBox="1"/>
              <p:nvPr/>
            </p:nvSpPr>
            <p:spPr>
              <a:xfrm>
                <a:off x="5044" y="4611"/>
                <a:ext cx="3147" cy="386"/>
              </a:xfrm>
              <a:prstGeom prst="rect">
                <a:avLst/>
              </a:prstGeom>
              <a:solidFill>
                <a:schemeClr val="accent1">
                  <a:lumMod val="75000"/>
                </a:schemeClr>
              </a:solidFill>
            </p:spPr>
            <p:txBody>
              <a:bodyPr wrap="square" rtlCol="0">
                <a:spAutoFit/>
              </a:bodyPr>
              <a:lstStyle/>
              <a:p>
                <a:pPr lvl="0" algn="ctr">
                  <a:buClrTx/>
                  <a:buSzTx/>
                  <a:buFontTx/>
                </a:pPr>
                <a:r>
                  <a:rPr lang="en-US" altLang="zh-CN" sz="1000" b="1">
                    <a:solidFill>
                      <a:schemeClr val="bg1"/>
                    </a:solidFill>
                    <a:latin typeface="Arial" panose="020B0604020202020204" pitchFamily="34" charset="0"/>
                    <a:cs typeface="Arial" panose="020B0604020202020204" pitchFamily="34" charset="0"/>
                    <a:sym typeface="+mn-ea"/>
                  </a:rPr>
                  <a:t>Cleaning and Sanitation</a:t>
                </a:r>
                <a:endParaRPr lang="en-US" altLang="zh-CN" sz="1000" b="1">
                  <a:solidFill>
                    <a:schemeClr val="bg1"/>
                  </a:solidFill>
                  <a:latin typeface="Arial" panose="020B0604020202020204" pitchFamily="34" charset="0"/>
                  <a:cs typeface="Arial" panose="020B0604020202020204" pitchFamily="34" charset="0"/>
                  <a:sym typeface="+mn-ea"/>
                </a:endParaRPr>
              </a:p>
            </p:txBody>
          </p:sp>
          <p:sp>
            <p:nvSpPr>
              <p:cNvPr id="25" name="文本框 24"/>
              <p:cNvSpPr txBox="1"/>
              <p:nvPr/>
            </p:nvSpPr>
            <p:spPr>
              <a:xfrm>
                <a:off x="5043" y="6725"/>
                <a:ext cx="3148" cy="386"/>
              </a:xfrm>
              <a:prstGeom prst="rect">
                <a:avLst/>
              </a:prstGeom>
              <a:solidFill>
                <a:schemeClr val="accent1">
                  <a:lumMod val="75000"/>
                </a:schemeClr>
              </a:solidFill>
            </p:spPr>
            <p:txBody>
              <a:bodyPr wrap="square" rtlCol="0">
                <a:spAutoFit/>
              </a:bodyPr>
              <a:lstStyle/>
              <a:p>
                <a:pPr lvl="0" algn="ctr">
                  <a:buClrTx/>
                  <a:buSzTx/>
                  <a:buFontTx/>
                </a:pPr>
                <a:r>
                  <a:rPr lang="en-US" altLang="zh-CN" sz="1000" b="1">
                    <a:solidFill>
                      <a:schemeClr val="bg1"/>
                    </a:solidFill>
                    <a:latin typeface="Arial" panose="020B0604020202020204" pitchFamily="34" charset="0"/>
                    <a:cs typeface="Arial" panose="020B0604020202020204" pitchFamily="34" charset="0"/>
                    <a:sym typeface="+mn-ea"/>
                  </a:rPr>
                  <a:t>Disinfection and Pest Control</a:t>
                </a:r>
                <a:endParaRPr lang="en-US" altLang="zh-CN" sz="1000" b="1">
                  <a:solidFill>
                    <a:schemeClr val="bg1"/>
                  </a:solidFill>
                  <a:latin typeface="Arial" panose="020B0604020202020204" pitchFamily="34" charset="0"/>
                  <a:cs typeface="Arial" panose="020B0604020202020204" pitchFamily="34" charset="0"/>
                  <a:sym typeface="+mn-ea"/>
                </a:endParaRPr>
              </a:p>
            </p:txBody>
          </p:sp>
          <p:sp>
            <p:nvSpPr>
              <p:cNvPr id="26" name="文本框 25"/>
              <p:cNvSpPr txBox="1"/>
              <p:nvPr/>
            </p:nvSpPr>
            <p:spPr>
              <a:xfrm>
                <a:off x="8347" y="4611"/>
                <a:ext cx="3161" cy="386"/>
              </a:xfrm>
              <a:prstGeom prst="rect">
                <a:avLst/>
              </a:prstGeom>
              <a:solidFill>
                <a:schemeClr val="accent1">
                  <a:lumMod val="75000"/>
                </a:schemeClr>
              </a:solidFill>
            </p:spPr>
            <p:txBody>
              <a:bodyPr wrap="square" rtlCol="0">
                <a:spAutoFit/>
              </a:bodyPr>
              <a:lstStyle/>
              <a:p>
                <a:pPr lvl="0" algn="ctr">
                  <a:buClrTx/>
                  <a:buSzTx/>
                  <a:buFontTx/>
                </a:pPr>
                <a:r>
                  <a:rPr lang="en-US" altLang="zh-CN" sz="1000" b="1">
                    <a:solidFill>
                      <a:schemeClr val="bg1"/>
                    </a:solidFill>
                    <a:latin typeface="Arial" panose="020B0604020202020204" pitchFamily="34" charset="0"/>
                    <a:cs typeface="Arial" panose="020B0604020202020204" pitchFamily="34" charset="0"/>
                    <a:sym typeface="+mn-ea"/>
                  </a:rPr>
                  <a:t>Equipment Inspection</a:t>
                </a:r>
                <a:endParaRPr lang="en-US" altLang="zh-CN" sz="1000" b="1">
                  <a:solidFill>
                    <a:schemeClr val="bg1"/>
                  </a:solidFill>
                  <a:latin typeface="Arial" panose="020B0604020202020204" pitchFamily="34" charset="0"/>
                  <a:cs typeface="Arial" panose="020B0604020202020204" pitchFamily="34" charset="0"/>
                  <a:sym typeface="+mn-ea"/>
                </a:endParaRPr>
              </a:p>
            </p:txBody>
          </p:sp>
          <p:sp>
            <p:nvSpPr>
              <p:cNvPr id="40" name="文本框 39"/>
              <p:cNvSpPr txBox="1"/>
              <p:nvPr/>
            </p:nvSpPr>
            <p:spPr>
              <a:xfrm>
                <a:off x="8367" y="6725"/>
                <a:ext cx="3142" cy="386"/>
              </a:xfrm>
              <a:prstGeom prst="rect">
                <a:avLst/>
              </a:prstGeom>
              <a:solidFill>
                <a:schemeClr val="accent1">
                  <a:lumMod val="75000"/>
                </a:schemeClr>
              </a:solidFill>
            </p:spPr>
            <p:txBody>
              <a:bodyPr wrap="square" rtlCol="0">
                <a:spAutoFit/>
              </a:bodyPr>
              <a:lstStyle/>
              <a:p>
                <a:pPr lvl="0" algn="ctr">
                  <a:lnSpc>
                    <a:spcPct val="100000"/>
                  </a:lnSpc>
                  <a:buClrTx/>
                  <a:buSzTx/>
                  <a:buFontTx/>
                </a:pPr>
                <a:r>
                  <a:rPr lang="en-US" altLang="zh-CN" sz="1000" b="1">
                    <a:solidFill>
                      <a:schemeClr val="bg1"/>
                    </a:solidFill>
                    <a:latin typeface="Arial" panose="020B0604020202020204" pitchFamily="34" charset="0"/>
                    <a:cs typeface="Arial" panose="020B0604020202020204" pitchFamily="34" charset="0"/>
                    <a:sym typeface="+mn-ea"/>
                  </a:rPr>
                  <a:t>Fault Handling</a:t>
                </a:r>
                <a:endParaRPr lang="en-US" altLang="zh-CN" sz="1000" b="1">
                  <a:solidFill>
                    <a:schemeClr val="bg1"/>
                  </a:solidFill>
                  <a:latin typeface="Arial" panose="020B0604020202020204" pitchFamily="34" charset="0"/>
                  <a:cs typeface="Arial" panose="020B0604020202020204" pitchFamily="34" charset="0"/>
                  <a:sym typeface="+mn-ea"/>
                </a:endParaRPr>
              </a:p>
            </p:txBody>
          </p:sp>
        </p:grpSp>
      </p:grpSp>
      <p:pic>
        <p:nvPicPr>
          <p:cNvPr id="27" name="0601_09">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631825" y="5957888"/>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advTm="3000"/>
    </mc:Choice>
    <mc:Fallback>
      <p:transition advTm="3000"/>
    </mc:Fallback>
  </mc:AlternateContent>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7"/>
                </p:tgtEl>
              </p:cMediaNode>
            </p:audio>
          </p:childTnLst>
        </p:cTn>
      </p:par>
    </p:tnLst>
    <p:bldLst>
      <p:bldP spid="5" grpId="0" animBg="1"/>
      <p:bldP spid="15" grpId="0" uiExpand="1" build="p"/>
      <p:bldP spid="4" grpId="0"/>
      <p:bldP spid="3" grpId="0" uiExpand="1" build="p"/>
    </p:bldLst>
  </p:timing>
</p:sld>
</file>

<file path=ppt/tags/tag1.xml><?xml version="1.0" encoding="utf-8"?>
<p:tagLst xmlns:p="http://schemas.openxmlformats.org/presentationml/2006/main">
  <p:tag name="KSO_WM_UNIT_PLACING_PICTURE_USER_VIEWPORT" val="{&quot;height&quot;:2136,&quot;width&quot;:3798}"/>
</p:tagLst>
</file>

<file path=ppt/tags/tag10.xml><?xml version="1.0" encoding="utf-8"?>
<p:tagLst xmlns:p="http://schemas.openxmlformats.org/presentationml/2006/main">
  <p:tag name="KSO_WM_DIAGRAM_VIRTUALLY_FRAME" val="{&quot;height&quot;:435.95094488188977,&quot;left&quot;:280.8,&quot;top&quot;:73.34905511811023,&quot;width&quot;:590.5}"/>
</p:tagLst>
</file>

<file path=ppt/tags/tag11.xml><?xml version="1.0" encoding="utf-8"?>
<p:tagLst xmlns:p="http://schemas.openxmlformats.org/presentationml/2006/main">
  <p:tag name="KSO_WM_DIAGRAM_VIRTUALLY_FRAME" val="{&quot;height&quot;:435.95094488188977,&quot;left&quot;:280.8,&quot;top&quot;:73.34905511811023,&quot;width&quot;:590.5}"/>
</p:tagLst>
</file>

<file path=ppt/tags/tag12.xml><?xml version="1.0" encoding="utf-8"?>
<p:tagLst xmlns:p="http://schemas.openxmlformats.org/presentationml/2006/main">
  <p:tag name="KSO_WM_DIAGRAM_VIRTUALLY_FRAME" val="{&quot;height&quot;:435.95094488188977,&quot;left&quot;:280.8,&quot;top&quot;:73.34905511811023,&quot;width&quot;:590.5}"/>
</p:tagLst>
</file>

<file path=ppt/tags/tag13.xml><?xml version="1.0" encoding="utf-8"?>
<p:tagLst xmlns:p="http://schemas.openxmlformats.org/presentationml/2006/main">
  <p:tag name="KSO_WM_DIAGRAM_VIRTUALLY_FRAME" val="{&quot;height&quot;:435.95094488188977,&quot;left&quot;:280.8,&quot;top&quot;:73.34905511811023,&quot;width&quot;:590.5}"/>
</p:tagLst>
</file>

<file path=ppt/tags/tag14.xml><?xml version="1.0" encoding="utf-8"?>
<p:tagLst xmlns:p="http://schemas.openxmlformats.org/presentationml/2006/main">
  <p:tag name="KSO_WM_DIAGRAM_VIRTUALLY_FRAME" val="{&quot;height&quot;:435.95094488188977,&quot;left&quot;:280.8,&quot;top&quot;:73.34905511811023,&quot;width&quot;:590.5}"/>
</p:tagLst>
</file>

<file path=ppt/tags/tag15.xml><?xml version="1.0" encoding="utf-8"?>
<p:tagLst xmlns:p="http://schemas.openxmlformats.org/presentationml/2006/main">
  <p:tag name="KSO_WM_DIAGRAM_VIRTUALLY_FRAME" val="{&quot;height&quot;:435.95094488188977,&quot;left&quot;:280.8,&quot;top&quot;:73.34905511811023,&quot;width&quot;:590.5}"/>
</p:tagLst>
</file>

<file path=ppt/tags/tag16.xml><?xml version="1.0" encoding="utf-8"?>
<p:tagLst xmlns:p="http://schemas.openxmlformats.org/presentationml/2006/main">
  <p:tag name="KSO_WM_DIAGRAM_VIRTUALLY_FRAME" val="{&quot;height&quot;:435.95094488188977,&quot;left&quot;:280.8,&quot;top&quot;:73.34905511811023,&quot;width&quot;:590.5}"/>
</p:tagLst>
</file>

<file path=ppt/tags/tag17.xml><?xml version="1.0" encoding="utf-8"?>
<p:tagLst xmlns:p="http://schemas.openxmlformats.org/presentationml/2006/main">
  <p:tag name="KSO_WM_DIAGRAM_VIRTUALLY_FRAME" val="{&quot;height&quot;:435.95094488188977,&quot;left&quot;:280.8,&quot;top&quot;:73.34905511811023,&quot;width&quot;:590.5}"/>
</p:tagLst>
</file>

<file path=ppt/tags/tag18.xml><?xml version="1.0" encoding="utf-8"?>
<p:tagLst xmlns:p="http://schemas.openxmlformats.org/presentationml/2006/main">
  <p:tag name="KSO_WM_DIAGRAM_VIRTUALLY_FRAME" val="{&quot;height&quot;:435.95094488188977,&quot;left&quot;:280.8,&quot;top&quot;:73.34905511811023,&quot;width&quot;:590.5}"/>
</p:tagLst>
</file>

<file path=ppt/tags/tag19.xml><?xml version="1.0" encoding="utf-8"?>
<p:tagLst xmlns:p="http://schemas.openxmlformats.org/presentationml/2006/main">
  <p:tag name="KSO_WM_DIAGRAM_VIRTUALLY_FRAME" val="{&quot;height&quot;:435.95094488188977,&quot;left&quot;:280.8,&quot;top&quot;:73.34905511811023,&quot;width&quot;:590.5}"/>
</p:tagLst>
</file>

<file path=ppt/tags/tag2.xml><?xml version="1.0" encoding="utf-8"?>
<p:tagLst xmlns:p="http://schemas.openxmlformats.org/presentationml/2006/main">
  <p:tag name="KSO_WM_UNIT_PLACING_PICTURE_USER_VIEWPORT" val="{&quot;height&quot;:3600,&quot;width&quot;:6402}"/>
</p:tagLst>
</file>

<file path=ppt/tags/tag20.xml><?xml version="1.0" encoding="utf-8"?>
<p:tagLst xmlns:p="http://schemas.openxmlformats.org/presentationml/2006/main">
  <p:tag name="KSO_WM_DIAGRAM_VIRTUALLY_FRAME" val="{&quot;height&quot;:435.95094488188977,&quot;left&quot;:280.8,&quot;top&quot;:73.34905511811023,&quot;width&quot;:590.5}"/>
</p:tagLst>
</file>

<file path=ppt/tags/tag21.xml><?xml version="1.0" encoding="utf-8"?>
<p:tagLst xmlns:p="http://schemas.openxmlformats.org/presentationml/2006/main">
  <p:tag name="KSO_WM_DIAGRAM_VIRTUALLY_FRAME" val="{&quot;height&quot;:435.95094488188977,&quot;left&quot;:280.8,&quot;top&quot;:73.34905511811023,&quot;width&quot;:590.5}"/>
</p:tagLst>
</file>

<file path=ppt/tags/tag22.xml><?xml version="1.0" encoding="utf-8"?>
<p:tagLst xmlns:p="http://schemas.openxmlformats.org/presentationml/2006/main">
  <p:tag name="KSO_WM_DIAGRAM_VIRTUALLY_FRAME" val="{&quot;height&quot;:435.95094488188977,&quot;left&quot;:280.8,&quot;top&quot;:73.34905511811023,&quot;width&quot;:590.5}"/>
</p:tagLst>
</file>

<file path=ppt/tags/tag23.xml><?xml version="1.0" encoding="utf-8"?>
<p:tagLst xmlns:p="http://schemas.openxmlformats.org/presentationml/2006/main">
  <p:tag name="KSO_WM_DIAGRAM_VIRTUALLY_FRAME" val="{&quot;height&quot;:435.95094488188977,&quot;left&quot;:280.8,&quot;top&quot;:73.34905511811023,&quot;width&quot;:590.5}"/>
</p:tagLst>
</file>

<file path=ppt/tags/tag24.xml><?xml version="1.0" encoding="utf-8"?>
<p:tagLst xmlns:p="http://schemas.openxmlformats.org/presentationml/2006/main">
  <p:tag name="KSO_WM_DIAGRAM_VIRTUALLY_FRAME" val="{&quot;height&quot;:435.95094488188977,&quot;left&quot;:280.8,&quot;top&quot;:73.34905511811023,&quot;width&quot;:590.5}"/>
</p:tagLst>
</file>

<file path=ppt/tags/tag25.xml><?xml version="1.0" encoding="utf-8"?>
<p:tagLst xmlns:p="http://schemas.openxmlformats.org/presentationml/2006/main">
  <p:tag name="KSO_WM_DIAGRAM_VIRTUALLY_FRAME" val="{&quot;height&quot;:435.95094488188977,&quot;left&quot;:280.8,&quot;top&quot;:73.34905511811023,&quot;width&quot;:590.5}"/>
</p:tagLst>
</file>

<file path=ppt/tags/tag26.xml><?xml version="1.0" encoding="utf-8"?>
<p:tagLst xmlns:p="http://schemas.openxmlformats.org/presentationml/2006/main">
  <p:tag name="KSO_WM_DIAGRAM_VIRTUALLY_FRAME" val="{&quot;height&quot;:435.95094488188977,&quot;left&quot;:280.8,&quot;top&quot;:73.34905511811023,&quot;width&quot;:590.5}"/>
</p:tagLst>
</file>

<file path=ppt/tags/tag27.xml><?xml version="1.0" encoding="utf-8"?>
<p:tagLst xmlns:p="http://schemas.openxmlformats.org/presentationml/2006/main">
  <p:tag name="KSO_WM_DIAGRAM_VIRTUALLY_FRAME" val="{&quot;height&quot;:435.95094488188977,&quot;left&quot;:280.8,&quot;top&quot;:73.34905511811023,&quot;width&quot;:590.5}"/>
</p:tagLst>
</file>

<file path=ppt/tags/tag28.xml><?xml version="1.0" encoding="utf-8"?>
<p:tagLst xmlns:p="http://schemas.openxmlformats.org/presentationml/2006/main">
  <p:tag name="KSO_WM_DIAGRAM_VIRTUALLY_FRAME" val="{&quot;height&quot;:435.95094488188977,&quot;left&quot;:280.8,&quot;top&quot;:73.34905511811023,&quot;width&quot;:590.5}"/>
</p:tagLst>
</file>

<file path=ppt/tags/tag29.xml><?xml version="1.0" encoding="utf-8"?>
<p:tagLst xmlns:p="http://schemas.openxmlformats.org/presentationml/2006/main">
  <p:tag name="KSO_WM_DIAGRAM_VIRTUALLY_FRAME" val="{&quot;height&quot;:435.95094488188977,&quot;left&quot;:280.8,&quot;top&quot;:73.34905511811023,&quot;width&quot;:590.5}"/>
</p:tagLst>
</file>

<file path=ppt/tags/tag3.xml><?xml version="1.0" encoding="utf-8"?>
<p:tagLst xmlns:p="http://schemas.openxmlformats.org/presentationml/2006/main">
  <p:tag name="KSO_WM_DIAGRAM_VIRTUALLY_FRAME" val="{&quot;height&quot;:435.95094488188977,&quot;left&quot;:280.8,&quot;top&quot;:73.34905511811023,&quot;width&quot;:590.5}"/>
</p:tagLst>
</file>

<file path=ppt/tags/tag30.xml><?xml version="1.0" encoding="utf-8"?>
<p:tagLst xmlns:p="http://schemas.openxmlformats.org/presentationml/2006/main">
  <p:tag name="KSO_WM_DIAGRAM_VIRTUALLY_FRAME" val="{&quot;height&quot;:435.95094488188977,&quot;left&quot;:280.8,&quot;top&quot;:73.34905511811023,&quot;width&quot;:590.5}"/>
</p:tagLst>
</file>

<file path=ppt/tags/tag31.xml><?xml version="1.0" encoding="utf-8"?>
<p:tagLst xmlns:p="http://schemas.openxmlformats.org/presentationml/2006/main">
  <p:tag name="KSO_WM_DIAGRAM_VIRTUALLY_FRAME" val="{&quot;height&quot;:435.95094488188977,&quot;left&quot;:280.8,&quot;top&quot;:73.34905511811023,&quot;width&quot;:590.5}"/>
</p:tagLst>
</file>

<file path=ppt/tags/tag32.xml><?xml version="1.0" encoding="utf-8"?>
<p:tagLst xmlns:p="http://schemas.openxmlformats.org/presentationml/2006/main">
  <p:tag name="KSO_WM_DIAGRAM_VIRTUALLY_FRAME" val="{&quot;height&quot;:435.95094488188977,&quot;left&quot;:280.8,&quot;top&quot;:73.34905511811023,&quot;width&quot;:590.5}"/>
</p:tagLst>
</file>

<file path=ppt/tags/tag33.xml><?xml version="1.0" encoding="utf-8"?>
<p:tagLst xmlns:p="http://schemas.openxmlformats.org/presentationml/2006/main">
  <p:tag name="KSO_WM_DIAGRAM_VIRTUALLY_FRAME" val="{&quot;height&quot;:435.95094488188977,&quot;left&quot;:280.8,&quot;top&quot;:73.34905511811023,&quot;width&quot;:590.5}"/>
</p:tagLst>
</file>

<file path=ppt/tags/tag34.xml><?xml version="1.0" encoding="utf-8"?>
<p:tagLst xmlns:p="http://schemas.openxmlformats.org/presentationml/2006/main">
  <p:tag name="KSO_WM_DIAGRAM_VIRTUALLY_FRAME" val="{&quot;height&quot;:435.95094488188977,&quot;left&quot;:280.8,&quot;top&quot;:73.34905511811023,&quot;width&quot;:590.5}"/>
</p:tagLst>
</file>

<file path=ppt/tags/tag35.xml><?xml version="1.0" encoding="utf-8"?>
<p:tagLst xmlns:p="http://schemas.openxmlformats.org/presentationml/2006/main">
  <p:tag name="KSO_WM_DIAGRAM_VIRTUALLY_FRAME" val="{&quot;height&quot;:435.95094488188977,&quot;left&quot;:280.8,&quot;top&quot;:73.34905511811023,&quot;width&quot;:590.5}"/>
</p:tagLst>
</file>

<file path=ppt/tags/tag36.xml><?xml version="1.0" encoding="utf-8"?>
<p:tagLst xmlns:p="http://schemas.openxmlformats.org/presentationml/2006/main">
  <p:tag name="KSO_WM_DIAGRAM_VIRTUALLY_FRAME" val="{&quot;height&quot;:435.95094488188977,&quot;left&quot;:280.8,&quot;top&quot;:73.34905511811023,&quot;width&quot;:590.5}"/>
</p:tagLst>
</file>

<file path=ppt/tags/tag37.xml><?xml version="1.0" encoding="utf-8"?>
<p:tagLst xmlns:p="http://schemas.openxmlformats.org/presentationml/2006/main">
  <p:tag name="KSO_WM_DIAGRAM_VIRTUALLY_FRAME" val="{&quot;height&quot;:435.95094488188977,&quot;left&quot;:280.8,&quot;top&quot;:73.34905511811023,&quot;width&quot;:590.5}"/>
</p:tagLst>
</file>

<file path=ppt/tags/tag38.xml><?xml version="1.0" encoding="utf-8"?>
<p:tagLst xmlns:p="http://schemas.openxmlformats.org/presentationml/2006/main">
  <p:tag name="KSO_WM_DIAGRAM_VIRTUALLY_FRAME" val="{&quot;height&quot;:435.95094488188977,&quot;left&quot;:280.8,&quot;top&quot;:73.34905511811023,&quot;width&quot;:590.5}"/>
</p:tagLst>
</file>

<file path=ppt/tags/tag39.xml><?xml version="1.0" encoding="utf-8"?>
<p:tagLst xmlns:p="http://schemas.openxmlformats.org/presentationml/2006/main">
  <p:tag name="KSO_WM_DIAGRAM_VIRTUALLY_FRAME" val="{&quot;height&quot;:435.95094488188977,&quot;left&quot;:280.8,&quot;top&quot;:73.34905511811023,&quot;width&quot;:590.5}"/>
</p:tagLst>
</file>

<file path=ppt/tags/tag4.xml><?xml version="1.0" encoding="utf-8"?>
<p:tagLst xmlns:p="http://schemas.openxmlformats.org/presentationml/2006/main">
  <p:tag name="KSO_WM_DIAGRAM_VIRTUALLY_FRAME" val="{&quot;height&quot;:435.95094488188977,&quot;left&quot;:280.8,&quot;top&quot;:73.34905511811023,&quot;width&quot;:590.5}"/>
</p:tagLst>
</file>

<file path=ppt/tags/tag40.xml><?xml version="1.0" encoding="utf-8"?>
<p:tagLst xmlns:p="http://schemas.openxmlformats.org/presentationml/2006/main">
  <p:tag name="KSO_WM_DIAGRAM_VIRTUALLY_FRAME" val="{&quot;height&quot;:435.95094488188977,&quot;left&quot;:280.8,&quot;top&quot;:73.34905511811023,&quot;width&quot;:590.5}"/>
</p:tagLst>
</file>

<file path=ppt/tags/tag41.xml><?xml version="1.0" encoding="utf-8"?>
<p:tagLst xmlns:p="http://schemas.openxmlformats.org/presentationml/2006/main">
  <p:tag name="KSO_WM_DIAGRAM_VIRTUALLY_FRAME" val="{&quot;height&quot;:435.95094488188977,&quot;left&quot;:280.8,&quot;top&quot;:73.34905511811023,&quot;width&quot;:590.5}"/>
</p:tagLst>
</file>

<file path=ppt/tags/tag42.xml><?xml version="1.0" encoding="utf-8"?>
<p:tagLst xmlns:p="http://schemas.openxmlformats.org/presentationml/2006/main">
  <p:tag name="KSO_WM_DIAGRAM_VIRTUALLY_FRAME" val="{&quot;height&quot;:435.95094488188977,&quot;left&quot;:280.8,&quot;top&quot;:73.34905511811023,&quot;width&quot;:590.5}"/>
</p:tagLst>
</file>

<file path=ppt/tags/tag43.xml><?xml version="1.0" encoding="utf-8"?>
<p:tagLst xmlns:p="http://schemas.openxmlformats.org/presentationml/2006/main">
  <p:tag name="KSO_WM_DIAGRAM_VIRTUALLY_FRAME" val="{&quot;height&quot;:435.95094488188977,&quot;left&quot;:280.8,&quot;top&quot;:73.34905511811023,&quot;width&quot;:590.5}"/>
</p:tagLst>
</file>

<file path=ppt/tags/tag44.xml><?xml version="1.0" encoding="utf-8"?>
<p:tagLst xmlns:p="http://schemas.openxmlformats.org/presentationml/2006/main">
  <p:tag name="KSO_WM_DIAGRAM_VIRTUALLY_FRAME" val="{&quot;height&quot;:435.95094488188977,&quot;left&quot;:280.8,&quot;top&quot;:73.34905511811023,&quot;width&quot;:590.5}"/>
</p:tagLst>
</file>

<file path=ppt/tags/tag45.xml><?xml version="1.0" encoding="utf-8"?>
<p:tagLst xmlns:p="http://schemas.openxmlformats.org/presentationml/2006/main">
  <p:tag name="KSO_WM_DIAGRAM_VIRTUALLY_FRAME" val="{&quot;height&quot;:435.95094488188977,&quot;left&quot;:280.8,&quot;top&quot;:73.34905511811023,&quot;width&quot;:590.5}"/>
</p:tagLst>
</file>

<file path=ppt/tags/tag46.xml><?xml version="1.0" encoding="utf-8"?>
<p:tagLst xmlns:p="http://schemas.openxmlformats.org/presentationml/2006/main">
  <p:tag name="KSO_WM_DIAGRAM_VIRTUALLY_FRAME" val="{&quot;height&quot;:435.95094488188977,&quot;left&quot;:280.8,&quot;top&quot;:73.34905511811023,&quot;width&quot;:590.5}"/>
</p:tagLst>
</file>

<file path=ppt/tags/tag47.xml><?xml version="1.0" encoding="utf-8"?>
<p:tagLst xmlns:p="http://schemas.openxmlformats.org/presentationml/2006/main">
  <p:tag name="KSO_WM_DIAGRAM_VIRTUALLY_FRAME" val="{&quot;height&quot;:435.95094488188977,&quot;left&quot;:280.8,&quot;top&quot;:73.34905511811023,&quot;width&quot;:590.5}"/>
</p:tagLst>
</file>

<file path=ppt/tags/tag48.xml><?xml version="1.0" encoding="utf-8"?>
<p:tagLst xmlns:p="http://schemas.openxmlformats.org/presentationml/2006/main">
  <p:tag name="KSO_WM_DIAGRAM_VIRTUALLY_FRAME" val="{&quot;height&quot;:435.95094488188977,&quot;left&quot;:280.8,&quot;top&quot;:73.34905511811023,&quot;width&quot;:590.5}"/>
</p:tagLst>
</file>

<file path=ppt/tags/tag49.xml><?xml version="1.0" encoding="utf-8"?>
<p:tagLst xmlns:p="http://schemas.openxmlformats.org/presentationml/2006/main">
  <p:tag name="KSO_WM_DIAGRAM_VIRTUALLY_FRAME" val="{&quot;height&quot;:435.95094488188977,&quot;left&quot;:280.8,&quot;top&quot;:73.34905511811023,&quot;width&quot;:590.5}"/>
</p:tagLst>
</file>

<file path=ppt/tags/tag5.xml><?xml version="1.0" encoding="utf-8"?>
<p:tagLst xmlns:p="http://schemas.openxmlformats.org/presentationml/2006/main">
  <p:tag name="KSO_WM_DIAGRAM_VIRTUALLY_FRAME" val="{&quot;height&quot;:435.95094488188977,&quot;left&quot;:280.8,&quot;top&quot;:73.34905511811023,&quot;width&quot;:590.5}"/>
</p:tagLst>
</file>

<file path=ppt/tags/tag50.xml><?xml version="1.0" encoding="utf-8"?>
<p:tagLst xmlns:p="http://schemas.openxmlformats.org/presentationml/2006/main">
  <p:tag name="KSO_WM_DIAGRAM_VIRTUALLY_FRAME" val="{&quot;height&quot;:435.95094488188977,&quot;left&quot;:280.8,&quot;top&quot;:73.34905511811023,&quot;width&quot;:590.5}"/>
</p:tagLst>
</file>

<file path=ppt/tags/tag51.xml><?xml version="1.0" encoding="utf-8"?>
<p:tagLst xmlns:p="http://schemas.openxmlformats.org/presentationml/2006/main">
  <p:tag name="KSO_WM_DIAGRAM_VIRTUALLY_FRAME" val="{&quot;height&quot;:435.95094488188977,&quot;left&quot;:280.8,&quot;top&quot;:73.34905511811023,&quot;width&quot;:590.5}"/>
</p:tagLst>
</file>

<file path=ppt/tags/tag52.xml><?xml version="1.0" encoding="utf-8"?>
<p:tagLst xmlns:p="http://schemas.openxmlformats.org/presentationml/2006/main">
  <p:tag name="KSO_WM_DIAGRAM_VIRTUALLY_FRAME" val="{&quot;height&quot;:435.95094488188977,&quot;left&quot;:280.8,&quot;top&quot;:73.34905511811023,&quot;width&quot;:590.5}"/>
</p:tagLst>
</file>

<file path=ppt/tags/tag53.xml><?xml version="1.0" encoding="utf-8"?>
<p:tagLst xmlns:p="http://schemas.openxmlformats.org/presentationml/2006/main">
  <p:tag name="KSO_WM_DIAGRAM_VIRTUALLY_FRAME" val="{&quot;height&quot;:435.95094488188977,&quot;left&quot;:280.8,&quot;top&quot;:73.34905511811023,&quot;width&quot;:590.5}"/>
</p:tagLst>
</file>

<file path=ppt/tags/tag54.xml><?xml version="1.0" encoding="utf-8"?>
<p:tagLst xmlns:p="http://schemas.openxmlformats.org/presentationml/2006/main">
  <p:tag name="KSO_WM_DIAGRAM_VIRTUALLY_FRAME" val="{&quot;height&quot;:435.95094488188977,&quot;left&quot;:280.8,&quot;top&quot;:73.34905511811023,&quot;width&quot;:590.5}"/>
</p:tagLst>
</file>

<file path=ppt/tags/tag55.xml><?xml version="1.0" encoding="utf-8"?>
<p:tagLst xmlns:p="http://schemas.openxmlformats.org/presentationml/2006/main">
  <p:tag name="KSO_WM_DIAGRAM_VIRTUALLY_FRAME" val="{&quot;height&quot;:435.95094488188977,&quot;left&quot;:280.8,&quot;top&quot;:73.34905511811023,&quot;width&quot;:590.5}"/>
</p:tagLst>
</file>

<file path=ppt/tags/tag56.xml><?xml version="1.0" encoding="utf-8"?>
<p:tagLst xmlns:p="http://schemas.openxmlformats.org/presentationml/2006/main">
  <p:tag name="KSO_WM_DIAGRAM_VIRTUALLY_FRAME" val="{&quot;height&quot;:435.95094488188977,&quot;left&quot;:280.8,&quot;top&quot;:73.34905511811023,&quot;width&quot;:590.5}"/>
</p:tagLst>
</file>

<file path=ppt/tags/tag57.xml><?xml version="1.0" encoding="utf-8"?>
<p:tagLst xmlns:p="http://schemas.openxmlformats.org/presentationml/2006/main">
  <p:tag name="KSO_WM_DIAGRAM_VIRTUALLY_FRAME" val="{&quot;height&quot;:435.95094488188977,&quot;left&quot;:280.8,&quot;top&quot;:73.34905511811023,&quot;width&quot;:590.5}"/>
</p:tagLst>
</file>

<file path=ppt/tags/tag58.xml><?xml version="1.0" encoding="utf-8"?>
<p:tagLst xmlns:p="http://schemas.openxmlformats.org/presentationml/2006/main">
  <p:tag name="KSO_WM_DIAGRAM_VIRTUALLY_FRAME" val="{&quot;height&quot;:435.95094488188977,&quot;left&quot;:280.8,&quot;top&quot;:73.34905511811023,&quot;width&quot;:590.5}"/>
</p:tagLst>
</file>

<file path=ppt/tags/tag59.xml><?xml version="1.0" encoding="utf-8"?>
<p:tagLst xmlns:p="http://schemas.openxmlformats.org/presentationml/2006/main">
  <p:tag name="KSO_WM_DIAGRAM_VIRTUALLY_FRAME" val="{&quot;height&quot;:435.95094488188977,&quot;left&quot;:280.8,&quot;top&quot;:73.34905511811023,&quot;width&quot;:590.5}"/>
</p:tagLst>
</file>

<file path=ppt/tags/tag6.xml><?xml version="1.0" encoding="utf-8"?>
<p:tagLst xmlns:p="http://schemas.openxmlformats.org/presentationml/2006/main">
  <p:tag name="KSO_WM_DIAGRAM_VIRTUALLY_FRAME" val="{&quot;height&quot;:435.95094488188977,&quot;left&quot;:280.8,&quot;top&quot;:73.34905511811023,&quot;width&quot;:590.5}"/>
</p:tagLst>
</file>

<file path=ppt/tags/tag60.xml><?xml version="1.0" encoding="utf-8"?>
<p:tagLst xmlns:p="http://schemas.openxmlformats.org/presentationml/2006/main">
  <p:tag name="KSO_WM_DIAGRAM_VIRTUALLY_FRAME" val="{&quot;height&quot;:435.95094488188977,&quot;left&quot;:280.8,&quot;top&quot;:73.34905511811023,&quot;width&quot;:590.5}"/>
</p:tagLst>
</file>

<file path=ppt/tags/tag61.xml><?xml version="1.0" encoding="utf-8"?>
<p:tagLst xmlns:p="http://schemas.openxmlformats.org/presentationml/2006/main">
  <p:tag name="KSO_WM_DIAGRAM_VIRTUALLY_FRAME" val="{&quot;height&quot;:435.95094488188977,&quot;left&quot;:280.8,&quot;top&quot;:73.34905511811023,&quot;width&quot;:590.5}"/>
</p:tagLst>
</file>

<file path=ppt/tags/tag62.xml><?xml version="1.0" encoding="utf-8"?>
<p:tagLst xmlns:p="http://schemas.openxmlformats.org/presentationml/2006/main">
  <p:tag name="KSO_WM_DIAGRAM_VIRTUALLY_FRAME" val="{&quot;height&quot;:435.95094488188977,&quot;left&quot;:280.8,&quot;top&quot;:73.34905511811023,&quot;width&quot;:590.5}"/>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i*1_1"/>
  <p:tag name="KSO_WM_TEMPLATE_CATEGORY" val="diagram"/>
  <p:tag name="KSO_WM_TEMPLATE_INDEX" val="20235236"/>
  <p:tag name="KSO_WM_UNIT_LAYERLEVEL" val="1_1"/>
  <p:tag name="KSO_WM_TAG_VERSION" val="3.0"/>
  <p:tag name="KSO_WM_UNIT_TYPE" val="m_i"/>
  <p:tag name="KSO_WM_UNIT_INDEX" val="1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gradient&quot;:[{&quot;brightness&quot;:0.800000011920929,&quot;colorType&quot;:1,&quot;foreColorIndex&quot;:5,&quot;pos&quot;:0,&quot;transparency&quot;:0},{&quot;brightness&quot;:0,&quot;colorType&quot;:1,&quot;foreColorIndex&quot;:5,&quot;pos&quot;:0.8799999952316284,&quot;transparency&quot;:0}],&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i*1_2"/>
  <p:tag name="KSO_WM_TEMPLATE_CATEGORY" val="diagram"/>
  <p:tag name="KSO_WM_TEMPLATE_INDEX" val="20235236"/>
  <p:tag name="KSO_WM_UNIT_LAYERLEVEL" val="1_1"/>
  <p:tag name="KSO_WM_TAG_VERSION" val="3.0"/>
  <p:tag name="KSO_WM_UNIT_TYPE" val="m_i"/>
  <p:tag name="KSO_WM_UNIT_INDEX" val="1_2"/>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solid&quot;:{&quot;brightness&quot;:0.6000000238418579,&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6"/>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1_1"/>
  <p:tag name="KSO_WM_TEMPLATE_CATEGORY" val="diagram"/>
  <p:tag name="KSO_WM_TEMPLATE_INDEX" val="20235236"/>
  <p:tag name="KSO_WM_UNIT_LAYERLEVEL" val="1_1_1"/>
  <p:tag name="KSO_WM_TAG_VERSION" val="3.0"/>
  <p:tag name="KSO_WM_UNIT_TYPE" val="m_h_i"/>
  <p:tag name="KSO_WM_UNIT_INDEX" val="1_1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1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1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2_1"/>
  <p:tag name="KSO_WM_TEMPLATE_CATEGORY" val="diagram"/>
  <p:tag name="KSO_WM_TEMPLATE_INDEX" val="20235236"/>
  <p:tag name="KSO_WM_UNIT_LAYERLEVEL" val="1_1_1"/>
  <p:tag name="KSO_WM_TAG_VERSION" val="3.0"/>
  <p:tag name="KSO_WM_UNIT_TYPE" val="m_h_i"/>
  <p:tag name="KSO_WM_UNIT_INDEX" val="1_2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2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2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3_1"/>
  <p:tag name="KSO_WM_TEMPLATE_CATEGORY" val="diagram"/>
  <p:tag name="KSO_WM_TEMPLATE_INDEX" val="20235236"/>
  <p:tag name="KSO_WM_UNIT_LAYERLEVEL" val="1_1_1"/>
  <p:tag name="KSO_WM_TAG_VERSION" val="3.0"/>
  <p:tag name="KSO_WM_UNIT_TYPE" val="m_h_i"/>
  <p:tag name="KSO_WM_UNIT_INDEX" val="1_3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435.95094488188977,&quot;left&quot;:280.8,&quot;top&quot;:73.34905511811023,&quot;width&quot;:590.5}"/>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3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3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4_1"/>
  <p:tag name="KSO_WM_TEMPLATE_CATEGORY" val="diagram"/>
  <p:tag name="KSO_WM_TEMPLATE_INDEX" val="20235236"/>
  <p:tag name="KSO_WM_UNIT_LAYERLEVEL" val="1_1_1"/>
  <p:tag name="KSO_WM_TAG_VERSION" val="3.0"/>
  <p:tag name="KSO_WM_UNIT_TYPE" val="m_h_i"/>
  <p:tag name="KSO_WM_UNIT_INDEX" val="1_4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4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4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5_1"/>
  <p:tag name="KSO_WM_TEMPLATE_CATEGORY" val="diagram"/>
  <p:tag name="KSO_WM_TEMPLATE_INDEX" val="20235236"/>
  <p:tag name="KSO_WM_UNIT_LAYERLEVEL" val="1_1_1"/>
  <p:tag name="KSO_WM_TAG_VERSION" val="3.0"/>
  <p:tag name="KSO_WM_UNIT_TYPE" val="m_h_i"/>
  <p:tag name="KSO_WM_UNIT_INDEX" val="1_5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5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5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6_1"/>
  <p:tag name="KSO_WM_TEMPLATE_CATEGORY" val="diagram"/>
  <p:tag name="KSO_WM_TEMPLATE_INDEX" val="20235236"/>
  <p:tag name="KSO_WM_UNIT_LAYERLEVEL" val="1_1_1"/>
  <p:tag name="KSO_WM_TAG_VERSION" val="3.0"/>
  <p:tag name="KSO_WM_UNIT_TYPE" val="m_h_i"/>
  <p:tag name="KSO_WM_UNIT_INDEX" val="1_6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6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6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7_1"/>
  <p:tag name="KSO_WM_TEMPLATE_CATEGORY" val="diagram"/>
  <p:tag name="KSO_WM_TEMPLATE_INDEX" val="20235236"/>
  <p:tag name="KSO_WM_UNIT_LAYERLEVEL" val="1_1_1"/>
  <p:tag name="KSO_WM_TAG_VERSION" val="3.0"/>
  <p:tag name="KSO_WM_UNIT_TYPE" val="m_h_i"/>
  <p:tag name="KSO_WM_UNIT_INDEX" val="1_7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7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7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i*1_8_1"/>
  <p:tag name="KSO_WM_TEMPLATE_CATEGORY" val="diagram"/>
  <p:tag name="KSO_WM_TEMPLATE_INDEX" val="20235236"/>
  <p:tag name="KSO_WM_UNIT_LAYERLEVEL" val="1_1_1"/>
  <p:tag name="KSO_WM_TAG_VERSION" val="3.0"/>
  <p:tag name="KSO_WM_UNIT_TYPE" val="m_h_i"/>
  <p:tag name="KSO_WM_UNIT_INDEX" val="1_8_1"/>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solidLine&quot;:{&quot;brightness&quot;:0,&quot;colorType&quot;:1,&quot;foreColorIndex&quot;:5,&quot;transparency&quot;:0.800000011920929},&quot;type&quot;:1},&quot;shadow&quot;:{&quot;brightness&quot;:0,&quot;colorType&quot;:1,&quot;foreColorIndex&quot;:5,&quot;transparency&quot;:0.6600000262260437},&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LINE_FORE_SCHEMECOLOR_INDEX" val="5"/>
  <p:tag name="KSO_WM_DIAGRAM_USE_COLOR_VALUE" val="{&quot;color_scheme&quot;:1,&quot;color_type&quot;:1,&quot;theme_color_indexes&quot;:[5,6,5,6,5,6]}"/>
</p:tagLst>
</file>

<file path=ppt/tags/tag8.xml><?xml version="1.0" encoding="utf-8"?>
<p:tagLst xmlns:p="http://schemas.openxmlformats.org/presentationml/2006/main">
  <p:tag name="KSO_WM_DIAGRAM_VIRTUALLY_FRAME" val="{&quot;height&quot;:435.95094488188977,&quot;left&quot;:280.8,&quot;top&quot;:73.34905511811023,&quot;width&quot;:590.5}"/>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h_a*1_8_1"/>
  <p:tag name="KSO_WM_TEMPLATE_CATEGORY" val="diagram"/>
  <p:tag name="KSO_WM_TEMPLATE_INDEX" val="20235236"/>
  <p:tag name="KSO_WM_UNIT_LAYERLEVEL" val="1_1_1"/>
  <p:tag name="KSO_WM_TAG_VERSION" val="3.0"/>
  <p:tag name="KSO_WM_UNIT_ISCONTENTSTITLE" val="0"/>
  <p:tag name="KSO_WM_UNIT_ISNUMDGMTITLE" val="0"/>
  <p:tag name="KSO_WM_UNIT_NOCLEAR" val="0"/>
  <p:tag name="KSO_WM_UNIT_TYPE" val="m_h_a"/>
  <p:tag name="KSO_WM_UNIT_INDEX" val="1_8_1"/>
  <p:tag name="KSO_WM_DIAGRAM_GROUP_CODE" val="m1-1"/>
  <p:tag name="KSO_WM_DIAGRAM_VERSION" val="3"/>
  <p:tag name="KSO_WM_DIAGRAM_COLOR_TRICK" val="1"/>
  <p:tag name="KSO_WM_DIAGRAM_COLOR_TEXT_CAN_REMOVE" val="n"/>
  <p:tag name="KSO_WM_UNIT_VALUE" val="27"/>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此处添加标题内容单击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5236_5*m_i*1_3"/>
  <p:tag name="KSO_WM_TEMPLATE_CATEGORY" val="diagram"/>
  <p:tag name="KSO_WM_TEMPLATE_INDEX" val="20235236"/>
  <p:tag name="KSO_WM_UNIT_LAYERLEVEL" val="1_1"/>
  <p:tag name="KSO_WM_TAG_VERSION" val="3.0"/>
  <p:tag name="KSO_WM_UNIT_TYPE" val="m_i"/>
  <p:tag name="KSO_WM_UNIT_INDEX" val="1_3"/>
  <p:tag name="KSO_WM_DIAGRAM_GROUP_CODE" val="m1-1"/>
  <p:tag name="KSO_WM_DIAGRAM_VERSION" val="3"/>
  <p:tag name="KSO_WM_DIAGRAM_COLOR_TRICK" val="1"/>
  <p:tag name="KSO_WM_DIAGRAM_COLOR_TEXT_CAN_REMOVE" val="n"/>
  <p:tag name="KSO_WM_DIAGRAM_MAX_ITEMCNT" val="8"/>
  <p:tag name="KSO_WM_DIAGRAM_MIN_ITEMCNT" val="4"/>
  <p:tag name="KSO_WM_DIAGRAM_VIRTUALLY_FRAME" val="{&quot;height&quot;:384.5170078740158,&quot;left&quot;:48.37503937007874,&quot;top&quot;:126.758031496063,&quot;width&quot;:863.258425196850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2.xml><?xml version="1.0" encoding="utf-8"?>
<p:tagLst xmlns:p="http://schemas.openxmlformats.org/presentationml/2006/main">
  <p:tag name="KSO_WM_UNIT_PLACING_PICTURE_USER_VIEWPORT" val="{&quot;height&quot;:2937,&quot;width&quot;:5223}"/>
</p:tagLst>
</file>

<file path=ppt/tags/tag83.xml><?xml version="1.0" encoding="utf-8"?>
<p:tagLst xmlns:p="http://schemas.openxmlformats.org/presentationml/2006/main">
  <p:tag name="KSO_WM_UNIT_PLACING_PICTURE_USER_VIEWPORT" val="{&quot;height&quot;:4085,&quot;width&quot;:7265}"/>
</p:tagLst>
</file>

<file path=ppt/tags/tag84.xml><?xml version="1.0" encoding="utf-8"?>
<p:tagLst xmlns:p="http://schemas.openxmlformats.org/presentationml/2006/main">
  <p:tag name="KSO_WM_DIAGRAM_VIRTUALLY_FRAME" val="{&quot;height&quot;:364.75,&quot;left&quot;:54.70001220703125,&quot;top&quot;:146.275,&quot;width&quot;:879.048727950449}"/>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i*1_1"/>
  <p:tag name="KSO_WM_TEMPLATE_CATEGORY" val="diagram"/>
  <p:tag name="KSO_WM_TEMPLATE_INDEX" val="20231749"/>
  <p:tag name="KSO_WM_UNIT_LAYERLEVEL" val="1_1"/>
  <p:tag name="KSO_WM_TAG_VERSION" val="3.0"/>
  <p:tag name="KSO_WM_DIAGRAM_GROUP_CODE" val="l1-1"/>
  <p:tag name="KSO_WM_UNIT_TYPE" val="l_i"/>
  <p:tag name="KSO_WM_UNIT_INDEX" val="1_1"/>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solid&quot;:{&quot;brightness&quot;:0,&quot;colorType&quot;:1,&quot;foreColorIndex&quot;:5,&quot;transparency&quot;:0},&quot;type&quot;:1},&quot;glow&quot;:{&quot;colorType&quot;:0},&quot;line&quot;:{&quot;type&quot;:0},&quot;shadow&quot;:{&quot;brightness&quot;:0,&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i*1_2"/>
  <p:tag name="KSO_WM_TEMPLATE_CATEGORY" val="diagram"/>
  <p:tag name="KSO_WM_TEMPLATE_INDEX" val="20231749"/>
  <p:tag name="KSO_WM_UNIT_LAYERLEVEL" val="1_1"/>
  <p:tag name="KSO_WM_TAG_VERSION" val="3.0"/>
  <p:tag name="KSO_WM_DIAGRAM_GROUP_CODE" val="l1-1"/>
  <p:tag name="KSO_WM_UNIT_TYPE" val="l_i"/>
  <p:tag name="KSO_WM_UNIT_INDEX" val="1_2"/>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type&quot;:0},&quot;glow&quot;:{&quot;colorType&quot;:0},&quot;line&quot;:{&quot;gradient&quot;:[{&quot;brightness&quot;:0,&quot;colorType&quot;:1,&quot;foreColorIndex&quot;:5,&quot;pos&quot;:0,&quot;transparency&quot;:0.5},{&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i*1_3"/>
  <p:tag name="KSO_WM_TEMPLATE_CATEGORY" val="diagram"/>
  <p:tag name="KSO_WM_TEMPLATE_INDEX" val="20231749"/>
  <p:tag name="KSO_WM_UNIT_LAYERLEVEL" val="1_1"/>
  <p:tag name="KSO_WM_TAG_VERSION" val="3.0"/>
  <p:tag name="KSO_WM_DIAGRAM_GROUP_CODE" val="l1-1"/>
  <p:tag name="KSO_WM_UNIT_TYPE" val="l_i"/>
  <p:tag name="KSO_WM_UNIT_INDEX" val="1_3"/>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type&quot;:0},&quot;glow&quot;:{&quot;colorType&quot;:0},&quot;line&quot;:{&quot;gradient&quot;:[{&quot;brightness&quot;:0,&quot;colorType&quot;:1,&quot;foreColorIndex&quot;:5,&quot;pos&quot;:0,&quot;transparency&quot;:0.5},{&quot;brightness&quot;:0,&quot;colorType&quot;:1,&quot;foreColorIndex&quot;:5,&quot;pos&quot;:1,&quot;transparency&quot;:1}],&quot;type&quot;:2},&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i*1_4"/>
  <p:tag name="KSO_WM_TEMPLATE_CATEGORY" val="diagram"/>
  <p:tag name="KSO_WM_TEMPLATE_INDEX" val="20231749"/>
  <p:tag name="KSO_WM_UNIT_LAYERLEVEL" val="1_1"/>
  <p:tag name="KSO_WM_TAG_VERSION" val="3.0"/>
  <p:tag name="KSO_WM_DIAGRAM_GROUP_CODE" val="l1-1"/>
  <p:tag name="KSO_WM_UNIT_TYPE" val="l_i"/>
  <p:tag name="KSO_WM_UNIT_INDEX" val="1_4"/>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type&quot;:0},&quot;glow&quot;:{&quot;colorType&quot;:0},&quot;line&quot;:{&quot;gradient&quot;:[{&quot;brightness&quot;:0.800000011920929,&quot;colorType&quot;:1,&quot;foreColorIndex&quot;:5,&quot;pos&quot;:0.8399999737739563,&quot;transparency&quot;:1},{&quot;brightness&quot;:0.800000011920929,&quot;colorType&quot;:1,&quot;foreColorIndex&quot;:5,&quot;pos&quot;:0.1599999964237213,&quot;transparency&quot;:1},{&quot;brightness&quot;:0.4000000059604645,&quot;colorType&quot;:1,&quot;foreColorIndex&quot;:5,&quot;pos&quot;:1,&quot;transparency&quot;:0.5},{&quot;brightness&quot;:0.4000000059604645,&quot;colorType&quot;:1,&quot;foreColorIndex&quot;:5,&quot;pos&quot;:0,&quot;transparency&quot;:0.5}],&quot;type&quot;:2},&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USE_COLOR_VALUE" val="{&quot;color_scheme&quot;:1,&quot;color_type&quot;:1,&quot;theme_color_indexes&quot;:[5,6,5,6,5,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i*1_5"/>
  <p:tag name="KSO_WM_TEMPLATE_CATEGORY" val="diagram"/>
  <p:tag name="KSO_WM_TEMPLATE_INDEX" val="20231749"/>
  <p:tag name="KSO_WM_UNIT_LAYERLEVEL" val="1_1"/>
  <p:tag name="KSO_WM_TAG_VERSION" val="3.0"/>
  <p:tag name="KSO_WM_DIAGRAM_GROUP_CODE" val="l1-1"/>
  <p:tag name="KSO_WM_UNIT_TYPE" val="l_i"/>
  <p:tag name="KSO_WM_UNIT_INDEX" val="1_5"/>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gradient&quot;:[{&quot;brightness&quot;:0.800000011920929,&quot;colorType&quot;:1,&quot;foreColorIndex&quot;:5,&quot;pos&quot;:0,&quot;transparency&quot;:0},{&quot;brightness&quot;:0,&quot;colorType&quot;:1,&quot;foreColorIndex&quot;:5,&quot;pos&quot;:0.660000026226043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3"/>
  <p:tag name="KSO_WM_DIAGRAM_USE_COLOR_VALUE" val="{&quot;color_scheme&quot;:1,&quot;color_type&quot;:1,&quot;theme_color_indexes&quot;:[5,6,5,6,5,6]}"/>
</p:tagLst>
</file>

<file path=ppt/tags/tag9.xml><?xml version="1.0" encoding="utf-8"?>
<p:tagLst xmlns:p="http://schemas.openxmlformats.org/presentationml/2006/main">
  <p:tag name="KSO_WM_DIAGRAM_VIRTUALLY_FRAME" val="{&quot;height&quot;:435.95094488188977,&quot;left&quot;:280.8,&quot;top&quot;:73.34905511811023,&quot;width&quot;:590.5}"/>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h_a*1_1_1"/>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1_1"/>
  <p:tag name="KSO_WM_UNIT_VALUE" val="24"/>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h_a*1_3_1"/>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3_1"/>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h_a*1_2_1"/>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BEAUTIFY_FLAG" val="#wm#"/>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749_2*l_h_a*1_2_1"/>
  <p:tag name="KSO_WM_TEMPLATE_CATEGORY" val="diagram"/>
  <p:tag name="KSO_WM_TEMPLATE_INDEX" val="20231749"/>
  <p:tag name="KSO_WM_UNIT_LAYERLEVEL" val="1_1_1"/>
  <p:tag name="KSO_WM_TAG_VERSION" val="3.0"/>
  <p:tag name="KSO_WM_UNIT_ISCONTENTSTITLE" val="0"/>
  <p:tag name="KSO_WM_UNIT_ISNUMDGMTITLE" val="0"/>
  <p:tag name="KSO_WM_UNIT_NOCLEAR" val="0"/>
  <p:tag name="KSO_WM_DIAGRAM_GROUP_CODE" val="l1-1"/>
  <p:tag name="KSO_WM_UNIT_TYPE" val="l_h_a"/>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64.75,&quot;left&quot;:54.70001220703125,&quot;top&quot;:146.275,&quot;width&quot;:879.048727950449}"/>
  <p:tag name="KSO_WM_DIAGRAM_COLOR_MATCH_VALUE" val="{&quot;shape&quot;:{&quot;fill&quot;:{&quot;gradient&quot;:[{&quot;brightness&quot;:0,&quot;colorType&quot;:1,&quot;foreColorIndex&quot;:14,&quot;pos&quot;:0,&quot;transparency&quot;:1},{&quot;brightness&quot;:0,&quot;colorType&quot;:1,&quot;foreColorIndex&quot;:5,&quot;pos&quot;:1,&quot;transparency&quot;:0.6000000238418579}],&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UNIT_VALUE" val="12"/>
  <p:tag name="KSO_WM_UNIT_PRESET_TEXT" val="添加标题"/>
  <p:tag name="KSO_WM_UNIT_FILL_TYPE" val="3"/>
  <p:tag name="KSO_WM_UNIT_TEXT_FILL_FORE_SCHEMECOLOR_INDEX" val="1"/>
  <p:tag name="KSO_WM_UNIT_TEXT_FILL_TYPE" val="1"/>
  <p:tag name="KSO_WM_DIAGRAM_USE_COLOR_VALUE" val="{&quot;color_scheme&quot;:1,&quot;color_type&quot;:1,&quot;theme_color_indexes&quot;:[5,6,5,6,5,6]}"/>
</p:tagLst>
</file>

<file path=ppt/tags/tag94.xml><?xml version="1.0" encoding="utf-8"?>
<p:tagLst xmlns:p="http://schemas.openxmlformats.org/presentationml/2006/main">
  <p:tag name="RESOURCE_RECORD_KEY" val="{&quot;70&quot;:[3318451,3312359,3322227,3313593,3323956]}"/>
</p:tagLst>
</file>

<file path=ppt/theme/theme1.xml><?xml version="1.0" encoding="utf-8"?>
<a:theme xmlns:a="http://schemas.openxmlformats.org/drawingml/2006/main" name="Office 主题​​">
  <a:themeElements>
    <a:clrScheme name="自定义 34">
      <a:dk1>
        <a:sysClr val="windowText" lastClr="000000"/>
      </a:dk1>
      <a:lt1>
        <a:sysClr val="window" lastClr="FFFFFF"/>
      </a:lt1>
      <a:dk2>
        <a:srgbClr val="44546A"/>
      </a:dk2>
      <a:lt2>
        <a:srgbClr val="E7E6E6"/>
      </a:lt2>
      <a:accent1>
        <a:srgbClr val="68AE77"/>
      </a:accent1>
      <a:accent2>
        <a:srgbClr val="8CF5D4"/>
      </a:accent2>
      <a:accent3>
        <a:srgbClr val="FFE8CB"/>
      </a:accent3>
      <a:accent4>
        <a:srgbClr val="57965F"/>
      </a:accent4>
      <a:accent5>
        <a:srgbClr val="6BEEB8"/>
      </a:accent5>
      <a:accent6>
        <a:srgbClr val="FDCCA4"/>
      </a:accent6>
      <a:hlink>
        <a:srgbClr val="0563C1"/>
      </a:hlink>
      <a:folHlink>
        <a:srgbClr val="954F72"/>
      </a:folHlink>
    </a:clrScheme>
    <a:fontScheme name="思源">
      <a:majorFont>
        <a:latin typeface="Arial Black"/>
        <a:ea typeface="思源宋体 Heavy"/>
        <a:cs typeface=""/>
      </a:majorFont>
      <a:minorFont>
        <a:latin typeface="Arial"/>
        <a:ea typeface="思源黑体 CN Norm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C130CFC53E1D4458B80B5377008CEEE" ma:contentTypeVersion="19" ma:contentTypeDescription="Create a new document." ma:contentTypeScope="" ma:versionID="c5bca55066547ace3c95494f7058db64">
  <xsd:schema xmlns:xsd="http://www.w3.org/2001/XMLSchema" xmlns:xs="http://www.w3.org/2001/XMLSchema" xmlns:p="http://schemas.microsoft.com/office/2006/metadata/properties" xmlns:ns2="9e4d4028-7d2f-484c-bcd4-65d8dfc13344" xmlns:ns3="ca5b2271-c080-4650-a5bc-0c2553a50190" targetNamespace="http://schemas.microsoft.com/office/2006/metadata/properties" ma:root="true" ma:fieldsID="81bc9a00293841ddd936cdd7271aa752" ns2:_="" ns3:_="">
    <xsd:import namespace="9e4d4028-7d2f-484c-bcd4-65d8dfc13344"/>
    <xsd:import namespace="ca5b2271-c080-4650-a5bc-0c2553a5019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4d4028-7d2f-484c-bcd4-65d8dfc1334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acc4dc2-1d7d-4ba2-9bc5-748c4ad50a69"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a5b2271-c080-4650-a5bc-0c2553a5019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76fce6c-187e-470c-9925-28fe6492cd1f}" ma:internalName="TaxCatchAll" ma:showField="CatchAllData" ma:web="ca5b2271-c080-4650-a5bc-0c2553a5019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e4d4028-7d2f-484c-bcd4-65d8dfc13344">
      <Terms xmlns="http://schemas.microsoft.com/office/infopath/2007/PartnerControls"/>
    </lcf76f155ced4ddcb4097134ff3c332f>
    <TaxCatchAll xmlns="ca5b2271-c080-4650-a5bc-0c2553a50190" xsi:nil="true"/>
  </documentManagement>
</p:properties>
</file>

<file path=customXml/itemProps1.xml><?xml version="1.0" encoding="utf-8"?>
<ds:datastoreItem xmlns:ds="http://schemas.openxmlformats.org/officeDocument/2006/customXml" ds:itemID="{AD06A4CE-2EF3-460E-9ED9-5F580EBA4F16}"/>
</file>

<file path=customXml/itemProps2.xml><?xml version="1.0" encoding="utf-8"?>
<ds:datastoreItem xmlns:ds="http://schemas.openxmlformats.org/officeDocument/2006/customXml" ds:itemID="{BF10081B-FD90-449F-B210-FF4AE62D08EE}"/>
</file>

<file path=customXml/itemProps3.xml><?xml version="1.0" encoding="utf-8"?>
<ds:datastoreItem xmlns:ds="http://schemas.openxmlformats.org/officeDocument/2006/customXml" ds:itemID="{1C349E98-D3E9-4964-A96C-BBFD1EB8E3B6}"/>
</file>

<file path=docProps/app.xml><?xml version="1.0" encoding="utf-8"?>
<Properties xmlns="http://schemas.openxmlformats.org/officeDocument/2006/extended-properties" xmlns:vt="http://schemas.openxmlformats.org/officeDocument/2006/docPropsVTypes">
  <TotalTime>0</TotalTime>
  <Words>8334</Words>
  <Application>WPS 演示</Application>
  <PresentationFormat>宽屏</PresentationFormat>
  <Paragraphs>337</Paragraphs>
  <Slides>26</Slides>
  <Notes>26</Notes>
  <HiddenSlides>0</HiddenSlides>
  <MMClips>25</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26</vt:i4>
      </vt:variant>
    </vt:vector>
  </HeadingPairs>
  <TitlesOfParts>
    <vt:vector size="40" baseType="lpstr">
      <vt:lpstr>Arial</vt:lpstr>
      <vt:lpstr>宋体</vt:lpstr>
      <vt:lpstr>Wingdings</vt:lpstr>
      <vt:lpstr>字魂59号-创粗黑</vt:lpstr>
      <vt:lpstr>黑体</vt:lpstr>
      <vt:lpstr>Wingdings</vt:lpstr>
      <vt:lpstr>Calibri</vt:lpstr>
      <vt:lpstr>微软雅黑</vt:lpstr>
      <vt:lpstr>Arial Unicode MS</vt:lpstr>
      <vt:lpstr>思源宋体 Heavy</vt:lpstr>
      <vt:lpstr>Arial Black</vt:lpstr>
      <vt:lpstr>思源黑体 CN Normal</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V23767</dc:creator>
  <cp:lastModifiedBy>Lily</cp:lastModifiedBy>
  <cp:revision>272</cp:revision>
  <dcterms:created xsi:type="dcterms:W3CDTF">2022-02-05T08:07:00Z</dcterms:created>
  <dcterms:modified xsi:type="dcterms:W3CDTF">2026-04-27T06:36:34Z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E1F06E7F3CD34590AC44125C2326D1EC_13</vt:lpwstr>
  </property>
  <property fmtid="{D5CDD505-2E9C-101B-9397-08002B2CF9AE}" pid="3" name="KSOProductBuildVer">
    <vt:lpwstr>2052-12.1.0.25865</vt:lpwstr>
  </property>
  <property fmtid="{D5CDD505-2E9C-101B-9397-08002B2CF9AE}" pid="4" name="ContentTypeId">
    <vt:lpwstr>0x0101008C130CFC53E1D4458B80B5377008CEEE</vt:lpwstr>
  </property>
</Properties>
</file>