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media/image29.svg" ContentType="image/svg+xml"/>
  <Override PartName="/ppt/media/image31.svg" ContentType="image/svg+xml"/>
  <Override PartName="/ppt/media/image33.svg" ContentType="image/svg+xml"/>
  <Override PartName="/ppt/media/image35.svg" ContentType="image/svg+xml"/>
  <Override PartName="/ppt/media/image37.svg" ContentType="image/svg+xml"/>
  <Override PartName="/ppt/media/image3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16" r:id="rId3"/>
    <p:sldId id="256" r:id="rId5"/>
    <p:sldId id="423" r:id="rId6"/>
    <p:sldId id="422" r:id="rId7"/>
    <p:sldId id="463" r:id="rId8"/>
    <p:sldId id="464" r:id="rId9"/>
    <p:sldId id="432" r:id="rId10"/>
    <p:sldId id="459" r:id="rId11"/>
    <p:sldId id="461" r:id="rId12"/>
    <p:sldId id="462" r:id="rId13"/>
    <p:sldId id="424" r:id="rId14"/>
    <p:sldId id="444" r:id="rId15"/>
    <p:sldId id="440" r:id="rId16"/>
    <p:sldId id="448" r:id="rId17"/>
    <p:sldId id="443" r:id="rId18"/>
    <p:sldId id="465" r:id="rId19"/>
    <p:sldId id="466" r:id="rId20"/>
    <p:sldId id="434" r:id="rId21"/>
    <p:sldId id="436" r:id="rId22"/>
    <p:sldId id="450" r:id="rId23"/>
    <p:sldId id="451" r:id="rId24"/>
    <p:sldId id="467" r:id="rId25"/>
    <p:sldId id="468" r:id="rId26"/>
    <p:sldId id="469" r:id="rId27"/>
    <p:sldId id="420" r:id="rId28"/>
  </p:sldIdLst>
  <p:sldSz cx="12192000" cy="6858000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47" userDrawn="1">
          <p15:clr>
            <a:srgbClr val="A4A3A4"/>
          </p15:clr>
        </p15:guide>
        <p15:guide id="2" pos="383" userDrawn="1">
          <p15:clr>
            <a:srgbClr val="A4A3A4"/>
          </p15:clr>
        </p15:guide>
        <p15:guide id="3" pos="4839" userDrawn="1">
          <p15:clr>
            <a:srgbClr val="A4A3A4"/>
          </p15:clr>
        </p15:guide>
        <p15:guide id="4" pos="3862" userDrawn="1">
          <p15:clr>
            <a:srgbClr val="A4A3A4"/>
          </p15:clr>
        </p15:guide>
        <p15:guide id="5" orient="horz" pos="2415" userDrawn="1">
          <p15:clr>
            <a:srgbClr val="A4A3A4"/>
          </p15:clr>
        </p15:guide>
        <p15:guide id="6" pos="303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como RE" initials="GR" lastIdx="3" clrIdx="0"/>
  <p:cmAuthor id="2" name="M. Waid" initials="MW" lastIdx="1" clrIdx="1"/>
  <p:cmAuthor id="3" name="nd139" initials="n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2B56"/>
    <a:srgbClr val="1A4262"/>
    <a:srgbClr val="F2E9CA"/>
    <a:srgbClr val="007DBC"/>
    <a:srgbClr val="00B485"/>
    <a:srgbClr val="F47847"/>
    <a:srgbClr val="2C7847"/>
    <a:srgbClr val="B79F8D"/>
    <a:srgbClr val="008868"/>
    <a:srgbClr val="36B5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88" autoAdjust="0"/>
    <p:restoredTop sz="93387" autoAdjust="0"/>
  </p:normalViewPr>
  <p:slideViewPr>
    <p:cSldViewPr snapToGrid="0" showGuides="1">
      <p:cViewPr varScale="1">
        <p:scale>
          <a:sx n="100" d="100"/>
          <a:sy n="100" d="100"/>
        </p:scale>
        <p:origin x="726" y="72"/>
      </p:cViewPr>
      <p:guideLst>
        <p:guide orient="horz" pos="1747"/>
        <p:guide pos="383"/>
        <p:guide pos="4839"/>
        <p:guide pos="3862"/>
        <p:guide orient="horz" pos="2415"/>
        <p:guide pos="303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3" Type="http://schemas.openxmlformats.org/officeDocument/2006/relationships/tags" Target="tags/tag25.xml"/><Relationship Id="rId32" Type="http://schemas.openxmlformats.org/officeDocument/2006/relationships/commentAuthors" Target="commentAuthors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87D13F-18E6-45F2-A17E-138A823E5D43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840785D-DE21-4773-8C3C-36067A8FDDE4}">
      <dgm:prSet phldrT="[Text]"/>
      <dgm:spPr/>
      <dgm:t>
        <a:bodyPr/>
        <a:lstStyle/>
        <a:p>
          <a:r>
            <a:rPr lang="en-GB" dirty="0"/>
            <a:t>Positive Impacts</a:t>
          </a:r>
        </a:p>
      </dgm:t>
    </dgm:pt>
    <dgm:pt modelId="{EC13B06E-6951-4FF4-A452-A4601529EC32}" cxnId="{3203ECA9-D972-4E80-A7BB-8DA091065E4F}" type="parTrans">
      <dgm:prSet/>
      <dgm:spPr/>
      <dgm:t>
        <a:bodyPr/>
        <a:lstStyle/>
        <a:p>
          <a:endParaRPr lang="en-GB"/>
        </a:p>
      </dgm:t>
    </dgm:pt>
    <dgm:pt modelId="{5B329AC6-0F0D-4C6E-8041-1C64569E3703}" cxnId="{3203ECA9-D972-4E80-A7BB-8DA091065E4F}" type="sibTrans">
      <dgm:prSet/>
      <dgm:spPr/>
      <dgm:t>
        <a:bodyPr/>
        <a:lstStyle/>
        <a:p>
          <a:endParaRPr lang="en-GB"/>
        </a:p>
      </dgm:t>
    </dgm:pt>
    <dgm:pt modelId="{B63511A6-26E6-4549-92F2-06106189F095}">
      <dgm:prSet phldrT="[Text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b="0" i="0" dirty="0"/>
            <a:t>Improve </a:t>
          </a:r>
          <a:r>
            <a:rPr lang="en-US" altLang="en-GB" b="0" i="0" dirty="0"/>
            <a:t>photosunthesis and </a:t>
          </a:r>
          <a:r>
            <a:rPr lang="en-GB" b="0" i="0" dirty="0"/>
            <a:t>crop water use efficiency</a:t>
          </a:r>
          <a:r>
            <a:rPr lang="en-GB" dirty="0"/>
            <a:t/>
          </a:r>
          <a:endParaRPr lang="en-GB" dirty="0"/>
        </a:p>
      </dgm:t>
    </dgm:pt>
    <dgm:pt modelId="{C0CEDED6-2477-47A4-A33D-2F126832AA42}" cxnId="{C6611B67-A443-47FA-9137-D10809CF5527}" type="parTrans">
      <dgm:prSet/>
      <dgm:spPr/>
      <dgm:t>
        <a:bodyPr/>
        <a:lstStyle/>
        <a:p>
          <a:endParaRPr lang="en-GB"/>
        </a:p>
      </dgm:t>
    </dgm:pt>
    <dgm:pt modelId="{09E22700-E323-4CA3-989B-1EE23A7DFC31}" cxnId="{C6611B67-A443-47FA-9137-D10809CF5527}" type="sibTrans">
      <dgm:prSet/>
      <dgm:spPr/>
      <dgm:t>
        <a:bodyPr/>
        <a:lstStyle/>
        <a:p>
          <a:endParaRPr lang="en-GB"/>
        </a:p>
      </dgm:t>
    </dgm:pt>
    <dgm:pt modelId="{E4AC3203-55C0-4DDA-976B-D32468F3551F}">
      <dgm:prSet phldrT="[Text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b="0" i="0" dirty="0"/>
            <a:t>Facilitate the expansion of crop planting boundaries </a:t>
          </a:r>
          <a:r>
            <a:rPr lang="en-US" altLang="en-GB" b="0" i="0" dirty="0"/>
            <a:t>&amp; multipe-crop index increase</a:t>
          </a:r>
          <a:endParaRPr lang="en-US" altLang="en-GB" b="0" i="0" dirty="0"/>
        </a:p>
      </dgm:t>
    </dgm:pt>
    <dgm:pt modelId="{CA8BF455-B2DB-4DD9-825D-0DE9BEBC1219}" cxnId="{52EA617B-6658-4EAC-864B-4FC41586C871}" type="parTrans">
      <dgm:prSet/>
      <dgm:spPr/>
      <dgm:t>
        <a:bodyPr/>
        <a:lstStyle/>
        <a:p>
          <a:endParaRPr lang="en-GB"/>
        </a:p>
      </dgm:t>
    </dgm:pt>
    <dgm:pt modelId="{33CE2D2C-90E5-4998-A69B-9A8D86661986}" cxnId="{52EA617B-6658-4EAC-864B-4FC41586C871}" type="sibTrans">
      <dgm:prSet/>
      <dgm:spPr/>
      <dgm:t>
        <a:bodyPr/>
        <a:lstStyle/>
        <a:p>
          <a:endParaRPr lang="en-GB"/>
        </a:p>
      </dgm:t>
    </dgm:pt>
    <dgm:pt modelId="{4ECA2259-A46C-4CCC-8CFA-693A1B4423E6}">
      <dgm:prSet phldrT="[Text]"/>
      <dgm:spPr/>
      <dgm:t>
        <a:bodyPr/>
        <a:lstStyle/>
        <a:p>
          <a:pPr>
            <a:buNone/>
          </a:pPr>
          <a:r>
            <a:rPr lang="en-GB" b="0" i="0" dirty="0"/>
            <a:t>Lead to an overall  reduction in freeze and cold injuries</a:t>
          </a:r>
          <a:endParaRPr lang="en-GB" dirty="0"/>
        </a:p>
      </dgm:t>
    </dgm:pt>
    <dgm:pt modelId="{EAB5964E-6676-4C38-8AAA-3A36673AD312}" cxnId="{60DDA064-EC0B-474D-9B2D-D03AC6B41CA3}" type="parTrans">
      <dgm:prSet/>
      <dgm:spPr/>
      <dgm:t>
        <a:bodyPr/>
        <a:lstStyle/>
        <a:p>
          <a:endParaRPr lang="en-GB"/>
        </a:p>
      </dgm:t>
    </dgm:pt>
    <dgm:pt modelId="{431D62C0-702C-4B8D-B31A-4F9B926FE9CF}" cxnId="{60DDA064-EC0B-474D-9B2D-D03AC6B41CA3}" type="sibTrans">
      <dgm:prSet/>
      <dgm:spPr/>
      <dgm:t>
        <a:bodyPr/>
        <a:lstStyle/>
        <a:p>
          <a:endParaRPr lang="en-GB"/>
        </a:p>
      </dgm:t>
    </dgm:pt>
    <dgm:pt modelId="{DE462576-5BA0-42F5-B7FD-68C260E279AD}">
      <dgm:prSet phldrT="[Text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dirty="0"/>
            <a:t>Improve water resources </a:t>
          </a:r>
          <a:r>
            <a:rPr lang="en-US" altLang="en-GB" dirty="0"/>
            <a:t>in some regions</a:t>
          </a:r>
          <a:r>
            <a:rPr lang="en-US" altLang="en-GB" dirty="0"/>
            <a:t/>
          </a:r>
          <a:endParaRPr lang="en-US" altLang="en-GB" dirty="0"/>
        </a:p>
      </dgm:t>
    </dgm:pt>
    <dgm:pt modelId="{0D3623C3-6FA5-456B-BC78-3472092D62B8}" cxnId="{E434D885-6BDF-4E6C-BF41-8F9CEB978A55}" type="parTrans">
      <dgm:prSet/>
      <dgm:spPr/>
      <dgm:t>
        <a:bodyPr/>
        <a:lstStyle/>
        <a:p>
          <a:endParaRPr lang="en-GB"/>
        </a:p>
      </dgm:t>
    </dgm:pt>
    <dgm:pt modelId="{6992DCEF-1EE9-47FE-BE8D-751A1BABDDBC}" cxnId="{E434D885-6BDF-4E6C-BF41-8F9CEB978A55}" type="sibTrans">
      <dgm:prSet/>
      <dgm:spPr/>
      <dgm:t>
        <a:bodyPr/>
        <a:lstStyle/>
        <a:p>
          <a:endParaRPr lang="en-GB"/>
        </a:p>
      </dgm:t>
    </dgm:pt>
    <dgm:pt modelId="{7892F236-3B65-4925-A46A-E382B773331B}">
      <dgm:prSet/>
      <dgm:spPr/>
      <dgm:t>
        <a:bodyPr/>
        <a:lstStyle/>
        <a:p>
          <a:r>
            <a:rPr lang="en-GB" dirty="0"/>
            <a:t>Increase the proportion of the reproductive growth phase</a:t>
          </a:r>
        </a:p>
      </dgm:t>
    </dgm:pt>
    <dgm:pt modelId="{0CA1156D-2C39-45B0-B915-C547FC8480D2}" cxnId="{F23679A1-5DF2-4EA1-A835-774608676354}" type="parTrans">
      <dgm:prSet/>
      <dgm:spPr/>
      <dgm:t>
        <a:bodyPr/>
        <a:lstStyle/>
        <a:p>
          <a:endParaRPr lang="en-GB"/>
        </a:p>
      </dgm:t>
    </dgm:pt>
    <dgm:pt modelId="{4D753EF1-9FA1-4C68-99FB-CF84A5F6FA2A}" cxnId="{F23679A1-5DF2-4EA1-A835-774608676354}" type="sibTrans">
      <dgm:prSet/>
      <dgm:spPr/>
      <dgm:t>
        <a:bodyPr/>
        <a:lstStyle/>
        <a:p>
          <a:endParaRPr lang="en-GB"/>
        </a:p>
      </dgm:t>
    </dgm:pt>
    <dgm:pt modelId="{87086035-5BFC-4831-B104-8304653146FC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dirty="0"/>
            <a:t>Lead to  decrease in disasters </a:t>
          </a:r>
          <a:r>
            <a:rPr lang="en-US" altLang="en-GB" dirty="0"/>
            <a:t>of some severe convection</a:t>
          </a:r>
          <a:r>
            <a:rPr lang="en-US" altLang="en-GB" dirty="0"/>
            <a:t/>
          </a:r>
          <a:endParaRPr lang="en-US" altLang="en-GB" dirty="0"/>
        </a:p>
      </dgm:t>
    </dgm:pt>
    <dgm:pt modelId="{76D064CB-E698-47CA-B9FA-07237FE6B162}" cxnId="{FFD6E045-A4FB-4FA3-AE43-7F58E021E6C6}" type="parTrans">
      <dgm:prSet/>
      <dgm:spPr/>
      <dgm:t>
        <a:bodyPr/>
        <a:lstStyle/>
        <a:p>
          <a:endParaRPr lang="en-GB"/>
        </a:p>
      </dgm:t>
    </dgm:pt>
    <dgm:pt modelId="{A58A923D-F371-4292-92E9-BFF88F24E929}" cxnId="{FFD6E045-A4FB-4FA3-AE43-7F58E021E6C6}" type="sibTrans">
      <dgm:prSet/>
      <dgm:spPr/>
      <dgm:t>
        <a:bodyPr/>
        <a:lstStyle/>
        <a:p>
          <a:endParaRPr lang="en-GB"/>
        </a:p>
      </dgm:t>
    </dgm:pt>
    <dgm:pt modelId="{470F88FC-56F7-41C3-B4BF-01D19321C4C4}" type="pres">
      <dgm:prSet presAssocID="{5C87D13F-18E6-45F2-A17E-138A823E5D4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8E722E4-A212-4BC5-9DA2-F5078E1CCECE}" type="pres">
      <dgm:prSet presAssocID="{4840785D-DE21-4773-8C3C-36067A8FDDE4}" presName="centerShape" presStyleLbl="node0" presStyleIdx="0" presStyleCnt="1"/>
      <dgm:spPr/>
    </dgm:pt>
    <dgm:pt modelId="{4465C3EC-7E55-4B80-B648-AB89F4C38679}" type="pres">
      <dgm:prSet presAssocID="{C0CEDED6-2477-47A4-A33D-2F126832AA42}" presName="parTrans" presStyleLbl="sibTrans2D1" presStyleIdx="0" presStyleCnt="6"/>
      <dgm:spPr/>
    </dgm:pt>
    <dgm:pt modelId="{9D79F265-C563-43A6-A08B-7A7F09E44199}" type="pres">
      <dgm:prSet presAssocID="{C0CEDED6-2477-47A4-A33D-2F126832AA42}" presName="connectorText" presStyleCnt="0"/>
      <dgm:spPr/>
    </dgm:pt>
    <dgm:pt modelId="{EB782BB6-1F94-4E18-8502-E41F5283095D}" type="pres">
      <dgm:prSet presAssocID="{B63511A6-26E6-4549-92F2-06106189F095}" presName="node" presStyleLbl="node1" presStyleIdx="0" presStyleCnt="6">
        <dgm:presLayoutVars>
          <dgm:bulletEnabled val="1"/>
        </dgm:presLayoutVars>
      </dgm:prSet>
      <dgm:spPr/>
    </dgm:pt>
    <dgm:pt modelId="{5DB3D026-139D-454F-A773-9FD47F6BB38B}" type="pres">
      <dgm:prSet presAssocID="{CA8BF455-B2DB-4DD9-825D-0DE9BEBC1219}" presName="parTrans" presStyleLbl="sibTrans2D1" presStyleIdx="1" presStyleCnt="6"/>
      <dgm:spPr/>
    </dgm:pt>
    <dgm:pt modelId="{46292DF0-7E7A-4F45-A2E8-5419BCEA88FC}" type="pres">
      <dgm:prSet presAssocID="{CA8BF455-B2DB-4DD9-825D-0DE9BEBC1219}" presName="connectorText" presStyleCnt="0"/>
      <dgm:spPr/>
    </dgm:pt>
    <dgm:pt modelId="{3EA34CBB-702B-40B3-9E13-C56F31F01A1F}" type="pres">
      <dgm:prSet presAssocID="{E4AC3203-55C0-4DDA-976B-D32468F3551F}" presName="node" presStyleLbl="node1" presStyleIdx="1" presStyleCnt="6">
        <dgm:presLayoutVars>
          <dgm:bulletEnabled val="1"/>
        </dgm:presLayoutVars>
      </dgm:prSet>
      <dgm:spPr/>
    </dgm:pt>
    <dgm:pt modelId="{1510E2E6-BF3E-4595-9B19-B1379F2DB4C2}" type="pres">
      <dgm:prSet presAssocID="{EAB5964E-6676-4C38-8AAA-3A36673AD312}" presName="parTrans" presStyleLbl="sibTrans2D1" presStyleIdx="2" presStyleCnt="6"/>
      <dgm:spPr/>
    </dgm:pt>
    <dgm:pt modelId="{6DE2BB77-1605-4368-9DEF-64D292D1147D}" type="pres">
      <dgm:prSet presAssocID="{EAB5964E-6676-4C38-8AAA-3A36673AD312}" presName="connectorText" presStyleCnt="0"/>
      <dgm:spPr/>
    </dgm:pt>
    <dgm:pt modelId="{843A83ED-3F3A-47CF-8384-6344E9169794}" type="pres">
      <dgm:prSet presAssocID="{4ECA2259-A46C-4CCC-8CFA-693A1B4423E6}" presName="node" presStyleLbl="node1" presStyleIdx="2" presStyleCnt="6">
        <dgm:presLayoutVars>
          <dgm:bulletEnabled val="1"/>
        </dgm:presLayoutVars>
      </dgm:prSet>
      <dgm:spPr/>
    </dgm:pt>
    <dgm:pt modelId="{37050F61-108A-4EE3-94DC-29BD01E706CF}" type="pres">
      <dgm:prSet presAssocID="{0D3623C3-6FA5-456B-BC78-3472092D62B8}" presName="parTrans" presStyleLbl="sibTrans2D1" presStyleIdx="3" presStyleCnt="6"/>
      <dgm:spPr/>
    </dgm:pt>
    <dgm:pt modelId="{85ED112B-953B-43E4-82D3-DCA5113969AA}" type="pres">
      <dgm:prSet presAssocID="{0D3623C3-6FA5-456B-BC78-3472092D62B8}" presName="connectorText" presStyleCnt="0"/>
      <dgm:spPr/>
    </dgm:pt>
    <dgm:pt modelId="{21771955-D5D1-4EA0-8158-FF055542E27E}" type="pres">
      <dgm:prSet presAssocID="{DE462576-5BA0-42F5-B7FD-68C260E279AD}" presName="node" presStyleLbl="node1" presStyleIdx="3" presStyleCnt="6">
        <dgm:presLayoutVars>
          <dgm:bulletEnabled val="1"/>
        </dgm:presLayoutVars>
      </dgm:prSet>
      <dgm:spPr/>
    </dgm:pt>
    <dgm:pt modelId="{178F82EF-DC58-45CF-824A-25ED6DE32231}" type="pres">
      <dgm:prSet presAssocID="{0CA1156D-2C39-45B0-B915-C547FC8480D2}" presName="parTrans" presStyleLbl="sibTrans2D1" presStyleIdx="4" presStyleCnt="6"/>
      <dgm:spPr/>
    </dgm:pt>
    <dgm:pt modelId="{8457DADB-E859-46C1-8EBF-F4BA9323BAE7}" type="pres">
      <dgm:prSet presAssocID="{0CA1156D-2C39-45B0-B915-C547FC8480D2}" presName="connectorText" presStyleCnt="0"/>
      <dgm:spPr/>
    </dgm:pt>
    <dgm:pt modelId="{A2667510-ABD7-436B-9CC9-FF9789ADC630}" type="pres">
      <dgm:prSet presAssocID="{7892F236-3B65-4925-A46A-E382B773331B}" presName="node" presStyleLbl="node1" presStyleIdx="4" presStyleCnt="6">
        <dgm:presLayoutVars>
          <dgm:bulletEnabled val="1"/>
        </dgm:presLayoutVars>
      </dgm:prSet>
      <dgm:spPr/>
    </dgm:pt>
    <dgm:pt modelId="{62D1B64B-65F6-48C8-9BBD-2BBD4A8E92FC}" type="pres">
      <dgm:prSet presAssocID="{76D064CB-E698-47CA-B9FA-07237FE6B162}" presName="parTrans" presStyleLbl="sibTrans2D1" presStyleIdx="5" presStyleCnt="6"/>
      <dgm:spPr/>
    </dgm:pt>
    <dgm:pt modelId="{A0282D5F-6122-488F-A1D1-3591BD70BB8E}" type="pres">
      <dgm:prSet presAssocID="{76D064CB-E698-47CA-B9FA-07237FE6B162}" presName="connectorText" presStyleCnt="0"/>
      <dgm:spPr/>
    </dgm:pt>
    <dgm:pt modelId="{E3F7CB5E-86DF-408A-B96B-508476889525}" type="pres">
      <dgm:prSet presAssocID="{87086035-5BFC-4831-B104-8304653146FC}" presName="node" presStyleLbl="node1" presStyleIdx="5" presStyleCnt="6">
        <dgm:presLayoutVars>
          <dgm:bulletEnabled val="1"/>
        </dgm:presLayoutVars>
      </dgm:prSet>
      <dgm:spPr/>
    </dgm:pt>
  </dgm:ptLst>
  <dgm:cxnLst>
    <dgm:cxn modelId="{3203ECA9-D972-4E80-A7BB-8DA091065E4F}" srcId="{5C87D13F-18E6-45F2-A17E-138A823E5D43}" destId="{4840785D-DE21-4773-8C3C-36067A8FDDE4}" srcOrd="0" destOrd="0" parTransId="{EC13B06E-6951-4FF4-A452-A4601529EC32}" sibTransId="{5B329AC6-0F0D-4C6E-8041-1C64569E3703}"/>
    <dgm:cxn modelId="{C6611B67-A443-47FA-9137-D10809CF5527}" srcId="{4840785D-DE21-4773-8C3C-36067A8FDDE4}" destId="{B63511A6-26E6-4549-92F2-06106189F095}" srcOrd="0" destOrd="0" parTransId="{C0CEDED6-2477-47A4-A33D-2F126832AA42}" sibTransId="{09E22700-E323-4CA3-989B-1EE23A7DFC31}"/>
    <dgm:cxn modelId="{52EA617B-6658-4EAC-864B-4FC41586C871}" srcId="{4840785D-DE21-4773-8C3C-36067A8FDDE4}" destId="{E4AC3203-55C0-4DDA-976B-D32468F3551F}" srcOrd="1" destOrd="0" parTransId="{CA8BF455-B2DB-4DD9-825D-0DE9BEBC1219}" sibTransId="{33CE2D2C-90E5-4998-A69B-9A8D86661986}"/>
    <dgm:cxn modelId="{60DDA064-EC0B-474D-9B2D-D03AC6B41CA3}" srcId="{4840785D-DE21-4773-8C3C-36067A8FDDE4}" destId="{4ECA2259-A46C-4CCC-8CFA-693A1B4423E6}" srcOrd="2" destOrd="0" parTransId="{EAB5964E-6676-4C38-8AAA-3A36673AD312}" sibTransId="{431D62C0-702C-4B8D-B31A-4F9B926FE9CF}"/>
    <dgm:cxn modelId="{E434D885-6BDF-4E6C-BF41-8F9CEB978A55}" srcId="{4840785D-DE21-4773-8C3C-36067A8FDDE4}" destId="{DE462576-5BA0-42F5-B7FD-68C260E279AD}" srcOrd="3" destOrd="0" parTransId="{0D3623C3-6FA5-456B-BC78-3472092D62B8}" sibTransId="{6992DCEF-1EE9-47FE-BE8D-751A1BABDDBC}"/>
    <dgm:cxn modelId="{F23679A1-5DF2-4EA1-A835-774608676354}" srcId="{4840785D-DE21-4773-8C3C-36067A8FDDE4}" destId="{7892F236-3B65-4925-A46A-E382B773331B}" srcOrd="4" destOrd="0" parTransId="{0CA1156D-2C39-45B0-B915-C547FC8480D2}" sibTransId="{4D753EF1-9FA1-4C68-99FB-CF84A5F6FA2A}"/>
    <dgm:cxn modelId="{FFD6E045-A4FB-4FA3-AE43-7F58E021E6C6}" srcId="{4840785D-DE21-4773-8C3C-36067A8FDDE4}" destId="{87086035-5BFC-4831-B104-8304653146FC}" srcOrd="5" destOrd="0" parTransId="{76D064CB-E698-47CA-B9FA-07237FE6B162}" sibTransId="{A58A923D-F371-4292-92E9-BFF88F24E929}"/>
    <dgm:cxn modelId="{4325D6D2-61C2-4630-A6A0-56AE273AC8E5}" type="presOf" srcId="{5C87D13F-18E6-45F2-A17E-138A823E5D43}" destId="{470F88FC-56F7-41C3-B4BF-01D19321C4C4}" srcOrd="0" destOrd="0" presId="urn:microsoft.com/office/officeart/2005/8/layout/radial5"/>
    <dgm:cxn modelId="{9E19FE8E-E6BD-4F8B-80B1-CB03A054649D}" type="presParOf" srcId="{470F88FC-56F7-41C3-B4BF-01D19321C4C4}" destId="{28E722E4-A212-4BC5-9DA2-F5078E1CCECE}" srcOrd="0" destOrd="0" presId="urn:microsoft.com/office/officeart/2005/8/layout/radial5"/>
    <dgm:cxn modelId="{3705A311-C8F5-4940-A714-34916B6087EF}" type="presOf" srcId="{4840785D-DE21-4773-8C3C-36067A8FDDE4}" destId="{28E722E4-A212-4BC5-9DA2-F5078E1CCECE}" srcOrd="0" destOrd="0" presId="urn:microsoft.com/office/officeart/2005/8/layout/radial5"/>
    <dgm:cxn modelId="{390F5760-4960-4FC7-A486-7D3C106A35AE}" type="presParOf" srcId="{470F88FC-56F7-41C3-B4BF-01D19321C4C4}" destId="{4465C3EC-7E55-4B80-B648-AB89F4C38679}" srcOrd="1" destOrd="0" presId="urn:microsoft.com/office/officeart/2005/8/layout/radial5"/>
    <dgm:cxn modelId="{18EA0B90-E3EA-4C17-90DD-5D63A862B460}" type="presOf" srcId="{C0CEDED6-2477-47A4-A33D-2F126832AA42}" destId="{4465C3EC-7E55-4B80-B648-AB89F4C38679}" srcOrd="0" destOrd="0" presId="urn:microsoft.com/office/officeart/2005/8/layout/radial5"/>
    <dgm:cxn modelId="{FA97FD2E-BEB2-40A7-99DD-6D28773AA475}" type="presParOf" srcId="{4465C3EC-7E55-4B80-B648-AB89F4C38679}" destId="{9D79F265-C563-43A6-A08B-7A7F09E44199}" srcOrd="0" destOrd="1" presId="urn:microsoft.com/office/officeart/2005/8/layout/radial5"/>
    <dgm:cxn modelId="{05C6F493-A71A-4832-93FF-750050F4DDF6}" type="presOf" srcId="{C0CEDED6-2477-47A4-A33D-2F126832AA42}" destId="{9D79F265-C563-43A6-A08B-7A7F09E44199}" srcOrd="1" destOrd="0" presId="urn:microsoft.com/office/officeart/2005/8/layout/radial5"/>
    <dgm:cxn modelId="{897A2F0F-F798-4C35-849F-758DA9989A46}" type="presParOf" srcId="{470F88FC-56F7-41C3-B4BF-01D19321C4C4}" destId="{EB782BB6-1F94-4E18-8502-E41F5283095D}" srcOrd="2" destOrd="0" presId="urn:microsoft.com/office/officeart/2005/8/layout/radial5"/>
    <dgm:cxn modelId="{A8C12293-8E35-4F9F-BFF0-5A3369ABBED9}" type="presOf" srcId="{B63511A6-26E6-4549-92F2-06106189F095}" destId="{EB782BB6-1F94-4E18-8502-E41F5283095D}" srcOrd="0" destOrd="0" presId="urn:microsoft.com/office/officeart/2005/8/layout/radial5"/>
    <dgm:cxn modelId="{D48713C9-F7E2-4122-9754-3246CD029E2C}" type="presParOf" srcId="{470F88FC-56F7-41C3-B4BF-01D19321C4C4}" destId="{5DB3D026-139D-454F-A773-9FD47F6BB38B}" srcOrd="3" destOrd="0" presId="urn:microsoft.com/office/officeart/2005/8/layout/radial5"/>
    <dgm:cxn modelId="{EB2FD781-9E13-4A81-B5F9-7CBA876EB1E5}" type="presOf" srcId="{CA8BF455-B2DB-4DD9-825D-0DE9BEBC1219}" destId="{5DB3D026-139D-454F-A773-9FD47F6BB38B}" srcOrd="0" destOrd="0" presId="urn:microsoft.com/office/officeart/2005/8/layout/radial5"/>
    <dgm:cxn modelId="{82E55184-F1C8-434A-8F0E-568ADC514CC5}" type="presParOf" srcId="{5DB3D026-139D-454F-A773-9FD47F6BB38B}" destId="{46292DF0-7E7A-4F45-A2E8-5419BCEA88FC}" srcOrd="0" destOrd="3" presId="urn:microsoft.com/office/officeart/2005/8/layout/radial5"/>
    <dgm:cxn modelId="{2F1614AC-1CE9-4674-BE3A-DE0236FEB629}" type="presOf" srcId="{CA8BF455-B2DB-4DD9-825D-0DE9BEBC1219}" destId="{46292DF0-7E7A-4F45-A2E8-5419BCEA88FC}" srcOrd="1" destOrd="0" presId="urn:microsoft.com/office/officeart/2005/8/layout/radial5"/>
    <dgm:cxn modelId="{6133AE8F-F0D8-445A-B06B-0933C53A3F5B}" type="presParOf" srcId="{470F88FC-56F7-41C3-B4BF-01D19321C4C4}" destId="{3EA34CBB-702B-40B3-9E13-C56F31F01A1F}" srcOrd="4" destOrd="0" presId="urn:microsoft.com/office/officeart/2005/8/layout/radial5"/>
    <dgm:cxn modelId="{45C4258F-B30E-4A4D-80CA-65BE25F9A856}" type="presOf" srcId="{E4AC3203-55C0-4DDA-976B-D32468F3551F}" destId="{3EA34CBB-702B-40B3-9E13-C56F31F01A1F}" srcOrd="0" destOrd="0" presId="urn:microsoft.com/office/officeart/2005/8/layout/radial5"/>
    <dgm:cxn modelId="{E79420D2-5236-4364-A4CB-2DC738DE68D6}" type="presParOf" srcId="{470F88FC-56F7-41C3-B4BF-01D19321C4C4}" destId="{1510E2E6-BF3E-4595-9B19-B1379F2DB4C2}" srcOrd="5" destOrd="0" presId="urn:microsoft.com/office/officeart/2005/8/layout/radial5"/>
    <dgm:cxn modelId="{BDA666D8-99D2-4C5F-97F9-E6AC2292DCE7}" type="presOf" srcId="{EAB5964E-6676-4C38-8AAA-3A36673AD312}" destId="{1510E2E6-BF3E-4595-9B19-B1379F2DB4C2}" srcOrd="0" destOrd="0" presId="urn:microsoft.com/office/officeart/2005/8/layout/radial5"/>
    <dgm:cxn modelId="{49C51719-8D81-49F0-8CAA-040EF67A9A1E}" type="presParOf" srcId="{1510E2E6-BF3E-4595-9B19-B1379F2DB4C2}" destId="{6DE2BB77-1605-4368-9DEF-64D292D1147D}" srcOrd="0" destOrd="5" presId="urn:microsoft.com/office/officeart/2005/8/layout/radial5"/>
    <dgm:cxn modelId="{D77D3A35-7C0A-4F67-BC27-D188C11A35FC}" type="presOf" srcId="{EAB5964E-6676-4C38-8AAA-3A36673AD312}" destId="{6DE2BB77-1605-4368-9DEF-64D292D1147D}" srcOrd="1" destOrd="0" presId="urn:microsoft.com/office/officeart/2005/8/layout/radial5"/>
    <dgm:cxn modelId="{85F743AD-7B0D-4BA0-B5BC-F8CD58DA7D71}" type="presParOf" srcId="{470F88FC-56F7-41C3-B4BF-01D19321C4C4}" destId="{843A83ED-3F3A-47CF-8384-6344E9169794}" srcOrd="6" destOrd="0" presId="urn:microsoft.com/office/officeart/2005/8/layout/radial5"/>
    <dgm:cxn modelId="{BC090EB3-5DC8-446D-9A53-2D91E3CCA687}" type="presOf" srcId="{4ECA2259-A46C-4CCC-8CFA-693A1B4423E6}" destId="{843A83ED-3F3A-47CF-8384-6344E9169794}" srcOrd="0" destOrd="0" presId="urn:microsoft.com/office/officeart/2005/8/layout/radial5"/>
    <dgm:cxn modelId="{2A60DF0E-D579-4FF6-87B3-FF024FF4CD9E}" type="presParOf" srcId="{470F88FC-56F7-41C3-B4BF-01D19321C4C4}" destId="{37050F61-108A-4EE3-94DC-29BD01E706CF}" srcOrd="7" destOrd="0" presId="urn:microsoft.com/office/officeart/2005/8/layout/radial5"/>
    <dgm:cxn modelId="{B0541AE0-5975-4421-8948-DD7062F67E40}" type="presOf" srcId="{0D3623C3-6FA5-456B-BC78-3472092D62B8}" destId="{37050F61-108A-4EE3-94DC-29BD01E706CF}" srcOrd="0" destOrd="0" presId="urn:microsoft.com/office/officeart/2005/8/layout/radial5"/>
    <dgm:cxn modelId="{77E11422-BD57-42A4-9148-BC29E353A8C9}" type="presParOf" srcId="{37050F61-108A-4EE3-94DC-29BD01E706CF}" destId="{85ED112B-953B-43E4-82D3-DCA5113969AA}" srcOrd="0" destOrd="7" presId="urn:microsoft.com/office/officeart/2005/8/layout/radial5"/>
    <dgm:cxn modelId="{444CF9EA-001E-4D65-99BC-1CE32FDDACB6}" type="presOf" srcId="{0D3623C3-6FA5-456B-BC78-3472092D62B8}" destId="{85ED112B-953B-43E4-82D3-DCA5113969AA}" srcOrd="1" destOrd="0" presId="urn:microsoft.com/office/officeart/2005/8/layout/radial5"/>
    <dgm:cxn modelId="{29E5E765-9874-4EDA-A879-5CF876081C92}" type="presParOf" srcId="{470F88FC-56F7-41C3-B4BF-01D19321C4C4}" destId="{21771955-D5D1-4EA0-8158-FF055542E27E}" srcOrd="8" destOrd="0" presId="urn:microsoft.com/office/officeart/2005/8/layout/radial5"/>
    <dgm:cxn modelId="{D1BD712B-6BEA-4B8D-BF33-A76D9B7C1FCB}" type="presOf" srcId="{DE462576-5BA0-42F5-B7FD-68C260E279AD}" destId="{21771955-D5D1-4EA0-8158-FF055542E27E}" srcOrd="0" destOrd="0" presId="urn:microsoft.com/office/officeart/2005/8/layout/radial5"/>
    <dgm:cxn modelId="{B89C4510-3B45-47C3-8D6A-2344A0D8FAFB}" type="presParOf" srcId="{470F88FC-56F7-41C3-B4BF-01D19321C4C4}" destId="{178F82EF-DC58-45CF-824A-25ED6DE32231}" srcOrd="9" destOrd="0" presId="urn:microsoft.com/office/officeart/2005/8/layout/radial5"/>
    <dgm:cxn modelId="{45D8A218-39CD-41FE-BDC3-903F22CAE9F1}" type="presOf" srcId="{0CA1156D-2C39-45B0-B915-C547FC8480D2}" destId="{178F82EF-DC58-45CF-824A-25ED6DE32231}" srcOrd="0" destOrd="0" presId="urn:microsoft.com/office/officeart/2005/8/layout/radial5"/>
    <dgm:cxn modelId="{78A12D09-7BCE-4D1C-A515-958B3A4659C0}" type="presParOf" srcId="{178F82EF-DC58-45CF-824A-25ED6DE32231}" destId="{8457DADB-E859-46C1-8EBF-F4BA9323BAE7}" srcOrd="0" destOrd="9" presId="urn:microsoft.com/office/officeart/2005/8/layout/radial5"/>
    <dgm:cxn modelId="{7F657267-60A8-422E-B8E9-65D20D131AFC}" type="presOf" srcId="{0CA1156D-2C39-45B0-B915-C547FC8480D2}" destId="{8457DADB-E859-46C1-8EBF-F4BA9323BAE7}" srcOrd="1" destOrd="0" presId="urn:microsoft.com/office/officeart/2005/8/layout/radial5"/>
    <dgm:cxn modelId="{A576343A-A298-42FF-8B49-B7EC9757E758}" type="presParOf" srcId="{470F88FC-56F7-41C3-B4BF-01D19321C4C4}" destId="{A2667510-ABD7-436B-9CC9-FF9789ADC630}" srcOrd="10" destOrd="0" presId="urn:microsoft.com/office/officeart/2005/8/layout/radial5"/>
    <dgm:cxn modelId="{1F8D3397-00A9-4431-B818-79BFC46BE7AB}" type="presOf" srcId="{7892F236-3B65-4925-A46A-E382B773331B}" destId="{A2667510-ABD7-436B-9CC9-FF9789ADC630}" srcOrd="0" destOrd="0" presId="urn:microsoft.com/office/officeart/2005/8/layout/radial5"/>
    <dgm:cxn modelId="{203A77BE-C677-45F2-893A-5F777CAE762E}" type="presParOf" srcId="{470F88FC-56F7-41C3-B4BF-01D19321C4C4}" destId="{62D1B64B-65F6-48C8-9BBD-2BBD4A8E92FC}" srcOrd="11" destOrd="0" presId="urn:microsoft.com/office/officeart/2005/8/layout/radial5"/>
    <dgm:cxn modelId="{6DF6CCF1-F086-48FF-A304-E6E4681FF4F4}" type="presOf" srcId="{76D064CB-E698-47CA-B9FA-07237FE6B162}" destId="{62D1B64B-65F6-48C8-9BBD-2BBD4A8E92FC}" srcOrd="0" destOrd="0" presId="urn:microsoft.com/office/officeart/2005/8/layout/radial5"/>
    <dgm:cxn modelId="{6A0B0FCC-96D9-4789-BB0C-3433F3E205C3}" type="presParOf" srcId="{62D1B64B-65F6-48C8-9BBD-2BBD4A8E92FC}" destId="{A0282D5F-6122-488F-A1D1-3591BD70BB8E}" srcOrd="0" destOrd="11" presId="urn:microsoft.com/office/officeart/2005/8/layout/radial5"/>
    <dgm:cxn modelId="{9ED4BC29-A39E-47C4-B2A4-9EA1D24EB116}" type="presOf" srcId="{76D064CB-E698-47CA-B9FA-07237FE6B162}" destId="{A0282D5F-6122-488F-A1D1-3591BD70BB8E}" srcOrd="1" destOrd="0" presId="urn:microsoft.com/office/officeart/2005/8/layout/radial5"/>
    <dgm:cxn modelId="{30B3D7B7-C358-4321-AD7F-D240D0CFFF69}" type="presParOf" srcId="{470F88FC-56F7-41C3-B4BF-01D19321C4C4}" destId="{E3F7CB5E-86DF-408A-B96B-508476889525}" srcOrd="12" destOrd="0" presId="urn:microsoft.com/office/officeart/2005/8/layout/radial5"/>
    <dgm:cxn modelId="{AEDFBE57-A054-4F72-856C-138DE52567EA}" type="presOf" srcId="{87086035-5BFC-4831-B104-8304653146FC}" destId="{E3F7CB5E-86DF-408A-B96B-508476889525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5292A0-393C-40DB-B6E7-FC8552B45D02}" type="doc">
      <dgm:prSet loTypeId="list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GB"/>
        </a:p>
      </dgm:t>
    </dgm:pt>
    <dgm:pt modelId="{AD0CF0F5-8F13-4C12-8B78-BDDF699B70D7}">
      <dgm:prSet phldrT="[Text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b="0" i="0" dirty="0"/>
            <a:t>Temperature Exceedance </a:t>
          </a:r>
          <a:r>
            <a:rPr lang="en-US" altLang="en-GB" b="0" i="0" dirty="0"/>
            <a:t>of crops</a:t>
          </a:r>
          <a:r>
            <a:rPr lang="en-US" altLang="en-GB" b="0" i="0" dirty="0"/>
            <a:t/>
          </a:r>
          <a:endParaRPr lang="en-US" altLang="en-GB" b="0" i="0" dirty="0"/>
        </a:p>
      </dgm:t>
    </dgm:pt>
    <dgm:pt modelId="{EFB037CB-67C4-469C-8C84-AE8F4379766A}" cxnId="{26CC9633-F8E8-45D3-8ADD-9E118C76A86F}" type="parTrans">
      <dgm:prSet/>
      <dgm:spPr/>
      <dgm:t>
        <a:bodyPr/>
        <a:lstStyle/>
        <a:p>
          <a:endParaRPr lang="en-GB"/>
        </a:p>
      </dgm:t>
    </dgm:pt>
    <dgm:pt modelId="{2C80367B-FE89-4CB0-9AA5-545427ED58FF}" cxnId="{26CC9633-F8E8-45D3-8ADD-9E118C76A86F}" type="sibTrans">
      <dgm:prSet/>
      <dgm:spPr/>
      <dgm:t>
        <a:bodyPr/>
        <a:lstStyle/>
        <a:p>
          <a:endParaRPr lang="en-GB"/>
        </a:p>
      </dgm:t>
    </dgm:pt>
    <dgm:pt modelId="{6418AEF5-E684-41BD-8A3B-ABD0B90A222D}">
      <dgm:prSet phldrT="[Text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b="0" i="0" dirty="0"/>
            <a:t>Climate Variability </a:t>
          </a:r>
          <a:r>
            <a:rPr lang="en-US" altLang="en-GB" b="0" i="0" dirty="0"/>
            <a:t>causes more extreme events</a:t>
          </a:r>
          <a:r>
            <a:rPr lang="en-US" altLang="en-GB" b="0" i="0" dirty="0"/>
            <a:t/>
          </a:r>
          <a:endParaRPr lang="en-US" altLang="en-GB" b="0" i="0" dirty="0"/>
        </a:p>
      </dgm:t>
    </dgm:pt>
    <dgm:pt modelId="{29236E83-8F34-4943-8A02-A8564383DB0E}" cxnId="{AC3A88AC-670D-47C5-BFF8-A8C928D9DDF9}" type="parTrans">
      <dgm:prSet/>
      <dgm:spPr/>
      <dgm:t>
        <a:bodyPr/>
        <a:lstStyle/>
        <a:p>
          <a:endParaRPr lang="en-GB"/>
        </a:p>
      </dgm:t>
    </dgm:pt>
    <dgm:pt modelId="{0CFC5047-DC6A-4F54-AFC1-FA453A0172DE}" cxnId="{AC3A88AC-670D-47C5-BFF8-A8C928D9DDF9}" type="sibTrans">
      <dgm:prSet/>
      <dgm:spPr/>
      <dgm:t>
        <a:bodyPr/>
        <a:lstStyle/>
        <a:p>
          <a:endParaRPr lang="en-GB"/>
        </a:p>
      </dgm:t>
    </dgm:pt>
    <dgm:pt modelId="{AE827524-F6FB-42F5-9108-88A7C09B0EA6}">
      <dgm:prSet phldrT="[Text]" phldr="0" custT="0"/>
      <dgm:spPr/>
      <dgm:t>
        <a:bodyPr vert="horz" wrap="square"/>
        <a:p>
          <a:pPr marR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</a:pPr>
          <a:r>
            <a:rPr lang="en-GB" b="0" i="0" dirty="0"/>
            <a:t>Evapotranspiration </a:t>
          </a:r>
          <a:r>
            <a:rPr lang="en-US" altLang="en-GB" b="0" i="0" dirty="0"/>
            <a:t>increase leads to</a:t>
          </a:r>
          <a:r>
            <a:rPr lang="en-GB" b="0" i="0" dirty="0"/>
            <a:t> Flash Droughts </a:t>
          </a:r>
          <a:r>
            <a:rPr lang="en-US" altLang="en-GB" b="0" i="0" dirty="0"/>
            <a:t>&amp; wild fires</a:t>
          </a:r>
          <a:r>
            <a:rPr lang="en-GB" dirty="0"/>
            <a:t/>
          </a:r>
          <a:endParaRPr lang="en-GB" dirty="0"/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dirty="0"/>
            <a:t/>
          </a:r>
          <a:endParaRPr lang="en-GB" dirty="0"/>
        </a:p>
      </dgm:t>
    </dgm:pt>
    <dgm:pt modelId="{7863F7AF-4A3E-4574-A24B-0D060AB2A4E1}" cxnId="{98909719-4515-4515-89C8-DFF13FE88BC5}" type="parTrans">
      <dgm:prSet/>
      <dgm:spPr/>
      <dgm:t>
        <a:bodyPr/>
        <a:lstStyle/>
        <a:p>
          <a:endParaRPr lang="en-GB"/>
        </a:p>
      </dgm:t>
    </dgm:pt>
    <dgm:pt modelId="{35D63A22-7F1E-4871-A6B9-5815CEC6D52F}" cxnId="{98909719-4515-4515-89C8-DFF13FE88BC5}" type="sibTrans">
      <dgm:prSet/>
      <dgm:spPr/>
      <dgm:t>
        <a:bodyPr/>
        <a:lstStyle/>
        <a:p>
          <a:endParaRPr lang="en-GB"/>
        </a:p>
      </dgm:t>
    </dgm:pt>
    <dgm:pt modelId="{283AF7D1-3458-4E8F-92A3-47AA352E6F5D}">
      <dgm:prSet phldrT="[Text]" phldr="0" custT="0"/>
      <dgm:spPr/>
      <dgm:t>
        <a:bodyPr vert="horz" wrap="square"/>
        <a:p>
          <a:pPr marR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</a:pPr>
          <a:r>
            <a:rPr lang="en-GB" altLang="zh-CN" b="0" i="0" dirty="0"/>
            <a:t> </a:t>
          </a:r>
          <a:r>
            <a:rPr lang="en-US" altLang="en-GB" b="0" i="0" dirty="0"/>
            <a:t>E</a:t>
          </a:r>
          <a:r>
            <a:rPr lang="en-US" altLang="en-GB" b="0" i="0" dirty="0"/>
            <a:t>xponentially increased w</a:t>
          </a:r>
          <a:r>
            <a:rPr lang="en-GB" altLang="zh-CN" dirty="0">
              <a:sym typeface="+mn-ea"/>
            </a:rPr>
            <a:t>ater vapor</a:t>
          </a:r>
          <a:r>
            <a:rPr lang="en-US" altLang="en-GB" b="0" i="0" dirty="0"/>
            <a:t> leads to more heavy rains and less light rains</a:t>
          </a:r>
          <a:r>
            <a:rPr lang="en-US" altLang="en-GB" b="0" i="0" dirty="0"/>
            <a:t/>
          </a:r>
          <a:endParaRPr lang="en-US" altLang="en-GB" b="0" i="0" dirty="0"/>
        </a:p>
      </dgm:t>
    </dgm:pt>
    <dgm:pt modelId="{41E81196-4A6B-4D67-A965-B721BEF11426}" cxnId="{782A68D6-932E-4365-9B0D-35CA9D54960C}" type="parTrans">
      <dgm:prSet/>
      <dgm:spPr/>
      <dgm:t>
        <a:bodyPr/>
        <a:lstStyle/>
        <a:p>
          <a:endParaRPr lang="en-GB"/>
        </a:p>
      </dgm:t>
    </dgm:pt>
    <dgm:pt modelId="{AD49DCCB-4428-4E22-99FE-89D05F2BE863}" cxnId="{782A68D6-932E-4365-9B0D-35CA9D54960C}" type="sibTrans">
      <dgm:prSet/>
      <dgm:spPr/>
      <dgm:t>
        <a:bodyPr/>
        <a:lstStyle/>
        <a:p>
          <a:endParaRPr lang="en-GB"/>
        </a:p>
      </dgm:t>
    </dgm:pt>
    <dgm:pt modelId="{E42AC3CE-A31C-4777-9581-C00C1B57ECF5}">
      <dgm:prSet phldrT="[Text]" phldr="0" custT="0"/>
      <dgm:spPr/>
      <dgm:t>
        <a:bodyPr vert="horz" wrap="square"/>
        <a:p>
          <a:pPr marR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</a:pPr>
          <a:r>
            <a:rPr lang="en-GB" b="0" i="0" dirty="0"/>
            <a:t>Snow Cover Instability </a:t>
          </a:r>
          <a:r>
            <a:rPr lang="en-US" altLang="en-GB" b="0" i="0" dirty="0"/>
            <a:t>leads to plant cold damage</a:t>
          </a:r>
          <a:r>
            <a:rPr lang="en-GB" dirty="0"/>
            <a:t/>
          </a:r>
          <a:endParaRPr lang="en-GB" dirty="0"/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dirty="0"/>
            <a:t/>
          </a:r>
          <a:endParaRPr lang="en-GB" dirty="0"/>
        </a:p>
      </dgm:t>
    </dgm:pt>
    <dgm:pt modelId="{0F117298-F380-4AC0-95EE-EEEF061DCBF1}" cxnId="{AABB9762-F6A1-4183-836C-21E0800E6009}" type="parTrans">
      <dgm:prSet/>
      <dgm:spPr/>
      <dgm:t>
        <a:bodyPr/>
        <a:lstStyle/>
        <a:p>
          <a:endParaRPr lang="en-GB"/>
        </a:p>
      </dgm:t>
    </dgm:pt>
    <dgm:pt modelId="{90CB5A48-DEA4-4DF8-9AF6-561006EC4D86}" cxnId="{AABB9762-F6A1-4183-836C-21E0800E6009}" type="sibTrans">
      <dgm:prSet/>
      <dgm:spPr/>
      <dgm:t>
        <a:bodyPr/>
        <a:lstStyle/>
        <a:p>
          <a:endParaRPr lang="en-GB"/>
        </a:p>
      </dgm:t>
    </dgm:pt>
    <dgm:pt modelId="{D9CF8D44-69F7-44A0-92C3-B37E0002F7A8}">
      <dgm:prSet phldr="0" custT="0"/>
      <dgm:spPr/>
      <dgm:t>
        <a:bodyPr vert="horz" wrap="square"/>
        <a:p>
          <a:pPr marR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</a:pPr>
          <a:r>
            <a:rPr lang="en-GB" b="0" i="0" dirty="0"/>
            <a:t>Abrupt temperature transitions &amp; drought-flood shifts </a:t>
          </a:r>
          <a:r>
            <a:rPr lang="en-US" altLang="en-GB" b="0" i="0" dirty="0"/>
            <a:t>leads </a:t>
          </a:r>
          <a:r>
            <a:rPr lang="en-US" altLang="en-GB" dirty="0"/>
            <a:t>to water and soil run-off</a:t>
          </a:r>
          <a:r>
            <a:rPr lang="en-US" altLang="en-GB" dirty="0"/>
            <a:t/>
          </a:r>
          <a:endParaRPr lang="en-US" altLang="en-GB" dirty="0"/>
        </a:p>
      </dgm:t>
    </dgm:pt>
    <dgm:pt modelId="{639950B4-F516-4FA6-9A4C-C15B159C888A}" cxnId="{909C2C3B-79CF-4E70-8DCA-4E0F45D32AA7}" type="parTrans">
      <dgm:prSet/>
      <dgm:spPr/>
      <dgm:t>
        <a:bodyPr/>
        <a:lstStyle/>
        <a:p>
          <a:endParaRPr lang="en-GB"/>
        </a:p>
      </dgm:t>
    </dgm:pt>
    <dgm:pt modelId="{5168CA6D-2338-4F0B-B5CC-B5B0DAD78D9B}" cxnId="{909C2C3B-79CF-4E70-8DCA-4E0F45D32AA7}" type="sibTrans">
      <dgm:prSet/>
      <dgm:spPr/>
      <dgm:t>
        <a:bodyPr/>
        <a:lstStyle/>
        <a:p>
          <a:endParaRPr lang="en-GB"/>
        </a:p>
      </dgm:t>
    </dgm:pt>
    <dgm:pt modelId="{3614AA43-FDAC-4E4C-B6F5-20A2214D8E9B}">
      <dgm:prSet phldr="0" custT="0"/>
      <dgm:spPr/>
      <dgm:t>
        <a:bodyPr vert="horz" wrap="square"/>
        <a:p>
          <a:pPr marR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</a:pPr>
          <a:r>
            <a:rPr lang="en-GB" b="0" i="0" dirty="0"/>
            <a:t>Sea </a:t>
          </a:r>
          <a:r>
            <a:rPr lang="en-US" altLang="en-GB" b="0" i="0" dirty="0"/>
            <a:t>level</a:t>
          </a:r>
          <a:r>
            <a:rPr lang="en-GB" b="0" i="0" dirty="0"/>
            <a:t> rise </a:t>
          </a:r>
          <a:r>
            <a:rPr lang="en-US" altLang="en-GB" b="0" i="0" dirty="0"/>
            <a:t>causes s</a:t>
          </a:r>
          <a:r>
            <a:rPr lang="en-US" altLang="zh-CN" b="0" i="0" dirty="0"/>
            <a:t>torm surge and seawater intrusion</a:t>
          </a:r>
          <a:r>
            <a:rPr lang="en-US" altLang="en-GB" b="0" i="0" dirty="0"/>
            <a:t> </a:t>
          </a:r>
          <a:r>
            <a:rPr lang="en-US" altLang="en-GB" b="0" i="0" dirty="0"/>
            <a:t/>
          </a:r>
          <a:endParaRPr lang="en-US" altLang="en-GB" b="0" i="0" dirty="0"/>
        </a:p>
      </dgm:t>
    </dgm:pt>
    <dgm:pt modelId="{C8FBC1D9-7E3A-4397-BF1D-9E2E8C2E6AC7}" cxnId="{82D51E83-5263-43C4-8B81-B6F18E9F0717}" type="parTrans">
      <dgm:prSet/>
      <dgm:spPr/>
      <dgm:t>
        <a:bodyPr/>
        <a:lstStyle/>
        <a:p>
          <a:endParaRPr lang="en-GB"/>
        </a:p>
      </dgm:t>
    </dgm:pt>
    <dgm:pt modelId="{255B5040-E5B9-4D42-BB57-876F222EE7CE}" cxnId="{82D51E83-5263-43C4-8B81-B6F18E9F0717}" type="sibTrans">
      <dgm:prSet/>
      <dgm:spPr/>
      <dgm:t>
        <a:bodyPr/>
        <a:lstStyle/>
        <a:p>
          <a:endParaRPr lang="en-GB"/>
        </a:p>
      </dgm:t>
    </dgm:pt>
    <dgm:pt modelId="{0562C08D-379B-4DF6-A31D-881942F35B6B}">
      <dgm:prSet phldr="0" custT="0"/>
      <dgm:spPr/>
      <dgm:t>
        <a:bodyPr vert="horz" wrap="square"/>
        <a:p>
          <a:pPr marR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</a:pPr>
          <a:r>
            <a:rPr lang="en-GB" b="0" i="0" dirty="0"/>
            <a:t>Increased surface water vapor </a:t>
          </a:r>
          <a:r>
            <a:rPr lang="en-US" altLang="en-GB" b="0" i="0" dirty="0"/>
            <a:t>leads to t</a:t>
          </a:r>
          <a:r>
            <a:rPr lang="en-US" altLang="zh-CN" b="0" i="0" dirty="0"/>
            <a:t>ropical cyclone intensification</a:t>
          </a:r>
          <a:r>
            <a:rPr lang="en-US" altLang="en-GB" b="0" i="0" dirty="0"/>
            <a:t> </a:t>
          </a:r>
          <a:r>
            <a:rPr lang="en-GB" dirty="0"/>
            <a:t/>
          </a:r>
          <a:endParaRPr lang="en-GB" dirty="0"/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dirty="0"/>
            <a:t/>
          </a:r>
          <a:endParaRPr lang="en-GB" dirty="0"/>
        </a:p>
      </dgm:t>
    </dgm:pt>
    <dgm:pt modelId="{6BF5F2D2-A920-49CF-91A7-FEAE99038C6A}" cxnId="{4160158C-1764-4BEC-9B2A-523E36AEFB06}" type="parTrans">
      <dgm:prSet/>
      <dgm:spPr/>
      <dgm:t>
        <a:bodyPr/>
        <a:lstStyle/>
        <a:p>
          <a:endParaRPr lang="en-GB"/>
        </a:p>
      </dgm:t>
    </dgm:pt>
    <dgm:pt modelId="{AAAB5722-F13E-40FE-9539-375BF427300C}" cxnId="{4160158C-1764-4BEC-9B2A-523E36AEFB06}" type="sibTrans">
      <dgm:prSet/>
      <dgm:spPr/>
      <dgm:t>
        <a:bodyPr/>
        <a:lstStyle/>
        <a:p>
          <a:endParaRPr lang="en-GB"/>
        </a:p>
      </dgm:t>
    </dgm:pt>
    <dgm:pt modelId="{D8E8E2E9-BDD3-4247-87D1-2F6BEEC30DD6}">
      <dgm:prSet phldr="0" custT="0"/>
      <dgm:spPr/>
      <dgm:t>
        <a:bodyPr vert="horz" wrap="square"/>
        <a:p>
          <a:pPr marR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</a:pPr>
          <a:r>
            <a:rPr lang="en-GB" b="0" i="0" dirty="0"/>
            <a:t>Ocean warming, acidification &amp; deoxygenation </a:t>
          </a:r>
          <a:r>
            <a:rPr lang="en-US" altLang="en-GB" b="0" i="0" dirty="0"/>
            <a:t>leads to less fish catch</a:t>
          </a:r>
          <a:r>
            <a:rPr lang="en-GB" dirty="0"/>
            <a:t/>
          </a:r>
          <a:endParaRPr lang="en-GB" dirty="0"/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dirty="0"/>
            <a:t/>
          </a:r>
          <a:endParaRPr lang="en-GB" dirty="0"/>
        </a:p>
      </dgm:t>
    </dgm:pt>
    <dgm:pt modelId="{D511A58C-B72A-4B1F-8934-BD9F6116C0D9}" cxnId="{A66F5581-2AFF-4EAC-891F-C95D78465E43}" type="parTrans">
      <dgm:prSet/>
      <dgm:spPr/>
      <dgm:t>
        <a:bodyPr/>
        <a:lstStyle/>
        <a:p>
          <a:endParaRPr lang="en-GB"/>
        </a:p>
      </dgm:t>
    </dgm:pt>
    <dgm:pt modelId="{F3C3A24B-949A-4CA4-86B2-80E091E8B698}" cxnId="{A66F5581-2AFF-4EAC-891F-C95D78465E43}" type="sibTrans">
      <dgm:prSet/>
      <dgm:spPr/>
      <dgm:t>
        <a:bodyPr/>
        <a:lstStyle/>
        <a:p>
          <a:endParaRPr lang="en-GB"/>
        </a:p>
      </dgm:t>
    </dgm:pt>
    <dgm:pt modelId="{90BCD184-0235-4E2E-8D1C-EE03BAE40830}">
      <dgm:prSet phldr="0" custT="0"/>
      <dgm:spPr/>
      <dgm:t>
        <a:bodyPr vert="horz" wrap="square"/>
        <a:p>
          <a:pPr marR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</a:pPr>
          <a:r>
            <a:rPr lang="en-GB" b="0" i="0" dirty="0"/>
            <a:t>Pest overwintering</a:t>
          </a:r>
          <a:r>
            <a:rPr lang="en-US" altLang="en-GB" b="0" i="0" dirty="0"/>
            <a:t>,</a:t>
          </a:r>
          <a:r>
            <a:rPr lang="en-GB" b="0" i="0" dirty="0"/>
            <a:t> poleward expansion </a:t>
          </a:r>
          <a:r>
            <a:rPr lang="en-US" altLang="en-GB" b="0" i="0" dirty="0"/>
            <a:t>&amp; more generations</a:t>
          </a:r>
          <a:r>
            <a:rPr lang="en-GB" dirty="0"/>
            <a:t/>
          </a:r>
          <a:endParaRPr lang="en-GB" dirty="0"/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dirty="0"/>
            <a:t/>
          </a:r>
          <a:endParaRPr lang="en-GB" dirty="0"/>
        </a:p>
      </dgm:t>
    </dgm:pt>
    <dgm:pt modelId="{20E2E220-BFD1-4F82-9720-58D600A816A3}" cxnId="{CC71D252-A6F6-4CFC-8B8D-E822AF6452C3}" type="parTrans">
      <dgm:prSet/>
      <dgm:spPr/>
      <dgm:t>
        <a:bodyPr/>
        <a:lstStyle/>
        <a:p>
          <a:endParaRPr lang="en-GB"/>
        </a:p>
      </dgm:t>
    </dgm:pt>
    <dgm:pt modelId="{2741B94C-16C3-481D-9E4B-5649CCBAB7D0}" cxnId="{CC71D252-A6F6-4CFC-8B8D-E822AF6452C3}" type="sibTrans">
      <dgm:prSet/>
      <dgm:spPr/>
      <dgm:t>
        <a:bodyPr/>
        <a:lstStyle/>
        <a:p>
          <a:endParaRPr lang="en-GB"/>
        </a:p>
      </dgm:t>
    </dgm:pt>
    <dgm:pt modelId="{C11BA0A7-2FE6-4C4D-B31C-3F86639710A9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b="0" i="0" dirty="0"/>
            <a:t>Elevated plant C/N ratio </a:t>
          </a:r>
          <a:r>
            <a:rPr lang="en-US" altLang="en-GB" b="0" i="0" dirty="0"/>
            <a:t>leads to pest food intake increase </a:t>
          </a:r>
          <a:r>
            <a:rPr lang="en-US" altLang="en-GB" b="0" i="0" dirty="0"/>
            <a:t/>
          </a:r>
          <a:endParaRPr lang="en-US" altLang="en-GB" b="0" i="0" dirty="0"/>
        </a:p>
      </dgm:t>
    </dgm:pt>
    <dgm:pt modelId="{96F37B9E-5950-4AE3-A931-4510532235E1}" cxnId="{4387B786-A4D0-4129-BAA3-44E7FDAE6079}" type="parTrans">
      <dgm:prSet/>
      <dgm:spPr/>
      <dgm:t>
        <a:bodyPr/>
        <a:lstStyle/>
        <a:p>
          <a:endParaRPr lang="en-GB"/>
        </a:p>
      </dgm:t>
    </dgm:pt>
    <dgm:pt modelId="{7B2EE23F-CD02-4E9A-ACB7-0FD0352B0D0F}" cxnId="{4387B786-A4D0-4129-BAA3-44E7FDAE6079}" type="sibTrans">
      <dgm:prSet/>
      <dgm:spPr/>
      <dgm:t>
        <a:bodyPr/>
        <a:lstStyle/>
        <a:p>
          <a:endParaRPr lang="en-GB"/>
        </a:p>
      </dgm:t>
    </dgm:pt>
    <dgm:pt modelId="{C2B41EDA-9D98-4B27-881A-4E86BE234069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b="0" i="0" dirty="0"/>
            <a:t>Habit disruption &amp; food chain alterations </a:t>
          </a:r>
          <a:r>
            <a:rPr lang="en-US" altLang="en-GB" b="0" i="0" dirty="0"/>
            <a:t>leads to pest enemy extinct </a:t>
          </a:r>
          <a:r>
            <a:rPr lang="en-US" altLang="en-GB" b="0" i="0" dirty="0"/>
            <a:t/>
          </a:r>
          <a:endParaRPr lang="en-US" altLang="en-GB" b="0" i="0" dirty="0"/>
        </a:p>
      </dgm:t>
    </dgm:pt>
    <dgm:pt modelId="{23ED69E3-C17D-46A4-90DB-2F63B5CCADD0}" cxnId="{916D1F00-B5E3-4080-BCB5-3EB0305F042B}" type="parTrans">
      <dgm:prSet/>
      <dgm:spPr/>
      <dgm:t>
        <a:bodyPr/>
        <a:lstStyle/>
        <a:p>
          <a:endParaRPr lang="en-GB"/>
        </a:p>
      </dgm:t>
    </dgm:pt>
    <dgm:pt modelId="{9998F9C5-FD9F-47F1-8FC1-DADBFA77D5BE}" cxnId="{916D1F00-B5E3-4080-BCB5-3EB0305F042B}" type="sibTrans">
      <dgm:prSet/>
      <dgm:spPr/>
      <dgm:t>
        <a:bodyPr/>
        <a:lstStyle/>
        <a:p>
          <a:endParaRPr lang="en-GB"/>
        </a:p>
      </dgm:t>
    </dgm:pt>
    <dgm:pt modelId="{F427B0EC-248E-4952-8D8B-50E6B6AA9F9A}" type="pres">
      <dgm:prSet presAssocID="{E45292A0-393C-40DB-B6E7-FC8552B45D02}" presName="diagram" presStyleCnt="0">
        <dgm:presLayoutVars>
          <dgm:dir/>
          <dgm:resizeHandles val="exact"/>
        </dgm:presLayoutVars>
      </dgm:prSet>
      <dgm:spPr/>
    </dgm:pt>
    <dgm:pt modelId="{EA797472-19B2-45F5-A384-9FBAA012903F}" type="pres">
      <dgm:prSet presAssocID="{AD0CF0F5-8F13-4C12-8B78-BDDF699B70D7}" presName="node" presStyleLbl="node1" presStyleIdx="0" presStyleCnt="12">
        <dgm:presLayoutVars>
          <dgm:bulletEnabled val="1"/>
        </dgm:presLayoutVars>
      </dgm:prSet>
      <dgm:spPr/>
    </dgm:pt>
    <dgm:pt modelId="{82E8ED7A-03D3-4ABE-8118-2FA91BE3968A}" type="pres">
      <dgm:prSet presAssocID="{2C80367B-FE89-4CB0-9AA5-545427ED58FF}" presName="sibTrans" presStyleCnt="0"/>
      <dgm:spPr/>
    </dgm:pt>
    <dgm:pt modelId="{760FDA7C-24CD-4A02-9366-A8E0AE23E90A}" type="pres">
      <dgm:prSet presAssocID="{6418AEF5-E684-41BD-8A3B-ABD0B90A222D}" presName="node" presStyleLbl="node1" presStyleIdx="1" presStyleCnt="12">
        <dgm:presLayoutVars>
          <dgm:bulletEnabled val="1"/>
        </dgm:presLayoutVars>
      </dgm:prSet>
      <dgm:spPr/>
    </dgm:pt>
    <dgm:pt modelId="{2CE80FA2-831B-4C76-A83D-36F3215265D7}" type="pres">
      <dgm:prSet presAssocID="{0CFC5047-DC6A-4F54-AFC1-FA453A0172DE}" presName="sibTrans" presStyleCnt="0"/>
      <dgm:spPr/>
    </dgm:pt>
    <dgm:pt modelId="{7A704512-217E-4EC0-AED0-D72A79EFED1F}" type="pres">
      <dgm:prSet presAssocID="{AE827524-F6FB-42F5-9108-88A7C09B0EA6}" presName="node" presStyleLbl="node1" presStyleIdx="2" presStyleCnt="12">
        <dgm:presLayoutVars>
          <dgm:bulletEnabled val="1"/>
        </dgm:presLayoutVars>
      </dgm:prSet>
      <dgm:spPr/>
    </dgm:pt>
    <dgm:pt modelId="{6A5EF8AE-E348-42AD-8B96-DEB1DD79CD8D}" type="pres">
      <dgm:prSet presAssocID="{35D63A22-7F1E-4871-A6B9-5815CEC6D52F}" presName="sibTrans" presStyleCnt="0"/>
      <dgm:spPr/>
    </dgm:pt>
    <dgm:pt modelId="{2A1F652F-886E-438D-9C31-6A18D8B746C1}" type="pres">
      <dgm:prSet presAssocID="{283AF7D1-3458-4E8F-92A3-47AA352E6F5D}" presName="node" presStyleLbl="node1" presStyleIdx="3" presStyleCnt="12">
        <dgm:presLayoutVars>
          <dgm:bulletEnabled val="1"/>
        </dgm:presLayoutVars>
      </dgm:prSet>
      <dgm:spPr/>
    </dgm:pt>
    <dgm:pt modelId="{C04240BC-2AC4-4B47-8FE3-D0DC14D86AFA}" type="pres">
      <dgm:prSet presAssocID="{AD49DCCB-4428-4E22-99FE-89D05F2BE863}" presName="sibTrans" presStyleCnt="0"/>
      <dgm:spPr/>
    </dgm:pt>
    <dgm:pt modelId="{49E189CE-EA46-4D68-8100-BDC52524D581}" type="pres">
      <dgm:prSet presAssocID="{E42AC3CE-A31C-4777-9581-C00C1B57ECF5}" presName="node" presStyleLbl="node1" presStyleIdx="4" presStyleCnt="12">
        <dgm:presLayoutVars>
          <dgm:bulletEnabled val="1"/>
        </dgm:presLayoutVars>
      </dgm:prSet>
      <dgm:spPr/>
    </dgm:pt>
    <dgm:pt modelId="{7A20A851-A8A9-44EE-B66F-2DEEB5A75C69}" type="pres">
      <dgm:prSet presAssocID="{90CB5A48-DEA4-4DF8-9AF6-561006EC4D86}" presName="sibTrans" presStyleCnt="0"/>
      <dgm:spPr/>
    </dgm:pt>
    <dgm:pt modelId="{AF924B35-0059-486D-A51D-69421E89A492}" type="pres">
      <dgm:prSet presAssocID="{D9CF8D44-69F7-44A0-92C3-B37E0002F7A8}" presName="node" presStyleLbl="node1" presStyleIdx="5" presStyleCnt="12">
        <dgm:presLayoutVars>
          <dgm:bulletEnabled val="1"/>
        </dgm:presLayoutVars>
      </dgm:prSet>
      <dgm:spPr/>
    </dgm:pt>
    <dgm:pt modelId="{99B73810-4E6F-44C4-96AA-9B9DB8C9CAB8}" type="pres">
      <dgm:prSet presAssocID="{5168CA6D-2338-4F0B-B5CC-B5B0DAD78D9B}" presName="sibTrans" presStyleCnt="0"/>
      <dgm:spPr/>
    </dgm:pt>
    <dgm:pt modelId="{36107AB8-A2A5-491A-98C0-635E00A3231F}" type="pres">
      <dgm:prSet presAssocID="{3614AA43-FDAC-4E4C-B6F5-20A2214D8E9B}" presName="node" presStyleLbl="node1" presStyleIdx="6" presStyleCnt="12">
        <dgm:presLayoutVars>
          <dgm:bulletEnabled val="1"/>
        </dgm:presLayoutVars>
      </dgm:prSet>
      <dgm:spPr/>
    </dgm:pt>
    <dgm:pt modelId="{8F22114C-6C5E-424F-85E1-7555A2C6D60F}" type="pres">
      <dgm:prSet presAssocID="{255B5040-E5B9-4D42-BB57-876F222EE7CE}" presName="sibTrans" presStyleCnt="0"/>
      <dgm:spPr/>
    </dgm:pt>
    <dgm:pt modelId="{24B0C053-54A4-429D-B2C9-B47383DA7A3C}" type="pres">
      <dgm:prSet presAssocID="{0562C08D-379B-4DF6-A31D-881942F35B6B}" presName="node" presStyleLbl="node1" presStyleIdx="7" presStyleCnt="12" custLinFactNeighborX="0">
        <dgm:presLayoutVars>
          <dgm:bulletEnabled val="1"/>
        </dgm:presLayoutVars>
      </dgm:prSet>
      <dgm:spPr/>
    </dgm:pt>
    <dgm:pt modelId="{EE3E5AF0-7CA6-4C54-8761-D0C222A58806}" type="pres">
      <dgm:prSet presAssocID="{AAAB5722-F13E-40FE-9539-375BF427300C}" presName="sibTrans" presStyleCnt="0"/>
      <dgm:spPr/>
    </dgm:pt>
    <dgm:pt modelId="{C432549E-9146-4D5C-9E45-95F296608672}" type="pres">
      <dgm:prSet presAssocID="{D8E8E2E9-BDD3-4247-87D1-2F6BEEC30DD6}" presName="node" presStyleLbl="node1" presStyleIdx="8" presStyleCnt="12">
        <dgm:presLayoutVars>
          <dgm:bulletEnabled val="1"/>
        </dgm:presLayoutVars>
      </dgm:prSet>
      <dgm:spPr/>
    </dgm:pt>
    <dgm:pt modelId="{06A84B7B-F831-417C-AB42-79094A5870AC}" type="pres">
      <dgm:prSet presAssocID="{F3C3A24B-949A-4CA4-86B2-80E091E8B698}" presName="sibTrans" presStyleCnt="0"/>
      <dgm:spPr/>
    </dgm:pt>
    <dgm:pt modelId="{B6CC6899-38DD-4E0C-9861-C18B3F023AB3}" type="pres">
      <dgm:prSet presAssocID="{90BCD184-0235-4E2E-8D1C-EE03BAE40830}" presName="node" presStyleLbl="node1" presStyleIdx="9" presStyleCnt="12">
        <dgm:presLayoutVars>
          <dgm:bulletEnabled val="1"/>
        </dgm:presLayoutVars>
      </dgm:prSet>
      <dgm:spPr/>
    </dgm:pt>
    <dgm:pt modelId="{19A18185-5EAF-4378-A6B1-F3900C19FA62}" type="pres">
      <dgm:prSet presAssocID="{2741B94C-16C3-481D-9E4B-5649CCBAB7D0}" presName="sibTrans" presStyleCnt="0"/>
      <dgm:spPr/>
    </dgm:pt>
    <dgm:pt modelId="{6C955D24-D91F-4D78-9F3E-00195B48DB75}" type="pres">
      <dgm:prSet presAssocID="{C11BA0A7-2FE6-4C4D-B31C-3F86639710A9}" presName="node" presStyleLbl="node1" presStyleIdx="10" presStyleCnt="12">
        <dgm:presLayoutVars>
          <dgm:bulletEnabled val="1"/>
        </dgm:presLayoutVars>
      </dgm:prSet>
      <dgm:spPr/>
    </dgm:pt>
    <dgm:pt modelId="{B6447FF4-073D-43CB-B345-120C6CE36CCC}" type="pres">
      <dgm:prSet presAssocID="{7B2EE23F-CD02-4E9A-ACB7-0FD0352B0D0F}" presName="sibTrans" presStyleCnt="0"/>
      <dgm:spPr/>
    </dgm:pt>
    <dgm:pt modelId="{8EF9569A-082B-4E41-929E-9F2DF9EA74E7}" type="pres">
      <dgm:prSet presAssocID="{C2B41EDA-9D98-4B27-881A-4E86BE234069}" presName="node" presStyleLbl="node1" presStyleIdx="11" presStyleCnt="12">
        <dgm:presLayoutVars>
          <dgm:bulletEnabled val="1"/>
        </dgm:presLayoutVars>
      </dgm:prSet>
      <dgm:spPr/>
    </dgm:pt>
  </dgm:ptLst>
  <dgm:cxnLst>
    <dgm:cxn modelId="{26CC9633-F8E8-45D3-8ADD-9E118C76A86F}" srcId="{E45292A0-393C-40DB-B6E7-FC8552B45D02}" destId="{AD0CF0F5-8F13-4C12-8B78-BDDF699B70D7}" srcOrd="0" destOrd="0" parTransId="{EFB037CB-67C4-469C-8C84-AE8F4379766A}" sibTransId="{2C80367B-FE89-4CB0-9AA5-545427ED58FF}"/>
    <dgm:cxn modelId="{AC3A88AC-670D-47C5-BFF8-A8C928D9DDF9}" srcId="{E45292A0-393C-40DB-B6E7-FC8552B45D02}" destId="{6418AEF5-E684-41BD-8A3B-ABD0B90A222D}" srcOrd="1" destOrd="0" parTransId="{29236E83-8F34-4943-8A02-A8564383DB0E}" sibTransId="{0CFC5047-DC6A-4F54-AFC1-FA453A0172DE}"/>
    <dgm:cxn modelId="{98909719-4515-4515-89C8-DFF13FE88BC5}" srcId="{E45292A0-393C-40DB-B6E7-FC8552B45D02}" destId="{AE827524-F6FB-42F5-9108-88A7C09B0EA6}" srcOrd="2" destOrd="0" parTransId="{7863F7AF-4A3E-4574-A24B-0D060AB2A4E1}" sibTransId="{35D63A22-7F1E-4871-A6B9-5815CEC6D52F}"/>
    <dgm:cxn modelId="{782A68D6-932E-4365-9B0D-35CA9D54960C}" srcId="{E45292A0-393C-40DB-B6E7-FC8552B45D02}" destId="{283AF7D1-3458-4E8F-92A3-47AA352E6F5D}" srcOrd="3" destOrd="0" parTransId="{41E81196-4A6B-4D67-A965-B721BEF11426}" sibTransId="{AD49DCCB-4428-4E22-99FE-89D05F2BE863}"/>
    <dgm:cxn modelId="{AABB9762-F6A1-4183-836C-21E0800E6009}" srcId="{E45292A0-393C-40DB-B6E7-FC8552B45D02}" destId="{E42AC3CE-A31C-4777-9581-C00C1B57ECF5}" srcOrd="4" destOrd="0" parTransId="{0F117298-F380-4AC0-95EE-EEEF061DCBF1}" sibTransId="{90CB5A48-DEA4-4DF8-9AF6-561006EC4D86}"/>
    <dgm:cxn modelId="{909C2C3B-79CF-4E70-8DCA-4E0F45D32AA7}" srcId="{E45292A0-393C-40DB-B6E7-FC8552B45D02}" destId="{D9CF8D44-69F7-44A0-92C3-B37E0002F7A8}" srcOrd="5" destOrd="0" parTransId="{639950B4-F516-4FA6-9A4C-C15B159C888A}" sibTransId="{5168CA6D-2338-4F0B-B5CC-B5B0DAD78D9B}"/>
    <dgm:cxn modelId="{82D51E83-5263-43C4-8B81-B6F18E9F0717}" srcId="{E45292A0-393C-40DB-B6E7-FC8552B45D02}" destId="{3614AA43-FDAC-4E4C-B6F5-20A2214D8E9B}" srcOrd="6" destOrd="0" parTransId="{C8FBC1D9-7E3A-4397-BF1D-9E2E8C2E6AC7}" sibTransId="{255B5040-E5B9-4D42-BB57-876F222EE7CE}"/>
    <dgm:cxn modelId="{4160158C-1764-4BEC-9B2A-523E36AEFB06}" srcId="{E45292A0-393C-40DB-B6E7-FC8552B45D02}" destId="{0562C08D-379B-4DF6-A31D-881942F35B6B}" srcOrd="7" destOrd="0" parTransId="{6BF5F2D2-A920-49CF-91A7-FEAE99038C6A}" sibTransId="{AAAB5722-F13E-40FE-9539-375BF427300C}"/>
    <dgm:cxn modelId="{A66F5581-2AFF-4EAC-891F-C95D78465E43}" srcId="{E45292A0-393C-40DB-B6E7-FC8552B45D02}" destId="{D8E8E2E9-BDD3-4247-87D1-2F6BEEC30DD6}" srcOrd="8" destOrd="0" parTransId="{D511A58C-B72A-4B1F-8934-BD9F6116C0D9}" sibTransId="{F3C3A24B-949A-4CA4-86B2-80E091E8B698}"/>
    <dgm:cxn modelId="{CC71D252-A6F6-4CFC-8B8D-E822AF6452C3}" srcId="{E45292A0-393C-40DB-B6E7-FC8552B45D02}" destId="{90BCD184-0235-4E2E-8D1C-EE03BAE40830}" srcOrd="9" destOrd="0" parTransId="{20E2E220-BFD1-4F82-9720-58D600A816A3}" sibTransId="{2741B94C-16C3-481D-9E4B-5649CCBAB7D0}"/>
    <dgm:cxn modelId="{4387B786-A4D0-4129-BAA3-44E7FDAE6079}" srcId="{E45292A0-393C-40DB-B6E7-FC8552B45D02}" destId="{C11BA0A7-2FE6-4C4D-B31C-3F86639710A9}" srcOrd="10" destOrd="0" parTransId="{96F37B9E-5950-4AE3-A931-4510532235E1}" sibTransId="{7B2EE23F-CD02-4E9A-ACB7-0FD0352B0D0F}"/>
    <dgm:cxn modelId="{916D1F00-B5E3-4080-BCB5-3EB0305F042B}" srcId="{E45292A0-393C-40DB-B6E7-FC8552B45D02}" destId="{C2B41EDA-9D98-4B27-881A-4E86BE234069}" srcOrd="11" destOrd="0" parTransId="{23ED69E3-C17D-46A4-90DB-2F63B5CCADD0}" sibTransId="{9998F9C5-FD9F-47F1-8FC1-DADBFA77D5BE}"/>
    <dgm:cxn modelId="{3A3857A2-918D-458E-88B8-82200FFDC116}" type="presOf" srcId="{E45292A0-393C-40DB-B6E7-FC8552B45D02}" destId="{F427B0EC-248E-4952-8D8B-50E6B6AA9F9A}" srcOrd="0" destOrd="0" presId="urn:microsoft.com/office/officeart/2005/8/layout/default"/>
    <dgm:cxn modelId="{1E6E7E88-B2C4-4D73-9C96-B53E271534ED}" type="presParOf" srcId="{F427B0EC-248E-4952-8D8B-50E6B6AA9F9A}" destId="{EA797472-19B2-45F5-A384-9FBAA012903F}" srcOrd="0" destOrd="0" presId="urn:microsoft.com/office/officeart/2005/8/layout/default"/>
    <dgm:cxn modelId="{ED3F723F-DCA4-4256-BA14-46C2CDE7B2DD}" type="presOf" srcId="{AD0CF0F5-8F13-4C12-8B78-BDDF699B70D7}" destId="{EA797472-19B2-45F5-A384-9FBAA012903F}" srcOrd="0" destOrd="0" presId="urn:microsoft.com/office/officeart/2005/8/layout/default"/>
    <dgm:cxn modelId="{924A9042-DA5A-4073-89E7-9395F6153007}" type="presParOf" srcId="{F427B0EC-248E-4952-8D8B-50E6B6AA9F9A}" destId="{82E8ED7A-03D3-4ABE-8118-2FA91BE3968A}" srcOrd="1" destOrd="0" presId="urn:microsoft.com/office/officeart/2005/8/layout/default"/>
    <dgm:cxn modelId="{7D46C79C-B540-4439-B05B-DA25D6857071}" type="presParOf" srcId="{F427B0EC-248E-4952-8D8B-50E6B6AA9F9A}" destId="{760FDA7C-24CD-4A02-9366-A8E0AE23E90A}" srcOrd="2" destOrd="0" presId="urn:microsoft.com/office/officeart/2005/8/layout/default"/>
    <dgm:cxn modelId="{78287800-C80C-4918-93B1-67995E0D5C03}" type="presOf" srcId="{6418AEF5-E684-41BD-8A3B-ABD0B90A222D}" destId="{760FDA7C-24CD-4A02-9366-A8E0AE23E90A}" srcOrd="0" destOrd="0" presId="urn:microsoft.com/office/officeart/2005/8/layout/default"/>
    <dgm:cxn modelId="{A9F8251B-780C-4509-A27F-C55AAAC8127F}" type="presParOf" srcId="{F427B0EC-248E-4952-8D8B-50E6B6AA9F9A}" destId="{2CE80FA2-831B-4C76-A83D-36F3215265D7}" srcOrd="3" destOrd="0" presId="urn:microsoft.com/office/officeart/2005/8/layout/default"/>
    <dgm:cxn modelId="{577522D1-CB98-43D7-9331-D162494F88B4}" type="presParOf" srcId="{F427B0EC-248E-4952-8D8B-50E6B6AA9F9A}" destId="{7A704512-217E-4EC0-AED0-D72A79EFED1F}" srcOrd="4" destOrd="0" presId="urn:microsoft.com/office/officeart/2005/8/layout/default"/>
    <dgm:cxn modelId="{FE8B9B3A-3428-4041-AD88-5CF99B04F261}" type="presOf" srcId="{AE827524-F6FB-42F5-9108-88A7C09B0EA6}" destId="{7A704512-217E-4EC0-AED0-D72A79EFED1F}" srcOrd="0" destOrd="0" presId="urn:microsoft.com/office/officeart/2005/8/layout/default"/>
    <dgm:cxn modelId="{74396E9B-2434-451F-B86E-493F1EF31963}" type="presParOf" srcId="{F427B0EC-248E-4952-8D8B-50E6B6AA9F9A}" destId="{6A5EF8AE-E348-42AD-8B96-DEB1DD79CD8D}" srcOrd="5" destOrd="0" presId="urn:microsoft.com/office/officeart/2005/8/layout/default"/>
    <dgm:cxn modelId="{F8E808DD-4F5F-4961-B31F-34D111FE75EA}" type="presParOf" srcId="{F427B0EC-248E-4952-8D8B-50E6B6AA9F9A}" destId="{2A1F652F-886E-438D-9C31-6A18D8B746C1}" srcOrd="6" destOrd="0" presId="urn:microsoft.com/office/officeart/2005/8/layout/default"/>
    <dgm:cxn modelId="{7C2DF843-1DC8-4DA5-B64A-497013416ADD}" type="presOf" srcId="{283AF7D1-3458-4E8F-92A3-47AA352E6F5D}" destId="{2A1F652F-886E-438D-9C31-6A18D8B746C1}" srcOrd="0" destOrd="0" presId="urn:microsoft.com/office/officeart/2005/8/layout/default"/>
    <dgm:cxn modelId="{ED8F43DE-7F31-4169-B59B-71890E55B91B}" type="presParOf" srcId="{F427B0EC-248E-4952-8D8B-50E6B6AA9F9A}" destId="{C04240BC-2AC4-4B47-8FE3-D0DC14D86AFA}" srcOrd="7" destOrd="0" presId="urn:microsoft.com/office/officeart/2005/8/layout/default"/>
    <dgm:cxn modelId="{FEEF3B15-A949-4884-B8B4-58243B4D1EB6}" type="presParOf" srcId="{F427B0EC-248E-4952-8D8B-50E6B6AA9F9A}" destId="{49E189CE-EA46-4D68-8100-BDC52524D581}" srcOrd="8" destOrd="0" presId="urn:microsoft.com/office/officeart/2005/8/layout/default"/>
    <dgm:cxn modelId="{EFDDFFFE-DCD1-4940-9105-029D96586685}" type="presOf" srcId="{E42AC3CE-A31C-4777-9581-C00C1B57ECF5}" destId="{49E189CE-EA46-4D68-8100-BDC52524D581}" srcOrd="0" destOrd="0" presId="urn:microsoft.com/office/officeart/2005/8/layout/default"/>
    <dgm:cxn modelId="{84D3B9D5-1A47-42AD-8C03-57A2D954FB0B}" type="presParOf" srcId="{F427B0EC-248E-4952-8D8B-50E6B6AA9F9A}" destId="{7A20A851-A8A9-44EE-B66F-2DEEB5A75C69}" srcOrd="9" destOrd="0" presId="urn:microsoft.com/office/officeart/2005/8/layout/default"/>
    <dgm:cxn modelId="{FE490B8D-3636-4D99-A177-74342EEB5A59}" type="presParOf" srcId="{F427B0EC-248E-4952-8D8B-50E6B6AA9F9A}" destId="{AF924B35-0059-486D-A51D-69421E89A492}" srcOrd="10" destOrd="0" presId="urn:microsoft.com/office/officeart/2005/8/layout/default"/>
    <dgm:cxn modelId="{619A3DCB-C71D-4FF7-A1E8-F3B2E16A1D3B}" type="presOf" srcId="{D9CF8D44-69F7-44A0-92C3-B37E0002F7A8}" destId="{AF924B35-0059-486D-A51D-69421E89A492}" srcOrd="0" destOrd="0" presId="urn:microsoft.com/office/officeart/2005/8/layout/default"/>
    <dgm:cxn modelId="{7630D508-C770-499F-B80C-0BAEDD7BD76A}" type="presParOf" srcId="{F427B0EC-248E-4952-8D8B-50E6B6AA9F9A}" destId="{99B73810-4E6F-44C4-96AA-9B9DB8C9CAB8}" srcOrd="11" destOrd="0" presId="urn:microsoft.com/office/officeart/2005/8/layout/default"/>
    <dgm:cxn modelId="{004A42C6-C23E-4A5C-B66C-230C02EDA7FF}" type="presParOf" srcId="{F427B0EC-248E-4952-8D8B-50E6B6AA9F9A}" destId="{36107AB8-A2A5-491A-98C0-635E00A3231F}" srcOrd="12" destOrd="0" presId="urn:microsoft.com/office/officeart/2005/8/layout/default"/>
    <dgm:cxn modelId="{1372D8D7-1EF2-4B4F-A281-8DA155D66FDF}" type="presOf" srcId="{3614AA43-FDAC-4E4C-B6F5-20A2214D8E9B}" destId="{36107AB8-A2A5-491A-98C0-635E00A3231F}" srcOrd="0" destOrd="0" presId="urn:microsoft.com/office/officeart/2005/8/layout/default"/>
    <dgm:cxn modelId="{23550497-E790-4480-B922-B3BB4B26EF1B}" type="presParOf" srcId="{F427B0EC-248E-4952-8D8B-50E6B6AA9F9A}" destId="{8F22114C-6C5E-424F-85E1-7555A2C6D60F}" srcOrd="13" destOrd="0" presId="urn:microsoft.com/office/officeart/2005/8/layout/default"/>
    <dgm:cxn modelId="{479658AB-0CF4-4CAA-8CF2-C77119EC1BC0}" type="presParOf" srcId="{F427B0EC-248E-4952-8D8B-50E6B6AA9F9A}" destId="{24B0C053-54A4-429D-B2C9-B47383DA7A3C}" srcOrd="14" destOrd="0" presId="urn:microsoft.com/office/officeart/2005/8/layout/default"/>
    <dgm:cxn modelId="{6FCE47EC-5A56-4945-9A5D-6DB7C6105805}" type="presOf" srcId="{0562C08D-379B-4DF6-A31D-881942F35B6B}" destId="{24B0C053-54A4-429D-B2C9-B47383DA7A3C}" srcOrd="0" destOrd="0" presId="urn:microsoft.com/office/officeart/2005/8/layout/default"/>
    <dgm:cxn modelId="{094F8F6A-D86F-475E-A5B6-AAD74C20180E}" type="presParOf" srcId="{F427B0EC-248E-4952-8D8B-50E6B6AA9F9A}" destId="{EE3E5AF0-7CA6-4C54-8761-D0C222A58806}" srcOrd="15" destOrd="0" presId="urn:microsoft.com/office/officeart/2005/8/layout/default"/>
    <dgm:cxn modelId="{48902E13-F49B-46AE-8C76-08563D5AA4EC}" type="presParOf" srcId="{F427B0EC-248E-4952-8D8B-50E6B6AA9F9A}" destId="{C432549E-9146-4D5C-9E45-95F296608672}" srcOrd="16" destOrd="0" presId="urn:microsoft.com/office/officeart/2005/8/layout/default"/>
    <dgm:cxn modelId="{DCD8A0DA-93F1-4813-8B11-05F8436F960B}" type="presOf" srcId="{D8E8E2E9-BDD3-4247-87D1-2F6BEEC30DD6}" destId="{C432549E-9146-4D5C-9E45-95F296608672}" srcOrd="0" destOrd="0" presId="urn:microsoft.com/office/officeart/2005/8/layout/default"/>
    <dgm:cxn modelId="{74C318B2-5878-4B68-B9A5-8A244602DE20}" type="presParOf" srcId="{F427B0EC-248E-4952-8D8B-50E6B6AA9F9A}" destId="{06A84B7B-F831-417C-AB42-79094A5870AC}" srcOrd="17" destOrd="0" presId="urn:microsoft.com/office/officeart/2005/8/layout/default"/>
    <dgm:cxn modelId="{2A9723D3-B9DF-4175-9D4F-674F6A325767}" type="presParOf" srcId="{F427B0EC-248E-4952-8D8B-50E6B6AA9F9A}" destId="{B6CC6899-38DD-4E0C-9861-C18B3F023AB3}" srcOrd="18" destOrd="0" presId="urn:microsoft.com/office/officeart/2005/8/layout/default"/>
    <dgm:cxn modelId="{B9E34DB9-239D-4389-8222-889F5D5DC111}" type="presOf" srcId="{90BCD184-0235-4E2E-8D1C-EE03BAE40830}" destId="{B6CC6899-38DD-4E0C-9861-C18B3F023AB3}" srcOrd="0" destOrd="0" presId="urn:microsoft.com/office/officeart/2005/8/layout/default"/>
    <dgm:cxn modelId="{12979592-981E-4214-B514-D709FA57252E}" type="presParOf" srcId="{F427B0EC-248E-4952-8D8B-50E6B6AA9F9A}" destId="{19A18185-5EAF-4378-A6B1-F3900C19FA62}" srcOrd="19" destOrd="0" presId="urn:microsoft.com/office/officeart/2005/8/layout/default"/>
    <dgm:cxn modelId="{01B6E22A-85E1-441F-A39D-62E35C94C722}" type="presParOf" srcId="{F427B0EC-248E-4952-8D8B-50E6B6AA9F9A}" destId="{6C955D24-D91F-4D78-9F3E-00195B48DB75}" srcOrd="20" destOrd="0" presId="urn:microsoft.com/office/officeart/2005/8/layout/default"/>
    <dgm:cxn modelId="{3010302B-6743-40AA-9A71-C9BE78731C42}" type="presOf" srcId="{C11BA0A7-2FE6-4C4D-B31C-3F86639710A9}" destId="{6C955D24-D91F-4D78-9F3E-00195B48DB75}" srcOrd="0" destOrd="0" presId="urn:microsoft.com/office/officeart/2005/8/layout/default"/>
    <dgm:cxn modelId="{14D1667E-769E-4558-B4C7-0E302505FA3B}" type="presParOf" srcId="{F427B0EC-248E-4952-8D8B-50E6B6AA9F9A}" destId="{B6447FF4-073D-43CB-B345-120C6CE36CCC}" srcOrd="21" destOrd="0" presId="urn:microsoft.com/office/officeart/2005/8/layout/default"/>
    <dgm:cxn modelId="{6EB5F80D-6A26-409A-B896-E18BC077B295}" type="presParOf" srcId="{F427B0EC-248E-4952-8D8B-50E6B6AA9F9A}" destId="{8EF9569A-082B-4E41-929E-9F2DF9EA74E7}" srcOrd="22" destOrd="0" presId="urn:microsoft.com/office/officeart/2005/8/layout/default"/>
    <dgm:cxn modelId="{6AF89F8F-BB03-4159-B0A3-6A48BAC18FF6}" type="presOf" srcId="{C2B41EDA-9D98-4B27-881A-4E86BE234069}" destId="{8EF9569A-082B-4E41-929E-9F2DF9EA74E7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DB300D-75F2-40A7-82ED-2160393EC799}" type="doc">
      <dgm:prSet loTypeId="list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GB"/>
        </a:p>
      </dgm:t>
    </dgm:pt>
    <dgm:pt modelId="{B8B67F89-5243-47BF-B867-D1EAED92A089}">
      <dgm:prSet phldrT="[Text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dirty="0"/>
            <a:t>Optimize </a:t>
          </a:r>
          <a:r>
            <a:rPr lang="en-GB" b="0" i="0" dirty="0"/>
            <a:t>Industrial and Crop Variety Distribution</a:t>
          </a:r>
          <a:r>
            <a:rPr lang="en-GB" dirty="0"/>
            <a:t> Layout </a:t>
          </a:r>
          <a:r>
            <a:rPr lang="en-US" altLang="en-GB" dirty="0"/>
            <a:t>by new climatic zoning</a:t>
          </a:r>
          <a:r>
            <a:rPr lang="en-US" altLang="en-GB" dirty="0"/>
            <a:t/>
          </a:r>
          <a:endParaRPr lang="en-US" altLang="en-GB" dirty="0"/>
        </a:p>
      </dgm:t>
    </dgm:pt>
    <dgm:pt modelId="{6D4C14F7-089C-41F8-9175-679B0358E94D}" cxnId="{019360C4-4475-42DB-812F-104F97D17253}" type="parTrans">
      <dgm:prSet/>
      <dgm:spPr/>
      <dgm:t>
        <a:bodyPr/>
        <a:lstStyle/>
        <a:p>
          <a:endParaRPr lang="en-GB"/>
        </a:p>
      </dgm:t>
    </dgm:pt>
    <dgm:pt modelId="{4191A899-C96D-4CC2-BA61-C839AB7853B7}" cxnId="{019360C4-4475-42DB-812F-104F97D17253}" type="sibTrans">
      <dgm:prSet/>
      <dgm:spPr/>
      <dgm:t>
        <a:bodyPr/>
        <a:lstStyle/>
        <a:p>
          <a:endParaRPr lang="en-GB"/>
        </a:p>
      </dgm:t>
    </dgm:pt>
    <dgm:pt modelId="{F67FE45A-67F2-411A-8B17-E857BC14C0B5}">
      <dgm:prSet phldrT="[Text]"/>
      <dgm:spPr/>
      <dgm:t>
        <a:bodyPr/>
        <a:lstStyle/>
        <a:p>
          <a:pPr>
            <a:buNone/>
          </a:pPr>
          <a:r>
            <a:rPr lang="en-GB" b="0" i="0" dirty="0"/>
            <a:t>Upgrade Farmland and Water Conservancy Infrastructure</a:t>
          </a:r>
          <a:endParaRPr lang="en-GB" dirty="0"/>
        </a:p>
      </dgm:t>
    </dgm:pt>
    <dgm:pt modelId="{256A5C55-EE3F-4592-8730-DE6D6D6EB13F}" cxnId="{EE33FFC5-D312-4F19-A2DC-3CDA4186D618}" type="parTrans">
      <dgm:prSet/>
      <dgm:spPr/>
      <dgm:t>
        <a:bodyPr/>
        <a:lstStyle/>
        <a:p>
          <a:endParaRPr lang="en-GB"/>
        </a:p>
      </dgm:t>
    </dgm:pt>
    <dgm:pt modelId="{FB66F3D5-6AE1-403E-822D-C87518286DED}" cxnId="{EE33FFC5-D312-4F19-A2DC-3CDA4186D618}" type="sibTrans">
      <dgm:prSet/>
      <dgm:spPr/>
      <dgm:t>
        <a:bodyPr/>
        <a:lstStyle/>
        <a:p>
          <a:endParaRPr lang="en-GB"/>
        </a:p>
      </dgm:t>
    </dgm:pt>
    <dgm:pt modelId="{D98F1B0E-BD71-4E0B-8A55-F1B0606F2FAA}">
      <dgm:prSet phldrT="[Text]"/>
      <dgm:spPr/>
      <dgm:t>
        <a:bodyPr/>
        <a:lstStyle/>
        <a:p>
          <a:pPr>
            <a:buNone/>
          </a:pPr>
          <a:r>
            <a:rPr lang="en-GB" b="0" i="0" dirty="0"/>
            <a:t>Develop intelligent disaster-reduction technologies and equipment</a:t>
          </a:r>
          <a:endParaRPr lang="en-GB" dirty="0"/>
        </a:p>
      </dgm:t>
    </dgm:pt>
    <dgm:pt modelId="{F0AEE2DF-3959-40A4-9024-44D30742B742}" cxnId="{255CB2DB-126F-4A3F-9B27-FF7A12E9A59C}" type="parTrans">
      <dgm:prSet/>
      <dgm:spPr/>
      <dgm:t>
        <a:bodyPr/>
        <a:lstStyle/>
        <a:p>
          <a:endParaRPr lang="en-GB"/>
        </a:p>
      </dgm:t>
    </dgm:pt>
    <dgm:pt modelId="{D200F0FA-2B59-4A69-B4C7-45C70452E58F}" cxnId="{255CB2DB-126F-4A3F-9B27-FF7A12E9A59C}" type="sibTrans">
      <dgm:prSet/>
      <dgm:spPr/>
      <dgm:t>
        <a:bodyPr/>
        <a:lstStyle/>
        <a:p>
          <a:endParaRPr lang="en-GB"/>
        </a:p>
      </dgm:t>
    </dgm:pt>
    <dgm:pt modelId="{7712C304-A8D8-4E99-ABB2-D3B631CB6444}">
      <dgm:prSet/>
      <dgm:spPr/>
      <dgm:t>
        <a:bodyPr/>
        <a:lstStyle/>
        <a:p>
          <a:pPr>
            <a:buNone/>
          </a:pPr>
          <a:r>
            <a:rPr lang="en-GB" b="0" i="0" dirty="0"/>
            <a:t>Enhance Monitoring &amp; Establish Region-specific Adaptive Tech Frameworks </a:t>
          </a:r>
          <a:endParaRPr lang="en-GB" dirty="0"/>
        </a:p>
      </dgm:t>
    </dgm:pt>
    <dgm:pt modelId="{DCF87112-7C25-41EA-880B-F7F3596C890B}" cxnId="{2F63D63E-BF9A-420A-802E-ECD1762A6753}" type="parTrans">
      <dgm:prSet/>
      <dgm:spPr/>
      <dgm:t>
        <a:bodyPr/>
        <a:lstStyle/>
        <a:p>
          <a:endParaRPr lang="en-GB"/>
        </a:p>
      </dgm:t>
    </dgm:pt>
    <dgm:pt modelId="{B85BC323-55AC-4002-9E5A-FBAFAD979D89}" cxnId="{2F63D63E-BF9A-420A-802E-ECD1762A6753}" type="sibTrans">
      <dgm:prSet/>
      <dgm:spPr/>
      <dgm:t>
        <a:bodyPr/>
        <a:lstStyle/>
        <a:p>
          <a:endParaRPr lang="en-GB"/>
        </a:p>
      </dgm:t>
    </dgm:pt>
    <dgm:pt modelId="{CA50BF93-3A33-4757-9C20-14DECA6F346D}">
      <dgm:prSet/>
      <dgm:spPr/>
      <dgm:t>
        <a:bodyPr/>
        <a:lstStyle/>
        <a:p>
          <a:pPr>
            <a:buNone/>
          </a:pPr>
          <a:r>
            <a:rPr lang="en-GB" dirty="0"/>
            <a:t>Scenarios and Risk Projection &amp; Reserve Corresponding Technologies</a:t>
          </a:r>
        </a:p>
      </dgm:t>
    </dgm:pt>
    <dgm:pt modelId="{57A3CAFB-02BB-4665-84B0-31F555780B57}" cxnId="{15DAA64B-AEA5-4E67-9075-BD718EBB48EC}" type="parTrans">
      <dgm:prSet/>
      <dgm:spPr/>
      <dgm:t>
        <a:bodyPr/>
        <a:lstStyle/>
        <a:p>
          <a:endParaRPr lang="en-GB"/>
        </a:p>
      </dgm:t>
    </dgm:pt>
    <dgm:pt modelId="{CB0E525A-FA52-4F12-89B8-DBFE1562AFC5}" cxnId="{15DAA64B-AEA5-4E67-9075-BD718EBB48EC}" type="sibTrans">
      <dgm:prSet/>
      <dgm:spPr/>
      <dgm:t>
        <a:bodyPr/>
        <a:lstStyle/>
        <a:p>
          <a:endParaRPr lang="en-GB"/>
        </a:p>
      </dgm:t>
    </dgm:pt>
    <dgm:pt modelId="{16A3C785-AFE8-4641-8B71-758039946AA4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b="0" i="0" dirty="0"/>
            <a:t>Improve Policy Systems and Socialized Services</a:t>
          </a:r>
          <a:r>
            <a:rPr lang="en-US" altLang="en-GB" b="0" i="0" dirty="0"/>
            <a:t>, weather index insurance</a:t>
          </a:r>
          <a:r>
            <a:rPr lang="en-US" altLang="en-GB" b="0" i="0" dirty="0"/>
            <a:t/>
          </a:r>
          <a:endParaRPr lang="en-US" altLang="en-GB" b="0" i="0" dirty="0"/>
        </a:p>
      </dgm:t>
    </dgm:pt>
    <dgm:pt modelId="{2B4806CC-2E70-43ED-BCB3-C54EC8920F50}" cxnId="{EA5E2453-260E-47F6-8C06-8FEB07C8E48D}" type="parTrans">
      <dgm:prSet/>
      <dgm:spPr/>
      <dgm:t>
        <a:bodyPr/>
        <a:lstStyle/>
        <a:p>
          <a:endParaRPr lang="en-GB"/>
        </a:p>
      </dgm:t>
    </dgm:pt>
    <dgm:pt modelId="{50A9C8FA-58CC-45FB-BD55-A1D17EFAD28A}" cxnId="{EA5E2453-260E-47F6-8C06-8FEB07C8E48D}" type="sibTrans">
      <dgm:prSet/>
      <dgm:spPr/>
      <dgm:t>
        <a:bodyPr/>
        <a:lstStyle/>
        <a:p>
          <a:endParaRPr lang="en-GB"/>
        </a:p>
      </dgm:t>
    </dgm:pt>
    <dgm:pt modelId="{B164ED7F-365D-42F2-817A-89F75CA7A8AC}">
      <dgm:prSet/>
      <dgm:spPr/>
      <dgm:t>
        <a:bodyPr/>
        <a:lstStyle/>
        <a:p>
          <a:pPr>
            <a:buNone/>
          </a:pPr>
          <a:r>
            <a:rPr lang="en-GB" b="0" i="0" dirty="0"/>
            <a:t>Strengthen International Cooperation especially South-South Cooperation</a:t>
          </a:r>
          <a:endParaRPr lang="en-GB" dirty="0"/>
        </a:p>
      </dgm:t>
    </dgm:pt>
    <dgm:pt modelId="{EBFA0B74-4461-4CD0-AB30-5A504A117F4C}" cxnId="{E375376F-E9A6-45DC-B3BD-C5F660599BD8}" type="parTrans">
      <dgm:prSet/>
      <dgm:spPr/>
      <dgm:t>
        <a:bodyPr/>
        <a:lstStyle/>
        <a:p>
          <a:endParaRPr lang="en-GB"/>
        </a:p>
      </dgm:t>
    </dgm:pt>
    <dgm:pt modelId="{FEF422E6-3444-4CDD-A72B-3BE33F375D95}" cxnId="{E375376F-E9A6-45DC-B3BD-C5F660599BD8}" type="sibTrans">
      <dgm:prSet/>
      <dgm:spPr/>
      <dgm:t>
        <a:bodyPr/>
        <a:lstStyle/>
        <a:p>
          <a:endParaRPr lang="en-GB"/>
        </a:p>
      </dgm:t>
    </dgm:pt>
    <dgm:pt modelId="{E9AB14B0-063B-4510-9AEF-2A779449432F}" type="pres">
      <dgm:prSet presAssocID="{C9DB300D-75F2-40A7-82ED-2160393EC799}" presName="Name0" presStyleCnt="0">
        <dgm:presLayoutVars>
          <dgm:dir/>
          <dgm:resizeHandles val="exact"/>
        </dgm:presLayoutVars>
      </dgm:prSet>
      <dgm:spPr/>
    </dgm:pt>
    <dgm:pt modelId="{DC154605-8C63-4968-8394-50B916A317AE}" type="pres">
      <dgm:prSet presAssocID="{B8B67F89-5243-47BF-B867-D1EAED92A089}" presName="node" presStyleLbl="node1" presStyleIdx="0" presStyleCnt="7" custScaleX="119296" custScaleY="99972">
        <dgm:presLayoutVars>
          <dgm:bulletEnabled val="1"/>
        </dgm:presLayoutVars>
      </dgm:prSet>
      <dgm:spPr/>
    </dgm:pt>
    <dgm:pt modelId="{17000508-94D7-4626-A708-33308A17B407}" type="pres">
      <dgm:prSet presAssocID="{4191A899-C96D-4CC2-BA61-C839AB7853B7}" presName="sibTrans" presStyleCnt="0"/>
      <dgm:spPr/>
    </dgm:pt>
    <dgm:pt modelId="{44EE5257-2816-46A3-8B0F-B6511163C396}" type="pres">
      <dgm:prSet presAssocID="{F67FE45A-67F2-411A-8B17-E857BC14C0B5}" presName="node" presStyleLbl="node1" presStyleIdx="1" presStyleCnt="7">
        <dgm:presLayoutVars>
          <dgm:bulletEnabled val="1"/>
        </dgm:presLayoutVars>
      </dgm:prSet>
      <dgm:spPr/>
    </dgm:pt>
    <dgm:pt modelId="{909A7F57-3771-47BF-9B53-E2CEA8EB1446}" type="pres">
      <dgm:prSet presAssocID="{FB66F3D5-6AE1-403E-822D-C87518286DED}" presName="sibTrans" presStyleCnt="0"/>
      <dgm:spPr/>
    </dgm:pt>
    <dgm:pt modelId="{7894AB22-CD37-4601-8CFB-E18E21A8488F}" type="pres">
      <dgm:prSet presAssocID="{D98F1B0E-BD71-4E0B-8A55-F1B0606F2FAA}" presName="node" presStyleLbl="node1" presStyleIdx="2" presStyleCnt="7">
        <dgm:presLayoutVars>
          <dgm:bulletEnabled val="1"/>
        </dgm:presLayoutVars>
      </dgm:prSet>
      <dgm:spPr/>
    </dgm:pt>
    <dgm:pt modelId="{D30B338A-B83F-45C5-9E63-BE335238895A}" type="pres">
      <dgm:prSet presAssocID="{D200F0FA-2B59-4A69-B4C7-45C70452E58F}" presName="sibTrans" presStyleCnt="0"/>
      <dgm:spPr/>
    </dgm:pt>
    <dgm:pt modelId="{0FE87CEA-73F7-4877-B926-EA96BEE0E721}" type="pres">
      <dgm:prSet presAssocID="{7712C304-A8D8-4E99-ABB2-D3B631CB6444}" presName="node" presStyleLbl="node1" presStyleIdx="3" presStyleCnt="7">
        <dgm:presLayoutVars>
          <dgm:bulletEnabled val="1"/>
        </dgm:presLayoutVars>
      </dgm:prSet>
      <dgm:spPr/>
    </dgm:pt>
    <dgm:pt modelId="{7CF72B28-45B3-4778-97DF-A26084931610}" type="pres">
      <dgm:prSet presAssocID="{B85BC323-55AC-4002-9E5A-FBAFAD979D89}" presName="sibTrans" presStyleCnt="0"/>
      <dgm:spPr/>
    </dgm:pt>
    <dgm:pt modelId="{B377A37E-E300-4E12-BE8A-FAD863BCE29D}" type="pres">
      <dgm:prSet presAssocID="{CA50BF93-3A33-4757-9C20-14DECA6F346D}" presName="node" presStyleLbl="node1" presStyleIdx="4" presStyleCnt="7">
        <dgm:presLayoutVars>
          <dgm:bulletEnabled val="1"/>
        </dgm:presLayoutVars>
      </dgm:prSet>
      <dgm:spPr/>
    </dgm:pt>
    <dgm:pt modelId="{ACCC3A99-211F-42AE-A517-E685AC500201}" type="pres">
      <dgm:prSet presAssocID="{CB0E525A-FA52-4F12-89B8-DBFE1562AFC5}" presName="sibTrans" presStyleCnt="0"/>
      <dgm:spPr/>
    </dgm:pt>
    <dgm:pt modelId="{E1937D19-5DEE-4A17-8F45-9FE3B058FCA7}" type="pres">
      <dgm:prSet presAssocID="{16A3C785-AFE8-4641-8B71-758039946AA4}" presName="node" presStyleLbl="node1" presStyleIdx="5" presStyleCnt="7">
        <dgm:presLayoutVars>
          <dgm:bulletEnabled val="1"/>
        </dgm:presLayoutVars>
      </dgm:prSet>
      <dgm:spPr/>
    </dgm:pt>
    <dgm:pt modelId="{57D69242-C8E7-4913-9AB8-AF0AEE8DE827}" type="pres">
      <dgm:prSet presAssocID="{50A9C8FA-58CC-45FB-BD55-A1D17EFAD28A}" presName="sibTrans" presStyleCnt="0"/>
      <dgm:spPr/>
    </dgm:pt>
    <dgm:pt modelId="{9A032E73-1F24-4565-AAC9-B7FD07982F74}" type="pres">
      <dgm:prSet presAssocID="{B164ED7F-365D-42F2-817A-89F75CA7A8AC}" presName="node" presStyleLbl="node1" presStyleIdx="6" presStyleCnt="7">
        <dgm:presLayoutVars>
          <dgm:bulletEnabled val="1"/>
        </dgm:presLayoutVars>
      </dgm:prSet>
      <dgm:spPr/>
    </dgm:pt>
  </dgm:ptLst>
  <dgm:cxnLst>
    <dgm:cxn modelId="{019360C4-4475-42DB-812F-104F97D17253}" srcId="{C9DB300D-75F2-40A7-82ED-2160393EC799}" destId="{B8B67F89-5243-47BF-B867-D1EAED92A089}" srcOrd="0" destOrd="0" parTransId="{6D4C14F7-089C-41F8-9175-679B0358E94D}" sibTransId="{4191A899-C96D-4CC2-BA61-C839AB7853B7}"/>
    <dgm:cxn modelId="{EE33FFC5-D312-4F19-A2DC-3CDA4186D618}" srcId="{C9DB300D-75F2-40A7-82ED-2160393EC799}" destId="{F67FE45A-67F2-411A-8B17-E857BC14C0B5}" srcOrd="1" destOrd="0" parTransId="{256A5C55-EE3F-4592-8730-DE6D6D6EB13F}" sibTransId="{FB66F3D5-6AE1-403E-822D-C87518286DED}"/>
    <dgm:cxn modelId="{255CB2DB-126F-4A3F-9B27-FF7A12E9A59C}" srcId="{C9DB300D-75F2-40A7-82ED-2160393EC799}" destId="{D98F1B0E-BD71-4E0B-8A55-F1B0606F2FAA}" srcOrd="2" destOrd="0" parTransId="{F0AEE2DF-3959-40A4-9024-44D30742B742}" sibTransId="{D200F0FA-2B59-4A69-B4C7-45C70452E58F}"/>
    <dgm:cxn modelId="{2F63D63E-BF9A-420A-802E-ECD1762A6753}" srcId="{C9DB300D-75F2-40A7-82ED-2160393EC799}" destId="{7712C304-A8D8-4E99-ABB2-D3B631CB6444}" srcOrd="3" destOrd="0" parTransId="{DCF87112-7C25-41EA-880B-F7F3596C890B}" sibTransId="{B85BC323-55AC-4002-9E5A-FBAFAD979D89}"/>
    <dgm:cxn modelId="{15DAA64B-AEA5-4E67-9075-BD718EBB48EC}" srcId="{C9DB300D-75F2-40A7-82ED-2160393EC799}" destId="{CA50BF93-3A33-4757-9C20-14DECA6F346D}" srcOrd="4" destOrd="0" parTransId="{57A3CAFB-02BB-4665-84B0-31F555780B57}" sibTransId="{CB0E525A-FA52-4F12-89B8-DBFE1562AFC5}"/>
    <dgm:cxn modelId="{EA5E2453-260E-47F6-8C06-8FEB07C8E48D}" srcId="{C9DB300D-75F2-40A7-82ED-2160393EC799}" destId="{16A3C785-AFE8-4641-8B71-758039946AA4}" srcOrd="5" destOrd="0" parTransId="{2B4806CC-2E70-43ED-BCB3-C54EC8920F50}" sibTransId="{50A9C8FA-58CC-45FB-BD55-A1D17EFAD28A}"/>
    <dgm:cxn modelId="{E375376F-E9A6-45DC-B3BD-C5F660599BD8}" srcId="{C9DB300D-75F2-40A7-82ED-2160393EC799}" destId="{B164ED7F-365D-42F2-817A-89F75CA7A8AC}" srcOrd="6" destOrd="0" parTransId="{EBFA0B74-4461-4CD0-AB30-5A504A117F4C}" sibTransId="{FEF422E6-3444-4CDD-A72B-3BE33F375D95}"/>
    <dgm:cxn modelId="{48598DB3-B0A8-4AB6-B0A1-5D51948000CC}" type="presOf" srcId="{C9DB300D-75F2-40A7-82ED-2160393EC799}" destId="{E9AB14B0-063B-4510-9AEF-2A779449432F}" srcOrd="0" destOrd="0" presId="urn:microsoft.com/office/officeart/2005/8/layout/hList6"/>
    <dgm:cxn modelId="{43EC3C7C-7B43-49F7-A774-DA6C1DE63EAA}" type="presParOf" srcId="{E9AB14B0-063B-4510-9AEF-2A779449432F}" destId="{DC154605-8C63-4968-8394-50B916A317AE}" srcOrd="0" destOrd="0" presId="urn:microsoft.com/office/officeart/2005/8/layout/hList6"/>
    <dgm:cxn modelId="{965060C2-F284-4C99-8E7D-C6067255DCEB}" type="presOf" srcId="{B8B67F89-5243-47BF-B867-D1EAED92A089}" destId="{DC154605-8C63-4968-8394-50B916A317AE}" srcOrd="0" destOrd="0" presId="urn:microsoft.com/office/officeart/2005/8/layout/hList6"/>
    <dgm:cxn modelId="{1D24FB8E-0F0F-451B-BA66-56CD1C1B0A96}" type="presParOf" srcId="{E9AB14B0-063B-4510-9AEF-2A779449432F}" destId="{17000508-94D7-4626-A708-33308A17B407}" srcOrd="1" destOrd="0" presId="urn:microsoft.com/office/officeart/2005/8/layout/hList6"/>
    <dgm:cxn modelId="{8090214A-98FB-4E51-A3EF-E782B9AD379E}" type="presParOf" srcId="{E9AB14B0-063B-4510-9AEF-2A779449432F}" destId="{44EE5257-2816-46A3-8B0F-B6511163C396}" srcOrd="2" destOrd="0" presId="urn:microsoft.com/office/officeart/2005/8/layout/hList6"/>
    <dgm:cxn modelId="{5C09C029-1872-4153-9723-54148CBC7D7C}" type="presOf" srcId="{F67FE45A-67F2-411A-8B17-E857BC14C0B5}" destId="{44EE5257-2816-46A3-8B0F-B6511163C396}" srcOrd="0" destOrd="0" presId="urn:microsoft.com/office/officeart/2005/8/layout/hList6"/>
    <dgm:cxn modelId="{D223E471-822E-4F67-9C54-1383EDCF2B9C}" type="presParOf" srcId="{E9AB14B0-063B-4510-9AEF-2A779449432F}" destId="{909A7F57-3771-47BF-9B53-E2CEA8EB1446}" srcOrd="3" destOrd="0" presId="urn:microsoft.com/office/officeart/2005/8/layout/hList6"/>
    <dgm:cxn modelId="{BAC8BA99-CEA9-4102-AF0B-EBC9482DF87E}" type="presParOf" srcId="{E9AB14B0-063B-4510-9AEF-2A779449432F}" destId="{7894AB22-CD37-4601-8CFB-E18E21A8488F}" srcOrd="4" destOrd="0" presId="urn:microsoft.com/office/officeart/2005/8/layout/hList6"/>
    <dgm:cxn modelId="{E2341F5F-941B-4E0F-B376-5038CB0D2182}" type="presOf" srcId="{D98F1B0E-BD71-4E0B-8A55-F1B0606F2FAA}" destId="{7894AB22-CD37-4601-8CFB-E18E21A8488F}" srcOrd="0" destOrd="0" presId="urn:microsoft.com/office/officeart/2005/8/layout/hList6"/>
    <dgm:cxn modelId="{A66BCA3D-D28A-4E53-9996-6ADAE05F5EBB}" type="presParOf" srcId="{E9AB14B0-063B-4510-9AEF-2A779449432F}" destId="{D30B338A-B83F-45C5-9E63-BE335238895A}" srcOrd="5" destOrd="0" presId="urn:microsoft.com/office/officeart/2005/8/layout/hList6"/>
    <dgm:cxn modelId="{1B2D1552-7142-4447-A691-9959FF14501C}" type="presParOf" srcId="{E9AB14B0-063B-4510-9AEF-2A779449432F}" destId="{0FE87CEA-73F7-4877-B926-EA96BEE0E721}" srcOrd="6" destOrd="0" presId="urn:microsoft.com/office/officeart/2005/8/layout/hList6"/>
    <dgm:cxn modelId="{48E10888-2610-4CCA-97A7-A1C8061DEAC1}" type="presOf" srcId="{7712C304-A8D8-4E99-ABB2-D3B631CB6444}" destId="{0FE87CEA-73F7-4877-B926-EA96BEE0E721}" srcOrd="0" destOrd="0" presId="urn:microsoft.com/office/officeart/2005/8/layout/hList6"/>
    <dgm:cxn modelId="{F431A806-F053-4145-B6AE-AB3FA892AB55}" type="presParOf" srcId="{E9AB14B0-063B-4510-9AEF-2A779449432F}" destId="{7CF72B28-45B3-4778-97DF-A26084931610}" srcOrd="7" destOrd="0" presId="urn:microsoft.com/office/officeart/2005/8/layout/hList6"/>
    <dgm:cxn modelId="{6BA4AAA5-8AF8-410C-9695-B6BF050ABE9E}" type="presParOf" srcId="{E9AB14B0-063B-4510-9AEF-2A779449432F}" destId="{B377A37E-E300-4E12-BE8A-FAD863BCE29D}" srcOrd="8" destOrd="0" presId="urn:microsoft.com/office/officeart/2005/8/layout/hList6"/>
    <dgm:cxn modelId="{D39CD7C8-C06D-4282-BEA9-69AD64F3013C}" type="presOf" srcId="{CA50BF93-3A33-4757-9C20-14DECA6F346D}" destId="{B377A37E-E300-4E12-BE8A-FAD863BCE29D}" srcOrd="0" destOrd="0" presId="urn:microsoft.com/office/officeart/2005/8/layout/hList6"/>
    <dgm:cxn modelId="{73AB6582-D869-4831-93B9-68E2A9E9C947}" type="presParOf" srcId="{E9AB14B0-063B-4510-9AEF-2A779449432F}" destId="{ACCC3A99-211F-42AE-A517-E685AC500201}" srcOrd="9" destOrd="0" presId="urn:microsoft.com/office/officeart/2005/8/layout/hList6"/>
    <dgm:cxn modelId="{1D5AB608-E980-4662-A6A1-322307AC425D}" type="presParOf" srcId="{E9AB14B0-063B-4510-9AEF-2A779449432F}" destId="{E1937D19-5DEE-4A17-8F45-9FE3B058FCA7}" srcOrd="10" destOrd="0" presId="urn:microsoft.com/office/officeart/2005/8/layout/hList6"/>
    <dgm:cxn modelId="{2F03ECFC-A2C0-4A7C-86A7-899DE8C22CB6}" type="presOf" srcId="{16A3C785-AFE8-4641-8B71-758039946AA4}" destId="{E1937D19-5DEE-4A17-8F45-9FE3B058FCA7}" srcOrd="0" destOrd="0" presId="urn:microsoft.com/office/officeart/2005/8/layout/hList6"/>
    <dgm:cxn modelId="{1762BAB4-AE4C-4E63-AFC1-9945D6D4834F}" type="presParOf" srcId="{E9AB14B0-063B-4510-9AEF-2A779449432F}" destId="{57D69242-C8E7-4913-9AB8-AF0AEE8DE827}" srcOrd="11" destOrd="0" presId="urn:microsoft.com/office/officeart/2005/8/layout/hList6"/>
    <dgm:cxn modelId="{2D295C7B-B134-46F4-90FC-2230CA9FCB3A}" type="presParOf" srcId="{E9AB14B0-063B-4510-9AEF-2A779449432F}" destId="{9A032E73-1F24-4565-AAC9-B7FD07982F74}" srcOrd="12" destOrd="0" presId="urn:microsoft.com/office/officeart/2005/8/layout/hList6"/>
    <dgm:cxn modelId="{FE08E04D-7601-414E-BD6D-B3AF183E917A}" type="presOf" srcId="{B164ED7F-365D-42F2-817A-89F75CA7A8AC}" destId="{9A032E73-1F24-4565-AAC9-B7FD07982F74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8658224" cy="5766089"/>
        <a:chOff x="0" y="0"/>
        <a:chExt cx="8658224" cy="5766089"/>
      </a:xfrm>
    </dsp:grpSpPr>
    <dsp:sp modelId="{28E722E4-A212-4BC5-9DA2-F5078E1CCECE}">
      <dsp:nvSpPr>
        <dsp:cNvPr id="3" name="椭圆 2"/>
        <dsp:cNvSpPr/>
      </dsp:nvSpPr>
      <dsp:spPr bwMode="white">
        <a:xfrm>
          <a:off x="3570416" y="2124349"/>
          <a:ext cx="1517392" cy="1517392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25400" tIns="25400" rIns="25400" bIns="25400" anchor="ctr"/>
        <a:lstStyle>
          <a:lvl1pPr algn="ctr">
            <a:defRPr sz="2000"/>
          </a:lvl1pPr>
          <a:lvl2pPr marL="114300" indent="-114300" algn="ctr">
            <a:defRPr sz="1500"/>
          </a:lvl2pPr>
          <a:lvl3pPr marL="228600" indent="-114300" algn="ctr">
            <a:defRPr sz="1500"/>
          </a:lvl3pPr>
          <a:lvl4pPr marL="342900" indent="-114300" algn="ctr">
            <a:defRPr sz="1500"/>
          </a:lvl4pPr>
          <a:lvl5pPr marL="457200" indent="-114300" algn="ctr">
            <a:defRPr sz="1500"/>
          </a:lvl5pPr>
          <a:lvl6pPr marL="571500" indent="-114300" algn="ctr">
            <a:defRPr sz="1500"/>
          </a:lvl6pPr>
          <a:lvl7pPr marL="685800" indent="-114300" algn="ctr">
            <a:defRPr sz="1500"/>
          </a:lvl7pPr>
          <a:lvl8pPr marL="800100" indent="-114300" algn="ctr">
            <a:defRPr sz="1500"/>
          </a:lvl8pPr>
          <a:lvl9pPr marL="914400" indent="-114300" algn="ctr">
            <a:defRPr sz="1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dirty="0"/>
            <a:t>Positive Impacts</a:t>
          </a:r>
        </a:p>
      </dsp:txBody>
      <dsp:txXfrm>
        <a:off x="3570416" y="2124349"/>
        <a:ext cx="1517392" cy="1517392"/>
      </dsp:txXfrm>
    </dsp:sp>
    <dsp:sp modelId="{4465C3EC-7E55-4B80-B648-AB89F4C38679}">
      <dsp:nvSpPr>
        <dsp:cNvPr id="4" name="右箭头 3"/>
        <dsp:cNvSpPr/>
      </dsp:nvSpPr>
      <dsp:spPr bwMode="white">
        <a:xfrm rot="16199999">
          <a:off x="4168268" y="1562914"/>
          <a:ext cx="321687" cy="515913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GB"/>
        </a:p>
      </dsp:txBody>
      <dsp:txXfrm rot="16199999">
        <a:off x="4168268" y="1562914"/>
        <a:ext cx="321687" cy="515913"/>
      </dsp:txXfrm>
    </dsp:sp>
    <dsp:sp modelId="{EB782BB6-1F94-4E18-8502-E41F5283095D}">
      <dsp:nvSpPr>
        <dsp:cNvPr id="5" name="椭圆 4"/>
        <dsp:cNvSpPr/>
      </dsp:nvSpPr>
      <dsp:spPr bwMode="white">
        <a:xfrm>
          <a:off x="3570416" y="0"/>
          <a:ext cx="1517392" cy="1517392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3970" tIns="13970" rIns="13970" bIns="13970" anchor="ctr"/>
        <a:lstStyle>
          <a:lvl1pPr algn="ctr">
            <a:defRPr sz="1100"/>
          </a:lvl1pPr>
          <a:lvl2pPr marL="57150" indent="-57150" algn="ctr">
            <a:defRPr sz="800"/>
          </a:lvl2pPr>
          <a:lvl3pPr marL="114300" indent="-57150" algn="ctr">
            <a:defRPr sz="800"/>
          </a:lvl3pPr>
          <a:lvl4pPr marL="171450" indent="-57150" algn="ctr">
            <a:defRPr sz="800"/>
          </a:lvl4pPr>
          <a:lvl5pPr marL="228600" indent="-57150" algn="ctr">
            <a:defRPr sz="800"/>
          </a:lvl5pPr>
          <a:lvl6pPr marL="285750" indent="-57150" algn="ctr">
            <a:defRPr sz="800"/>
          </a:lvl6pPr>
          <a:lvl7pPr marL="342900" indent="-57150" algn="ctr">
            <a:defRPr sz="800"/>
          </a:lvl7pPr>
          <a:lvl8pPr marL="400050" indent="-57150" algn="ctr">
            <a:defRPr sz="800"/>
          </a:lvl8pPr>
          <a:lvl9pPr marL="457200" indent="-57150" algn="ctr">
            <a:defRPr sz="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b="0" i="0" dirty="0"/>
            <a:t>Improve </a:t>
          </a:r>
          <a:r>
            <a:rPr lang="en-US" altLang="en-GB" b="0" i="0" dirty="0"/>
            <a:t>photosunthesis and </a:t>
          </a:r>
          <a:r>
            <a:rPr lang="en-GB" b="0" i="0" dirty="0"/>
            <a:t>crop water use efficiency</a:t>
          </a:r>
          <a:endParaRPr lang="en-GB" dirty="0"/>
        </a:p>
      </dsp:txBody>
      <dsp:txXfrm>
        <a:off x="3570416" y="0"/>
        <a:ext cx="1517392" cy="1517392"/>
      </dsp:txXfrm>
    </dsp:sp>
    <dsp:sp modelId="{5DB3D026-139D-454F-A773-9FD47F6BB38B}">
      <dsp:nvSpPr>
        <dsp:cNvPr id="6" name="右箭头 5"/>
        <dsp:cNvSpPr/>
      </dsp:nvSpPr>
      <dsp:spPr bwMode="white">
        <a:xfrm rot="-1800000">
          <a:off x="5088138" y="2094001"/>
          <a:ext cx="321687" cy="515913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GB"/>
        </a:p>
      </dsp:txBody>
      <dsp:txXfrm rot="-1800000">
        <a:off x="5088138" y="2094001"/>
        <a:ext cx="321687" cy="515913"/>
      </dsp:txXfrm>
    </dsp:sp>
    <dsp:sp modelId="{3EA34CBB-702B-40B3-9E13-C56F31F01A1F}">
      <dsp:nvSpPr>
        <dsp:cNvPr id="7" name="椭圆 6"/>
        <dsp:cNvSpPr/>
      </dsp:nvSpPr>
      <dsp:spPr bwMode="white">
        <a:xfrm>
          <a:off x="5410156" y="1062174"/>
          <a:ext cx="1517392" cy="1517392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3970" tIns="13970" rIns="13970" bIns="13970" anchor="ctr"/>
        <a:lstStyle>
          <a:lvl1pPr algn="ctr">
            <a:defRPr sz="1100"/>
          </a:lvl1pPr>
          <a:lvl2pPr marL="57150" indent="-57150" algn="ctr">
            <a:defRPr sz="800"/>
          </a:lvl2pPr>
          <a:lvl3pPr marL="114300" indent="-57150" algn="ctr">
            <a:defRPr sz="800"/>
          </a:lvl3pPr>
          <a:lvl4pPr marL="171450" indent="-57150" algn="ctr">
            <a:defRPr sz="800"/>
          </a:lvl4pPr>
          <a:lvl5pPr marL="228600" indent="-57150" algn="ctr">
            <a:defRPr sz="800"/>
          </a:lvl5pPr>
          <a:lvl6pPr marL="285750" indent="-57150" algn="ctr">
            <a:defRPr sz="800"/>
          </a:lvl6pPr>
          <a:lvl7pPr marL="342900" indent="-57150" algn="ctr">
            <a:defRPr sz="800"/>
          </a:lvl7pPr>
          <a:lvl8pPr marL="400050" indent="-57150" algn="ctr">
            <a:defRPr sz="800"/>
          </a:lvl8pPr>
          <a:lvl9pPr marL="457200" indent="-57150" algn="ctr">
            <a:defRPr sz="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b="0" i="0" dirty="0"/>
            <a:t>Facilitate the expansion of crop planting boundaries </a:t>
          </a:r>
          <a:r>
            <a:rPr lang="en-US" altLang="en-GB" b="0" i="0" dirty="0"/>
            <a:t>&amp; multipe-crop index increase</a:t>
          </a:r>
          <a:endParaRPr lang="en-US" altLang="en-GB" b="0" i="0" dirty="0"/>
        </a:p>
      </dsp:txBody>
      <dsp:txXfrm>
        <a:off x="5410156" y="1062174"/>
        <a:ext cx="1517392" cy="1517392"/>
      </dsp:txXfrm>
    </dsp:sp>
    <dsp:sp modelId="{1510E2E6-BF3E-4595-9B19-B1379F2DB4C2}">
      <dsp:nvSpPr>
        <dsp:cNvPr id="8" name="右箭头 7"/>
        <dsp:cNvSpPr/>
      </dsp:nvSpPr>
      <dsp:spPr bwMode="white">
        <a:xfrm rot="1800000">
          <a:off x="5088138" y="3156175"/>
          <a:ext cx="321687" cy="515913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GB"/>
        </a:p>
      </dsp:txBody>
      <dsp:txXfrm rot="1800000">
        <a:off x="5088138" y="3156175"/>
        <a:ext cx="321687" cy="515913"/>
      </dsp:txXfrm>
    </dsp:sp>
    <dsp:sp modelId="{843A83ED-3F3A-47CF-8384-6344E9169794}">
      <dsp:nvSpPr>
        <dsp:cNvPr id="9" name="椭圆 8"/>
        <dsp:cNvSpPr/>
      </dsp:nvSpPr>
      <dsp:spPr bwMode="white">
        <a:xfrm>
          <a:off x="5410156" y="3186523"/>
          <a:ext cx="1517392" cy="1517392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3970" tIns="13970" rIns="13970" bIns="13970" anchor="ctr"/>
        <a:lstStyle>
          <a:lvl1pPr algn="ctr">
            <a:defRPr sz="1100"/>
          </a:lvl1pPr>
          <a:lvl2pPr marL="57150" indent="-57150" algn="ctr">
            <a:defRPr sz="800"/>
          </a:lvl2pPr>
          <a:lvl3pPr marL="114300" indent="-57150" algn="ctr">
            <a:defRPr sz="800"/>
          </a:lvl3pPr>
          <a:lvl4pPr marL="171450" indent="-57150" algn="ctr">
            <a:defRPr sz="800"/>
          </a:lvl4pPr>
          <a:lvl5pPr marL="228600" indent="-57150" algn="ctr">
            <a:defRPr sz="800"/>
          </a:lvl5pPr>
          <a:lvl6pPr marL="285750" indent="-57150" algn="ctr">
            <a:defRPr sz="800"/>
          </a:lvl6pPr>
          <a:lvl7pPr marL="342900" indent="-57150" algn="ctr">
            <a:defRPr sz="800"/>
          </a:lvl7pPr>
          <a:lvl8pPr marL="400050" indent="-57150" algn="ctr">
            <a:defRPr sz="800"/>
          </a:lvl8pPr>
          <a:lvl9pPr marL="457200" indent="-57150" algn="ctr">
            <a:defRPr sz="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b="0" i="0" dirty="0"/>
            <a:t>Lead to an overall  reduction in freeze and cold injuries</a:t>
          </a:r>
          <a:endParaRPr lang="en-GB" dirty="0"/>
        </a:p>
      </dsp:txBody>
      <dsp:txXfrm>
        <a:off x="5410156" y="3186523"/>
        <a:ext cx="1517392" cy="1517392"/>
      </dsp:txXfrm>
    </dsp:sp>
    <dsp:sp modelId="{37050F61-108A-4EE3-94DC-29BD01E706CF}">
      <dsp:nvSpPr>
        <dsp:cNvPr id="10" name="右箭头 9"/>
        <dsp:cNvSpPr/>
      </dsp:nvSpPr>
      <dsp:spPr bwMode="white">
        <a:xfrm rot="5400000">
          <a:off x="4168268" y="3687262"/>
          <a:ext cx="321687" cy="515913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rot="10800000" lIns="0" tIns="0" rIns="0" bIns="0" anchor="ctr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GB"/>
        </a:p>
      </dsp:txBody>
      <dsp:txXfrm rot="5400000">
        <a:off x="4168268" y="3687262"/>
        <a:ext cx="321687" cy="515913"/>
      </dsp:txXfrm>
    </dsp:sp>
    <dsp:sp modelId="{21771955-D5D1-4EA0-8158-FF055542E27E}">
      <dsp:nvSpPr>
        <dsp:cNvPr id="11" name="椭圆 10"/>
        <dsp:cNvSpPr/>
      </dsp:nvSpPr>
      <dsp:spPr bwMode="white">
        <a:xfrm>
          <a:off x="3570416" y="4248697"/>
          <a:ext cx="1517392" cy="1517392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3970" tIns="13970" rIns="13970" bIns="13970" anchor="ctr"/>
        <a:lstStyle>
          <a:lvl1pPr algn="ctr">
            <a:defRPr sz="1100"/>
          </a:lvl1pPr>
          <a:lvl2pPr marL="57150" indent="-57150" algn="ctr">
            <a:defRPr sz="800"/>
          </a:lvl2pPr>
          <a:lvl3pPr marL="114300" indent="-57150" algn="ctr">
            <a:defRPr sz="800"/>
          </a:lvl3pPr>
          <a:lvl4pPr marL="171450" indent="-57150" algn="ctr">
            <a:defRPr sz="800"/>
          </a:lvl4pPr>
          <a:lvl5pPr marL="228600" indent="-57150" algn="ctr">
            <a:defRPr sz="800"/>
          </a:lvl5pPr>
          <a:lvl6pPr marL="285750" indent="-57150" algn="ctr">
            <a:defRPr sz="800"/>
          </a:lvl6pPr>
          <a:lvl7pPr marL="342900" indent="-57150" algn="ctr">
            <a:defRPr sz="800"/>
          </a:lvl7pPr>
          <a:lvl8pPr marL="400050" indent="-57150" algn="ctr">
            <a:defRPr sz="800"/>
          </a:lvl8pPr>
          <a:lvl9pPr marL="457200" indent="-57150" algn="ctr">
            <a:defRPr sz="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dirty="0"/>
            <a:t>Improve water resources </a:t>
          </a:r>
          <a:r>
            <a:rPr lang="en-US" altLang="en-GB" dirty="0"/>
            <a:t>in some regions</a:t>
          </a:r>
          <a:endParaRPr lang="en-US" altLang="en-GB" dirty="0"/>
        </a:p>
      </dsp:txBody>
      <dsp:txXfrm>
        <a:off x="3570416" y="4248697"/>
        <a:ext cx="1517392" cy="1517392"/>
      </dsp:txXfrm>
    </dsp:sp>
    <dsp:sp modelId="{178F82EF-DC58-45CF-824A-25ED6DE32231}">
      <dsp:nvSpPr>
        <dsp:cNvPr id="12" name="右箭头 11"/>
        <dsp:cNvSpPr/>
      </dsp:nvSpPr>
      <dsp:spPr bwMode="white">
        <a:xfrm rot="9000000">
          <a:off x="3248399" y="3156175"/>
          <a:ext cx="321687" cy="515913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rot="10800000" lIns="0" tIns="0" rIns="0" bIns="0" anchor="ctr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GB"/>
        </a:p>
      </dsp:txBody>
      <dsp:txXfrm rot="9000000">
        <a:off x="3248399" y="3156175"/>
        <a:ext cx="321687" cy="515913"/>
      </dsp:txXfrm>
    </dsp:sp>
    <dsp:sp modelId="{A2667510-ABD7-436B-9CC9-FF9789ADC630}">
      <dsp:nvSpPr>
        <dsp:cNvPr id="13" name="椭圆 12"/>
        <dsp:cNvSpPr/>
      </dsp:nvSpPr>
      <dsp:spPr bwMode="white">
        <a:xfrm>
          <a:off x="1730676" y="3186523"/>
          <a:ext cx="1517392" cy="1517392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3970" tIns="13970" rIns="13970" bIns="13970" anchor="ctr"/>
        <a:lstStyle>
          <a:lvl1pPr algn="ctr">
            <a:defRPr sz="1100"/>
          </a:lvl1pPr>
          <a:lvl2pPr marL="57150" indent="-57150" algn="ctr">
            <a:defRPr sz="800"/>
          </a:lvl2pPr>
          <a:lvl3pPr marL="114300" indent="-57150" algn="ctr">
            <a:defRPr sz="800"/>
          </a:lvl3pPr>
          <a:lvl4pPr marL="171450" indent="-57150" algn="ctr">
            <a:defRPr sz="800"/>
          </a:lvl4pPr>
          <a:lvl5pPr marL="228600" indent="-57150" algn="ctr">
            <a:defRPr sz="800"/>
          </a:lvl5pPr>
          <a:lvl6pPr marL="285750" indent="-57150" algn="ctr">
            <a:defRPr sz="800"/>
          </a:lvl6pPr>
          <a:lvl7pPr marL="342900" indent="-57150" algn="ctr">
            <a:defRPr sz="800"/>
          </a:lvl7pPr>
          <a:lvl8pPr marL="400050" indent="-57150" algn="ctr">
            <a:defRPr sz="800"/>
          </a:lvl8pPr>
          <a:lvl9pPr marL="457200" indent="-57150" algn="ctr">
            <a:defRPr sz="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dirty="0"/>
            <a:t>Increase the proportion of the reproductive growth phase</a:t>
          </a:r>
        </a:p>
      </dsp:txBody>
      <dsp:txXfrm>
        <a:off x="1730676" y="3186523"/>
        <a:ext cx="1517392" cy="1517392"/>
      </dsp:txXfrm>
    </dsp:sp>
    <dsp:sp modelId="{62D1B64B-65F6-48C8-9BBD-2BBD4A8E92FC}">
      <dsp:nvSpPr>
        <dsp:cNvPr id="14" name="右箭头 13"/>
        <dsp:cNvSpPr/>
      </dsp:nvSpPr>
      <dsp:spPr bwMode="white">
        <a:xfrm rot="12600000">
          <a:off x="3248399" y="2094001"/>
          <a:ext cx="321687" cy="515913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rot="10800000" lIns="0" tIns="0" rIns="0" bIns="0" anchor="ctr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GB"/>
        </a:p>
      </dsp:txBody>
      <dsp:txXfrm rot="12600000">
        <a:off x="3248399" y="2094001"/>
        <a:ext cx="321687" cy="515913"/>
      </dsp:txXfrm>
    </dsp:sp>
    <dsp:sp modelId="{E3F7CB5E-86DF-408A-B96B-508476889525}">
      <dsp:nvSpPr>
        <dsp:cNvPr id="15" name="椭圆 14"/>
        <dsp:cNvSpPr/>
      </dsp:nvSpPr>
      <dsp:spPr bwMode="white">
        <a:xfrm>
          <a:off x="1730676" y="1062174"/>
          <a:ext cx="1517392" cy="1517392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3970" tIns="13970" rIns="13970" bIns="13970" anchor="ctr"/>
        <a:lstStyle>
          <a:lvl1pPr algn="ctr">
            <a:defRPr sz="1100"/>
          </a:lvl1pPr>
          <a:lvl2pPr marL="57150" indent="-57150" algn="ctr">
            <a:defRPr sz="800"/>
          </a:lvl2pPr>
          <a:lvl3pPr marL="114300" indent="-57150" algn="ctr">
            <a:defRPr sz="800"/>
          </a:lvl3pPr>
          <a:lvl4pPr marL="171450" indent="-57150" algn="ctr">
            <a:defRPr sz="800"/>
          </a:lvl4pPr>
          <a:lvl5pPr marL="228600" indent="-57150" algn="ctr">
            <a:defRPr sz="800"/>
          </a:lvl5pPr>
          <a:lvl6pPr marL="285750" indent="-57150" algn="ctr">
            <a:defRPr sz="800"/>
          </a:lvl6pPr>
          <a:lvl7pPr marL="342900" indent="-57150" algn="ctr">
            <a:defRPr sz="800"/>
          </a:lvl7pPr>
          <a:lvl8pPr marL="400050" indent="-57150" algn="ctr">
            <a:defRPr sz="800"/>
          </a:lvl8pPr>
          <a:lvl9pPr marL="457200" indent="-57150" algn="ctr">
            <a:defRPr sz="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dirty="0"/>
            <a:t>Lead to  decrease in disasters </a:t>
          </a:r>
          <a:r>
            <a:rPr lang="en-US" altLang="en-GB" dirty="0"/>
            <a:t>of some severe convection</a:t>
          </a:r>
          <a:endParaRPr lang="en-US" altLang="en-GB" dirty="0"/>
        </a:p>
      </dsp:txBody>
      <dsp:txXfrm>
        <a:off x="1730676" y="1062174"/>
        <a:ext cx="1517392" cy="15173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9777097" cy="5734973"/>
        <a:chOff x="0" y="0"/>
        <a:chExt cx="9777097" cy="5734973"/>
      </a:xfrm>
    </dsp:grpSpPr>
    <dsp:sp modelId="{EA797472-19B2-45F5-A384-9FBAA012903F}">
      <dsp:nvSpPr>
        <dsp:cNvPr id="3" name="矩形 2"/>
        <dsp:cNvSpPr/>
      </dsp:nvSpPr>
      <dsp:spPr bwMode="white">
        <a:xfrm>
          <a:off x="298" y="593643"/>
          <a:ext cx="2274201" cy="1364521"/>
        </a:xfrm>
        <a:prstGeom prst="rect">
          <a:avLst/>
        </a:prstGeom>
      </dsp:spPr>
      <dsp:style>
        <a:lnRef idx="2">
          <a:schemeClr val="lt1"/>
        </a:lnRef>
        <a:fillRef idx="1">
          <a:schemeClr val="accent1">
            <a:alpha val="90000"/>
            <a:hueOff val="0"/>
            <a:satOff val="0"/>
            <a:lumOff val="0"/>
            <a:alpha val="90196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57150" tIns="57150" rIns="57150" bIns="57150" anchor="ctr"/>
        <a:lstStyle>
          <a:lvl1pPr algn="ctr">
            <a:defRPr sz="1500"/>
          </a:lvl1pPr>
          <a:lvl2pPr marL="57150" indent="-57150" algn="ctr">
            <a:defRPr sz="1100"/>
          </a:lvl2pPr>
          <a:lvl3pPr marL="114300" indent="-57150" algn="ctr">
            <a:defRPr sz="1100"/>
          </a:lvl3pPr>
          <a:lvl4pPr marL="171450" indent="-57150" algn="ctr">
            <a:defRPr sz="1100"/>
          </a:lvl4pPr>
          <a:lvl5pPr marL="228600" indent="-57150" algn="ctr">
            <a:defRPr sz="1100"/>
          </a:lvl5pPr>
          <a:lvl6pPr marL="285750" indent="-57150" algn="ctr">
            <a:defRPr sz="1100"/>
          </a:lvl6pPr>
          <a:lvl7pPr marL="342900" indent="-57150" algn="ctr">
            <a:defRPr sz="1100"/>
          </a:lvl7pPr>
          <a:lvl8pPr marL="400050" indent="-57150" algn="ctr">
            <a:defRPr sz="1100"/>
          </a:lvl8pPr>
          <a:lvl9pPr marL="457200" indent="-57150" algn="ctr">
            <a:defRPr sz="1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b="0" i="0" dirty="0"/>
            <a:t>Temperature Exceedance </a:t>
          </a:r>
          <a:r>
            <a:rPr lang="en-US" altLang="en-GB" b="0" i="0" dirty="0"/>
            <a:t>of crops</a:t>
          </a:r>
          <a:endParaRPr lang="en-US" altLang="en-GB" b="0" i="0" dirty="0"/>
        </a:p>
      </dsp:txBody>
      <dsp:txXfrm>
        <a:off x="298" y="593643"/>
        <a:ext cx="2274201" cy="1364521"/>
      </dsp:txXfrm>
    </dsp:sp>
    <dsp:sp modelId="{760FDA7C-24CD-4A02-9366-A8E0AE23E90A}">
      <dsp:nvSpPr>
        <dsp:cNvPr id="4" name="矩形 3"/>
        <dsp:cNvSpPr/>
      </dsp:nvSpPr>
      <dsp:spPr bwMode="white">
        <a:xfrm>
          <a:off x="2501920" y="593643"/>
          <a:ext cx="2274201" cy="1364521"/>
        </a:xfrm>
        <a:prstGeom prst="rect">
          <a:avLst/>
        </a:prstGeom>
      </dsp:spPr>
      <dsp:style>
        <a:lnRef idx="2">
          <a:schemeClr val="lt1"/>
        </a:lnRef>
        <a:fillRef idx="1">
          <a:schemeClr val="accent1">
            <a:alpha val="90000"/>
            <a:hueOff val="0"/>
            <a:satOff val="0"/>
            <a:lumOff val="0"/>
            <a:alpha val="8656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57150" tIns="57150" rIns="57150" bIns="57150" anchor="ctr"/>
        <a:lstStyle>
          <a:lvl1pPr algn="ctr">
            <a:defRPr sz="1500"/>
          </a:lvl1pPr>
          <a:lvl2pPr marL="57150" indent="-57150" algn="ctr">
            <a:defRPr sz="1100"/>
          </a:lvl2pPr>
          <a:lvl3pPr marL="114300" indent="-57150" algn="ctr">
            <a:defRPr sz="1100"/>
          </a:lvl3pPr>
          <a:lvl4pPr marL="171450" indent="-57150" algn="ctr">
            <a:defRPr sz="1100"/>
          </a:lvl4pPr>
          <a:lvl5pPr marL="228600" indent="-57150" algn="ctr">
            <a:defRPr sz="1100"/>
          </a:lvl5pPr>
          <a:lvl6pPr marL="285750" indent="-57150" algn="ctr">
            <a:defRPr sz="1100"/>
          </a:lvl6pPr>
          <a:lvl7pPr marL="342900" indent="-57150" algn="ctr">
            <a:defRPr sz="1100"/>
          </a:lvl7pPr>
          <a:lvl8pPr marL="400050" indent="-57150" algn="ctr">
            <a:defRPr sz="1100"/>
          </a:lvl8pPr>
          <a:lvl9pPr marL="457200" indent="-57150" algn="ctr">
            <a:defRPr sz="1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b="0" i="0" dirty="0"/>
            <a:t>Climate Variability </a:t>
          </a:r>
          <a:r>
            <a:rPr lang="en-US" altLang="en-GB" b="0" i="0" dirty="0"/>
            <a:t>causes more extreme events</a:t>
          </a:r>
          <a:endParaRPr lang="en-US" altLang="en-GB" b="0" i="0" dirty="0"/>
        </a:p>
      </dsp:txBody>
      <dsp:txXfrm>
        <a:off x="2501920" y="593643"/>
        <a:ext cx="2274201" cy="1364521"/>
      </dsp:txXfrm>
    </dsp:sp>
    <dsp:sp modelId="{7A704512-217E-4EC0-AED0-D72A79EFED1F}">
      <dsp:nvSpPr>
        <dsp:cNvPr id="5" name="矩形 4"/>
        <dsp:cNvSpPr/>
      </dsp:nvSpPr>
      <dsp:spPr bwMode="white">
        <a:xfrm>
          <a:off x="5003542" y="593643"/>
          <a:ext cx="2274201" cy="1364521"/>
        </a:xfrm>
        <a:prstGeom prst="rect">
          <a:avLst/>
        </a:prstGeom>
      </dsp:spPr>
      <dsp:style>
        <a:lnRef idx="2">
          <a:schemeClr val="lt1"/>
        </a:lnRef>
        <a:fillRef idx="1">
          <a:schemeClr val="accent1">
            <a:alpha val="90000"/>
            <a:hueOff val="0"/>
            <a:satOff val="0"/>
            <a:lumOff val="0"/>
            <a:alpha val="82923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57150" tIns="57150" rIns="57150" bIns="57150" anchor="ctr"/>
        <a:lstStyle>
          <a:lvl1pPr algn="ctr">
            <a:defRPr sz="1500"/>
          </a:lvl1pPr>
          <a:lvl2pPr marL="57150" indent="-57150" algn="ctr">
            <a:defRPr sz="1100"/>
          </a:lvl2pPr>
          <a:lvl3pPr marL="114300" indent="-57150" algn="ctr">
            <a:defRPr sz="1100"/>
          </a:lvl3pPr>
          <a:lvl4pPr marL="171450" indent="-57150" algn="ctr">
            <a:defRPr sz="1100"/>
          </a:lvl4pPr>
          <a:lvl5pPr marL="228600" indent="-57150" algn="ctr">
            <a:defRPr sz="1100"/>
          </a:lvl5pPr>
          <a:lvl6pPr marL="285750" indent="-57150" algn="ctr">
            <a:defRPr sz="1100"/>
          </a:lvl6pPr>
          <a:lvl7pPr marL="342900" indent="-57150" algn="ctr">
            <a:defRPr sz="1100"/>
          </a:lvl7pPr>
          <a:lvl8pPr marL="400050" indent="-57150" algn="ctr">
            <a:defRPr sz="1100"/>
          </a:lvl8pPr>
          <a:lvl9pPr marL="457200" indent="-57150" algn="ctr">
            <a:defRPr sz="1100"/>
          </a:lvl9pPr>
        </a:lstStyle>
        <a:p>
          <a:pPr marR="0" lvl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</a:pPr>
          <a:r>
            <a:rPr lang="en-GB" b="0" i="0" dirty="0"/>
            <a:t>Evapotranspiration </a:t>
          </a:r>
          <a:r>
            <a:rPr lang="en-US" altLang="en-GB" b="0" i="0" dirty="0"/>
            <a:t>increase leads to</a:t>
          </a:r>
          <a:r>
            <a:rPr lang="en-GB" b="0" i="0" dirty="0"/>
            <a:t> Flash Droughts </a:t>
          </a:r>
          <a:r>
            <a:rPr lang="en-US" altLang="en-GB" b="0" i="0" dirty="0"/>
            <a:t>&amp; wild fires</a:t>
          </a:r>
          <a:endParaRPr lang="en-GB" dirty="0"/>
        </a:p>
        <a:p>
          <a:pPr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dirty="0"/>
        </a:p>
      </dsp:txBody>
      <dsp:txXfrm>
        <a:off x="5003542" y="593643"/>
        <a:ext cx="2274201" cy="1364521"/>
      </dsp:txXfrm>
    </dsp:sp>
    <dsp:sp modelId="{2A1F652F-886E-438D-9C31-6A18D8B746C1}">
      <dsp:nvSpPr>
        <dsp:cNvPr id="6" name="矩形 5"/>
        <dsp:cNvSpPr/>
      </dsp:nvSpPr>
      <dsp:spPr bwMode="white">
        <a:xfrm>
          <a:off x="7505163" y="593643"/>
          <a:ext cx="2274201" cy="1364521"/>
        </a:xfrm>
        <a:prstGeom prst="rect">
          <a:avLst/>
        </a:prstGeom>
      </dsp:spPr>
      <dsp:style>
        <a:lnRef idx="2">
          <a:schemeClr val="lt1"/>
        </a:lnRef>
        <a:fillRef idx="1">
          <a:schemeClr val="accent1">
            <a:alpha val="90000"/>
            <a:hueOff val="0"/>
            <a:satOff val="0"/>
            <a:lumOff val="0"/>
            <a:alpha val="79287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57150" tIns="57150" rIns="57150" bIns="57150" anchor="ctr"/>
        <a:lstStyle>
          <a:lvl1pPr algn="ctr">
            <a:defRPr sz="1500"/>
          </a:lvl1pPr>
          <a:lvl2pPr marL="57150" indent="-57150" algn="ctr">
            <a:defRPr sz="1100"/>
          </a:lvl2pPr>
          <a:lvl3pPr marL="114300" indent="-57150" algn="ctr">
            <a:defRPr sz="1100"/>
          </a:lvl3pPr>
          <a:lvl4pPr marL="171450" indent="-57150" algn="ctr">
            <a:defRPr sz="1100"/>
          </a:lvl4pPr>
          <a:lvl5pPr marL="228600" indent="-57150" algn="ctr">
            <a:defRPr sz="1100"/>
          </a:lvl5pPr>
          <a:lvl6pPr marL="285750" indent="-57150" algn="ctr">
            <a:defRPr sz="1100"/>
          </a:lvl6pPr>
          <a:lvl7pPr marL="342900" indent="-57150" algn="ctr">
            <a:defRPr sz="1100"/>
          </a:lvl7pPr>
          <a:lvl8pPr marL="400050" indent="-57150" algn="ctr">
            <a:defRPr sz="1100"/>
          </a:lvl8pPr>
          <a:lvl9pPr marL="457200" indent="-57150" algn="ctr">
            <a:defRPr sz="1100"/>
          </a:lvl9pPr>
        </a:lstStyle>
        <a:p>
          <a:pPr marR="0" lvl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</a:pPr>
          <a:r>
            <a:rPr lang="en-GB" altLang="zh-CN" b="0" i="0" dirty="0"/>
            <a:t> </a:t>
          </a:r>
          <a:r>
            <a:rPr lang="en-US" altLang="en-GB" b="0" i="0" dirty="0"/>
            <a:t>E</a:t>
          </a:r>
          <a:r>
            <a:rPr lang="en-US" altLang="en-GB" b="0" i="0" dirty="0"/>
            <a:t>xponentially increased w</a:t>
          </a:r>
          <a:r>
            <a:rPr lang="en-GB" altLang="zh-CN" dirty="0">
              <a:sym typeface="+mn-ea"/>
            </a:rPr>
            <a:t>ater vapor</a:t>
          </a:r>
          <a:r>
            <a:rPr lang="en-US" altLang="en-GB" b="0" i="0" dirty="0"/>
            <a:t> leads to more heavy rains and less light rains</a:t>
          </a:r>
          <a:endParaRPr lang="en-US" altLang="en-GB" b="0" i="0" dirty="0"/>
        </a:p>
      </dsp:txBody>
      <dsp:txXfrm>
        <a:off x="7505163" y="593643"/>
        <a:ext cx="2274201" cy="1364521"/>
      </dsp:txXfrm>
    </dsp:sp>
    <dsp:sp modelId="{49E189CE-EA46-4D68-8100-BDC52524D581}">
      <dsp:nvSpPr>
        <dsp:cNvPr id="7" name="矩形 6"/>
        <dsp:cNvSpPr/>
      </dsp:nvSpPr>
      <dsp:spPr bwMode="white">
        <a:xfrm>
          <a:off x="298" y="2185226"/>
          <a:ext cx="2274201" cy="1364521"/>
        </a:xfrm>
        <a:prstGeom prst="rect">
          <a:avLst/>
        </a:prstGeom>
      </dsp:spPr>
      <dsp:style>
        <a:lnRef idx="2">
          <a:schemeClr val="lt1"/>
        </a:lnRef>
        <a:fillRef idx="1">
          <a:schemeClr val="accent1">
            <a:alpha val="90000"/>
            <a:hueOff val="0"/>
            <a:satOff val="0"/>
            <a:lumOff val="0"/>
            <a:alpha val="75651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57150" tIns="57150" rIns="57150" bIns="57150" anchor="ctr"/>
        <a:lstStyle>
          <a:lvl1pPr algn="ctr">
            <a:defRPr sz="1500"/>
          </a:lvl1pPr>
          <a:lvl2pPr marL="57150" indent="-57150" algn="ctr">
            <a:defRPr sz="1100"/>
          </a:lvl2pPr>
          <a:lvl3pPr marL="114300" indent="-57150" algn="ctr">
            <a:defRPr sz="1100"/>
          </a:lvl3pPr>
          <a:lvl4pPr marL="171450" indent="-57150" algn="ctr">
            <a:defRPr sz="1100"/>
          </a:lvl4pPr>
          <a:lvl5pPr marL="228600" indent="-57150" algn="ctr">
            <a:defRPr sz="1100"/>
          </a:lvl5pPr>
          <a:lvl6pPr marL="285750" indent="-57150" algn="ctr">
            <a:defRPr sz="1100"/>
          </a:lvl6pPr>
          <a:lvl7pPr marL="342900" indent="-57150" algn="ctr">
            <a:defRPr sz="1100"/>
          </a:lvl7pPr>
          <a:lvl8pPr marL="400050" indent="-57150" algn="ctr">
            <a:defRPr sz="1100"/>
          </a:lvl8pPr>
          <a:lvl9pPr marL="457200" indent="-57150" algn="ctr">
            <a:defRPr sz="1100"/>
          </a:lvl9pPr>
        </a:lstStyle>
        <a:p>
          <a:pPr marR="0" lvl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</a:pPr>
          <a:r>
            <a:rPr lang="en-GB" b="0" i="0" dirty="0"/>
            <a:t>Snow Cover Instability </a:t>
          </a:r>
          <a:r>
            <a:rPr lang="en-US" altLang="en-GB" b="0" i="0" dirty="0"/>
            <a:t>leads to plant cold damage</a:t>
          </a:r>
          <a:endParaRPr lang="en-GB" dirty="0"/>
        </a:p>
        <a:p>
          <a:pPr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dirty="0"/>
        </a:p>
      </dsp:txBody>
      <dsp:txXfrm>
        <a:off x="298" y="2185226"/>
        <a:ext cx="2274201" cy="1364521"/>
      </dsp:txXfrm>
    </dsp:sp>
    <dsp:sp modelId="{AF924B35-0059-486D-A51D-69421E89A492}">
      <dsp:nvSpPr>
        <dsp:cNvPr id="8" name="矩形 7"/>
        <dsp:cNvSpPr/>
      </dsp:nvSpPr>
      <dsp:spPr bwMode="white">
        <a:xfrm>
          <a:off x="2501920" y="2185226"/>
          <a:ext cx="2274201" cy="1364521"/>
        </a:xfrm>
        <a:prstGeom prst="rect">
          <a:avLst/>
        </a:prstGeom>
      </dsp:spPr>
      <dsp:style>
        <a:lnRef idx="2">
          <a:schemeClr val="lt1"/>
        </a:lnRef>
        <a:fillRef idx="1">
          <a:schemeClr val="accent1">
            <a:alpha val="90000"/>
            <a:hueOff val="0"/>
            <a:satOff val="0"/>
            <a:lumOff val="0"/>
            <a:alpha val="72014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57150" tIns="57150" rIns="57150" bIns="57150" anchor="ctr"/>
        <a:lstStyle>
          <a:lvl1pPr algn="ctr">
            <a:defRPr sz="1500"/>
          </a:lvl1pPr>
          <a:lvl2pPr marL="57150" indent="-57150" algn="ctr">
            <a:defRPr sz="1100"/>
          </a:lvl2pPr>
          <a:lvl3pPr marL="114300" indent="-57150" algn="ctr">
            <a:defRPr sz="1100"/>
          </a:lvl3pPr>
          <a:lvl4pPr marL="171450" indent="-57150" algn="ctr">
            <a:defRPr sz="1100"/>
          </a:lvl4pPr>
          <a:lvl5pPr marL="228600" indent="-57150" algn="ctr">
            <a:defRPr sz="1100"/>
          </a:lvl5pPr>
          <a:lvl6pPr marL="285750" indent="-57150" algn="ctr">
            <a:defRPr sz="1100"/>
          </a:lvl6pPr>
          <a:lvl7pPr marL="342900" indent="-57150" algn="ctr">
            <a:defRPr sz="1100"/>
          </a:lvl7pPr>
          <a:lvl8pPr marL="400050" indent="-57150" algn="ctr">
            <a:defRPr sz="1100"/>
          </a:lvl8pPr>
          <a:lvl9pPr marL="457200" indent="-57150" algn="ctr">
            <a:defRPr sz="1100"/>
          </a:lvl9pPr>
        </a:lstStyle>
        <a:p>
          <a:pPr marR="0" lvl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</a:pPr>
          <a:r>
            <a:rPr lang="en-GB" b="0" i="0" dirty="0"/>
            <a:t>Abrupt temperature transitions &amp; drought-flood shifts </a:t>
          </a:r>
          <a:r>
            <a:rPr lang="en-US" altLang="en-GB" b="0" i="0" dirty="0"/>
            <a:t>leads </a:t>
          </a:r>
          <a:r>
            <a:rPr lang="en-US" altLang="en-GB" dirty="0"/>
            <a:t>to water and soil run-off</a:t>
          </a:r>
          <a:endParaRPr lang="en-US" altLang="en-GB" dirty="0"/>
        </a:p>
      </dsp:txBody>
      <dsp:txXfrm>
        <a:off x="2501920" y="2185226"/>
        <a:ext cx="2274201" cy="1364521"/>
      </dsp:txXfrm>
    </dsp:sp>
    <dsp:sp modelId="{36107AB8-A2A5-491A-98C0-635E00A3231F}">
      <dsp:nvSpPr>
        <dsp:cNvPr id="9" name="矩形 8"/>
        <dsp:cNvSpPr/>
      </dsp:nvSpPr>
      <dsp:spPr bwMode="white">
        <a:xfrm>
          <a:off x="5003542" y="2185226"/>
          <a:ext cx="2274201" cy="1364521"/>
        </a:xfrm>
        <a:prstGeom prst="rect">
          <a:avLst/>
        </a:prstGeom>
      </dsp:spPr>
      <dsp:style>
        <a:lnRef idx="2">
          <a:schemeClr val="lt1"/>
        </a:lnRef>
        <a:fillRef idx="1">
          <a:schemeClr val="accent1">
            <a:alpha val="90000"/>
            <a:hueOff val="0"/>
            <a:satOff val="0"/>
            <a:lumOff val="0"/>
            <a:alpha val="68378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57150" tIns="57150" rIns="57150" bIns="57150" anchor="ctr"/>
        <a:lstStyle>
          <a:lvl1pPr algn="ctr">
            <a:defRPr sz="1500"/>
          </a:lvl1pPr>
          <a:lvl2pPr marL="57150" indent="-57150" algn="ctr">
            <a:defRPr sz="1100"/>
          </a:lvl2pPr>
          <a:lvl3pPr marL="114300" indent="-57150" algn="ctr">
            <a:defRPr sz="1100"/>
          </a:lvl3pPr>
          <a:lvl4pPr marL="171450" indent="-57150" algn="ctr">
            <a:defRPr sz="1100"/>
          </a:lvl4pPr>
          <a:lvl5pPr marL="228600" indent="-57150" algn="ctr">
            <a:defRPr sz="1100"/>
          </a:lvl5pPr>
          <a:lvl6pPr marL="285750" indent="-57150" algn="ctr">
            <a:defRPr sz="1100"/>
          </a:lvl6pPr>
          <a:lvl7pPr marL="342900" indent="-57150" algn="ctr">
            <a:defRPr sz="1100"/>
          </a:lvl7pPr>
          <a:lvl8pPr marL="400050" indent="-57150" algn="ctr">
            <a:defRPr sz="1100"/>
          </a:lvl8pPr>
          <a:lvl9pPr marL="457200" indent="-57150" algn="ctr">
            <a:defRPr sz="1100"/>
          </a:lvl9pPr>
        </a:lstStyle>
        <a:p>
          <a:pPr marR="0" lvl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</a:pPr>
          <a:r>
            <a:rPr lang="en-GB" b="0" i="0" dirty="0"/>
            <a:t>Sea </a:t>
          </a:r>
          <a:r>
            <a:rPr lang="en-US" altLang="en-GB" b="0" i="0" dirty="0"/>
            <a:t>level</a:t>
          </a:r>
          <a:r>
            <a:rPr lang="en-GB" b="0" i="0" dirty="0"/>
            <a:t> rise </a:t>
          </a:r>
          <a:r>
            <a:rPr lang="en-US" altLang="en-GB" b="0" i="0" dirty="0"/>
            <a:t>causes s</a:t>
          </a:r>
          <a:r>
            <a:rPr lang="en-US" altLang="zh-CN" b="0" i="0" dirty="0"/>
            <a:t>torm surge and seawater intrusion</a:t>
          </a:r>
          <a:r>
            <a:rPr lang="en-US" altLang="en-GB" b="0" i="0" dirty="0"/>
            <a:t> </a:t>
          </a:r>
          <a:endParaRPr lang="en-US" altLang="en-GB" b="0" i="0" dirty="0"/>
        </a:p>
      </dsp:txBody>
      <dsp:txXfrm>
        <a:off x="5003542" y="2185226"/>
        <a:ext cx="2274201" cy="1364521"/>
      </dsp:txXfrm>
    </dsp:sp>
    <dsp:sp modelId="{24B0C053-54A4-429D-B2C9-B47383DA7A3C}">
      <dsp:nvSpPr>
        <dsp:cNvPr id="10" name="矩形 9"/>
        <dsp:cNvSpPr/>
      </dsp:nvSpPr>
      <dsp:spPr bwMode="white">
        <a:xfrm>
          <a:off x="7502896" y="2185226"/>
          <a:ext cx="2274201" cy="1364521"/>
        </a:xfrm>
        <a:prstGeom prst="rect">
          <a:avLst/>
        </a:prstGeom>
      </dsp:spPr>
      <dsp:style>
        <a:lnRef idx="2">
          <a:schemeClr val="lt1"/>
        </a:lnRef>
        <a:fillRef idx="1">
          <a:schemeClr val="accent1">
            <a:alpha val="90000"/>
            <a:hueOff val="0"/>
            <a:satOff val="0"/>
            <a:lumOff val="0"/>
            <a:alpha val="64742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57150" tIns="57150" rIns="57150" bIns="57150" anchor="ctr"/>
        <a:lstStyle>
          <a:lvl1pPr algn="ctr">
            <a:defRPr sz="1500"/>
          </a:lvl1pPr>
          <a:lvl2pPr marL="57150" indent="-57150" algn="ctr">
            <a:defRPr sz="1100"/>
          </a:lvl2pPr>
          <a:lvl3pPr marL="114300" indent="-57150" algn="ctr">
            <a:defRPr sz="1100"/>
          </a:lvl3pPr>
          <a:lvl4pPr marL="171450" indent="-57150" algn="ctr">
            <a:defRPr sz="1100"/>
          </a:lvl4pPr>
          <a:lvl5pPr marL="228600" indent="-57150" algn="ctr">
            <a:defRPr sz="1100"/>
          </a:lvl5pPr>
          <a:lvl6pPr marL="285750" indent="-57150" algn="ctr">
            <a:defRPr sz="1100"/>
          </a:lvl6pPr>
          <a:lvl7pPr marL="342900" indent="-57150" algn="ctr">
            <a:defRPr sz="1100"/>
          </a:lvl7pPr>
          <a:lvl8pPr marL="400050" indent="-57150" algn="ctr">
            <a:defRPr sz="1100"/>
          </a:lvl8pPr>
          <a:lvl9pPr marL="457200" indent="-57150" algn="ctr">
            <a:defRPr sz="1100"/>
          </a:lvl9pPr>
        </a:lstStyle>
        <a:p>
          <a:pPr marR="0" lvl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</a:pPr>
          <a:r>
            <a:rPr lang="en-GB" b="0" i="0" dirty="0"/>
            <a:t>Increased surface water vapor </a:t>
          </a:r>
          <a:r>
            <a:rPr lang="en-US" altLang="en-GB" b="0" i="0" dirty="0"/>
            <a:t>leads to t</a:t>
          </a:r>
          <a:r>
            <a:rPr lang="en-US" altLang="zh-CN" b="0" i="0" dirty="0"/>
            <a:t>ropical cyclone intensification</a:t>
          </a:r>
          <a:r>
            <a:rPr lang="en-US" altLang="en-GB" b="0" i="0" dirty="0"/>
            <a:t> </a:t>
          </a:r>
          <a:endParaRPr lang="en-GB" dirty="0"/>
        </a:p>
        <a:p>
          <a:pPr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dirty="0"/>
        </a:p>
      </dsp:txBody>
      <dsp:txXfrm>
        <a:off x="7502896" y="2185226"/>
        <a:ext cx="2274201" cy="1364521"/>
      </dsp:txXfrm>
    </dsp:sp>
    <dsp:sp modelId="{C432549E-9146-4D5C-9E45-95F296608672}">
      <dsp:nvSpPr>
        <dsp:cNvPr id="11" name="矩形 10"/>
        <dsp:cNvSpPr/>
      </dsp:nvSpPr>
      <dsp:spPr bwMode="white">
        <a:xfrm>
          <a:off x="298" y="3776809"/>
          <a:ext cx="2274201" cy="1364521"/>
        </a:xfrm>
        <a:prstGeom prst="rect">
          <a:avLst/>
        </a:prstGeom>
      </dsp:spPr>
      <dsp:style>
        <a:lnRef idx="2">
          <a:schemeClr val="lt1"/>
        </a:lnRef>
        <a:fillRef idx="1">
          <a:schemeClr val="accent1">
            <a:alpha val="90000"/>
            <a:hueOff val="0"/>
            <a:satOff val="0"/>
            <a:lumOff val="0"/>
            <a:alpha val="61105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57150" tIns="57150" rIns="57150" bIns="57150" anchor="ctr"/>
        <a:lstStyle>
          <a:lvl1pPr algn="ctr">
            <a:defRPr sz="1500"/>
          </a:lvl1pPr>
          <a:lvl2pPr marL="57150" indent="-57150" algn="ctr">
            <a:defRPr sz="1100"/>
          </a:lvl2pPr>
          <a:lvl3pPr marL="114300" indent="-57150" algn="ctr">
            <a:defRPr sz="1100"/>
          </a:lvl3pPr>
          <a:lvl4pPr marL="171450" indent="-57150" algn="ctr">
            <a:defRPr sz="1100"/>
          </a:lvl4pPr>
          <a:lvl5pPr marL="228600" indent="-57150" algn="ctr">
            <a:defRPr sz="1100"/>
          </a:lvl5pPr>
          <a:lvl6pPr marL="285750" indent="-57150" algn="ctr">
            <a:defRPr sz="1100"/>
          </a:lvl6pPr>
          <a:lvl7pPr marL="342900" indent="-57150" algn="ctr">
            <a:defRPr sz="1100"/>
          </a:lvl7pPr>
          <a:lvl8pPr marL="400050" indent="-57150" algn="ctr">
            <a:defRPr sz="1100"/>
          </a:lvl8pPr>
          <a:lvl9pPr marL="457200" indent="-57150" algn="ctr">
            <a:defRPr sz="1100"/>
          </a:lvl9pPr>
        </a:lstStyle>
        <a:p>
          <a:pPr marR="0" lvl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</a:pPr>
          <a:r>
            <a:rPr lang="en-GB" b="0" i="0" dirty="0"/>
            <a:t>Ocean warming, acidification &amp; deoxygenation </a:t>
          </a:r>
          <a:r>
            <a:rPr lang="en-US" altLang="en-GB" b="0" i="0" dirty="0"/>
            <a:t>leads to less fish catch</a:t>
          </a:r>
          <a:endParaRPr lang="en-GB" dirty="0"/>
        </a:p>
        <a:p>
          <a:pPr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dirty="0"/>
        </a:p>
      </dsp:txBody>
      <dsp:txXfrm>
        <a:off x="298" y="3776809"/>
        <a:ext cx="2274201" cy="1364521"/>
      </dsp:txXfrm>
    </dsp:sp>
    <dsp:sp modelId="{B6CC6899-38DD-4E0C-9861-C18B3F023AB3}">
      <dsp:nvSpPr>
        <dsp:cNvPr id="12" name="矩形 11"/>
        <dsp:cNvSpPr/>
      </dsp:nvSpPr>
      <dsp:spPr bwMode="white">
        <a:xfrm>
          <a:off x="2501920" y="3776809"/>
          <a:ext cx="2274201" cy="1364521"/>
        </a:xfrm>
        <a:prstGeom prst="rect">
          <a:avLst/>
        </a:prstGeom>
      </dsp:spPr>
      <dsp:style>
        <a:lnRef idx="2">
          <a:schemeClr val="lt1"/>
        </a:lnRef>
        <a:fillRef idx="1">
          <a:schemeClr val="accent1">
            <a:alpha val="90000"/>
            <a:hueOff val="0"/>
            <a:satOff val="0"/>
            <a:lumOff val="0"/>
            <a:alpha val="57469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57150" tIns="57150" rIns="57150" bIns="57150" anchor="ctr"/>
        <a:lstStyle>
          <a:lvl1pPr algn="ctr">
            <a:defRPr sz="1500"/>
          </a:lvl1pPr>
          <a:lvl2pPr marL="57150" indent="-57150" algn="ctr">
            <a:defRPr sz="1100"/>
          </a:lvl2pPr>
          <a:lvl3pPr marL="114300" indent="-57150" algn="ctr">
            <a:defRPr sz="1100"/>
          </a:lvl3pPr>
          <a:lvl4pPr marL="171450" indent="-57150" algn="ctr">
            <a:defRPr sz="1100"/>
          </a:lvl4pPr>
          <a:lvl5pPr marL="228600" indent="-57150" algn="ctr">
            <a:defRPr sz="1100"/>
          </a:lvl5pPr>
          <a:lvl6pPr marL="285750" indent="-57150" algn="ctr">
            <a:defRPr sz="1100"/>
          </a:lvl6pPr>
          <a:lvl7pPr marL="342900" indent="-57150" algn="ctr">
            <a:defRPr sz="1100"/>
          </a:lvl7pPr>
          <a:lvl8pPr marL="400050" indent="-57150" algn="ctr">
            <a:defRPr sz="1100"/>
          </a:lvl8pPr>
          <a:lvl9pPr marL="457200" indent="-57150" algn="ctr">
            <a:defRPr sz="1100"/>
          </a:lvl9pPr>
        </a:lstStyle>
        <a:p>
          <a:pPr marR="0" lvl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</a:pPr>
          <a:r>
            <a:rPr lang="en-GB" b="0" i="0" dirty="0"/>
            <a:t>Pest overwintering</a:t>
          </a:r>
          <a:r>
            <a:rPr lang="en-US" altLang="en-GB" b="0" i="0" dirty="0"/>
            <a:t>,</a:t>
          </a:r>
          <a:r>
            <a:rPr lang="en-GB" b="0" i="0" dirty="0"/>
            <a:t> poleward expansion </a:t>
          </a:r>
          <a:r>
            <a:rPr lang="en-US" altLang="en-GB" b="0" i="0" dirty="0"/>
            <a:t>&amp; more generations</a:t>
          </a:r>
          <a:endParaRPr lang="en-GB" dirty="0"/>
        </a:p>
        <a:p>
          <a:pPr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dirty="0"/>
        </a:p>
      </dsp:txBody>
      <dsp:txXfrm>
        <a:off x="2501920" y="3776809"/>
        <a:ext cx="2274201" cy="1364521"/>
      </dsp:txXfrm>
    </dsp:sp>
    <dsp:sp modelId="{6C955D24-D91F-4D78-9F3E-00195B48DB75}">
      <dsp:nvSpPr>
        <dsp:cNvPr id="13" name="矩形 12"/>
        <dsp:cNvSpPr/>
      </dsp:nvSpPr>
      <dsp:spPr bwMode="white">
        <a:xfrm>
          <a:off x="5003542" y="3776809"/>
          <a:ext cx="2274201" cy="1364521"/>
        </a:xfrm>
        <a:prstGeom prst="rect">
          <a:avLst/>
        </a:prstGeom>
      </dsp:spPr>
      <dsp:style>
        <a:lnRef idx="2">
          <a:schemeClr val="lt1"/>
        </a:lnRef>
        <a:fillRef idx="1">
          <a:schemeClr val="accent1">
            <a:alpha val="90000"/>
            <a:hueOff val="0"/>
            <a:satOff val="0"/>
            <a:lumOff val="0"/>
            <a:alpha val="53832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57150" tIns="57150" rIns="57150" bIns="57150" anchor="ctr"/>
        <a:lstStyle>
          <a:lvl1pPr algn="ctr">
            <a:defRPr sz="1500"/>
          </a:lvl1pPr>
          <a:lvl2pPr marL="57150" indent="-57150" algn="ctr">
            <a:defRPr sz="1100"/>
          </a:lvl2pPr>
          <a:lvl3pPr marL="114300" indent="-57150" algn="ctr">
            <a:defRPr sz="1100"/>
          </a:lvl3pPr>
          <a:lvl4pPr marL="171450" indent="-57150" algn="ctr">
            <a:defRPr sz="1100"/>
          </a:lvl4pPr>
          <a:lvl5pPr marL="228600" indent="-57150" algn="ctr">
            <a:defRPr sz="1100"/>
          </a:lvl5pPr>
          <a:lvl6pPr marL="285750" indent="-57150" algn="ctr">
            <a:defRPr sz="1100"/>
          </a:lvl6pPr>
          <a:lvl7pPr marL="342900" indent="-57150" algn="ctr">
            <a:defRPr sz="1100"/>
          </a:lvl7pPr>
          <a:lvl8pPr marL="400050" indent="-57150" algn="ctr">
            <a:defRPr sz="1100"/>
          </a:lvl8pPr>
          <a:lvl9pPr marL="457200" indent="-57150" algn="ctr">
            <a:defRPr sz="1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b="0" i="0" dirty="0"/>
            <a:t>Elevated plant C/N ratio </a:t>
          </a:r>
          <a:r>
            <a:rPr lang="en-US" altLang="en-GB" b="0" i="0" dirty="0"/>
            <a:t>leads to pest food intake increase </a:t>
          </a:r>
          <a:endParaRPr lang="en-US" altLang="en-GB" b="0" i="0" dirty="0"/>
        </a:p>
      </dsp:txBody>
      <dsp:txXfrm>
        <a:off x="5003542" y="3776809"/>
        <a:ext cx="2274201" cy="1364521"/>
      </dsp:txXfrm>
    </dsp:sp>
    <dsp:sp modelId="{8EF9569A-082B-4E41-929E-9F2DF9EA74E7}">
      <dsp:nvSpPr>
        <dsp:cNvPr id="14" name="矩形 13"/>
        <dsp:cNvSpPr/>
      </dsp:nvSpPr>
      <dsp:spPr bwMode="white">
        <a:xfrm>
          <a:off x="7505163" y="3776809"/>
          <a:ext cx="2274201" cy="1364521"/>
        </a:xfrm>
        <a:prstGeom prst="rect">
          <a:avLst/>
        </a:prstGeom>
      </dsp:spPr>
      <dsp:style>
        <a:lnRef idx="2">
          <a:schemeClr val="lt1"/>
        </a:lnRef>
        <a:fillRef idx="1">
          <a:schemeClr val="accent1">
            <a:alpha val="90000"/>
            <a:hueOff val="0"/>
            <a:satOff val="0"/>
            <a:lumOff val="0"/>
            <a:alpha val="50196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57150" tIns="57150" rIns="57150" bIns="57150" anchor="ctr"/>
        <a:lstStyle>
          <a:lvl1pPr algn="ctr">
            <a:defRPr sz="1500"/>
          </a:lvl1pPr>
          <a:lvl2pPr marL="57150" indent="-57150" algn="ctr">
            <a:defRPr sz="1100"/>
          </a:lvl2pPr>
          <a:lvl3pPr marL="114300" indent="-57150" algn="ctr">
            <a:defRPr sz="1100"/>
          </a:lvl3pPr>
          <a:lvl4pPr marL="171450" indent="-57150" algn="ctr">
            <a:defRPr sz="1100"/>
          </a:lvl4pPr>
          <a:lvl5pPr marL="228600" indent="-57150" algn="ctr">
            <a:defRPr sz="1100"/>
          </a:lvl5pPr>
          <a:lvl6pPr marL="285750" indent="-57150" algn="ctr">
            <a:defRPr sz="1100"/>
          </a:lvl6pPr>
          <a:lvl7pPr marL="342900" indent="-57150" algn="ctr">
            <a:defRPr sz="1100"/>
          </a:lvl7pPr>
          <a:lvl8pPr marL="400050" indent="-57150" algn="ctr">
            <a:defRPr sz="1100"/>
          </a:lvl8pPr>
          <a:lvl9pPr marL="457200" indent="-57150" algn="ctr">
            <a:defRPr sz="1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b="0" i="0" dirty="0"/>
            <a:t>Habit disruption &amp; food chain alterations </a:t>
          </a:r>
          <a:r>
            <a:rPr lang="en-US" altLang="en-GB" b="0" i="0" dirty="0"/>
            <a:t>leads to pest enemy extinct </a:t>
          </a:r>
          <a:endParaRPr lang="en-US" altLang="en-GB" b="0" i="0" dirty="0"/>
        </a:p>
      </dsp:txBody>
      <dsp:txXfrm>
        <a:off x="7505163" y="3776809"/>
        <a:ext cx="2274201" cy="13645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10788650" cy="2271183"/>
        <a:chOff x="0" y="0"/>
        <a:chExt cx="10788650" cy="2271183"/>
      </a:xfrm>
    </dsp:grpSpPr>
    <dsp:sp modelId="{DC154605-8C63-4968-8394-50B916A317AE}">
      <dsp:nvSpPr>
        <dsp:cNvPr id="3" name="流程图: 手动操作 2"/>
        <dsp:cNvSpPr/>
      </dsp:nvSpPr>
      <dsp:spPr bwMode="white">
        <a:xfrm rot="-5400000">
          <a:off x="-293294" y="293612"/>
          <a:ext cx="2270547" cy="1683959"/>
        </a:xfrm>
        <a:prstGeom prst="flowChartManualOperation">
          <a:avLst/>
        </a:prstGeom>
      </dsp:spPr>
      <dsp:style>
        <a:lnRef idx="2">
          <a:schemeClr val="lt1"/>
        </a:lnRef>
        <a:fillRef idx="1">
          <a:schemeClr val="accent2">
            <a:shade val="50000"/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rot="5400000" lIns="76200" tIns="0" rIns="76200" bIns="0" anchor="ctr"/>
        <a:lstStyle>
          <a:lvl1pPr algn="ctr">
            <a:defRPr sz="1200"/>
          </a:lvl1pPr>
          <a:lvl2pPr marL="57150" indent="-57150" algn="ctr">
            <a:defRPr sz="900"/>
          </a:lvl2pPr>
          <a:lvl3pPr marL="114300" indent="-57150" algn="ctr">
            <a:defRPr sz="900"/>
          </a:lvl3pPr>
          <a:lvl4pPr marL="171450" indent="-57150" algn="ctr">
            <a:defRPr sz="900"/>
          </a:lvl4pPr>
          <a:lvl5pPr marL="228600" indent="-57150" algn="ctr">
            <a:defRPr sz="900"/>
          </a:lvl5pPr>
          <a:lvl6pPr marL="285750" indent="-57150" algn="ctr">
            <a:defRPr sz="900"/>
          </a:lvl6pPr>
          <a:lvl7pPr marL="342900" indent="-57150" algn="ctr">
            <a:defRPr sz="900"/>
          </a:lvl7pPr>
          <a:lvl8pPr marL="400050" indent="-57150" algn="ctr">
            <a:defRPr sz="900"/>
          </a:lvl8pPr>
          <a:lvl9pPr marL="457200" indent="-57150" algn="ctr">
            <a:defRPr sz="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dirty="0"/>
            <a:t>Optimize </a:t>
          </a:r>
          <a:r>
            <a:rPr lang="en-GB" b="0" i="0" dirty="0"/>
            <a:t>Industrial and Crop Variety Distribution</a:t>
          </a:r>
          <a:r>
            <a:rPr lang="en-GB" dirty="0"/>
            <a:t> Layout </a:t>
          </a:r>
          <a:r>
            <a:rPr lang="en-US" altLang="en-GB" dirty="0"/>
            <a:t>by new climatic zoning</a:t>
          </a:r>
          <a:endParaRPr lang="en-US" altLang="en-GB" dirty="0"/>
        </a:p>
      </dsp:txBody>
      <dsp:txXfrm rot="-5400000">
        <a:off x="-293294" y="293612"/>
        <a:ext cx="2270547" cy="1683959"/>
      </dsp:txXfrm>
    </dsp:sp>
    <dsp:sp modelId="{44EE5257-2816-46A3-8B0F-B6511163C396}">
      <dsp:nvSpPr>
        <dsp:cNvPr id="4" name="流程图: 手动操作 3"/>
        <dsp:cNvSpPr/>
      </dsp:nvSpPr>
      <dsp:spPr bwMode="white">
        <a:xfrm rot="-5400000">
          <a:off x="1360026" y="429801"/>
          <a:ext cx="2271183" cy="1411580"/>
        </a:xfrm>
        <a:prstGeom prst="flowChartManualOperation">
          <a:avLst/>
        </a:prstGeom>
      </dsp:spPr>
      <dsp:style>
        <a:lnRef idx="2">
          <a:schemeClr val="lt1"/>
        </a:lnRef>
        <a:fillRef idx="1">
          <a:schemeClr val="accent2">
            <a:shade val="50000"/>
            <a:hueOff val="257142"/>
            <a:satOff val="-17478"/>
            <a:lumOff val="16022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rot="5400000" lIns="76200" tIns="0" rIns="76200" bIns="0" anchor="ctr"/>
        <a:lstStyle>
          <a:lvl1pPr algn="ctr">
            <a:defRPr sz="1200"/>
          </a:lvl1pPr>
          <a:lvl2pPr marL="57150" indent="-57150" algn="ctr">
            <a:defRPr sz="900"/>
          </a:lvl2pPr>
          <a:lvl3pPr marL="114300" indent="-57150" algn="ctr">
            <a:defRPr sz="900"/>
          </a:lvl3pPr>
          <a:lvl4pPr marL="171450" indent="-57150" algn="ctr">
            <a:defRPr sz="900"/>
          </a:lvl4pPr>
          <a:lvl5pPr marL="228600" indent="-57150" algn="ctr">
            <a:defRPr sz="900"/>
          </a:lvl5pPr>
          <a:lvl6pPr marL="285750" indent="-57150" algn="ctr">
            <a:defRPr sz="900"/>
          </a:lvl6pPr>
          <a:lvl7pPr marL="342900" indent="-57150" algn="ctr">
            <a:defRPr sz="900"/>
          </a:lvl7pPr>
          <a:lvl8pPr marL="400050" indent="-57150" algn="ctr">
            <a:defRPr sz="900"/>
          </a:lvl8pPr>
          <a:lvl9pPr marL="457200" indent="-57150" algn="ctr">
            <a:defRPr sz="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b="0" i="0" dirty="0"/>
            <a:t>Upgrade Farmland and Water Conservancy Infrastructure</a:t>
          </a:r>
          <a:endParaRPr lang="en-GB" dirty="0"/>
        </a:p>
      </dsp:txBody>
      <dsp:txXfrm rot="-5400000">
        <a:off x="1360026" y="429801"/>
        <a:ext cx="2271183" cy="1411580"/>
      </dsp:txXfrm>
    </dsp:sp>
    <dsp:sp modelId="{7894AB22-CD37-4601-8CFB-E18E21A8488F}">
      <dsp:nvSpPr>
        <dsp:cNvPr id="5" name="流程图: 手动操作 4"/>
        <dsp:cNvSpPr/>
      </dsp:nvSpPr>
      <dsp:spPr bwMode="white">
        <a:xfrm rot="-5400000">
          <a:off x="2877474" y="429801"/>
          <a:ext cx="2271183" cy="1411580"/>
        </a:xfrm>
        <a:prstGeom prst="flowChartManualOperation">
          <a:avLst/>
        </a:prstGeom>
      </dsp:spPr>
      <dsp:style>
        <a:lnRef idx="2">
          <a:schemeClr val="lt1"/>
        </a:lnRef>
        <a:fillRef idx="1">
          <a:schemeClr val="accent2">
            <a:shade val="50000"/>
            <a:hueOff val="514285"/>
            <a:satOff val="-34957"/>
            <a:lumOff val="32045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rot="5400000" lIns="76200" tIns="0" rIns="76200" bIns="0" anchor="ctr"/>
        <a:lstStyle>
          <a:lvl1pPr algn="ctr">
            <a:defRPr sz="1200"/>
          </a:lvl1pPr>
          <a:lvl2pPr marL="57150" indent="-57150" algn="ctr">
            <a:defRPr sz="900"/>
          </a:lvl2pPr>
          <a:lvl3pPr marL="114300" indent="-57150" algn="ctr">
            <a:defRPr sz="900"/>
          </a:lvl3pPr>
          <a:lvl4pPr marL="171450" indent="-57150" algn="ctr">
            <a:defRPr sz="900"/>
          </a:lvl4pPr>
          <a:lvl5pPr marL="228600" indent="-57150" algn="ctr">
            <a:defRPr sz="900"/>
          </a:lvl5pPr>
          <a:lvl6pPr marL="285750" indent="-57150" algn="ctr">
            <a:defRPr sz="900"/>
          </a:lvl6pPr>
          <a:lvl7pPr marL="342900" indent="-57150" algn="ctr">
            <a:defRPr sz="900"/>
          </a:lvl7pPr>
          <a:lvl8pPr marL="400050" indent="-57150" algn="ctr">
            <a:defRPr sz="900"/>
          </a:lvl8pPr>
          <a:lvl9pPr marL="457200" indent="-57150" algn="ctr">
            <a:defRPr sz="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b="0" i="0" dirty="0"/>
            <a:t>Develop intelligent disaster-reduction technologies and equipment</a:t>
          </a:r>
          <a:endParaRPr lang="en-GB" dirty="0"/>
        </a:p>
      </dsp:txBody>
      <dsp:txXfrm rot="-5400000">
        <a:off x="2877474" y="429801"/>
        <a:ext cx="2271183" cy="1411580"/>
      </dsp:txXfrm>
    </dsp:sp>
    <dsp:sp modelId="{0FE87CEA-73F7-4877-B926-EA96BEE0E721}">
      <dsp:nvSpPr>
        <dsp:cNvPr id="6" name="流程图: 手动操作 5"/>
        <dsp:cNvSpPr/>
      </dsp:nvSpPr>
      <dsp:spPr bwMode="white">
        <a:xfrm rot="-5400000">
          <a:off x="4394923" y="429801"/>
          <a:ext cx="2271183" cy="1411580"/>
        </a:xfrm>
        <a:prstGeom prst="flowChartManualOperation">
          <a:avLst/>
        </a:prstGeom>
      </dsp:spPr>
      <dsp:style>
        <a:lnRef idx="2">
          <a:schemeClr val="lt1"/>
        </a:lnRef>
        <a:fillRef idx="1">
          <a:schemeClr val="accent2">
            <a:shade val="50000"/>
            <a:hueOff val="771428"/>
            <a:satOff val="-52436"/>
            <a:lumOff val="48067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rot="5400000" lIns="76200" tIns="0" rIns="76200" bIns="0" anchor="ctr"/>
        <a:lstStyle>
          <a:lvl1pPr algn="ctr">
            <a:defRPr sz="1200"/>
          </a:lvl1pPr>
          <a:lvl2pPr marL="57150" indent="-57150" algn="ctr">
            <a:defRPr sz="900"/>
          </a:lvl2pPr>
          <a:lvl3pPr marL="114300" indent="-57150" algn="ctr">
            <a:defRPr sz="900"/>
          </a:lvl3pPr>
          <a:lvl4pPr marL="171450" indent="-57150" algn="ctr">
            <a:defRPr sz="900"/>
          </a:lvl4pPr>
          <a:lvl5pPr marL="228600" indent="-57150" algn="ctr">
            <a:defRPr sz="900"/>
          </a:lvl5pPr>
          <a:lvl6pPr marL="285750" indent="-57150" algn="ctr">
            <a:defRPr sz="900"/>
          </a:lvl6pPr>
          <a:lvl7pPr marL="342900" indent="-57150" algn="ctr">
            <a:defRPr sz="900"/>
          </a:lvl7pPr>
          <a:lvl8pPr marL="400050" indent="-57150" algn="ctr">
            <a:defRPr sz="900"/>
          </a:lvl8pPr>
          <a:lvl9pPr marL="457200" indent="-57150" algn="ctr">
            <a:defRPr sz="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b="0" i="0" dirty="0"/>
            <a:t>Enhance Monitoring &amp; Establish Region-specific Adaptive Tech Frameworks </a:t>
          </a:r>
          <a:endParaRPr lang="en-GB" dirty="0"/>
        </a:p>
      </dsp:txBody>
      <dsp:txXfrm rot="-5400000">
        <a:off x="4394923" y="429801"/>
        <a:ext cx="2271183" cy="1411580"/>
      </dsp:txXfrm>
    </dsp:sp>
    <dsp:sp modelId="{B377A37E-E300-4E12-BE8A-FAD863BCE29D}">
      <dsp:nvSpPr>
        <dsp:cNvPr id="7" name="流程图: 手动操作 6"/>
        <dsp:cNvSpPr/>
      </dsp:nvSpPr>
      <dsp:spPr bwMode="white">
        <a:xfrm rot="-5400000">
          <a:off x="5912371" y="429801"/>
          <a:ext cx="2271183" cy="1411580"/>
        </a:xfrm>
        <a:prstGeom prst="flowChartManualOperation">
          <a:avLst/>
        </a:prstGeom>
      </dsp:spPr>
      <dsp:style>
        <a:lnRef idx="2">
          <a:schemeClr val="lt1"/>
        </a:lnRef>
        <a:fillRef idx="1">
          <a:schemeClr val="accent2">
            <a:tint val="45000"/>
            <a:hueOff val="-128571"/>
            <a:satOff val="8739"/>
            <a:lumOff val="-801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rot="5400000" lIns="76200" tIns="0" rIns="76200" bIns="0" anchor="ctr"/>
        <a:lstStyle>
          <a:lvl1pPr algn="ctr">
            <a:defRPr sz="1200"/>
          </a:lvl1pPr>
          <a:lvl2pPr marL="57150" indent="-57150" algn="ctr">
            <a:defRPr sz="900"/>
          </a:lvl2pPr>
          <a:lvl3pPr marL="114300" indent="-57150" algn="ctr">
            <a:defRPr sz="900"/>
          </a:lvl3pPr>
          <a:lvl4pPr marL="171450" indent="-57150" algn="ctr">
            <a:defRPr sz="900"/>
          </a:lvl4pPr>
          <a:lvl5pPr marL="228600" indent="-57150" algn="ctr">
            <a:defRPr sz="900"/>
          </a:lvl5pPr>
          <a:lvl6pPr marL="285750" indent="-57150" algn="ctr">
            <a:defRPr sz="900"/>
          </a:lvl6pPr>
          <a:lvl7pPr marL="342900" indent="-57150" algn="ctr">
            <a:defRPr sz="900"/>
          </a:lvl7pPr>
          <a:lvl8pPr marL="400050" indent="-57150" algn="ctr">
            <a:defRPr sz="900"/>
          </a:lvl8pPr>
          <a:lvl9pPr marL="457200" indent="-57150" algn="ctr">
            <a:defRPr sz="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dirty="0"/>
            <a:t>Scenarios and Risk Projection &amp; Reserve Corresponding Technologies</a:t>
          </a:r>
        </a:p>
      </dsp:txBody>
      <dsp:txXfrm rot="-5400000">
        <a:off x="5912371" y="429801"/>
        <a:ext cx="2271183" cy="1411580"/>
      </dsp:txXfrm>
    </dsp:sp>
    <dsp:sp modelId="{E1937D19-5DEE-4A17-8F45-9FE3B058FCA7}">
      <dsp:nvSpPr>
        <dsp:cNvPr id="8" name="流程图: 手动操作 7"/>
        <dsp:cNvSpPr/>
      </dsp:nvSpPr>
      <dsp:spPr bwMode="white">
        <a:xfrm rot="-5400000">
          <a:off x="7429820" y="429801"/>
          <a:ext cx="2271183" cy="1411580"/>
        </a:xfrm>
        <a:prstGeom prst="flowChartManualOperation">
          <a:avLst/>
        </a:prstGeom>
      </dsp:spPr>
      <dsp:style>
        <a:lnRef idx="2">
          <a:schemeClr val="lt1"/>
        </a:lnRef>
        <a:fillRef idx="1">
          <a:schemeClr val="accent2">
            <a:tint val="45000"/>
            <a:hueOff val="-385714"/>
            <a:satOff val="26218"/>
            <a:lumOff val="-24033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rot="5400000" vert="horz" wrap="square" lIns="76200" tIns="0" rIns="76200" bIns="0" anchor="ctr"/>
        <a:lstStyle>
          <a:lvl1pPr algn="ctr">
            <a:defRPr sz="1200"/>
          </a:lvl1pPr>
          <a:lvl2pPr marL="57150" indent="-57150" algn="ctr">
            <a:defRPr sz="900"/>
          </a:lvl2pPr>
          <a:lvl3pPr marL="114300" indent="-57150" algn="ctr">
            <a:defRPr sz="900"/>
          </a:lvl3pPr>
          <a:lvl4pPr marL="171450" indent="-57150" algn="ctr">
            <a:defRPr sz="900"/>
          </a:lvl4pPr>
          <a:lvl5pPr marL="228600" indent="-57150" algn="ctr">
            <a:defRPr sz="900"/>
          </a:lvl5pPr>
          <a:lvl6pPr marL="285750" indent="-57150" algn="ctr">
            <a:defRPr sz="900"/>
          </a:lvl6pPr>
          <a:lvl7pPr marL="342900" indent="-57150" algn="ctr">
            <a:defRPr sz="900"/>
          </a:lvl7pPr>
          <a:lvl8pPr marL="400050" indent="-57150" algn="ctr">
            <a:defRPr sz="900"/>
          </a:lvl8pPr>
          <a:lvl9pPr marL="457200" indent="-57150" algn="ctr">
            <a:defRPr sz="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b="0" i="0" dirty="0"/>
            <a:t>Improve Policy Systems and Socialized Services</a:t>
          </a:r>
          <a:r>
            <a:rPr lang="en-US" altLang="en-GB" b="0" i="0" dirty="0"/>
            <a:t>, weather index insurance</a:t>
          </a:r>
          <a:endParaRPr lang="en-US" altLang="en-GB" b="0" i="0" dirty="0"/>
        </a:p>
      </dsp:txBody>
      <dsp:txXfrm rot="-5400000">
        <a:off x="7429820" y="429801"/>
        <a:ext cx="2271183" cy="1411580"/>
      </dsp:txXfrm>
    </dsp:sp>
    <dsp:sp modelId="{9A032E73-1F24-4565-AAC9-B7FD07982F74}">
      <dsp:nvSpPr>
        <dsp:cNvPr id="9" name="流程图: 手动操作 8"/>
        <dsp:cNvSpPr/>
      </dsp:nvSpPr>
      <dsp:spPr bwMode="white">
        <a:xfrm rot="-5400000">
          <a:off x="8947268" y="429801"/>
          <a:ext cx="2271183" cy="1411580"/>
        </a:xfrm>
        <a:prstGeom prst="flowChartManualOperation">
          <a:avLst/>
        </a:prstGeom>
      </dsp:spPr>
      <dsp:style>
        <a:lnRef idx="2">
          <a:schemeClr val="lt1"/>
        </a:lnRef>
        <a:fillRef idx="1">
          <a:schemeClr val="accent2">
            <a:tint val="45000"/>
            <a:hueOff val="-642857"/>
            <a:satOff val="43697"/>
            <a:lumOff val="-40055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rot="5400000" lIns="76200" tIns="0" rIns="76200" bIns="0" anchor="ctr"/>
        <a:lstStyle>
          <a:lvl1pPr algn="ctr">
            <a:defRPr sz="1200"/>
          </a:lvl1pPr>
          <a:lvl2pPr marL="57150" indent="-57150" algn="ctr">
            <a:defRPr sz="900"/>
          </a:lvl2pPr>
          <a:lvl3pPr marL="114300" indent="-57150" algn="ctr">
            <a:defRPr sz="900"/>
          </a:lvl3pPr>
          <a:lvl4pPr marL="171450" indent="-57150" algn="ctr">
            <a:defRPr sz="900"/>
          </a:lvl4pPr>
          <a:lvl5pPr marL="228600" indent="-57150" algn="ctr">
            <a:defRPr sz="900"/>
          </a:lvl5pPr>
          <a:lvl6pPr marL="285750" indent="-57150" algn="ctr">
            <a:defRPr sz="900"/>
          </a:lvl6pPr>
          <a:lvl7pPr marL="342900" indent="-57150" algn="ctr">
            <a:defRPr sz="900"/>
          </a:lvl7pPr>
          <a:lvl8pPr marL="400050" indent="-57150" algn="ctr">
            <a:defRPr sz="900"/>
          </a:lvl8pPr>
          <a:lvl9pPr marL="457200" indent="-57150" algn="ctr">
            <a:defRPr sz="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b="0" i="0" dirty="0"/>
            <a:t>Strengthen International Cooperation especially South-South Cooperation</a:t>
          </a:r>
          <a:endParaRPr lang="en-GB" dirty="0"/>
        </a:p>
      </dsp:txBody>
      <dsp:txXfrm rot="-5400000">
        <a:off x="8947268" y="429801"/>
        <a:ext cx="2271183" cy="14115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type="flowChartManualOperation" r:blip="" rot="-90">
              <dgm:adjLst/>
            </dgm:shape>
          </dgm:if>
          <dgm:else name="Name6">
            <dgm:shape xmlns:r="http://schemas.openxmlformats.org/officeDocument/2006/relationships" type="flowChartManualOperation" r:blip="" rot="90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43B4FE-D1FB-4EB8-86E9-B3A3E176F9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C8F5AA-9C31-4ED1-824B-C860FDEFBFC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2B5EE-AE52-4E9A-8EC8-6024C73782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971B3-7110-4AD8-BD5F-53649D5B9FD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971B3-7110-4AD8-BD5F-53649D5B9FD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971B3-7110-4AD8-BD5F-53649D5B9FD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971B3-7110-4AD8-BD5F-53649D5B9FD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971B3-7110-4AD8-BD5F-53649D5B9FD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971B3-7110-4AD8-BD5F-53649D5B9FD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971B3-7110-4AD8-BD5F-53649D5B9FD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971B3-7110-4AD8-BD5F-53649D5B9FD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971B3-7110-4AD8-BD5F-53649D5B9FD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971B3-7110-4AD8-BD5F-53649D5B9FD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8F5AA-9C31-4ED1-824B-C860FDEFBFC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971B3-7110-4AD8-BD5F-53649D5B9FD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971B3-7110-4AD8-BD5F-53649D5B9FD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971B3-7110-4AD8-BD5F-53649D5B9FD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971B3-7110-4AD8-BD5F-53649D5B9FD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971B3-7110-4AD8-BD5F-53649D5B9FD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971B3-7110-4AD8-BD5F-53649D5B9FD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971B3-7110-4AD8-BD5F-53649D5B9FD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/>
              <a:t>Rinse and cool down</a:t>
            </a:r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971B3-7110-4AD8-BD5F-53649D5B9FD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55E32A-23E1-40B3-B434-148655B1CB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8BEFBF-5B5F-4BD2-A74A-61A97BF120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55E32A-23E1-40B3-B434-148655B1CB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8BEFBF-5B5F-4BD2-A74A-61A97BF120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55E32A-23E1-40B3-B434-148655B1CB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8BEFBF-5B5F-4BD2-A74A-61A97BF120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F4C1676-8445-4D51-B6FB-DBF39B779976}" type="slidenum">
              <a:rPr lang="en-GB" smtClean="0"/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55E32A-23E1-40B3-B434-148655B1CB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8BEFBF-5B5F-4BD2-A74A-61A97BF120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55E32A-23E1-40B3-B434-148655B1CB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8BEFBF-5B5F-4BD2-A74A-61A97BF120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55E32A-23E1-40B3-B434-148655B1CB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8BEFBF-5B5F-4BD2-A74A-61A97BF120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55E32A-23E1-40B3-B434-148655B1CB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8BEFBF-5B5F-4BD2-A74A-61A97BF120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55E32A-23E1-40B3-B434-148655B1CB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8BEFBF-5B5F-4BD2-A74A-61A97BF120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55E32A-23E1-40B3-B434-148655B1CB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8BEFBF-5B5F-4BD2-A74A-61A97BF120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55E32A-23E1-40B3-B434-148655B1CB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8BEFBF-5B5F-4BD2-A74A-61A97BF120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55E32A-23E1-40B3-B434-148655B1CB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8BEFBF-5B5F-4BD2-A74A-61A97BF120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png"/><Relationship Id="rId8" Type="http://schemas.openxmlformats.org/officeDocument/2006/relationships/image" Target="../media/image23.png"/><Relationship Id="rId7" Type="http://schemas.openxmlformats.org/officeDocument/2006/relationships/image" Target="../media/image22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4" Type="http://schemas.openxmlformats.org/officeDocument/2006/relationships/notesSlide" Target="../notesSlides/notesSlide8.xml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27.png"/><Relationship Id="rId11" Type="http://schemas.openxmlformats.org/officeDocument/2006/relationships/image" Target="../media/image26.png"/><Relationship Id="rId10" Type="http://schemas.openxmlformats.org/officeDocument/2006/relationships/image" Target="../media/image25.jpeg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7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6.xml"/><Relationship Id="rId7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9" Type="http://schemas.openxmlformats.org/officeDocument/2006/relationships/notesSlide" Target="../notesSlides/notesSlide2.xml"/><Relationship Id="rId18" Type="http://schemas.openxmlformats.org/officeDocument/2006/relationships/slideLayout" Target="../slideLayouts/slideLayout1.xml"/><Relationship Id="rId17" Type="http://schemas.openxmlformats.org/officeDocument/2006/relationships/image" Target="../media/image3.png"/><Relationship Id="rId16" Type="http://schemas.openxmlformats.org/officeDocument/2006/relationships/tags" Target="../tags/tag16.xml"/><Relationship Id="rId15" Type="http://schemas.openxmlformats.org/officeDocument/2006/relationships/tags" Target="../tags/tag15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8.xml"/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33.svg"/><Relationship Id="rId6" Type="http://schemas.openxmlformats.org/officeDocument/2006/relationships/image" Target="../media/image32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image" Target="../media/image40.jpeg"/><Relationship Id="rId7" Type="http://schemas.openxmlformats.org/officeDocument/2006/relationships/image" Target="../media/image39.svg"/><Relationship Id="rId6" Type="http://schemas.openxmlformats.org/officeDocument/2006/relationships/image" Target="../media/image38.png"/><Relationship Id="rId5" Type="http://schemas.openxmlformats.org/officeDocument/2006/relationships/image" Target="../media/image37.svg"/><Relationship Id="rId4" Type="http://schemas.openxmlformats.org/officeDocument/2006/relationships/image" Target="../media/image36.png"/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0" Type="http://schemas.openxmlformats.org/officeDocument/2006/relationships/notesSlide" Target="../notesSlides/notesSlide19.xml"/><Relationship Id="rId1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43.jpeg"/><Relationship Id="rId3" Type="http://schemas.openxmlformats.org/officeDocument/2006/relationships/image" Target="../media/image42.jpeg"/><Relationship Id="rId2" Type="http://schemas.openxmlformats.org/officeDocument/2006/relationships/image" Target="../media/image3.png"/><Relationship Id="rId1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20.xml"/><Relationship Id="rId8" Type="http://schemas.openxmlformats.org/officeDocument/2006/relationships/image" Target="../media/image8.png"/><Relationship Id="rId7" Type="http://schemas.openxmlformats.org/officeDocument/2006/relationships/tags" Target="../tags/tag19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tags" Target="../tags/tag18.xml"/><Relationship Id="rId3" Type="http://schemas.openxmlformats.org/officeDocument/2006/relationships/image" Target="../media/image5.jpeg"/><Relationship Id="rId21" Type="http://schemas.openxmlformats.org/officeDocument/2006/relationships/slideLayout" Target="../slideLayouts/slideLayout7.xml"/><Relationship Id="rId20" Type="http://schemas.openxmlformats.org/officeDocument/2006/relationships/image" Target="../media/image15.png"/><Relationship Id="rId2" Type="http://schemas.openxmlformats.org/officeDocument/2006/relationships/image" Target="../media/image4.jpeg"/><Relationship Id="rId19" Type="http://schemas.openxmlformats.org/officeDocument/2006/relationships/image" Target="../media/image14.jpeg"/><Relationship Id="rId18" Type="http://schemas.openxmlformats.org/officeDocument/2006/relationships/tags" Target="../tags/tag24.xml"/><Relationship Id="rId17" Type="http://schemas.openxmlformats.org/officeDocument/2006/relationships/image" Target="../media/image13.jpeg"/><Relationship Id="rId16" Type="http://schemas.openxmlformats.org/officeDocument/2006/relationships/tags" Target="../tags/tag23.xml"/><Relationship Id="rId15" Type="http://schemas.openxmlformats.org/officeDocument/2006/relationships/image" Target="../media/image12.jpeg"/><Relationship Id="rId14" Type="http://schemas.openxmlformats.org/officeDocument/2006/relationships/tags" Target="../tags/tag22.xml"/><Relationship Id="rId13" Type="http://schemas.openxmlformats.org/officeDocument/2006/relationships/image" Target="../media/image11.jpeg"/><Relationship Id="rId12" Type="http://schemas.openxmlformats.org/officeDocument/2006/relationships/image" Target="../media/image10.jpeg"/><Relationship Id="rId11" Type="http://schemas.openxmlformats.org/officeDocument/2006/relationships/tags" Target="../tags/tag21.xml"/><Relationship Id="rId10" Type="http://schemas.openxmlformats.org/officeDocument/2006/relationships/image" Target="../media/image9.jpeg"/><Relationship Id="rId1" Type="http://schemas.openxmlformats.org/officeDocument/2006/relationships/tags" Target="../tags/tag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6003633" y="2246757"/>
            <a:ext cx="184730" cy="1311128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 fontAlgn="auto">
              <a:lnSpc>
                <a:spcPct val="90000"/>
              </a:lnSpc>
            </a:pPr>
            <a:br>
              <a:rPr lang="en-GB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</a:br>
            <a:endParaRPr lang="zh-CN" altLang="en-US" sz="4400" dirty="0"/>
          </a:p>
        </p:txBody>
      </p:sp>
      <p:sp>
        <p:nvSpPr>
          <p:cNvPr id="21" name="等腰三角形 20"/>
          <p:cNvSpPr/>
          <p:nvPr/>
        </p:nvSpPr>
        <p:spPr>
          <a:xfrm>
            <a:off x="-1" y="5835250"/>
            <a:ext cx="981075" cy="1022750"/>
          </a:xfrm>
          <a:prstGeom prst="triangle">
            <a:avLst>
              <a:gd name="adj" fmla="val 1"/>
            </a:avLst>
          </a:prstGeom>
          <a:solidFill>
            <a:srgbClr val="007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00"/>
            <a:ext cx="12192000" cy="1025236"/>
          </a:xfrm>
          <a:prstGeom prst="rect">
            <a:avLst/>
          </a:prstGeom>
        </p:spPr>
      </p:pic>
      <p:pic>
        <p:nvPicPr>
          <p:cNvPr id="22" name="图片 21" descr="图形用户界面, 应用程序&#10;&#10;描述已自动生成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602" y="5212137"/>
            <a:ext cx="5967367" cy="164593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263650" y="1998980"/>
            <a:ext cx="9430385" cy="19996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Agricultural Disaster Mitigation and</a:t>
            </a:r>
            <a:endParaRPr lang="en-US" altLang="zh-CN" sz="3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zh-CN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Climate-Resilient Agriculture Development</a:t>
            </a:r>
            <a:endParaRPr lang="en-US" altLang="zh-CN" sz="3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zh-CN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Context of Climate Change</a:t>
            </a:r>
            <a:endParaRPr lang="en-US" altLang="zh-CN" sz="3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238375" y="4266565"/>
            <a:ext cx="715010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00B05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ZHENG Dawei  </a:t>
            </a:r>
            <a:endParaRPr lang="en-US" altLang="zh-CN" sz="2800" b="1" dirty="0">
              <a:solidFill>
                <a:srgbClr val="00B05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ctr"/>
            <a:r>
              <a:rPr lang="en-US" altLang="zh-CN" sz="2800" b="1" dirty="0">
                <a:solidFill>
                  <a:srgbClr val="00B05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China Agricultural University</a:t>
            </a:r>
            <a:endParaRPr lang="en-US" altLang="zh-CN" sz="2800" b="1" dirty="0">
              <a:solidFill>
                <a:srgbClr val="00B05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ctr"/>
            <a:r>
              <a:rPr lang="en-US" altLang="zh-CN" sz="2800" b="1" dirty="0">
                <a:solidFill>
                  <a:srgbClr val="00B05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25 June 2026</a:t>
            </a:r>
            <a:endParaRPr lang="en-US" altLang="zh-CN" sz="2800" b="1" dirty="0">
              <a:solidFill>
                <a:srgbClr val="00B05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/>
          <p:nvPr/>
        </p:nvPicPr>
        <p:blipFill>
          <a:blip r:embed="rId1"/>
          <a:stretch>
            <a:fillRect/>
          </a:stretch>
        </p:blipFill>
        <p:spPr>
          <a:xfrm>
            <a:off x="8823960" y="4695190"/>
            <a:ext cx="3386455" cy="21628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/>
          <p:nvPr/>
        </p:nvPicPr>
        <p:blipFill>
          <a:blip r:embed="rId2"/>
          <a:stretch>
            <a:fillRect/>
          </a:stretch>
        </p:blipFill>
        <p:spPr>
          <a:xfrm>
            <a:off x="5994400" y="0"/>
            <a:ext cx="4518660" cy="25234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3004820" y="2553970"/>
            <a:ext cx="3144520" cy="21399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/>
          <p:nvPr/>
        </p:nvPicPr>
        <p:blipFill>
          <a:blip r:embed="rId4"/>
          <a:stretch>
            <a:fillRect/>
          </a:stretch>
        </p:blipFill>
        <p:spPr>
          <a:xfrm>
            <a:off x="19050" y="4672965"/>
            <a:ext cx="3565525" cy="21844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图片 1"/>
          <p:cNvPicPr/>
          <p:nvPr/>
        </p:nvPicPr>
        <p:blipFill>
          <a:blip r:embed="rId5"/>
          <a:stretch>
            <a:fillRect/>
          </a:stretch>
        </p:blipFill>
        <p:spPr>
          <a:xfrm>
            <a:off x="2058670" y="0"/>
            <a:ext cx="4031615" cy="25330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/>
          <p:cNvPicPr/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004820" cy="25241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 4"/>
          <p:cNvPicPr/>
          <p:nvPr/>
        </p:nvPicPr>
        <p:blipFill>
          <a:blip r:embed="rId7"/>
          <a:stretch>
            <a:fillRect/>
          </a:stretch>
        </p:blipFill>
        <p:spPr>
          <a:xfrm>
            <a:off x="0" y="2545715"/>
            <a:ext cx="3005455" cy="21501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/>
          <p:nvPr/>
        </p:nvPicPr>
        <p:blipFill>
          <a:blip r:embed="rId8"/>
          <a:stretch>
            <a:fillRect/>
          </a:stretch>
        </p:blipFill>
        <p:spPr>
          <a:xfrm>
            <a:off x="2629535" y="4672965"/>
            <a:ext cx="3462655" cy="21850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/>
          <p:nvPr/>
        </p:nvPicPr>
        <p:blipFill>
          <a:blip r:embed="rId9"/>
          <a:stretch>
            <a:fillRect/>
          </a:stretch>
        </p:blipFill>
        <p:spPr>
          <a:xfrm>
            <a:off x="6087745" y="2524125"/>
            <a:ext cx="3255645" cy="21717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0482" name="Picture 6" descr="DSC_005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2190" y="4695190"/>
            <a:ext cx="3255645" cy="216281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</p:pic>
      <p:pic>
        <p:nvPicPr>
          <p:cNvPr id="10" name="图片 9"/>
          <p:cNvPicPr/>
          <p:nvPr/>
        </p:nvPicPr>
        <p:blipFill>
          <a:blip r:embed="rId11"/>
          <a:stretch>
            <a:fillRect/>
          </a:stretch>
        </p:blipFill>
        <p:spPr>
          <a:xfrm>
            <a:off x="8914130" y="0"/>
            <a:ext cx="3296285" cy="25241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图片 10"/>
          <p:cNvPicPr/>
          <p:nvPr/>
        </p:nvPicPr>
        <p:blipFill>
          <a:blip r:embed="rId12"/>
          <a:stretch>
            <a:fillRect/>
          </a:stretch>
        </p:blipFill>
        <p:spPr>
          <a:xfrm>
            <a:off x="9347835" y="2523490"/>
            <a:ext cx="2844165" cy="21717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文本框 12"/>
          <p:cNvSpPr txBox="1"/>
          <p:nvPr/>
        </p:nvSpPr>
        <p:spPr>
          <a:xfrm>
            <a:off x="1511935" y="32385"/>
            <a:ext cx="1492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rice disease</a:t>
            </a:r>
            <a:endParaRPr lang="en-US" altLang="zh-CN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981450" y="2091690"/>
            <a:ext cx="15805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snow disaster</a:t>
            </a:r>
            <a:endParaRPr lang="en-US" altLang="zh-CN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9050" y="2545715"/>
            <a:ext cx="12141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pest and </a:t>
            </a:r>
            <a:endParaRPr lang="en-US" altLang="zh-CN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 enemy</a:t>
            </a:r>
            <a:endParaRPr lang="en-US" altLang="zh-CN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07085" y="4645660"/>
            <a:ext cx="125158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moldiness</a:t>
            </a:r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032125" y="4277360"/>
            <a:ext cx="23482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rinse and cool down</a:t>
            </a:r>
            <a:endParaRPr lang="en-US" altLang="zh-CN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629535" y="6489700"/>
            <a:ext cx="20694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Infrared incubator</a:t>
            </a:r>
            <a:endParaRPr lang="en-US" altLang="zh-CN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087745" y="-41910"/>
            <a:ext cx="2256790" cy="5168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ctr" fontAlgn="auto">
              <a:lnSpc>
                <a:spcPts val="1660"/>
              </a:lnSpc>
            </a:pPr>
            <a:r>
              <a:rPr lang="en-US" altLang="zh-CN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swine house </a:t>
            </a:r>
            <a:endParaRPr lang="en-US" altLang="zh-CN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fontAlgn="auto">
              <a:lnSpc>
                <a:spcPts val="1660"/>
              </a:lnSpc>
            </a:pPr>
            <a:r>
              <a:rPr lang="en-US" altLang="zh-CN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epidemic prevention</a:t>
            </a:r>
            <a:endParaRPr lang="en-US" altLang="zh-CN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087745" y="2545715"/>
            <a:ext cx="245364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fish suffocation </a:t>
            </a:r>
            <a:endParaRPr lang="en-US" altLang="zh-CN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661910" y="4695825"/>
            <a:ext cx="168148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mud-rock flow</a:t>
            </a:r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0908665" y="0"/>
            <a:ext cx="12833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tide storm</a:t>
            </a:r>
            <a:endParaRPr lang="en-US" altLang="zh-CN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1154410" y="2524125"/>
            <a:ext cx="10560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 ice </a:t>
            </a:r>
            <a:endParaRPr lang="en-US" altLang="zh-CN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9377045" y="4695190"/>
            <a:ext cx="10306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 tide</a:t>
            </a:r>
            <a:endParaRPr lang="en-US" altLang="zh-CN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2523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33705" y="978535"/>
            <a:ext cx="113950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/>
              <a:t>     </a:t>
            </a:r>
            <a:endParaRPr lang="en-US" altLang="zh-CN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3220" y="1170015"/>
            <a:ext cx="9463405" cy="4603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defTabSz="266700">
              <a:spcAft>
                <a:spcPct val="0"/>
              </a:spcAft>
            </a:pPr>
            <a:r>
              <a:rPr lang="en-US" altLang="zh-CN" sz="2400" b="1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2.2 New characteristics of major agricultural disasters</a:t>
            </a:r>
            <a:endParaRPr lang="en-US" altLang="zh-CN" sz="2400" b="1" i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defTabSz="266700">
              <a:spcAft>
                <a:spcPct val="0"/>
              </a:spcAft>
            </a:pPr>
            <a:endParaRPr lang="zh-CN" altLang="en-US" sz="2400" i="0" dirty="0">
              <a:latin typeface="Open Sans" panose="020B0606030504020204" pitchFamily="34" charset="0"/>
              <a:ea typeface="等线" panose="02010600030101010101" pitchFamily="2" charset="-122"/>
              <a:cs typeface="Open Sans" panose="020B0606030504020204" pitchFamily="34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1207451" y="1343025"/>
          <a:ext cx="9777097" cy="5734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1544320" y="4026535"/>
            <a:ext cx="9291955" cy="2132330"/>
          </a:xfrm>
          <a:prstGeom prst="rect">
            <a:avLst/>
          </a:prstGeom>
        </p:spPr>
        <p:txBody>
          <a:bodyPr wrap="square" lIns="91415" tIns="45708" rIns="91415" bIns="45708">
            <a:noAutofit/>
          </a:bodyPr>
          <a:lstStyle/>
          <a:p>
            <a:pPr algn="ctr" defTabSz="628650">
              <a:lnSpc>
                <a:spcPct val="150000"/>
              </a:lnSpc>
              <a:defRPr/>
            </a:pPr>
            <a:r>
              <a:rPr lang="en-US" altLang="zh-CN" sz="4000" b="1" kern="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Responses to Agricultural Disasters under Climate Change</a:t>
            </a:r>
            <a:endParaRPr lang="en-US" altLang="zh-CN" sz="36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indent="0" algn="l" defTabSz="628650" fontAlgn="auto">
              <a:lnSpc>
                <a:spcPct val="100000"/>
              </a:lnSpc>
              <a:defRPr/>
            </a:pPr>
            <a:endParaRPr lang="en-US" altLang="zh-CN" sz="36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6038039" y="3061979"/>
            <a:ext cx="942567" cy="942567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1905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/>
          </a:p>
        </p:txBody>
      </p:sp>
      <p:sp>
        <p:nvSpPr>
          <p:cNvPr id="76" name="椭圆 75"/>
          <p:cNvSpPr/>
          <p:nvPr/>
        </p:nvSpPr>
        <p:spPr>
          <a:xfrm>
            <a:off x="6980641" y="2089735"/>
            <a:ext cx="214874" cy="21487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9525">
            <a:solidFill>
              <a:schemeClr val="bg1"/>
            </a:solidFill>
          </a:ln>
          <a:effectLst>
            <a:outerShdw blurRad="419100" dist="190500" dir="2700000" sx="90000" sy="90000" algn="tl" rotWithShape="0">
              <a:schemeClr val="tx1">
                <a:alpha val="4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椭圆 76"/>
          <p:cNvSpPr/>
          <p:nvPr/>
        </p:nvSpPr>
        <p:spPr>
          <a:xfrm>
            <a:off x="4606619" y="3136930"/>
            <a:ext cx="214874" cy="21487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9525">
            <a:solidFill>
              <a:schemeClr val="bg1"/>
            </a:solidFill>
          </a:ln>
          <a:effectLst>
            <a:outerShdw blurRad="419100" dist="190500" dir="2700000" sx="90000" sy="90000" algn="tl" rotWithShape="0">
              <a:schemeClr val="tx1">
                <a:alpha val="4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4491179" y="1808489"/>
            <a:ext cx="942567" cy="942567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1905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/>
          </a:p>
        </p:txBody>
      </p:sp>
      <p:sp>
        <p:nvSpPr>
          <p:cNvPr id="10" name="椭圆 9"/>
          <p:cNvSpPr/>
          <p:nvPr/>
        </p:nvSpPr>
        <p:spPr>
          <a:xfrm>
            <a:off x="4877782" y="2039417"/>
            <a:ext cx="1863725" cy="178054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2540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1" name="文本框 17"/>
          <p:cNvSpPr txBox="1"/>
          <p:nvPr/>
        </p:nvSpPr>
        <p:spPr>
          <a:xfrm>
            <a:off x="4855148" y="2368491"/>
            <a:ext cx="2125102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solidFill>
                  <a:schemeClr val="accent2"/>
                </a:solidFill>
                <a:latin typeface="Open Sans Regular" panose="020B0606030504020204" charset="0"/>
                <a:ea typeface="微软雅黑" panose="020B0503020204020204" pitchFamily="34" charset="-122"/>
                <a:cs typeface="Open Sans Regular" panose="020B0606030504020204" charset="0"/>
              </a:rPr>
              <a:t>03</a:t>
            </a:r>
            <a:endParaRPr lang="zh-CN" altLang="en-US" sz="8800" dirty="0">
              <a:solidFill>
                <a:schemeClr val="accent2"/>
              </a:solidFill>
              <a:latin typeface="Open Sans Regular" panose="020B0606030504020204" charset="0"/>
              <a:ea typeface="微软雅黑" panose="020B0503020204020204" pitchFamily="34" charset="-122"/>
              <a:cs typeface="Open Sans Regular" panose="020B0606030504020204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252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2523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80390" y="1025525"/>
            <a:ext cx="11212830" cy="5723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3.1 A Three-Tier Agricultural Disaster Mitigation</a:t>
            </a:r>
            <a:endParaRPr lang="en-GB" sz="2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/>
            <a:endParaRPr lang="en-GB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/>
            <a:r>
              <a:rPr lang="en-GB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Pre-disaster Prevention</a:t>
            </a:r>
            <a:endParaRPr lang="en-GB" u="sng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Monitoring, forecasting &amp; early warning</a:t>
            </a: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Prevention engineering, preparedness &amp; contingency planning, training &amp; drills </a:t>
            </a: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Institutional improvement</a:t>
            </a: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 fontAlgn="base"/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/>
            <a:r>
              <a:rPr lang="en-GB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During-disaster Resistance</a:t>
            </a:r>
            <a:endParaRPr lang="en-GB" u="sng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Temporary reinforcement of hazard-bearing bodies</a:t>
            </a: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Emergency resource allocation &amp; microclimate regulation</a:t>
            </a: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Weather modification</a:t>
            </a: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 fontAlgn="base"/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/>
            <a:r>
              <a:rPr lang="en-GB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Post-disaster Relief &amp; Review</a:t>
            </a:r>
            <a:endParaRPr lang="en-GB" u="sng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Impact assessment, crop recovery management &amp; replanting based on remaining accumulated temperature</a:t>
            </a: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Relief supplies, work-relief programs &amp; disaster insurance</a:t>
            </a: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Lessons learned, hazard elimination, plan revision &amp; mechanism improvement</a:t>
            </a: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/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/>
            <a:r>
              <a:rPr lang="en-GB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Climate Imperative: Adaptive adjustments to traditional mitigation measures are essential under climate change.</a:t>
            </a:r>
            <a:endParaRPr lang="en-GB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3"/>
          <p:cNvSpPr txBox="1"/>
          <p:nvPr/>
        </p:nvSpPr>
        <p:spPr>
          <a:xfrm>
            <a:off x="5225414" y="2019300"/>
            <a:ext cx="2946718" cy="959686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600" b="1" dirty="0">
                <a:solidFill>
                  <a:schemeClr val="accent6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Production Objects: </a:t>
            </a:r>
            <a:endParaRPr lang="en-US" altLang="zh-CN" sz="1600" b="1" dirty="0">
              <a:solidFill>
                <a:schemeClr val="accent6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sz="1600" b="1" dirty="0">
                <a:solidFill>
                  <a:schemeClr val="accent6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Agricultural Biota</a:t>
            </a:r>
            <a:endParaRPr lang="en-US" altLang="zh-CN" sz="1600" b="1" dirty="0">
              <a:solidFill>
                <a:schemeClr val="accent6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sz="1600" b="1" dirty="0">
                <a:latin typeface="等线" panose="02010600030101010101" pitchFamily="2" charset="-122"/>
                <a:ea typeface="等线" panose="02010600030101010101" pitchFamily="2" charset="-122"/>
              </a:rPr>
              <a:t>Gene-Individual-Population</a:t>
            </a:r>
            <a:endParaRPr lang="zh-CN" altLang="en-US" sz="1600" b="1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3555" name="Text Box 4"/>
          <p:cNvSpPr txBox="1"/>
          <p:nvPr/>
        </p:nvSpPr>
        <p:spPr>
          <a:xfrm>
            <a:off x="5022215" y="1570355"/>
            <a:ext cx="3362325" cy="1716405"/>
          </a:xfrm>
          <a:prstGeom prst="rect">
            <a:avLst/>
          </a:prstGeom>
          <a:noFill/>
          <a:ln w="508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noAutofit/>
          </a:bodyPr>
          <a:lstStyle/>
          <a:p>
            <a:pPr indent="0" algn="ctr" fontAlgn="auto">
              <a:lnSpc>
                <a:spcPct val="100000"/>
              </a:lnSpc>
              <a:spcBef>
                <a:spcPts val="1200"/>
              </a:spcBef>
            </a:pPr>
            <a:r>
              <a:rPr lang="en-US" altLang="zh-CN" sz="2400" b="1" dirty="0">
                <a:solidFill>
                  <a:srgbClr val="C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Agricultural System</a:t>
            </a:r>
            <a:endParaRPr lang="zh-CN" altLang="en-US" sz="2400" b="1" dirty="0">
              <a:solidFill>
                <a:srgbClr val="C00000"/>
              </a:solidFill>
              <a:latin typeface="Times New Roman" panose="02020603050405020304" charset="0"/>
              <a:ea typeface="黑体" panose="02010609060101010101" charset="-122"/>
            </a:endParaRPr>
          </a:p>
          <a:p>
            <a:pPr algn="ctr">
              <a:lnSpc>
                <a:spcPct val="110000"/>
              </a:lnSpc>
              <a:spcBef>
                <a:spcPct val="50000"/>
              </a:spcBef>
            </a:pPr>
            <a:endParaRPr lang="zh-CN" altLang="en-US" sz="2400" dirty="0">
              <a:latin typeface="Times New Roman" panose="02020603050405020304" charset="0"/>
            </a:endParaRPr>
          </a:p>
          <a:p>
            <a:pPr>
              <a:lnSpc>
                <a:spcPct val="110000"/>
              </a:lnSpc>
              <a:spcBef>
                <a:spcPct val="50000"/>
              </a:spcBef>
            </a:pPr>
            <a:endParaRPr lang="zh-CN" altLang="en-US" sz="2400" dirty="0">
              <a:latin typeface="Times New Roman" panose="02020603050405020304" charset="0"/>
            </a:endParaRPr>
          </a:p>
          <a:p>
            <a:pPr>
              <a:lnSpc>
                <a:spcPct val="110000"/>
              </a:lnSpc>
              <a:spcBef>
                <a:spcPct val="50000"/>
              </a:spcBef>
            </a:pPr>
            <a:endParaRPr lang="en-US" altLang="zh-CN" sz="2400" b="1" dirty="0">
              <a:latin typeface="Times New Roman" panose="02020603050405020304" charset="0"/>
              <a:ea typeface="黑体" panose="02010609060101010101" charset="-122"/>
            </a:endParaRPr>
          </a:p>
        </p:txBody>
      </p:sp>
      <p:sp>
        <p:nvSpPr>
          <p:cNvPr id="23556" name="Text Box 5"/>
          <p:cNvSpPr txBox="1"/>
          <p:nvPr/>
        </p:nvSpPr>
        <p:spPr>
          <a:xfrm>
            <a:off x="1251903" y="1936750"/>
            <a:ext cx="685800" cy="668270"/>
          </a:xfrm>
          <a:prstGeom prst="rect">
            <a:avLst/>
          </a:prstGeom>
          <a:noFill/>
          <a:ln w="38100" cap="flat" cmpd="sng">
            <a:solidFill>
              <a:srgbClr val="00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18000" tIns="10800" rIns="18000" bIns="10800">
            <a:spAutoFit/>
          </a:bodyPr>
          <a:lstStyle/>
          <a:p>
            <a:pPr indent="0" algn="ctr" fontAlgn="auto">
              <a:lnSpc>
                <a:spcPts val="1620"/>
              </a:lnSpc>
              <a:spcBef>
                <a:spcPts val="0"/>
              </a:spcBef>
            </a:pPr>
            <a:r>
              <a:rPr lang="en-US" altLang="zh-CN" sz="1600" dirty="0">
                <a:latin typeface="等线" panose="02010600030101010101" pitchFamily="2" charset="-122"/>
                <a:ea typeface="等线" panose="02010600030101010101" pitchFamily="2" charset="-122"/>
              </a:rPr>
              <a:t>Global climate change</a:t>
            </a:r>
            <a:r>
              <a:rPr lang="en-US" altLang="zh-CN" sz="2400" b="1" dirty="0"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endParaRPr lang="en-US" altLang="zh-CN" sz="2400" b="1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3557" name="Text Box 6"/>
          <p:cNvSpPr txBox="1"/>
          <p:nvPr/>
        </p:nvSpPr>
        <p:spPr>
          <a:xfrm>
            <a:off x="2442845" y="1939290"/>
            <a:ext cx="954405" cy="649605"/>
          </a:xfrm>
          <a:prstGeom prst="rect">
            <a:avLst/>
          </a:prstGeom>
          <a:noFill/>
          <a:ln w="38100" cap="flat" cmpd="sng">
            <a:solidFill>
              <a:srgbClr val="00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18000" tIns="10800" rIns="18000" bIns="10800">
            <a:noAutofit/>
          </a:bodyPr>
          <a:lstStyle/>
          <a:p>
            <a:pPr indent="0" algn="ctr" fontAlgn="auto">
              <a:lnSpc>
                <a:spcPts val="1620"/>
              </a:lnSpc>
              <a:spcBef>
                <a:spcPts val="0"/>
              </a:spcBef>
            </a:pPr>
            <a:r>
              <a:rPr lang="en-US" altLang="zh-CN" sz="1600" dirty="0">
                <a:latin typeface="等线" panose="02010600030101010101" pitchFamily="2" charset="-122"/>
                <a:ea typeface="等线" panose="02010600030101010101" pitchFamily="2" charset="-122"/>
              </a:rPr>
              <a:t>Regional ecological change</a:t>
            </a:r>
            <a:r>
              <a:rPr lang="en-US" altLang="zh-CN" sz="2400" dirty="0"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endParaRPr lang="en-US" altLang="zh-CN" sz="24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3558" name="Text Box 7"/>
          <p:cNvSpPr txBox="1"/>
          <p:nvPr/>
        </p:nvSpPr>
        <p:spPr>
          <a:xfrm>
            <a:off x="4521200" y="4526280"/>
            <a:ext cx="4728210" cy="1264920"/>
          </a:xfrm>
          <a:prstGeom prst="rect">
            <a:avLst/>
          </a:prstGeom>
          <a:noFill/>
          <a:ln w="508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noAutofit/>
          </a:bodyPr>
          <a:lstStyle/>
          <a:p>
            <a:pPr indent="0" algn="ctr" fontAlgn="auto">
              <a:lnSpc>
                <a:spcPts val="2000"/>
              </a:lnSpc>
              <a:spcBef>
                <a:spcPts val="600"/>
              </a:spcBef>
            </a:pPr>
            <a:r>
              <a:rPr lang="en-US" altLang="zh-CN" sz="2000" b="1" dirty="0">
                <a:solidFill>
                  <a:srgbClr val="C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Agricultural Climate Change Response Management System</a:t>
            </a:r>
            <a:endParaRPr lang="zh-CN" altLang="en-US" sz="2400" dirty="0">
              <a:solidFill>
                <a:srgbClr val="C00000"/>
              </a:solidFill>
              <a:latin typeface="Times New Roman" panose="02020603050405020304" charset="0"/>
            </a:endParaRPr>
          </a:p>
          <a:p>
            <a:pPr algn="ctr">
              <a:spcBef>
                <a:spcPct val="50000"/>
              </a:spcBef>
            </a:pPr>
            <a:endParaRPr lang="en-US" altLang="zh-CN" sz="2400" dirty="0">
              <a:latin typeface="Times New Roman" panose="02020603050405020304" charset="0"/>
            </a:endParaRPr>
          </a:p>
        </p:txBody>
      </p:sp>
      <p:sp>
        <p:nvSpPr>
          <p:cNvPr id="23559" name="Text Box 8"/>
          <p:cNvSpPr txBox="1"/>
          <p:nvPr/>
        </p:nvSpPr>
        <p:spPr>
          <a:xfrm>
            <a:off x="7954645" y="5169535"/>
            <a:ext cx="1133475" cy="43688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18000" tIns="10800" rIns="18000" bIns="10800">
            <a:spAutoFit/>
          </a:bodyPr>
          <a:lstStyle/>
          <a:p>
            <a:pPr algn="ctr">
              <a:lnSpc>
                <a:spcPts val="1620"/>
              </a:lnSpc>
              <a:spcBef>
                <a:spcPct val="50000"/>
              </a:spcBef>
            </a:pPr>
            <a:r>
              <a:rPr lang="en-US" altLang="zh-CN" sz="1600" dirty="0">
                <a:latin typeface="等线" panose="02010600030101010101" pitchFamily="2" charset="-122"/>
                <a:ea typeface="等线" panose="02010600030101010101" pitchFamily="2" charset="-122"/>
              </a:rPr>
              <a:t>Information processing </a:t>
            </a:r>
            <a:endParaRPr lang="en-US" altLang="zh-CN" sz="16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3560" name="Text Box 9"/>
          <p:cNvSpPr txBox="1"/>
          <p:nvPr/>
        </p:nvSpPr>
        <p:spPr>
          <a:xfrm>
            <a:off x="6583681" y="5147310"/>
            <a:ext cx="982980" cy="435707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18000" tIns="10800" rIns="18000" bIns="10800">
            <a:spAutoFit/>
          </a:bodyPr>
          <a:lstStyle/>
          <a:p>
            <a:pPr indent="0" algn="ctr" fontAlgn="auto">
              <a:lnSpc>
                <a:spcPts val="1620"/>
              </a:lnSpc>
              <a:spcBef>
                <a:spcPts val="0"/>
              </a:spcBef>
            </a:pPr>
            <a:r>
              <a:rPr lang="en-US" altLang="zh-CN" sz="1600" dirty="0">
                <a:latin typeface="等线" panose="02010600030101010101" pitchFamily="2" charset="-122"/>
                <a:ea typeface="等线" panose="02010600030101010101" pitchFamily="2" charset="-122"/>
              </a:rPr>
              <a:t>Technical solution</a:t>
            </a:r>
            <a:endParaRPr lang="en-US" altLang="zh-CN" sz="16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3561" name="Text Box 10"/>
          <p:cNvSpPr txBox="1"/>
          <p:nvPr/>
        </p:nvSpPr>
        <p:spPr>
          <a:xfrm>
            <a:off x="4685665" y="5151755"/>
            <a:ext cx="1571625" cy="43688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18000" tIns="10800" rIns="18000" bIns="10800">
            <a:spAutoFit/>
          </a:bodyPr>
          <a:lstStyle/>
          <a:p>
            <a:pPr indent="0" algn="ctr" fontAlgn="auto">
              <a:lnSpc>
                <a:spcPts val="1620"/>
              </a:lnSpc>
              <a:spcBef>
                <a:spcPts val="0"/>
              </a:spcBef>
            </a:pPr>
            <a:r>
              <a:rPr lang="en-US" altLang="zh-CN" sz="1600" dirty="0">
                <a:latin typeface="等线" panose="02010600030101010101" pitchFamily="2" charset="-122"/>
                <a:ea typeface="等线" panose="02010600030101010101" pitchFamily="2" charset="-122"/>
              </a:rPr>
              <a:t>Decision-making consultation</a:t>
            </a:r>
            <a:endParaRPr lang="en-US" altLang="zh-CN" sz="16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3562" name="Line 11"/>
          <p:cNvSpPr/>
          <p:nvPr/>
        </p:nvSpPr>
        <p:spPr>
          <a:xfrm flipV="1">
            <a:off x="1938020" y="2266950"/>
            <a:ext cx="504825" cy="8255"/>
          </a:xfrm>
          <a:prstGeom prst="line">
            <a:avLst/>
          </a:prstGeom>
          <a:ln w="50800" cap="flat" cmpd="sng">
            <a:solidFill>
              <a:schemeClr val="accent6">
                <a:lumMod val="75000"/>
              </a:schemeClr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3563" name="Line 12"/>
          <p:cNvSpPr/>
          <p:nvPr/>
        </p:nvSpPr>
        <p:spPr>
          <a:xfrm>
            <a:off x="3397250" y="2195830"/>
            <a:ext cx="1631950" cy="2540"/>
          </a:xfrm>
          <a:prstGeom prst="line">
            <a:avLst/>
          </a:prstGeom>
          <a:ln w="50800" cap="flat" cmpd="sng">
            <a:solidFill>
              <a:schemeClr val="accent6">
                <a:lumMod val="75000"/>
              </a:schemeClr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3564" name="Text Box 13"/>
          <p:cNvSpPr txBox="1"/>
          <p:nvPr/>
        </p:nvSpPr>
        <p:spPr>
          <a:xfrm>
            <a:off x="2943225" y="1268730"/>
            <a:ext cx="2073275" cy="4925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ctr" fontAlgn="auto">
              <a:lnSpc>
                <a:spcPts val="1620"/>
              </a:lnSpc>
              <a:spcBef>
                <a:spcPts val="0"/>
              </a:spcBef>
            </a:pPr>
            <a:r>
              <a:rPr lang="en-US" altLang="zh-CN" sz="1200" dirty="0">
                <a:solidFill>
                  <a:srgbClr val="0000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Changing the environment of growth &amp; reproduction</a:t>
            </a:r>
            <a:endParaRPr lang="en-US" altLang="zh-CN" sz="1200" dirty="0">
              <a:solidFill>
                <a:srgbClr val="0000FF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3565" name="Text Box 14"/>
          <p:cNvSpPr txBox="1"/>
          <p:nvPr/>
        </p:nvSpPr>
        <p:spPr>
          <a:xfrm>
            <a:off x="3315970" y="2449830"/>
            <a:ext cx="1578610" cy="4925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ctr" fontAlgn="auto">
              <a:lnSpc>
                <a:spcPts val="1620"/>
              </a:lnSpc>
              <a:spcBef>
                <a:spcPts val="0"/>
              </a:spcBef>
            </a:pPr>
            <a:r>
              <a:rPr lang="en-US" altLang="zh-CN" sz="1200" dirty="0">
                <a:solidFill>
                  <a:srgbClr val="0000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Improving self</a:t>
            </a:r>
            <a:r>
              <a:rPr lang="en-US" altLang="zh-CN" sz="1200" b="1" dirty="0">
                <a:solidFill>
                  <a:srgbClr val="0000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sz="1200" dirty="0">
                <a:solidFill>
                  <a:srgbClr val="0000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adaptation ability</a:t>
            </a:r>
            <a:endParaRPr lang="en-US" altLang="zh-CN" sz="1200" dirty="0">
              <a:solidFill>
                <a:srgbClr val="0000FF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3566" name="Line 15"/>
          <p:cNvSpPr/>
          <p:nvPr/>
        </p:nvSpPr>
        <p:spPr>
          <a:xfrm flipH="1" flipV="1">
            <a:off x="3397250" y="2440305"/>
            <a:ext cx="1619250" cy="635"/>
          </a:xfrm>
          <a:prstGeom prst="line">
            <a:avLst/>
          </a:prstGeom>
          <a:ln w="50800" cap="flat" cmpd="sng">
            <a:solidFill>
              <a:srgbClr val="FFC000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3567" name="Line 16"/>
          <p:cNvSpPr/>
          <p:nvPr/>
        </p:nvSpPr>
        <p:spPr>
          <a:xfrm>
            <a:off x="8401050" y="2193925"/>
            <a:ext cx="1943100" cy="0"/>
          </a:xfrm>
          <a:prstGeom prst="line">
            <a:avLst/>
          </a:prstGeom>
          <a:ln w="50800" cap="flat" cmpd="sng">
            <a:solidFill>
              <a:schemeClr val="accent6">
                <a:lumMod val="75000"/>
              </a:schemeClr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3568" name="Line 17"/>
          <p:cNvSpPr/>
          <p:nvPr/>
        </p:nvSpPr>
        <p:spPr>
          <a:xfrm flipH="1" flipV="1">
            <a:off x="2901950" y="1201420"/>
            <a:ext cx="6350" cy="737870"/>
          </a:xfrm>
          <a:prstGeom prst="line">
            <a:avLst/>
          </a:prstGeom>
          <a:ln w="50800" cap="flat" cmpd="sng">
            <a:solidFill>
              <a:schemeClr val="accent6">
                <a:lumMod val="75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3569" name="Line 18"/>
          <p:cNvSpPr/>
          <p:nvPr/>
        </p:nvSpPr>
        <p:spPr>
          <a:xfrm flipV="1">
            <a:off x="2879090" y="1221105"/>
            <a:ext cx="7465060" cy="9525"/>
          </a:xfrm>
          <a:prstGeom prst="line">
            <a:avLst/>
          </a:prstGeom>
          <a:ln w="50800" cap="flat" cmpd="sng">
            <a:solidFill>
              <a:schemeClr val="accent6">
                <a:lumMod val="75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3570" name="Line 19"/>
          <p:cNvSpPr/>
          <p:nvPr/>
        </p:nvSpPr>
        <p:spPr>
          <a:xfrm flipH="1">
            <a:off x="10331450" y="1201420"/>
            <a:ext cx="12700" cy="4172585"/>
          </a:xfrm>
          <a:prstGeom prst="line">
            <a:avLst/>
          </a:prstGeom>
          <a:ln w="50800" cap="flat" cmpd="sng">
            <a:solidFill>
              <a:schemeClr val="accent6">
                <a:lumMod val="75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3571" name="Line 20"/>
          <p:cNvSpPr/>
          <p:nvPr/>
        </p:nvSpPr>
        <p:spPr>
          <a:xfrm flipH="1" flipV="1">
            <a:off x="9248775" y="5373370"/>
            <a:ext cx="1095375" cy="635"/>
          </a:xfrm>
          <a:prstGeom prst="line">
            <a:avLst/>
          </a:prstGeom>
          <a:ln w="50800" cap="flat" cmpd="sng">
            <a:solidFill>
              <a:schemeClr val="accent6">
                <a:lumMod val="75000"/>
              </a:schemeClr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3572" name="Text Box 21"/>
          <p:cNvSpPr txBox="1"/>
          <p:nvPr/>
        </p:nvSpPr>
        <p:spPr>
          <a:xfrm>
            <a:off x="8319453" y="1858811"/>
            <a:ext cx="2084705" cy="28732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ts val="1620"/>
              </a:lnSpc>
              <a:spcBef>
                <a:spcPct val="50000"/>
              </a:spcBef>
            </a:pPr>
            <a:r>
              <a:rPr lang="en-US" altLang="zh-CN" sz="1200" dirty="0">
                <a:solidFill>
                  <a:srgbClr val="0000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Information of bioresponse</a:t>
            </a:r>
            <a:endParaRPr lang="en-US" altLang="zh-CN" sz="1200" dirty="0">
              <a:solidFill>
                <a:srgbClr val="0000FF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3573" name="Text Box 22"/>
          <p:cNvSpPr txBox="1"/>
          <p:nvPr/>
        </p:nvSpPr>
        <p:spPr>
          <a:xfrm>
            <a:off x="8257540" y="2223468"/>
            <a:ext cx="2371724" cy="28732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ts val="1620"/>
              </a:lnSpc>
              <a:spcBef>
                <a:spcPct val="50000"/>
              </a:spcBef>
            </a:pPr>
            <a:r>
              <a:rPr lang="en-US" altLang="zh-CN" sz="1200" dirty="0">
                <a:solidFill>
                  <a:srgbClr val="0000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Response of productive system</a:t>
            </a:r>
            <a:endParaRPr lang="en-US" altLang="zh-CN" sz="1200" dirty="0">
              <a:solidFill>
                <a:srgbClr val="0000FF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3574" name="Text Box 23"/>
          <p:cNvSpPr txBox="1"/>
          <p:nvPr/>
        </p:nvSpPr>
        <p:spPr>
          <a:xfrm>
            <a:off x="6940549" y="921082"/>
            <a:ext cx="3688715" cy="28732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ctr" fontAlgn="auto">
              <a:lnSpc>
                <a:spcPts val="1620"/>
              </a:lnSpc>
              <a:spcBef>
                <a:spcPts val="0"/>
              </a:spcBef>
            </a:pPr>
            <a:r>
              <a:rPr lang="en-US" altLang="zh-CN" sz="1200" dirty="0">
                <a:solidFill>
                  <a:srgbClr val="0000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Information of climate and ecosystem change</a:t>
            </a:r>
            <a:r>
              <a:rPr lang="en-US" altLang="zh-CN" sz="1200" b="1" dirty="0">
                <a:solidFill>
                  <a:srgbClr val="0000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endParaRPr lang="zh-CN" altLang="en-US" sz="1200" b="1" dirty="0">
              <a:solidFill>
                <a:srgbClr val="0000FF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3575" name="Line 24"/>
          <p:cNvSpPr/>
          <p:nvPr/>
        </p:nvSpPr>
        <p:spPr>
          <a:xfrm flipV="1">
            <a:off x="5693093" y="2958465"/>
            <a:ext cx="0" cy="1536700"/>
          </a:xfrm>
          <a:prstGeom prst="line">
            <a:avLst/>
          </a:prstGeom>
          <a:ln w="50800" cap="flat" cmpd="sng">
            <a:solidFill>
              <a:srgbClr val="FFC000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3576" name="Line 25"/>
          <p:cNvSpPr/>
          <p:nvPr/>
        </p:nvSpPr>
        <p:spPr>
          <a:xfrm flipV="1">
            <a:off x="6732270" y="2962910"/>
            <a:ext cx="0" cy="1536700"/>
          </a:xfrm>
          <a:prstGeom prst="line">
            <a:avLst/>
          </a:prstGeom>
          <a:ln w="50800" cap="flat" cmpd="sng">
            <a:solidFill>
              <a:srgbClr val="FFC000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3577" name="Line 26"/>
          <p:cNvSpPr/>
          <p:nvPr/>
        </p:nvSpPr>
        <p:spPr>
          <a:xfrm flipV="1">
            <a:off x="7967663" y="2958465"/>
            <a:ext cx="0" cy="1536700"/>
          </a:xfrm>
          <a:prstGeom prst="line">
            <a:avLst/>
          </a:prstGeom>
          <a:ln w="50800" cap="flat" cmpd="sng">
            <a:solidFill>
              <a:srgbClr val="FFC000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3578" name="Line 27"/>
          <p:cNvSpPr/>
          <p:nvPr/>
        </p:nvSpPr>
        <p:spPr>
          <a:xfrm flipV="1">
            <a:off x="8257540" y="3315970"/>
            <a:ext cx="1905" cy="1210945"/>
          </a:xfrm>
          <a:prstGeom prst="line">
            <a:avLst/>
          </a:prstGeom>
          <a:ln w="50800" cap="flat" cmpd="sng">
            <a:solidFill>
              <a:srgbClr val="FFC000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3579" name="Text Box 28"/>
          <p:cNvSpPr txBox="1"/>
          <p:nvPr/>
        </p:nvSpPr>
        <p:spPr>
          <a:xfrm>
            <a:off x="4961255" y="3702050"/>
            <a:ext cx="737235" cy="421985"/>
          </a:xfrm>
          <a:prstGeom prst="rect">
            <a:avLst/>
          </a:prstGeom>
          <a:noFill/>
          <a:ln w="9525">
            <a:noFill/>
          </a:ln>
        </p:spPr>
        <p:txBody>
          <a:bodyPr wrap="square" lIns="18000" tIns="10800" rIns="18000" bIns="10800">
            <a:spAutoFit/>
          </a:bodyPr>
          <a:lstStyle/>
          <a:p>
            <a:pPr algn="ctr">
              <a:lnSpc>
                <a:spcPts val="1620"/>
              </a:lnSpc>
              <a:spcBef>
                <a:spcPct val="50000"/>
              </a:spcBef>
            </a:pPr>
            <a:r>
              <a:rPr lang="en-US" altLang="zh-CN" sz="1200" dirty="0">
                <a:solidFill>
                  <a:srgbClr val="0000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Variety breeding</a:t>
            </a:r>
            <a:endParaRPr lang="en-US" altLang="zh-CN" sz="1200" dirty="0">
              <a:solidFill>
                <a:srgbClr val="0000FF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3580" name="Text Box 29"/>
          <p:cNvSpPr txBox="1"/>
          <p:nvPr/>
        </p:nvSpPr>
        <p:spPr>
          <a:xfrm>
            <a:off x="5895658" y="3729673"/>
            <a:ext cx="818832" cy="644525"/>
          </a:xfrm>
          <a:prstGeom prst="rect">
            <a:avLst/>
          </a:prstGeom>
          <a:noFill/>
          <a:ln w="9525">
            <a:noFill/>
          </a:ln>
        </p:spPr>
        <p:txBody>
          <a:bodyPr wrap="square" lIns="18000" tIns="10800" rIns="18000" bIns="10800">
            <a:spAutoFit/>
          </a:bodyPr>
          <a:lstStyle/>
          <a:p>
            <a:pPr algn="ctr">
              <a:lnSpc>
                <a:spcPts val="1620"/>
              </a:lnSpc>
              <a:spcBef>
                <a:spcPct val="50000"/>
              </a:spcBef>
            </a:pPr>
            <a:r>
              <a:rPr lang="en-US" altLang="zh-CN" sz="1200" dirty="0">
                <a:solidFill>
                  <a:srgbClr val="0000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Resistant cultivation &amp; feeding</a:t>
            </a:r>
            <a:endParaRPr lang="en-US" altLang="zh-CN" sz="1200" dirty="0">
              <a:solidFill>
                <a:srgbClr val="0000FF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3581" name="Text Box 30"/>
          <p:cNvSpPr txBox="1"/>
          <p:nvPr/>
        </p:nvSpPr>
        <p:spPr>
          <a:xfrm>
            <a:off x="6917054" y="3525203"/>
            <a:ext cx="1010604" cy="852170"/>
          </a:xfrm>
          <a:prstGeom prst="rect">
            <a:avLst/>
          </a:prstGeom>
          <a:noFill/>
          <a:ln w="9525">
            <a:noFill/>
          </a:ln>
        </p:spPr>
        <p:txBody>
          <a:bodyPr wrap="square" lIns="18000" tIns="10800" rIns="18000" bIns="10800">
            <a:spAutoFit/>
          </a:bodyPr>
          <a:lstStyle/>
          <a:p>
            <a:pPr algn="ctr">
              <a:lnSpc>
                <a:spcPts val="1620"/>
              </a:lnSpc>
              <a:spcBef>
                <a:spcPct val="50000"/>
              </a:spcBef>
            </a:pPr>
            <a:r>
              <a:rPr lang="en-US" altLang="zh-CN" sz="1200" dirty="0">
                <a:solidFill>
                  <a:srgbClr val="0000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Structural adjustment &amp; Biological pest control</a:t>
            </a:r>
            <a:endParaRPr lang="en-US" altLang="zh-CN" sz="1200" dirty="0">
              <a:solidFill>
                <a:srgbClr val="0000FF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3582" name="Text Box 31"/>
          <p:cNvSpPr txBox="1"/>
          <p:nvPr/>
        </p:nvSpPr>
        <p:spPr>
          <a:xfrm>
            <a:off x="8364855" y="3318510"/>
            <a:ext cx="1846580" cy="832354"/>
          </a:xfrm>
          <a:prstGeom prst="rect">
            <a:avLst/>
          </a:prstGeom>
          <a:noFill/>
          <a:ln w="9525">
            <a:noFill/>
          </a:ln>
        </p:spPr>
        <p:txBody>
          <a:bodyPr wrap="square" lIns="18000" tIns="10800" rIns="18000" bIns="10800">
            <a:spAutoFit/>
          </a:bodyPr>
          <a:lstStyle/>
          <a:p>
            <a:pPr>
              <a:lnSpc>
                <a:spcPts val="1620"/>
              </a:lnSpc>
            </a:pPr>
            <a:r>
              <a:rPr lang="en-US" altLang="zh-CN" sz="1200" dirty="0">
                <a:solidFill>
                  <a:srgbClr val="0000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Industrialization</a:t>
            </a:r>
            <a:endParaRPr lang="en-US" altLang="zh-CN" sz="1200" dirty="0">
              <a:solidFill>
                <a:srgbClr val="0000FF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>
              <a:lnSpc>
                <a:spcPts val="1620"/>
              </a:lnSpc>
            </a:pPr>
            <a:r>
              <a:rPr lang="en-US" altLang="zh-CN" sz="1200" dirty="0">
                <a:solidFill>
                  <a:srgbClr val="0000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Agricultural infrastructure</a:t>
            </a:r>
            <a:r>
              <a:rPr lang="en-GB" altLang="zh-CN" sz="1200" dirty="0">
                <a:solidFill>
                  <a:srgbClr val="0000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sz="1200" dirty="0">
                <a:solidFill>
                  <a:srgbClr val="0000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Agricultural technology development</a:t>
            </a:r>
            <a:endParaRPr lang="en-US" altLang="zh-CN" sz="1200" dirty="0">
              <a:solidFill>
                <a:srgbClr val="0000FF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3583" name="Line 32"/>
          <p:cNvSpPr/>
          <p:nvPr/>
        </p:nvSpPr>
        <p:spPr>
          <a:xfrm flipV="1">
            <a:off x="1557655" y="2591435"/>
            <a:ext cx="34290" cy="2943860"/>
          </a:xfrm>
          <a:prstGeom prst="line">
            <a:avLst/>
          </a:prstGeom>
          <a:ln w="50800" cap="flat" cmpd="sng">
            <a:solidFill>
              <a:srgbClr val="FF6600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3584" name="Line 33"/>
          <p:cNvSpPr/>
          <p:nvPr/>
        </p:nvSpPr>
        <p:spPr>
          <a:xfrm flipV="1">
            <a:off x="2879090" y="2591435"/>
            <a:ext cx="635" cy="2350770"/>
          </a:xfrm>
          <a:prstGeom prst="line">
            <a:avLst/>
          </a:prstGeom>
          <a:ln w="50800" cap="flat" cmpd="sng">
            <a:solidFill>
              <a:srgbClr val="FFC000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3585" name="Line 34"/>
          <p:cNvSpPr/>
          <p:nvPr/>
        </p:nvSpPr>
        <p:spPr>
          <a:xfrm flipV="1">
            <a:off x="1558290" y="5535295"/>
            <a:ext cx="2969260" cy="635"/>
          </a:xfrm>
          <a:prstGeom prst="line">
            <a:avLst/>
          </a:prstGeom>
          <a:ln w="50800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3586" name="Line 35"/>
          <p:cNvSpPr/>
          <p:nvPr/>
        </p:nvSpPr>
        <p:spPr>
          <a:xfrm flipV="1">
            <a:off x="2880360" y="4942205"/>
            <a:ext cx="1640840" cy="635"/>
          </a:xfrm>
          <a:prstGeom prst="line">
            <a:avLst/>
          </a:prstGeom>
          <a:ln w="50800" cap="flat" cmpd="sng">
            <a:solidFill>
              <a:srgbClr val="FFC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3588" name="Text Box 37"/>
          <p:cNvSpPr txBox="1"/>
          <p:nvPr/>
        </p:nvSpPr>
        <p:spPr>
          <a:xfrm>
            <a:off x="2943226" y="3255645"/>
            <a:ext cx="1831973" cy="945141"/>
          </a:xfrm>
          <a:prstGeom prst="rect">
            <a:avLst/>
          </a:prstGeom>
          <a:noFill/>
          <a:ln w="9525">
            <a:noFill/>
          </a:ln>
        </p:spPr>
        <p:txBody>
          <a:bodyPr wrap="square" lIns="18000" tIns="10800" rIns="18000" bIns="10800">
            <a:spAutoFit/>
          </a:bodyPr>
          <a:lstStyle/>
          <a:p>
            <a:r>
              <a:rPr lang="en-US" altLang="zh-CN" sz="1200" dirty="0">
                <a:solidFill>
                  <a:srgbClr val="0000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Ecological construction Regulate microclimate </a:t>
            </a:r>
            <a:endParaRPr lang="en-US" altLang="zh-CN" sz="1200" dirty="0">
              <a:solidFill>
                <a:srgbClr val="0000FF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r>
              <a:rPr lang="en-US" altLang="zh-CN" sz="1200" dirty="0">
                <a:solidFill>
                  <a:srgbClr val="0000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Adjust industrial layout Adjust planting, harvesting and breeding periods</a:t>
            </a:r>
            <a:endParaRPr lang="en-US" altLang="zh-CN" sz="1200" dirty="0">
              <a:solidFill>
                <a:srgbClr val="0000FF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3590" name="Line 39"/>
          <p:cNvSpPr/>
          <p:nvPr/>
        </p:nvSpPr>
        <p:spPr>
          <a:xfrm flipH="1" flipV="1">
            <a:off x="7566661" y="5364528"/>
            <a:ext cx="386715" cy="635"/>
          </a:xfrm>
          <a:prstGeom prst="line">
            <a:avLst/>
          </a:prstGeom>
          <a:ln w="50800" cap="flat" cmpd="sng">
            <a:solidFill>
              <a:schemeClr val="accent6">
                <a:lumMod val="75000"/>
              </a:schemeClr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3591" name="Line 40"/>
          <p:cNvSpPr/>
          <p:nvPr/>
        </p:nvSpPr>
        <p:spPr>
          <a:xfrm flipH="1">
            <a:off x="6202998" y="5372099"/>
            <a:ext cx="371157" cy="6985"/>
          </a:xfrm>
          <a:prstGeom prst="line">
            <a:avLst/>
          </a:prstGeom>
          <a:ln w="50800" cap="flat" cmpd="sng">
            <a:solidFill>
              <a:schemeClr val="accent6">
                <a:lumMod val="75000"/>
              </a:schemeClr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3592" name="Line 41"/>
          <p:cNvSpPr/>
          <p:nvPr/>
        </p:nvSpPr>
        <p:spPr>
          <a:xfrm>
            <a:off x="2815908" y="6191250"/>
            <a:ext cx="381000" cy="0"/>
          </a:xfrm>
          <a:prstGeom prst="line">
            <a:avLst/>
          </a:prstGeom>
          <a:ln w="50800" cap="flat" cmpd="sng">
            <a:solidFill>
              <a:schemeClr val="accent6">
                <a:lumMod val="75000"/>
              </a:schemeClr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3593" name="Text Box 42"/>
          <p:cNvSpPr txBox="1"/>
          <p:nvPr/>
        </p:nvSpPr>
        <p:spPr>
          <a:xfrm>
            <a:off x="3227070" y="6015355"/>
            <a:ext cx="1776095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latin typeface="等线" panose="02010600030101010101" pitchFamily="2" charset="-122"/>
                <a:ea typeface="等线" panose="02010600030101010101" pitchFamily="2" charset="-122"/>
              </a:rPr>
              <a:t>Information flow</a:t>
            </a:r>
            <a:endParaRPr lang="en-US" altLang="zh-CN" sz="1600" b="1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3594" name="Line 43"/>
          <p:cNvSpPr/>
          <p:nvPr/>
        </p:nvSpPr>
        <p:spPr>
          <a:xfrm flipV="1">
            <a:off x="5074285" y="6204585"/>
            <a:ext cx="503238" cy="0"/>
          </a:xfrm>
          <a:prstGeom prst="line">
            <a:avLst/>
          </a:prstGeom>
          <a:ln w="50800" cap="flat" cmpd="sng">
            <a:solidFill>
              <a:srgbClr val="FFC000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3595" name="Text Box 44"/>
          <p:cNvSpPr txBox="1"/>
          <p:nvPr/>
        </p:nvSpPr>
        <p:spPr>
          <a:xfrm>
            <a:off x="5608320" y="6019800"/>
            <a:ext cx="2037715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latin typeface="等线" panose="02010600030101010101" pitchFamily="2" charset="-122"/>
                <a:ea typeface="等线" panose="02010600030101010101" pitchFamily="2" charset="-122"/>
              </a:rPr>
              <a:t>Ways of adaptation</a:t>
            </a:r>
            <a:endParaRPr lang="en-US" altLang="zh-CN" sz="1600" b="1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3596" name="Line 45"/>
          <p:cNvSpPr/>
          <p:nvPr/>
        </p:nvSpPr>
        <p:spPr>
          <a:xfrm flipV="1">
            <a:off x="7610475" y="6200140"/>
            <a:ext cx="503238" cy="0"/>
          </a:xfrm>
          <a:prstGeom prst="line">
            <a:avLst/>
          </a:prstGeom>
          <a:ln w="50800" cap="flat" cmpd="sng">
            <a:solidFill>
              <a:srgbClr val="FF6600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3597" name="Text Box 46"/>
          <p:cNvSpPr txBox="1"/>
          <p:nvPr/>
        </p:nvSpPr>
        <p:spPr>
          <a:xfrm>
            <a:off x="8113713" y="6039485"/>
            <a:ext cx="2242185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latin typeface="等线" panose="02010600030101010101" pitchFamily="2" charset="-122"/>
                <a:ea typeface="等线" panose="02010600030101010101" pitchFamily="2" charset="-122"/>
              </a:rPr>
              <a:t>Mitigation measures</a:t>
            </a:r>
            <a:endParaRPr lang="en-US" altLang="zh-CN" sz="1600" b="1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3598" name="Text Box 48"/>
          <p:cNvSpPr txBox="1"/>
          <p:nvPr/>
        </p:nvSpPr>
        <p:spPr>
          <a:xfrm>
            <a:off x="291464" y="218123"/>
            <a:ext cx="10214611" cy="5251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3.2 </a:t>
            </a:r>
            <a:r>
              <a:rPr lang="en-GB" altLang="zh-CN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Technical Approaches for Agricultural System Adaptation</a:t>
            </a:r>
            <a:endParaRPr lang="zh-CN" altLang="en-US" sz="2400" b="1" dirty="0">
              <a:latin typeface="Open Sans" panose="020B0606030504020204" pitchFamily="34" charset="0"/>
              <a:ea typeface="等线" panose="02010600030101010101" pitchFamily="2" charset="-122"/>
              <a:cs typeface="Open Sans" panose="020B0606030504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595438" y="5018514"/>
            <a:ext cx="2851150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ts val="1620"/>
              </a:lnSpc>
            </a:pP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Reducing GH gases emission and increasing their sinks </a:t>
            </a:r>
            <a:endParaRPr lang="en-US" altLang="zh-CN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2523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33705" y="978535"/>
            <a:ext cx="113950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noProof="0" dirty="0"/>
              <a:t>     </a:t>
            </a:r>
            <a:endParaRPr lang="en-GB" sz="24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72745" y="1208405"/>
            <a:ext cx="11588115" cy="5325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 fontAlgn="auto">
              <a:spcAft>
                <a:spcPts val="600"/>
              </a:spcAft>
            </a:pPr>
            <a:r>
              <a:rPr lang="en-GB" sz="2400" b="1" noProof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Agricultural Disaster Mitigation Technologies for Climate Adaptation</a:t>
            </a:r>
            <a:endParaRPr lang="en-GB" sz="2400" b="1" noProof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GB" sz="100" b="1" noProof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+mn-ea"/>
            </a:endParaRPr>
          </a:p>
          <a:p>
            <a:pPr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GB" b="1" noProof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+mn-ea"/>
            </a:endParaRPr>
          </a:p>
          <a:p>
            <a:pPr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b="1" noProof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Breeding:</a:t>
            </a:r>
            <a:r>
              <a:rPr lang="en-GB" noProof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 gene mutation is the basic way for organisms to adapt to environ-mental changes, and genetic modification is the most basic and cost-effective strategy. Breeding objectives should be dynamically adjusted in response to climate change—appropriately relaxing cold-tolerance requirements while enhancing heat, drought, waterlogging, and disease resistance.</a:t>
            </a:r>
            <a:endParaRPr lang="en-GB" noProof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+mn-ea"/>
            </a:endParaRPr>
          </a:p>
          <a:p>
            <a:pPr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GB" b="0" noProof="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indent="0" algn="l" fontAlgn="auto">
              <a:lnSpc>
                <a:spcPts val="2840"/>
              </a:lnSpc>
              <a:spcBef>
                <a:spcPts val="0"/>
              </a:spcBef>
              <a:spcAft>
                <a:spcPts val="0"/>
              </a:spcAft>
            </a:pPr>
            <a:r>
              <a:rPr lang="en-GB" b="1" noProof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Hardening / Acclimation: </a:t>
            </a:r>
            <a:r>
              <a:rPr lang="en-GB" noProof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techniques such as seedling stress conditioning and seed sun-drying are employed to induce the expression of stress-resistance genes.</a:t>
            </a:r>
            <a:endParaRPr lang="en-GB" noProof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+mn-ea"/>
            </a:endParaRPr>
          </a:p>
          <a:p>
            <a:pPr indent="0" algn="l" fontAlgn="auto">
              <a:lnSpc>
                <a:spcPts val="2840"/>
              </a:lnSpc>
              <a:spcBef>
                <a:spcPts val="0"/>
              </a:spcBef>
              <a:spcAft>
                <a:spcPts val="0"/>
              </a:spcAft>
            </a:pPr>
            <a:endParaRPr lang="en-GB" noProof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+mn-ea"/>
            </a:endParaRPr>
          </a:p>
          <a:p>
            <a:pPr>
              <a:lnSpc>
                <a:spcPts val="2840"/>
              </a:lnSpc>
            </a:pPr>
            <a:r>
              <a:rPr lang="en-GB" b="1" noProof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Adjusting Sowing, Transplanting, and Harvesting Dates</a:t>
            </a:r>
            <a:r>
              <a:rPr lang="en-GB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: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 optimizing the crop calendar to fully utilize accumulated temperature and effectively evade meteorological disasters. </a:t>
            </a:r>
            <a:endParaRPr lang="en-GB" noProof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+mn-ea"/>
            </a:endParaRPr>
          </a:p>
          <a:p>
            <a:pPr indent="0" algn="l" fontAlgn="auto">
              <a:lnSpc>
                <a:spcPts val="2840"/>
              </a:lnSpc>
              <a:spcBef>
                <a:spcPts val="0"/>
              </a:spcBef>
              <a:spcAft>
                <a:spcPts val="0"/>
              </a:spcAft>
            </a:pPr>
            <a:endParaRPr lang="en-GB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+mn-ea"/>
            </a:endParaRPr>
          </a:p>
          <a:p>
            <a:pPr>
              <a:lnSpc>
                <a:spcPts val="2840"/>
              </a:lnSpc>
            </a:pPr>
            <a:r>
              <a:rPr lang="en-GB" b="1" noProof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Optimizing of Cropping Systems (Rotation, Intercropping, and Relay Cropping):</a:t>
            </a:r>
            <a:r>
              <a:rPr lang="en-GB" noProof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 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leveraging the complementary and synergistic relationships among different crops</a:t>
            </a:r>
            <a:r>
              <a:rPr lang="en-GB" noProof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.</a:t>
            </a:r>
            <a:endParaRPr lang="en-GB" noProof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+mn-ea"/>
            </a:endParaRPr>
          </a:p>
          <a:p>
            <a:pPr indent="0" algn="l" fontAlgn="auto">
              <a:lnSpc>
                <a:spcPts val="2840"/>
              </a:lnSpc>
              <a:spcBef>
                <a:spcPts val="0"/>
              </a:spcBef>
              <a:spcAft>
                <a:spcPts val="0"/>
              </a:spcAft>
            </a:pPr>
            <a:endParaRPr lang="en-GB" noProof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2523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33705" y="978535"/>
            <a:ext cx="113950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noProof="0" dirty="0"/>
              <a:t>     </a:t>
            </a:r>
            <a:endParaRPr lang="en-GB" sz="24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06705" y="1033779"/>
            <a:ext cx="11729720" cy="55454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 fontAlgn="auto">
              <a:spcAft>
                <a:spcPts val="600"/>
              </a:spcAft>
            </a:pPr>
            <a:r>
              <a:rPr lang="en-GB" sz="2400" b="1" noProof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Agricultural Disaster Mitigation Technologies for Climate Adaptation</a:t>
            </a:r>
            <a:endParaRPr lang="en-GB" sz="2400" b="1" noProof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GB" sz="100" b="1" noProof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+mn-ea"/>
            </a:endParaRPr>
          </a:p>
          <a:p>
            <a:pPr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GB" b="1" noProof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+mn-ea"/>
            </a:endParaRPr>
          </a:p>
          <a:p>
            <a:pPr indent="0" algn="l" fontAlgn="auto">
              <a:lnSpc>
                <a:spcPts val="2840"/>
              </a:lnSpc>
              <a:spcBef>
                <a:spcPts val="0"/>
              </a:spcBef>
              <a:spcAft>
                <a:spcPts val="0"/>
              </a:spcAft>
            </a:pPr>
            <a:r>
              <a:rPr lang="en-GB" b="1" noProof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Microclimate Modification and Improvement: </a:t>
            </a:r>
            <a:r>
              <a:rPr lang="en-GB" noProof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implementing protected cultivation</a:t>
            </a:r>
            <a:r>
              <a:rPr lang="en-US" altLang="zh-CN" noProof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, </a:t>
            </a:r>
            <a:r>
              <a:rPr lang="en-GB" noProof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summer shading and cooling, shelterbelts</a:t>
            </a:r>
            <a:r>
              <a:rPr lang="en-US" altLang="zh-CN" noProof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, </a:t>
            </a:r>
            <a:r>
              <a:rPr lang="en-GB" noProof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water-saving irrigation, rainwater harvesting, soil fertilization, and soil-water conservation.</a:t>
            </a:r>
            <a:endParaRPr lang="en-GB" noProof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+mn-ea"/>
            </a:endParaRPr>
          </a:p>
          <a:p>
            <a:pPr indent="0" algn="l" fontAlgn="auto">
              <a:lnSpc>
                <a:spcPts val="2840"/>
              </a:lnSpc>
              <a:spcBef>
                <a:spcPts val="0"/>
              </a:spcBef>
              <a:spcAft>
                <a:spcPts val="0"/>
              </a:spcAft>
            </a:pPr>
            <a:endParaRPr lang="en-GB" noProof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+mn-ea"/>
            </a:endParaRPr>
          </a:p>
          <a:p>
            <a:pPr indent="0" algn="l" fontAlgn="auto">
              <a:lnSpc>
                <a:spcPts val="2840"/>
              </a:lnSpc>
              <a:spcBef>
                <a:spcPts val="0"/>
              </a:spcBef>
              <a:spcAft>
                <a:spcPts val="0"/>
              </a:spcAft>
            </a:pPr>
            <a:r>
              <a:rPr lang="en-GB" b="1" noProof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Adjustment of Spatial Planting Layout: </a:t>
            </a:r>
            <a:r>
              <a:rPr lang="en-GB" noProof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concentrating production in climate-favourable advantageous zones, appropriately expanding northward and to higher altitudes, and moderately increasing the multiple cropping index in transitional thermal zones.</a:t>
            </a:r>
            <a:endParaRPr lang="en-GB" noProof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+mn-ea"/>
            </a:endParaRPr>
          </a:p>
          <a:p>
            <a:pPr indent="0" algn="l" fontAlgn="auto">
              <a:lnSpc>
                <a:spcPts val="2840"/>
              </a:lnSpc>
              <a:spcBef>
                <a:spcPts val="0"/>
              </a:spcBef>
              <a:spcAft>
                <a:spcPts val="0"/>
              </a:spcAft>
            </a:pP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+mn-ea"/>
            </a:endParaRPr>
          </a:p>
          <a:p>
            <a:pPr indent="0" algn="l" fontAlgn="auto">
              <a:lnSpc>
                <a:spcPts val="2840"/>
              </a:lnSpc>
              <a:spcBef>
                <a:spcPts val="0"/>
              </a:spcBef>
              <a:spcAft>
                <a:spcPts val="0"/>
              </a:spcAft>
            </a:pPr>
            <a:r>
              <a:rPr lang="en-GB" b="1" noProof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Adaptive Cultivation Techniques:</a:t>
            </a:r>
            <a:r>
              <a:rPr lang="en-GB" noProof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 timely adjustments based on meteorological conditions and crop growth stages.</a:t>
            </a:r>
            <a:endParaRPr lang="en-GB" noProof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+mn-ea"/>
            </a:endParaRPr>
          </a:p>
          <a:p>
            <a:pPr indent="0" algn="l" fontAlgn="auto">
              <a:lnSpc>
                <a:spcPts val="2840"/>
              </a:lnSpc>
              <a:spcBef>
                <a:spcPts val="0"/>
              </a:spcBef>
              <a:spcAft>
                <a:spcPts val="0"/>
              </a:spcAft>
            </a:pPr>
            <a:endParaRPr lang="en-GB" noProof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+mn-ea"/>
            </a:endParaRPr>
          </a:p>
          <a:p>
            <a:pPr indent="0" algn="l" fontAlgn="auto">
              <a:lnSpc>
                <a:spcPts val="2840"/>
              </a:lnSpc>
              <a:spcBef>
                <a:spcPts val="0"/>
              </a:spcBef>
              <a:spcAft>
                <a:spcPts val="0"/>
              </a:spcAft>
            </a:pPr>
            <a:r>
              <a:rPr lang="en-GB" b="1" noProof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Infrastructure Development: </a:t>
            </a:r>
            <a:r>
              <a:rPr lang="en-GB" noProof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upgrading production conditions through farmland capital construction, irrigation, transportation, and storage facilities.</a:t>
            </a:r>
            <a:endParaRPr lang="en-GB" noProof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2523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33705" y="978535"/>
            <a:ext cx="113950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noProof="0" dirty="0"/>
              <a:t>     </a:t>
            </a:r>
            <a:endParaRPr lang="en-GB" sz="24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34340" y="1064260"/>
            <a:ext cx="11304270" cy="53905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 fontAlgn="auto">
              <a:lnSpc>
                <a:spcPts val="222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b="1" noProof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Agricultural Disaster Mitigation Technologies for Climate Adaptation</a:t>
            </a:r>
            <a:endParaRPr lang="en-GB" sz="2400" b="1" noProof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indent="0" algn="l" fontAlgn="auto">
              <a:lnSpc>
                <a:spcPts val="2220"/>
              </a:lnSpc>
              <a:spcBef>
                <a:spcPts val="0"/>
              </a:spcBef>
              <a:spcAft>
                <a:spcPts val="0"/>
              </a:spcAft>
            </a:pPr>
            <a:endParaRPr lang="en-GB" sz="100" b="1" noProof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+mn-ea"/>
            </a:endParaRPr>
          </a:p>
          <a:p>
            <a:pPr indent="0" algn="l" fontAlgn="auto">
              <a:lnSpc>
                <a:spcPts val="2220"/>
              </a:lnSpc>
              <a:spcBef>
                <a:spcPts val="0"/>
              </a:spcBef>
              <a:spcAft>
                <a:spcPts val="0"/>
              </a:spcAft>
            </a:pPr>
            <a:r>
              <a:rPr lang="en-GB" b="1" noProof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Livestock Farming (Agricultural Areas):</a:t>
            </a:r>
            <a:endParaRPr lang="en-GB" b="1" noProof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+mn-ea"/>
            </a:endParaRPr>
          </a:p>
          <a:p>
            <a:pPr marL="285750" indent="-285750" algn="l" fontAlgn="auto">
              <a:lnSpc>
                <a:spcPts val="222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noProof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Ventilation, shading, and temperature control in barns </a:t>
            </a:r>
            <a:endParaRPr lang="en-GB" noProof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+mn-ea"/>
            </a:endParaRPr>
          </a:p>
          <a:p>
            <a:pPr marL="285750" indent="-285750" algn="l" fontAlgn="auto">
              <a:lnSpc>
                <a:spcPts val="222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noProof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Shifting to dry manure removal in water-scarce regions</a:t>
            </a:r>
            <a:endParaRPr lang="en-GB" noProof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+mn-ea"/>
            </a:endParaRPr>
          </a:p>
          <a:p>
            <a:pPr marL="285750" indent="-285750" algn="l" fontAlgn="auto">
              <a:lnSpc>
                <a:spcPts val="222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noProof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Strengthening quarantine and disease prevention</a:t>
            </a:r>
            <a:endParaRPr lang="en-GB" noProof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+mn-ea"/>
            </a:endParaRPr>
          </a:p>
          <a:p>
            <a:pPr marL="285750" indent="-285750" algn="l" fontAlgn="auto">
              <a:lnSpc>
                <a:spcPts val="222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noProof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Adjusting feed crop zones</a:t>
            </a:r>
            <a:endParaRPr lang="en-GB" noProof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+mn-ea"/>
            </a:endParaRPr>
          </a:p>
          <a:p>
            <a:pPr marL="285750" indent="-285750" algn="l" fontAlgn="auto">
              <a:lnSpc>
                <a:spcPts val="222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noProof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Adopting smart factory-based environmental control</a:t>
            </a:r>
            <a:endParaRPr lang="en-GB" noProof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+mn-ea"/>
            </a:endParaRPr>
          </a:p>
          <a:p>
            <a:pPr indent="0" algn="l" fontAlgn="auto">
              <a:lnSpc>
                <a:spcPts val="2220"/>
              </a:lnSpc>
              <a:spcBef>
                <a:spcPts val="0"/>
              </a:spcBef>
              <a:spcAft>
                <a:spcPts val="0"/>
              </a:spcAft>
            </a:pPr>
            <a:endParaRPr lang="en-GB" sz="800" noProof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+mn-ea"/>
            </a:endParaRPr>
          </a:p>
          <a:p>
            <a:pPr indent="0" algn="l" fontAlgn="auto">
              <a:lnSpc>
                <a:spcPts val="2220"/>
              </a:lnSpc>
              <a:spcBef>
                <a:spcPts val="0"/>
              </a:spcBef>
              <a:spcAft>
                <a:spcPts val="0"/>
              </a:spcAft>
            </a:pPr>
            <a:r>
              <a:rPr lang="en-GB" b="1" noProof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Pastoral Farming (Grasslands):</a:t>
            </a:r>
            <a:endParaRPr lang="en-GB" b="1" noProof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+mn-ea"/>
            </a:endParaRPr>
          </a:p>
          <a:p>
            <a:pPr marL="285750" indent="-285750" algn="l" fontAlgn="auto">
              <a:lnSpc>
                <a:spcPts val="222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noProof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Using stress-resistant grass species and establish artificial grasslands</a:t>
            </a:r>
            <a:endParaRPr lang="en-GB" noProof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+mn-ea"/>
            </a:endParaRPr>
          </a:p>
          <a:p>
            <a:pPr marL="285750" indent="-285750" algn="l" fontAlgn="auto">
              <a:lnSpc>
                <a:spcPts val="222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noProof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Implementing rotational grazing and seasonal grazing bans</a:t>
            </a:r>
            <a:endParaRPr lang="en-GB" noProof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+mn-ea"/>
            </a:endParaRPr>
          </a:p>
          <a:p>
            <a:pPr marL="285750" indent="-285750" algn="l" fontAlgn="auto">
              <a:lnSpc>
                <a:spcPts val="222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noProof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Harvesting and ensiling forage in summer/fall for winter/spring supplementation; adding watering points</a:t>
            </a:r>
            <a:endParaRPr lang="en-GB" noProof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+mn-ea"/>
            </a:endParaRPr>
          </a:p>
          <a:p>
            <a:pPr marL="285750" indent="-285750" algn="l" fontAlgn="auto">
              <a:lnSpc>
                <a:spcPts val="222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noProof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Improving breeds for higher feed conversion efficiency, heat tolerance, and disease resistance</a:t>
            </a:r>
            <a:endParaRPr lang="en-GB" noProof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+mn-ea"/>
            </a:endParaRPr>
          </a:p>
          <a:p>
            <a:pPr marL="285750" indent="-285750" algn="l" fontAlgn="auto">
              <a:lnSpc>
                <a:spcPts val="222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noProof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Cultivating feed crops and utilize crop residues; improving feeding techniques to shorten the rearing cycle and increase marketability</a:t>
            </a:r>
            <a:endParaRPr lang="en-GB" noProof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+mn-ea"/>
            </a:endParaRPr>
          </a:p>
          <a:p>
            <a:pPr marL="285750" indent="-285750" algn="l" fontAlgn="auto">
              <a:lnSpc>
                <a:spcPts val="222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noProof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Strengthening quarantine and epidemic prevention</a:t>
            </a:r>
            <a:endParaRPr lang="en-GB" noProof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252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3375" y="1179520"/>
            <a:ext cx="11372850" cy="48115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ts val="2025"/>
              </a:lnSpc>
              <a:spcBef>
                <a:spcPts val="900"/>
              </a:spcBef>
            </a:pPr>
            <a:r>
              <a:rPr lang="en-GB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Agricultural Disaster Mitigation Technologies for Climate Adaptation</a:t>
            </a:r>
            <a:endParaRPr lang="en-GB" sz="2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 fontAlgn="base">
              <a:lnSpc>
                <a:spcPts val="2025"/>
              </a:lnSpc>
              <a:spcBef>
                <a:spcPts val="900"/>
              </a:spcBef>
            </a:pPr>
            <a:endParaRPr lang="en-GB" b="0" i="0" dirty="0">
              <a:solidFill>
                <a:srgbClr val="1A2029"/>
              </a:solidFill>
              <a:effectLst/>
              <a:latin typeface="-apple-system"/>
            </a:endParaRPr>
          </a:p>
          <a:p>
            <a:pPr algn="l" fontAlgn="base">
              <a:lnSpc>
                <a:spcPts val="2025"/>
              </a:lnSpc>
              <a:spcBef>
                <a:spcPts val="900"/>
              </a:spcBef>
            </a:pPr>
            <a:r>
              <a:rPr lang="en-GB" b="1" i="0" dirty="0">
                <a:solidFill>
                  <a:srgbClr val="1A202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Aquaculture: </a:t>
            </a:r>
            <a:endParaRPr lang="en-GB" b="1" i="0" dirty="0">
              <a:solidFill>
                <a:srgbClr val="1A2029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l" fontAlgn="base">
              <a:lnSpc>
                <a:spcPts val="2025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1A202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Adjusting structural layout and species selection</a:t>
            </a:r>
            <a:endParaRPr lang="en-GB" b="0" i="0" dirty="0">
              <a:solidFill>
                <a:srgbClr val="1A2029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l" fontAlgn="base">
              <a:lnSpc>
                <a:spcPts val="2025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1A202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Protecting the aquatic environment</a:t>
            </a:r>
            <a:endParaRPr lang="en-GB" b="0" i="0" dirty="0">
              <a:solidFill>
                <a:srgbClr val="1A2029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l" fontAlgn="base">
              <a:lnSpc>
                <a:spcPts val="2025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A20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en-GB" b="0" i="0" dirty="0">
                <a:solidFill>
                  <a:srgbClr val="1A202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nsuring aeration to prevent pond suffocation (fish kills) </a:t>
            </a:r>
            <a:endParaRPr lang="en-GB" b="0" i="0" dirty="0">
              <a:solidFill>
                <a:srgbClr val="1A2029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l" fontAlgn="base">
              <a:lnSpc>
                <a:spcPts val="2025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1A202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Eliminating harmful organisms</a:t>
            </a:r>
            <a:endParaRPr lang="en-GB" b="0" i="0" dirty="0">
              <a:solidFill>
                <a:srgbClr val="1A2029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l" fontAlgn="base">
              <a:lnSpc>
                <a:spcPts val="2025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1A2029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 fontAlgn="base">
              <a:lnSpc>
                <a:spcPts val="2025"/>
              </a:lnSpc>
              <a:spcBef>
                <a:spcPts val="900"/>
              </a:spcBef>
            </a:pPr>
            <a:r>
              <a:rPr lang="en-GB" b="1" i="0" dirty="0">
                <a:solidFill>
                  <a:srgbClr val="1A202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Disaster Prevention &amp; Mitigation Measures:</a:t>
            </a:r>
            <a:endParaRPr lang="en-GB" b="1" i="0" dirty="0">
              <a:solidFill>
                <a:srgbClr val="1A2029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 fontAlgn="base">
              <a:lnSpc>
                <a:spcPts val="2025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1A202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Improving the accuracy and precision of disaster forecasting</a:t>
            </a:r>
            <a:endParaRPr lang="en-GB" b="0" i="0" dirty="0">
              <a:solidFill>
                <a:srgbClr val="1A2029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 fontAlgn="base">
              <a:lnSpc>
                <a:spcPts val="2025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1A202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Developing monitoring, early warning, and emergency response systems</a:t>
            </a:r>
            <a:endParaRPr lang="en-GB" b="0" i="0" dirty="0">
              <a:solidFill>
                <a:srgbClr val="1A2029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 fontAlgn="base">
              <a:lnSpc>
                <a:spcPts val="2025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1A202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Enhancing disaster preparedness, including contingency plan formulation and drills</a:t>
            </a:r>
            <a:endParaRPr lang="en-GB" dirty="0">
              <a:solidFill>
                <a:srgbClr val="1A202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 fontAlgn="base">
              <a:lnSpc>
                <a:spcPts val="2025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1A202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Promoting disaster insurance</a:t>
            </a:r>
            <a:endParaRPr lang="en-GB" b="0" i="0" dirty="0">
              <a:solidFill>
                <a:srgbClr val="1A2029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" y="-46990"/>
            <a:ext cx="12192000" cy="102523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33705" y="978535"/>
            <a:ext cx="113950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/>
              <a:t>     </a:t>
            </a:r>
            <a:endParaRPr lang="en-US" altLang="zh-CN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08330" y="941070"/>
            <a:ext cx="10974070" cy="53752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 fontAlgn="auto">
              <a:spcAft>
                <a:spcPts val="600"/>
              </a:spcAft>
            </a:pPr>
            <a:r>
              <a:rPr lang="en-US" altLang="zh-CN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3.3 Building a Climate-Resilient Agriculture System</a:t>
            </a:r>
            <a:endParaRPr lang="en-US" altLang="zh-CN" sz="2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indent="0" fontAlgn="auto">
              <a:spcAft>
                <a:spcPts val="600"/>
              </a:spcAft>
            </a:pPr>
            <a:endParaRPr lang="en-GB" altLang="zh-CN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indent="0" fontAlgn="auto">
              <a:spcAft>
                <a:spcPts val="600"/>
              </a:spcAft>
            </a:pPr>
            <a:r>
              <a:rPr lang="en-GB" altLang="zh-CN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Climate-Resilient Agriculture</a:t>
            </a:r>
            <a:r>
              <a:rPr lang="en-GB" altLang="zh-CN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In the context of escalating climate change, it aims to sustainably utilize natural resources to boost long-term agricultural productivity and farmers’ incomes. It focuses on enhancing the resilience of highly exposed and vulnerable agricultural systems, reducing climate-related disaster risks and losses, and ensuring a rapid recovery capacity.</a:t>
            </a:r>
            <a:endParaRPr lang="en-GB" altLang="zh-CN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indent="0" fontAlgn="auto">
              <a:spcAft>
                <a:spcPts val="600"/>
              </a:spcAft>
            </a:pPr>
            <a:endParaRPr lang="en-GB" altLang="zh-CN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indent="0" fontAlgn="auto">
              <a:spcAft>
                <a:spcPts val="600"/>
              </a:spcAft>
            </a:pPr>
            <a:r>
              <a:rPr lang="en-GB" altLang="zh-CN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Strategy</a:t>
            </a:r>
            <a:endParaRPr lang="en-GB" altLang="zh-CN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indent="0" fontAlgn="auto">
              <a:spcAft>
                <a:spcPts val="600"/>
              </a:spcAft>
            </a:pPr>
            <a:endParaRPr lang="en-US" altLang="zh-CN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736917" y="4045162"/>
          <a:ext cx="10788650" cy="22711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组合 59"/>
          <p:cNvGrpSpPr/>
          <p:nvPr>
            <p:custDataLst>
              <p:tags r:id="rId1"/>
            </p:custDataLst>
          </p:nvPr>
        </p:nvGrpSpPr>
        <p:grpSpPr>
          <a:xfrm>
            <a:off x="1330199" y="2499673"/>
            <a:ext cx="4882780" cy="879087"/>
            <a:chOff x="6405295" y="939408"/>
            <a:chExt cx="4883417" cy="878883"/>
          </a:xfrm>
        </p:grpSpPr>
        <p:sp>
          <p:nvSpPr>
            <p:cNvPr id="61" name="文本框 13"/>
            <p:cNvSpPr txBox="1"/>
            <p:nvPr>
              <p:custDataLst>
                <p:tags r:id="rId2"/>
              </p:custDataLst>
            </p:nvPr>
          </p:nvSpPr>
          <p:spPr>
            <a:xfrm flipH="1">
              <a:off x="7263596" y="939408"/>
              <a:ext cx="4025116" cy="878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28650">
                <a:lnSpc>
                  <a:spcPct val="150000"/>
                </a:lnSpc>
                <a:defRPr/>
              </a:pPr>
              <a:r>
                <a:rPr lang="en-GB" dirty="0">
                  <a:solidFill>
                    <a:schemeClr val="accent2"/>
                  </a:solidFill>
                  <a:latin typeface="Open Sans Regular" panose="020B0606030504020204" charset="0"/>
                  <a:ea typeface="微软雅黑" panose="020B0503020204020204" pitchFamily="34" charset="-122"/>
                  <a:cs typeface="Open Sans Regular" panose="020B0606030504020204" charset="0"/>
                </a:rPr>
                <a:t>The Impact of Climate Change on Agriculture</a:t>
              </a:r>
              <a:endParaRPr lang="en-GB" dirty="0">
                <a:solidFill>
                  <a:schemeClr val="accent2"/>
                </a:solidFill>
                <a:latin typeface="Open Sans Regular" panose="020B0606030504020204" charset="0"/>
                <a:ea typeface="微软雅黑" panose="020B0503020204020204" pitchFamily="34" charset="-122"/>
                <a:cs typeface="Open Sans Regular" panose="020B0606030504020204" charset="0"/>
              </a:endParaRPr>
            </a:p>
          </p:txBody>
        </p:sp>
        <p:grpSp>
          <p:nvGrpSpPr>
            <p:cNvPr id="62" name="组合 61"/>
            <p:cNvGrpSpPr/>
            <p:nvPr/>
          </p:nvGrpSpPr>
          <p:grpSpPr>
            <a:xfrm>
              <a:off x="6405295" y="1047234"/>
              <a:ext cx="690819" cy="690818"/>
              <a:chOff x="6405295" y="1047234"/>
              <a:chExt cx="690819" cy="690818"/>
            </a:xfrm>
          </p:grpSpPr>
          <p:sp>
            <p:nvSpPr>
              <p:cNvPr id="63" name="椭圆 62"/>
              <p:cNvSpPr/>
              <p:nvPr>
                <p:custDataLst>
                  <p:tags r:id="rId3"/>
                </p:custDataLst>
              </p:nvPr>
            </p:nvSpPr>
            <p:spPr>
              <a:xfrm>
                <a:off x="6405295" y="1047234"/>
                <a:ext cx="690819" cy="690818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39700" dist="38100" dir="5400000" algn="t" rotWithShape="0">
                  <a:prstClr val="black">
                    <a:alpha val="22000"/>
                  </a:prstClr>
                </a:outerShdw>
              </a:effectLst>
            </p:spPr>
            <p:txBody>
              <a:bodyPr lIns="80632" tIns="40316" rIns="80632" bIns="40316" rtlCol="0" anchor="ctr"/>
              <a:lstStyle/>
              <a:p>
                <a:pPr algn="ctr"/>
                <a:endParaRPr lang="zh-CN" altLang="en-US" kern="0">
                  <a:solidFill>
                    <a:sysClr val="window" lastClr="FFFFFF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64" name="矩形 63"/>
              <p:cNvSpPr/>
              <p:nvPr>
                <p:custDataLst>
                  <p:tags r:id="rId4"/>
                </p:custDataLst>
              </p:nvPr>
            </p:nvSpPr>
            <p:spPr>
              <a:xfrm>
                <a:off x="6461817" y="1100561"/>
                <a:ext cx="577925" cy="578350"/>
              </a:xfrm>
              <a:prstGeom prst="rect">
                <a:avLst/>
              </a:prstGeom>
            </p:spPr>
            <p:txBody>
              <a:bodyPr wrap="none">
                <a:noAutofit/>
              </a:bodyPr>
              <a:lstStyle/>
              <a:p>
                <a:pPr algn="ctr"/>
                <a:r>
                  <a:rPr lang="en-US" altLang="zh-CN" sz="2800" b="1" dirty="0">
                    <a:solidFill>
                      <a:schemeClr val="bg1"/>
                    </a:solidFill>
                    <a:latin typeface="Open Sans" panose="020B0606030504020204" pitchFamily="34" charset="0"/>
                    <a:ea typeface="微软雅黑" panose="020B0503020204020204" pitchFamily="34" charset="-122"/>
                    <a:cs typeface="Open Sans" panose="020B0606030504020204" pitchFamily="34" charset="0"/>
                  </a:rPr>
                  <a:t>01</a:t>
                </a:r>
                <a:endParaRPr lang="zh-CN" altLang="en-US" sz="2800" b="1" dirty="0">
                  <a:solidFill>
                    <a:schemeClr val="bg1"/>
                  </a:solidFill>
                  <a:latin typeface="Open Sans" panose="020B0606030504020204" pitchFamily="34" charset="0"/>
                  <a:ea typeface="微软雅黑" panose="020B0503020204020204" pitchFamily="34" charset="-122"/>
                  <a:cs typeface="Open Sans" panose="020B0606030504020204" pitchFamily="34" charset="0"/>
                </a:endParaRPr>
              </a:p>
            </p:txBody>
          </p:sp>
        </p:grpSp>
      </p:grpSp>
      <p:grpSp>
        <p:nvGrpSpPr>
          <p:cNvPr id="65" name="组合 64"/>
          <p:cNvGrpSpPr/>
          <p:nvPr>
            <p:custDataLst>
              <p:tags r:id="rId5"/>
            </p:custDataLst>
          </p:nvPr>
        </p:nvGrpSpPr>
        <p:grpSpPr>
          <a:xfrm>
            <a:off x="6449570" y="2499672"/>
            <a:ext cx="4918341" cy="1294585"/>
            <a:chOff x="6405295" y="1084150"/>
            <a:chExt cx="4918982" cy="1294286"/>
          </a:xfrm>
        </p:grpSpPr>
        <p:sp>
          <p:nvSpPr>
            <p:cNvPr id="66" name="文本框 67"/>
            <p:cNvSpPr txBox="1"/>
            <p:nvPr>
              <p:custDataLst>
                <p:tags r:id="rId6"/>
              </p:custDataLst>
            </p:nvPr>
          </p:nvSpPr>
          <p:spPr>
            <a:xfrm flipH="1">
              <a:off x="7299161" y="1084150"/>
              <a:ext cx="4025116" cy="12942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28650">
                <a:lnSpc>
                  <a:spcPct val="150000"/>
                </a:lnSpc>
                <a:defRPr/>
              </a:pPr>
              <a:r>
                <a:rPr lang="en-GB" dirty="0">
                  <a:solidFill>
                    <a:schemeClr val="accent2"/>
                  </a:solidFill>
                  <a:latin typeface="Open Sans Regular" panose="020B0606030504020204" charset="0"/>
                  <a:ea typeface="微软雅黑" panose="020B0503020204020204" pitchFamily="34" charset="-122"/>
                  <a:cs typeface="Open Sans Regular" panose="020B0606030504020204" charset="0"/>
                </a:rPr>
                <a:t>New Characteristics of Agricultural Disasters Caused by Climate Change</a:t>
              </a:r>
              <a:endParaRPr lang="en-GB" dirty="0">
                <a:solidFill>
                  <a:schemeClr val="accent2"/>
                </a:solidFill>
                <a:latin typeface="Open Sans Regular" panose="020B0606030504020204" charset="0"/>
                <a:ea typeface="微软雅黑" panose="020B0503020204020204" pitchFamily="34" charset="-122"/>
                <a:cs typeface="Open Sans Regular" panose="020B0606030504020204" charset="0"/>
              </a:endParaRPr>
            </a:p>
          </p:txBody>
        </p:sp>
        <p:grpSp>
          <p:nvGrpSpPr>
            <p:cNvPr id="67" name="组合 66"/>
            <p:cNvGrpSpPr/>
            <p:nvPr/>
          </p:nvGrpSpPr>
          <p:grpSpPr>
            <a:xfrm>
              <a:off x="6405295" y="1159785"/>
              <a:ext cx="690819" cy="690818"/>
              <a:chOff x="6405295" y="1159785"/>
              <a:chExt cx="690819" cy="690818"/>
            </a:xfrm>
          </p:grpSpPr>
          <p:sp>
            <p:nvSpPr>
              <p:cNvPr id="68" name="椭圆 67"/>
              <p:cNvSpPr/>
              <p:nvPr>
                <p:custDataLst>
                  <p:tags r:id="rId7"/>
                </p:custDataLst>
              </p:nvPr>
            </p:nvSpPr>
            <p:spPr>
              <a:xfrm>
                <a:off x="6405295" y="1159785"/>
                <a:ext cx="690819" cy="690818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39700" dist="38100" dir="5400000" algn="t" rotWithShape="0">
                  <a:prstClr val="black">
                    <a:alpha val="22000"/>
                  </a:prstClr>
                </a:outerShdw>
              </a:effectLst>
            </p:spPr>
            <p:txBody>
              <a:bodyPr lIns="80632" tIns="40316" rIns="80632" bIns="40316" rtlCol="0" anchor="ctr"/>
              <a:lstStyle/>
              <a:p>
                <a:pPr algn="ctr"/>
                <a:endParaRPr lang="zh-CN" altLang="en-US" kern="0">
                  <a:solidFill>
                    <a:sysClr val="window" lastClr="FFFFFF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69" name="矩形 68"/>
              <p:cNvSpPr/>
              <p:nvPr>
                <p:custDataLst>
                  <p:tags r:id="rId8"/>
                </p:custDataLst>
              </p:nvPr>
            </p:nvSpPr>
            <p:spPr>
              <a:xfrm>
                <a:off x="6461740" y="1238200"/>
                <a:ext cx="577925" cy="5218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800" b="1" dirty="0">
                    <a:solidFill>
                      <a:schemeClr val="bg1"/>
                    </a:solidFill>
                    <a:latin typeface="Open Sans" panose="020B0606030504020204" pitchFamily="34" charset="0"/>
                    <a:ea typeface="微软雅黑" panose="020B0503020204020204" pitchFamily="34" charset="-122"/>
                    <a:cs typeface="Open Sans" panose="020B0606030504020204" pitchFamily="34" charset="0"/>
                  </a:rPr>
                  <a:t>02</a:t>
                </a:r>
                <a:endParaRPr lang="zh-CN" altLang="en-US" sz="2800" b="1" dirty="0">
                  <a:solidFill>
                    <a:schemeClr val="bg1"/>
                  </a:solidFill>
                  <a:latin typeface="Open Sans" panose="020B0606030504020204" pitchFamily="34" charset="0"/>
                  <a:ea typeface="微软雅黑" panose="020B0503020204020204" pitchFamily="34" charset="-122"/>
                  <a:cs typeface="Open Sans" panose="020B0606030504020204" pitchFamily="34" charset="0"/>
                </a:endParaRPr>
              </a:p>
            </p:txBody>
          </p:sp>
        </p:grpSp>
      </p:grpSp>
      <p:grpSp>
        <p:nvGrpSpPr>
          <p:cNvPr id="70" name="组合 69"/>
          <p:cNvGrpSpPr/>
          <p:nvPr>
            <p:custDataLst>
              <p:tags r:id="rId9"/>
            </p:custDataLst>
          </p:nvPr>
        </p:nvGrpSpPr>
        <p:grpSpPr>
          <a:xfrm>
            <a:off x="1315594" y="4423604"/>
            <a:ext cx="4882781" cy="879087"/>
            <a:chOff x="6405295" y="1089314"/>
            <a:chExt cx="4883417" cy="878884"/>
          </a:xfrm>
        </p:grpSpPr>
        <p:sp>
          <p:nvSpPr>
            <p:cNvPr id="71" name="文本框 72"/>
            <p:cNvSpPr txBox="1"/>
            <p:nvPr>
              <p:custDataLst>
                <p:tags r:id="rId10"/>
              </p:custDataLst>
            </p:nvPr>
          </p:nvSpPr>
          <p:spPr>
            <a:xfrm flipH="1">
              <a:off x="7263596" y="1089314"/>
              <a:ext cx="4025116" cy="878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28650">
                <a:lnSpc>
                  <a:spcPct val="150000"/>
                </a:lnSpc>
                <a:defRPr/>
              </a:pPr>
              <a:r>
                <a:rPr lang="en-GB" dirty="0">
                  <a:solidFill>
                    <a:schemeClr val="accent2"/>
                  </a:solidFill>
                  <a:latin typeface="Open Sans Regular" panose="020B0606030504020204" charset="0"/>
                  <a:ea typeface="微软雅黑" panose="020B0503020204020204" pitchFamily="34" charset="-122"/>
                  <a:cs typeface="Open Sans Regular" panose="020B0606030504020204" charset="0"/>
                </a:rPr>
                <a:t>Responses to Agricultural Disasters under Climate Change</a:t>
              </a:r>
              <a:endParaRPr lang="en-GB" dirty="0">
                <a:solidFill>
                  <a:schemeClr val="accent2"/>
                </a:solidFill>
                <a:latin typeface="Open Sans Regular" panose="020B0606030504020204" charset="0"/>
                <a:ea typeface="微软雅黑" panose="020B0503020204020204" pitchFamily="34" charset="-122"/>
                <a:cs typeface="Open Sans Regular" panose="020B0606030504020204" charset="0"/>
              </a:endParaRPr>
            </a:p>
          </p:txBody>
        </p:sp>
        <p:grpSp>
          <p:nvGrpSpPr>
            <p:cNvPr id="72" name="组合 71"/>
            <p:cNvGrpSpPr/>
            <p:nvPr/>
          </p:nvGrpSpPr>
          <p:grpSpPr>
            <a:xfrm>
              <a:off x="6405295" y="1197876"/>
              <a:ext cx="690819" cy="690818"/>
              <a:chOff x="6405295" y="1197876"/>
              <a:chExt cx="690819" cy="690818"/>
            </a:xfrm>
          </p:grpSpPr>
          <p:sp>
            <p:nvSpPr>
              <p:cNvPr id="73" name="椭圆 72"/>
              <p:cNvSpPr/>
              <p:nvPr>
                <p:custDataLst>
                  <p:tags r:id="rId11"/>
                </p:custDataLst>
              </p:nvPr>
            </p:nvSpPr>
            <p:spPr>
              <a:xfrm>
                <a:off x="6405295" y="1197876"/>
                <a:ext cx="690819" cy="690818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39700" dist="38100" dir="5400000" algn="t" rotWithShape="0">
                  <a:prstClr val="black">
                    <a:alpha val="22000"/>
                  </a:prstClr>
                </a:outerShdw>
              </a:effectLst>
            </p:spPr>
            <p:txBody>
              <a:bodyPr lIns="80632" tIns="40316" rIns="80632" bIns="40316" rtlCol="0" anchor="ctr"/>
              <a:lstStyle/>
              <a:p>
                <a:pPr algn="ctr"/>
                <a:endParaRPr lang="zh-CN" altLang="en-US" kern="0">
                  <a:solidFill>
                    <a:sysClr val="window" lastClr="FFFFFF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74" name="矩形 73"/>
              <p:cNvSpPr/>
              <p:nvPr>
                <p:custDataLst>
                  <p:tags r:id="rId12"/>
                </p:custDataLst>
              </p:nvPr>
            </p:nvSpPr>
            <p:spPr>
              <a:xfrm>
                <a:off x="6461740" y="1298332"/>
                <a:ext cx="577925" cy="5218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800" b="1" dirty="0">
                    <a:solidFill>
                      <a:schemeClr val="bg1"/>
                    </a:solidFill>
                    <a:latin typeface="Open Sans" panose="020B0606030504020204" pitchFamily="34" charset="0"/>
                    <a:ea typeface="微软雅黑" panose="020B0503020204020204" pitchFamily="34" charset="-122"/>
                    <a:cs typeface="Open Sans" panose="020B0606030504020204" pitchFamily="34" charset="0"/>
                  </a:rPr>
                  <a:t>03</a:t>
                </a:r>
                <a:endParaRPr lang="zh-CN" altLang="en-US" sz="2800" b="1" dirty="0">
                  <a:solidFill>
                    <a:schemeClr val="bg1"/>
                  </a:solidFill>
                  <a:latin typeface="Open Sans" panose="020B0606030504020204" pitchFamily="34" charset="0"/>
                  <a:ea typeface="微软雅黑" panose="020B0503020204020204" pitchFamily="34" charset="-122"/>
                  <a:cs typeface="Open Sans" panose="020B0606030504020204" pitchFamily="34" charset="0"/>
                </a:endParaRPr>
              </a:p>
            </p:txBody>
          </p:sp>
        </p:grpSp>
      </p:grpSp>
      <p:grpSp>
        <p:nvGrpSpPr>
          <p:cNvPr id="75" name="组合 74"/>
          <p:cNvGrpSpPr/>
          <p:nvPr>
            <p:custDataLst>
              <p:tags r:id="rId13"/>
            </p:custDataLst>
          </p:nvPr>
        </p:nvGrpSpPr>
        <p:grpSpPr>
          <a:xfrm>
            <a:off x="6485131" y="4348525"/>
            <a:ext cx="4882781" cy="1294585"/>
            <a:chOff x="6405295" y="1089314"/>
            <a:chExt cx="4883417" cy="1294285"/>
          </a:xfrm>
        </p:grpSpPr>
        <p:sp>
          <p:nvSpPr>
            <p:cNvPr id="76" name="文本框 77"/>
            <p:cNvSpPr txBox="1"/>
            <p:nvPr>
              <p:custDataLst>
                <p:tags r:id="rId14"/>
              </p:custDataLst>
            </p:nvPr>
          </p:nvSpPr>
          <p:spPr>
            <a:xfrm flipH="1">
              <a:off x="7263596" y="1089314"/>
              <a:ext cx="4025116" cy="1294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28650">
                <a:lnSpc>
                  <a:spcPct val="150000"/>
                </a:lnSpc>
                <a:defRPr/>
              </a:pPr>
              <a:r>
                <a:rPr lang="en-GB" dirty="0">
                  <a:solidFill>
                    <a:schemeClr val="accent2"/>
                  </a:solidFill>
                  <a:latin typeface="Open Sans Regular" panose="020B0606030504020204" charset="0"/>
                  <a:ea typeface="微软雅黑" panose="020B0503020204020204" pitchFamily="34" charset="-122"/>
                  <a:cs typeface="Open Sans Regular" panose="020B0606030504020204" charset="0"/>
                </a:rPr>
                <a:t>Agricultural Disaster Reduction Coordination Mechanism of the Chinese Government</a:t>
              </a:r>
              <a:endParaRPr lang="en-GB" dirty="0">
                <a:solidFill>
                  <a:schemeClr val="accent2"/>
                </a:solidFill>
                <a:latin typeface="Open Sans Regular" panose="020B0606030504020204" charset="0"/>
                <a:ea typeface="微软雅黑" panose="020B0503020204020204" pitchFamily="34" charset="-122"/>
                <a:cs typeface="Open Sans Regular" panose="020B0606030504020204" charset="0"/>
              </a:endParaRPr>
            </a:p>
          </p:txBody>
        </p:sp>
        <p:grpSp>
          <p:nvGrpSpPr>
            <p:cNvPr id="77" name="组合 76"/>
            <p:cNvGrpSpPr/>
            <p:nvPr/>
          </p:nvGrpSpPr>
          <p:grpSpPr>
            <a:xfrm>
              <a:off x="6405295" y="1197876"/>
              <a:ext cx="690819" cy="690818"/>
              <a:chOff x="6405295" y="1197876"/>
              <a:chExt cx="690819" cy="690818"/>
            </a:xfrm>
          </p:grpSpPr>
          <p:sp>
            <p:nvSpPr>
              <p:cNvPr id="78" name="椭圆 77"/>
              <p:cNvSpPr/>
              <p:nvPr>
                <p:custDataLst>
                  <p:tags r:id="rId15"/>
                </p:custDataLst>
              </p:nvPr>
            </p:nvSpPr>
            <p:spPr>
              <a:xfrm>
                <a:off x="6405295" y="1197876"/>
                <a:ext cx="690819" cy="690818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39700" dist="38100" dir="5400000" algn="t" rotWithShape="0">
                  <a:prstClr val="black">
                    <a:alpha val="22000"/>
                  </a:prstClr>
                </a:outerShdw>
              </a:effectLst>
            </p:spPr>
            <p:txBody>
              <a:bodyPr lIns="80632" tIns="40316" rIns="80632" bIns="40316" rtlCol="0" anchor="ctr"/>
              <a:lstStyle/>
              <a:p>
                <a:pPr algn="ctr"/>
                <a:endParaRPr lang="zh-CN" altLang="en-US" kern="0">
                  <a:solidFill>
                    <a:sysClr val="window" lastClr="FFFFFF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79" name="矩形 78"/>
              <p:cNvSpPr/>
              <p:nvPr>
                <p:custDataLst>
                  <p:tags r:id="rId16"/>
                </p:custDataLst>
              </p:nvPr>
            </p:nvSpPr>
            <p:spPr>
              <a:xfrm>
                <a:off x="6461740" y="1266133"/>
                <a:ext cx="577925" cy="5218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800" b="1" dirty="0">
                    <a:solidFill>
                      <a:schemeClr val="bg1"/>
                    </a:solidFill>
                    <a:latin typeface="Open Sans" panose="020B0606030504020204" pitchFamily="34" charset="0"/>
                    <a:ea typeface="微软雅黑" panose="020B0503020204020204" pitchFamily="34" charset="-122"/>
                    <a:cs typeface="Open Sans" panose="020B0606030504020204" pitchFamily="34" charset="0"/>
                  </a:rPr>
                  <a:t>04</a:t>
                </a:r>
                <a:endParaRPr lang="zh-CN" altLang="en-US" sz="2800" b="1" dirty="0">
                  <a:solidFill>
                    <a:schemeClr val="bg1"/>
                  </a:solidFill>
                  <a:latin typeface="Open Sans" panose="020B0606030504020204" pitchFamily="34" charset="0"/>
                  <a:ea typeface="微软雅黑" panose="020B0503020204020204" pitchFamily="34" charset="-122"/>
                  <a:cs typeface="Open Sans" panose="020B0606030504020204" pitchFamily="34" charset="0"/>
                </a:endParaRPr>
              </a:p>
            </p:txBody>
          </p:sp>
        </p:grpSp>
      </p:grpSp>
      <p:sp>
        <p:nvSpPr>
          <p:cNvPr id="98" name="任意多边形 97"/>
          <p:cNvSpPr/>
          <p:nvPr/>
        </p:nvSpPr>
        <p:spPr>
          <a:xfrm>
            <a:off x="4195622" y="-1146225"/>
            <a:ext cx="3578407" cy="3431569"/>
          </a:xfrm>
          <a:custGeom>
            <a:avLst/>
            <a:gdLst>
              <a:gd name="connsiteX0" fmla="*/ 1452880 w 2905760"/>
              <a:gd name="connsiteY0" fmla="*/ 0 h 2954145"/>
              <a:gd name="connsiteX1" fmla="*/ 2905760 w 2905760"/>
              <a:gd name="connsiteY1" fmla="*/ 1452880 h 2954145"/>
              <a:gd name="connsiteX2" fmla="*/ 2904539 w 2905760"/>
              <a:gd name="connsiteY2" fmla="*/ 1477073 h 2954145"/>
              <a:gd name="connsiteX3" fmla="*/ 2905760 w 2905760"/>
              <a:gd name="connsiteY3" fmla="*/ 1501265 h 2954145"/>
              <a:gd name="connsiteX4" fmla="*/ 1452880 w 2905760"/>
              <a:gd name="connsiteY4" fmla="*/ 2954145 h 2954145"/>
              <a:gd name="connsiteX5" fmla="*/ 0 w 2905760"/>
              <a:gd name="connsiteY5" fmla="*/ 1501265 h 2954145"/>
              <a:gd name="connsiteX6" fmla="*/ 1222 w 2905760"/>
              <a:gd name="connsiteY6" fmla="*/ 1477073 h 2954145"/>
              <a:gd name="connsiteX7" fmla="*/ 0 w 2905760"/>
              <a:gd name="connsiteY7" fmla="*/ 1452880 h 2954145"/>
              <a:gd name="connsiteX8" fmla="*/ 1452880 w 2905760"/>
              <a:gd name="connsiteY8" fmla="*/ 0 h 2954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5760" h="2954145">
                <a:moveTo>
                  <a:pt x="1452880" y="0"/>
                </a:moveTo>
                <a:cubicBezTo>
                  <a:pt x="2255283" y="0"/>
                  <a:pt x="2905760" y="650477"/>
                  <a:pt x="2905760" y="1452880"/>
                </a:cubicBezTo>
                <a:lnTo>
                  <a:pt x="2904539" y="1477073"/>
                </a:lnTo>
                <a:lnTo>
                  <a:pt x="2905760" y="1501265"/>
                </a:lnTo>
                <a:cubicBezTo>
                  <a:pt x="2905760" y="2303668"/>
                  <a:pt x="2255283" y="2954145"/>
                  <a:pt x="1452880" y="2954145"/>
                </a:cubicBezTo>
                <a:cubicBezTo>
                  <a:pt x="650477" y="2954145"/>
                  <a:pt x="0" y="2303668"/>
                  <a:pt x="0" y="1501265"/>
                </a:cubicBezTo>
                <a:lnTo>
                  <a:pt x="1222" y="1477073"/>
                </a:lnTo>
                <a:lnTo>
                  <a:pt x="0" y="1452880"/>
                </a:lnTo>
                <a:cubicBezTo>
                  <a:pt x="0" y="650477"/>
                  <a:pt x="650477" y="0"/>
                  <a:pt x="145288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25400">
            <a:solidFill>
              <a:schemeClr val="bg1"/>
            </a:solidFill>
          </a:ln>
          <a:effectLst>
            <a:outerShdw blurRad="419100" dist="838200" dir="2700000" sx="90000" sy="9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9" name="文本框 2"/>
          <p:cNvSpPr txBox="1"/>
          <p:nvPr/>
        </p:nvSpPr>
        <p:spPr>
          <a:xfrm>
            <a:off x="4445635" y="951865"/>
            <a:ext cx="3112135" cy="13500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3600" b="1" dirty="0">
                <a:solidFill>
                  <a:schemeClr val="accent2"/>
                </a:solidFill>
                <a:latin typeface="Open Sans" panose="020B0606030504020204" pitchFamily="34" charset="0"/>
                <a:ea typeface="微软雅黑" panose="020B0503020204020204" pitchFamily="34" charset="-122"/>
                <a:cs typeface="Open Sans" panose="020B0606030504020204" pitchFamily="34" charset="0"/>
              </a:rPr>
              <a:t>CONTENTS</a:t>
            </a:r>
            <a:endParaRPr lang="zh-CN" altLang="en-US" sz="3600" b="1" dirty="0">
              <a:solidFill>
                <a:schemeClr val="accent2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  <a:p>
            <a:pPr algn="ctr">
              <a:lnSpc>
                <a:spcPct val="150000"/>
              </a:lnSpc>
              <a:defRPr/>
            </a:pPr>
            <a:endParaRPr lang="en-US" altLang="zh-CN" sz="3600" b="1" dirty="0">
              <a:solidFill>
                <a:schemeClr val="accent2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252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759284" y="4008592"/>
            <a:ext cx="10557510" cy="2132330"/>
          </a:xfrm>
          <a:prstGeom prst="rect">
            <a:avLst/>
          </a:prstGeom>
        </p:spPr>
        <p:txBody>
          <a:bodyPr wrap="square" lIns="91415" tIns="45708" rIns="91415" bIns="45708">
            <a:noAutofit/>
          </a:bodyPr>
          <a:lstStyle/>
          <a:p>
            <a:pPr algn="ctr" defTabSz="628650">
              <a:lnSpc>
                <a:spcPct val="150000"/>
              </a:lnSpc>
              <a:defRPr/>
            </a:pPr>
            <a:r>
              <a:rPr lang="en-GB" altLang="zh-CN" sz="3600" b="1" kern="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Agricultural Disaster Reduction Coordination Mechanism of the Chinese Government</a:t>
            </a:r>
            <a:endParaRPr lang="en-US" altLang="zh-CN" sz="36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6038039" y="3061979"/>
            <a:ext cx="942567" cy="942567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1905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/>
          </a:p>
        </p:txBody>
      </p:sp>
      <p:sp>
        <p:nvSpPr>
          <p:cNvPr id="76" name="椭圆 75"/>
          <p:cNvSpPr/>
          <p:nvPr/>
        </p:nvSpPr>
        <p:spPr>
          <a:xfrm>
            <a:off x="6980641" y="2089735"/>
            <a:ext cx="214874" cy="21487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9525">
            <a:solidFill>
              <a:schemeClr val="bg1"/>
            </a:solidFill>
          </a:ln>
          <a:effectLst>
            <a:outerShdw blurRad="419100" dist="190500" dir="2700000" sx="90000" sy="90000" algn="tl" rotWithShape="0">
              <a:schemeClr val="tx1">
                <a:alpha val="4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椭圆 76"/>
          <p:cNvSpPr/>
          <p:nvPr/>
        </p:nvSpPr>
        <p:spPr>
          <a:xfrm>
            <a:off x="4606619" y="3136930"/>
            <a:ext cx="214874" cy="21487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9525">
            <a:solidFill>
              <a:schemeClr val="bg1"/>
            </a:solidFill>
          </a:ln>
          <a:effectLst>
            <a:outerShdw blurRad="419100" dist="190500" dir="2700000" sx="90000" sy="90000" algn="tl" rotWithShape="0">
              <a:schemeClr val="tx1">
                <a:alpha val="4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4491179" y="1808489"/>
            <a:ext cx="942567" cy="942567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1905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/>
          </a:p>
        </p:txBody>
      </p:sp>
      <p:sp>
        <p:nvSpPr>
          <p:cNvPr id="10" name="椭圆 9"/>
          <p:cNvSpPr/>
          <p:nvPr/>
        </p:nvSpPr>
        <p:spPr>
          <a:xfrm>
            <a:off x="4877782" y="2039417"/>
            <a:ext cx="1863725" cy="178054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2540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1" name="文本框 17"/>
          <p:cNvSpPr txBox="1"/>
          <p:nvPr/>
        </p:nvSpPr>
        <p:spPr>
          <a:xfrm>
            <a:off x="4855148" y="2368491"/>
            <a:ext cx="2125102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solidFill>
                  <a:schemeClr val="accent2"/>
                </a:solidFill>
                <a:latin typeface="Open Sans Regular" panose="020B0606030504020204" charset="0"/>
                <a:ea typeface="微软雅黑" panose="020B0503020204020204" pitchFamily="34" charset="-122"/>
                <a:cs typeface="Open Sans Regular" panose="020B0606030504020204" charset="0"/>
              </a:rPr>
              <a:t>04</a:t>
            </a:r>
            <a:endParaRPr lang="zh-CN" altLang="en-US" sz="8800" dirty="0">
              <a:solidFill>
                <a:schemeClr val="accent2"/>
              </a:solidFill>
              <a:latin typeface="Open Sans Regular" panose="020B0606030504020204" charset="0"/>
              <a:ea typeface="微软雅黑" panose="020B0503020204020204" pitchFamily="34" charset="-122"/>
              <a:cs typeface="Open Sans Regular" panose="020B0606030504020204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252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2523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33705" y="978535"/>
            <a:ext cx="113950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/>
              <a:t>     </a:t>
            </a:r>
            <a:endParaRPr lang="en-US" altLang="zh-CN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0035" y="1022032"/>
            <a:ext cx="11628755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i="0" dirty="0">
                <a:solidFill>
                  <a:srgbClr val="1A202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4.1 Inter-Agency Coordination</a:t>
            </a:r>
            <a:endParaRPr lang="en-GB" sz="2400" b="1" i="0" dirty="0">
              <a:solidFill>
                <a:srgbClr val="1A2029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b="0" i="0" dirty="0">
              <a:solidFill>
                <a:srgbClr val="1A2029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b="0" i="0" dirty="0">
                <a:solidFill>
                  <a:srgbClr val="1A202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March 2025, the </a:t>
            </a:r>
            <a:r>
              <a:rPr lang="en-GB" i="0" dirty="0">
                <a:solidFill>
                  <a:srgbClr val="1A202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Ministry of Agriculture and Rural Affairs (MARA), Ministry of Water Resources, Ministry of Emergency Management, and China Meteorological Administration (CMA) </a:t>
            </a:r>
            <a:r>
              <a:rPr lang="en-GB" b="0" i="0" dirty="0">
                <a:solidFill>
                  <a:srgbClr val="1A202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jointly issued the </a:t>
            </a:r>
            <a:r>
              <a:rPr lang="en-GB" b="1" i="1" dirty="0">
                <a:solidFill>
                  <a:srgbClr val="1A202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Guiding Opinions on Strengthening the Capacity Building for Agricultural Disaster Prevention, Mitigation, and Relief</a:t>
            </a:r>
            <a:r>
              <a:rPr lang="en-GB" b="0" i="0" dirty="0">
                <a:solidFill>
                  <a:srgbClr val="1A202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en-GB" b="0" i="0" dirty="0">
              <a:solidFill>
                <a:srgbClr val="1A2029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42925"/>
            <a:endParaRPr lang="en-GB" b="0" i="0" dirty="0">
              <a:solidFill>
                <a:srgbClr val="1A2029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47675"/>
            <a:r>
              <a:rPr lang="en-GB" b="1" dirty="0">
                <a:solidFill>
                  <a:srgbClr val="1A20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Core Objective</a:t>
            </a:r>
            <a:r>
              <a:rPr lang="en-GB" dirty="0">
                <a:solidFill>
                  <a:srgbClr val="1A20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To enhance China’s capacity to respond to natural disasters in the agricultural sector</a:t>
            </a:r>
            <a:endParaRPr lang="en-GB" dirty="0">
              <a:solidFill>
                <a:srgbClr val="1A202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47675">
              <a:buFontTx/>
              <a:buChar char="-"/>
            </a:pPr>
            <a:endParaRPr lang="en-GB" dirty="0">
              <a:solidFill>
                <a:srgbClr val="1A202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47675"/>
            <a:endParaRPr lang="en-GB" u="sng" dirty="0">
              <a:solidFill>
                <a:srgbClr val="1A202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47675"/>
            <a:r>
              <a:rPr lang="en-GB" b="1" dirty="0">
                <a:solidFill>
                  <a:srgbClr val="1A20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Enhanced Coordination Mechanism</a:t>
            </a:r>
            <a:r>
              <a:rPr lang="en-GB" dirty="0">
                <a:solidFill>
                  <a:srgbClr val="1A20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The policy emphasizes establishing a seamless collaborative framework among departments of agriculture, water resources, emergency management, meteorology, marine management, and maritime law enforcement</a:t>
            </a:r>
            <a:endParaRPr lang="en-GB" dirty="0">
              <a:solidFill>
                <a:srgbClr val="1A202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47675">
              <a:buFontTx/>
              <a:buChar char="-"/>
            </a:pPr>
            <a:endParaRPr lang="en-GB" dirty="0">
              <a:solidFill>
                <a:srgbClr val="1A202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47675"/>
            <a:endParaRPr lang="en-GB" u="sng" dirty="0">
              <a:solidFill>
                <a:srgbClr val="1A202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47675"/>
            <a:r>
              <a:rPr lang="en-GB" b="1" dirty="0">
                <a:solidFill>
                  <a:srgbClr val="1A20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Synergy &amp; Impact</a:t>
            </a:r>
            <a:r>
              <a:rPr lang="en-GB" dirty="0">
                <a:solidFill>
                  <a:srgbClr val="1A20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By jointly analysing disaster risks, sharing information, and coordinating actions, these departments will forge a synergy to more effectively safeguard agricultural production and farmers’ livelihoods.</a:t>
            </a:r>
            <a:endParaRPr lang="en-GB" dirty="0">
              <a:solidFill>
                <a:srgbClr val="1A202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Graphic 7" descr="Bank with solid fill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0666" y="3227070"/>
            <a:ext cx="366395" cy="366395"/>
          </a:xfrm>
          <a:prstGeom prst="rect">
            <a:avLst/>
          </a:prstGeom>
        </p:spPr>
      </p:pic>
      <p:pic>
        <p:nvPicPr>
          <p:cNvPr id="10" name="Graphic 9" descr="Group of women with solid fill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0669" y="4091542"/>
            <a:ext cx="366395" cy="366395"/>
          </a:xfrm>
          <a:prstGeom prst="rect">
            <a:avLst/>
          </a:prstGeom>
        </p:spPr>
      </p:pic>
      <p:pic>
        <p:nvPicPr>
          <p:cNvPr id="12" name="Graphic 11" descr="Atom with solid fill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0666" y="5466080"/>
            <a:ext cx="366395" cy="3663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2523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33705" y="978535"/>
            <a:ext cx="113950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/>
              <a:t>     </a:t>
            </a:r>
            <a:endParaRPr lang="en-US" altLang="zh-CN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8135" y="988695"/>
            <a:ext cx="7734300" cy="571182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GB" sz="2400" b="1" i="0" dirty="0">
                <a:solidFill>
                  <a:srgbClr val="1A202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4.2 Vertical and Cross-Regional Coordination</a:t>
            </a:r>
            <a:endParaRPr lang="en-GB" sz="2400" b="1" i="0" dirty="0">
              <a:solidFill>
                <a:srgbClr val="1A2029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b="0" i="0" dirty="0">
              <a:solidFill>
                <a:srgbClr val="1A2029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b="0" i="0" dirty="0">
                <a:solidFill>
                  <a:srgbClr val="1A202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October 2025, the Ministry of Agriculture and Rural Affairs </a:t>
            </a:r>
            <a:r>
              <a:rPr lang="en-GB" dirty="0">
                <a:solidFill>
                  <a:srgbClr val="1A20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(MARA)</a:t>
            </a:r>
            <a:r>
              <a:rPr lang="en-GB" b="0" i="0" dirty="0">
                <a:solidFill>
                  <a:srgbClr val="1A202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released the </a:t>
            </a:r>
            <a:r>
              <a:rPr lang="en-GB" b="1" i="1" dirty="0">
                <a:solidFill>
                  <a:srgbClr val="1A202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Emergency Response Plan for Major Agricultural Natural Disasters</a:t>
            </a:r>
            <a:r>
              <a:rPr lang="en-GB" b="0" i="0" dirty="0">
                <a:solidFill>
                  <a:srgbClr val="1A202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en-GB" b="0" i="0" dirty="0">
              <a:solidFill>
                <a:srgbClr val="1A2029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42925"/>
            <a:endParaRPr lang="en-GB" b="0" i="0" dirty="0">
              <a:solidFill>
                <a:srgbClr val="1A2029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28625"/>
            <a:r>
              <a:rPr lang="en-GB" b="1" dirty="0">
                <a:solidFill>
                  <a:srgbClr val="1A20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Central-Local Roles: </a:t>
            </a:r>
            <a:r>
              <a:rPr lang="en-GB" dirty="0">
                <a:solidFill>
                  <a:srgbClr val="1A20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 emphasizes that during disasters, local governments take the lead in organizing and directing response efforts, while national agricultural authorities provide coordination and technical support.</a:t>
            </a:r>
            <a:endParaRPr lang="en-GB" dirty="0">
              <a:solidFill>
                <a:srgbClr val="1A202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14375" indent="-285750">
              <a:buFontTx/>
              <a:buChar char="-"/>
            </a:pPr>
            <a:endParaRPr lang="en-GB" u="sng" dirty="0">
              <a:solidFill>
                <a:srgbClr val="1A202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28625"/>
            <a:r>
              <a:rPr lang="en-GB" b="1" dirty="0">
                <a:solidFill>
                  <a:srgbClr val="1A20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Synergy &amp; Protection: </a:t>
            </a:r>
            <a:r>
              <a:rPr lang="en-GB" dirty="0">
                <a:solidFill>
                  <a:srgbClr val="1A20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Through this approach, central and local governments forge a synergy to more effectively safeguard agricultural production and farmers’ livelihoods.</a:t>
            </a:r>
            <a:endParaRPr lang="en-GB" dirty="0">
              <a:solidFill>
                <a:srgbClr val="1A202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14375" indent="-285750">
              <a:buFontTx/>
              <a:buChar char="-"/>
            </a:pPr>
            <a:endParaRPr lang="en-GB" u="sng" dirty="0">
              <a:solidFill>
                <a:srgbClr val="1A202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28625"/>
            <a:r>
              <a:rPr lang="en-GB" b="1" dirty="0">
                <a:solidFill>
                  <a:srgbClr val="1A20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Dedicated Command System: </a:t>
            </a:r>
            <a:r>
              <a:rPr lang="en-GB" dirty="0">
                <a:solidFill>
                  <a:srgbClr val="1A20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Agricultural departments at all levels have established dedicated disaster response command organs to ensure unified coordination, information sharing, joint disaster analysis, and operational guidance across regions.</a:t>
            </a: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Graphic 6" descr="Connections with solid fill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5750" y="5479940"/>
            <a:ext cx="457200" cy="457200"/>
          </a:xfrm>
          <a:prstGeom prst="rect">
            <a:avLst/>
          </a:prstGeom>
        </p:spPr>
      </p:pic>
      <p:pic>
        <p:nvPicPr>
          <p:cNvPr id="10" name="Graphic 9" descr="Chat bubble with solid fill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5275" y="2910481"/>
            <a:ext cx="457200" cy="457200"/>
          </a:xfrm>
          <a:prstGeom prst="rect">
            <a:avLst/>
          </a:prstGeom>
        </p:spPr>
      </p:pic>
      <p:pic>
        <p:nvPicPr>
          <p:cNvPr id="12" name="Graphic 11" descr="Receipt with solid fill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5275" y="4327193"/>
            <a:ext cx="457200" cy="457200"/>
          </a:xfrm>
          <a:prstGeom prst="rect">
            <a:avLst/>
          </a:prstGeom>
        </p:spPr>
      </p:pic>
      <p:pic>
        <p:nvPicPr>
          <p:cNvPr id="13" name="图片 3" descr="全国农业气象灾害风险预警260515_01_副本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23644" y="1254760"/>
            <a:ext cx="4086746" cy="495860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56111" y="6213365"/>
            <a:ext cx="33689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1" dirty="0">
                <a:solidFill>
                  <a:srgbClr val="1A2029"/>
                </a:solidFill>
                <a:effectLst/>
                <a:latin typeface="-apple-system"/>
              </a:rPr>
              <a:t>MARA-CMA Joint Early Warnings</a:t>
            </a:r>
            <a:endParaRPr lang="en-GB" i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09"/>
            <a:ext cx="12192000" cy="102523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33705" y="978535"/>
            <a:ext cx="113950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/>
              <a:t>     </a:t>
            </a:r>
            <a:endParaRPr lang="en-US" altLang="zh-CN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074" y="1256840"/>
            <a:ext cx="11609706" cy="3641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lnSpc>
                <a:spcPts val="2025"/>
              </a:lnSpc>
              <a:spcBef>
                <a:spcPts val="900"/>
              </a:spcBef>
              <a:buNone/>
            </a:pPr>
            <a:r>
              <a:rPr lang="en-GB" sz="2400" b="1" i="0" dirty="0">
                <a:solidFill>
                  <a:srgbClr val="1A202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4.3 Case Study: Coordinated Emergency Harvest in Xiangyang City (2026)</a:t>
            </a:r>
            <a:endParaRPr lang="en-GB" sz="2400" b="1" i="0" dirty="0">
              <a:solidFill>
                <a:srgbClr val="1A2029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Rectangle: Rounded Corners 7"/>
          <p:cNvSpPr/>
          <p:nvPr/>
        </p:nvSpPr>
        <p:spPr>
          <a:xfrm>
            <a:off x="433705" y="1895475"/>
            <a:ext cx="2519045" cy="36413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The Crisis</a:t>
            </a:r>
            <a:endParaRPr lang="en-GB" b="1" dirty="0"/>
          </a:p>
        </p:txBody>
      </p:sp>
      <p:sp>
        <p:nvSpPr>
          <p:cNvPr id="9" name="Rectangle: Rounded Corners 8"/>
          <p:cNvSpPr/>
          <p:nvPr/>
        </p:nvSpPr>
        <p:spPr>
          <a:xfrm>
            <a:off x="3352800" y="1895475"/>
            <a:ext cx="5314950" cy="36413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The Coordinated Response</a:t>
            </a:r>
            <a:endParaRPr lang="en-GB" b="1" dirty="0"/>
          </a:p>
        </p:txBody>
      </p:sp>
      <p:sp>
        <p:nvSpPr>
          <p:cNvPr id="10" name="Rectangle: Rounded Corners 9"/>
          <p:cNvSpPr/>
          <p:nvPr/>
        </p:nvSpPr>
        <p:spPr>
          <a:xfrm>
            <a:off x="9115425" y="1895475"/>
            <a:ext cx="2514600" cy="364139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The Outcome</a:t>
            </a:r>
            <a:endParaRPr lang="en-GB" b="1" dirty="0"/>
          </a:p>
        </p:txBody>
      </p:sp>
      <p:sp>
        <p:nvSpPr>
          <p:cNvPr id="11" name="Rectangle: Rounded Corners 10"/>
          <p:cNvSpPr/>
          <p:nvPr/>
        </p:nvSpPr>
        <p:spPr>
          <a:xfrm>
            <a:off x="433705" y="2425354"/>
            <a:ext cx="2519045" cy="427453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: Rounded Corners 11"/>
          <p:cNvSpPr/>
          <p:nvPr/>
        </p:nvSpPr>
        <p:spPr>
          <a:xfrm>
            <a:off x="3352800" y="2425354"/>
            <a:ext cx="5314950" cy="4274536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Rounded Corners 12"/>
          <p:cNvSpPr/>
          <p:nvPr/>
        </p:nvSpPr>
        <p:spPr>
          <a:xfrm>
            <a:off x="9110980" y="2425354"/>
            <a:ext cx="2519045" cy="427453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444500" y="2533650"/>
            <a:ext cx="2492375" cy="38709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base"/>
            <a:r>
              <a:rPr lang="en-GB" sz="1400" b="1" dirty="0">
                <a:solidFill>
                  <a:schemeClr val="bg1"/>
                </a:solidFill>
              </a:rPr>
              <a:t>Timeline: </a:t>
            </a:r>
            <a:r>
              <a:rPr lang="en-GB" sz="1400" dirty="0">
                <a:solidFill>
                  <a:schemeClr val="bg1"/>
                </a:solidFill>
              </a:rPr>
              <a:t>Mid-May 2026. Heavy rain hit Xiangyang, Hubei Province during the maturation of 360,000 hectares of wheat and 53,000 hectares of rapeseed.</a:t>
            </a:r>
            <a:endParaRPr lang="en-GB" sz="1400" dirty="0">
              <a:solidFill>
                <a:schemeClr val="bg1"/>
              </a:solidFill>
            </a:endParaRPr>
          </a:p>
          <a:p>
            <a:pPr fontAlgn="base"/>
            <a:endParaRPr lang="en-GB" sz="1400" dirty="0">
              <a:solidFill>
                <a:schemeClr val="bg1"/>
              </a:solidFill>
            </a:endParaRPr>
          </a:p>
          <a:p>
            <a:pPr fontAlgn="base"/>
            <a:r>
              <a:rPr lang="en-GB" sz="1400" b="1" dirty="0">
                <a:solidFill>
                  <a:schemeClr val="bg1"/>
                </a:solidFill>
              </a:rPr>
              <a:t>The Challenge: </a:t>
            </a:r>
            <a:r>
              <a:rPr lang="en-GB" sz="1400" dirty="0">
                <a:solidFill>
                  <a:schemeClr val="bg1"/>
                </a:solidFill>
              </a:rPr>
              <a:t>A forecasted downpour on May 23 threatened crop lodging, sprouting, and rotting if not harvested within 3 days. A typical harvest takes 7-10 days; local machinery was insufficient.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94075" y="2650490"/>
            <a:ext cx="5332730" cy="40493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base">
              <a:lnSpc>
                <a:spcPts val="1480"/>
              </a:lnSpc>
            </a:pPr>
            <a:r>
              <a:rPr lang="en-GB" sz="1400" b="1" dirty="0">
                <a:solidFill>
                  <a:schemeClr val="bg1"/>
                </a:solidFill>
              </a:rPr>
              <a:t>National Machinery Deployment</a:t>
            </a:r>
            <a:r>
              <a:rPr lang="en-GB" sz="1400" dirty="0">
                <a:solidFill>
                  <a:schemeClr val="bg1"/>
                </a:solidFill>
              </a:rPr>
              <a:t>: MARA urgently coordinated 4,200 combine harvesters for cross-regional support. Operators worked 20 hours/day, completing 90% of the harvest within the critical 3-day window.</a:t>
            </a:r>
            <a:endParaRPr lang="en-GB" sz="1400" dirty="0">
              <a:solidFill>
                <a:schemeClr val="bg1"/>
              </a:solidFill>
            </a:endParaRPr>
          </a:p>
          <a:p>
            <a:pPr fontAlgn="base">
              <a:lnSpc>
                <a:spcPts val="1480"/>
              </a:lnSpc>
            </a:pPr>
            <a:r>
              <a:rPr lang="en-GB" sz="1400" b="1" dirty="0">
                <a:solidFill>
                  <a:schemeClr val="bg1"/>
                </a:solidFill>
              </a:rPr>
              <a:t>The 24/7 Drying Operations</a:t>
            </a:r>
            <a:r>
              <a:rPr lang="en-GB" sz="1400" dirty="0">
                <a:solidFill>
                  <a:schemeClr val="bg1"/>
                </a:solidFill>
              </a:rPr>
              <a:t>: Major drying plants operated at full capacity. Mobile dryers were deployed to remote areas to assist scattered smallholder farmers.</a:t>
            </a:r>
            <a:endParaRPr lang="en-GB" sz="1400" dirty="0">
              <a:solidFill>
                <a:schemeClr val="bg1"/>
              </a:solidFill>
            </a:endParaRPr>
          </a:p>
          <a:p>
            <a:pPr fontAlgn="base">
              <a:lnSpc>
                <a:spcPts val="1480"/>
              </a:lnSpc>
            </a:pPr>
            <a:r>
              <a:rPr lang="en-GB" sz="1400" b="1" dirty="0">
                <a:solidFill>
                  <a:schemeClr val="bg1"/>
                </a:solidFill>
              </a:rPr>
              <a:t>Logistics &amp; Green Channels</a:t>
            </a:r>
            <a:r>
              <a:rPr lang="en-GB" sz="1400" dirty="0">
                <a:solidFill>
                  <a:schemeClr val="bg1"/>
                </a:solidFill>
              </a:rPr>
              <a:t>: The government and society collaborated closely. Expressways opened “green channels” for priority machinery passage, offering free weather updates, operational guidance, and repair services.</a:t>
            </a:r>
            <a:endParaRPr lang="en-GB" sz="1400" dirty="0">
              <a:solidFill>
                <a:schemeClr val="bg1"/>
              </a:solidFill>
            </a:endParaRPr>
          </a:p>
          <a:p>
            <a:pPr fontAlgn="base">
              <a:lnSpc>
                <a:spcPts val="1480"/>
              </a:lnSpc>
            </a:pPr>
            <a:r>
              <a:rPr lang="en-GB" sz="1400" b="1" dirty="0">
                <a:solidFill>
                  <a:schemeClr val="bg1"/>
                </a:solidFill>
              </a:rPr>
              <a:t>Comprehensive Field Support</a:t>
            </a:r>
            <a:r>
              <a:rPr lang="en-GB" sz="1400" dirty="0">
                <a:solidFill>
                  <a:schemeClr val="bg1"/>
                </a:solidFill>
              </a:rPr>
              <a:t>:</a:t>
            </a:r>
            <a:endParaRPr lang="en-GB" sz="1400" dirty="0">
              <a:solidFill>
                <a:schemeClr val="bg1"/>
              </a:solidFill>
            </a:endParaRPr>
          </a:p>
          <a:p>
            <a:pPr marL="285750" lvl="1" indent="-285750" fontAlgn="base">
              <a:lnSpc>
                <a:spcPts val="148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Idle buildings were repurposed for free operator accommodation.</a:t>
            </a:r>
            <a:endParaRPr lang="en-GB" sz="1400" dirty="0">
              <a:solidFill>
                <a:schemeClr val="bg1"/>
              </a:solidFill>
            </a:endParaRPr>
          </a:p>
          <a:p>
            <a:pPr marL="285750" lvl="1" indent="-285750" fontAlgn="base">
              <a:lnSpc>
                <a:spcPts val="148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Power companies provided mobile emergency lights and drone illumination for night operations.</a:t>
            </a:r>
            <a:endParaRPr lang="en-GB" sz="1400" dirty="0">
              <a:solidFill>
                <a:schemeClr val="bg1"/>
              </a:solidFill>
            </a:endParaRPr>
          </a:p>
          <a:p>
            <a:pPr marL="285750" lvl="1" indent="-285750" fontAlgn="base">
              <a:lnSpc>
                <a:spcPts val="148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Food delivery and machinery refuelling &amp; repair services were brought directly to the fields, with on-site dispute resolution.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246552" y="3583335"/>
            <a:ext cx="22479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1400" b="1" dirty="0">
                <a:solidFill>
                  <a:schemeClr val="bg1"/>
                </a:solidFill>
              </a:rPr>
              <a:t>By the end of June, all 360,000 hectares of wheat and 53,000 hectares of rapeseed were successfully harvested, securing the grain in the barns.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10" descr="IMG_25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47515" y="1784350"/>
            <a:ext cx="7955280" cy="47015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25236"/>
          </a:xfrm>
          <a:prstGeom prst="rect">
            <a:avLst/>
          </a:prstGeom>
        </p:spPr>
      </p:pic>
      <p:pic>
        <p:nvPicPr>
          <p:cNvPr id="4" name="图片 3"/>
          <p:cNvPicPr/>
          <p:nvPr/>
        </p:nvPicPr>
        <p:blipFill>
          <a:blip r:embed="rId3"/>
          <a:stretch>
            <a:fillRect/>
          </a:stretch>
        </p:blipFill>
        <p:spPr>
          <a:xfrm>
            <a:off x="371475" y="1143635"/>
            <a:ext cx="3860800" cy="2971800"/>
          </a:xfrm>
          <a:prstGeom prst="rect">
            <a:avLst/>
          </a:prstGeom>
        </p:spPr>
      </p:pic>
      <p:pic>
        <p:nvPicPr>
          <p:cNvPr id="5" name="图片 4"/>
          <p:cNvPicPr/>
          <p:nvPr/>
        </p:nvPicPr>
        <p:blipFill>
          <a:blip r:embed="rId4"/>
          <a:stretch>
            <a:fillRect/>
          </a:stretch>
        </p:blipFill>
        <p:spPr>
          <a:xfrm>
            <a:off x="371475" y="4115435"/>
            <a:ext cx="3860800" cy="2742565"/>
          </a:xfrm>
          <a:prstGeom prst="rect">
            <a:avLst/>
          </a:prstGeom>
        </p:spPr>
      </p:pic>
      <p:cxnSp>
        <p:nvCxnSpPr>
          <p:cNvPr id="8" name="直接箭头连接符 7"/>
          <p:cNvCxnSpPr/>
          <p:nvPr/>
        </p:nvCxnSpPr>
        <p:spPr>
          <a:xfrm flipH="1">
            <a:off x="8060690" y="2837180"/>
            <a:ext cx="1223645" cy="684530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8913495" y="2468880"/>
            <a:ext cx="20224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dirty="0">
                <a:solidFill>
                  <a:srgbClr val="C00000"/>
                </a:solidFill>
              </a:rPr>
              <a:t>Xiangyang City</a:t>
            </a:r>
            <a:r>
              <a:rPr lang="en-US" altLang="zh-CN" dirty="0">
                <a:solidFill>
                  <a:srgbClr val="C00000"/>
                </a:solidFill>
              </a:rPr>
              <a:t> </a:t>
            </a:r>
            <a:endParaRPr lang="en-US" altLang="zh-CN" dirty="0">
              <a:solidFill>
                <a:srgbClr val="C0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371975" y="1143635"/>
            <a:ext cx="7143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sz="2800" dirty="0"/>
              <a:t>Emergency Harvesters Rush to Xiangyang City</a:t>
            </a:r>
            <a:endParaRPr lang="zh-CN" altLang="en-US" sz="2800" dirty="0"/>
          </a:p>
        </p:txBody>
      </p:sp>
      <p:cxnSp>
        <p:nvCxnSpPr>
          <p:cNvPr id="7" name="直接箭头连接符 6"/>
          <p:cNvCxnSpPr/>
          <p:nvPr/>
        </p:nvCxnSpPr>
        <p:spPr>
          <a:xfrm flipH="1">
            <a:off x="4304030" y="2079625"/>
            <a:ext cx="1118235" cy="1958340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7260590" y="1784985"/>
            <a:ext cx="3592830" cy="4286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GB" sz="1400" b="1" dirty="0"/>
              <a:t>Hubei Province Precipitation Forecast</a:t>
            </a:r>
            <a:endParaRPr lang="en-GB" sz="1400" b="1" dirty="0"/>
          </a:p>
        </p:txBody>
      </p:sp>
      <p:sp>
        <p:nvSpPr>
          <p:cNvPr id="11" name="Rectangle 10"/>
          <p:cNvSpPr/>
          <p:nvPr/>
        </p:nvSpPr>
        <p:spPr>
          <a:xfrm>
            <a:off x="10649585" y="3458845"/>
            <a:ext cx="1170940" cy="33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/>
              <a:t>Precipitation(mm) </a:t>
            </a:r>
            <a:endParaRPr lang="en-GB" sz="1050" dirty="0"/>
          </a:p>
        </p:txBody>
      </p:sp>
      <p:sp>
        <p:nvSpPr>
          <p:cNvPr id="12" name="Rectangle 11"/>
          <p:cNvSpPr/>
          <p:nvPr/>
        </p:nvSpPr>
        <p:spPr>
          <a:xfrm>
            <a:off x="10433685" y="5871845"/>
            <a:ext cx="1602105" cy="3333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GB" sz="1050" dirty="0"/>
              <a:t>Hubei Meteorological Observatory</a:t>
            </a:r>
            <a:endParaRPr lang="en-GB" sz="105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" y="0"/>
            <a:ext cx="12191999" cy="6858000"/>
            <a:chOff x="1" y="0"/>
            <a:chExt cx="12191999" cy="6858000"/>
          </a:xfrm>
        </p:grpSpPr>
        <p:sp>
          <p:nvSpPr>
            <p:cNvPr id="4" name="Rectangle 3"/>
            <p:cNvSpPr/>
            <p:nvPr/>
          </p:nvSpPr>
          <p:spPr>
            <a:xfrm>
              <a:off x="1" y="0"/>
              <a:ext cx="12191999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itre 3"/>
            <p:cNvSpPr txBox="1"/>
            <p:nvPr/>
          </p:nvSpPr>
          <p:spPr>
            <a:xfrm>
              <a:off x="3164193" y="3008455"/>
              <a:ext cx="4780343" cy="1041415"/>
            </a:xfrm>
            <a:prstGeom prst="rect">
              <a:avLst/>
            </a:prstGeom>
          </p:spPr>
          <p:txBody>
            <a:bodyPr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AU" sz="6000" dirty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Open Sans" panose="020B0606030504020204" pitchFamily="34" charset="0"/>
                  <a:ea typeface="Verdana" panose="020B0604030504040204" charset="0"/>
                  <a:cs typeface="Open Sans" panose="020B0606030504020204" pitchFamily="34" charset="0"/>
                </a:rPr>
                <a:t>Thank You</a:t>
              </a:r>
              <a:endParaRPr lang="en-AU" sz="60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Open Sans" panose="020B0606030504020204" pitchFamily="34" charset="0"/>
                <a:ea typeface="Verdana" panose="020B060403050404020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7198761" y="6246688"/>
            <a:ext cx="6096000" cy="5890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0" cap="none" spc="0" normalizeH="0" baseline="0" noProof="0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ea typeface="等线" panose="02010600030101010101" pitchFamily="2" charset="-122"/>
              </a:rPr>
              <a:t>Sharing for Learning</a:t>
            </a:r>
            <a:endParaRPr kumimoji="0" lang="zh-CN" altLang="en-US" sz="3200" b="1" i="0" u="none" strike="noStrike" kern="0" cap="none" spc="0" normalizeH="0" baseline="0" noProof="0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ea typeface="等线" panose="02010600030101010101" pitchFamily="2" charset="-122"/>
            </a:endParaRPr>
          </a:p>
        </p:txBody>
      </p:sp>
      <p:sp>
        <p:nvSpPr>
          <p:cNvPr id="29" name="等腰三角形 28"/>
          <p:cNvSpPr/>
          <p:nvPr/>
        </p:nvSpPr>
        <p:spPr>
          <a:xfrm>
            <a:off x="-1" y="5835250"/>
            <a:ext cx="981075" cy="1022750"/>
          </a:xfrm>
          <a:prstGeom prst="triangle">
            <a:avLst>
              <a:gd name="adj" fmla="val 1"/>
            </a:avLst>
          </a:prstGeom>
          <a:solidFill>
            <a:srgbClr val="007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00"/>
            <a:ext cx="12192000" cy="1025236"/>
          </a:xfrm>
          <a:prstGeom prst="rect">
            <a:avLst/>
          </a:prstGeom>
        </p:spPr>
      </p:pic>
      <p:pic>
        <p:nvPicPr>
          <p:cNvPr id="6" name="图片 5" descr="图形用户界面, 应用程序&#10;&#10;描述已自动生成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364" y="5273122"/>
            <a:ext cx="6004618" cy="1645936"/>
          </a:xfrm>
          <a:prstGeom prst="rect">
            <a:avLst/>
          </a:prstGeom>
        </p:spPr>
      </p:pic>
      <p:pic>
        <p:nvPicPr>
          <p:cNvPr id="7" name="图片 6" descr="QR 代码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321" y="1584878"/>
            <a:ext cx="1500704" cy="15156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790892" y="4341352"/>
            <a:ext cx="10791508" cy="834691"/>
          </a:xfrm>
          <a:prstGeom prst="rect">
            <a:avLst/>
          </a:prstGeom>
        </p:spPr>
        <p:txBody>
          <a:bodyPr wrap="square" lIns="91415" tIns="45708" rIns="91415" bIns="45708">
            <a:spAutoFit/>
          </a:bodyPr>
          <a:lstStyle/>
          <a:p>
            <a:pPr algn="ctr" defTabSz="628650">
              <a:lnSpc>
                <a:spcPct val="150000"/>
              </a:lnSpc>
              <a:defRPr/>
            </a:pPr>
            <a:r>
              <a:rPr lang="en-GB" altLang="zh-CN" sz="3600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The Impact of Climate Change on Agriculture</a:t>
            </a:r>
            <a:endParaRPr lang="en-GB" altLang="zh-CN" sz="3600" b="1" dirty="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+mn-ea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6038039" y="3061979"/>
            <a:ext cx="942567" cy="942567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1905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/>
          </a:p>
        </p:txBody>
      </p:sp>
      <p:sp>
        <p:nvSpPr>
          <p:cNvPr id="76" name="椭圆 75"/>
          <p:cNvSpPr/>
          <p:nvPr/>
        </p:nvSpPr>
        <p:spPr>
          <a:xfrm>
            <a:off x="6980641" y="2089735"/>
            <a:ext cx="214874" cy="21487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9525">
            <a:solidFill>
              <a:schemeClr val="bg1"/>
            </a:solidFill>
          </a:ln>
          <a:effectLst>
            <a:outerShdw blurRad="419100" dist="190500" dir="2700000" sx="90000" sy="90000" algn="tl" rotWithShape="0">
              <a:schemeClr val="tx1">
                <a:alpha val="4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椭圆 76"/>
          <p:cNvSpPr/>
          <p:nvPr/>
        </p:nvSpPr>
        <p:spPr>
          <a:xfrm>
            <a:off x="4606619" y="3136930"/>
            <a:ext cx="214874" cy="21487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9525">
            <a:solidFill>
              <a:schemeClr val="bg1"/>
            </a:solidFill>
          </a:ln>
          <a:effectLst>
            <a:outerShdw blurRad="419100" dist="190500" dir="2700000" sx="90000" sy="90000" algn="tl" rotWithShape="0">
              <a:schemeClr val="tx1">
                <a:alpha val="4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4491179" y="1808489"/>
            <a:ext cx="942567" cy="942567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1905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/>
          </a:p>
        </p:txBody>
      </p:sp>
      <p:sp>
        <p:nvSpPr>
          <p:cNvPr id="10" name="椭圆 9"/>
          <p:cNvSpPr/>
          <p:nvPr/>
        </p:nvSpPr>
        <p:spPr>
          <a:xfrm>
            <a:off x="4877782" y="2039417"/>
            <a:ext cx="1863725" cy="178054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2540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1" name="文本框 17"/>
          <p:cNvSpPr txBox="1"/>
          <p:nvPr/>
        </p:nvSpPr>
        <p:spPr>
          <a:xfrm>
            <a:off x="4855148" y="2368491"/>
            <a:ext cx="2125102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solidFill>
                  <a:schemeClr val="accent2"/>
                </a:solidFill>
                <a:latin typeface="Open Sans Regular" panose="020B0606030504020204" charset="0"/>
                <a:ea typeface="微软雅黑" panose="020B0503020204020204" pitchFamily="34" charset="-122"/>
                <a:cs typeface="Open Sans Regular" panose="020B0606030504020204" charset="0"/>
              </a:rPr>
              <a:t>01</a:t>
            </a:r>
            <a:endParaRPr lang="zh-CN" altLang="en-US" sz="8800" dirty="0">
              <a:solidFill>
                <a:schemeClr val="accent2"/>
              </a:solidFill>
              <a:latin typeface="Open Sans Regular" panose="020B0606030504020204" charset="0"/>
              <a:ea typeface="微软雅黑" panose="020B0503020204020204" pitchFamily="34" charset="-122"/>
              <a:cs typeface="Open Sans Regular" panose="020B0606030504020204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252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2523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81000" y="1179195"/>
            <a:ext cx="11430000" cy="54216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 fontAlgn="auto">
              <a:spcAft>
                <a:spcPts val="600"/>
              </a:spcAft>
            </a:pPr>
            <a:r>
              <a:rPr lang="en-US" altLang="zh-CN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Climate change represents the greatest environmental challenge facing humanity, directly threatening </a:t>
            </a:r>
            <a:r>
              <a:rPr lang="en-GB" altLang="zh-CN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sustainable development and human living conditions</a:t>
            </a:r>
            <a:r>
              <a:rPr lang="en-US" altLang="zh-CN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altLang="zh-CN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indent="0" fontAlgn="auto">
              <a:spcAft>
                <a:spcPts val="600"/>
              </a:spcAft>
            </a:pPr>
            <a:endParaRPr lang="en-US" altLang="zh-CN" sz="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indent="0" fontAlgn="auto">
              <a:spcAft>
                <a:spcPts val="600"/>
              </a:spcAft>
            </a:pPr>
            <a:r>
              <a:rPr lang="en-GB" altLang="zh-CN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Agriculture is highly sensitive to climate change and natural disasters because</a:t>
            </a:r>
            <a:endParaRPr lang="en-GB" altLang="zh-CN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09625" indent="-342900" fontAlgn="auto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zh-CN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reliance on living organisms: high vulnerability</a:t>
            </a:r>
            <a:endParaRPr lang="en-GB" altLang="zh-CN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09625" indent="-342900" fontAlgn="auto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zh-CN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primarily outdoor production conditions: high exposure</a:t>
            </a:r>
            <a:endParaRPr lang="en-GB" altLang="zh-CN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09625" indent="-342900" fontAlgn="auto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altLang="zh-CN" sz="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indent="0" fontAlgn="auto">
              <a:spcAft>
                <a:spcPts val="600"/>
              </a:spcAft>
            </a:pPr>
            <a:r>
              <a:rPr lang="en-US" altLang="zh-CN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impact of climate change on agriculture </a:t>
            </a:r>
            <a:endParaRPr lang="en-US" altLang="zh-CN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indent="0" fontAlgn="auto">
              <a:spcAft>
                <a:spcPts val="600"/>
              </a:spcAft>
            </a:pPr>
            <a:endParaRPr lang="en-US" altLang="zh-CN" sz="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fontAlgn="auto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the short term</a:t>
            </a:r>
            <a:r>
              <a:rPr lang="zh-CN" alt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： </a:t>
            </a:r>
            <a:r>
              <a:rPr lang="en-US" altLang="zh-CN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both advantages and disadvantages: </a:t>
            </a:r>
            <a:endParaRPr lang="en-US" altLang="zh-CN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zh-CN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high latitudes &amp; cold seasons benefit more; </a:t>
            </a:r>
            <a:endParaRPr lang="en-GB" altLang="zh-CN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zh-CN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low latitudes &amp; hot seasons suffer more.</a:t>
            </a:r>
            <a:endParaRPr lang="en-GB" altLang="zh-CN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fontAlgn="auto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the long term</a:t>
            </a:r>
            <a:r>
              <a:rPr lang="zh-CN" alt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： </a:t>
            </a:r>
            <a:r>
              <a:rPr lang="en-US" altLang="zh-CN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negative factors are rapidly increasing, posing a serious threat to food security and farmers' livelihoods.</a:t>
            </a:r>
            <a:endParaRPr lang="en-US" altLang="zh-CN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indent="0" fontAlgn="auto">
              <a:spcAft>
                <a:spcPts val="600"/>
              </a:spcAft>
            </a:pPr>
            <a:endParaRPr lang="en-US" altLang="zh-CN" sz="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indent="0" fontAlgn="auto">
              <a:spcAft>
                <a:spcPts val="600"/>
              </a:spcAft>
            </a:pPr>
            <a:r>
              <a:rPr lang="en-US" altLang="zh-CN" sz="2000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Beneficial and adverse effects can </a:t>
            </a:r>
            <a:r>
              <a:rPr lang="en-GB" altLang="zh-CN" sz="2000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 mutually converted </a:t>
            </a:r>
            <a:r>
              <a:rPr lang="en-US" altLang="zh-CN" sz="2000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under certain conditions.</a:t>
            </a:r>
            <a:endParaRPr lang="en-US" altLang="zh-CN" sz="2000" u="sng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25236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/>
        </p:nvGraphicFramePr>
        <p:xfrm>
          <a:off x="3343277" y="1059871"/>
          <a:ext cx="8658224" cy="5766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85775" y="3114150"/>
            <a:ext cx="38481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i="0" dirty="0">
                <a:solidFill>
                  <a:srgbClr val="1A202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Positive Impacts of Climate Change on Global Agriculture</a:t>
            </a:r>
            <a:endParaRPr lang="en-GB" sz="2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838200" y="1121410"/>
            <a:ext cx="10515600" cy="5189220"/>
          </a:xfrm>
        </p:spPr>
        <p:txBody>
          <a:bodyPr/>
          <a:lstStyle/>
          <a:p>
            <a:pPr marL="0" indent="0">
              <a:buNone/>
            </a:pPr>
            <a:endParaRPr lang="zh-CN" altLang="en-US" sz="3200" b="1" dirty="0">
              <a:latin typeface="等线" panose="02010600030101010101" pitchFamily="2" charset="-122"/>
              <a:ea typeface="等线" panose="02010600030101010101" pitchFamily="2" charset="-122"/>
              <a:cs typeface="等线" panose="02010600030101010101" pitchFamily="2" charset="-122"/>
            </a:endParaRPr>
          </a:p>
          <a:p>
            <a:endParaRPr lang="zh-CN" altLang="en-US" sz="3200" b="1" dirty="0">
              <a:latin typeface="等线" panose="02010600030101010101" pitchFamily="2" charset="-122"/>
              <a:ea typeface="等线" panose="02010600030101010101" pitchFamily="2" charset="-122"/>
              <a:cs typeface="等线" panose="02010600030101010101" pitchFamily="2" charset="-122"/>
            </a:endParaRPr>
          </a:p>
        </p:txBody>
      </p:sp>
      <p:sp>
        <p:nvSpPr>
          <p:cNvPr id="19" name="文本框 19"/>
          <p:cNvSpPr txBox="1"/>
          <p:nvPr/>
        </p:nvSpPr>
        <p:spPr>
          <a:xfrm>
            <a:off x="377825" y="2926715"/>
            <a:ext cx="2010410" cy="594995"/>
          </a:xfrm>
          <a:prstGeom prst="rect">
            <a:avLst/>
          </a:prstGeom>
          <a:solidFill>
            <a:schemeClr val="lt1"/>
          </a:solidFill>
          <a:ln w="19050" cmpd="sng">
            <a:solidFill>
              <a:schemeClr val="tx1"/>
            </a:solidFill>
            <a:prstDash val="solid"/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indent="0" algn="ctr" rtl="0" fontAlgn="auto">
              <a:lnSpc>
                <a:spcPts val="2000"/>
              </a:lnSpc>
            </a:pPr>
            <a:r>
              <a:rPr lang="en-US" altLang="zh-CN" sz="1400" kern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Times New Roman" panose="02020603050405020304"/>
              </a:rPr>
              <a:t>Extreme Events &amp; Cascading Effects</a:t>
            </a:r>
            <a:endParaRPr lang="en-US" altLang="zh-CN" sz="1400" kern="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Times New Roman" panose="02020603050405020304"/>
            </a:endParaRPr>
          </a:p>
        </p:txBody>
      </p:sp>
      <p:sp>
        <p:nvSpPr>
          <p:cNvPr id="18" name="文本框 18"/>
          <p:cNvSpPr txBox="1"/>
          <p:nvPr/>
        </p:nvSpPr>
        <p:spPr>
          <a:xfrm>
            <a:off x="5140641" y="1747671"/>
            <a:ext cx="2018029" cy="422910"/>
          </a:xfrm>
          <a:prstGeom prst="rect">
            <a:avLst/>
          </a:prstGeom>
          <a:solidFill>
            <a:schemeClr val="lt1"/>
          </a:solidFill>
          <a:ln w="31750" cmpd="sng">
            <a:solidFill>
              <a:schemeClr val="accent1"/>
            </a:solidFill>
            <a:prstDash val="solid"/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indent="0" algn="ctr" fontAlgn="auto">
              <a:lnSpc>
                <a:spcPts val="2460"/>
              </a:lnSpc>
            </a:pPr>
            <a:r>
              <a:rPr lang="en-US" altLang="zh-CN" b="1" kern="100" dirty="0">
                <a:solidFill>
                  <a:srgbClr val="982B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Times New Roman" panose="02020603050405020304"/>
              </a:rPr>
              <a:t>Climate Change</a:t>
            </a:r>
            <a:endParaRPr lang="en-US" altLang="zh-CN" b="1" kern="100" dirty="0">
              <a:solidFill>
                <a:srgbClr val="982B5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Times New Roman" panose="02020603050405020304"/>
            </a:endParaRPr>
          </a:p>
        </p:txBody>
      </p:sp>
      <p:sp>
        <p:nvSpPr>
          <p:cNvPr id="20" name="文本框 20"/>
          <p:cNvSpPr txBox="1"/>
          <p:nvPr/>
        </p:nvSpPr>
        <p:spPr>
          <a:xfrm>
            <a:off x="2611437" y="2917492"/>
            <a:ext cx="2336479" cy="594995"/>
          </a:xfrm>
          <a:prstGeom prst="rect">
            <a:avLst/>
          </a:prstGeom>
          <a:solidFill>
            <a:schemeClr val="lt1"/>
          </a:solidFill>
          <a:ln w="19050" cmpd="sng">
            <a:solidFill>
              <a:schemeClr val="tx1"/>
            </a:solidFill>
            <a:prstDash val="solid"/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>
              <a:lnSpc>
                <a:spcPts val="2000"/>
              </a:lnSpc>
            </a:pPr>
            <a:r>
              <a:rPr lang="en-GB" sz="1400" kern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Resource and environmental changes</a:t>
            </a:r>
            <a:endParaRPr lang="en-US" altLang="zh-CN" sz="1400" kern="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Times New Roman" panose="02020603050405020304"/>
            </a:endParaRPr>
          </a:p>
        </p:txBody>
      </p:sp>
      <p:sp>
        <p:nvSpPr>
          <p:cNvPr id="21" name="文本框 21"/>
          <p:cNvSpPr txBox="1"/>
          <p:nvPr/>
        </p:nvSpPr>
        <p:spPr>
          <a:xfrm>
            <a:off x="5156835" y="2915285"/>
            <a:ext cx="2155825" cy="594995"/>
          </a:xfrm>
          <a:prstGeom prst="rect">
            <a:avLst/>
          </a:prstGeom>
          <a:solidFill>
            <a:schemeClr val="lt1"/>
          </a:solidFill>
          <a:ln w="19050" cmpd="sng">
            <a:solidFill>
              <a:schemeClr val="tx1"/>
            </a:solidFill>
            <a:prstDash val="solid"/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>
              <a:lnSpc>
                <a:spcPts val="2000"/>
              </a:lnSpc>
            </a:pPr>
            <a:r>
              <a:rPr lang="en-GB" sz="1400" kern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Pest/disease and natural enemy shifts</a:t>
            </a:r>
            <a:endParaRPr lang="en-US" altLang="zh-CN" sz="1400" kern="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Times New Roman" panose="02020603050405020304"/>
            </a:endParaRPr>
          </a:p>
        </p:txBody>
      </p:sp>
      <p:sp>
        <p:nvSpPr>
          <p:cNvPr id="22" name="文本框 22"/>
          <p:cNvSpPr txBox="1"/>
          <p:nvPr/>
        </p:nvSpPr>
        <p:spPr>
          <a:xfrm>
            <a:off x="7520940" y="2904490"/>
            <a:ext cx="2065020" cy="578485"/>
          </a:xfrm>
          <a:prstGeom prst="rect">
            <a:avLst/>
          </a:prstGeom>
          <a:solidFill>
            <a:schemeClr val="lt1"/>
          </a:solidFill>
          <a:ln w="19050" cmpd="sng">
            <a:solidFill>
              <a:schemeClr val="tx1"/>
            </a:solidFill>
            <a:prstDash val="solid"/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>
              <a:lnSpc>
                <a:spcPts val="2000"/>
              </a:lnSpc>
            </a:pPr>
            <a:r>
              <a:rPr lang="en-GB" sz="1400" kern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Shifts in agricultural market demand</a:t>
            </a:r>
            <a:endParaRPr lang="en-US" altLang="zh-CN" sz="1400" kern="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Times New Roman" panose="02020603050405020304"/>
            </a:endParaRPr>
          </a:p>
        </p:txBody>
      </p:sp>
      <p:sp>
        <p:nvSpPr>
          <p:cNvPr id="23" name="文本框 23"/>
          <p:cNvSpPr txBox="1"/>
          <p:nvPr/>
        </p:nvSpPr>
        <p:spPr>
          <a:xfrm>
            <a:off x="9960610" y="2790825"/>
            <a:ext cx="1797685" cy="787400"/>
          </a:xfrm>
          <a:prstGeom prst="rect">
            <a:avLst/>
          </a:prstGeom>
          <a:solidFill>
            <a:schemeClr val="lt1"/>
          </a:solidFill>
          <a:ln w="19050" cmpd="sng">
            <a:solidFill>
              <a:schemeClr val="tx1"/>
            </a:solidFill>
            <a:prstDash val="solid"/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indent="0" algn="ctr" fontAlgn="auto">
              <a:lnSpc>
                <a:spcPts val="1800"/>
              </a:lnSpc>
            </a:pPr>
            <a:r>
              <a:rPr lang="en-GB" sz="1400" kern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Impacts on agribusiness and related services</a:t>
            </a:r>
            <a:endParaRPr lang="en-US" altLang="zh-CN" sz="1400" kern="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Times New Roman" panose="02020603050405020304"/>
            </a:endParaRPr>
          </a:p>
        </p:txBody>
      </p:sp>
      <p:sp>
        <p:nvSpPr>
          <p:cNvPr id="24" name="文本框 24"/>
          <p:cNvSpPr txBox="1"/>
          <p:nvPr/>
        </p:nvSpPr>
        <p:spPr>
          <a:xfrm>
            <a:off x="619125" y="4246864"/>
            <a:ext cx="1687509" cy="566588"/>
          </a:xfrm>
          <a:prstGeom prst="rect">
            <a:avLst/>
          </a:prstGeom>
          <a:solidFill>
            <a:schemeClr val="lt1"/>
          </a:solidFill>
          <a:ln w="19050" cmpd="sng">
            <a:solidFill>
              <a:schemeClr val="tx1"/>
            </a:solidFill>
            <a:prstDash val="solid"/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>
              <a:lnSpc>
                <a:spcPts val="2000"/>
              </a:lnSpc>
            </a:pPr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Damage to biota and facilities</a:t>
            </a:r>
            <a:endParaRPr lang="en-US" altLang="zh-CN" sz="1200" kern="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Times New Roman" panose="02020603050405020304"/>
            </a:endParaRPr>
          </a:p>
        </p:txBody>
      </p:sp>
      <p:sp>
        <p:nvSpPr>
          <p:cNvPr id="25" name="文本框 25"/>
          <p:cNvSpPr txBox="1"/>
          <p:nvPr/>
        </p:nvSpPr>
        <p:spPr>
          <a:xfrm>
            <a:off x="2671445" y="4222115"/>
            <a:ext cx="2538730" cy="584835"/>
          </a:xfrm>
          <a:prstGeom prst="rect">
            <a:avLst/>
          </a:prstGeom>
          <a:solidFill>
            <a:schemeClr val="lt1"/>
          </a:solidFill>
          <a:ln w="19050" cmpd="sng">
            <a:solidFill>
              <a:schemeClr val="tx1"/>
            </a:solidFill>
            <a:prstDash val="solid"/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>
              <a:lnSpc>
                <a:spcPts val="2000"/>
              </a:lnSpc>
            </a:pPr>
            <a:r>
              <a:rPr lang="en-GB" sz="1400" kern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Impacts on yield potential, quality, and distribution</a:t>
            </a:r>
            <a:endParaRPr lang="en-US" altLang="zh-CN" sz="1400" kern="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Times New Roman" panose="02020603050405020304"/>
            </a:endParaRPr>
          </a:p>
        </p:txBody>
      </p:sp>
      <p:sp>
        <p:nvSpPr>
          <p:cNvPr id="26" name="文本框 26"/>
          <p:cNvSpPr txBox="1"/>
          <p:nvPr/>
        </p:nvSpPr>
        <p:spPr>
          <a:xfrm>
            <a:off x="5425122" y="4203216"/>
            <a:ext cx="1994694" cy="584835"/>
          </a:xfrm>
          <a:prstGeom prst="rect">
            <a:avLst/>
          </a:prstGeom>
          <a:solidFill>
            <a:schemeClr val="lt1"/>
          </a:solidFill>
          <a:ln w="19050" cmpd="sng">
            <a:solidFill>
              <a:schemeClr val="tx1"/>
            </a:solidFill>
            <a:prstDash val="solid"/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>
              <a:lnSpc>
                <a:spcPts val="2000"/>
              </a:lnSpc>
            </a:pPr>
            <a:r>
              <a:rPr lang="en-GB" sz="1400" kern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Damage to crops and livestock</a:t>
            </a:r>
            <a:endParaRPr lang="en-US" altLang="zh-CN" sz="1400" kern="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Times New Roman" panose="02020603050405020304"/>
            </a:endParaRPr>
          </a:p>
        </p:txBody>
      </p:sp>
      <p:sp>
        <p:nvSpPr>
          <p:cNvPr id="27" name="文本框 27"/>
          <p:cNvSpPr txBox="1"/>
          <p:nvPr/>
        </p:nvSpPr>
        <p:spPr>
          <a:xfrm>
            <a:off x="7614601" y="4179085"/>
            <a:ext cx="1909762" cy="594361"/>
          </a:xfrm>
          <a:prstGeom prst="rect">
            <a:avLst/>
          </a:prstGeom>
          <a:solidFill>
            <a:schemeClr val="lt1"/>
          </a:solidFill>
          <a:ln w="19050" cmpd="sng">
            <a:solidFill>
              <a:schemeClr val="tx1"/>
            </a:solidFill>
            <a:prstDash val="solid"/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>
              <a:lnSpc>
                <a:spcPts val="2000"/>
              </a:lnSpc>
            </a:pPr>
            <a:r>
              <a:rPr lang="en-GB" sz="1400" kern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Impacts on scale, yield, and prices</a:t>
            </a:r>
            <a:endParaRPr lang="en-US" altLang="zh-CN" sz="1400" kern="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Times New Roman" panose="02020603050405020304"/>
            </a:endParaRPr>
          </a:p>
        </p:txBody>
      </p:sp>
      <p:sp>
        <p:nvSpPr>
          <p:cNvPr id="28" name="文本框 28"/>
          <p:cNvSpPr txBox="1"/>
          <p:nvPr/>
        </p:nvSpPr>
        <p:spPr>
          <a:xfrm>
            <a:off x="9714704" y="4191786"/>
            <a:ext cx="2251872" cy="856464"/>
          </a:xfrm>
          <a:prstGeom prst="rect">
            <a:avLst/>
          </a:prstGeom>
          <a:solidFill>
            <a:schemeClr val="lt1"/>
          </a:solidFill>
          <a:ln w="19050" cmpd="sng">
            <a:solidFill>
              <a:schemeClr val="tx1"/>
            </a:solidFill>
            <a:prstDash val="solid"/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>
              <a:lnSpc>
                <a:spcPts val="2000"/>
              </a:lnSpc>
            </a:pPr>
            <a:r>
              <a:rPr lang="en-GB" sz="1400" kern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Impacts on farming conditions and post-harvest support</a:t>
            </a:r>
            <a:endParaRPr lang="zh-CN" altLang="en-US" sz="1400" kern="100" dirty="0">
              <a:latin typeface="Open Sans" panose="020B0606030504020204" pitchFamily="34" charset="0"/>
              <a:cs typeface="Open Sans" panose="020B0606030504020204" pitchFamily="34" charset="0"/>
              <a:sym typeface="Times New Roman" panose="02020603050405020304"/>
            </a:endParaRPr>
          </a:p>
        </p:txBody>
      </p:sp>
      <p:sp>
        <p:nvSpPr>
          <p:cNvPr id="29" name="文本框 29"/>
          <p:cNvSpPr txBox="1"/>
          <p:nvPr/>
        </p:nvSpPr>
        <p:spPr>
          <a:xfrm>
            <a:off x="4905375" y="5568466"/>
            <a:ext cx="2609850" cy="856782"/>
          </a:xfrm>
          <a:prstGeom prst="rect">
            <a:avLst/>
          </a:prstGeom>
          <a:solidFill>
            <a:schemeClr val="lt1"/>
          </a:solidFill>
          <a:ln w="31750" cmpd="sng">
            <a:solidFill>
              <a:schemeClr val="accent1"/>
            </a:solidFill>
            <a:prstDash val="solid"/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>
              <a:lnSpc>
                <a:spcPts val="2020"/>
              </a:lnSpc>
            </a:pPr>
            <a:r>
              <a:rPr lang="en-GB" altLang="zh-CN" sz="1600" b="1" kern="1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Times New Roman" panose="02020603050405020304"/>
              </a:rPr>
              <a:t>Yield, quality, profit, and sustainability in the </a:t>
            </a:r>
            <a:r>
              <a:rPr lang="en-GB" altLang="zh-CN" sz="1600" b="1" kern="100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Times New Roman" panose="02020603050405020304"/>
              </a:rPr>
              <a:t>agricultural system</a:t>
            </a:r>
            <a:endParaRPr lang="zh-CN" altLang="en-US" sz="1600" b="1" kern="100" dirty="0">
              <a:solidFill>
                <a:schemeClr val="tx1"/>
              </a:solidFill>
              <a:latin typeface="Open Sans" panose="020B0606030504020204" pitchFamily="34" charset="0"/>
              <a:ea typeface="等线" panose="02010600030101010101" pitchFamily="2" charset="-122"/>
              <a:cs typeface="Open Sans" panose="020B0606030504020204" pitchFamily="34" charset="0"/>
              <a:sym typeface="Times New Roman" panose="02020603050405020304"/>
            </a:endParaRPr>
          </a:p>
        </p:txBody>
      </p:sp>
      <p:cxnSp>
        <p:nvCxnSpPr>
          <p:cNvPr id="31" name="直接箭头连接符 31"/>
          <p:cNvCxnSpPr>
            <a:stCxn id="18" idx="2"/>
          </p:cNvCxnSpPr>
          <p:nvPr/>
        </p:nvCxnSpPr>
        <p:spPr>
          <a:xfrm flipH="1">
            <a:off x="2105894" y="2170581"/>
            <a:ext cx="4043762" cy="7449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8" name="直接箭头连接符 31"/>
          <p:cNvCxnSpPr>
            <a:stCxn id="18" idx="2"/>
            <a:endCxn id="20" idx="0"/>
          </p:cNvCxnSpPr>
          <p:nvPr/>
        </p:nvCxnSpPr>
        <p:spPr>
          <a:xfrm flipH="1">
            <a:off x="3779836" y="2170581"/>
            <a:ext cx="2369820" cy="7467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9" name="直接箭头连接符 31"/>
          <p:cNvCxnSpPr>
            <a:stCxn id="18" idx="2"/>
            <a:endCxn id="21" idx="0"/>
          </p:cNvCxnSpPr>
          <p:nvPr/>
        </p:nvCxnSpPr>
        <p:spPr>
          <a:xfrm>
            <a:off x="6149656" y="2170581"/>
            <a:ext cx="85725" cy="7448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0" name="直接箭头连接符 31"/>
          <p:cNvCxnSpPr>
            <a:stCxn id="18" idx="2"/>
            <a:endCxn id="23" idx="0"/>
          </p:cNvCxnSpPr>
          <p:nvPr/>
        </p:nvCxnSpPr>
        <p:spPr>
          <a:xfrm>
            <a:off x="6149656" y="2170581"/>
            <a:ext cx="4710430" cy="6203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1" name="直接箭头连接符 31"/>
          <p:cNvCxnSpPr>
            <a:stCxn id="18" idx="2"/>
            <a:endCxn id="22" idx="0"/>
          </p:cNvCxnSpPr>
          <p:nvPr/>
        </p:nvCxnSpPr>
        <p:spPr>
          <a:xfrm>
            <a:off x="6149656" y="2170581"/>
            <a:ext cx="2404110" cy="7340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7" name="直接箭头连接符 37"/>
          <p:cNvCxnSpPr>
            <a:stCxn id="21" idx="2"/>
            <a:endCxn id="26" idx="0"/>
          </p:cNvCxnSpPr>
          <p:nvPr/>
        </p:nvCxnSpPr>
        <p:spPr>
          <a:xfrm>
            <a:off x="6234907" y="3510431"/>
            <a:ext cx="187325" cy="6927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2" name="直接箭头连接符 37"/>
          <p:cNvCxnSpPr/>
          <p:nvPr/>
        </p:nvCxnSpPr>
        <p:spPr>
          <a:xfrm flipH="1">
            <a:off x="8559003" y="3468045"/>
            <a:ext cx="8255" cy="7245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3" name="直接箭头连接符 37"/>
          <p:cNvCxnSpPr>
            <a:stCxn id="19" idx="2"/>
            <a:endCxn id="24" idx="0"/>
          </p:cNvCxnSpPr>
          <p:nvPr/>
        </p:nvCxnSpPr>
        <p:spPr>
          <a:xfrm>
            <a:off x="1382872" y="3521654"/>
            <a:ext cx="80010" cy="7251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4" name="直接箭头连接符 37"/>
          <p:cNvCxnSpPr>
            <a:stCxn id="20" idx="2"/>
            <a:endCxn id="25" idx="0"/>
          </p:cNvCxnSpPr>
          <p:nvPr/>
        </p:nvCxnSpPr>
        <p:spPr>
          <a:xfrm>
            <a:off x="3779677" y="3512487"/>
            <a:ext cx="161290" cy="7099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5" name="直接箭头连接符 37"/>
          <p:cNvCxnSpPr>
            <a:stCxn id="23" idx="2"/>
            <a:endCxn id="28" idx="0"/>
          </p:cNvCxnSpPr>
          <p:nvPr/>
        </p:nvCxnSpPr>
        <p:spPr>
          <a:xfrm flipH="1">
            <a:off x="10840639" y="3578376"/>
            <a:ext cx="19050" cy="6134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6" name="直接箭头连接符 37"/>
          <p:cNvCxnSpPr>
            <a:endCxn id="29" idx="0"/>
          </p:cNvCxnSpPr>
          <p:nvPr/>
        </p:nvCxnSpPr>
        <p:spPr>
          <a:xfrm>
            <a:off x="2022156" y="4825834"/>
            <a:ext cx="4188144" cy="7426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7" name="直接箭头连接符 37"/>
          <p:cNvCxnSpPr>
            <a:stCxn id="25" idx="2"/>
            <a:endCxn id="29" idx="0"/>
          </p:cNvCxnSpPr>
          <p:nvPr/>
        </p:nvCxnSpPr>
        <p:spPr>
          <a:xfrm>
            <a:off x="3940808" y="4807101"/>
            <a:ext cx="2269490" cy="7613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0" name="直接箭头连接符 37"/>
          <p:cNvCxnSpPr>
            <a:stCxn id="26" idx="2"/>
            <a:endCxn id="29" idx="0"/>
          </p:cNvCxnSpPr>
          <p:nvPr/>
        </p:nvCxnSpPr>
        <p:spPr>
          <a:xfrm flipH="1">
            <a:off x="6210300" y="4788051"/>
            <a:ext cx="212169" cy="7804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2" name="直接箭头连接符 37"/>
          <p:cNvCxnSpPr>
            <a:stCxn id="27" idx="2"/>
          </p:cNvCxnSpPr>
          <p:nvPr/>
        </p:nvCxnSpPr>
        <p:spPr>
          <a:xfrm flipH="1">
            <a:off x="6209901" y="4773446"/>
            <a:ext cx="2359581" cy="7895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3" name="直接箭头连接符 37"/>
          <p:cNvCxnSpPr>
            <a:stCxn id="28" idx="2"/>
            <a:endCxn id="29" idx="0"/>
          </p:cNvCxnSpPr>
          <p:nvPr/>
        </p:nvCxnSpPr>
        <p:spPr>
          <a:xfrm flipH="1">
            <a:off x="6210300" y="5048250"/>
            <a:ext cx="4630340" cy="5202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187721" y="1111365"/>
            <a:ext cx="12193269" cy="46166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r>
              <a:rPr lang="en-GB" sz="2400" b="1" dirty="0">
                <a:solidFill>
                  <a:srgbClr val="1A20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Negative Impacts of Climate Change on Global Agriculture</a:t>
            </a:r>
            <a:endParaRPr lang="en-GB" sz="2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" y="-635"/>
            <a:ext cx="12192000" cy="10252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1486535" y="4039870"/>
            <a:ext cx="9291955" cy="2132330"/>
          </a:xfrm>
          <a:prstGeom prst="rect">
            <a:avLst/>
          </a:prstGeom>
        </p:spPr>
        <p:txBody>
          <a:bodyPr wrap="square" lIns="91415" tIns="45708" rIns="91415" bIns="45708">
            <a:noAutofit/>
          </a:bodyPr>
          <a:lstStyle/>
          <a:p>
            <a:pPr algn="ctr" defTabSz="628650">
              <a:lnSpc>
                <a:spcPct val="150000"/>
              </a:lnSpc>
              <a:defRPr/>
            </a:pPr>
            <a:r>
              <a:rPr lang="en-US" altLang="zh-CN" sz="3600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 Characteristics of Agricultural Disasters Caused by Climate Change</a:t>
            </a:r>
            <a:endParaRPr lang="en-US" altLang="zh-CN" sz="36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indent="0" algn="l" defTabSz="628650" fontAlgn="auto">
              <a:lnSpc>
                <a:spcPct val="100000"/>
              </a:lnSpc>
              <a:defRPr/>
            </a:pPr>
            <a:endParaRPr lang="en-US" altLang="zh-CN" sz="36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6038039" y="3061979"/>
            <a:ext cx="942567" cy="942567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1905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/>
          </a:p>
        </p:txBody>
      </p:sp>
      <p:sp>
        <p:nvSpPr>
          <p:cNvPr id="76" name="椭圆 75"/>
          <p:cNvSpPr/>
          <p:nvPr/>
        </p:nvSpPr>
        <p:spPr>
          <a:xfrm>
            <a:off x="6980641" y="2089735"/>
            <a:ext cx="214874" cy="21487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9525">
            <a:solidFill>
              <a:schemeClr val="bg1"/>
            </a:solidFill>
          </a:ln>
          <a:effectLst>
            <a:outerShdw blurRad="419100" dist="190500" dir="2700000" sx="90000" sy="90000" algn="tl" rotWithShape="0">
              <a:schemeClr val="tx1">
                <a:alpha val="4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椭圆 76"/>
          <p:cNvSpPr/>
          <p:nvPr/>
        </p:nvSpPr>
        <p:spPr>
          <a:xfrm>
            <a:off x="4606619" y="3136930"/>
            <a:ext cx="214874" cy="21487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9525">
            <a:solidFill>
              <a:schemeClr val="bg1"/>
            </a:solidFill>
          </a:ln>
          <a:effectLst>
            <a:outerShdw blurRad="419100" dist="190500" dir="2700000" sx="90000" sy="90000" algn="tl" rotWithShape="0">
              <a:schemeClr val="tx1">
                <a:alpha val="4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4491179" y="1808489"/>
            <a:ext cx="942567" cy="942567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1905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/>
          </a:p>
        </p:txBody>
      </p:sp>
      <p:sp>
        <p:nvSpPr>
          <p:cNvPr id="10" name="椭圆 9"/>
          <p:cNvSpPr/>
          <p:nvPr/>
        </p:nvSpPr>
        <p:spPr>
          <a:xfrm>
            <a:off x="4877782" y="2039417"/>
            <a:ext cx="1863725" cy="178054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2540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1" name="文本框 17"/>
          <p:cNvSpPr txBox="1"/>
          <p:nvPr/>
        </p:nvSpPr>
        <p:spPr>
          <a:xfrm>
            <a:off x="4855148" y="2368491"/>
            <a:ext cx="2125102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solidFill>
                  <a:schemeClr val="accent2"/>
                </a:solidFill>
                <a:latin typeface="Open Sans Regular" panose="020B0606030504020204" charset="0"/>
                <a:ea typeface="微软雅黑" panose="020B0503020204020204" pitchFamily="34" charset="-122"/>
                <a:cs typeface="Open Sans Regular" panose="020B0606030504020204" charset="0"/>
              </a:rPr>
              <a:t>02</a:t>
            </a:r>
            <a:endParaRPr lang="zh-CN" altLang="en-US" sz="8800" dirty="0">
              <a:solidFill>
                <a:schemeClr val="accent2"/>
              </a:solidFill>
              <a:latin typeface="Open Sans Regular" panose="020B0606030504020204" charset="0"/>
              <a:ea typeface="微软雅黑" panose="020B0503020204020204" pitchFamily="34" charset="-122"/>
              <a:cs typeface="Open Sans Regular" panose="020B0606030504020204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252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2523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90195" y="1039495"/>
            <a:ext cx="11611610" cy="54546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12700" algn="just" defTabSz="266700" fontAlgn="auto">
              <a:spcAft>
                <a:spcPts val="600"/>
              </a:spcAft>
            </a:pPr>
            <a:r>
              <a:rPr lang="en-US" altLang="zh-CN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2.1 Climate change-related agricultural disasters</a:t>
            </a:r>
            <a:endParaRPr lang="zh-CN" altLang="en-US" sz="2400" dirty="0">
              <a:latin typeface="Open Sans" panose="020B0606030504020204" pitchFamily="34" charset="0"/>
              <a:ea typeface="等线" panose="02010600030101010101" pitchFamily="2" charset="-122"/>
              <a:cs typeface="Open Sans" panose="020B0606030504020204" pitchFamily="34" charset="0"/>
              <a:sym typeface="+mn-ea"/>
            </a:endParaRPr>
          </a:p>
          <a:p>
            <a:pPr indent="12700" algn="just" defTabSz="266700" fontAlgn="auto">
              <a:spcAft>
                <a:spcPts val="600"/>
              </a:spcAft>
            </a:pPr>
            <a:endParaRPr lang="en-US" altLang="zh-CN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+mn-ea"/>
            </a:endParaRPr>
          </a:p>
          <a:p>
            <a:pPr indent="12700" algn="just" defTabSz="266700" fontAlgn="auto">
              <a:spcAft>
                <a:spcPts val="600"/>
              </a:spcAft>
            </a:pPr>
            <a:r>
              <a:rPr lang="en-US" altLang="zh-CN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Meteorological disasters</a:t>
            </a:r>
            <a:r>
              <a:rPr lang="en-US" altLang="zh-CN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: drought, flood, </a:t>
            </a: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waterlogging</a:t>
            </a:r>
            <a:r>
              <a:rPr lang="en-US" altLang="zh-CN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; cold damage, </a:t>
            </a: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heat injury</a:t>
            </a:r>
            <a:r>
              <a:rPr lang="en-US" altLang="zh-CN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, snow disaster, hailstorm; gale, tropical cyclone, hot-dry wind, persistent rainy weather, shading damage, scorching damage; sandstorm; animal hot stress, animal cold stress, and fish suffocation </a:t>
            </a:r>
            <a:endParaRPr lang="en-US" altLang="zh-CN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+mn-ea"/>
            </a:endParaRPr>
          </a:p>
          <a:p>
            <a:pPr indent="12700" algn="just" defTabSz="266700" fontAlgn="auto">
              <a:spcAft>
                <a:spcPts val="600"/>
              </a:spcAft>
            </a:pPr>
            <a:endParaRPr lang="en-US" altLang="zh-CN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+mn-ea"/>
            </a:endParaRPr>
          </a:p>
          <a:p>
            <a:pPr indent="12700" algn="just" defTabSz="266700" fontAlgn="auto">
              <a:spcAft>
                <a:spcPts val="600"/>
              </a:spcAft>
            </a:pPr>
            <a:r>
              <a:rPr lang="en-US" altLang="zh-CN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Marine disasters</a:t>
            </a:r>
            <a:r>
              <a:rPr lang="en-US" altLang="zh-CN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: storm surges, sea ice, rogue wave, tsunami, and red tides</a:t>
            </a:r>
            <a:endParaRPr lang="en-US" altLang="zh-CN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+mn-ea"/>
            </a:endParaRPr>
          </a:p>
          <a:p>
            <a:pPr indent="12700" algn="just" defTabSz="266700" fontAlgn="auto">
              <a:spcAft>
                <a:spcPts val="600"/>
              </a:spcAft>
            </a:pPr>
            <a:endParaRPr lang="en-US" altLang="zh-CN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+mn-ea"/>
            </a:endParaRPr>
          </a:p>
          <a:p>
            <a:pPr indent="12700" algn="just" defTabSz="266700" fontAlgn="auto">
              <a:spcAft>
                <a:spcPts val="600"/>
              </a:spcAft>
            </a:pPr>
            <a:r>
              <a:rPr lang="en-US" altLang="zh-CN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Geological disasters</a:t>
            </a:r>
            <a:r>
              <a:rPr lang="en-US" altLang="zh-CN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: </a:t>
            </a:r>
            <a:r>
              <a:rPr lang="en-GB" altLang="zh-CN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soil erosion, land subsidence, ground collapse, rockfalls, landslides, and debris flows</a:t>
            </a:r>
            <a:endParaRPr lang="en-US" altLang="zh-CN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+mn-ea"/>
            </a:endParaRPr>
          </a:p>
          <a:p>
            <a:pPr indent="12700" algn="just" defTabSz="266700" fontAlgn="auto">
              <a:spcAft>
                <a:spcPts val="600"/>
              </a:spcAft>
            </a:pPr>
            <a:endParaRPr lang="en-US" altLang="zh-CN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+mn-ea"/>
            </a:endParaRPr>
          </a:p>
          <a:p>
            <a:pPr indent="12700" algn="just" defTabSz="266700" fontAlgn="auto">
              <a:spcAft>
                <a:spcPts val="600"/>
              </a:spcAft>
            </a:pPr>
            <a:r>
              <a:rPr lang="en-US" altLang="zh-CN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Biological disasters</a:t>
            </a:r>
            <a:r>
              <a:rPr lang="en-US" altLang="zh-CN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: </a:t>
            </a:r>
            <a:r>
              <a:rPr lang="en-GB" altLang="zh-CN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plant diseases, insect pests, weed pests, and rodent pests; animal epidemics, animal parasitic diseases, and fish diseases</a:t>
            </a:r>
            <a:endParaRPr lang="en-US" altLang="zh-CN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+mn-ea"/>
            </a:endParaRPr>
          </a:p>
          <a:p>
            <a:pPr indent="12700" algn="just" defTabSz="266700" fontAlgn="auto">
              <a:spcAft>
                <a:spcPts val="600"/>
              </a:spcAft>
            </a:pPr>
            <a:endParaRPr lang="en-US" altLang="zh-CN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+mn-ea"/>
            </a:endParaRPr>
          </a:p>
          <a:p>
            <a:pPr indent="12700" algn="just" defTabSz="266700" fontAlgn="auto">
              <a:spcAft>
                <a:spcPts val="600"/>
              </a:spcAft>
            </a:pPr>
            <a:r>
              <a:rPr lang="en-US" altLang="zh-CN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Environmental disasters</a:t>
            </a:r>
            <a:r>
              <a:rPr lang="en-US" altLang="zh-CN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: </a:t>
            </a:r>
            <a:r>
              <a:rPr lang="en-GB" altLang="zh-CN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forest and grassland fires, water pollution, and acid rain</a:t>
            </a:r>
            <a:endParaRPr lang="zh-CN" altLang="en-US" sz="2000" dirty="0">
              <a:latin typeface="Open Sans" panose="020B0606030504020204" pitchFamily="34" charset="0"/>
              <a:ea typeface="等线" panose="02010600030101010101" pitchFamily="2" charset="-122"/>
              <a:cs typeface="Open Sans" panose="020B0606030504020204" pitchFamily="3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6" name="Picture 4" descr="01C03C6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105265" y="13335"/>
            <a:ext cx="3088640" cy="2471420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</p:pic>
      <p:pic>
        <p:nvPicPr>
          <p:cNvPr id="101" name="图片 100"/>
          <p:cNvPicPr/>
          <p:nvPr/>
        </p:nvPicPr>
        <p:blipFill>
          <a:blip r:embed="rId3"/>
          <a:stretch>
            <a:fillRect/>
          </a:stretch>
        </p:blipFill>
        <p:spPr>
          <a:xfrm>
            <a:off x="6264275" y="2406015"/>
            <a:ext cx="2835275" cy="2616835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678805" y="4568825"/>
            <a:ext cx="3425190" cy="228917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" name="图片 1"/>
          <p:cNvPicPr/>
          <p:nvPr/>
        </p:nvPicPr>
        <p:blipFill>
          <a:blip r:embed="rId6"/>
          <a:stretch>
            <a:fillRect/>
          </a:stretch>
        </p:blipFill>
        <p:spPr>
          <a:xfrm>
            <a:off x="5535295" y="13335"/>
            <a:ext cx="3559810" cy="240601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307080" y="22225"/>
            <a:ext cx="2937510" cy="5210810"/>
          </a:xfrm>
          <a:prstGeom prst="rect">
            <a:avLst/>
          </a:prstGeom>
          <a:ln w="9525" cmpd="sng">
            <a:solidFill>
              <a:srgbClr val="FF0000"/>
            </a:solidFill>
            <a:prstDash val="solid"/>
          </a:ln>
        </p:spPr>
      </p:pic>
      <p:pic>
        <p:nvPicPr>
          <p:cNvPr id="62468" name="图片 62467" descr="过水稻田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653665" y="4513580"/>
            <a:ext cx="3591560" cy="2330450"/>
          </a:xfrm>
          <a:prstGeom prst="rect">
            <a:avLst/>
          </a:prstGeom>
          <a:noFill/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7890" name="Picture 6" descr="IMG_2754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445" y="2397125"/>
            <a:ext cx="3287395" cy="2160905"/>
          </a:xfrm>
          <a:prstGeom prst="rect">
            <a:avLst/>
          </a:prstGeom>
          <a:noFill/>
          <a:ln w="12700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6868" name="Picture 5" descr="旱情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60" y="17145"/>
            <a:ext cx="3272790" cy="2364105"/>
          </a:xfrm>
          <a:prstGeom prst="rect">
            <a:avLst/>
          </a:prstGeom>
          <a:noFill/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3" name="图片 12" descr="微信图片_20230820084153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3307080" y="2405380"/>
            <a:ext cx="2933065" cy="2162175"/>
          </a:xfrm>
          <a:prstGeom prst="rect">
            <a:avLst/>
          </a:prstGeom>
          <a:ln w="12700">
            <a:solidFill>
              <a:srgbClr val="C00000"/>
            </a:solidFill>
          </a:ln>
        </p:spPr>
      </p:pic>
      <p:pic>
        <p:nvPicPr>
          <p:cNvPr id="17410" name="Picture 2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9110980" y="2397125"/>
            <a:ext cx="3081020" cy="2160905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</p:pic>
      <p:pic>
        <p:nvPicPr>
          <p:cNvPr id="103434" name="图片 103433" descr="2005531175341905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9123680" y="4559935"/>
            <a:ext cx="3051175" cy="2275205"/>
          </a:xfrm>
          <a:prstGeom prst="rect">
            <a:avLst/>
          </a:prstGeom>
          <a:noFill/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5" name="文本框 4"/>
          <p:cNvSpPr txBox="1"/>
          <p:nvPr/>
        </p:nvSpPr>
        <p:spPr>
          <a:xfrm>
            <a:off x="1096010" y="1956435"/>
            <a:ext cx="15151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rice drought</a:t>
            </a:r>
            <a:endParaRPr lang="en-US" altLang="zh-CN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6355" y="2362200"/>
            <a:ext cx="12242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forest fire</a:t>
            </a:r>
            <a:endParaRPr lang="en-US" altLang="zh-CN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016375" y="0"/>
            <a:ext cx="13874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spring frost</a:t>
            </a:r>
            <a:endParaRPr lang="en-US" altLang="zh-CN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834765" y="2406015"/>
            <a:ext cx="19627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freezing damage of wonter wheat</a:t>
            </a:r>
            <a:endParaRPr lang="en-US" altLang="zh-CN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648450" y="0"/>
            <a:ext cx="2418080" cy="6921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greenhouse collapsed by snowstorm</a:t>
            </a:r>
            <a:endParaRPr lang="en-US" altLang="zh-C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611110" y="2404745"/>
            <a:ext cx="14052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 injury</a:t>
            </a:r>
            <a:endParaRPr lang="en-US" altLang="zh-CN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435985" y="4558030"/>
            <a:ext cx="2804160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wind &amp; rain waterlogging</a:t>
            </a:r>
            <a:endParaRPr lang="zh-CN" altLang="en-US" dirty="0"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372985" y="6189583"/>
            <a:ext cx="1731010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hot-dry wind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116695" y="2015490"/>
            <a:ext cx="18891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sand-dust storm</a:t>
            </a:r>
            <a:endParaRPr lang="en-US" altLang="zh-CN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180830" y="2406015"/>
            <a:ext cx="10445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typhoon</a:t>
            </a:r>
            <a:endParaRPr lang="en-US" altLang="zh-CN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141460" y="4573905"/>
            <a:ext cx="14052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hail stone</a:t>
            </a:r>
            <a:endParaRPr lang="en-US" altLang="zh-CN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图片 17"/>
          <p:cNvPicPr/>
          <p:nvPr/>
        </p:nvPicPr>
        <p:blipFill>
          <a:blip r:embed="rId20"/>
          <a:stretch>
            <a:fillRect/>
          </a:stretch>
        </p:blipFill>
        <p:spPr>
          <a:xfrm>
            <a:off x="-635" y="4571365"/>
            <a:ext cx="3288030" cy="2277110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sp>
        <p:nvSpPr>
          <p:cNvPr id="20" name="文本框 19"/>
          <p:cNvSpPr txBox="1"/>
          <p:nvPr/>
        </p:nvSpPr>
        <p:spPr>
          <a:xfrm>
            <a:off x="10160" y="6494145"/>
            <a:ext cx="802640" cy="3409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flood</a:t>
            </a:r>
            <a:endParaRPr lang="en-US" altLang="zh-CN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</p:sld>
</file>

<file path=ppt/tags/tag1.xml><?xml version="1.0" encoding="utf-8"?>
<p:tagLst xmlns:p="http://schemas.openxmlformats.org/presentationml/2006/main">
  <p:tag name="KSO_WM_DIAGRAM_VIRTUALLY_FRAME" val="{&quot;height&quot;:229.04196850393708,&quot;left&quot;:137.29007874015747,&quot;top&quot;:191.43125984251964,&quot;width&quot;:804.9211023622047}"/>
</p:tagLst>
</file>

<file path=ppt/tags/tag10.xml><?xml version="1.0" encoding="utf-8"?>
<p:tagLst xmlns:p="http://schemas.openxmlformats.org/presentationml/2006/main">
  <p:tag name="KSO_WM_DIAGRAM_VIRTUALLY_FRAME" val="{&quot;height&quot;:229.04196850393708,&quot;left&quot;:137.29007874015747,&quot;top&quot;:191.43125984251964,&quot;width&quot;:804.9211023622047}"/>
</p:tagLst>
</file>

<file path=ppt/tags/tag11.xml><?xml version="1.0" encoding="utf-8"?>
<p:tagLst xmlns:p="http://schemas.openxmlformats.org/presentationml/2006/main">
  <p:tag name="KSO_WM_DIAGRAM_VIRTUALLY_FRAME" val="{&quot;height&quot;:229.04196850393708,&quot;left&quot;:137.29007874015747,&quot;top&quot;:191.43125984251964,&quot;width&quot;:804.9211023622047}"/>
</p:tagLst>
</file>

<file path=ppt/tags/tag12.xml><?xml version="1.0" encoding="utf-8"?>
<p:tagLst xmlns:p="http://schemas.openxmlformats.org/presentationml/2006/main">
  <p:tag name="KSO_WM_DIAGRAM_VIRTUALLY_FRAME" val="{&quot;height&quot;:229.04196850393708,&quot;left&quot;:137.29007874015747,&quot;top&quot;:191.43125984251964,&quot;width&quot;:804.9211023622047}"/>
</p:tagLst>
</file>

<file path=ppt/tags/tag13.xml><?xml version="1.0" encoding="utf-8"?>
<p:tagLst xmlns:p="http://schemas.openxmlformats.org/presentationml/2006/main">
  <p:tag name="KSO_WM_DIAGRAM_VIRTUALLY_FRAME" val="{&quot;height&quot;:229.04196850393708,&quot;left&quot;:137.29007874015747,&quot;top&quot;:191.43125984251964,&quot;width&quot;:804.9211023622047}"/>
</p:tagLst>
</file>

<file path=ppt/tags/tag14.xml><?xml version="1.0" encoding="utf-8"?>
<p:tagLst xmlns:p="http://schemas.openxmlformats.org/presentationml/2006/main">
  <p:tag name="KSO_WM_DIAGRAM_VIRTUALLY_FRAME" val="{&quot;height&quot;:229.04196850393708,&quot;left&quot;:137.29007874015747,&quot;top&quot;:191.43125984251964,&quot;width&quot;:804.9211023622047}"/>
</p:tagLst>
</file>

<file path=ppt/tags/tag15.xml><?xml version="1.0" encoding="utf-8"?>
<p:tagLst xmlns:p="http://schemas.openxmlformats.org/presentationml/2006/main">
  <p:tag name="KSO_WM_DIAGRAM_VIRTUALLY_FRAME" val="{&quot;height&quot;:229.04196850393708,&quot;left&quot;:137.29007874015747,&quot;top&quot;:191.43125984251964,&quot;width&quot;:804.9211023622047}"/>
</p:tagLst>
</file>

<file path=ppt/tags/tag16.xml><?xml version="1.0" encoding="utf-8"?>
<p:tagLst xmlns:p="http://schemas.openxmlformats.org/presentationml/2006/main">
  <p:tag name="KSO_WM_DIAGRAM_VIRTUALLY_FRAME" val="{&quot;height&quot;:229.04196850393708,&quot;left&quot;:137.29007874015747,&quot;top&quot;:191.43125984251964,&quot;width&quot;:804.9211023622047}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DIAGRAM_VIRTUALLY_FRAME" val="{&quot;height&quot;:190.7,&quot;left&quot;:58.55,&quot;top&quot;:321.1,&quot;width&quot;:581.5}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DIAGRAM_VIRTUALLY_FRAME" val="{&quot;height&quot;:229.04196850393708,&quot;left&quot;:137.29007874015747,&quot;top&quot;:191.43125984251964,&quot;width&quot;:804.9211023622047}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ISPRING_RESOURCE_PATHS_HASH_PRESENTER" val="b4c7732435421dbf6a6252843a45f9a13ab19dc0"/>
  <p:tag name="ISPRING_ULTRA_SCORM_COURSE_ID" val="421E1B97-57A3-4AB9-8D6A-B189CAEF2073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1468"/>
  <p:tag name="KSO_WPP_MARK_KEY" val="ed5ab230-ed46-40f5-b1b5-a8915c614809"/>
  <p:tag name="COMMONDATA" val="eyJoZGlkIjoiYWUzMTA5NzliNTMwNzdhZDdmZDc4MjY2YjIxMTdkNDEifQ=="/>
</p:tagLst>
</file>

<file path=ppt/tags/tag3.xml><?xml version="1.0" encoding="utf-8"?>
<p:tagLst xmlns:p="http://schemas.openxmlformats.org/presentationml/2006/main">
  <p:tag name="KSO_WM_DIAGRAM_VIRTUALLY_FRAME" val="{&quot;height&quot;:229.04196850393708,&quot;left&quot;:137.29007874015747,&quot;top&quot;:191.43125984251964,&quot;width&quot;:804.9211023622047}"/>
</p:tagLst>
</file>

<file path=ppt/tags/tag4.xml><?xml version="1.0" encoding="utf-8"?>
<p:tagLst xmlns:p="http://schemas.openxmlformats.org/presentationml/2006/main">
  <p:tag name="KSO_WM_DIAGRAM_VIRTUALLY_FRAME" val="{&quot;height&quot;:229.04196850393708,&quot;left&quot;:137.29007874015747,&quot;top&quot;:191.43125984251964,&quot;width&quot;:804.9211023622047}"/>
</p:tagLst>
</file>

<file path=ppt/tags/tag5.xml><?xml version="1.0" encoding="utf-8"?>
<p:tagLst xmlns:p="http://schemas.openxmlformats.org/presentationml/2006/main">
  <p:tag name="KSO_WM_DIAGRAM_VIRTUALLY_FRAME" val="{&quot;height&quot;:229.04196850393708,&quot;left&quot;:137.29007874015747,&quot;top&quot;:191.43125984251964,&quot;width&quot;:804.9211023622047}"/>
</p:tagLst>
</file>

<file path=ppt/tags/tag6.xml><?xml version="1.0" encoding="utf-8"?>
<p:tagLst xmlns:p="http://schemas.openxmlformats.org/presentationml/2006/main">
  <p:tag name="KSO_WM_DIAGRAM_VIRTUALLY_FRAME" val="{&quot;height&quot;:229.04196850393708,&quot;left&quot;:137.29007874015747,&quot;top&quot;:191.43125984251964,&quot;width&quot;:804.9211023622047}"/>
</p:tagLst>
</file>

<file path=ppt/tags/tag7.xml><?xml version="1.0" encoding="utf-8"?>
<p:tagLst xmlns:p="http://schemas.openxmlformats.org/presentationml/2006/main">
  <p:tag name="KSO_WM_DIAGRAM_VIRTUALLY_FRAME" val="{&quot;height&quot;:229.04196850393708,&quot;left&quot;:137.29007874015747,&quot;top&quot;:191.43125984251964,&quot;width&quot;:804.9211023622047}"/>
</p:tagLst>
</file>

<file path=ppt/tags/tag8.xml><?xml version="1.0" encoding="utf-8"?>
<p:tagLst xmlns:p="http://schemas.openxmlformats.org/presentationml/2006/main">
  <p:tag name="KSO_WM_DIAGRAM_VIRTUALLY_FRAME" val="{&quot;height&quot;:229.04196850393708,&quot;left&quot;:137.29007874015747,&quot;top&quot;:191.43125984251964,&quot;width&quot;:804.9211023622047}"/>
</p:tagLst>
</file>

<file path=ppt/tags/tag9.xml><?xml version="1.0" encoding="utf-8"?>
<p:tagLst xmlns:p="http://schemas.openxmlformats.org/presentationml/2006/main">
  <p:tag name="KSO_WM_DIAGRAM_VIRTUALLY_FRAME" val="{&quot;height&quot;:229.04196850393708,&quot;left&quot;:137.29007874015747,&quot;top&quot;:191.43125984251964,&quot;width&quot;:804.9211023622047}"/>
</p:tagLst>
</file>

<file path=ppt/theme/theme1.xml><?xml version="1.0" encoding="utf-8"?>
<a:theme xmlns:a="http://schemas.openxmlformats.org/drawingml/2006/main" name="Office 主题">
  <a:themeElements>
    <a:clrScheme name="自定义 98">
      <a:dk1>
        <a:sysClr val="windowText" lastClr="000000"/>
      </a:dk1>
      <a:lt1>
        <a:sysClr val="window" lastClr="FFFFFF"/>
      </a:lt1>
      <a:dk2>
        <a:srgbClr val="212745"/>
      </a:dk2>
      <a:lt2>
        <a:srgbClr val="7F7F7F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56C7AA"/>
      </a:hlink>
      <a:folHlink>
        <a:srgbClr val="59A8D1"/>
      </a:folHlink>
    </a:clrScheme>
    <a:fontScheme name="自定义 8">
      <a:majorFont>
        <a:latin typeface="ITC Avant Garde Std Md"/>
        <a:ea typeface="方正兰亭黑简体"/>
        <a:cs typeface=""/>
      </a:majorFont>
      <a:minorFont>
        <a:latin typeface="ITC Avant Garde Std XLt"/>
        <a:ea typeface="方正兰亭黑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11796</Words>
  <Application>WPS 演示</Application>
  <PresentationFormat>Widescreen</PresentationFormat>
  <Paragraphs>370</Paragraphs>
  <Slides>25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5" baseType="lpstr">
      <vt:lpstr>Arial</vt:lpstr>
      <vt:lpstr>宋体</vt:lpstr>
      <vt:lpstr>Wingdings</vt:lpstr>
      <vt:lpstr>Open Sans</vt:lpstr>
      <vt:lpstr>等线</vt:lpstr>
      <vt:lpstr>Open Sans Regular</vt:lpstr>
      <vt:lpstr>Times New Roman</vt:lpstr>
      <vt:lpstr>微软雅黑</vt:lpstr>
      <vt:lpstr>Calibri</vt:lpstr>
      <vt:lpstr>Segoe Print</vt:lpstr>
      <vt:lpstr>Times New Roman</vt:lpstr>
      <vt:lpstr>ITC Avant Garde Std XLt</vt:lpstr>
      <vt:lpstr>Arial Unicode MS</vt:lpstr>
      <vt:lpstr>方正兰亭黑简体</vt:lpstr>
      <vt:lpstr>黑体</vt:lpstr>
      <vt:lpstr>-apple-system</vt:lpstr>
      <vt:lpstr>Arial</vt:lpstr>
      <vt:lpstr>Verdana</vt:lpstr>
      <vt:lpstr>ITC Avant Garde Std Md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熊猫办公PPT</dc:title>
  <dc:creator>熊猫办公</dc:creator>
  <cp:keywords>www.tukuppt.com</cp:keywords>
  <cp:lastModifiedBy>郑大玮</cp:lastModifiedBy>
  <cp:revision>57</cp:revision>
  <dcterms:created xsi:type="dcterms:W3CDTF">2022-04-26T03:34:00Z</dcterms:created>
  <dcterms:modified xsi:type="dcterms:W3CDTF">2026-06-22T13:23:47Z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C39824F859044B57B2008055C9F1BC64</vt:lpwstr>
  </property>
  <property fmtid="{D5CDD505-2E9C-101B-9397-08002B2CF9AE}" pid="3" name="KSOProductBuildVer">
    <vt:lpwstr>2052-12.1.0.26895</vt:lpwstr>
  </property>
  <property fmtid="{D5CDD505-2E9C-101B-9397-08002B2CF9AE}" pid="4" name="MSIP_Label_2a3a108f-898d-4589-9ebc-7ee3b46df9b8_Enabled">
    <vt:lpwstr>true</vt:lpwstr>
  </property>
  <property fmtid="{D5CDD505-2E9C-101B-9397-08002B2CF9AE}" pid="5" name="MSIP_Label_2a3a108f-898d-4589-9ebc-7ee3b46df9b8_SetDate">
    <vt:lpwstr>2025-06-24T01:28:21Z</vt:lpwstr>
  </property>
  <property fmtid="{D5CDD505-2E9C-101B-9397-08002B2CF9AE}" pid="6" name="MSIP_Label_2a3a108f-898d-4589-9ebc-7ee3b46df9b8_Method">
    <vt:lpwstr>Standard</vt:lpwstr>
  </property>
  <property fmtid="{D5CDD505-2E9C-101B-9397-08002B2CF9AE}" pid="7" name="MSIP_Label_2a3a108f-898d-4589-9ebc-7ee3b46df9b8_Name">
    <vt:lpwstr>Official use only</vt:lpwstr>
  </property>
  <property fmtid="{D5CDD505-2E9C-101B-9397-08002B2CF9AE}" pid="8" name="MSIP_Label_2a3a108f-898d-4589-9ebc-7ee3b46df9b8_SiteId">
    <vt:lpwstr>462ad9ae-d7d9-4206-b874-71b1e079776f</vt:lpwstr>
  </property>
  <property fmtid="{D5CDD505-2E9C-101B-9397-08002B2CF9AE}" pid="9" name="MSIP_Label_2a3a108f-898d-4589-9ebc-7ee3b46df9b8_ActionId">
    <vt:lpwstr>46a264b9-f2fd-46d4-be82-085fbcb7547d</vt:lpwstr>
  </property>
  <property fmtid="{D5CDD505-2E9C-101B-9397-08002B2CF9AE}" pid="10" name="MSIP_Label_2a3a108f-898d-4589-9ebc-7ee3b46df9b8_ContentBits">
    <vt:lpwstr>0</vt:lpwstr>
  </property>
  <property fmtid="{D5CDD505-2E9C-101B-9397-08002B2CF9AE}" pid="11" name="MSIP_Label_2a3a108f-898d-4589-9ebc-7ee3b46df9b8_Tag">
    <vt:lpwstr>10, 3, 0, 2</vt:lpwstr>
  </property>
</Properties>
</file>