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 id="3" name="任亚梅" initials="任亚梅"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5.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6-05T09:53:25.377" idx="13">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Then</a:t>
            </a:r>
            <a:r>
              <a:rPr lang="en-US" altLang="zh-CN" b="0" i="0" baseline="0" dirty="0">
                <a:solidFill>
                  <a:srgbClr val="E1E3E6"/>
                </a:solidFill>
                <a:effectLst/>
                <a:latin typeface="Times New Roman" panose="02020603050405020304" pitchFamily="18" charset="0"/>
                <a:cs typeface="Times New Roman" panose="02020603050405020304" pitchFamily="18" charset="0"/>
              </a:rPr>
              <a:t>, I will take some examples. </a:t>
            </a:r>
            <a:r>
              <a:rPr lang="en-US" altLang="zh-CN" b="0" i="0" dirty="0">
                <a:solidFill>
                  <a:srgbClr val="E1E3E6"/>
                </a:solidFill>
                <a:effectLst/>
                <a:latin typeface="Times New Roman" panose="02020603050405020304" pitchFamily="18" charset="0"/>
                <a:cs typeface="Times New Roman" panose="02020603050405020304" pitchFamily="18" charset="0"/>
              </a:rPr>
              <a:t>First, we will introduce potato storage.</a:t>
            </a:r>
            <a:endParaRPr lang="en-US" altLang="zh-CN" b="0" i="0" dirty="0">
              <a:solidFill>
                <a:srgbClr val="E1E3E6"/>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78971B3-7110-4AD8-BD5F-53649D5B9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After potato wound healing, water evaporation and pathogen invasion can be reduced, which is conducive to storage. A squeeze wound will not heal; Higher temperatures are favorable for wound healing, humidity of 85-93% is appropriate, and high oxygen and low carbon dioxide are favorable for curing. Water loss is closely related to oneself and storage environment;  In the aspect of itself, surface area ratio, surface protection structure, water holding capacity, metabolism and respiration intensity of cells all affect water conservation.  Outside: humidity, temperature, wind speed and air pressure also affect water loss to varying degrees.</a:t>
            </a:r>
            <a:endParaRPr lang="en-US" altLang="zh-CN" b="0" i="0" dirty="0">
              <a:solidFill>
                <a:srgbClr val="E1E3E6"/>
              </a:solidFill>
              <a:effectLst/>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When potatoes are stored for a long time, cold damage will result, which is manifested as convex skin, brown tissue, and then rot. When the room temperature returned, the symptoms of chills became worse. Cold storage can lead to frostbite, brown and spongy tissue, and leaky wounds and eyes. The fries turn pink, then black and rot.</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0B49CEF-4663-49A8-BC64-E22B1BE2AF2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Potato storage is mainly treated from the aspects of reducing decay, germination and nutritional loss, water loss.  The operation method is low temperature, low humidity, ventilation and light avoidance, in order to prevent disease and inhibit germination.</a:t>
            </a:r>
            <a:endParaRPr lang="en-US" altLang="zh-CN" b="0" i="0" dirty="0">
              <a:solidFill>
                <a:srgbClr val="E1E3E6"/>
              </a:solidFill>
              <a:effectLst/>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In developed countries, 70% of agricultural expenditure goes to post-mining storage, transportation and processing, and 30% to pre-mining. For products, low-temperature storage and fresh food account for 70% ~ 80%; Postharvest losses account for 5%-8%;</a:t>
            </a:r>
            <a:r>
              <a:rPr lang="en-US" altLang="zh-CN" b="0" i="0" dirty="0">
                <a:solidFill>
                  <a:srgbClr val="E1E3E6"/>
                </a:solidFill>
                <a:effectLst/>
                <a:latin typeface="Times New Roman" panose="02020603050405020304" pitchFamily="18" charset="0"/>
                <a:cs typeface="Times New Roman" panose="02020603050405020304" pitchFamily="18" charset="0"/>
              </a:rPr>
              <a:t> Therefore, large-scale and modern preservation is needed.</a:t>
            </a:r>
            <a:endParaRPr lang="en-US" altLang="zh-CN" b="0" i="0" dirty="0">
              <a:solidFill>
                <a:srgbClr val="E1E3E6"/>
              </a:solidFill>
              <a:effectLst/>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Traditional potato storage is to take advantage of the low temperature in winter and the thermal properties of the pit to build small pits in the home; The facilities are simple, unscientific and non-standard; High storage loss.</a:t>
            </a:r>
            <a:endParaRPr lang="en-US" altLang="zh-CN" b="0" i="0" dirty="0">
              <a:solidFill>
                <a:srgbClr val="E1E3E6"/>
              </a:solidFill>
              <a:effectLst/>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Here are some pictures of how potatoes are traditionally stored.</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There are still some problems in potato storage in Nepal, such as lack of regional cold storage and other storage facilities; There is no regular supply of electricity, nor any subsidy for diesel  used to run cold storage; Potatoes stored in cold rooms are not safe; The cold storage has no separate compartments for seed potatoes, dish potatoes and processed potatoes; Lack of training for technical and production personnel on new storage technologies.</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In developed countries, the perfect combination of refrigeration, ventilation and heating systems with automatic control technology, communication technology, sensing technology and three kinds of preservation technology (germinating, rotting, water loss) enables precise potato storage.</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This is pictures of potato processing and storage tools in developed countries.</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In potato storage, stacking and packing are the main methods for long-term storage. For short-term storage use soft bags , seeds and commercial potatoes stored in boxes.</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Times New Roman" panose="02020603050405020304" pitchFamily="18" charset="0"/>
                <a:cs typeface="Times New Roman" panose="02020603050405020304" pitchFamily="18" charset="0"/>
              </a:rPr>
              <a:t>The first part is the storage technology of potato, which I will introduce in the following aspects.</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Most of its potatoes are stored in forced ventilation equipment, only a few farmers use natural ventilation</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Some pictures about large naturally ventilated storage.</a:t>
            </a:r>
            <a:endParaRPr lang="en-US" altLang="zh-CN"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In terms of ventilation, there are two kinds: natural ventilation and forced ventilation. Natural ventilation uses the temperature difference or wind pressure inside and outside the warehouse to exchange the air inside the warehouse, which is energy-saving, economical, but difficult to control. Forced ventilation uses fans and ventilation systems to supply or expel air inside the warehouse, forcing air to circulate inside and outside the warehouse. Less affected by external conditions, large energy consumption, easy to control.</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b="0" dirty="0">
                <a:latin typeface="Times New Roman" panose="02020603050405020304" pitchFamily="18" charset="0"/>
                <a:ea typeface="黑体" panose="02010609060101010101" pitchFamily="49" charset="-122"/>
                <a:cs typeface="Times New Roman" panose="02020603050405020304" pitchFamily="18" charset="0"/>
              </a:rPr>
              <a:t>Forced ventilation is divided into supply air and exhaust air. The flow direction of supply air in the potato pile is: from the bottom to the top.</a:t>
            </a:r>
            <a:endParaRPr lang="zh-CN" altLang="en-US" sz="1400" b="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0B49CEF-4663-49A8-BC64-E22B1BE2AF2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effectLst/>
                <a:latin typeface="Times New Roman" panose="02020603050405020304" pitchFamily="18" charset="0"/>
                <a:ea typeface="Segoe UI Web (West European)"/>
                <a:cs typeface="Times New Roman" panose="02020603050405020304" pitchFamily="18" charset="0"/>
              </a:rPr>
              <a:t>The installation position of the ventilation pipe in the storage room is divided into the following types: ground duct: the ventilation pipe can be moved, has a semicircle or triangle, and the surface of the pipe is provided with a ventilation hole; ; Underground air duct: there is a semicircle or square air duct, and the ventilation hole is opened above the pipe.</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dirty="0">
                <a:sym typeface="+mn-ea"/>
              </a:rPr>
              <a:t>SPotatoes are planted in autumn with temperature of 3~5 ° C and humidity of 80~85% RH, and the storage time is long. The main storage methods of potatoes include </a:t>
            </a:r>
            <a:r>
              <a:rPr lang="en-US" altLang="zh-CN" b="1" dirty="0">
                <a:sym typeface="+mn-ea"/>
              </a:rPr>
              <a:t>heap</a:t>
            </a:r>
            <a:r>
              <a:rPr lang="zh-CN" altLang="en-US" b="1" dirty="0">
                <a:sym typeface="+mn-ea"/>
              </a:rPr>
              <a:t> storage, Groove storage, pit storage and cold storage</a:t>
            </a:r>
            <a:r>
              <a:rPr lang="en-US" altLang="zh-CN" b="1" dirty="0">
                <a:sym typeface="+mn-ea"/>
              </a:rPr>
              <a:t>.</a:t>
            </a:r>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912A39D-D915-4D1E-BC5F-314162D40B6E}"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9443" name="Rectangle 2"/>
          <p:cNvSpPr>
            <a:spLocks noGrp="1" noRot="1" noChangeAspect="1" noChangeArrowheads="1" noTextEdit="1"/>
          </p:cNvSpPr>
          <p:nvPr>
            <p:ph type="sldImg"/>
          </p:nvPr>
        </p:nvSpPr>
        <p:spPr/>
      </p:sp>
      <p:sp>
        <p:nvSpPr>
          <p:cNvPr id="189444" name="Rectangle 3"/>
          <p:cNvSpPr>
            <a:spLocks noGrp="1" noChangeArrowheads="1"/>
          </p:cNvSpPr>
          <p:nvPr>
            <p:ph type="body" idx="1"/>
          </p:nvPr>
        </p:nvSpPr>
        <p:spPr>
          <a:noFill/>
        </p:spPr>
        <p:txBody>
          <a:bodyPr/>
          <a:lstStyle/>
          <a:p>
            <a:pPr eaLnBrk="1" hangingPunct="1">
              <a:lnSpc>
                <a:spcPct val="80000"/>
              </a:lnSpc>
            </a:pPr>
            <a:r>
              <a:rPr lang="zh-CN" altLang="en-US" sz="1000" b="1" dirty="0">
                <a:sym typeface="+mn-ea"/>
              </a:rPr>
              <a:t>Before pit storage, fumigate with sulfur powder (8-12g/m3), spray lime water on the ground, and open the pit door for 7-10 days. The amount of potatoes in storage shall not exceed 65% of the total capacity of the pit. The mass of 1 m3 potato tuber is generally 650-750 kg.</a:t>
            </a:r>
            <a:endParaRPr lang="zh-CN" altLang="en-US" sz="10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dirty="0">
                <a:sym typeface="+mn-ea"/>
              </a:rPr>
              <a:t>Stacked storage is mainly adopted, which is stored in a forced ventilation warehouse with a stack height of 3-4m; It shall be stored in the natural ventilation pit with a pile height of 1.5-2m.</a:t>
            </a:r>
            <a:endParaRPr lang="zh-CN" altLang="en-US" b="1" dirty="0"/>
          </a:p>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912A39D-D915-4D1E-BC5F-314162D40B6E}"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9443" name="Rectangle 2"/>
          <p:cNvSpPr>
            <a:spLocks noGrp="1" noRot="1" noChangeAspect="1" noChangeArrowheads="1" noTextEdit="1"/>
          </p:cNvSpPr>
          <p:nvPr>
            <p:ph type="sldImg"/>
          </p:nvPr>
        </p:nvSpPr>
        <p:spPr/>
      </p:sp>
      <p:sp>
        <p:nvSpPr>
          <p:cNvPr id="189444" name="Rectangle 3"/>
          <p:cNvSpPr>
            <a:spLocks noGrp="1" noChangeArrowheads="1"/>
          </p:cNvSpPr>
          <p:nvPr>
            <p:ph type="body" idx="1"/>
          </p:nvPr>
        </p:nvSpPr>
        <p:spPr>
          <a:noFill/>
        </p:spPr>
        <p:txBody>
          <a:bodyPr/>
          <a:lstStyle/>
          <a:p>
            <a:pPr eaLnBrk="1" hangingPunct="1">
              <a:lnSpc>
                <a:spcPct val="80000"/>
              </a:lnSpc>
            </a:pPr>
            <a:r>
              <a:rPr lang="zh-CN" altLang="en-US" sz="1000" b="1" dirty="0">
                <a:sym typeface="+mn-ea"/>
              </a:rPr>
              <a:t>Potatoes will </a:t>
            </a:r>
            <a:r>
              <a:rPr lang="en-US" altLang="zh-CN" sz="1000" b="1"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sprout after dormancy</a:t>
            </a:r>
            <a:r>
              <a:rPr lang="zh-CN" altLang="en-US" sz="1000" b="1" dirty="0">
                <a:sym typeface="+mn-ea"/>
              </a:rPr>
              <a:t>, resulting in the reduction of starch content, water loss and softening, which will reduce their quality. Common methods to inhibit potato germination include physical and chemical methods, including low temperature and radiation treatment, and the chemical method is CIPC.</a:t>
            </a:r>
            <a:endParaRPr lang="zh-CN" altLang="en-US" sz="1000" dirty="0"/>
          </a:p>
        </p:txBody>
      </p:sp>
      <p:sp>
        <p:nvSpPr>
          <p:cNvPr id="2" name="日期占位符 1"/>
          <p:cNvSpPr>
            <a:spLocks noGrp="1"/>
          </p:cNvSpPr>
          <p:nvPr>
            <p:ph type="dt" idx="1"/>
          </p:nvPr>
        </p:nvSpPr>
        <p:spPr/>
        <p:txBody>
          <a:bodyPr/>
          <a:lstStyle/>
          <a:p>
            <a:fld id="{EE2FB9A9-0182-4CC1-AB83-87075CD04202}" type="datetime1">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dirty="0">
                <a:sym typeface="+mn-ea"/>
              </a:rPr>
              <a:t>Precautions for use of CIPC: CIPC can inhibit the healing and corking of potatoes, which cannot be used within 2 to 3 weeks after harvest, and will affect the germination of potato seeds, causing economic losses.</a:t>
            </a:r>
            <a:endParaRPr lang="zh-CN" altLang="en-US" b="1" dirty="0"/>
          </a:p>
          <a:p>
            <a:endParaRPr lang="zh-CN" altLang="en-US" dirty="0"/>
          </a:p>
        </p:txBody>
      </p:sp>
      <p:sp>
        <p:nvSpPr>
          <p:cNvPr id="4" name="日期占位符 3"/>
          <p:cNvSpPr>
            <a:spLocks noGrp="1"/>
          </p:cNvSpPr>
          <p:nvPr>
            <p:ph type="dt" idx="1"/>
          </p:nvPr>
        </p:nvSpPr>
        <p:spPr/>
        <p:txBody>
          <a:bodyPr/>
          <a:lstStyle/>
          <a:p>
            <a:fld id="{C0B5D750-8676-4CC8-A20E-F703F7F16FE7}"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B2C8F5AA-9C31-4ED1-824B-C860FDEFBFC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Potato is a kind of nutrient-rich food, containing high anthocyanins, polyphenols and other functional components,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Its glycemic index is low, high yield, good economic benefits, and the shelf life of flour and starch is up to 2 years;</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0CDD30-6529-4BF5-A03F-8D37195ACD7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4294967295"/>
          </p:nvPr>
        </p:nvSpPr>
        <p:spPr/>
        <p:txBody>
          <a:bodyPr/>
          <a:lstStyle/>
          <a:p>
            <a:r>
              <a:rPr b="1" dirty="0">
                <a:sym typeface="+mn-ea"/>
              </a:rPr>
              <a:t>High energy electron beam irradiation has the functions of decontamination, disinfection, sterilization and fresh-keeping. It has a significant effect on inhibiting potato germination, but when the dose exceeds a certain range, it will accelerate potato tuber decay</a:t>
            </a:r>
            <a:r>
              <a:rPr lang="en-US" b="1" dirty="0">
                <a:sym typeface="+mn-ea"/>
              </a:rPr>
              <a:t>.</a:t>
            </a:r>
            <a:endParaRPr lang="en-US" b="1" dirty="0"/>
          </a:p>
          <a:p>
            <a:endParaRPr lang="zh-CN" altLang="en-US" dirty="0"/>
          </a:p>
        </p:txBody>
      </p:sp>
      <p:sp>
        <p:nvSpPr>
          <p:cNvPr id="4" name="日期占位符 3"/>
          <p:cNvSpPr>
            <a:spLocks noGrp="1"/>
          </p:cNvSpPr>
          <p:nvPr>
            <p:ph type="dt" idx="1"/>
          </p:nvPr>
        </p:nvSpPr>
        <p:spPr/>
        <p:txBody>
          <a:bodyPr/>
          <a:lstStyle/>
          <a:p>
            <a:fld id="{E0D96A4F-1338-4508-BCCF-732B8371CA16}"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B2C8F5AA-9C31-4ED1-824B-C860FDEFBFC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sym typeface="+mn-ea"/>
              </a:rPr>
              <a:t>After storage for 50 days, the germination rate reached 31% after 75 days, and the bud was completely germinated after 125 days, with a length of 5-30 cm; It may be that the epidermal tissue was damaged, which accelerated the evaporation of water. The weight loss rate of tubers increased rapidly after germination. The growth of buds required a lot of water and nutrients, and there was no significant difference from the end of storage. The higher dose of irradiation resulted in dry rot of tubers during storage, and the rot rate was low.</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D09BF7BD-8C5F-4F0C-83E1-4E200CF5A6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日期占位符 4"/>
          <p:cNvSpPr>
            <a:spLocks noGrp="1"/>
          </p:cNvSpPr>
          <p:nvPr>
            <p:ph type="dt" idx="1"/>
          </p:nvPr>
        </p:nvSpPr>
        <p:spPr/>
        <p:txBody>
          <a:bodyPr/>
          <a:lstStyle/>
          <a:p>
            <a:fld id="{909F82F1-E330-4D75-9C08-FBD1D4DCE36F}" type="datetime1">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dirty="0">
                <a:sym typeface="+mn-ea"/>
              </a:rPr>
              <a:t>Low cost storage technology was used to inhibit germination of potato after harvest.</a:t>
            </a:r>
            <a:endParaRPr lang="zh-CN" altLang="en-US" b="1" dirty="0"/>
          </a:p>
          <a:p>
            <a:r>
              <a:rPr lang="zh-CN" altLang="en-US" b="1" dirty="0">
                <a:sym typeface="+mn-ea"/>
              </a:rPr>
              <a:t>Storage facilities: adopt energy-saving automatic control system and online monitoring of storage environment, and simultaneously develop supporting facilities.</a:t>
            </a:r>
            <a:endParaRPr lang="zh-CN" altLang="en-US" b="1" dirty="0"/>
          </a:p>
          <a:p>
            <a:endParaRPr lang="zh-CN" altLang="en-US" dirty="0"/>
          </a:p>
        </p:txBody>
      </p:sp>
      <p:sp>
        <p:nvSpPr>
          <p:cNvPr id="4" name="日期占位符 3"/>
          <p:cNvSpPr>
            <a:spLocks noGrp="1"/>
          </p:cNvSpPr>
          <p:nvPr>
            <p:ph type="dt" idx="1"/>
          </p:nvPr>
        </p:nvSpPr>
        <p:spPr/>
        <p:txBody>
          <a:bodyPr/>
          <a:lstStyle/>
          <a:p>
            <a:fld id="{762CE1F0-DB23-4041-B993-14C53B992607}"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B2C8F5AA-9C31-4ED1-824B-C860FDEFBFC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Times New Roman" panose="02020603050405020304" pitchFamily="18" charset="0"/>
                <a:cs typeface="Times New Roman" panose="02020603050405020304" pitchFamily="18" charset="0"/>
              </a:rPr>
              <a:t>According to the statistics of recent 10 years, China is the world's largest potato production country, followed by India and Russia.</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0CDD30-6529-4BF5-A03F-8D37195ACD7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Times New Roman" panose="02020603050405020304" pitchFamily="18" charset="0"/>
                <a:cs typeface="Times New Roman" panose="02020603050405020304" pitchFamily="18" charset="0"/>
              </a:rPr>
              <a:t>Potato consumption in the world is dominated by fresh potatoes and frozen potatoes. Nepal has a huge potato transport deficit, 32 kg per capita in the world; 74 kg per capita in developed countries and 20 kg per capita in developing countries; Developed countries consume more potatoes than developing countries.</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B93933B3-636B-4D1D-B80C-87C0D9BB2B92}"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6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9A0C0F77-C2B9-401F-85C4-C549140D187B}"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6372" name="Slide Image Placeholder 1"/>
          <p:cNvSpPr>
            <a:spLocks noGrp="1" noRot="1" noChangeAspect="1" noTextEdit="1"/>
          </p:cNvSpPr>
          <p:nvPr>
            <p:ph type="sldImg"/>
          </p:nvPr>
        </p:nvSpPr>
        <p:spPr/>
      </p:sp>
      <p:sp>
        <p:nvSpPr>
          <p:cNvPr id="18637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Potatoes are still living organisms after they are harvested. Tuber has vigorous physiological and biochemical activities, such as respiration, germination, water loss, greening and other life activities will cause potato storage failure.</a:t>
            </a:r>
            <a:endParaRPr lang="zh-CN" altLang="zh-CN" dirty="0">
              <a:latin typeface="Times New Roman" panose="02020603050405020304" pitchFamily="18" charset="0"/>
              <a:cs typeface="Times New Roman" panose="02020603050405020304" pitchFamily="18" charset="0"/>
            </a:endParaRPr>
          </a:p>
          <a:p>
            <a:pPr eaLnBrk="1" hangingPunct="1">
              <a:spcBef>
                <a:spcPct val="0"/>
              </a:spcBef>
            </a:pPr>
            <a:endParaRPr lang="zh-CN" altLang="zh-CN" dirty="0"/>
          </a:p>
        </p:txBody>
      </p:sp>
      <p:sp>
        <p:nvSpPr>
          <p:cNvPr id="18637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36C05FF-0A6B-406F-BCD1-16CB58462F7A}" type="slidenum">
              <a:rPr kumimoji="0" lang="en-US" altLang="zh-CN" sz="1200" b="0" i="0" u="none" strike="noStrike" kern="1200" cap="none" spc="0" normalizeH="0" baseline="0" noProof="0">
                <a:ln>
                  <a:noFill/>
                </a:ln>
                <a:solidFill>
                  <a:srgbClr val="000000"/>
                </a:solidFill>
                <a:effectLst/>
                <a:uLnTx/>
                <a:uFillTx/>
                <a:latin typeface="Calibri" panose="020F0502020204030204" charset="0"/>
                <a:ea typeface="宋体" panose="02010600030101010101" pitchFamily="2" charset="-122"/>
                <a:cs typeface="Arial" panose="020B0604020202020204" pitchFamily="34" charset="0"/>
              </a:rPr>
            </a:fld>
            <a:endParaRPr kumimoji="0" lang="en-US" altLang="zh-CN" sz="1200" b="0" i="0" u="none" strike="noStrike" kern="1200" cap="none" spc="0" normalizeH="0" baseline="0" noProof="0">
              <a:ln>
                <a:noFill/>
              </a:ln>
              <a:solidFill>
                <a:srgbClr val="000000"/>
              </a:solidFill>
              <a:effectLst/>
              <a:uLnTx/>
              <a:uFillTx/>
              <a:latin typeface="Calibri" panose="020F0502020204030204" charset="0"/>
              <a:ea typeface="宋体" panose="02010600030101010101" pitchFamily="2" charset="-122"/>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When storing potatoes, it is important to harvest at 10-20°C; Remove site heat; for long-term storage. cooling 0.5°C per day for 7-10 days, faster rates may lead to Browning of potato skins; Maintain the relative humidity of 95-98% to avoid dehydration; Avoid excessive soil accumulation to maintain proper ventilation; Avoid moist environments, which may cause rot. It's best not to wash potatoes before long-term storage.</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Potato storage is divided into the following stages; Drying stage: surface dry moisture; Pretreatment phase: 10-20°C and 85-90% relative humidity for 15-30 days. Avoid water condensation; Cooling stage: Temperature drops by 0.5-1°C to 7-10°C daily, the cooling air temperature is not less than 1.5°C, and the relative humidity is 85-95%; Hold stage and repair stage, temperature and relative humidity remain the same. Ventilation prevents the build-up of carbon dioxide.</a:t>
            </a:r>
            <a:endParaRPr lang="en-US" altLang="zh-CN" b="0" i="0" dirty="0">
              <a:solidFill>
                <a:srgbClr val="E1E3E6"/>
              </a:solidFill>
              <a:effectLst/>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E1E3E6"/>
                </a:solidFill>
                <a:effectLst/>
                <a:latin typeface="Times New Roman" panose="02020603050405020304" pitchFamily="18" charset="0"/>
                <a:cs typeface="Times New Roman" panose="02020603050405020304" pitchFamily="18" charset="0"/>
              </a:rPr>
              <a:t>Different varieties of potatoes have different respiration intensity at different temperatures. The higher the respiratory intensity, the more organic matter consumed and the shorter the storage period. Anaerobic respiration occurs when the oxygen content is below 5% and is not conducive to storage. At the end of growth, the tuber has accumulated a large amount of nutrients, its physiological activity slows down, its metabolism, respiration and transpiration are reduced, weakened and reduced, and it is in a dormant state.</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C8F5AA-9C31-4ED1-824B-C860FDEFBFC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pn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1.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6.png"/><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0.emf"/><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image" Target="../media/image48.emf"/><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png"/><Relationship Id="rId2" Type="http://schemas.openxmlformats.org/officeDocument/2006/relationships/image" Target="../media/image42.jpeg"/><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image" Target="../media/image41.wmf"/></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2.pn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1" Type="http://schemas.openxmlformats.org/officeDocument/2006/relationships/notesSlide" Target="../notesSlides/notesSlide21.xml"/><Relationship Id="rId10" Type="http://schemas.openxmlformats.org/officeDocument/2006/relationships/slideLayout" Target="../slideLayouts/slideLayout2.xml"/><Relationship Id="rId1"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6.pn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0.png"/><Relationship Id="rId2" Type="http://schemas.microsoft.com/office/2007/relationships/media" Target="../media/media1.mp4"/><Relationship Id="rId1" Type="http://schemas.openxmlformats.org/officeDocument/2006/relationships/video" Target="../media/media1.mp4"/></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71.jpe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comments" Target="../comments/comment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image" Target="../media/image80.png"/><Relationship Id="rId5" Type="http://schemas.openxmlformats.org/officeDocument/2006/relationships/tags" Target="../tags/tag4.xml"/><Relationship Id="rId4" Type="http://schemas.openxmlformats.org/officeDocument/2006/relationships/image" Target="../media/image79.png"/><Relationship Id="rId3" Type="http://schemas.openxmlformats.org/officeDocument/2006/relationships/tags" Target="../tags/tag3.xml"/><Relationship Id="rId2" Type="http://schemas.openxmlformats.org/officeDocument/2006/relationships/image" Target="../media/image78.png"/><Relationship Id="rId19" Type="http://schemas.openxmlformats.org/officeDocument/2006/relationships/notesSlide" Target="../notesSlides/notesSlide30.xml"/><Relationship Id="rId18" Type="http://schemas.openxmlformats.org/officeDocument/2006/relationships/slideLayout" Target="../slideLayouts/slideLayout2.xml"/><Relationship Id="rId17" Type="http://schemas.openxmlformats.org/officeDocument/2006/relationships/image" Target="../media/image1.png"/><Relationship Id="rId16" Type="http://schemas.openxmlformats.org/officeDocument/2006/relationships/image" Target="../media/image90.jpeg"/><Relationship Id="rId15" Type="http://schemas.openxmlformats.org/officeDocument/2006/relationships/image" Target="../media/image89.png"/><Relationship Id="rId14" Type="http://schemas.openxmlformats.org/officeDocument/2006/relationships/image" Target="../media/image88.png"/><Relationship Id="rId13" Type="http://schemas.openxmlformats.org/officeDocument/2006/relationships/image" Target="../media/image87.png"/><Relationship Id="rId12" Type="http://schemas.openxmlformats.org/officeDocument/2006/relationships/image" Target="../media/image86.png"/><Relationship Id="rId11" Type="http://schemas.openxmlformats.org/officeDocument/2006/relationships/image" Target="../media/image85.png"/><Relationship Id="rId10" Type="http://schemas.openxmlformats.org/officeDocument/2006/relationships/image" Target="../media/image84.png"/><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9" Type="http://schemas.openxmlformats.org/officeDocument/2006/relationships/image" Target="../media/image99.png"/><Relationship Id="rId8" Type="http://schemas.openxmlformats.org/officeDocument/2006/relationships/image" Target="../media/image98.jpeg"/><Relationship Id="rId7" Type="http://schemas.openxmlformats.org/officeDocument/2006/relationships/image" Target="../media/image97.jpeg"/><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 Id="rId3" Type="http://schemas.openxmlformats.org/officeDocument/2006/relationships/image" Target="../media/image93.jpeg"/><Relationship Id="rId2" Type="http://schemas.openxmlformats.org/officeDocument/2006/relationships/image" Target="../media/image92.jpeg"/><Relationship Id="rId13" Type="http://schemas.openxmlformats.org/officeDocument/2006/relationships/notesSlide" Target="../notesSlides/notesSlide31.xml"/><Relationship Id="rId12" Type="http://schemas.openxmlformats.org/officeDocument/2006/relationships/slideLayout" Target="../slideLayouts/slideLayout2.xml"/><Relationship Id="rId11" Type="http://schemas.openxmlformats.org/officeDocument/2006/relationships/image" Target="../media/image1.png"/><Relationship Id="rId10" Type="http://schemas.openxmlformats.org/officeDocument/2006/relationships/image" Target="../media/image100.png"/><Relationship Id="rId1" Type="http://schemas.openxmlformats.org/officeDocument/2006/relationships/image" Target="../media/image91.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101.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935694" y="3884027"/>
            <a:ext cx="3975718" cy="914650"/>
          </a:xfrm>
          <a:prstGeom prst="rect">
            <a:avLst/>
          </a:prstGeom>
        </p:spPr>
        <p:txBody>
          <a:bodyPr wrap="none" lIns="91415" tIns="45708" rIns="91415" bIns="45708">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Storage of Potato</a:t>
            </a:r>
            <a:endParaRPr kumimoji="0" lang="en-US" altLang="zh-CN" sz="4000" b="0" i="0" u="none" strike="noStrike" kern="1200" cap="none" spc="0" normalizeH="0" baseline="0" noProof="0" dirty="0">
              <a:ln>
                <a:noFill/>
              </a:ln>
              <a:solidFill>
                <a:srgbClr val="002060"/>
              </a:solidFill>
              <a:effectLst/>
              <a:uLnTx/>
              <a:uFillTx/>
              <a:latin typeface="Open Sans Regular" panose="020B0606030504020204" charset="0"/>
              <a:ea typeface="微软雅黑" panose="020B050302020402020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ITC Avant Garde Std XLt"/>
              <a:cs typeface="+mn-cs"/>
            </a:endParaRPr>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TC Avant Garde Std XLt"/>
              <a:cs typeface="+mn-cs"/>
            </a:endParaRPr>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TC Avant Garde Std XLt"/>
              <a:cs typeface="+mn-cs"/>
            </a:endParaRPr>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ITC Avant Garde Std XLt"/>
              <a:cs typeface="+mn-cs"/>
            </a:endParaRPr>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charset="-122"/>
                <a:cs typeface="Times New Roman" panose="02020603050405020304" pitchFamily="18" charset="0"/>
              </a:rPr>
              <a:t>02</a:t>
            </a:r>
            <a:endParaRPr kumimoji="0" lang="zh-CN" altLang="en-US" sz="7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1" name="灯片编号占位符 3"/>
          <p:cNvSpPr>
            <a:spLocks noGrp="1" noChangeAspect="1"/>
          </p:cNvSpPr>
          <p:nvPr>
            <p:ph type="sldNum" sz="quarter" idx="12"/>
          </p:nvPr>
        </p:nvSpPr>
        <p:spPr>
          <a:xfrm>
            <a:off x="11392452" y="6356350"/>
            <a:ext cx="620253" cy="365125"/>
          </a:xfrm>
        </p:spPr>
        <p:txBody>
          <a:bodyPr/>
          <a:lstStyle/>
          <a:p>
            <a:fld id="{4F8BEFBF-5B5F-4BD2-A74A-61A97BF1200E}"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decel="100000" fill="hold" grpId="1" nodeType="withEffect">
                                  <p:stCondLst>
                                    <p:cond delay="0"/>
                                  </p:stCondLst>
                                  <p:childTnLst>
                                    <p:animMotion origin="layout" path="M -3.54167E-6 -7.40741E-7 L 0.08894 0.08519 " pathEditMode="relative" rAng="0" ptsTypes="AA">
                                      <p:cBhvr>
                                        <p:cTn id="15" dur="1000" spd="-100000" fill="hold"/>
                                        <p:tgtEl>
                                          <p:spTgt spid="8"/>
                                        </p:tgtEl>
                                        <p:attrNameLst>
                                          <p:attrName>ppt_x</p:attrName>
                                          <p:attrName>ppt_y</p:attrName>
                                        </p:attrNameLst>
                                      </p:cBhvr>
                                      <p:rCtr x="4440" y="4259"/>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42" presetClass="path" presetSubtype="0" decel="100000" fill="hold" grpId="1" nodeType="withEffect">
                                  <p:stCondLst>
                                    <p:cond delay="0"/>
                                  </p:stCondLst>
                                  <p:childTnLst>
                                    <p:animMotion origin="layout" path="M -3.54167E-6 -7.40741E-7 L 0.08894 0.08519 " pathEditMode="relative" rAng="0" ptsTypes="AA">
                                      <p:cBhvr>
                                        <p:cTn id="28" dur="1000" spd="-100000" fill="hold"/>
                                        <p:tgtEl>
                                          <p:spTgt spid="9"/>
                                        </p:tgtEl>
                                        <p:attrNameLst>
                                          <p:attrName>ppt_x</p:attrName>
                                          <p:attrName>ppt_y</p:attrName>
                                        </p:attrNameLst>
                                      </p:cBhvr>
                                      <p:rCtr x="4440" y="4259"/>
                                    </p:animMotion>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35" presetClass="path" presetSubtype="0" decel="40000" fill="hold" grpId="1" nodeType="withEffect">
                                  <p:stCondLst>
                                    <p:cond delay="0"/>
                                  </p:stCondLst>
                                  <p:childTnLst>
                                    <p:animMotion origin="layout" path="M 0.03073 1.11111E-6 L -0.15924 1.11111E-6 " pathEditMode="relative" rAng="0" ptsTypes="AA">
                                      <p:cBhvr>
                                        <p:cTn id="33" dur="1000" spd="-100000" fill="hold"/>
                                        <p:tgtEl>
                                          <p:spTgt spid="10"/>
                                        </p:tgtEl>
                                        <p:attrNameLst>
                                          <p:attrName>ppt_x</p:attrName>
                                          <p:attrName>ppt_y</p:attrName>
                                        </p:attrNameLst>
                                      </p:cBhvr>
                                      <p:rCtr x="-9505" y="0"/>
                                    </p:animMotion>
                                  </p:childTnLst>
                                </p:cTn>
                              </p:par>
                              <p:par>
                                <p:cTn id="34" presetID="35" presetClass="path" presetSubtype="0" accel="40000" decel="40000" fill="hold" grpId="2" nodeType="withEffect">
                                  <p:stCondLst>
                                    <p:cond delay="1000"/>
                                  </p:stCondLst>
                                  <p:childTnLst>
                                    <p:animMotion origin="layout" path="M 0.03073 7.40741E-7 L -6.25E-7 7.40741E-7 " pathEditMode="relative" rAng="0" ptsTypes="AA">
                                      <p:cBhvr>
                                        <p:cTn id="35" dur="750" fill="hold"/>
                                        <p:tgtEl>
                                          <p:spTgt spid="10"/>
                                        </p:tgtEl>
                                        <p:attrNameLst>
                                          <p:attrName>ppt_x</p:attrName>
                                          <p:attrName>ppt_y</p:attrName>
                                        </p:attrNameLst>
                                      </p:cBhvr>
                                      <p:rCtr x="-15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bldLvl="0" animBg="1"/>
      <p:bldP spid="8" grpId="1" bldLvl="0" animBg="1"/>
      <p:bldP spid="76" grpId="0" bldLvl="0" animBg="1"/>
      <p:bldP spid="77" grpId="0" bldLvl="0" animBg="1"/>
      <p:bldP spid="9" grpId="0" bldLvl="0" animBg="1"/>
      <p:bldP spid="9" grpId="1" bldLvl="0" animBg="1"/>
      <p:bldP spid="10" grpId="0" bldLvl="0" animBg="1"/>
      <p:bldP spid="10" grpId="1" bldLvl="0" animBg="1"/>
      <p:bldP spid="10" grpId="2"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6"/>
          <p:cNvSpPr txBox="1">
            <a:spLocks noChangeArrowheads="1"/>
          </p:cNvSpPr>
          <p:nvPr/>
        </p:nvSpPr>
        <p:spPr bwMode="auto">
          <a:xfrm>
            <a:off x="881896" y="1874556"/>
            <a:ext cx="3429000" cy="461665"/>
          </a:xfrm>
          <a:prstGeom prst="rect">
            <a:avLst/>
          </a:prstGeom>
          <a:gradFill rotWithShape="1">
            <a:gsLst>
              <a:gs pos="0">
                <a:srgbClr val="FFFF66"/>
              </a:gs>
              <a:gs pos="50000">
                <a:srgbClr val="FFFFCC"/>
              </a:gs>
              <a:gs pos="100000">
                <a:srgbClr val="FFFF66"/>
              </a:gs>
            </a:gsLst>
            <a:lin ang="2700000" scaled="1"/>
          </a:gradFill>
          <a:ln w="19050" algn="ctr">
            <a:solidFill>
              <a:srgbClr val="CC3300"/>
            </a:solidFill>
            <a:miter lim="800000"/>
          </a:ln>
        </p:spPr>
        <p:txBody>
          <a:bodyPr>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rPr>
              <a:t>Wound curing</a:t>
            </a:r>
            <a:endPar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2" name="组合 1"/>
          <p:cNvGrpSpPr/>
          <p:nvPr/>
        </p:nvGrpSpPr>
        <p:grpSpPr>
          <a:xfrm>
            <a:off x="5130800" y="2467605"/>
            <a:ext cx="2014718" cy="3831595"/>
            <a:chOff x="5046481" y="2467605"/>
            <a:chExt cx="2099037" cy="4320000"/>
          </a:xfrm>
        </p:grpSpPr>
        <p:pic>
          <p:nvPicPr>
            <p:cNvPr id="6" name="Picture 1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57783" y="3950857"/>
              <a:ext cx="2087735" cy="14198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IMG_0833"/>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a:stretch>
              <a:fillRect/>
            </a:stretch>
          </p:blipFill>
          <p:spPr bwMode="auto">
            <a:xfrm>
              <a:off x="5057783" y="5445502"/>
              <a:ext cx="2076433" cy="134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IMG_1192"/>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a:stretch>
              <a:fillRect/>
            </a:stretch>
          </p:blipFill>
          <p:spPr bwMode="auto">
            <a:xfrm>
              <a:off x="5046481" y="2467605"/>
              <a:ext cx="2087735" cy="141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24"/>
          <p:cNvSpPr txBox="1">
            <a:spLocks noChangeArrowheads="1"/>
          </p:cNvSpPr>
          <p:nvPr/>
        </p:nvSpPr>
        <p:spPr bwMode="auto">
          <a:xfrm>
            <a:off x="7881104" y="1874557"/>
            <a:ext cx="3429000" cy="461665"/>
          </a:xfrm>
          <a:prstGeom prst="rect">
            <a:avLst/>
          </a:prstGeom>
          <a:gradFill rotWithShape="1">
            <a:gsLst>
              <a:gs pos="0">
                <a:srgbClr val="FFFF66"/>
              </a:gs>
              <a:gs pos="50000">
                <a:srgbClr val="FFFFCC"/>
              </a:gs>
              <a:gs pos="100000">
                <a:srgbClr val="FFFF66"/>
              </a:gs>
            </a:gsLst>
            <a:lin ang="2700000" scaled="1"/>
          </a:gradFill>
          <a:ln w="19050" algn="ctr">
            <a:solidFill>
              <a:srgbClr val="CC3300"/>
            </a:solidFill>
            <a:miter lim="800000"/>
          </a:ln>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rPr>
              <a:t>Water loss</a:t>
            </a:r>
            <a:endParaRPr kumimoji="0" lang="zh-CN" alt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2. Postharvest Characteristics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2"/>
          <p:cNvSpPr>
            <a:spLocks noChangeArrowheads="1"/>
          </p:cNvSpPr>
          <p:nvPr/>
        </p:nvSpPr>
        <p:spPr bwMode="auto">
          <a:xfrm>
            <a:off x="212192" y="2467603"/>
            <a:ext cx="4770150" cy="3903441"/>
          </a:xfrm>
          <a:prstGeom prst="rect">
            <a:avLst/>
          </a:prstGeom>
          <a:solidFill>
            <a:schemeClr val="accent1">
              <a:lumMod val="20000"/>
              <a:lumOff val="80000"/>
              <a:alpha val="50000"/>
            </a:schemeClr>
          </a:solidFill>
          <a:ln>
            <a:noFill/>
          </a:ln>
        </p:spPr>
        <p:txBody>
          <a:bodyPr wrap="square">
            <a:spAutoFit/>
          </a:bodyPr>
          <a:lstStyle/>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Potatoes after wound healing, reduce water evaporation and pathogen invasion, which is beneficial with storage;</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wound caused by the squeeze does not heal;</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Young potatoes heal quickly;</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Higher temperature is conducive to wound healing, 85-93% RH is suitable, high O</a:t>
            </a:r>
            <a:r>
              <a:rPr kumimoji="0"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and low CO</a:t>
            </a:r>
            <a:r>
              <a:rPr kumimoji="0"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is conducive to curing.</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2"/>
          <p:cNvSpPr>
            <a:spLocks noChangeArrowheads="1"/>
          </p:cNvSpPr>
          <p:nvPr/>
        </p:nvSpPr>
        <p:spPr bwMode="auto">
          <a:xfrm>
            <a:off x="7220959" y="2467603"/>
            <a:ext cx="4770150" cy="3903441"/>
          </a:xfrm>
          <a:prstGeom prst="rect">
            <a:avLst/>
          </a:prstGeom>
          <a:solidFill>
            <a:schemeClr val="accent1">
              <a:lumMod val="20000"/>
              <a:lumOff val="80000"/>
              <a:alpha val="50000"/>
            </a:schemeClr>
          </a:solidFill>
          <a:ln>
            <a:noFill/>
          </a:ln>
        </p:spPr>
        <p:txBody>
          <a:bodyPr wrap="square">
            <a:spAutoFit/>
          </a:bodyPr>
          <a:lstStyle/>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Water loss is closely related to itself and storage environment;</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Internal factors: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surface area ratio, surface protection structure, cell water holding capacity, metabolism, respiratory intensity;</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Environmental factor</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Humidity, temperature, air velocity, air pressure</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5"/>
              </a:buBlip>
              <a:defRPr/>
            </a:pPr>
            <a:r>
              <a:rPr kumimoji="0" lang="en-US" altLang="zh-CN" sz="2000" b="1" i="0" u="none" strike="noStrike" kern="1200" cap="none" spc="0" normalizeH="0" baseline="0" noProof="0" dirty="0">
                <a:ln>
                  <a:noFill/>
                </a:ln>
                <a:solidFill>
                  <a:srgbClr val="3C0FFD"/>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higher the storage temperature, the faster the sprout, the more water loss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4" name="灯片编号占位符 3"/>
          <p:cNvSpPr>
            <a:spLocks noGrp="1"/>
          </p:cNvSpPr>
          <p:nvPr>
            <p:ph type="sldNum" sz="quarter" idx="12"/>
          </p:nvPr>
        </p:nvSpPr>
        <p:spPr>
          <a:xfrm>
            <a:off x="11438860" y="64928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3"/>
          <p:cNvSpPr/>
          <p:nvPr/>
        </p:nvSpPr>
        <p:spPr bwMode="gray">
          <a:xfrm>
            <a:off x="619759" y="2457025"/>
            <a:ext cx="5368811" cy="2086302"/>
          </a:xfrm>
          <a:custGeom>
            <a:avLst/>
            <a:gdLst>
              <a:gd name="T0" fmla="*/ 2147483647 w 2305"/>
              <a:gd name="T1" fmla="*/ 2147483647 h 1184"/>
              <a:gd name="T2" fmla="*/ 2147483647 w 2305"/>
              <a:gd name="T3" fmla="*/ 2147483647 h 1184"/>
              <a:gd name="T4" fmla="*/ 2147483647 w 2305"/>
              <a:gd name="T5" fmla="*/ 2147483647 h 1184"/>
              <a:gd name="T6" fmla="*/ 0 w 2305"/>
              <a:gd name="T7" fmla="*/ 2147483647 h 1184"/>
              <a:gd name="T8" fmla="*/ 0 w 2305"/>
              <a:gd name="T9" fmla="*/ 2147483647 h 1184"/>
              <a:gd name="T10" fmla="*/ 2147483647 w 2305"/>
              <a:gd name="T11" fmla="*/ 0 h 1184"/>
              <a:gd name="T12" fmla="*/ 2147483647 w 2305"/>
              <a:gd name="T13" fmla="*/ 2147483647 h 1184"/>
              <a:gd name="T14" fmla="*/ 0 60000 65536"/>
              <a:gd name="T15" fmla="*/ 0 60000 65536"/>
              <a:gd name="T16" fmla="*/ 0 60000 65536"/>
              <a:gd name="T17" fmla="*/ 0 60000 65536"/>
              <a:gd name="T18" fmla="*/ 0 60000 65536"/>
              <a:gd name="T19" fmla="*/ 0 60000 65536"/>
              <a:gd name="T20" fmla="*/ 0 60000 65536"/>
              <a:gd name="T21" fmla="*/ 0 w 2305"/>
              <a:gd name="T22" fmla="*/ 0 h 1184"/>
              <a:gd name="T23" fmla="*/ 2305 w 2305"/>
              <a:gd name="T24" fmla="*/ 1184 h 1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4">
                <a:moveTo>
                  <a:pt x="2304" y="691"/>
                </a:moveTo>
                <a:cubicBezTo>
                  <a:pt x="2183" y="700"/>
                  <a:pt x="2056" y="766"/>
                  <a:pt x="1991" y="833"/>
                </a:cubicBezTo>
                <a:cubicBezTo>
                  <a:pt x="1926" y="900"/>
                  <a:pt x="1835" y="1007"/>
                  <a:pt x="1817" y="1184"/>
                </a:cubicBezTo>
                <a:lnTo>
                  <a:pt x="0" y="1184"/>
                </a:lnTo>
                <a:lnTo>
                  <a:pt x="0" y="1"/>
                </a:lnTo>
                <a:lnTo>
                  <a:pt x="2305" y="0"/>
                </a:lnTo>
                <a:lnTo>
                  <a:pt x="2304" y="691"/>
                </a:lnTo>
                <a:close/>
              </a:path>
            </a:pathLst>
          </a:custGeom>
          <a:solidFill>
            <a:schemeClr val="accent2">
              <a:alpha val="14902"/>
            </a:schemeClr>
          </a:solidFill>
          <a:ln w="9525">
            <a:round/>
          </a:ln>
          <a:scene3d>
            <a:camera prst="legacyPerspectiveFront"/>
            <a:lightRig rig="legacyFlat3" dir="b"/>
          </a:scene3d>
          <a:sp3d extrusionH="176200" prstMaterial="legacyMatte">
            <a:bevelT w="13500" h="13500" prst="angle"/>
            <a:bevelB w="13500" h="13500" prst="angle"/>
            <a:extrusionClr>
              <a:srgbClr val="B2B2B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 name="Rectangle 4"/>
          <p:cNvSpPr>
            <a:spLocks noChangeArrowheads="1"/>
          </p:cNvSpPr>
          <p:nvPr/>
        </p:nvSpPr>
        <p:spPr bwMode="gray">
          <a:xfrm>
            <a:off x="2424010" y="2213763"/>
            <a:ext cx="3383630" cy="404313"/>
          </a:xfrm>
          <a:prstGeom prst="rect">
            <a:avLst/>
          </a:prstGeom>
          <a:gradFill rotWithShape="1">
            <a:gsLst>
              <a:gs pos="0">
                <a:schemeClr val="accent2">
                  <a:alpha val="80000"/>
                </a:schemeClr>
              </a:gs>
              <a:gs pos="50000">
                <a:schemeClr val="accent2">
                  <a:gamma/>
                  <a:shade val="89020"/>
                  <a:invGamma/>
                </a:schemeClr>
              </a:gs>
              <a:gs pos="100000">
                <a:schemeClr val="accent2">
                  <a:alpha val="80000"/>
                </a:schemeClr>
              </a:gs>
            </a:gsLst>
            <a:lin ang="0" scaled="1"/>
          </a:gradFill>
          <a:ln w="9525"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9332" name="Freeform 5"/>
          <p:cNvSpPr/>
          <p:nvPr/>
        </p:nvSpPr>
        <p:spPr bwMode="gray">
          <a:xfrm>
            <a:off x="6201741" y="2457025"/>
            <a:ext cx="5430679" cy="2094663"/>
          </a:xfrm>
          <a:custGeom>
            <a:avLst/>
            <a:gdLst>
              <a:gd name="T0" fmla="*/ 2147483647 w 2305"/>
              <a:gd name="T1" fmla="*/ 2147483647 h 1184"/>
              <a:gd name="T2" fmla="*/ 2147483647 w 2305"/>
              <a:gd name="T3" fmla="*/ 2147483647 h 1184"/>
              <a:gd name="T4" fmla="*/ 2147483647 w 2305"/>
              <a:gd name="T5" fmla="*/ 2147483647 h 1184"/>
              <a:gd name="T6" fmla="*/ 2147483647 w 2305"/>
              <a:gd name="T7" fmla="*/ 2147483647 h 1184"/>
              <a:gd name="T8" fmla="*/ 2147483647 w 2305"/>
              <a:gd name="T9" fmla="*/ 2147483647 h 1184"/>
              <a:gd name="T10" fmla="*/ 0 w 2305"/>
              <a:gd name="T11" fmla="*/ 0 h 1184"/>
              <a:gd name="T12" fmla="*/ 2147483647 w 2305"/>
              <a:gd name="T13" fmla="*/ 2147483647 h 1184"/>
              <a:gd name="T14" fmla="*/ 0 60000 65536"/>
              <a:gd name="T15" fmla="*/ 0 60000 65536"/>
              <a:gd name="T16" fmla="*/ 0 60000 65536"/>
              <a:gd name="T17" fmla="*/ 0 60000 65536"/>
              <a:gd name="T18" fmla="*/ 0 60000 65536"/>
              <a:gd name="T19" fmla="*/ 0 60000 65536"/>
              <a:gd name="T20" fmla="*/ 0 60000 65536"/>
              <a:gd name="T21" fmla="*/ 0 w 2305"/>
              <a:gd name="T22" fmla="*/ 0 h 1184"/>
              <a:gd name="T23" fmla="*/ 2305 w 2305"/>
              <a:gd name="T24" fmla="*/ 1184 h 1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4">
                <a:moveTo>
                  <a:pt x="1" y="691"/>
                </a:moveTo>
                <a:cubicBezTo>
                  <a:pt x="122" y="700"/>
                  <a:pt x="249" y="766"/>
                  <a:pt x="314" y="833"/>
                </a:cubicBezTo>
                <a:cubicBezTo>
                  <a:pt x="379" y="900"/>
                  <a:pt x="463" y="1005"/>
                  <a:pt x="481" y="1182"/>
                </a:cubicBezTo>
                <a:lnTo>
                  <a:pt x="2305" y="1184"/>
                </a:lnTo>
                <a:lnTo>
                  <a:pt x="2305" y="1"/>
                </a:lnTo>
                <a:lnTo>
                  <a:pt x="0" y="0"/>
                </a:lnTo>
                <a:lnTo>
                  <a:pt x="1" y="691"/>
                </a:lnTo>
                <a:close/>
              </a:path>
            </a:pathLst>
          </a:custGeom>
          <a:solidFill>
            <a:schemeClr val="folHlink">
              <a:alpha val="14902"/>
            </a:schemeClr>
          </a:solidFill>
          <a:ln w="9525">
            <a:round/>
          </a:ln>
          <a:scene3d>
            <a:camera prst="legacyPerspectiveFront"/>
            <a:lightRig rig="legacyFlat3" dir="b"/>
          </a:scene3d>
          <a:sp3d extrusionH="176200" prstMaterial="legacyMatte">
            <a:bevelT w="13500" h="13500" prst="angle"/>
            <a:bevelB w="13500" h="13500" prst="angle"/>
            <a:extrusionClr>
              <a:srgbClr val="B2B2B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 name="Rectangle 6"/>
          <p:cNvSpPr>
            <a:spLocks noChangeArrowheads="1"/>
          </p:cNvSpPr>
          <p:nvPr/>
        </p:nvSpPr>
        <p:spPr bwMode="gray">
          <a:xfrm flipH="1">
            <a:off x="6141615" y="2203289"/>
            <a:ext cx="3393923" cy="403050"/>
          </a:xfrm>
          <a:prstGeom prst="rect">
            <a:avLst/>
          </a:prstGeom>
          <a:gradFill rotWithShape="1">
            <a:gsLst>
              <a:gs pos="0">
                <a:schemeClr val="folHlink">
                  <a:alpha val="80000"/>
                </a:schemeClr>
              </a:gs>
              <a:gs pos="50000">
                <a:schemeClr val="folHlink">
                  <a:gamma/>
                  <a:shade val="89020"/>
                  <a:invGamma/>
                </a:schemeClr>
              </a:gs>
              <a:gs pos="100000">
                <a:schemeClr val="folHlink">
                  <a:alpha val="80000"/>
                </a:schemeClr>
              </a:gs>
            </a:gsLst>
            <a:lin ang="0" scaled="1"/>
          </a:gradFill>
          <a:ln w="9525"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9334" name="Freeform 7"/>
          <p:cNvSpPr/>
          <p:nvPr/>
        </p:nvSpPr>
        <p:spPr bwMode="gray">
          <a:xfrm>
            <a:off x="620696" y="4753351"/>
            <a:ext cx="5367874" cy="1978757"/>
          </a:xfrm>
          <a:custGeom>
            <a:avLst/>
            <a:gdLst>
              <a:gd name="T0" fmla="*/ 2147483647 w 2305"/>
              <a:gd name="T1" fmla="*/ 2147483647 h 1184"/>
              <a:gd name="T2" fmla="*/ 2147483647 w 2305"/>
              <a:gd name="T3" fmla="*/ 2147483647 h 1184"/>
              <a:gd name="T4" fmla="*/ 2147483647 w 2305"/>
              <a:gd name="T5" fmla="*/ 2147483647 h 1184"/>
              <a:gd name="T6" fmla="*/ 0 w 2305"/>
              <a:gd name="T7" fmla="*/ 0 h 1184"/>
              <a:gd name="T8" fmla="*/ 0 w 2305"/>
              <a:gd name="T9" fmla="*/ 2147483647 h 1184"/>
              <a:gd name="T10" fmla="*/ 2147483647 w 2305"/>
              <a:gd name="T11" fmla="*/ 2147483647 h 1184"/>
              <a:gd name="T12" fmla="*/ 2147483647 w 2305"/>
              <a:gd name="T13" fmla="*/ 2147483647 h 1184"/>
              <a:gd name="T14" fmla="*/ 0 60000 65536"/>
              <a:gd name="T15" fmla="*/ 0 60000 65536"/>
              <a:gd name="T16" fmla="*/ 0 60000 65536"/>
              <a:gd name="T17" fmla="*/ 0 60000 65536"/>
              <a:gd name="T18" fmla="*/ 0 60000 65536"/>
              <a:gd name="T19" fmla="*/ 0 60000 65536"/>
              <a:gd name="T20" fmla="*/ 0 60000 65536"/>
              <a:gd name="T21" fmla="*/ 0 w 2305"/>
              <a:gd name="T22" fmla="*/ 0 h 1184"/>
              <a:gd name="T23" fmla="*/ 2305 w 2305"/>
              <a:gd name="T24" fmla="*/ 1184 h 1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4">
                <a:moveTo>
                  <a:pt x="2304" y="493"/>
                </a:moveTo>
                <a:cubicBezTo>
                  <a:pt x="2183" y="484"/>
                  <a:pt x="2056" y="418"/>
                  <a:pt x="1991" y="351"/>
                </a:cubicBezTo>
                <a:cubicBezTo>
                  <a:pt x="1926" y="284"/>
                  <a:pt x="1831" y="178"/>
                  <a:pt x="1813" y="1"/>
                </a:cubicBezTo>
                <a:lnTo>
                  <a:pt x="0" y="0"/>
                </a:lnTo>
                <a:lnTo>
                  <a:pt x="0" y="1183"/>
                </a:lnTo>
                <a:lnTo>
                  <a:pt x="2305" y="1184"/>
                </a:lnTo>
                <a:lnTo>
                  <a:pt x="2304" y="493"/>
                </a:lnTo>
                <a:close/>
              </a:path>
            </a:pathLst>
          </a:custGeom>
          <a:solidFill>
            <a:schemeClr val="accent1">
              <a:alpha val="14902"/>
            </a:schemeClr>
          </a:solidFill>
          <a:ln w="9525">
            <a:round/>
          </a:ln>
          <a:scene3d>
            <a:camera prst="legacyPerspectiveFront"/>
            <a:lightRig rig="legacyFlat3" dir="b"/>
          </a:scene3d>
          <a:sp3d extrusionH="176200" prstMaterial="legacyMatte">
            <a:bevelT w="13500" h="13500" prst="angle"/>
            <a:bevelB w="13500" h="13500" prst="angle"/>
            <a:extrusionClr>
              <a:srgbClr val="B2B2B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99335" name="Freeform 8"/>
          <p:cNvSpPr/>
          <p:nvPr/>
        </p:nvSpPr>
        <p:spPr bwMode="gray">
          <a:xfrm>
            <a:off x="6203432" y="4753293"/>
            <a:ext cx="5428425" cy="1982404"/>
          </a:xfrm>
          <a:custGeom>
            <a:avLst/>
            <a:gdLst>
              <a:gd name="T0" fmla="*/ 2147483647 w 2305"/>
              <a:gd name="T1" fmla="*/ 2147483647 h 1185"/>
              <a:gd name="T2" fmla="*/ 2147483647 w 2305"/>
              <a:gd name="T3" fmla="*/ 2147483647 h 1185"/>
              <a:gd name="T4" fmla="*/ 2147483647 w 2305"/>
              <a:gd name="T5" fmla="*/ 0 h 1185"/>
              <a:gd name="T6" fmla="*/ 2147483647 w 2305"/>
              <a:gd name="T7" fmla="*/ 2147483647 h 1185"/>
              <a:gd name="T8" fmla="*/ 2147483647 w 2305"/>
              <a:gd name="T9" fmla="*/ 2147483647 h 1185"/>
              <a:gd name="T10" fmla="*/ 0 w 2305"/>
              <a:gd name="T11" fmla="*/ 2147483647 h 1185"/>
              <a:gd name="T12" fmla="*/ 2147483647 w 2305"/>
              <a:gd name="T13" fmla="*/ 2147483647 h 1185"/>
              <a:gd name="T14" fmla="*/ 0 60000 65536"/>
              <a:gd name="T15" fmla="*/ 0 60000 65536"/>
              <a:gd name="T16" fmla="*/ 0 60000 65536"/>
              <a:gd name="T17" fmla="*/ 0 60000 65536"/>
              <a:gd name="T18" fmla="*/ 0 60000 65536"/>
              <a:gd name="T19" fmla="*/ 0 60000 65536"/>
              <a:gd name="T20" fmla="*/ 0 60000 65536"/>
              <a:gd name="T21" fmla="*/ 0 w 2305"/>
              <a:gd name="T22" fmla="*/ 0 h 1185"/>
              <a:gd name="T23" fmla="*/ 2305 w 2305"/>
              <a:gd name="T24" fmla="*/ 1185 h 1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185">
                <a:moveTo>
                  <a:pt x="1" y="494"/>
                </a:moveTo>
                <a:cubicBezTo>
                  <a:pt x="122" y="485"/>
                  <a:pt x="249" y="419"/>
                  <a:pt x="314" y="352"/>
                </a:cubicBezTo>
                <a:cubicBezTo>
                  <a:pt x="379" y="285"/>
                  <a:pt x="465" y="177"/>
                  <a:pt x="483" y="0"/>
                </a:cubicBezTo>
                <a:lnTo>
                  <a:pt x="2305" y="1"/>
                </a:lnTo>
                <a:lnTo>
                  <a:pt x="2305" y="1184"/>
                </a:lnTo>
                <a:lnTo>
                  <a:pt x="0" y="1185"/>
                </a:lnTo>
                <a:lnTo>
                  <a:pt x="1" y="494"/>
                </a:lnTo>
                <a:close/>
              </a:path>
            </a:pathLst>
          </a:custGeom>
          <a:solidFill>
            <a:schemeClr val="hlink">
              <a:alpha val="14902"/>
            </a:schemeClr>
          </a:solidFill>
          <a:ln w="9525">
            <a:round/>
          </a:ln>
          <a:scene3d>
            <a:camera prst="legacyPerspectiveFront"/>
            <a:lightRig rig="legacyFlat3" dir="b"/>
          </a:scene3d>
          <a:sp3d extrusionH="176200" prstMaterial="legacyMatte">
            <a:bevelT w="13500" h="13500" prst="angle"/>
            <a:bevelB w="13500" h="13500" prst="angle"/>
            <a:extrusionClr>
              <a:srgbClr val="B2B2B2"/>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11" name="Freeform 9"/>
          <p:cNvSpPr/>
          <p:nvPr/>
        </p:nvSpPr>
        <p:spPr bwMode="gray">
          <a:xfrm>
            <a:off x="7011024" y="4692262"/>
            <a:ext cx="3284187" cy="440955"/>
          </a:xfrm>
          <a:custGeom>
            <a:avLst/>
            <a:gdLst/>
            <a:ahLst/>
            <a:cxnLst>
              <a:cxn ang="0">
                <a:pos x="176" y="3"/>
              </a:cxn>
              <a:cxn ang="0">
                <a:pos x="0" y="291"/>
              </a:cxn>
              <a:cxn ang="0">
                <a:pos x="2007" y="291"/>
              </a:cxn>
              <a:cxn ang="0">
                <a:pos x="2007" y="0"/>
              </a:cxn>
              <a:cxn ang="0">
                <a:pos x="176" y="3"/>
              </a:cxn>
            </a:cxnLst>
            <a:rect l="0" t="0" r="r" b="b"/>
            <a:pathLst>
              <a:path w="2007" h="291">
                <a:moveTo>
                  <a:pt x="176" y="3"/>
                </a:moveTo>
                <a:cubicBezTo>
                  <a:pt x="133" y="163"/>
                  <a:pt x="72" y="214"/>
                  <a:pt x="0" y="291"/>
                </a:cubicBezTo>
                <a:lnTo>
                  <a:pt x="2007" y="291"/>
                </a:lnTo>
                <a:lnTo>
                  <a:pt x="2007" y="0"/>
                </a:lnTo>
                <a:lnTo>
                  <a:pt x="176" y="3"/>
                </a:lnTo>
                <a:close/>
              </a:path>
            </a:pathLst>
          </a:custGeom>
          <a:gradFill rotWithShape="1">
            <a:gsLst>
              <a:gs pos="0">
                <a:schemeClr val="hlink">
                  <a:alpha val="80000"/>
                </a:schemeClr>
              </a:gs>
              <a:gs pos="50000">
                <a:schemeClr val="hlink">
                  <a:gamma/>
                  <a:shade val="89020"/>
                  <a:invGamma/>
                </a:schemeClr>
              </a:gs>
              <a:gs pos="100000">
                <a:schemeClr val="hlink">
                  <a:alpha val="80000"/>
                </a:schemeClr>
              </a:gs>
            </a:gsLst>
            <a:lin ang="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2" name="Freeform 10"/>
          <p:cNvSpPr/>
          <p:nvPr/>
        </p:nvSpPr>
        <p:spPr bwMode="gray">
          <a:xfrm flipH="1">
            <a:off x="1734893" y="4698635"/>
            <a:ext cx="3456985" cy="440955"/>
          </a:xfrm>
          <a:custGeom>
            <a:avLst/>
            <a:gdLst/>
            <a:ahLst/>
            <a:cxnLst>
              <a:cxn ang="0">
                <a:pos x="176" y="3"/>
              </a:cxn>
              <a:cxn ang="0">
                <a:pos x="0" y="291"/>
              </a:cxn>
              <a:cxn ang="0">
                <a:pos x="2007" y="291"/>
              </a:cxn>
              <a:cxn ang="0">
                <a:pos x="2007" y="0"/>
              </a:cxn>
              <a:cxn ang="0">
                <a:pos x="176" y="3"/>
              </a:cxn>
            </a:cxnLst>
            <a:rect l="0" t="0" r="r" b="b"/>
            <a:pathLst>
              <a:path w="2007" h="291">
                <a:moveTo>
                  <a:pt x="176" y="3"/>
                </a:moveTo>
                <a:cubicBezTo>
                  <a:pt x="133" y="163"/>
                  <a:pt x="72" y="214"/>
                  <a:pt x="0" y="291"/>
                </a:cubicBezTo>
                <a:lnTo>
                  <a:pt x="2007" y="291"/>
                </a:lnTo>
                <a:lnTo>
                  <a:pt x="2007" y="0"/>
                </a:lnTo>
                <a:lnTo>
                  <a:pt x="176" y="3"/>
                </a:lnTo>
                <a:close/>
              </a:path>
            </a:pathLst>
          </a:custGeom>
          <a:gradFill rotWithShape="1">
            <a:gsLst>
              <a:gs pos="0">
                <a:schemeClr val="accent1">
                  <a:alpha val="80000"/>
                </a:schemeClr>
              </a:gs>
              <a:gs pos="50000">
                <a:schemeClr val="accent1">
                  <a:gamma/>
                  <a:shade val="89020"/>
                  <a:invGamma/>
                </a:schemeClr>
              </a:gs>
              <a:gs pos="100000">
                <a:schemeClr val="accent1">
                  <a:alpha val="80000"/>
                </a:schemeClr>
              </a:gs>
            </a:gsLst>
            <a:lin ang="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9338" name="Rectangle 11"/>
          <p:cNvSpPr>
            <a:spLocks noChangeArrowheads="1"/>
          </p:cNvSpPr>
          <p:nvPr/>
        </p:nvSpPr>
        <p:spPr bwMode="gray">
          <a:xfrm>
            <a:off x="3029320" y="2173982"/>
            <a:ext cx="2601349" cy="461665"/>
          </a:xfrm>
          <a:prstGeom prst="rect">
            <a:avLst/>
          </a:prstGeom>
          <a:noFill/>
          <a:ln>
            <a:noFill/>
          </a:ln>
          <a:effectLst>
            <a:outerShdw dist="17961" dir="2700000" algn="ctr" rotWithShape="0">
              <a:srgbClr val="4D4D4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rPr>
              <a:t>Chilling injury</a:t>
            </a:r>
            <a:endParaRPr kumimoji="0" lang="zh-CN"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39" name="Rectangle 12"/>
          <p:cNvSpPr>
            <a:spLocks noChangeArrowheads="1"/>
          </p:cNvSpPr>
          <p:nvPr/>
        </p:nvSpPr>
        <p:spPr bwMode="gray">
          <a:xfrm>
            <a:off x="1685058" y="4742635"/>
            <a:ext cx="3456984" cy="400110"/>
          </a:xfrm>
          <a:prstGeom prst="rect">
            <a:avLst/>
          </a:prstGeom>
          <a:noFill/>
          <a:ln>
            <a:noFill/>
          </a:ln>
          <a:effectLst>
            <a:outerShdw dist="17961" dir="2700000" algn="ctr" rotWithShape="0">
              <a:srgbClr val="4D4D4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Symptoms of chilling injury</a:t>
            </a:r>
            <a:endParaRPr kumimoji="0" lang="zh-CN" altLang="en-US" sz="2000" b="1"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40" name="Rectangle 13"/>
          <p:cNvSpPr>
            <a:spLocks noChangeArrowheads="1"/>
          </p:cNvSpPr>
          <p:nvPr/>
        </p:nvSpPr>
        <p:spPr bwMode="gray">
          <a:xfrm>
            <a:off x="6856957" y="2146163"/>
            <a:ext cx="2091057" cy="461665"/>
          </a:xfrm>
          <a:prstGeom prst="rect">
            <a:avLst/>
          </a:prstGeom>
          <a:noFill/>
          <a:ln>
            <a:noFill/>
          </a:ln>
          <a:effectLst>
            <a:outerShdw dist="17961" dir="2700000" algn="ctr" rotWithShape="0">
              <a:srgbClr val="4D4D4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rPr>
              <a:t>Freeze injury</a:t>
            </a:r>
            <a:endParaRPr kumimoji="0" lang="zh-CN"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41" name="Rectangle 14"/>
          <p:cNvSpPr>
            <a:spLocks noChangeArrowheads="1"/>
          </p:cNvSpPr>
          <p:nvPr/>
        </p:nvSpPr>
        <p:spPr bwMode="gray">
          <a:xfrm>
            <a:off x="7272366" y="4692262"/>
            <a:ext cx="3686068" cy="400110"/>
          </a:xfrm>
          <a:prstGeom prst="rect">
            <a:avLst/>
          </a:prstGeom>
          <a:noFill/>
          <a:ln>
            <a:noFill/>
          </a:ln>
          <a:effectLst>
            <a:outerShdw dist="17961" dir="2700000" algn="ctr" rotWithShape="0">
              <a:srgbClr val="4D4D4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Symptoms of freeze injury</a:t>
            </a:r>
            <a:endParaRPr kumimoji="0" lang="en-US" altLang="zh-CN" sz="2000" b="1"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42" name="Rectangle 17"/>
          <p:cNvSpPr>
            <a:spLocks noChangeArrowheads="1"/>
          </p:cNvSpPr>
          <p:nvPr/>
        </p:nvSpPr>
        <p:spPr bwMode="gray">
          <a:xfrm>
            <a:off x="705867" y="2748760"/>
            <a:ext cx="48990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457200" algn="just"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Temperatures above freezing. The critical temperature of chilling injury is 0℃, and the chilling injury occurs after long-term storage.</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43" name="Rectangle 18"/>
          <p:cNvSpPr>
            <a:spLocks noChangeArrowheads="1"/>
          </p:cNvSpPr>
          <p:nvPr/>
        </p:nvSpPr>
        <p:spPr bwMode="gray">
          <a:xfrm>
            <a:off x="6437807" y="2665975"/>
            <a:ext cx="4848251"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457200" algn="just" defTabSz="914400" rtl="0" eaLnBrk="0" fontAlgn="base" latinLnBrk="0" hangingPunct="0">
              <a:lnSpc>
                <a:spcPct val="15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Temperatures below freezing. The freezing temperature is about -0.6℃.</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44" name="Text Box 26"/>
          <p:cNvSpPr txBox="1">
            <a:spLocks noChangeArrowheads="1"/>
          </p:cNvSpPr>
          <p:nvPr/>
        </p:nvSpPr>
        <p:spPr bwMode="gray">
          <a:xfrm>
            <a:off x="756988" y="5373370"/>
            <a:ext cx="48519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457200" algn="just"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epidermis is concave and convex, the tissue is brown, and then rot. The symptoms of chills became more severe when room temperature returned.</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45" name="Text Box 27"/>
          <p:cNvSpPr txBox="1">
            <a:spLocks noChangeArrowheads="1"/>
          </p:cNvSpPr>
          <p:nvPr/>
        </p:nvSpPr>
        <p:spPr bwMode="gray">
          <a:xfrm>
            <a:off x="6437807" y="5378664"/>
            <a:ext cx="51923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45720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tissue is brown and spongy, with water leaking from the injury and the eye. The chips turn pink, then turn black and rot.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9346" name="Oval 29"/>
          <p:cNvSpPr>
            <a:spLocks noChangeArrowheads="1"/>
          </p:cNvSpPr>
          <p:nvPr/>
        </p:nvSpPr>
        <p:spPr bwMode="gray">
          <a:xfrm>
            <a:off x="5174121" y="3802945"/>
            <a:ext cx="1796195" cy="1628949"/>
          </a:xfrm>
          <a:prstGeom prst="ellipse">
            <a:avLst/>
          </a:prstGeom>
          <a:gradFill rotWithShape="1">
            <a:gsLst>
              <a:gs pos="0">
                <a:srgbClr val="8A8A8A"/>
              </a:gs>
              <a:gs pos="50000">
                <a:srgbClr val="FFFFFF"/>
              </a:gs>
              <a:gs pos="100000">
                <a:srgbClr val="8A8A8A"/>
              </a:gs>
            </a:gsLst>
            <a:lin ang="18900000" scaled="1"/>
          </a:gradFill>
          <a:ln w="9525">
            <a:solidFill>
              <a:srgbClr val="DDDDDD"/>
            </a:solidFill>
            <a:round/>
          </a:ln>
          <a:effectLst>
            <a:outerShdw dist="35921" dir="2700000"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grpSp>
        <p:nvGrpSpPr>
          <p:cNvPr id="99347" name="Group 30"/>
          <p:cNvGrpSpPr/>
          <p:nvPr/>
        </p:nvGrpSpPr>
        <p:grpSpPr bwMode="auto">
          <a:xfrm rot="-2288454">
            <a:off x="5339910" y="3791018"/>
            <a:ext cx="1529952" cy="1692619"/>
            <a:chOff x="887" y="2040"/>
            <a:chExt cx="433" cy="422"/>
          </a:xfrm>
        </p:grpSpPr>
        <p:pic>
          <p:nvPicPr>
            <p:cNvPr id="99360" name="Picture 31" descr="circuler_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61" name="Oval 32"/>
            <p:cNvSpPr>
              <a:spLocks noChangeArrowheads="1"/>
            </p:cNvSpPr>
            <p:nvPr/>
          </p:nvSpPr>
          <p:spPr bwMode="gray">
            <a:xfrm>
              <a:off x="887" y="2040"/>
              <a:ext cx="433" cy="422"/>
            </a:xfrm>
            <a:prstGeom prst="ellipse">
              <a:avLst/>
            </a:prstGeom>
            <a:solidFill>
              <a:srgbClr val="FF6600">
                <a:alpha val="74901"/>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99362" name="Picture 33" descr="Pict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348" name="Text Box 24"/>
          <p:cNvSpPr txBox="1">
            <a:spLocks noChangeArrowheads="1"/>
          </p:cNvSpPr>
          <p:nvPr/>
        </p:nvSpPr>
        <p:spPr bwMode="auto">
          <a:xfrm>
            <a:off x="3729059" y="1681343"/>
            <a:ext cx="4686318" cy="461665"/>
          </a:xfrm>
          <a:prstGeom prst="rect">
            <a:avLst/>
          </a:prstGeom>
          <a:gradFill rotWithShape="1">
            <a:gsLst>
              <a:gs pos="0">
                <a:srgbClr val="FFFF66"/>
              </a:gs>
              <a:gs pos="50000">
                <a:srgbClr val="FFFFCC"/>
              </a:gs>
              <a:gs pos="100000">
                <a:srgbClr val="FFFF66"/>
              </a:gs>
            </a:gsLst>
            <a:lin ang="2700000" scaled="1"/>
          </a:gradFill>
          <a:ln w="19050" algn="ctr">
            <a:solidFill>
              <a:srgbClr val="CC3300"/>
            </a:solidFill>
            <a:miter lim="800000"/>
          </a:ln>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rPr>
              <a:t>Chilling and freeze injury</a:t>
            </a:r>
            <a:endParaRPr kumimoji="0" lang="zh-CN" alt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 name="Rectangle 25"/>
          <p:cNvSpPr>
            <a:spLocks noChangeArrowheads="1"/>
          </p:cNvSpPr>
          <p:nvPr/>
        </p:nvSpPr>
        <p:spPr bwMode="auto">
          <a:xfrm>
            <a:off x="5153114" y="4251898"/>
            <a:ext cx="1919021" cy="1015663"/>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Chilling and</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freeze injury</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9" name="文本框 8"/>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2. Postharvest Characteristics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文本框 1"/>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4" name="灯片编号占位符 3"/>
          <p:cNvSpPr>
            <a:spLocks noGrp="1"/>
          </p:cNvSpPr>
          <p:nvPr>
            <p:ph type="sldNum" sz="quarter" idx="12"/>
          </p:nvPr>
        </p:nvSpPr>
        <p:spPr>
          <a:xfrm>
            <a:off x="11643684" y="637281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p:nvPr/>
        </p:nvSpPr>
        <p:spPr bwMode="auto">
          <a:xfrm>
            <a:off x="200890" y="2923890"/>
            <a:ext cx="6442300" cy="1568441"/>
          </a:xfrm>
          <a:custGeom>
            <a:avLst/>
            <a:gdLst>
              <a:gd name="T0" fmla="*/ 2147483647 w 5034"/>
              <a:gd name="T1" fmla="*/ 0 h 1908"/>
              <a:gd name="T2" fmla="*/ 2147483647 w 5034"/>
              <a:gd name="T3" fmla="*/ 2147483647 h 1908"/>
              <a:gd name="T4" fmla="*/ 2147483647 w 5034"/>
              <a:gd name="T5" fmla="*/ 2147483647 h 1908"/>
              <a:gd name="T6" fmla="*/ 0 w 5034"/>
              <a:gd name="T7" fmla="*/ 2147483647 h 1908"/>
              <a:gd name="T8" fmla="*/ 2147483647 w 5034"/>
              <a:gd name="T9" fmla="*/ 2147483647 h 1908"/>
              <a:gd name="T10" fmla="*/ 2147483647 w 5034"/>
              <a:gd name="T11" fmla="*/ 2147483647 h 1908"/>
              <a:gd name="T12" fmla="*/ 2147483647 w 5034"/>
              <a:gd name="T13" fmla="*/ 2147483647 h 1908"/>
              <a:gd name="T14" fmla="*/ 2147483647 w 5034"/>
              <a:gd name="T15" fmla="*/ 0 h 1908"/>
              <a:gd name="T16" fmla="*/ 0 60000 65536"/>
              <a:gd name="T17" fmla="*/ 0 60000 65536"/>
              <a:gd name="T18" fmla="*/ 0 60000 65536"/>
              <a:gd name="T19" fmla="*/ 0 60000 65536"/>
              <a:gd name="T20" fmla="*/ 0 60000 65536"/>
              <a:gd name="T21" fmla="*/ 0 60000 65536"/>
              <a:gd name="T22" fmla="*/ 0 60000 65536"/>
              <a:gd name="T23" fmla="*/ 0 60000 65536"/>
              <a:gd name="T24" fmla="*/ 0 w 5034"/>
              <a:gd name="T25" fmla="*/ 0 h 1908"/>
              <a:gd name="T26" fmla="*/ 5034 w 5034"/>
              <a:gd name="T27" fmla="*/ 1908 h 19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34" h="1908">
                <a:moveTo>
                  <a:pt x="2502" y="0"/>
                </a:moveTo>
                <a:lnTo>
                  <a:pt x="1465" y="383"/>
                </a:lnTo>
                <a:lnTo>
                  <a:pt x="1783" y="383"/>
                </a:lnTo>
                <a:lnTo>
                  <a:pt x="0" y="1908"/>
                </a:lnTo>
                <a:lnTo>
                  <a:pt x="5034" y="1908"/>
                </a:lnTo>
                <a:lnTo>
                  <a:pt x="3229" y="383"/>
                </a:lnTo>
                <a:lnTo>
                  <a:pt x="3613" y="395"/>
                </a:lnTo>
                <a:lnTo>
                  <a:pt x="2502" y="0"/>
                </a:lnTo>
                <a:close/>
              </a:path>
            </a:pathLst>
          </a:custGeom>
          <a:solidFill>
            <a:schemeClr val="accent5">
              <a:lumMod val="40000"/>
              <a:lumOff val="60000"/>
            </a:schemeClr>
          </a:solidFill>
          <a:ln>
            <a:noFill/>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100355" name="AutoShape 3"/>
          <p:cNvSpPr>
            <a:spLocks noChangeArrowheads="1"/>
          </p:cNvSpPr>
          <p:nvPr/>
        </p:nvSpPr>
        <p:spPr bwMode="auto">
          <a:xfrm>
            <a:off x="892567" y="2163807"/>
            <a:ext cx="5058945" cy="489374"/>
          </a:xfrm>
          <a:prstGeom prst="roundRect">
            <a:avLst>
              <a:gd name="adj" fmla="val 50000"/>
            </a:avLst>
          </a:prstGeom>
          <a:solidFill>
            <a:srgbClr val="FFC000"/>
          </a:solidFill>
          <a:ln>
            <a:noFill/>
          </a:ln>
          <a:effectLst>
            <a:outerShdw dist="107763" dir="2700000" algn="ctr" rotWithShape="0">
              <a:srgbClr val="008080">
                <a:alpha val="50000"/>
              </a:srgbClr>
            </a:outerShdw>
          </a:effectLst>
        </p:spPr>
        <p:txBody>
          <a:bodyPr wrap="none" anchor="ctr"/>
          <a:lstStyle/>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Guarantee Storage Quality of Seed Potato</a:t>
            </a:r>
            <a:endParaRPr kumimoji="1"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748" name="Oval 4"/>
          <p:cNvSpPr>
            <a:spLocks noChangeArrowheads="1"/>
          </p:cNvSpPr>
          <p:nvPr/>
        </p:nvSpPr>
        <p:spPr bwMode="auto">
          <a:xfrm>
            <a:off x="330386" y="5003729"/>
            <a:ext cx="1507735" cy="1017829"/>
          </a:xfrm>
          <a:prstGeom prst="ellipse">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ln w="28575">
            <a:noFill/>
            <a:round/>
          </a:ln>
          <a:effectLst/>
        </p:spPr>
        <p:txBody>
          <a:bodyPr wrap="none" anchor="ctr"/>
          <a:lstStyle/>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Reduce</a:t>
            </a:r>
            <a:endParaRPr kumimoji="1"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decay</a:t>
            </a:r>
            <a:endParaRPr kumimoji="1"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749" name="Oval 5"/>
          <p:cNvSpPr>
            <a:spLocks noChangeArrowheads="1"/>
          </p:cNvSpPr>
          <p:nvPr/>
        </p:nvSpPr>
        <p:spPr bwMode="auto">
          <a:xfrm>
            <a:off x="3492813" y="4972089"/>
            <a:ext cx="1427483" cy="1049469"/>
          </a:xfrm>
          <a:prstGeom prst="ellipse">
            <a:avLst/>
          </a:prstGeom>
          <a:gradFill rotWithShape="1">
            <a:gsLst>
              <a:gs pos="0">
                <a:srgbClr val="FFEFD1"/>
              </a:gs>
              <a:gs pos="64999">
                <a:srgbClr val="F0EBD5"/>
              </a:gs>
              <a:gs pos="100000">
                <a:srgbClr val="D1C39F"/>
              </a:gs>
            </a:gsLst>
            <a:lin ang="5400000" scaled="0"/>
          </a:gradFill>
          <a:ln w="28575">
            <a:noFill/>
            <a:round/>
          </a:ln>
          <a:effectLst/>
        </p:spPr>
        <p:txBody>
          <a:bodyPr wrap="none" anchor="ctr"/>
          <a:lstStyle/>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Reduce</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water</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loss</a:t>
            </a:r>
            <a:endPar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0358" name="Oval 6"/>
          <p:cNvSpPr>
            <a:spLocks noChangeArrowheads="1"/>
          </p:cNvSpPr>
          <p:nvPr/>
        </p:nvSpPr>
        <p:spPr bwMode="auto">
          <a:xfrm>
            <a:off x="1838121" y="4951685"/>
            <a:ext cx="1660058" cy="1084393"/>
          </a:xfrm>
          <a:prstGeom prst="ellipse">
            <a:avLst/>
          </a:prstGeom>
          <a:gradFill rotWithShape="1">
            <a:gsLst>
              <a:gs pos="0">
                <a:srgbClr val="5E9EFF"/>
              </a:gs>
              <a:gs pos="39999">
                <a:srgbClr val="85C2FF"/>
              </a:gs>
              <a:gs pos="70000">
                <a:srgbClr val="C4D6EB"/>
              </a:gs>
              <a:gs pos="100000">
                <a:srgbClr val="FFEBFA"/>
              </a:gs>
            </a:gsLst>
            <a:lin ang="5400000" scaled="0"/>
          </a:gradFill>
          <a:ln>
            <a:noFill/>
          </a:ln>
          <a:extLst>
            <a:ext uri="{91240B29-F687-4F45-9708-019B960494DF}">
              <a14:hiddenLine xmlns:a14="http://schemas.microsoft.com/office/drawing/2010/main" w="28575">
                <a:solidFill>
                  <a:srgbClr val="000000"/>
                </a:solidFill>
                <a:round/>
              </a14:hiddenLine>
            </a:ext>
          </a:extLst>
        </p:spPr>
        <p:txBody>
          <a:bodyPr wrap="none" anchor="ctr"/>
          <a:lstStyle/>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Reduce</a:t>
            </a:r>
            <a:endParaRPr kumimoji="1"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germination</a:t>
            </a:r>
            <a:endParaRPr kumimoji="1"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 nutritional</a:t>
            </a:r>
            <a:endParaRPr kumimoji="1"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loss</a:t>
            </a:r>
            <a:endParaRPr kumimoji="1"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0359" name="Oval 9"/>
          <p:cNvSpPr>
            <a:spLocks noChangeArrowheads="1"/>
          </p:cNvSpPr>
          <p:nvPr/>
        </p:nvSpPr>
        <p:spPr bwMode="auto">
          <a:xfrm>
            <a:off x="4924939" y="4937164"/>
            <a:ext cx="1501447" cy="1084394"/>
          </a:xfrm>
          <a:prstGeom prst="ellipse">
            <a:avLst/>
          </a:prstGeom>
          <a:gradFill rotWithShape="1">
            <a:gsLst>
              <a:gs pos="0">
                <a:srgbClr val="D6B19C"/>
              </a:gs>
              <a:gs pos="30000">
                <a:srgbClr val="D49E6C"/>
              </a:gs>
              <a:gs pos="70000">
                <a:srgbClr val="A65528"/>
              </a:gs>
              <a:gs pos="100000">
                <a:srgbClr val="663012"/>
              </a:gs>
            </a:gsLst>
            <a:lin ang="5400000" scaled="0"/>
          </a:gradFill>
          <a:ln>
            <a:noFill/>
          </a:ln>
          <a:extLst>
            <a:ext uri="{91240B29-F687-4F45-9708-019B960494DF}">
              <a14:hiddenLine xmlns:a14="http://schemas.microsoft.com/office/drawing/2010/main" w="28575">
                <a:solidFill>
                  <a:srgbClr val="000000"/>
                </a:solidFill>
                <a:rou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Avoid</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chilling</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injury</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0362" name="WordArt 12"/>
          <p:cNvSpPr>
            <a:spLocks noChangeArrowheads="1" noChangeShapeType="1" noTextEdit="1"/>
          </p:cNvSpPr>
          <p:nvPr/>
        </p:nvSpPr>
        <p:spPr bwMode="auto">
          <a:xfrm>
            <a:off x="1757546" y="3657987"/>
            <a:ext cx="3328988" cy="65405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FadeUp">
              <a:avLst>
                <a:gd name="adj" fmla="val 9903"/>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0" cap="none" spc="0" normalizeH="0" baseline="0" noProof="0" dirty="0">
                <a:ln>
                  <a:noFill/>
                </a:ln>
                <a:solidFill>
                  <a:prstClr val="black"/>
                </a:solidFill>
                <a:effectLst>
                  <a:outerShdw dist="35921" dir="2700000" algn="ctr" rotWithShape="0">
                    <a:srgbClr val="3333CC">
                      <a:alpha val="50000"/>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Potato storage</a:t>
            </a:r>
            <a:endParaRPr kumimoji="0" lang="zh-CN" altLang="en-US" sz="3600" b="1" i="0" u="none" strike="noStrike" kern="10" cap="none" spc="0" normalizeH="0" baseline="0" noProof="0" dirty="0">
              <a:ln>
                <a:noFill/>
              </a:ln>
              <a:solidFill>
                <a:prstClr val="black"/>
              </a:solidFill>
              <a:effectLst>
                <a:outerShdw dist="35921" dir="2700000" algn="ctr" rotWithShape="0">
                  <a:srgbClr val="3333CC">
                    <a:alpha val="50000"/>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3" name="AutoShape 2"/>
          <p:cNvCxnSpPr>
            <a:cxnSpLocks noChangeShapeType="1"/>
          </p:cNvCxnSpPr>
          <p:nvPr/>
        </p:nvCxnSpPr>
        <p:spPr bwMode="auto">
          <a:xfrm flipH="1" flipV="1">
            <a:off x="7602552" y="1040097"/>
            <a:ext cx="6691" cy="4413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cxnSp>
        <p:nvCxnSpPr>
          <p:cNvPr id="14" name="AutoShape 3"/>
          <p:cNvCxnSpPr>
            <a:cxnSpLocks noChangeShapeType="1"/>
          </p:cNvCxnSpPr>
          <p:nvPr/>
        </p:nvCxnSpPr>
        <p:spPr bwMode="auto">
          <a:xfrm flipH="1" flipV="1">
            <a:off x="7602552" y="1040097"/>
            <a:ext cx="6691" cy="4413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sp>
        <p:nvSpPr>
          <p:cNvPr id="15" name="AutoShape 4"/>
          <p:cNvSpPr>
            <a:spLocks noChangeArrowheads="1"/>
          </p:cNvSpPr>
          <p:nvPr/>
        </p:nvSpPr>
        <p:spPr bwMode="auto">
          <a:xfrm>
            <a:off x="7059459" y="2204283"/>
            <a:ext cx="4344681" cy="509248"/>
          </a:xfrm>
          <a:prstGeom prst="roundRect">
            <a:avLst>
              <a:gd name="adj" fmla="val 50000"/>
            </a:avLst>
          </a:prstGeom>
          <a:solidFill>
            <a:schemeClr val="accent4">
              <a:lumMod val="60000"/>
              <a:lumOff val="40000"/>
            </a:schemeClr>
          </a:solidFill>
          <a:ln w="9525">
            <a:round/>
          </a:ln>
          <a:scene3d>
            <a:camera prst="legacyObliqueTopRight"/>
            <a:lightRig rig="legacyFlat3" dir="b"/>
          </a:scene3d>
          <a:sp3d extrusionH="100000" prstMaterial="legacyMatte">
            <a:bevelT w="13500" h="13500" prst="angle"/>
            <a:bevelB w="13500" h="13500" prst="angle"/>
            <a:extrusionClr>
              <a:srgbClr val="CC6C8C"/>
            </a:extrusionClr>
          </a:sp3d>
        </p:spPr>
        <p:txBody>
          <a:bodyPr wrap="none" anchor="ctr">
            <a:flatTx/>
          </a:bodyPr>
          <a:lstStyle/>
          <a:p>
            <a:pPr algn="ctr" fontAlgn="base" latinLnBrk="1">
              <a:spcBef>
                <a:spcPct val="0"/>
              </a:spcBef>
              <a:spcAft>
                <a:spcPct val="0"/>
              </a:spcAft>
              <a:defRPr/>
            </a:pPr>
            <a:r>
              <a:rPr lang="en-US" altLang="zh-CN" sz="20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Potato storage control factors</a:t>
            </a:r>
            <a:endParaRPr lang="zh-CN" altLang="en-US" sz="20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6" name="AutoShape 5"/>
          <p:cNvCxnSpPr>
            <a:cxnSpLocks noChangeShapeType="1"/>
          </p:cNvCxnSpPr>
          <p:nvPr/>
        </p:nvCxnSpPr>
        <p:spPr bwMode="auto">
          <a:xfrm flipH="1" flipV="1">
            <a:off x="9537025" y="1717556"/>
            <a:ext cx="392042" cy="44132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cxnSp>
        <p:nvCxnSpPr>
          <p:cNvPr id="17" name="AutoShape 6"/>
          <p:cNvCxnSpPr>
            <a:cxnSpLocks noChangeShapeType="1"/>
          </p:cNvCxnSpPr>
          <p:nvPr/>
        </p:nvCxnSpPr>
        <p:spPr bwMode="auto">
          <a:xfrm flipH="1" flipV="1">
            <a:off x="9661505" y="1645545"/>
            <a:ext cx="392042" cy="44132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cxnSp>
        <p:nvCxnSpPr>
          <p:cNvPr id="18" name="AutoShape 7"/>
          <p:cNvCxnSpPr>
            <a:cxnSpLocks noChangeShapeType="1"/>
          </p:cNvCxnSpPr>
          <p:nvPr/>
        </p:nvCxnSpPr>
        <p:spPr bwMode="auto">
          <a:xfrm flipH="1" flipV="1">
            <a:off x="9577102" y="1615372"/>
            <a:ext cx="392042" cy="44132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cxnSp>
        <p:nvCxnSpPr>
          <p:cNvPr id="19" name="AutoShape 8"/>
          <p:cNvCxnSpPr>
            <a:cxnSpLocks noChangeShapeType="1"/>
          </p:cNvCxnSpPr>
          <p:nvPr/>
        </p:nvCxnSpPr>
        <p:spPr bwMode="auto">
          <a:xfrm>
            <a:off x="10767565" y="1040097"/>
            <a:ext cx="0" cy="0"/>
          </a:xfrm>
          <a:prstGeom prst="straightConnector1">
            <a:avLst/>
          </a:prstGeom>
          <a:noFill/>
          <a:ln w="9525">
            <a:solidFill>
              <a:srgbClr val="969696"/>
            </a:solidFill>
            <a:round/>
          </a:ln>
          <a:extLst>
            <a:ext uri="{909E8E84-426E-40DD-AFC4-6F175D3DCCD1}">
              <a14:hiddenFill xmlns:a14="http://schemas.microsoft.com/office/drawing/2010/main">
                <a:noFill/>
              </a14:hiddenFill>
            </a:ext>
          </a:extLst>
        </p:spPr>
      </p:cxnSp>
      <p:cxnSp>
        <p:nvCxnSpPr>
          <p:cNvPr id="20" name="AutoShape 9"/>
          <p:cNvCxnSpPr>
            <a:cxnSpLocks noChangeShapeType="1"/>
          </p:cNvCxnSpPr>
          <p:nvPr/>
        </p:nvCxnSpPr>
        <p:spPr bwMode="auto">
          <a:xfrm>
            <a:off x="10767565" y="1040097"/>
            <a:ext cx="0" cy="0"/>
          </a:xfrm>
          <a:prstGeom prst="straightConnector1">
            <a:avLst/>
          </a:prstGeom>
          <a:noFill/>
          <a:ln w="9525">
            <a:solidFill>
              <a:srgbClr val="969696"/>
            </a:solidFill>
            <a:round/>
          </a:ln>
          <a:extLst>
            <a:ext uri="{909E8E84-426E-40DD-AFC4-6F175D3DCCD1}">
              <a14:hiddenFill xmlns:a14="http://schemas.microsoft.com/office/drawing/2010/main">
                <a:noFill/>
              </a14:hiddenFill>
            </a:ext>
          </a:extLst>
        </p:spPr>
      </p:cxnSp>
      <p:sp>
        <p:nvSpPr>
          <p:cNvPr id="23" name="AutoShape 12"/>
          <p:cNvSpPr>
            <a:spLocks noChangeArrowheads="1"/>
          </p:cNvSpPr>
          <p:nvPr/>
        </p:nvSpPr>
        <p:spPr bwMode="auto">
          <a:xfrm>
            <a:off x="7419790" y="5043128"/>
            <a:ext cx="1578330" cy="529455"/>
          </a:xfrm>
          <a:prstGeom prst="roundRect">
            <a:avLst>
              <a:gd name="adj" fmla="val 50000"/>
            </a:avLst>
          </a:prstGeom>
          <a:gradFill rotWithShape="0">
            <a:gsLst>
              <a:gs pos="0">
                <a:srgbClr val="5D98B9"/>
              </a:gs>
              <a:gs pos="50000">
                <a:srgbClr val="3E657B"/>
              </a:gs>
              <a:gs pos="100000">
                <a:srgbClr val="5D98B9"/>
              </a:gs>
            </a:gsLst>
            <a:lin ang="2700000" scaled="1"/>
          </a:gradFill>
          <a:ln w="9525">
            <a:round/>
          </a:ln>
          <a:scene3d>
            <a:camera prst="legacyObliqueTopRight"/>
            <a:lightRig rig="legacyFlat3" dir="b"/>
          </a:scene3d>
          <a:sp3d extrusionH="100000" prstMaterial="legacyMatte">
            <a:bevelT w="13500" h="13500" prst="angle"/>
            <a:bevelB w="13500" h="13500" prst="angle"/>
            <a:extrusionClr>
              <a:srgbClr val="5D98B9"/>
            </a:extrusionClr>
          </a:sp3d>
        </p:spPr>
        <p:txBody>
          <a:bodyPr wrap="none" anchor="ctr">
            <a:flatTx/>
          </a:bodyPr>
          <a:lstStyle/>
          <a:p>
            <a:pPr algn="ctr" fontAlgn="base" latinLnBrk="1">
              <a:spcBef>
                <a:spcPct val="0"/>
              </a:spcBef>
              <a:spcAft>
                <a:spcPct val="0"/>
              </a:spcAft>
              <a:defRPr/>
            </a:pPr>
            <a:r>
              <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Good</a:t>
            </a:r>
            <a:endPar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a:p>
            <a:pPr algn="ctr" fontAlgn="base" latinLnBrk="1">
              <a:spcBef>
                <a:spcPct val="0"/>
              </a:spcBef>
              <a:spcAft>
                <a:spcPct val="0"/>
              </a:spcAft>
              <a:defRPr/>
            </a:pPr>
            <a:r>
              <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ventilation</a:t>
            </a:r>
            <a:endParaRPr lang="en-US" altLang="ko-KR"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AutoShape 13"/>
          <p:cNvSpPr>
            <a:spLocks noChangeArrowheads="1"/>
          </p:cNvSpPr>
          <p:nvPr/>
        </p:nvSpPr>
        <p:spPr bwMode="auto">
          <a:xfrm>
            <a:off x="7414997" y="5815919"/>
            <a:ext cx="1573877" cy="550495"/>
          </a:xfrm>
          <a:prstGeom prst="roundRect">
            <a:avLst>
              <a:gd name="adj" fmla="val 50000"/>
            </a:avLst>
          </a:prstGeom>
          <a:gradFill rotWithShape="0">
            <a:gsLst>
              <a:gs pos="0">
                <a:srgbClr val="5D98B9"/>
              </a:gs>
              <a:gs pos="50000">
                <a:srgbClr val="3E657B"/>
              </a:gs>
              <a:gs pos="100000">
                <a:srgbClr val="5D98B9"/>
              </a:gs>
            </a:gsLst>
            <a:lin ang="2700000" scaled="1"/>
          </a:gradFill>
          <a:ln w="9525">
            <a:round/>
          </a:ln>
          <a:scene3d>
            <a:camera prst="legacyObliqueTopRight"/>
            <a:lightRig rig="legacyFlat3" dir="b"/>
          </a:scene3d>
          <a:sp3d extrusionH="100000" prstMaterial="legacyMatte">
            <a:bevelT w="13500" h="13500" prst="angle"/>
            <a:bevelB w="13500" h="13500" prst="angle"/>
            <a:extrusionClr>
              <a:srgbClr val="5D98B9"/>
            </a:extrusionClr>
          </a:sp3d>
        </p:spPr>
        <p:txBody>
          <a:bodyPr wrap="none" anchor="ctr">
            <a:flatTx/>
          </a:bodyPr>
          <a:lstStyle/>
          <a:p>
            <a:pPr algn="ctr" fontAlgn="base" latinLnBrk="1">
              <a:spcBef>
                <a:spcPct val="0"/>
              </a:spcBef>
              <a:spcAft>
                <a:spcPct val="0"/>
              </a:spcAft>
              <a:defRPr/>
            </a:pPr>
            <a:r>
              <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Avoid</a:t>
            </a:r>
            <a:endPar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a:p>
            <a:pPr algn="ctr" fontAlgn="base" latinLnBrk="1">
              <a:spcBef>
                <a:spcPct val="0"/>
              </a:spcBef>
              <a:spcAft>
                <a:spcPct val="0"/>
              </a:spcAft>
              <a:defRPr/>
            </a:pPr>
            <a:r>
              <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lighting</a:t>
            </a:r>
            <a:endParaRPr lang="en-US" altLang="ko-KR"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AutoShape 14"/>
          <p:cNvSpPr>
            <a:spLocks noChangeArrowheads="1"/>
          </p:cNvSpPr>
          <p:nvPr/>
        </p:nvSpPr>
        <p:spPr bwMode="auto">
          <a:xfrm>
            <a:off x="9600864" y="3267047"/>
            <a:ext cx="1576947" cy="564685"/>
          </a:xfrm>
          <a:prstGeom prst="roundRect">
            <a:avLst>
              <a:gd name="adj" fmla="val 50000"/>
            </a:avLst>
          </a:prstGeom>
          <a:gradFill rotWithShape="0">
            <a:gsLst>
              <a:gs pos="0">
                <a:srgbClr val="5D98B9"/>
              </a:gs>
              <a:gs pos="50000">
                <a:srgbClr val="3E657B"/>
              </a:gs>
              <a:gs pos="100000">
                <a:srgbClr val="5D98B9"/>
              </a:gs>
            </a:gsLst>
            <a:lin ang="2700000" scaled="1"/>
          </a:gradFill>
          <a:ln w="9525">
            <a:round/>
          </a:ln>
          <a:scene3d>
            <a:camera prst="legacyObliqueTopRight"/>
            <a:lightRig rig="legacyFlat3" dir="b"/>
          </a:scene3d>
          <a:sp3d extrusionH="100000" prstMaterial="legacyMatte">
            <a:bevelT w="13500" h="13500" prst="angle"/>
            <a:bevelB w="13500" h="13500" prst="angle"/>
            <a:extrusionClr>
              <a:srgbClr val="5D98B9"/>
            </a:extrusionClr>
          </a:sp3d>
        </p:spPr>
        <p:txBody>
          <a:bodyPr wrap="none" anchor="ctr">
            <a:flatTx/>
          </a:body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Disease</a:t>
            </a:r>
            <a:endPar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control</a:t>
            </a:r>
            <a:endParaRPr kumimoji="0" lang="en-US" altLang="ko-KR"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AutoShape 15"/>
          <p:cNvSpPr>
            <a:spLocks noChangeArrowheads="1"/>
          </p:cNvSpPr>
          <p:nvPr/>
        </p:nvSpPr>
        <p:spPr bwMode="auto">
          <a:xfrm>
            <a:off x="7419790" y="3267047"/>
            <a:ext cx="1595781" cy="564685"/>
          </a:xfrm>
          <a:prstGeom prst="roundRect">
            <a:avLst>
              <a:gd name="adj" fmla="val 50000"/>
            </a:avLst>
          </a:prstGeom>
          <a:gradFill rotWithShape="0">
            <a:gsLst>
              <a:gs pos="0">
                <a:srgbClr val="5D98B9"/>
              </a:gs>
              <a:gs pos="50000">
                <a:srgbClr val="3E657B"/>
              </a:gs>
              <a:gs pos="100000">
                <a:srgbClr val="5D98B9"/>
              </a:gs>
            </a:gsLst>
            <a:lin ang="2700000" scaled="1"/>
          </a:gradFill>
          <a:ln w="9525">
            <a:round/>
          </a:ln>
          <a:scene3d>
            <a:camera prst="legacyObliqueTopRight"/>
            <a:lightRig rig="legacyFlat3" dir="b"/>
          </a:scene3d>
          <a:sp3d extrusionH="100000" prstMaterial="legacyMatte">
            <a:bevelT w="13500" h="13500" prst="angle"/>
            <a:bevelB w="13500" h="13500" prst="angle"/>
            <a:extrusionClr>
              <a:srgbClr val="5D98B9"/>
            </a:extrusionClr>
          </a:sp3d>
        </p:spPr>
        <p:txBody>
          <a:bodyPr wrap="none" anchor="ctr">
            <a:flatTx/>
          </a:body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Controlling</a:t>
            </a:r>
            <a:endPar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temperature</a:t>
            </a:r>
            <a:endParaRPr kumimoji="0" lang="en-US" altLang="ko-KR"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AutoShape 19"/>
          <p:cNvSpPr>
            <a:spLocks noChangeArrowheads="1"/>
          </p:cNvSpPr>
          <p:nvPr/>
        </p:nvSpPr>
        <p:spPr bwMode="auto">
          <a:xfrm>
            <a:off x="9618443" y="4140587"/>
            <a:ext cx="1559368" cy="595008"/>
          </a:xfrm>
          <a:prstGeom prst="roundRect">
            <a:avLst>
              <a:gd name="adj" fmla="val 50000"/>
            </a:avLst>
          </a:prstGeom>
          <a:gradFill rotWithShape="0">
            <a:gsLst>
              <a:gs pos="0">
                <a:srgbClr val="5D98B9"/>
              </a:gs>
              <a:gs pos="50000">
                <a:srgbClr val="3E657B"/>
              </a:gs>
              <a:gs pos="100000">
                <a:srgbClr val="5D98B9"/>
              </a:gs>
            </a:gsLst>
            <a:lin ang="2700000" scaled="1"/>
          </a:gradFill>
          <a:ln w="9525">
            <a:round/>
          </a:ln>
          <a:scene3d>
            <a:camera prst="legacyObliqueTopRight"/>
            <a:lightRig rig="legacyFlat3" dir="b"/>
          </a:scene3d>
          <a:sp3d extrusionH="100000" prstMaterial="legacyMatte">
            <a:bevelT w="13500" h="13500" prst="angle"/>
            <a:bevelB w="13500" h="13500" prst="angle"/>
            <a:extrusionClr>
              <a:srgbClr val="5D98B9"/>
            </a:extrusionClr>
          </a:sp3d>
        </p:spPr>
        <p:txBody>
          <a:bodyPr wrap="none" anchor="ctr">
            <a:flatTx/>
          </a:body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Sprout</a:t>
            </a:r>
            <a:endPar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inhibition</a:t>
            </a:r>
            <a:r>
              <a:rPr kumimoji="0" lang="zh-CN" alt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AutoShape 25"/>
          <p:cNvSpPr>
            <a:spLocks noChangeArrowheads="1"/>
          </p:cNvSpPr>
          <p:nvPr/>
        </p:nvSpPr>
        <p:spPr bwMode="auto">
          <a:xfrm>
            <a:off x="7419790" y="4169848"/>
            <a:ext cx="1595781" cy="565747"/>
          </a:xfrm>
          <a:prstGeom prst="roundRect">
            <a:avLst>
              <a:gd name="adj" fmla="val 50000"/>
            </a:avLst>
          </a:prstGeom>
          <a:gradFill rotWithShape="0">
            <a:gsLst>
              <a:gs pos="0">
                <a:srgbClr val="5D98B9"/>
              </a:gs>
              <a:gs pos="50000">
                <a:srgbClr val="3E657B"/>
              </a:gs>
              <a:gs pos="100000">
                <a:srgbClr val="5D98B9"/>
              </a:gs>
            </a:gsLst>
            <a:lin ang="2700000" scaled="1"/>
          </a:gradFill>
          <a:ln w="9525">
            <a:round/>
          </a:ln>
          <a:scene3d>
            <a:camera prst="legacyObliqueTopRight"/>
            <a:lightRig rig="legacyFlat3" dir="b"/>
          </a:scene3d>
          <a:sp3d extrusionH="100000" prstMaterial="legacyMatte">
            <a:bevelT w="13500" h="13500" prst="angle"/>
            <a:bevelB w="13500" h="13500" prst="angle"/>
            <a:extrusionClr>
              <a:srgbClr val="5D98B9"/>
            </a:extrusionClr>
          </a:sp3d>
        </p:spPr>
        <p:txBody>
          <a:bodyPr wrap="none" anchor="ctr">
            <a:flatTx/>
          </a:bodyPr>
          <a:lstStyle/>
          <a:p>
            <a:pPr algn="ctr" fontAlgn="base" latinLnBrk="1">
              <a:spcBef>
                <a:spcPct val="0"/>
              </a:spcBef>
              <a:spcAft>
                <a:spcPct val="0"/>
              </a:spcAft>
              <a:defRPr/>
            </a:pP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Controlling</a:t>
            </a:r>
            <a:endPar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a:p>
            <a:pPr algn="ctr" fontAlgn="base" latinLnBrk="1">
              <a:spcBef>
                <a:spcPct val="0"/>
              </a:spcBef>
              <a:spcAft>
                <a:spcPct val="0"/>
              </a:spcAft>
              <a:defRPr/>
            </a:pPr>
            <a:r>
              <a:rPr lang="en-US" altLang="zh-CN"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humidity</a:t>
            </a:r>
            <a:endParaRPr lang="en-US" altLang="ko-KR" sz="1600" b="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Text Box 26"/>
          <p:cNvSpPr txBox="1">
            <a:spLocks noChangeArrowheads="1"/>
          </p:cNvSpPr>
          <p:nvPr/>
        </p:nvSpPr>
        <p:spPr bwMode="auto">
          <a:xfrm>
            <a:off x="7291911" y="2703898"/>
            <a:ext cx="1820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FF00FF"/>
                </a:solidFill>
                <a:effectLst/>
                <a:uLnTx/>
                <a:uFillTx/>
                <a:latin typeface="Times New Roman" panose="02020603050405020304" pitchFamily="18" charset="0"/>
                <a:ea typeface="宋体" panose="02010600030101010101" pitchFamily="2" charset="-122"/>
                <a:cs typeface="Times New Roman" panose="02020603050405020304" pitchFamily="18" charset="0"/>
              </a:rPr>
              <a:t>Equipment</a:t>
            </a:r>
            <a:endParaRPr kumimoji="0" lang="zh-CN" altLang="en-US" sz="2400" b="1" i="0" u="none" strike="noStrike" kern="1200" cap="none" spc="0" normalizeH="0" baseline="0" noProof="0" dirty="0">
              <a:ln>
                <a:noFill/>
              </a:ln>
              <a:solidFill>
                <a:srgbClr val="FF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Text Box 27"/>
          <p:cNvSpPr txBox="1">
            <a:spLocks noChangeArrowheads="1"/>
          </p:cNvSpPr>
          <p:nvPr/>
        </p:nvSpPr>
        <p:spPr bwMode="auto">
          <a:xfrm>
            <a:off x="9586221" y="2723060"/>
            <a:ext cx="1820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FF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Technology</a:t>
            </a:r>
            <a:endParaRPr kumimoji="0" lang="zh-CN" altLang="en-US" sz="2400" b="1" i="0" u="none" strike="noStrike" kern="1200" cap="none" spc="0" normalizeH="0" baseline="0" noProof="0" dirty="0">
              <a:ln>
                <a:noFill/>
              </a:ln>
              <a:solidFill>
                <a:srgbClr val="FF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Text Box 28"/>
          <p:cNvSpPr txBox="1">
            <a:spLocks noChangeArrowheads="1"/>
          </p:cNvSpPr>
          <p:nvPr/>
        </p:nvSpPr>
        <p:spPr bwMode="auto">
          <a:xfrm>
            <a:off x="7786378" y="3804617"/>
            <a:ext cx="17129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1"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45-55%</a:t>
            </a:r>
            <a:endParaRPr kumimoji="1"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Text Box 29"/>
          <p:cNvSpPr txBox="1">
            <a:spLocks noChangeArrowheads="1"/>
          </p:cNvSpPr>
          <p:nvPr/>
        </p:nvSpPr>
        <p:spPr bwMode="auto">
          <a:xfrm>
            <a:off x="7780814" y="4697718"/>
            <a:ext cx="18200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1"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25-35%</a:t>
            </a:r>
            <a:endParaRPr kumimoji="1"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 name="Text Box 30"/>
          <p:cNvSpPr txBox="1">
            <a:spLocks noChangeArrowheads="1"/>
          </p:cNvSpPr>
          <p:nvPr/>
        </p:nvSpPr>
        <p:spPr bwMode="auto">
          <a:xfrm>
            <a:off x="9969144" y="4717770"/>
            <a:ext cx="18200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1"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10-20%</a:t>
            </a:r>
            <a:endParaRPr kumimoji="1"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Text Box 31"/>
          <p:cNvSpPr txBox="1">
            <a:spLocks noChangeArrowheads="1"/>
          </p:cNvSpPr>
          <p:nvPr/>
        </p:nvSpPr>
        <p:spPr bwMode="auto">
          <a:xfrm>
            <a:off x="7307655" y="6336036"/>
            <a:ext cx="18200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1"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10-20%</a:t>
            </a:r>
            <a:endParaRPr kumimoji="1"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2. Postharvest Characteristics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2" name="灯片编号占位符 1"/>
          <p:cNvSpPr>
            <a:spLocks noGrp="1"/>
          </p:cNvSpPr>
          <p:nvPr>
            <p:ph type="sldNum" sz="quarter" idx="12"/>
          </p:nvPr>
        </p:nvSpPr>
        <p:spPr>
          <a:xfrm>
            <a:off x="10879169" y="640606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 Box 3"/>
          <p:cNvSpPr txBox="1">
            <a:spLocks noChangeArrowheads="1"/>
          </p:cNvSpPr>
          <p:nvPr/>
        </p:nvSpPr>
        <p:spPr bwMode="auto">
          <a:xfrm>
            <a:off x="900000" y="2297284"/>
            <a:ext cx="10926240" cy="2400657"/>
          </a:xfrm>
          <a:prstGeom prst="rect">
            <a:avLst/>
          </a:prstGeom>
          <a:solidFill>
            <a:schemeClr val="accent1">
              <a:lumMod val="20000"/>
              <a:lumOff val="80000"/>
              <a:alpha val="50000"/>
            </a:schemeClr>
          </a:solidFill>
          <a:ln>
            <a:noFill/>
          </a:ln>
        </p:spPr>
        <p:txBody>
          <a:bodyPr wrap="square">
            <a:spAutoFit/>
          </a:bodyPr>
          <a:lstStyle>
            <a:lvl1pPr marL="342900" indent="-342900">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70% of total agricultural input is used for post-mining storage, transportation and processing, and 30% for pre-mining links;</a:t>
            </a:r>
            <a:endPar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Low-temperature storage and fresh-keeping accounted for 70%-80% of the yield;</a:t>
            </a:r>
            <a:endPar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Postharvest loss: 5%-8%;</a:t>
            </a:r>
            <a:endPar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Large-scale, standardized and modern technology integration, low temperature with mechanical air conditioning  whole-process cold chain technology system.</a:t>
            </a:r>
            <a:endParaRPr kumimoji="1"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2406" name="Picture 6" descr="IMG_028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00556" y="4744476"/>
            <a:ext cx="3450636" cy="19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p:cNvSpPr txBox="1"/>
          <p:nvPr/>
        </p:nvSpPr>
        <p:spPr>
          <a:xfrm>
            <a:off x="900000" y="1552284"/>
            <a:ext cx="497512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Status of Developed Countries</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5" name="灯片编号占位符 4"/>
          <p:cNvSpPr>
            <a:spLocks noGrp="1"/>
          </p:cNvSpPr>
          <p:nvPr>
            <p:ph type="sldNum" sz="quarter" idx="12"/>
          </p:nvPr>
        </p:nvSpPr>
        <p:spPr>
          <a:xfrm>
            <a:off x="11485216" y="6382854"/>
            <a:ext cx="60628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46275" y="4785719"/>
            <a:ext cx="2803525" cy="196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
          <p:cNvPicPr>
            <a:picLocks noChangeAspect="1" noChangeArrowheads="1"/>
          </p:cNvPicPr>
          <p:nvPr/>
        </p:nvPicPr>
        <p:blipFill>
          <a:blip r:embed="rId2">
            <a:extLst>
              <a:ext uri="{28A0092B-C50C-407E-A947-70E740481C1C}">
                <a14:useLocalDpi xmlns:a14="http://schemas.microsoft.com/office/drawing/2010/main" val="0"/>
              </a:ext>
            </a:extLst>
          </a:blip>
          <a:srcRect t="46773" r="51064" b="9964"/>
          <a:stretch>
            <a:fillRect/>
          </a:stretch>
        </p:blipFill>
        <p:spPr bwMode="auto">
          <a:xfrm>
            <a:off x="4929981" y="4788656"/>
            <a:ext cx="2570163" cy="190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2"/>
          <p:cNvPicPr>
            <a:picLocks noChangeAspect="1" noChangeArrowheads="1"/>
          </p:cNvPicPr>
          <p:nvPr/>
        </p:nvPicPr>
        <p:blipFill>
          <a:blip r:embed="rId2">
            <a:extLst>
              <a:ext uri="{28A0092B-C50C-407E-A947-70E740481C1C}">
                <a14:useLocalDpi xmlns:a14="http://schemas.microsoft.com/office/drawing/2010/main" val="0"/>
              </a:ext>
            </a:extLst>
          </a:blip>
          <a:srcRect l="45744" b="52058"/>
          <a:stretch>
            <a:fillRect/>
          </a:stretch>
        </p:blipFill>
        <p:spPr bwMode="auto">
          <a:xfrm>
            <a:off x="7680325" y="4790847"/>
            <a:ext cx="2565400" cy="189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900000" y="1552284"/>
            <a:ext cx="998651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Traditional potato storage methods</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7" name="Text Box 3"/>
          <p:cNvSpPr txBox="1">
            <a:spLocks noChangeArrowheads="1"/>
          </p:cNvSpPr>
          <p:nvPr/>
        </p:nvSpPr>
        <p:spPr bwMode="auto">
          <a:xfrm>
            <a:off x="900000" y="2296800"/>
            <a:ext cx="10926240" cy="2092881"/>
          </a:xfrm>
          <a:prstGeom prst="rect">
            <a:avLst/>
          </a:prstGeom>
          <a:solidFill>
            <a:schemeClr val="accent1">
              <a:lumMod val="20000"/>
              <a:lumOff val="80000"/>
              <a:alpha val="50000"/>
            </a:schemeClr>
          </a:solidFill>
          <a:ln>
            <a:noFill/>
          </a:ln>
        </p:spPr>
        <p:txBody>
          <a:bodyPr wrap="square">
            <a:spAutoFit/>
          </a:bodyPr>
          <a:lstStyle>
            <a:lvl1pPr marL="342900" indent="-342900">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It is mainly produced and stored by farmers;</a:t>
            </a:r>
            <a:endPar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By taking advantage of the low temperature in winter and the thermal insulation characteristics of pits, farmers built small pits in household</a:t>
            </a: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facilities are simple, unscientific and unstandardized;</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Loss of storage:15-25%, even more serious 30-40%</a:t>
            </a:r>
            <a:r>
              <a:rPr kumimoji="1"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1"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灯片编号占位符 7"/>
          <p:cNvSpPr>
            <a:spLocks noGrp="1"/>
          </p:cNvSpPr>
          <p:nvPr>
            <p:ph type="sldNum" sz="quarter" idx="12"/>
          </p:nvPr>
        </p:nvSpPr>
        <p:spPr>
          <a:xfrm>
            <a:off x="11587921" y="6380852"/>
            <a:ext cx="55581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14149" y="2324632"/>
            <a:ext cx="9262823" cy="4217599"/>
            <a:chOff x="1314149" y="2324632"/>
            <a:chExt cx="9262823" cy="4217599"/>
          </a:xfrm>
        </p:grpSpPr>
        <p:pic>
          <p:nvPicPr>
            <p:cNvPr id="118786" name="Picture 2" descr="农户盖板窖"/>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22828" y="2324632"/>
              <a:ext cx="2946343" cy="202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DSC030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462" y="2330468"/>
              <a:ext cx="3135375" cy="202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李家堡镇马家岔村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162" y="2324632"/>
              <a:ext cx="2839810" cy="20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descr="农户窖测定"/>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28" y="4516314"/>
              <a:ext cx="2946343" cy="202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李家堡镇马家岔村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7162" y="4516315"/>
              <a:ext cx="2839810" cy="202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8" descr="李家堡镇马家岔村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4149" y="4516314"/>
              <a:ext cx="3135375" cy="20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组合 4"/>
          <p:cNvGrpSpPr/>
          <p:nvPr/>
        </p:nvGrpSpPr>
        <p:grpSpPr>
          <a:xfrm>
            <a:off x="0" y="0"/>
            <a:ext cx="12192000" cy="1025236"/>
            <a:chOff x="0" y="0"/>
            <a:chExt cx="12192000" cy="1025236"/>
          </a:xfrm>
        </p:grpSpPr>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文本框 6"/>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8" name="文本框 7"/>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文本框 8"/>
          <p:cNvSpPr txBox="1"/>
          <p:nvPr/>
        </p:nvSpPr>
        <p:spPr>
          <a:xfrm>
            <a:off x="900000" y="1552284"/>
            <a:ext cx="67955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A variety of traditional pits storage</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2" name="灯片编号占位符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900001" y="2154560"/>
            <a:ext cx="10926000" cy="2446824"/>
          </a:xfrm>
          <a:prstGeom prst="rect">
            <a:avLst/>
          </a:prstGeom>
          <a:solidFill>
            <a:schemeClr val="accent1">
              <a:lumMod val="20000"/>
              <a:lumOff val="80000"/>
              <a:alpha val="50000"/>
            </a:schemeClr>
          </a:solidFill>
          <a:ln>
            <a:noFill/>
          </a:ln>
        </p:spPr>
        <p:txBody>
          <a:bodyPr wrap="square">
            <a:spAutoFit/>
          </a:bodyPr>
          <a:lstStyle>
            <a:lvl1pPr marL="342900" indent="-342900">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Lack of storage facilities like cold stores in regional basis;</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Lack of marketing facility and cooperative for collection of seeds, storage and distribution;</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No regular supply of electricity and no any subsidy in diesel (fuel) used to run the cold store houses;</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There is no insurance of potato stored in cold house. </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No separate compartment in cold stores for storing seed potato, ware potato and processing potatoes;</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l"/>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Lack of training to technicians, traders and entrepreneurs about new technology of storage.</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rotWithShape="1">
          <a:blip r:embed="rId1"/>
          <a:srcRect l="24902" t="8081" r="29461" b="2318"/>
          <a:stretch>
            <a:fillRect/>
          </a:stretch>
        </p:blipFill>
        <p:spPr>
          <a:xfrm>
            <a:off x="1157364" y="4714186"/>
            <a:ext cx="1685265" cy="1724378"/>
          </a:xfrm>
          <a:prstGeom prst="rect">
            <a:avLst/>
          </a:prstGeom>
        </p:spPr>
      </p:pic>
      <p:sp>
        <p:nvSpPr>
          <p:cNvPr id="3" name="矩形 2"/>
          <p:cNvSpPr/>
          <p:nvPr/>
        </p:nvSpPr>
        <p:spPr>
          <a:xfrm>
            <a:off x="1143083" y="6433847"/>
            <a:ext cx="15888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Rustic storage</a:t>
            </a:r>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pic>
        <p:nvPicPr>
          <p:cNvPr id="4" name="图片 3"/>
          <p:cNvPicPr>
            <a:picLocks noChangeAspect="1"/>
          </p:cNvPicPr>
          <p:nvPr/>
        </p:nvPicPr>
        <p:blipFill rotWithShape="1">
          <a:blip r:embed="rId2"/>
          <a:srcRect l="2302" t="24197" r="3078" b="22555"/>
          <a:stretch>
            <a:fillRect/>
          </a:stretch>
        </p:blipFill>
        <p:spPr>
          <a:xfrm>
            <a:off x="3885273" y="4714186"/>
            <a:ext cx="2390222" cy="1719661"/>
          </a:xfrm>
          <a:prstGeom prst="rect">
            <a:avLst/>
          </a:prstGeom>
        </p:spPr>
      </p:pic>
      <p:sp>
        <p:nvSpPr>
          <p:cNvPr id="6" name="矩形 5"/>
          <p:cNvSpPr/>
          <p:nvPr/>
        </p:nvSpPr>
        <p:spPr>
          <a:xfrm>
            <a:off x="4448235" y="6434510"/>
            <a:ext cx="130676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cs typeface="Preeti"/>
              </a:rPr>
              <a:t>Bin storage</a:t>
            </a:r>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8750" t="30925" b="6861"/>
          <a:stretch>
            <a:fillRect/>
          </a:stretch>
        </p:blipFill>
        <p:spPr>
          <a:xfrm>
            <a:off x="6715237" y="4714186"/>
            <a:ext cx="2390223" cy="1719661"/>
          </a:xfrm>
          <a:prstGeom prst="rect">
            <a:avLst/>
          </a:prstGeom>
        </p:spPr>
      </p:pic>
      <p:sp>
        <p:nvSpPr>
          <p:cNvPr id="8" name="矩形 7"/>
          <p:cNvSpPr/>
          <p:nvPr/>
        </p:nvSpPr>
        <p:spPr>
          <a:xfrm>
            <a:off x="7180020" y="6433847"/>
            <a:ext cx="14606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cs typeface="Preeti"/>
              </a:rPr>
              <a:t>Field storage</a:t>
            </a:r>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pic>
        <p:nvPicPr>
          <p:cNvPr id="18" name="图片 17"/>
          <p:cNvPicPr>
            <a:picLocks noChangeAspect="1"/>
          </p:cNvPicPr>
          <p:nvPr/>
        </p:nvPicPr>
        <p:blipFill rotWithShape="1">
          <a:blip r:embed="rId4"/>
          <a:srcRect r="46887"/>
          <a:stretch>
            <a:fillRect/>
          </a:stretch>
        </p:blipFill>
        <p:spPr>
          <a:xfrm>
            <a:off x="9545202" y="4714186"/>
            <a:ext cx="2280799" cy="1695651"/>
          </a:xfrm>
          <a:prstGeom prst="rect">
            <a:avLst/>
          </a:prstGeom>
        </p:spPr>
      </p:pic>
      <p:sp>
        <p:nvSpPr>
          <p:cNvPr id="19" name="矩形 18"/>
          <p:cNvSpPr/>
          <p:nvPr/>
        </p:nvSpPr>
        <p:spPr>
          <a:xfrm>
            <a:off x="10065267" y="6409837"/>
            <a:ext cx="1486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Heap storage</a:t>
            </a:r>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grpSp>
        <p:nvGrpSpPr>
          <p:cNvPr id="5" name="组合 4"/>
          <p:cNvGrpSpPr/>
          <p:nvPr/>
        </p:nvGrpSpPr>
        <p:grpSpPr>
          <a:xfrm>
            <a:off x="0" y="0"/>
            <a:ext cx="12192000" cy="1025236"/>
            <a:chOff x="0" y="0"/>
            <a:chExt cx="12192000" cy="1025236"/>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0" name="文本框 9"/>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12" name="文本框 11"/>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900000" y="1552284"/>
            <a:ext cx="679554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Current Situation in Nepal</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13" name="灯片编号占位符 12"/>
          <p:cNvSpPr>
            <a:spLocks noGrp="1"/>
          </p:cNvSpPr>
          <p:nvPr>
            <p:ph type="sldNum" sz="quarter" idx="12"/>
          </p:nvPr>
        </p:nvSpPr>
        <p:spPr>
          <a:xfrm>
            <a:off x="11610633" y="6492875"/>
            <a:ext cx="5813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7129669" y="3076525"/>
            <a:ext cx="3785705" cy="2308324"/>
          </a:xfrm>
          <a:prstGeom prst="rect">
            <a:avLst/>
          </a:prstGeom>
          <a:solidFill>
            <a:schemeClr val="accent1">
              <a:lumMod val="20000"/>
              <a:lumOff val="80000"/>
              <a:alpha val="50000"/>
            </a:schemeClr>
          </a:solidFill>
          <a:ln>
            <a:noFill/>
          </a:ln>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spcBef>
                <a:spcPts val="0"/>
              </a:spcBef>
              <a:spcAft>
                <a:spcPct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Refrigeration</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ventilation</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heating system</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and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automatic control technology</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communication technology</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黑体" panose="02010609060101010101" pitchFamily="49" charset="-122"/>
                <a:cs typeface="Times New Roman" panose="02020603050405020304" pitchFamily="18" charset="0"/>
              </a:rPr>
              <a:t>sensing technology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three preservation technology (sprout, rot, water loss)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perfect combination, to achieve precise potato storage.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7" name="组合 6"/>
          <p:cNvGrpSpPr/>
          <p:nvPr/>
        </p:nvGrpSpPr>
        <p:grpSpPr>
          <a:xfrm>
            <a:off x="477077" y="2602552"/>
            <a:ext cx="6257677" cy="3516298"/>
            <a:chOff x="900000" y="2682057"/>
            <a:chExt cx="7155928" cy="4208051"/>
          </a:xfrm>
        </p:grpSpPr>
        <p:pic>
          <p:nvPicPr>
            <p:cNvPr id="103427"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85983" y="4851561"/>
              <a:ext cx="3369945" cy="203854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34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2682057"/>
              <a:ext cx="3660888" cy="202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 y="4851560"/>
              <a:ext cx="3660888" cy="202791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343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983" y="2682057"/>
              <a:ext cx="3369945" cy="2038547"/>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900000" y="1552284"/>
            <a:ext cx="1023536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Present situation of potato storage facilities in developed countries</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8" name="灯片编号占位符 7"/>
          <p:cNvSpPr>
            <a:spLocks noGrp="1"/>
          </p:cNvSpPr>
          <p:nvPr>
            <p:ph type="sldNum" sz="quarter" idx="12"/>
          </p:nvPr>
        </p:nvSpPr>
        <p:spPr>
          <a:xfrm>
            <a:off x="11351098" y="6507473"/>
            <a:ext cx="71898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6" name="Picture 1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77880" y="1706940"/>
            <a:ext cx="2790824" cy="161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grpSp>
        <p:nvGrpSpPr>
          <p:cNvPr id="6" name="组合 5"/>
          <p:cNvGrpSpPr/>
          <p:nvPr/>
        </p:nvGrpSpPr>
        <p:grpSpPr>
          <a:xfrm>
            <a:off x="990000" y="1693831"/>
            <a:ext cx="5502216" cy="4996156"/>
            <a:chOff x="1294545" y="1816942"/>
            <a:chExt cx="5502216" cy="4996156"/>
          </a:xfrm>
        </p:grpSpPr>
        <p:pic>
          <p:nvPicPr>
            <p:cNvPr id="1085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545" y="1816942"/>
              <a:ext cx="2708275" cy="162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47" name="Group 3"/>
            <p:cNvGrpSpPr/>
            <p:nvPr/>
          </p:nvGrpSpPr>
          <p:grpSpPr bwMode="auto">
            <a:xfrm>
              <a:off x="4088485" y="1816942"/>
              <a:ext cx="2708275" cy="1625111"/>
              <a:chOff x="2340" y="12672"/>
              <a:chExt cx="4140" cy="2988"/>
            </a:xfrm>
          </p:grpSpPr>
          <p:pic>
            <p:nvPicPr>
              <p:cNvPr id="108558" name="Picture 4" descr="制冷系统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 y="12672"/>
                <a:ext cx="4140" cy="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Picture 5" descr="制冷系统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 y="14682"/>
                <a:ext cx="1080" cy="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8548" name="Picture 6" descr="VTS_01_1_2013614106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545" y="3512128"/>
              <a:ext cx="2708275" cy="160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7" descr="VTS_01_1_2013614106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8486" y="3512128"/>
              <a:ext cx="2708275" cy="161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10" descr="Picture 9-22-06 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8486" y="5194261"/>
              <a:ext cx="2708274" cy="161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4546" y="5207382"/>
              <a:ext cx="2708274" cy="160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552" name="AutoShape 10"/>
          <p:cNvSpPr>
            <a:spLocks noChangeArrowheads="1"/>
          </p:cNvSpPr>
          <p:nvPr/>
        </p:nvSpPr>
        <p:spPr bwMode="auto">
          <a:xfrm>
            <a:off x="7101828" y="4543700"/>
            <a:ext cx="2053516" cy="652641"/>
          </a:xfrm>
          <a:prstGeom prst="wedgeRoundRectCallout">
            <a:avLst>
              <a:gd name="adj1" fmla="val -122283"/>
              <a:gd name="adj2" fmla="val -97840"/>
              <a:gd name="adj3" fmla="val 16667"/>
            </a:avLst>
          </a:prstGeom>
          <a:solidFill>
            <a:schemeClr val="accent1">
              <a:lumMod val="20000"/>
              <a:lumOff val="80000"/>
            </a:schemeClr>
          </a:solidFill>
          <a:ln>
            <a:noFill/>
          </a:ln>
        </p:spPr>
        <p:txBody>
          <a:bodyPr/>
          <a:lstStyle/>
          <a:p>
            <a:pPr marL="0" marR="0" lvl="0" indent="0" algn="ctr" defTabSz="914400" rtl="0" eaLnBrk="1" fontAlgn="base"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Heating system</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8553" name="AutoShape 11"/>
          <p:cNvSpPr>
            <a:spLocks noChangeArrowheads="1"/>
          </p:cNvSpPr>
          <p:nvPr/>
        </p:nvSpPr>
        <p:spPr bwMode="auto">
          <a:xfrm>
            <a:off x="7101828" y="5639280"/>
            <a:ext cx="2053516" cy="652642"/>
          </a:xfrm>
          <a:prstGeom prst="wedgeRoundRectCallout">
            <a:avLst>
              <a:gd name="adj1" fmla="val -131222"/>
              <a:gd name="adj2" fmla="val -31898"/>
              <a:gd name="adj3" fmla="val 16667"/>
            </a:avLst>
          </a:prstGeom>
          <a:solidFill>
            <a:schemeClr val="accent1">
              <a:lumMod val="20000"/>
              <a:lumOff val="80000"/>
            </a:schemeClr>
          </a:solidFill>
          <a:ln>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Humidification system</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8554" name="AutoShape 12"/>
          <p:cNvSpPr>
            <a:spLocks noChangeArrowheads="1"/>
          </p:cNvSpPr>
          <p:nvPr/>
        </p:nvSpPr>
        <p:spPr bwMode="auto">
          <a:xfrm>
            <a:off x="7101828" y="3448118"/>
            <a:ext cx="2053516" cy="652643"/>
          </a:xfrm>
          <a:prstGeom prst="wedgeRoundRectCallout">
            <a:avLst>
              <a:gd name="adj1" fmla="val -144195"/>
              <a:gd name="adj2" fmla="val -184099"/>
              <a:gd name="adj3" fmla="val 16667"/>
            </a:avLst>
          </a:prstGeom>
          <a:solidFill>
            <a:schemeClr val="accent1">
              <a:lumMod val="20000"/>
              <a:lumOff val="80000"/>
            </a:schemeClr>
          </a:solidFill>
          <a:ln>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Refrigeration</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system</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1997" name="AutoShape 15"/>
          <p:cNvSpPr>
            <a:spLocks noChangeArrowheads="1"/>
          </p:cNvSpPr>
          <p:nvPr/>
        </p:nvSpPr>
        <p:spPr bwMode="auto">
          <a:xfrm>
            <a:off x="10029116" y="2193649"/>
            <a:ext cx="1811233" cy="638640"/>
          </a:xfrm>
          <a:prstGeom prst="wedgeRoundRectCallout">
            <a:avLst>
              <a:gd name="adj1" fmla="val -186400"/>
              <a:gd name="adj2" fmla="val 5120"/>
              <a:gd name="adj3" fmla="val 16667"/>
            </a:avLst>
          </a:prstGeom>
          <a:solidFill>
            <a:schemeClr val="accent1">
              <a:lumMod val="20000"/>
              <a:lumOff val="80000"/>
            </a:schemeClr>
          </a:solidFill>
          <a:ln w="15875" algn="ctr">
            <a:noFill/>
            <a:miter lim="800000"/>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Atomizing equipment</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灯片编号占位符 6"/>
          <p:cNvSpPr>
            <a:spLocks noGrp="1"/>
          </p:cNvSpPr>
          <p:nvPr>
            <p:ph type="sldNum" sz="quarter" idx="12"/>
          </p:nvPr>
        </p:nvSpPr>
        <p:spPr>
          <a:xfrm>
            <a:off x="11542885" y="6407805"/>
            <a:ext cx="59492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9" descr="箱储"/>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96720" y="2216894"/>
            <a:ext cx="1946114" cy="217835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5715" name="Rectangle 7"/>
          <p:cNvSpPr>
            <a:spLocks noChangeArrowheads="1"/>
          </p:cNvSpPr>
          <p:nvPr/>
        </p:nvSpPr>
        <p:spPr bwMode="auto">
          <a:xfrm>
            <a:off x="5632507" y="4557497"/>
            <a:ext cx="1131796" cy="400110"/>
          </a:xfrm>
          <a:prstGeom prst="rect">
            <a:avLst/>
          </a:prstGeom>
          <a:solidFill>
            <a:schemeClr val="accent1">
              <a:lumMod val="20000"/>
              <a:lumOff val="80000"/>
              <a:alpha val="50000"/>
            </a:schemeClr>
          </a:solid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bulk</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5716" name="Rectangle 8"/>
          <p:cNvSpPr>
            <a:spLocks noChangeArrowheads="1"/>
          </p:cNvSpPr>
          <p:nvPr/>
        </p:nvSpPr>
        <p:spPr bwMode="auto">
          <a:xfrm>
            <a:off x="5826078" y="2963545"/>
            <a:ext cx="1080477" cy="720000"/>
          </a:xfrm>
          <a:prstGeom prst="rect">
            <a:avLst/>
          </a:prstGeom>
          <a:solidFill>
            <a:schemeClr val="accent1">
              <a:lumMod val="20000"/>
              <a:lumOff val="80000"/>
              <a:alpha val="50000"/>
            </a:schemeClr>
          </a:solid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Packed</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boxes</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5717" name="Rectangle 9"/>
          <p:cNvSpPr>
            <a:spLocks noChangeArrowheads="1"/>
          </p:cNvSpPr>
          <p:nvPr/>
        </p:nvSpPr>
        <p:spPr bwMode="auto">
          <a:xfrm>
            <a:off x="5909321" y="5440261"/>
            <a:ext cx="1096173" cy="400110"/>
          </a:xfrm>
          <a:prstGeom prst="rect">
            <a:avLst/>
          </a:prstGeom>
          <a:solidFill>
            <a:schemeClr val="accent1">
              <a:lumMod val="20000"/>
              <a:lumOff val="80000"/>
              <a:alpha val="50000"/>
            </a:schemeClr>
          </a:solid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bags</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5718" name="Picture 10" descr="大型种薯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449" y="4508589"/>
            <a:ext cx="4199733" cy="2291151"/>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157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9" y="4039737"/>
            <a:ext cx="4396854" cy="276000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15720" name="AutoShape 15"/>
          <p:cNvSpPr>
            <a:spLocks noChangeArrowheads="1"/>
          </p:cNvSpPr>
          <p:nvPr/>
        </p:nvSpPr>
        <p:spPr bwMode="auto">
          <a:xfrm>
            <a:off x="5387237" y="3234196"/>
            <a:ext cx="457200" cy="19480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115721" name="AutoShape 16"/>
          <p:cNvSpPr>
            <a:spLocks noChangeArrowheads="1"/>
          </p:cNvSpPr>
          <p:nvPr/>
        </p:nvSpPr>
        <p:spPr bwMode="auto">
          <a:xfrm>
            <a:off x="5442834" y="5556762"/>
            <a:ext cx="457200" cy="19480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115722" name="AutoShape 17"/>
          <p:cNvSpPr>
            <a:spLocks noChangeArrowheads="1"/>
          </p:cNvSpPr>
          <p:nvPr/>
        </p:nvSpPr>
        <p:spPr bwMode="auto">
          <a:xfrm rot="10800000">
            <a:off x="6696313" y="4680258"/>
            <a:ext cx="457200" cy="19480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pic>
        <p:nvPicPr>
          <p:cNvPr id="115723" name="Picture 18" descr="QQ截图20120410155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449" y="2193105"/>
            <a:ext cx="2052573" cy="219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5724" name="Text Placeholder 25"/>
          <p:cNvSpPr/>
          <p:nvPr/>
        </p:nvSpPr>
        <p:spPr bwMode="auto">
          <a:xfrm>
            <a:off x="7162798" y="1611703"/>
            <a:ext cx="4396855" cy="2316413"/>
          </a:xfrm>
          <a:prstGeom prst="rect">
            <a:avLst/>
          </a:prstGeom>
          <a:solidFill>
            <a:schemeClr val="accent1">
              <a:lumMod val="20000"/>
              <a:lumOff val="80000"/>
            </a:schemeClr>
          </a:solidFill>
          <a:ln w="9525">
            <a:solidFill>
              <a:srgbClr val="277BC7"/>
            </a:solidFill>
            <a:miter lim="800000"/>
          </a:ln>
        </p:spPr>
        <p:txBody>
          <a:bodyPr/>
          <a:lstStyle/>
          <a:p>
            <a:pPr marL="0" marR="0" lvl="0" indent="0" algn="just" defTabSz="914400" rtl="0" eaLnBrk="1" fontAlgn="base" latinLnBrk="0" hangingPunct="1">
              <a:lnSpc>
                <a:spcPct val="130000"/>
              </a:lnSpc>
              <a:spcBef>
                <a:spcPct val="20000"/>
              </a:spcBef>
              <a:spcAft>
                <a:spcPct val="0"/>
              </a:spcAft>
              <a:buClr>
                <a:srgbClr val="4F81BD"/>
              </a:buClr>
              <a:buSzPct val="65000"/>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Storage: </a:t>
            </a:r>
            <a:r>
              <a:rPr kumimoji="0" lang="en-GB"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heap</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storage and box storage. Short-term storage with soft bags (sacks, woven bags, etc.) packing.</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base" latinLnBrk="0" hangingPunct="1">
              <a:lnSpc>
                <a:spcPct val="130000"/>
              </a:lnSpc>
              <a:spcBef>
                <a:spcPct val="20000"/>
              </a:spcBef>
              <a:spcAft>
                <a:spcPct val="0"/>
              </a:spcAft>
              <a:buClr>
                <a:srgbClr val="4F81BD"/>
              </a:buClr>
              <a:buSzPct val="65000"/>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Seed and commercial potato are storage in box.</a:t>
            </a:r>
            <a:endParaRPr kumimoji="0" lang="zh-CN"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灯片编号占位符 5"/>
          <p:cNvSpPr>
            <a:spLocks noGrp="1"/>
          </p:cNvSpPr>
          <p:nvPr>
            <p:ph type="sldNum" sz="quarter" idx="12"/>
          </p:nvPr>
        </p:nvSpPr>
        <p:spPr>
          <a:xfrm>
            <a:off x="11716958" y="643461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83970" name="Text Box 2"/>
          <p:cNvSpPr txBox="1">
            <a:spLocks noChangeArrowheads="1"/>
          </p:cNvSpPr>
          <p:nvPr/>
        </p:nvSpPr>
        <p:spPr bwMode="auto">
          <a:xfrm>
            <a:off x="4902200" y="620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92227" name="AutoShape 3"/>
          <p:cNvSpPr>
            <a:spLocks noChangeArrowheads="1"/>
          </p:cNvSpPr>
          <p:nvPr/>
        </p:nvSpPr>
        <p:spPr bwMode="ltGray">
          <a:xfrm rot="5400000">
            <a:off x="1511300" y="2540000"/>
            <a:ext cx="4859338" cy="264318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28" name="AutoShape 4"/>
          <p:cNvSpPr>
            <a:spLocks noChangeArrowheads="1"/>
          </p:cNvSpPr>
          <p:nvPr/>
        </p:nvSpPr>
        <p:spPr bwMode="ltGray">
          <a:xfrm rot="5400000" flipH="1">
            <a:off x="1237456" y="2344592"/>
            <a:ext cx="4032250" cy="3034001"/>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5" y="10769"/>
                  <a:pt x="10855"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56000"/>
                </a:schemeClr>
              </a:gs>
              <a:gs pos="100000">
                <a:schemeClr val="hlink">
                  <a:gamma/>
                  <a:tint val="0"/>
                  <a:invGamma/>
                  <a:alpha val="48000"/>
                </a:schemeClr>
              </a:gs>
            </a:gsLst>
            <a:lin ang="5400000" scaled="1"/>
          </a:gra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nvGrpSpPr>
          <p:cNvPr id="83973" name="Group 82"/>
          <p:cNvGrpSpPr/>
          <p:nvPr/>
        </p:nvGrpSpPr>
        <p:grpSpPr bwMode="auto">
          <a:xfrm>
            <a:off x="4860930" y="1140785"/>
            <a:ext cx="4593674" cy="995363"/>
            <a:chOff x="2059" y="1193"/>
            <a:chExt cx="2954" cy="627"/>
          </a:xfrm>
        </p:grpSpPr>
        <p:sp>
          <p:nvSpPr>
            <p:cNvPr id="84023" name="AutoShape 5"/>
            <p:cNvSpPr>
              <a:spLocks noChangeArrowheads="1"/>
            </p:cNvSpPr>
            <p:nvPr/>
          </p:nvSpPr>
          <p:spPr bwMode="gray">
            <a:xfrm>
              <a:off x="2251" y="1338"/>
              <a:ext cx="2762" cy="320"/>
            </a:xfrm>
            <a:prstGeom prst="roundRect">
              <a:avLst>
                <a:gd name="adj" fmla="val 50000"/>
              </a:avLst>
            </a:prstGeom>
            <a:noFill/>
            <a:ln w="28575" algn="ctr">
              <a:solidFill>
                <a:schemeClr val="bg2"/>
              </a:solidFill>
              <a:rou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   1  Introduction</a:t>
              </a:r>
              <a:endPar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4024" name="Group 15"/>
            <p:cNvGrpSpPr/>
            <p:nvPr/>
          </p:nvGrpSpPr>
          <p:grpSpPr bwMode="auto">
            <a:xfrm>
              <a:off x="2059" y="1193"/>
              <a:ext cx="240" cy="627"/>
              <a:chOff x="2078" y="378"/>
              <a:chExt cx="1615" cy="4219"/>
            </a:xfrm>
          </p:grpSpPr>
          <p:sp>
            <p:nvSpPr>
              <p:cNvPr id="84025" name="Oval 1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26" name="Oval 1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42" name="Oval 18"/>
              <p:cNvSpPr>
                <a:spLocks noChangeArrowheads="1"/>
              </p:cNvSpPr>
              <p:nvPr/>
            </p:nvSpPr>
            <p:spPr bwMode="gray">
              <a:xfrm>
                <a:off x="2335" y="378"/>
                <a:ext cx="1101" cy="421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28" name="Oval 19"/>
              <p:cNvSpPr>
                <a:spLocks noChangeArrowheads="1"/>
              </p:cNvSpPr>
              <p:nvPr/>
            </p:nvSpPr>
            <p:spPr bwMode="gray">
              <a:xfrm>
                <a:off x="2334" y="378"/>
                <a:ext cx="1101" cy="4219"/>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44" name="Oval 20"/>
              <p:cNvSpPr>
                <a:spLocks noChangeArrowheads="1"/>
              </p:cNvSpPr>
              <p:nvPr/>
            </p:nvSpPr>
            <p:spPr bwMode="gray">
              <a:xfrm>
                <a:off x="2334" y="378"/>
                <a:ext cx="1097" cy="421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30" name="Oval 21"/>
              <p:cNvSpPr>
                <a:spLocks noChangeArrowheads="1"/>
              </p:cNvSpPr>
              <p:nvPr/>
            </p:nvSpPr>
            <p:spPr bwMode="gray">
              <a:xfrm>
                <a:off x="2337" y="378"/>
                <a:ext cx="1096" cy="4219"/>
              </a:xfrm>
              <a:prstGeom prst="ellipse">
                <a:avLst/>
              </a:prstGeom>
              <a:solidFill>
                <a:srgbClr val="FFFF00"/>
              </a:soli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grpSp>
      <p:grpSp>
        <p:nvGrpSpPr>
          <p:cNvPr id="83975" name="Group 31"/>
          <p:cNvGrpSpPr/>
          <p:nvPr/>
        </p:nvGrpSpPr>
        <p:grpSpPr bwMode="auto">
          <a:xfrm>
            <a:off x="5823456" y="3346150"/>
            <a:ext cx="5318472" cy="995363"/>
            <a:chOff x="1646" y="1860"/>
            <a:chExt cx="2750" cy="627"/>
          </a:xfrm>
        </p:grpSpPr>
        <p:sp>
          <p:nvSpPr>
            <p:cNvPr id="84007" name="AutoShape 32"/>
            <p:cNvSpPr>
              <a:spLocks noChangeArrowheads="1"/>
            </p:cNvSpPr>
            <p:nvPr/>
          </p:nvSpPr>
          <p:spPr bwMode="gray">
            <a:xfrm>
              <a:off x="1837" y="2024"/>
              <a:ext cx="2559" cy="320"/>
            </a:xfrm>
            <a:prstGeom prst="roundRect">
              <a:avLst>
                <a:gd name="adj" fmla="val 50000"/>
              </a:avLst>
            </a:prstGeom>
            <a:noFill/>
            <a:ln w="28575" algn="ctr">
              <a:solidFill>
                <a:schemeClr val="bg2"/>
              </a:solidFill>
              <a:rou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   4  Ventilation Technology</a:t>
              </a:r>
              <a:endParaRPr kumimoji="0" lang="zh-CN"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4008" name="Group 33"/>
            <p:cNvGrpSpPr/>
            <p:nvPr/>
          </p:nvGrpSpPr>
          <p:grpSpPr bwMode="auto">
            <a:xfrm>
              <a:off x="1646" y="1860"/>
              <a:ext cx="202" cy="627"/>
              <a:chOff x="2332" y="378"/>
              <a:chExt cx="1361" cy="4219"/>
            </a:xfrm>
          </p:grpSpPr>
          <p:sp>
            <p:nvSpPr>
              <p:cNvPr id="84009" name="Oval 34"/>
              <p:cNvSpPr>
                <a:spLocks noChangeArrowheads="1"/>
              </p:cNvSpPr>
              <p:nvPr/>
            </p:nvSpPr>
            <p:spPr bwMode="gray">
              <a:xfrm>
                <a:off x="2497" y="1680"/>
                <a:ext cx="1196"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10" name="Oval 35"/>
              <p:cNvSpPr>
                <a:spLocks noChangeArrowheads="1"/>
              </p:cNvSpPr>
              <p:nvPr/>
            </p:nvSpPr>
            <p:spPr bwMode="gray">
              <a:xfrm>
                <a:off x="2332" y="1771"/>
                <a:ext cx="1268"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14" name="Oval 39"/>
              <p:cNvSpPr>
                <a:spLocks noChangeArrowheads="1"/>
              </p:cNvSpPr>
              <p:nvPr/>
            </p:nvSpPr>
            <p:spPr bwMode="gray">
              <a:xfrm>
                <a:off x="2415" y="378"/>
                <a:ext cx="1018" cy="4219"/>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grpSp>
      <p:grpSp>
        <p:nvGrpSpPr>
          <p:cNvPr id="83976" name="Group 80"/>
          <p:cNvGrpSpPr/>
          <p:nvPr/>
        </p:nvGrpSpPr>
        <p:grpSpPr bwMode="auto">
          <a:xfrm>
            <a:off x="5521387" y="4082074"/>
            <a:ext cx="5454788" cy="995363"/>
            <a:chOff x="2432" y="2642"/>
            <a:chExt cx="3176" cy="627"/>
          </a:xfrm>
        </p:grpSpPr>
        <p:sp>
          <p:nvSpPr>
            <p:cNvPr id="83999" name="AutoShape 41"/>
            <p:cNvSpPr>
              <a:spLocks noChangeArrowheads="1"/>
            </p:cNvSpPr>
            <p:nvPr/>
          </p:nvSpPr>
          <p:spPr bwMode="gray">
            <a:xfrm>
              <a:off x="2685" y="2811"/>
              <a:ext cx="2923" cy="320"/>
            </a:xfrm>
            <a:prstGeom prst="roundRect">
              <a:avLst>
                <a:gd name="adj" fmla="val 50000"/>
              </a:avLst>
            </a:prstGeom>
            <a:noFill/>
            <a:ln w="28575" algn="ctr">
              <a:solidFill>
                <a:schemeClr val="bg2"/>
              </a:solidFill>
              <a:rou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   5  Storage Management Technology</a:t>
              </a:r>
              <a:endPar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4000" name="Group 42"/>
            <p:cNvGrpSpPr/>
            <p:nvPr/>
          </p:nvGrpSpPr>
          <p:grpSpPr bwMode="auto">
            <a:xfrm>
              <a:off x="2432" y="2642"/>
              <a:ext cx="261" cy="627"/>
              <a:chOff x="2078" y="378"/>
              <a:chExt cx="1615" cy="4219"/>
            </a:xfrm>
          </p:grpSpPr>
          <p:sp>
            <p:nvSpPr>
              <p:cNvPr id="84001" name="Oval 4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02" name="Oval 4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69" name="Oval 45"/>
              <p:cNvSpPr>
                <a:spLocks noChangeArrowheads="1"/>
              </p:cNvSpPr>
              <p:nvPr/>
            </p:nvSpPr>
            <p:spPr bwMode="gray">
              <a:xfrm>
                <a:off x="2376" y="378"/>
                <a:ext cx="1013" cy="421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04" name="Oval 46"/>
              <p:cNvSpPr>
                <a:spLocks noChangeArrowheads="1"/>
              </p:cNvSpPr>
              <p:nvPr/>
            </p:nvSpPr>
            <p:spPr bwMode="gray">
              <a:xfrm>
                <a:off x="2379" y="378"/>
                <a:ext cx="1013" cy="4219"/>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71" name="Oval 47"/>
              <p:cNvSpPr>
                <a:spLocks noChangeArrowheads="1"/>
              </p:cNvSpPr>
              <p:nvPr/>
            </p:nvSpPr>
            <p:spPr bwMode="gray">
              <a:xfrm>
                <a:off x="2338" y="378"/>
                <a:ext cx="1095" cy="421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06" name="Oval 48"/>
              <p:cNvSpPr>
                <a:spLocks noChangeArrowheads="1"/>
              </p:cNvSpPr>
              <p:nvPr/>
            </p:nvSpPr>
            <p:spPr bwMode="gray">
              <a:xfrm>
                <a:off x="2337" y="378"/>
                <a:ext cx="1096" cy="4219"/>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grpSp>
      <p:grpSp>
        <p:nvGrpSpPr>
          <p:cNvPr id="83974" name="Group 70"/>
          <p:cNvGrpSpPr/>
          <p:nvPr/>
        </p:nvGrpSpPr>
        <p:grpSpPr bwMode="auto">
          <a:xfrm>
            <a:off x="5580378" y="2622592"/>
            <a:ext cx="5215209" cy="1082034"/>
            <a:chOff x="2251" y="1637"/>
            <a:chExt cx="4051" cy="627"/>
          </a:xfrm>
        </p:grpSpPr>
        <p:sp>
          <p:nvSpPr>
            <p:cNvPr id="84015" name="AutoShape 23"/>
            <p:cNvSpPr>
              <a:spLocks noChangeArrowheads="1"/>
            </p:cNvSpPr>
            <p:nvPr/>
          </p:nvSpPr>
          <p:spPr bwMode="gray">
            <a:xfrm>
              <a:off x="2472" y="1779"/>
              <a:ext cx="3830" cy="290"/>
            </a:xfrm>
            <a:prstGeom prst="roundRect">
              <a:avLst>
                <a:gd name="adj" fmla="val 50000"/>
              </a:avLst>
            </a:prstGeom>
            <a:noFill/>
            <a:ln w="28575" algn="ctr">
              <a:solidFill>
                <a:schemeClr val="bg2"/>
              </a:solidFill>
              <a:round/>
            </a:ln>
            <a:effectLst/>
            <a:extLst>
              <a:ext uri="{909E8E84-426E-40DD-AFC4-6F175D3DCCD1}">
                <a14:hiddenFill xmlns:a14="http://schemas.microsoft.com/office/drawing/2010/main">
                  <a:gradFill rotWithShape="1">
                    <a:gsLst>
                      <a:gs pos="0">
                        <a:srgbClr val="FFFFFF"/>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   3  Status of Storage Facilities</a:t>
              </a:r>
              <a:endPar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84016" name="Group 24"/>
            <p:cNvGrpSpPr/>
            <p:nvPr/>
          </p:nvGrpSpPr>
          <p:grpSpPr bwMode="auto">
            <a:xfrm>
              <a:off x="2251" y="1637"/>
              <a:ext cx="245" cy="627"/>
              <a:chOff x="2078" y="257"/>
              <a:chExt cx="1744" cy="4461"/>
            </a:xfrm>
          </p:grpSpPr>
          <p:sp>
            <p:nvSpPr>
              <p:cNvPr id="84017" name="Oval 2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18" name="Oval 2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51" name="Oval 27"/>
              <p:cNvSpPr>
                <a:spLocks noChangeArrowheads="1"/>
              </p:cNvSpPr>
              <p:nvPr/>
            </p:nvSpPr>
            <p:spPr bwMode="gray">
              <a:xfrm>
                <a:off x="2303" y="257"/>
                <a:ext cx="1164" cy="446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20" name="Oval 28"/>
              <p:cNvSpPr>
                <a:spLocks noChangeArrowheads="1"/>
              </p:cNvSpPr>
              <p:nvPr/>
            </p:nvSpPr>
            <p:spPr bwMode="gray">
              <a:xfrm>
                <a:off x="2303" y="257"/>
                <a:ext cx="1164" cy="4461"/>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53" name="Oval 29"/>
              <p:cNvSpPr>
                <a:spLocks noChangeArrowheads="1"/>
              </p:cNvSpPr>
              <p:nvPr/>
            </p:nvSpPr>
            <p:spPr bwMode="gray">
              <a:xfrm>
                <a:off x="2334" y="257"/>
                <a:ext cx="1096" cy="446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4022" name="Oval 30"/>
              <p:cNvSpPr>
                <a:spLocks noChangeArrowheads="1"/>
              </p:cNvSpPr>
              <p:nvPr/>
            </p:nvSpPr>
            <p:spPr bwMode="gray">
              <a:xfrm>
                <a:off x="2337" y="257"/>
                <a:ext cx="1485" cy="4461"/>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grpSp>
      <p:grpSp>
        <p:nvGrpSpPr>
          <p:cNvPr id="83977" name="Group 81"/>
          <p:cNvGrpSpPr/>
          <p:nvPr/>
        </p:nvGrpSpPr>
        <p:grpSpPr bwMode="auto">
          <a:xfrm>
            <a:off x="5269481" y="4871101"/>
            <a:ext cx="6126106" cy="995363"/>
            <a:chOff x="2290" y="3101"/>
            <a:chExt cx="3637" cy="627"/>
          </a:xfrm>
        </p:grpSpPr>
        <p:sp>
          <p:nvSpPr>
            <p:cNvPr id="83990" name="AutoShape 59"/>
            <p:cNvSpPr>
              <a:spLocks noChangeArrowheads="1"/>
            </p:cNvSpPr>
            <p:nvPr/>
          </p:nvSpPr>
          <p:spPr bwMode="gray">
            <a:xfrm>
              <a:off x="2478" y="3243"/>
              <a:ext cx="3023" cy="318"/>
            </a:xfrm>
            <a:prstGeom prst="roundRect">
              <a:avLst>
                <a:gd name="adj" fmla="val 50000"/>
              </a:avLst>
            </a:prstGeom>
            <a:noFill/>
            <a:ln w="28575" algn="ctr">
              <a:solidFill>
                <a:schemeClr val="bg2"/>
              </a:solidFill>
              <a:round/>
            </a:ln>
            <a:effectLst/>
            <a:extLst>
              <a:ext uri="{909E8E84-426E-40DD-AFC4-6F175D3DCCD1}">
                <a14:hiddenFill xmlns:a14="http://schemas.microsoft.com/office/drawing/2010/main">
                  <a:gradFill rotWithShape="1">
                    <a:gsLst>
                      <a:gs pos="0">
                        <a:srgbClr val="FFFFFF"/>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2000" b="1" i="0" u="none" strike="noStrike" kern="1200" cap="none" spc="0" normalizeH="0" baseline="0" noProof="0">
                <a:ln>
                  <a:noFill/>
                </a:ln>
                <a:solidFill>
                  <a:srgbClr val="1F497D"/>
                </a:solidFill>
                <a:effectLst/>
                <a:uLnTx/>
                <a:uFillTx/>
                <a:latin typeface="黑体" panose="02010609060101010101" pitchFamily="49" charset="-122"/>
                <a:ea typeface="黑体" panose="02010609060101010101" pitchFamily="49" charset="-122"/>
                <a:cs typeface="+mn-cs"/>
              </a:endParaRPr>
            </a:p>
          </p:txBody>
        </p:sp>
        <p:grpSp>
          <p:nvGrpSpPr>
            <p:cNvPr id="83991" name="Group 60"/>
            <p:cNvGrpSpPr/>
            <p:nvPr/>
          </p:nvGrpSpPr>
          <p:grpSpPr bwMode="auto">
            <a:xfrm>
              <a:off x="2290" y="3101"/>
              <a:ext cx="248" cy="627"/>
              <a:chOff x="2078" y="378"/>
              <a:chExt cx="1615" cy="4219"/>
            </a:xfrm>
          </p:grpSpPr>
          <p:sp>
            <p:nvSpPr>
              <p:cNvPr id="83993"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3994"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87" name="Oval 63"/>
              <p:cNvSpPr>
                <a:spLocks noChangeArrowheads="1"/>
              </p:cNvSpPr>
              <p:nvPr/>
            </p:nvSpPr>
            <p:spPr bwMode="gray">
              <a:xfrm>
                <a:off x="2353" y="378"/>
                <a:ext cx="1066" cy="421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3996" name="Oval 64"/>
              <p:cNvSpPr>
                <a:spLocks noChangeArrowheads="1"/>
              </p:cNvSpPr>
              <p:nvPr/>
            </p:nvSpPr>
            <p:spPr bwMode="gray">
              <a:xfrm>
                <a:off x="2352" y="378"/>
                <a:ext cx="1066" cy="4219"/>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289" name="Oval 65"/>
              <p:cNvSpPr>
                <a:spLocks noChangeArrowheads="1"/>
              </p:cNvSpPr>
              <p:nvPr/>
            </p:nvSpPr>
            <p:spPr bwMode="gray">
              <a:xfrm>
                <a:off x="2338" y="378"/>
                <a:ext cx="1094" cy="421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3998" name="Oval 66"/>
              <p:cNvSpPr>
                <a:spLocks noChangeArrowheads="1"/>
              </p:cNvSpPr>
              <p:nvPr/>
            </p:nvSpPr>
            <p:spPr bwMode="gray">
              <a:xfrm>
                <a:off x="2337" y="378"/>
                <a:ext cx="1096" cy="4219"/>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sp>
          <p:nvSpPr>
            <p:cNvPr id="83992" name="Rectangle 67"/>
            <p:cNvSpPr>
              <a:spLocks noChangeArrowheads="1"/>
            </p:cNvSpPr>
            <p:nvPr/>
          </p:nvSpPr>
          <p:spPr bwMode="auto">
            <a:xfrm>
              <a:off x="2577" y="3273"/>
              <a:ext cx="3350"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   6  Preservation and Bud Inhibition</a:t>
              </a:r>
              <a:endParaRPr kumimoji="0" lang="zh-CN"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6" name="组合 5"/>
          <p:cNvGrpSpPr/>
          <p:nvPr/>
        </p:nvGrpSpPr>
        <p:grpSpPr>
          <a:xfrm>
            <a:off x="4876975" y="5489911"/>
            <a:ext cx="4577629" cy="995364"/>
            <a:chOff x="4860930" y="4543429"/>
            <a:chExt cx="4334767" cy="995364"/>
          </a:xfrm>
        </p:grpSpPr>
        <p:sp>
          <p:nvSpPr>
            <p:cNvPr id="73" name="AutoShape 59"/>
            <p:cNvSpPr>
              <a:spLocks noChangeArrowheads="1"/>
            </p:cNvSpPr>
            <p:nvPr/>
          </p:nvSpPr>
          <p:spPr bwMode="gray">
            <a:xfrm>
              <a:off x="5118997" y="4889295"/>
              <a:ext cx="4076700" cy="504825"/>
            </a:xfrm>
            <a:prstGeom prst="roundRect">
              <a:avLst>
                <a:gd name="adj" fmla="val 50000"/>
              </a:avLst>
            </a:prstGeom>
            <a:noFill/>
            <a:ln w="28575" algn="ctr">
              <a:solidFill>
                <a:schemeClr val="bg2"/>
              </a:solidFill>
              <a:round/>
            </a:ln>
            <a:effectLst/>
            <a:extLst>
              <a:ext uri="{909E8E84-426E-40DD-AFC4-6F175D3DCCD1}">
                <a14:hiddenFill xmlns:a14="http://schemas.microsoft.com/office/drawing/2010/main">
                  <a:gradFill rotWithShape="1">
                    <a:gsLst>
                      <a:gs pos="0">
                        <a:srgbClr val="FFFFFF"/>
                      </a:gs>
                      <a:gs pos="100000">
                        <a:schemeClr va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2000" b="1" i="0" u="none" strike="noStrike" kern="1200" cap="none" spc="0" normalizeH="0" baseline="0" noProof="0">
                <a:ln>
                  <a:noFill/>
                </a:ln>
                <a:solidFill>
                  <a:srgbClr val="1F497D"/>
                </a:solidFill>
                <a:effectLst/>
                <a:uLnTx/>
                <a:uFillTx/>
                <a:latin typeface="黑体" panose="02010609060101010101" pitchFamily="49" charset="-122"/>
                <a:ea typeface="黑体" panose="02010609060101010101" pitchFamily="49" charset="-122"/>
                <a:cs typeface="+mn-cs"/>
              </a:endParaRPr>
            </a:p>
          </p:txBody>
        </p:sp>
        <p:grpSp>
          <p:nvGrpSpPr>
            <p:cNvPr id="83983" name="Group 73"/>
            <p:cNvGrpSpPr/>
            <p:nvPr/>
          </p:nvGrpSpPr>
          <p:grpSpPr bwMode="auto">
            <a:xfrm>
              <a:off x="4860930" y="4543429"/>
              <a:ext cx="360363" cy="995364"/>
              <a:chOff x="2078" y="257"/>
              <a:chExt cx="1615" cy="4461"/>
            </a:xfrm>
          </p:grpSpPr>
          <p:sp>
            <p:nvSpPr>
              <p:cNvPr id="83984" name="Oval 7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3985" name="Oval 7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300" name="Oval 76"/>
              <p:cNvSpPr>
                <a:spLocks noChangeArrowheads="1"/>
              </p:cNvSpPr>
              <p:nvPr/>
            </p:nvSpPr>
            <p:spPr bwMode="gray">
              <a:xfrm>
                <a:off x="2303" y="257"/>
                <a:ext cx="1164" cy="446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3987" name="Oval 77"/>
              <p:cNvSpPr>
                <a:spLocks noChangeArrowheads="1"/>
              </p:cNvSpPr>
              <p:nvPr/>
            </p:nvSpPr>
            <p:spPr bwMode="gray">
              <a:xfrm>
                <a:off x="2303" y="257"/>
                <a:ext cx="1164" cy="4461"/>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2302" name="Oval 78"/>
              <p:cNvSpPr>
                <a:spLocks noChangeArrowheads="1"/>
              </p:cNvSpPr>
              <p:nvPr/>
            </p:nvSpPr>
            <p:spPr bwMode="gray">
              <a:xfrm>
                <a:off x="2334" y="257"/>
                <a:ext cx="1096" cy="446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3989" name="Oval 79"/>
              <p:cNvSpPr>
                <a:spLocks noChangeArrowheads="1"/>
              </p:cNvSpPr>
              <p:nvPr/>
            </p:nvSpPr>
            <p:spPr bwMode="gray">
              <a:xfrm>
                <a:off x="2337" y="257"/>
                <a:ext cx="1096" cy="4461"/>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sp>
          <p:nvSpPr>
            <p:cNvPr id="83980" name="Rectangle 92"/>
            <p:cNvSpPr>
              <a:spLocks noChangeArrowheads="1"/>
            </p:cNvSpPr>
            <p:nvPr/>
          </p:nvSpPr>
          <p:spPr bwMode="auto">
            <a:xfrm>
              <a:off x="5216421" y="4911912"/>
              <a:ext cx="18622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7  Prospect</a:t>
              </a:r>
              <a:endParaRPr kumimoji="0" lang="zh-CN"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64" name="Group 82"/>
          <p:cNvGrpSpPr/>
          <p:nvPr/>
        </p:nvGrpSpPr>
        <p:grpSpPr bwMode="auto">
          <a:xfrm>
            <a:off x="5288176" y="1896839"/>
            <a:ext cx="4930696" cy="995363"/>
            <a:chOff x="2059" y="1193"/>
            <a:chExt cx="2809" cy="627"/>
          </a:xfrm>
        </p:grpSpPr>
        <p:sp>
          <p:nvSpPr>
            <p:cNvPr id="65" name="AutoShape 5"/>
            <p:cNvSpPr>
              <a:spLocks noChangeArrowheads="1"/>
            </p:cNvSpPr>
            <p:nvPr/>
          </p:nvSpPr>
          <p:spPr bwMode="gray">
            <a:xfrm>
              <a:off x="2251" y="1338"/>
              <a:ext cx="2617" cy="320"/>
            </a:xfrm>
            <a:prstGeom prst="roundRect">
              <a:avLst>
                <a:gd name="adj" fmla="val 50000"/>
              </a:avLst>
            </a:prstGeom>
            <a:noFill/>
            <a:ln w="28575" algn="ctr">
              <a:solidFill>
                <a:schemeClr val="bg2"/>
              </a:solidFill>
              <a:rou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   2  Postharvest Characteristics</a:t>
              </a:r>
              <a:endParaRPr kumimoji="0" lang="en-US" altLang="zh-CN"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66" name="Group 15"/>
            <p:cNvGrpSpPr/>
            <p:nvPr/>
          </p:nvGrpSpPr>
          <p:grpSpPr bwMode="auto">
            <a:xfrm>
              <a:off x="2059" y="1193"/>
              <a:ext cx="240" cy="627"/>
              <a:chOff x="2078" y="378"/>
              <a:chExt cx="1615" cy="4219"/>
            </a:xfrm>
          </p:grpSpPr>
          <p:sp>
            <p:nvSpPr>
              <p:cNvPr id="67" name="Oval 1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solidFill>
                      <a:schemeClr val="bg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8" name="Oval 1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69" name="Oval 18"/>
              <p:cNvSpPr>
                <a:spLocks noChangeArrowheads="1"/>
              </p:cNvSpPr>
              <p:nvPr/>
            </p:nvSpPr>
            <p:spPr bwMode="gray">
              <a:xfrm>
                <a:off x="2335" y="378"/>
                <a:ext cx="1101" cy="421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70" name="Oval 19"/>
              <p:cNvSpPr>
                <a:spLocks noChangeArrowheads="1"/>
              </p:cNvSpPr>
              <p:nvPr/>
            </p:nvSpPr>
            <p:spPr bwMode="gray">
              <a:xfrm>
                <a:off x="2334" y="378"/>
                <a:ext cx="1101" cy="4219"/>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71" name="Oval 20"/>
              <p:cNvSpPr>
                <a:spLocks noChangeArrowheads="1"/>
              </p:cNvSpPr>
              <p:nvPr/>
            </p:nvSpPr>
            <p:spPr bwMode="gray">
              <a:xfrm>
                <a:off x="2334" y="378"/>
                <a:ext cx="1097" cy="421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72" name="Oval 21"/>
              <p:cNvSpPr>
                <a:spLocks noChangeArrowheads="1"/>
              </p:cNvSpPr>
              <p:nvPr/>
            </p:nvSpPr>
            <p:spPr bwMode="gray">
              <a:xfrm>
                <a:off x="2337" y="378"/>
                <a:ext cx="1096" cy="4219"/>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grpSp>
      <p:sp>
        <p:nvSpPr>
          <p:cNvPr id="5" name="文本框 4"/>
          <p:cNvSpPr txBox="1"/>
          <p:nvPr/>
        </p:nvSpPr>
        <p:spPr>
          <a:xfrm>
            <a:off x="790381" y="3431309"/>
            <a:ext cx="417980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6"/>
          <p:cNvSpPr>
            <a:spLocks noChangeArrowheads="1"/>
          </p:cNvSpPr>
          <p:nvPr/>
        </p:nvSpPr>
        <p:spPr bwMode="auto">
          <a:xfrm>
            <a:off x="1022231" y="2142420"/>
            <a:ext cx="10610963" cy="3060903"/>
          </a:xfrm>
          <a:prstGeom prst="rect">
            <a:avLst/>
          </a:prstGeom>
          <a:solidFill>
            <a:schemeClr val="accent1">
              <a:lumMod val="20000"/>
              <a:lumOff val="80000"/>
              <a:alpha val="50000"/>
            </a:schemeClr>
          </a:solidFill>
          <a:ln>
            <a:noFill/>
          </a:ln>
        </p:spPr>
        <p:txBody>
          <a:bodyPr wrap="square">
            <a:spAutoFit/>
          </a:bodyPr>
          <a:lstStyle/>
          <a:p>
            <a:pPr marL="342900" marR="0" lvl="0" indent="-342900" algn="l" defTabSz="914400" rtl="0" eaLnBrk="1" fontAlgn="base" latinLnBrk="0" hangingPunct="1">
              <a:lnSpc>
                <a:spcPct val="14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Natural ventilation underground/semi-underground/aboveground storage (enterprises, cooperative organizations, farmers, no energy consumption);</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4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Forced ventilation storage (cooperative organization, processing and marketing and potato seed enterprises); Mechanical constant temperature and ventilation storage (processing and sales enterprises);</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40000"/>
              </a:lnSpc>
              <a:spcBef>
                <a:spcPct val="0"/>
              </a:spcBef>
              <a:spcAft>
                <a:spcPct val="0"/>
              </a:spcAft>
              <a:buClrTx/>
              <a:buSzTx/>
              <a:buFont typeface="Wingdings" panose="05000000000000000000" pitchFamily="2" charset="2"/>
              <a:buChar char="u"/>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Forced ventilation, refrigeration and heating, online monitoring system (high-end large-scale processing enterprises).</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0836" name="Text Box 4"/>
          <p:cNvSpPr txBox="1">
            <a:spLocks noChangeArrowheads="1"/>
          </p:cNvSpPr>
          <p:nvPr/>
        </p:nvSpPr>
        <p:spPr bwMode="auto">
          <a:xfrm>
            <a:off x="900000" y="5489510"/>
            <a:ext cx="11129129" cy="830997"/>
          </a:xfrm>
          <a:prstGeom prst="rect">
            <a:avLst/>
          </a:prstGeom>
          <a:solidFill>
            <a:schemeClr val="accent1">
              <a:lumMod val="20000"/>
              <a:lumOff val="80000"/>
            </a:schemeClr>
          </a:solidFill>
          <a:ln>
            <a:noFill/>
          </a:ln>
          <a:effec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Facilities construction: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temperature control, humidity control, shading, convenient access, necessary facilities.</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3. Status of Storage Facilities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文本框 6"/>
          <p:cNvSpPr txBox="1"/>
          <p:nvPr/>
        </p:nvSpPr>
        <p:spPr>
          <a:xfrm>
            <a:off x="900000" y="1552284"/>
            <a:ext cx="679554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Type of storage facility</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6" name="灯片编号占位符 5"/>
          <p:cNvSpPr>
            <a:spLocks noGrp="1"/>
          </p:cNvSpPr>
          <p:nvPr>
            <p:ph type="sldNum" sz="quarter" idx="12"/>
          </p:nvPr>
        </p:nvSpPr>
        <p:spPr>
          <a:xfrm>
            <a:off x="11420607" y="6424131"/>
            <a:ext cx="42517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4" descr="会宁祁连雪 (1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7737" y="3715934"/>
            <a:ext cx="2267239" cy="154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7" descr="会宁祁连雪 (5)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738" y="5311822"/>
            <a:ext cx="4680831" cy="1538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8"/>
                    </a:srgbClr>
                  </a:outerShdw>
                </a:effectLst>
              </a14:hiddenEffects>
            </a:ext>
          </a:extLst>
        </p:spPr>
      </p:pic>
      <p:pic>
        <p:nvPicPr>
          <p:cNvPr id="126983" name="Picture 7" descr="IMG_38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9307" y="3678286"/>
            <a:ext cx="2330527" cy="154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86248" y="1682288"/>
            <a:ext cx="4777090" cy="40011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Large naturally ventilated storage</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5" descr="DSC029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738" y="2226087"/>
            <a:ext cx="2267239" cy="145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SC029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9306" y="2212097"/>
            <a:ext cx="2330527" cy="145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0" y="0"/>
            <a:ext cx="12192000" cy="1025236"/>
            <a:chOff x="0" y="0"/>
            <a:chExt cx="12192000" cy="1025236"/>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6" name="文本框 5"/>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4. Ventilation Technology</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灯片编号占位符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a:ln>
                <a:noFill/>
              </a:ln>
              <a:solidFill>
                <a:prstClr val="black"/>
              </a:solidFill>
              <a:effectLst/>
              <a:uLnTx/>
              <a:uFillTx/>
              <a:latin typeface="ITC Avant Garde Std XLt"/>
              <a:cs typeface="+mn-cs"/>
            </a:endParaRPr>
          </a:p>
        </p:txBody>
      </p:sp>
      <p:sp>
        <p:nvSpPr>
          <p:cNvPr id="13" name="矩形 12"/>
          <p:cNvSpPr/>
          <p:nvPr/>
        </p:nvSpPr>
        <p:spPr>
          <a:xfrm>
            <a:off x="5597977" y="1214688"/>
            <a:ext cx="6393133" cy="1015663"/>
          </a:xfrm>
          <a:prstGeom prst="rect">
            <a:avLst/>
          </a:prstGeom>
          <a:solidFill>
            <a:schemeClr val="accent2">
              <a:lumMod val="20000"/>
              <a:lumOff val="80000"/>
            </a:schemeClr>
          </a:solid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20,000 tons of commodity potato storage (realize the effective combination of mechanical refrigeration , forced ventilation and automatic control).</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8491" y="2952186"/>
            <a:ext cx="4035498" cy="312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2693" y="4590524"/>
            <a:ext cx="2643212" cy="156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IMG_010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2693" y="2917933"/>
            <a:ext cx="2540166" cy="156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1025236"/>
            <a:chOff x="0" y="0"/>
            <a:chExt cx="12192000" cy="1025236"/>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6" name="文本框 5"/>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4. Ventilation Technology</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9" name="组合 8"/>
          <p:cNvGrpSpPr/>
          <p:nvPr/>
        </p:nvGrpSpPr>
        <p:grpSpPr>
          <a:xfrm>
            <a:off x="2030708" y="2284628"/>
            <a:ext cx="7928025" cy="3899081"/>
            <a:chOff x="4186719" y="2221875"/>
            <a:chExt cx="7928025" cy="3899081"/>
          </a:xfrm>
        </p:grpSpPr>
        <p:grpSp>
          <p:nvGrpSpPr>
            <p:cNvPr id="24" name="Group 36"/>
            <p:cNvGrpSpPr/>
            <p:nvPr/>
          </p:nvGrpSpPr>
          <p:grpSpPr bwMode="auto">
            <a:xfrm>
              <a:off x="4630209" y="2221875"/>
              <a:ext cx="7481888" cy="2698750"/>
              <a:chOff x="673" y="1562"/>
              <a:chExt cx="4713" cy="1700"/>
            </a:xfrm>
          </p:grpSpPr>
          <p:sp>
            <p:nvSpPr>
              <p:cNvPr id="25" name="Text Box 4"/>
              <p:cNvSpPr txBox="1">
                <a:spLocks noChangeArrowheads="1"/>
              </p:cNvSpPr>
              <p:nvPr/>
            </p:nvSpPr>
            <p:spPr bwMode="auto">
              <a:xfrm>
                <a:off x="673" y="2267"/>
                <a:ext cx="603" cy="213"/>
              </a:xfrm>
              <a:prstGeom prst="rect">
                <a:avLst/>
              </a:prstGeom>
              <a:noFill/>
              <a:ln w="254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1"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Methods</a:t>
                </a:r>
                <a:endParaRPr kumimoji="1"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Text Box 14"/>
              <p:cNvSpPr txBox="1">
                <a:spLocks noChangeArrowheads="1"/>
              </p:cNvSpPr>
              <p:nvPr/>
            </p:nvSpPr>
            <p:spPr bwMode="auto">
              <a:xfrm>
                <a:off x="1458" y="1792"/>
                <a:ext cx="703" cy="368"/>
              </a:xfrm>
              <a:prstGeom prst="rect">
                <a:avLst/>
              </a:prstGeom>
              <a:noFill/>
              <a:ln w="28575"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1"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Natural ventilation</a:t>
                </a:r>
                <a:endParaRPr kumimoji="1"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Text Box 15"/>
              <p:cNvSpPr txBox="1">
                <a:spLocks noChangeArrowheads="1"/>
              </p:cNvSpPr>
              <p:nvPr/>
            </p:nvSpPr>
            <p:spPr bwMode="auto">
              <a:xfrm>
                <a:off x="1458" y="2673"/>
                <a:ext cx="703" cy="368"/>
              </a:xfrm>
              <a:prstGeom prst="rect">
                <a:avLst/>
              </a:prstGeom>
              <a:noFill/>
              <a:ln w="28575"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1"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Forced ventilation</a:t>
                </a:r>
                <a:endParaRPr kumimoji="1"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Line 16"/>
              <p:cNvSpPr>
                <a:spLocks noChangeShapeType="1"/>
              </p:cNvSpPr>
              <p:nvPr/>
            </p:nvSpPr>
            <p:spPr bwMode="auto">
              <a:xfrm flipV="1">
                <a:off x="1281" y="1999"/>
                <a:ext cx="177" cy="375"/>
              </a:xfrm>
              <a:prstGeom prst="line">
                <a:avLst/>
              </a:prstGeom>
              <a:noFill/>
              <a:ln w="38100" cap="sq">
                <a:solidFill>
                  <a:srgbClr val="FF5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29" name="Line 17"/>
              <p:cNvSpPr>
                <a:spLocks noChangeShapeType="1"/>
              </p:cNvSpPr>
              <p:nvPr/>
            </p:nvSpPr>
            <p:spPr bwMode="auto">
              <a:xfrm>
                <a:off x="1287" y="2374"/>
                <a:ext cx="177" cy="497"/>
              </a:xfrm>
              <a:prstGeom prst="line">
                <a:avLst/>
              </a:prstGeom>
              <a:noFill/>
              <a:ln w="38100" cap="sq">
                <a:solidFill>
                  <a:srgbClr val="FF5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30" name="Rectangle 29"/>
              <p:cNvSpPr>
                <a:spLocks noChangeArrowheads="1"/>
              </p:cNvSpPr>
              <p:nvPr/>
            </p:nvSpPr>
            <p:spPr bwMode="auto">
              <a:xfrm>
                <a:off x="2378" y="1562"/>
                <a:ext cx="3008" cy="679"/>
              </a:xfrm>
              <a:prstGeom prst="rect">
                <a:avLst/>
              </a:prstGeom>
              <a:noFill/>
              <a:ln w="28575" algn="ctr">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It is a way to use the temperature difference between inside and outside the storage or the wind pressure to exchange air inside the storage. It is </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energy saving</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economical</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but </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difficult to control</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Rectangle 30"/>
              <p:cNvSpPr>
                <a:spLocks noChangeArrowheads="1"/>
              </p:cNvSpPr>
              <p:nvPr/>
            </p:nvSpPr>
            <p:spPr bwMode="auto">
              <a:xfrm>
                <a:off x="2378" y="2428"/>
                <a:ext cx="3008" cy="834"/>
              </a:xfrm>
              <a:prstGeom prst="rect">
                <a:avLst/>
              </a:prstGeom>
              <a:noFill/>
              <a:ln w="28575" algn="ctr">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It uses fans and ventilation systems to supply air to the inside of storage or exhaust air to the outside, forcing air circulation inside and outside the storage. It is </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less affected by external conditions</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energy consumption</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easy to control</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Line 16"/>
              <p:cNvSpPr>
                <a:spLocks noChangeShapeType="1"/>
              </p:cNvSpPr>
              <p:nvPr/>
            </p:nvSpPr>
            <p:spPr bwMode="auto">
              <a:xfrm flipV="1">
                <a:off x="2174" y="1974"/>
                <a:ext cx="204" cy="0"/>
              </a:xfrm>
              <a:prstGeom prst="line">
                <a:avLst/>
              </a:prstGeom>
              <a:noFill/>
              <a:ln w="38100" cap="sq">
                <a:solidFill>
                  <a:srgbClr val="FF5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sp>
          <p:nvSpPr>
            <p:cNvPr id="46" name="Rectangle 2"/>
            <p:cNvSpPr>
              <a:spLocks noChangeArrowheads="1"/>
            </p:cNvSpPr>
            <p:nvPr/>
          </p:nvSpPr>
          <p:spPr bwMode="auto">
            <a:xfrm>
              <a:off x="4186719" y="5190165"/>
              <a:ext cx="7928025" cy="930791"/>
            </a:xfrm>
            <a:prstGeom prst="rect">
              <a:avLst/>
            </a:prstGeom>
            <a:solidFill>
              <a:schemeClr val="accent1">
                <a:lumMod val="20000"/>
                <a:lumOff val="80000"/>
                <a:alpha val="50000"/>
              </a:schemeClr>
            </a:solidFill>
            <a:ln w="25400">
              <a:solidFill>
                <a:schemeClr val="tx1"/>
              </a:solidFill>
              <a:miter lim="800000"/>
            </a:ln>
          </p:spPr>
          <p:txBody>
            <a:bodyPr/>
            <a:lstStyle/>
            <a:p>
              <a:pPr marL="0" marR="0" lvl="0" indent="0" algn="l" defTabSz="914400" rtl="0" eaLnBrk="1" fontAlgn="base" latinLnBrk="0" hangingPunct="1">
                <a:lnSpc>
                  <a:spcPct val="125000"/>
                </a:lnSpc>
                <a:spcBef>
                  <a:spcPts val="0"/>
                </a:spcBef>
                <a:spcAft>
                  <a:spcPct val="0"/>
                </a:spcAft>
                <a:buClr>
                  <a:srgbClr val="1F497D"/>
                </a:buClr>
                <a:buSzTx/>
                <a:buFontTx/>
                <a:buNone/>
                <a:defRPr/>
              </a:pPr>
              <a:r>
                <a:rPr kumimoji="0" lang="en-US" altLang="zh-CN" sz="1800" b="1" i="0" u="none" strike="noStrike" kern="1200" cap="none" spc="0" normalizeH="0" baseline="0" noProof="0" dirty="0">
                  <a:ln>
                    <a:noFill/>
                  </a:ln>
                  <a:solidFill>
                    <a:srgbClr val="CC3300"/>
                  </a:solidFill>
                  <a:effectLst/>
                  <a:uLnTx/>
                  <a:uFillTx/>
                  <a:latin typeface="Times New Roman" panose="02020603050405020304" pitchFamily="18" charset="0"/>
                  <a:ea typeface="黑体" panose="02010609060101010101" pitchFamily="49" charset="-122"/>
                  <a:cs typeface="Times New Roman" panose="02020603050405020304" pitchFamily="18" charset="0"/>
                </a:rPr>
                <a:t>Air supply type -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direction of air flow in the potatoes: from the bottom up.</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ts val="0"/>
                </a:spcBef>
                <a:spcAft>
                  <a:spcPct val="0"/>
                </a:spcAft>
                <a:buClr>
                  <a:srgbClr val="1F497D"/>
                </a:buClr>
                <a:buSzTx/>
                <a:buFontTx/>
                <a:buNone/>
                <a:defRPr/>
              </a:pPr>
              <a:r>
                <a:rPr kumimoji="0" lang="en-US" altLang="zh-CN" sz="1800" b="1" i="0" u="none" strike="noStrike" kern="1200" cap="none" spc="0" normalizeH="0" baseline="0" noProof="0" dirty="0">
                  <a:ln>
                    <a:noFill/>
                  </a:ln>
                  <a:solidFill>
                    <a:srgbClr val="CC3300"/>
                  </a:solidFill>
                  <a:effectLst/>
                  <a:uLnTx/>
                  <a:uFillTx/>
                  <a:latin typeface="Times New Roman" panose="02020603050405020304" pitchFamily="18" charset="0"/>
                  <a:ea typeface="黑体" panose="02010609060101010101" pitchFamily="49" charset="-122"/>
                  <a:cs typeface="Times New Roman" panose="02020603050405020304" pitchFamily="18" charset="0"/>
                </a:rPr>
                <a:t>Exhaust air type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The direction of air flow in the potatoes: from the top down.</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下箭头 2"/>
            <p:cNvSpPr/>
            <p:nvPr/>
          </p:nvSpPr>
          <p:spPr>
            <a:xfrm>
              <a:off x="6358145" y="4572331"/>
              <a:ext cx="154415" cy="548275"/>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TC Avant Garde Std XLt"/>
                <a:cs typeface="+mn-cs"/>
              </a:endParaRPr>
            </a:p>
          </p:txBody>
        </p:sp>
        <p:sp>
          <p:nvSpPr>
            <p:cNvPr id="7" name="Line 16"/>
            <p:cNvSpPr>
              <a:spLocks noChangeShapeType="1"/>
            </p:cNvSpPr>
            <p:nvPr/>
          </p:nvSpPr>
          <p:spPr bwMode="auto">
            <a:xfrm flipV="1">
              <a:off x="7092641" y="4343578"/>
              <a:ext cx="323850" cy="0"/>
            </a:xfrm>
            <a:prstGeom prst="line">
              <a:avLst/>
            </a:prstGeom>
            <a:noFill/>
            <a:ln w="38100" cap="sq">
              <a:solidFill>
                <a:srgbClr val="FF505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1" i="0" u="none" strike="noStrike" kern="1200" cap="none" spc="0" normalizeH="0" baseline="0" noProof="0" dirty="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sp>
        <p:nvSpPr>
          <p:cNvPr id="8" name="灯片编号占位符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4. Ventilation Technology</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635751" y="1610657"/>
            <a:ext cx="679554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Potato pit storage-</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Air</a:t>
            </a: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supply type </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7" name="灯片编号占位符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a:ln>
                <a:noFill/>
              </a:ln>
              <a:solidFill>
                <a:prstClr val="black"/>
              </a:solidFill>
              <a:effectLst/>
              <a:uLnTx/>
              <a:uFillTx/>
              <a:latin typeface="ITC Avant Garde Std XLt"/>
              <a:cs typeface="+mn-cs"/>
            </a:endParaRPr>
          </a:p>
        </p:txBody>
      </p:sp>
      <p:sp>
        <p:nvSpPr>
          <p:cNvPr id="15" name="文本框 14"/>
          <p:cNvSpPr txBox="1"/>
          <p:nvPr/>
        </p:nvSpPr>
        <p:spPr>
          <a:xfrm>
            <a:off x="6680265" y="1644115"/>
            <a:ext cx="737024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Potato pit storage-</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Exhaust</a:t>
            </a: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air type </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9" name="图片 8"/>
          <p:cNvPicPr>
            <a:picLocks noChangeAspect="1"/>
          </p:cNvPicPr>
          <p:nvPr/>
        </p:nvPicPr>
        <p:blipFill>
          <a:blip r:embed="rId2"/>
          <a:stretch>
            <a:fillRect/>
          </a:stretch>
        </p:blipFill>
        <p:spPr>
          <a:xfrm>
            <a:off x="6527611" y="2657743"/>
            <a:ext cx="5382001" cy="2891506"/>
          </a:xfrm>
          <a:prstGeom prst="rect">
            <a:avLst/>
          </a:prstGeom>
        </p:spPr>
      </p:pic>
      <p:pic>
        <p:nvPicPr>
          <p:cNvPr id="10" name="图片 9"/>
          <p:cNvPicPr>
            <a:picLocks noChangeAspect="1"/>
          </p:cNvPicPr>
          <p:nvPr/>
        </p:nvPicPr>
        <p:blipFill>
          <a:blip r:embed="rId3"/>
          <a:stretch>
            <a:fillRect/>
          </a:stretch>
        </p:blipFill>
        <p:spPr>
          <a:xfrm>
            <a:off x="473726" y="2677405"/>
            <a:ext cx="4866568" cy="29272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33135" y="4307877"/>
            <a:ext cx="6429666" cy="2448332"/>
            <a:chOff x="1465917" y="4270795"/>
            <a:chExt cx="6039287" cy="2448332"/>
          </a:xfrm>
        </p:grpSpPr>
        <p:pic>
          <p:nvPicPr>
            <p:cNvPr id="145411" name="Picture 9"/>
            <p:cNvPicPr>
              <a:picLocks noChangeAspect="1" noChangeArrowheads="1"/>
            </p:cNvPicPr>
            <p:nvPr/>
          </p:nvPicPr>
          <p:blipFill>
            <a:blip r:embed="rId1">
              <a:extLst>
                <a:ext uri="{28A0092B-C50C-407E-A947-70E740481C1C}">
                  <a14:useLocalDpi xmlns:a14="http://schemas.microsoft.com/office/drawing/2010/main" val="0"/>
                </a:ext>
              </a:extLst>
            </a:blip>
            <a:srcRect t="24605" r="23892"/>
            <a:stretch>
              <a:fillRect/>
            </a:stretch>
          </p:blipFill>
          <p:spPr bwMode="auto">
            <a:xfrm>
              <a:off x="1465917" y="4270795"/>
              <a:ext cx="6039287" cy="2448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5418" name="Picture 13" descr="IMG_33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917" y="4270795"/>
              <a:ext cx="2148565" cy="107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5415" name="Text Box 10"/>
          <p:cNvSpPr txBox="1">
            <a:spLocks noChangeArrowheads="1"/>
          </p:cNvSpPr>
          <p:nvPr/>
        </p:nvSpPr>
        <p:spPr bwMode="auto">
          <a:xfrm>
            <a:off x="1823457" y="6360087"/>
            <a:ext cx="4272543" cy="400110"/>
          </a:xfrm>
          <a:prstGeom prst="rect">
            <a:avLst/>
          </a:prstGeom>
          <a:solidFill>
            <a:schemeClr val="accent1"/>
          </a:solidFill>
          <a:ln>
            <a:noFill/>
          </a:ln>
          <a:effectLst/>
          <a:extLs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Integral ground ventilation grille</a:t>
            </a:r>
            <a:endParaRPr kumimoji="0" lang="zh-CN"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5413" name="Rectangle 2"/>
          <p:cNvSpPr>
            <a:spLocks noChangeArrowheads="1"/>
          </p:cNvSpPr>
          <p:nvPr/>
        </p:nvSpPr>
        <p:spPr bwMode="auto">
          <a:xfrm>
            <a:off x="176261" y="1615372"/>
            <a:ext cx="6986540" cy="2743080"/>
          </a:xfrm>
          <a:prstGeom prst="rect">
            <a:avLst/>
          </a:prstGeom>
          <a:solidFill>
            <a:schemeClr val="accent1">
              <a:lumMod val="20000"/>
              <a:lumOff val="80000"/>
            </a:schemeClr>
          </a:solidFill>
          <a:ln>
            <a:noFill/>
          </a:ln>
        </p:spPr>
        <p:txBody>
          <a:bodyPr/>
          <a:lstStyle/>
          <a:p>
            <a:pPr marL="457200" marR="0" lvl="0" indent="-457200" algn="l" defTabSz="914400" rtl="0" eaLnBrk="1" fontAlgn="base" latinLnBrk="0" hangingPunct="1">
              <a:lnSpc>
                <a:spcPts val="3500"/>
              </a:lnSpc>
              <a:spcBef>
                <a:spcPct val="20000"/>
              </a:spcBef>
              <a:spcAft>
                <a:spcPct val="0"/>
              </a:spcAft>
              <a:buClr>
                <a:srgbClr val="1F497D"/>
              </a:buClr>
              <a:buSzTx/>
              <a:buFontTx/>
              <a:buNone/>
              <a:defRPr/>
            </a:pPr>
            <a:r>
              <a:rPr kumimoji="0" lang="en-US" altLang="zh-CN" sz="2000" b="1" i="0" u="none" strike="noStrike" kern="1200" cap="none" spc="0" normalizeH="0" baseline="0" noProof="0" dirty="0">
                <a:ln>
                  <a:noFill/>
                </a:ln>
                <a:solidFill>
                  <a:srgbClr val="0000CC"/>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CC"/>
                </a:solidFill>
                <a:effectLst/>
                <a:uLnTx/>
                <a:uFillTx/>
                <a:latin typeface="Times New Roman" panose="02020603050405020304" pitchFamily="18" charset="0"/>
                <a:ea typeface="黑体" panose="02010609060101010101" pitchFamily="49" charset="-122"/>
                <a:cs typeface="Times New Roman" panose="02020603050405020304" pitchFamily="18" charset="0"/>
              </a:rPr>
              <a:t>Installation positions of ventilation pipes:</a:t>
            </a:r>
            <a:endParaRPr kumimoji="0" lang="zh-CN"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base" latinLnBrk="0" hangingPunct="1">
              <a:lnSpc>
                <a:spcPct val="130000"/>
              </a:lnSpc>
              <a:spcBef>
                <a:spcPct val="20000"/>
              </a:spcBef>
              <a:spcAft>
                <a:spcPct val="0"/>
              </a:spcAft>
              <a:buClr>
                <a:srgbClr val="FF3300"/>
              </a:buClr>
              <a:buSzTx/>
              <a:buFont typeface="Wingdings" panose="05000000000000000000" pitchFamily="2" charset="2"/>
              <a:buChar char="Ø"/>
              <a:defRPr/>
            </a:pPr>
            <a:r>
              <a:rPr kumimoji="0" lang="en-US" altLang="zh-CN" sz="2000" b="1" i="0" u="none" strike="noStrike" kern="1200" cap="none" spc="0" normalizeH="0" baseline="0" noProof="0" dirty="0">
                <a:ln>
                  <a:noFill/>
                </a:ln>
                <a:solidFill>
                  <a:srgbClr val="CC3300"/>
                </a:solidFill>
                <a:effectLst/>
                <a:uLnTx/>
                <a:uFillTx/>
                <a:latin typeface="Times New Roman" panose="02020603050405020304" pitchFamily="18" charset="0"/>
                <a:ea typeface="黑体" panose="02010609060101010101" pitchFamily="49" charset="-122"/>
                <a:cs typeface="Times New Roman" panose="02020603050405020304" pitchFamily="18" charset="0"/>
              </a:rPr>
              <a:t>Above ground air duct</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The ventilation pipe can be moved, with semicircle or triangle, and the surface of the pipe is provided with ventilation holes;</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30000"/>
              </a:lnSpc>
              <a:spcBef>
                <a:spcPct val="20000"/>
              </a:spcBef>
              <a:spcAft>
                <a:spcPct val="0"/>
              </a:spcAft>
              <a:buClr>
                <a:srgbClr val="FF3300"/>
              </a:buClr>
              <a:buSzTx/>
              <a:buFont typeface="Wingdings" panose="05000000000000000000" pitchFamily="2" charset="2"/>
              <a:buChar char="Ø"/>
              <a:defRPr/>
            </a:pPr>
            <a:r>
              <a:rPr kumimoji="0" lang="en-US" altLang="zh-CN" sz="2000" b="1" i="0" u="none" strike="noStrike" kern="1200" cap="none" spc="0" normalizeH="0" baseline="0" noProof="0" dirty="0">
                <a:ln>
                  <a:noFill/>
                </a:ln>
                <a:solidFill>
                  <a:srgbClr val="CC3300"/>
                </a:solidFill>
                <a:effectLst/>
                <a:uLnTx/>
                <a:uFillTx/>
                <a:latin typeface="Times New Roman" panose="02020603050405020304" pitchFamily="18" charset="0"/>
                <a:ea typeface="黑体" panose="02010609060101010101" pitchFamily="49" charset="-122"/>
                <a:cs typeface="Times New Roman" panose="02020603050405020304" pitchFamily="18" charset="0"/>
              </a:rPr>
              <a:t>Underground air duct: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There is a semicircle or square air duct, and the ventilation pores are opened above the pipe.</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45414" name="Picture 5" descr="UVOG}QJFD3OEM(F6Q6WWC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652" y="1788160"/>
            <a:ext cx="4149367" cy="23350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7367652" y="4312667"/>
            <a:ext cx="4142013" cy="2434840"/>
            <a:chOff x="7644926" y="4270794"/>
            <a:chExt cx="4142013" cy="2434840"/>
          </a:xfrm>
        </p:grpSpPr>
        <p:pic>
          <p:nvPicPr>
            <p:cNvPr id="1454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926" y="4270794"/>
              <a:ext cx="4142013" cy="2434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5416" name="Text Box 11"/>
            <p:cNvSpPr txBox="1">
              <a:spLocks noChangeArrowheads="1"/>
            </p:cNvSpPr>
            <p:nvPr/>
          </p:nvSpPr>
          <p:spPr bwMode="auto">
            <a:xfrm>
              <a:off x="8227724" y="6065673"/>
              <a:ext cx="2932515" cy="400110"/>
            </a:xfrm>
            <a:prstGeom prst="rect">
              <a:avLst/>
            </a:prstGeom>
            <a:solidFill>
              <a:schemeClr val="accent1"/>
            </a:solidFill>
            <a:ln>
              <a:noFill/>
            </a:ln>
            <a:effectLst/>
            <a:extLs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Underground air duct</a:t>
              </a:r>
              <a:endParaRPr kumimoji="0" lang="zh-CN"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45417" name="Text Box 12"/>
          <p:cNvSpPr txBox="1">
            <a:spLocks noChangeArrowheads="1"/>
          </p:cNvSpPr>
          <p:nvPr/>
        </p:nvSpPr>
        <p:spPr bwMode="auto">
          <a:xfrm>
            <a:off x="7950450" y="3729170"/>
            <a:ext cx="3005855" cy="400110"/>
          </a:xfrm>
          <a:prstGeom prst="rect">
            <a:avLst/>
          </a:prstGeom>
          <a:solidFill>
            <a:schemeClr val="accent1"/>
          </a:solidFill>
          <a:ln>
            <a:noFill/>
          </a:ln>
          <a:effectLst/>
          <a:extLs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Above ground air duct</a:t>
            </a:r>
            <a:endParaRPr kumimoji="0" lang="zh-CN"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4. Ventilation Technology</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灯片编号占位符 7"/>
          <p:cNvSpPr>
            <a:spLocks noGrp="1"/>
          </p:cNvSpPr>
          <p:nvPr>
            <p:ph type="sldNum" sz="quarter" idx="12"/>
          </p:nvPr>
        </p:nvSpPr>
        <p:spPr>
          <a:xfrm>
            <a:off x="11577982" y="6360087"/>
            <a:ext cx="51448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739781" y="2811262"/>
            <a:ext cx="4640501" cy="2916797"/>
          </a:xfrm>
          <a:solidFill>
            <a:schemeClr val="accent1">
              <a:lumMod val="20000"/>
              <a:lumOff val="80000"/>
              <a:alpha val="50000"/>
            </a:schemeClr>
          </a:solidFill>
        </p:spPr>
        <p:txBody>
          <a:bodyPr>
            <a:noAutofit/>
          </a:bodyPr>
          <a:lstStyle/>
          <a:p>
            <a:pPr marL="0" indent="0" algn="just">
              <a:lnSpc>
                <a:spcPct val="150000"/>
              </a:lnSpc>
              <a:spcBef>
                <a:spcPts val="0"/>
              </a:spcBef>
              <a:buFont typeface="Wingdings" panose="05000000000000000000" pitchFamily="2" charset="2"/>
              <a:buNone/>
            </a:pPr>
            <a:r>
              <a:rPr lang="en-US" altLang="zh-CN" sz="2400" b="1" dirty="0">
                <a:latin typeface="Times New Roman" panose="02020603050405020304" pitchFamily="18" charset="0"/>
                <a:ea typeface="微软雅黑" panose="020B0503020204020204" charset="-122"/>
                <a:cs typeface="Times New Roman" panose="02020603050405020304" pitchFamily="18" charset="0"/>
              </a:rPr>
              <a:t>Potatoes cultivated in autumn have a longer storage time.</a:t>
            </a:r>
            <a:endParaRPr lang="en-US" altLang="zh-CN" sz="2400" b="1"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spcBef>
                <a:spcPts val="0"/>
              </a:spcBef>
            </a:pPr>
            <a:r>
              <a:rPr lang="en-US" altLang="zh-CN" sz="20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Temperature:</a:t>
            </a:r>
            <a:r>
              <a:rPr lang="zh-CN" altLang="en-US" sz="20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3~5 </a:t>
            </a:r>
            <a:r>
              <a:rPr lang="en-GB" altLang="zh-CN" sz="2000" b="1" i="0" dirty="0">
                <a:solidFill>
                  <a:srgbClr val="111111"/>
                </a:solidFill>
                <a:effectLst/>
                <a:latin typeface="Times New Roman" panose="02020603050405020304" pitchFamily="18" charset="0"/>
                <a:cs typeface="Times New Roman" panose="02020603050405020304" pitchFamily="18" charset="0"/>
              </a:rPr>
              <a:t>°C</a:t>
            </a:r>
            <a:endPar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algn="just">
              <a:lnSpc>
                <a:spcPct val="150000"/>
              </a:lnSpc>
              <a:spcBef>
                <a:spcPts val="0"/>
              </a:spcBef>
            </a:pPr>
            <a:r>
              <a:rPr lang="en-US" altLang="zh-CN" sz="20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Humidity: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80~85%</a:t>
            </a:r>
            <a:r>
              <a:rPr lang="zh-CN" altLang="en-US"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RH</a:t>
            </a:r>
            <a:endParaRPr lang="zh-CN" altLang="en-US"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a:p>
            <a:pPr lvl="0" algn="just">
              <a:lnSpc>
                <a:spcPct val="150000"/>
              </a:lnSpc>
              <a:spcBef>
                <a:spcPts val="0"/>
              </a:spcBef>
            </a:pPr>
            <a:r>
              <a:rPr lang="en-US" altLang="zh-CN" sz="20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Light:</a:t>
            </a:r>
            <a:r>
              <a:rPr lang="zh-CN" altLang="en-US" sz="20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Prolonged exposure to sunlight can cause potatoes to turn green.</a:t>
            </a:r>
            <a:endParaRPr lang="zh-CN" altLang="en-US"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 name="矩形 5"/>
          <p:cNvSpPr/>
          <p:nvPr/>
        </p:nvSpPr>
        <p:spPr>
          <a:xfrm>
            <a:off x="6149008" y="1116777"/>
            <a:ext cx="5895110" cy="461665"/>
          </a:xfrm>
          <a:prstGeom prst="rect">
            <a:avLst/>
          </a:prstGeom>
          <a:ln w="254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Storage methods and technical points</a:t>
            </a:r>
            <a:endParaRPr kumimoji="1"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Rectangle 3"/>
          <p:cNvSpPr txBox="1">
            <a:spLocks noChangeArrowheads="1"/>
          </p:cNvSpPr>
          <p:nvPr/>
        </p:nvSpPr>
        <p:spPr>
          <a:xfrm>
            <a:off x="7416800" y="1578442"/>
            <a:ext cx="2590800" cy="1938340"/>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ct val="0"/>
              </a:spcBef>
              <a:spcAft>
                <a:spcPts val="0"/>
              </a:spcAft>
              <a:buClrTx/>
              <a:buSzTx/>
              <a:buFont typeface="Wingdings" panose="05000000000000000000" pitchFamily="2" charset="2"/>
              <a:buBlip>
                <a:blip r:embed="rId1"/>
              </a:buBlip>
              <a:defRPr/>
            </a:pPr>
            <a:r>
              <a:rPr kumimoji="0" lang="en-US" altLang="zh-CN"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rPr>
              <a:t>Heap storage</a:t>
            </a:r>
            <a:endParaRPr kumimoji="0" lang="en-US" altLang="zh-CN"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20000"/>
              </a:lnSpc>
              <a:spcBef>
                <a:spcPct val="0"/>
              </a:spcBef>
              <a:spcAft>
                <a:spcPts val="0"/>
              </a:spcAft>
              <a:buClrTx/>
              <a:buSzTx/>
              <a:buFont typeface="Wingdings" panose="05000000000000000000" pitchFamily="2" charset="2"/>
              <a:buBlip>
                <a:blip r:embed="rId1"/>
              </a:buBlip>
              <a:defRPr/>
            </a:pPr>
            <a:r>
              <a:rPr kumimoji="0" lang="en-US" altLang="zh-CN"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rPr>
              <a:t>Groove storage</a:t>
            </a:r>
            <a:endParaRPr kumimoji="0" lang="en-US" altLang="zh-CN"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20000"/>
              </a:lnSpc>
              <a:spcBef>
                <a:spcPct val="0"/>
              </a:spcBef>
              <a:spcAft>
                <a:spcPts val="0"/>
              </a:spcAft>
              <a:buClrTx/>
              <a:buSzTx/>
              <a:buFont typeface="Wingdings" panose="05000000000000000000" pitchFamily="2" charset="2"/>
              <a:buBlip>
                <a:blip r:embed="rId1"/>
              </a:buBlip>
              <a:defRPr/>
            </a:pPr>
            <a:r>
              <a:rPr kumimoji="0" lang="en-US" altLang="zh-CN"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rPr>
              <a:t>Pit storage</a:t>
            </a:r>
            <a:endParaRPr kumimoji="0" lang="en-US" altLang="zh-CN"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auto" latinLnBrk="0" hangingPunct="1">
              <a:lnSpc>
                <a:spcPct val="120000"/>
              </a:lnSpc>
              <a:spcBef>
                <a:spcPct val="0"/>
              </a:spcBef>
              <a:spcAft>
                <a:spcPts val="0"/>
              </a:spcAft>
              <a:buClrTx/>
              <a:buSzTx/>
              <a:buFont typeface="Wingdings" panose="05000000000000000000" pitchFamily="2" charset="2"/>
              <a:buBlip>
                <a:blip r:embed="rId1"/>
              </a:buBlip>
              <a:defRPr/>
            </a:pPr>
            <a:r>
              <a:rPr kumimoji="0" lang="en-US" altLang="zh-CN"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rPr>
              <a:t>Cold storage</a:t>
            </a:r>
            <a:r>
              <a:rPr kumimoji="0" lang="zh-CN" altLang="en-US"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400" b="1" i="0" u="none" strike="noStrike" kern="1200" cap="none" spc="0" normalizeH="0" baseline="0" noProof="0" dirty="0">
              <a:ln>
                <a:noFill/>
              </a:ln>
              <a:solidFill>
                <a:srgbClr val="212745"/>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4" name="组合 3"/>
          <p:cNvGrpSpPr/>
          <p:nvPr/>
        </p:nvGrpSpPr>
        <p:grpSpPr>
          <a:xfrm>
            <a:off x="0" y="0"/>
            <a:ext cx="12192000" cy="1025236"/>
            <a:chOff x="0" y="0"/>
            <a:chExt cx="12192000" cy="1025236"/>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8" name="文本框 7"/>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10" name="文本框 9"/>
          <p:cNvSpPr txBox="1"/>
          <p:nvPr/>
        </p:nvSpPr>
        <p:spPr>
          <a:xfrm>
            <a:off x="200891" y="1092152"/>
            <a:ext cx="5895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5. Storage Management Technology</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9" name="组合 8"/>
          <p:cNvGrpSpPr/>
          <p:nvPr/>
        </p:nvGrpSpPr>
        <p:grpSpPr>
          <a:xfrm>
            <a:off x="5849236" y="3571288"/>
            <a:ext cx="6060376" cy="2194560"/>
            <a:chOff x="5725885" y="4340024"/>
            <a:chExt cx="6620538" cy="2517976"/>
          </a:xfrm>
        </p:grpSpPr>
        <p:pic>
          <p:nvPicPr>
            <p:cNvPr id="1026" name="Picture 2"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r="13986" b="8534"/>
            <a:stretch>
              <a:fillRect/>
            </a:stretch>
          </p:blipFill>
          <p:spPr bwMode="auto">
            <a:xfrm>
              <a:off x="9113366" y="4344433"/>
              <a:ext cx="3233057" cy="25135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查看源图像"/>
            <p:cNvPicPr>
              <a:picLocks noChangeAspect="1" noChangeArrowheads="1"/>
            </p:cNvPicPr>
            <p:nvPr/>
          </p:nvPicPr>
          <p:blipFill rotWithShape="1">
            <a:blip r:embed="rId4">
              <a:extLst>
                <a:ext uri="{28A0092B-C50C-407E-A947-70E740481C1C}">
                  <a14:useLocalDpi xmlns:a14="http://schemas.microsoft.com/office/drawing/2010/main" val="0"/>
                </a:ext>
              </a:extLst>
            </a:blip>
            <a:srcRect l="14901" r="5096" b="13038"/>
            <a:stretch>
              <a:fillRect/>
            </a:stretch>
          </p:blipFill>
          <p:spPr bwMode="auto">
            <a:xfrm>
              <a:off x="5725885" y="4340024"/>
              <a:ext cx="3233058" cy="25179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灯片编号占位符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6.Storing Potatoes After Harvest">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838200" y="99738"/>
            <a:ext cx="10951817" cy="6160257"/>
          </a:xfrm>
        </p:spPr>
      </p:pic>
      <p:sp>
        <p:nvSpPr>
          <p:cNvPr id="4" name="灯片编号占位符 3"/>
          <p:cNvSpPr>
            <a:spLocks noGrp="1"/>
          </p:cNvSpPr>
          <p:nvPr>
            <p:ph type="sldNum" sz="quarter" idx="12"/>
          </p:nvPr>
        </p:nvSpPr>
        <p:spPr/>
        <p:txBody>
          <a:bodyPr/>
          <a:lstStyle/>
          <a:p>
            <a:fld id="{4F8BEFBF-5B5F-4BD2-A74A-61A97BF1200E}" type="slidenum">
              <a:rPr lang="zh-CN" altLang="en-US" smtClean="0"/>
            </a:fld>
            <a:endParaRPr lang="zh-CN" altLang="en-US" dirty="0"/>
          </a:p>
        </p:txBody>
      </p:sp>
      <p:sp>
        <p:nvSpPr>
          <p:cNvPr id="6" name="文本框 5"/>
          <p:cNvSpPr txBox="1"/>
          <p:nvPr/>
        </p:nvSpPr>
        <p:spPr>
          <a:xfrm>
            <a:off x="5389563" y="6450484"/>
            <a:ext cx="1747338" cy="307777"/>
          </a:xfrm>
          <a:prstGeom prst="rect">
            <a:avLst/>
          </a:prstGeom>
          <a:solidFill>
            <a:schemeClr val="accent1">
              <a:lumMod val="75000"/>
            </a:schemeClr>
          </a:solidFill>
        </p:spPr>
        <p:txBody>
          <a:bodyPr wrap="none" rtlCol="0">
            <a:spAutoFit/>
          </a:bodyPr>
          <a:lstStyle/>
          <a:p>
            <a:r>
              <a:rPr lang="en-US" altLang="zh-CN" sz="1400" b="1" i="0" dirty="0">
                <a:solidFill>
                  <a:srgbClr val="FFFF00"/>
                </a:solidFill>
                <a:effectLst/>
                <a:latin typeface="Times New Roman" panose="02020603050405020304" pitchFamily="18" charset="0"/>
                <a:ea typeface="微软雅黑" panose="020B0503020204020204" charset="-122"/>
                <a:cs typeface="Times New Roman" panose="02020603050405020304" pitchFamily="18" charset="0"/>
              </a:rPr>
              <a:t>Video file </a:t>
            </a:r>
            <a:r>
              <a:rPr lang="en-US" altLang="zh-CN" sz="1400" b="1" dirty="0">
                <a:solidFill>
                  <a:srgbClr val="FFFF00"/>
                </a:solidFill>
                <a:latin typeface="Times New Roman" panose="02020603050405020304" pitchFamily="18" charset="0"/>
                <a:ea typeface="微软雅黑" panose="020B0503020204020204" charset="-122"/>
                <a:cs typeface="Times New Roman" panose="02020603050405020304" pitchFamily="18" charset="0"/>
              </a:rPr>
              <a:t>6</a:t>
            </a:r>
            <a:r>
              <a:rPr lang="zh-CN" altLang="en-US" sz="1400" b="1" i="0" dirty="0">
                <a:solidFill>
                  <a:srgbClr val="FFFF00"/>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400" b="1" i="0" dirty="0">
                <a:solidFill>
                  <a:srgbClr val="FFFF00"/>
                </a:solidFill>
                <a:effectLst/>
                <a:latin typeface="Times New Roman" panose="02020603050405020304" pitchFamily="18" charset="0"/>
                <a:ea typeface="微软雅黑" panose="020B0503020204020204" charset="-122"/>
                <a:cs typeface="Times New Roman" panose="02020603050405020304" pitchFamily="18" charset="0"/>
              </a:rPr>
              <a:t>3.5min</a:t>
            </a:r>
            <a:endParaRPr lang="zh-CN" altLang="en-US" sz="14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1" name="Picture 3" descr="安定区巉口镇 (2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8257" y="4297856"/>
            <a:ext cx="4205055" cy="249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74967" y="2325813"/>
            <a:ext cx="3998210" cy="400110"/>
          </a:xfrm>
          <a:prstGeom prst="rect">
            <a:avLst/>
          </a:prstGeom>
          <a:solidFill>
            <a:schemeClr val="accent1">
              <a:lumMod val="20000"/>
              <a:lumOff val="80000"/>
            </a:schemeClr>
          </a:solidFill>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000" b="1" i="0" u="none" strike="noStrike" kern="1200" cap="none" spc="0" normalizeH="0" baseline="0" noProof="0" dirty="0">
                <a:ln>
                  <a:noFill/>
                </a:ln>
                <a:solidFill>
                  <a:srgbClr val="4F0C05"/>
                </a:solidFill>
                <a:effectLst/>
                <a:uLnTx/>
                <a:uFillTx/>
                <a:latin typeface="Times New Roman" panose="02020603050405020304" pitchFamily="18" charset="0"/>
                <a:ea typeface="微软雅黑" panose="020B0503020204020204" charset="-122"/>
                <a:cs typeface="Times New Roman" panose="02020603050405020304" pitchFamily="18" charset="0"/>
              </a:rPr>
              <a:t>The storage capacity is determined</a:t>
            </a:r>
            <a:endParaRPr kumimoji="0" lang="zh-CN" altLang="en-US" sz="2000" b="1" i="0" u="none" strike="noStrike" kern="1200" cap="none" spc="0" normalizeH="0" baseline="0" noProof="0" dirty="0">
              <a:ln>
                <a:noFill/>
              </a:ln>
              <a:solidFill>
                <a:srgbClr val="4F0C0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 name="矩形 5"/>
          <p:cNvSpPr/>
          <p:nvPr/>
        </p:nvSpPr>
        <p:spPr>
          <a:xfrm>
            <a:off x="6808282" y="2343210"/>
            <a:ext cx="3402277" cy="400110"/>
          </a:xfrm>
          <a:prstGeom prst="rect">
            <a:avLst/>
          </a:prstGeom>
          <a:solidFill>
            <a:schemeClr val="accent1">
              <a:lumMod val="20000"/>
              <a:lumOff val="80000"/>
            </a:schemeClr>
          </a:solidFill>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000" b="1" i="0" u="none" strike="noStrike" kern="1200" cap="none" spc="0" normalizeH="0" baseline="0" noProof="0" dirty="0">
                <a:ln>
                  <a:noFill/>
                </a:ln>
                <a:solidFill>
                  <a:srgbClr val="4F0C05"/>
                </a:solidFill>
                <a:effectLst/>
                <a:uLnTx/>
                <a:uFillTx/>
                <a:latin typeface="Times New Roman" panose="02020603050405020304" pitchFamily="18" charset="0"/>
                <a:ea typeface="微软雅黑" panose="020B0503020204020204" charset="-122"/>
                <a:cs typeface="Times New Roman" panose="02020603050405020304" pitchFamily="18" charset="0"/>
              </a:rPr>
              <a:t>Pre-storage facility treatment</a:t>
            </a:r>
            <a:endParaRPr kumimoji="0" lang="zh-CN" altLang="en-US" sz="2000" b="1" i="0" u="none" strike="noStrike" kern="1200" cap="none" spc="0" normalizeH="0" baseline="0" noProof="0" dirty="0">
              <a:ln>
                <a:noFill/>
              </a:ln>
              <a:solidFill>
                <a:srgbClr val="4F0C05"/>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7" name="矩形 6"/>
          <p:cNvSpPr/>
          <p:nvPr/>
        </p:nvSpPr>
        <p:spPr>
          <a:xfrm>
            <a:off x="6096000" y="2946747"/>
            <a:ext cx="5865208" cy="2456057"/>
          </a:xfrm>
          <a:prstGeom prst="rect">
            <a:avLst/>
          </a:prstGeom>
          <a:solidFill>
            <a:schemeClr val="accent1">
              <a:lumMod val="20000"/>
              <a:lumOff val="80000"/>
            </a:schemeClr>
          </a:solidFill>
        </p:spPr>
        <p:txBody>
          <a:bodyPr wrap="square">
            <a:spAutoFit/>
          </a:bodyPr>
          <a:lstStyle/>
          <a:p>
            <a:pPr marL="342900" marR="0" lvl="0" indent="-342900" algn="l" defTabSz="914400" rtl="0" eaLnBrk="1" fontAlgn="base" latinLnBrk="0" hangingPunct="1">
              <a:lnSpc>
                <a:spcPct val="150000"/>
              </a:lnSpc>
              <a:spcBef>
                <a:spcPts val="1800"/>
              </a:spcBef>
              <a:spcAft>
                <a:spcPct val="20000"/>
              </a:spcAft>
              <a:buClr>
                <a:srgbClr val="2453B2"/>
              </a:buClr>
              <a:buSzTx/>
              <a:buFontTx/>
              <a:buNone/>
              <a:defRPr/>
            </a:pP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Ventilation: 1-2 months before storage, open the pit door for 7-10 days.</a:t>
            </a:r>
            <a:endPar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ts val="1800"/>
              </a:spcBef>
              <a:spcAft>
                <a:spcPct val="20000"/>
              </a:spcAft>
              <a:buClr>
                <a:srgbClr val="2453B2"/>
              </a:buClr>
              <a:buSzTx/>
              <a:buFontTx/>
              <a:buNone/>
              <a:defRPr/>
            </a:pP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Disinfection</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srgbClr val="0B1749"/>
                </a:solidFill>
                <a:effectLst/>
                <a:uLnTx/>
                <a:uFillTx/>
                <a:latin typeface="Times New Roman" panose="02020603050405020304" pitchFamily="18" charset="0"/>
                <a:ea typeface="黑体" panose="02010609060101010101" pitchFamily="49" charset="-122"/>
                <a:cs typeface="Times New Roman" panose="02020603050405020304" pitchFamily="18" charset="0"/>
              </a:rPr>
              <a:t>About 2 weeks before storage, fumigate with sulfur powder (8-12g/m</a:t>
            </a:r>
            <a:r>
              <a:rPr kumimoji="0" lang="en-US" altLang="zh-CN" sz="1800" b="1" i="0" u="none" strike="noStrike" kern="1200" cap="none" spc="0" normalizeH="0" baseline="30000" noProof="0" dirty="0">
                <a:ln>
                  <a:noFill/>
                </a:ln>
                <a:solidFill>
                  <a:srgbClr val="0B1749"/>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1800" b="1" i="0" u="none" strike="noStrike" kern="1200" cap="none" spc="0" normalizeH="0" baseline="0" noProof="0" dirty="0">
                <a:ln>
                  <a:noFill/>
                </a:ln>
                <a:solidFill>
                  <a:srgbClr val="0B1749"/>
                </a:solidFill>
                <a:effectLst/>
                <a:uLnTx/>
                <a:uFillTx/>
                <a:latin typeface="Times New Roman" panose="02020603050405020304" pitchFamily="18" charset="0"/>
                <a:ea typeface="黑体" panose="02010609060101010101" pitchFamily="49" charset="-122"/>
                <a:cs typeface="Times New Roman" panose="02020603050405020304" pitchFamily="18" charset="0"/>
              </a:rPr>
              <a:t>). Lime water sprayed the ground.</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p:cNvSpPr txBox="1"/>
          <p:nvPr/>
        </p:nvSpPr>
        <p:spPr>
          <a:xfrm>
            <a:off x="591703" y="1678165"/>
            <a:ext cx="2036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6666"/>
                </a:solidFill>
                <a:effectLst/>
                <a:uLnTx/>
                <a:uFillTx/>
                <a:latin typeface="Times New Roman" panose="02020603050405020304" pitchFamily="18" charset="0"/>
                <a:ea typeface="黑体" panose="02010609060101010101" pitchFamily="49" charset="-122"/>
                <a:cs typeface="Times New Roman" panose="02020603050405020304" pitchFamily="18" charset="0"/>
              </a:rPr>
              <a:t>Pit storage</a:t>
            </a:r>
            <a:endParaRPr kumimoji="0" lang="en-US" altLang="zh-CN" sz="2800" b="1" i="0" u="none" strike="noStrike" kern="1200" cap="none" spc="0" normalizeH="0" baseline="0" noProof="0" dirty="0">
              <a:ln>
                <a:noFill/>
              </a:ln>
              <a:solidFill>
                <a:srgbClr val="0066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p:cNvSpPr/>
          <p:nvPr/>
        </p:nvSpPr>
        <p:spPr>
          <a:xfrm>
            <a:off x="411080" y="2820528"/>
            <a:ext cx="4799408"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Potatoes shall not exceed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65 %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of the total capacity of the pit. A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1m</a:t>
            </a:r>
            <a:r>
              <a:rPr kumimoji="0" lang="en-US" altLang="zh-CN" sz="1800" b="1" i="0" u="none" strike="noStrike" kern="1200" cap="none" spc="0" normalizeH="0" baseline="30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potato tuber is generally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650-750 kg</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in mass.</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Suitable storage capacity (kg)</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Total volume of storage pit ×750×0.65</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5" name="组合 4"/>
          <p:cNvGrpSpPr/>
          <p:nvPr/>
        </p:nvGrpSpPr>
        <p:grpSpPr>
          <a:xfrm>
            <a:off x="0" y="0"/>
            <a:ext cx="12192000" cy="1025236"/>
            <a:chOff x="0" y="0"/>
            <a:chExt cx="12192000" cy="1025236"/>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1" name="文本框 10"/>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12" name="文本框 11"/>
          <p:cNvSpPr txBox="1"/>
          <p:nvPr/>
        </p:nvSpPr>
        <p:spPr>
          <a:xfrm>
            <a:off x="200891" y="1092152"/>
            <a:ext cx="5895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5. Storage Management Technology</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灯片编号占位符 7"/>
          <p:cNvSpPr>
            <a:spLocks noGrp="1"/>
          </p:cNvSpPr>
          <p:nvPr>
            <p:ph type="sldNum" sz="quarter" idx="12"/>
          </p:nvPr>
        </p:nvSpPr>
        <p:spPr>
          <a:xfrm>
            <a:off x="11520555" y="6425714"/>
            <a:ext cx="63168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369623" y="2333129"/>
            <a:ext cx="5677786" cy="783548"/>
          </a:xfrm>
          <a:prstGeom prst="rect">
            <a:avLst/>
          </a:prstGeom>
          <a:solidFill>
            <a:schemeClr val="accent1">
              <a:lumMod val="20000"/>
              <a:lumOff val="80000"/>
            </a:schemeClr>
          </a:solidFill>
          <a:ln>
            <a:noFill/>
          </a:ln>
        </p:spPr>
        <p:txBody>
          <a:bodyPr wrap="square">
            <a:spAutoFit/>
          </a:bodyPr>
          <a:lstStyle/>
          <a:p>
            <a:pPr marL="0" marR="0" lvl="0" indent="0" algn="l" defTabSz="914400" rtl="0" eaLnBrk="1" fontAlgn="base" latinLnBrk="0" hangingPunct="1">
              <a:lnSpc>
                <a:spcPct val="120000"/>
              </a:lnSpc>
              <a:spcBef>
                <a:spcPct val="20000"/>
              </a:spcBef>
              <a:spcAft>
                <a:spcPct val="0"/>
              </a:spcAft>
              <a:buClrTx/>
              <a:buSzTx/>
              <a:buFontTx/>
              <a:buNone/>
              <a:defRPr/>
            </a:pP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Forced ventilation </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warehouse, the height of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heap: 3-4m</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0000"/>
              </a:lnSpc>
              <a:spcBef>
                <a:spcPct val="20000"/>
              </a:spcBef>
              <a:spcAft>
                <a:spcPct val="0"/>
              </a:spcAft>
              <a:buClrTx/>
              <a:buSzTx/>
              <a:buFontTx/>
              <a:buNone/>
              <a:defRPr/>
            </a:pP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Naturally ventilated pit</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the height of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heap: 1.5-2m</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57699" name="Picture 3" descr="李家堡镇 (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604" y="3293260"/>
            <a:ext cx="2967113" cy="19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4" descr="5、贮藏试验-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446" y="3293259"/>
            <a:ext cx="2967113" cy="19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8" name="文本框 7"/>
          <p:cNvSpPr txBox="1"/>
          <p:nvPr/>
        </p:nvSpPr>
        <p:spPr>
          <a:xfrm>
            <a:off x="200891" y="1092152"/>
            <a:ext cx="5895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5. Storage Management Technology</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p:cNvSpPr txBox="1"/>
          <p:nvPr/>
        </p:nvSpPr>
        <p:spPr>
          <a:xfrm>
            <a:off x="1780879" y="1433282"/>
            <a:ext cx="398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Heap storage</a:t>
            </a:r>
            <a:endPar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灯片编号占位符 5"/>
          <p:cNvSpPr>
            <a:spLocks noGrp="1"/>
          </p:cNvSpPr>
          <p:nvPr>
            <p:ph type="sldNum" sz="quarter" idx="12"/>
          </p:nvPr>
        </p:nvSpPr>
        <p:spPr>
          <a:xfrm>
            <a:off x="11352695" y="6325429"/>
            <a:ext cx="50468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
        <p:nvSpPr>
          <p:cNvPr id="11" name="文本框 10"/>
          <p:cNvSpPr txBox="1"/>
          <p:nvPr/>
        </p:nvSpPr>
        <p:spPr>
          <a:xfrm>
            <a:off x="8417642" y="1487327"/>
            <a:ext cx="398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Storage in bags</a:t>
            </a:r>
            <a:endPar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Rectangle 6"/>
          <p:cNvSpPr>
            <a:spLocks noChangeArrowheads="1"/>
          </p:cNvSpPr>
          <p:nvPr/>
        </p:nvSpPr>
        <p:spPr bwMode="auto">
          <a:xfrm>
            <a:off x="6940554" y="2307948"/>
            <a:ext cx="5015424" cy="723275"/>
          </a:xfrm>
          <a:prstGeom prst="rect">
            <a:avLst/>
          </a:prstGeom>
          <a:solidFill>
            <a:schemeClr val="accent1">
              <a:lumMod val="20000"/>
              <a:lumOff val="80000"/>
            </a:schemeClr>
          </a:solidFill>
          <a:ln>
            <a:noFill/>
          </a:ln>
        </p:spPr>
        <p:txBody>
          <a:bodyPr wrap="square">
            <a:spAutoFit/>
          </a:bodyPr>
          <a:lstStyle/>
          <a:p>
            <a:pPr marL="0" marR="0" lvl="0" indent="0" algn="l" defTabSz="914400" rtl="0" eaLnBrk="1" fontAlgn="base" latinLnBrk="0" hangingPunct="1">
              <a:spcBef>
                <a:spcPts val="600"/>
              </a:spcBef>
              <a:spcAft>
                <a:spcPct val="0"/>
              </a:spcAft>
              <a:buClrTx/>
              <a:buSzTx/>
              <a:buFontTx/>
              <a:buNone/>
              <a:defRPr/>
            </a:pP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Small hole bags: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35-45 kg/bag</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spcBef>
                <a:spcPts val="600"/>
              </a:spcBef>
              <a:spcAft>
                <a:spcPct val="0"/>
              </a:spcAft>
              <a:buClrTx/>
              <a:buSzTx/>
              <a:buFontTx/>
              <a:buNone/>
              <a:defRPr/>
            </a:pP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Stack after bagging: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7-9 floors</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interval: 0.8-1m</a:t>
            </a:r>
            <a:r>
              <a:rPr kumimoji="0" lang="en-US" altLang="zh-CN"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7" name="组合 6"/>
          <p:cNvGrpSpPr/>
          <p:nvPr/>
        </p:nvGrpSpPr>
        <p:grpSpPr>
          <a:xfrm>
            <a:off x="6243216" y="3293259"/>
            <a:ext cx="6032714" cy="1940145"/>
            <a:chOff x="6159286" y="2836670"/>
            <a:chExt cx="6032714" cy="1940145"/>
          </a:xfrm>
        </p:grpSpPr>
        <p:pic>
          <p:nvPicPr>
            <p:cNvPr id="13" name="Picture 4" descr="DSC021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9286" y="2841002"/>
              <a:ext cx="2985562" cy="19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DSC021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7723" y="2836670"/>
              <a:ext cx="2964277" cy="194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927359" y="2147038"/>
            <a:ext cx="10417975" cy="1649261"/>
          </a:xfrm>
          <a:prstGeom prst="rect">
            <a:avLst/>
          </a:prstGeom>
          <a:solidFill>
            <a:schemeClr val="accent4">
              <a:lumMod val="20000"/>
              <a:lumOff val="80000"/>
              <a:alpha val="50000"/>
            </a:schemeClr>
          </a:solidFill>
          <a:ln>
            <a:noFill/>
          </a:ln>
          <a:effectLst/>
        </p:spPr>
        <p:txBody>
          <a:bodyPr/>
          <a:lstStyle>
            <a:lvl1pPr indent="568325" algn="l" defTabSz="833120">
              <a:spcBef>
                <a:spcPct val="20000"/>
              </a:spcBef>
              <a:buClr>
                <a:schemeClr val="tx2"/>
              </a:buClr>
              <a:buFont typeface="Wingdings" panose="05000000000000000000" pitchFamily="2" charset="2"/>
              <a:buChar char="v"/>
              <a:defRPr sz="2400" b="1">
                <a:solidFill>
                  <a:schemeClr val="tx1"/>
                </a:solidFill>
                <a:latin typeface="Verdana" panose="020B0604030504040204" pitchFamily="34" charset="0"/>
              </a:defRPr>
            </a:lvl1pPr>
            <a:lvl2pPr marL="1044575" indent="-285750" algn="l" defTabSz="833120">
              <a:spcBef>
                <a:spcPct val="20000"/>
              </a:spcBef>
              <a:buClr>
                <a:schemeClr val="accent1"/>
              </a:buClr>
              <a:buFont typeface="Wingdings" panose="05000000000000000000" pitchFamily="2" charset="2"/>
              <a:buChar char="§"/>
              <a:defRPr sz="2200">
                <a:solidFill>
                  <a:schemeClr val="tx1"/>
                </a:solidFill>
                <a:latin typeface="Arial" panose="020B0604020202020204" pitchFamily="34" charset="0"/>
              </a:defRPr>
            </a:lvl2pPr>
            <a:lvl3pPr marL="1463675" indent="-228600" algn="l" defTabSz="833120">
              <a:spcBef>
                <a:spcPct val="20000"/>
              </a:spcBef>
              <a:buClr>
                <a:schemeClr val="tx1"/>
              </a:buClr>
              <a:buChar char="•"/>
              <a:defRPr sz="2000">
                <a:solidFill>
                  <a:schemeClr val="tx1"/>
                </a:solidFill>
                <a:latin typeface="Arial" panose="020B0604020202020204" pitchFamily="34" charset="0"/>
              </a:defRPr>
            </a:lvl3pPr>
            <a:lvl4pPr marL="1882775" indent="-228600" algn="l" defTabSz="833120">
              <a:spcBef>
                <a:spcPct val="20000"/>
              </a:spcBef>
              <a:buChar char="–"/>
              <a:defRPr sz="1600">
                <a:solidFill>
                  <a:schemeClr val="tx1"/>
                </a:solidFill>
                <a:latin typeface="Arial" panose="020B0604020202020204" pitchFamily="34" charset="0"/>
              </a:defRPr>
            </a:lvl4pPr>
            <a:lvl5pPr marL="2301875" indent="-228600" algn="l" defTabSz="833120">
              <a:spcBef>
                <a:spcPct val="20000"/>
              </a:spcBef>
              <a:buChar char="»"/>
              <a:defRPr sz="1600">
                <a:solidFill>
                  <a:schemeClr val="tx1"/>
                </a:solidFill>
                <a:latin typeface="Arial" panose="020B0604020202020204" pitchFamily="34" charset="0"/>
              </a:defRPr>
            </a:lvl5pPr>
            <a:lvl6pPr marL="2759075" indent="-228600" defTabSz="833120" fontAlgn="base">
              <a:spcBef>
                <a:spcPct val="20000"/>
              </a:spcBef>
              <a:spcAft>
                <a:spcPct val="0"/>
              </a:spcAft>
              <a:buChar char="»"/>
              <a:defRPr sz="1600">
                <a:solidFill>
                  <a:schemeClr val="tx1"/>
                </a:solidFill>
                <a:latin typeface="Arial" panose="020B0604020202020204" pitchFamily="34" charset="0"/>
              </a:defRPr>
            </a:lvl6pPr>
            <a:lvl7pPr marL="3216275" indent="-228600" defTabSz="833120" fontAlgn="base">
              <a:spcBef>
                <a:spcPct val="20000"/>
              </a:spcBef>
              <a:spcAft>
                <a:spcPct val="0"/>
              </a:spcAft>
              <a:buChar char="»"/>
              <a:defRPr sz="1600">
                <a:solidFill>
                  <a:schemeClr val="tx1"/>
                </a:solidFill>
                <a:latin typeface="Arial" panose="020B0604020202020204" pitchFamily="34" charset="0"/>
              </a:defRPr>
            </a:lvl7pPr>
            <a:lvl8pPr marL="3673475" indent="-228600" defTabSz="833120" fontAlgn="base">
              <a:spcBef>
                <a:spcPct val="20000"/>
              </a:spcBef>
              <a:spcAft>
                <a:spcPct val="0"/>
              </a:spcAft>
              <a:buChar char="»"/>
              <a:defRPr sz="1600">
                <a:solidFill>
                  <a:schemeClr val="tx1"/>
                </a:solidFill>
                <a:latin typeface="Arial" panose="020B0604020202020204" pitchFamily="34" charset="0"/>
              </a:defRPr>
            </a:lvl8pPr>
            <a:lvl9pPr marL="4130675" indent="-228600" defTabSz="833120" fontAlgn="base">
              <a:spcBef>
                <a:spcPct val="20000"/>
              </a:spcBef>
              <a:spcAft>
                <a:spcPct val="0"/>
              </a:spcAft>
              <a:buChar char="»"/>
              <a:defRPr sz="1600">
                <a:solidFill>
                  <a:schemeClr val="tx1"/>
                </a:solidFill>
                <a:latin typeface="Arial" panose="020B0604020202020204" pitchFamily="34" charset="0"/>
              </a:defRPr>
            </a:lvl9pPr>
          </a:lstStyle>
          <a:p>
            <a:pPr marL="0" marR="0" lvl="0" indent="0" algn="l" defTabSz="833120" rtl="0" eaLnBrk="1" fontAlgn="base" latinLnBrk="0" hangingPunct="1">
              <a:lnSpc>
                <a:spcPct val="150000"/>
              </a:lnSpc>
              <a:spcBef>
                <a:spcPts val="0"/>
              </a:spcBef>
              <a:spcAft>
                <a:spcPts val="0"/>
              </a:spcAft>
              <a:buClr>
                <a:srgbClr val="1F497D"/>
              </a:buClr>
              <a:buSzTx/>
              <a:buFont typeface="Wingdings" panose="05000000000000000000" pitchFamily="2" charset="2"/>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Potatoes will sprout after dormancy, resulting in reduced starch content, increased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lonaponin</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water loss and soft, quality deterioration. The commonly used methods of sprout inhabitation are </a:t>
            </a: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physical methods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 </a:t>
            </a: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chemical methods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6"/>
          <p:cNvSpPr>
            <a:spLocks noChangeArrowheads="1"/>
          </p:cNvSpPr>
          <p:nvPr/>
        </p:nvSpPr>
        <p:spPr bwMode="auto">
          <a:xfrm>
            <a:off x="918507" y="3886331"/>
            <a:ext cx="4796493" cy="244643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25000"/>
              </a:lnSpc>
              <a:spcBef>
                <a:spcPct val="20000"/>
              </a:spcBef>
              <a:spcAft>
                <a:spcPct val="0"/>
              </a:spcAft>
              <a:buClr>
                <a:prstClr val="black"/>
              </a:buClr>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Physical methods</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25000"/>
              </a:lnSpc>
              <a:spcBef>
                <a:spcPct val="20000"/>
              </a:spcBef>
              <a:spcAft>
                <a:spcPct val="0"/>
              </a:spcAft>
              <a:buClr>
                <a:prstClr val="black"/>
              </a:buClr>
              <a:buSzTx/>
              <a:buFontTx/>
              <a:buNone/>
              <a:defRPr/>
            </a:pP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Low Temperature:</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25000"/>
              </a:lnSpc>
              <a:spcBef>
                <a:spcPct val="20000"/>
              </a:spcBef>
              <a:spcAft>
                <a:spcPct val="0"/>
              </a:spcAft>
              <a:buClr>
                <a:prstClr val="black"/>
              </a:buClr>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Low temperature storage: 2-4 ℃.</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25000"/>
              </a:lnSpc>
              <a:spcBef>
                <a:spcPct val="20000"/>
              </a:spcBef>
              <a:spcAft>
                <a:spcPct val="0"/>
              </a:spcAft>
              <a:buClr>
                <a:prstClr val="black"/>
              </a:buClr>
              <a:buSzTx/>
              <a:buFontTx/>
              <a:buNone/>
              <a:defRPr/>
            </a:pP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Radiation Treatment:</a:t>
            </a:r>
            <a:endPar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25000"/>
              </a:lnSpc>
              <a:spcBef>
                <a:spcPct val="20000"/>
              </a:spcBef>
              <a:spcAft>
                <a:spcPct val="0"/>
              </a:spcAft>
              <a:buClr>
                <a:prstClr val="black"/>
              </a:buClr>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a:t>
            </a:r>
            <a:r>
              <a:rPr kumimoji="0" lang="en-US" altLang="zh-CN" sz="2000" b="1" i="0" u="none" strike="noStrike" kern="1200" cap="none" spc="0" normalizeH="0" baseline="30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60</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γ-ray treatment: 8000~10000 R .</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0" y="0"/>
            <a:ext cx="12192000" cy="1025236"/>
            <a:chOff x="0" y="0"/>
            <a:chExt cx="12192000" cy="1025236"/>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8" name="文本框 7"/>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10" name="文本框 9"/>
          <p:cNvSpPr txBox="1"/>
          <p:nvPr/>
        </p:nvSpPr>
        <p:spPr>
          <a:xfrm>
            <a:off x="200891" y="1092152"/>
            <a:ext cx="5895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6. Preservation and Bud Inhibition</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900000" y="1552284"/>
            <a:ext cx="102371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Methods for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inhibiting sprouting </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of potato during storage</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2" name="Rectangle 6"/>
          <p:cNvSpPr>
            <a:spLocks noChangeArrowheads="1"/>
          </p:cNvSpPr>
          <p:nvPr/>
        </p:nvSpPr>
        <p:spPr bwMode="auto">
          <a:xfrm>
            <a:off x="6253662" y="3858597"/>
            <a:ext cx="4796493" cy="244643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25000"/>
              </a:lnSpc>
              <a:spcBef>
                <a:spcPct val="20000"/>
              </a:spcBef>
              <a:spcAft>
                <a:spcPct val="0"/>
              </a:spcAft>
              <a:buClr>
                <a:prstClr val="black"/>
              </a:buClr>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Chemical methods</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25000"/>
              </a:lnSpc>
              <a:spcBef>
                <a:spcPct val="20000"/>
              </a:spcBef>
              <a:spcAft>
                <a:spcPct val="0"/>
              </a:spcAft>
              <a:buClr>
                <a:prstClr val="black"/>
              </a:buClr>
              <a:buSzTx/>
              <a:buFontTx/>
              <a:buNone/>
              <a:defRPr/>
            </a:pP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CIPC:</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base" latinLnBrk="0" hangingPunct="1">
              <a:lnSpc>
                <a:spcPct val="150000"/>
              </a:lnSpc>
              <a:spcBef>
                <a:spcPts val="0"/>
              </a:spcBef>
              <a:spcAft>
                <a:spcPct val="0"/>
              </a:spcAft>
              <a:buClr>
                <a:prstClr val="black"/>
              </a:buClr>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MRL of CIPC is 30 mg/kg.</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1" fontAlgn="base" latinLnBrk="0" hangingPunct="1">
              <a:lnSpc>
                <a:spcPct val="125000"/>
              </a:lnSpc>
              <a:spcBef>
                <a:spcPct val="20000"/>
              </a:spcBef>
              <a:spcAft>
                <a:spcPct val="0"/>
              </a:spcAft>
              <a:buClr>
                <a:prstClr val="black"/>
              </a:buClr>
              <a:buSzTx/>
              <a:buFontTx/>
              <a:buNone/>
              <a:defRPr/>
            </a:pP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灯片编号占位符 16"/>
          <p:cNvSpPr>
            <a:spLocks noGrp="1"/>
          </p:cNvSpPr>
          <p:nvPr>
            <p:ph type="sldNum" sz="quarter" idx="12"/>
          </p:nvPr>
        </p:nvSpPr>
        <p:spPr>
          <a:xfrm>
            <a:off x="11523870" y="6396106"/>
            <a:ext cx="668130" cy="365125"/>
          </a:xfrm>
        </p:spPr>
        <p:txBody>
          <a:bodyPr/>
          <a:lstStyle/>
          <a:p>
            <a:fld id="{4F8BEFBF-5B5F-4BD2-A74A-61A97BF1200E}"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17C918C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321637" y="4320160"/>
            <a:ext cx="1409888" cy="230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4" name="Rectangle 3"/>
          <p:cNvSpPr>
            <a:spLocks noChangeArrowheads="1"/>
          </p:cNvSpPr>
          <p:nvPr/>
        </p:nvSpPr>
        <p:spPr bwMode="auto">
          <a:xfrm>
            <a:off x="345510" y="1704499"/>
            <a:ext cx="8336877" cy="2354173"/>
          </a:xfrm>
          <a:prstGeom prst="rect">
            <a:avLst/>
          </a:prstGeom>
          <a:solidFill>
            <a:schemeClr val="accent1">
              <a:lumMod val="20000"/>
              <a:lumOff val="80000"/>
            </a:schemeClr>
          </a:solidFill>
          <a:ln>
            <a:noFill/>
          </a:ln>
        </p:spPr>
        <p:txBody>
          <a:bodyPr/>
          <a:lstStyle>
            <a:lvl1pPr marL="365125" indent="-255905">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宋体" panose="02010600030101010101" pitchFamily="2" charset="-122"/>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宋体" panose="02010600030101010101" pitchFamily="2" charset="-122"/>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宋体" panose="02010600030101010101" pitchFamily="2" charset="-122"/>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宋体" panose="02010600030101010101" pitchFamily="2" charset="-122"/>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宋体" panose="02010600030101010101" pitchFamily="2" charset="-122"/>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宋体" panose="02010600030101010101" pitchFamily="2" charset="-122"/>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宋体" panose="02010600030101010101" pitchFamily="2" charset="-122"/>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宋体" panose="02010600030101010101" pitchFamily="2" charset="-122"/>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宋体" panose="02010600030101010101" pitchFamily="2" charset="-122"/>
              </a:defRPr>
            </a:lvl9pPr>
          </a:lstStyle>
          <a:p>
            <a:pPr marR="0" lvl="0" algn="l" defTabSz="914400" rtl="0" eaLnBrk="1" fontAlgn="base" latinLnBrk="0" hangingPunct="1">
              <a:lnSpc>
                <a:spcPct val="100000"/>
              </a:lnSpc>
              <a:spcBef>
                <a:spcPts val="1200"/>
              </a:spcBef>
              <a:spcAft>
                <a:spcPct val="0"/>
              </a:spcAft>
              <a:buClr>
                <a:srgbClr val="008000"/>
              </a:buClr>
              <a:buSzTx/>
              <a:buFont typeface="Wingdings" panose="05000000000000000000" pitchFamily="2" charset="2"/>
              <a:buChar char="ü"/>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Potato has high yield and economic efficiency;</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a:p>
            <a:pPr marL="365125" marR="0" lvl="0" indent="-255905" algn="l" defTabSz="914400" rtl="0" eaLnBrk="1" fontAlgn="base" latinLnBrk="0" hangingPunct="1">
              <a:lnSpc>
                <a:spcPct val="100000"/>
              </a:lnSpc>
              <a:spcBef>
                <a:spcPts val="1200"/>
              </a:spcBef>
              <a:spcAft>
                <a:spcPct val="0"/>
              </a:spcAft>
              <a:buClr>
                <a:srgbClr val="008000"/>
              </a:buClr>
              <a:buSzTx/>
              <a:buFont typeface="Wingdings" panose="05000000000000000000" pitchFamily="2" charset="2"/>
              <a:buChar char="ü"/>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Potato is a fully nutritious food, containing high anthocyanins, polyphenols and other functional ingredients;</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a:p>
            <a:pPr marL="365125" marR="0" lvl="0" indent="-255905" algn="l" defTabSz="914400" rtl="0" eaLnBrk="1" fontAlgn="base" latinLnBrk="0" hangingPunct="1">
              <a:lnSpc>
                <a:spcPct val="100000"/>
              </a:lnSpc>
              <a:spcBef>
                <a:spcPts val="1200"/>
              </a:spcBef>
              <a:spcAft>
                <a:spcPct val="0"/>
              </a:spcAft>
              <a:buClr>
                <a:srgbClr val="008000"/>
              </a:buClr>
              <a:buSzTx/>
              <a:buFont typeface="Wingdings" panose="05000000000000000000" pitchFamily="2" charset="2"/>
              <a:buChar char="ü"/>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Potato has low glycemic index;</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a:p>
            <a:pPr marL="365125" marR="0" lvl="0" indent="-255905" algn="l" defTabSz="914400" rtl="0" eaLnBrk="1" fontAlgn="base" latinLnBrk="0" hangingPunct="1">
              <a:lnSpc>
                <a:spcPct val="100000"/>
              </a:lnSpc>
              <a:spcBef>
                <a:spcPts val="1200"/>
              </a:spcBef>
              <a:spcAft>
                <a:spcPct val="0"/>
              </a:spcAft>
              <a:buClr>
                <a:srgbClr val="008000"/>
              </a:buClr>
              <a:buSzTx/>
              <a:buFont typeface="Wingdings" panose="05000000000000000000" pitchFamily="2" charset="2"/>
              <a:buChar char="ü"/>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Whole potato flour and starch have long shelf life (2 years);</a:t>
            </a:r>
            <a:r>
              <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a:p>
            <a:pPr marL="365125" marR="0" lvl="0" indent="-255905" algn="l" defTabSz="914400" rtl="0" eaLnBrk="1" fontAlgn="base" latinLnBrk="0" hangingPunct="1">
              <a:lnSpc>
                <a:spcPct val="100000"/>
              </a:lnSpc>
              <a:spcBef>
                <a:spcPts val="1200"/>
              </a:spcBef>
              <a:spcAft>
                <a:spcPct val="0"/>
              </a:spcAft>
              <a:buClr>
                <a:srgbClr val="008000"/>
              </a:buClr>
              <a:buSzTx/>
              <a:buFont typeface="Wingdings" panose="05000000000000000000" pitchFamily="2" charset="2"/>
              <a:buChar char="ü"/>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Potatoes are of great significance to economic and social development, political stability and national security.</a:t>
            </a:r>
            <a:endPar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a:p>
            <a:pPr marL="365125" marR="0" lvl="0" indent="-255905" algn="l" defTabSz="914400" rtl="0" eaLnBrk="1" fontAlgn="base" latinLnBrk="0" hangingPunct="1">
              <a:lnSpc>
                <a:spcPct val="100000"/>
              </a:lnSpc>
              <a:spcBef>
                <a:spcPts val="600"/>
              </a:spcBef>
              <a:spcAft>
                <a:spcPct val="0"/>
              </a:spcAft>
              <a:buClr>
                <a:srgbClr val="008000"/>
              </a:buClr>
              <a:buSzTx/>
              <a:buFont typeface="Wingdings" panose="05000000000000000000" pitchFamily="2" charset="2"/>
              <a:buChar char="ü"/>
              <a:defRPr/>
            </a:pP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仿宋"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2384229" y="4447874"/>
            <a:ext cx="4388552" cy="2348389"/>
          </a:xfrm>
          <a:prstGeom prst="rect">
            <a:avLst/>
          </a:prstGeom>
          <a:ln w="12700">
            <a:solidFill>
              <a:schemeClr val="tx1"/>
            </a:solidFill>
          </a:ln>
        </p:spPr>
      </p:pic>
      <p:sp>
        <p:nvSpPr>
          <p:cNvPr id="16" name="文本框 15"/>
          <p:cNvSpPr txBox="1"/>
          <p:nvPr/>
        </p:nvSpPr>
        <p:spPr>
          <a:xfrm>
            <a:off x="3333864" y="4130296"/>
            <a:ext cx="29044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charset="-122"/>
                <a:cs typeface="Times New Roman" panose="02020603050405020304" pitchFamily="18" charset="0"/>
              </a:rPr>
              <a:t>Table 1  Potato production in Nepal</a:t>
            </a:r>
            <a:endParaRPr kumimoji="0" lang="zh-CN" altLang="en-US" sz="1400" b="1"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 name="文本框 5"/>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7" name="文本框 6"/>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1. Introduction</a:t>
            </a:r>
            <a:endParaRPr kumimoji="0" lang="zh-CN"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2387" y="1013691"/>
            <a:ext cx="3407612" cy="3287520"/>
          </a:xfrm>
          <a:prstGeom prst="rect">
            <a:avLst/>
          </a:prstGeom>
        </p:spPr>
      </p:pic>
      <p:sp>
        <p:nvSpPr>
          <p:cNvPr id="2" name="灯片编号占位符 1"/>
          <p:cNvSpPr>
            <a:spLocks noGrp="1"/>
          </p:cNvSpPr>
          <p:nvPr>
            <p:ph type="sldNum" sz="quarter" idx="12"/>
          </p:nvPr>
        </p:nvSpPr>
        <p:spPr/>
        <p:txBody>
          <a:bodyPr/>
          <a:lstStyle/>
          <a:p>
            <a:fld id="{ADAD1215-45E9-4ED5-9603-657F98D2C09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59424"/>
    </mc:Choice>
    <mc:Fallback>
      <p:transition advTm="5942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ChangeArrowheads="1"/>
          </p:cNvSpPr>
          <p:nvPr/>
        </p:nvSpPr>
        <p:spPr bwMode="auto">
          <a:xfrm>
            <a:off x="0" y="1756338"/>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Table 2  CIPC usage and precautions</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3" name="表格 2"/>
          <p:cNvGraphicFramePr>
            <a:graphicFrameLocks noGrp="1"/>
          </p:cNvGraphicFramePr>
          <p:nvPr/>
        </p:nvGraphicFramePr>
        <p:xfrm>
          <a:off x="737755" y="2396215"/>
          <a:ext cx="11065654" cy="1752600"/>
        </p:xfrm>
        <a:graphic>
          <a:graphicData uri="http://schemas.openxmlformats.org/drawingml/2006/table">
            <a:tbl>
              <a:tblPr firstRow="1" bandRow="1">
                <a:tableStyleId>{5C22544A-7EE6-4342-B048-85BDC9FD1C3A}</a:tableStyleId>
              </a:tblPr>
              <a:tblGrid>
                <a:gridCol w="2669799"/>
                <a:gridCol w="2588001"/>
                <a:gridCol w="5807854"/>
              </a:tblGrid>
              <a:tr h="370840">
                <a:tc>
                  <a:txBody>
                    <a:bodyPr/>
                    <a:lstStyle/>
                    <a:p>
                      <a:pPr algn="ctr"/>
                      <a:r>
                        <a:rPr lang="en-US" altLang="zh-CN" dirty="0">
                          <a:latin typeface="Times New Roman" panose="02020603050405020304" pitchFamily="18" charset="0"/>
                          <a:ea typeface="微软雅黑" panose="020B0503020204020204" charset="-122"/>
                          <a:cs typeface="Times New Roman" panose="02020603050405020304" pitchFamily="18" charset="0"/>
                        </a:rPr>
                        <a:t>Type</a:t>
                      </a:r>
                      <a:endParaRPr lang="zh-CN" altLang="en-US" dirty="0">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algn="ctr"/>
                      <a:r>
                        <a:rPr lang="en-US" altLang="zh-CN" sz="1800" dirty="0">
                          <a:latin typeface="Times New Roman" panose="02020603050405020304" pitchFamily="18" charset="0"/>
                          <a:ea typeface="微软雅黑" panose="020B0503020204020204" charset="-122"/>
                          <a:cs typeface="Times New Roman" panose="02020603050405020304" pitchFamily="18" charset="0"/>
                        </a:rPr>
                        <a:t>CIPC</a:t>
                      </a:r>
                      <a:r>
                        <a:rPr lang="en-US" altLang="zh-CN" sz="1200" dirty="0">
                          <a:latin typeface="Times New Roman" panose="02020603050405020304" pitchFamily="18" charset="0"/>
                          <a:ea typeface="微软雅黑" panose="020B0503020204020204" charset="-122"/>
                          <a:cs typeface="Times New Roman" panose="02020603050405020304" pitchFamily="18" charset="0"/>
                        </a:rPr>
                        <a:t> </a:t>
                      </a:r>
                      <a:r>
                        <a:rPr lang="en-US" altLang="zh-CN" sz="1800" dirty="0">
                          <a:latin typeface="Times New Roman" panose="02020603050405020304" pitchFamily="18" charset="0"/>
                          <a:ea typeface="微软雅黑" panose="020B0503020204020204" charset="-122"/>
                          <a:cs typeface="Times New Roman" panose="02020603050405020304" pitchFamily="18" charset="0"/>
                        </a:rPr>
                        <a:t>concentration</a:t>
                      </a:r>
                      <a:endParaRPr lang="zh-CN" altLang="en-US" sz="1200" dirty="0">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微软雅黑" panose="020B0503020204020204" charset="-122"/>
                          <a:cs typeface="Times New Roman" panose="02020603050405020304" pitchFamily="18" charset="0"/>
                        </a:rPr>
                        <a:t>Dosage</a:t>
                      </a:r>
                      <a:endParaRPr lang="zh-CN" altLang="en-US" dirty="0">
                        <a:latin typeface="Times New Roman" panose="02020603050405020304" pitchFamily="18" charset="0"/>
                        <a:ea typeface="微软雅黑" panose="020B0503020204020204" charset="-122"/>
                        <a:cs typeface="Times New Roman" panose="02020603050405020304" pitchFamily="18" charset="0"/>
                      </a:endParaRPr>
                    </a:p>
                  </a:txBody>
                  <a:tcPr/>
                </a:tc>
              </a:tr>
              <a:tr h="370840">
                <a:tc>
                  <a:txBody>
                    <a:bodyPr/>
                    <a:lstStyle/>
                    <a:p>
                      <a:pPr algn="ctr">
                        <a:lnSpc>
                          <a:spcPct val="150000"/>
                        </a:lnSpc>
                        <a:spcBef>
                          <a:spcPts val="1800"/>
                        </a:spcBef>
                        <a:spcAft>
                          <a:spcPts val="1800"/>
                        </a:spcAft>
                      </a:pPr>
                      <a:r>
                        <a:rPr lang="en-US" altLang="zh-CN" b="1" dirty="0">
                          <a:latin typeface="Times New Roman" panose="02020603050405020304" pitchFamily="18" charset="0"/>
                          <a:ea typeface="微软雅黑" panose="020B0503020204020204" charset="-122"/>
                          <a:cs typeface="Times New Roman" panose="02020603050405020304" pitchFamily="18" charset="0"/>
                        </a:rPr>
                        <a:t>Powder</a:t>
                      </a:r>
                      <a:endParaRPr lang="zh-CN" altLang="en-US" b="1" dirty="0">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2.5%</a:t>
                      </a:r>
                      <a:endPar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Long-term storage ( &gt; 3</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months):</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0.8 kg/ton</a:t>
                      </a:r>
                      <a:endPar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ctr" defTabSz="914400" rtl="0" eaLnBrk="1" fontAlgn="base" latinLnBrk="1" hangingPunct="1">
                        <a:lnSpc>
                          <a:spcPct val="100000"/>
                        </a:lnSpc>
                        <a:spcBef>
                          <a:spcPct val="0"/>
                        </a:spcBef>
                        <a:spcAft>
                          <a:spcPct val="0"/>
                        </a:spcAft>
                        <a:buClrTx/>
                        <a:buSzTx/>
                        <a:buFontTx/>
                        <a:buNone/>
                        <a:defRPr/>
                      </a:pP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Short-term storage ( &lt; 3</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months):</a:t>
                      </a:r>
                      <a:r>
                        <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0.5 kg/ton</a:t>
                      </a:r>
                      <a:endPar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txBody>
                  <a:tcPr/>
                </a:tc>
              </a:tr>
              <a:tr h="370840">
                <a:tc>
                  <a:txBody>
                    <a:bodyPr/>
                    <a:lstStyle/>
                    <a:p>
                      <a:pPr algn="ctr"/>
                      <a:r>
                        <a:rPr lang="en-US" altLang="zh-CN" b="1" dirty="0" err="1">
                          <a:latin typeface="Times New Roman" panose="02020603050405020304" pitchFamily="18" charset="0"/>
                          <a:ea typeface="微软雅黑" panose="020B0503020204020204" charset="-122"/>
                          <a:cs typeface="Times New Roman" panose="02020603050405020304" pitchFamily="18" charset="0"/>
                        </a:rPr>
                        <a:t>Emulsifiable</a:t>
                      </a:r>
                      <a:r>
                        <a:rPr lang="en-US" altLang="zh-CN" b="1" dirty="0">
                          <a:latin typeface="Times New Roman" panose="02020603050405020304" pitchFamily="18" charset="0"/>
                          <a:ea typeface="微软雅黑" panose="020B0503020204020204" charset="-122"/>
                          <a:cs typeface="Times New Roman" panose="02020603050405020304" pitchFamily="18" charset="0"/>
                        </a:rPr>
                        <a:t> concentrate</a:t>
                      </a:r>
                      <a:endParaRPr lang="en-US" altLang="zh-CN" b="1" dirty="0">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algn="ct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30%</a:t>
                      </a:r>
                      <a:endParaRPr lang="zh-CN" altLang="en-US" dirty="0">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40-60 g/ton</a:t>
                      </a:r>
                      <a:endParaRPr kumimoji="1"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txBody>
                  <a:tcP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Aerosol</a:t>
                      </a:r>
                      <a:endParaRPr kumimoji="1"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algn="ctr"/>
                      <a:r>
                        <a:rPr lang="en-US" altLang="zh-CN" b="1" dirty="0">
                          <a:latin typeface="Times New Roman" panose="02020603050405020304" pitchFamily="18" charset="0"/>
                          <a:ea typeface="微软雅黑" panose="020B0503020204020204" charset="-122"/>
                          <a:cs typeface="Times New Roman" panose="02020603050405020304" pitchFamily="18" charset="0"/>
                        </a:rPr>
                        <a:t>50%</a:t>
                      </a:r>
                      <a:endParaRPr lang="zh-CN" altLang="en-US" b="1" dirty="0">
                        <a:latin typeface="Times New Roman" panose="02020603050405020304" pitchFamily="18" charset="0"/>
                        <a:ea typeface="微软雅黑" panose="020B0503020204020204"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微软雅黑" panose="020B0503020204020204" charset="-122"/>
                        <a:cs typeface="Times New Roman" panose="02020603050405020304" pitchFamily="18" charset="0"/>
                      </a:endParaRPr>
                    </a:p>
                  </a:txBody>
                  <a:tcPr/>
                </a:tc>
              </a:tr>
            </a:tbl>
          </a:graphicData>
        </a:graphic>
      </p:graphicFrame>
      <p:sp>
        <p:nvSpPr>
          <p:cNvPr id="15" name="Rectangle 3"/>
          <p:cNvSpPr>
            <a:spLocks noChangeArrowheads="1"/>
          </p:cNvSpPr>
          <p:nvPr/>
        </p:nvSpPr>
        <p:spPr bwMode="auto">
          <a:xfrm>
            <a:off x="4679359" y="4537017"/>
            <a:ext cx="7124050" cy="1988493"/>
          </a:xfrm>
          <a:prstGeom prst="rect">
            <a:avLst/>
          </a:prstGeom>
          <a:noFill/>
          <a:ln>
            <a:noFill/>
          </a:ln>
          <a:effectLst/>
          <a:extLst>
            <a:ext uri="{909E8E84-426E-40DD-AFC4-6F175D3DCCD1}">
              <a14:hiddenFill xmlns:a14="http://schemas.microsoft.com/office/drawing/2010/main">
                <a:solidFill>
                  <a:srgbClr val="4D93D9"/>
                </a:solidFill>
              </a14:hiddenFill>
            </a:ext>
            <a:ext uri="{91240B29-F687-4F45-9708-019B960494DF}">
              <a14:hiddenLine xmlns:a14="http://schemas.microsoft.com/office/drawing/2010/main" w="9525">
                <a:solidFill>
                  <a:srgbClr val="0B17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40000"/>
              </a:lnSpc>
              <a:spcBef>
                <a:spcPct val="0"/>
              </a:spcBef>
              <a:spcAft>
                <a:spcPct val="0"/>
              </a:spcAft>
              <a:buClrTx/>
              <a:buSzTx/>
              <a:buFontTx/>
              <a:buNone/>
              <a:defRPr/>
            </a:pPr>
            <a:r>
              <a:rPr kumimoji="0" lang="zh-CN" altLang="en-US" b="1" i="0" u="none" strike="noStrike" kern="1200" cap="none" spc="0" normalizeH="0" baseline="0" noProof="0" dirty="0">
                <a:ln>
                  <a:noFill/>
                </a:ln>
                <a:solidFill>
                  <a:srgbClr val="0B1749"/>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200" cap="none" spc="0" normalizeH="0" baseline="0" noProof="0" dirty="0">
                <a:ln>
                  <a:noFill/>
                </a:ln>
                <a:solidFill>
                  <a:srgbClr val="1F3AC3"/>
                </a:solidFill>
                <a:effectLst/>
                <a:uLnTx/>
                <a:uFillTx/>
                <a:latin typeface="Times New Roman" panose="02020603050405020304" pitchFamily="18" charset="0"/>
                <a:ea typeface="黑体" panose="02010609060101010101" pitchFamily="49" charset="-122"/>
                <a:cs typeface="Times New Roman" panose="02020603050405020304" pitchFamily="18" charset="0"/>
              </a:rPr>
              <a:t>CIPC can inhibit potato healing and forming </a:t>
            </a:r>
            <a:r>
              <a:rPr kumimoji="0" lang="en-US" altLang="zh-CN" b="1" i="0" u="none" strike="noStrike" kern="1200" cap="none" spc="0" normalizeH="0" baseline="0" noProof="0" dirty="0" err="1">
                <a:ln>
                  <a:noFill/>
                </a:ln>
                <a:solidFill>
                  <a:srgbClr val="1F3AC3"/>
                </a:solidFill>
                <a:effectLst/>
                <a:uLnTx/>
                <a:uFillTx/>
                <a:latin typeface="Times New Roman" panose="02020603050405020304" pitchFamily="18" charset="0"/>
                <a:ea typeface="黑体" panose="02010609060101010101" pitchFamily="49" charset="-122"/>
                <a:cs typeface="Times New Roman" panose="02020603050405020304" pitchFamily="18" charset="0"/>
              </a:rPr>
              <a:t>corkification</a:t>
            </a:r>
            <a:r>
              <a:rPr kumimoji="0" lang="en-US" altLang="zh-CN" b="1" i="0" u="none" strike="noStrike" kern="1200" cap="none" spc="0" normalizeH="0" baseline="0" noProof="0" dirty="0">
                <a:ln>
                  <a:noFill/>
                </a:ln>
                <a:solidFill>
                  <a:srgbClr val="1F3AC3"/>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Potatoes should not be administered CIPC for 2 to 3 weeks after harvest.</a:t>
            </a:r>
            <a:endParaRPr kumimoji="0" lang="en-US" altLang="zh-CN"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400" rtl="0" eaLnBrk="1" fontAlgn="base" latinLnBrk="0" hangingPunct="1">
              <a:lnSpc>
                <a:spcPct val="140000"/>
              </a:lnSpc>
              <a:spcBef>
                <a:spcPct val="0"/>
              </a:spcBef>
              <a:spcAft>
                <a:spcPct val="0"/>
              </a:spcAft>
              <a:buClrTx/>
              <a:buSzTx/>
              <a:buFontTx/>
              <a:buNone/>
              <a:defRPr/>
            </a:pPr>
            <a:r>
              <a:rPr kumimoji="0" lang="zh-CN" altLang="en-US" b="1" i="0" u="none" strike="noStrike" kern="1200" cap="none" spc="0" normalizeH="0" baseline="0" noProof="0" dirty="0">
                <a:ln>
                  <a:noFill/>
                </a:ln>
                <a:solidFill>
                  <a:srgbClr val="0B1749"/>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CIPC should not be used for seed potatoes.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Otherwise, it may affect the germination of seed potatoes and cause economic losses to producers.</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0" y="0"/>
            <a:ext cx="12192000" cy="1025236"/>
            <a:chOff x="0" y="0"/>
            <a:chExt cx="12192000" cy="1025236"/>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文本框 5"/>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9" name="文本框 8"/>
          <p:cNvSpPr txBox="1"/>
          <p:nvPr/>
        </p:nvSpPr>
        <p:spPr>
          <a:xfrm>
            <a:off x="200891" y="1092152"/>
            <a:ext cx="5895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6. Preservation and Bud Inhibition</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Rectangle 2"/>
          <p:cNvSpPr>
            <a:spLocks noChangeArrowheads="1"/>
          </p:cNvSpPr>
          <p:nvPr/>
        </p:nvSpPr>
        <p:spPr bwMode="auto">
          <a:xfrm>
            <a:off x="5955879" y="279717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2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16" name="Rectangle 3"/>
          <p:cNvSpPr>
            <a:spLocks noChangeArrowheads="1"/>
          </p:cNvSpPr>
          <p:nvPr/>
        </p:nvSpPr>
        <p:spPr bwMode="auto">
          <a:xfrm>
            <a:off x="6998867" y="301307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2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17" name="AutoShape 4"/>
          <p:cNvSpPr>
            <a:spLocks noChangeAspect="1" noChangeArrowheads="1" noTextEdit="1"/>
          </p:cNvSpPr>
          <p:nvPr/>
        </p:nvSpPr>
        <p:spPr bwMode="gray">
          <a:xfrm>
            <a:off x="4817933" y="4711991"/>
            <a:ext cx="8794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2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18" name="AutoShape 5"/>
          <p:cNvSpPr>
            <a:spLocks noChangeAspect="1" noChangeArrowheads="1" noTextEdit="1"/>
          </p:cNvSpPr>
          <p:nvPr/>
        </p:nvSpPr>
        <p:spPr bwMode="gray">
          <a:xfrm flipH="1">
            <a:off x="6262558" y="4711991"/>
            <a:ext cx="8794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32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nvGrpSpPr>
          <p:cNvPr id="30" name="组合 29"/>
          <p:cNvGrpSpPr/>
          <p:nvPr/>
        </p:nvGrpSpPr>
        <p:grpSpPr>
          <a:xfrm>
            <a:off x="737755" y="4255292"/>
            <a:ext cx="3941604" cy="2417722"/>
            <a:chOff x="5036231" y="2519654"/>
            <a:chExt cx="1838011" cy="1329656"/>
          </a:xfrm>
        </p:grpSpPr>
        <p:pic>
          <p:nvPicPr>
            <p:cNvPr id="31" name="Picture 27" descr="抑芽剂产品"/>
            <p:cNvPicPr>
              <a:picLocks noChangeAspect="1" noChangeArrowheads="1"/>
            </p:cNvPicPr>
            <p:nvPr/>
          </p:nvPicPr>
          <p:blipFill>
            <a:blip r:embed="rId2" cstate="print">
              <a:extLst>
                <a:ext uri="{28A0092B-C50C-407E-A947-70E740481C1C}">
                  <a14:useLocalDpi xmlns:a14="http://schemas.microsoft.com/office/drawing/2010/main" val="0"/>
                </a:ext>
              </a:extLst>
            </a:blip>
            <a:srcRect l="48874" r="6758"/>
            <a:stretch>
              <a:fillRect/>
            </a:stretch>
          </p:blipFill>
          <p:spPr bwMode="auto">
            <a:xfrm>
              <a:off x="6218120" y="2519654"/>
              <a:ext cx="656122" cy="132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8" descr="雾化机药剂-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353" y="2519654"/>
              <a:ext cx="534457" cy="132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9" descr="抑芽剂产品"/>
            <p:cNvPicPr>
              <a:picLocks noChangeAspect="1" noChangeArrowheads="1"/>
            </p:cNvPicPr>
            <p:nvPr/>
          </p:nvPicPr>
          <p:blipFill>
            <a:blip r:embed="rId2" cstate="print">
              <a:extLst>
                <a:ext uri="{28A0092B-C50C-407E-A947-70E740481C1C}">
                  <a14:useLocalDpi xmlns:a14="http://schemas.microsoft.com/office/drawing/2010/main" val="0"/>
                </a:ext>
              </a:extLst>
            </a:blip>
            <a:srcRect l="8913" r="46719"/>
            <a:stretch>
              <a:fillRect/>
            </a:stretch>
          </p:blipFill>
          <p:spPr bwMode="auto">
            <a:xfrm>
              <a:off x="5036231" y="2519654"/>
              <a:ext cx="656122" cy="132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灯片编号占位符 35"/>
          <p:cNvSpPr>
            <a:spLocks noGrp="1"/>
          </p:cNvSpPr>
          <p:nvPr>
            <p:ph type="sldNum" sz="quarter" idx="12"/>
          </p:nvPr>
        </p:nvSpPr>
        <p:spPr/>
        <p:txBody>
          <a:bodyPr/>
          <a:lstStyle/>
          <a:p>
            <a:fld id="{4F8BEFBF-5B5F-4BD2-A74A-61A97BF1200E}"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内容占位符 4"/>
          <p:cNvSpPr>
            <a:spLocks noGrp="1" noChangeArrowheads="1"/>
          </p:cNvSpPr>
          <p:nvPr/>
        </p:nvSpPr>
        <p:spPr>
          <a:xfrm>
            <a:off x="205200" y="1530238"/>
            <a:ext cx="10143813" cy="444500"/>
          </a:xfrm>
          <a:prstGeom prst="rect">
            <a:avLst/>
          </a:prstGeom>
          <a:noFill/>
          <a:ln>
            <a:noFill/>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kern="1200">
                <a:solidFill>
                  <a:srgbClr val="000000"/>
                </a:solidFill>
                <a:latin typeface="Arial" panose="020B0604020202020204" pitchFamily="34" charset="0"/>
                <a:ea typeface="宋体" panose="02010600030101010101" pitchFamily="2" charset="-122"/>
                <a:cs typeface="+mn-ea"/>
              </a:defRPr>
            </a:lvl1pPr>
            <a:lvl2pPr marL="742950" lvl="1" indent="-285750" algn="l" rtl="0" eaLnBrk="0" fontAlgn="base" hangingPunct="0">
              <a:spcBef>
                <a:spcPct val="20000"/>
              </a:spcBef>
              <a:spcAft>
                <a:spcPct val="0"/>
              </a:spcAft>
              <a:buChar char="–"/>
              <a:defRPr sz="2800" kern="1200">
                <a:solidFill>
                  <a:srgbClr val="000000"/>
                </a:solidFill>
                <a:latin typeface="Arial" panose="020B0604020202020204" pitchFamily="34" charset="0"/>
                <a:ea typeface="宋体" panose="02010600030101010101" pitchFamily="2" charset="-122"/>
                <a:cs typeface="+mn-ea"/>
              </a:defRPr>
            </a:lvl2pPr>
            <a:lvl3pPr marL="1143000" lvl="2" indent="-228600" algn="l" rtl="0" eaLnBrk="0" fontAlgn="base" hangingPunct="0">
              <a:spcBef>
                <a:spcPct val="20000"/>
              </a:spcBef>
              <a:spcAft>
                <a:spcPct val="0"/>
              </a:spcAft>
              <a:buChar char="•"/>
              <a:defRPr sz="2400" kern="1200">
                <a:solidFill>
                  <a:srgbClr val="000000"/>
                </a:solidFill>
                <a:latin typeface="Arial" panose="020B0604020202020204" pitchFamily="34" charset="0"/>
                <a:ea typeface="宋体" panose="02010600030101010101" pitchFamily="2" charset="-122"/>
                <a:cs typeface="+mn-ea"/>
              </a:defRPr>
            </a:lvl3pPr>
            <a:lvl4pPr marL="1600200" lvl="3"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宋体" panose="02010600030101010101" pitchFamily="2" charset="-122"/>
                <a:cs typeface="+mn-ea"/>
              </a:defRPr>
            </a:lvl4pPr>
            <a:lvl5pPr marL="2057400" lvl="4" indent="-228600" algn="l" rtl="0" eaLnBrk="0" fontAlgn="base" hangingPunct="0">
              <a:spcBef>
                <a:spcPct val="20000"/>
              </a:spcBef>
              <a:spcAft>
                <a:spcPct val="0"/>
              </a:spcAft>
              <a:buChar char="»"/>
              <a:defRPr sz="2000" kern="1200">
                <a:solidFill>
                  <a:srgbClr val="000000"/>
                </a:solidFill>
                <a:latin typeface="Arial" panose="020B0604020202020204" pitchFamily="34" charset="0"/>
                <a:ea typeface="宋体" panose="02010600030101010101" pitchFamily="2" charset="-122"/>
                <a:cs typeface="+mn-ea"/>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rgbClr val="000000"/>
                </a:solidFill>
                <a:latin typeface="Arial" panose="020B0604020202020204" pitchFamily="34" charset="0"/>
                <a:ea typeface="宋体" panose="02010600030101010101" pitchFamily="2" charset="-122"/>
                <a:cs typeface="+mn-ea"/>
              </a:defRPr>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 Effect of high energy electron beam irradiation on inhabitation sprouting of potato</a:t>
            </a:r>
            <a:endPar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34290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1" name="文本框 10"/>
          <p:cNvSpPr txBox="1"/>
          <p:nvPr/>
        </p:nvSpPr>
        <p:spPr>
          <a:xfrm>
            <a:off x="1986429" y="1862038"/>
            <a:ext cx="6832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Control</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Different dose of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high energy electron beam</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73" name="组合 72"/>
          <p:cNvGrpSpPr/>
          <p:nvPr/>
        </p:nvGrpSpPr>
        <p:grpSpPr>
          <a:xfrm>
            <a:off x="1563712" y="2183556"/>
            <a:ext cx="6645106" cy="3365719"/>
            <a:chOff x="1057" y="4394"/>
            <a:chExt cx="12447" cy="5557"/>
          </a:xfrm>
        </p:grpSpPr>
        <p:grpSp>
          <p:nvGrpSpPr>
            <p:cNvPr id="58" name="组合 57"/>
            <p:cNvGrpSpPr/>
            <p:nvPr/>
          </p:nvGrpSpPr>
          <p:grpSpPr>
            <a:xfrm>
              <a:off x="1057" y="4394"/>
              <a:ext cx="12447" cy="3629"/>
              <a:chOff x="1057" y="4393"/>
              <a:chExt cx="12447" cy="4397"/>
            </a:xfrm>
          </p:grpSpPr>
          <p:grpSp>
            <p:nvGrpSpPr>
              <p:cNvPr id="10" name="组合 9"/>
              <p:cNvGrpSpPr/>
              <p:nvPr/>
            </p:nvGrpSpPr>
            <p:grpSpPr>
              <a:xfrm>
                <a:off x="1057" y="4393"/>
                <a:ext cx="12430" cy="2042"/>
                <a:chOff x="579" y="6419"/>
                <a:chExt cx="12430" cy="3016"/>
              </a:xfrm>
            </p:grpSpPr>
            <p:pic>
              <p:nvPicPr>
                <p:cNvPr id="3" name="图片 2"/>
                <p:cNvPicPr>
                  <a:picLocks noChangeAspect="1"/>
                </p:cNvPicPr>
                <p:nvPr>
                  <p:custDataLst>
                    <p:tags r:id="rId1"/>
                  </p:custDataLst>
                </p:nvPr>
              </p:nvPicPr>
              <p:blipFill>
                <a:blip r:embed="rId2"/>
                <a:srcRect l="8602" t="12577" r="26631" b="33901"/>
                <a:stretch>
                  <a:fillRect/>
                </a:stretch>
              </p:blipFill>
              <p:spPr>
                <a:xfrm>
                  <a:off x="3646" y="6419"/>
                  <a:ext cx="3155" cy="3009"/>
                </a:xfrm>
                <a:prstGeom prst="rect">
                  <a:avLst/>
                </a:prstGeom>
              </p:spPr>
            </p:pic>
            <p:pic>
              <p:nvPicPr>
                <p:cNvPr id="5" name="图片 4"/>
                <p:cNvPicPr/>
                <p:nvPr>
                  <p:custDataLst>
                    <p:tags r:id="rId3"/>
                  </p:custDataLst>
                </p:nvPr>
              </p:nvPicPr>
              <p:blipFill>
                <a:blip r:embed="rId4"/>
                <a:srcRect l="18922" r="12581" b="46478"/>
                <a:stretch>
                  <a:fillRect/>
                </a:stretch>
              </p:blipFill>
              <p:spPr>
                <a:xfrm>
                  <a:off x="6819" y="6431"/>
                  <a:ext cx="3100" cy="3002"/>
                </a:xfrm>
                <a:prstGeom prst="rect">
                  <a:avLst/>
                </a:prstGeom>
              </p:spPr>
            </p:pic>
            <p:pic>
              <p:nvPicPr>
                <p:cNvPr id="6" name="图片 5"/>
                <p:cNvPicPr>
                  <a:picLocks noChangeAspect="1"/>
                </p:cNvPicPr>
                <p:nvPr>
                  <p:custDataLst>
                    <p:tags r:id="rId5"/>
                  </p:custDataLst>
                </p:nvPr>
              </p:nvPicPr>
              <p:blipFill>
                <a:blip r:embed="rId6"/>
                <a:srcRect l="11699" t="22611" b="10076"/>
                <a:stretch>
                  <a:fillRect/>
                </a:stretch>
              </p:blipFill>
              <p:spPr>
                <a:xfrm>
                  <a:off x="9933" y="6433"/>
                  <a:ext cx="3076" cy="3002"/>
                </a:xfrm>
                <a:prstGeom prst="rect">
                  <a:avLst/>
                </a:prstGeom>
              </p:spPr>
            </p:pic>
            <p:pic>
              <p:nvPicPr>
                <p:cNvPr id="7" name="图片 6"/>
                <p:cNvPicPr/>
                <p:nvPr/>
              </p:nvPicPr>
              <p:blipFill>
                <a:blip r:embed="rId7"/>
                <a:srcRect l="8986" t="16352" r="17091" b="26371"/>
                <a:stretch>
                  <a:fillRect/>
                </a:stretch>
              </p:blipFill>
              <p:spPr>
                <a:xfrm>
                  <a:off x="579" y="6431"/>
                  <a:ext cx="3049" cy="2997"/>
                </a:xfrm>
                <a:prstGeom prst="rect">
                  <a:avLst/>
                </a:prstGeom>
                <a:ln>
                  <a:solidFill>
                    <a:schemeClr val="bg1"/>
                  </a:solidFill>
                </a:ln>
              </p:spPr>
            </p:pic>
          </p:grpSp>
          <p:grpSp>
            <p:nvGrpSpPr>
              <p:cNvPr id="46" name="组合 45"/>
              <p:cNvGrpSpPr/>
              <p:nvPr/>
            </p:nvGrpSpPr>
            <p:grpSpPr>
              <a:xfrm>
                <a:off x="1068" y="6439"/>
                <a:ext cx="12436" cy="2351"/>
                <a:chOff x="1068" y="7908"/>
                <a:chExt cx="12436" cy="2351"/>
              </a:xfrm>
            </p:grpSpPr>
            <p:pic>
              <p:nvPicPr>
                <p:cNvPr id="18" name="图片 17"/>
                <p:cNvPicPr/>
                <p:nvPr/>
              </p:nvPicPr>
              <p:blipFill>
                <a:blip r:embed="rId8"/>
                <a:srcRect l="34215" t="26224" r="15293" b="26224"/>
                <a:stretch>
                  <a:fillRect/>
                </a:stretch>
              </p:blipFill>
              <p:spPr>
                <a:xfrm>
                  <a:off x="1068" y="7948"/>
                  <a:ext cx="3038" cy="2275"/>
                </a:xfrm>
                <a:prstGeom prst="rect">
                  <a:avLst/>
                </a:prstGeom>
                <a:ln>
                  <a:solidFill>
                    <a:schemeClr val="bg1"/>
                  </a:solidFill>
                </a:ln>
              </p:spPr>
            </p:pic>
            <p:pic>
              <p:nvPicPr>
                <p:cNvPr id="19" name="图片 18"/>
                <p:cNvPicPr/>
                <p:nvPr/>
              </p:nvPicPr>
              <p:blipFill>
                <a:blip r:embed="rId9"/>
                <a:srcRect l="11699" t="40342" r="18006" b="20152"/>
                <a:stretch>
                  <a:fillRect/>
                </a:stretch>
              </p:blipFill>
              <p:spPr>
                <a:xfrm>
                  <a:off x="4121" y="7939"/>
                  <a:ext cx="3161" cy="2299"/>
                </a:xfrm>
                <a:prstGeom prst="rect">
                  <a:avLst/>
                </a:prstGeom>
                <a:ln>
                  <a:solidFill>
                    <a:schemeClr val="bg1"/>
                  </a:solidFill>
                </a:ln>
              </p:spPr>
            </p:pic>
            <p:pic>
              <p:nvPicPr>
                <p:cNvPr id="20" name="图片 19"/>
                <p:cNvPicPr/>
                <p:nvPr/>
              </p:nvPicPr>
              <p:blipFill>
                <a:blip r:embed="rId10"/>
                <a:srcRect l="13530" t="36253" r="18006" b="32234"/>
                <a:stretch>
                  <a:fillRect/>
                </a:stretch>
              </p:blipFill>
              <p:spPr>
                <a:xfrm>
                  <a:off x="7281" y="7908"/>
                  <a:ext cx="3111" cy="2332"/>
                </a:xfrm>
                <a:prstGeom prst="rect">
                  <a:avLst/>
                </a:prstGeom>
              </p:spPr>
            </p:pic>
            <p:pic>
              <p:nvPicPr>
                <p:cNvPr id="21" name="图片 20"/>
                <p:cNvPicPr/>
                <p:nvPr/>
              </p:nvPicPr>
              <p:blipFill>
                <a:blip r:embed="rId11"/>
                <a:srcRect l="22516" t="22184" r="17124" b="27190"/>
                <a:stretch>
                  <a:fillRect/>
                </a:stretch>
              </p:blipFill>
              <p:spPr>
                <a:xfrm>
                  <a:off x="10394" y="7912"/>
                  <a:ext cx="3110" cy="2347"/>
                </a:xfrm>
                <a:prstGeom prst="rect">
                  <a:avLst/>
                </a:prstGeom>
              </p:spPr>
            </p:pic>
            <p:pic>
              <p:nvPicPr>
                <p:cNvPr id="16" name="图片 15"/>
                <p:cNvPicPr/>
                <p:nvPr/>
              </p:nvPicPr>
              <p:blipFill>
                <a:blip r:embed="rId10"/>
                <a:srcRect l="13530" t="36253" r="18006" b="32234"/>
                <a:stretch>
                  <a:fillRect/>
                </a:stretch>
              </p:blipFill>
              <p:spPr>
                <a:xfrm>
                  <a:off x="7279" y="7925"/>
                  <a:ext cx="3116" cy="2332"/>
                </a:xfrm>
                <a:prstGeom prst="rect">
                  <a:avLst/>
                </a:prstGeom>
                <a:ln>
                  <a:solidFill>
                    <a:schemeClr val="bg1"/>
                  </a:solidFill>
                </a:ln>
              </p:spPr>
            </p:pic>
          </p:grpSp>
        </p:grpSp>
        <p:grpSp>
          <p:nvGrpSpPr>
            <p:cNvPr id="72" name="组合 71"/>
            <p:cNvGrpSpPr/>
            <p:nvPr/>
          </p:nvGrpSpPr>
          <p:grpSpPr>
            <a:xfrm>
              <a:off x="1057" y="8035"/>
              <a:ext cx="12445" cy="1916"/>
              <a:chOff x="1057" y="8035"/>
              <a:chExt cx="12445" cy="1916"/>
            </a:xfrm>
          </p:grpSpPr>
          <p:pic>
            <p:nvPicPr>
              <p:cNvPr id="68" name="图片 67"/>
              <p:cNvPicPr/>
              <p:nvPr/>
            </p:nvPicPr>
            <p:blipFill>
              <a:blip r:embed="rId12"/>
              <a:srcRect l="18006" t="18049" r="12581" b="19943"/>
              <a:stretch>
                <a:fillRect/>
              </a:stretch>
            </p:blipFill>
            <p:spPr>
              <a:xfrm>
                <a:off x="1057" y="8038"/>
                <a:ext cx="3038" cy="1912"/>
              </a:xfrm>
              <a:prstGeom prst="rect">
                <a:avLst/>
              </a:prstGeom>
              <a:ln w="25400">
                <a:solidFill>
                  <a:schemeClr val="bg1"/>
                </a:solidFill>
              </a:ln>
            </p:spPr>
          </p:pic>
          <p:pic>
            <p:nvPicPr>
              <p:cNvPr id="69" name="图片 68"/>
              <p:cNvPicPr>
                <a:picLocks noChangeAspect="1"/>
              </p:cNvPicPr>
              <p:nvPr/>
            </p:nvPicPr>
            <p:blipFill>
              <a:blip r:embed="rId13"/>
              <a:srcRect l="10435" t="10780" r="41714" b="38712"/>
              <a:stretch>
                <a:fillRect/>
              </a:stretch>
            </p:blipFill>
            <p:spPr>
              <a:xfrm rot="16200000">
                <a:off x="4737" y="7407"/>
                <a:ext cx="1913" cy="3175"/>
              </a:xfrm>
              <a:prstGeom prst="rect">
                <a:avLst/>
              </a:prstGeom>
              <a:ln>
                <a:solidFill>
                  <a:schemeClr val="bg1"/>
                </a:solidFill>
              </a:ln>
            </p:spPr>
          </p:pic>
          <p:pic>
            <p:nvPicPr>
              <p:cNvPr id="70" name="图片 69"/>
              <p:cNvPicPr/>
              <p:nvPr/>
            </p:nvPicPr>
            <p:blipFill>
              <a:blip r:embed="rId14"/>
              <a:srcRect l="12619" t="19000" r="42334" b="36036"/>
              <a:stretch>
                <a:fillRect/>
              </a:stretch>
            </p:blipFill>
            <p:spPr>
              <a:xfrm>
                <a:off x="7281" y="8035"/>
                <a:ext cx="3114" cy="1913"/>
              </a:xfrm>
              <a:prstGeom prst="rect">
                <a:avLst/>
              </a:prstGeom>
              <a:ln>
                <a:solidFill>
                  <a:schemeClr val="bg1"/>
                </a:solidFill>
              </a:ln>
            </p:spPr>
          </p:pic>
          <p:pic>
            <p:nvPicPr>
              <p:cNvPr id="71" name="图片 70"/>
              <p:cNvPicPr/>
              <p:nvPr/>
            </p:nvPicPr>
            <p:blipFill>
              <a:blip r:embed="rId15"/>
              <a:srcRect l="13530" t="13286" r="27026" b="44590"/>
              <a:stretch>
                <a:fillRect/>
              </a:stretch>
            </p:blipFill>
            <p:spPr>
              <a:xfrm>
                <a:off x="10395" y="8045"/>
                <a:ext cx="3107" cy="1901"/>
              </a:xfrm>
              <a:prstGeom prst="rect">
                <a:avLst/>
              </a:prstGeom>
              <a:ln>
                <a:solidFill>
                  <a:schemeClr val="bg1"/>
                </a:solidFill>
              </a:ln>
            </p:spPr>
          </p:pic>
        </p:grpSp>
      </p:grpSp>
      <p:sp>
        <p:nvSpPr>
          <p:cNvPr id="74" name="文本框 73"/>
          <p:cNvSpPr txBox="1"/>
          <p:nvPr/>
        </p:nvSpPr>
        <p:spPr>
          <a:xfrm>
            <a:off x="464320" y="5822113"/>
            <a:ext cx="11441430" cy="64633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Within a certain range, high-energy electron beam irradiation has a remarkable effect on bud inhibition. When the dose exceeds a certain range, it will accelerate the wilting and decay of potato tubers</a:t>
            </a:r>
            <a:endParaRPr kumimoji="0" lang="zh-CN"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0" name="矩形 39"/>
          <p:cNvSpPr/>
          <p:nvPr/>
        </p:nvSpPr>
        <p:spPr>
          <a:xfrm>
            <a:off x="1765929" y="27076"/>
            <a:ext cx="7263368" cy="58356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5</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rPr>
              <a:t>）抑芽防腐技术</a:t>
            </a:r>
            <a:endPar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42" name="Picture 2" descr="http://www.kexingxing.com.cn/uploadfile/2017/0622/20170622105541872.jpg"/>
          <p:cNvPicPr>
            <a:picLocks noChangeAspect="1" noChangeArrowheads="1"/>
          </p:cNvPicPr>
          <p:nvPr/>
        </p:nvPicPr>
        <p:blipFill rotWithShape="1">
          <a:blip r:embed="rId16">
            <a:extLst>
              <a:ext uri="{28A0092B-C50C-407E-A947-70E740481C1C}">
                <a14:useLocalDpi xmlns:a14="http://schemas.microsoft.com/office/drawing/2010/main" val="0"/>
              </a:ext>
            </a:extLst>
          </a:blip>
          <a:srcRect b="11143"/>
          <a:stretch>
            <a:fillRect/>
          </a:stretch>
        </p:blipFill>
        <p:spPr bwMode="auto">
          <a:xfrm>
            <a:off x="9102104" y="2023231"/>
            <a:ext cx="2493817" cy="1816145"/>
          </a:xfrm>
          <a:prstGeom prst="rect">
            <a:avLst/>
          </a:prstGeom>
          <a:noFill/>
          <a:extLst>
            <a:ext uri="{909E8E84-426E-40DD-AFC4-6F175D3DCCD1}">
              <a14:hiddenFill xmlns:a14="http://schemas.microsoft.com/office/drawing/2010/main">
                <a:solidFill>
                  <a:srgbClr val="FFFFFF"/>
                </a:solidFill>
              </a14:hiddenFill>
            </a:ext>
          </a:extLst>
        </p:spPr>
      </p:pic>
      <p:sp>
        <p:nvSpPr>
          <p:cNvPr id="43" name="圆角矩形 42"/>
          <p:cNvSpPr/>
          <p:nvPr/>
        </p:nvSpPr>
        <p:spPr bwMode="auto">
          <a:xfrm>
            <a:off x="9003389" y="3839376"/>
            <a:ext cx="2691245" cy="195992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4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High-energy electron beam irradiation can decontaminate, disinfect, sterilize and keep fresh, which has certain potential in potato quality control.</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8" name="组合 7"/>
          <p:cNvGrpSpPr/>
          <p:nvPr/>
        </p:nvGrpSpPr>
        <p:grpSpPr>
          <a:xfrm>
            <a:off x="-14278" y="2350122"/>
            <a:ext cx="1777373" cy="2880538"/>
            <a:chOff x="-328450" y="3675806"/>
            <a:chExt cx="2599152" cy="2880538"/>
          </a:xfrm>
        </p:grpSpPr>
        <p:sp>
          <p:nvSpPr>
            <p:cNvPr id="35" name="文本框 16"/>
            <p:cNvSpPr txBox="1"/>
            <p:nvPr/>
          </p:nvSpPr>
          <p:spPr>
            <a:xfrm>
              <a:off x="-263584" y="3997143"/>
              <a:ext cx="253428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2020.1.1-2020.2.24</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6" name="文本框 3"/>
            <p:cNvSpPr txBox="1"/>
            <p:nvPr/>
          </p:nvSpPr>
          <p:spPr>
            <a:xfrm>
              <a:off x="-328450" y="5013321"/>
              <a:ext cx="253428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2020.1.1-2020.</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4.19</a:t>
              </a: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7" name="文本框 11"/>
            <p:cNvSpPr txBox="1"/>
            <p:nvPr/>
          </p:nvSpPr>
          <p:spPr>
            <a:xfrm>
              <a:off x="-307570" y="6248567"/>
              <a:ext cx="253428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2020.1.1-2020.</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5.22</a:t>
              </a: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1" name="文本框 21"/>
            <p:cNvSpPr txBox="1"/>
            <p:nvPr/>
          </p:nvSpPr>
          <p:spPr>
            <a:xfrm>
              <a:off x="356872" y="3675806"/>
              <a:ext cx="129337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50 d</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4" name="文本框 22"/>
            <p:cNvSpPr txBox="1"/>
            <p:nvPr/>
          </p:nvSpPr>
          <p:spPr>
            <a:xfrm>
              <a:off x="292006" y="4736049"/>
              <a:ext cx="129337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110 </a:t>
              </a: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d</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5" name="文本框 23"/>
            <p:cNvSpPr txBox="1"/>
            <p:nvPr/>
          </p:nvSpPr>
          <p:spPr>
            <a:xfrm>
              <a:off x="371431" y="5986040"/>
              <a:ext cx="1278817"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175 </a:t>
              </a: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d</a:t>
              </a:r>
              <a:endParaRPr kumimoji="0" lang="zh-CN"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2" name="组合 1"/>
          <p:cNvGrpSpPr/>
          <p:nvPr/>
        </p:nvGrpSpPr>
        <p:grpSpPr>
          <a:xfrm>
            <a:off x="0" y="0"/>
            <a:ext cx="12192000" cy="1025236"/>
            <a:chOff x="0" y="0"/>
            <a:chExt cx="12192000" cy="1025236"/>
          </a:xfrm>
        </p:grpSpPr>
        <p:pic>
          <p:nvPicPr>
            <p:cNvPr id="4" name="图片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9" name="文本框 8"/>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12" name="文本框 11"/>
          <p:cNvSpPr txBox="1"/>
          <p:nvPr/>
        </p:nvSpPr>
        <p:spPr>
          <a:xfrm>
            <a:off x="200891" y="1092152"/>
            <a:ext cx="5895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6. Preservation and Bud Inhibition</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灯片编号占位符 27"/>
          <p:cNvSpPr>
            <a:spLocks noGrp="1"/>
          </p:cNvSpPr>
          <p:nvPr>
            <p:ph type="sldNum" sz="quarter" idx="12"/>
          </p:nvPr>
        </p:nvSpPr>
        <p:spPr/>
        <p:txBody>
          <a:bodyPr/>
          <a:lstStyle/>
          <a:p>
            <a:fld id="{4F8BEFBF-5B5F-4BD2-A74A-61A97BF1200E}"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p:cNvSpPr txBox="1"/>
          <p:nvPr/>
        </p:nvSpPr>
        <p:spPr>
          <a:xfrm>
            <a:off x="205200" y="1521182"/>
            <a:ext cx="11773309" cy="400110"/>
          </a:xfrm>
          <a:prstGeom prst="rect">
            <a:avLst/>
          </a:prstGeom>
          <a:noFill/>
          <a:ln w="9525">
            <a:noFill/>
          </a:ln>
        </p:spPr>
        <p:txBody>
          <a:bodyPr wrap="square"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sym typeface="微软雅黑" panose="020B0503020204020204" charset="-122"/>
              </a:rPr>
              <a:t>（</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sym typeface="微软雅黑" panose="020B0503020204020204" charset="-122"/>
              </a:rPr>
              <a:t>4</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sym typeface="微软雅黑" panose="020B0503020204020204" charset="-122"/>
              </a:rPr>
              <a:t>）</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sym typeface="微软雅黑" panose="020B0503020204020204" charset="-122"/>
              </a:rPr>
              <a:t>Effects of different doses of electron beam irradiation on sprouting and storage quality of potato</a:t>
            </a:r>
            <a:endParaRPr kumimoji="0" lang="zh-CN"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mn-cs"/>
              <a:sym typeface="微软雅黑" panose="020B0503020204020204" charset="-122"/>
            </a:endParaRPr>
          </a:p>
        </p:txBody>
      </p:sp>
      <p:sp>
        <p:nvSpPr>
          <p:cNvPr id="5" name="文本框 4"/>
          <p:cNvSpPr txBox="1"/>
          <p:nvPr/>
        </p:nvSpPr>
        <p:spPr>
          <a:xfrm>
            <a:off x="7221683" y="5221842"/>
            <a:ext cx="4555130" cy="1338828"/>
          </a:xfrm>
          <a:prstGeom prst="rect">
            <a:avLst/>
          </a:prstGeom>
          <a:noFill/>
          <a:ln w="15875">
            <a:solidFill>
              <a:schemeClr val="tx2">
                <a:lumMod val="40000"/>
                <a:lumOff val="60000"/>
              </a:schemeClr>
            </a:solidFill>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300-500 </a:t>
            </a:r>
            <a:r>
              <a:rPr kumimoji="0" lang="en-US" altLang="zh-CN" sz="18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Gy</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 electron beam irradiation inhibited sprout at 8</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for 9</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months</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and reduced the decrease of starch and </a:t>
            </a:r>
            <a:r>
              <a:rPr kumimoji="0" lang="en-US" altLang="zh-CN" sz="1800" b="1"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Vc</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charset="-122"/>
                <a:cs typeface="Times New Roman" panose="02020603050405020304" pitchFamily="18" charset="0"/>
              </a:rPr>
              <a:t>.</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21" name="组合 20"/>
          <p:cNvGrpSpPr/>
          <p:nvPr/>
        </p:nvGrpSpPr>
        <p:grpSpPr>
          <a:xfrm>
            <a:off x="7524797" y="2224177"/>
            <a:ext cx="4252015" cy="2819450"/>
            <a:chOff x="9397152" y="633620"/>
            <a:chExt cx="2945555" cy="2023996"/>
          </a:xfrm>
        </p:grpSpPr>
        <p:pic>
          <p:nvPicPr>
            <p:cNvPr id="549" name="图片 67" descr="d08604c3d81ac259a95e6fbf7635d6c"/>
            <p:cNvPicPr>
              <a:picLocks noChangeAspect="1" noChangeArrowheads="1"/>
            </p:cNvPicPr>
            <p:nvPr/>
          </p:nvPicPr>
          <p:blipFill>
            <a:blip r:embed="rId1" cstate="print">
              <a:extLst>
                <a:ext uri="{28A0092B-C50C-407E-A947-70E740481C1C}">
                  <a14:useLocalDpi xmlns:a14="http://schemas.microsoft.com/office/drawing/2010/main" val="0"/>
                </a:ext>
              </a:extLst>
            </a:blip>
            <a:srcRect l="32101" t="7118" r="19460" b="55347"/>
            <a:stretch>
              <a:fillRect/>
            </a:stretch>
          </p:blipFill>
          <p:spPr>
            <a:xfrm>
              <a:off x="10714566" y="1670403"/>
              <a:ext cx="1264920" cy="987213"/>
            </a:xfrm>
            <a:prstGeom prst="rect">
              <a:avLst/>
            </a:prstGeom>
            <a:noFill/>
            <a:ln w="9525">
              <a:solidFill>
                <a:schemeClr val="tx1"/>
              </a:solidFill>
            </a:ln>
          </p:spPr>
        </p:pic>
        <p:grpSp>
          <p:nvGrpSpPr>
            <p:cNvPr id="20" name="组合 19"/>
            <p:cNvGrpSpPr/>
            <p:nvPr/>
          </p:nvGrpSpPr>
          <p:grpSpPr>
            <a:xfrm>
              <a:off x="9397152" y="633620"/>
              <a:ext cx="2945555" cy="2015600"/>
              <a:chOff x="9397152" y="633620"/>
              <a:chExt cx="2945555" cy="2015600"/>
            </a:xfrm>
          </p:grpSpPr>
          <p:pic>
            <p:nvPicPr>
              <p:cNvPr id="550" name="图片 68" descr="1b84148786a27f8289d2158bc253969"/>
              <p:cNvPicPr>
                <a:picLocks noChangeAspect="1" noChangeArrowheads="1"/>
              </p:cNvPicPr>
              <p:nvPr/>
            </p:nvPicPr>
            <p:blipFill>
              <a:blip r:embed="rId2">
                <a:extLst>
                  <a:ext uri="{28A0092B-C50C-407E-A947-70E740481C1C}">
                    <a14:useLocalDpi xmlns:a14="http://schemas.microsoft.com/office/drawing/2010/main" val="0"/>
                  </a:ext>
                </a:extLst>
              </a:blip>
              <a:srcRect l="21870" t="53018" r="23615" b="12198"/>
              <a:stretch>
                <a:fillRect/>
              </a:stretch>
            </p:blipFill>
            <p:spPr>
              <a:xfrm>
                <a:off x="9397152" y="633620"/>
                <a:ext cx="1264920" cy="987213"/>
              </a:xfrm>
              <a:prstGeom prst="rect">
                <a:avLst/>
              </a:prstGeom>
              <a:noFill/>
              <a:ln w="9525">
                <a:solidFill>
                  <a:schemeClr val="tx1"/>
                </a:solidFill>
              </a:ln>
            </p:spPr>
          </p:pic>
          <p:pic>
            <p:nvPicPr>
              <p:cNvPr id="551" name="图片 72" descr="d08604c3d81ac259a95e6fbf7635d6c"/>
              <p:cNvPicPr>
                <a:picLocks noChangeAspect="1" noChangeArrowheads="1"/>
              </p:cNvPicPr>
              <p:nvPr/>
            </p:nvPicPr>
            <p:blipFill>
              <a:blip r:embed="rId1">
                <a:extLst>
                  <a:ext uri="{28A0092B-C50C-407E-A947-70E740481C1C}">
                    <a14:useLocalDpi xmlns:a14="http://schemas.microsoft.com/office/drawing/2010/main" val="0"/>
                  </a:ext>
                </a:extLst>
              </a:blip>
              <a:srcRect l="25800" t="44087" r="20200" b="19867"/>
              <a:stretch>
                <a:fillRect/>
              </a:stretch>
            </p:blipFill>
            <p:spPr>
              <a:xfrm>
                <a:off x="10703560" y="642620"/>
                <a:ext cx="1264920" cy="987213"/>
              </a:xfrm>
              <a:prstGeom prst="rect">
                <a:avLst/>
              </a:prstGeom>
              <a:noFill/>
              <a:ln w="9525">
                <a:solidFill>
                  <a:schemeClr val="tx1"/>
                </a:solidFill>
              </a:ln>
            </p:spPr>
          </p:pic>
          <p:grpSp>
            <p:nvGrpSpPr>
              <p:cNvPr id="15" name="组合 14"/>
              <p:cNvGrpSpPr/>
              <p:nvPr/>
            </p:nvGrpSpPr>
            <p:grpSpPr>
              <a:xfrm>
                <a:off x="9397154" y="837354"/>
                <a:ext cx="2945553" cy="1811866"/>
                <a:chOff x="11099" y="989"/>
                <a:chExt cx="3479" cy="2140"/>
              </a:xfrm>
            </p:grpSpPr>
            <p:pic>
              <p:nvPicPr>
                <p:cNvPr id="548" name="图片 61" descr="1b84148786a27f8289d2158bc253969"/>
                <p:cNvPicPr>
                  <a:picLocks noChangeAspect="1" noChangeArrowheads="1"/>
                </p:cNvPicPr>
                <p:nvPr/>
              </p:nvPicPr>
              <p:blipFill>
                <a:blip r:embed="rId2" cstate="print">
                  <a:extLst>
                    <a:ext uri="{28A0092B-C50C-407E-A947-70E740481C1C}">
                      <a14:useLocalDpi xmlns:a14="http://schemas.microsoft.com/office/drawing/2010/main" val="0"/>
                    </a:ext>
                  </a:extLst>
                </a:blip>
                <a:srcRect l="20793" t="7703" r="21129" b="47665"/>
                <a:stretch>
                  <a:fillRect/>
                </a:stretch>
              </p:blipFill>
              <p:spPr>
                <a:xfrm>
                  <a:off x="11099" y="1963"/>
                  <a:ext cx="1494" cy="1166"/>
                </a:xfrm>
                <a:prstGeom prst="rect">
                  <a:avLst/>
                </a:prstGeom>
                <a:noFill/>
                <a:ln w="9525">
                  <a:solidFill>
                    <a:schemeClr val="tx1"/>
                  </a:solidFill>
                </a:ln>
              </p:spPr>
            </p:pic>
            <p:grpSp>
              <p:nvGrpSpPr>
                <p:cNvPr id="14" name="组合 13"/>
                <p:cNvGrpSpPr/>
                <p:nvPr/>
              </p:nvGrpSpPr>
              <p:grpSpPr>
                <a:xfrm>
                  <a:off x="11161" y="989"/>
                  <a:ext cx="3417" cy="1658"/>
                  <a:chOff x="11161" y="989"/>
                  <a:chExt cx="3417" cy="1658"/>
                </a:xfrm>
              </p:grpSpPr>
              <p:sp>
                <p:nvSpPr>
                  <p:cNvPr id="8" name="文本框 7"/>
                  <p:cNvSpPr txBox="1"/>
                  <p:nvPr/>
                </p:nvSpPr>
                <p:spPr>
                  <a:xfrm>
                    <a:off x="12715" y="999"/>
                    <a:ext cx="994" cy="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0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Gy</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11282" y="989"/>
                    <a:ext cx="994" cy="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0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Gy</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11161" y="2360"/>
                    <a:ext cx="1196" cy="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300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Gy</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12712" y="2360"/>
                    <a:ext cx="1103" cy="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300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Gy</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13475" y="2360"/>
                    <a:ext cx="1103" cy="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400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Gy</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grpSp>
      </p:grpSp>
      <p:grpSp>
        <p:nvGrpSpPr>
          <p:cNvPr id="19" name="组合 18"/>
          <p:cNvGrpSpPr/>
          <p:nvPr/>
        </p:nvGrpSpPr>
        <p:grpSpPr>
          <a:xfrm>
            <a:off x="219362" y="2084353"/>
            <a:ext cx="6808895" cy="4584195"/>
            <a:chOff x="220612" y="1406047"/>
            <a:chExt cx="5579055" cy="4150935"/>
          </a:xfrm>
        </p:grpSpPr>
        <p:grpSp>
          <p:nvGrpSpPr>
            <p:cNvPr id="17" name="组合 16"/>
            <p:cNvGrpSpPr/>
            <p:nvPr/>
          </p:nvGrpSpPr>
          <p:grpSpPr>
            <a:xfrm>
              <a:off x="270934" y="1406047"/>
              <a:ext cx="5528733" cy="1726448"/>
              <a:chOff x="270934" y="1278773"/>
              <a:chExt cx="4442459" cy="1225136"/>
            </a:xfrm>
          </p:grpSpPr>
          <p:pic>
            <p:nvPicPr>
              <p:cNvPr id="86" name="图片 85" descr="2020.8.3（25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934" y="1282169"/>
                <a:ext cx="1068493" cy="1221740"/>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7" name="图片 86" descr="2020.8.28（50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4460" y="1278775"/>
                <a:ext cx="1068493" cy="1221740"/>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8" name="图片 87" descr="2020.9.21（75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4900" y="1278773"/>
                <a:ext cx="1068493" cy="1221741"/>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9" name="图片 88" descr="2020.10.17（100d）"/>
              <p:cNvPicPr>
                <a:picLocks noChangeAspect="1" noChangeArrowheads="1"/>
              </p:cNvPicPr>
              <p:nvPr/>
            </p:nvPicPr>
            <p:blipFill>
              <a:blip r:embed="rId6" cstate="print">
                <a:extLst>
                  <a:ext uri="{28A0092B-C50C-407E-A947-70E740481C1C}">
                    <a14:useLocalDpi xmlns:a14="http://schemas.microsoft.com/office/drawing/2010/main" val="0"/>
                  </a:ext>
                </a:extLst>
              </a:blip>
              <a:srcRect l="6895" t="1956" r="12997" b="6514"/>
              <a:stretch>
                <a:fillRect/>
              </a:stretch>
            </p:blipFill>
            <p:spPr bwMode="auto">
              <a:xfrm>
                <a:off x="2506070" y="1278773"/>
                <a:ext cx="1088941" cy="1221740"/>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 name="组合 15"/>
            <p:cNvGrpSpPr/>
            <p:nvPr/>
          </p:nvGrpSpPr>
          <p:grpSpPr>
            <a:xfrm>
              <a:off x="220612" y="3469333"/>
              <a:ext cx="5556674" cy="1780620"/>
              <a:chOff x="183728" y="3085665"/>
              <a:chExt cx="4423412" cy="1281600"/>
            </a:xfrm>
          </p:grpSpPr>
          <p:pic>
            <p:nvPicPr>
              <p:cNvPr id="91" name="图片 90" descr="2020.12.5（150 d)"/>
              <p:cNvPicPr>
                <a:picLocks noChangeAspect="1" noChangeArrowheads="1"/>
              </p:cNvPicPr>
              <p:nvPr/>
            </p:nvPicPr>
            <p:blipFill>
              <a:blip r:embed="rId7" cstate="print">
                <a:extLst>
                  <a:ext uri="{28A0092B-C50C-407E-A947-70E740481C1C}">
                    <a14:useLocalDpi xmlns:a14="http://schemas.microsoft.com/office/drawing/2010/main" val="0"/>
                  </a:ext>
                </a:extLst>
              </a:blip>
              <a:srcRect l="13158" t="10973" r="14420" b="3014"/>
              <a:stretch>
                <a:fillRect/>
              </a:stretch>
            </p:blipFill>
            <p:spPr bwMode="auto">
              <a:xfrm>
                <a:off x="1322239" y="3085666"/>
                <a:ext cx="1085680" cy="1280513"/>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5" name="图片 84" descr="2021.1.29（200 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7809" y="3085666"/>
                <a:ext cx="1086177" cy="1280513"/>
              </a:xfrm>
              <a:prstGeom prst="rect">
                <a:avLst/>
              </a:prstGeom>
              <a:noFill/>
              <a:ln w="12700">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9"/>
              <a:srcRect l="4181" t="8686" r="11326" b="10914"/>
              <a:stretch>
                <a:fillRect/>
              </a:stretch>
            </p:blipFill>
            <p:spPr>
              <a:xfrm rot="16200000">
                <a:off x="3453380" y="3212418"/>
                <a:ext cx="1280513" cy="1027007"/>
              </a:xfrm>
              <a:prstGeom prst="rect">
                <a:avLst/>
              </a:prstGeom>
              <a:ln w="12700">
                <a:solidFill>
                  <a:schemeClr val="tx1"/>
                </a:solidFill>
              </a:ln>
            </p:spPr>
          </p:pic>
          <p:pic>
            <p:nvPicPr>
              <p:cNvPr id="7" name="图片 6"/>
              <p:cNvPicPr/>
              <p:nvPr/>
            </p:nvPicPr>
            <p:blipFill>
              <a:blip r:embed="rId10"/>
              <a:stretch>
                <a:fillRect/>
              </a:stretch>
            </p:blipFill>
            <p:spPr>
              <a:xfrm>
                <a:off x="183728" y="3085665"/>
                <a:ext cx="1098621" cy="1281600"/>
              </a:xfrm>
              <a:prstGeom prst="rect">
                <a:avLst/>
              </a:prstGeom>
            </p:spPr>
          </p:pic>
        </p:grpSp>
        <p:sp>
          <p:nvSpPr>
            <p:cNvPr id="18" name="文本框 17"/>
            <p:cNvSpPr txBox="1"/>
            <p:nvPr/>
          </p:nvSpPr>
          <p:spPr>
            <a:xfrm>
              <a:off x="697659" y="3132561"/>
              <a:ext cx="4779960" cy="334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25</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50</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75</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100</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0" name="文本框 29"/>
            <p:cNvSpPr txBox="1"/>
            <p:nvPr/>
          </p:nvSpPr>
          <p:spPr>
            <a:xfrm>
              <a:off x="613033" y="5222556"/>
              <a:ext cx="4874529" cy="334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125</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150</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175</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200</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47" name="文本框 46"/>
          <p:cNvSpPr txBox="1"/>
          <p:nvPr/>
        </p:nvSpPr>
        <p:spPr>
          <a:xfrm>
            <a:off x="8501592" y="4120256"/>
            <a:ext cx="11113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400 </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Gy</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3" name="组合 2"/>
          <p:cNvGrpSpPr/>
          <p:nvPr/>
        </p:nvGrpSpPr>
        <p:grpSpPr>
          <a:xfrm>
            <a:off x="0" y="0"/>
            <a:ext cx="12192000" cy="1025236"/>
            <a:chOff x="0" y="0"/>
            <a:chExt cx="12192000" cy="1025236"/>
          </a:xfrm>
        </p:grpSpPr>
        <p:pic>
          <p:nvPicPr>
            <p:cNvPr id="6"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1" name="文本框 10"/>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22" name="文本框 21"/>
          <p:cNvSpPr txBox="1"/>
          <p:nvPr/>
        </p:nvSpPr>
        <p:spPr>
          <a:xfrm>
            <a:off x="200891" y="1092152"/>
            <a:ext cx="5895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6. Preservation and Bud Inhibition</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灯片编号占位符 33"/>
          <p:cNvSpPr>
            <a:spLocks noGrp="1"/>
          </p:cNvSpPr>
          <p:nvPr>
            <p:ph type="sldNum" sz="quarter" idx="12"/>
          </p:nvPr>
        </p:nvSpPr>
        <p:spPr>
          <a:xfrm>
            <a:off x="11493712" y="6492875"/>
            <a:ext cx="555812" cy="365125"/>
          </a:xfrm>
        </p:spPr>
        <p:txBody>
          <a:bodyPr/>
          <a:lstStyle/>
          <a:p>
            <a:fld id="{4F8BEFBF-5B5F-4BD2-A74A-61A97BF1200E}"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idx="1"/>
          </p:nvPr>
        </p:nvSpPr>
        <p:spPr bwMode="auto">
          <a:xfrm>
            <a:off x="6409031" y="2334245"/>
            <a:ext cx="5632579" cy="2056024"/>
          </a:xfrm>
          <a:solidFill>
            <a:schemeClr val="accent2">
              <a:lumMod val="20000"/>
              <a:lumOff val="80000"/>
              <a:alpha val="50000"/>
            </a:schemeClr>
          </a:solidFill>
        </p:spPr>
        <p:txBody>
          <a:bodyPr vert="horz" wrap="square" lIns="91440" tIns="45720" rIns="91440" bIns="45720" numCol="1" rtlCol="0" anchor="t" anchorCtr="0" compatLnSpc="1">
            <a:normAutofit/>
          </a:bodyPr>
          <a:lstStyle/>
          <a:p>
            <a:pPr algn="just" eaLnBrk="1" hangingPunct="1">
              <a:lnSpc>
                <a:spcPct val="120000"/>
              </a:lnSpc>
              <a:buFont typeface="Wingdings" panose="05000000000000000000" pitchFamily="2" charset="2"/>
              <a:buNone/>
            </a:pPr>
            <a:r>
              <a:rPr lang="zh-CN" altLang="en-US" sz="2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(1)</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latin typeface="Times New Roman" panose="02020603050405020304" pitchFamily="18" charset="0"/>
                <a:ea typeface="微软雅黑" panose="020B0503020204020204" charset="-122"/>
                <a:cs typeface="Times New Roman" panose="02020603050405020304" pitchFamily="18" charset="0"/>
              </a:rPr>
              <a:t>Energy conservation;</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20000"/>
              </a:lnSpc>
              <a:buNone/>
            </a:pPr>
            <a:r>
              <a:rPr lang="zh-CN" altLang="en-US" sz="2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(2)</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latin typeface="Times New Roman" panose="02020603050405020304" pitchFamily="18" charset="0"/>
                <a:ea typeface="微软雅黑" panose="020B0503020204020204" charset="-122"/>
                <a:cs typeface="Times New Roman" panose="02020603050405020304" pitchFamily="18" charset="0"/>
              </a:rPr>
              <a:t>Automatic control system;</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20000"/>
              </a:lnSpc>
              <a:buNone/>
            </a:pPr>
            <a:r>
              <a:rPr lang="zh-CN" altLang="en-US" sz="2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(3)</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latin typeface="Times New Roman" panose="02020603050405020304" pitchFamily="18" charset="0"/>
                <a:ea typeface="微软雅黑" panose="020B0503020204020204" charset="-122"/>
                <a:cs typeface="Times New Roman" panose="02020603050405020304" pitchFamily="18" charset="0"/>
              </a:rPr>
              <a:t>Online monitoring of storage environment;</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20000"/>
              </a:lnSpc>
              <a:buNone/>
            </a:pPr>
            <a:r>
              <a:rPr lang="zh-CN" altLang="en-US" sz="2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solidFill>
                  <a:prstClr val="black"/>
                </a:solidFill>
                <a:latin typeface="Times New Roman" panose="02020603050405020304" pitchFamily="18" charset="0"/>
                <a:ea typeface="微软雅黑" panose="020B0503020204020204" charset="-122"/>
                <a:cs typeface="Times New Roman" panose="02020603050405020304" pitchFamily="18" charset="0"/>
              </a:rPr>
              <a:t>(4)</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a:latin typeface="Times New Roman" panose="02020603050405020304" pitchFamily="18" charset="0"/>
                <a:ea typeface="微软雅黑" panose="020B0503020204020204" charset="-122"/>
                <a:cs typeface="Times New Roman" panose="02020603050405020304" pitchFamily="18" charset="0"/>
              </a:rPr>
              <a:t>Develop supporting facilities simultaneously.</a:t>
            </a:r>
            <a:endParaRPr lang="zh-CN" altLang="en-US" sz="20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80229" name="AutoShape 12"/>
          <p:cNvSpPr>
            <a:spLocks noChangeArrowheads="1"/>
          </p:cNvSpPr>
          <p:nvPr/>
        </p:nvSpPr>
        <p:spPr bwMode="auto">
          <a:xfrm>
            <a:off x="5648540" y="1733929"/>
            <a:ext cx="4032250" cy="533400"/>
          </a:xfrm>
          <a:prstGeom prst="roundRect">
            <a:avLst>
              <a:gd name="adj" fmla="val 50000"/>
            </a:avLst>
          </a:prstGeom>
          <a:noFill/>
          <a:ln w="9525" algn="ctr">
            <a:noFill/>
            <a:rou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Storage facilities</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4" name="组合 3"/>
          <p:cNvGrpSpPr/>
          <p:nvPr/>
        </p:nvGrpSpPr>
        <p:grpSpPr>
          <a:xfrm>
            <a:off x="531983" y="1744109"/>
            <a:ext cx="5564018" cy="4622386"/>
            <a:chOff x="6217227" y="1765774"/>
            <a:chExt cx="5564018" cy="4622386"/>
          </a:xfrm>
        </p:grpSpPr>
        <p:sp>
          <p:nvSpPr>
            <p:cNvPr id="2" name="矩形 1"/>
            <p:cNvSpPr/>
            <p:nvPr/>
          </p:nvSpPr>
          <p:spPr>
            <a:xfrm>
              <a:off x="6217227" y="1765774"/>
              <a:ext cx="387631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Preservation technology</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0" name="Rectangle 3"/>
            <p:cNvSpPr txBox="1">
              <a:spLocks noChangeArrowheads="1"/>
            </p:cNvSpPr>
            <p:nvPr/>
          </p:nvSpPr>
          <p:spPr bwMode="auto">
            <a:xfrm>
              <a:off x="6314213" y="2355910"/>
              <a:ext cx="5467032" cy="4032250"/>
            </a:xfrm>
            <a:prstGeom prst="rect">
              <a:avLst/>
            </a:prstGeom>
            <a:solidFill>
              <a:srgbClr val="BFE4FF">
                <a:alpha val="50000"/>
              </a:srgbClr>
            </a:solidFill>
          </p:spPr>
          <p:txBody>
            <a:bodyPr vert="horz" wrap="square" lIns="91440" tIns="45720" rIns="91440" bIns="45720"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(1)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Pre-harvest:</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230505"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Select shelf-stable variety, standardized and mechanized cultivation.</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228600" marR="0" lvl="0" indent="-228600" algn="just"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Harvest:</a:t>
              </a:r>
              <a:r>
                <a:rPr kumimoji="0" lang="en-US" altLang="zh-CN" sz="2000" b="1" i="0" u="none" strike="noStrike" kern="1200" cap="none" spc="0" normalizeH="0" baseline="0" noProof="0" dirty="0">
                  <a:ln>
                    <a:noFill/>
                  </a:ln>
                  <a:solidFill>
                    <a:srgbClr val="F64B16"/>
                  </a:solidFill>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en-US" altLang="zh-CN" sz="2000" b="1" i="0" u="none" strike="noStrike" kern="1200" cap="none" spc="0" normalizeH="0" baseline="0" noProof="0" dirty="0">
                <a:ln>
                  <a:noFill/>
                </a:ln>
                <a:solidFill>
                  <a:srgbClr val="F64B16"/>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22860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Mechanical harvesting, handling, grading and sorting.</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228600" marR="0" lvl="0" indent="-228600" algn="just"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(3)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Post-harvest: </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228600" algn="just" defTabSz="914400" rtl="0" eaLnBrk="1" fontAlgn="auto" latinLnBrk="0" hangingPunct="1">
                <a:lnSpc>
                  <a:spcPct val="120000"/>
                </a:lnSpc>
                <a:spcBef>
                  <a:spcPts val="60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Sprouting inhibition; </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22860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Energy-saving, labor-saving, low-cost storage technology.</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7" name="组合 6"/>
          <p:cNvGrpSpPr/>
          <p:nvPr/>
        </p:nvGrpSpPr>
        <p:grpSpPr>
          <a:xfrm>
            <a:off x="0" y="0"/>
            <a:ext cx="12192000" cy="1025236"/>
            <a:chOff x="0" y="0"/>
            <a:chExt cx="12192000" cy="1025236"/>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文本框 11"/>
            <p:cNvSpPr txBox="1"/>
            <p:nvPr/>
          </p:nvSpPr>
          <p:spPr>
            <a:xfrm>
              <a:off x="4310896" y="189452"/>
              <a:ext cx="35958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sp>
        <p:nvSpPr>
          <p:cNvPr id="13" name="文本框 12"/>
          <p:cNvSpPr txBox="1"/>
          <p:nvPr/>
        </p:nvSpPr>
        <p:spPr>
          <a:xfrm>
            <a:off x="200891" y="1092152"/>
            <a:ext cx="2308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7. Prospect</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30" name="Picture 6" descr="查看源图像"/>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30" b="8132"/>
          <a:stretch>
            <a:fillRect/>
          </a:stretch>
        </p:blipFill>
        <p:spPr bwMode="auto">
          <a:xfrm>
            <a:off x="7171961" y="4390269"/>
            <a:ext cx="3851339" cy="2306224"/>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8" name="灯片编号占位符 17"/>
          <p:cNvSpPr>
            <a:spLocks noGrp="1"/>
          </p:cNvSpPr>
          <p:nvPr>
            <p:ph type="sldNum" sz="quarter" idx="12"/>
          </p:nvPr>
        </p:nvSpPr>
        <p:spPr/>
        <p:txBody>
          <a:bodyPr/>
          <a:lstStyle/>
          <a:p>
            <a:fld id="{4F8BEFBF-5B5F-4BD2-A74A-61A97BF1200E}"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5" name="组合 4"/>
          <p:cNvGrpSpPr/>
          <p:nvPr/>
        </p:nvGrpSpPr>
        <p:grpSpPr>
          <a:xfrm>
            <a:off x="194688" y="3892697"/>
            <a:ext cx="5943599" cy="1915341"/>
            <a:chOff x="-947068" y="3110996"/>
            <a:chExt cx="5943599" cy="2411594"/>
          </a:xfrm>
        </p:grpSpPr>
        <p:pic>
          <p:nvPicPr>
            <p:cNvPr id="3" name="图片 2"/>
            <p:cNvPicPr>
              <a:picLocks noChangeAspect="1"/>
            </p:cNvPicPr>
            <p:nvPr/>
          </p:nvPicPr>
          <p:blipFill>
            <a:blip r:embed="rId2"/>
            <a:stretch>
              <a:fillRect/>
            </a:stretch>
          </p:blipFill>
          <p:spPr>
            <a:xfrm>
              <a:off x="887456" y="3110996"/>
              <a:ext cx="4109075" cy="2411594"/>
            </a:xfrm>
            <a:prstGeom prst="rect">
              <a:avLst/>
            </a:prstGeom>
            <a:ln>
              <a:solidFill>
                <a:schemeClr val="tx1"/>
              </a:solidFill>
            </a:ln>
          </p:spPr>
        </p:pic>
        <p:sp>
          <p:nvSpPr>
            <p:cNvPr id="4" name="矩形 3"/>
            <p:cNvSpPr/>
            <p:nvPr/>
          </p:nvSpPr>
          <p:spPr>
            <a:xfrm>
              <a:off x="-947068" y="3748343"/>
              <a:ext cx="1769095" cy="930047"/>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Agricultural GDP     composition of  Nepal 's crops</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5" name="组合 14"/>
          <p:cNvGrpSpPr/>
          <p:nvPr/>
        </p:nvGrpSpPr>
        <p:grpSpPr>
          <a:xfrm>
            <a:off x="194689" y="2098142"/>
            <a:ext cx="5943598" cy="1707438"/>
            <a:chOff x="-1767268" y="3052518"/>
            <a:chExt cx="8098995" cy="2879089"/>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b="1464"/>
            <a:stretch>
              <a:fillRect/>
            </a:stretch>
          </p:blipFill>
          <p:spPr>
            <a:xfrm>
              <a:off x="732530" y="3052518"/>
              <a:ext cx="5599197" cy="2879089"/>
            </a:xfrm>
            <a:prstGeom prst="rect">
              <a:avLst/>
            </a:prstGeom>
            <a:ln>
              <a:solidFill>
                <a:schemeClr val="tx1"/>
              </a:solidFill>
            </a:ln>
          </p:spPr>
        </p:pic>
        <p:sp>
          <p:nvSpPr>
            <p:cNvPr id="17" name="文本框 13"/>
            <p:cNvSpPr txBox="1"/>
            <p:nvPr/>
          </p:nvSpPr>
          <p:spPr>
            <a:xfrm>
              <a:off x="-1767268" y="3973803"/>
              <a:ext cx="2410643" cy="124553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Distribution Map of World Main Potato Producing Areas</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8" name="组合 17"/>
          <p:cNvGrpSpPr/>
          <p:nvPr/>
        </p:nvGrpSpPr>
        <p:grpSpPr>
          <a:xfrm>
            <a:off x="6203717" y="2104699"/>
            <a:ext cx="5793596" cy="1707437"/>
            <a:chOff x="7209653" y="2791735"/>
            <a:chExt cx="4136903" cy="3139873"/>
          </a:xfrm>
        </p:grpSpPr>
        <p:grpSp>
          <p:nvGrpSpPr>
            <p:cNvPr id="20" name="组合 19"/>
            <p:cNvGrpSpPr/>
            <p:nvPr/>
          </p:nvGrpSpPr>
          <p:grpSpPr>
            <a:xfrm>
              <a:off x="7209653" y="2791735"/>
              <a:ext cx="3021112" cy="3139873"/>
              <a:chOff x="7235335" y="4114342"/>
              <a:chExt cx="3021112" cy="1984115"/>
            </a:xfrm>
          </p:grpSpPr>
          <p:pic>
            <p:nvPicPr>
              <p:cNvPr id="23" name="图片 22"/>
              <p:cNvPicPr>
                <a:picLocks noChangeAspect="1"/>
              </p:cNvPicPr>
              <p:nvPr/>
            </p:nvPicPr>
            <p:blipFill rotWithShape="1">
              <a:blip r:embed="rId4">
                <a:extLst>
                  <a:ext uri="{28A0092B-C50C-407E-A947-70E740481C1C}">
                    <a14:useLocalDpi xmlns:a14="http://schemas.microsoft.com/office/drawing/2010/main" val="0"/>
                  </a:ext>
                </a:extLst>
              </a:blip>
              <a:srcRect l="15065" t="2080" r="14956" b="6199"/>
              <a:stretch>
                <a:fillRect/>
              </a:stretch>
            </p:blipFill>
            <p:spPr>
              <a:xfrm>
                <a:off x="7235335" y="4114342"/>
                <a:ext cx="3021112" cy="1984115"/>
              </a:xfrm>
              <a:prstGeom prst="rect">
                <a:avLst/>
              </a:prstGeom>
              <a:ln>
                <a:solidFill>
                  <a:schemeClr val="tx1"/>
                </a:solidFill>
              </a:ln>
            </p:spPr>
          </p:pic>
          <p:sp>
            <p:nvSpPr>
              <p:cNvPr id="22" name="矩形 21"/>
              <p:cNvSpPr/>
              <p:nvPr/>
            </p:nvSpPr>
            <p:spPr>
              <a:xfrm>
                <a:off x="7841312" y="4818584"/>
                <a:ext cx="540689" cy="310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9" name="文本框 15"/>
            <p:cNvSpPr txBox="1"/>
            <p:nvPr/>
          </p:nvSpPr>
          <p:spPr>
            <a:xfrm>
              <a:off x="10277483" y="3716666"/>
              <a:ext cx="1069073" cy="135835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rPr>
                <a:t>Worldwide potato yield distribution (%)</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28" name="文本框 25"/>
          <p:cNvSpPr txBox="1"/>
          <p:nvPr/>
        </p:nvSpPr>
        <p:spPr>
          <a:xfrm>
            <a:off x="458761" y="5925831"/>
            <a:ext cx="10920439" cy="830997"/>
          </a:xfrm>
          <a:prstGeom prst="rect">
            <a:avLst/>
          </a:prstGeom>
          <a:solidFill>
            <a:schemeClr val="accent1">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As the fourth largest staple food in the world, potato has drought resistance and wide adaptability, which is suitable for planting in arid and semi-arid areas.</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The </a:t>
            </a:r>
            <a:r>
              <a:rPr kumimoji="0" lang="en-US" altLang="zh-CN" sz="1600" b="1" i="0" u="none" strike="noStrike" kern="1200" cap="none" spc="0" normalizeH="0" baseline="0" noProof="0" dirty="0" err="1">
                <a:ln>
                  <a:noFill/>
                </a:ln>
                <a:effectLst/>
                <a:uLnTx/>
                <a:uFillTx/>
                <a:latin typeface="Times New Roman" panose="02020603050405020304" pitchFamily="18" charset="0"/>
                <a:ea typeface="微软雅黑" panose="020B0503020204020204" charset="-122"/>
                <a:cs typeface="Times New Roman" panose="02020603050405020304" pitchFamily="18" charset="0"/>
              </a:rPr>
              <a:t>Baglung</a:t>
            </a: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 is one of the potato planting potential areas with high production and good market reputation in Nepal. </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7" name="组合 6"/>
          <p:cNvGrpSpPr/>
          <p:nvPr/>
        </p:nvGrpSpPr>
        <p:grpSpPr>
          <a:xfrm>
            <a:off x="6203715" y="3892697"/>
            <a:ext cx="5793597" cy="1927731"/>
            <a:chOff x="5094592" y="3054140"/>
            <a:chExt cx="5793597" cy="2118425"/>
          </a:xfrm>
        </p:grpSpPr>
        <p:pic>
          <p:nvPicPr>
            <p:cNvPr id="6" name="图片 5"/>
            <p:cNvPicPr>
              <a:picLocks noChangeAspect="1"/>
            </p:cNvPicPr>
            <p:nvPr/>
          </p:nvPicPr>
          <p:blipFill>
            <a:blip r:embed="rId5"/>
            <a:stretch>
              <a:fillRect/>
            </a:stretch>
          </p:blipFill>
          <p:spPr>
            <a:xfrm>
              <a:off x="5094592" y="3054140"/>
              <a:ext cx="4230967" cy="2118425"/>
            </a:xfrm>
            <a:prstGeom prst="rect">
              <a:avLst/>
            </a:prstGeom>
            <a:ln>
              <a:solidFill>
                <a:schemeClr val="tx1"/>
              </a:solidFill>
            </a:ln>
          </p:spPr>
        </p:pic>
        <p:sp>
          <p:nvSpPr>
            <p:cNvPr id="29" name="文本框 28"/>
            <p:cNvSpPr txBox="1"/>
            <p:nvPr/>
          </p:nvSpPr>
          <p:spPr>
            <a:xfrm>
              <a:off x="9390988" y="3610409"/>
              <a:ext cx="1497201" cy="81173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charset="-122"/>
                  <a:cs typeface="Times New Roman" panose="02020603050405020304" pitchFamily="18" charset="0"/>
                </a:rPr>
                <a:t>Potato cultivation area in Nepal</a:t>
              </a:r>
              <a:endParaRPr kumimoji="0" lang="zh-CN" altLang="en-US" sz="1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10" name="文本框 9"/>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0"/>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1. Introduction</a:t>
            </a:r>
            <a:endParaRPr kumimoji="0" lang="zh-CN"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p:cNvSpPr txBox="1"/>
          <p:nvPr/>
        </p:nvSpPr>
        <p:spPr>
          <a:xfrm>
            <a:off x="900000" y="1552284"/>
            <a:ext cx="54784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等线 Light" panose="02010600030101010101" charset="-122"/>
                <a:cs typeface="Times New Roman" panose="02020603050405020304" pitchFamily="18" charset="0"/>
              </a:rPr>
              <a:t>Overview of Potato Industry</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等线 Light" panose="02010600030101010101" charset="-122"/>
              <a:cs typeface="Times New Roman" panose="02020603050405020304" pitchFamily="18" charset="0"/>
            </a:endParaRPr>
          </a:p>
        </p:txBody>
      </p:sp>
      <p:sp>
        <p:nvSpPr>
          <p:cNvPr id="8" name="灯片编号占位符 7"/>
          <p:cNvSpPr>
            <a:spLocks noGrp="1"/>
          </p:cNvSpPr>
          <p:nvPr>
            <p:ph type="sldNum" sz="quarter" idx="12"/>
          </p:nvPr>
        </p:nvSpPr>
        <p:spPr>
          <a:xfrm>
            <a:off x="11596756" y="6391703"/>
            <a:ext cx="555812" cy="365125"/>
          </a:xfrm>
        </p:spPr>
        <p:txBody>
          <a:bodyPr/>
          <a:lstStyle/>
          <a:p>
            <a:fld id="{ADAD1215-45E9-4ED5-9603-657F98D2C09A}"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40048"/>
    </mc:Choice>
    <mc:Fallback>
      <p:transition advTm="4004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75" y="2142419"/>
            <a:ext cx="4473455" cy="2640077"/>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599552" y="5022547"/>
            <a:ext cx="10992896" cy="1231106"/>
          </a:xfrm>
          <a:prstGeom prst="rect">
            <a:avLst/>
          </a:prstGeom>
          <a:solidFill>
            <a:schemeClr val="accent1">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1200"/>
              </a:spcBef>
              <a:spcAft>
                <a:spcPts val="0"/>
              </a:spcAft>
              <a:buClr>
                <a:srgbClr val="008000"/>
              </a:buClr>
              <a:buSzTx/>
              <a:buFont typeface="Wingdings" panose="05000000000000000000" pitchFamily="2" charset="2"/>
              <a:buChar char="ü"/>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Consumption and Utilization of Potatoes in the World : Mainly Fresh and Frozen Potatoes. Huge amount of transit deficit in potato in Nepal.</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just" defTabSz="914400" rtl="0" eaLnBrk="1" fontAlgn="auto" latinLnBrk="0" hangingPunct="1">
              <a:lnSpc>
                <a:spcPct val="100000"/>
              </a:lnSpc>
              <a:spcBef>
                <a:spcPts val="1200"/>
              </a:spcBef>
              <a:spcAft>
                <a:spcPts val="0"/>
              </a:spcAft>
              <a:buClr>
                <a:srgbClr val="008000"/>
              </a:buClr>
              <a:buSzTx/>
              <a:buFont typeface="Wingdings" panose="05000000000000000000" pitchFamily="2" charset="2"/>
              <a:buChar char="ü"/>
              <a:defRPr/>
            </a:pP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World annual consumption: 32</a:t>
            </a:r>
            <a:r>
              <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kg per person; developed country 74</a:t>
            </a:r>
            <a:r>
              <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kg per person, developing country 20</a:t>
            </a:r>
            <a:r>
              <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rPr>
              <a:t>kg per person; Developed countries consume more potatoes than developing.</a:t>
            </a:r>
            <a:endParaRPr kumimoji="0" lang="en-US" altLang="zh-CN" sz="1600" b="1"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 name="文本框 5"/>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1. Introduction</a:t>
            </a:r>
            <a:endParaRPr kumimoji="0" lang="zh-CN" altLang="en-US" sz="24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文本框 6"/>
          <p:cNvSpPr txBox="1"/>
          <p:nvPr/>
        </p:nvSpPr>
        <p:spPr>
          <a:xfrm>
            <a:off x="900000" y="1552284"/>
            <a:ext cx="54784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等线 Light" panose="02010600030101010101" charset="-122"/>
                <a:cs typeface="Times New Roman" panose="02020603050405020304" pitchFamily="18" charset="0"/>
              </a:rPr>
              <a:t>Overview of Potato Industry</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等线 Light" panose="02010600030101010101" charset="-122"/>
              <a:cs typeface="Times New Roman" panose="02020603050405020304" pitchFamily="18" charset="0"/>
            </a:endParaRPr>
          </a:p>
        </p:txBody>
      </p:sp>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575" y="1472211"/>
            <a:ext cx="4667250" cy="3467100"/>
          </a:xfrm>
          <a:prstGeom prst="rect">
            <a:avLst/>
          </a:prstGeom>
          <a:noFill/>
          <a:extLst>
            <a:ext uri="{909E8E84-426E-40DD-AFC4-6F175D3DCCD1}">
              <a14:hiddenFill xmlns:a14="http://schemas.microsoft.com/office/drawing/2010/main">
                <a:solidFill>
                  <a:srgbClr val="FFFFFF"/>
                </a:solidFill>
              </a14:hiddenFill>
            </a:ext>
          </a:extLst>
        </p:spPr>
      </p:pic>
      <p:sp>
        <p:nvSpPr>
          <p:cNvPr id="3" name="灯片编号占位符 2"/>
          <p:cNvSpPr>
            <a:spLocks noGrp="1"/>
          </p:cNvSpPr>
          <p:nvPr>
            <p:ph type="sldNum" sz="quarter" idx="12"/>
          </p:nvPr>
        </p:nvSpPr>
        <p:spPr/>
        <p:txBody>
          <a:bodyPr/>
          <a:lstStyle/>
          <a:p>
            <a:fld id="{ADAD1215-45E9-4ED5-9603-657F98D2C09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查看源图像"/>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9020" y="3974975"/>
            <a:ext cx="1394021" cy="8586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查看源图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8616" y="3615563"/>
            <a:ext cx="1135688" cy="6983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4249019" y="2794383"/>
            <a:ext cx="4032180" cy="2971465"/>
            <a:chOff x="358006" y="2615672"/>
            <a:chExt cx="4871966" cy="3611296"/>
          </a:xfrm>
        </p:grpSpPr>
        <p:pic>
          <p:nvPicPr>
            <p:cNvPr id="5"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06" y="2615672"/>
              <a:ext cx="4871966" cy="3611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859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30" y="4427347"/>
              <a:ext cx="2245250" cy="179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021" name="Group 44"/>
          <p:cNvGrpSpPr/>
          <p:nvPr/>
        </p:nvGrpSpPr>
        <p:grpSpPr bwMode="auto">
          <a:xfrm>
            <a:off x="1262693" y="2841502"/>
            <a:ext cx="2882900" cy="3055615"/>
            <a:chOff x="567" y="1251"/>
            <a:chExt cx="1816" cy="2179"/>
          </a:xfrm>
        </p:grpSpPr>
        <p:grpSp>
          <p:nvGrpSpPr>
            <p:cNvPr id="86041" name="Group 12"/>
            <p:cNvGrpSpPr/>
            <p:nvPr/>
          </p:nvGrpSpPr>
          <p:grpSpPr bwMode="auto">
            <a:xfrm>
              <a:off x="622" y="1251"/>
              <a:ext cx="1747" cy="512"/>
              <a:chOff x="439" y="1694"/>
              <a:chExt cx="1747" cy="512"/>
            </a:xfrm>
          </p:grpSpPr>
          <p:sp>
            <p:nvSpPr>
              <p:cNvPr id="86051" name="AutoShape 9"/>
              <p:cNvSpPr>
                <a:spLocks noChangeArrowheads="1"/>
              </p:cNvSpPr>
              <p:nvPr/>
            </p:nvSpPr>
            <p:spPr bwMode="auto">
              <a:xfrm rot="10800000">
                <a:off x="1476" y="1849"/>
                <a:ext cx="710" cy="22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6 w 21600"/>
                  <a:gd name="T13" fmla="*/ 5400 h 21600"/>
                  <a:gd name="T14" fmla="*/ 1889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52" name="Oval 11" descr="纸莎草纸"/>
              <p:cNvSpPr>
                <a:spLocks noChangeArrowheads="1"/>
              </p:cNvSpPr>
              <p:nvPr/>
            </p:nvSpPr>
            <p:spPr bwMode="auto">
              <a:xfrm>
                <a:off x="439" y="1694"/>
                <a:ext cx="1031" cy="512"/>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Respiration</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86042" name="Group 19"/>
            <p:cNvGrpSpPr/>
            <p:nvPr/>
          </p:nvGrpSpPr>
          <p:grpSpPr bwMode="auto">
            <a:xfrm>
              <a:off x="567" y="2341"/>
              <a:ext cx="1798" cy="513"/>
              <a:chOff x="612" y="3044"/>
              <a:chExt cx="1580" cy="477"/>
            </a:xfrm>
          </p:grpSpPr>
          <p:sp>
            <p:nvSpPr>
              <p:cNvPr id="86049" name="AutoShape 10"/>
              <p:cNvSpPr>
                <a:spLocks noChangeArrowheads="1"/>
              </p:cNvSpPr>
              <p:nvPr/>
            </p:nvSpPr>
            <p:spPr bwMode="auto">
              <a:xfrm rot="10161794">
                <a:off x="1568" y="3102"/>
                <a:ext cx="624" cy="20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50" name="Oval 12" descr="纸莎草纸"/>
              <p:cNvSpPr>
                <a:spLocks noChangeArrowheads="1"/>
              </p:cNvSpPr>
              <p:nvPr/>
            </p:nvSpPr>
            <p:spPr bwMode="auto">
              <a:xfrm>
                <a:off x="612" y="3044"/>
                <a:ext cx="907" cy="477"/>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Water loss</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86043" name="Group 20"/>
            <p:cNvGrpSpPr/>
            <p:nvPr/>
          </p:nvGrpSpPr>
          <p:grpSpPr bwMode="auto">
            <a:xfrm>
              <a:off x="615" y="2903"/>
              <a:ext cx="1748" cy="527"/>
              <a:chOff x="606" y="3044"/>
              <a:chExt cx="1537" cy="490"/>
            </a:xfrm>
          </p:grpSpPr>
          <p:sp>
            <p:nvSpPr>
              <p:cNvPr id="86047" name="AutoShape 21"/>
              <p:cNvSpPr>
                <a:spLocks noChangeArrowheads="1"/>
              </p:cNvSpPr>
              <p:nvPr/>
            </p:nvSpPr>
            <p:spPr bwMode="auto">
              <a:xfrm rot="9870043">
                <a:off x="1519" y="3044"/>
                <a:ext cx="624" cy="20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48" name="Oval 22" descr="纸莎草纸"/>
              <p:cNvSpPr>
                <a:spLocks noChangeArrowheads="1"/>
              </p:cNvSpPr>
              <p:nvPr/>
            </p:nvSpPr>
            <p:spPr bwMode="auto">
              <a:xfrm>
                <a:off x="606" y="3057"/>
                <a:ext cx="907" cy="477"/>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Dormancy</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86044" name="Group 30"/>
            <p:cNvGrpSpPr/>
            <p:nvPr/>
          </p:nvGrpSpPr>
          <p:grpSpPr bwMode="auto">
            <a:xfrm>
              <a:off x="676" y="1819"/>
              <a:ext cx="1707" cy="413"/>
              <a:chOff x="493" y="2262"/>
              <a:chExt cx="1707" cy="413"/>
            </a:xfrm>
          </p:grpSpPr>
          <p:sp>
            <p:nvSpPr>
              <p:cNvPr id="86045" name="AutoShape 10"/>
              <p:cNvSpPr>
                <a:spLocks noChangeArrowheads="1"/>
              </p:cNvSpPr>
              <p:nvPr/>
            </p:nvSpPr>
            <p:spPr bwMode="auto">
              <a:xfrm rot="10431898">
                <a:off x="1490" y="2323"/>
                <a:ext cx="710" cy="21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6 w 21600"/>
                  <a:gd name="T13" fmla="*/ 5425 h 21600"/>
                  <a:gd name="T14" fmla="*/ 18892 w 21600"/>
                  <a:gd name="T15" fmla="*/ 1617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46" name="Oval 12" descr="纸莎草纸"/>
              <p:cNvSpPr>
                <a:spLocks noChangeArrowheads="1"/>
              </p:cNvSpPr>
              <p:nvPr/>
            </p:nvSpPr>
            <p:spPr bwMode="auto">
              <a:xfrm>
                <a:off x="493" y="2262"/>
                <a:ext cx="977" cy="413"/>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Sprouting</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grpSp>
      </p:grpSp>
      <p:sp>
        <p:nvSpPr>
          <p:cNvPr id="86022" name="Oval 27" descr="纸莎草纸"/>
          <p:cNvSpPr>
            <a:spLocks noChangeArrowheads="1"/>
          </p:cNvSpPr>
          <p:nvPr/>
        </p:nvSpPr>
        <p:spPr bwMode="auto">
          <a:xfrm>
            <a:off x="7481515" y="6224165"/>
            <a:ext cx="2057400" cy="579151"/>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Disease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6023" name="AutoShape 28"/>
          <p:cNvSpPr>
            <a:spLocks noChangeArrowheads="1"/>
          </p:cNvSpPr>
          <p:nvPr/>
        </p:nvSpPr>
        <p:spPr bwMode="auto">
          <a:xfrm rot="3476802">
            <a:off x="7370765" y="5805051"/>
            <a:ext cx="553387" cy="3683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8 w 21600"/>
              <a:gd name="T13" fmla="*/ 5400 h 21600"/>
              <a:gd name="T14" fmla="*/ 1889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nvGrpSpPr>
          <p:cNvPr id="86024" name="Group 45"/>
          <p:cNvGrpSpPr/>
          <p:nvPr/>
        </p:nvGrpSpPr>
        <p:grpSpPr bwMode="auto">
          <a:xfrm>
            <a:off x="8366935" y="2850472"/>
            <a:ext cx="2949575" cy="3204259"/>
            <a:chOff x="3553" y="1093"/>
            <a:chExt cx="1858" cy="2285"/>
          </a:xfrm>
        </p:grpSpPr>
        <p:grpSp>
          <p:nvGrpSpPr>
            <p:cNvPr id="86029" name="Group 18"/>
            <p:cNvGrpSpPr/>
            <p:nvPr/>
          </p:nvGrpSpPr>
          <p:grpSpPr bwMode="auto">
            <a:xfrm>
              <a:off x="3560" y="1661"/>
              <a:ext cx="1777" cy="488"/>
              <a:chOff x="3695" y="2056"/>
              <a:chExt cx="1777" cy="488"/>
            </a:xfrm>
          </p:grpSpPr>
          <p:sp>
            <p:nvSpPr>
              <p:cNvPr id="86039" name="AutoShape 13"/>
              <p:cNvSpPr>
                <a:spLocks noChangeArrowheads="1"/>
              </p:cNvSpPr>
              <p:nvPr/>
            </p:nvSpPr>
            <p:spPr bwMode="auto">
              <a:xfrm>
                <a:off x="3695" y="2191"/>
                <a:ext cx="657" cy="2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6 w 21600"/>
                  <a:gd name="T13" fmla="*/ 5425 h 21600"/>
                  <a:gd name="T14" fmla="*/ 18892 w 21600"/>
                  <a:gd name="T15" fmla="*/ 1617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40" name="Oval 14" descr="纸莎草纸"/>
              <p:cNvSpPr>
                <a:spLocks noChangeArrowheads="1"/>
              </p:cNvSpPr>
              <p:nvPr/>
            </p:nvSpPr>
            <p:spPr bwMode="auto">
              <a:xfrm>
                <a:off x="4370" y="2056"/>
                <a:ext cx="1102" cy="488"/>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3333CC"/>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Greening</a:t>
                </a: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86030" name="Group 21"/>
            <p:cNvGrpSpPr/>
            <p:nvPr/>
          </p:nvGrpSpPr>
          <p:grpSpPr bwMode="auto">
            <a:xfrm>
              <a:off x="3553" y="2340"/>
              <a:ext cx="1858" cy="442"/>
              <a:chOff x="3688" y="2735"/>
              <a:chExt cx="1858" cy="442"/>
            </a:xfrm>
          </p:grpSpPr>
          <p:sp>
            <p:nvSpPr>
              <p:cNvPr id="86037" name="Oval 15" descr="纸莎草纸"/>
              <p:cNvSpPr>
                <a:spLocks noChangeArrowheads="1"/>
              </p:cNvSpPr>
              <p:nvPr/>
            </p:nvSpPr>
            <p:spPr bwMode="auto">
              <a:xfrm>
                <a:off x="4416" y="2736"/>
                <a:ext cx="1130" cy="441"/>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Chilling injury</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6038" name="AutoShape 16"/>
              <p:cNvSpPr>
                <a:spLocks noChangeArrowheads="1"/>
              </p:cNvSpPr>
              <p:nvPr/>
            </p:nvSpPr>
            <p:spPr bwMode="auto">
              <a:xfrm rot="986074">
                <a:off x="3688" y="2735"/>
                <a:ext cx="710" cy="23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6 w 21600"/>
                  <a:gd name="T13" fmla="*/ 5465 h 21600"/>
                  <a:gd name="T14" fmla="*/ 18892 w 21600"/>
                  <a:gd name="T15" fmla="*/ 1626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grpSp>
        <p:grpSp>
          <p:nvGrpSpPr>
            <p:cNvPr id="86031" name="Group 27"/>
            <p:cNvGrpSpPr/>
            <p:nvPr/>
          </p:nvGrpSpPr>
          <p:grpSpPr bwMode="auto">
            <a:xfrm>
              <a:off x="3560" y="1093"/>
              <a:ext cx="1761" cy="512"/>
              <a:chOff x="3695" y="1488"/>
              <a:chExt cx="1761" cy="512"/>
            </a:xfrm>
          </p:grpSpPr>
          <p:sp>
            <p:nvSpPr>
              <p:cNvPr id="86035" name="AutoShape 13"/>
              <p:cNvSpPr>
                <a:spLocks noChangeArrowheads="1"/>
              </p:cNvSpPr>
              <p:nvPr/>
            </p:nvSpPr>
            <p:spPr bwMode="auto">
              <a:xfrm>
                <a:off x="3695" y="1644"/>
                <a:ext cx="710" cy="22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6 w 21600"/>
                  <a:gd name="T13" fmla="*/ 5400 h 21600"/>
                  <a:gd name="T14" fmla="*/ 1889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36" name="Oval 14" descr="纸莎草纸"/>
              <p:cNvSpPr>
                <a:spLocks noChangeArrowheads="1"/>
              </p:cNvSpPr>
              <p:nvPr/>
            </p:nvSpPr>
            <p:spPr bwMode="auto">
              <a:xfrm>
                <a:off x="4425" y="1488"/>
                <a:ext cx="1031" cy="512"/>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Composition</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change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86032" name="Group 36"/>
            <p:cNvGrpSpPr/>
            <p:nvPr/>
          </p:nvGrpSpPr>
          <p:grpSpPr bwMode="auto">
            <a:xfrm>
              <a:off x="3561" y="2917"/>
              <a:ext cx="1632" cy="461"/>
              <a:chOff x="3696" y="3312"/>
              <a:chExt cx="1632" cy="461"/>
            </a:xfrm>
          </p:grpSpPr>
          <p:sp>
            <p:nvSpPr>
              <p:cNvPr id="86033" name="AutoShape 28"/>
              <p:cNvSpPr>
                <a:spLocks noChangeArrowheads="1"/>
              </p:cNvSpPr>
              <p:nvPr/>
            </p:nvSpPr>
            <p:spPr bwMode="auto">
              <a:xfrm rot="986074">
                <a:off x="3696" y="3312"/>
                <a:ext cx="710" cy="21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6 w 21600"/>
                  <a:gd name="T13" fmla="*/ 5425 h 21600"/>
                  <a:gd name="T14" fmla="*/ 18892 w 21600"/>
                  <a:gd name="T15" fmla="*/ 1617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34" name="Oval 27" descr="纸莎草纸"/>
              <p:cNvSpPr>
                <a:spLocks noChangeArrowheads="1"/>
              </p:cNvSpPr>
              <p:nvPr/>
            </p:nvSpPr>
            <p:spPr bwMode="auto">
              <a:xfrm>
                <a:off x="4464" y="3360"/>
                <a:ext cx="864" cy="413"/>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Heat injury</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86025" name="Group 39"/>
          <p:cNvGrpSpPr/>
          <p:nvPr/>
        </p:nvGrpSpPr>
        <p:grpSpPr bwMode="auto">
          <a:xfrm>
            <a:off x="3300250" y="5753549"/>
            <a:ext cx="1646238" cy="971796"/>
            <a:chOff x="1562" y="3579"/>
            <a:chExt cx="1037" cy="693"/>
          </a:xfrm>
        </p:grpSpPr>
        <p:sp>
          <p:nvSpPr>
            <p:cNvPr id="86027" name="AutoShape 28"/>
            <p:cNvSpPr>
              <a:spLocks noChangeArrowheads="1"/>
            </p:cNvSpPr>
            <p:nvPr/>
          </p:nvSpPr>
          <p:spPr bwMode="auto">
            <a:xfrm rot="7144975">
              <a:off x="2270" y="3629"/>
              <a:ext cx="332" cy="23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8 w 21600"/>
                <a:gd name="T13" fmla="*/ 5400 h 21600"/>
                <a:gd name="T14" fmla="*/ 1889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CC99FF"/>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4000" b="1" i="0" u="none" strike="noStrike" kern="1200" cap="none" spc="0" normalizeH="0" baseline="0" noProof="0">
                <a:ln>
                  <a:noFill/>
                </a:ln>
                <a:solidFill>
                  <a:srgbClr val="000000"/>
                </a:solidFill>
                <a:effectLst/>
                <a:uLnTx/>
                <a:uFillTx/>
                <a:latin typeface="Verdana" panose="020B0604030504040204" pitchFamily="34" charset="0"/>
                <a:ea typeface="黑体" panose="02010609060101010101" pitchFamily="49" charset="-122"/>
                <a:cs typeface="+mn-cs"/>
              </a:endParaRPr>
            </a:p>
          </p:txBody>
        </p:sp>
        <p:sp>
          <p:nvSpPr>
            <p:cNvPr id="86028" name="Oval 27" descr="纸莎草纸"/>
            <p:cNvSpPr>
              <a:spLocks noChangeArrowheads="1"/>
            </p:cNvSpPr>
            <p:nvPr/>
          </p:nvSpPr>
          <p:spPr bwMode="auto">
            <a:xfrm>
              <a:off x="1562" y="3911"/>
              <a:ext cx="1037" cy="361"/>
            </a:xfrm>
            <a:prstGeom prst="ellipse">
              <a:avLst/>
            </a:prstGeom>
            <a:blipFill dpi="0" rotWithShape="1">
              <a:blip r:embed="rId5"/>
              <a:srcRect/>
              <a:tile tx="0" ty="0" sx="100000" sy="100000" flip="none" algn="tl"/>
            </a:blipFill>
            <a:ln w="9525">
              <a:solidFill>
                <a:schemeClr val="tx1"/>
              </a:solidFill>
              <a:rou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Wound healing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86026" name="Text Box 42"/>
          <p:cNvSpPr txBox="1">
            <a:spLocks noChangeArrowheads="1"/>
          </p:cNvSpPr>
          <p:nvPr/>
        </p:nvSpPr>
        <p:spPr bwMode="auto">
          <a:xfrm>
            <a:off x="5232423" y="5753589"/>
            <a:ext cx="2249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Cold storage</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2. Postharvest Characteristics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p:cNvSpPr txBox="1"/>
          <p:nvPr/>
        </p:nvSpPr>
        <p:spPr>
          <a:xfrm>
            <a:off x="672984" y="1813746"/>
            <a:ext cx="10883476" cy="707886"/>
          </a:xfrm>
          <a:prstGeom prst="rect">
            <a:avLst/>
          </a:prstGeom>
          <a:solidFill>
            <a:schemeClr val="accent1">
              <a:lumMod val="20000"/>
              <a:lumOff val="80000"/>
            </a:schemeClr>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potatoes remain living organisms after harvest. Tubers are both storage organs and reproductive organs, and there are vigorous physiological and biochemical activities.</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文本框 6"/>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9" name="灯片编号占位符 8"/>
          <p:cNvSpPr>
            <a:spLocks noGrp="1"/>
          </p:cNvSpPr>
          <p:nvPr>
            <p:ph type="sldNum" sz="quarter" idx="12"/>
          </p:nvPr>
        </p:nvSpPr>
        <p:spPr>
          <a:xfrm>
            <a:off x="11470968" y="6438191"/>
            <a:ext cx="90656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pic>
        <p:nvPicPr>
          <p:cNvPr id="10" name="Picture 6" descr="RIMG024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8470" y="6057979"/>
            <a:ext cx="1149974" cy="80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IMG_019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84" y="3160378"/>
            <a:ext cx="1217073" cy="84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9"/>
    </p:custDataLst>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58149" y="1714156"/>
            <a:ext cx="11000910" cy="3953273"/>
          </a:xfrm>
          <a:solidFill>
            <a:schemeClr val="accent1">
              <a:lumMod val="20000"/>
              <a:lumOff val="80000"/>
            </a:schemeClr>
          </a:solidFill>
        </p:spPr>
        <p:txBody>
          <a:bodyPr>
            <a:normAutofit fontScale="90000"/>
          </a:bodyPr>
          <a:lstStyle/>
          <a:p>
            <a:pPr algn="l">
              <a:lnSpc>
                <a:spcPct val="150000"/>
              </a:lnSpc>
            </a:pPr>
            <a:r>
              <a:rPr lang="en-US" altLang="zh-CN" sz="2800" b="1" dirty="0">
                <a:solidFill>
                  <a:srgbClr val="FF0000"/>
                </a:solidFill>
                <a:latin typeface="Times New Roman" panose="02020603050405020304" pitchFamily="18" charset="0"/>
                <a:cs typeface="Times New Roman" panose="02020603050405020304" pitchFamily="18" charset="0"/>
              </a:rPr>
              <a:t>   Highlights of potato storage</a:t>
            </a:r>
            <a:br>
              <a:rPr lang="en-US" altLang="zh-CN" sz="24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(1)Harvest at 10-20 °C;</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(2)Remove field heat;</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(3)Wound healing</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a:t>
            </a:r>
            <a:r>
              <a:rPr lang="zh-CN" altLang="en-US" sz="2000" b="1" dirty="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21 °C, 95% RH for 15-30 days);</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(4)Reduce temperature by 0.5 °C per day for 7-10 days for long term storage. Faster rates may cause browning of the potato skin;</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(5)Maintain 80-85% RH to avoid dehydration;</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(6)Avoid excess accumulation of soil for maintaining proper ventilation;</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(7)Avoid humid environments, which may cause rot. It is best not to wash potatoes before long-term storage.</a:t>
            </a:r>
            <a:endParaRPr lang="zh-CN" altLang="en-US" sz="2000" b="1"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p:cNvSpPr txBox="1"/>
          <p:nvPr/>
        </p:nvSpPr>
        <p:spPr>
          <a:xfrm>
            <a:off x="4310896" y="189452"/>
            <a:ext cx="35958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5" name="文本框 4"/>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6" name="灯片编号占位符 5"/>
          <p:cNvSpPr>
            <a:spLocks noGrp="1"/>
          </p:cNvSpPr>
          <p:nvPr>
            <p:ph type="sldNum" sz="quarter" idx="12"/>
          </p:nvPr>
        </p:nvSpPr>
        <p:spPr>
          <a:xfrm>
            <a:off x="10986051" y="6356350"/>
            <a:ext cx="99391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AD1215-45E9-4ED5-9603-657F98D2C09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2. Postharvest Characteristics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文本框 5"/>
          <p:cNvSpPr txBox="1"/>
          <p:nvPr/>
        </p:nvSpPr>
        <p:spPr>
          <a:xfrm>
            <a:off x="944254" y="1721561"/>
            <a:ext cx="4231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Light" panose="02010600030101010101" charset="-122"/>
                <a:cs typeface="Times New Roman" panose="02020603050405020304" pitchFamily="18" charset="0"/>
              </a:rPr>
              <a:t>Storage phases of potato</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等线 Light" panose="02010600030101010101" charset="-122"/>
              <a:cs typeface="Times New Roman" panose="02020603050405020304" pitchFamily="18" charset="0"/>
            </a:endParaRPr>
          </a:p>
        </p:txBody>
      </p:sp>
      <p:sp>
        <p:nvSpPr>
          <p:cNvPr id="7" name="文本框 6"/>
          <p:cNvSpPr txBox="1"/>
          <p:nvPr/>
        </p:nvSpPr>
        <p:spPr>
          <a:xfrm>
            <a:off x="1007714" y="2201771"/>
            <a:ext cx="10846032" cy="707886"/>
          </a:xfrm>
          <a:prstGeom prst="rect">
            <a:avLst/>
          </a:prstGeom>
          <a:solidFill>
            <a:schemeClr val="accent1">
              <a:lumMod val="20000"/>
              <a:lumOff val="80000"/>
            </a:schemeClr>
          </a:solidFill>
        </p:spPr>
        <p:txBody>
          <a:bodyPr wrap="square" rtlCol="0">
            <a:spAutoFit/>
          </a:bodyPr>
          <a:lstStyle>
            <a:defPPr>
              <a:defRPr lang="zh-CN"/>
            </a:defPPr>
            <a:lvl1pPr marR="0" lvl="0" indent="0" algn="just" fontAlgn="base">
              <a:lnSpc>
                <a:spcPct val="100000"/>
              </a:lnSpc>
              <a:spcBef>
                <a:spcPct val="0"/>
              </a:spcBef>
              <a:spcAft>
                <a:spcPct val="0"/>
              </a:spcAft>
              <a:buClrTx/>
              <a:buSzTx/>
              <a:buFontTx/>
              <a:buNone/>
              <a:defRPr kumimoji="0" sz="2000" b="1" i="0" u="none" strike="noStrike" cap="none" spc="0" normalizeH="0" baseline="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defRPr>
            </a:lvl1pPr>
          </a:lstStyle>
          <a:p>
            <a:r>
              <a:rPr lang="en-US" altLang="zh-CN" dirty="0"/>
              <a:t>Equalization/Drying phase</a:t>
            </a:r>
            <a:endParaRPr lang="en-US" altLang="zh-CN" dirty="0"/>
          </a:p>
          <a:p>
            <a:r>
              <a:rPr lang="en-US" altLang="zh-CN" dirty="0"/>
              <a:t>Dry surface moisture. A fan can be used for ventilation.</a:t>
            </a:r>
            <a:endParaRPr lang="zh-CN" altLang="en-US" dirty="0"/>
          </a:p>
        </p:txBody>
      </p:sp>
      <p:sp>
        <p:nvSpPr>
          <p:cNvPr id="8" name="文本框 7"/>
          <p:cNvSpPr txBox="1"/>
          <p:nvPr/>
        </p:nvSpPr>
        <p:spPr>
          <a:xfrm>
            <a:off x="1007714" y="3015846"/>
            <a:ext cx="10846032" cy="707886"/>
          </a:xfrm>
          <a:prstGeom prst="rect">
            <a:avLst/>
          </a:prstGeom>
          <a:solidFill>
            <a:schemeClr val="accent1">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Wound healing /PRE-Conditioning phase</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10-20</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°C</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and 85-90% RH for 15-30 days. Avoid water condensation.</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9" name="文本框 8"/>
          <p:cNvSpPr txBox="1"/>
          <p:nvPr/>
        </p:nvSpPr>
        <p:spPr>
          <a:xfrm>
            <a:off x="1007714" y="3829921"/>
            <a:ext cx="10846031" cy="1015663"/>
          </a:xfrm>
          <a:prstGeom prst="rect">
            <a:avLst/>
          </a:prstGeom>
          <a:solidFill>
            <a:schemeClr val="accent1">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Cooling phase</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Temp. Brought down to 7-10 °C</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by 0.5-1 °C per day. Cooling air temp not less than 1.5 °C,</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85-95% RH.</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0" name="文本框 9"/>
          <p:cNvSpPr txBox="1"/>
          <p:nvPr/>
        </p:nvSpPr>
        <p:spPr>
          <a:xfrm>
            <a:off x="1007713" y="4974856"/>
            <a:ext cx="10846032" cy="707886"/>
          </a:xfrm>
          <a:prstGeom prst="rect">
            <a:avLst/>
          </a:prstGeom>
          <a:solidFill>
            <a:schemeClr val="accent1">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Holding phase</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Temp. and RH maintained. Ventilation is possible to prevent the accumulation of CO</a:t>
            </a:r>
            <a:r>
              <a:rPr kumimoji="0" lang="en-US" altLang="zh-CN" sz="2000" b="0" i="0"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2</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0"/>
          <p:cNvSpPr txBox="1"/>
          <p:nvPr/>
        </p:nvSpPr>
        <p:spPr>
          <a:xfrm>
            <a:off x="1007714" y="5812014"/>
            <a:ext cx="10846031" cy="707886"/>
          </a:xfrm>
          <a:prstGeom prst="rect">
            <a:avLst/>
          </a:prstGeom>
          <a:solidFill>
            <a:schemeClr val="accent1">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Reconditioning phase</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Temp. and RH maintained. Ventilation is possible to prevent the accumulation of CO</a:t>
            </a:r>
            <a:r>
              <a:rPr kumimoji="0" lang="en-US" altLang="zh-CN" sz="2000" b="0" i="0" u="none" strike="noStrike" kern="1200" cap="none" spc="0" normalizeH="0" baseline="-2500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2</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4" name="文本框 3"/>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2" name="灯片编号占位符 1"/>
          <p:cNvSpPr>
            <a:spLocks noGrp="1"/>
          </p:cNvSpPr>
          <p:nvPr>
            <p:ph type="sldNum" sz="quarter" idx="12"/>
          </p:nvPr>
        </p:nvSpPr>
        <p:spPr>
          <a:xfrm>
            <a:off x="11034643" y="6466609"/>
            <a:ext cx="109661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DAD1215-45E9-4ED5-9603-657F98D2C09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2. Postharvest Characteristics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矩形 2"/>
          <p:cNvSpPr>
            <a:spLocks noChangeArrowheads="1"/>
          </p:cNvSpPr>
          <p:nvPr/>
        </p:nvSpPr>
        <p:spPr bwMode="auto">
          <a:xfrm>
            <a:off x="665494" y="2380386"/>
            <a:ext cx="5260473" cy="4288162"/>
          </a:xfrm>
          <a:prstGeom prst="rect">
            <a:avLst/>
          </a:prstGeom>
          <a:solidFill>
            <a:schemeClr val="accent1">
              <a:lumMod val="20000"/>
              <a:lumOff val="80000"/>
              <a:alpha val="50000"/>
            </a:schemeClr>
          </a:solidFill>
          <a:ln>
            <a:noFill/>
          </a:ln>
        </p:spPr>
        <p:txBody>
          <a:bodyPr wrap="square">
            <a:spAutoFit/>
          </a:bodyPr>
          <a:lstStyle/>
          <a:p>
            <a:pPr marL="0" marR="0" lvl="0" indent="457200" algn="l" defTabSz="914400" rtl="0" eaLnBrk="1" fontAlgn="base" latinLnBrk="0" hangingPunct="1">
              <a:lnSpc>
                <a:spcPts val="3000"/>
              </a:lnSpc>
              <a:spcBef>
                <a:spcPts val="0"/>
              </a:spcBef>
              <a:spcAft>
                <a:spcPts val="0"/>
              </a:spcAft>
              <a:buClrTx/>
              <a:buSzTx/>
              <a:buFontTx/>
              <a:buBlip>
                <a:blip r:embed="rId1"/>
              </a:buBlip>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Different varieties of potato have different respiration intensity at different temperatures.</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1"/>
              </a:buBlip>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higher the respiratory intensity, the more organic matter consumed, and the shorter the storage life. Anaerobic respiration occurs when O</a:t>
            </a:r>
            <a:r>
              <a:rPr kumimoji="0"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content is less than 5 %, which is unfavorable for storage.</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1"/>
              </a:buBlip>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main factors affecting respiration:  variety, cultivation factors, maturity, ambient temperature and humidity, mechanical damage, etc.</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文本框 6"/>
          <p:cNvSpPr txBox="1"/>
          <p:nvPr/>
        </p:nvSpPr>
        <p:spPr>
          <a:xfrm>
            <a:off x="200890" y="1092152"/>
            <a:ext cx="49751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rPr>
              <a:t>2. Postharvest Characteristics</a:t>
            </a:r>
            <a:endParaRPr kumimoji="0" lang="zh-C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2"/>
          <p:cNvSpPr>
            <a:spLocks noChangeArrowheads="1"/>
          </p:cNvSpPr>
          <p:nvPr/>
        </p:nvSpPr>
        <p:spPr bwMode="auto">
          <a:xfrm>
            <a:off x="6266034" y="2525535"/>
            <a:ext cx="5260472" cy="2749279"/>
          </a:xfrm>
          <a:prstGeom prst="rect">
            <a:avLst/>
          </a:prstGeom>
          <a:solidFill>
            <a:schemeClr val="accent1">
              <a:lumMod val="20000"/>
              <a:lumOff val="80000"/>
              <a:alpha val="50000"/>
            </a:schemeClr>
          </a:solidFill>
          <a:ln>
            <a:noFill/>
          </a:ln>
        </p:spPr>
        <p:txBody>
          <a:bodyPr wrap="square">
            <a:spAutoFit/>
          </a:bodyPr>
          <a:lstStyle/>
          <a:p>
            <a:pPr marL="0" marR="0" lvl="0" indent="-457200" algn="l" defTabSz="914400" rtl="0" eaLnBrk="1" fontAlgn="base" latinLnBrk="0" hangingPunct="1">
              <a:lnSpc>
                <a:spcPts val="3000"/>
              </a:lnSpc>
              <a:spcBef>
                <a:spcPts val="0"/>
              </a:spcBef>
              <a:spcAft>
                <a:spcPts val="0"/>
              </a:spcAft>
              <a:buClrTx/>
              <a:buSzTx/>
              <a:buFontTx/>
              <a:buBlip>
                <a:blip r:embed="rId1"/>
              </a:buBlip>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Microsoft JhengHei UI" panose="020B0604030504040204" pitchFamily="34" charset="-120"/>
                <a:cs typeface="Times New Roman" panose="02020603050405020304" pitchFamily="18" charset="0"/>
              </a:rPr>
              <a:t>At the end of growth, tubers accumulated    a lot of nutrients, physiological activity slowed down, metabolism, respiration and transpiration reduced, weakened, reduced, which is dormant.</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457200" algn="l" defTabSz="914400" rtl="0" eaLnBrk="1" fontAlgn="base" latinLnBrk="0" hangingPunct="1">
              <a:lnSpc>
                <a:spcPts val="3000"/>
              </a:lnSpc>
              <a:spcBef>
                <a:spcPts val="0"/>
              </a:spcBef>
              <a:spcAft>
                <a:spcPts val="0"/>
              </a:spcAft>
              <a:buClrTx/>
              <a:buSzTx/>
              <a:buFontTx/>
              <a:buBlip>
                <a:blip r:embed="rId1"/>
              </a:buBlip>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Dormancy is a favorable physiological phenomenon.</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Text Box 6"/>
          <p:cNvSpPr txBox="1">
            <a:spLocks noChangeArrowheads="1"/>
          </p:cNvSpPr>
          <p:nvPr/>
        </p:nvSpPr>
        <p:spPr bwMode="auto">
          <a:xfrm>
            <a:off x="1541901" y="1880179"/>
            <a:ext cx="3429000" cy="461665"/>
          </a:xfrm>
          <a:prstGeom prst="rect">
            <a:avLst/>
          </a:prstGeom>
          <a:gradFill rotWithShape="1">
            <a:gsLst>
              <a:gs pos="0">
                <a:srgbClr val="FFFF66"/>
              </a:gs>
              <a:gs pos="50000">
                <a:srgbClr val="FFFFCC"/>
              </a:gs>
              <a:gs pos="100000">
                <a:srgbClr val="FFFF66"/>
              </a:gs>
            </a:gsLst>
            <a:lin ang="2700000" scaled="1"/>
          </a:gradFill>
          <a:ln w="19050" algn="ctr">
            <a:solidFill>
              <a:srgbClr val="CC3300"/>
            </a:solidFill>
            <a:miter lim="800000"/>
          </a:ln>
        </p:spPr>
        <p:txBody>
          <a:bodyPr>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rPr>
              <a:t>Respiration</a:t>
            </a:r>
            <a:endParaRPr kumimoji="0" lang="zh-CN" altLang="en-US"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8" name="Text Box 6"/>
          <p:cNvSpPr txBox="1">
            <a:spLocks noChangeArrowheads="1"/>
          </p:cNvSpPr>
          <p:nvPr/>
        </p:nvSpPr>
        <p:spPr bwMode="auto">
          <a:xfrm>
            <a:off x="7230930" y="1880179"/>
            <a:ext cx="3429000" cy="461665"/>
          </a:xfrm>
          <a:prstGeom prst="rect">
            <a:avLst/>
          </a:prstGeom>
          <a:gradFill rotWithShape="1">
            <a:gsLst>
              <a:gs pos="0">
                <a:srgbClr val="FFFF66"/>
              </a:gs>
              <a:gs pos="50000">
                <a:srgbClr val="FFFFCC"/>
              </a:gs>
              <a:gs pos="100000">
                <a:srgbClr val="FFFF66"/>
              </a:gs>
            </a:gsLst>
            <a:lin ang="2700000" scaled="1"/>
          </a:gradFill>
          <a:ln w="19050" algn="ctr">
            <a:solidFill>
              <a:srgbClr val="CC3300"/>
            </a:solidFill>
            <a:miter lim="800000"/>
          </a:ln>
        </p:spPr>
        <p:txBody>
          <a:bodyPr>
            <a:spAutoFit/>
          </a:bodyPr>
          <a:lstStyle>
            <a:lvl1pPr>
              <a:defRPr sz="4000" b="1">
                <a:solidFill>
                  <a:srgbClr val="000000"/>
                </a:solidFill>
                <a:latin typeface="Verdana" panose="020B0604030504040204" pitchFamily="34" charset="0"/>
                <a:ea typeface="黑体" panose="02010609060101010101" pitchFamily="49" charset="-122"/>
              </a:defRPr>
            </a:lvl1pPr>
            <a:lvl2pPr marL="742950" indent="-285750">
              <a:defRPr sz="4000" b="1">
                <a:solidFill>
                  <a:srgbClr val="000000"/>
                </a:solidFill>
                <a:latin typeface="Verdana" panose="020B0604030504040204" pitchFamily="34" charset="0"/>
                <a:ea typeface="黑体" panose="02010609060101010101" pitchFamily="49" charset="-122"/>
              </a:defRPr>
            </a:lvl2pPr>
            <a:lvl3pPr marL="1143000" indent="-228600">
              <a:defRPr sz="4000" b="1">
                <a:solidFill>
                  <a:srgbClr val="000000"/>
                </a:solidFill>
                <a:latin typeface="Verdana" panose="020B0604030504040204" pitchFamily="34" charset="0"/>
                <a:ea typeface="黑体" panose="02010609060101010101" pitchFamily="49" charset="-122"/>
              </a:defRPr>
            </a:lvl3pPr>
            <a:lvl4pPr marL="1600200" indent="-228600">
              <a:defRPr sz="4000" b="1">
                <a:solidFill>
                  <a:srgbClr val="000000"/>
                </a:solidFill>
                <a:latin typeface="Verdana" panose="020B0604030504040204" pitchFamily="34" charset="0"/>
                <a:ea typeface="黑体" panose="02010609060101010101" pitchFamily="49" charset="-122"/>
              </a:defRPr>
            </a:lvl4pPr>
            <a:lvl5pPr marL="2057400" indent="-228600">
              <a:defRPr sz="4000" b="1">
                <a:solidFill>
                  <a:srgbClr val="000000"/>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sz="4000" b="1">
                <a:solidFill>
                  <a:srgbClr val="000000"/>
                </a:solidFill>
                <a:latin typeface="Verdana" panose="020B060403050404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rPr>
              <a:t>Dormancy</a:t>
            </a:r>
            <a:endParaRPr kumimoji="0" lang="en-US" altLang="zh-CN" sz="2400" b="1" i="0" u="none" strike="noStrike" kern="1200" cap="none" spc="0" normalizeH="0" baseline="0" noProof="0" dirty="0">
              <a:ln>
                <a:noFill/>
              </a:ln>
              <a:solidFill>
                <a:srgbClr val="008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 name="文本框 5"/>
          <p:cNvSpPr txBox="1"/>
          <p:nvPr/>
        </p:nvSpPr>
        <p:spPr>
          <a:xfrm>
            <a:off x="4310896" y="189452"/>
            <a:ext cx="35702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rPr>
              <a:t>Storage of Potato</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4" name="灯片编号占位符 3"/>
          <p:cNvSpPr>
            <a:spLocks noGrp="1"/>
          </p:cNvSpPr>
          <p:nvPr>
            <p:ph type="sldNum" sz="quarter" idx="12"/>
          </p:nvPr>
        </p:nvSpPr>
        <p:spPr>
          <a:xfrm>
            <a:off x="11526506" y="635875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F8BEFBF-5B5F-4BD2-A74A-61A97BF1200E}" type="slidenum">
              <a:rPr kumimoji="0" lang="zh-CN" altLang="en-US" sz="1800" b="0" i="0" u="none" strike="noStrike" kern="1200" cap="none" spc="0" normalizeH="0" baseline="0" noProof="0" smtClean="0">
                <a:ln>
                  <a:noFill/>
                </a:ln>
                <a:solidFill>
                  <a:prstClr val="black"/>
                </a:solidFill>
                <a:effectLst/>
                <a:uLnTx/>
                <a:uFillTx/>
                <a:latin typeface="ITC Avant Garde Std XLt"/>
                <a:cs typeface="+mn-cs"/>
              </a:rPr>
            </a:fld>
            <a:endParaRPr kumimoji="0" lang="zh-CN" altLang="en-US" sz="1800" b="0" i="0" u="none" strike="noStrike" kern="1200" cap="none" spc="0" normalizeH="0" baseline="0" noProof="0" dirty="0">
              <a:ln>
                <a:noFill/>
              </a:ln>
              <a:solidFill>
                <a:prstClr val="black"/>
              </a:solidFill>
              <a:effectLst/>
              <a:uLnTx/>
              <a:uFillTx/>
              <a:latin typeface="ITC Avant Garde Std XLt"/>
              <a:cs typeface="+mn-cs"/>
            </a:endParaRPr>
          </a:p>
        </p:txBody>
      </p:sp>
    </p:spTree>
  </p:cSld>
  <p:clrMapOvr>
    <a:masterClrMapping/>
  </p:clrMapOvr>
  <mc:AlternateContent xmlns:mc="http://schemas.openxmlformats.org/markup-compatibility/2006">
    <mc:Choice xmlns:p14="http://schemas.microsoft.com/office/powerpoint/2010/main" Requires="p14">
      <p:transition p14:dur="10" advTm="0">
        <p:random/>
      </p:transition>
    </mc:Choice>
    <mc:Fallback>
      <p:transition advTm="0">
        <p:random/>
      </p:transition>
    </mc:Fallback>
  </mc:AlternateContent>
</p:sld>
</file>

<file path=ppt/tags/tag1.xml><?xml version="1.0" encoding="utf-8"?>
<p:tagLst xmlns:p="http://schemas.openxmlformats.org/presentationml/2006/main">
  <p:tag name="TIMING" val="|17.3|15.5|13.1"/>
</p:tagLst>
</file>

<file path=ppt/tags/tag2.xml><?xml version="1.0" encoding="utf-8"?>
<p:tagLst xmlns:p="http://schemas.openxmlformats.org/presentationml/2006/main">
  <p:tag name="KSO_WM_UNIT_PLACING_PICTURE_USER_VIEWPORT" val="{&quot;height&quot;:2782,&quot;width&quot;:3112}"/>
</p:tagLst>
</file>

<file path=ppt/tags/tag3.xml><?xml version="1.0" encoding="utf-8"?>
<p:tagLst xmlns:p="http://schemas.openxmlformats.org/presentationml/2006/main">
  <p:tag name="KSO_WM_UNIT_PLACING_PICTURE_USER_VIEWPORT" val="{&quot;height&quot;:2782,&quot;width&quot;:3112}"/>
</p:tagLst>
</file>

<file path=ppt/tags/tag4.xml><?xml version="1.0" encoding="utf-8"?>
<p:tagLst xmlns:p="http://schemas.openxmlformats.org/presentationml/2006/main">
  <p:tag name="KSO_WM_UNIT_PLACING_PICTURE_USER_VIEWPORT" val="{&quot;height&quot;:12000,&quot;width&quot;:9000}"/>
</p:tagLst>
</file>

<file path=ppt/tags/tag5.xml><?xml version="1.0" encoding="utf-8"?>
<p:tagLst xmlns:p="http://schemas.openxmlformats.org/presentationml/2006/main">
  <p:tag name="COMMONDATA" val="eyJoZGlkIjoiNDQ4MjRlYmFhYjExODkxMTc4MGFkZmQ0NTU0MTAxMT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13603</Words>
  <Application>WPS 演示</Application>
  <PresentationFormat>宽屏</PresentationFormat>
  <Paragraphs>613</Paragraphs>
  <Slides>33</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33</vt:i4>
      </vt:variant>
    </vt:vector>
  </HeadingPairs>
  <TitlesOfParts>
    <vt:vector size="57" baseType="lpstr">
      <vt:lpstr>Arial</vt:lpstr>
      <vt:lpstr>宋体</vt:lpstr>
      <vt:lpstr>Wingdings</vt:lpstr>
      <vt:lpstr>Arial Unicode MS</vt:lpstr>
      <vt:lpstr>Calibri</vt:lpstr>
      <vt:lpstr>微软雅黑</vt:lpstr>
      <vt:lpstr>Times New Roman</vt:lpstr>
      <vt:lpstr>Open Sans Regular</vt:lpstr>
      <vt:lpstr>ITC Avant Garde Std XLt</vt:lpstr>
      <vt:lpstr>Calibri</vt:lpstr>
      <vt:lpstr>Verdana</vt:lpstr>
      <vt:lpstr>黑体</vt:lpstr>
      <vt:lpstr>Georgia</vt:lpstr>
      <vt:lpstr>Wingdings 2</vt:lpstr>
      <vt:lpstr>Wingdings</vt:lpstr>
      <vt:lpstr>仿宋</vt:lpstr>
      <vt:lpstr>等线</vt:lpstr>
      <vt:lpstr>等线 Light</vt:lpstr>
      <vt:lpstr>Microsoft JhengHei UI</vt:lpstr>
      <vt:lpstr>Segoe Print</vt:lpstr>
      <vt:lpstr>Preeti</vt:lpstr>
      <vt:lpstr>Segoe UI Web (West European)</vt:lpstr>
      <vt:lpstr>Segoe UI</vt:lpstr>
      <vt:lpstr>Office 主题</vt:lpstr>
      <vt:lpstr>PowerPoint 演示文稿</vt:lpstr>
      <vt:lpstr>PowerPoint 演示文稿</vt:lpstr>
      <vt:lpstr>PowerPoint 演示文稿</vt:lpstr>
      <vt:lpstr>PowerPoint 演示文稿</vt:lpstr>
      <vt:lpstr>PowerPoint 演示文稿</vt:lpstr>
      <vt:lpstr>PowerPoint 演示文稿</vt:lpstr>
      <vt:lpstr>   Highlights of potato storage (1)Harvest at 10-20 °C; (2)Remove field heat; (3)Wound healing (＜21 °C, 95% RH for 15-30 days); (4)Reduce temperature by 0.5 °C per day for 7-10 days for long term storage. Faster rates may cause browning of the potato skin; (5)Maintain 80-85% RH to avoid dehydration; (6)Avoid excess accumulation of soil for maintaining proper ventilation; (7)Avoid humid environments, which may cause rot. It is best not to wash potatoes before long-term storage.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Angel</cp:lastModifiedBy>
  <cp:revision>2</cp:revision>
  <dcterms:created xsi:type="dcterms:W3CDTF">2023-02-28T03:09:09Z</dcterms:created>
  <dcterms:modified xsi:type="dcterms:W3CDTF">2023-02-28T03:09:30Z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3B17CFDCE1274162B57398DC252DC400</vt:lpwstr>
  </property>
  <property fmtid="{D5CDD505-2E9C-101B-9397-08002B2CF9AE}" pid="3" name="KSOProductBuildVer">
    <vt:lpwstr>2052-11.1.0.13703</vt:lpwstr>
  </property>
</Properties>
</file>