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7.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Lst>
  <p:notesMasterIdLst>
    <p:notesMasterId r:id="rId23"/>
  </p:notesMasterIdLst>
  <p:handoutMasterIdLst>
    <p:handoutMasterId r:id="rId24"/>
  </p:handoutMasterIdLst>
  <p:sldIdLst>
    <p:sldId id="284" r:id="rId4"/>
    <p:sldId id="287" r:id="rId5"/>
    <p:sldId id="289" r:id="rId6"/>
    <p:sldId id="267" r:id="rId7"/>
    <p:sldId id="288" r:id="rId8"/>
    <p:sldId id="295" r:id="rId9"/>
    <p:sldId id="296" r:id="rId10"/>
    <p:sldId id="299" r:id="rId11"/>
    <p:sldId id="301" r:id="rId12"/>
    <p:sldId id="300" r:id="rId13"/>
    <p:sldId id="302" r:id="rId14"/>
    <p:sldId id="303" r:id="rId15"/>
    <p:sldId id="308" r:id="rId16"/>
    <p:sldId id="309" r:id="rId17"/>
    <p:sldId id="304" r:id="rId18"/>
    <p:sldId id="305" r:id="rId19"/>
    <p:sldId id="310" r:id="rId20"/>
    <p:sldId id="311" r:id="rId21"/>
    <p:sldId id="283"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p15:clr>
            <a:srgbClr val="A4A3A4"/>
          </p15:clr>
        </p15:guide>
        <p15:guide id="2" pos="382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BA00"/>
    <a:srgbClr val="2C6402"/>
    <a:srgbClr val="43A511"/>
    <a:srgbClr val="457E04"/>
    <a:srgbClr val="FFFFFF"/>
    <a:srgbClr val="D2F0C3"/>
    <a:srgbClr val="D1FF1D"/>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8085B6-1E58-45B9-A31F-6E766ED244C0}" v="16" dt="2023-05-05T01:30:38.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3" autoAdjust="0"/>
    <p:restoredTop sz="94660"/>
  </p:normalViewPr>
  <p:slideViewPr>
    <p:cSldViewPr snapToGrid="0">
      <p:cViewPr varScale="1">
        <p:scale>
          <a:sx n="114" d="100"/>
          <a:sy n="114" d="100"/>
        </p:scale>
        <p:origin x="540" y="102"/>
      </p:cViewPr>
      <p:guideLst>
        <p:guide orient="horz" pos="2162"/>
        <p:guide pos="382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E98085B6-1E58-45B9-A31F-6E766ED244C0}"/>
    <pc:docChg chg="modSld">
      <pc:chgData name="Sha SHA" userId="7fa66d72-39b6-4753-9cd1-bbd80c98edd0" providerId="ADAL" clId="{E98085B6-1E58-45B9-A31F-6E766ED244C0}" dt="2023-05-05T01:33:27.824" v="56" actId="20577"/>
      <pc:docMkLst>
        <pc:docMk/>
      </pc:docMkLst>
      <pc:sldChg chg="modSp">
        <pc:chgData name="Sha SHA" userId="7fa66d72-39b6-4753-9cd1-bbd80c98edd0" providerId="ADAL" clId="{E98085B6-1E58-45B9-A31F-6E766ED244C0}" dt="2023-05-05T01:27:48.386" v="3" actId="404"/>
        <pc:sldMkLst>
          <pc:docMk/>
          <pc:sldMk cId="0" sldId="288"/>
        </pc:sldMkLst>
        <pc:spChg chg="mod">
          <ac:chgData name="Sha SHA" userId="7fa66d72-39b6-4753-9cd1-bbd80c98edd0" providerId="ADAL" clId="{E98085B6-1E58-45B9-A31F-6E766ED244C0}" dt="2023-05-05T01:27:41.861" v="1" actId="404"/>
          <ac:spMkLst>
            <pc:docMk/>
            <pc:sldMk cId="0" sldId="288"/>
            <ac:spMk id="47" creationId="{00000000-0000-0000-0000-000000000000}"/>
          </ac:spMkLst>
        </pc:spChg>
        <pc:spChg chg="mod">
          <ac:chgData name="Sha SHA" userId="7fa66d72-39b6-4753-9cd1-bbd80c98edd0" providerId="ADAL" clId="{E98085B6-1E58-45B9-A31F-6E766ED244C0}" dt="2023-05-05T01:27:48.386" v="3" actId="404"/>
          <ac:spMkLst>
            <pc:docMk/>
            <pc:sldMk cId="0" sldId="288"/>
            <ac:spMk id="48" creationId="{00000000-0000-0000-0000-000000000000}"/>
          </ac:spMkLst>
        </pc:spChg>
      </pc:sldChg>
      <pc:sldChg chg="modSp mod">
        <pc:chgData name="Sha SHA" userId="7fa66d72-39b6-4753-9cd1-bbd80c98edd0" providerId="ADAL" clId="{E98085B6-1E58-45B9-A31F-6E766ED244C0}" dt="2023-05-05T01:30:38.456" v="25" actId="20577"/>
        <pc:sldMkLst>
          <pc:docMk/>
          <pc:sldMk cId="0" sldId="300"/>
        </pc:sldMkLst>
        <pc:spChg chg="mod">
          <ac:chgData name="Sha SHA" userId="7fa66d72-39b6-4753-9cd1-bbd80c98edd0" providerId="ADAL" clId="{E98085B6-1E58-45B9-A31F-6E766ED244C0}" dt="2023-05-05T01:29:34.247" v="6" actId="20577"/>
          <ac:spMkLst>
            <pc:docMk/>
            <pc:sldMk cId="0" sldId="300"/>
            <ac:spMk id="33" creationId="{00000000-0000-0000-0000-000000000000}"/>
          </ac:spMkLst>
        </pc:spChg>
        <pc:spChg chg="mod">
          <ac:chgData name="Sha SHA" userId="7fa66d72-39b6-4753-9cd1-bbd80c98edd0" providerId="ADAL" clId="{E98085B6-1E58-45B9-A31F-6E766ED244C0}" dt="2023-05-05T01:29:41.496" v="9" actId="20577"/>
          <ac:spMkLst>
            <pc:docMk/>
            <pc:sldMk cId="0" sldId="300"/>
            <ac:spMk id="34" creationId="{00000000-0000-0000-0000-000000000000}"/>
          </ac:spMkLst>
        </pc:spChg>
        <pc:spChg chg="mod">
          <ac:chgData name="Sha SHA" userId="7fa66d72-39b6-4753-9cd1-bbd80c98edd0" providerId="ADAL" clId="{E98085B6-1E58-45B9-A31F-6E766ED244C0}" dt="2023-05-05T01:30:38.456" v="25" actId="20577"/>
          <ac:spMkLst>
            <pc:docMk/>
            <pc:sldMk cId="0" sldId="300"/>
            <ac:spMk id="35" creationId="{00000000-0000-0000-0000-000000000000}"/>
          </ac:spMkLst>
        </pc:spChg>
        <pc:spChg chg="mod">
          <ac:chgData name="Sha SHA" userId="7fa66d72-39b6-4753-9cd1-bbd80c98edd0" providerId="ADAL" clId="{E98085B6-1E58-45B9-A31F-6E766ED244C0}" dt="2023-05-05T01:30:25.027" v="19" actId="1076"/>
          <ac:spMkLst>
            <pc:docMk/>
            <pc:sldMk cId="0" sldId="300"/>
            <ac:spMk id="36" creationId="{00000000-0000-0000-0000-000000000000}"/>
          </ac:spMkLst>
        </pc:spChg>
        <pc:grpChg chg="mod">
          <ac:chgData name="Sha SHA" userId="7fa66d72-39b6-4753-9cd1-bbd80c98edd0" providerId="ADAL" clId="{E98085B6-1E58-45B9-A31F-6E766ED244C0}" dt="2023-05-05T01:30:32.598" v="22" actId="1076"/>
          <ac:grpSpMkLst>
            <pc:docMk/>
            <pc:sldMk cId="0" sldId="300"/>
            <ac:grpSpMk id="2" creationId="{00000000-0000-0000-0000-000000000000}"/>
          </ac:grpSpMkLst>
        </pc:grpChg>
      </pc:sldChg>
      <pc:sldChg chg="modSp mod">
        <pc:chgData name="Sha SHA" userId="7fa66d72-39b6-4753-9cd1-bbd80c98edd0" providerId="ADAL" clId="{E98085B6-1E58-45B9-A31F-6E766ED244C0}" dt="2023-05-05T01:31:13.007" v="26" actId="404"/>
        <pc:sldMkLst>
          <pc:docMk/>
          <pc:sldMk cId="0" sldId="303"/>
        </pc:sldMkLst>
        <pc:spChg chg="mod">
          <ac:chgData name="Sha SHA" userId="7fa66d72-39b6-4753-9cd1-bbd80c98edd0" providerId="ADAL" clId="{E98085B6-1E58-45B9-A31F-6E766ED244C0}" dt="2023-05-05T01:31:13.007" v="26" actId="404"/>
          <ac:spMkLst>
            <pc:docMk/>
            <pc:sldMk cId="0" sldId="303"/>
            <ac:spMk id="10" creationId="{00000000-0000-0000-0000-000000000000}"/>
          </ac:spMkLst>
        </pc:spChg>
      </pc:sldChg>
      <pc:sldChg chg="modSp mod">
        <pc:chgData name="Sha SHA" userId="7fa66d72-39b6-4753-9cd1-bbd80c98edd0" providerId="ADAL" clId="{E98085B6-1E58-45B9-A31F-6E766ED244C0}" dt="2023-05-05T01:32:01.012" v="28" actId="404"/>
        <pc:sldMkLst>
          <pc:docMk/>
          <pc:sldMk cId="0" sldId="305"/>
        </pc:sldMkLst>
        <pc:spChg chg="mod">
          <ac:chgData name="Sha SHA" userId="7fa66d72-39b6-4753-9cd1-bbd80c98edd0" providerId="ADAL" clId="{E98085B6-1E58-45B9-A31F-6E766ED244C0}" dt="2023-05-05T01:32:01.012" v="28" actId="404"/>
          <ac:spMkLst>
            <pc:docMk/>
            <pc:sldMk cId="0" sldId="305"/>
            <ac:spMk id="4" creationId="{00000000-0000-0000-0000-000000000000}"/>
          </ac:spMkLst>
        </pc:spChg>
      </pc:sldChg>
      <pc:sldChg chg="modSp mod">
        <pc:chgData name="Sha SHA" userId="7fa66d72-39b6-4753-9cd1-bbd80c98edd0" providerId="ADAL" clId="{E98085B6-1E58-45B9-A31F-6E766ED244C0}" dt="2023-05-05T01:33:27.824" v="56" actId="20577"/>
        <pc:sldMkLst>
          <pc:docMk/>
          <pc:sldMk cId="0" sldId="308"/>
        </pc:sldMkLst>
        <pc:spChg chg="mod">
          <ac:chgData name="Sha SHA" userId="7fa66d72-39b6-4753-9cd1-bbd80c98edd0" providerId="ADAL" clId="{E98085B6-1E58-45B9-A31F-6E766ED244C0}" dt="2023-05-05T01:33:27.824" v="56" actId="20577"/>
          <ac:spMkLst>
            <pc:docMk/>
            <pc:sldMk cId="0" sldId="308"/>
            <ac:spMk id="10" creationId="{00000000-0000-0000-0000-000000000000}"/>
          </ac:spMkLst>
        </pc:spChg>
      </pc:sldChg>
      <pc:sldChg chg="modSp mod">
        <pc:chgData name="Sha SHA" userId="7fa66d72-39b6-4753-9cd1-bbd80c98edd0" providerId="ADAL" clId="{E98085B6-1E58-45B9-A31F-6E766ED244C0}" dt="2023-05-05T01:32:57.226" v="33" actId="1076"/>
        <pc:sldMkLst>
          <pc:docMk/>
          <pc:sldMk cId="0" sldId="309"/>
        </pc:sldMkLst>
        <pc:spChg chg="mod">
          <ac:chgData name="Sha SHA" userId="7fa66d72-39b6-4753-9cd1-bbd80c98edd0" providerId="ADAL" clId="{E98085B6-1E58-45B9-A31F-6E766ED244C0}" dt="2023-05-05T01:32:57.226" v="33" actId="1076"/>
          <ac:spMkLst>
            <pc:docMk/>
            <pc:sldMk cId="0" sldId="309"/>
            <ac:spMk id="4" creationId="{00000000-0000-0000-0000-000000000000}"/>
          </ac:spMkLst>
        </pc:spChg>
        <pc:spChg chg="mod">
          <ac:chgData name="Sha SHA" userId="7fa66d72-39b6-4753-9cd1-bbd80c98edd0" providerId="ADAL" clId="{E98085B6-1E58-45B9-A31F-6E766ED244C0}" dt="2023-05-05T01:32:54.337" v="32" actId="1076"/>
          <ac:spMkLst>
            <pc:docMk/>
            <pc:sldMk cId="0" sldId="309"/>
            <ac:spMk id="16" creationId="{00000000-0000-0000-0000-000000000000}"/>
          </ac:spMkLst>
        </pc:spChg>
        <pc:spChg chg="mod">
          <ac:chgData name="Sha SHA" userId="7fa66d72-39b6-4753-9cd1-bbd80c98edd0" providerId="ADAL" clId="{E98085B6-1E58-45B9-A31F-6E766ED244C0}" dt="2023-05-05T01:32:51.572" v="31" actId="1076"/>
          <ac:spMkLst>
            <pc:docMk/>
            <pc:sldMk cId="0" sldId="309"/>
            <ac:spMk id="17" creationId="{00000000-0000-0000-0000-000000000000}"/>
          </ac:spMkLst>
        </pc:spChg>
      </pc:sldChg>
    </pc:docChg>
  </pc:docChgLst>
  <pc:docChgLst>
    <pc:chgData name="Sha SHA" userId="7fa66d72-39b6-4753-9cd1-bbd80c98edd0" providerId="ADAL" clId="{6837D21F-30F8-46F3-999D-19D523C0635E}"/>
    <pc:docChg chg="modSld sldOrd">
      <pc:chgData name="Sha SHA" userId="7fa66d72-39b6-4753-9cd1-bbd80c98edd0" providerId="ADAL" clId="{6837D21F-30F8-46F3-999D-19D523C0635E}" dt="2023-05-05T06:07:09.562" v="5"/>
      <pc:docMkLst>
        <pc:docMk/>
      </pc:docMkLst>
      <pc:sldChg chg="ord">
        <pc:chgData name="Sha SHA" userId="7fa66d72-39b6-4753-9cd1-bbd80c98edd0" providerId="ADAL" clId="{6837D21F-30F8-46F3-999D-19D523C0635E}" dt="2023-05-05T06:07:09.562" v="5"/>
        <pc:sldMkLst>
          <pc:docMk/>
          <pc:sldMk cId="0" sldId="301"/>
        </pc:sldMkLst>
      </pc:sldChg>
      <pc:sldChg chg="modSp mod">
        <pc:chgData name="Sha SHA" userId="7fa66d72-39b6-4753-9cd1-bbd80c98edd0" providerId="ADAL" clId="{6837D21F-30F8-46F3-999D-19D523C0635E}" dt="2023-05-05T03:30:25.895" v="3" actId="20577"/>
        <pc:sldMkLst>
          <pc:docMk/>
          <pc:sldMk cId="0" sldId="304"/>
        </pc:sldMkLst>
        <pc:spChg chg="mod">
          <ac:chgData name="Sha SHA" userId="7fa66d72-39b6-4753-9cd1-bbd80c98edd0" providerId="ADAL" clId="{6837D21F-30F8-46F3-999D-19D523C0635E}" dt="2023-05-05T03:30:25.895" v="3" actId="20577"/>
          <ac:spMkLst>
            <pc:docMk/>
            <pc:sldMk cId="0" sldId="304"/>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cs typeface="汉仪君黑-45简" panose="020B0604020202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汉仪君黑-45简" panose="020B0604020202020204" charset="-122"/>
              </a:rPr>
              <a:t>2023/5/5</a:t>
            </a:fld>
            <a:endParaRPr lang="zh-CN" altLang="en-US">
              <a:cs typeface="汉仪君黑-45简" panose="020B0604020202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cs typeface="汉仪君黑-45简" panose="020B0604020202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汉仪君黑-45简" panose="020B0604020202020204" charset="-122"/>
              </a:rPr>
              <a:t>‹#›</a:t>
            </a:fld>
            <a:endParaRPr lang="zh-CN" altLang="en-US">
              <a:cs typeface="汉仪君黑-45简" panose="020B060402020202020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汉仪君黑-45简" panose="020B0604020202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汉仪君黑-45简" panose="020B0604020202020204" charset="-122"/>
              </a:defRPr>
            </a:lvl1pPr>
          </a:lstStyle>
          <a:p>
            <a:fld id="{D2A48B96-639E-45A3-A0BA-2464DFDB1FAA}" type="datetimeFigureOut">
              <a:rPr lang="zh-CN" altLang="en-US" smtClean="0"/>
              <a:t>2023/5/5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汉仪君黑-45简" panose="020B0604020202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汉仪君黑-45简" panose="020B060402020202020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汉仪君黑-45简" panose="020B0604020202020204" charset="-122"/>
      </a:defRPr>
    </a:lvl1pPr>
    <a:lvl2pPr marL="457200" algn="l" defTabSz="914400" rtl="0" eaLnBrk="1" latinLnBrk="0" hangingPunct="1">
      <a:defRPr sz="1200" kern="1200">
        <a:solidFill>
          <a:schemeClr val="tx1"/>
        </a:solidFill>
        <a:latin typeface="+mn-lt"/>
        <a:ea typeface="+mn-ea"/>
        <a:cs typeface="汉仪君黑-45简" panose="020B0604020202020204" charset="-122"/>
      </a:defRPr>
    </a:lvl2pPr>
    <a:lvl3pPr marL="914400" algn="l" defTabSz="914400" rtl="0" eaLnBrk="1" latinLnBrk="0" hangingPunct="1">
      <a:defRPr sz="1200" kern="1200">
        <a:solidFill>
          <a:schemeClr val="tx1"/>
        </a:solidFill>
        <a:latin typeface="+mn-lt"/>
        <a:ea typeface="+mn-ea"/>
        <a:cs typeface="汉仪君黑-45简" panose="020B0604020202020204" charset="-122"/>
      </a:defRPr>
    </a:lvl3pPr>
    <a:lvl4pPr marL="1371600" algn="l" defTabSz="914400" rtl="0" eaLnBrk="1" latinLnBrk="0" hangingPunct="1">
      <a:defRPr sz="1200" kern="1200">
        <a:solidFill>
          <a:schemeClr val="tx1"/>
        </a:solidFill>
        <a:latin typeface="+mn-lt"/>
        <a:ea typeface="+mn-ea"/>
        <a:cs typeface="汉仪君黑-45简" panose="020B0604020202020204" charset="-122"/>
      </a:defRPr>
    </a:lvl4pPr>
    <a:lvl5pPr marL="1828800" algn="l" defTabSz="914400" rtl="0" eaLnBrk="1" latinLnBrk="0" hangingPunct="1">
      <a:defRPr sz="1200" kern="1200">
        <a:solidFill>
          <a:schemeClr val="tx1"/>
        </a:solidFill>
        <a:latin typeface="+mn-lt"/>
        <a:ea typeface="+mn-ea"/>
        <a:cs typeface="汉仪君黑-45简" panose="020B0604020202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唐峰设计：https://v.youku.com/v_show/id_XNTg4OTcwMDM3Ng==.html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唐峰设计：https://v.youku.com/v_show/id_XNTg4OTcwMDM3Ng==.html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2023/5/5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descr="卡通人物&#10;&#10;中度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4028"/>
          <a:stretch>
            <a:fillRect/>
          </a:stretch>
        </p:blipFill>
        <p:spPr>
          <a:xfrm flipH="1">
            <a:off x="9557358" y="5746697"/>
            <a:ext cx="2634640" cy="1111303"/>
          </a:xfrm>
          <a:prstGeom prst="rect">
            <a:avLst/>
          </a:prstGeom>
        </p:spPr>
      </p:pic>
      <p:sp>
        <p:nvSpPr>
          <p:cNvPr id="8" name="任意多边形: 形状 7"/>
          <p:cNvSpPr>
            <a:spLocks noChangeArrowheads="1"/>
          </p:cNvSpPr>
          <p:nvPr userDrawn="1"/>
        </p:nvSpPr>
        <p:spPr bwMode="auto">
          <a:xfrm flipV="1">
            <a:off x="11465169" y="420662"/>
            <a:ext cx="358210" cy="843193"/>
          </a:xfrm>
          <a:custGeom>
            <a:avLst/>
            <a:gdLst>
              <a:gd name="connsiteX0" fmla="*/ 346869 w 385763"/>
              <a:gd name="connsiteY0" fmla="*/ 830262 h 908050"/>
              <a:gd name="connsiteX1" fmla="*/ 385763 w 385763"/>
              <a:gd name="connsiteY1" fmla="*/ 869156 h 908050"/>
              <a:gd name="connsiteX2" fmla="*/ 346869 w 385763"/>
              <a:gd name="connsiteY2" fmla="*/ 908050 h 908050"/>
              <a:gd name="connsiteX3" fmla="*/ 307975 w 385763"/>
              <a:gd name="connsiteY3" fmla="*/ 869156 h 908050"/>
              <a:gd name="connsiteX4" fmla="*/ 346869 w 385763"/>
              <a:gd name="connsiteY4" fmla="*/ 830262 h 908050"/>
              <a:gd name="connsiteX5" fmla="*/ 192881 w 385763"/>
              <a:gd name="connsiteY5" fmla="*/ 830262 h 908050"/>
              <a:gd name="connsiteX6" fmla="*/ 231775 w 385763"/>
              <a:gd name="connsiteY6" fmla="*/ 869156 h 908050"/>
              <a:gd name="connsiteX7" fmla="*/ 192881 w 385763"/>
              <a:gd name="connsiteY7" fmla="*/ 908050 h 908050"/>
              <a:gd name="connsiteX8" fmla="*/ 153987 w 385763"/>
              <a:gd name="connsiteY8" fmla="*/ 869156 h 908050"/>
              <a:gd name="connsiteX9" fmla="*/ 192881 w 385763"/>
              <a:gd name="connsiteY9" fmla="*/ 830262 h 908050"/>
              <a:gd name="connsiteX10" fmla="*/ 38894 w 385763"/>
              <a:gd name="connsiteY10" fmla="*/ 830262 h 908050"/>
              <a:gd name="connsiteX11" fmla="*/ 77788 w 385763"/>
              <a:gd name="connsiteY11" fmla="*/ 869156 h 908050"/>
              <a:gd name="connsiteX12" fmla="*/ 38894 w 385763"/>
              <a:gd name="connsiteY12" fmla="*/ 908050 h 908050"/>
              <a:gd name="connsiteX13" fmla="*/ 0 w 385763"/>
              <a:gd name="connsiteY13" fmla="*/ 869156 h 908050"/>
              <a:gd name="connsiteX14" fmla="*/ 38894 w 385763"/>
              <a:gd name="connsiteY14" fmla="*/ 830262 h 908050"/>
              <a:gd name="connsiteX15" fmla="*/ 346869 w 385763"/>
              <a:gd name="connsiteY15" fmla="*/ 663575 h 908050"/>
              <a:gd name="connsiteX16" fmla="*/ 385763 w 385763"/>
              <a:gd name="connsiteY16" fmla="*/ 702469 h 908050"/>
              <a:gd name="connsiteX17" fmla="*/ 346869 w 385763"/>
              <a:gd name="connsiteY17" fmla="*/ 741363 h 908050"/>
              <a:gd name="connsiteX18" fmla="*/ 307975 w 385763"/>
              <a:gd name="connsiteY18" fmla="*/ 702469 h 908050"/>
              <a:gd name="connsiteX19" fmla="*/ 346869 w 385763"/>
              <a:gd name="connsiteY19" fmla="*/ 663575 h 908050"/>
              <a:gd name="connsiteX20" fmla="*/ 192881 w 385763"/>
              <a:gd name="connsiteY20" fmla="*/ 663575 h 908050"/>
              <a:gd name="connsiteX21" fmla="*/ 231775 w 385763"/>
              <a:gd name="connsiteY21" fmla="*/ 702469 h 908050"/>
              <a:gd name="connsiteX22" fmla="*/ 192881 w 385763"/>
              <a:gd name="connsiteY22" fmla="*/ 741363 h 908050"/>
              <a:gd name="connsiteX23" fmla="*/ 153987 w 385763"/>
              <a:gd name="connsiteY23" fmla="*/ 702469 h 908050"/>
              <a:gd name="connsiteX24" fmla="*/ 192881 w 385763"/>
              <a:gd name="connsiteY24" fmla="*/ 663575 h 908050"/>
              <a:gd name="connsiteX25" fmla="*/ 38894 w 385763"/>
              <a:gd name="connsiteY25" fmla="*/ 663575 h 908050"/>
              <a:gd name="connsiteX26" fmla="*/ 77788 w 385763"/>
              <a:gd name="connsiteY26" fmla="*/ 702469 h 908050"/>
              <a:gd name="connsiteX27" fmla="*/ 38894 w 385763"/>
              <a:gd name="connsiteY27" fmla="*/ 741363 h 908050"/>
              <a:gd name="connsiteX28" fmla="*/ 0 w 385763"/>
              <a:gd name="connsiteY28" fmla="*/ 702469 h 908050"/>
              <a:gd name="connsiteX29" fmla="*/ 38894 w 385763"/>
              <a:gd name="connsiteY29" fmla="*/ 663575 h 908050"/>
              <a:gd name="connsiteX30" fmla="*/ 346869 w 385763"/>
              <a:gd name="connsiteY30" fmla="*/ 498475 h 908050"/>
              <a:gd name="connsiteX31" fmla="*/ 385763 w 385763"/>
              <a:gd name="connsiteY31" fmla="*/ 537369 h 908050"/>
              <a:gd name="connsiteX32" fmla="*/ 346869 w 385763"/>
              <a:gd name="connsiteY32" fmla="*/ 576263 h 908050"/>
              <a:gd name="connsiteX33" fmla="*/ 307975 w 385763"/>
              <a:gd name="connsiteY33" fmla="*/ 537369 h 908050"/>
              <a:gd name="connsiteX34" fmla="*/ 346869 w 385763"/>
              <a:gd name="connsiteY34" fmla="*/ 498475 h 908050"/>
              <a:gd name="connsiteX35" fmla="*/ 192881 w 385763"/>
              <a:gd name="connsiteY35" fmla="*/ 498475 h 908050"/>
              <a:gd name="connsiteX36" fmla="*/ 231775 w 385763"/>
              <a:gd name="connsiteY36" fmla="*/ 537369 h 908050"/>
              <a:gd name="connsiteX37" fmla="*/ 192881 w 385763"/>
              <a:gd name="connsiteY37" fmla="*/ 576263 h 908050"/>
              <a:gd name="connsiteX38" fmla="*/ 153987 w 385763"/>
              <a:gd name="connsiteY38" fmla="*/ 537369 h 908050"/>
              <a:gd name="connsiteX39" fmla="*/ 192881 w 385763"/>
              <a:gd name="connsiteY39" fmla="*/ 498475 h 908050"/>
              <a:gd name="connsiteX40" fmla="*/ 38894 w 385763"/>
              <a:gd name="connsiteY40" fmla="*/ 498475 h 908050"/>
              <a:gd name="connsiteX41" fmla="*/ 77788 w 385763"/>
              <a:gd name="connsiteY41" fmla="*/ 537369 h 908050"/>
              <a:gd name="connsiteX42" fmla="*/ 38894 w 385763"/>
              <a:gd name="connsiteY42" fmla="*/ 576263 h 908050"/>
              <a:gd name="connsiteX43" fmla="*/ 0 w 385763"/>
              <a:gd name="connsiteY43" fmla="*/ 537369 h 908050"/>
              <a:gd name="connsiteX44" fmla="*/ 38894 w 385763"/>
              <a:gd name="connsiteY44" fmla="*/ 498475 h 908050"/>
              <a:gd name="connsiteX45" fmla="*/ 346869 w 385763"/>
              <a:gd name="connsiteY45" fmla="*/ 331787 h 908050"/>
              <a:gd name="connsiteX46" fmla="*/ 385763 w 385763"/>
              <a:gd name="connsiteY46" fmla="*/ 370681 h 908050"/>
              <a:gd name="connsiteX47" fmla="*/ 346869 w 385763"/>
              <a:gd name="connsiteY47" fmla="*/ 409575 h 908050"/>
              <a:gd name="connsiteX48" fmla="*/ 307975 w 385763"/>
              <a:gd name="connsiteY48" fmla="*/ 370681 h 908050"/>
              <a:gd name="connsiteX49" fmla="*/ 346869 w 385763"/>
              <a:gd name="connsiteY49" fmla="*/ 331787 h 908050"/>
              <a:gd name="connsiteX50" fmla="*/ 192881 w 385763"/>
              <a:gd name="connsiteY50" fmla="*/ 331787 h 908050"/>
              <a:gd name="connsiteX51" fmla="*/ 231775 w 385763"/>
              <a:gd name="connsiteY51" fmla="*/ 370681 h 908050"/>
              <a:gd name="connsiteX52" fmla="*/ 192881 w 385763"/>
              <a:gd name="connsiteY52" fmla="*/ 409575 h 908050"/>
              <a:gd name="connsiteX53" fmla="*/ 153987 w 385763"/>
              <a:gd name="connsiteY53" fmla="*/ 370681 h 908050"/>
              <a:gd name="connsiteX54" fmla="*/ 192881 w 385763"/>
              <a:gd name="connsiteY54" fmla="*/ 331787 h 908050"/>
              <a:gd name="connsiteX55" fmla="*/ 38894 w 385763"/>
              <a:gd name="connsiteY55" fmla="*/ 331787 h 908050"/>
              <a:gd name="connsiteX56" fmla="*/ 77788 w 385763"/>
              <a:gd name="connsiteY56" fmla="*/ 370681 h 908050"/>
              <a:gd name="connsiteX57" fmla="*/ 38894 w 385763"/>
              <a:gd name="connsiteY57" fmla="*/ 409575 h 908050"/>
              <a:gd name="connsiteX58" fmla="*/ 0 w 385763"/>
              <a:gd name="connsiteY58" fmla="*/ 370681 h 908050"/>
              <a:gd name="connsiteX59" fmla="*/ 38894 w 385763"/>
              <a:gd name="connsiteY59" fmla="*/ 331787 h 908050"/>
              <a:gd name="connsiteX60" fmla="*/ 346869 w 385763"/>
              <a:gd name="connsiteY60" fmla="*/ 165100 h 908050"/>
              <a:gd name="connsiteX61" fmla="*/ 385763 w 385763"/>
              <a:gd name="connsiteY61" fmla="*/ 203994 h 908050"/>
              <a:gd name="connsiteX62" fmla="*/ 346869 w 385763"/>
              <a:gd name="connsiteY62" fmla="*/ 242888 h 908050"/>
              <a:gd name="connsiteX63" fmla="*/ 307975 w 385763"/>
              <a:gd name="connsiteY63" fmla="*/ 203994 h 908050"/>
              <a:gd name="connsiteX64" fmla="*/ 346869 w 385763"/>
              <a:gd name="connsiteY64" fmla="*/ 165100 h 908050"/>
              <a:gd name="connsiteX65" fmla="*/ 192881 w 385763"/>
              <a:gd name="connsiteY65" fmla="*/ 165100 h 908050"/>
              <a:gd name="connsiteX66" fmla="*/ 231775 w 385763"/>
              <a:gd name="connsiteY66" fmla="*/ 203994 h 908050"/>
              <a:gd name="connsiteX67" fmla="*/ 192881 w 385763"/>
              <a:gd name="connsiteY67" fmla="*/ 242888 h 908050"/>
              <a:gd name="connsiteX68" fmla="*/ 153987 w 385763"/>
              <a:gd name="connsiteY68" fmla="*/ 203994 h 908050"/>
              <a:gd name="connsiteX69" fmla="*/ 192881 w 385763"/>
              <a:gd name="connsiteY69" fmla="*/ 165100 h 908050"/>
              <a:gd name="connsiteX70" fmla="*/ 38894 w 385763"/>
              <a:gd name="connsiteY70" fmla="*/ 165100 h 908050"/>
              <a:gd name="connsiteX71" fmla="*/ 77788 w 385763"/>
              <a:gd name="connsiteY71" fmla="*/ 203994 h 908050"/>
              <a:gd name="connsiteX72" fmla="*/ 38894 w 385763"/>
              <a:gd name="connsiteY72" fmla="*/ 242888 h 908050"/>
              <a:gd name="connsiteX73" fmla="*/ 0 w 385763"/>
              <a:gd name="connsiteY73" fmla="*/ 203994 h 908050"/>
              <a:gd name="connsiteX74" fmla="*/ 38894 w 385763"/>
              <a:gd name="connsiteY74" fmla="*/ 165100 h 908050"/>
              <a:gd name="connsiteX75" fmla="*/ 346869 w 385763"/>
              <a:gd name="connsiteY75" fmla="*/ 0 h 908050"/>
              <a:gd name="connsiteX76" fmla="*/ 385763 w 385763"/>
              <a:gd name="connsiteY76" fmla="*/ 38894 h 908050"/>
              <a:gd name="connsiteX77" fmla="*/ 346869 w 385763"/>
              <a:gd name="connsiteY77" fmla="*/ 77788 h 908050"/>
              <a:gd name="connsiteX78" fmla="*/ 307975 w 385763"/>
              <a:gd name="connsiteY78" fmla="*/ 38894 h 908050"/>
              <a:gd name="connsiteX79" fmla="*/ 346869 w 385763"/>
              <a:gd name="connsiteY79" fmla="*/ 0 h 908050"/>
              <a:gd name="connsiteX80" fmla="*/ 192881 w 385763"/>
              <a:gd name="connsiteY80" fmla="*/ 0 h 908050"/>
              <a:gd name="connsiteX81" fmla="*/ 231775 w 385763"/>
              <a:gd name="connsiteY81" fmla="*/ 38894 h 908050"/>
              <a:gd name="connsiteX82" fmla="*/ 192881 w 385763"/>
              <a:gd name="connsiteY82" fmla="*/ 77788 h 908050"/>
              <a:gd name="connsiteX83" fmla="*/ 153987 w 385763"/>
              <a:gd name="connsiteY83" fmla="*/ 38894 h 908050"/>
              <a:gd name="connsiteX84" fmla="*/ 192881 w 385763"/>
              <a:gd name="connsiteY84" fmla="*/ 0 h 908050"/>
              <a:gd name="connsiteX85" fmla="*/ 38894 w 385763"/>
              <a:gd name="connsiteY85" fmla="*/ 0 h 908050"/>
              <a:gd name="connsiteX86" fmla="*/ 77788 w 385763"/>
              <a:gd name="connsiteY86" fmla="*/ 38894 h 908050"/>
              <a:gd name="connsiteX87" fmla="*/ 38894 w 385763"/>
              <a:gd name="connsiteY87" fmla="*/ 77788 h 908050"/>
              <a:gd name="connsiteX88" fmla="*/ 0 w 385763"/>
              <a:gd name="connsiteY88" fmla="*/ 38894 h 908050"/>
              <a:gd name="connsiteX89" fmla="*/ 38894 w 385763"/>
              <a:gd name="connsiteY89" fmla="*/ 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85763" h="908050">
                <a:moveTo>
                  <a:pt x="346869" y="830262"/>
                </a:moveTo>
                <a:cubicBezTo>
                  <a:pt x="368350" y="830262"/>
                  <a:pt x="385763" y="847675"/>
                  <a:pt x="385763" y="869156"/>
                </a:cubicBezTo>
                <a:cubicBezTo>
                  <a:pt x="385763" y="890637"/>
                  <a:pt x="368350" y="908050"/>
                  <a:pt x="346869" y="908050"/>
                </a:cubicBezTo>
                <a:cubicBezTo>
                  <a:pt x="325388" y="908050"/>
                  <a:pt x="307975" y="890637"/>
                  <a:pt x="307975" y="869156"/>
                </a:cubicBezTo>
                <a:cubicBezTo>
                  <a:pt x="307975" y="847675"/>
                  <a:pt x="325388" y="830262"/>
                  <a:pt x="346869" y="830262"/>
                </a:cubicBezTo>
                <a:close/>
                <a:moveTo>
                  <a:pt x="192881" y="830262"/>
                </a:moveTo>
                <a:cubicBezTo>
                  <a:pt x="214362" y="830262"/>
                  <a:pt x="231775" y="847675"/>
                  <a:pt x="231775" y="869156"/>
                </a:cubicBezTo>
                <a:cubicBezTo>
                  <a:pt x="231775" y="890637"/>
                  <a:pt x="214362" y="908050"/>
                  <a:pt x="192881" y="908050"/>
                </a:cubicBezTo>
                <a:cubicBezTo>
                  <a:pt x="171400" y="908050"/>
                  <a:pt x="153987" y="890637"/>
                  <a:pt x="153987" y="869156"/>
                </a:cubicBezTo>
                <a:cubicBezTo>
                  <a:pt x="153987" y="847675"/>
                  <a:pt x="171400" y="830262"/>
                  <a:pt x="192881" y="830262"/>
                </a:cubicBezTo>
                <a:close/>
                <a:moveTo>
                  <a:pt x="38894" y="830262"/>
                </a:moveTo>
                <a:cubicBezTo>
                  <a:pt x="60375" y="830262"/>
                  <a:pt x="77788" y="847675"/>
                  <a:pt x="77788" y="869156"/>
                </a:cubicBezTo>
                <a:cubicBezTo>
                  <a:pt x="77788" y="890637"/>
                  <a:pt x="60375" y="908050"/>
                  <a:pt x="38894" y="908050"/>
                </a:cubicBezTo>
                <a:cubicBezTo>
                  <a:pt x="17413" y="908050"/>
                  <a:pt x="0" y="890637"/>
                  <a:pt x="0" y="869156"/>
                </a:cubicBezTo>
                <a:cubicBezTo>
                  <a:pt x="0" y="847675"/>
                  <a:pt x="17413" y="830262"/>
                  <a:pt x="38894" y="830262"/>
                </a:cubicBezTo>
                <a:close/>
                <a:moveTo>
                  <a:pt x="346869" y="663575"/>
                </a:moveTo>
                <a:cubicBezTo>
                  <a:pt x="368350" y="663575"/>
                  <a:pt x="385763" y="680988"/>
                  <a:pt x="385763" y="702469"/>
                </a:cubicBezTo>
                <a:cubicBezTo>
                  <a:pt x="385763" y="723950"/>
                  <a:pt x="368350" y="741363"/>
                  <a:pt x="346869" y="741363"/>
                </a:cubicBezTo>
                <a:cubicBezTo>
                  <a:pt x="325388" y="741363"/>
                  <a:pt x="307975" y="723950"/>
                  <a:pt x="307975" y="702469"/>
                </a:cubicBezTo>
                <a:cubicBezTo>
                  <a:pt x="307975" y="680988"/>
                  <a:pt x="325388" y="663575"/>
                  <a:pt x="346869" y="663575"/>
                </a:cubicBezTo>
                <a:close/>
                <a:moveTo>
                  <a:pt x="192881" y="663575"/>
                </a:moveTo>
                <a:cubicBezTo>
                  <a:pt x="214362" y="663575"/>
                  <a:pt x="231775" y="680988"/>
                  <a:pt x="231775" y="702469"/>
                </a:cubicBezTo>
                <a:cubicBezTo>
                  <a:pt x="231775" y="723950"/>
                  <a:pt x="214362" y="741363"/>
                  <a:pt x="192881" y="741363"/>
                </a:cubicBezTo>
                <a:cubicBezTo>
                  <a:pt x="171400" y="741363"/>
                  <a:pt x="153987" y="723950"/>
                  <a:pt x="153987" y="702469"/>
                </a:cubicBezTo>
                <a:cubicBezTo>
                  <a:pt x="153987" y="680988"/>
                  <a:pt x="171400" y="663575"/>
                  <a:pt x="192881" y="663575"/>
                </a:cubicBezTo>
                <a:close/>
                <a:moveTo>
                  <a:pt x="38894" y="663575"/>
                </a:moveTo>
                <a:cubicBezTo>
                  <a:pt x="60375" y="663575"/>
                  <a:pt x="77788" y="680988"/>
                  <a:pt x="77788" y="702469"/>
                </a:cubicBezTo>
                <a:cubicBezTo>
                  <a:pt x="77788" y="723950"/>
                  <a:pt x="60375" y="741363"/>
                  <a:pt x="38894" y="741363"/>
                </a:cubicBezTo>
                <a:cubicBezTo>
                  <a:pt x="17413" y="741363"/>
                  <a:pt x="0" y="723950"/>
                  <a:pt x="0" y="702469"/>
                </a:cubicBezTo>
                <a:cubicBezTo>
                  <a:pt x="0" y="680988"/>
                  <a:pt x="17413" y="663575"/>
                  <a:pt x="38894" y="663575"/>
                </a:cubicBezTo>
                <a:close/>
                <a:moveTo>
                  <a:pt x="346869" y="498475"/>
                </a:moveTo>
                <a:cubicBezTo>
                  <a:pt x="368350" y="498475"/>
                  <a:pt x="385763" y="515888"/>
                  <a:pt x="385763" y="537369"/>
                </a:cubicBezTo>
                <a:cubicBezTo>
                  <a:pt x="385763" y="558850"/>
                  <a:pt x="368350" y="576263"/>
                  <a:pt x="346869" y="576263"/>
                </a:cubicBezTo>
                <a:cubicBezTo>
                  <a:pt x="325388" y="576263"/>
                  <a:pt x="307975" y="558850"/>
                  <a:pt x="307975" y="537369"/>
                </a:cubicBezTo>
                <a:cubicBezTo>
                  <a:pt x="307975" y="515888"/>
                  <a:pt x="325388" y="498475"/>
                  <a:pt x="346869" y="498475"/>
                </a:cubicBezTo>
                <a:close/>
                <a:moveTo>
                  <a:pt x="192881" y="498475"/>
                </a:moveTo>
                <a:cubicBezTo>
                  <a:pt x="214362" y="498475"/>
                  <a:pt x="231775" y="515888"/>
                  <a:pt x="231775" y="537369"/>
                </a:cubicBezTo>
                <a:cubicBezTo>
                  <a:pt x="231775" y="558850"/>
                  <a:pt x="214362" y="576263"/>
                  <a:pt x="192881" y="576263"/>
                </a:cubicBezTo>
                <a:cubicBezTo>
                  <a:pt x="171400" y="576263"/>
                  <a:pt x="153987" y="558850"/>
                  <a:pt x="153987" y="537369"/>
                </a:cubicBezTo>
                <a:cubicBezTo>
                  <a:pt x="153987" y="515888"/>
                  <a:pt x="171400" y="498475"/>
                  <a:pt x="192881" y="498475"/>
                </a:cubicBezTo>
                <a:close/>
                <a:moveTo>
                  <a:pt x="38894" y="498475"/>
                </a:moveTo>
                <a:cubicBezTo>
                  <a:pt x="60375" y="498475"/>
                  <a:pt x="77788" y="515888"/>
                  <a:pt x="77788" y="537369"/>
                </a:cubicBezTo>
                <a:cubicBezTo>
                  <a:pt x="77788" y="558850"/>
                  <a:pt x="60375" y="576263"/>
                  <a:pt x="38894" y="576263"/>
                </a:cubicBezTo>
                <a:cubicBezTo>
                  <a:pt x="17413" y="576263"/>
                  <a:pt x="0" y="558850"/>
                  <a:pt x="0" y="537369"/>
                </a:cubicBezTo>
                <a:cubicBezTo>
                  <a:pt x="0" y="515888"/>
                  <a:pt x="17413" y="498475"/>
                  <a:pt x="38894" y="498475"/>
                </a:cubicBezTo>
                <a:close/>
                <a:moveTo>
                  <a:pt x="346869" y="331787"/>
                </a:moveTo>
                <a:cubicBezTo>
                  <a:pt x="368350" y="331787"/>
                  <a:pt x="385763" y="349200"/>
                  <a:pt x="385763" y="370681"/>
                </a:cubicBezTo>
                <a:cubicBezTo>
                  <a:pt x="385763" y="392162"/>
                  <a:pt x="368350" y="409575"/>
                  <a:pt x="346869" y="409575"/>
                </a:cubicBezTo>
                <a:cubicBezTo>
                  <a:pt x="325388" y="409575"/>
                  <a:pt x="307975" y="392162"/>
                  <a:pt x="307975" y="370681"/>
                </a:cubicBezTo>
                <a:cubicBezTo>
                  <a:pt x="307975" y="349200"/>
                  <a:pt x="325388" y="331787"/>
                  <a:pt x="346869" y="331787"/>
                </a:cubicBezTo>
                <a:close/>
                <a:moveTo>
                  <a:pt x="192881" y="331787"/>
                </a:moveTo>
                <a:cubicBezTo>
                  <a:pt x="214362" y="331787"/>
                  <a:pt x="231775" y="349200"/>
                  <a:pt x="231775" y="370681"/>
                </a:cubicBezTo>
                <a:cubicBezTo>
                  <a:pt x="231775" y="392162"/>
                  <a:pt x="214362" y="409575"/>
                  <a:pt x="192881" y="409575"/>
                </a:cubicBezTo>
                <a:cubicBezTo>
                  <a:pt x="171400" y="409575"/>
                  <a:pt x="153987" y="392162"/>
                  <a:pt x="153987" y="370681"/>
                </a:cubicBezTo>
                <a:cubicBezTo>
                  <a:pt x="153987" y="349200"/>
                  <a:pt x="171400" y="331787"/>
                  <a:pt x="192881" y="331787"/>
                </a:cubicBezTo>
                <a:close/>
                <a:moveTo>
                  <a:pt x="38894" y="331787"/>
                </a:moveTo>
                <a:cubicBezTo>
                  <a:pt x="60375" y="331787"/>
                  <a:pt x="77788" y="349200"/>
                  <a:pt x="77788" y="370681"/>
                </a:cubicBezTo>
                <a:cubicBezTo>
                  <a:pt x="77788" y="392162"/>
                  <a:pt x="60375" y="409575"/>
                  <a:pt x="38894" y="409575"/>
                </a:cubicBezTo>
                <a:cubicBezTo>
                  <a:pt x="17413" y="409575"/>
                  <a:pt x="0" y="392162"/>
                  <a:pt x="0" y="370681"/>
                </a:cubicBezTo>
                <a:cubicBezTo>
                  <a:pt x="0" y="349200"/>
                  <a:pt x="17413" y="331787"/>
                  <a:pt x="38894" y="331787"/>
                </a:cubicBezTo>
                <a:close/>
                <a:moveTo>
                  <a:pt x="346869" y="165100"/>
                </a:moveTo>
                <a:cubicBezTo>
                  <a:pt x="368350" y="165100"/>
                  <a:pt x="385763" y="182513"/>
                  <a:pt x="385763" y="203994"/>
                </a:cubicBezTo>
                <a:cubicBezTo>
                  <a:pt x="385763" y="225475"/>
                  <a:pt x="368350" y="242888"/>
                  <a:pt x="346869" y="242888"/>
                </a:cubicBezTo>
                <a:cubicBezTo>
                  <a:pt x="325388" y="242888"/>
                  <a:pt x="307975" y="225475"/>
                  <a:pt x="307975" y="203994"/>
                </a:cubicBezTo>
                <a:cubicBezTo>
                  <a:pt x="307975" y="182513"/>
                  <a:pt x="325388" y="165100"/>
                  <a:pt x="346869" y="165100"/>
                </a:cubicBezTo>
                <a:close/>
                <a:moveTo>
                  <a:pt x="192881" y="165100"/>
                </a:moveTo>
                <a:cubicBezTo>
                  <a:pt x="214362" y="165100"/>
                  <a:pt x="231775" y="182513"/>
                  <a:pt x="231775" y="203994"/>
                </a:cubicBezTo>
                <a:cubicBezTo>
                  <a:pt x="231775" y="225475"/>
                  <a:pt x="214362" y="242888"/>
                  <a:pt x="192881" y="242888"/>
                </a:cubicBezTo>
                <a:cubicBezTo>
                  <a:pt x="171400" y="242888"/>
                  <a:pt x="153987" y="225475"/>
                  <a:pt x="153987" y="203994"/>
                </a:cubicBezTo>
                <a:cubicBezTo>
                  <a:pt x="153987" y="182513"/>
                  <a:pt x="171400" y="165100"/>
                  <a:pt x="192881" y="165100"/>
                </a:cubicBezTo>
                <a:close/>
                <a:moveTo>
                  <a:pt x="38894" y="165100"/>
                </a:moveTo>
                <a:cubicBezTo>
                  <a:pt x="60375" y="165100"/>
                  <a:pt x="77788" y="182513"/>
                  <a:pt x="77788" y="203994"/>
                </a:cubicBezTo>
                <a:cubicBezTo>
                  <a:pt x="77788" y="225475"/>
                  <a:pt x="60375" y="242888"/>
                  <a:pt x="38894" y="242888"/>
                </a:cubicBezTo>
                <a:cubicBezTo>
                  <a:pt x="17413" y="242888"/>
                  <a:pt x="0" y="225475"/>
                  <a:pt x="0" y="203994"/>
                </a:cubicBezTo>
                <a:cubicBezTo>
                  <a:pt x="0" y="182513"/>
                  <a:pt x="17413" y="165100"/>
                  <a:pt x="38894" y="165100"/>
                </a:cubicBezTo>
                <a:close/>
                <a:moveTo>
                  <a:pt x="346869" y="0"/>
                </a:moveTo>
                <a:cubicBezTo>
                  <a:pt x="368350" y="0"/>
                  <a:pt x="385763" y="17413"/>
                  <a:pt x="385763" y="38894"/>
                </a:cubicBezTo>
                <a:cubicBezTo>
                  <a:pt x="385763" y="60375"/>
                  <a:pt x="368350" y="77788"/>
                  <a:pt x="346869" y="77788"/>
                </a:cubicBezTo>
                <a:cubicBezTo>
                  <a:pt x="325388" y="77788"/>
                  <a:pt x="307975" y="60375"/>
                  <a:pt x="307975" y="38894"/>
                </a:cubicBezTo>
                <a:cubicBezTo>
                  <a:pt x="307975" y="17413"/>
                  <a:pt x="325388" y="0"/>
                  <a:pt x="346869" y="0"/>
                </a:cubicBezTo>
                <a:close/>
                <a:moveTo>
                  <a:pt x="192881" y="0"/>
                </a:moveTo>
                <a:cubicBezTo>
                  <a:pt x="214362" y="0"/>
                  <a:pt x="231775" y="17413"/>
                  <a:pt x="231775" y="38894"/>
                </a:cubicBezTo>
                <a:cubicBezTo>
                  <a:pt x="231775" y="60375"/>
                  <a:pt x="214362" y="77788"/>
                  <a:pt x="192881" y="77788"/>
                </a:cubicBezTo>
                <a:cubicBezTo>
                  <a:pt x="171400" y="77788"/>
                  <a:pt x="153987" y="60375"/>
                  <a:pt x="153987" y="38894"/>
                </a:cubicBezTo>
                <a:cubicBezTo>
                  <a:pt x="153987" y="17413"/>
                  <a:pt x="171400" y="0"/>
                  <a:pt x="192881" y="0"/>
                </a:cubicBezTo>
                <a:close/>
                <a:moveTo>
                  <a:pt x="38894" y="0"/>
                </a:moveTo>
                <a:cubicBezTo>
                  <a:pt x="60375" y="0"/>
                  <a:pt x="77788" y="17413"/>
                  <a:pt x="77788" y="38894"/>
                </a:cubicBezTo>
                <a:cubicBezTo>
                  <a:pt x="77788" y="60375"/>
                  <a:pt x="60375" y="77788"/>
                  <a:pt x="38894" y="77788"/>
                </a:cubicBezTo>
                <a:cubicBezTo>
                  <a:pt x="17413" y="77788"/>
                  <a:pt x="0" y="60375"/>
                  <a:pt x="0" y="38894"/>
                </a:cubicBezTo>
                <a:cubicBezTo>
                  <a:pt x="0" y="17413"/>
                  <a:pt x="17413" y="0"/>
                  <a:pt x="38894" y="0"/>
                </a:cubicBezTo>
                <a:close/>
              </a:path>
            </a:pathLst>
          </a:custGeom>
          <a:gradFill>
            <a:gsLst>
              <a:gs pos="0">
                <a:schemeClr val="accent1">
                  <a:alpha val="0"/>
                </a:schemeClr>
              </a:gs>
              <a:gs pos="100000">
                <a:schemeClr val="accent1"/>
              </a:gs>
            </a:gsLst>
            <a:lin ang="5400000" scaled="0"/>
          </a:gradFill>
          <a:ln>
            <a:noFill/>
          </a:ln>
        </p:spPr>
        <p:txBody>
          <a:bodyPr vert="horz" wrap="square" lIns="91440" tIns="45720" rIns="91440" bIns="45720" numCol="1"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62626"/>
              </a:solidFill>
              <a:effectLst/>
              <a:uLnTx/>
              <a:uFillTx/>
              <a:ea typeface="思源黑体 CN Medium"/>
              <a:cs typeface="+mn-cs"/>
            </a:endParaRPr>
          </a:p>
        </p:txBody>
      </p:sp>
      <p:sp>
        <p:nvSpPr>
          <p:cNvPr id="9" name="Freeform 6"/>
          <p:cNvSpPr/>
          <p:nvPr userDrawn="1"/>
        </p:nvSpPr>
        <p:spPr bwMode="auto">
          <a:xfrm>
            <a:off x="0" y="1"/>
            <a:ext cx="995064" cy="383099"/>
          </a:xfrm>
          <a:custGeom>
            <a:avLst/>
            <a:gdLst>
              <a:gd name="T0" fmla="*/ 0 w 4957"/>
              <a:gd name="T1" fmla="*/ 1464 h 1908"/>
              <a:gd name="T2" fmla="*/ 1292 w 4957"/>
              <a:gd name="T3" fmla="*/ 1032 h 1908"/>
              <a:gd name="T4" fmla="*/ 3509 w 4957"/>
              <a:gd name="T5" fmla="*/ 705 h 1908"/>
              <a:gd name="T6" fmla="*/ 4812 w 4957"/>
              <a:gd name="T7" fmla="*/ 0 h 1908"/>
              <a:gd name="T8" fmla="*/ 0 w 4957"/>
              <a:gd name="T9" fmla="*/ 0 h 1908"/>
              <a:gd name="T10" fmla="*/ 0 w 4957"/>
              <a:gd name="T11" fmla="*/ 1464 h 1908"/>
            </a:gdLst>
            <a:ahLst/>
            <a:cxnLst>
              <a:cxn ang="0">
                <a:pos x="T0" y="T1"/>
              </a:cxn>
              <a:cxn ang="0">
                <a:pos x="T2" y="T3"/>
              </a:cxn>
              <a:cxn ang="0">
                <a:pos x="T4" y="T5"/>
              </a:cxn>
              <a:cxn ang="0">
                <a:pos x="T6" y="T7"/>
              </a:cxn>
              <a:cxn ang="0">
                <a:pos x="T8" y="T9"/>
              </a:cxn>
              <a:cxn ang="0">
                <a:pos x="T10" y="T11"/>
              </a:cxn>
            </a:cxnLst>
            <a:rect l="0" t="0" r="r" b="b"/>
            <a:pathLst>
              <a:path w="4957" h="1908">
                <a:moveTo>
                  <a:pt x="0" y="1464"/>
                </a:moveTo>
                <a:cubicBezTo>
                  <a:pt x="0" y="1464"/>
                  <a:pt x="503" y="1908"/>
                  <a:pt x="1292" y="1032"/>
                </a:cubicBezTo>
                <a:cubicBezTo>
                  <a:pt x="2081" y="156"/>
                  <a:pt x="2625" y="242"/>
                  <a:pt x="3509" y="705"/>
                </a:cubicBezTo>
                <a:cubicBezTo>
                  <a:pt x="4393" y="1167"/>
                  <a:pt x="4957" y="666"/>
                  <a:pt x="4812" y="0"/>
                </a:cubicBezTo>
                <a:cubicBezTo>
                  <a:pt x="0" y="0"/>
                  <a:pt x="0" y="0"/>
                  <a:pt x="0" y="0"/>
                </a:cubicBezTo>
                <a:lnTo>
                  <a:pt x="0" y="1464"/>
                </a:lnTo>
                <a:close/>
              </a:path>
            </a:pathLst>
          </a:custGeom>
          <a:solidFill>
            <a:schemeClr val="accent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62626"/>
              </a:solidFill>
              <a:effectLst/>
              <a:uLnTx/>
              <a:uFillTx/>
              <a:ea typeface="思源黑体 CN Medium"/>
              <a:cs typeface="+mn-cs"/>
            </a:endParaRPr>
          </a:p>
        </p:txBody>
      </p:sp>
      <p:grpSp>
        <p:nvGrpSpPr>
          <p:cNvPr id="10" name="组合 9"/>
          <p:cNvGrpSpPr/>
          <p:nvPr userDrawn="1"/>
        </p:nvGrpSpPr>
        <p:grpSpPr>
          <a:xfrm>
            <a:off x="531125" y="326267"/>
            <a:ext cx="337625" cy="391645"/>
            <a:chOff x="1056640" y="501632"/>
            <a:chExt cx="337625" cy="391645"/>
          </a:xfrm>
        </p:grpSpPr>
        <p:sp>
          <p:nvSpPr>
            <p:cNvPr id="11" name="等腰三角形 10"/>
            <p:cNvSpPr/>
            <p:nvPr/>
          </p:nvSpPr>
          <p:spPr>
            <a:xfrm rot="5400000">
              <a:off x="1029630" y="528642"/>
              <a:ext cx="391645" cy="33762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Medium"/>
                <a:cs typeface="+mn-cs"/>
              </a:endParaRPr>
            </a:p>
          </p:txBody>
        </p:sp>
        <p:sp>
          <p:nvSpPr>
            <p:cNvPr id="12" name="等腰三角形 11"/>
            <p:cNvSpPr/>
            <p:nvPr/>
          </p:nvSpPr>
          <p:spPr>
            <a:xfrm rot="5400000">
              <a:off x="1195095" y="667976"/>
              <a:ext cx="202187" cy="17429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Medium"/>
                <a:cs typeface="+mn-cs"/>
              </a:endParaRPr>
            </a:p>
          </p:txBody>
        </p:sp>
      </p:grpSp>
      <p:cxnSp>
        <p:nvCxnSpPr>
          <p:cNvPr id="14" name="直接连接符 13"/>
          <p:cNvCxnSpPr/>
          <p:nvPr userDrawn="1"/>
        </p:nvCxnSpPr>
        <p:spPr>
          <a:xfrm>
            <a:off x="995064" y="760488"/>
            <a:ext cx="48300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矩形 2"/>
          <p:cNvSpPr/>
          <p:nvPr userDrawn="1"/>
        </p:nvSpPr>
        <p:spPr>
          <a:xfrm>
            <a:off x="302737" y="421348"/>
            <a:ext cx="11586527" cy="6015304"/>
          </a:xfrm>
          <a:prstGeom prst="rect">
            <a:avLst/>
          </a:prstGeom>
          <a:solidFill>
            <a:schemeClr val="bg1"/>
          </a:solidFill>
          <a:ln>
            <a:solidFill>
              <a:schemeClr val="accent1">
                <a:lumMod val="20000"/>
                <a:lumOff val="80000"/>
              </a:schemeClr>
            </a:solid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思源黑体 CN Medium"/>
              <a:cs typeface="+mn-cs"/>
            </a:endParaRPr>
          </a:p>
        </p:txBody>
      </p:sp>
      <p:cxnSp>
        <p:nvCxnSpPr>
          <p:cNvPr id="5" name="直接连接符 46"/>
          <p:cNvCxnSpPr>
            <a:cxnSpLocks noChangeShapeType="1"/>
          </p:cNvCxnSpPr>
          <p:nvPr userDrawn="1"/>
        </p:nvCxnSpPr>
        <p:spPr bwMode="auto">
          <a:xfrm flipH="1">
            <a:off x="719706" y="1184855"/>
            <a:ext cx="1440000" cy="0"/>
          </a:xfrm>
          <a:prstGeom prst="line">
            <a:avLst/>
          </a:prstGeom>
          <a:noFill/>
          <a:ln w="9525" cmpd="sng">
            <a:solidFill>
              <a:schemeClr val="accent1"/>
            </a:solidFill>
            <a:prstDash val="sys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Freeform 5"/>
          <p:cNvSpPr>
            <a:spLocks noChangeAspect="1"/>
          </p:cNvSpPr>
          <p:nvPr userDrawn="1"/>
        </p:nvSpPr>
        <p:spPr bwMode="auto">
          <a:xfrm>
            <a:off x="305679" y="719528"/>
            <a:ext cx="344488" cy="395288"/>
          </a:xfrm>
          <a:custGeom>
            <a:avLst/>
            <a:gdLst>
              <a:gd name="T0" fmla="*/ 587 w 587"/>
              <a:gd name="T1" fmla="*/ 339 h 677"/>
              <a:gd name="T2" fmla="*/ 293 w 587"/>
              <a:gd name="T3" fmla="*/ 508 h 677"/>
              <a:gd name="T4" fmla="*/ 0 w 587"/>
              <a:gd name="T5" fmla="*/ 677 h 677"/>
              <a:gd name="T6" fmla="*/ 0 w 587"/>
              <a:gd name="T7" fmla="*/ 339 h 677"/>
              <a:gd name="T8" fmla="*/ 0 w 587"/>
              <a:gd name="T9" fmla="*/ 0 h 677"/>
              <a:gd name="T10" fmla="*/ 293 w 587"/>
              <a:gd name="T11" fmla="*/ 169 h 677"/>
              <a:gd name="T12" fmla="*/ 587 w 587"/>
              <a:gd name="T13" fmla="*/ 339 h 677"/>
            </a:gdLst>
            <a:ahLst/>
            <a:cxnLst>
              <a:cxn ang="0">
                <a:pos x="T0" y="T1"/>
              </a:cxn>
              <a:cxn ang="0">
                <a:pos x="T2" y="T3"/>
              </a:cxn>
              <a:cxn ang="0">
                <a:pos x="T4" y="T5"/>
              </a:cxn>
              <a:cxn ang="0">
                <a:pos x="T6" y="T7"/>
              </a:cxn>
              <a:cxn ang="0">
                <a:pos x="T8" y="T9"/>
              </a:cxn>
              <a:cxn ang="0">
                <a:pos x="T10" y="T11"/>
              </a:cxn>
              <a:cxn ang="0">
                <a:pos x="T12" y="T13"/>
              </a:cxn>
            </a:cxnLst>
            <a:rect l="0" t="0" r="r" b="b"/>
            <a:pathLst>
              <a:path w="587" h="677">
                <a:moveTo>
                  <a:pt x="587" y="339"/>
                </a:moveTo>
                <a:lnTo>
                  <a:pt x="293" y="508"/>
                </a:lnTo>
                <a:lnTo>
                  <a:pt x="0" y="677"/>
                </a:lnTo>
                <a:lnTo>
                  <a:pt x="0" y="339"/>
                </a:lnTo>
                <a:lnTo>
                  <a:pt x="0" y="0"/>
                </a:lnTo>
                <a:lnTo>
                  <a:pt x="293" y="169"/>
                </a:lnTo>
                <a:lnTo>
                  <a:pt x="587" y="339"/>
                </a:lnTo>
                <a:close/>
              </a:path>
            </a:pathLst>
          </a:cu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 name="任意多边形: 形状 5"/>
          <p:cNvSpPr/>
          <p:nvPr userDrawn="1"/>
        </p:nvSpPr>
        <p:spPr>
          <a:xfrm>
            <a:off x="0" y="5302652"/>
            <a:ext cx="12192000" cy="1555349"/>
          </a:xfrm>
          <a:custGeom>
            <a:avLst/>
            <a:gdLst>
              <a:gd name="connsiteX0" fmla="*/ 0 w 12192000"/>
              <a:gd name="connsiteY0" fmla="*/ 1039613 h 1555349"/>
              <a:gd name="connsiteX1" fmla="*/ 276280 w 12192000"/>
              <a:gd name="connsiteY1" fmla="*/ 1113319 h 1555349"/>
              <a:gd name="connsiteX2" fmla="*/ 2443856 w 12192000"/>
              <a:gd name="connsiteY2" fmla="*/ 1505885 h 1555349"/>
              <a:gd name="connsiteX3" fmla="*/ 2930079 w 12192000"/>
              <a:gd name="connsiteY3" fmla="*/ 1555349 h 1555349"/>
              <a:gd name="connsiteX4" fmla="*/ 0 w 12192000"/>
              <a:gd name="connsiteY4" fmla="*/ 1555349 h 1555349"/>
              <a:gd name="connsiteX5" fmla="*/ 12192000 w 12192000"/>
              <a:gd name="connsiteY5" fmla="*/ 0 h 1555349"/>
              <a:gd name="connsiteX6" fmla="*/ 12192000 w 12192000"/>
              <a:gd name="connsiteY6" fmla="*/ 1555349 h 1555349"/>
              <a:gd name="connsiteX7" fmla="*/ 6897983 w 12192000"/>
              <a:gd name="connsiteY7" fmla="*/ 1555349 h 1555349"/>
              <a:gd name="connsiteX8" fmla="*/ 7149043 w 12192000"/>
              <a:gd name="connsiteY8" fmla="*/ 1532498 h 1555349"/>
              <a:gd name="connsiteX9" fmla="*/ 12087028 w 12192000"/>
              <a:gd name="connsiteY9" fmla="*/ 75445 h 155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555349">
                <a:moveTo>
                  <a:pt x="0" y="1039613"/>
                </a:moveTo>
                <a:lnTo>
                  <a:pt x="276280" y="1113319"/>
                </a:lnTo>
                <a:cubicBezTo>
                  <a:pt x="934861" y="1281372"/>
                  <a:pt x="1663927" y="1414635"/>
                  <a:pt x="2443856" y="1505885"/>
                </a:cubicBezTo>
                <a:lnTo>
                  <a:pt x="2930079" y="1555349"/>
                </a:lnTo>
                <a:lnTo>
                  <a:pt x="0" y="1555349"/>
                </a:lnTo>
                <a:close/>
                <a:moveTo>
                  <a:pt x="12192000" y="0"/>
                </a:moveTo>
                <a:lnTo>
                  <a:pt x="12192000" y="1555349"/>
                </a:lnTo>
                <a:lnTo>
                  <a:pt x="6897983" y="1555349"/>
                </a:lnTo>
                <a:lnTo>
                  <a:pt x="7149043" y="1532498"/>
                </a:lnTo>
                <a:cubicBezTo>
                  <a:pt x="9277489" y="1309983"/>
                  <a:pt x="11051352" y="777230"/>
                  <a:pt x="12087028" y="75445"/>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200" b="0" i="0" u="none" strike="noStrike" kern="1200" cap="none" spc="200" normalizeH="0" baseline="0" noProof="0" dirty="0">
              <a:ln>
                <a:noFill/>
              </a:ln>
              <a:solidFill>
                <a:srgbClr val="FFFFFF"/>
              </a:solidFill>
              <a:effectLst/>
              <a:uLnTx/>
              <a:uFillTx/>
              <a:latin typeface="思源黑体 CN Bold"/>
              <a:ea typeface="+mj-ea"/>
              <a:cs typeface="+mn-cs"/>
            </a:endParaRPr>
          </a:p>
        </p:txBody>
      </p:sp>
      <p:pic>
        <p:nvPicPr>
          <p:cNvPr id="8" name="图片 7" descr="背景图案&#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0354235" y="5907194"/>
            <a:ext cx="1665766" cy="950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7AA965"/>
        </a:solidFill>
        <a:effectLst/>
      </p:bgPr>
    </p:bg>
    <p:spTree>
      <p:nvGrpSpPr>
        <p:cNvPr id="1" name=""/>
        <p:cNvGrpSpPr/>
        <p:nvPr/>
      </p:nvGrpSpPr>
      <p:grpSpPr>
        <a:xfrm>
          <a:off x="0" y="0"/>
          <a:ext cx="0" cy="0"/>
          <a:chOff x="0" y="0"/>
          <a:chExt cx="0" cy="0"/>
        </a:xfrm>
      </p:grpSpPr>
      <p:sp>
        <p:nvSpPr>
          <p:cNvPr id="3" name="矩形 2"/>
          <p:cNvSpPr/>
          <p:nvPr userDrawn="1"/>
        </p:nvSpPr>
        <p:spPr>
          <a:xfrm>
            <a:off x="302737" y="421348"/>
            <a:ext cx="11586527" cy="6015304"/>
          </a:xfrm>
          <a:prstGeom prst="rect">
            <a:avLst/>
          </a:prstGeom>
          <a:noFill/>
          <a:ln>
            <a:solidFill>
              <a:schemeClr val="bg1"/>
            </a:solid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思源黑体 CN Medium"/>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2023/5/5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2023/5/5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2023/5/5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2023/5/5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汉仪君黑-45简" panose="020B0604020202020204" charset="-122"/>
                <a:ea typeface="汉仪君黑-45简" panose="020B0604020202020204" charset="-122"/>
                <a:cs typeface="汉仪君黑-45简" panose="020B0604020202020204" charset="-122"/>
              </a:defRPr>
            </a:lvl1pPr>
          </a:lstStyle>
          <a:p>
            <a:fld id="{760FBDFE-C587-4B4C-A407-44438C67B59E}" type="datetimeFigureOut">
              <a:rPr lang="zh-CN" altLang="en-US" smtClean="0"/>
              <a:t>2023/5/5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汉仪君黑-45简" panose="020B0604020202020204" charset="-122"/>
                <a:ea typeface="汉仪君黑-45简" panose="020B0604020202020204" charset="-122"/>
                <a:cs typeface="汉仪君黑-45简" panose="020B060402020202020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汉仪君黑-45简" panose="020B0604020202020204" charset="-122"/>
                <a:ea typeface="汉仪君黑-45简" panose="020B0604020202020204" charset="-122"/>
                <a:cs typeface="汉仪君黑-45简" panose="020B060402020202020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君黑-45简" panose="020B0604020202020204" charset="-122"/>
          <a:ea typeface="汉仪君黑-45简" panose="020B0604020202020204" charset="-122"/>
          <a:cs typeface="汉仪君黑-45简" panose="020B060402020202020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君黑-45简" panose="020B0604020202020204" charset="-122"/>
          <a:ea typeface="汉仪君黑-45简" panose="020B0604020202020204" charset="-122"/>
          <a:cs typeface="汉仪君黑-45简" panose="020B060402020202020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君黑-45简" panose="020B0604020202020204" charset="-122"/>
          <a:ea typeface="汉仪君黑-45简" panose="020B0604020202020204" charset="-122"/>
          <a:cs typeface="汉仪君黑-45简" panose="020B060402020202020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君黑-45简" panose="020B0604020202020204" charset="-122"/>
          <a:ea typeface="汉仪君黑-45简" panose="020B0604020202020204" charset="-122"/>
          <a:cs typeface="汉仪君黑-45简" panose="020B060402020202020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君黑-45简" panose="020B0604020202020204" charset="-122"/>
          <a:ea typeface="汉仪君黑-45简" panose="020B0604020202020204" charset="-122"/>
          <a:cs typeface="汉仪君黑-45简" panose="020B060402020202020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君黑-45简" panose="020B0604020202020204" charset="-122"/>
          <a:ea typeface="汉仪君黑-45简" panose="020B0604020202020204" charset="-122"/>
          <a:cs typeface="汉仪君黑-45简" panose="020B0604020202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5">
              <a:alphaModFix amt="7000"/>
            </a:blip>
            <a:srcRect/>
            <a:stretch>
              <a:fillRect t="-9259" b="-92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Medium"/>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AA96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7.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jack-bain-mEgPe7RSBTc-unsplash"/>
          <p:cNvPicPr>
            <a:picLocks noChangeAspect="1"/>
          </p:cNvPicPr>
          <p:nvPr/>
        </p:nvPicPr>
        <p:blipFill>
          <a:blip r:embed="rId4"/>
          <a:stretch>
            <a:fillRect/>
          </a:stretch>
        </p:blipFill>
        <p:spPr>
          <a:xfrm>
            <a:off x="-209550" y="635"/>
            <a:ext cx="10219690" cy="6895465"/>
          </a:xfrm>
          <a:prstGeom prst="rect">
            <a:avLst/>
          </a:prstGeom>
        </p:spPr>
      </p:pic>
      <p:sp>
        <p:nvSpPr>
          <p:cNvPr id="58" name="矩形 57"/>
          <p:cNvSpPr/>
          <p:nvPr/>
        </p:nvSpPr>
        <p:spPr>
          <a:xfrm>
            <a:off x="-209550" y="635"/>
            <a:ext cx="11244580" cy="6895465"/>
          </a:xfrm>
          <a:prstGeom prst="rect">
            <a:avLst/>
          </a:prstGeom>
          <a:gradFill>
            <a:gsLst>
              <a:gs pos="78000">
                <a:schemeClr val="bg1">
                  <a:alpha val="100000"/>
                </a:schemeClr>
              </a:gs>
              <a:gs pos="3000">
                <a:schemeClr val="bg1">
                  <a:alpha val="8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 name="任意多边形 4"/>
          <p:cNvSpPr/>
          <p:nvPr/>
        </p:nvSpPr>
        <p:spPr>
          <a:xfrm>
            <a:off x="7705443" y="0"/>
            <a:ext cx="3329587" cy="6858000"/>
          </a:xfrm>
          <a:custGeom>
            <a:avLst/>
            <a:gdLst/>
            <a:ahLst/>
            <a:cxnLst>
              <a:cxn ang="3">
                <a:pos x="hc" y="t"/>
              </a:cxn>
              <a:cxn ang="cd2">
                <a:pos x="l" y="vc"/>
              </a:cxn>
              <a:cxn ang="cd4">
                <a:pos x="hc" y="b"/>
              </a:cxn>
              <a:cxn ang="0">
                <a:pos x="r" y="vc"/>
              </a:cxn>
            </a:cxnLst>
            <a:rect l="l" t="t" r="r" b="b"/>
            <a:pathLst>
              <a:path w="5243" h="10800">
                <a:moveTo>
                  <a:pt x="2425" y="0"/>
                </a:moveTo>
                <a:lnTo>
                  <a:pt x="5243" y="0"/>
                </a:lnTo>
                <a:lnTo>
                  <a:pt x="5243" y="10800"/>
                </a:lnTo>
                <a:lnTo>
                  <a:pt x="0" y="10800"/>
                </a:lnTo>
                <a:lnTo>
                  <a:pt x="91" y="10689"/>
                </a:lnTo>
                <a:lnTo>
                  <a:pt x="276" y="10453"/>
                </a:lnTo>
                <a:lnTo>
                  <a:pt x="455" y="10212"/>
                </a:lnTo>
                <a:lnTo>
                  <a:pt x="629" y="9967"/>
                </a:lnTo>
                <a:lnTo>
                  <a:pt x="797" y="9717"/>
                </a:lnTo>
                <a:lnTo>
                  <a:pt x="958" y="9463"/>
                </a:lnTo>
                <a:lnTo>
                  <a:pt x="1114" y="9204"/>
                </a:lnTo>
                <a:lnTo>
                  <a:pt x="1263" y="8942"/>
                </a:lnTo>
                <a:lnTo>
                  <a:pt x="1406" y="8676"/>
                </a:lnTo>
                <a:lnTo>
                  <a:pt x="1543" y="8405"/>
                </a:lnTo>
                <a:lnTo>
                  <a:pt x="1673" y="8131"/>
                </a:lnTo>
                <a:lnTo>
                  <a:pt x="1797" y="7854"/>
                </a:lnTo>
                <a:lnTo>
                  <a:pt x="1914" y="7573"/>
                </a:lnTo>
                <a:lnTo>
                  <a:pt x="2024" y="7288"/>
                </a:lnTo>
                <a:lnTo>
                  <a:pt x="2127" y="7000"/>
                </a:lnTo>
                <a:lnTo>
                  <a:pt x="2223" y="6709"/>
                </a:lnTo>
                <a:lnTo>
                  <a:pt x="2312" y="6414"/>
                </a:lnTo>
                <a:lnTo>
                  <a:pt x="2394" y="6117"/>
                </a:lnTo>
                <a:lnTo>
                  <a:pt x="2469" y="5816"/>
                </a:lnTo>
                <a:lnTo>
                  <a:pt x="2536" y="5513"/>
                </a:lnTo>
                <a:lnTo>
                  <a:pt x="2595" y="5207"/>
                </a:lnTo>
                <a:lnTo>
                  <a:pt x="2647" y="4898"/>
                </a:lnTo>
                <a:lnTo>
                  <a:pt x="2691" y="4587"/>
                </a:lnTo>
                <a:lnTo>
                  <a:pt x="2728" y="4273"/>
                </a:lnTo>
                <a:lnTo>
                  <a:pt x="2756" y="3957"/>
                </a:lnTo>
                <a:lnTo>
                  <a:pt x="2777" y="3639"/>
                </a:lnTo>
                <a:lnTo>
                  <a:pt x="2789" y="3318"/>
                </a:lnTo>
                <a:lnTo>
                  <a:pt x="2793" y="2996"/>
                </a:lnTo>
                <a:lnTo>
                  <a:pt x="2789" y="2673"/>
                </a:lnTo>
                <a:lnTo>
                  <a:pt x="2777" y="2352"/>
                </a:lnTo>
                <a:lnTo>
                  <a:pt x="2756" y="2034"/>
                </a:lnTo>
                <a:lnTo>
                  <a:pt x="2728" y="1718"/>
                </a:lnTo>
                <a:lnTo>
                  <a:pt x="2691" y="1404"/>
                </a:lnTo>
                <a:lnTo>
                  <a:pt x="2647" y="1093"/>
                </a:lnTo>
                <a:lnTo>
                  <a:pt x="2595" y="784"/>
                </a:lnTo>
                <a:lnTo>
                  <a:pt x="2536" y="478"/>
                </a:lnTo>
                <a:lnTo>
                  <a:pt x="2469" y="175"/>
                </a:lnTo>
                <a:lnTo>
                  <a:pt x="2425" y="0"/>
                </a:lnTo>
                <a:close/>
              </a:path>
            </a:pathLst>
          </a:custGeom>
          <a:gradFill>
            <a:gsLst>
              <a:gs pos="88000">
                <a:srgbClr val="72BA00"/>
              </a:gs>
              <a:gs pos="2000">
                <a:srgbClr val="D1FF1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3" name="任意多边形 2"/>
          <p:cNvSpPr/>
          <p:nvPr/>
        </p:nvSpPr>
        <p:spPr>
          <a:xfrm>
            <a:off x="8383401" y="0"/>
            <a:ext cx="2651629" cy="6858000"/>
          </a:xfrm>
          <a:custGeom>
            <a:avLst/>
            <a:gdLst/>
            <a:ahLst/>
            <a:cxnLst>
              <a:cxn ang="3">
                <a:pos x="hc" y="t"/>
              </a:cxn>
              <a:cxn ang="cd2">
                <a:pos x="l" y="vc"/>
              </a:cxn>
              <a:cxn ang="cd4">
                <a:pos x="hc" y="b"/>
              </a:cxn>
              <a:cxn ang="0">
                <a:pos x="r" y="vc"/>
              </a:cxn>
            </a:cxnLst>
            <a:rect l="l" t="t" r="r" b="b"/>
            <a:pathLst>
              <a:path w="4176" h="10800">
                <a:moveTo>
                  <a:pt x="1560" y="0"/>
                </a:moveTo>
                <a:lnTo>
                  <a:pt x="4176" y="0"/>
                </a:lnTo>
                <a:lnTo>
                  <a:pt x="417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11" name="任意多边形 10"/>
          <p:cNvSpPr/>
          <p:nvPr/>
        </p:nvSpPr>
        <p:spPr>
          <a:xfrm>
            <a:off x="8427851" y="0"/>
            <a:ext cx="2607179" cy="6858000"/>
          </a:xfrm>
          <a:custGeom>
            <a:avLst/>
            <a:gdLst/>
            <a:ahLst/>
            <a:cxnLst>
              <a:cxn ang="3">
                <a:pos x="hc" y="t"/>
              </a:cxn>
              <a:cxn ang="cd2">
                <a:pos x="l" y="vc"/>
              </a:cxn>
              <a:cxn ang="cd4">
                <a:pos x="hc" y="b"/>
              </a:cxn>
              <a:cxn ang="0">
                <a:pos x="r" y="vc"/>
              </a:cxn>
            </a:cxnLst>
            <a:rect l="l" t="t" r="r" b="b"/>
            <a:pathLst>
              <a:path w="4106" h="10800">
                <a:moveTo>
                  <a:pt x="1560" y="0"/>
                </a:moveTo>
                <a:lnTo>
                  <a:pt x="4106" y="0"/>
                </a:lnTo>
                <a:lnTo>
                  <a:pt x="410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rgbClr val="D2F0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12" name="任意多边形 11"/>
          <p:cNvSpPr/>
          <p:nvPr/>
        </p:nvSpPr>
        <p:spPr>
          <a:xfrm>
            <a:off x="8635424" y="0"/>
            <a:ext cx="4538286" cy="6858000"/>
          </a:xfrm>
          <a:custGeom>
            <a:avLst/>
            <a:gdLst/>
            <a:ahLst/>
            <a:cxnLst>
              <a:cxn ang="3">
                <a:pos x="hc" y="t"/>
              </a:cxn>
              <a:cxn ang="cd2">
                <a:pos x="l" y="vc"/>
              </a:cxn>
              <a:cxn ang="cd4">
                <a:pos x="hc" y="b"/>
              </a:cxn>
              <a:cxn ang="0">
                <a:pos x="r" y="vc"/>
              </a:cxn>
            </a:cxnLst>
            <a:rect l="l" t="t" r="r" b="b"/>
            <a:pathLst>
              <a:path w="7147" h="10800">
                <a:moveTo>
                  <a:pt x="1571" y="0"/>
                </a:moveTo>
                <a:lnTo>
                  <a:pt x="7147" y="0"/>
                </a:lnTo>
                <a:lnTo>
                  <a:pt x="7147" y="10799"/>
                </a:lnTo>
                <a:lnTo>
                  <a:pt x="3779" y="10799"/>
                </a:lnTo>
                <a:lnTo>
                  <a:pt x="3779" y="10800"/>
                </a:lnTo>
                <a:lnTo>
                  <a:pt x="0" y="10800"/>
                </a:lnTo>
                <a:lnTo>
                  <a:pt x="58" y="10708"/>
                </a:lnTo>
                <a:lnTo>
                  <a:pt x="229" y="10426"/>
                </a:lnTo>
                <a:lnTo>
                  <a:pt x="392" y="10138"/>
                </a:lnTo>
                <a:lnTo>
                  <a:pt x="549" y="9847"/>
                </a:lnTo>
                <a:lnTo>
                  <a:pt x="698" y="9551"/>
                </a:lnTo>
                <a:lnTo>
                  <a:pt x="841" y="9251"/>
                </a:lnTo>
                <a:lnTo>
                  <a:pt x="976" y="8947"/>
                </a:lnTo>
                <a:lnTo>
                  <a:pt x="1104" y="8640"/>
                </a:lnTo>
                <a:lnTo>
                  <a:pt x="1225" y="8328"/>
                </a:lnTo>
                <a:lnTo>
                  <a:pt x="1337" y="8013"/>
                </a:lnTo>
                <a:lnTo>
                  <a:pt x="1443" y="7694"/>
                </a:lnTo>
                <a:lnTo>
                  <a:pt x="1540" y="7372"/>
                </a:lnTo>
                <a:lnTo>
                  <a:pt x="1630" y="7046"/>
                </a:lnTo>
                <a:lnTo>
                  <a:pt x="1711" y="6717"/>
                </a:lnTo>
                <a:lnTo>
                  <a:pt x="1785" y="6385"/>
                </a:lnTo>
                <a:lnTo>
                  <a:pt x="1850" y="6050"/>
                </a:lnTo>
                <a:lnTo>
                  <a:pt x="1907" y="5712"/>
                </a:lnTo>
                <a:lnTo>
                  <a:pt x="1955" y="5372"/>
                </a:lnTo>
                <a:lnTo>
                  <a:pt x="1995" y="5028"/>
                </a:lnTo>
                <a:lnTo>
                  <a:pt x="2026" y="4682"/>
                </a:lnTo>
                <a:lnTo>
                  <a:pt x="2049" y="4334"/>
                </a:lnTo>
                <a:lnTo>
                  <a:pt x="2062" y="3983"/>
                </a:lnTo>
                <a:lnTo>
                  <a:pt x="2067" y="3630"/>
                </a:lnTo>
                <a:lnTo>
                  <a:pt x="2062" y="3277"/>
                </a:lnTo>
                <a:lnTo>
                  <a:pt x="2049" y="2926"/>
                </a:lnTo>
                <a:lnTo>
                  <a:pt x="2026" y="2578"/>
                </a:lnTo>
                <a:lnTo>
                  <a:pt x="1995" y="2232"/>
                </a:lnTo>
                <a:lnTo>
                  <a:pt x="1955" y="1888"/>
                </a:lnTo>
                <a:lnTo>
                  <a:pt x="1907" y="1548"/>
                </a:lnTo>
                <a:lnTo>
                  <a:pt x="1850" y="1210"/>
                </a:lnTo>
                <a:lnTo>
                  <a:pt x="1785" y="875"/>
                </a:lnTo>
                <a:lnTo>
                  <a:pt x="1711" y="543"/>
                </a:lnTo>
                <a:lnTo>
                  <a:pt x="1630" y="214"/>
                </a:lnTo>
                <a:lnTo>
                  <a:pt x="1571" y="0"/>
                </a:lnTo>
                <a:close/>
              </a:path>
            </a:pathLst>
          </a:custGeom>
          <a:gradFill>
            <a:gsLst>
              <a:gs pos="100000">
                <a:srgbClr val="2C6402"/>
              </a:gs>
              <a:gs pos="78000">
                <a:srgbClr val="457E04"/>
              </a:gs>
              <a:gs pos="2000">
                <a:srgbClr val="72B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26" name="文本框 25"/>
          <p:cNvSpPr txBox="1"/>
          <p:nvPr/>
        </p:nvSpPr>
        <p:spPr>
          <a:xfrm>
            <a:off x="1222047" y="3849573"/>
            <a:ext cx="6640255" cy="1461939"/>
          </a:xfrm>
          <a:prstGeom prst="rect">
            <a:avLst/>
          </a:prstGeom>
          <a:noFill/>
        </p:spPr>
        <p:txBody>
          <a:bodyPr wrap="square" rtlCol="0">
            <a:spAutoFit/>
          </a:bodyPr>
          <a:lstStyle/>
          <a:p>
            <a:pPr algn="ctr">
              <a:defRPr/>
            </a:pPr>
            <a:r>
              <a:rPr lang="zh-CN" altLang="en-US" sz="3200" b="1" dirty="0">
                <a:latin typeface="楷体" panose="02010609060101010101" pitchFamily="49" charset="-122"/>
                <a:ea typeface="楷体" panose="02010609060101010101" pitchFamily="49" charset="-122"/>
                <a:cs typeface="Times New Roman" panose="02020603050405020304" pitchFamily="18" charset="0"/>
              </a:rPr>
              <a:t> </a:t>
            </a:r>
            <a:endParaRPr lang="en-US" altLang="zh-CN" sz="3200" b="1" dirty="0">
              <a:latin typeface="楷体" panose="02010609060101010101" pitchFamily="49" charset="-122"/>
              <a:ea typeface="楷体" panose="02010609060101010101" pitchFamily="49" charset="-122"/>
              <a:cs typeface="Times New Roman" panose="02020603050405020304" pitchFamily="18" charset="0"/>
            </a:endParaRPr>
          </a:p>
          <a:p>
            <a:pPr algn="ctr">
              <a:spcAft>
                <a:spcPts val="600"/>
              </a:spcAft>
              <a:defRPr/>
            </a:pPr>
            <a:r>
              <a:rPr lang="zh-CN" altLang="en-US" sz="3200" b="1" dirty="0">
                <a:latin typeface="楷体" panose="02010609060101010101" pitchFamily="49" charset="-122"/>
                <a:ea typeface="楷体" panose="02010609060101010101" pitchFamily="49" charset="-122"/>
                <a:cs typeface="Times New Roman" panose="02020603050405020304" pitchFamily="18" charset="0"/>
              </a:rPr>
              <a:t>国家粮食交易中心 王 新</a:t>
            </a:r>
            <a:endParaRPr lang="en-US" altLang="zh-CN" sz="3200" b="1" dirty="0">
              <a:latin typeface="楷体" panose="02010609060101010101" pitchFamily="49" charset="-122"/>
              <a:ea typeface="楷体" panose="02010609060101010101" pitchFamily="49" charset="-122"/>
              <a:cs typeface="Times New Roman" panose="02020603050405020304" pitchFamily="18" charset="0"/>
            </a:endParaRPr>
          </a:p>
          <a:p>
            <a:pPr algn="ctr">
              <a:spcAft>
                <a:spcPts val="600"/>
              </a:spcAft>
              <a:defRPr/>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Wang Xin </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National Grain Trade Center</a:t>
            </a:r>
            <a:endParaRPr lang="zh-CN" altLang="en-US" sz="2000" dirty="0">
              <a:latin typeface="Times New Roman" panose="02020603050405020304" pitchFamily="18" charset="0"/>
              <a:ea typeface="汉仪君黑-45简" panose="020B0604020202020204" charset="-122"/>
              <a:cs typeface="Times New Roman" panose="02020603050405020304" pitchFamily="18" charset="0"/>
            </a:endParaRPr>
          </a:p>
        </p:txBody>
      </p:sp>
      <p:sp>
        <p:nvSpPr>
          <p:cNvPr id="35" name="文本框 34"/>
          <p:cNvSpPr txBox="1"/>
          <p:nvPr/>
        </p:nvSpPr>
        <p:spPr>
          <a:xfrm>
            <a:off x="496836" y="2855566"/>
            <a:ext cx="7879080" cy="707886"/>
          </a:xfrm>
          <a:prstGeom prst="rect">
            <a:avLst/>
          </a:prstGeom>
          <a:noFill/>
        </p:spPr>
        <p:txBody>
          <a:bodyPr wrap="none" rtlCol="0">
            <a:spAutoFit/>
          </a:bodyPr>
          <a:lstStyle/>
          <a:p>
            <a:r>
              <a:rPr lang="zh-CN" altLang="en-US" sz="4000" b="1">
                <a:latin typeface="微软雅黑" panose="020B0503020204020204" pitchFamily="34" charset="-122"/>
                <a:ea typeface="微软雅黑" panose="020B0503020204020204" pitchFamily="34" charset="-122"/>
                <a:cs typeface="汉仪君黑-45简" panose="020B0604020202020204" charset="-122"/>
                <a:sym typeface="+mn-ea"/>
              </a:rPr>
              <a:t>中国粮食电子交易发展历程及成效</a:t>
            </a:r>
          </a:p>
        </p:txBody>
      </p:sp>
      <p:sp>
        <p:nvSpPr>
          <p:cNvPr id="45" name="文本框 36"/>
          <p:cNvSpPr txBox="1"/>
          <p:nvPr/>
        </p:nvSpPr>
        <p:spPr bwMode="auto">
          <a:xfrm>
            <a:off x="848360" y="6264275"/>
            <a:ext cx="2644140" cy="271145"/>
          </a:xfrm>
          <a:prstGeom prst="rect">
            <a:avLst/>
          </a:prstGeom>
          <a:noFill/>
          <a:ln>
            <a:noFill/>
          </a:ln>
        </p:spPr>
        <p:txBody>
          <a:bodyPr/>
          <a:lstStyle/>
          <a:p>
            <a:pPr algn="l" rtl="0" fontAlgn="auto">
              <a:lnSpc>
                <a:spcPts val="1600"/>
              </a:lnSpc>
            </a:pPr>
            <a:endParaRPr lang="en-US" altLang="zh-CN" sz="1400" spc="200">
              <a:solidFill>
                <a:schemeClr val="tx1">
                  <a:lumMod val="65000"/>
                  <a:lumOff val="35000"/>
                </a:schemeClr>
              </a:solidFill>
              <a:uFillTx/>
              <a:latin typeface="汉仪雅酷黑-65J" panose="00020600040101010101" charset="-122"/>
              <a:ea typeface="汉仪雅酷黑-65J" panose="00020600040101010101" charset="-122"/>
              <a:cs typeface="HK Grotesk Black" panose="00000A00000000000000" charset="0"/>
              <a:sym typeface="Times New Roman" panose="02020603050405020304"/>
            </a:endParaRPr>
          </a:p>
        </p:txBody>
      </p:sp>
      <p:grpSp>
        <p:nvGrpSpPr>
          <p:cNvPr id="29" name="组合 28"/>
          <p:cNvGrpSpPr/>
          <p:nvPr/>
        </p:nvGrpSpPr>
        <p:grpSpPr>
          <a:xfrm>
            <a:off x="184785" y="225425"/>
            <a:ext cx="313055" cy="372110"/>
            <a:chOff x="10907" y="195"/>
            <a:chExt cx="1008" cy="1197"/>
          </a:xfrm>
          <a:solidFill>
            <a:schemeClr val="bg1">
              <a:alpha val="63000"/>
            </a:schemeClr>
          </a:solidFill>
        </p:grpSpPr>
        <p:sp>
          <p:nvSpPr>
            <p:cNvPr id="15" name="椭圆 14"/>
            <p:cNvSpPr/>
            <p:nvPr/>
          </p:nvSpPr>
          <p:spPr>
            <a:xfrm>
              <a:off x="10907"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6" name="椭圆 15"/>
            <p:cNvSpPr/>
            <p:nvPr/>
          </p:nvSpPr>
          <p:spPr>
            <a:xfrm>
              <a:off x="11209"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0" name="椭圆 19"/>
            <p:cNvSpPr/>
            <p:nvPr/>
          </p:nvSpPr>
          <p:spPr>
            <a:xfrm>
              <a:off x="11511"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1" name="椭圆 20"/>
            <p:cNvSpPr/>
            <p:nvPr/>
          </p:nvSpPr>
          <p:spPr>
            <a:xfrm>
              <a:off x="11813"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9" name="椭圆 18"/>
            <p:cNvSpPr/>
            <p:nvPr/>
          </p:nvSpPr>
          <p:spPr>
            <a:xfrm>
              <a:off x="10907" y="56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3" name="椭圆 22"/>
            <p:cNvSpPr/>
            <p:nvPr/>
          </p:nvSpPr>
          <p:spPr>
            <a:xfrm>
              <a:off x="10907" y="92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4" name="椭圆 23"/>
            <p:cNvSpPr/>
            <p:nvPr/>
          </p:nvSpPr>
          <p:spPr>
            <a:xfrm>
              <a:off x="10907" y="129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5" name="椭圆 24"/>
            <p:cNvSpPr/>
            <p:nvPr/>
          </p:nvSpPr>
          <p:spPr>
            <a:xfrm>
              <a:off x="11209" y="56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7" name="椭圆 26"/>
            <p:cNvSpPr/>
            <p:nvPr/>
          </p:nvSpPr>
          <p:spPr>
            <a:xfrm>
              <a:off x="11209" y="92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8" name="椭圆 27"/>
            <p:cNvSpPr/>
            <p:nvPr/>
          </p:nvSpPr>
          <p:spPr>
            <a:xfrm>
              <a:off x="11511" y="56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sp>
        <p:nvSpPr>
          <p:cNvPr id="47" name="文本框 46"/>
          <p:cNvSpPr txBox="1"/>
          <p:nvPr/>
        </p:nvSpPr>
        <p:spPr>
          <a:xfrm>
            <a:off x="506730" y="1260475"/>
            <a:ext cx="8628380" cy="1419860"/>
          </a:xfrm>
          <a:prstGeom prst="rect">
            <a:avLst/>
          </a:prstGeom>
          <a:noFill/>
        </p:spPr>
        <p:txBody>
          <a:bodyPr wrap="none" rtlCol="0">
            <a:spAutoFit/>
          </a:bodyPr>
          <a:lstStyle/>
          <a:p>
            <a:pPr>
              <a:lnSpc>
                <a:spcPct val="120000"/>
              </a:lnSpc>
            </a:pPr>
            <a:r>
              <a:rPr lang="en-US" altLang="zh-CN" sz="3600" b="1" dirty="0">
                <a:solidFill>
                  <a:srgbClr val="72BA00"/>
                </a:solidFill>
                <a:latin typeface="Times New Roman" panose="02020603050405020304" pitchFamily="18" charset="0"/>
                <a:ea typeface="汉仪雅酷黑-65J" panose="00020600040101010101" charset="-122"/>
                <a:cs typeface="Times New Roman" panose="02020603050405020304" pitchFamily="18" charset="0"/>
              </a:rPr>
              <a:t>Development History and Achievements of </a:t>
            </a:r>
          </a:p>
          <a:p>
            <a:pPr>
              <a:lnSpc>
                <a:spcPct val="120000"/>
              </a:lnSpc>
            </a:pPr>
            <a:r>
              <a:rPr lang="en-US" altLang="zh-CN" sz="3600" b="1" dirty="0">
                <a:solidFill>
                  <a:srgbClr val="72BA00"/>
                </a:solidFill>
                <a:latin typeface="Times New Roman" panose="02020603050405020304" pitchFamily="18" charset="0"/>
                <a:ea typeface="汉仪雅酷黑-65J" panose="00020600040101010101" charset="-122"/>
                <a:cs typeface="Times New Roman" panose="02020603050405020304" pitchFamily="18" charset="0"/>
              </a:rPr>
              <a:t>Electronic Grain Trading in China</a:t>
            </a:r>
            <a:endParaRPr lang="zh-CN" altLang="en-US" sz="3600" b="1" dirty="0">
              <a:solidFill>
                <a:srgbClr val="72BA00"/>
              </a:solidFill>
              <a:latin typeface="Times New Roman" panose="02020603050405020304" pitchFamily="18" charset="0"/>
              <a:ea typeface="汉仪雅酷黑-65J" panose="00020600040101010101" charset="-122"/>
              <a:cs typeface="Times New Roman" panose="02020603050405020304" pitchFamily="18" charset="0"/>
            </a:endParaRPr>
          </a:p>
        </p:txBody>
      </p:sp>
      <p:grpSp>
        <p:nvGrpSpPr>
          <p:cNvPr id="50" name="组合 49"/>
          <p:cNvGrpSpPr/>
          <p:nvPr/>
        </p:nvGrpSpPr>
        <p:grpSpPr>
          <a:xfrm>
            <a:off x="9082405" y="1191260"/>
            <a:ext cx="1228725" cy="1228725"/>
            <a:chOff x="13960" y="2785"/>
            <a:chExt cx="2520" cy="2520"/>
          </a:xfrm>
        </p:grpSpPr>
        <p:sp>
          <p:nvSpPr>
            <p:cNvPr id="48" name="椭圆 47"/>
            <p:cNvSpPr/>
            <p:nvPr/>
          </p:nvSpPr>
          <p:spPr>
            <a:xfrm>
              <a:off x="13960" y="2785"/>
              <a:ext cx="2520" cy="2520"/>
            </a:xfrm>
            <a:prstGeom prst="ellipse">
              <a:avLst/>
            </a:prstGeom>
            <a:gradFill>
              <a:gsLst>
                <a:gs pos="100000">
                  <a:schemeClr val="bg1">
                    <a:lumMod val="75000"/>
                  </a:schemeClr>
                </a:gs>
                <a:gs pos="2000">
                  <a:schemeClr val="bg1"/>
                </a:gs>
              </a:gsLst>
              <a:lin ang="5400000" scaled="0"/>
            </a:gradFill>
            <a:ln>
              <a:noFill/>
            </a:ln>
            <a:effectLst>
              <a:outerShdw blurRad="190500" dist="38100"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49" name="椭圆 48"/>
            <p:cNvSpPr/>
            <p:nvPr/>
          </p:nvSpPr>
          <p:spPr>
            <a:xfrm>
              <a:off x="14102" y="2927"/>
              <a:ext cx="2237" cy="2237"/>
            </a:xfrm>
            <a:prstGeom prst="ellipse">
              <a:avLst/>
            </a:prstGeom>
            <a:blipFill rotWithShape="1">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nvGrpSpPr>
          <p:cNvPr id="51" name="组合 50"/>
          <p:cNvGrpSpPr/>
          <p:nvPr/>
        </p:nvGrpSpPr>
        <p:grpSpPr>
          <a:xfrm>
            <a:off x="8716010" y="2680335"/>
            <a:ext cx="1640205" cy="1640205"/>
            <a:chOff x="13960" y="2785"/>
            <a:chExt cx="2520" cy="2520"/>
          </a:xfrm>
        </p:grpSpPr>
        <p:sp>
          <p:nvSpPr>
            <p:cNvPr id="52" name="椭圆 51"/>
            <p:cNvSpPr/>
            <p:nvPr/>
          </p:nvSpPr>
          <p:spPr>
            <a:xfrm>
              <a:off x="13960" y="2785"/>
              <a:ext cx="2520" cy="2520"/>
            </a:xfrm>
            <a:prstGeom prst="ellipse">
              <a:avLst/>
            </a:prstGeom>
            <a:gradFill>
              <a:gsLst>
                <a:gs pos="100000">
                  <a:schemeClr val="bg1">
                    <a:lumMod val="75000"/>
                  </a:schemeClr>
                </a:gs>
                <a:gs pos="2000">
                  <a:schemeClr val="bg1"/>
                </a:gs>
              </a:gsLst>
              <a:lin ang="5400000" scaled="0"/>
            </a:gradFill>
            <a:ln>
              <a:noFill/>
            </a:ln>
            <a:effectLst>
              <a:outerShdw blurRad="190500" dist="38100"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3" name="椭圆 52"/>
            <p:cNvSpPr/>
            <p:nvPr/>
          </p:nvSpPr>
          <p:spPr>
            <a:xfrm>
              <a:off x="14094" y="2919"/>
              <a:ext cx="2253" cy="2253"/>
            </a:xfrm>
            <a:prstGeom prst="ellipse">
              <a:avLst/>
            </a:prstGeom>
            <a:blipFill rotWithShape="1">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nvGrpSpPr>
          <p:cNvPr id="54" name="组合 53"/>
          <p:cNvGrpSpPr/>
          <p:nvPr/>
        </p:nvGrpSpPr>
        <p:grpSpPr>
          <a:xfrm>
            <a:off x="8365490" y="4671060"/>
            <a:ext cx="1301750" cy="1301750"/>
            <a:chOff x="13960" y="2785"/>
            <a:chExt cx="2520" cy="2520"/>
          </a:xfrm>
        </p:grpSpPr>
        <p:sp>
          <p:nvSpPr>
            <p:cNvPr id="55" name="椭圆 54"/>
            <p:cNvSpPr/>
            <p:nvPr/>
          </p:nvSpPr>
          <p:spPr>
            <a:xfrm>
              <a:off x="13960" y="2785"/>
              <a:ext cx="2520" cy="2520"/>
            </a:xfrm>
            <a:prstGeom prst="ellipse">
              <a:avLst/>
            </a:prstGeom>
            <a:gradFill>
              <a:gsLst>
                <a:gs pos="100000">
                  <a:schemeClr val="bg1">
                    <a:lumMod val="75000"/>
                  </a:schemeClr>
                </a:gs>
                <a:gs pos="2000">
                  <a:schemeClr val="bg1"/>
                </a:gs>
              </a:gsLst>
              <a:lin ang="5400000" scaled="0"/>
            </a:gradFill>
            <a:ln>
              <a:noFill/>
            </a:ln>
            <a:effectLst>
              <a:outerShdw blurRad="190500" dist="38100"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6" name="椭圆 55"/>
            <p:cNvSpPr/>
            <p:nvPr/>
          </p:nvSpPr>
          <p:spPr>
            <a:xfrm>
              <a:off x="14088" y="2913"/>
              <a:ext cx="2264" cy="2264"/>
            </a:xfrm>
            <a:prstGeom prst="ellipse">
              <a:avLst/>
            </a:prstGeom>
            <a:blipFill rotWithShape="1">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27" y="34348"/>
            <a:ext cx="3434585" cy="781938"/>
          </a:xfrm>
          <a:prstGeom prst="rect">
            <a:avLst/>
          </a:prstGeom>
        </p:spPr>
      </p:pic>
      <p:sp>
        <p:nvSpPr>
          <p:cNvPr id="4" name="文本框 3"/>
          <p:cNvSpPr txBox="1"/>
          <p:nvPr/>
        </p:nvSpPr>
        <p:spPr>
          <a:xfrm>
            <a:off x="2642484" y="5732179"/>
            <a:ext cx="4052049" cy="584775"/>
          </a:xfrm>
          <a:prstGeom prst="rect">
            <a:avLst/>
          </a:prstGeom>
          <a:noFill/>
        </p:spPr>
        <p:txBody>
          <a:bodyPr wrap="square" rtlCol="0">
            <a:spAutoFit/>
          </a:bodyPr>
          <a:lstStyle/>
          <a:p>
            <a:r>
              <a:rPr lang="en-US" altLang="zh-CN" sz="3200" b="1" i="1">
                <a:latin typeface="Times New Roman" panose="02020603050405020304" pitchFamily="18" charset="0"/>
                <a:cs typeface="Times New Roman" panose="02020603050405020304" pitchFamily="18" charset="0"/>
              </a:rPr>
              <a:t>05. 05. 2023  Beijing</a:t>
            </a:r>
            <a:endParaRPr lang="zh-CN" altLang="en-US" sz="3200" b="1" i="1">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4377140" y="62515"/>
            <a:ext cx="3438762" cy="1783715"/>
          </a:xfrm>
          <a:prstGeom prst="rect">
            <a:avLst/>
          </a:prstGeom>
          <a:noFill/>
        </p:spPr>
        <p:txBody>
          <a:bodyPr wrap="squar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拓展平台功能</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HK" sz="2000" b="0" i="0" dirty="0">
                <a:solidFill>
                  <a:srgbClr val="374151"/>
                </a:solidFill>
                <a:effectLst/>
                <a:latin typeface="Times New Roman" panose="02020603050405020304" pitchFamily="18" charset="0"/>
                <a:cs typeface="Times New Roman" panose="02020603050405020304" pitchFamily="18" charset="0"/>
              </a:rPr>
              <a:t>Expand platform functionalities</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defTabSz="457200"/>
            <a:endParaRPr lang="zh-CN" altLang="en-US" sz="3000" dirty="0">
              <a:solidFill>
                <a:srgbClr val="000000"/>
              </a:solidFill>
              <a:latin typeface="微软雅黑" panose="020B0503020204020204" pitchFamily="34" charset="-122"/>
              <a:ea typeface="微软雅黑" panose="020B0503020204020204" pitchFamily="34" charset="-122"/>
            </a:endParaRPr>
          </a:p>
          <a:p>
            <a:pPr lvl="0" defTabSz="457200"/>
            <a:endParaRPr kumimoji="0" lang="zh-CN" altLang="en-US" sz="3000" b="0" i="0" u="none" strike="noStrike" kern="1200" cap="none" spc="0" normalizeH="0" baseline="0" noProof="0" dirty="0">
              <a:ln>
                <a:noFill/>
              </a:ln>
              <a:solidFill>
                <a:srgbClr val="000000"/>
              </a:solidFill>
              <a:effectLst/>
              <a:uLnTx/>
              <a:uFillTx/>
              <a:ea typeface="思源黑体 CN Medium"/>
            </a:endParaRPr>
          </a:p>
        </p:txBody>
      </p:sp>
      <p:sp>
        <p:nvSpPr>
          <p:cNvPr id="33" name="文本框"/>
          <p:cNvSpPr/>
          <p:nvPr/>
        </p:nvSpPr>
        <p:spPr>
          <a:xfrm>
            <a:off x="7502744" y="766483"/>
            <a:ext cx="4322501" cy="2814955"/>
          </a:xfrm>
          <a:prstGeom prst="rect">
            <a:avLst/>
          </a:prstGeom>
        </p:spPr>
        <p:txBody>
          <a:bodyPr wrap="square">
            <a:spAutoFit/>
          </a:bodyPr>
          <a:lstStyle/>
          <a:p>
            <a:pPr defTabSz="457200">
              <a:lnSpc>
                <a:spcPct val="125000"/>
              </a:lnSpc>
              <a:defRPr/>
            </a:pPr>
            <a:r>
              <a:rPr lang="zh-CN" altLang="en-US" sz="2000" b="1" spc="300" dirty="0">
                <a:latin typeface="微软雅黑" panose="020B0503020204020204" pitchFamily="34" charset="-122"/>
                <a:ea typeface="微软雅黑" panose="020B0503020204020204" pitchFamily="34" charset="-122"/>
              </a:rPr>
              <a:t>信息功能（形成价格风向标）</a:t>
            </a:r>
            <a:endParaRPr lang="en-US" altLang="zh-CN" sz="2000" b="1" spc="300" dirty="0">
              <a:latin typeface="微软雅黑" panose="020B0503020204020204" pitchFamily="34" charset="-122"/>
              <a:ea typeface="微软雅黑" panose="020B0503020204020204" pitchFamily="34" charset="-122"/>
            </a:endParaRPr>
          </a:p>
          <a:p>
            <a:pPr defTabSz="457200">
              <a:lnSpc>
                <a:spcPct val="50000"/>
              </a:lnSpc>
              <a:defRPr/>
            </a:pPr>
            <a:endParaRPr lang="zh-CN" altLang="en-US" sz="2000" b="1" spc="300" dirty="0">
              <a:latin typeface="微软雅黑" panose="020B0503020204020204" pitchFamily="34" charset="-122"/>
              <a:ea typeface="微软雅黑" panose="020B0503020204020204" pitchFamily="34" charset="-122"/>
            </a:endParaRPr>
          </a:p>
          <a:p>
            <a:pPr algn="l">
              <a:lnSpc>
                <a:spcPct val="100000"/>
              </a:lnSpc>
              <a:buClrTx/>
              <a:buSzTx/>
              <a:buNone/>
            </a:pPr>
            <a:r>
              <a:rPr lang="zh-CN" altLang="en-US" sz="1400" dirty="0">
                <a:latin typeface="印品黑体"/>
                <a:ea typeface="微软雅黑" panose="020B0503020204020204" pitchFamily="34" charset="-122"/>
              </a:rPr>
              <a:t>系统数据真实准确权威</a:t>
            </a:r>
          </a:p>
          <a:p>
            <a:pPr algn="l">
              <a:lnSpc>
                <a:spcPct val="100000"/>
              </a:lnSpc>
              <a:buClrTx/>
              <a:buSzTx/>
              <a:buNone/>
            </a:pPr>
            <a:r>
              <a:rPr lang="zh-CN" altLang="en-US" sz="1400" dirty="0">
                <a:latin typeface="印品黑体"/>
                <a:ea typeface="微软雅黑" panose="020B0503020204020204" pitchFamily="34" charset="-122"/>
              </a:rPr>
              <a:t>粮油市场价格信息采集、分析和发布体系</a:t>
            </a:r>
          </a:p>
          <a:p>
            <a:pPr algn="l">
              <a:lnSpc>
                <a:spcPct val="100000"/>
              </a:lnSpc>
              <a:buClrTx/>
              <a:buSzTx/>
              <a:buNone/>
            </a:pPr>
            <a:r>
              <a:rPr lang="zh-CN" altLang="en-US" sz="1400" dirty="0">
                <a:latin typeface="印品黑体"/>
                <a:ea typeface="微软雅黑" panose="020B0503020204020204" pitchFamily="34" charset="-122"/>
              </a:rPr>
              <a:t>粮食监测预警委员会</a:t>
            </a:r>
          </a:p>
          <a:p>
            <a:pPr>
              <a:lnSpc>
                <a:spcPct val="125000"/>
              </a:lnSpc>
            </a:pPr>
            <a:r>
              <a:rPr lang="en-US" altLang="zh-HK" sz="1600" b="1" dirty="0">
                <a:latin typeface="Times New Roman" panose="02020603050405020304" pitchFamily="18" charset="0"/>
                <a:cs typeface="Times New Roman" panose="02020603050405020304" pitchFamily="18" charset="0"/>
              </a:rPr>
              <a:t>Information (forming a price guide) </a:t>
            </a:r>
          </a:p>
          <a:p>
            <a:pPr>
              <a:lnSpc>
                <a:spcPct val="125000"/>
              </a:lnSpc>
            </a:pPr>
            <a:r>
              <a:rPr lang="en-US" altLang="zh-CN" sz="1600" dirty="0">
                <a:latin typeface="Times New Roman" panose="02020603050405020304" pitchFamily="18" charset="0"/>
                <a:cs typeface="Times New Roman" panose="02020603050405020304" pitchFamily="18" charset="0"/>
              </a:rPr>
              <a:t>A</a:t>
            </a:r>
            <a:r>
              <a:rPr lang="en-US" altLang="zh-HK" sz="1600" dirty="0">
                <a:latin typeface="Times New Roman" panose="02020603050405020304" pitchFamily="18" charset="0"/>
                <a:cs typeface="Times New Roman" panose="02020603050405020304" pitchFamily="18" charset="0"/>
              </a:rPr>
              <a:t>ccurate and authoritative </a:t>
            </a:r>
            <a:r>
              <a:rPr lang="en-US" altLang="zh-CN" sz="1600" dirty="0">
                <a:latin typeface="Times New Roman" panose="02020603050405020304" pitchFamily="18" charset="0"/>
                <a:cs typeface="Times New Roman" panose="02020603050405020304" pitchFamily="18" charset="0"/>
              </a:rPr>
              <a:t>s</a:t>
            </a:r>
            <a:r>
              <a:rPr lang="en-US" altLang="zh-HK" sz="1600" dirty="0">
                <a:latin typeface="Times New Roman" panose="02020603050405020304" pitchFamily="18" charset="0"/>
                <a:cs typeface="Times New Roman" panose="02020603050405020304" pitchFamily="18" charset="0"/>
              </a:rPr>
              <a:t>ystem data.</a:t>
            </a:r>
          </a:p>
          <a:p>
            <a:pPr>
              <a:lnSpc>
                <a:spcPct val="125000"/>
              </a:lnSpc>
            </a:pPr>
            <a:r>
              <a:rPr lang="en-US" altLang="zh-HK" sz="1600" dirty="0">
                <a:latin typeface="Times New Roman" panose="02020603050405020304" pitchFamily="18" charset="0"/>
                <a:cs typeface="Times New Roman" panose="02020603050405020304" pitchFamily="18" charset="0"/>
              </a:rPr>
              <a:t>A system collecting, analyzing, and releasing grain and oil market price information. </a:t>
            </a:r>
          </a:p>
          <a:p>
            <a:pPr>
              <a:lnSpc>
                <a:spcPct val="125000"/>
              </a:lnSpc>
            </a:pPr>
            <a:r>
              <a:rPr lang="en-US" altLang="zh-HK" sz="1600" dirty="0">
                <a:latin typeface="Times New Roman" panose="02020603050405020304" pitchFamily="18" charset="0"/>
                <a:cs typeface="Times New Roman" panose="02020603050405020304" pitchFamily="18" charset="0"/>
              </a:rPr>
              <a:t>Grain monitoring and early warning committee.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p:cNvSpPr/>
          <p:nvPr/>
        </p:nvSpPr>
        <p:spPr>
          <a:xfrm>
            <a:off x="7502525" y="3474720"/>
            <a:ext cx="4535805" cy="3322955"/>
          </a:xfrm>
          <a:prstGeom prst="rect">
            <a:avLst/>
          </a:prstGeom>
        </p:spPr>
        <p:txBody>
          <a:bodyPr wrap="square">
            <a:spAutoFit/>
          </a:bodyPr>
          <a:lstStyle/>
          <a:p>
            <a:pPr>
              <a:lnSpc>
                <a:spcPct val="140000"/>
              </a:lnSpc>
            </a:pPr>
            <a:r>
              <a:rPr lang="zh-CN" altLang="en-US" sz="2000" b="1" spc="300" dirty="0">
                <a:latin typeface="微软雅黑" panose="020B0503020204020204" pitchFamily="34" charset="-122"/>
                <a:ea typeface="微软雅黑" panose="020B0503020204020204" pitchFamily="34" charset="-122"/>
              </a:rPr>
              <a:t>融资功能（缓解粮企贷款难）</a:t>
            </a:r>
          </a:p>
          <a:p>
            <a:pPr algn="l">
              <a:lnSpc>
                <a:spcPct val="100000"/>
              </a:lnSpc>
              <a:buClrTx/>
              <a:buSzTx/>
              <a:buNone/>
            </a:pPr>
            <a:r>
              <a:rPr lang="zh-CN" altLang="en-US" sz="1400" dirty="0">
                <a:latin typeface="印品黑体"/>
                <a:ea typeface="微软雅黑" panose="020B0503020204020204" pitchFamily="34" charset="-122"/>
                <a:sym typeface="Arial" panose="020B0604020202020204" pitchFamily="34" charset="0"/>
              </a:rPr>
              <a:t>监管账户确保资金走向安全</a:t>
            </a:r>
          </a:p>
          <a:p>
            <a:pPr algn="l">
              <a:lnSpc>
                <a:spcPct val="100000"/>
              </a:lnSpc>
              <a:buClrTx/>
              <a:buSzTx/>
              <a:buNone/>
            </a:pPr>
            <a:r>
              <a:rPr lang="zh-CN" altLang="en-US" sz="1400" dirty="0">
                <a:latin typeface="印品黑体"/>
                <a:ea typeface="微软雅黑" panose="020B0503020204020204" pitchFamily="34" charset="-122"/>
              </a:rPr>
              <a:t>仓单融资、订单融资、物流融资、供应链融资</a:t>
            </a:r>
          </a:p>
          <a:p>
            <a:pPr algn="l">
              <a:lnSpc>
                <a:spcPct val="100000"/>
              </a:lnSpc>
              <a:buClrTx/>
              <a:buSzTx/>
              <a:buNone/>
            </a:pPr>
            <a:r>
              <a:rPr lang="zh-CN" altLang="en-US" sz="1400" dirty="0">
                <a:latin typeface="印品黑体"/>
                <a:ea typeface="微软雅黑" panose="020B0503020204020204" pitchFamily="34" charset="-122"/>
              </a:rPr>
              <a:t>交收库建设</a:t>
            </a:r>
          </a:p>
          <a:p>
            <a:pPr>
              <a:lnSpc>
                <a:spcPct val="125000"/>
              </a:lnSpc>
            </a:pPr>
            <a:r>
              <a:rPr lang="en-US" altLang="zh-HK" sz="1600" b="1" dirty="0">
                <a:latin typeface="Times New Roman" panose="02020603050405020304" pitchFamily="18" charset="0"/>
                <a:cs typeface="Times New Roman" panose="02020603050405020304" pitchFamily="18" charset="0"/>
              </a:rPr>
              <a:t>Financing (alleviating difficulty in obtaining loans for grain companies)</a:t>
            </a:r>
          </a:p>
          <a:p>
            <a:pPr>
              <a:lnSpc>
                <a:spcPct val="125000"/>
              </a:lnSpc>
            </a:pPr>
            <a:r>
              <a:rPr lang="en-US" altLang="zh-HK" sz="1600" dirty="0">
                <a:latin typeface="Times New Roman" panose="02020603050405020304" pitchFamily="18" charset="0"/>
                <a:cs typeface="Times New Roman" panose="02020603050405020304" pitchFamily="18" charset="0"/>
              </a:rPr>
              <a:t>Regulatory account to ensure the safety</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capital</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flows.</a:t>
            </a:r>
            <a:endParaRPr lang="en-US" altLang="zh-HK" sz="1600" dirty="0">
              <a:latin typeface="Times New Roman" panose="02020603050405020304" pitchFamily="18" charset="0"/>
              <a:cs typeface="Times New Roman" panose="02020603050405020304" pitchFamily="18" charset="0"/>
            </a:endParaRPr>
          </a:p>
          <a:p>
            <a:pPr>
              <a:lnSpc>
                <a:spcPct val="125000"/>
              </a:lnSpc>
            </a:pPr>
            <a:r>
              <a:rPr lang="en-US" altLang="zh-HK" sz="1600" dirty="0">
                <a:latin typeface="Times New Roman" panose="02020603050405020304" pitchFamily="18" charset="0"/>
                <a:cs typeface="Times New Roman" panose="02020603050405020304" pitchFamily="18" charset="0"/>
              </a:rPr>
              <a:t>Warehouse receipt financing, order financing, logistics financing, and supply chain financing. </a:t>
            </a:r>
          </a:p>
          <a:p>
            <a:pPr>
              <a:lnSpc>
                <a:spcPct val="125000"/>
              </a:lnSpc>
            </a:pPr>
            <a:r>
              <a:rPr lang="en-US" altLang="zh-HK" sz="1600" dirty="0">
                <a:latin typeface="Times New Roman" panose="02020603050405020304" pitchFamily="18" charset="0"/>
                <a:cs typeface="Times New Roman" panose="02020603050405020304" pitchFamily="18" charset="0"/>
              </a:rPr>
              <a:t>Construction of delivery warehouse.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p:cNvSpPr/>
          <p:nvPr/>
        </p:nvSpPr>
        <p:spPr>
          <a:xfrm>
            <a:off x="217022" y="869454"/>
            <a:ext cx="4497486" cy="2861310"/>
          </a:xfrm>
          <a:prstGeom prst="rect">
            <a:avLst/>
          </a:prstGeom>
        </p:spPr>
        <p:txBody>
          <a:bodyPr wrap="square">
            <a:spAutoFit/>
          </a:bodyPr>
          <a:lstStyle/>
          <a:p>
            <a:pPr defTabSz="457200">
              <a:defRPr/>
            </a:pPr>
            <a:r>
              <a:rPr lang="zh-CN" altLang="en-US" b="1" spc="300" dirty="0">
                <a:latin typeface="微软雅黑" panose="020B0503020204020204" pitchFamily="34" charset="-122"/>
                <a:ea typeface="微软雅黑" panose="020B0503020204020204" pitchFamily="34" charset="-122"/>
              </a:rPr>
              <a:t>交易功能（构建新型粮食购销体系）</a:t>
            </a:r>
            <a:endParaRPr lang="en-US" altLang="zh-CN" b="1" spc="300" dirty="0">
              <a:latin typeface="微软雅黑" panose="020B0503020204020204" pitchFamily="34" charset="-122"/>
              <a:ea typeface="微软雅黑" panose="020B0503020204020204" pitchFamily="34" charset="-122"/>
            </a:endParaRPr>
          </a:p>
          <a:p>
            <a:pPr defTabSz="457200">
              <a:lnSpc>
                <a:spcPct val="50000"/>
              </a:lnSpc>
              <a:defRPr/>
            </a:pPr>
            <a:endParaRPr lang="en-US" altLang="zh-CN" sz="2000" b="1" kern="0" dirty="0">
              <a:latin typeface="微软雅黑" panose="020B0503020204020204" pitchFamily="34" charset="-122"/>
              <a:ea typeface="微软雅黑" panose="020B0503020204020204" pitchFamily="34" charset="-122"/>
              <a:cs typeface="思源黑体 CN Medium" panose="020B0600000000000000" pitchFamily="34" charset="-122"/>
              <a:sym typeface="思源黑体 CN Medium" panose="020B0600000000000000" pitchFamily="34" charset="-122"/>
            </a:endParaRPr>
          </a:p>
          <a:p>
            <a:r>
              <a:rPr lang="zh-CN" altLang="en-US" sz="1400" dirty="0">
                <a:latin typeface="印品黑体"/>
                <a:ea typeface="微软雅黑" panose="020B0503020204020204" pitchFamily="34" charset="-122"/>
                <a:sym typeface="Arial" panose="020B0604020202020204" pitchFamily="34" charset="0"/>
              </a:rPr>
              <a:t>粮食品种：原粮、成品粮</a:t>
            </a:r>
            <a:endParaRPr lang="en-US" altLang="zh-CN" sz="1400" dirty="0">
              <a:latin typeface="印品黑体"/>
              <a:ea typeface="微软雅黑" panose="020B0503020204020204" pitchFamily="34" charset="-122"/>
              <a:sym typeface="Arial" panose="020B0604020202020204" pitchFamily="34" charset="0"/>
            </a:endParaRPr>
          </a:p>
          <a:p>
            <a:r>
              <a:rPr lang="zh-CN" altLang="en-US" sz="1400" dirty="0">
                <a:latin typeface="印品黑体"/>
                <a:ea typeface="微软雅黑" panose="020B0503020204020204" pitchFamily="34" charset="-122"/>
                <a:sym typeface="Arial" panose="020B0604020202020204" pitchFamily="34" charset="0"/>
              </a:rPr>
              <a:t>交易方式：竞价、邀标、定向、挂牌、协商、购销一体化</a:t>
            </a:r>
            <a:endParaRPr lang="en-US" altLang="zh-CN" sz="1400" dirty="0">
              <a:latin typeface="印品黑体"/>
              <a:ea typeface="微软雅黑" panose="020B0503020204020204" pitchFamily="34" charset="-122"/>
              <a:sym typeface="Arial" panose="020B0604020202020204" pitchFamily="34" charset="0"/>
            </a:endParaRPr>
          </a:p>
          <a:p>
            <a:r>
              <a:rPr lang="zh-CN" altLang="en-US" sz="1400" dirty="0">
                <a:latin typeface="印品黑体"/>
                <a:ea typeface="微软雅黑" panose="020B0503020204020204" pitchFamily="34" charset="-122"/>
                <a:sym typeface="Arial" panose="020B0604020202020204" pitchFamily="34" charset="0"/>
              </a:rPr>
              <a:t>交易主体：向生产者和消费者两头延伸</a:t>
            </a:r>
            <a:endParaRPr lang="en-US" altLang="zh-CN" sz="1400" dirty="0">
              <a:latin typeface="印品黑体"/>
              <a:ea typeface="微软雅黑" panose="020B0503020204020204" pitchFamily="34" charset="-122"/>
              <a:sym typeface="Arial" panose="020B0604020202020204" pitchFamily="34" charset="0"/>
            </a:endParaRPr>
          </a:p>
          <a:p>
            <a:r>
              <a:rPr lang="en-US" altLang="zh-CN" sz="1600" b="1" dirty="0">
                <a:latin typeface="Times New Roman" panose="02020603050405020304" pitchFamily="18" charset="0"/>
                <a:cs typeface="Times New Roman" panose="02020603050405020304" pitchFamily="18" charset="0"/>
              </a:rPr>
              <a:t>Trading</a:t>
            </a:r>
            <a:r>
              <a:rPr lang="en-US" altLang="zh-HK"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buildin</a:t>
            </a:r>
            <a:r>
              <a:rPr lang="en-US" altLang="zh-HK" sz="1600" b="1" dirty="0">
                <a:latin typeface="Times New Roman" panose="02020603050405020304" pitchFamily="18" charset="0"/>
                <a:cs typeface="Times New Roman" panose="02020603050405020304" pitchFamily="18" charset="0"/>
              </a:rPr>
              <a:t>g a new grain buying and selling system)</a:t>
            </a:r>
          </a:p>
          <a:p>
            <a:r>
              <a:rPr lang="en-US" altLang="zh-HK" sz="1600" dirty="0">
                <a:latin typeface="Times New Roman" panose="02020603050405020304" pitchFamily="18" charset="0"/>
                <a:cs typeface="Times New Roman" panose="02020603050405020304" pitchFamily="18" charset="0"/>
              </a:rPr>
              <a:t>Grain types: raw and finished grain. </a:t>
            </a:r>
          </a:p>
          <a:p>
            <a:r>
              <a:rPr lang="en-US" altLang="zh-HK" sz="1600" dirty="0">
                <a:latin typeface="Times New Roman" panose="02020603050405020304" pitchFamily="18" charset="0"/>
                <a:cs typeface="Times New Roman" panose="02020603050405020304" pitchFamily="18" charset="0"/>
              </a:rPr>
              <a:t>Trading methods: bidding, invitation, targeted, listing, negotiation, integrated buying and selling. </a:t>
            </a:r>
          </a:p>
          <a:p>
            <a:r>
              <a:rPr lang="en-US" altLang="zh-HK" sz="1600" dirty="0">
                <a:latin typeface="Times New Roman" panose="02020603050405020304" pitchFamily="18" charset="0"/>
                <a:cs typeface="Times New Roman" panose="02020603050405020304" pitchFamily="18" charset="0"/>
              </a:rPr>
              <a:t>Trading parties: both producers and consumers.</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p:cNvSpPr/>
          <p:nvPr/>
        </p:nvSpPr>
        <p:spPr>
          <a:xfrm>
            <a:off x="272464" y="3856380"/>
            <a:ext cx="4933665" cy="2833468"/>
          </a:xfrm>
          <a:prstGeom prst="rect">
            <a:avLst/>
          </a:prstGeom>
        </p:spPr>
        <p:txBody>
          <a:bodyPr wrap="square">
            <a:spAutoFit/>
          </a:bodyPr>
          <a:lstStyle/>
          <a:p>
            <a:pPr algn="l" defTabSz="457200">
              <a:buClrTx/>
              <a:buSzTx/>
              <a:buFontTx/>
              <a:defRPr/>
            </a:pPr>
            <a:r>
              <a:rPr lang="zh-CN" altLang="en-US" sz="1800" b="1" spc="300" dirty="0">
                <a:latin typeface="微软雅黑" panose="020B0503020204020204" pitchFamily="34" charset="-122"/>
                <a:ea typeface="微软雅黑" panose="020B0503020204020204" pitchFamily="34" charset="-122"/>
              </a:rPr>
              <a:t>物流功能（助力打通北粮南运通道）</a:t>
            </a:r>
          </a:p>
          <a:p>
            <a:pPr algn="l">
              <a:lnSpc>
                <a:spcPct val="100000"/>
              </a:lnSpc>
              <a:buClrTx/>
              <a:buSzTx/>
              <a:buNone/>
            </a:pPr>
            <a:r>
              <a:rPr lang="zh-CN" altLang="en-US" sz="1400" dirty="0">
                <a:latin typeface="印品黑体"/>
                <a:ea typeface="微软雅黑" panose="020B0503020204020204" pitchFamily="34" charset="-122"/>
              </a:rPr>
              <a:t>整合社会既有物流资源</a:t>
            </a:r>
          </a:p>
          <a:p>
            <a:pPr algn="l">
              <a:lnSpc>
                <a:spcPct val="100000"/>
              </a:lnSpc>
              <a:buClrTx/>
              <a:buSzTx/>
              <a:buNone/>
            </a:pPr>
            <a:r>
              <a:rPr lang="zh-CN" altLang="en-US" sz="1400" dirty="0">
                <a:latin typeface="印品黑体"/>
                <a:ea typeface="微软雅黑" panose="020B0503020204020204" pitchFamily="34" charset="-122"/>
              </a:rPr>
              <a:t>结合交收库组织仓单交易</a:t>
            </a:r>
          </a:p>
          <a:p>
            <a:pPr algn="l">
              <a:lnSpc>
                <a:spcPct val="100000"/>
              </a:lnSpc>
              <a:buClrTx/>
              <a:buSzTx/>
              <a:buNone/>
            </a:pPr>
            <a:r>
              <a:rPr lang="zh-CN" altLang="en-US" sz="1400" dirty="0">
                <a:latin typeface="印品黑体"/>
                <a:ea typeface="微软雅黑" panose="020B0503020204020204" pitchFamily="34" charset="-122"/>
              </a:rPr>
              <a:t>掌控粮源有效防范风险</a:t>
            </a:r>
          </a:p>
          <a:p>
            <a:pPr>
              <a:lnSpc>
                <a:spcPct val="125000"/>
              </a:lnSpc>
            </a:pPr>
            <a:r>
              <a:rPr lang="en-US" altLang="zh-HK" sz="1600" b="1" dirty="0">
                <a:latin typeface="Times New Roman" panose="02020603050405020304" pitchFamily="18" charset="0"/>
                <a:cs typeface="Times New Roman" panose="02020603050405020304" pitchFamily="18" charset="0"/>
              </a:rPr>
              <a:t>Logistics (facili</a:t>
            </a:r>
            <a:r>
              <a:rPr lang="en-US" altLang="zh-CN" sz="1600" b="1" dirty="0">
                <a:latin typeface="Times New Roman" panose="02020603050405020304" pitchFamily="18" charset="0"/>
                <a:cs typeface="Times New Roman" panose="02020603050405020304" pitchFamily="18" charset="0"/>
              </a:rPr>
              <a:t>tating</a:t>
            </a:r>
            <a:r>
              <a:rPr lang="zh-CN" altLang="en-US"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the</a:t>
            </a:r>
            <a:r>
              <a:rPr lang="zh-CN" altLang="en-US"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integration</a:t>
            </a:r>
            <a:r>
              <a:rPr lang="zh-CN" altLang="en-US"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of</a:t>
            </a:r>
            <a:r>
              <a:rPr lang="zh-CN" altLang="en-US" sz="1600" b="1"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grain</a:t>
            </a:r>
            <a:r>
              <a:rPr lang="zh-CN" altLang="en-US" sz="1600" b="1" dirty="0">
                <a:latin typeface="Times New Roman" panose="02020603050405020304" pitchFamily="18" charset="0"/>
                <a:cs typeface="Times New Roman" panose="02020603050405020304" pitchFamily="18" charset="0"/>
              </a:rPr>
              <a:t> </a:t>
            </a:r>
            <a:r>
              <a:rPr lang="en-US" altLang="zh-HK" sz="1600" b="1" dirty="0">
                <a:latin typeface="Times New Roman" panose="02020603050405020304" pitchFamily="18" charset="0"/>
                <a:cs typeface="Times New Roman" panose="02020603050405020304" pitchFamily="18" charset="0"/>
              </a:rPr>
              <a:t>transportation </a:t>
            </a:r>
            <a:r>
              <a:rPr lang="en-US" altLang="zh-CN" sz="1600" b="1" dirty="0">
                <a:latin typeface="Times New Roman" panose="02020603050405020304" pitchFamily="18" charset="0"/>
                <a:cs typeface="Times New Roman" panose="02020603050405020304" pitchFamily="18" charset="0"/>
              </a:rPr>
              <a:t>channels</a:t>
            </a:r>
            <a:r>
              <a:rPr lang="zh-CN" altLang="en-US" sz="1600" b="1" dirty="0">
                <a:latin typeface="Times New Roman" panose="02020603050405020304" pitchFamily="18" charset="0"/>
                <a:cs typeface="Times New Roman" panose="02020603050405020304" pitchFamily="18" charset="0"/>
              </a:rPr>
              <a:t> </a:t>
            </a:r>
            <a:r>
              <a:rPr lang="en-US" altLang="zh-HK" sz="1600" b="1" dirty="0">
                <a:latin typeface="Times New Roman" panose="02020603050405020304" pitchFamily="18" charset="0"/>
                <a:cs typeface="Times New Roman" panose="02020603050405020304" pitchFamily="18" charset="0"/>
              </a:rPr>
              <a:t>from the North to the South)</a:t>
            </a:r>
          </a:p>
          <a:p>
            <a:pPr>
              <a:lnSpc>
                <a:spcPct val="125000"/>
              </a:lnSpc>
            </a:pPr>
            <a:r>
              <a:rPr lang="en-US" altLang="zh-HK" sz="1600" dirty="0">
                <a:latin typeface="Times New Roman" panose="02020603050405020304" pitchFamily="18" charset="0"/>
                <a:cs typeface="Times New Roman" panose="02020603050405020304" pitchFamily="18" charset="0"/>
              </a:rPr>
              <a:t>Integrating existing social logistics resources. </a:t>
            </a:r>
          </a:p>
          <a:p>
            <a:pPr>
              <a:lnSpc>
                <a:spcPct val="125000"/>
              </a:lnSpc>
            </a:pPr>
            <a:r>
              <a:rPr lang="en-US" altLang="zh-HK" sz="1600" dirty="0">
                <a:latin typeface="Times New Roman" panose="02020603050405020304" pitchFamily="18" charset="0"/>
                <a:cs typeface="Times New Roman" panose="02020603050405020304" pitchFamily="18" charset="0"/>
              </a:rPr>
              <a:t>Coordinating with delivery warehouses to organize warehouse receipt trading. </a:t>
            </a:r>
          </a:p>
          <a:p>
            <a:pPr>
              <a:lnSpc>
                <a:spcPct val="125000"/>
              </a:lnSpc>
            </a:pPr>
            <a:r>
              <a:rPr lang="en-US" altLang="zh-HK" sz="1600" dirty="0">
                <a:latin typeface="Times New Roman" panose="02020603050405020304" pitchFamily="18" charset="0"/>
                <a:cs typeface="Times New Roman" panose="02020603050405020304" pitchFamily="18" charset="0"/>
              </a:rPr>
              <a:t>Controlling grain sources to prevent risks.</a:t>
            </a:r>
            <a:endParaRPr lang="zh-CN" altLang="en-US" sz="1600" kern="0" dirty="0">
              <a:solidFill>
                <a:schemeClr val="tx1">
                  <a:lumMod val="65000"/>
                  <a:lumOff val="35000"/>
                </a:schemeClr>
              </a:solidFill>
              <a:latin typeface="Times New Roman" panose="02020603050405020304" pitchFamily="18" charset="0"/>
              <a:ea typeface="思源黑体 CN Medium" panose="020B0600000000000000" pitchFamily="34" charset="-122"/>
              <a:cs typeface="Times New Roman" panose="02020603050405020304" pitchFamily="18" charset="0"/>
              <a:sym typeface="+mn-lt"/>
            </a:endParaRPr>
          </a:p>
        </p:txBody>
      </p:sp>
      <p:grpSp>
        <p:nvGrpSpPr>
          <p:cNvPr id="2" name="组合 1"/>
          <p:cNvGrpSpPr/>
          <p:nvPr/>
        </p:nvGrpSpPr>
        <p:grpSpPr>
          <a:xfrm>
            <a:off x="4689257" y="2081307"/>
            <a:ext cx="2762986" cy="3000262"/>
            <a:chOff x="4161790" y="1701800"/>
            <a:chExt cx="3878580" cy="3930015"/>
          </a:xfrm>
        </p:grpSpPr>
        <p:sp>
          <p:nvSpPr>
            <p:cNvPr id="25" name="任意多边形: 形状 53"/>
            <p:cNvSpPr/>
            <p:nvPr/>
          </p:nvSpPr>
          <p:spPr>
            <a:xfrm flipV="1">
              <a:off x="4161790" y="3666490"/>
              <a:ext cx="2148205" cy="1964690"/>
            </a:xfrm>
            <a:custGeom>
              <a:avLst/>
              <a:gdLst>
                <a:gd name="connsiteX0" fmla="*/ 529431 w 2400300"/>
                <a:gd name="connsiteY0" fmla="*/ 2195513 h 2195513"/>
                <a:gd name="connsiteX1" fmla="*/ 628087 w 2400300"/>
                <a:gd name="connsiteY1" fmla="*/ 2135577 h 2195513"/>
                <a:gd name="connsiteX2" fmla="*/ 1200150 w 2400300"/>
                <a:gd name="connsiteY2" fmla="*/ 1990725 h 2195513"/>
                <a:gd name="connsiteX3" fmla="*/ 2400300 w 2400300"/>
                <a:gd name="connsiteY3" fmla="*/ 1990725 h 2195513"/>
                <a:gd name="connsiteX4" fmla="*/ 2400300 w 2400300"/>
                <a:gd name="connsiteY4" fmla="*/ 1200150 h 2195513"/>
                <a:gd name="connsiteX5" fmla="*/ 1200150 w 2400300"/>
                <a:gd name="connsiteY5" fmla="*/ 0 h 2195513"/>
                <a:gd name="connsiteX6" fmla="*/ 0 w 2400300"/>
                <a:gd name="connsiteY6" fmla="*/ 0 h 2195513"/>
                <a:gd name="connsiteX7" fmla="*/ 0 w 2400300"/>
                <a:gd name="connsiteY7" fmla="*/ 1200150 h 2195513"/>
                <a:gd name="connsiteX8" fmla="*/ 529135 w 2400300"/>
                <a:gd name="connsiteY8" fmla="*/ 2195333 h 2195513"/>
                <a:gd name="connsiteX9" fmla="*/ 529431 w 2400300"/>
                <a:gd name="connsiteY9"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2195513">
                  <a:moveTo>
                    <a:pt x="529431" y="2195513"/>
                  </a:moveTo>
                  <a:lnTo>
                    <a:pt x="628087" y="2135577"/>
                  </a:lnTo>
                  <a:cubicBezTo>
                    <a:pt x="798140" y="2043198"/>
                    <a:pt x="993017" y="1990725"/>
                    <a:pt x="1200150" y="1990725"/>
                  </a:cubicBezTo>
                  <a:lnTo>
                    <a:pt x="2400300" y="1990725"/>
                  </a:lnTo>
                  <a:lnTo>
                    <a:pt x="2400300" y="1200150"/>
                  </a:lnTo>
                  <a:cubicBezTo>
                    <a:pt x="2400300" y="537325"/>
                    <a:pt x="1862975" y="0"/>
                    <a:pt x="1200150" y="0"/>
                  </a:cubicBezTo>
                  <a:lnTo>
                    <a:pt x="0" y="0"/>
                  </a:lnTo>
                  <a:lnTo>
                    <a:pt x="0" y="1200150"/>
                  </a:lnTo>
                  <a:cubicBezTo>
                    <a:pt x="0" y="1614415"/>
                    <a:pt x="209893" y="1979658"/>
                    <a:pt x="529135" y="2195333"/>
                  </a:cubicBezTo>
                  <a:lnTo>
                    <a:pt x="529431" y="2195513"/>
                  </a:lnTo>
                  <a:close/>
                </a:path>
              </a:pathLst>
            </a:custGeom>
            <a:solidFill>
              <a:srgbClr val="5E9436"/>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800"/>
              <a:endParaRPr>
                <a:solidFill>
                  <a:prstClr val="white"/>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6" name="任意多边形: 形状 54"/>
            <p:cNvSpPr/>
            <p:nvPr/>
          </p:nvSpPr>
          <p:spPr>
            <a:xfrm flipV="1">
              <a:off x="5892165" y="1701800"/>
              <a:ext cx="2148205" cy="1964690"/>
            </a:xfrm>
            <a:custGeom>
              <a:avLst/>
              <a:gdLst>
                <a:gd name="connsiteX0" fmla="*/ 1200150 w 2400300"/>
                <a:gd name="connsiteY0" fmla="*/ 2195513 h 2195513"/>
                <a:gd name="connsiteX1" fmla="*/ 2400300 w 2400300"/>
                <a:gd name="connsiteY1" fmla="*/ 2195513 h 2195513"/>
                <a:gd name="connsiteX2" fmla="*/ 2400300 w 2400300"/>
                <a:gd name="connsiteY2" fmla="*/ 995363 h 2195513"/>
                <a:gd name="connsiteX3" fmla="*/ 1871165 w 2400300"/>
                <a:gd name="connsiteY3" fmla="*/ 180 h 2195513"/>
                <a:gd name="connsiteX4" fmla="*/ 1870869 w 2400300"/>
                <a:gd name="connsiteY4" fmla="*/ 0 h 2195513"/>
                <a:gd name="connsiteX5" fmla="*/ 1772213 w 2400300"/>
                <a:gd name="connsiteY5" fmla="*/ 59935 h 2195513"/>
                <a:gd name="connsiteX6" fmla="*/ 1200150 w 2400300"/>
                <a:gd name="connsiteY6" fmla="*/ 204787 h 2195513"/>
                <a:gd name="connsiteX7" fmla="*/ 0 w 2400300"/>
                <a:gd name="connsiteY7" fmla="*/ 204787 h 2195513"/>
                <a:gd name="connsiteX8" fmla="*/ 0 w 2400300"/>
                <a:gd name="connsiteY8" fmla="*/ 995363 h 2195513"/>
                <a:gd name="connsiteX9" fmla="*/ 1200150 w 2400300"/>
                <a:gd name="connsiteY9"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2195513">
                  <a:moveTo>
                    <a:pt x="1200150" y="2195513"/>
                  </a:moveTo>
                  <a:lnTo>
                    <a:pt x="2400300" y="2195513"/>
                  </a:lnTo>
                  <a:lnTo>
                    <a:pt x="2400300" y="995363"/>
                  </a:lnTo>
                  <a:cubicBezTo>
                    <a:pt x="2400300" y="581098"/>
                    <a:pt x="2190408" y="215855"/>
                    <a:pt x="1871165" y="180"/>
                  </a:cubicBezTo>
                  <a:lnTo>
                    <a:pt x="1870869" y="0"/>
                  </a:lnTo>
                  <a:lnTo>
                    <a:pt x="1772213" y="59935"/>
                  </a:lnTo>
                  <a:cubicBezTo>
                    <a:pt x="1602160" y="152314"/>
                    <a:pt x="1407283" y="204787"/>
                    <a:pt x="1200150" y="204787"/>
                  </a:cubicBezTo>
                  <a:lnTo>
                    <a:pt x="0" y="204787"/>
                  </a:lnTo>
                  <a:lnTo>
                    <a:pt x="0" y="995363"/>
                  </a:lnTo>
                  <a:cubicBezTo>
                    <a:pt x="0" y="1658188"/>
                    <a:pt x="537325" y="2195513"/>
                    <a:pt x="1200150" y="2195513"/>
                  </a:cubicBezTo>
                  <a:close/>
                </a:path>
              </a:pathLst>
            </a:custGeom>
            <a:solidFill>
              <a:srgbClr val="5E9436"/>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800"/>
              <a:endParaRPr>
                <a:solidFill>
                  <a:prstClr val="white"/>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1" name="任意多边形: 形状 55"/>
            <p:cNvSpPr/>
            <p:nvPr/>
          </p:nvSpPr>
          <p:spPr>
            <a:xfrm>
              <a:off x="4161790" y="1701800"/>
              <a:ext cx="1939290" cy="2148205"/>
            </a:xfrm>
            <a:custGeom>
              <a:avLst/>
              <a:gdLst>
                <a:gd name="connsiteX0" fmla="*/ 0 w 2166938"/>
                <a:gd name="connsiteY0" fmla="*/ 0 h 2400300"/>
                <a:gd name="connsiteX1" fmla="*/ 1200150 w 2166938"/>
                <a:gd name="connsiteY1" fmla="*/ 0 h 2400300"/>
                <a:gd name="connsiteX2" fmla="*/ 2126244 w 2166938"/>
                <a:gd name="connsiteY2" fmla="*/ 436743 h 2400300"/>
                <a:gd name="connsiteX3" fmla="*/ 2166938 w 2166938"/>
                <a:gd name="connsiteY3" fmla="*/ 491162 h 2400300"/>
                <a:gd name="connsiteX4" fmla="*/ 2138542 w 2166938"/>
                <a:gd name="connsiteY4" fmla="*/ 529135 h 2400300"/>
                <a:gd name="connsiteX5" fmla="*/ 1933575 w 2166938"/>
                <a:gd name="connsiteY5" fmla="*/ 1200150 h 2400300"/>
                <a:gd name="connsiteX6" fmla="*/ 1933575 w 2166938"/>
                <a:gd name="connsiteY6" fmla="*/ 2400300 h 2400300"/>
                <a:gd name="connsiteX7" fmla="*/ 1200150 w 2166938"/>
                <a:gd name="connsiteY7" fmla="*/ 2400300 h 2400300"/>
                <a:gd name="connsiteX8" fmla="*/ 0 w 2166938"/>
                <a:gd name="connsiteY8" fmla="*/ 1200150 h 2400300"/>
                <a:gd name="connsiteX9" fmla="*/ 0 w 2166938"/>
                <a:gd name="connsiteY9"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6938" h="2400300">
                  <a:moveTo>
                    <a:pt x="0" y="0"/>
                  </a:moveTo>
                  <a:lnTo>
                    <a:pt x="1200150" y="0"/>
                  </a:lnTo>
                  <a:cubicBezTo>
                    <a:pt x="1572989" y="0"/>
                    <a:pt x="1906119" y="170013"/>
                    <a:pt x="2126244" y="436743"/>
                  </a:cubicBezTo>
                  <a:lnTo>
                    <a:pt x="2166938" y="491162"/>
                  </a:lnTo>
                  <a:lnTo>
                    <a:pt x="2138542" y="529135"/>
                  </a:lnTo>
                  <a:cubicBezTo>
                    <a:pt x="2009137" y="720680"/>
                    <a:pt x="1933575" y="951591"/>
                    <a:pt x="1933575" y="1200150"/>
                  </a:cubicBezTo>
                  <a:lnTo>
                    <a:pt x="1933575" y="2400300"/>
                  </a:lnTo>
                  <a:lnTo>
                    <a:pt x="1200150" y="2400300"/>
                  </a:lnTo>
                  <a:cubicBezTo>
                    <a:pt x="537325" y="2400300"/>
                    <a:pt x="0" y="1862975"/>
                    <a:pt x="0" y="1200150"/>
                  </a:cubicBezTo>
                  <a:lnTo>
                    <a:pt x="0" y="0"/>
                  </a:lnTo>
                  <a:close/>
                </a:path>
              </a:pathLst>
            </a:custGeom>
            <a:solidFill>
              <a:srgbClr val="5E9436"/>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800"/>
              <a:endParaRPr>
                <a:solidFill>
                  <a:prstClr val="white"/>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2" name="任意多边形: 形状 56"/>
            <p:cNvSpPr/>
            <p:nvPr/>
          </p:nvSpPr>
          <p:spPr>
            <a:xfrm flipV="1">
              <a:off x="6101080" y="3483610"/>
              <a:ext cx="1939290" cy="2148205"/>
            </a:xfrm>
            <a:custGeom>
              <a:avLst/>
              <a:gdLst>
                <a:gd name="connsiteX0" fmla="*/ 233362 w 2166937"/>
                <a:gd name="connsiteY0" fmla="*/ 2400300 h 2400300"/>
                <a:gd name="connsiteX1" fmla="*/ 966787 w 2166937"/>
                <a:gd name="connsiteY1" fmla="*/ 2400300 h 2400300"/>
                <a:gd name="connsiteX2" fmla="*/ 2166937 w 2166937"/>
                <a:gd name="connsiteY2" fmla="*/ 1200150 h 2400300"/>
                <a:gd name="connsiteX3" fmla="*/ 2166937 w 2166937"/>
                <a:gd name="connsiteY3" fmla="*/ 0 h 2400300"/>
                <a:gd name="connsiteX4" fmla="*/ 966787 w 2166937"/>
                <a:gd name="connsiteY4" fmla="*/ 0 h 2400300"/>
                <a:gd name="connsiteX5" fmla="*/ 40693 w 2166937"/>
                <a:gd name="connsiteY5" fmla="*/ 436743 h 2400300"/>
                <a:gd name="connsiteX6" fmla="*/ 0 w 2166937"/>
                <a:gd name="connsiteY6" fmla="*/ 491162 h 2400300"/>
                <a:gd name="connsiteX7" fmla="*/ 28395 w 2166937"/>
                <a:gd name="connsiteY7" fmla="*/ 529135 h 2400300"/>
                <a:gd name="connsiteX8" fmla="*/ 233362 w 2166937"/>
                <a:gd name="connsiteY8" fmla="*/ 1200150 h 2400300"/>
                <a:gd name="connsiteX9" fmla="*/ 233362 w 2166937"/>
                <a:gd name="connsiteY9" fmla="*/ 1600994 h 2400300"/>
                <a:gd name="connsiteX10" fmla="*/ 233362 w 2166937"/>
                <a:gd name="connsiteY10" fmla="*/ 1990725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937" h="2400300">
                  <a:moveTo>
                    <a:pt x="233362" y="2400300"/>
                  </a:moveTo>
                  <a:lnTo>
                    <a:pt x="966787" y="2400300"/>
                  </a:lnTo>
                  <a:cubicBezTo>
                    <a:pt x="1629612" y="2400300"/>
                    <a:pt x="2166937" y="1862975"/>
                    <a:pt x="2166937" y="1200150"/>
                  </a:cubicBezTo>
                  <a:lnTo>
                    <a:pt x="2166937" y="0"/>
                  </a:lnTo>
                  <a:lnTo>
                    <a:pt x="966787" y="0"/>
                  </a:lnTo>
                  <a:cubicBezTo>
                    <a:pt x="593948" y="0"/>
                    <a:pt x="260818" y="170013"/>
                    <a:pt x="40693" y="436743"/>
                  </a:cubicBezTo>
                  <a:lnTo>
                    <a:pt x="0" y="491162"/>
                  </a:lnTo>
                  <a:lnTo>
                    <a:pt x="28395" y="529135"/>
                  </a:lnTo>
                  <a:cubicBezTo>
                    <a:pt x="157801" y="720680"/>
                    <a:pt x="233362" y="951591"/>
                    <a:pt x="233362" y="1200150"/>
                  </a:cubicBezTo>
                  <a:lnTo>
                    <a:pt x="233362" y="1600994"/>
                  </a:lnTo>
                  <a:lnTo>
                    <a:pt x="233362" y="1990725"/>
                  </a:lnTo>
                  <a:close/>
                </a:path>
              </a:pathLst>
            </a:custGeom>
            <a:solidFill>
              <a:srgbClr val="5E9436"/>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685800"/>
              <a:endParaRPr dirty="0">
                <a:solidFill>
                  <a:prstClr val="white"/>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pic>
          <p:nvPicPr>
            <p:cNvPr id="37" name="图片 36"/>
            <p:cNvPicPr/>
            <p:nvPr/>
          </p:nvPicPr>
          <p:blipFill>
            <a:blip r:embed="rId3" cstate="print">
              <a:lum bright="100000"/>
            </a:blip>
            <a:stretch>
              <a:fillRect/>
            </a:stretch>
          </p:blipFill>
          <p:spPr>
            <a:xfrm>
              <a:off x="4673600" y="4377055"/>
              <a:ext cx="880745" cy="880745"/>
            </a:xfrm>
            <a:prstGeom prst="rect">
              <a:avLst/>
            </a:prstGeom>
            <a:noFill/>
            <a:ln w="9525">
              <a:noFill/>
            </a:ln>
          </p:spPr>
        </p:pic>
        <p:pic>
          <p:nvPicPr>
            <p:cNvPr id="38" name="图片 37"/>
            <p:cNvPicPr/>
            <p:nvPr/>
          </p:nvPicPr>
          <p:blipFill>
            <a:blip r:embed="rId4" cstate="print">
              <a:lum bright="100000"/>
            </a:blip>
            <a:stretch>
              <a:fillRect/>
            </a:stretch>
          </p:blipFill>
          <p:spPr>
            <a:xfrm>
              <a:off x="4876165" y="2324100"/>
              <a:ext cx="720090" cy="720090"/>
            </a:xfrm>
            <a:prstGeom prst="rect">
              <a:avLst/>
            </a:prstGeom>
            <a:noFill/>
            <a:ln w="9525">
              <a:noFill/>
            </a:ln>
          </p:spPr>
        </p:pic>
        <p:pic>
          <p:nvPicPr>
            <p:cNvPr id="39" name="图片 38"/>
            <p:cNvPicPr/>
            <p:nvPr/>
          </p:nvPicPr>
          <p:blipFill>
            <a:blip r:embed="rId5" cstate="print">
              <a:lum bright="100000"/>
            </a:blip>
            <a:stretch>
              <a:fillRect/>
            </a:stretch>
          </p:blipFill>
          <p:spPr>
            <a:xfrm>
              <a:off x="6816725" y="4286250"/>
              <a:ext cx="725170" cy="725170"/>
            </a:xfrm>
            <a:prstGeom prst="rect">
              <a:avLst/>
            </a:prstGeom>
            <a:noFill/>
            <a:ln w="9525">
              <a:noFill/>
            </a:ln>
          </p:spPr>
        </p:pic>
        <p:pic>
          <p:nvPicPr>
            <p:cNvPr id="40" name="图片 39"/>
            <p:cNvPicPr/>
            <p:nvPr/>
          </p:nvPicPr>
          <p:blipFill>
            <a:blip r:embed="rId3" cstate="print">
              <a:lum bright="100000"/>
            </a:blip>
            <a:stretch>
              <a:fillRect/>
            </a:stretch>
          </p:blipFill>
          <p:spPr>
            <a:xfrm>
              <a:off x="6630035" y="2163445"/>
              <a:ext cx="880745" cy="880745"/>
            </a:xfrm>
            <a:prstGeom prst="rect">
              <a:avLst/>
            </a:prstGeom>
            <a:noFill/>
            <a:ln w="9525">
              <a:noFill/>
            </a:ln>
          </p:spPr>
        </p:pic>
      </p:gr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200000" flipH="1">
            <a:off x="3471545" y="405130"/>
            <a:ext cx="5248910" cy="12192000"/>
            <a:chOff x="12315" y="0"/>
            <a:chExt cx="8266" cy="10800"/>
          </a:xfrm>
        </p:grpSpPr>
        <p:sp>
          <p:nvSpPr>
            <p:cNvPr id="3" name="任意多边形 2"/>
            <p:cNvSpPr/>
            <p:nvPr/>
          </p:nvSpPr>
          <p:spPr>
            <a:xfrm>
              <a:off x="12315" y="0"/>
              <a:ext cx="5243" cy="10800"/>
            </a:xfrm>
            <a:custGeom>
              <a:avLst/>
              <a:gdLst/>
              <a:ahLst/>
              <a:cxnLst>
                <a:cxn ang="3">
                  <a:pos x="hc" y="t"/>
                </a:cxn>
                <a:cxn ang="cd2">
                  <a:pos x="l" y="vc"/>
                </a:cxn>
                <a:cxn ang="cd4">
                  <a:pos x="hc" y="b"/>
                </a:cxn>
                <a:cxn ang="0">
                  <a:pos x="r" y="vc"/>
                </a:cxn>
              </a:cxnLst>
              <a:rect l="l" t="t" r="r" b="b"/>
              <a:pathLst>
                <a:path w="5243" h="10800">
                  <a:moveTo>
                    <a:pt x="2425" y="0"/>
                  </a:moveTo>
                  <a:lnTo>
                    <a:pt x="5243" y="0"/>
                  </a:lnTo>
                  <a:lnTo>
                    <a:pt x="5243" y="10800"/>
                  </a:lnTo>
                  <a:lnTo>
                    <a:pt x="0" y="10800"/>
                  </a:lnTo>
                  <a:lnTo>
                    <a:pt x="91" y="10689"/>
                  </a:lnTo>
                  <a:lnTo>
                    <a:pt x="276" y="10453"/>
                  </a:lnTo>
                  <a:lnTo>
                    <a:pt x="455" y="10212"/>
                  </a:lnTo>
                  <a:lnTo>
                    <a:pt x="629" y="9967"/>
                  </a:lnTo>
                  <a:lnTo>
                    <a:pt x="797" y="9717"/>
                  </a:lnTo>
                  <a:lnTo>
                    <a:pt x="958" y="9463"/>
                  </a:lnTo>
                  <a:lnTo>
                    <a:pt x="1114" y="9204"/>
                  </a:lnTo>
                  <a:lnTo>
                    <a:pt x="1263" y="8942"/>
                  </a:lnTo>
                  <a:lnTo>
                    <a:pt x="1406" y="8676"/>
                  </a:lnTo>
                  <a:lnTo>
                    <a:pt x="1543" y="8405"/>
                  </a:lnTo>
                  <a:lnTo>
                    <a:pt x="1673" y="8131"/>
                  </a:lnTo>
                  <a:lnTo>
                    <a:pt x="1797" y="7854"/>
                  </a:lnTo>
                  <a:lnTo>
                    <a:pt x="1914" y="7573"/>
                  </a:lnTo>
                  <a:lnTo>
                    <a:pt x="2024" y="7288"/>
                  </a:lnTo>
                  <a:lnTo>
                    <a:pt x="2127" y="7000"/>
                  </a:lnTo>
                  <a:lnTo>
                    <a:pt x="2223" y="6709"/>
                  </a:lnTo>
                  <a:lnTo>
                    <a:pt x="2312" y="6414"/>
                  </a:lnTo>
                  <a:lnTo>
                    <a:pt x="2394" y="6117"/>
                  </a:lnTo>
                  <a:lnTo>
                    <a:pt x="2469" y="5816"/>
                  </a:lnTo>
                  <a:lnTo>
                    <a:pt x="2536" y="5513"/>
                  </a:lnTo>
                  <a:lnTo>
                    <a:pt x="2595" y="5207"/>
                  </a:lnTo>
                  <a:lnTo>
                    <a:pt x="2647" y="4898"/>
                  </a:lnTo>
                  <a:lnTo>
                    <a:pt x="2691" y="4587"/>
                  </a:lnTo>
                  <a:lnTo>
                    <a:pt x="2728" y="4273"/>
                  </a:lnTo>
                  <a:lnTo>
                    <a:pt x="2756" y="3957"/>
                  </a:lnTo>
                  <a:lnTo>
                    <a:pt x="2777" y="3639"/>
                  </a:lnTo>
                  <a:lnTo>
                    <a:pt x="2789" y="3318"/>
                  </a:lnTo>
                  <a:lnTo>
                    <a:pt x="2793" y="2996"/>
                  </a:lnTo>
                  <a:lnTo>
                    <a:pt x="2789" y="2673"/>
                  </a:lnTo>
                  <a:lnTo>
                    <a:pt x="2777" y="2352"/>
                  </a:lnTo>
                  <a:lnTo>
                    <a:pt x="2756" y="2034"/>
                  </a:lnTo>
                  <a:lnTo>
                    <a:pt x="2728" y="1718"/>
                  </a:lnTo>
                  <a:lnTo>
                    <a:pt x="2691" y="1404"/>
                  </a:lnTo>
                  <a:lnTo>
                    <a:pt x="2647" y="1093"/>
                  </a:lnTo>
                  <a:lnTo>
                    <a:pt x="2595" y="784"/>
                  </a:lnTo>
                  <a:lnTo>
                    <a:pt x="2536" y="478"/>
                  </a:lnTo>
                  <a:lnTo>
                    <a:pt x="2469" y="175"/>
                  </a:lnTo>
                  <a:lnTo>
                    <a:pt x="2425" y="0"/>
                  </a:lnTo>
                  <a:close/>
                </a:path>
              </a:pathLst>
            </a:custGeom>
            <a:gradFill>
              <a:gsLst>
                <a:gs pos="88000">
                  <a:srgbClr val="72BA00"/>
                </a:gs>
                <a:gs pos="2000">
                  <a:srgbClr val="D1FF1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4" name="任意多边形 3"/>
            <p:cNvSpPr/>
            <p:nvPr/>
          </p:nvSpPr>
          <p:spPr>
            <a:xfrm>
              <a:off x="13202" y="0"/>
              <a:ext cx="4176" cy="10800"/>
            </a:xfrm>
            <a:custGeom>
              <a:avLst/>
              <a:gdLst/>
              <a:ahLst/>
              <a:cxnLst>
                <a:cxn ang="3">
                  <a:pos x="hc" y="t"/>
                </a:cxn>
                <a:cxn ang="cd2">
                  <a:pos x="l" y="vc"/>
                </a:cxn>
                <a:cxn ang="cd4">
                  <a:pos x="hc" y="b"/>
                </a:cxn>
                <a:cxn ang="0">
                  <a:pos x="r" y="vc"/>
                </a:cxn>
              </a:cxnLst>
              <a:rect l="l" t="t" r="r" b="b"/>
              <a:pathLst>
                <a:path w="4176" h="10800">
                  <a:moveTo>
                    <a:pt x="1560" y="0"/>
                  </a:moveTo>
                  <a:lnTo>
                    <a:pt x="4176" y="0"/>
                  </a:lnTo>
                  <a:lnTo>
                    <a:pt x="417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5" name="任意多边形 4"/>
            <p:cNvSpPr/>
            <p:nvPr/>
          </p:nvSpPr>
          <p:spPr>
            <a:xfrm>
              <a:off x="13272" y="0"/>
              <a:ext cx="4106" cy="10800"/>
            </a:xfrm>
            <a:custGeom>
              <a:avLst/>
              <a:gdLst/>
              <a:ahLst/>
              <a:cxnLst>
                <a:cxn ang="3">
                  <a:pos x="hc" y="t"/>
                </a:cxn>
                <a:cxn ang="cd2">
                  <a:pos x="l" y="vc"/>
                </a:cxn>
                <a:cxn ang="cd4">
                  <a:pos x="hc" y="b"/>
                </a:cxn>
                <a:cxn ang="0">
                  <a:pos x="r" y="vc"/>
                </a:cxn>
              </a:cxnLst>
              <a:rect l="l" t="t" r="r" b="b"/>
              <a:pathLst>
                <a:path w="4106" h="10800">
                  <a:moveTo>
                    <a:pt x="1560" y="0"/>
                  </a:moveTo>
                  <a:lnTo>
                    <a:pt x="4106" y="0"/>
                  </a:lnTo>
                  <a:lnTo>
                    <a:pt x="410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rgbClr val="D2F0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6" name="任意多边形 5"/>
            <p:cNvSpPr/>
            <p:nvPr/>
          </p:nvSpPr>
          <p:spPr>
            <a:xfrm>
              <a:off x="13434" y="0"/>
              <a:ext cx="7147" cy="10800"/>
            </a:xfrm>
            <a:custGeom>
              <a:avLst/>
              <a:gdLst/>
              <a:ahLst/>
              <a:cxnLst>
                <a:cxn ang="3">
                  <a:pos x="hc" y="t"/>
                </a:cxn>
                <a:cxn ang="cd2">
                  <a:pos x="l" y="vc"/>
                </a:cxn>
                <a:cxn ang="cd4">
                  <a:pos x="hc" y="b"/>
                </a:cxn>
                <a:cxn ang="0">
                  <a:pos x="r" y="vc"/>
                </a:cxn>
              </a:cxnLst>
              <a:rect l="l" t="t" r="r" b="b"/>
              <a:pathLst>
                <a:path w="7147" h="10800">
                  <a:moveTo>
                    <a:pt x="1571" y="0"/>
                  </a:moveTo>
                  <a:lnTo>
                    <a:pt x="7147" y="0"/>
                  </a:lnTo>
                  <a:lnTo>
                    <a:pt x="7147" y="10799"/>
                  </a:lnTo>
                  <a:lnTo>
                    <a:pt x="3779" y="10799"/>
                  </a:lnTo>
                  <a:lnTo>
                    <a:pt x="3779" y="10800"/>
                  </a:lnTo>
                  <a:lnTo>
                    <a:pt x="0" y="10800"/>
                  </a:lnTo>
                  <a:lnTo>
                    <a:pt x="58" y="10708"/>
                  </a:lnTo>
                  <a:lnTo>
                    <a:pt x="229" y="10426"/>
                  </a:lnTo>
                  <a:lnTo>
                    <a:pt x="392" y="10138"/>
                  </a:lnTo>
                  <a:lnTo>
                    <a:pt x="549" y="9847"/>
                  </a:lnTo>
                  <a:lnTo>
                    <a:pt x="698" y="9551"/>
                  </a:lnTo>
                  <a:lnTo>
                    <a:pt x="841" y="9251"/>
                  </a:lnTo>
                  <a:lnTo>
                    <a:pt x="976" y="8947"/>
                  </a:lnTo>
                  <a:lnTo>
                    <a:pt x="1104" y="8640"/>
                  </a:lnTo>
                  <a:lnTo>
                    <a:pt x="1225" y="8328"/>
                  </a:lnTo>
                  <a:lnTo>
                    <a:pt x="1337" y="8013"/>
                  </a:lnTo>
                  <a:lnTo>
                    <a:pt x="1443" y="7694"/>
                  </a:lnTo>
                  <a:lnTo>
                    <a:pt x="1540" y="7372"/>
                  </a:lnTo>
                  <a:lnTo>
                    <a:pt x="1630" y="7046"/>
                  </a:lnTo>
                  <a:lnTo>
                    <a:pt x="1711" y="6717"/>
                  </a:lnTo>
                  <a:lnTo>
                    <a:pt x="1785" y="6385"/>
                  </a:lnTo>
                  <a:lnTo>
                    <a:pt x="1850" y="6050"/>
                  </a:lnTo>
                  <a:lnTo>
                    <a:pt x="1907" y="5712"/>
                  </a:lnTo>
                  <a:lnTo>
                    <a:pt x="1955" y="5372"/>
                  </a:lnTo>
                  <a:lnTo>
                    <a:pt x="1995" y="5028"/>
                  </a:lnTo>
                  <a:lnTo>
                    <a:pt x="2026" y="4682"/>
                  </a:lnTo>
                  <a:lnTo>
                    <a:pt x="2049" y="4334"/>
                  </a:lnTo>
                  <a:lnTo>
                    <a:pt x="2062" y="3983"/>
                  </a:lnTo>
                  <a:lnTo>
                    <a:pt x="2067" y="3630"/>
                  </a:lnTo>
                  <a:lnTo>
                    <a:pt x="2062" y="3277"/>
                  </a:lnTo>
                  <a:lnTo>
                    <a:pt x="2049" y="2926"/>
                  </a:lnTo>
                  <a:lnTo>
                    <a:pt x="2026" y="2578"/>
                  </a:lnTo>
                  <a:lnTo>
                    <a:pt x="1995" y="2232"/>
                  </a:lnTo>
                  <a:lnTo>
                    <a:pt x="1955" y="1888"/>
                  </a:lnTo>
                  <a:lnTo>
                    <a:pt x="1907" y="1548"/>
                  </a:lnTo>
                  <a:lnTo>
                    <a:pt x="1850" y="1210"/>
                  </a:lnTo>
                  <a:lnTo>
                    <a:pt x="1785" y="875"/>
                  </a:lnTo>
                  <a:lnTo>
                    <a:pt x="1711" y="543"/>
                  </a:lnTo>
                  <a:lnTo>
                    <a:pt x="1630" y="214"/>
                  </a:lnTo>
                  <a:lnTo>
                    <a:pt x="1571" y="0"/>
                  </a:lnTo>
                  <a:close/>
                </a:path>
              </a:pathLst>
            </a:custGeom>
            <a:gradFill>
              <a:gsLst>
                <a:gs pos="100000">
                  <a:srgbClr val="2C6402"/>
                </a:gs>
                <a:gs pos="78000">
                  <a:srgbClr val="457E04"/>
                </a:gs>
                <a:gs pos="2000">
                  <a:srgbClr val="72B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grpSp>
      <p:sp>
        <p:nvSpPr>
          <p:cNvPr id="7" name="文本框 6"/>
          <p:cNvSpPr txBox="1"/>
          <p:nvPr/>
        </p:nvSpPr>
        <p:spPr>
          <a:xfrm>
            <a:off x="0" y="2843530"/>
            <a:ext cx="12192000" cy="1969770"/>
          </a:xfrm>
          <a:prstGeom prst="rect">
            <a:avLst/>
          </a:prstGeom>
          <a:noFill/>
        </p:spPr>
        <p:txBody>
          <a:bodyPr wrap="square" rtlCol="0">
            <a:spAutoFit/>
          </a:bodyPr>
          <a:lstStyle/>
          <a:p>
            <a:pPr lvl="0" algn="ctr"/>
            <a:r>
              <a:rPr lang="zh-CN" altLang="en-US" sz="5000" spc="400" dirty="0">
                <a:solidFill>
                  <a:srgbClr val="262626"/>
                </a:solidFill>
                <a:latin typeface="微软雅黑" panose="020B0503020204020204" pitchFamily="34" charset="-122"/>
                <a:ea typeface="微软雅黑" panose="020B0503020204020204" pitchFamily="34" charset="-122"/>
                <a:cs typeface="汉仪君黑-45简" panose="020B0604020202020204" charset="-122"/>
                <a:sym typeface="+mn-ea"/>
              </a:rPr>
              <a:t>国家粮食交易平台建设成效</a:t>
            </a:r>
            <a:endParaRPr lang="en-US" altLang="zh-CN" sz="5000" spc="400" dirty="0">
              <a:solidFill>
                <a:srgbClr val="262626"/>
              </a:solidFill>
              <a:latin typeface="微软雅黑" panose="020B0503020204020204" pitchFamily="34" charset="-122"/>
              <a:ea typeface="微软雅黑" panose="020B0503020204020204" pitchFamily="34" charset="-122"/>
              <a:cs typeface="汉仪君黑-45简" panose="020B0604020202020204" charset="-122"/>
              <a:sym typeface="+mn-ea"/>
            </a:endParaRPr>
          </a:p>
          <a:p>
            <a:pPr algn="ct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Achievements of Building</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the</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National Grain Electronic</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Trading Platform</a:t>
            </a:r>
            <a:endPar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圆角矩形 8"/>
          <p:cNvSpPr/>
          <p:nvPr/>
        </p:nvSpPr>
        <p:spPr>
          <a:xfrm>
            <a:off x="5551138" y="1622639"/>
            <a:ext cx="1028350" cy="1028281"/>
          </a:xfrm>
          <a:prstGeom prst="roundRect">
            <a:avLst>
              <a:gd name="adj" fmla="val 50000"/>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10" name="文本框 9"/>
          <p:cNvSpPr txBox="1"/>
          <p:nvPr/>
        </p:nvSpPr>
        <p:spPr>
          <a:xfrm>
            <a:off x="5459730" y="1686243"/>
            <a:ext cx="1237615" cy="860425"/>
          </a:xfrm>
          <a:prstGeom prst="rect">
            <a:avLst/>
          </a:prstGeom>
          <a:noFill/>
          <a:ln w="444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a:ln>
                  <a:noFill/>
                </a:ln>
                <a:solidFill>
                  <a:prstClr val="white"/>
                </a:solidFill>
                <a:effectLst/>
                <a:uLnTx/>
                <a:uFillTx/>
                <a:latin typeface="汉仪雅酷黑 95W" panose="020B0A04020202020204" charset="-122"/>
                <a:ea typeface="思源黑体 CN Bold"/>
                <a:cs typeface="汉仪雅酷黑 95W" panose="020B0A04020202020204" charset="-122"/>
              </a:rPr>
              <a:t>02</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519858" y="526569"/>
            <a:ext cx="6805068" cy="1477328"/>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（一）服务粮食宏观调控</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CN" sz="3000" dirty="0">
                <a:solidFill>
                  <a:srgbClr val="000000"/>
                </a:solidFill>
                <a:latin typeface="微软雅黑" panose="020B0503020204020204" pitchFamily="34" charset="-122"/>
                <a:ea typeface="微软雅黑" panose="020B0503020204020204" pitchFamily="34" charset="-122"/>
              </a:rPr>
              <a:t>	</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I. Support Macroeconomic Regulation of the Grain Industry</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思源黑体 CN Medium"/>
              <a:ea typeface="思源黑体 CN Medium"/>
              <a:cs typeface="+mn-cs"/>
            </a:endParaRPr>
          </a:p>
        </p:txBody>
      </p:sp>
      <p:pic>
        <p:nvPicPr>
          <p:cNvPr id="4" name="图片 3"/>
          <p:cNvPicPr>
            <a:picLocks noChangeAspect="1"/>
          </p:cNvPicPr>
          <p:nvPr/>
        </p:nvPicPr>
        <p:blipFill>
          <a:blip r:embed="rId3"/>
          <a:stretch>
            <a:fillRect/>
          </a:stretch>
        </p:blipFill>
        <p:spPr>
          <a:xfrm>
            <a:off x="519858" y="1385574"/>
            <a:ext cx="7253426" cy="4807596"/>
          </a:xfrm>
          <a:prstGeom prst="rect">
            <a:avLst/>
          </a:prstGeom>
          <a:ln>
            <a:noFill/>
          </a:ln>
          <a:effectLst>
            <a:softEdge rad="112500"/>
          </a:effectLst>
        </p:spPr>
      </p:pic>
      <p:sp>
        <p:nvSpPr>
          <p:cNvPr id="10" name="Google Shape;120;p26"/>
          <p:cNvSpPr/>
          <p:nvPr/>
        </p:nvSpPr>
        <p:spPr>
          <a:xfrm>
            <a:off x="7773284" y="2607157"/>
            <a:ext cx="4043578" cy="1564330"/>
          </a:xfrm>
          <a:prstGeom prst="roundRect">
            <a:avLst>
              <a:gd name="adj" fmla="val 50000"/>
            </a:avLst>
          </a:prstGeom>
          <a:solidFill>
            <a:srgbClr val="FFFFFF"/>
          </a:solidFill>
          <a:ln w="12700" cap="flat" cmpd="sng" algn="ctr">
            <a:noFill/>
            <a:prstDash val="solid"/>
            <a:miter lim="800000"/>
          </a:ln>
          <a:effectLst>
            <a:outerShdw blurRad="762000" sx="90000" sy="90000" algn="ctr" rotWithShape="0">
              <a:sysClr val="window" lastClr="FFFFFF">
                <a:lumMod val="50000"/>
                <a:alpha val="10000"/>
              </a:sysClr>
            </a:outerShdw>
          </a:effectLst>
        </p:spPr>
        <p:txBody>
          <a:bodyPr wrap="square" rtlCol="0" anchor="ctr">
            <a:noAutofit/>
          </a:bodyPr>
          <a:lstStyle/>
          <a:p>
            <a:pPr lvl="0" algn="just" defTabSz="457200"/>
            <a:r>
              <a:rPr lang="en-US" altLang="zh-CN"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2016</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年至今，国家粮食交易平台组织粮食竞价交易会</a:t>
            </a:r>
            <a:r>
              <a:rPr lang="en-US" altLang="zh-CN" b="1"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2</a:t>
            </a:r>
            <a:r>
              <a:rPr lang="zh-CN" altLang="en-US" b="1"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万余场次</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，累计成交粮油</a:t>
            </a:r>
            <a:r>
              <a:rPr lang="en-US" altLang="zh-CN" b="1"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6</a:t>
            </a:r>
            <a:r>
              <a:rPr lang="zh-CN" altLang="en-US" b="1"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亿吨</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，成交额</a:t>
            </a:r>
            <a:r>
              <a:rPr lang="en-US" altLang="zh-CN" b="1"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1.2</a:t>
            </a:r>
            <a:r>
              <a:rPr lang="zh-CN" altLang="en-US" b="1"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万亿元</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。充分发挥粮食库存消化主渠道作用，有效促进粮食产销衔接和粮食流通体制改革，更好地服务粮食宏观调控。</a:t>
            </a:r>
            <a:endParaRPr lang="en-US" altLang="zh-CN"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endParaRPr>
          </a:p>
          <a:p>
            <a:pPr lvl="0" algn="just" defTabSz="457200"/>
            <a:r>
              <a:rPr lang="en-US" altLang="zh-HK" b="0" i="0" dirty="0">
                <a:solidFill>
                  <a:srgbClr val="374151"/>
                </a:solidFill>
                <a:effectLst/>
                <a:latin typeface="Times New Roman" panose="02020603050405020304" pitchFamily="18" charset="0"/>
                <a:cs typeface="Times New Roman" panose="02020603050405020304" pitchFamily="18" charset="0"/>
              </a:rPr>
              <a:t>Since 2016, the National Grain Trad</a:t>
            </a:r>
            <a:r>
              <a:rPr lang="en-US" altLang="zh-CN" b="0" i="0" dirty="0">
                <a:solidFill>
                  <a:srgbClr val="374151"/>
                </a:solidFill>
                <a:effectLst/>
                <a:latin typeface="Times New Roman" panose="02020603050405020304" pitchFamily="18" charset="0"/>
                <a:cs typeface="Times New Roman" panose="02020603050405020304" pitchFamily="18" charset="0"/>
              </a:rPr>
              <a:t>ing</a:t>
            </a:r>
            <a:r>
              <a:rPr lang="en-US" altLang="zh-HK" b="0" i="0" dirty="0">
                <a:solidFill>
                  <a:srgbClr val="374151"/>
                </a:solidFill>
                <a:effectLst/>
                <a:latin typeface="Times New Roman" panose="02020603050405020304" pitchFamily="18" charset="0"/>
                <a:cs typeface="Times New Roman" panose="02020603050405020304" pitchFamily="18" charset="0"/>
              </a:rPr>
              <a:t> Platform has organized over </a:t>
            </a:r>
            <a:r>
              <a:rPr lang="en-US" altLang="zh-HK" b="0" i="0" dirty="0">
                <a:solidFill>
                  <a:srgbClr val="FF0000"/>
                </a:solidFill>
                <a:effectLst/>
                <a:latin typeface="Times New Roman" panose="02020603050405020304" pitchFamily="18" charset="0"/>
                <a:cs typeface="Times New Roman" panose="02020603050405020304" pitchFamily="18" charset="0"/>
              </a:rPr>
              <a:t>20,000</a:t>
            </a:r>
            <a:r>
              <a:rPr lang="en-US" altLang="zh-HK" b="0" i="0" dirty="0">
                <a:solidFill>
                  <a:srgbClr val="374151"/>
                </a:solidFill>
                <a:effectLst/>
                <a:latin typeface="Times New Roman" panose="02020603050405020304" pitchFamily="18" charset="0"/>
                <a:cs typeface="Times New Roman" panose="02020603050405020304" pitchFamily="18" charset="0"/>
              </a:rPr>
              <a:t> grain auctions, with a cumulative trading volume of </a:t>
            </a:r>
            <a:r>
              <a:rPr lang="en-US" altLang="zh-HK" b="0" i="0" dirty="0">
                <a:solidFill>
                  <a:srgbClr val="FF0000"/>
                </a:solidFill>
                <a:effectLst/>
                <a:latin typeface="Times New Roman" panose="02020603050405020304" pitchFamily="18" charset="0"/>
                <a:cs typeface="Times New Roman" panose="02020603050405020304" pitchFamily="18" charset="0"/>
              </a:rPr>
              <a:t>600 million tons</a:t>
            </a:r>
            <a:r>
              <a:rPr lang="en-US" altLang="zh-HK" b="0" i="0" dirty="0">
                <a:solidFill>
                  <a:srgbClr val="374151"/>
                </a:solidFill>
                <a:effectLst/>
                <a:latin typeface="Times New Roman" panose="02020603050405020304" pitchFamily="18" charset="0"/>
                <a:cs typeface="Times New Roman" panose="02020603050405020304" pitchFamily="18" charset="0"/>
              </a:rPr>
              <a:t> of</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grain</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and</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oil</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HK" b="0" i="0" dirty="0">
                <a:solidFill>
                  <a:srgbClr val="374151"/>
                </a:solidFill>
                <a:effectLst/>
                <a:latin typeface="Times New Roman" panose="02020603050405020304" pitchFamily="18" charset="0"/>
                <a:cs typeface="Times New Roman" panose="02020603050405020304" pitchFamily="18" charset="0"/>
              </a:rPr>
              <a:t>and a turnover of </a:t>
            </a:r>
            <a:r>
              <a:rPr lang="en-US" altLang="zh-HK" b="0" i="0" dirty="0">
                <a:solidFill>
                  <a:srgbClr val="FF0000"/>
                </a:solidFill>
                <a:effectLst/>
                <a:latin typeface="Times New Roman" panose="02020603050405020304" pitchFamily="18" charset="0"/>
                <a:cs typeface="Times New Roman" panose="02020603050405020304" pitchFamily="18" charset="0"/>
              </a:rPr>
              <a:t>RMB 1.2 trillion</a:t>
            </a:r>
            <a:r>
              <a:rPr lang="en-US" altLang="zh-HK" b="0" i="0" dirty="0">
                <a:solidFill>
                  <a:srgbClr val="374151"/>
                </a:solidFill>
                <a:effectLst/>
                <a:latin typeface="Times New Roman" panose="02020603050405020304" pitchFamily="18" charset="0"/>
                <a:cs typeface="Times New Roman" panose="02020603050405020304" pitchFamily="18" charset="0"/>
              </a:rPr>
              <a:t>, giving full play to its major role of destocking the grain, effectively </a:t>
            </a:r>
            <a:r>
              <a:rPr lang="en-US" altLang="zh-CN" b="0" i="0" dirty="0">
                <a:solidFill>
                  <a:srgbClr val="374151"/>
                </a:solidFill>
                <a:effectLst/>
                <a:latin typeface="Times New Roman" panose="02020603050405020304" pitchFamily="18" charset="0"/>
                <a:cs typeface="Times New Roman" panose="02020603050405020304" pitchFamily="18" charset="0"/>
              </a:rPr>
              <a:t>promoting</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the</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connection</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between</a:t>
            </a:r>
            <a:r>
              <a:rPr lang="en-US" altLang="zh-HK" b="0" i="0" dirty="0">
                <a:solidFill>
                  <a:srgbClr val="374151"/>
                </a:solidFill>
                <a:effectLst/>
                <a:latin typeface="Times New Roman" panose="02020603050405020304" pitchFamily="18" charset="0"/>
                <a:cs typeface="Times New Roman" panose="02020603050405020304" pitchFamily="18" charset="0"/>
              </a:rPr>
              <a:t> grain production and sales</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and</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the</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reform</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CN" b="0" i="0" dirty="0">
                <a:solidFill>
                  <a:srgbClr val="374151"/>
                </a:solidFill>
                <a:effectLst/>
                <a:latin typeface="Times New Roman" panose="02020603050405020304" pitchFamily="18" charset="0"/>
                <a:cs typeface="Times New Roman" panose="02020603050405020304" pitchFamily="18" charset="0"/>
              </a:rPr>
              <a:t>of</a:t>
            </a:r>
            <a:r>
              <a:rPr lang="zh-CN" altLang="en-US" b="0" i="0" dirty="0">
                <a:solidFill>
                  <a:srgbClr val="374151"/>
                </a:solidFill>
                <a:effectLst/>
                <a:latin typeface="Times New Roman" panose="02020603050405020304" pitchFamily="18" charset="0"/>
                <a:cs typeface="Times New Roman" panose="02020603050405020304" pitchFamily="18" charset="0"/>
              </a:rPr>
              <a:t> </a:t>
            </a:r>
            <a:r>
              <a:rPr lang="en-US" altLang="zh-HK" b="0" i="0" dirty="0">
                <a:solidFill>
                  <a:srgbClr val="374151"/>
                </a:solidFill>
                <a:effectLst/>
                <a:latin typeface="Times New Roman" panose="02020603050405020304" pitchFamily="18" charset="0"/>
                <a:cs typeface="Times New Roman" panose="02020603050405020304" pitchFamily="18" charset="0"/>
              </a:rPr>
              <a:t>the grain circulation system, and better regulating the grain industry from a macro perspective.</a:t>
            </a:r>
            <a:endParaRPr lang="zh-CN" altLang="en-US" kern="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652366" y="500447"/>
            <a:ext cx="6566478" cy="2554545"/>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（二）服务疫情防控</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II. Assist in COVID-19 Pandemic Prevention and Control</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lvl="0" defTabSz="457200"/>
            <a:endParaRPr lang="zh-CN" altLang="en-US" sz="3000" dirty="0">
              <a:solidFill>
                <a:srgbClr val="000000"/>
              </a:solidFill>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思源黑体 CN Medium"/>
              <a:ea typeface="思源黑体 CN Medium"/>
              <a:cs typeface="+mn-cs"/>
            </a:endParaRPr>
          </a:p>
        </p:txBody>
      </p:sp>
      <p:sp>
        <p:nvSpPr>
          <p:cNvPr id="10" name="Google Shape;120;p26"/>
          <p:cNvSpPr/>
          <p:nvPr/>
        </p:nvSpPr>
        <p:spPr>
          <a:xfrm>
            <a:off x="524690" y="3196197"/>
            <a:ext cx="3709459" cy="1564330"/>
          </a:xfrm>
          <a:prstGeom prst="roundRect">
            <a:avLst>
              <a:gd name="adj" fmla="val 50000"/>
            </a:avLst>
          </a:prstGeom>
          <a:solidFill>
            <a:srgbClr val="FFFFFF"/>
          </a:solidFill>
          <a:ln w="12700" cap="flat" cmpd="sng" algn="ctr">
            <a:noFill/>
            <a:prstDash val="solid"/>
            <a:miter lim="800000"/>
          </a:ln>
          <a:effectLst>
            <a:outerShdw blurRad="762000" sx="90000" sy="90000" algn="ctr" rotWithShape="0">
              <a:sysClr val="window" lastClr="FFFFFF">
                <a:lumMod val="50000"/>
                <a:alpha val="10000"/>
              </a:sysClr>
            </a:outerShdw>
          </a:effectLst>
        </p:spPr>
        <p:txBody>
          <a:bodyPr wrap="square" rtlCol="0" anchor="ctr">
            <a:noAutofit/>
          </a:bodyPr>
          <a:lstStyle/>
          <a:p>
            <a:pPr lvl="0" algn="just" defTabSz="457200"/>
            <a:r>
              <a:rPr lang="en-US" altLang="zh-CN"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2020</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年</a:t>
            </a:r>
            <a:r>
              <a:rPr lang="en-US" altLang="zh-CN"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2</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月，受新冠疫情影响，湖南湖北养殖企业饲料原料供给告急，及时通过平台举办专场粮食交易会，定向销售存储在当地小麦和稻谷</a:t>
            </a:r>
            <a:r>
              <a:rPr lang="en-US" altLang="zh-CN"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367</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万吨、玉米</a:t>
            </a:r>
            <a:r>
              <a:rPr lang="en-US" altLang="zh-CN"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296</a:t>
            </a:r>
            <a:r>
              <a:rPr lang="zh-CN" altLang="en-US" kern="0" dirty="0">
                <a:latin typeface="楷体" panose="02010609060101010101" pitchFamily="49" charset="-122"/>
                <a:ea typeface="楷体" panose="02010609060101010101" pitchFamily="49" charset="-122"/>
                <a:cs typeface="Times New Roman" panose="02020603050405020304" pitchFamily="18" charset="0"/>
                <a:sym typeface="Arial" panose="020B0604020202020204"/>
              </a:rPr>
              <a:t>万吨，适时地保障了封控区域市场有效供给。</a:t>
            </a:r>
            <a:r>
              <a:rPr lang="en-US" altLang="zh-HK" b="0" i="0" dirty="0">
                <a:solidFill>
                  <a:srgbClr val="374151"/>
                </a:solidFill>
                <a:effectLst/>
                <a:latin typeface="Söhne"/>
              </a:rPr>
              <a:t> </a:t>
            </a:r>
          </a:p>
          <a:p>
            <a:pPr lvl="0" algn="just" defTabSz="457200"/>
            <a:r>
              <a:rPr lang="en-US" altLang="zh-HK" sz="1700" b="0" i="0" dirty="0">
                <a:solidFill>
                  <a:srgbClr val="374151"/>
                </a:solidFill>
                <a:effectLst/>
                <a:latin typeface="Times New Roman" panose="02020603050405020304" pitchFamily="18" charset="0"/>
                <a:cs typeface="Times New Roman" panose="02020603050405020304" pitchFamily="18" charset="0"/>
              </a:rPr>
              <a:t>In </a:t>
            </a:r>
            <a:r>
              <a:rPr lang="en-US" altLang="zh-HK" sz="1700" dirty="0">
                <a:solidFill>
                  <a:srgbClr val="374151"/>
                </a:solidFill>
                <a:latin typeface="Times New Roman" panose="02020603050405020304" pitchFamily="18" charset="0"/>
                <a:cs typeface="Times New Roman" panose="02020603050405020304" pitchFamily="18" charset="0"/>
              </a:rPr>
              <a:t>February 2020, </a:t>
            </a:r>
            <a:r>
              <a:rPr lang="en-US" altLang="zh-CN" sz="1700" dirty="0">
                <a:solidFill>
                  <a:srgbClr val="374151"/>
                </a:solidFill>
                <a:latin typeface="Times New Roman" panose="02020603050405020304" pitchFamily="18" charset="0"/>
                <a:cs typeface="Times New Roman" panose="02020603050405020304" pitchFamily="18" charset="0"/>
                <a:sym typeface="Arial" panose="020B0604020202020204"/>
              </a:rPr>
              <a:t>the</a:t>
            </a:r>
            <a:r>
              <a:rPr lang="zh-CN" altLang="en-US" sz="1700"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sz="1700" dirty="0">
                <a:solidFill>
                  <a:srgbClr val="374151"/>
                </a:solidFill>
                <a:latin typeface="Times New Roman" panose="02020603050405020304" pitchFamily="18" charset="0"/>
                <a:cs typeface="Times New Roman" panose="02020603050405020304" pitchFamily="18" charset="0"/>
                <a:sym typeface="Arial" panose="020B0604020202020204"/>
              </a:rPr>
              <a:t>feed</a:t>
            </a:r>
            <a:r>
              <a:rPr lang="zh-CN" altLang="en-US" sz="1700"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sz="1700" dirty="0">
                <a:solidFill>
                  <a:srgbClr val="374151"/>
                </a:solidFill>
                <a:latin typeface="Times New Roman" panose="02020603050405020304" pitchFamily="18" charset="0"/>
                <a:cs typeface="Times New Roman" panose="02020603050405020304" pitchFamily="18" charset="0"/>
                <a:sym typeface="Arial" panose="020B0604020202020204"/>
              </a:rPr>
              <a:t>raw materials for breeding enterprises in Hunan and Hubei were</a:t>
            </a:r>
            <a:r>
              <a:rPr lang="zh-CN" altLang="en-US" sz="1700"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sz="1700" dirty="0">
                <a:solidFill>
                  <a:srgbClr val="374151"/>
                </a:solidFill>
                <a:latin typeface="Times New Roman" panose="02020603050405020304" pitchFamily="18" charset="0"/>
                <a:cs typeface="Times New Roman" panose="02020603050405020304" pitchFamily="18" charset="0"/>
                <a:sym typeface="Arial" panose="020B0604020202020204"/>
              </a:rPr>
              <a:t>in</a:t>
            </a:r>
            <a:r>
              <a:rPr lang="zh-CN" altLang="en-US" sz="1700"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sz="1700" dirty="0">
                <a:solidFill>
                  <a:srgbClr val="374151"/>
                </a:solidFill>
                <a:latin typeface="Times New Roman" panose="02020603050405020304" pitchFamily="18" charset="0"/>
                <a:cs typeface="Times New Roman" panose="02020603050405020304" pitchFamily="18" charset="0"/>
                <a:sym typeface="Arial" panose="020B0604020202020204"/>
              </a:rPr>
              <a:t>short</a:t>
            </a:r>
            <a:r>
              <a:rPr lang="zh-CN" altLang="en-US" sz="1700"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sz="1700" dirty="0">
                <a:solidFill>
                  <a:srgbClr val="374151"/>
                </a:solidFill>
                <a:latin typeface="Times New Roman" panose="02020603050405020304" pitchFamily="18" charset="0"/>
                <a:cs typeface="Times New Roman" panose="02020603050405020304" pitchFamily="18" charset="0"/>
                <a:sym typeface="Arial" panose="020B0604020202020204"/>
              </a:rPr>
              <a:t>supply</a:t>
            </a:r>
            <a:r>
              <a:rPr lang="zh-CN" altLang="en-US" sz="1700"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HK" sz="1700" dirty="0">
                <a:solidFill>
                  <a:srgbClr val="374151"/>
                </a:solidFill>
                <a:latin typeface="Times New Roman" panose="02020603050405020304" pitchFamily="18" charset="0"/>
                <a:cs typeface="Times New Roman" panose="02020603050405020304" pitchFamily="18" charset="0"/>
              </a:rPr>
              <a:t>due to the COVID-19 pandemic</a:t>
            </a:r>
            <a:r>
              <a:rPr lang="en-US" altLang="zh-CN" sz="1700" dirty="0">
                <a:solidFill>
                  <a:srgbClr val="374151"/>
                </a:solidFill>
                <a:latin typeface="Times New Roman" panose="02020603050405020304" pitchFamily="18" charset="0"/>
                <a:cs typeface="Times New Roman" panose="02020603050405020304" pitchFamily="18" charset="0"/>
              </a:rPr>
              <a:t>.</a:t>
            </a:r>
            <a:r>
              <a:rPr lang="en-US" altLang="zh-HK" sz="1700" dirty="0">
                <a:solidFill>
                  <a:srgbClr val="374151"/>
                </a:solidFill>
                <a:latin typeface="Times New Roman" panose="02020603050405020304" pitchFamily="18" charset="0"/>
                <a:cs typeface="Times New Roman" panose="02020603050405020304" pitchFamily="18" charset="0"/>
              </a:rPr>
              <a:t> </a:t>
            </a:r>
            <a:r>
              <a:rPr lang="en-US" altLang="zh-CN" sz="1700" dirty="0">
                <a:solidFill>
                  <a:srgbClr val="374151"/>
                </a:solidFill>
                <a:latin typeface="Times New Roman" panose="02020603050405020304" pitchFamily="18" charset="0"/>
                <a:cs typeface="Times New Roman" panose="02020603050405020304" pitchFamily="18" charset="0"/>
              </a:rPr>
              <a:t>A</a:t>
            </a:r>
            <a:r>
              <a:rPr lang="en-US" altLang="zh-HK" sz="1700" dirty="0">
                <a:solidFill>
                  <a:srgbClr val="374151"/>
                </a:solidFill>
                <a:latin typeface="Times New Roman" panose="02020603050405020304" pitchFamily="18" charset="0"/>
                <a:cs typeface="Times New Roman" panose="02020603050405020304" pitchFamily="18" charset="0"/>
              </a:rPr>
              <a:t> special grain </a:t>
            </a:r>
            <a:r>
              <a:rPr lang="en-US" altLang="zh-CN" sz="1700" dirty="0">
                <a:solidFill>
                  <a:srgbClr val="374151"/>
                </a:solidFill>
                <a:latin typeface="Times New Roman" panose="02020603050405020304" pitchFamily="18" charset="0"/>
                <a:cs typeface="Times New Roman" panose="02020603050405020304" pitchFamily="18" charset="0"/>
              </a:rPr>
              <a:t>trade</a:t>
            </a:r>
            <a:r>
              <a:rPr lang="zh-CN" altLang="en-US" sz="1700" dirty="0">
                <a:solidFill>
                  <a:srgbClr val="374151"/>
                </a:solidFill>
                <a:latin typeface="Times New Roman" panose="02020603050405020304" pitchFamily="18" charset="0"/>
                <a:cs typeface="Times New Roman" panose="02020603050405020304" pitchFamily="18" charset="0"/>
              </a:rPr>
              <a:t> </a:t>
            </a:r>
            <a:r>
              <a:rPr lang="en-US" altLang="zh-HK" sz="1700" dirty="0">
                <a:solidFill>
                  <a:srgbClr val="374151"/>
                </a:solidFill>
                <a:latin typeface="Times New Roman" panose="02020603050405020304" pitchFamily="18" charset="0"/>
                <a:cs typeface="Times New Roman" panose="02020603050405020304" pitchFamily="18" charset="0"/>
              </a:rPr>
              <a:t>fair</a:t>
            </a:r>
            <a:r>
              <a:rPr lang="en-US" altLang="zh-HK" sz="1700" b="0" i="0" dirty="0">
                <a:solidFill>
                  <a:srgbClr val="374151"/>
                </a:solidFill>
                <a:effectLst/>
                <a:latin typeface="Times New Roman" panose="02020603050405020304" pitchFamily="18" charset="0"/>
                <a:cs typeface="Times New Roman" panose="02020603050405020304" pitchFamily="18" charset="0"/>
              </a:rPr>
              <a:t> was</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b="0" i="0" dirty="0">
                <a:solidFill>
                  <a:srgbClr val="374151"/>
                </a:solidFill>
                <a:effectLst/>
                <a:latin typeface="Times New Roman" panose="02020603050405020304" pitchFamily="18" charset="0"/>
                <a:cs typeface="Times New Roman" panose="02020603050405020304" pitchFamily="18" charset="0"/>
              </a:rPr>
              <a:t>held</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b="0" i="0" dirty="0">
                <a:solidFill>
                  <a:srgbClr val="374151"/>
                </a:solidFill>
                <a:effectLst/>
                <a:latin typeface="Times New Roman" panose="02020603050405020304" pitchFamily="18" charset="0"/>
                <a:cs typeface="Times New Roman" panose="02020603050405020304" pitchFamily="18" charset="0"/>
              </a:rPr>
              <a:t>on</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HK" sz="1700" dirty="0">
                <a:solidFill>
                  <a:srgbClr val="374151"/>
                </a:solidFill>
                <a:latin typeface="Times New Roman" panose="02020603050405020304" pitchFamily="18" charset="0"/>
                <a:cs typeface="Times New Roman" panose="02020603050405020304" pitchFamily="18" charset="0"/>
              </a:rPr>
              <a:t>the platform timely</a:t>
            </a:r>
            <a:r>
              <a:rPr lang="en-US" altLang="zh-CN" sz="1700" dirty="0">
                <a:solidFill>
                  <a:srgbClr val="374151"/>
                </a:solidFill>
                <a:latin typeface="Times New Roman" panose="02020603050405020304" pitchFamily="18" charset="0"/>
                <a:cs typeface="Times New Roman" panose="02020603050405020304" pitchFamily="18" charset="0"/>
              </a:rPr>
              <a:t>,</a:t>
            </a:r>
            <a:r>
              <a:rPr lang="en-US" altLang="zh-HK" sz="1700" dirty="0">
                <a:solidFill>
                  <a:srgbClr val="374151"/>
                </a:solidFill>
                <a:latin typeface="Times New Roman" panose="02020603050405020304" pitchFamily="18" charset="0"/>
                <a:cs typeface="Times New Roman" panose="02020603050405020304" pitchFamily="18" charset="0"/>
              </a:rPr>
              <a:t> </a:t>
            </a:r>
            <a:r>
              <a:rPr lang="en-US" altLang="zh-HK" sz="1700" b="0" i="0" dirty="0">
                <a:solidFill>
                  <a:srgbClr val="374151"/>
                </a:solidFill>
                <a:effectLst/>
                <a:latin typeface="Times New Roman" panose="02020603050405020304" pitchFamily="18" charset="0"/>
                <a:cs typeface="Times New Roman" panose="02020603050405020304" pitchFamily="18" charset="0"/>
              </a:rPr>
              <a:t>sell</a:t>
            </a:r>
            <a:r>
              <a:rPr lang="en-US" altLang="zh-CN" sz="1700" b="0" i="0" dirty="0">
                <a:solidFill>
                  <a:srgbClr val="374151"/>
                </a:solidFill>
                <a:effectLst/>
                <a:latin typeface="Times New Roman" panose="02020603050405020304" pitchFamily="18" charset="0"/>
                <a:cs typeface="Times New Roman" panose="02020603050405020304" pitchFamily="18" charset="0"/>
              </a:rPr>
              <a:t>ing</a:t>
            </a:r>
            <a:r>
              <a:rPr lang="en-US" altLang="zh-HK" sz="1700" b="0" i="0" dirty="0">
                <a:solidFill>
                  <a:srgbClr val="374151"/>
                </a:solidFill>
                <a:effectLst/>
                <a:latin typeface="Times New Roman" panose="02020603050405020304" pitchFamily="18" charset="0"/>
                <a:cs typeface="Times New Roman" panose="02020603050405020304" pitchFamily="18" charset="0"/>
              </a:rPr>
              <a:t> 3.67 million tons of wheat and rice and 2.96 million tons of corn stored in local areas</a:t>
            </a:r>
            <a:r>
              <a:rPr lang="en-US" altLang="zh-CN" sz="1700" b="0" i="0" dirty="0">
                <a:solidFill>
                  <a:srgbClr val="374151"/>
                </a:solidFill>
                <a:effectLst/>
                <a:latin typeface="Times New Roman" panose="02020603050405020304" pitchFamily="18" charset="0"/>
                <a:cs typeface="Times New Roman" panose="02020603050405020304" pitchFamily="18" charset="0"/>
              </a:rPr>
              <a:t>,</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b="0" i="0" dirty="0">
                <a:solidFill>
                  <a:srgbClr val="374151"/>
                </a:solidFill>
                <a:effectLst/>
                <a:latin typeface="Times New Roman" panose="02020603050405020304" pitchFamily="18" charset="0"/>
                <a:cs typeface="Times New Roman" panose="02020603050405020304" pitchFamily="18" charset="0"/>
              </a:rPr>
              <a:t>effectively</a:t>
            </a:r>
            <a:r>
              <a:rPr lang="en-US" altLang="zh-HK" sz="1700" b="0" i="0" dirty="0">
                <a:solidFill>
                  <a:srgbClr val="374151"/>
                </a:solidFill>
                <a:effectLst/>
                <a:latin typeface="Times New Roman" panose="02020603050405020304" pitchFamily="18" charset="0"/>
                <a:cs typeface="Times New Roman" panose="02020603050405020304" pitchFamily="18" charset="0"/>
              </a:rPr>
              <a:t> ensur</a:t>
            </a:r>
            <a:r>
              <a:rPr lang="en-US" altLang="zh-CN" sz="1700" b="0" i="0" dirty="0">
                <a:solidFill>
                  <a:srgbClr val="374151"/>
                </a:solidFill>
                <a:effectLst/>
                <a:latin typeface="Times New Roman" panose="02020603050405020304" pitchFamily="18" charset="0"/>
                <a:cs typeface="Times New Roman" panose="02020603050405020304" pitchFamily="18" charset="0"/>
              </a:rPr>
              <a:t>ing</a:t>
            </a:r>
            <a:r>
              <a:rPr lang="en-US" altLang="zh-HK" sz="1700" b="0" i="0" dirty="0">
                <a:solidFill>
                  <a:srgbClr val="374151"/>
                </a:solidFill>
                <a:effectLst/>
                <a:latin typeface="Times New Roman" panose="02020603050405020304" pitchFamily="18" charset="0"/>
                <a:cs typeface="Times New Roman" panose="02020603050405020304" pitchFamily="18" charset="0"/>
              </a:rPr>
              <a:t> the </a:t>
            </a:r>
            <a:r>
              <a:rPr lang="en-US" altLang="zh-HK" sz="1700" dirty="0">
                <a:solidFill>
                  <a:srgbClr val="374151"/>
                </a:solidFill>
                <a:latin typeface="Times New Roman" panose="02020603050405020304" pitchFamily="18" charset="0"/>
                <a:cs typeface="Times New Roman" panose="02020603050405020304" pitchFamily="18" charset="0"/>
              </a:rPr>
              <a:t>stable supply </a:t>
            </a:r>
            <a:r>
              <a:rPr lang="en-US" altLang="zh-CN" sz="1700" dirty="0">
                <a:solidFill>
                  <a:srgbClr val="374151"/>
                </a:solidFill>
                <a:latin typeface="Times New Roman" panose="02020603050405020304" pitchFamily="18" charset="0"/>
                <a:cs typeface="Times New Roman" panose="02020603050405020304" pitchFamily="18" charset="0"/>
              </a:rPr>
              <a:t>of</a:t>
            </a:r>
            <a:r>
              <a:rPr lang="zh-CN" altLang="en-US" sz="1700" dirty="0">
                <a:solidFill>
                  <a:srgbClr val="374151"/>
                </a:solidFill>
                <a:latin typeface="Times New Roman" panose="02020603050405020304" pitchFamily="18" charset="0"/>
                <a:cs typeface="Times New Roman" panose="02020603050405020304" pitchFamily="18" charset="0"/>
              </a:rPr>
              <a:t> </a:t>
            </a:r>
            <a:r>
              <a:rPr lang="en-US" altLang="zh-CN" sz="1700" dirty="0">
                <a:solidFill>
                  <a:srgbClr val="374151"/>
                </a:solidFill>
                <a:latin typeface="Times New Roman" panose="02020603050405020304" pitchFamily="18" charset="0"/>
                <a:cs typeface="Times New Roman" panose="02020603050405020304" pitchFamily="18" charset="0"/>
              </a:rPr>
              <a:t>the</a:t>
            </a:r>
            <a:r>
              <a:rPr lang="zh-CN" altLang="en-US" sz="1700" dirty="0">
                <a:solidFill>
                  <a:srgbClr val="374151"/>
                </a:solidFill>
                <a:latin typeface="Times New Roman" panose="02020603050405020304" pitchFamily="18" charset="0"/>
                <a:cs typeface="Times New Roman" panose="02020603050405020304" pitchFamily="18" charset="0"/>
              </a:rPr>
              <a:t> </a:t>
            </a:r>
            <a:r>
              <a:rPr lang="en-US" altLang="zh-CN" sz="1700" dirty="0">
                <a:solidFill>
                  <a:srgbClr val="374151"/>
                </a:solidFill>
                <a:latin typeface="Times New Roman" panose="02020603050405020304" pitchFamily="18" charset="0"/>
                <a:cs typeface="Times New Roman" panose="02020603050405020304" pitchFamily="18" charset="0"/>
              </a:rPr>
              <a:t>locked-down</a:t>
            </a:r>
            <a:r>
              <a:rPr lang="en-US" altLang="zh-HK" sz="1700" b="0" i="0" dirty="0">
                <a:solidFill>
                  <a:srgbClr val="374151"/>
                </a:solidFill>
                <a:effectLst/>
                <a:latin typeface="Times New Roman" panose="02020603050405020304" pitchFamily="18" charset="0"/>
                <a:cs typeface="Times New Roman" panose="02020603050405020304" pitchFamily="18" charset="0"/>
              </a:rPr>
              <a:t> regions.</a:t>
            </a:r>
            <a:endParaRPr lang="zh-CN" altLang="en-US" sz="1700" kern="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p:txBody>
      </p:sp>
      <p:pic>
        <p:nvPicPr>
          <p:cNvPr id="5" name="图片 4" descr="2020年2月玉米（饲料粮）"/>
          <p:cNvPicPr>
            <a:picLocks noChangeAspect="1"/>
          </p:cNvPicPr>
          <p:nvPr/>
        </p:nvPicPr>
        <p:blipFill>
          <a:blip r:embed="rId3"/>
          <a:stretch>
            <a:fillRect/>
          </a:stretch>
        </p:blipFill>
        <p:spPr>
          <a:xfrm>
            <a:off x="4234149" y="1474472"/>
            <a:ext cx="7625463" cy="425098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9" name="组合 8"/>
          <p:cNvGrpSpPr/>
          <p:nvPr/>
        </p:nvGrpSpPr>
        <p:grpSpPr>
          <a:xfrm>
            <a:off x="505433" y="1916904"/>
            <a:ext cx="11141611" cy="4515729"/>
            <a:chOff x="0" y="1730451"/>
            <a:chExt cx="12166593" cy="4495985"/>
          </a:xfrm>
        </p:grpSpPr>
        <p:pic>
          <p:nvPicPr>
            <p:cNvPr id="11" name="Picture 2" descr="CBOT12_7061_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0451"/>
              <a:ext cx="6226172" cy="449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发改委_11528_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558" y="1776563"/>
              <a:ext cx="6193035" cy="43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205345" y="1967345"/>
              <a:ext cx="3796146" cy="235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083282" y="2018569"/>
              <a:ext cx="4000354" cy="281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50"/>
          <p:cNvSpPr txBox="1"/>
          <p:nvPr/>
        </p:nvSpPr>
        <p:spPr>
          <a:xfrm>
            <a:off x="702738" y="433341"/>
            <a:ext cx="4137671" cy="861774"/>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（三）服务保供稳市</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III. Stabilize Grain Supply and Market</a:t>
            </a:r>
          </a:p>
        </p:txBody>
      </p:sp>
      <p:sp>
        <p:nvSpPr>
          <p:cNvPr id="2" name="矩形 1"/>
          <p:cNvSpPr/>
          <p:nvPr/>
        </p:nvSpPr>
        <p:spPr>
          <a:xfrm>
            <a:off x="1869998" y="1677069"/>
            <a:ext cx="3629465" cy="3938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822473" y="1306034"/>
            <a:ext cx="5035541" cy="798830"/>
          </a:xfrm>
          <a:prstGeom prst="rect">
            <a:avLst/>
          </a:prstGeom>
          <a:noFill/>
        </p:spPr>
        <p:txBody>
          <a:bodyPr wrap="square" rtlCol="0">
            <a:spAutoFit/>
          </a:bodyPr>
          <a:lstStyle/>
          <a:p>
            <a:r>
              <a:rPr lang="en-US" altLang="zh-CN" b="1" dirty="0">
                <a:latin typeface="Times New Roman" panose="02020603050405020304" pitchFamily="18" charset="0"/>
                <a:ea typeface="黑体" panose="02010609060101010101" pitchFamily="49" charset="-122"/>
                <a:cs typeface="Times New Roman" panose="02020603050405020304" pitchFamily="18" charset="0"/>
              </a:rPr>
              <a:t>07</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年以来</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CBOT</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最近交割月小麦收盘价大幅波动</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Significant price</a:t>
            </a: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fluctuations in CBOT wheat closing prices for the most recent delivery month since 2007 </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14"/>
          <p:cNvSpPr txBox="1"/>
          <p:nvPr/>
        </p:nvSpPr>
        <p:spPr>
          <a:xfrm>
            <a:off x="6480003" y="1271849"/>
            <a:ext cx="5167068" cy="798830"/>
          </a:xfrm>
          <a:prstGeom prst="rect">
            <a:avLst/>
          </a:prstGeom>
          <a:noFill/>
        </p:spPr>
        <p:txBody>
          <a:bodyPr wrap="square" rtlCol="0">
            <a:spAutoFit/>
          </a:bodyPr>
          <a:lstStyle/>
          <a:p>
            <a:r>
              <a:rPr lang="en-US" altLang="zh-CN" b="1" dirty="0">
                <a:latin typeface="Times New Roman" panose="02020603050405020304" pitchFamily="18" charset="0"/>
                <a:ea typeface="黑体" panose="02010609060101010101" pitchFamily="49" charset="-122"/>
                <a:cs typeface="Times New Roman" panose="02020603050405020304" pitchFamily="18" charset="0"/>
              </a:rPr>
              <a:t>06</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11</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月以来主产区中等白小麦出库价格走势图</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Ex-warehouse price trend of medium-grade white wheat in the main production areas since November 2006</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6624677" y="6064579"/>
            <a:ext cx="1469205"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Shijiazhuang,</a:t>
            </a:r>
            <a:r>
              <a:rPr kumimoji="1" lang="zh-CN" altLang="en-US" sz="1200" dirty="0">
                <a:latin typeface="Times New Roman" panose="02020603050405020304" pitchFamily="18" charset="0"/>
                <a:cs typeface="Times New Roman" panose="02020603050405020304" pitchFamily="18" charset="0"/>
              </a:rPr>
              <a:t> </a:t>
            </a:r>
            <a:r>
              <a:rPr kumimoji="1" lang="en-US" altLang="zh-CN" sz="1200" dirty="0">
                <a:latin typeface="Times New Roman" panose="02020603050405020304" pitchFamily="18" charset="0"/>
                <a:cs typeface="Times New Roman" panose="02020603050405020304" pitchFamily="18" charset="0"/>
              </a:rPr>
              <a:t>Hebei</a:t>
            </a:r>
            <a:endParaRPr kumimoji="1" lang="zh-CN" altLang="en-US" sz="12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8401258" y="6051015"/>
            <a:ext cx="1469205"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Jinan,</a:t>
            </a:r>
            <a:r>
              <a:rPr kumimoji="1" lang="zh-CN" altLang="en-US" sz="1200" dirty="0">
                <a:latin typeface="Times New Roman" panose="02020603050405020304" pitchFamily="18" charset="0"/>
                <a:cs typeface="Times New Roman" panose="02020603050405020304" pitchFamily="18" charset="0"/>
              </a:rPr>
              <a:t> </a:t>
            </a:r>
            <a:r>
              <a:rPr kumimoji="1" lang="en-US" altLang="zh-CN" sz="1200" dirty="0" err="1">
                <a:latin typeface="Times New Roman" panose="02020603050405020304" pitchFamily="18" charset="0"/>
                <a:cs typeface="Times New Roman" panose="02020603050405020304" pitchFamily="18" charset="0"/>
              </a:rPr>
              <a:t>Shangdong</a:t>
            </a:r>
            <a:endParaRPr kumimoji="1" lang="zh-CN" altLang="en-US" sz="12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9870463" y="6074529"/>
            <a:ext cx="1469205"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Zhengzhou,</a:t>
            </a:r>
            <a:r>
              <a:rPr kumimoji="1" lang="zh-CN" altLang="en-US" sz="1200" dirty="0">
                <a:latin typeface="Times New Roman" panose="02020603050405020304" pitchFamily="18" charset="0"/>
                <a:cs typeface="Times New Roman" panose="02020603050405020304" pitchFamily="18" charset="0"/>
              </a:rPr>
              <a:t> </a:t>
            </a:r>
            <a:r>
              <a:rPr kumimoji="1" lang="en-US" altLang="zh-CN" sz="1200" dirty="0">
                <a:latin typeface="Times New Roman" panose="02020603050405020304" pitchFamily="18" charset="0"/>
                <a:cs typeface="Times New Roman" panose="02020603050405020304" pitchFamily="18" charset="0"/>
              </a:rPr>
              <a:t>Henan</a:t>
            </a:r>
            <a:endParaRPr kumimoji="1" lang="zh-CN" altLang="en-US" sz="1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702738" y="658145"/>
            <a:ext cx="3647152" cy="4401205"/>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（四）服务产销衔接</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IV. Connect Production and Sales</a:t>
            </a:r>
          </a:p>
          <a:p>
            <a:pPr lvl="0" defTabSz="457200"/>
            <a:endParaRPr lang="zh-CN" altLang="en-US" sz="2000" dirty="0">
              <a:solidFill>
                <a:srgbClr val="000000"/>
              </a:solidFill>
              <a:latin typeface="微软雅黑" panose="020B0503020204020204" pitchFamily="34" charset="-122"/>
              <a:ea typeface="微软雅黑" panose="020B0503020204020204" pitchFamily="34" charset="-122"/>
            </a:endParaRPr>
          </a:p>
          <a:p>
            <a:pPr lvl="0" defTabSz="457200"/>
            <a:endParaRPr lang="zh-CN" altLang="en-US" sz="3200" dirty="0">
              <a:solidFill>
                <a:srgbClr val="000000"/>
              </a:solidFill>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000000"/>
              </a:solidFill>
              <a:effectLst/>
              <a:uLnTx/>
              <a:uFillTx/>
              <a:latin typeface="思源黑体 CN Medium"/>
              <a:ea typeface="思源黑体 CN Medium"/>
              <a:cs typeface="+mn-cs"/>
            </a:endParaRPr>
          </a:p>
          <a:p>
            <a:pPr lvl="0" defTabSz="457200"/>
            <a:endParaRPr lang="zh-CN" altLang="en-US" sz="3000" dirty="0">
              <a:solidFill>
                <a:srgbClr val="000000"/>
              </a:solidFill>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思源黑体 CN Medium"/>
              <a:ea typeface="思源黑体 CN Medium"/>
              <a:cs typeface="+mn-cs"/>
            </a:endParaRPr>
          </a:p>
        </p:txBody>
      </p:sp>
      <p:pic>
        <p:nvPicPr>
          <p:cNvPr id="3" name="图片 2" descr="2020年1月专场"/>
          <p:cNvPicPr>
            <a:picLocks noChangeAspect="1"/>
          </p:cNvPicPr>
          <p:nvPr/>
        </p:nvPicPr>
        <p:blipFill>
          <a:blip r:embed="rId3"/>
          <a:stretch>
            <a:fillRect/>
          </a:stretch>
        </p:blipFill>
        <p:spPr>
          <a:xfrm>
            <a:off x="316903" y="1527048"/>
            <a:ext cx="7931576" cy="4729558"/>
          </a:xfrm>
          <a:prstGeom prst="rect">
            <a:avLst/>
          </a:prstGeom>
          <a:ln>
            <a:noFill/>
          </a:ln>
          <a:effectLst>
            <a:softEdge rad="112500"/>
          </a:effectLst>
        </p:spPr>
      </p:pic>
      <p:sp>
        <p:nvSpPr>
          <p:cNvPr id="7" name="矩形 6"/>
          <p:cNvSpPr/>
          <p:nvPr/>
        </p:nvSpPr>
        <p:spPr>
          <a:xfrm>
            <a:off x="8341433" y="474077"/>
            <a:ext cx="3235569" cy="5815965"/>
          </a:xfrm>
          <a:prstGeom prst="rect">
            <a:avLst/>
          </a:prstGeom>
        </p:spPr>
        <p:txBody>
          <a:bodyPr wrap="square">
            <a:spAutoFit/>
          </a:bodyPr>
          <a:lstStyle/>
          <a:p>
            <a:pPr lvl="0" algn="just" defTabSz="457200"/>
            <a:r>
              <a:rPr lang="en-US" altLang="zh-CN" sz="2000"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2020</a:t>
            </a:r>
            <a:r>
              <a:rPr lang="zh-CN" altLang="en-US" sz="2000"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年</a:t>
            </a:r>
            <a:r>
              <a:rPr lang="en-US" altLang="zh-CN" sz="2000"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1</a:t>
            </a:r>
            <a:r>
              <a:rPr lang="zh-CN" altLang="en-US" sz="2000"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月在吉林长春举办“全国公益性饲料粮专场交易会”，通过平台组织粮源</a:t>
            </a:r>
            <a:r>
              <a:rPr lang="en-US" altLang="zh-CN" sz="2000"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2009</a:t>
            </a:r>
            <a:r>
              <a:rPr lang="zh-CN" altLang="en-US" sz="2000"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万吨，成交</a:t>
            </a:r>
            <a:r>
              <a:rPr lang="en-US" altLang="zh-CN" sz="2000"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842</a:t>
            </a:r>
            <a:r>
              <a:rPr lang="zh-CN" altLang="en-US" sz="2000"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万吨。促进北粮南运和玉米产销衔接，有效缓解市场流通压力。</a:t>
            </a:r>
            <a:endParaRPr lang="en-US" altLang="zh-CN" sz="2400"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endParaRPr>
          </a:p>
          <a:p>
            <a:pPr lvl="0" algn="just" defTabSz="457200"/>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In January 2020, the “National Public Welfare Feed Grain Trade</a:t>
            </a:r>
            <a:r>
              <a:rPr lang="zh-CN" altLang="en-US"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Fair” was held in Changchun, Jilin Province. Through the platform, 20.09 million tons of grain were organized, with a turnover </a:t>
            </a:r>
            <a:r>
              <a:rPr lang="en-US" altLang="zh-CN">
                <a:solidFill>
                  <a:srgbClr val="374151"/>
                </a:solidFill>
                <a:latin typeface="Times New Roman" panose="02020603050405020304" pitchFamily="18" charset="0"/>
                <a:cs typeface="Times New Roman" panose="02020603050405020304" pitchFamily="18" charset="0"/>
                <a:sym typeface="Arial" panose="020B0604020202020204"/>
              </a:rPr>
              <a:t>of 8.42 </a:t>
            </a:r>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million tons. The transportation of grain from the north to the south and the connection between corn production</a:t>
            </a:r>
            <a:r>
              <a:rPr lang="zh-CN" altLang="en-US"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and</a:t>
            </a:r>
            <a:r>
              <a:rPr lang="zh-CN" altLang="en-US"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sales</a:t>
            </a:r>
            <a:r>
              <a:rPr lang="zh-CN" altLang="en-US"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were therefore</a:t>
            </a:r>
            <a:r>
              <a:rPr lang="zh-CN" altLang="en-US" dirty="0">
                <a:solidFill>
                  <a:srgbClr val="374151"/>
                </a:solidFill>
                <a:latin typeface="Times New Roman" panose="02020603050405020304" pitchFamily="18" charset="0"/>
                <a:cs typeface="Times New Roman" panose="02020603050405020304" pitchFamily="18" charset="0"/>
                <a:sym typeface="Arial" panose="020B0604020202020204"/>
              </a:rPr>
              <a:t> </a:t>
            </a:r>
            <a:r>
              <a:rPr lang="en-US" altLang="zh-CN" dirty="0">
                <a:solidFill>
                  <a:srgbClr val="374151"/>
                </a:solidFill>
                <a:latin typeface="Times New Roman" panose="02020603050405020304" pitchFamily="18" charset="0"/>
                <a:cs typeface="Times New Roman" panose="02020603050405020304" pitchFamily="18" charset="0"/>
                <a:sym typeface="Arial" panose="020B0604020202020204"/>
              </a:rPr>
              <a:t>effectively promoted to alleviate the pressure of market circulation.</a:t>
            </a:r>
            <a:endParaRPr lang="zh-CN" altLang="en-US" dirty="0">
              <a:solidFill>
                <a:srgbClr val="374151"/>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551" y="1478622"/>
            <a:ext cx="7896215" cy="4698609"/>
          </a:xfrm>
          <a:prstGeom prst="rect">
            <a:avLst/>
          </a:prstGeom>
          <a:ln>
            <a:noFill/>
          </a:ln>
          <a:effectLst>
            <a:softEdge rad="112500"/>
          </a:effectLst>
        </p:spPr>
      </p:pic>
      <p:sp>
        <p:nvSpPr>
          <p:cNvPr id="51" name="文本框 50"/>
          <p:cNvSpPr txBox="1"/>
          <p:nvPr/>
        </p:nvSpPr>
        <p:spPr>
          <a:xfrm>
            <a:off x="702738" y="658145"/>
            <a:ext cx="6044475" cy="2092881"/>
          </a:xfrm>
          <a:prstGeom prst="rect">
            <a:avLst/>
          </a:prstGeom>
          <a:noFill/>
        </p:spPr>
        <p:txBody>
          <a:bodyPr wrap="none" rtlCol="0">
            <a:spAutoFit/>
          </a:bodyPr>
          <a:lstStyle/>
          <a:p>
            <a:pPr defTabSz="457200"/>
            <a:r>
              <a:rPr lang="zh-CN" altLang="en-US" sz="3000" dirty="0">
                <a:solidFill>
                  <a:srgbClr val="000000"/>
                </a:solidFill>
                <a:latin typeface="微软雅黑" panose="020B0503020204020204" pitchFamily="34" charset="-122"/>
                <a:ea typeface="微软雅黑" panose="020B0503020204020204" pitchFamily="34" charset="-122"/>
              </a:rPr>
              <a:t>（五）服务乡村振兴和产业扶贫</a:t>
            </a:r>
            <a:endParaRPr lang="en-US" altLang="zh-CN" sz="3000" dirty="0">
              <a:solidFill>
                <a:srgbClr val="000000"/>
              </a:solidFill>
              <a:latin typeface="微软雅黑" panose="020B0503020204020204" pitchFamily="34" charset="-122"/>
              <a:ea typeface="微软雅黑" panose="020B0503020204020204" pitchFamily="34" charset="-122"/>
            </a:endParaRPr>
          </a:p>
          <a:p>
            <a:pPr defTabSz="457200"/>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V. Facilitate Rural Revitalization and Poverty Alleviation</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defTabSz="457200"/>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latin typeface="思源黑体 CN Medium"/>
              <a:ea typeface="思源黑体 CN Medium"/>
              <a:cs typeface="+mn-cs"/>
            </a:endParaRPr>
          </a:p>
        </p:txBody>
      </p:sp>
      <p:sp>
        <p:nvSpPr>
          <p:cNvPr id="4" name="矩形 3"/>
          <p:cNvSpPr/>
          <p:nvPr/>
        </p:nvSpPr>
        <p:spPr>
          <a:xfrm>
            <a:off x="489101" y="1536836"/>
            <a:ext cx="3340162" cy="4893647"/>
          </a:xfrm>
          <a:prstGeom prst="rect">
            <a:avLst/>
          </a:prstGeom>
        </p:spPr>
        <p:txBody>
          <a:bodyPr wrap="square">
            <a:spAutoFit/>
          </a:bodyPr>
          <a:lstStyle/>
          <a:p>
            <a:pPr lvl="0" algn="just" defTabSz="457200"/>
            <a:r>
              <a:rPr lang="zh-CN" altLang="en-US"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利用平台会员众多等资源优势，积极帮扶贫困地区实现优粮优价、优粮优销。先后组织开展安徽阜南优质小麦、宁夏枸杞专场交易会，成交阜南小麦</a:t>
            </a:r>
            <a:r>
              <a:rPr lang="en-US" altLang="zh-CN"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20</a:t>
            </a:r>
            <a:r>
              <a:rPr lang="zh-CN" altLang="en-US"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余万吨，宁夏枸杞</a:t>
            </a:r>
            <a:r>
              <a:rPr lang="en-US" altLang="zh-CN"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95</a:t>
            </a:r>
            <a:r>
              <a:rPr lang="zh-CN" altLang="en-US" kern="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吨</a:t>
            </a:r>
            <a:r>
              <a:rPr lang="zh-CN" altLang="en-US"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rPr>
              <a:t>。</a:t>
            </a:r>
            <a:endParaRPr lang="en-US" altLang="zh-CN" kern="0" dirty="0">
              <a:solidFill>
                <a:srgbClr val="000000"/>
              </a:solidFill>
              <a:latin typeface="楷体" panose="02010609060101010101" pitchFamily="49" charset="-122"/>
              <a:ea typeface="楷体" panose="02010609060101010101" pitchFamily="49" charset="-122"/>
              <a:cs typeface="Times New Roman" panose="02020603050405020304" pitchFamily="18" charset="0"/>
              <a:sym typeface="Arial" panose="020B0604020202020204"/>
            </a:endParaRPr>
          </a:p>
          <a:p>
            <a:pPr lvl="0" algn="just" defTabSz="457200"/>
            <a:r>
              <a:rPr lang="en-US" altLang="zh-CN" sz="1700" dirty="0">
                <a:solidFill>
                  <a:srgbClr val="374151"/>
                </a:solidFill>
                <a:latin typeface="Times New Roman" panose="02020603050405020304" pitchFamily="18" charset="0"/>
                <a:cs typeface="Times New Roman" panose="02020603050405020304" pitchFamily="18" charset="0"/>
              </a:rPr>
              <a:t>L</a:t>
            </a:r>
            <a:r>
              <a:rPr lang="en-US" altLang="zh-HK" sz="1700" b="0" i="0" dirty="0">
                <a:solidFill>
                  <a:srgbClr val="374151"/>
                </a:solidFill>
                <a:effectLst/>
                <a:latin typeface="Times New Roman" panose="02020603050405020304" pitchFamily="18" charset="0"/>
                <a:cs typeface="Times New Roman" panose="02020603050405020304" pitchFamily="18" charset="0"/>
              </a:rPr>
              <a:t>everag</a:t>
            </a:r>
            <a:r>
              <a:rPr lang="en-US" altLang="zh-CN" sz="1700" b="0" i="0" dirty="0">
                <a:solidFill>
                  <a:srgbClr val="374151"/>
                </a:solidFill>
                <a:effectLst/>
                <a:latin typeface="Times New Roman" panose="02020603050405020304" pitchFamily="18" charset="0"/>
                <a:cs typeface="Times New Roman" panose="02020603050405020304" pitchFamily="18" charset="0"/>
              </a:rPr>
              <a:t>ing</a:t>
            </a:r>
            <a:r>
              <a:rPr lang="en-US" altLang="zh-HK"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dirty="0">
                <a:solidFill>
                  <a:srgbClr val="374151"/>
                </a:solidFill>
                <a:latin typeface="Times New Roman" panose="02020603050405020304" pitchFamily="18" charset="0"/>
                <a:cs typeface="Times New Roman" panose="02020603050405020304" pitchFamily="18" charset="0"/>
              </a:rPr>
              <a:t>the</a:t>
            </a:r>
            <a:r>
              <a:rPr lang="en-US" altLang="zh-HK" sz="1700" b="0" i="0" dirty="0">
                <a:solidFill>
                  <a:srgbClr val="374151"/>
                </a:solidFill>
                <a:effectLst/>
                <a:latin typeface="Times New Roman" panose="02020603050405020304" pitchFamily="18" charset="0"/>
                <a:cs typeface="Times New Roman" panose="02020603050405020304" pitchFamily="18" charset="0"/>
              </a:rPr>
              <a:t> resources </a:t>
            </a:r>
            <a:r>
              <a:rPr lang="en-US" altLang="zh-CN" sz="1700" b="0" i="0" dirty="0">
                <a:solidFill>
                  <a:srgbClr val="374151"/>
                </a:solidFill>
                <a:effectLst/>
                <a:latin typeface="Times New Roman" panose="02020603050405020304" pitchFamily="18" charset="0"/>
                <a:cs typeface="Times New Roman" panose="02020603050405020304" pitchFamily="18" charset="0"/>
              </a:rPr>
              <a:t>and</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HK" sz="1700" b="0" i="0" dirty="0">
                <a:solidFill>
                  <a:srgbClr val="374151"/>
                </a:solidFill>
                <a:effectLst/>
                <a:latin typeface="Times New Roman" panose="02020603050405020304" pitchFamily="18" charset="0"/>
                <a:cs typeface="Times New Roman" panose="02020603050405020304" pitchFamily="18" charset="0"/>
              </a:rPr>
              <a:t>abundant members </a:t>
            </a:r>
            <a:r>
              <a:rPr lang="en-US" altLang="zh-CN" sz="1700" b="0" i="0" dirty="0">
                <a:solidFill>
                  <a:srgbClr val="374151"/>
                </a:solidFill>
                <a:effectLst/>
                <a:latin typeface="Times New Roman" panose="02020603050405020304" pitchFamily="18" charset="0"/>
                <a:cs typeface="Times New Roman" panose="02020603050405020304" pitchFamily="18" charset="0"/>
              </a:rPr>
              <a:t>of</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b="0" i="0" dirty="0">
                <a:solidFill>
                  <a:srgbClr val="374151"/>
                </a:solidFill>
                <a:effectLst/>
                <a:latin typeface="Times New Roman" panose="02020603050405020304" pitchFamily="18" charset="0"/>
                <a:cs typeface="Times New Roman" panose="02020603050405020304" pitchFamily="18" charset="0"/>
              </a:rPr>
              <a:t>the</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b="0" i="0" dirty="0">
                <a:solidFill>
                  <a:srgbClr val="374151"/>
                </a:solidFill>
                <a:effectLst/>
                <a:latin typeface="Times New Roman" panose="02020603050405020304" pitchFamily="18" charset="0"/>
                <a:cs typeface="Times New Roman" panose="02020603050405020304" pitchFamily="18" charset="0"/>
              </a:rPr>
              <a:t>platform</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HK" sz="1700" b="0" i="0" dirty="0">
                <a:solidFill>
                  <a:srgbClr val="374151"/>
                </a:solidFill>
                <a:effectLst/>
                <a:latin typeface="Times New Roman" panose="02020603050405020304" pitchFamily="18" charset="0"/>
                <a:cs typeface="Times New Roman" panose="02020603050405020304" pitchFamily="18" charset="0"/>
              </a:rPr>
              <a:t>to actively support poverty-stricken areas </a:t>
            </a:r>
            <a:r>
              <a:rPr lang="en-US" altLang="zh-CN" sz="1700" dirty="0">
                <a:solidFill>
                  <a:srgbClr val="374151"/>
                </a:solidFill>
                <a:latin typeface="Times New Roman" panose="02020603050405020304" pitchFamily="18" charset="0"/>
                <a:cs typeface="Times New Roman" panose="02020603050405020304" pitchFamily="18" charset="0"/>
              </a:rPr>
              <a:t>to</a:t>
            </a:r>
            <a:r>
              <a:rPr lang="en-US" altLang="zh-HK" sz="1700" b="0" i="0" dirty="0">
                <a:solidFill>
                  <a:srgbClr val="374151"/>
                </a:solidFill>
                <a:effectLst/>
                <a:latin typeface="Times New Roman" panose="02020603050405020304" pitchFamily="18" charset="0"/>
                <a:cs typeface="Times New Roman" panose="02020603050405020304" pitchFamily="18" charset="0"/>
              </a:rPr>
              <a:t> achiev</a:t>
            </a:r>
            <a:r>
              <a:rPr lang="en-US" altLang="zh-CN" sz="1700" b="0" i="0" dirty="0">
                <a:solidFill>
                  <a:srgbClr val="374151"/>
                </a:solidFill>
                <a:effectLst/>
                <a:latin typeface="Times New Roman" panose="02020603050405020304" pitchFamily="18" charset="0"/>
                <a:cs typeface="Times New Roman" panose="02020603050405020304" pitchFamily="18" charset="0"/>
              </a:rPr>
              <a:t>e</a:t>
            </a:r>
            <a:r>
              <a:rPr lang="en-US" altLang="zh-HK" sz="1700" b="0" i="0" dirty="0">
                <a:solidFill>
                  <a:srgbClr val="374151"/>
                </a:solidFill>
                <a:effectLst/>
                <a:latin typeface="Times New Roman" panose="02020603050405020304" pitchFamily="18" charset="0"/>
                <a:cs typeface="Times New Roman" panose="02020603050405020304" pitchFamily="18" charset="0"/>
              </a:rPr>
              <a:t> better prices and sales for their quality grains. </a:t>
            </a:r>
            <a:r>
              <a:rPr lang="en-US" altLang="zh-CN" sz="1700" b="0" i="0" dirty="0">
                <a:solidFill>
                  <a:srgbClr val="374151"/>
                </a:solidFill>
                <a:effectLst/>
                <a:latin typeface="Times New Roman" panose="02020603050405020304" pitchFamily="18" charset="0"/>
                <a:cs typeface="Times New Roman" panose="02020603050405020304" pitchFamily="18" charset="0"/>
              </a:rPr>
              <a:t>S</a:t>
            </a:r>
            <a:r>
              <a:rPr lang="en-US" altLang="zh-HK" sz="1700" b="0" i="0" dirty="0">
                <a:solidFill>
                  <a:srgbClr val="374151"/>
                </a:solidFill>
                <a:effectLst/>
                <a:latin typeface="Times New Roman" panose="02020603050405020304" pitchFamily="18" charset="0"/>
                <a:cs typeface="Times New Roman" panose="02020603050405020304" pitchFamily="18" charset="0"/>
              </a:rPr>
              <a:t>pecial </a:t>
            </a:r>
            <a:r>
              <a:rPr lang="en-US" altLang="zh-CN" sz="1700" b="0" i="0" dirty="0">
                <a:solidFill>
                  <a:srgbClr val="374151"/>
                </a:solidFill>
                <a:effectLst/>
                <a:latin typeface="Times New Roman" panose="02020603050405020304" pitchFamily="18" charset="0"/>
                <a:cs typeface="Times New Roman" panose="02020603050405020304" pitchFamily="18" charset="0"/>
              </a:rPr>
              <a:t>trade</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HK" sz="1700" b="0" i="0" dirty="0">
                <a:solidFill>
                  <a:srgbClr val="374151"/>
                </a:solidFill>
                <a:effectLst/>
                <a:latin typeface="Times New Roman" panose="02020603050405020304" pitchFamily="18" charset="0"/>
                <a:cs typeface="Times New Roman" panose="02020603050405020304" pitchFamily="18" charset="0"/>
              </a:rPr>
              <a:t>fairs ha</a:t>
            </a:r>
            <a:r>
              <a:rPr lang="en-US" altLang="zh-CN" sz="1700" b="0" i="0" dirty="0">
                <a:solidFill>
                  <a:srgbClr val="374151"/>
                </a:solidFill>
                <a:effectLst/>
                <a:latin typeface="Times New Roman" panose="02020603050405020304" pitchFamily="18" charset="0"/>
                <a:cs typeface="Times New Roman" panose="02020603050405020304" pitchFamily="18" charset="0"/>
              </a:rPr>
              <a:t>ve</a:t>
            </a:r>
            <a:r>
              <a:rPr lang="zh-CN" altLang="en-US" sz="1700" b="0" i="0" dirty="0">
                <a:solidFill>
                  <a:srgbClr val="374151"/>
                </a:solidFill>
                <a:effectLst/>
                <a:latin typeface="Times New Roman" panose="02020603050405020304" pitchFamily="18" charset="0"/>
                <a:cs typeface="Times New Roman" panose="02020603050405020304" pitchFamily="18" charset="0"/>
              </a:rPr>
              <a:t> </a:t>
            </a:r>
            <a:r>
              <a:rPr lang="en-US" altLang="zh-CN" sz="1700" b="0" i="0" dirty="0">
                <a:solidFill>
                  <a:srgbClr val="374151"/>
                </a:solidFill>
                <a:effectLst/>
                <a:latin typeface="Times New Roman" panose="02020603050405020304" pitchFamily="18" charset="0"/>
                <a:cs typeface="Times New Roman" panose="02020603050405020304" pitchFamily="18" charset="0"/>
              </a:rPr>
              <a:t>been</a:t>
            </a:r>
            <a:r>
              <a:rPr lang="en-US" altLang="zh-HK" sz="1700" b="0" i="0" dirty="0">
                <a:solidFill>
                  <a:srgbClr val="374151"/>
                </a:solidFill>
                <a:effectLst/>
                <a:latin typeface="Times New Roman" panose="02020603050405020304" pitchFamily="18" charset="0"/>
                <a:cs typeface="Times New Roman" panose="02020603050405020304" pitchFamily="18" charset="0"/>
              </a:rPr>
              <a:t> successively organized for crops such as high-quality wheat from Funan, Anhui, and goji berries from Ningxia, with a turnover of more than 200,000 tons of wheat in Funan and 95 tons of goji berries in Ningxia.</a:t>
            </a:r>
            <a:endParaRPr lang="zh-CN" altLang="en-US" sz="1700" kern="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200000" flipH="1">
            <a:off x="3471545" y="405130"/>
            <a:ext cx="5248910" cy="12192000"/>
            <a:chOff x="12315" y="0"/>
            <a:chExt cx="8266" cy="10800"/>
          </a:xfrm>
        </p:grpSpPr>
        <p:sp>
          <p:nvSpPr>
            <p:cNvPr id="3" name="任意多边形 2"/>
            <p:cNvSpPr/>
            <p:nvPr/>
          </p:nvSpPr>
          <p:spPr>
            <a:xfrm>
              <a:off x="12315" y="0"/>
              <a:ext cx="5243" cy="10800"/>
            </a:xfrm>
            <a:custGeom>
              <a:avLst/>
              <a:gdLst/>
              <a:ahLst/>
              <a:cxnLst>
                <a:cxn ang="3">
                  <a:pos x="hc" y="t"/>
                </a:cxn>
                <a:cxn ang="cd2">
                  <a:pos x="l" y="vc"/>
                </a:cxn>
                <a:cxn ang="cd4">
                  <a:pos x="hc" y="b"/>
                </a:cxn>
                <a:cxn ang="0">
                  <a:pos x="r" y="vc"/>
                </a:cxn>
              </a:cxnLst>
              <a:rect l="l" t="t" r="r" b="b"/>
              <a:pathLst>
                <a:path w="5243" h="10800">
                  <a:moveTo>
                    <a:pt x="2425" y="0"/>
                  </a:moveTo>
                  <a:lnTo>
                    <a:pt x="5243" y="0"/>
                  </a:lnTo>
                  <a:lnTo>
                    <a:pt x="5243" y="10800"/>
                  </a:lnTo>
                  <a:lnTo>
                    <a:pt x="0" y="10800"/>
                  </a:lnTo>
                  <a:lnTo>
                    <a:pt x="91" y="10689"/>
                  </a:lnTo>
                  <a:lnTo>
                    <a:pt x="276" y="10453"/>
                  </a:lnTo>
                  <a:lnTo>
                    <a:pt x="455" y="10212"/>
                  </a:lnTo>
                  <a:lnTo>
                    <a:pt x="629" y="9967"/>
                  </a:lnTo>
                  <a:lnTo>
                    <a:pt x="797" y="9717"/>
                  </a:lnTo>
                  <a:lnTo>
                    <a:pt x="958" y="9463"/>
                  </a:lnTo>
                  <a:lnTo>
                    <a:pt x="1114" y="9204"/>
                  </a:lnTo>
                  <a:lnTo>
                    <a:pt x="1263" y="8942"/>
                  </a:lnTo>
                  <a:lnTo>
                    <a:pt x="1406" y="8676"/>
                  </a:lnTo>
                  <a:lnTo>
                    <a:pt x="1543" y="8405"/>
                  </a:lnTo>
                  <a:lnTo>
                    <a:pt x="1673" y="8131"/>
                  </a:lnTo>
                  <a:lnTo>
                    <a:pt x="1797" y="7854"/>
                  </a:lnTo>
                  <a:lnTo>
                    <a:pt x="1914" y="7573"/>
                  </a:lnTo>
                  <a:lnTo>
                    <a:pt x="2024" y="7288"/>
                  </a:lnTo>
                  <a:lnTo>
                    <a:pt x="2127" y="7000"/>
                  </a:lnTo>
                  <a:lnTo>
                    <a:pt x="2223" y="6709"/>
                  </a:lnTo>
                  <a:lnTo>
                    <a:pt x="2312" y="6414"/>
                  </a:lnTo>
                  <a:lnTo>
                    <a:pt x="2394" y="6117"/>
                  </a:lnTo>
                  <a:lnTo>
                    <a:pt x="2469" y="5816"/>
                  </a:lnTo>
                  <a:lnTo>
                    <a:pt x="2536" y="5513"/>
                  </a:lnTo>
                  <a:lnTo>
                    <a:pt x="2595" y="5207"/>
                  </a:lnTo>
                  <a:lnTo>
                    <a:pt x="2647" y="4898"/>
                  </a:lnTo>
                  <a:lnTo>
                    <a:pt x="2691" y="4587"/>
                  </a:lnTo>
                  <a:lnTo>
                    <a:pt x="2728" y="4273"/>
                  </a:lnTo>
                  <a:lnTo>
                    <a:pt x="2756" y="3957"/>
                  </a:lnTo>
                  <a:lnTo>
                    <a:pt x="2777" y="3639"/>
                  </a:lnTo>
                  <a:lnTo>
                    <a:pt x="2789" y="3318"/>
                  </a:lnTo>
                  <a:lnTo>
                    <a:pt x="2793" y="2996"/>
                  </a:lnTo>
                  <a:lnTo>
                    <a:pt x="2789" y="2673"/>
                  </a:lnTo>
                  <a:lnTo>
                    <a:pt x="2777" y="2352"/>
                  </a:lnTo>
                  <a:lnTo>
                    <a:pt x="2756" y="2034"/>
                  </a:lnTo>
                  <a:lnTo>
                    <a:pt x="2728" y="1718"/>
                  </a:lnTo>
                  <a:lnTo>
                    <a:pt x="2691" y="1404"/>
                  </a:lnTo>
                  <a:lnTo>
                    <a:pt x="2647" y="1093"/>
                  </a:lnTo>
                  <a:lnTo>
                    <a:pt x="2595" y="784"/>
                  </a:lnTo>
                  <a:lnTo>
                    <a:pt x="2536" y="478"/>
                  </a:lnTo>
                  <a:lnTo>
                    <a:pt x="2469" y="175"/>
                  </a:lnTo>
                  <a:lnTo>
                    <a:pt x="2425" y="0"/>
                  </a:lnTo>
                  <a:close/>
                </a:path>
              </a:pathLst>
            </a:custGeom>
            <a:gradFill>
              <a:gsLst>
                <a:gs pos="88000">
                  <a:srgbClr val="72BA00"/>
                </a:gs>
                <a:gs pos="2000">
                  <a:srgbClr val="D1FF1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4" name="任意多边形 3"/>
            <p:cNvSpPr/>
            <p:nvPr/>
          </p:nvSpPr>
          <p:spPr>
            <a:xfrm>
              <a:off x="13202" y="0"/>
              <a:ext cx="4176" cy="10800"/>
            </a:xfrm>
            <a:custGeom>
              <a:avLst/>
              <a:gdLst/>
              <a:ahLst/>
              <a:cxnLst>
                <a:cxn ang="3">
                  <a:pos x="hc" y="t"/>
                </a:cxn>
                <a:cxn ang="cd2">
                  <a:pos x="l" y="vc"/>
                </a:cxn>
                <a:cxn ang="cd4">
                  <a:pos x="hc" y="b"/>
                </a:cxn>
                <a:cxn ang="0">
                  <a:pos x="r" y="vc"/>
                </a:cxn>
              </a:cxnLst>
              <a:rect l="l" t="t" r="r" b="b"/>
              <a:pathLst>
                <a:path w="4176" h="10800">
                  <a:moveTo>
                    <a:pt x="1560" y="0"/>
                  </a:moveTo>
                  <a:lnTo>
                    <a:pt x="4176" y="0"/>
                  </a:lnTo>
                  <a:lnTo>
                    <a:pt x="417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5" name="任意多边形 4"/>
            <p:cNvSpPr/>
            <p:nvPr/>
          </p:nvSpPr>
          <p:spPr>
            <a:xfrm>
              <a:off x="13272" y="0"/>
              <a:ext cx="4106" cy="10800"/>
            </a:xfrm>
            <a:custGeom>
              <a:avLst/>
              <a:gdLst/>
              <a:ahLst/>
              <a:cxnLst>
                <a:cxn ang="3">
                  <a:pos x="hc" y="t"/>
                </a:cxn>
                <a:cxn ang="cd2">
                  <a:pos x="l" y="vc"/>
                </a:cxn>
                <a:cxn ang="cd4">
                  <a:pos x="hc" y="b"/>
                </a:cxn>
                <a:cxn ang="0">
                  <a:pos x="r" y="vc"/>
                </a:cxn>
              </a:cxnLst>
              <a:rect l="l" t="t" r="r" b="b"/>
              <a:pathLst>
                <a:path w="4106" h="10800">
                  <a:moveTo>
                    <a:pt x="1560" y="0"/>
                  </a:moveTo>
                  <a:lnTo>
                    <a:pt x="4106" y="0"/>
                  </a:lnTo>
                  <a:lnTo>
                    <a:pt x="410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rgbClr val="D2F0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6" name="任意多边形 5"/>
            <p:cNvSpPr/>
            <p:nvPr/>
          </p:nvSpPr>
          <p:spPr>
            <a:xfrm>
              <a:off x="13434" y="0"/>
              <a:ext cx="7147" cy="10800"/>
            </a:xfrm>
            <a:custGeom>
              <a:avLst/>
              <a:gdLst/>
              <a:ahLst/>
              <a:cxnLst>
                <a:cxn ang="3">
                  <a:pos x="hc" y="t"/>
                </a:cxn>
                <a:cxn ang="cd2">
                  <a:pos x="l" y="vc"/>
                </a:cxn>
                <a:cxn ang="cd4">
                  <a:pos x="hc" y="b"/>
                </a:cxn>
                <a:cxn ang="0">
                  <a:pos x="r" y="vc"/>
                </a:cxn>
              </a:cxnLst>
              <a:rect l="l" t="t" r="r" b="b"/>
              <a:pathLst>
                <a:path w="7147" h="10800">
                  <a:moveTo>
                    <a:pt x="1571" y="0"/>
                  </a:moveTo>
                  <a:lnTo>
                    <a:pt x="7147" y="0"/>
                  </a:lnTo>
                  <a:lnTo>
                    <a:pt x="7147" y="10799"/>
                  </a:lnTo>
                  <a:lnTo>
                    <a:pt x="3779" y="10799"/>
                  </a:lnTo>
                  <a:lnTo>
                    <a:pt x="3779" y="10800"/>
                  </a:lnTo>
                  <a:lnTo>
                    <a:pt x="0" y="10800"/>
                  </a:lnTo>
                  <a:lnTo>
                    <a:pt x="58" y="10708"/>
                  </a:lnTo>
                  <a:lnTo>
                    <a:pt x="229" y="10426"/>
                  </a:lnTo>
                  <a:lnTo>
                    <a:pt x="392" y="10138"/>
                  </a:lnTo>
                  <a:lnTo>
                    <a:pt x="549" y="9847"/>
                  </a:lnTo>
                  <a:lnTo>
                    <a:pt x="698" y="9551"/>
                  </a:lnTo>
                  <a:lnTo>
                    <a:pt x="841" y="9251"/>
                  </a:lnTo>
                  <a:lnTo>
                    <a:pt x="976" y="8947"/>
                  </a:lnTo>
                  <a:lnTo>
                    <a:pt x="1104" y="8640"/>
                  </a:lnTo>
                  <a:lnTo>
                    <a:pt x="1225" y="8328"/>
                  </a:lnTo>
                  <a:lnTo>
                    <a:pt x="1337" y="8013"/>
                  </a:lnTo>
                  <a:lnTo>
                    <a:pt x="1443" y="7694"/>
                  </a:lnTo>
                  <a:lnTo>
                    <a:pt x="1540" y="7372"/>
                  </a:lnTo>
                  <a:lnTo>
                    <a:pt x="1630" y="7046"/>
                  </a:lnTo>
                  <a:lnTo>
                    <a:pt x="1711" y="6717"/>
                  </a:lnTo>
                  <a:lnTo>
                    <a:pt x="1785" y="6385"/>
                  </a:lnTo>
                  <a:lnTo>
                    <a:pt x="1850" y="6050"/>
                  </a:lnTo>
                  <a:lnTo>
                    <a:pt x="1907" y="5712"/>
                  </a:lnTo>
                  <a:lnTo>
                    <a:pt x="1955" y="5372"/>
                  </a:lnTo>
                  <a:lnTo>
                    <a:pt x="1995" y="5028"/>
                  </a:lnTo>
                  <a:lnTo>
                    <a:pt x="2026" y="4682"/>
                  </a:lnTo>
                  <a:lnTo>
                    <a:pt x="2049" y="4334"/>
                  </a:lnTo>
                  <a:lnTo>
                    <a:pt x="2062" y="3983"/>
                  </a:lnTo>
                  <a:lnTo>
                    <a:pt x="2067" y="3630"/>
                  </a:lnTo>
                  <a:lnTo>
                    <a:pt x="2062" y="3277"/>
                  </a:lnTo>
                  <a:lnTo>
                    <a:pt x="2049" y="2926"/>
                  </a:lnTo>
                  <a:lnTo>
                    <a:pt x="2026" y="2578"/>
                  </a:lnTo>
                  <a:lnTo>
                    <a:pt x="1995" y="2232"/>
                  </a:lnTo>
                  <a:lnTo>
                    <a:pt x="1955" y="1888"/>
                  </a:lnTo>
                  <a:lnTo>
                    <a:pt x="1907" y="1548"/>
                  </a:lnTo>
                  <a:lnTo>
                    <a:pt x="1850" y="1210"/>
                  </a:lnTo>
                  <a:lnTo>
                    <a:pt x="1785" y="875"/>
                  </a:lnTo>
                  <a:lnTo>
                    <a:pt x="1711" y="543"/>
                  </a:lnTo>
                  <a:lnTo>
                    <a:pt x="1630" y="214"/>
                  </a:lnTo>
                  <a:lnTo>
                    <a:pt x="1571" y="0"/>
                  </a:lnTo>
                  <a:close/>
                </a:path>
              </a:pathLst>
            </a:custGeom>
            <a:gradFill>
              <a:gsLst>
                <a:gs pos="100000">
                  <a:srgbClr val="2C6402"/>
                </a:gs>
                <a:gs pos="78000">
                  <a:srgbClr val="457E04"/>
                </a:gs>
                <a:gs pos="2000">
                  <a:srgbClr val="72B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grpSp>
      <p:sp>
        <p:nvSpPr>
          <p:cNvPr id="7" name="文本框 6"/>
          <p:cNvSpPr txBox="1"/>
          <p:nvPr/>
        </p:nvSpPr>
        <p:spPr>
          <a:xfrm>
            <a:off x="0" y="2843530"/>
            <a:ext cx="12192000" cy="1415772"/>
          </a:xfrm>
          <a:prstGeom prst="rect">
            <a:avLst/>
          </a:prstGeom>
          <a:noFill/>
        </p:spPr>
        <p:txBody>
          <a:bodyPr wrap="square" rtlCol="0">
            <a:spAutoFit/>
          </a:bodyPr>
          <a:lstStyle/>
          <a:p>
            <a:pPr lvl="0" algn="ctr"/>
            <a:r>
              <a:rPr lang="zh-CN" altLang="en-US" sz="5000" spc="400" dirty="0">
                <a:solidFill>
                  <a:srgbClr val="262626"/>
                </a:solidFill>
                <a:latin typeface="微软雅黑" panose="020B0503020204020204" pitchFamily="34" charset="-122"/>
                <a:ea typeface="微软雅黑" panose="020B0503020204020204" pitchFamily="34" charset="-122"/>
                <a:cs typeface="汉仪君黑-45简" panose="020B0604020202020204" charset="-122"/>
                <a:sym typeface="+mn-ea"/>
              </a:rPr>
              <a:t>支持加纳农产品交易电子化</a:t>
            </a:r>
            <a:endParaRPr lang="en-US" altLang="zh-CN" sz="5000" spc="400" dirty="0">
              <a:solidFill>
                <a:srgbClr val="262626"/>
              </a:solidFill>
              <a:latin typeface="微软雅黑" panose="020B0503020204020204" pitchFamily="34" charset="-122"/>
              <a:ea typeface="微软雅黑" panose="020B0503020204020204" pitchFamily="34" charset="-122"/>
              <a:cs typeface="汉仪君黑-45简" panose="020B0604020202020204" charset="-122"/>
              <a:sym typeface="+mn-ea"/>
            </a:endParaRPr>
          </a:p>
          <a:p>
            <a:pPr algn="ct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Support the Electronic</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Trading of Agricultural</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Products in Ghana</a:t>
            </a:r>
            <a:endPar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圆角矩形 8"/>
          <p:cNvSpPr/>
          <p:nvPr/>
        </p:nvSpPr>
        <p:spPr>
          <a:xfrm>
            <a:off x="5551138" y="1622639"/>
            <a:ext cx="1028350" cy="1028281"/>
          </a:xfrm>
          <a:prstGeom prst="roundRect">
            <a:avLst>
              <a:gd name="adj" fmla="val 50000"/>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a:ea typeface="思源黑体 CN Medium"/>
              <a:cs typeface="汉仪君黑-45简" panose="020B0604020202020204" charset="-122"/>
            </a:endParaRPr>
          </a:p>
        </p:txBody>
      </p:sp>
      <p:sp>
        <p:nvSpPr>
          <p:cNvPr id="10" name="文本框 9"/>
          <p:cNvSpPr txBox="1"/>
          <p:nvPr/>
        </p:nvSpPr>
        <p:spPr>
          <a:xfrm>
            <a:off x="5459730" y="1686243"/>
            <a:ext cx="1237615" cy="860425"/>
          </a:xfrm>
          <a:prstGeom prst="rect">
            <a:avLst/>
          </a:prstGeom>
          <a:noFill/>
          <a:ln w="444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a:ln>
                  <a:noFill/>
                </a:ln>
                <a:solidFill>
                  <a:prstClr val="white"/>
                </a:solidFill>
                <a:effectLst/>
                <a:uLnTx/>
                <a:uFillTx/>
                <a:latin typeface="汉仪雅酷黑 95W" panose="020B0A04020202020204" charset="-122"/>
                <a:ea typeface="思源黑体 CN Bold"/>
                <a:cs typeface="汉仪雅酷黑 95W" panose="020B0A04020202020204" charset="-122"/>
              </a:rPr>
              <a:t>03</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3061970"/>
            <a:ext cx="3796030" cy="3796030"/>
            <a:chOff x="0" y="4822"/>
            <a:chExt cx="5978" cy="5978"/>
          </a:xfrm>
          <a:gradFill flip="none" rotWithShape="1">
            <a:gsLst>
              <a:gs pos="0">
                <a:schemeClr val="accent1">
                  <a:lumMod val="67000"/>
                </a:schemeClr>
              </a:gs>
              <a:gs pos="31000">
                <a:schemeClr val="accent1">
                  <a:lumMod val="97000"/>
                  <a:lumOff val="3000"/>
                </a:schemeClr>
              </a:gs>
              <a:gs pos="100000">
                <a:schemeClr val="accent1">
                  <a:lumMod val="60000"/>
                  <a:lumOff val="40000"/>
                </a:schemeClr>
              </a:gs>
            </a:gsLst>
            <a:path path="circle">
              <a:fillToRect l="100000" t="100000"/>
            </a:path>
            <a:tileRect r="-100000" b="-100000"/>
          </a:gradFill>
        </p:grpSpPr>
        <p:sp>
          <p:nvSpPr>
            <p:cNvPr id="12" name="直角三角形 11"/>
            <p:cNvSpPr/>
            <p:nvPr/>
          </p:nvSpPr>
          <p:spPr>
            <a:xfrm>
              <a:off x="0" y="4822"/>
              <a:ext cx="5978" cy="597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3" name="直角三角形 12"/>
            <p:cNvSpPr/>
            <p:nvPr/>
          </p:nvSpPr>
          <p:spPr>
            <a:xfrm>
              <a:off x="0" y="5618"/>
              <a:ext cx="5182" cy="518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nvGrpSpPr>
          <p:cNvPr id="14" name="组合 13"/>
          <p:cNvGrpSpPr/>
          <p:nvPr/>
        </p:nvGrpSpPr>
        <p:grpSpPr>
          <a:xfrm flipH="1" flipV="1">
            <a:off x="8395970" y="0"/>
            <a:ext cx="3796030" cy="3796030"/>
            <a:chOff x="0" y="4822"/>
            <a:chExt cx="5978" cy="5978"/>
          </a:xfrm>
          <a:gradFill flip="none" rotWithShape="1">
            <a:gsLst>
              <a:gs pos="0">
                <a:schemeClr val="accent1">
                  <a:lumMod val="67000"/>
                </a:schemeClr>
              </a:gs>
              <a:gs pos="31000">
                <a:schemeClr val="accent1">
                  <a:lumMod val="97000"/>
                  <a:lumOff val="3000"/>
                </a:schemeClr>
              </a:gs>
              <a:gs pos="100000">
                <a:schemeClr val="accent1">
                  <a:lumMod val="60000"/>
                  <a:lumOff val="40000"/>
                </a:schemeClr>
              </a:gs>
            </a:gsLst>
            <a:path path="circle">
              <a:fillToRect l="100000" t="100000"/>
            </a:path>
            <a:tileRect r="-100000" b="-100000"/>
          </a:gradFill>
        </p:grpSpPr>
        <p:sp>
          <p:nvSpPr>
            <p:cNvPr id="15" name="直角三角形 14"/>
            <p:cNvSpPr/>
            <p:nvPr/>
          </p:nvSpPr>
          <p:spPr>
            <a:xfrm>
              <a:off x="0" y="4822"/>
              <a:ext cx="5978" cy="597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6" name="直角三角形 15"/>
            <p:cNvSpPr/>
            <p:nvPr/>
          </p:nvSpPr>
          <p:spPr>
            <a:xfrm>
              <a:off x="0" y="5618"/>
              <a:ext cx="5182" cy="518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sp>
        <p:nvSpPr>
          <p:cNvPr id="19" name="平行四边形 18"/>
          <p:cNvSpPr/>
          <p:nvPr/>
        </p:nvSpPr>
        <p:spPr>
          <a:xfrm>
            <a:off x="4057064" y="3505274"/>
            <a:ext cx="2310765" cy="2019935"/>
          </a:xfrm>
          <a:prstGeom prst="parallelogram">
            <a:avLst/>
          </a:prstGeom>
          <a:noFill/>
          <a:ln w="15875" cap="sq">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平行四边形 19"/>
          <p:cNvSpPr/>
          <p:nvPr/>
        </p:nvSpPr>
        <p:spPr>
          <a:xfrm>
            <a:off x="6395525" y="1360698"/>
            <a:ext cx="2310765" cy="2019935"/>
          </a:xfrm>
          <a:prstGeom prst="parallelogram">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文本框 20"/>
          <p:cNvSpPr txBox="1"/>
          <p:nvPr/>
        </p:nvSpPr>
        <p:spPr>
          <a:xfrm>
            <a:off x="6470570" y="4088978"/>
            <a:ext cx="5380500" cy="1776833"/>
          </a:xfrm>
          <a:prstGeom prst="rect">
            <a:avLst/>
          </a:prstGeom>
          <a:noFill/>
        </p:spPr>
        <p:txBody>
          <a:bodyPr wrap="square" rtlCol="0">
            <a:spAutoFit/>
          </a:bodyPr>
          <a:lstStyle/>
          <a:p>
            <a:pPr marL="457200" indent="-457200">
              <a:lnSpc>
                <a:spcPct val="130000"/>
              </a:lnSpc>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进一步加强中加两国沟通交流。</a:t>
            </a:r>
            <a:endParaRPr lang="en-US" altLang="zh-CN" sz="20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u"/>
            </a:pPr>
            <a:endParaRPr lang="en-US" altLang="zh-CN" sz="20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Further strengthen communication and exchanges between China and Ghana.</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Font typeface="Wingdings" panose="05000000000000000000" pitchFamily="2" charset="2"/>
              <a:buChar char="u"/>
            </a:pPr>
            <a:endParaRPr lang="zh-CN" altLang="en-US" sz="200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64679" y="551873"/>
            <a:ext cx="6366023" cy="2553335"/>
          </a:xfrm>
          <a:prstGeom prst="rect">
            <a:avLst/>
          </a:prstGeom>
          <a:noFill/>
        </p:spPr>
        <p:txBody>
          <a:bodyPr wrap="square" rtlCol="0">
            <a:spAutoFit/>
          </a:bodyPr>
          <a:lstStyle/>
          <a:p>
            <a:pPr marL="342900" indent="-342900">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 国家粮食交易中心愿意为加纳构建农产品电子竞价交易提供帮助。一方面可以提供技术支持，另一方面还可以提供人员培训等工作。</a:t>
            </a:r>
          </a:p>
          <a:p>
            <a:pPr marL="342900" indent="-342900">
              <a:buFont typeface="Wingdings" panose="05000000000000000000" pitchFamily="2" charset="2"/>
              <a:buChar char="u"/>
            </a:pPr>
            <a:endParaRPr lang="en-US" altLang="zh-CN" sz="20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National Grain Trade Center is willing to help Ghana to build an electronic bid</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trading system for agricultural products by providing technical support, personnel training and other assistance.</a:t>
            </a:r>
          </a:p>
        </p:txBody>
      </p:sp>
      <p:pic>
        <p:nvPicPr>
          <p:cNvPr id="1026" name="Picture 2" descr="非洲盛产哪些农产品_百度知道"/>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rcRect/>
          <a:stretch>
            <a:fillRect/>
          </a:stretch>
        </p:blipFill>
        <p:spPr bwMode="auto">
          <a:xfrm rot="21448145">
            <a:off x="6691435" y="1195234"/>
            <a:ext cx="1643802" cy="2185399"/>
          </a:xfrm>
          <a:prstGeom prst="roundRect">
            <a:avLst>
              <a:gd name="adj" fmla="val 16667"/>
            </a:avLst>
          </a:prstGeom>
          <a:ln cap="flat">
            <a:solidFill>
              <a:schemeClr val="tx1"/>
            </a:solid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甜玉米 - 搜狗百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179" y="3380632"/>
            <a:ext cx="1664958" cy="21445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jack-bain-mEgPe7RSBTc-unsplash"/>
          <p:cNvPicPr>
            <a:picLocks noChangeAspect="1"/>
          </p:cNvPicPr>
          <p:nvPr/>
        </p:nvPicPr>
        <p:blipFill>
          <a:blip r:embed="rId4"/>
          <a:stretch>
            <a:fillRect/>
          </a:stretch>
        </p:blipFill>
        <p:spPr>
          <a:xfrm>
            <a:off x="-209550" y="635"/>
            <a:ext cx="10219690" cy="6895465"/>
          </a:xfrm>
          <a:prstGeom prst="rect">
            <a:avLst/>
          </a:prstGeom>
        </p:spPr>
      </p:pic>
      <p:sp>
        <p:nvSpPr>
          <p:cNvPr id="58" name="矩形 57"/>
          <p:cNvSpPr/>
          <p:nvPr/>
        </p:nvSpPr>
        <p:spPr>
          <a:xfrm>
            <a:off x="-209550" y="0"/>
            <a:ext cx="11066780" cy="6896100"/>
          </a:xfrm>
          <a:prstGeom prst="rect">
            <a:avLst/>
          </a:prstGeom>
          <a:gradFill>
            <a:gsLst>
              <a:gs pos="78000">
                <a:schemeClr val="bg1">
                  <a:alpha val="100000"/>
                </a:schemeClr>
              </a:gs>
              <a:gs pos="3000">
                <a:schemeClr val="bg1">
                  <a:alpha val="8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 name="任意多边形 4"/>
          <p:cNvSpPr/>
          <p:nvPr/>
        </p:nvSpPr>
        <p:spPr>
          <a:xfrm>
            <a:off x="7705443" y="0"/>
            <a:ext cx="3329587" cy="6858000"/>
          </a:xfrm>
          <a:custGeom>
            <a:avLst/>
            <a:gdLst/>
            <a:ahLst/>
            <a:cxnLst>
              <a:cxn ang="3">
                <a:pos x="hc" y="t"/>
              </a:cxn>
              <a:cxn ang="cd2">
                <a:pos x="l" y="vc"/>
              </a:cxn>
              <a:cxn ang="cd4">
                <a:pos x="hc" y="b"/>
              </a:cxn>
              <a:cxn ang="0">
                <a:pos x="r" y="vc"/>
              </a:cxn>
            </a:cxnLst>
            <a:rect l="l" t="t" r="r" b="b"/>
            <a:pathLst>
              <a:path w="5243" h="10800">
                <a:moveTo>
                  <a:pt x="2425" y="0"/>
                </a:moveTo>
                <a:lnTo>
                  <a:pt x="5243" y="0"/>
                </a:lnTo>
                <a:lnTo>
                  <a:pt x="5243" y="10800"/>
                </a:lnTo>
                <a:lnTo>
                  <a:pt x="0" y="10800"/>
                </a:lnTo>
                <a:lnTo>
                  <a:pt x="91" y="10689"/>
                </a:lnTo>
                <a:lnTo>
                  <a:pt x="276" y="10453"/>
                </a:lnTo>
                <a:lnTo>
                  <a:pt x="455" y="10212"/>
                </a:lnTo>
                <a:lnTo>
                  <a:pt x="629" y="9967"/>
                </a:lnTo>
                <a:lnTo>
                  <a:pt x="797" y="9717"/>
                </a:lnTo>
                <a:lnTo>
                  <a:pt x="958" y="9463"/>
                </a:lnTo>
                <a:lnTo>
                  <a:pt x="1114" y="9204"/>
                </a:lnTo>
                <a:lnTo>
                  <a:pt x="1263" y="8942"/>
                </a:lnTo>
                <a:lnTo>
                  <a:pt x="1406" y="8676"/>
                </a:lnTo>
                <a:lnTo>
                  <a:pt x="1543" y="8405"/>
                </a:lnTo>
                <a:lnTo>
                  <a:pt x="1673" y="8131"/>
                </a:lnTo>
                <a:lnTo>
                  <a:pt x="1797" y="7854"/>
                </a:lnTo>
                <a:lnTo>
                  <a:pt x="1914" y="7573"/>
                </a:lnTo>
                <a:lnTo>
                  <a:pt x="2024" y="7288"/>
                </a:lnTo>
                <a:lnTo>
                  <a:pt x="2127" y="7000"/>
                </a:lnTo>
                <a:lnTo>
                  <a:pt x="2223" y="6709"/>
                </a:lnTo>
                <a:lnTo>
                  <a:pt x="2312" y="6414"/>
                </a:lnTo>
                <a:lnTo>
                  <a:pt x="2394" y="6117"/>
                </a:lnTo>
                <a:lnTo>
                  <a:pt x="2469" y="5816"/>
                </a:lnTo>
                <a:lnTo>
                  <a:pt x="2536" y="5513"/>
                </a:lnTo>
                <a:lnTo>
                  <a:pt x="2595" y="5207"/>
                </a:lnTo>
                <a:lnTo>
                  <a:pt x="2647" y="4898"/>
                </a:lnTo>
                <a:lnTo>
                  <a:pt x="2691" y="4587"/>
                </a:lnTo>
                <a:lnTo>
                  <a:pt x="2728" y="4273"/>
                </a:lnTo>
                <a:lnTo>
                  <a:pt x="2756" y="3957"/>
                </a:lnTo>
                <a:lnTo>
                  <a:pt x="2777" y="3639"/>
                </a:lnTo>
                <a:lnTo>
                  <a:pt x="2789" y="3318"/>
                </a:lnTo>
                <a:lnTo>
                  <a:pt x="2793" y="2996"/>
                </a:lnTo>
                <a:lnTo>
                  <a:pt x="2789" y="2673"/>
                </a:lnTo>
                <a:lnTo>
                  <a:pt x="2777" y="2352"/>
                </a:lnTo>
                <a:lnTo>
                  <a:pt x="2756" y="2034"/>
                </a:lnTo>
                <a:lnTo>
                  <a:pt x="2728" y="1718"/>
                </a:lnTo>
                <a:lnTo>
                  <a:pt x="2691" y="1404"/>
                </a:lnTo>
                <a:lnTo>
                  <a:pt x="2647" y="1093"/>
                </a:lnTo>
                <a:lnTo>
                  <a:pt x="2595" y="784"/>
                </a:lnTo>
                <a:lnTo>
                  <a:pt x="2536" y="478"/>
                </a:lnTo>
                <a:lnTo>
                  <a:pt x="2469" y="175"/>
                </a:lnTo>
                <a:lnTo>
                  <a:pt x="2425" y="0"/>
                </a:lnTo>
                <a:close/>
              </a:path>
            </a:pathLst>
          </a:custGeom>
          <a:gradFill>
            <a:gsLst>
              <a:gs pos="88000">
                <a:srgbClr val="72BA00"/>
              </a:gs>
              <a:gs pos="2000">
                <a:srgbClr val="D1FF1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3" name="任意多边形 2"/>
          <p:cNvSpPr/>
          <p:nvPr/>
        </p:nvSpPr>
        <p:spPr>
          <a:xfrm>
            <a:off x="8383401" y="0"/>
            <a:ext cx="2651629" cy="6858000"/>
          </a:xfrm>
          <a:custGeom>
            <a:avLst/>
            <a:gdLst/>
            <a:ahLst/>
            <a:cxnLst>
              <a:cxn ang="3">
                <a:pos x="hc" y="t"/>
              </a:cxn>
              <a:cxn ang="cd2">
                <a:pos x="l" y="vc"/>
              </a:cxn>
              <a:cxn ang="cd4">
                <a:pos x="hc" y="b"/>
              </a:cxn>
              <a:cxn ang="0">
                <a:pos x="r" y="vc"/>
              </a:cxn>
            </a:cxnLst>
            <a:rect l="l" t="t" r="r" b="b"/>
            <a:pathLst>
              <a:path w="4176" h="10800">
                <a:moveTo>
                  <a:pt x="1560" y="0"/>
                </a:moveTo>
                <a:lnTo>
                  <a:pt x="4176" y="0"/>
                </a:lnTo>
                <a:lnTo>
                  <a:pt x="417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11" name="任意多边形 10"/>
          <p:cNvSpPr/>
          <p:nvPr/>
        </p:nvSpPr>
        <p:spPr>
          <a:xfrm>
            <a:off x="8427851" y="0"/>
            <a:ext cx="2607179" cy="6858000"/>
          </a:xfrm>
          <a:custGeom>
            <a:avLst/>
            <a:gdLst/>
            <a:ahLst/>
            <a:cxnLst>
              <a:cxn ang="3">
                <a:pos x="hc" y="t"/>
              </a:cxn>
              <a:cxn ang="cd2">
                <a:pos x="l" y="vc"/>
              </a:cxn>
              <a:cxn ang="cd4">
                <a:pos x="hc" y="b"/>
              </a:cxn>
              <a:cxn ang="0">
                <a:pos x="r" y="vc"/>
              </a:cxn>
            </a:cxnLst>
            <a:rect l="l" t="t" r="r" b="b"/>
            <a:pathLst>
              <a:path w="4106" h="10800">
                <a:moveTo>
                  <a:pt x="1560" y="0"/>
                </a:moveTo>
                <a:lnTo>
                  <a:pt x="4106" y="0"/>
                </a:lnTo>
                <a:lnTo>
                  <a:pt x="410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rgbClr val="D2F0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12" name="任意多边形 11"/>
          <p:cNvSpPr/>
          <p:nvPr/>
        </p:nvSpPr>
        <p:spPr>
          <a:xfrm>
            <a:off x="8635424" y="0"/>
            <a:ext cx="4538286" cy="6858000"/>
          </a:xfrm>
          <a:custGeom>
            <a:avLst/>
            <a:gdLst/>
            <a:ahLst/>
            <a:cxnLst>
              <a:cxn ang="3">
                <a:pos x="hc" y="t"/>
              </a:cxn>
              <a:cxn ang="cd2">
                <a:pos x="l" y="vc"/>
              </a:cxn>
              <a:cxn ang="cd4">
                <a:pos x="hc" y="b"/>
              </a:cxn>
              <a:cxn ang="0">
                <a:pos x="r" y="vc"/>
              </a:cxn>
            </a:cxnLst>
            <a:rect l="l" t="t" r="r" b="b"/>
            <a:pathLst>
              <a:path w="7147" h="10800">
                <a:moveTo>
                  <a:pt x="1571" y="0"/>
                </a:moveTo>
                <a:lnTo>
                  <a:pt x="7147" y="0"/>
                </a:lnTo>
                <a:lnTo>
                  <a:pt x="7147" y="10799"/>
                </a:lnTo>
                <a:lnTo>
                  <a:pt x="3779" y="10799"/>
                </a:lnTo>
                <a:lnTo>
                  <a:pt x="3779" y="10800"/>
                </a:lnTo>
                <a:lnTo>
                  <a:pt x="0" y="10800"/>
                </a:lnTo>
                <a:lnTo>
                  <a:pt x="58" y="10708"/>
                </a:lnTo>
                <a:lnTo>
                  <a:pt x="229" y="10426"/>
                </a:lnTo>
                <a:lnTo>
                  <a:pt x="392" y="10138"/>
                </a:lnTo>
                <a:lnTo>
                  <a:pt x="549" y="9847"/>
                </a:lnTo>
                <a:lnTo>
                  <a:pt x="698" y="9551"/>
                </a:lnTo>
                <a:lnTo>
                  <a:pt x="841" y="9251"/>
                </a:lnTo>
                <a:lnTo>
                  <a:pt x="976" y="8947"/>
                </a:lnTo>
                <a:lnTo>
                  <a:pt x="1104" y="8640"/>
                </a:lnTo>
                <a:lnTo>
                  <a:pt x="1225" y="8328"/>
                </a:lnTo>
                <a:lnTo>
                  <a:pt x="1337" y="8013"/>
                </a:lnTo>
                <a:lnTo>
                  <a:pt x="1443" y="7694"/>
                </a:lnTo>
                <a:lnTo>
                  <a:pt x="1540" y="7372"/>
                </a:lnTo>
                <a:lnTo>
                  <a:pt x="1630" y="7046"/>
                </a:lnTo>
                <a:lnTo>
                  <a:pt x="1711" y="6717"/>
                </a:lnTo>
                <a:lnTo>
                  <a:pt x="1785" y="6385"/>
                </a:lnTo>
                <a:lnTo>
                  <a:pt x="1850" y="6050"/>
                </a:lnTo>
                <a:lnTo>
                  <a:pt x="1907" y="5712"/>
                </a:lnTo>
                <a:lnTo>
                  <a:pt x="1955" y="5372"/>
                </a:lnTo>
                <a:lnTo>
                  <a:pt x="1995" y="5028"/>
                </a:lnTo>
                <a:lnTo>
                  <a:pt x="2026" y="4682"/>
                </a:lnTo>
                <a:lnTo>
                  <a:pt x="2049" y="4334"/>
                </a:lnTo>
                <a:lnTo>
                  <a:pt x="2062" y="3983"/>
                </a:lnTo>
                <a:lnTo>
                  <a:pt x="2067" y="3630"/>
                </a:lnTo>
                <a:lnTo>
                  <a:pt x="2062" y="3277"/>
                </a:lnTo>
                <a:lnTo>
                  <a:pt x="2049" y="2926"/>
                </a:lnTo>
                <a:lnTo>
                  <a:pt x="2026" y="2578"/>
                </a:lnTo>
                <a:lnTo>
                  <a:pt x="1995" y="2232"/>
                </a:lnTo>
                <a:lnTo>
                  <a:pt x="1955" y="1888"/>
                </a:lnTo>
                <a:lnTo>
                  <a:pt x="1907" y="1548"/>
                </a:lnTo>
                <a:lnTo>
                  <a:pt x="1850" y="1210"/>
                </a:lnTo>
                <a:lnTo>
                  <a:pt x="1785" y="875"/>
                </a:lnTo>
                <a:lnTo>
                  <a:pt x="1711" y="543"/>
                </a:lnTo>
                <a:lnTo>
                  <a:pt x="1630" y="214"/>
                </a:lnTo>
                <a:lnTo>
                  <a:pt x="1571" y="0"/>
                </a:lnTo>
                <a:close/>
              </a:path>
            </a:pathLst>
          </a:custGeom>
          <a:gradFill>
            <a:gsLst>
              <a:gs pos="100000">
                <a:srgbClr val="2C6402"/>
              </a:gs>
              <a:gs pos="78000">
                <a:srgbClr val="457E04"/>
              </a:gs>
              <a:gs pos="2000">
                <a:srgbClr val="72B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45" name="文本框 36"/>
          <p:cNvSpPr txBox="1"/>
          <p:nvPr/>
        </p:nvSpPr>
        <p:spPr bwMode="auto">
          <a:xfrm>
            <a:off x="848360" y="6264275"/>
            <a:ext cx="2644140" cy="271145"/>
          </a:xfrm>
          <a:prstGeom prst="rect">
            <a:avLst/>
          </a:prstGeom>
          <a:noFill/>
          <a:ln>
            <a:noFill/>
          </a:ln>
        </p:spPr>
        <p:txBody>
          <a:bodyPr/>
          <a:lstStyle/>
          <a:p>
            <a:pPr algn="l" rtl="0" fontAlgn="auto">
              <a:lnSpc>
                <a:spcPts val="1600"/>
              </a:lnSpc>
            </a:pPr>
            <a:endParaRPr lang="en-US" altLang="zh-CN" sz="1400" spc="200">
              <a:solidFill>
                <a:schemeClr val="tx1">
                  <a:lumMod val="65000"/>
                  <a:lumOff val="35000"/>
                </a:schemeClr>
              </a:solidFill>
              <a:uFillTx/>
              <a:latin typeface="汉仪雅酷黑-65J" panose="00020600040101010101" charset="-122"/>
              <a:ea typeface="汉仪雅酷黑-65J" panose="00020600040101010101" charset="-122"/>
              <a:cs typeface="HK Grotesk Black" panose="00000A00000000000000" charset="0"/>
              <a:sym typeface="Times New Roman" panose="02020603050405020304"/>
            </a:endParaRPr>
          </a:p>
        </p:txBody>
      </p:sp>
      <p:grpSp>
        <p:nvGrpSpPr>
          <p:cNvPr id="29" name="组合 28"/>
          <p:cNvGrpSpPr/>
          <p:nvPr/>
        </p:nvGrpSpPr>
        <p:grpSpPr>
          <a:xfrm>
            <a:off x="184785" y="225425"/>
            <a:ext cx="313055" cy="372110"/>
            <a:chOff x="10907" y="195"/>
            <a:chExt cx="1008" cy="1197"/>
          </a:xfrm>
          <a:solidFill>
            <a:schemeClr val="bg1">
              <a:alpha val="63000"/>
            </a:schemeClr>
          </a:solidFill>
        </p:grpSpPr>
        <p:sp>
          <p:nvSpPr>
            <p:cNvPr id="15" name="椭圆 14"/>
            <p:cNvSpPr/>
            <p:nvPr/>
          </p:nvSpPr>
          <p:spPr>
            <a:xfrm>
              <a:off x="10907"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6" name="椭圆 15"/>
            <p:cNvSpPr/>
            <p:nvPr/>
          </p:nvSpPr>
          <p:spPr>
            <a:xfrm>
              <a:off x="11209"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0" name="椭圆 19"/>
            <p:cNvSpPr/>
            <p:nvPr/>
          </p:nvSpPr>
          <p:spPr>
            <a:xfrm>
              <a:off x="11511"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1" name="椭圆 20"/>
            <p:cNvSpPr/>
            <p:nvPr/>
          </p:nvSpPr>
          <p:spPr>
            <a:xfrm>
              <a:off x="11813" y="19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9" name="椭圆 18"/>
            <p:cNvSpPr/>
            <p:nvPr/>
          </p:nvSpPr>
          <p:spPr>
            <a:xfrm>
              <a:off x="10907" y="56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3" name="椭圆 22"/>
            <p:cNvSpPr/>
            <p:nvPr/>
          </p:nvSpPr>
          <p:spPr>
            <a:xfrm>
              <a:off x="10907" y="92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4" name="椭圆 23"/>
            <p:cNvSpPr/>
            <p:nvPr/>
          </p:nvSpPr>
          <p:spPr>
            <a:xfrm>
              <a:off x="10907" y="129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5" name="椭圆 24"/>
            <p:cNvSpPr/>
            <p:nvPr/>
          </p:nvSpPr>
          <p:spPr>
            <a:xfrm>
              <a:off x="11209" y="56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7" name="椭圆 26"/>
            <p:cNvSpPr/>
            <p:nvPr/>
          </p:nvSpPr>
          <p:spPr>
            <a:xfrm>
              <a:off x="11209" y="92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8" name="椭圆 27"/>
            <p:cNvSpPr/>
            <p:nvPr/>
          </p:nvSpPr>
          <p:spPr>
            <a:xfrm>
              <a:off x="11511" y="560"/>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nvGrpSpPr>
          <p:cNvPr id="50" name="组合 49"/>
          <p:cNvGrpSpPr/>
          <p:nvPr/>
        </p:nvGrpSpPr>
        <p:grpSpPr>
          <a:xfrm>
            <a:off x="9082405" y="1191260"/>
            <a:ext cx="1228725" cy="1228725"/>
            <a:chOff x="13960" y="2785"/>
            <a:chExt cx="2520" cy="2520"/>
          </a:xfrm>
        </p:grpSpPr>
        <p:sp>
          <p:nvSpPr>
            <p:cNvPr id="48" name="椭圆 47"/>
            <p:cNvSpPr/>
            <p:nvPr/>
          </p:nvSpPr>
          <p:spPr>
            <a:xfrm>
              <a:off x="13960" y="2785"/>
              <a:ext cx="2520" cy="2520"/>
            </a:xfrm>
            <a:prstGeom prst="ellipse">
              <a:avLst/>
            </a:prstGeom>
            <a:gradFill>
              <a:gsLst>
                <a:gs pos="100000">
                  <a:schemeClr val="bg1">
                    <a:lumMod val="75000"/>
                  </a:schemeClr>
                </a:gs>
                <a:gs pos="2000">
                  <a:schemeClr val="bg1"/>
                </a:gs>
              </a:gsLst>
              <a:lin ang="5400000" scaled="0"/>
            </a:gradFill>
            <a:ln>
              <a:noFill/>
            </a:ln>
            <a:effectLst>
              <a:outerShdw blurRad="190500" dist="38100"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49" name="椭圆 48"/>
            <p:cNvSpPr/>
            <p:nvPr/>
          </p:nvSpPr>
          <p:spPr>
            <a:xfrm>
              <a:off x="14102" y="2927"/>
              <a:ext cx="2237" cy="2237"/>
            </a:xfrm>
            <a:prstGeom prst="ellipse">
              <a:avLst/>
            </a:prstGeom>
            <a:blipFill rotWithShape="1">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nvGrpSpPr>
          <p:cNvPr id="51" name="组合 50"/>
          <p:cNvGrpSpPr/>
          <p:nvPr/>
        </p:nvGrpSpPr>
        <p:grpSpPr>
          <a:xfrm>
            <a:off x="8716010" y="2680335"/>
            <a:ext cx="1640205" cy="1640205"/>
            <a:chOff x="13960" y="2785"/>
            <a:chExt cx="2520" cy="2520"/>
          </a:xfrm>
        </p:grpSpPr>
        <p:sp>
          <p:nvSpPr>
            <p:cNvPr id="52" name="椭圆 51"/>
            <p:cNvSpPr/>
            <p:nvPr/>
          </p:nvSpPr>
          <p:spPr>
            <a:xfrm>
              <a:off x="13960" y="2785"/>
              <a:ext cx="2520" cy="2520"/>
            </a:xfrm>
            <a:prstGeom prst="ellipse">
              <a:avLst/>
            </a:prstGeom>
            <a:gradFill>
              <a:gsLst>
                <a:gs pos="100000">
                  <a:schemeClr val="bg1">
                    <a:lumMod val="75000"/>
                  </a:schemeClr>
                </a:gs>
                <a:gs pos="2000">
                  <a:schemeClr val="bg1"/>
                </a:gs>
              </a:gsLst>
              <a:lin ang="5400000" scaled="0"/>
            </a:gradFill>
            <a:ln>
              <a:noFill/>
            </a:ln>
            <a:effectLst>
              <a:outerShdw blurRad="190500" dist="38100"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3" name="椭圆 52"/>
            <p:cNvSpPr/>
            <p:nvPr/>
          </p:nvSpPr>
          <p:spPr>
            <a:xfrm>
              <a:off x="14094" y="2919"/>
              <a:ext cx="2253" cy="2253"/>
            </a:xfrm>
            <a:prstGeom prst="ellipse">
              <a:avLst/>
            </a:prstGeom>
            <a:blipFill rotWithShape="1">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nvGrpSpPr>
          <p:cNvPr id="54" name="组合 53"/>
          <p:cNvGrpSpPr/>
          <p:nvPr/>
        </p:nvGrpSpPr>
        <p:grpSpPr>
          <a:xfrm>
            <a:off x="8365490" y="4671060"/>
            <a:ext cx="1301750" cy="1301750"/>
            <a:chOff x="13960" y="2785"/>
            <a:chExt cx="2520" cy="2520"/>
          </a:xfrm>
        </p:grpSpPr>
        <p:sp>
          <p:nvSpPr>
            <p:cNvPr id="55" name="椭圆 54"/>
            <p:cNvSpPr/>
            <p:nvPr/>
          </p:nvSpPr>
          <p:spPr>
            <a:xfrm>
              <a:off x="13960" y="2785"/>
              <a:ext cx="2520" cy="2520"/>
            </a:xfrm>
            <a:prstGeom prst="ellipse">
              <a:avLst/>
            </a:prstGeom>
            <a:gradFill>
              <a:gsLst>
                <a:gs pos="100000">
                  <a:schemeClr val="bg1">
                    <a:lumMod val="75000"/>
                  </a:schemeClr>
                </a:gs>
                <a:gs pos="2000">
                  <a:schemeClr val="bg1"/>
                </a:gs>
              </a:gsLst>
              <a:lin ang="5400000" scaled="0"/>
            </a:gradFill>
            <a:ln>
              <a:noFill/>
            </a:ln>
            <a:effectLst>
              <a:outerShdw blurRad="190500" dist="38100"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6" name="椭圆 55"/>
            <p:cNvSpPr/>
            <p:nvPr/>
          </p:nvSpPr>
          <p:spPr>
            <a:xfrm>
              <a:off x="14088" y="2913"/>
              <a:ext cx="2264" cy="2264"/>
            </a:xfrm>
            <a:prstGeom prst="ellipse">
              <a:avLst/>
            </a:prstGeom>
            <a:blipFill rotWithShape="1">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sp>
        <p:nvSpPr>
          <p:cNvPr id="6" name="矩形 5"/>
          <p:cNvSpPr/>
          <p:nvPr/>
        </p:nvSpPr>
        <p:spPr>
          <a:xfrm>
            <a:off x="-53524" y="1889570"/>
            <a:ext cx="9214381" cy="923330"/>
          </a:xfrm>
          <a:prstGeom prst="rect">
            <a:avLst/>
          </a:prstGeom>
          <a:noFill/>
        </p:spPr>
        <p:txBody>
          <a:bodyPr wrap="none" lIns="91440" tIns="45720" rIns="91440" bIns="45720">
            <a:spAutoFit/>
          </a:bodyPr>
          <a:lstStyle/>
          <a:p>
            <a:pPr algn="ctr"/>
            <a:r>
              <a:rPr lang="en-US" altLang="zh-CN" sz="5400">
                <a:ln w="0"/>
                <a:solidFill>
                  <a:srgbClr val="43A511"/>
                </a:solidFill>
                <a:effectLst>
                  <a:reflection blurRad="6350" stA="53000" endA="300" endPos="35500" dir="5400000" sy="-90000" algn="bl" rotWithShape="0"/>
                </a:effectLst>
                <a:latin typeface="Comic Sans MS" panose="030F0702030302020204" pitchFamily="66" charset="0"/>
              </a:rPr>
              <a:t>THANKS FOR LISTENING</a:t>
            </a:r>
          </a:p>
        </p:txBody>
      </p:sp>
      <p:sp>
        <p:nvSpPr>
          <p:cNvPr id="7" name="矩形 6"/>
          <p:cNvSpPr/>
          <p:nvPr/>
        </p:nvSpPr>
        <p:spPr>
          <a:xfrm>
            <a:off x="2383841" y="3778505"/>
            <a:ext cx="4339650" cy="923330"/>
          </a:xfrm>
          <a:prstGeom prst="rect">
            <a:avLst/>
          </a:prstGeom>
          <a:noFill/>
        </p:spPr>
        <p:txBody>
          <a:bodyPr wrap="none" lIns="91440" tIns="45720" rIns="91440" bIns="45720">
            <a:spAutoFit/>
          </a:bodyPr>
          <a:lstStyle/>
          <a:p>
            <a:pPr algn="ctr"/>
            <a:r>
              <a:rPr lang="zh-CN" altLang="en-US" sz="5400">
                <a:ln w="12700" cmpd="sng">
                  <a:solidFill>
                    <a:srgbClr val="72BA00"/>
                  </a:solidFill>
                  <a:prstDash val="solid"/>
                </a:ln>
                <a:solidFill>
                  <a:srgbClr val="2C6402"/>
                </a:solidFill>
                <a:latin typeface="微软雅黑" panose="020B0503020204020204" pitchFamily="34" charset="-122"/>
                <a:ea typeface="微软雅黑" panose="020B0503020204020204" pitchFamily="34" charset="-122"/>
              </a:rPr>
              <a:t>感谢您的聆听</a:t>
            </a:r>
          </a:p>
        </p:txBody>
      </p:sp>
    </p:spTree>
    <p:custDataLst>
      <p:tags r:id="rId1"/>
    </p:custData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614285" y="0"/>
            <a:ext cx="5467350" cy="6858000"/>
            <a:chOff x="12135" y="0"/>
            <a:chExt cx="8610" cy="10800"/>
          </a:xfrm>
        </p:grpSpPr>
        <p:sp>
          <p:nvSpPr>
            <p:cNvPr id="17" name="任意多边形 16"/>
            <p:cNvSpPr/>
            <p:nvPr/>
          </p:nvSpPr>
          <p:spPr>
            <a:xfrm>
              <a:off x="12135" y="0"/>
              <a:ext cx="5243" cy="10800"/>
            </a:xfrm>
            <a:custGeom>
              <a:avLst/>
              <a:gdLst/>
              <a:ahLst/>
              <a:cxnLst>
                <a:cxn ang="3">
                  <a:pos x="hc" y="t"/>
                </a:cxn>
                <a:cxn ang="cd2">
                  <a:pos x="l" y="vc"/>
                </a:cxn>
                <a:cxn ang="cd4">
                  <a:pos x="hc" y="b"/>
                </a:cxn>
                <a:cxn ang="0">
                  <a:pos x="r" y="vc"/>
                </a:cxn>
              </a:cxnLst>
              <a:rect l="l" t="t" r="r" b="b"/>
              <a:pathLst>
                <a:path w="5243" h="10800">
                  <a:moveTo>
                    <a:pt x="2425" y="0"/>
                  </a:moveTo>
                  <a:lnTo>
                    <a:pt x="5243" y="0"/>
                  </a:lnTo>
                  <a:lnTo>
                    <a:pt x="5243" y="10800"/>
                  </a:lnTo>
                  <a:lnTo>
                    <a:pt x="0" y="10800"/>
                  </a:lnTo>
                  <a:lnTo>
                    <a:pt x="91" y="10689"/>
                  </a:lnTo>
                  <a:lnTo>
                    <a:pt x="276" y="10453"/>
                  </a:lnTo>
                  <a:lnTo>
                    <a:pt x="455" y="10212"/>
                  </a:lnTo>
                  <a:lnTo>
                    <a:pt x="629" y="9967"/>
                  </a:lnTo>
                  <a:lnTo>
                    <a:pt x="797" y="9717"/>
                  </a:lnTo>
                  <a:lnTo>
                    <a:pt x="958" y="9463"/>
                  </a:lnTo>
                  <a:lnTo>
                    <a:pt x="1114" y="9204"/>
                  </a:lnTo>
                  <a:lnTo>
                    <a:pt x="1263" y="8942"/>
                  </a:lnTo>
                  <a:lnTo>
                    <a:pt x="1406" y="8676"/>
                  </a:lnTo>
                  <a:lnTo>
                    <a:pt x="1543" y="8405"/>
                  </a:lnTo>
                  <a:lnTo>
                    <a:pt x="1673" y="8131"/>
                  </a:lnTo>
                  <a:lnTo>
                    <a:pt x="1797" y="7854"/>
                  </a:lnTo>
                  <a:lnTo>
                    <a:pt x="1914" y="7573"/>
                  </a:lnTo>
                  <a:lnTo>
                    <a:pt x="2024" y="7288"/>
                  </a:lnTo>
                  <a:lnTo>
                    <a:pt x="2127" y="7000"/>
                  </a:lnTo>
                  <a:lnTo>
                    <a:pt x="2223" y="6709"/>
                  </a:lnTo>
                  <a:lnTo>
                    <a:pt x="2312" y="6414"/>
                  </a:lnTo>
                  <a:lnTo>
                    <a:pt x="2394" y="6117"/>
                  </a:lnTo>
                  <a:lnTo>
                    <a:pt x="2469" y="5816"/>
                  </a:lnTo>
                  <a:lnTo>
                    <a:pt x="2536" y="5513"/>
                  </a:lnTo>
                  <a:lnTo>
                    <a:pt x="2595" y="5207"/>
                  </a:lnTo>
                  <a:lnTo>
                    <a:pt x="2647" y="4898"/>
                  </a:lnTo>
                  <a:lnTo>
                    <a:pt x="2691" y="4587"/>
                  </a:lnTo>
                  <a:lnTo>
                    <a:pt x="2728" y="4273"/>
                  </a:lnTo>
                  <a:lnTo>
                    <a:pt x="2756" y="3957"/>
                  </a:lnTo>
                  <a:lnTo>
                    <a:pt x="2777" y="3639"/>
                  </a:lnTo>
                  <a:lnTo>
                    <a:pt x="2789" y="3318"/>
                  </a:lnTo>
                  <a:lnTo>
                    <a:pt x="2793" y="2996"/>
                  </a:lnTo>
                  <a:lnTo>
                    <a:pt x="2789" y="2673"/>
                  </a:lnTo>
                  <a:lnTo>
                    <a:pt x="2777" y="2352"/>
                  </a:lnTo>
                  <a:lnTo>
                    <a:pt x="2756" y="2034"/>
                  </a:lnTo>
                  <a:lnTo>
                    <a:pt x="2728" y="1718"/>
                  </a:lnTo>
                  <a:lnTo>
                    <a:pt x="2691" y="1404"/>
                  </a:lnTo>
                  <a:lnTo>
                    <a:pt x="2647" y="1093"/>
                  </a:lnTo>
                  <a:lnTo>
                    <a:pt x="2595" y="784"/>
                  </a:lnTo>
                  <a:lnTo>
                    <a:pt x="2536" y="478"/>
                  </a:lnTo>
                  <a:lnTo>
                    <a:pt x="2469" y="175"/>
                  </a:lnTo>
                  <a:lnTo>
                    <a:pt x="2425" y="0"/>
                  </a:lnTo>
                  <a:close/>
                </a:path>
              </a:pathLst>
            </a:custGeom>
            <a:gradFill>
              <a:gsLst>
                <a:gs pos="88000">
                  <a:srgbClr val="72BA00"/>
                </a:gs>
                <a:gs pos="2000">
                  <a:srgbClr val="D1FF1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18" name="任意多边形 17"/>
            <p:cNvSpPr/>
            <p:nvPr/>
          </p:nvSpPr>
          <p:spPr>
            <a:xfrm>
              <a:off x="13202" y="0"/>
              <a:ext cx="4176" cy="10800"/>
            </a:xfrm>
            <a:custGeom>
              <a:avLst/>
              <a:gdLst/>
              <a:ahLst/>
              <a:cxnLst>
                <a:cxn ang="3">
                  <a:pos x="hc" y="t"/>
                </a:cxn>
                <a:cxn ang="cd2">
                  <a:pos x="l" y="vc"/>
                </a:cxn>
                <a:cxn ang="cd4">
                  <a:pos x="hc" y="b"/>
                </a:cxn>
                <a:cxn ang="0">
                  <a:pos x="r" y="vc"/>
                </a:cxn>
              </a:cxnLst>
              <a:rect l="l" t="t" r="r" b="b"/>
              <a:pathLst>
                <a:path w="4176" h="10800">
                  <a:moveTo>
                    <a:pt x="1560" y="0"/>
                  </a:moveTo>
                  <a:lnTo>
                    <a:pt x="4176" y="0"/>
                  </a:lnTo>
                  <a:lnTo>
                    <a:pt x="417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19" name="任意多边形 18"/>
            <p:cNvSpPr/>
            <p:nvPr/>
          </p:nvSpPr>
          <p:spPr>
            <a:xfrm>
              <a:off x="13272" y="0"/>
              <a:ext cx="4106" cy="10800"/>
            </a:xfrm>
            <a:custGeom>
              <a:avLst/>
              <a:gdLst/>
              <a:ahLst/>
              <a:cxnLst>
                <a:cxn ang="3">
                  <a:pos x="hc" y="t"/>
                </a:cxn>
                <a:cxn ang="cd2">
                  <a:pos x="l" y="vc"/>
                </a:cxn>
                <a:cxn ang="cd4">
                  <a:pos x="hc" y="b"/>
                </a:cxn>
                <a:cxn ang="0">
                  <a:pos x="r" y="vc"/>
                </a:cxn>
              </a:cxnLst>
              <a:rect l="l" t="t" r="r" b="b"/>
              <a:pathLst>
                <a:path w="4106" h="10800">
                  <a:moveTo>
                    <a:pt x="1560" y="0"/>
                  </a:moveTo>
                  <a:lnTo>
                    <a:pt x="4106" y="0"/>
                  </a:lnTo>
                  <a:lnTo>
                    <a:pt x="410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rgbClr val="D2F0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20" name="任意多边形 19"/>
            <p:cNvSpPr/>
            <p:nvPr/>
          </p:nvSpPr>
          <p:spPr>
            <a:xfrm>
              <a:off x="13599" y="0"/>
              <a:ext cx="7147" cy="10800"/>
            </a:xfrm>
            <a:custGeom>
              <a:avLst/>
              <a:gdLst/>
              <a:ahLst/>
              <a:cxnLst>
                <a:cxn ang="3">
                  <a:pos x="hc" y="t"/>
                </a:cxn>
                <a:cxn ang="cd2">
                  <a:pos x="l" y="vc"/>
                </a:cxn>
                <a:cxn ang="cd4">
                  <a:pos x="hc" y="b"/>
                </a:cxn>
                <a:cxn ang="0">
                  <a:pos x="r" y="vc"/>
                </a:cxn>
              </a:cxnLst>
              <a:rect l="l" t="t" r="r" b="b"/>
              <a:pathLst>
                <a:path w="7147" h="10800">
                  <a:moveTo>
                    <a:pt x="1571" y="0"/>
                  </a:moveTo>
                  <a:lnTo>
                    <a:pt x="7147" y="0"/>
                  </a:lnTo>
                  <a:lnTo>
                    <a:pt x="7147" y="10799"/>
                  </a:lnTo>
                  <a:lnTo>
                    <a:pt x="3779" y="10799"/>
                  </a:lnTo>
                  <a:lnTo>
                    <a:pt x="3779" y="10800"/>
                  </a:lnTo>
                  <a:lnTo>
                    <a:pt x="0" y="10800"/>
                  </a:lnTo>
                  <a:lnTo>
                    <a:pt x="58" y="10708"/>
                  </a:lnTo>
                  <a:lnTo>
                    <a:pt x="229" y="10426"/>
                  </a:lnTo>
                  <a:lnTo>
                    <a:pt x="392" y="10138"/>
                  </a:lnTo>
                  <a:lnTo>
                    <a:pt x="549" y="9847"/>
                  </a:lnTo>
                  <a:lnTo>
                    <a:pt x="698" y="9551"/>
                  </a:lnTo>
                  <a:lnTo>
                    <a:pt x="841" y="9251"/>
                  </a:lnTo>
                  <a:lnTo>
                    <a:pt x="976" y="8947"/>
                  </a:lnTo>
                  <a:lnTo>
                    <a:pt x="1104" y="8640"/>
                  </a:lnTo>
                  <a:lnTo>
                    <a:pt x="1225" y="8328"/>
                  </a:lnTo>
                  <a:lnTo>
                    <a:pt x="1337" y="8013"/>
                  </a:lnTo>
                  <a:lnTo>
                    <a:pt x="1443" y="7694"/>
                  </a:lnTo>
                  <a:lnTo>
                    <a:pt x="1540" y="7372"/>
                  </a:lnTo>
                  <a:lnTo>
                    <a:pt x="1630" y="7046"/>
                  </a:lnTo>
                  <a:lnTo>
                    <a:pt x="1711" y="6717"/>
                  </a:lnTo>
                  <a:lnTo>
                    <a:pt x="1785" y="6385"/>
                  </a:lnTo>
                  <a:lnTo>
                    <a:pt x="1850" y="6050"/>
                  </a:lnTo>
                  <a:lnTo>
                    <a:pt x="1907" y="5712"/>
                  </a:lnTo>
                  <a:lnTo>
                    <a:pt x="1955" y="5372"/>
                  </a:lnTo>
                  <a:lnTo>
                    <a:pt x="1995" y="5028"/>
                  </a:lnTo>
                  <a:lnTo>
                    <a:pt x="2026" y="4682"/>
                  </a:lnTo>
                  <a:lnTo>
                    <a:pt x="2049" y="4334"/>
                  </a:lnTo>
                  <a:lnTo>
                    <a:pt x="2062" y="3983"/>
                  </a:lnTo>
                  <a:lnTo>
                    <a:pt x="2067" y="3630"/>
                  </a:lnTo>
                  <a:lnTo>
                    <a:pt x="2062" y="3277"/>
                  </a:lnTo>
                  <a:lnTo>
                    <a:pt x="2049" y="2926"/>
                  </a:lnTo>
                  <a:lnTo>
                    <a:pt x="2026" y="2578"/>
                  </a:lnTo>
                  <a:lnTo>
                    <a:pt x="1995" y="2232"/>
                  </a:lnTo>
                  <a:lnTo>
                    <a:pt x="1955" y="1888"/>
                  </a:lnTo>
                  <a:lnTo>
                    <a:pt x="1907" y="1548"/>
                  </a:lnTo>
                  <a:lnTo>
                    <a:pt x="1850" y="1210"/>
                  </a:lnTo>
                  <a:lnTo>
                    <a:pt x="1785" y="875"/>
                  </a:lnTo>
                  <a:lnTo>
                    <a:pt x="1711" y="543"/>
                  </a:lnTo>
                  <a:lnTo>
                    <a:pt x="1630" y="214"/>
                  </a:lnTo>
                  <a:lnTo>
                    <a:pt x="1571" y="0"/>
                  </a:lnTo>
                  <a:close/>
                </a:path>
              </a:pathLst>
            </a:custGeom>
            <a:gradFill>
              <a:gsLst>
                <a:gs pos="100000">
                  <a:srgbClr val="2C6402"/>
                </a:gs>
                <a:gs pos="78000">
                  <a:srgbClr val="457E04"/>
                </a:gs>
                <a:gs pos="2000">
                  <a:srgbClr val="72B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grpSp>
      <p:grpSp>
        <p:nvGrpSpPr>
          <p:cNvPr id="21" name="组合 20"/>
          <p:cNvGrpSpPr/>
          <p:nvPr/>
        </p:nvGrpSpPr>
        <p:grpSpPr>
          <a:xfrm>
            <a:off x="456565" y="1456236"/>
            <a:ext cx="12625705" cy="3997325"/>
            <a:chOff x="1559" y="1651"/>
            <a:chExt cx="19883" cy="6295"/>
          </a:xfrm>
        </p:grpSpPr>
        <p:sp>
          <p:nvSpPr>
            <p:cNvPr id="22" name="文本框 21"/>
            <p:cNvSpPr txBox="1"/>
            <p:nvPr/>
          </p:nvSpPr>
          <p:spPr>
            <a:xfrm>
              <a:off x="3596" y="3874"/>
              <a:ext cx="16292" cy="1454"/>
            </a:xfrm>
            <a:prstGeom prst="rect">
              <a:avLst/>
            </a:prstGeom>
            <a:noFill/>
          </p:spPr>
          <p:txBody>
            <a:bodyPr wrap="square" rtlCol="0">
              <a:spAutoFit/>
            </a:bodyPr>
            <a:lstStyle/>
            <a:p>
              <a:r>
                <a:rPr lang="zh-CN" altLang="en-US" sz="3000" dirty="0">
                  <a:latin typeface="微软雅黑" panose="020B0503020204020204" pitchFamily="34" charset="-122"/>
                  <a:ea typeface="微软雅黑" panose="020B0503020204020204" pitchFamily="34" charset="-122"/>
                  <a:cs typeface="汉仪君黑-45简" panose="020B0604020202020204" charset="-122"/>
                  <a:sym typeface="+mn-ea"/>
                </a:rPr>
                <a:t>国家粮食交易平台发展历程</a:t>
              </a:r>
              <a:endParaRPr lang="en-US" altLang="zh-CN" sz="3000" dirty="0">
                <a:latin typeface="微软雅黑" panose="020B0503020204020204" pitchFamily="34" charset="-122"/>
                <a:ea typeface="微软雅黑" panose="020B0503020204020204" pitchFamily="34" charset="-122"/>
                <a:cs typeface="汉仪君黑-45简" panose="020B0604020202020204" charset="-122"/>
                <a:sym typeface="+mn-ea"/>
              </a:endParaRPr>
            </a:p>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Development History of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the</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National Grain Electronic</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Trading Platform</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23" name="组合 22"/>
            <p:cNvGrpSpPr/>
            <p:nvPr/>
          </p:nvGrpSpPr>
          <p:grpSpPr>
            <a:xfrm>
              <a:off x="3126" y="5765"/>
              <a:ext cx="18316" cy="2181"/>
              <a:chOff x="9620" y="3051"/>
              <a:chExt cx="18316" cy="2181"/>
            </a:xfrm>
          </p:grpSpPr>
          <p:sp>
            <p:nvSpPr>
              <p:cNvPr id="28" name="圆角矩形 27"/>
              <p:cNvSpPr/>
              <p:nvPr/>
            </p:nvSpPr>
            <p:spPr>
              <a:xfrm flipH="1">
                <a:off x="9629" y="3073"/>
                <a:ext cx="961" cy="961"/>
              </a:xfrm>
              <a:prstGeom prst="roundRect">
                <a:avLst>
                  <a:gd name="adj" fmla="val 50000"/>
                </a:avLst>
              </a:prstGeom>
              <a:solidFill>
                <a:srgbClr val="457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29" name="文本框 28"/>
              <p:cNvSpPr txBox="1"/>
              <p:nvPr/>
            </p:nvSpPr>
            <p:spPr>
              <a:xfrm>
                <a:off x="10780" y="3051"/>
                <a:ext cx="17156" cy="2181"/>
              </a:xfrm>
              <a:prstGeom prst="rect">
                <a:avLst/>
              </a:prstGeom>
              <a:noFill/>
            </p:spPr>
            <p:txBody>
              <a:bodyPr wrap="square" rtlCol="0">
                <a:spAutoFit/>
              </a:bodyPr>
              <a:lstStyle/>
              <a:p>
                <a:r>
                  <a:rPr lang="zh-CN" altLang="en-US" sz="3000" dirty="0">
                    <a:latin typeface="微软雅黑" panose="020B0503020204020204" pitchFamily="34" charset="-122"/>
                    <a:ea typeface="微软雅黑" panose="020B0503020204020204" pitchFamily="34" charset="-122"/>
                    <a:cs typeface="汉仪君黑-45简" panose="020B0604020202020204" charset="-122"/>
                    <a:sym typeface="+mn-ea"/>
                  </a:rPr>
                  <a:t>国家粮食交易平台建设成效</a:t>
                </a:r>
                <a:endParaRPr lang="en-US" altLang="zh-CN" sz="3000" dirty="0">
                  <a:latin typeface="微软雅黑" panose="020B0503020204020204" pitchFamily="34" charset="-122"/>
                  <a:ea typeface="微软雅黑" panose="020B0503020204020204" pitchFamily="34" charset="-122"/>
                  <a:cs typeface="汉仪君黑-45简" panose="020B0604020202020204" charset="-122"/>
                  <a:sym typeface="+mn-ea"/>
                </a:endParaRPr>
              </a:p>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Achievements of Building</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the</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National Grain Electronic</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Trading Platform</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endParaRPr lang="zh-CN" altLang="en-US" sz="3000" b="1" dirty="0">
                  <a:latin typeface="微软雅黑" panose="020B0503020204020204" pitchFamily="34" charset="-122"/>
                  <a:ea typeface="微软雅黑" panose="020B0503020204020204" pitchFamily="34" charset="-122"/>
                  <a:cs typeface="汉仪君黑-45简" panose="020B0604020202020204" charset="-122"/>
                  <a:sym typeface="+mn-ea"/>
                </a:endParaRPr>
              </a:p>
            </p:txBody>
          </p:sp>
          <p:sp>
            <p:nvSpPr>
              <p:cNvPr id="30" name="文本框 29"/>
              <p:cNvSpPr txBox="1"/>
              <p:nvPr/>
            </p:nvSpPr>
            <p:spPr>
              <a:xfrm>
                <a:off x="9620" y="3116"/>
                <a:ext cx="1271" cy="822"/>
              </a:xfrm>
              <a:prstGeom prst="rect">
                <a:avLst/>
              </a:prstGeom>
              <a:noFill/>
            </p:spPr>
            <p:txBody>
              <a:bodyPr wrap="square" rtlCol="0">
                <a:spAutoFit/>
              </a:bodyPr>
              <a:lstStyle/>
              <a:p>
                <a:r>
                  <a:rPr lang="en-US" altLang="zh-CN" sz="2800">
                    <a:solidFill>
                      <a:schemeClr val="bg1"/>
                    </a:solidFill>
                    <a:latin typeface="汉仪雅酷黑 95W" panose="020B0A04020202020204" charset="-122"/>
                    <a:ea typeface="+mj-ea"/>
                    <a:cs typeface="汉仪雅酷黑 95W" panose="020B0A04020202020204" charset="-122"/>
                  </a:rPr>
                  <a:t>02</a:t>
                </a:r>
              </a:p>
            </p:txBody>
          </p:sp>
        </p:grpSp>
        <p:cxnSp>
          <p:nvCxnSpPr>
            <p:cNvPr id="24" name="直接连接符 23"/>
            <p:cNvCxnSpPr/>
            <p:nvPr/>
          </p:nvCxnSpPr>
          <p:spPr>
            <a:xfrm>
              <a:off x="1799" y="3154"/>
              <a:ext cx="1155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807" y="3095"/>
              <a:ext cx="2960" cy="120"/>
            </a:xfrm>
            <a:prstGeom prst="rect">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E3074"/>
                </a:solidFill>
                <a:cs typeface="汉仪君黑-45简" panose="020B0604020202020204" charset="-122"/>
              </a:endParaRPr>
            </a:p>
          </p:txBody>
        </p:sp>
        <p:sp>
          <p:nvSpPr>
            <p:cNvPr id="26" name="文本框 25"/>
            <p:cNvSpPr txBox="1"/>
            <p:nvPr/>
          </p:nvSpPr>
          <p:spPr>
            <a:xfrm>
              <a:off x="10357" y="2414"/>
              <a:ext cx="3591" cy="531"/>
            </a:xfrm>
            <a:prstGeom prst="rect">
              <a:avLst/>
            </a:prstGeom>
            <a:noFill/>
            <a:effectLst/>
          </p:spPr>
          <p:txBody>
            <a:bodyPr wrap="square" rtlCol="0">
              <a:spAutoFit/>
            </a:bodyPr>
            <a:lstStyle/>
            <a:p>
              <a:pPr algn="ctr"/>
              <a:r>
                <a:rPr lang="zh-CN" altLang="en-US" sz="1600" spc="400" dirty="0">
                  <a:solidFill>
                    <a:schemeClr val="bg1">
                      <a:lumMod val="75000"/>
                    </a:schemeClr>
                  </a:solidFill>
                  <a:effectLst/>
                  <a:uFillTx/>
                  <a:latin typeface="Arial Black" panose="020B0A04020102020204" pitchFamily="34" charset="0"/>
                  <a:ea typeface="+mj-ea"/>
                  <a:cs typeface="Arial" panose="020B0604020202020204" pitchFamily="34" charset="0"/>
                </a:rPr>
                <a:t>CONT</a:t>
              </a:r>
              <a:r>
                <a:rPr lang="en-US" altLang="zh-CN" sz="1600" spc="400" dirty="0">
                  <a:solidFill>
                    <a:schemeClr val="bg1">
                      <a:lumMod val="75000"/>
                    </a:schemeClr>
                  </a:solidFill>
                  <a:effectLst/>
                  <a:uFillTx/>
                  <a:latin typeface="Arial Black" panose="020B0A04020102020204" pitchFamily="34" charset="0"/>
                  <a:ea typeface="+mj-ea"/>
                  <a:cs typeface="Arial" panose="020B0604020202020204" pitchFamily="34" charset="0"/>
                </a:rPr>
                <a:t>E</a:t>
              </a:r>
              <a:r>
                <a:rPr lang="zh-CN" altLang="en-US" sz="1600" spc="400" dirty="0">
                  <a:solidFill>
                    <a:schemeClr val="bg1">
                      <a:lumMod val="75000"/>
                    </a:schemeClr>
                  </a:solidFill>
                  <a:effectLst/>
                  <a:uFillTx/>
                  <a:latin typeface="Arial Black" panose="020B0A04020102020204" pitchFamily="34" charset="0"/>
                  <a:ea typeface="+mj-ea"/>
                  <a:cs typeface="Arial" panose="020B0604020202020204" pitchFamily="34" charset="0"/>
                </a:rPr>
                <a:t>NTS</a:t>
              </a:r>
            </a:p>
          </p:txBody>
        </p:sp>
        <p:sp>
          <p:nvSpPr>
            <p:cNvPr id="27" name="副标题 140"/>
            <p:cNvSpPr>
              <a:spLocks noGrp="1"/>
            </p:cNvSpPr>
            <p:nvPr>
              <p:custDataLst>
                <p:tags r:id="rId1"/>
              </p:custDataLst>
            </p:nvPr>
          </p:nvSpPr>
          <p:spPr>
            <a:xfrm>
              <a:off x="1559" y="1651"/>
              <a:ext cx="13839" cy="1426"/>
            </a:xfrm>
            <a:prstGeom prst="rect">
              <a:avLst/>
            </a:prstGeom>
            <a:effectLst/>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r>
                <a:rPr lang="zh-CN" altLang="en-US" sz="4800" b="1">
                  <a:solidFill>
                    <a:schemeClr val="tx1"/>
                  </a:solidFill>
                  <a:latin typeface="微软雅黑" panose="020B0503020204020204" pitchFamily="34" charset="-122"/>
                  <a:cs typeface="汉仪雅酷黑-95J" panose="00020600040101010101" charset="-122"/>
                </a:rPr>
                <a:t>目   录</a:t>
              </a:r>
            </a:p>
          </p:txBody>
        </p:sp>
      </p:grpSp>
      <p:sp>
        <p:nvSpPr>
          <p:cNvPr id="31" name="文本框 30"/>
          <p:cNvSpPr txBox="1"/>
          <p:nvPr/>
        </p:nvSpPr>
        <p:spPr>
          <a:xfrm>
            <a:off x="2191703" y="5409655"/>
            <a:ext cx="808355" cy="521970"/>
          </a:xfrm>
          <a:prstGeom prst="rect">
            <a:avLst/>
          </a:prstGeom>
          <a:noFill/>
        </p:spPr>
        <p:txBody>
          <a:bodyPr wrap="square" rtlCol="0">
            <a:spAutoFit/>
          </a:bodyPr>
          <a:lstStyle/>
          <a:p>
            <a:r>
              <a:rPr lang="en-US" altLang="zh-CN" sz="2800">
                <a:solidFill>
                  <a:schemeClr val="bg1"/>
                </a:solidFill>
                <a:latin typeface="汉仪雅酷黑 95W" panose="020B0A04020202020204" charset="-122"/>
                <a:ea typeface="+mj-ea"/>
                <a:cs typeface="汉仪雅酷黑 95W" panose="020B0A04020202020204" charset="-122"/>
              </a:rPr>
              <a:t>03</a:t>
            </a:r>
          </a:p>
        </p:txBody>
      </p:sp>
      <p:grpSp>
        <p:nvGrpSpPr>
          <p:cNvPr id="32" name="组合 31"/>
          <p:cNvGrpSpPr/>
          <p:nvPr/>
        </p:nvGrpSpPr>
        <p:grpSpPr>
          <a:xfrm>
            <a:off x="2024698" y="5283381"/>
            <a:ext cx="10294302" cy="956985"/>
            <a:chOff x="1395095" y="5209721"/>
            <a:chExt cx="10294302" cy="956985"/>
          </a:xfrm>
        </p:grpSpPr>
        <p:sp>
          <p:nvSpPr>
            <p:cNvPr id="33" name="文本框 32"/>
            <p:cNvSpPr txBox="1"/>
            <p:nvPr/>
          </p:nvSpPr>
          <p:spPr>
            <a:xfrm>
              <a:off x="2090420" y="5243376"/>
              <a:ext cx="9598977" cy="923330"/>
            </a:xfrm>
            <a:prstGeom prst="rect">
              <a:avLst/>
            </a:prstGeom>
            <a:noFill/>
          </p:spPr>
          <p:txBody>
            <a:bodyPr wrap="square" rtlCol="0">
              <a:spAutoFit/>
            </a:bodyPr>
            <a:lstStyle/>
            <a:p>
              <a:r>
                <a:rPr lang="zh-CN" altLang="en-US" sz="3000" dirty="0">
                  <a:latin typeface="微软雅黑" panose="020B0503020204020204" pitchFamily="34" charset="-122"/>
                  <a:ea typeface="微软雅黑" panose="020B0503020204020204" pitchFamily="34" charset="-122"/>
                  <a:cs typeface="汉仪君黑-45简" panose="020B0604020202020204" charset="-122"/>
                  <a:sym typeface="+mn-ea"/>
                </a:rPr>
                <a:t>支持加纳农产品交易电子化</a:t>
              </a:r>
              <a:endParaRPr lang="en-US" altLang="zh-CN" sz="3000" dirty="0">
                <a:latin typeface="微软雅黑" panose="020B0503020204020204" pitchFamily="34" charset="-122"/>
                <a:ea typeface="微软雅黑" panose="020B0503020204020204" pitchFamily="34" charset="-122"/>
                <a:cs typeface="汉仪君黑-45简" panose="020B0604020202020204" charset="-122"/>
                <a:sym typeface="+mn-ea"/>
              </a:endParaRPr>
            </a:p>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Support the Digitization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of Agricultural</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sym typeface="+mn-ea"/>
                </a:rPr>
                <a:t>Product Trading in Ghana</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4" name="圆角矩形 33"/>
            <p:cNvSpPr/>
            <p:nvPr/>
          </p:nvSpPr>
          <p:spPr>
            <a:xfrm flipH="1">
              <a:off x="1395095" y="5209721"/>
              <a:ext cx="610235" cy="610235"/>
            </a:xfrm>
            <a:prstGeom prst="roundRect">
              <a:avLst>
                <a:gd name="adj" fmla="val 50000"/>
              </a:avLst>
            </a:prstGeom>
            <a:solidFill>
              <a:srgbClr val="457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35" name="文本框 34"/>
            <p:cNvSpPr txBox="1"/>
            <p:nvPr/>
          </p:nvSpPr>
          <p:spPr>
            <a:xfrm>
              <a:off x="1402715" y="5243376"/>
              <a:ext cx="808355" cy="521970"/>
            </a:xfrm>
            <a:prstGeom prst="rect">
              <a:avLst/>
            </a:prstGeom>
            <a:noFill/>
          </p:spPr>
          <p:txBody>
            <a:bodyPr wrap="square" rtlCol="0">
              <a:spAutoFit/>
            </a:bodyPr>
            <a:lstStyle/>
            <a:p>
              <a:r>
                <a:rPr lang="en-US" altLang="zh-CN" sz="2800">
                  <a:solidFill>
                    <a:schemeClr val="bg1"/>
                  </a:solidFill>
                  <a:latin typeface="汉仪雅酷黑 95W" panose="020B0A04020202020204" charset="-122"/>
                  <a:ea typeface="+mj-ea"/>
                  <a:cs typeface="汉仪雅酷黑 95W" panose="020B0A04020202020204" charset="-122"/>
                </a:rPr>
                <a:t>03</a:t>
              </a:r>
            </a:p>
          </p:txBody>
        </p:sp>
      </p:grpSp>
      <p:sp>
        <p:nvSpPr>
          <p:cNvPr id="36" name="圆角矩形 35"/>
          <p:cNvSpPr/>
          <p:nvPr/>
        </p:nvSpPr>
        <p:spPr>
          <a:xfrm flipH="1">
            <a:off x="1031784" y="2872286"/>
            <a:ext cx="610235" cy="610235"/>
          </a:xfrm>
          <a:prstGeom prst="roundRect">
            <a:avLst>
              <a:gd name="adj" fmla="val 50000"/>
            </a:avLst>
          </a:prstGeom>
          <a:solidFill>
            <a:srgbClr val="457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37" name="文本框 36"/>
          <p:cNvSpPr txBox="1"/>
          <p:nvPr/>
        </p:nvSpPr>
        <p:spPr>
          <a:xfrm>
            <a:off x="1026069" y="2899591"/>
            <a:ext cx="807085" cy="521970"/>
          </a:xfrm>
          <a:prstGeom prst="rect">
            <a:avLst/>
          </a:prstGeom>
          <a:noFill/>
        </p:spPr>
        <p:txBody>
          <a:bodyPr wrap="square" rtlCol="0">
            <a:spAutoFit/>
          </a:bodyPr>
          <a:lstStyle/>
          <a:p>
            <a:r>
              <a:rPr lang="en-US" altLang="zh-CN" sz="2800">
                <a:solidFill>
                  <a:schemeClr val="bg1"/>
                </a:solidFill>
                <a:latin typeface="汉仪雅酷黑 95W" panose="020B0A04020202020204" charset="-122"/>
                <a:ea typeface="+mj-ea"/>
                <a:cs typeface="汉仪雅酷黑 95W" panose="020B0A04020202020204" charset="-122"/>
              </a:rPr>
              <a:t>01</a:t>
            </a: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200000" flipH="1">
            <a:off x="3471545" y="405130"/>
            <a:ext cx="5248910" cy="12192000"/>
            <a:chOff x="12315" y="0"/>
            <a:chExt cx="8266" cy="10800"/>
          </a:xfrm>
        </p:grpSpPr>
        <p:sp>
          <p:nvSpPr>
            <p:cNvPr id="3" name="任意多边形 2"/>
            <p:cNvSpPr/>
            <p:nvPr/>
          </p:nvSpPr>
          <p:spPr>
            <a:xfrm>
              <a:off x="12315" y="0"/>
              <a:ext cx="5243" cy="10800"/>
            </a:xfrm>
            <a:custGeom>
              <a:avLst/>
              <a:gdLst/>
              <a:ahLst/>
              <a:cxnLst>
                <a:cxn ang="3">
                  <a:pos x="hc" y="t"/>
                </a:cxn>
                <a:cxn ang="cd2">
                  <a:pos x="l" y="vc"/>
                </a:cxn>
                <a:cxn ang="cd4">
                  <a:pos x="hc" y="b"/>
                </a:cxn>
                <a:cxn ang="0">
                  <a:pos x="r" y="vc"/>
                </a:cxn>
              </a:cxnLst>
              <a:rect l="l" t="t" r="r" b="b"/>
              <a:pathLst>
                <a:path w="5243" h="10800">
                  <a:moveTo>
                    <a:pt x="2425" y="0"/>
                  </a:moveTo>
                  <a:lnTo>
                    <a:pt x="5243" y="0"/>
                  </a:lnTo>
                  <a:lnTo>
                    <a:pt x="5243" y="10800"/>
                  </a:lnTo>
                  <a:lnTo>
                    <a:pt x="0" y="10800"/>
                  </a:lnTo>
                  <a:lnTo>
                    <a:pt x="91" y="10689"/>
                  </a:lnTo>
                  <a:lnTo>
                    <a:pt x="276" y="10453"/>
                  </a:lnTo>
                  <a:lnTo>
                    <a:pt x="455" y="10212"/>
                  </a:lnTo>
                  <a:lnTo>
                    <a:pt x="629" y="9967"/>
                  </a:lnTo>
                  <a:lnTo>
                    <a:pt x="797" y="9717"/>
                  </a:lnTo>
                  <a:lnTo>
                    <a:pt x="958" y="9463"/>
                  </a:lnTo>
                  <a:lnTo>
                    <a:pt x="1114" y="9204"/>
                  </a:lnTo>
                  <a:lnTo>
                    <a:pt x="1263" y="8942"/>
                  </a:lnTo>
                  <a:lnTo>
                    <a:pt x="1406" y="8676"/>
                  </a:lnTo>
                  <a:lnTo>
                    <a:pt x="1543" y="8405"/>
                  </a:lnTo>
                  <a:lnTo>
                    <a:pt x="1673" y="8131"/>
                  </a:lnTo>
                  <a:lnTo>
                    <a:pt x="1797" y="7854"/>
                  </a:lnTo>
                  <a:lnTo>
                    <a:pt x="1914" y="7573"/>
                  </a:lnTo>
                  <a:lnTo>
                    <a:pt x="2024" y="7288"/>
                  </a:lnTo>
                  <a:lnTo>
                    <a:pt x="2127" y="7000"/>
                  </a:lnTo>
                  <a:lnTo>
                    <a:pt x="2223" y="6709"/>
                  </a:lnTo>
                  <a:lnTo>
                    <a:pt x="2312" y="6414"/>
                  </a:lnTo>
                  <a:lnTo>
                    <a:pt x="2394" y="6117"/>
                  </a:lnTo>
                  <a:lnTo>
                    <a:pt x="2469" y="5816"/>
                  </a:lnTo>
                  <a:lnTo>
                    <a:pt x="2536" y="5513"/>
                  </a:lnTo>
                  <a:lnTo>
                    <a:pt x="2595" y="5207"/>
                  </a:lnTo>
                  <a:lnTo>
                    <a:pt x="2647" y="4898"/>
                  </a:lnTo>
                  <a:lnTo>
                    <a:pt x="2691" y="4587"/>
                  </a:lnTo>
                  <a:lnTo>
                    <a:pt x="2728" y="4273"/>
                  </a:lnTo>
                  <a:lnTo>
                    <a:pt x="2756" y="3957"/>
                  </a:lnTo>
                  <a:lnTo>
                    <a:pt x="2777" y="3639"/>
                  </a:lnTo>
                  <a:lnTo>
                    <a:pt x="2789" y="3318"/>
                  </a:lnTo>
                  <a:lnTo>
                    <a:pt x="2793" y="2996"/>
                  </a:lnTo>
                  <a:lnTo>
                    <a:pt x="2789" y="2673"/>
                  </a:lnTo>
                  <a:lnTo>
                    <a:pt x="2777" y="2352"/>
                  </a:lnTo>
                  <a:lnTo>
                    <a:pt x="2756" y="2034"/>
                  </a:lnTo>
                  <a:lnTo>
                    <a:pt x="2728" y="1718"/>
                  </a:lnTo>
                  <a:lnTo>
                    <a:pt x="2691" y="1404"/>
                  </a:lnTo>
                  <a:lnTo>
                    <a:pt x="2647" y="1093"/>
                  </a:lnTo>
                  <a:lnTo>
                    <a:pt x="2595" y="784"/>
                  </a:lnTo>
                  <a:lnTo>
                    <a:pt x="2536" y="478"/>
                  </a:lnTo>
                  <a:lnTo>
                    <a:pt x="2469" y="175"/>
                  </a:lnTo>
                  <a:lnTo>
                    <a:pt x="2425" y="0"/>
                  </a:lnTo>
                  <a:close/>
                </a:path>
              </a:pathLst>
            </a:custGeom>
            <a:gradFill>
              <a:gsLst>
                <a:gs pos="88000">
                  <a:srgbClr val="72BA00"/>
                </a:gs>
                <a:gs pos="2000">
                  <a:srgbClr val="D1FF1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4" name="任意多边形 3"/>
            <p:cNvSpPr/>
            <p:nvPr/>
          </p:nvSpPr>
          <p:spPr>
            <a:xfrm>
              <a:off x="13202" y="0"/>
              <a:ext cx="4176" cy="10800"/>
            </a:xfrm>
            <a:custGeom>
              <a:avLst/>
              <a:gdLst/>
              <a:ahLst/>
              <a:cxnLst>
                <a:cxn ang="3">
                  <a:pos x="hc" y="t"/>
                </a:cxn>
                <a:cxn ang="cd2">
                  <a:pos x="l" y="vc"/>
                </a:cxn>
                <a:cxn ang="cd4">
                  <a:pos x="hc" y="b"/>
                </a:cxn>
                <a:cxn ang="0">
                  <a:pos x="r" y="vc"/>
                </a:cxn>
              </a:cxnLst>
              <a:rect l="l" t="t" r="r" b="b"/>
              <a:pathLst>
                <a:path w="4176" h="10800">
                  <a:moveTo>
                    <a:pt x="1560" y="0"/>
                  </a:moveTo>
                  <a:lnTo>
                    <a:pt x="4176" y="0"/>
                  </a:lnTo>
                  <a:lnTo>
                    <a:pt x="417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5" name="任意多边形 4"/>
            <p:cNvSpPr/>
            <p:nvPr/>
          </p:nvSpPr>
          <p:spPr>
            <a:xfrm>
              <a:off x="13272" y="0"/>
              <a:ext cx="4106" cy="10800"/>
            </a:xfrm>
            <a:custGeom>
              <a:avLst/>
              <a:gdLst/>
              <a:ahLst/>
              <a:cxnLst>
                <a:cxn ang="3">
                  <a:pos x="hc" y="t"/>
                </a:cxn>
                <a:cxn ang="cd2">
                  <a:pos x="l" y="vc"/>
                </a:cxn>
                <a:cxn ang="cd4">
                  <a:pos x="hc" y="b"/>
                </a:cxn>
                <a:cxn ang="0">
                  <a:pos x="r" y="vc"/>
                </a:cxn>
              </a:cxnLst>
              <a:rect l="l" t="t" r="r" b="b"/>
              <a:pathLst>
                <a:path w="4106" h="10800">
                  <a:moveTo>
                    <a:pt x="1560" y="0"/>
                  </a:moveTo>
                  <a:lnTo>
                    <a:pt x="4106" y="0"/>
                  </a:lnTo>
                  <a:lnTo>
                    <a:pt x="4106" y="10800"/>
                  </a:lnTo>
                  <a:lnTo>
                    <a:pt x="0" y="10800"/>
                  </a:lnTo>
                  <a:lnTo>
                    <a:pt x="4" y="10793"/>
                  </a:lnTo>
                  <a:lnTo>
                    <a:pt x="177" y="10506"/>
                  </a:lnTo>
                  <a:lnTo>
                    <a:pt x="343" y="10215"/>
                  </a:lnTo>
                  <a:lnTo>
                    <a:pt x="502" y="9919"/>
                  </a:lnTo>
                  <a:lnTo>
                    <a:pt x="654" y="9619"/>
                  </a:lnTo>
                  <a:lnTo>
                    <a:pt x="799" y="9314"/>
                  </a:lnTo>
                  <a:lnTo>
                    <a:pt x="936" y="9006"/>
                  </a:lnTo>
                  <a:lnTo>
                    <a:pt x="1066" y="8694"/>
                  </a:lnTo>
                  <a:lnTo>
                    <a:pt x="1188" y="8377"/>
                  </a:lnTo>
                  <a:lnTo>
                    <a:pt x="1303" y="8058"/>
                  </a:lnTo>
                  <a:lnTo>
                    <a:pt x="1409" y="7734"/>
                  </a:lnTo>
                  <a:lnTo>
                    <a:pt x="1508" y="7407"/>
                  </a:lnTo>
                  <a:lnTo>
                    <a:pt x="1599" y="7076"/>
                  </a:lnTo>
                  <a:lnTo>
                    <a:pt x="1682" y="6743"/>
                  </a:lnTo>
                  <a:lnTo>
                    <a:pt x="1756" y="6406"/>
                  </a:lnTo>
                  <a:lnTo>
                    <a:pt x="1823" y="6066"/>
                  </a:lnTo>
                  <a:lnTo>
                    <a:pt x="1880" y="5723"/>
                  </a:lnTo>
                  <a:lnTo>
                    <a:pt x="1930" y="5377"/>
                  </a:lnTo>
                  <a:lnTo>
                    <a:pt x="1970" y="5028"/>
                  </a:lnTo>
                  <a:lnTo>
                    <a:pt x="2002" y="4677"/>
                  </a:lnTo>
                  <a:lnTo>
                    <a:pt x="2024" y="4324"/>
                  </a:lnTo>
                  <a:lnTo>
                    <a:pt x="2038" y="3968"/>
                  </a:lnTo>
                  <a:lnTo>
                    <a:pt x="2043" y="3610"/>
                  </a:lnTo>
                  <a:lnTo>
                    <a:pt x="2038" y="3251"/>
                  </a:lnTo>
                  <a:lnTo>
                    <a:pt x="2024" y="2895"/>
                  </a:lnTo>
                  <a:lnTo>
                    <a:pt x="2002" y="2542"/>
                  </a:lnTo>
                  <a:lnTo>
                    <a:pt x="1970" y="2191"/>
                  </a:lnTo>
                  <a:lnTo>
                    <a:pt x="1930" y="1842"/>
                  </a:lnTo>
                  <a:lnTo>
                    <a:pt x="1880" y="1496"/>
                  </a:lnTo>
                  <a:lnTo>
                    <a:pt x="1823" y="1153"/>
                  </a:lnTo>
                  <a:lnTo>
                    <a:pt x="1756" y="813"/>
                  </a:lnTo>
                  <a:lnTo>
                    <a:pt x="1682" y="476"/>
                  </a:lnTo>
                  <a:lnTo>
                    <a:pt x="1599" y="143"/>
                  </a:lnTo>
                  <a:lnTo>
                    <a:pt x="1560" y="0"/>
                  </a:lnTo>
                  <a:close/>
                </a:path>
              </a:pathLst>
            </a:custGeom>
            <a:solidFill>
              <a:srgbClr val="D2F0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sp>
          <p:nvSpPr>
            <p:cNvPr id="6" name="任意多边形 5"/>
            <p:cNvSpPr/>
            <p:nvPr/>
          </p:nvSpPr>
          <p:spPr>
            <a:xfrm>
              <a:off x="13434" y="0"/>
              <a:ext cx="7147" cy="10800"/>
            </a:xfrm>
            <a:custGeom>
              <a:avLst/>
              <a:gdLst/>
              <a:ahLst/>
              <a:cxnLst>
                <a:cxn ang="3">
                  <a:pos x="hc" y="t"/>
                </a:cxn>
                <a:cxn ang="cd2">
                  <a:pos x="l" y="vc"/>
                </a:cxn>
                <a:cxn ang="cd4">
                  <a:pos x="hc" y="b"/>
                </a:cxn>
                <a:cxn ang="0">
                  <a:pos x="r" y="vc"/>
                </a:cxn>
              </a:cxnLst>
              <a:rect l="l" t="t" r="r" b="b"/>
              <a:pathLst>
                <a:path w="7147" h="10800">
                  <a:moveTo>
                    <a:pt x="1571" y="0"/>
                  </a:moveTo>
                  <a:lnTo>
                    <a:pt x="7147" y="0"/>
                  </a:lnTo>
                  <a:lnTo>
                    <a:pt x="7147" y="10799"/>
                  </a:lnTo>
                  <a:lnTo>
                    <a:pt x="3779" y="10799"/>
                  </a:lnTo>
                  <a:lnTo>
                    <a:pt x="3779" y="10800"/>
                  </a:lnTo>
                  <a:lnTo>
                    <a:pt x="0" y="10800"/>
                  </a:lnTo>
                  <a:lnTo>
                    <a:pt x="58" y="10708"/>
                  </a:lnTo>
                  <a:lnTo>
                    <a:pt x="229" y="10426"/>
                  </a:lnTo>
                  <a:lnTo>
                    <a:pt x="392" y="10138"/>
                  </a:lnTo>
                  <a:lnTo>
                    <a:pt x="549" y="9847"/>
                  </a:lnTo>
                  <a:lnTo>
                    <a:pt x="698" y="9551"/>
                  </a:lnTo>
                  <a:lnTo>
                    <a:pt x="841" y="9251"/>
                  </a:lnTo>
                  <a:lnTo>
                    <a:pt x="976" y="8947"/>
                  </a:lnTo>
                  <a:lnTo>
                    <a:pt x="1104" y="8640"/>
                  </a:lnTo>
                  <a:lnTo>
                    <a:pt x="1225" y="8328"/>
                  </a:lnTo>
                  <a:lnTo>
                    <a:pt x="1337" y="8013"/>
                  </a:lnTo>
                  <a:lnTo>
                    <a:pt x="1443" y="7694"/>
                  </a:lnTo>
                  <a:lnTo>
                    <a:pt x="1540" y="7372"/>
                  </a:lnTo>
                  <a:lnTo>
                    <a:pt x="1630" y="7046"/>
                  </a:lnTo>
                  <a:lnTo>
                    <a:pt x="1711" y="6717"/>
                  </a:lnTo>
                  <a:lnTo>
                    <a:pt x="1785" y="6385"/>
                  </a:lnTo>
                  <a:lnTo>
                    <a:pt x="1850" y="6050"/>
                  </a:lnTo>
                  <a:lnTo>
                    <a:pt x="1907" y="5712"/>
                  </a:lnTo>
                  <a:lnTo>
                    <a:pt x="1955" y="5372"/>
                  </a:lnTo>
                  <a:lnTo>
                    <a:pt x="1995" y="5028"/>
                  </a:lnTo>
                  <a:lnTo>
                    <a:pt x="2026" y="4682"/>
                  </a:lnTo>
                  <a:lnTo>
                    <a:pt x="2049" y="4334"/>
                  </a:lnTo>
                  <a:lnTo>
                    <a:pt x="2062" y="3983"/>
                  </a:lnTo>
                  <a:lnTo>
                    <a:pt x="2067" y="3630"/>
                  </a:lnTo>
                  <a:lnTo>
                    <a:pt x="2062" y="3277"/>
                  </a:lnTo>
                  <a:lnTo>
                    <a:pt x="2049" y="2926"/>
                  </a:lnTo>
                  <a:lnTo>
                    <a:pt x="2026" y="2578"/>
                  </a:lnTo>
                  <a:lnTo>
                    <a:pt x="1995" y="2232"/>
                  </a:lnTo>
                  <a:lnTo>
                    <a:pt x="1955" y="1888"/>
                  </a:lnTo>
                  <a:lnTo>
                    <a:pt x="1907" y="1548"/>
                  </a:lnTo>
                  <a:lnTo>
                    <a:pt x="1850" y="1210"/>
                  </a:lnTo>
                  <a:lnTo>
                    <a:pt x="1785" y="875"/>
                  </a:lnTo>
                  <a:lnTo>
                    <a:pt x="1711" y="543"/>
                  </a:lnTo>
                  <a:lnTo>
                    <a:pt x="1630" y="214"/>
                  </a:lnTo>
                  <a:lnTo>
                    <a:pt x="1571" y="0"/>
                  </a:lnTo>
                  <a:close/>
                </a:path>
              </a:pathLst>
            </a:custGeom>
            <a:gradFill>
              <a:gsLst>
                <a:gs pos="100000">
                  <a:srgbClr val="2C6402"/>
                </a:gs>
                <a:gs pos="78000">
                  <a:srgbClr val="457E04"/>
                </a:gs>
                <a:gs pos="2000">
                  <a:srgbClr val="72B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45简" panose="020B0604020202020204" charset="-122"/>
              </a:endParaRPr>
            </a:p>
          </p:txBody>
        </p:sp>
      </p:grpSp>
      <p:sp>
        <p:nvSpPr>
          <p:cNvPr id="7" name="文本框 6"/>
          <p:cNvSpPr txBox="1"/>
          <p:nvPr/>
        </p:nvSpPr>
        <p:spPr>
          <a:xfrm>
            <a:off x="0" y="2843530"/>
            <a:ext cx="12192000" cy="1969770"/>
          </a:xfrm>
          <a:prstGeom prst="rect">
            <a:avLst/>
          </a:prstGeom>
          <a:noFill/>
        </p:spPr>
        <p:txBody>
          <a:bodyPr wrap="square" rtlCol="0">
            <a:spAutoFit/>
          </a:bodyPr>
          <a:lstStyle/>
          <a:p>
            <a:pPr algn="ctr"/>
            <a:r>
              <a:rPr lang="zh-CN" altLang="en-US" sz="5000" spc="400" dirty="0">
                <a:latin typeface="微软雅黑" panose="020B0503020204020204" pitchFamily="34" charset="-122"/>
                <a:ea typeface="微软雅黑" panose="020B0503020204020204" pitchFamily="34" charset="-122"/>
                <a:cs typeface="汉仪君黑-45简" panose="020B0604020202020204" charset="-122"/>
                <a:sym typeface="+mn-ea"/>
              </a:rPr>
              <a:t>国家粮食交易平台发展历程</a:t>
            </a:r>
            <a:endParaRPr lang="en-US" altLang="zh-CN" sz="5000" spc="400" dirty="0">
              <a:latin typeface="微软雅黑" panose="020B0503020204020204" pitchFamily="34" charset="-122"/>
              <a:ea typeface="微软雅黑" panose="020B0503020204020204" pitchFamily="34" charset="-122"/>
              <a:cs typeface="汉仪君黑-45简" panose="020B0604020202020204" charset="-122"/>
              <a:sym typeface="+mn-ea"/>
            </a:endParaRPr>
          </a:p>
          <a:p>
            <a:pPr algn="ct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Development History of</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the</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National Grain Electronic</a:t>
            </a:r>
            <a:r>
              <a:rPr lang="zh-CN" altLang="en-US"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Trading Platform</a:t>
            </a:r>
            <a:endParaRPr lang="zh-CN" altLang="en-US" sz="3600" spc="400" dirty="0">
              <a:solidFill>
                <a:schemeClr val="tx1"/>
              </a:solidFill>
              <a:effectLst/>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圆角矩形 8"/>
          <p:cNvSpPr/>
          <p:nvPr/>
        </p:nvSpPr>
        <p:spPr>
          <a:xfrm>
            <a:off x="5551138" y="1622639"/>
            <a:ext cx="1028350" cy="1028281"/>
          </a:xfrm>
          <a:prstGeom prst="roundRect">
            <a:avLst>
              <a:gd name="adj" fmla="val 50000"/>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0" name="文本框 9"/>
          <p:cNvSpPr txBox="1"/>
          <p:nvPr/>
        </p:nvSpPr>
        <p:spPr>
          <a:xfrm>
            <a:off x="5459730" y="1686243"/>
            <a:ext cx="1237615" cy="860425"/>
          </a:xfrm>
          <a:prstGeom prst="rect">
            <a:avLst/>
          </a:prstGeom>
          <a:noFill/>
          <a:ln w="44450">
            <a:noFill/>
          </a:ln>
        </p:spPr>
        <p:txBody>
          <a:bodyPr wrap="square" rtlCol="0">
            <a:spAutoFit/>
          </a:bodyPr>
          <a:lstStyle/>
          <a:p>
            <a:pPr algn="ctr"/>
            <a:r>
              <a:rPr lang="en-US" altLang="zh-CN" sz="5000">
                <a:ln>
                  <a:noFill/>
                </a:ln>
                <a:solidFill>
                  <a:schemeClr val="bg1"/>
                </a:solidFill>
                <a:effectLst/>
                <a:latin typeface="汉仪雅酷黑 95W" panose="020B0A04020202020204" charset="-122"/>
                <a:ea typeface="+mj-ea"/>
                <a:cs typeface="汉仪雅酷黑 95W" panose="020B0A04020202020204" charset="-122"/>
              </a:rPr>
              <a:t>01</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6" y="129963"/>
            <a:ext cx="4185087" cy="1400692"/>
          </a:xfrm>
          <a:prstGeom prst="rect">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6" name="矩形 5"/>
          <p:cNvSpPr/>
          <p:nvPr/>
        </p:nvSpPr>
        <p:spPr>
          <a:xfrm>
            <a:off x="8016305" y="129963"/>
            <a:ext cx="4175059" cy="1400692"/>
          </a:xfrm>
          <a:prstGeom prst="rect">
            <a:avLst/>
          </a:prstGeom>
          <a:solidFill>
            <a:srgbClr val="457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cs typeface="+mn-ea"/>
              </a:rPr>
              <a:t>      构建国家平台 </a:t>
            </a:r>
            <a:endParaRPr lang="en-US" altLang="zh-CN" sz="3200" dirty="0">
              <a:solidFill>
                <a:schemeClr val="bg1"/>
              </a:solidFill>
              <a:latin typeface="微软雅黑" panose="020B0503020204020204" pitchFamily="34" charset="-122"/>
              <a:ea typeface="微软雅黑" panose="020B0503020204020204" pitchFamily="34" charset="-122"/>
              <a:cs typeface="+mn-ea"/>
            </a:endParaRPr>
          </a:p>
          <a:p>
            <a:pPr algn="ct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Building the National Platform</a:t>
            </a:r>
            <a:endPar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4185723" y="129963"/>
            <a:ext cx="3991627" cy="1400692"/>
          </a:xfrm>
          <a:prstGeom prst="rect">
            <a:avLst/>
          </a:prstGeom>
          <a:solidFill>
            <a:srgbClr val="43A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nvGrpSpPr>
          <p:cNvPr id="7" name="组合 6"/>
          <p:cNvGrpSpPr/>
          <p:nvPr/>
        </p:nvGrpSpPr>
        <p:grpSpPr>
          <a:xfrm>
            <a:off x="263503" y="473422"/>
            <a:ext cx="3731790" cy="892719"/>
            <a:chOff x="1509" y="3241"/>
            <a:chExt cx="4269" cy="1007"/>
          </a:xfrm>
        </p:grpSpPr>
        <p:sp>
          <p:nvSpPr>
            <p:cNvPr id="9" name="椭圆 8"/>
            <p:cNvSpPr/>
            <p:nvPr/>
          </p:nvSpPr>
          <p:spPr>
            <a:xfrm>
              <a:off x="1509" y="3280"/>
              <a:ext cx="651" cy="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nvGrpSpPr>
            <p:cNvPr id="12" name="组合 11"/>
            <p:cNvGrpSpPr/>
            <p:nvPr/>
          </p:nvGrpSpPr>
          <p:grpSpPr>
            <a:xfrm>
              <a:off x="1746" y="3426"/>
              <a:ext cx="245" cy="278"/>
              <a:chOff x="4946" y="5223"/>
              <a:chExt cx="1200" cy="1362"/>
            </a:xfrm>
          </p:grpSpPr>
          <p:sp>
            <p:nvSpPr>
              <p:cNvPr id="13" name="矩形 12"/>
              <p:cNvSpPr/>
              <p:nvPr/>
            </p:nvSpPr>
            <p:spPr>
              <a:xfrm rot="2700000">
                <a:off x="4946" y="5628"/>
                <a:ext cx="1200" cy="389"/>
              </a:xfrm>
              <a:prstGeom prst="rect">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6" name="矩形 15"/>
              <p:cNvSpPr/>
              <p:nvPr/>
            </p:nvSpPr>
            <p:spPr>
              <a:xfrm rot="18900000" flipV="1">
                <a:off x="4946" y="6196"/>
                <a:ext cx="1200" cy="389"/>
              </a:xfrm>
              <a:prstGeom prst="rect">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sp>
          <p:nvSpPr>
            <p:cNvPr id="19" name="文本框 18"/>
            <p:cNvSpPr txBox="1"/>
            <p:nvPr/>
          </p:nvSpPr>
          <p:spPr>
            <a:xfrm>
              <a:off x="2238" y="3241"/>
              <a:ext cx="3540" cy="1007"/>
            </a:xfrm>
            <a:prstGeom prst="rect">
              <a:avLst/>
            </a:prstGeom>
            <a:solidFill>
              <a:srgbClr val="72BA00"/>
            </a:solidFill>
          </p:spPr>
          <p:txBody>
            <a:bodyPr wrap="squar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cs typeface="+mn-ea"/>
                  <a:sym typeface="+mn-lt"/>
                </a:rPr>
                <a:t>传统拍卖模式</a:t>
              </a:r>
              <a:endParaRPr lang="en-US" altLang="zh-CN" sz="3200" dirty="0">
                <a:solidFill>
                  <a:schemeClr val="bg1"/>
                </a:solidFill>
                <a:latin typeface="微软雅黑" panose="020B0503020204020204" pitchFamily="34" charset="-122"/>
                <a:ea typeface="微软雅黑" panose="020B0503020204020204" pitchFamily="34" charset="-122"/>
                <a:cs typeface="+mn-ea"/>
                <a:sym typeface="+mn-lt"/>
              </a:endParaRPr>
            </a:p>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Conventional Auction</a:t>
              </a:r>
            </a:p>
          </p:txBody>
        </p:sp>
      </p:grpSp>
      <p:grpSp>
        <p:nvGrpSpPr>
          <p:cNvPr id="17" name="组合 16"/>
          <p:cNvGrpSpPr/>
          <p:nvPr/>
        </p:nvGrpSpPr>
        <p:grpSpPr>
          <a:xfrm>
            <a:off x="4362257" y="62966"/>
            <a:ext cx="3353281" cy="1022151"/>
            <a:chOff x="1509" y="2805"/>
            <a:chExt cx="4008" cy="1153"/>
          </a:xfrm>
        </p:grpSpPr>
        <p:sp>
          <p:nvSpPr>
            <p:cNvPr id="18" name="椭圆 17"/>
            <p:cNvSpPr/>
            <p:nvPr/>
          </p:nvSpPr>
          <p:spPr>
            <a:xfrm>
              <a:off x="1509" y="3280"/>
              <a:ext cx="651" cy="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nvGrpSpPr>
            <p:cNvPr id="20" name="组合 19"/>
            <p:cNvGrpSpPr/>
            <p:nvPr/>
          </p:nvGrpSpPr>
          <p:grpSpPr>
            <a:xfrm>
              <a:off x="1746" y="3426"/>
              <a:ext cx="245" cy="278"/>
              <a:chOff x="4946" y="5223"/>
              <a:chExt cx="1200" cy="1362"/>
            </a:xfrm>
          </p:grpSpPr>
          <p:sp>
            <p:nvSpPr>
              <p:cNvPr id="27" name="矩形 26"/>
              <p:cNvSpPr/>
              <p:nvPr/>
            </p:nvSpPr>
            <p:spPr>
              <a:xfrm rot="2700000">
                <a:off x="4946" y="5628"/>
                <a:ext cx="1200" cy="389"/>
              </a:xfrm>
              <a:prstGeom prst="rect">
                <a:avLst/>
              </a:prstGeom>
              <a:solidFill>
                <a:srgbClr val="457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37" name="矩形 36"/>
              <p:cNvSpPr/>
              <p:nvPr/>
            </p:nvSpPr>
            <p:spPr>
              <a:xfrm rot="18900000" flipV="1">
                <a:off x="4946" y="6196"/>
                <a:ext cx="1200" cy="389"/>
              </a:xfrm>
              <a:prstGeom prst="rect">
                <a:avLst/>
              </a:prstGeom>
              <a:solidFill>
                <a:srgbClr val="457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sp>
          <p:nvSpPr>
            <p:cNvPr id="39" name="文本框 5"/>
            <p:cNvSpPr txBox="1"/>
            <p:nvPr/>
          </p:nvSpPr>
          <p:spPr bwMode="auto">
            <a:xfrm>
              <a:off x="2160" y="2805"/>
              <a:ext cx="3357" cy="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1219200" fontAlgn="base">
                <a:lnSpc>
                  <a:spcPct val="150000"/>
                </a:lnSpc>
                <a:spcBef>
                  <a:spcPts val="1335"/>
                </a:spcBef>
                <a:spcAft>
                  <a:spcPct val="0"/>
                </a:spcAft>
              </a:pPr>
              <a:r>
                <a:rPr lang="zh-CN" altLang="en-US" sz="3200" dirty="0">
                  <a:solidFill>
                    <a:schemeClr val="bg1"/>
                  </a:solidFill>
                  <a:latin typeface="微软雅黑" panose="020B0503020204020204" pitchFamily="34" charset="-122"/>
                  <a:cs typeface="+mn-ea"/>
                  <a:sym typeface="+mn-lt"/>
                </a:rPr>
                <a:t>探索转型时期</a:t>
              </a:r>
              <a:endParaRPr lang="en-US" altLang="zh-CN" sz="3200" dirty="0">
                <a:solidFill>
                  <a:schemeClr val="bg1"/>
                </a:solidFill>
                <a:latin typeface="微软雅黑" panose="020B0503020204020204" pitchFamily="34" charset="-122"/>
                <a:cs typeface="+mn-ea"/>
                <a:sym typeface="+mn-lt"/>
              </a:endParaRPr>
            </a:p>
            <a:p>
              <a:pPr defTabSz="1219200" fontAlgn="base">
                <a:spcAft>
                  <a:spcPct val="0"/>
                </a:spcAft>
              </a:pPr>
              <a:r>
                <a:rPr lang="en-US" altLang="zh-CN" sz="2000" dirty="0">
                  <a:solidFill>
                    <a:schemeClr val="bg1"/>
                  </a:solidFill>
                  <a:latin typeface="Times New Roman" panose="02020603050405020304" pitchFamily="18" charset="0"/>
                  <a:cs typeface="Times New Roman" panose="02020603050405020304" pitchFamily="18" charset="0"/>
                  <a:sym typeface="+mn-lt"/>
                </a:rPr>
                <a:t>Exploration &amp; Transition Period</a:t>
              </a:r>
              <a:endParaRPr lang="zh-CN" altLang="en-US" sz="2000"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40" name="组合 39"/>
          <p:cNvGrpSpPr/>
          <p:nvPr/>
        </p:nvGrpSpPr>
        <p:grpSpPr>
          <a:xfrm>
            <a:off x="8539580" y="508189"/>
            <a:ext cx="569078" cy="577120"/>
            <a:chOff x="1509" y="3280"/>
            <a:chExt cx="651" cy="651"/>
          </a:xfrm>
        </p:grpSpPr>
        <p:sp>
          <p:nvSpPr>
            <p:cNvPr id="41" name="椭圆 40"/>
            <p:cNvSpPr/>
            <p:nvPr/>
          </p:nvSpPr>
          <p:spPr>
            <a:xfrm>
              <a:off x="1509" y="3280"/>
              <a:ext cx="651" cy="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nvGrpSpPr>
            <p:cNvPr id="42" name="组合 41"/>
            <p:cNvGrpSpPr/>
            <p:nvPr/>
          </p:nvGrpSpPr>
          <p:grpSpPr>
            <a:xfrm>
              <a:off x="1746" y="3426"/>
              <a:ext cx="245" cy="278"/>
              <a:chOff x="4946" y="5223"/>
              <a:chExt cx="1200" cy="1362"/>
            </a:xfrm>
          </p:grpSpPr>
          <p:sp>
            <p:nvSpPr>
              <p:cNvPr id="43" name="矩形 42"/>
              <p:cNvSpPr/>
              <p:nvPr/>
            </p:nvSpPr>
            <p:spPr>
              <a:xfrm rot="2700000">
                <a:off x="4946" y="5628"/>
                <a:ext cx="1200" cy="389"/>
              </a:xfrm>
              <a:prstGeom prst="rect">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44" name="矩形 43"/>
              <p:cNvSpPr/>
              <p:nvPr/>
            </p:nvSpPr>
            <p:spPr>
              <a:xfrm rot="18900000" flipV="1">
                <a:off x="4946" y="6196"/>
                <a:ext cx="1200" cy="389"/>
              </a:xfrm>
              <a:prstGeom prst="rect">
                <a:avLst/>
              </a:prstGeom>
              <a:solidFill>
                <a:srgbClr val="7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grpSp>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 y="1633433"/>
            <a:ext cx="4185087" cy="3315665"/>
          </a:xfrm>
          <a:prstGeom prst="rect">
            <a:avLst/>
          </a:prstGeom>
        </p:spPr>
      </p:pic>
      <p:pic>
        <p:nvPicPr>
          <p:cNvPr id="35" name="图片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723" y="1633433"/>
            <a:ext cx="3991627" cy="3315665"/>
          </a:xfrm>
          <a:prstGeom prst="rect">
            <a:avLst/>
          </a:prstGeom>
        </p:spPr>
      </p:pic>
      <p:pic>
        <p:nvPicPr>
          <p:cNvPr id="36" name="图片 35"/>
          <p:cNvPicPr>
            <a:picLocks noChangeAspect="1"/>
          </p:cNvPicPr>
          <p:nvPr/>
        </p:nvPicPr>
        <p:blipFill>
          <a:blip r:embed="rId5"/>
          <a:stretch>
            <a:fillRect/>
          </a:stretch>
        </p:blipFill>
        <p:spPr>
          <a:xfrm>
            <a:off x="8177349" y="1633433"/>
            <a:ext cx="4014733" cy="3315665"/>
          </a:xfrm>
          <a:prstGeom prst="rect">
            <a:avLst/>
          </a:prstGeom>
        </p:spPr>
      </p:pic>
      <p:cxnSp>
        <p:nvCxnSpPr>
          <p:cNvPr id="46" name="直接连接符 45"/>
          <p:cNvCxnSpPr/>
          <p:nvPr/>
        </p:nvCxnSpPr>
        <p:spPr>
          <a:xfrm flipV="1">
            <a:off x="421536" y="5257276"/>
            <a:ext cx="11520000" cy="72000"/>
          </a:xfrm>
          <a:prstGeom prst="line">
            <a:avLst/>
          </a:prstGeom>
          <a:ln w="57150" cap="rnd">
            <a:solidFill>
              <a:schemeClr val="tx1">
                <a:lumMod val="50000"/>
                <a:lumOff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2" name="椭圆 51"/>
          <p:cNvSpPr/>
          <p:nvPr/>
        </p:nvSpPr>
        <p:spPr>
          <a:xfrm>
            <a:off x="2057673" y="5326195"/>
            <a:ext cx="153670" cy="153670"/>
          </a:xfrm>
          <a:prstGeom prst="ellipse">
            <a:avLst/>
          </a:prstGeom>
          <a:solidFill>
            <a:schemeClr val="bg1"/>
          </a:solidFill>
          <a:ln w="28575">
            <a:solidFill>
              <a:srgbClr val="72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cxnSp>
        <p:nvCxnSpPr>
          <p:cNvPr id="53" name="直接连接符 52"/>
          <p:cNvCxnSpPr/>
          <p:nvPr/>
        </p:nvCxnSpPr>
        <p:spPr>
          <a:xfrm>
            <a:off x="2134507" y="5478687"/>
            <a:ext cx="0" cy="468000"/>
          </a:xfrm>
          <a:prstGeom prst="line">
            <a:avLst/>
          </a:prstGeom>
          <a:ln w="38100" cap="rnd">
            <a:solidFill>
              <a:srgbClr val="457E04"/>
            </a:solidFill>
            <a:prstDash val="sysDot"/>
            <a:round/>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5990818" y="5303519"/>
            <a:ext cx="153670" cy="153670"/>
          </a:xfrm>
          <a:prstGeom prst="ellipse">
            <a:avLst/>
          </a:prstGeom>
          <a:solidFill>
            <a:schemeClr val="bg1"/>
          </a:solidFill>
          <a:ln w="28575">
            <a:solidFill>
              <a:srgbClr val="72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cxnSp>
        <p:nvCxnSpPr>
          <p:cNvPr id="56" name="直接连接符 55"/>
          <p:cNvCxnSpPr/>
          <p:nvPr/>
        </p:nvCxnSpPr>
        <p:spPr>
          <a:xfrm>
            <a:off x="6067653" y="5544184"/>
            <a:ext cx="0" cy="382676"/>
          </a:xfrm>
          <a:prstGeom prst="line">
            <a:avLst/>
          </a:prstGeom>
          <a:ln w="38100" cap="rnd">
            <a:solidFill>
              <a:srgbClr val="457E04"/>
            </a:solidFill>
            <a:prstDash val="sysDot"/>
            <a:round/>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9925868" y="5238022"/>
            <a:ext cx="153670" cy="153670"/>
          </a:xfrm>
          <a:prstGeom prst="ellipse">
            <a:avLst/>
          </a:prstGeom>
          <a:solidFill>
            <a:schemeClr val="bg1"/>
          </a:solidFill>
          <a:ln w="28575">
            <a:solidFill>
              <a:srgbClr val="72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cxnSp>
        <p:nvCxnSpPr>
          <p:cNvPr id="59" name="直接连接符 58"/>
          <p:cNvCxnSpPr/>
          <p:nvPr/>
        </p:nvCxnSpPr>
        <p:spPr>
          <a:xfrm>
            <a:off x="10002703" y="5478687"/>
            <a:ext cx="0" cy="468000"/>
          </a:xfrm>
          <a:prstGeom prst="line">
            <a:avLst/>
          </a:prstGeom>
          <a:ln w="38100" cap="rnd">
            <a:solidFill>
              <a:srgbClr val="457E04"/>
            </a:solidFill>
            <a:prstDash val="sysDot"/>
            <a:round/>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5083447" y="5733378"/>
            <a:ext cx="1956991" cy="995422"/>
          </a:xfrm>
          <a:prstGeom prst="roundRect">
            <a:avLst>
              <a:gd name="adj" fmla="val 50000"/>
            </a:avLst>
          </a:prstGeom>
          <a:solidFill>
            <a:srgbClr val="43A511"/>
          </a:soli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1" lang="en-US" altLang="zh-CN"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2006-2015</a:t>
            </a:r>
            <a:r>
              <a:rPr kumimoji="1" lang="zh-CN" altLang="en-US"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年</a:t>
            </a:r>
            <a:endParaRPr kumimoji="1" lang="en-US" altLang="zh-CN"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a:p>
            <a:pPr marL="0" marR="0" lvl="0" indent="0" algn="ctr" defTabSz="457200" eaLnBrk="1" fontAlgn="auto" latinLnBrk="0" hangingPunct="1">
              <a:lnSpc>
                <a:spcPct val="100000"/>
              </a:lnSpc>
              <a:spcBef>
                <a:spcPts val="0"/>
              </a:spcBef>
              <a:spcAft>
                <a:spcPts val="0"/>
              </a:spcAft>
              <a:buClrTx/>
              <a:buSzTx/>
              <a:buFontTx/>
              <a:buNone/>
              <a:defRPr/>
            </a:pPr>
            <a:r>
              <a:rPr kumimoji="1" lang="en-US" altLang="zh-CN" sz="2000" b="1" kern="0" dirty="0">
                <a:solidFill>
                  <a:prstClr val="white"/>
                </a:solidFill>
                <a:latin typeface="Times New Roman" panose="02020603050405020304" pitchFamily="18" charset="0"/>
                <a:ea typeface="楷体" panose="02010609060101010101" pitchFamily="49" charset="-122"/>
                <a:cs typeface="Times New Roman" panose="02020603050405020304" pitchFamily="18" charset="0"/>
              </a:rPr>
              <a:t>2006-2015</a:t>
            </a:r>
            <a:endParaRPr kumimoji="1" lang="zh-CN" altLang="en-US" sz="2000" b="1" i="0" u="none" strike="noStrike" kern="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0" name="文本框 69"/>
          <p:cNvSpPr txBox="1"/>
          <p:nvPr/>
        </p:nvSpPr>
        <p:spPr>
          <a:xfrm>
            <a:off x="1207175" y="5733378"/>
            <a:ext cx="1898214" cy="995422"/>
          </a:xfrm>
          <a:prstGeom prst="roundRect">
            <a:avLst>
              <a:gd name="adj" fmla="val 50000"/>
            </a:avLst>
          </a:prstGeom>
          <a:solidFill>
            <a:srgbClr val="72BA00"/>
          </a:soli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1" lang="en-US" altLang="zh-CN"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2006</a:t>
            </a:r>
            <a:r>
              <a:rPr kumimoji="1" lang="zh-CN" altLang="en-US"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年</a:t>
            </a:r>
            <a:r>
              <a:rPr kumimoji="1" lang="zh-CN" altLang="en-US" sz="2000" b="1" kern="0" dirty="0">
                <a:solidFill>
                  <a:prstClr val="white"/>
                </a:solidFill>
                <a:latin typeface="楷体" panose="02010609060101010101" pitchFamily="49" charset="-122"/>
                <a:ea typeface="楷体" panose="02010609060101010101" pitchFamily="49" charset="-122"/>
              </a:rPr>
              <a:t>以前</a:t>
            </a:r>
            <a:r>
              <a:rPr kumimoji="1" lang="en-US" altLang="zh-CN" sz="2000" b="1" kern="0" dirty="0">
                <a:solidFill>
                  <a:prstClr val="white"/>
                </a:solidFill>
                <a:latin typeface="Times New Roman" panose="02020603050405020304" pitchFamily="18" charset="0"/>
                <a:ea typeface="楷体" panose="02010609060101010101" pitchFamily="49" charset="-122"/>
                <a:cs typeface="Times New Roman" panose="02020603050405020304" pitchFamily="18" charset="0"/>
              </a:rPr>
              <a:t>Before 2006</a:t>
            </a:r>
            <a:endParaRPr kumimoji="1" lang="zh-CN" altLang="en-US" sz="2000" b="1" i="0" u="none" strike="noStrike" kern="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1" name="文本框 70"/>
          <p:cNvSpPr txBox="1"/>
          <p:nvPr/>
        </p:nvSpPr>
        <p:spPr>
          <a:xfrm>
            <a:off x="9108658" y="5709286"/>
            <a:ext cx="1898214" cy="995422"/>
          </a:xfrm>
          <a:prstGeom prst="roundRect">
            <a:avLst>
              <a:gd name="adj" fmla="val 50000"/>
            </a:avLst>
          </a:prstGeom>
          <a:solidFill>
            <a:srgbClr val="2C6402"/>
          </a:soli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1" lang="en-US" altLang="zh-CN"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2016</a:t>
            </a:r>
            <a:r>
              <a:rPr kumimoji="1" lang="zh-CN" altLang="en-US" sz="2000" b="1" i="0" u="none" strike="noStrike" kern="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年以来</a:t>
            </a:r>
            <a:r>
              <a:rPr kumimoji="1" lang="en-US" altLang="zh-CN" sz="2000" b="1" i="0" u="none" strike="noStrike" kern="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Since 2016</a:t>
            </a:r>
            <a:endParaRPr kumimoji="1" lang="zh-CN" altLang="en-US" sz="2000" b="1" i="0" u="none" strike="noStrike" kern="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5723" y="1633433"/>
            <a:ext cx="3991626" cy="3315664"/>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7347" y="1633433"/>
            <a:ext cx="4014735" cy="331566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6" name="组合 25"/>
          <p:cNvGrpSpPr/>
          <p:nvPr/>
        </p:nvGrpSpPr>
        <p:grpSpPr>
          <a:xfrm>
            <a:off x="4809524" y="1975456"/>
            <a:ext cx="2403309" cy="3276140"/>
            <a:chOff x="4809524" y="1844824"/>
            <a:chExt cx="2403309" cy="3276140"/>
          </a:xfrm>
        </p:grpSpPr>
        <p:sp>
          <p:nvSpPr>
            <p:cNvPr id="27" name="心形 7"/>
            <p:cNvSpPr/>
            <p:nvPr/>
          </p:nvSpPr>
          <p:spPr>
            <a:xfrm>
              <a:off x="5264535" y="1844824"/>
              <a:ext cx="751850" cy="138217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 name="connsiteX0-25" fmla="*/ 741448 w 741448"/>
                <a:gd name="connsiteY0-26" fmla="*/ 327941 h 1363056"/>
                <a:gd name="connsiteX1-27" fmla="*/ 741448 w 741448"/>
                <a:gd name="connsiteY1-28" fmla="*/ 1363056 h 1363056"/>
                <a:gd name="connsiteX2-29" fmla="*/ 741448 w 741448"/>
                <a:gd name="connsiteY2-30" fmla="*/ 327941 h 1363056"/>
                <a:gd name="connsiteX0-31" fmla="*/ 741448 w 741448"/>
                <a:gd name="connsiteY0-32" fmla="*/ 327941 h 1363056"/>
                <a:gd name="connsiteX1-33" fmla="*/ 741448 w 741448"/>
                <a:gd name="connsiteY1-34" fmla="*/ 1363056 h 1363056"/>
                <a:gd name="connsiteX2-35" fmla="*/ 741448 w 741448"/>
                <a:gd name="connsiteY2-36" fmla="*/ 327941 h 1363056"/>
                <a:gd name="connsiteX0-37" fmla="*/ 741448 w 741448"/>
                <a:gd name="connsiteY0-38" fmla="*/ 327941 h 1363056"/>
                <a:gd name="connsiteX1-39" fmla="*/ 741448 w 741448"/>
                <a:gd name="connsiteY1-40" fmla="*/ 1363056 h 1363056"/>
                <a:gd name="connsiteX2-41" fmla="*/ 741448 w 741448"/>
                <a:gd name="connsiteY2-42" fmla="*/ 327941 h 1363056"/>
                <a:gd name="connsiteX0-43" fmla="*/ 741448 w 741448"/>
                <a:gd name="connsiteY0-44" fmla="*/ 327941 h 1363056"/>
                <a:gd name="connsiteX1-45" fmla="*/ 741448 w 741448"/>
                <a:gd name="connsiteY1-46" fmla="*/ 1363056 h 1363056"/>
                <a:gd name="connsiteX2-47" fmla="*/ 741448 w 741448"/>
                <a:gd name="connsiteY2-48" fmla="*/ 327941 h 1363056"/>
                <a:gd name="connsiteX0-49" fmla="*/ 741448 w 741448"/>
                <a:gd name="connsiteY0-50" fmla="*/ 327941 h 1363056"/>
                <a:gd name="connsiteX1-51" fmla="*/ 741448 w 741448"/>
                <a:gd name="connsiteY1-52" fmla="*/ 1363056 h 1363056"/>
                <a:gd name="connsiteX2-53" fmla="*/ 741448 w 741448"/>
                <a:gd name="connsiteY2-54" fmla="*/ 327941 h 1363056"/>
                <a:gd name="connsiteX0-55" fmla="*/ 741448 w 743314"/>
                <a:gd name="connsiteY0-56" fmla="*/ 327941 h 1363056"/>
                <a:gd name="connsiteX1-57" fmla="*/ 741448 w 743314"/>
                <a:gd name="connsiteY1-58" fmla="*/ 1363056 h 1363056"/>
                <a:gd name="connsiteX2-59" fmla="*/ 741448 w 743314"/>
                <a:gd name="connsiteY2-60" fmla="*/ 327941 h 1363056"/>
                <a:gd name="connsiteX0-61" fmla="*/ 741448 w 741448"/>
                <a:gd name="connsiteY0-62" fmla="*/ 327941 h 1363056"/>
                <a:gd name="connsiteX1-63" fmla="*/ 741448 w 741448"/>
                <a:gd name="connsiteY1-64" fmla="*/ 1363056 h 1363056"/>
                <a:gd name="connsiteX2-65" fmla="*/ 741448 w 741448"/>
                <a:gd name="connsiteY2-66" fmla="*/ 327941 h 1363056"/>
                <a:gd name="connsiteX0-67" fmla="*/ 741448 w 741448"/>
                <a:gd name="connsiteY0-68" fmla="*/ 327941 h 1363056"/>
                <a:gd name="connsiteX1-69" fmla="*/ 741448 w 741448"/>
                <a:gd name="connsiteY1-70" fmla="*/ 1363056 h 1363056"/>
                <a:gd name="connsiteX2-71" fmla="*/ 741448 w 741448"/>
                <a:gd name="connsiteY2-72"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57841"/>
                    <a:pt x="741248" y="495849"/>
                    <a:pt x="741448" y="1363056"/>
                  </a:cubicBezTo>
                  <a:cubicBezTo>
                    <a:pt x="-761386" y="327941"/>
                    <a:pt x="434747" y="-477148"/>
                    <a:pt x="741448" y="32794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28" name="心形 7"/>
            <p:cNvSpPr/>
            <p:nvPr/>
          </p:nvSpPr>
          <p:spPr>
            <a:xfrm flipH="1">
              <a:off x="6011178" y="1844826"/>
              <a:ext cx="752531" cy="138217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2505"/>
                <a:gd name="connsiteY0-20" fmla="*/ 327941 h 1363056"/>
                <a:gd name="connsiteX1-21" fmla="*/ 741448 w 742505"/>
                <a:gd name="connsiteY1-22" fmla="*/ 1363056 h 1363056"/>
                <a:gd name="connsiteX2-23" fmla="*/ 741448 w 742505"/>
                <a:gd name="connsiteY2-24" fmla="*/ 327941 h 1363056"/>
                <a:gd name="connsiteX0-25" fmla="*/ 741448 w 743811"/>
                <a:gd name="connsiteY0-26" fmla="*/ 327941 h 1363056"/>
                <a:gd name="connsiteX1-27" fmla="*/ 741448 w 743811"/>
                <a:gd name="connsiteY1-28" fmla="*/ 1363056 h 1363056"/>
                <a:gd name="connsiteX2-29" fmla="*/ 741448 w 743811"/>
                <a:gd name="connsiteY2-30" fmla="*/ 327941 h 1363056"/>
                <a:gd name="connsiteX0-31" fmla="*/ 741448 w 743178"/>
                <a:gd name="connsiteY0-32" fmla="*/ 327941 h 1363056"/>
                <a:gd name="connsiteX1-33" fmla="*/ 741448 w 743178"/>
                <a:gd name="connsiteY1-34" fmla="*/ 1363056 h 1363056"/>
                <a:gd name="connsiteX2-35" fmla="*/ 741448 w 743178"/>
                <a:gd name="connsiteY2-36" fmla="*/ 327941 h 1363056"/>
                <a:gd name="connsiteX0-37" fmla="*/ 741448 w 742121"/>
                <a:gd name="connsiteY0-38" fmla="*/ 327941 h 1363056"/>
                <a:gd name="connsiteX1-39" fmla="*/ 741448 w 742121"/>
                <a:gd name="connsiteY1-40" fmla="*/ 1363056 h 1363056"/>
                <a:gd name="connsiteX2-41" fmla="*/ 741448 w 742121"/>
                <a:gd name="connsiteY2-42" fmla="*/ 327941 h 1363056"/>
              </a:gdLst>
              <a:ahLst/>
              <a:cxnLst>
                <a:cxn ang="0">
                  <a:pos x="connsiteX0-1" y="connsiteY0-2"/>
                </a:cxn>
                <a:cxn ang="0">
                  <a:pos x="connsiteX1-3" y="connsiteY1-4"/>
                </a:cxn>
                <a:cxn ang="0">
                  <a:pos x="connsiteX2-5" y="connsiteY2-6"/>
                </a:cxn>
              </a:cxnLst>
              <a:rect l="l" t="t" r="r" b="b"/>
              <a:pathLst>
                <a:path w="742121" h="1363056">
                  <a:moveTo>
                    <a:pt x="741448" y="327941"/>
                  </a:moveTo>
                  <a:cubicBezTo>
                    <a:pt x="743059" y="1088786"/>
                    <a:pt x="741249" y="617292"/>
                    <a:pt x="741448" y="1363056"/>
                  </a:cubicBezTo>
                  <a:cubicBezTo>
                    <a:pt x="-761386" y="327941"/>
                    <a:pt x="434747" y="-477148"/>
                    <a:pt x="741448" y="32794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29" name="心形 10"/>
            <p:cNvSpPr/>
            <p:nvPr/>
          </p:nvSpPr>
          <p:spPr>
            <a:xfrm>
              <a:off x="6014916" y="3737140"/>
              <a:ext cx="751848" cy="1382175"/>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8" y="1347644"/>
                    <a:pt x="741249" y="535865"/>
                    <a:pt x="741448" y="1363056"/>
                  </a:cubicBezTo>
                  <a:cubicBezTo>
                    <a:pt x="-761386" y="327941"/>
                    <a:pt x="434747" y="-477148"/>
                    <a:pt x="741448" y="327941"/>
                  </a:cubicBezTo>
                  <a:close/>
                </a:path>
              </a:pathLst>
            </a:custGeom>
            <a:solidFill>
              <a:schemeClr val="accent2">
                <a:lumMod val="60000"/>
                <a:lumOff val="40000"/>
              </a:schemeClr>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0" name="心形 10"/>
            <p:cNvSpPr/>
            <p:nvPr/>
          </p:nvSpPr>
          <p:spPr>
            <a:xfrm flipH="1">
              <a:off x="5264535" y="3738789"/>
              <a:ext cx="751848" cy="1382175"/>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47620"/>
                    <a:pt x="741249" y="676359"/>
                    <a:pt x="741448" y="1363056"/>
                  </a:cubicBezTo>
                  <a:cubicBezTo>
                    <a:pt x="-761386" y="327941"/>
                    <a:pt x="434747" y="-477148"/>
                    <a:pt x="741448" y="327941"/>
                  </a:cubicBezTo>
                  <a:close/>
                </a:path>
              </a:pathLst>
            </a:custGeom>
            <a:solidFill>
              <a:schemeClr val="accent2"/>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1" name="心形 8"/>
            <p:cNvSpPr/>
            <p:nvPr/>
          </p:nvSpPr>
          <p:spPr>
            <a:xfrm>
              <a:off x="6406396" y="2337174"/>
              <a:ext cx="806437" cy="1471858"/>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Lst>
              <a:ahLst/>
              <a:cxnLst>
                <a:cxn ang="0">
                  <a:pos x="connsiteX0-1" y="connsiteY0-2"/>
                </a:cxn>
                <a:cxn ang="0">
                  <a:pos x="connsiteX1-3" y="connsiteY1-4"/>
                </a:cxn>
                <a:cxn ang="0">
                  <a:pos x="connsiteX2-5" y="connsiteY2-6"/>
                </a:cxn>
              </a:cxnLst>
              <a:rect l="l" t="t" r="r" b="b"/>
              <a:pathLst>
                <a:path w="746824" h="1363056">
                  <a:moveTo>
                    <a:pt x="741448" y="327941"/>
                  </a:moveTo>
                  <a:cubicBezTo>
                    <a:pt x="747066" y="1050569"/>
                    <a:pt x="750018" y="562116"/>
                    <a:pt x="741448" y="1363056"/>
                  </a:cubicBezTo>
                  <a:cubicBezTo>
                    <a:pt x="-761386" y="327941"/>
                    <a:pt x="434747" y="-477148"/>
                    <a:pt x="741448" y="327941"/>
                  </a:cubicBezTo>
                  <a:close/>
                </a:path>
              </a:pathLst>
            </a:custGeom>
            <a:solidFill>
              <a:schemeClr val="accent1">
                <a:lumMod val="60000"/>
                <a:lumOff val="40000"/>
              </a:schemeClr>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2" name="心形 8"/>
            <p:cNvSpPr/>
            <p:nvPr/>
          </p:nvSpPr>
          <p:spPr>
            <a:xfrm flipH="1">
              <a:off x="6411767" y="3133312"/>
              <a:ext cx="801065" cy="1471858"/>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 name="connsiteX0-19" fmla="*/ 741448 w 744292"/>
                <a:gd name="connsiteY0-20" fmla="*/ 327941 h 1363056"/>
                <a:gd name="connsiteX1-21" fmla="*/ 741448 w 744292"/>
                <a:gd name="connsiteY1-22" fmla="*/ 1363056 h 1363056"/>
                <a:gd name="connsiteX2-23" fmla="*/ 741448 w 744292"/>
                <a:gd name="connsiteY2-24" fmla="*/ 327941 h 1363056"/>
                <a:gd name="connsiteX0-25" fmla="*/ 741448 w 741849"/>
                <a:gd name="connsiteY0-26" fmla="*/ 327941 h 1363056"/>
                <a:gd name="connsiteX1-27" fmla="*/ 741448 w 741849"/>
                <a:gd name="connsiteY1-28" fmla="*/ 1363056 h 1363056"/>
                <a:gd name="connsiteX2-29" fmla="*/ 741448 w 741849"/>
                <a:gd name="connsiteY2-30" fmla="*/ 327941 h 1363056"/>
              </a:gdLst>
              <a:ahLst/>
              <a:cxnLst>
                <a:cxn ang="0">
                  <a:pos x="connsiteX0-1" y="connsiteY0-2"/>
                </a:cxn>
                <a:cxn ang="0">
                  <a:pos x="connsiteX1-3" y="connsiteY1-4"/>
                </a:cxn>
                <a:cxn ang="0">
                  <a:pos x="connsiteX2-5" y="connsiteY2-6"/>
                </a:cxn>
              </a:cxnLst>
              <a:rect l="l" t="t" r="r" b="b"/>
              <a:pathLst>
                <a:path w="741849" h="1363056">
                  <a:moveTo>
                    <a:pt x="741448" y="327941"/>
                  </a:moveTo>
                  <a:cubicBezTo>
                    <a:pt x="739922" y="1055331"/>
                    <a:pt x="742874" y="562116"/>
                    <a:pt x="741448" y="1363056"/>
                  </a:cubicBezTo>
                  <a:cubicBezTo>
                    <a:pt x="-761386" y="327941"/>
                    <a:pt x="434747" y="-477148"/>
                    <a:pt x="741448" y="327941"/>
                  </a:cubicBezTo>
                  <a:close/>
                </a:path>
              </a:pathLst>
            </a:custGeom>
            <a:solidFill>
              <a:schemeClr val="accent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3" name="心形 17"/>
            <p:cNvSpPr/>
            <p:nvPr/>
          </p:nvSpPr>
          <p:spPr>
            <a:xfrm flipH="1">
              <a:off x="4809524" y="2360670"/>
              <a:ext cx="800998" cy="1471858"/>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solidFill>
              <a:schemeClr val="accent1">
                <a:lumMod val="60000"/>
                <a:lumOff val="40000"/>
              </a:schemeClr>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4" name="心形 17"/>
            <p:cNvSpPr/>
            <p:nvPr/>
          </p:nvSpPr>
          <p:spPr>
            <a:xfrm>
              <a:off x="4809860" y="3162318"/>
              <a:ext cx="800998" cy="1471858"/>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solidFill>
              <a:schemeClr val="accent1"/>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5" name="Freeform 90"/>
            <p:cNvSpPr>
              <a:spLocks noEditPoints="1"/>
            </p:cNvSpPr>
            <p:nvPr/>
          </p:nvSpPr>
          <p:spPr bwMode="auto">
            <a:xfrm>
              <a:off x="5730682" y="4075245"/>
              <a:ext cx="551115" cy="551115"/>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chemeClr val="bg1"/>
            </a:solidFill>
            <a:ln w="9525">
              <a:noFill/>
              <a:round/>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a:cs typeface="+mn-ea"/>
                <a:sym typeface="+mn-lt"/>
              </a:endParaRPr>
            </a:p>
          </p:txBody>
        </p:sp>
        <p:grpSp>
          <p:nvGrpSpPr>
            <p:cNvPr id="36" name="组合 35"/>
            <p:cNvGrpSpPr/>
            <p:nvPr/>
          </p:nvGrpSpPr>
          <p:grpSpPr>
            <a:xfrm>
              <a:off x="6488373" y="3157653"/>
              <a:ext cx="550673" cy="541084"/>
              <a:chOff x="7472415" y="3894261"/>
              <a:chExt cx="300705" cy="295469"/>
            </a:xfrm>
          </p:grpSpPr>
          <p:sp>
            <p:nvSpPr>
              <p:cNvPr id="43" name="Freeform 66"/>
              <p:cNvSpPr/>
              <p:nvPr/>
            </p:nvSpPr>
            <p:spPr bwMode="auto">
              <a:xfrm>
                <a:off x="7498596" y="4065558"/>
                <a:ext cx="117440" cy="117440"/>
              </a:xfrm>
              <a:custGeom>
                <a:avLst/>
                <a:gdLst>
                  <a:gd name="T0" fmla="*/ 83 w 157"/>
                  <a:gd name="T1" fmla="*/ 50 h 157"/>
                  <a:gd name="T2" fmla="*/ 55 w 157"/>
                  <a:gd name="T3" fmla="*/ 55 h 157"/>
                  <a:gd name="T4" fmla="*/ 0 w 157"/>
                  <a:gd name="T5" fmla="*/ 135 h 157"/>
                  <a:gd name="T6" fmla="*/ 22 w 157"/>
                  <a:gd name="T7" fmla="*/ 157 h 157"/>
                  <a:gd name="T8" fmla="*/ 102 w 157"/>
                  <a:gd name="T9" fmla="*/ 102 h 157"/>
                  <a:gd name="T10" fmla="*/ 107 w 157"/>
                  <a:gd name="T11" fmla="*/ 74 h 157"/>
                  <a:gd name="T12" fmla="*/ 157 w 157"/>
                  <a:gd name="T13" fmla="*/ 24 h 157"/>
                  <a:gd name="T14" fmla="*/ 133 w 157"/>
                  <a:gd name="T15" fmla="*/ 0 h 157"/>
                  <a:gd name="T16" fmla="*/ 83 w 157"/>
                  <a:gd name="T17" fmla="*/ 5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83" y="50"/>
                    </a:moveTo>
                    <a:lnTo>
                      <a:pt x="55" y="55"/>
                    </a:lnTo>
                    <a:lnTo>
                      <a:pt x="0" y="135"/>
                    </a:lnTo>
                    <a:lnTo>
                      <a:pt x="22" y="157"/>
                    </a:lnTo>
                    <a:lnTo>
                      <a:pt x="102" y="102"/>
                    </a:lnTo>
                    <a:lnTo>
                      <a:pt x="107" y="74"/>
                    </a:lnTo>
                    <a:lnTo>
                      <a:pt x="157" y="24"/>
                    </a:lnTo>
                    <a:lnTo>
                      <a:pt x="133" y="0"/>
                    </a:lnTo>
                    <a:lnTo>
                      <a:pt x="83" y="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4" name="Freeform 67"/>
              <p:cNvSpPr>
                <a:spLocks noEditPoints="1"/>
              </p:cNvSpPr>
              <p:nvPr/>
            </p:nvSpPr>
            <p:spPr bwMode="auto">
              <a:xfrm>
                <a:off x="7590603" y="3911466"/>
                <a:ext cx="182517" cy="182517"/>
              </a:xfrm>
              <a:custGeom>
                <a:avLst/>
                <a:gdLst>
                  <a:gd name="T0" fmla="*/ 94 w 103"/>
                  <a:gd name="T1" fmla="*/ 9 h 103"/>
                  <a:gd name="T2" fmla="*/ 63 w 103"/>
                  <a:gd name="T3" fmla="*/ 9 h 103"/>
                  <a:gd name="T4" fmla="*/ 0 w 103"/>
                  <a:gd name="T5" fmla="*/ 71 h 103"/>
                  <a:gd name="T6" fmla="*/ 31 w 103"/>
                  <a:gd name="T7" fmla="*/ 103 h 103"/>
                  <a:gd name="T8" fmla="*/ 94 w 103"/>
                  <a:gd name="T9" fmla="*/ 40 h 103"/>
                  <a:gd name="T10" fmla="*/ 94 w 103"/>
                  <a:gd name="T11" fmla="*/ 9 h 103"/>
                  <a:gd name="T12" fmla="*/ 27 w 103"/>
                  <a:gd name="T13" fmla="*/ 69 h 103"/>
                  <a:gd name="T14" fmla="*/ 21 w 103"/>
                  <a:gd name="T15" fmla="*/ 69 h 103"/>
                  <a:gd name="T16" fmla="*/ 21 w 103"/>
                  <a:gd name="T17" fmla="*/ 64 h 103"/>
                  <a:gd name="T18" fmla="*/ 70 w 103"/>
                  <a:gd name="T19" fmla="*/ 15 h 103"/>
                  <a:gd name="T20" fmla="*/ 76 w 103"/>
                  <a:gd name="T21" fmla="*/ 15 h 103"/>
                  <a:gd name="T22" fmla="*/ 76 w 103"/>
                  <a:gd name="T23" fmla="*/ 20 h 103"/>
                  <a:gd name="T24" fmla="*/ 27 w 103"/>
                  <a:gd name="T25" fmla="*/ 69 h 103"/>
                  <a:gd name="T26" fmla="*/ 88 w 103"/>
                  <a:gd name="T27" fmla="*/ 32 h 103"/>
                  <a:gd name="T28" fmla="*/ 39 w 103"/>
                  <a:gd name="T29" fmla="*/ 81 h 103"/>
                  <a:gd name="T30" fmla="*/ 33 w 103"/>
                  <a:gd name="T31" fmla="*/ 81 h 103"/>
                  <a:gd name="T32" fmla="*/ 33 w 103"/>
                  <a:gd name="T33" fmla="*/ 76 h 103"/>
                  <a:gd name="T34" fmla="*/ 82 w 103"/>
                  <a:gd name="T35" fmla="*/ 27 h 103"/>
                  <a:gd name="T36" fmla="*/ 88 w 103"/>
                  <a:gd name="T37" fmla="*/ 27 h 103"/>
                  <a:gd name="T38" fmla="*/ 88 w 103"/>
                  <a:gd name="T39" fmla="*/ 3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103">
                    <a:moveTo>
                      <a:pt x="94" y="9"/>
                    </a:moveTo>
                    <a:cubicBezTo>
                      <a:pt x="85" y="0"/>
                      <a:pt x="71" y="0"/>
                      <a:pt x="63" y="9"/>
                    </a:cubicBezTo>
                    <a:cubicBezTo>
                      <a:pt x="0" y="71"/>
                      <a:pt x="0" y="71"/>
                      <a:pt x="0" y="71"/>
                    </a:cubicBezTo>
                    <a:cubicBezTo>
                      <a:pt x="31" y="103"/>
                      <a:pt x="31" y="103"/>
                      <a:pt x="31" y="103"/>
                    </a:cubicBezTo>
                    <a:cubicBezTo>
                      <a:pt x="94" y="40"/>
                      <a:pt x="94" y="40"/>
                      <a:pt x="94" y="40"/>
                    </a:cubicBezTo>
                    <a:cubicBezTo>
                      <a:pt x="103" y="32"/>
                      <a:pt x="103" y="18"/>
                      <a:pt x="94" y="9"/>
                    </a:cubicBezTo>
                    <a:close/>
                    <a:moveTo>
                      <a:pt x="27" y="69"/>
                    </a:moveTo>
                    <a:cubicBezTo>
                      <a:pt x="26" y="71"/>
                      <a:pt x="23" y="71"/>
                      <a:pt x="21" y="69"/>
                    </a:cubicBezTo>
                    <a:cubicBezTo>
                      <a:pt x="20" y="68"/>
                      <a:pt x="20" y="65"/>
                      <a:pt x="21" y="64"/>
                    </a:cubicBezTo>
                    <a:cubicBezTo>
                      <a:pt x="70" y="15"/>
                      <a:pt x="70" y="15"/>
                      <a:pt x="70" y="15"/>
                    </a:cubicBezTo>
                    <a:cubicBezTo>
                      <a:pt x="72" y="13"/>
                      <a:pt x="75" y="13"/>
                      <a:pt x="76" y="15"/>
                    </a:cubicBezTo>
                    <a:cubicBezTo>
                      <a:pt x="78" y="16"/>
                      <a:pt x="78" y="19"/>
                      <a:pt x="76" y="20"/>
                    </a:cubicBezTo>
                    <a:lnTo>
                      <a:pt x="27" y="69"/>
                    </a:lnTo>
                    <a:close/>
                    <a:moveTo>
                      <a:pt x="88" y="32"/>
                    </a:moveTo>
                    <a:cubicBezTo>
                      <a:pt x="39" y="81"/>
                      <a:pt x="39" y="81"/>
                      <a:pt x="39" y="81"/>
                    </a:cubicBezTo>
                    <a:cubicBezTo>
                      <a:pt x="38" y="83"/>
                      <a:pt x="35" y="83"/>
                      <a:pt x="33" y="81"/>
                    </a:cubicBezTo>
                    <a:cubicBezTo>
                      <a:pt x="32" y="80"/>
                      <a:pt x="32" y="77"/>
                      <a:pt x="33" y="76"/>
                    </a:cubicBezTo>
                    <a:cubicBezTo>
                      <a:pt x="82" y="27"/>
                      <a:pt x="82" y="27"/>
                      <a:pt x="82" y="27"/>
                    </a:cubicBezTo>
                    <a:cubicBezTo>
                      <a:pt x="84" y="25"/>
                      <a:pt x="87" y="25"/>
                      <a:pt x="88" y="27"/>
                    </a:cubicBezTo>
                    <a:cubicBezTo>
                      <a:pt x="90" y="28"/>
                      <a:pt x="90" y="31"/>
                      <a:pt x="88" y="3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5" name="Freeform 68"/>
              <p:cNvSpPr>
                <a:spLocks noEditPoints="1"/>
              </p:cNvSpPr>
              <p:nvPr/>
            </p:nvSpPr>
            <p:spPr bwMode="auto">
              <a:xfrm>
                <a:off x="7642216" y="4065558"/>
                <a:ext cx="124172" cy="124172"/>
              </a:xfrm>
              <a:custGeom>
                <a:avLst/>
                <a:gdLst>
                  <a:gd name="T0" fmla="*/ 61 w 70"/>
                  <a:gd name="T1" fmla="*/ 30 h 70"/>
                  <a:gd name="T2" fmla="*/ 61 w 70"/>
                  <a:gd name="T3" fmla="*/ 30 h 70"/>
                  <a:gd name="T4" fmla="*/ 29 w 70"/>
                  <a:gd name="T5" fmla="*/ 0 h 70"/>
                  <a:gd name="T6" fmla="*/ 0 w 70"/>
                  <a:gd name="T7" fmla="*/ 29 h 70"/>
                  <a:gd name="T8" fmla="*/ 30 w 70"/>
                  <a:gd name="T9" fmla="*/ 61 h 70"/>
                  <a:gd name="T10" fmla="*/ 30 w 70"/>
                  <a:gd name="T11" fmla="*/ 61 h 70"/>
                  <a:gd name="T12" fmla="*/ 62 w 70"/>
                  <a:gd name="T13" fmla="*/ 61 h 70"/>
                  <a:gd name="T14" fmla="*/ 61 w 70"/>
                  <a:gd name="T15" fmla="*/ 30 h 70"/>
                  <a:gd name="T16" fmla="*/ 52 w 70"/>
                  <a:gd name="T17" fmla="*/ 52 h 70"/>
                  <a:gd name="T18" fmla="*/ 40 w 70"/>
                  <a:gd name="T19" fmla="*/ 52 h 70"/>
                  <a:gd name="T20" fmla="*/ 40 w 70"/>
                  <a:gd name="T21" fmla="*/ 39 h 70"/>
                  <a:gd name="T22" fmla="*/ 52 w 70"/>
                  <a:gd name="T23" fmla="*/ 39 h 70"/>
                  <a:gd name="T24" fmla="*/ 52 w 70"/>
                  <a:gd name="T2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1" y="30"/>
                    </a:moveTo>
                    <a:cubicBezTo>
                      <a:pt x="61" y="30"/>
                      <a:pt x="61" y="30"/>
                      <a:pt x="61" y="30"/>
                    </a:cubicBezTo>
                    <a:cubicBezTo>
                      <a:pt x="29" y="0"/>
                      <a:pt x="29" y="0"/>
                      <a:pt x="29" y="0"/>
                    </a:cubicBezTo>
                    <a:cubicBezTo>
                      <a:pt x="0" y="29"/>
                      <a:pt x="0" y="29"/>
                      <a:pt x="0" y="29"/>
                    </a:cubicBezTo>
                    <a:cubicBezTo>
                      <a:pt x="14" y="43"/>
                      <a:pt x="25" y="55"/>
                      <a:pt x="30" y="61"/>
                    </a:cubicBezTo>
                    <a:cubicBezTo>
                      <a:pt x="30" y="61"/>
                      <a:pt x="30" y="61"/>
                      <a:pt x="30" y="61"/>
                    </a:cubicBezTo>
                    <a:cubicBezTo>
                      <a:pt x="39" y="69"/>
                      <a:pt x="53" y="70"/>
                      <a:pt x="62" y="61"/>
                    </a:cubicBezTo>
                    <a:cubicBezTo>
                      <a:pt x="70" y="52"/>
                      <a:pt x="70" y="38"/>
                      <a:pt x="61" y="30"/>
                    </a:cubicBezTo>
                    <a:close/>
                    <a:moveTo>
                      <a:pt x="52" y="52"/>
                    </a:moveTo>
                    <a:cubicBezTo>
                      <a:pt x="49" y="55"/>
                      <a:pt x="43" y="55"/>
                      <a:pt x="40" y="52"/>
                    </a:cubicBezTo>
                    <a:cubicBezTo>
                      <a:pt x="36" y="48"/>
                      <a:pt x="36" y="43"/>
                      <a:pt x="40" y="39"/>
                    </a:cubicBezTo>
                    <a:cubicBezTo>
                      <a:pt x="43" y="36"/>
                      <a:pt x="49" y="36"/>
                      <a:pt x="52" y="39"/>
                    </a:cubicBezTo>
                    <a:cubicBezTo>
                      <a:pt x="56" y="43"/>
                      <a:pt x="56" y="48"/>
                      <a:pt x="52" y="5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6" name="Freeform 69"/>
              <p:cNvSpPr/>
              <p:nvPr/>
            </p:nvSpPr>
            <p:spPr bwMode="auto">
              <a:xfrm>
                <a:off x="7472415" y="3894261"/>
                <a:ext cx="145116" cy="145116"/>
              </a:xfrm>
              <a:custGeom>
                <a:avLst/>
                <a:gdLst>
                  <a:gd name="T0" fmla="*/ 41 w 82"/>
                  <a:gd name="T1" fmla="*/ 0 h 82"/>
                  <a:gd name="T2" fmla="*/ 25 w 82"/>
                  <a:gd name="T3" fmla="*/ 3 h 82"/>
                  <a:gd name="T4" fmla="*/ 47 w 82"/>
                  <a:gd name="T5" fmla="*/ 25 h 82"/>
                  <a:gd name="T6" fmla="*/ 47 w 82"/>
                  <a:gd name="T7" fmla="*/ 39 h 82"/>
                  <a:gd name="T8" fmla="*/ 39 w 82"/>
                  <a:gd name="T9" fmla="*/ 48 h 82"/>
                  <a:gd name="T10" fmla="*/ 24 w 82"/>
                  <a:gd name="T11" fmla="*/ 48 h 82"/>
                  <a:gd name="T12" fmla="*/ 2 w 82"/>
                  <a:gd name="T13" fmla="*/ 26 h 82"/>
                  <a:gd name="T14" fmla="*/ 0 w 82"/>
                  <a:gd name="T15" fmla="*/ 41 h 82"/>
                  <a:gd name="T16" fmla="*/ 41 w 82"/>
                  <a:gd name="T17" fmla="*/ 82 h 82"/>
                  <a:gd name="T18" fmla="*/ 82 w 82"/>
                  <a:gd name="T19" fmla="*/ 41 h 82"/>
                  <a:gd name="T20" fmla="*/ 41 w 82"/>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2">
                    <a:moveTo>
                      <a:pt x="41" y="0"/>
                    </a:moveTo>
                    <a:cubicBezTo>
                      <a:pt x="35" y="0"/>
                      <a:pt x="30" y="1"/>
                      <a:pt x="25" y="3"/>
                    </a:cubicBezTo>
                    <a:cubicBezTo>
                      <a:pt x="47" y="25"/>
                      <a:pt x="47" y="25"/>
                      <a:pt x="47" y="25"/>
                    </a:cubicBezTo>
                    <a:cubicBezTo>
                      <a:pt x="51" y="29"/>
                      <a:pt x="51" y="35"/>
                      <a:pt x="47" y="39"/>
                    </a:cubicBezTo>
                    <a:cubicBezTo>
                      <a:pt x="39" y="48"/>
                      <a:pt x="39" y="48"/>
                      <a:pt x="39" y="48"/>
                    </a:cubicBezTo>
                    <a:cubicBezTo>
                      <a:pt x="35" y="52"/>
                      <a:pt x="28" y="52"/>
                      <a:pt x="24" y="48"/>
                    </a:cubicBezTo>
                    <a:cubicBezTo>
                      <a:pt x="2" y="26"/>
                      <a:pt x="2" y="26"/>
                      <a:pt x="2" y="26"/>
                    </a:cubicBezTo>
                    <a:cubicBezTo>
                      <a:pt x="1" y="30"/>
                      <a:pt x="0" y="35"/>
                      <a:pt x="0" y="41"/>
                    </a:cubicBezTo>
                    <a:cubicBezTo>
                      <a:pt x="0" y="63"/>
                      <a:pt x="18" y="82"/>
                      <a:pt x="41" y="82"/>
                    </a:cubicBezTo>
                    <a:cubicBezTo>
                      <a:pt x="63" y="82"/>
                      <a:pt x="82" y="63"/>
                      <a:pt x="82" y="41"/>
                    </a:cubicBezTo>
                    <a:cubicBezTo>
                      <a:pt x="82" y="18"/>
                      <a:pt x="63" y="0"/>
                      <a:pt x="41"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cs"/>
                </a:endParaRPr>
              </a:p>
            </p:txBody>
          </p:sp>
        </p:grpSp>
        <p:sp>
          <p:nvSpPr>
            <p:cNvPr id="37" name="Freeform 21"/>
            <p:cNvSpPr>
              <a:spLocks noEditPoints="1"/>
            </p:cNvSpPr>
            <p:nvPr/>
          </p:nvSpPr>
          <p:spPr bwMode="auto">
            <a:xfrm>
              <a:off x="4937829" y="3170678"/>
              <a:ext cx="568399" cy="574858"/>
            </a:xfrm>
            <a:custGeom>
              <a:avLst/>
              <a:gdLst>
                <a:gd name="T0" fmla="*/ 429 w 563"/>
                <a:gd name="T1" fmla="*/ 130 h 595"/>
                <a:gd name="T2" fmla="*/ 419 w 563"/>
                <a:gd name="T3" fmla="*/ 63 h 595"/>
                <a:gd name="T4" fmla="*/ 460 w 563"/>
                <a:gd name="T5" fmla="*/ 170 h 595"/>
                <a:gd name="T6" fmla="*/ 229 w 563"/>
                <a:gd name="T7" fmla="*/ 200 h 595"/>
                <a:gd name="T8" fmla="*/ 460 w 563"/>
                <a:gd name="T9" fmla="*/ 170 h 595"/>
                <a:gd name="T10" fmla="*/ 229 w 563"/>
                <a:gd name="T11" fmla="*/ 234 h 595"/>
                <a:gd name="T12" fmla="*/ 460 w 563"/>
                <a:gd name="T13" fmla="*/ 264 h 595"/>
                <a:gd name="T14" fmla="*/ 460 w 563"/>
                <a:gd name="T15" fmla="*/ 303 h 595"/>
                <a:gd name="T16" fmla="*/ 384 w 563"/>
                <a:gd name="T17" fmla="*/ 333 h 595"/>
                <a:gd name="T18" fmla="*/ 460 w 563"/>
                <a:gd name="T19" fmla="*/ 303 h 595"/>
                <a:gd name="T20" fmla="*/ 229 w 563"/>
                <a:gd name="T21" fmla="*/ 104 h 595"/>
                <a:gd name="T22" fmla="*/ 359 w 563"/>
                <a:gd name="T23" fmla="*/ 134 h 595"/>
                <a:gd name="T24" fmla="*/ 174 w 563"/>
                <a:gd name="T25" fmla="*/ 490 h 595"/>
                <a:gd name="T26" fmla="*/ 265 w 563"/>
                <a:gd name="T27" fmla="*/ 438 h 595"/>
                <a:gd name="T28" fmla="*/ 174 w 563"/>
                <a:gd name="T29" fmla="*/ 490 h 595"/>
                <a:gd name="T30" fmla="*/ 113 w 563"/>
                <a:gd name="T31" fmla="*/ 402 h 595"/>
                <a:gd name="T32" fmla="*/ 208 w 563"/>
                <a:gd name="T33" fmla="*/ 448 h 595"/>
                <a:gd name="T34" fmla="*/ 219 w 563"/>
                <a:gd name="T35" fmla="*/ 341 h 595"/>
                <a:gd name="T36" fmla="*/ 98 w 563"/>
                <a:gd name="T37" fmla="*/ 252 h 595"/>
                <a:gd name="T38" fmla="*/ 63 w 563"/>
                <a:gd name="T39" fmla="*/ 192 h 595"/>
                <a:gd name="T40" fmla="*/ 7 w 563"/>
                <a:gd name="T41" fmla="*/ 249 h 595"/>
                <a:gd name="T42" fmla="*/ 73 w 563"/>
                <a:gd name="T43" fmla="*/ 408 h 595"/>
                <a:gd name="T44" fmla="*/ 35 w 563"/>
                <a:gd name="T45" fmla="*/ 286 h 595"/>
                <a:gd name="T46" fmla="*/ 49 w 563"/>
                <a:gd name="T47" fmla="*/ 252 h 595"/>
                <a:gd name="T48" fmla="*/ 122 w 563"/>
                <a:gd name="T49" fmla="*/ 210 h 595"/>
                <a:gd name="T50" fmla="*/ 439 w 563"/>
                <a:gd name="T51" fmla="*/ 0 h 595"/>
                <a:gd name="T52" fmla="*/ 133 w 563"/>
                <a:gd name="T53" fmla="*/ 78 h 595"/>
                <a:gd name="T54" fmla="*/ 192 w 563"/>
                <a:gd name="T55" fmla="*/ 247 h 595"/>
                <a:gd name="T56" fmla="*/ 211 w 563"/>
                <a:gd name="T57" fmla="*/ 59 h 595"/>
                <a:gd name="T58" fmla="*/ 392 w 563"/>
                <a:gd name="T59" fmla="*/ 142 h 595"/>
                <a:gd name="T60" fmla="*/ 504 w 563"/>
                <a:gd name="T61" fmla="*/ 157 h 595"/>
                <a:gd name="T62" fmla="*/ 484 w 563"/>
                <a:gd name="T63" fmla="*/ 465 h 595"/>
                <a:gd name="T64" fmla="*/ 318 w 563"/>
                <a:gd name="T65" fmla="*/ 524 h 595"/>
                <a:gd name="T66" fmla="*/ 563 w 563"/>
                <a:gd name="T67" fmla="*/ 446 h 595"/>
                <a:gd name="T68" fmla="*/ 439 w 563"/>
                <a:gd name="T6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3" h="595">
                  <a:moveTo>
                    <a:pt x="486" y="130"/>
                  </a:moveTo>
                  <a:lnTo>
                    <a:pt x="429" y="130"/>
                  </a:lnTo>
                  <a:cubicBezTo>
                    <a:pt x="424" y="130"/>
                    <a:pt x="419" y="125"/>
                    <a:pt x="419" y="120"/>
                  </a:cubicBezTo>
                  <a:lnTo>
                    <a:pt x="419" y="63"/>
                  </a:lnTo>
                  <a:lnTo>
                    <a:pt x="486" y="130"/>
                  </a:lnTo>
                  <a:close/>
                  <a:moveTo>
                    <a:pt x="460" y="170"/>
                  </a:moveTo>
                  <a:lnTo>
                    <a:pt x="229" y="170"/>
                  </a:lnTo>
                  <a:lnTo>
                    <a:pt x="229" y="200"/>
                  </a:lnTo>
                  <a:lnTo>
                    <a:pt x="460" y="200"/>
                  </a:lnTo>
                  <a:lnTo>
                    <a:pt x="460" y="170"/>
                  </a:lnTo>
                  <a:close/>
                  <a:moveTo>
                    <a:pt x="460" y="234"/>
                  </a:moveTo>
                  <a:lnTo>
                    <a:pt x="229" y="234"/>
                  </a:lnTo>
                  <a:lnTo>
                    <a:pt x="229" y="264"/>
                  </a:lnTo>
                  <a:lnTo>
                    <a:pt x="460" y="264"/>
                  </a:lnTo>
                  <a:lnTo>
                    <a:pt x="460" y="234"/>
                  </a:lnTo>
                  <a:close/>
                  <a:moveTo>
                    <a:pt x="460" y="303"/>
                  </a:moveTo>
                  <a:lnTo>
                    <a:pt x="384" y="303"/>
                  </a:lnTo>
                  <a:lnTo>
                    <a:pt x="384" y="333"/>
                  </a:lnTo>
                  <a:lnTo>
                    <a:pt x="460" y="333"/>
                  </a:lnTo>
                  <a:lnTo>
                    <a:pt x="460" y="303"/>
                  </a:lnTo>
                  <a:close/>
                  <a:moveTo>
                    <a:pt x="359" y="104"/>
                  </a:moveTo>
                  <a:lnTo>
                    <a:pt x="229" y="104"/>
                  </a:lnTo>
                  <a:lnTo>
                    <a:pt x="229" y="134"/>
                  </a:lnTo>
                  <a:lnTo>
                    <a:pt x="359" y="134"/>
                  </a:lnTo>
                  <a:lnTo>
                    <a:pt x="359" y="104"/>
                  </a:lnTo>
                  <a:close/>
                  <a:moveTo>
                    <a:pt x="174" y="490"/>
                  </a:moveTo>
                  <a:cubicBezTo>
                    <a:pt x="226" y="553"/>
                    <a:pt x="279" y="595"/>
                    <a:pt x="291" y="588"/>
                  </a:cubicBezTo>
                  <a:cubicBezTo>
                    <a:pt x="303" y="581"/>
                    <a:pt x="293" y="515"/>
                    <a:pt x="265" y="438"/>
                  </a:cubicBezTo>
                  <a:cubicBezTo>
                    <a:pt x="250" y="448"/>
                    <a:pt x="236" y="457"/>
                    <a:pt x="220" y="466"/>
                  </a:cubicBezTo>
                  <a:cubicBezTo>
                    <a:pt x="205" y="475"/>
                    <a:pt x="190" y="483"/>
                    <a:pt x="174" y="490"/>
                  </a:cubicBezTo>
                  <a:close/>
                  <a:moveTo>
                    <a:pt x="54" y="274"/>
                  </a:moveTo>
                  <a:cubicBezTo>
                    <a:pt x="64" y="309"/>
                    <a:pt x="85" y="353"/>
                    <a:pt x="113" y="402"/>
                  </a:cubicBezTo>
                  <a:cubicBezTo>
                    <a:pt x="127" y="427"/>
                    <a:pt x="144" y="451"/>
                    <a:pt x="161" y="473"/>
                  </a:cubicBezTo>
                  <a:cubicBezTo>
                    <a:pt x="176" y="465"/>
                    <a:pt x="192" y="457"/>
                    <a:pt x="208" y="448"/>
                  </a:cubicBezTo>
                  <a:cubicBezTo>
                    <a:pt x="225" y="439"/>
                    <a:pt x="241" y="428"/>
                    <a:pt x="256" y="417"/>
                  </a:cubicBezTo>
                  <a:cubicBezTo>
                    <a:pt x="246" y="392"/>
                    <a:pt x="234" y="366"/>
                    <a:pt x="219" y="341"/>
                  </a:cubicBezTo>
                  <a:cubicBezTo>
                    <a:pt x="191" y="292"/>
                    <a:pt x="163" y="252"/>
                    <a:pt x="138" y="226"/>
                  </a:cubicBezTo>
                  <a:cubicBezTo>
                    <a:pt x="125" y="234"/>
                    <a:pt x="112" y="244"/>
                    <a:pt x="98" y="252"/>
                  </a:cubicBezTo>
                  <a:cubicBezTo>
                    <a:pt x="83" y="260"/>
                    <a:pt x="69" y="267"/>
                    <a:pt x="54" y="274"/>
                  </a:cubicBezTo>
                  <a:close/>
                  <a:moveTo>
                    <a:pt x="63" y="192"/>
                  </a:moveTo>
                  <a:cubicBezTo>
                    <a:pt x="55" y="197"/>
                    <a:pt x="50" y="205"/>
                    <a:pt x="48" y="215"/>
                  </a:cubicBezTo>
                  <a:cubicBezTo>
                    <a:pt x="33" y="219"/>
                    <a:pt x="18" y="229"/>
                    <a:pt x="7" y="249"/>
                  </a:cubicBezTo>
                  <a:cubicBezTo>
                    <a:pt x="0" y="265"/>
                    <a:pt x="2" y="289"/>
                    <a:pt x="12" y="307"/>
                  </a:cubicBezTo>
                  <a:cubicBezTo>
                    <a:pt x="29" y="338"/>
                    <a:pt x="52" y="377"/>
                    <a:pt x="73" y="408"/>
                  </a:cubicBezTo>
                  <a:cubicBezTo>
                    <a:pt x="86" y="413"/>
                    <a:pt x="83" y="386"/>
                    <a:pt x="78" y="379"/>
                  </a:cubicBezTo>
                  <a:cubicBezTo>
                    <a:pt x="62" y="354"/>
                    <a:pt x="48" y="331"/>
                    <a:pt x="35" y="286"/>
                  </a:cubicBezTo>
                  <a:cubicBezTo>
                    <a:pt x="32" y="265"/>
                    <a:pt x="41" y="256"/>
                    <a:pt x="48" y="246"/>
                  </a:cubicBezTo>
                  <a:cubicBezTo>
                    <a:pt x="48" y="248"/>
                    <a:pt x="48" y="250"/>
                    <a:pt x="49" y="252"/>
                  </a:cubicBezTo>
                  <a:cubicBezTo>
                    <a:pt x="61" y="247"/>
                    <a:pt x="73" y="240"/>
                    <a:pt x="86" y="234"/>
                  </a:cubicBezTo>
                  <a:cubicBezTo>
                    <a:pt x="98" y="227"/>
                    <a:pt x="110" y="218"/>
                    <a:pt x="122" y="210"/>
                  </a:cubicBezTo>
                  <a:cubicBezTo>
                    <a:pt x="99" y="190"/>
                    <a:pt x="79" y="183"/>
                    <a:pt x="63" y="192"/>
                  </a:cubicBezTo>
                  <a:close/>
                  <a:moveTo>
                    <a:pt x="439" y="0"/>
                  </a:moveTo>
                  <a:lnTo>
                    <a:pt x="211" y="0"/>
                  </a:lnTo>
                  <a:cubicBezTo>
                    <a:pt x="168" y="0"/>
                    <a:pt x="133" y="35"/>
                    <a:pt x="133" y="78"/>
                  </a:cubicBezTo>
                  <a:lnTo>
                    <a:pt x="133" y="183"/>
                  </a:lnTo>
                  <a:cubicBezTo>
                    <a:pt x="158" y="203"/>
                    <a:pt x="173" y="221"/>
                    <a:pt x="192" y="247"/>
                  </a:cubicBezTo>
                  <a:lnTo>
                    <a:pt x="192" y="78"/>
                  </a:lnTo>
                  <a:cubicBezTo>
                    <a:pt x="192" y="68"/>
                    <a:pt x="201" y="59"/>
                    <a:pt x="211" y="59"/>
                  </a:cubicBezTo>
                  <a:lnTo>
                    <a:pt x="392" y="59"/>
                  </a:lnTo>
                  <a:lnTo>
                    <a:pt x="392" y="142"/>
                  </a:lnTo>
                  <a:cubicBezTo>
                    <a:pt x="392" y="150"/>
                    <a:pt x="399" y="157"/>
                    <a:pt x="407" y="157"/>
                  </a:cubicBezTo>
                  <a:lnTo>
                    <a:pt x="504" y="157"/>
                  </a:lnTo>
                  <a:lnTo>
                    <a:pt x="504" y="446"/>
                  </a:lnTo>
                  <a:cubicBezTo>
                    <a:pt x="504" y="457"/>
                    <a:pt x="495" y="465"/>
                    <a:pt x="484" y="465"/>
                  </a:cubicBezTo>
                  <a:lnTo>
                    <a:pt x="303" y="465"/>
                  </a:lnTo>
                  <a:cubicBezTo>
                    <a:pt x="309" y="485"/>
                    <a:pt x="315" y="505"/>
                    <a:pt x="318" y="524"/>
                  </a:cubicBezTo>
                  <a:lnTo>
                    <a:pt x="484" y="524"/>
                  </a:lnTo>
                  <a:cubicBezTo>
                    <a:pt x="528" y="524"/>
                    <a:pt x="563" y="489"/>
                    <a:pt x="563" y="446"/>
                  </a:cubicBezTo>
                  <a:lnTo>
                    <a:pt x="563" y="124"/>
                  </a:lnTo>
                  <a:lnTo>
                    <a:pt x="439" y="0"/>
                  </a:lnTo>
                  <a:close/>
                </a:path>
              </a:pathLst>
            </a:custGeom>
            <a:solidFill>
              <a:schemeClr val="bg1"/>
            </a:solidFill>
            <a:ln>
              <a:noFill/>
            </a:ln>
          </p:spPr>
          <p:txBody>
            <a:bodyPr vert="horz" wrap="square" lIns="91392" tIns="45696" rIns="91392" bIns="45696" numCol="1"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宋体" pitchFamily="2" charset="-122"/>
                <a:cs typeface="+mn-cs"/>
              </a:endParaRPr>
            </a:p>
          </p:txBody>
        </p:sp>
        <p:grpSp>
          <p:nvGrpSpPr>
            <p:cNvPr id="38" name="Group 216"/>
            <p:cNvGrpSpPr/>
            <p:nvPr/>
          </p:nvGrpSpPr>
          <p:grpSpPr>
            <a:xfrm>
              <a:off x="5721308" y="2309967"/>
              <a:ext cx="558449" cy="451889"/>
              <a:chOff x="1209675" y="6354763"/>
              <a:chExt cx="449263" cy="363538"/>
            </a:xfrm>
            <a:solidFill>
              <a:schemeClr val="bg1"/>
            </a:solidFill>
          </p:grpSpPr>
          <p:sp>
            <p:nvSpPr>
              <p:cNvPr id="39" name="Freeform 205"/>
              <p:cNvSpPr/>
              <p:nvPr/>
            </p:nvSpPr>
            <p:spPr bwMode="auto">
              <a:xfrm>
                <a:off x="1560513" y="6529388"/>
                <a:ext cx="96838" cy="188913"/>
              </a:xfrm>
              <a:custGeom>
                <a:avLst/>
                <a:gdLst>
                  <a:gd name="T0" fmla="*/ 31 w 126"/>
                  <a:gd name="T1" fmla="*/ 0 h 245"/>
                  <a:gd name="T2" fmla="*/ 0 w 126"/>
                  <a:gd name="T3" fmla="*/ 39 h 245"/>
                  <a:gd name="T4" fmla="*/ 0 w 126"/>
                  <a:gd name="T5" fmla="*/ 245 h 245"/>
                  <a:gd name="T6" fmla="*/ 126 w 126"/>
                  <a:gd name="T7" fmla="*/ 245 h 245"/>
                  <a:gd name="T8" fmla="*/ 125 w 126"/>
                  <a:gd name="T9" fmla="*/ 74 h 245"/>
                  <a:gd name="T10" fmla="*/ 31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31" y="0"/>
                    </a:moveTo>
                    <a:cubicBezTo>
                      <a:pt x="0" y="39"/>
                      <a:pt x="0" y="39"/>
                      <a:pt x="0" y="39"/>
                    </a:cubicBezTo>
                    <a:cubicBezTo>
                      <a:pt x="0" y="245"/>
                      <a:pt x="0" y="245"/>
                      <a:pt x="0" y="245"/>
                    </a:cubicBezTo>
                    <a:cubicBezTo>
                      <a:pt x="126" y="245"/>
                      <a:pt x="126" y="245"/>
                      <a:pt x="126" y="245"/>
                    </a:cubicBezTo>
                    <a:cubicBezTo>
                      <a:pt x="125" y="74"/>
                      <a:pt x="125" y="74"/>
                      <a:pt x="125" y="74"/>
                    </a:cubicBezTo>
                    <a:cubicBezTo>
                      <a:pt x="99" y="52"/>
                      <a:pt x="31" y="0"/>
                      <a:pt x="31" y="0"/>
                    </a:cubicBezTo>
                    <a:close/>
                  </a:path>
                </a:pathLst>
              </a:custGeom>
              <a:grp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AU" sz="2400" b="0" i="0" u="none" strike="noStrike" kern="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Microsoft YaHei UI" panose="020B0503020204020204" charset="-122"/>
                  <a:cs typeface="+mn-cs"/>
                </a:endParaRPr>
              </a:p>
            </p:txBody>
          </p:sp>
          <p:sp>
            <p:nvSpPr>
              <p:cNvPr id="40" name="Freeform 207"/>
              <p:cNvSpPr/>
              <p:nvPr/>
            </p:nvSpPr>
            <p:spPr bwMode="auto">
              <a:xfrm>
                <a:off x="1209675" y="6354763"/>
                <a:ext cx="449263" cy="339725"/>
              </a:xfrm>
              <a:custGeom>
                <a:avLst/>
                <a:gdLst>
                  <a:gd name="T0" fmla="*/ 236 w 585"/>
                  <a:gd name="T1" fmla="*/ 248 h 442"/>
                  <a:gd name="T2" fmla="*/ 76 w 585"/>
                  <a:gd name="T3" fmla="*/ 428 h 442"/>
                  <a:gd name="T4" fmla="*/ 46 w 585"/>
                  <a:gd name="T5" fmla="*/ 442 h 442"/>
                  <a:gd name="T6" fmla="*/ 18 w 585"/>
                  <a:gd name="T7" fmla="*/ 432 h 442"/>
                  <a:gd name="T8" fmla="*/ 15 w 585"/>
                  <a:gd name="T9" fmla="*/ 374 h 442"/>
                  <a:gd name="T10" fmla="*/ 206 w 585"/>
                  <a:gd name="T11" fmla="*/ 158 h 442"/>
                  <a:gd name="T12" fmla="*/ 237 w 585"/>
                  <a:gd name="T13" fmla="*/ 144 h 442"/>
                  <a:gd name="T14" fmla="*/ 268 w 585"/>
                  <a:gd name="T15" fmla="*/ 158 h 442"/>
                  <a:gd name="T16" fmla="*/ 323 w 585"/>
                  <a:gd name="T17" fmla="*/ 224 h 442"/>
                  <a:gd name="T18" fmla="*/ 425 w 585"/>
                  <a:gd name="T19" fmla="*/ 101 h 442"/>
                  <a:gd name="T20" fmla="*/ 330 w 585"/>
                  <a:gd name="T21" fmla="*/ 19 h 442"/>
                  <a:gd name="T22" fmla="*/ 566 w 585"/>
                  <a:gd name="T23" fmla="*/ 0 h 442"/>
                  <a:gd name="T24" fmla="*/ 585 w 585"/>
                  <a:gd name="T25" fmla="*/ 239 h 442"/>
                  <a:gd name="T26" fmla="*/ 487 w 585"/>
                  <a:gd name="T27" fmla="*/ 154 h 442"/>
                  <a:gd name="T28" fmla="*/ 355 w 585"/>
                  <a:gd name="T29" fmla="*/ 314 h 442"/>
                  <a:gd name="T30" fmla="*/ 324 w 585"/>
                  <a:gd name="T31" fmla="*/ 329 h 442"/>
                  <a:gd name="T32" fmla="*/ 292 w 585"/>
                  <a:gd name="T33" fmla="*/ 314 h 442"/>
                  <a:gd name="T34" fmla="*/ 236 w 585"/>
                  <a:gd name="T35"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442">
                    <a:moveTo>
                      <a:pt x="236" y="248"/>
                    </a:moveTo>
                    <a:cubicBezTo>
                      <a:pt x="76" y="428"/>
                      <a:pt x="76" y="428"/>
                      <a:pt x="76" y="428"/>
                    </a:cubicBezTo>
                    <a:cubicBezTo>
                      <a:pt x="68" y="438"/>
                      <a:pt x="57" y="442"/>
                      <a:pt x="46" y="442"/>
                    </a:cubicBezTo>
                    <a:cubicBezTo>
                      <a:pt x="36" y="442"/>
                      <a:pt x="26" y="439"/>
                      <a:pt x="18" y="432"/>
                    </a:cubicBezTo>
                    <a:cubicBezTo>
                      <a:pt x="1" y="417"/>
                      <a:pt x="0" y="391"/>
                      <a:pt x="15" y="374"/>
                    </a:cubicBezTo>
                    <a:cubicBezTo>
                      <a:pt x="206" y="158"/>
                      <a:pt x="206" y="158"/>
                      <a:pt x="206" y="158"/>
                    </a:cubicBezTo>
                    <a:cubicBezTo>
                      <a:pt x="214" y="149"/>
                      <a:pt x="225" y="143"/>
                      <a:pt x="237" y="144"/>
                    </a:cubicBezTo>
                    <a:cubicBezTo>
                      <a:pt x="249" y="144"/>
                      <a:pt x="260" y="149"/>
                      <a:pt x="268" y="158"/>
                    </a:cubicBezTo>
                    <a:cubicBezTo>
                      <a:pt x="323" y="224"/>
                      <a:pt x="323" y="224"/>
                      <a:pt x="323" y="224"/>
                    </a:cubicBezTo>
                    <a:cubicBezTo>
                      <a:pt x="425" y="101"/>
                      <a:pt x="425" y="101"/>
                      <a:pt x="425" y="101"/>
                    </a:cubicBezTo>
                    <a:cubicBezTo>
                      <a:pt x="330" y="19"/>
                      <a:pt x="330" y="19"/>
                      <a:pt x="330" y="19"/>
                    </a:cubicBezTo>
                    <a:cubicBezTo>
                      <a:pt x="566" y="0"/>
                      <a:pt x="566" y="0"/>
                      <a:pt x="566" y="0"/>
                    </a:cubicBezTo>
                    <a:cubicBezTo>
                      <a:pt x="585" y="239"/>
                      <a:pt x="585" y="239"/>
                      <a:pt x="585" y="239"/>
                    </a:cubicBezTo>
                    <a:cubicBezTo>
                      <a:pt x="487" y="154"/>
                      <a:pt x="487" y="154"/>
                      <a:pt x="487" y="154"/>
                    </a:cubicBezTo>
                    <a:cubicBezTo>
                      <a:pt x="355" y="314"/>
                      <a:pt x="355" y="314"/>
                      <a:pt x="355" y="314"/>
                    </a:cubicBezTo>
                    <a:cubicBezTo>
                      <a:pt x="348" y="323"/>
                      <a:pt x="336" y="329"/>
                      <a:pt x="324" y="329"/>
                    </a:cubicBezTo>
                    <a:cubicBezTo>
                      <a:pt x="311" y="329"/>
                      <a:pt x="300" y="324"/>
                      <a:pt x="292" y="314"/>
                    </a:cubicBezTo>
                    <a:lnTo>
                      <a:pt x="236" y="248"/>
                    </a:lnTo>
                    <a:close/>
                  </a:path>
                </a:pathLst>
              </a:custGeom>
              <a:grp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AU" sz="2400" b="0" i="0" u="none" strike="noStrike" kern="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Microsoft YaHei UI" panose="020B0503020204020204" charset="-122"/>
                  <a:cs typeface="+mn-cs"/>
                </a:endParaRPr>
              </a:p>
            </p:txBody>
          </p:sp>
          <p:sp>
            <p:nvSpPr>
              <p:cNvPr id="41" name="Freeform 208"/>
              <p:cNvSpPr/>
              <p:nvPr/>
            </p:nvSpPr>
            <p:spPr bwMode="auto">
              <a:xfrm>
                <a:off x="1417638" y="6589713"/>
                <a:ext cx="119063" cy="127000"/>
              </a:xfrm>
              <a:custGeom>
                <a:avLst/>
                <a:gdLst>
                  <a:gd name="T0" fmla="*/ 98 w 153"/>
                  <a:gd name="T1" fmla="*/ 64 h 167"/>
                  <a:gd name="T2" fmla="*/ 62 w 153"/>
                  <a:gd name="T3" fmla="*/ 83 h 167"/>
                  <a:gd name="T4" fmla="*/ 1 w 153"/>
                  <a:gd name="T5" fmla="*/ 56 h 167"/>
                  <a:gd name="T6" fmla="*/ 0 w 153"/>
                  <a:gd name="T7" fmla="*/ 167 h 167"/>
                  <a:gd name="T8" fmla="*/ 150 w 153"/>
                  <a:gd name="T9" fmla="*/ 167 h 167"/>
                  <a:gd name="T10" fmla="*/ 153 w 153"/>
                  <a:gd name="T11" fmla="*/ 0 h 167"/>
                  <a:gd name="T12" fmla="*/ 98 w 153"/>
                  <a:gd name="T13" fmla="*/ 64 h 167"/>
                </a:gdLst>
                <a:ahLst/>
                <a:cxnLst>
                  <a:cxn ang="0">
                    <a:pos x="T0" y="T1"/>
                  </a:cxn>
                  <a:cxn ang="0">
                    <a:pos x="T2" y="T3"/>
                  </a:cxn>
                  <a:cxn ang="0">
                    <a:pos x="T4" y="T5"/>
                  </a:cxn>
                  <a:cxn ang="0">
                    <a:pos x="T6" y="T7"/>
                  </a:cxn>
                  <a:cxn ang="0">
                    <a:pos x="T8" y="T9"/>
                  </a:cxn>
                  <a:cxn ang="0">
                    <a:pos x="T10" y="T11"/>
                  </a:cxn>
                  <a:cxn ang="0">
                    <a:pos x="T12" y="T13"/>
                  </a:cxn>
                </a:cxnLst>
                <a:rect l="0" t="0" r="r" b="b"/>
                <a:pathLst>
                  <a:path w="153" h="167">
                    <a:moveTo>
                      <a:pt x="98" y="64"/>
                    </a:moveTo>
                    <a:cubicBezTo>
                      <a:pt x="76" y="83"/>
                      <a:pt x="62" y="83"/>
                      <a:pt x="62" y="83"/>
                    </a:cubicBezTo>
                    <a:cubicBezTo>
                      <a:pt x="43" y="86"/>
                      <a:pt x="15" y="67"/>
                      <a:pt x="1" y="56"/>
                    </a:cubicBezTo>
                    <a:cubicBezTo>
                      <a:pt x="0" y="167"/>
                      <a:pt x="0" y="167"/>
                      <a:pt x="0" y="167"/>
                    </a:cubicBezTo>
                    <a:cubicBezTo>
                      <a:pt x="150" y="167"/>
                      <a:pt x="150" y="167"/>
                      <a:pt x="150" y="167"/>
                    </a:cubicBezTo>
                    <a:cubicBezTo>
                      <a:pt x="153" y="0"/>
                      <a:pt x="153" y="0"/>
                      <a:pt x="153" y="0"/>
                    </a:cubicBezTo>
                    <a:cubicBezTo>
                      <a:pt x="132" y="24"/>
                      <a:pt x="116" y="47"/>
                      <a:pt x="98" y="64"/>
                    </a:cubicBezTo>
                    <a:close/>
                  </a:path>
                </a:pathLst>
              </a:custGeom>
              <a:grp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AU" sz="2400" b="0" i="0" u="none" strike="noStrike" kern="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Microsoft YaHei UI" panose="020B0503020204020204" charset="-122"/>
                  <a:cs typeface="+mn-cs"/>
                </a:endParaRPr>
              </a:p>
            </p:txBody>
          </p:sp>
          <p:sp>
            <p:nvSpPr>
              <p:cNvPr id="42" name="Freeform 209"/>
              <p:cNvSpPr/>
              <p:nvPr/>
            </p:nvSpPr>
            <p:spPr bwMode="auto">
              <a:xfrm>
                <a:off x="1295400" y="6600825"/>
                <a:ext cx="96838" cy="115888"/>
              </a:xfrm>
              <a:custGeom>
                <a:avLst/>
                <a:gdLst>
                  <a:gd name="T0" fmla="*/ 0 w 61"/>
                  <a:gd name="T1" fmla="*/ 73 h 73"/>
                  <a:gd name="T2" fmla="*/ 61 w 61"/>
                  <a:gd name="T3" fmla="*/ 73 h 73"/>
                  <a:gd name="T4" fmla="*/ 61 w 61"/>
                  <a:gd name="T5" fmla="*/ 0 h 73"/>
                  <a:gd name="T6" fmla="*/ 0 w 61"/>
                  <a:gd name="T7" fmla="*/ 70 h 73"/>
                  <a:gd name="T8" fmla="*/ 0 w 61"/>
                  <a:gd name="T9" fmla="*/ 73 h 73"/>
                </a:gdLst>
                <a:ahLst/>
                <a:cxnLst>
                  <a:cxn ang="0">
                    <a:pos x="T0" y="T1"/>
                  </a:cxn>
                  <a:cxn ang="0">
                    <a:pos x="T2" y="T3"/>
                  </a:cxn>
                  <a:cxn ang="0">
                    <a:pos x="T4" y="T5"/>
                  </a:cxn>
                  <a:cxn ang="0">
                    <a:pos x="T6" y="T7"/>
                  </a:cxn>
                  <a:cxn ang="0">
                    <a:pos x="T8" y="T9"/>
                  </a:cxn>
                </a:cxnLst>
                <a:rect l="0" t="0" r="r" b="b"/>
                <a:pathLst>
                  <a:path w="61" h="73">
                    <a:moveTo>
                      <a:pt x="0" y="73"/>
                    </a:moveTo>
                    <a:lnTo>
                      <a:pt x="61" y="73"/>
                    </a:lnTo>
                    <a:lnTo>
                      <a:pt x="61" y="0"/>
                    </a:lnTo>
                    <a:lnTo>
                      <a:pt x="0" y="70"/>
                    </a:lnTo>
                    <a:lnTo>
                      <a:pt x="0" y="73"/>
                    </a:lnTo>
                    <a:close/>
                  </a:path>
                </a:pathLst>
              </a:custGeom>
              <a:grp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AU" sz="2400" b="0" i="0" u="none" strike="noStrike" kern="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Microsoft YaHei UI" panose="020B0503020204020204" charset="-122"/>
                  <a:cs typeface="+mn-cs"/>
                </a:endParaRPr>
              </a:p>
            </p:txBody>
          </p:sp>
        </p:grpSp>
      </p:grpSp>
      <p:sp>
        <p:nvSpPr>
          <p:cNvPr id="47" name="矩形 47"/>
          <p:cNvSpPr>
            <a:spLocks noChangeArrowheads="1"/>
          </p:cNvSpPr>
          <p:nvPr/>
        </p:nvSpPr>
        <p:spPr bwMode="auto">
          <a:xfrm>
            <a:off x="7373754" y="1473680"/>
            <a:ext cx="4389486" cy="28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defTabSz="457200" hangingPunct="0">
              <a:lnSpc>
                <a:spcPct val="150000"/>
              </a:lnSpc>
              <a:spcBef>
                <a:spcPts val="0"/>
              </a:spcBef>
              <a:buNone/>
              <a:defRPr/>
            </a:pPr>
            <a:r>
              <a:rPr lang="zh-CN" altLang="en-US"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sym typeface="思源黑体 CN Bold" panose="020B0800000000000000" pitchFamily="34" charset="-122"/>
              </a:rPr>
              <a:t>交易成本高</a:t>
            </a:r>
            <a:endParaRPr lang="en-US" altLang="zh-CN"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sym typeface="思源黑体 CN Bold" panose="020B0800000000000000" pitchFamily="34" charset="-122"/>
            </a:endParaRPr>
          </a:p>
          <a:p>
            <a:pPr lvl="0" defTabSz="457200" hangingPunct="0">
              <a:lnSpc>
                <a:spcPct val="150000"/>
              </a:lnSpc>
              <a:spcBef>
                <a:spcPts val="0"/>
              </a:spcBef>
              <a:buNone/>
              <a:defRPr/>
            </a:pPr>
            <a:r>
              <a:rPr lang="en-US" altLang="zh-HK" sz="1800" b="1" dirty="0">
                <a:latin typeface="Times New Roman" panose="02020603050405020304" pitchFamily="18" charset="0"/>
                <a:cs typeface="Times New Roman" panose="02020603050405020304" pitchFamily="18" charset="0"/>
              </a:rPr>
              <a:t>High </a:t>
            </a:r>
            <a:r>
              <a:rPr lang="en-US" altLang="zh-CN" sz="1800" b="1" dirty="0">
                <a:latin typeface="Times New Roman" panose="02020603050405020304" pitchFamily="18" charset="0"/>
                <a:cs typeface="Times New Roman" panose="02020603050405020304" pitchFamily="18" charset="0"/>
              </a:rPr>
              <a:t>Trading</a:t>
            </a:r>
            <a:r>
              <a:rPr lang="en-US" altLang="zh-HK" sz="1800" b="1" dirty="0">
                <a:latin typeface="Times New Roman" panose="02020603050405020304" pitchFamily="18" charset="0"/>
                <a:cs typeface="Times New Roman" panose="02020603050405020304" pitchFamily="18" charset="0"/>
              </a:rPr>
              <a:t> Costs</a:t>
            </a:r>
            <a:endPar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endParaRPr>
          </a:p>
          <a:p>
            <a:pPr lvl="0" defTabSz="457200" hangingPunct="0">
              <a:lnSpc>
                <a:spcPct val="150000"/>
              </a:lnSpc>
              <a:spcBef>
                <a:spcPts val="0"/>
              </a:spcBef>
              <a:buNone/>
              <a:defRPr/>
            </a:pPr>
            <a:r>
              <a:rPr lang="zh-CN" altLang="en-US" sz="1400" kern="0" dirty="0">
                <a:solidFill>
                  <a:srgbClr val="000000">
                    <a:lumMod val="85000"/>
                    <a:lumOff val="15000"/>
                  </a:srgbClr>
                </a:solidFill>
                <a:cs typeface="+mn-ea"/>
                <a:sym typeface="思源黑体 CN Bold" panose="020B0800000000000000" pitchFamily="34" charset="-122"/>
              </a:rPr>
              <a:t>交通、住宿、餐饮等费用提高采购成本、时间成本高。</a:t>
            </a:r>
            <a:endParaRPr lang="en-US" altLang="zh-CN" sz="1400" kern="0" dirty="0">
              <a:solidFill>
                <a:srgbClr val="000000">
                  <a:lumMod val="85000"/>
                  <a:lumOff val="15000"/>
                </a:srgbClr>
              </a:solidFill>
              <a:cs typeface="+mn-ea"/>
              <a:sym typeface="思源黑体 CN Bold" panose="020B0800000000000000" pitchFamily="34" charset="-122"/>
            </a:endParaRPr>
          </a:p>
          <a:p>
            <a:pPr lvl="0" defTabSz="457200" hangingPunct="0">
              <a:lnSpc>
                <a:spcPct val="150000"/>
              </a:lnSpc>
              <a:spcBef>
                <a:spcPts val="0"/>
              </a:spcBef>
              <a:buNone/>
              <a:defRPr/>
            </a:pPr>
            <a:r>
              <a:rPr lang="en-US" altLang="zh-CN" sz="1600" dirty="0">
                <a:latin typeface="Times New Roman" panose="02020603050405020304" pitchFamily="18" charset="0"/>
                <a:cs typeface="Times New Roman" panose="02020603050405020304" pitchFamily="18" charset="0"/>
              </a:rPr>
              <a:t>Increased</a:t>
            </a:r>
            <a:r>
              <a:rPr lang="en-US" altLang="zh-HK" sz="1600" dirty="0">
                <a:latin typeface="Times New Roman" panose="02020603050405020304" pitchFamily="18" charset="0"/>
                <a:cs typeface="Times New Roman" panose="02020603050405020304" pitchFamily="18" charset="0"/>
              </a:rPr>
              <a:t> procurement and time costs due to transportation, accommodation, and dining expenses</a:t>
            </a:r>
            <a:endParaRPr lang="zh-CN" altLang="en-US" sz="1600" kern="0" dirty="0">
              <a:solidFill>
                <a:srgbClr val="000000">
                  <a:lumMod val="85000"/>
                  <a:lumOff val="15000"/>
                </a:srgbClr>
              </a:solidFill>
              <a:latin typeface="Times New Roman" panose="02020603050405020304" pitchFamily="18" charset="0"/>
              <a:cs typeface="Times New Roman" panose="02020603050405020304" pitchFamily="18" charset="0"/>
              <a:sym typeface="思源黑体 CN Bold" panose="020B0800000000000000" pitchFamily="34" charset="-122"/>
            </a:endParaRPr>
          </a:p>
        </p:txBody>
      </p:sp>
      <p:sp>
        <p:nvSpPr>
          <p:cNvPr id="48" name="矩形 47"/>
          <p:cNvSpPr>
            <a:spLocks noChangeArrowheads="1"/>
          </p:cNvSpPr>
          <p:nvPr/>
        </p:nvSpPr>
        <p:spPr bwMode="auto">
          <a:xfrm>
            <a:off x="7146598" y="4336983"/>
            <a:ext cx="4389487" cy="212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defTabSz="457200" hangingPunct="0">
              <a:lnSpc>
                <a:spcPct val="150000"/>
              </a:lnSpc>
              <a:spcBef>
                <a:spcPts val="0"/>
              </a:spcBef>
              <a:buNone/>
              <a:defRPr/>
            </a:pPr>
            <a:r>
              <a:rPr lang="zh-CN" altLang="en-US"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rPr>
              <a:t>流通效率低</a:t>
            </a:r>
            <a:endParaRPr lang="en-US" altLang="zh-CN"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endParaRPr>
          </a:p>
          <a:p>
            <a:pPr lvl="0" defTabSz="457200" hangingPunct="0">
              <a:lnSpc>
                <a:spcPct val="150000"/>
              </a:lnSpc>
              <a:spcBef>
                <a:spcPts val="0"/>
              </a:spcBef>
              <a:buNone/>
              <a:defRPr/>
            </a:pPr>
            <a:r>
              <a:rPr lang="en-US" altLang="zh-HK" sz="1800" b="1" dirty="0">
                <a:latin typeface="Times New Roman" panose="02020603050405020304" pitchFamily="18" charset="0"/>
                <a:cs typeface="Times New Roman" panose="02020603050405020304" pitchFamily="18" charset="0"/>
              </a:rPr>
              <a:t>Low Circulation Efficiency</a:t>
            </a:r>
            <a:endPar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endParaRPr>
          </a:p>
          <a:p>
            <a:pPr lvl="0" defTabSz="457200" hangingPunct="0">
              <a:lnSpc>
                <a:spcPct val="150000"/>
              </a:lnSpc>
              <a:spcBef>
                <a:spcPts val="0"/>
              </a:spcBef>
              <a:buNone/>
              <a:defRPr/>
            </a:pPr>
            <a:r>
              <a:rPr lang="zh-CN" altLang="en-US" sz="1400" kern="0" dirty="0">
                <a:solidFill>
                  <a:srgbClr val="000000">
                    <a:lumMod val="85000"/>
                    <a:lumOff val="15000"/>
                  </a:srgbClr>
                </a:solidFill>
                <a:cs typeface="+mn-ea"/>
              </a:rPr>
              <a:t>履约规则不统一，手续复杂、效率低下。</a:t>
            </a:r>
            <a:endParaRPr lang="en-US" altLang="zh-CN" sz="1400" kern="0" dirty="0">
              <a:solidFill>
                <a:srgbClr val="000000">
                  <a:lumMod val="85000"/>
                  <a:lumOff val="15000"/>
                </a:srgbClr>
              </a:solidFill>
              <a:cs typeface="+mn-ea"/>
            </a:endParaRPr>
          </a:p>
          <a:p>
            <a:pPr lvl="0" defTabSz="457200" hangingPunct="0">
              <a:lnSpc>
                <a:spcPct val="150000"/>
              </a:lnSpc>
              <a:spcBef>
                <a:spcPts val="0"/>
              </a:spcBef>
              <a:buNone/>
              <a:defRPr/>
            </a:pPr>
            <a:r>
              <a:rPr lang="en-US" altLang="zh-HK" sz="1600" dirty="0">
                <a:latin typeface="Times New Roman" panose="02020603050405020304" pitchFamily="18" charset="0"/>
                <a:cs typeface="Times New Roman" panose="02020603050405020304" pitchFamily="18" charset="0"/>
              </a:rPr>
              <a:t>Inconsistent contract </a:t>
            </a:r>
            <a:r>
              <a:rPr lang="en-US" altLang="zh-CN" sz="1600" dirty="0">
                <a:latin typeface="Times New Roman" panose="02020603050405020304" pitchFamily="18" charset="0"/>
                <a:cs typeface="Times New Roman" panose="02020603050405020304" pitchFamily="18" charset="0"/>
              </a:rPr>
              <a:t>performance</a:t>
            </a:r>
            <a:r>
              <a:rPr lang="zh-CN" altLang="en-US" sz="1600" dirty="0">
                <a:latin typeface="Times New Roman" panose="02020603050405020304" pitchFamily="18" charset="0"/>
                <a:cs typeface="Times New Roman" panose="02020603050405020304" pitchFamily="18" charset="0"/>
              </a:rPr>
              <a:t> </a:t>
            </a:r>
            <a:r>
              <a:rPr lang="en-US" altLang="zh-HK" sz="1600" dirty="0">
                <a:latin typeface="Times New Roman" panose="02020603050405020304" pitchFamily="18" charset="0"/>
                <a:cs typeface="Times New Roman" panose="02020603050405020304" pitchFamily="18" charset="0"/>
              </a:rPr>
              <a:t>rules, complex procedures, and low efficiency</a:t>
            </a:r>
            <a:endParaRPr lang="zh-CN" altLang="en-US" sz="1600" kern="0" dirty="0">
              <a:solidFill>
                <a:srgbClr val="000000">
                  <a:lumMod val="85000"/>
                  <a:lumOff val="15000"/>
                </a:srgbClr>
              </a:solidFill>
              <a:latin typeface="Times New Roman" panose="02020603050405020304" pitchFamily="18" charset="0"/>
              <a:cs typeface="Times New Roman" panose="02020603050405020304" pitchFamily="18" charset="0"/>
              <a:sym typeface="思源黑体 CN Bold" panose="020B0800000000000000" pitchFamily="34" charset="-122"/>
            </a:endParaRPr>
          </a:p>
        </p:txBody>
      </p:sp>
      <p:sp>
        <p:nvSpPr>
          <p:cNvPr id="49" name="矩形 47"/>
          <p:cNvSpPr>
            <a:spLocks noChangeArrowheads="1"/>
          </p:cNvSpPr>
          <p:nvPr/>
        </p:nvSpPr>
        <p:spPr bwMode="auto">
          <a:xfrm>
            <a:off x="593628" y="1582591"/>
            <a:ext cx="4288808" cy="281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gn="r" defTabSz="457200" hangingPunct="0">
              <a:spcBef>
                <a:spcPts val="0"/>
              </a:spcBef>
              <a:buNone/>
              <a:defRPr/>
            </a:pPr>
            <a:r>
              <a:rPr lang="zh-CN" altLang="en-US"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sym typeface="思源黑体 CN Bold" panose="020B0800000000000000" pitchFamily="34" charset="-122"/>
              </a:rPr>
              <a:t>中介环节多</a:t>
            </a:r>
            <a:endParaRPr lang="en-US" altLang="zh-CN"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sym typeface="思源黑体 CN Bold" panose="020B0800000000000000" pitchFamily="34" charset="-122"/>
            </a:endParaRPr>
          </a:p>
          <a:p>
            <a:pPr lvl="0" algn="r" defTabSz="457200" hangingPunct="0">
              <a:spcBef>
                <a:spcPts val="0"/>
              </a:spcBef>
              <a:buNone/>
              <a:defRPr/>
            </a:pPr>
            <a:r>
              <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rPr>
              <a:t>Process</a:t>
            </a:r>
            <a:r>
              <a:rPr lang="zh-CN" altLang="en-US"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rPr>
              <a:t> </a:t>
            </a:r>
            <a:r>
              <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rPr>
              <a:t>with</a:t>
            </a:r>
            <a:r>
              <a:rPr lang="zh-CN" altLang="en-US"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rPr>
              <a:t> </a:t>
            </a:r>
            <a:r>
              <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rPr>
              <a:t>Multiple</a:t>
            </a:r>
            <a:r>
              <a:rPr lang="zh-CN" altLang="en-US"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rPr>
              <a:t> </a:t>
            </a:r>
            <a:r>
              <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rPr>
              <a:t>I</a:t>
            </a:r>
            <a:r>
              <a:rPr lang="en-US" altLang="zh-HK"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rPr>
              <a:t>ntermediaries</a:t>
            </a:r>
            <a:endPar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sym typeface="思源黑体 CN Bold" panose="020B0800000000000000" pitchFamily="34" charset="-122"/>
            </a:endParaRPr>
          </a:p>
          <a:p>
            <a:pPr lvl="0" algn="r" defTabSz="457200">
              <a:lnSpc>
                <a:spcPct val="150000"/>
              </a:lnSpc>
              <a:spcBef>
                <a:spcPts val="0"/>
              </a:spcBef>
              <a:buNone/>
              <a:defRPr/>
            </a:pPr>
            <a:r>
              <a:rPr lang="zh-CN" altLang="en-US" sz="1400" kern="0" dirty="0">
                <a:solidFill>
                  <a:srgbClr val="000000">
                    <a:lumMod val="85000"/>
                    <a:lumOff val="15000"/>
                  </a:srgbClr>
                </a:solidFill>
                <a:cs typeface="+mn-ea"/>
                <a:sym typeface="思源黑体 CN Bold" panose="020B0800000000000000" pitchFamily="34" charset="-122"/>
              </a:rPr>
              <a:t>存在暗箱操作、恶意串标、盲目竞标等损害交易者利益的行为，交易无序。</a:t>
            </a:r>
            <a:endParaRPr lang="en-US" altLang="zh-CN" sz="1400" kern="0" dirty="0">
              <a:solidFill>
                <a:srgbClr val="000000">
                  <a:lumMod val="85000"/>
                  <a:lumOff val="15000"/>
                </a:srgbClr>
              </a:solidFill>
              <a:cs typeface="+mn-ea"/>
              <a:sym typeface="思源黑体 CN Bold" panose="020B0800000000000000" pitchFamily="34" charset="-122"/>
            </a:endParaRPr>
          </a:p>
          <a:p>
            <a:pPr algn="r" defTabSz="457200">
              <a:lnSpc>
                <a:spcPct val="150000"/>
              </a:lnSpc>
              <a:spcBef>
                <a:spcPts val="0"/>
              </a:spcBef>
              <a:buNone/>
              <a:defRPr/>
            </a:pPr>
            <a:r>
              <a:rPr lang="en-US" altLang="zh-HK" sz="1600" dirty="0">
                <a:latin typeface="Times New Roman" panose="02020603050405020304" pitchFamily="18" charset="0"/>
                <a:cs typeface="Times New Roman" panose="02020603050405020304" pitchFamily="18" charset="0"/>
              </a:rPr>
              <a:t>Unscrupulous practices such as behind-the-scenes manipulation, malicious bid rigging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en-US" altLang="zh-HK" sz="1600" dirty="0">
                <a:latin typeface="Times New Roman" panose="02020603050405020304" pitchFamily="18" charset="0"/>
                <a:cs typeface="Times New Roman" panose="02020603050405020304" pitchFamily="18" charset="0"/>
              </a:rPr>
              <a:t> blind bidding </a:t>
            </a:r>
            <a:r>
              <a:rPr lang="en-US" altLang="zh-CN" sz="1600" dirty="0">
                <a:latin typeface="Times New Roman" panose="02020603050405020304" pitchFamily="18" charset="0"/>
                <a:cs typeface="Times New Roman" panose="02020603050405020304" pitchFamily="18" charset="0"/>
              </a:rPr>
              <a:t>that</a:t>
            </a:r>
            <a:r>
              <a:rPr lang="zh-CN" altLang="en-US" sz="1600" dirty="0">
                <a:latin typeface="Times New Roman" panose="02020603050405020304" pitchFamily="18" charset="0"/>
                <a:cs typeface="Times New Roman" panose="02020603050405020304" pitchFamily="18" charset="0"/>
              </a:rPr>
              <a:t> </a:t>
            </a:r>
            <a:r>
              <a:rPr lang="en-US" altLang="zh-HK" sz="1600" dirty="0">
                <a:latin typeface="Times New Roman" panose="02020603050405020304" pitchFamily="18" charset="0"/>
                <a:cs typeface="Times New Roman" panose="02020603050405020304" pitchFamily="18" charset="0"/>
              </a:rPr>
              <a:t>harm </a:t>
            </a:r>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HK" sz="1600" dirty="0">
                <a:latin typeface="Times New Roman" panose="02020603050405020304" pitchFamily="18" charset="0"/>
                <a:cs typeface="Times New Roman" panose="02020603050405020304" pitchFamily="18" charset="0"/>
              </a:rPr>
              <a:t>interests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trader</a:t>
            </a:r>
            <a:r>
              <a:rPr lang="en-US" altLang="zh-HK" sz="1600" dirty="0">
                <a:latin typeface="Times New Roman" panose="02020603050405020304" pitchFamily="18" charset="0"/>
                <a:cs typeface="Times New Roman" panose="02020603050405020304" pitchFamily="18" charset="0"/>
              </a:rPr>
              <a:t>s and lead to disorderly trading</a:t>
            </a:r>
            <a:endParaRPr lang="zh-CN" altLang="en-US" sz="1600" dirty="0">
              <a:latin typeface="Times New Roman" panose="02020603050405020304" pitchFamily="18" charset="0"/>
              <a:cs typeface="Times New Roman" panose="02020603050405020304" pitchFamily="18" charset="0"/>
              <a:sym typeface="思源黑体 CN Bold" panose="020B0800000000000000" pitchFamily="34" charset="-122"/>
            </a:endParaRPr>
          </a:p>
        </p:txBody>
      </p:sp>
      <p:sp>
        <p:nvSpPr>
          <p:cNvPr id="50" name="矩形 47"/>
          <p:cNvSpPr>
            <a:spLocks noChangeArrowheads="1"/>
          </p:cNvSpPr>
          <p:nvPr/>
        </p:nvSpPr>
        <p:spPr bwMode="auto">
          <a:xfrm>
            <a:off x="545267" y="4294305"/>
            <a:ext cx="4589297" cy="212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defTabSz="457200" hangingPunct="0">
              <a:lnSpc>
                <a:spcPct val="150000"/>
              </a:lnSpc>
              <a:spcBef>
                <a:spcPts val="0"/>
              </a:spcBef>
              <a:buNone/>
              <a:defRPr/>
            </a:pPr>
            <a:r>
              <a:rPr lang="zh-CN" altLang="zh-CN"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rPr>
              <a:t>信息不对称</a:t>
            </a:r>
            <a:endParaRPr lang="en-US" altLang="zh-CN" sz="2400" b="1" kern="0" dirty="0">
              <a:solidFill>
                <a:srgbClr val="000000">
                  <a:lumMod val="85000"/>
                  <a:lumOff val="15000"/>
                </a:srgbClr>
              </a:solidFill>
              <a:latin typeface="思源黑体 CN Medium" panose="020B0600000000000000" pitchFamily="34" charset="-122"/>
              <a:ea typeface="思源黑体 CN Medium" panose="020B0600000000000000" pitchFamily="34" charset="-122"/>
              <a:cs typeface="+mn-ea"/>
            </a:endParaRPr>
          </a:p>
          <a:p>
            <a:pPr algn="r" defTabSz="457200" hangingPunct="0">
              <a:lnSpc>
                <a:spcPct val="150000"/>
              </a:lnSpc>
              <a:spcBef>
                <a:spcPts val="0"/>
              </a:spcBef>
              <a:buNone/>
              <a:defRPr/>
            </a:pPr>
            <a:r>
              <a:rPr lang="en-US" altLang="zh-HK" sz="1800" b="1" dirty="0">
                <a:latin typeface="Times New Roman" panose="02020603050405020304" pitchFamily="18" charset="0"/>
                <a:cs typeface="Times New Roman" panose="02020603050405020304" pitchFamily="18" charset="0"/>
              </a:rPr>
              <a:t>Information Asymmetry</a:t>
            </a:r>
            <a:endParaRPr lang="en-US" altLang="zh-CN" sz="1800" b="1" kern="0" dirty="0">
              <a:solidFill>
                <a:srgbClr val="000000">
                  <a:lumMod val="85000"/>
                  <a:lumOff val="15000"/>
                </a:srgbClr>
              </a:solidFill>
              <a:latin typeface="Times New Roman" panose="02020603050405020304" pitchFamily="18" charset="0"/>
              <a:ea typeface="思源黑体 CN Medium" panose="020B0600000000000000" pitchFamily="34" charset="-122"/>
              <a:cs typeface="Times New Roman" panose="02020603050405020304" pitchFamily="18" charset="0"/>
            </a:endParaRPr>
          </a:p>
          <a:p>
            <a:pPr lvl="0" defTabSz="457200" hangingPunct="0">
              <a:lnSpc>
                <a:spcPct val="150000"/>
              </a:lnSpc>
              <a:spcBef>
                <a:spcPts val="0"/>
              </a:spcBef>
              <a:buNone/>
              <a:defRPr/>
            </a:pPr>
            <a:r>
              <a:rPr lang="zh-CN" altLang="en-US" sz="1400" kern="0" dirty="0">
                <a:solidFill>
                  <a:srgbClr val="000000">
                    <a:lumMod val="85000"/>
                    <a:lumOff val="15000"/>
                  </a:srgbClr>
                </a:solidFill>
                <a:cs typeface="+mn-ea"/>
              </a:rPr>
              <a:t>不能体现 “公开</a:t>
            </a:r>
            <a:r>
              <a:rPr lang="en-US" altLang="zh-CN" sz="1400" kern="0" dirty="0">
                <a:solidFill>
                  <a:srgbClr val="000000">
                    <a:lumMod val="85000"/>
                    <a:lumOff val="15000"/>
                  </a:srgbClr>
                </a:solidFill>
                <a:cs typeface="+mn-ea"/>
              </a:rPr>
              <a:t>·</a:t>
            </a:r>
            <a:r>
              <a:rPr lang="zh-CN" altLang="en-US" sz="1400" kern="0" dirty="0">
                <a:solidFill>
                  <a:srgbClr val="000000">
                    <a:lumMod val="85000"/>
                    <a:lumOff val="15000"/>
                  </a:srgbClr>
                </a:solidFill>
                <a:cs typeface="+mn-ea"/>
              </a:rPr>
              <a:t>公平</a:t>
            </a:r>
            <a:r>
              <a:rPr lang="en-US" altLang="zh-CN" sz="1400" kern="0" dirty="0">
                <a:solidFill>
                  <a:srgbClr val="000000">
                    <a:lumMod val="85000"/>
                    <a:lumOff val="15000"/>
                  </a:srgbClr>
                </a:solidFill>
                <a:cs typeface="+mn-ea"/>
              </a:rPr>
              <a:t>·</a:t>
            </a:r>
            <a:r>
              <a:rPr lang="zh-CN" altLang="en-US" sz="1400" kern="0" dirty="0">
                <a:solidFill>
                  <a:srgbClr val="000000">
                    <a:lumMod val="85000"/>
                    <a:lumOff val="15000"/>
                  </a:srgbClr>
                </a:solidFill>
                <a:cs typeface="+mn-ea"/>
              </a:rPr>
              <a:t>公正”的交易原则。</a:t>
            </a:r>
            <a:endParaRPr lang="en-US" altLang="zh-CN" sz="1400" kern="0" dirty="0">
              <a:solidFill>
                <a:srgbClr val="000000">
                  <a:lumMod val="85000"/>
                  <a:lumOff val="15000"/>
                </a:srgbClr>
              </a:solidFill>
              <a:cs typeface="+mn-ea"/>
            </a:endParaRPr>
          </a:p>
          <a:p>
            <a:pPr lvl="0" defTabSz="457200" hangingPunct="0">
              <a:lnSpc>
                <a:spcPct val="150000"/>
              </a:lnSpc>
              <a:spcBef>
                <a:spcPts val="0"/>
              </a:spcBef>
              <a:buNone/>
              <a:defRPr/>
            </a:pPr>
            <a:r>
              <a:rPr lang="en-US" altLang="zh-HK" sz="1600" dirty="0">
                <a:latin typeface="Times New Roman Regular" panose="02020603050405020304" charset="0"/>
                <a:cs typeface="Times New Roman Regular" panose="02020603050405020304" charset="0"/>
              </a:rPr>
              <a:t>Fail to </a:t>
            </a:r>
            <a:r>
              <a:rPr lang="en-US" altLang="zh-CN" sz="1600" dirty="0">
                <a:latin typeface="Times New Roman Regular" panose="02020603050405020304" charset="0"/>
                <a:cs typeface="Times New Roman Regular" panose="02020603050405020304" charset="0"/>
              </a:rPr>
              <a:t>adhere</a:t>
            </a:r>
            <a:r>
              <a:rPr lang="zh-CN" altLang="en-US" sz="1600" dirty="0">
                <a:latin typeface="Times New Roman Regular" panose="02020603050405020304" charset="0"/>
                <a:cs typeface="Times New Roman Regular" panose="02020603050405020304" charset="0"/>
              </a:rPr>
              <a:t> </a:t>
            </a:r>
            <a:r>
              <a:rPr lang="en-US" altLang="zh-CN" sz="1600" dirty="0">
                <a:latin typeface="Times New Roman Regular" panose="02020603050405020304" charset="0"/>
                <a:cs typeface="Times New Roman Regular" panose="02020603050405020304" charset="0"/>
              </a:rPr>
              <a:t>to</a:t>
            </a:r>
            <a:r>
              <a:rPr lang="en-US" altLang="zh-HK" sz="1600" dirty="0">
                <a:latin typeface="Times New Roman Regular" panose="02020603050405020304" charset="0"/>
                <a:cs typeface="Times New Roman Regular" panose="02020603050405020304" charset="0"/>
              </a:rPr>
              <a:t> the principles of </a:t>
            </a:r>
            <a:r>
              <a:rPr lang="en-US" altLang="zh-CN" sz="1600" dirty="0">
                <a:latin typeface="Times New Roman Regular" panose="02020603050405020304" charset="0"/>
                <a:cs typeface="Times New Roman Regular" panose="02020603050405020304" charset="0"/>
              </a:rPr>
              <a:t>openness</a:t>
            </a:r>
            <a:r>
              <a:rPr lang="en-US" altLang="zh-HK" sz="1600" dirty="0">
                <a:latin typeface="Times New Roman Regular" panose="02020603050405020304" charset="0"/>
                <a:cs typeface="Times New Roman Regular" panose="02020603050405020304" charset="0"/>
              </a:rPr>
              <a:t>, fairness, and </a:t>
            </a:r>
            <a:r>
              <a:rPr lang="en-US" altLang="zh-CN" sz="1600" dirty="0">
                <a:latin typeface="Times New Roman Regular" panose="02020603050405020304" charset="0"/>
                <a:cs typeface="Times New Roman Regular" panose="02020603050405020304" charset="0"/>
              </a:rPr>
              <a:t>equity</a:t>
            </a:r>
            <a:r>
              <a:rPr lang="en-US" altLang="zh-HK" sz="1600" dirty="0">
                <a:latin typeface="Times New Roman Regular" panose="02020603050405020304" charset="0"/>
                <a:cs typeface="Times New Roman Regular" panose="02020603050405020304" charset="0"/>
              </a:rPr>
              <a:t> in the</a:t>
            </a:r>
            <a:r>
              <a:rPr lang="zh-CN" altLang="en-US" sz="1600" dirty="0">
                <a:latin typeface="Times New Roman Regular" panose="02020603050405020304" charset="0"/>
                <a:cs typeface="Times New Roman Regular" panose="02020603050405020304" charset="0"/>
              </a:rPr>
              <a:t> </a:t>
            </a:r>
            <a:r>
              <a:rPr lang="en-US" altLang="zh-CN" sz="1600" dirty="0">
                <a:latin typeface="Times New Roman Regular" panose="02020603050405020304" charset="0"/>
                <a:cs typeface="Times New Roman Regular" panose="02020603050405020304" charset="0"/>
              </a:rPr>
              <a:t>trading</a:t>
            </a:r>
            <a:endParaRPr lang="zh-CN" altLang="en-US" sz="1600" kern="0" dirty="0">
              <a:solidFill>
                <a:srgbClr val="000000">
                  <a:lumMod val="85000"/>
                  <a:lumOff val="15000"/>
                </a:srgbClr>
              </a:solidFill>
              <a:latin typeface="Times New Roman Regular" panose="02020603050405020304" charset="0"/>
              <a:cs typeface="Times New Roman Regular" panose="02020603050405020304" charset="0"/>
              <a:sym typeface="思源黑体 CN Bold" panose="020B0800000000000000" pitchFamily="34" charset="-122"/>
            </a:endParaRPr>
          </a:p>
        </p:txBody>
      </p:sp>
      <p:sp>
        <p:nvSpPr>
          <p:cNvPr id="51" name="文本框 50"/>
          <p:cNvSpPr txBox="1"/>
          <p:nvPr/>
        </p:nvSpPr>
        <p:spPr>
          <a:xfrm>
            <a:off x="502591" y="507593"/>
            <a:ext cx="4801314" cy="1323439"/>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现场举牌拍卖存在诸多问题</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CN" sz="2000" dirty="0">
                <a:solidFill>
                  <a:srgbClr val="374151"/>
                </a:solidFill>
                <a:latin typeface="Times New Roman" panose="02020603050405020304" pitchFamily="18" charset="0"/>
                <a:cs typeface="Times New Roman" panose="02020603050405020304" pitchFamily="18" charset="0"/>
              </a:rPr>
              <a:t>P</a:t>
            </a:r>
            <a:r>
              <a:rPr lang="en-US" altLang="zh-HK" sz="2000" b="0" i="0" dirty="0">
                <a:solidFill>
                  <a:srgbClr val="374151"/>
                </a:solidFill>
                <a:effectLst/>
                <a:latin typeface="Times New Roman" panose="02020603050405020304" pitchFamily="18" charset="0"/>
                <a:cs typeface="Times New Roman" panose="02020603050405020304" pitchFamily="18" charset="0"/>
              </a:rPr>
              <a:t>roblems </a:t>
            </a:r>
            <a:r>
              <a:rPr lang="en-US" altLang="zh-HK" sz="2000" dirty="0">
                <a:solidFill>
                  <a:srgbClr val="374151"/>
                </a:solidFill>
                <a:latin typeface="Times New Roman" panose="02020603050405020304" pitchFamily="18" charset="0"/>
                <a:cs typeface="Times New Roman" panose="02020603050405020304" pitchFamily="18" charset="0"/>
              </a:rPr>
              <a:t>exist in</a:t>
            </a:r>
            <a:r>
              <a:rPr lang="en-US" altLang="zh-HK" sz="2000" b="0" i="0" dirty="0">
                <a:solidFill>
                  <a:srgbClr val="374151"/>
                </a:solidFill>
                <a:effectLst/>
                <a:latin typeface="Times New Roman" panose="02020603050405020304" pitchFamily="18" charset="0"/>
                <a:cs typeface="Times New Roman" panose="02020603050405020304" pitchFamily="18" charset="0"/>
              </a:rPr>
              <a:t> on-site bidding auction</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dirty="0">
              <a:ln>
                <a:noFill/>
              </a:ln>
              <a:solidFill>
                <a:srgbClr val="000000"/>
              </a:solidFill>
              <a:effectLst/>
              <a:uLnTx/>
              <a:uFillTx/>
              <a:ea typeface="思源黑体 CN Medium"/>
            </a:endParaRPr>
          </a:p>
        </p:txBody>
      </p:sp>
    </p:spTree>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42" presetClass="entr" presetSubtype="0" fill="hold" grpId="0" nodeType="withEffect">
                                  <p:stCondLst>
                                    <p:cond delay="100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702738" y="658145"/>
            <a:ext cx="4801314" cy="1323439"/>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粮食电子竞价交易势在必行</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CN" sz="2000" dirty="0">
                <a:solidFill>
                  <a:srgbClr val="374151"/>
                </a:solidFill>
                <a:latin typeface="Times New Roman" panose="02020603050405020304" pitchFamily="18" charset="0"/>
                <a:cs typeface="Times New Roman" panose="02020603050405020304" pitchFamily="18" charset="0"/>
              </a:rPr>
              <a:t>I</a:t>
            </a:r>
            <a:r>
              <a:rPr lang="en-US" altLang="zh-HK" sz="2000" b="0" i="0" dirty="0">
                <a:solidFill>
                  <a:srgbClr val="374151"/>
                </a:solidFill>
                <a:effectLst/>
                <a:latin typeface="Times New Roman" panose="02020603050405020304" pitchFamily="18" charset="0"/>
                <a:cs typeface="Times New Roman" panose="02020603050405020304" pitchFamily="18" charset="0"/>
              </a:rPr>
              <a:t>mperative electronic grain </a:t>
            </a:r>
            <a:r>
              <a:rPr lang="en-US" altLang="zh-CN" sz="2000" b="0" i="0" dirty="0">
                <a:solidFill>
                  <a:srgbClr val="374151"/>
                </a:solidFill>
                <a:effectLst/>
                <a:latin typeface="Times New Roman" panose="02020603050405020304" pitchFamily="18" charset="0"/>
                <a:cs typeface="Times New Roman" panose="02020603050405020304" pitchFamily="18" charset="0"/>
              </a:rPr>
              <a:t>bidding</a:t>
            </a:r>
            <a:r>
              <a:rPr lang="zh-CN" altLang="en-US" sz="2000" b="0" i="0" dirty="0">
                <a:solidFill>
                  <a:srgbClr val="374151"/>
                </a:solidFill>
                <a:effectLst/>
                <a:latin typeface="Times New Roman" panose="02020603050405020304" pitchFamily="18" charset="0"/>
                <a:cs typeface="Times New Roman" panose="02020603050405020304" pitchFamily="18" charset="0"/>
              </a:rPr>
              <a:t> </a:t>
            </a:r>
            <a:r>
              <a:rPr lang="en-US" altLang="zh-CN" sz="2000" b="0" i="0" dirty="0">
                <a:solidFill>
                  <a:srgbClr val="374151"/>
                </a:solidFill>
                <a:effectLst/>
                <a:latin typeface="Times New Roman" panose="02020603050405020304" pitchFamily="18" charset="0"/>
                <a:cs typeface="Times New Roman" panose="02020603050405020304" pitchFamily="18" charset="0"/>
              </a:rPr>
              <a:t>trading</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defTabSz="457200"/>
            <a:endParaRPr kumimoji="0" lang="zh-CN" altLang="en-US" sz="3000" b="0" i="0" u="none" strike="noStrike" kern="1200" cap="none" spc="0" normalizeH="0" baseline="0" noProof="0" dirty="0">
              <a:ln>
                <a:noFill/>
              </a:ln>
              <a:solidFill>
                <a:srgbClr val="000000"/>
              </a:solidFill>
              <a:effectLst/>
              <a:uLnTx/>
              <a:uFillTx/>
              <a:ea typeface="思源黑体 CN Medium"/>
            </a:endParaRPr>
          </a:p>
        </p:txBody>
      </p:sp>
      <p:sp>
        <p:nvSpPr>
          <p:cNvPr id="106" name="Freeform: Shape 8"/>
          <p:cNvSpPr/>
          <p:nvPr/>
        </p:nvSpPr>
        <p:spPr>
          <a:xfrm>
            <a:off x="976412" y="3812544"/>
            <a:ext cx="9795038" cy="722478"/>
          </a:xfrm>
          <a:custGeom>
            <a:avLst/>
            <a:gdLst>
              <a:gd name="connsiteX0" fmla="*/ 0 w 6953345"/>
              <a:gd name="connsiteY0" fmla="*/ 265354 h 722478"/>
              <a:gd name="connsiteX1" fmla="*/ 1977676 w 6953345"/>
              <a:gd name="connsiteY1" fmla="*/ 666166 h 722478"/>
              <a:gd name="connsiteX2" fmla="*/ 4555903 w 6953345"/>
              <a:gd name="connsiteY2" fmla="*/ 110382 h 722478"/>
              <a:gd name="connsiteX3" fmla="*/ 6953346 w 6953345"/>
              <a:gd name="connsiteY3" fmla="*/ 409753 h 722478"/>
            </a:gdLst>
            <a:ahLst/>
            <a:cxnLst>
              <a:cxn ang="0">
                <a:pos x="connsiteX0" y="connsiteY0"/>
              </a:cxn>
              <a:cxn ang="0">
                <a:pos x="connsiteX1" y="connsiteY1"/>
              </a:cxn>
              <a:cxn ang="0">
                <a:pos x="connsiteX2" y="connsiteY2"/>
              </a:cxn>
              <a:cxn ang="0">
                <a:pos x="connsiteX3" y="connsiteY3"/>
              </a:cxn>
            </a:cxnLst>
            <a:rect l="l" t="t" r="r" b="b"/>
            <a:pathLst>
              <a:path w="6953345" h="722478">
                <a:moveTo>
                  <a:pt x="0" y="265354"/>
                </a:moveTo>
                <a:cubicBezTo>
                  <a:pt x="0" y="265354"/>
                  <a:pt x="779336" y="913625"/>
                  <a:pt x="1977676" y="666166"/>
                </a:cubicBezTo>
                <a:cubicBezTo>
                  <a:pt x="3176016" y="418706"/>
                  <a:pt x="3786950" y="-265379"/>
                  <a:pt x="4555903" y="110382"/>
                </a:cubicBezTo>
                <a:cubicBezTo>
                  <a:pt x="5324856" y="486143"/>
                  <a:pt x="6432995" y="718744"/>
                  <a:pt x="6953346" y="409753"/>
                </a:cubicBezTo>
              </a:path>
            </a:pathLst>
          </a:custGeom>
          <a:noFill/>
          <a:ln w="19050" cap="flat">
            <a:gradFill>
              <a:gsLst>
                <a:gs pos="0">
                  <a:srgbClr val="43A511"/>
                </a:gs>
                <a:gs pos="74000">
                  <a:srgbClr val="6ED142"/>
                </a:gs>
                <a:gs pos="83000">
                  <a:srgbClr val="6ED142"/>
                </a:gs>
                <a:gs pos="100000">
                  <a:srgbClr val="43A511"/>
                </a:gs>
              </a:gsLst>
              <a:lin ang="5400000" scaled="1"/>
            </a:gra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62626"/>
              </a:solidFill>
              <a:effectLst/>
              <a:uLnTx/>
              <a:uFillTx/>
            </a:endParaRPr>
          </a:p>
        </p:txBody>
      </p:sp>
      <p:sp>
        <p:nvSpPr>
          <p:cNvPr id="107" name="Freeform: Shape 9"/>
          <p:cNvSpPr/>
          <p:nvPr/>
        </p:nvSpPr>
        <p:spPr>
          <a:xfrm rot="1201107">
            <a:off x="1959156" y="4503794"/>
            <a:ext cx="1928717" cy="1157521"/>
          </a:xfrm>
          <a:custGeom>
            <a:avLst/>
            <a:gdLst>
              <a:gd name="connsiteX0" fmla="*/ 962216 w 1928717"/>
              <a:gd name="connsiteY0" fmla="*/ 14077 h 1157521"/>
              <a:gd name="connsiteX1" fmla="*/ 0 w 1928717"/>
              <a:gd name="connsiteY1" fmla="*/ 277729 h 1157521"/>
              <a:gd name="connsiteX2" fmla="*/ 827437 w 1928717"/>
              <a:gd name="connsiteY2" fmla="*/ 1136979 h 1157521"/>
              <a:gd name="connsiteX3" fmla="*/ 1928717 w 1928717"/>
              <a:gd name="connsiteY3" fmla="*/ 778840 h 1157521"/>
              <a:gd name="connsiteX4" fmla="*/ 962216 w 1928717"/>
              <a:gd name="connsiteY4" fmla="*/ 14077 h 115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717" h="1157521">
                <a:moveTo>
                  <a:pt x="962216" y="14077"/>
                </a:moveTo>
                <a:cubicBezTo>
                  <a:pt x="493586" y="-64313"/>
                  <a:pt x="94393" y="207054"/>
                  <a:pt x="0" y="277729"/>
                </a:cubicBezTo>
                <a:cubicBezTo>
                  <a:pt x="207645" y="771220"/>
                  <a:pt x="485966" y="1060303"/>
                  <a:pt x="827437" y="1136979"/>
                </a:cubicBezTo>
                <a:cubicBezTo>
                  <a:pt x="1326261" y="1248994"/>
                  <a:pt x="1818418" y="870661"/>
                  <a:pt x="1928717" y="778840"/>
                </a:cubicBezTo>
                <a:cubicBezTo>
                  <a:pt x="1653540" y="332688"/>
                  <a:pt x="1328547" y="75418"/>
                  <a:pt x="962216" y="14077"/>
                </a:cubicBezTo>
                <a:close/>
              </a:path>
            </a:pathLst>
          </a:custGeom>
          <a:gradFill>
            <a:gsLst>
              <a:gs pos="0">
                <a:srgbClr val="43A511"/>
              </a:gs>
              <a:gs pos="74000">
                <a:srgbClr val="6ED142"/>
              </a:gs>
              <a:gs pos="83000">
                <a:srgbClr val="6ED142"/>
              </a:gs>
              <a:gs pos="100000">
                <a:srgbClr val="43A511"/>
              </a:gs>
            </a:gsLst>
            <a:lin ang="0" scaled="0"/>
          </a:gradFill>
          <a:ln w="9525" cap="flat">
            <a:noFill/>
            <a:prstDash val="solid"/>
            <a:miter/>
          </a:ln>
        </p:spPr>
        <p:txBody>
          <a:bodyPr rtlCol="0" anchor="ctr"/>
          <a:lstStyle/>
          <a:p>
            <a:pPr lvl="0"/>
            <a:r>
              <a:rPr lang="zh-CN" altLang="en-US" kern="0" dirty="0">
                <a:solidFill>
                  <a:srgbClr val="262626"/>
                </a:solidFill>
                <a:latin typeface="微软雅黑" panose="020B0503020204020204" pitchFamily="34" charset="-122"/>
                <a:ea typeface="微软雅黑" panose="020B0503020204020204" pitchFamily="34" charset="-122"/>
              </a:rPr>
              <a:t>    </a:t>
            </a:r>
            <a:r>
              <a:rPr lang="zh-CN" altLang="en-US" b="1" kern="0" dirty="0">
                <a:solidFill>
                  <a:srgbClr val="262626"/>
                </a:solidFill>
                <a:latin typeface="微软雅黑" panose="020B0503020204020204" pitchFamily="34" charset="-122"/>
                <a:ea typeface="微软雅黑" panose="020B0503020204020204" pitchFamily="34" charset="-122"/>
              </a:rPr>
              <a:t>现实有需求</a:t>
            </a:r>
            <a:endParaRPr lang="en-US" altLang="zh-CN" b="1" kern="0" dirty="0">
              <a:solidFill>
                <a:srgbClr val="262626"/>
              </a:solidFill>
              <a:latin typeface="微软雅黑" panose="020B0503020204020204" pitchFamily="34" charset="-122"/>
              <a:ea typeface="微软雅黑" panose="020B0503020204020204" pitchFamily="34" charset="-122"/>
            </a:endParaRPr>
          </a:p>
          <a:p>
            <a:pPr lvl="0" algn="ctr"/>
            <a:r>
              <a:rPr lang="en-US" altLang="zh-HK" sz="1400" dirty="0">
                <a:latin typeface="Times New Roman" panose="02020603050405020304" pitchFamily="18" charset="0"/>
                <a:cs typeface="Times New Roman" panose="02020603050405020304" pitchFamily="18" charset="0"/>
              </a:rPr>
              <a:t>Realistic Demand</a:t>
            </a:r>
            <a:endParaRPr kumimoji="0" lang="en-US" sz="1400" b="1" i="0" u="none" strike="noStrike" kern="0" cap="none" spc="0" normalizeH="0" baseline="0" noProof="0" dirty="0">
              <a:ln>
                <a:noFill/>
              </a:ln>
              <a:solidFill>
                <a:srgbClr val="26262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8" name="Freeform: Shape 10"/>
          <p:cNvSpPr/>
          <p:nvPr/>
        </p:nvSpPr>
        <p:spPr>
          <a:xfrm rot="9132042" flipV="1">
            <a:off x="4794692" y="2996847"/>
            <a:ext cx="1928717" cy="1157521"/>
          </a:xfrm>
          <a:custGeom>
            <a:avLst/>
            <a:gdLst>
              <a:gd name="connsiteX0" fmla="*/ 962216 w 1928717"/>
              <a:gd name="connsiteY0" fmla="*/ 14077 h 1157521"/>
              <a:gd name="connsiteX1" fmla="*/ 0 w 1928717"/>
              <a:gd name="connsiteY1" fmla="*/ 277729 h 1157521"/>
              <a:gd name="connsiteX2" fmla="*/ 827437 w 1928717"/>
              <a:gd name="connsiteY2" fmla="*/ 1136979 h 1157521"/>
              <a:gd name="connsiteX3" fmla="*/ 1928717 w 1928717"/>
              <a:gd name="connsiteY3" fmla="*/ 778840 h 1157521"/>
              <a:gd name="connsiteX4" fmla="*/ 962216 w 1928717"/>
              <a:gd name="connsiteY4" fmla="*/ 14077 h 115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717" h="1157521">
                <a:moveTo>
                  <a:pt x="962216" y="14077"/>
                </a:moveTo>
                <a:cubicBezTo>
                  <a:pt x="493586" y="-64313"/>
                  <a:pt x="94393" y="207054"/>
                  <a:pt x="0" y="277729"/>
                </a:cubicBezTo>
                <a:cubicBezTo>
                  <a:pt x="207645" y="771220"/>
                  <a:pt x="485966" y="1060303"/>
                  <a:pt x="827437" y="1136979"/>
                </a:cubicBezTo>
                <a:cubicBezTo>
                  <a:pt x="1326261" y="1248994"/>
                  <a:pt x="1818418" y="870661"/>
                  <a:pt x="1928717" y="778840"/>
                </a:cubicBezTo>
                <a:cubicBezTo>
                  <a:pt x="1653540" y="332688"/>
                  <a:pt x="1328547" y="75418"/>
                  <a:pt x="962216" y="14077"/>
                </a:cubicBezTo>
                <a:close/>
              </a:path>
            </a:pathLst>
          </a:custGeom>
          <a:gradFill>
            <a:gsLst>
              <a:gs pos="0">
                <a:srgbClr val="43A511"/>
              </a:gs>
              <a:gs pos="74000">
                <a:srgbClr val="6ED142"/>
              </a:gs>
              <a:gs pos="83000">
                <a:srgbClr val="6ED142"/>
              </a:gs>
              <a:gs pos="100000">
                <a:srgbClr val="43A511"/>
              </a:gs>
            </a:gsLst>
            <a:lin ang="3000000" scaled="0"/>
          </a:gradFill>
          <a:ln w="9525" cap="flat">
            <a:noFill/>
            <a:prstDash val="solid"/>
            <a:miter/>
          </a:ln>
        </p:spPr>
        <p:txBody>
          <a:bodyPr rtlCol="0" anchor="ctr"/>
          <a:lstStyle/>
          <a:p>
            <a:pPr lvl="0"/>
            <a:r>
              <a:rPr lang="zh-CN" altLang="en-US" kern="0" dirty="0">
                <a:solidFill>
                  <a:srgbClr val="262626"/>
                </a:solidFill>
              </a:rPr>
              <a:t>    </a:t>
            </a:r>
            <a:r>
              <a:rPr lang="zh-CN" altLang="en-US" b="1" kern="0" dirty="0">
                <a:solidFill>
                  <a:srgbClr val="262626"/>
                </a:solidFill>
                <a:latin typeface="微软雅黑" panose="020B0503020204020204" pitchFamily="34" charset="-122"/>
                <a:ea typeface="微软雅黑" panose="020B0503020204020204" pitchFamily="34" charset="-122"/>
              </a:rPr>
              <a:t>技术有支撑</a:t>
            </a:r>
            <a:r>
              <a:rPr lang="en-US" altLang="zh-HK" sz="1400" dirty="0">
                <a:latin typeface="Times New Roman" panose="02020603050405020304" pitchFamily="18" charset="0"/>
                <a:cs typeface="Times New Roman" panose="02020603050405020304" pitchFamily="18" charset="0"/>
              </a:rPr>
              <a:t>Technological Support</a:t>
            </a:r>
            <a:endParaRPr kumimoji="0" lang="en-US" sz="1400" b="1" i="0" u="none" strike="noStrike" kern="0" cap="none" spc="0" normalizeH="0" baseline="0" noProof="0" dirty="0">
              <a:ln>
                <a:noFill/>
              </a:ln>
              <a:solidFill>
                <a:srgbClr val="26262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9" name="Freeform: Shape 11"/>
          <p:cNvSpPr/>
          <p:nvPr/>
        </p:nvSpPr>
        <p:spPr>
          <a:xfrm rot="1201107">
            <a:off x="7958669" y="4172783"/>
            <a:ext cx="1928717" cy="1157521"/>
          </a:xfrm>
          <a:custGeom>
            <a:avLst/>
            <a:gdLst>
              <a:gd name="connsiteX0" fmla="*/ 962216 w 1928717"/>
              <a:gd name="connsiteY0" fmla="*/ 14077 h 1157521"/>
              <a:gd name="connsiteX1" fmla="*/ 0 w 1928717"/>
              <a:gd name="connsiteY1" fmla="*/ 277729 h 1157521"/>
              <a:gd name="connsiteX2" fmla="*/ 827437 w 1928717"/>
              <a:gd name="connsiteY2" fmla="*/ 1136979 h 1157521"/>
              <a:gd name="connsiteX3" fmla="*/ 1928717 w 1928717"/>
              <a:gd name="connsiteY3" fmla="*/ 778840 h 1157521"/>
              <a:gd name="connsiteX4" fmla="*/ 962216 w 1928717"/>
              <a:gd name="connsiteY4" fmla="*/ 14077 h 115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717" h="1157521">
                <a:moveTo>
                  <a:pt x="962216" y="14077"/>
                </a:moveTo>
                <a:cubicBezTo>
                  <a:pt x="493586" y="-64313"/>
                  <a:pt x="94393" y="207054"/>
                  <a:pt x="0" y="277729"/>
                </a:cubicBezTo>
                <a:cubicBezTo>
                  <a:pt x="207645" y="771220"/>
                  <a:pt x="485966" y="1060303"/>
                  <a:pt x="827437" y="1136979"/>
                </a:cubicBezTo>
                <a:cubicBezTo>
                  <a:pt x="1326261" y="1248994"/>
                  <a:pt x="1818418" y="870661"/>
                  <a:pt x="1928717" y="778840"/>
                </a:cubicBezTo>
                <a:cubicBezTo>
                  <a:pt x="1653540" y="332688"/>
                  <a:pt x="1328547" y="75418"/>
                  <a:pt x="962216" y="14077"/>
                </a:cubicBezTo>
                <a:close/>
              </a:path>
            </a:pathLst>
          </a:custGeom>
          <a:gradFill>
            <a:gsLst>
              <a:gs pos="0">
                <a:srgbClr val="43A511"/>
              </a:gs>
              <a:gs pos="74000">
                <a:srgbClr val="6ED142"/>
              </a:gs>
              <a:gs pos="83000">
                <a:srgbClr val="6ED142"/>
              </a:gs>
              <a:gs pos="100000">
                <a:srgbClr val="43A511"/>
              </a:gs>
            </a:gsLst>
            <a:lin ang="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62626"/>
              </a:solidFill>
              <a:effectLst/>
              <a:uLnTx/>
              <a:uFillTx/>
            </a:endParaRPr>
          </a:p>
        </p:txBody>
      </p:sp>
      <p:sp>
        <p:nvSpPr>
          <p:cNvPr id="127" name="TextBox 42"/>
          <p:cNvSpPr txBox="1"/>
          <p:nvPr/>
        </p:nvSpPr>
        <p:spPr>
          <a:xfrm rot="1878831">
            <a:off x="8294490" y="4396793"/>
            <a:ext cx="1656636" cy="800219"/>
          </a:xfrm>
          <a:prstGeom prst="rect">
            <a:avLst/>
          </a:prstGeom>
          <a:noFill/>
        </p:spPr>
        <p:txBody>
          <a:bodyPr wrap="square" rtlCol="0" anchor="t">
            <a:spAutoFit/>
          </a:bodyPr>
          <a:lstStyle/>
          <a:p>
            <a:r>
              <a:rPr lang="zh-CN" altLang="en-US" b="1" kern="0" dirty="0">
                <a:solidFill>
                  <a:srgbClr val="262626"/>
                </a:solidFill>
                <a:latin typeface="微软雅黑" panose="020B0503020204020204" pitchFamily="34" charset="-122"/>
                <a:ea typeface="微软雅黑" panose="020B0503020204020204" pitchFamily="34" charset="-122"/>
              </a:rPr>
              <a:t>政府有引导</a:t>
            </a:r>
            <a:r>
              <a:rPr lang="en-US" altLang="zh-HK" sz="1400" dirty="0">
                <a:latin typeface="Times New Roman" panose="02020603050405020304" pitchFamily="18" charset="0"/>
                <a:cs typeface="Times New Roman" panose="02020603050405020304" pitchFamily="18" charset="0"/>
              </a:rPr>
              <a:t>Government Guidance</a:t>
            </a:r>
            <a:endParaRPr lang="en-US" sz="1400" b="1" kern="0" dirty="0">
              <a:solidFill>
                <a:srgbClr val="26262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8" name="TextBox 43"/>
          <p:cNvSpPr txBox="1"/>
          <p:nvPr/>
        </p:nvSpPr>
        <p:spPr>
          <a:xfrm>
            <a:off x="6882030" y="798641"/>
            <a:ext cx="4874700" cy="2823658"/>
          </a:xfrm>
          <a:prstGeom prst="rect">
            <a:avLst/>
          </a:prstGeom>
          <a:noFill/>
        </p:spPr>
        <p:txBody>
          <a:bodyPr wrap="square" rtlCol="0" anchor="t">
            <a:spAutoFit/>
          </a:bodyPr>
          <a:lstStyle/>
          <a:p>
            <a:pPr lvl="0">
              <a:lnSpc>
                <a:spcPct val="150000"/>
              </a:lnSpc>
              <a:defRPr/>
            </a:pPr>
            <a:r>
              <a:rPr lang="zh-CN" altLang="en-US" sz="1200" b="1" kern="0" dirty="0">
                <a:solidFill>
                  <a:srgbClr val="262626"/>
                </a:solidFill>
              </a:rPr>
              <a:t>国家有关部门</a:t>
            </a:r>
            <a:r>
              <a:rPr kumimoji="0" lang="zh-CN" altLang="en-US" sz="1200" b="1" i="0" u="none" strike="noStrike" kern="0" cap="none" spc="0" normalizeH="0" baseline="0" noProof="0" dirty="0">
                <a:ln>
                  <a:noFill/>
                </a:ln>
                <a:solidFill>
                  <a:srgbClr val="262626"/>
                </a:solidFill>
                <a:effectLst/>
                <a:uLnTx/>
                <a:uFillTx/>
              </a:rPr>
              <a:t>积极探索在电子商务带动下与现代电子信息技术相结合的新型粮食流通模式，构建符合国情的粮食电子化交易系统</a:t>
            </a:r>
            <a:r>
              <a:rPr lang="zh-CN" altLang="en-US" sz="1200" b="1" kern="0" dirty="0">
                <a:solidFill>
                  <a:srgbClr val="262626"/>
                </a:solidFill>
              </a:rPr>
              <a:t>，逐步形成公平竞争、规范有序、全国统一的粮食交易大市场。</a:t>
            </a:r>
            <a:endParaRPr lang="en-US" altLang="zh-CN" sz="1200" b="1" kern="0" dirty="0">
              <a:solidFill>
                <a:srgbClr val="262626"/>
              </a:solidFill>
            </a:endParaRPr>
          </a:p>
          <a:p>
            <a:pPr lvl="0">
              <a:lnSpc>
                <a:spcPct val="150000"/>
              </a:lnSpc>
              <a:defRPr/>
            </a:pPr>
            <a:r>
              <a:rPr lang="en-US" altLang="zh-CN" sz="1400" kern="0" dirty="0">
                <a:solidFill>
                  <a:srgbClr val="262626"/>
                </a:solidFill>
                <a:latin typeface="Times New Roman" panose="02020603050405020304" pitchFamily="18" charset="0"/>
                <a:cs typeface="Times New Roman" panose="02020603050405020304" pitchFamily="18" charset="0"/>
              </a:rPr>
              <a:t>Relevant national</a:t>
            </a:r>
            <a:r>
              <a:rPr lang="zh-CN" altLang="en-US" sz="1400" kern="0" dirty="0">
                <a:solidFill>
                  <a:srgbClr val="262626"/>
                </a:solidFill>
                <a:latin typeface="Times New Roman" panose="02020603050405020304" pitchFamily="18" charset="0"/>
                <a:cs typeface="Times New Roman" panose="02020603050405020304" pitchFamily="18" charset="0"/>
              </a:rPr>
              <a:t> </a:t>
            </a:r>
            <a:r>
              <a:rPr lang="en-US" altLang="zh-CN" sz="1400" kern="0" dirty="0">
                <a:solidFill>
                  <a:srgbClr val="262626"/>
                </a:solidFill>
                <a:latin typeface="Times New Roman" panose="02020603050405020304" pitchFamily="18" charset="0"/>
                <a:cs typeface="Times New Roman" panose="02020603050405020304" pitchFamily="18" charset="0"/>
              </a:rPr>
              <a:t>departments have</a:t>
            </a:r>
            <a:r>
              <a:rPr lang="zh-CN" altLang="en-US" sz="1400" kern="0" dirty="0">
                <a:solidFill>
                  <a:srgbClr val="262626"/>
                </a:solidFill>
                <a:latin typeface="Times New Roman" panose="02020603050405020304" pitchFamily="18" charset="0"/>
                <a:cs typeface="Times New Roman" panose="02020603050405020304" pitchFamily="18" charset="0"/>
              </a:rPr>
              <a:t> </a:t>
            </a:r>
            <a:r>
              <a:rPr lang="en-US" altLang="zh-CN" sz="1400" kern="0" dirty="0">
                <a:solidFill>
                  <a:srgbClr val="262626"/>
                </a:solidFill>
                <a:latin typeface="Times New Roman" panose="02020603050405020304" pitchFamily="18" charset="0"/>
                <a:cs typeface="Times New Roman" panose="02020603050405020304" pitchFamily="18" charset="0"/>
              </a:rPr>
              <a:t>actively explored new grain circulation models that</a:t>
            </a:r>
            <a:r>
              <a:rPr lang="zh-CN" altLang="en-US" sz="1400" kern="0" dirty="0">
                <a:solidFill>
                  <a:srgbClr val="262626"/>
                </a:solidFill>
                <a:latin typeface="Times New Roman" panose="02020603050405020304" pitchFamily="18" charset="0"/>
                <a:cs typeface="Times New Roman" panose="02020603050405020304" pitchFamily="18" charset="0"/>
              </a:rPr>
              <a:t> </a:t>
            </a:r>
            <a:r>
              <a:rPr lang="en-US" altLang="zh-CN" sz="1400" kern="0" dirty="0">
                <a:solidFill>
                  <a:srgbClr val="262626"/>
                </a:solidFill>
                <a:latin typeface="Times New Roman" panose="02020603050405020304" pitchFamily="18" charset="0"/>
                <a:cs typeface="Times New Roman" panose="02020603050405020304" pitchFamily="18" charset="0"/>
              </a:rPr>
              <a:t>are</a:t>
            </a:r>
            <a:r>
              <a:rPr lang="zh-CN" altLang="en-US" sz="1400" kern="0" dirty="0">
                <a:solidFill>
                  <a:srgbClr val="262626"/>
                </a:solidFill>
                <a:latin typeface="Times New Roman" panose="02020603050405020304" pitchFamily="18" charset="0"/>
                <a:cs typeface="Times New Roman" panose="02020603050405020304" pitchFamily="18" charset="0"/>
              </a:rPr>
              <a:t> </a:t>
            </a:r>
            <a:r>
              <a:rPr lang="en-US" altLang="zh-CN" sz="1400" kern="0" dirty="0">
                <a:solidFill>
                  <a:srgbClr val="262626"/>
                </a:solidFill>
                <a:latin typeface="Times New Roman" panose="02020603050405020304" pitchFamily="18" charset="0"/>
                <a:cs typeface="Times New Roman" panose="02020603050405020304" pitchFamily="18" charset="0"/>
              </a:rPr>
              <a:t>driven by e-commerce and</a:t>
            </a:r>
            <a:r>
              <a:rPr lang="zh-CN" altLang="en-US" sz="1400" kern="0" dirty="0">
                <a:solidFill>
                  <a:srgbClr val="262626"/>
                </a:solidFill>
                <a:latin typeface="Times New Roman" panose="02020603050405020304" pitchFamily="18" charset="0"/>
                <a:cs typeface="Times New Roman" panose="02020603050405020304" pitchFamily="18" charset="0"/>
              </a:rPr>
              <a:t> </a:t>
            </a:r>
            <a:r>
              <a:rPr lang="en-US" altLang="zh-CN" sz="1400" kern="0" dirty="0">
                <a:solidFill>
                  <a:srgbClr val="262626"/>
                </a:solidFill>
                <a:latin typeface="Times New Roman" panose="02020603050405020304" pitchFamily="18" charset="0"/>
                <a:cs typeface="Times New Roman" panose="02020603050405020304" pitchFamily="18" charset="0"/>
              </a:rPr>
              <a:t>combine with modern electronic information technology,</a:t>
            </a:r>
            <a:r>
              <a:rPr lang="zh-CN" altLang="en-US" sz="1400" kern="0" dirty="0">
                <a:solidFill>
                  <a:srgbClr val="262626"/>
                </a:solidFill>
                <a:latin typeface="Times New Roman" panose="02020603050405020304" pitchFamily="18" charset="0"/>
                <a:cs typeface="Times New Roman" panose="02020603050405020304" pitchFamily="18" charset="0"/>
              </a:rPr>
              <a:t> </a:t>
            </a:r>
            <a:r>
              <a:rPr lang="en-US" altLang="zh-CN" sz="1400" kern="0" dirty="0">
                <a:solidFill>
                  <a:srgbClr val="262626"/>
                </a:solidFill>
                <a:latin typeface="Times New Roman" panose="02020603050405020304" pitchFamily="18" charset="0"/>
                <a:cs typeface="Times New Roman" panose="02020603050405020304" pitchFamily="18" charset="0"/>
              </a:rPr>
              <a:t>built a grain electronic trading system in line with national conditions, and gradually formed a fair, competitive, standardized, orderly, and nationally unified grain trading market.</a:t>
            </a:r>
            <a:endParaRPr kumimoji="0" lang="zh-CN" altLang="en-US" sz="1400" i="0" u="none" strike="noStrike" kern="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
        <p:nvSpPr>
          <p:cNvPr id="129" name="TextBox 45"/>
          <p:cNvSpPr txBox="1"/>
          <p:nvPr/>
        </p:nvSpPr>
        <p:spPr>
          <a:xfrm>
            <a:off x="3984800" y="4361202"/>
            <a:ext cx="4301950" cy="2500493"/>
          </a:xfrm>
          <a:prstGeom prst="rect">
            <a:avLst/>
          </a:prstGeom>
          <a:noFill/>
        </p:spPr>
        <p:txBody>
          <a:bodyPr wrap="square" rtlCol="0" anchor="t">
            <a:spAutoFit/>
          </a:bodyPr>
          <a:lstStyle/>
          <a:p>
            <a:pPr lvl="0">
              <a:lnSpc>
                <a:spcPct val="150000"/>
              </a:lnSpc>
              <a:defRPr/>
            </a:pPr>
            <a:r>
              <a:rPr kumimoji="0" lang="en-US" altLang="zh-CN" sz="1200" b="1" i="0" u="none" strike="noStrike" kern="0" cap="none" spc="0" normalizeH="0" baseline="0" noProof="0" dirty="0">
                <a:ln>
                  <a:noFill/>
                </a:ln>
                <a:solidFill>
                  <a:srgbClr val="262626"/>
                </a:solidFill>
                <a:effectLst/>
                <a:uLnTx/>
                <a:uFillTx/>
              </a:rPr>
              <a:t>21</a:t>
            </a:r>
            <a:r>
              <a:rPr kumimoji="0" lang="zh-CN" altLang="en-US" sz="1200" b="1" i="0" u="none" strike="noStrike" kern="0" cap="none" spc="0" normalizeH="0" baseline="0" noProof="0" dirty="0">
                <a:ln>
                  <a:noFill/>
                </a:ln>
                <a:solidFill>
                  <a:srgbClr val="262626"/>
                </a:solidFill>
                <a:effectLst/>
                <a:uLnTx/>
                <a:uFillTx/>
              </a:rPr>
              <a:t>世纪初，电子商务几乎席卷所有行业，粮食行业也在与电子商务进行对接，创造一种全新的粮食现货销售组织形式</a:t>
            </a:r>
            <a:r>
              <a:rPr kumimoji="0" lang="en-US" altLang="zh-CN" sz="1200" b="1" i="0" u="none" strike="noStrike" kern="0" cap="none" spc="0" normalizeH="0" baseline="0" noProof="0" dirty="0">
                <a:ln>
                  <a:noFill/>
                </a:ln>
                <a:solidFill>
                  <a:srgbClr val="262626"/>
                </a:solidFill>
                <a:effectLst/>
                <a:uLnTx/>
                <a:uFillTx/>
              </a:rPr>
              <a:t>--</a:t>
            </a:r>
            <a:r>
              <a:rPr kumimoji="0" lang="zh-CN" altLang="en-US" sz="1200" b="1" i="0" u="none" strike="noStrike" kern="0" cap="none" spc="0" normalizeH="0" baseline="0" noProof="0" dirty="0">
                <a:ln>
                  <a:noFill/>
                </a:ln>
                <a:solidFill>
                  <a:srgbClr val="262626"/>
                </a:solidFill>
                <a:effectLst/>
                <a:uLnTx/>
                <a:uFillTx/>
              </a:rPr>
              <a:t>由面对面到网上见，快捷高效完成交易。</a:t>
            </a:r>
            <a:endParaRPr kumimoji="0" lang="en-US" altLang="zh-CN" sz="1200" b="1" i="0" u="none" strike="noStrike" kern="0" cap="none" spc="0" normalizeH="0" baseline="0" noProof="0" dirty="0">
              <a:ln>
                <a:noFill/>
              </a:ln>
              <a:solidFill>
                <a:srgbClr val="262626"/>
              </a:solidFill>
              <a:effectLst/>
              <a:uLnTx/>
              <a:uFillTx/>
            </a:endParaRPr>
          </a:p>
          <a:p>
            <a:pPr lvl="0">
              <a:lnSpc>
                <a:spcPct val="150000"/>
              </a:lnSpc>
              <a:defRPr/>
            </a:pPr>
            <a:r>
              <a:rPr lang="en-US" altLang="zh-HK" sz="1400" dirty="0">
                <a:latin typeface="Times New Roman" panose="02020603050405020304" pitchFamily="18" charset="0"/>
                <a:cs typeface="Times New Roman" panose="02020603050405020304" pitchFamily="18" charset="0"/>
              </a:rPr>
              <a:t>In the early 21st century, e-commerce had swept </a:t>
            </a:r>
            <a:r>
              <a:rPr lang="en-US" altLang="zh-CN" sz="1400" dirty="0">
                <a:latin typeface="Times New Roman" panose="02020603050405020304" pitchFamily="18" charset="0"/>
                <a:cs typeface="Times New Roman" panose="02020603050405020304" pitchFamily="18" charset="0"/>
              </a:rPr>
              <a:t>through</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almost</a:t>
            </a:r>
            <a:r>
              <a:rPr lang="en-US" altLang="zh-HK" sz="1400" dirty="0">
                <a:latin typeface="Times New Roman" panose="02020603050405020304" pitchFamily="18" charset="0"/>
                <a:cs typeface="Times New Roman" panose="02020603050405020304" pitchFamily="18" charset="0"/>
              </a:rPr>
              <a:t> all industries, and the grain industry has also integrat</a:t>
            </a:r>
            <a:r>
              <a:rPr lang="en-US" altLang="zh-CN" sz="1400" dirty="0">
                <a:latin typeface="Times New Roman" panose="02020603050405020304" pitchFamily="18" charset="0"/>
                <a:cs typeface="Times New Roman" panose="02020603050405020304" pitchFamily="18" charset="0"/>
              </a:rPr>
              <a:t>ed</a:t>
            </a:r>
            <a:r>
              <a:rPr lang="en-US" altLang="zh-HK" sz="1400" dirty="0">
                <a:latin typeface="Times New Roman" panose="02020603050405020304" pitchFamily="18" charset="0"/>
                <a:cs typeface="Times New Roman" panose="02020603050405020304" pitchFamily="18" charset="0"/>
              </a:rPr>
              <a:t> with e-commerce to create a new form of spot grain sales</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t>
            </a:r>
            <a:r>
              <a:rPr lang="en-US" altLang="zh-HK" sz="1400" dirty="0">
                <a:latin typeface="Times New Roman" panose="02020603050405020304" pitchFamily="18" charset="0"/>
                <a:cs typeface="Times New Roman" panose="02020603050405020304" pitchFamily="18" charset="0"/>
              </a:rPr>
              <a:t> from face-to-face to online </a:t>
            </a:r>
            <a:r>
              <a:rPr lang="en-US" altLang="zh-CN" sz="1400" dirty="0">
                <a:latin typeface="Times New Roman" panose="02020603050405020304" pitchFamily="18" charset="0"/>
                <a:cs typeface="Times New Roman" panose="02020603050405020304" pitchFamily="18" charset="0"/>
              </a:rPr>
              <a:t>transactions, </a:t>
            </a:r>
            <a:r>
              <a:rPr lang="en-US" altLang="zh-HK" sz="1400" dirty="0">
                <a:latin typeface="Times New Roman" panose="02020603050405020304" pitchFamily="18" charset="0"/>
                <a:cs typeface="Times New Roman" panose="02020603050405020304" pitchFamily="18" charset="0"/>
              </a:rPr>
              <a:t>enabling quick and efficient </a:t>
            </a:r>
            <a:r>
              <a:rPr lang="en-US" altLang="zh-CN" sz="1400" dirty="0">
                <a:latin typeface="Times New Roman" panose="02020603050405020304" pitchFamily="18" charset="0"/>
                <a:cs typeface="Times New Roman" panose="02020603050405020304" pitchFamily="18" charset="0"/>
              </a:rPr>
              <a:t>trading</a:t>
            </a:r>
            <a:r>
              <a:rPr lang="en-US" altLang="zh-HK" sz="1400" dirty="0">
                <a:latin typeface="Times New Roman" panose="02020603050405020304" pitchFamily="18" charset="0"/>
                <a:cs typeface="Times New Roman" panose="02020603050405020304" pitchFamily="18" charset="0"/>
              </a:rPr>
              <a:t>.</a:t>
            </a:r>
            <a:endParaRPr kumimoji="0" lang="en-US" sz="1400" b="1" i="0" u="none" strike="noStrike" kern="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
        <p:nvSpPr>
          <p:cNvPr id="130" name="TextBox 49"/>
          <p:cNvSpPr txBox="1"/>
          <p:nvPr/>
        </p:nvSpPr>
        <p:spPr>
          <a:xfrm>
            <a:off x="435270" y="1633627"/>
            <a:ext cx="4610100" cy="2823658"/>
          </a:xfrm>
          <a:prstGeom prst="rect">
            <a:avLst/>
          </a:prstGeom>
          <a:noFill/>
        </p:spPr>
        <p:txBody>
          <a:bodyPr wrap="square" rtlCol="0" anchor="t">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1" i="0" u="none" strike="noStrike" kern="0" cap="none" spc="0" normalizeH="0" baseline="0" noProof="0" dirty="0">
                <a:ln>
                  <a:noFill/>
                </a:ln>
                <a:solidFill>
                  <a:srgbClr val="262626"/>
                </a:solidFill>
                <a:effectLst/>
                <a:uLnTx/>
                <a:uFillTx/>
              </a:rPr>
              <a:t>进一步规范粮食现货交易活动，降低流通成本、提高交易透明度、防范交易过程中恶意串标、盲目竞标等行为，粮食流通“中介环节多、信息不对称、交易成本高、流通效率低”等问题亟待解决。</a:t>
            </a:r>
            <a:endParaRPr kumimoji="0" lang="en-US" altLang="zh-CN" sz="1200" b="1" i="0" u="none" strike="noStrike" kern="0" cap="none" spc="0" normalizeH="0" baseline="0" noProof="0" dirty="0">
              <a:ln>
                <a:noFill/>
              </a:ln>
              <a:solidFill>
                <a:srgbClr val="262626"/>
              </a:solidFill>
              <a:effectLst/>
              <a:uLnTx/>
              <a:uFillTx/>
            </a:endParaRPr>
          </a:p>
          <a:p>
            <a:pPr lvl="0">
              <a:lnSpc>
                <a:spcPct val="150000"/>
              </a:lnSpc>
              <a:defRPr/>
            </a:pPr>
            <a:r>
              <a:rPr lang="en-US" altLang="zh-CN" sz="1400" dirty="0">
                <a:latin typeface="Times New Roman" panose="02020603050405020304" pitchFamily="18" charset="0"/>
                <a:cs typeface="Times New Roman" panose="02020603050405020304" pitchFamily="18" charset="0"/>
              </a:rPr>
              <a:t>To</a:t>
            </a:r>
            <a:r>
              <a:rPr lang="zh-CN" altLang="en-US" sz="1400" dirty="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further regulate spot grain trading, reduce circulation costs, increase transparency</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the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trading</a:t>
            </a:r>
            <a:r>
              <a:rPr lang="en-US" altLang="zh-HK"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and</a:t>
            </a:r>
            <a:r>
              <a:rPr lang="zh-CN" altLang="en-US" sz="1400" dirty="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prevent malicious activities such as bid-rigging and blind bidding</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it</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is</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urgent</a:t>
            </a:r>
            <a:r>
              <a:rPr lang="zh-CN" altLang="en-US" sz="1400" dirty="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to </a:t>
            </a:r>
            <a:r>
              <a:rPr lang="en-US" altLang="zh-CN" sz="1400" dirty="0">
                <a:latin typeface="Times New Roman" panose="02020603050405020304" pitchFamily="18" charset="0"/>
                <a:cs typeface="Times New Roman" panose="02020603050405020304" pitchFamily="18" charset="0"/>
              </a:rPr>
              <a:t>address</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issues</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such</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as</a:t>
            </a:r>
            <a:r>
              <a:rPr lang="zh-CN" altLang="en-US" sz="1400" dirty="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multiple</a:t>
            </a:r>
            <a:r>
              <a:rPr lang="en-US" altLang="zh-HK" sz="1400" dirty="0">
                <a:latin typeface="Times New Roman" panose="02020603050405020304" pitchFamily="18" charset="0"/>
                <a:cs typeface="Times New Roman" panose="02020603050405020304" pitchFamily="18" charset="0"/>
              </a:rPr>
              <a:t> intermediaries, information asymmetry, high </a:t>
            </a:r>
            <a:r>
              <a:rPr lang="en-US" altLang="zh-CN" sz="1400" dirty="0">
                <a:latin typeface="Times New Roman" panose="02020603050405020304" pitchFamily="18" charset="0"/>
                <a:cs typeface="Times New Roman" panose="02020603050405020304" pitchFamily="18" charset="0"/>
              </a:rPr>
              <a:t>trading</a:t>
            </a:r>
            <a:r>
              <a:rPr lang="en-US" altLang="zh-HK" sz="1400" dirty="0">
                <a:latin typeface="Times New Roman" panose="02020603050405020304" pitchFamily="18" charset="0"/>
                <a:cs typeface="Times New Roman" panose="02020603050405020304" pitchFamily="18" charset="0"/>
              </a:rPr>
              <a:t> costs, and low circulation efficiency</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grain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circulation</a:t>
            </a:r>
            <a:r>
              <a:rPr lang="en-US" altLang="zh-HK" sz="1400" dirty="0">
                <a:latin typeface="Times New Roman" panose="02020603050405020304" pitchFamily="18" charset="0"/>
                <a:cs typeface="Times New Roman" panose="02020603050405020304" pitchFamily="18" charset="0"/>
              </a:rPr>
              <a:t>.</a:t>
            </a:r>
            <a:endParaRPr kumimoji="0" lang="en-US" sz="1400" b="1" i="0" u="none" strike="noStrike" kern="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107"/>
                                        </p:tgtEl>
                                        <p:attrNameLst>
                                          <p:attrName>style.visibility</p:attrName>
                                        </p:attrNameLst>
                                      </p:cBhvr>
                                      <p:to>
                                        <p:strVal val="visible"/>
                                      </p:to>
                                    </p:set>
                                    <p:anim calcmode="lin" valueType="num">
                                      <p:cBhvr>
                                        <p:cTn id="10" dur="500" fill="hold"/>
                                        <p:tgtEl>
                                          <p:spTgt spid="107"/>
                                        </p:tgtEl>
                                        <p:attrNameLst>
                                          <p:attrName>ppt_w</p:attrName>
                                        </p:attrNameLst>
                                      </p:cBhvr>
                                      <p:tavLst>
                                        <p:tav tm="0">
                                          <p:val>
                                            <p:fltVal val="0"/>
                                          </p:val>
                                        </p:tav>
                                        <p:tav tm="100000">
                                          <p:val>
                                            <p:strVal val="#ppt_w"/>
                                          </p:val>
                                        </p:tav>
                                      </p:tavLst>
                                    </p:anim>
                                    <p:anim calcmode="lin" valueType="num">
                                      <p:cBhvr>
                                        <p:cTn id="11" dur="500" fill="hold"/>
                                        <p:tgtEl>
                                          <p:spTgt spid="107"/>
                                        </p:tgtEl>
                                        <p:attrNameLst>
                                          <p:attrName>ppt_h</p:attrName>
                                        </p:attrNameLst>
                                      </p:cBhvr>
                                      <p:tavLst>
                                        <p:tav tm="0">
                                          <p:val>
                                            <p:fltVal val="0"/>
                                          </p:val>
                                        </p:tav>
                                        <p:tav tm="100000">
                                          <p:val>
                                            <p:strVal val="#ppt_h"/>
                                          </p:val>
                                        </p:tav>
                                      </p:tavLst>
                                    </p:anim>
                                    <p:animEffect transition="in" filter="fade">
                                      <p:cBhvr>
                                        <p:cTn id="12" dur="500"/>
                                        <p:tgtEl>
                                          <p:spTgt spid="107"/>
                                        </p:tgtEl>
                                      </p:cBhvr>
                                    </p:animEffect>
                                  </p:childTnLst>
                                </p:cTn>
                              </p:par>
                              <p:par>
                                <p:cTn id="13" presetID="53" presetClass="entr" presetSubtype="16" fill="hold" grpId="0" nodeType="withEffect">
                                  <p:stCondLst>
                                    <p:cond delay="750"/>
                                  </p:stCondLst>
                                  <p:childTnLst>
                                    <p:set>
                                      <p:cBhvr>
                                        <p:cTn id="14" dur="1" fill="hold">
                                          <p:stCondLst>
                                            <p:cond delay="0"/>
                                          </p:stCondLst>
                                        </p:cTn>
                                        <p:tgtEl>
                                          <p:spTgt spid="108"/>
                                        </p:tgtEl>
                                        <p:attrNameLst>
                                          <p:attrName>style.visibility</p:attrName>
                                        </p:attrNameLst>
                                      </p:cBhvr>
                                      <p:to>
                                        <p:strVal val="visible"/>
                                      </p:to>
                                    </p:set>
                                    <p:anim calcmode="lin" valueType="num">
                                      <p:cBhvr>
                                        <p:cTn id="15" dur="500" fill="hold"/>
                                        <p:tgtEl>
                                          <p:spTgt spid="108"/>
                                        </p:tgtEl>
                                        <p:attrNameLst>
                                          <p:attrName>ppt_w</p:attrName>
                                        </p:attrNameLst>
                                      </p:cBhvr>
                                      <p:tavLst>
                                        <p:tav tm="0">
                                          <p:val>
                                            <p:fltVal val="0"/>
                                          </p:val>
                                        </p:tav>
                                        <p:tav tm="100000">
                                          <p:val>
                                            <p:strVal val="#ppt_w"/>
                                          </p:val>
                                        </p:tav>
                                      </p:tavLst>
                                    </p:anim>
                                    <p:anim calcmode="lin" valueType="num">
                                      <p:cBhvr>
                                        <p:cTn id="16" dur="500" fill="hold"/>
                                        <p:tgtEl>
                                          <p:spTgt spid="108"/>
                                        </p:tgtEl>
                                        <p:attrNameLst>
                                          <p:attrName>ppt_h</p:attrName>
                                        </p:attrNameLst>
                                      </p:cBhvr>
                                      <p:tavLst>
                                        <p:tav tm="0">
                                          <p:val>
                                            <p:fltVal val="0"/>
                                          </p:val>
                                        </p:tav>
                                        <p:tav tm="100000">
                                          <p:val>
                                            <p:strVal val="#ppt_h"/>
                                          </p:val>
                                        </p:tav>
                                      </p:tavLst>
                                    </p:anim>
                                    <p:animEffect transition="in" filter="fade">
                                      <p:cBhvr>
                                        <p:cTn id="17" dur="500"/>
                                        <p:tgtEl>
                                          <p:spTgt spid="108"/>
                                        </p:tgtEl>
                                      </p:cBhvr>
                                    </p:animEffect>
                                  </p:childTnLst>
                                </p:cTn>
                              </p:par>
                              <p:par>
                                <p:cTn id="18" presetID="53" presetClass="entr" presetSubtype="16" fill="hold" grpId="0" nodeType="withEffect">
                                  <p:stCondLst>
                                    <p:cond delay="750"/>
                                  </p:stCondLst>
                                  <p:childTnLst>
                                    <p:set>
                                      <p:cBhvr>
                                        <p:cTn id="19" dur="1" fill="hold">
                                          <p:stCondLst>
                                            <p:cond delay="0"/>
                                          </p:stCondLst>
                                        </p:cTn>
                                        <p:tgtEl>
                                          <p:spTgt spid="127"/>
                                        </p:tgtEl>
                                        <p:attrNameLst>
                                          <p:attrName>style.visibility</p:attrName>
                                        </p:attrNameLst>
                                      </p:cBhvr>
                                      <p:to>
                                        <p:strVal val="visible"/>
                                      </p:to>
                                    </p:set>
                                    <p:anim calcmode="lin" valueType="num">
                                      <p:cBhvr>
                                        <p:cTn id="20" dur="500" fill="hold"/>
                                        <p:tgtEl>
                                          <p:spTgt spid="127"/>
                                        </p:tgtEl>
                                        <p:attrNameLst>
                                          <p:attrName>ppt_w</p:attrName>
                                        </p:attrNameLst>
                                      </p:cBhvr>
                                      <p:tavLst>
                                        <p:tav tm="0">
                                          <p:val>
                                            <p:fltVal val="0"/>
                                          </p:val>
                                        </p:tav>
                                        <p:tav tm="100000">
                                          <p:val>
                                            <p:strVal val="#ppt_w"/>
                                          </p:val>
                                        </p:tav>
                                      </p:tavLst>
                                    </p:anim>
                                    <p:anim calcmode="lin" valueType="num">
                                      <p:cBhvr>
                                        <p:cTn id="21" dur="500" fill="hold"/>
                                        <p:tgtEl>
                                          <p:spTgt spid="127"/>
                                        </p:tgtEl>
                                        <p:attrNameLst>
                                          <p:attrName>ppt_h</p:attrName>
                                        </p:attrNameLst>
                                      </p:cBhvr>
                                      <p:tavLst>
                                        <p:tav tm="0">
                                          <p:val>
                                            <p:fltVal val="0"/>
                                          </p:val>
                                        </p:tav>
                                        <p:tav tm="100000">
                                          <p:val>
                                            <p:strVal val="#ppt_h"/>
                                          </p:val>
                                        </p:tav>
                                      </p:tavLst>
                                    </p:anim>
                                    <p:animEffect transition="in" filter="fade">
                                      <p:cBhvr>
                                        <p:cTn id="22" dur="500"/>
                                        <p:tgtEl>
                                          <p:spTgt spid="127"/>
                                        </p:tgtEl>
                                      </p:cBhvr>
                                    </p:animEffect>
                                  </p:childTnLst>
                                </p:cTn>
                              </p:par>
                              <p:par>
                                <p:cTn id="23" presetID="53" presetClass="entr" presetSubtype="16" fill="hold" grpId="0" nodeType="withEffect">
                                  <p:stCondLst>
                                    <p:cond delay="750"/>
                                  </p:stCondLst>
                                  <p:childTnLst>
                                    <p:set>
                                      <p:cBhvr>
                                        <p:cTn id="24" dur="1" fill="hold">
                                          <p:stCondLst>
                                            <p:cond delay="0"/>
                                          </p:stCondLst>
                                        </p:cTn>
                                        <p:tgtEl>
                                          <p:spTgt spid="109"/>
                                        </p:tgtEl>
                                        <p:attrNameLst>
                                          <p:attrName>style.visibility</p:attrName>
                                        </p:attrNameLst>
                                      </p:cBhvr>
                                      <p:to>
                                        <p:strVal val="visible"/>
                                      </p:to>
                                    </p:set>
                                    <p:anim calcmode="lin" valueType="num">
                                      <p:cBhvr>
                                        <p:cTn id="25" dur="500" fill="hold"/>
                                        <p:tgtEl>
                                          <p:spTgt spid="109"/>
                                        </p:tgtEl>
                                        <p:attrNameLst>
                                          <p:attrName>ppt_w</p:attrName>
                                        </p:attrNameLst>
                                      </p:cBhvr>
                                      <p:tavLst>
                                        <p:tav tm="0">
                                          <p:val>
                                            <p:fltVal val="0"/>
                                          </p:val>
                                        </p:tav>
                                        <p:tav tm="100000">
                                          <p:val>
                                            <p:strVal val="#ppt_w"/>
                                          </p:val>
                                        </p:tav>
                                      </p:tavLst>
                                    </p:anim>
                                    <p:anim calcmode="lin" valueType="num">
                                      <p:cBhvr>
                                        <p:cTn id="26" dur="500" fill="hold"/>
                                        <p:tgtEl>
                                          <p:spTgt spid="109"/>
                                        </p:tgtEl>
                                        <p:attrNameLst>
                                          <p:attrName>ppt_h</p:attrName>
                                        </p:attrNameLst>
                                      </p:cBhvr>
                                      <p:tavLst>
                                        <p:tav tm="0">
                                          <p:val>
                                            <p:fltVal val="0"/>
                                          </p:val>
                                        </p:tav>
                                        <p:tav tm="100000">
                                          <p:val>
                                            <p:strVal val="#ppt_h"/>
                                          </p:val>
                                        </p:tav>
                                      </p:tavLst>
                                    </p:anim>
                                    <p:animEffect transition="in" filter="fade">
                                      <p:cBhvr>
                                        <p:cTn id="27" dur="500"/>
                                        <p:tgtEl>
                                          <p:spTgt spid="109"/>
                                        </p:tgtEl>
                                      </p:cBhvr>
                                    </p:animEffect>
                                  </p:childTnLst>
                                </p:cTn>
                              </p:par>
                              <p:par>
                                <p:cTn id="28" presetID="10" presetClass="entr" presetSubtype="0" fill="hold" grpId="0" nodeType="withEffect">
                                  <p:stCondLst>
                                    <p:cond delay="1250"/>
                                  </p:stCondLst>
                                  <p:childTnLst>
                                    <p:set>
                                      <p:cBhvr>
                                        <p:cTn id="29" dur="1" fill="hold">
                                          <p:stCondLst>
                                            <p:cond delay="0"/>
                                          </p:stCondLst>
                                        </p:cTn>
                                        <p:tgtEl>
                                          <p:spTgt spid="129"/>
                                        </p:tgtEl>
                                        <p:attrNameLst>
                                          <p:attrName>style.visibility</p:attrName>
                                        </p:attrNameLst>
                                      </p:cBhvr>
                                      <p:to>
                                        <p:strVal val="visible"/>
                                      </p:to>
                                    </p:set>
                                    <p:animEffect transition="in" filter="fade">
                                      <p:cBhvr>
                                        <p:cTn id="30" dur="500"/>
                                        <p:tgtEl>
                                          <p:spTgt spid="129"/>
                                        </p:tgtEl>
                                      </p:cBhvr>
                                    </p:animEffect>
                                  </p:childTnLst>
                                </p:cTn>
                              </p:par>
                              <p:par>
                                <p:cTn id="31" presetID="10" presetClass="entr" presetSubtype="0" fill="hold" grpId="0" nodeType="withEffect">
                                  <p:stCondLst>
                                    <p:cond delay="125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130"/>
                                        </p:tgtEl>
                                        <p:attrNameLst>
                                          <p:attrName>style.visibility</p:attrName>
                                        </p:attrNameLst>
                                      </p:cBhvr>
                                      <p:to>
                                        <p:strVal val="visible"/>
                                      </p:to>
                                    </p:set>
                                    <p:animEffect transition="in" filter="fade">
                                      <p:cBhvr>
                                        <p:cTn id="36"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P spid="109" grpId="0" animBg="1"/>
      <p:bldP spid="127" grpId="0"/>
      <p:bldP spid="128" grpId="0"/>
      <p:bldP spid="129" grpId="0"/>
      <p:bldP spid="1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702738" y="658145"/>
            <a:ext cx="4801314" cy="1785104"/>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粮食电子竞价交易拉开序幕</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HK" sz="2000" b="0" i="0" dirty="0">
                <a:solidFill>
                  <a:srgbClr val="374151"/>
                </a:solidFill>
                <a:effectLst/>
                <a:latin typeface="Times New Roman" panose="02020603050405020304" pitchFamily="18" charset="0"/>
                <a:cs typeface="Times New Roman" panose="02020603050405020304" pitchFamily="18" charset="0"/>
              </a:rPr>
              <a:t>Electronic grain bidding</a:t>
            </a:r>
            <a:r>
              <a:rPr lang="zh-CN" altLang="en-US" sz="2000" b="0" i="0" dirty="0">
                <a:solidFill>
                  <a:srgbClr val="374151"/>
                </a:solidFill>
                <a:effectLst/>
                <a:latin typeface="Times New Roman" panose="02020603050405020304" pitchFamily="18" charset="0"/>
                <a:cs typeface="Times New Roman" panose="02020603050405020304" pitchFamily="18" charset="0"/>
              </a:rPr>
              <a:t> </a:t>
            </a:r>
            <a:r>
              <a:rPr lang="en-US" altLang="zh-CN" sz="2000" b="0" i="0" dirty="0">
                <a:solidFill>
                  <a:srgbClr val="374151"/>
                </a:solidFill>
                <a:effectLst/>
                <a:latin typeface="Times New Roman" panose="02020603050405020304" pitchFamily="18" charset="0"/>
                <a:cs typeface="Times New Roman" panose="02020603050405020304" pitchFamily="18" charset="0"/>
              </a:rPr>
              <a:t>trading</a:t>
            </a:r>
            <a:r>
              <a:rPr lang="en-US" altLang="zh-HK" sz="2000" b="0" i="0" dirty="0">
                <a:solidFill>
                  <a:srgbClr val="374151"/>
                </a:solidFill>
                <a:effectLst/>
                <a:latin typeface="Times New Roman" panose="02020603050405020304" pitchFamily="18" charset="0"/>
                <a:cs typeface="Times New Roman" panose="02020603050405020304" pitchFamily="18" charset="0"/>
              </a:rPr>
              <a:t> </a:t>
            </a:r>
            <a:r>
              <a:rPr lang="en-US" altLang="zh-CN" sz="2000" b="0" i="0" dirty="0">
                <a:solidFill>
                  <a:srgbClr val="374151"/>
                </a:solidFill>
                <a:effectLst/>
                <a:latin typeface="Times New Roman" panose="02020603050405020304" pitchFamily="18" charset="0"/>
                <a:cs typeface="Times New Roman" panose="02020603050405020304" pitchFamily="18" charset="0"/>
              </a:rPr>
              <a:t>commences</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defTabSz="457200"/>
            <a:endParaRPr lang="zh-CN" altLang="en-US" sz="3000" dirty="0">
              <a:solidFill>
                <a:srgbClr val="000000"/>
              </a:solidFill>
              <a:latin typeface="微软雅黑" panose="020B0503020204020204" pitchFamily="34" charset="-122"/>
              <a:ea typeface="微软雅黑" panose="020B0503020204020204" pitchFamily="34" charset="-122"/>
            </a:endParaRPr>
          </a:p>
          <a:p>
            <a:pPr lvl="0" defTabSz="457200"/>
            <a:endParaRPr kumimoji="0" lang="zh-CN" altLang="en-US" sz="3000" b="0" i="0" u="none" strike="noStrike" kern="1200" cap="none" spc="0" normalizeH="0" baseline="0" noProof="0" dirty="0">
              <a:ln>
                <a:noFill/>
              </a:ln>
              <a:solidFill>
                <a:srgbClr val="000000"/>
              </a:solidFill>
              <a:effectLst/>
              <a:uLnTx/>
              <a:uFillTx/>
              <a:ea typeface="思源黑体 CN Medium"/>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r="-918" b="47981"/>
          <a:stretch>
            <a:fillRect/>
          </a:stretch>
        </p:blipFill>
        <p:spPr>
          <a:xfrm>
            <a:off x="1741256" y="1550697"/>
            <a:ext cx="8212369" cy="2848939"/>
          </a:xfrm>
          <a:prstGeom prst="rect">
            <a:avLst/>
          </a:prstGeom>
        </p:spPr>
      </p:pic>
      <p:sp>
        <p:nvSpPr>
          <p:cNvPr id="2" name="文本框 1"/>
          <p:cNvSpPr txBox="1"/>
          <p:nvPr/>
        </p:nvSpPr>
        <p:spPr>
          <a:xfrm>
            <a:off x="481012" y="4221429"/>
            <a:ext cx="11229975" cy="2171748"/>
          </a:xfrm>
          <a:prstGeom prst="rect">
            <a:avLst/>
          </a:prstGeom>
          <a:noFill/>
        </p:spPr>
        <p:txBody>
          <a:bodyPr wrap="square" rtlCol="0">
            <a:spAutoFit/>
          </a:bodyPr>
          <a:lstStyle/>
          <a:p>
            <a:pPr>
              <a:lnSpc>
                <a:spcPct val="150000"/>
              </a:lnSpc>
            </a:pPr>
            <a:r>
              <a:rPr lang="en-US" altLang="zh-CN" sz="1400" b="1" dirty="0">
                <a:latin typeface="印品黑体"/>
                <a:ea typeface="微软雅黑" panose="020B0503020204020204" pitchFamily="34" charset="-122"/>
              </a:rPr>
              <a:t>2006</a:t>
            </a:r>
            <a:r>
              <a:rPr lang="zh-CN" altLang="en-US" sz="1400" b="1" dirty="0">
                <a:latin typeface="印品黑体"/>
                <a:ea typeface="微软雅黑" panose="020B0503020204020204" pitchFamily="34" charset="-122"/>
              </a:rPr>
              <a:t>年</a:t>
            </a:r>
            <a:r>
              <a:rPr lang="en-US" altLang="zh-CN" sz="1400" b="1" dirty="0">
                <a:latin typeface="印品黑体"/>
                <a:ea typeface="微软雅黑" panose="020B0503020204020204" pitchFamily="34" charset="-122"/>
              </a:rPr>
              <a:t>8</a:t>
            </a:r>
            <a:r>
              <a:rPr lang="zh-CN" altLang="en-US" sz="1400" b="1" dirty="0">
                <a:latin typeface="印品黑体"/>
                <a:ea typeface="微软雅黑" panose="020B0503020204020204" pitchFamily="34" charset="-122"/>
              </a:rPr>
              <a:t>月</a:t>
            </a:r>
            <a:r>
              <a:rPr lang="en-US" altLang="zh-CN" sz="1400" b="1" dirty="0">
                <a:latin typeface="印品黑体"/>
                <a:ea typeface="微软雅黑" panose="020B0503020204020204" pitchFamily="34" charset="-122"/>
              </a:rPr>
              <a:t>14</a:t>
            </a:r>
            <a:r>
              <a:rPr lang="zh-CN" altLang="en-US" sz="1400" b="1" dirty="0">
                <a:latin typeface="印品黑体"/>
                <a:ea typeface="微软雅黑" panose="020B0503020204020204" pitchFamily="34" charset="-122"/>
              </a:rPr>
              <a:t>日</a:t>
            </a:r>
            <a:r>
              <a:rPr lang="zh-CN" altLang="en-US" sz="1400" dirty="0">
                <a:latin typeface="印品黑体"/>
                <a:ea typeface="微软雅黑" panose="020B0503020204020204" pitchFamily="34" charset="-122"/>
              </a:rPr>
              <a:t>，记者从安徽省粮食局获悉，自</a:t>
            </a:r>
            <a:r>
              <a:rPr lang="en-US" altLang="zh-CN" sz="1400" dirty="0">
                <a:latin typeface="印品黑体"/>
                <a:ea typeface="微软雅黑" panose="020B0503020204020204" pitchFamily="34" charset="-122"/>
              </a:rPr>
              <a:t>8</a:t>
            </a:r>
            <a:r>
              <a:rPr lang="zh-CN" altLang="en-US" sz="1400" dirty="0">
                <a:latin typeface="印品黑体"/>
                <a:ea typeface="微软雅黑" panose="020B0503020204020204" pitchFamily="34" charset="-122"/>
              </a:rPr>
              <a:t>月</a:t>
            </a:r>
            <a:r>
              <a:rPr lang="en-US" altLang="zh-CN" sz="1400" dirty="0">
                <a:latin typeface="印品黑体"/>
                <a:ea typeface="微软雅黑" panose="020B0503020204020204" pitchFamily="34" charset="-122"/>
              </a:rPr>
              <a:t>8</a:t>
            </a:r>
            <a:r>
              <a:rPr lang="zh-CN" altLang="en-US" sz="1400" dirty="0">
                <a:latin typeface="印品黑体"/>
                <a:ea typeface="微软雅黑" panose="020B0503020204020204" pitchFamily="34" charset="-122"/>
              </a:rPr>
              <a:t>日湖南汉寿县金玉米业有限公司，成为全国首个通过互联网成功购买到最低收购价稻谷标的的客户后，又有</a:t>
            </a:r>
            <a:r>
              <a:rPr lang="en-US" altLang="zh-CN" sz="1400" dirty="0">
                <a:latin typeface="印品黑体"/>
                <a:ea typeface="微软雅黑" panose="020B0503020204020204" pitchFamily="34" charset="-122"/>
              </a:rPr>
              <a:t>4</a:t>
            </a:r>
            <a:r>
              <a:rPr lang="zh-CN" altLang="en-US" sz="1400" dirty="0">
                <a:latin typeface="印品黑体"/>
                <a:ea typeface="微软雅黑" panose="020B0503020204020204" pitchFamily="34" charset="-122"/>
              </a:rPr>
              <a:t>笔网上交易成功，</a:t>
            </a:r>
            <a:r>
              <a:rPr lang="zh-CN" altLang="en-US" sz="1400" b="1" dirty="0">
                <a:latin typeface="印品黑体"/>
                <a:ea typeface="微软雅黑" panose="020B0503020204020204" pitchFamily="34" charset="-122"/>
              </a:rPr>
              <a:t>标志着安徽粮食批发交易市场在全国率先实现竞价交易网络化的新突破</a:t>
            </a:r>
            <a:r>
              <a:rPr lang="zh-CN" altLang="en-US" sz="1400" dirty="0">
                <a:latin typeface="印品黑体"/>
                <a:ea typeface="微软雅黑" panose="020B0503020204020204" pitchFamily="34" charset="-122"/>
              </a:rPr>
              <a:t>。</a:t>
            </a:r>
            <a:endParaRPr lang="en-US" altLang="zh-CN" sz="1400" dirty="0">
              <a:latin typeface="印品黑体"/>
              <a:ea typeface="微软雅黑" panose="020B0503020204020204" pitchFamily="34" charset="-122"/>
            </a:endParaRPr>
          </a:p>
          <a:p>
            <a:pP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On 14 August, 2006,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according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to</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Anhui Provincial</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Food and Strategic Reserves Administration, it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was</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reported</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that since</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August 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when Hunan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Hanshou</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County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Jinyu</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Rice Co., Ltd. became the first customer in the country to successfully purchase rice at the minimum purchase price through the internet, another 4 online transactions were successfully conducted.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This marks a new breakthrough for Anhui's grain wholesale market to take the lead in achieving networked bidding trading across the country.</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918" y="1191927"/>
            <a:ext cx="4729487" cy="4812316"/>
          </a:xfrm>
          <a:prstGeom prst="ellipse">
            <a:avLst/>
          </a:prstGeom>
          <a:ln w="63500" cap="rnd">
            <a:solidFill>
              <a:srgbClr val="72BA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1" name="文本框 50"/>
          <p:cNvSpPr txBox="1"/>
          <p:nvPr/>
        </p:nvSpPr>
        <p:spPr>
          <a:xfrm>
            <a:off x="702738" y="658145"/>
            <a:ext cx="3526671" cy="1785104"/>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组建专门机构</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HK" sz="2000" b="0" i="0" dirty="0">
                <a:solidFill>
                  <a:srgbClr val="374151"/>
                </a:solidFill>
                <a:effectLst/>
                <a:latin typeface="Times New Roman" panose="02020603050405020304" pitchFamily="18" charset="0"/>
                <a:cs typeface="Times New Roman" panose="02020603050405020304" pitchFamily="18" charset="0"/>
              </a:rPr>
              <a:t>Establish specialized institutions</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defTabSz="457200"/>
            <a:endParaRPr lang="zh-CN" altLang="en-US" sz="3000" dirty="0">
              <a:solidFill>
                <a:srgbClr val="000000"/>
              </a:solidFill>
              <a:latin typeface="微软雅黑" panose="020B0503020204020204" pitchFamily="34" charset="-122"/>
              <a:ea typeface="微软雅黑" panose="020B0503020204020204" pitchFamily="34" charset="-122"/>
            </a:endParaRPr>
          </a:p>
          <a:p>
            <a:pPr lvl="0" defTabSz="457200"/>
            <a:endParaRPr kumimoji="0" lang="zh-CN" altLang="en-US" sz="3000" b="0" i="0" u="none" strike="noStrike" kern="1200" cap="none" spc="0" normalizeH="0" baseline="0" noProof="0" dirty="0">
              <a:ln>
                <a:noFill/>
              </a:ln>
              <a:solidFill>
                <a:srgbClr val="000000"/>
              </a:solidFill>
              <a:effectLst/>
              <a:uLnTx/>
              <a:uFillTx/>
              <a:ea typeface="思源黑体 CN Medium"/>
            </a:endParaRPr>
          </a:p>
        </p:txBody>
      </p:sp>
      <p:sp>
        <p:nvSpPr>
          <p:cNvPr id="6" name="椭圆 5"/>
          <p:cNvSpPr/>
          <p:nvPr/>
        </p:nvSpPr>
        <p:spPr>
          <a:xfrm>
            <a:off x="3715068" y="1243013"/>
            <a:ext cx="4761230" cy="476123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w="76200">
                <a:solidFill>
                  <a:schemeClr val="tx1"/>
                </a:solidFill>
              </a:ln>
              <a:solidFill>
                <a:srgbClr val="FFFFFF"/>
              </a:solidFill>
              <a:effectLst/>
              <a:uLnTx/>
              <a:uFillTx/>
              <a:latin typeface="汉仪君黑-45简"/>
              <a:ea typeface="汉仪君黑-45简"/>
              <a:cs typeface="汉仪君黑-45简" panose="020B0604020202020204" charset="-122"/>
            </a:endParaRPr>
          </a:p>
        </p:txBody>
      </p:sp>
      <p:sp>
        <p:nvSpPr>
          <p:cNvPr id="7" name="椭圆 6"/>
          <p:cNvSpPr/>
          <p:nvPr/>
        </p:nvSpPr>
        <p:spPr>
          <a:xfrm>
            <a:off x="3842385" y="1857375"/>
            <a:ext cx="647700" cy="647700"/>
          </a:xfrm>
          <a:prstGeom prst="ellipse">
            <a:avLst/>
          </a:prstGeom>
          <a:gradFill>
            <a:gsLst>
              <a:gs pos="100000">
                <a:srgbClr val="8CC63F"/>
              </a:gs>
              <a:gs pos="17000">
                <a:srgbClr val="01673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sp>
        <p:nvSpPr>
          <p:cNvPr id="8" name="椭圆 7"/>
          <p:cNvSpPr/>
          <p:nvPr/>
        </p:nvSpPr>
        <p:spPr>
          <a:xfrm>
            <a:off x="3842385" y="4742815"/>
            <a:ext cx="647700" cy="647700"/>
          </a:xfrm>
          <a:prstGeom prst="ellipse">
            <a:avLst/>
          </a:prstGeom>
          <a:gradFill>
            <a:gsLst>
              <a:gs pos="100000">
                <a:srgbClr val="8CC63F"/>
              </a:gs>
              <a:gs pos="17000">
                <a:srgbClr val="01673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grpSp>
        <p:nvGrpSpPr>
          <p:cNvPr id="9" name="组合 8"/>
          <p:cNvGrpSpPr/>
          <p:nvPr/>
        </p:nvGrpSpPr>
        <p:grpSpPr>
          <a:xfrm>
            <a:off x="8516619" y="1586230"/>
            <a:ext cx="3853128" cy="1347305"/>
            <a:chOff x="13600" y="2498"/>
            <a:chExt cx="4927" cy="1621"/>
          </a:xfrm>
        </p:grpSpPr>
        <p:sp>
          <p:nvSpPr>
            <p:cNvPr id="10" name="文本框 5"/>
            <p:cNvSpPr txBox="1"/>
            <p:nvPr/>
          </p:nvSpPr>
          <p:spPr bwMode="auto">
            <a:xfrm>
              <a:off x="13600" y="3207"/>
              <a:ext cx="425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1219200" fontAlgn="base">
                <a:lnSpc>
                  <a:spcPct val="120000"/>
                </a:lnSpc>
                <a:spcAft>
                  <a:spcPct val="0"/>
                </a:spcAft>
              </a:pPr>
              <a:r>
                <a:rPr lang="zh-CN" altLang="en-US" sz="1400" dirty="0">
                  <a:latin typeface="微软雅黑" panose="020B0503020204020204" pitchFamily="34" charset="-122"/>
                  <a:cs typeface="+mn-ea"/>
                  <a:sym typeface="+mn-lt"/>
                </a:rPr>
                <a:t>国家事业单位登记管理局批准国家粮食局组建“国家粮食局粮食交易协调中心”</a:t>
              </a:r>
              <a:endParaRPr lang="en-US" altLang="zh-CN" sz="1800" dirty="0">
                <a:solidFill>
                  <a:srgbClr val="374151"/>
                </a:solidFill>
                <a:latin typeface="Söhne"/>
                <a:cs typeface="+mn-ea"/>
                <a:sym typeface="+mn-lt"/>
              </a:endParaRPr>
            </a:p>
            <a:p>
              <a:pPr defTabSz="1219200" fontAlgn="base">
                <a:lnSpc>
                  <a:spcPct val="120000"/>
                </a:lnSpc>
                <a:spcAft>
                  <a:spcPct val="0"/>
                </a:spcAft>
              </a:pPr>
              <a:r>
                <a:rPr lang="en-US" altLang="zh-HK" sz="1400" dirty="0">
                  <a:latin typeface="Times New Roman" panose="02020603050405020304" pitchFamily="18" charset="0"/>
                  <a:cs typeface="Times New Roman" panose="02020603050405020304" pitchFamily="18" charset="0"/>
                </a:rPr>
                <a:t>National Food and Strategic Reserves Administration was approved to establish the “Grain Trade and</a:t>
              </a:r>
              <a:r>
                <a:rPr lang="zh-CN" altLang="en-US" sz="1400" dirty="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Coordination Center” by the State Administration for Public Institutions Registration.</a:t>
              </a:r>
              <a:endParaRPr lang="zh-CN" altLang="en-US" sz="1400" dirty="0">
                <a:latin typeface="Times New Roman" panose="02020603050405020304" pitchFamily="18" charset="0"/>
                <a:cs typeface="Times New Roman" panose="02020603050405020304" pitchFamily="18" charset="0"/>
                <a:sym typeface="+mn-lt"/>
              </a:endParaRPr>
            </a:p>
          </p:txBody>
        </p:sp>
        <p:sp>
          <p:nvSpPr>
            <p:cNvPr id="12" name="文本框 11"/>
            <p:cNvSpPr txBox="1"/>
            <p:nvPr/>
          </p:nvSpPr>
          <p:spPr>
            <a:xfrm>
              <a:off x="13600" y="2498"/>
              <a:ext cx="4927" cy="667"/>
            </a:xfrm>
            <a:prstGeom prst="rect">
              <a:avLst/>
            </a:prstGeom>
            <a:noFill/>
          </p:spPr>
          <p:txBody>
            <a:bodyPr wrap="square" rtlCol="0">
              <a:spAutoFit/>
            </a:bodyPr>
            <a:lstStyle/>
            <a:p>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2014</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年</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2</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月</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14</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日</a:t>
              </a:r>
              <a:endPar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endParaRPr>
            </a:p>
            <a:p>
              <a:r>
                <a:rPr lang="en-US" altLang="zh-CN" sz="1200" dirty="0">
                  <a:latin typeface="Arial Black" panose="020B0A04020102020204" pitchFamily="34" charset="0"/>
                  <a:ea typeface="微软雅黑" panose="020B0503020204020204" pitchFamily="34" charset="-122"/>
                  <a:cs typeface="Times New Roman" panose="02020603050405020304" pitchFamily="18" charset="0"/>
                  <a:sym typeface="+mn-lt"/>
                </a:rPr>
                <a:t>Feb 14, 2014</a:t>
              </a:r>
              <a:endParaRPr lang="zh-CN" altLang="en-US" sz="1200" dirty="0">
                <a:latin typeface="Arial Black" panose="020B0A04020102020204" pitchFamily="34" charset="0"/>
                <a:ea typeface="微软雅黑" panose="020B0503020204020204" pitchFamily="34" charset="-122"/>
                <a:cs typeface="Times New Roman" panose="02020603050405020304" pitchFamily="18" charset="0"/>
                <a:sym typeface="+mn-lt"/>
              </a:endParaRPr>
            </a:p>
          </p:txBody>
        </p:sp>
      </p:grpSp>
      <p:grpSp>
        <p:nvGrpSpPr>
          <p:cNvPr id="13" name="组合 12"/>
          <p:cNvGrpSpPr/>
          <p:nvPr/>
        </p:nvGrpSpPr>
        <p:grpSpPr>
          <a:xfrm>
            <a:off x="8538748" y="4086964"/>
            <a:ext cx="3480028" cy="1303823"/>
            <a:chOff x="13595" y="2362"/>
            <a:chExt cx="4897" cy="1584"/>
          </a:xfrm>
        </p:grpSpPr>
        <p:sp>
          <p:nvSpPr>
            <p:cNvPr id="14" name="文本框 5"/>
            <p:cNvSpPr txBox="1"/>
            <p:nvPr/>
          </p:nvSpPr>
          <p:spPr bwMode="auto">
            <a:xfrm>
              <a:off x="13595" y="3034"/>
              <a:ext cx="4553"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defTabSz="1219200" fontAlgn="base">
                <a:lnSpc>
                  <a:spcPct val="150000"/>
                </a:lnSpc>
                <a:spcAft>
                  <a:spcPct val="0"/>
                </a:spcAft>
              </a:pPr>
              <a:r>
                <a:rPr lang="zh-CN" altLang="en-US" sz="1200" dirty="0">
                  <a:latin typeface="微软雅黑" panose="020B0503020204020204" pitchFamily="34" charset="-122"/>
                  <a:cs typeface="+mn-ea"/>
                  <a:sym typeface="+mn-lt"/>
                </a:rPr>
                <a:t>国家粮食电子竞价交易系统正式上线运行，标志着中国粮食交易开启新纪元</a:t>
              </a:r>
              <a:endParaRPr lang="en-US" altLang="zh-CN" sz="1200" dirty="0">
                <a:latin typeface="微软雅黑" panose="020B0503020204020204" pitchFamily="34" charset="-122"/>
                <a:cs typeface="+mn-ea"/>
                <a:sym typeface="+mn-lt"/>
              </a:endParaRPr>
            </a:p>
            <a:p>
              <a:pPr lvl="0" defTabSz="1219200" fontAlgn="base">
                <a:lnSpc>
                  <a:spcPct val="150000"/>
                </a:lnSpc>
                <a:spcAft>
                  <a:spcPct val="0"/>
                </a:spcAft>
              </a:pPr>
              <a:r>
                <a:rPr lang="en-US" altLang="zh-HK" sz="1400" b="0" i="0" dirty="0">
                  <a:effectLst/>
                  <a:latin typeface="Times New Roman" panose="02020603050405020304" pitchFamily="18" charset="0"/>
                  <a:cs typeface="Times New Roman" panose="02020603050405020304" pitchFamily="18" charset="0"/>
                </a:rPr>
                <a:t>The National Grain E-Bidding Trading System was officially launched, marking a new era of</a:t>
              </a:r>
              <a:r>
                <a:rPr lang="zh-CN" altLang="en-US" sz="1400" b="0" i="0" dirty="0">
                  <a:effectLst/>
                  <a:latin typeface="Times New Roman" panose="02020603050405020304" pitchFamily="18" charset="0"/>
                  <a:cs typeface="Times New Roman" panose="02020603050405020304" pitchFamily="18" charset="0"/>
                </a:rPr>
                <a:t> </a:t>
              </a:r>
              <a:r>
                <a:rPr lang="en-US" altLang="zh-HK" sz="1400" b="0" i="0" dirty="0">
                  <a:effectLst/>
                  <a:latin typeface="Times New Roman" panose="02020603050405020304" pitchFamily="18" charset="0"/>
                  <a:cs typeface="Times New Roman" panose="02020603050405020304" pitchFamily="18" charset="0"/>
                </a:rPr>
                <a:t>grain trading in China.</a:t>
              </a:r>
              <a:endParaRPr lang="zh-CN" altLang="en-US" sz="1400" dirty="0">
                <a:latin typeface="Times New Roman" panose="02020603050405020304" pitchFamily="18" charset="0"/>
                <a:cs typeface="Times New Roman" panose="02020603050405020304" pitchFamily="18" charset="0"/>
                <a:sym typeface="+mn-lt"/>
              </a:endParaRPr>
            </a:p>
          </p:txBody>
        </p:sp>
        <p:sp>
          <p:nvSpPr>
            <p:cNvPr id="15" name="文本框 14"/>
            <p:cNvSpPr txBox="1"/>
            <p:nvPr/>
          </p:nvSpPr>
          <p:spPr>
            <a:xfrm>
              <a:off x="13643" y="2362"/>
              <a:ext cx="4849" cy="673"/>
            </a:xfrm>
            <a:prstGeom prst="rect">
              <a:avLst/>
            </a:prstGeom>
            <a:noFill/>
          </p:spPr>
          <p:txBody>
            <a:bodyPr wrap="square" rtlCol="0">
              <a:spAutoFit/>
            </a:bodyPr>
            <a:lstStyle/>
            <a:p>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2016</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年</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1</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月</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8</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日</a:t>
              </a:r>
              <a:endPar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endParaRPr>
            </a:p>
            <a:p>
              <a:r>
                <a:rPr lang="en-US" altLang="zh-CN" sz="1200" dirty="0">
                  <a:latin typeface="Arial Black" panose="020B0A04020102020204" pitchFamily="34" charset="0"/>
                  <a:ea typeface="微软雅黑" panose="020B0503020204020204" pitchFamily="34" charset="-122"/>
                  <a:cs typeface="Times New Roman" panose="02020603050405020304" pitchFamily="18" charset="0"/>
                  <a:sym typeface="+mn-lt"/>
                </a:rPr>
                <a:t>Jan 8, 2016</a:t>
              </a:r>
              <a:endParaRPr lang="zh-CN" altLang="en-US" sz="1200" dirty="0">
                <a:latin typeface="Arial Black" panose="020B0A04020102020204" pitchFamily="34" charset="0"/>
                <a:ea typeface="微软雅黑" panose="020B0503020204020204" pitchFamily="34" charset="-122"/>
                <a:cs typeface="Times New Roman" panose="02020603050405020304" pitchFamily="18" charset="0"/>
                <a:sym typeface="+mn-lt"/>
              </a:endParaRPr>
            </a:p>
          </p:txBody>
        </p:sp>
      </p:grpSp>
      <p:sp>
        <p:nvSpPr>
          <p:cNvPr id="16" name="椭圆 15"/>
          <p:cNvSpPr/>
          <p:nvPr/>
        </p:nvSpPr>
        <p:spPr>
          <a:xfrm flipH="1">
            <a:off x="7691755" y="1857375"/>
            <a:ext cx="647700" cy="647700"/>
          </a:xfrm>
          <a:prstGeom prst="ellipse">
            <a:avLst/>
          </a:prstGeom>
          <a:gradFill>
            <a:gsLst>
              <a:gs pos="100000">
                <a:srgbClr val="8CC63F"/>
              </a:gs>
              <a:gs pos="17000">
                <a:srgbClr val="01673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sp>
        <p:nvSpPr>
          <p:cNvPr id="17" name="椭圆 16"/>
          <p:cNvSpPr/>
          <p:nvPr/>
        </p:nvSpPr>
        <p:spPr>
          <a:xfrm flipH="1">
            <a:off x="7691755" y="4742815"/>
            <a:ext cx="647700" cy="647700"/>
          </a:xfrm>
          <a:prstGeom prst="ellipse">
            <a:avLst/>
          </a:prstGeom>
          <a:gradFill>
            <a:gsLst>
              <a:gs pos="100000">
                <a:srgbClr val="8CC63F"/>
              </a:gs>
              <a:gs pos="17000">
                <a:srgbClr val="01673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grpSp>
        <p:nvGrpSpPr>
          <p:cNvPr id="18" name="组合 17"/>
          <p:cNvGrpSpPr/>
          <p:nvPr/>
        </p:nvGrpSpPr>
        <p:grpSpPr>
          <a:xfrm>
            <a:off x="726998" y="1625607"/>
            <a:ext cx="3012437" cy="1431038"/>
            <a:chOff x="702" y="2925"/>
            <a:chExt cx="5499" cy="1645"/>
          </a:xfrm>
        </p:grpSpPr>
        <p:sp>
          <p:nvSpPr>
            <p:cNvPr id="19" name="文本框 5"/>
            <p:cNvSpPr txBox="1"/>
            <p:nvPr/>
          </p:nvSpPr>
          <p:spPr bwMode="auto">
            <a:xfrm>
              <a:off x="702" y="3658"/>
              <a:ext cx="544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defTabSz="1219200" fontAlgn="base">
                <a:lnSpc>
                  <a:spcPct val="120000"/>
                </a:lnSpc>
                <a:spcAft>
                  <a:spcPct val="0"/>
                </a:spcAft>
              </a:pPr>
              <a:r>
                <a:rPr lang="zh-CN" altLang="en-US" sz="1400" dirty="0">
                  <a:latin typeface="微软雅黑" panose="020B0503020204020204" pitchFamily="34" charset="-122"/>
                  <a:cs typeface="+mn-ea"/>
                  <a:sym typeface="+mn-lt"/>
                </a:rPr>
                <a:t>李克强同志到国家粮食局科学研究院考察调研</a:t>
              </a:r>
              <a:endParaRPr lang="en-US" altLang="zh-CN" sz="1400" dirty="0">
                <a:latin typeface="微软雅黑" panose="020B0503020204020204" pitchFamily="34" charset="-122"/>
                <a:cs typeface="+mn-ea"/>
                <a:sym typeface="+mn-lt"/>
              </a:endParaRPr>
            </a:p>
            <a:p>
              <a:pPr lvl="0" defTabSz="1219200" fontAlgn="base">
                <a:lnSpc>
                  <a:spcPct val="120000"/>
                </a:lnSpc>
                <a:spcAft>
                  <a:spcPct val="0"/>
                </a:spcAft>
              </a:pPr>
              <a:r>
                <a:rPr lang="en-US" altLang="zh-CN" sz="1600" dirty="0">
                  <a:latin typeface="Times New Roman" panose="02020603050405020304" pitchFamily="18" charset="0"/>
                  <a:cs typeface="Times New Roman" panose="02020603050405020304" pitchFamily="18" charset="0"/>
                  <a:sym typeface="+mn-lt"/>
                </a:rPr>
                <a:t>Premier Li Keqiang visited the </a:t>
              </a:r>
              <a:r>
                <a:rPr lang="en-US" altLang="zh-HK" sz="1600" dirty="0">
                  <a:latin typeface="Times New Roman" panose="02020603050405020304" pitchFamily="18" charset="0"/>
                  <a:cs typeface="Times New Roman" panose="02020603050405020304" pitchFamily="18" charset="0"/>
                </a:rPr>
                <a:t>Academy of National Food and Strategic Reserves Administration.</a:t>
              </a:r>
              <a:endParaRPr lang="zh-CN" altLang="en-US" sz="1600" dirty="0">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1423" y="2925"/>
              <a:ext cx="4778" cy="637"/>
            </a:xfrm>
            <a:prstGeom prst="rect">
              <a:avLst/>
            </a:prstGeom>
            <a:noFill/>
          </p:spPr>
          <p:txBody>
            <a:bodyPr wrap="square" rtlCol="0">
              <a:spAutoFit/>
            </a:bodyPr>
            <a:lstStyle/>
            <a:p>
              <a:pPr lvl="0" algn="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2013</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年</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1</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月</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15</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日</a:t>
              </a:r>
              <a:endPar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endParaRPr>
            </a:p>
            <a:p>
              <a:pPr lvl="0" algn="r"/>
              <a:r>
                <a:rPr lang="en-US" altLang="zh-CN" sz="1200" dirty="0">
                  <a:latin typeface="Arial Black" panose="020B0A04020102020204" pitchFamily="34" charset="0"/>
                  <a:ea typeface="微软雅黑" panose="020B0503020204020204" pitchFamily="34" charset="-122"/>
                  <a:cs typeface="Times New Roman" panose="02020603050405020304" pitchFamily="18" charset="0"/>
                  <a:sym typeface="+mn-lt"/>
                </a:rPr>
                <a:t>Jan 15, 2013</a:t>
              </a:r>
              <a:endParaRPr lang="zh-CN" altLang="en-US" sz="1200" dirty="0">
                <a:latin typeface="Arial Black" panose="020B0A04020102020204" pitchFamily="34" charset="0"/>
                <a:ea typeface="微软雅黑" panose="020B0503020204020204" pitchFamily="34" charset="-122"/>
                <a:cs typeface="Times New Roman" panose="02020603050405020304" pitchFamily="18" charset="0"/>
                <a:sym typeface="+mn-lt"/>
              </a:endParaRPr>
            </a:p>
          </p:txBody>
        </p:sp>
      </p:grpSp>
      <p:grpSp>
        <p:nvGrpSpPr>
          <p:cNvPr id="21" name="组合 20"/>
          <p:cNvGrpSpPr/>
          <p:nvPr/>
        </p:nvGrpSpPr>
        <p:grpSpPr>
          <a:xfrm>
            <a:off x="417742" y="4086963"/>
            <a:ext cx="3595585" cy="2399898"/>
            <a:chOff x="-540" y="2925"/>
            <a:chExt cx="7863" cy="2467"/>
          </a:xfrm>
        </p:grpSpPr>
        <p:sp>
          <p:nvSpPr>
            <p:cNvPr id="22" name="文本框 5"/>
            <p:cNvSpPr txBox="1"/>
            <p:nvPr/>
          </p:nvSpPr>
          <p:spPr bwMode="auto">
            <a:xfrm>
              <a:off x="-540" y="3556"/>
              <a:ext cx="7863"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just" defTabSz="1219200" fontAlgn="base">
                <a:lnSpc>
                  <a:spcPct val="120000"/>
                </a:lnSpc>
                <a:spcAft>
                  <a:spcPct val="0"/>
                </a:spcAft>
              </a:pPr>
              <a:r>
                <a:rPr lang="zh-CN" altLang="en-US" sz="1200" dirty="0">
                  <a:latin typeface="微软雅黑" panose="020B0503020204020204" pitchFamily="34" charset="-122"/>
                  <a:cs typeface="+mn-ea"/>
                  <a:sym typeface="+mn-lt"/>
                </a:rPr>
                <a:t>国家粮食局成立国家粮食局粮食交易协调中心筹备组，搭建电子竞价交易系统并做好上线准备工作</a:t>
              </a:r>
              <a:endParaRPr lang="en-US" altLang="zh-CN" sz="1200" dirty="0">
                <a:latin typeface="微软雅黑" panose="020B0503020204020204" pitchFamily="34" charset="-122"/>
                <a:cs typeface="+mn-ea"/>
                <a:sym typeface="+mn-lt"/>
              </a:endParaRPr>
            </a:p>
            <a:p>
              <a:pPr algn="just" defTabSz="1219200" fontAlgn="base">
                <a:lnSpc>
                  <a:spcPct val="120000"/>
                </a:lnSpc>
                <a:spcAft>
                  <a:spcPct val="0"/>
                </a:spcAft>
              </a:pPr>
              <a:r>
                <a:rPr lang="en-US" altLang="zh-HK" sz="1400" dirty="0">
                  <a:latin typeface="Times New Roman" panose="02020603050405020304" pitchFamily="18" charset="0"/>
                  <a:cs typeface="Times New Roman" panose="02020603050405020304" pitchFamily="18" charset="0"/>
                </a:rPr>
                <a:t>The National Food and Strategic Reserves Administration set up a preparatory </a:t>
              </a:r>
              <a:r>
                <a:rPr lang="en-US" altLang="zh-HK" sz="1400" b="0" i="0" dirty="0">
                  <a:effectLst/>
                  <a:latin typeface="Times New Roman" panose="02020603050405020304" pitchFamily="18" charset="0"/>
                  <a:cs typeface="Times New Roman" panose="02020603050405020304" pitchFamily="18" charset="0"/>
                </a:rPr>
                <a:t>group for the Grain Trade </a:t>
              </a:r>
              <a:r>
                <a:rPr lang="en-US" altLang="zh-CN" sz="1400" b="0" i="0" dirty="0">
                  <a:effectLst/>
                  <a:latin typeface="Times New Roman" panose="02020603050405020304" pitchFamily="18" charset="0"/>
                  <a:cs typeface="Times New Roman" panose="02020603050405020304" pitchFamily="18" charset="0"/>
                </a:rPr>
                <a:t>and</a:t>
              </a:r>
              <a:r>
                <a:rPr lang="zh-CN" altLang="en-US" sz="1400" b="0" i="0" dirty="0">
                  <a:effectLst/>
                  <a:latin typeface="Times New Roman" panose="02020603050405020304" pitchFamily="18" charset="0"/>
                  <a:cs typeface="Times New Roman" panose="02020603050405020304" pitchFamily="18" charset="0"/>
                </a:rPr>
                <a:t> </a:t>
              </a:r>
              <a:r>
                <a:rPr lang="en-US" altLang="zh-HK" sz="1400" b="0" i="0" dirty="0">
                  <a:effectLst/>
                  <a:latin typeface="Times New Roman" panose="02020603050405020304" pitchFamily="18" charset="0"/>
                  <a:cs typeface="Times New Roman" panose="02020603050405020304" pitchFamily="18" charset="0"/>
                </a:rPr>
                <a:t>Coordination Center and established an e-bidding trading system, making preparations for its launch. </a:t>
              </a:r>
              <a:endParaRPr lang="zh-CN" altLang="en-US" sz="1400" dirty="0">
                <a:latin typeface="Times New Roman" panose="02020603050405020304" pitchFamily="18" charset="0"/>
                <a:cs typeface="Times New Roman" panose="02020603050405020304" pitchFamily="18" charset="0"/>
                <a:sym typeface="+mn-lt"/>
              </a:endParaRPr>
            </a:p>
          </p:txBody>
        </p:sp>
        <p:sp>
          <p:nvSpPr>
            <p:cNvPr id="23" name="文本框 22"/>
            <p:cNvSpPr txBox="1"/>
            <p:nvPr/>
          </p:nvSpPr>
          <p:spPr>
            <a:xfrm>
              <a:off x="1423" y="2925"/>
              <a:ext cx="5438" cy="569"/>
            </a:xfrm>
            <a:prstGeom prst="rect">
              <a:avLst/>
            </a:prstGeom>
            <a:noFill/>
          </p:spPr>
          <p:txBody>
            <a:bodyPr wrap="square" rtlCol="0">
              <a:spAutoFit/>
            </a:bodyPr>
            <a:lstStyle/>
            <a:p>
              <a:pPr lvl="0" algn="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2014</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年</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9</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月</a:t>
              </a:r>
              <a:r>
                <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rPr>
                <a:t>18</a:t>
              </a:r>
              <a:r>
                <a:rPr lang="zh-CN" altLang="en-US" dirty="0">
                  <a:latin typeface="Arial Black" panose="020B0A04020102020204" pitchFamily="34" charset="0"/>
                  <a:ea typeface="微软雅黑" panose="020B0503020204020204" pitchFamily="34" charset="-122"/>
                  <a:cs typeface="Times New Roman" panose="02020603050405020304" pitchFamily="18" charset="0"/>
                  <a:sym typeface="+mn-lt"/>
                </a:rPr>
                <a:t>日</a:t>
              </a:r>
              <a:endParaRPr lang="en-US" altLang="zh-CN" dirty="0">
                <a:latin typeface="Arial Black" panose="020B0A04020102020204" pitchFamily="34" charset="0"/>
                <a:ea typeface="微软雅黑" panose="020B0503020204020204" pitchFamily="34" charset="-122"/>
                <a:cs typeface="Times New Roman" panose="02020603050405020304" pitchFamily="18" charset="0"/>
                <a:sym typeface="+mn-lt"/>
              </a:endParaRPr>
            </a:p>
            <a:p>
              <a:pPr lvl="0" algn="r"/>
              <a:r>
                <a:rPr lang="en-US" altLang="zh-CN" sz="1200" dirty="0">
                  <a:latin typeface="Arial Black" panose="020B0A04020102020204" pitchFamily="34" charset="0"/>
                  <a:ea typeface="微软雅黑" panose="020B0503020204020204" pitchFamily="34" charset="-122"/>
                  <a:cs typeface="Times New Roman" panose="02020603050405020304" pitchFamily="18" charset="0"/>
                  <a:sym typeface="+mn-lt"/>
                </a:rPr>
                <a:t>Sep 18, 2014</a:t>
              </a:r>
              <a:endParaRPr lang="zh-CN" altLang="en-US" sz="1200" dirty="0">
                <a:latin typeface="Arial Black" panose="020B0A04020102020204" pitchFamily="34" charset="0"/>
                <a:ea typeface="微软雅黑" panose="020B0503020204020204" pitchFamily="34" charset="-122"/>
                <a:cs typeface="Times New Roman" panose="02020603050405020304" pitchFamily="18" charset="0"/>
                <a:sym typeface="+mn-lt"/>
              </a:endParaRPr>
            </a:p>
          </p:txBody>
        </p:sp>
      </p:grpSp>
      <p:sp>
        <p:nvSpPr>
          <p:cNvPr id="24" name="任意多边形 23"/>
          <p:cNvSpPr/>
          <p:nvPr/>
        </p:nvSpPr>
        <p:spPr>
          <a:xfrm>
            <a:off x="4013200" y="2056130"/>
            <a:ext cx="306705" cy="276225"/>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sp>
        <p:nvSpPr>
          <p:cNvPr id="27" name="任意多边形 53"/>
          <p:cNvSpPr/>
          <p:nvPr/>
        </p:nvSpPr>
        <p:spPr bwMode="auto">
          <a:xfrm>
            <a:off x="7914005" y="2034540"/>
            <a:ext cx="247650" cy="249555"/>
          </a:xfrm>
          <a:custGeom>
            <a:avLst/>
            <a:gdLst>
              <a:gd name="T0" fmla="*/ 0 w 21600"/>
              <a:gd name="T1" fmla="*/ 11506 h 21600"/>
              <a:gd name="T2" fmla="*/ 7091 w 21600"/>
              <a:gd name="T3" fmla="*/ 14436 h 21600"/>
              <a:gd name="T4" fmla="*/ 10145 w 21600"/>
              <a:gd name="T5" fmla="*/ 21600 h 21600"/>
              <a:gd name="T6" fmla="*/ 14291 w 21600"/>
              <a:gd name="T7" fmla="*/ 21600 h 21600"/>
              <a:gd name="T8" fmla="*/ 0 w 21600"/>
              <a:gd name="T9" fmla="*/ 7381 h 21600"/>
              <a:gd name="T10" fmla="*/ 0 w 21600"/>
              <a:gd name="T11" fmla="*/ 11506 h 21600"/>
              <a:gd name="T12" fmla="*/ 0 w 21600"/>
              <a:gd name="T13" fmla="*/ 4125 h 21600"/>
              <a:gd name="T14" fmla="*/ 17455 w 21600"/>
              <a:gd name="T15" fmla="*/ 21600 h 21600"/>
              <a:gd name="T16" fmla="*/ 21600 w 21600"/>
              <a:gd name="T17" fmla="*/ 21600 h 21600"/>
              <a:gd name="T18" fmla="*/ 0 w 21600"/>
              <a:gd name="T19" fmla="*/ 0 h 21600"/>
              <a:gd name="T20" fmla="*/ 0 w 21600"/>
              <a:gd name="T21" fmla="*/ 4125 h 21600"/>
              <a:gd name="T22" fmla="*/ 5782 w 21600"/>
              <a:gd name="T23" fmla="*/ 18669 h 21600"/>
              <a:gd name="T24" fmla="*/ 2836 w 21600"/>
              <a:gd name="T25" fmla="*/ 21600 h 21600"/>
              <a:gd name="T26" fmla="*/ 0 w 21600"/>
              <a:gd name="T27" fmla="*/ 18669 h 21600"/>
              <a:gd name="T28" fmla="*/ 2836 w 21600"/>
              <a:gd name="T29" fmla="*/ 15847 h 21600"/>
              <a:gd name="T30" fmla="*/ 5782 w 21600"/>
              <a:gd name="T31" fmla="*/ 18669 h 21600"/>
              <a:gd name="T32" fmla="*/ 5782 w 21600"/>
              <a:gd name="T33" fmla="*/ 1866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0" y="11506"/>
                </a:moveTo>
                <a:cubicBezTo>
                  <a:pt x="2727" y="11506"/>
                  <a:pt x="5236" y="12482"/>
                  <a:pt x="7091" y="14436"/>
                </a:cubicBezTo>
                <a:cubicBezTo>
                  <a:pt x="9055" y="16390"/>
                  <a:pt x="10145" y="18886"/>
                  <a:pt x="10145" y="21600"/>
                </a:cubicBezTo>
                <a:cubicBezTo>
                  <a:pt x="14291" y="21600"/>
                  <a:pt x="14291" y="21600"/>
                  <a:pt x="14291" y="21600"/>
                </a:cubicBezTo>
                <a:cubicBezTo>
                  <a:pt x="14291" y="13785"/>
                  <a:pt x="7855" y="7381"/>
                  <a:pt x="0" y="7381"/>
                </a:cubicBezTo>
                <a:lnTo>
                  <a:pt x="0" y="11506"/>
                </a:lnTo>
                <a:close/>
                <a:moveTo>
                  <a:pt x="0" y="4125"/>
                </a:moveTo>
                <a:cubicBezTo>
                  <a:pt x="9600" y="4125"/>
                  <a:pt x="17455" y="11940"/>
                  <a:pt x="17455" y="21600"/>
                </a:cubicBezTo>
                <a:cubicBezTo>
                  <a:pt x="21600" y="21600"/>
                  <a:pt x="21600" y="21600"/>
                  <a:pt x="21600" y="21600"/>
                </a:cubicBezTo>
                <a:cubicBezTo>
                  <a:pt x="21600" y="9660"/>
                  <a:pt x="11891" y="0"/>
                  <a:pt x="0" y="0"/>
                </a:cubicBezTo>
                <a:lnTo>
                  <a:pt x="0" y="4125"/>
                </a:lnTo>
                <a:close/>
                <a:moveTo>
                  <a:pt x="5782" y="18669"/>
                </a:moveTo>
                <a:cubicBezTo>
                  <a:pt x="5782" y="20297"/>
                  <a:pt x="4473" y="21600"/>
                  <a:pt x="2836" y="21600"/>
                </a:cubicBezTo>
                <a:cubicBezTo>
                  <a:pt x="1309" y="21600"/>
                  <a:pt x="0" y="20297"/>
                  <a:pt x="0" y="18669"/>
                </a:cubicBezTo>
                <a:cubicBezTo>
                  <a:pt x="0" y="17150"/>
                  <a:pt x="1309" y="15847"/>
                  <a:pt x="2836" y="15847"/>
                </a:cubicBezTo>
                <a:cubicBezTo>
                  <a:pt x="4473" y="15847"/>
                  <a:pt x="5782" y="17150"/>
                  <a:pt x="5782" y="18669"/>
                </a:cubicBezTo>
                <a:close/>
                <a:moveTo>
                  <a:pt x="5782" y="18669"/>
                </a:moveTo>
              </a:path>
            </a:pathLst>
          </a:custGeom>
          <a:solidFill>
            <a:schemeClr val="bg1"/>
          </a:solidFill>
          <a:ln>
            <a:noFill/>
          </a:ln>
          <a:extLst>
            <a:ext uri="{91240B29-F687-4F45-9708-019B960494DF}">
              <a14:hiddenLine xmlns:a14="http://schemas.microsoft.com/office/drawing/2010/main" w="9525">
                <a:solidFill>
                  <a:schemeClr val="tx1"/>
                </a:solidFill>
                <a:round/>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28" name="任意多边形 27"/>
          <p:cNvSpPr/>
          <p:nvPr/>
        </p:nvSpPr>
        <p:spPr>
          <a:xfrm>
            <a:off x="4013200" y="4917440"/>
            <a:ext cx="276225" cy="3035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085" h="6642">
                <a:moveTo>
                  <a:pt x="1" y="2610"/>
                </a:moveTo>
                <a:lnTo>
                  <a:pt x="0" y="2540"/>
                </a:lnTo>
                <a:cubicBezTo>
                  <a:pt x="-42" y="1108"/>
                  <a:pt x="1400" y="-33"/>
                  <a:pt x="2547" y="0"/>
                </a:cubicBezTo>
                <a:lnTo>
                  <a:pt x="2610" y="1"/>
                </a:lnTo>
                <a:lnTo>
                  <a:pt x="2680" y="0"/>
                </a:lnTo>
                <a:cubicBezTo>
                  <a:pt x="4112" y="-42"/>
                  <a:pt x="5253" y="1400"/>
                  <a:pt x="5220" y="2547"/>
                </a:cubicBezTo>
                <a:lnTo>
                  <a:pt x="5219" y="2610"/>
                </a:lnTo>
                <a:lnTo>
                  <a:pt x="5220" y="2680"/>
                </a:lnTo>
                <a:cubicBezTo>
                  <a:pt x="5262" y="3330"/>
                  <a:pt x="4826" y="4085"/>
                  <a:pt x="4515" y="4385"/>
                </a:cubicBezTo>
                <a:lnTo>
                  <a:pt x="5978" y="6010"/>
                </a:lnTo>
                <a:lnTo>
                  <a:pt x="5981" y="6013"/>
                </a:lnTo>
                <a:lnTo>
                  <a:pt x="5988" y="6020"/>
                </a:lnTo>
                <a:lnTo>
                  <a:pt x="5994" y="6027"/>
                </a:lnTo>
                <a:lnTo>
                  <a:pt x="5997" y="6031"/>
                </a:lnTo>
                <a:lnTo>
                  <a:pt x="6022" y="6059"/>
                </a:lnTo>
                <a:lnTo>
                  <a:pt x="6020" y="6061"/>
                </a:lnTo>
                <a:cubicBezTo>
                  <a:pt x="6059" y="6113"/>
                  <a:pt x="6085" y="6212"/>
                  <a:pt x="6083" y="6265"/>
                </a:cubicBezTo>
                <a:cubicBezTo>
                  <a:pt x="6101" y="6460"/>
                  <a:pt x="5889" y="6654"/>
                  <a:pt x="5714" y="6641"/>
                </a:cubicBezTo>
                <a:cubicBezTo>
                  <a:pt x="5630" y="6647"/>
                  <a:pt x="5520" y="6598"/>
                  <a:pt x="5472" y="6554"/>
                </a:cubicBezTo>
                <a:lnTo>
                  <a:pt x="5469" y="6557"/>
                </a:lnTo>
                <a:lnTo>
                  <a:pt x="3955" y="4875"/>
                </a:lnTo>
                <a:lnTo>
                  <a:pt x="3956" y="4875"/>
                </a:lnTo>
                <a:lnTo>
                  <a:pt x="3953" y="4872"/>
                </a:lnTo>
                <a:lnTo>
                  <a:pt x="3946" y="4865"/>
                </a:lnTo>
                <a:lnTo>
                  <a:pt x="3940" y="4858"/>
                </a:lnTo>
                <a:lnTo>
                  <a:pt x="3934" y="4852"/>
                </a:lnTo>
                <a:cubicBezTo>
                  <a:pt x="3568" y="5095"/>
                  <a:pt x="2992" y="5231"/>
                  <a:pt x="2673" y="5220"/>
                </a:cubicBezTo>
                <a:lnTo>
                  <a:pt x="2610" y="5219"/>
                </a:lnTo>
                <a:lnTo>
                  <a:pt x="2540" y="5220"/>
                </a:lnTo>
                <a:cubicBezTo>
                  <a:pt x="1108" y="5262"/>
                  <a:pt x="-33" y="3820"/>
                  <a:pt x="0" y="2673"/>
                </a:cubicBezTo>
                <a:lnTo>
                  <a:pt x="1" y="2610"/>
                </a:lnTo>
                <a:close/>
                <a:moveTo>
                  <a:pt x="614" y="2610"/>
                </a:moveTo>
                <a:lnTo>
                  <a:pt x="613" y="2557"/>
                </a:lnTo>
                <a:cubicBezTo>
                  <a:pt x="581" y="1461"/>
                  <a:pt x="1684" y="588"/>
                  <a:pt x="2562" y="613"/>
                </a:cubicBezTo>
                <a:lnTo>
                  <a:pt x="2610" y="614"/>
                </a:lnTo>
                <a:lnTo>
                  <a:pt x="2663" y="613"/>
                </a:lnTo>
                <a:cubicBezTo>
                  <a:pt x="3759" y="581"/>
                  <a:pt x="4632" y="1684"/>
                  <a:pt x="4607" y="2562"/>
                </a:cubicBezTo>
                <a:lnTo>
                  <a:pt x="4606" y="2610"/>
                </a:lnTo>
                <a:lnTo>
                  <a:pt x="4607" y="2663"/>
                </a:lnTo>
                <a:cubicBezTo>
                  <a:pt x="4639" y="3759"/>
                  <a:pt x="3536" y="4632"/>
                  <a:pt x="2658" y="4607"/>
                </a:cubicBezTo>
                <a:lnTo>
                  <a:pt x="2610" y="4606"/>
                </a:lnTo>
                <a:lnTo>
                  <a:pt x="2557" y="4607"/>
                </a:lnTo>
                <a:cubicBezTo>
                  <a:pt x="1461" y="4639"/>
                  <a:pt x="588" y="3536"/>
                  <a:pt x="613" y="2658"/>
                </a:cubicBezTo>
                <a:lnTo>
                  <a:pt x="614" y="261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sp>
        <p:nvSpPr>
          <p:cNvPr id="29" name="任意多边形 28"/>
          <p:cNvSpPr/>
          <p:nvPr/>
        </p:nvSpPr>
        <p:spPr>
          <a:xfrm rot="18900000" flipH="1" flipV="1">
            <a:off x="7861935" y="5012055"/>
            <a:ext cx="324485" cy="11049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885" h="2011">
                <a:moveTo>
                  <a:pt x="1" y="1005"/>
                </a:moveTo>
                <a:lnTo>
                  <a:pt x="1" y="978"/>
                </a:lnTo>
                <a:lnTo>
                  <a:pt x="0" y="952"/>
                </a:lnTo>
                <a:lnTo>
                  <a:pt x="0" y="902"/>
                </a:lnTo>
                <a:cubicBezTo>
                  <a:pt x="-13" y="387"/>
                  <a:pt x="667" y="-10"/>
                  <a:pt x="898" y="0"/>
                </a:cubicBezTo>
                <a:lnTo>
                  <a:pt x="911" y="0"/>
                </a:lnTo>
                <a:lnTo>
                  <a:pt x="942" y="1"/>
                </a:lnTo>
                <a:lnTo>
                  <a:pt x="2579" y="1"/>
                </a:lnTo>
                <a:cubicBezTo>
                  <a:pt x="2582" y="1"/>
                  <a:pt x="2607" y="0"/>
                  <a:pt x="2605" y="0"/>
                </a:cubicBezTo>
                <a:lnTo>
                  <a:pt x="2611" y="0"/>
                </a:lnTo>
                <a:cubicBezTo>
                  <a:pt x="2731" y="-4"/>
                  <a:pt x="2828" y="118"/>
                  <a:pt x="2825" y="215"/>
                </a:cubicBezTo>
                <a:lnTo>
                  <a:pt x="2825" y="220"/>
                </a:lnTo>
                <a:lnTo>
                  <a:pt x="2825" y="226"/>
                </a:lnTo>
                <a:cubicBezTo>
                  <a:pt x="2829" y="346"/>
                  <a:pt x="2707" y="443"/>
                  <a:pt x="2610" y="440"/>
                </a:cubicBezTo>
                <a:lnTo>
                  <a:pt x="2605" y="440"/>
                </a:lnTo>
                <a:lnTo>
                  <a:pt x="2593" y="440"/>
                </a:lnTo>
                <a:lnTo>
                  <a:pt x="2588" y="439"/>
                </a:lnTo>
                <a:lnTo>
                  <a:pt x="1134" y="439"/>
                </a:lnTo>
                <a:lnTo>
                  <a:pt x="1121" y="438"/>
                </a:lnTo>
                <a:lnTo>
                  <a:pt x="1108" y="438"/>
                </a:lnTo>
                <a:lnTo>
                  <a:pt x="1095" y="438"/>
                </a:lnTo>
                <a:cubicBezTo>
                  <a:pt x="833" y="436"/>
                  <a:pt x="587" y="795"/>
                  <a:pt x="594" y="938"/>
                </a:cubicBezTo>
                <a:lnTo>
                  <a:pt x="594" y="946"/>
                </a:lnTo>
                <a:lnTo>
                  <a:pt x="594" y="990"/>
                </a:lnTo>
                <a:lnTo>
                  <a:pt x="595" y="1005"/>
                </a:lnTo>
                <a:lnTo>
                  <a:pt x="594" y="1019"/>
                </a:lnTo>
                <a:lnTo>
                  <a:pt x="594" y="1058"/>
                </a:lnTo>
                <a:lnTo>
                  <a:pt x="594" y="1071"/>
                </a:lnTo>
                <a:cubicBezTo>
                  <a:pt x="591" y="1334"/>
                  <a:pt x="951" y="1579"/>
                  <a:pt x="1094" y="1572"/>
                </a:cubicBezTo>
                <a:lnTo>
                  <a:pt x="1102" y="1572"/>
                </a:lnTo>
                <a:lnTo>
                  <a:pt x="1146" y="1572"/>
                </a:lnTo>
                <a:lnTo>
                  <a:pt x="1161" y="1571"/>
                </a:lnTo>
                <a:lnTo>
                  <a:pt x="2580" y="1571"/>
                </a:lnTo>
                <a:cubicBezTo>
                  <a:pt x="2580" y="1571"/>
                  <a:pt x="2583" y="1571"/>
                  <a:pt x="2584" y="1571"/>
                </a:cubicBezTo>
                <a:cubicBezTo>
                  <a:pt x="2589" y="1571"/>
                  <a:pt x="2601" y="1570"/>
                  <a:pt x="2603" y="1570"/>
                </a:cubicBezTo>
                <a:lnTo>
                  <a:pt x="2604" y="1570"/>
                </a:lnTo>
                <a:lnTo>
                  <a:pt x="2604" y="1570"/>
                </a:lnTo>
                <a:lnTo>
                  <a:pt x="2605" y="1570"/>
                </a:lnTo>
                <a:lnTo>
                  <a:pt x="2605" y="1570"/>
                </a:lnTo>
                <a:lnTo>
                  <a:pt x="2605" y="1570"/>
                </a:lnTo>
                <a:lnTo>
                  <a:pt x="2611" y="1570"/>
                </a:lnTo>
                <a:cubicBezTo>
                  <a:pt x="2731" y="1566"/>
                  <a:pt x="2828" y="1688"/>
                  <a:pt x="2825" y="1785"/>
                </a:cubicBezTo>
                <a:lnTo>
                  <a:pt x="2825" y="1790"/>
                </a:lnTo>
                <a:lnTo>
                  <a:pt x="2825" y="1796"/>
                </a:lnTo>
                <a:cubicBezTo>
                  <a:pt x="2829" y="1916"/>
                  <a:pt x="2707" y="2013"/>
                  <a:pt x="2610" y="2010"/>
                </a:cubicBezTo>
                <a:lnTo>
                  <a:pt x="2605" y="2010"/>
                </a:lnTo>
                <a:lnTo>
                  <a:pt x="2593" y="2010"/>
                </a:lnTo>
                <a:lnTo>
                  <a:pt x="2588" y="2009"/>
                </a:lnTo>
                <a:lnTo>
                  <a:pt x="979" y="2009"/>
                </a:lnTo>
                <a:lnTo>
                  <a:pt x="953" y="2010"/>
                </a:lnTo>
                <a:lnTo>
                  <a:pt x="902" y="2010"/>
                </a:lnTo>
                <a:cubicBezTo>
                  <a:pt x="387" y="2023"/>
                  <a:pt x="-10" y="1344"/>
                  <a:pt x="0" y="1113"/>
                </a:cubicBezTo>
                <a:lnTo>
                  <a:pt x="0" y="1100"/>
                </a:lnTo>
                <a:lnTo>
                  <a:pt x="0" y="1069"/>
                </a:lnTo>
                <a:lnTo>
                  <a:pt x="1" y="1050"/>
                </a:lnTo>
                <a:lnTo>
                  <a:pt x="1" y="1005"/>
                </a:lnTo>
                <a:close/>
                <a:moveTo>
                  <a:pt x="5884" y="1005"/>
                </a:moveTo>
                <a:lnTo>
                  <a:pt x="5884" y="978"/>
                </a:lnTo>
                <a:lnTo>
                  <a:pt x="5885" y="952"/>
                </a:lnTo>
                <a:lnTo>
                  <a:pt x="5885" y="902"/>
                </a:lnTo>
                <a:cubicBezTo>
                  <a:pt x="5898" y="387"/>
                  <a:pt x="5218" y="-10"/>
                  <a:pt x="4987" y="0"/>
                </a:cubicBezTo>
                <a:lnTo>
                  <a:pt x="4974" y="0"/>
                </a:lnTo>
                <a:lnTo>
                  <a:pt x="4943" y="1"/>
                </a:lnTo>
                <a:lnTo>
                  <a:pt x="3306" y="1"/>
                </a:lnTo>
                <a:cubicBezTo>
                  <a:pt x="3303" y="1"/>
                  <a:pt x="3278" y="0"/>
                  <a:pt x="3280" y="0"/>
                </a:cubicBezTo>
                <a:lnTo>
                  <a:pt x="3274" y="0"/>
                </a:lnTo>
                <a:cubicBezTo>
                  <a:pt x="3154" y="-4"/>
                  <a:pt x="3057" y="118"/>
                  <a:pt x="3060" y="215"/>
                </a:cubicBezTo>
                <a:lnTo>
                  <a:pt x="3060" y="220"/>
                </a:lnTo>
                <a:lnTo>
                  <a:pt x="3060" y="226"/>
                </a:lnTo>
                <a:cubicBezTo>
                  <a:pt x="3056" y="346"/>
                  <a:pt x="3178" y="443"/>
                  <a:pt x="3275" y="440"/>
                </a:cubicBezTo>
                <a:lnTo>
                  <a:pt x="3280" y="440"/>
                </a:lnTo>
                <a:lnTo>
                  <a:pt x="3292" y="440"/>
                </a:lnTo>
                <a:lnTo>
                  <a:pt x="3297" y="439"/>
                </a:lnTo>
                <a:lnTo>
                  <a:pt x="4751" y="439"/>
                </a:lnTo>
                <a:lnTo>
                  <a:pt x="4764" y="438"/>
                </a:lnTo>
                <a:lnTo>
                  <a:pt x="4777" y="438"/>
                </a:lnTo>
                <a:lnTo>
                  <a:pt x="4790" y="438"/>
                </a:lnTo>
                <a:cubicBezTo>
                  <a:pt x="5052" y="436"/>
                  <a:pt x="5298" y="795"/>
                  <a:pt x="5291" y="938"/>
                </a:cubicBezTo>
                <a:lnTo>
                  <a:pt x="5291" y="946"/>
                </a:lnTo>
                <a:lnTo>
                  <a:pt x="5291" y="990"/>
                </a:lnTo>
                <a:lnTo>
                  <a:pt x="5290" y="1005"/>
                </a:lnTo>
                <a:lnTo>
                  <a:pt x="5291" y="1019"/>
                </a:lnTo>
                <a:lnTo>
                  <a:pt x="5291" y="1058"/>
                </a:lnTo>
                <a:lnTo>
                  <a:pt x="5291" y="1071"/>
                </a:lnTo>
                <a:cubicBezTo>
                  <a:pt x="5294" y="1334"/>
                  <a:pt x="4934" y="1579"/>
                  <a:pt x="4791" y="1572"/>
                </a:cubicBezTo>
                <a:lnTo>
                  <a:pt x="4783" y="1572"/>
                </a:lnTo>
                <a:lnTo>
                  <a:pt x="4739" y="1572"/>
                </a:lnTo>
                <a:lnTo>
                  <a:pt x="4724" y="1571"/>
                </a:lnTo>
                <a:lnTo>
                  <a:pt x="3305" y="1571"/>
                </a:lnTo>
                <a:cubicBezTo>
                  <a:pt x="3305" y="1571"/>
                  <a:pt x="3302" y="1571"/>
                  <a:pt x="3301" y="1571"/>
                </a:cubicBezTo>
                <a:cubicBezTo>
                  <a:pt x="3296" y="1571"/>
                  <a:pt x="3284" y="1570"/>
                  <a:pt x="3282" y="1570"/>
                </a:cubicBezTo>
                <a:lnTo>
                  <a:pt x="3281" y="1570"/>
                </a:lnTo>
                <a:lnTo>
                  <a:pt x="3281" y="1570"/>
                </a:lnTo>
                <a:lnTo>
                  <a:pt x="3280" y="1570"/>
                </a:lnTo>
                <a:lnTo>
                  <a:pt x="3280" y="1570"/>
                </a:lnTo>
                <a:lnTo>
                  <a:pt x="3280" y="1570"/>
                </a:lnTo>
                <a:lnTo>
                  <a:pt x="3274" y="1570"/>
                </a:lnTo>
                <a:cubicBezTo>
                  <a:pt x="3154" y="1566"/>
                  <a:pt x="3057" y="1688"/>
                  <a:pt x="3060" y="1785"/>
                </a:cubicBezTo>
                <a:lnTo>
                  <a:pt x="3060" y="1790"/>
                </a:lnTo>
                <a:lnTo>
                  <a:pt x="3060" y="1796"/>
                </a:lnTo>
                <a:cubicBezTo>
                  <a:pt x="3056" y="1916"/>
                  <a:pt x="3178" y="2013"/>
                  <a:pt x="3275" y="2010"/>
                </a:cubicBezTo>
                <a:lnTo>
                  <a:pt x="3280" y="2010"/>
                </a:lnTo>
                <a:lnTo>
                  <a:pt x="3292" y="2010"/>
                </a:lnTo>
                <a:lnTo>
                  <a:pt x="3297" y="2009"/>
                </a:lnTo>
                <a:lnTo>
                  <a:pt x="4906" y="2009"/>
                </a:lnTo>
                <a:lnTo>
                  <a:pt x="4932" y="2010"/>
                </a:lnTo>
                <a:lnTo>
                  <a:pt x="4983" y="2010"/>
                </a:lnTo>
                <a:cubicBezTo>
                  <a:pt x="5498" y="2023"/>
                  <a:pt x="5895" y="1344"/>
                  <a:pt x="5885" y="1113"/>
                </a:cubicBezTo>
                <a:lnTo>
                  <a:pt x="5885" y="1100"/>
                </a:lnTo>
                <a:lnTo>
                  <a:pt x="5885" y="1069"/>
                </a:lnTo>
                <a:lnTo>
                  <a:pt x="5884" y="1050"/>
                </a:lnTo>
                <a:lnTo>
                  <a:pt x="5884" y="1005"/>
                </a:lnTo>
                <a:close/>
                <a:moveTo>
                  <a:pt x="3629" y="750"/>
                </a:moveTo>
                <a:lnTo>
                  <a:pt x="2237" y="750"/>
                </a:lnTo>
                <a:lnTo>
                  <a:pt x="2237" y="751"/>
                </a:lnTo>
                <a:lnTo>
                  <a:pt x="2231" y="751"/>
                </a:lnTo>
                <a:cubicBezTo>
                  <a:pt x="2099" y="746"/>
                  <a:pt x="1981" y="887"/>
                  <a:pt x="1986" y="999"/>
                </a:cubicBezTo>
                <a:lnTo>
                  <a:pt x="1986" y="1006"/>
                </a:lnTo>
                <a:lnTo>
                  <a:pt x="1986" y="1012"/>
                </a:lnTo>
                <a:cubicBezTo>
                  <a:pt x="1982" y="1152"/>
                  <a:pt x="2123" y="1264"/>
                  <a:pt x="2235" y="1261"/>
                </a:cubicBezTo>
                <a:lnTo>
                  <a:pt x="2241" y="1260"/>
                </a:lnTo>
                <a:lnTo>
                  <a:pt x="2248" y="1260"/>
                </a:lnTo>
                <a:lnTo>
                  <a:pt x="2254" y="1260"/>
                </a:lnTo>
                <a:lnTo>
                  <a:pt x="2261" y="1260"/>
                </a:lnTo>
                <a:lnTo>
                  <a:pt x="2263" y="1259"/>
                </a:lnTo>
                <a:lnTo>
                  <a:pt x="3629" y="1259"/>
                </a:lnTo>
                <a:lnTo>
                  <a:pt x="3629" y="1259"/>
                </a:lnTo>
                <a:lnTo>
                  <a:pt x="3631" y="1259"/>
                </a:lnTo>
                <a:lnTo>
                  <a:pt x="3638" y="1259"/>
                </a:lnTo>
                <a:lnTo>
                  <a:pt x="3645" y="1259"/>
                </a:lnTo>
                <a:lnTo>
                  <a:pt x="3651" y="1260"/>
                </a:lnTo>
                <a:cubicBezTo>
                  <a:pt x="3791" y="1264"/>
                  <a:pt x="3902" y="1123"/>
                  <a:pt x="3899" y="1011"/>
                </a:cubicBezTo>
                <a:lnTo>
                  <a:pt x="3899" y="1005"/>
                </a:lnTo>
                <a:lnTo>
                  <a:pt x="3899" y="998"/>
                </a:lnTo>
                <a:cubicBezTo>
                  <a:pt x="3903" y="858"/>
                  <a:pt x="3763" y="746"/>
                  <a:pt x="3651" y="750"/>
                </a:cubicBezTo>
                <a:lnTo>
                  <a:pt x="3645" y="750"/>
                </a:lnTo>
                <a:lnTo>
                  <a:pt x="3638" y="750"/>
                </a:lnTo>
                <a:lnTo>
                  <a:pt x="3631" y="750"/>
                </a:lnTo>
                <a:lnTo>
                  <a:pt x="3629" y="750"/>
                </a:lnTo>
                <a:lnTo>
                  <a:pt x="3629" y="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君黑-45简"/>
              <a:ea typeface="汉仪君黑-45简"/>
              <a:cs typeface="汉仪君黑-45简" panose="020B0604020202020204" charset="-122"/>
            </a:endParaRPr>
          </a:p>
        </p:txBody>
      </p:sp>
    </p:spTree>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2B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 name="文本框 50"/>
          <p:cNvSpPr txBox="1"/>
          <p:nvPr/>
        </p:nvSpPr>
        <p:spPr>
          <a:xfrm>
            <a:off x="702738" y="658145"/>
            <a:ext cx="7531229" cy="1785104"/>
          </a:xfrm>
          <a:prstGeom prst="rect">
            <a:avLst/>
          </a:prstGeom>
          <a:noFill/>
        </p:spPr>
        <p:txBody>
          <a:bodyPr wrap="none" rtlCol="0">
            <a:spAutoFit/>
          </a:bodyPr>
          <a:lstStyle/>
          <a:p>
            <a:pPr lvl="0" defTabSz="457200"/>
            <a:r>
              <a:rPr lang="zh-CN" altLang="en-US" sz="3000" dirty="0">
                <a:solidFill>
                  <a:srgbClr val="000000"/>
                </a:solidFill>
                <a:latin typeface="微软雅黑" panose="020B0503020204020204" pitchFamily="34" charset="-122"/>
                <a:ea typeface="微软雅黑" panose="020B0503020204020204" pitchFamily="34" charset="-122"/>
              </a:rPr>
              <a:t>完善国家粮食交易中心体系（ </a:t>
            </a:r>
            <a:r>
              <a:rPr lang="en-US" altLang="zh-CN" sz="3000" dirty="0">
                <a:solidFill>
                  <a:srgbClr val="000000"/>
                </a:solidFill>
                <a:latin typeface="微软雅黑" panose="020B0503020204020204" pitchFamily="34" charset="-122"/>
                <a:ea typeface="微软雅黑" panose="020B0503020204020204" pitchFamily="34" charset="-122"/>
              </a:rPr>
              <a:t>1+30 </a:t>
            </a:r>
            <a:r>
              <a:rPr lang="zh-CN" altLang="en-US" sz="3000" dirty="0">
                <a:solidFill>
                  <a:srgbClr val="000000"/>
                </a:solidFill>
                <a:latin typeface="微软雅黑" panose="020B0503020204020204" pitchFamily="34" charset="-122"/>
                <a:ea typeface="微软雅黑" panose="020B0503020204020204" pitchFamily="34" charset="-122"/>
              </a:rPr>
              <a:t>模式）</a:t>
            </a:r>
            <a:endParaRPr lang="en-US" altLang="zh-CN" sz="3000" dirty="0">
              <a:solidFill>
                <a:srgbClr val="000000"/>
              </a:solidFill>
              <a:latin typeface="微软雅黑" panose="020B0503020204020204" pitchFamily="34" charset="-122"/>
              <a:ea typeface="微软雅黑" panose="020B0503020204020204" pitchFamily="34" charset="-122"/>
            </a:endParaRPr>
          </a:p>
          <a:p>
            <a:pPr lvl="0" defTabSz="457200"/>
            <a:r>
              <a:rPr lang="en-US" altLang="zh-HK" sz="2000" b="0" i="0" dirty="0">
                <a:solidFill>
                  <a:srgbClr val="374151"/>
                </a:solidFill>
                <a:effectLst/>
                <a:latin typeface="Times New Roman" panose="02020603050405020304" pitchFamily="18" charset="0"/>
                <a:cs typeface="Times New Roman" panose="02020603050405020304" pitchFamily="18" charset="0"/>
              </a:rPr>
              <a:t>Improve the national grain trade center system (1+30 model)</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lvl="0" defTabSz="457200"/>
            <a:endParaRPr lang="zh-CN" altLang="en-US" sz="3000" dirty="0">
              <a:solidFill>
                <a:srgbClr val="000000"/>
              </a:solidFill>
              <a:latin typeface="微软雅黑" panose="020B0503020204020204" pitchFamily="34" charset="-122"/>
              <a:ea typeface="微软雅黑" panose="020B0503020204020204" pitchFamily="34" charset="-122"/>
            </a:endParaRPr>
          </a:p>
          <a:p>
            <a:pPr lvl="0" defTabSz="457200"/>
            <a:endParaRPr kumimoji="0" lang="zh-CN" altLang="en-US" sz="3000" b="0" i="0" u="none" strike="noStrike" kern="1200" cap="none" spc="0" normalizeH="0" baseline="0" noProof="0" dirty="0">
              <a:ln>
                <a:noFill/>
              </a:ln>
              <a:solidFill>
                <a:srgbClr val="000000"/>
              </a:solidFill>
              <a:effectLst/>
              <a:uLnTx/>
              <a:uFillTx/>
              <a:ea typeface="思源黑体 CN Medium"/>
            </a:endParaRPr>
          </a:p>
        </p:txBody>
      </p:sp>
      <p:pic>
        <p:nvPicPr>
          <p:cNvPr id="4" name="图片 3"/>
          <p:cNvPicPr>
            <a:picLocks noChangeAspect="1"/>
          </p:cNvPicPr>
          <p:nvPr/>
        </p:nvPicPr>
        <p:blipFill>
          <a:blip r:embed="rId3"/>
          <a:stretch>
            <a:fillRect/>
          </a:stretch>
        </p:blipFill>
        <p:spPr>
          <a:xfrm>
            <a:off x="2884704" y="1693382"/>
            <a:ext cx="4891929" cy="4610599"/>
          </a:xfrm>
          <a:prstGeom prst="rect">
            <a:avLst/>
          </a:prstGeom>
        </p:spPr>
      </p:pic>
    </p:spTree>
  </p:cSld>
  <p:clrMapOvr>
    <a:masterClrMapping/>
  </p:clrMapOvr>
  <p:transition spd="slow">
    <p:circle/>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f39e6c3a-b36e-47a6-9c12-5d9f54f6a3d3"/>
  <p:tag name="COMMONDATA" val="eyJjb3VudCI6MSwiaGRpZCI6IjgwMTEzOTMxYTllMDgyYmY3MGViZDIyZjNkZWMzYTdkIiwidXNlckNvdW50Ijox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唐峰设计：https://v.youku.com/v_show/id_XNTg4OTcwMDM3Ng==.html">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君黑-45简"/>
        <a:ea typeface="汉仪君黑-45简"/>
        <a:cs typeface=""/>
      </a:majorFont>
      <a:minorFont>
        <a:latin typeface="汉仪君黑-45简"/>
        <a:ea typeface="汉仪君黑-4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唐峰设计：https://v.youku.com/v_show/id_XNTg4OTcwMDM3Ng==.html">
  <a:themeElements>
    <a:clrScheme name="自定义 88">
      <a:dk1>
        <a:srgbClr val="262626"/>
      </a:dk1>
      <a:lt1>
        <a:sysClr val="window" lastClr="FFFFFF"/>
      </a:lt1>
      <a:dk2>
        <a:srgbClr val="262626"/>
      </a:dk2>
      <a:lt2>
        <a:srgbClr val="FFFFFF"/>
      </a:lt2>
      <a:accent1>
        <a:srgbClr val="43A511"/>
      </a:accent1>
      <a:accent2>
        <a:srgbClr val="6ED142"/>
      </a:accent2>
      <a:accent3>
        <a:srgbClr val="43A511"/>
      </a:accent3>
      <a:accent4>
        <a:srgbClr val="6ED142"/>
      </a:accent4>
      <a:accent5>
        <a:srgbClr val="43A511"/>
      </a:accent5>
      <a:accent6>
        <a:srgbClr val="6ED142"/>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唐峰设计：https://v.youku.com/v_show/id_XNTg4OTcwMDM3Ng==.html">
  <a:themeElements>
    <a:clrScheme name="自定义 108">
      <a:dk1>
        <a:srgbClr val="000000"/>
      </a:dk1>
      <a:lt1>
        <a:srgbClr val="FFFFFF"/>
      </a:lt1>
      <a:dk2>
        <a:srgbClr val="2D3847"/>
      </a:dk2>
      <a:lt2>
        <a:srgbClr val="FFFFFF"/>
      </a:lt2>
      <a:accent1>
        <a:srgbClr val="266339"/>
      </a:accent1>
      <a:accent2>
        <a:srgbClr val="EFB12E"/>
      </a:accent2>
      <a:accent3>
        <a:srgbClr val="266339"/>
      </a:accent3>
      <a:accent4>
        <a:srgbClr val="EFB12E"/>
      </a:accent4>
      <a:accent5>
        <a:srgbClr val="266339"/>
      </a:accent5>
      <a:accent6>
        <a:srgbClr val="EFB12E"/>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2819</Words>
  <Application>Microsoft Office PowerPoint</Application>
  <PresentationFormat>Widescreen</PresentationFormat>
  <Paragraphs>187</Paragraphs>
  <Slides>19</Slides>
  <Notes>18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19</vt:i4>
      </vt:variant>
    </vt:vector>
  </HeadingPairs>
  <TitlesOfParts>
    <vt:vector size="38" baseType="lpstr">
      <vt:lpstr>楷体</vt:lpstr>
      <vt:lpstr>微软雅黑</vt:lpstr>
      <vt:lpstr>Söhne</vt:lpstr>
      <vt:lpstr>Times New Roman Regular</vt:lpstr>
      <vt:lpstr>印品黑体</vt:lpstr>
      <vt:lpstr>思源黑体 CN Bold</vt:lpstr>
      <vt:lpstr>思源黑体 CN Medium</vt:lpstr>
      <vt:lpstr>汉仪君黑-45简</vt:lpstr>
      <vt:lpstr>汉仪雅酷黑 95W</vt:lpstr>
      <vt:lpstr>汉仪雅酷黑-65J</vt:lpstr>
      <vt:lpstr>Arial</vt:lpstr>
      <vt:lpstr>Arial Black</vt:lpstr>
      <vt:lpstr>Calibri</vt:lpstr>
      <vt:lpstr>Comic Sans MS</vt:lpstr>
      <vt:lpstr>Times New Roman</vt:lpstr>
      <vt:lpstr>Wingdings</vt:lpstr>
      <vt:lpstr>唐峰设计：https://v.youku.com/v_show/id_XNTg4OTcwMDM3Ng==.html</vt:lpstr>
      <vt:lpstr>1_唐峰设计：https://v.youku.com/v_show/id_XNTg4OTcwMDM3Ng==.html</vt:lpstr>
      <vt:lpstr>2_唐峰设计：https://v.youku.com/v_show/id_XNTg4OTcwMDM3Ng==.html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zhang_yabin</dc:creator>
  <cp:lastModifiedBy>Sha SHA</cp:lastModifiedBy>
  <cp:revision>295</cp:revision>
  <dcterms:created xsi:type="dcterms:W3CDTF">2023-05-05T01:16:07Z</dcterms:created>
  <dcterms:modified xsi:type="dcterms:W3CDTF">2023-05-05T06:07:20Z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2052-5.4.0.7913</vt:lpwstr>
  </property>
  <property fmtid="{D5CDD505-2E9C-101B-9397-08002B2CF9AE}" pid="3" name="ICV">
    <vt:lpwstr>9D52E4ED0D634D418424A5B8707DDAFC</vt:lpwstr>
  </property>
  <property fmtid="{D5CDD505-2E9C-101B-9397-08002B2CF9AE}" pid="4" name="KSOTemplateUUID">
    <vt:lpwstr>v1.0_mb_aniBbXEZGFAOulxriluc3Q==</vt:lpwstr>
  </property>
</Properties>
</file>