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2145706133" r:id="rId5"/>
    <p:sldId id="2145706155" r:id="rId6"/>
    <p:sldId id="1252" r:id="rId7"/>
    <p:sldId id="2145706157" r:id="rId8"/>
    <p:sldId id="2145706134" r:id="rId9"/>
    <p:sldId id="2145706158" r:id="rId10"/>
    <p:sldId id="2145706135" r:id="rId11"/>
    <p:sldId id="2145706136" r:id="rId12"/>
    <p:sldId id="2145706137" r:id="rId13"/>
    <p:sldId id="2145706138" r:id="rId14"/>
    <p:sldId id="2145706139" r:id="rId15"/>
    <p:sldId id="2145706140" r:id="rId16"/>
    <p:sldId id="2145706144" r:id="rId17"/>
    <p:sldId id="2145706145" r:id="rId18"/>
    <p:sldId id="2145706146" r:id="rId19"/>
    <p:sldId id="2145706147" r:id="rId20"/>
    <p:sldId id="2145706120" r:id="rId21"/>
    <p:sldId id="2145706151" r:id="rId2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065F91F-C17F-48D4-8013-4F77B344A9D7}">
          <p14:sldIdLst>
            <p14:sldId id="2145706133"/>
            <p14:sldId id="2145706155"/>
            <p14:sldId id="1252"/>
            <p14:sldId id="2145706157"/>
            <p14:sldId id="2145706134"/>
            <p14:sldId id="2145706158"/>
            <p14:sldId id="2145706135"/>
            <p14:sldId id="2145706136"/>
            <p14:sldId id="2145706137"/>
            <p14:sldId id="2145706138"/>
            <p14:sldId id="2145706139"/>
            <p14:sldId id="2145706140"/>
            <p14:sldId id="2145706144"/>
            <p14:sldId id="2145706145"/>
            <p14:sldId id="2145706146"/>
            <p14:sldId id="2145706147"/>
            <p14:sldId id="2145706120"/>
            <p14:sldId id="214570615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enzo BOSI" initials="LB" lastIdx="5" clrIdx="0">
    <p:extLst>
      <p:ext uri="{19B8F6BF-5375-455C-9EA6-DF929625EA0E}">
        <p15:presenceInfo xmlns:p15="http://schemas.microsoft.com/office/powerpoint/2012/main" userId="S::lorenzo.bosi@wfp.org::dd74e6e6-bd23-4acb-a5ac-77dcf8d2bf45" providerId="AD"/>
      </p:ext>
    </p:extLst>
  </p:cmAuthor>
  <p:cmAuthor id="2" name="Giorgia PERGOLINI" initials="GP" lastIdx="6" clrIdx="1">
    <p:extLst>
      <p:ext uri="{19B8F6BF-5375-455C-9EA6-DF929625EA0E}">
        <p15:presenceInfo xmlns:p15="http://schemas.microsoft.com/office/powerpoint/2012/main" userId="S::giorgia.pergolini@wfp.org::23f2dc15-d624-4031-91e8-418b4fa92d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DBC"/>
    <a:srgbClr val="00B385"/>
    <a:srgbClr val="0080C4"/>
    <a:srgbClr val="FFFFFF"/>
    <a:srgbClr val="005E91"/>
    <a:srgbClr val="4D4D4D"/>
    <a:srgbClr val="95765E"/>
    <a:srgbClr val="C0C0C0"/>
    <a:srgbClr val="969696"/>
    <a:srgbClr val="0077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DD28FE-24FB-473B-8799-DE96C602F530}" v="12" dt="2023-05-24T15:57:02.772"/>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380" y="5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olli CARUCCI" userId="70b0cd35-e258-43a1-9a58-f7421d3e9052" providerId="ADAL" clId="{83DD28FE-24FB-473B-8799-DE96C602F530}"/>
    <pc:docChg chg="undo custSel modSld">
      <pc:chgData name="Volli CARUCCI" userId="70b0cd35-e258-43a1-9a58-f7421d3e9052" providerId="ADAL" clId="{83DD28FE-24FB-473B-8799-DE96C602F530}" dt="2023-05-24T15:56:27.809" v="8" actId="1076"/>
      <pc:docMkLst>
        <pc:docMk/>
      </pc:docMkLst>
      <pc:sldChg chg="modSp mod">
        <pc:chgData name="Volli CARUCCI" userId="70b0cd35-e258-43a1-9a58-f7421d3e9052" providerId="ADAL" clId="{83DD28FE-24FB-473B-8799-DE96C602F530}" dt="2023-05-24T15:56:08.976" v="6" actId="14100"/>
        <pc:sldMkLst>
          <pc:docMk/>
          <pc:sldMk cId="2864687436" sldId="2145706136"/>
        </pc:sldMkLst>
        <pc:picChg chg="mod">
          <ac:chgData name="Volli CARUCCI" userId="70b0cd35-e258-43a1-9a58-f7421d3e9052" providerId="ADAL" clId="{83DD28FE-24FB-473B-8799-DE96C602F530}" dt="2023-05-24T15:56:08.976" v="6" actId="14100"/>
          <ac:picMkLst>
            <pc:docMk/>
            <pc:sldMk cId="2864687436" sldId="2145706136"/>
            <ac:picMk id="17" creationId="{EBFECD94-0A49-8C9B-408A-AB83623D6A8E}"/>
          </ac:picMkLst>
        </pc:picChg>
      </pc:sldChg>
      <pc:sldChg chg="modSp mod">
        <pc:chgData name="Volli CARUCCI" userId="70b0cd35-e258-43a1-9a58-f7421d3e9052" providerId="ADAL" clId="{83DD28FE-24FB-473B-8799-DE96C602F530}" dt="2023-05-24T15:55:31.768" v="0" actId="1076"/>
        <pc:sldMkLst>
          <pc:docMk/>
          <pc:sldMk cId="551249514" sldId="2145706139"/>
        </pc:sldMkLst>
        <pc:picChg chg="mod">
          <ac:chgData name="Volli CARUCCI" userId="70b0cd35-e258-43a1-9a58-f7421d3e9052" providerId="ADAL" clId="{83DD28FE-24FB-473B-8799-DE96C602F530}" dt="2023-05-24T15:55:31.768" v="0" actId="1076"/>
          <ac:picMkLst>
            <pc:docMk/>
            <pc:sldMk cId="551249514" sldId="2145706139"/>
            <ac:picMk id="4" creationId="{F9EC1843-AF32-2C00-8C09-A0CE71DC05CD}"/>
          </ac:picMkLst>
        </pc:picChg>
      </pc:sldChg>
      <pc:sldChg chg="modSp mod">
        <pc:chgData name="Volli CARUCCI" userId="70b0cd35-e258-43a1-9a58-f7421d3e9052" providerId="ADAL" clId="{83DD28FE-24FB-473B-8799-DE96C602F530}" dt="2023-05-24T15:56:27.809" v="8" actId="1076"/>
        <pc:sldMkLst>
          <pc:docMk/>
          <pc:sldMk cId="3659516620" sldId="2145706158"/>
        </pc:sldMkLst>
        <pc:spChg chg="mod">
          <ac:chgData name="Volli CARUCCI" userId="70b0cd35-e258-43a1-9a58-f7421d3e9052" providerId="ADAL" clId="{83DD28FE-24FB-473B-8799-DE96C602F530}" dt="2023-05-24T15:56:27.809" v="8" actId="1076"/>
          <ac:spMkLst>
            <pc:docMk/>
            <pc:sldMk cId="3659516620" sldId="2145706158"/>
            <ac:spMk id="4" creationId="{656A3D69-3641-1ADE-F9C8-9110BD39CF6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FFAB1A-079C-564C-A3B2-E630BC843578}" type="datetimeFigureOut">
              <a:rPr lang="it-IT" smtClean="0"/>
              <a:t>24/05/2023</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900685-03CC-EF47-A6B6-8CB07CAC109C}" type="slidenum">
              <a:rPr lang="it-IT" smtClean="0"/>
              <a:t>‹#›</a:t>
            </a:fld>
            <a:endParaRPr lang="it-IT"/>
          </a:p>
        </p:txBody>
      </p:sp>
    </p:spTree>
    <p:extLst>
      <p:ext uri="{BB962C8B-B14F-4D97-AF65-F5344CB8AC3E}">
        <p14:creationId xmlns:p14="http://schemas.microsoft.com/office/powerpoint/2010/main" val="1506661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21A65-5E85-7243-A45D-5622BE4ACE07}" type="datetimeFigureOut">
              <a:rPr lang="it-IT" smtClean="0"/>
              <a:t>24/05/2023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7884D-8063-894A-9B96-2E8B250142EB}" type="slidenum">
              <a:rPr lang="it-IT" smtClean="0"/>
              <a:t>‹#›</a:t>
            </a:fld>
            <a:endParaRPr lang="it-IT"/>
          </a:p>
        </p:txBody>
      </p:sp>
    </p:spTree>
    <p:extLst>
      <p:ext uri="{BB962C8B-B14F-4D97-AF65-F5344CB8AC3E}">
        <p14:creationId xmlns:p14="http://schemas.microsoft.com/office/powerpoint/2010/main" val="1519342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C227884D-8063-894A-9B96-2E8B250142EB}" type="slidenum">
              <a:rPr lang="it-IT" smtClean="0"/>
              <a:t>1</a:t>
            </a:fld>
            <a:endParaRPr lang="it-IT"/>
          </a:p>
        </p:txBody>
      </p:sp>
    </p:spTree>
    <p:extLst>
      <p:ext uri="{BB962C8B-B14F-4D97-AF65-F5344CB8AC3E}">
        <p14:creationId xmlns:p14="http://schemas.microsoft.com/office/powerpoint/2010/main" val="2253637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t>G5 or «Group of </a:t>
            </a:r>
            <a:r>
              <a:rPr lang="it-IT" err="1"/>
              <a:t>Five</a:t>
            </a:r>
            <a:r>
              <a:rPr lang="it-IT"/>
              <a:t>» </a:t>
            </a:r>
            <a:endParaRPr lang="en-GB"/>
          </a:p>
          <a:p>
            <a:endParaRPr lang="en-GB"/>
          </a:p>
        </p:txBody>
      </p:sp>
      <p:sp>
        <p:nvSpPr>
          <p:cNvPr id="4" name="Slide Number Placeholder 3"/>
          <p:cNvSpPr>
            <a:spLocks noGrp="1"/>
          </p:cNvSpPr>
          <p:nvPr>
            <p:ph type="sldNum" sz="quarter" idx="5"/>
          </p:nvPr>
        </p:nvSpPr>
        <p:spPr/>
        <p:txBody>
          <a:bodyPr/>
          <a:lstStyle/>
          <a:p>
            <a:fld id="{C227884D-8063-894A-9B96-2E8B250142EB}" type="slidenum">
              <a:rPr lang="it-IT" smtClean="0"/>
              <a:t>13</a:t>
            </a:fld>
            <a:endParaRPr lang="it-IT"/>
          </a:p>
        </p:txBody>
      </p:sp>
    </p:spTree>
    <p:extLst>
      <p:ext uri="{BB962C8B-B14F-4D97-AF65-F5344CB8AC3E}">
        <p14:creationId xmlns:p14="http://schemas.microsoft.com/office/powerpoint/2010/main" val="1822352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27884D-8063-894A-9B96-2E8B250142EB}" type="slidenum">
              <a:rPr lang="it-IT" smtClean="0"/>
              <a:t>14</a:t>
            </a:fld>
            <a:endParaRPr lang="it-IT"/>
          </a:p>
        </p:txBody>
      </p:sp>
    </p:spTree>
    <p:extLst>
      <p:ext uri="{BB962C8B-B14F-4D97-AF65-F5344CB8AC3E}">
        <p14:creationId xmlns:p14="http://schemas.microsoft.com/office/powerpoint/2010/main" val="968862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27884D-8063-894A-9B96-2E8B250142EB}" type="slidenum">
              <a:rPr lang="it-IT" smtClean="0"/>
              <a:t>15</a:t>
            </a:fld>
            <a:endParaRPr lang="it-IT"/>
          </a:p>
        </p:txBody>
      </p:sp>
    </p:spTree>
    <p:extLst>
      <p:ext uri="{BB962C8B-B14F-4D97-AF65-F5344CB8AC3E}">
        <p14:creationId xmlns:p14="http://schemas.microsoft.com/office/powerpoint/2010/main" val="4097643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27884D-8063-894A-9B96-2E8B250142EB}" type="slidenum">
              <a:rPr lang="it-IT" smtClean="0"/>
              <a:t>16</a:t>
            </a:fld>
            <a:endParaRPr lang="it-IT"/>
          </a:p>
        </p:txBody>
      </p:sp>
    </p:spTree>
    <p:extLst>
      <p:ext uri="{BB962C8B-B14F-4D97-AF65-F5344CB8AC3E}">
        <p14:creationId xmlns:p14="http://schemas.microsoft.com/office/powerpoint/2010/main" val="1441630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FFA9-71E3-410E-B203-4903345BE5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682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3</a:t>
            </a:fld>
            <a:endParaRPr lang="it-IT"/>
          </a:p>
        </p:txBody>
      </p:sp>
    </p:spTree>
    <p:extLst>
      <p:ext uri="{BB962C8B-B14F-4D97-AF65-F5344CB8AC3E}">
        <p14:creationId xmlns:p14="http://schemas.microsoft.com/office/powerpoint/2010/main" val="1215690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27884D-8063-894A-9B96-2E8B250142EB}" type="slidenum">
              <a:rPr lang="it-IT" smtClean="0"/>
              <a:t>5</a:t>
            </a:fld>
            <a:endParaRPr lang="it-IT"/>
          </a:p>
        </p:txBody>
      </p:sp>
    </p:spTree>
    <p:extLst>
      <p:ext uri="{BB962C8B-B14F-4D97-AF65-F5344CB8AC3E}">
        <p14:creationId xmlns:p14="http://schemas.microsoft.com/office/powerpoint/2010/main" val="1978530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27884D-8063-894A-9B96-2E8B250142EB}" type="slidenum">
              <a:rPr lang="it-IT" smtClean="0"/>
              <a:t>7</a:t>
            </a:fld>
            <a:endParaRPr lang="it-IT"/>
          </a:p>
        </p:txBody>
      </p:sp>
    </p:spTree>
    <p:extLst>
      <p:ext uri="{BB962C8B-B14F-4D97-AF65-F5344CB8AC3E}">
        <p14:creationId xmlns:p14="http://schemas.microsoft.com/office/powerpoint/2010/main" val="806963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7884D-8063-894A-9B96-2E8B250142EB}" type="slidenum">
              <a:rPr lang="it-IT" smtClean="0"/>
              <a:t>8</a:t>
            </a:fld>
            <a:endParaRPr lang="it-IT"/>
          </a:p>
        </p:txBody>
      </p:sp>
    </p:spTree>
    <p:extLst>
      <p:ext uri="{BB962C8B-B14F-4D97-AF65-F5344CB8AC3E}">
        <p14:creationId xmlns:p14="http://schemas.microsoft.com/office/powerpoint/2010/main" val="968615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27884D-8063-894A-9B96-2E8B250142EB}" type="slidenum">
              <a:rPr lang="it-IT" smtClean="0"/>
              <a:t>9</a:t>
            </a:fld>
            <a:endParaRPr lang="it-IT"/>
          </a:p>
        </p:txBody>
      </p:sp>
    </p:spTree>
    <p:extLst>
      <p:ext uri="{BB962C8B-B14F-4D97-AF65-F5344CB8AC3E}">
        <p14:creationId xmlns:p14="http://schemas.microsoft.com/office/powerpoint/2010/main" val="1762491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27884D-8063-894A-9B96-2E8B250142EB}" type="slidenum">
              <a:rPr lang="it-IT" smtClean="0"/>
              <a:t>10</a:t>
            </a:fld>
            <a:endParaRPr lang="it-IT"/>
          </a:p>
        </p:txBody>
      </p:sp>
    </p:spTree>
    <p:extLst>
      <p:ext uri="{BB962C8B-B14F-4D97-AF65-F5344CB8AC3E}">
        <p14:creationId xmlns:p14="http://schemas.microsoft.com/office/powerpoint/2010/main" val="1042699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27884D-8063-894A-9B96-2E8B250142EB}" type="slidenum">
              <a:rPr lang="it-IT" smtClean="0"/>
              <a:t>11</a:t>
            </a:fld>
            <a:endParaRPr lang="it-IT"/>
          </a:p>
        </p:txBody>
      </p:sp>
    </p:spTree>
    <p:extLst>
      <p:ext uri="{BB962C8B-B14F-4D97-AF65-F5344CB8AC3E}">
        <p14:creationId xmlns:p14="http://schemas.microsoft.com/office/powerpoint/2010/main" val="2813720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27884D-8063-894A-9B96-2E8B250142EB}" type="slidenum">
              <a:rPr lang="it-IT" smtClean="0"/>
              <a:t>12</a:t>
            </a:fld>
            <a:endParaRPr lang="it-IT"/>
          </a:p>
        </p:txBody>
      </p:sp>
    </p:spTree>
    <p:extLst>
      <p:ext uri="{BB962C8B-B14F-4D97-AF65-F5344CB8AC3E}">
        <p14:creationId xmlns:p14="http://schemas.microsoft.com/office/powerpoint/2010/main" val="410984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2031224" y="675542"/>
            <a:ext cx="9595954" cy="1324205"/>
          </a:xfrm>
          <a:prstGeom prst="rect">
            <a:avLst/>
          </a:prstGeom>
        </p:spPr>
        <p:txBody>
          <a:bodyPr anchor="t">
            <a:noAutofit/>
          </a:bodyPr>
          <a:lstStyle>
            <a:lvl1pPr algn="l">
              <a:lnSpc>
                <a:spcPct val="100000"/>
              </a:lnSpc>
              <a:defRPr sz="3600" b="1" i="0" baseline="0">
                <a:solidFill>
                  <a:srgbClr val="0070BA"/>
                </a:solidFill>
                <a:latin typeface="Open Sans" charset="0"/>
                <a:ea typeface="Open Sans" charset="0"/>
                <a:cs typeface="Open Sans" charset="0"/>
              </a:defRPr>
            </a:lvl1pPr>
          </a:lstStyle>
          <a:p>
            <a:r>
              <a:rPr lang="en-US" noProof="0"/>
              <a:t>Click to insert title</a:t>
            </a:r>
          </a:p>
        </p:txBody>
      </p:sp>
      <p:sp>
        <p:nvSpPr>
          <p:cNvPr id="3" name="Sottotitolo 2"/>
          <p:cNvSpPr>
            <a:spLocks noGrp="1"/>
          </p:cNvSpPr>
          <p:nvPr>
            <p:ph type="subTitle" idx="1" hasCustomPrompt="1"/>
          </p:nvPr>
        </p:nvSpPr>
        <p:spPr>
          <a:xfrm>
            <a:off x="2045184" y="1999748"/>
            <a:ext cx="9595954" cy="1655762"/>
          </a:xfrm>
        </p:spPr>
        <p:txBody>
          <a:bodyPr anchor="t">
            <a:noAutofit/>
          </a:bodyPr>
          <a:lstStyle>
            <a:lvl1pPr marL="0" indent="0" algn="l">
              <a:buNone/>
              <a:defRPr sz="2400" b="0" i="0">
                <a:solidFill>
                  <a:srgbClr val="0070BA"/>
                </a:solidFill>
                <a:latin typeface="Open Sans" charset="0"/>
                <a:ea typeface="Open Sans" charset="0"/>
                <a:cs typeface="Open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insert subtitle</a:t>
            </a:r>
          </a:p>
        </p:txBody>
      </p:sp>
      <p:sp>
        <p:nvSpPr>
          <p:cNvPr id="4" name="Segnaposto data 3"/>
          <p:cNvSpPr>
            <a:spLocks noGrp="1"/>
          </p:cNvSpPr>
          <p:nvPr>
            <p:ph type="dt" sz="half" idx="10"/>
          </p:nvPr>
        </p:nvSpPr>
        <p:spPr>
          <a:xfrm>
            <a:off x="2066124" y="5820454"/>
            <a:ext cx="2743200" cy="365125"/>
          </a:xfrm>
        </p:spPr>
        <p:txBody>
          <a:bodyPr/>
          <a:lstStyle>
            <a:lvl1pPr algn="l">
              <a:defRPr sz="1400" b="1" i="0">
                <a:solidFill>
                  <a:srgbClr val="0070BA"/>
                </a:solidFill>
                <a:latin typeface="Open Sans" charset="0"/>
                <a:ea typeface="Open Sans" charset="0"/>
                <a:cs typeface="Open Sans" charset="0"/>
              </a:defRPr>
            </a:lvl1pPr>
          </a:lstStyle>
          <a:p>
            <a:r>
              <a:rPr lang="en-US" noProof="0"/>
              <a:t>Year Month</a:t>
            </a:r>
          </a:p>
        </p:txBody>
      </p:sp>
      <p:pic>
        <p:nvPicPr>
          <p:cNvPr id="7" name="Immagin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163" y="539496"/>
            <a:ext cx="1082040" cy="5779008"/>
          </a:xfrm>
          <a:prstGeom prst="rect">
            <a:avLst/>
          </a:prstGeom>
        </p:spPr>
      </p:pic>
    </p:spTree>
    <p:extLst>
      <p:ext uri="{BB962C8B-B14F-4D97-AF65-F5344CB8AC3E}">
        <p14:creationId xmlns:p14="http://schemas.microsoft.com/office/powerpoint/2010/main" val="953237609"/>
      </p:ext>
    </p:extLst>
  </p:cSld>
  <p:clrMapOvr>
    <a:masterClrMapping/>
  </p:clrMapOvr>
  <p:extLst>
    <p:ext uri="{DCECCB84-F9BA-43D5-87BE-67443E8EF086}">
      <p15:sldGuideLst xmlns:p15="http://schemas.microsoft.com/office/powerpoint/2012/main">
        <p15:guide id="1" pos="339">
          <p15:clr>
            <a:srgbClr val="FBAE40"/>
          </p15:clr>
        </p15:guide>
        <p15:guide id="2" orient="horz" pos="334">
          <p15:clr>
            <a:srgbClr val="FBAE40"/>
          </p15:clr>
        </p15:guide>
        <p15:guide id="3" orient="horz" pos="3978">
          <p15:clr>
            <a:srgbClr val="FBAE40"/>
          </p15:clr>
        </p15:guide>
        <p15:guide id="4" pos="1359">
          <p15:clr>
            <a:srgbClr val="FBAE40"/>
          </p15:clr>
        </p15:guide>
        <p15:guide id="5" orient="horz" pos="514">
          <p15:clr>
            <a:srgbClr val="FBAE40"/>
          </p15:clr>
        </p15:guide>
        <p15:guide id="6" pos="7333">
          <p15:clr>
            <a:srgbClr val="FBAE40"/>
          </p15:clr>
        </p15:guide>
        <p15:guide id="7" orient="horz" pos="379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HOTO 1 - Blue title">
    <p:spTree>
      <p:nvGrpSpPr>
        <p:cNvPr id="1" name=""/>
        <p:cNvGrpSpPr/>
        <p:nvPr/>
      </p:nvGrpSpPr>
      <p:grpSpPr>
        <a:xfrm>
          <a:off x="0" y="0"/>
          <a:ext cx="0" cy="0"/>
          <a:chOff x="0" y="0"/>
          <a:chExt cx="0" cy="0"/>
        </a:xfrm>
      </p:grpSpPr>
      <p:sp>
        <p:nvSpPr>
          <p:cNvPr id="6" name="Segnaposto immagine 8"/>
          <p:cNvSpPr>
            <a:spLocks noGrp="1"/>
          </p:cNvSpPr>
          <p:nvPr>
            <p:ph type="pic" sz="quarter" idx="11" hasCustomPrompt="1"/>
          </p:nvPr>
        </p:nvSpPr>
        <p:spPr>
          <a:xfrm>
            <a:off x="1616400" y="539496"/>
            <a:ext cx="10008000" cy="5779008"/>
          </a:xfrm>
          <a:prstGeom prst="rect">
            <a:avLst/>
          </a:prstGeom>
          <a:solidFill>
            <a:schemeClr val="tx1">
              <a:lumMod val="20000"/>
              <a:lumOff val="80000"/>
            </a:schemeClr>
          </a:solidFill>
        </p:spPr>
        <p:txBody>
          <a:bodyPr anchor="t">
            <a:normAutofit/>
          </a:bodyPr>
          <a:lstStyle>
            <a:lvl1pPr marL="0" indent="0" algn="ctr">
              <a:buNone/>
              <a:defRPr sz="1600" b="1" i="0" baseline="0">
                <a:solidFill>
                  <a:srgbClr val="FF0000"/>
                </a:solidFill>
                <a:latin typeface="Open Sans" charset="0"/>
                <a:ea typeface="Open Sans" charset="0"/>
                <a:cs typeface="Open Sans"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it-IT"/>
              <a:t>Click to </a:t>
            </a:r>
            <a:r>
              <a:rPr lang="it-IT" err="1"/>
              <a:t>insert</a:t>
            </a:r>
            <a:r>
              <a:rPr lang="it-IT"/>
              <a:t> image</a:t>
            </a:r>
          </a:p>
        </p:txBody>
      </p:sp>
      <p:sp>
        <p:nvSpPr>
          <p:cNvPr id="2" name="Titolo 1"/>
          <p:cNvSpPr>
            <a:spLocks noGrp="1"/>
          </p:cNvSpPr>
          <p:nvPr>
            <p:ph type="ctrTitle" hasCustomPrompt="1"/>
          </p:nvPr>
        </p:nvSpPr>
        <p:spPr>
          <a:xfrm>
            <a:off x="2031224" y="675542"/>
            <a:ext cx="9595954" cy="1324205"/>
          </a:xfrm>
          <a:prstGeom prst="rect">
            <a:avLst/>
          </a:prstGeom>
        </p:spPr>
        <p:txBody>
          <a:bodyPr anchor="t">
            <a:noAutofit/>
          </a:bodyPr>
          <a:lstStyle>
            <a:lvl1pPr algn="l">
              <a:lnSpc>
                <a:spcPct val="100000"/>
              </a:lnSpc>
              <a:defRPr sz="3600" b="1" i="0" baseline="0">
                <a:solidFill>
                  <a:srgbClr val="FFFFFE"/>
                </a:solidFill>
                <a:latin typeface="Open Sans" charset="0"/>
                <a:ea typeface="Open Sans" charset="0"/>
                <a:cs typeface="Open Sans" charset="0"/>
              </a:defRPr>
            </a:lvl1pPr>
          </a:lstStyle>
          <a:p>
            <a:r>
              <a:rPr lang="en-US" noProof="0"/>
              <a:t>Click to insert title</a:t>
            </a:r>
          </a:p>
        </p:txBody>
      </p:sp>
      <p:sp>
        <p:nvSpPr>
          <p:cNvPr id="3" name="Sottotitolo 2"/>
          <p:cNvSpPr>
            <a:spLocks noGrp="1"/>
          </p:cNvSpPr>
          <p:nvPr>
            <p:ph type="subTitle" idx="1" hasCustomPrompt="1"/>
          </p:nvPr>
        </p:nvSpPr>
        <p:spPr>
          <a:xfrm>
            <a:off x="2045184" y="1999748"/>
            <a:ext cx="9595954" cy="1031046"/>
          </a:xfrm>
        </p:spPr>
        <p:txBody>
          <a:bodyPr anchor="t">
            <a:noAutofit/>
          </a:bodyPr>
          <a:lstStyle>
            <a:lvl1pPr marL="0" indent="0" algn="l">
              <a:buNone/>
              <a:defRPr sz="2400" b="0" i="0">
                <a:solidFill>
                  <a:srgbClr val="FFFFFE"/>
                </a:solidFill>
                <a:latin typeface="Open Sans" charset="0"/>
                <a:ea typeface="Open Sans" charset="0"/>
                <a:cs typeface="Open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insert subtitle</a:t>
            </a:r>
          </a:p>
        </p:txBody>
      </p:sp>
      <p:sp>
        <p:nvSpPr>
          <p:cNvPr id="4" name="Segnaposto data 3"/>
          <p:cNvSpPr>
            <a:spLocks noGrp="1"/>
          </p:cNvSpPr>
          <p:nvPr>
            <p:ph type="dt" sz="half" idx="10"/>
          </p:nvPr>
        </p:nvSpPr>
        <p:spPr>
          <a:xfrm>
            <a:off x="2066124" y="5820454"/>
            <a:ext cx="2743200" cy="365125"/>
          </a:xfrm>
        </p:spPr>
        <p:txBody>
          <a:bodyPr/>
          <a:lstStyle>
            <a:lvl1pPr algn="l">
              <a:defRPr sz="1400" b="1" i="0">
                <a:solidFill>
                  <a:srgbClr val="FFFFFE"/>
                </a:solidFill>
                <a:latin typeface="Open Sans" charset="0"/>
                <a:ea typeface="Open Sans" charset="0"/>
                <a:cs typeface="Open Sans" charset="0"/>
              </a:defRPr>
            </a:lvl1pPr>
          </a:lstStyle>
          <a:p>
            <a:r>
              <a:rPr lang="en-US" noProof="0"/>
              <a:t>Year Month</a:t>
            </a:r>
          </a:p>
        </p:txBody>
      </p:sp>
      <p:pic>
        <p:nvPicPr>
          <p:cNvPr id="7" name="Immagin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163" y="539496"/>
            <a:ext cx="1082040" cy="5779008"/>
          </a:xfrm>
          <a:prstGeom prst="rect">
            <a:avLst/>
          </a:prstGeom>
        </p:spPr>
      </p:pic>
      <p:sp>
        <p:nvSpPr>
          <p:cNvPr id="8" name="Rectangle 7"/>
          <p:cNvSpPr/>
          <p:nvPr userDrawn="1"/>
        </p:nvSpPr>
        <p:spPr>
          <a:xfrm>
            <a:off x="1620203" y="539496"/>
            <a:ext cx="4190047" cy="5646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cSld>
  <p:clrMapOvr>
    <a:masterClrMapping/>
  </p:clrMapOvr>
  <p:extLst>
    <p:ext uri="{DCECCB84-F9BA-43D5-87BE-67443E8EF086}">
      <p15:sldGuideLst xmlns:p15="http://schemas.microsoft.com/office/powerpoint/2012/main">
        <p15:guide id="1" pos="339">
          <p15:clr>
            <a:srgbClr val="FBAE40"/>
          </p15:clr>
        </p15:guide>
        <p15:guide id="2" orient="horz" pos="337">
          <p15:clr>
            <a:srgbClr val="FBAE40"/>
          </p15:clr>
        </p15:guide>
        <p15:guide id="3" orient="horz" pos="3978">
          <p15:clr>
            <a:srgbClr val="FBAE40"/>
          </p15:clr>
        </p15:guide>
        <p15:guide id="4" pos="1359">
          <p15:clr>
            <a:srgbClr val="FBAE40"/>
          </p15:clr>
        </p15:guide>
        <p15:guide id="5" orient="horz" pos="514">
          <p15:clr>
            <a:srgbClr val="FBAE40"/>
          </p15:clr>
        </p15:guide>
        <p15:guide id="6" pos="7333">
          <p15:clr>
            <a:srgbClr val="FBAE40"/>
          </p15:clr>
        </p15:guide>
        <p15:guide id="7" orient="horz" pos="379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HOTO 2 - White title">
    <p:spTree>
      <p:nvGrpSpPr>
        <p:cNvPr id="1" name=""/>
        <p:cNvGrpSpPr/>
        <p:nvPr/>
      </p:nvGrpSpPr>
      <p:grpSpPr>
        <a:xfrm>
          <a:off x="0" y="0"/>
          <a:ext cx="0" cy="0"/>
          <a:chOff x="0" y="0"/>
          <a:chExt cx="0" cy="0"/>
        </a:xfrm>
      </p:grpSpPr>
      <p:sp>
        <p:nvSpPr>
          <p:cNvPr id="8" name="Segnaposto immagine 8"/>
          <p:cNvSpPr>
            <a:spLocks noGrp="1"/>
          </p:cNvSpPr>
          <p:nvPr>
            <p:ph type="pic" sz="quarter" idx="11" hasCustomPrompt="1"/>
          </p:nvPr>
        </p:nvSpPr>
        <p:spPr>
          <a:xfrm>
            <a:off x="1616400" y="539496"/>
            <a:ext cx="10008000" cy="5779008"/>
          </a:xfrm>
          <a:prstGeom prst="rect">
            <a:avLst/>
          </a:prstGeom>
          <a:solidFill>
            <a:schemeClr val="tx1">
              <a:lumMod val="20000"/>
              <a:lumOff val="80000"/>
            </a:schemeClr>
          </a:solidFill>
        </p:spPr>
        <p:txBody>
          <a:bodyPr anchor="t">
            <a:normAutofit/>
          </a:bodyPr>
          <a:lstStyle>
            <a:lvl1pPr marL="0" indent="0" algn="ctr">
              <a:buNone/>
              <a:defRPr sz="1600" b="1" i="0" baseline="0">
                <a:solidFill>
                  <a:srgbClr val="FF0000"/>
                </a:solidFill>
                <a:latin typeface="Open Sans" charset="0"/>
                <a:ea typeface="Open Sans" charset="0"/>
                <a:cs typeface="Open Sans"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noProof="0"/>
              <a:t>Click to insert image</a:t>
            </a:r>
          </a:p>
        </p:txBody>
      </p:sp>
      <p:sp>
        <p:nvSpPr>
          <p:cNvPr id="2" name="Titolo 1"/>
          <p:cNvSpPr>
            <a:spLocks noGrp="1"/>
          </p:cNvSpPr>
          <p:nvPr>
            <p:ph type="ctrTitle" hasCustomPrompt="1"/>
          </p:nvPr>
        </p:nvSpPr>
        <p:spPr>
          <a:xfrm>
            <a:off x="2031224" y="675543"/>
            <a:ext cx="9595954" cy="1188158"/>
          </a:xfrm>
          <a:prstGeom prst="rect">
            <a:avLst/>
          </a:prstGeom>
        </p:spPr>
        <p:txBody>
          <a:bodyPr anchor="t">
            <a:noAutofit/>
          </a:bodyPr>
          <a:lstStyle>
            <a:lvl1pPr algn="l">
              <a:lnSpc>
                <a:spcPct val="100000"/>
              </a:lnSpc>
              <a:defRPr sz="3600" b="1" i="0" baseline="0">
                <a:solidFill>
                  <a:srgbClr val="0070BA"/>
                </a:solidFill>
                <a:latin typeface="Open Sans" charset="0"/>
                <a:ea typeface="Open Sans" charset="0"/>
                <a:cs typeface="Open Sans" charset="0"/>
              </a:defRPr>
            </a:lvl1pPr>
          </a:lstStyle>
          <a:p>
            <a:r>
              <a:rPr lang="en-US" noProof="0"/>
              <a:t>Click to insert title</a:t>
            </a:r>
          </a:p>
        </p:txBody>
      </p:sp>
      <p:sp>
        <p:nvSpPr>
          <p:cNvPr id="3" name="Sottotitolo 2"/>
          <p:cNvSpPr>
            <a:spLocks noGrp="1"/>
          </p:cNvSpPr>
          <p:nvPr>
            <p:ph type="subTitle" idx="1" hasCustomPrompt="1"/>
          </p:nvPr>
        </p:nvSpPr>
        <p:spPr>
          <a:xfrm>
            <a:off x="2045184" y="1999748"/>
            <a:ext cx="9595954" cy="911618"/>
          </a:xfrm>
        </p:spPr>
        <p:txBody>
          <a:bodyPr anchor="t">
            <a:noAutofit/>
          </a:bodyPr>
          <a:lstStyle>
            <a:lvl1pPr marL="0" indent="0" algn="l">
              <a:buNone/>
              <a:defRPr sz="2400" b="0" i="0">
                <a:solidFill>
                  <a:srgbClr val="0070BA"/>
                </a:solidFill>
                <a:latin typeface="Open Sans" charset="0"/>
                <a:ea typeface="Open Sans" charset="0"/>
                <a:cs typeface="Open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insert subtitle</a:t>
            </a:r>
          </a:p>
        </p:txBody>
      </p:sp>
      <p:sp>
        <p:nvSpPr>
          <p:cNvPr id="4" name="Segnaposto data 3"/>
          <p:cNvSpPr>
            <a:spLocks noGrp="1"/>
          </p:cNvSpPr>
          <p:nvPr>
            <p:ph type="dt" sz="half" idx="10"/>
          </p:nvPr>
        </p:nvSpPr>
        <p:spPr>
          <a:xfrm>
            <a:off x="2066124" y="5820454"/>
            <a:ext cx="2743200" cy="365125"/>
          </a:xfrm>
        </p:spPr>
        <p:txBody>
          <a:bodyPr/>
          <a:lstStyle>
            <a:lvl1pPr algn="l">
              <a:defRPr sz="1400" b="1" i="0">
                <a:solidFill>
                  <a:schemeClr val="bg1"/>
                </a:solidFill>
                <a:latin typeface="Open Sans" charset="0"/>
                <a:ea typeface="Open Sans" charset="0"/>
                <a:cs typeface="Open Sans" charset="0"/>
              </a:defRPr>
            </a:lvl1pPr>
          </a:lstStyle>
          <a:p>
            <a:r>
              <a:rPr lang="en-US" noProof="0"/>
              <a:t>Year Month</a:t>
            </a:r>
          </a:p>
        </p:txBody>
      </p:sp>
      <p:pic>
        <p:nvPicPr>
          <p:cNvPr id="7" name="Immagin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163" y="539496"/>
            <a:ext cx="1082040" cy="5779008"/>
          </a:xfrm>
          <a:prstGeom prst="rect">
            <a:avLst/>
          </a:prstGeom>
        </p:spPr>
      </p:pic>
    </p:spTree>
  </p:cSld>
  <p:clrMapOvr>
    <a:masterClrMapping/>
  </p:clrMapOvr>
  <p:extLst>
    <p:ext uri="{DCECCB84-F9BA-43D5-87BE-67443E8EF086}">
      <p15:sldGuideLst xmlns:p15="http://schemas.microsoft.com/office/powerpoint/2012/main">
        <p15:guide id="1" pos="339">
          <p15:clr>
            <a:srgbClr val="FBAE40"/>
          </p15:clr>
        </p15:guide>
        <p15:guide id="2" orient="horz" pos="337">
          <p15:clr>
            <a:srgbClr val="FBAE40"/>
          </p15:clr>
        </p15:guide>
        <p15:guide id="3" orient="horz" pos="3978">
          <p15:clr>
            <a:srgbClr val="FBAE40"/>
          </p15:clr>
        </p15:guide>
        <p15:guide id="4" pos="1359">
          <p15:clr>
            <a:srgbClr val="FBAE40"/>
          </p15:clr>
        </p15:guide>
        <p15:guide id="5" orient="horz" pos="514">
          <p15:clr>
            <a:srgbClr val="FBAE40"/>
          </p15:clr>
        </p15:guide>
        <p15:guide id="6" pos="7333">
          <p15:clr>
            <a:srgbClr val="FBAE40"/>
          </p15:clr>
        </p15:guide>
        <p15:guide id="7" orient="horz" pos="379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PHOTO 3">
    <p:spTree>
      <p:nvGrpSpPr>
        <p:cNvPr id="1" name=""/>
        <p:cNvGrpSpPr/>
        <p:nvPr/>
      </p:nvGrpSpPr>
      <p:grpSpPr>
        <a:xfrm>
          <a:off x="0" y="0"/>
          <a:ext cx="0" cy="0"/>
          <a:chOff x="0" y="0"/>
          <a:chExt cx="0" cy="0"/>
        </a:xfrm>
      </p:grpSpPr>
      <p:sp>
        <p:nvSpPr>
          <p:cNvPr id="9" name="Segnaposto immagine 8"/>
          <p:cNvSpPr>
            <a:spLocks noGrp="1"/>
          </p:cNvSpPr>
          <p:nvPr>
            <p:ph type="pic" sz="quarter" idx="11" hasCustomPrompt="1"/>
          </p:nvPr>
        </p:nvSpPr>
        <p:spPr>
          <a:xfrm>
            <a:off x="1620203" y="539497"/>
            <a:ext cx="10008000" cy="3490636"/>
          </a:xfrm>
          <a:prstGeom prst="rect">
            <a:avLst/>
          </a:prstGeom>
        </p:spPr>
        <p:txBody>
          <a:bodyPr anchor="t">
            <a:normAutofit/>
          </a:bodyPr>
          <a:lstStyle>
            <a:lvl1pPr marL="0" indent="0" algn="r">
              <a:buNone/>
              <a:defRPr sz="1800" b="1" i="0" baseline="0">
                <a:solidFill>
                  <a:srgbClr val="FF0000"/>
                </a:solidFill>
                <a:latin typeface="Open Sans" charset="0"/>
                <a:ea typeface="Open Sans" charset="0"/>
                <a:cs typeface="Open Sans"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noProof="0"/>
              <a:t>Click to insert image</a:t>
            </a:r>
          </a:p>
        </p:txBody>
      </p:sp>
      <p:sp>
        <p:nvSpPr>
          <p:cNvPr id="2" name="Titolo 1"/>
          <p:cNvSpPr>
            <a:spLocks noGrp="1"/>
          </p:cNvSpPr>
          <p:nvPr>
            <p:ph type="ctrTitle" hasCustomPrompt="1"/>
          </p:nvPr>
        </p:nvSpPr>
        <p:spPr>
          <a:xfrm>
            <a:off x="2031223" y="4689900"/>
            <a:ext cx="9728577" cy="580068"/>
          </a:xfrm>
          <a:prstGeom prst="rect">
            <a:avLst/>
          </a:prstGeom>
        </p:spPr>
        <p:txBody>
          <a:bodyPr tIns="46800" anchor="t">
            <a:noAutofit/>
          </a:bodyPr>
          <a:lstStyle>
            <a:lvl1pPr algn="l">
              <a:lnSpc>
                <a:spcPct val="100000"/>
              </a:lnSpc>
              <a:defRPr sz="3600" b="1" i="0">
                <a:solidFill>
                  <a:srgbClr val="0070BA"/>
                </a:solidFill>
                <a:latin typeface="Open Sans" charset="0"/>
                <a:ea typeface="Open Sans" charset="0"/>
                <a:cs typeface="Open Sans" charset="0"/>
              </a:defRPr>
            </a:lvl1pPr>
          </a:lstStyle>
          <a:p>
            <a:r>
              <a:rPr lang="en-US" noProof="0"/>
              <a:t>Click to insert title</a:t>
            </a:r>
          </a:p>
        </p:txBody>
      </p:sp>
      <p:sp>
        <p:nvSpPr>
          <p:cNvPr id="3" name="Sottotitolo 2"/>
          <p:cNvSpPr>
            <a:spLocks noGrp="1"/>
          </p:cNvSpPr>
          <p:nvPr>
            <p:ph type="subTitle" idx="1" hasCustomPrompt="1"/>
          </p:nvPr>
        </p:nvSpPr>
        <p:spPr>
          <a:xfrm>
            <a:off x="2045183" y="5389002"/>
            <a:ext cx="6971417" cy="708552"/>
          </a:xfrm>
        </p:spPr>
        <p:txBody>
          <a:bodyPr anchor="b">
            <a:noAutofit/>
          </a:bodyPr>
          <a:lstStyle>
            <a:lvl1pPr marL="0" indent="0" algn="l">
              <a:buNone/>
              <a:defRPr sz="2400" b="0" i="0">
                <a:solidFill>
                  <a:srgbClr val="0070BA"/>
                </a:solidFill>
                <a:latin typeface="Open Sans" charset="0"/>
                <a:ea typeface="Open Sans" charset="0"/>
                <a:cs typeface="Open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insert subtitle</a:t>
            </a:r>
          </a:p>
        </p:txBody>
      </p:sp>
      <p:sp>
        <p:nvSpPr>
          <p:cNvPr id="4" name="Segnaposto data 3"/>
          <p:cNvSpPr>
            <a:spLocks noGrp="1"/>
          </p:cNvSpPr>
          <p:nvPr>
            <p:ph type="dt" sz="half" idx="10"/>
          </p:nvPr>
        </p:nvSpPr>
        <p:spPr>
          <a:xfrm>
            <a:off x="9016601" y="6097554"/>
            <a:ext cx="2743200" cy="365125"/>
          </a:xfrm>
        </p:spPr>
        <p:txBody>
          <a:bodyPr/>
          <a:lstStyle>
            <a:lvl1pPr algn="r">
              <a:defRPr sz="1400" b="1" i="0">
                <a:solidFill>
                  <a:srgbClr val="0070BA"/>
                </a:solidFill>
                <a:latin typeface="Open Sans" charset="0"/>
                <a:ea typeface="Open Sans" charset="0"/>
                <a:cs typeface="Open Sans" charset="0"/>
              </a:defRPr>
            </a:lvl1pPr>
          </a:lstStyle>
          <a:p>
            <a:r>
              <a:rPr lang="en-US" noProof="0"/>
              <a:t>Year Month</a:t>
            </a:r>
          </a:p>
        </p:txBody>
      </p:sp>
      <p:pic>
        <p:nvPicPr>
          <p:cNvPr id="7" name="Immagin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163" y="539496"/>
            <a:ext cx="1082040" cy="5779008"/>
          </a:xfrm>
          <a:prstGeom prst="rect">
            <a:avLst/>
          </a:prstGeom>
        </p:spPr>
      </p:pic>
    </p:spTree>
  </p:cSld>
  <p:clrMapOvr>
    <a:masterClrMapping/>
  </p:clrMapOvr>
  <p:extLst>
    <p:ext uri="{DCECCB84-F9BA-43D5-87BE-67443E8EF086}">
      <p15:sldGuideLst xmlns:p15="http://schemas.microsoft.com/office/powerpoint/2012/main">
        <p15:guide id="1" pos="340">
          <p15:clr>
            <a:srgbClr val="FBAE40"/>
          </p15:clr>
        </p15:guide>
        <p15:guide id="2" orient="horz" pos="338">
          <p15:clr>
            <a:srgbClr val="FBAE40"/>
          </p15:clr>
        </p15:guide>
        <p15:guide id="4" pos="1359">
          <p15:clr>
            <a:srgbClr val="FBAE40"/>
          </p15:clr>
        </p15:guide>
        <p15:guide id="5" orient="horz" pos="514">
          <p15:clr>
            <a:srgbClr val="FBAE40"/>
          </p15:clr>
        </p15:guide>
        <p15:guide id="6" pos="7333">
          <p15:clr>
            <a:srgbClr val="FBAE40"/>
          </p15:clr>
        </p15:guide>
        <p15:guide id="7" orient="horz" pos="3799">
          <p15:clr>
            <a:srgbClr val="FBAE40"/>
          </p15:clr>
        </p15:guide>
        <p15:guide id="8" orient="horz" pos="3067">
          <p15:clr>
            <a:srgbClr val="FBAE40"/>
          </p15:clr>
        </p15:guide>
        <p15:guide id="9" orient="horz" pos="337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966018" y="2109788"/>
            <a:ext cx="10381431" cy="1235563"/>
          </a:xfrm>
          <a:prstGeom prst="rect">
            <a:avLst/>
          </a:prstGeom>
        </p:spPr>
        <p:txBody>
          <a:bodyPr anchor="t">
            <a:noAutofit/>
          </a:bodyPr>
          <a:lstStyle>
            <a:lvl1pPr>
              <a:defRPr sz="3600"/>
            </a:lvl1pPr>
          </a:lstStyle>
          <a:p>
            <a:r>
              <a:rPr lang="en-US" noProof="0"/>
              <a:t>Click to insert title</a:t>
            </a:r>
          </a:p>
        </p:txBody>
      </p:sp>
      <p:sp>
        <p:nvSpPr>
          <p:cNvPr id="3" name="Segnaposto testo 2"/>
          <p:cNvSpPr>
            <a:spLocks noGrp="1"/>
          </p:cNvSpPr>
          <p:nvPr>
            <p:ph type="body" idx="1" hasCustomPrompt="1"/>
          </p:nvPr>
        </p:nvSpPr>
        <p:spPr>
          <a:xfrm>
            <a:off x="966018" y="3345352"/>
            <a:ext cx="10381432" cy="1500187"/>
          </a:xfrm>
        </p:spPr>
        <p:txBody>
          <a:bodyPr>
            <a:noAutofit/>
          </a:bodyPr>
          <a:lstStyle>
            <a:lvl1pPr marL="0" indent="0">
              <a:buNone/>
              <a:defRPr sz="2400">
                <a:solidFill>
                  <a:srgbClr val="0070B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noProof="0"/>
              <a:t>Click to insert subtitle</a:t>
            </a:r>
          </a:p>
        </p:txBody>
      </p:sp>
    </p:spTree>
    <p:extLst>
      <p:ext uri="{BB962C8B-B14F-4D97-AF65-F5344CB8AC3E}">
        <p14:creationId xmlns:p14="http://schemas.microsoft.com/office/powerpoint/2010/main" val="1423224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540000" y="540000"/>
            <a:ext cx="11052002" cy="1152000"/>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US" noProof="0"/>
              <a:t>Click to insert title</a:t>
            </a:r>
          </a:p>
        </p:txBody>
      </p:sp>
      <p:sp>
        <p:nvSpPr>
          <p:cNvPr id="3" name="Segnaposto contenuto 2"/>
          <p:cNvSpPr>
            <a:spLocks noGrp="1"/>
          </p:cNvSpPr>
          <p:nvPr>
            <p:ph idx="1" hasCustomPrompt="1"/>
          </p:nvPr>
        </p:nvSpPr>
        <p:spPr>
          <a:xfrm>
            <a:off x="540001" y="1795071"/>
            <a:ext cx="11052000" cy="4100053"/>
          </a:xfrm>
        </p:spPr>
        <p:txBody>
          <a:bodyPr>
            <a:noAutofit/>
          </a:bodyPr>
          <a:lstStyle>
            <a:lvl1pPr marL="342900" indent="-342900">
              <a:lnSpc>
                <a:spcPct val="100000"/>
              </a:lnSpc>
              <a:buClr>
                <a:srgbClr val="0070BA"/>
              </a:buClr>
              <a:buFont typeface="Arial" charset="0"/>
              <a:buChar char="•"/>
              <a:defRPr baseline="0"/>
            </a:lvl1pPr>
            <a:lvl2pPr marL="742950" indent="-285750">
              <a:lnSpc>
                <a:spcPct val="100000"/>
              </a:lnSpc>
              <a:buClr>
                <a:srgbClr val="0070BA"/>
              </a:buClr>
              <a:buFont typeface="Arial" charset="0"/>
              <a:buChar char="•"/>
              <a:defRPr baseline="0"/>
            </a:lvl2pPr>
            <a:lvl3pPr marL="1200150" indent="-285750">
              <a:lnSpc>
                <a:spcPct val="100000"/>
              </a:lnSpc>
              <a:buClr>
                <a:srgbClr val="0070BA"/>
              </a:buClr>
              <a:buFont typeface="Arial" charset="0"/>
              <a:buChar char="•"/>
              <a:defRPr baseline="0"/>
            </a:lvl3pPr>
            <a:lvl4pPr marL="1657350" indent="-285750">
              <a:lnSpc>
                <a:spcPct val="100000"/>
              </a:lnSpc>
              <a:buClr>
                <a:srgbClr val="0070BA"/>
              </a:buClr>
              <a:buFont typeface="Arial" charset="0"/>
              <a:buChar char="•"/>
              <a:defRPr/>
            </a:lvl4pPr>
            <a:lvl5pPr marL="2114550" indent="-285750">
              <a:lnSpc>
                <a:spcPct val="100000"/>
              </a:lnSpc>
              <a:buClr>
                <a:srgbClr val="0070BA"/>
              </a:buClr>
              <a:buFont typeface="Arial" charset="0"/>
              <a:buChar char="•"/>
              <a:defRPr/>
            </a:lvl5pPr>
          </a:lstStyle>
          <a:p>
            <a:pPr lvl="0"/>
            <a:r>
              <a:rPr lang="en-US" noProof="0"/>
              <a:t>Click to insert tex</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egnaposto numero diapositiva 5"/>
          <p:cNvSpPr>
            <a:spLocks noGrp="1"/>
          </p:cNvSpPr>
          <p:nvPr>
            <p:ph type="sldNum" sz="quarter" idx="12"/>
          </p:nvPr>
        </p:nvSpPr>
        <p:spPr/>
        <p:txBody>
          <a:bodyPr/>
          <a:lstStyle/>
          <a:p>
            <a:fld id="{2026EB2A-1F26-4143-92A6-3B752CD465DB}" type="slidenum">
              <a:rPr lang="en-US" noProof="0" smtClean="0"/>
              <a:t>‹#›</a:t>
            </a:fld>
            <a:endParaRPr lang="en-US" noProof="0"/>
          </a:p>
        </p:txBody>
      </p:sp>
    </p:spTree>
    <p:extLst>
      <p:ext uri="{BB962C8B-B14F-4D97-AF65-F5344CB8AC3E}">
        <p14:creationId xmlns:p14="http://schemas.microsoft.com/office/powerpoint/2010/main" val="836487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en-US" noProof="0"/>
              <a:t>Click to insert tex</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Segnaposto contenuto 3"/>
          <p:cNvSpPr>
            <a:spLocks noGrp="1"/>
          </p:cNvSpPr>
          <p:nvPr>
            <p:ph sz="half" idx="2" hasCustomPrompt="1"/>
          </p:nvPr>
        </p:nvSpPr>
        <p:spPr>
          <a:xfrm>
            <a:off x="6078019" y="1795071"/>
            <a:ext cx="5513982" cy="4100053"/>
          </a:xfrm>
        </p:spPr>
        <p:txBody>
          <a:bodyPr>
            <a:noAutofit/>
          </a:bodyPr>
          <a:lstStyle>
            <a:lvl1pPr marL="228600" indent="-228600">
              <a:lnSpc>
                <a:spcPct val="100000"/>
              </a:lnSpc>
              <a:buClr>
                <a:srgbClr val="0070BA"/>
              </a:buClr>
              <a:buFont typeface="Arial" charset="0"/>
              <a:buChar char="•"/>
              <a:defRPr/>
            </a:lvl1pPr>
            <a:lvl2pPr marL="685800" indent="-228600">
              <a:lnSpc>
                <a:spcPct val="100000"/>
              </a:lnSpc>
              <a:buClr>
                <a:srgbClr val="0070BA"/>
              </a:buClr>
              <a:buFont typeface="Arial" charset="0"/>
              <a:buChar char="•"/>
              <a:defRPr/>
            </a:lvl2pPr>
            <a:lvl3pPr marL="1143000" indent="-228600">
              <a:lnSpc>
                <a:spcPct val="100000"/>
              </a:lnSpc>
              <a:buClr>
                <a:srgbClr val="0070BA"/>
              </a:buClr>
              <a:buFont typeface="Arial" charset="0"/>
              <a:buChar char="•"/>
              <a:defRPr/>
            </a:lvl3pPr>
            <a:lvl4pPr marL="1600200" indent="-228600">
              <a:lnSpc>
                <a:spcPct val="100000"/>
              </a:lnSpc>
              <a:buClr>
                <a:srgbClr val="0070BA"/>
              </a:buClr>
              <a:buFont typeface="Arial" charset="0"/>
              <a:buChar char="•"/>
              <a:defRPr/>
            </a:lvl4pPr>
            <a:lvl5pPr marL="2057400" indent="-228600">
              <a:lnSpc>
                <a:spcPct val="100000"/>
              </a:lnSpc>
              <a:buClr>
                <a:srgbClr val="0070BA"/>
              </a:buClr>
              <a:buFont typeface="Arial" charset="0"/>
              <a:buChar char="•"/>
              <a:defRPr/>
            </a:lvl5pPr>
          </a:lstStyle>
          <a:p>
            <a:pPr lvl="0"/>
            <a:r>
              <a:rPr lang="en-US" noProof="0"/>
              <a:t>Click to insert tex</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olo 1"/>
          <p:cNvSpPr>
            <a:spLocks noGrp="1"/>
          </p:cNvSpPr>
          <p:nvPr>
            <p:ph type="title" hasCustomPrompt="1"/>
          </p:nvPr>
        </p:nvSpPr>
        <p:spPr>
          <a:xfrm>
            <a:off x="540000" y="540000"/>
            <a:ext cx="11052002" cy="1152000"/>
          </a:xfrm>
          <a:prstGeom prst="rect">
            <a:avLst/>
          </a:prstGeom>
        </p:spPr>
        <p:txBody>
          <a:bodyPr>
            <a:noAutofit/>
          </a:bodyPr>
          <a:lstStyle>
            <a:lvl1pPr>
              <a:defRPr spc="60" baseline="0"/>
            </a:lvl1pPr>
          </a:lstStyle>
          <a:p>
            <a:r>
              <a:rPr lang="en-US" noProof="0"/>
              <a:t>Click to insert title</a:t>
            </a:r>
          </a:p>
        </p:txBody>
      </p:sp>
      <p:sp>
        <p:nvSpPr>
          <p:cNvPr id="9" name="Segnaposto numero diapositiva 5"/>
          <p:cNvSpPr>
            <a:spLocks noGrp="1"/>
          </p:cNvSpPr>
          <p:nvPr>
            <p:ph type="sldNum" sz="quarter" idx="12"/>
          </p:nvPr>
        </p:nvSpPr>
        <p:spPr>
          <a:xfrm>
            <a:off x="10711542" y="6227991"/>
            <a:ext cx="1027267" cy="365125"/>
          </a:xfrm>
        </p:spPr>
        <p:txBody>
          <a:bodyPr/>
          <a:lstStyle/>
          <a:p>
            <a:fld id="{2026EB2A-1F26-4143-92A6-3B752CD465DB}" type="slidenum">
              <a:rPr lang="it-IT" smtClean="0"/>
              <a:t>‹#›</a:t>
            </a:fld>
            <a:endParaRPr lang="it-IT"/>
          </a:p>
        </p:txBody>
      </p:sp>
      <p:pic>
        <p:nvPicPr>
          <p:cNvPr id="13" name="Immagin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999" y="5895124"/>
            <a:ext cx="2215993" cy="566882"/>
          </a:xfrm>
          <a:prstGeom prst="rect">
            <a:avLst/>
          </a:prstGeom>
        </p:spPr>
      </p:pic>
    </p:spTree>
    <p:extLst>
      <p:ext uri="{BB962C8B-B14F-4D97-AF65-F5344CB8AC3E}">
        <p14:creationId xmlns:p14="http://schemas.microsoft.com/office/powerpoint/2010/main" val="145356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en-US" noProof="0"/>
              <a:t>Click to insert tex</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olo 1"/>
          <p:cNvSpPr>
            <a:spLocks noGrp="1"/>
          </p:cNvSpPr>
          <p:nvPr>
            <p:ph type="title" hasCustomPrompt="1"/>
          </p:nvPr>
        </p:nvSpPr>
        <p:spPr>
          <a:xfrm>
            <a:off x="540000" y="540000"/>
            <a:ext cx="11052002" cy="1152000"/>
          </a:xfrm>
          <a:prstGeom prst="rect">
            <a:avLst/>
          </a:prstGeom>
        </p:spPr>
        <p:txBody>
          <a:bodyPr>
            <a:noAutofit/>
          </a:bodyPr>
          <a:lstStyle>
            <a:lvl1pPr>
              <a:defRPr spc="60" baseline="0"/>
            </a:lvl1pPr>
          </a:lstStyle>
          <a:p>
            <a:r>
              <a:rPr lang="en-US" noProof="0"/>
              <a:t>Click to insert title</a:t>
            </a:r>
          </a:p>
        </p:txBody>
      </p:sp>
      <p:sp>
        <p:nvSpPr>
          <p:cNvPr id="9" name="Segnaposto numero diapositiva 5"/>
          <p:cNvSpPr>
            <a:spLocks noGrp="1"/>
          </p:cNvSpPr>
          <p:nvPr>
            <p:ph type="sldNum" sz="quarter" idx="12"/>
          </p:nvPr>
        </p:nvSpPr>
        <p:spPr>
          <a:xfrm>
            <a:off x="10711542" y="6227991"/>
            <a:ext cx="1027267" cy="365125"/>
          </a:xfrm>
        </p:spPr>
        <p:txBody>
          <a:bodyPr/>
          <a:lstStyle/>
          <a:p>
            <a:fld id="{2026EB2A-1F26-4143-92A6-3B752CD465DB}" type="slidenum">
              <a:rPr lang="it-IT" smtClean="0"/>
              <a:t>‹#›</a:t>
            </a:fld>
            <a:endParaRPr lang="it-IT"/>
          </a:p>
        </p:txBody>
      </p:sp>
      <p:sp>
        <p:nvSpPr>
          <p:cNvPr id="5" name="Picture Placeholder 4">
            <a:extLst>
              <a:ext uri="{FF2B5EF4-FFF2-40B4-BE49-F238E27FC236}">
                <a16:creationId xmlns:a16="http://schemas.microsoft.com/office/drawing/2014/main" id="{D29D93D5-8F53-3444-8F3E-BBF377575DA2}"/>
              </a:ext>
            </a:extLst>
          </p:cNvPr>
          <p:cNvSpPr>
            <a:spLocks noGrp="1"/>
          </p:cNvSpPr>
          <p:nvPr>
            <p:ph type="pic" sz="quarter" idx="13"/>
          </p:nvPr>
        </p:nvSpPr>
        <p:spPr>
          <a:xfrm>
            <a:off x="6194425" y="1795463"/>
            <a:ext cx="5397500" cy="4098925"/>
          </a:xfrm>
        </p:spPr>
        <p:txBody>
          <a:bodyPr/>
          <a:lstStyle/>
          <a:p>
            <a:r>
              <a:rPr lang="en-US" noProof="0"/>
              <a:t>Click icon to add picture</a:t>
            </a:r>
          </a:p>
        </p:txBody>
      </p:sp>
    </p:spTree>
    <p:extLst>
      <p:ext uri="{BB962C8B-B14F-4D97-AF65-F5344CB8AC3E}">
        <p14:creationId xmlns:p14="http://schemas.microsoft.com/office/powerpoint/2010/main" val="3236941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973394" y="1732935"/>
            <a:ext cx="10667744" cy="4444027"/>
          </a:xfrm>
          <a:prstGeom prst="rect">
            <a:avLst/>
          </a:prstGeom>
        </p:spPr>
        <p:txBody>
          <a:bodyPr vert="horz" lIns="91440" tIns="45720" rIns="91440" bIns="45720" rtlCol="0">
            <a:normAutofit/>
          </a:bodyPr>
          <a:lstStyle/>
          <a:p>
            <a:pPr lvl="0"/>
            <a:r>
              <a:rPr lang="en-US" noProof="1"/>
              <a:t>Fare clic per modificare gli stili del testo dello schema</a:t>
            </a:r>
          </a:p>
          <a:p>
            <a:pPr lvl="1"/>
            <a:r>
              <a:rPr lang="en-US" noProof="1"/>
              <a:t>Secondo livello</a:t>
            </a:r>
          </a:p>
          <a:p>
            <a:pPr lvl="2"/>
            <a:r>
              <a:rPr lang="en-US" noProof="1"/>
              <a:t>Terzo livello</a:t>
            </a:r>
          </a:p>
          <a:p>
            <a:pPr lvl="3"/>
            <a:r>
              <a:rPr lang="en-US" noProof="1"/>
              <a:t>Quarto livello</a:t>
            </a:r>
          </a:p>
          <a:p>
            <a:pPr lvl="4"/>
            <a:r>
              <a:rPr lang="en-US" noProof="1"/>
              <a:t>Quinto livello</a:t>
            </a:r>
          </a:p>
        </p:txBody>
      </p:sp>
      <p:sp>
        <p:nvSpPr>
          <p:cNvPr id="4" name="Segnaposto data 3"/>
          <p:cNvSpPr>
            <a:spLocks noGrp="1"/>
          </p:cNvSpPr>
          <p:nvPr>
            <p:ph type="dt" sz="half" idx="2"/>
          </p:nvPr>
        </p:nvSpPr>
        <p:spPr>
          <a:xfrm>
            <a:off x="7637761" y="6227991"/>
            <a:ext cx="2743200" cy="365125"/>
          </a:xfrm>
          <a:prstGeom prst="rect">
            <a:avLst/>
          </a:prstGeom>
        </p:spPr>
        <p:txBody>
          <a:bodyPr vert="horz" lIns="91440" tIns="45720" rIns="91440" bIns="45720" rtlCol="0" anchor="t"/>
          <a:lstStyle>
            <a:lvl1pPr algn="r">
              <a:defRPr sz="1200" b="0" i="0">
                <a:solidFill>
                  <a:srgbClr val="0070BA"/>
                </a:solidFill>
                <a:latin typeface="Open Sans" charset="0"/>
                <a:ea typeface="Open Sans" charset="0"/>
                <a:cs typeface="Open Sans" charset="0"/>
              </a:defRPr>
            </a:lvl1pPr>
          </a:lstStyle>
          <a:p>
            <a:r>
              <a:rPr lang="it-IT"/>
              <a:t>Year Month</a:t>
            </a:r>
          </a:p>
        </p:txBody>
      </p:sp>
      <p:sp>
        <p:nvSpPr>
          <p:cNvPr id="6" name="Segnaposto numero diapositiva 5"/>
          <p:cNvSpPr>
            <a:spLocks noGrp="1"/>
          </p:cNvSpPr>
          <p:nvPr>
            <p:ph type="sldNum" sz="quarter" idx="4"/>
          </p:nvPr>
        </p:nvSpPr>
        <p:spPr>
          <a:xfrm>
            <a:off x="10711542" y="6227991"/>
            <a:ext cx="1027267" cy="365125"/>
          </a:xfrm>
          <a:prstGeom prst="rect">
            <a:avLst/>
          </a:prstGeom>
        </p:spPr>
        <p:txBody>
          <a:bodyPr vert="horz" lIns="91440" tIns="45720" rIns="91440" bIns="45720" rtlCol="0" anchor="t"/>
          <a:lstStyle>
            <a:lvl1pPr algn="r">
              <a:defRPr sz="1200" b="1" i="0">
                <a:solidFill>
                  <a:srgbClr val="0070BA"/>
                </a:solidFill>
                <a:latin typeface="Open Sans" charset="0"/>
                <a:ea typeface="Open Sans" charset="0"/>
                <a:cs typeface="Open Sans" charset="0"/>
              </a:defRPr>
            </a:lvl1pPr>
          </a:lstStyle>
          <a:p>
            <a:fld id="{2026EB2A-1F26-4143-92A6-3B752CD465DB}" type="slidenum">
              <a:rPr lang="it-IT" smtClean="0"/>
              <a:pPr/>
              <a:t>‹#›</a:t>
            </a:fld>
            <a:endParaRPr lang="it-IT"/>
          </a:p>
        </p:txBody>
      </p:sp>
      <p:sp>
        <p:nvSpPr>
          <p:cNvPr id="5" name="Title Placeholder 4"/>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1"/>
              <a:t>Click to edit Master title style</a:t>
            </a:r>
          </a:p>
        </p:txBody>
      </p:sp>
    </p:spTree>
    <p:extLst>
      <p:ext uri="{BB962C8B-B14F-4D97-AF65-F5344CB8AC3E}">
        <p14:creationId xmlns:p14="http://schemas.microsoft.com/office/powerpoint/2010/main" val="2022067112"/>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1" r:id="rId4"/>
    <p:sldLayoutId id="2147483651" r:id="rId5"/>
    <p:sldLayoutId id="2147483650" r:id="rId6"/>
    <p:sldLayoutId id="2147483652" r:id="rId7"/>
    <p:sldLayoutId id="2147483664" r:id="rId8"/>
  </p:sldLayoutIdLst>
  <p:hf sldNum="0" hdr="0" ftr="0"/>
  <p:txStyles>
    <p:title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p:titleStyle>
    <p:body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7333">
          <p15:clr>
            <a:srgbClr val="F26B43"/>
          </p15:clr>
        </p15:guide>
        <p15:guide id="3" pos="688">
          <p15:clr>
            <a:srgbClr val="F26B43"/>
          </p15:clr>
        </p15:guide>
        <p15:guide id="4" orient="horz" pos="334">
          <p15:clr>
            <a:srgbClr val="F26B43"/>
          </p15:clr>
        </p15:guide>
        <p15:guide id="5" orient="horz" pos="11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hyperlink" Target="https://newgo.wfp.org/documents/composting-concept-note"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hyperlink" Target="https://www.wfp.org/publications/integrated-resilience-sahe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wfp.org/publications/integrated-resilience-sahel"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hyperlink" Target="https://www.wfp.org/publications/integrated-resilience-sahel"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hyperlink" Target="https://eur03.safelinks.protection.outlook.com/?url=https%3A%2F%2Fwww.internal-displacement.org%2Fglobal-report%2Fgrid2023%2F&amp;data=05%7C01%7Cvolli.carucci%40wfp.org%7Cabf15d6d29df46cae7a508db52f29e10%7C462ad9aed7d94206b87471b1e079776f%7C0%7C0%7C638194974225015790%7CUnknown%7CTWFpbGZsb3d8eyJWIjoiMC4wLjAwMDAiLCJQIjoiV2luMzIiLCJBTiI6Ik1haWwiLCJXVCI6Mn0%3D%7C3000%7C%7C%7C&amp;sdata=gw7Z8Yrnc%2BcsuSpDx3XsqS%2BeXy5FPxEZkIooJJyAKts%3D&amp;reserved=0" TargetMode="External"/><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hyperlink" Target="https://www.unccd.int/sites/default/files/2022-04/UNCCD_GLO2_low-res_2.pdf" TargetMode="External"/><Relationship Id="rId5" Type="http://schemas.openxmlformats.org/officeDocument/2006/relationships/image" Target="../media/image14.png"/><Relationship Id="rId4" Type="http://schemas.openxmlformats.org/officeDocument/2006/relationships/hyperlink" Target="https://www.wwf.org.uk/sites/default/files/2022-10/lpr_2022_full_report.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5D6E655-55B0-7390-3884-04FBBFF75A9E}"/>
              </a:ext>
            </a:extLst>
          </p:cNvPr>
          <p:cNvSpPr/>
          <p:nvPr/>
        </p:nvSpPr>
        <p:spPr>
          <a:xfrm>
            <a:off x="0" y="0"/>
            <a:ext cx="12192000" cy="4925583"/>
          </a:xfrm>
          <a:prstGeom prst="rect">
            <a:avLst/>
          </a:prstGeom>
          <a:gradFill flip="none" rotWithShape="1">
            <a:gsLst>
              <a:gs pos="100000">
                <a:srgbClr val="00B385"/>
              </a:gs>
              <a:gs pos="0">
                <a:srgbClr val="007DBC"/>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olo 1">
            <a:extLst>
              <a:ext uri="{FF2B5EF4-FFF2-40B4-BE49-F238E27FC236}">
                <a16:creationId xmlns:a16="http://schemas.microsoft.com/office/drawing/2014/main" id="{33A5A42D-01DD-6862-C38D-23689E53DC2B}"/>
              </a:ext>
            </a:extLst>
          </p:cNvPr>
          <p:cNvSpPr txBox="1">
            <a:spLocks/>
          </p:cNvSpPr>
          <p:nvPr/>
        </p:nvSpPr>
        <p:spPr>
          <a:xfrm>
            <a:off x="566157" y="512916"/>
            <a:ext cx="4959703" cy="336239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100000"/>
              </a:lnSpc>
            </a:pPr>
            <a:r>
              <a:rPr lang="en-US" spc="300" dirty="0">
                <a:solidFill>
                  <a:srgbClr val="FFFFFF"/>
                </a:solidFill>
                <a:latin typeface="Calibri" panose="020F0502020204030204" pitchFamily="34" charset="0"/>
                <a:ea typeface="Open Sans Extrabold" panose="020B0606030504020204" pitchFamily="34" charset="0"/>
                <a:cs typeface="Calibri" panose="020F0502020204030204" pitchFamily="34" charset="0"/>
              </a:rPr>
              <a:t>WFP’s CONTRIBUTION TO BUILDING RESILIENCE IN THE CONTEXT OF THE GLOBAL FOOD CRISIS </a:t>
            </a:r>
          </a:p>
          <a:p>
            <a:pPr>
              <a:lnSpc>
                <a:spcPct val="100000"/>
              </a:lnSpc>
            </a:pPr>
            <a:r>
              <a:rPr lang="en-US" sz="4000" spc="300" dirty="0">
                <a:solidFill>
                  <a:srgbClr val="FFFFFF"/>
                </a:solidFill>
                <a:latin typeface="HALDEN SOLID" pitchFamily="2" charset="0"/>
                <a:ea typeface="Open Sans Extrabold" panose="020B0606030504020204" pitchFamily="34" charset="0"/>
                <a:cs typeface="Open Sans Extrabold" panose="020B0606030504020204" pitchFamily="34" charset="0"/>
              </a:rPr>
              <a:t> </a:t>
            </a:r>
            <a:endParaRPr lang="en-US" sz="2800" b="0" spc="300" dirty="0">
              <a:solidFill>
                <a:srgbClr val="FFFFFF"/>
              </a:solidFill>
              <a:latin typeface="HALDEN SOLID" pitchFamily="2" charset="0"/>
              <a:ea typeface="Open Sans Light" panose="020B0306030504020204" pitchFamily="34" charset="0"/>
              <a:cs typeface="Open Sans Light" panose="020B0306030504020204" pitchFamily="34" charset="0"/>
            </a:endParaRPr>
          </a:p>
        </p:txBody>
      </p:sp>
      <p:pic>
        <p:nvPicPr>
          <p:cNvPr id="3" name="Immagine 12">
            <a:extLst>
              <a:ext uri="{FF2B5EF4-FFF2-40B4-BE49-F238E27FC236}">
                <a16:creationId xmlns:a16="http://schemas.microsoft.com/office/drawing/2014/main" id="{680F9A09-1AD1-DCA0-C7E7-419063EF36C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162455" y="5710159"/>
            <a:ext cx="1625642" cy="797675"/>
          </a:xfrm>
          <a:prstGeom prst="rect">
            <a:avLst/>
          </a:prstGeom>
        </p:spPr>
      </p:pic>
      <p:sp>
        <p:nvSpPr>
          <p:cNvPr id="4" name="Date Placeholder 4">
            <a:extLst>
              <a:ext uri="{FF2B5EF4-FFF2-40B4-BE49-F238E27FC236}">
                <a16:creationId xmlns:a16="http://schemas.microsoft.com/office/drawing/2014/main" id="{941C6767-655D-75B2-D2A4-3779E039ED22}"/>
              </a:ext>
            </a:extLst>
          </p:cNvPr>
          <p:cNvSpPr txBox="1">
            <a:spLocks/>
          </p:cNvSpPr>
          <p:nvPr/>
        </p:nvSpPr>
        <p:spPr>
          <a:xfrm>
            <a:off x="259824" y="4925583"/>
            <a:ext cx="8675962"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DBC"/>
                </a:solidFill>
                <a:effectLst/>
                <a:uLnTx/>
                <a:uFillTx/>
                <a:latin typeface="Open Sans" panose="020B0606030504020204" pitchFamily="34" charset="0"/>
                <a:ea typeface="Open Sans" panose="020B0606030504020204" pitchFamily="34" charset="0"/>
                <a:cs typeface="Open Sans" panose="020B0606030504020204" pitchFamily="34" charset="0"/>
              </a:rPr>
              <a:t>By Volli Carucci, Director - Resilience and Food Systems Service (PROR) – Rome, HQ</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007DBC"/>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7DBC"/>
                </a:solidFill>
                <a:effectLst/>
                <a:uLnTx/>
                <a:uFillTx/>
                <a:latin typeface="Open Sans" panose="020B0606030504020204" pitchFamily="34" charset="0"/>
                <a:ea typeface="Open Sans" panose="020B0606030504020204" pitchFamily="34" charset="0"/>
                <a:cs typeface="Open Sans" panose="020B0606030504020204" pitchFamily="34" charset="0"/>
              </a:rPr>
              <a:t>Beijing - 25 May 2023</a:t>
            </a:r>
          </a:p>
        </p:txBody>
      </p:sp>
      <p:pic>
        <p:nvPicPr>
          <p:cNvPr id="8" name="Picture 7">
            <a:extLst>
              <a:ext uri="{FF2B5EF4-FFF2-40B4-BE49-F238E27FC236}">
                <a16:creationId xmlns:a16="http://schemas.microsoft.com/office/drawing/2014/main" id="{161C3E56-81E0-BFAF-1F72-5200911187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65074" y="173096"/>
            <a:ext cx="6187712" cy="3867320"/>
          </a:xfrm>
          <a:prstGeom prst="rect">
            <a:avLst/>
          </a:prstGeom>
        </p:spPr>
      </p:pic>
    </p:spTree>
    <p:extLst>
      <p:ext uri="{BB962C8B-B14F-4D97-AF65-F5344CB8AC3E}">
        <p14:creationId xmlns:p14="http://schemas.microsoft.com/office/powerpoint/2010/main" val="2314374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655A962E-9C6F-E99B-19BA-DBA3BC06C17A}"/>
              </a:ext>
            </a:extLst>
          </p:cNvPr>
          <p:cNvSpPr txBox="1">
            <a:spLocks/>
          </p:cNvSpPr>
          <p:nvPr/>
        </p:nvSpPr>
        <p:spPr>
          <a:xfrm>
            <a:off x="503066" y="397277"/>
            <a:ext cx="7574134" cy="132777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en-US" sz="3000" b="1" kern="1400">
                <a:solidFill>
                  <a:srgbClr val="007DBC"/>
                </a:solidFill>
                <a:latin typeface="Open Sans Extrabold" panose="020B0606030504020204" pitchFamily="34" charset="0"/>
                <a:ea typeface="Open Sans Extrabold" panose="020B0606030504020204" pitchFamily="34" charset="0"/>
                <a:cs typeface="Open Sans Extrabold" panose="020B0606030504020204" pitchFamily="34" charset="0"/>
              </a:rPr>
              <a:t>ASSET CREATION AND ADAPTATION II</a:t>
            </a:r>
          </a:p>
          <a:p>
            <a:pPr>
              <a:lnSpc>
                <a:spcPct val="100000"/>
              </a:lnSpc>
              <a:spcAft>
                <a:spcPts val="600"/>
              </a:spcAft>
            </a:pPr>
            <a:r>
              <a:rPr lang="en-US" sz="1800" b="1" kern="1400">
                <a:solidFill>
                  <a:srgbClr val="007DBC">
                    <a:alpha val="75000"/>
                  </a:srgbClr>
                </a:solidFill>
                <a:latin typeface="Open Sans" panose="020B0606030504020204" pitchFamily="34" charset="0"/>
                <a:ea typeface="Open Sans" panose="020B0606030504020204" pitchFamily="34" charset="0"/>
                <a:cs typeface="Open Sans" panose="020B0606030504020204" pitchFamily="34" charset="0"/>
              </a:rPr>
              <a:t>Lowering stressors (Environmental Degradation):</a:t>
            </a:r>
          </a:p>
          <a:p>
            <a:pPr>
              <a:lnSpc>
                <a:spcPct val="100000"/>
              </a:lnSpc>
              <a:spcAft>
                <a:spcPts val="600"/>
              </a:spcAft>
            </a:pPr>
            <a:endParaRPr lang="en-US" sz="1800" b="1" kern="1400">
              <a:solidFill>
                <a:srgbClr val="007DBC"/>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spcAft>
                <a:spcPts val="600"/>
              </a:spcAft>
            </a:pPr>
            <a:endParaRPr lang="en-US" sz="3000" b="1" kern="1400">
              <a:solidFill>
                <a:srgbClr val="007DBC"/>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ext Box 39">
            <a:extLst>
              <a:ext uri="{FF2B5EF4-FFF2-40B4-BE49-F238E27FC236}">
                <a16:creationId xmlns:a16="http://schemas.microsoft.com/office/drawing/2014/main" id="{E61C7F31-1482-06FF-2520-8E3019165D45}"/>
              </a:ext>
            </a:extLst>
          </p:cNvPr>
          <p:cNvSpPr txBox="1">
            <a:spLocks noChangeArrowheads="1"/>
          </p:cNvSpPr>
          <p:nvPr/>
        </p:nvSpPr>
        <p:spPr bwMode="auto">
          <a:xfrm>
            <a:off x="503064" y="5990210"/>
            <a:ext cx="5357568" cy="740489"/>
          </a:xfrm>
          <a:prstGeom prst="rect">
            <a:avLst/>
          </a:prstGeom>
          <a:solidFill>
            <a:srgbClr val="FFFFFF">
              <a:alpha val="65881"/>
            </a:srgbClr>
          </a:solidFill>
          <a:ln w="9525">
            <a:noFill/>
            <a:miter lim="800000"/>
            <a:headEnd/>
            <a:tailEnd/>
          </a:ln>
        </p:spPr>
        <p:txBody>
          <a:bodyPr wrap="square" lIns="93248" tIns="46624" rIns="93248" bIns="46624">
            <a:spAutoFit/>
          </a:bodyPr>
          <a:lstStyle>
            <a:lvl1pPr eaLnBrk="0" hangingPunct="0">
              <a:defRPr kumimoji="1">
                <a:solidFill>
                  <a:schemeClr val="tx1"/>
                </a:solidFill>
                <a:latin typeface="Arial" pitchFamily="34" charset="0"/>
                <a:ea typeface="MS PGothic" pitchFamily="34" charset="-128"/>
              </a:defRPr>
            </a:lvl1pPr>
            <a:lvl2pPr marL="742950" indent="-285750" eaLnBrk="0" hangingPunct="0">
              <a:defRPr kumimoji="1">
                <a:solidFill>
                  <a:schemeClr val="tx1"/>
                </a:solidFill>
                <a:latin typeface="Arial" pitchFamily="34" charset="0"/>
                <a:ea typeface="MS PGothic" pitchFamily="34" charset="-128"/>
              </a:defRPr>
            </a:lvl2pPr>
            <a:lvl3pPr marL="1143000" indent="-228600" eaLnBrk="0" hangingPunct="0">
              <a:defRPr kumimoji="1">
                <a:solidFill>
                  <a:schemeClr val="tx1"/>
                </a:solidFill>
                <a:latin typeface="Arial" pitchFamily="34" charset="0"/>
                <a:ea typeface="MS PGothic" pitchFamily="34" charset="-128"/>
              </a:defRPr>
            </a:lvl3pPr>
            <a:lvl4pPr marL="1600200" indent="-228600" eaLnBrk="0" hangingPunct="0">
              <a:defRPr kumimoji="1">
                <a:solidFill>
                  <a:schemeClr val="tx1"/>
                </a:solidFill>
                <a:latin typeface="Arial" pitchFamily="34" charset="0"/>
                <a:ea typeface="MS PGothic" pitchFamily="34" charset="-128"/>
              </a:defRPr>
            </a:lvl4pPr>
            <a:lvl5pPr marL="2057400" indent="-228600" eaLnBrk="0" hangingPunct="0">
              <a:defRPr kumimoji="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MS PGothic" pitchFamily="34" charset="-128"/>
              </a:defRPr>
            </a:lvl9pPr>
          </a:lstStyle>
          <a:p>
            <a:pPr algn="ctr"/>
            <a:r>
              <a:rPr lang="en-US" sz="1400" b="1">
                <a:solidFill>
                  <a:srgbClr val="4D4D4D"/>
                </a:solidFill>
                <a:latin typeface="Open Sans" panose="020B0606030504020204" pitchFamily="34" charset="0"/>
                <a:ea typeface="Open Sans" panose="020B0606030504020204" pitchFamily="34" charset="0"/>
                <a:cs typeface="Open Sans" panose="020B0606030504020204" pitchFamily="34" charset="0"/>
              </a:rPr>
              <a:t>(Re)building check dams for SWC </a:t>
            </a:r>
          </a:p>
          <a:p>
            <a:pPr algn="ctr"/>
            <a:r>
              <a:rPr lang="en-US" sz="1400" b="1" i="1">
                <a:solidFill>
                  <a:srgbClr val="4D4D4D"/>
                </a:solidFill>
                <a:latin typeface="Open Sans" panose="020B0606030504020204" pitchFamily="34" charset="0"/>
                <a:ea typeface="Open Sans" panose="020B0606030504020204" pitchFamily="34" charset="0"/>
                <a:cs typeface="Open Sans" panose="020B0606030504020204" pitchFamily="34" charset="0"/>
              </a:rPr>
              <a:t>(Malawi)</a:t>
            </a:r>
          </a:p>
          <a:p>
            <a:pPr algn="ctr"/>
            <a:endParaRPr lang="en-US" sz="1400" b="1">
              <a:solidFill>
                <a:srgbClr val="4D4D4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 Box 39">
            <a:extLst>
              <a:ext uri="{FF2B5EF4-FFF2-40B4-BE49-F238E27FC236}">
                <a16:creationId xmlns:a16="http://schemas.microsoft.com/office/drawing/2014/main" id="{F87A4CB0-5E24-5CC3-6B10-6841F169A895}"/>
              </a:ext>
            </a:extLst>
          </p:cNvPr>
          <p:cNvSpPr txBox="1">
            <a:spLocks noChangeArrowheads="1"/>
          </p:cNvSpPr>
          <p:nvPr/>
        </p:nvSpPr>
        <p:spPr bwMode="auto">
          <a:xfrm>
            <a:off x="6331366" y="5990210"/>
            <a:ext cx="5357568" cy="740489"/>
          </a:xfrm>
          <a:prstGeom prst="rect">
            <a:avLst/>
          </a:prstGeom>
          <a:noFill/>
          <a:ln w="9525">
            <a:noFill/>
            <a:miter lim="800000"/>
            <a:headEnd/>
            <a:tailEnd/>
          </a:ln>
        </p:spPr>
        <p:txBody>
          <a:bodyPr wrap="square" lIns="93248" tIns="46624" rIns="93248" bIns="46624">
            <a:spAutoFit/>
          </a:bodyPr>
          <a:lstStyle>
            <a:lvl1pPr eaLnBrk="0" hangingPunct="0">
              <a:defRPr kumimoji="1">
                <a:solidFill>
                  <a:schemeClr val="tx1"/>
                </a:solidFill>
                <a:latin typeface="Arial" pitchFamily="34" charset="0"/>
                <a:ea typeface="MS PGothic" pitchFamily="34" charset="-128"/>
              </a:defRPr>
            </a:lvl1pPr>
            <a:lvl2pPr marL="742950" indent="-285750" eaLnBrk="0" hangingPunct="0">
              <a:defRPr kumimoji="1">
                <a:solidFill>
                  <a:schemeClr val="tx1"/>
                </a:solidFill>
                <a:latin typeface="Arial" pitchFamily="34" charset="0"/>
                <a:ea typeface="MS PGothic" pitchFamily="34" charset="-128"/>
              </a:defRPr>
            </a:lvl2pPr>
            <a:lvl3pPr marL="1143000" indent="-228600" eaLnBrk="0" hangingPunct="0">
              <a:defRPr kumimoji="1">
                <a:solidFill>
                  <a:schemeClr val="tx1"/>
                </a:solidFill>
                <a:latin typeface="Arial" pitchFamily="34" charset="0"/>
                <a:ea typeface="MS PGothic" pitchFamily="34" charset="-128"/>
              </a:defRPr>
            </a:lvl3pPr>
            <a:lvl4pPr marL="1600200" indent="-228600" eaLnBrk="0" hangingPunct="0">
              <a:defRPr kumimoji="1">
                <a:solidFill>
                  <a:schemeClr val="tx1"/>
                </a:solidFill>
                <a:latin typeface="Arial" pitchFamily="34" charset="0"/>
                <a:ea typeface="MS PGothic" pitchFamily="34" charset="-128"/>
              </a:defRPr>
            </a:lvl4pPr>
            <a:lvl5pPr marL="2057400" indent="-228600" eaLnBrk="0" hangingPunct="0">
              <a:defRPr kumimoji="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MS PGothic" pitchFamily="34" charset="-128"/>
              </a:defRPr>
            </a:lvl9pPr>
          </a:lstStyle>
          <a:p>
            <a:pPr algn="ctr"/>
            <a:r>
              <a:rPr lang="en-US" sz="1400" b="1">
                <a:solidFill>
                  <a:srgbClr val="4D4D4D"/>
                </a:solidFill>
                <a:latin typeface="Open Sans" panose="020B0606030504020204" pitchFamily="34" charset="0"/>
                <a:ea typeface="Open Sans" panose="020B0606030504020204" pitchFamily="34" charset="0"/>
                <a:cs typeface="Open Sans" panose="020B0606030504020204" pitchFamily="34" charset="0"/>
              </a:rPr>
              <a:t>Land Restoration efforts</a:t>
            </a:r>
          </a:p>
          <a:p>
            <a:pPr algn="ctr"/>
            <a:r>
              <a:rPr lang="en-US" sz="1400" b="1" i="1">
                <a:solidFill>
                  <a:srgbClr val="4D4D4D"/>
                </a:solidFill>
                <a:latin typeface="Open Sans" panose="020B0606030504020204" pitchFamily="34" charset="0"/>
                <a:ea typeface="Open Sans" panose="020B0606030504020204" pitchFamily="34" charset="0"/>
                <a:cs typeface="Open Sans" panose="020B0606030504020204" pitchFamily="34" charset="0"/>
              </a:rPr>
              <a:t>(Niger) </a:t>
            </a:r>
            <a:r>
              <a:rPr lang="en-US" sz="1400" b="1">
                <a:solidFill>
                  <a:srgbClr val="4D4D4D"/>
                </a:solidFill>
                <a:latin typeface="Open Sans" panose="020B0606030504020204" pitchFamily="34" charset="0"/>
                <a:ea typeface="Open Sans" panose="020B0606030504020204" pitchFamily="34" charset="0"/>
                <a:cs typeface="Open Sans" panose="020B0606030504020204" pitchFamily="34" charset="0"/>
              </a:rPr>
              <a:t>+ </a:t>
            </a:r>
            <a:r>
              <a:rPr lang="en-US" sz="1400" b="1">
                <a:solidFill>
                  <a:srgbClr val="00B385"/>
                </a:solidFill>
                <a:latin typeface="Open Sans" panose="020B0606030504020204" pitchFamily="34" charset="0"/>
                <a:ea typeface="Open Sans" panose="020B0606030504020204" pitchFamily="34" charset="0"/>
                <a:cs typeface="Open Sans" panose="020B0606030504020204" pitchFamily="34" charset="0"/>
              </a:rPr>
              <a:t>Mitigation Co-Benefits</a:t>
            </a:r>
          </a:p>
          <a:p>
            <a:pPr algn="ctr"/>
            <a:endParaRPr lang="en-US" sz="1400" b="1">
              <a:solidFill>
                <a:srgbClr val="4D4D4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9">
            <a:extLst>
              <a:ext uri="{FF2B5EF4-FFF2-40B4-BE49-F238E27FC236}">
                <a16:creationId xmlns:a16="http://schemas.microsoft.com/office/drawing/2014/main" id="{7C43E883-7829-F127-24A9-A8F1C2C4E92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3064" y="1725048"/>
            <a:ext cx="5357568" cy="4104252"/>
          </a:xfrm>
          <a:prstGeom prst="rect">
            <a:avLst/>
          </a:prstGeom>
        </p:spPr>
      </p:pic>
      <p:pic>
        <p:nvPicPr>
          <p:cNvPr id="3" name="Picture 4">
            <a:extLst>
              <a:ext uri="{FF2B5EF4-FFF2-40B4-BE49-F238E27FC236}">
                <a16:creationId xmlns:a16="http://schemas.microsoft.com/office/drawing/2014/main" id="{A691E062-5DE3-98E6-3807-B8D056C2FB8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04"/>
          <a:stretch/>
        </p:blipFill>
        <p:spPr>
          <a:xfrm>
            <a:off x="6350834" y="1725048"/>
            <a:ext cx="5338100" cy="4104252"/>
          </a:xfrm>
          <a:prstGeom prst="rect">
            <a:avLst/>
          </a:prstGeom>
        </p:spPr>
      </p:pic>
      <p:pic>
        <p:nvPicPr>
          <p:cNvPr id="4" name="Immagine 3">
            <a:extLst>
              <a:ext uri="{FF2B5EF4-FFF2-40B4-BE49-F238E27FC236}">
                <a16:creationId xmlns:a16="http://schemas.microsoft.com/office/drawing/2014/main" id="{412D926F-974F-88EE-CAB3-CBA5025BE39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063292" y="397277"/>
            <a:ext cx="1625642" cy="797675"/>
          </a:xfrm>
          <a:prstGeom prst="rect">
            <a:avLst/>
          </a:prstGeom>
        </p:spPr>
      </p:pic>
    </p:spTree>
    <p:extLst>
      <p:ext uri="{BB962C8B-B14F-4D97-AF65-F5344CB8AC3E}">
        <p14:creationId xmlns:p14="http://schemas.microsoft.com/office/powerpoint/2010/main" val="614498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655A962E-9C6F-E99B-19BA-DBA3BC06C17A}"/>
              </a:ext>
            </a:extLst>
          </p:cNvPr>
          <p:cNvSpPr txBox="1">
            <a:spLocks/>
          </p:cNvSpPr>
          <p:nvPr/>
        </p:nvSpPr>
        <p:spPr>
          <a:xfrm>
            <a:off x="503066" y="397277"/>
            <a:ext cx="7574134" cy="132777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en-US" sz="3000" b="1" kern="1400">
                <a:solidFill>
                  <a:srgbClr val="007DBC"/>
                </a:solidFill>
                <a:latin typeface="Open Sans Extrabold" panose="020B0606030504020204" pitchFamily="34" charset="0"/>
                <a:ea typeface="Open Sans Extrabold" panose="020B0606030504020204" pitchFamily="34" charset="0"/>
                <a:cs typeface="Open Sans Extrabold" panose="020B0606030504020204" pitchFamily="34" charset="0"/>
              </a:rPr>
              <a:t>ASSET CREATION AND ADAPTATION III</a:t>
            </a:r>
          </a:p>
          <a:p>
            <a:pPr>
              <a:lnSpc>
                <a:spcPct val="100000"/>
              </a:lnSpc>
              <a:spcAft>
                <a:spcPts val="600"/>
              </a:spcAft>
            </a:pPr>
            <a:r>
              <a:rPr lang="en-US" sz="1800" b="1" kern="1400">
                <a:solidFill>
                  <a:srgbClr val="007DBC">
                    <a:alpha val="75000"/>
                  </a:srgbClr>
                </a:solidFill>
                <a:latin typeface="Open Sans"/>
                <a:ea typeface="Open Sans"/>
                <a:cs typeface="Open Sans"/>
              </a:rPr>
              <a:t>Improving livelihoods &amp; reducing climate sensitivity:</a:t>
            </a:r>
          </a:p>
          <a:p>
            <a:pPr>
              <a:lnSpc>
                <a:spcPct val="100000"/>
              </a:lnSpc>
              <a:spcAft>
                <a:spcPts val="600"/>
              </a:spcAft>
            </a:pPr>
            <a:endParaRPr lang="en-US" sz="1800" b="1" kern="1400">
              <a:solidFill>
                <a:srgbClr val="007DBC"/>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spcAft>
                <a:spcPts val="600"/>
              </a:spcAft>
            </a:pPr>
            <a:endParaRPr lang="en-US" sz="1800" b="1" kern="1400">
              <a:solidFill>
                <a:srgbClr val="007DBC"/>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spcAft>
                <a:spcPts val="600"/>
              </a:spcAft>
            </a:pPr>
            <a:endParaRPr lang="en-US" sz="3000" b="1" kern="1400">
              <a:solidFill>
                <a:srgbClr val="007DBC"/>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ext Box 39">
            <a:extLst>
              <a:ext uri="{FF2B5EF4-FFF2-40B4-BE49-F238E27FC236}">
                <a16:creationId xmlns:a16="http://schemas.microsoft.com/office/drawing/2014/main" id="{E61C7F31-1482-06FF-2520-8E3019165D45}"/>
              </a:ext>
            </a:extLst>
          </p:cNvPr>
          <p:cNvSpPr txBox="1">
            <a:spLocks noChangeArrowheads="1"/>
          </p:cNvSpPr>
          <p:nvPr/>
        </p:nvSpPr>
        <p:spPr bwMode="auto">
          <a:xfrm>
            <a:off x="9582150" y="3507196"/>
            <a:ext cx="2106784" cy="1171377"/>
          </a:xfrm>
          <a:prstGeom prst="rect">
            <a:avLst/>
          </a:prstGeom>
          <a:solidFill>
            <a:srgbClr val="FFFFFF">
              <a:alpha val="65881"/>
            </a:srgbClr>
          </a:solidFill>
          <a:ln w="9525">
            <a:noFill/>
            <a:miter lim="800000"/>
            <a:headEnd/>
            <a:tailEnd/>
          </a:ln>
        </p:spPr>
        <p:txBody>
          <a:bodyPr wrap="square" lIns="93248" tIns="46624" rIns="93248" bIns="46624">
            <a:spAutoFit/>
          </a:bodyPr>
          <a:lstStyle>
            <a:lvl1pPr eaLnBrk="0" hangingPunct="0">
              <a:defRPr kumimoji="1">
                <a:solidFill>
                  <a:schemeClr val="tx1"/>
                </a:solidFill>
                <a:latin typeface="Arial" pitchFamily="34" charset="0"/>
                <a:ea typeface="MS PGothic" pitchFamily="34" charset="-128"/>
              </a:defRPr>
            </a:lvl1pPr>
            <a:lvl2pPr marL="742950" indent="-285750" eaLnBrk="0" hangingPunct="0">
              <a:defRPr kumimoji="1">
                <a:solidFill>
                  <a:schemeClr val="tx1"/>
                </a:solidFill>
                <a:latin typeface="Arial" pitchFamily="34" charset="0"/>
                <a:ea typeface="MS PGothic" pitchFamily="34" charset="-128"/>
              </a:defRPr>
            </a:lvl2pPr>
            <a:lvl3pPr marL="1143000" indent="-228600" eaLnBrk="0" hangingPunct="0">
              <a:defRPr kumimoji="1">
                <a:solidFill>
                  <a:schemeClr val="tx1"/>
                </a:solidFill>
                <a:latin typeface="Arial" pitchFamily="34" charset="0"/>
                <a:ea typeface="MS PGothic" pitchFamily="34" charset="-128"/>
              </a:defRPr>
            </a:lvl3pPr>
            <a:lvl4pPr marL="1600200" indent="-228600" eaLnBrk="0" hangingPunct="0">
              <a:defRPr kumimoji="1">
                <a:solidFill>
                  <a:schemeClr val="tx1"/>
                </a:solidFill>
                <a:latin typeface="Arial" pitchFamily="34" charset="0"/>
                <a:ea typeface="MS PGothic" pitchFamily="34" charset="-128"/>
              </a:defRPr>
            </a:lvl4pPr>
            <a:lvl5pPr marL="2057400" indent="-228600" eaLnBrk="0" hangingPunct="0">
              <a:defRPr kumimoji="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MS PGothic" pitchFamily="34" charset="-128"/>
              </a:defRPr>
            </a:lvl9pPr>
          </a:lstStyle>
          <a:p>
            <a:r>
              <a:rPr lang="en-US" sz="1400" b="1">
                <a:solidFill>
                  <a:srgbClr val="4D4D4D"/>
                </a:solidFill>
                <a:latin typeface="Open Sans" panose="020B0606030504020204" pitchFamily="34" charset="0"/>
                <a:ea typeface="Open Sans" panose="020B0606030504020204" pitchFamily="34" charset="0"/>
                <a:cs typeface="Open Sans" panose="020B0606030504020204" pitchFamily="34" charset="0"/>
              </a:rPr>
              <a:t>Irrigation facilities, fishponds, solar water pumps and chicken coops </a:t>
            </a:r>
            <a:r>
              <a:rPr lang="en-US" sz="1400" b="1" i="1">
                <a:solidFill>
                  <a:srgbClr val="4D4D4D"/>
                </a:solidFill>
                <a:latin typeface="Open Sans" panose="020B0606030504020204" pitchFamily="34" charset="0"/>
                <a:ea typeface="Open Sans" panose="020B0606030504020204" pitchFamily="34" charset="0"/>
                <a:cs typeface="Open Sans" panose="020B0606030504020204" pitchFamily="34" charset="0"/>
              </a:rPr>
              <a:t>(Zimbabwe)</a:t>
            </a:r>
          </a:p>
        </p:txBody>
      </p:sp>
      <p:pic>
        <p:nvPicPr>
          <p:cNvPr id="4" name="Picture 1">
            <a:extLst>
              <a:ext uri="{FF2B5EF4-FFF2-40B4-BE49-F238E27FC236}">
                <a16:creationId xmlns:a16="http://schemas.microsoft.com/office/drawing/2014/main" id="{F9EC1843-AF32-2C00-8C09-A0CE71DC05C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3066" y="1629253"/>
            <a:ext cx="8827084" cy="4735675"/>
          </a:xfrm>
          <a:prstGeom prst="rect">
            <a:avLst/>
          </a:prstGeom>
        </p:spPr>
      </p:pic>
      <p:pic>
        <p:nvPicPr>
          <p:cNvPr id="6" name="Immagine 5">
            <a:extLst>
              <a:ext uri="{FF2B5EF4-FFF2-40B4-BE49-F238E27FC236}">
                <a16:creationId xmlns:a16="http://schemas.microsoft.com/office/drawing/2014/main" id="{39A37B96-245F-C3EA-8619-27699A1CE6E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063292" y="397277"/>
            <a:ext cx="1625642" cy="797675"/>
          </a:xfrm>
          <a:prstGeom prst="rect">
            <a:avLst/>
          </a:prstGeom>
        </p:spPr>
      </p:pic>
    </p:spTree>
    <p:extLst>
      <p:ext uri="{BB962C8B-B14F-4D97-AF65-F5344CB8AC3E}">
        <p14:creationId xmlns:p14="http://schemas.microsoft.com/office/powerpoint/2010/main" val="551249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655A962E-9C6F-E99B-19BA-DBA3BC06C17A}"/>
              </a:ext>
            </a:extLst>
          </p:cNvPr>
          <p:cNvSpPr txBox="1">
            <a:spLocks/>
          </p:cNvSpPr>
          <p:nvPr/>
        </p:nvSpPr>
        <p:spPr>
          <a:xfrm>
            <a:off x="503066" y="397277"/>
            <a:ext cx="7574134" cy="132777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en-US" sz="3000" b="1" kern="1400">
                <a:solidFill>
                  <a:srgbClr val="007DBC"/>
                </a:solidFill>
                <a:latin typeface="Open Sans Extrabold" panose="020B0606030504020204" pitchFamily="34" charset="0"/>
                <a:ea typeface="Open Sans Extrabold" panose="020B0606030504020204" pitchFamily="34" charset="0"/>
                <a:cs typeface="Open Sans Extrabold" panose="020B0606030504020204" pitchFamily="34" charset="0"/>
              </a:rPr>
              <a:t>ATTENTION TO SOIL HEALTH</a:t>
            </a:r>
          </a:p>
          <a:p>
            <a:pPr>
              <a:lnSpc>
                <a:spcPct val="100000"/>
              </a:lnSpc>
              <a:spcAft>
                <a:spcPts val="600"/>
              </a:spcAft>
            </a:pPr>
            <a:r>
              <a:rPr lang="en-US" sz="1800" b="1" kern="1400">
                <a:solidFill>
                  <a:srgbClr val="007DBC">
                    <a:alpha val="75000"/>
                  </a:srgbClr>
                </a:solidFill>
                <a:latin typeface="Open Sans" panose="020B0606030504020204" pitchFamily="34" charset="0"/>
                <a:ea typeface="Open Sans" panose="020B0606030504020204" pitchFamily="34" charset="0"/>
                <a:cs typeface="Open Sans" panose="020B0606030504020204" pitchFamily="34" charset="0"/>
              </a:rPr>
              <a:t>Adaptation + </a:t>
            </a:r>
            <a:r>
              <a:rPr lang="en-US" sz="1800" b="1" kern="1400">
                <a:solidFill>
                  <a:srgbClr val="00B385"/>
                </a:solidFill>
                <a:latin typeface="Open Sans" panose="020B0606030504020204" pitchFamily="34" charset="0"/>
                <a:ea typeface="Open Sans" panose="020B0606030504020204" pitchFamily="34" charset="0"/>
                <a:cs typeface="Open Sans" panose="020B0606030504020204" pitchFamily="34" charset="0"/>
              </a:rPr>
              <a:t>Mitigation</a:t>
            </a:r>
          </a:p>
          <a:p>
            <a:pPr>
              <a:lnSpc>
                <a:spcPct val="100000"/>
              </a:lnSpc>
              <a:spcAft>
                <a:spcPts val="600"/>
              </a:spcAft>
            </a:pPr>
            <a:endParaRPr lang="en-US" sz="1800" b="1" kern="1400">
              <a:solidFill>
                <a:srgbClr val="007DBC"/>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spcAft>
                <a:spcPts val="600"/>
              </a:spcAft>
            </a:pPr>
            <a:endParaRPr lang="en-US" sz="1800" b="1" kern="1400">
              <a:solidFill>
                <a:srgbClr val="007DBC"/>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spcAft>
                <a:spcPts val="600"/>
              </a:spcAft>
            </a:pPr>
            <a:endParaRPr lang="en-US" sz="1800" b="1" kern="1400">
              <a:solidFill>
                <a:srgbClr val="007DBC"/>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spcAft>
                <a:spcPts val="600"/>
              </a:spcAft>
            </a:pPr>
            <a:endParaRPr lang="en-US" sz="3000" b="1" kern="1400">
              <a:solidFill>
                <a:srgbClr val="007DBC"/>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2" name="Picture 2">
            <a:hlinkClick r:id="rId3"/>
            <a:extLst>
              <a:ext uri="{FF2B5EF4-FFF2-40B4-BE49-F238E27FC236}">
                <a16:creationId xmlns:a16="http://schemas.microsoft.com/office/drawing/2014/main" id="{BB15842A-7576-68B8-CB86-7D607C93B5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70523" y="1200099"/>
            <a:ext cx="3518411" cy="4987896"/>
          </a:xfrm>
          <a:prstGeom prst="rect">
            <a:avLst/>
          </a:prstGeom>
          <a:effectLst>
            <a:outerShdw blurRad="50800" dist="101600" dir="2700000" algn="tl" rotWithShape="0">
              <a:prstClr val="black">
                <a:alpha val="20000"/>
              </a:prstClr>
            </a:outerShdw>
          </a:effectLst>
        </p:spPr>
      </p:pic>
      <p:pic>
        <p:nvPicPr>
          <p:cNvPr id="3" name="Picture 5">
            <a:extLst>
              <a:ext uri="{FF2B5EF4-FFF2-40B4-BE49-F238E27FC236}">
                <a16:creationId xmlns:a16="http://schemas.microsoft.com/office/drawing/2014/main" id="{E6D61D0D-C388-6D55-3A79-BEBEFFA5EC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065" y="1897649"/>
            <a:ext cx="7019895" cy="3592796"/>
          </a:xfrm>
          <a:prstGeom prst="rect">
            <a:avLst/>
          </a:prstGeom>
        </p:spPr>
      </p:pic>
      <p:pic>
        <p:nvPicPr>
          <p:cNvPr id="7" name="Immagine 6">
            <a:extLst>
              <a:ext uri="{FF2B5EF4-FFF2-40B4-BE49-F238E27FC236}">
                <a16:creationId xmlns:a16="http://schemas.microsoft.com/office/drawing/2014/main" id="{B3742383-69AA-32EE-3A27-AC092ECE5DD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03065" y="5663047"/>
            <a:ext cx="1625642" cy="797675"/>
          </a:xfrm>
          <a:prstGeom prst="rect">
            <a:avLst/>
          </a:prstGeom>
        </p:spPr>
      </p:pic>
    </p:spTree>
    <p:extLst>
      <p:ext uri="{BB962C8B-B14F-4D97-AF65-F5344CB8AC3E}">
        <p14:creationId xmlns:p14="http://schemas.microsoft.com/office/powerpoint/2010/main" val="2202484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655A962E-9C6F-E99B-19BA-DBA3BC06C17A}"/>
              </a:ext>
            </a:extLst>
          </p:cNvPr>
          <p:cNvSpPr txBox="1">
            <a:spLocks/>
          </p:cNvSpPr>
          <p:nvPr/>
        </p:nvSpPr>
        <p:spPr>
          <a:xfrm>
            <a:off x="503065" y="397277"/>
            <a:ext cx="11185867" cy="1327771"/>
          </a:xfrm>
          <a:prstGeom prst="rect">
            <a:avLst/>
          </a:prstGeom>
        </p:spPr>
        <p:txBody>
          <a:bodyPr vert="horz" lIns="91440" tIns="45720" rIns="91440" bIns="45720" rtlCol="0" anchor="t" anchorCtr="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000" b="1" kern="1400" dirty="0">
                <a:solidFill>
                  <a:srgbClr val="007DBC"/>
                </a:solidFill>
                <a:latin typeface="Open Sans Extrabold" panose="020B0606030504020204" pitchFamily="34" charset="0"/>
                <a:ea typeface="Open Sans Extrabold" panose="020B0606030504020204" pitchFamily="34" charset="0"/>
                <a:cs typeface="Open Sans Extrabold" panose="020B0606030504020204" pitchFamily="34" charset="0"/>
              </a:rPr>
              <a:t>Integrated resilience: reducing humanitarian needs whilst generating co-benefits for climate, social cohesion and agroecology</a:t>
            </a:r>
          </a:p>
        </p:txBody>
      </p:sp>
      <p:pic>
        <p:nvPicPr>
          <p:cNvPr id="2" name="Picture 1">
            <a:extLst>
              <a:ext uri="{FF2B5EF4-FFF2-40B4-BE49-F238E27FC236}">
                <a16:creationId xmlns:a16="http://schemas.microsoft.com/office/drawing/2014/main" id="{F5369138-7938-80E9-1BF1-990E44DCF6C4}"/>
              </a:ext>
            </a:extLst>
          </p:cNvPr>
          <p:cNvPicPr>
            <a:picLocks noChangeAspect="1"/>
          </p:cNvPicPr>
          <p:nvPr/>
        </p:nvPicPr>
        <p:blipFill>
          <a:blip r:embed="rId3"/>
          <a:stretch>
            <a:fillRect/>
          </a:stretch>
        </p:blipFill>
        <p:spPr>
          <a:xfrm>
            <a:off x="4978874" y="2907660"/>
            <a:ext cx="6710058" cy="3950340"/>
          </a:xfrm>
          <a:prstGeom prst="rect">
            <a:avLst/>
          </a:prstGeom>
        </p:spPr>
      </p:pic>
      <p:pic>
        <p:nvPicPr>
          <p:cNvPr id="4" name="Immagine 3">
            <a:extLst>
              <a:ext uri="{FF2B5EF4-FFF2-40B4-BE49-F238E27FC236}">
                <a16:creationId xmlns:a16="http://schemas.microsoft.com/office/drawing/2014/main" id="{08B9B00B-89CA-63A4-3262-6533ADD3938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03065" y="5663047"/>
            <a:ext cx="1625642" cy="797675"/>
          </a:xfrm>
          <a:prstGeom prst="rect">
            <a:avLst/>
          </a:prstGeom>
        </p:spPr>
      </p:pic>
      <p:sp>
        <p:nvSpPr>
          <p:cNvPr id="6" name="Content Placeholder 2">
            <a:extLst>
              <a:ext uri="{FF2B5EF4-FFF2-40B4-BE49-F238E27FC236}">
                <a16:creationId xmlns:a16="http://schemas.microsoft.com/office/drawing/2014/main" id="{9645D81E-2943-15D3-0532-76AE40121955}"/>
              </a:ext>
            </a:extLst>
          </p:cNvPr>
          <p:cNvSpPr txBox="1">
            <a:spLocks/>
          </p:cNvSpPr>
          <p:nvPr/>
        </p:nvSpPr>
        <p:spPr>
          <a:xfrm>
            <a:off x="503065" y="1882916"/>
            <a:ext cx="11185866" cy="428464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0070BA"/>
              </a:buClr>
              <a:buFont typeface="Arial" charset="0"/>
              <a:buChar char="•"/>
              <a:defRPr sz="1800" b="0" i="0" kern="1200" spc="60" baseline="0">
                <a:solidFill>
                  <a:schemeClr val="tx1"/>
                </a:solidFill>
                <a:latin typeface="Open Sans" charset="0"/>
                <a:ea typeface="Open Sans" charset="0"/>
                <a:cs typeface="Open Sans" charset="0"/>
              </a:defRPr>
            </a:lvl1pPr>
            <a:lvl2pPr marL="685800" indent="-228600" algn="l" defTabSz="914400" rtl="0" eaLnBrk="1" latinLnBrk="0" hangingPunct="1">
              <a:lnSpc>
                <a:spcPct val="100000"/>
              </a:lnSpc>
              <a:spcBef>
                <a:spcPts val="500"/>
              </a:spcBef>
              <a:buClr>
                <a:srgbClr val="0070BA"/>
              </a:buClr>
              <a:buFont typeface="Arial" charset="0"/>
              <a:buChar char="•"/>
              <a:defRPr sz="1600" b="0" i="0" kern="1200" spc="60" baseline="0">
                <a:solidFill>
                  <a:schemeClr val="tx1"/>
                </a:solidFill>
                <a:latin typeface="Open Sans" charset="0"/>
                <a:ea typeface="Open Sans" charset="0"/>
                <a:cs typeface="Open Sans" charset="0"/>
              </a:defRPr>
            </a:lvl2pPr>
            <a:lvl3pPr marL="1143000" indent="-228600" algn="l" defTabSz="914400" rtl="0" eaLnBrk="1" latinLnBrk="0" hangingPunct="1">
              <a:lnSpc>
                <a:spcPct val="100000"/>
              </a:lnSpc>
              <a:spcBef>
                <a:spcPts val="500"/>
              </a:spcBef>
              <a:buClr>
                <a:srgbClr val="0070BA"/>
              </a:buClr>
              <a:buFont typeface="Arial" charset="0"/>
              <a:buChar char="•"/>
              <a:defRPr sz="1400" b="0" i="0" kern="1200" spc="60" baseline="0">
                <a:solidFill>
                  <a:schemeClr val="tx1"/>
                </a:solidFill>
                <a:latin typeface="Open Sans" charset="0"/>
                <a:ea typeface="Open Sans" charset="0"/>
                <a:cs typeface="Open Sans" charset="0"/>
              </a:defRPr>
            </a:lvl3pPr>
            <a:lvl4pPr marL="1600200" indent="-228600" algn="l" defTabSz="914400" rtl="0" eaLnBrk="1" latinLnBrk="0" hangingPunct="1">
              <a:lnSpc>
                <a:spcPct val="100000"/>
              </a:lnSpc>
              <a:spcBef>
                <a:spcPts val="500"/>
              </a:spcBef>
              <a:buClr>
                <a:srgbClr val="0070BA"/>
              </a:buClr>
              <a:buFont typeface="Arial" charset="0"/>
              <a:buChar char="•"/>
              <a:defRPr sz="1200" b="0" i="0" kern="1200" spc="60" baseline="0">
                <a:solidFill>
                  <a:schemeClr val="tx1"/>
                </a:solidFill>
                <a:latin typeface="Open Sans" charset="0"/>
                <a:ea typeface="Open Sans" charset="0"/>
                <a:cs typeface="Open Sans" charset="0"/>
              </a:defRPr>
            </a:lvl4pPr>
            <a:lvl5pPr marL="2057400" indent="-228600" algn="l" defTabSz="914400" rtl="0" eaLnBrk="1" latinLnBrk="0" hangingPunct="1">
              <a:lnSpc>
                <a:spcPct val="100000"/>
              </a:lnSpc>
              <a:spcBef>
                <a:spcPts val="500"/>
              </a:spcBef>
              <a:buClr>
                <a:srgbClr val="0070BA"/>
              </a:buClr>
              <a:buFont typeface="Arial" charset="0"/>
              <a:buChar char="•"/>
              <a:defRPr sz="1200" b="0" i="0" kern="1200" spc="60" baseline="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lvl="1">
              <a:lnSpc>
                <a:spcPct val="120000"/>
              </a:lnSpc>
              <a:spcBef>
                <a:spcPts val="600"/>
              </a:spcBef>
              <a:spcAft>
                <a:spcPts val="300"/>
              </a:spcAft>
              <a:buClr>
                <a:srgbClr val="4D4D4D"/>
              </a:buClr>
              <a:buFont typeface="Courier New" panose="02070309020205020404" pitchFamily="49" charset="0"/>
              <a:buChar char="o"/>
            </a:pPr>
            <a:r>
              <a:rPr lang="en-GB" b="1" dirty="0">
                <a:solidFill>
                  <a:srgbClr val="4D4D4D"/>
                </a:solidFill>
              </a:rPr>
              <a:t>G5 Countries </a:t>
            </a:r>
            <a:r>
              <a:rPr lang="en-GB" dirty="0">
                <a:solidFill>
                  <a:srgbClr val="4D4D4D"/>
                </a:solidFill>
              </a:rPr>
              <a:t>(Mauritania, Mali, Burkina Faso, Niger, Chad). </a:t>
            </a:r>
          </a:p>
          <a:p>
            <a:pPr marL="285750" lvl="1">
              <a:lnSpc>
                <a:spcPct val="120000"/>
              </a:lnSpc>
              <a:spcBef>
                <a:spcPts val="600"/>
              </a:spcBef>
              <a:spcAft>
                <a:spcPts val="300"/>
              </a:spcAft>
              <a:buClr>
                <a:srgbClr val="4D4D4D"/>
              </a:buClr>
              <a:buFont typeface="Courier New" panose="02070309020205020404" pitchFamily="49" charset="0"/>
              <a:buChar char="o"/>
            </a:pPr>
            <a:r>
              <a:rPr lang="en-GB" dirty="0">
                <a:solidFill>
                  <a:srgbClr val="4D4D4D"/>
                </a:solidFill>
              </a:rPr>
              <a:t>Multiple challenges: </a:t>
            </a:r>
            <a:r>
              <a:rPr lang="en-GB" b="1" dirty="0">
                <a:solidFill>
                  <a:srgbClr val="4D4D4D"/>
                </a:solidFill>
              </a:rPr>
              <a:t>high levels of food insecurity and malnutrition, unequal access </a:t>
            </a:r>
            <a:r>
              <a:rPr lang="en-GB" dirty="0">
                <a:solidFill>
                  <a:srgbClr val="4D4D4D"/>
                </a:solidFill>
              </a:rPr>
              <a:t>to</a:t>
            </a:r>
            <a:r>
              <a:rPr lang="en-GB" b="1" dirty="0">
                <a:solidFill>
                  <a:srgbClr val="4D4D4D"/>
                </a:solidFill>
              </a:rPr>
              <a:t> basic services, poorly integrated markets, land degradation, droughts and erratic rainfall.</a:t>
            </a:r>
          </a:p>
          <a:p>
            <a:pPr marL="285750" lvl="1">
              <a:lnSpc>
                <a:spcPct val="120000"/>
              </a:lnSpc>
              <a:spcBef>
                <a:spcPts val="600"/>
              </a:spcBef>
              <a:spcAft>
                <a:spcPts val="300"/>
              </a:spcAft>
              <a:buClr>
                <a:srgbClr val="4D4D4D"/>
              </a:buClr>
              <a:buFont typeface="Courier New" panose="02070309020205020404" pitchFamily="49" charset="0"/>
              <a:buChar char="o"/>
            </a:pPr>
            <a:r>
              <a:rPr lang="en-GB" b="1" dirty="0">
                <a:solidFill>
                  <a:srgbClr val="4D4D4D"/>
                </a:solidFill>
              </a:rPr>
              <a:t>Climate change </a:t>
            </a:r>
            <a:r>
              <a:rPr lang="en-GB" dirty="0">
                <a:solidFill>
                  <a:srgbClr val="4D4D4D"/>
                </a:solidFill>
              </a:rPr>
              <a:t>a major aggravating factor.</a:t>
            </a:r>
          </a:p>
          <a:p>
            <a:pPr marL="285750" lvl="1">
              <a:lnSpc>
                <a:spcPct val="120000"/>
              </a:lnSpc>
              <a:spcBef>
                <a:spcPts val="600"/>
              </a:spcBef>
              <a:spcAft>
                <a:spcPts val="300"/>
              </a:spcAft>
              <a:buClr>
                <a:srgbClr val="4D4D4D"/>
              </a:buClr>
              <a:buFont typeface="Courier New" panose="02070309020205020404" pitchFamily="49" charset="0"/>
              <a:buChar char="o"/>
            </a:pPr>
            <a:r>
              <a:rPr lang="en-GB" b="1" dirty="0">
                <a:solidFill>
                  <a:srgbClr val="4D4D4D"/>
                </a:solidFill>
              </a:rPr>
              <a:t>Insecurity, instability and migration 							      </a:t>
            </a:r>
            <a:r>
              <a:rPr lang="en-GB" dirty="0">
                <a:solidFill>
                  <a:srgbClr val="4D4D4D"/>
                </a:solidFill>
              </a:rPr>
              <a:t>across the region and beyond 								               is increasing. </a:t>
            </a:r>
          </a:p>
          <a:p>
            <a:pPr marL="285750" lvl="1">
              <a:lnSpc>
                <a:spcPct val="120000"/>
              </a:lnSpc>
              <a:spcBef>
                <a:spcPts val="600"/>
              </a:spcBef>
              <a:spcAft>
                <a:spcPts val="300"/>
              </a:spcAft>
              <a:buClr>
                <a:srgbClr val="4D4D4D"/>
              </a:buClr>
              <a:buFont typeface="Courier New" panose="02070309020205020404" pitchFamily="49" charset="0"/>
              <a:buChar char="o"/>
            </a:pPr>
            <a:endParaRPr lang="en-GB" dirty="0">
              <a:solidFill>
                <a:srgbClr val="4D4D4D"/>
              </a:solidFill>
            </a:endParaRPr>
          </a:p>
          <a:p>
            <a:pPr marL="285750" lvl="1">
              <a:lnSpc>
                <a:spcPct val="120000"/>
              </a:lnSpc>
              <a:spcBef>
                <a:spcPts val="600"/>
              </a:spcBef>
              <a:spcAft>
                <a:spcPts val="300"/>
              </a:spcAft>
              <a:buClr>
                <a:srgbClr val="4D4D4D"/>
              </a:buClr>
              <a:buFont typeface="Courier New" panose="02070309020205020404" pitchFamily="49" charset="0"/>
              <a:buChar char="o"/>
            </a:pPr>
            <a:endParaRPr lang="en-GB" dirty="0">
              <a:solidFill>
                <a:srgbClr val="4D4D4D"/>
              </a:solidFill>
            </a:endParaRPr>
          </a:p>
        </p:txBody>
      </p:sp>
    </p:spTree>
    <p:extLst>
      <p:ext uri="{BB962C8B-B14F-4D97-AF65-F5344CB8AC3E}">
        <p14:creationId xmlns:p14="http://schemas.microsoft.com/office/powerpoint/2010/main" val="452964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B58B75CB-4502-59EC-E1E9-AB69E93D823D}"/>
              </a:ext>
            </a:extLst>
          </p:cNvPr>
          <p:cNvSpPr txBox="1">
            <a:spLocks/>
          </p:cNvSpPr>
          <p:nvPr/>
        </p:nvSpPr>
        <p:spPr>
          <a:xfrm>
            <a:off x="503066" y="397277"/>
            <a:ext cx="4583284" cy="132777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000" b="1" kern="1400">
                <a:solidFill>
                  <a:srgbClr val="0080C4"/>
                </a:solidFill>
                <a:latin typeface="Open Sans Extrabold" panose="020B0606030504020204" pitchFamily="34" charset="0"/>
                <a:ea typeface="Open Sans Extrabold" panose="020B0606030504020204" pitchFamily="34" charset="0"/>
                <a:cs typeface="Open Sans Extrabold" panose="020B0606030504020204" pitchFamily="34" charset="0"/>
              </a:rPr>
              <a:t>THE APPROACH</a:t>
            </a:r>
          </a:p>
        </p:txBody>
      </p:sp>
      <p:sp>
        <p:nvSpPr>
          <p:cNvPr id="8" name="Content Placeholder 2">
            <a:extLst>
              <a:ext uri="{FF2B5EF4-FFF2-40B4-BE49-F238E27FC236}">
                <a16:creationId xmlns:a16="http://schemas.microsoft.com/office/drawing/2014/main" id="{64EBC01E-CFC5-23D4-B501-6D451A435A98}"/>
              </a:ext>
            </a:extLst>
          </p:cNvPr>
          <p:cNvSpPr>
            <a:spLocks noGrp="1"/>
          </p:cNvSpPr>
          <p:nvPr>
            <p:ph idx="1"/>
          </p:nvPr>
        </p:nvSpPr>
        <p:spPr>
          <a:xfrm>
            <a:off x="503066" y="1061162"/>
            <a:ext cx="5458198" cy="5531227"/>
          </a:xfrm>
        </p:spPr>
        <p:txBody>
          <a:bodyPr vert="horz" lIns="91440" tIns="45720" rIns="91440" bIns="45720" rtlCol="0" anchor="t">
            <a:noAutofit/>
          </a:bodyPr>
          <a:lstStyle/>
          <a:p>
            <a:pPr marL="285750" lvl="1">
              <a:lnSpc>
                <a:spcPct val="120000"/>
              </a:lnSpc>
              <a:spcBef>
                <a:spcPts val="600"/>
              </a:spcBef>
              <a:spcAft>
                <a:spcPts val="300"/>
              </a:spcAft>
              <a:buClr>
                <a:srgbClr val="4D4D4D"/>
              </a:buClr>
              <a:buFont typeface="Courier New" panose="02070309020205020404" pitchFamily="49" charset="0"/>
              <a:buChar char="o"/>
            </a:pPr>
            <a:r>
              <a:rPr lang="en-GB" dirty="0">
                <a:solidFill>
                  <a:srgbClr val="4D4D4D"/>
                </a:solidFill>
                <a:latin typeface="Open Sans"/>
                <a:ea typeface="Open Sans"/>
                <a:cs typeface="Open Sans"/>
              </a:rPr>
              <a:t>Restoring ecosystems through asset creation.</a:t>
            </a:r>
          </a:p>
          <a:p>
            <a:pPr marL="285750" lvl="1">
              <a:lnSpc>
                <a:spcPct val="120000"/>
              </a:lnSpc>
              <a:spcBef>
                <a:spcPts val="600"/>
              </a:spcBef>
              <a:spcAft>
                <a:spcPts val="300"/>
              </a:spcAft>
              <a:buClr>
                <a:srgbClr val="4D4D4D"/>
              </a:buClr>
              <a:buFont typeface="Courier New" panose="02070309020205020404" pitchFamily="49" charset="0"/>
              <a:buChar char="o"/>
            </a:pPr>
            <a:r>
              <a:rPr lang="en-GB" dirty="0">
                <a:solidFill>
                  <a:srgbClr val="4D4D4D"/>
                </a:solidFill>
                <a:latin typeface="Open Sans"/>
                <a:ea typeface="Open Sans"/>
                <a:cs typeface="Open Sans"/>
              </a:rPr>
              <a:t>Promoting the (re) introduction of drought resistant crops (e.g. millet, sorghum, etc.)</a:t>
            </a:r>
          </a:p>
          <a:p>
            <a:pPr marL="285750" lvl="1">
              <a:lnSpc>
                <a:spcPct val="120000"/>
              </a:lnSpc>
              <a:spcBef>
                <a:spcPts val="600"/>
              </a:spcBef>
              <a:spcAft>
                <a:spcPts val="300"/>
              </a:spcAft>
              <a:buClr>
                <a:srgbClr val="4D4D4D"/>
              </a:buClr>
              <a:buFont typeface="Courier New" panose="02070309020205020404" pitchFamily="49" charset="0"/>
              <a:buChar char="o"/>
            </a:pPr>
            <a:r>
              <a:rPr lang="en-GB" dirty="0">
                <a:solidFill>
                  <a:srgbClr val="4D4D4D"/>
                </a:solidFill>
                <a:latin typeface="Open Sans"/>
                <a:ea typeface="Open Sans"/>
                <a:cs typeface="Open Sans"/>
              </a:rPr>
              <a:t>Providing nutritious school meals. </a:t>
            </a:r>
            <a:endParaRPr lang="en-GB" dirty="0">
              <a:solidFill>
                <a:srgbClr val="4D4D4D"/>
              </a:solidFill>
            </a:endParaRPr>
          </a:p>
          <a:p>
            <a:pPr marL="285750" lvl="1">
              <a:lnSpc>
                <a:spcPct val="120000"/>
              </a:lnSpc>
              <a:spcBef>
                <a:spcPts val="600"/>
              </a:spcBef>
              <a:spcAft>
                <a:spcPts val="300"/>
              </a:spcAft>
              <a:buClr>
                <a:srgbClr val="4D4D4D"/>
              </a:buClr>
              <a:buFont typeface="Courier New" panose="02070309020205020404" pitchFamily="49" charset="0"/>
              <a:buChar char="o"/>
            </a:pPr>
            <a:r>
              <a:rPr lang="en-GB" dirty="0">
                <a:solidFill>
                  <a:srgbClr val="4D4D4D"/>
                </a:solidFill>
                <a:latin typeface="Open Sans"/>
                <a:ea typeface="Open Sans"/>
                <a:cs typeface="Open Sans"/>
              </a:rPr>
              <a:t>Delivering nutrition-specific and nutrition-sensitive interventions.</a:t>
            </a:r>
          </a:p>
          <a:p>
            <a:pPr marL="285750" lvl="1">
              <a:lnSpc>
                <a:spcPct val="120000"/>
              </a:lnSpc>
              <a:spcBef>
                <a:spcPts val="600"/>
              </a:spcBef>
              <a:spcAft>
                <a:spcPts val="300"/>
              </a:spcAft>
              <a:buClr>
                <a:srgbClr val="4D4D4D"/>
              </a:buClr>
              <a:buFont typeface="Courier New" panose="02070309020205020404" pitchFamily="49" charset="0"/>
              <a:buChar char="o"/>
            </a:pPr>
            <a:r>
              <a:rPr lang="en-GB" dirty="0">
                <a:solidFill>
                  <a:srgbClr val="4D4D4D"/>
                </a:solidFill>
                <a:latin typeface="Open Sans"/>
                <a:ea typeface="Open Sans"/>
                <a:cs typeface="Open Sans"/>
              </a:rPr>
              <a:t>Supporting smallholder farmers to reduce  post-harvest losses, develop value chains, and increase access to markets.</a:t>
            </a:r>
          </a:p>
          <a:p>
            <a:pPr marL="285750" lvl="1">
              <a:lnSpc>
                <a:spcPct val="120000"/>
              </a:lnSpc>
              <a:spcBef>
                <a:spcPts val="600"/>
              </a:spcBef>
              <a:spcAft>
                <a:spcPts val="300"/>
              </a:spcAft>
              <a:buClr>
                <a:srgbClr val="4D4D4D"/>
              </a:buClr>
              <a:buFont typeface="Courier New" panose="02070309020205020404" pitchFamily="49" charset="0"/>
              <a:buChar char="o"/>
            </a:pPr>
            <a:r>
              <a:rPr lang="en-GB" dirty="0">
                <a:solidFill>
                  <a:srgbClr val="4D4D4D"/>
                </a:solidFill>
                <a:latin typeface="Open Sans"/>
                <a:ea typeface="Open Sans"/>
                <a:cs typeface="Open Sans"/>
              </a:rPr>
              <a:t>Capacity strengthening of government institutions, local communities and academia </a:t>
            </a:r>
            <a:endParaRPr lang="en-GB" dirty="0">
              <a:solidFill>
                <a:srgbClr val="4D4D4D"/>
              </a:solidFill>
            </a:endParaRPr>
          </a:p>
          <a:p>
            <a:pPr marL="285750" lvl="1">
              <a:lnSpc>
                <a:spcPct val="120000"/>
              </a:lnSpc>
              <a:spcBef>
                <a:spcPts val="600"/>
              </a:spcBef>
              <a:spcAft>
                <a:spcPts val="1500"/>
              </a:spcAft>
              <a:buClr>
                <a:srgbClr val="4D4D4D"/>
              </a:buClr>
              <a:buFont typeface="Courier New" panose="02070309020205020404" pitchFamily="49" charset="0"/>
              <a:buChar char="o"/>
            </a:pPr>
            <a:r>
              <a:rPr lang="en-GB" dirty="0">
                <a:solidFill>
                  <a:srgbClr val="4D4D4D"/>
                </a:solidFill>
              </a:rPr>
              <a:t>Integrating lean season food/cash and nutrition support to safeguard resilience gains during    the peak hunger period. </a:t>
            </a:r>
          </a:p>
          <a:p>
            <a:pPr marL="285750" lvl="1">
              <a:lnSpc>
                <a:spcPct val="120000"/>
              </a:lnSpc>
              <a:spcBef>
                <a:spcPts val="600"/>
              </a:spcBef>
              <a:spcAft>
                <a:spcPts val="1500"/>
              </a:spcAft>
              <a:buClr>
                <a:srgbClr val="4D4D4D"/>
              </a:buClr>
              <a:buFont typeface="Courier New" panose="02070309020205020404" pitchFamily="49" charset="0"/>
              <a:buChar char="o"/>
            </a:pPr>
            <a:r>
              <a:rPr lang="en-GB" dirty="0">
                <a:solidFill>
                  <a:srgbClr val="4D4D4D"/>
                </a:solidFill>
              </a:rPr>
              <a:t>Integrate and layer EW and Anticipatory Action, financial protection and other efforts</a:t>
            </a:r>
          </a:p>
          <a:p>
            <a:pPr marL="285750" lvl="1">
              <a:lnSpc>
                <a:spcPct val="120000"/>
              </a:lnSpc>
              <a:spcBef>
                <a:spcPts val="600"/>
              </a:spcBef>
              <a:spcAft>
                <a:spcPts val="300"/>
              </a:spcAft>
              <a:buClr>
                <a:srgbClr val="4D4D4D"/>
              </a:buClr>
              <a:buFont typeface="Courier New" panose="02070309020205020404" pitchFamily="49" charset="0"/>
              <a:buChar char="o"/>
            </a:pPr>
            <a:endParaRPr lang="en-GB" dirty="0">
              <a:solidFill>
                <a:srgbClr val="4D4D4D"/>
              </a:solidFill>
            </a:endParaRPr>
          </a:p>
        </p:txBody>
      </p:sp>
      <p:pic>
        <p:nvPicPr>
          <p:cNvPr id="10" name="Picture 4">
            <a:extLst>
              <a:ext uri="{FF2B5EF4-FFF2-40B4-BE49-F238E27FC236}">
                <a16:creationId xmlns:a16="http://schemas.microsoft.com/office/drawing/2014/main" id="{73C4CB5B-8E40-C654-11CE-DB3E4D8233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658193" cy="7013646"/>
          </a:xfrm>
          <a:prstGeom prst="rect">
            <a:avLst/>
          </a:prstGeom>
        </p:spPr>
      </p:pic>
      <p:sp>
        <p:nvSpPr>
          <p:cNvPr id="3" name="TextBox 2">
            <a:extLst>
              <a:ext uri="{FF2B5EF4-FFF2-40B4-BE49-F238E27FC236}">
                <a16:creationId xmlns:a16="http://schemas.microsoft.com/office/drawing/2014/main" id="{A583190C-6BED-F527-4CB0-65F5D24D5D19}"/>
              </a:ext>
            </a:extLst>
          </p:cNvPr>
          <p:cNvSpPr txBox="1"/>
          <p:nvPr/>
        </p:nvSpPr>
        <p:spPr>
          <a:xfrm>
            <a:off x="6096000" y="9116"/>
            <a:ext cx="6252754" cy="332592"/>
          </a:xfrm>
          <a:prstGeom prst="rect">
            <a:avLst/>
          </a:prstGeom>
          <a:noFill/>
        </p:spPr>
        <p:txBody>
          <a:bodyPr wrap="square">
            <a:spAutoFit/>
          </a:bodyPr>
          <a:lstStyle/>
          <a:p>
            <a:pPr marL="285750" lvl="1">
              <a:lnSpc>
                <a:spcPct val="120000"/>
              </a:lnSpc>
              <a:spcBef>
                <a:spcPts val="600"/>
              </a:spcBef>
              <a:spcAft>
                <a:spcPts val="1500"/>
              </a:spcAft>
              <a:buClr>
                <a:srgbClr val="4D4D4D"/>
              </a:buClr>
              <a:buFont typeface="Courier New" panose="02070309020205020404" pitchFamily="49" charset="0"/>
              <a:buChar char="o"/>
            </a:pPr>
            <a:r>
              <a:rPr lang="en-GB" sz="1400" b="1" i="1" dirty="0">
                <a:solidFill>
                  <a:srgbClr val="FFFF00"/>
                </a:solidFill>
                <a:hlinkClick r:id="rId4">
                  <a:extLst>
                    <a:ext uri="{A12FA001-AC4F-418D-AE19-62706E023703}">
                      <ahyp:hlinkClr xmlns:ahyp="http://schemas.microsoft.com/office/drawing/2018/hyperlinkcolor" val="tx"/>
                    </a:ext>
                  </a:extLst>
                </a:hlinkClick>
              </a:rPr>
              <a:t>https://www.wfp.org/publications/integrated-resilience-sahel</a:t>
            </a:r>
            <a:endParaRPr lang="en-GB" sz="1400" b="1" i="1" dirty="0">
              <a:solidFill>
                <a:srgbClr val="FFFF00"/>
              </a:solidFill>
            </a:endParaRPr>
          </a:p>
        </p:txBody>
      </p:sp>
    </p:spTree>
    <p:extLst>
      <p:ext uri="{BB962C8B-B14F-4D97-AF65-F5344CB8AC3E}">
        <p14:creationId xmlns:p14="http://schemas.microsoft.com/office/powerpoint/2010/main" val="1120862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B58B75CB-4502-59EC-E1E9-AB69E93D823D}"/>
              </a:ext>
            </a:extLst>
          </p:cNvPr>
          <p:cNvSpPr txBox="1">
            <a:spLocks/>
          </p:cNvSpPr>
          <p:nvPr/>
        </p:nvSpPr>
        <p:spPr>
          <a:xfrm>
            <a:off x="503066" y="397277"/>
            <a:ext cx="4583284" cy="132777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000" b="1" kern="1400" dirty="0">
                <a:solidFill>
                  <a:srgbClr val="0080C4"/>
                </a:solidFill>
                <a:latin typeface="Open Sans Extrabold" panose="020B0606030504020204" pitchFamily="34" charset="0"/>
                <a:ea typeface="Open Sans Extrabold" panose="020B0606030504020204" pitchFamily="34" charset="0"/>
                <a:cs typeface="Open Sans Extrabold" panose="020B0606030504020204" pitchFamily="34" charset="0"/>
              </a:rPr>
              <a:t>RESULTS I</a:t>
            </a:r>
          </a:p>
        </p:txBody>
      </p:sp>
      <p:sp>
        <p:nvSpPr>
          <p:cNvPr id="8" name="Content Placeholder 2">
            <a:extLst>
              <a:ext uri="{FF2B5EF4-FFF2-40B4-BE49-F238E27FC236}">
                <a16:creationId xmlns:a16="http://schemas.microsoft.com/office/drawing/2014/main" id="{64EBC01E-CFC5-23D4-B501-6D451A435A98}"/>
              </a:ext>
            </a:extLst>
          </p:cNvPr>
          <p:cNvSpPr>
            <a:spLocks noGrp="1"/>
          </p:cNvSpPr>
          <p:nvPr>
            <p:ph idx="1"/>
          </p:nvPr>
        </p:nvSpPr>
        <p:spPr>
          <a:xfrm>
            <a:off x="503066" y="1286679"/>
            <a:ext cx="6602586" cy="4521938"/>
          </a:xfrm>
        </p:spPr>
        <p:txBody>
          <a:bodyPr vert="horz" lIns="91440" tIns="45720" rIns="91440" bIns="45720" rtlCol="0" anchor="t">
            <a:noAutofit/>
          </a:bodyPr>
          <a:lstStyle/>
          <a:p>
            <a:pPr marL="285750" lvl="1">
              <a:lnSpc>
                <a:spcPct val="120000"/>
              </a:lnSpc>
              <a:spcBef>
                <a:spcPts val="600"/>
              </a:spcBef>
              <a:spcAft>
                <a:spcPts val="600"/>
              </a:spcAft>
              <a:buClr>
                <a:srgbClr val="4D4D4D"/>
              </a:buClr>
              <a:buFont typeface="Courier New" panose="02070309020205020404" pitchFamily="49" charset="0"/>
              <a:buChar char="o"/>
            </a:pPr>
            <a:r>
              <a:rPr lang="en-GB" sz="1800" b="1" dirty="0">
                <a:solidFill>
                  <a:srgbClr val="4D4D4D"/>
                </a:solidFill>
              </a:rPr>
              <a:t>Food consumption remained stable or improved.</a:t>
            </a:r>
          </a:p>
          <a:p>
            <a:pPr marL="285750" lvl="1">
              <a:lnSpc>
                <a:spcPct val="120000"/>
              </a:lnSpc>
              <a:spcBef>
                <a:spcPts val="600"/>
              </a:spcBef>
              <a:buClr>
                <a:srgbClr val="4D4D4D"/>
              </a:buClr>
              <a:buFont typeface="Courier New" panose="02070309020205020404" pitchFamily="49" charset="0"/>
              <a:buChar char="o"/>
            </a:pPr>
            <a:r>
              <a:rPr lang="en-GB" sz="1800" b="1" dirty="0">
                <a:solidFill>
                  <a:srgbClr val="4D4D4D"/>
                </a:solidFill>
              </a:rPr>
              <a:t>Resilience interventions contribute to reducing humanitarian needs. </a:t>
            </a:r>
          </a:p>
          <a:p>
            <a:pPr marL="742950" lvl="2">
              <a:lnSpc>
                <a:spcPct val="120000"/>
              </a:lnSpc>
              <a:spcBef>
                <a:spcPts val="600"/>
              </a:spcBef>
              <a:spcAft>
                <a:spcPts val="600"/>
              </a:spcAft>
              <a:buClr>
                <a:srgbClr val="4D4D4D"/>
              </a:buClr>
              <a:buFont typeface="Courier New" panose="02070309020205020404" pitchFamily="49" charset="0"/>
              <a:buChar char="o"/>
            </a:pPr>
            <a:r>
              <a:rPr lang="en-GB" sz="1600" dirty="0">
                <a:solidFill>
                  <a:srgbClr val="4D4D4D"/>
                </a:solidFill>
              </a:rPr>
              <a:t>During one of the worst droughts in decades, 80% of WFP resilience villages that had previously participated in asset creation activities and located in highly affected areas did not require humanitarian assistance.</a:t>
            </a:r>
          </a:p>
          <a:p>
            <a:pPr marL="285750" lvl="1">
              <a:lnSpc>
                <a:spcPct val="120000"/>
              </a:lnSpc>
              <a:spcBef>
                <a:spcPts val="600"/>
              </a:spcBef>
              <a:buClr>
                <a:srgbClr val="4D4D4D"/>
              </a:buClr>
              <a:buFont typeface="Courier New" panose="02070309020205020404" pitchFamily="49" charset="0"/>
              <a:buChar char="o"/>
            </a:pPr>
            <a:r>
              <a:rPr lang="en-GB" sz="1800" b="1" dirty="0">
                <a:solidFill>
                  <a:srgbClr val="4D4D4D"/>
                </a:solidFill>
              </a:rPr>
              <a:t>Improved access to natural resources. </a:t>
            </a:r>
          </a:p>
          <a:p>
            <a:pPr marL="742950" lvl="2">
              <a:lnSpc>
                <a:spcPct val="120000"/>
              </a:lnSpc>
              <a:spcBef>
                <a:spcPts val="600"/>
              </a:spcBef>
              <a:buClr>
                <a:srgbClr val="4D4D4D"/>
              </a:buClr>
              <a:buFont typeface="Courier New" panose="02070309020205020404" pitchFamily="49" charset="0"/>
              <a:buChar char="o"/>
            </a:pPr>
            <a:r>
              <a:rPr lang="en-GB" sz="1600" dirty="0">
                <a:solidFill>
                  <a:srgbClr val="4D4D4D"/>
                </a:solidFill>
                <a:latin typeface="Open Sans"/>
                <a:ea typeface="Open Sans"/>
                <a:cs typeface="Open Sans"/>
              </a:rPr>
              <a:t>220,300 ha land rehabilitated.</a:t>
            </a:r>
          </a:p>
          <a:p>
            <a:pPr marL="742950" lvl="2">
              <a:lnSpc>
                <a:spcPct val="120000"/>
              </a:lnSpc>
              <a:spcBef>
                <a:spcPts val="600"/>
              </a:spcBef>
              <a:buClr>
                <a:srgbClr val="4D4D4D"/>
              </a:buClr>
              <a:buFont typeface="Courier New" panose="02070309020205020404" pitchFamily="49" charset="0"/>
              <a:buChar char="o"/>
            </a:pPr>
            <a:r>
              <a:rPr lang="en-GB" sz="1600" dirty="0">
                <a:solidFill>
                  <a:srgbClr val="4D4D4D"/>
                </a:solidFill>
                <a:latin typeface="Open Sans"/>
                <a:ea typeface="Open Sans"/>
                <a:cs typeface="Open Sans"/>
              </a:rPr>
              <a:t>55% increase in vegetative cover in treated areas.</a:t>
            </a:r>
          </a:p>
          <a:p>
            <a:pPr marL="742950" lvl="2">
              <a:lnSpc>
                <a:spcPct val="120000"/>
              </a:lnSpc>
              <a:spcBef>
                <a:spcPts val="600"/>
              </a:spcBef>
              <a:buClr>
                <a:srgbClr val="4D4D4D"/>
              </a:buClr>
              <a:buFont typeface="Courier New" panose="02070309020205020404" pitchFamily="49" charset="0"/>
              <a:buChar char="o"/>
            </a:pPr>
            <a:r>
              <a:rPr lang="en-GB" sz="1600" dirty="0">
                <a:solidFill>
                  <a:srgbClr val="4D4D4D"/>
                </a:solidFill>
                <a:latin typeface="Open Sans"/>
                <a:ea typeface="Open Sans"/>
                <a:cs typeface="Open Sans"/>
              </a:rPr>
              <a:t>In Niger, Carbon sequestration potential of 4.8 million of Co2 up to 2030. </a:t>
            </a:r>
          </a:p>
          <a:p>
            <a:pPr marL="57150" lvl="1" indent="0">
              <a:lnSpc>
                <a:spcPct val="120000"/>
              </a:lnSpc>
              <a:spcBef>
                <a:spcPts val="600"/>
              </a:spcBef>
              <a:spcAft>
                <a:spcPts val="900"/>
              </a:spcAft>
              <a:buClr>
                <a:srgbClr val="4D4D4D"/>
              </a:buClr>
              <a:buNone/>
            </a:pPr>
            <a:endParaRPr lang="en-GB" dirty="0">
              <a:solidFill>
                <a:srgbClr val="4D4D4D"/>
              </a:solidFill>
            </a:endParaRPr>
          </a:p>
          <a:p>
            <a:pPr marL="57150" lvl="1" indent="0" algn="r">
              <a:lnSpc>
                <a:spcPct val="120000"/>
              </a:lnSpc>
              <a:spcBef>
                <a:spcPts val="600"/>
              </a:spcBef>
              <a:spcAft>
                <a:spcPts val="300"/>
              </a:spcAft>
              <a:buClr>
                <a:srgbClr val="4D4D4D"/>
              </a:buClr>
              <a:buNone/>
            </a:pPr>
            <a:r>
              <a:rPr lang="en-GB" sz="1400" i="1" dirty="0">
                <a:solidFill>
                  <a:srgbClr val="0080C4"/>
                </a:solidFill>
                <a:hlinkClick r:id="rId3">
                  <a:extLst>
                    <a:ext uri="{A12FA001-AC4F-418D-AE19-62706E023703}">
                      <ahyp:hlinkClr xmlns:ahyp="http://schemas.microsoft.com/office/drawing/2018/hyperlinkcolor" val="tx"/>
                    </a:ext>
                  </a:extLst>
                </a:hlinkClick>
              </a:rPr>
              <a:t>https://www.wfp.org/publications/integrated-resilience-sahel</a:t>
            </a:r>
            <a:endParaRPr lang="en-GB" sz="1400" i="1" dirty="0">
              <a:solidFill>
                <a:srgbClr val="0080C4"/>
              </a:solidFill>
            </a:endParaRPr>
          </a:p>
          <a:p>
            <a:pPr marL="285750" lvl="1">
              <a:lnSpc>
                <a:spcPct val="120000"/>
              </a:lnSpc>
              <a:spcBef>
                <a:spcPts val="600"/>
              </a:spcBef>
              <a:spcAft>
                <a:spcPts val="300"/>
              </a:spcAft>
              <a:buClr>
                <a:srgbClr val="4D4D4D"/>
              </a:buClr>
              <a:buFont typeface="Courier New" panose="02070309020205020404" pitchFamily="49" charset="0"/>
              <a:buChar char="o"/>
            </a:pPr>
            <a:endParaRPr lang="en-GB" dirty="0">
              <a:solidFill>
                <a:srgbClr val="4D4D4D"/>
              </a:solidFill>
            </a:endParaRPr>
          </a:p>
          <a:p>
            <a:pPr marL="285750" lvl="1">
              <a:lnSpc>
                <a:spcPct val="120000"/>
              </a:lnSpc>
              <a:spcBef>
                <a:spcPts val="600"/>
              </a:spcBef>
              <a:spcAft>
                <a:spcPts val="300"/>
              </a:spcAft>
              <a:buClr>
                <a:srgbClr val="4D4D4D"/>
              </a:buClr>
              <a:buFont typeface="Courier New" panose="02070309020205020404" pitchFamily="49" charset="0"/>
              <a:buChar char="o"/>
            </a:pPr>
            <a:endParaRPr lang="en-GB" dirty="0">
              <a:solidFill>
                <a:srgbClr val="4D4D4D"/>
              </a:solidFill>
            </a:endParaRPr>
          </a:p>
          <a:p>
            <a:pPr marL="285750" lvl="1">
              <a:lnSpc>
                <a:spcPct val="120000"/>
              </a:lnSpc>
              <a:spcBef>
                <a:spcPts val="600"/>
              </a:spcBef>
              <a:spcAft>
                <a:spcPts val="300"/>
              </a:spcAft>
              <a:buClr>
                <a:srgbClr val="4D4D4D"/>
              </a:buClr>
              <a:buFont typeface="Courier New" panose="02070309020205020404" pitchFamily="49" charset="0"/>
              <a:buChar char="o"/>
            </a:pPr>
            <a:endParaRPr lang="en-GB" dirty="0">
              <a:solidFill>
                <a:srgbClr val="4D4D4D"/>
              </a:solidFill>
            </a:endParaRPr>
          </a:p>
        </p:txBody>
      </p:sp>
      <p:pic>
        <p:nvPicPr>
          <p:cNvPr id="2" name="Picture 4">
            <a:extLst>
              <a:ext uri="{FF2B5EF4-FFF2-40B4-BE49-F238E27FC236}">
                <a16:creationId xmlns:a16="http://schemas.microsoft.com/office/drawing/2014/main" id="{D4D0F268-9219-0413-404A-00CD4675F5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169821" y="0"/>
            <a:ext cx="5022179" cy="7013645"/>
          </a:xfrm>
          <a:prstGeom prst="rect">
            <a:avLst/>
          </a:prstGeom>
        </p:spPr>
      </p:pic>
    </p:spTree>
    <p:extLst>
      <p:ext uri="{BB962C8B-B14F-4D97-AF65-F5344CB8AC3E}">
        <p14:creationId xmlns:p14="http://schemas.microsoft.com/office/powerpoint/2010/main" val="2202367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B58B75CB-4502-59EC-E1E9-AB69E93D823D}"/>
              </a:ext>
            </a:extLst>
          </p:cNvPr>
          <p:cNvSpPr txBox="1">
            <a:spLocks/>
          </p:cNvSpPr>
          <p:nvPr/>
        </p:nvSpPr>
        <p:spPr>
          <a:xfrm>
            <a:off x="503066" y="397277"/>
            <a:ext cx="4583284" cy="132777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000" b="1" kern="1400">
                <a:solidFill>
                  <a:srgbClr val="0080C4"/>
                </a:solidFill>
                <a:latin typeface="Open Sans Extrabold" panose="020B0606030504020204" pitchFamily="34" charset="0"/>
                <a:ea typeface="Open Sans Extrabold" panose="020B0606030504020204" pitchFamily="34" charset="0"/>
                <a:cs typeface="Open Sans Extrabold" panose="020B0606030504020204" pitchFamily="34" charset="0"/>
              </a:rPr>
              <a:t>RESULTS II</a:t>
            </a:r>
          </a:p>
        </p:txBody>
      </p:sp>
      <p:sp>
        <p:nvSpPr>
          <p:cNvPr id="8" name="Content Placeholder 2">
            <a:extLst>
              <a:ext uri="{FF2B5EF4-FFF2-40B4-BE49-F238E27FC236}">
                <a16:creationId xmlns:a16="http://schemas.microsoft.com/office/drawing/2014/main" id="{64EBC01E-CFC5-23D4-B501-6D451A435A98}"/>
              </a:ext>
            </a:extLst>
          </p:cNvPr>
          <p:cNvSpPr>
            <a:spLocks noGrp="1"/>
          </p:cNvSpPr>
          <p:nvPr>
            <p:ph idx="1"/>
          </p:nvPr>
        </p:nvSpPr>
        <p:spPr>
          <a:xfrm>
            <a:off x="503066" y="1286679"/>
            <a:ext cx="5458198" cy="4284641"/>
          </a:xfrm>
        </p:spPr>
        <p:txBody>
          <a:bodyPr/>
          <a:lstStyle/>
          <a:p>
            <a:pPr marL="285750" lvl="1">
              <a:lnSpc>
                <a:spcPct val="120000"/>
              </a:lnSpc>
              <a:spcBef>
                <a:spcPts val="600"/>
              </a:spcBef>
              <a:buClr>
                <a:srgbClr val="4D4D4D"/>
              </a:buClr>
              <a:buFont typeface="Courier New" panose="02070309020205020404" pitchFamily="49" charset="0"/>
              <a:buChar char="o"/>
            </a:pPr>
            <a:r>
              <a:rPr lang="en-GB" b="1" dirty="0">
                <a:solidFill>
                  <a:srgbClr val="4D4D4D"/>
                </a:solidFill>
              </a:rPr>
              <a:t>Better Protection against climate hazards.</a:t>
            </a:r>
          </a:p>
          <a:p>
            <a:pPr marL="742950" lvl="2">
              <a:lnSpc>
                <a:spcPct val="120000"/>
              </a:lnSpc>
              <a:spcBef>
                <a:spcPts val="600"/>
              </a:spcBef>
              <a:spcAft>
                <a:spcPts val="1500"/>
              </a:spcAft>
              <a:buClr>
                <a:srgbClr val="4D4D4D"/>
              </a:buClr>
              <a:buFont typeface="Courier New" panose="02070309020205020404" pitchFamily="49" charset="0"/>
              <a:buChar char="o"/>
            </a:pPr>
            <a:r>
              <a:rPr lang="en-GB" sz="1600" dirty="0">
                <a:solidFill>
                  <a:srgbClr val="4D4D4D"/>
                </a:solidFill>
              </a:rPr>
              <a:t>On average, 71% of households found that the assets created or rehabilitated in their communities contributed to the protection of their household, their belongings and their production capacities (fields, equipment, etc.) against the impacts of floods and/or droughts</a:t>
            </a:r>
            <a:r>
              <a:rPr lang="en-GB" dirty="0">
                <a:solidFill>
                  <a:srgbClr val="4D4D4D"/>
                </a:solidFill>
              </a:rPr>
              <a:t>.</a:t>
            </a:r>
          </a:p>
          <a:p>
            <a:pPr marL="285750" lvl="1">
              <a:lnSpc>
                <a:spcPct val="120000"/>
              </a:lnSpc>
              <a:spcBef>
                <a:spcPts val="600"/>
              </a:spcBef>
              <a:spcAft>
                <a:spcPts val="600"/>
              </a:spcAft>
              <a:buClr>
                <a:srgbClr val="4D4D4D"/>
              </a:buClr>
              <a:buFont typeface="Courier New" panose="02070309020205020404" pitchFamily="49" charset="0"/>
              <a:buChar char="o"/>
            </a:pPr>
            <a:r>
              <a:rPr lang="en-GB" b="1" dirty="0">
                <a:solidFill>
                  <a:srgbClr val="4D4D4D"/>
                </a:solidFill>
              </a:rPr>
              <a:t>Reduction of hardships for water and energy (75% HH).</a:t>
            </a:r>
          </a:p>
          <a:p>
            <a:pPr marL="285750" lvl="1">
              <a:lnSpc>
                <a:spcPct val="120000"/>
              </a:lnSpc>
              <a:spcBef>
                <a:spcPts val="600"/>
              </a:spcBef>
              <a:spcAft>
                <a:spcPts val="600"/>
              </a:spcAft>
              <a:buClr>
                <a:srgbClr val="4D4D4D"/>
              </a:buClr>
              <a:buFont typeface="Courier New" panose="02070309020205020404" pitchFamily="49" charset="0"/>
              <a:buChar char="o"/>
            </a:pPr>
            <a:r>
              <a:rPr lang="en-GB" b="1" dirty="0">
                <a:solidFill>
                  <a:srgbClr val="4D4D4D"/>
                </a:solidFill>
              </a:rPr>
              <a:t>Improved access to services and markets (77% HH). </a:t>
            </a:r>
          </a:p>
          <a:p>
            <a:pPr marL="285750" lvl="1">
              <a:lnSpc>
                <a:spcPct val="120000"/>
              </a:lnSpc>
              <a:spcBef>
                <a:spcPts val="600"/>
              </a:spcBef>
              <a:spcAft>
                <a:spcPts val="1500"/>
              </a:spcAft>
              <a:buClr>
                <a:srgbClr val="4D4D4D"/>
              </a:buClr>
              <a:buFont typeface="Courier New" panose="02070309020205020404" pitchFamily="49" charset="0"/>
              <a:buChar char="o"/>
            </a:pPr>
            <a:r>
              <a:rPr lang="en-GB" b="1" dirty="0">
                <a:solidFill>
                  <a:srgbClr val="4D4D4D"/>
                </a:solidFill>
              </a:rPr>
              <a:t>Social inclusion and empowerment.</a:t>
            </a:r>
            <a:endParaRPr lang="en-GB" dirty="0">
              <a:solidFill>
                <a:srgbClr val="4D4D4D"/>
              </a:solidFill>
            </a:endParaRPr>
          </a:p>
          <a:p>
            <a:pPr marL="57150" lvl="1" indent="0" algn="r">
              <a:lnSpc>
                <a:spcPct val="120000"/>
              </a:lnSpc>
              <a:spcBef>
                <a:spcPts val="600"/>
              </a:spcBef>
              <a:spcAft>
                <a:spcPts val="300"/>
              </a:spcAft>
              <a:buClr>
                <a:srgbClr val="4D4D4D"/>
              </a:buClr>
              <a:buNone/>
            </a:pPr>
            <a:r>
              <a:rPr lang="en-GB" sz="1400" i="1" dirty="0">
                <a:solidFill>
                  <a:srgbClr val="0080C4"/>
                </a:solidFill>
                <a:hlinkClick r:id="rId3">
                  <a:extLst>
                    <a:ext uri="{A12FA001-AC4F-418D-AE19-62706E023703}">
                      <ahyp:hlinkClr xmlns:ahyp="http://schemas.microsoft.com/office/drawing/2018/hyperlinkcolor" val="tx"/>
                    </a:ext>
                  </a:extLst>
                </a:hlinkClick>
              </a:rPr>
              <a:t>https://www.wfp.org/publications/integrated-resilience-sahel</a:t>
            </a:r>
            <a:endParaRPr lang="en-GB" sz="1400" i="1" dirty="0">
              <a:solidFill>
                <a:srgbClr val="0080C4"/>
              </a:solidFill>
            </a:endParaRPr>
          </a:p>
          <a:p>
            <a:pPr marL="285750" lvl="1">
              <a:lnSpc>
                <a:spcPct val="120000"/>
              </a:lnSpc>
              <a:spcBef>
                <a:spcPts val="600"/>
              </a:spcBef>
              <a:spcAft>
                <a:spcPts val="300"/>
              </a:spcAft>
              <a:buClr>
                <a:srgbClr val="4D4D4D"/>
              </a:buClr>
              <a:buFont typeface="Courier New" panose="02070309020205020404" pitchFamily="49" charset="0"/>
              <a:buChar char="o"/>
            </a:pPr>
            <a:endParaRPr lang="en-GB" dirty="0">
              <a:solidFill>
                <a:srgbClr val="4D4D4D"/>
              </a:solidFill>
            </a:endParaRPr>
          </a:p>
          <a:p>
            <a:pPr marL="285750" lvl="1">
              <a:lnSpc>
                <a:spcPct val="120000"/>
              </a:lnSpc>
              <a:spcBef>
                <a:spcPts val="600"/>
              </a:spcBef>
              <a:spcAft>
                <a:spcPts val="300"/>
              </a:spcAft>
              <a:buClr>
                <a:srgbClr val="4D4D4D"/>
              </a:buClr>
              <a:buFont typeface="Courier New" panose="02070309020205020404" pitchFamily="49" charset="0"/>
              <a:buChar char="o"/>
            </a:pPr>
            <a:endParaRPr lang="en-GB" dirty="0">
              <a:solidFill>
                <a:srgbClr val="4D4D4D"/>
              </a:solidFill>
            </a:endParaRPr>
          </a:p>
          <a:p>
            <a:pPr marL="285750" lvl="1">
              <a:lnSpc>
                <a:spcPct val="120000"/>
              </a:lnSpc>
              <a:spcBef>
                <a:spcPts val="600"/>
              </a:spcBef>
              <a:spcAft>
                <a:spcPts val="300"/>
              </a:spcAft>
              <a:buClr>
                <a:srgbClr val="4D4D4D"/>
              </a:buClr>
              <a:buFont typeface="Courier New" panose="02070309020205020404" pitchFamily="49" charset="0"/>
              <a:buChar char="o"/>
            </a:pPr>
            <a:endParaRPr lang="en-GB" dirty="0">
              <a:solidFill>
                <a:srgbClr val="4D4D4D"/>
              </a:solidFill>
            </a:endParaRPr>
          </a:p>
        </p:txBody>
      </p:sp>
      <p:pic>
        <p:nvPicPr>
          <p:cNvPr id="2" name="Picture 2">
            <a:extLst>
              <a:ext uri="{FF2B5EF4-FFF2-40B4-BE49-F238E27FC236}">
                <a16:creationId xmlns:a16="http://schemas.microsoft.com/office/drawing/2014/main" id="{F70DFE37-2F57-CB7D-09FE-238CF85055C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662"/>
          <a:stretch/>
        </p:blipFill>
        <p:spPr>
          <a:xfrm>
            <a:off x="5961264" y="0"/>
            <a:ext cx="6568339" cy="6949440"/>
          </a:xfrm>
          <a:prstGeom prst="rect">
            <a:avLst/>
          </a:prstGeom>
        </p:spPr>
      </p:pic>
    </p:spTree>
    <p:extLst>
      <p:ext uri="{BB962C8B-B14F-4D97-AF65-F5344CB8AC3E}">
        <p14:creationId xmlns:p14="http://schemas.microsoft.com/office/powerpoint/2010/main" val="852179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88FD133-4DC6-45D3-8D96-617AE842D2E7}"/>
              </a:ext>
            </a:extLst>
          </p:cNvPr>
          <p:cNvSpPr txBox="1"/>
          <p:nvPr/>
        </p:nvSpPr>
        <p:spPr>
          <a:xfrm>
            <a:off x="709448" y="1913950"/>
            <a:ext cx="4204137" cy="13427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1800"/>
              </a:spcAft>
              <a:buClrTx/>
              <a:buSzTx/>
              <a:buFontTx/>
              <a:buNone/>
              <a:tabLst/>
              <a:defRPr/>
            </a:pPr>
            <a:endParaRPr kumimoji="0" lang="en-US" sz="3100" b="1" i="0" u="none" strike="noStrike" kern="1200" cap="none" spc="0" normalizeH="0" baseline="0" noProof="0" dirty="0">
              <a:ln>
                <a:noFill/>
              </a:ln>
              <a:solidFill>
                <a:srgbClr val="007DBC"/>
              </a:solidFill>
              <a:effectLst/>
              <a:uLnTx/>
              <a:uFillTx/>
              <a:latin typeface="Calibri Light" panose="020F0302020204030204"/>
              <a:ea typeface="+mn-ea"/>
              <a:cs typeface="+mn-cs"/>
            </a:endParaRPr>
          </a:p>
        </p:txBody>
      </p:sp>
      <p:sp>
        <p:nvSpPr>
          <p:cNvPr id="11" name="Content Placeholder 2">
            <a:extLst>
              <a:ext uri="{FF2B5EF4-FFF2-40B4-BE49-F238E27FC236}">
                <a16:creationId xmlns:a16="http://schemas.microsoft.com/office/drawing/2014/main" id="{97B7EDB1-4198-4D47-8385-B0714F3095B8}"/>
              </a:ext>
            </a:extLst>
          </p:cNvPr>
          <p:cNvSpPr>
            <a:spLocks noGrp="1"/>
          </p:cNvSpPr>
          <p:nvPr>
            <p:ph idx="1"/>
          </p:nvPr>
        </p:nvSpPr>
        <p:spPr>
          <a:xfrm>
            <a:off x="525516" y="3417573"/>
            <a:ext cx="4593021" cy="2619839"/>
          </a:xfrm>
        </p:spPr>
        <p:txBody>
          <a:bodyPr vert="horz" lIns="91440" tIns="45720" rIns="91440" bIns="45720" rtlCol="0" anchor="ctr">
            <a:normAutofit/>
          </a:bodyPr>
          <a:lstStyle/>
          <a:p>
            <a:pPr marL="0"/>
            <a:endParaRPr lang="en-US" sz="1800" b="0" i="0" u="none" strike="noStrike" baseline="0" dirty="0"/>
          </a:p>
          <a:p>
            <a:pPr marL="0"/>
            <a:endParaRPr lang="en-US" sz="1800" spc="60" dirty="0"/>
          </a:p>
          <a:p>
            <a:endParaRPr lang="en-US" sz="1800" spc="60" dirty="0"/>
          </a:p>
        </p:txBody>
      </p:sp>
      <p:pic>
        <p:nvPicPr>
          <p:cNvPr id="15" name="Picture 14" descr="Diagram&#10;&#10;Description automatically generated">
            <a:extLst>
              <a:ext uri="{FF2B5EF4-FFF2-40B4-BE49-F238E27FC236}">
                <a16:creationId xmlns:a16="http://schemas.microsoft.com/office/drawing/2014/main" id="{4FAB2633-FD57-4492-8469-AA116418345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11086" y="1984833"/>
            <a:ext cx="10425154" cy="4786457"/>
          </a:xfrm>
          <a:prstGeom prst="rect">
            <a:avLst/>
          </a:prstGeom>
          <a:ln>
            <a:noFill/>
          </a:ln>
          <a:effectLst/>
        </p:spPr>
      </p:pic>
      <p:sp>
        <p:nvSpPr>
          <p:cNvPr id="5" name="Title 1">
            <a:extLst>
              <a:ext uri="{FF2B5EF4-FFF2-40B4-BE49-F238E27FC236}">
                <a16:creationId xmlns:a16="http://schemas.microsoft.com/office/drawing/2014/main" id="{6CEF9824-A234-432A-AF09-B9E6BD630085}"/>
              </a:ext>
            </a:extLst>
          </p:cNvPr>
          <p:cNvSpPr>
            <a:spLocks noGrp="1"/>
          </p:cNvSpPr>
          <p:nvPr>
            <p:ph type="title"/>
          </p:nvPr>
        </p:nvSpPr>
        <p:spPr>
          <a:xfrm>
            <a:off x="246842" y="1075033"/>
            <a:ext cx="11657775" cy="803476"/>
          </a:xfrm>
        </p:spPr>
        <p:txBody>
          <a:bodyPr/>
          <a:lstStyle/>
          <a:p>
            <a:pPr>
              <a:lnSpc>
                <a:spcPct val="100000"/>
              </a:lnSpc>
            </a:pPr>
            <a:br>
              <a:rPr lang="en-US" sz="2400" b="1" dirty="0"/>
            </a:br>
            <a:r>
              <a:rPr lang="en-US" sz="2000" b="0" dirty="0"/>
              <a:t>1. Work at ‘resilient food systems’ for food security and healthy diets in the face of multiple shocks and stressors (contexts getting more complex and difficult)</a:t>
            </a:r>
            <a:br>
              <a:rPr lang="en-US" sz="2000" b="0" dirty="0"/>
            </a:br>
            <a:r>
              <a:rPr lang="en-US" sz="2000" b="0" dirty="0"/>
              <a:t>2. Put people, territories and local foods at the </a:t>
            </a:r>
            <a:r>
              <a:rPr lang="en-US" sz="2000" b="0" dirty="0" err="1"/>
              <a:t>centre</a:t>
            </a:r>
            <a:r>
              <a:rPr lang="en-US" sz="2000" b="0" dirty="0"/>
              <a:t> of planning </a:t>
            </a:r>
            <a:br>
              <a:rPr lang="en-US" sz="2000" b="0" dirty="0"/>
            </a:br>
            <a:r>
              <a:rPr lang="en-US" sz="2000" b="0" dirty="0"/>
              <a:t>3. Invest in making more resilient the FS segments where we can leverage our </a:t>
            </a:r>
            <a:r>
              <a:rPr lang="en-US" sz="2000" b="0" dirty="0" err="1"/>
              <a:t>programmes</a:t>
            </a:r>
            <a:r>
              <a:rPr lang="en-US" sz="2000" b="0" dirty="0"/>
              <a:t> and services </a:t>
            </a:r>
            <a:br>
              <a:rPr lang="en-US" sz="2000" b="0" dirty="0"/>
            </a:br>
            <a:endParaRPr lang="en-US" sz="2400" b="0" dirty="0"/>
          </a:p>
        </p:txBody>
      </p:sp>
      <p:pic>
        <p:nvPicPr>
          <p:cNvPr id="2" name="Immagine 14">
            <a:extLst>
              <a:ext uri="{FF2B5EF4-FFF2-40B4-BE49-F238E27FC236}">
                <a16:creationId xmlns:a16="http://schemas.microsoft.com/office/drawing/2014/main" id="{7EB16277-03EF-76D0-7482-6C104CFBD05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55760" y="5799443"/>
            <a:ext cx="1625642" cy="797675"/>
          </a:xfrm>
          <a:prstGeom prst="rect">
            <a:avLst/>
          </a:prstGeom>
        </p:spPr>
      </p:pic>
      <p:sp>
        <p:nvSpPr>
          <p:cNvPr id="3" name="TextBox 2">
            <a:extLst>
              <a:ext uri="{FF2B5EF4-FFF2-40B4-BE49-F238E27FC236}">
                <a16:creationId xmlns:a16="http://schemas.microsoft.com/office/drawing/2014/main" id="{C748D4CA-9F60-8786-9F25-24B157449455}"/>
              </a:ext>
            </a:extLst>
          </p:cNvPr>
          <p:cNvSpPr txBox="1"/>
          <p:nvPr/>
        </p:nvSpPr>
        <p:spPr>
          <a:xfrm>
            <a:off x="246842" y="259942"/>
            <a:ext cx="9985730" cy="461665"/>
          </a:xfrm>
          <a:prstGeom prst="rect">
            <a:avLst/>
          </a:prstGeom>
          <a:noFill/>
        </p:spPr>
        <p:txBody>
          <a:bodyPr wrap="square" rtlCol="0">
            <a:spAutoFit/>
          </a:bodyPr>
          <a:lstStyle/>
          <a:p>
            <a:r>
              <a:rPr lang="en-US" sz="2400" b="1" dirty="0"/>
              <a:t>A FEW REFLECTIONS &amp; WAY FORWARD</a:t>
            </a:r>
            <a:endParaRPr lang="en-US" sz="2400" dirty="0"/>
          </a:p>
        </p:txBody>
      </p:sp>
    </p:spTree>
    <p:extLst>
      <p:ext uri="{BB962C8B-B14F-4D97-AF65-F5344CB8AC3E}">
        <p14:creationId xmlns:p14="http://schemas.microsoft.com/office/powerpoint/2010/main" val="2150732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1FA375F5-48A4-5DC9-7AE7-B013D6A143D7}"/>
              </a:ext>
            </a:extLst>
          </p:cNvPr>
          <p:cNvSpPr txBox="1">
            <a:spLocks/>
          </p:cNvSpPr>
          <p:nvPr/>
        </p:nvSpPr>
        <p:spPr>
          <a:xfrm>
            <a:off x="703361" y="993577"/>
            <a:ext cx="11185868" cy="669523"/>
          </a:xfrm>
          <a:prstGeom prst="rect">
            <a:avLst/>
          </a:prstGeom>
          <a:no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000" b="1" kern="1400" dirty="0">
                <a:solidFill>
                  <a:srgbClr val="0080C4"/>
                </a:solidFill>
                <a:latin typeface="Open Sans Extrabold" panose="020B0606030504020204" pitchFamily="34" charset="0"/>
                <a:ea typeface="Open Sans Extrabold" panose="020B0606030504020204" pitchFamily="34" charset="0"/>
                <a:cs typeface="Open Sans Extrabold" panose="020B0606030504020204" pitchFamily="34" charset="0"/>
              </a:rPr>
              <a:t>THANK YOU</a:t>
            </a:r>
            <a:endParaRPr lang="en-US" sz="3000" kern="1400" dirty="0">
              <a:solidFill>
                <a:srgbClr val="0080C4"/>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9" name="Immagine 8">
            <a:extLst>
              <a:ext uri="{FF2B5EF4-FFF2-40B4-BE49-F238E27FC236}">
                <a16:creationId xmlns:a16="http://schemas.microsoft.com/office/drawing/2014/main" id="{4346A51B-EBD3-D314-6AC0-473A5968921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03065" y="5663047"/>
            <a:ext cx="1625642" cy="797675"/>
          </a:xfrm>
          <a:prstGeom prst="rect">
            <a:avLst/>
          </a:prstGeom>
        </p:spPr>
      </p:pic>
      <p:pic>
        <p:nvPicPr>
          <p:cNvPr id="3" name="Picture 2" descr="A picture containing green, ground, plant, garden&#10;&#10;Description automatically generated">
            <a:extLst>
              <a:ext uri="{FF2B5EF4-FFF2-40B4-BE49-F238E27FC236}">
                <a16:creationId xmlns:a16="http://schemas.microsoft.com/office/drawing/2014/main" id="{11DB248B-8C7D-BCE0-4A69-FEA76F243F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1123" y="789465"/>
            <a:ext cx="7926346" cy="5279070"/>
          </a:xfrm>
          <a:prstGeom prst="rect">
            <a:avLst/>
          </a:prstGeom>
        </p:spPr>
      </p:pic>
    </p:spTree>
    <p:extLst>
      <p:ext uri="{BB962C8B-B14F-4D97-AF65-F5344CB8AC3E}">
        <p14:creationId xmlns:p14="http://schemas.microsoft.com/office/powerpoint/2010/main" val="3151668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6A3D69-3641-1ADE-F9C8-9110BD39CF6D}"/>
              </a:ext>
            </a:extLst>
          </p:cNvPr>
          <p:cNvSpPr/>
          <p:nvPr/>
        </p:nvSpPr>
        <p:spPr>
          <a:xfrm>
            <a:off x="0" y="0"/>
            <a:ext cx="12192000" cy="685800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Tx/>
              <a:buChar char="-"/>
            </a:pPr>
            <a:endParaRPr lang="en-US" sz="2800" dirty="0"/>
          </a:p>
        </p:txBody>
      </p:sp>
      <p:pic>
        <p:nvPicPr>
          <p:cNvPr id="5" name="Immagine 12">
            <a:extLst>
              <a:ext uri="{FF2B5EF4-FFF2-40B4-BE49-F238E27FC236}">
                <a16:creationId xmlns:a16="http://schemas.microsoft.com/office/drawing/2014/main" id="{0304B644-F634-7758-CFF0-A56A84A9DCB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839572" y="5624547"/>
            <a:ext cx="1625642" cy="797675"/>
          </a:xfrm>
          <a:prstGeom prst="rect">
            <a:avLst/>
          </a:prstGeom>
        </p:spPr>
      </p:pic>
      <p:sp>
        <p:nvSpPr>
          <p:cNvPr id="2" name="Title 1">
            <a:extLst>
              <a:ext uri="{FF2B5EF4-FFF2-40B4-BE49-F238E27FC236}">
                <a16:creationId xmlns:a16="http://schemas.microsoft.com/office/drawing/2014/main" id="{E8F1D0F2-C66E-3183-E95F-E3D73A3C8826}"/>
              </a:ext>
            </a:extLst>
          </p:cNvPr>
          <p:cNvSpPr>
            <a:spLocks noGrp="1"/>
          </p:cNvSpPr>
          <p:nvPr>
            <p:ph type="title"/>
          </p:nvPr>
        </p:nvSpPr>
        <p:spPr>
          <a:xfrm>
            <a:off x="943639" y="1628607"/>
            <a:ext cx="8093535" cy="1152000"/>
          </a:xfrm>
        </p:spPr>
        <p:txBody>
          <a:bodyPr/>
          <a:lstStyle/>
          <a:p>
            <a:r>
              <a:rPr lang="en-US" sz="3200" dirty="0">
                <a:latin typeface="+mn-lt"/>
              </a:rPr>
              <a:t>1. Context</a:t>
            </a:r>
            <a:endParaRPr lang="en-US" dirty="0">
              <a:latin typeface="+mn-lt"/>
            </a:endParaRPr>
          </a:p>
        </p:txBody>
      </p:sp>
    </p:spTree>
    <p:extLst>
      <p:ext uri="{BB962C8B-B14F-4D97-AF65-F5344CB8AC3E}">
        <p14:creationId xmlns:p14="http://schemas.microsoft.com/office/powerpoint/2010/main" val="3674395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D449E51-C1E5-AE94-24F2-4A9402F6D332}"/>
              </a:ext>
            </a:extLst>
          </p:cNvPr>
          <p:cNvSpPr/>
          <p:nvPr/>
        </p:nvSpPr>
        <p:spPr>
          <a:xfrm>
            <a:off x="2509425" y="5279670"/>
            <a:ext cx="9560655" cy="130103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accent1"/>
                </a:solidFill>
              </a:rPr>
              <a:t>Responding to urgent needs: an absolute priority now</a:t>
            </a:r>
          </a:p>
          <a:p>
            <a:r>
              <a:rPr lang="en-GB" sz="2400" b="1" dirty="0">
                <a:solidFill>
                  <a:schemeClr val="accent1"/>
                </a:solidFill>
              </a:rPr>
              <a:t>Restoring ecosystems functions: an obligation for the future </a:t>
            </a:r>
            <a:endParaRPr lang="en-GB" sz="2800" dirty="0">
              <a:solidFill>
                <a:schemeClr val="accent1"/>
              </a:solidFill>
            </a:endParaRPr>
          </a:p>
        </p:txBody>
      </p:sp>
      <p:sp>
        <p:nvSpPr>
          <p:cNvPr id="4" name="Title 3">
            <a:extLst>
              <a:ext uri="{FF2B5EF4-FFF2-40B4-BE49-F238E27FC236}">
                <a16:creationId xmlns:a16="http://schemas.microsoft.com/office/drawing/2014/main" id="{17FCE52D-86E3-B222-2EA1-5E8DBCDCD410}"/>
              </a:ext>
            </a:extLst>
          </p:cNvPr>
          <p:cNvSpPr>
            <a:spLocks noGrp="1"/>
          </p:cNvSpPr>
          <p:nvPr>
            <p:ph type="title"/>
          </p:nvPr>
        </p:nvSpPr>
        <p:spPr>
          <a:xfrm>
            <a:off x="365430" y="277293"/>
            <a:ext cx="7753488" cy="1737455"/>
          </a:xfrm>
        </p:spPr>
        <p:txBody>
          <a:bodyPr lIns="0" rIns="90000" anchor="t" anchorCtr="0"/>
          <a:lstStyle/>
          <a:p>
            <a:pPr>
              <a:lnSpc>
                <a:spcPct val="120000"/>
              </a:lnSpc>
            </a:pPr>
            <a:r>
              <a:rPr lang="en-GB" sz="2800" dirty="0">
                <a:solidFill>
                  <a:schemeClr val="tx1"/>
                </a:solidFill>
                <a:latin typeface="Open Sans Extrabold"/>
                <a:ea typeface="Open Sans Extrabold"/>
                <a:cs typeface="Open Sans Extrabold"/>
              </a:rPr>
              <a:t>The Global Food Crisis in Numbers: clear and present danger</a:t>
            </a:r>
            <a:br>
              <a:rPr lang="en-GB" sz="2800" dirty="0"/>
            </a:br>
            <a:r>
              <a:rPr lang="en-GB" sz="1800" b="0" dirty="0">
                <a:solidFill>
                  <a:schemeClr val="tx1"/>
                </a:solidFill>
                <a:latin typeface="Open Sans"/>
                <a:ea typeface="Open Sans"/>
                <a:cs typeface="Open Sans"/>
              </a:rPr>
              <a:t>Update on the Global Food Crisis fuelled by Ukraine conflict, climate shocks, COVID and spiralling costs of food, fuel and fertilizer (Dec 2022)</a:t>
            </a:r>
            <a:endParaRPr lang="en-GB" sz="18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12" descr="Graphical user interface, text, application, email&#10;&#10;Description automatically generated">
            <a:extLst>
              <a:ext uri="{FF2B5EF4-FFF2-40B4-BE49-F238E27FC236}">
                <a16:creationId xmlns:a16="http://schemas.microsoft.com/office/drawing/2014/main" id="{3B555411-8937-4338-84A2-6F46B7AB75B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2128057"/>
            <a:ext cx="8586047" cy="3038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sky, person, outdoor, sport&#10;&#10;Description automatically generated">
            <a:extLst>
              <a:ext uri="{FF2B5EF4-FFF2-40B4-BE49-F238E27FC236}">
                <a16:creationId xmlns:a16="http://schemas.microsoft.com/office/drawing/2014/main" id="{5D492CFD-DA49-4706-B956-32FCD675E2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9610" y="585540"/>
            <a:ext cx="3516960" cy="2637720"/>
          </a:xfrm>
          <a:prstGeom prst="rect">
            <a:avLst/>
          </a:prstGeom>
        </p:spPr>
      </p:pic>
    </p:spTree>
    <p:extLst>
      <p:ext uri="{BB962C8B-B14F-4D97-AF65-F5344CB8AC3E}">
        <p14:creationId xmlns:p14="http://schemas.microsoft.com/office/powerpoint/2010/main" val="386159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349A3-A580-8B75-F680-C1BBE37FDB2F}"/>
              </a:ext>
            </a:extLst>
          </p:cNvPr>
          <p:cNvSpPr>
            <a:spLocks noGrp="1"/>
          </p:cNvSpPr>
          <p:nvPr>
            <p:ph type="title"/>
          </p:nvPr>
        </p:nvSpPr>
        <p:spPr>
          <a:xfrm>
            <a:off x="573578" y="398863"/>
            <a:ext cx="10897984" cy="1152000"/>
          </a:xfrm>
        </p:spPr>
        <p:txBody>
          <a:bodyPr/>
          <a:lstStyle/>
          <a:p>
            <a:r>
              <a:rPr lang="en-US" sz="2800" dirty="0"/>
              <a:t>Climate disasters on the rise compounding on multiple fragilities</a:t>
            </a:r>
          </a:p>
        </p:txBody>
      </p:sp>
      <p:pic>
        <p:nvPicPr>
          <p:cNvPr id="5" name="Content Placeholder 4">
            <a:extLst>
              <a:ext uri="{FF2B5EF4-FFF2-40B4-BE49-F238E27FC236}">
                <a16:creationId xmlns:a16="http://schemas.microsoft.com/office/drawing/2014/main" id="{3A737D0F-E726-73ED-1EB4-CE7663FB9295}"/>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709948" y="1444973"/>
            <a:ext cx="8088285" cy="5292048"/>
          </a:xfrm>
        </p:spPr>
      </p:pic>
      <p:sp>
        <p:nvSpPr>
          <p:cNvPr id="6" name="TextBox 5">
            <a:extLst>
              <a:ext uri="{FF2B5EF4-FFF2-40B4-BE49-F238E27FC236}">
                <a16:creationId xmlns:a16="http://schemas.microsoft.com/office/drawing/2014/main" id="{A9CB2CCD-A2B8-01BB-9A73-E43BA01AA2A7}"/>
              </a:ext>
            </a:extLst>
          </p:cNvPr>
          <p:cNvSpPr txBox="1"/>
          <p:nvPr/>
        </p:nvSpPr>
        <p:spPr>
          <a:xfrm>
            <a:off x="8287789" y="5685905"/>
            <a:ext cx="3757353" cy="646331"/>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rPr>
              <a:t>Internal Displacement Monitoring Centre (IDMC)’s</a:t>
            </a:r>
            <a:r>
              <a:rPr lang="en-US" sz="1800" b="1" u="sng" dirty="0">
                <a:solidFill>
                  <a:srgbClr val="0563C1"/>
                </a:solidFill>
                <a:effectLst/>
                <a:latin typeface="Calibri" panose="020F0502020204030204" pitchFamily="34" charset="0"/>
                <a:ea typeface="Calibri" panose="020F0502020204030204" pitchFamily="34" charset="0"/>
                <a:hlinkClick r:id="rId3"/>
              </a:rPr>
              <a:t>ternal Displacement</a:t>
            </a:r>
            <a:endParaRPr lang="en-US" dirty="0"/>
          </a:p>
        </p:txBody>
      </p:sp>
    </p:spTree>
    <p:extLst>
      <p:ext uri="{BB962C8B-B14F-4D97-AF65-F5344CB8AC3E}">
        <p14:creationId xmlns:p14="http://schemas.microsoft.com/office/powerpoint/2010/main" val="2544262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B5243C0-EC20-4BAB-9D93-2BA3B9A16732}"/>
              </a:ext>
            </a:extLst>
          </p:cNvPr>
          <p:cNvSpPr txBox="1">
            <a:spLocks/>
          </p:cNvSpPr>
          <p:nvPr/>
        </p:nvSpPr>
        <p:spPr>
          <a:xfrm>
            <a:off x="12319899" y="-925839"/>
            <a:ext cx="5421661" cy="207783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0070BA"/>
              </a:buClr>
              <a:buFont typeface="Arial" charset="0"/>
              <a:buChar char="•"/>
              <a:defRPr sz="1800" b="0" i="0" kern="1200" spc="60" baseline="0">
                <a:solidFill>
                  <a:schemeClr val="tx1"/>
                </a:solidFill>
                <a:latin typeface="Open Sans" charset="0"/>
                <a:ea typeface="Open Sans" charset="0"/>
                <a:cs typeface="Open Sans" charset="0"/>
              </a:defRPr>
            </a:lvl1pPr>
            <a:lvl2pPr marL="685800" indent="-228600" algn="l" defTabSz="914400" rtl="0" eaLnBrk="1" latinLnBrk="0" hangingPunct="1">
              <a:lnSpc>
                <a:spcPct val="100000"/>
              </a:lnSpc>
              <a:spcBef>
                <a:spcPts val="500"/>
              </a:spcBef>
              <a:buClr>
                <a:srgbClr val="0070BA"/>
              </a:buClr>
              <a:buFont typeface="Arial" charset="0"/>
              <a:buChar char="•"/>
              <a:defRPr sz="1600" b="0" i="0" kern="1200" spc="60" baseline="0">
                <a:solidFill>
                  <a:schemeClr val="tx1"/>
                </a:solidFill>
                <a:latin typeface="Open Sans" charset="0"/>
                <a:ea typeface="Open Sans" charset="0"/>
                <a:cs typeface="Open Sans" charset="0"/>
              </a:defRPr>
            </a:lvl2pPr>
            <a:lvl3pPr marL="1143000" indent="-228600" algn="l" defTabSz="914400" rtl="0" eaLnBrk="1" latinLnBrk="0" hangingPunct="1">
              <a:lnSpc>
                <a:spcPct val="100000"/>
              </a:lnSpc>
              <a:spcBef>
                <a:spcPts val="500"/>
              </a:spcBef>
              <a:buClr>
                <a:srgbClr val="0070BA"/>
              </a:buClr>
              <a:buFont typeface="Arial" charset="0"/>
              <a:buChar char="•"/>
              <a:defRPr sz="1400" b="0" i="0" kern="1200" spc="60" baseline="0">
                <a:solidFill>
                  <a:schemeClr val="tx1"/>
                </a:solidFill>
                <a:latin typeface="Open Sans" charset="0"/>
                <a:ea typeface="Open Sans" charset="0"/>
                <a:cs typeface="Open Sans" charset="0"/>
              </a:defRPr>
            </a:lvl3pPr>
            <a:lvl4pPr marL="1600200" indent="-228600" algn="l" defTabSz="914400" rtl="0" eaLnBrk="1" latinLnBrk="0" hangingPunct="1">
              <a:lnSpc>
                <a:spcPct val="100000"/>
              </a:lnSpc>
              <a:spcBef>
                <a:spcPts val="500"/>
              </a:spcBef>
              <a:buClr>
                <a:srgbClr val="0070BA"/>
              </a:buClr>
              <a:buFont typeface="Arial" charset="0"/>
              <a:buChar char="•"/>
              <a:defRPr sz="1200" b="0" i="0" kern="1200" spc="60" baseline="0">
                <a:solidFill>
                  <a:schemeClr val="tx1"/>
                </a:solidFill>
                <a:latin typeface="Open Sans" charset="0"/>
                <a:ea typeface="Open Sans" charset="0"/>
                <a:cs typeface="Open Sans" charset="0"/>
              </a:defRPr>
            </a:lvl4pPr>
            <a:lvl5pPr marL="2057400" indent="-228600" algn="l" defTabSz="914400" rtl="0" eaLnBrk="1" latinLnBrk="0" hangingPunct="1">
              <a:lnSpc>
                <a:spcPct val="100000"/>
              </a:lnSpc>
              <a:spcBef>
                <a:spcPts val="500"/>
              </a:spcBef>
              <a:buClr>
                <a:srgbClr val="0070BA"/>
              </a:buClr>
              <a:buFont typeface="Arial" charset="0"/>
              <a:buChar char="•"/>
              <a:defRPr sz="1200" b="0" i="0" kern="1200" spc="60" baseline="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endParaRPr lang="en-GB" sz="2600">
              <a:latin typeface="Corbel" panose="020B0503020204020204" pitchFamily="34" charset="0"/>
              <a:ea typeface="Open Sans" panose="020B0606030504020204" pitchFamily="34" charset="0"/>
              <a:cs typeface="Open Sans" panose="020B0606030504020204" pitchFamily="34" charset="0"/>
            </a:endParaRPr>
          </a:p>
        </p:txBody>
      </p:sp>
      <p:sp>
        <p:nvSpPr>
          <p:cNvPr id="5" name="Title 3">
            <a:extLst>
              <a:ext uri="{FF2B5EF4-FFF2-40B4-BE49-F238E27FC236}">
                <a16:creationId xmlns:a16="http://schemas.microsoft.com/office/drawing/2014/main" id="{A46174A6-1AC1-1E94-B89E-ED223039AA6B}"/>
              </a:ext>
            </a:extLst>
          </p:cNvPr>
          <p:cNvSpPr txBox="1">
            <a:spLocks/>
          </p:cNvSpPr>
          <p:nvPr/>
        </p:nvSpPr>
        <p:spPr>
          <a:xfrm>
            <a:off x="503066" y="397277"/>
            <a:ext cx="9560226" cy="132777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000" b="1" kern="1400" dirty="0">
                <a:solidFill>
                  <a:srgbClr val="007DBC"/>
                </a:solidFill>
                <a:latin typeface="Open Sans Extrabold" panose="020B0606030504020204" pitchFamily="34" charset="0"/>
                <a:ea typeface="Open Sans Extrabold" panose="020B0606030504020204" pitchFamily="34" charset="0"/>
                <a:cs typeface="Open Sans Extrabold" panose="020B0606030504020204" pitchFamily="34" charset="0"/>
              </a:rPr>
              <a:t>Climate shocks fall on existing fragilities and intensifies their impacts – examples….</a:t>
            </a:r>
          </a:p>
        </p:txBody>
      </p:sp>
      <p:sp>
        <p:nvSpPr>
          <p:cNvPr id="6" name="TextBox 14">
            <a:extLst>
              <a:ext uri="{FF2B5EF4-FFF2-40B4-BE49-F238E27FC236}">
                <a16:creationId xmlns:a16="http://schemas.microsoft.com/office/drawing/2014/main" id="{2A6F8241-EB65-4695-FF8A-40228F9DAF6B}"/>
              </a:ext>
            </a:extLst>
          </p:cNvPr>
          <p:cNvSpPr txBox="1"/>
          <p:nvPr/>
        </p:nvSpPr>
        <p:spPr>
          <a:xfrm>
            <a:off x="503065" y="1408587"/>
            <a:ext cx="5188051" cy="5145200"/>
          </a:xfrm>
          <a:prstGeom prst="rect">
            <a:avLst/>
          </a:prstGeom>
          <a:solidFill>
            <a:srgbClr val="0080C4">
              <a:alpha val="80000"/>
            </a:srgbClr>
          </a:solidFill>
        </p:spPr>
        <p:txBody>
          <a:bodyPr wrap="square" lIns="216000" tIns="216000" rIns="216000" bIns="216000">
            <a:spAutoFit/>
          </a:bodyPr>
          <a:lstStyle/>
          <a:p>
            <a:pPr marL="806400" lvl="2"/>
            <a:r>
              <a:rPr lang="en-GB" b="1" dirty="0">
                <a:solidFill>
                  <a:srgbClr val="FFFF00"/>
                </a:solidFill>
                <a:latin typeface="Open Sans" panose="020B0606030504020204" pitchFamily="34" charset="0"/>
                <a:ea typeface="Open Sans" panose="020B0606030504020204" pitchFamily="34" charset="0"/>
                <a:cs typeface="Open Sans" panose="020B0606030504020204" pitchFamily="34" charset="0"/>
              </a:rPr>
              <a:t>Water scarcity</a:t>
            </a:r>
            <a:r>
              <a:rPr lang="en-GB" b="1" dirty="0">
                <a:solidFill>
                  <a:srgbClr val="FFFFFF"/>
                </a:solidFill>
                <a:latin typeface="Open Sans" panose="020B0606030504020204" pitchFamily="34" charset="0"/>
                <a:ea typeface="Open Sans" panose="020B0606030504020204" pitchFamily="34" charset="0"/>
                <a:cs typeface="Open Sans" panose="020B0606030504020204" pitchFamily="34" charset="0"/>
              </a:rPr>
              <a:t>:</a:t>
            </a:r>
          </a:p>
          <a:p>
            <a:pPr marL="806400" lvl="2"/>
            <a:r>
              <a:rPr lang="en-GB" b="1" dirty="0">
                <a:solidFill>
                  <a:srgbClr val="FFFFFF"/>
                </a:solidFill>
                <a:latin typeface="Open Sans" panose="020B0606030504020204" pitchFamily="34" charset="0"/>
                <a:ea typeface="Open Sans" panose="020B0606030504020204" pitchFamily="34" charset="0"/>
                <a:cs typeface="Open Sans" panose="020B0606030504020204" pitchFamily="34" charset="0"/>
              </a:rPr>
              <a:t>3.2 billion people </a:t>
            </a:r>
            <a:r>
              <a:rPr lang="en-GB" dirty="0">
                <a:solidFill>
                  <a:srgbClr val="FFFFFF"/>
                </a:solidFill>
                <a:latin typeface="Open Sans" panose="020B0606030504020204" pitchFamily="34" charset="0"/>
                <a:ea typeface="Open Sans" panose="020B0606030504020204" pitchFamily="34" charset="0"/>
                <a:cs typeface="Open Sans" panose="020B0606030504020204" pitchFamily="34" charset="0"/>
              </a:rPr>
              <a:t>live in agricultural areas with high to </a:t>
            </a:r>
            <a:r>
              <a:rPr lang="en-GB" b="1" dirty="0">
                <a:solidFill>
                  <a:srgbClr val="FFFFFF"/>
                </a:solidFill>
                <a:latin typeface="Open Sans" panose="020B0606030504020204" pitchFamily="34" charset="0"/>
                <a:ea typeface="Open Sans" panose="020B0606030504020204" pitchFamily="34" charset="0"/>
                <a:cs typeface="Open Sans" panose="020B0606030504020204" pitchFamily="34" charset="0"/>
              </a:rPr>
              <a:t>very high water shortages or scarcity</a:t>
            </a:r>
            <a:r>
              <a:rPr lang="en-GB" dirty="0">
                <a:solidFill>
                  <a:srgbClr val="FFFFFF"/>
                </a:solidFill>
                <a:latin typeface="Open Sans" panose="020B0606030504020204" pitchFamily="34" charset="0"/>
                <a:ea typeface="Open Sans" panose="020B0606030504020204" pitchFamily="34" charset="0"/>
                <a:cs typeface="Open Sans" panose="020B0606030504020204" pitchFamily="34" charset="0"/>
              </a:rPr>
              <a:t>.</a:t>
            </a:r>
            <a:r>
              <a:rPr lang="en-GB" b="1" dirty="0">
                <a:solidFill>
                  <a:srgbClr val="FFFFFF"/>
                </a:solidFill>
                <a:latin typeface="Open Sans" panose="020B0606030504020204" pitchFamily="34" charset="0"/>
                <a:ea typeface="Open Sans" panose="020B0606030504020204" pitchFamily="34" charset="0"/>
                <a:cs typeface="Open Sans" panose="020B0606030504020204" pitchFamily="34" charset="0"/>
              </a:rPr>
              <a:t> </a:t>
            </a:r>
          </a:p>
          <a:p>
            <a:endParaRPr lang="en-GB"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r>
              <a:rPr lang="en-GB" b="1" dirty="0">
                <a:solidFill>
                  <a:srgbClr val="FFFFFF"/>
                </a:solidFill>
                <a:latin typeface="Open Sans" panose="020B0606030504020204" pitchFamily="34" charset="0"/>
                <a:ea typeface="Open Sans" panose="020B0606030504020204" pitchFamily="34" charset="0"/>
                <a:cs typeface="Open Sans" panose="020B0606030504020204" pitchFamily="34" charset="0"/>
              </a:rPr>
              <a:t>1.2 billion </a:t>
            </a:r>
            <a:r>
              <a:rPr lang="en-GB" dirty="0">
                <a:solidFill>
                  <a:srgbClr val="FFFFFF"/>
                </a:solidFill>
                <a:latin typeface="Open Sans" panose="020B0606030504020204" pitchFamily="34" charset="0"/>
                <a:ea typeface="Open Sans" panose="020B0606030504020204" pitchFamily="34" charset="0"/>
                <a:cs typeface="Open Sans" panose="020B0606030504020204" pitchFamily="34" charset="0"/>
              </a:rPr>
              <a:t>of them live in </a:t>
            </a:r>
            <a:r>
              <a:rPr lang="en-GB" b="1" dirty="0">
                <a:solidFill>
                  <a:srgbClr val="FFFFFF"/>
                </a:solidFill>
                <a:latin typeface="Open Sans" panose="020B0606030504020204" pitchFamily="34" charset="0"/>
                <a:ea typeface="Open Sans" panose="020B0606030504020204" pitchFamily="34" charset="0"/>
                <a:cs typeface="Open Sans" panose="020B0606030504020204" pitchFamily="34" charset="0"/>
              </a:rPr>
              <a:t>severely water-constrained agricultural areas</a:t>
            </a:r>
            <a:r>
              <a:rPr lang="en-GB" dirty="0">
                <a:solidFill>
                  <a:srgbClr val="FFFFFF"/>
                </a:solidFill>
                <a:latin typeface="Open Sans" panose="020B0606030504020204" pitchFamily="34" charset="0"/>
                <a:ea typeface="Open Sans" panose="020B0606030504020204" pitchFamily="34" charset="0"/>
                <a:cs typeface="Open Sans" panose="020B0606030504020204" pitchFamily="34" charset="0"/>
              </a:rPr>
              <a:t> mostly in developing countries (SOFA, 2021). </a:t>
            </a:r>
          </a:p>
          <a:p>
            <a:endParaRPr lang="en-GB"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r>
              <a:rPr lang="en-GB" b="1" dirty="0">
                <a:solidFill>
                  <a:srgbClr val="FFFFFF"/>
                </a:solidFill>
                <a:latin typeface="Open Sans" panose="020B0606030504020204" pitchFamily="34" charset="0"/>
                <a:ea typeface="Open Sans" panose="020B0606030504020204" pitchFamily="34" charset="0"/>
                <a:cs typeface="Open Sans" panose="020B0606030504020204" pitchFamily="34" charset="0"/>
              </a:rPr>
              <a:t>2 billion people </a:t>
            </a:r>
            <a:r>
              <a:rPr lang="en-GB" dirty="0">
                <a:solidFill>
                  <a:srgbClr val="FFFFFF"/>
                </a:solidFill>
                <a:latin typeface="Open Sans" panose="020B0606030504020204" pitchFamily="34" charset="0"/>
                <a:ea typeface="Open Sans" panose="020B0606030504020204" pitchFamily="34" charset="0"/>
                <a:cs typeface="Open Sans" panose="020B0606030504020204" pitchFamily="34" charset="0"/>
              </a:rPr>
              <a:t>lack safely managed drinking water services.</a:t>
            </a:r>
          </a:p>
          <a:p>
            <a:endParaRPr lang="en-GB"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r>
              <a:rPr lang="en-GB" b="1" dirty="0">
                <a:solidFill>
                  <a:srgbClr val="FFFFFF"/>
                </a:solidFill>
                <a:latin typeface="Open Sans" panose="020B0606030504020204" pitchFamily="34" charset="0"/>
                <a:ea typeface="Open Sans" panose="020B0606030504020204" pitchFamily="34" charset="0"/>
                <a:cs typeface="Open Sans" panose="020B0606030504020204" pitchFamily="34" charset="0"/>
              </a:rPr>
              <a:t>3.6 and 2.3 billion people </a:t>
            </a:r>
            <a:r>
              <a:rPr lang="en-GB" dirty="0">
                <a:solidFill>
                  <a:srgbClr val="FFFFFF"/>
                </a:solidFill>
                <a:latin typeface="Open Sans" panose="020B0606030504020204" pitchFamily="34" charset="0"/>
                <a:ea typeface="Open Sans" panose="020B0606030504020204" pitchFamily="34" charset="0"/>
                <a:cs typeface="Open Sans" panose="020B0606030504020204" pitchFamily="34" charset="0"/>
              </a:rPr>
              <a:t>lack safely managed sanitation services and basic handwashing facilities respectively (UN WATER, 2021). </a:t>
            </a:r>
          </a:p>
          <a:p>
            <a:endParaRPr lang="en-GB"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14">
            <a:extLst>
              <a:ext uri="{FF2B5EF4-FFF2-40B4-BE49-F238E27FC236}">
                <a16:creationId xmlns:a16="http://schemas.microsoft.com/office/drawing/2014/main" id="{90BCAA42-7C59-7718-B8AD-E7C70278FB88}"/>
              </a:ext>
            </a:extLst>
          </p:cNvPr>
          <p:cNvSpPr txBox="1"/>
          <p:nvPr/>
        </p:nvSpPr>
        <p:spPr>
          <a:xfrm>
            <a:off x="5832143" y="1408586"/>
            <a:ext cx="5856791" cy="5022090"/>
          </a:xfrm>
          <a:prstGeom prst="rect">
            <a:avLst/>
          </a:prstGeom>
          <a:solidFill>
            <a:srgbClr val="00B385">
              <a:alpha val="90000"/>
            </a:srgbClr>
          </a:solidFill>
        </p:spPr>
        <p:txBody>
          <a:bodyPr wrap="square" lIns="216000" tIns="216000" rIns="216000" bIns="216000">
            <a:spAutoFit/>
          </a:bodyPr>
          <a:lstStyle/>
          <a:p>
            <a:pPr lvl="2">
              <a:spcAft>
                <a:spcPts val="1200"/>
              </a:spcAft>
            </a:pPr>
            <a:r>
              <a:rPr lang="en-GB" b="1" dirty="0">
                <a:solidFill>
                  <a:srgbClr val="FFFF00"/>
                </a:solidFill>
                <a:latin typeface="Open Sans" panose="020B0606030504020204" pitchFamily="34" charset="0"/>
                <a:ea typeface="Open Sans" panose="020B0606030504020204" pitchFamily="34" charset="0"/>
                <a:cs typeface="Open Sans" panose="020B0606030504020204" pitchFamily="34" charset="0"/>
              </a:rPr>
              <a:t>Soils degradation: </a:t>
            </a:r>
            <a:r>
              <a:rPr lang="en-GB" dirty="0">
                <a:solidFill>
                  <a:srgbClr val="FFFFFF"/>
                </a:solidFill>
                <a:latin typeface="Open Sans" panose="020B0606030504020204" pitchFamily="34" charset="0"/>
                <a:ea typeface="Open Sans" panose="020B0606030504020204" pitchFamily="34" charset="0"/>
                <a:cs typeface="Open Sans" panose="020B0606030504020204" pitchFamily="34" charset="0"/>
              </a:rPr>
              <a:t>Globally, </a:t>
            </a:r>
            <a:r>
              <a:rPr lang="en-GB" b="1" dirty="0">
                <a:solidFill>
                  <a:srgbClr val="FFFFFF"/>
                </a:solidFill>
                <a:latin typeface="Open Sans" panose="020B0606030504020204" pitchFamily="34" charset="0"/>
                <a:ea typeface="Open Sans" panose="020B0606030504020204" pitchFamily="34" charset="0"/>
                <a:cs typeface="Open Sans" panose="020B0606030504020204" pitchFamily="34" charset="0"/>
              </a:rPr>
              <a:t>up to 40% of land is degraded</a:t>
            </a:r>
            <a:r>
              <a:rPr lang="en-GB" dirty="0">
                <a:solidFill>
                  <a:srgbClr val="FFFFFF"/>
                </a:solidFill>
                <a:latin typeface="Open Sans" panose="020B0606030504020204" pitchFamily="34" charset="0"/>
                <a:ea typeface="Open Sans" panose="020B0606030504020204" pitchFamily="34" charset="0"/>
                <a:cs typeface="Open Sans" panose="020B0606030504020204" pitchFamily="34" charset="0"/>
              </a:rPr>
              <a:t>, directly affecting half of the world population, especially rural communities. (UNCCD, 2022) </a:t>
            </a:r>
            <a:endParaRPr lang="en-GB" sz="18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r>
              <a:rPr lang="en-GB" sz="1800" dirty="0">
                <a:solidFill>
                  <a:srgbClr val="FFFFFF"/>
                </a:solidFill>
                <a:latin typeface="Open Sans" panose="020B0606030504020204" pitchFamily="34" charset="0"/>
                <a:ea typeface="Open Sans" panose="020B0606030504020204" pitchFamily="34" charset="0"/>
                <a:cs typeface="Open Sans" panose="020B0606030504020204" pitchFamily="34" charset="0"/>
              </a:rPr>
              <a:t>About </a:t>
            </a:r>
            <a:r>
              <a:rPr lang="en-GB" sz="18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2 billion people live on the drylands that are vulnerable to desertification</a:t>
            </a:r>
            <a:r>
              <a:rPr lang="en-GB" sz="1800" dirty="0">
                <a:solidFill>
                  <a:srgbClr val="FFFFFF"/>
                </a:solidFill>
                <a:latin typeface="Open Sans" panose="020B0606030504020204" pitchFamily="34" charset="0"/>
                <a:ea typeface="Open Sans" panose="020B0606030504020204" pitchFamily="34" charset="0"/>
                <a:cs typeface="Open Sans" panose="020B0606030504020204" pitchFamily="34" charset="0"/>
              </a:rPr>
              <a:t>, which could displace an estimated 50 million people by 2030 (UNCCD 2022). </a:t>
            </a:r>
          </a:p>
          <a:p>
            <a:endParaRPr lang="en-GB" sz="18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r>
              <a:rPr lang="en-GB" sz="18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Vulnerable communities </a:t>
            </a:r>
            <a:r>
              <a:rPr lang="en-GB" sz="1800" dirty="0">
                <a:solidFill>
                  <a:srgbClr val="FFFFFF"/>
                </a:solidFill>
                <a:latin typeface="Open Sans" panose="020B0606030504020204" pitchFamily="34" charset="0"/>
                <a:ea typeface="Open Sans" panose="020B0606030504020204" pitchFamily="34" charset="0"/>
                <a:cs typeface="Open Sans" panose="020B0606030504020204" pitchFamily="34" charset="0"/>
              </a:rPr>
              <a:t>— including the rural poor, smallholder farmers, women, youths, and Indigenous peoples — </a:t>
            </a:r>
            <a:r>
              <a:rPr lang="en-GB" sz="18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are disproportionately affected by land degradation and drought </a:t>
            </a:r>
            <a:r>
              <a:rPr lang="en-GB" sz="1800" dirty="0">
                <a:solidFill>
                  <a:srgbClr val="FFFFFF"/>
                </a:solidFill>
                <a:latin typeface="Open Sans" panose="020B0606030504020204" pitchFamily="34" charset="0"/>
                <a:ea typeface="Open Sans" panose="020B0606030504020204" pitchFamily="34" charset="0"/>
                <a:cs typeface="Open Sans" panose="020B0606030504020204" pitchFamily="34" charset="0"/>
              </a:rPr>
              <a:t>(UNCCD 2022). </a:t>
            </a:r>
          </a:p>
          <a:p>
            <a:endParaRPr lang="en-GB" sz="18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endParaRPr lang="en-GB" sz="18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Elemento grafico 12" descr="Acqua contorno">
            <a:extLst>
              <a:ext uri="{FF2B5EF4-FFF2-40B4-BE49-F238E27FC236}">
                <a16:creationId xmlns:a16="http://schemas.microsoft.com/office/drawing/2014/main" id="{A784DDEC-682A-02C2-83A6-2B2B0C0250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3066" y="1602774"/>
            <a:ext cx="914400" cy="914400"/>
          </a:xfrm>
          <a:prstGeom prst="rect">
            <a:avLst/>
          </a:prstGeom>
        </p:spPr>
      </p:pic>
      <p:pic>
        <p:nvPicPr>
          <p:cNvPr id="18" name="Elemento grafico 17" descr="Pianta con radici con riempimento a tinta unita">
            <a:extLst>
              <a:ext uri="{FF2B5EF4-FFF2-40B4-BE49-F238E27FC236}">
                <a16:creationId xmlns:a16="http://schemas.microsoft.com/office/drawing/2014/main" id="{80689B78-D399-759B-0C95-39CB80A406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9567" y="1554927"/>
            <a:ext cx="914400" cy="914400"/>
          </a:xfrm>
          <a:prstGeom prst="rect">
            <a:avLst/>
          </a:prstGeom>
        </p:spPr>
      </p:pic>
      <p:pic>
        <p:nvPicPr>
          <p:cNvPr id="21" name="Immagine 20">
            <a:extLst>
              <a:ext uri="{FF2B5EF4-FFF2-40B4-BE49-F238E27FC236}">
                <a16:creationId xmlns:a16="http://schemas.microsoft.com/office/drawing/2014/main" id="{20591A14-0B6E-3CB4-C2E3-981E74211FA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0063292" y="397277"/>
            <a:ext cx="1625642" cy="797675"/>
          </a:xfrm>
          <a:prstGeom prst="rect">
            <a:avLst/>
          </a:prstGeom>
        </p:spPr>
      </p:pic>
    </p:spTree>
    <p:extLst>
      <p:ext uri="{BB962C8B-B14F-4D97-AF65-F5344CB8AC3E}">
        <p14:creationId xmlns:p14="http://schemas.microsoft.com/office/powerpoint/2010/main" val="4256024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6A3D69-3641-1ADE-F9C8-9110BD39CF6D}"/>
              </a:ext>
            </a:extLst>
          </p:cNvPr>
          <p:cNvSpPr/>
          <p:nvPr/>
        </p:nvSpPr>
        <p:spPr>
          <a:xfrm>
            <a:off x="0" y="0"/>
            <a:ext cx="12192000" cy="685800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Tx/>
              <a:buChar char="-"/>
            </a:pPr>
            <a:endParaRPr lang="en-US" sz="2800" dirty="0"/>
          </a:p>
        </p:txBody>
      </p:sp>
      <p:pic>
        <p:nvPicPr>
          <p:cNvPr id="5" name="Immagine 12">
            <a:extLst>
              <a:ext uri="{FF2B5EF4-FFF2-40B4-BE49-F238E27FC236}">
                <a16:creationId xmlns:a16="http://schemas.microsoft.com/office/drawing/2014/main" id="{0304B644-F634-7758-CFF0-A56A84A9DCB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839572" y="5624547"/>
            <a:ext cx="1625642" cy="797675"/>
          </a:xfrm>
          <a:prstGeom prst="rect">
            <a:avLst/>
          </a:prstGeom>
        </p:spPr>
      </p:pic>
      <p:sp>
        <p:nvSpPr>
          <p:cNvPr id="2" name="Title 1">
            <a:extLst>
              <a:ext uri="{FF2B5EF4-FFF2-40B4-BE49-F238E27FC236}">
                <a16:creationId xmlns:a16="http://schemas.microsoft.com/office/drawing/2014/main" id="{E8F1D0F2-C66E-3183-E95F-E3D73A3C8826}"/>
              </a:ext>
            </a:extLst>
          </p:cNvPr>
          <p:cNvSpPr>
            <a:spLocks noGrp="1"/>
          </p:cNvSpPr>
          <p:nvPr>
            <p:ph type="title"/>
          </p:nvPr>
        </p:nvSpPr>
        <p:spPr>
          <a:xfrm>
            <a:off x="943639" y="1628607"/>
            <a:ext cx="8093535" cy="1152000"/>
          </a:xfrm>
        </p:spPr>
        <p:txBody>
          <a:bodyPr/>
          <a:lstStyle/>
          <a:p>
            <a:r>
              <a:rPr lang="en-US" sz="3200" dirty="0">
                <a:latin typeface="+mn-lt"/>
              </a:rPr>
              <a:t>2. Priority actions &amp; examples </a:t>
            </a:r>
            <a:endParaRPr lang="en-US" dirty="0">
              <a:latin typeface="+mn-lt"/>
            </a:endParaRPr>
          </a:p>
        </p:txBody>
      </p:sp>
    </p:spTree>
    <p:extLst>
      <p:ext uri="{BB962C8B-B14F-4D97-AF65-F5344CB8AC3E}">
        <p14:creationId xmlns:p14="http://schemas.microsoft.com/office/powerpoint/2010/main" val="3659516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0F08DA2-B2FA-4439-21B0-3B6F1FE9CDC0}"/>
              </a:ext>
            </a:extLst>
          </p:cNvPr>
          <p:cNvSpPr txBox="1">
            <a:spLocks/>
          </p:cNvSpPr>
          <p:nvPr/>
        </p:nvSpPr>
        <p:spPr>
          <a:xfrm>
            <a:off x="503066" y="397277"/>
            <a:ext cx="10666968" cy="132777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000" b="1" kern="1400">
                <a:solidFill>
                  <a:srgbClr val="0080C4"/>
                </a:solidFill>
                <a:latin typeface="Open Sans Extrabold" panose="020B0606030504020204" pitchFamily="34" charset="0"/>
                <a:ea typeface="Open Sans Extrabold" panose="020B0606030504020204" pitchFamily="34" charset="0"/>
                <a:cs typeface="Open Sans Extrabold" panose="020B0606030504020204" pitchFamily="34" charset="0"/>
              </a:rPr>
              <a:t>NOT ONLY A CLIMATE EMERGENCY…</a:t>
            </a:r>
          </a:p>
        </p:txBody>
      </p:sp>
      <p:sp>
        <p:nvSpPr>
          <p:cNvPr id="6" name="Title 3">
            <a:extLst>
              <a:ext uri="{FF2B5EF4-FFF2-40B4-BE49-F238E27FC236}">
                <a16:creationId xmlns:a16="http://schemas.microsoft.com/office/drawing/2014/main" id="{CAFC6A9D-CF5E-A767-5BD4-F5F1B1A317F3}"/>
              </a:ext>
            </a:extLst>
          </p:cNvPr>
          <p:cNvSpPr txBox="1">
            <a:spLocks/>
          </p:cNvSpPr>
          <p:nvPr/>
        </p:nvSpPr>
        <p:spPr>
          <a:xfrm>
            <a:off x="996481" y="5935826"/>
            <a:ext cx="10666968" cy="524897"/>
          </a:xfrm>
          <a:prstGeom prst="rect">
            <a:avLst/>
          </a:prstGeom>
        </p:spPr>
        <p:txBody>
          <a:bodyPr vert="horz" lIns="91440" tIns="45720" rIns="91440" bIns="45720" rtlCol="0" anchor="t" anchorCtr="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3000" b="1" kern="1400">
                <a:solidFill>
                  <a:srgbClr val="0080C4"/>
                </a:solidFill>
                <a:latin typeface="Open Sans Extrabold"/>
                <a:ea typeface="Open Sans Extrabold"/>
                <a:cs typeface="Open Sans Extrabold"/>
              </a:rPr>
              <a:t>… BUT ALSO, AN ENVIRONMENTAL ONE</a:t>
            </a:r>
          </a:p>
        </p:txBody>
      </p:sp>
      <p:pic>
        <p:nvPicPr>
          <p:cNvPr id="11" name="Picture 2">
            <a:extLst>
              <a:ext uri="{FF2B5EF4-FFF2-40B4-BE49-F238E27FC236}">
                <a16:creationId xmlns:a16="http://schemas.microsoft.com/office/drawing/2014/main" id="{8698AF49-8854-F1AC-ED57-6915725E14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5566" y="1194217"/>
            <a:ext cx="5326234" cy="4469566"/>
          </a:xfrm>
          <a:prstGeom prst="rect">
            <a:avLst/>
          </a:prstGeom>
        </p:spPr>
      </p:pic>
      <p:pic>
        <p:nvPicPr>
          <p:cNvPr id="12" name="Picture 6">
            <a:hlinkClick r:id="rId4"/>
            <a:extLst>
              <a:ext uri="{FF2B5EF4-FFF2-40B4-BE49-F238E27FC236}">
                <a16:creationId xmlns:a16="http://schemas.microsoft.com/office/drawing/2014/main" id="{7C9073EC-5376-6278-7EE6-4546E81DBF5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17354" y="1833002"/>
            <a:ext cx="2369895" cy="3200400"/>
          </a:xfrm>
          <a:prstGeom prst="rect">
            <a:avLst/>
          </a:prstGeom>
          <a:effectLst>
            <a:outerShdw blurRad="50800" dist="101600" dir="2700000" algn="tl" rotWithShape="0">
              <a:prstClr val="black">
                <a:alpha val="20000"/>
              </a:prstClr>
            </a:outerShdw>
          </a:effectLst>
        </p:spPr>
      </p:pic>
      <p:pic>
        <p:nvPicPr>
          <p:cNvPr id="13" name="Picture 7">
            <a:hlinkClick r:id="rId6"/>
            <a:extLst>
              <a:ext uri="{FF2B5EF4-FFF2-40B4-BE49-F238E27FC236}">
                <a16:creationId xmlns:a16="http://schemas.microsoft.com/office/drawing/2014/main" id="{4E1F5C88-7619-75C3-DD2B-E58097E9006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30871" y="1840306"/>
            <a:ext cx="2421726" cy="3193200"/>
          </a:xfrm>
          <a:prstGeom prst="rect">
            <a:avLst/>
          </a:prstGeom>
          <a:effectLst>
            <a:outerShdw blurRad="50800" dist="101600" dir="2700000" algn="tl" rotWithShape="0">
              <a:prstClr val="black">
                <a:alpha val="20000"/>
              </a:prstClr>
            </a:outerShdw>
          </a:effectLst>
        </p:spPr>
      </p:pic>
      <p:pic>
        <p:nvPicPr>
          <p:cNvPr id="18" name="Immagine 17">
            <a:extLst>
              <a:ext uri="{FF2B5EF4-FFF2-40B4-BE49-F238E27FC236}">
                <a16:creationId xmlns:a16="http://schemas.microsoft.com/office/drawing/2014/main" id="{F5DC87FA-5805-4A38-96FE-1E7210E3F5DC}"/>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0063292" y="397277"/>
            <a:ext cx="1625642" cy="797675"/>
          </a:xfrm>
          <a:prstGeom prst="rect">
            <a:avLst/>
          </a:prstGeom>
        </p:spPr>
      </p:pic>
      <p:sp>
        <p:nvSpPr>
          <p:cNvPr id="2" name="Oval 1">
            <a:extLst>
              <a:ext uri="{FF2B5EF4-FFF2-40B4-BE49-F238E27FC236}">
                <a16:creationId xmlns:a16="http://schemas.microsoft.com/office/drawing/2014/main" id="{3ECE8F08-1CE2-5613-E71E-A98C8239AFC5}"/>
              </a:ext>
            </a:extLst>
          </p:cNvPr>
          <p:cNvSpPr/>
          <p:nvPr/>
        </p:nvSpPr>
        <p:spPr>
          <a:xfrm>
            <a:off x="2870547" y="2760620"/>
            <a:ext cx="1260000" cy="126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b="1"/>
              <a:t>FOOD SECURITY</a:t>
            </a:r>
            <a:endParaRPr lang="en-GB" sz="1100" b="1"/>
          </a:p>
        </p:txBody>
      </p:sp>
    </p:spTree>
    <p:extLst>
      <p:ext uri="{BB962C8B-B14F-4D97-AF65-F5344CB8AC3E}">
        <p14:creationId xmlns:p14="http://schemas.microsoft.com/office/powerpoint/2010/main" val="3589890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a:extLst>
              <a:ext uri="{FF2B5EF4-FFF2-40B4-BE49-F238E27FC236}">
                <a16:creationId xmlns:a16="http://schemas.microsoft.com/office/drawing/2014/main" id="{EBFECD94-0A49-8C9B-408A-AB83623D6A8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17428" y="-15939"/>
            <a:ext cx="5974572" cy="6873940"/>
          </a:xfrm>
          <a:prstGeom prst="rect">
            <a:avLst/>
          </a:prstGeom>
        </p:spPr>
      </p:pic>
      <p:sp>
        <p:nvSpPr>
          <p:cNvPr id="18" name="Title 3">
            <a:extLst>
              <a:ext uri="{FF2B5EF4-FFF2-40B4-BE49-F238E27FC236}">
                <a16:creationId xmlns:a16="http://schemas.microsoft.com/office/drawing/2014/main" id="{655A962E-9C6F-E99B-19BA-DBA3BC06C17A}"/>
              </a:ext>
            </a:extLst>
          </p:cNvPr>
          <p:cNvSpPr txBox="1">
            <a:spLocks/>
          </p:cNvSpPr>
          <p:nvPr/>
        </p:nvSpPr>
        <p:spPr>
          <a:xfrm>
            <a:off x="503066" y="397277"/>
            <a:ext cx="4583284" cy="1579569"/>
          </a:xfrm>
          <a:prstGeom prst="rect">
            <a:avLst/>
          </a:prstGeom>
        </p:spPr>
        <p:txBody>
          <a:bodyPr vert="horz" lIns="91440" tIns="45720" rIns="91440" bIns="45720" rtlCol="0" anchor="t" anchorCtr="0">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000" b="1" kern="1400" dirty="0">
                <a:solidFill>
                  <a:srgbClr val="007DBC"/>
                </a:solidFill>
                <a:latin typeface="Open Sans Extrabold" panose="020B0606030504020204" pitchFamily="34" charset="0"/>
                <a:ea typeface="Open Sans Extrabold" panose="020B0606030504020204" pitchFamily="34" charset="0"/>
                <a:cs typeface="Open Sans Extrabold" panose="020B0606030504020204" pitchFamily="34" charset="0"/>
              </a:rPr>
              <a:t>The importance of livelihood assets creation as foundational activities for resilience, including climate</a:t>
            </a:r>
          </a:p>
        </p:txBody>
      </p:sp>
      <p:sp>
        <p:nvSpPr>
          <p:cNvPr id="19" name="Content Placeholder 2">
            <a:extLst>
              <a:ext uri="{FF2B5EF4-FFF2-40B4-BE49-F238E27FC236}">
                <a16:creationId xmlns:a16="http://schemas.microsoft.com/office/drawing/2014/main" id="{8FC36CF3-80D1-74A1-5CB1-08ED8EE3D1A1}"/>
              </a:ext>
            </a:extLst>
          </p:cNvPr>
          <p:cNvSpPr>
            <a:spLocks noGrp="1"/>
          </p:cNvSpPr>
          <p:nvPr>
            <p:ph idx="1"/>
          </p:nvPr>
        </p:nvSpPr>
        <p:spPr>
          <a:xfrm>
            <a:off x="516376" y="1976846"/>
            <a:ext cx="5458198" cy="4284641"/>
          </a:xfrm>
        </p:spPr>
        <p:txBody>
          <a:bodyPr/>
          <a:lstStyle/>
          <a:p>
            <a:pPr marL="285750" lvl="1">
              <a:lnSpc>
                <a:spcPct val="120000"/>
              </a:lnSpc>
              <a:spcBef>
                <a:spcPts val="600"/>
              </a:spcBef>
              <a:spcAft>
                <a:spcPts val="300"/>
              </a:spcAft>
              <a:buClr>
                <a:srgbClr val="4D4D4D"/>
              </a:buClr>
              <a:buFont typeface="Courier New" panose="02070309020205020404" pitchFamily="49" charset="0"/>
              <a:buChar char="o"/>
            </a:pPr>
            <a:r>
              <a:rPr lang="en-GB" b="1" dirty="0">
                <a:solidFill>
                  <a:srgbClr val="4D4D4D"/>
                </a:solidFill>
              </a:rPr>
              <a:t>Asset creation is the biggest adaptation-oriented activity within WFP.</a:t>
            </a:r>
            <a:endParaRPr lang="en-GB" dirty="0">
              <a:solidFill>
                <a:srgbClr val="4D4D4D"/>
              </a:solidFill>
            </a:endParaRPr>
          </a:p>
          <a:p>
            <a:pPr marL="285750" lvl="1">
              <a:lnSpc>
                <a:spcPct val="120000"/>
              </a:lnSpc>
              <a:spcBef>
                <a:spcPts val="600"/>
              </a:spcBef>
              <a:spcAft>
                <a:spcPts val="300"/>
              </a:spcAft>
              <a:buClr>
                <a:srgbClr val="4D4D4D"/>
              </a:buClr>
              <a:buFont typeface="Courier New" panose="02070309020205020404" pitchFamily="49" charset="0"/>
              <a:buChar char="o"/>
            </a:pPr>
            <a:r>
              <a:rPr lang="en-GB" dirty="0">
                <a:solidFill>
                  <a:srgbClr val="4D4D4D"/>
                </a:solidFill>
              </a:rPr>
              <a:t>Asset Creation and Livelihoods (with or without food assistance) promotes the building or rehabilitation of assets that improve soil and water management and availability and regenerate landscapes.  </a:t>
            </a:r>
          </a:p>
          <a:p>
            <a:pPr marL="285750" lvl="1">
              <a:lnSpc>
                <a:spcPct val="120000"/>
              </a:lnSpc>
              <a:spcBef>
                <a:spcPts val="600"/>
              </a:spcBef>
              <a:spcAft>
                <a:spcPts val="300"/>
              </a:spcAft>
              <a:buClr>
                <a:srgbClr val="4D4D4D"/>
              </a:buClr>
              <a:buFont typeface="Courier New" panose="02070309020205020404" pitchFamily="49" charset="0"/>
              <a:buChar char="o"/>
            </a:pPr>
            <a:r>
              <a:rPr lang="en-GB" dirty="0">
                <a:solidFill>
                  <a:srgbClr val="4D4D4D"/>
                </a:solidFill>
              </a:rPr>
              <a:t>More than 9.9 million beneficiaries reached in 2022.</a:t>
            </a:r>
          </a:p>
          <a:p>
            <a:pPr marL="285750" lvl="1">
              <a:lnSpc>
                <a:spcPct val="120000"/>
              </a:lnSpc>
              <a:spcBef>
                <a:spcPts val="600"/>
              </a:spcBef>
              <a:spcAft>
                <a:spcPts val="300"/>
              </a:spcAft>
              <a:buClr>
                <a:srgbClr val="4D4D4D"/>
              </a:buClr>
              <a:buFont typeface="Courier New" panose="02070309020205020404" pitchFamily="49" charset="0"/>
              <a:buChar char="o"/>
            </a:pPr>
            <a:r>
              <a:rPr lang="en-GB" dirty="0">
                <a:solidFill>
                  <a:srgbClr val="4D4D4D"/>
                </a:solidFill>
              </a:rPr>
              <a:t>Communities and partnerships at the centre of the approach.</a:t>
            </a:r>
          </a:p>
          <a:p>
            <a:pPr marL="285750" lvl="1">
              <a:lnSpc>
                <a:spcPct val="120000"/>
              </a:lnSpc>
              <a:spcBef>
                <a:spcPts val="600"/>
              </a:spcBef>
              <a:spcAft>
                <a:spcPts val="300"/>
              </a:spcAft>
              <a:buClr>
                <a:srgbClr val="4D4D4D"/>
              </a:buClr>
              <a:buFont typeface="Courier New" panose="02070309020205020404" pitchFamily="49" charset="0"/>
              <a:buChar char="o"/>
            </a:pPr>
            <a:r>
              <a:rPr lang="en-GB" dirty="0">
                <a:solidFill>
                  <a:srgbClr val="4D4D4D"/>
                </a:solidFill>
              </a:rPr>
              <a:t>Mitigation co-benefits.</a:t>
            </a:r>
          </a:p>
          <a:p>
            <a:pPr marL="285750" lvl="1">
              <a:lnSpc>
                <a:spcPct val="120000"/>
              </a:lnSpc>
              <a:spcBef>
                <a:spcPts val="600"/>
              </a:spcBef>
              <a:spcAft>
                <a:spcPts val="300"/>
              </a:spcAft>
              <a:buClr>
                <a:srgbClr val="4D4D4D"/>
              </a:buClr>
              <a:buFont typeface="Courier New" panose="02070309020205020404" pitchFamily="49" charset="0"/>
              <a:buChar char="o"/>
            </a:pPr>
            <a:endParaRPr lang="en-GB" b="1" dirty="0">
              <a:solidFill>
                <a:srgbClr val="4D4D4D"/>
              </a:solidFill>
            </a:endParaRPr>
          </a:p>
        </p:txBody>
      </p:sp>
    </p:spTree>
    <p:extLst>
      <p:ext uri="{BB962C8B-B14F-4D97-AF65-F5344CB8AC3E}">
        <p14:creationId xmlns:p14="http://schemas.microsoft.com/office/powerpoint/2010/main" val="2864687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655A962E-9C6F-E99B-19BA-DBA3BC06C17A}"/>
              </a:ext>
            </a:extLst>
          </p:cNvPr>
          <p:cNvSpPr txBox="1">
            <a:spLocks/>
          </p:cNvSpPr>
          <p:nvPr/>
        </p:nvSpPr>
        <p:spPr>
          <a:xfrm>
            <a:off x="503066" y="397277"/>
            <a:ext cx="7574134" cy="132777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en-US" sz="3000" b="1" kern="1400">
                <a:solidFill>
                  <a:srgbClr val="007DBC"/>
                </a:solidFill>
                <a:latin typeface="Open Sans Extrabold" panose="020B0606030504020204" pitchFamily="34" charset="0"/>
                <a:ea typeface="Open Sans Extrabold" panose="020B0606030504020204" pitchFamily="34" charset="0"/>
                <a:cs typeface="Open Sans Extrabold" panose="020B0606030504020204" pitchFamily="34" charset="0"/>
              </a:rPr>
              <a:t>ASSET CREATION AND ADAPTATION I</a:t>
            </a:r>
          </a:p>
          <a:p>
            <a:pPr>
              <a:lnSpc>
                <a:spcPct val="100000"/>
              </a:lnSpc>
              <a:spcAft>
                <a:spcPts val="600"/>
              </a:spcAft>
            </a:pPr>
            <a:r>
              <a:rPr lang="en-US" sz="1800" b="1" kern="1400">
                <a:solidFill>
                  <a:srgbClr val="007DBC">
                    <a:alpha val="75000"/>
                  </a:srgbClr>
                </a:solidFill>
                <a:latin typeface="Open Sans" panose="020B0606030504020204" pitchFamily="34" charset="0"/>
                <a:ea typeface="Open Sans" panose="020B0606030504020204" pitchFamily="34" charset="0"/>
                <a:cs typeface="Open Sans" panose="020B0606030504020204" pitchFamily="34" charset="0"/>
              </a:rPr>
              <a:t>Protecting (and rehabilitating) from major climatic shocks:</a:t>
            </a:r>
          </a:p>
          <a:p>
            <a:pPr>
              <a:lnSpc>
                <a:spcPct val="100000"/>
              </a:lnSpc>
              <a:spcAft>
                <a:spcPts val="600"/>
              </a:spcAft>
            </a:pPr>
            <a:endParaRPr lang="en-US" sz="3000" b="1" kern="1400">
              <a:solidFill>
                <a:srgbClr val="007DBC"/>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Picture 4">
            <a:extLst>
              <a:ext uri="{FF2B5EF4-FFF2-40B4-BE49-F238E27FC236}">
                <a16:creationId xmlns:a16="http://schemas.microsoft.com/office/drawing/2014/main" id="{1ECF0E5B-40F2-2B50-3327-EC7B2D442EB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13" r="313"/>
          <a:stretch/>
        </p:blipFill>
        <p:spPr>
          <a:xfrm>
            <a:off x="503066" y="1725048"/>
            <a:ext cx="5357568" cy="4104252"/>
          </a:xfrm>
          <a:prstGeom prst="rect">
            <a:avLst/>
          </a:prstGeom>
        </p:spPr>
      </p:pic>
      <p:pic>
        <p:nvPicPr>
          <p:cNvPr id="7" name="Picture 2">
            <a:extLst>
              <a:ext uri="{FF2B5EF4-FFF2-40B4-BE49-F238E27FC236}">
                <a16:creationId xmlns:a16="http://schemas.microsoft.com/office/drawing/2014/main" id="{0C239A57-1016-BCF1-6E50-4A1B602273AC}"/>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6331366" y="1725048"/>
            <a:ext cx="5357568" cy="4104252"/>
          </a:xfrm>
          <a:prstGeom prst="rect">
            <a:avLst/>
          </a:prstGeom>
        </p:spPr>
      </p:pic>
      <p:sp>
        <p:nvSpPr>
          <p:cNvPr id="8" name="Text Box 39">
            <a:extLst>
              <a:ext uri="{FF2B5EF4-FFF2-40B4-BE49-F238E27FC236}">
                <a16:creationId xmlns:a16="http://schemas.microsoft.com/office/drawing/2014/main" id="{E61C7F31-1482-06FF-2520-8E3019165D45}"/>
              </a:ext>
            </a:extLst>
          </p:cNvPr>
          <p:cNvSpPr txBox="1">
            <a:spLocks noChangeArrowheads="1"/>
          </p:cNvSpPr>
          <p:nvPr/>
        </p:nvSpPr>
        <p:spPr bwMode="auto">
          <a:xfrm>
            <a:off x="503064" y="5990210"/>
            <a:ext cx="5357568" cy="525046"/>
          </a:xfrm>
          <a:prstGeom prst="rect">
            <a:avLst/>
          </a:prstGeom>
          <a:solidFill>
            <a:srgbClr val="FFFFFF">
              <a:alpha val="65881"/>
            </a:srgbClr>
          </a:solidFill>
          <a:ln w="9525">
            <a:noFill/>
            <a:miter lim="800000"/>
            <a:headEnd/>
            <a:tailEnd/>
          </a:ln>
        </p:spPr>
        <p:txBody>
          <a:bodyPr wrap="square" lIns="93248" tIns="46624" rIns="93248" bIns="46624">
            <a:spAutoFit/>
          </a:bodyPr>
          <a:lstStyle>
            <a:lvl1pPr eaLnBrk="0" hangingPunct="0">
              <a:defRPr kumimoji="1">
                <a:solidFill>
                  <a:schemeClr val="tx1"/>
                </a:solidFill>
                <a:latin typeface="Arial" pitchFamily="34" charset="0"/>
                <a:ea typeface="MS PGothic" pitchFamily="34" charset="-128"/>
              </a:defRPr>
            </a:lvl1pPr>
            <a:lvl2pPr marL="742950" indent="-285750" eaLnBrk="0" hangingPunct="0">
              <a:defRPr kumimoji="1">
                <a:solidFill>
                  <a:schemeClr val="tx1"/>
                </a:solidFill>
                <a:latin typeface="Arial" pitchFamily="34" charset="0"/>
                <a:ea typeface="MS PGothic" pitchFamily="34" charset="-128"/>
              </a:defRPr>
            </a:lvl2pPr>
            <a:lvl3pPr marL="1143000" indent="-228600" eaLnBrk="0" hangingPunct="0">
              <a:defRPr kumimoji="1">
                <a:solidFill>
                  <a:schemeClr val="tx1"/>
                </a:solidFill>
                <a:latin typeface="Arial" pitchFamily="34" charset="0"/>
                <a:ea typeface="MS PGothic" pitchFamily="34" charset="-128"/>
              </a:defRPr>
            </a:lvl3pPr>
            <a:lvl4pPr marL="1600200" indent="-228600" eaLnBrk="0" hangingPunct="0">
              <a:defRPr kumimoji="1">
                <a:solidFill>
                  <a:schemeClr val="tx1"/>
                </a:solidFill>
                <a:latin typeface="Arial" pitchFamily="34" charset="0"/>
                <a:ea typeface="MS PGothic" pitchFamily="34" charset="-128"/>
              </a:defRPr>
            </a:lvl4pPr>
            <a:lvl5pPr marL="2057400" indent="-228600" eaLnBrk="0" hangingPunct="0">
              <a:defRPr kumimoji="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MS PGothic" pitchFamily="34" charset="-128"/>
              </a:defRPr>
            </a:lvl9pPr>
          </a:lstStyle>
          <a:p>
            <a:pPr algn="ctr"/>
            <a:r>
              <a:rPr lang="en-US" sz="1400" b="1">
                <a:solidFill>
                  <a:srgbClr val="4D4D4D"/>
                </a:solidFill>
                <a:latin typeface="Open Sans" panose="020B0606030504020204" pitchFamily="34" charset="0"/>
                <a:ea typeface="Open Sans" panose="020B0606030504020204" pitchFamily="34" charset="0"/>
                <a:cs typeface="Open Sans" panose="020B0606030504020204" pitchFamily="34" charset="0"/>
              </a:rPr>
              <a:t>Protecting Communities from Floods</a:t>
            </a:r>
          </a:p>
          <a:p>
            <a:pPr algn="ctr"/>
            <a:r>
              <a:rPr lang="en-US" sz="1400" b="1" i="1">
                <a:solidFill>
                  <a:srgbClr val="4D4D4D"/>
                </a:solidFill>
                <a:latin typeface="Open Sans" panose="020B0606030504020204" pitchFamily="34" charset="0"/>
                <a:ea typeface="Open Sans" panose="020B0606030504020204" pitchFamily="34" charset="0"/>
                <a:cs typeface="Open Sans" panose="020B0606030504020204" pitchFamily="34" charset="0"/>
              </a:rPr>
              <a:t> (Pakistan)</a:t>
            </a:r>
          </a:p>
        </p:txBody>
      </p:sp>
      <p:sp>
        <p:nvSpPr>
          <p:cNvPr id="9" name="Text Box 39">
            <a:extLst>
              <a:ext uri="{FF2B5EF4-FFF2-40B4-BE49-F238E27FC236}">
                <a16:creationId xmlns:a16="http://schemas.microsoft.com/office/drawing/2014/main" id="{F87A4CB0-5E24-5CC3-6B10-6841F169A895}"/>
              </a:ext>
            </a:extLst>
          </p:cNvPr>
          <p:cNvSpPr txBox="1">
            <a:spLocks noChangeArrowheads="1"/>
          </p:cNvSpPr>
          <p:nvPr/>
        </p:nvSpPr>
        <p:spPr bwMode="auto">
          <a:xfrm>
            <a:off x="6331366" y="5990210"/>
            <a:ext cx="5357568" cy="740489"/>
          </a:xfrm>
          <a:prstGeom prst="rect">
            <a:avLst/>
          </a:prstGeom>
          <a:solidFill>
            <a:srgbClr val="FFFFFF">
              <a:alpha val="65881"/>
            </a:srgbClr>
          </a:solidFill>
          <a:ln w="9525">
            <a:noFill/>
            <a:miter lim="800000"/>
            <a:headEnd/>
            <a:tailEnd/>
          </a:ln>
        </p:spPr>
        <p:txBody>
          <a:bodyPr wrap="square" lIns="93248" tIns="46624" rIns="93248" bIns="46624">
            <a:spAutoFit/>
          </a:bodyPr>
          <a:lstStyle>
            <a:lvl1pPr eaLnBrk="0" hangingPunct="0">
              <a:defRPr kumimoji="1">
                <a:solidFill>
                  <a:schemeClr val="tx1"/>
                </a:solidFill>
                <a:latin typeface="Arial" pitchFamily="34" charset="0"/>
                <a:ea typeface="MS PGothic" pitchFamily="34" charset="-128"/>
              </a:defRPr>
            </a:lvl1pPr>
            <a:lvl2pPr marL="742950" indent="-285750" eaLnBrk="0" hangingPunct="0">
              <a:defRPr kumimoji="1">
                <a:solidFill>
                  <a:schemeClr val="tx1"/>
                </a:solidFill>
                <a:latin typeface="Arial" pitchFamily="34" charset="0"/>
                <a:ea typeface="MS PGothic" pitchFamily="34" charset="-128"/>
              </a:defRPr>
            </a:lvl2pPr>
            <a:lvl3pPr marL="1143000" indent="-228600" eaLnBrk="0" hangingPunct="0">
              <a:defRPr kumimoji="1">
                <a:solidFill>
                  <a:schemeClr val="tx1"/>
                </a:solidFill>
                <a:latin typeface="Arial" pitchFamily="34" charset="0"/>
                <a:ea typeface="MS PGothic" pitchFamily="34" charset="-128"/>
              </a:defRPr>
            </a:lvl3pPr>
            <a:lvl4pPr marL="1600200" indent="-228600" eaLnBrk="0" hangingPunct="0">
              <a:defRPr kumimoji="1">
                <a:solidFill>
                  <a:schemeClr val="tx1"/>
                </a:solidFill>
                <a:latin typeface="Arial" pitchFamily="34" charset="0"/>
                <a:ea typeface="MS PGothic" pitchFamily="34" charset="-128"/>
              </a:defRPr>
            </a:lvl4pPr>
            <a:lvl5pPr marL="2057400" indent="-228600" eaLnBrk="0" hangingPunct="0">
              <a:defRPr kumimoji="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MS PGothic" pitchFamily="34" charset="-128"/>
              </a:defRPr>
            </a:lvl9pPr>
          </a:lstStyle>
          <a:p>
            <a:pPr algn="ctr"/>
            <a:r>
              <a:rPr lang="en-US" sz="1400" b="1">
                <a:solidFill>
                  <a:srgbClr val="4D4D4D"/>
                </a:solidFill>
                <a:latin typeface="Open Sans" panose="020B0606030504020204" pitchFamily="34" charset="0"/>
                <a:ea typeface="Open Sans" panose="020B0606030504020204" pitchFamily="34" charset="0"/>
                <a:cs typeface="Open Sans" panose="020B0606030504020204" pitchFamily="34" charset="0"/>
              </a:rPr>
              <a:t>Water Storage for Drought periods</a:t>
            </a:r>
          </a:p>
          <a:p>
            <a:pPr algn="ctr"/>
            <a:r>
              <a:rPr lang="en-US" sz="1400" b="1" i="1">
                <a:solidFill>
                  <a:srgbClr val="4D4D4D"/>
                </a:solidFill>
                <a:latin typeface="Open Sans" panose="020B0606030504020204" pitchFamily="34" charset="0"/>
                <a:ea typeface="Open Sans" panose="020B0606030504020204" pitchFamily="34" charset="0"/>
                <a:cs typeface="Open Sans" panose="020B0606030504020204" pitchFamily="34" charset="0"/>
              </a:rPr>
              <a:t>(Zimbabwe)</a:t>
            </a:r>
          </a:p>
          <a:p>
            <a:pPr algn="ctr"/>
            <a:endParaRPr lang="en-US" sz="1400" b="1">
              <a:solidFill>
                <a:srgbClr val="4D4D4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Immagine 9">
            <a:extLst>
              <a:ext uri="{FF2B5EF4-FFF2-40B4-BE49-F238E27FC236}">
                <a16:creationId xmlns:a16="http://schemas.microsoft.com/office/drawing/2014/main" id="{53363FFD-8A26-2912-D99C-2B7E111DC9C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063292" y="397277"/>
            <a:ext cx="1625642" cy="797675"/>
          </a:xfrm>
          <a:prstGeom prst="rect">
            <a:avLst/>
          </a:prstGeom>
        </p:spPr>
      </p:pic>
    </p:spTree>
    <p:extLst>
      <p:ext uri="{BB962C8B-B14F-4D97-AF65-F5344CB8AC3E}">
        <p14:creationId xmlns:p14="http://schemas.microsoft.com/office/powerpoint/2010/main" val="3899836395"/>
      </p:ext>
    </p:extLst>
  </p:cSld>
  <p:clrMapOvr>
    <a:masterClrMapping/>
  </p:clrMapOvr>
</p:sld>
</file>

<file path=ppt/theme/theme1.xml><?xml version="1.0" encoding="utf-8"?>
<a:theme xmlns:a="http://schemas.openxmlformats.org/drawingml/2006/main" name="Tema di Office">
  <a:themeElements>
    <a:clrScheme name="WFP NEW COLOUR PALETTE">
      <a:dk1>
        <a:srgbClr val="0077AF"/>
      </a:dk1>
      <a:lt1>
        <a:srgbClr val="1E2E53"/>
      </a:lt1>
      <a:dk2>
        <a:srgbClr val="00A3C5"/>
      </a:dk2>
      <a:lt2>
        <a:srgbClr val="456E3B"/>
      </a:lt2>
      <a:accent1>
        <a:srgbClr val="8DC250"/>
      </a:accent1>
      <a:accent2>
        <a:srgbClr val="F2B029"/>
      </a:accent2>
      <a:accent3>
        <a:srgbClr val="C69831"/>
      </a:accent3>
      <a:accent4>
        <a:srgbClr val="E2662C"/>
      </a:accent4>
      <a:accent5>
        <a:srgbClr val="AE2434"/>
      </a:accent5>
      <a:accent6>
        <a:srgbClr val="7A1D33"/>
      </a:accent6>
      <a:hlink>
        <a:srgbClr val="CE1F75"/>
      </a:hlink>
      <a:folHlink>
        <a:srgbClr val="1A1918"/>
      </a:folHlink>
    </a:clrScheme>
    <a:fontScheme name="WFP Font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FP_PPT_TEMPLATE_EN_AN" id="{D95E6384-77FF-4F40-BB7D-59808860374A}" vid="{29B481C9-9577-864D-8E78-AB99D91429B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32cc140-f33a-4ad1-b528-9ae9ccdcd936" xsi:nil="true"/>
    <lcf76f155ced4ddcb4097134ff3c332f xmlns="91a1b552-16f9-448a-a131-c325d80e485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6E2FCC14B9BCDB4083E4FFB4634EB27C" ma:contentTypeVersion="18" ma:contentTypeDescription="Creare un nuovo documento." ma:contentTypeScope="" ma:versionID="de99fd4b003e00d543725751e936b5ac">
  <xsd:schema xmlns:xsd="http://www.w3.org/2001/XMLSchema" xmlns:xs="http://www.w3.org/2001/XMLSchema" xmlns:p="http://schemas.microsoft.com/office/2006/metadata/properties" xmlns:ns2="91a1b552-16f9-448a-a131-c325d80e4859" xmlns:ns3="f32cc140-f33a-4ad1-b528-9ae9ccdcd936" targetNamespace="http://schemas.microsoft.com/office/2006/metadata/properties" ma:root="true" ma:fieldsID="eff7613d2e869c35a0a2cab3572af8e2" ns2:_="" ns3:_="">
    <xsd:import namespace="91a1b552-16f9-448a-a131-c325d80e4859"/>
    <xsd:import namespace="f32cc140-f33a-4ad1-b528-9ae9ccdcd93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a1b552-16f9-448a-a131-c325d80e48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Tag immagine" ma:readOnly="false" ma:fieldId="{5cf76f15-5ced-4ddc-b409-7134ff3c332f}" ma:taxonomyMulti="true" ma:sspId="5acc4dc2-1d7d-4ba2-9bc5-748c4ad50a6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32cc140-f33a-4ad1-b528-9ae9ccdcd936" elementFormDefault="qualified">
    <xsd:import namespace="http://schemas.microsoft.com/office/2006/documentManagement/types"/>
    <xsd:import namespace="http://schemas.microsoft.com/office/infopath/2007/PartnerControls"/>
    <xsd:element name="SharedWithUsers" ma:index="10"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Condiviso con dettagli" ma:internalName="SharedWithDetails" ma:readOnly="true">
      <xsd:simpleType>
        <xsd:restriction base="dms:Note">
          <xsd:maxLength value="255"/>
        </xsd:restriction>
      </xsd:simpleType>
    </xsd:element>
    <xsd:element name="TaxCatchAll" ma:index="21" nillable="true" ma:displayName="Taxonomy Catch All Column" ma:hidden="true" ma:list="{c69493c5-eee8-44fe-9ad4-02fa00dc88b6}" ma:internalName="TaxCatchAll" ma:showField="CatchAllData" ma:web="f32cc140-f33a-4ad1-b528-9ae9ccdcd9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ED89CD-9CA1-4F7F-887E-4DC171B6382A}">
  <ds:schemaRefs>
    <ds:schemaRef ds:uri="http://schemas.microsoft.com/office/2006/metadata/properties"/>
    <ds:schemaRef ds:uri="http://purl.org/dc/terms/"/>
    <ds:schemaRef ds:uri="91a1b552-16f9-448a-a131-c325d80e4859"/>
    <ds:schemaRef ds:uri="http://schemas.openxmlformats.org/package/2006/metadata/core-properties"/>
    <ds:schemaRef ds:uri="http://www.w3.org/XML/1998/namespace"/>
    <ds:schemaRef ds:uri="http://purl.org/dc/elements/1.1/"/>
    <ds:schemaRef ds:uri="http://schemas.microsoft.com/office/infopath/2007/PartnerControls"/>
    <ds:schemaRef ds:uri="http://schemas.microsoft.com/office/2006/documentManagement/types"/>
    <ds:schemaRef ds:uri="f32cc140-f33a-4ad1-b528-9ae9ccdcd936"/>
    <ds:schemaRef ds:uri="http://purl.org/dc/dcmitype/"/>
  </ds:schemaRefs>
</ds:datastoreItem>
</file>

<file path=customXml/itemProps2.xml><?xml version="1.0" encoding="utf-8"?>
<ds:datastoreItem xmlns:ds="http://schemas.openxmlformats.org/officeDocument/2006/customXml" ds:itemID="{47D18064-A138-4CB2-A98C-A9076FE59DF4}">
  <ds:schemaRefs>
    <ds:schemaRef ds:uri="91a1b552-16f9-448a-a131-c325d80e4859"/>
    <ds:schemaRef ds:uri="f32cc140-f33a-4ad1-b528-9ae9ccdcd93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1EFA3D6-4A33-425C-833F-806590F422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161</TotalTime>
  <Words>978</Words>
  <Application>Microsoft Office PowerPoint</Application>
  <PresentationFormat>Widescreen</PresentationFormat>
  <Paragraphs>107</Paragraphs>
  <Slides>18</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Calibri</vt:lpstr>
      <vt:lpstr>Calibri Light</vt:lpstr>
      <vt:lpstr>Corbel</vt:lpstr>
      <vt:lpstr>Courier New</vt:lpstr>
      <vt:lpstr>HALDEN SOLID</vt:lpstr>
      <vt:lpstr>Open Sans</vt:lpstr>
      <vt:lpstr>Open Sans Extrabold</vt:lpstr>
      <vt:lpstr>Open Sans Light</vt:lpstr>
      <vt:lpstr>Tema di Office</vt:lpstr>
      <vt:lpstr>PowerPoint Presentation</vt:lpstr>
      <vt:lpstr>1. Context</vt:lpstr>
      <vt:lpstr>The Global Food Crisis in Numbers: clear and present danger Update on the Global Food Crisis fuelled by Ukraine conflict, climate shocks, COVID and spiralling costs of food, fuel and fertilizer (Dec 2022)</vt:lpstr>
      <vt:lpstr>Climate disasters on the rise compounding on multiple fragilities</vt:lpstr>
      <vt:lpstr>PowerPoint Presentation</vt:lpstr>
      <vt:lpstr>2. Priority actions &amp; examples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 Work at ‘resilient food systems’ for food security and healthy diets in the face of multiple shocks and stressors (contexts getting more complex and difficult) 2. Put people, territories and local foods at the centre of planning  3. Invest in making more resilient the FS segments where we can leverage our programmes and services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slide Useful tips to correctly edit this powerpoint template</dc:title>
  <dc:creator>Helen CLARKE</dc:creator>
  <cp:lastModifiedBy>Volli CARUCCI</cp:lastModifiedBy>
  <cp:revision>7</cp:revision>
  <dcterms:created xsi:type="dcterms:W3CDTF">2018-08-20T09:35:59Z</dcterms:created>
  <dcterms:modified xsi:type="dcterms:W3CDTF">2023-05-24T15:57:03Z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0x0101001B4DD51FAAF4A24FB55BBCC9B4C6E476</vt:lpwstr>
  </property>
</Properties>
</file>