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6.svg" ContentType="image/svg+xml"/>
  <Override PartName="/ppt/media/image19.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8" r:id="rId3"/>
    <p:sldId id="491" r:id="rId5"/>
    <p:sldId id="468" r:id="rId6"/>
    <p:sldId id="326" r:id="rId7"/>
    <p:sldId id="333" r:id="rId8"/>
    <p:sldId id="396" r:id="rId9"/>
    <p:sldId id="488" r:id="rId10"/>
    <p:sldId id="489" r:id="rId11"/>
    <p:sldId id="490" r:id="rId12"/>
    <p:sldId id="423" r:id="rId13"/>
    <p:sldId id="424" r:id="rId14"/>
    <p:sldId id="401" r:id="rId15"/>
    <p:sldId id="428" r:id="rId16"/>
    <p:sldId id="429" r:id="rId17"/>
    <p:sldId id="430" r:id="rId18"/>
    <p:sldId id="431" r:id="rId19"/>
    <p:sldId id="432" r:id="rId20"/>
    <p:sldId id="433" r:id="rId21"/>
    <p:sldId id="437" r:id="rId22"/>
    <p:sldId id="438" r:id="rId23"/>
    <p:sldId id="439" r:id="rId24"/>
    <p:sldId id="440" r:id="rId25"/>
    <p:sldId id="441" r:id="rId26"/>
    <p:sldId id="492" r:id="rId27"/>
    <p:sldId id="443" r:id="rId28"/>
    <p:sldId id="444" r:id="rId29"/>
    <p:sldId id="445" r:id="rId30"/>
    <p:sldId id="446" r:id="rId31"/>
    <p:sldId id="469" r:id="rId32"/>
    <p:sldId id="450" r:id="rId33"/>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79" userDrawn="1">
          <p15:clr>
            <a:srgbClr val="A4A3A4"/>
          </p15:clr>
        </p15:guide>
        <p15:guide id="2" pos="438" userDrawn="1">
          <p15:clr>
            <a:srgbClr val="A4A3A4"/>
          </p15:clr>
        </p15:guide>
        <p15:guide id="3" pos="7219" userDrawn="1">
          <p15:clr>
            <a:srgbClr val="A4A3A4"/>
          </p15:clr>
        </p15:guide>
        <p15:guide id="4" orient="horz" pos="38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AE3E"/>
    <a:srgbClr val="DEB855"/>
    <a:srgbClr val="5BAE72"/>
    <a:srgbClr val="68AE77"/>
    <a:srgbClr val="E5C677"/>
    <a:srgbClr val="70E8CA"/>
    <a:srgbClr val="FFFF99"/>
    <a:srgbClr val="77BD36"/>
    <a:srgbClr val="FFE8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178" autoAdjust="0"/>
  </p:normalViewPr>
  <p:slideViewPr>
    <p:cSldViewPr snapToGrid="0" showGuides="1">
      <p:cViewPr>
        <p:scale>
          <a:sx n="75" d="100"/>
          <a:sy n="75" d="100"/>
        </p:scale>
        <p:origin x="54" y="60"/>
      </p:cViewPr>
      <p:guideLst>
        <p:guide orient="horz" pos="1079"/>
        <p:guide pos="438"/>
        <p:guide pos="7219"/>
        <p:guide orient="horz" pos="38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7" Type="http://schemas.openxmlformats.org/officeDocument/2006/relationships/tags" Target="tags/tag8.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3D897-D653-4E87-B3FC-7F91767C454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EF9725-8BE2-4180-AB15-955F822207C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highlight>
                  <a:srgbClr val="FFFF00"/>
                </a:highlight>
              </a:rPr>
              <a:t>果蔬采后品质劣变及保鲜减损控制技术</a:t>
            </a:r>
            <a:endParaRPr lang="zh-CN" altLang="en-US" dirty="0">
              <a:highlight>
                <a:srgbClr val="FFFF00"/>
              </a:highlight>
            </a:endParaRPr>
          </a:p>
          <a:p>
            <a:r>
              <a:rPr lang="en-US" altLang="zh-CN" dirty="0">
                <a:highlight>
                  <a:srgbClr val="FFFF00"/>
                </a:highlight>
              </a:rPr>
              <a:t>Postharvest Quality Deterioration and Preservation/Loss Reduction Technologies in Fruits and Vegetables </a:t>
            </a:r>
            <a:endParaRPr lang="en-US" altLang="zh-CN"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采收方法</a:t>
            </a:r>
            <a:r>
              <a:rPr lang="en-US" altLang="zh-CN" dirty="0"/>
              <a:t>—</a:t>
            </a:r>
            <a:r>
              <a:rPr lang="zh-CN" altLang="en-US" dirty="0"/>
              <a:t>机械采收</a:t>
            </a:r>
            <a:endParaRPr lang="zh-CN" altLang="en-US" dirty="0"/>
          </a:p>
          <a:p>
            <a:r>
              <a:rPr lang="zh-CN" altLang="en-US" dirty="0"/>
              <a:t>与人工采收相对应，机械采收是规模化果蔬种植中的重要采收方式，其核心特点如下：</a:t>
            </a:r>
            <a:endParaRPr lang="zh-CN" altLang="en-US" dirty="0"/>
          </a:p>
          <a:p>
            <a:r>
              <a:rPr lang="en-US" altLang="zh-CN" dirty="0"/>
              <a:t>(1)</a:t>
            </a:r>
            <a:r>
              <a:rPr lang="zh-CN" altLang="en-US" dirty="0"/>
              <a:t>采收效率高：这是机械采收最显著的优势，能大幅缩短采收周期，适配大规模种植场景的采收需求，降低人工成本。</a:t>
            </a:r>
            <a:endParaRPr lang="zh-CN" altLang="en-US" dirty="0"/>
          </a:p>
          <a:p>
            <a:r>
              <a:rPr lang="en-US" altLang="zh-CN" dirty="0"/>
              <a:t>2.Harvesting Methods — Mechanical Harvesting</a:t>
            </a:r>
            <a:endParaRPr lang="en-US" altLang="zh-CN" dirty="0"/>
          </a:p>
          <a:p>
            <a:r>
              <a:rPr lang="en-US" altLang="zh-CN" dirty="0"/>
              <a:t>In contrast to manual harvesting, mechanical harvesting is an important method in large-scale fruit and vegetable production. Its key characteristics are summarized as follows:</a:t>
            </a:r>
            <a:endParaRPr lang="en-US" altLang="zh-CN" dirty="0"/>
          </a:p>
          <a:p>
            <a:r>
              <a:rPr lang="en-US" altLang="zh-CN" dirty="0"/>
              <a:t>(1)High harvesting efficiency</a:t>
            </a:r>
            <a:endParaRPr lang="en-US" altLang="zh-CN" dirty="0"/>
          </a:p>
          <a:p>
            <a:r>
              <a:rPr lang="en-US" altLang="zh-CN" dirty="0"/>
              <a:t>This is the most prominent advantage of mechanical harvesting. It can greatly shorten the harvesting period, meet the needs of large-scale production systems, and significantly reduce labor costs.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适配加工类果蔬，对机械损伤耐受度高：机械采收的果蔬损伤率显著高于人工采收，因此更适用于采收后直接加工的产品，</a:t>
            </a:r>
            <a:endParaRPr lang="zh-CN" altLang="en-US" dirty="0"/>
          </a:p>
          <a:p>
            <a:r>
              <a:rPr lang="zh-CN" altLang="en-US" dirty="0"/>
              <a:t>这类产品对机械伤痕的要求较低，可规避损伤对贮藏性的影响</a:t>
            </a:r>
            <a:r>
              <a:rPr lang="en-US" altLang="zh-CN" dirty="0"/>
              <a:t>——</a:t>
            </a:r>
            <a:r>
              <a:rPr lang="zh-CN" altLang="en-US" dirty="0"/>
              <a:t>若用于鲜销贮藏，损伤会刺激果蔬呼吸作用加强，加速后熟衰老，降低耐贮性。</a:t>
            </a:r>
            <a:endParaRPr lang="zh-CN" altLang="en-US" dirty="0"/>
          </a:p>
          <a:p>
            <a:r>
              <a:rPr lang="en-US" altLang="zh-CN" dirty="0"/>
              <a:t>(2) Suitable for processing-oriented produce with high tolerance to mechanical injury</a:t>
            </a:r>
            <a:endParaRPr lang="en-US" altLang="zh-CN" dirty="0"/>
          </a:p>
          <a:p>
            <a:r>
              <a:rPr lang="en-US" altLang="zh-CN" dirty="0"/>
              <a:t>The incidence of mechanical injury in mechanically harvested fruits and vegetables is significantly higher than that in manually harvested produce. </a:t>
            </a:r>
            <a:endParaRPr lang="en-US" altLang="zh-CN" dirty="0"/>
          </a:p>
          <a:p>
            <a:r>
              <a:rPr lang="en-US" altLang="zh-CN" dirty="0"/>
              <a:t>Therefore, mechanical harvesting is more suitable for fruits and vegetables intended for immediate processing, where tolerance to surface damage is relatively high. </a:t>
            </a:r>
            <a:endParaRPr lang="en-US" altLang="zh-CN" dirty="0"/>
          </a:p>
          <a:p>
            <a:r>
              <a:rPr lang="en-US" altLang="zh-CN" dirty="0"/>
              <a:t>In such cases, the negative effects of mechanical injury on storage performance can be avoided. If mechanically harvested produce is intended for fresh marketing and storage,</a:t>
            </a:r>
            <a:r>
              <a:rPr lang="en-US" altLang="zh-CN" dirty="0">
                <a:highlight>
                  <a:srgbClr val="FFFF00"/>
                </a:highlight>
              </a:rPr>
              <a:t> </a:t>
            </a:r>
            <a:r>
              <a:rPr lang="en-US" altLang="zh-CN" b="1" dirty="0">
                <a:highlight>
                  <a:srgbClr val="FFFF00"/>
                </a:highlight>
              </a:rPr>
              <a:t>mechanical damage may stimulate respiration</a:t>
            </a:r>
            <a:r>
              <a:rPr lang="en-US" altLang="zh-CN" dirty="0">
                <a:highlight>
                  <a:srgbClr val="FFFF00"/>
                </a:highlight>
              </a:rPr>
              <a:t>, </a:t>
            </a:r>
            <a:endParaRPr lang="en-US" altLang="zh-CN" dirty="0">
              <a:highlight>
                <a:srgbClr val="FFFF00"/>
              </a:highlight>
            </a:endParaRPr>
          </a:p>
          <a:p>
            <a:r>
              <a:rPr lang="en-US" altLang="zh-CN" dirty="0"/>
              <a:t>accelerate ripening and senescence, and reduce their storage life. </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对果蔬品类有特定要求：适宜机械采收的果蔬需满足硬度较高、成熟度一致的条件。</a:t>
            </a:r>
            <a:endParaRPr lang="zh-CN" altLang="en-US" dirty="0"/>
          </a:p>
          <a:p>
            <a:r>
              <a:rPr lang="zh-CN" altLang="en-US" dirty="0"/>
              <a:t>例如土豆、萝卜、胡萝卜等根茎类作物，成熟度相对均一，可一次性集中采收，且果肉硬度高，轻微磕碰对品质影响较小；而草莓、蓝莓、荔枝、樱桃等浆果类及软质水果，果肉柔软鲜嫩，轻微损伤即会导致失鲜、腐烂，不适宜采用机械采收。</a:t>
            </a:r>
            <a:endParaRPr lang="zh-CN" altLang="en-US" dirty="0"/>
          </a:p>
          <a:p>
            <a:r>
              <a:rPr lang="en-US" altLang="zh-CN" dirty="0"/>
              <a:t>(3)Specific requirements for fruit and vegetable categories</a:t>
            </a:r>
            <a:endParaRPr lang="en-US" altLang="zh-CN" dirty="0"/>
          </a:p>
          <a:p>
            <a:r>
              <a:rPr lang="en-US" altLang="zh-CN" dirty="0"/>
              <a:t>Fruits and vegetables suitable for mechanical harvesting generally exhibit relatively high firmness and uniform maturity. Typical examples include root and tuber crops such as potatoes, radishes, and carrots, which have relatively uniform maturity, can be harvested in a single operation and possess firm tissues that are less affected by minor impacts-related damage. In contrast, berries and soft fruits such as strawberries, blueberries, litchi, and cherries have tender flesh and are highly susceptible to loss of freshness  and decay even with slight damage, making them unsuitable for mechanical harvesting.</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机械采收注意事项</a:t>
            </a:r>
            <a:endParaRPr lang="zh-CN" altLang="en-US" dirty="0"/>
          </a:p>
          <a:p>
            <a:r>
              <a:rPr lang="zh-CN" altLang="en-US" dirty="0"/>
              <a:t>与人工采收相比，机械采收的核心特点是效率高、适配规模化场景，但因依赖设备操作且损伤率较高，需注意以下问题：</a:t>
            </a:r>
            <a:endParaRPr lang="zh-CN" altLang="en-US" dirty="0"/>
          </a:p>
          <a:p>
            <a:r>
              <a:rPr lang="en-US" altLang="zh-CN" dirty="0"/>
              <a:t>(1)</a:t>
            </a:r>
            <a:r>
              <a:rPr lang="zh-CN" altLang="en-US" dirty="0"/>
              <a:t>配备训练有素的操作员：机械采收依赖设备精准操作，如苹果等水果的机械手采收，需精准定位果实位置与采摘力度。</a:t>
            </a:r>
            <a:endParaRPr lang="zh-CN" altLang="en-US" dirty="0"/>
          </a:p>
          <a:p>
            <a:r>
              <a:rPr lang="zh-CN" altLang="en-US" dirty="0"/>
              <a:t>操作不当不仅易造成果实损伤，还可能损坏设备及植株枝条，因此操作员必须经过系统培训，熟练掌握设备使用规范与采收技巧。</a:t>
            </a:r>
            <a:endParaRPr lang="zh-CN" altLang="en-US" dirty="0"/>
          </a:p>
          <a:p>
            <a:r>
              <a:rPr lang="en-US" altLang="zh-CN" dirty="0"/>
              <a:t>3.Precautions for Mechanical Harvesting</a:t>
            </a:r>
            <a:endParaRPr lang="en-US" altLang="zh-CN" dirty="0"/>
          </a:p>
          <a:p>
            <a:r>
              <a:rPr lang="en-US" altLang="zh-CN" dirty="0"/>
              <a:t>Compared with manual harvesting, mechanical harvesting features high efficiency and suitability for large-scale operations. However, because it relies heavily on equipment operation and is associated with a higher incidence of mechanical injury, the following issues require particular attention:</a:t>
            </a:r>
            <a:endParaRPr lang="en-US" altLang="zh-CN" dirty="0"/>
          </a:p>
          <a:p>
            <a:r>
              <a:rPr lang="en-US" altLang="zh-CN" dirty="0"/>
              <a:t>(1)Well-trained operators</a:t>
            </a:r>
            <a:endParaRPr lang="en-US" altLang="zh-CN" dirty="0"/>
          </a:p>
          <a:p>
            <a:r>
              <a:rPr lang="en-US" altLang="zh-CN" dirty="0"/>
              <a:t>Mechanical harvesting depends on precise equipment operation.</a:t>
            </a:r>
            <a:endParaRPr lang="en-US" altLang="zh-CN" dirty="0"/>
          </a:p>
          <a:p>
            <a:r>
              <a:rPr lang="en-US" altLang="zh-CN" dirty="0"/>
              <a:t> For example, </a:t>
            </a:r>
            <a:r>
              <a:rPr lang="en-US" altLang="zh-CN" b="1" dirty="0">
                <a:highlight>
                  <a:srgbClr val="FFFF00"/>
                </a:highlight>
              </a:rPr>
              <a:t>robotic harvesting of fruits such as apples requires precise fruit localization and appropriate gripping and detachment force</a:t>
            </a:r>
            <a:r>
              <a:rPr lang="en-US" altLang="zh-CN" dirty="0">
                <a:highlight>
                  <a:srgbClr val="FFFF00"/>
                </a:highlight>
              </a:rPr>
              <a:t>.</a:t>
            </a:r>
            <a:r>
              <a:rPr lang="en-US" altLang="zh-CN" dirty="0"/>
              <a:t> Improper operation can easily cause fruit injury and may also damage equipment and plant branches. </a:t>
            </a:r>
            <a:endParaRPr lang="en-US" altLang="zh-CN" dirty="0"/>
          </a:p>
          <a:p>
            <a:r>
              <a:rPr lang="en-US" altLang="zh-CN" dirty="0"/>
              <a:t>Therefore, operators must undergo systematic training and be proficient in equipment operation protocols and harvesting techniques.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适配规模化种植场景：采收机械设备初期投入成本较高、价格昂贵，需依托一定的种植规模才能实现经济收益平衡。一方面，规模化种植便于机械设备进场作业、提升作业效率；另一方面，可通过批量采收摊薄设备购置与运维成本，确保经济可行性。</a:t>
            </a:r>
            <a:endParaRPr lang="zh-CN" altLang="en-US" dirty="0"/>
          </a:p>
          <a:p>
            <a:r>
              <a:rPr lang="en-US" altLang="zh-CN" dirty="0"/>
              <a:t>(2)Suitability for large-scale cultivation systems</a:t>
            </a:r>
            <a:endParaRPr lang="en-US" altLang="zh-CN" dirty="0"/>
          </a:p>
          <a:p>
            <a:r>
              <a:rPr lang="en-US" altLang="zh-CN" dirty="0"/>
              <a:t>Harvesting machinery requires high initial investment and maintenance costs. Economic feasibility can only be achieved when supported by a sufficient scale of production. Large-scale cultivation facilitates machinery access and improves operational efficiency, while batch harvesting helps distribute equipment purchase and maintenance costs, ensuring economic viability.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无法精准区分个体成熟度：机械采收为一次性集中采收，难以像人工采收那样针对单个果实的成熟度差异分批采收，可能导致采收果实成熟度不均，影响后续加工或贮藏的一致性。</a:t>
            </a:r>
            <a:endParaRPr lang="zh-CN" altLang="en-US" dirty="0"/>
          </a:p>
          <a:p>
            <a:r>
              <a:rPr lang="en-US" altLang="zh-CN" dirty="0"/>
              <a:t>(3)Inability to precisely distinguish individual maturity levels</a:t>
            </a:r>
            <a:endParaRPr lang="en-US" altLang="zh-CN" dirty="0"/>
          </a:p>
          <a:p>
            <a:r>
              <a:rPr lang="en-US" altLang="zh-CN" dirty="0"/>
              <a:t>Mechanical harvesting is typically conducted as a one-time, bulk operation and cannot selectively harvest fruits and vegetables according to individual maturity differences as manual harvesting does. As a result, harvested produce may exhibit uneven maturity, which can negatively affect the consistency of subsequent processing or storage.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(4)</a:t>
            </a:r>
            <a:r>
              <a:rPr lang="zh-CN" altLang="en-US" dirty="0"/>
              <a:t>机械损伤影响商品价值：机械采收对果蔬的机械性伤害较严重，会降低果实外观品质与耐贮存性，进而影响鲜销产品的商品价值，因此鲜销类果蔬需谨慎选用机械采收方式。</a:t>
            </a:r>
            <a:endParaRPr lang="zh-CN" altLang="en-US" dirty="0"/>
          </a:p>
          <a:p>
            <a:r>
              <a:rPr lang="en-US" altLang="zh-CN" dirty="0"/>
              <a:t>(4)Impact of mechanical injury on commercial value</a:t>
            </a:r>
            <a:endParaRPr lang="en-US" altLang="zh-CN" dirty="0"/>
          </a:p>
          <a:p>
            <a:r>
              <a:rPr lang="en-US" altLang="zh-CN" dirty="0"/>
              <a:t>Mechanical harvesting often causes more severe mechanical injury, reducing the visual quality and storability of produce and consequently lowering the commercial value of fresh-market produce. Therefore, the use of mechanical harvesting for fresh-market fruits and vegetables should be carefully evaluated.</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除上述人工</a:t>
            </a:r>
            <a:r>
              <a:rPr lang="en-US" altLang="zh-CN" dirty="0"/>
              <a:t>/</a:t>
            </a:r>
            <a:r>
              <a:rPr lang="zh-CN" altLang="en-US" dirty="0"/>
              <a:t>机械采收的专用操作细节外，两类采收方式均需遵守以下通用规范，以保障采收后品质基础：</a:t>
            </a:r>
            <a:endParaRPr lang="zh-CN" altLang="en-US" dirty="0"/>
          </a:p>
          <a:p>
            <a:r>
              <a:rPr lang="en-US" altLang="zh-CN" dirty="0"/>
              <a:t>(1)</a:t>
            </a:r>
            <a:r>
              <a:rPr lang="zh-CN" altLang="en-US" dirty="0"/>
              <a:t>采收时间：优先选择晴天凉爽时段采收，以清晨露水干后至上午</a:t>
            </a:r>
            <a:r>
              <a:rPr lang="en-US" altLang="zh-CN" dirty="0"/>
              <a:t>9-10</a:t>
            </a:r>
            <a:r>
              <a:rPr lang="zh-CN" altLang="en-US" dirty="0"/>
              <a:t>点为宜。阴雨天、雨后或露水未干时采收，</a:t>
            </a:r>
            <a:endParaRPr lang="zh-CN" altLang="en-US" dirty="0"/>
          </a:p>
          <a:p>
            <a:r>
              <a:rPr lang="zh-CN" altLang="en-US" dirty="0"/>
              <a:t>果蔬表面残留的水分会加剧微生物污染与细胞破裂，降低贮藏性能</a:t>
            </a:r>
            <a:r>
              <a:rPr lang="en-US" altLang="zh-CN" dirty="0"/>
              <a:t> </a:t>
            </a:r>
            <a:r>
              <a:rPr lang="zh-CN" altLang="en-US" dirty="0"/>
              <a:t>；正午高温时段采收，田间热过高，叶菜类等果蔬易失水萎蔫，且高温会加速呼吸作用，缩短货架期。</a:t>
            </a:r>
            <a:endParaRPr lang="zh-CN" altLang="en-US" dirty="0"/>
          </a:p>
          <a:p>
            <a:r>
              <a:rPr lang="en-US" altLang="zh-CN" dirty="0"/>
              <a:t>3.General Harvesting Guidelines Applicable to Both Manual and Mechanical Methods</a:t>
            </a:r>
            <a:endParaRPr lang="en-US" altLang="zh-CN" dirty="0"/>
          </a:p>
          <a:p>
            <a:r>
              <a:rPr lang="en-US" altLang="zh-CN" dirty="0"/>
              <a:t>In addition to method-specific operational details, both manual and mechanical harvesting should comply with the following general guidelines to ensure postharvest quality preservation:</a:t>
            </a:r>
            <a:endParaRPr lang="en-US" altLang="zh-CN" dirty="0"/>
          </a:p>
          <a:p>
            <a:r>
              <a:rPr lang="en-US" altLang="zh-CN" dirty="0"/>
              <a:t>(1)Harvesting time</a:t>
            </a:r>
            <a:endParaRPr lang="en-US" altLang="zh-CN" dirty="0"/>
          </a:p>
          <a:p>
            <a:r>
              <a:rPr lang="en-US" altLang="zh-CN" dirty="0"/>
              <a:t>Harvesting should preferably be carried out during cool periods on sunny days, ideally from after the morning dew has dried until about 9:00–10:00 a.m. Harvesting during rainy weather, immediately after rainfall, or when dew is present should be avoided, as surface moisture can increase microbial contamination and cellular rupture, reducing storage performance. Harvesting at midday under high temperatures should also be avoided, as excessive field heat can lead to rapid water loss and wilting—especially in leafy vegetables—and high temperatures intensify respiration, shortening shelf life.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采收温度：严格避免高温环境采收，建议环境温度不超过</a:t>
            </a:r>
            <a:r>
              <a:rPr lang="en-US" altLang="zh-CN" dirty="0"/>
              <a:t>27</a:t>
            </a:r>
            <a:r>
              <a:rPr lang="en-US" altLang="en-US" dirty="0"/>
              <a:t>℃</a:t>
            </a:r>
            <a:r>
              <a:rPr lang="zh-CN" altLang="en-US" dirty="0"/>
              <a:t>。若在</a:t>
            </a:r>
            <a:r>
              <a:rPr lang="en-US" altLang="zh-CN" dirty="0"/>
              <a:t>30</a:t>
            </a:r>
            <a:r>
              <a:rPr lang="en-US" altLang="en-US" dirty="0"/>
              <a:t>℃</a:t>
            </a:r>
            <a:r>
              <a:rPr lang="zh-CN" altLang="en-US" dirty="0"/>
              <a:t>以上高温采收，果蔬携带的田间热难以通过后续预冷快速去除，增加预冷能耗；同时温度越高，果蔬呼吸作用越强，衰老速度越快，货架期大幅缩短，这是影响果蔬贮藏品质的核心因素。</a:t>
            </a:r>
            <a:endParaRPr lang="zh-CN" altLang="en-US" dirty="0"/>
          </a:p>
          <a:p>
            <a:r>
              <a:rPr lang="en-US" altLang="zh-CN" dirty="0"/>
              <a:t>(2)Harvesting temperature</a:t>
            </a:r>
            <a:endParaRPr lang="en-US" altLang="zh-CN" dirty="0"/>
          </a:p>
          <a:p>
            <a:r>
              <a:rPr lang="en-US" altLang="zh-CN" dirty="0"/>
              <a:t>Harvesting under high-temperature conditions should be strictly avoided, </a:t>
            </a:r>
            <a:endParaRPr lang="en-US" altLang="zh-CN" dirty="0"/>
          </a:p>
          <a:p>
            <a:r>
              <a:rPr lang="en-US" altLang="zh-CN" dirty="0"/>
              <a:t>and the ambient temperature during harvesting is recommended not to exceed 27</a:t>
            </a:r>
            <a:r>
              <a:rPr lang="en-US" altLang="en-US" dirty="0"/>
              <a:t>°</a:t>
            </a:r>
            <a:r>
              <a:rPr lang="en-US" altLang="zh-CN" dirty="0"/>
              <a:t>C. </a:t>
            </a:r>
            <a:endParaRPr lang="en-US" altLang="zh-CN" dirty="0"/>
          </a:p>
          <a:p>
            <a:endParaRPr lang="en-US" altLang="zh-CN" dirty="0"/>
          </a:p>
          <a:p>
            <a:r>
              <a:rPr lang="en-US" altLang="zh-CN" dirty="0"/>
              <a:t>When harvesting at temperatures above 30 </a:t>
            </a:r>
            <a:r>
              <a:rPr lang="en-US" altLang="en-US" dirty="0"/>
              <a:t>°</a:t>
            </a:r>
            <a:r>
              <a:rPr lang="en-US" altLang="zh-CN" dirty="0"/>
              <a:t>C, field heat carried by the produce is difficult to remove quickly during subsequent precooling, increasing energy consumption. </a:t>
            </a:r>
            <a:endParaRPr lang="en-US" altLang="zh-CN" dirty="0"/>
          </a:p>
          <a:p>
            <a:endParaRPr lang="en-US" altLang="zh-CN" b="1" dirty="0">
              <a:highlight>
                <a:srgbClr val="FFFF00"/>
              </a:highlight>
            </a:endParaRPr>
          </a:p>
          <a:p>
            <a:r>
              <a:rPr lang="en-US" altLang="zh-CN" b="1" dirty="0">
                <a:highlight>
                  <a:srgbClr val="FFFF00"/>
                </a:highlight>
              </a:rPr>
              <a:t>Moreover, higher temperatures intensify respiration and accelerate senescence</a:t>
            </a:r>
            <a:r>
              <a:rPr lang="en-US" altLang="zh-CN" dirty="0"/>
              <a:t>, </a:t>
            </a:r>
            <a:endParaRPr lang="en-US" altLang="zh-CN" dirty="0"/>
          </a:p>
          <a:p>
            <a:r>
              <a:rPr lang="en-US" altLang="zh-CN" dirty="0"/>
              <a:t>dramatically shortening shelf life—one of the core factors affecting storage quality.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光照控制：采收及采后临时存放期间，应避免阳光直射。阳光直射会加快果蔬体内水分的流失，让果蔬快速发蔫、变干，进而引起细胞代谢紊乱，加速果实衰老、变质，最终降低商品价值和售卖品质。</a:t>
            </a:r>
            <a:endParaRPr lang="zh-CN" altLang="en-US" dirty="0"/>
          </a:p>
          <a:p>
            <a:r>
              <a:rPr lang="en-US" altLang="zh-CN" dirty="0"/>
              <a:t>(3)Light exposure control</a:t>
            </a:r>
            <a:endParaRPr lang="en-US" altLang="zh-CN" dirty="0"/>
          </a:p>
          <a:p>
            <a:r>
              <a:rPr lang="en-US" altLang="zh-CN" dirty="0"/>
              <a:t>During harvesting and temporary postharvest holding, fruits and vegetables should be protected from direct sunlight. Direct solar radiation accelerates water loss, causing rapid wilting and dehydration, disrupts cellular metabolism, accelerates senescence and deterioration, and ultimately reduces commercial value and market quality.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接下来我们进入本课程的第二模块</a:t>
            </a:r>
            <a:r>
              <a:rPr lang="en-US" altLang="zh-CN" dirty="0">
                <a:sym typeface="+mn-ea"/>
              </a:rPr>
              <a:t>——</a:t>
            </a:r>
            <a:r>
              <a:rPr lang="zh-CN" altLang="en-US" dirty="0">
                <a:sym typeface="+mn-ea"/>
              </a:rPr>
              <a:t>果蔬采后保鲜减损技术。</a:t>
            </a:r>
            <a:endParaRPr lang="zh-CN" altLang="en-US" dirty="0">
              <a:sym typeface="+mn-ea"/>
            </a:endParaRPr>
          </a:p>
          <a:p>
            <a:r>
              <a:rPr lang="en-US" altLang="zh-CN" dirty="0">
                <a:sym typeface="+mn-ea"/>
              </a:rPr>
              <a:t>Next, we move on to the second module of this course — Postharvest Preservation and Loss-Reduction Technologies for Fruits and Vegetables. </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(4)</a:t>
            </a:r>
            <a:r>
              <a:rPr lang="zh-CN" altLang="en-US" dirty="0"/>
              <a:t>即时庇荫：采收现场可搭建临时遮阳棚或利用地头树荫，为采后果蔬提供阴凉环境，防止暴晒失水。条件允许时，应在采收后尽快将果蔬转运至预冷设施，减少田间热积累与品质损耗。</a:t>
            </a:r>
            <a:endParaRPr lang="zh-CN" altLang="en-US" dirty="0"/>
          </a:p>
          <a:p>
            <a:r>
              <a:rPr lang="en-US" altLang="zh-CN" dirty="0"/>
              <a:t>(4)Immediate shading</a:t>
            </a:r>
            <a:endParaRPr lang="en-US" altLang="zh-CN" dirty="0"/>
          </a:p>
          <a:p>
            <a:r>
              <a:rPr lang="en-US" altLang="zh-CN" dirty="0"/>
              <a:t>Temporary shading structures or natural shade (e.g., trees at the field edge) should be used at harvesting sites to provide a cool environment for harvested produce and prevent water loss due to sun exposure. When conditions permit, fruits and vegetables should be transported to precooling facilities as soon as possible after harvest to minimize field heat accumulation and quality loss.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(5)</a:t>
            </a:r>
            <a:r>
              <a:rPr lang="zh-CN" altLang="en-US" dirty="0"/>
              <a:t>及时预冷：环境温度每升高</a:t>
            </a:r>
            <a:r>
              <a:rPr lang="en-US" altLang="zh-CN" dirty="0"/>
              <a:t>10</a:t>
            </a:r>
            <a:r>
              <a:rPr lang="en-US" altLang="en-US" dirty="0"/>
              <a:t>℃</a:t>
            </a:r>
            <a:r>
              <a:rPr lang="zh-CN" altLang="en-US" dirty="0"/>
              <a:t>，果蔬呼吸作用强度会增加</a:t>
            </a:r>
            <a:r>
              <a:rPr lang="en-US" altLang="zh-CN" dirty="0"/>
              <a:t>1-1.5</a:t>
            </a:r>
            <a:r>
              <a:rPr lang="zh-CN" altLang="en-US" dirty="0"/>
              <a:t>倍，货架期相应缩短</a:t>
            </a:r>
            <a:r>
              <a:rPr lang="en-US" altLang="zh-CN" dirty="0"/>
              <a:t>1-1.5</a:t>
            </a:r>
            <a:r>
              <a:rPr lang="zh-CN" altLang="en-US" dirty="0"/>
              <a:t>倍。因此采收后需尽快将果蔬送入预冷房，通过冷风、压差预冷等方式降低田间热，抑制呼吸作用，延长贮藏期与货架期。其中，冷风是借助风机循环冷空气，使果蔬周围环境均匀降温，是应用广泛的常规预冷方式；压差预冷则是在果蔬包装箱两侧形成压力差，强制冷空气快速穿过包装与果蔬间隙，降温更快、冷却更均匀，适合包装果蔬的快速预冷。鲜果类果蔬建议在采收后</a:t>
            </a:r>
            <a:r>
              <a:rPr lang="en-US" altLang="zh-CN" dirty="0"/>
              <a:t>48</a:t>
            </a:r>
            <a:r>
              <a:rPr lang="zh-CN" altLang="en-US" dirty="0"/>
              <a:t>小时内降至适宜预冷温度。</a:t>
            </a:r>
            <a:endParaRPr lang="zh-CN" altLang="en-US" dirty="0"/>
          </a:p>
          <a:p>
            <a:r>
              <a:rPr lang="en-US" altLang="zh-CN" b="0" dirty="0"/>
              <a:t>(5)Timely precooling</a:t>
            </a:r>
            <a:endParaRPr lang="en-US" altLang="zh-CN" b="0" dirty="0"/>
          </a:p>
          <a:p>
            <a:r>
              <a:rPr lang="en-US" altLang="zh-CN" b="0" dirty="0"/>
              <a:t>For every 10</a:t>
            </a:r>
            <a:r>
              <a:rPr lang="en-US" altLang="en-US" b="0" dirty="0"/>
              <a:t>°</a:t>
            </a:r>
            <a:r>
              <a:rPr lang="en-US" altLang="zh-CN" b="0" dirty="0"/>
              <a:t>C increase in environmental temperature, respiration rate of fruits and vegetables increases by approximately 1.0–1.5 times, with a corresponding shortening of  shelf life by 1.0–1.5 times. </a:t>
            </a:r>
            <a:r>
              <a:rPr lang="en-US" altLang="zh-CN" b="0" dirty="0">
                <a:highlight>
                  <a:srgbClr val="FFFF00"/>
                </a:highlight>
              </a:rPr>
              <a:t>Therefore, harvested produce should be moved into precooling facilities as quickly as possible.</a:t>
            </a:r>
            <a:r>
              <a:rPr lang="en-US" altLang="zh-CN" b="0" dirty="0"/>
              <a:t> Precooling methods such as forced-air cooling and pressure-differential precooling are commonly used to remove field heat, suppress respiration, and extend storage duration and shelf life.</a:t>
            </a:r>
            <a:endParaRPr lang="en-US" altLang="zh-CN" b="0" dirty="0"/>
          </a:p>
          <a:p>
            <a:r>
              <a:rPr lang="en-US" altLang="zh-CN" b="0" dirty="0"/>
              <a:t>Forced-air cooling relies on fans to circulate cold air, achieving uniform temperature reduction around the produce, and it is widely applied as a standard precooling method. Pressure-differential precooling creates a pressure gradient across packaged produce, forcing cold air rapidly through packaging and the interspaces between fruits and vegetables, resulting in faster and more uniform cooling. This method is particularly suitable for rapid precooling of packaged produce. </a:t>
            </a:r>
            <a:r>
              <a:rPr lang="en-US" altLang="zh-CN" b="0" dirty="0">
                <a:highlight>
                  <a:srgbClr val="FFFF00"/>
                </a:highlight>
              </a:rPr>
              <a:t>Fresh fruits and vegetables should generally be cooled to appropriate precooling temperatures within 48 hours after harvest.</a:t>
            </a:r>
            <a:endParaRPr lang="en-US" altLang="zh-CN" b="0"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(6)</a:t>
            </a:r>
            <a:r>
              <a:rPr lang="zh-CN" altLang="en-US" dirty="0"/>
              <a:t>禁忌采收场景：雨天、雨后、大雾及露水严重的天气严禁采收，避免果蔬表面结水引发微生物污染；采收前</a:t>
            </a:r>
            <a:r>
              <a:rPr lang="en-US" altLang="zh-CN" dirty="0"/>
              <a:t>1</a:t>
            </a:r>
            <a:r>
              <a:rPr lang="zh-CN" altLang="en-US" dirty="0"/>
              <a:t>～</a:t>
            </a:r>
            <a:r>
              <a:rPr lang="en-US" altLang="zh-CN" dirty="0"/>
              <a:t>2</a:t>
            </a:r>
            <a:r>
              <a:rPr lang="zh-CN" altLang="en-US" dirty="0"/>
              <a:t>天不宜灌溉，过度灌溉会导致果蔬吸水饱和，不仅易造成表皮开裂，还会降低果实风味与贮藏稳定性。</a:t>
            </a:r>
            <a:endParaRPr lang="zh-CN" altLang="en-US" dirty="0"/>
          </a:p>
          <a:p>
            <a:r>
              <a:rPr lang="en-US" altLang="zh-CN" dirty="0"/>
              <a:t>(6)Prohibited harvesting conditions:</a:t>
            </a:r>
            <a:endParaRPr lang="en-US" altLang="zh-CN" dirty="0"/>
          </a:p>
          <a:p>
            <a:r>
              <a:rPr lang="en-US" altLang="zh-CN" dirty="0"/>
              <a:t>Harvesting is strictly prohibited during rainy weather, after rainfall, or under heavy fog or heavy dew, to prevent surface water accumulation and subsequent microbial contamination. In addition, irrigation should be avoided 1–2 days prior to harvest. Excessive irrigation can lead to overhydration of fruits and vegetables, increasing the risk of skin cracking and reducing flavor quality and storage stability.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二、果蔬分级</a:t>
            </a:r>
            <a:endParaRPr lang="zh-CN" altLang="en-US" dirty="0"/>
          </a:p>
          <a:p>
            <a:r>
              <a:rPr lang="zh-CN" altLang="en-US" dirty="0"/>
              <a:t>果蔬采收后，需及时进行分级处理，这是果蔬商品化处理的核心环节，直接影响后续储运、销售及商品价值。</a:t>
            </a:r>
            <a:endParaRPr lang="zh-CN" altLang="en-US" dirty="0"/>
          </a:p>
          <a:p>
            <a:r>
              <a:rPr lang="en-US" altLang="zh-CN" dirty="0"/>
              <a:t>II.Grading of Fruits and Vegetables</a:t>
            </a:r>
            <a:endParaRPr lang="en-US" altLang="zh-CN" dirty="0"/>
          </a:p>
          <a:p>
            <a:r>
              <a:rPr lang="en-US" altLang="zh-CN" dirty="0"/>
              <a:t>After harvesting, fruits and vegetables should be graded in a timely manner. Grading is a core step in the commercialization process and has a direct impact on subsequent storage, transportation, marketing, and overall commodity value.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分级的目的</a:t>
            </a:r>
            <a:endParaRPr lang="zh-CN" altLang="en-US" dirty="0"/>
          </a:p>
          <a:p>
            <a:r>
              <a:rPr lang="zh-CN" altLang="en-US" dirty="0"/>
              <a:t>果蔬分级是指按照既定的品质标准和大小规格，将采收后的果蔬划分为若干等级的标准化措施，其核心目的是提升产品的标准化、商品化程度。分级的核心意义体现在多方面：一是使同等级果蔬在品质、色泽、大小、成熟度、清洁度等指标上趋于一致，便于储运过程中的规范化管理，减少因个体差异导致的挤压损伤、成熟度不均等损耗；二是实现</a:t>
            </a:r>
            <a:r>
              <a:rPr lang="en-US" altLang="zh-CN" dirty="0"/>
              <a:t>“</a:t>
            </a:r>
            <a:r>
              <a:rPr lang="zh-CN" altLang="en-US" dirty="0"/>
              <a:t>优质优价</a:t>
            </a:r>
            <a:r>
              <a:rPr lang="en-US" altLang="zh-CN" dirty="0"/>
              <a:t>”</a:t>
            </a:r>
            <a:r>
              <a:rPr lang="zh-CN" altLang="en-US" dirty="0"/>
              <a:t>，通过明确等级区分，让优质果蔬对接高端市场，显著提升商品价值与种植户收益；三是降低产销两端的沟通与鉴别成本，为市场采购、消费选择提供清晰依据，打通从田间到餐桌的品质对接通道。</a:t>
            </a:r>
            <a:endParaRPr lang="zh-CN" altLang="en-US" dirty="0"/>
          </a:p>
          <a:p>
            <a:r>
              <a:rPr lang="en-US" altLang="zh-CN" dirty="0"/>
              <a:t>1.Purpose of Grading</a:t>
            </a:r>
            <a:endParaRPr lang="en-US" altLang="zh-CN" dirty="0"/>
          </a:p>
          <a:p>
            <a:r>
              <a:rPr lang="en-US" altLang="zh-CN" dirty="0"/>
              <a:t>Grading of fruits and vegetables refers to the standardized practice of classifying harvested produce into different grades according to predefined quality standards and size specifications. The fundamental objective of grading is to enhance product standardization and marketability. The significance of grading is reflected in several key aspects.</a:t>
            </a:r>
            <a:endParaRPr lang="en-US" altLang="zh-CN" dirty="0"/>
          </a:p>
          <a:p>
            <a:r>
              <a:rPr lang="en-US" altLang="zh-CN" dirty="0"/>
              <a:t>First, grading ensures that fruits and vegetables within the same grade are consistent in terms of quality, color, size, maturity, and cleanliness. This uniformity facilitates standardized management during storage and transportation and reduces losses caused by compression-related damage, uneven maturity, and other issues arising from individual variability.</a:t>
            </a:r>
            <a:endParaRPr lang="en-US" altLang="zh-CN" dirty="0"/>
          </a:p>
          <a:p>
            <a:r>
              <a:rPr lang="en-US" altLang="zh-CN" dirty="0"/>
              <a:t>Second, grading enables a “high quality – high price” mechanism. By clearly differentiating grades, </a:t>
            </a:r>
            <a:r>
              <a:rPr lang="en-US" altLang="zh-CN" b="1" dirty="0">
                <a:highlight>
                  <a:srgbClr val="FFFF00"/>
                </a:highlight>
              </a:rPr>
              <a:t>premium-quality fruits and vegetables can be directed to high-end markets</a:t>
            </a:r>
            <a:r>
              <a:rPr lang="en-US" altLang="zh-CN" dirty="0">
                <a:highlight>
                  <a:srgbClr val="FFFF00"/>
                </a:highlight>
              </a:rPr>
              <a:t>, </a:t>
            </a:r>
            <a:r>
              <a:rPr lang="en-US" altLang="zh-CN" dirty="0"/>
              <a:t>significantly increasing product value and growers’ income.</a:t>
            </a:r>
            <a:endParaRPr lang="en-US" altLang="zh-CN" dirty="0"/>
          </a:p>
          <a:p>
            <a:r>
              <a:rPr lang="en-US" altLang="zh-CN" dirty="0"/>
              <a:t>Third, grading reduces communication and identification costs between production and marketing stages. It provides clear references for market procurement and consumer selection, thereby establishing an efficient quality alignment from the field to the table.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分级标准</a:t>
            </a:r>
            <a:endParaRPr lang="zh-CN" altLang="en-US" dirty="0"/>
          </a:p>
          <a:p>
            <a:r>
              <a:rPr lang="zh-CN" altLang="en-US" dirty="0"/>
              <a:t>果蔬分级标准具有品类特异性，需结合不同果蔬的生物学特性制定，中国已针对新鲜水果、叶类蔬菜等制定了专门的农业行业分级规范。</a:t>
            </a:r>
            <a:endParaRPr lang="zh-CN" altLang="en-US" dirty="0"/>
          </a:p>
          <a:p>
            <a:r>
              <a:rPr lang="zh-CN" altLang="en-US" dirty="0"/>
              <a:t>品质等级划分主要依据果蔬外观及内在特性，外观指标包括形状、色泽、完整度、外伤程度、病虫致伤情况、洁净度等；部分品类还需考量内在品质指标，如糖度、硬度、风味等。常见品质等级划分为特等、一等、二等，部分试点地区及团体标准会采用</a:t>
            </a:r>
            <a:r>
              <a:rPr lang="en-US" altLang="zh-CN" dirty="0"/>
              <a:t>A+</a:t>
            </a:r>
            <a:r>
              <a:rPr lang="zh-CN" altLang="en-US" dirty="0"/>
              <a:t>、</a:t>
            </a:r>
            <a:r>
              <a:rPr lang="en-US" altLang="zh-CN" dirty="0"/>
              <a:t>A</a:t>
            </a:r>
            <a:r>
              <a:rPr lang="zh-CN" altLang="en-US" dirty="0"/>
              <a:t>、</a:t>
            </a:r>
            <a:r>
              <a:rPr lang="en-US" altLang="zh-CN" dirty="0"/>
              <a:t>B</a:t>
            </a:r>
            <a:r>
              <a:rPr lang="zh-CN" altLang="en-US" dirty="0"/>
              <a:t>等分级表述，如蓝莓分级标准就结合了果径、糖度、花青素等指标细化等级。</a:t>
            </a:r>
            <a:endParaRPr lang="zh-CN" altLang="en-US" dirty="0"/>
          </a:p>
          <a:p>
            <a:r>
              <a:rPr lang="en-US" altLang="zh-CN" dirty="0"/>
              <a:t>2.Grading Standards</a:t>
            </a:r>
            <a:endParaRPr lang="en-US" altLang="zh-CN" dirty="0"/>
          </a:p>
          <a:p>
            <a:r>
              <a:rPr lang="en-US" altLang="zh-CN" dirty="0"/>
              <a:t>Grading standards for fruits and vegetables are commodity-specific and must be developed in accordance with the biological characteristics of different commodities. In China, dedicated agricultural industry grading standards have been established for various products, such as fresh fruits and leafy vegetables.</a:t>
            </a:r>
            <a:endParaRPr lang="en-US" altLang="zh-CN" dirty="0"/>
          </a:p>
          <a:p>
            <a:r>
              <a:rPr lang="en-US" altLang="zh-CN" dirty="0"/>
              <a:t>Quality grading is primarily based on external and internal attributes of fruits and vegetables. </a:t>
            </a:r>
            <a:endParaRPr lang="en-US" altLang="zh-CN" dirty="0"/>
          </a:p>
          <a:p>
            <a:r>
              <a:rPr lang="en-US" altLang="zh-CN" dirty="0"/>
              <a:t>External indicators include shape, color, integrity, extent of mechanical injury, pest and disease damage, and cleanliness. For certain commodities, internal quality parameters — such as soluble solids content (sugar level), firmness, and flavor — must also be considered. Common quality grades include Premium, Grade I, and Grade II. In some pilot regions and group standards, alternative designations such as A+, A, and B are used. </a:t>
            </a:r>
            <a:endParaRPr lang="en-US" altLang="zh-CN" dirty="0"/>
          </a:p>
          <a:p>
            <a:r>
              <a:rPr lang="en-US" altLang="zh-CN" b="1" dirty="0">
                <a:highlight>
                  <a:srgbClr val="FFFF00"/>
                </a:highlight>
              </a:rPr>
              <a:t>For example, blueberry grading standards may incorporate fruit diameter</a:t>
            </a:r>
            <a:r>
              <a:rPr lang="en-US" altLang="zh-CN" dirty="0">
                <a:highlight>
                  <a:srgbClr val="FFFF00"/>
                </a:highlight>
              </a:rPr>
              <a:t>,</a:t>
            </a:r>
            <a:r>
              <a:rPr lang="en-US" altLang="zh-CN" dirty="0"/>
              <a:t> soluble solids content, and anthocyanin levels to achieve more precise  grade differentiation.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大小等级划分则以可量化的物理指标为依据，包括重量、直径、长度等，通常分为特大（</a:t>
            </a:r>
            <a:r>
              <a:rPr lang="en-US" altLang="zh-CN" dirty="0"/>
              <a:t>XL</a:t>
            </a:r>
            <a:r>
              <a:rPr lang="zh-CN" altLang="en-US" dirty="0"/>
              <a:t>）、大（</a:t>
            </a:r>
            <a:r>
              <a:rPr lang="en-US" altLang="zh-CN" dirty="0"/>
              <a:t>L</a:t>
            </a:r>
            <a:r>
              <a:rPr lang="zh-CN" altLang="en-US" dirty="0"/>
              <a:t>）、中（</a:t>
            </a:r>
            <a:r>
              <a:rPr lang="en-US" altLang="zh-CN" dirty="0"/>
              <a:t>M</a:t>
            </a:r>
            <a:r>
              <a:rPr lang="zh-CN" altLang="en-US" dirty="0"/>
              <a:t>）、小（</a:t>
            </a:r>
            <a:r>
              <a:rPr lang="en-US" altLang="zh-CN" dirty="0"/>
              <a:t>S</a:t>
            </a:r>
            <a:r>
              <a:rPr lang="zh-CN" altLang="en-US" dirty="0"/>
              <a:t>）四个等级，</a:t>
            </a:r>
            <a:endParaRPr lang="zh-CN" altLang="en-US" dirty="0"/>
          </a:p>
          <a:p>
            <a:r>
              <a:rPr lang="zh-CN" altLang="en-US" dirty="0"/>
              <a:t>部分品类会根据实际需求调整分级数量及指标临界值。例如苹果、橙子等水果多以直径为核心指标分级，芦笋等茎类蔬菜则以长度为主要分级依据。</a:t>
            </a:r>
            <a:endParaRPr lang="zh-CN" altLang="en-US" dirty="0"/>
          </a:p>
          <a:p>
            <a:r>
              <a:rPr lang="en-US" altLang="zh-CN" dirty="0"/>
              <a:t>Size grading is based on quantifiable physical parameters, including weight, diameter, and length. Produce is typically classified into four size categories: Extra Large (XL), Large (L), Medium (M), and Small (S).</a:t>
            </a:r>
            <a:endParaRPr lang="en-US" altLang="zh-CN" dirty="0"/>
          </a:p>
          <a:p>
            <a:r>
              <a:rPr lang="en-US" altLang="zh-CN" b="1" dirty="0">
                <a:highlight>
                  <a:srgbClr val="FFFF00"/>
                </a:highlight>
              </a:rPr>
              <a:t>For certain commodities</a:t>
            </a:r>
            <a:r>
              <a:rPr lang="en-US" altLang="zh-CN" dirty="0">
                <a:highlight>
                  <a:srgbClr val="FFFF00"/>
                </a:highlight>
              </a:rPr>
              <a:t>, the number of size classes and threshold values may be adjusted according to practical requirements</a:t>
            </a:r>
            <a:r>
              <a:rPr lang="en-US" altLang="zh-CN" dirty="0"/>
              <a:t>. </a:t>
            </a:r>
            <a:endParaRPr lang="en-US" altLang="zh-CN" dirty="0"/>
          </a:p>
          <a:p>
            <a:r>
              <a:rPr lang="en-US" altLang="zh-CN" dirty="0"/>
              <a:t>For instance, apples and oranges are commonly graded based on diameter, whereas stem vegetables such as asparagus are primarily graded by length.</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、分级方法</a:t>
            </a:r>
            <a:endParaRPr lang="zh-CN" altLang="en-US" dirty="0"/>
          </a:p>
          <a:p>
            <a:r>
              <a:rPr lang="zh-CN" altLang="en-US" dirty="0"/>
              <a:t>需根据果蔬的性状、硬度、商品化需求等选择适配的分级方法，常见方式如下：</a:t>
            </a:r>
            <a:r>
              <a:rPr lang="en-US" altLang="zh-CN" dirty="0"/>
              <a:t> </a:t>
            </a:r>
            <a:endParaRPr lang="en-US" altLang="zh-CN" dirty="0"/>
          </a:p>
          <a:p>
            <a:r>
              <a:rPr lang="en-US" altLang="zh-CN" dirty="0"/>
              <a:t>(1)</a:t>
            </a:r>
            <a:r>
              <a:rPr lang="zh-CN" altLang="en-US" dirty="0"/>
              <a:t>质量分级（重量分级）：适用于性状不规则、果肉柔软易受伤的果蔬，通过称重方式划分等级，能最大程度减少分级过程中的机械损伤，保证同等级果蔬重量一致，常见于浆果类、软质果蔬分级。分级时需搭配精准称重设备，确保重量临界值的统一性。</a:t>
            </a:r>
            <a:endParaRPr lang="zh-CN" altLang="en-US" dirty="0"/>
          </a:p>
          <a:p>
            <a:r>
              <a:rPr lang="en-US" altLang="zh-CN" dirty="0"/>
              <a:t>3.Grading Methods</a:t>
            </a:r>
            <a:endParaRPr lang="en-US" altLang="zh-CN" dirty="0"/>
          </a:p>
          <a:p>
            <a:r>
              <a:rPr lang="en-US" altLang="zh-CN" dirty="0"/>
              <a:t>Appropriate grading methods should be selected based on the physical characteristics, firmness, and market requirements of fruits and vegetables. Common grading approaches include the following:</a:t>
            </a:r>
            <a:endParaRPr lang="en-US" altLang="zh-CN" dirty="0"/>
          </a:p>
          <a:p>
            <a:r>
              <a:rPr lang="en-US" altLang="zh-CN" dirty="0"/>
              <a:t>(1)Mass grading (weight-based grading)</a:t>
            </a:r>
            <a:endParaRPr lang="en-US" altLang="zh-CN" dirty="0"/>
          </a:p>
          <a:p>
            <a:r>
              <a:rPr lang="en-US" altLang="zh-CN" dirty="0"/>
              <a:t>This method is suitable for produce with irregular shapes or soft tissues that are prone to damage. Grading is performed based on weight, which minimizes mechanical injury during the grading process and ensures consistent weight within each grade. It is commonly used for berries and other soft fruits and vegetables. Accurate weighing equipment is required to ensure consistency at grade thresholds.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大小分级：适配果肉坚硬、形态规整的果蔬，可根据品类特性选择直径、长度等指标作为分级依据。如苹果、橙子等水果采用直径分级，芦笋、芹菜等茎类蔬菜采用长度分级，土豆、萝卜等根茎类蔬菜可结合直径与重量综合分级。该方法能保证同等级果蔬外观整齐度，便于包装与陈列。</a:t>
            </a:r>
            <a:endParaRPr lang="zh-CN" altLang="en-US" dirty="0"/>
          </a:p>
          <a:p>
            <a:r>
              <a:rPr lang="en-US" altLang="zh-CN" dirty="0"/>
              <a:t>(2)Size grading</a:t>
            </a:r>
            <a:endParaRPr lang="en-US" altLang="zh-CN" dirty="0"/>
          </a:p>
          <a:p>
            <a:r>
              <a:rPr lang="en-US" altLang="zh-CN" dirty="0"/>
              <a:t>This method is appropriate for fruits and vegetables with firm flesh and regular shapes. Depending on the commodity, diameter or length may be used as the grading criterion. For example, apples and oranges are graded by diameter, asparagus and celery by length, and root and tuber crops such as potatoes and radishes by a combination of diameter and weight for greater accuracy. Size grading ensures visual uniformity within each grade, facilitating packaging and display.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光电分级：是目前规模化生产中应用广泛的先进分级技术，属于全自动分级方式。通过光电感应设备，不仅可精准识别果蔬的大小、直径等物理指标，还能检测色泽均匀度、果皮锈斑情况，部分高端设备可同步测定糖分、硬度等内在品质指标，实现物理与内在品质的同步分级。该方法分级效率高、精度高，能满足高端果蔬商品化的精细化需求。</a:t>
            </a:r>
            <a:endParaRPr lang="zh-CN" altLang="en-US" dirty="0"/>
          </a:p>
          <a:p>
            <a:r>
              <a:rPr lang="en-US" altLang="zh-CN" dirty="0"/>
              <a:t>(3)Optical and electronic grading</a:t>
            </a:r>
            <a:endParaRPr lang="en-US" altLang="zh-CN" dirty="0"/>
          </a:p>
          <a:p>
            <a:r>
              <a:rPr lang="en-US" altLang="zh-CN" dirty="0"/>
              <a:t>Optical–electronic grading is an advanced and widely used grading technology in large-scale production systems and is typically fully automated. Using photoelectric sensors, this method can accurately measure physical attributes such as size and diameter, as well as assess color uniformity and surface defects (e.g., russeting). Some high-end systems can simultaneously measure internal quality attributes such as sugar content and firmness, enabling integrated grading based on both external and internal quality. This method offers high efficiency and precision and meets the precision grading requirements of high-end fruit and vegetable commercialization.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本模块将系统讲解果蔬从采收、分级、预冷、包装到贮藏的全链条技术要点，聚焦</a:t>
            </a:r>
            <a:r>
              <a:rPr lang="en-US" altLang="zh-CN" dirty="0"/>
              <a:t>“</a:t>
            </a:r>
            <a:r>
              <a:rPr lang="zh-CN" altLang="en-US" dirty="0"/>
              <a:t>从农场到餐桌</a:t>
            </a:r>
            <a:r>
              <a:rPr lang="en-US" altLang="zh-CN" dirty="0"/>
              <a:t>”</a:t>
            </a:r>
            <a:r>
              <a:rPr lang="zh-CN" altLang="en-US" dirty="0"/>
              <a:t>各环节的关键控制措施，帮助大家掌握科学的保鲜减损方法。</a:t>
            </a:r>
            <a:endParaRPr lang="zh-CN" altLang="en-US" dirty="0"/>
          </a:p>
          <a:p>
            <a:r>
              <a:rPr lang="zh-CN" altLang="en-US" dirty="0"/>
              <a:t>本部分内容将分为五个核心环节展开，现在我们首先学习第一个环节：采收技术。</a:t>
            </a:r>
            <a:endParaRPr lang="zh-CN" altLang="en-US" dirty="0"/>
          </a:p>
          <a:p>
            <a:r>
              <a:rPr lang="en-US" altLang="zh-CN" dirty="0"/>
              <a:t>This module systematically introduces the key technical elements across the entire postharvest chain, including harvesting, grading, precooling, packaging, and storage.</a:t>
            </a:r>
            <a:endParaRPr lang="en-US" altLang="zh-CN" dirty="0"/>
          </a:p>
          <a:p>
            <a:r>
              <a:rPr lang="en-US" altLang="zh-CN" dirty="0">
                <a:highlight>
                  <a:srgbClr val="FFFF00"/>
                </a:highlight>
              </a:rPr>
              <a:t> </a:t>
            </a:r>
            <a:r>
              <a:rPr lang="en-US" altLang="zh-CN" b="1" dirty="0">
                <a:highlight>
                  <a:srgbClr val="FFFF00"/>
                </a:highlight>
              </a:rPr>
              <a:t>It focuses on key control measures at each stage of the “farm-to-table” supply chain</a:t>
            </a:r>
            <a:r>
              <a:rPr lang="en-US" altLang="zh-CN" dirty="0"/>
              <a:t>, aiming to help learners master scientific methods for postharvest preservation and loss reduction.</a:t>
            </a:r>
            <a:endParaRPr lang="en-US" altLang="zh-CN" dirty="0"/>
          </a:p>
          <a:p>
            <a:r>
              <a:rPr lang="en-US" altLang="zh-CN" dirty="0"/>
              <a:t>This module is organized around five core stages. We begin with the first stage: harvesting technologies.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此外，传统分级中还会结合感官评判辅助分级，如通过视觉判断色泽、畸形度，嗅觉评判风味，触觉感知新鲜度等，感官评判需遵循对应的行业规范，确保分级一致性。</a:t>
            </a:r>
            <a:endParaRPr lang="zh-CN" altLang="en-US" dirty="0"/>
          </a:p>
          <a:p>
            <a:r>
              <a:rPr lang="en-US" altLang="zh-CN" dirty="0"/>
              <a:t>In addition, traditional grading practices often incorporate sensory evaluation as a supplementary method, including visual assessment of color and shape defects, olfactory evaluation of aroma, and tactile assessment of freshness. Sensory evaluation should follow relevant industry standards to ensure consistency and reliability in grading results.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一、果蔬采收</a:t>
            </a:r>
            <a:endParaRPr lang="zh-CN" altLang="en-US" dirty="0"/>
          </a:p>
          <a:p>
            <a:r>
              <a:rPr lang="en-US" altLang="zh-CN" dirty="0"/>
              <a:t>1.</a:t>
            </a:r>
            <a:r>
              <a:rPr lang="zh-CN" altLang="en-US" dirty="0"/>
              <a:t>采收方法</a:t>
            </a:r>
            <a:r>
              <a:rPr lang="en-US" altLang="zh-CN" dirty="0"/>
              <a:t>—</a:t>
            </a:r>
            <a:r>
              <a:rPr lang="zh-CN" altLang="en-US" dirty="0"/>
              <a:t>人工采收</a:t>
            </a:r>
            <a:endParaRPr lang="zh-CN" altLang="en-US" dirty="0"/>
          </a:p>
          <a:p>
            <a:r>
              <a:rPr lang="zh-CN" altLang="en-US" dirty="0"/>
              <a:t>果蔬采收主要分为人工采收和机器采收两类。人工采收的核心优势在于能最大程度减小果蔬及植株的机械损伤，且操作灵活性极强，采收人员可根据不同果蔬的性状、大小精准调整采收动作，适配多样果蔬的采收需求。同时，人工采收便于精准控制采收节奏与标准，可针对果蔬个体成熟度的差异进行分批采收，既能保障已成熟果蔬的品质，又能为未成熟果蔬预留生长时间，从而有效提升整体采收的产量与质量。</a:t>
            </a:r>
            <a:endParaRPr lang="zh-CN" altLang="en-US" dirty="0"/>
          </a:p>
          <a:p>
            <a:r>
              <a:rPr lang="en-US" altLang="zh-CN" dirty="0"/>
              <a:t>I.Harvesting of Fruits and Vegetables</a:t>
            </a:r>
            <a:endParaRPr lang="en-US" altLang="zh-CN" dirty="0"/>
          </a:p>
          <a:p>
            <a:r>
              <a:rPr lang="en-US" altLang="zh-CN" dirty="0"/>
              <a:t>1.Harvesting Methods — Manual Harvesting</a:t>
            </a:r>
            <a:endParaRPr lang="en-US" altLang="zh-CN" dirty="0"/>
          </a:p>
          <a:p>
            <a:r>
              <a:rPr lang="en-US" altLang="zh-CN" dirty="0"/>
              <a:t>Harvesting of fruits and vegetables can be broadly divided into two categories: manual harvesting and mechanical harvesting. </a:t>
            </a:r>
            <a:endParaRPr lang="en-US" altLang="zh-CN" dirty="0"/>
          </a:p>
          <a:p>
            <a:r>
              <a:rPr lang="en-US" altLang="zh-CN" dirty="0"/>
              <a:t>The primary advantage of manual harvesting lies in its ability to minimize mechanical damage to both the produce and the plant. </a:t>
            </a:r>
            <a:endParaRPr lang="en-US" altLang="zh-CN" dirty="0"/>
          </a:p>
          <a:p>
            <a:r>
              <a:rPr lang="en-US" altLang="zh-CN" dirty="0"/>
              <a:t>In addition, manual operations are highly flexible, allowing harvesters to precisely adjust their actions according to the specific characteristics and sizes of different fruits and vegetables, </a:t>
            </a:r>
            <a:endParaRPr lang="en-US" altLang="zh-CN" dirty="0"/>
          </a:p>
          <a:p>
            <a:r>
              <a:rPr lang="en-US" altLang="zh-CN" dirty="0"/>
              <a:t>thereby accommodating a wide range of crop types.</a:t>
            </a:r>
            <a:endParaRPr lang="en-US" altLang="zh-CN" dirty="0"/>
          </a:p>
          <a:p>
            <a:r>
              <a:rPr lang="en-US" altLang="zh-CN" dirty="0"/>
              <a:t>Moreover, </a:t>
            </a:r>
            <a:r>
              <a:rPr lang="en-US" altLang="zh-CN" b="1" dirty="0">
                <a:highlight>
                  <a:srgbClr val="FFFF00"/>
                </a:highlight>
              </a:rPr>
              <a:t>manual harvesting enables precise control over harvesting timing and standards.</a:t>
            </a:r>
            <a:r>
              <a:rPr lang="en-US" altLang="zh-CN" b="1" dirty="0"/>
              <a:t> </a:t>
            </a:r>
            <a:endParaRPr lang="en-US" altLang="zh-CN" b="1" dirty="0"/>
          </a:p>
          <a:p>
            <a:r>
              <a:rPr lang="en-US" altLang="zh-CN" dirty="0"/>
              <a:t>It allows for selective and staggered harvesting based on differences in individual maturity levels. </a:t>
            </a:r>
            <a:endParaRPr lang="en-US" altLang="zh-CN" dirty="0"/>
          </a:p>
          <a:p>
            <a:r>
              <a:rPr lang="en-US" altLang="zh-CN" dirty="0"/>
              <a:t>This approach not only ensures the quality of mature produce but also gives immature fruits and vegetables additional time to develop,</a:t>
            </a:r>
            <a:endParaRPr lang="en-US" altLang="zh-CN" dirty="0"/>
          </a:p>
          <a:p>
            <a:r>
              <a:rPr lang="en-US" altLang="zh-CN" dirty="0"/>
              <a:t> thereby effectively improving overall yield and harvest quality.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人工采收注意事项</a:t>
            </a:r>
            <a:endParaRPr lang="zh-CN" altLang="en-US" dirty="0"/>
          </a:p>
          <a:p>
            <a:r>
              <a:rPr lang="zh-CN" altLang="en-US" dirty="0"/>
              <a:t>人工采收的优势需要通过规范操作才能真正实现，为了减少损伤、保证采收效果，作业过程中要重点注意以下内容：</a:t>
            </a:r>
            <a:endParaRPr lang="zh-CN" altLang="en-US" dirty="0"/>
          </a:p>
          <a:p>
            <a:r>
              <a:rPr lang="en-US" altLang="zh-CN" dirty="0"/>
              <a:t>(1)</a:t>
            </a:r>
            <a:r>
              <a:rPr lang="zh-CN" altLang="en-US" dirty="0"/>
              <a:t>选用合适采收工具：优先选用锋利、合缝且符合果蔬品类特性的刀具（如柑橘采收用圆头果剪），工具需提前清洁，避免锈蚀或污物污染果蔬。采收时轻剪轻放，严禁用手拉拽、掰断植株枝条，防止造成植株损伤及果蔬机械损伤，进而影响来年果实产量。</a:t>
            </a:r>
            <a:endParaRPr lang="zh-CN" altLang="en-US" dirty="0"/>
          </a:p>
          <a:p>
            <a:r>
              <a:rPr lang="en-US" altLang="zh-CN" dirty="0"/>
              <a:t>Precautions for Manual Harvesting</a:t>
            </a:r>
            <a:endParaRPr lang="en-US" altLang="zh-CN" dirty="0"/>
          </a:p>
          <a:p>
            <a:r>
              <a:rPr lang="en-US" altLang="zh-CN" dirty="0"/>
              <a:t>The advantages of manual harvesting can only be fully realized through standardized and proper operations. To reduce damage and ensure effective harvesting, the following key points should be emphasized during harvesting activities:</a:t>
            </a:r>
            <a:endParaRPr lang="en-US" altLang="zh-CN" dirty="0"/>
          </a:p>
          <a:p>
            <a:r>
              <a:rPr lang="en-US" altLang="zh-CN" dirty="0"/>
              <a:t>(1)Selection of appropriate harvesting tools</a:t>
            </a:r>
            <a:endParaRPr lang="en-US" altLang="zh-CN" dirty="0"/>
          </a:p>
          <a:p>
            <a:r>
              <a:rPr lang="en-US" altLang="zh-CN" dirty="0">
                <a:highlight>
                  <a:srgbClr val="FFFF00"/>
                </a:highlight>
              </a:rPr>
              <a:t>Sharp, well-aligned tools that are suitable for </a:t>
            </a:r>
            <a:r>
              <a:rPr lang="en-US" altLang="zh-CN" b="1" dirty="0">
                <a:highlight>
                  <a:srgbClr val="FFFF00"/>
                </a:highlight>
              </a:rPr>
              <a:t>the</a:t>
            </a:r>
            <a:r>
              <a:rPr lang="en-US" altLang="zh-CN" dirty="0">
                <a:highlight>
                  <a:srgbClr val="FFFF00"/>
                </a:highlight>
              </a:rPr>
              <a:t> specific type of fruit or vegetable should be used (e.g., round-tip pruning shears for citrus harvesting)</a:t>
            </a:r>
            <a:r>
              <a:rPr lang="en-US" altLang="zh-CN" dirty="0"/>
              <a:t>. </a:t>
            </a:r>
            <a:endParaRPr lang="en-US" altLang="zh-CN" dirty="0"/>
          </a:p>
          <a:p>
            <a:endParaRPr lang="en-US" altLang="zh-CN" dirty="0"/>
          </a:p>
          <a:p>
            <a:r>
              <a:rPr lang="en-US" altLang="zh-CN" dirty="0"/>
              <a:t>All tools must be cleaned in advance to prevent contamination from rust or debris. </a:t>
            </a:r>
            <a:endParaRPr lang="en-US" altLang="zh-CN" dirty="0"/>
          </a:p>
          <a:p>
            <a:endParaRPr lang="en-US" altLang="zh-CN" dirty="0"/>
          </a:p>
          <a:p>
            <a:r>
              <a:rPr lang="en-US" altLang="zh-CN" dirty="0"/>
              <a:t>During harvesting, produce should be cut gently and handled with care. </a:t>
            </a:r>
            <a:endParaRPr lang="en-US" altLang="zh-CN" dirty="0"/>
          </a:p>
          <a:p>
            <a:endParaRPr lang="en-US" altLang="zh-CN" dirty="0"/>
          </a:p>
          <a:p>
            <a:r>
              <a:rPr lang="en-US" altLang="zh-CN" dirty="0"/>
              <a:t>Pulling, tearing, or breaking branches by hand is strictly prohibited, as such actions can damage plants and cause mechanical injury to fruits and vegetables, potentially affecting yield in the following  seasons.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规范佩戴防护手套：采收人员必须佩戴手套，一方面可避免手部被植株枝条、尖刺划伤，保障自身安全；另一方面能防止手指甲划伤果蔬表面，而果蔬表皮损伤会刺激其呼吸作用增强，加速果实衰老变质，显著降低耐贮藏性能。</a:t>
            </a:r>
            <a:endParaRPr lang="zh-CN" altLang="en-US" dirty="0"/>
          </a:p>
          <a:p>
            <a:r>
              <a:rPr lang="en-US" altLang="zh-CN" dirty="0"/>
              <a:t>(2)Proper use of protective gloves</a:t>
            </a:r>
            <a:endParaRPr lang="en-US" altLang="zh-CN" dirty="0"/>
          </a:p>
          <a:p>
            <a:r>
              <a:rPr lang="en-US" altLang="zh-CN" dirty="0"/>
              <a:t>Harvesters must wear gloves during harvesting operation. </a:t>
            </a:r>
            <a:endParaRPr lang="en-US" altLang="zh-CN" dirty="0"/>
          </a:p>
          <a:p>
            <a:endParaRPr lang="en-US" altLang="zh-CN" dirty="0"/>
          </a:p>
          <a:p>
            <a:r>
              <a:rPr lang="en-US" altLang="zh-CN" dirty="0"/>
              <a:t>This not only protects workers’ hands from being injured by branches or thorns but also prevents fingernails from scratching the surface of fruits and vegetables. Damage to the epidermis can stimulate a rise in respiration rate, accelerate senescence and spoilage, and significantly reduce storability.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选用适宜周转容器：周转箱需满足大小适中、轻便牢固、透气良好的要求，内侧需保持平滑，可铺垫软质材料（如泡沫、无纺布）减少碰撞损伤。</a:t>
            </a:r>
            <a:endParaRPr lang="zh-CN" altLang="en-US" dirty="0"/>
          </a:p>
          <a:p>
            <a:r>
              <a:rPr lang="zh-CN" altLang="en-US" dirty="0"/>
              <a:t>容器过大易导致底部果蔬被上层果实挤压受伤，过小则会增加运输频次与成本，通常装果量控制在八成满左右，避免过度堆叠挤压。</a:t>
            </a:r>
            <a:endParaRPr lang="zh-CN" altLang="en-US" dirty="0"/>
          </a:p>
          <a:p>
            <a:r>
              <a:rPr lang="en-US" altLang="zh-CN" dirty="0"/>
              <a:t>(3)Use of suitable handling containers</a:t>
            </a:r>
            <a:endParaRPr lang="en-US" altLang="zh-CN" dirty="0"/>
          </a:p>
          <a:p>
            <a:r>
              <a:rPr lang="en-US" altLang="zh-CN" dirty="0"/>
              <a:t>Harvesting containers should be appropriately sized, lightweight, sturdy, and well-ventilated. The inner surfaces should be smooth, and soft cushioning materials (such as foam or nonwoven fabric) may be used to reduce impact-related damage. </a:t>
            </a:r>
            <a:endParaRPr lang="en-US" altLang="zh-CN" dirty="0"/>
          </a:p>
          <a:p>
            <a:r>
              <a:rPr lang="en-US" altLang="zh-CN" dirty="0"/>
              <a:t>Oversized containers can cause compression injuries to produce at the bottom due to excessive stacking, while undersized containers increase turnover frequency and costs. </a:t>
            </a:r>
            <a:endParaRPr lang="en-US" altLang="zh-CN" dirty="0"/>
          </a:p>
          <a:p>
            <a:endParaRPr lang="en-US" altLang="zh-CN" dirty="0"/>
          </a:p>
          <a:p>
            <a:r>
              <a:rPr lang="en-US" altLang="zh-CN" dirty="0"/>
              <a:t>In practice, containers should generally be filled to about 80% capacity to avoid excessive stacking pressure.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(4)</a:t>
            </a:r>
            <a:r>
              <a:rPr lang="zh-CN" altLang="en-US" dirty="0"/>
              <a:t>强化采收人员培训：提前对采收人员开展系统培训，使其熟练掌握工具的正确使用方法、不同果蔬的成熟度判断标准及质量要求，规范采收动作，避免因操作失误对植株枝条、果蔬产品造成损伤，保障采收工作高效有序开展。</a:t>
            </a:r>
            <a:endParaRPr lang="zh-CN" altLang="en-US" dirty="0"/>
          </a:p>
          <a:p>
            <a:r>
              <a:rPr lang="en-US" altLang="zh-CN" dirty="0"/>
              <a:t>(4)Strengthening training of harvesting workers</a:t>
            </a:r>
            <a:endParaRPr lang="en-US" altLang="zh-CN" dirty="0"/>
          </a:p>
          <a:p>
            <a:r>
              <a:rPr lang="en-US" altLang="zh-CN" dirty="0"/>
              <a:t>Systematic training should be provided to harvest workers in advance to ensure they are proficient in the correct use of tools, accurate assessment of maturity indicators for different fruits and vegetables, and quality requirements. Standardized harvesting techniques help prevent damage to plant branches and harvested produce caused by improper handling, ensuring an efficient and orderly harvesting process.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(5)</a:t>
            </a:r>
            <a:r>
              <a:rPr lang="zh-CN" altLang="en-US" dirty="0"/>
              <a:t>选择采收时段：优先选择晴天、果蔬表面露水完全干燥后进行采收，避免雨天或露水未干时采收，减少微生物滋生风险，同时防止水分过多导致果蔬细胞破裂，加重机械损伤。</a:t>
            </a:r>
            <a:endParaRPr lang="zh-CN" altLang="en-US" dirty="0"/>
          </a:p>
          <a:p>
            <a:r>
              <a:rPr lang="en-US" altLang="zh-CN" dirty="0"/>
              <a:t>(5)Selection of appropriate harvesting time</a:t>
            </a:r>
            <a:endParaRPr lang="en-US" altLang="zh-CN" dirty="0"/>
          </a:p>
          <a:p>
            <a:r>
              <a:rPr lang="en-US" altLang="zh-CN" dirty="0"/>
              <a:t>Harvesting should preferably be conducted on sunny days after surface dew has completely evaporated. Harvesting during rainy conditions or when dew is present should be avoided to reduce the risk of microbial growth and to prevent excess surface moisture, which may cause cellular rupture and exacerbate mechanical injury.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grpSp>
        <p:nvGrpSpPr>
          <p:cNvPr id="12" name="组合 11"/>
          <p:cNvGrpSpPr/>
          <p:nvPr userDrawn="1"/>
        </p:nvGrpSpPr>
        <p:grpSpPr>
          <a:xfrm>
            <a:off x="-5079" y="-3510"/>
            <a:ext cx="2311551" cy="6861510"/>
            <a:chOff x="-5079" y="-3510"/>
            <a:chExt cx="2311551" cy="6861510"/>
          </a:xfrm>
        </p:grpSpPr>
        <p:pic>
          <p:nvPicPr>
            <p:cNvPr id="13" name="图片 12" descr="C:/Users/QX_HD/Desktop/2.png2"/>
            <p:cNvPicPr>
              <a:picLocks noChangeAspect="1"/>
            </p:cNvPicPr>
            <p:nvPr userDrawn="1"/>
          </p:nvPicPr>
          <p:blipFill>
            <a:blip r:embed="rId3"/>
            <a:srcRect l="8443" r="8443"/>
            <a:stretch>
              <a:fillRect/>
            </a:stretch>
          </p:blipFill>
          <p:spPr>
            <a:xfrm>
              <a:off x="-4950" y="-3510"/>
              <a:ext cx="2292654" cy="6861510"/>
            </a:xfrm>
            <a:prstGeom prst="rect">
              <a:avLst/>
            </a:prstGeom>
          </p:spPr>
        </p:pic>
        <p:sp>
          <p:nvSpPr>
            <p:cNvPr id="14" name="矩形 13"/>
            <p:cNvSpPr/>
            <p:nvPr userDrawn="1"/>
          </p:nvSpPr>
          <p:spPr>
            <a:xfrm>
              <a:off x="-5079" y="0"/>
              <a:ext cx="2311551" cy="6858000"/>
            </a:xfrm>
            <a:prstGeom prst="rect">
              <a:avLst/>
            </a:prstGeom>
            <a:solidFill>
              <a:srgbClr val="5BAE3E">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sym typeface="Arial" panose="020B0604020202020204" pitchFamily="34" charset="0"/>
              </a:endParaRPr>
            </a:p>
          </p:txBody>
        </p:sp>
        <p:sp>
          <p:nvSpPr>
            <p:cNvPr id="15" name="矩形 14"/>
            <p:cNvSpPr/>
            <p:nvPr userDrawn="1"/>
          </p:nvSpPr>
          <p:spPr>
            <a:xfrm>
              <a:off x="682187" y="1082040"/>
              <a:ext cx="923330" cy="4693920"/>
            </a:xfrm>
            <a:prstGeom prst="rect">
              <a:avLst/>
            </a:prstGeom>
            <a:noFill/>
            <a:ln w="57150">
              <a:solidFill>
                <a:srgbClr val="DEB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6" name="文本框 15"/>
            <p:cNvSpPr txBox="1"/>
            <p:nvPr userDrawn="1"/>
          </p:nvSpPr>
          <p:spPr>
            <a:xfrm>
              <a:off x="620632" y="1390731"/>
              <a:ext cx="984885" cy="4076538"/>
            </a:xfrm>
            <a:prstGeom prst="rect">
              <a:avLst/>
            </a:prstGeom>
            <a:noFill/>
          </p:spPr>
          <p:txBody>
            <a:bodyPr vert="eaVert" wrap="square" rtlCol="0">
              <a:spAutoFit/>
            </a:bodyPr>
            <a:lstStyle/>
            <a:p>
              <a:pPr algn="dist"/>
              <a:r>
                <a:rPr lang="en-US" altLang="zh-CN" sz="5200" b="1" dirty="0">
                  <a:solidFill>
                    <a:schemeClr val="bg1"/>
                  </a:solidFill>
                  <a:latin typeface="Arial" panose="020B0604020202020204" pitchFamily="34" charset="0"/>
                  <a:ea typeface="+mj-ea"/>
                  <a:cs typeface="Arial" panose="020B0604020202020204" pitchFamily="34" charset="0"/>
                  <a:sym typeface="Arial" panose="020B0604020202020204" pitchFamily="34" charset="0"/>
                </a:rPr>
                <a:t>CONTENTS</a:t>
              </a:r>
              <a:endParaRPr lang="zh-CN" altLang="en-US" sz="5200" b="1" dirty="0">
                <a:solidFill>
                  <a:schemeClr val="bg1"/>
                </a:solidFill>
                <a:latin typeface="Arial" panose="020B0604020202020204" pitchFamily="34" charset="0"/>
                <a:ea typeface="+mj-ea"/>
                <a:cs typeface="Arial" panose="020B0604020202020204" pitchFamily="34" charset="0"/>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6" name="矩形 5"/>
          <p:cNvSpPr/>
          <p:nvPr userDrawn="1"/>
        </p:nvSpPr>
        <p:spPr>
          <a:xfrm>
            <a:off x="716280" y="0"/>
            <a:ext cx="3611880" cy="48768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6598920" y="5913120"/>
            <a:ext cx="3611880" cy="94488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flipH="1">
            <a:off x="0" y="2183130"/>
            <a:ext cx="12192000" cy="249174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 name="图片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grpSp>
        <p:nvGrpSpPr>
          <p:cNvPr id="13" name="组合 12"/>
          <p:cNvGrpSpPr/>
          <p:nvPr userDrawn="1"/>
        </p:nvGrpSpPr>
        <p:grpSpPr>
          <a:xfrm>
            <a:off x="1098690" y="1559684"/>
            <a:ext cx="4083560" cy="2355591"/>
            <a:chOff x="1098690" y="1559684"/>
            <a:chExt cx="4083560" cy="2355591"/>
          </a:xfrm>
        </p:grpSpPr>
        <p:grpSp>
          <p:nvGrpSpPr>
            <p:cNvPr id="14" name="组合 13"/>
            <p:cNvGrpSpPr/>
            <p:nvPr/>
          </p:nvGrpSpPr>
          <p:grpSpPr>
            <a:xfrm>
              <a:off x="4198990" y="2393767"/>
              <a:ext cx="983260" cy="1521508"/>
              <a:chOff x="1432560" y="2630282"/>
              <a:chExt cx="853440" cy="1320624"/>
            </a:xfrm>
          </p:grpSpPr>
          <p:cxnSp>
            <p:nvCxnSpPr>
              <p:cNvPr id="16" name="直接连接符 15"/>
              <p:cNvCxnSpPr/>
              <p:nvPr/>
            </p:nvCxnSpPr>
            <p:spPr>
              <a:xfrm>
                <a:off x="2286000" y="2630282"/>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432560" y="3940976"/>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5" name="图片 14"/>
            <p:cNvPicPr>
              <a:picLocks noChangeAspect="1"/>
            </p:cNvPicPr>
            <p:nvPr userDrawn="1"/>
          </p:nvPicPr>
          <p:blipFill>
            <a:blip r:embed="rId3">
              <a:extLst>
                <a:ext uri="{28A0092B-C50C-407E-A947-70E740481C1C}">
                  <a14:useLocalDpi xmlns:a14="http://schemas.microsoft.com/office/drawing/2010/main" val="0"/>
                </a:ext>
              </a:extLst>
            </a:blip>
            <a:srcRect l="1185" r="1185"/>
            <a:stretch>
              <a:fillRect/>
            </a:stretch>
          </p:blipFill>
          <p:spPr>
            <a:xfrm>
              <a:off x="1098690" y="1559684"/>
              <a:ext cx="3976156" cy="2235677"/>
            </a:xfrm>
            <a:prstGeom prst="rect">
              <a:avLst/>
            </a:prstGeom>
          </p:spPr>
        </p:pic>
      </p:grpSp>
      <p:grpSp>
        <p:nvGrpSpPr>
          <p:cNvPr id="18" name="组合 17"/>
          <p:cNvGrpSpPr/>
          <p:nvPr userDrawn="1"/>
        </p:nvGrpSpPr>
        <p:grpSpPr>
          <a:xfrm>
            <a:off x="1280745" y="3333888"/>
            <a:ext cx="1538345" cy="1025562"/>
            <a:chOff x="2178006" y="5732219"/>
            <a:chExt cx="1219876" cy="813250"/>
          </a:xfrm>
        </p:grpSpPr>
        <p:cxnSp>
          <p:nvCxnSpPr>
            <p:cNvPr id="19" name="直接连接符 18"/>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grpSp>
        <p:nvGrpSpPr>
          <p:cNvPr id="43" name="组合 42"/>
          <p:cNvGrpSpPr/>
          <p:nvPr userDrawn="1"/>
        </p:nvGrpSpPr>
        <p:grpSpPr>
          <a:xfrm>
            <a:off x="507329" y="4004181"/>
            <a:ext cx="2472229" cy="1423438"/>
            <a:chOff x="507329" y="4004181"/>
            <a:chExt cx="2472229" cy="1423438"/>
          </a:xfrm>
        </p:grpSpPr>
        <p:grpSp>
          <p:nvGrpSpPr>
            <p:cNvPr id="44" name="组合 43"/>
            <p:cNvGrpSpPr/>
            <p:nvPr userDrawn="1"/>
          </p:nvGrpSpPr>
          <p:grpSpPr>
            <a:xfrm rot="16200000" flipV="1">
              <a:off x="403151" y="4108359"/>
              <a:ext cx="632141" cy="423786"/>
              <a:chOff x="1432560" y="2623534"/>
              <a:chExt cx="853440" cy="1320624"/>
            </a:xfrm>
          </p:grpSpPr>
          <p:cxnSp>
            <p:nvCxnSpPr>
              <p:cNvPr id="46" name="直接连接符 45"/>
              <p:cNvCxnSpPr/>
              <p:nvPr/>
            </p:nvCxnSpPr>
            <p:spPr>
              <a:xfrm>
                <a:off x="2285999" y="2623534"/>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432560" y="3930930"/>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5" name="图片 44"/>
            <p:cNvPicPr>
              <a:picLocks noChangeAspect="1"/>
            </p:cNvPicPr>
            <p:nvPr userDrawn="1"/>
          </p:nvPicPr>
          <p:blipFill>
            <a:blip r:embed="rId4"/>
            <a:stretch>
              <a:fillRect/>
            </a:stretch>
          </p:blipFill>
          <p:spPr>
            <a:xfrm>
              <a:off x="607158" y="4092498"/>
              <a:ext cx="2372400" cy="1335121"/>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16" presetClass="entr" presetSubtype="42"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Horizontal)">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par>
                                <p:cTn id="16" presetID="22" presetClass="entr" presetSubtype="1" fill="hold"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wipe(up)">
                                      <p:cBhvr>
                                        <p:cTn id="18" dur="500"/>
                                        <p:tgtEl>
                                          <p:spTgt spid="43"/>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8" name="矩形 7"/>
          <p:cNvSpPr/>
          <p:nvPr userDrawn="1"/>
        </p:nvSpPr>
        <p:spPr>
          <a:xfrm>
            <a:off x="348635" y="-9671"/>
            <a:ext cx="3611880" cy="20739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1E53A5-470F-4464-9552-506006F3BF8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B4AF2-41F1-4F13-8488-B9644486515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2.xml"/><Relationship Id="rId3" Type="http://schemas.openxmlformats.org/officeDocument/2006/relationships/tags" Target="../tags/tag6.xml"/><Relationship Id="rId2" Type="http://schemas.openxmlformats.org/officeDocument/2006/relationships/image" Target="../media/image1.png"/><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9.mp3"/><Relationship Id="rId2" Type="http://schemas.openxmlformats.org/officeDocument/2006/relationships/audio" Target="../media/media9.mp3"/><Relationship Id="rId1" Type="http://schemas.openxmlformats.org/officeDocument/2006/relationships/image" Target="../media/image20.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0.mp3"/><Relationship Id="rId2" Type="http://schemas.openxmlformats.org/officeDocument/2006/relationships/audio" Target="../media/media10.mp3"/><Relationship Id="rId1" Type="http://schemas.openxmlformats.org/officeDocument/2006/relationships/image" Target="../media/image21.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media" Target="../media/media11.mp3"/><Relationship Id="rId3" Type="http://schemas.openxmlformats.org/officeDocument/2006/relationships/audio" Target="../media/media11.mp3"/><Relationship Id="rId2" Type="http://schemas.openxmlformats.org/officeDocument/2006/relationships/image" Target="../media/image23.png"/><Relationship Id="rId1" Type="http://schemas.openxmlformats.org/officeDocument/2006/relationships/image" Target="../media/image22.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2.mp3"/><Relationship Id="rId2" Type="http://schemas.openxmlformats.org/officeDocument/2006/relationships/audio" Target="../media/media12.mp3"/><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3.mp3"/><Relationship Id="rId2" Type="http://schemas.openxmlformats.org/officeDocument/2006/relationships/audio" Target="../media/media13.mp3"/><Relationship Id="rId1" Type="http://schemas.openxmlformats.org/officeDocument/2006/relationships/image" Target="../media/image25.pn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4.mp3"/><Relationship Id="rId2" Type="http://schemas.openxmlformats.org/officeDocument/2006/relationships/audio" Target="../media/media14.mp3"/><Relationship Id="rId1" Type="http://schemas.openxmlformats.org/officeDocument/2006/relationships/image" Target="../media/image26.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5.mp3"/><Relationship Id="rId2" Type="http://schemas.openxmlformats.org/officeDocument/2006/relationships/audio" Target="../media/media15.mp3"/><Relationship Id="rId1" Type="http://schemas.openxmlformats.org/officeDocument/2006/relationships/image" Target="../media/image27.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6.mp3"/><Relationship Id="rId2" Type="http://schemas.openxmlformats.org/officeDocument/2006/relationships/audio" Target="../media/media16.mp3"/><Relationship Id="rId1" Type="http://schemas.openxmlformats.org/officeDocument/2006/relationships/image" Target="../media/image28.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7.mp3"/><Relationship Id="rId2" Type="http://schemas.openxmlformats.org/officeDocument/2006/relationships/audio" Target="../media/media17.mp3"/><Relationship Id="rId1" Type="http://schemas.openxmlformats.org/officeDocument/2006/relationships/image" Target="../media/image29.pn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8.mp3"/><Relationship Id="rId2" Type="http://schemas.openxmlformats.org/officeDocument/2006/relationships/audio" Target="../media/media18.mp3"/><Relationship Id="rId1" Type="http://schemas.openxmlformats.org/officeDocument/2006/relationships/image" Target="../media/image30.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3.xml"/><Relationship Id="rId3" Type="http://schemas.openxmlformats.org/officeDocument/2006/relationships/image" Target="../media/image6.png"/><Relationship Id="rId2" Type="http://schemas.microsoft.com/office/2007/relationships/media" Target="../media/media1.mp3"/><Relationship Id="rId1" Type="http://schemas.openxmlformats.org/officeDocument/2006/relationships/audio" Target="../media/media1.mp3"/></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9.mp3"/><Relationship Id="rId2" Type="http://schemas.openxmlformats.org/officeDocument/2006/relationships/audio" Target="../media/media19.mp3"/><Relationship Id="rId1" Type="http://schemas.openxmlformats.org/officeDocument/2006/relationships/image" Target="../media/image31.pn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media" Target="../media/media20.mp3"/><Relationship Id="rId3" Type="http://schemas.openxmlformats.org/officeDocument/2006/relationships/audio" Target="../media/media20.mp3"/><Relationship Id="rId2" Type="http://schemas.openxmlformats.org/officeDocument/2006/relationships/image" Target="../media/image16.svg"/><Relationship Id="rId1" Type="http://schemas.openxmlformats.org/officeDocument/2006/relationships/image" Target="../media/image15.png"/></Relationships>
</file>

<file path=ppt/slides/_rels/slide22.xml.rels><?xml version="1.0" encoding="UTF-8" standalone="yes"?>
<Relationships xmlns="http://schemas.openxmlformats.org/package/2006/relationships"><Relationship Id="rId9" Type="http://schemas.openxmlformats.org/officeDocument/2006/relationships/notesSlide" Target="../notesSlides/notesSlide22.xml"/><Relationship Id="rId8" Type="http://schemas.openxmlformats.org/officeDocument/2006/relationships/slideLayout" Target="../slideLayouts/slideLayout4.xml"/><Relationship Id="rId7" Type="http://schemas.openxmlformats.org/officeDocument/2006/relationships/image" Target="../media/image6.png"/><Relationship Id="rId6" Type="http://schemas.microsoft.com/office/2007/relationships/media" Target="../media/media21.mp3"/><Relationship Id="rId5" Type="http://schemas.openxmlformats.org/officeDocument/2006/relationships/audio" Target="../media/media21.mp3"/><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2.mp3"/><Relationship Id="rId2" Type="http://schemas.openxmlformats.org/officeDocument/2006/relationships/audio" Target="../media/media22.mp3"/><Relationship Id="rId1"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4.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23.mp3"/><Relationship Id="rId4" Type="http://schemas.openxmlformats.org/officeDocument/2006/relationships/audio" Target="../media/media23.mp3"/><Relationship Id="rId3" Type="http://schemas.openxmlformats.org/officeDocument/2006/relationships/image" Target="../media/image37.png"/><Relationship Id="rId2" Type="http://schemas.openxmlformats.org/officeDocument/2006/relationships/image" Target="../media/image16.svg"/><Relationship Id="rId1" Type="http://schemas.openxmlformats.org/officeDocument/2006/relationships/image" Target="../media/image15.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media" Target="../media/media24.mp3"/><Relationship Id="rId1" Type="http://schemas.openxmlformats.org/officeDocument/2006/relationships/audio" Target="../media/media24.mp3"/></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5.mp3"/><Relationship Id="rId2" Type="http://schemas.openxmlformats.org/officeDocument/2006/relationships/audio" Target="../media/media25.mp3"/><Relationship Id="rId1" Type="http://schemas.openxmlformats.org/officeDocument/2006/relationships/image" Target="../media/image38.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6.mp3"/><Relationship Id="rId2" Type="http://schemas.openxmlformats.org/officeDocument/2006/relationships/audio" Target="../media/media26.mp3"/><Relationship Id="rId1" Type="http://schemas.openxmlformats.org/officeDocument/2006/relationships/image" Target="../media/image39.pn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7.mp3"/><Relationship Id="rId2" Type="http://schemas.openxmlformats.org/officeDocument/2006/relationships/audio" Target="../media/media27.mp3"/><Relationship Id="rId1" Type="http://schemas.openxmlformats.org/officeDocument/2006/relationships/image" Target="../media/image40.png"/></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29.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8.mp3"/><Relationship Id="rId2" Type="http://schemas.openxmlformats.org/officeDocument/2006/relationships/audio" Target="../media/media28.mp3"/><Relationship Id="rId1" Type="http://schemas.openxmlformats.org/officeDocument/2006/relationships/image" Target="../media/image41.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mp3"/><Relationship Id="rId2" Type="http://schemas.openxmlformats.org/officeDocument/2006/relationships/audio" Target="../media/media2.mp3"/><Relationship Id="rId1" Type="http://schemas.openxmlformats.org/officeDocument/2006/relationships/image" Target="../media/image7.png"/></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9.mp3"/><Relationship Id="rId2" Type="http://schemas.openxmlformats.org/officeDocument/2006/relationships/audio" Target="../media/media29.mp3"/><Relationship Id="rId1" Type="http://schemas.openxmlformats.org/officeDocument/2006/relationships/image" Target="../media/image42.png"/></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4.xml"/><Relationship Id="rId7" Type="http://schemas.openxmlformats.org/officeDocument/2006/relationships/image" Target="../media/image6.png"/><Relationship Id="rId6" Type="http://schemas.microsoft.com/office/2007/relationships/media" Target="../media/media3.mp3"/><Relationship Id="rId5" Type="http://schemas.openxmlformats.org/officeDocument/2006/relationships/audio" Target="../media/media3.mp3"/><Relationship Id="rId4" Type="http://schemas.openxmlformats.org/officeDocument/2006/relationships/image" Target="../media/image10.png"/><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4.mp3"/><Relationship Id="rId2" Type="http://schemas.openxmlformats.org/officeDocument/2006/relationships/audio" Target="../media/media4.mp3"/><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5.mp3"/><Relationship Id="rId2" Type="http://schemas.openxmlformats.org/officeDocument/2006/relationships/audio" Target="../media/media5.mp3"/><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6.mp3"/><Relationship Id="rId2" Type="http://schemas.openxmlformats.org/officeDocument/2006/relationships/audio" Target="../media/media6.mp3"/><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7.mp3"/><Relationship Id="rId4" Type="http://schemas.openxmlformats.org/officeDocument/2006/relationships/audio" Target="../media/media7.mp3"/><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8.mp3"/><Relationship Id="rId4" Type="http://schemas.openxmlformats.org/officeDocument/2006/relationships/audio" Target="../media/media8.mp3"/><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pic>
        <p:nvPicPr>
          <p:cNvPr id="16" name="图片 1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sp>
        <p:nvSpPr>
          <p:cNvPr id="12" name="矩形 11"/>
          <p:cNvSpPr/>
          <p:nvPr userDrawn="1"/>
        </p:nvSpPr>
        <p:spPr>
          <a:xfrm>
            <a:off x="0" y="4485005"/>
            <a:ext cx="12192000" cy="2372995"/>
          </a:xfrm>
          <a:prstGeom prst="rect">
            <a:avLst/>
          </a:prstGeom>
          <a:gradFill>
            <a:gsLst>
              <a:gs pos="46000">
                <a:srgbClr val="5B990C">
                  <a:alpha val="0"/>
                </a:srgbClr>
              </a:gs>
              <a:gs pos="0">
                <a:srgbClr val="5B990C">
                  <a:alpha val="98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5" name="文本框 4"/>
          <p:cNvSpPr txBox="1"/>
          <p:nvPr/>
        </p:nvSpPr>
        <p:spPr>
          <a:xfrm>
            <a:off x="1062990" y="1188720"/>
            <a:ext cx="9904095" cy="2106930"/>
          </a:xfrm>
          <a:prstGeom prst="rect">
            <a:avLst/>
          </a:prstGeom>
          <a:effectLst>
            <a:outerShdw blurRad="50800" dist="50800" dir="5400000" sx="64000" sy="64000" algn="ctr" rotWithShape="0">
              <a:srgbClr val="000000">
                <a:alpha val="43000"/>
              </a:srgbClr>
            </a:outerShdw>
          </a:effectLst>
        </p:spPr>
        <p:txBody>
          <a:bodyPr wrap="square">
            <a:noAutofit/>
          </a:bodyPr>
          <a:lstStyle/>
          <a:p>
            <a:pPr lvl="0" algn="ctr" defTabSz="266700">
              <a:spcAft>
                <a:spcPts val="600"/>
              </a:spcAft>
              <a:buClrTx/>
              <a:buSzTx/>
              <a:buFontTx/>
            </a:pPr>
            <a:r>
              <a:rPr lang="en-US" altLang="zh-CN" sz="40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rPr>
              <a:t>Postharvest Quality Deterioration and Preservation/Loss Reduction Technologies in Fruits and Vegetables </a:t>
            </a:r>
            <a:endParaRPr lang="en-US" altLang="zh-CN" sz="40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953261"/>
            <a:ext cx="9589168" cy="3424856"/>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603750" y="2158265"/>
            <a:ext cx="8768849"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Overview</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In contrast to manual harvesting, mechanical harvesting is an important method in large-scale fruit and vegetable production.</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13" name="文本框 12"/>
          <p:cNvSpPr txBox="1"/>
          <p:nvPr/>
        </p:nvSpPr>
        <p:spPr>
          <a:xfrm>
            <a:off x="603751" y="3384450"/>
            <a:ext cx="6362533" cy="1537335"/>
          </a:xfrm>
          <a:prstGeom prst="rect">
            <a:avLst/>
          </a:prstGeom>
          <a:noFill/>
        </p:spPr>
        <p:txBody>
          <a:bodyPr wrap="square" rtlCol="0">
            <a:spAutoFit/>
          </a:bodyPr>
          <a:lstStyle/>
          <a:p>
            <a:pPr lvl="0" indent="-342900">
              <a:lnSpc>
                <a:spcPct val="120000"/>
              </a:lnSpc>
              <a:spcBef>
                <a:spcPts val="200"/>
              </a:spcBef>
              <a:spcAft>
                <a:spcPts val="200"/>
              </a:spcAft>
              <a:buSzPct val="100000"/>
              <a:buFont typeface="+mj-ea"/>
              <a:buAutoNum type="circleNumDbPlain"/>
            </a:pPr>
            <a:r>
              <a:rPr lang="en-US" altLang="zh-CN" b="1" dirty="0">
                <a:solidFill>
                  <a:schemeClr val="bg1"/>
                </a:solidFill>
                <a:latin typeface="Arial" panose="020B0604020202020204" pitchFamily="34" charset="0"/>
                <a:cs typeface="Arial" panose="020B0604020202020204" pitchFamily="34" charset="0"/>
                <a:sym typeface="+mn-ea"/>
              </a:rPr>
              <a:t>High Harvesting Efficiency</a:t>
            </a:r>
            <a:endParaRPr lang="en-US" altLang="zh-CN" b="1" dirty="0">
              <a:solidFill>
                <a:schemeClr val="bg1"/>
              </a:solidFill>
              <a:latin typeface="Arial" panose="020B0604020202020204" pitchFamily="34" charset="0"/>
              <a:cs typeface="Arial" panose="020B0604020202020204" pitchFamily="34" charset="0"/>
              <a:sym typeface="+mn-ea"/>
            </a:endParaRPr>
          </a:p>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Greatly shortens the harvesting period</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Meets the needs of large-scale production systems</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Significantly reduces labor costs</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6" name="图片 5"/>
          <p:cNvPicPr>
            <a:picLocks noChangeAspect="1"/>
          </p:cNvPicPr>
          <p:nvPr/>
        </p:nvPicPr>
        <p:blipFill>
          <a:blip r:embed="rId1"/>
          <a:stretch>
            <a:fillRect/>
          </a:stretch>
        </p:blipFill>
        <p:spPr>
          <a:xfrm>
            <a:off x="7317840" y="3216855"/>
            <a:ext cx="4178835" cy="2660070"/>
          </a:xfrm>
          <a:prstGeom prst="rect">
            <a:avLst/>
          </a:prstGeom>
        </p:spPr>
      </p:pic>
      <p:sp>
        <p:nvSpPr>
          <p:cNvPr id="2" name="文本框 1"/>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Harvesting Methods — Mechanical Harvesting</a:t>
            </a:r>
            <a:endParaRPr lang="en-US" altLang="zh-CN" sz="2400" b="1" dirty="0">
              <a:sym typeface="+mn-ea"/>
            </a:endParaRPr>
          </a:p>
        </p:txBody>
      </p:sp>
      <p:pic>
        <p:nvPicPr>
          <p:cNvPr id="4" name="7-2-1_10">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00088" y="57419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3" grpId="0" animBg="1"/>
      <p:bldP spid="15" grpId="0" uiExpand="1" build="p"/>
      <p:bldP spid="13" grpId="0" uiExpand="1" build="p"/>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05221" y="1793474"/>
            <a:ext cx="10853195" cy="822325"/>
          </a:xfrm>
          <a:prstGeom prst="rect">
            <a:avLst/>
          </a:prstGeom>
          <a:noFill/>
        </p:spPr>
        <p:txBody>
          <a:bodyPr wrap="square" rtlCol="0">
            <a:spAutoFit/>
          </a:bodyPr>
          <a:lstStyle/>
          <a:p>
            <a:pPr lvl="0" indent="-342900">
              <a:lnSpc>
                <a:spcPct val="130000"/>
              </a:lnSpc>
              <a:spcBef>
                <a:spcPts val="200"/>
              </a:spcBef>
              <a:spcAft>
                <a:spcPts val="200"/>
              </a:spcAft>
              <a:buSzPct val="100000"/>
              <a:buFont typeface="+mj-ea"/>
              <a:buAutoNum type="circleNumDbPlain" startAt="2"/>
            </a:pPr>
            <a:r>
              <a:rPr lang="en-US" altLang="zh-CN" b="1" dirty="0">
                <a:solidFill>
                  <a:srgbClr val="5BAE3E"/>
                </a:solidFill>
                <a:latin typeface="Arial" panose="020B0604020202020204" pitchFamily="34" charset="0"/>
                <a:cs typeface="Arial" panose="020B0604020202020204" pitchFamily="34" charset="0"/>
                <a:sym typeface="+mn-ea"/>
              </a:rPr>
              <a:t>Suitable for processing-oriented produce with high tolerance to mechanical injury</a:t>
            </a:r>
            <a:endParaRPr lang="en-US" altLang="zh-CN" b="1" dirty="0">
              <a:solidFill>
                <a:srgbClr val="5BAE3E"/>
              </a:solidFill>
              <a:latin typeface="Arial" panose="020B0604020202020204" pitchFamily="34" charset="0"/>
              <a:cs typeface="Arial" panose="020B0604020202020204" pitchFamily="34" charset="0"/>
              <a:sym typeface="+mn-ea"/>
            </a:endParaRPr>
          </a:p>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Higher mechanical injury</a:t>
            </a:r>
            <a:endParaRPr lang="en-US" altLang="zh-CN" sz="1600" b="1" dirty="0">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 name="图片 1"/>
          <p:cNvPicPr>
            <a:picLocks noChangeAspect="1"/>
          </p:cNvPicPr>
          <p:nvPr/>
        </p:nvPicPr>
        <p:blipFill>
          <a:blip r:embed="rId1"/>
          <a:srcRect r="21157"/>
          <a:stretch>
            <a:fillRect/>
          </a:stretch>
        </p:blipFill>
        <p:spPr>
          <a:xfrm>
            <a:off x="7236460" y="2593340"/>
            <a:ext cx="4523105" cy="3512820"/>
          </a:xfrm>
          <a:prstGeom prst="rect">
            <a:avLst/>
          </a:prstGeom>
        </p:spPr>
      </p:pic>
      <p:sp>
        <p:nvSpPr>
          <p:cNvPr id="6" name="文本框 5"/>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Harvesting Methods — Mechanical Harvesting</a:t>
            </a:r>
            <a:endParaRPr lang="en-US" altLang="zh-CN" sz="2400" b="1" dirty="0">
              <a:sym typeface="+mn-ea"/>
            </a:endParaRPr>
          </a:p>
        </p:txBody>
      </p:sp>
      <p:sp>
        <p:nvSpPr>
          <p:cNvPr id="8" name="矩形: 圆角 7"/>
          <p:cNvSpPr/>
          <p:nvPr/>
        </p:nvSpPr>
        <p:spPr>
          <a:xfrm>
            <a:off x="1308100" y="2610084"/>
            <a:ext cx="5795010" cy="64960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600" b="1" dirty="0">
                <a:solidFill>
                  <a:schemeClr val="tx1"/>
                </a:solidFill>
              </a:rPr>
              <a:t>Mechanical injury </a:t>
            </a:r>
            <a:r>
              <a:rPr lang="en-US" altLang="zh-CN" sz="1600" dirty="0">
                <a:solidFill>
                  <a:schemeClr val="tx1"/>
                </a:solidFill>
              </a:rPr>
              <a:t>in mechanically harvested fruits and vegetables is </a:t>
            </a:r>
            <a:r>
              <a:rPr lang="en-US" altLang="zh-CN" sz="1600" b="1" dirty="0">
                <a:solidFill>
                  <a:schemeClr val="tx1"/>
                </a:solidFill>
              </a:rPr>
              <a:t>significantly higher </a:t>
            </a:r>
            <a:r>
              <a:rPr lang="en-US" altLang="zh-CN" sz="1600" dirty="0">
                <a:solidFill>
                  <a:schemeClr val="tx1"/>
                </a:solidFill>
              </a:rPr>
              <a:t>than in manual harvests.</a:t>
            </a:r>
            <a:endParaRPr lang="en-US" altLang="zh-CN" sz="1600" dirty="0">
              <a:solidFill>
                <a:schemeClr val="tx1"/>
              </a:solidFill>
            </a:endParaRPr>
          </a:p>
        </p:txBody>
      </p:sp>
      <p:sp>
        <p:nvSpPr>
          <p:cNvPr id="12" name="矩形: 圆角 11"/>
          <p:cNvSpPr/>
          <p:nvPr/>
        </p:nvSpPr>
        <p:spPr>
          <a:xfrm>
            <a:off x="1308100" y="3659104"/>
            <a:ext cx="5795010" cy="108648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600" dirty="0">
                <a:solidFill>
                  <a:schemeClr val="tx1"/>
                </a:solidFill>
              </a:rPr>
              <a:t>Mechanical harvesting is more suitable for fruits and vegetables for </a:t>
            </a:r>
            <a:r>
              <a:rPr lang="en-US" altLang="zh-CN" sz="1600" b="1" dirty="0">
                <a:solidFill>
                  <a:schemeClr val="tx1"/>
                </a:solidFill>
              </a:rPr>
              <a:t>immediate processing</a:t>
            </a:r>
            <a:r>
              <a:rPr lang="en-US" altLang="zh-CN" sz="1600" dirty="0">
                <a:solidFill>
                  <a:schemeClr val="tx1"/>
                </a:solidFill>
              </a:rPr>
              <a:t>, where </a:t>
            </a:r>
            <a:r>
              <a:rPr lang="en-US" altLang="zh-CN" sz="1600" b="1" dirty="0">
                <a:solidFill>
                  <a:schemeClr val="tx1"/>
                </a:solidFill>
              </a:rPr>
              <a:t>tolerance to surface damage is higher </a:t>
            </a:r>
            <a:r>
              <a:rPr lang="en-US" altLang="zh-CN" sz="1600" dirty="0">
                <a:solidFill>
                  <a:schemeClr val="tx1"/>
                </a:solidFill>
              </a:rPr>
              <a:t>and negative effects of mechanical injury on storage can be avoided. </a:t>
            </a:r>
            <a:endParaRPr lang="en-US" altLang="zh-CN" sz="1600" dirty="0">
              <a:solidFill>
                <a:schemeClr val="tx1"/>
              </a:solidFill>
            </a:endParaRPr>
          </a:p>
        </p:txBody>
      </p:sp>
      <p:sp>
        <p:nvSpPr>
          <p:cNvPr id="15" name="矩形: 圆角 14"/>
          <p:cNvSpPr/>
          <p:nvPr/>
        </p:nvSpPr>
        <p:spPr>
          <a:xfrm>
            <a:off x="1308100" y="5145004"/>
            <a:ext cx="5795010" cy="9055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600" dirty="0">
                <a:solidFill>
                  <a:schemeClr val="tx1"/>
                </a:solidFill>
                <a:latin typeface="Arial" panose="020B0604020202020204" pitchFamily="34" charset="0"/>
                <a:cs typeface="Arial" panose="020B0604020202020204" pitchFamily="34" charset="0"/>
              </a:rPr>
              <a:t>If intended for </a:t>
            </a:r>
            <a:r>
              <a:rPr lang="en-US" altLang="zh-CN" sz="1600" b="1" dirty="0">
                <a:solidFill>
                  <a:schemeClr val="tx1"/>
                </a:solidFill>
                <a:latin typeface="Arial" panose="020B0604020202020204" pitchFamily="34" charset="0"/>
                <a:cs typeface="Arial" panose="020B0604020202020204" pitchFamily="34" charset="0"/>
              </a:rPr>
              <a:t>fresh marketing or storage</a:t>
            </a:r>
            <a:r>
              <a:rPr lang="en-US" altLang="zh-CN" sz="1600" dirty="0">
                <a:solidFill>
                  <a:schemeClr val="tx1"/>
                </a:solidFill>
                <a:latin typeface="Arial" panose="020B0604020202020204" pitchFamily="34" charset="0"/>
                <a:cs typeface="Arial" panose="020B0604020202020204" pitchFamily="34" charset="0"/>
              </a:rPr>
              <a:t>, mechanical damage may stimulate respiration, accelerate ripening and senescence, and shorten storage life.</a:t>
            </a:r>
            <a:endParaRPr lang="en-US" altLang="zh-CN" sz="1600" dirty="0">
              <a:solidFill>
                <a:schemeClr val="tx1"/>
              </a:solidFill>
              <a:latin typeface="Arial" panose="020B0604020202020204" pitchFamily="34" charset="0"/>
              <a:cs typeface="Arial" panose="020B0604020202020204" pitchFamily="34" charset="0"/>
            </a:endParaRPr>
          </a:p>
        </p:txBody>
      </p:sp>
      <p:grpSp>
        <p:nvGrpSpPr>
          <p:cNvPr id="22" name="组合 21"/>
          <p:cNvGrpSpPr/>
          <p:nvPr/>
        </p:nvGrpSpPr>
        <p:grpSpPr>
          <a:xfrm>
            <a:off x="0" y="6708278"/>
            <a:ext cx="12192000" cy="153627"/>
            <a:chOff x="147892" y="6347897"/>
            <a:chExt cx="11450808" cy="120769"/>
          </a:xfrm>
        </p:grpSpPr>
        <p:sp>
          <p:nvSpPr>
            <p:cNvPr id="23" name="矩形 22"/>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4" name="矩形 23"/>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4" name="文本框 3"/>
          <p:cNvSpPr txBox="1"/>
          <p:nvPr/>
        </p:nvSpPr>
        <p:spPr>
          <a:xfrm>
            <a:off x="605221" y="4739874"/>
            <a:ext cx="6096000" cy="410845"/>
          </a:xfrm>
          <a:prstGeom prst="rect">
            <a:avLst/>
          </a:prstGeom>
          <a:noFill/>
        </p:spPr>
        <p:txBody>
          <a:bodyPr wrap="square" rtlCol="0" anchor="t">
            <a:spAutoFit/>
          </a:bodyPr>
          <a:lstStyle/>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Limitations for fresh marketing and storage </a:t>
            </a:r>
            <a:endParaRPr lang="en-US" altLang="zh-CN" sz="1600" b="1" dirty="0">
              <a:latin typeface="Arial" panose="020B0604020202020204" pitchFamily="34" charset="0"/>
              <a:cs typeface="Arial" panose="020B0604020202020204" pitchFamily="34" charset="0"/>
              <a:sym typeface="+mn-ea"/>
            </a:endParaRPr>
          </a:p>
        </p:txBody>
      </p:sp>
      <p:sp>
        <p:nvSpPr>
          <p:cNvPr id="10" name="文本框 9"/>
          <p:cNvSpPr txBox="1"/>
          <p:nvPr/>
        </p:nvSpPr>
        <p:spPr>
          <a:xfrm>
            <a:off x="605221" y="3253974"/>
            <a:ext cx="6096000" cy="410845"/>
          </a:xfrm>
          <a:prstGeom prst="rect">
            <a:avLst/>
          </a:prstGeom>
          <a:noFill/>
        </p:spPr>
        <p:txBody>
          <a:bodyPr wrap="square" rtlCol="0" anchor="t">
            <a:spAutoFit/>
          </a:bodyPr>
          <a:lstStyle/>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More suitable for immediate processing </a:t>
            </a:r>
            <a:endParaRPr lang="en-US" altLang="zh-CN" sz="1600" b="1" dirty="0">
              <a:latin typeface="Arial" panose="020B0604020202020204" pitchFamily="34" charset="0"/>
              <a:cs typeface="Arial" panose="020B0604020202020204" pitchFamily="34" charset="0"/>
              <a:sym typeface="+mn-ea"/>
            </a:endParaRPr>
          </a:p>
        </p:txBody>
      </p:sp>
      <p:pic>
        <p:nvPicPr>
          <p:cNvPr id="9" name="7-2-1_11">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673013" y="6091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9"/>
                </p:tgtEl>
              </p:cMediaNode>
            </p:audio>
          </p:childTnLst>
        </p:cTn>
      </p:par>
    </p:tnLst>
    <p:bldLst>
      <p:bldP spid="21" grpId="0" uiExpand="1" build="p"/>
      <p:bldP spid="8" grpId="0" animBg="1"/>
      <p:bldP spid="12" grpId="0" animBg="1"/>
      <p:bldP spid="15" grpId="0" animBg="1"/>
      <p:bldP spid="4"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7902" y="1812087"/>
            <a:ext cx="7479030" cy="3220085"/>
          </a:xfrm>
          <a:prstGeom prst="rect">
            <a:avLst/>
          </a:prstGeom>
          <a:noFill/>
        </p:spPr>
        <p:txBody>
          <a:bodyPr wrap="square" rtlCol="0">
            <a:spAutoFit/>
          </a:bodyPr>
          <a:lstStyle/>
          <a:p>
            <a:pPr marL="342900" lvl="0" indent="-342900">
              <a:lnSpc>
                <a:spcPct val="130000"/>
              </a:lnSpc>
              <a:spcBef>
                <a:spcPts val="200"/>
              </a:spcBef>
              <a:spcAft>
                <a:spcPts val="200"/>
              </a:spcAft>
              <a:buSzPct val="100000"/>
              <a:buFont typeface="+mj-ea"/>
              <a:buAutoNum type="circleNumDbPlain" startAt="3"/>
            </a:pPr>
            <a:r>
              <a:rPr lang="en-US" altLang="zh-CN" b="1" dirty="0">
                <a:solidFill>
                  <a:srgbClr val="5BAE3E"/>
                </a:solidFill>
                <a:latin typeface="Arial" panose="020B0604020202020204" pitchFamily="34" charset="0"/>
                <a:cs typeface="Arial" panose="020B0604020202020204" pitchFamily="34" charset="0"/>
                <a:sym typeface="+mn-ea"/>
              </a:rPr>
              <a:t>Specific requirements for fruit and vegetable categories</a:t>
            </a:r>
            <a:endParaRPr lang="en-US" altLang="zh-CN" b="1" dirty="0">
              <a:solidFill>
                <a:srgbClr val="5BAE3E"/>
              </a:solidFill>
              <a:latin typeface="Arial" panose="020B0604020202020204" pitchFamily="34" charset="0"/>
              <a:cs typeface="Arial" panose="020B0604020202020204" pitchFamily="34" charset="0"/>
              <a:sym typeface="+mn-ea"/>
            </a:endParaRPr>
          </a:p>
          <a:p>
            <a:pPr marL="612140" lvl="1" indent="-285750">
              <a:lnSpc>
                <a:spcPct val="14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Conditions for Suitable Mechanical Harvesting</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612140" lvl="1" indent="-285750">
              <a:lnSpc>
                <a:spcPct val="140000"/>
              </a:lnSpc>
              <a:spcBef>
                <a:spcPts val="200"/>
              </a:spcBef>
              <a:spcAft>
                <a:spcPts val="200"/>
              </a:spcAft>
              <a:buSzPct val="100000"/>
              <a:buFont typeface="Arial" panose="020B0604020202020204" pitchFamily="34" charset="0"/>
              <a:buChar char="•"/>
            </a:pPr>
            <a:endParaRPr lang="en-US" altLang="zh-CN" sz="1600" b="1" dirty="0">
              <a:latin typeface="Arial" panose="020B0604020202020204" pitchFamily="34" charset="0"/>
              <a:cs typeface="Arial" panose="020B0604020202020204" pitchFamily="34" charset="0"/>
              <a:sym typeface="+mn-ea"/>
            </a:endParaRPr>
          </a:p>
          <a:p>
            <a:pPr marL="612140" lvl="1" indent="-285750">
              <a:lnSpc>
                <a:spcPct val="14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Typical suitable crops (examples)</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612140" lvl="1" indent="-285750">
              <a:lnSpc>
                <a:spcPct val="140000"/>
              </a:lnSpc>
              <a:spcBef>
                <a:spcPts val="200"/>
              </a:spcBef>
              <a:spcAft>
                <a:spcPts val="200"/>
              </a:spcAft>
              <a:buSzPct val="100000"/>
              <a:buFont typeface="Arial" panose="020B0604020202020204" pitchFamily="34" charset="0"/>
              <a:buChar char="•"/>
            </a:pPr>
            <a:endParaRPr lang="en-US" altLang="zh-CN" sz="1600" b="1" dirty="0">
              <a:solidFill>
                <a:schemeClr val="tx1"/>
              </a:solidFill>
              <a:latin typeface="Arial" panose="020B0604020202020204" pitchFamily="34" charset="0"/>
              <a:cs typeface="Arial" panose="020B0604020202020204" pitchFamily="34" charset="0"/>
              <a:sym typeface="+mn-ea"/>
            </a:endParaRPr>
          </a:p>
          <a:p>
            <a:pPr marL="612140" lvl="1">
              <a:lnSpc>
                <a:spcPct val="140000"/>
              </a:lnSpc>
              <a:spcBef>
                <a:spcPts val="200"/>
              </a:spcBef>
              <a:spcAft>
                <a:spcPts val="200"/>
              </a:spcAft>
              <a:buSzPct val="100000"/>
            </a:pPr>
            <a:endParaRPr lang="en-US" altLang="zh-CN" sz="1600" b="1" dirty="0">
              <a:latin typeface="Arial" panose="020B0604020202020204" pitchFamily="34" charset="0"/>
              <a:cs typeface="Arial" panose="020B0604020202020204" pitchFamily="34" charset="0"/>
              <a:sym typeface="+mn-ea"/>
            </a:endParaRPr>
          </a:p>
          <a:p>
            <a:pPr marL="326390" lvl="1" indent="0">
              <a:lnSpc>
                <a:spcPct val="140000"/>
              </a:lnSpc>
              <a:spcBef>
                <a:spcPts val="200"/>
              </a:spcBef>
              <a:spcAft>
                <a:spcPts val="200"/>
              </a:spcAft>
              <a:buSzPct val="100000"/>
              <a:buFont typeface="Arial" panose="020B0604020202020204" pitchFamily="34" charset="0"/>
              <a:buNone/>
            </a:pPr>
            <a:endParaRPr lang="en-US" altLang="zh-CN" sz="1600" b="1" dirty="0">
              <a:solidFill>
                <a:schemeClr val="tx1"/>
              </a:solidFill>
              <a:latin typeface="Arial" panose="020B0604020202020204" pitchFamily="34" charset="0"/>
              <a:cs typeface="Arial" panose="020B0604020202020204" pitchFamily="34" charset="0"/>
              <a:sym typeface="+mn-ea"/>
            </a:endParaRPr>
          </a:p>
          <a:p>
            <a:pPr marL="612140" lvl="1" indent="-285750">
              <a:lnSpc>
                <a:spcPct val="14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Unsuitable crops (examples)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6" name="图片 5"/>
          <p:cNvPicPr>
            <a:picLocks noChangeAspect="1"/>
          </p:cNvPicPr>
          <p:nvPr/>
        </p:nvPicPr>
        <p:blipFill>
          <a:blip r:embed="rId1"/>
          <a:stretch>
            <a:fillRect/>
          </a:stretch>
        </p:blipFill>
        <p:spPr>
          <a:xfrm>
            <a:off x="8542387" y="1881470"/>
            <a:ext cx="3060000" cy="2010555"/>
          </a:xfrm>
          <a:prstGeom prst="rect">
            <a:avLst/>
          </a:prstGeom>
        </p:spPr>
      </p:pic>
      <p:pic>
        <p:nvPicPr>
          <p:cNvPr id="22" name="图片 21"/>
          <p:cNvPicPr>
            <a:picLocks noChangeAspect="1"/>
          </p:cNvPicPr>
          <p:nvPr/>
        </p:nvPicPr>
        <p:blipFill>
          <a:blip r:embed="rId2"/>
          <a:stretch>
            <a:fillRect/>
          </a:stretch>
        </p:blipFill>
        <p:spPr>
          <a:xfrm>
            <a:off x="8542387" y="4020221"/>
            <a:ext cx="3060000" cy="2008494"/>
          </a:xfrm>
          <a:prstGeom prst="rect">
            <a:avLst/>
          </a:prstGeom>
        </p:spPr>
      </p:pic>
      <p:sp>
        <p:nvSpPr>
          <p:cNvPr id="4" name="文本框 3"/>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Harvesting Methods — Mechanical Harvesting</a:t>
            </a:r>
            <a:endParaRPr lang="en-US" altLang="zh-CN" sz="2400" b="1" dirty="0">
              <a:sym typeface="+mn-ea"/>
            </a:endParaRPr>
          </a:p>
        </p:txBody>
      </p:sp>
      <p:grpSp>
        <p:nvGrpSpPr>
          <p:cNvPr id="8" name="组合 7"/>
          <p:cNvGrpSpPr/>
          <p:nvPr/>
        </p:nvGrpSpPr>
        <p:grpSpPr>
          <a:xfrm>
            <a:off x="0" y="6708278"/>
            <a:ext cx="12192000" cy="153627"/>
            <a:chOff x="147892" y="6347897"/>
            <a:chExt cx="11450808" cy="120769"/>
          </a:xfrm>
        </p:grpSpPr>
        <p:sp>
          <p:nvSpPr>
            <p:cNvPr id="9" name="矩形 8"/>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12" name="矩形 11"/>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21" name="矩形: 圆角 20"/>
          <p:cNvSpPr/>
          <p:nvPr/>
        </p:nvSpPr>
        <p:spPr>
          <a:xfrm>
            <a:off x="1311275" y="2640330"/>
            <a:ext cx="7000240" cy="3600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Relatively high firmness and uniform maturity.</a:t>
            </a:r>
            <a:endParaRPr lang="en-US" altLang="zh-CN" sz="1400" dirty="0">
              <a:solidFill>
                <a:schemeClr val="tx1"/>
              </a:solidFill>
            </a:endParaRPr>
          </a:p>
        </p:txBody>
      </p:sp>
      <p:sp>
        <p:nvSpPr>
          <p:cNvPr id="23" name="矩形: 圆角 22"/>
          <p:cNvSpPr/>
          <p:nvPr/>
        </p:nvSpPr>
        <p:spPr>
          <a:xfrm>
            <a:off x="1311275" y="3420110"/>
            <a:ext cx="7000240" cy="3600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Root and tuber crops such as </a:t>
            </a:r>
            <a:r>
              <a:rPr lang="en-US" altLang="zh-CN" sz="1400" b="1" dirty="0">
                <a:solidFill>
                  <a:schemeClr val="tx1"/>
                </a:solidFill>
              </a:rPr>
              <a:t>potatoes</a:t>
            </a:r>
            <a:r>
              <a:rPr lang="en-US" altLang="zh-CN" sz="1400" dirty="0">
                <a:solidFill>
                  <a:schemeClr val="tx1"/>
                </a:solidFill>
              </a:rPr>
              <a:t>, </a:t>
            </a:r>
            <a:r>
              <a:rPr lang="en-US" altLang="zh-CN" sz="1400" b="1" dirty="0">
                <a:solidFill>
                  <a:schemeClr val="tx1"/>
                </a:solidFill>
              </a:rPr>
              <a:t>radishes</a:t>
            </a:r>
            <a:r>
              <a:rPr lang="en-US" altLang="zh-CN" sz="1400" dirty="0">
                <a:solidFill>
                  <a:schemeClr val="tx1"/>
                </a:solidFill>
              </a:rPr>
              <a:t>, </a:t>
            </a:r>
            <a:r>
              <a:rPr lang="en-US" altLang="zh-CN" sz="1400" b="1" dirty="0">
                <a:solidFill>
                  <a:schemeClr val="tx1"/>
                </a:solidFill>
              </a:rPr>
              <a:t>and carrots.</a:t>
            </a:r>
            <a:endParaRPr lang="en-US" altLang="zh-CN" sz="1400" b="1" dirty="0">
              <a:solidFill>
                <a:schemeClr val="tx1"/>
              </a:solidFill>
            </a:endParaRPr>
          </a:p>
        </p:txBody>
      </p:sp>
      <p:sp>
        <p:nvSpPr>
          <p:cNvPr id="24" name="矩形: 圆角 23"/>
          <p:cNvSpPr/>
          <p:nvPr/>
        </p:nvSpPr>
        <p:spPr>
          <a:xfrm>
            <a:off x="1311275" y="3839845"/>
            <a:ext cx="7000240" cy="3600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Have relatively </a:t>
            </a:r>
            <a:r>
              <a:rPr lang="en-US" altLang="zh-CN" sz="1400" b="1" dirty="0">
                <a:solidFill>
                  <a:schemeClr val="tx1"/>
                </a:solidFill>
              </a:rPr>
              <a:t>uniform maturity</a:t>
            </a:r>
            <a:r>
              <a:rPr lang="en-US" altLang="zh-CN" sz="1400" dirty="0">
                <a:solidFill>
                  <a:schemeClr val="tx1"/>
                </a:solidFill>
              </a:rPr>
              <a:t> and can be </a:t>
            </a:r>
            <a:r>
              <a:rPr lang="en-US" altLang="zh-CN" sz="1400" b="1" dirty="0">
                <a:solidFill>
                  <a:schemeClr val="tx1"/>
                </a:solidFill>
              </a:rPr>
              <a:t>harvested in a single operation</a:t>
            </a:r>
            <a:r>
              <a:rPr lang="en-US" altLang="zh-CN" sz="1400" dirty="0">
                <a:solidFill>
                  <a:schemeClr val="tx1"/>
                </a:solidFill>
              </a:rPr>
              <a:t>.</a:t>
            </a:r>
            <a:endParaRPr lang="en-US" altLang="zh-CN" sz="1400" dirty="0">
              <a:solidFill>
                <a:schemeClr val="tx1"/>
              </a:solidFill>
            </a:endParaRPr>
          </a:p>
        </p:txBody>
      </p:sp>
      <p:sp>
        <p:nvSpPr>
          <p:cNvPr id="25" name="矩形: 圆角 24"/>
          <p:cNvSpPr/>
          <p:nvPr/>
        </p:nvSpPr>
        <p:spPr>
          <a:xfrm>
            <a:off x="1311275" y="5042535"/>
            <a:ext cx="7000240" cy="3600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Berries and soft fruits such as </a:t>
            </a:r>
            <a:r>
              <a:rPr lang="en-US" altLang="zh-CN" sz="1400" b="1" dirty="0">
                <a:solidFill>
                  <a:schemeClr val="tx1"/>
                </a:solidFill>
              </a:rPr>
              <a:t>strawberries, blueberries, litchi, and cherries</a:t>
            </a:r>
            <a:r>
              <a:rPr lang="en-US" altLang="zh-CN" sz="1400" dirty="0">
                <a:solidFill>
                  <a:schemeClr val="tx1"/>
                </a:solidFill>
              </a:rPr>
              <a:t>.</a:t>
            </a:r>
            <a:endParaRPr lang="en-US" altLang="zh-CN" sz="1400" dirty="0">
              <a:solidFill>
                <a:schemeClr val="tx1"/>
              </a:solidFill>
            </a:endParaRPr>
          </a:p>
        </p:txBody>
      </p:sp>
      <p:sp>
        <p:nvSpPr>
          <p:cNvPr id="26" name="矩形: 圆角 25"/>
          <p:cNvSpPr/>
          <p:nvPr/>
        </p:nvSpPr>
        <p:spPr>
          <a:xfrm>
            <a:off x="1311275" y="5492750"/>
            <a:ext cx="7000240" cy="53594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Have </a:t>
            </a:r>
            <a:r>
              <a:rPr lang="en-US" altLang="zh-CN" sz="1400" b="1" dirty="0">
                <a:solidFill>
                  <a:schemeClr val="tx1"/>
                </a:solidFill>
              </a:rPr>
              <a:t>tender flesh</a:t>
            </a:r>
            <a:r>
              <a:rPr lang="en-US" altLang="zh-CN" sz="1400" dirty="0">
                <a:solidFill>
                  <a:schemeClr val="tx1"/>
                </a:solidFill>
              </a:rPr>
              <a:t> and are highly </a:t>
            </a:r>
            <a:r>
              <a:rPr lang="en-US" altLang="zh-CN" sz="1400" b="1" dirty="0">
                <a:solidFill>
                  <a:schemeClr val="tx1"/>
                </a:solidFill>
              </a:rPr>
              <a:t>susceptible to loss of freshness</a:t>
            </a:r>
            <a:r>
              <a:rPr lang="en-US" altLang="zh-CN" sz="1400" dirty="0">
                <a:solidFill>
                  <a:schemeClr val="tx1"/>
                </a:solidFill>
              </a:rPr>
              <a:t> and </a:t>
            </a:r>
            <a:r>
              <a:rPr lang="en-US" altLang="zh-CN" sz="1400" b="1" dirty="0">
                <a:solidFill>
                  <a:schemeClr val="tx1"/>
                </a:solidFill>
              </a:rPr>
              <a:t>decay even with slight damage</a:t>
            </a:r>
            <a:r>
              <a:rPr lang="en-US" altLang="zh-CN" sz="1400" dirty="0">
                <a:solidFill>
                  <a:schemeClr val="tx1"/>
                </a:solidFill>
              </a:rPr>
              <a:t>.</a:t>
            </a:r>
            <a:endParaRPr lang="en-US" altLang="zh-CN" sz="1400" dirty="0">
              <a:solidFill>
                <a:schemeClr val="tx1"/>
              </a:solidFill>
            </a:endParaRPr>
          </a:p>
        </p:txBody>
      </p:sp>
      <p:sp>
        <p:nvSpPr>
          <p:cNvPr id="2" name="矩形: 圆角 23"/>
          <p:cNvSpPr/>
          <p:nvPr/>
        </p:nvSpPr>
        <p:spPr>
          <a:xfrm>
            <a:off x="1311275" y="4288155"/>
            <a:ext cx="7000240" cy="3600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Have </a:t>
            </a:r>
            <a:r>
              <a:rPr lang="en-US" altLang="zh-CN" sz="1400" b="1" dirty="0">
                <a:solidFill>
                  <a:schemeClr val="tx1"/>
                </a:solidFill>
              </a:rPr>
              <a:t>firm tissues</a:t>
            </a:r>
            <a:r>
              <a:rPr lang="en-US" altLang="zh-CN" sz="1400" dirty="0">
                <a:solidFill>
                  <a:schemeClr val="tx1"/>
                </a:solidFill>
              </a:rPr>
              <a:t> that are</a:t>
            </a:r>
            <a:r>
              <a:rPr lang="en-US" altLang="zh-CN" sz="1400" b="1" dirty="0">
                <a:solidFill>
                  <a:schemeClr val="tx1"/>
                </a:solidFill>
              </a:rPr>
              <a:t> less affected by minor impact-related damage</a:t>
            </a:r>
            <a:r>
              <a:rPr lang="en-US" altLang="zh-CN" sz="1400" dirty="0">
                <a:solidFill>
                  <a:schemeClr val="tx1"/>
                </a:solidFill>
              </a:rPr>
              <a:t>.</a:t>
            </a:r>
            <a:endParaRPr lang="en-US" altLang="zh-CN" sz="1400" dirty="0">
              <a:solidFill>
                <a:schemeClr val="tx1"/>
              </a:solidFill>
            </a:endParaRPr>
          </a:p>
        </p:txBody>
      </p:sp>
      <p:pic>
        <p:nvPicPr>
          <p:cNvPr id="3" name="7-2-1_12">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727075" y="576897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5" grpId="0" uiExpand="1" build="p"/>
      <p:bldP spid="21" grpId="0" animBg="1"/>
      <p:bldP spid="23" grpId="0" animBg="1"/>
      <p:bldP spid="24" grpId="0" animBg="1"/>
      <p:bldP spid="25" grpId="0" animBg="1"/>
      <p:bldP spid="26"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1820" y="2303145"/>
            <a:ext cx="7612380" cy="1194435"/>
          </a:xfrm>
          <a:prstGeom prst="rect">
            <a:avLst/>
          </a:prstGeom>
          <a:noFill/>
        </p:spPr>
        <p:txBody>
          <a:bodyPr wrap="square" rtlCol="0">
            <a:spAutoFit/>
          </a:bodyPr>
          <a:lstStyle/>
          <a:p>
            <a:pPr marL="288290" lvl="0" indent="-288290">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Overview</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Mechanical harvesting features high efficiency and suitability for large-scale operations. </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Because it </a:t>
            </a:r>
            <a:r>
              <a:rPr lang="en-US" altLang="zh-CN" sz="1400" b="1" dirty="0">
                <a:solidFill>
                  <a:schemeClr val="tx1"/>
                </a:solidFill>
                <a:latin typeface="Arial" panose="020B0604020202020204" pitchFamily="34" charset="0"/>
                <a:cs typeface="Arial" panose="020B0604020202020204" pitchFamily="34" charset="0"/>
                <a:sym typeface="+mn-ea"/>
              </a:rPr>
              <a:t>relies heavily on</a:t>
            </a:r>
            <a:r>
              <a:rPr lang="en-US" altLang="zh-CN" sz="1400" dirty="0">
                <a:solidFill>
                  <a:schemeClr val="tx1"/>
                </a:solidFill>
                <a:latin typeface="Arial" panose="020B0604020202020204" pitchFamily="34" charset="0"/>
                <a:cs typeface="Arial" panose="020B0604020202020204" pitchFamily="34" charset="0"/>
                <a:sym typeface="+mn-ea"/>
              </a:rPr>
              <a:t> </a:t>
            </a:r>
            <a:r>
              <a:rPr lang="en-US" altLang="zh-CN" sz="1400" b="1" dirty="0">
                <a:solidFill>
                  <a:schemeClr val="tx1"/>
                </a:solidFill>
                <a:latin typeface="Arial" panose="020B0604020202020204" pitchFamily="34" charset="0"/>
                <a:cs typeface="Arial" panose="020B0604020202020204" pitchFamily="34" charset="0"/>
                <a:sym typeface="+mn-ea"/>
              </a:rPr>
              <a:t>equipment operation</a:t>
            </a:r>
            <a:r>
              <a:rPr lang="en-US" altLang="zh-CN" sz="1400" dirty="0">
                <a:solidFill>
                  <a:schemeClr val="tx1"/>
                </a:solidFill>
                <a:latin typeface="Arial" panose="020B0604020202020204" pitchFamily="34" charset="0"/>
                <a:cs typeface="Arial" panose="020B0604020202020204" pitchFamily="34" charset="0"/>
                <a:sym typeface="+mn-ea"/>
              </a:rPr>
              <a:t> and associated with </a:t>
            </a:r>
            <a:r>
              <a:rPr lang="en-US" altLang="zh-CN" sz="1400" b="1" dirty="0">
                <a:solidFill>
                  <a:schemeClr val="tx1"/>
                </a:solidFill>
                <a:latin typeface="Arial" panose="020B0604020202020204" pitchFamily="34" charset="0"/>
                <a:cs typeface="Arial" panose="020B0604020202020204" pitchFamily="34" charset="0"/>
                <a:sym typeface="+mn-ea"/>
              </a:rPr>
              <a:t>higher incidence of mechanical injury</a:t>
            </a:r>
            <a:r>
              <a:rPr lang="en-US" altLang="zh-CN" sz="1400" dirty="0">
                <a:solidFill>
                  <a:schemeClr val="tx1"/>
                </a:solidFill>
                <a:latin typeface="Arial" panose="020B0604020202020204" pitchFamily="34" charset="0"/>
                <a:cs typeface="Arial" panose="020B0604020202020204" pitchFamily="34" charset="0"/>
                <a:sym typeface="+mn-ea"/>
              </a:rPr>
              <a:t>, following issues require particular attention. </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3" name="文本框 2"/>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3" name="文本框 22"/>
          <p:cNvSpPr txBox="1"/>
          <p:nvPr/>
        </p:nvSpPr>
        <p:spPr>
          <a:xfrm>
            <a:off x="615616" y="3558351"/>
            <a:ext cx="8408670" cy="368300"/>
          </a:xfrm>
          <a:prstGeom prst="rect">
            <a:avLst/>
          </a:prstGeom>
          <a:noFill/>
        </p:spPr>
        <p:txBody>
          <a:bodyPr wrap="square" rtlCol="0" anchor="ctr" anchorCtr="0">
            <a:spAutoFit/>
          </a:bodyPr>
          <a:lstStyle/>
          <a:p>
            <a:pPr marL="288290" lvl="0" indent="-342900">
              <a:lnSpc>
                <a:spcPct val="100000"/>
              </a:lnSpc>
              <a:buSzPct val="100000"/>
              <a:buFont typeface="+mj-ea"/>
              <a:buAutoNum type="circleNumDbPlain"/>
            </a:pPr>
            <a:r>
              <a:rPr lang="en-US" altLang="zh-CN" b="1" dirty="0">
                <a:solidFill>
                  <a:srgbClr val="5BAE3E"/>
                </a:solidFill>
                <a:latin typeface="Arial" panose="020B0604020202020204" pitchFamily="34" charset="0"/>
                <a:cs typeface="Arial" panose="020B0604020202020204" pitchFamily="34" charset="0"/>
                <a:sym typeface="+mn-ea"/>
              </a:rPr>
              <a:t>Well-Trained Operators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pic>
        <p:nvPicPr>
          <p:cNvPr id="24" name="图片 23" descr="C:/Users/QX_HD/Downloads/北方根达菜介绍 (3).png北方根达菜介绍 (3)"/>
          <p:cNvPicPr>
            <a:picLocks noChangeAspect="1"/>
          </p:cNvPicPr>
          <p:nvPr/>
        </p:nvPicPr>
        <p:blipFill>
          <a:blip r:embed="rId1"/>
          <a:srcRect b="191"/>
          <a:stretch>
            <a:fillRect/>
          </a:stretch>
        </p:blipFill>
        <p:spPr>
          <a:xfrm>
            <a:off x="8483600" y="2080895"/>
            <a:ext cx="2990850" cy="1964055"/>
          </a:xfrm>
          <a:prstGeom prst="rect">
            <a:avLst/>
          </a:prstGeom>
        </p:spPr>
      </p:pic>
      <p:sp>
        <p:nvSpPr>
          <p:cNvPr id="2" name="文本框 1"/>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Harvesting Methods — Mechanical Harvesting</a:t>
            </a:r>
            <a:endParaRPr lang="en-US" altLang="zh-CN" sz="2400" b="1" dirty="0">
              <a:sym typeface="+mn-ea"/>
            </a:endParaRPr>
          </a:p>
        </p:txBody>
      </p:sp>
      <p:sp>
        <p:nvSpPr>
          <p:cNvPr id="5" name="矩形: 圆角 4"/>
          <p:cNvSpPr/>
          <p:nvPr/>
        </p:nvSpPr>
        <p:spPr>
          <a:xfrm>
            <a:off x="695325" y="1867534"/>
            <a:ext cx="5103896"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Mechanical Harvesting</a:t>
            </a:r>
            <a:endParaRPr lang="en-US" altLang="zh-CN" b="1" dirty="0"/>
          </a:p>
        </p:txBody>
      </p:sp>
      <p:sp>
        <p:nvSpPr>
          <p:cNvPr id="6" name="矩形: 圆角 5"/>
          <p:cNvSpPr/>
          <p:nvPr/>
        </p:nvSpPr>
        <p:spPr>
          <a:xfrm>
            <a:off x="1318260" y="4236213"/>
            <a:ext cx="10156190" cy="3594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Mechanical harvesting depends on precise equipment operation.</a:t>
            </a:r>
            <a:endParaRPr lang="en-US" altLang="zh-CN" sz="1400" dirty="0">
              <a:solidFill>
                <a:schemeClr val="tx1"/>
              </a:solidFill>
            </a:endParaRPr>
          </a:p>
        </p:txBody>
      </p:sp>
      <p:sp>
        <p:nvSpPr>
          <p:cNvPr id="8" name="矩形: 圆角 7"/>
          <p:cNvSpPr/>
          <p:nvPr/>
        </p:nvSpPr>
        <p:spPr>
          <a:xfrm>
            <a:off x="1318260" y="4932808"/>
            <a:ext cx="10156190" cy="3594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Robotic harvesting of fruits (e.g., apples) requires precise fruit localization and appropriate gripping and detachment force.</a:t>
            </a:r>
            <a:endParaRPr lang="en-US" altLang="zh-CN" sz="1400" dirty="0">
              <a:solidFill>
                <a:schemeClr val="tx1"/>
              </a:solidFill>
            </a:endParaRPr>
          </a:p>
        </p:txBody>
      </p:sp>
      <p:sp>
        <p:nvSpPr>
          <p:cNvPr id="22" name="矩形: 圆角 21"/>
          <p:cNvSpPr/>
          <p:nvPr/>
        </p:nvSpPr>
        <p:spPr>
          <a:xfrm>
            <a:off x="1318260" y="5614798"/>
            <a:ext cx="10156190" cy="576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Improper operation → easily cause fruit injury + damage equipment and plant branches → operators must undergo systematic training → be proficient in equipment operation protocols and harvesting techniques.</a:t>
            </a:r>
            <a:endParaRPr lang="en-US" altLang="zh-CN" sz="1400" dirty="0">
              <a:solidFill>
                <a:schemeClr val="tx1"/>
              </a:solidFill>
            </a:endParaRPr>
          </a:p>
        </p:txBody>
      </p:sp>
      <p:sp>
        <p:nvSpPr>
          <p:cNvPr id="4" name="文本框 3"/>
          <p:cNvSpPr txBox="1"/>
          <p:nvPr/>
        </p:nvSpPr>
        <p:spPr>
          <a:xfrm>
            <a:off x="591820" y="5307141"/>
            <a:ext cx="3244003" cy="337185"/>
          </a:xfrm>
          <a:prstGeom prst="rect">
            <a:avLst/>
          </a:prstGeom>
          <a:noFill/>
        </p:spPr>
        <p:txBody>
          <a:bodyPr wrap="square" rtlCol="0" anchor="ctr" anchorCtr="0">
            <a:spAutoFit/>
          </a:bodyPr>
          <a:lstStyle/>
          <a:p>
            <a:pPr marL="612140" lvl="1" indent="-285750">
              <a:lnSpc>
                <a:spcPct val="10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Training Necessity</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1820" y="4608958"/>
            <a:ext cx="6096000" cy="337185"/>
          </a:xfrm>
          <a:prstGeom prst="rect">
            <a:avLst/>
          </a:prstGeom>
          <a:noFill/>
        </p:spPr>
        <p:txBody>
          <a:bodyPr wrap="square" rtlCol="0" anchor="ctr" anchorCtr="0">
            <a:spAutoFit/>
          </a:bodyPr>
          <a:lstStyle/>
          <a:p>
            <a:pPr marL="612140" lvl="1" indent="-285750">
              <a:lnSpc>
                <a:spcPct val="100000"/>
              </a:lnSpc>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Robotic Operation Needs</a:t>
            </a:r>
            <a:endParaRPr lang="en-US" altLang="zh-CN" sz="1600" b="1" dirty="0">
              <a:latin typeface="Arial" panose="020B0604020202020204" pitchFamily="34" charset="0"/>
              <a:cs typeface="Arial" panose="020B0604020202020204" pitchFamily="34" charset="0"/>
              <a:sym typeface="+mn-ea"/>
            </a:endParaRPr>
          </a:p>
        </p:txBody>
      </p:sp>
      <p:sp>
        <p:nvSpPr>
          <p:cNvPr id="12" name="文本框 11"/>
          <p:cNvSpPr txBox="1"/>
          <p:nvPr/>
        </p:nvSpPr>
        <p:spPr>
          <a:xfrm>
            <a:off x="591820" y="3912363"/>
            <a:ext cx="6096000" cy="337185"/>
          </a:xfrm>
          <a:prstGeom prst="rect">
            <a:avLst/>
          </a:prstGeom>
          <a:noFill/>
        </p:spPr>
        <p:txBody>
          <a:bodyPr wrap="square" rtlCol="0" anchor="ctr" anchorCtr="0">
            <a:spAutoFit/>
          </a:bodyPr>
          <a:lstStyle/>
          <a:p>
            <a:pPr marL="612140" lvl="1" indent="-285750">
              <a:lnSpc>
                <a:spcPct val="100000"/>
              </a:lnSpc>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Precision Requirement</a:t>
            </a:r>
            <a:endParaRPr lang="en-US" altLang="zh-CN" sz="1600" b="1" dirty="0">
              <a:latin typeface="Arial" panose="020B0604020202020204" pitchFamily="34" charset="0"/>
              <a:cs typeface="Arial" panose="020B0604020202020204" pitchFamily="34" charset="0"/>
              <a:sym typeface="+mn-ea"/>
            </a:endParaRPr>
          </a:p>
        </p:txBody>
      </p:sp>
      <p:pic>
        <p:nvPicPr>
          <p:cNvPr id="11" name="7-2-1_13">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642850" y="6272213"/>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1"/>
                </p:tgtEl>
              </p:cMediaNode>
            </p:audio>
          </p:childTnLst>
        </p:cTn>
      </p:par>
    </p:tnLst>
    <p:bldLst>
      <p:bldP spid="15" grpId="0" uiExpand="1" build="p"/>
      <p:bldP spid="23" grpId="0"/>
      <p:bldP spid="5" grpId="0" animBg="1"/>
      <p:bldP spid="6" grpId="0" animBg="1"/>
      <p:bldP spid="8" grpId="0" animBg="1"/>
      <p:bldP spid="22" grpId="0" animBg="1"/>
      <p:bldP spid="4" grpId="0"/>
      <p:bldP spid="9"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4" name="文本框 3"/>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6" name="图片 5"/>
          <p:cNvPicPr>
            <a:picLocks noChangeAspect="1"/>
          </p:cNvPicPr>
          <p:nvPr/>
        </p:nvPicPr>
        <p:blipFill>
          <a:blip r:embed="rId1"/>
          <a:stretch>
            <a:fillRect/>
          </a:stretch>
        </p:blipFill>
        <p:spPr>
          <a:xfrm>
            <a:off x="6977380" y="2998470"/>
            <a:ext cx="4655820" cy="2960370"/>
          </a:xfrm>
          <a:prstGeom prst="rect">
            <a:avLst/>
          </a:prstGeom>
        </p:spPr>
      </p:pic>
      <p:sp>
        <p:nvSpPr>
          <p:cNvPr id="2" name="文本框 1"/>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Harvesting Methods — Mechanical Harvesting</a:t>
            </a:r>
            <a:endParaRPr lang="en-US" altLang="zh-CN" sz="2400" b="1" dirty="0">
              <a:sym typeface="+mn-ea"/>
            </a:endParaRPr>
          </a:p>
        </p:txBody>
      </p:sp>
      <p:sp>
        <p:nvSpPr>
          <p:cNvPr id="8" name="矩形: 圆角 7"/>
          <p:cNvSpPr/>
          <p:nvPr/>
        </p:nvSpPr>
        <p:spPr>
          <a:xfrm>
            <a:off x="695325" y="1867534"/>
            <a:ext cx="5103896"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Mechanical Harvesting</a:t>
            </a:r>
            <a:endParaRPr lang="en-US" altLang="zh-CN" b="1" dirty="0"/>
          </a:p>
        </p:txBody>
      </p:sp>
      <p:sp>
        <p:nvSpPr>
          <p:cNvPr id="9" name="文本框 8"/>
          <p:cNvSpPr txBox="1"/>
          <p:nvPr/>
        </p:nvSpPr>
        <p:spPr>
          <a:xfrm>
            <a:off x="615616" y="2401081"/>
            <a:ext cx="5688931" cy="450850"/>
          </a:xfrm>
          <a:prstGeom prst="rect">
            <a:avLst/>
          </a:prstGeom>
          <a:noFill/>
        </p:spPr>
        <p:txBody>
          <a:bodyPr wrap="square" rtlCol="0">
            <a:spAutoFit/>
          </a:bodyPr>
          <a:lstStyle/>
          <a:p>
            <a:pPr marL="288290" lvl="0" indent="-342900">
              <a:lnSpc>
                <a:spcPct val="130000"/>
              </a:lnSpc>
              <a:spcBef>
                <a:spcPts val="200"/>
              </a:spcBef>
              <a:spcAft>
                <a:spcPts val="200"/>
              </a:spcAft>
              <a:buSzPct val="100000"/>
              <a:buFont typeface="+mj-ea"/>
              <a:buAutoNum type="circleNumDbPlain" startAt="2"/>
            </a:pPr>
            <a:r>
              <a:rPr lang="en-US" altLang="zh-CN" b="1" dirty="0">
                <a:solidFill>
                  <a:srgbClr val="5BAE3E"/>
                </a:solidFill>
                <a:latin typeface="Arial" panose="020B0604020202020204" pitchFamily="34" charset="0"/>
                <a:cs typeface="Arial" panose="020B0604020202020204" pitchFamily="34" charset="0"/>
                <a:sym typeface="+mn-ea"/>
              </a:rPr>
              <a:t>Suitability for large-scale cultivation systems </a:t>
            </a:r>
            <a:endParaRPr lang="en-US" altLang="zh-CN" sz="1600" b="1" dirty="0">
              <a:latin typeface="Arial" panose="020B0604020202020204" pitchFamily="34" charset="0"/>
              <a:cs typeface="Arial" panose="020B0604020202020204" pitchFamily="34" charset="0"/>
              <a:sym typeface="+mn-ea"/>
            </a:endParaRPr>
          </a:p>
        </p:txBody>
      </p:sp>
      <p:sp>
        <p:nvSpPr>
          <p:cNvPr id="22" name="矩形: 圆角 21"/>
          <p:cNvSpPr/>
          <p:nvPr/>
        </p:nvSpPr>
        <p:spPr>
          <a:xfrm>
            <a:off x="1323340" y="3234690"/>
            <a:ext cx="5428615" cy="53848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Harvesting machinery requires </a:t>
            </a:r>
            <a:r>
              <a:rPr lang="en-US" altLang="zh-CN" sz="1400" b="1" dirty="0">
                <a:solidFill>
                  <a:schemeClr val="tx1"/>
                </a:solidFill>
              </a:rPr>
              <a:t>high initial investment and maintenance costs</a:t>
            </a:r>
            <a:r>
              <a:rPr lang="en-US" altLang="zh-CN" sz="1400" dirty="0">
                <a:solidFill>
                  <a:schemeClr val="tx1"/>
                </a:solidFill>
              </a:rPr>
              <a:t>.</a:t>
            </a:r>
            <a:endParaRPr lang="en-US" altLang="zh-CN" sz="1400" dirty="0">
              <a:solidFill>
                <a:schemeClr val="tx1"/>
              </a:solidFill>
            </a:endParaRPr>
          </a:p>
        </p:txBody>
      </p:sp>
      <p:sp>
        <p:nvSpPr>
          <p:cNvPr id="23" name="矩形: 圆角 22"/>
          <p:cNvSpPr/>
          <p:nvPr/>
        </p:nvSpPr>
        <p:spPr>
          <a:xfrm>
            <a:off x="1323340" y="4131945"/>
            <a:ext cx="5428615" cy="86169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Economic feasibility can only be achieved when supported by a </a:t>
            </a:r>
            <a:r>
              <a:rPr lang="en-US" altLang="zh-CN" sz="1400" b="1" dirty="0">
                <a:solidFill>
                  <a:schemeClr val="tx1"/>
                </a:solidFill>
              </a:rPr>
              <a:t>sufficient production scale</a:t>
            </a:r>
            <a:r>
              <a:rPr lang="en-US" altLang="zh-CN" sz="1400" dirty="0">
                <a:solidFill>
                  <a:schemeClr val="tx1"/>
                </a:solidFill>
              </a:rPr>
              <a:t>; large-scale cultivation facilitates machinery access and improves operational efficiency.</a:t>
            </a:r>
            <a:endParaRPr lang="en-US" altLang="zh-CN" sz="1400" dirty="0">
              <a:solidFill>
                <a:schemeClr val="tx1"/>
              </a:solidFill>
            </a:endParaRPr>
          </a:p>
        </p:txBody>
      </p:sp>
      <p:sp>
        <p:nvSpPr>
          <p:cNvPr id="25" name="矩形: 圆角 24"/>
          <p:cNvSpPr/>
          <p:nvPr/>
        </p:nvSpPr>
        <p:spPr>
          <a:xfrm>
            <a:off x="1323340" y="5352415"/>
            <a:ext cx="5428615" cy="62103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Batch harvesting</a:t>
            </a:r>
            <a:r>
              <a:rPr lang="en-US" altLang="zh-CN" sz="1400" dirty="0">
                <a:solidFill>
                  <a:schemeClr val="tx1"/>
                </a:solidFill>
              </a:rPr>
              <a:t> helps distribute equipment purchase and maintenance costs, ensuring overall </a:t>
            </a:r>
            <a:r>
              <a:rPr lang="en-US" altLang="zh-CN" sz="1400" b="1" dirty="0">
                <a:solidFill>
                  <a:schemeClr val="tx1"/>
                </a:solidFill>
              </a:rPr>
              <a:t>economic viability</a:t>
            </a:r>
            <a:r>
              <a:rPr lang="en-US" altLang="zh-CN" sz="1400" dirty="0">
                <a:solidFill>
                  <a:schemeClr val="tx1"/>
                </a:solidFill>
              </a:rPr>
              <a:t>.</a:t>
            </a:r>
            <a:endParaRPr lang="en-US" altLang="zh-CN" sz="1400" dirty="0">
              <a:solidFill>
                <a:schemeClr val="tx1"/>
              </a:solidFill>
            </a:endParaRPr>
          </a:p>
        </p:txBody>
      </p:sp>
      <p:sp>
        <p:nvSpPr>
          <p:cNvPr id="5" name="文本框 4"/>
          <p:cNvSpPr txBox="1"/>
          <p:nvPr/>
        </p:nvSpPr>
        <p:spPr>
          <a:xfrm>
            <a:off x="695325" y="3747135"/>
            <a:ext cx="6096000" cy="410845"/>
          </a:xfrm>
          <a:prstGeom prst="rect">
            <a:avLst/>
          </a:prstGeom>
          <a:noFill/>
        </p:spPr>
        <p:txBody>
          <a:bodyPr wrap="square" rtlCol="0" anchor="t">
            <a:spAutoFit/>
          </a:bodyPr>
          <a:lstStyle/>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Scale-Dependent Economic Feasibility</a:t>
            </a:r>
            <a:endParaRPr lang="en-US" altLang="zh-CN" sz="1600" b="1" dirty="0">
              <a:latin typeface="Arial" panose="020B0604020202020204" pitchFamily="34" charset="0"/>
              <a:cs typeface="Arial" panose="020B0604020202020204" pitchFamily="34" charset="0"/>
              <a:sym typeface="+mn-ea"/>
            </a:endParaRPr>
          </a:p>
        </p:txBody>
      </p:sp>
      <p:sp>
        <p:nvSpPr>
          <p:cNvPr id="12" name="文本框 11"/>
          <p:cNvSpPr txBox="1"/>
          <p:nvPr/>
        </p:nvSpPr>
        <p:spPr>
          <a:xfrm>
            <a:off x="695325" y="4967605"/>
            <a:ext cx="6096000" cy="410845"/>
          </a:xfrm>
          <a:prstGeom prst="rect">
            <a:avLst/>
          </a:prstGeom>
          <a:noFill/>
        </p:spPr>
        <p:txBody>
          <a:bodyPr wrap="square" rtlCol="0" anchor="t">
            <a:spAutoFit/>
          </a:bodyPr>
          <a:lstStyle/>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Cost Distribution Benefits</a:t>
            </a:r>
            <a:endParaRPr lang="en-US" altLang="zh-CN" sz="1600" b="1" dirty="0">
              <a:latin typeface="Arial" panose="020B0604020202020204" pitchFamily="34" charset="0"/>
              <a:cs typeface="Arial" panose="020B0604020202020204" pitchFamily="34" charset="0"/>
              <a:sym typeface="+mn-ea"/>
            </a:endParaRPr>
          </a:p>
        </p:txBody>
      </p:sp>
      <p:sp>
        <p:nvSpPr>
          <p:cNvPr id="15" name="文本框 14"/>
          <p:cNvSpPr txBox="1"/>
          <p:nvPr/>
        </p:nvSpPr>
        <p:spPr>
          <a:xfrm>
            <a:off x="695325" y="2849880"/>
            <a:ext cx="6096000" cy="410845"/>
          </a:xfrm>
          <a:prstGeom prst="rect">
            <a:avLst/>
          </a:prstGeom>
          <a:noFill/>
        </p:spPr>
        <p:txBody>
          <a:bodyPr wrap="square" rtlCol="0" anchor="t">
            <a:spAutoFit/>
          </a:bodyPr>
          <a:lstStyle/>
          <a:p>
            <a:pPr marL="612140" lvl="0" indent="-28829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High Investment Requirements</a:t>
            </a:r>
            <a:endParaRPr lang="en-US" altLang="zh-CN" sz="1600" b="1" dirty="0">
              <a:latin typeface="Arial" panose="020B0604020202020204" pitchFamily="34" charset="0"/>
              <a:cs typeface="Arial" panose="020B0604020202020204" pitchFamily="34" charset="0"/>
              <a:sym typeface="+mn-ea"/>
            </a:endParaRPr>
          </a:p>
        </p:txBody>
      </p:sp>
      <p:pic>
        <p:nvPicPr>
          <p:cNvPr id="3" name="7-2-1_14">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90588" y="55641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9" grpId="0"/>
      <p:bldP spid="22" grpId="0" animBg="1"/>
      <p:bldP spid="23" grpId="0" animBg="1"/>
      <p:bldP spid="25" grpId="0" animBg="1"/>
      <p:bldP spid="5" grpId="0"/>
      <p:bldP spid="12"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5" name="图片 14"/>
          <p:cNvPicPr>
            <a:picLocks noChangeAspect="1"/>
          </p:cNvPicPr>
          <p:nvPr/>
        </p:nvPicPr>
        <p:blipFill>
          <a:blip r:embed="rId1"/>
          <a:stretch>
            <a:fillRect/>
          </a:stretch>
        </p:blipFill>
        <p:spPr>
          <a:xfrm>
            <a:off x="7904358" y="3025134"/>
            <a:ext cx="3765383" cy="2533116"/>
          </a:xfrm>
          <a:prstGeom prst="rect">
            <a:avLst/>
          </a:prstGeom>
        </p:spPr>
      </p:pic>
      <p:sp>
        <p:nvSpPr>
          <p:cNvPr id="5" name="文本框 4"/>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Harvesting Methods — Mechanical Harvesting</a:t>
            </a:r>
            <a:endParaRPr lang="en-US" altLang="zh-CN" sz="2400" b="1" dirty="0">
              <a:sym typeface="+mn-ea"/>
            </a:endParaRPr>
          </a:p>
        </p:txBody>
      </p:sp>
      <p:sp>
        <p:nvSpPr>
          <p:cNvPr id="8" name="矩形: 圆角 7"/>
          <p:cNvSpPr/>
          <p:nvPr/>
        </p:nvSpPr>
        <p:spPr>
          <a:xfrm>
            <a:off x="695325" y="1867534"/>
            <a:ext cx="5103896"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Mechanical Harvesting</a:t>
            </a:r>
            <a:endParaRPr lang="en-US" altLang="zh-CN" b="1" dirty="0"/>
          </a:p>
        </p:txBody>
      </p:sp>
      <p:sp>
        <p:nvSpPr>
          <p:cNvPr id="9" name="文本框 8"/>
          <p:cNvSpPr txBox="1"/>
          <p:nvPr/>
        </p:nvSpPr>
        <p:spPr>
          <a:xfrm>
            <a:off x="615616" y="2401081"/>
            <a:ext cx="7289131" cy="450850"/>
          </a:xfrm>
          <a:prstGeom prst="rect">
            <a:avLst/>
          </a:prstGeom>
          <a:noFill/>
        </p:spPr>
        <p:txBody>
          <a:bodyPr wrap="square" rtlCol="0">
            <a:spAutoFit/>
          </a:bodyPr>
          <a:lstStyle/>
          <a:p>
            <a:pPr marL="288290" lvl="0" indent="-342900">
              <a:lnSpc>
                <a:spcPct val="130000"/>
              </a:lnSpc>
              <a:spcBef>
                <a:spcPts val="200"/>
              </a:spcBef>
              <a:spcAft>
                <a:spcPts val="200"/>
              </a:spcAft>
              <a:buSzPct val="100000"/>
              <a:buFont typeface="+mj-ea"/>
              <a:buAutoNum type="circleNumDbPlain" startAt="3"/>
            </a:pPr>
            <a:r>
              <a:rPr lang="en-US" altLang="zh-CN" b="1" dirty="0">
                <a:solidFill>
                  <a:srgbClr val="5BAE3E"/>
                </a:solidFill>
                <a:latin typeface="Arial" panose="020B0604020202020204" pitchFamily="34" charset="0"/>
                <a:cs typeface="Arial" panose="020B0604020202020204" pitchFamily="34" charset="0"/>
                <a:sym typeface="+mn-ea"/>
              </a:rPr>
              <a:t>Inability to Precisely Distinguish Individual Maturity Levels</a:t>
            </a:r>
            <a:endParaRPr lang="en-US" altLang="zh-CN" sz="1600" b="1" dirty="0">
              <a:latin typeface="Arial" panose="020B0604020202020204" pitchFamily="34" charset="0"/>
              <a:cs typeface="Arial" panose="020B0604020202020204" pitchFamily="34" charset="0"/>
              <a:sym typeface="+mn-ea"/>
            </a:endParaRPr>
          </a:p>
        </p:txBody>
      </p:sp>
      <p:sp>
        <p:nvSpPr>
          <p:cNvPr id="22" name="矩形: 圆角 21"/>
          <p:cNvSpPr/>
          <p:nvPr/>
        </p:nvSpPr>
        <p:spPr>
          <a:xfrm>
            <a:off x="1311275" y="3333115"/>
            <a:ext cx="6407785" cy="38735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Conducted as a one-time bulk operation.</a:t>
            </a:r>
            <a:endParaRPr lang="en-US" altLang="zh-CN" sz="1400" dirty="0">
              <a:solidFill>
                <a:schemeClr val="tx1"/>
              </a:solidFill>
            </a:endParaRPr>
          </a:p>
        </p:txBody>
      </p:sp>
      <p:sp>
        <p:nvSpPr>
          <p:cNvPr id="23" name="矩形: 圆角 22"/>
          <p:cNvSpPr/>
          <p:nvPr/>
        </p:nvSpPr>
        <p:spPr>
          <a:xfrm>
            <a:off x="1311275" y="3749040"/>
            <a:ext cx="6407785" cy="64643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Cannot selectively harvest fruits and vegetables according to individual maturity differences.</a:t>
            </a:r>
            <a:endParaRPr lang="en-US" altLang="zh-CN" sz="1400" dirty="0">
              <a:solidFill>
                <a:schemeClr val="tx1"/>
              </a:solidFill>
            </a:endParaRPr>
          </a:p>
        </p:txBody>
      </p:sp>
      <p:sp>
        <p:nvSpPr>
          <p:cNvPr id="24" name="矩形: 圆角 23"/>
          <p:cNvSpPr/>
          <p:nvPr/>
        </p:nvSpPr>
        <p:spPr>
          <a:xfrm>
            <a:off x="1311275" y="4808855"/>
            <a:ext cx="6407785" cy="69342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Harvested produce may exhibit </a:t>
            </a:r>
            <a:r>
              <a:rPr lang="en-US" altLang="zh-CN" sz="1400" b="1" dirty="0">
                <a:solidFill>
                  <a:schemeClr val="tx1"/>
                </a:solidFill>
              </a:rPr>
              <a:t>uneven maturity</a:t>
            </a:r>
            <a:r>
              <a:rPr lang="en-US" altLang="zh-CN" sz="1400" dirty="0">
                <a:solidFill>
                  <a:schemeClr val="tx1"/>
                </a:solidFill>
              </a:rPr>
              <a:t> → negatively affect the consistency of subsequent processing/storage. </a:t>
            </a:r>
            <a:endParaRPr lang="en-US" altLang="zh-CN" sz="1400" dirty="0">
              <a:solidFill>
                <a:schemeClr val="tx1"/>
              </a:solidFill>
            </a:endParaRPr>
          </a:p>
        </p:txBody>
      </p:sp>
      <p:grpSp>
        <p:nvGrpSpPr>
          <p:cNvPr id="26" name="组合 25"/>
          <p:cNvGrpSpPr/>
          <p:nvPr/>
        </p:nvGrpSpPr>
        <p:grpSpPr>
          <a:xfrm>
            <a:off x="0" y="6708278"/>
            <a:ext cx="12192000" cy="153627"/>
            <a:chOff x="147892" y="6347897"/>
            <a:chExt cx="11450808" cy="120769"/>
          </a:xfrm>
        </p:grpSpPr>
        <p:sp>
          <p:nvSpPr>
            <p:cNvPr id="27" name="矩形 26"/>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8" name="矩形 27"/>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2" name="文本框 1"/>
          <p:cNvSpPr txBox="1"/>
          <p:nvPr/>
        </p:nvSpPr>
        <p:spPr>
          <a:xfrm>
            <a:off x="695325" y="4443095"/>
            <a:ext cx="6096000" cy="337185"/>
          </a:xfrm>
          <a:prstGeom prst="rect">
            <a:avLst/>
          </a:prstGeom>
          <a:noFill/>
        </p:spPr>
        <p:txBody>
          <a:bodyPr wrap="square" rtlCol="0" anchor="t">
            <a:spAutoFit/>
          </a:bodyPr>
          <a:lstStyle/>
          <a:p>
            <a:pPr marL="612140" lvl="1" indent="-285750">
              <a:lnSpc>
                <a:spcPct val="100000"/>
              </a:lnSpc>
              <a:spcBef>
                <a:spcPts val="600"/>
              </a:spcBef>
              <a:spcAft>
                <a:spcPts val="6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Uneven Maturity Outcomes</a:t>
            </a:r>
            <a:endParaRPr lang="en-US" altLang="zh-CN" sz="1600" b="1" dirty="0">
              <a:latin typeface="Arial" panose="020B0604020202020204" pitchFamily="34" charset="0"/>
              <a:cs typeface="Arial" panose="020B0604020202020204" pitchFamily="34" charset="0"/>
              <a:sym typeface="+mn-ea"/>
            </a:endParaRPr>
          </a:p>
        </p:txBody>
      </p:sp>
      <p:sp>
        <p:nvSpPr>
          <p:cNvPr id="3" name="文本框 2"/>
          <p:cNvSpPr txBox="1"/>
          <p:nvPr/>
        </p:nvSpPr>
        <p:spPr>
          <a:xfrm>
            <a:off x="695325" y="2893695"/>
            <a:ext cx="6096000" cy="410845"/>
          </a:xfrm>
          <a:prstGeom prst="rect">
            <a:avLst/>
          </a:prstGeom>
          <a:noFill/>
        </p:spPr>
        <p:txBody>
          <a:bodyPr wrap="square" rtlCol="0" anchor="t">
            <a:spAutoFit/>
          </a:bodyPr>
          <a:lstStyle/>
          <a:p>
            <a:pPr marL="612140" lvl="0" indent="-28829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Limitations of Mechanical Harvest</a:t>
            </a:r>
            <a:endParaRPr lang="en-US" altLang="zh-CN" sz="1600" b="1" dirty="0">
              <a:latin typeface="Arial" panose="020B0604020202020204" pitchFamily="34" charset="0"/>
              <a:cs typeface="Arial" panose="020B0604020202020204" pitchFamily="34" charset="0"/>
              <a:sym typeface="+mn-ea"/>
            </a:endParaRPr>
          </a:p>
        </p:txBody>
      </p:sp>
      <p:pic>
        <p:nvPicPr>
          <p:cNvPr id="6" name="7-2-1_15">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58813" y="56054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bldLst>
      <p:bldP spid="9" grpId="0"/>
      <p:bldP spid="22" grpId="0" animBg="1"/>
      <p:bldP spid="23" grpId="0" animBg="1"/>
      <p:bldP spid="24" grpId="0" animBg="1"/>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4" name="文本框 3"/>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9" name="图片 28"/>
          <p:cNvPicPr>
            <a:picLocks noChangeAspect="1"/>
          </p:cNvPicPr>
          <p:nvPr/>
        </p:nvPicPr>
        <p:blipFill>
          <a:blip r:embed="rId1"/>
          <a:stretch>
            <a:fillRect/>
          </a:stretch>
        </p:blipFill>
        <p:spPr>
          <a:xfrm>
            <a:off x="7832735" y="2617972"/>
            <a:ext cx="3814751" cy="3092054"/>
          </a:xfrm>
          <a:prstGeom prst="rect">
            <a:avLst/>
          </a:prstGeom>
        </p:spPr>
      </p:pic>
      <p:sp>
        <p:nvSpPr>
          <p:cNvPr id="2" name="文本框 1"/>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Harvesting Methods — Mechanical Harvesting</a:t>
            </a:r>
            <a:endParaRPr lang="en-US" altLang="zh-CN" sz="2400" b="1" dirty="0">
              <a:sym typeface="+mn-ea"/>
            </a:endParaRPr>
          </a:p>
        </p:txBody>
      </p:sp>
      <p:sp>
        <p:nvSpPr>
          <p:cNvPr id="5" name="矩形: 圆角 4"/>
          <p:cNvSpPr/>
          <p:nvPr/>
        </p:nvSpPr>
        <p:spPr>
          <a:xfrm>
            <a:off x="695325" y="1867534"/>
            <a:ext cx="5103896"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Mechanical Harvesting</a:t>
            </a:r>
            <a:endParaRPr lang="en-US" altLang="zh-CN" b="1" dirty="0"/>
          </a:p>
        </p:txBody>
      </p:sp>
      <p:sp>
        <p:nvSpPr>
          <p:cNvPr id="6" name="文本框 5"/>
          <p:cNvSpPr txBox="1"/>
          <p:nvPr/>
        </p:nvSpPr>
        <p:spPr>
          <a:xfrm>
            <a:off x="615616" y="2401081"/>
            <a:ext cx="7289131" cy="450850"/>
          </a:xfrm>
          <a:prstGeom prst="rect">
            <a:avLst/>
          </a:prstGeom>
          <a:noFill/>
        </p:spPr>
        <p:txBody>
          <a:bodyPr wrap="square" rtlCol="0">
            <a:spAutoFit/>
          </a:bodyPr>
          <a:lstStyle/>
          <a:p>
            <a:pPr marL="288290" lvl="0" indent="-342900">
              <a:lnSpc>
                <a:spcPct val="130000"/>
              </a:lnSpc>
              <a:spcBef>
                <a:spcPts val="200"/>
              </a:spcBef>
              <a:spcAft>
                <a:spcPts val="200"/>
              </a:spcAft>
              <a:buSzPct val="100000"/>
              <a:buFont typeface="+mj-ea"/>
              <a:buAutoNum type="circleNumDbPlain" startAt="4"/>
            </a:pPr>
            <a:r>
              <a:rPr lang="en-US" altLang="zh-CN" b="1" dirty="0">
                <a:solidFill>
                  <a:srgbClr val="5BAE3E"/>
                </a:solidFill>
                <a:latin typeface="Arial" panose="020B0604020202020204" pitchFamily="34" charset="0"/>
                <a:cs typeface="Arial" panose="020B0604020202020204" pitchFamily="34" charset="0"/>
                <a:sym typeface="+mn-ea"/>
              </a:rPr>
              <a:t>Impact of mechanical injury on commercial value</a:t>
            </a:r>
            <a:endParaRPr lang="en-US" altLang="zh-CN" sz="1600" b="1" dirty="0">
              <a:latin typeface="Arial" panose="020B0604020202020204" pitchFamily="34" charset="0"/>
              <a:cs typeface="Arial" panose="020B0604020202020204" pitchFamily="34" charset="0"/>
              <a:sym typeface="+mn-ea"/>
            </a:endParaRPr>
          </a:p>
        </p:txBody>
      </p:sp>
      <p:sp>
        <p:nvSpPr>
          <p:cNvPr id="8" name="矩形: 圆角 7"/>
          <p:cNvSpPr/>
          <p:nvPr/>
        </p:nvSpPr>
        <p:spPr>
          <a:xfrm>
            <a:off x="1306195" y="3255645"/>
            <a:ext cx="6289040" cy="6267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Causes more </a:t>
            </a:r>
            <a:r>
              <a:rPr lang="en-US" altLang="zh-CN" sz="1400" b="1" dirty="0">
                <a:solidFill>
                  <a:schemeClr val="tx1"/>
                </a:solidFill>
              </a:rPr>
              <a:t>severe mechanical injury</a:t>
            </a:r>
            <a:r>
              <a:rPr lang="en-US" altLang="zh-CN" sz="1400" dirty="0">
                <a:solidFill>
                  <a:schemeClr val="tx1"/>
                </a:solidFill>
              </a:rPr>
              <a:t> → reduces visual quality and storability of produce.</a:t>
            </a:r>
            <a:endParaRPr lang="en-US" altLang="zh-CN" sz="1400" dirty="0">
              <a:solidFill>
                <a:schemeClr val="tx1"/>
              </a:solidFill>
            </a:endParaRPr>
          </a:p>
        </p:txBody>
      </p:sp>
      <p:sp>
        <p:nvSpPr>
          <p:cNvPr id="9" name="矩形: 圆角 8"/>
          <p:cNvSpPr/>
          <p:nvPr/>
        </p:nvSpPr>
        <p:spPr>
          <a:xfrm>
            <a:off x="1306195" y="4279265"/>
            <a:ext cx="6289040" cy="46926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Lowers commercial value </a:t>
            </a:r>
            <a:r>
              <a:rPr lang="en-US" altLang="zh-CN" sz="1400" dirty="0">
                <a:solidFill>
                  <a:schemeClr val="tx1"/>
                </a:solidFill>
              </a:rPr>
              <a:t>of fresh market produce</a:t>
            </a:r>
            <a:r>
              <a:rPr lang="en-US" altLang="zh-CN" sz="1400" b="1" dirty="0">
                <a:solidFill>
                  <a:schemeClr val="tx1"/>
                </a:solidFill>
              </a:rPr>
              <a:t>.</a:t>
            </a:r>
            <a:endParaRPr lang="en-US" altLang="zh-CN" sz="1400" b="1" dirty="0">
              <a:solidFill>
                <a:schemeClr val="tx1"/>
              </a:solidFill>
            </a:endParaRPr>
          </a:p>
        </p:txBody>
      </p:sp>
      <p:sp>
        <p:nvSpPr>
          <p:cNvPr id="15" name="矩形: 圆角 14"/>
          <p:cNvSpPr/>
          <p:nvPr/>
        </p:nvSpPr>
        <p:spPr>
          <a:xfrm>
            <a:off x="1306195" y="5145405"/>
            <a:ext cx="6289040" cy="59944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Use of mechanical harvesting for fresh-market fruits and vegetables should be </a:t>
            </a:r>
            <a:r>
              <a:rPr lang="en-US" altLang="zh-CN" sz="1400" b="1" dirty="0">
                <a:solidFill>
                  <a:schemeClr val="tx1"/>
                </a:solidFill>
              </a:rPr>
              <a:t>carefully evaluated</a:t>
            </a:r>
            <a:r>
              <a:rPr lang="en-US" altLang="zh-CN" sz="1400" dirty="0">
                <a:solidFill>
                  <a:schemeClr val="tx1"/>
                </a:solidFill>
              </a:rPr>
              <a:t>.</a:t>
            </a:r>
            <a:endParaRPr lang="en-US" altLang="zh-CN" sz="1400" dirty="0">
              <a:solidFill>
                <a:schemeClr val="tx1"/>
              </a:solidFill>
            </a:endParaRPr>
          </a:p>
        </p:txBody>
      </p:sp>
      <p:sp>
        <p:nvSpPr>
          <p:cNvPr id="21" name="文本框 20"/>
          <p:cNvSpPr txBox="1"/>
          <p:nvPr/>
        </p:nvSpPr>
        <p:spPr>
          <a:xfrm>
            <a:off x="695325" y="3875405"/>
            <a:ext cx="4007485" cy="410845"/>
          </a:xfrm>
          <a:prstGeom prst="rect">
            <a:avLst/>
          </a:prstGeom>
          <a:noFill/>
        </p:spPr>
        <p:txBody>
          <a:bodyPr wrap="square" rtlCol="0">
            <a:spAutoFit/>
          </a:bodyPr>
          <a:lstStyle/>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Impact on Commercial Value</a:t>
            </a:r>
            <a:endParaRPr lang="en-US" altLang="zh-CN" sz="1600" b="1" dirty="0">
              <a:latin typeface="Arial" panose="020B0604020202020204" pitchFamily="34" charset="0"/>
              <a:cs typeface="Arial" panose="020B0604020202020204" pitchFamily="34" charset="0"/>
              <a:sym typeface="+mn-ea"/>
            </a:endParaRPr>
          </a:p>
        </p:txBody>
      </p:sp>
      <p:sp>
        <p:nvSpPr>
          <p:cNvPr id="3" name="文本框 2"/>
          <p:cNvSpPr txBox="1"/>
          <p:nvPr/>
        </p:nvSpPr>
        <p:spPr>
          <a:xfrm>
            <a:off x="695325" y="4741545"/>
            <a:ext cx="6096000" cy="410845"/>
          </a:xfrm>
          <a:prstGeom prst="rect">
            <a:avLst/>
          </a:prstGeom>
          <a:noFill/>
        </p:spPr>
        <p:txBody>
          <a:bodyPr wrap="square" rtlCol="0" anchor="t">
            <a:spAutoFit/>
          </a:bodyPr>
          <a:lstStyle/>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Evaluation Needed</a:t>
            </a:r>
            <a:endParaRPr lang="en-US" altLang="zh-CN" sz="1600" b="1" dirty="0">
              <a:latin typeface="Arial" panose="020B0604020202020204" pitchFamily="34" charset="0"/>
              <a:cs typeface="Arial" panose="020B0604020202020204" pitchFamily="34" charset="0"/>
              <a:sym typeface="+mn-ea"/>
            </a:endParaRPr>
          </a:p>
        </p:txBody>
      </p:sp>
      <p:sp>
        <p:nvSpPr>
          <p:cNvPr id="12" name="文本框 11"/>
          <p:cNvSpPr txBox="1"/>
          <p:nvPr/>
        </p:nvSpPr>
        <p:spPr>
          <a:xfrm>
            <a:off x="695325" y="2851785"/>
            <a:ext cx="6096000" cy="410845"/>
          </a:xfrm>
          <a:prstGeom prst="rect">
            <a:avLst/>
          </a:prstGeom>
          <a:noFill/>
        </p:spPr>
        <p:txBody>
          <a:bodyPr wrap="square" rtlCol="0" anchor="t">
            <a:spAutoFit/>
          </a:bodyPr>
          <a:lstStyle/>
          <a:p>
            <a:pPr marL="612140" lvl="0" indent="-28829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Consequences of Injury</a:t>
            </a:r>
            <a:endParaRPr lang="en-US" altLang="zh-CN" sz="1600" b="1" dirty="0">
              <a:latin typeface="Arial" panose="020B0604020202020204" pitchFamily="34" charset="0"/>
              <a:cs typeface="Arial" panose="020B0604020202020204" pitchFamily="34" charset="0"/>
              <a:sym typeface="+mn-ea"/>
            </a:endParaRPr>
          </a:p>
        </p:txBody>
      </p:sp>
      <p:pic>
        <p:nvPicPr>
          <p:cNvPr id="22" name="7-2-1_16">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76300" y="54832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2"/>
                </p:tgtEl>
              </p:cMediaNode>
            </p:audio>
          </p:childTnLst>
        </p:cTn>
      </p:par>
    </p:tnLst>
    <p:bldLst>
      <p:bldP spid="6" grpId="0"/>
      <p:bldP spid="8" grpId="0" animBg="1"/>
      <p:bldP spid="9" grpId="0" animBg="1"/>
      <p:bldP spid="15" grpId="0" animBg="1"/>
      <p:bldP spid="21" grpId="0"/>
      <p:bldP spid="3"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8" name="文本框 27"/>
          <p:cNvSpPr txBox="1"/>
          <p:nvPr/>
        </p:nvSpPr>
        <p:spPr>
          <a:xfrm>
            <a:off x="539648" y="1993235"/>
            <a:ext cx="8935085" cy="423545"/>
          </a:xfrm>
          <a:prstGeom prst="rect">
            <a:avLst/>
          </a:prstGeom>
          <a:noFill/>
        </p:spPr>
        <p:txBody>
          <a:bodyPr wrap="square" rtlCol="0">
            <a:spAutoFit/>
          </a:bodyPr>
          <a:lstStyle/>
          <a:p>
            <a:pPr lvl="0">
              <a:lnSpc>
                <a:spcPct val="120000"/>
              </a:lnSpc>
              <a:spcBef>
                <a:spcPts val="200"/>
              </a:spcBef>
              <a:spcAft>
                <a:spcPts val="200"/>
              </a:spcAft>
              <a:buSzPct val="100000"/>
            </a:pPr>
            <a:r>
              <a:rPr lang="en-US" altLang="zh-CN" b="1" dirty="0">
                <a:solidFill>
                  <a:srgbClr val="5BAE3E"/>
                </a:solidFill>
                <a:latin typeface="Arial" panose="020B0604020202020204" pitchFamily="34" charset="0"/>
                <a:cs typeface="Arial" panose="020B0604020202020204" pitchFamily="34" charset="0"/>
                <a:sym typeface="+mn-ea"/>
              </a:rPr>
              <a:t> </a:t>
            </a:r>
            <a:r>
              <a:rPr lang="en-US" altLang="zh-CN" b="1" dirty="0">
                <a:solidFill>
                  <a:srgbClr val="5BAE3E"/>
                </a:solidFill>
                <a:latin typeface="Calibri" panose="020F0502020204030204" charset="0"/>
                <a:ea typeface="微软雅黑" panose="020B0503020204020204" charset="-122"/>
                <a:cs typeface="Arial" panose="020B0604020202020204" pitchFamily="34" charset="0"/>
                <a:sym typeface="+mn-ea"/>
              </a:rPr>
              <a:t>①</a:t>
            </a:r>
            <a:r>
              <a:rPr lang="en-US" altLang="zh-CN" b="1" dirty="0">
                <a:solidFill>
                  <a:srgbClr val="5BAE3E"/>
                </a:solidFill>
                <a:latin typeface="Calibri" panose="020F0502020204030204" charset="0"/>
                <a:cs typeface="Arial" panose="020B0604020202020204" pitchFamily="34" charset="0"/>
                <a:sym typeface="+mn-ea"/>
              </a:rPr>
              <a:t> </a:t>
            </a:r>
            <a:r>
              <a:rPr lang="en-US" altLang="zh-CN" b="1" dirty="0">
                <a:solidFill>
                  <a:srgbClr val="5BAE3E"/>
                </a:solidFill>
                <a:latin typeface="Arial" panose="020B0604020202020204" pitchFamily="34" charset="0"/>
                <a:cs typeface="Arial" panose="020B0604020202020204" pitchFamily="34" charset="0"/>
                <a:sym typeface="+mn-ea"/>
              </a:rPr>
              <a:t>Harvesting Time</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596813" y="1094823"/>
            <a:ext cx="11089822" cy="830997"/>
          </a:xfrm>
          <a:prstGeom prst="rect">
            <a:avLst/>
          </a:prstGeom>
          <a:noFill/>
        </p:spPr>
        <p:txBody>
          <a:bodyPr wrap="square" rtlCol="0">
            <a:spAutoFit/>
          </a:bodyPr>
          <a:lstStyle/>
          <a:p>
            <a:r>
              <a:rPr lang="en-US" altLang="zh-CN" sz="2400" b="1" dirty="0">
                <a:sym typeface="+mn-ea"/>
              </a:rPr>
              <a:t>(3) General Harvesting Guidelines Applicable to Both Manual and Mechanical Methods</a:t>
            </a:r>
            <a:endParaRPr lang="en-US" altLang="zh-CN" sz="2400" b="1" dirty="0">
              <a:sym typeface="+mn-ea"/>
            </a:endParaRPr>
          </a:p>
        </p:txBody>
      </p:sp>
      <p:sp>
        <p:nvSpPr>
          <p:cNvPr id="5" name="矩形: 圆角 4"/>
          <p:cNvSpPr/>
          <p:nvPr/>
        </p:nvSpPr>
        <p:spPr>
          <a:xfrm>
            <a:off x="1239520" y="2768600"/>
            <a:ext cx="6645910" cy="65532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Preferably harvest during </a:t>
            </a:r>
            <a:r>
              <a:rPr lang="en-US" altLang="zh-CN" sz="1400" b="1" dirty="0">
                <a:solidFill>
                  <a:schemeClr val="tx1"/>
                </a:solidFill>
              </a:rPr>
              <a:t>cool periods on sunny days</a:t>
            </a:r>
            <a:r>
              <a:rPr lang="en-US" altLang="zh-CN" sz="1400" dirty="0">
                <a:solidFill>
                  <a:schemeClr val="tx1"/>
                </a:solidFill>
              </a:rPr>
              <a:t>, ideally </a:t>
            </a:r>
            <a:r>
              <a:rPr lang="en-US" altLang="zh-CN" sz="1400" b="1" dirty="0">
                <a:solidFill>
                  <a:schemeClr val="tx1"/>
                </a:solidFill>
              </a:rPr>
              <a:t>after dew has dried until 9:00–10:00 a.m</a:t>
            </a:r>
            <a:r>
              <a:rPr lang="en-US" altLang="zh-CN" sz="1400" dirty="0">
                <a:solidFill>
                  <a:schemeClr val="tx1"/>
                </a:solidFill>
              </a:rPr>
              <a:t>.</a:t>
            </a:r>
            <a:endParaRPr lang="en-US" altLang="zh-CN" sz="1400" dirty="0">
              <a:solidFill>
                <a:schemeClr val="tx1"/>
              </a:solidFill>
            </a:endParaRPr>
          </a:p>
        </p:txBody>
      </p:sp>
      <p:sp>
        <p:nvSpPr>
          <p:cNvPr id="6" name="矩形: 圆角 5"/>
          <p:cNvSpPr/>
          <p:nvPr/>
        </p:nvSpPr>
        <p:spPr>
          <a:xfrm>
            <a:off x="1239520" y="3820160"/>
            <a:ext cx="6645910" cy="54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Avoid harvesting </a:t>
            </a:r>
            <a:r>
              <a:rPr lang="en-US" altLang="zh-CN" sz="1400" b="1" dirty="0">
                <a:solidFill>
                  <a:schemeClr val="tx1"/>
                </a:solidFill>
              </a:rPr>
              <a:t>during rainy weather, immediately after rainfall,</a:t>
            </a:r>
            <a:r>
              <a:rPr lang="en-US" altLang="zh-CN" sz="1400" dirty="0">
                <a:solidFill>
                  <a:schemeClr val="tx1"/>
                </a:solidFill>
              </a:rPr>
              <a:t> or </a:t>
            </a:r>
            <a:r>
              <a:rPr lang="en-US" altLang="zh-CN" sz="1400" b="1" dirty="0">
                <a:solidFill>
                  <a:schemeClr val="tx1"/>
                </a:solidFill>
              </a:rPr>
              <a:t>when dew is present</a:t>
            </a:r>
            <a:r>
              <a:rPr lang="en-US" altLang="zh-CN" sz="1400" dirty="0">
                <a:solidFill>
                  <a:schemeClr val="tx1"/>
                </a:solidFill>
              </a:rPr>
              <a:t>.</a:t>
            </a:r>
            <a:endParaRPr lang="en-US" altLang="zh-CN" sz="1400" dirty="0">
              <a:solidFill>
                <a:schemeClr val="tx1"/>
              </a:solidFill>
            </a:endParaRPr>
          </a:p>
        </p:txBody>
      </p:sp>
      <p:sp>
        <p:nvSpPr>
          <p:cNvPr id="8" name="矩形: 圆角 7"/>
          <p:cNvSpPr/>
          <p:nvPr/>
        </p:nvSpPr>
        <p:spPr>
          <a:xfrm>
            <a:off x="1239520" y="4386580"/>
            <a:ext cx="6645910" cy="54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Surface moisture → </a:t>
            </a:r>
            <a:r>
              <a:rPr lang="en-US" altLang="zh-CN" sz="1400" b="1" dirty="0">
                <a:solidFill>
                  <a:schemeClr val="tx1"/>
                </a:solidFill>
              </a:rPr>
              <a:t>increase microbial contamination </a:t>
            </a:r>
            <a:r>
              <a:rPr lang="en-US" altLang="zh-CN" sz="1400" dirty="0">
                <a:solidFill>
                  <a:schemeClr val="tx1"/>
                </a:solidFill>
              </a:rPr>
              <a:t>and</a:t>
            </a:r>
            <a:r>
              <a:rPr lang="en-US" altLang="zh-CN" sz="1400" b="1" dirty="0">
                <a:solidFill>
                  <a:schemeClr val="tx1"/>
                </a:solidFill>
              </a:rPr>
              <a:t> cellular rupture</a:t>
            </a:r>
            <a:r>
              <a:rPr lang="en-US" altLang="zh-CN" sz="1400" dirty="0">
                <a:solidFill>
                  <a:schemeClr val="tx1"/>
                </a:solidFill>
              </a:rPr>
              <a:t> → reduce storage performance.</a:t>
            </a:r>
            <a:endParaRPr lang="en-US" altLang="zh-CN" sz="1400" dirty="0">
              <a:solidFill>
                <a:schemeClr val="tx1"/>
              </a:solidFill>
            </a:endParaRPr>
          </a:p>
        </p:txBody>
      </p:sp>
      <p:sp>
        <p:nvSpPr>
          <p:cNvPr id="9" name="文本框 8"/>
          <p:cNvSpPr txBox="1"/>
          <p:nvPr/>
        </p:nvSpPr>
        <p:spPr>
          <a:xfrm>
            <a:off x="695325" y="4972050"/>
            <a:ext cx="4874563" cy="386080"/>
          </a:xfrm>
          <a:prstGeom prst="rect">
            <a:avLst/>
          </a:prstGeom>
          <a:noFill/>
        </p:spPr>
        <p:txBody>
          <a:bodyPr wrap="square" rtlCol="0">
            <a:spAutoFit/>
          </a:bodyPr>
          <a:lstStyle/>
          <a:p>
            <a:pPr marL="612140"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Avoid High-Temperature Periods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15" name="矩形: 圆角 14"/>
          <p:cNvSpPr/>
          <p:nvPr/>
        </p:nvSpPr>
        <p:spPr>
          <a:xfrm>
            <a:off x="1239520" y="5325110"/>
            <a:ext cx="10587990" cy="396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Avoid harvesting at </a:t>
            </a:r>
            <a:r>
              <a:rPr lang="en-US" altLang="zh-CN" sz="1400" b="1" dirty="0">
                <a:solidFill>
                  <a:schemeClr val="tx1"/>
                </a:solidFill>
              </a:rPr>
              <a:t>midday under high temperatures.</a:t>
            </a:r>
            <a:endParaRPr lang="en-US" altLang="zh-CN" sz="1400" b="1" dirty="0">
              <a:solidFill>
                <a:schemeClr val="tx1"/>
              </a:solidFill>
            </a:endParaRPr>
          </a:p>
        </p:txBody>
      </p:sp>
      <p:sp>
        <p:nvSpPr>
          <p:cNvPr id="21" name="矩形: 圆角 20"/>
          <p:cNvSpPr/>
          <p:nvPr/>
        </p:nvSpPr>
        <p:spPr>
          <a:xfrm>
            <a:off x="1240155" y="5753735"/>
            <a:ext cx="10587355" cy="396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Excessive field heat → lead to </a:t>
            </a:r>
            <a:r>
              <a:rPr lang="en-US" altLang="zh-CN" sz="1400" b="1" dirty="0">
                <a:solidFill>
                  <a:schemeClr val="tx1"/>
                </a:solidFill>
              </a:rPr>
              <a:t>rapid water loss and wilting</a:t>
            </a:r>
            <a:r>
              <a:rPr lang="en-US" altLang="zh-CN" sz="1400" dirty="0">
                <a:solidFill>
                  <a:schemeClr val="tx1"/>
                </a:solidFill>
              </a:rPr>
              <a:t> +</a:t>
            </a:r>
            <a:r>
              <a:rPr lang="en-US" altLang="zh-CN" sz="1400" b="1" dirty="0">
                <a:solidFill>
                  <a:schemeClr val="tx1"/>
                </a:solidFill>
              </a:rPr>
              <a:t> intensifies respiration</a:t>
            </a:r>
            <a:r>
              <a:rPr lang="en-US" altLang="zh-CN" sz="1400" dirty="0">
                <a:solidFill>
                  <a:schemeClr val="tx1"/>
                </a:solidFill>
              </a:rPr>
              <a:t>, shortening shelf life. </a:t>
            </a:r>
            <a:endParaRPr lang="en-US" altLang="zh-CN" sz="1400" dirty="0">
              <a:solidFill>
                <a:schemeClr val="tx1"/>
              </a:solidFill>
            </a:endParaRPr>
          </a:p>
        </p:txBody>
      </p:sp>
      <p:pic>
        <p:nvPicPr>
          <p:cNvPr id="24" name="图片 23" descr="C:/Users/QX_HD/Downloads/北方根达菜介绍 (4).png北方根达菜介绍 (4)"/>
          <p:cNvPicPr>
            <a:picLocks noChangeAspect="1"/>
          </p:cNvPicPr>
          <p:nvPr/>
        </p:nvPicPr>
        <p:blipFill>
          <a:blip r:embed="rId1"/>
          <a:srcRect b="446"/>
          <a:stretch>
            <a:fillRect/>
          </a:stretch>
        </p:blipFill>
        <p:spPr>
          <a:xfrm>
            <a:off x="8019293" y="2728301"/>
            <a:ext cx="3807948" cy="2160000"/>
          </a:xfrm>
          <a:prstGeom prst="rect">
            <a:avLst/>
          </a:prstGeom>
        </p:spPr>
      </p:pic>
      <p:sp>
        <p:nvSpPr>
          <p:cNvPr id="3" name="文本框 2"/>
          <p:cNvSpPr txBox="1"/>
          <p:nvPr/>
        </p:nvSpPr>
        <p:spPr>
          <a:xfrm>
            <a:off x="695325" y="3454400"/>
            <a:ext cx="6096000" cy="386080"/>
          </a:xfrm>
          <a:prstGeom prst="rect">
            <a:avLst/>
          </a:prstGeom>
          <a:noFill/>
        </p:spPr>
        <p:txBody>
          <a:bodyPr wrap="square" rtlCol="0" anchor="t">
            <a:spAutoFit/>
          </a:bodyPr>
          <a:lstStyle/>
          <a:p>
            <a:pPr marL="612140"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Avoid Moisture Conditions</a:t>
            </a:r>
            <a:endParaRPr lang="en-US" altLang="zh-CN" sz="1600" b="1" dirty="0">
              <a:latin typeface="Arial" panose="020B0604020202020204" pitchFamily="34" charset="0"/>
              <a:cs typeface="Arial" panose="020B0604020202020204" pitchFamily="34" charset="0"/>
              <a:sym typeface="+mn-ea"/>
            </a:endParaRPr>
          </a:p>
        </p:txBody>
      </p:sp>
      <p:sp>
        <p:nvSpPr>
          <p:cNvPr id="12" name="文本框 11"/>
          <p:cNvSpPr txBox="1"/>
          <p:nvPr/>
        </p:nvSpPr>
        <p:spPr>
          <a:xfrm>
            <a:off x="695325" y="2396490"/>
            <a:ext cx="6096000" cy="386080"/>
          </a:xfrm>
          <a:prstGeom prst="rect">
            <a:avLst/>
          </a:prstGeom>
          <a:noFill/>
        </p:spPr>
        <p:txBody>
          <a:bodyPr wrap="square" rtlCol="0" anchor="t">
            <a:spAutoFit/>
          </a:bodyPr>
          <a:lstStyle/>
          <a:p>
            <a:pPr marL="612140"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Optimal Weather &amp; Timing</a:t>
            </a:r>
            <a:endParaRPr lang="en-US" altLang="zh-CN" sz="1600" b="1" dirty="0">
              <a:latin typeface="Arial" panose="020B0604020202020204" pitchFamily="34" charset="0"/>
              <a:cs typeface="Arial" panose="020B0604020202020204" pitchFamily="34" charset="0"/>
              <a:sym typeface="+mn-ea"/>
            </a:endParaRPr>
          </a:p>
        </p:txBody>
      </p:sp>
      <p:pic>
        <p:nvPicPr>
          <p:cNvPr id="7" name="7-2-1_17">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917575" y="5524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28" grpId="0"/>
      <p:bldP spid="2" grpId="0"/>
      <p:bldP spid="5" grpId="0" animBg="1"/>
      <p:bldP spid="6" grpId="0" animBg="1"/>
      <p:bldP spid="8" grpId="0" animBg="1"/>
      <p:bldP spid="9" grpId="0"/>
      <p:bldP spid="15" grpId="0" animBg="1"/>
      <p:bldP spid="21" grpId="0" animBg="1"/>
      <p:bldP spid="3"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4" name="文本框 3"/>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8" name="文本框 27"/>
          <p:cNvSpPr txBox="1"/>
          <p:nvPr/>
        </p:nvSpPr>
        <p:spPr>
          <a:xfrm>
            <a:off x="621319" y="2005627"/>
            <a:ext cx="7908925" cy="423545"/>
          </a:xfrm>
          <a:prstGeom prst="rect">
            <a:avLst/>
          </a:prstGeom>
          <a:noFill/>
        </p:spPr>
        <p:txBody>
          <a:bodyPr wrap="square" rtlCol="0">
            <a:spAutoFit/>
          </a:bodyPr>
          <a:lstStyle/>
          <a:p>
            <a:pPr marL="342900" lvl="0" indent="-342900">
              <a:lnSpc>
                <a:spcPct val="120000"/>
              </a:lnSpc>
              <a:spcBef>
                <a:spcPts val="200"/>
              </a:spcBef>
              <a:spcAft>
                <a:spcPts val="200"/>
              </a:spcAft>
              <a:buSzPct val="100000"/>
              <a:buFont typeface="+mj-ea"/>
              <a:buAutoNum type="circleNumDbPlain" startAt="2"/>
            </a:pPr>
            <a:r>
              <a:rPr lang="en-US" altLang="zh-CN" b="1" dirty="0">
                <a:solidFill>
                  <a:srgbClr val="5BAE3E"/>
                </a:solidFill>
                <a:latin typeface="Arial" panose="020B0604020202020204" pitchFamily="34" charset="0"/>
                <a:cs typeface="Arial" panose="020B0604020202020204" pitchFamily="34" charset="0"/>
                <a:sym typeface="+mn-ea"/>
              </a:rPr>
              <a:t>Harvesting Temperature</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pic>
        <p:nvPicPr>
          <p:cNvPr id="8" name="图片 7"/>
          <p:cNvPicPr>
            <a:picLocks noChangeAspect="1"/>
          </p:cNvPicPr>
          <p:nvPr/>
        </p:nvPicPr>
        <p:blipFill>
          <a:blip r:embed="rId1"/>
          <a:stretch>
            <a:fillRect/>
          </a:stretch>
        </p:blipFill>
        <p:spPr>
          <a:xfrm>
            <a:off x="7464870" y="2950508"/>
            <a:ext cx="4546725" cy="2601814"/>
          </a:xfrm>
          <a:prstGeom prst="rect">
            <a:avLst/>
          </a:prstGeom>
        </p:spPr>
      </p:pic>
      <p:sp>
        <p:nvSpPr>
          <p:cNvPr id="5" name="文本框 4"/>
          <p:cNvSpPr txBox="1"/>
          <p:nvPr/>
        </p:nvSpPr>
        <p:spPr>
          <a:xfrm>
            <a:off x="596813" y="1094823"/>
            <a:ext cx="11089822" cy="830997"/>
          </a:xfrm>
          <a:prstGeom prst="rect">
            <a:avLst/>
          </a:prstGeom>
          <a:noFill/>
        </p:spPr>
        <p:txBody>
          <a:bodyPr wrap="square" rtlCol="0">
            <a:spAutoFit/>
          </a:bodyPr>
          <a:lstStyle/>
          <a:p>
            <a:r>
              <a:rPr lang="en-US" altLang="zh-CN" sz="2400" b="1" dirty="0">
                <a:sym typeface="+mn-ea"/>
              </a:rPr>
              <a:t>(3) General Harvesting Guidelines Applicable to Both Manual and Mechanical Methods</a:t>
            </a:r>
            <a:endParaRPr lang="en-US" altLang="zh-CN" sz="2400" b="1" dirty="0">
              <a:sym typeface="+mn-ea"/>
            </a:endParaRPr>
          </a:p>
        </p:txBody>
      </p:sp>
      <p:sp>
        <p:nvSpPr>
          <p:cNvPr id="6" name="矩形: 圆角 5"/>
          <p:cNvSpPr/>
          <p:nvPr/>
        </p:nvSpPr>
        <p:spPr>
          <a:xfrm>
            <a:off x="1311085" y="2877820"/>
            <a:ext cx="6052245" cy="5759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nchorCtr="0"/>
          <a:lstStyle/>
          <a:p>
            <a:r>
              <a:rPr lang="en-US" altLang="zh-CN" sz="1400" dirty="0">
                <a:solidFill>
                  <a:schemeClr val="tx1"/>
                </a:solidFill>
              </a:rPr>
              <a:t>Harvesting under </a:t>
            </a:r>
            <a:r>
              <a:rPr lang="en-US" altLang="zh-CN" sz="1400" b="1" dirty="0">
                <a:solidFill>
                  <a:schemeClr val="tx1"/>
                </a:solidFill>
              </a:rPr>
              <a:t>high-temperature</a:t>
            </a:r>
            <a:r>
              <a:rPr lang="en-US" altLang="zh-CN" sz="1400" dirty="0">
                <a:solidFill>
                  <a:schemeClr val="tx1"/>
                </a:solidFill>
              </a:rPr>
              <a:t> conditions should be </a:t>
            </a:r>
            <a:r>
              <a:rPr lang="en-US" altLang="zh-CN" sz="1400" b="1" dirty="0">
                <a:solidFill>
                  <a:schemeClr val="tx1"/>
                </a:solidFill>
              </a:rPr>
              <a:t>strictly avoided</a:t>
            </a:r>
            <a:r>
              <a:rPr lang="en-US" altLang="zh-CN" sz="1400" dirty="0">
                <a:solidFill>
                  <a:schemeClr val="tx1"/>
                </a:solidFill>
              </a:rPr>
              <a:t>.</a:t>
            </a:r>
            <a:endParaRPr lang="en-US" altLang="zh-CN" sz="1400" dirty="0">
              <a:solidFill>
                <a:schemeClr val="tx1"/>
              </a:solidFill>
            </a:endParaRPr>
          </a:p>
        </p:txBody>
      </p:sp>
      <p:sp>
        <p:nvSpPr>
          <p:cNvPr id="9" name="矩形: 圆角 8"/>
          <p:cNvSpPr/>
          <p:nvPr/>
        </p:nvSpPr>
        <p:spPr>
          <a:xfrm>
            <a:off x="1311085" y="4345940"/>
            <a:ext cx="6052245" cy="61150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Harvesting at &gt; 30°C</a:t>
            </a:r>
            <a:r>
              <a:rPr lang="en-US" altLang="zh-CN" sz="1400" dirty="0">
                <a:solidFill>
                  <a:schemeClr val="tx1"/>
                </a:solidFill>
              </a:rPr>
              <a:t> → field heat difficult to remove quickly during precooling → increasing energy consumption.</a:t>
            </a:r>
            <a:endParaRPr lang="en-US" altLang="zh-CN" sz="1400" dirty="0">
              <a:solidFill>
                <a:schemeClr val="tx1"/>
              </a:solidFill>
            </a:endParaRPr>
          </a:p>
        </p:txBody>
      </p:sp>
      <p:sp>
        <p:nvSpPr>
          <p:cNvPr id="15" name="矩形: 圆角 14"/>
          <p:cNvSpPr/>
          <p:nvPr/>
        </p:nvSpPr>
        <p:spPr>
          <a:xfrm>
            <a:off x="1311275" y="5012055"/>
            <a:ext cx="6052185" cy="61150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Higher temperatures </a:t>
            </a:r>
            <a:r>
              <a:rPr lang="en-US" altLang="zh-CN" sz="1400" b="1" dirty="0">
                <a:solidFill>
                  <a:schemeClr val="tx1"/>
                </a:solidFill>
              </a:rPr>
              <a:t>intensify respiration and accelerate senescence</a:t>
            </a:r>
            <a:r>
              <a:rPr lang="en-US" altLang="zh-CN" sz="1400" dirty="0">
                <a:solidFill>
                  <a:schemeClr val="tx1"/>
                </a:solidFill>
              </a:rPr>
              <a:t> → dramatically shortening shelf life and affecting storage quality.</a:t>
            </a:r>
            <a:endParaRPr lang="en-US" altLang="zh-CN" sz="1400" dirty="0">
              <a:solidFill>
                <a:schemeClr val="tx1"/>
              </a:solidFill>
            </a:endParaRPr>
          </a:p>
        </p:txBody>
      </p:sp>
      <p:sp>
        <p:nvSpPr>
          <p:cNvPr id="22" name="文本框 21"/>
          <p:cNvSpPr txBox="1"/>
          <p:nvPr/>
        </p:nvSpPr>
        <p:spPr>
          <a:xfrm>
            <a:off x="695325" y="3973195"/>
            <a:ext cx="4576445" cy="305435"/>
          </a:xfrm>
          <a:prstGeom prst="rect">
            <a:avLst/>
          </a:prstGeom>
          <a:noFill/>
        </p:spPr>
        <p:txBody>
          <a:bodyPr wrap="square" rtlCol="0">
            <a:no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Effects of High Harvest Temperature</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2" name="矩形: 圆角 5"/>
          <p:cNvSpPr/>
          <p:nvPr/>
        </p:nvSpPr>
        <p:spPr>
          <a:xfrm>
            <a:off x="1306830" y="3502025"/>
            <a:ext cx="6052185" cy="3594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Ambient temperature</a:t>
            </a:r>
            <a:r>
              <a:rPr lang="en-US" altLang="zh-CN" sz="1400" dirty="0">
                <a:solidFill>
                  <a:schemeClr val="tx1"/>
                </a:solidFill>
              </a:rPr>
              <a:t> during harvesting:</a:t>
            </a:r>
            <a:r>
              <a:rPr lang="en-US" altLang="zh-CN" sz="1400" b="1" dirty="0">
                <a:solidFill>
                  <a:schemeClr val="tx1"/>
                </a:solidFill>
              </a:rPr>
              <a:t> ≤27°C</a:t>
            </a:r>
            <a:r>
              <a:rPr lang="en-US" altLang="zh-CN" sz="1400" dirty="0">
                <a:solidFill>
                  <a:schemeClr val="tx1"/>
                </a:solidFill>
              </a:rPr>
              <a:t>.</a:t>
            </a:r>
            <a:endParaRPr lang="en-US" altLang="zh-CN" sz="1400" dirty="0">
              <a:solidFill>
                <a:schemeClr val="tx1"/>
              </a:solidFill>
            </a:endParaRPr>
          </a:p>
        </p:txBody>
      </p:sp>
      <p:sp>
        <p:nvSpPr>
          <p:cNvPr id="3" name="文本框 2"/>
          <p:cNvSpPr txBox="1"/>
          <p:nvPr/>
        </p:nvSpPr>
        <p:spPr>
          <a:xfrm>
            <a:off x="695325" y="2492375"/>
            <a:ext cx="6096000" cy="337185"/>
          </a:xfrm>
          <a:prstGeom prst="rect">
            <a:avLst/>
          </a:prstGeom>
          <a:noFill/>
        </p:spPr>
        <p:txBody>
          <a:bodyPr wrap="square" rtlCol="0" anchor="t">
            <a:sp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Recommended Harvest Temperature</a:t>
            </a:r>
            <a:endParaRPr lang="en-US" altLang="zh-CN" sz="1600" b="1" dirty="0">
              <a:latin typeface="Arial" panose="020B0604020202020204" pitchFamily="34" charset="0"/>
              <a:cs typeface="Arial" panose="020B0604020202020204" pitchFamily="34" charset="0"/>
              <a:sym typeface="+mn-ea"/>
            </a:endParaRPr>
          </a:p>
        </p:txBody>
      </p:sp>
      <p:sp>
        <p:nvSpPr>
          <p:cNvPr id="21" name="文本框 20"/>
          <p:cNvSpPr txBox="1"/>
          <p:nvPr/>
        </p:nvSpPr>
        <p:spPr>
          <a:xfrm>
            <a:off x="7473315" y="2940050"/>
            <a:ext cx="1046480" cy="368300"/>
          </a:xfrm>
          <a:prstGeom prst="rect">
            <a:avLst/>
          </a:prstGeom>
          <a:noFill/>
        </p:spPr>
        <p:txBody>
          <a:bodyPr wrap="square" rtlCol="0">
            <a:spAutoFit/>
          </a:bodyPr>
          <a:lstStyle/>
          <a:p>
            <a:r>
              <a:rPr lang="en-US" altLang="zh-CN">
                <a:solidFill>
                  <a:schemeClr val="bg1"/>
                </a:solidFill>
              </a:rPr>
              <a:t>AI</a:t>
            </a:r>
            <a:r>
              <a:rPr lang="zh-CN" altLang="en-US">
                <a:solidFill>
                  <a:schemeClr val="bg1"/>
                </a:solidFill>
              </a:rPr>
              <a:t>生成</a:t>
            </a:r>
            <a:endParaRPr lang="zh-CN" altLang="en-US">
              <a:solidFill>
                <a:schemeClr val="bg1"/>
              </a:solidFill>
            </a:endParaRPr>
          </a:p>
        </p:txBody>
      </p:sp>
      <p:pic>
        <p:nvPicPr>
          <p:cNvPr id="12" name="7-2-1_1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842875" y="5608638"/>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bldLst>
      <p:bldP spid="28" grpId="0"/>
      <p:bldP spid="6" grpId="0" animBg="1"/>
      <p:bldP spid="9" grpId="0" animBg="1"/>
      <p:bldP spid="15" grpId="0" animBg="1"/>
      <p:bldP spid="22" grpId="0"/>
      <p:bldP spid="2"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14281" y="2132284"/>
            <a:ext cx="6764655" cy="822325"/>
          </a:xfrm>
          <a:prstGeom prst="rect">
            <a:avLst/>
          </a:prstGeom>
          <a:noFill/>
        </p:spPr>
        <p:txBody>
          <a:bodyPr wrap="square" rtlCol="0">
            <a:spAutoFit/>
          </a:bodyPr>
          <a:lstStyle/>
          <a:p>
            <a:pPr marL="342900" lvl="0" indent="-342900">
              <a:lnSpc>
                <a:spcPct val="130000"/>
              </a:lnSpc>
              <a:spcBef>
                <a:spcPts val="200"/>
              </a:spcBef>
              <a:spcAft>
                <a:spcPts val="200"/>
              </a:spcAft>
              <a:buSzPct val="100000"/>
              <a:buFont typeface="+mj-ea"/>
              <a:buAutoNum type="circleNumDbPlain" startAt="3"/>
            </a:pPr>
            <a:r>
              <a:rPr lang="en-US" altLang="zh-CN" b="1" dirty="0">
                <a:solidFill>
                  <a:srgbClr val="5BAE3E"/>
                </a:solidFill>
                <a:latin typeface="Arial" panose="020B0604020202020204" pitchFamily="34" charset="0"/>
                <a:cs typeface="Arial" panose="020B0604020202020204" pitchFamily="34" charset="0"/>
                <a:sym typeface="+mn-ea"/>
              </a:rPr>
              <a:t>Light exposure control</a:t>
            </a:r>
            <a:endParaRPr lang="en-US" altLang="zh-CN" b="1" dirty="0">
              <a:solidFill>
                <a:srgbClr val="5BAE3E"/>
              </a:solidFill>
              <a:latin typeface="Arial" panose="020B0604020202020204" pitchFamily="34" charset="0"/>
              <a:cs typeface="Arial" panose="020B0604020202020204" pitchFamily="34" charset="0"/>
              <a:sym typeface="+mn-ea"/>
            </a:endParaRPr>
          </a:p>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Protection From Sunlight</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 name="文本框 1"/>
          <p:cNvSpPr txBox="1"/>
          <p:nvPr/>
        </p:nvSpPr>
        <p:spPr>
          <a:xfrm>
            <a:off x="596813" y="1094823"/>
            <a:ext cx="11089822" cy="830997"/>
          </a:xfrm>
          <a:prstGeom prst="rect">
            <a:avLst/>
          </a:prstGeom>
          <a:noFill/>
        </p:spPr>
        <p:txBody>
          <a:bodyPr wrap="square" rtlCol="0">
            <a:spAutoFit/>
          </a:bodyPr>
          <a:lstStyle/>
          <a:p>
            <a:r>
              <a:rPr lang="en-US" altLang="zh-CN" sz="2400" b="1" dirty="0">
                <a:sym typeface="+mn-ea"/>
              </a:rPr>
              <a:t>(3) General Harvesting Guidelines Applicable to Both Manual and Mechanical Methods</a:t>
            </a:r>
            <a:endParaRPr lang="en-US" altLang="zh-CN" sz="2400" b="1" dirty="0">
              <a:sym typeface="+mn-ea"/>
            </a:endParaRPr>
          </a:p>
        </p:txBody>
      </p:sp>
      <p:sp>
        <p:nvSpPr>
          <p:cNvPr id="5" name="矩形: 圆角 4"/>
          <p:cNvSpPr/>
          <p:nvPr/>
        </p:nvSpPr>
        <p:spPr>
          <a:xfrm>
            <a:off x="1318895" y="2969895"/>
            <a:ext cx="5253990" cy="80962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During </a:t>
            </a:r>
            <a:r>
              <a:rPr lang="en-US" altLang="zh-CN" sz="1400" b="1" dirty="0">
                <a:solidFill>
                  <a:schemeClr val="tx1"/>
                </a:solidFill>
              </a:rPr>
              <a:t>harvesting and temporary postharvest holding</a:t>
            </a:r>
            <a:r>
              <a:rPr lang="en-US" altLang="zh-CN" sz="1400" dirty="0">
                <a:solidFill>
                  <a:schemeClr val="tx1"/>
                </a:solidFill>
              </a:rPr>
              <a:t>, fruits and vegetables should be </a:t>
            </a:r>
            <a:r>
              <a:rPr lang="en-US" altLang="zh-CN" sz="1400" b="1" dirty="0">
                <a:solidFill>
                  <a:schemeClr val="tx1"/>
                </a:solidFill>
              </a:rPr>
              <a:t>protected from direct sunligh</a:t>
            </a:r>
            <a:r>
              <a:rPr lang="en-US" altLang="zh-CN" sz="1400" dirty="0">
                <a:solidFill>
                  <a:schemeClr val="tx1"/>
                </a:solidFill>
              </a:rPr>
              <a:t>t.</a:t>
            </a:r>
            <a:endParaRPr lang="en-US" altLang="zh-CN" sz="1400" dirty="0">
              <a:solidFill>
                <a:schemeClr val="tx1"/>
              </a:solidFill>
            </a:endParaRPr>
          </a:p>
        </p:txBody>
      </p:sp>
      <p:sp>
        <p:nvSpPr>
          <p:cNvPr id="6" name="矩形: 圆角 5"/>
          <p:cNvSpPr/>
          <p:nvPr/>
        </p:nvSpPr>
        <p:spPr>
          <a:xfrm>
            <a:off x="1318895" y="4239895"/>
            <a:ext cx="5253990" cy="46799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Water loss &amp; wilting</a:t>
            </a:r>
            <a:r>
              <a:rPr lang="en-US" altLang="zh-CN" sz="1400" dirty="0">
                <a:solidFill>
                  <a:schemeClr val="tx1"/>
                </a:solidFill>
              </a:rPr>
              <a:t> —Accelerates water loss, causing rapid wilting and dehydration.</a:t>
            </a:r>
            <a:endParaRPr lang="en-US" altLang="zh-CN" sz="1400" dirty="0">
              <a:solidFill>
                <a:schemeClr val="tx1"/>
              </a:solidFill>
            </a:endParaRPr>
          </a:p>
        </p:txBody>
      </p:sp>
      <p:sp>
        <p:nvSpPr>
          <p:cNvPr id="9" name="矩形: 圆角 8"/>
          <p:cNvSpPr/>
          <p:nvPr/>
        </p:nvSpPr>
        <p:spPr>
          <a:xfrm>
            <a:off x="1318895" y="4765040"/>
            <a:ext cx="5253990" cy="46799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Metabolic disruption</a:t>
            </a:r>
            <a:r>
              <a:rPr lang="en-US" altLang="zh-CN" sz="1400" dirty="0">
                <a:solidFill>
                  <a:schemeClr val="tx1"/>
                </a:solidFill>
              </a:rPr>
              <a:t> — Disrupts cellular metabolism and accelerates senescence and deterioration.</a:t>
            </a:r>
            <a:endParaRPr lang="en-US" altLang="zh-CN" sz="1400" dirty="0">
              <a:solidFill>
                <a:schemeClr val="tx1"/>
              </a:solidFill>
            </a:endParaRPr>
          </a:p>
        </p:txBody>
      </p:sp>
      <p:sp>
        <p:nvSpPr>
          <p:cNvPr id="21" name="矩形: 圆角 20"/>
          <p:cNvSpPr/>
          <p:nvPr/>
        </p:nvSpPr>
        <p:spPr>
          <a:xfrm>
            <a:off x="1318895" y="5289550"/>
            <a:ext cx="5253990" cy="46799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Quality reduction</a:t>
            </a:r>
            <a:r>
              <a:rPr lang="en-US" altLang="zh-CN" sz="1400" dirty="0">
                <a:solidFill>
                  <a:schemeClr val="tx1"/>
                </a:solidFill>
              </a:rPr>
              <a:t> — Ultimately reduces commercial value and market quality.</a:t>
            </a:r>
            <a:endParaRPr lang="en-US" altLang="zh-CN" sz="1400" dirty="0">
              <a:solidFill>
                <a:schemeClr val="tx1"/>
              </a:solidFill>
            </a:endParaRPr>
          </a:p>
        </p:txBody>
      </p:sp>
      <p:grpSp>
        <p:nvGrpSpPr>
          <p:cNvPr id="22" name="组合 21"/>
          <p:cNvGrpSpPr/>
          <p:nvPr/>
        </p:nvGrpSpPr>
        <p:grpSpPr>
          <a:xfrm>
            <a:off x="0" y="6707643"/>
            <a:ext cx="12192000" cy="153627"/>
            <a:chOff x="147892" y="6347897"/>
            <a:chExt cx="11450808" cy="120769"/>
          </a:xfrm>
        </p:grpSpPr>
        <p:sp>
          <p:nvSpPr>
            <p:cNvPr id="23" name="矩形 22"/>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4" name="矩形 23"/>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3" name="图片 2" descr="采收人员培训全景图 (7)"/>
          <p:cNvPicPr>
            <a:picLocks noChangeAspect="1"/>
          </p:cNvPicPr>
          <p:nvPr/>
        </p:nvPicPr>
        <p:blipFill>
          <a:blip r:embed="rId1"/>
          <a:stretch>
            <a:fillRect/>
          </a:stretch>
        </p:blipFill>
        <p:spPr>
          <a:xfrm>
            <a:off x="6709979" y="2954609"/>
            <a:ext cx="4952411" cy="2784188"/>
          </a:xfrm>
          <a:prstGeom prst="rect">
            <a:avLst/>
          </a:prstGeom>
        </p:spPr>
      </p:pic>
      <p:sp>
        <p:nvSpPr>
          <p:cNvPr id="10" name="文本框 9"/>
          <p:cNvSpPr txBox="1"/>
          <p:nvPr/>
        </p:nvSpPr>
        <p:spPr>
          <a:xfrm>
            <a:off x="614281" y="3813764"/>
            <a:ext cx="6096000" cy="410845"/>
          </a:xfrm>
          <a:prstGeom prst="rect">
            <a:avLst/>
          </a:prstGeom>
          <a:noFill/>
        </p:spPr>
        <p:txBody>
          <a:bodyPr wrap="square" rtlCol="0" anchor="t">
            <a:spAutoFit/>
          </a:bodyPr>
          <a:lstStyle/>
          <a:p>
            <a:pPr marL="612140" lvl="1" indent="-285750">
              <a:lnSpc>
                <a:spcPct val="13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Effects of Direct Solar Radiation</a:t>
            </a:r>
            <a:endParaRPr lang="en-US" altLang="zh-CN" sz="1600" b="1" dirty="0">
              <a:latin typeface="Arial" panose="020B0604020202020204" pitchFamily="34" charset="0"/>
              <a:cs typeface="Arial" panose="020B0604020202020204" pitchFamily="34" charset="0"/>
              <a:sym typeface="+mn-ea"/>
            </a:endParaRPr>
          </a:p>
        </p:txBody>
      </p:sp>
      <p:pic>
        <p:nvPicPr>
          <p:cNvPr id="4" name="7-2-1_19">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54063" y="56197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15" grpId="0" uiExpand="1" build="p"/>
      <p:bldP spid="5" grpId="0" animBg="1"/>
      <p:bldP spid="6" grpId="0" animBg="1"/>
      <p:bldP spid="9" grpId="0" animBg="1"/>
      <p:bldP spid="21"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199255" y="2393950"/>
            <a:ext cx="982980" cy="1521460"/>
            <a:chOff x="1432560" y="2630282"/>
            <a:chExt cx="853440" cy="1320624"/>
          </a:xfrm>
        </p:grpSpPr>
        <p:cxnSp>
          <p:nvCxnSpPr>
            <p:cNvPr id="14" name="直接连接符 13"/>
            <p:cNvCxnSpPr/>
            <p:nvPr/>
          </p:nvCxnSpPr>
          <p:spPr>
            <a:xfrm>
              <a:off x="2286000" y="2630282"/>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432560" y="3940976"/>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7" name="文本框 126"/>
          <p:cNvSpPr txBox="1"/>
          <p:nvPr/>
        </p:nvSpPr>
        <p:spPr>
          <a:xfrm>
            <a:off x="2514437" y="1010906"/>
            <a:ext cx="2699712" cy="583565"/>
          </a:xfrm>
          <a:prstGeom prst="rect">
            <a:avLst/>
          </a:prstGeom>
          <a:noFill/>
        </p:spPr>
        <p:txBody>
          <a:bodyPr vert="horz" wrap="square" rtlCol="0">
            <a:spAutoFit/>
          </a:bodyPr>
          <a:lstStyle/>
          <a:p>
            <a:pPr algn="r"/>
            <a:r>
              <a:rPr lang="en-US" altLang="zh-CN" sz="3200" i="1" dirty="0">
                <a:solidFill>
                  <a:srgbClr val="5BAE3E"/>
                </a:solidFill>
                <a:latin typeface="Arial" panose="020B0604020202020204" pitchFamily="34" charset="0"/>
                <a:ea typeface="+mj-ea"/>
                <a:cs typeface="Arial" panose="020B0604020202020204" pitchFamily="34" charset="0"/>
                <a:sym typeface="Arial" panose="020B0604020202020204" pitchFamily="34" charset="0"/>
              </a:rPr>
              <a:t>PART.02</a:t>
            </a:r>
            <a:endParaRPr lang="zh-CN" altLang="en-US" sz="3200" i="1" dirty="0">
              <a:solidFill>
                <a:srgbClr val="5BAE3E"/>
              </a:solidFill>
              <a:latin typeface="Arial" panose="020B0604020202020204" pitchFamily="34" charset="0"/>
              <a:ea typeface="+mj-ea"/>
              <a:cs typeface="Arial" panose="020B0604020202020204" pitchFamily="34" charset="0"/>
              <a:sym typeface="Arial" panose="020B0604020202020204" pitchFamily="34" charset="0"/>
            </a:endParaRPr>
          </a:p>
        </p:txBody>
      </p:sp>
      <p:grpSp>
        <p:nvGrpSpPr>
          <p:cNvPr id="121" name="组合 120"/>
          <p:cNvGrpSpPr/>
          <p:nvPr/>
        </p:nvGrpSpPr>
        <p:grpSpPr>
          <a:xfrm rot="16200000" flipV="1">
            <a:off x="403225" y="4108450"/>
            <a:ext cx="631825" cy="423545"/>
            <a:chOff x="1432560" y="2623534"/>
            <a:chExt cx="853440" cy="1320624"/>
          </a:xfrm>
        </p:grpSpPr>
        <p:cxnSp>
          <p:nvCxnSpPr>
            <p:cNvPr id="122" name="直接连接符 121"/>
            <p:cNvCxnSpPr/>
            <p:nvPr/>
          </p:nvCxnSpPr>
          <p:spPr>
            <a:xfrm>
              <a:off x="2285999" y="2623534"/>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a:off x="1432560" y="3930930"/>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8" name="组合 107"/>
          <p:cNvGrpSpPr/>
          <p:nvPr/>
        </p:nvGrpSpPr>
        <p:grpSpPr>
          <a:xfrm>
            <a:off x="1280745" y="3333888"/>
            <a:ext cx="1538345" cy="1025562"/>
            <a:chOff x="2178006" y="5732219"/>
            <a:chExt cx="1219876" cy="813250"/>
          </a:xfrm>
        </p:grpSpPr>
        <p:cxnSp>
          <p:nvCxnSpPr>
            <p:cNvPr id="109" name="直接连接符 108"/>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625511" y="2608263"/>
            <a:ext cx="6210318" cy="1641475"/>
          </a:xfrm>
          <a:prstGeom prst="rect">
            <a:avLst/>
          </a:prstGeom>
          <a:noFill/>
        </p:spPr>
        <p:txBody>
          <a:bodyPr wrap="square" rtlCol="0">
            <a:spAutoFit/>
          </a:bodyPr>
          <a:lstStyle/>
          <a:p>
            <a:pPr lvl="0" defTabSz="685800">
              <a:lnSpc>
                <a:spcPct val="120000"/>
              </a:lnSpc>
              <a:defRPr/>
            </a:pPr>
            <a:r>
              <a:rPr lang="en-US" altLang="zh-CN" sz="2800" b="1" dirty="0">
                <a:solidFill>
                  <a:srgbClr val="FFFFFF"/>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Postharvest Preservation and Loss-Reduction Technologies for Fruits and Vegetables</a:t>
            </a:r>
            <a:endParaRPr lang="en-US" altLang="zh-CN" sz="2800" b="1" dirty="0">
              <a:solidFill>
                <a:srgbClr val="FFFFFF"/>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 name="7-2-1_02">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973138" y="60150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127"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3299" y="2224809"/>
            <a:ext cx="6764655" cy="2154555"/>
          </a:xfrm>
          <a:prstGeom prst="rect">
            <a:avLst/>
          </a:prstGeom>
          <a:noFill/>
        </p:spPr>
        <p:txBody>
          <a:bodyPr wrap="square" rtlCol="0">
            <a:spAutoFit/>
          </a:bodyPr>
          <a:lstStyle/>
          <a:p>
            <a:pPr marL="342900" lvl="0" indent="-342900">
              <a:lnSpc>
                <a:spcPct val="120000"/>
              </a:lnSpc>
              <a:spcBef>
                <a:spcPts val="200"/>
              </a:spcBef>
              <a:spcAft>
                <a:spcPts val="200"/>
              </a:spcAft>
              <a:buSzPct val="100000"/>
              <a:buFont typeface="+mj-ea"/>
              <a:buAutoNum type="circleNumDbPlain" startAt="4"/>
            </a:pPr>
            <a:r>
              <a:rPr lang="en-US" altLang="zh-CN" b="1" dirty="0">
                <a:solidFill>
                  <a:srgbClr val="5BAE3E"/>
                </a:solidFill>
                <a:latin typeface="Arial" panose="020B0604020202020204" pitchFamily="34" charset="0"/>
                <a:cs typeface="Arial" panose="020B0604020202020204" pitchFamily="34" charset="0"/>
                <a:sym typeface="+mn-ea"/>
              </a:rPr>
              <a:t>Immediate shading</a:t>
            </a:r>
            <a:endParaRPr lang="en-US" altLang="zh-CN" b="1" dirty="0">
              <a:solidFill>
                <a:srgbClr val="5BAE3E"/>
              </a:solidFill>
              <a:latin typeface="Arial" panose="020B0604020202020204" pitchFamily="34" charset="0"/>
              <a:cs typeface="Arial" panose="020B0604020202020204" pitchFamily="34" charset="0"/>
              <a:sym typeface="+mn-ea"/>
            </a:endParaRPr>
          </a:p>
          <a:p>
            <a:pPr marL="612140"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Shading at Harvest Sites</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612140" lvl="1" indent="-285750">
              <a:lnSpc>
                <a:spcPct val="120000"/>
              </a:lnSpc>
              <a:spcBef>
                <a:spcPts val="200"/>
              </a:spcBef>
              <a:spcAft>
                <a:spcPts val="200"/>
              </a:spcAft>
              <a:buSzPct val="100000"/>
              <a:buFont typeface="Arial" panose="020B0604020202020204" pitchFamily="34" charset="0"/>
              <a:buChar char="•"/>
            </a:pPr>
            <a:endParaRPr lang="en-US" altLang="zh-CN" sz="1600" b="1" dirty="0">
              <a:solidFill>
                <a:schemeClr val="tx1"/>
              </a:solidFill>
              <a:latin typeface="Arial" panose="020B0604020202020204" pitchFamily="34" charset="0"/>
              <a:cs typeface="Arial" panose="020B0604020202020204" pitchFamily="34" charset="0"/>
              <a:sym typeface="+mn-ea"/>
            </a:endParaRPr>
          </a:p>
          <a:p>
            <a:pPr marL="612140" lvl="2" indent="-285750">
              <a:lnSpc>
                <a:spcPct val="120000"/>
              </a:lnSpc>
              <a:spcBef>
                <a:spcPts val="200"/>
              </a:spcBef>
              <a:spcAft>
                <a:spcPts val="200"/>
              </a:spcAft>
              <a:buSzPct val="100000"/>
              <a:buFont typeface="Arial" panose="020B0604020202020204" pitchFamily="34" charset="0"/>
              <a:buChar char="•"/>
            </a:pPr>
            <a:endParaRPr lang="en-US" altLang="zh-CN" sz="1600" dirty="0">
              <a:solidFill>
                <a:schemeClr val="tx1"/>
              </a:solidFill>
              <a:latin typeface="Arial" panose="020B0604020202020204" pitchFamily="34" charset="0"/>
              <a:cs typeface="Arial" panose="020B0604020202020204" pitchFamily="34" charset="0"/>
              <a:sym typeface="+mn-ea"/>
            </a:endParaRPr>
          </a:p>
          <a:p>
            <a:pPr marL="612140" lvl="1" indent="-285750">
              <a:lnSpc>
                <a:spcPct val="120000"/>
              </a:lnSpc>
              <a:spcBef>
                <a:spcPts val="200"/>
              </a:spcBef>
              <a:spcAft>
                <a:spcPts val="200"/>
              </a:spcAft>
              <a:buSzPct val="100000"/>
              <a:buFont typeface="Arial" panose="020B0604020202020204" pitchFamily="34" charset="0"/>
              <a:buChar char="•"/>
            </a:pPr>
            <a:endParaRPr lang="en-US" altLang="zh-CN" sz="1600" b="1" dirty="0">
              <a:latin typeface="Arial" panose="020B0604020202020204" pitchFamily="34" charset="0"/>
              <a:cs typeface="Arial" panose="020B0604020202020204" pitchFamily="34" charset="0"/>
              <a:sym typeface="+mn-ea"/>
            </a:endParaRPr>
          </a:p>
          <a:p>
            <a:pPr marL="612140"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Timely Transport to Precooling</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 name="图片 1"/>
          <p:cNvPicPr>
            <a:picLocks noChangeAspect="1"/>
          </p:cNvPicPr>
          <p:nvPr/>
        </p:nvPicPr>
        <p:blipFill>
          <a:blip r:embed="rId1"/>
          <a:stretch>
            <a:fillRect/>
          </a:stretch>
        </p:blipFill>
        <p:spPr>
          <a:xfrm>
            <a:off x="7688580" y="2985135"/>
            <a:ext cx="4042410" cy="2292350"/>
          </a:xfrm>
          <a:prstGeom prst="rect">
            <a:avLst/>
          </a:prstGeom>
        </p:spPr>
      </p:pic>
      <p:sp>
        <p:nvSpPr>
          <p:cNvPr id="4" name="文本框 3"/>
          <p:cNvSpPr txBox="1"/>
          <p:nvPr/>
        </p:nvSpPr>
        <p:spPr>
          <a:xfrm>
            <a:off x="596813" y="1094823"/>
            <a:ext cx="11089822" cy="830997"/>
          </a:xfrm>
          <a:prstGeom prst="rect">
            <a:avLst/>
          </a:prstGeom>
          <a:noFill/>
        </p:spPr>
        <p:txBody>
          <a:bodyPr wrap="square" rtlCol="0">
            <a:spAutoFit/>
          </a:bodyPr>
          <a:lstStyle/>
          <a:p>
            <a:r>
              <a:rPr lang="en-US" altLang="zh-CN" sz="2400" b="1" dirty="0">
                <a:sym typeface="+mn-ea"/>
              </a:rPr>
              <a:t>(3) General Harvesting Guidelines Applicable to Both Manual and Mechanical Methods</a:t>
            </a:r>
            <a:endParaRPr lang="en-US" altLang="zh-CN" sz="2400" b="1" dirty="0">
              <a:sym typeface="+mn-ea"/>
            </a:endParaRPr>
          </a:p>
        </p:txBody>
      </p:sp>
      <p:sp>
        <p:nvSpPr>
          <p:cNvPr id="5" name="矩形: 圆角 4"/>
          <p:cNvSpPr/>
          <p:nvPr/>
        </p:nvSpPr>
        <p:spPr>
          <a:xfrm>
            <a:off x="1287145" y="3013710"/>
            <a:ext cx="6264275" cy="89090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Temporary shading structures or natural shade</a:t>
            </a:r>
            <a:r>
              <a:rPr lang="en-US" altLang="zh-CN" sz="1400" dirty="0">
                <a:solidFill>
                  <a:schemeClr val="tx1"/>
                </a:solidFill>
              </a:rPr>
              <a:t> (e.g., trees at the field edge) → to provide a cool environment + prevent water loss due to sun exposure.</a:t>
            </a:r>
            <a:endParaRPr lang="en-US" altLang="zh-CN" sz="1400" dirty="0">
              <a:solidFill>
                <a:schemeClr val="tx1"/>
              </a:solidFill>
            </a:endParaRPr>
          </a:p>
        </p:txBody>
      </p:sp>
      <p:sp>
        <p:nvSpPr>
          <p:cNvPr id="9" name="矩形: 圆角 8"/>
          <p:cNvSpPr/>
          <p:nvPr/>
        </p:nvSpPr>
        <p:spPr>
          <a:xfrm>
            <a:off x="1285875" y="4399280"/>
            <a:ext cx="6264275" cy="92265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Fruits and vegetables </a:t>
            </a:r>
            <a:r>
              <a:rPr lang="en-US" altLang="zh-CN" sz="1400" b="1" dirty="0">
                <a:solidFill>
                  <a:schemeClr val="tx1"/>
                </a:solidFill>
              </a:rPr>
              <a:t>transported to precooling facilities</a:t>
            </a:r>
            <a:r>
              <a:rPr lang="en-US" altLang="zh-CN" sz="1400" dirty="0">
                <a:solidFill>
                  <a:schemeClr val="tx1"/>
                </a:solidFill>
              </a:rPr>
              <a:t> as soon as possible after harvest → to minimize field </a:t>
            </a:r>
            <a:r>
              <a:rPr lang="en-US" altLang="zh-CN" sz="1400" b="1" dirty="0">
                <a:solidFill>
                  <a:schemeClr val="tx1"/>
                </a:solidFill>
              </a:rPr>
              <a:t>heat accumulation and quality loss</a:t>
            </a:r>
            <a:r>
              <a:rPr lang="en-US" altLang="zh-CN" sz="1400" dirty="0">
                <a:solidFill>
                  <a:schemeClr val="tx1"/>
                </a:solidFill>
              </a:rPr>
              <a:t>.</a:t>
            </a:r>
            <a:endParaRPr lang="en-US" altLang="zh-CN" sz="1400" dirty="0">
              <a:solidFill>
                <a:schemeClr val="tx1"/>
              </a:solidFill>
            </a:endParaRPr>
          </a:p>
        </p:txBody>
      </p:sp>
      <p:grpSp>
        <p:nvGrpSpPr>
          <p:cNvPr id="22" name="组合 21"/>
          <p:cNvGrpSpPr/>
          <p:nvPr/>
        </p:nvGrpSpPr>
        <p:grpSpPr>
          <a:xfrm>
            <a:off x="0" y="6708278"/>
            <a:ext cx="12192000" cy="153627"/>
            <a:chOff x="147892" y="6347897"/>
            <a:chExt cx="11450808" cy="120769"/>
          </a:xfrm>
        </p:grpSpPr>
        <p:sp>
          <p:nvSpPr>
            <p:cNvPr id="23" name="矩形 22"/>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4" name="矩形 23"/>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3" name="7-2-1_20">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08038" y="55372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5" grpId="0" uiExpand="1" build="p"/>
      <p:bldP spid="5"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圆角 4"/>
          <p:cNvSpPr/>
          <p:nvPr/>
        </p:nvSpPr>
        <p:spPr>
          <a:xfrm>
            <a:off x="942340" y="2496820"/>
            <a:ext cx="10533380" cy="103187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endParaRPr lang="en-US" altLang="zh-CN" sz="1400" dirty="0">
              <a:solidFill>
                <a:schemeClr val="tx1"/>
              </a:solidFill>
            </a:endParaRPr>
          </a:p>
        </p:txBody>
      </p:sp>
      <p:sp>
        <p:nvSpPr>
          <p:cNvPr id="25" name="矩形: 圆角 4"/>
          <p:cNvSpPr/>
          <p:nvPr/>
        </p:nvSpPr>
        <p:spPr>
          <a:xfrm>
            <a:off x="942340" y="3623310"/>
            <a:ext cx="10533380" cy="179197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endParaRPr lang="en-US" altLang="zh-CN" sz="1400" dirty="0">
              <a:solidFill>
                <a:schemeClr val="tx1"/>
              </a:solidFill>
            </a:endParaRPr>
          </a:p>
        </p:txBody>
      </p:sp>
      <p:sp>
        <p:nvSpPr>
          <p:cNvPr id="26" name="矩形: 圆角 4"/>
          <p:cNvSpPr/>
          <p:nvPr/>
        </p:nvSpPr>
        <p:spPr>
          <a:xfrm>
            <a:off x="942340" y="5502910"/>
            <a:ext cx="10533380" cy="648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endParaRPr lang="en-US" altLang="zh-CN" sz="1400" dirty="0">
              <a:solidFill>
                <a:schemeClr val="tx1"/>
              </a:solidFill>
            </a:endParaRPr>
          </a:p>
        </p:txBody>
      </p:sp>
      <p:sp>
        <p:nvSpPr>
          <p:cNvPr id="9" name="文本框 8"/>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605331" y="1993764"/>
            <a:ext cx="5855628" cy="423545"/>
          </a:xfrm>
          <a:prstGeom prst="rect">
            <a:avLst/>
          </a:prstGeom>
          <a:noFill/>
        </p:spPr>
        <p:txBody>
          <a:bodyPr wrap="square" rtlCol="0">
            <a:spAutoFit/>
          </a:bodyPr>
          <a:lstStyle/>
          <a:p>
            <a:pPr marL="342900" lvl="0" indent="-342900">
              <a:lnSpc>
                <a:spcPct val="120000"/>
              </a:lnSpc>
              <a:spcBef>
                <a:spcPts val="200"/>
              </a:spcBef>
              <a:spcAft>
                <a:spcPts val="200"/>
              </a:spcAft>
              <a:buSzPct val="100000"/>
              <a:buFont typeface="+mj-ea"/>
              <a:buAutoNum type="circleNumDbPlain" startAt="5"/>
            </a:pPr>
            <a:r>
              <a:rPr lang="en-US" altLang="zh-CN" b="1" dirty="0">
                <a:solidFill>
                  <a:srgbClr val="5BAE3E"/>
                </a:solidFill>
                <a:latin typeface="Arial" panose="020B0604020202020204" pitchFamily="34" charset="0"/>
                <a:cs typeface="Arial" panose="020B0604020202020204" pitchFamily="34" charset="0"/>
                <a:sym typeface="+mn-ea"/>
              </a:rPr>
              <a:t>Timely precooling</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596813" y="1094823"/>
            <a:ext cx="11089822" cy="830997"/>
          </a:xfrm>
          <a:prstGeom prst="rect">
            <a:avLst/>
          </a:prstGeom>
          <a:noFill/>
        </p:spPr>
        <p:txBody>
          <a:bodyPr wrap="square" rtlCol="0">
            <a:spAutoFit/>
          </a:bodyPr>
          <a:lstStyle/>
          <a:p>
            <a:r>
              <a:rPr lang="en-US" altLang="zh-CN" sz="2400" b="1" dirty="0">
                <a:sym typeface="+mn-ea"/>
              </a:rPr>
              <a:t>(3) General Harvesting Guidelines Applicable to Both Manual and Mechanical Methods</a:t>
            </a:r>
            <a:endParaRPr lang="en-US" altLang="zh-CN" sz="2400" b="1" dirty="0">
              <a:sym typeface="+mn-ea"/>
            </a:endParaRPr>
          </a:p>
        </p:txBody>
      </p:sp>
      <p:sp>
        <p:nvSpPr>
          <p:cNvPr id="4" name="矩形: 圆角 3"/>
          <p:cNvSpPr/>
          <p:nvPr/>
        </p:nvSpPr>
        <p:spPr>
          <a:xfrm>
            <a:off x="1234440" y="2889250"/>
            <a:ext cx="10323195" cy="28829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44145" indent="-144145" fontAlgn="auto">
              <a:buBlip>
                <a:blip r:embed="rId1">
                  <a:extLst>
                    <a:ext uri="{96DAC541-7B7A-43D3-8B79-37D633B846F1}">
                      <asvg:svgBlip xmlns:asvg="http://schemas.microsoft.com/office/drawing/2016/SVG/main" r:embed="rId2"/>
                    </a:ext>
                  </a:extLst>
                </a:blip>
              </a:buBlip>
            </a:pPr>
            <a:r>
              <a:rPr lang="en-US" altLang="zh-CN" sz="1400" b="1" dirty="0">
                <a:solidFill>
                  <a:schemeClr val="tx1"/>
                </a:solidFill>
              </a:rPr>
              <a:t>Respiration increase</a:t>
            </a:r>
            <a:r>
              <a:rPr lang="en-US" altLang="zh-CN" sz="1400" dirty="0">
                <a:solidFill>
                  <a:schemeClr val="tx1"/>
                </a:solidFill>
              </a:rPr>
              <a:t> — Every </a:t>
            </a:r>
            <a:r>
              <a:rPr lang="en-US" altLang="zh-CN" sz="1400" b="1" dirty="0">
                <a:solidFill>
                  <a:schemeClr val="tx1"/>
                </a:solidFill>
              </a:rPr>
              <a:t>10°C</a:t>
            </a:r>
            <a:r>
              <a:rPr lang="en-US" altLang="zh-CN" sz="1400" dirty="0">
                <a:solidFill>
                  <a:schemeClr val="tx1"/>
                </a:solidFill>
              </a:rPr>
              <a:t> increase raises respiration rate by 1.0–1.5×, with shelf life shortened by </a:t>
            </a:r>
            <a:r>
              <a:rPr lang="en-US" altLang="zh-CN" sz="1400" b="1" dirty="0">
                <a:solidFill>
                  <a:schemeClr val="tx1"/>
                </a:solidFill>
              </a:rPr>
              <a:t>1.0–1.5×</a:t>
            </a:r>
            <a:r>
              <a:rPr lang="en-US" altLang="zh-CN" sz="1400" dirty="0">
                <a:solidFill>
                  <a:schemeClr val="tx1"/>
                </a:solidFill>
              </a:rPr>
              <a:t>.</a:t>
            </a:r>
            <a:endParaRPr lang="en-US" altLang="zh-CN" sz="1400" dirty="0">
              <a:solidFill>
                <a:schemeClr val="tx1"/>
              </a:solidFill>
            </a:endParaRPr>
          </a:p>
        </p:txBody>
      </p:sp>
      <p:sp>
        <p:nvSpPr>
          <p:cNvPr id="5" name="矩形: 圆角 4" descr="7b0a202020202262756c6c6574223a20227b5c2263617465676f727949645c223a5c225c222c5c2274656d706c61746549645c223a32303233313731347d220a7d0a"/>
          <p:cNvSpPr/>
          <p:nvPr/>
        </p:nvSpPr>
        <p:spPr>
          <a:xfrm>
            <a:off x="1234440" y="4023995"/>
            <a:ext cx="10197265" cy="287655"/>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44145" indent="-144145" fontAlgn="auto">
              <a:buBlip>
                <a:blip r:embed="rId1">
                  <a:extLst>
                    <a:ext uri="{96DAC541-7B7A-43D3-8B79-37D633B846F1}">
                      <asvg:svgBlip xmlns:asvg="http://schemas.microsoft.com/office/drawing/2016/SVG/main" r:embed="rId2"/>
                    </a:ext>
                  </a:extLst>
                </a:blip>
              </a:buBlip>
            </a:pPr>
            <a:r>
              <a:rPr lang="en-US" altLang="zh-CN" sz="1400" b="1" dirty="0">
                <a:solidFill>
                  <a:schemeClr val="tx1"/>
                </a:solidFill>
              </a:rPr>
              <a:t>Purpose of precooling</a:t>
            </a:r>
            <a:r>
              <a:rPr lang="en-US" altLang="zh-CN" sz="1400" dirty="0">
                <a:solidFill>
                  <a:schemeClr val="tx1"/>
                </a:solidFill>
              </a:rPr>
              <a:t> — Removes field heat, suppresses respiration, and extends storage duration and shelf life.</a:t>
            </a:r>
            <a:endParaRPr lang="en-US" altLang="zh-CN" sz="1400" dirty="0">
              <a:solidFill>
                <a:schemeClr val="tx1"/>
              </a:solidFill>
            </a:endParaRPr>
          </a:p>
        </p:txBody>
      </p:sp>
      <p:sp>
        <p:nvSpPr>
          <p:cNvPr id="6" name="矩形: 圆角 5" descr="7b0a202020202262756c6c6574223a20227b5c2263617465676f727949645c223a5c225c222c5c2274656d706c61746549645c223a32303233313731347d220a7d0a"/>
          <p:cNvSpPr/>
          <p:nvPr/>
        </p:nvSpPr>
        <p:spPr>
          <a:xfrm>
            <a:off x="1234440" y="3169920"/>
            <a:ext cx="10323195" cy="28829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44145" indent="-144145" fontAlgn="auto">
              <a:buBlip>
                <a:blip r:embed="rId1">
                  <a:extLst>
                    <a:ext uri="{96DAC541-7B7A-43D3-8B79-37D633B846F1}">
                      <asvg:svgBlip xmlns:asvg="http://schemas.microsoft.com/office/drawing/2016/SVG/main" r:embed="rId2"/>
                    </a:ext>
                  </a:extLst>
                </a:blip>
              </a:buBlip>
            </a:pPr>
            <a:r>
              <a:rPr lang="en-US" altLang="zh-CN" sz="1400" b="1" dirty="0">
                <a:solidFill>
                  <a:schemeClr val="tx1"/>
                </a:solidFill>
              </a:rPr>
              <a:t>Need for rapid precooling</a:t>
            </a:r>
            <a:r>
              <a:rPr lang="en-US" altLang="zh-CN" sz="1400" dirty="0">
                <a:solidFill>
                  <a:schemeClr val="tx1"/>
                </a:solidFill>
              </a:rPr>
              <a:t> — Harvested produce moved into precooling facilities as quickly as possible.</a:t>
            </a:r>
            <a:endParaRPr lang="en-US" altLang="zh-CN" sz="1400" dirty="0">
              <a:solidFill>
                <a:schemeClr val="tx1"/>
              </a:solidFill>
            </a:endParaRPr>
          </a:p>
        </p:txBody>
      </p:sp>
      <p:sp>
        <p:nvSpPr>
          <p:cNvPr id="8" name="矩形: 圆角 7"/>
          <p:cNvSpPr/>
          <p:nvPr/>
        </p:nvSpPr>
        <p:spPr>
          <a:xfrm>
            <a:off x="1234440" y="4353560"/>
            <a:ext cx="10197265" cy="467995"/>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44145" indent="-144145" fontAlgn="auto">
              <a:buBlip>
                <a:blip r:embed="rId1">
                  <a:extLst>
                    <a:ext uri="{96DAC541-7B7A-43D3-8B79-37D633B846F1}">
                      <asvg:svgBlip xmlns:asvg="http://schemas.microsoft.com/office/drawing/2016/SVG/main" r:embed="rId2"/>
                    </a:ext>
                  </a:extLst>
                </a:blip>
              </a:buBlip>
            </a:pPr>
            <a:r>
              <a:rPr lang="en-US" altLang="zh-CN" sz="1400" b="1" dirty="0">
                <a:solidFill>
                  <a:schemeClr val="tx1"/>
                </a:solidFill>
              </a:rPr>
              <a:t>Forced-air cooling</a:t>
            </a:r>
            <a:r>
              <a:rPr lang="en-US" altLang="zh-CN" sz="1400" dirty="0">
                <a:solidFill>
                  <a:schemeClr val="tx1"/>
                </a:solidFill>
              </a:rPr>
              <a:t> — Relies on fans to </a:t>
            </a:r>
            <a:r>
              <a:rPr lang="en-US" altLang="zh-CN" sz="1400" b="1" dirty="0">
                <a:solidFill>
                  <a:schemeClr val="tx1"/>
                </a:solidFill>
              </a:rPr>
              <a:t>circulate cold air</a:t>
            </a:r>
            <a:r>
              <a:rPr lang="en-US" altLang="zh-CN" sz="1400" dirty="0">
                <a:solidFill>
                  <a:schemeClr val="tx1"/>
                </a:solidFill>
              </a:rPr>
              <a:t> → achieving uniform </a:t>
            </a:r>
            <a:r>
              <a:rPr lang="en-US" altLang="zh-CN" sz="1400" b="1" dirty="0">
                <a:solidFill>
                  <a:schemeClr val="tx1"/>
                </a:solidFill>
              </a:rPr>
              <a:t>temperature reduction</a:t>
            </a:r>
            <a:r>
              <a:rPr lang="en-US" altLang="zh-CN" sz="1400" dirty="0">
                <a:solidFill>
                  <a:schemeClr val="tx1"/>
                </a:solidFill>
              </a:rPr>
              <a:t>; widely applied as a standard method.</a:t>
            </a:r>
            <a:endParaRPr lang="en-US" altLang="zh-CN" sz="1400" dirty="0">
              <a:solidFill>
                <a:schemeClr val="tx1"/>
              </a:solidFill>
            </a:endParaRPr>
          </a:p>
        </p:txBody>
      </p:sp>
      <p:sp>
        <p:nvSpPr>
          <p:cNvPr id="15" name="矩形: 圆角 14" descr="7b0a202020202262756c6c6574223a20227b5c2263617465676f727949645c223a5c225c222c5c2274656d706c61746549645c223a32303233313731347d220a7d0a"/>
          <p:cNvSpPr/>
          <p:nvPr/>
        </p:nvSpPr>
        <p:spPr>
          <a:xfrm>
            <a:off x="1311442" y="5794384"/>
            <a:ext cx="10197265" cy="36000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buBlip>
                <a:blip r:embed="rId1">
                  <a:extLst>
                    <a:ext uri="{96DAC541-7B7A-43D3-8B79-37D633B846F1}">
                      <asvg:svgBlip xmlns:asvg="http://schemas.microsoft.com/office/drawing/2016/SVG/main" r:embed="rId2"/>
                    </a:ext>
                  </a:extLst>
                </a:blip>
              </a:buBlip>
            </a:pPr>
            <a:r>
              <a:rPr lang="en-US" altLang="zh-CN" sz="1400" dirty="0">
                <a:solidFill>
                  <a:schemeClr val="tx1"/>
                </a:solidFill>
              </a:rPr>
              <a:t>Fresh fruits and vegetables generally be cooled to appropriate precooling temperatures within </a:t>
            </a:r>
            <a:r>
              <a:rPr lang="en-US" altLang="zh-CN" sz="1400" b="1" dirty="0">
                <a:solidFill>
                  <a:schemeClr val="tx1"/>
                </a:solidFill>
              </a:rPr>
              <a:t>48 hours</a:t>
            </a:r>
            <a:r>
              <a:rPr lang="en-US" altLang="zh-CN" sz="1400" dirty="0">
                <a:solidFill>
                  <a:schemeClr val="tx1"/>
                </a:solidFill>
              </a:rPr>
              <a:t> after harvest. </a:t>
            </a:r>
            <a:endParaRPr lang="en-US" altLang="zh-CN" sz="1400" dirty="0">
              <a:solidFill>
                <a:schemeClr val="tx1"/>
              </a:solidFill>
            </a:endParaRPr>
          </a:p>
        </p:txBody>
      </p:sp>
      <p:sp>
        <p:nvSpPr>
          <p:cNvPr id="3" name="矩形: 圆角 14" descr="7b0a202020202262756c6c6574223a20227b5c2263617465676f727949645c223a5c225c222c5c2274656d706c61746549645c223a32303233313731347d220a7d0a"/>
          <p:cNvSpPr/>
          <p:nvPr/>
        </p:nvSpPr>
        <p:spPr>
          <a:xfrm>
            <a:off x="1234440" y="4863465"/>
            <a:ext cx="10197465" cy="467995"/>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44145" indent="-144145" fontAlgn="auto">
              <a:buBlip>
                <a:blip r:embed="rId1">
                  <a:extLst>
                    <a:ext uri="{96DAC541-7B7A-43D3-8B79-37D633B846F1}">
                      <asvg:svgBlip xmlns:asvg="http://schemas.microsoft.com/office/drawing/2016/SVG/main" r:embed="rId2"/>
                    </a:ext>
                  </a:extLst>
                </a:blip>
              </a:buBlip>
            </a:pPr>
            <a:r>
              <a:rPr lang="en-US" altLang="zh-CN" sz="1400" b="1" dirty="0">
                <a:solidFill>
                  <a:schemeClr val="tx1"/>
                </a:solidFill>
              </a:rPr>
              <a:t>Pressure-differential precooling</a:t>
            </a:r>
            <a:r>
              <a:rPr lang="en-US" altLang="zh-CN" sz="1400" dirty="0">
                <a:solidFill>
                  <a:schemeClr val="tx1"/>
                </a:solidFill>
              </a:rPr>
              <a:t> — Creates a pressure gradient → forces cold air rapidly through packaging and interspaces → faster and more uniform cooling; suitable for rapid precooling of packaged produce.</a:t>
            </a:r>
            <a:endParaRPr lang="en-US" altLang="zh-CN" sz="1400" dirty="0">
              <a:solidFill>
                <a:schemeClr val="tx1"/>
              </a:solidFill>
            </a:endParaRPr>
          </a:p>
        </p:txBody>
      </p:sp>
      <p:sp>
        <p:nvSpPr>
          <p:cNvPr id="12" name="文本框 11"/>
          <p:cNvSpPr txBox="1"/>
          <p:nvPr/>
        </p:nvSpPr>
        <p:spPr>
          <a:xfrm>
            <a:off x="695325" y="5508625"/>
            <a:ext cx="6096000" cy="337185"/>
          </a:xfrm>
          <a:prstGeom prst="rect">
            <a:avLst/>
          </a:prstGeom>
          <a:noFill/>
        </p:spPr>
        <p:txBody>
          <a:bodyPr wrap="square" rtlCol="0" anchor="ctr" anchorCtr="0">
            <a:sp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Precooling Time Requirement</a:t>
            </a:r>
            <a:endParaRPr lang="en-US" altLang="zh-CN" sz="1600" b="1" dirty="0">
              <a:latin typeface="Arial" panose="020B0604020202020204" pitchFamily="34" charset="0"/>
              <a:cs typeface="Arial" panose="020B0604020202020204" pitchFamily="34" charset="0"/>
              <a:sym typeface="+mn-ea"/>
            </a:endParaRPr>
          </a:p>
        </p:txBody>
      </p:sp>
      <p:sp>
        <p:nvSpPr>
          <p:cNvPr id="22" name="文本框 21"/>
          <p:cNvSpPr txBox="1"/>
          <p:nvPr/>
        </p:nvSpPr>
        <p:spPr>
          <a:xfrm>
            <a:off x="695325" y="3679190"/>
            <a:ext cx="6096000" cy="337185"/>
          </a:xfrm>
          <a:prstGeom prst="rect">
            <a:avLst/>
          </a:prstGeom>
          <a:noFill/>
        </p:spPr>
        <p:txBody>
          <a:bodyPr wrap="square" rtlCol="0" anchor="ctr" anchorCtr="0">
            <a:sp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Precooling Methods and Functions</a:t>
            </a:r>
            <a:endParaRPr lang="en-US" altLang="zh-CN" sz="1600" b="1" dirty="0">
              <a:latin typeface="Arial" panose="020B0604020202020204" pitchFamily="34" charset="0"/>
              <a:cs typeface="Arial" panose="020B0604020202020204" pitchFamily="34" charset="0"/>
              <a:sym typeface="+mn-ea"/>
            </a:endParaRPr>
          </a:p>
        </p:txBody>
      </p:sp>
      <p:sp>
        <p:nvSpPr>
          <p:cNvPr id="23" name="文本框 22"/>
          <p:cNvSpPr txBox="1"/>
          <p:nvPr/>
        </p:nvSpPr>
        <p:spPr>
          <a:xfrm>
            <a:off x="695325" y="2528888"/>
            <a:ext cx="6096000" cy="337185"/>
          </a:xfrm>
          <a:prstGeom prst="rect">
            <a:avLst/>
          </a:prstGeom>
          <a:noFill/>
        </p:spPr>
        <p:txBody>
          <a:bodyPr wrap="square" rtlCol="0" anchor="ctr" anchorCtr="0">
            <a:sp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Temperature–Respiration Relationship</a:t>
            </a:r>
            <a:endParaRPr lang="en-US" altLang="zh-CN" sz="1600" b="1" dirty="0">
              <a:latin typeface="Arial" panose="020B0604020202020204" pitchFamily="34" charset="0"/>
              <a:cs typeface="Arial" panose="020B0604020202020204" pitchFamily="34" charset="0"/>
              <a:sym typeface="+mn-ea"/>
            </a:endParaRPr>
          </a:p>
        </p:txBody>
      </p:sp>
      <p:pic>
        <p:nvPicPr>
          <p:cNvPr id="11" name="7-2-1_21">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2522200" y="6010275"/>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1"/>
                </p:tgtEl>
              </p:cMediaNode>
            </p:audio>
          </p:childTnLst>
        </p:cTn>
      </p:par>
    </p:tnLst>
    <p:bldLst>
      <p:bldP spid="24" grpId="0" animBg="1"/>
      <p:bldP spid="25" grpId="0" animBg="1"/>
      <p:bldP spid="26" grpId="0" animBg="1"/>
      <p:bldP spid="21" grpId="0"/>
      <p:bldP spid="4" grpId="0"/>
      <p:bldP spid="5" grpId="0"/>
      <p:bldP spid="6" grpId="0"/>
      <p:bldP spid="8" grpId="0"/>
      <p:bldP spid="15" grpId="0"/>
      <p:bldP spid="3" grpId="0"/>
      <p:bldP spid="12"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4" name="文本框 3"/>
          <p:cNvSpPr txBox="1"/>
          <p:nvPr/>
        </p:nvSpPr>
        <p:spPr>
          <a:xfrm>
            <a:off x="690563" y="2095500"/>
            <a:ext cx="6764655" cy="423545"/>
          </a:xfrm>
          <a:prstGeom prst="rect">
            <a:avLst/>
          </a:prstGeom>
          <a:noFill/>
        </p:spPr>
        <p:txBody>
          <a:bodyPr wrap="square" rtlCol="0">
            <a:spAutoFit/>
          </a:bodyPr>
          <a:lstStyle/>
          <a:p>
            <a:pPr marL="342900" lvl="0" indent="-342900">
              <a:lnSpc>
                <a:spcPct val="120000"/>
              </a:lnSpc>
              <a:spcBef>
                <a:spcPts val="200"/>
              </a:spcBef>
              <a:spcAft>
                <a:spcPts val="200"/>
              </a:spcAft>
              <a:buSzPct val="100000"/>
              <a:buFont typeface="+mj-ea"/>
              <a:buAutoNum type="circleNumDbPlain" startAt="6"/>
            </a:pPr>
            <a:r>
              <a:rPr lang="en-US" altLang="zh-CN" b="1" dirty="0">
                <a:solidFill>
                  <a:srgbClr val="5BAE3E"/>
                </a:solidFill>
                <a:latin typeface="Arial" panose="020B0604020202020204" pitchFamily="34" charset="0"/>
                <a:cs typeface="Arial" panose="020B0604020202020204" pitchFamily="34" charset="0"/>
                <a:sym typeface="+mn-ea"/>
              </a:rPr>
              <a:t>Prohibited harvesting conditions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25" name="组合 24"/>
          <p:cNvGrpSpPr/>
          <p:nvPr/>
        </p:nvGrpSpPr>
        <p:grpSpPr>
          <a:xfrm>
            <a:off x="7640955" y="2974975"/>
            <a:ext cx="3860800" cy="2465705"/>
            <a:chOff x="6868594" y="2422704"/>
            <a:chExt cx="4494698" cy="2778349"/>
          </a:xfrm>
        </p:grpSpPr>
        <p:pic>
          <p:nvPicPr>
            <p:cNvPr id="21" name="图片 20"/>
            <p:cNvPicPr>
              <a:picLocks noChangeAspect="1"/>
            </p:cNvPicPr>
            <p:nvPr/>
          </p:nvPicPr>
          <p:blipFill>
            <a:blip r:embed="rId1"/>
            <a:stretch>
              <a:fillRect/>
            </a:stretch>
          </p:blipFill>
          <p:spPr>
            <a:xfrm>
              <a:off x="6868595" y="2422705"/>
              <a:ext cx="2219404" cy="1440000"/>
            </a:xfrm>
            <a:prstGeom prst="rect">
              <a:avLst/>
            </a:prstGeom>
          </p:spPr>
        </p:pic>
        <p:pic>
          <p:nvPicPr>
            <p:cNvPr id="22" name="图片 21" descr="C:/Users/QX_HD/Downloads/北方根达菜介绍 (5).png北方根达菜介绍 (5)"/>
            <p:cNvPicPr>
              <a:picLocks noChangeAspect="1"/>
            </p:cNvPicPr>
            <p:nvPr/>
          </p:nvPicPr>
          <p:blipFill>
            <a:blip r:embed="rId2"/>
            <a:srcRect t="141"/>
            <a:stretch>
              <a:fillRect/>
            </a:stretch>
          </p:blipFill>
          <p:spPr>
            <a:xfrm>
              <a:off x="9196287" y="2422704"/>
              <a:ext cx="2166858" cy="1440000"/>
            </a:xfrm>
            <a:prstGeom prst="rect">
              <a:avLst/>
            </a:prstGeom>
          </p:spPr>
        </p:pic>
        <p:pic>
          <p:nvPicPr>
            <p:cNvPr id="23" name="图片 22"/>
            <p:cNvPicPr>
              <a:picLocks noChangeAspect="1"/>
            </p:cNvPicPr>
            <p:nvPr/>
          </p:nvPicPr>
          <p:blipFill>
            <a:blip r:embed="rId3"/>
            <a:stretch>
              <a:fillRect/>
            </a:stretch>
          </p:blipFill>
          <p:spPr>
            <a:xfrm>
              <a:off x="6868594" y="3966673"/>
              <a:ext cx="2221200" cy="1234330"/>
            </a:xfrm>
            <a:prstGeom prst="rect">
              <a:avLst/>
            </a:prstGeom>
          </p:spPr>
        </p:pic>
        <p:pic>
          <p:nvPicPr>
            <p:cNvPr id="24" name="图片 23"/>
            <p:cNvPicPr>
              <a:picLocks noChangeAspect="1"/>
            </p:cNvPicPr>
            <p:nvPr/>
          </p:nvPicPr>
          <p:blipFill>
            <a:blip r:embed="rId4"/>
            <a:stretch>
              <a:fillRect/>
            </a:stretch>
          </p:blipFill>
          <p:spPr>
            <a:xfrm>
              <a:off x="9196117" y="3992271"/>
              <a:ext cx="2167175" cy="1208782"/>
            </a:xfrm>
            <a:prstGeom prst="rect">
              <a:avLst/>
            </a:prstGeom>
          </p:spPr>
        </p:pic>
      </p:grpSp>
      <p:sp>
        <p:nvSpPr>
          <p:cNvPr id="2" name="文本框 1"/>
          <p:cNvSpPr txBox="1"/>
          <p:nvPr/>
        </p:nvSpPr>
        <p:spPr>
          <a:xfrm>
            <a:off x="596813" y="1094823"/>
            <a:ext cx="11089822" cy="830997"/>
          </a:xfrm>
          <a:prstGeom prst="rect">
            <a:avLst/>
          </a:prstGeom>
          <a:noFill/>
        </p:spPr>
        <p:txBody>
          <a:bodyPr wrap="square" rtlCol="0">
            <a:spAutoFit/>
          </a:bodyPr>
          <a:lstStyle/>
          <a:p>
            <a:r>
              <a:rPr lang="en-US" altLang="zh-CN" sz="2400" b="1" dirty="0">
                <a:sym typeface="+mn-ea"/>
              </a:rPr>
              <a:t>(3) General Harvesting Guidelines Applicable to Both Manual and Mechanical Methods</a:t>
            </a:r>
            <a:endParaRPr lang="en-US" altLang="zh-CN" sz="2400" b="1" dirty="0">
              <a:sym typeface="+mn-ea"/>
            </a:endParaRPr>
          </a:p>
        </p:txBody>
      </p:sp>
      <p:sp>
        <p:nvSpPr>
          <p:cNvPr id="5" name="矩形: 圆角 4"/>
          <p:cNvSpPr/>
          <p:nvPr/>
        </p:nvSpPr>
        <p:spPr>
          <a:xfrm>
            <a:off x="1299210" y="2990850"/>
            <a:ext cx="6217920" cy="92773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Harvesting is </a:t>
            </a:r>
            <a:r>
              <a:rPr lang="en-US" altLang="zh-CN" sz="1400" b="1" dirty="0">
                <a:solidFill>
                  <a:schemeClr val="tx1"/>
                </a:solidFill>
              </a:rPr>
              <a:t>strictly prohibited</a:t>
            </a:r>
            <a:r>
              <a:rPr lang="en-US" altLang="zh-CN" sz="1400" dirty="0">
                <a:solidFill>
                  <a:schemeClr val="tx1"/>
                </a:solidFill>
              </a:rPr>
              <a:t> during </a:t>
            </a:r>
            <a:r>
              <a:rPr lang="en-US" altLang="zh-CN" sz="1400" b="1" dirty="0">
                <a:solidFill>
                  <a:schemeClr val="tx1"/>
                </a:solidFill>
              </a:rPr>
              <a:t>rainy weather</a:t>
            </a:r>
            <a:r>
              <a:rPr lang="en-US" altLang="zh-CN" sz="1400" dirty="0">
                <a:solidFill>
                  <a:schemeClr val="tx1"/>
                </a:solidFill>
              </a:rPr>
              <a:t>, </a:t>
            </a:r>
            <a:r>
              <a:rPr lang="en-US" altLang="zh-CN" sz="1400" b="1" dirty="0">
                <a:solidFill>
                  <a:schemeClr val="tx1"/>
                </a:solidFill>
              </a:rPr>
              <a:t>after rainfall</a:t>
            </a:r>
            <a:r>
              <a:rPr lang="en-US" altLang="zh-CN" sz="1400" dirty="0">
                <a:solidFill>
                  <a:schemeClr val="tx1"/>
                </a:solidFill>
              </a:rPr>
              <a:t>, or </a:t>
            </a:r>
            <a:r>
              <a:rPr lang="en-US" altLang="zh-CN" sz="1400" b="1" dirty="0">
                <a:solidFill>
                  <a:schemeClr val="tx1"/>
                </a:solidFill>
              </a:rPr>
              <a:t>under heavy fog</a:t>
            </a:r>
            <a:r>
              <a:rPr lang="en-US" altLang="zh-CN" sz="1400" dirty="0">
                <a:solidFill>
                  <a:schemeClr val="tx1"/>
                </a:solidFill>
              </a:rPr>
              <a:t> or </a:t>
            </a:r>
            <a:r>
              <a:rPr lang="en-US" altLang="zh-CN" sz="1400" b="1" dirty="0">
                <a:solidFill>
                  <a:schemeClr val="tx1"/>
                </a:solidFill>
              </a:rPr>
              <a:t>heavy dew</a:t>
            </a:r>
            <a:r>
              <a:rPr lang="en-US" altLang="zh-CN" sz="1400" dirty="0">
                <a:solidFill>
                  <a:schemeClr val="tx1"/>
                </a:solidFill>
              </a:rPr>
              <a:t> to prevent surface water accumulation and microbial contamination.</a:t>
            </a:r>
            <a:endParaRPr lang="en-US" altLang="zh-CN" sz="1400" dirty="0">
              <a:solidFill>
                <a:schemeClr val="tx1"/>
              </a:solidFill>
            </a:endParaRPr>
          </a:p>
        </p:txBody>
      </p:sp>
      <p:sp>
        <p:nvSpPr>
          <p:cNvPr id="8" name="矩形: 圆角 7"/>
          <p:cNvSpPr/>
          <p:nvPr/>
        </p:nvSpPr>
        <p:spPr>
          <a:xfrm>
            <a:off x="1299210" y="4408805"/>
            <a:ext cx="6217920" cy="39624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Irrigation should be </a:t>
            </a:r>
            <a:r>
              <a:rPr lang="en-US" altLang="zh-CN" sz="1400" b="1" dirty="0">
                <a:solidFill>
                  <a:schemeClr val="tx1"/>
                </a:solidFill>
              </a:rPr>
              <a:t>avoided 1–2 days before harvest</a:t>
            </a:r>
            <a:r>
              <a:rPr lang="en-US" altLang="zh-CN" sz="1400" dirty="0">
                <a:solidFill>
                  <a:schemeClr val="tx1"/>
                </a:solidFill>
              </a:rPr>
              <a:t>.</a:t>
            </a:r>
            <a:endParaRPr lang="en-US" altLang="zh-CN" sz="1400" dirty="0">
              <a:solidFill>
                <a:schemeClr val="tx1"/>
              </a:solidFill>
            </a:endParaRPr>
          </a:p>
        </p:txBody>
      </p:sp>
      <p:sp>
        <p:nvSpPr>
          <p:cNvPr id="15" name="矩形: 圆角 14"/>
          <p:cNvSpPr/>
          <p:nvPr/>
        </p:nvSpPr>
        <p:spPr>
          <a:xfrm>
            <a:off x="1299210" y="4868545"/>
            <a:ext cx="6217920" cy="62865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Excessive irrigation</a:t>
            </a:r>
            <a:r>
              <a:rPr lang="en-US" altLang="zh-CN" sz="1400" dirty="0">
                <a:solidFill>
                  <a:schemeClr val="tx1"/>
                </a:solidFill>
              </a:rPr>
              <a:t> → overhydration → increasing the risk of skin cracking and reducing flavor quality and storage stability.</a:t>
            </a:r>
            <a:endParaRPr lang="en-US" altLang="zh-CN" sz="1400" dirty="0">
              <a:solidFill>
                <a:schemeClr val="tx1"/>
              </a:solidFill>
            </a:endParaRPr>
          </a:p>
        </p:txBody>
      </p:sp>
      <p:grpSp>
        <p:nvGrpSpPr>
          <p:cNvPr id="26" name="组合 25"/>
          <p:cNvGrpSpPr/>
          <p:nvPr/>
        </p:nvGrpSpPr>
        <p:grpSpPr>
          <a:xfrm>
            <a:off x="0" y="6708278"/>
            <a:ext cx="12192000" cy="153627"/>
            <a:chOff x="147892" y="6347897"/>
            <a:chExt cx="11450808" cy="120769"/>
          </a:xfrm>
        </p:grpSpPr>
        <p:sp>
          <p:nvSpPr>
            <p:cNvPr id="27" name="矩形 26"/>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8" name="矩形 27"/>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3" name="文本框 2"/>
          <p:cNvSpPr txBox="1"/>
          <p:nvPr/>
        </p:nvSpPr>
        <p:spPr>
          <a:xfrm>
            <a:off x="690563" y="4011930"/>
            <a:ext cx="6096000" cy="386080"/>
          </a:xfrm>
          <a:prstGeom prst="rect">
            <a:avLst/>
          </a:prstGeom>
          <a:noFill/>
        </p:spPr>
        <p:txBody>
          <a:bodyPr wrap="square" rtlCol="0" anchor="t">
            <a:spAutoFit/>
          </a:bodyPr>
          <a:lstStyle/>
          <a:p>
            <a:pPr marL="612140"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Irrigation Restrictions Before Harvest</a:t>
            </a:r>
            <a:endParaRPr lang="en-US" altLang="zh-CN" sz="1600" b="1" dirty="0">
              <a:latin typeface="Arial" panose="020B0604020202020204" pitchFamily="34" charset="0"/>
              <a:cs typeface="Arial" panose="020B0604020202020204" pitchFamily="34" charset="0"/>
              <a:sym typeface="+mn-ea"/>
            </a:endParaRPr>
          </a:p>
        </p:txBody>
      </p:sp>
      <p:sp>
        <p:nvSpPr>
          <p:cNvPr id="6" name="文本框 5"/>
          <p:cNvSpPr txBox="1"/>
          <p:nvPr/>
        </p:nvSpPr>
        <p:spPr>
          <a:xfrm>
            <a:off x="690563" y="2588895"/>
            <a:ext cx="6096000" cy="386080"/>
          </a:xfrm>
          <a:prstGeom prst="rect">
            <a:avLst/>
          </a:prstGeom>
          <a:noFill/>
        </p:spPr>
        <p:txBody>
          <a:bodyPr wrap="square" rtlCol="0" anchor="t">
            <a:spAutoFit/>
          </a:bodyPr>
          <a:lstStyle/>
          <a:p>
            <a:pPr marL="612140"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Weather Restrictions for Harvesting</a:t>
            </a:r>
            <a:endParaRPr lang="en-US" altLang="zh-CN" sz="1600" b="1" dirty="0">
              <a:latin typeface="Arial" panose="020B0604020202020204" pitchFamily="34" charset="0"/>
              <a:cs typeface="Arial" panose="020B0604020202020204" pitchFamily="34" charset="0"/>
              <a:sym typeface="+mn-ea"/>
            </a:endParaRPr>
          </a:p>
        </p:txBody>
      </p:sp>
      <p:pic>
        <p:nvPicPr>
          <p:cNvPr id="7" name="7-2-1_22">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739775" y="54562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4" grpId="0"/>
      <p:bldP spid="5" grpId="0" animBg="1"/>
      <p:bldP spid="8" grpId="0" animBg="1"/>
      <p:bldP spid="15" grpId="0" animBg="1"/>
      <p:bldP spid="3"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2177716"/>
            <a:ext cx="8398042" cy="3356152"/>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8170" y="2421890"/>
            <a:ext cx="6260465"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Timeliness of Grading</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After harvesting, fruits and vegetables should be </a:t>
            </a:r>
            <a:r>
              <a:rPr lang="en-US" altLang="zh-CN" sz="1600" b="1" dirty="0">
                <a:solidFill>
                  <a:schemeClr val="bg1"/>
                </a:solidFill>
                <a:latin typeface="Arial" panose="020B0604020202020204" pitchFamily="34" charset="0"/>
                <a:cs typeface="Arial" panose="020B0604020202020204" pitchFamily="34" charset="0"/>
                <a:sym typeface="+mn-ea"/>
              </a:rPr>
              <a:t>graded in a timely manner</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 name="文本框 1"/>
          <p:cNvSpPr txBox="1"/>
          <p:nvPr/>
        </p:nvSpPr>
        <p:spPr>
          <a:xfrm>
            <a:off x="598170" y="3642995"/>
            <a:ext cx="6260465" cy="14109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Importance in Commercialization</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A core</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step</a:t>
            </a:r>
            <a:r>
              <a:rPr lang="en-US" altLang="zh-CN" sz="1600" dirty="0">
                <a:solidFill>
                  <a:schemeClr val="bg1"/>
                </a:solidFill>
                <a:latin typeface="Arial" panose="020B0604020202020204" pitchFamily="34" charset="0"/>
                <a:cs typeface="Arial" panose="020B0604020202020204" pitchFamily="34" charset="0"/>
                <a:sym typeface="+mn-ea"/>
              </a:rPr>
              <a:t> in the </a:t>
            </a:r>
            <a:r>
              <a:rPr lang="en-US" altLang="zh-CN" sz="1600" b="1" dirty="0">
                <a:solidFill>
                  <a:schemeClr val="bg1"/>
                </a:solidFill>
                <a:latin typeface="Arial" panose="020B0604020202020204" pitchFamily="34" charset="0"/>
                <a:cs typeface="Arial" panose="020B0604020202020204" pitchFamily="34" charset="0"/>
                <a:sym typeface="+mn-ea"/>
              </a:rPr>
              <a:t>commercialization</a:t>
            </a:r>
            <a:r>
              <a:rPr lang="en-US" altLang="zh-CN" sz="1600" dirty="0">
                <a:solidFill>
                  <a:schemeClr val="bg1"/>
                </a:solidFill>
                <a:latin typeface="Arial" panose="020B0604020202020204" pitchFamily="34" charset="0"/>
                <a:cs typeface="Arial" panose="020B0604020202020204" pitchFamily="34" charset="0"/>
                <a:sym typeface="+mn-ea"/>
              </a:rPr>
              <a:t> process.</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Has a </a:t>
            </a:r>
            <a:r>
              <a:rPr lang="en-US" altLang="zh-CN" sz="1600" b="1" dirty="0">
                <a:solidFill>
                  <a:schemeClr val="bg1"/>
                </a:solidFill>
                <a:latin typeface="Arial" panose="020B0604020202020204" pitchFamily="34" charset="0"/>
                <a:cs typeface="Arial" panose="020B0604020202020204" pitchFamily="34" charset="0"/>
                <a:sym typeface="+mn-ea"/>
              </a:rPr>
              <a:t>direct impact </a:t>
            </a:r>
            <a:r>
              <a:rPr lang="en-US" altLang="zh-CN" sz="1600" dirty="0">
                <a:solidFill>
                  <a:schemeClr val="bg1"/>
                </a:solidFill>
                <a:latin typeface="Arial" panose="020B0604020202020204" pitchFamily="34" charset="0"/>
                <a:cs typeface="Arial" panose="020B0604020202020204" pitchFamily="34" charset="0"/>
                <a:sym typeface="+mn-ea"/>
              </a:rPr>
              <a:t>on subsequent </a:t>
            </a:r>
            <a:r>
              <a:rPr lang="en-US" altLang="zh-CN" sz="1600" b="1" dirty="0">
                <a:solidFill>
                  <a:schemeClr val="bg1"/>
                </a:solidFill>
                <a:latin typeface="Arial" panose="020B0604020202020204" pitchFamily="34" charset="0"/>
                <a:cs typeface="Arial" panose="020B0604020202020204" pitchFamily="34" charset="0"/>
                <a:sym typeface="+mn-ea"/>
              </a:rPr>
              <a:t>storage</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transportation,</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marketing</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and overall commodity value</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21" name="图片 20"/>
          <p:cNvPicPr>
            <a:picLocks noChangeAspect="1"/>
          </p:cNvPicPr>
          <p:nvPr/>
        </p:nvPicPr>
        <p:blipFill>
          <a:blip r:embed="rId1"/>
          <a:stretch>
            <a:fillRect/>
          </a:stretch>
        </p:blipFill>
        <p:spPr>
          <a:xfrm>
            <a:off x="7089372" y="1700839"/>
            <a:ext cx="4664556" cy="2881566"/>
          </a:xfrm>
          <a:prstGeom prst="rect">
            <a:avLst/>
          </a:prstGeom>
        </p:spPr>
      </p:pic>
      <p:pic>
        <p:nvPicPr>
          <p:cNvPr id="3" name="7-2-1_23">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90588" y="538797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4" grpId="0" animBg="1"/>
      <p:bldP spid="15" grpId="0" uiExpand="1" build="p"/>
      <p:bldP spid="5" grpId="0"/>
      <p:bldP spid="2"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80720" y="1712595"/>
            <a:ext cx="7249160" cy="826770"/>
          </a:xfrm>
          <a:prstGeom prst="rect">
            <a:avLst/>
          </a:prstGeom>
          <a:noFill/>
        </p:spPr>
        <p:txBody>
          <a:bodyPr wrap="square" rtlCol="0">
            <a:spAutoFit/>
          </a:bodyPr>
          <a:lstStyle/>
          <a:p>
            <a:pPr marL="288290" lvl="0" indent="-288290">
              <a:lnSpc>
                <a:spcPct val="110000"/>
              </a:lnSpc>
              <a:spcBef>
                <a:spcPts val="100"/>
              </a:spcBef>
              <a:spcAft>
                <a:spcPts val="100"/>
              </a:spcAft>
              <a:buSzPct val="100000"/>
              <a:buFont typeface="Wingdings" panose="05000000000000000000" charset="0"/>
              <a:buChar char="n"/>
            </a:pPr>
            <a:r>
              <a:rPr lang="en-US" altLang="zh-CN" sz="1400" b="1" dirty="0">
                <a:solidFill>
                  <a:srgbClr val="5BAE3E"/>
                </a:solidFill>
                <a:latin typeface="Arial" panose="020B0604020202020204" pitchFamily="34" charset="0"/>
                <a:cs typeface="Arial" panose="020B0604020202020204" pitchFamily="34" charset="0"/>
                <a:sym typeface="+mn-ea"/>
              </a:rPr>
              <a:t>Definition of Grading</a:t>
            </a:r>
            <a:endParaRPr lang="en-US" altLang="zh-CN" sz="14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The standardized practice of classifying harvested produce into </a:t>
            </a:r>
            <a:r>
              <a:rPr lang="en-US" altLang="zh-CN" sz="1400" b="1" dirty="0">
                <a:solidFill>
                  <a:schemeClr val="tx1"/>
                </a:solidFill>
                <a:latin typeface="Arial" panose="020B0604020202020204" pitchFamily="34" charset="0"/>
                <a:cs typeface="Arial" panose="020B0604020202020204" pitchFamily="34" charset="0"/>
                <a:sym typeface="+mn-ea"/>
              </a:rPr>
              <a:t>different grades</a:t>
            </a:r>
            <a:r>
              <a:rPr lang="en-US" altLang="zh-CN" sz="1400" dirty="0">
                <a:solidFill>
                  <a:schemeClr val="tx1"/>
                </a:solidFill>
                <a:latin typeface="Arial" panose="020B0604020202020204" pitchFamily="34" charset="0"/>
                <a:cs typeface="Arial" panose="020B0604020202020204" pitchFamily="34" charset="0"/>
                <a:sym typeface="+mn-ea"/>
              </a:rPr>
              <a:t> according to </a:t>
            </a:r>
            <a:r>
              <a:rPr lang="en-US" altLang="zh-CN" sz="1400" b="1" dirty="0">
                <a:solidFill>
                  <a:schemeClr val="tx1"/>
                </a:solidFill>
                <a:latin typeface="Arial" panose="020B0604020202020204" pitchFamily="34" charset="0"/>
                <a:cs typeface="Arial" panose="020B0604020202020204" pitchFamily="34" charset="0"/>
                <a:sym typeface="+mn-ea"/>
              </a:rPr>
              <a:t>predefined quality standards and size specifications</a:t>
            </a:r>
            <a:r>
              <a:rPr lang="en-US" altLang="zh-CN" sz="1400" dirty="0">
                <a:solidFill>
                  <a:schemeClr val="tx1"/>
                </a:solidFill>
                <a:latin typeface="Arial" panose="020B0604020202020204" pitchFamily="34" charset="0"/>
                <a:cs typeface="Arial" panose="020B0604020202020204" pitchFamily="34" charset="0"/>
                <a:sym typeface="+mn-ea"/>
              </a:rPr>
              <a:t>.</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680720" y="3097137"/>
            <a:ext cx="8994140" cy="327660"/>
          </a:xfrm>
          <a:prstGeom prst="rect">
            <a:avLst/>
          </a:prstGeom>
          <a:noFill/>
        </p:spPr>
        <p:txBody>
          <a:bodyPr wrap="square" rtlCol="0">
            <a:spAutoFit/>
          </a:bodyPr>
          <a:lstStyle/>
          <a:p>
            <a:pPr marL="288290" lvl="0" indent="-288290">
              <a:lnSpc>
                <a:spcPct val="110000"/>
              </a:lnSpc>
              <a:spcBef>
                <a:spcPts val="100"/>
              </a:spcBef>
              <a:spcAft>
                <a:spcPts val="100"/>
              </a:spcAft>
              <a:buSzPct val="100000"/>
              <a:buFont typeface="Wingdings" panose="05000000000000000000" charset="0"/>
              <a:buChar char="n"/>
            </a:pPr>
            <a:r>
              <a:rPr lang="en-US" altLang="zh-CN" sz="1400" b="1" dirty="0">
                <a:solidFill>
                  <a:srgbClr val="5BAE3E"/>
                </a:solidFill>
                <a:latin typeface="Arial" panose="020B0604020202020204" pitchFamily="34" charset="0"/>
                <a:cs typeface="Arial" panose="020B0604020202020204" pitchFamily="34" charset="0"/>
                <a:sym typeface="+mn-ea"/>
              </a:rPr>
              <a:t>Significance of Grading</a:t>
            </a:r>
            <a:endParaRPr lang="en-US" altLang="zh-CN" sz="1400" b="1"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680720" y="2522220"/>
            <a:ext cx="6621780" cy="589915"/>
          </a:xfrm>
          <a:prstGeom prst="rect">
            <a:avLst/>
          </a:prstGeom>
          <a:noFill/>
        </p:spPr>
        <p:txBody>
          <a:bodyPr wrap="square" rtlCol="0">
            <a:spAutoFit/>
          </a:bodyPr>
          <a:lstStyle/>
          <a:p>
            <a:pPr marL="288290" lvl="0" indent="-288290">
              <a:lnSpc>
                <a:spcPct val="110000"/>
              </a:lnSpc>
              <a:spcBef>
                <a:spcPts val="100"/>
              </a:spcBef>
              <a:spcAft>
                <a:spcPts val="100"/>
              </a:spcAft>
              <a:buSzPct val="100000"/>
              <a:buFont typeface="Wingdings" panose="05000000000000000000" charset="0"/>
              <a:buChar char="n"/>
            </a:pPr>
            <a:r>
              <a:rPr lang="en-US" altLang="zh-CN" sz="1400" b="1" dirty="0">
                <a:solidFill>
                  <a:srgbClr val="5BAE3E"/>
                </a:solidFill>
                <a:latin typeface="Arial" panose="020B0604020202020204" pitchFamily="34" charset="0"/>
                <a:cs typeface="Arial" panose="020B0604020202020204" pitchFamily="34" charset="0"/>
                <a:sym typeface="+mn-ea"/>
              </a:rPr>
              <a:t>Core Purpose</a:t>
            </a:r>
            <a:endParaRPr lang="en-US" altLang="zh-CN" sz="14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Enhance product standardization and marketability.</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4" name="文本框 3"/>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(1) Purpose of Grading</a:t>
            </a:r>
            <a:endParaRPr lang="en-US" altLang="zh-CN" sz="2400" b="1" dirty="0">
              <a:sym typeface="+mn-ea"/>
            </a:endParaRPr>
          </a:p>
        </p:txBody>
      </p:sp>
      <p:sp>
        <p:nvSpPr>
          <p:cNvPr id="5" name="矩形: 圆角 4" descr="7b0a202020202262756c6c6574223a20227b5c2263617465676f727949645c223a5c225c222c5c2274656d706c61746549645c223a32303233313731347d220a7d0a"/>
          <p:cNvSpPr/>
          <p:nvPr/>
        </p:nvSpPr>
        <p:spPr>
          <a:xfrm>
            <a:off x="1064895" y="3731260"/>
            <a:ext cx="5175885" cy="148526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nchorCtr="0"/>
          <a:lstStyle/>
          <a:p>
            <a:pPr marL="144145" indent="-144145" fontAlgn="auto">
              <a:lnSpc>
                <a:spcPct val="100000"/>
              </a:lnSpc>
              <a:spcBef>
                <a:spcPts val="100"/>
              </a:spcBef>
              <a:spcAft>
                <a:spcPts val="600"/>
              </a:spcAft>
              <a:buBlip>
                <a:blip r:embed="rId1">
                  <a:extLst>
                    <a:ext uri="{96DAC541-7B7A-43D3-8B79-37D633B846F1}">
                      <asvg:svgBlip xmlns:asvg="http://schemas.microsoft.com/office/drawing/2016/SVG/main" r:embed="rId2"/>
                    </a:ext>
                  </a:extLst>
                </a:blip>
              </a:buBlip>
            </a:pPr>
            <a:r>
              <a:rPr lang="en-US" altLang="zh-CN" sz="1200" dirty="0">
                <a:solidFill>
                  <a:schemeClr val="tx1"/>
                </a:solidFill>
              </a:rPr>
              <a:t>Ensures that fruits and vegetables within the same grade are consistent in terms of quality, color, size, maturity, and cleanliness.</a:t>
            </a:r>
            <a:endParaRPr lang="en-US" altLang="zh-CN" sz="1200" dirty="0">
              <a:solidFill>
                <a:schemeClr val="tx1"/>
              </a:solidFill>
            </a:endParaRPr>
          </a:p>
          <a:p>
            <a:pPr marL="144145" indent="-144145" fontAlgn="auto">
              <a:lnSpc>
                <a:spcPct val="100000"/>
              </a:lnSpc>
              <a:spcBef>
                <a:spcPts val="100"/>
              </a:spcBef>
              <a:spcAft>
                <a:spcPts val="600"/>
              </a:spcAft>
              <a:buBlip>
                <a:blip r:embed="rId1">
                  <a:extLst>
                    <a:ext uri="{96DAC541-7B7A-43D3-8B79-37D633B846F1}">
                      <asvg:svgBlip xmlns:asvg="http://schemas.microsoft.com/office/drawing/2016/SVG/main" r:embed="rId2"/>
                    </a:ext>
                  </a:extLst>
                </a:blip>
              </a:buBlip>
            </a:pPr>
            <a:r>
              <a:rPr lang="en-US" altLang="zh-CN" sz="1200" dirty="0">
                <a:solidFill>
                  <a:schemeClr val="tx1"/>
                </a:solidFill>
                <a:sym typeface="+mn-ea"/>
              </a:rPr>
              <a:t>Facilitates standardized management during storage and transportation.</a:t>
            </a:r>
            <a:endParaRPr lang="en-US" altLang="zh-CN" sz="1200" dirty="0">
              <a:solidFill>
                <a:schemeClr val="tx1"/>
              </a:solidFill>
              <a:sym typeface="+mn-ea"/>
            </a:endParaRPr>
          </a:p>
          <a:p>
            <a:pPr marL="144145" indent="-144145" fontAlgn="auto">
              <a:lnSpc>
                <a:spcPct val="100000"/>
              </a:lnSpc>
              <a:spcBef>
                <a:spcPts val="100"/>
              </a:spcBef>
              <a:spcAft>
                <a:spcPts val="600"/>
              </a:spcAft>
              <a:buBlip>
                <a:blip r:embed="rId1">
                  <a:extLst>
                    <a:ext uri="{96DAC541-7B7A-43D3-8B79-37D633B846F1}">
                      <asvg:svgBlip xmlns:asvg="http://schemas.microsoft.com/office/drawing/2016/SVG/main" r:embed="rId2"/>
                    </a:ext>
                  </a:extLst>
                </a:blip>
              </a:buBlip>
            </a:pPr>
            <a:r>
              <a:rPr lang="en-US" altLang="zh-CN" sz="1200" dirty="0">
                <a:solidFill>
                  <a:schemeClr val="tx1"/>
                </a:solidFill>
                <a:sym typeface="+mn-ea"/>
              </a:rPr>
              <a:t>Reduces losses caused by compression-related damage, uneven maturity, and other issues arising from individual variability.</a:t>
            </a:r>
            <a:endParaRPr lang="en-US" altLang="zh-CN" sz="1200" dirty="0">
              <a:solidFill>
                <a:schemeClr val="tx1"/>
              </a:solidFill>
            </a:endParaRPr>
          </a:p>
        </p:txBody>
      </p:sp>
      <p:sp>
        <p:nvSpPr>
          <p:cNvPr id="22" name="矩形: 圆角 21" descr="7b0a202020202262756c6c6574223a20227b5c2263617465676f727949645c223a5c225c222c5c2274656d706c61746549645c223a32303233313731347d220a7d0a"/>
          <p:cNvSpPr/>
          <p:nvPr/>
        </p:nvSpPr>
        <p:spPr>
          <a:xfrm>
            <a:off x="6588760" y="3732530"/>
            <a:ext cx="4889500" cy="148336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44145" indent="-144145" fontAlgn="auto">
              <a:spcBef>
                <a:spcPts val="100"/>
              </a:spcBef>
              <a:spcAft>
                <a:spcPts val="600"/>
              </a:spcAft>
              <a:buBlip>
                <a:blip r:embed="rId1">
                  <a:extLst>
                    <a:ext uri="{96DAC541-7B7A-43D3-8B79-37D633B846F1}">
                      <asvg:svgBlip xmlns:asvg="http://schemas.microsoft.com/office/drawing/2016/SVG/main" r:embed="rId2"/>
                    </a:ext>
                  </a:extLst>
                </a:blip>
              </a:buBlip>
            </a:pPr>
            <a:r>
              <a:rPr lang="en-US" altLang="zh-CN" sz="1200" dirty="0">
                <a:solidFill>
                  <a:schemeClr val="tx1"/>
                </a:solidFill>
              </a:rPr>
              <a:t>Enables “high quality – high price” mechanism.</a:t>
            </a:r>
            <a:endParaRPr lang="en-US" altLang="zh-CN" sz="1200" dirty="0">
              <a:solidFill>
                <a:schemeClr val="tx1"/>
              </a:solidFill>
            </a:endParaRPr>
          </a:p>
          <a:p>
            <a:pPr marL="144145" indent="-144145" fontAlgn="auto">
              <a:spcBef>
                <a:spcPts val="100"/>
              </a:spcBef>
              <a:spcAft>
                <a:spcPts val="600"/>
              </a:spcAft>
              <a:buBlip>
                <a:blip r:embed="rId1">
                  <a:extLst>
                    <a:ext uri="{96DAC541-7B7A-43D3-8B79-37D633B846F1}">
                      <asvg:svgBlip xmlns:asvg="http://schemas.microsoft.com/office/drawing/2016/SVG/main" r:embed="rId2"/>
                    </a:ext>
                  </a:extLst>
                </a:blip>
              </a:buBlip>
            </a:pPr>
            <a:r>
              <a:rPr lang="en-US" altLang="zh-CN" sz="1200" dirty="0">
                <a:solidFill>
                  <a:schemeClr val="tx1"/>
                </a:solidFill>
              </a:rPr>
              <a:t>Clearly differentiating grades →premium-quality fruits and vegetables directed to high-end markets → significantly increases product value and growers’ income.</a:t>
            </a:r>
            <a:endParaRPr lang="en-US" altLang="zh-CN" sz="1200" dirty="0">
              <a:solidFill>
                <a:schemeClr val="tx1"/>
              </a:solidFill>
            </a:endParaRPr>
          </a:p>
        </p:txBody>
      </p:sp>
      <p:sp>
        <p:nvSpPr>
          <p:cNvPr id="24" name="文本框 23"/>
          <p:cNvSpPr txBox="1"/>
          <p:nvPr/>
        </p:nvSpPr>
        <p:spPr>
          <a:xfrm>
            <a:off x="6477000" y="3423603"/>
            <a:ext cx="4311015" cy="306705"/>
          </a:xfrm>
          <a:prstGeom prst="rect">
            <a:avLst/>
          </a:prstGeom>
          <a:noFill/>
        </p:spPr>
        <p:txBody>
          <a:bodyPr wrap="square" rtlCol="0" anchor="ctr" anchorCtr="0">
            <a:spAutoFit/>
          </a:bodyPr>
          <a:lstStyle/>
          <a:p>
            <a:pPr marL="284480" lvl="2" indent="-285750" fontAlgn="auto">
              <a:lnSpc>
                <a:spcPct val="100000"/>
              </a:lnSpc>
              <a:buSzPct val="100000"/>
              <a:buFont typeface="Arial" panose="020B0604020202020204" pitchFamily="34" charset="0"/>
              <a:buChar char="•"/>
            </a:pPr>
            <a:r>
              <a:rPr lang="en-US" altLang="zh-CN" sz="1400" b="1" dirty="0">
                <a:solidFill>
                  <a:schemeClr val="tx1"/>
                </a:solidFill>
                <a:latin typeface="Arial" panose="020B0604020202020204" pitchFamily="34" charset="0"/>
                <a:cs typeface="Arial" panose="020B0604020202020204" pitchFamily="34" charset="0"/>
                <a:sym typeface="+mn-ea"/>
              </a:rPr>
              <a:t>High Quality – High Price Mechanism</a:t>
            </a:r>
            <a:endParaRPr lang="en-US" altLang="zh-CN" sz="1400" b="1"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680720" y="5261135"/>
            <a:ext cx="6523990" cy="306705"/>
          </a:xfrm>
          <a:prstGeom prst="rect">
            <a:avLst/>
          </a:prstGeom>
          <a:noFill/>
        </p:spPr>
        <p:txBody>
          <a:bodyPr wrap="square" rtlCol="0" anchor="ctr" anchorCtr="0">
            <a:spAutoFit/>
          </a:bodyPr>
          <a:lstStyle/>
          <a:p>
            <a:pPr marL="575945" lvl="2" indent="-285750">
              <a:lnSpc>
                <a:spcPct val="100000"/>
              </a:lnSpc>
              <a:buSzPct val="100000"/>
              <a:buFont typeface="Arial" panose="020B0604020202020204" pitchFamily="34" charset="0"/>
              <a:buChar char="•"/>
            </a:pPr>
            <a:r>
              <a:rPr lang="en-US" altLang="zh-CN" sz="1400" b="1" dirty="0">
                <a:solidFill>
                  <a:schemeClr val="tx1"/>
                </a:solidFill>
                <a:latin typeface="Arial" panose="020B0604020202020204" pitchFamily="34" charset="0"/>
                <a:cs typeface="Arial" panose="020B0604020202020204" pitchFamily="34" charset="0"/>
                <a:sym typeface="+mn-ea"/>
              </a:rPr>
              <a:t>Reduces Communication and Identification Costs</a:t>
            </a:r>
            <a:endParaRPr lang="en-US" altLang="zh-CN" sz="1400" b="1" dirty="0">
              <a:solidFill>
                <a:schemeClr val="tx1"/>
              </a:solidFill>
              <a:latin typeface="Arial" panose="020B0604020202020204" pitchFamily="34" charset="0"/>
              <a:cs typeface="Arial" panose="020B0604020202020204" pitchFamily="34" charset="0"/>
              <a:sym typeface="+mn-ea"/>
            </a:endParaRPr>
          </a:p>
        </p:txBody>
      </p:sp>
      <p:sp>
        <p:nvSpPr>
          <p:cNvPr id="7" name="矩形: 圆角 21"/>
          <p:cNvSpPr/>
          <p:nvPr/>
        </p:nvSpPr>
        <p:spPr>
          <a:xfrm>
            <a:off x="1064895" y="5592445"/>
            <a:ext cx="10396220" cy="25209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200" dirty="0">
                <a:solidFill>
                  <a:schemeClr val="tx1"/>
                </a:solidFill>
              </a:rPr>
              <a:t>Reduces communication and identification costs between production and marketing stages.</a:t>
            </a:r>
            <a:endParaRPr lang="en-US" altLang="zh-CN" sz="1200" dirty="0">
              <a:solidFill>
                <a:schemeClr val="tx1"/>
              </a:solidFill>
            </a:endParaRPr>
          </a:p>
        </p:txBody>
      </p:sp>
      <p:sp>
        <p:nvSpPr>
          <p:cNvPr id="10" name="矩形: 圆角 21"/>
          <p:cNvSpPr/>
          <p:nvPr/>
        </p:nvSpPr>
        <p:spPr>
          <a:xfrm>
            <a:off x="1064895" y="5899085"/>
            <a:ext cx="5364000" cy="252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200" dirty="0">
                <a:solidFill>
                  <a:schemeClr val="tx1"/>
                </a:solidFill>
              </a:rPr>
              <a:t>Provides clear references for market procurement and consumer selection.</a:t>
            </a:r>
            <a:endParaRPr lang="en-US" altLang="zh-CN" sz="1200" dirty="0">
              <a:solidFill>
                <a:schemeClr val="tx1"/>
              </a:solidFill>
            </a:endParaRPr>
          </a:p>
        </p:txBody>
      </p:sp>
      <p:sp>
        <p:nvSpPr>
          <p:cNvPr id="11" name="矩形: 圆角 21"/>
          <p:cNvSpPr/>
          <p:nvPr/>
        </p:nvSpPr>
        <p:spPr>
          <a:xfrm>
            <a:off x="6640195" y="5899150"/>
            <a:ext cx="4820920" cy="25209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200" dirty="0">
                <a:solidFill>
                  <a:schemeClr val="tx1"/>
                </a:solidFill>
              </a:rPr>
              <a:t>Establishes efficient quality alignment from field to table.</a:t>
            </a:r>
            <a:endParaRPr lang="en-US" altLang="zh-CN" sz="1200" dirty="0">
              <a:solidFill>
                <a:schemeClr val="tx1"/>
              </a:solidFill>
            </a:endParaRPr>
          </a:p>
        </p:txBody>
      </p:sp>
      <p:sp>
        <p:nvSpPr>
          <p:cNvPr id="13" name="文本框 12"/>
          <p:cNvSpPr txBox="1"/>
          <p:nvPr/>
        </p:nvSpPr>
        <p:spPr>
          <a:xfrm>
            <a:off x="974725" y="3423603"/>
            <a:ext cx="4838065" cy="306705"/>
          </a:xfrm>
          <a:prstGeom prst="rect">
            <a:avLst/>
          </a:prstGeom>
          <a:noFill/>
        </p:spPr>
        <p:txBody>
          <a:bodyPr wrap="square" rtlCol="0" anchor="ctr" anchorCtr="0">
            <a:spAutoFit/>
          </a:bodyPr>
          <a:lstStyle/>
          <a:p>
            <a:pPr marL="284480" lvl="1" indent="-285750" fontAlgn="auto">
              <a:lnSpc>
                <a:spcPct val="100000"/>
              </a:lnSpc>
              <a:spcBef>
                <a:spcPts val="100"/>
              </a:spcBef>
              <a:spcAft>
                <a:spcPts val="100"/>
              </a:spcAft>
              <a:buSzPct val="100000"/>
              <a:buFont typeface="Arial" panose="020B0604020202020204" pitchFamily="34" charset="0"/>
              <a:buChar char="•"/>
            </a:pPr>
            <a:r>
              <a:rPr lang="en-US" altLang="zh-CN" sz="1400" b="1" dirty="0">
                <a:latin typeface="Arial" panose="020B0604020202020204" pitchFamily="34" charset="0"/>
                <a:cs typeface="Arial" panose="020B0604020202020204" pitchFamily="34" charset="0"/>
                <a:sym typeface="+mn-ea"/>
              </a:rPr>
              <a:t>Consistency Within Grades</a:t>
            </a:r>
            <a:endParaRPr lang="en-US" altLang="zh-CN" sz="1400" b="1" dirty="0">
              <a:latin typeface="Arial" panose="020B0604020202020204" pitchFamily="34" charset="0"/>
              <a:cs typeface="Arial" panose="020B0604020202020204" pitchFamily="34" charset="0"/>
              <a:sym typeface="+mn-ea"/>
            </a:endParaRPr>
          </a:p>
        </p:txBody>
      </p:sp>
      <p:pic>
        <p:nvPicPr>
          <p:cNvPr id="14" name="图片 13"/>
          <p:cNvPicPr>
            <a:picLocks noChangeAspect="1"/>
          </p:cNvPicPr>
          <p:nvPr/>
        </p:nvPicPr>
        <p:blipFill>
          <a:blip r:embed="rId3"/>
          <a:stretch>
            <a:fillRect/>
          </a:stretch>
        </p:blipFill>
        <p:spPr>
          <a:xfrm>
            <a:off x="8256238" y="1055144"/>
            <a:ext cx="3204210" cy="2211070"/>
          </a:xfrm>
          <a:prstGeom prst="rect">
            <a:avLst/>
          </a:prstGeom>
        </p:spPr>
      </p:pic>
      <p:pic>
        <p:nvPicPr>
          <p:cNvPr id="3" name="7-2-1_24">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2750800" y="5772150"/>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5" grpId="0" uiExpand="1" build="p"/>
      <p:bldP spid="2" grpId="0"/>
      <p:bldP spid="8" grpId="0" uiExpand="1" build="p"/>
      <p:bldP spid="4" grpId="0"/>
      <p:bldP spid="5" grpId="0" animBg="1" uiExpand="1" build="p"/>
      <p:bldP spid="22" grpId="0" animBg="1" uiExpand="1" build="p"/>
      <p:bldP spid="24" grpId="0"/>
      <p:bldP spid="6" grpId="0"/>
      <p:bldP spid="7" grpId="0" animBg="1"/>
      <p:bldP spid="10" grpId="0" animBg="1"/>
      <p:bldP spid="11"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a:off x="0" y="4342765"/>
            <a:ext cx="12192000" cy="251523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1820" y="1759585"/>
            <a:ext cx="10819765" cy="1359535"/>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Commodity-Specific Standards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Developed in accordance with </a:t>
            </a:r>
            <a:r>
              <a:rPr lang="en-US" altLang="zh-CN" sz="1600" b="1" dirty="0">
                <a:solidFill>
                  <a:schemeClr val="tx1"/>
                </a:solidFill>
                <a:latin typeface="Arial" panose="020B0604020202020204" pitchFamily="34" charset="0"/>
                <a:cs typeface="Arial" panose="020B0604020202020204" pitchFamily="34" charset="0"/>
                <a:sym typeface="+mn-ea"/>
              </a:rPr>
              <a:t>biological characteristics</a:t>
            </a:r>
            <a:r>
              <a:rPr lang="en-US" altLang="zh-CN" sz="1600" dirty="0">
                <a:solidFill>
                  <a:schemeClr val="tx1"/>
                </a:solidFill>
                <a:latin typeface="Arial" panose="020B0604020202020204" pitchFamily="34" charset="0"/>
                <a:cs typeface="Arial" panose="020B0604020202020204" pitchFamily="34" charset="0"/>
                <a:sym typeface="+mn-ea"/>
              </a:rPr>
              <a:t> of different commodities.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China established </a:t>
            </a:r>
            <a:r>
              <a:rPr lang="en-US" altLang="zh-CN" sz="1600" b="1" dirty="0">
                <a:solidFill>
                  <a:schemeClr val="tx1"/>
                </a:solidFill>
                <a:latin typeface="Arial" panose="020B0604020202020204" pitchFamily="34" charset="0"/>
                <a:cs typeface="Arial" panose="020B0604020202020204" pitchFamily="34" charset="0"/>
                <a:sym typeface="+mn-ea"/>
              </a:rPr>
              <a:t>dedicated agricultural grading standards</a:t>
            </a:r>
            <a:r>
              <a:rPr lang="en-US" altLang="zh-CN" sz="1600" dirty="0">
                <a:solidFill>
                  <a:schemeClr val="tx1"/>
                </a:solidFill>
                <a:latin typeface="Arial" panose="020B0604020202020204" pitchFamily="34" charset="0"/>
                <a:cs typeface="Arial" panose="020B0604020202020204" pitchFamily="34" charset="0"/>
                <a:sym typeface="+mn-ea"/>
              </a:rPr>
              <a:t> for products such as fresh fruits and leafy vegetables.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1820" y="3211195"/>
            <a:ext cx="11426009" cy="1039772"/>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Quality Grading Attributes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External attributes </a:t>
            </a:r>
            <a:r>
              <a:rPr lang="en-US" altLang="zh-CN" sz="1600" dirty="0">
                <a:latin typeface="Arial" panose="020B0604020202020204" pitchFamily="34" charset="0"/>
                <a:cs typeface="Arial" panose="020B0604020202020204" pitchFamily="34" charset="0"/>
                <a:sym typeface="+mn-ea"/>
              </a:rPr>
              <a:t>— Shape, </a:t>
            </a:r>
            <a:r>
              <a:rPr lang="en-US" altLang="zh-CN" sz="1600" dirty="0" err="1">
                <a:latin typeface="Arial" panose="020B0604020202020204" pitchFamily="34" charset="0"/>
                <a:cs typeface="Arial" panose="020B0604020202020204" pitchFamily="34" charset="0"/>
                <a:sym typeface="+mn-ea"/>
              </a:rPr>
              <a:t>colour</a:t>
            </a:r>
            <a:r>
              <a:rPr lang="en-US" altLang="zh-CN" sz="1600" dirty="0">
                <a:latin typeface="Arial" panose="020B0604020202020204" pitchFamily="34" charset="0"/>
                <a:cs typeface="Arial" panose="020B0604020202020204" pitchFamily="34" charset="0"/>
                <a:sym typeface="+mn-ea"/>
              </a:rPr>
              <a:t>, integrity, mechanical injury, pest and disease damage, and cleanliness. </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Internal attributes </a:t>
            </a:r>
            <a:r>
              <a:rPr lang="en-US" altLang="zh-CN" sz="1600" dirty="0">
                <a:solidFill>
                  <a:schemeClr val="tx1"/>
                </a:solidFill>
                <a:latin typeface="Arial" panose="020B0604020202020204" pitchFamily="34" charset="0"/>
                <a:cs typeface="Arial" panose="020B0604020202020204" pitchFamily="34" charset="0"/>
                <a:sym typeface="+mn-ea"/>
              </a:rPr>
              <a:t>—Soluble solids content (sugar level), firmness, flavour.</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1820" y="4342765"/>
            <a:ext cx="10614025" cy="1656080"/>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Quality Grades and Example</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Common grades </a:t>
            </a:r>
            <a:r>
              <a:rPr lang="en-US" altLang="zh-CN" sz="1600" dirty="0">
                <a:solidFill>
                  <a:schemeClr val="bg1"/>
                </a:solidFill>
                <a:latin typeface="Arial" panose="020B0604020202020204" pitchFamily="34" charset="0"/>
                <a:cs typeface="Arial" panose="020B0604020202020204" pitchFamily="34" charset="0"/>
                <a:sym typeface="+mn-ea"/>
              </a:rPr>
              <a:t>— Premium, Grade I, Grade II. </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Alternative designations</a:t>
            </a:r>
            <a:r>
              <a:rPr lang="en-US" altLang="zh-CN" sz="1600" dirty="0">
                <a:solidFill>
                  <a:schemeClr val="bg1"/>
                </a:solidFill>
                <a:latin typeface="Arial" panose="020B0604020202020204" pitchFamily="34" charset="0"/>
                <a:cs typeface="Arial" panose="020B0604020202020204" pitchFamily="34" charset="0"/>
                <a:sym typeface="+mn-ea"/>
              </a:rPr>
              <a:t> — A+, A, B.</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Blueberry</a:t>
            </a:r>
            <a:r>
              <a:rPr lang="en-US" altLang="zh-CN" sz="1600" dirty="0">
                <a:solidFill>
                  <a:schemeClr val="bg1"/>
                </a:solidFill>
                <a:latin typeface="Arial" panose="020B0604020202020204" pitchFamily="34" charset="0"/>
                <a:cs typeface="Arial" panose="020B0604020202020204" pitchFamily="34" charset="0"/>
                <a:sym typeface="+mn-ea"/>
              </a:rPr>
              <a:t> — Incorporate fruit diameter, soluble solids content, and anthocyanin levels → more precise grade differentiation.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Grading Standards</a:t>
            </a:r>
            <a:endParaRPr lang="en-US" altLang="zh-CN" sz="2400" b="1" dirty="0">
              <a:sym typeface="+mn-ea"/>
            </a:endParaRPr>
          </a:p>
        </p:txBody>
      </p:sp>
      <p:pic>
        <p:nvPicPr>
          <p:cNvPr id="3" name="7-2-1_25">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2522200" y="6170613"/>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3" grpId="0" animBg="1"/>
      <p:bldP spid="15" grpId="0" uiExpand="1" build="p"/>
      <p:bldP spid="8" grpId="0" uiExpand="1" build="p"/>
      <p:bldP spid="21" grpId="0" uiExpand="1" build="p"/>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935990" y="1868162"/>
            <a:ext cx="10553450" cy="744306"/>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Basis of Size Grading</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Quantifiable physical parameters</a:t>
            </a:r>
            <a:r>
              <a:rPr lang="en-US" altLang="zh-CN" sz="1600" dirty="0">
                <a:solidFill>
                  <a:schemeClr val="tx1"/>
                </a:solidFill>
                <a:latin typeface="Arial" panose="020B0604020202020204" pitchFamily="34" charset="0"/>
                <a:cs typeface="Arial" panose="020B0604020202020204" pitchFamily="34" charset="0"/>
                <a:sym typeface="+mn-ea"/>
              </a:rPr>
              <a:t> — weight, diameter, and length.</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p:cNvSpPr/>
          <p:nvPr/>
        </p:nvSpPr>
        <p:spPr>
          <a:xfrm rot="16200000">
            <a:off x="-900431" y="3587542"/>
            <a:ext cx="3276000" cy="70217"/>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8" name="文本框 7"/>
          <p:cNvSpPr txBox="1"/>
          <p:nvPr/>
        </p:nvSpPr>
        <p:spPr>
          <a:xfrm>
            <a:off x="935990" y="2622538"/>
            <a:ext cx="6883400" cy="1681999"/>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Size Categories and Adjustments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Four size categories</a:t>
            </a:r>
            <a:r>
              <a:rPr lang="en-US" altLang="zh-CN" sz="1600" dirty="0">
                <a:solidFill>
                  <a:schemeClr val="tx1"/>
                </a:solidFill>
                <a:latin typeface="Arial" panose="020B0604020202020204" pitchFamily="34" charset="0"/>
                <a:cs typeface="Arial" panose="020B0604020202020204" pitchFamily="34" charset="0"/>
                <a:sym typeface="+mn-ea"/>
              </a:rPr>
              <a:t> — Extra Large (XL), Large (L), Medium (M), Small (S).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Adjustable thresholds</a:t>
            </a:r>
            <a:r>
              <a:rPr lang="en-US" altLang="zh-CN" sz="1600" dirty="0">
                <a:solidFill>
                  <a:schemeClr val="tx1"/>
                </a:solidFill>
                <a:latin typeface="Arial" panose="020B0604020202020204" pitchFamily="34" charset="0"/>
                <a:cs typeface="Arial" panose="020B0604020202020204" pitchFamily="34" charset="0"/>
                <a:sym typeface="+mn-ea"/>
              </a:rPr>
              <a:t> — </a:t>
            </a:r>
            <a:r>
              <a:rPr lang="en-US" altLang="zh-CN" sz="1600" b="1" dirty="0">
                <a:solidFill>
                  <a:schemeClr val="tx1"/>
                </a:solidFill>
                <a:latin typeface="Arial" panose="020B0604020202020204" pitchFamily="34" charset="0"/>
                <a:cs typeface="Arial" panose="020B0604020202020204" pitchFamily="34" charset="0"/>
                <a:sym typeface="+mn-ea"/>
              </a:rPr>
              <a:t>Number of size classes</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threshold values</a:t>
            </a:r>
            <a:r>
              <a:rPr lang="en-US" altLang="zh-CN" sz="1600" dirty="0">
                <a:solidFill>
                  <a:schemeClr val="tx1"/>
                </a:solidFill>
                <a:latin typeface="Arial" panose="020B0604020202020204" pitchFamily="34" charset="0"/>
                <a:cs typeface="Arial" panose="020B0604020202020204" pitchFamily="34" charset="0"/>
                <a:sym typeface="+mn-ea"/>
              </a:rPr>
              <a:t> may be adjusted according to practical requirements.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2" name="文本框 21"/>
          <p:cNvSpPr txBox="1"/>
          <p:nvPr/>
        </p:nvSpPr>
        <p:spPr>
          <a:xfrm>
            <a:off x="935990" y="4314606"/>
            <a:ext cx="6258794" cy="1091068"/>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Commodity Examples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Apples and oranges</a:t>
            </a:r>
            <a:r>
              <a:rPr lang="en-US" altLang="zh-CN" sz="1600" dirty="0">
                <a:solidFill>
                  <a:schemeClr val="tx1"/>
                </a:solidFill>
                <a:latin typeface="Arial" panose="020B0604020202020204" pitchFamily="34" charset="0"/>
                <a:cs typeface="Arial" panose="020B0604020202020204" pitchFamily="34" charset="0"/>
                <a:sym typeface="+mn-ea"/>
              </a:rPr>
              <a:t> — commonly graded on diameter.</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Stem vegetables</a:t>
            </a:r>
            <a:r>
              <a:rPr lang="en-US" altLang="zh-CN" sz="1600" dirty="0">
                <a:solidFill>
                  <a:schemeClr val="tx1"/>
                </a:solidFill>
                <a:latin typeface="Arial" panose="020B0604020202020204" pitchFamily="34" charset="0"/>
                <a:cs typeface="Arial" panose="020B0604020202020204" pitchFamily="34" charset="0"/>
                <a:sym typeface="+mn-ea"/>
              </a:rPr>
              <a:t> (asparagus)— primarily graded by length.</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23" name="图片 22"/>
          <p:cNvPicPr>
            <a:picLocks noChangeAspect="1"/>
          </p:cNvPicPr>
          <p:nvPr/>
        </p:nvPicPr>
        <p:blipFill>
          <a:blip r:embed="rId1"/>
          <a:stretch>
            <a:fillRect/>
          </a:stretch>
        </p:blipFill>
        <p:spPr>
          <a:xfrm>
            <a:off x="7961520" y="3373948"/>
            <a:ext cx="3535155" cy="1984572"/>
          </a:xfrm>
          <a:prstGeom prst="rect">
            <a:avLst/>
          </a:prstGeom>
        </p:spPr>
      </p:pic>
      <p:sp>
        <p:nvSpPr>
          <p:cNvPr id="2" name="文本框 1"/>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(2) Grading Standards</a:t>
            </a:r>
            <a:endParaRPr lang="en-US" altLang="zh-CN" sz="2400" b="1" dirty="0">
              <a:sym typeface="+mn-ea"/>
            </a:endParaRPr>
          </a:p>
        </p:txBody>
      </p:sp>
      <p:grpSp>
        <p:nvGrpSpPr>
          <p:cNvPr id="4" name="组合 3"/>
          <p:cNvGrpSpPr/>
          <p:nvPr/>
        </p:nvGrpSpPr>
        <p:grpSpPr>
          <a:xfrm>
            <a:off x="0" y="6708278"/>
            <a:ext cx="12192000" cy="153627"/>
            <a:chOff x="147892" y="6347897"/>
            <a:chExt cx="11450808" cy="120769"/>
          </a:xfrm>
        </p:grpSpPr>
        <p:sp>
          <p:nvSpPr>
            <p:cNvPr id="5" name="矩形 4"/>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6" name="矩形 5"/>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21" name="7-2-1_26">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461875" y="6151563"/>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1"/>
                </p:tgtEl>
              </p:cMediaNode>
            </p:audio>
          </p:childTnLst>
        </p:cTn>
      </p:par>
    </p:tnLst>
    <p:bldLst>
      <p:bldP spid="15" grpId="0" uiExpand="1" build="p"/>
      <p:bldP spid="3" grpId="0" animBg="1"/>
      <p:bldP spid="8" grpId="0" uiExpand="1" build="p"/>
      <p:bldP spid="22"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25048" y="2590003"/>
            <a:ext cx="5114016" cy="450850"/>
          </a:xfrm>
          <a:prstGeom prst="rect">
            <a:avLst/>
          </a:prstGeom>
          <a:noFill/>
        </p:spPr>
        <p:txBody>
          <a:bodyPr wrap="square" rtlCol="0">
            <a:spAutoFit/>
          </a:bodyPr>
          <a:lstStyle/>
          <a:p>
            <a:pPr marL="342900" lvl="0" indent="-342900">
              <a:lnSpc>
                <a:spcPct val="130000"/>
              </a:lnSpc>
              <a:spcBef>
                <a:spcPts val="200"/>
              </a:spcBef>
              <a:spcAft>
                <a:spcPts val="200"/>
              </a:spcAft>
              <a:buSzPct val="100000"/>
              <a:buFont typeface="+mj-ea"/>
              <a:buAutoNum type="circleNumDbPlain"/>
            </a:pPr>
            <a:r>
              <a:rPr lang="en-US" altLang="zh-CN" b="1" dirty="0">
                <a:solidFill>
                  <a:srgbClr val="5BAE3E"/>
                </a:solidFill>
                <a:latin typeface="Arial" panose="020B0604020202020204" pitchFamily="34" charset="0"/>
                <a:cs typeface="Arial" panose="020B0604020202020204" pitchFamily="34" charset="0"/>
                <a:sym typeface="+mn-ea"/>
              </a:rPr>
              <a:t>Mass Grading (Weight-Based Grading)</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1" name="图片 20"/>
          <p:cNvPicPr>
            <a:picLocks noChangeAspect="1"/>
          </p:cNvPicPr>
          <p:nvPr/>
        </p:nvPicPr>
        <p:blipFill>
          <a:blip r:embed="rId1"/>
          <a:stretch>
            <a:fillRect/>
          </a:stretch>
        </p:blipFill>
        <p:spPr>
          <a:xfrm>
            <a:off x="8583295" y="3380740"/>
            <a:ext cx="3152140" cy="2000885"/>
          </a:xfrm>
          <a:prstGeom prst="rect">
            <a:avLst/>
          </a:prstGeom>
        </p:spPr>
      </p:pic>
      <p:sp>
        <p:nvSpPr>
          <p:cNvPr id="5" name="文本框 4"/>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(3) Grading Methods</a:t>
            </a:r>
            <a:endParaRPr lang="en-US" altLang="zh-CN" sz="2400" b="1" dirty="0">
              <a:sym typeface="+mn-ea"/>
            </a:endParaRPr>
          </a:p>
        </p:txBody>
      </p:sp>
      <p:grpSp>
        <p:nvGrpSpPr>
          <p:cNvPr id="16" name="组合 15"/>
          <p:cNvGrpSpPr/>
          <p:nvPr/>
        </p:nvGrpSpPr>
        <p:grpSpPr>
          <a:xfrm>
            <a:off x="0" y="1682750"/>
            <a:ext cx="12192000" cy="448310"/>
            <a:chOff x="0" y="1682750"/>
            <a:chExt cx="12192000" cy="448310"/>
          </a:xfrm>
        </p:grpSpPr>
        <p:sp>
          <p:nvSpPr>
            <p:cNvPr id="24" name="矩形 23"/>
            <p:cNvSpPr/>
            <p:nvPr/>
          </p:nvSpPr>
          <p:spPr>
            <a:xfrm>
              <a:off x="0" y="1682750"/>
              <a:ext cx="12192000" cy="44831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5" name="文本框 24" descr="7b0a202020202262756c6c6574223a20227b5c2263617465676f727949645c223a5c225c222c5c2274656d706c61746549645c223a32303233313731387d220a7d0a"/>
            <p:cNvSpPr txBox="1"/>
            <p:nvPr/>
          </p:nvSpPr>
          <p:spPr>
            <a:xfrm>
              <a:off x="657860" y="1745615"/>
              <a:ext cx="10838815" cy="337185"/>
            </a:xfrm>
            <a:prstGeom prst="rect">
              <a:avLst/>
            </a:prstGeom>
            <a:noFill/>
            <a:ln>
              <a:noFill/>
            </a:ln>
          </p:spPr>
          <p:txBody>
            <a:bodyPr wrap="square" rtlCol="0">
              <a:spAutoFit/>
            </a:bodyPr>
            <a:lstStyle/>
            <a:p>
              <a:pPr indent="0">
                <a:buNone/>
              </a:pPr>
              <a:r>
                <a:rPr lang="en-US" altLang="zh-CN" sz="1600" b="1" dirty="0">
                  <a:solidFill>
                    <a:schemeClr val="bg1"/>
                  </a:solidFill>
                  <a:latin typeface="Arial" panose="020B0604020202020204" pitchFamily="34" charset="0"/>
                  <a:cs typeface="Arial" panose="020B0604020202020204" pitchFamily="34" charset="0"/>
                </a:rPr>
                <a:t>Basis for Selecting Grading Methods</a:t>
              </a:r>
              <a:r>
                <a:rPr lang="en-US" altLang="zh-CN" sz="1600" dirty="0">
                  <a:solidFill>
                    <a:schemeClr val="bg1"/>
                  </a:solidFill>
                  <a:latin typeface="Arial" panose="020B0604020202020204" pitchFamily="34" charset="0"/>
                  <a:cs typeface="Arial" panose="020B0604020202020204" pitchFamily="34" charset="0"/>
                </a:rPr>
                <a:t>: physical characteristics, firmness, market requirements. </a:t>
              </a:r>
              <a:endParaRPr lang="en-US" altLang="zh-CN" sz="1600" dirty="0">
                <a:solidFill>
                  <a:schemeClr val="bg1"/>
                </a:solidFill>
                <a:latin typeface="Arial" panose="020B0604020202020204" pitchFamily="34" charset="0"/>
                <a:cs typeface="Arial" panose="020B0604020202020204" pitchFamily="34" charset="0"/>
              </a:endParaRPr>
            </a:p>
          </p:txBody>
        </p:sp>
      </p:grpSp>
      <p:sp>
        <p:nvSpPr>
          <p:cNvPr id="2" name="文本框 1"/>
          <p:cNvSpPr txBox="1"/>
          <p:nvPr/>
        </p:nvSpPr>
        <p:spPr>
          <a:xfrm>
            <a:off x="2740978" y="2202180"/>
            <a:ext cx="6710045" cy="368300"/>
          </a:xfrm>
          <a:prstGeom prst="rect">
            <a:avLst/>
          </a:prstGeom>
          <a:noFill/>
        </p:spPr>
        <p:txBody>
          <a:bodyPr wrap="square" rtlCol="0">
            <a:spAutoFit/>
          </a:bodyPr>
          <a:lstStyle/>
          <a:p>
            <a:pPr indent="0" algn="ctr" fontAlgn="auto"/>
            <a:r>
              <a:rPr lang="en-US" altLang="zh-CN" b="1" dirty="0"/>
              <a:t>Common grading approaches include the following</a:t>
            </a:r>
            <a:endParaRPr lang="en-US" altLang="zh-CN" b="1" dirty="0"/>
          </a:p>
        </p:txBody>
      </p:sp>
      <p:grpSp>
        <p:nvGrpSpPr>
          <p:cNvPr id="6" name="组合 5"/>
          <p:cNvGrpSpPr/>
          <p:nvPr/>
        </p:nvGrpSpPr>
        <p:grpSpPr>
          <a:xfrm>
            <a:off x="944880" y="3794760"/>
            <a:ext cx="7520305" cy="852805"/>
            <a:chOff x="1488" y="5800"/>
            <a:chExt cx="11843" cy="1343"/>
          </a:xfrm>
        </p:grpSpPr>
        <p:sp>
          <p:nvSpPr>
            <p:cNvPr id="9" name="矩形: 圆角 8"/>
            <p:cNvSpPr/>
            <p:nvPr/>
          </p:nvSpPr>
          <p:spPr>
            <a:xfrm>
              <a:off x="2066" y="6353"/>
              <a:ext cx="11265" cy="79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Weight </a:t>
              </a:r>
              <a:r>
                <a:rPr lang="en-US" altLang="zh-CN" sz="1400" dirty="0">
                  <a:solidFill>
                    <a:schemeClr val="tx1"/>
                  </a:solidFill>
                </a:rPr>
                <a:t>→ minimizes mechanical injury during the grading process + ensures consistent weight within each grade. </a:t>
              </a:r>
              <a:endParaRPr lang="en-US" altLang="zh-CN" sz="1400" dirty="0">
                <a:solidFill>
                  <a:schemeClr val="tx1"/>
                </a:solidFill>
              </a:endParaRPr>
            </a:p>
          </p:txBody>
        </p:sp>
        <p:sp>
          <p:nvSpPr>
            <p:cNvPr id="7" name="文本框 6"/>
            <p:cNvSpPr txBox="1"/>
            <p:nvPr/>
          </p:nvSpPr>
          <p:spPr>
            <a:xfrm>
              <a:off x="1488" y="5800"/>
              <a:ext cx="2911" cy="531"/>
            </a:xfrm>
            <a:prstGeom prst="rect">
              <a:avLst/>
            </a:prstGeom>
            <a:noFill/>
          </p:spPr>
          <p:txBody>
            <a:bodyPr wrap="none" rtlCol="0" anchor="ctr" anchorCtr="0">
              <a:spAutoFit/>
            </a:bodyPr>
            <a:lstStyle/>
            <a:p>
              <a:pPr marL="215900" lvl="0" indent="-28829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Grading Basis</a:t>
              </a:r>
              <a:endParaRPr lang="en-US" altLang="zh-CN" sz="1600" b="1" dirty="0">
                <a:latin typeface="Arial" panose="020B0604020202020204" pitchFamily="34" charset="0"/>
                <a:cs typeface="Arial" panose="020B0604020202020204" pitchFamily="34" charset="0"/>
                <a:sym typeface="+mn-ea"/>
              </a:endParaRPr>
            </a:p>
          </p:txBody>
        </p:sp>
      </p:grpSp>
      <p:grpSp>
        <p:nvGrpSpPr>
          <p:cNvPr id="3" name="组合 2"/>
          <p:cNvGrpSpPr/>
          <p:nvPr/>
        </p:nvGrpSpPr>
        <p:grpSpPr>
          <a:xfrm>
            <a:off x="944880" y="4737735"/>
            <a:ext cx="7520304" cy="643255"/>
            <a:chOff x="1488" y="7355"/>
            <a:chExt cx="11843" cy="1014"/>
          </a:xfrm>
        </p:grpSpPr>
        <p:sp>
          <p:nvSpPr>
            <p:cNvPr id="22" name="矩形: 圆角 21"/>
            <p:cNvSpPr/>
            <p:nvPr/>
          </p:nvSpPr>
          <p:spPr>
            <a:xfrm>
              <a:off x="2066" y="7859"/>
              <a:ext cx="11265" cy="5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Commonly used for </a:t>
              </a:r>
              <a:r>
                <a:rPr lang="en-US" altLang="zh-CN" sz="1400" b="1" dirty="0">
                  <a:solidFill>
                    <a:schemeClr val="tx1"/>
                  </a:solidFill>
                </a:rPr>
                <a:t>berries and other soft fruits and vegetables.</a:t>
              </a:r>
              <a:endParaRPr lang="en-US" altLang="zh-CN" sz="1400" b="1" dirty="0">
                <a:solidFill>
                  <a:schemeClr val="tx1"/>
                </a:solidFill>
              </a:endParaRPr>
            </a:p>
          </p:txBody>
        </p:sp>
        <p:sp>
          <p:nvSpPr>
            <p:cNvPr id="10" name="文本框 9"/>
            <p:cNvSpPr txBox="1"/>
            <p:nvPr/>
          </p:nvSpPr>
          <p:spPr>
            <a:xfrm>
              <a:off x="1488" y="7355"/>
              <a:ext cx="3816" cy="492"/>
            </a:xfrm>
            <a:prstGeom prst="rect">
              <a:avLst/>
            </a:prstGeom>
            <a:noFill/>
          </p:spPr>
          <p:txBody>
            <a:bodyPr wrap="none" rtlCol="0" anchor="ctr" anchorCtr="0">
              <a:spAutoFit/>
            </a:bodyPr>
            <a:lstStyle/>
            <a:p>
              <a:pPr marL="215900" lvl="0" indent="-288290">
                <a:lnSpc>
                  <a:spcPct val="9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Typical Applications</a:t>
              </a:r>
              <a:endParaRPr lang="en-US" altLang="zh-CN" sz="1600" b="1" dirty="0">
                <a:latin typeface="Arial" panose="020B0604020202020204" pitchFamily="34" charset="0"/>
                <a:cs typeface="Arial" panose="020B0604020202020204" pitchFamily="34" charset="0"/>
                <a:sym typeface="+mn-ea"/>
              </a:endParaRPr>
            </a:p>
          </p:txBody>
        </p:sp>
      </p:grpSp>
      <p:grpSp>
        <p:nvGrpSpPr>
          <p:cNvPr id="4" name="组合 3"/>
          <p:cNvGrpSpPr/>
          <p:nvPr/>
        </p:nvGrpSpPr>
        <p:grpSpPr>
          <a:xfrm>
            <a:off x="944880" y="5471160"/>
            <a:ext cx="10551794" cy="655320"/>
            <a:chOff x="1488" y="8618"/>
            <a:chExt cx="16617" cy="1032"/>
          </a:xfrm>
        </p:grpSpPr>
        <p:sp>
          <p:nvSpPr>
            <p:cNvPr id="23" name="矩形: 圆角 22"/>
            <p:cNvSpPr/>
            <p:nvPr/>
          </p:nvSpPr>
          <p:spPr>
            <a:xfrm>
              <a:off x="2066" y="9140"/>
              <a:ext cx="16039" cy="5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Accurate weighing equipment</a:t>
              </a:r>
              <a:r>
                <a:rPr lang="en-US" altLang="zh-CN" sz="1400" dirty="0">
                  <a:solidFill>
                    <a:schemeClr val="tx1"/>
                  </a:solidFill>
                </a:rPr>
                <a:t> is required to ensure </a:t>
              </a:r>
              <a:r>
                <a:rPr lang="en-US" altLang="zh-CN" sz="1400" b="1" dirty="0">
                  <a:solidFill>
                    <a:schemeClr val="tx1"/>
                  </a:solidFill>
                </a:rPr>
                <a:t>consistency at grade thresholds</a:t>
              </a:r>
              <a:r>
                <a:rPr lang="en-US" altLang="zh-CN" sz="1400" dirty="0">
                  <a:solidFill>
                    <a:schemeClr val="tx1"/>
                  </a:solidFill>
                </a:rPr>
                <a:t>.</a:t>
              </a:r>
              <a:endParaRPr lang="en-US" altLang="zh-CN" sz="1400" dirty="0">
                <a:solidFill>
                  <a:schemeClr val="tx1"/>
                </a:solidFill>
              </a:endParaRPr>
            </a:p>
          </p:txBody>
        </p:sp>
        <p:sp>
          <p:nvSpPr>
            <p:cNvPr id="11" name="文本框 10"/>
            <p:cNvSpPr txBox="1"/>
            <p:nvPr/>
          </p:nvSpPr>
          <p:spPr>
            <a:xfrm>
              <a:off x="1488" y="8618"/>
              <a:ext cx="4617" cy="531"/>
            </a:xfrm>
            <a:prstGeom prst="rect">
              <a:avLst/>
            </a:prstGeom>
            <a:noFill/>
          </p:spPr>
          <p:txBody>
            <a:bodyPr wrap="none" rtlCol="0" anchor="ctr" anchorCtr="0">
              <a:spAutoFit/>
            </a:bodyPr>
            <a:lstStyle/>
            <a:p>
              <a:pPr marL="215900" lvl="0" indent="-288290">
                <a:lnSpc>
                  <a:spcPct val="100000"/>
                </a:lnSpc>
                <a:spcBef>
                  <a:spcPts val="200"/>
                </a:spcBef>
                <a:spcAft>
                  <a:spcPts val="200"/>
                </a:spcAft>
                <a:buSzPct val="100000"/>
                <a:buFont typeface="Arial" panose="020B0604020202020204" pitchFamily="34" charset="0"/>
                <a:buChar char="•"/>
              </a:pPr>
              <a:r>
                <a:rPr kumimoji="0" lang="en-US" altLang="zh-CN" sz="1600" b="1" i="0" u="none" strike="noStrike" kern="1200" cap="none" spc="0" normalizeH="0" baseline="0" noProof="0">
                  <a:ln>
                    <a:noFill/>
                  </a:ln>
                  <a:effectLst/>
                  <a:uLnTx/>
                  <a:uFillTx/>
                  <a:latin typeface="Arial" panose="020B0604020202020204" pitchFamily="34" charset="0"/>
                  <a:ea typeface="思源黑体 CN Normal" panose="020B0400000000000000" charset="-122"/>
                  <a:cs typeface="Arial" panose="020B0604020202020204" pitchFamily="34" charset="0"/>
                  <a:sym typeface="+mn-ea"/>
                </a:rPr>
                <a:t>Equipment Requirements</a:t>
              </a:r>
              <a:endParaRPr lang="en-US" altLang="zh-CN" sz="1600" b="1" dirty="0">
                <a:latin typeface="Arial" panose="020B0604020202020204" pitchFamily="34" charset="0"/>
                <a:cs typeface="Arial" panose="020B0604020202020204" pitchFamily="34" charset="0"/>
                <a:sym typeface="+mn-ea"/>
              </a:endParaRPr>
            </a:p>
          </p:txBody>
        </p:sp>
      </p:grpSp>
      <p:grpSp>
        <p:nvGrpSpPr>
          <p:cNvPr id="14" name="组合 13"/>
          <p:cNvGrpSpPr/>
          <p:nvPr/>
        </p:nvGrpSpPr>
        <p:grpSpPr>
          <a:xfrm>
            <a:off x="944880" y="3035300"/>
            <a:ext cx="7520305" cy="669290"/>
            <a:chOff x="1488" y="4780"/>
            <a:chExt cx="11843" cy="1054"/>
          </a:xfrm>
        </p:grpSpPr>
        <p:sp>
          <p:nvSpPr>
            <p:cNvPr id="8" name="矩形: 圆角 7"/>
            <p:cNvSpPr/>
            <p:nvPr/>
          </p:nvSpPr>
          <p:spPr>
            <a:xfrm>
              <a:off x="2066" y="5324"/>
              <a:ext cx="11265" cy="5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Suitable for </a:t>
              </a:r>
              <a:r>
                <a:rPr lang="en-US" altLang="zh-CN" sz="1400" b="1" dirty="0">
                  <a:solidFill>
                    <a:schemeClr val="tx1"/>
                  </a:solidFill>
                </a:rPr>
                <a:t>produce with irregular shapes or soft tissues</a:t>
              </a:r>
              <a:r>
                <a:rPr lang="en-US" altLang="zh-CN" sz="1400" dirty="0">
                  <a:solidFill>
                    <a:schemeClr val="tx1"/>
                  </a:solidFill>
                </a:rPr>
                <a:t> that are prone to damage.</a:t>
              </a:r>
              <a:endParaRPr lang="en-US" altLang="zh-CN" sz="1400" dirty="0">
                <a:solidFill>
                  <a:schemeClr val="tx1"/>
                </a:solidFill>
              </a:endParaRPr>
            </a:p>
          </p:txBody>
        </p:sp>
        <p:sp>
          <p:nvSpPr>
            <p:cNvPr id="13" name="文本框 12"/>
            <p:cNvSpPr txBox="1"/>
            <p:nvPr/>
          </p:nvSpPr>
          <p:spPr>
            <a:xfrm>
              <a:off x="1488" y="4780"/>
              <a:ext cx="2644" cy="531"/>
            </a:xfrm>
            <a:prstGeom prst="rect">
              <a:avLst/>
            </a:prstGeom>
            <a:noFill/>
          </p:spPr>
          <p:txBody>
            <a:bodyPr wrap="none" rtlCol="0" anchor="t">
              <a:spAutoFit/>
            </a:bodyPr>
            <a:lstStyle/>
            <a:p>
              <a:pPr marL="215900" lvl="0" indent="-288290" algn="l">
                <a:lnSpc>
                  <a:spcPct val="100000"/>
                </a:lnSpc>
                <a:spcBef>
                  <a:spcPts val="200"/>
                </a:spcBef>
                <a:spcAft>
                  <a:spcPts val="200"/>
                </a:spcAft>
                <a:buClrTx/>
                <a:buSzTx/>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Applicability</a:t>
              </a:r>
              <a:endParaRPr lang="en-US" altLang="zh-CN" sz="1600" b="1" dirty="0">
                <a:latin typeface="Arial" panose="020B0604020202020204" pitchFamily="34" charset="0"/>
                <a:cs typeface="Arial" panose="020B0604020202020204" pitchFamily="34" charset="0"/>
                <a:sym typeface="+mn-ea"/>
              </a:endParaRPr>
            </a:p>
          </p:txBody>
        </p:sp>
      </p:grpSp>
      <p:pic>
        <p:nvPicPr>
          <p:cNvPr id="17" name="7-2-1_27">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39775" y="54689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7"/>
                </p:tgtEl>
              </p:cMediaNode>
            </p:audio>
          </p:childTnLst>
        </p:cTn>
      </p:par>
    </p:tnLst>
    <p:bldLst>
      <p:bldP spid="15" grpId="0"/>
      <p:bldP spid="5"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11667" y="1712462"/>
            <a:ext cx="3952129" cy="450850"/>
          </a:xfrm>
          <a:prstGeom prst="rect">
            <a:avLst/>
          </a:prstGeom>
          <a:noFill/>
        </p:spPr>
        <p:txBody>
          <a:bodyPr wrap="square" rtlCol="0">
            <a:spAutoFit/>
          </a:bodyPr>
          <a:lstStyle/>
          <a:p>
            <a:pPr marL="342900" lvl="0" indent="-342900">
              <a:lnSpc>
                <a:spcPct val="130000"/>
              </a:lnSpc>
              <a:buSzPct val="100000"/>
              <a:buFont typeface="+mj-ea"/>
              <a:buAutoNum type="circleNumDbPlain" startAt="2"/>
            </a:pPr>
            <a:r>
              <a:rPr lang="en-US" altLang="zh-CN" b="1" dirty="0">
                <a:solidFill>
                  <a:srgbClr val="5BAE3E"/>
                </a:solidFill>
                <a:latin typeface="Arial" panose="020B0604020202020204" pitchFamily="34" charset="0"/>
                <a:cs typeface="Arial" panose="020B0604020202020204" pitchFamily="34" charset="0"/>
                <a:sym typeface="+mn-ea"/>
              </a:rPr>
              <a:t>Size Grading</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5" name="文本框 4"/>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(3) Grading Methods</a:t>
            </a:r>
            <a:endParaRPr lang="en-US" altLang="zh-CN" sz="2400" b="1" dirty="0">
              <a:sym typeface="+mn-ea"/>
            </a:endParaRPr>
          </a:p>
        </p:txBody>
      </p:sp>
      <p:grpSp>
        <p:nvGrpSpPr>
          <p:cNvPr id="6" name="组合 5"/>
          <p:cNvGrpSpPr/>
          <p:nvPr/>
        </p:nvGrpSpPr>
        <p:grpSpPr>
          <a:xfrm>
            <a:off x="611505" y="5203190"/>
            <a:ext cx="7277100" cy="666750"/>
            <a:chOff x="963" y="7785"/>
            <a:chExt cx="11460" cy="1050"/>
          </a:xfrm>
        </p:grpSpPr>
        <p:sp>
          <p:nvSpPr>
            <p:cNvPr id="26" name="矩形: 圆角 25"/>
            <p:cNvSpPr/>
            <p:nvPr/>
          </p:nvSpPr>
          <p:spPr>
            <a:xfrm>
              <a:off x="2085" y="8325"/>
              <a:ext cx="10339" cy="5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Ensures visual uniformity within each grade, facilitating packaging and display.</a:t>
              </a:r>
              <a:endParaRPr lang="en-US" altLang="zh-CN" sz="1400" dirty="0">
                <a:solidFill>
                  <a:schemeClr val="tx1"/>
                </a:solidFill>
              </a:endParaRPr>
            </a:p>
          </p:txBody>
        </p:sp>
        <p:sp>
          <p:nvSpPr>
            <p:cNvPr id="3" name="文本框 2"/>
            <p:cNvSpPr txBox="1"/>
            <p:nvPr/>
          </p:nvSpPr>
          <p:spPr>
            <a:xfrm>
              <a:off x="963" y="7785"/>
              <a:ext cx="9600" cy="531"/>
            </a:xfrm>
            <a:prstGeom prst="rect">
              <a:avLst/>
            </a:prstGeom>
            <a:noFill/>
          </p:spPr>
          <p:txBody>
            <a:bodyPr wrap="square" rtlCol="0" anchor="ctr" anchorCtr="0">
              <a:spAutoFit/>
            </a:bodyPr>
            <a:lstStyle/>
            <a:p>
              <a:pPr marL="612140" lvl="1" indent="-285750">
                <a:lnSpc>
                  <a:spcPct val="100000"/>
                </a:lnSpc>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Outcome</a:t>
              </a:r>
              <a:endParaRPr lang="en-US" altLang="zh-CN" sz="1600" b="1" dirty="0">
                <a:latin typeface="Arial" panose="020B0604020202020204" pitchFamily="34" charset="0"/>
                <a:cs typeface="Arial" panose="020B0604020202020204" pitchFamily="34" charset="0"/>
                <a:sym typeface="+mn-ea"/>
              </a:endParaRPr>
            </a:p>
          </p:txBody>
        </p:sp>
      </p:grpSp>
      <p:grpSp>
        <p:nvGrpSpPr>
          <p:cNvPr id="8" name="组合 7"/>
          <p:cNvGrpSpPr/>
          <p:nvPr/>
        </p:nvGrpSpPr>
        <p:grpSpPr>
          <a:xfrm>
            <a:off x="611505" y="3802380"/>
            <a:ext cx="7277100" cy="1290955"/>
            <a:chOff x="963" y="5753"/>
            <a:chExt cx="11460" cy="2033"/>
          </a:xfrm>
        </p:grpSpPr>
        <p:sp>
          <p:nvSpPr>
            <p:cNvPr id="23" name="矩形: 圆角 22"/>
            <p:cNvSpPr/>
            <p:nvPr/>
          </p:nvSpPr>
          <p:spPr>
            <a:xfrm>
              <a:off x="2085" y="6315"/>
              <a:ext cx="10339" cy="454"/>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Apples, oranges, etc. → graded by diameter.</a:t>
              </a:r>
              <a:endParaRPr lang="en-US" altLang="zh-CN" sz="1400" dirty="0">
                <a:solidFill>
                  <a:schemeClr val="tx1"/>
                </a:solidFill>
              </a:endParaRPr>
            </a:p>
          </p:txBody>
        </p:sp>
        <p:sp>
          <p:nvSpPr>
            <p:cNvPr id="24" name="矩形: 圆角 23"/>
            <p:cNvSpPr/>
            <p:nvPr/>
          </p:nvSpPr>
          <p:spPr>
            <a:xfrm>
              <a:off x="2085" y="6814"/>
              <a:ext cx="10339" cy="454"/>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Asparagus, celery, etc. → graded by length.</a:t>
              </a:r>
              <a:endParaRPr lang="en-US" altLang="zh-CN" sz="1400" dirty="0">
                <a:solidFill>
                  <a:schemeClr val="tx1"/>
                </a:solidFill>
              </a:endParaRPr>
            </a:p>
          </p:txBody>
        </p:sp>
        <p:sp>
          <p:nvSpPr>
            <p:cNvPr id="25" name="矩形: 圆角 24"/>
            <p:cNvSpPr/>
            <p:nvPr/>
          </p:nvSpPr>
          <p:spPr>
            <a:xfrm>
              <a:off x="2085" y="7332"/>
              <a:ext cx="10339" cy="454"/>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Potatoes, radishes, etc. → graded by diameter + weight.</a:t>
              </a:r>
              <a:endParaRPr lang="en-US" altLang="zh-CN" sz="1400" dirty="0">
                <a:solidFill>
                  <a:schemeClr val="tx1"/>
                </a:solidFill>
              </a:endParaRPr>
            </a:p>
          </p:txBody>
        </p:sp>
        <p:sp>
          <p:nvSpPr>
            <p:cNvPr id="4" name="文本框 3"/>
            <p:cNvSpPr txBox="1"/>
            <p:nvPr/>
          </p:nvSpPr>
          <p:spPr>
            <a:xfrm>
              <a:off x="963" y="5753"/>
              <a:ext cx="9600" cy="531"/>
            </a:xfrm>
            <a:prstGeom prst="rect">
              <a:avLst/>
            </a:prstGeom>
            <a:noFill/>
          </p:spPr>
          <p:txBody>
            <a:bodyPr wrap="square" rtlCol="0" anchor="ctr" anchorCtr="0">
              <a:spAutoFit/>
            </a:bodyPr>
            <a:lstStyle/>
            <a:p>
              <a:pPr marL="612140" lvl="1" indent="-285750">
                <a:lnSpc>
                  <a:spcPct val="100000"/>
                </a:lnSpc>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Typical Applications</a:t>
              </a:r>
              <a:endParaRPr lang="en-US" altLang="zh-CN" sz="1600" b="1" dirty="0">
                <a:latin typeface="Arial" panose="020B0604020202020204" pitchFamily="34" charset="0"/>
                <a:cs typeface="Arial" panose="020B0604020202020204" pitchFamily="34" charset="0"/>
                <a:sym typeface="+mn-ea"/>
              </a:endParaRPr>
            </a:p>
          </p:txBody>
        </p:sp>
      </p:grpSp>
      <p:grpSp>
        <p:nvGrpSpPr>
          <p:cNvPr id="11" name="组合 10"/>
          <p:cNvGrpSpPr/>
          <p:nvPr/>
        </p:nvGrpSpPr>
        <p:grpSpPr>
          <a:xfrm>
            <a:off x="611505" y="2902585"/>
            <a:ext cx="7277100" cy="789940"/>
            <a:chOff x="963" y="4462"/>
            <a:chExt cx="11460" cy="1244"/>
          </a:xfrm>
        </p:grpSpPr>
        <p:sp>
          <p:nvSpPr>
            <p:cNvPr id="22" name="矩形: 圆角 21"/>
            <p:cNvSpPr/>
            <p:nvPr/>
          </p:nvSpPr>
          <p:spPr>
            <a:xfrm>
              <a:off x="2085" y="4998"/>
              <a:ext cx="10339" cy="708"/>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Depending on the commodity, </a:t>
              </a:r>
              <a:r>
                <a:rPr lang="en-US" altLang="zh-CN" sz="1400" b="1" dirty="0">
                  <a:solidFill>
                    <a:schemeClr val="tx1"/>
                  </a:solidFill>
                </a:rPr>
                <a:t>diameter or length</a:t>
              </a:r>
              <a:r>
                <a:rPr lang="en-US" altLang="zh-CN" sz="1400" dirty="0">
                  <a:solidFill>
                    <a:schemeClr val="tx1"/>
                  </a:solidFill>
                </a:rPr>
                <a:t> may be used as the grading criterion.</a:t>
              </a:r>
              <a:endParaRPr lang="en-US" altLang="zh-CN" sz="1400" dirty="0">
                <a:solidFill>
                  <a:schemeClr val="tx1"/>
                </a:solidFill>
              </a:endParaRPr>
            </a:p>
          </p:txBody>
        </p:sp>
        <p:sp>
          <p:nvSpPr>
            <p:cNvPr id="7" name="文本框 6"/>
            <p:cNvSpPr txBox="1"/>
            <p:nvPr/>
          </p:nvSpPr>
          <p:spPr>
            <a:xfrm>
              <a:off x="963" y="4462"/>
              <a:ext cx="9600" cy="531"/>
            </a:xfrm>
            <a:prstGeom prst="rect">
              <a:avLst/>
            </a:prstGeom>
            <a:noFill/>
          </p:spPr>
          <p:txBody>
            <a:bodyPr wrap="square" rtlCol="0" anchor="ctr" anchorCtr="0">
              <a:spAutoFit/>
            </a:bodyPr>
            <a:lstStyle/>
            <a:p>
              <a:pPr marL="612140" lvl="1" indent="-285750">
                <a:lnSpc>
                  <a:spcPct val="100000"/>
                </a:lnSpc>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Grading Criteria</a:t>
              </a:r>
              <a:endParaRPr lang="en-US" altLang="zh-CN" sz="1600" b="1" dirty="0">
                <a:latin typeface="Arial" panose="020B0604020202020204" pitchFamily="34" charset="0"/>
                <a:cs typeface="Arial" panose="020B0604020202020204" pitchFamily="34" charset="0"/>
                <a:sym typeface="+mn-ea"/>
              </a:endParaRPr>
            </a:p>
          </p:txBody>
        </p:sp>
      </p:grpSp>
      <p:pic>
        <p:nvPicPr>
          <p:cNvPr id="10" name="图片 9" descr="采收人员培训全景图 (9)"/>
          <p:cNvPicPr>
            <a:picLocks noChangeAspect="1"/>
          </p:cNvPicPr>
          <p:nvPr/>
        </p:nvPicPr>
        <p:blipFill>
          <a:blip r:embed="rId1"/>
          <a:srcRect b="12459"/>
          <a:stretch>
            <a:fillRect/>
          </a:stretch>
        </p:blipFill>
        <p:spPr>
          <a:xfrm>
            <a:off x="8173806" y="3013704"/>
            <a:ext cx="3663950" cy="2018030"/>
          </a:xfrm>
          <a:prstGeom prst="rect">
            <a:avLst/>
          </a:prstGeom>
        </p:spPr>
      </p:pic>
      <p:grpSp>
        <p:nvGrpSpPr>
          <p:cNvPr id="13" name="组合 12"/>
          <p:cNvGrpSpPr/>
          <p:nvPr/>
        </p:nvGrpSpPr>
        <p:grpSpPr>
          <a:xfrm>
            <a:off x="611505" y="2124075"/>
            <a:ext cx="7277100" cy="668655"/>
            <a:chOff x="963" y="3345"/>
            <a:chExt cx="11460" cy="1053"/>
          </a:xfrm>
        </p:grpSpPr>
        <p:sp>
          <p:nvSpPr>
            <p:cNvPr id="12" name="矩形: 圆角 11"/>
            <p:cNvSpPr/>
            <p:nvPr/>
          </p:nvSpPr>
          <p:spPr>
            <a:xfrm>
              <a:off x="2085" y="3888"/>
              <a:ext cx="10339" cy="51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Appropriate for fruits and vegetables with </a:t>
              </a:r>
              <a:r>
                <a:rPr lang="en-US" altLang="zh-CN" sz="1400" b="1" dirty="0">
                  <a:solidFill>
                    <a:schemeClr val="tx1"/>
                  </a:solidFill>
                </a:rPr>
                <a:t>firm flesh and regular shapes</a:t>
              </a:r>
              <a:r>
                <a:rPr lang="en-US" altLang="zh-CN" sz="1400" dirty="0">
                  <a:solidFill>
                    <a:schemeClr val="tx1"/>
                  </a:solidFill>
                </a:rPr>
                <a:t>.</a:t>
              </a:r>
              <a:endParaRPr lang="en-US" altLang="zh-CN" sz="1400" dirty="0">
                <a:solidFill>
                  <a:schemeClr val="tx1"/>
                </a:solidFill>
              </a:endParaRPr>
            </a:p>
          </p:txBody>
        </p:sp>
        <p:sp>
          <p:nvSpPr>
            <p:cNvPr id="2" name="文本框 1"/>
            <p:cNvSpPr txBox="1"/>
            <p:nvPr/>
          </p:nvSpPr>
          <p:spPr>
            <a:xfrm>
              <a:off x="963" y="3345"/>
              <a:ext cx="9600" cy="531"/>
            </a:xfrm>
            <a:prstGeom prst="rect">
              <a:avLst/>
            </a:prstGeom>
            <a:noFill/>
          </p:spPr>
          <p:txBody>
            <a:bodyPr wrap="square" rtlCol="0" anchor="ctr" anchorCtr="0">
              <a:spAutoFit/>
            </a:bodyPr>
            <a:lstStyle/>
            <a:p>
              <a:pPr marL="612140" lvl="1" indent="-285750">
                <a:lnSpc>
                  <a:spcPct val="100000"/>
                </a:lnSpc>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Applicability</a:t>
              </a:r>
              <a:endParaRPr lang="en-US" altLang="zh-CN" sz="1600" b="1" dirty="0">
                <a:latin typeface="Arial" panose="020B0604020202020204" pitchFamily="34" charset="0"/>
                <a:cs typeface="Arial" panose="020B0604020202020204" pitchFamily="34" charset="0"/>
                <a:sym typeface="+mn-ea"/>
              </a:endParaRPr>
            </a:p>
          </p:txBody>
        </p:sp>
      </p:grpSp>
      <p:pic>
        <p:nvPicPr>
          <p:cNvPr id="14" name="7-2-1_2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904875" y="57832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4"/>
                </p:tgtEl>
              </p:cMediaNode>
            </p:audio>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11667" y="1713839"/>
            <a:ext cx="4864101" cy="423545"/>
          </a:xfrm>
          <a:prstGeom prst="rect">
            <a:avLst/>
          </a:prstGeom>
          <a:noFill/>
        </p:spPr>
        <p:txBody>
          <a:bodyPr wrap="square" rtlCol="0">
            <a:spAutoFit/>
          </a:bodyPr>
          <a:lstStyle/>
          <a:p>
            <a:pPr marL="342900" lvl="0" indent="-342900">
              <a:lnSpc>
                <a:spcPct val="120000"/>
              </a:lnSpc>
              <a:spcBef>
                <a:spcPts val="200"/>
              </a:spcBef>
              <a:spcAft>
                <a:spcPts val="200"/>
              </a:spcAft>
              <a:buSzPct val="100000"/>
              <a:buFont typeface="+mj-ea"/>
              <a:buAutoNum type="circleNumDbPlain" startAt="3"/>
            </a:pPr>
            <a:r>
              <a:rPr lang="en-US" altLang="zh-CN" b="1" dirty="0">
                <a:solidFill>
                  <a:srgbClr val="5BAE3E"/>
                </a:solidFill>
                <a:latin typeface="Arial" panose="020B0604020202020204" pitchFamily="34" charset="0"/>
                <a:cs typeface="Arial" panose="020B0604020202020204" pitchFamily="34" charset="0"/>
                <a:sym typeface="+mn-ea"/>
              </a:rPr>
              <a:t>Optical and electronic grading</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5" name="图片 4"/>
          <p:cNvPicPr>
            <a:picLocks noChangeAspect="1"/>
          </p:cNvPicPr>
          <p:nvPr/>
        </p:nvPicPr>
        <p:blipFill>
          <a:blip r:embed="rId1"/>
          <a:stretch>
            <a:fillRect/>
          </a:stretch>
        </p:blipFill>
        <p:spPr>
          <a:xfrm>
            <a:off x="7756380" y="3990405"/>
            <a:ext cx="3740295" cy="1898514"/>
          </a:xfrm>
          <a:prstGeom prst="rect">
            <a:avLst/>
          </a:prstGeom>
        </p:spPr>
      </p:pic>
      <p:sp>
        <p:nvSpPr>
          <p:cNvPr id="6" name="文本框 5"/>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(3) Grading Methods</a:t>
            </a:r>
            <a:endParaRPr lang="en-US" altLang="zh-CN" sz="2400" b="1" dirty="0">
              <a:sym typeface="+mn-ea"/>
            </a:endParaRPr>
          </a:p>
        </p:txBody>
      </p:sp>
      <p:grpSp>
        <p:nvGrpSpPr>
          <p:cNvPr id="8" name="组合 7"/>
          <p:cNvGrpSpPr/>
          <p:nvPr/>
        </p:nvGrpSpPr>
        <p:grpSpPr>
          <a:xfrm>
            <a:off x="617855" y="4993640"/>
            <a:ext cx="6983730" cy="894715"/>
            <a:chOff x="973" y="7575"/>
            <a:chExt cx="10998" cy="1409"/>
          </a:xfrm>
        </p:grpSpPr>
        <p:sp>
          <p:nvSpPr>
            <p:cNvPr id="26" name="矩形: 圆角 25"/>
            <p:cNvSpPr/>
            <p:nvPr/>
          </p:nvSpPr>
          <p:spPr>
            <a:xfrm>
              <a:off x="2065" y="8116"/>
              <a:ext cx="9907" cy="869"/>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Offers high efficiency and precision → meets the precision grading requirements of high-end fruit and vegetable commercialization.</a:t>
              </a:r>
              <a:endParaRPr lang="en-US" altLang="zh-CN" sz="1400" dirty="0">
                <a:solidFill>
                  <a:schemeClr val="tx1"/>
                </a:solidFill>
              </a:endParaRPr>
            </a:p>
          </p:txBody>
        </p:sp>
        <p:sp>
          <p:nvSpPr>
            <p:cNvPr id="2" name="文本框 1"/>
            <p:cNvSpPr txBox="1"/>
            <p:nvPr/>
          </p:nvSpPr>
          <p:spPr>
            <a:xfrm>
              <a:off x="973" y="7575"/>
              <a:ext cx="5057" cy="531"/>
            </a:xfrm>
            <a:prstGeom prst="rect">
              <a:avLst/>
            </a:prstGeom>
            <a:noFill/>
          </p:spPr>
          <p:txBody>
            <a:bodyPr wrap="square" rtlCol="0" anchor="ctr" anchorCtr="0">
              <a:spAutoFit/>
            </a:bodyPr>
            <a:lstStyle/>
            <a:p>
              <a:pPr marL="612140" lvl="1" indent="-285750" algn="l">
                <a:spcBef>
                  <a:spcPts val="200"/>
                </a:spcBef>
                <a:spcAft>
                  <a:spcPts val="200"/>
                </a:spcAft>
                <a:buClrTx/>
                <a:buSzTx/>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Core Advantages</a:t>
              </a:r>
              <a:endParaRPr lang="en-US" altLang="zh-CN" sz="1600" b="1" dirty="0">
                <a:latin typeface="Arial" panose="020B0604020202020204" pitchFamily="34" charset="0"/>
                <a:cs typeface="Arial" panose="020B0604020202020204" pitchFamily="34" charset="0"/>
                <a:sym typeface="+mn-ea"/>
              </a:endParaRPr>
            </a:p>
          </p:txBody>
        </p:sp>
      </p:grpSp>
      <p:grpSp>
        <p:nvGrpSpPr>
          <p:cNvPr id="10" name="组合 9"/>
          <p:cNvGrpSpPr/>
          <p:nvPr/>
        </p:nvGrpSpPr>
        <p:grpSpPr>
          <a:xfrm>
            <a:off x="617855" y="3730625"/>
            <a:ext cx="6983730" cy="1209675"/>
            <a:chOff x="973" y="5775"/>
            <a:chExt cx="10998" cy="1905"/>
          </a:xfrm>
        </p:grpSpPr>
        <p:sp>
          <p:nvSpPr>
            <p:cNvPr id="25" name="矩形: 圆角 24"/>
            <p:cNvSpPr/>
            <p:nvPr/>
          </p:nvSpPr>
          <p:spPr>
            <a:xfrm>
              <a:off x="2065" y="6346"/>
              <a:ext cx="9907" cy="133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Some </a:t>
              </a:r>
              <a:r>
                <a:rPr lang="en-US" altLang="zh-CN" sz="1400" b="1" dirty="0">
                  <a:solidFill>
                    <a:schemeClr val="tx1"/>
                  </a:solidFill>
                </a:rPr>
                <a:t>high-end systems</a:t>
              </a:r>
              <a:r>
                <a:rPr lang="en-US" altLang="zh-CN" sz="1400" dirty="0">
                  <a:solidFill>
                    <a:schemeClr val="tx1"/>
                  </a:solidFill>
                </a:rPr>
                <a:t> can simultaneously </a:t>
              </a:r>
              <a:r>
                <a:rPr lang="en-US" altLang="zh-CN" sz="1400" b="1" dirty="0">
                  <a:solidFill>
                    <a:schemeClr val="tx1"/>
                  </a:solidFill>
                </a:rPr>
                <a:t>measure internal quality attributes</a:t>
              </a:r>
              <a:r>
                <a:rPr lang="en-US" altLang="zh-CN" sz="1400" dirty="0">
                  <a:solidFill>
                    <a:schemeClr val="tx1"/>
                  </a:solidFill>
                </a:rPr>
                <a:t> such as sugar content and firmness → enabling </a:t>
              </a:r>
              <a:r>
                <a:rPr lang="en-US" altLang="zh-CN" sz="1400" b="1" dirty="0">
                  <a:solidFill>
                    <a:schemeClr val="tx1"/>
                  </a:solidFill>
                </a:rPr>
                <a:t>integrated grading </a:t>
              </a:r>
              <a:r>
                <a:rPr lang="en-US" altLang="zh-CN" sz="1400" dirty="0">
                  <a:solidFill>
                    <a:schemeClr val="tx1"/>
                  </a:solidFill>
                </a:rPr>
                <a:t>based on </a:t>
              </a:r>
              <a:r>
                <a:rPr lang="en-US" altLang="zh-CN" sz="1400" b="1" dirty="0">
                  <a:solidFill>
                    <a:schemeClr val="tx1"/>
                  </a:solidFill>
                </a:rPr>
                <a:t>both external and internal quality</a:t>
              </a:r>
              <a:r>
                <a:rPr lang="en-US" altLang="zh-CN" sz="1400" dirty="0">
                  <a:solidFill>
                    <a:schemeClr val="tx1"/>
                  </a:solidFill>
                </a:rPr>
                <a:t>.</a:t>
              </a:r>
              <a:endParaRPr lang="en-US" altLang="zh-CN" sz="1400" dirty="0">
                <a:solidFill>
                  <a:schemeClr val="tx1"/>
                </a:solidFill>
              </a:endParaRPr>
            </a:p>
          </p:txBody>
        </p:sp>
        <p:sp>
          <p:nvSpPr>
            <p:cNvPr id="3" name="文本框 2"/>
            <p:cNvSpPr txBox="1"/>
            <p:nvPr/>
          </p:nvSpPr>
          <p:spPr>
            <a:xfrm>
              <a:off x="973" y="5775"/>
              <a:ext cx="7474" cy="531"/>
            </a:xfrm>
            <a:prstGeom prst="rect">
              <a:avLst/>
            </a:prstGeom>
            <a:noFill/>
          </p:spPr>
          <p:txBody>
            <a:bodyPr wrap="square" rtlCol="0" anchor="ctr" anchorCtr="0">
              <a:sp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Internal Quality Assessment</a:t>
              </a:r>
              <a:endParaRPr lang="en-US" altLang="zh-CN" sz="1600" b="1" dirty="0">
                <a:latin typeface="Arial" panose="020B0604020202020204" pitchFamily="34" charset="0"/>
                <a:cs typeface="Arial" panose="020B0604020202020204" pitchFamily="34" charset="0"/>
                <a:sym typeface="+mn-ea"/>
              </a:endParaRPr>
            </a:p>
          </p:txBody>
        </p:sp>
      </p:grpSp>
      <p:grpSp>
        <p:nvGrpSpPr>
          <p:cNvPr id="11" name="组合 10"/>
          <p:cNvGrpSpPr/>
          <p:nvPr/>
        </p:nvGrpSpPr>
        <p:grpSpPr>
          <a:xfrm>
            <a:off x="617855" y="2816860"/>
            <a:ext cx="10878820" cy="860425"/>
            <a:chOff x="973" y="4434"/>
            <a:chExt cx="17132" cy="1355"/>
          </a:xfrm>
        </p:grpSpPr>
        <p:sp>
          <p:nvSpPr>
            <p:cNvPr id="22" name="矩形: 圆角 21"/>
            <p:cNvSpPr/>
            <p:nvPr/>
          </p:nvSpPr>
          <p:spPr>
            <a:xfrm>
              <a:off x="2065" y="4945"/>
              <a:ext cx="16040" cy="84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Using </a:t>
              </a:r>
              <a:r>
                <a:rPr lang="en-US" altLang="zh-CN" sz="1400" b="1" dirty="0">
                  <a:solidFill>
                    <a:schemeClr val="tx1"/>
                  </a:solidFill>
                </a:rPr>
                <a:t>photoelectric sensors</a:t>
              </a:r>
              <a:r>
                <a:rPr lang="en-US" altLang="zh-CN" sz="1400" dirty="0">
                  <a:solidFill>
                    <a:schemeClr val="tx1"/>
                  </a:solidFill>
                </a:rPr>
                <a:t> → </a:t>
              </a:r>
              <a:r>
                <a:rPr lang="en-US" altLang="zh-CN" sz="1400" b="1" dirty="0">
                  <a:solidFill>
                    <a:schemeClr val="tx1"/>
                  </a:solidFill>
                </a:rPr>
                <a:t>accurately measure physical attributes</a:t>
              </a:r>
              <a:r>
                <a:rPr lang="en-US" altLang="zh-CN" sz="1400" dirty="0">
                  <a:solidFill>
                    <a:schemeClr val="tx1"/>
                  </a:solidFill>
                </a:rPr>
                <a:t> such as size and diameter + assess </a:t>
              </a:r>
              <a:r>
                <a:rPr lang="en-US" altLang="zh-CN" sz="1400" b="1" dirty="0">
                  <a:solidFill>
                    <a:schemeClr val="tx1"/>
                  </a:solidFill>
                </a:rPr>
                <a:t>color uniformity and surface defects</a:t>
              </a:r>
              <a:r>
                <a:rPr lang="en-US" altLang="zh-CN" sz="1400" dirty="0">
                  <a:solidFill>
                    <a:schemeClr val="tx1"/>
                  </a:solidFill>
                </a:rPr>
                <a:t> (e.g., russeting).</a:t>
              </a:r>
              <a:endParaRPr lang="en-US" altLang="zh-CN" sz="1400" dirty="0">
                <a:solidFill>
                  <a:schemeClr val="tx1"/>
                </a:solidFill>
              </a:endParaRPr>
            </a:p>
          </p:txBody>
        </p:sp>
        <p:sp>
          <p:nvSpPr>
            <p:cNvPr id="4" name="文本框 3"/>
            <p:cNvSpPr txBox="1"/>
            <p:nvPr/>
          </p:nvSpPr>
          <p:spPr>
            <a:xfrm>
              <a:off x="973" y="4434"/>
              <a:ext cx="9600" cy="531"/>
            </a:xfrm>
            <a:prstGeom prst="rect">
              <a:avLst/>
            </a:prstGeom>
            <a:noFill/>
          </p:spPr>
          <p:txBody>
            <a:bodyPr wrap="square" rtlCol="0" anchor="ctr" anchorCtr="0">
              <a:sp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Measurement Capabilities</a:t>
              </a:r>
              <a:endParaRPr lang="en-US" altLang="zh-CN" sz="1600" b="1" dirty="0">
                <a:latin typeface="Arial" panose="020B0604020202020204" pitchFamily="34" charset="0"/>
                <a:cs typeface="Arial" panose="020B0604020202020204" pitchFamily="34" charset="0"/>
                <a:sym typeface="+mn-ea"/>
              </a:endParaRPr>
            </a:p>
          </p:txBody>
        </p:sp>
      </p:grpSp>
      <p:grpSp>
        <p:nvGrpSpPr>
          <p:cNvPr id="12" name="组合 11"/>
          <p:cNvGrpSpPr/>
          <p:nvPr/>
        </p:nvGrpSpPr>
        <p:grpSpPr>
          <a:xfrm>
            <a:off x="617855" y="2165350"/>
            <a:ext cx="10878820" cy="598170"/>
            <a:chOff x="973" y="3410"/>
            <a:chExt cx="17132" cy="942"/>
          </a:xfrm>
        </p:grpSpPr>
        <p:sp>
          <p:nvSpPr>
            <p:cNvPr id="21" name="矩形: 圆角 20"/>
            <p:cNvSpPr/>
            <p:nvPr/>
          </p:nvSpPr>
          <p:spPr>
            <a:xfrm>
              <a:off x="2065" y="3898"/>
              <a:ext cx="16040" cy="454"/>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An advanced and widely used grading technology in </a:t>
              </a:r>
              <a:r>
                <a:rPr lang="en-US" altLang="zh-CN" sz="1400" b="1" dirty="0">
                  <a:solidFill>
                    <a:schemeClr val="tx1"/>
                  </a:solidFill>
                </a:rPr>
                <a:t>large-scale production</a:t>
              </a:r>
              <a:r>
                <a:rPr lang="en-US" altLang="zh-CN" sz="1400" dirty="0">
                  <a:solidFill>
                    <a:schemeClr val="tx1"/>
                  </a:solidFill>
                </a:rPr>
                <a:t> systems and is typically fully automated.</a:t>
              </a:r>
              <a:endParaRPr lang="en-US" altLang="zh-CN" sz="1400" dirty="0">
                <a:solidFill>
                  <a:schemeClr val="tx1"/>
                </a:solidFill>
              </a:endParaRPr>
            </a:p>
          </p:txBody>
        </p:sp>
        <p:sp>
          <p:nvSpPr>
            <p:cNvPr id="7" name="文本框 6"/>
            <p:cNvSpPr txBox="1"/>
            <p:nvPr/>
          </p:nvSpPr>
          <p:spPr>
            <a:xfrm>
              <a:off x="973" y="3410"/>
              <a:ext cx="9600" cy="531"/>
            </a:xfrm>
            <a:prstGeom prst="rect">
              <a:avLst/>
            </a:prstGeom>
            <a:noFill/>
          </p:spPr>
          <p:txBody>
            <a:bodyPr wrap="square" rtlCol="0" anchor="ctr" anchorCtr="0">
              <a:spAutoFit/>
            </a:bodyPr>
            <a:lstStyle/>
            <a:p>
              <a:pPr marL="612140" lvl="1" indent="-285750">
                <a:lnSpc>
                  <a:spcPct val="10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Applicability</a:t>
              </a:r>
              <a:endParaRPr lang="en-US" altLang="zh-CN" sz="1600" b="1" dirty="0">
                <a:latin typeface="Arial" panose="020B0604020202020204" pitchFamily="34" charset="0"/>
                <a:cs typeface="Arial" panose="020B0604020202020204" pitchFamily="34" charset="0"/>
                <a:sym typeface="+mn-ea"/>
              </a:endParaRPr>
            </a:p>
          </p:txBody>
        </p:sp>
      </p:grpSp>
      <p:pic>
        <p:nvPicPr>
          <p:cNvPr id="13" name="7-2-1_29">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68350" y="570071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a:stretch>
            <a:fillRect/>
          </a:stretch>
        </p:blipFill>
        <p:spPr>
          <a:xfrm>
            <a:off x="4643755" y="871220"/>
            <a:ext cx="2904490" cy="2120900"/>
          </a:xfrm>
          <a:prstGeom prst="rect">
            <a:avLst/>
          </a:prstGeom>
        </p:spPr>
      </p:pic>
      <p:sp>
        <p:nvSpPr>
          <p:cNvPr id="4" name="文本框 3"/>
          <p:cNvSpPr txBox="1"/>
          <p:nvPr/>
        </p:nvSpPr>
        <p:spPr>
          <a:xfrm>
            <a:off x="3120708" y="3025775"/>
            <a:ext cx="5950585" cy="830997"/>
          </a:xfrm>
          <a:prstGeom prst="rect">
            <a:avLst/>
          </a:prstGeom>
          <a:noFill/>
        </p:spPr>
        <p:txBody>
          <a:bodyPr wrap="square" rtlCol="0">
            <a:spAutoFit/>
          </a:bodyPr>
          <a:lstStyle/>
          <a:p>
            <a:pPr algn="ctr"/>
            <a:r>
              <a:rPr lang="en-US" altLang="zh-CN" sz="2400" b="1" dirty="0">
                <a:solidFill>
                  <a:srgbClr val="5BAE3E"/>
                </a:solidFill>
              </a:rPr>
              <a:t>Key Technical Elements</a:t>
            </a:r>
            <a:endParaRPr lang="en-US" altLang="zh-CN" sz="2400" b="1" dirty="0">
              <a:solidFill>
                <a:srgbClr val="5BAE3E"/>
              </a:solidFill>
            </a:endParaRPr>
          </a:p>
          <a:p>
            <a:pPr algn="ctr"/>
            <a:r>
              <a:rPr lang="en-US" altLang="zh-CN" sz="2400" b="1" dirty="0">
                <a:solidFill>
                  <a:srgbClr val="5BAE3E"/>
                </a:solidFill>
              </a:rPr>
              <a:t>Across the Entire Postharvest Chain</a:t>
            </a:r>
            <a:endParaRPr lang="en-US" altLang="zh-CN" sz="2400" b="1" dirty="0">
              <a:solidFill>
                <a:srgbClr val="5BAE3E"/>
              </a:solidFill>
            </a:endParaRPr>
          </a:p>
        </p:txBody>
      </p:sp>
      <p:grpSp>
        <p:nvGrpSpPr>
          <p:cNvPr id="20" name="组合 19"/>
          <p:cNvGrpSpPr/>
          <p:nvPr/>
        </p:nvGrpSpPr>
        <p:grpSpPr>
          <a:xfrm>
            <a:off x="695315" y="3960103"/>
            <a:ext cx="10801371" cy="900000"/>
            <a:chOff x="1471220" y="5577212"/>
            <a:chExt cx="5978110" cy="445168"/>
          </a:xfrm>
        </p:grpSpPr>
        <p:sp>
          <p:nvSpPr>
            <p:cNvPr id="7" name="箭头: V 形 6"/>
            <p:cNvSpPr/>
            <p:nvPr/>
          </p:nvSpPr>
          <p:spPr>
            <a:xfrm>
              <a:off x="1471220" y="5577212"/>
              <a:ext cx="1295093" cy="445168"/>
            </a:xfrm>
            <a:prstGeom prst="chevron">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rPr>
                <a:t>01</a:t>
              </a:r>
              <a:endParaRPr lang="en-US" altLang="zh-CN" b="1" dirty="0">
                <a:solidFill>
                  <a:schemeClr val="bg1"/>
                </a:solidFill>
              </a:endParaRPr>
            </a:p>
            <a:p>
              <a:pPr algn="ctr"/>
              <a:r>
                <a:rPr lang="en-US" altLang="zh-CN" b="1" dirty="0">
                  <a:solidFill>
                    <a:schemeClr val="bg1"/>
                  </a:solidFill>
                </a:rPr>
                <a:t>Harvesting</a:t>
              </a:r>
              <a:endParaRPr lang="en-US" altLang="zh-CN" b="1" dirty="0">
                <a:solidFill>
                  <a:schemeClr val="bg1"/>
                </a:solidFill>
              </a:endParaRPr>
            </a:p>
          </p:txBody>
        </p:sp>
        <p:sp>
          <p:nvSpPr>
            <p:cNvPr id="8" name="箭头: V 形 7"/>
            <p:cNvSpPr/>
            <p:nvPr/>
          </p:nvSpPr>
          <p:spPr>
            <a:xfrm>
              <a:off x="2641974" y="5577212"/>
              <a:ext cx="1295093" cy="445168"/>
            </a:xfrm>
            <a:prstGeom prst="chevron">
              <a:avLst/>
            </a:prstGeom>
            <a:solidFill>
              <a:srgbClr val="DEB85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rPr>
                <a:t>02</a:t>
              </a:r>
              <a:endParaRPr lang="en-US" altLang="zh-CN" b="1" dirty="0">
                <a:solidFill>
                  <a:schemeClr val="bg1"/>
                </a:solidFill>
              </a:endParaRPr>
            </a:p>
            <a:p>
              <a:pPr algn="ctr"/>
              <a:r>
                <a:rPr lang="en-US" altLang="zh-CN" b="1" dirty="0">
                  <a:solidFill>
                    <a:schemeClr val="bg1"/>
                  </a:solidFill>
                </a:rPr>
                <a:t>Grading</a:t>
              </a:r>
              <a:endParaRPr lang="en-US" altLang="zh-CN" b="1" dirty="0">
                <a:solidFill>
                  <a:schemeClr val="bg1"/>
                </a:solidFill>
              </a:endParaRPr>
            </a:p>
          </p:txBody>
        </p:sp>
        <p:sp>
          <p:nvSpPr>
            <p:cNvPr id="9" name="箭头: V 形 8"/>
            <p:cNvSpPr/>
            <p:nvPr/>
          </p:nvSpPr>
          <p:spPr>
            <a:xfrm>
              <a:off x="3812729" y="5577212"/>
              <a:ext cx="1295093" cy="445168"/>
            </a:xfrm>
            <a:prstGeom prst="chevron">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rPr>
                <a:t>03</a:t>
              </a:r>
              <a:endParaRPr lang="en-US" altLang="zh-CN" b="1" dirty="0">
                <a:solidFill>
                  <a:schemeClr val="bg1"/>
                </a:solidFill>
              </a:endParaRPr>
            </a:p>
            <a:p>
              <a:pPr algn="ctr"/>
              <a:r>
                <a:rPr lang="en-US" altLang="zh-CN" b="1" dirty="0">
                  <a:solidFill>
                    <a:schemeClr val="bg1"/>
                  </a:solidFill>
                </a:rPr>
                <a:t>Precooling</a:t>
              </a:r>
              <a:endParaRPr lang="en-US" altLang="zh-CN" b="1" dirty="0">
                <a:solidFill>
                  <a:schemeClr val="bg1"/>
                </a:solidFill>
              </a:endParaRPr>
            </a:p>
          </p:txBody>
        </p:sp>
        <p:sp>
          <p:nvSpPr>
            <p:cNvPr id="10" name="箭头: V 形 9"/>
            <p:cNvSpPr/>
            <p:nvPr/>
          </p:nvSpPr>
          <p:spPr>
            <a:xfrm>
              <a:off x="4983483" y="5577212"/>
              <a:ext cx="1295093" cy="445168"/>
            </a:xfrm>
            <a:prstGeom prst="chevron">
              <a:avLst/>
            </a:prstGeom>
            <a:solidFill>
              <a:srgbClr val="DEB85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rPr>
                <a:t>04</a:t>
              </a:r>
              <a:endParaRPr lang="en-US" altLang="zh-CN" b="1" dirty="0">
                <a:solidFill>
                  <a:schemeClr val="bg1"/>
                </a:solidFill>
              </a:endParaRPr>
            </a:p>
            <a:p>
              <a:pPr algn="ctr"/>
              <a:r>
                <a:rPr lang="en-US" altLang="zh-CN" b="1" dirty="0">
                  <a:solidFill>
                    <a:schemeClr val="bg1"/>
                  </a:solidFill>
                </a:rPr>
                <a:t>Packaging</a:t>
              </a:r>
              <a:endParaRPr lang="en-US" altLang="zh-CN" b="1" dirty="0">
                <a:solidFill>
                  <a:schemeClr val="bg1"/>
                </a:solidFill>
              </a:endParaRPr>
            </a:p>
          </p:txBody>
        </p:sp>
        <p:sp>
          <p:nvSpPr>
            <p:cNvPr id="11" name="箭头: V 形 10"/>
            <p:cNvSpPr/>
            <p:nvPr/>
          </p:nvSpPr>
          <p:spPr>
            <a:xfrm>
              <a:off x="6154237" y="5577212"/>
              <a:ext cx="1295093" cy="445168"/>
            </a:xfrm>
            <a:prstGeom prst="chevron">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altLang="zh-CN" b="1" dirty="0">
                  <a:solidFill>
                    <a:schemeClr val="bg1"/>
                  </a:solidFill>
                </a:rPr>
                <a:t>05</a:t>
              </a:r>
              <a:endParaRPr lang="en-US" altLang="zh-CN" b="1" dirty="0">
                <a:solidFill>
                  <a:schemeClr val="bg1"/>
                </a:solidFill>
              </a:endParaRPr>
            </a:p>
            <a:p>
              <a:pPr algn="ctr"/>
              <a:r>
                <a:rPr lang="en-US" altLang="zh-CN" b="1" dirty="0">
                  <a:solidFill>
                    <a:schemeClr val="bg1"/>
                  </a:solidFill>
                </a:rPr>
                <a:t> Storage</a:t>
              </a:r>
              <a:endParaRPr lang="en-US" altLang="zh-CN" b="1" dirty="0">
                <a:solidFill>
                  <a:schemeClr val="bg1"/>
                </a:solidFill>
              </a:endParaRPr>
            </a:p>
          </p:txBody>
        </p:sp>
      </p:grpSp>
      <p:sp>
        <p:nvSpPr>
          <p:cNvPr id="3" name="文本框 2"/>
          <p:cNvSpPr txBox="1"/>
          <p:nvPr/>
        </p:nvSpPr>
        <p:spPr>
          <a:xfrm>
            <a:off x="2378393" y="5024120"/>
            <a:ext cx="7435215" cy="829945"/>
          </a:xfrm>
          <a:prstGeom prst="rect">
            <a:avLst/>
          </a:prstGeom>
          <a:noFill/>
        </p:spPr>
        <p:txBody>
          <a:bodyPr wrap="square" rtlCol="0">
            <a:spAutoFit/>
          </a:bodyPr>
          <a:lstStyle/>
          <a:p>
            <a:pPr algn="ctr"/>
            <a:r>
              <a:rPr lang="en-US" altLang="zh-CN" sz="2400" b="1" dirty="0">
                <a:solidFill>
                  <a:srgbClr val="5BAE3E"/>
                </a:solidFill>
              </a:rPr>
              <a:t>Key Control Measures at Each Stage</a:t>
            </a:r>
            <a:endParaRPr lang="en-US" altLang="zh-CN" sz="2400" b="1" dirty="0">
              <a:solidFill>
                <a:srgbClr val="5BAE3E"/>
              </a:solidFill>
            </a:endParaRPr>
          </a:p>
          <a:p>
            <a:pPr algn="ctr"/>
            <a:r>
              <a:rPr lang="en-US" altLang="zh-CN" sz="2400" b="1" dirty="0">
                <a:solidFill>
                  <a:srgbClr val="5BAE3E"/>
                </a:solidFill>
              </a:rPr>
              <a:t>Farm-to-Table</a:t>
            </a:r>
            <a:endParaRPr lang="en-US" altLang="zh-CN" sz="2400" b="1" dirty="0">
              <a:solidFill>
                <a:srgbClr val="5BAE3E"/>
              </a:solidFill>
            </a:endParaRPr>
          </a:p>
        </p:txBody>
      </p:sp>
      <p:pic>
        <p:nvPicPr>
          <p:cNvPr id="5" name="7-2-1_03">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676188" y="64468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4"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722880"/>
            <a:ext cx="12192000" cy="413512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9" name="文本框 8"/>
          <p:cNvSpPr txBox="1"/>
          <p:nvPr/>
        </p:nvSpPr>
        <p:spPr>
          <a:xfrm>
            <a:off x="593299" y="434932"/>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Grading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5" name="文本框 14"/>
          <p:cNvSpPr txBox="1"/>
          <p:nvPr/>
        </p:nvSpPr>
        <p:spPr>
          <a:xfrm>
            <a:off x="593090" y="1896110"/>
            <a:ext cx="10276840" cy="76962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Sensory Evaluation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Traditional grading practices often </a:t>
            </a:r>
            <a:r>
              <a:rPr lang="en-US" altLang="zh-CN" sz="1600" b="1" dirty="0">
                <a:solidFill>
                  <a:schemeClr val="tx1"/>
                </a:solidFill>
                <a:latin typeface="Arial" panose="020B0604020202020204" pitchFamily="34" charset="0"/>
                <a:cs typeface="Arial" panose="020B0604020202020204" pitchFamily="34" charset="0"/>
                <a:sym typeface="+mn-ea"/>
              </a:rPr>
              <a:t>incorporate sensory evaluation</a:t>
            </a:r>
            <a:r>
              <a:rPr lang="en-US" altLang="zh-CN" sz="1600" dirty="0">
                <a:solidFill>
                  <a:schemeClr val="tx1"/>
                </a:solidFill>
                <a:latin typeface="Arial" panose="020B0604020202020204" pitchFamily="34" charset="0"/>
                <a:cs typeface="Arial" panose="020B0604020202020204" pitchFamily="34" charset="0"/>
                <a:sym typeface="+mn-ea"/>
              </a:rPr>
              <a:t> as a </a:t>
            </a:r>
            <a:r>
              <a:rPr lang="en-US" altLang="zh-CN" sz="1600" b="1" dirty="0">
                <a:solidFill>
                  <a:schemeClr val="tx1"/>
                </a:solidFill>
                <a:latin typeface="Arial" panose="020B0604020202020204" pitchFamily="34" charset="0"/>
                <a:cs typeface="Arial" panose="020B0604020202020204" pitchFamily="34" charset="0"/>
                <a:sym typeface="+mn-ea"/>
              </a:rPr>
              <a:t>supplementary method</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1" name="文本框 10"/>
          <p:cNvSpPr txBox="1"/>
          <p:nvPr/>
        </p:nvSpPr>
        <p:spPr>
          <a:xfrm>
            <a:off x="593090" y="2873375"/>
            <a:ext cx="5815330" cy="14617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Components of Sensory Evaluation</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Visual assessment of color and shape defects.</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Olfactory evaluation of aroma.</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Tactile assessment of freshness.</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593090" y="4542790"/>
            <a:ext cx="6144260"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Requirements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Follow relevant industry standards → ensure consistency and reliability in grading results.</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14" name="图片 13"/>
          <p:cNvPicPr>
            <a:picLocks noChangeAspect="1"/>
          </p:cNvPicPr>
          <p:nvPr/>
        </p:nvPicPr>
        <p:blipFill>
          <a:blip r:embed="rId1"/>
          <a:stretch>
            <a:fillRect/>
          </a:stretch>
        </p:blipFill>
        <p:spPr>
          <a:xfrm>
            <a:off x="7109460" y="2886304"/>
            <a:ext cx="4387215" cy="2850039"/>
          </a:xfrm>
          <a:prstGeom prst="rect">
            <a:avLst/>
          </a:prstGeom>
        </p:spPr>
      </p:pic>
      <p:sp>
        <p:nvSpPr>
          <p:cNvPr id="2" name="文本框 1"/>
          <p:cNvSpPr txBox="1"/>
          <p:nvPr/>
        </p:nvSpPr>
        <p:spPr>
          <a:xfrm>
            <a:off x="596813" y="1094823"/>
            <a:ext cx="7945607" cy="461665"/>
          </a:xfrm>
          <a:prstGeom prst="rect">
            <a:avLst/>
          </a:prstGeom>
          <a:noFill/>
        </p:spPr>
        <p:txBody>
          <a:bodyPr wrap="square" rtlCol="0">
            <a:spAutoFit/>
          </a:bodyPr>
          <a:lstStyle/>
          <a:p>
            <a:r>
              <a:rPr lang="en-US" altLang="zh-CN" sz="2400" b="1" dirty="0">
                <a:sym typeface="+mn-ea"/>
              </a:rPr>
              <a:t>(3) Grading Methods</a:t>
            </a:r>
            <a:endParaRPr lang="en-US" altLang="zh-CN" sz="2400" b="1" dirty="0">
              <a:sym typeface="+mn-ea"/>
            </a:endParaRPr>
          </a:p>
        </p:txBody>
      </p:sp>
      <p:pic>
        <p:nvPicPr>
          <p:cNvPr id="4" name="7-2-1_30">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63600" y="54832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3" grpId="0" animBg="1"/>
      <p:bldP spid="15" grpId="0" uiExpand="1" build="p"/>
      <p:bldP spid="11" grpId="0" uiExpand="1" build="p"/>
      <p:bldP spid="1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1993880" y="1739265"/>
            <a:ext cx="198120" cy="400240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 name="文本框 1"/>
          <p:cNvSpPr txBox="1"/>
          <p:nvPr/>
        </p:nvSpPr>
        <p:spPr>
          <a:xfrm>
            <a:off x="593090" y="1722187"/>
            <a:ext cx="7694594" cy="718185"/>
          </a:xfrm>
          <a:prstGeom prst="rect">
            <a:avLst/>
          </a:prstGeom>
          <a:noFill/>
        </p:spPr>
        <p:txBody>
          <a:bodyPr wrap="square" rtlCol="0">
            <a:spAutoFit/>
          </a:bodyPr>
          <a:lstStyle/>
          <a:p>
            <a:pPr marL="288290" lvl="0" indent="-28829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Overview </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Two harvesting categories: </a:t>
            </a:r>
            <a:r>
              <a:rPr lang="en-US" altLang="zh-CN" sz="1600" b="1" dirty="0">
                <a:solidFill>
                  <a:schemeClr val="tx1"/>
                </a:solidFill>
                <a:latin typeface="Arial" panose="020B0604020202020204" pitchFamily="34" charset="0"/>
                <a:cs typeface="Arial" panose="020B0604020202020204" pitchFamily="34" charset="0"/>
                <a:sym typeface="+mn-ea"/>
              </a:rPr>
              <a:t>manual harvesting &amp; mechanical harvesting</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596814" y="1094823"/>
            <a:ext cx="7139626" cy="461665"/>
          </a:xfrm>
          <a:prstGeom prst="rect">
            <a:avLst/>
          </a:prstGeom>
          <a:noFill/>
        </p:spPr>
        <p:txBody>
          <a:bodyPr wrap="square" rtlCol="0">
            <a:spAutoFit/>
          </a:bodyPr>
          <a:lstStyle/>
          <a:p>
            <a:r>
              <a:rPr lang="en-US" altLang="zh-CN" sz="2400" b="1" dirty="0">
                <a:sym typeface="+mn-ea"/>
              </a:rPr>
              <a:t>(1) Harvesting Methods — Manual Harvesting</a:t>
            </a:r>
            <a:endParaRPr lang="zh-CN" altLang="en-US" sz="2400" b="1" dirty="0"/>
          </a:p>
        </p:txBody>
      </p:sp>
      <p:sp>
        <p:nvSpPr>
          <p:cNvPr id="7" name="文本框 6"/>
          <p:cNvSpPr txBox="1"/>
          <p:nvPr/>
        </p:nvSpPr>
        <p:spPr>
          <a:xfrm>
            <a:off x="593090" y="2578640"/>
            <a:ext cx="11201113" cy="1603375"/>
          </a:xfrm>
          <a:prstGeom prst="rect">
            <a:avLst/>
          </a:prstGeom>
          <a:noFill/>
        </p:spPr>
        <p:txBody>
          <a:bodyPr wrap="square" rtlCol="0">
            <a:spAutoFit/>
          </a:bodyPr>
          <a:lstStyle/>
          <a:p>
            <a:pPr marL="288290" lvl="0" indent="-288290">
              <a:lnSpc>
                <a:spcPct val="120000"/>
              </a:lnSpc>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Operational Advantages of Manual Harvesting</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Minimizes </a:t>
            </a:r>
            <a:r>
              <a:rPr lang="en-US" altLang="zh-CN" sz="1600" b="1" dirty="0">
                <a:solidFill>
                  <a:schemeClr val="tx1"/>
                </a:solidFill>
                <a:latin typeface="Arial" panose="020B0604020202020204" pitchFamily="34" charset="0"/>
                <a:cs typeface="Arial" panose="020B0604020202020204" pitchFamily="34" charset="0"/>
                <a:sym typeface="+mn-ea"/>
              </a:rPr>
              <a:t>mechanical damage</a:t>
            </a:r>
            <a:r>
              <a:rPr lang="en-US" altLang="zh-CN" sz="1600" dirty="0">
                <a:solidFill>
                  <a:schemeClr val="tx1"/>
                </a:solidFill>
                <a:latin typeface="Arial" panose="020B0604020202020204" pitchFamily="34" charset="0"/>
                <a:cs typeface="Arial" panose="020B0604020202020204" pitchFamily="34" charset="0"/>
                <a:sym typeface="+mn-ea"/>
              </a:rPr>
              <a:t> to both the produce and the plant.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Highly </a:t>
            </a:r>
            <a:r>
              <a:rPr lang="en-US" altLang="zh-CN" sz="1600" b="1" dirty="0">
                <a:solidFill>
                  <a:schemeClr val="tx1"/>
                </a:solidFill>
                <a:latin typeface="Arial" panose="020B0604020202020204" pitchFamily="34" charset="0"/>
                <a:cs typeface="Arial" panose="020B0604020202020204" pitchFamily="34" charset="0"/>
                <a:sym typeface="+mn-ea"/>
              </a:rPr>
              <a:t>flexible</a:t>
            </a:r>
            <a:r>
              <a:rPr lang="en-US" altLang="zh-CN" sz="1600" dirty="0">
                <a:solidFill>
                  <a:schemeClr val="tx1"/>
                </a:solidFill>
                <a:latin typeface="Arial" panose="020B0604020202020204" pitchFamily="34" charset="0"/>
                <a:cs typeface="Arial" panose="020B0604020202020204" pitchFamily="34" charset="0"/>
                <a:sym typeface="+mn-ea"/>
              </a:rPr>
              <a:t>, allowing harvesters to precisely adjust actions according to specific characteristics and sizes of different fruits and vegetables.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Accommodates a </a:t>
            </a:r>
            <a:r>
              <a:rPr lang="en-US" altLang="zh-CN" sz="1600" b="1" dirty="0">
                <a:solidFill>
                  <a:schemeClr val="tx1"/>
                </a:solidFill>
                <a:latin typeface="Arial" panose="020B0604020202020204" pitchFamily="34" charset="0"/>
                <a:cs typeface="Arial" panose="020B0604020202020204" pitchFamily="34" charset="0"/>
                <a:sym typeface="+mn-ea"/>
              </a:rPr>
              <a:t>wide range</a:t>
            </a:r>
            <a:r>
              <a:rPr lang="en-US" altLang="zh-CN" sz="1600" dirty="0">
                <a:solidFill>
                  <a:schemeClr val="tx1"/>
                </a:solidFill>
                <a:latin typeface="Arial" panose="020B0604020202020204" pitchFamily="34" charset="0"/>
                <a:cs typeface="Arial" panose="020B0604020202020204" pitchFamily="34" charset="0"/>
                <a:sym typeface="+mn-ea"/>
              </a:rPr>
              <a:t> of crop types.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090" y="4319810"/>
            <a:ext cx="11209020" cy="1308100"/>
          </a:xfrm>
          <a:prstGeom prst="rect">
            <a:avLst/>
          </a:prstGeom>
          <a:noFill/>
        </p:spPr>
        <p:txBody>
          <a:bodyPr wrap="square" rtlCol="0">
            <a:spAutoFit/>
          </a:bodyPr>
          <a:lstStyle/>
          <a:p>
            <a:pPr marL="288290" lvl="0" indent="-288290">
              <a:lnSpc>
                <a:spcPct val="120000"/>
              </a:lnSpc>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Quality &amp; Maturity Control Advantages of Manual Harvesting</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Enables </a:t>
            </a:r>
            <a:r>
              <a:rPr lang="en-US" altLang="zh-CN" sz="1600" b="1" dirty="0">
                <a:solidFill>
                  <a:schemeClr val="tx1"/>
                </a:solidFill>
                <a:latin typeface="Arial" panose="020B0604020202020204" pitchFamily="34" charset="0"/>
                <a:cs typeface="Arial" panose="020B0604020202020204" pitchFamily="34" charset="0"/>
                <a:sym typeface="+mn-ea"/>
              </a:rPr>
              <a:t>precise control </a:t>
            </a:r>
            <a:r>
              <a:rPr lang="en-US" altLang="zh-CN" sz="1600" dirty="0">
                <a:solidFill>
                  <a:schemeClr val="tx1"/>
                </a:solidFill>
                <a:latin typeface="Arial" panose="020B0604020202020204" pitchFamily="34" charset="0"/>
                <a:cs typeface="Arial" panose="020B0604020202020204" pitchFamily="34" charset="0"/>
                <a:sym typeface="+mn-ea"/>
              </a:rPr>
              <a:t>over harvest timing and standards.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Allows for </a:t>
            </a:r>
            <a:r>
              <a:rPr lang="en-US" altLang="zh-CN" sz="1600" b="1" dirty="0">
                <a:solidFill>
                  <a:schemeClr val="tx1"/>
                </a:solidFill>
                <a:latin typeface="Arial" panose="020B0604020202020204" pitchFamily="34" charset="0"/>
                <a:cs typeface="Arial" panose="020B0604020202020204" pitchFamily="34" charset="0"/>
                <a:sym typeface="+mn-ea"/>
              </a:rPr>
              <a:t>selective</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staggered</a:t>
            </a:r>
            <a:r>
              <a:rPr lang="en-US" altLang="zh-CN" sz="1600" dirty="0">
                <a:solidFill>
                  <a:schemeClr val="tx1"/>
                </a:solidFill>
                <a:latin typeface="Arial" panose="020B0604020202020204" pitchFamily="34" charset="0"/>
                <a:cs typeface="Arial" panose="020B0604020202020204" pitchFamily="34" charset="0"/>
                <a:sym typeface="+mn-ea"/>
              </a:rPr>
              <a:t> harvesting based on differences in individual maturity levels.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Ensures </a:t>
            </a:r>
            <a:r>
              <a:rPr lang="en-US" altLang="zh-CN" sz="1600" b="1" dirty="0">
                <a:solidFill>
                  <a:schemeClr val="tx1"/>
                </a:solidFill>
                <a:latin typeface="Arial" panose="020B0604020202020204" pitchFamily="34" charset="0"/>
                <a:cs typeface="Arial" panose="020B0604020202020204" pitchFamily="34" charset="0"/>
                <a:sym typeface="+mn-ea"/>
              </a:rPr>
              <a:t>quality of mature produce</a:t>
            </a:r>
            <a:r>
              <a:rPr lang="en-US" altLang="zh-CN" sz="1600" dirty="0">
                <a:solidFill>
                  <a:schemeClr val="tx1"/>
                </a:solidFill>
                <a:latin typeface="Arial" panose="020B0604020202020204" pitchFamily="34" charset="0"/>
                <a:cs typeface="Arial" panose="020B0604020202020204" pitchFamily="34" charset="0"/>
                <a:sym typeface="+mn-ea"/>
              </a:rPr>
              <a:t> + gives </a:t>
            </a:r>
            <a:r>
              <a:rPr lang="en-US" altLang="zh-CN" sz="1600" b="1" dirty="0">
                <a:solidFill>
                  <a:schemeClr val="tx1"/>
                </a:solidFill>
                <a:latin typeface="Arial" panose="020B0604020202020204" pitchFamily="34" charset="0"/>
                <a:cs typeface="Arial" panose="020B0604020202020204" pitchFamily="34" charset="0"/>
                <a:sym typeface="+mn-ea"/>
              </a:rPr>
              <a:t>immature fruits and vegetables additional time to</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develop</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5" name="组合 4"/>
          <p:cNvGrpSpPr/>
          <p:nvPr/>
        </p:nvGrpSpPr>
        <p:grpSpPr>
          <a:xfrm>
            <a:off x="593090" y="5765705"/>
            <a:ext cx="8983345" cy="360045"/>
            <a:chOff x="1095" y="9140"/>
            <a:chExt cx="14147" cy="567"/>
          </a:xfrm>
        </p:grpSpPr>
        <p:pic>
          <p:nvPicPr>
            <p:cNvPr id="11" name="图片 10" descr="箭头-双线-向右"/>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1095" y="9140"/>
              <a:ext cx="567" cy="567"/>
            </a:xfrm>
            <a:prstGeom prst="rect">
              <a:avLst/>
            </a:prstGeom>
          </p:spPr>
        </p:pic>
        <p:sp>
          <p:nvSpPr>
            <p:cNvPr id="12" name="文本框 11"/>
            <p:cNvSpPr txBox="1"/>
            <p:nvPr/>
          </p:nvSpPr>
          <p:spPr>
            <a:xfrm>
              <a:off x="1662" y="9158"/>
              <a:ext cx="13580" cy="531"/>
            </a:xfrm>
            <a:prstGeom prst="rect">
              <a:avLst/>
            </a:prstGeom>
            <a:noFill/>
          </p:spPr>
          <p:txBody>
            <a:bodyPr wrap="square" rtlCol="0">
              <a:spAutoFit/>
            </a:bodyPr>
            <a:lstStyle/>
            <a:p>
              <a:pPr lvl="0" algn="l">
                <a:buClrTx/>
                <a:buSzTx/>
              </a:pPr>
              <a:r>
                <a:rPr lang="en-US" altLang="zh-CN" sz="1600" b="1" dirty="0">
                  <a:solidFill>
                    <a:srgbClr val="5BAE3E"/>
                  </a:solidFill>
                  <a:latin typeface="Arial" panose="020B0604020202020204" pitchFamily="34" charset="0"/>
                  <a:cs typeface="Arial" panose="020B0604020202020204" pitchFamily="34" charset="0"/>
                  <a:sym typeface="+mn-ea"/>
                </a:rPr>
                <a:t>Effectively improves overall yield and harvest quality.</a:t>
              </a:r>
              <a:endParaRPr lang="en-US" altLang="zh-CN" sz="1600" b="1" dirty="0">
                <a:solidFill>
                  <a:srgbClr val="5BAE3E"/>
                </a:solidFill>
                <a:latin typeface="Arial" panose="020B0604020202020204" pitchFamily="34" charset="0"/>
                <a:cs typeface="Arial" panose="020B0604020202020204" pitchFamily="34" charset="0"/>
                <a:sym typeface="+mn-ea"/>
              </a:endParaRPr>
            </a:p>
          </p:txBody>
        </p:sp>
      </p:grpSp>
      <p:pic>
        <p:nvPicPr>
          <p:cNvPr id="13" name="图片 12"/>
          <p:cNvPicPr>
            <a:picLocks noChangeAspect="1"/>
          </p:cNvPicPr>
          <p:nvPr/>
        </p:nvPicPr>
        <p:blipFill>
          <a:blip r:embed="rId4"/>
          <a:stretch>
            <a:fillRect/>
          </a:stretch>
        </p:blipFill>
        <p:spPr>
          <a:xfrm>
            <a:off x="8296460" y="1111941"/>
            <a:ext cx="3200215" cy="2038451"/>
          </a:xfrm>
          <a:prstGeom prst="rect">
            <a:avLst/>
          </a:prstGeom>
        </p:spPr>
      </p:pic>
      <p:sp>
        <p:nvSpPr>
          <p:cNvPr id="3" name="文本框 2"/>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0" name="7-2-1_04">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12782550" y="6372225"/>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childTnLst>
        </p:cTn>
      </p:par>
    </p:tnLst>
    <p:bldLst>
      <p:bldP spid="2" grpId="0" uiExpand="1" build="p"/>
      <p:bldP spid="4" grpId="0"/>
      <p:bldP spid="7" grpId="0" uiExpand="1" build="p"/>
      <p:bldP spid="8" grpId="0" uiExpand="1"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6708278"/>
            <a:ext cx="12192000" cy="153627"/>
            <a:chOff x="147892" y="6347897"/>
            <a:chExt cx="11450808" cy="120769"/>
          </a:xfrm>
        </p:grpSpPr>
        <p:sp>
          <p:nvSpPr>
            <p:cNvPr id="8" name="矩形 7"/>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12" name="矩形 11"/>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3" name="文本框 2"/>
          <p:cNvSpPr txBox="1"/>
          <p:nvPr/>
        </p:nvSpPr>
        <p:spPr>
          <a:xfrm>
            <a:off x="845185" y="3059430"/>
            <a:ext cx="7335520" cy="2446375"/>
          </a:xfrm>
          <a:prstGeom prst="rect">
            <a:avLst/>
          </a:prstGeom>
          <a:noFill/>
        </p:spPr>
        <p:txBody>
          <a:bodyPr wrap="square" rtlCol="0">
            <a:spAutoFit/>
          </a:bodyPr>
          <a:lstStyle/>
          <a:p>
            <a:pPr marL="342900" lvl="0" indent="-342900" algn="l">
              <a:lnSpc>
                <a:spcPct val="130000"/>
              </a:lnSpc>
              <a:spcBef>
                <a:spcPts val="100"/>
              </a:spcBef>
              <a:spcAft>
                <a:spcPts val="100"/>
              </a:spcAft>
              <a:buClrTx/>
              <a:buSzTx/>
              <a:buFont typeface="+mj-ea"/>
              <a:buAutoNum type="circleNumDbPlain"/>
            </a:pPr>
            <a:r>
              <a:rPr lang="en-US" altLang="zh-CN" sz="1600" b="1" dirty="0">
                <a:solidFill>
                  <a:srgbClr val="5BAE3E"/>
                </a:solidFill>
                <a:latin typeface="Arial" panose="020B0604020202020204" pitchFamily="34" charset="0"/>
                <a:cs typeface="Arial" panose="020B0604020202020204" pitchFamily="34" charset="0"/>
                <a:sym typeface="+mn-ea"/>
              </a:rPr>
              <a:t>Selection of Appropriate Harvesting Tools</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612140" lvl="1" indent="-285750">
              <a:lnSpc>
                <a:spcPct val="130000"/>
              </a:lnSpc>
              <a:spcBef>
                <a:spcPts val="100"/>
              </a:spcBef>
              <a:spcAft>
                <a:spcPts val="1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sym typeface="+mn-ea"/>
              </a:rPr>
              <a:t>Sharp, well-aligned tools </a:t>
            </a:r>
            <a:r>
              <a:rPr lang="en-US" altLang="zh-CN" sz="1400" dirty="0">
                <a:latin typeface="Arial" panose="020B0604020202020204" pitchFamily="34" charset="0"/>
                <a:cs typeface="Arial" panose="020B0604020202020204" pitchFamily="34" charset="0"/>
                <a:sym typeface="+mn-ea"/>
              </a:rPr>
              <a:t>suitable for the specific type of fruit and vegetable should be used (e.g., round-tip pruning shears for citrus harvesting).</a:t>
            </a:r>
            <a:endParaRPr lang="en-US" altLang="zh-CN" sz="1400" dirty="0">
              <a:latin typeface="Arial" panose="020B0604020202020204" pitchFamily="34" charset="0"/>
              <a:cs typeface="Arial" panose="020B0604020202020204" pitchFamily="34" charset="0"/>
              <a:sym typeface="+mn-ea"/>
            </a:endParaRPr>
          </a:p>
          <a:p>
            <a:pPr marL="612140" lvl="1" indent="-285750">
              <a:lnSpc>
                <a:spcPct val="130000"/>
              </a:lnSpc>
              <a:spcBef>
                <a:spcPts val="100"/>
              </a:spcBef>
              <a:spcAft>
                <a:spcPts val="1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sym typeface="+mn-ea"/>
              </a:rPr>
              <a:t>Clean all tools in advance</a:t>
            </a:r>
            <a:r>
              <a:rPr lang="en-US" altLang="zh-CN" sz="1400" dirty="0">
                <a:latin typeface="Arial" panose="020B0604020202020204" pitchFamily="34" charset="0"/>
                <a:cs typeface="Arial" panose="020B0604020202020204" pitchFamily="34" charset="0"/>
                <a:sym typeface="+mn-ea"/>
              </a:rPr>
              <a:t> to prevent contamination from rust or debris.</a:t>
            </a:r>
            <a:endParaRPr lang="en-US" altLang="zh-CN" sz="1400" dirty="0">
              <a:latin typeface="Arial" panose="020B0604020202020204" pitchFamily="34" charset="0"/>
              <a:cs typeface="Arial" panose="020B0604020202020204" pitchFamily="34" charset="0"/>
              <a:sym typeface="+mn-ea"/>
            </a:endParaRPr>
          </a:p>
          <a:p>
            <a:pPr marL="612140" lvl="1" indent="-285750">
              <a:lnSpc>
                <a:spcPct val="130000"/>
              </a:lnSpc>
              <a:spcBef>
                <a:spcPts val="100"/>
              </a:spcBef>
              <a:spcAft>
                <a:spcPts val="100"/>
              </a:spcAft>
              <a:buFont typeface="Arial" panose="020B0604020202020204" pitchFamily="34" charset="0"/>
              <a:buChar char="•"/>
            </a:pPr>
            <a:r>
              <a:rPr lang="en-US" altLang="zh-CN" sz="1400" dirty="0">
                <a:latin typeface="Arial" panose="020B0604020202020204" pitchFamily="34" charset="0"/>
                <a:cs typeface="Arial" panose="020B0604020202020204" pitchFamily="34" charset="0"/>
                <a:sym typeface="+mn-ea"/>
              </a:rPr>
              <a:t>During harvesting, produce should be cut </a:t>
            </a:r>
            <a:r>
              <a:rPr lang="en-US" altLang="zh-CN" sz="1400" b="1" dirty="0">
                <a:latin typeface="Arial" panose="020B0604020202020204" pitchFamily="34" charset="0"/>
                <a:cs typeface="Arial" panose="020B0604020202020204" pitchFamily="34" charset="0"/>
                <a:sym typeface="+mn-ea"/>
              </a:rPr>
              <a:t>gently</a:t>
            </a:r>
            <a:r>
              <a:rPr lang="en-US" altLang="zh-CN" sz="1400" dirty="0">
                <a:latin typeface="Arial" panose="020B0604020202020204" pitchFamily="34" charset="0"/>
                <a:cs typeface="Arial" panose="020B0604020202020204" pitchFamily="34" charset="0"/>
                <a:sym typeface="+mn-ea"/>
              </a:rPr>
              <a:t> and </a:t>
            </a:r>
            <a:r>
              <a:rPr lang="en-US" altLang="zh-CN" sz="1400" b="1" dirty="0">
                <a:latin typeface="Arial" panose="020B0604020202020204" pitchFamily="34" charset="0"/>
                <a:cs typeface="Arial" panose="020B0604020202020204" pitchFamily="34" charset="0"/>
                <a:sym typeface="+mn-ea"/>
              </a:rPr>
              <a:t>handled with care</a:t>
            </a:r>
            <a:r>
              <a:rPr lang="en-US" altLang="zh-CN" sz="1400" dirty="0">
                <a:latin typeface="Arial" panose="020B0604020202020204" pitchFamily="34" charset="0"/>
                <a:cs typeface="Arial" panose="020B0604020202020204" pitchFamily="34" charset="0"/>
                <a:sym typeface="+mn-ea"/>
              </a:rPr>
              <a:t>.</a:t>
            </a:r>
            <a:endParaRPr lang="en-US" altLang="zh-CN" sz="1400" dirty="0">
              <a:latin typeface="Arial" panose="020B0604020202020204" pitchFamily="34" charset="0"/>
              <a:cs typeface="Arial" panose="020B0604020202020204" pitchFamily="34" charset="0"/>
              <a:sym typeface="+mn-ea"/>
            </a:endParaRPr>
          </a:p>
          <a:p>
            <a:pPr marL="612140" lvl="1" indent="-285750">
              <a:lnSpc>
                <a:spcPct val="130000"/>
              </a:lnSpc>
              <a:spcBef>
                <a:spcPts val="100"/>
              </a:spcBef>
              <a:spcAft>
                <a:spcPts val="100"/>
              </a:spcAft>
              <a:buFont typeface="Arial" panose="020B0604020202020204" pitchFamily="34" charset="0"/>
              <a:buChar char="•"/>
            </a:pPr>
            <a:r>
              <a:rPr lang="en-US" altLang="zh-CN" sz="1400" b="1" dirty="0">
                <a:latin typeface="Arial" panose="020B0604020202020204" pitchFamily="34" charset="0"/>
                <a:cs typeface="Arial" panose="020B0604020202020204" pitchFamily="34" charset="0"/>
                <a:sym typeface="+mn-ea"/>
              </a:rPr>
              <a:t>Pulling, tearing, or breaking branches by hand is strictly prohibited </a:t>
            </a:r>
            <a:r>
              <a:rPr lang="en-US" altLang="zh-CN" sz="1400" dirty="0">
                <a:latin typeface="Arial" panose="020B0604020202020204" pitchFamily="34" charset="0"/>
                <a:cs typeface="Arial" panose="020B0604020202020204" pitchFamily="34" charset="0"/>
                <a:sym typeface="+mn-ea"/>
              </a:rPr>
              <a:t>→otherwise these actions damage plants and cause mechanical injury, potentially affecting yield in the following seasons.</a:t>
            </a:r>
            <a:endParaRPr lang="en-US" altLang="zh-CN" sz="1400" dirty="0">
              <a:latin typeface="Arial" panose="020B0604020202020204" pitchFamily="34" charset="0"/>
              <a:cs typeface="Arial" panose="020B0604020202020204" pitchFamily="34" charset="0"/>
              <a:sym typeface="+mn-ea"/>
            </a:endParaRPr>
          </a:p>
        </p:txBody>
      </p:sp>
      <p:sp>
        <p:nvSpPr>
          <p:cNvPr id="16" name="文本框 15"/>
          <p:cNvSpPr txBox="1"/>
          <p:nvPr/>
        </p:nvSpPr>
        <p:spPr>
          <a:xfrm>
            <a:off x="592455" y="2311005"/>
            <a:ext cx="10904220" cy="717550"/>
          </a:xfrm>
          <a:prstGeom prst="rect">
            <a:avLst/>
          </a:prstGeom>
          <a:noFill/>
        </p:spPr>
        <p:txBody>
          <a:bodyPr wrap="square" rtlCol="0">
            <a:spAutoFit/>
          </a:bodyPr>
          <a:lstStyle/>
          <a:p>
            <a:pPr marL="288290" lvl="0" indent="-28829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Core Principle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buClrTx/>
              <a:buSzTx/>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Standardized and proper operations</a:t>
            </a:r>
            <a:r>
              <a:rPr lang="en-US" altLang="zh-CN" sz="1600" dirty="0">
                <a:latin typeface="Arial" panose="020B0604020202020204" pitchFamily="34" charset="0"/>
                <a:cs typeface="Arial" panose="020B0604020202020204" pitchFamily="34" charset="0"/>
                <a:sym typeface="+mn-ea"/>
              </a:rPr>
              <a:t> to reduce damage and ensure effective harvesting. </a:t>
            </a:r>
            <a:endParaRPr lang="en-US" altLang="zh-CN" sz="1600" dirty="0">
              <a:latin typeface="Arial" panose="020B0604020202020204" pitchFamily="34" charset="0"/>
              <a:cs typeface="Arial" panose="020B0604020202020204" pitchFamily="34" charset="0"/>
              <a:sym typeface="+mn-ea"/>
            </a:endParaRPr>
          </a:p>
        </p:txBody>
      </p:sp>
      <p:pic>
        <p:nvPicPr>
          <p:cNvPr id="17" name="图片 16"/>
          <p:cNvPicPr>
            <a:picLocks noChangeAspect="1"/>
          </p:cNvPicPr>
          <p:nvPr/>
        </p:nvPicPr>
        <p:blipFill>
          <a:blip r:embed="rId1"/>
          <a:stretch>
            <a:fillRect/>
          </a:stretch>
        </p:blipFill>
        <p:spPr>
          <a:xfrm>
            <a:off x="8398510" y="3429000"/>
            <a:ext cx="3523615" cy="2022475"/>
          </a:xfrm>
          <a:prstGeom prst="rect">
            <a:avLst/>
          </a:prstGeom>
        </p:spPr>
      </p:pic>
      <p:sp>
        <p:nvSpPr>
          <p:cNvPr id="7" name="文本框 6"/>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596814" y="1094823"/>
            <a:ext cx="7139626" cy="461665"/>
          </a:xfrm>
          <a:prstGeom prst="rect">
            <a:avLst/>
          </a:prstGeom>
          <a:noFill/>
        </p:spPr>
        <p:txBody>
          <a:bodyPr wrap="square" rtlCol="0">
            <a:spAutoFit/>
          </a:bodyPr>
          <a:lstStyle/>
          <a:p>
            <a:r>
              <a:rPr lang="en-US" altLang="zh-CN" sz="2400" b="1" dirty="0">
                <a:sym typeface="+mn-ea"/>
              </a:rPr>
              <a:t>(1) Harvesting Methods — Manual Harvesting</a:t>
            </a:r>
            <a:endParaRPr lang="zh-CN" altLang="en-US" sz="2400" b="1" dirty="0"/>
          </a:p>
        </p:txBody>
      </p:sp>
      <p:sp>
        <p:nvSpPr>
          <p:cNvPr id="10" name="矩形: 圆角 9"/>
          <p:cNvSpPr/>
          <p:nvPr/>
        </p:nvSpPr>
        <p:spPr>
          <a:xfrm>
            <a:off x="695325" y="1867534"/>
            <a:ext cx="4454191"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Manual Harvesting</a:t>
            </a:r>
            <a:endParaRPr lang="en-US" altLang="zh-CN" b="1" dirty="0"/>
          </a:p>
        </p:txBody>
      </p:sp>
      <p:pic>
        <p:nvPicPr>
          <p:cNvPr id="5" name="7-2-1_05">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304395" y="6295778"/>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3" grpId="0" uiExpand="1" build="p"/>
      <p:bldP spid="16" grpId="0" uiExpand="1" build="p"/>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1" name="图片 20"/>
          <p:cNvPicPr>
            <a:picLocks noChangeAspect="1"/>
          </p:cNvPicPr>
          <p:nvPr/>
        </p:nvPicPr>
        <p:blipFill>
          <a:blip r:embed="rId1"/>
          <a:stretch>
            <a:fillRect/>
          </a:stretch>
        </p:blipFill>
        <p:spPr>
          <a:xfrm>
            <a:off x="8199455" y="2652395"/>
            <a:ext cx="3657900" cy="2247900"/>
          </a:xfrm>
          <a:prstGeom prst="rect">
            <a:avLst/>
          </a:prstGeom>
        </p:spPr>
      </p:pic>
      <p:sp>
        <p:nvSpPr>
          <p:cNvPr id="3" name="矩形: 圆角 2"/>
          <p:cNvSpPr/>
          <p:nvPr/>
        </p:nvSpPr>
        <p:spPr>
          <a:xfrm>
            <a:off x="695325" y="1867534"/>
            <a:ext cx="4454191"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Manual Harvesting</a:t>
            </a:r>
            <a:endParaRPr lang="en-US" altLang="zh-CN" b="1" dirty="0"/>
          </a:p>
        </p:txBody>
      </p:sp>
      <p:sp>
        <p:nvSpPr>
          <p:cNvPr id="4" name="文本框 3"/>
          <p:cNvSpPr txBox="1"/>
          <p:nvPr/>
        </p:nvSpPr>
        <p:spPr>
          <a:xfrm>
            <a:off x="596814" y="1094823"/>
            <a:ext cx="7139626" cy="461665"/>
          </a:xfrm>
          <a:prstGeom prst="rect">
            <a:avLst/>
          </a:prstGeom>
          <a:noFill/>
        </p:spPr>
        <p:txBody>
          <a:bodyPr wrap="square" rtlCol="0">
            <a:spAutoFit/>
          </a:bodyPr>
          <a:lstStyle/>
          <a:p>
            <a:r>
              <a:rPr lang="en-US" altLang="zh-CN" sz="2400" b="1" dirty="0">
                <a:sym typeface="+mn-ea"/>
              </a:rPr>
              <a:t>(1) Harvesting Methods — Manual Harvesting</a:t>
            </a:r>
            <a:endParaRPr lang="zh-CN" altLang="en-US" sz="2400" b="1" dirty="0"/>
          </a:p>
        </p:txBody>
      </p:sp>
      <p:sp>
        <p:nvSpPr>
          <p:cNvPr id="6" name="文本框 5"/>
          <p:cNvSpPr txBox="1"/>
          <p:nvPr/>
        </p:nvSpPr>
        <p:spPr>
          <a:xfrm>
            <a:off x="616584" y="2381250"/>
            <a:ext cx="8004901" cy="2816669"/>
          </a:xfrm>
          <a:prstGeom prst="rect">
            <a:avLst/>
          </a:prstGeom>
          <a:noFill/>
        </p:spPr>
        <p:txBody>
          <a:bodyPr wrap="square" rtlCol="0">
            <a:spAutoFit/>
          </a:bodyPr>
          <a:lstStyle/>
          <a:p>
            <a:pPr marL="342900" lvl="0" indent="-342900">
              <a:lnSpc>
                <a:spcPct val="140000"/>
              </a:lnSpc>
              <a:spcBef>
                <a:spcPts val="200"/>
              </a:spcBef>
              <a:spcAft>
                <a:spcPts val="200"/>
              </a:spcAft>
              <a:buFont typeface="+mj-ea"/>
              <a:buAutoNum type="circleNumDbPlain" startAt="2"/>
            </a:pPr>
            <a:r>
              <a:rPr lang="en-US" altLang="zh-CN" b="1" dirty="0">
                <a:solidFill>
                  <a:srgbClr val="5BAE3E"/>
                </a:solidFill>
                <a:latin typeface="Arial" panose="020B0604020202020204" pitchFamily="34" charset="0"/>
                <a:cs typeface="Arial" panose="020B0604020202020204" pitchFamily="34" charset="0"/>
                <a:sym typeface="+mn-ea"/>
              </a:rPr>
              <a:t>Proper Use of Protective Gloves</a:t>
            </a:r>
            <a:endParaRPr lang="en-US" altLang="zh-CN" b="1" dirty="0">
              <a:latin typeface="Arial" panose="020B0604020202020204" pitchFamily="34" charset="0"/>
              <a:cs typeface="Arial" panose="020B0604020202020204" pitchFamily="34" charset="0"/>
              <a:sym typeface="+mn-ea"/>
            </a:endParaRPr>
          </a:p>
          <a:p>
            <a:pPr marL="612140" lvl="1" indent="-285750">
              <a:lnSpc>
                <a:spcPct val="14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Harvesters must </a:t>
            </a:r>
            <a:r>
              <a:rPr lang="en-US" altLang="zh-CN" sz="1600" b="1" dirty="0">
                <a:latin typeface="Arial" panose="020B0604020202020204" pitchFamily="34" charset="0"/>
                <a:cs typeface="Arial" panose="020B0604020202020204" pitchFamily="34" charset="0"/>
                <a:sym typeface="+mn-ea"/>
              </a:rPr>
              <a:t>wear gloves. </a:t>
            </a:r>
            <a:endParaRPr lang="en-US" altLang="zh-CN" sz="1600" b="1" dirty="0">
              <a:latin typeface="Arial" panose="020B0604020202020204" pitchFamily="34" charset="0"/>
              <a:cs typeface="Arial" panose="020B0604020202020204" pitchFamily="34" charset="0"/>
              <a:sym typeface="+mn-ea"/>
            </a:endParaRPr>
          </a:p>
          <a:p>
            <a:pPr marL="326390" lvl="1">
              <a:lnSpc>
                <a:spcPct val="140000"/>
              </a:lnSpc>
              <a:spcBef>
                <a:spcPts val="200"/>
              </a:spcBef>
              <a:spcAft>
                <a:spcPts val="200"/>
              </a:spcAft>
              <a:buSzPct val="100000"/>
            </a:pPr>
            <a:r>
              <a:rPr lang="en-US" altLang="zh-CN" sz="1600" b="1" dirty="0">
                <a:latin typeface="Arial" panose="020B0604020202020204" pitchFamily="34" charset="0"/>
                <a:cs typeface="Arial" panose="020B0604020202020204" pitchFamily="34" charset="0"/>
                <a:sym typeface="+mn-ea"/>
              </a:rPr>
              <a:t>     → </a:t>
            </a:r>
            <a:r>
              <a:rPr lang="en-US" altLang="zh-CN" sz="1600" dirty="0">
                <a:latin typeface="Arial" panose="020B0604020202020204" pitchFamily="34" charset="0"/>
                <a:cs typeface="Arial" panose="020B0604020202020204" pitchFamily="34" charset="0"/>
                <a:sym typeface="+mn-ea"/>
              </a:rPr>
              <a:t>Prevents</a:t>
            </a:r>
            <a:r>
              <a:rPr lang="en-US" altLang="zh-CN" sz="1600" b="1" dirty="0">
                <a:latin typeface="Arial" panose="020B0604020202020204" pitchFamily="34" charset="0"/>
                <a:cs typeface="Arial" panose="020B0604020202020204" pitchFamily="34" charset="0"/>
                <a:sym typeface="+mn-ea"/>
              </a:rPr>
              <a:t> injuries from branches and thorns.</a:t>
            </a:r>
            <a:endParaRPr lang="en-US" altLang="zh-CN" sz="1600" b="1" dirty="0">
              <a:latin typeface="Arial" panose="020B0604020202020204" pitchFamily="34" charset="0"/>
              <a:cs typeface="Arial" panose="020B0604020202020204" pitchFamily="34" charset="0"/>
              <a:sym typeface="+mn-ea"/>
            </a:endParaRPr>
          </a:p>
          <a:p>
            <a:pPr marL="326390" lvl="1">
              <a:lnSpc>
                <a:spcPct val="140000"/>
              </a:lnSpc>
              <a:spcBef>
                <a:spcPts val="200"/>
              </a:spcBef>
              <a:spcAft>
                <a:spcPts val="200"/>
              </a:spcAft>
              <a:buSzPct val="100000"/>
            </a:pPr>
            <a:r>
              <a:rPr lang="en-US" altLang="zh-CN" sz="1600" dirty="0">
                <a:latin typeface="Arial" panose="020B0604020202020204" pitchFamily="34" charset="0"/>
                <a:cs typeface="Arial" panose="020B0604020202020204" pitchFamily="34" charset="0"/>
                <a:sym typeface="+mn-ea"/>
              </a:rPr>
              <a:t>     → Prevents </a:t>
            </a:r>
            <a:r>
              <a:rPr lang="en-US" altLang="zh-CN" sz="1600" b="1" dirty="0">
                <a:latin typeface="Arial" panose="020B0604020202020204" pitchFamily="34" charset="0"/>
                <a:cs typeface="Arial" panose="020B0604020202020204" pitchFamily="34" charset="0"/>
                <a:sym typeface="+mn-ea"/>
              </a:rPr>
              <a:t>fingernail</a:t>
            </a:r>
            <a:r>
              <a:rPr lang="en-US" altLang="zh-CN" sz="1600" dirty="0">
                <a:latin typeface="Arial" panose="020B0604020202020204" pitchFamily="34" charset="0"/>
                <a:cs typeface="Arial" panose="020B0604020202020204" pitchFamily="34" charset="0"/>
                <a:sym typeface="+mn-ea"/>
              </a:rPr>
              <a:t> from </a:t>
            </a:r>
            <a:r>
              <a:rPr lang="en-US" altLang="zh-CN" sz="1600" b="1" dirty="0">
                <a:latin typeface="Arial" panose="020B0604020202020204" pitchFamily="34" charset="0"/>
                <a:cs typeface="Arial" panose="020B0604020202020204" pitchFamily="34" charset="0"/>
                <a:sym typeface="+mn-ea"/>
              </a:rPr>
              <a:t>scratching the surface </a:t>
            </a:r>
            <a:r>
              <a:rPr lang="en-US" altLang="zh-CN" sz="1600" dirty="0">
                <a:latin typeface="Arial" panose="020B0604020202020204" pitchFamily="34" charset="0"/>
                <a:cs typeface="Arial" panose="020B0604020202020204" pitchFamily="34" charset="0"/>
                <a:sym typeface="+mn-ea"/>
              </a:rPr>
              <a:t>of fruits </a:t>
            </a:r>
            <a:endParaRPr lang="en-US" altLang="zh-CN" sz="1600" dirty="0">
              <a:latin typeface="Arial" panose="020B0604020202020204" pitchFamily="34" charset="0"/>
              <a:cs typeface="Arial" panose="020B0604020202020204" pitchFamily="34" charset="0"/>
              <a:sym typeface="+mn-ea"/>
            </a:endParaRPr>
          </a:p>
          <a:p>
            <a:pPr marL="326390" lvl="1">
              <a:lnSpc>
                <a:spcPct val="140000"/>
              </a:lnSpc>
              <a:spcBef>
                <a:spcPts val="200"/>
              </a:spcBef>
              <a:spcAft>
                <a:spcPts val="200"/>
              </a:spcAft>
              <a:buSzPct val="100000"/>
            </a:pPr>
            <a:r>
              <a:rPr lang="en-US" altLang="zh-CN" sz="1600" dirty="0">
                <a:latin typeface="Arial" panose="020B0604020202020204" pitchFamily="34" charset="0"/>
                <a:cs typeface="Arial" panose="020B0604020202020204" pitchFamily="34" charset="0"/>
                <a:sym typeface="+mn-ea"/>
              </a:rPr>
              <a:t>          and  vegetables. </a:t>
            </a:r>
            <a:endParaRPr lang="en-US" altLang="zh-CN" sz="1600" dirty="0">
              <a:latin typeface="Arial" panose="020B0604020202020204" pitchFamily="34" charset="0"/>
              <a:cs typeface="Arial" panose="020B0604020202020204" pitchFamily="34" charset="0"/>
              <a:sym typeface="+mn-ea"/>
            </a:endParaRPr>
          </a:p>
          <a:p>
            <a:pPr marL="326390" lvl="1">
              <a:lnSpc>
                <a:spcPct val="140000"/>
              </a:lnSpc>
              <a:spcBef>
                <a:spcPts val="200"/>
              </a:spcBef>
              <a:spcAft>
                <a:spcPts val="200"/>
              </a:spcAft>
              <a:buSzPct val="100000"/>
            </a:pPr>
            <a:r>
              <a:rPr lang="en-US" altLang="zh-CN" sz="1600" dirty="0">
                <a:latin typeface="Arial" panose="020B0604020202020204" pitchFamily="34" charset="0"/>
                <a:cs typeface="Arial" panose="020B0604020202020204" pitchFamily="34" charset="0"/>
                <a:sym typeface="+mn-ea"/>
              </a:rPr>
              <a:t>     → </a:t>
            </a:r>
            <a:r>
              <a:rPr lang="en-US" altLang="zh-CN" sz="1600" b="1" dirty="0">
                <a:latin typeface="Arial" panose="020B0604020202020204" pitchFamily="34" charset="0"/>
                <a:cs typeface="Arial" panose="020B0604020202020204" pitchFamily="34" charset="0"/>
                <a:sym typeface="+mn-ea"/>
              </a:rPr>
              <a:t>Damage to the epidermis </a:t>
            </a:r>
            <a:r>
              <a:rPr lang="en-US" altLang="zh-CN" sz="1600" dirty="0">
                <a:latin typeface="Arial" panose="020B0604020202020204" pitchFamily="34" charset="0"/>
                <a:cs typeface="Arial" panose="020B0604020202020204" pitchFamily="34" charset="0"/>
                <a:sym typeface="+mn-ea"/>
              </a:rPr>
              <a:t>stimulate </a:t>
            </a:r>
            <a:r>
              <a:rPr lang="en-US" altLang="zh-CN" sz="1600" b="1" dirty="0">
                <a:latin typeface="Arial" panose="020B0604020202020204" pitchFamily="34" charset="0"/>
                <a:cs typeface="Arial" panose="020B0604020202020204" pitchFamily="34" charset="0"/>
                <a:sym typeface="+mn-ea"/>
              </a:rPr>
              <a:t>rise in respiration rate</a:t>
            </a:r>
            <a:r>
              <a:rPr lang="en-US" altLang="zh-CN" sz="1600" dirty="0">
                <a:latin typeface="Arial" panose="020B0604020202020204" pitchFamily="34" charset="0"/>
                <a:cs typeface="Arial" panose="020B0604020202020204" pitchFamily="34" charset="0"/>
                <a:sym typeface="+mn-ea"/>
              </a:rPr>
              <a:t>, </a:t>
            </a:r>
            <a:endParaRPr lang="en-US" altLang="zh-CN" sz="1600" dirty="0">
              <a:latin typeface="Arial" panose="020B0604020202020204" pitchFamily="34" charset="0"/>
              <a:cs typeface="Arial" panose="020B0604020202020204" pitchFamily="34" charset="0"/>
              <a:sym typeface="+mn-ea"/>
            </a:endParaRPr>
          </a:p>
          <a:p>
            <a:pPr marL="326390" lvl="1">
              <a:lnSpc>
                <a:spcPct val="140000"/>
              </a:lnSpc>
              <a:spcBef>
                <a:spcPts val="200"/>
              </a:spcBef>
              <a:spcAft>
                <a:spcPts val="200"/>
              </a:spcAft>
              <a:buSzPct val="100000"/>
            </a:pPr>
            <a:r>
              <a:rPr lang="en-US" altLang="zh-CN" sz="1600" b="1" dirty="0">
                <a:latin typeface="Arial" panose="020B0604020202020204" pitchFamily="34" charset="0"/>
                <a:cs typeface="Arial" panose="020B0604020202020204" pitchFamily="34" charset="0"/>
                <a:sym typeface="+mn-ea"/>
              </a:rPr>
              <a:t>          accelerates senescence </a:t>
            </a:r>
            <a:r>
              <a:rPr lang="en-US" altLang="zh-CN" sz="1600" dirty="0">
                <a:latin typeface="Arial" panose="020B0604020202020204" pitchFamily="34" charset="0"/>
                <a:cs typeface="Arial" panose="020B0604020202020204" pitchFamily="34" charset="0"/>
                <a:sym typeface="+mn-ea"/>
              </a:rPr>
              <a:t>&amp; </a:t>
            </a:r>
            <a:r>
              <a:rPr lang="en-US" altLang="zh-CN" sz="1600" b="1" dirty="0">
                <a:latin typeface="Arial" panose="020B0604020202020204" pitchFamily="34" charset="0"/>
                <a:cs typeface="Arial" panose="020B0604020202020204" pitchFamily="34" charset="0"/>
                <a:sym typeface="+mn-ea"/>
              </a:rPr>
              <a:t>spoilage</a:t>
            </a:r>
            <a:r>
              <a:rPr lang="en-US" altLang="zh-CN" sz="1600" dirty="0">
                <a:latin typeface="Arial" panose="020B0604020202020204" pitchFamily="34" charset="0"/>
                <a:cs typeface="Arial" panose="020B0604020202020204" pitchFamily="34" charset="0"/>
                <a:sym typeface="+mn-ea"/>
              </a:rPr>
              <a:t>, and </a:t>
            </a:r>
            <a:r>
              <a:rPr lang="en-US" altLang="zh-CN" sz="1600" b="1" dirty="0">
                <a:latin typeface="Arial" panose="020B0604020202020204" pitchFamily="34" charset="0"/>
                <a:cs typeface="Arial" panose="020B0604020202020204" pitchFamily="34" charset="0"/>
                <a:sym typeface="+mn-ea"/>
              </a:rPr>
              <a:t>reduces storability</a:t>
            </a:r>
            <a:r>
              <a:rPr lang="en-US" altLang="zh-CN" sz="1600" dirty="0">
                <a:latin typeface="Arial" panose="020B0604020202020204" pitchFamily="34" charset="0"/>
                <a:cs typeface="Arial" panose="020B0604020202020204" pitchFamily="34" charset="0"/>
                <a:sym typeface="+mn-ea"/>
              </a:rPr>
              <a:t>.</a:t>
            </a:r>
            <a:endParaRPr lang="en-US" altLang="zh-CN" sz="1600" dirty="0">
              <a:latin typeface="Arial" panose="020B0604020202020204" pitchFamily="34" charset="0"/>
              <a:cs typeface="Arial" panose="020B0604020202020204" pitchFamily="34" charset="0"/>
              <a:sym typeface="+mn-ea"/>
            </a:endParaRPr>
          </a:p>
        </p:txBody>
      </p:sp>
      <p:grpSp>
        <p:nvGrpSpPr>
          <p:cNvPr id="8" name="组合 7"/>
          <p:cNvGrpSpPr/>
          <p:nvPr/>
        </p:nvGrpSpPr>
        <p:grpSpPr>
          <a:xfrm>
            <a:off x="0" y="6708278"/>
            <a:ext cx="12192000" cy="153627"/>
            <a:chOff x="147892" y="6347897"/>
            <a:chExt cx="11450808" cy="120769"/>
          </a:xfrm>
        </p:grpSpPr>
        <p:sp>
          <p:nvSpPr>
            <p:cNvPr id="22" name="矩形 21"/>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3" name="矩形 22"/>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2" name="7-2-1_06">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36613" y="58245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3" name="矩形: 圆角 2"/>
          <p:cNvSpPr/>
          <p:nvPr/>
        </p:nvSpPr>
        <p:spPr>
          <a:xfrm>
            <a:off x="695325" y="1867534"/>
            <a:ext cx="4454191"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Manual Harvesting</a:t>
            </a:r>
            <a:endParaRPr lang="en-US" altLang="zh-CN" b="1" dirty="0"/>
          </a:p>
        </p:txBody>
      </p:sp>
      <p:sp>
        <p:nvSpPr>
          <p:cNvPr id="4" name="文本框 3"/>
          <p:cNvSpPr txBox="1"/>
          <p:nvPr/>
        </p:nvSpPr>
        <p:spPr>
          <a:xfrm>
            <a:off x="596814" y="1094823"/>
            <a:ext cx="7139626" cy="461665"/>
          </a:xfrm>
          <a:prstGeom prst="rect">
            <a:avLst/>
          </a:prstGeom>
          <a:noFill/>
        </p:spPr>
        <p:txBody>
          <a:bodyPr wrap="square" rtlCol="0">
            <a:spAutoFit/>
          </a:bodyPr>
          <a:lstStyle/>
          <a:p>
            <a:r>
              <a:rPr lang="en-US" altLang="zh-CN" sz="2400" b="1" dirty="0">
                <a:sym typeface="+mn-ea"/>
              </a:rPr>
              <a:t>(1) Harvesting Methods — Manual Harvesting</a:t>
            </a:r>
            <a:endParaRPr lang="zh-CN" altLang="en-US" sz="2400" b="1" dirty="0"/>
          </a:p>
        </p:txBody>
      </p:sp>
      <p:sp>
        <p:nvSpPr>
          <p:cNvPr id="6" name="文本框 5"/>
          <p:cNvSpPr txBox="1"/>
          <p:nvPr/>
        </p:nvSpPr>
        <p:spPr>
          <a:xfrm>
            <a:off x="616550" y="2381439"/>
            <a:ext cx="6241450" cy="698140"/>
          </a:xfrm>
          <a:prstGeom prst="rect">
            <a:avLst/>
          </a:prstGeom>
          <a:noFill/>
        </p:spPr>
        <p:txBody>
          <a:bodyPr wrap="square" rtlCol="0">
            <a:spAutoFit/>
          </a:bodyPr>
          <a:lstStyle/>
          <a:p>
            <a:pPr lvl="0" indent="-342900">
              <a:lnSpc>
                <a:spcPct val="110000"/>
              </a:lnSpc>
              <a:spcBef>
                <a:spcPts val="200"/>
              </a:spcBef>
              <a:spcAft>
                <a:spcPts val="200"/>
              </a:spcAft>
              <a:buFont typeface="+mj-ea"/>
              <a:buAutoNum type="circleNumDbPlain" startAt="3"/>
            </a:pPr>
            <a:r>
              <a:rPr lang="en-US" altLang="zh-CN" b="1" dirty="0">
                <a:solidFill>
                  <a:srgbClr val="5BAE3E"/>
                </a:solidFill>
                <a:latin typeface="Arial" panose="020B0604020202020204" pitchFamily="34" charset="0"/>
                <a:cs typeface="Arial" panose="020B0604020202020204" pitchFamily="34" charset="0"/>
                <a:sym typeface="+mn-ea"/>
              </a:rPr>
              <a:t>Use of Suitable Handling Containers </a:t>
            </a:r>
            <a:endParaRPr lang="en-US" altLang="zh-CN" b="1" dirty="0">
              <a:solidFill>
                <a:srgbClr val="5BAE3E"/>
              </a:solidFill>
              <a:latin typeface="Arial" panose="020B0604020202020204" pitchFamily="34" charset="0"/>
              <a:cs typeface="Arial" panose="020B0604020202020204" pitchFamily="34" charset="0"/>
              <a:sym typeface="+mn-ea"/>
            </a:endParaRPr>
          </a:p>
          <a:p>
            <a:pPr marL="647700" lvl="0" indent="-288290">
              <a:lnSpc>
                <a:spcPct val="110000"/>
              </a:lnSpc>
              <a:spcBef>
                <a:spcPts val="200"/>
              </a:spcBef>
              <a:spcAft>
                <a:spcPts val="200"/>
              </a:spcAft>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Basic Container Requirements</a:t>
            </a:r>
            <a:endParaRPr lang="en-US" altLang="zh-CN" sz="1600" b="1" dirty="0">
              <a:latin typeface="Arial" panose="020B0604020202020204" pitchFamily="34" charset="0"/>
              <a:cs typeface="Arial" panose="020B0604020202020204" pitchFamily="34" charset="0"/>
              <a:sym typeface="+mn-ea"/>
            </a:endParaRPr>
          </a:p>
        </p:txBody>
      </p:sp>
      <p:sp>
        <p:nvSpPr>
          <p:cNvPr id="7" name="矩形: 圆角 6"/>
          <p:cNvSpPr/>
          <p:nvPr/>
        </p:nvSpPr>
        <p:spPr>
          <a:xfrm>
            <a:off x="1323473" y="3088556"/>
            <a:ext cx="5678905" cy="36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Appropriately sized, lightweight, sturdy, and well-ventilated.</a:t>
            </a:r>
            <a:endParaRPr lang="en-US" altLang="zh-CN" sz="1400" dirty="0">
              <a:solidFill>
                <a:schemeClr val="tx1"/>
              </a:solidFill>
            </a:endParaRPr>
          </a:p>
        </p:txBody>
      </p:sp>
      <p:sp>
        <p:nvSpPr>
          <p:cNvPr id="10" name="矩形 9"/>
          <p:cNvSpPr/>
          <p:nvPr/>
        </p:nvSpPr>
        <p:spPr>
          <a:xfrm>
            <a:off x="0" y="4501662"/>
            <a:ext cx="12192000" cy="2356337"/>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1" name="文本框 10"/>
          <p:cNvSpPr txBox="1"/>
          <p:nvPr/>
        </p:nvSpPr>
        <p:spPr>
          <a:xfrm>
            <a:off x="604753" y="4590885"/>
            <a:ext cx="6554035" cy="1668780"/>
          </a:xfrm>
          <a:prstGeom prst="rect">
            <a:avLst/>
          </a:prstGeom>
          <a:noFill/>
        </p:spPr>
        <p:txBody>
          <a:bodyPr wrap="square" rtlCol="0">
            <a:spAutoFit/>
          </a:bodyPr>
          <a:lstStyle/>
          <a:p>
            <a:pPr marL="288290" lvl="0" indent="-285750">
              <a:lnSpc>
                <a:spcPct val="120000"/>
              </a:lnSpc>
              <a:spcBef>
                <a:spcPts val="200"/>
              </a:spcBef>
              <a:spcAft>
                <a:spcPts val="200"/>
              </a:spcAft>
              <a:buSzPct val="100000"/>
              <a:buFont typeface="Wingdings" panose="05000000000000000000" pitchFamily="2" charset="2"/>
              <a:buChar char="n"/>
            </a:pPr>
            <a:r>
              <a:rPr lang="en-US" altLang="zh-CN" sz="1600" b="1" dirty="0">
                <a:solidFill>
                  <a:schemeClr val="bg1"/>
                </a:solidFill>
                <a:latin typeface="Arial" panose="020B0604020202020204" pitchFamily="34" charset="0"/>
                <a:cs typeface="Arial" panose="020B0604020202020204" pitchFamily="34" charset="0"/>
                <a:sym typeface="+mn-ea"/>
              </a:rPr>
              <a:t>Avoid Improper Container Size</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Oversized containers → compression injuries</a:t>
            </a:r>
            <a:r>
              <a:rPr lang="en-US" altLang="zh-CN" sz="1600" dirty="0">
                <a:solidFill>
                  <a:schemeClr val="bg1"/>
                </a:solidFill>
                <a:latin typeface="Arial" panose="020B0604020202020204" pitchFamily="34" charset="0"/>
                <a:cs typeface="Arial" panose="020B0604020202020204" pitchFamily="34" charset="0"/>
                <a:sym typeface="+mn-ea"/>
              </a:rPr>
              <a:t> to produce at the bottom due to excessive stacking. </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Undersized containers</a:t>
            </a:r>
            <a:r>
              <a:rPr lang="en-US" altLang="zh-CN" sz="1600" dirty="0">
                <a:solidFill>
                  <a:schemeClr val="bg1"/>
                </a:solidFill>
                <a:latin typeface="Arial" panose="020B0604020202020204" pitchFamily="34" charset="0"/>
                <a:cs typeface="Arial" panose="020B0604020202020204" pitchFamily="34" charset="0"/>
                <a:sym typeface="+mn-ea"/>
              </a:rPr>
              <a:t> → increase </a:t>
            </a:r>
            <a:r>
              <a:rPr lang="en-US" altLang="zh-CN" sz="1600" b="1" dirty="0">
                <a:solidFill>
                  <a:schemeClr val="bg1"/>
                </a:solidFill>
                <a:latin typeface="Arial" panose="020B0604020202020204" pitchFamily="34" charset="0"/>
                <a:cs typeface="Arial" panose="020B0604020202020204" pitchFamily="34" charset="0"/>
                <a:sym typeface="+mn-ea"/>
              </a:rPr>
              <a:t>turnover frequency </a:t>
            </a:r>
            <a:r>
              <a:rPr lang="en-US" altLang="zh-CN" sz="1600" dirty="0">
                <a:solidFill>
                  <a:schemeClr val="bg1"/>
                </a:solidFill>
                <a:latin typeface="Arial" panose="020B0604020202020204" pitchFamily="34" charset="0"/>
                <a:cs typeface="Arial" panose="020B0604020202020204" pitchFamily="34" charset="0"/>
                <a:sym typeface="+mn-ea"/>
              </a:rPr>
              <a:t>and costs.</a:t>
            </a:r>
            <a:endParaRPr lang="zh-CN" altLang="en-US" sz="1600" dirty="0">
              <a:solidFill>
                <a:schemeClr val="bg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7291705" y="4590885"/>
            <a:ext cx="4390958" cy="1322070"/>
          </a:xfrm>
          <a:prstGeom prst="rect">
            <a:avLst/>
          </a:prstGeom>
          <a:noFill/>
        </p:spPr>
        <p:txBody>
          <a:bodyPr wrap="square" rtlCol="0">
            <a:spAutoFit/>
          </a:bodyPr>
          <a:lstStyle/>
          <a:p>
            <a:pPr marL="288290" lvl="0" indent="-285750">
              <a:lnSpc>
                <a:spcPct val="120000"/>
              </a:lnSpc>
              <a:spcBef>
                <a:spcPts val="200"/>
              </a:spcBef>
              <a:spcAft>
                <a:spcPts val="200"/>
              </a:spcAft>
              <a:buSzPct val="100000"/>
              <a:buFont typeface="Wingdings" panose="05000000000000000000" pitchFamily="2" charset="2"/>
              <a:buChar char="n"/>
            </a:pPr>
            <a:r>
              <a:rPr lang="en-US" altLang="zh-CN" sz="1600" b="1" dirty="0">
                <a:solidFill>
                  <a:schemeClr val="bg1"/>
                </a:solidFill>
                <a:latin typeface="Arial" panose="020B0604020202020204" pitchFamily="34" charset="0"/>
                <a:cs typeface="Arial" panose="020B0604020202020204" pitchFamily="34" charset="0"/>
                <a:sym typeface="+mn-ea"/>
              </a:rPr>
              <a:t>Proper Filling Level</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Containers generally be filled to about </a:t>
            </a:r>
            <a:r>
              <a:rPr lang="en-US" altLang="zh-CN" sz="1600" b="1" dirty="0">
                <a:solidFill>
                  <a:schemeClr val="bg1"/>
                </a:solidFill>
                <a:latin typeface="Arial" panose="020B0604020202020204" pitchFamily="34" charset="0"/>
                <a:cs typeface="Arial" panose="020B0604020202020204" pitchFamily="34" charset="0"/>
                <a:sym typeface="+mn-ea"/>
              </a:rPr>
              <a:t>80% capacity </a:t>
            </a:r>
            <a:r>
              <a:rPr lang="en-US" altLang="zh-CN" sz="1600" dirty="0">
                <a:solidFill>
                  <a:schemeClr val="bg1"/>
                </a:solidFill>
                <a:latin typeface="Arial" panose="020B0604020202020204" pitchFamily="34" charset="0"/>
                <a:cs typeface="Arial" panose="020B0604020202020204" pitchFamily="34" charset="0"/>
                <a:sym typeface="+mn-ea"/>
              </a:rPr>
              <a:t>to avoid excessive stacking pressure.</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2" name="图片 1"/>
          <p:cNvPicPr>
            <a:picLocks noChangeAspect="1"/>
          </p:cNvPicPr>
          <p:nvPr/>
        </p:nvPicPr>
        <p:blipFill>
          <a:blip r:embed="rId1"/>
          <a:stretch>
            <a:fillRect/>
          </a:stretch>
        </p:blipFill>
        <p:spPr>
          <a:xfrm>
            <a:off x="7291705" y="1933642"/>
            <a:ext cx="4204970" cy="2407246"/>
          </a:xfrm>
          <a:prstGeom prst="rect">
            <a:avLst/>
          </a:prstGeom>
        </p:spPr>
      </p:pic>
      <p:pic>
        <p:nvPicPr>
          <p:cNvPr id="8" name="7-2-1_07">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39775" y="5632450"/>
            <a:ext cx="609600" cy="609600"/>
          </a:xfrm>
          <a:prstGeom prst="rect">
            <a:avLst/>
          </a:prstGeom>
        </p:spPr>
      </p:pic>
      <p:sp>
        <p:nvSpPr>
          <p:cNvPr id="13" name="矩形: 圆角 12"/>
          <p:cNvSpPr/>
          <p:nvPr/>
        </p:nvSpPr>
        <p:spPr>
          <a:xfrm>
            <a:off x="1323472" y="3492632"/>
            <a:ext cx="5678905" cy="36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Inner surfaces should be smooth.</a:t>
            </a:r>
            <a:endParaRPr lang="en-US" altLang="zh-CN" sz="1400" dirty="0">
              <a:solidFill>
                <a:schemeClr val="tx1"/>
              </a:solidFill>
            </a:endParaRPr>
          </a:p>
        </p:txBody>
      </p:sp>
      <p:sp>
        <p:nvSpPr>
          <p:cNvPr id="14" name="矩形: 圆角 13"/>
          <p:cNvSpPr/>
          <p:nvPr/>
        </p:nvSpPr>
        <p:spPr>
          <a:xfrm>
            <a:off x="1336714" y="3896708"/>
            <a:ext cx="5678905" cy="574812"/>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Soft cushioning materials such as foam or nonwoven fabric may be used to reduce impact damage.</a:t>
            </a:r>
            <a:endParaRPr lang="en-US" altLang="zh-CN" sz="1400"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childTnLst>
        </p:cTn>
      </p:par>
    </p:tnLst>
    <p:bldLst>
      <p:bldP spid="6" grpId="0" uiExpand="1" build="p"/>
      <p:bldP spid="7" grpId="0" animBg="1"/>
      <p:bldP spid="10" grpId="0" animBg="1"/>
      <p:bldP spid="11" grpId="0" uiExpand="1" build="p"/>
      <p:bldP spid="12" grpId="0" uiExpand="1" build="p"/>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6"/>
          <p:cNvSpPr/>
          <p:nvPr/>
        </p:nvSpPr>
        <p:spPr>
          <a:xfrm>
            <a:off x="1007745" y="2813050"/>
            <a:ext cx="5849620" cy="159956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endParaRPr lang="en-US" altLang="zh-CN" sz="1400" dirty="0">
              <a:solidFill>
                <a:schemeClr val="tx1"/>
              </a:solidFill>
            </a:endParaRPr>
          </a:p>
        </p:txBody>
      </p:sp>
      <p:sp>
        <p:nvSpPr>
          <p:cNvPr id="20" name="矩形: 圆角 6"/>
          <p:cNvSpPr/>
          <p:nvPr/>
        </p:nvSpPr>
        <p:spPr>
          <a:xfrm>
            <a:off x="1007745" y="4448810"/>
            <a:ext cx="5849620" cy="143129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endParaRPr lang="en-US" altLang="zh-CN" sz="1400" dirty="0">
              <a:solidFill>
                <a:schemeClr val="tx1"/>
              </a:solidFill>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3" name="矩形: 圆角 2"/>
          <p:cNvSpPr/>
          <p:nvPr/>
        </p:nvSpPr>
        <p:spPr>
          <a:xfrm>
            <a:off x="695325" y="1867534"/>
            <a:ext cx="4454191"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Manual Harvesting</a:t>
            </a:r>
            <a:endParaRPr lang="en-US" altLang="zh-CN" b="1" dirty="0"/>
          </a:p>
        </p:txBody>
      </p:sp>
      <p:sp>
        <p:nvSpPr>
          <p:cNvPr id="4" name="文本框 3"/>
          <p:cNvSpPr txBox="1"/>
          <p:nvPr/>
        </p:nvSpPr>
        <p:spPr>
          <a:xfrm>
            <a:off x="596814" y="1094823"/>
            <a:ext cx="7139626" cy="461665"/>
          </a:xfrm>
          <a:prstGeom prst="rect">
            <a:avLst/>
          </a:prstGeom>
          <a:noFill/>
        </p:spPr>
        <p:txBody>
          <a:bodyPr wrap="square" rtlCol="0">
            <a:spAutoFit/>
          </a:bodyPr>
          <a:lstStyle/>
          <a:p>
            <a:r>
              <a:rPr lang="en-US" altLang="zh-CN" sz="2400" b="1" dirty="0">
                <a:sym typeface="+mn-ea"/>
              </a:rPr>
              <a:t>(1) Harvesting Methods — Manual Harvesting</a:t>
            </a:r>
            <a:endParaRPr lang="zh-CN" altLang="en-US" sz="2400" b="1" dirty="0"/>
          </a:p>
        </p:txBody>
      </p:sp>
      <p:sp>
        <p:nvSpPr>
          <p:cNvPr id="6" name="文本框 5"/>
          <p:cNvSpPr txBox="1"/>
          <p:nvPr/>
        </p:nvSpPr>
        <p:spPr>
          <a:xfrm>
            <a:off x="616550" y="2381439"/>
            <a:ext cx="6241450" cy="395605"/>
          </a:xfrm>
          <a:prstGeom prst="rect">
            <a:avLst/>
          </a:prstGeom>
          <a:noFill/>
        </p:spPr>
        <p:txBody>
          <a:bodyPr wrap="square" rtlCol="0">
            <a:spAutoFit/>
          </a:bodyPr>
          <a:lstStyle/>
          <a:p>
            <a:pPr marL="342265" lvl="0" indent="-342900">
              <a:lnSpc>
                <a:spcPct val="110000"/>
              </a:lnSpc>
              <a:spcBef>
                <a:spcPts val="200"/>
              </a:spcBef>
              <a:spcAft>
                <a:spcPts val="200"/>
              </a:spcAft>
              <a:buFont typeface="+mj-ea"/>
              <a:buAutoNum type="circleNumDbPlain" startAt="4"/>
            </a:pPr>
            <a:r>
              <a:rPr lang="en-US" altLang="zh-CN" b="1" dirty="0">
                <a:solidFill>
                  <a:srgbClr val="5BAE3E"/>
                </a:solidFill>
                <a:latin typeface="Arial" panose="020B0604020202020204" pitchFamily="34" charset="0"/>
                <a:cs typeface="Arial" panose="020B0604020202020204" pitchFamily="34" charset="0"/>
                <a:sym typeface="+mn-ea"/>
              </a:rPr>
              <a:t>Strengthening Training of Harvesting Workers</a:t>
            </a:r>
            <a:endParaRPr lang="en-US" altLang="zh-CN" sz="1600" b="1" dirty="0">
              <a:latin typeface="Arial" panose="020B0604020202020204" pitchFamily="34" charset="0"/>
              <a:cs typeface="Arial" panose="020B0604020202020204" pitchFamily="34" charset="0"/>
              <a:sym typeface="+mn-ea"/>
            </a:endParaRPr>
          </a:p>
        </p:txBody>
      </p:sp>
      <p:grpSp>
        <p:nvGrpSpPr>
          <p:cNvPr id="17" name="组合 16"/>
          <p:cNvGrpSpPr/>
          <p:nvPr/>
        </p:nvGrpSpPr>
        <p:grpSpPr>
          <a:xfrm>
            <a:off x="0" y="6708278"/>
            <a:ext cx="12192000" cy="153627"/>
            <a:chOff x="147892" y="6347897"/>
            <a:chExt cx="11450808" cy="120769"/>
          </a:xfrm>
        </p:grpSpPr>
        <p:sp>
          <p:nvSpPr>
            <p:cNvPr id="18" name="矩形 17"/>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19" name="矩形 18"/>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2" name="图片 1" descr="采收人员培训全景图"/>
          <p:cNvPicPr>
            <a:picLocks noChangeAspect="1"/>
          </p:cNvPicPr>
          <p:nvPr/>
        </p:nvPicPr>
        <p:blipFill>
          <a:blip r:embed="rId1"/>
          <a:stretch>
            <a:fillRect/>
          </a:stretch>
        </p:blipFill>
        <p:spPr>
          <a:xfrm>
            <a:off x="7186930" y="2704465"/>
            <a:ext cx="4686935" cy="2634615"/>
          </a:xfrm>
          <a:prstGeom prst="rect">
            <a:avLst/>
          </a:prstGeom>
        </p:spPr>
      </p:pic>
      <p:sp>
        <p:nvSpPr>
          <p:cNvPr id="10" name="文本框 9" descr="7b0a202020202262756c6c6574223a20227b5c2263617465676f727949645c223a5c225c222c5c2274656d706c61746549645c223a32303233313731347d220a7d0a"/>
          <p:cNvSpPr txBox="1"/>
          <p:nvPr/>
        </p:nvSpPr>
        <p:spPr>
          <a:xfrm>
            <a:off x="1007745" y="4415155"/>
            <a:ext cx="5717909" cy="1322070"/>
          </a:xfrm>
          <a:prstGeom prst="rect">
            <a:avLst/>
          </a:prstGeom>
          <a:noFill/>
        </p:spPr>
        <p:txBody>
          <a:bodyPr wrap="square" rtlCol="0">
            <a:spAutoFit/>
          </a:bodyPr>
          <a:lstStyle/>
          <a:p>
            <a:pPr marL="285750" lvl="0" indent="-285750" algn="l">
              <a:lnSpc>
                <a:spcPct val="120000"/>
              </a:lnSpc>
              <a:spcBef>
                <a:spcPts val="200"/>
              </a:spcBef>
              <a:buClrTx/>
              <a:buSzTx/>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Purpose of Standardized Harvesting Techniques</a:t>
            </a:r>
            <a:endParaRPr lang="en-US" altLang="zh-CN" sz="1600" b="1" dirty="0">
              <a:latin typeface="Arial" panose="020B0604020202020204" pitchFamily="34" charset="0"/>
              <a:cs typeface="Arial" panose="020B0604020202020204" pitchFamily="34" charset="0"/>
              <a:sym typeface="+mn-ea"/>
            </a:endParaRPr>
          </a:p>
          <a:p>
            <a:pPr marL="561340" lvl="1" indent="-285750" algn="l">
              <a:lnSpc>
                <a:spcPct val="120000"/>
              </a:lnSpc>
              <a:spcBef>
                <a:spcPts val="200"/>
              </a:spcBef>
              <a:buClrTx/>
              <a:buSzTx/>
              <a:buFont typeface="Arial" panose="020B0604020202020204" pitchFamily="34" charset="0"/>
              <a:buBlip>
                <a:blip r:embed="rId2">
                  <a:extLst>
                    <a:ext uri="{96DAC541-7B7A-43D3-8B79-37D633B846F1}">
                      <asvg:svgBlip xmlns:asvg="http://schemas.microsoft.com/office/drawing/2016/SVG/main" r:embed="rId3"/>
                    </a:ext>
                  </a:extLst>
                </a:blip>
              </a:buBlip>
            </a:pPr>
            <a:r>
              <a:rPr lang="en-US" altLang="zh-CN" sz="1600" dirty="0">
                <a:sym typeface="+mn-ea"/>
              </a:rPr>
              <a:t>Help prevent damage to plant branches and harvested produce caused by improper handling.</a:t>
            </a:r>
            <a:endParaRPr lang="en-US" altLang="zh-CN" sz="1600" dirty="0">
              <a:sym typeface="+mn-ea"/>
            </a:endParaRPr>
          </a:p>
          <a:p>
            <a:pPr marL="561340" lvl="1" indent="-285750" algn="l">
              <a:lnSpc>
                <a:spcPct val="120000"/>
              </a:lnSpc>
              <a:spcBef>
                <a:spcPts val="200"/>
              </a:spcBef>
              <a:buClrTx/>
              <a:buSzTx/>
              <a:buFont typeface="Arial" panose="020B0604020202020204" pitchFamily="34" charset="0"/>
              <a:buBlip>
                <a:blip r:embed="rId2">
                  <a:extLst>
                    <a:ext uri="{96DAC541-7B7A-43D3-8B79-37D633B846F1}">
                      <asvg:svgBlip xmlns:asvg="http://schemas.microsoft.com/office/drawing/2016/SVG/main" r:embed="rId3"/>
                    </a:ext>
                  </a:extLst>
                </a:blip>
              </a:buBlip>
            </a:pPr>
            <a:r>
              <a:rPr lang="en-US" altLang="zh-CN" sz="1600" dirty="0">
                <a:sym typeface="+mn-ea"/>
              </a:rPr>
              <a:t>Ensure efficient and orderly harvesting process.</a:t>
            </a:r>
            <a:endParaRPr lang="en-US" altLang="zh-CN" sz="1600" b="1" dirty="0">
              <a:latin typeface="Arial" panose="020B0604020202020204" pitchFamily="34" charset="0"/>
              <a:cs typeface="Arial" panose="020B0604020202020204" pitchFamily="34" charset="0"/>
              <a:sym typeface="+mn-ea"/>
            </a:endParaRPr>
          </a:p>
        </p:txBody>
      </p:sp>
      <p:sp>
        <p:nvSpPr>
          <p:cNvPr id="12" name="文本框 11" descr="7b0a202020202262756c6c6574223a20227b5c2263617465676f727949645c223a5c225c222c5c2274656d706c61746549645c223a32303233313731347d220a7d0a"/>
          <p:cNvSpPr txBox="1"/>
          <p:nvPr/>
        </p:nvSpPr>
        <p:spPr>
          <a:xfrm>
            <a:off x="1007746" y="2813050"/>
            <a:ext cx="5717908" cy="1565910"/>
          </a:xfrm>
          <a:prstGeom prst="rect">
            <a:avLst/>
          </a:prstGeom>
          <a:noFill/>
        </p:spPr>
        <p:txBody>
          <a:bodyPr wrap="square" rtlCol="0" anchor="t">
            <a:spAutoFit/>
          </a:bodyPr>
          <a:lstStyle/>
          <a:p>
            <a:pPr marL="285750" indent="-285750">
              <a:lnSpc>
                <a:spcPct val="120000"/>
              </a:lnSpc>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Systematic Pre-Harvesting Training </a:t>
            </a:r>
            <a:endParaRPr lang="en-US" altLang="zh-CN" sz="1600" dirty="0">
              <a:sym typeface="+mn-ea"/>
            </a:endParaRPr>
          </a:p>
          <a:p>
            <a:pPr marL="561340" lvl="1" indent="-285750" fontAlgn="auto">
              <a:lnSpc>
                <a:spcPct val="120000"/>
              </a:lnSpc>
              <a:buFont typeface="Arial" panose="020B0604020202020204" pitchFamily="34" charset="0"/>
              <a:buBlip>
                <a:blip r:embed="rId2">
                  <a:extLst>
                    <a:ext uri="{96DAC541-7B7A-43D3-8B79-37D633B846F1}">
                      <asvg:svgBlip xmlns:asvg="http://schemas.microsoft.com/office/drawing/2016/SVG/main" r:embed="rId3"/>
                    </a:ext>
                  </a:extLst>
                </a:blip>
              </a:buBlip>
            </a:pPr>
            <a:r>
              <a:rPr lang="en-US" altLang="zh-CN" sz="1600" dirty="0">
                <a:solidFill>
                  <a:schemeClr val="tx1"/>
                </a:solidFill>
                <a:sym typeface="+mn-ea"/>
              </a:rPr>
              <a:t>Provided to harvest workers in advance.</a:t>
            </a:r>
            <a:endParaRPr lang="en-US" altLang="zh-CN" sz="1600" dirty="0">
              <a:solidFill>
                <a:schemeClr val="tx1"/>
              </a:solidFill>
              <a:sym typeface="+mn-ea"/>
            </a:endParaRPr>
          </a:p>
          <a:p>
            <a:pPr marL="561340" lvl="1" indent="-285750" fontAlgn="auto">
              <a:lnSpc>
                <a:spcPct val="120000"/>
              </a:lnSpc>
              <a:buFont typeface="Arial" panose="020B0604020202020204" pitchFamily="34" charset="0"/>
              <a:buBlip>
                <a:blip r:embed="rId2">
                  <a:extLst>
                    <a:ext uri="{96DAC541-7B7A-43D3-8B79-37D633B846F1}">
                      <asvg:svgBlip xmlns:asvg="http://schemas.microsoft.com/office/drawing/2016/SVG/main" r:embed="rId3"/>
                    </a:ext>
                  </a:extLst>
                </a:blip>
              </a:buBlip>
            </a:pPr>
            <a:r>
              <a:rPr lang="en-US" altLang="zh-CN" sz="1600" dirty="0">
                <a:solidFill>
                  <a:schemeClr val="tx1"/>
                </a:solidFill>
                <a:sym typeface="+mn-ea"/>
              </a:rPr>
              <a:t>Ensure workers are proficient in correct use of tools, accurate assessment of maturity indicators and quality requirements.</a:t>
            </a:r>
            <a:endParaRPr lang="en-US" altLang="zh-CN" sz="1600" dirty="0">
              <a:solidFill>
                <a:schemeClr val="tx1"/>
              </a:solidFill>
              <a:sym typeface="+mn-ea"/>
            </a:endParaRPr>
          </a:p>
        </p:txBody>
      </p:sp>
      <p:pic>
        <p:nvPicPr>
          <p:cNvPr id="7" name="7-2-1_08">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973138" y="56197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16" grpId="0" animBg="1"/>
      <p:bldP spid="20" grpId="0" animBg="1"/>
      <p:bldP spid="6" grpId="0"/>
      <p:bldP spid="10" grpId="0" uiExpand="1" build="p"/>
      <p:bldP spid="1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圆角 6"/>
          <p:cNvSpPr/>
          <p:nvPr/>
        </p:nvSpPr>
        <p:spPr>
          <a:xfrm>
            <a:off x="1317625" y="4251960"/>
            <a:ext cx="6325235" cy="13589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endParaRPr lang="en-US" altLang="zh-CN" sz="1400" dirty="0">
              <a:solidFill>
                <a:schemeClr val="tx1"/>
              </a:solidFill>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Harvesting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3" name="矩形: 圆角 2"/>
          <p:cNvSpPr/>
          <p:nvPr/>
        </p:nvSpPr>
        <p:spPr>
          <a:xfrm>
            <a:off x="695325" y="1867534"/>
            <a:ext cx="4454191"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Precautions for Manual Harvesting</a:t>
            </a:r>
            <a:endParaRPr lang="en-US" altLang="zh-CN" b="1" dirty="0"/>
          </a:p>
        </p:txBody>
      </p:sp>
      <p:sp>
        <p:nvSpPr>
          <p:cNvPr id="4" name="文本框 3"/>
          <p:cNvSpPr txBox="1"/>
          <p:nvPr/>
        </p:nvSpPr>
        <p:spPr>
          <a:xfrm>
            <a:off x="596814" y="1094823"/>
            <a:ext cx="7139626" cy="461665"/>
          </a:xfrm>
          <a:prstGeom prst="rect">
            <a:avLst/>
          </a:prstGeom>
          <a:noFill/>
        </p:spPr>
        <p:txBody>
          <a:bodyPr wrap="square" rtlCol="0">
            <a:spAutoFit/>
          </a:bodyPr>
          <a:lstStyle/>
          <a:p>
            <a:r>
              <a:rPr lang="en-US" altLang="zh-CN" sz="2400" b="1" dirty="0">
                <a:sym typeface="+mn-ea"/>
              </a:rPr>
              <a:t>(1) Harvesting Methods — Manual Harvesting</a:t>
            </a:r>
            <a:endParaRPr lang="zh-CN" altLang="en-US" sz="2400" b="1" dirty="0"/>
          </a:p>
        </p:txBody>
      </p:sp>
      <p:sp>
        <p:nvSpPr>
          <p:cNvPr id="6" name="文本框 5"/>
          <p:cNvSpPr txBox="1"/>
          <p:nvPr/>
        </p:nvSpPr>
        <p:spPr>
          <a:xfrm>
            <a:off x="640045" y="2424619"/>
            <a:ext cx="6241450" cy="741680"/>
          </a:xfrm>
          <a:prstGeom prst="rect">
            <a:avLst/>
          </a:prstGeom>
          <a:noFill/>
        </p:spPr>
        <p:txBody>
          <a:bodyPr wrap="square" rtlCol="0">
            <a:spAutoFit/>
          </a:bodyPr>
          <a:lstStyle/>
          <a:p>
            <a:pPr marL="342265" lvl="0" indent="-342900">
              <a:lnSpc>
                <a:spcPct val="110000"/>
              </a:lnSpc>
              <a:spcBef>
                <a:spcPts val="200"/>
              </a:spcBef>
              <a:spcAft>
                <a:spcPts val="200"/>
              </a:spcAft>
              <a:buFont typeface="+mj-ea"/>
              <a:buAutoNum type="circleNumDbPlain" startAt="5"/>
            </a:pPr>
            <a:r>
              <a:rPr lang="en-US" altLang="zh-CN" b="1" dirty="0">
                <a:solidFill>
                  <a:srgbClr val="5BAE3E"/>
                </a:solidFill>
                <a:latin typeface="Arial" panose="020B0604020202020204" pitchFamily="34" charset="0"/>
                <a:cs typeface="Arial" panose="020B0604020202020204" pitchFamily="34" charset="0"/>
                <a:sym typeface="+mn-ea"/>
              </a:rPr>
              <a:t>Selection of appropriate harvesting time</a:t>
            </a:r>
            <a:endParaRPr lang="en-US" altLang="zh-CN" b="1" dirty="0">
              <a:solidFill>
                <a:srgbClr val="5BAE3E"/>
              </a:solidFill>
              <a:latin typeface="Arial" panose="020B0604020202020204" pitchFamily="34" charset="0"/>
              <a:cs typeface="Arial" panose="020B0604020202020204" pitchFamily="34" charset="0"/>
              <a:sym typeface="+mn-ea"/>
            </a:endParaRPr>
          </a:p>
          <a:p>
            <a:pPr marL="647700" lvl="0" indent="-288290">
              <a:lnSpc>
                <a:spcPct val="120000"/>
              </a:lnSpc>
              <a:spcBef>
                <a:spcPts val="200"/>
              </a:spcBef>
              <a:spcAft>
                <a:spcPts val="200"/>
              </a:spcAft>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Prefer Sunny Conditions </a:t>
            </a:r>
            <a:endParaRPr lang="en-US" altLang="zh-CN" sz="1600" b="1" dirty="0">
              <a:latin typeface="Arial" panose="020B0604020202020204" pitchFamily="34" charset="0"/>
              <a:cs typeface="Arial" panose="020B0604020202020204" pitchFamily="34" charset="0"/>
              <a:sym typeface="+mn-ea"/>
            </a:endParaRPr>
          </a:p>
        </p:txBody>
      </p:sp>
      <p:grpSp>
        <p:nvGrpSpPr>
          <p:cNvPr id="17" name="组合 16"/>
          <p:cNvGrpSpPr/>
          <p:nvPr/>
        </p:nvGrpSpPr>
        <p:grpSpPr>
          <a:xfrm>
            <a:off x="0" y="6708278"/>
            <a:ext cx="12192000" cy="153627"/>
            <a:chOff x="147892" y="6347897"/>
            <a:chExt cx="11450808" cy="120769"/>
          </a:xfrm>
        </p:grpSpPr>
        <p:sp>
          <p:nvSpPr>
            <p:cNvPr id="18" name="矩形 17"/>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19" name="矩形 18"/>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8" name="文本框 7"/>
          <p:cNvSpPr txBox="1"/>
          <p:nvPr/>
        </p:nvSpPr>
        <p:spPr>
          <a:xfrm>
            <a:off x="640045" y="3872419"/>
            <a:ext cx="6241450" cy="360612"/>
          </a:xfrm>
          <a:prstGeom prst="rect">
            <a:avLst/>
          </a:prstGeom>
          <a:noFill/>
        </p:spPr>
        <p:txBody>
          <a:bodyPr wrap="square" rtlCol="0">
            <a:spAutoFit/>
          </a:bodyPr>
          <a:lstStyle/>
          <a:p>
            <a:pPr marL="647700" lvl="0" indent="-288290" algn="l">
              <a:lnSpc>
                <a:spcPct val="120000"/>
              </a:lnSpc>
              <a:spcBef>
                <a:spcPts val="200"/>
              </a:spcBef>
              <a:spcAft>
                <a:spcPts val="200"/>
              </a:spcAft>
              <a:buClrTx/>
              <a:buSzTx/>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Avoid Rain or Dew → Reduce Risks </a:t>
            </a:r>
            <a:endParaRPr lang="en-US" altLang="zh-CN" sz="1600" b="1" dirty="0">
              <a:latin typeface="Arial" panose="020B0604020202020204" pitchFamily="34" charset="0"/>
              <a:cs typeface="Arial" panose="020B0604020202020204" pitchFamily="34" charset="0"/>
              <a:sym typeface="+mn-ea"/>
            </a:endParaRPr>
          </a:p>
        </p:txBody>
      </p:sp>
      <p:pic>
        <p:nvPicPr>
          <p:cNvPr id="10" name="图片 9" descr="采收人员培训全景图 (1)"/>
          <p:cNvPicPr>
            <a:picLocks noChangeAspect="1"/>
          </p:cNvPicPr>
          <p:nvPr/>
        </p:nvPicPr>
        <p:blipFill>
          <a:blip r:embed="rId1"/>
          <a:stretch>
            <a:fillRect/>
          </a:stretch>
        </p:blipFill>
        <p:spPr>
          <a:xfrm>
            <a:off x="7940675" y="1241176"/>
            <a:ext cx="3556000" cy="4741545"/>
          </a:xfrm>
          <a:prstGeom prst="roundRect">
            <a:avLst>
              <a:gd name="adj" fmla="val 2678"/>
            </a:avLst>
          </a:prstGeom>
        </p:spPr>
      </p:pic>
      <p:sp>
        <p:nvSpPr>
          <p:cNvPr id="2" name="文本框 1" descr="7b0a202020202262756c6c6574223a20227b5c2263617465676f727949645c223a5c225c222c5c2274656d706c61746549645c223a32303233313732367d220a7d0a"/>
          <p:cNvSpPr txBox="1"/>
          <p:nvPr/>
        </p:nvSpPr>
        <p:spPr>
          <a:xfrm>
            <a:off x="1500505" y="4393248"/>
            <a:ext cx="5959475" cy="1076325"/>
          </a:xfrm>
          <a:prstGeom prst="rect">
            <a:avLst/>
          </a:prstGeom>
        </p:spPr>
        <p:txBody>
          <a:bodyPr wrap="square">
            <a:spAutoFit/>
          </a:bodyPr>
          <a:lstStyle/>
          <a:p>
            <a:pPr algn="l" defTabSz="266700">
              <a:spcBef>
                <a:spcPct val="0"/>
              </a:spcBef>
              <a:spcAft>
                <a:spcPct val="0"/>
              </a:spcAft>
            </a:pPr>
            <a:r>
              <a:rPr lang="en-US" altLang="zh-CN" sz="1600" dirty="0">
                <a:latin typeface="Arial" panose="020B0604020202020204" pitchFamily="34" charset="0"/>
                <a:ea typeface="宋体" panose="02010600030101010101" pitchFamily="2" charset="-122"/>
                <a:cs typeface="Arial" panose="020B0604020202020204" pitchFamily="34" charset="0"/>
              </a:rPr>
              <a:t>Avoid</a:t>
            </a:r>
            <a:r>
              <a:rPr lang="en-US" altLang="zh-CN" sz="1600" dirty="0">
                <a:latin typeface="Arial" panose="020B0604020202020204" pitchFamily="34" charset="0"/>
                <a:ea typeface="Times New Roman" panose="02020603050405020304"/>
                <a:cs typeface="Arial" panose="020B0604020202020204" pitchFamily="34" charset="0"/>
              </a:rPr>
              <a:t> harvesting during rainy conditions or when dew is present</a:t>
            </a:r>
            <a:endParaRPr lang="en-US" altLang="zh-CN" sz="1600" dirty="0">
              <a:latin typeface="Arial" panose="020B0604020202020204" pitchFamily="34" charset="0"/>
              <a:ea typeface="Times New Roman" panose="02020603050405020304"/>
              <a:cs typeface="Arial" panose="020B0604020202020204" pitchFamily="34" charset="0"/>
            </a:endParaRPr>
          </a:p>
          <a:p>
            <a:pPr marL="252095" indent="-205105" algn="l" defTabSz="266700" fontAlgn="auto">
              <a:spcBef>
                <a:spcPct val="0"/>
              </a:spcBef>
              <a:spcAft>
                <a:spcPct val="0"/>
              </a:spcAft>
              <a:buBlip>
                <a:blip r:embed="rId2">
                  <a:extLst>
                    <a:ext uri="{96DAC541-7B7A-43D3-8B79-37D633B846F1}">
                      <asvg:svgBlip xmlns:asvg="http://schemas.microsoft.com/office/drawing/2016/SVG/main" r:embed="rId3"/>
                    </a:ext>
                  </a:extLst>
                </a:blip>
              </a:buBlip>
            </a:pPr>
            <a:r>
              <a:rPr lang="en-US" altLang="zh-CN" sz="1600" dirty="0">
                <a:latin typeface="Arial" panose="020B0604020202020204" pitchFamily="34" charset="0"/>
                <a:ea typeface="Times New Roman" panose="02020603050405020304"/>
                <a:cs typeface="Arial" panose="020B0604020202020204" pitchFamily="34" charset="0"/>
              </a:rPr>
              <a:t>to reduce microbial growth risk.</a:t>
            </a:r>
            <a:endParaRPr lang="en-US" altLang="zh-CN" sz="1600" dirty="0">
              <a:latin typeface="Arial" panose="020B0604020202020204" pitchFamily="34" charset="0"/>
              <a:ea typeface="Times New Roman" panose="02020603050405020304"/>
              <a:cs typeface="Arial" panose="020B0604020202020204" pitchFamily="34" charset="0"/>
            </a:endParaRPr>
          </a:p>
          <a:p>
            <a:pPr marL="252095" indent="-205105" algn="l" defTabSz="266700" fontAlgn="auto">
              <a:spcBef>
                <a:spcPct val="0"/>
              </a:spcBef>
              <a:spcAft>
                <a:spcPct val="0"/>
              </a:spcAft>
              <a:buBlip>
                <a:blip r:embed="rId2">
                  <a:extLst>
                    <a:ext uri="{96DAC541-7B7A-43D3-8B79-37D633B846F1}">
                      <asvg:svgBlip xmlns:asvg="http://schemas.microsoft.com/office/drawing/2016/SVG/main" r:embed="rId3"/>
                    </a:ext>
                  </a:extLst>
                </a:blip>
              </a:buBlip>
            </a:pPr>
            <a:r>
              <a:rPr lang="en-US" altLang="zh-CN" sz="1600" dirty="0">
                <a:latin typeface="Arial" panose="020B0604020202020204" pitchFamily="34" charset="0"/>
                <a:ea typeface="Times New Roman" panose="02020603050405020304"/>
                <a:cs typeface="Arial" panose="020B0604020202020204" pitchFamily="34" charset="0"/>
              </a:rPr>
              <a:t>to prevent excess surface </a:t>
            </a:r>
            <a:r>
              <a:rPr lang="en-US" altLang="zh-CN" sz="1600" dirty="0">
                <a:latin typeface="Arial" panose="020B0604020202020204" pitchFamily="34" charset="0"/>
                <a:ea typeface="宋体" panose="02010600030101010101" pitchFamily="2" charset="-122"/>
                <a:cs typeface="Arial" panose="020B0604020202020204" pitchFamily="34" charset="0"/>
              </a:rPr>
              <a:t>moisture which </a:t>
            </a:r>
            <a:r>
              <a:rPr lang="en-US" altLang="zh-CN" sz="1600" dirty="0">
                <a:latin typeface="Arial" panose="020B0604020202020204" pitchFamily="34" charset="0"/>
                <a:ea typeface="Times New Roman" panose="02020603050405020304"/>
                <a:cs typeface="Arial" panose="020B0604020202020204" pitchFamily="34" charset="0"/>
              </a:rPr>
              <a:t>may cause cellular rupture and exacerbate mechanical injury. </a:t>
            </a:r>
            <a:endParaRPr lang="en-US" altLang="zh-CN" sz="1600" dirty="0">
              <a:latin typeface="Arial" panose="020B0604020202020204" pitchFamily="34" charset="0"/>
              <a:ea typeface="Times New Roman" panose="02020603050405020304"/>
              <a:cs typeface="Arial" panose="020B0604020202020204" pitchFamily="34" charset="0"/>
            </a:endParaRPr>
          </a:p>
        </p:txBody>
      </p:sp>
      <p:grpSp>
        <p:nvGrpSpPr>
          <p:cNvPr id="7" name="组合 6"/>
          <p:cNvGrpSpPr/>
          <p:nvPr/>
        </p:nvGrpSpPr>
        <p:grpSpPr>
          <a:xfrm>
            <a:off x="1317625" y="3146425"/>
            <a:ext cx="6325235" cy="692785"/>
            <a:chOff x="1317625" y="3146425"/>
            <a:chExt cx="6325235" cy="692785"/>
          </a:xfrm>
        </p:grpSpPr>
        <p:sp>
          <p:nvSpPr>
            <p:cNvPr id="11" name="矩形: 圆角 6"/>
            <p:cNvSpPr/>
            <p:nvPr/>
          </p:nvSpPr>
          <p:spPr>
            <a:xfrm>
              <a:off x="1317625" y="3146425"/>
              <a:ext cx="6325235" cy="69278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endParaRPr lang="en-US" altLang="zh-CN" sz="1400" dirty="0">
                <a:solidFill>
                  <a:schemeClr val="tx1"/>
                </a:solidFill>
              </a:endParaRPr>
            </a:p>
          </p:txBody>
        </p:sp>
        <p:sp>
          <p:nvSpPr>
            <p:cNvPr id="9" name="文本框 8"/>
            <p:cNvSpPr txBox="1"/>
            <p:nvPr/>
          </p:nvSpPr>
          <p:spPr>
            <a:xfrm>
              <a:off x="1432243" y="3231833"/>
              <a:ext cx="6096000" cy="521970"/>
            </a:xfrm>
            <a:prstGeom prst="rect">
              <a:avLst/>
            </a:prstGeom>
            <a:noFill/>
          </p:spPr>
          <p:txBody>
            <a:bodyPr wrap="square" rtlCol="0" anchor="t">
              <a:spAutoFit/>
            </a:bodyPr>
            <a:lstStyle/>
            <a:p>
              <a:r>
                <a:rPr lang="en-US" altLang="zh-CN" sz="1400" dirty="0">
                  <a:sym typeface="+mn-ea"/>
                </a:rPr>
                <a:t>Harvesting should be conducted on sunny days after surface dew has completely evaporated.</a:t>
              </a:r>
              <a:endParaRPr lang="en-US" altLang="zh-CN" sz="1400" dirty="0">
                <a:sym typeface="+mn-ea"/>
              </a:endParaRPr>
            </a:p>
          </p:txBody>
        </p:sp>
      </p:grpSp>
      <p:pic>
        <p:nvPicPr>
          <p:cNvPr id="12" name="7-2-1_09">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863600" y="568801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bldLst>
      <p:bldP spid="20" grpId="0" animBg="1"/>
      <p:bldP spid="6" grpId="0" uiExpand="1" build="p"/>
      <p:bldP spid="8" grpId="0"/>
      <p:bldP spid="2" grpId="0" uiExpand="1" build="p"/>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DOCER_RESOURCE_TRACE_INFO" val="{&quot;id&quot;:&quot;50059175&quot;,&quot;origin&quot;:0,&quot;type&quot;:&quot;icons&quot;,&quot;user&quot;:&quot;1534164514&quot;}"/>
</p:tagLst>
</file>

<file path=ppt/tags/tag8.xml><?xml version="1.0" encoding="utf-8"?>
<p:tagLst xmlns:p="http://schemas.openxmlformats.org/presentationml/2006/main">
  <p:tag name="RESOURCE_RECORD_KEY" val="{&quot;10&quot;:[21555173],&quot;70&quot;:[3318451,3312359,3322227,3313593,3323956,3322001]}"/>
</p:tagLst>
</file>

<file path=ppt/theme/theme1.xml><?xml version="1.0" encoding="utf-8"?>
<a:theme xmlns:a="http://schemas.openxmlformats.org/drawingml/2006/main" name="Office 主题​​">
  <a:themeElements>
    <a:clrScheme name="自定义 34">
      <a:dk1>
        <a:sysClr val="windowText" lastClr="000000"/>
      </a:dk1>
      <a:lt1>
        <a:sysClr val="window" lastClr="FFFFFF"/>
      </a:lt1>
      <a:dk2>
        <a:srgbClr val="44546A"/>
      </a:dk2>
      <a:lt2>
        <a:srgbClr val="E7E6E6"/>
      </a:lt2>
      <a:accent1>
        <a:srgbClr val="68AE77"/>
      </a:accent1>
      <a:accent2>
        <a:srgbClr val="8CF5D4"/>
      </a:accent2>
      <a:accent3>
        <a:srgbClr val="FFE8CB"/>
      </a:accent3>
      <a:accent4>
        <a:srgbClr val="57965F"/>
      </a:accent4>
      <a:accent5>
        <a:srgbClr val="6BEEB8"/>
      </a:accent5>
      <a:accent6>
        <a:srgbClr val="FDCCA4"/>
      </a:accent6>
      <a:hlink>
        <a:srgbClr val="0563C1"/>
      </a:hlink>
      <a:folHlink>
        <a:srgbClr val="954F72"/>
      </a:folHlink>
    </a:clrScheme>
    <a:fontScheme name="思源">
      <a:majorFont>
        <a:latin typeface="Arial Black"/>
        <a:ea typeface="思源宋体 Heavy"/>
        <a:cs typeface=""/>
      </a:majorFont>
      <a:minorFont>
        <a:latin typeface="Ari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17166</Words>
  <Application>WPS 演示</Application>
  <PresentationFormat>宽屏</PresentationFormat>
  <Paragraphs>541</Paragraphs>
  <Slides>30</Slides>
  <Notes>30</Notes>
  <HiddenSlides>0</HiddenSlides>
  <MMClips>29</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30</vt:i4>
      </vt:variant>
    </vt:vector>
  </HeadingPairs>
  <TitlesOfParts>
    <vt:vector size="49" baseType="lpstr">
      <vt:lpstr>Arial</vt:lpstr>
      <vt:lpstr>宋体</vt:lpstr>
      <vt:lpstr>Wingdings</vt:lpstr>
      <vt:lpstr>Segoe UI Black</vt:lpstr>
      <vt:lpstr>Open Sans</vt:lpstr>
      <vt:lpstr>字魂59号-创粗黑</vt:lpstr>
      <vt:lpstr>黑体</vt:lpstr>
      <vt:lpstr>Wingdings</vt:lpstr>
      <vt:lpstr>Calibri</vt:lpstr>
      <vt:lpstr>Times New Roman</vt:lpstr>
      <vt:lpstr>微软雅黑</vt:lpstr>
      <vt:lpstr>Arial Unicode MS</vt:lpstr>
      <vt:lpstr>思源宋体 Heavy</vt:lpstr>
      <vt:lpstr>Arial Black</vt:lpstr>
      <vt:lpstr>思源黑体 CN Normal</vt:lpstr>
      <vt:lpstr>等线</vt:lpstr>
      <vt:lpstr>Calibri</vt:lpstr>
      <vt:lpstr>思源黑体 CN Normal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V23767</dc:creator>
  <cp:lastModifiedBy>Lily</cp:lastModifiedBy>
  <cp:revision>303</cp:revision>
  <dcterms:created xsi:type="dcterms:W3CDTF">2022-02-05T08:07:00Z</dcterms:created>
  <dcterms:modified xsi:type="dcterms:W3CDTF">2026-07-31T01:40:11Z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D5BF1CA174824673A03DE07109379069_13</vt:lpwstr>
  </property>
  <property fmtid="{D5CDD505-2E9C-101B-9397-08002B2CF9AE}" pid="3" name="KSOProductBuildVer">
    <vt:lpwstr>2052-12.1.0.28043</vt:lpwstr>
  </property>
</Properties>
</file>