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49" r:id="rId2"/>
    <p:sldId id="423" r:id="rId3"/>
    <p:sldId id="424" r:id="rId4"/>
    <p:sldId id="425" r:id="rId5"/>
    <p:sldId id="426" r:id="rId6"/>
    <p:sldId id="429" r:id="rId7"/>
    <p:sldId id="431" r:id="rId8"/>
    <p:sldId id="430" r:id="rId9"/>
    <p:sldId id="433" r:id="rId10"/>
    <p:sldId id="434" r:id="rId11"/>
    <p:sldId id="435" r:id="rId12"/>
    <p:sldId id="436" r:id="rId13"/>
    <p:sldId id="439" r:id="rId14"/>
    <p:sldId id="451" r:id="rId15"/>
    <p:sldId id="441" r:id="rId16"/>
    <p:sldId id="442" r:id="rId17"/>
    <p:sldId id="443" r:id="rId18"/>
    <p:sldId id="444" r:id="rId19"/>
    <p:sldId id="446" r:id="rId20"/>
    <p:sldId id="447" r:id="rId21"/>
    <p:sldId id="448" r:id="rId22"/>
    <p:sldId id="45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415">
          <p15:clr>
            <a:srgbClr val="A4A3A4"/>
          </p15:clr>
        </p15:guide>
        <p15:guide id="3" pos="4929">
          <p15:clr>
            <a:srgbClr val="A4A3A4"/>
          </p15:clr>
        </p15:guide>
        <p15:guide id="4" pos="3842">
          <p15:clr>
            <a:srgbClr val="A4A3A4"/>
          </p15:clr>
        </p15:guide>
        <p15:guide id="5" orient="horz" pos="2487">
          <p15:clr>
            <a:srgbClr val="A4A3A4"/>
          </p15:clr>
        </p15:guide>
        <p15:guide id="6" pos="29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FBB"/>
    <a:srgbClr val="B79F8D"/>
    <a:srgbClr val="36B5C5"/>
    <a:srgbClr val="EF404C"/>
    <a:srgbClr val="982B56"/>
    <a:srgbClr val="F47857"/>
    <a:srgbClr val="00B485"/>
    <a:srgbClr val="907847"/>
    <a:srgbClr val="CC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95940" autoAdjust="0"/>
  </p:normalViewPr>
  <p:slideViewPr>
    <p:cSldViewPr snapToGrid="0" showGuides="1">
      <p:cViewPr varScale="1">
        <p:scale>
          <a:sx n="51" d="100"/>
          <a:sy n="51" d="100"/>
        </p:scale>
        <p:origin x="43" y="667"/>
      </p:cViewPr>
      <p:guideLst>
        <p:guide orient="horz" pos="1684"/>
        <p:guide pos="415"/>
        <p:guide pos="4929"/>
        <p:guide pos="3842"/>
        <p:guide orient="horz" pos="2487"/>
        <p:guide pos="298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t>2022/5/16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extLst>
      <p:ext uri="{BB962C8B-B14F-4D97-AF65-F5344CB8AC3E}">
        <p14:creationId xmlns:p14="http://schemas.microsoft.com/office/powerpoint/2010/main" val="22398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宋体" pitchFamily="2" charset="-122"/>
              </a:defRPr>
            </a:lvl1pPr>
            <a:lvl2pPr marL="742950" indent="-285750" eaLnBrk="0" hangingPunct="0">
              <a:spcBef>
                <a:spcPct val="30000"/>
              </a:spcBef>
              <a:defRPr sz="1200">
                <a:solidFill>
                  <a:schemeClr val="tx1"/>
                </a:solidFill>
                <a:latin typeface="Times New Roman" pitchFamily="18" charset="0"/>
                <a:ea typeface="宋体" pitchFamily="2" charset="-122"/>
              </a:defRPr>
            </a:lvl2pPr>
            <a:lvl3pPr marL="1143000" indent="-228600" eaLnBrk="0" hangingPunct="0">
              <a:spcBef>
                <a:spcPct val="30000"/>
              </a:spcBef>
              <a:defRPr sz="1200">
                <a:solidFill>
                  <a:schemeClr val="tx1"/>
                </a:solidFill>
                <a:latin typeface="Times New Roman" pitchFamily="18" charset="0"/>
                <a:ea typeface="宋体" pitchFamily="2" charset="-122"/>
              </a:defRPr>
            </a:lvl3pPr>
            <a:lvl4pPr marL="1600200" indent="-228600" eaLnBrk="0" hangingPunct="0">
              <a:spcBef>
                <a:spcPct val="30000"/>
              </a:spcBef>
              <a:defRPr sz="1200">
                <a:solidFill>
                  <a:schemeClr val="tx1"/>
                </a:solidFill>
                <a:latin typeface="Times New Roman" pitchFamily="18" charset="0"/>
                <a:ea typeface="宋体" pitchFamily="2" charset="-122"/>
              </a:defRPr>
            </a:lvl4pPr>
            <a:lvl5pPr marL="2057400" indent="-228600" eaLnBrk="0" hangingPunct="0">
              <a:spcBef>
                <a:spcPct val="30000"/>
              </a:spcBef>
              <a:defRPr sz="1200">
                <a:solidFill>
                  <a:schemeClr val="tx1"/>
                </a:solidFill>
                <a:latin typeface="Times New Roman" pitchFamily="18" charset="0"/>
                <a:ea typeface="宋体" pitchFamily="2"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556C9CFD-0CBF-4239-BB77-380FE0DF4B09}" type="slidenum">
              <a:rPr lang="zh-CN" altLang="en-US" smtClean="0"/>
              <a:pPr eaLnBrk="1" hangingPunct="1">
                <a:spcBef>
                  <a:spcPct val="0"/>
                </a:spcBef>
              </a:pPr>
              <a:t>6</a:t>
            </a:fld>
            <a:endParaRPr lang="en-US" altLang="zh-CN"/>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zh-CN" alt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宋体" pitchFamily="2" charset="-122"/>
              </a:defRPr>
            </a:lvl1pPr>
            <a:lvl2pPr marL="742950" indent="-285750" eaLnBrk="0" hangingPunct="0">
              <a:spcBef>
                <a:spcPct val="30000"/>
              </a:spcBef>
              <a:defRPr sz="1200">
                <a:solidFill>
                  <a:schemeClr val="tx1"/>
                </a:solidFill>
                <a:latin typeface="Times New Roman" pitchFamily="18" charset="0"/>
                <a:ea typeface="宋体" pitchFamily="2" charset="-122"/>
              </a:defRPr>
            </a:lvl2pPr>
            <a:lvl3pPr marL="1143000" indent="-228600" eaLnBrk="0" hangingPunct="0">
              <a:spcBef>
                <a:spcPct val="30000"/>
              </a:spcBef>
              <a:defRPr sz="1200">
                <a:solidFill>
                  <a:schemeClr val="tx1"/>
                </a:solidFill>
                <a:latin typeface="Times New Roman" pitchFamily="18" charset="0"/>
                <a:ea typeface="宋体" pitchFamily="2" charset="-122"/>
              </a:defRPr>
            </a:lvl3pPr>
            <a:lvl4pPr marL="1600200" indent="-228600" eaLnBrk="0" hangingPunct="0">
              <a:spcBef>
                <a:spcPct val="30000"/>
              </a:spcBef>
              <a:defRPr sz="1200">
                <a:solidFill>
                  <a:schemeClr val="tx1"/>
                </a:solidFill>
                <a:latin typeface="Times New Roman" pitchFamily="18" charset="0"/>
                <a:ea typeface="宋体" pitchFamily="2" charset="-122"/>
              </a:defRPr>
            </a:lvl4pPr>
            <a:lvl5pPr marL="2057400" indent="-228600" eaLnBrk="0" hangingPunct="0">
              <a:spcBef>
                <a:spcPct val="30000"/>
              </a:spcBef>
              <a:defRPr sz="1200">
                <a:solidFill>
                  <a:schemeClr val="tx1"/>
                </a:solidFill>
                <a:latin typeface="Times New Roman" pitchFamily="18" charset="0"/>
                <a:ea typeface="宋体" pitchFamily="2"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AE883807-8F8D-4FBF-B1C4-0DADEC7BDD0B}" type="slidenum">
              <a:rPr lang="en-US" altLang="zh-CN" smtClean="0"/>
              <a:pPr eaLnBrk="1" hangingPunct="1">
                <a:spcBef>
                  <a:spcPct val="0"/>
                </a:spcBef>
              </a:pPr>
              <a:t>17</a:t>
            </a:fld>
            <a:endParaRPr lang="en-US" altLang="zh-CN"/>
          </a:p>
        </p:txBody>
      </p:sp>
      <p:sp>
        <p:nvSpPr>
          <p:cNvPr id="32771" name="Rectangle 2"/>
          <p:cNvSpPr>
            <a:spLocks noGrp="1" noRot="1" noChangeAspect="1" noChangeArrowheads="1" noTextEdit="1"/>
          </p:cNvSpPr>
          <p:nvPr>
            <p:ph type="sldImg"/>
          </p:nvPr>
        </p:nvSpPr>
        <p:spPr>
          <a:xfrm>
            <a:off x="581025" y="798513"/>
            <a:ext cx="5694363" cy="3203575"/>
          </a:xfrm>
          <a:ln/>
        </p:spPr>
      </p:sp>
      <p:sp>
        <p:nvSpPr>
          <p:cNvPr id="32772" name="Rectangle 3"/>
          <p:cNvSpPr>
            <a:spLocks noGrp="1" noChangeArrowheads="1"/>
          </p:cNvSpPr>
          <p:nvPr>
            <p:ph type="body" idx="1"/>
          </p:nvPr>
        </p:nvSpPr>
        <p:spPr>
          <a:xfrm>
            <a:off x="914400" y="4344988"/>
            <a:ext cx="5027613"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02167" y="228600"/>
            <a:ext cx="11387667"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02168" y="1600200"/>
            <a:ext cx="5592233" cy="44989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6197601" y="1600200"/>
            <a:ext cx="5592233" cy="4498975"/>
          </a:xfrm>
          <a:prstGeom prst="rect">
            <a:avLst/>
          </a:prstGeom>
        </p:spPr>
        <p:txBody>
          <a:bodyPr/>
          <a:lstStyle/>
          <a:p>
            <a:pPr lvl="0"/>
            <a:endParaRPr lang="zh-CN" altLang="en-US" noProof="0"/>
          </a:p>
        </p:txBody>
      </p:sp>
      <p:sp>
        <p:nvSpPr>
          <p:cNvPr id="5" name="Rectangle 4"/>
          <p:cNvSpPr>
            <a:spLocks noGrp="1" noChangeArrowheads="1"/>
          </p:cNvSpPr>
          <p:nvPr>
            <p:ph type="dt" sz="half" idx="10"/>
          </p:nvPr>
        </p:nvSpPr>
        <p:spPr>
          <a:xfrm>
            <a:off x="402167" y="6245225"/>
            <a:ext cx="3052233" cy="47625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8737601" y="6245225"/>
            <a:ext cx="3052233" cy="476250"/>
          </a:xfrm>
          <a:prstGeom prst="rect">
            <a:avLst/>
          </a:prstGeom>
          <a:ln/>
        </p:spPr>
        <p:txBody>
          <a:bodyPr/>
          <a:lstStyle>
            <a:lvl1pPr>
              <a:defRPr/>
            </a:lvl1pPr>
          </a:lstStyle>
          <a:p>
            <a:pPr>
              <a:defRPr/>
            </a:pPr>
            <a:fld id="{495BBD7F-8902-4240-941F-06B9C0B1EA51}" type="slidenum">
              <a:rPr lang="zh-CN" altLang="en-US"/>
              <a:pPr>
                <a:defRPr/>
              </a:pPr>
              <a:t>‹#›</a:t>
            </a:fld>
            <a:endParaRPr lang="en-US" altLang="zh-CN"/>
          </a:p>
        </p:txBody>
      </p:sp>
    </p:spTree>
    <p:extLst>
      <p:ext uri="{BB962C8B-B14F-4D97-AF65-F5344CB8AC3E}">
        <p14:creationId xmlns:p14="http://schemas.microsoft.com/office/powerpoint/2010/main" val="384984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2022/5/16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5.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image" Target="../media/image1.png"/><Relationship Id="rId4" Type="http://schemas.openxmlformats.org/officeDocument/2006/relationships/image" Target="../media/image14.wmf"/><Relationship Id="rId9" Type="http://schemas.openxmlformats.org/officeDocument/2006/relationships/oleObject" Target="../embeddings/oleObject5.bin"/><Relationship Id="rId1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hyperlink" Target="mailto:liuwei@nercv.org"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16"/>
          <p:cNvSpPr/>
          <p:nvPr/>
        </p:nvSpPr>
        <p:spPr>
          <a:xfrm>
            <a:off x="7522210" y="5258435"/>
            <a:ext cx="4669790" cy="1593850"/>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Immagin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27305"/>
            <a:ext cx="12249150" cy="812800"/>
          </a:xfrm>
          <a:prstGeom prst="rect">
            <a:avLst/>
          </a:prstGeom>
        </p:spPr>
      </p:pic>
      <p:pic>
        <p:nvPicPr>
          <p:cNvPr id="8" name="图片 7" descr="WFP SSC-白"/>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5580" y="5735321"/>
            <a:ext cx="1002453" cy="647700"/>
          </a:xfrm>
          <a:prstGeom prst="rect">
            <a:avLst/>
          </a:prstGeom>
        </p:spPr>
      </p:pic>
      <p:sp>
        <p:nvSpPr>
          <p:cNvPr id="9" name="文本框 8"/>
          <p:cNvSpPr txBox="1"/>
          <p:nvPr/>
        </p:nvSpPr>
        <p:spPr>
          <a:xfrm>
            <a:off x="3234625" y="2240806"/>
            <a:ext cx="5474524" cy="701731"/>
          </a:xfrm>
          <a:prstGeom prst="rect">
            <a:avLst/>
          </a:prstGeom>
          <a:noFill/>
        </p:spPr>
        <p:txBody>
          <a:bodyPr wrap="square" rtlCol="0" anchor="t">
            <a:spAutoFit/>
          </a:bodyPr>
          <a:lstStyle/>
          <a:p>
            <a:pPr algn="ctr" fontAlgn="auto">
              <a:lnSpc>
                <a:spcPct val="90000"/>
              </a:lnSpc>
            </a:pPr>
            <a:r>
              <a:rPr lang="en-US" altLang="en-GB" sz="4400" dirty="0">
                <a:latin typeface="Open Sans" panose="020B0606030504020204" pitchFamily="34" charset="0"/>
                <a:ea typeface="Open Sans" panose="020B0606030504020204" pitchFamily="34" charset="0"/>
                <a:cs typeface="Open Sans" panose="020B0606030504020204" pitchFamily="34" charset="0"/>
                <a:sym typeface="+mn-ea"/>
              </a:rPr>
              <a:t>SOILLESS CULTURE</a:t>
            </a:r>
            <a:endParaRPr lang="zh-CN" altLang="en-US" sz="4400" dirty="0"/>
          </a:p>
        </p:txBody>
      </p:sp>
      <p:sp>
        <p:nvSpPr>
          <p:cNvPr id="10" name="文本框 9"/>
          <p:cNvSpPr txBox="1"/>
          <p:nvPr/>
        </p:nvSpPr>
        <p:spPr>
          <a:xfrm>
            <a:off x="1667086" y="3025722"/>
            <a:ext cx="8857827" cy="461665"/>
          </a:xfrm>
          <a:prstGeom prst="rect">
            <a:avLst/>
          </a:prstGeom>
          <a:noFill/>
        </p:spPr>
        <p:txBody>
          <a:bodyPr wrap="square" rtlCol="0" anchor="t">
            <a:spAutoFit/>
          </a:bodyPr>
          <a:lstStyle/>
          <a:p>
            <a:pPr algn="ctr"/>
            <a:r>
              <a:rPr lang="en-US" altLang="en-GB" sz="2400" b="1" dirty="0" err="1">
                <a:latin typeface="Open Sans" panose="020B0606030504020204" pitchFamily="34" charset="0"/>
                <a:ea typeface="Open Sans" panose="020B0606030504020204" pitchFamily="34" charset="0"/>
                <a:cs typeface="Open Sans" panose="020B0606030504020204" pitchFamily="34" charset="0"/>
                <a:sym typeface="+mn-ea"/>
              </a:rPr>
              <a:t>Liu Wei</a:t>
            </a:r>
            <a:r>
              <a:rPr lang="en-GB" sz="2400" b="1" dirty="0">
                <a:latin typeface="Open Sans" panose="020B0606030504020204" pitchFamily="34" charset="0"/>
                <a:ea typeface="Open Sans" panose="020B0606030504020204" pitchFamily="34" charset="0"/>
                <a:cs typeface="Open Sans" panose="020B0606030504020204" pitchFamily="34" charset="0"/>
                <a:sym typeface="+mn-ea"/>
              </a:rPr>
              <a:t>, </a:t>
            </a:r>
            <a:r>
              <a:rPr lang="en-US" altLang="en-GB" sz="2400" b="1" dirty="0">
                <a:latin typeface="Open Sans" panose="020B0606030504020204" pitchFamily="34" charset="0"/>
                <a:ea typeface="Open Sans" panose="020B0606030504020204" pitchFamily="34" charset="0"/>
                <a:cs typeface="Open Sans" panose="020B0606030504020204" pitchFamily="34" charset="0"/>
                <a:sym typeface="+mn-ea"/>
              </a:rPr>
              <a:t>Ph.D. Vegetable Science, Professor</a:t>
            </a:r>
            <a:endParaRPr lang="zh-CN" altLang="en-US" sz="2400" b="1" dirty="0"/>
          </a:p>
        </p:txBody>
      </p:sp>
      <p:pic>
        <p:nvPicPr>
          <p:cNvPr id="14" name="图片 13" descr="联合国粮食署"/>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15" y="-96520"/>
            <a:ext cx="2600325" cy="965200"/>
          </a:xfrm>
          <a:prstGeom prst="rect">
            <a:avLst/>
          </a:prstGeom>
        </p:spPr>
      </p:pic>
      <p:sp>
        <p:nvSpPr>
          <p:cNvPr id="13" name="文本框 12"/>
          <p:cNvSpPr txBox="1"/>
          <p:nvPr/>
        </p:nvSpPr>
        <p:spPr>
          <a:xfrm>
            <a:off x="981074" y="4698613"/>
            <a:ext cx="8856980" cy="710003"/>
          </a:xfrm>
          <a:prstGeom prst="rect">
            <a:avLst/>
          </a:prstGeom>
          <a:noFill/>
        </p:spPr>
        <p:txBody>
          <a:bodyPr wrap="square">
            <a:spAutoFit/>
          </a:bodyPr>
          <a:lstStyle/>
          <a:p>
            <a:pPr algn="just">
              <a:lnSpc>
                <a:spcPts val="2000"/>
              </a:lnSpc>
              <a:spcAft>
                <a:spcPts val="800"/>
              </a:spcAft>
            </a:pPr>
            <a:r>
              <a:rPr lang="en-GB" altLang="zh-CN" sz="2000" b="1" dirty="0">
                <a:solidFill>
                  <a:schemeClr val="accent1"/>
                </a:solidFill>
                <a:effectLst/>
                <a:latin typeface="Open Sans Regular" panose="020B0606030504020204" charset="0"/>
                <a:ea typeface="宋体" pitchFamily="2" charset="-122"/>
                <a:cs typeface="Open Sans Regular" panose="020B0606030504020204" charset="0"/>
              </a:rPr>
              <a:t>WFP Centre of Excellence for Rural Transformation </a:t>
            </a:r>
          </a:p>
          <a:p>
            <a:pPr algn="just">
              <a:lnSpc>
                <a:spcPts val="2000"/>
              </a:lnSpc>
              <a:spcAft>
                <a:spcPts val="800"/>
              </a:spcAft>
            </a:pPr>
            <a:r>
              <a:rPr lang="en-US" altLang="zh-CN" sz="2000" b="1" dirty="0">
                <a:solidFill>
                  <a:schemeClr val="accent1"/>
                </a:solidFill>
                <a:latin typeface="Open Sans Regular" panose="020B0606030504020204" charset="0"/>
                <a:ea typeface="宋体" pitchFamily="2" charset="-122"/>
                <a:cs typeface="Open Sans Regular" panose="020B0606030504020204" charset="0"/>
              </a:rPr>
              <a:t>Beijing Academy of Agriculture and Forestry Sciences</a:t>
            </a:r>
          </a:p>
        </p:txBody>
      </p:sp>
      <p:sp>
        <p:nvSpPr>
          <p:cNvPr id="18" name="矩形 17"/>
          <p:cNvSpPr/>
          <p:nvPr/>
        </p:nvSpPr>
        <p:spPr>
          <a:xfrm>
            <a:off x="8239125" y="6375400"/>
            <a:ext cx="5247640" cy="36830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w="0"/>
                <a:solidFill>
                  <a:schemeClr val="bg1"/>
                </a:solidFill>
                <a:effectLst>
                  <a:reflection blurRad="6350" stA="53000" endA="300" endPos="35500" dir="5400000" sy="-90000" algn="bl" rotWithShape="0"/>
                </a:effectLst>
                <a:uLnTx/>
                <a:uFillTx/>
                <a:latin typeface="Open Sans Regular" panose="020B0606030504020204" charset="0"/>
                <a:ea typeface="等线" panose="02010600030101010101" pitchFamily="2" charset="-122"/>
                <a:cs typeface="Open Sans Regular" panose="020B0606030504020204" charset="0"/>
              </a:rPr>
              <a:t>Sharing for Learning</a:t>
            </a:r>
          </a:p>
        </p:txBody>
      </p:sp>
      <p:pic>
        <p:nvPicPr>
          <p:cNvPr id="19" name="Picture 15" descr="A picture containing window&#10;&#10;Description automatically generate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8090" y="131428"/>
            <a:ext cx="528843" cy="529200"/>
          </a:xfrm>
          <a:prstGeom prst="rect">
            <a:avLst/>
          </a:prstGeom>
        </p:spPr>
      </p:pic>
      <p:pic>
        <p:nvPicPr>
          <p:cNvPr id="20" name="Picture 13" descr="Icon&#10;&#10;Description automatically generate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82587" y="124910"/>
            <a:ext cx="527674" cy="527674"/>
          </a:xfrm>
          <a:prstGeom prst="rect">
            <a:avLst/>
          </a:prstGeom>
        </p:spPr>
      </p:pic>
      <p:sp>
        <p:nvSpPr>
          <p:cNvPr id="21" name="等腰三角形 20"/>
          <p:cNvSpPr/>
          <p:nvPr/>
        </p:nvSpPr>
        <p:spPr>
          <a:xfrm>
            <a:off x="-1" y="5835250"/>
            <a:ext cx="981075" cy="1022750"/>
          </a:xfrm>
          <a:prstGeom prst="triangle">
            <a:avLst>
              <a:gd name="adj" fmla="val 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4">
            <a:extLst>
              <a:ext uri="{FF2B5EF4-FFF2-40B4-BE49-F238E27FC236}">
                <a16:creationId xmlns:a16="http://schemas.microsoft.com/office/drawing/2014/main" id="{4466885C-3C93-4BB1-B0BF-4B9069A692FE}"/>
              </a:ext>
            </a:extLst>
          </p:cNvPr>
          <p:cNvSpPr txBox="1"/>
          <p:nvPr/>
        </p:nvSpPr>
        <p:spPr>
          <a:xfrm>
            <a:off x="1667086" y="987719"/>
            <a:ext cx="8850956" cy="461665"/>
          </a:xfrm>
          <a:prstGeom prst="rect">
            <a:avLst/>
          </a:prstGeom>
          <a:noFill/>
        </p:spPr>
        <p:txBody>
          <a:bodyPr wrap="square">
            <a:spAutoFit/>
          </a:bodyPr>
          <a:lstStyle/>
          <a:p>
            <a:pPr algn="ctr"/>
            <a:r>
              <a:rPr lang="en-GB" sz="2400" b="1" dirty="0">
                <a:solidFill>
                  <a:schemeClr val="accent1"/>
                </a:solidFill>
                <a:latin typeface="Open Sans Regular" panose="020B0606030504020204" charset="0"/>
                <a:ea typeface="宋体" pitchFamily="2" charset="-122"/>
                <a:cs typeface="Open Sans Regular" panose="020B0606030504020204" charset="0"/>
              </a:rPr>
              <a:t>WFP SSTC COVID-19 Opportunity Fund Pilot in Libya supported by China</a:t>
            </a:r>
          </a:p>
        </p:txBody>
      </p:sp>
    </p:spTree>
    <p:extLst>
      <p:ext uri="{BB962C8B-B14F-4D97-AF65-F5344CB8AC3E}">
        <p14:creationId xmlns:p14="http://schemas.microsoft.com/office/powerpoint/2010/main" val="60726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3760" y="3608282"/>
            <a:ext cx="5009998" cy="281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p:cNvPicPr>
          <p:nvPr/>
        </p:nvPicPr>
        <p:blipFill>
          <a:blip r:embed="rId3">
            <a:extLst>
              <a:ext uri="{28A0092B-C50C-407E-A947-70E740481C1C}">
                <a14:useLocalDpi xmlns:a14="http://schemas.microsoft.com/office/drawing/2010/main" val="0"/>
              </a:ext>
            </a:extLst>
          </a:blip>
          <a:srcRect l="9299" t="8308" r="4951" b="6094"/>
          <a:stretch>
            <a:fillRect/>
          </a:stretch>
        </p:blipFill>
        <p:spPr bwMode="auto">
          <a:xfrm>
            <a:off x="1046404" y="911658"/>
            <a:ext cx="4801838" cy="269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864351" y="1672117"/>
            <a:ext cx="3483646" cy="1175706"/>
          </a:xfrm>
          <a:prstGeom prst="rect">
            <a:avLst/>
          </a:prstGeom>
        </p:spPr>
        <p:txBody>
          <a:bodyPr wrap="none">
            <a:spAutoFit/>
          </a:bodyPr>
          <a:lstStyle/>
          <a:p>
            <a:pPr marL="342900" indent="-342900">
              <a:spcBef>
                <a:spcPct val="20000"/>
              </a:spcBef>
              <a:buClr>
                <a:srgbClr val="FFCCFF"/>
              </a:buClr>
              <a:buSzPct val="90000"/>
              <a:defRPr/>
            </a:pPr>
            <a:r>
              <a:rPr lang="en-US" altLang="zh-CN" sz="3200" kern="0" dirty="0">
                <a:solidFill>
                  <a:srgbClr val="FFFFFF"/>
                </a:solidFill>
                <a:latin typeface="Arial"/>
                <a:ea typeface="宋体"/>
              </a:rPr>
              <a:t>Simple </a:t>
            </a:r>
          </a:p>
          <a:p>
            <a:pPr marL="342900" indent="-342900">
              <a:spcBef>
                <a:spcPct val="20000"/>
              </a:spcBef>
              <a:buClr>
                <a:srgbClr val="FFCCFF"/>
              </a:buClr>
              <a:buSzPct val="90000"/>
              <a:defRPr/>
            </a:pPr>
            <a:r>
              <a:rPr lang="en-US" altLang="zh-CN" sz="3200" kern="0" dirty="0">
                <a:solidFill>
                  <a:srgbClr val="FFFFFF"/>
                </a:solidFill>
                <a:latin typeface="Arial"/>
                <a:ea typeface="宋体"/>
              </a:rPr>
              <a:t>p</a:t>
            </a:r>
            <a:r>
              <a:rPr lang="en-US" altLang="zh-CN" sz="2800" u="sng" kern="0" dirty="0">
                <a:solidFill>
                  <a:srgbClr val="FFFFFF"/>
                </a:solidFill>
                <a:latin typeface="Open Sans"/>
                <a:ea typeface="Arial Unicode MS" panose="020B0604020202020204" pitchFamily="34" charset="-122"/>
                <a:cs typeface="Arial Unicode MS" panose="020B0604020202020204" pitchFamily="34" charset="-122"/>
              </a:rPr>
              <a:t>r</a:t>
            </a:r>
            <a:r>
              <a:rPr lang="en-US" altLang="zh-CN" sz="3200" kern="0" dirty="0">
                <a:solidFill>
                  <a:srgbClr val="FFFFFF"/>
                </a:solidFill>
                <a:latin typeface="Arial"/>
                <a:ea typeface="宋体"/>
              </a:rPr>
              <a:t>oportion system</a:t>
            </a:r>
          </a:p>
        </p:txBody>
      </p:sp>
      <p:sp>
        <p:nvSpPr>
          <p:cNvPr id="2" name="矩形 1"/>
          <p:cNvSpPr/>
          <p:nvPr/>
        </p:nvSpPr>
        <p:spPr>
          <a:xfrm>
            <a:off x="7180522" y="1736750"/>
            <a:ext cx="3641383" cy="523220"/>
          </a:xfrm>
          <a:prstGeom prst="rect">
            <a:avLst/>
          </a:prstGeom>
        </p:spPr>
        <p:txBody>
          <a:bodyPr wrap="square">
            <a:spAutoFit/>
          </a:bodyPr>
          <a:lstStyle/>
          <a:p>
            <a:r>
              <a:rPr lang="en-US" altLang="zh-CN" sz="2800" u="sng" kern="0" dirty="0">
                <a:latin typeface="Open Sans"/>
                <a:ea typeface="Arial Unicode MS" panose="020B0604020202020204" pitchFamily="34" charset="-122"/>
                <a:cs typeface="Arial Unicode MS" panose="020B0604020202020204" pitchFamily="34" charset="-122"/>
              </a:rPr>
              <a:t>Proportion system</a:t>
            </a:r>
            <a:endParaRPr lang="zh-CN" altLang="en-US" sz="2800" u="sng" kern="0" dirty="0">
              <a:latin typeface="Open Sans"/>
              <a:ea typeface="Arial Unicode MS" panose="020B0604020202020204" pitchFamily="34" charset="-122"/>
              <a:cs typeface="Arial Unicode MS" panose="020B0604020202020204" pitchFamily="34" charset="-122"/>
            </a:endParaRPr>
          </a:p>
        </p:txBody>
      </p:sp>
      <p:pic>
        <p:nvPicPr>
          <p:cNvPr id="6" name="Immagine 6">
            <a:extLst>
              <a:ext uri="{FF2B5EF4-FFF2-40B4-BE49-F238E27FC236}">
                <a16:creationId xmlns:a16="http://schemas.microsoft.com/office/drawing/2014/main" id="{E8F2929D-A68B-B412-2E07-5E2B6C25F54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38791"/>
            <a:ext cx="12298045" cy="812800"/>
          </a:xfrm>
          <a:prstGeom prst="rect">
            <a:avLst/>
          </a:prstGeom>
        </p:spPr>
      </p:pic>
      <p:pic>
        <p:nvPicPr>
          <p:cNvPr id="7" name="图片 6"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10" y="-108006"/>
            <a:ext cx="2600325" cy="965200"/>
          </a:xfrm>
          <a:prstGeom prst="rect">
            <a:avLst/>
          </a:prstGeom>
        </p:spPr>
      </p:pic>
      <p:pic>
        <p:nvPicPr>
          <p:cNvPr id="8"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46985" y="119942"/>
            <a:ext cx="528843" cy="529200"/>
          </a:xfrm>
          <a:prstGeom prst="rect">
            <a:avLst/>
          </a:prstGeom>
        </p:spPr>
      </p:pic>
      <p:pic>
        <p:nvPicPr>
          <p:cNvPr id="9"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31482" y="113424"/>
            <a:ext cx="527674" cy="527674"/>
          </a:xfrm>
          <a:prstGeom prst="rect">
            <a:avLst/>
          </a:prstGeom>
        </p:spPr>
      </p:pic>
      <p:pic>
        <p:nvPicPr>
          <p:cNvPr id="10" name="图片 9" descr="WFP SSC-白">
            <a:extLst>
              <a:ext uri="{FF2B5EF4-FFF2-40B4-BE49-F238E27FC236}">
                <a16:creationId xmlns:a16="http://schemas.microsoft.com/office/drawing/2014/main" id="{B387B7E5-1414-0BFD-9AF8-8F4C1D0B52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2065" y="43760"/>
            <a:ext cx="1002453" cy="647700"/>
          </a:xfrm>
          <a:prstGeom prst="rect">
            <a:avLst/>
          </a:prstGeom>
        </p:spPr>
      </p:pic>
    </p:spTree>
    <p:extLst>
      <p:ext uri="{BB962C8B-B14F-4D97-AF65-F5344CB8AC3E}">
        <p14:creationId xmlns:p14="http://schemas.microsoft.com/office/powerpoint/2010/main" val="2107185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473" y="812800"/>
            <a:ext cx="10695098" cy="601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782164" y="1208633"/>
            <a:ext cx="4393664" cy="584200"/>
          </a:xfrm>
          <a:prstGeom prst="rect">
            <a:avLst/>
          </a:prstGeom>
          <a:solidFill>
            <a:schemeClr val="bg1"/>
          </a:solidFill>
        </p:spPr>
        <p:txBody>
          <a:bodyPr wrap="square">
            <a:spAutoFit/>
          </a:bodyPr>
          <a:lstStyle/>
          <a:p>
            <a:pPr marL="342900" indent="-342900" algn="ctr">
              <a:spcBef>
                <a:spcPct val="20000"/>
              </a:spcBef>
              <a:buClr>
                <a:srgbClr val="FFCCFF"/>
              </a:buClr>
              <a:buSzPct val="90000"/>
              <a:defRPr/>
            </a:pPr>
            <a:r>
              <a:rPr lang="en-US" altLang="zh-CN" sz="3200" kern="0" dirty="0">
                <a:latin typeface="Open Sans"/>
                <a:ea typeface="宋体"/>
              </a:rPr>
              <a:t>Fertigation system</a:t>
            </a:r>
          </a:p>
        </p:txBody>
      </p:sp>
      <p:pic>
        <p:nvPicPr>
          <p:cNvPr id="4"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6" name="图片 5"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7"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8"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9" name="图片 8"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428596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812628" y="863239"/>
            <a:ext cx="10363200" cy="936625"/>
          </a:xfrm>
        </p:spPr>
        <p:txBody>
          <a:bodyPr/>
          <a:lstStyle/>
          <a:p>
            <a:pPr eaLnBrk="1" hangingPunct="1"/>
            <a:r>
              <a:rPr lang="en-US" altLang="zh-CN" sz="3600" u="sng" dirty="0">
                <a:latin typeface="Open Sans"/>
              </a:rPr>
              <a:t>Factors affected nutrient formulae</a:t>
            </a:r>
          </a:p>
        </p:txBody>
      </p:sp>
      <p:sp>
        <p:nvSpPr>
          <p:cNvPr id="15363" name="Rectangle 3"/>
          <p:cNvSpPr>
            <a:spLocks noGrp="1" noRot="1" noChangeArrowheads="1"/>
          </p:cNvSpPr>
          <p:nvPr>
            <p:ph type="body" idx="1"/>
          </p:nvPr>
        </p:nvSpPr>
        <p:spPr>
          <a:xfrm>
            <a:off x="723747" y="3762375"/>
            <a:ext cx="10703983" cy="3095625"/>
          </a:xfrm>
          <a:solidFill>
            <a:srgbClr val="36B5C5"/>
          </a:solidFill>
        </p:spPr>
        <p:txBody>
          <a:bodyPr/>
          <a:lstStyle/>
          <a:p>
            <a:pPr marL="0" indent="0" algn="just" eaLnBrk="1" hangingPunct="1">
              <a:buFont typeface="Wingdings" pitchFamily="2" charset="2"/>
              <a:buNone/>
              <a:defRPr/>
            </a:pPr>
            <a:r>
              <a:rPr lang="en-US" altLang="zh-CN" dirty="0">
                <a:latin typeface="Open Sans"/>
              </a:rPr>
              <a:t>a)</a:t>
            </a:r>
            <a:r>
              <a:rPr lang="en-US" altLang="zh-CN" dirty="0">
                <a:latin typeface="Open Sans"/>
                <a:cs typeface="Times New Roman" pitchFamily="18" charset="0"/>
              </a:rPr>
              <a:t>  </a:t>
            </a:r>
            <a:r>
              <a:rPr lang="en-US" altLang="zh-CN" dirty="0">
                <a:latin typeface="Open Sans"/>
              </a:rPr>
              <a:t>water analysis</a:t>
            </a:r>
            <a:endParaRPr lang="en-US" altLang="zh-CN" dirty="0">
              <a:latin typeface="Open Sans"/>
              <a:cs typeface="Times New Roman" pitchFamily="18" charset="0"/>
            </a:endParaRPr>
          </a:p>
          <a:p>
            <a:pPr marL="0" indent="0" algn="just" eaLnBrk="1" hangingPunct="1">
              <a:buFont typeface="Wingdings" pitchFamily="2" charset="2"/>
              <a:buNone/>
              <a:defRPr/>
            </a:pPr>
            <a:r>
              <a:rPr lang="en-US" altLang="zh-CN" dirty="0">
                <a:latin typeface="Open Sans"/>
              </a:rPr>
              <a:t>b)  plant species and variety</a:t>
            </a:r>
          </a:p>
          <a:p>
            <a:pPr marL="0" indent="0" algn="just" eaLnBrk="1" hangingPunct="1">
              <a:buFont typeface="Wingdings" pitchFamily="2" charset="2"/>
              <a:buNone/>
              <a:defRPr/>
            </a:pPr>
            <a:r>
              <a:rPr lang="en-US" altLang="zh-CN" dirty="0">
                <a:latin typeface="Open Sans"/>
              </a:rPr>
              <a:t>c)</a:t>
            </a:r>
            <a:r>
              <a:rPr lang="en-US" altLang="zh-CN" dirty="0">
                <a:latin typeface="Open Sans"/>
                <a:cs typeface="Times New Roman" pitchFamily="18" charset="0"/>
              </a:rPr>
              <a:t>  </a:t>
            </a:r>
            <a:r>
              <a:rPr lang="en-US" altLang="zh-CN" dirty="0">
                <a:latin typeface="Open Sans"/>
              </a:rPr>
              <a:t>stage of plant growth</a:t>
            </a:r>
          </a:p>
          <a:p>
            <a:pPr marL="0" indent="0" eaLnBrk="1" hangingPunct="1">
              <a:buFont typeface="Wingdings" pitchFamily="2" charset="2"/>
              <a:buNone/>
              <a:defRPr/>
            </a:pPr>
            <a:r>
              <a:rPr lang="en-US" altLang="zh-CN" dirty="0">
                <a:latin typeface="Open Sans"/>
              </a:rPr>
              <a:t>d)</a:t>
            </a:r>
            <a:r>
              <a:rPr lang="en-US" altLang="zh-CN" dirty="0">
                <a:latin typeface="Open Sans"/>
                <a:cs typeface="Times New Roman" pitchFamily="18" charset="0"/>
              </a:rPr>
              <a:t>  season &amp; </a:t>
            </a:r>
            <a:r>
              <a:rPr lang="en-US" altLang="zh-CN" dirty="0">
                <a:latin typeface="Open Sans"/>
              </a:rPr>
              <a:t>weather (temperature, light intensity, sunshine hours) </a:t>
            </a:r>
          </a:p>
          <a:p>
            <a:pPr eaLnBrk="1" hangingPunct="1">
              <a:buFont typeface="Wingdings" pitchFamily="2" charset="2"/>
              <a:buNone/>
              <a:defRPr/>
            </a:pPr>
            <a:endParaRPr lang="en-US" altLang="zh-CN" dirty="0"/>
          </a:p>
          <a:p>
            <a:pPr eaLnBrk="1" hangingPunct="1">
              <a:defRPr/>
            </a:pPr>
            <a:endParaRPr lang="zh-CN" altLang="en-US" dirty="0"/>
          </a:p>
        </p:txBody>
      </p:sp>
      <p:sp>
        <p:nvSpPr>
          <p:cNvPr id="3" name="圆角矩形 2"/>
          <p:cNvSpPr/>
          <p:nvPr/>
        </p:nvSpPr>
        <p:spPr bwMode="auto">
          <a:xfrm>
            <a:off x="537480" y="1746249"/>
            <a:ext cx="11082867" cy="1727200"/>
          </a:xfrm>
          <a:prstGeom prst="roundRect">
            <a:avLst/>
          </a:prstGeom>
          <a:solidFill>
            <a:srgbClr val="00B485"/>
          </a:solidFill>
          <a:ln w="9525" cap="flat" cmpd="sng" algn="ctr">
            <a:solidFill>
              <a:schemeClr val="tx1"/>
            </a:solidFill>
            <a:prstDash val="solid"/>
            <a:round/>
            <a:headEnd type="none" w="med" len="med"/>
            <a:tailEnd type="none" w="med" len="med"/>
          </a:ln>
          <a:effectLst/>
        </p:spPr>
        <p:txBody>
          <a:bodyPr anchor="ctr"/>
          <a:lstStyle/>
          <a:p>
            <a:pPr algn="just">
              <a:defRPr/>
            </a:pPr>
            <a:r>
              <a:rPr lang="en-US" altLang="zh-CN" sz="2400" dirty="0">
                <a:solidFill>
                  <a:srgbClr val="000000"/>
                </a:solidFill>
                <a:latin typeface="Open Sans"/>
              </a:rPr>
              <a:t>Hundreds of different formulae have been used in soilless culture over the years. It’s impossible to say which one is the best. Because conditions may be dissimilar. An optimum formulation would depend on the follow variables:</a:t>
            </a:r>
            <a:endParaRPr lang="zh-CN" altLang="en-US" sz="2400" dirty="0">
              <a:solidFill>
                <a:srgbClr val="000000"/>
              </a:solidFill>
              <a:latin typeface="Open Sans"/>
            </a:endParaRPr>
          </a:p>
        </p:txBody>
      </p:sp>
      <p:pic>
        <p:nvPicPr>
          <p:cNvPr id="5"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6" name="图片 5"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7"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8"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9" name="图片 8"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95716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793595" y="1736725"/>
            <a:ext cx="10515600" cy="1325563"/>
          </a:xfrm>
        </p:spPr>
        <p:txBody>
          <a:bodyPr/>
          <a:lstStyle/>
          <a:p>
            <a:r>
              <a:rPr lang="en-US" altLang="zh-CN" sz="3600" u="sng" dirty="0">
                <a:latin typeface="Open Sans"/>
              </a:rPr>
              <a:t>Acidity and alkalinity (pH)</a:t>
            </a:r>
            <a:endParaRPr lang="zh-CN" altLang="en-US" sz="3600" u="sng" dirty="0">
              <a:latin typeface="Open Sans"/>
            </a:endParaRPr>
          </a:p>
        </p:txBody>
      </p:sp>
      <p:sp>
        <p:nvSpPr>
          <p:cNvPr id="19459" name="内容占位符 2"/>
          <p:cNvSpPr>
            <a:spLocks noGrp="1"/>
          </p:cNvSpPr>
          <p:nvPr>
            <p:ph idx="1"/>
          </p:nvPr>
        </p:nvSpPr>
        <p:spPr>
          <a:xfrm>
            <a:off x="614208" y="2913902"/>
            <a:ext cx="10515600" cy="4351338"/>
          </a:xfrm>
        </p:spPr>
        <p:txBody>
          <a:bodyPr/>
          <a:lstStyle/>
          <a:p>
            <a:pPr algn="just"/>
            <a:r>
              <a:rPr lang="en-US" altLang="zh-CN" sz="2400" dirty="0">
                <a:latin typeface="Open Sans"/>
              </a:rPr>
              <a:t>PH value is a measure of acidity or alkalinity. </a:t>
            </a:r>
          </a:p>
          <a:p>
            <a:pPr algn="just"/>
            <a:r>
              <a:rPr lang="en-US" altLang="zh-CN" sz="2400" dirty="0">
                <a:latin typeface="Open Sans"/>
              </a:rPr>
              <a:t>The pH of the solution refers to the concentration of hydrogen ions (H+) in the solution. </a:t>
            </a:r>
          </a:p>
          <a:p>
            <a:pPr algn="just"/>
            <a:r>
              <a:rPr lang="en-US" altLang="zh-CN" sz="2400" dirty="0">
                <a:latin typeface="Open Sans"/>
              </a:rPr>
              <a:t>The pH of the solution is important because certain plant nutrition aspects are influenced by pH such as solubility of essential elements. Most elements are absorbed best with a pH of 5.5 to 7.0. </a:t>
            </a:r>
          </a:p>
          <a:p>
            <a:pPr algn="just"/>
            <a:endParaRPr lang="zh-CN" altLang="en-US" sz="2400" dirty="0">
              <a:latin typeface="Open Sans"/>
            </a:endParaRPr>
          </a:p>
          <a:p>
            <a:endParaRPr lang="zh-CN" altLang="en-US" dirty="0"/>
          </a:p>
        </p:txBody>
      </p:sp>
      <p:pic>
        <p:nvPicPr>
          <p:cNvPr id="4"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5" name="图片 4"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6"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7"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8" name="图片 7"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4004976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1050073" y="832991"/>
            <a:ext cx="10515600" cy="1325563"/>
          </a:xfrm>
        </p:spPr>
        <p:txBody>
          <a:bodyPr/>
          <a:lstStyle/>
          <a:p>
            <a:r>
              <a:rPr lang="en-US" altLang="zh-CN" sz="3600" u="sng" dirty="0">
                <a:latin typeface="Open Sans"/>
              </a:rPr>
              <a:t>PH</a:t>
            </a:r>
            <a:endParaRPr lang="zh-CN" altLang="en-US" sz="3600" u="sng" dirty="0">
              <a:latin typeface="Open Sans"/>
            </a:endParaRPr>
          </a:p>
        </p:txBody>
      </p:sp>
      <p:sp>
        <p:nvSpPr>
          <p:cNvPr id="19459" name="内容占位符 2"/>
          <p:cNvSpPr>
            <a:spLocks noGrp="1"/>
          </p:cNvSpPr>
          <p:nvPr>
            <p:ph idx="1"/>
          </p:nvPr>
        </p:nvSpPr>
        <p:spPr>
          <a:xfrm>
            <a:off x="870686" y="1721197"/>
            <a:ext cx="10622212" cy="4351338"/>
          </a:xfrm>
        </p:spPr>
        <p:txBody>
          <a:bodyPr/>
          <a:lstStyle/>
          <a:p>
            <a:r>
              <a:rPr lang="en-US" altLang="zh-CN" sz="2000" dirty="0">
                <a:latin typeface="Open Sans" panose="020B0606030504020204" pitchFamily="34" charset="0"/>
                <a:ea typeface="Open Sans" panose="020B0606030504020204" pitchFamily="34" charset="0"/>
                <a:cs typeface="Open Sans" panose="020B0606030504020204" pitchFamily="34" charset="0"/>
              </a:rPr>
              <a:t>The pH of the nutrient solution can be adjusted by adding acid or alkali.</a:t>
            </a:r>
          </a:p>
          <a:p>
            <a:r>
              <a:rPr lang="en-US" altLang="zh-CN" sz="2000" dirty="0">
                <a:latin typeface="Open Sans" panose="020B0606030504020204" pitchFamily="34" charset="0"/>
                <a:ea typeface="Open Sans" panose="020B0606030504020204" pitchFamily="34" charset="0"/>
                <a:cs typeface="Open Sans" panose="020B0606030504020204" pitchFamily="34" charset="0"/>
              </a:rPr>
              <a:t>Solutions of either sodium or potassium hydroxide (NaOH, KOH) are suitable alkalis for raising the </a:t>
            </a:r>
            <a:r>
              <a:rPr lang="en-US" altLang="zh-CN" sz="2000" dirty="0" err="1">
                <a:latin typeface="Open Sans" panose="020B0606030504020204" pitchFamily="34" charset="0"/>
                <a:ea typeface="Open Sans" panose="020B0606030504020204" pitchFamily="34" charset="0"/>
                <a:cs typeface="Open Sans" panose="020B0606030504020204" pitchFamily="34" charset="0"/>
              </a:rPr>
              <a:t>pH.</a:t>
            </a:r>
            <a:r>
              <a:rPr lang="en-US" altLang="zh-CN" sz="2000" dirty="0">
                <a:latin typeface="Open Sans" panose="020B0606030504020204" pitchFamily="34" charset="0"/>
                <a:ea typeface="Open Sans" panose="020B0606030504020204" pitchFamily="34" charset="0"/>
                <a:cs typeface="Open Sans" panose="020B0606030504020204" pitchFamily="34" charset="0"/>
              </a:rPr>
              <a:t> </a:t>
            </a:r>
          </a:p>
          <a:p>
            <a:r>
              <a:rPr lang="en-US" altLang="zh-CN" sz="2000" dirty="0">
                <a:latin typeface="Open Sans" panose="020B0606030504020204" pitchFamily="34" charset="0"/>
                <a:ea typeface="Open Sans" panose="020B0606030504020204" pitchFamily="34" charset="0"/>
                <a:cs typeface="Open Sans" panose="020B0606030504020204" pitchFamily="34" charset="0"/>
              </a:rPr>
              <a:t>Solutions of </a:t>
            </a:r>
            <a:r>
              <a:rPr lang="en-US" altLang="zh-CN" sz="2000" dirty="0" err="1">
                <a:latin typeface="Open Sans" panose="020B0606030504020204" pitchFamily="34" charset="0"/>
                <a:ea typeface="Open Sans" panose="020B0606030504020204" pitchFamily="34" charset="0"/>
                <a:cs typeface="Open Sans" panose="020B0606030504020204" pitchFamily="34" charset="0"/>
              </a:rPr>
              <a:t>sulphuric</a:t>
            </a:r>
            <a:r>
              <a:rPr lang="en-US" altLang="zh-CN" sz="2000" dirty="0">
                <a:latin typeface="Open Sans" panose="020B0606030504020204" pitchFamily="34" charset="0"/>
                <a:ea typeface="Open Sans" panose="020B0606030504020204" pitchFamily="34" charset="0"/>
                <a:cs typeface="Open Sans" panose="020B0606030504020204" pitchFamily="34" charset="0"/>
              </a:rPr>
              <a:t> or phosphoric acid(H</a:t>
            </a:r>
            <a:r>
              <a:rPr lang="en-US" altLang="zh-CN" sz="2000" baseline="-25000" dirty="0">
                <a:latin typeface="Open Sans" panose="020B0606030504020204" pitchFamily="34" charset="0"/>
                <a:ea typeface="Open Sans" panose="020B0606030504020204" pitchFamily="34" charset="0"/>
                <a:cs typeface="Open Sans" panose="020B0606030504020204" pitchFamily="34" charset="0"/>
              </a:rPr>
              <a:t>2</a:t>
            </a:r>
            <a:r>
              <a:rPr lang="en-US" altLang="zh-CN" sz="2000" dirty="0">
                <a:latin typeface="Open Sans" panose="020B0606030504020204" pitchFamily="34" charset="0"/>
                <a:ea typeface="Open Sans" panose="020B0606030504020204" pitchFamily="34" charset="0"/>
                <a:cs typeface="Open Sans" panose="020B0606030504020204" pitchFamily="34" charset="0"/>
              </a:rPr>
              <a:t>SO</a:t>
            </a:r>
            <a:r>
              <a:rPr lang="en-US" altLang="zh-CN" sz="2000" baseline="-25000" dirty="0">
                <a:latin typeface="Open Sans" panose="020B0606030504020204" pitchFamily="34" charset="0"/>
                <a:ea typeface="Open Sans" panose="020B0606030504020204" pitchFamily="34" charset="0"/>
                <a:cs typeface="Open Sans" panose="020B0606030504020204" pitchFamily="34" charset="0"/>
              </a:rPr>
              <a:t>4</a:t>
            </a:r>
            <a:r>
              <a:rPr lang="en-US" altLang="zh-CN" sz="2000" dirty="0">
                <a:latin typeface="Open Sans" panose="020B0606030504020204" pitchFamily="34" charset="0"/>
                <a:ea typeface="Open Sans" panose="020B0606030504020204" pitchFamily="34" charset="0"/>
                <a:cs typeface="Open Sans" panose="020B0606030504020204" pitchFamily="34" charset="0"/>
              </a:rPr>
              <a:t>, H</a:t>
            </a:r>
            <a:r>
              <a:rPr lang="en-US" altLang="zh-CN" sz="2000" baseline="-25000" dirty="0">
                <a:latin typeface="Open Sans" panose="020B0606030504020204" pitchFamily="34" charset="0"/>
                <a:ea typeface="Open Sans" panose="020B0606030504020204" pitchFamily="34" charset="0"/>
                <a:cs typeface="Open Sans" panose="020B0606030504020204" pitchFamily="34" charset="0"/>
              </a:rPr>
              <a:t>3</a:t>
            </a:r>
            <a:r>
              <a:rPr lang="en-US" altLang="zh-CN" sz="2000" dirty="0">
                <a:latin typeface="Open Sans" panose="020B0606030504020204" pitchFamily="34" charset="0"/>
                <a:ea typeface="Open Sans" panose="020B0606030504020204" pitchFamily="34" charset="0"/>
                <a:cs typeface="Open Sans" panose="020B0606030504020204" pitchFamily="34" charset="0"/>
              </a:rPr>
              <a:t>PO</a:t>
            </a:r>
            <a:r>
              <a:rPr lang="en-US" altLang="zh-CN" sz="2000" baseline="-25000" dirty="0">
                <a:latin typeface="Open Sans" panose="020B0606030504020204" pitchFamily="34" charset="0"/>
                <a:ea typeface="Open Sans" panose="020B0606030504020204" pitchFamily="34" charset="0"/>
                <a:cs typeface="Open Sans" panose="020B0606030504020204" pitchFamily="34" charset="0"/>
              </a:rPr>
              <a:t>4</a:t>
            </a:r>
            <a:r>
              <a:rPr lang="en-US" altLang="zh-CN" sz="2000" dirty="0">
                <a:latin typeface="Open Sans" panose="020B0606030504020204" pitchFamily="34" charset="0"/>
                <a:ea typeface="Open Sans" panose="020B0606030504020204" pitchFamily="34" charset="0"/>
                <a:cs typeface="Open Sans" panose="020B0606030504020204" pitchFamily="34" charset="0"/>
              </a:rPr>
              <a:t>) are often used for lowering the </a:t>
            </a:r>
            <a:r>
              <a:rPr lang="en-US" altLang="zh-CN" sz="2000" dirty="0" err="1">
                <a:latin typeface="Open Sans" panose="020B0606030504020204" pitchFamily="34" charset="0"/>
                <a:ea typeface="Open Sans" panose="020B0606030504020204" pitchFamily="34" charset="0"/>
                <a:cs typeface="Open Sans" panose="020B0606030504020204" pitchFamily="34" charset="0"/>
              </a:rPr>
              <a:t>pH.</a:t>
            </a:r>
            <a:r>
              <a:rPr lang="en-US" altLang="zh-CN" sz="2000" dirty="0">
                <a:latin typeface="Open Sans" panose="020B0606030504020204" pitchFamily="34" charset="0"/>
                <a:ea typeface="Open Sans" panose="020B0606030504020204" pitchFamily="34" charset="0"/>
                <a:cs typeface="Open Sans" panose="020B0606030504020204" pitchFamily="34" charset="0"/>
              </a:rPr>
              <a:t> </a:t>
            </a:r>
          </a:p>
          <a:p>
            <a:r>
              <a:rPr lang="en-US" altLang="zh-CN" sz="2000" dirty="0">
                <a:latin typeface="Open Sans" panose="020B0606030504020204" pitchFamily="34" charset="0"/>
                <a:ea typeface="Open Sans" panose="020B0606030504020204" pitchFamily="34" charset="0"/>
                <a:cs typeface="Open Sans" panose="020B0606030504020204" pitchFamily="34" charset="0"/>
              </a:rPr>
              <a:t>A pH meter is used to monitor the pH of nutrient solution. </a:t>
            </a:r>
          </a:p>
          <a:p>
            <a:r>
              <a:rPr lang="en-US" altLang="zh-CN" sz="2000" dirty="0">
                <a:latin typeface="Open Sans" panose="020B0606030504020204" pitchFamily="34" charset="0"/>
                <a:ea typeface="Open Sans" panose="020B0606030504020204" pitchFamily="34" charset="0"/>
                <a:cs typeface="Open Sans" panose="020B0606030504020204" pitchFamily="34" charset="0"/>
              </a:rPr>
              <a:t>The pH of a balanced nutrient solution won’t shift greatly during recirculated use. </a:t>
            </a:r>
          </a:p>
          <a:p>
            <a:r>
              <a:rPr lang="en-US" altLang="zh-CN" sz="2000" dirty="0">
                <a:latin typeface="Open Sans" panose="020B0606030504020204" pitchFamily="34" charset="0"/>
                <a:ea typeface="Open Sans" panose="020B0606030504020204" pitchFamily="34" charset="0"/>
                <a:cs typeface="Open Sans" panose="020B0606030504020204" pitchFamily="34" charset="0"/>
              </a:rPr>
              <a:t>Although daily monitoring of nutrient solution is recommended, daily pH adjustment is unnecessary.</a:t>
            </a:r>
            <a:endParaRPr lang="zh-CN" altLang="en-US" sz="2000" dirty="0">
              <a:latin typeface="Open Sans" panose="020B0606030504020204" pitchFamily="34" charset="0"/>
              <a:cs typeface="Open Sans" panose="020B060603050402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1072" y="4699447"/>
            <a:ext cx="1499777" cy="1999703"/>
          </a:xfrm>
          <a:prstGeom prst="rect">
            <a:avLst/>
          </a:prstGeom>
        </p:spPr>
      </p:pic>
      <p:pic>
        <p:nvPicPr>
          <p:cNvPr id="5"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27335"/>
            <a:ext cx="12298045" cy="812800"/>
          </a:xfrm>
          <a:prstGeom prst="rect">
            <a:avLst/>
          </a:prstGeom>
        </p:spPr>
      </p:pic>
      <p:pic>
        <p:nvPicPr>
          <p:cNvPr id="6" name="图片 5"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96550"/>
            <a:ext cx="2600325" cy="965200"/>
          </a:xfrm>
          <a:prstGeom prst="rect">
            <a:avLst/>
          </a:prstGeom>
        </p:spPr>
      </p:pic>
      <p:pic>
        <p:nvPicPr>
          <p:cNvPr id="7"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31398"/>
            <a:ext cx="528843" cy="529200"/>
          </a:xfrm>
          <a:prstGeom prst="rect">
            <a:avLst/>
          </a:prstGeom>
        </p:spPr>
      </p:pic>
      <p:pic>
        <p:nvPicPr>
          <p:cNvPr id="8"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24880"/>
            <a:ext cx="527674" cy="527674"/>
          </a:xfrm>
          <a:prstGeom prst="rect">
            <a:avLst/>
          </a:prstGeom>
        </p:spPr>
      </p:pic>
      <p:pic>
        <p:nvPicPr>
          <p:cNvPr id="9" name="图片 8"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55216"/>
            <a:ext cx="1002453" cy="647700"/>
          </a:xfrm>
          <a:prstGeom prst="rect">
            <a:avLst/>
          </a:prstGeom>
        </p:spPr>
      </p:pic>
    </p:spTree>
    <p:extLst>
      <p:ext uri="{BB962C8B-B14F-4D97-AF65-F5344CB8AC3E}">
        <p14:creationId xmlns:p14="http://schemas.microsoft.com/office/powerpoint/2010/main" val="2785397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838200" y="1289828"/>
            <a:ext cx="10515600" cy="1325563"/>
          </a:xfrm>
        </p:spPr>
        <p:txBody>
          <a:bodyPr/>
          <a:lstStyle/>
          <a:p>
            <a:r>
              <a:rPr lang="en-US" altLang="zh-CN" sz="3600" u="sng" dirty="0">
                <a:latin typeface="Open Sans"/>
              </a:rPr>
              <a:t>Electrical conductivity (EC)</a:t>
            </a:r>
            <a:endParaRPr lang="zh-CN" altLang="en-US" sz="3600" u="sng" dirty="0">
              <a:latin typeface="Open Sans"/>
            </a:endParaRPr>
          </a:p>
        </p:txBody>
      </p:sp>
      <p:sp>
        <p:nvSpPr>
          <p:cNvPr id="21507" name="内容占位符 2"/>
          <p:cNvSpPr>
            <a:spLocks noGrp="1"/>
          </p:cNvSpPr>
          <p:nvPr>
            <p:ph idx="1"/>
          </p:nvPr>
        </p:nvSpPr>
        <p:spPr>
          <a:xfrm>
            <a:off x="815051" y="2599858"/>
            <a:ext cx="10515600" cy="2341261"/>
          </a:xfrm>
        </p:spPr>
        <p:txBody>
          <a:bodyPr/>
          <a:lstStyle/>
          <a:p>
            <a:pPr algn="just">
              <a:lnSpc>
                <a:spcPct val="90000"/>
              </a:lnSpc>
            </a:pPr>
            <a:r>
              <a:rPr lang="en-US" altLang="zh-CN" dirty="0">
                <a:latin typeface="Open Sans"/>
              </a:rPr>
              <a:t>Electrical conductivity is an estimate of the total soluble salt content of the water.</a:t>
            </a:r>
          </a:p>
          <a:p>
            <a:pPr algn="just">
              <a:lnSpc>
                <a:spcPct val="90000"/>
              </a:lnSpc>
            </a:pPr>
            <a:r>
              <a:rPr lang="en-US" altLang="zh-CN" dirty="0">
                <a:latin typeface="Open Sans"/>
              </a:rPr>
              <a:t>EC varies not only to the concentration of salts present, but also to the chemical composition of the nutrient solution.</a:t>
            </a:r>
            <a:endParaRPr lang="zh-CN" altLang="en-US" dirty="0">
              <a:latin typeface="Open Sans"/>
            </a:endParaRPr>
          </a:p>
        </p:txBody>
      </p:sp>
      <p:pic>
        <p:nvPicPr>
          <p:cNvPr id="4"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3023" y="0"/>
            <a:ext cx="12298045" cy="812800"/>
          </a:xfrm>
          <a:prstGeom prst="rect">
            <a:avLst/>
          </a:prstGeom>
        </p:spPr>
      </p:pic>
      <p:pic>
        <p:nvPicPr>
          <p:cNvPr id="5" name="图片 4"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87" y="-69215"/>
            <a:ext cx="2600325" cy="965200"/>
          </a:xfrm>
          <a:prstGeom prst="rect">
            <a:avLst/>
          </a:prstGeom>
        </p:spPr>
      </p:pic>
      <p:pic>
        <p:nvPicPr>
          <p:cNvPr id="6"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3962" y="158733"/>
            <a:ext cx="528843" cy="529200"/>
          </a:xfrm>
          <a:prstGeom prst="rect">
            <a:avLst/>
          </a:prstGeom>
        </p:spPr>
      </p:pic>
      <p:pic>
        <p:nvPicPr>
          <p:cNvPr id="7"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78459" y="152215"/>
            <a:ext cx="527674" cy="527674"/>
          </a:xfrm>
          <a:prstGeom prst="rect">
            <a:avLst/>
          </a:prstGeom>
        </p:spPr>
      </p:pic>
      <p:pic>
        <p:nvPicPr>
          <p:cNvPr id="8" name="图片 7"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9042" y="82551"/>
            <a:ext cx="1002453" cy="647700"/>
          </a:xfrm>
          <a:prstGeom prst="rect">
            <a:avLst/>
          </a:prstGeom>
        </p:spPr>
      </p:pic>
    </p:spTree>
    <p:extLst>
      <p:ext uri="{BB962C8B-B14F-4D97-AF65-F5344CB8AC3E}">
        <p14:creationId xmlns:p14="http://schemas.microsoft.com/office/powerpoint/2010/main" val="82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212377" y="990992"/>
            <a:ext cx="10219481" cy="1325563"/>
          </a:xfrm>
        </p:spPr>
        <p:txBody>
          <a:bodyPr/>
          <a:lstStyle/>
          <a:p>
            <a:pPr eaLnBrk="1" hangingPunct="1"/>
            <a:r>
              <a:rPr lang="en-US" altLang="zh-CN" sz="3600" u="sng" dirty="0">
                <a:latin typeface="Open Sans"/>
              </a:rPr>
              <a:t>EC</a:t>
            </a:r>
          </a:p>
        </p:txBody>
      </p:sp>
      <p:sp>
        <p:nvSpPr>
          <p:cNvPr id="22531" name="Rectangle 3"/>
          <p:cNvSpPr>
            <a:spLocks noGrp="1" noRot="1" noChangeArrowheads="1"/>
          </p:cNvSpPr>
          <p:nvPr>
            <p:ph type="body" idx="1"/>
          </p:nvPr>
        </p:nvSpPr>
        <p:spPr>
          <a:xfrm>
            <a:off x="995633" y="1756025"/>
            <a:ext cx="10363200" cy="5101975"/>
          </a:xfrm>
        </p:spPr>
        <p:txBody>
          <a:bodyPr/>
          <a:lstStyle/>
          <a:p>
            <a:pPr algn="just" eaLnBrk="1" hangingPunct="1">
              <a:lnSpc>
                <a:spcPct val="120000"/>
              </a:lnSpc>
              <a:spcBef>
                <a:spcPts val="600"/>
              </a:spcBef>
            </a:pPr>
            <a:r>
              <a:rPr lang="en-US" altLang="zh-CN" sz="2400" dirty="0">
                <a:latin typeface="Open Sans"/>
              </a:rPr>
              <a:t>EC is often expressed as millimhos/cm (mS/cm), with the desired range 2.0 to 4.0.  </a:t>
            </a:r>
          </a:p>
          <a:p>
            <a:pPr algn="just" eaLnBrk="1" hangingPunct="1">
              <a:lnSpc>
                <a:spcPct val="120000"/>
              </a:lnSpc>
              <a:spcBef>
                <a:spcPts val="600"/>
              </a:spcBef>
            </a:pPr>
            <a:r>
              <a:rPr lang="en-US" altLang="zh-CN" sz="2400" dirty="0">
                <a:latin typeface="Open Sans"/>
              </a:rPr>
              <a:t>We should adjust EC according to different plant species and different conditions.</a:t>
            </a:r>
          </a:p>
          <a:p>
            <a:pPr algn="just" eaLnBrk="1" hangingPunct="1">
              <a:lnSpc>
                <a:spcPct val="120000"/>
              </a:lnSpc>
              <a:spcBef>
                <a:spcPts val="600"/>
              </a:spcBef>
            </a:pPr>
            <a:r>
              <a:rPr lang="en-US" altLang="zh-CN" sz="2400" dirty="0">
                <a:latin typeface="Open Sans"/>
              </a:rPr>
              <a:t>The lower values (1.5-2.5) are preferred by crops such as lettuce, 2.0-3.0 are preferred by cucumbers, while higher values (2.5-3.5) are better for tomatoes. </a:t>
            </a:r>
          </a:p>
          <a:p>
            <a:pPr algn="just" eaLnBrk="1" hangingPunct="1">
              <a:lnSpc>
                <a:spcPct val="120000"/>
              </a:lnSpc>
              <a:spcBef>
                <a:spcPts val="600"/>
              </a:spcBef>
            </a:pPr>
            <a:r>
              <a:rPr lang="en-US" altLang="zh-CN" sz="2400" dirty="0">
                <a:latin typeface="Open Sans"/>
              </a:rPr>
              <a:t>In winter or poor light conditions higher EC is better.</a:t>
            </a:r>
          </a:p>
          <a:p>
            <a:pPr marL="0" indent="0" eaLnBrk="1" hangingPunct="1">
              <a:buNone/>
            </a:pPr>
            <a:endParaRPr lang="zh-CN" altLang="en-US" sz="3600" dirty="0">
              <a:latin typeface="Open San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7957" y="4967947"/>
            <a:ext cx="1591736" cy="189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268"/>
            <a:ext cx="12298045" cy="812800"/>
          </a:xfrm>
          <a:prstGeom prst="rect">
            <a:avLst/>
          </a:prstGeom>
        </p:spPr>
      </p:pic>
      <p:pic>
        <p:nvPicPr>
          <p:cNvPr id="6" name="图片 5"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72483"/>
            <a:ext cx="2600325" cy="965200"/>
          </a:xfrm>
          <a:prstGeom prst="rect">
            <a:avLst/>
          </a:prstGeom>
        </p:spPr>
      </p:pic>
      <p:pic>
        <p:nvPicPr>
          <p:cNvPr id="7"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55465"/>
            <a:ext cx="528843" cy="529200"/>
          </a:xfrm>
          <a:prstGeom prst="rect">
            <a:avLst/>
          </a:prstGeom>
        </p:spPr>
      </p:pic>
      <p:pic>
        <p:nvPicPr>
          <p:cNvPr id="8"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48947"/>
            <a:ext cx="527674" cy="527674"/>
          </a:xfrm>
          <a:prstGeom prst="rect">
            <a:avLst/>
          </a:prstGeom>
        </p:spPr>
      </p:pic>
      <p:pic>
        <p:nvPicPr>
          <p:cNvPr id="9" name="图片 8"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79283"/>
            <a:ext cx="1002453" cy="647700"/>
          </a:xfrm>
          <a:prstGeom prst="rect">
            <a:avLst/>
          </a:prstGeom>
        </p:spPr>
      </p:pic>
    </p:spTree>
    <p:extLst>
      <p:ext uri="{BB962C8B-B14F-4D97-AF65-F5344CB8AC3E}">
        <p14:creationId xmlns:p14="http://schemas.microsoft.com/office/powerpoint/2010/main" val="3543563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46544" y="1094612"/>
            <a:ext cx="10515600" cy="118588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zh-CN" sz="3600" u="sng" dirty="0">
                <a:latin typeface="Open Sans"/>
              </a:rPr>
              <a:t>Steering water content in substrate</a:t>
            </a:r>
          </a:p>
        </p:txBody>
      </p:sp>
      <p:sp>
        <p:nvSpPr>
          <p:cNvPr id="23555" name="Rectangle 3"/>
          <p:cNvSpPr>
            <a:spLocks noGrp="1" noChangeArrowheads="1"/>
          </p:cNvSpPr>
          <p:nvPr>
            <p:ph type="body" idx="1"/>
          </p:nvPr>
        </p:nvSpPr>
        <p:spPr>
          <a:xfrm>
            <a:off x="1334277" y="2371828"/>
            <a:ext cx="8534400" cy="3581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spcBef>
                <a:spcPct val="0"/>
              </a:spcBef>
              <a:buFontTx/>
              <a:buChar char="•"/>
            </a:pPr>
            <a:r>
              <a:rPr lang="en-US" altLang="zh-CN" dirty="0">
                <a:latin typeface="Open Sans"/>
                <a:ea typeface="Arial Unicode MS" pitchFamily="34" charset="-122"/>
                <a:cs typeface="Arial Unicode MS" pitchFamily="34" charset="-122"/>
              </a:rPr>
              <a:t>Irrigation starting time  </a:t>
            </a:r>
          </a:p>
          <a:p>
            <a:pPr>
              <a:lnSpc>
                <a:spcPct val="150000"/>
              </a:lnSpc>
              <a:spcBef>
                <a:spcPct val="0"/>
              </a:spcBef>
              <a:buFontTx/>
              <a:buChar char="•"/>
            </a:pPr>
            <a:r>
              <a:rPr lang="en-US" altLang="zh-CN" dirty="0">
                <a:latin typeface="Open Sans"/>
                <a:ea typeface="Arial Unicode MS" pitchFamily="34" charset="-122"/>
                <a:cs typeface="Arial Unicode MS" pitchFamily="34" charset="-122"/>
              </a:rPr>
              <a:t>Irrigation stopping time </a:t>
            </a:r>
          </a:p>
          <a:p>
            <a:pPr>
              <a:lnSpc>
                <a:spcPct val="150000"/>
              </a:lnSpc>
              <a:spcBef>
                <a:spcPct val="0"/>
              </a:spcBef>
              <a:buFontTx/>
              <a:buChar char="•"/>
            </a:pPr>
            <a:r>
              <a:rPr lang="en-US" altLang="zh-CN" dirty="0">
                <a:latin typeface="Open Sans"/>
                <a:ea typeface="Arial Unicode MS" pitchFamily="34" charset="-122"/>
                <a:cs typeface="Arial Unicode MS" pitchFamily="34" charset="-122"/>
              </a:rPr>
              <a:t>Irrigation – frequency</a:t>
            </a:r>
          </a:p>
          <a:p>
            <a:pPr>
              <a:lnSpc>
                <a:spcPct val="150000"/>
              </a:lnSpc>
              <a:spcBef>
                <a:spcPct val="0"/>
              </a:spcBef>
              <a:buFontTx/>
              <a:buChar char="•"/>
            </a:pPr>
            <a:r>
              <a:rPr lang="en-US" altLang="zh-CN" dirty="0">
                <a:latin typeface="Open Sans"/>
                <a:ea typeface="Arial Unicode MS" pitchFamily="34" charset="-122"/>
                <a:cs typeface="Arial Unicode MS" pitchFamily="34" charset="-122"/>
              </a:rPr>
              <a:t>Water volume per irrigation</a:t>
            </a:r>
          </a:p>
        </p:txBody>
      </p:sp>
      <p:pic>
        <p:nvPicPr>
          <p:cNvPr id="4"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8787"/>
            <a:ext cx="12298045" cy="812800"/>
          </a:xfrm>
          <a:prstGeom prst="rect">
            <a:avLst/>
          </a:prstGeom>
        </p:spPr>
      </p:pic>
      <p:pic>
        <p:nvPicPr>
          <p:cNvPr id="5" name="图片 4"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60428"/>
            <a:ext cx="2600325" cy="965200"/>
          </a:xfrm>
          <a:prstGeom prst="rect">
            <a:avLst/>
          </a:prstGeom>
        </p:spPr>
      </p:pic>
      <p:pic>
        <p:nvPicPr>
          <p:cNvPr id="6"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67520"/>
            <a:ext cx="528843" cy="529200"/>
          </a:xfrm>
          <a:prstGeom prst="rect">
            <a:avLst/>
          </a:prstGeom>
        </p:spPr>
      </p:pic>
      <p:pic>
        <p:nvPicPr>
          <p:cNvPr id="7"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61002"/>
            <a:ext cx="527674" cy="527674"/>
          </a:xfrm>
          <a:prstGeom prst="rect">
            <a:avLst/>
          </a:prstGeom>
        </p:spPr>
      </p:pic>
      <p:pic>
        <p:nvPicPr>
          <p:cNvPr id="8" name="图片 7"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91338"/>
            <a:ext cx="1002453" cy="647700"/>
          </a:xfrm>
          <a:prstGeom prst="rect">
            <a:avLst/>
          </a:prstGeom>
        </p:spPr>
      </p:pic>
    </p:spTree>
    <p:extLst>
      <p:ext uri="{BB962C8B-B14F-4D97-AF65-F5344CB8AC3E}">
        <p14:creationId xmlns:p14="http://schemas.microsoft.com/office/powerpoint/2010/main" val="2967032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390804" y="850221"/>
            <a:ext cx="10514361" cy="792162"/>
          </a:xfrm>
        </p:spPr>
        <p:txBody>
          <a:bodyPr/>
          <a:lstStyle/>
          <a:p>
            <a:r>
              <a:rPr lang="en-US" altLang="zh-CN" sz="3600" u="sng" dirty="0">
                <a:latin typeface="Open Sans"/>
              </a:rPr>
              <a:t>Closed system</a:t>
            </a:r>
          </a:p>
        </p:txBody>
      </p:sp>
      <p:grpSp>
        <p:nvGrpSpPr>
          <p:cNvPr id="24579" name="Group 3"/>
          <p:cNvGrpSpPr>
            <a:grpSpLocks/>
          </p:cNvGrpSpPr>
          <p:nvPr/>
        </p:nvGrpSpPr>
        <p:grpSpPr bwMode="auto">
          <a:xfrm>
            <a:off x="1587656" y="1520837"/>
            <a:ext cx="8841316" cy="3816326"/>
            <a:chOff x="624" y="912"/>
            <a:chExt cx="4464" cy="2925"/>
          </a:xfrm>
        </p:grpSpPr>
        <p:sp>
          <p:nvSpPr>
            <p:cNvPr id="24582" name="Rectangle 4"/>
            <p:cNvSpPr>
              <a:spLocks noChangeArrowheads="1"/>
            </p:cNvSpPr>
            <p:nvPr/>
          </p:nvSpPr>
          <p:spPr bwMode="auto">
            <a:xfrm>
              <a:off x="624" y="912"/>
              <a:ext cx="4464" cy="2880"/>
            </a:xfrm>
            <a:prstGeom prst="rect">
              <a:avLst/>
            </a:prstGeom>
            <a:solidFill>
              <a:srgbClr val="B79F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dirty="0"/>
            </a:p>
          </p:txBody>
        </p:sp>
        <p:grpSp>
          <p:nvGrpSpPr>
            <p:cNvPr id="24583" name="Group 5"/>
            <p:cNvGrpSpPr>
              <a:grpSpLocks/>
            </p:cNvGrpSpPr>
            <p:nvPr/>
          </p:nvGrpSpPr>
          <p:grpSpPr bwMode="auto">
            <a:xfrm>
              <a:off x="816" y="928"/>
              <a:ext cx="4159" cy="2909"/>
              <a:chOff x="1344" y="928"/>
              <a:chExt cx="4159" cy="2909"/>
            </a:xfrm>
          </p:grpSpPr>
          <p:sp>
            <p:nvSpPr>
              <p:cNvPr id="24584" name="Rectangle 6"/>
              <p:cNvSpPr>
                <a:spLocks noChangeArrowheads="1"/>
              </p:cNvSpPr>
              <p:nvPr/>
            </p:nvSpPr>
            <p:spPr bwMode="auto">
              <a:xfrm>
                <a:off x="3454" y="1759"/>
                <a:ext cx="1225" cy="405"/>
              </a:xfrm>
              <a:prstGeom prst="rect">
                <a:avLst/>
              </a:prstGeom>
              <a:solidFill>
                <a:srgbClr val="CCCCFF"/>
              </a:solidFill>
              <a:ln w="12700">
                <a:solidFill>
                  <a:srgbClr val="CCECFF"/>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grpSp>
            <p:nvGrpSpPr>
              <p:cNvPr id="24585" name="Group 7"/>
              <p:cNvGrpSpPr>
                <a:grpSpLocks/>
              </p:cNvGrpSpPr>
              <p:nvPr/>
            </p:nvGrpSpPr>
            <p:grpSpPr bwMode="auto">
              <a:xfrm>
                <a:off x="1344" y="1111"/>
                <a:ext cx="2195" cy="2507"/>
                <a:chOff x="384" y="624"/>
                <a:chExt cx="2496" cy="2972"/>
              </a:xfrm>
            </p:grpSpPr>
            <p:sp>
              <p:nvSpPr>
                <p:cNvPr id="24632" name="Rectangle 8"/>
                <p:cNvSpPr>
                  <a:spLocks noChangeArrowheads="1"/>
                </p:cNvSpPr>
                <p:nvPr/>
              </p:nvSpPr>
              <p:spPr bwMode="auto">
                <a:xfrm>
                  <a:off x="1344" y="3168"/>
                  <a:ext cx="384" cy="144"/>
                </a:xfrm>
                <a:prstGeom prst="rect">
                  <a:avLst/>
                </a:prstGeom>
                <a:solidFill>
                  <a:srgbClr val="66CCFF"/>
                </a:solidFill>
                <a:ln w="12700">
                  <a:solidFill>
                    <a:srgbClr val="66CCFF"/>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grpSp>
              <p:nvGrpSpPr>
                <p:cNvPr id="24633" name="Group 9"/>
                <p:cNvGrpSpPr>
                  <a:grpSpLocks/>
                </p:cNvGrpSpPr>
                <p:nvPr/>
              </p:nvGrpSpPr>
              <p:grpSpPr bwMode="auto">
                <a:xfrm>
                  <a:off x="432" y="624"/>
                  <a:ext cx="574" cy="1920"/>
                  <a:chOff x="432" y="624"/>
                  <a:chExt cx="574" cy="1920"/>
                </a:xfrm>
              </p:grpSpPr>
              <p:sp>
                <p:nvSpPr>
                  <p:cNvPr id="24655" name="Freeform 10"/>
                  <p:cNvSpPr>
                    <a:spLocks/>
                  </p:cNvSpPr>
                  <p:nvPr/>
                </p:nvSpPr>
                <p:spPr bwMode="auto">
                  <a:xfrm>
                    <a:off x="433" y="1252"/>
                    <a:ext cx="572" cy="1088"/>
                  </a:xfrm>
                  <a:custGeom>
                    <a:avLst/>
                    <a:gdLst>
                      <a:gd name="T0" fmla="*/ 4 w 1717"/>
                      <a:gd name="T1" fmla="*/ 139 h 1673"/>
                      <a:gd name="T2" fmla="*/ 3 w 1717"/>
                      <a:gd name="T3" fmla="*/ 152 h 1673"/>
                      <a:gd name="T4" fmla="*/ 3 w 1717"/>
                      <a:gd name="T5" fmla="*/ 135 h 1673"/>
                      <a:gd name="T6" fmla="*/ 3 w 1717"/>
                      <a:gd name="T7" fmla="*/ 122 h 1673"/>
                      <a:gd name="T8" fmla="*/ 4 w 1717"/>
                      <a:gd name="T9" fmla="*/ 103 h 1673"/>
                      <a:gd name="T10" fmla="*/ 4 w 1717"/>
                      <a:gd name="T11" fmla="*/ 146 h 1673"/>
                      <a:gd name="T12" fmla="*/ 4 w 1717"/>
                      <a:gd name="T13" fmla="*/ 175 h 1673"/>
                      <a:gd name="T14" fmla="*/ 5 w 1717"/>
                      <a:gd name="T15" fmla="*/ 143 h 1673"/>
                      <a:gd name="T16" fmla="*/ 5 w 1717"/>
                      <a:gd name="T17" fmla="*/ 118 h 1673"/>
                      <a:gd name="T18" fmla="*/ 6 w 1717"/>
                      <a:gd name="T19" fmla="*/ 129 h 1673"/>
                      <a:gd name="T20" fmla="*/ 6 w 1717"/>
                      <a:gd name="T21" fmla="*/ 114 h 1673"/>
                      <a:gd name="T22" fmla="*/ 5 w 1717"/>
                      <a:gd name="T23" fmla="*/ 84 h 1673"/>
                      <a:gd name="T24" fmla="*/ 5 w 1717"/>
                      <a:gd name="T25" fmla="*/ 70 h 1673"/>
                      <a:gd name="T26" fmla="*/ 6 w 1717"/>
                      <a:gd name="T27" fmla="*/ 66 h 1673"/>
                      <a:gd name="T28" fmla="*/ 6 w 1717"/>
                      <a:gd name="T29" fmla="*/ 89 h 1673"/>
                      <a:gd name="T30" fmla="*/ 7 w 1717"/>
                      <a:gd name="T31" fmla="*/ 102 h 1673"/>
                      <a:gd name="T32" fmla="*/ 7 w 1717"/>
                      <a:gd name="T33" fmla="*/ 85 h 1673"/>
                      <a:gd name="T34" fmla="*/ 6 w 1717"/>
                      <a:gd name="T35" fmla="*/ 60 h 1673"/>
                      <a:gd name="T36" fmla="*/ 6 w 1717"/>
                      <a:gd name="T37" fmla="*/ 49 h 1673"/>
                      <a:gd name="T38" fmla="*/ 5 w 1717"/>
                      <a:gd name="T39" fmla="*/ 61 h 1673"/>
                      <a:gd name="T40" fmla="*/ 4 w 1717"/>
                      <a:gd name="T41" fmla="*/ 58 h 1673"/>
                      <a:gd name="T42" fmla="*/ 3 w 1717"/>
                      <a:gd name="T43" fmla="*/ 64 h 1673"/>
                      <a:gd name="T44" fmla="*/ 4 w 1717"/>
                      <a:gd name="T45" fmla="*/ 47 h 1673"/>
                      <a:gd name="T46" fmla="*/ 4 w 1717"/>
                      <a:gd name="T47" fmla="*/ 43 h 1673"/>
                      <a:gd name="T48" fmla="*/ 5 w 1717"/>
                      <a:gd name="T49" fmla="*/ 44 h 1673"/>
                      <a:gd name="T50" fmla="*/ 4 w 1717"/>
                      <a:gd name="T51" fmla="*/ 12 h 1673"/>
                      <a:gd name="T52" fmla="*/ 4 w 1717"/>
                      <a:gd name="T53" fmla="*/ 19 h 1673"/>
                      <a:gd name="T54" fmla="*/ 3 w 1717"/>
                      <a:gd name="T55" fmla="*/ 49 h 1673"/>
                      <a:gd name="T56" fmla="*/ 3 w 1717"/>
                      <a:gd name="T57" fmla="*/ 50 h 1673"/>
                      <a:gd name="T58" fmla="*/ 2 w 1717"/>
                      <a:gd name="T59" fmla="*/ 10 h 1673"/>
                      <a:gd name="T60" fmla="*/ 2 w 1717"/>
                      <a:gd name="T61" fmla="*/ 0 h 1673"/>
                      <a:gd name="T62" fmla="*/ 1 w 1717"/>
                      <a:gd name="T63" fmla="*/ 16 h 1673"/>
                      <a:gd name="T64" fmla="*/ 1 w 1717"/>
                      <a:gd name="T65" fmla="*/ 25 h 1673"/>
                      <a:gd name="T66" fmla="*/ 2 w 1717"/>
                      <a:gd name="T67" fmla="*/ 29 h 1673"/>
                      <a:gd name="T68" fmla="*/ 3 w 1717"/>
                      <a:gd name="T69" fmla="*/ 46 h 1673"/>
                      <a:gd name="T70" fmla="*/ 3 w 1717"/>
                      <a:gd name="T71" fmla="*/ 76 h 1673"/>
                      <a:gd name="T72" fmla="*/ 3 w 1717"/>
                      <a:gd name="T73" fmla="*/ 66 h 1673"/>
                      <a:gd name="T74" fmla="*/ 3 w 1717"/>
                      <a:gd name="T75" fmla="*/ 56 h 1673"/>
                      <a:gd name="T76" fmla="*/ 2 w 1717"/>
                      <a:gd name="T77" fmla="*/ 55 h 1673"/>
                      <a:gd name="T78" fmla="*/ 1 w 1717"/>
                      <a:gd name="T79" fmla="*/ 49 h 1673"/>
                      <a:gd name="T80" fmla="*/ 1 w 1717"/>
                      <a:gd name="T81" fmla="*/ 75 h 1673"/>
                      <a:gd name="T82" fmla="*/ 0 w 1717"/>
                      <a:gd name="T83" fmla="*/ 124 h 1673"/>
                      <a:gd name="T84" fmla="*/ 1 w 1717"/>
                      <a:gd name="T85" fmla="*/ 122 h 1673"/>
                      <a:gd name="T86" fmla="*/ 1 w 1717"/>
                      <a:gd name="T87" fmla="*/ 100 h 1673"/>
                      <a:gd name="T88" fmla="*/ 2 w 1717"/>
                      <a:gd name="T89" fmla="*/ 75 h 1673"/>
                      <a:gd name="T90" fmla="*/ 3 w 1717"/>
                      <a:gd name="T91" fmla="*/ 68 h 1673"/>
                      <a:gd name="T92" fmla="*/ 2 w 1717"/>
                      <a:gd name="T93" fmla="*/ 98 h 1673"/>
                      <a:gd name="T94" fmla="*/ 2 w 1717"/>
                      <a:gd name="T95" fmla="*/ 102 h 1673"/>
                      <a:gd name="T96" fmla="*/ 1 w 1717"/>
                      <a:gd name="T97" fmla="*/ 122 h 1673"/>
                      <a:gd name="T98" fmla="*/ 1 w 1717"/>
                      <a:gd name="T99" fmla="*/ 140 h 1673"/>
                      <a:gd name="T100" fmla="*/ 1 w 1717"/>
                      <a:gd name="T101" fmla="*/ 188 h 1673"/>
                      <a:gd name="T102" fmla="*/ 2 w 1717"/>
                      <a:gd name="T103" fmla="*/ 140 h 1673"/>
                      <a:gd name="T104" fmla="*/ 3 w 1717"/>
                      <a:gd name="T105" fmla="*/ 119 h 1673"/>
                      <a:gd name="T106" fmla="*/ 3 w 1717"/>
                      <a:gd name="T107" fmla="*/ 130 h 1673"/>
                      <a:gd name="T108" fmla="*/ 2 w 1717"/>
                      <a:gd name="T109" fmla="*/ 147 h 1673"/>
                      <a:gd name="T110" fmla="*/ 2 w 1717"/>
                      <a:gd name="T111" fmla="*/ 168 h 1673"/>
                      <a:gd name="T112" fmla="*/ 3 w 1717"/>
                      <a:gd name="T113" fmla="*/ 137 h 1673"/>
                      <a:gd name="T114" fmla="*/ 3 w 1717"/>
                      <a:gd name="T115" fmla="*/ 174 h 16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7"/>
                      <a:gd name="T175" fmla="*/ 0 h 1673"/>
                      <a:gd name="T176" fmla="*/ 1717 w 1717"/>
                      <a:gd name="T177" fmla="*/ 1673 h 16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7" h="1673">
                        <a:moveTo>
                          <a:pt x="856" y="1587"/>
                        </a:moveTo>
                        <a:lnTo>
                          <a:pt x="855" y="1566"/>
                        </a:lnTo>
                        <a:lnTo>
                          <a:pt x="853" y="1515"/>
                        </a:lnTo>
                        <a:lnTo>
                          <a:pt x="852" y="1462"/>
                        </a:lnTo>
                        <a:lnTo>
                          <a:pt x="853" y="1429"/>
                        </a:lnTo>
                        <a:lnTo>
                          <a:pt x="859" y="1411"/>
                        </a:lnTo>
                        <a:lnTo>
                          <a:pt x="872" y="1378"/>
                        </a:lnTo>
                        <a:lnTo>
                          <a:pt x="891" y="1333"/>
                        </a:lnTo>
                        <a:lnTo>
                          <a:pt x="912" y="1284"/>
                        </a:lnTo>
                        <a:lnTo>
                          <a:pt x="933" y="1235"/>
                        </a:lnTo>
                        <a:lnTo>
                          <a:pt x="952" y="1192"/>
                        </a:lnTo>
                        <a:lnTo>
                          <a:pt x="965" y="1162"/>
                        </a:lnTo>
                        <a:lnTo>
                          <a:pt x="970" y="1151"/>
                        </a:lnTo>
                        <a:lnTo>
                          <a:pt x="970" y="1057"/>
                        </a:lnTo>
                        <a:lnTo>
                          <a:pt x="964" y="1068"/>
                        </a:lnTo>
                        <a:lnTo>
                          <a:pt x="949" y="1098"/>
                        </a:lnTo>
                        <a:lnTo>
                          <a:pt x="928" y="1139"/>
                        </a:lnTo>
                        <a:lnTo>
                          <a:pt x="902" y="1184"/>
                        </a:lnTo>
                        <a:lnTo>
                          <a:pt x="877" y="1231"/>
                        </a:lnTo>
                        <a:lnTo>
                          <a:pt x="853" y="1272"/>
                        </a:lnTo>
                        <a:lnTo>
                          <a:pt x="836" y="1299"/>
                        </a:lnTo>
                        <a:lnTo>
                          <a:pt x="827" y="1307"/>
                        </a:lnTo>
                        <a:lnTo>
                          <a:pt x="821" y="1299"/>
                        </a:lnTo>
                        <a:lnTo>
                          <a:pt x="815" y="1284"/>
                        </a:lnTo>
                        <a:lnTo>
                          <a:pt x="808" y="1262"/>
                        </a:lnTo>
                        <a:lnTo>
                          <a:pt x="800" y="1239"/>
                        </a:lnTo>
                        <a:lnTo>
                          <a:pt x="793" y="1215"/>
                        </a:lnTo>
                        <a:lnTo>
                          <a:pt x="787" y="1194"/>
                        </a:lnTo>
                        <a:lnTo>
                          <a:pt x="783" y="1180"/>
                        </a:lnTo>
                        <a:lnTo>
                          <a:pt x="781" y="1174"/>
                        </a:lnTo>
                        <a:lnTo>
                          <a:pt x="785" y="1172"/>
                        </a:lnTo>
                        <a:lnTo>
                          <a:pt x="794" y="1166"/>
                        </a:lnTo>
                        <a:lnTo>
                          <a:pt x="806" y="1159"/>
                        </a:lnTo>
                        <a:lnTo>
                          <a:pt x="819" y="1149"/>
                        </a:lnTo>
                        <a:lnTo>
                          <a:pt x="832" y="1137"/>
                        </a:lnTo>
                        <a:lnTo>
                          <a:pt x="843" y="1127"/>
                        </a:lnTo>
                        <a:lnTo>
                          <a:pt x="850" y="1115"/>
                        </a:lnTo>
                        <a:lnTo>
                          <a:pt x="851" y="1108"/>
                        </a:lnTo>
                        <a:lnTo>
                          <a:pt x="848" y="1100"/>
                        </a:lnTo>
                        <a:lnTo>
                          <a:pt x="842" y="1088"/>
                        </a:lnTo>
                        <a:lnTo>
                          <a:pt x="837" y="1076"/>
                        </a:lnTo>
                        <a:lnTo>
                          <a:pt x="830" y="1065"/>
                        </a:lnTo>
                        <a:lnTo>
                          <a:pt x="824" y="1053"/>
                        </a:lnTo>
                        <a:lnTo>
                          <a:pt x="818" y="1043"/>
                        </a:lnTo>
                        <a:lnTo>
                          <a:pt x="815" y="1037"/>
                        </a:lnTo>
                        <a:lnTo>
                          <a:pt x="814" y="1035"/>
                        </a:lnTo>
                        <a:lnTo>
                          <a:pt x="817" y="1027"/>
                        </a:lnTo>
                        <a:lnTo>
                          <a:pt x="826" y="1008"/>
                        </a:lnTo>
                        <a:lnTo>
                          <a:pt x="839" y="978"/>
                        </a:lnTo>
                        <a:lnTo>
                          <a:pt x="855" y="947"/>
                        </a:lnTo>
                        <a:lnTo>
                          <a:pt x="869" y="916"/>
                        </a:lnTo>
                        <a:lnTo>
                          <a:pt x="883" y="888"/>
                        </a:lnTo>
                        <a:lnTo>
                          <a:pt x="894" y="871"/>
                        </a:lnTo>
                        <a:lnTo>
                          <a:pt x="901" y="865"/>
                        </a:lnTo>
                        <a:lnTo>
                          <a:pt x="903" y="890"/>
                        </a:lnTo>
                        <a:lnTo>
                          <a:pt x="902" y="941"/>
                        </a:lnTo>
                        <a:lnTo>
                          <a:pt x="902" y="994"/>
                        </a:lnTo>
                        <a:lnTo>
                          <a:pt x="909" y="1027"/>
                        </a:lnTo>
                        <a:lnTo>
                          <a:pt x="917" y="1041"/>
                        </a:lnTo>
                        <a:lnTo>
                          <a:pt x="929" y="1067"/>
                        </a:lnTo>
                        <a:lnTo>
                          <a:pt x="943" y="1098"/>
                        </a:lnTo>
                        <a:lnTo>
                          <a:pt x="958" y="1135"/>
                        </a:lnTo>
                        <a:lnTo>
                          <a:pt x="971" y="1172"/>
                        </a:lnTo>
                        <a:lnTo>
                          <a:pt x="983" y="1206"/>
                        </a:lnTo>
                        <a:lnTo>
                          <a:pt x="991" y="1233"/>
                        </a:lnTo>
                        <a:lnTo>
                          <a:pt x="994" y="1251"/>
                        </a:lnTo>
                        <a:lnTo>
                          <a:pt x="992" y="1272"/>
                        </a:lnTo>
                        <a:lnTo>
                          <a:pt x="986" y="1307"/>
                        </a:lnTo>
                        <a:lnTo>
                          <a:pt x="979" y="1352"/>
                        </a:lnTo>
                        <a:lnTo>
                          <a:pt x="971" y="1399"/>
                        </a:lnTo>
                        <a:lnTo>
                          <a:pt x="962" y="1448"/>
                        </a:lnTo>
                        <a:lnTo>
                          <a:pt x="955" y="1487"/>
                        </a:lnTo>
                        <a:lnTo>
                          <a:pt x="952" y="1517"/>
                        </a:lnTo>
                        <a:lnTo>
                          <a:pt x="953" y="1527"/>
                        </a:lnTo>
                        <a:lnTo>
                          <a:pt x="957" y="1523"/>
                        </a:lnTo>
                        <a:lnTo>
                          <a:pt x="964" y="1515"/>
                        </a:lnTo>
                        <a:lnTo>
                          <a:pt x="974" y="1501"/>
                        </a:lnTo>
                        <a:lnTo>
                          <a:pt x="988" y="1484"/>
                        </a:lnTo>
                        <a:lnTo>
                          <a:pt x="1003" y="1462"/>
                        </a:lnTo>
                        <a:lnTo>
                          <a:pt x="1020" y="1437"/>
                        </a:lnTo>
                        <a:lnTo>
                          <a:pt x="1037" y="1409"/>
                        </a:lnTo>
                        <a:lnTo>
                          <a:pt x="1056" y="1382"/>
                        </a:lnTo>
                        <a:lnTo>
                          <a:pt x="1075" y="1354"/>
                        </a:lnTo>
                        <a:lnTo>
                          <a:pt x="1093" y="1325"/>
                        </a:lnTo>
                        <a:lnTo>
                          <a:pt x="1110" y="1298"/>
                        </a:lnTo>
                        <a:lnTo>
                          <a:pt x="1125" y="1272"/>
                        </a:lnTo>
                        <a:lnTo>
                          <a:pt x="1137" y="1249"/>
                        </a:lnTo>
                        <a:lnTo>
                          <a:pt x="1148" y="1229"/>
                        </a:lnTo>
                        <a:lnTo>
                          <a:pt x="1155" y="1211"/>
                        </a:lnTo>
                        <a:lnTo>
                          <a:pt x="1158" y="1200"/>
                        </a:lnTo>
                        <a:lnTo>
                          <a:pt x="1159" y="1131"/>
                        </a:lnTo>
                        <a:lnTo>
                          <a:pt x="1154" y="1027"/>
                        </a:lnTo>
                        <a:lnTo>
                          <a:pt x="1146" y="924"/>
                        </a:lnTo>
                        <a:lnTo>
                          <a:pt x="1138" y="861"/>
                        </a:lnTo>
                        <a:lnTo>
                          <a:pt x="1164" y="877"/>
                        </a:lnTo>
                        <a:lnTo>
                          <a:pt x="1187" y="904"/>
                        </a:lnTo>
                        <a:lnTo>
                          <a:pt x="1208" y="937"/>
                        </a:lnTo>
                        <a:lnTo>
                          <a:pt x="1228" y="975"/>
                        </a:lnTo>
                        <a:lnTo>
                          <a:pt x="1246" y="1012"/>
                        </a:lnTo>
                        <a:lnTo>
                          <a:pt x="1262" y="1043"/>
                        </a:lnTo>
                        <a:lnTo>
                          <a:pt x="1277" y="1067"/>
                        </a:lnTo>
                        <a:lnTo>
                          <a:pt x="1291" y="1076"/>
                        </a:lnTo>
                        <a:lnTo>
                          <a:pt x="1299" y="1078"/>
                        </a:lnTo>
                        <a:lnTo>
                          <a:pt x="1310" y="1080"/>
                        </a:lnTo>
                        <a:lnTo>
                          <a:pt x="1323" y="1084"/>
                        </a:lnTo>
                        <a:lnTo>
                          <a:pt x="1339" y="1088"/>
                        </a:lnTo>
                        <a:lnTo>
                          <a:pt x="1357" y="1092"/>
                        </a:lnTo>
                        <a:lnTo>
                          <a:pt x="1374" y="1098"/>
                        </a:lnTo>
                        <a:lnTo>
                          <a:pt x="1394" y="1102"/>
                        </a:lnTo>
                        <a:lnTo>
                          <a:pt x="1414" y="1106"/>
                        </a:lnTo>
                        <a:lnTo>
                          <a:pt x="1433" y="1112"/>
                        </a:lnTo>
                        <a:lnTo>
                          <a:pt x="1452" y="1115"/>
                        </a:lnTo>
                        <a:lnTo>
                          <a:pt x="1471" y="1119"/>
                        </a:lnTo>
                        <a:lnTo>
                          <a:pt x="1487" y="1121"/>
                        </a:lnTo>
                        <a:lnTo>
                          <a:pt x="1503" y="1125"/>
                        </a:lnTo>
                        <a:lnTo>
                          <a:pt x="1515" y="1127"/>
                        </a:lnTo>
                        <a:lnTo>
                          <a:pt x="1525" y="1127"/>
                        </a:lnTo>
                        <a:lnTo>
                          <a:pt x="1533" y="1127"/>
                        </a:lnTo>
                        <a:lnTo>
                          <a:pt x="1512" y="1078"/>
                        </a:lnTo>
                        <a:lnTo>
                          <a:pt x="1490" y="1029"/>
                        </a:lnTo>
                        <a:lnTo>
                          <a:pt x="1466" y="982"/>
                        </a:lnTo>
                        <a:lnTo>
                          <a:pt x="1444" y="937"/>
                        </a:lnTo>
                        <a:lnTo>
                          <a:pt x="1423" y="896"/>
                        </a:lnTo>
                        <a:lnTo>
                          <a:pt x="1405" y="857"/>
                        </a:lnTo>
                        <a:lnTo>
                          <a:pt x="1391" y="826"/>
                        </a:lnTo>
                        <a:lnTo>
                          <a:pt x="1381" y="798"/>
                        </a:lnTo>
                        <a:lnTo>
                          <a:pt x="1376" y="787"/>
                        </a:lnTo>
                        <a:lnTo>
                          <a:pt x="1366" y="775"/>
                        </a:lnTo>
                        <a:lnTo>
                          <a:pt x="1353" y="761"/>
                        </a:lnTo>
                        <a:lnTo>
                          <a:pt x="1338" y="749"/>
                        </a:lnTo>
                        <a:lnTo>
                          <a:pt x="1320" y="736"/>
                        </a:lnTo>
                        <a:lnTo>
                          <a:pt x="1301" y="722"/>
                        </a:lnTo>
                        <a:lnTo>
                          <a:pt x="1282" y="710"/>
                        </a:lnTo>
                        <a:lnTo>
                          <a:pt x="1262" y="697"/>
                        </a:lnTo>
                        <a:lnTo>
                          <a:pt x="1243" y="685"/>
                        </a:lnTo>
                        <a:lnTo>
                          <a:pt x="1224" y="673"/>
                        </a:lnTo>
                        <a:lnTo>
                          <a:pt x="1206" y="661"/>
                        </a:lnTo>
                        <a:lnTo>
                          <a:pt x="1190" y="652"/>
                        </a:lnTo>
                        <a:lnTo>
                          <a:pt x="1177" y="642"/>
                        </a:lnTo>
                        <a:lnTo>
                          <a:pt x="1167" y="632"/>
                        </a:lnTo>
                        <a:lnTo>
                          <a:pt x="1160" y="624"/>
                        </a:lnTo>
                        <a:lnTo>
                          <a:pt x="1158" y="618"/>
                        </a:lnTo>
                        <a:lnTo>
                          <a:pt x="1159" y="606"/>
                        </a:lnTo>
                        <a:lnTo>
                          <a:pt x="1165" y="593"/>
                        </a:lnTo>
                        <a:lnTo>
                          <a:pt x="1174" y="579"/>
                        </a:lnTo>
                        <a:lnTo>
                          <a:pt x="1189" y="565"/>
                        </a:lnTo>
                        <a:lnTo>
                          <a:pt x="1209" y="556"/>
                        </a:lnTo>
                        <a:lnTo>
                          <a:pt x="1238" y="546"/>
                        </a:lnTo>
                        <a:lnTo>
                          <a:pt x="1274" y="540"/>
                        </a:lnTo>
                        <a:lnTo>
                          <a:pt x="1319" y="538"/>
                        </a:lnTo>
                        <a:lnTo>
                          <a:pt x="1331" y="540"/>
                        </a:lnTo>
                        <a:lnTo>
                          <a:pt x="1343" y="548"/>
                        </a:lnTo>
                        <a:lnTo>
                          <a:pt x="1357" y="558"/>
                        </a:lnTo>
                        <a:lnTo>
                          <a:pt x="1369" y="571"/>
                        </a:lnTo>
                        <a:lnTo>
                          <a:pt x="1380" y="587"/>
                        </a:lnTo>
                        <a:lnTo>
                          <a:pt x="1392" y="605"/>
                        </a:lnTo>
                        <a:lnTo>
                          <a:pt x="1404" y="624"/>
                        </a:lnTo>
                        <a:lnTo>
                          <a:pt x="1415" y="644"/>
                        </a:lnTo>
                        <a:lnTo>
                          <a:pt x="1428" y="665"/>
                        </a:lnTo>
                        <a:lnTo>
                          <a:pt x="1439" y="685"/>
                        </a:lnTo>
                        <a:lnTo>
                          <a:pt x="1449" y="704"/>
                        </a:lnTo>
                        <a:lnTo>
                          <a:pt x="1460" y="722"/>
                        </a:lnTo>
                        <a:lnTo>
                          <a:pt x="1470" y="740"/>
                        </a:lnTo>
                        <a:lnTo>
                          <a:pt x="1480" y="751"/>
                        </a:lnTo>
                        <a:lnTo>
                          <a:pt x="1490" y="763"/>
                        </a:lnTo>
                        <a:lnTo>
                          <a:pt x="1499" y="769"/>
                        </a:lnTo>
                        <a:lnTo>
                          <a:pt x="1509" y="775"/>
                        </a:lnTo>
                        <a:lnTo>
                          <a:pt x="1521" y="783"/>
                        </a:lnTo>
                        <a:lnTo>
                          <a:pt x="1535" y="792"/>
                        </a:lnTo>
                        <a:lnTo>
                          <a:pt x="1552" y="802"/>
                        </a:lnTo>
                        <a:lnTo>
                          <a:pt x="1568" y="814"/>
                        </a:lnTo>
                        <a:lnTo>
                          <a:pt x="1586" y="826"/>
                        </a:lnTo>
                        <a:lnTo>
                          <a:pt x="1604" y="839"/>
                        </a:lnTo>
                        <a:lnTo>
                          <a:pt x="1622" y="851"/>
                        </a:lnTo>
                        <a:lnTo>
                          <a:pt x="1639" y="863"/>
                        </a:lnTo>
                        <a:lnTo>
                          <a:pt x="1656" y="875"/>
                        </a:lnTo>
                        <a:lnTo>
                          <a:pt x="1671" y="884"/>
                        </a:lnTo>
                        <a:lnTo>
                          <a:pt x="1685" y="892"/>
                        </a:lnTo>
                        <a:lnTo>
                          <a:pt x="1697" y="900"/>
                        </a:lnTo>
                        <a:lnTo>
                          <a:pt x="1706" y="904"/>
                        </a:lnTo>
                        <a:lnTo>
                          <a:pt x="1714" y="906"/>
                        </a:lnTo>
                        <a:lnTo>
                          <a:pt x="1717" y="904"/>
                        </a:lnTo>
                        <a:lnTo>
                          <a:pt x="1717" y="890"/>
                        </a:lnTo>
                        <a:lnTo>
                          <a:pt x="1711" y="861"/>
                        </a:lnTo>
                        <a:lnTo>
                          <a:pt x="1700" y="822"/>
                        </a:lnTo>
                        <a:lnTo>
                          <a:pt x="1687" y="779"/>
                        </a:lnTo>
                        <a:lnTo>
                          <a:pt x="1671" y="734"/>
                        </a:lnTo>
                        <a:lnTo>
                          <a:pt x="1657" y="693"/>
                        </a:lnTo>
                        <a:lnTo>
                          <a:pt x="1644" y="659"/>
                        </a:lnTo>
                        <a:lnTo>
                          <a:pt x="1634" y="638"/>
                        </a:lnTo>
                        <a:lnTo>
                          <a:pt x="1628" y="628"/>
                        </a:lnTo>
                        <a:lnTo>
                          <a:pt x="1620" y="616"/>
                        </a:lnTo>
                        <a:lnTo>
                          <a:pt x="1611" y="603"/>
                        </a:lnTo>
                        <a:lnTo>
                          <a:pt x="1598" y="587"/>
                        </a:lnTo>
                        <a:lnTo>
                          <a:pt x="1585" y="569"/>
                        </a:lnTo>
                        <a:lnTo>
                          <a:pt x="1569" y="550"/>
                        </a:lnTo>
                        <a:lnTo>
                          <a:pt x="1554" y="532"/>
                        </a:lnTo>
                        <a:lnTo>
                          <a:pt x="1537" y="513"/>
                        </a:lnTo>
                        <a:lnTo>
                          <a:pt x="1520" y="495"/>
                        </a:lnTo>
                        <a:lnTo>
                          <a:pt x="1503" y="475"/>
                        </a:lnTo>
                        <a:lnTo>
                          <a:pt x="1486" y="460"/>
                        </a:lnTo>
                        <a:lnTo>
                          <a:pt x="1470" y="446"/>
                        </a:lnTo>
                        <a:lnTo>
                          <a:pt x="1454" y="434"/>
                        </a:lnTo>
                        <a:lnTo>
                          <a:pt x="1441" y="424"/>
                        </a:lnTo>
                        <a:lnTo>
                          <a:pt x="1428" y="419"/>
                        </a:lnTo>
                        <a:lnTo>
                          <a:pt x="1418" y="417"/>
                        </a:lnTo>
                        <a:lnTo>
                          <a:pt x="1394" y="417"/>
                        </a:lnTo>
                        <a:lnTo>
                          <a:pt x="1370" y="419"/>
                        </a:lnTo>
                        <a:lnTo>
                          <a:pt x="1346" y="422"/>
                        </a:lnTo>
                        <a:lnTo>
                          <a:pt x="1322" y="426"/>
                        </a:lnTo>
                        <a:lnTo>
                          <a:pt x="1299" y="430"/>
                        </a:lnTo>
                        <a:lnTo>
                          <a:pt x="1277" y="438"/>
                        </a:lnTo>
                        <a:lnTo>
                          <a:pt x="1255" y="444"/>
                        </a:lnTo>
                        <a:lnTo>
                          <a:pt x="1234" y="454"/>
                        </a:lnTo>
                        <a:lnTo>
                          <a:pt x="1214" y="464"/>
                        </a:lnTo>
                        <a:lnTo>
                          <a:pt x="1194" y="473"/>
                        </a:lnTo>
                        <a:lnTo>
                          <a:pt x="1177" y="485"/>
                        </a:lnTo>
                        <a:lnTo>
                          <a:pt x="1160" y="499"/>
                        </a:lnTo>
                        <a:lnTo>
                          <a:pt x="1146" y="514"/>
                        </a:lnTo>
                        <a:lnTo>
                          <a:pt x="1133" y="528"/>
                        </a:lnTo>
                        <a:lnTo>
                          <a:pt x="1123" y="546"/>
                        </a:lnTo>
                        <a:lnTo>
                          <a:pt x="1114" y="563"/>
                        </a:lnTo>
                        <a:lnTo>
                          <a:pt x="1088" y="540"/>
                        </a:lnTo>
                        <a:lnTo>
                          <a:pt x="1063" y="518"/>
                        </a:lnTo>
                        <a:lnTo>
                          <a:pt x="1040" y="499"/>
                        </a:lnTo>
                        <a:lnTo>
                          <a:pt x="1018" y="485"/>
                        </a:lnTo>
                        <a:lnTo>
                          <a:pt x="996" y="477"/>
                        </a:lnTo>
                        <a:lnTo>
                          <a:pt x="978" y="473"/>
                        </a:lnTo>
                        <a:lnTo>
                          <a:pt x="960" y="475"/>
                        </a:lnTo>
                        <a:lnTo>
                          <a:pt x="944" y="483"/>
                        </a:lnTo>
                        <a:lnTo>
                          <a:pt x="928" y="499"/>
                        </a:lnTo>
                        <a:lnTo>
                          <a:pt x="909" y="518"/>
                        </a:lnTo>
                        <a:lnTo>
                          <a:pt x="889" y="544"/>
                        </a:lnTo>
                        <a:lnTo>
                          <a:pt x="870" y="569"/>
                        </a:lnTo>
                        <a:lnTo>
                          <a:pt x="851" y="597"/>
                        </a:lnTo>
                        <a:lnTo>
                          <a:pt x="835" y="620"/>
                        </a:lnTo>
                        <a:lnTo>
                          <a:pt x="821" y="640"/>
                        </a:lnTo>
                        <a:lnTo>
                          <a:pt x="812" y="653"/>
                        </a:lnTo>
                        <a:lnTo>
                          <a:pt x="810" y="624"/>
                        </a:lnTo>
                        <a:lnTo>
                          <a:pt x="809" y="597"/>
                        </a:lnTo>
                        <a:lnTo>
                          <a:pt x="810" y="571"/>
                        </a:lnTo>
                        <a:lnTo>
                          <a:pt x="814" y="550"/>
                        </a:lnTo>
                        <a:lnTo>
                          <a:pt x="818" y="530"/>
                        </a:lnTo>
                        <a:lnTo>
                          <a:pt x="825" y="514"/>
                        </a:lnTo>
                        <a:lnTo>
                          <a:pt x="832" y="501"/>
                        </a:lnTo>
                        <a:lnTo>
                          <a:pt x="843" y="489"/>
                        </a:lnTo>
                        <a:lnTo>
                          <a:pt x="857" y="479"/>
                        </a:lnTo>
                        <a:lnTo>
                          <a:pt x="871" y="467"/>
                        </a:lnTo>
                        <a:lnTo>
                          <a:pt x="888" y="458"/>
                        </a:lnTo>
                        <a:lnTo>
                          <a:pt x="904" y="444"/>
                        </a:lnTo>
                        <a:lnTo>
                          <a:pt x="920" y="432"/>
                        </a:lnTo>
                        <a:lnTo>
                          <a:pt x="933" y="421"/>
                        </a:lnTo>
                        <a:lnTo>
                          <a:pt x="943" y="407"/>
                        </a:lnTo>
                        <a:lnTo>
                          <a:pt x="950" y="395"/>
                        </a:lnTo>
                        <a:lnTo>
                          <a:pt x="955" y="383"/>
                        </a:lnTo>
                        <a:lnTo>
                          <a:pt x="964" y="372"/>
                        </a:lnTo>
                        <a:lnTo>
                          <a:pt x="977" y="362"/>
                        </a:lnTo>
                        <a:lnTo>
                          <a:pt x="990" y="356"/>
                        </a:lnTo>
                        <a:lnTo>
                          <a:pt x="1005" y="350"/>
                        </a:lnTo>
                        <a:lnTo>
                          <a:pt x="1021" y="350"/>
                        </a:lnTo>
                        <a:lnTo>
                          <a:pt x="1035" y="352"/>
                        </a:lnTo>
                        <a:lnTo>
                          <a:pt x="1050" y="358"/>
                        </a:lnTo>
                        <a:lnTo>
                          <a:pt x="1057" y="362"/>
                        </a:lnTo>
                        <a:lnTo>
                          <a:pt x="1067" y="366"/>
                        </a:lnTo>
                        <a:lnTo>
                          <a:pt x="1078" y="368"/>
                        </a:lnTo>
                        <a:lnTo>
                          <a:pt x="1091" y="372"/>
                        </a:lnTo>
                        <a:lnTo>
                          <a:pt x="1104" y="374"/>
                        </a:lnTo>
                        <a:lnTo>
                          <a:pt x="1117" y="375"/>
                        </a:lnTo>
                        <a:lnTo>
                          <a:pt x="1132" y="379"/>
                        </a:lnTo>
                        <a:lnTo>
                          <a:pt x="1146" y="379"/>
                        </a:lnTo>
                        <a:lnTo>
                          <a:pt x="1159" y="381"/>
                        </a:lnTo>
                        <a:lnTo>
                          <a:pt x="1173" y="383"/>
                        </a:lnTo>
                        <a:lnTo>
                          <a:pt x="1186" y="383"/>
                        </a:lnTo>
                        <a:lnTo>
                          <a:pt x="1197" y="383"/>
                        </a:lnTo>
                        <a:lnTo>
                          <a:pt x="1208" y="383"/>
                        </a:lnTo>
                        <a:lnTo>
                          <a:pt x="1217" y="383"/>
                        </a:lnTo>
                        <a:lnTo>
                          <a:pt x="1224" y="383"/>
                        </a:lnTo>
                        <a:lnTo>
                          <a:pt x="1228" y="383"/>
                        </a:lnTo>
                        <a:lnTo>
                          <a:pt x="1211" y="340"/>
                        </a:lnTo>
                        <a:lnTo>
                          <a:pt x="1192" y="293"/>
                        </a:lnTo>
                        <a:lnTo>
                          <a:pt x="1169" y="244"/>
                        </a:lnTo>
                        <a:lnTo>
                          <a:pt x="1147" y="199"/>
                        </a:lnTo>
                        <a:lnTo>
                          <a:pt x="1125" y="158"/>
                        </a:lnTo>
                        <a:lnTo>
                          <a:pt x="1104" y="127"/>
                        </a:lnTo>
                        <a:lnTo>
                          <a:pt x="1086" y="105"/>
                        </a:lnTo>
                        <a:lnTo>
                          <a:pt x="1071" y="98"/>
                        </a:lnTo>
                        <a:lnTo>
                          <a:pt x="1063" y="98"/>
                        </a:lnTo>
                        <a:lnTo>
                          <a:pt x="1053" y="99"/>
                        </a:lnTo>
                        <a:lnTo>
                          <a:pt x="1042" y="103"/>
                        </a:lnTo>
                        <a:lnTo>
                          <a:pt x="1029" y="109"/>
                        </a:lnTo>
                        <a:lnTo>
                          <a:pt x="1014" y="113"/>
                        </a:lnTo>
                        <a:lnTo>
                          <a:pt x="1000" y="121"/>
                        </a:lnTo>
                        <a:lnTo>
                          <a:pt x="985" y="127"/>
                        </a:lnTo>
                        <a:lnTo>
                          <a:pt x="970" y="135"/>
                        </a:lnTo>
                        <a:lnTo>
                          <a:pt x="954" y="144"/>
                        </a:lnTo>
                        <a:lnTo>
                          <a:pt x="940" y="152"/>
                        </a:lnTo>
                        <a:lnTo>
                          <a:pt x="927" y="162"/>
                        </a:lnTo>
                        <a:lnTo>
                          <a:pt x="914" y="172"/>
                        </a:lnTo>
                        <a:lnTo>
                          <a:pt x="904" y="182"/>
                        </a:lnTo>
                        <a:lnTo>
                          <a:pt x="896" y="191"/>
                        </a:lnTo>
                        <a:lnTo>
                          <a:pt x="889" y="199"/>
                        </a:lnTo>
                        <a:lnTo>
                          <a:pt x="885" y="209"/>
                        </a:lnTo>
                        <a:lnTo>
                          <a:pt x="876" y="233"/>
                        </a:lnTo>
                        <a:lnTo>
                          <a:pt x="861" y="264"/>
                        </a:lnTo>
                        <a:lnTo>
                          <a:pt x="845" y="301"/>
                        </a:lnTo>
                        <a:lnTo>
                          <a:pt x="826" y="342"/>
                        </a:lnTo>
                        <a:lnTo>
                          <a:pt x="808" y="383"/>
                        </a:lnTo>
                        <a:lnTo>
                          <a:pt x="794" y="422"/>
                        </a:lnTo>
                        <a:lnTo>
                          <a:pt x="784" y="456"/>
                        </a:lnTo>
                        <a:lnTo>
                          <a:pt x="779" y="479"/>
                        </a:lnTo>
                        <a:lnTo>
                          <a:pt x="770" y="473"/>
                        </a:lnTo>
                        <a:lnTo>
                          <a:pt x="763" y="467"/>
                        </a:lnTo>
                        <a:lnTo>
                          <a:pt x="756" y="462"/>
                        </a:lnTo>
                        <a:lnTo>
                          <a:pt x="749" y="456"/>
                        </a:lnTo>
                        <a:lnTo>
                          <a:pt x="745" y="452"/>
                        </a:lnTo>
                        <a:lnTo>
                          <a:pt x="742" y="448"/>
                        </a:lnTo>
                        <a:lnTo>
                          <a:pt x="739" y="444"/>
                        </a:lnTo>
                        <a:lnTo>
                          <a:pt x="738" y="444"/>
                        </a:lnTo>
                        <a:lnTo>
                          <a:pt x="736" y="432"/>
                        </a:lnTo>
                        <a:lnTo>
                          <a:pt x="730" y="397"/>
                        </a:lnTo>
                        <a:lnTo>
                          <a:pt x="720" y="350"/>
                        </a:lnTo>
                        <a:lnTo>
                          <a:pt x="708" y="295"/>
                        </a:lnTo>
                        <a:lnTo>
                          <a:pt x="694" y="238"/>
                        </a:lnTo>
                        <a:lnTo>
                          <a:pt x="678" y="186"/>
                        </a:lnTo>
                        <a:lnTo>
                          <a:pt x="663" y="146"/>
                        </a:lnTo>
                        <a:lnTo>
                          <a:pt x="646" y="125"/>
                        </a:lnTo>
                        <a:lnTo>
                          <a:pt x="636" y="119"/>
                        </a:lnTo>
                        <a:lnTo>
                          <a:pt x="625" y="111"/>
                        </a:lnTo>
                        <a:lnTo>
                          <a:pt x="612" y="101"/>
                        </a:lnTo>
                        <a:lnTo>
                          <a:pt x="596" y="92"/>
                        </a:lnTo>
                        <a:lnTo>
                          <a:pt x="581" y="80"/>
                        </a:lnTo>
                        <a:lnTo>
                          <a:pt x="563" y="68"/>
                        </a:lnTo>
                        <a:lnTo>
                          <a:pt x="546" y="56"/>
                        </a:lnTo>
                        <a:lnTo>
                          <a:pt x="529" y="45"/>
                        </a:lnTo>
                        <a:lnTo>
                          <a:pt x="511" y="35"/>
                        </a:lnTo>
                        <a:lnTo>
                          <a:pt x="494" y="25"/>
                        </a:lnTo>
                        <a:lnTo>
                          <a:pt x="479" y="15"/>
                        </a:lnTo>
                        <a:lnTo>
                          <a:pt x="464" y="9"/>
                        </a:lnTo>
                        <a:lnTo>
                          <a:pt x="451" y="4"/>
                        </a:lnTo>
                        <a:lnTo>
                          <a:pt x="440" y="0"/>
                        </a:lnTo>
                        <a:lnTo>
                          <a:pt x="431" y="0"/>
                        </a:lnTo>
                        <a:lnTo>
                          <a:pt x="426" y="2"/>
                        </a:lnTo>
                        <a:lnTo>
                          <a:pt x="419" y="7"/>
                        </a:lnTo>
                        <a:lnTo>
                          <a:pt x="408" y="15"/>
                        </a:lnTo>
                        <a:lnTo>
                          <a:pt x="393" y="27"/>
                        </a:lnTo>
                        <a:lnTo>
                          <a:pt x="376" y="41"/>
                        </a:lnTo>
                        <a:lnTo>
                          <a:pt x="357" y="54"/>
                        </a:lnTo>
                        <a:lnTo>
                          <a:pt x="336" y="72"/>
                        </a:lnTo>
                        <a:lnTo>
                          <a:pt x="315" y="90"/>
                        </a:lnTo>
                        <a:lnTo>
                          <a:pt x="293" y="105"/>
                        </a:lnTo>
                        <a:lnTo>
                          <a:pt x="272" y="123"/>
                        </a:lnTo>
                        <a:lnTo>
                          <a:pt x="250" y="141"/>
                        </a:lnTo>
                        <a:lnTo>
                          <a:pt x="233" y="156"/>
                        </a:lnTo>
                        <a:lnTo>
                          <a:pt x="216" y="172"/>
                        </a:lnTo>
                        <a:lnTo>
                          <a:pt x="204" y="184"/>
                        </a:lnTo>
                        <a:lnTo>
                          <a:pt x="194" y="193"/>
                        </a:lnTo>
                        <a:lnTo>
                          <a:pt x="190" y="201"/>
                        </a:lnTo>
                        <a:lnTo>
                          <a:pt x="190" y="205"/>
                        </a:lnTo>
                        <a:lnTo>
                          <a:pt x="195" y="207"/>
                        </a:lnTo>
                        <a:lnTo>
                          <a:pt x="206" y="209"/>
                        </a:lnTo>
                        <a:lnTo>
                          <a:pt x="221" y="211"/>
                        </a:lnTo>
                        <a:lnTo>
                          <a:pt x="239" y="215"/>
                        </a:lnTo>
                        <a:lnTo>
                          <a:pt x="260" y="217"/>
                        </a:lnTo>
                        <a:lnTo>
                          <a:pt x="284" y="219"/>
                        </a:lnTo>
                        <a:lnTo>
                          <a:pt x="309" y="221"/>
                        </a:lnTo>
                        <a:lnTo>
                          <a:pt x="335" y="223"/>
                        </a:lnTo>
                        <a:lnTo>
                          <a:pt x="360" y="227"/>
                        </a:lnTo>
                        <a:lnTo>
                          <a:pt x="386" y="229"/>
                        </a:lnTo>
                        <a:lnTo>
                          <a:pt x="409" y="233"/>
                        </a:lnTo>
                        <a:lnTo>
                          <a:pt x="430" y="235"/>
                        </a:lnTo>
                        <a:lnTo>
                          <a:pt x="449" y="238"/>
                        </a:lnTo>
                        <a:lnTo>
                          <a:pt x="463" y="240"/>
                        </a:lnTo>
                        <a:lnTo>
                          <a:pt x="474" y="244"/>
                        </a:lnTo>
                        <a:lnTo>
                          <a:pt x="480" y="248"/>
                        </a:lnTo>
                        <a:lnTo>
                          <a:pt x="488" y="260"/>
                        </a:lnTo>
                        <a:lnTo>
                          <a:pt x="499" y="282"/>
                        </a:lnTo>
                        <a:lnTo>
                          <a:pt x="513" y="305"/>
                        </a:lnTo>
                        <a:lnTo>
                          <a:pt x="529" y="332"/>
                        </a:lnTo>
                        <a:lnTo>
                          <a:pt x="545" y="358"/>
                        </a:lnTo>
                        <a:lnTo>
                          <a:pt x="561" y="379"/>
                        </a:lnTo>
                        <a:lnTo>
                          <a:pt x="575" y="395"/>
                        </a:lnTo>
                        <a:lnTo>
                          <a:pt x="587" y="399"/>
                        </a:lnTo>
                        <a:lnTo>
                          <a:pt x="600" y="397"/>
                        </a:lnTo>
                        <a:lnTo>
                          <a:pt x="614" y="397"/>
                        </a:lnTo>
                        <a:lnTo>
                          <a:pt x="631" y="397"/>
                        </a:lnTo>
                        <a:lnTo>
                          <a:pt x="647" y="401"/>
                        </a:lnTo>
                        <a:lnTo>
                          <a:pt x="663" y="407"/>
                        </a:lnTo>
                        <a:lnTo>
                          <a:pt x="677" y="417"/>
                        </a:lnTo>
                        <a:lnTo>
                          <a:pt x="688" y="434"/>
                        </a:lnTo>
                        <a:lnTo>
                          <a:pt x="696" y="456"/>
                        </a:lnTo>
                        <a:lnTo>
                          <a:pt x="703" y="481"/>
                        </a:lnTo>
                        <a:lnTo>
                          <a:pt x="714" y="509"/>
                        </a:lnTo>
                        <a:lnTo>
                          <a:pt x="725" y="538"/>
                        </a:lnTo>
                        <a:lnTo>
                          <a:pt x="736" y="569"/>
                        </a:lnTo>
                        <a:lnTo>
                          <a:pt x="746" y="608"/>
                        </a:lnTo>
                        <a:lnTo>
                          <a:pt x="753" y="655"/>
                        </a:lnTo>
                        <a:lnTo>
                          <a:pt x="754" y="710"/>
                        </a:lnTo>
                        <a:lnTo>
                          <a:pt x="748" y="777"/>
                        </a:lnTo>
                        <a:lnTo>
                          <a:pt x="720" y="706"/>
                        </a:lnTo>
                        <a:lnTo>
                          <a:pt x="773" y="610"/>
                        </a:lnTo>
                        <a:lnTo>
                          <a:pt x="750" y="575"/>
                        </a:lnTo>
                        <a:lnTo>
                          <a:pt x="703" y="657"/>
                        </a:lnTo>
                        <a:lnTo>
                          <a:pt x="701" y="646"/>
                        </a:lnTo>
                        <a:lnTo>
                          <a:pt x="696" y="616"/>
                        </a:lnTo>
                        <a:lnTo>
                          <a:pt x="694" y="587"/>
                        </a:lnTo>
                        <a:lnTo>
                          <a:pt x="696" y="567"/>
                        </a:lnTo>
                        <a:lnTo>
                          <a:pt x="701" y="563"/>
                        </a:lnTo>
                        <a:lnTo>
                          <a:pt x="707" y="558"/>
                        </a:lnTo>
                        <a:lnTo>
                          <a:pt x="715" y="554"/>
                        </a:lnTo>
                        <a:lnTo>
                          <a:pt x="724" y="548"/>
                        </a:lnTo>
                        <a:lnTo>
                          <a:pt x="732" y="544"/>
                        </a:lnTo>
                        <a:lnTo>
                          <a:pt x="737" y="540"/>
                        </a:lnTo>
                        <a:lnTo>
                          <a:pt x="742" y="538"/>
                        </a:lnTo>
                        <a:lnTo>
                          <a:pt x="744" y="538"/>
                        </a:lnTo>
                        <a:lnTo>
                          <a:pt x="714" y="479"/>
                        </a:lnTo>
                        <a:lnTo>
                          <a:pt x="712" y="479"/>
                        </a:lnTo>
                        <a:lnTo>
                          <a:pt x="705" y="481"/>
                        </a:lnTo>
                        <a:lnTo>
                          <a:pt x="696" y="481"/>
                        </a:lnTo>
                        <a:lnTo>
                          <a:pt x="684" y="481"/>
                        </a:lnTo>
                        <a:lnTo>
                          <a:pt x="671" y="481"/>
                        </a:lnTo>
                        <a:lnTo>
                          <a:pt x="657" y="481"/>
                        </a:lnTo>
                        <a:lnTo>
                          <a:pt x="643" y="479"/>
                        </a:lnTo>
                        <a:lnTo>
                          <a:pt x="631" y="475"/>
                        </a:lnTo>
                        <a:lnTo>
                          <a:pt x="617" y="471"/>
                        </a:lnTo>
                        <a:lnTo>
                          <a:pt x="601" y="471"/>
                        </a:lnTo>
                        <a:lnTo>
                          <a:pt x="583" y="469"/>
                        </a:lnTo>
                        <a:lnTo>
                          <a:pt x="564" y="469"/>
                        </a:lnTo>
                        <a:lnTo>
                          <a:pt x="544" y="469"/>
                        </a:lnTo>
                        <a:lnTo>
                          <a:pt x="526" y="469"/>
                        </a:lnTo>
                        <a:lnTo>
                          <a:pt x="511" y="466"/>
                        </a:lnTo>
                        <a:lnTo>
                          <a:pt x="498" y="460"/>
                        </a:lnTo>
                        <a:lnTo>
                          <a:pt x="484" y="452"/>
                        </a:lnTo>
                        <a:lnTo>
                          <a:pt x="468" y="444"/>
                        </a:lnTo>
                        <a:lnTo>
                          <a:pt x="450" y="434"/>
                        </a:lnTo>
                        <a:lnTo>
                          <a:pt x="430" y="426"/>
                        </a:lnTo>
                        <a:lnTo>
                          <a:pt x="412" y="421"/>
                        </a:lnTo>
                        <a:lnTo>
                          <a:pt x="395" y="415"/>
                        </a:lnTo>
                        <a:lnTo>
                          <a:pt x="380" y="413"/>
                        </a:lnTo>
                        <a:lnTo>
                          <a:pt x="369" y="415"/>
                        </a:lnTo>
                        <a:lnTo>
                          <a:pt x="359" y="419"/>
                        </a:lnTo>
                        <a:lnTo>
                          <a:pt x="348" y="428"/>
                        </a:lnTo>
                        <a:lnTo>
                          <a:pt x="335" y="440"/>
                        </a:lnTo>
                        <a:lnTo>
                          <a:pt x="323" y="454"/>
                        </a:lnTo>
                        <a:lnTo>
                          <a:pt x="309" y="471"/>
                        </a:lnTo>
                        <a:lnTo>
                          <a:pt x="297" y="489"/>
                        </a:lnTo>
                        <a:lnTo>
                          <a:pt x="286" y="511"/>
                        </a:lnTo>
                        <a:lnTo>
                          <a:pt x="277" y="530"/>
                        </a:lnTo>
                        <a:lnTo>
                          <a:pt x="265" y="554"/>
                        </a:lnTo>
                        <a:lnTo>
                          <a:pt x="247" y="583"/>
                        </a:lnTo>
                        <a:lnTo>
                          <a:pt x="226" y="614"/>
                        </a:lnTo>
                        <a:lnTo>
                          <a:pt x="203" y="648"/>
                        </a:lnTo>
                        <a:lnTo>
                          <a:pt x="178" y="679"/>
                        </a:lnTo>
                        <a:lnTo>
                          <a:pt x="156" y="706"/>
                        </a:lnTo>
                        <a:lnTo>
                          <a:pt x="137" y="726"/>
                        </a:lnTo>
                        <a:lnTo>
                          <a:pt x="124" y="738"/>
                        </a:lnTo>
                        <a:lnTo>
                          <a:pt x="112" y="753"/>
                        </a:lnTo>
                        <a:lnTo>
                          <a:pt x="95" y="785"/>
                        </a:lnTo>
                        <a:lnTo>
                          <a:pt x="78" y="828"/>
                        </a:lnTo>
                        <a:lnTo>
                          <a:pt x="58" y="883"/>
                        </a:lnTo>
                        <a:lnTo>
                          <a:pt x="39" y="941"/>
                        </a:lnTo>
                        <a:lnTo>
                          <a:pt x="22" y="1006"/>
                        </a:lnTo>
                        <a:lnTo>
                          <a:pt x="9" y="1068"/>
                        </a:lnTo>
                        <a:lnTo>
                          <a:pt x="0" y="1127"/>
                        </a:lnTo>
                        <a:lnTo>
                          <a:pt x="17" y="1119"/>
                        </a:lnTo>
                        <a:lnTo>
                          <a:pt x="34" y="1112"/>
                        </a:lnTo>
                        <a:lnTo>
                          <a:pt x="52" y="1104"/>
                        </a:lnTo>
                        <a:lnTo>
                          <a:pt x="70" y="1096"/>
                        </a:lnTo>
                        <a:lnTo>
                          <a:pt x="88" y="1088"/>
                        </a:lnTo>
                        <a:lnTo>
                          <a:pt x="105" y="1080"/>
                        </a:lnTo>
                        <a:lnTo>
                          <a:pt x="122" y="1072"/>
                        </a:lnTo>
                        <a:lnTo>
                          <a:pt x="139" y="1063"/>
                        </a:lnTo>
                        <a:lnTo>
                          <a:pt x="154" y="1055"/>
                        </a:lnTo>
                        <a:lnTo>
                          <a:pt x="168" y="1045"/>
                        </a:lnTo>
                        <a:lnTo>
                          <a:pt x="183" y="1037"/>
                        </a:lnTo>
                        <a:lnTo>
                          <a:pt x="195" y="1027"/>
                        </a:lnTo>
                        <a:lnTo>
                          <a:pt x="206" y="1018"/>
                        </a:lnTo>
                        <a:lnTo>
                          <a:pt x="216" y="1008"/>
                        </a:lnTo>
                        <a:lnTo>
                          <a:pt x="224" y="998"/>
                        </a:lnTo>
                        <a:lnTo>
                          <a:pt x="229" y="988"/>
                        </a:lnTo>
                        <a:lnTo>
                          <a:pt x="241" y="965"/>
                        </a:lnTo>
                        <a:lnTo>
                          <a:pt x="255" y="939"/>
                        </a:lnTo>
                        <a:lnTo>
                          <a:pt x="270" y="914"/>
                        </a:lnTo>
                        <a:lnTo>
                          <a:pt x="288" y="886"/>
                        </a:lnTo>
                        <a:lnTo>
                          <a:pt x="306" y="861"/>
                        </a:lnTo>
                        <a:lnTo>
                          <a:pt x="325" y="837"/>
                        </a:lnTo>
                        <a:lnTo>
                          <a:pt x="342" y="822"/>
                        </a:lnTo>
                        <a:lnTo>
                          <a:pt x="360" y="810"/>
                        </a:lnTo>
                        <a:lnTo>
                          <a:pt x="378" y="800"/>
                        </a:lnTo>
                        <a:lnTo>
                          <a:pt x="396" y="789"/>
                        </a:lnTo>
                        <a:lnTo>
                          <a:pt x="415" y="771"/>
                        </a:lnTo>
                        <a:lnTo>
                          <a:pt x="432" y="749"/>
                        </a:lnTo>
                        <a:lnTo>
                          <a:pt x="449" y="726"/>
                        </a:lnTo>
                        <a:lnTo>
                          <a:pt x="462" y="700"/>
                        </a:lnTo>
                        <a:lnTo>
                          <a:pt x="472" y="673"/>
                        </a:lnTo>
                        <a:lnTo>
                          <a:pt x="478" y="646"/>
                        </a:lnTo>
                        <a:lnTo>
                          <a:pt x="482" y="618"/>
                        </a:lnTo>
                        <a:lnTo>
                          <a:pt x="491" y="595"/>
                        </a:lnTo>
                        <a:lnTo>
                          <a:pt x="502" y="575"/>
                        </a:lnTo>
                        <a:lnTo>
                          <a:pt x="517" y="560"/>
                        </a:lnTo>
                        <a:lnTo>
                          <a:pt x="532" y="548"/>
                        </a:lnTo>
                        <a:lnTo>
                          <a:pt x="548" y="544"/>
                        </a:lnTo>
                        <a:lnTo>
                          <a:pt x="564" y="542"/>
                        </a:lnTo>
                        <a:lnTo>
                          <a:pt x="579" y="548"/>
                        </a:lnTo>
                        <a:lnTo>
                          <a:pt x="592" y="556"/>
                        </a:lnTo>
                        <a:lnTo>
                          <a:pt x="605" y="567"/>
                        </a:lnTo>
                        <a:lnTo>
                          <a:pt x="617" y="583"/>
                        </a:lnTo>
                        <a:lnTo>
                          <a:pt x="630" y="608"/>
                        </a:lnTo>
                        <a:lnTo>
                          <a:pt x="642" y="646"/>
                        </a:lnTo>
                        <a:lnTo>
                          <a:pt x="654" y="697"/>
                        </a:lnTo>
                        <a:lnTo>
                          <a:pt x="665" y="767"/>
                        </a:lnTo>
                        <a:lnTo>
                          <a:pt x="676" y="857"/>
                        </a:lnTo>
                        <a:lnTo>
                          <a:pt x="659" y="853"/>
                        </a:lnTo>
                        <a:lnTo>
                          <a:pt x="644" y="847"/>
                        </a:lnTo>
                        <a:lnTo>
                          <a:pt x="628" y="845"/>
                        </a:lnTo>
                        <a:lnTo>
                          <a:pt x="613" y="841"/>
                        </a:lnTo>
                        <a:lnTo>
                          <a:pt x="597" y="839"/>
                        </a:lnTo>
                        <a:lnTo>
                          <a:pt x="583" y="837"/>
                        </a:lnTo>
                        <a:lnTo>
                          <a:pt x="569" y="837"/>
                        </a:lnTo>
                        <a:lnTo>
                          <a:pt x="554" y="837"/>
                        </a:lnTo>
                        <a:lnTo>
                          <a:pt x="541" y="837"/>
                        </a:lnTo>
                        <a:lnTo>
                          <a:pt x="528" y="839"/>
                        </a:lnTo>
                        <a:lnTo>
                          <a:pt x="515" y="841"/>
                        </a:lnTo>
                        <a:lnTo>
                          <a:pt x="503" y="843"/>
                        </a:lnTo>
                        <a:lnTo>
                          <a:pt x="492" y="847"/>
                        </a:lnTo>
                        <a:lnTo>
                          <a:pt x="481" y="851"/>
                        </a:lnTo>
                        <a:lnTo>
                          <a:pt x="471" y="855"/>
                        </a:lnTo>
                        <a:lnTo>
                          <a:pt x="462" y="861"/>
                        </a:lnTo>
                        <a:lnTo>
                          <a:pt x="446" y="875"/>
                        </a:lnTo>
                        <a:lnTo>
                          <a:pt x="429" y="888"/>
                        </a:lnTo>
                        <a:lnTo>
                          <a:pt x="413" y="904"/>
                        </a:lnTo>
                        <a:lnTo>
                          <a:pt x="398" y="920"/>
                        </a:lnTo>
                        <a:lnTo>
                          <a:pt x="384" y="935"/>
                        </a:lnTo>
                        <a:lnTo>
                          <a:pt x="370" y="947"/>
                        </a:lnTo>
                        <a:lnTo>
                          <a:pt x="359" y="959"/>
                        </a:lnTo>
                        <a:lnTo>
                          <a:pt x="349" y="965"/>
                        </a:lnTo>
                        <a:lnTo>
                          <a:pt x="338" y="975"/>
                        </a:lnTo>
                        <a:lnTo>
                          <a:pt x="325" y="994"/>
                        </a:lnTo>
                        <a:lnTo>
                          <a:pt x="309" y="1018"/>
                        </a:lnTo>
                        <a:lnTo>
                          <a:pt x="292" y="1043"/>
                        </a:lnTo>
                        <a:lnTo>
                          <a:pt x="273" y="1070"/>
                        </a:lnTo>
                        <a:lnTo>
                          <a:pt x="254" y="1092"/>
                        </a:lnTo>
                        <a:lnTo>
                          <a:pt x="234" y="1108"/>
                        </a:lnTo>
                        <a:lnTo>
                          <a:pt x="214" y="1112"/>
                        </a:lnTo>
                        <a:lnTo>
                          <a:pt x="232" y="1141"/>
                        </a:lnTo>
                        <a:lnTo>
                          <a:pt x="247" y="1162"/>
                        </a:lnTo>
                        <a:lnTo>
                          <a:pt x="262" y="1176"/>
                        </a:lnTo>
                        <a:lnTo>
                          <a:pt x="275" y="1188"/>
                        </a:lnTo>
                        <a:lnTo>
                          <a:pt x="287" y="1194"/>
                        </a:lnTo>
                        <a:lnTo>
                          <a:pt x="298" y="1196"/>
                        </a:lnTo>
                        <a:lnTo>
                          <a:pt x="309" y="1198"/>
                        </a:lnTo>
                        <a:lnTo>
                          <a:pt x="320" y="1200"/>
                        </a:lnTo>
                        <a:lnTo>
                          <a:pt x="303" y="1247"/>
                        </a:lnTo>
                        <a:lnTo>
                          <a:pt x="289" y="1303"/>
                        </a:lnTo>
                        <a:lnTo>
                          <a:pt x="277" y="1368"/>
                        </a:lnTo>
                        <a:lnTo>
                          <a:pt x="268" y="1435"/>
                        </a:lnTo>
                        <a:lnTo>
                          <a:pt x="262" y="1501"/>
                        </a:lnTo>
                        <a:lnTo>
                          <a:pt x="258" y="1566"/>
                        </a:lnTo>
                        <a:lnTo>
                          <a:pt x="256" y="1624"/>
                        </a:lnTo>
                        <a:lnTo>
                          <a:pt x="257" y="1673"/>
                        </a:lnTo>
                        <a:lnTo>
                          <a:pt x="275" y="1644"/>
                        </a:lnTo>
                        <a:lnTo>
                          <a:pt x="296" y="1619"/>
                        </a:lnTo>
                        <a:lnTo>
                          <a:pt x="317" y="1599"/>
                        </a:lnTo>
                        <a:lnTo>
                          <a:pt x="339" y="1581"/>
                        </a:lnTo>
                        <a:lnTo>
                          <a:pt x="361" y="1564"/>
                        </a:lnTo>
                        <a:lnTo>
                          <a:pt x="381" y="1542"/>
                        </a:lnTo>
                        <a:lnTo>
                          <a:pt x="400" y="1519"/>
                        </a:lnTo>
                        <a:lnTo>
                          <a:pt x="415" y="1487"/>
                        </a:lnTo>
                        <a:lnTo>
                          <a:pt x="438" y="1419"/>
                        </a:lnTo>
                        <a:lnTo>
                          <a:pt x="456" y="1356"/>
                        </a:lnTo>
                        <a:lnTo>
                          <a:pt x="469" y="1299"/>
                        </a:lnTo>
                        <a:lnTo>
                          <a:pt x="478" y="1251"/>
                        </a:lnTo>
                        <a:lnTo>
                          <a:pt x="485" y="1207"/>
                        </a:lnTo>
                        <a:lnTo>
                          <a:pt x="491" y="1174"/>
                        </a:lnTo>
                        <a:lnTo>
                          <a:pt x="497" y="1147"/>
                        </a:lnTo>
                        <a:lnTo>
                          <a:pt x="504" y="1127"/>
                        </a:lnTo>
                        <a:lnTo>
                          <a:pt x="513" y="1112"/>
                        </a:lnTo>
                        <a:lnTo>
                          <a:pt x="524" y="1096"/>
                        </a:lnTo>
                        <a:lnTo>
                          <a:pt x="538" y="1078"/>
                        </a:lnTo>
                        <a:lnTo>
                          <a:pt x="552" y="1063"/>
                        </a:lnTo>
                        <a:lnTo>
                          <a:pt x="568" y="1049"/>
                        </a:lnTo>
                        <a:lnTo>
                          <a:pt x="583" y="1037"/>
                        </a:lnTo>
                        <a:lnTo>
                          <a:pt x="601" y="1029"/>
                        </a:lnTo>
                        <a:lnTo>
                          <a:pt x="617" y="1027"/>
                        </a:lnTo>
                        <a:lnTo>
                          <a:pt x="634" y="1029"/>
                        </a:lnTo>
                        <a:lnTo>
                          <a:pt x="647" y="1031"/>
                        </a:lnTo>
                        <a:lnTo>
                          <a:pt x="659" y="1037"/>
                        </a:lnTo>
                        <a:lnTo>
                          <a:pt x="668" y="1041"/>
                        </a:lnTo>
                        <a:lnTo>
                          <a:pt x="676" y="1047"/>
                        </a:lnTo>
                        <a:lnTo>
                          <a:pt x="681" y="1053"/>
                        </a:lnTo>
                        <a:lnTo>
                          <a:pt x="684" y="1055"/>
                        </a:lnTo>
                        <a:lnTo>
                          <a:pt x="685" y="1057"/>
                        </a:lnTo>
                        <a:lnTo>
                          <a:pt x="668" y="1082"/>
                        </a:lnTo>
                        <a:lnTo>
                          <a:pt x="653" y="1104"/>
                        </a:lnTo>
                        <a:lnTo>
                          <a:pt x="638" y="1121"/>
                        </a:lnTo>
                        <a:lnTo>
                          <a:pt x="625" y="1135"/>
                        </a:lnTo>
                        <a:lnTo>
                          <a:pt x="612" y="1147"/>
                        </a:lnTo>
                        <a:lnTo>
                          <a:pt x="601" y="1155"/>
                        </a:lnTo>
                        <a:lnTo>
                          <a:pt x="590" y="1161"/>
                        </a:lnTo>
                        <a:lnTo>
                          <a:pt x="581" y="1166"/>
                        </a:lnTo>
                        <a:lnTo>
                          <a:pt x="572" y="1172"/>
                        </a:lnTo>
                        <a:lnTo>
                          <a:pt x="565" y="1186"/>
                        </a:lnTo>
                        <a:lnTo>
                          <a:pt x="559" y="1202"/>
                        </a:lnTo>
                        <a:lnTo>
                          <a:pt x="554" y="1221"/>
                        </a:lnTo>
                        <a:lnTo>
                          <a:pt x="549" y="1243"/>
                        </a:lnTo>
                        <a:lnTo>
                          <a:pt x="544" y="1264"/>
                        </a:lnTo>
                        <a:lnTo>
                          <a:pt x="541" y="1286"/>
                        </a:lnTo>
                        <a:lnTo>
                          <a:pt x="536" y="1307"/>
                        </a:lnTo>
                        <a:lnTo>
                          <a:pt x="532" y="1358"/>
                        </a:lnTo>
                        <a:lnTo>
                          <a:pt x="532" y="1413"/>
                        </a:lnTo>
                        <a:lnTo>
                          <a:pt x="535" y="1460"/>
                        </a:lnTo>
                        <a:lnTo>
                          <a:pt x="536" y="1480"/>
                        </a:lnTo>
                        <a:lnTo>
                          <a:pt x="541" y="1478"/>
                        </a:lnTo>
                        <a:lnTo>
                          <a:pt x="551" y="1474"/>
                        </a:lnTo>
                        <a:lnTo>
                          <a:pt x="566" y="1468"/>
                        </a:lnTo>
                        <a:lnTo>
                          <a:pt x="585" y="1460"/>
                        </a:lnTo>
                        <a:lnTo>
                          <a:pt x="603" y="1450"/>
                        </a:lnTo>
                        <a:lnTo>
                          <a:pt x="620" y="1440"/>
                        </a:lnTo>
                        <a:lnTo>
                          <a:pt x="633" y="1431"/>
                        </a:lnTo>
                        <a:lnTo>
                          <a:pt x="640" y="1419"/>
                        </a:lnTo>
                        <a:lnTo>
                          <a:pt x="642" y="1380"/>
                        </a:lnTo>
                        <a:lnTo>
                          <a:pt x="641" y="1323"/>
                        </a:lnTo>
                        <a:lnTo>
                          <a:pt x="641" y="1268"/>
                        </a:lnTo>
                        <a:lnTo>
                          <a:pt x="648" y="1235"/>
                        </a:lnTo>
                        <a:lnTo>
                          <a:pt x="656" y="1223"/>
                        </a:lnTo>
                        <a:lnTo>
                          <a:pt x="666" y="1207"/>
                        </a:lnTo>
                        <a:lnTo>
                          <a:pt x="677" y="1190"/>
                        </a:lnTo>
                        <a:lnTo>
                          <a:pt x="689" y="1172"/>
                        </a:lnTo>
                        <a:lnTo>
                          <a:pt x="699" y="1155"/>
                        </a:lnTo>
                        <a:lnTo>
                          <a:pt x="708" y="1141"/>
                        </a:lnTo>
                        <a:lnTo>
                          <a:pt x="714" y="1131"/>
                        </a:lnTo>
                        <a:lnTo>
                          <a:pt x="716" y="1127"/>
                        </a:lnTo>
                        <a:lnTo>
                          <a:pt x="722" y="1172"/>
                        </a:lnTo>
                        <a:lnTo>
                          <a:pt x="730" y="1215"/>
                        </a:lnTo>
                        <a:lnTo>
                          <a:pt x="739" y="1256"/>
                        </a:lnTo>
                        <a:lnTo>
                          <a:pt x="749" y="1303"/>
                        </a:lnTo>
                        <a:lnTo>
                          <a:pt x="759" y="1356"/>
                        </a:lnTo>
                        <a:lnTo>
                          <a:pt x="767" y="1419"/>
                        </a:lnTo>
                        <a:lnTo>
                          <a:pt x="773" y="1495"/>
                        </a:lnTo>
                        <a:lnTo>
                          <a:pt x="775" y="1587"/>
                        </a:lnTo>
                        <a:lnTo>
                          <a:pt x="856" y="1587"/>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6" name="Freeform 11"/>
                  <p:cNvSpPr>
                    <a:spLocks/>
                  </p:cNvSpPr>
                  <p:nvPr/>
                </p:nvSpPr>
                <p:spPr bwMode="auto">
                  <a:xfrm>
                    <a:off x="517" y="2030"/>
                    <a:ext cx="24" cy="322"/>
                  </a:xfrm>
                  <a:custGeom>
                    <a:avLst/>
                    <a:gdLst>
                      <a:gd name="T0" fmla="*/ 0 w 72"/>
                      <a:gd name="T1" fmla="*/ 55 h 495"/>
                      <a:gd name="T2" fmla="*/ 0 w 72"/>
                      <a:gd name="T3" fmla="*/ 55 h 495"/>
                      <a:gd name="T4" fmla="*/ 0 w 72"/>
                      <a:gd name="T5" fmla="*/ 50 h 495"/>
                      <a:gd name="T6" fmla="*/ 0 w 72"/>
                      <a:gd name="T7" fmla="*/ 43 h 495"/>
                      <a:gd name="T8" fmla="*/ 0 w 72"/>
                      <a:gd name="T9" fmla="*/ 36 h 495"/>
                      <a:gd name="T10" fmla="*/ 0 w 72"/>
                      <a:gd name="T11" fmla="*/ 28 h 495"/>
                      <a:gd name="T12" fmla="*/ 0 w 72"/>
                      <a:gd name="T13" fmla="*/ 20 h 495"/>
                      <a:gd name="T14" fmla="*/ 0 w 72"/>
                      <a:gd name="T15" fmla="*/ 13 h 495"/>
                      <a:gd name="T16" fmla="*/ 0 w 72"/>
                      <a:gd name="T17" fmla="*/ 6 h 495"/>
                      <a:gd name="T18" fmla="*/ 0 w 72"/>
                      <a:gd name="T19" fmla="*/ 1 h 495"/>
                      <a:gd name="T20" fmla="*/ 0 w 72"/>
                      <a:gd name="T21" fmla="*/ 0 h 495"/>
                      <a:gd name="T22" fmla="*/ 0 w 72"/>
                      <a:gd name="T23" fmla="*/ 6 h 495"/>
                      <a:gd name="T24" fmla="*/ 0 w 72"/>
                      <a:gd name="T25" fmla="*/ 12 h 495"/>
                      <a:gd name="T26" fmla="*/ 0 w 72"/>
                      <a:gd name="T27" fmla="*/ 20 h 495"/>
                      <a:gd name="T28" fmla="*/ 0 w 72"/>
                      <a:gd name="T29" fmla="*/ 28 h 495"/>
                      <a:gd name="T30" fmla="*/ 0 w 72"/>
                      <a:gd name="T31" fmla="*/ 36 h 495"/>
                      <a:gd name="T32" fmla="*/ 0 w 72"/>
                      <a:gd name="T33" fmla="*/ 43 h 495"/>
                      <a:gd name="T34" fmla="*/ 0 w 72"/>
                      <a:gd name="T35" fmla="*/ 50 h 495"/>
                      <a:gd name="T36" fmla="*/ 0 w 72"/>
                      <a:gd name="T37" fmla="*/ 55 h 495"/>
                      <a:gd name="T38" fmla="*/ 0 w 72"/>
                      <a:gd name="T39" fmla="*/ 57 h 495"/>
                      <a:gd name="T40" fmla="*/ 0 w 72"/>
                      <a:gd name="T41" fmla="*/ 55 h 495"/>
                      <a:gd name="T42" fmla="*/ 0 w 72"/>
                      <a:gd name="T43" fmla="*/ 57 h 495"/>
                      <a:gd name="T44" fmla="*/ 0 w 72"/>
                      <a:gd name="T45" fmla="*/ 57 h 495"/>
                      <a:gd name="T46" fmla="*/ 0 w 72"/>
                      <a:gd name="T47" fmla="*/ 55 h 4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495"/>
                      <a:gd name="T74" fmla="*/ 72 w 72"/>
                      <a:gd name="T75" fmla="*/ 495 h 4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495">
                        <a:moveTo>
                          <a:pt x="2" y="473"/>
                        </a:moveTo>
                        <a:lnTo>
                          <a:pt x="8" y="477"/>
                        </a:lnTo>
                        <a:lnTo>
                          <a:pt x="8" y="428"/>
                        </a:lnTo>
                        <a:lnTo>
                          <a:pt x="10" y="370"/>
                        </a:lnTo>
                        <a:lnTo>
                          <a:pt x="13" y="305"/>
                        </a:lnTo>
                        <a:lnTo>
                          <a:pt x="20" y="239"/>
                        </a:lnTo>
                        <a:lnTo>
                          <a:pt x="28" y="174"/>
                        </a:lnTo>
                        <a:lnTo>
                          <a:pt x="41" y="109"/>
                        </a:lnTo>
                        <a:lnTo>
                          <a:pt x="54" y="53"/>
                        </a:lnTo>
                        <a:lnTo>
                          <a:pt x="72" y="8"/>
                        </a:lnTo>
                        <a:lnTo>
                          <a:pt x="65" y="0"/>
                        </a:lnTo>
                        <a:lnTo>
                          <a:pt x="47" y="49"/>
                        </a:lnTo>
                        <a:lnTo>
                          <a:pt x="34" y="105"/>
                        </a:lnTo>
                        <a:lnTo>
                          <a:pt x="22" y="170"/>
                        </a:lnTo>
                        <a:lnTo>
                          <a:pt x="13" y="239"/>
                        </a:lnTo>
                        <a:lnTo>
                          <a:pt x="6" y="305"/>
                        </a:lnTo>
                        <a:lnTo>
                          <a:pt x="3" y="370"/>
                        </a:lnTo>
                        <a:lnTo>
                          <a:pt x="0" y="428"/>
                        </a:lnTo>
                        <a:lnTo>
                          <a:pt x="2" y="477"/>
                        </a:lnTo>
                        <a:lnTo>
                          <a:pt x="8" y="481"/>
                        </a:lnTo>
                        <a:lnTo>
                          <a:pt x="2" y="477"/>
                        </a:lnTo>
                        <a:lnTo>
                          <a:pt x="2" y="495"/>
                        </a:lnTo>
                        <a:lnTo>
                          <a:pt x="8" y="481"/>
                        </a:lnTo>
                        <a:lnTo>
                          <a:pt x="2" y="47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7" name="Freeform 12"/>
                  <p:cNvSpPr>
                    <a:spLocks/>
                  </p:cNvSpPr>
                  <p:nvPr/>
                </p:nvSpPr>
                <p:spPr bwMode="auto">
                  <a:xfrm>
                    <a:off x="518" y="2217"/>
                    <a:ext cx="54" cy="126"/>
                  </a:xfrm>
                  <a:custGeom>
                    <a:avLst/>
                    <a:gdLst>
                      <a:gd name="T0" fmla="*/ 1 w 164"/>
                      <a:gd name="T1" fmla="*/ 0 h 193"/>
                      <a:gd name="T2" fmla="*/ 1 w 164"/>
                      <a:gd name="T3" fmla="*/ 0 h 193"/>
                      <a:gd name="T4" fmla="*/ 1 w 164"/>
                      <a:gd name="T5" fmla="*/ 3 h 193"/>
                      <a:gd name="T6" fmla="*/ 1 w 164"/>
                      <a:gd name="T7" fmla="*/ 6 h 193"/>
                      <a:gd name="T8" fmla="*/ 0 w 164"/>
                      <a:gd name="T9" fmla="*/ 8 h 193"/>
                      <a:gd name="T10" fmla="*/ 0 w 164"/>
                      <a:gd name="T11" fmla="*/ 10 h 193"/>
                      <a:gd name="T12" fmla="*/ 0 w 164"/>
                      <a:gd name="T13" fmla="*/ 13 h 193"/>
                      <a:gd name="T14" fmla="*/ 0 w 164"/>
                      <a:gd name="T15" fmla="*/ 16 h 193"/>
                      <a:gd name="T16" fmla="*/ 0 w 164"/>
                      <a:gd name="T17" fmla="*/ 18 h 193"/>
                      <a:gd name="T18" fmla="*/ 0 w 164"/>
                      <a:gd name="T19" fmla="*/ 22 h 193"/>
                      <a:gd name="T20" fmla="*/ 0 w 164"/>
                      <a:gd name="T21" fmla="*/ 23 h 193"/>
                      <a:gd name="T22" fmla="*/ 0 w 164"/>
                      <a:gd name="T23" fmla="*/ 20 h 193"/>
                      <a:gd name="T24" fmla="*/ 0 w 164"/>
                      <a:gd name="T25" fmla="*/ 16 h 193"/>
                      <a:gd name="T26" fmla="*/ 0 w 164"/>
                      <a:gd name="T27" fmla="*/ 14 h 193"/>
                      <a:gd name="T28" fmla="*/ 0 w 164"/>
                      <a:gd name="T29" fmla="*/ 12 h 193"/>
                      <a:gd name="T30" fmla="*/ 0 w 164"/>
                      <a:gd name="T31" fmla="*/ 10 h 193"/>
                      <a:gd name="T32" fmla="*/ 1 w 164"/>
                      <a:gd name="T33" fmla="*/ 8 h 193"/>
                      <a:gd name="T34" fmla="*/ 1 w 164"/>
                      <a:gd name="T35" fmla="*/ 5 h 193"/>
                      <a:gd name="T36" fmla="*/ 1 w 164"/>
                      <a:gd name="T37" fmla="*/ 1 h 193"/>
                      <a:gd name="T38" fmla="*/ 1 w 164"/>
                      <a:gd name="T39" fmla="*/ 1 h 193"/>
                      <a:gd name="T40" fmla="*/ 1 w 164"/>
                      <a:gd name="T41" fmla="*/ 0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93"/>
                      <a:gd name="T65" fmla="*/ 164 w 164"/>
                      <a:gd name="T66" fmla="*/ 193 h 1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93">
                        <a:moveTo>
                          <a:pt x="157" y="0"/>
                        </a:moveTo>
                        <a:lnTo>
                          <a:pt x="157" y="0"/>
                        </a:lnTo>
                        <a:lnTo>
                          <a:pt x="144" y="31"/>
                        </a:lnTo>
                        <a:lnTo>
                          <a:pt x="125" y="52"/>
                        </a:lnTo>
                        <a:lnTo>
                          <a:pt x="106" y="74"/>
                        </a:lnTo>
                        <a:lnTo>
                          <a:pt x="84" y="92"/>
                        </a:lnTo>
                        <a:lnTo>
                          <a:pt x="62" y="109"/>
                        </a:lnTo>
                        <a:lnTo>
                          <a:pt x="40" y="129"/>
                        </a:lnTo>
                        <a:lnTo>
                          <a:pt x="19" y="154"/>
                        </a:lnTo>
                        <a:lnTo>
                          <a:pt x="0" y="185"/>
                        </a:lnTo>
                        <a:lnTo>
                          <a:pt x="6" y="193"/>
                        </a:lnTo>
                        <a:lnTo>
                          <a:pt x="23" y="166"/>
                        </a:lnTo>
                        <a:lnTo>
                          <a:pt x="44" y="140"/>
                        </a:lnTo>
                        <a:lnTo>
                          <a:pt x="64" y="121"/>
                        </a:lnTo>
                        <a:lnTo>
                          <a:pt x="86" y="103"/>
                        </a:lnTo>
                        <a:lnTo>
                          <a:pt x="108" y="86"/>
                        </a:lnTo>
                        <a:lnTo>
                          <a:pt x="130" y="64"/>
                        </a:lnTo>
                        <a:lnTo>
                          <a:pt x="148" y="39"/>
                        </a:lnTo>
                        <a:lnTo>
                          <a:pt x="164" y="7"/>
                        </a:lnTo>
                        <a:lnTo>
                          <a:pt x="157"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8" name="Freeform 13"/>
                  <p:cNvSpPr>
                    <a:spLocks/>
                  </p:cNvSpPr>
                  <p:nvPr/>
                </p:nvSpPr>
                <p:spPr bwMode="auto">
                  <a:xfrm>
                    <a:off x="716" y="2181"/>
                    <a:ext cx="3" cy="104"/>
                  </a:xfrm>
                  <a:custGeom>
                    <a:avLst/>
                    <a:gdLst>
                      <a:gd name="T0" fmla="*/ 0 w 11"/>
                      <a:gd name="T1" fmla="*/ 0 h 158"/>
                      <a:gd name="T2" fmla="*/ 0 w 11"/>
                      <a:gd name="T3" fmla="*/ 0 h 158"/>
                      <a:gd name="T4" fmla="*/ 0 w 11"/>
                      <a:gd name="T5" fmla="*/ 4 h 158"/>
                      <a:gd name="T6" fmla="*/ 0 w 11"/>
                      <a:gd name="T7" fmla="*/ 11 h 158"/>
                      <a:gd name="T8" fmla="*/ 0 w 11"/>
                      <a:gd name="T9" fmla="*/ 17 h 158"/>
                      <a:gd name="T10" fmla="*/ 0 w 11"/>
                      <a:gd name="T11" fmla="*/ 20 h 158"/>
                      <a:gd name="T12" fmla="*/ 0 w 11"/>
                      <a:gd name="T13" fmla="*/ 20 h 158"/>
                      <a:gd name="T14" fmla="*/ 0 w 11"/>
                      <a:gd name="T15" fmla="*/ 17 h 158"/>
                      <a:gd name="T16" fmla="*/ 0 w 11"/>
                      <a:gd name="T17" fmla="*/ 11 h 158"/>
                      <a:gd name="T18" fmla="*/ 0 w 11"/>
                      <a:gd name="T19" fmla="*/ 4 h 158"/>
                      <a:gd name="T20" fmla="*/ 0 w 11"/>
                      <a:gd name="T21" fmla="*/ 0 h 158"/>
                      <a:gd name="T22" fmla="*/ 0 w 11"/>
                      <a:gd name="T23" fmla="*/ 0 h 158"/>
                      <a:gd name="T24" fmla="*/ 0 w 11"/>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8"/>
                      <a:gd name="T41" fmla="*/ 11 w 11"/>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8">
                        <a:moveTo>
                          <a:pt x="2" y="0"/>
                        </a:moveTo>
                        <a:lnTo>
                          <a:pt x="2" y="0"/>
                        </a:lnTo>
                        <a:lnTo>
                          <a:pt x="0" y="33"/>
                        </a:lnTo>
                        <a:lnTo>
                          <a:pt x="2" y="86"/>
                        </a:lnTo>
                        <a:lnTo>
                          <a:pt x="3" y="137"/>
                        </a:lnTo>
                        <a:lnTo>
                          <a:pt x="4" y="158"/>
                        </a:lnTo>
                        <a:lnTo>
                          <a:pt x="11" y="158"/>
                        </a:lnTo>
                        <a:lnTo>
                          <a:pt x="10" y="137"/>
                        </a:lnTo>
                        <a:lnTo>
                          <a:pt x="9" y="86"/>
                        </a:lnTo>
                        <a:lnTo>
                          <a:pt x="9" y="33"/>
                        </a:lnTo>
                        <a:lnTo>
                          <a:pt x="9" y="0"/>
                        </a:lnTo>
                        <a:lnTo>
                          <a:pt x="2"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9" name="Freeform 14"/>
                  <p:cNvSpPr>
                    <a:spLocks/>
                  </p:cNvSpPr>
                  <p:nvPr/>
                </p:nvSpPr>
                <p:spPr bwMode="auto">
                  <a:xfrm>
                    <a:off x="716" y="1997"/>
                    <a:ext cx="42" cy="184"/>
                  </a:xfrm>
                  <a:custGeom>
                    <a:avLst/>
                    <a:gdLst>
                      <a:gd name="T0" fmla="*/ 0 w 124"/>
                      <a:gd name="T1" fmla="*/ 1 h 282"/>
                      <a:gd name="T2" fmla="*/ 1 w 124"/>
                      <a:gd name="T3" fmla="*/ 0 h 282"/>
                      <a:gd name="T4" fmla="*/ 0 w 124"/>
                      <a:gd name="T5" fmla="*/ 1 h 282"/>
                      <a:gd name="T6" fmla="*/ 0 w 124"/>
                      <a:gd name="T7" fmla="*/ 5 h 282"/>
                      <a:gd name="T8" fmla="*/ 0 w 124"/>
                      <a:gd name="T9" fmla="*/ 10 h 282"/>
                      <a:gd name="T10" fmla="*/ 0 w 124"/>
                      <a:gd name="T11" fmla="*/ 16 h 282"/>
                      <a:gd name="T12" fmla="*/ 0 w 124"/>
                      <a:gd name="T13" fmla="*/ 22 h 282"/>
                      <a:gd name="T14" fmla="*/ 0 w 124"/>
                      <a:gd name="T15" fmla="*/ 27 h 282"/>
                      <a:gd name="T16" fmla="*/ 0 w 124"/>
                      <a:gd name="T17" fmla="*/ 31 h 282"/>
                      <a:gd name="T18" fmla="*/ 0 w 124"/>
                      <a:gd name="T19" fmla="*/ 33 h 282"/>
                      <a:gd name="T20" fmla="*/ 0 w 124"/>
                      <a:gd name="T21" fmla="*/ 33 h 282"/>
                      <a:gd name="T22" fmla="*/ 0 w 124"/>
                      <a:gd name="T23" fmla="*/ 31 h 282"/>
                      <a:gd name="T24" fmla="*/ 0 w 124"/>
                      <a:gd name="T25" fmla="*/ 27 h 282"/>
                      <a:gd name="T26" fmla="*/ 0 w 124"/>
                      <a:gd name="T27" fmla="*/ 23 h 282"/>
                      <a:gd name="T28" fmla="*/ 0 w 124"/>
                      <a:gd name="T29" fmla="*/ 16 h 282"/>
                      <a:gd name="T30" fmla="*/ 0 w 124"/>
                      <a:gd name="T31" fmla="*/ 10 h 282"/>
                      <a:gd name="T32" fmla="*/ 0 w 124"/>
                      <a:gd name="T33" fmla="*/ 6 h 282"/>
                      <a:gd name="T34" fmla="*/ 1 w 124"/>
                      <a:gd name="T35" fmla="*/ 2 h 282"/>
                      <a:gd name="T36" fmla="*/ 1 w 124"/>
                      <a:gd name="T37" fmla="*/ 1 h 282"/>
                      <a:gd name="T38" fmla="*/ 1 w 124"/>
                      <a:gd name="T39" fmla="*/ 1 h 282"/>
                      <a:gd name="T40" fmla="*/ 1 w 124"/>
                      <a:gd name="T41" fmla="*/ 1 h 282"/>
                      <a:gd name="T42" fmla="*/ 1 w 124"/>
                      <a:gd name="T43" fmla="*/ 1 h 282"/>
                      <a:gd name="T44" fmla="*/ 1 w 124"/>
                      <a:gd name="T45" fmla="*/ 1 h 282"/>
                      <a:gd name="T46" fmla="*/ 0 w 124"/>
                      <a:gd name="T47" fmla="*/ 1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282"/>
                      <a:gd name="T74" fmla="*/ 124 w 124"/>
                      <a:gd name="T75" fmla="*/ 282 h 2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282">
                        <a:moveTo>
                          <a:pt x="115" y="4"/>
                        </a:moveTo>
                        <a:lnTo>
                          <a:pt x="117" y="0"/>
                        </a:lnTo>
                        <a:lnTo>
                          <a:pt x="112" y="12"/>
                        </a:lnTo>
                        <a:lnTo>
                          <a:pt x="99" y="41"/>
                        </a:lnTo>
                        <a:lnTo>
                          <a:pt x="80" y="84"/>
                        </a:lnTo>
                        <a:lnTo>
                          <a:pt x="59" y="133"/>
                        </a:lnTo>
                        <a:lnTo>
                          <a:pt x="38" y="182"/>
                        </a:lnTo>
                        <a:lnTo>
                          <a:pt x="19" y="227"/>
                        </a:lnTo>
                        <a:lnTo>
                          <a:pt x="6" y="260"/>
                        </a:lnTo>
                        <a:lnTo>
                          <a:pt x="0" y="282"/>
                        </a:lnTo>
                        <a:lnTo>
                          <a:pt x="7" y="282"/>
                        </a:lnTo>
                        <a:lnTo>
                          <a:pt x="12" y="268"/>
                        </a:lnTo>
                        <a:lnTo>
                          <a:pt x="26" y="235"/>
                        </a:lnTo>
                        <a:lnTo>
                          <a:pt x="44" y="190"/>
                        </a:lnTo>
                        <a:lnTo>
                          <a:pt x="66" y="141"/>
                        </a:lnTo>
                        <a:lnTo>
                          <a:pt x="87" y="92"/>
                        </a:lnTo>
                        <a:lnTo>
                          <a:pt x="105" y="49"/>
                        </a:lnTo>
                        <a:lnTo>
                          <a:pt x="119" y="19"/>
                        </a:lnTo>
                        <a:lnTo>
                          <a:pt x="123" y="8"/>
                        </a:lnTo>
                        <a:lnTo>
                          <a:pt x="124" y="4"/>
                        </a:lnTo>
                        <a:lnTo>
                          <a:pt x="123" y="8"/>
                        </a:lnTo>
                        <a:lnTo>
                          <a:pt x="124" y="6"/>
                        </a:lnTo>
                        <a:lnTo>
                          <a:pt x="124" y="4"/>
                        </a:lnTo>
                        <a:lnTo>
                          <a:pt x="115" y="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0" name="Freeform 15"/>
                  <p:cNvSpPr>
                    <a:spLocks/>
                  </p:cNvSpPr>
                  <p:nvPr/>
                </p:nvSpPr>
                <p:spPr bwMode="auto">
                  <a:xfrm>
                    <a:off x="755" y="1927"/>
                    <a:ext cx="3" cy="73"/>
                  </a:xfrm>
                  <a:custGeom>
                    <a:avLst/>
                    <a:gdLst>
                      <a:gd name="T0" fmla="*/ 0 w 9"/>
                      <a:gd name="T1" fmla="*/ 3 h 114"/>
                      <a:gd name="T2" fmla="*/ 0 w 9"/>
                      <a:gd name="T3" fmla="*/ 2 h 114"/>
                      <a:gd name="T4" fmla="*/ 0 w 9"/>
                      <a:gd name="T5" fmla="*/ 12 h 114"/>
                      <a:gd name="T6" fmla="*/ 0 w 9"/>
                      <a:gd name="T7" fmla="*/ 12 h 114"/>
                      <a:gd name="T8" fmla="*/ 0 w 9"/>
                      <a:gd name="T9" fmla="*/ 2 h 114"/>
                      <a:gd name="T10" fmla="*/ 0 w 9"/>
                      <a:gd name="T11" fmla="*/ 2 h 114"/>
                      <a:gd name="T12" fmla="*/ 0 w 9"/>
                      <a:gd name="T13" fmla="*/ 2 h 114"/>
                      <a:gd name="T14" fmla="*/ 0 w 9"/>
                      <a:gd name="T15" fmla="*/ 0 h 114"/>
                      <a:gd name="T16" fmla="*/ 0 w 9"/>
                      <a:gd name="T17" fmla="*/ 2 h 114"/>
                      <a:gd name="T18" fmla="*/ 0 w 9"/>
                      <a:gd name="T19" fmla="*/ 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14"/>
                      <a:gd name="T32" fmla="*/ 9 w 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14">
                        <a:moveTo>
                          <a:pt x="7" y="24"/>
                        </a:moveTo>
                        <a:lnTo>
                          <a:pt x="0" y="20"/>
                        </a:lnTo>
                        <a:lnTo>
                          <a:pt x="0" y="114"/>
                        </a:lnTo>
                        <a:lnTo>
                          <a:pt x="9" y="114"/>
                        </a:lnTo>
                        <a:lnTo>
                          <a:pt x="9" y="20"/>
                        </a:lnTo>
                        <a:lnTo>
                          <a:pt x="3" y="16"/>
                        </a:lnTo>
                        <a:lnTo>
                          <a:pt x="9" y="20"/>
                        </a:lnTo>
                        <a:lnTo>
                          <a:pt x="9" y="0"/>
                        </a:lnTo>
                        <a:lnTo>
                          <a:pt x="3" y="16"/>
                        </a:lnTo>
                        <a:lnTo>
                          <a:pt x="7" y="2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1" name="Freeform 16"/>
                  <p:cNvSpPr>
                    <a:spLocks/>
                  </p:cNvSpPr>
                  <p:nvPr/>
                </p:nvSpPr>
                <p:spPr bwMode="auto">
                  <a:xfrm>
                    <a:off x="708" y="1936"/>
                    <a:ext cx="49" cy="171"/>
                  </a:xfrm>
                  <a:custGeom>
                    <a:avLst/>
                    <a:gdLst>
                      <a:gd name="T0" fmla="*/ 0 w 146"/>
                      <a:gd name="T1" fmla="*/ 32 h 260"/>
                      <a:gd name="T2" fmla="*/ 0 w 146"/>
                      <a:gd name="T3" fmla="*/ 32 h 260"/>
                      <a:gd name="T4" fmla="*/ 0 w 146"/>
                      <a:gd name="T5" fmla="*/ 31 h 260"/>
                      <a:gd name="T6" fmla="*/ 0 w 146"/>
                      <a:gd name="T7" fmla="*/ 28 h 260"/>
                      <a:gd name="T8" fmla="*/ 0 w 146"/>
                      <a:gd name="T9" fmla="*/ 22 h 260"/>
                      <a:gd name="T10" fmla="*/ 0 w 146"/>
                      <a:gd name="T11" fmla="*/ 17 h 260"/>
                      <a:gd name="T12" fmla="*/ 0 w 146"/>
                      <a:gd name="T13" fmla="*/ 11 h 260"/>
                      <a:gd name="T14" fmla="*/ 1 w 146"/>
                      <a:gd name="T15" fmla="*/ 6 h 260"/>
                      <a:gd name="T16" fmla="*/ 1 w 146"/>
                      <a:gd name="T17" fmla="*/ 2 h 260"/>
                      <a:gd name="T18" fmla="*/ 1 w 146"/>
                      <a:gd name="T19" fmla="*/ 1 h 260"/>
                      <a:gd name="T20" fmla="*/ 1 w 146"/>
                      <a:gd name="T21" fmla="*/ 0 h 260"/>
                      <a:gd name="T22" fmla="*/ 1 w 146"/>
                      <a:gd name="T23" fmla="*/ 1 h 260"/>
                      <a:gd name="T24" fmla="*/ 1 w 146"/>
                      <a:gd name="T25" fmla="*/ 5 h 260"/>
                      <a:gd name="T26" fmla="*/ 0 w 146"/>
                      <a:gd name="T27" fmla="*/ 11 h 260"/>
                      <a:gd name="T28" fmla="*/ 0 w 146"/>
                      <a:gd name="T29" fmla="*/ 16 h 260"/>
                      <a:gd name="T30" fmla="*/ 0 w 146"/>
                      <a:gd name="T31" fmla="*/ 21 h 260"/>
                      <a:gd name="T32" fmla="*/ 0 w 146"/>
                      <a:gd name="T33" fmla="*/ 26 h 260"/>
                      <a:gd name="T34" fmla="*/ 0 w 146"/>
                      <a:gd name="T35" fmla="*/ 30 h 260"/>
                      <a:gd name="T36" fmla="*/ 0 w 146"/>
                      <a:gd name="T37" fmla="*/ 30 h 260"/>
                      <a:gd name="T38" fmla="*/ 0 w 146"/>
                      <a:gd name="T39" fmla="*/ 30 h 260"/>
                      <a:gd name="T40" fmla="*/ 0 w 146"/>
                      <a:gd name="T41" fmla="*/ 32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6"/>
                      <a:gd name="T64" fmla="*/ 0 h 260"/>
                      <a:gd name="T65" fmla="*/ 146 w 146"/>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6" h="260">
                        <a:moveTo>
                          <a:pt x="0" y="260"/>
                        </a:moveTo>
                        <a:lnTo>
                          <a:pt x="0" y="260"/>
                        </a:lnTo>
                        <a:lnTo>
                          <a:pt x="12" y="252"/>
                        </a:lnTo>
                        <a:lnTo>
                          <a:pt x="30" y="223"/>
                        </a:lnTo>
                        <a:lnTo>
                          <a:pt x="53" y="182"/>
                        </a:lnTo>
                        <a:lnTo>
                          <a:pt x="78" y="135"/>
                        </a:lnTo>
                        <a:lnTo>
                          <a:pt x="104" y="90"/>
                        </a:lnTo>
                        <a:lnTo>
                          <a:pt x="125" y="49"/>
                        </a:lnTo>
                        <a:lnTo>
                          <a:pt x="141" y="19"/>
                        </a:lnTo>
                        <a:lnTo>
                          <a:pt x="146" y="8"/>
                        </a:lnTo>
                        <a:lnTo>
                          <a:pt x="142" y="0"/>
                        </a:lnTo>
                        <a:lnTo>
                          <a:pt x="136" y="12"/>
                        </a:lnTo>
                        <a:lnTo>
                          <a:pt x="121" y="41"/>
                        </a:lnTo>
                        <a:lnTo>
                          <a:pt x="100" y="82"/>
                        </a:lnTo>
                        <a:lnTo>
                          <a:pt x="74" y="127"/>
                        </a:lnTo>
                        <a:lnTo>
                          <a:pt x="49" y="174"/>
                        </a:lnTo>
                        <a:lnTo>
                          <a:pt x="25" y="215"/>
                        </a:lnTo>
                        <a:lnTo>
                          <a:pt x="8" y="241"/>
                        </a:lnTo>
                        <a:lnTo>
                          <a:pt x="2" y="248"/>
                        </a:lnTo>
                        <a:lnTo>
                          <a:pt x="0" y="26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2" name="Freeform 17"/>
                  <p:cNvSpPr>
                    <a:spLocks/>
                  </p:cNvSpPr>
                  <p:nvPr/>
                </p:nvSpPr>
                <p:spPr bwMode="auto">
                  <a:xfrm>
                    <a:off x="692" y="2012"/>
                    <a:ext cx="17" cy="95"/>
                  </a:xfrm>
                  <a:custGeom>
                    <a:avLst/>
                    <a:gdLst>
                      <a:gd name="T0" fmla="*/ 0 w 52"/>
                      <a:gd name="T1" fmla="*/ 0 h 145"/>
                      <a:gd name="T2" fmla="*/ 0 w 52"/>
                      <a:gd name="T3" fmla="*/ 1 h 145"/>
                      <a:gd name="T4" fmla="*/ 0 w 52"/>
                      <a:gd name="T5" fmla="*/ 2 h 145"/>
                      <a:gd name="T6" fmla="*/ 0 w 52"/>
                      <a:gd name="T7" fmla="*/ 3 h 145"/>
                      <a:gd name="T8" fmla="*/ 0 w 52"/>
                      <a:gd name="T9" fmla="*/ 6 h 145"/>
                      <a:gd name="T10" fmla="*/ 0 w 52"/>
                      <a:gd name="T11" fmla="*/ 9 h 145"/>
                      <a:gd name="T12" fmla="*/ 0 w 52"/>
                      <a:gd name="T13" fmla="*/ 12 h 145"/>
                      <a:gd name="T14" fmla="*/ 0 w 52"/>
                      <a:gd name="T15" fmla="*/ 14 h 145"/>
                      <a:gd name="T16" fmla="*/ 0 w 52"/>
                      <a:gd name="T17" fmla="*/ 16 h 145"/>
                      <a:gd name="T18" fmla="*/ 0 w 52"/>
                      <a:gd name="T19" fmla="*/ 18 h 145"/>
                      <a:gd name="T20" fmla="*/ 0 w 52"/>
                      <a:gd name="T21" fmla="*/ 16 h 145"/>
                      <a:gd name="T22" fmla="*/ 0 w 52"/>
                      <a:gd name="T23" fmla="*/ 16 h 145"/>
                      <a:gd name="T24" fmla="*/ 0 w 52"/>
                      <a:gd name="T25" fmla="*/ 13 h 145"/>
                      <a:gd name="T26" fmla="*/ 0 w 52"/>
                      <a:gd name="T27" fmla="*/ 11 h 145"/>
                      <a:gd name="T28" fmla="*/ 0 w 52"/>
                      <a:gd name="T29" fmla="*/ 8 h 145"/>
                      <a:gd name="T30" fmla="*/ 0 w 52"/>
                      <a:gd name="T31" fmla="*/ 5 h 145"/>
                      <a:gd name="T32" fmla="*/ 0 w 52"/>
                      <a:gd name="T33" fmla="*/ 3 h 145"/>
                      <a:gd name="T34" fmla="*/ 0 w 52"/>
                      <a:gd name="T35" fmla="*/ 1 h 145"/>
                      <a:gd name="T36" fmla="*/ 0 w 52"/>
                      <a:gd name="T37" fmla="*/ 1 h 145"/>
                      <a:gd name="T38" fmla="*/ 0 w 52"/>
                      <a:gd name="T39" fmla="*/ 1 h 145"/>
                      <a:gd name="T40" fmla="*/ 0 w 52"/>
                      <a:gd name="T41" fmla="*/ 0 h 145"/>
                      <a:gd name="T42" fmla="*/ 0 w 52"/>
                      <a:gd name="T43" fmla="*/ 1 h 145"/>
                      <a:gd name="T44" fmla="*/ 0 w 52"/>
                      <a:gd name="T45" fmla="*/ 1 h 145"/>
                      <a:gd name="T46" fmla="*/ 0 w 52"/>
                      <a:gd name="T47" fmla="*/ 0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145"/>
                      <a:gd name="T74" fmla="*/ 52 w 52"/>
                      <a:gd name="T75" fmla="*/ 145 h 1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145">
                        <a:moveTo>
                          <a:pt x="4" y="0"/>
                        </a:moveTo>
                        <a:lnTo>
                          <a:pt x="2" y="8"/>
                        </a:lnTo>
                        <a:lnTo>
                          <a:pt x="3" y="14"/>
                        </a:lnTo>
                        <a:lnTo>
                          <a:pt x="8" y="28"/>
                        </a:lnTo>
                        <a:lnTo>
                          <a:pt x="13" y="49"/>
                        </a:lnTo>
                        <a:lnTo>
                          <a:pt x="21" y="75"/>
                        </a:lnTo>
                        <a:lnTo>
                          <a:pt x="29" y="96"/>
                        </a:lnTo>
                        <a:lnTo>
                          <a:pt x="35" y="120"/>
                        </a:lnTo>
                        <a:lnTo>
                          <a:pt x="43" y="135"/>
                        </a:lnTo>
                        <a:lnTo>
                          <a:pt x="50" y="145"/>
                        </a:lnTo>
                        <a:lnTo>
                          <a:pt x="52" y="133"/>
                        </a:lnTo>
                        <a:lnTo>
                          <a:pt x="48" y="128"/>
                        </a:lnTo>
                        <a:lnTo>
                          <a:pt x="42" y="112"/>
                        </a:lnTo>
                        <a:lnTo>
                          <a:pt x="35" y="92"/>
                        </a:lnTo>
                        <a:lnTo>
                          <a:pt x="28" y="67"/>
                        </a:lnTo>
                        <a:lnTo>
                          <a:pt x="20" y="45"/>
                        </a:lnTo>
                        <a:lnTo>
                          <a:pt x="14" y="24"/>
                        </a:lnTo>
                        <a:lnTo>
                          <a:pt x="10" y="10"/>
                        </a:lnTo>
                        <a:lnTo>
                          <a:pt x="9" y="4"/>
                        </a:lnTo>
                        <a:lnTo>
                          <a:pt x="7" y="12"/>
                        </a:lnTo>
                        <a:lnTo>
                          <a:pt x="4" y="0"/>
                        </a:lnTo>
                        <a:lnTo>
                          <a:pt x="0" y="2"/>
                        </a:lnTo>
                        <a:lnTo>
                          <a:pt x="2" y="8"/>
                        </a:lnTo>
                        <a:lnTo>
                          <a:pt x="4"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3" name="Freeform 18"/>
                  <p:cNvSpPr>
                    <a:spLocks/>
                  </p:cNvSpPr>
                  <p:nvPr/>
                </p:nvSpPr>
                <p:spPr bwMode="auto">
                  <a:xfrm>
                    <a:off x="693" y="1970"/>
                    <a:ext cx="25" cy="49"/>
                  </a:xfrm>
                  <a:custGeom>
                    <a:avLst/>
                    <a:gdLst>
                      <a:gd name="T0" fmla="*/ 0 w 75"/>
                      <a:gd name="T1" fmla="*/ 1 h 76"/>
                      <a:gd name="T2" fmla="*/ 0 w 75"/>
                      <a:gd name="T3" fmla="*/ 1 h 76"/>
                      <a:gd name="T4" fmla="*/ 0 w 75"/>
                      <a:gd name="T5" fmla="*/ 1 h 76"/>
                      <a:gd name="T6" fmla="*/ 0 w 75"/>
                      <a:gd name="T7" fmla="*/ 2 h 76"/>
                      <a:gd name="T8" fmla="*/ 0 w 75"/>
                      <a:gd name="T9" fmla="*/ 3 h 76"/>
                      <a:gd name="T10" fmla="*/ 0 w 75"/>
                      <a:gd name="T11" fmla="*/ 4 h 76"/>
                      <a:gd name="T12" fmla="*/ 0 w 75"/>
                      <a:gd name="T13" fmla="*/ 6 h 76"/>
                      <a:gd name="T14" fmla="*/ 0 w 75"/>
                      <a:gd name="T15" fmla="*/ 6 h 76"/>
                      <a:gd name="T16" fmla="*/ 0 w 75"/>
                      <a:gd name="T17" fmla="*/ 7 h 76"/>
                      <a:gd name="T18" fmla="*/ 0 w 75"/>
                      <a:gd name="T19" fmla="*/ 7 h 76"/>
                      <a:gd name="T20" fmla="*/ 0 w 75"/>
                      <a:gd name="T21" fmla="*/ 9 h 76"/>
                      <a:gd name="T22" fmla="*/ 0 w 75"/>
                      <a:gd name="T23" fmla="*/ 8 h 76"/>
                      <a:gd name="T24" fmla="*/ 0 w 75"/>
                      <a:gd name="T25" fmla="*/ 8 h 76"/>
                      <a:gd name="T26" fmla="*/ 0 w 75"/>
                      <a:gd name="T27" fmla="*/ 6 h 76"/>
                      <a:gd name="T28" fmla="*/ 0 w 75"/>
                      <a:gd name="T29" fmla="*/ 6 h 76"/>
                      <a:gd name="T30" fmla="*/ 0 w 75"/>
                      <a:gd name="T31" fmla="*/ 4 h 76"/>
                      <a:gd name="T32" fmla="*/ 0 w 75"/>
                      <a:gd name="T33" fmla="*/ 3 h 76"/>
                      <a:gd name="T34" fmla="*/ 0 w 75"/>
                      <a:gd name="T35" fmla="*/ 2 h 76"/>
                      <a:gd name="T36" fmla="*/ 0 w 75"/>
                      <a:gd name="T37" fmla="*/ 0 h 76"/>
                      <a:gd name="T38" fmla="*/ 0 w 75"/>
                      <a:gd name="T39" fmla="*/ 0 h 76"/>
                      <a:gd name="T40" fmla="*/ 0 w 75"/>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6"/>
                      <a:gd name="T65" fmla="*/ 75 w 75"/>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6">
                        <a:moveTo>
                          <a:pt x="68" y="8"/>
                        </a:moveTo>
                        <a:lnTo>
                          <a:pt x="68" y="8"/>
                        </a:lnTo>
                        <a:lnTo>
                          <a:pt x="67" y="8"/>
                        </a:lnTo>
                        <a:lnTo>
                          <a:pt x="61" y="17"/>
                        </a:lnTo>
                        <a:lnTo>
                          <a:pt x="51" y="27"/>
                        </a:lnTo>
                        <a:lnTo>
                          <a:pt x="38" y="39"/>
                        </a:lnTo>
                        <a:lnTo>
                          <a:pt x="25" y="49"/>
                        </a:lnTo>
                        <a:lnTo>
                          <a:pt x="13" y="57"/>
                        </a:lnTo>
                        <a:lnTo>
                          <a:pt x="4" y="62"/>
                        </a:lnTo>
                        <a:lnTo>
                          <a:pt x="0" y="64"/>
                        </a:lnTo>
                        <a:lnTo>
                          <a:pt x="3" y="76"/>
                        </a:lnTo>
                        <a:lnTo>
                          <a:pt x="6" y="74"/>
                        </a:lnTo>
                        <a:lnTo>
                          <a:pt x="15" y="68"/>
                        </a:lnTo>
                        <a:lnTo>
                          <a:pt x="27" y="60"/>
                        </a:lnTo>
                        <a:lnTo>
                          <a:pt x="40" y="51"/>
                        </a:lnTo>
                        <a:lnTo>
                          <a:pt x="54" y="39"/>
                        </a:lnTo>
                        <a:lnTo>
                          <a:pt x="66" y="29"/>
                        </a:lnTo>
                        <a:lnTo>
                          <a:pt x="73" y="15"/>
                        </a:lnTo>
                        <a:lnTo>
                          <a:pt x="75" y="0"/>
                        </a:lnTo>
                        <a:lnTo>
                          <a:pt x="68" y="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4" name="Freeform 19"/>
                  <p:cNvSpPr>
                    <a:spLocks/>
                  </p:cNvSpPr>
                  <p:nvPr/>
                </p:nvSpPr>
                <p:spPr bwMode="auto">
                  <a:xfrm>
                    <a:off x="702" y="1923"/>
                    <a:ext cx="16" cy="52"/>
                  </a:xfrm>
                  <a:custGeom>
                    <a:avLst/>
                    <a:gdLst>
                      <a:gd name="T0" fmla="*/ 0 w 47"/>
                      <a:gd name="T1" fmla="*/ 0 h 81"/>
                      <a:gd name="T2" fmla="*/ 0 w 47"/>
                      <a:gd name="T3" fmla="*/ 1 h 81"/>
                      <a:gd name="T4" fmla="*/ 0 w 47"/>
                      <a:gd name="T5" fmla="*/ 1 h 81"/>
                      <a:gd name="T6" fmla="*/ 0 w 47"/>
                      <a:gd name="T7" fmla="*/ 2 h 81"/>
                      <a:gd name="T8" fmla="*/ 0 w 47"/>
                      <a:gd name="T9" fmla="*/ 3 h 81"/>
                      <a:gd name="T10" fmla="*/ 0 w 47"/>
                      <a:gd name="T11" fmla="*/ 4 h 81"/>
                      <a:gd name="T12" fmla="*/ 0 w 47"/>
                      <a:gd name="T13" fmla="*/ 5 h 81"/>
                      <a:gd name="T14" fmla="*/ 0 w 47"/>
                      <a:gd name="T15" fmla="*/ 6 h 81"/>
                      <a:gd name="T16" fmla="*/ 0 w 47"/>
                      <a:gd name="T17" fmla="*/ 8 h 81"/>
                      <a:gd name="T18" fmla="*/ 0 w 47"/>
                      <a:gd name="T19" fmla="*/ 8 h 81"/>
                      <a:gd name="T20" fmla="*/ 0 w 47"/>
                      <a:gd name="T21" fmla="*/ 8 h 81"/>
                      <a:gd name="T22" fmla="*/ 0 w 47"/>
                      <a:gd name="T23" fmla="*/ 7 h 81"/>
                      <a:gd name="T24" fmla="*/ 0 w 47"/>
                      <a:gd name="T25" fmla="*/ 6 h 81"/>
                      <a:gd name="T26" fmla="*/ 0 w 47"/>
                      <a:gd name="T27" fmla="*/ 4 h 81"/>
                      <a:gd name="T28" fmla="*/ 0 w 47"/>
                      <a:gd name="T29" fmla="*/ 3 h 81"/>
                      <a:gd name="T30" fmla="*/ 0 w 47"/>
                      <a:gd name="T31" fmla="*/ 2 h 81"/>
                      <a:gd name="T32" fmla="*/ 0 w 47"/>
                      <a:gd name="T33" fmla="*/ 1 h 81"/>
                      <a:gd name="T34" fmla="*/ 0 w 47"/>
                      <a:gd name="T35" fmla="*/ 1 h 81"/>
                      <a:gd name="T36" fmla="*/ 0 w 47"/>
                      <a:gd name="T37" fmla="*/ 0 h 81"/>
                      <a:gd name="T38" fmla="*/ 0 w 47"/>
                      <a:gd name="T39" fmla="*/ 1 h 81"/>
                      <a:gd name="T40" fmla="*/ 0 w 47"/>
                      <a:gd name="T41" fmla="*/ 0 h 81"/>
                      <a:gd name="T42" fmla="*/ 0 w 47"/>
                      <a:gd name="T43" fmla="*/ 1 h 81"/>
                      <a:gd name="T44" fmla="*/ 0 w 47"/>
                      <a:gd name="T45" fmla="*/ 1 h 81"/>
                      <a:gd name="T46" fmla="*/ 0 w 47"/>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81"/>
                      <a:gd name="T74" fmla="*/ 47 w 47"/>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81">
                        <a:moveTo>
                          <a:pt x="2" y="0"/>
                        </a:moveTo>
                        <a:lnTo>
                          <a:pt x="3" y="8"/>
                        </a:lnTo>
                        <a:lnTo>
                          <a:pt x="4" y="10"/>
                        </a:lnTo>
                        <a:lnTo>
                          <a:pt x="8" y="16"/>
                        </a:lnTo>
                        <a:lnTo>
                          <a:pt x="13" y="26"/>
                        </a:lnTo>
                        <a:lnTo>
                          <a:pt x="20" y="37"/>
                        </a:lnTo>
                        <a:lnTo>
                          <a:pt x="27" y="49"/>
                        </a:lnTo>
                        <a:lnTo>
                          <a:pt x="31" y="61"/>
                        </a:lnTo>
                        <a:lnTo>
                          <a:pt x="37" y="73"/>
                        </a:lnTo>
                        <a:lnTo>
                          <a:pt x="40" y="81"/>
                        </a:lnTo>
                        <a:lnTo>
                          <a:pt x="47" y="73"/>
                        </a:lnTo>
                        <a:lnTo>
                          <a:pt x="43" y="65"/>
                        </a:lnTo>
                        <a:lnTo>
                          <a:pt x="38" y="53"/>
                        </a:lnTo>
                        <a:lnTo>
                          <a:pt x="31" y="41"/>
                        </a:lnTo>
                        <a:lnTo>
                          <a:pt x="24" y="30"/>
                        </a:lnTo>
                        <a:lnTo>
                          <a:pt x="18" y="18"/>
                        </a:lnTo>
                        <a:lnTo>
                          <a:pt x="12" y="8"/>
                        </a:lnTo>
                        <a:lnTo>
                          <a:pt x="9" y="2"/>
                        </a:lnTo>
                        <a:lnTo>
                          <a:pt x="8" y="0"/>
                        </a:lnTo>
                        <a:lnTo>
                          <a:pt x="9" y="8"/>
                        </a:lnTo>
                        <a:lnTo>
                          <a:pt x="2" y="0"/>
                        </a:lnTo>
                        <a:lnTo>
                          <a:pt x="0" y="4"/>
                        </a:lnTo>
                        <a:lnTo>
                          <a:pt x="3" y="8"/>
                        </a:lnTo>
                        <a:lnTo>
                          <a:pt x="2"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5" name="Freeform 20"/>
                  <p:cNvSpPr>
                    <a:spLocks/>
                  </p:cNvSpPr>
                  <p:nvPr/>
                </p:nvSpPr>
                <p:spPr bwMode="auto">
                  <a:xfrm>
                    <a:off x="703" y="1811"/>
                    <a:ext cx="31" cy="117"/>
                  </a:xfrm>
                  <a:custGeom>
                    <a:avLst/>
                    <a:gdLst>
                      <a:gd name="T0" fmla="*/ 0 w 92"/>
                      <a:gd name="T1" fmla="*/ 0 h 180"/>
                      <a:gd name="T2" fmla="*/ 0 w 92"/>
                      <a:gd name="T3" fmla="*/ 0 h 180"/>
                      <a:gd name="T4" fmla="*/ 0 w 92"/>
                      <a:gd name="T5" fmla="*/ 1 h 180"/>
                      <a:gd name="T6" fmla="*/ 0 w 92"/>
                      <a:gd name="T7" fmla="*/ 3 h 180"/>
                      <a:gd name="T8" fmla="*/ 0 w 92"/>
                      <a:gd name="T9" fmla="*/ 6 h 180"/>
                      <a:gd name="T10" fmla="*/ 0 w 92"/>
                      <a:gd name="T11" fmla="*/ 10 h 180"/>
                      <a:gd name="T12" fmla="*/ 0 w 92"/>
                      <a:gd name="T13" fmla="*/ 14 h 180"/>
                      <a:gd name="T14" fmla="*/ 0 w 92"/>
                      <a:gd name="T15" fmla="*/ 17 h 180"/>
                      <a:gd name="T16" fmla="*/ 0 w 92"/>
                      <a:gd name="T17" fmla="*/ 20 h 180"/>
                      <a:gd name="T18" fmla="*/ 0 w 92"/>
                      <a:gd name="T19" fmla="*/ 20 h 180"/>
                      <a:gd name="T20" fmla="*/ 0 w 92"/>
                      <a:gd name="T21" fmla="*/ 21 h 180"/>
                      <a:gd name="T22" fmla="*/ 0 w 92"/>
                      <a:gd name="T23" fmla="*/ 20 h 180"/>
                      <a:gd name="T24" fmla="*/ 0 w 92"/>
                      <a:gd name="T25" fmla="*/ 18 h 180"/>
                      <a:gd name="T26" fmla="*/ 0 w 92"/>
                      <a:gd name="T27" fmla="*/ 14 h 180"/>
                      <a:gd name="T28" fmla="*/ 0 w 92"/>
                      <a:gd name="T29" fmla="*/ 10 h 180"/>
                      <a:gd name="T30" fmla="*/ 0 w 92"/>
                      <a:gd name="T31" fmla="*/ 7 h 180"/>
                      <a:gd name="T32" fmla="*/ 0 w 92"/>
                      <a:gd name="T33" fmla="*/ 4 h 180"/>
                      <a:gd name="T34" fmla="*/ 0 w 92"/>
                      <a:gd name="T35" fmla="*/ 2 h 180"/>
                      <a:gd name="T36" fmla="*/ 0 w 92"/>
                      <a:gd name="T37" fmla="*/ 1 h 180"/>
                      <a:gd name="T38" fmla="*/ 0 w 92"/>
                      <a:gd name="T39" fmla="*/ 1 h 180"/>
                      <a:gd name="T40" fmla="*/ 0 w 92"/>
                      <a:gd name="T41" fmla="*/ 0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80"/>
                      <a:gd name="T65" fmla="*/ 92 w 92"/>
                      <a:gd name="T66" fmla="*/ 180 h 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80">
                        <a:moveTo>
                          <a:pt x="92" y="0"/>
                        </a:moveTo>
                        <a:lnTo>
                          <a:pt x="92" y="0"/>
                        </a:lnTo>
                        <a:lnTo>
                          <a:pt x="82" y="6"/>
                        </a:lnTo>
                        <a:lnTo>
                          <a:pt x="71" y="25"/>
                        </a:lnTo>
                        <a:lnTo>
                          <a:pt x="56" y="53"/>
                        </a:lnTo>
                        <a:lnTo>
                          <a:pt x="41" y="84"/>
                        </a:lnTo>
                        <a:lnTo>
                          <a:pt x="26" y="116"/>
                        </a:lnTo>
                        <a:lnTo>
                          <a:pt x="12" y="145"/>
                        </a:lnTo>
                        <a:lnTo>
                          <a:pt x="4" y="164"/>
                        </a:lnTo>
                        <a:lnTo>
                          <a:pt x="0" y="172"/>
                        </a:lnTo>
                        <a:lnTo>
                          <a:pt x="7" y="180"/>
                        </a:lnTo>
                        <a:lnTo>
                          <a:pt x="10" y="172"/>
                        </a:lnTo>
                        <a:lnTo>
                          <a:pt x="19" y="153"/>
                        </a:lnTo>
                        <a:lnTo>
                          <a:pt x="32" y="123"/>
                        </a:lnTo>
                        <a:lnTo>
                          <a:pt x="48" y="92"/>
                        </a:lnTo>
                        <a:lnTo>
                          <a:pt x="62" y="61"/>
                        </a:lnTo>
                        <a:lnTo>
                          <a:pt x="76" y="33"/>
                        </a:lnTo>
                        <a:lnTo>
                          <a:pt x="87" y="18"/>
                        </a:lnTo>
                        <a:lnTo>
                          <a:pt x="90" y="12"/>
                        </a:lnTo>
                        <a:lnTo>
                          <a:pt x="92"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6" name="Freeform 21"/>
                  <p:cNvSpPr>
                    <a:spLocks/>
                  </p:cNvSpPr>
                  <p:nvPr/>
                </p:nvSpPr>
                <p:spPr bwMode="auto">
                  <a:xfrm>
                    <a:off x="732" y="1811"/>
                    <a:ext cx="5" cy="113"/>
                  </a:xfrm>
                  <a:custGeom>
                    <a:avLst/>
                    <a:gdLst>
                      <a:gd name="T0" fmla="*/ 0 w 13"/>
                      <a:gd name="T1" fmla="*/ 19 h 174"/>
                      <a:gd name="T2" fmla="*/ 0 w 13"/>
                      <a:gd name="T3" fmla="*/ 19 h 174"/>
                      <a:gd name="T4" fmla="*/ 0 w 13"/>
                      <a:gd name="T5" fmla="*/ 16 h 174"/>
                      <a:gd name="T6" fmla="*/ 0 w 13"/>
                      <a:gd name="T7" fmla="*/ 9 h 174"/>
                      <a:gd name="T8" fmla="*/ 0 w 13"/>
                      <a:gd name="T9" fmla="*/ 3 h 174"/>
                      <a:gd name="T10" fmla="*/ 0 w 13"/>
                      <a:gd name="T11" fmla="*/ 0 h 174"/>
                      <a:gd name="T12" fmla="*/ 0 w 13"/>
                      <a:gd name="T13" fmla="*/ 1 h 174"/>
                      <a:gd name="T14" fmla="*/ 0 w 13"/>
                      <a:gd name="T15" fmla="*/ 3 h 174"/>
                      <a:gd name="T16" fmla="*/ 0 w 13"/>
                      <a:gd name="T17" fmla="*/ 9 h 174"/>
                      <a:gd name="T18" fmla="*/ 0 w 13"/>
                      <a:gd name="T19" fmla="*/ 16 h 174"/>
                      <a:gd name="T20" fmla="*/ 0 w 13"/>
                      <a:gd name="T21" fmla="*/ 20 h 174"/>
                      <a:gd name="T22" fmla="*/ 0 w 13"/>
                      <a:gd name="T23" fmla="*/ 20 h 174"/>
                      <a:gd name="T24" fmla="*/ 0 w 13"/>
                      <a:gd name="T25" fmla="*/ 19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74"/>
                      <a:gd name="T41" fmla="*/ 13 w 13"/>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74">
                        <a:moveTo>
                          <a:pt x="13" y="163"/>
                        </a:moveTo>
                        <a:lnTo>
                          <a:pt x="13" y="163"/>
                        </a:lnTo>
                        <a:lnTo>
                          <a:pt x="8" y="135"/>
                        </a:lnTo>
                        <a:lnTo>
                          <a:pt x="9" y="82"/>
                        </a:lnTo>
                        <a:lnTo>
                          <a:pt x="10" y="31"/>
                        </a:lnTo>
                        <a:lnTo>
                          <a:pt x="4" y="0"/>
                        </a:lnTo>
                        <a:lnTo>
                          <a:pt x="2" y="12"/>
                        </a:lnTo>
                        <a:lnTo>
                          <a:pt x="1" y="31"/>
                        </a:lnTo>
                        <a:lnTo>
                          <a:pt x="0" y="82"/>
                        </a:lnTo>
                        <a:lnTo>
                          <a:pt x="1" y="135"/>
                        </a:lnTo>
                        <a:lnTo>
                          <a:pt x="9" y="174"/>
                        </a:lnTo>
                        <a:lnTo>
                          <a:pt x="13" y="16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7" name="Freeform 22"/>
                  <p:cNvSpPr>
                    <a:spLocks/>
                  </p:cNvSpPr>
                  <p:nvPr/>
                </p:nvSpPr>
                <p:spPr bwMode="auto">
                  <a:xfrm>
                    <a:off x="735" y="1917"/>
                    <a:ext cx="31" cy="148"/>
                  </a:xfrm>
                  <a:custGeom>
                    <a:avLst/>
                    <a:gdLst>
                      <a:gd name="T0" fmla="*/ 0 w 92"/>
                      <a:gd name="T1" fmla="*/ 26 h 229"/>
                      <a:gd name="T2" fmla="*/ 0 w 92"/>
                      <a:gd name="T3" fmla="*/ 26 h 229"/>
                      <a:gd name="T4" fmla="*/ 0 w 92"/>
                      <a:gd name="T5" fmla="*/ 23 h 229"/>
                      <a:gd name="T6" fmla="*/ 0 w 92"/>
                      <a:gd name="T7" fmla="*/ 20 h 229"/>
                      <a:gd name="T8" fmla="*/ 0 w 92"/>
                      <a:gd name="T9" fmla="*/ 16 h 229"/>
                      <a:gd name="T10" fmla="*/ 0 w 92"/>
                      <a:gd name="T11" fmla="*/ 12 h 229"/>
                      <a:gd name="T12" fmla="*/ 0 w 92"/>
                      <a:gd name="T13" fmla="*/ 8 h 229"/>
                      <a:gd name="T14" fmla="*/ 0 w 92"/>
                      <a:gd name="T15" fmla="*/ 5 h 229"/>
                      <a:gd name="T16" fmla="*/ 0 w 92"/>
                      <a:gd name="T17" fmla="*/ 2 h 229"/>
                      <a:gd name="T18" fmla="*/ 0 w 92"/>
                      <a:gd name="T19" fmla="*/ 0 h 229"/>
                      <a:gd name="T20" fmla="*/ 0 w 92"/>
                      <a:gd name="T21" fmla="*/ 1 h 229"/>
                      <a:gd name="T22" fmla="*/ 0 w 92"/>
                      <a:gd name="T23" fmla="*/ 3 h 229"/>
                      <a:gd name="T24" fmla="*/ 0 w 92"/>
                      <a:gd name="T25" fmla="*/ 5 h 229"/>
                      <a:gd name="T26" fmla="*/ 0 w 92"/>
                      <a:gd name="T27" fmla="*/ 9 h 229"/>
                      <a:gd name="T28" fmla="*/ 0 w 92"/>
                      <a:gd name="T29" fmla="*/ 14 h 229"/>
                      <a:gd name="T30" fmla="*/ 0 w 92"/>
                      <a:gd name="T31" fmla="*/ 17 h 229"/>
                      <a:gd name="T32" fmla="*/ 0 w 92"/>
                      <a:gd name="T33" fmla="*/ 21 h 229"/>
                      <a:gd name="T34" fmla="*/ 0 w 92"/>
                      <a:gd name="T35" fmla="*/ 24 h 229"/>
                      <a:gd name="T36" fmla="*/ 0 w 92"/>
                      <a:gd name="T37" fmla="*/ 26 h 229"/>
                      <a:gd name="T38" fmla="*/ 0 w 92"/>
                      <a:gd name="T39" fmla="*/ 26 h 229"/>
                      <a:gd name="T40" fmla="*/ 0 w 92"/>
                      <a:gd name="T41" fmla="*/ 26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29"/>
                      <a:gd name="T65" fmla="*/ 92 w 92"/>
                      <a:gd name="T66" fmla="*/ 229 h 2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29">
                        <a:moveTo>
                          <a:pt x="92" y="229"/>
                        </a:moveTo>
                        <a:lnTo>
                          <a:pt x="92" y="229"/>
                        </a:lnTo>
                        <a:lnTo>
                          <a:pt x="87" y="209"/>
                        </a:lnTo>
                        <a:lnTo>
                          <a:pt x="79" y="180"/>
                        </a:lnTo>
                        <a:lnTo>
                          <a:pt x="67" y="146"/>
                        </a:lnTo>
                        <a:lnTo>
                          <a:pt x="54" y="109"/>
                        </a:lnTo>
                        <a:lnTo>
                          <a:pt x="40" y="72"/>
                        </a:lnTo>
                        <a:lnTo>
                          <a:pt x="25" y="41"/>
                        </a:lnTo>
                        <a:lnTo>
                          <a:pt x="12" y="15"/>
                        </a:lnTo>
                        <a:lnTo>
                          <a:pt x="4" y="0"/>
                        </a:lnTo>
                        <a:lnTo>
                          <a:pt x="0" y="11"/>
                        </a:lnTo>
                        <a:lnTo>
                          <a:pt x="7" y="23"/>
                        </a:lnTo>
                        <a:lnTo>
                          <a:pt x="19" y="48"/>
                        </a:lnTo>
                        <a:lnTo>
                          <a:pt x="33" y="80"/>
                        </a:lnTo>
                        <a:lnTo>
                          <a:pt x="47" y="117"/>
                        </a:lnTo>
                        <a:lnTo>
                          <a:pt x="61" y="154"/>
                        </a:lnTo>
                        <a:lnTo>
                          <a:pt x="73" y="187"/>
                        </a:lnTo>
                        <a:lnTo>
                          <a:pt x="81" y="213"/>
                        </a:lnTo>
                        <a:lnTo>
                          <a:pt x="83" y="229"/>
                        </a:lnTo>
                        <a:lnTo>
                          <a:pt x="92" y="229"/>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8" name="Freeform 23"/>
                  <p:cNvSpPr>
                    <a:spLocks/>
                  </p:cNvSpPr>
                  <p:nvPr/>
                </p:nvSpPr>
                <p:spPr bwMode="auto">
                  <a:xfrm>
                    <a:off x="749" y="2065"/>
                    <a:ext cx="17" cy="185"/>
                  </a:xfrm>
                  <a:custGeom>
                    <a:avLst/>
                    <a:gdLst>
                      <a:gd name="T0" fmla="*/ 0 w 50"/>
                      <a:gd name="T1" fmla="*/ 32 h 283"/>
                      <a:gd name="T2" fmla="*/ 0 w 50"/>
                      <a:gd name="T3" fmla="*/ 32 h 283"/>
                      <a:gd name="T4" fmla="*/ 0 w 50"/>
                      <a:gd name="T5" fmla="*/ 32 h 283"/>
                      <a:gd name="T6" fmla="*/ 0 w 50"/>
                      <a:gd name="T7" fmla="*/ 28 h 283"/>
                      <a:gd name="T8" fmla="*/ 0 w 50"/>
                      <a:gd name="T9" fmla="*/ 24 h 283"/>
                      <a:gd name="T10" fmla="*/ 0 w 50"/>
                      <a:gd name="T11" fmla="*/ 18 h 283"/>
                      <a:gd name="T12" fmla="*/ 0 w 50"/>
                      <a:gd name="T13" fmla="*/ 12 h 283"/>
                      <a:gd name="T14" fmla="*/ 0 w 50"/>
                      <a:gd name="T15" fmla="*/ 7 h 283"/>
                      <a:gd name="T16" fmla="*/ 0 w 50"/>
                      <a:gd name="T17" fmla="*/ 3 h 283"/>
                      <a:gd name="T18" fmla="*/ 0 w 50"/>
                      <a:gd name="T19" fmla="*/ 0 h 283"/>
                      <a:gd name="T20" fmla="*/ 0 w 50"/>
                      <a:gd name="T21" fmla="*/ 0 h 283"/>
                      <a:gd name="T22" fmla="*/ 0 w 50"/>
                      <a:gd name="T23" fmla="*/ 3 h 283"/>
                      <a:gd name="T24" fmla="*/ 0 w 50"/>
                      <a:gd name="T25" fmla="*/ 7 h 283"/>
                      <a:gd name="T26" fmla="*/ 0 w 50"/>
                      <a:gd name="T27" fmla="*/ 12 h 283"/>
                      <a:gd name="T28" fmla="*/ 0 w 50"/>
                      <a:gd name="T29" fmla="*/ 18 h 283"/>
                      <a:gd name="T30" fmla="*/ 0 w 50"/>
                      <a:gd name="T31" fmla="*/ 23 h 283"/>
                      <a:gd name="T32" fmla="*/ 0 w 50"/>
                      <a:gd name="T33" fmla="*/ 28 h 283"/>
                      <a:gd name="T34" fmla="*/ 0 w 50"/>
                      <a:gd name="T35" fmla="*/ 32 h 283"/>
                      <a:gd name="T36" fmla="*/ 0 w 50"/>
                      <a:gd name="T37" fmla="*/ 34 h 283"/>
                      <a:gd name="T38" fmla="*/ 0 w 50"/>
                      <a:gd name="T39" fmla="*/ 34 h 283"/>
                      <a:gd name="T40" fmla="*/ 0 w 50"/>
                      <a:gd name="T41" fmla="*/ 32 h 2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283"/>
                      <a:gd name="T65" fmla="*/ 50 w 50"/>
                      <a:gd name="T66" fmla="*/ 283 h 2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283">
                        <a:moveTo>
                          <a:pt x="4" y="268"/>
                        </a:moveTo>
                        <a:lnTo>
                          <a:pt x="4" y="268"/>
                        </a:lnTo>
                        <a:lnTo>
                          <a:pt x="6" y="266"/>
                        </a:lnTo>
                        <a:lnTo>
                          <a:pt x="10" y="236"/>
                        </a:lnTo>
                        <a:lnTo>
                          <a:pt x="16" y="199"/>
                        </a:lnTo>
                        <a:lnTo>
                          <a:pt x="25" y="150"/>
                        </a:lnTo>
                        <a:lnTo>
                          <a:pt x="33" y="103"/>
                        </a:lnTo>
                        <a:lnTo>
                          <a:pt x="41" y="58"/>
                        </a:lnTo>
                        <a:lnTo>
                          <a:pt x="46" y="21"/>
                        </a:lnTo>
                        <a:lnTo>
                          <a:pt x="50" y="0"/>
                        </a:lnTo>
                        <a:lnTo>
                          <a:pt x="41" y="0"/>
                        </a:lnTo>
                        <a:lnTo>
                          <a:pt x="40" y="21"/>
                        </a:lnTo>
                        <a:lnTo>
                          <a:pt x="34" y="54"/>
                        </a:lnTo>
                        <a:lnTo>
                          <a:pt x="26" y="99"/>
                        </a:lnTo>
                        <a:lnTo>
                          <a:pt x="19" y="146"/>
                        </a:lnTo>
                        <a:lnTo>
                          <a:pt x="10" y="195"/>
                        </a:lnTo>
                        <a:lnTo>
                          <a:pt x="3" y="236"/>
                        </a:lnTo>
                        <a:lnTo>
                          <a:pt x="0" y="266"/>
                        </a:lnTo>
                        <a:lnTo>
                          <a:pt x="4" y="283"/>
                        </a:lnTo>
                        <a:lnTo>
                          <a:pt x="4" y="26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69" name="Freeform 24"/>
                  <p:cNvSpPr>
                    <a:spLocks/>
                  </p:cNvSpPr>
                  <p:nvPr/>
                </p:nvSpPr>
                <p:spPr bwMode="auto">
                  <a:xfrm>
                    <a:off x="751" y="2032"/>
                    <a:ext cx="69" cy="218"/>
                  </a:xfrm>
                  <a:custGeom>
                    <a:avLst/>
                    <a:gdLst>
                      <a:gd name="T0" fmla="*/ 1 w 209"/>
                      <a:gd name="T1" fmla="*/ 0 h 334"/>
                      <a:gd name="T2" fmla="*/ 1 w 209"/>
                      <a:gd name="T3" fmla="*/ 0 h 334"/>
                      <a:gd name="T4" fmla="*/ 1 w 209"/>
                      <a:gd name="T5" fmla="*/ 1 h 334"/>
                      <a:gd name="T6" fmla="*/ 1 w 209"/>
                      <a:gd name="T7" fmla="*/ 3 h 334"/>
                      <a:gd name="T8" fmla="*/ 1 w 209"/>
                      <a:gd name="T9" fmla="*/ 5 h 334"/>
                      <a:gd name="T10" fmla="*/ 1 w 209"/>
                      <a:gd name="T11" fmla="*/ 8 h 334"/>
                      <a:gd name="T12" fmla="*/ 1 w 209"/>
                      <a:gd name="T13" fmla="*/ 11 h 334"/>
                      <a:gd name="T14" fmla="*/ 1 w 209"/>
                      <a:gd name="T15" fmla="*/ 14 h 334"/>
                      <a:gd name="T16" fmla="*/ 0 w 209"/>
                      <a:gd name="T17" fmla="*/ 18 h 334"/>
                      <a:gd name="T18" fmla="*/ 0 w 209"/>
                      <a:gd name="T19" fmla="*/ 21 h 334"/>
                      <a:gd name="T20" fmla="*/ 0 w 209"/>
                      <a:gd name="T21" fmla="*/ 24 h 334"/>
                      <a:gd name="T22" fmla="*/ 0 w 209"/>
                      <a:gd name="T23" fmla="*/ 27 h 334"/>
                      <a:gd name="T24" fmla="*/ 0 w 209"/>
                      <a:gd name="T25" fmla="*/ 30 h 334"/>
                      <a:gd name="T26" fmla="*/ 0 w 209"/>
                      <a:gd name="T27" fmla="*/ 33 h 334"/>
                      <a:gd name="T28" fmla="*/ 0 w 209"/>
                      <a:gd name="T29" fmla="*/ 35 h 334"/>
                      <a:gd name="T30" fmla="*/ 0 w 209"/>
                      <a:gd name="T31" fmla="*/ 37 h 334"/>
                      <a:gd name="T32" fmla="*/ 0 w 209"/>
                      <a:gd name="T33" fmla="*/ 37 h 334"/>
                      <a:gd name="T34" fmla="*/ 0 w 209"/>
                      <a:gd name="T35" fmla="*/ 38 h 334"/>
                      <a:gd name="T36" fmla="*/ 0 w 209"/>
                      <a:gd name="T37" fmla="*/ 40 h 334"/>
                      <a:gd name="T38" fmla="*/ 0 w 209"/>
                      <a:gd name="T39" fmla="*/ 39 h 334"/>
                      <a:gd name="T40" fmla="*/ 0 w 209"/>
                      <a:gd name="T41" fmla="*/ 38 h 334"/>
                      <a:gd name="T42" fmla="*/ 0 w 209"/>
                      <a:gd name="T43" fmla="*/ 37 h 334"/>
                      <a:gd name="T44" fmla="*/ 0 w 209"/>
                      <a:gd name="T45" fmla="*/ 34 h 334"/>
                      <a:gd name="T46" fmla="*/ 0 w 209"/>
                      <a:gd name="T47" fmla="*/ 31 h 334"/>
                      <a:gd name="T48" fmla="*/ 0 w 209"/>
                      <a:gd name="T49" fmla="*/ 29 h 334"/>
                      <a:gd name="T50" fmla="*/ 0 w 209"/>
                      <a:gd name="T51" fmla="*/ 25 h 334"/>
                      <a:gd name="T52" fmla="*/ 0 w 209"/>
                      <a:gd name="T53" fmla="*/ 22 h 334"/>
                      <a:gd name="T54" fmla="*/ 1 w 209"/>
                      <a:gd name="T55" fmla="*/ 19 h 334"/>
                      <a:gd name="T56" fmla="*/ 1 w 209"/>
                      <a:gd name="T57" fmla="*/ 15 h 334"/>
                      <a:gd name="T58" fmla="*/ 1 w 209"/>
                      <a:gd name="T59" fmla="*/ 12 h 334"/>
                      <a:gd name="T60" fmla="*/ 1 w 209"/>
                      <a:gd name="T61" fmla="*/ 9 h 334"/>
                      <a:gd name="T62" fmla="*/ 1 w 209"/>
                      <a:gd name="T63" fmla="*/ 7 h 334"/>
                      <a:gd name="T64" fmla="*/ 1 w 209"/>
                      <a:gd name="T65" fmla="*/ 4 h 334"/>
                      <a:gd name="T66" fmla="*/ 1 w 209"/>
                      <a:gd name="T67" fmla="*/ 2 h 334"/>
                      <a:gd name="T68" fmla="*/ 1 w 209"/>
                      <a:gd name="T69" fmla="*/ 0 h 334"/>
                      <a:gd name="T70" fmla="*/ 1 w 209"/>
                      <a:gd name="T71" fmla="*/ 0 h 334"/>
                      <a:gd name="T72" fmla="*/ 1 w 209"/>
                      <a:gd name="T73" fmla="*/ 0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
                      <a:gd name="T112" fmla="*/ 0 h 334"/>
                      <a:gd name="T113" fmla="*/ 209 w 209"/>
                      <a:gd name="T114" fmla="*/ 334 h 3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 h="334">
                        <a:moveTo>
                          <a:pt x="202" y="0"/>
                        </a:moveTo>
                        <a:lnTo>
                          <a:pt x="202" y="0"/>
                        </a:lnTo>
                        <a:lnTo>
                          <a:pt x="199" y="7"/>
                        </a:lnTo>
                        <a:lnTo>
                          <a:pt x="192" y="25"/>
                        </a:lnTo>
                        <a:lnTo>
                          <a:pt x="182" y="45"/>
                        </a:lnTo>
                        <a:lnTo>
                          <a:pt x="170" y="68"/>
                        </a:lnTo>
                        <a:lnTo>
                          <a:pt x="154" y="94"/>
                        </a:lnTo>
                        <a:lnTo>
                          <a:pt x="138" y="121"/>
                        </a:lnTo>
                        <a:lnTo>
                          <a:pt x="120" y="148"/>
                        </a:lnTo>
                        <a:lnTo>
                          <a:pt x="101" y="176"/>
                        </a:lnTo>
                        <a:lnTo>
                          <a:pt x="82" y="203"/>
                        </a:lnTo>
                        <a:lnTo>
                          <a:pt x="65" y="231"/>
                        </a:lnTo>
                        <a:lnTo>
                          <a:pt x="48" y="256"/>
                        </a:lnTo>
                        <a:lnTo>
                          <a:pt x="32" y="278"/>
                        </a:lnTo>
                        <a:lnTo>
                          <a:pt x="19" y="295"/>
                        </a:lnTo>
                        <a:lnTo>
                          <a:pt x="9" y="309"/>
                        </a:lnTo>
                        <a:lnTo>
                          <a:pt x="1" y="317"/>
                        </a:lnTo>
                        <a:lnTo>
                          <a:pt x="0" y="319"/>
                        </a:lnTo>
                        <a:lnTo>
                          <a:pt x="0" y="334"/>
                        </a:lnTo>
                        <a:lnTo>
                          <a:pt x="6" y="329"/>
                        </a:lnTo>
                        <a:lnTo>
                          <a:pt x="14" y="321"/>
                        </a:lnTo>
                        <a:lnTo>
                          <a:pt x="24" y="307"/>
                        </a:lnTo>
                        <a:lnTo>
                          <a:pt x="37" y="289"/>
                        </a:lnTo>
                        <a:lnTo>
                          <a:pt x="52" y="268"/>
                        </a:lnTo>
                        <a:lnTo>
                          <a:pt x="69" y="242"/>
                        </a:lnTo>
                        <a:lnTo>
                          <a:pt x="87" y="215"/>
                        </a:lnTo>
                        <a:lnTo>
                          <a:pt x="106" y="188"/>
                        </a:lnTo>
                        <a:lnTo>
                          <a:pt x="124" y="160"/>
                        </a:lnTo>
                        <a:lnTo>
                          <a:pt x="142" y="129"/>
                        </a:lnTo>
                        <a:lnTo>
                          <a:pt x="159" y="101"/>
                        </a:lnTo>
                        <a:lnTo>
                          <a:pt x="174" y="76"/>
                        </a:lnTo>
                        <a:lnTo>
                          <a:pt x="186" y="53"/>
                        </a:lnTo>
                        <a:lnTo>
                          <a:pt x="199" y="33"/>
                        </a:lnTo>
                        <a:lnTo>
                          <a:pt x="205" y="15"/>
                        </a:lnTo>
                        <a:lnTo>
                          <a:pt x="209" y="0"/>
                        </a:lnTo>
                        <a:lnTo>
                          <a:pt x="202"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0" name="Freeform 25"/>
                  <p:cNvSpPr>
                    <a:spLocks/>
                  </p:cNvSpPr>
                  <p:nvPr/>
                </p:nvSpPr>
                <p:spPr bwMode="auto">
                  <a:xfrm>
                    <a:off x="810" y="1806"/>
                    <a:ext cx="11" cy="226"/>
                  </a:xfrm>
                  <a:custGeom>
                    <a:avLst/>
                    <a:gdLst>
                      <a:gd name="T0" fmla="*/ 0 w 31"/>
                      <a:gd name="T1" fmla="*/ 1 h 349"/>
                      <a:gd name="T2" fmla="*/ 0 w 31"/>
                      <a:gd name="T3" fmla="*/ 1 h 349"/>
                      <a:gd name="T4" fmla="*/ 0 w 31"/>
                      <a:gd name="T5" fmla="*/ 8 h 349"/>
                      <a:gd name="T6" fmla="*/ 0 w 31"/>
                      <a:gd name="T7" fmla="*/ 20 h 349"/>
                      <a:gd name="T8" fmla="*/ 0 w 31"/>
                      <a:gd name="T9" fmla="*/ 32 h 349"/>
                      <a:gd name="T10" fmla="*/ 0 w 31"/>
                      <a:gd name="T11" fmla="*/ 40 h 349"/>
                      <a:gd name="T12" fmla="*/ 0 w 31"/>
                      <a:gd name="T13" fmla="*/ 40 h 349"/>
                      <a:gd name="T14" fmla="*/ 0 w 31"/>
                      <a:gd name="T15" fmla="*/ 32 h 349"/>
                      <a:gd name="T16" fmla="*/ 0 w 31"/>
                      <a:gd name="T17" fmla="*/ 20 h 349"/>
                      <a:gd name="T18" fmla="*/ 0 w 31"/>
                      <a:gd name="T19" fmla="*/ 8 h 349"/>
                      <a:gd name="T20" fmla="*/ 0 w 31"/>
                      <a:gd name="T21" fmla="*/ 1 h 349"/>
                      <a:gd name="T22" fmla="*/ 0 w 31"/>
                      <a:gd name="T23" fmla="*/ 2 h 349"/>
                      <a:gd name="T24" fmla="*/ 0 w 31"/>
                      <a:gd name="T25" fmla="*/ 1 h 349"/>
                      <a:gd name="T26" fmla="*/ 0 w 31"/>
                      <a:gd name="T27" fmla="*/ 0 h 349"/>
                      <a:gd name="T28" fmla="*/ 0 w 31"/>
                      <a:gd name="T29" fmla="*/ 1 h 349"/>
                      <a:gd name="T30" fmla="*/ 0 w 31"/>
                      <a:gd name="T31" fmla="*/ 1 h 3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349"/>
                      <a:gd name="T50" fmla="*/ 31 w 31"/>
                      <a:gd name="T51" fmla="*/ 349 h 3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349">
                        <a:moveTo>
                          <a:pt x="6" y="4"/>
                        </a:moveTo>
                        <a:lnTo>
                          <a:pt x="3" y="12"/>
                        </a:lnTo>
                        <a:lnTo>
                          <a:pt x="11" y="73"/>
                        </a:lnTo>
                        <a:lnTo>
                          <a:pt x="19" y="176"/>
                        </a:lnTo>
                        <a:lnTo>
                          <a:pt x="24" y="280"/>
                        </a:lnTo>
                        <a:lnTo>
                          <a:pt x="23" y="349"/>
                        </a:lnTo>
                        <a:lnTo>
                          <a:pt x="30" y="349"/>
                        </a:lnTo>
                        <a:lnTo>
                          <a:pt x="31" y="280"/>
                        </a:lnTo>
                        <a:lnTo>
                          <a:pt x="25" y="176"/>
                        </a:lnTo>
                        <a:lnTo>
                          <a:pt x="17" y="73"/>
                        </a:lnTo>
                        <a:lnTo>
                          <a:pt x="10" y="8"/>
                        </a:lnTo>
                        <a:lnTo>
                          <a:pt x="6" y="16"/>
                        </a:lnTo>
                        <a:lnTo>
                          <a:pt x="6" y="4"/>
                        </a:lnTo>
                        <a:lnTo>
                          <a:pt x="0" y="0"/>
                        </a:lnTo>
                        <a:lnTo>
                          <a:pt x="3" y="12"/>
                        </a:lnTo>
                        <a:lnTo>
                          <a:pt x="6" y="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1" name="Freeform 26"/>
                  <p:cNvSpPr>
                    <a:spLocks/>
                  </p:cNvSpPr>
                  <p:nvPr/>
                </p:nvSpPr>
                <p:spPr bwMode="auto">
                  <a:xfrm>
                    <a:off x="812" y="1809"/>
                    <a:ext cx="51" cy="147"/>
                  </a:xfrm>
                  <a:custGeom>
                    <a:avLst/>
                    <a:gdLst>
                      <a:gd name="T0" fmla="*/ 1 w 153"/>
                      <a:gd name="T1" fmla="*/ 25 h 227"/>
                      <a:gd name="T2" fmla="*/ 1 w 153"/>
                      <a:gd name="T3" fmla="*/ 25 h 227"/>
                      <a:gd name="T4" fmla="*/ 1 w 153"/>
                      <a:gd name="T5" fmla="*/ 23 h 227"/>
                      <a:gd name="T6" fmla="*/ 1 w 153"/>
                      <a:gd name="T7" fmla="*/ 21 h 227"/>
                      <a:gd name="T8" fmla="*/ 0 w 153"/>
                      <a:gd name="T9" fmla="*/ 17 h 227"/>
                      <a:gd name="T10" fmla="*/ 0 w 153"/>
                      <a:gd name="T11" fmla="*/ 14 h 227"/>
                      <a:gd name="T12" fmla="*/ 0 w 153"/>
                      <a:gd name="T13" fmla="*/ 9 h 227"/>
                      <a:gd name="T14" fmla="*/ 0 w 153"/>
                      <a:gd name="T15" fmla="*/ 5 h 227"/>
                      <a:gd name="T16" fmla="*/ 0 w 153"/>
                      <a:gd name="T17" fmla="*/ 2 h 227"/>
                      <a:gd name="T18" fmla="*/ 0 w 153"/>
                      <a:gd name="T19" fmla="*/ 0 h 227"/>
                      <a:gd name="T20" fmla="*/ 0 w 153"/>
                      <a:gd name="T21" fmla="*/ 1 h 227"/>
                      <a:gd name="T22" fmla="*/ 0 w 153"/>
                      <a:gd name="T23" fmla="*/ 3 h 227"/>
                      <a:gd name="T24" fmla="*/ 0 w 153"/>
                      <a:gd name="T25" fmla="*/ 6 h 227"/>
                      <a:gd name="T26" fmla="*/ 0 w 153"/>
                      <a:gd name="T27" fmla="*/ 10 h 227"/>
                      <a:gd name="T28" fmla="*/ 0 w 153"/>
                      <a:gd name="T29" fmla="*/ 14 h 227"/>
                      <a:gd name="T30" fmla="*/ 0 w 153"/>
                      <a:gd name="T31" fmla="*/ 18 h 227"/>
                      <a:gd name="T32" fmla="*/ 1 w 153"/>
                      <a:gd name="T33" fmla="*/ 22 h 227"/>
                      <a:gd name="T34" fmla="*/ 1 w 153"/>
                      <a:gd name="T35" fmla="*/ 25 h 227"/>
                      <a:gd name="T36" fmla="*/ 1 w 153"/>
                      <a:gd name="T37" fmla="*/ 26 h 227"/>
                      <a:gd name="T38" fmla="*/ 1 w 153"/>
                      <a:gd name="T39" fmla="*/ 26 h 227"/>
                      <a:gd name="T40" fmla="*/ 1 w 153"/>
                      <a:gd name="T41" fmla="*/ 25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227"/>
                      <a:gd name="T65" fmla="*/ 153 w 153"/>
                      <a:gd name="T66" fmla="*/ 227 h 2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227">
                        <a:moveTo>
                          <a:pt x="153" y="215"/>
                        </a:moveTo>
                        <a:lnTo>
                          <a:pt x="153" y="215"/>
                        </a:lnTo>
                        <a:lnTo>
                          <a:pt x="141" y="206"/>
                        </a:lnTo>
                        <a:lnTo>
                          <a:pt x="127" y="184"/>
                        </a:lnTo>
                        <a:lnTo>
                          <a:pt x="110" y="153"/>
                        </a:lnTo>
                        <a:lnTo>
                          <a:pt x="92" y="116"/>
                        </a:lnTo>
                        <a:lnTo>
                          <a:pt x="72" y="78"/>
                        </a:lnTo>
                        <a:lnTo>
                          <a:pt x="51" y="43"/>
                        </a:lnTo>
                        <a:lnTo>
                          <a:pt x="27" y="16"/>
                        </a:lnTo>
                        <a:lnTo>
                          <a:pt x="0" y="0"/>
                        </a:lnTo>
                        <a:lnTo>
                          <a:pt x="0" y="12"/>
                        </a:lnTo>
                        <a:lnTo>
                          <a:pt x="25" y="28"/>
                        </a:lnTo>
                        <a:lnTo>
                          <a:pt x="47" y="55"/>
                        </a:lnTo>
                        <a:lnTo>
                          <a:pt x="68" y="86"/>
                        </a:lnTo>
                        <a:lnTo>
                          <a:pt x="88" y="123"/>
                        </a:lnTo>
                        <a:lnTo>
                          <a:pt x="106" y="161"/>
                        </a:lnTo>
                        <a:lnTo>
                          <a:pt x="122" y="192"/>
                        </a:lnTo>
                        <a:lnTo>
                          <a:pt x="137" y="217"/>
                        </a:lnTo>
                        <a:lnTo>
                          <a:pt x="153" y="227"/>
                        </a:lnTo>
                        <a:lnTo>
                          <a:pt x="153" y="21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2" name="Freeform 27"/>
                  <p:cNvSpPr>
                    <a:spLocks/>
                  </p:cNvSpPr>
                  <p:nvPr/>
                </p:nvSpPr>
                <p:spPr bwMode="auto">
                  <a:xfrm>
                    <a:off x="863" y="1948"/>
                    <a:ext cx="84" cy="43"/>
                  </a:xfrm>
                  <a:custGeom>
                    <a:avLst/>
                    <a:gdLst>
                      <a:gd name="T0" fmla="*/ 1 w 250"/>
                      <a:gd name="T1" fmla="*/ 7 h 65"/>
                      <a:gd name="T2" fmla="*/ 1 w 250"/>
                      <a:gd name="T3" fmla="*/ 7 h 65"/>
                      <a:gd name="T4" fmla="*/ 1 w 250"/>
                      <a:gd name="T5" fmla="*/ 6 h 65"/>
                      <a:gd name="T6" fmla="*/ 1 w 250"/>
                      <a:gd name="T7" fmla="*/ 6 h 65"/>
                      <a:gd name="T8" fmla="*/ 1 w 250"/>
                      <a:gd name="T9" fmla="*/ 6 h 65"/>
                      <a:gd name="T10" fmla="*/ 1 w 250"/>
                      <a:gd name="T11" fmla="*/ 6 h 65"/>
                      <a:gd name="T12" fmla="*/ 1 w 250"/>
                      <a:gd name="T13" fmla="*/ 6 h 65"/>
                      <a:gd name="T14" fmla="*/ 1 w 250"/>
                      <a:gd name="T15" fmla="*/ 5 h 65"/>
                      <a:gd name="T16" fmla="*/ 1 w 250"/>
                      <a:gd name="T17" fmla="*/ 5 h 65"/>
                      <a:gd name="T18" fmla="*/ 1 w 250"/>
                      <a:gd name="T19" fmla="*/ 4 h 65"/>
                      <a:gd name="T20" fmla="*/ 0 w 250"/>
                      <a:gd name="T21" fmla="*/ 3 h 65"/>
                      <a:gd name="T22" fmla="*/ 0 w 250"/>
                      <a:gd name="T23" fmla="*/ 3 h 65"/>
                      <a:gd name="T24" fmla="*/ 0 w 250"/>
                      <a:gd name="T25" fmla="*/ 2 h 65"/>
                      <a:gd name="T26" fmla="*/ 0 w 250"/>
                      <a:gd name="T27" fmla="*/ 1 h 65"/>
                      <a:gd name="T28" fmla="*/ 0 w 250"/>
                      <a:gd name="T29" fmla="*/ 1 h 65"/>
                      <a:gd name="T30" fmla="*/ 0 w 250"/>
                      <a:gd name="T31" fmla="*/ 1 h 65"/>
                      <a:gd name="T32" fmla="*/ 0 w 250"/>
                      <a:gd name="T33" fmla="*/ 1 h 65"/>
                      <a:gd name="T34" fmla="*/ 0 w 250"/>
                      <a:gd name="T35" fmla="*/ 0 h 65"/>
                      <a:gd name="T36" fmla="*/ 0 w 250"/>
                      <a:gd name="T37" fmla="*/ 1 h 65"/>
                      <a:gd name="T38" fmla="*/ 0 w 250"/>
                      <a:gd name="T39" fmla="*/ 2 h 65"/>
                      <a:gd name="T40" fmla="*/ 0 w 250"/>
                      <a:gd name="T41" fmla="*/ 2 h 65"/>
                      <a:gd name="T42" fmla="*/ 0 w 250"/>
                      <a:gd name="T43" fmla="*/ 3 h 65"/>
                      <a:gd name="T44" fmla="*/ 0 w 250"/>
                      <a:gd name="T45" fmla="*/ 3 h 65"/>
                      <a:gd name="T46" fmla="*/ 0 w 250"/>
                      <a:gd name="T47" fmla="*/ 4 h 65"/>
                      <a:gd name="T48" fmla="*/ 0 w 250"/>
                      <a:gd name="T49" fmla="*/ 5 h 65"/>
                      <a:gd name="T50" fmla="*/ 0 w 250"/>
                      <a:gd name="T51" fmla="*/ 5 h 65"/>
                      <a:gd name="T52" fmla="*/ 1 w 250"/>
                      <a:gd name="T53" fmla="*/ 6 h 65"/>
                      <a:gd name="T54" fmla="*/ 1 w 250"/>
                      <a:gd name="T55" fmla="*/ 6 h 65"/>
                      <a:gd name="T56" fmla="*/ 1 w 250"/>
                      <a:gd name="T57" fmla="*/ 7 h 65"/>
                      <a:gd name="T58" fmla="*/ 1 w 250"/>
                      <a:gd name="T59" fmla="*/ 7 h 65"/>
                      <a:gd name="T60" fmla="*/ 1 w 250"/>
                      <a:gd name="T61" fmla="*/ 7 h 65"/>
                      <a:gd name="T62" fmla="*/ 1 w 250"/>
                      <a:gd name="T63" fmla="*/ 7 h 65"/>
                      <a:gd name="T64" fmla="*/ 1 w 250"/>
                      <a:gd name="T65" fmla="*/ 9 h 65"/>
                      <a:gd name="T66" fmla="*/ 1 w 250"/>
                      <a:gd name="T67" fmla="*/ 9 h 65"/>
                      <a:gd name="T68" fmla="*/ 1 w 250"/>
                      <a:gd name="T69" fmla="*/ 9 h 65"/>
                      <a:gd name="T70" fmla="*/ 1 w 250"/>
                      <a:gd name="T71" fmla="*/ 7 h 65"/>
                      <a:gd name="T72" fmla="*/ 1 w 250"/>
                      <a:gd name="T73" fmla="*/ 9 h 65"/>
                      <a:gd name="T74" fmla="*/ 1 w 250"/>
                      <a:gd name="T75" fmla="*/ 9 h 65"/>
                      <a:gd name="T76" fmla="*/ 1 w 250"/>
                      <a:gd name="T77" fmla="*/ 7 h 65"/>
                      <a:gd name="T78" fmla="*/ 1 w 250"/>
                      <a:gd name="T79" fmla="*/ 7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0"/>
                      <a:gd name="T121" fmla="*/ 0 h 65"/>
                      <a:gd name="T122" fmla="*/ 250 w 250"/>
                      <a:gd name="T123" fmla="*/ 65 h 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0" h="65">
                        <a:moveTo>
                          <a:pt x="239" y="61"/>
                        </a:moveTo>
                        <a:lnTo>
                          <a:pt x="242" y="51"/>
                        </a:lnTo>
                        <a:lnTo>
                          <a:pt x="234" y="49"/>
                        </a:lnTo>
                        <a:lnTo>
                          <a:pt x="224" y="49"/>
                        </a:lnTo>
                        <a:lnTo>
                          <a:pt x="212" y="49"/>
                        </a:lnTo>
                        <a:lnTo>
                          <a:pt x="196" y="45"/>
                        </a:lnTo>
                        <a:lnTo>
                          <a:pt x="180" y="44"/>
                        </a:lnTo>
                        <a:lnTo>
                          <a:pt x="161" y="40"/>
                        </a:lnTo>
                        <a:lnTo>
                          <a:pt x="142" y="36"/>
                        </a:lnTo>
                        <a:lnTo>
                          <a:pt x="123" y="30"/>
                        </a:lnTo>
                        <a:lnTo>
                          <a:pt x="103" y="26"/>
                        </a:lnTo>
                        <a:lnTo>
                          <a:pt x="83" y="22"/>
                        </a:lnTo>
                        <a:lnTo>
                          <a:pt x="66" y="16"/>
                        </a:lnTo>
                        <a:lnTo>
                          <a:pt x="48" y="12"/>
                        </a:lnTo>
                        <a:lnTo>
                          <a:pt x="32" y="8"/>
                        </a:lnTo>
                        <a:lnTo>
                          <a:pt x="19" y="4"/>
                        </a:lnTo>
                        <a:lnTo>
                          <a:pt x="8" y="2"/>
                        </a:lnTo>
                        <a:lnTo>
                          <a:pt x="0" y="0"/>
                        </a:lnTo>
                        <a:lnTo>
                          <a:pt x="0" y="12"/>
                        </a:lnTo>
                        <a:lnTo>
                          <a:pt x="8" y="14"/>
                        </a:lnTo>
                        <a:lnTo>
                          <a:pt x="19" y="16"/>
                        </a:lnTo>
                        <a:lnTo>
                          <a:pt x="32" y="20"/>
                        </a:lnTo>
                        <a:lnTo>
                          <a:pt x="48" y="24"/>
                        </a:lnTo>
                        <a:lnTo>
                          <a:pt x="66" y="28"/>
                        </a:lnTo>
                        <a:lnTo>
                          <a:pt x="83" y="34"/>
                        </a:lnTo>
                        <a:lnTo>
                          <a:pt x="103" y="38"/>
                        </a:lnTo>
                        <a:lnTo>
                          <a:pt x="123" y="42"/>
                        </a:lnTo>
                        <a:lnTo>
                          <a:pt x="142" y="47"/>
                        </a:lnTo>
                        <a:lnTo>
                          <a:pt x="161" y="51"/>
                        </a:lnTo>
                        <a:lnTo>
                          <a:pt x="180" y="55"/>
                        </a:lnTo>
                        <a:lnTo>
                          <a:pt x="196" y="57"/>
                        </a:lnTo>
                        <a:lnTo>
                          <a:pt x="212" y="61"/>
                        </a:lnTo>
                        <a:lnTo>
                          <a:pt x="224" y="65"/>
                        </a:lnTo>
                        <a:lnTo>
                          <a:pt x="234" y="65"/>
                        </a:lnTo>
                        <a:lnTo>
                          <a:pt x="242" y="63"/>
                        </a:lnTo>
                        <a:lnTo>
                          <a:pt x="245" y="53"/>
                        </a:lnTo>
                        <a:lnTo>
                          <a:pt x="242" y="63"/>
                        </a:lnTo>
                        <a:lnTo>
                          <a:pt x="250" y="63"/>
                        </a:lnTo>
                        <a:lnTo>
                          <a:pt x="245" y="53"/>
                        </a:lnTo>
                        <a:lnTo>
                          <a:pt x="239" y="6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3" name="Freeform 28"/>
                  <p:cNvSpPr>
                    <a:spLocks/>
                  </p:cNvSpPr>
                  <p:nvPr/>
                </p:nvSpPr>
                <p:spPr bwMode="auto">
                  <a:xfrm>
                    <a:off x="892" y="1768"/>
                    <a:ext cx="53" cy="220"/>
                  </a:xfrm>
                  <a:custGeom>
                    <a:avLst/>
                    <a:gdLst>
                      <a:gd name="T0" fmla="*/ 0 w 158"/>
                      <a:gd name="T1" fmla="*/ 1 h 337"/>
                      <a:gd name="T2" fmla="*/ 0 w 158"/>
                      <a:gd name="T3" fmla="*/ 1 h 337"/>
                      <a:gd name="T4" fmla="*/ 0 w 158"/>
                      <a:gd name="T5" fmla="*/ 5 h 337"/>
                      <a:gd name="T6" fmla="*/ 0 w 158"/>
                      <a:gd name="T7" fmla="*/ 8 h 337"/>
                      <a:gd name="T8" fmla="*/ 0 w 158"/>
                      <a:gd name="T9" fmla="*/ 12 h 337"/>
                      <a:gd name="T10" fmla="*/ 0 w 158"/>
                      <a:gd name="T11" fmla="*/ 18 h 337"/>
                      <a:gd name="T12" fmla="*/ 0 w 158"/>
                      <a:gd name="T13" fmla="*/ 23 h 337"/>
                      <a:gd name="T14" fmla="*/ 0 w 158"/>
                      <a:gd name="T15" fmla="*/ 29 h 337"/>
                      <a:gd name="T16" fmla="*/ 1 w 158"/>
                      <a:gd name="T17" fmla="*/ 34 h 337"/>
                      <a:gd name="T18" fmla="*/ 1 w 158"/>
                      <a:gd name="T19" fmla="*/ 40 h 337"/>
                      <a:gd name="T20" fmla="*/ 1 w 158"/>
                      <a:gd name="T21" fmla="*/ 39 h 337"/>
                      <a:gd name="T22" fmla="*/ 1 w 158"/>
                      <a:gd name="T23" fmla="*/ 33 h 337"/>
                      <a:gd name="T24" fmla="*/ 0 w 158"/>
                      <a:gd name="T25" fmla="*/ 27 h 337"/>
                      <a:gd name="T26" fmla="*/ 0 w 158"/>
                      <a:gd name="T27" fmla="*/ 22 h 337"/>
                      <a:gd name="T28" fmla="*/ 0 w 158"/>
                      <a:gd name="T29" fmla="*/ 16 h 337"/>
                      <a:gd name="T30" fmla="*/ 0 w 158"/>
                      <a:gd name="T31" fmla="*/ 12 h 337"/>
                      <a:gd name="T32" fmla="*/ 0 w 158"/>
                      <a:gd name="T33" fmla="*/ 7 h 337"/>
                      <a:gd name="T34" fmla="*/ 0 w 158"/>
                      <a:gd name="T35" fmla="*/ 3 h 337"/>
                      <a:gd name="T36" fmla="*/ 0 w 158"/>
                      <a:gd name="T37" fmla="*/ 1 h 337"/>
                      <a:gd name="T38" fmla="*/ 0 w 158"/>
                      <a:gd name="T39" fmla="*/ 0 h 337"/>
                      <a:gd name="T40" fmla="*/ 0 w 158"/>
                      <a:gd name="T41" fmla="*/ 1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
                      <a:gd name="T64" fmla="*/ 0 h 337"/>
                      <a:gd name="T65" fmla="*/ 158 w 158"/>
                      <a:gd name="T66" fmla="*/ 337 h 3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 h="337">
                        <a:moveTo>
                          <a:pt x="0" y="8"/>
                        </a:moveTo>
                        <a:lnTo>
                          <a:pt x="0" y="6"/>
                        </a:lnTo>
                        <a:lnTo>
                          <a:pt x="10" y="36"/>
                        </a:lnTo>
                        <a:lnTo>
                          <a:pt x="24" y="67"/>
                        </a:lnTo>
                        <a:lnTo>
                          <a:pt x="42" y="106"/>
                        </a:lnTo>
                        <a:lnTo>
                          <a:pt x="64" y="147"/>
                        </a:lnTo>
                        <a:lnTo>
                          <a:pt x="85" y="192"/>
                        </a:lnTo>
                        <a:lnTo>
                          <a:pt x="108" y="239"/>
                        </a:lnTo>
                        <a:lnTo>
                          <a:pt x="131" y="288"/>
                        </a:lnTo>
                        <a:lnTo>
                          <a:pt x="152" y="337"/>
                        </a:lnTo>
                        <a:lnTo>
                          <a:pt x="158" y="329"/>
                        </a:lnTo>
                        <a:lnTo>
                          <a:pt x="137" y="280"/>
                        </a:lnTo>
                        <a:lnTo>
                          <a:pt x="115" y="231"/>
                        </a:lnTo>
                        <a:lnTo>
                          <a:pt x="92" y="184"/>
                        </a:lnTo>
                        <a:lnTo>
                          <a:pt x="68" y="139"/>
                        </a:lnTo>
                        <a:lnTo>
                          <a:pt x="49" y="98"/>
                        </a:lnTo>
                        <a:lnTo>
                          <a:pt x="31" y="59"/>
                        </a:lnTo>
                        <a:lnTo>
                          <a:pt x="16" y="28"/>
                        </a:lnTo>
                        <a:lnTo>
                          <a:pt x="6" y="2"/>
                        </a:lnTo>
                        <a:lnTo>
                          <a:pt x="6" y="0"/>
                        </a:lnTo>
                        <a:lnTo>
                          <a:pt x="0" y="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4" name="Freeform 29"/>
                  <p:cNvSpPr>
                    <a:spLocks/>
                  </p:cNvSpPr>
                  <p:nvPr/>
                </p:nvSpPr>
                <p:spPr bwMode="auto">
                  <a:xfrm>
                    <a:off x="818" y="1654"/>
                    <a:ext cx="76" cy="120"/>
                  </a:xfrm>
                  <a:custGeom>
                    <a:avLst/>
                    <a:gdLst>
                      <a:gd name="T0" fmla="*/ 0 w 230"/>
                      <a:gd name="T1" fmla="*/ 0 h 184"/>
                      <a:gd name="T2" fmla="*/ 0 w 230"/>
                      <a:gd name="T3" fmla="*/ 0 h 184"/>
                      <a:gd name="T4" fmla="*/ 0 w 230"/>
                      <a:gd name="T5" fmla="*/ 1 h 184"/>
                      <a:gd name="T6" fmla="*/ 0 w 230"/>
                      <a:gd name="T7" fmla="*/ 2 h 184"/>
                      <a:gd name="T8" fmla="*/ 0 w 230"/>
                      <a:gd name="T9" fmla="*/ 3 h 184"/>
                      <a:gd name="T10" fmla="*/ 0 w 230"/>
                      <a:gd name="T11" fmla="*/ 5 h 184"/>
                      <a:gd name="T12" fmla="*/ 0 w 230"/>
                      <a:gd name="T13" fmla="*/ 6 h 184"/>
                      <a:gd name="T14" fmla="*/ 0 w 230"/>
                      <a:gd name="T15" fmla="*/ 7 h 184"/>
                      <a:gd name="T16" fmla="*/ 0 w 230"/>
                      <a:gd name="T17" fmla="*/ 8 h 184"/>
                      <a:gd name="T18" fmla="*/ 0 w 230"/>
                      <a:gd name="T19" fmla="*/ 10 h 184"/>
                      <a:gd name="T20" fmla="*/ 1 w 230"/>
                      <a:gd name="T21" fmla="*/ 12 h 184"/>
                      <a:gd name="T22" fmla="*/ 1 w 230"/>
                      <a:gd name="T23" fmla="*/ 13 h 184"/>
                      <a:gd name="T24" fmla="*/ 1 w 230"/>
                      <a:gd name="T25" fmla="*/ 15 h 184"/>
                      <a:gd name="T26" fmla="*/ 1 w 230"/>
                      <a:gd name="T27" fmla="*/ 16 h 184"/>
                      <a:gd name="T28" fmla="*/ 1 w 230"/>
                      <a:gd name="T29" fmla="*/ 18 h 184"/>
                      <a:gd name="T30" fmla="*/ 1 w 230"/>
                      <a:gd name="T31" fmla="*/ 19 h 184"/>
                      <a:gd name="T32" fmla="*/ 1 w 230"/>
                      <a:gd name="T33" fmla="*/ 20 h 184"/>
                      <a:gd name="T34" fmla="*/ 1 w 230"/>
                      <a:gd name="T35" fmla="*/ 22 h 184"/>
                      <a:gd name="T36" fmla="*/ 1 w 230"/>
                      <a:gd name="T37" fmla="*/ 21 h 184"/>
                      <a:gd name="T38" fmla="*/ 1 w 230"/>
                      <a:gd name="T39" fmla="*/ 19 h 184"/>
                      <a:gd name="T40" fmla="*/ 1 w 230"/>
                      <a:gd name="T41" fmla="*/ 18 h 184"/>
                      <a:gd name="T42" fmla="*/ 1 w 230"/>
                      <a:gd name="T43" fmla="*/ 16 h 184"/>
                      <a:gd name="T44" fmla="*/ 1 w 230"/>
                      <a:gd name="T45" fmla="*/ 15 h 184"/>
                      <a:gd name="T46" fmla="*/ 1 w 230"/>
                      <a:gd name="T47" fmla="*/ 13 h 184"/>
                      <a:gd name="T48" fmla="*/ 1 w 230"/>
                      <a:gd name="T49" fmla="*/ 12 h 184"/>
                      <a:gd name="T50" fmla="*/ 1 w 230"/>
                      <a:gd name="T51" fmla="*/ 10 h 184"/>
                      <a:gd name="T52" fmla="*/ 0 w 230"/>
                      <a:gd name="T53" fmla="*/ 8 h 184"/>
                      <a:gd name="T54" fmla="*/ 0 w 230"/>
                      <a:gd name="T55" fmla="*/ 7 h 184"/>
                      <a:gd name="T56" fmla="*/ 0 w 230"/>
                      <a:gd name="T57" fmla="*/ 6 h 184"/>
                      <a:gd name="T58" fmla="*/ 0 w 230"/>
                      <a:gd name="T59" fmla="*/ 5 h 184"/>
                      <a:gd name="T60" fmla="*/ 0 w 230"/>
                      <a:gd name="T61" fmla="*/ 3 h 184"/>
                      <a:gd name="T62" fmla="*/ 0 w 230"/>
                      <a:gd name="T63" fmla="*/ 2 h 184"/>
                      <a:gd name="T64" fmla="*/ 0 w 230"/>
                      <a:gd name="T65" fmla="*/ 1 h 184"/>
                      <a:gd name="T66" fmla="*/ 0 w 230"/>
                      <a:gd name="T67" fmla="*/ 0 h 184"/>
                      <a:gd name="T68" fmla="*/ 0 w 230"/>
                      <a:gd name="T69" fmla="*/ 0 h 184"/>
                      <a:gd name="T70" fmla="*/ 0 w 230"/>
                      <a:gd name="T71" fmla="*/ 0 h 184"/>
                      <a:gd name="T72" fmla="*/ 0 w 230"/>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184"/>
                      <a:gd name="T113" fmla="*/ 230 w 230"/>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184">
                        <a:moveTo>
                          <a:pt x="0" y="0"/>
                        </a:moveTo>
                        <a:lnTo>
                          <a:pt x="0" y="0"/>
                        </a:lnTo>
                        <a:lnTo>
                          <a:pt x="4" y="12"/>
                        </a:lnTo>
                        <a:lnTo>
                          <a:pt x="11" y="20"/>
                        </a:lnTo>
                        <a:lnTo>
                          <a:pt x="22" y="30"/>
                        </a:lnTo>
                        <a:lnTo>
                          <a:pt x="35" y="39"/>
                        </a:lnTo>
                        <a:lnTo>
                          <a:pt x="51" y="49"/>
                        </a:lnTo>
                        <a:lnTo>
                          <a:pt x="69" y="61"/>
                        </a:lnTo>
                        <a:lnTo>
                          <a:pt x="87" y="73"/>
                        </a:lnTo>
                        <a:lnTo>
                          <a:pt x="107" y="84"/>
                        </a:lnTo>
                        <a:lnTo>
                          <a:pt x="127" y="98"/>
                        </a:lnTo>
                        <a:lnTo>
                          <a:pt x="146" y="110"/>
                        </a:lnTo>
                        <a:lnTo>
                          <a:pt x="165" y="124"/>
                        </a:lnTo>
                        <a:lnTo>
                          <a:pt x="183" y="137"/>
                        </a:lnTo>
                        <a:lnTo>
                          <a:pt x="198" y="149"/>
                        </a:lnTo>
                        <a:lnTo>
                          <a:pt x="209" y="163"/>
                        </a:lnTo>
                        <a:lnTo>
                          <a:pt x="219" y="174"/>
                        </a:lnTo>
                        <a:lnTo>
                          <a:pt x="224" y="184"/>
                        </a:lnTo>
                        <a:lnTo>
                          <a:pt x="230" y="176"/>
                        </a:lnTo>
                        <a:lnTo>
                          <a:pt x="224" y="163"/>
                        </a:lnTo>
                        <a:lnTo>
                          <a:pt x="214" y="151"/>
                        </a:lnTo>
                        <a:lnTo>
                          <a:pt x="200" y="137"/>
                        </a:lnTo>
                        <a:lnTo>
                          <a:pt x="185" y="126"/>
                        </a:lnTo>
                        <a:lnTo>
                          <a:pt x="167" y="112"/>
                        </a:lnTo>
                        <a:lnTo>
                          <a:pt x="148" y="98"/>
                        </a:lnTo>
                        <a:lnTo>
                          <a:pt x="130" y="86"/>
                        </a:lnTo>
                        <a:lnTo>
                          <a:pt x="110" y="73"/>
                        </a:lnTo>
                        <a:lnTo>
                          <a:pt x="90" y="61"/>
                        </a:lnTo>
                        <a:lnTo>
                          <a:pt x="71" y="49"/>
                        </a:lnTo>
                        <a:lnTo>
                          <a:pt x="53" y="37"/>
                        </a:lnTo>
                        <a:lnTo>
                          <a:pt x="38" y="28"/>
                        </a:lnTo>
                        <a:lnTo>
                          <a:pt x="24" y="18"/>
                        </a:lnTo>
                        <a:lnTo>
                          <a:pt x="15" y="8"/>
                        </a:lnTo>
                        <a:lnTo>
                          <a:pt x="9" y="0"/>
                        </a:lnTo>
                        <a:lnTo>
                          <a:pt x="0"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5" name="Freeform 30"/>
                  <p:cNvSpPr>
                    <a:spLocks/>
                  </p:cNvSpPr>
                  <p:nvPr/>
                </p:nvSpPr>
                <p:spPr bwMode="auto">
                  <a:xfrm>
                    <a:off x="818" y="1597"/>
                    <a:ext cx="55" cy="57"/>
                  </a:xfrm>
                  <a:custGeom>
                    <a:avLst/>
                    <a:gdLst>
                      <a:gd name="T0" fmla="*/ 1 w 165"/>
                      <a:gd name="T1" fmla="*/ 0 h 88"/>
                      <a:gd name="T2" fmla="*/ 1 w 165"/>
                      <a:gd name="T3" fmla="*/ 0 h 88"/>
                      <a:gd name="T4" fmla="*/ 0 w 165"/>
                      <a:gd name="T5" fmla="*/ 1 h 88"/>
                      <a:gd name="T6" fmla="*/ 0 w 165"/>
                      <a:gd name="T7" fmla="*/ 1 h 88"/>
                      <a:gd name="T8" fmla="*/ 0 w 165"/>
                      <a:gd name="T9" fmla="*/ 2 h 88"/>
                      <a:gd name="T10" fmla="*/ 0 w 165"/>
                      <a:gd name="T11" fmla="*/ 3 h 88"/>
                      <a:gd name="T12" fmla="*/ 0 w 165"/>
                      <a:gd name="T13" fmla="*/ 5 h 88"/>
                      <a:gd name="T14" fmla="*/ 0 w 165"/>
                      <a:gd name="T15" fmla="*/ 6 h 88"/>
                      <a:gd name="T16" fmla="*/ 0 w 165"/>
                      <a:gd name="T17" fmla="*/ 9 h 88"/>
                      <a:gd name="T18" fmla="*/ 0 w 165"/>
                      <a:gd name="T19" fmla="*/ 10 h 88"/>
                      <a:gd name="T20" fmla="*/ 0 w 165"/>
                      <a:gd name="T21" fmla="*/ 10 h 88"/>
                      <a:gd name="T22" fmla="*/ 0 w 165"/>
                      <a:gd name="T23" fmla="*/ 9 h 88"/>
                      <a:gd name="T24" fmla="*/ 0 w 165"/>
                      <a:gd name="T25" fmla="*/ 8 h 88"/>
                      <a:gd name="T26" fmla="*/ 0 w 165"/>
                      <a:gd name="T27" fmla="*/ 6 h 88"/>
                      <a:gd name="T28" fmla="*/ 0 w 165"/>
                      <a:gd name="T29" fmla="*/ 5 h 88"/>
                      <a:gd name="T30" fmla="*/ 0 w 165"/>
                      <a:gd name="T31" fmla="*/ 3 h 88"/>
                      <a:gd name="T32" fmla="*/ 0 w 165"/>
                      <a:gd name="T33" fmla="*/ 3 h 88"/>
                      <a:gd name="T34" fmla="*/ 0 w 165"/>
                      <a:gd name="T35" fmla="*/ 2 h 88"/>
                      <a:gd name="T36" fmla="*/ 1 w 165"/>
                      <a:gd name="T37" fmla="*/ 2 h 88"/>
                      <a:gd name="T38" fmla="*/ 1 w 165"/>
                      <a:gd name="T39" fmla="*/ 2 h 88"/>
                      <a:gd name="T40" fmla="*/ 1 w 165"/>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88"/>
                      <a:gd name="T65" fmla="*/ 165 w 165"/>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88">
                        <a:moveTo>
                          <a:pt x="165" y="0"/>
                        </a:moveTo>
                        <a:lnTo>
                          <a:pt x="165" y="0"/>
                        </a:lnTo>
                        <a:lnTo>
                          <a:pt x="120" y="4"/>
                        </a:lnTo>
                        <a:lnTo>
                          <a:pt x="84" y="10"/>
                        </a:lnTo>
                        <a:lnTo>
                          <a:pt x="55" y="20"/>
                        </a:lnTo>
                        <a:lnTo>
                          <a:pt x="34" y="30"/>
                        </a:lnTo>
                        <a:lnTo>
                          <a:pt x="18" y="43"/>
                        </a:lnTo>
                        <a:lnTo>
                          <a:pt x="9" y="59"/>
                        </a:lnTo>
                        <a:lnTo>
                          <a:pt x="2" y="75"/>
                        </a:lnTo>
                        <a:lnTo>
                          <a:pt x="0" y="88"/>
                        </a:lnTo>
                        <a:lnTo>
                          <a:pt x="9" y="88"/>
                        </a:lnTo>
                        <a:lnTo>
                          <a:pt x="9" y="78"/>
                        </a:lnTo>
                        <a:lnTo>
                          <a:pt x="13" y="67"/>
                        </a:lnTo>
                        <a:lnTo>
                          <a:pt x="22" y="55"/>
                        </a:lnTo>
                        <a:lnTo>
                          <a:pt x="36" y="41"/>
                        </a:lnTo>
                        <a:lnTo>
                          <a:pt x="55" y="31"/>
                        </a:lnTo>
                        <a:lnTo>
                          <a:pt x="84" y="22"/>
                        </a:lnTo>
                        <a:lnTo>
                          <a:pt x="120" y="16"/>
                        </a:lnTo>
                        <a:lnTo>
                          <a:pt x="165" y="16"/>
                        </a:lnTo>
                        <a:lnTo>
                          <a:pt x="165"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6" name="Freeform 31"/>
                  <p:cNvSpPr>
                    <a:spLocks/>
                  </p:cNvSpPr>
                  <p:nvPr/>
                </p:nvSpPr>
                <p:spPr bwMode="auto">
                  <a:xfrm>
                    <a:off x="873" y="1597"/>
                    <a:ext cx="60" cy="158"/>
                  </a:xfrm>
                  <a:custGeom>
                    <a:avLst/>
                    <a:gdLst>
                      <a:gd name="T0" fmla="*/ 1 w 181"/>
                      <a:gd name="T1" fmla="*/ 26 h 245"/>
                      <a:gd name="T2" fmla="*/ 1 w 181"/>
                      <a:gd name="T3" fmla="*/ 26 h 245"/>
                      <a:gd name="T4" fmla="*/ 1 w 181"/>
                      <a:gd name="T5" fmla="*/ 25 h 245"/>
                      <a:gd name="T6" fmla="*/ 1 w 181"/>
                      <a:gd name="T7" fmla="*/ 24 h 245"/>
                      <a:gd name="T8" fmla="*/ 1 w 181"/>
                      <a:gd name="T9" fmla="*/ 23 h 245"/>
                      <a:gd name="T10" fmla="*/ 1 w 181"/>
                      <a:gd name="T11" fmla="*/ 21 h 245"/>
                      <a:gd name="T12" fmla="*/ 1 w 181"/>
                      <a:gd name="T13" fmla="*/ 19 h 245"/>
                      <a:gd name="T14" fmla="*/ 0 w 181"/>
                      <a:gd name="T15" fmla="*/ 17 h 245"/>
                      <a:gd name="T16" fmla="*/ 0 w 181"/>
                      <a:gd name="T17" fmla="*/ 15 h 245"/>
                      <a:gd name="T18" fmla="*/ 0 w 181"/>
                      <a:gd name="T19" fmla="*/ 12 h 245"/>
                      <a:gd name="T20" fmla="*/ 0 w 181"/>
                      <a:gd name="T21" fmla="*/ 10 h 245"/>
                      <a:gd name="T22" fmla="*/ 0 w 181"/>
                      <a:gd name="T23" fmla="*/ 8 h 245"/>
                      <a:gd name="T24" fmla="*/ 0 w 181"/>
                      <a:gd name="T25" fmla="*/ 6 h 245"/>
                      <a:gd name="T26" fmla="*/ 0 w 181"/>
                      <a:gd name="T27" fmla="*/ 4 h 245"/>
                      <a:gd name="T28" fmla="*/ 0 w 181"/>
                      <a:gd name="T29" fmla="*/ 3 h 245"/>
                      <a:gd name="T30" fmla="*/ 0 w 181"/>
                      <a:gd name="T31" fmla="*/ 1 h 245"/>
                      <a:gd name="T32" fmla="*/ 0 w 181"/>
                      <a:gd name="T33" fmla="*/ 1 h 245"/>
                      <a:gd name="T34" fmla="*/ 0 w 181"/>
                      <a:gd name="T35" fmla="*/ 0 h 245"/>
                      <a:gd name="T36" fmla="*/ 0 w 181"/>
                      <a:gd name="T37" fmla="*/ 2 h 245"/>
                      <a:gd name="T38" fmla="*/ 0 w 181"/>
                      <a:gd name="T39" fmla="*/ 2 h 245"/>
                      <a:gd name="T40" fmla="*/ 0 w 181"/>
                      <a:gd name="T41" fmla="*/ 3 h 245"/>
                      <a:gd name="T42" fmla="*/ 0 w 181"/>
                      <a:gd name="T43" fmla="*/ 4 h 245"/>
                      <a:gd name="T44" fmla="*/ 0 w 181"/>
                      <a:gd name="T45" fmla="*/ 5 h 245"/>
                      <a:gd name="T46" fmla="*/ 0 w 181"/>
                      <a:gd name="T47" fmla="*/ 7 h 245"/>
                      <a:gd name="T48" fmla="*/ 0 w 181"/>
                      <a:gd name="T49" fmla="*/ 9 h 245"/>
                      <a:gd name="T50" fmla="*/ 0 w 181"/>
                      <a:gd name="T51" fmla="*/ 11 h 245"/>
                      <a:gd name="T52" fmla="*/ 0 w 181"/>
                      <a:gd name="T53" fmla="*/ 14 h 245"/>
                      <a:gd name="T54" fmla="*/ 0 w 181"/>
                      <a:gd name="T55" fmla="*/ 15 h 245"/>
                      <a:gd name="T56" fmla="*/ 0 w 181"/>
                      <a:gd name="T57" fmla="*/ 18 h 245"/>
                      <a:gd name="T58" fmla="*/ 1 w 181"/>
                      <a:gd name="T59" fmla="*/ 20 h 245"/>
                      <a:gd name="T60" fmla="*/ 1 w 181"/>
                      <a:gd name="T61" fmla="*/ 22 h 245"/>
                      <a:gd name="T62" fmla="*/ 1 w 181"/>
                      <a:gd name="T63" fmla="*/ 24 h 245"/>
                      <a:gd name="T64" fmla="*/ 1 w 181"/>
                      <a:gd name="T65" fmla="*/ 25 h 245"/>
                      <a:gd name="T66" fmla="*/ 1 w 181"/>
                      <a:gd name="T67" fmla="*/ 26 h 245"/>
                      <a:gd name="T68" fmla="*/ 1 w 181"/>
                      <a:gd name="T69" fmla="*/ 28 h 245"/>
                      <a:gd name="T70" fmla="*/ 1 w 181"/>
                      <a:gd name="T71" fmla="*/ 28 h 245"/>
                      <a:gd name="T72" fmla="*/ 1 w 181"/>
                      <a:gd name="T73" fmla="*/ 26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1"/>
                      <a:gd name="T112" fmla="*/ 0 h 245"/>
                      <a:gd name="T113" fmla="*/ 181 w 181"/>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1" h="245">
                        <a:moveTo>
                          <a:pt x="181" y="233"/>
                        </a:moveTo>
                        <a:lnTo>
                          <a:pt x="181" y="233"/>
                        </a:lnTo>
                        <a:lnTo>
                          <a:pt x="172" y="227"/>
                        </a:lnTo>
                        <a:lnTo>
                          <a:pt x="163" y="215"/>
                        </a:lnTo>
                        <a:lnTo>
                          <a:pt x="153" y="204"/>
                        </a:lnTo>
                        <a:lnTo>
                          <a:pt x="143" y="188"/>
                        </a:lnTo>
                        <a:lnTo>
                          <a:pt x="132" y="170"/>
                        </a:lnTo>
                        <a:lnTo>
                          <a:pt x="122" y="151"/>
                        </a:lnTo>
                        <a:lnTo>
                          <a:pt x="111" y="131"/>
                        </a:lnTo>
                        <a:lnTo>
                          <a:pt x="99" y="110"/>
                        </a:lnTo>
                        <a:lnTo>
                          <a:pt x="88" y="90"/>
                        </a:lnTo>
                        <a:lnTo>
                          <a:pt x="75" y="69"/>
                        </a:lnTo>
                        <a:lnTo>
                          <a:pt x="63" y="51"/>
                        </a:lnTo>
                        <a:lnTo>
                          <a:pt x="52" y="35"/>
                        </a:lnTo>
                        <a:lnTo>
                          <a:pt x="39" y="22"/>
                        </a:lnTo>
                        <a:lnTo>
                          <a:pt x="25" y="12"/>
                        </a:lnTo>
                        <a:lnTo>
                          <a:pt x="12" y="4"/>
                        </a:lnTo>
                        <a:lnTo>
                          <a:pt x="0" y="0"/>
                        </a:lnTo>
                        <a:lnTo>
                          <a:pt x="0" y="16"/>
                        </a:lnTo>
                        <a:lnTo>
                          <a:pt x="12" y="16"/>
                        </a:lnTo>
                        <a:lnTo>
                          <a:pt x="23" y="24"/>
                        </a:lnTo>
                        <a:lnTo>
                          <a:pt x="37" y="33"/>
                        </a:lnTo>
                        <a:lnTo>
                          <a:pt x="48" y="47"/>
                        </a:lnTo>
                        <a:lnTo>
                          <a:pt x="59" y="63"/>
                        </a:lnTo>
                        <a:lnTo>
                          <a:pt x="71" y="80"/>
                        </a:lnTo>
                        <a:lnTo>
                          <a:pt x="83" y="98"/>
                        </a:lnTo>
                        <a:lnTo>
                          <a:pt x="94" y="118"/>
                        </a:lnTo>
                        <a:lnTo>
                          <a:pt x="106" y="139"/>
                        </a:lnTo>
                        <a:lnTo>
                          <a:pt x="117" y="159"/>
                        </a:lnTo>
                        <a:lnTo>
                          <a:pt x="127" y="178"/>
                        </a:lnTo>
                        <a:lnTo>
                          <a:pt x="139" y="196"/>
                        </a:lnTo>
                        <a:lnTo>
                          <a:pt x="149" y="215"/>
                        </a:lnTo>
                        <a:lnTo>
                          <a:pt x="159" y="227"/>
                        </a:lnTo>
                        <a:lnTo>
                          <a:pt x="170" y="239"/>
                        </a:lnTo>
                        <a:lnTo>
                          <a:pt x="178" y="245"/>
                        </a:lnTo>
                        <a:lnTo>
                          <a:pt x="181" y="23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7" name="Freeform 32"/>
                  <p:cNvSpPr>
                    <a:spLocks/>
                  </p:cNvSpPr>
                  <p:nvPr/>
                </p:nvSpPr>
                <p:spPr bwMode="auto">
                  <a:xfrm>
                    <a:off x="932" y="1749"/>
                    <a:ext cx="74" cy="97"/>
                  </a:xfrm>
                  <a:custGeom>
                    <a:avLst/>
                    <a:gdLst>
                      <a:gd name="T0" fmla="*/ 1 w 222"/>
                      <a:gd name="T1" fmla="*/ 15 h 151"/>
                      <a:gd name="T2" fmla="*/ 1 w 222"/>
                      <a:gd name="T3" fmla="*/ 15 h 151"/>
                      <a:gd name="T4" fmla="*/ 1 w 222"/>
                      <a:gd name="T5" fmla="*/ 15 h 151"/>
                      <a:gd name="T6" fmla="*/ 1 w 222"/>
                      <a:gd name="T7" fmla="*/ 15 h 151"/>
                      <a:gd name="T8" fmla="*/ 1 w 222"/>
                      <a:gd name="T9" fmla="*/ 14 h 151"/>
                      <a:gd name="T10" fmla="*/ 1 w 222"/>
                      <a:gd name="T11" fmla="*/ 13 h 151"/>
                      <a:gd name="T12" fmla="*/ 1 w 222"/>
                      <a:gd name="T13" fmla="*/ 13 h 151"/>
                      <a:gd name="T14" fmla="*/ 1 w 222"/>
                      <a:gd name="T15" fmla="*/ 12 h 151"/>
                      <a:gd name="T16" fmla="*/ 1 w 222"/>
                      <a:gd name="T17" fmla="*/ 10 h 151"/>
                      <a:gd name="T18" fmla="*/ 1 w 222"/>
                      <a:gd name="T19" fmla="*/ 9 h 151"/>
                      <a:gd name="T20" fmla="*/ 0 w 222"/>
                      <a:gd name="T21" fmla="*/ 8 h 151"/>
                      <a:gd name="T22" fmla="*/ 0 w 222"/>
                      <a:gd name="T23" fmla="*/ 6 h 151"/>
                      <a:gd name="T24" fmla="*/ 0 w 222"/>
                      <a:gd name="T25" fmla="*/ 5 h 151"/>
                      <a:gd name="T26" fmla="*/ 0 w 222"/>
                      <a:gd name="T27" fmla="*/ 3 h 151"/>
                      <a:gd name="T28" fmla="*/ 0 w 222"/>
                      <a:gd name="T29" fmla="*/ 3 h 151"/>
                      <a:gd name="T30" fmla="*/ 0 w 222"/>
                      <a:gd name="T31" fmla="*/ 2 h 151"/>
                      <a:gd name="T32" fmla="*/ 0 w 222"/>
                      <a:gd name="T33" fmla="*/ 1 h 151"/>
                      <a:gd name="T34" fmla="*/ 0 w 222"/>
                      <a:gd name="T35" fmla="*/ 0 h 151"/>
                      <a:gd name="T36" fmla="*/ 0 w 222"/>
                      <a:gd name="T37" fmla="*/ 1 h 151"/>
                      <a:gd name="T38" fmla="*/ 0 w 222"/>
                      <a:gd name="T39" fmla="*/ 2 h 151"/>
                      <a:gd name="T40" fmla="*/ 0 w 222"/>
                      <a:gd name="T41" fmla="*/ 3 h 151"/>
                      <a:gd name="T42" fmla="*/ 0 w 222"/>
                      <a:gd name="T43" fmla="*/ 4 h 151"/>
                      <a:gd name="T44" fmla="*/ 0 w 222"/>
                      <a:gd name="T45" fmla="*/ 5 h 151"/>
                      <a:gd name="T46" fmla="*/ 0 w 222"/>
                      <a:gd name="T47" fmla="*/ 6 h 151"/>
                      <a:gd name="T48" fmla="*/ 0 w 222"/>
                      <a:gd name="T49" fmla="*/ 8 h 151"/>
                      <a:gd name="T50" fmla="*/ 0 w 222"/>
                      <a:gd name="T51" fmla="*/ 9 h 151"/>
                      <a:gd name="T52" fmla="*/ 1 w 222"/>
                      <a:gd name="T53" fmla="*/ 10 h 151"/>
                      <a:gd name="T54" fmla="*/ 1 w 222"/>
                      <a:gd name="T55" fmla="*/ 12 h 151"/>
                      <a:gd name="T56" fmla="*/ 1 w 222"/>
                      <a:gd name="T57" fmla="*/ 13 h 151"/>
                      <a:gd name="T58" fmla="*/ 1 w 222"/>
                      <a:gd name="T59" fmla="*/ 14 h 151"/>
                      <a:gd name="T60" fmla="*/ 1 w 222"/>
                      <a:gd name="T61" fmla="*/ 15 h 151"/>
                      <a:gd name="T62" fmla="*/ 1 w 222"/>
                      <a:gd name="T63" fmla="*/ 15 h 151"/>
                      <a:gd name="T64" fmla="*/ 1 w 222"/>
                      <a:gd name="T65" fmla="*/ 16 h 151"/>
                      <a:gd name="T66" fmla="*/ 1 w 222"/>
                      <a:gd name="T67" fmla="*/ 17 h 151"/>
                      <a:gd name="T68" fmla="*/ 1 w 222"/>
                      <a:gd name="T69" fmla="*/ 16 h 151"/>
                      <a:gd name="T70" fmla="*/ 1 w 222"/>
                      <a:gd name="T71" fmla="*/ 16 h 151"/>
                      <a:gd name="T72" fmla="*/ 1 w 222"/>
                      <a:gd name="T73" fmla="*/ 15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151"/>
                      <a:gd name="T113" fmla="*/ 222 w 222"/>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151">
                        <a:moveTo>
                          <a:pt x="218" y="135"/>
                        </a:moveTo>
                        <a:lnTo>
                          <a:pt x="218" y="135"/>
                        </a:lnTo>
                        <a:lnTo>
                          <a:pt x="217" y="135"/>
                        </a:lnTo>
                        <a:lnTo>
                          <a:pt x="209" y="135"/>
                        </a:lnTo>
                        <a:lnTo>
                          <a:pt x="201" y="131"/>
                        </a:lnTo>
                        <a:lnTo>
                          <a:pt x="189" y="123"/>
                        </a:lnTo>
                        <a:lnTo>
                          <a:pt x="176" y="116"/>
                        </a:lnTo>
                        <a:lnTo>
                          <a:pt x="160" y="106"/>
                        </a:lnTo>
                        <a:lnTo>
                          <a:pt x="143" y="94"/>
                        </a:lnTo>
                        <a:lnTo>
                          <a:pt x="126" y="82"/>
                        </a:lnTo>
                        <a:lnTo>
                          <a:pt x="108" y="71"/>
                        </a:lnTo>
                        <a:lnTo>
                          <a:pt x="90" y="57"/>
                        </a:lnTo>
                        <a:lnTo>
                          <a:pt x="72" y="45"/>
                        </a:lnTo>
                        <a:lnTo>
                          <a:pt x="56" y="33"/>
                        </a:lnTo>
                        <a:lnTo>
                          <a:pt x="39" y="24"/>
                        </a:lnTo>
                        <a:lnTo>
                          <a:pt x="25" y="14"/>
                        </a:lnTo>
                        <a:lnTo>
                          <a:pt x="13" y="6"/>
                        </a:lnTo>
                        <a:lnTo>
                          <a:pt x="3" y="0"/>
                        </a:lnTo>
                        <a:lnTo>
                          <a:pt x="0" y="12"/>
                        </a:lnTo>
                        <a:lnTo>
                          <a:pt x="10" y="18"/>
                        </a:lnTo>
                        <a:lnTo>
                          <a:pt x="23" y="26"/>
                        </a:lnTo>
                        <a:lnTo>
                          <a:pt x="37" y="35"/>
                        </a:lnTo>
                        <a:lnTo>
                          <a:pt x="54" y="45"/>
                        </a:lnTo>
                        <a:lnTo>
                          <a:pt x="70" y="57"/>
                        </a:lnTo>
                        <a:lnTo>
                          <a:pt x="88" y="69"/>
                        </a:lnTo>
                        <a:lnTo>
                          <a:pt x="106" y="82"/>
                        </a:lnTo>
                        <a:lnTo>
                          <a:pt x="123" y="94"/>
                        </a:lnTo>
                        <a:lnTo>
                          <a:pt x="141" y="106"/>
                        </a:lnTo>
                        <a:lnTo>
                          <a:pt x="158" y="118"/>
                        </a:lnTo>
                        <a:lnTo>
                          <a:pt x="173" y="127"/>
                        </a:lnTo>
                        <a:lnTo>
                          <a:pt x="187" y="135"/>
                        </a:lnTo>
                        <a:lnTo>
                          <a:pt x="199" y="143"/>
                        </a:lnTo>
                        <a:lnTo>
                          <a:pt x="209" y="147"/>
                        </a:lnTo>
                        <a:lnTo>
                          <a:pt x="217" y="151"/>
                        </a:lnTo>
                        <a:lnTo>
                          <a:pt x="222" y="147"/>
                        </a:lnTo>
                        <a:lnTo>
                          <a:pt x="218" y="13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8" name="Freeform 33"/>
                  <p:cNvSpPr>
                    <a:spLocks/>
                  </p:cNvSpPr>
                  <p:nvPr/>
                </p:nvSpPr>
                <p:spPr bwMode="auto">
                  <a:xfrm>
                    <a:off x="977" y="1664"/>
                    <a:ext cx="29" cy="180"/>
                  </a:xfrm>
                  <a:custGeom>
                    <a:avLst/>
                    <a:gdLst>
                      <a:gd name="T0" fmla="*/ 0 w 88"/>
                      <a:gd name="T1" fmla="*/ 1 h 276"/>
                      <a:gd name="T2" fmla="*/ 0 w 88"/>
                      <a:gd name="T3" fmla="*/ 1 h 276"/>
                      <a:gd name="T4" fmla="*/ 0 w 88"/>
                      <a:gd name="T5" fmla="*/ 3 h 276"/>
                      <a:gd name="T6" fmla="*/ 0 w 88"/>
                      <a:gd name="T7" fmla="*/ 8 h 276"/>
                      <a:gd name="T8" fmla="*/ 0 w 88"/>
                      <a:gd name="T9" fmla="*/ 12 h 276"/>
                      <a:gd name="T10" fmla="*/ 0 w 88"/>
                      <a:gd name="T11" fmla="*/ 18 h 276"/>
                      <a:gd name="T12" fmla="*/ 0 w 88"/>
                      <a:gd name="T13" fmla="*/ 23 h 276"/>
                      <a:gd name="T14" fmla="*/ 0 w 88"/>
                      <a:gd name="T15" fmla="*/ 27 h 276"/>
                      <a:gd name="T16" fmla="*/ 0 w 88"/>
                      <a:gd name="T17" fmla="*/ 30 h 276"/>
                      <a:gd name="T18" fmla="*/ 0 w 88"/>
                      <a:gd name="T19" fmla="*/ 31 h 276"/>
                      <a:gd name="T20" fmla="*/ 0 w 88"/>
                      <a:gd name="T21" fmla="*/ 33 h 276"/>
                      <a:gd name="T22" fmla="*/ 0 w 88"/>
                      <a:gd name="T23" fmla="*/ 30 h 276"/>
                      <a:gd name="T24" fmla="*/ 0 w 88"/>
                      <a:gd name="T25" fmla="*/ 27 h 276"/>
                      <a:gd name="T26" fmla="*/ 0 w 88"/>
                      <a:gd name="T27" fmla="*/ 22 h 276"/>
                      <a:gd name="T28" fmla="*/ 0 w 88"/>
                      <a:gd name="T29" fmla="*/ 16 h 276"/>
                      <a:gd name="T30" fmla="*/ 0 w 88"/>
                      <a:gd name="T31" fmla="*/ 12 h 276"/>
                      <a:gd name="T32" fmla="*/ 0 w 88"/>
                      <a:gd name="T33" fmla="*/ 7 h 276"/>
                      <a:gd name="T34" fmla="*/ 0 w 88"/>
                      <a:gd name="T35" fmla="*/ 3 h 276"/>
                      <a:gd name="T36" fmla="*/ 0 w 88"/>
                      <a:gd name="T37" fmla="*/ 0 h 276"/>
                      <a:gd name="T38" fmla="*/ 0 w 88"/>
                      <a:gd name="T39" fmla="*/ 0 h 276"/>
                      <a:gd name="T40" fmla="*/ 0 w 88"/>
                      <a:gd name="T41" fmla="*/ 1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276"/>
                      <a:gd name="T65" fmla="*/ 88 w 88"/>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276">
                        <a:moveTo>
                          <a:pt x="0" y="8"/>
                        </a:moveTo>
                        <a:lnTo>
                          <a:pt x="0" y="8"/>
                        </a:lnTo>
                        <a:lnTo>
                          <a:pt x="8" y="29"/>
                        </a:lnTo>
                        <a:lnTo>
                          <a:pt x="22" y="63"/>
                        </a:lnTo>
                        <a:lnTo>
                          <a:pt x="36" y="104"/>
                        </a:lnTo>
                        <a:lnTo>
                          <a:pt x="52" y="149"/>
                        </a:lnTo>
                        <a:lnTo>
                          <a:pt x="65" y="190"/>
                        </a:lnTo>
                        <a:lnTo>
                          <a:pt x="76" y="229"/>
                        </a:lnTo>
                        <a:lnTo>
                          <a:pt x="82" y="256"/>
                        </a:lnTo>
                        <a:lnTo>
                          <a:pt x="83" y="264"/>
                        </a:lnTo>
                        <a:lnTo>
                          <a:pt x="87" y="276"/>
                        </a:lnTo>
                        <a:lnTo>
                          <a:pt x="88" y="256"/>
                        </a:lnTo>
                        <a:lnTo>
                          <a:pt x="83" y="225"/>
                        </a:lnTo>
                        <a:lnTo>
                          <a:pt x="72" y="186"/>
                        </a:lnTo>
                        <a:lnTo>
                          <a:pt x="58" y="141"/>
                        </a:lnTo>
                        <a:lnTo>
                          <a:pt x="43" y="96"/>
                        </a:lnTo>
                        <a:lnTo>
                          <a:pt x="28" y="55"/>
                        </a:lnTo>
                        <a:lnTo>
                          <a:pt x="15" y="21"/>
                        </a:lnTo>
                        <a:lnTo>
                          <a:pt x="4" y="0"/>
                        </a:lnTo>
                        <a:lnTo>
                          <a:pt x="0" y="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79" name="Freeform 34"/>
                  <p:cNvSpPr>
                    <a:spLocks/>
                  </p:cNvSpPr>
                  <p:nvPr/>
                </p:nvSpPr>
                <p:spPr bwMode="auto">
                  <a:xfrm>
                    <a:off x="906" y="1517"/>
                    <a:ext cx="72" cy="152"/>
                  </a:xfrm>
                  <a:custGeom>
                    <a:avLst/>
                    <a:gdLst>
                      <a:gd name="T0" fmla="*/ 0 w 218"/>
                      <a:gd name="T1" fmla="*/ 2 h 233"/>
                      <a:gd name="T2" fmla="*/ 0 w 218"/>
                      <a:gd name="T3" fmla="*/ 2 h 233"/>
                      <a:gd name="T4" fmla="*/ 0 w 218"/>
                      <a:gd name="T5" fmla="*/ 2 h 233"/>
                      <a:gd name="T6" fmla="*/ 0 w 218"/>
                      <a:gd name="T7" fmla="*/ 3 h 233"/>
                      <a:gd name="T8" fmla="*/ 0 w 218"/>
                      <a:gd name="T9" fmla="*/ 3 h 233"/>
                      <a:gd name="T10" fmla="*/ 0 w 218"/>
                      <a:gd name="T11" fmla="*/ 5 h 233"/>
                      <a:gd name="T12" fmla="*/ 0 w 218"/>
                      <a:gd name="T13" fmla="*/ 7 h 233"/>
                      <a:gd name="T14" fmla="*/ 0 w 218"/>
                      <a:gd name="T15" fmla="*/ 8 h 233"/>
                      <a:gd name="T16" fmla="*/ 0 w 218"/>
                      <a:gd name="T17" fmla="*/ 10 h 233"/>
                      <a:gd name="T18" fmla="*/ 0 w 218"/>
                      <a:gd name="T19" fmla="*/ 13 h 233"/>
                      <a:gd name="T20" fmla="*/ 1 w 218"/>
                      <a:gd name="T21" fmla="*/ 15 h 233"/>
                      <a:gd name="T22" fmla="*/ 1 w 218"/>
                      <a:gd name="T23" fmla="*/ 18 h 233"/>
                      <a:gd name="T24" fmla="*/ 1 w 218"/>
                      <a:gd name="T25" fmla="*/ 20 h 233"/>
                      <a:gd name="T26" fmla="*/ 1 w 218"/>
                      <a:gd name="T27" fmla="*/ 22 h 233"/>
                      <a:gd name="T28" fmla="*/ 1 w 218"/>
                      <a:gd name="T29" fmla="*/ 23 h 233"/>
                      <a:gd name="T30" fmla="*/ 1 w 218"/>
                      <a:gd name="T31" fmla="*/ 25 h 233"/>
                      <a:gd name="T32" fmla="*/ 1 w 218"/>
                      <a:gd name="T33" fmla="*/ 26 h 233"/>
                      <a:gd name="T34" fmla="*/ 1 w 218"/>
                      <a:gd name="T35" fmla="*/ 27 h 233"/>
                      <a:gd name="T36" fmla="*/ 1 w 218"/>
                      <a:gd name="T37" fmla="*/ 27 h 233"/>
                      <a:gd name="T38" fmla="*/ 1 w 218"/>
                      <a:gd name="T39" fmla="*/ 25 h 233"/>
                      <a:gd name="T40" fmla="*/ 1 w 218"/>
                      <a:gd name="T41" fmla="*/ 23 h 233"/>
                      <a:gd name="T42" fmla="*/ 1 w 218"/>
                      <a:gd name="T43" fmla="*/ 22 h 233"/>
                      <a:gd name="T44" fmla="*/ 1 w 218"/>
                      <a:gd name="T45" fmla="*/ 20 h 233"/>
                      <a:gd name="T46" fmla="*/ 1 w 218"/>
                      <a:gd name="T47" fmla="*/ 18 h 233"/>
                      <a:gd name="T48" fmla="*/ 1 w 218"/>
                      <a:gd name="T49" fmla="*/ 16 h 233"/>
                      <a:gd name="T50" fmla="*/ 1 w 218"/>
                      <a:gd name="T51" fmla="*/ 14 h 233"/>
                      <a:gd name="T52" fmla="*/ 0 w 218"/>
                      <a:gd name="T53" fmla="*/ 12 h 233"/>
                      <a:gd name="T54" fmla="*/ 0 w 218"/>
                      <a:gd name="T55" fmla="*/ 9 h 233"/>
                      <a:gd name="T56" fmla="*/ 0 w 218"/>
                      <a:gd name="T57" fmla="*/ 7 h 233"/>
                      <a:gd name="T58" fmla="*/ 0 w 218"/>
                      <a:gd name="T59" fmla="*/ 5 h 233"/>
                      <a:gd name="T60" fmla="*/ 0 w 218"/>
                      <a:gd name="T61" fmla="*/ 3 h 233"/>
                      <a:gd name="T62" fmla="*/ 0 w 218"/>
                      <a:gd name="T63" fmla="*/ 2 h 233"/>
                      <a:gd name="T64" fmla="*/ 0 w 218"/>
                      <a:gd name="T65" fmla="*/ 1 h 233"/>
                      <a:gd name="T66" fmla="*/ 0 w 218"/>
                      <a:gd name="T67" fmla="*/ 1 h 233"/>
                      <a:gd name="T68" fmla="*/ 0 w 218"/>
                      <a:gd name="T69" fmla="*/ 0 h 233"/>
                      <a:gd name="T70" fmla="*/ 0 w 218"/>
                      <a:gd name="T71" fmla="*/ 0 h 233"/>
                      <a:gd name="T72" fmla="*/ 0 w 218"/>
                      <a:gd name="T73" fmla="*/ 2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33"/>
                      <a:gd name="T113" fmla="*/ 218 w 218"/>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33">
                        <a:moveTo>
                          <a:pt x="0" y="15"/>
                        </a:moveTo>
                        <a:lnTo>
                          <a:pt x="0" y="15"/>
                        </a:lnTo>
                        <a:lnTo>
                          <a:pt x="10" y="15"/>
                        </a:lnTo>
                        <a:lnTo>
                          <a:pt x="22" y="21"/>
                        </a:lnTo>
                        <a:lnTo>
                          <a:pt x="35" y="31"/>
                        </a:lnTo>
                        <a:lnTo>
                          <a:pt x="51" y="43"/>
                        </a:lnTo>
                        <a:lnTo>
                          <a:pt x="67" y="57"/>
                        </a:lnTo>
                        <a:lnTo>
                          <a:pt x="83" y="72"/>
                        </a:lnTo>
                        <a:lnTo>
                          <a:pt x="99" y="92"/>
                        </a:lnTo>
                        <a:lnTo>
                          <a:pt x="117" y="109"/>
                        </a:lnTo>
                        <a:lnTo>
                          <a:pt x="134" y="129"/>
                        </a:lnTo>
                        <a:lnTo>
                          <a:pt x="149" y="147"/>
                        </a:lnTo>
                        <a:lnTo>
                          <a:pt x="165" y="166"/>
                        </a:lnTo>
                        <a:lnTo>
                          <a:pt x="178" y="184"/>
                        </a:lnTo>
                        <a:lnTo>
                          <a:pt x="190" y="199"/>
                        </a:lnTo>
                        <a:lnTo>
                          <a:pt x="200" y="213"/>
                        </a:lnTo>
                        <a:lnTo>
                          <a:pt x="208" y="223"/>
                        </a:lnTo>
                        <a:lnTo>
                          <a:pt x="214" y="233"/>
                        </a:lnTo>
                        <a:lnTo>
                          <a:pt x="218" y="225"/>
                        </a:lnTo>
                        <a:lnTo>
                          <a:pt x="212" y="215"/>
                        </a:lnTo>
                        <a:lnTo>
                          <a:pt x="205" y="201"/>
                        </a:lnTo>
                        <a:lnTo>
                          <a:pt x="195" y="188"/>
                        </a:lnTo>
                        <a:lnTo>
                          <a:pt x="183" y="172"/>
                        </a:lnTo>
                        <a:lnTo>
                          <a:pt x="169" y="154"/>
                        </a:lnTo>
                        <a:lnTo>
                          <a:pt x="154" y="135"/>
                        </a:lnTo>
                        <a:lnTo>
                          <a:pt x="138" y="117"/>
                        </a:lnTo>
                        <a:lnTo>
                          <a:pt x="122" y="98"/>
                        </a:lnTo>
                        <a:lnTo>
                          <a:pt x="104" y="80"/>
                        </a:lnTo>
                        <a:lnTo>
                          <a:pt x="87" y="60"/>
                        </a:lnTo>
                        <a:lnTo>
                          <a:pt x="69" y="45"/>
                        </a:lnTo>
                        <a:lnTo>
                          <a:pt x="53" y="31"/>
                        </a:lnTo>
                        <a:lnTo>
                          <a:pt x="37" y="19"/>
                        </a:lnTo>
                        <a:lnTo>
                          <a:pt x="24" y="10"/>
                        </a:lnTo>
                        <a:lnTo>
                          <a:pt x="10" y="4"/>
                        </a:lnTo>
                        <a:lnTo>
                          <a:pt x="0" y="0"/>
                        </a:lnTo>
                        <a:lnTo>
                          <a:pt x="0" y="1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0" name="Freeform 35"/>
                  <p:cNvSpPr>
                    <a:spLocks/>
                  </p:cNvSpPr>
                  <p:nvPr/>
                </p:nvSpPr>
                <p:spPr bwMode="auto">
                  <a:xfrm>
                    <a:off x="803" y="1517"/>
                    <a:ext cx="103" cy="108"/>
                  </a:xfrm>
                  <a:custGeom>
                    <a:avLst/>
                    <a:gdLst>
                      <a:gd name="T0" fmla="*/ 0 w 307"/>
                      <a:gd name="T1" fmla="*/ 20 h 164"/>
                      <a:gd name="T2" fmla="*/ 0 w 307"/>
                      <a:gd name="T3" fmla="*/ 20 h 164"/>
                      <a:gd name="T4" fmla="*/ 0 w 307"/>
                      <a:gd name="T5" fmla="*/ 17 h 164"/>
                      <a:gd name="T6" fmla="*/ 0 w 307"/>
                      <a:gd name="T7" fmla="*/ 16 h 164"/>
                      <a:gd name="T8" fmla="*/ 0 w 307"/>
                      <a:gd name="T9" fmla="*/ 14 h 164"/>
                      <a:gd name="T10" fmla="*/ 0 w 307"/>
                      <a:gd name="T11" fmla="*/ 12 h 164"/>
                      <a:gd name="T12" fmla="*/ 0 w 307"/>
                      <a:gd name="T13" fmla="*/ 11 h 164"/>
                      <a:gd name="T14" fmla="*/ 0 w 307"/>
                      <a:gd name="T15" fmla="*/ 9 h 164"/>
                      <a:gd name="T16" fmla="*/ 0 w 307"/>
                      <a:gd name="T17" fmla="*/ 7 h 164"/>
                      <a:gd name="T18" fmla="*/ 1 w 307"/>
                      <a:gd name="T19" fmla="*/ 6 h 164"/>
                      <a:gd name="T20" fmla="*/ 1 w 307"/>
                      <a:gd name="T21" fmla="*/ 5 h 164"/>
                      <a:gd name="T22" fmla="*/ 1 w 307"/>
                      <a:gd name="T23" fmla="*/ 5 h 164"/>
                      <a:gd name="T24" fmla="*/ 1 w 307"/>
                      <a:gd name="T25" fmla="*/ 3 h 164"/>
                      <a:gd name="T26" fmla="*/ 1 w 307"/>
                      <a:gd name="T27" fmla="*/ 3 h 164"/>
                      <a:gd name="T28" fmla="*/ 1 w 307"/>
                      <a:gd name="T29" fmla="*/ 3 h 164"/>
                      <a:gd name="T30" fmla="*/ 1 w 307"/>
                      <a:gd name="T31" fmla="*/ 2 h 164"/>
                      <a:gd name="T32" fmla="*/ 1 w 307"/>
                      <a:gd name="T33" fmla="*/ 2 h 164"/>
                      <a:gd name="T34" fmla="*/ 1 w 307"/>
                      <a:gd name="T35" fmla="*/ 2 h 164"/>
                      <a:gd name="T36" fmla="*/ 1 w 307"/>
                      <a:gd name="T37" fmla="*/ 0 h 164"/>
                      <a:gd name="T38" fmla="*/ 1 w 307"/>
                      <a:gd name="T39" fmla="*/ 0 h 164"/>
                      <a:gd name="T40" fmla="*/ 1 w 307"/>
                      <a:gd name="T41" fmla="*/ 1 h 164"/>
                      <a:gd name="T42" fmla="*/ 1 w 307"/>
                      <a:gd name="T43" fmla="*/ 1 h 164"/>
                      <a:gd name="T44" fmla="*/ 1 w 307"/>
                      <a:gd name="T45" fmla="*/ 1 h 164"/>
                      <a:gd name="T46" fmla="*/ 1 w 307"/>
                      <a:gd name="T47" fmla="*/ 2 h 164"/>
                      <a:gd name="T48" fmla="*/ 1 w 307"/>
                      <a:gd name="T49" fmla="*/ 3 h 164"/>
                      <a:gd name="T50" fmla="*/ 1 w 307"/>
                      <a:gd name="T51" fmla="*/ 4 h 164"/>
                      <a:gd name="T52" fmla="*/ 1 w 307"/>
                      <a:gd name="T53" fmla="*/ 5 h 164"/>
                      <a:gd name="T54" fmla="*/ 0 w 307"/>
                      <a:gd name="T55" fmla="*/ 6 h 164"/>
                      <a:gd name="T56" fmla="*/ 0 w 307"/>
                      <a:gd name="T57" fmla="*/ 7 h 164"/>
                      <a:gd name="T58" fmla="*/ 0 w 307"/>
                      <a:gd name="T59" fmla="*/ 9 h 164"/>
                      <a:gd name="T60" fmla="*/ 0 w 307"/>
                      <a:gd name="T61" fmla="*/ 11 h 164"/>
                      <a:gd name="T62" fmla="*/ 0 w 307"/>
                      <a:gd name="T63" fmla="*/ 12 h 164"/>
                      <a:gd name="T64" fmla="*/ 0 w 307"/>
                      <a:gd name="T65" fmla="*/ 14 h 164"/>
                      <a:gd name="T66" fmla="*/ 0 w 307"/>
                      <a:gd name="T67" fmla="*/ 16 h 164"/>
                      <a:gd name="T68" fmla="*/ 0 w 307"/>
                      <a:gd name="T69" fmla="*/ 18 h 164"/>
                      <a:gd name="T70" fmla="*/ 0 w 307"/>
                      <a:gd name="T71" fmla="*/ 18 h 164"/>
                      <a:gd name="T72" fmla="*/ 0 w 307"/>
                      <a:gd name="T73" fmla="*/ 20 h 164"/>
                      <a:gd name="T74" fmla="*/ 0 w 307"/>
                      <a:gd name="T75" fmla="*/ 20 h 164"/>
                      <a:gd name="T76" fmla="*/ 0 w 307"/>
                      <a:gd name="T77" fmla="*/ 20 h 164"/>
                      <a:gd name="T78" fmla="*/ 0 w 307"/>
                      <a:gd name="T79" fmla="*/ 20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7"/>
                      <a:gd name="T121" fmla="*/ 0 h 164"/>
                      <a:gd name="T122" fmla="*/ 307 w 307"/>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7" h="164">
                        <a:moveTo>
                          <a:pt x="2" y="160"/>
                        </a:moveTo>
                        <a:lnTo>
                          <a:pt x="6" y="158"/>
                        </a:lnTo>
                        <a:lnTo>
                          <a:pt x="14" y="141"/>
                        </a:lnTo>
                        <a:lnTo>
                          <a:pt x="24" y="125"/>
                        </a:lnTo>
                        <a:lnTo>
                          <a:pt x="37" y="111"/>
                        </a:lnTo>
                        <a:lnTo>
                          <a:pt x="51" y="96"/>
                        </a:lnTo>
                        <a:lnTo>
                          <a:pt x="67" y="82"/>
                        </a:lnTo>
                        <a:lnTo>
                          <a:pt x="84" y="70"/>
                        </a:lnTo>
                        <a:lnTo>
                          <a:pt x="104" y="60"/>
                        </a:lnTo>
                        <a:lnTo>
                          <a:pt x="124" y="51"/>
                        </a:lnTo>
                        <a:lnTo>
                          <a:pt x="144" y="41"/>
                        </a:lnTo>
                        <a:lnTo>
                          <a:pt x="166" y="35"/>
                        </a:lnTo>
                        <a:lnTo>
                          <a:pt x="188" y="27"/>
                        </a:lnTo>
                        <a:lnTo>
                          <a:pt x="211" y="23"/>
                        </a:lnTo>
                        <a:lnTo>
                          <a:pt x="235" y="19"/>
                        </a:lnTo>
                        <a:lnTo>
                          <a:pt x="259" y="15"/>
                        </a:lnTo>
                        <a:lnTo>
                          <a:pt x="283" y="15"/>
                        </a:lnTo>
                        <a:lnTo>
                          <a:pt x="307" y="15"/>
                        </a:lnTo>
                        <a:lnTo>
                          <a:pt x="307" y="0"/>
                        </a:lnTo>
                        <a:lnTo>
                          <a:pt x="283" y="0"/>
                        </a:lnTo>
                        <a:lnTo>
                          <a:pt x="259" y="4"/>
                        </a:lnTo>
                        <a:lnTo>
                          <a:pt x="235" y="8"/>
                        </a:lnTo>
                        <a:lnTo>
                          <a:pt x="211" y="12"/>
                        </a:lnTo>
                        <a:lnTo>
                          <a:pt x="188" y="15"/>
                        </a:lnTo>
                        <a:lnTo>
                          <a:pt x="166" y="23"/>
                        </a:lnTo>
                        <a:lnTo>
                          <a:pt x="144" y="29"/>
                        </a:lnTo>
                        <a:lnTo>
                          <a:pt x="122" y="39"/>
                        </a:lnTo>
                        <a:lnTo>
                          <a:pt x="102" y="49"/>
                        </a:lnTo>
                        <a:lnTo>
                          <a:pt x="82" y="58"/>
                        </a:lnTo>
                        <a:lnTo>
                          <a:pt x="65" y="70"/>
                        </a:lnTo>
                        <a:lnTo>
                          <a:pt x="48" y="84"/>
                        </a:lnTo>
                        <a:lnTo>
                          <a:pt x="33" y="100"/>
                        </a:lnTo>
                        <a:lnTo>
                          <a:pt x="20" y="113"/>
                        </a:lnTo>
                        <a:lnTo>
                          <a:pt x="10" y="133"/>
                        </a:lnTo>
                        <a:lnTo>
                          <a:pt x="0" y="151"/>
                        </a:lnTo>
                        <a:lnTo>
                          <a:pt x="4" y="149"/>
                        </a:lnTo>
                        <a:lnTo>
                          <a:pt x="2" y="160"/>
                        </a:lnTo>
                        <a:lnTo>
                          <a:pt x="4" y="164"/>
                        </a:lnTo>
                        <a:lnTo>
                          <a:pt x="6" y="158"/>
                        </a:lnTo>
                        <a:lnTo>
                          <a:pt x="2" y="16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1" name="Freeform 36"/>
                  <p:cNvSpPr>
                    <a:spLocks/>
                  </p:cNvSpPr>
                  <p:nvPr/>
                </p:nvSpPr>
                <p:spPr bwMode="auto">
                  <a:xfrm>
                    <a:off x="747" y="1555"/>
                    <a:ext cx="58" cy="68"/>
                  </a:xfrm>
                  <a:custGeom>
                    <a:avLst/>
                    <a:gdLst>
                      <a:gd name="T0" fmla="*/ 0 w 172"/>
                      <a:gd name="T1" fmla="*/ 3 h 103"/>
                      <a:gd name="T2" fmla="*/ 0 w 172"/>
                      <a:gd name="T3" fmla="*/ 3 h 103"/>
                      <a:gd name="T4" fmla="*/ 0 w 172"/>
                      <a:gd name="T5" fmla="*/ 2 h 103"/>
                      <a:gd name="T6" fmla="*/ 0 w 172"/>
                      <a:gd name="T7" fmla="*/ 2 h 103"/>
                      <a:gd name="T8" fmla="*/ 0 w 172"/>
                      <a:gd name="T9" fmla="*/ 2 h 103"/>
                      <a:gd name="T10" fmla="*/ 0 w 172"/>
                      <a:gd name="T11" fmla="*/ 3 h 103"/>
                      <a:gd name="T12" fmla="*/ 0 w 172"/>
                      <a:gd name="T13" fmla="*/ 5 h 103"/>
                      <a:gd name="T14" fmla="*/ 0 w 172"/>
                      <a:gd name="T15" fmla="*/ 7 h 103"/>
                      <a:gd name="T16" fmla="*/ 1 w 172"/>
                      <a:gd name="T17" fmla="*/ 10 h 103"/>
                      <a:gd name="T18" fmla="*/ 1 w 172"/>
                      <a:gd name="T19" fmla="*/ 13 h 103"/>
                      <a:gd name="T20" fmla="*/ 1 w 172"/>
                      <a:gd name="T21" fmla="*/ 11 h 103"/>
                      <a:gd name="T22" fmla="*/ 1 w 172"/>
                      <a:gd name="T23" fmla="*/ 9 h 103"/>
                      <a:gd name="T24" fmla="*/ 1 w 172"/>
                      <a:gd name="T25" fmla="*/ 6 h 103"/>
                      <a:gd name="T26" fmla="*/ 0 w 172"/>
                      <a:gd name="T27" fmla="*/ 3 h 103"/>
                      <a:gd name="T28" fmla="*/ 0 w 172"/>
                      <a:gd name="T29" fmla="*/ 2 h 103"/>
                      <a:gd name="T30" fmla="*/ 0 w 172"/>
                      <a:gd name="T31" fmla="*/ 1 h 103"/>
                      <a:gd name="T32" fmla="*/ 0 w 172"/>
                      <a:gd name="T33" fmla="*/ 0 h 103"/>
                      <a:gd name="T34" fmla="*/ 0 w 172"/>
                      <a:gd name="T35" fmla="*/ 1 h 103"/>
                      <a:gd name="T36" fmla="*/ 0 w 172"/>
                      <a:gd name="T37" fmla="*/ 1 h 103"/>
                      <a:gd name="T38" fmla="*/ 0 w 172"/>
                      <a:gd name="T39" fmla="*/ 1 h 103"/>
                      <a:gd name="T40" fmla="*/ 0 w 172"/>
                      <a:gd name="T41" fmla="*/ 3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03"/>
                      <a:gd name="T65" fmla="*/ 172 w 172"/>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03">
                        <a:moveTo>
                          <a:pt x="2" y="23"/>
                        </a:moveTo>
                        <a:lnTo>
                          <a:pt x="2" y="23"/>
                        </a:lnTo>
                        <a:lnTo>
                          <a:pt x="17" y="15"/>
                        </a:lnTo>
                        <a:lnTo>
                          <a:pt x="35" y="15"/>
                        </a:lnTo>
                        <a:lnTo>
                          <a:pt x="53" y="17"/>
                        </a:lnTo>
                        <a:lnTo>
                          <a:pt x="73" y="25"/>
                        </a:lnTo>
                        <a:lnTo>
                          <a:pt x="96" y="39"/>
                        </a:lnTo>
                        <a:lnTo>
                          <a:pt x="119" y="58"/>
                        </a:lnTo>
                        <a:lnTo>
                          <a:pt x="144" y="80"/>
                        </a:lnTo>
                        <a:lnTo>
                          <a:pt x="170" y="103"/>
                        </a:lnTo>
                        <a:lnTo>
                          <a:pt x="172" y="92"/>
                        </a:lnTo>
                        <a:lnTo>
                          <a:pt x="147" y="68"/>
                        </a:lnTo>
                        <a:lnTo>
                          <a:pt x="121" y="47"/>
                        </a:lnTo>
                        <a:lnTo>
                          <a:pt x="98" y="27"/>
                        </a:lnTo>
                        <a:lnTo>
                          <a:pt x="76" y="13"/>
                        </a:lnTo>
                        <a:lnTo>
                          <a:pt x="53" y="5"/>
                        </a:lnTo>
                        <a:lnTo>
                          <a:pt x="35" y="0"/>
                        </a:lnTo>
                        <a:lnTo>
                          <a:pt x="17" y="3"/>
                        </a:lnTo>
                        <a:lnTo>
                          <a:pt x="0" y="11"/>
                        </a:lnTo>
                        <a:lnTo>
                          <a:pt x="2" y="2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2" name="Freeform 37"/>
                  <p:cNvSpPr>
                    <a:spLocks/>
                  </p:cNvSpPr>
                  <p:nvPr/>
                </p:nvSpPr>
                <p:spPr bwMode="auto">
                  <a:xfrm>
                    <a:off x="703" y="1563"/>
                    <a:ext cx="45" cy="123"/>
                  </a:xfrm>
                  <a:custGeom>
                    <a:avLst/>
                    <a:gdLst>
                      <a:gd name="T0" fmla="*/ 0 w 136"/>
                      <a:gd name="T1" fmla="*/ 20 h 190"/>
                      <a:gd name="T2" fmla="*/ 0 w 136"/>
                      <a:gd name="T3" fmla="*/ 21 h 190"/>
                      <a:gd name="T4" fmla="*/ 0 w 136"/>
                      <a:gd name="T5" fmla="*/ 19 h 190"/>
                      <a:gd name="T6" fmla="*/ 0 w 136"/>
                      <a:gd name="T7" fmla="*/ 17 h 190"/>
                      <a:gd name="T8" fmla="*/ 0 w 136"/>
                      <a:gd name="T9" fmla="*/ 14 h 190"/>
                      <a:gd name="T10" fmla="*/ 0 w 136"/>
                      <a:gd name="T11" fmla="*/ 11 h 190"/>
                      <a:gd name="T12" fmla="*/ 0 w 136"/>
                      <a:gd name="T13" fmla="*/ 8 h 190"/>
                      <a:gd name="T14" fmla="*/ 0 w 136"/>
                      <a:gd name="T15" fmla="*/ 5 h 190"/>
                      <a:gd name="T16" fmla="*/ 0 w 136"/>
                      <a:gd name="T17" fmla="*/ 3 h 190"/>
                      <a:gd name="T18" fmla="*/ 1 w 136"/>
                      <a:gd name="T19" fmla="*/ 1 h 190"/>
                      <a:gd name="T20" fmla="*/ 1 w 136"/>
                      <a:gd name="T21" fmla="*/ 0 h 190"/>
                      <a:gd name="T22" fmla="*/ 0 w 136"/>
                      <a:gd name="T23" fmla="*/ 2 h 190"/>
                      <a:gd name="T24" fmla="*/ 0 w 136"/>
                      <a:gd name="T25" fmla="*/ 4 h 190"/>
                      <a:gd name="T26" fmla="*/ 0 w 136"/>
                      <a:gd name="T27" fmla="*/ 6 h 190"/>
                      <a:gd name="T28" fmla="*/ 0 w 136"/>
                      <a:gd name="T29" fmla="*/ 10 h 190"/>
                      <a:gd name="T30" fmla="*/ 0 w 136"/>
                      <a:gd name="T31" fmla="*/ 13 h 190"/>
                      <a:gd name="T32" fmla="*/ 0 w 136"/>
                      <a:gd name="T33" fmla="*/ 16 h 190"/>
                      <a:gd name="T34" fmla="*/ 0 w 136"/>
                      <a:gd name="T35" fmla="*/ 18 h 190"/>
                      <a:gd name="T36" fmla="*/ 0 w 136"/>
                      <a:gd name="T37" fmla="*/ 19 h 190"/>
                      <a:gd name="T38" fmla="*/ 0 w 136"/>
                      <a:gd name="T39" fmla="*/ 20 h 190"/>
                      <a:gd name="T40" fmla="*/ 0 w 136"/>
                      <a:gd name="T41" fmla="*/ 20 h 190"/>
                      <a:gd name="T42" fmla="*/ 0 w 136"/>
                      <a:gd name="T43" fmla="*/ 22 h 190"/>
                      <a:gd name="T44" fmla="*/ 0 w 136"/>
                      <a:gd name="T45" fmla="*/ 21 h 190"/>
                      <a:gd name="T46" fmla="*/ 0 w 136"/>
                      <a:gd name="T47" fmla="*/ 2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6"/>
                      <a:gd name="T73" fmla="*/ 0 h 190"/>
                      <a:gd name="T74" fmla="*/ 136 w 136"/>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6" h="190">
                        <a:moveTo>
                          <a:pt x="0" y="176"/>
                        </a:moveTo>
                        <a:lnTo>
                          <a:pt x="6" y="180"/>
                        </a:lnTo>
                        <a:lnTo>
                          <a:pt x="15" y="169"/>
                        </a:lnTo>
                        <a:lnTo>
                          <a:pt x="28" y="149"/>
                        </a:lnTo>
                        <a:lnTo>
                          <a:pt x="44" y="126"/>
                        </a:lnTo>
                        <a:lnTo>
                          <a:pt x="63" y="98"/>
                        </a:lnTo>
                        <a:lnTo>
                          <a:pt x="82" y="73"/>
                        </a:lnTo>
                        <a:lnTo>
                          <a:pt x="102" y="47"/>
                        </a:lnTo>
                        <a:lnTo>
                          <a:pt x="120" y="28"/>
                        </a:lnTo>
                        <a:lnTo>
                          <a:pt x="136" y="12"/>
                        </a:lnTo>
                        <a:lnTo>
                          <a:pt x="134" y="0"/>
                        </a:lnTo>
                        <a:lnTo>
                          <a:pt x="118" y="16"/>
                        </a:lnTo>
                        <a:lnTo>
                          <a:pt x="98" y="36"/>
                        </a:lnTo>
                        <a:lnTo>
                          <a:pt x="78" y="61"/>
                        </a:lnTo>
                        <a:lnTo>
                          <a:pt x="59" y="86"/>
                        </a:lnTo>
                        <a:lnTo>
                          <a:pt x="40" y="114"/>
                        </a:lnTo>
                        <a:lnTo>
                          <a:pt x="23" y="137"/>
                        </a:lnTo>
                        <a:lnTo>
                          <a:pt x="10" y="157"/>
                        </a:lnTo>
                        <a:lnTo>
                          <a:pt x="1" y="173"/>
                        </a:lnTo>
                        <a:lnTo>
                          <a:pt x="7" y="176"/>
                        </a:lnTo>
                        <a:lnTo>
                          <a:pt x="0" y="176"/>
                        </a:lnTo>
                        <a:lnTo>
                          <a:pt x="1" y="190"/>
                        </a:lnTo>
                        <a:lnTo>
                          <a:pt x="6" y="180"/>
                        </a:lnTo>
                        <a:lnTo>
                          <a:pt x="0" y="176"/>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3" name="Freeform 38"/>
                  <p:cNvSpPr>
                    <a:spLocks/>
                  </p:cNvSpPr>
                  <p:nvPr/>
                </p:nvSpPr>
                <p:spPr bwMode="auto">
                  <a:xfrm>
                    <a:off x="701" y="1567"/>
                    <a:ext cx="14" cy="110"/>
                  </a:xfrm>
                  <a:custGeom>
                    <a:avLst/>
                    <a:gdLst>
                      <a:gd name="T0" fmla="*/ 0 w 40"/>
                      <a:gd name="T1" fmla="*/ 0 h 170"/>
                      <a:gd name="T2" fmla="*/ 0 w 40"/>
                      <a:gd name="T3" fmla="*/ 0 h 170"/>
                      <a:gd name="T4" fmla="*/ 0 w 40"/>
                      <a:gd name="T5" fmla="*/ 1 h 170"/>
                      <a:gd name="T6" fmla="*/ 0 w 40"/>
                      <a:gd name="T7" fmla="*/ 3 h 170"/>
                      <a:gd name="T8" fmla="*/ 0 w 40"/>
                      <a:gd name="T9" fmla="*/ 5 h 170"/>
                      <a:gd name="T10" fmla="*/ 0 w 40"/>
                      <a:gd name="T11" fmla="*/ 7 h 170"/>
                      <a:gd name="T12" fmla="*/ 0 w 40"/>
                      <a:gd name="T13" fmla="*/ 10 h 170"/>
                      <a:gd name="T14" fmla="*/ 0 w 40"/>
                      <a:gd name="T15" fmla="*/ 13 h 170"/>
                      <a:gd name="T16" fmla="*/ 0 w 40"/>
                      <a:gd name="T17" fmla="*/ 16 h 170"/>
                      <a:gd name="T18" fmla="*/ 0 w 40"/>
                      <a:gd name="T19" fmla="*/ 19 h 170"/>
                      <a:gd name="T20" fmla="*/ 0 w 40"/>
                      <a:gd name="T21" fmla="*/ 19 h 170"/>
                      <a:gd name="T22" fmla="*/ 0 w 40"/>
                      <a:gd name="T23" fmla="*/ 16 h 170"/>
                      <a:gd name="T24" fmla="*/ 0 w 40"/>
                      <a:gd name="T25" fmla="*/ 13 h 170"/>
                      <a:gd name="T26" fmla="*/ 0 w 40"/>
                      <a:gd name="T27" fmla="*/ 10 h 170"/>
                      <a:gd name="T28" fmla="*/ 0 w 40"/>
                      <a:gd name="T29" fmla="*/ 8 h 170"/>
                      <a:gd name="T30" fmla="*/ 0 w 40"/>
                      <a:gd name="T31" fmla="*/ 6 h 170"/>
                      <a:gd name="T32" fmla="*/ 0 w 40"/>
                      <a:gd name="T33" fmla="*/ 4 h 170"/>
                      <a:gd name="T34" fmla="*/ 0 w 40"/>
                      <a:gd name="T35" fmla="*/ 3 h 170"/>
                      <a:gd name="T36" fmla="*/ 0 w 40"/>
                      <a:gd name="T37" fmla="*/ 1 h 170"/>
                      <a:gd name="T38" fmla="*/ 0 w 40"/>
                      <a:gd name="T39" fmla="*/ 1 h 170"/>
                      <a:gd name="T40" fmla="*/ 0 w 40"/>
                      <a:gd name="T41" fmla="*/ 0 h 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170"/>
                      <a:gd name="T65" fmla="*/ 40 w 40"/>
                      <a:gd name="T66" fmla="*/ 170 h 1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170">
                        <a:moveTo>
                          <a:pt x="37" y="0"/>
                        </a:moveTo>
                        <a:lnTo>
                          <a:pt x="37" y="0"/>
                        </a:lnTo>
                        <a:lnTo>
                          <a:pt x="25" y="12"/>
                        </a:lnTo>
                        <a:lnTo>
                          <a:pt x="16" y="28"/>
                        </a:lnTo>
                        <a:lnTo>
                          <a:pt x="10" y="45"/>
                        </a:lnTo>
                        <a:lnTo>
                          <a:pt x="5" y="65"/>
                        </a:lnTo>
                        <a:lnTo>
                          <a:pt x="2" y="88"/>
                        </a:lnTo>
                        <a:lnTo>
                          <a:pt x="0" y="114"/>
                        </a:lnTo>
                        <a:lnTo>
                          <a:pt x="2" y="141"/>
                        </a:lnTo>
                        <a:lnTo>
                          <a:pt x="4" y="170"/>
                        </a:lnTo>
                        <a:lnTo>
                          <a:pt x="11" y="170"/>
                        </a:lnTo>
                        <a:lnTo>
                          <a:pt x="9" y="141"/>
                        </a:lnTo>
                        <a:lnTo>
                          <a:pt x="9" y="114"/>
                        </a:lnTo>
                        <a:lnTo>
                          <a:pt x="9" y="88"/>
                        </a:lnTo>
                        <a:lnTo>
                          <a:pt x="12" y="69"/>
                        </a:lnTo>
                        <a:lnTo>
                          <a:pt x="16" y="49"/>
                        </a:lnTo>
                        <a:lnTo>
                          <a:pt x="23" y="35"/>
                        </a:lnTo>
                        <a:lnTo>
                          <a:pt x="30" y="24"/>
                        </a:lnTo>
                        <a:lnTo>
                          <a:pt x="40" y="12"/>
                        </a:lnTo>
                        <a:lnTo>
                          <a:pt x="37"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4" name="Freeform 39"/>
                  <p:cNvSpPr>
                    <a:spLocks/>
                  </p:cNvSpPr>
                  <p:nvPr/>
                </p:nvSpPr>
                <p:spPr bwMode="auto">
                  <a:xfrm>
                    <a:off x="714" y="1507"/>
                    <a:ext cx="37" cy="66"/>
                  </a:xfrm>
                  <a:custGeom>
                    <a:avLst/>
                    <a:gdLst>
                      <a:gd name="T0" fmla="*/ 0 w 111"/>
                      <a:gd name="T1" fmla="*/ 1 h 104"/>
                      <a:gd name="T2" fmla="*/ 0 w 111"/>
                      <a:gd name="T3" fmla="*/ 0 h 104"/>
                      <a:gd name="T4" fmla="*/ 0 w 111"/>
                      <a:gd name="T5" fmla="*/ 1 h 104"/>
                      <a:gd name="T6" fmla="*/ 0 w 111"/>
                      <a:gd name="T7" fmla="*/ 3 h 104"/>
                      <a:gd name="T8" fmla="*/ 0 w 111"/>
                      <a:gd name="T9" fmla="*/ 4 h 104"/>
                      <a:gd name="T10" fmla="*/ 0 w 111"/>
                      <a:gd name="T11" fmla="*/ 5 h 104"/>
                      <a:gd name="T12" fmla="*/ 0 w 111"/>
                      <a:gd name="T13" fmla="*/ 6 h 104"/>
                      <a:gd name="T14" fmla="*/ 0 w 111"/>
                      <a:gd name="T15" fmla="*/ 7 h 104"/>
                      <a:gd name="T16" fmla="*/ 0 w 111"/>
                      <a:gd name="T17" fmla="*/ 8 h 104"/>
                      <a:gd name="T18" fmla="*/ 0 w 111"/>
                      <a:gd name="T19" fmla="*/ 10 h 104"/>
                      <a:gd name="T20" fmla="*/ 0 w 111"/>
                      <a:gd name="T21" fmla="*/ 11 h 104"/>
                      <a:gd name="T22" fmla="*/ 0 w 111"/>
                      <a:gd name="T23" fmla="*/ 10 h 104"/>
                      <a:gd name="T24" fmla="*/ 0 w 111"/>
                      <a:gd name="T25" fmla="*/ 8 h 104"/>
                      <a:gd name="T26" fmla="*/ 0 w 111"/>
                      <a:gd name="T27" fmla="*/ 7 h 104"/>
                      <a:gd name="T28" fmla="*/ 0 w 111"/>
                      <a:gd name="T29" fmla="*/ 6 h 104"/>
                      <a:gd name="T30" fmla="*/ 0 w 111"/>
                      <a:gd name="T31" fmla="*/ 5 h 104"/>
                      <a:gd name="T32" fmla="*/ 0 w 111"/>
                      <a:gd name="T33" fmla="*/ 4 h 104"/>
                      <a:gd name="T34" fmla="*/ 0 w 111"/>
                      <a:gd name="T35" fmla="*/ 3 h 104"/>
                      <a:gd name="T36" fmla="*/ 0 w 111"/>
                      <a:gd name="T37" fmla="*/ 1 h 104"/>
                      <a:gd name="T38" fmla="*/ 0 w 111"/>
                      <a:gd name="T39" fmla="*/ 1 h 104"/>
                      <a:gd name="T40" fmla="*/ 0 w 111"/>
                      <a:gd name="T41" fmla="*/ 1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105" y="2"/>
                        </a:moveTo>
                        <a:lnTo>
                          <a:pt x="105" y="0"/>
                        </a:lnTo>
                        <a:lnTo>
                          <a:pt x="99" y="10"/>
                        </a:lnTo>
                        <a:lnTo>
                          <a:pt x="89" y="24"/>
                        </a:lnTo>
                        <a:lnTo>
                          <a:pt x="77" y="35"/>
                        </a:lnTo>
                        <a:lnTo>
                          <a:pt x="61" y="47"/>
                        </a:lnTo>
                        <a:lnTo>
                          <a:pt x="45" y="61"/>
                        </a:lnTo>
                        <a:lnTo>
                          <a:pt x="28" y="71"/>
                        </a:lnTo>
                        <a:lnTo>
                          <a:pt x="14" y="82"/>
                        </a:lnTo>
                        <a:lnTo>
                          <a:pt x="0" y="92"/>
                        </a:lnTo>
                        <a:lnTo>
                          <a:pt x="3" y="104"/>
                        </a:lnTo>
                        <a:lnTo>
                          <a:pt x="16" y="94"/>
                        </a:lnTo>
                        <a:lnTo>
                          <a:pt x="30" y="82"/>
                        </a:lnTo>
                        <a:lnTo>
                          <a:pt x="47" y="73"/>
                        </a:lnTo>
                        <a:lnTo>
                          <a:pt x="64" y="59"/>
                        </a:lnTo>
                        <a:lnTo>
                          <a:pt x="79" y="47"/>
                        </a:lnTo>
                        <a:lnTo>
                          <a:pt x="93" y="35"/>
                        </a:lnTo>
                        <a:lnTo>
                          <a:pt x="103" y="22"/>
                        </a:lnTo>
                        <a:lnTo>
                          <a:pt x="111" y="8"/>
                        </a:lnTo>
                        <a:lnTo>
                          <a:pt x="111" y="6"/>
                        </a:lnTo>
                        <a:lnTo>
                          <a:pt x="105" y="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5" name="Freeform 40"/>
                  <p:cNvSpPr>
                    <a:spLocks/>
                  </p:cNvSpPr>
                  <p:nvPr/>
                </p:nvSpPr>
                <p:spPr bwMode="auto">
                  <a:xfrm>
                    <a:off x="749" y="1474"/>
                    <a:ext cx="34" cy="37"/>
                  </a:xfrm>
                  <a:custGeom>
                    <a:avLst/>
                    <a:gdLst>
                      <a:gd name="T0" fmla="*/ 0 w 104"/>
                      <a:gd name="T1" fmla="*/ 1 h 55"/>
                      <a:gd name="T2" fmla="*/ 0 w 104"/>
                      <a:gd name="T3" fmla="*/ 1 h 55"/>
                      <a:gd name="T4" fmla="*/ 0 w 104"/>
                      <a:gd name="T5" fmla="*/ 1 h 55"/>
                      <a:gd name="T6" fmla="*/ 0 w 104"/>
                      <a:gd name="T7" fmla="*/ 0 h 55"/>
                      <a:gd name="T8" fmla="*/ 0 w 104"/>
                      <a:gd name="T9" fmla="*/ 1 h 55"/>
                      <a:gd name="T10" fmla="*/ 0 w 104"/>
                      <a:gd name="T11" fmla="*/ 1 h 55"/>
                      <a:gd name="T12" fmla="*/ 0 w 104"/>
                      <a:gd name="T13" fmla="*/ 2 h 55"/>
                      <a:gd name="T14" fmla="*/ 0 w 104"/>
                      <a:gd name="T15" fmla="*/ 3 h 55"/>
                      <a:gd name="T16" fmla="*/ 0 w 104"/>
                      <a:gd name="T17" fmla="*/ 5 h 55"/>
                      <a:gd name="T18" fmla="*/ 0 w 104"/>
                      <a:gd name="T19" fmla="*/ 7 h 55"/>
                      <a:gd name="T20" fmla="*/ 0 w 104"/>
                      <a:gd name="T21" fmla="*/ 7 h 55"/>
                      <a:gd name="T22" fmla="*/ 0 w 104"/>
                      <a:gd name="T23" fmla="*/ 6 h 55"/>
                      <a:gd name="T24" fmla="*/ 0 w 104"/>
                      <a:gd name="T25" fmla="*/ 5 h 55"/>
                      <a:gd name="T26" fmla="*/ 0 w 104"/>
                      <a:gd name="T27" fmla="*/ 3 h 55"/>
                      <a:gd name="T28" fmla="*/ 0 w 104"/>
                      <a:gd name="T29" fmla="*/ 3 h 55"/>
                      <a:gd name="T30" fmla="*/ 0 w 104"/>
                      <a:gd name="T31" fmla="*/ 2 h 55"/>
                      <a:gd name="T32" fmla="*/ 0 w 104"/>
                      <a:gd name="T33" fmla="*/ 2 h 55"/>
                      <a:gd name="T34" fmla="*/ 0 w 104"/>
                      <a:gd name="T35" fmla="*/ 2 h 55"/>
                      <a:gd name="T36" fmla="*/ 0 w 104"/>
                      <a:gd name="T37" fmla="*/ 3 h 55"/>
                      <a:gd name="T38" fmla="*/ 0 w 104"/>
                      <a:gd name="T39" fmla="*/ 3 h 55"/>
                      <a:gd name="T40" fmla="*/ 0 w 104"/>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55"/>
                      <a:gd name="T65" fmla="*/ 104 w 104"/>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55">
                        <a:moveTo>
                          <a:pt x="104" y="10"/>
                        </a:moveTo>
                        <a:lnTo>
                          <a:pt x="104" y="10"/>
                        </a:lnTo>
                        <a:lnTo>
                          <a:pt x="88" y="4"/>
                        </a:lnTo>
                        <a:lnTo>
                          <a:pt x="74" y="0"/>
                        </a:lnTo>
                        <a:lnTo>
                          <a:pt x="58" y="2"/>
                        </a:lnTo>
                        <a:lnTo>
                          <a:pt x="43" y="8"/>
                        </a:lnTo>
                        <a:lnTo>
                          <a:pt x="28" y="14"/>
                        </a:lnTo>
                        <a:lnTo>
                          <a:pt x="15" y="24"/>
                        </a:lnTo>
                        <a:lnTo>
                          <a:pt x="6" y="37"/>
                        </a:lnTo>
                        <a:lnTo>
                          <a:pt x="0" y="51"/>
                        </a:lnTo>
                        <a:lnTo>
                          <a:pt x="6" y="55"/>
                        </a:lnTo>
                        <a:lnTo>
                          <a:pt x="11" y="45"/>
                        </a:lnTo>
                        <a:lnTo>
                          <a:pt x="20" y="35"/>
                        </a:lnTo>
                        <a:lnTo>
                          <a:pt x="31" y="26"/>
                        </a:lnTo>
                        <a:lnTo>
                          <a:pt x="43" y="20"/>
                        </a:lnTo>
                        <a:lnTo>
                          <a:pt x="58" y="14"/>
                        </a:lnTo>
                        <a:lnTo>
                          <a:pt x="74" y="16"/>
                        </a:lnTo>
                        <a:lnTo>
                          <a:pt x="88" y="16"/>
                        </a:lnTo>
                        <a:lnTo>
                          <a:pt x="102" y="22"/>
                        </a:lnTo>
                        <a:lnTo>
                          <a:pt x="104" y="1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6" name="Freeform 41"/>
                  <p:cNvSpPr>
                    <a:spLocks/>
                  </p:cNvSpPr>
                  <p:nvPr/>
                </p:nvSpPr>
                <p:spPr bwMode="auto">
                  <a:xfrm>
                    <a:off x="783" y="1481"/>
                    <a:ext cx="62" cy="26"/>
                  </a:xfrm>
                  <a:custGeom>
                    <a:avLst/>
                    <a:gdLst>
                      <a:gd name="T0" fmla="*/ 1 w 186"/>
                      <a:gd name="T1" fmla="*/ 5 h 39"/>
                      <a:gd name="T2" fmla="*/ 1 w 186"/>
                      <a:gd name="T3" fmla="*/ 3 h 39"/>
                      <a:gd name="T4" fmla="*/ 1 w 186"/>
                      <a:gd name="T5" fmla="*/ 3 h 39"/>
                      <a:gd name="T6" fmla="*/ 1 w 186"/>
                      <a:gd name="T7" fmla="*/ 3 h 39"/>
                      <a:gd name="T8" fmla="*/ 1 w 186"/>
                      <a:gd name="T9" fmla="*/ 3 h 39"/>
                      <a:gd name="T10" fmla="*/ 1 w 186"/>
                      <a:gd name="T11" fmla="*/ 3 h 39"/>
                      <a:gd name="T12" fmla="*/ 1 w 186"/>
                      <a:gd name="T13" fmla="*/ 3 h 39"/>
                      <a:gd name="T14" fmla="*/ 1 w 186"/>
                      <a:gd name="T15" fmla="*/ 3 h 39"/>
                      <a:gd name="T16" fmla="*/ 0 w 186"/>
                      <a:gd name="T17" fmla="*/ 3 h 39"/>
                      <a:gd name="T18" fmla="*/ 0 w 186"/>
                      <a:gd name="T19" fmla="*/ 3 h 39"/>
                      <a:gd name="T20" fmla="*/ 0 w 186"/>
                      <a:gd name="T21" fmla="*/ 3 h 39"/>
                      <a:gd name="T22" fmla="*/ 0 w 186"/>
                      <a:gd name="T23" fmla="*/ 2 h 39"/>
                      <a:gd name="T24" fmla="*/ 0 w 186"/>
                      <a:gd name="T25" fmla="*/ 2 h 39"/>
                      <a:gd name="T26" fmla="*/ 0 w 186"/>
                      <a:gd name="T27" fmla="*/ 2 h 39"/>
                      <a:gd name="T28" fmla="*/ 0 w 186"/>
                      <a:gd name="T29" fmla="*/ 1 h 39"/>
                      <a:gd name="T30" fmla="*/ 0 w 186"/>
                      <a:gd name="T31" fmla="*/ 1 h 39"/>
                      <a:gd name="T32" fmla="*/ 0 w 186"/>
                      <a:gd name="T33" fmla="*/ 1 h 39"/>
                      <a:gd name="T34" fmla="*/ 0 w 186"/>
                      <a:gd name="T35" fmla="*/ 0 h 39"/>
                      <a:gd name="T36" fmla="*/ 0 w 186"/>
                      <a:gd name="T37" fmla="*/ 1 h 39"/>
                      <a:gd name="T38" fmla="*/ 0 w 186"/>
                      <a:gd name="T39" fmla="*/ 2 h 39"/>
                      <a:gd name="T40" fmla="*/ 0 w 186"/>
                      <a:gd name="T41" fmla="*/ 3 h 39"/>
                      <a:gd name="T42" fmla="*/ 0 w 186"/>
                      <a:gd name="T43" fmla="*/ 3 h 39"/>
                      <a:gd name="T44" fmla="*/ 0 w 186"/>
                      <a:gd name="T45" fmla="*/ 3 h 39"/>
                      <a:gd name="T46" fmla="*/ 0 w 186"/>
                      <a:gd name="T47" fmla="*/ 3 h 39"/>
                      <a:gd name="T48" fmla="*/ 0 w 186"/>
                      <a:gd name="T49" fmla="*/ 4 h 39"/>
                      <a:gd name="T50" fmla="*/ 0 w 186"/>
                      <a:gd name="T51" fmla="*/ 5 h 39"/>
                      <a:gd name="T52" fmla="*/ 0 w 186"/>
                      <a:gd name="T53" fmla="*/ 5 h 39"/>
                      <a:gd name="T54" fmla="*/ 0 w 186"/>
                      <a:gd name="T55" fmla="*/ 5 h 39"/>
                      <a:gd name="T56" fmla="*/ 1 w 186"/>
                      <a:gd name="T57" fmla="*/ 5 h 39"/>
                      <a:gd name="T58" fmla="*/ 1 w 186"/>
                      <a:gd name="T59" fmla="*/ 5 h 39"/>
                      <a:gd name="T60" fmla="*/ 1 w 186"/>
                      <a:gd name="T61" fmla="*/ 5 h 39"/>
                      <a:gd name="T62" fmla="*/ 1 w 186"/>
                      <a:gd name="T63" fmla="*/ 5 h 39"/>
                      <a:gd name="T64" fmla="*/ 1 w 186"/>
                      <a:gd name="T65" fmla="*/ 5 h 39"/>
                      <a:gd name="T66" fmla="*/ 1 w 186"/>
                      <a:gd name="T67" fmla="*/ 5 h 39"/>
                      <a:gd name="T68" fmla="*/ 1 w 186"/>
                      <a:gd name="T69" fmla="*/ 5 h 39"/>
                      <a:gd name="T70" fmla="*/ 1 w 186"/>
                      <a:gd name="T71" fmla="*/ 3 h 39"/>
                      <a:gd name="T72" fmla="*/ 1 w 186"/>
                      <a:gd name="T73" fmla="*/ 5 h 39"/>
                      <a:gd name="T74" fmla="*/ 1 w 186"/>
                      <a:gd name="T75" fmla="*/ 5 h 39"/>
                      <a:gd name="T76" fmla="*/ 1 w 186"/>
                      <a:gd name="T77" fmla="*/ 3 h 39"/>
                      <a:gd name="T78" fmla="*/ 1 w 186"/>
                      <a:gd name="T79" fmla="*/ 5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9"/>
                      <a:gd name="T122" fmla="*/ 186 w 186"/>
                      <a:gd name="T123" fmla="*/ 39 h 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9">
                        <a:moveTo>
                          <a:pt x="176" y="35"/>
                        </a:moveTo>
                        <a:lnTo>
                          <a:pt x="179" y="25"/>
                        </a:lnTo>
                        <a:lnTo>
                          <a:pt x="175" y="23"/>
                        </a:lnTo>
                        <a:lnTo>
                          <a:pt x="168" y="23"/>
                        </a:lnTo>
                        <a:lnTo>
                          <a:pt x="159" y="23"/>
                        </a:lnTo>
                        <a:lnTo>
                          <a:pt x="148" y="23"/>
                        </a:lnTo>
                        <a:lnTo>
                          <a:pt x="137" y="23"/>
                        </a:lnTo>
                        <a:lnTo>
                          <a:pt x="124" y="23"/>
                        </a:lnTo>
                        <a:lnTo>
                          <a:pt x="110" y="23"/>
                        </a:lnTo>
                        <a:lnTo>
                          <a:pt x="97" y="20"/>
                        </a:lnTo>
                        <a:lnTo>
                          <a:pt x="83" y="22"/>
                        </a:lnTo>
                        <a:lnTo>
                          <a:pt x="68" y="18"/>
                        </a:lnTo>
                        <a:lnTo>
                          <a:pt x="55" y="16"/>
                        </a:lnTo>
                        <a:lnTo>
                          <a:pt x="42" y="14"/>
                        </a:lnTo>
                        <a:lnTo>
                          <a:pt x="29" y="10"/>
                        </a:lnTo>
                        <a:lnTo>
                          <a:pt x="18" y="8"/>
                        </a:lnTo>
                        <a:lnTo>
                          <a:pt x="8" y="4"/>
                        </a:lnTo>
                        <a:lnTo>
                          <a:pt x="2" y="0"/>
                        </a:lnTo>
                        <a:lnTo>
                          <a:pt x="0" y="12"/>
                        </a:lnTo>
                        <a:lnTo>
                          <a:pt x="8" y="16"/>
                        </a:lnTo>
                        <a:lnTo>
                          <a:pt x="18" y="20"/>
                        </a:lnTo>
                        <a:lnTo>
                          <a:pt x="29" y="22"/>
                        </a:lnTo>
                        <a:lnTo>
                          <a:pt x="42" y="25"/>
                        </a:lnTo>
                        <a:lnTo>
                          <a:pt x="55" y="27"/>
                        </a:lnTo>
                        <a:lnTo>
                          <a:pt x="68" y="29"/>
                        </a:lnTo>
                        <a:lnTo>
                          <a:pt x="83" y="33"/>
                        </a:lnTo>
                        <a:lnTo>
                          <a:pt x="97" y="35"/>
                        </a:lnTo>
                        <a:lnTo>
                          <a:pt x="110" y="35"/>
                        </a:lnTo>
                        <a:lnTo>
                          <a:pt x="124" y="39"/>
                        </a:lnTo>
                        <a:lnTo>
                          <a:pt x="137" y="39"/>
                        </a:lnTo>
                        <a:lnTo>
                          <a:pt x="148" y="39"/>
                        </a:lnTo>
                        <a:lnTo>
                          <a:pt x="159" y="39"/>
                        </a:lnTo>
                        <a:lnTo>
                          <a:pt x="168" y="39"/>
                        </a:lnTo>
                        <a:lnTo>
                          <a:pt x="175" y="39"/>
                        </a:lnTo>
                        <a:lnTo>
                          <a:pt x="179" y="37"/>
                        </a:lnTo>
                        <a:lnTo>
                          <a:pt x="182" y="27"/>
                        </a:lnTo>
                        <a:lnTo>
                          <a:pt x="179" y="37"/>
                        </a:lnTo>
                        <a:lnTo>
                          <a:pt x="186" y="37"/>
                        </a:lnTo>
                        <a:lnTo>
                          <a:pt x="182" y="27"/>
                        </a:lnTo>
                        <a:lnTo>
                          <a:pt x="176" y="3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7" name="Freeform 42"/>
                  <p:cNvSpPr>
                    <a:spLocks/>
                  </p:cNvSpPr>
                  <p:nvPr/>
                </p:nvSpPr>
                <p:spPr bwMode="auto">
                  <a:xfrm>
                    <a:off x="790" y="1310"/>
                    <a:ext cx="53" cy="194"/>
                  </a:xfrm>
                  <a:custGeom>
                    <a:avLst/>
                    <a:gdLst>
                      <a:gd name="T0" fmla="*/ 0 w 160"/>
                      <a:gd name="T1" fmla="*/ 2 h 297"/>
                      <a:gd name="T2" fmla="*/ 0 w 160"/>
                      <a:gd name="T3" fmla="*/ 2 h 297"/>
                      <a:gd name="T4" fmla="*/ 0 w 160"/>
                      <a:gd name="T5" fmla="*/ 3 h 297"/>
                      <a:gd name="T6" fmla="*/ 0 w 160"/>
                      <a:gd name="T7" fmla="*/ 5 h 297"/>
                      <a:gd name="T8" fmla="*/ 0 w 160"/>
                      <a:gd name="T9" fmla="*/ 8 h 297"/>
                      <a:gd name="T10" fmla="*/ 0 w 160"/>
                      <a:gd name="T11" fmla="*/ 13 h 297"/>
                      <a:gd name="T12" fmla="*/ 0 w 160"/>
                      <a:gd name="T13" fmla="*/ 19 h 297"/>
                      <a:gd name="T14" fmla="*/ 0 w 160"/>
                      <a:gd name="T15" fmla="*/ 24 h 297"/>
                      <a:gd name="T16" fmla="*/ 1 w 160"/>
                      <a:gd name="T17" fmla="*/ 30 h 297"/>
                      <a:gd name="T18" fmla="*/ 1 w 160"/>
                      <a:gd name="T19" fmla="*/ 35 h 297"/>
                      <a:gd name="T20" fmla="*/ 1 w 160"/>
                      <a:gd name="T21" fmla="*/ 34 h 297"/>
                      <a:gd name="T22" fmla="*/ 1 w 160"/>
                      <a:gd name="T23" fmla="*/ 29 h 297"/>
                      <a:gd name="T24" fmla="*/ 1 w 160"/>
                      <a:gd name="T25" fmla="*/ 24 h 297"/>
                      <a:gd name="T26" fmla="*/ 0 w 160"/>
                      <a:gd name="T27" fmla="*/ 18 h 297"/>
                      <a:gd name="T28" fmla="*/ 0 w 160"/>
                      <a:gd name="T29" fmla="*/ 12 h 297"/>
                      <a:gd name="T30" fmla="*/ 0 w 160"/>
                      <a:gd name="T31" fmla="*/ 8 h 297"/>
                      <a:gd name="T32" fmla="*/ 0 w 160"/>
                      <a:gd name="T33" fmla="*/ 3 h 297"/>
                      <a:gd name="T34" fmla="*/ 0 w 160"/>
                      <a:gd name="T35" fmla="*/ 1 h 297"/>
                      <a:gd name="T36" fmla="*/ 0 w 160"/>
                      <a:gd name="T37" fmla="*/ 0 h 297"/>
                      <a:gd name="T38" fmla="*/ 0 w 160"/>
                      <a:gd name="T39" fmla="*/ 0 h 297"/>
                      <a:gd name="T40" fmla="*/ 0 w 160"/>
                      <a:gd name="T41" fmla="*/ 2 h 2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297"/>
                      <a:gd name="T65" fmla="*/ 160 w 160"/>
                      <a:gd name="T66" fmla="*/ 297 h 2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297">
                        <a:moveTo>
                          <a:pt x="0" y="15"/>
                        </a:moveTo>
                        <a:lnTo>
                          <a:pt x="0" y="15"/>
                        </a:lnTo>
                        <a:lnTo>
                          <a:pt x="14" y="21"/>
                        </a:lnTo>
                        <a:lnTo>
                          <a:pt x="31" y="43"/>
                        </a:lnTo>
                        <a:lnTo>
                          <a:pt x="52" y="72"/>
                        </a:lnTo>
                        <a:lnTo>
                          <a:pt x="74" y="113"/>
                        </a:lnTo>
                        <a:lnTo>
                          <a:pt x="95" y="158"/>
                        </a:lnTo>
                        <a:lnTo>
                          <a:pt x="117" y="207"/>
                        </a:lnTo>
                        <a:lnTo>
                          <a:pt x="137" y="254"/>
                        </a:lnTo>
                        <a:lnTo>
                          <a:pt x="154" y="297"/>
                        </a:lnTo>
                        <a:lnTo>
                          <a:pt x="160" y="289"/>
                        </a:lnTo>
                        <a:lnTo>
                          <a:pt x="144" y="246"/>
                        </a:lnTo>
                        <a:lnTo>
                          <a:pt x="124" y="199"/>
                        </a:lnTo>
                        <a:lnTo>
                          <a:pt x="102" y="150"/>
                        </a:lnTo>
                        <a:lnTo>
                          <a:pt x="78" y="105"/>
                        </a:lnTo>
                        <a:lnTo>
                          <a:pt x="56" y="64"/>
                        </a:lnTo>
                        <a:lnTo>
                          <a:pt x="35" y="31"/>
                        </a:lnTo>
                        <a:lnTo>
                          <a:pt x="16" y="9"/>
                        </a:lnTo>
                        <a:lnTo>
                          <a:pt x="0" y="0"/>
                        </a:lnTo>
                        <a:lnTo>
                          <a:pt x="0" y="1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8" name="Freeform 43"/>
                  <p:cNvSpPr>
                    <a:spLocks/>
                  </p:cNvSpPr>
                  <p:nvPr/>
                </p:nvSpPr>
                <p:spPr bwMode="auto">
                  <a:xfrm>
                    <a:off x="727" y="1310"/>
                    <a:ext cx="63" cy="81"/>
                  </a:xfrm>
                  <a:custGeom>
                    <a:avLst/>
                    <a:gdLst>
                      <a:gd name="T0" fmla="*/ 0 w 190"/>
                      <a:gd name="T1" fmla="*/ 15 h 123"/>
                      <a:gd name="T2" fmla="*/ 0 w 190"/>
                      <a:gd name="T3" fmla="*/ 15 h 123"/>
                      <a:gd name="T4" fmla="*/ 0 w 190"/>
                      <a:gd name="T5" fmla="*/ 14 h 123"/>
                      <a:gd name="T6" fmla="*/ 0 w 190"/>
                      <a:gd name="T7" fmla="*/ 13 h 123"/>
                      <a:gd name="T8" fmla="*/ 0 w 190"/>
                      <a:gd name="T9" fmla="*/ 12 h 123"/>
                      <a:gd name="T10" fmla="*/ 0 w 190"/>
                      <a:gd name="T11" fmla="*/ 11 h 123"/>
                      <a:gd name="T12" fmla="*/ 0 w 190"/>
                      <a:gd name="T13" fmla="*/ 9 h 123"/>
                      <a:gd name="T14" fmla="*/ 0 w 190"/>
                      <a:gd name="T15" fmla="*/ 9 h 123"/>
                      <a:gd name="T16" fmla="*/ 0 w 190"/>
                      <a:gd name="T17" fmla="*/ 7 h 123"/>
                      <a:gd name="T18" fmla="*/ 0 w 190"/>
                      <a:gd name="T19" fmla="*/ 6 h 123"/>
                      <a:gd name="T20" fmla="*/ 0 w 190"/>
                      <a:gd name="T21" fmla="*/ 5 h 123"/>
                      <a:gd name="T22" fmla="*/ 0 w 190"/>
                      <a:gd name="T23" fmla="*/ 5 h 123"/>
                      <a:gd name="T24" fmla="*/ 1 w 190"/>
                      <a:gd name="T25" fmla="*/ 4 h 123"/>
                      <a:gd name="T26" fmla="*/ 1 w 190"/>
                      <a:gd name="T27" fmla="*/ 3 h 123"/>
                      <a:gd name="T28" fmla="*/ 1 w 190"/>
                      <a:gd name="T29" fmla="*/ 3 h 123"/>
                      <a:gd name="T30" fmla="*/ 1 w 190"/>
                      <a:gd name="T31" fmla="*/ 2 h 123"/>
                      <a:gd name="T32" fmla="*/ 1 w 190"/>
                      <a:gd name="T33" fmla="*/ 2 h 123"/>
                      <a:gd name="T34" fmla="*/ 1 w 190"/>
                      <a:gd name="T35" fmla="*/ 2 h 123"/>
                      <a:gd name="T36" fmla="*/ 1 w 190"/>
                      <a:gd name="T37" fmla="*/ 0 h 123"/>
                      <a:gd name="T38" fmla="*/ 1 w 190"/>
                      <a:gd name="T39" fmla="*/ 1 h 123"/>
                      <a:gd name="T40" fmla="*/ 1 w 190"/>
                      <a:gd name="T41" fmla="*/ 1 h 123"/>
                      <a:gd name="T42" fmla="*/ 1 w 190"/>
                      <a:gd name="T43" fmla="*/ 1 h 123"/>
                      <a:gd name="T44" fmla="*/ 1 w 190"/>
                      <a:gd name="T45" fmla="*/ 2 h 123"/>
                      <a:gd name="T46" fmla="*/ 1 w 190"/>
                      <a:gd name="T47" fmla="*/ 2 h 123"/>
                      <a:gd name="T48" fmla="*/ 0 w 190"/>
                      <a:gd name="T49" fmla="*/ 3 h 123"/>
                      <a:gd name="T50" fmla="*/ 0 w 190"/>
                      <a:gd name="T51" fmla="*/ 4 h 123"/>
                      <a:gd name="T52" fmla="*/ 0 w 190"/>
                      <a:gd name="T53" fmla="*/ 5 h 123"/>
                      <a:gd name="T54" fmla="*/ 0 w 190"/>
                      <a:gd name="T55" fmla="*/ 6 h 123"/>
                      <a:gd name="T56" fmla="*/ 0 w 190"/>
                      <a:gd name="T57" fmla="*/ 7 h 123"/>
                      <a:gd name="T58" fmla="*/ 0 w 190"/>
                      <a:gd name="T59" fmla="*/ 8 h 123"/>
                      <a:gd name="T60" fmla="*/ 0 w 190"/>
                      <a:gd name="T61" fmla="*/ 9 h 123"/>
                      <a:gd name="T62" fmla="*/ 0 w 190"/>
                      <a:gd name="T63" fmla="*/ 11 h 123"/>
                      <a:gd name="T64" fmla="*/ 0 w 190"/>
                      <a:gd name="T65" fmla="*/ 12 h 123"/>
                      <a:gd name="T66" fmla="*/ 0 w 190"/>
                      <a:gd name="T67" fmla="*/ 13 h 123"/>
                      <a:gd name="T68" fmla="*/ 0 w 190"/>
                      <a:gd name="T69" fmla="*/ 14 h 123"/>
                      <a:gd name="T70" fmla="*/ 0 w 190"/>
                      <a:gd name="T71" fmla="*/ 14 h 123"/>
                      <a:gd name="T72" fmla="*/ 0 w 190"/>
                      <a:gd name="T73" fmla="*/ 15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
                      <a:gd name="T112" fmla="*/ 0 h 123"/>
                      <a:gd name="T113" fmla="*/ 190 w 190"/>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 h="123">
                        <a:moveTo>
                          <a:pt x="7" y="123"/>
                        </a:moveTo>
                        <a:lnTo>
                          <a:pt x="7" y="121"/>
                        </a:lnTo>
                        <a:lnTo>
                          <a:pt x="10" y="113"/>
                        </a:lnTo>
                        <a:lnTo>
                          <a:pt x="17" y="107"/>
                        </a:lnTo>
                        <a:lnTo>
                          <a:pt x="26" y="98"/>
                        </a:lnTo>
                        <a:lnTo>
                          <a:pt x="35" y="88"/>
                        </a:lnTo>
                        <a:lnTo>
                          <a:pt x="47" y="78"/>
                        </a:lnTo>
                        <a:lnTo>
                          <a:pt x="60" y="68"/>
                        </a:lnTo>
                        <a:lnTo>
                          <a:pt x="74" y="60"/>
                        </a:lnTo>
                        <a:lnTo>
                          <a:pt x="90" y="51"/>
                        </a:lnTo>
                        <a:lnTo>
                          <a:pt x="105" y="43"/>
                        </a:lnTo>
                        <a:lnTo>
                          <a:pt x="120" y="37"/>
                        </a:lnTo>
                        <a:lnTo>
                          <a:pt x="133" y="29"/>
                        </a:lnTo>
                        <a:lnTo>
                          <a:pt x="148" y="25"/>
                        </a:lnTo>
                        <a:lnTo>
                          <a:pt x="161" y="19"/>
                        </a:lnTo>
                        <a:lnTo>
                          <a:pt x="172" y="15"/>
                        </a:lnTo>
                        <a:lnTo>
                          <a:pt x="182" y="13"/>
                        </a:lnTo>
                        <a:lnTo>
                          <a:pt x="190" y="15"/>
                        </a:lnTo>
                        <a:lnTo>
                          <a:pt x="190" y="0"/>
                        </a:lnTo>
                        <a:lnTo>
                          <a:pt x="182" y="2"/>
                        </a:lnTo>
                        <a:lnTo>
                          <a:pt x="172" y="4"/>
                        </a:lnTo>
                        <a:lnTo>
                          <a:pt x="161" y="8"/>
                        </a:lnTo>
                        <a:lnTo>
                          <a:pt x="148" y="13"/>
                        </a:lnTo>
                        <a:lnTo>
                          <a:pt x="133" y="17"/>
                        </a:lnTo>
                        <a:lnTo>
                          <a:pt x="118" y="25"/>
                        </a:lnTo>
                        <a:lnTo>
                          <a:pt x="103" y="31"/>
                        </a:lnTo>
                        <a:lnTo>
                          <a:pt x="88" y="39"/>
                        </a:lnTo>
                        <a:lnTo>
                          <a:pt x="72" y="49"/>
                        </a:lnTo>
                        <a:lnTo>
                          <a:pt x="58" y="56"/>
                        </a:lnTo>
                        <a:lnTo>
                          <a:pt x="45" y="66"/>
                        </a:lnTo>
                        <a:lnTo>
                          <a:pt x="32" y="76"/>
                        </a:lnTo>
                        <a:lnTo>
                          <a:pt x="21" y="86"/>
                        </a:lnTo>
                        <a:lnTo>
                          <a:pt x="12" y="96"/>
                        </a:lnTo>
                        <a:lnTo>
                          <a:pt x="6" y="105"/>
                        </a:lnTo>
                        <a:lnTo>
                          <a:pt x="0" y="117"/>
                        </a:lnTo>
                        <a:lnTo>
                          <a:pt x="0" y="115"/>
                        </a:lnTo>
                        <a:lnTo>
                          <a:pt x="7" y="12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89" name="Freeform 44"/>
                  <p:cNvSpPr>
                    <a:spLocks/>
                  </p:cNvSpPr>
                  <p:nvPr/>
                </p:nvSpPr>
                <p:spPr bwMode="auto">
                  <a:xfrm>
                    <a:off x="691" y="1386"/>
                    <a:ext cx="38" cy="185"/>
                  </a:xfrm>
                  <a:custGeom>
                    <a:avLst/>
                    <a:gdLst>
                      <a:gd name="T0" fmla="*/ 0 w 113"/>
                      <a:gd name="T1" fmla="*/ 33 h 284"/>
                      <a:gd name="T2" fmla="*/ 0 w 113"/>
                      <a:gd name="T3" fmla="*/ 33 h 284"/>
                      <a:gd name="T4" fmla="*/ 0 w 113"/>
                      <a:gd name="T5" fmla="*/ 30 h 284"/>
                      <a:gd name="T6" fmla="*/ 0 w 113"/>
                      <a:gd name="T7" fmla="*/ 26 h 284"/>
                      <a:gd name="T8" fmla="*/ 0 w 113"/>
                      <a:gd name="T9" fmla="*/ 21 h 284"/>
                      <a:gd name="T10" fmla="*/ 0 w 113"/>
                      <a:gd name="T11" fmla="*/ 16 h 284"/>
                      <a:gd name="T12" fmla="*/ 0 w 113"/>
                      <a:gd name="T13" fmla="*/ 12 h 284"/>
                      <a:gd name="T14" fmla="*/ 0 w 113"/>
                      <a:gd name="T15" fmla="*/ 8 h 284"/>
                      <a:gd name="T16" fmla="*/ 0 w 113"/>
                      <a:gd name="T17" fmla="*/ 3 h 284"/>
                      <a:gd name="T18" fmla="*/ 0 w 113"/>
                      <a:gd name="T19" fmla="*/ 1 h 284"/>
                      <a:gd name="T20" fmla="*/ 0 w 113"/>
                      <a:gd name="T21" fmla="*/ 0 h 284"/>
                      <a:gd name="T22" fmla="*/ 0 w 113"/>
                      <a:gd name="T23" fmla="*/ 3 h 284"/>
                      <a:gd name="T24" fmla="*/ 0 w 113"/>
                      <a:gd name="T25" fmla="*/ 7 h 284"/>
                      <a:gd name="T26" fmla="*/ 0 w 113"/>
                      <a:gd name="T27" fmla="*/ 10 h 284"/>
                      <a:gd name="T28" fmla="*/ 0 w 113"/>
                      <a:gd name="T29" fmla="*/ 16 h 284"/>
                      <a:gd name="T30" fmla="*/ 0 w 113"/>
                      <a:gd name="T31" fmla="*/ 20 h 284"/>
                      <a:gd name="T32" fmla="*/ 0 w 113"/>
                      <a:gd name="T33" fmla="*/ 25 h 284"/>
                      <a:gd name="T34" fmla="*/ 0 w 113"/>
                      <a:gd name="T35" fmla="*/ 29 h 284"/>
                      <a:gd name="T36" fmla="*/ 0 w 113"/>
                      <a:gd name="T37" fmla="*/ 33 h 284"/>
                      <a:gd name="T38" fmla="*/ 0 w 113"/>
                      <a:gd name="T39" fmla="*/ 31 h 284"/>
                      <a:gd name="T40" fmla="*/ 0 w 113"/>
                      <a:gd name="T41" fmla="*/ 33 h 284"/>
                      <a:gd name="T42" fmla="*/ 0 w 113"/>
                      <a:gd name="T43" fmla="*/ 33 h 284"/>
                      <a:gd name="T44" fmla="*/ 0 w 113"/>
                      <a:gd name="T45" fmla="*/ 33 h 284"/>
                      <a:gd name="T46" fmla="*/ 0 w 113"/>
                      <a:gd name="T47" fmla="*/ 33 h 2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284"/>
                      <a:gd name="T74" fmla="*/ 113 w 113"/>
                      <a:gd name="T75" fmla="*/ 284 h 2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284">
                        <a:moveTo>
                          <a:pt x="3" y="280"/>
                        </a:moveTo>
                        <a:lnTo>
                          <a:pt x="9" y="274"/>
                        </a:lnTo>
                        <a:lnTo>
                          <a:pt x="12" y="253"/>
                        </a:lnTo>
                        <a:lnTo>
                          <a:pt x="22" y="221"/>
                        </a:lnTo>
                        <a:lnTo>
                          <a:pt x="36" y="182"/>
                        </a:lnTo>
                        <a:lnTo>
                          <a:pt x="54" y="141"/>
                        </a:lnTo>
                        <a:lnTo>
                          <a:pt x="73" y="100"/>
                        </a:lnTo>
                        <a:lnTo>
                          <a:pt x="90" y="63"/>
                        </a:lnTo>
                        <a:lnTo>
                          <a:pt x="104" y="31"/>
                        </a:lnTo>
                        <a:lnTo>
                          <a:pt x="113" y="8"/>
                        </a:lnTo>
                        <a:lnTo>
                          <a:pt x="106" y="0"/>
                        </a:lnTo>
                        <a:lnTo>
                          <a:pt x="97" y="24"/>
                        </a:lnTo>
                        <a:lnTo>
                          <a:pt x="83" y="55"/>
                        </a:lnTo>
                        <a:lnTo>
                          <a:pt x="66" y="92"/>
                        </a:lnTo>
                        <a:lnTo>
                          <a:pt x="47" y="133"/>
                        </a:lnTo>
                        <a:lnTo>
                          <a:pt x="30" y="174"/>
                        </a:lnTo>
                        <a:lnTo>
                          <a:pt x="15" y="214"/>
                        </a:lnTo>
                        <a:lnTo>
                          <a:pt x="5" y="249"/>
                        </a:lnTo>
                        <a:lnTo>
                          <a:pt x="0" y="274"/>
                        </a:lnTo>
                        <a:lnTo>
                          <a:pt x="5" y="268"/>
                        </a:lnTo>
                        <a:lnTo>
                          <a:pt x="3" y="280"/>
                        </a:lnTo>
                        <a:lnTo>
                          <a:pt x="9" y="284"/>
                        </a:lnTo>
                        <a:lnTo>
                          <a:pt x="9" y="274"/>
                        </a:lnTo>
                        <a:lnTo>
                          <a:pt x="3" y="28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0" name="Freeform 45"/>
                  <p:cNvSpPr>
                    <a:spLocks/>
                  </p:cNvSpPr>
                  <p:nvPr/>
                </p:nvSpPr>
                <p:spPr bwMode="auto">
                  <a:xfrm>
                    <a:off x="678" y="1537"/>
                    <a:ext cx="15" cy="31"/>
                  </a:xfrm>
                  <a:custGeom>
                    <a:avLst/>
                    <a:gdLst>
                      <a:gd name="T0" fmla="*/ 0 w 45"/>
                      <a:gd name="T1" fmla="*/ 1 h 47"/>
                      <a:gd name="T2" fmla="*/ 0 w 45"/>
                      <a:gd name="T3" fmla="*/ 1 h 47"/>
                      <a:gd name="T4" fmla="*/ 0 w 45"/>
                      <a:gd name="T5" fmla="*/ 1 h 47"/>
                      <a:gd name="T6" fmla="*/ 0 w 45"/>
                      <a:gd name="T7" fmla="*/ 2 h 47"/>
                      <a:gd name="T8" fmla="*/ 0 w 45"/>
                      <a:gd name="T9" fmla="*/ 3 h 47"/>
                      <a:gd name="T10" fmla="*/ 0 w 45"/>
                      <a:gd name="T11" fmla="*/ 3 h 47"/>
                      <a:gd name="T12" fmla="*/ 0 w 45"/>
                      <a:gd name="T13" fmla="*/ 4 h 47"/>
                      <a:gd name="T14" fmla="*/ 0 w 45"/>
                      <a:gd name="T15" fmla="*/ 5 h 47"/>
                      <a:gd name="T16" fmla="*/ 0 w 45"/>
                      <a:gd name="T17" fmla="*/ 5 h 47"/>
                      <a:gd name="T18" fmla="*/ 0 w 45"/>
                      <a:gd name="T19" fmla="*/ 6 h 47"/>
                      <a:gd name="T20" fmla="*/ 0 w 45"/>
                      <a:gd name="T21" fmla="*/ 5 h 47"/>
                      <a:gd name="T22" fmla="*/ 0 w 45"/>
                      <a:gd name="T23" fmla="*/ 4 h 47"/>
                      <a:gd name="T24" fmla="*/ 0 w 45"/>
                      <a:gd name="T25" fmla="*/ 3 h 47"/>
                      <a:gd name="T26" fmla="*/ 0 w 45"/>
                      <a:gd name="T27" fmla="*/ 2 h 47"/>
                      <a:gd name="T28" fmla="*/ 0 w 45"/>
                      <a:gd name="T29" fmla="*/ 1 h 47"/>
                      <a:gd name="T30" fmla="*/ 0 w 45"/>
                      <a:gd name="T31" fmla="*/ 1 h 47"/>
                      <a:gd name="T32" fmla="*/ 0 w 45"/>
                      <a:gd name="T33" fmla="*/ 1 h 47"/>
                      <a:gd name="T34" fmla="*/ 0 w 45"/>
                      <a:gd name="T35" fmla="*/ 0 h 47"/>
                      <a:gd name="T36" fmla="*/ 0 w 45"/>
                      <a:gd name="T37" fmla="*/ 0 h 47"/>
                      <a:gd name="T38" fmla="*/ 0 w 45"/>
                      <a:gd name="T39" fmla="*/ 1 h 47"/>
                      <a:gd name="T40" fmla="*/ 0 w 45"/>
                      <a:gd name="T41" fmla="*/ 1 h 47"/>
                      <a:gd name="T42" fmla="*/ 0 w 45"/>
                      <a:gd name="T43" fmla="*/ 1 h 47"/>
                      <a:gd name="T44" fmla="*/ 0 w 45"/>
                      <a:gd name="T45" fmla="*/ 1 h 47"/>
                      <a:gd name="T46" fmla="*/ 0 w 45"/>
                      <a:gd name="T47" fmla="*/ 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0" y="8"/>
                        </a:moveTo>
                        <a:lnTo>
                          <a:pt x="1" y="12"/>
                        </a:lnTo>
                        <a:lnTo>
                          <a:pt x="2" y="12"/>
                        </a:lnTo>
                        <a:lnTo>
                          <a:pt x="4" y="16"/>
                        </a:lnTo>
                        <a:lnTo>
                          <a:pt x="9" y="20"/>
                        </a:lnTo>
                        <a:lnTo>
                          <a:pt x="13" y="24"/>
                        </a:lnTo>
                        <a:lnTo>
                          <a:pt x="20" y="29"/>
                        </a:lnTo>
                        <a:lnTo>
                          <a:pt x="26" y="35"/>
                        </a:lnTo>
                        <a:lnTo>
                          <a:pt x="34" y="41"/>
                        </a:lnTo>
                        <a:lnTo>
                          <a:pt x="43" y="47"/>
                        </a:lnTo>
                        <a:lnTo>
                          <a:pt x="45" y="35"/>
                        </a:lnTo>
                        <a:lnTo>
                          <a:pt x="36" y="29"/>
                        </a:lnTo>
                        <a:lnTo>
                          <a:pt x="29" y="24"/>
                        </a:lnTo>
                        <a:lnTo>
                          <a:pt x="22" y="18"/>
                        </a:lnTo>
                        <a:lnTo>
                          <a:pt x="15" y="12"/>
                        </a:lnTo>
                        <a:lnTo>
                          <a:pt x="11" y="8"/>
                        </a:lnTo>
                        <a:lnTo>
                          <a:pt x="9" y="4"/>
                        </a:lnTo>
                        <a:lnTo>
                          <a:pt x="7" y="0"/>
                        </a:lnTo>
                        <a:lnTo>
                          <a:pt x="5" y="0"/>
                        </a:lnTo>
                        <a:lnTo>
                          <a:pt x="7" y="4"/>
                        </a:lnTo>
                        <a:lnTo>
                          <a:pt x="0" y="8"/>
                        </a:lnTo>
                        <a:lnTo>
                          <a:pt x="0" y="10"/>
                        </a:lnTo>
                        <a:lnTo>
                          <a:pt x="1" y="12"/>
                        </a:lnTo>
                        <a:lnTo>
                          <a:pt x="0" y="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1" name="Freeform 46"/>
                  <p:cNvSpPr>
                    <a:spLocks/>
                  </p:cNvSpPr>
                  <p:nvPr/>
                </p:nvSpPr>
                <p:spPr bwMode="auto">
                  <a:xfrm>
                    <a:off x="648" y="1330"/>
                    <a:ext cx="32" cy="212"/>
                  </a:xfrm>
                  <a:custGeom>
                    <a:avLst/>
                    <a:gdLst>
                      <a:gd name="T0" fmla="*/ 0 w 97"/>
                      <a:gd name="T1" fmla="*/ 1 h 327"/>
                      <a:gd name="T2" fmla="*/ 0 w 97"/>
                      <a:gd name="T3" fmla="*/ 1 h 327"/>
                      <a:gd name="T4" fmla="*/ 0 w 97"/>
                      <a:gd name="T5" fmla="*/ 3 h 327"/>
                      <a:gd name="T6" fmla="*/ 0 w 97"/>
                      <a:gd name="T7" fmla="*/ 8 h 327"/>
                      <a:gd name="T8" fmla="*/ 0 w 97"/>
                      <a:gd name="T9" fmla="*/ 14 h 327"/>
                      <a:gd name="T10" fmla="*/ 0 w 97"/>
                      <a:gd name="T11" fmla="*/ 21 h 327"/>
                      <a:gd name="T12" fmla="*/ 0 w 97"/>
                      <a:gd name="T13" fmla="*/ 27 h 327"/>
                      <a:gd name="T14" fmla="*/ 0 w 97"/>
                      <a:gd name="T15" fmla="*/ 32 h 327"/>
                      <a:gd name="T16" fmla="*/ 0 w 97"/>
                      <a:gd name="T17" fmla="*/ 36 h 327"/>
                      <a:gd name="T18" fmla="*/ 0 w 97"/>
                      <a:gd name="T19" fmla="*/ 38 h 327"/>
                      <a:gd name="T20" fmla="*/ 0 w 97"/>
                      <a:gd name="T21" fmla="*/ 37 h 327"/>
                      <a:gd name="T22" fmla="*/ 0 w 97"/>
                      <a:gd name="T23" fmla="*/ 36 h 327"/>
                      <a:gd name="T24" fmla="*/ 0 w 97"/>
                      <a:gd name="T25" fmla="*/ 32 h 327"/>
                      <a:gd name="T26" fmla="*/ 0 w 97"/>
                      <a:gd name="T27" fmla="*/ 26 h 327"/>
                      <a:gd name="T28" fmla="*/ 0 w 97"/>
                      <a:gd name="T29" fmla="*/ 19 h 327"/>
                      <a:gd name="T30" fmla="*/ 0 w 97"/>
                      <a:gd name="T31" fmla="*/ 14 h 327"/>
                      <a:gd name="T32" fmla="*/ 0 w 97"/>
                      <a:gd name="T33" fmla="*/ 8 h 327"/>
                      <a:gd name="T34" fmla="*/ 0 w 97"/>
                      <a:gd name="T35" fmla="*/ 3 h 327"/>
                      <a:gd name="T36" fmla="*/ 0 w 97"/>
                      <a:gd name="T37" fmla="*/ 0 h 327"/>
                      <a:gd name="T38" fmla="*/ 0 w 97"/>
                      <a:gd name="T39" fmla="*/ 0 h 327"/>
                      <a:gd name="T40" fmla="*/ 0 w 97"/>
                      <a:gd name="T41" fmla="*/ 1 h 3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327"/>
                      <a:gd name="T65" fmla="*/ 97 w 97"/>
                      <a:gd name="T66" fmla="*/ 327 h 3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327">
                        <a:moveTo>
                          <a:pt x="0" y="12"/>
                        </a:moveTo>
                        <a:lnTo>
                          <a:pt x="0" y="12"/>
                        </a:lnTo>
                        <a:lnTo>
                          <a:pt x="16" y="31"/>
                        </a:lnTo>
                        <a:lnTo>
                          <a:pt x="30" y="71"/>
                        </a:lnTo>
                        <a:lnTo>
                          <a:pt x="46" y="121"/>
                        </a:lnTo>
                        <a:lnTo>
                          <a:pt x="60" y="178"/>
                        </a:lnTo>
                        <a:lnTo>
                          <a:pt x="72" y="233"/>
                        </a:lnTo>
                        <a:lnTo>
                          <a:pt x="82" y="280"/>
                        </a:lnTo>
                        <a:lnTo>
                          <a:pt x="88" y="315"/>
                        </a:lnTo>
                        <a:lnTo>
                          <a:pt x="90" y="327"/>
                        </a:lnTo>
                        <a:lnTo>
                          <a:pt x="97" y="323"/>
                        </a:lnTo>
                        <a:lnTo>
                          <a:pt x="94" y="311"/>
                        </a:lnTo>
                        <a:lnTo>
                          <a:pt x="89" y="276"/>
                        </a:lnTo>
                        <a:lnTo>
                          <a:pt x="79" y="229"/>
                        </a:lnTo>
                        <a:lnTo>
                          <a:pt x="67" y="174"/>
                        </a:lnTo>
                        <a:lnTo>
                          <a:pt x="52" y="117"/>
                        </a:lnTo>
                        <a:lnTo>
                          <a:pt x="37" y="63"/>
                        </a:lnTo>
                        <a:lnTo>
                          <a:pt x="20" y="24"/>
                        </a:lnTo>
                        <a:lnTo>
                          <a:pt x="2" y="0"/>
                        </a:lnTo>
                        <a:lnTo>
                          <a:pt x="0" y="1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2" name="Freeform 47"/>
                  <p:cNvSpPr>
                    <a:spLocks/>
                  </p:cNvSpPr>
                  <p:nvPr/>
                </p:nvSpPr>
                <p:spPr bwMode="auto">
                  <a:xfrm>
                    <a:off x="575" y="1248"/>
                    <a:ext cx="74" cy="88"/>
                  </a:xfrm>
                  <a:custGeom>
                    <a:avLst/>
                    <a:gdLst>
                      <a:gd name="T0" fmla="*/ 0 w 222"/>
                      <a:gd name="T1" fmla="*/ 1 h 137"/>
                      <a:gd name="T2" fmla="*/ 0 w 222"/>
                      <a:gd name="T3" fmla="*/ 1 h 137"/>
                      <a:gd name="T4" fmla="*/ 0 w 222"/>
                      <a:gd name="T5" fmla="*/ 1 h 137"/>
                      <a:gd name="T6" fmla="*/ 0 w 222"/>
                      <a:gd name="T7" fmla="*/ 1 h 137"/>
                      <a:gd name="T8" fmla="*/ 0 w 222"/>
                      <a:gd name="T9" fmla="*/ 2 h 137"/>
                      <a:gd name="T10" fmla="*/ 0 w 222"/>
                      <a:gd name="T11" fmla="*/ 2 h 137"/>
                      <a:gd name="T12" fmla="*/ 0 w 222"/>
                      <a:gd name="T13" fmla="*/ 3 h 137"/>
                      <a:gd name="T14" fmla="*/ 0 w 222"/>
                      <a:gd name="T15" fmla="*/ 4 h 137"/>
                      <a:gd name="T16" fmla="*/ 0 w 222"/>
                      <a:gd name="T17" fmla="*/ 5 h 137"/>
                      <a:gd name="T18" fmla="*/ 0 w 222"/>
                      <a:gd name="T19" fmla="*/ 6 h 137"/>
                      <a:gd name="T20" fmla="*/ 0 w 222"/>
                      <a:gd name="T21" fmla="*/ 8 h 137"/>
                      <a:gd name="T22" fmla="*/ 1 w 222"/>
                      <a:gd name="T23" fmla="*/ 8 h 137"/>
                      <a:gd name="T24" fmla="*/ 1 w 222"/>
                      <a:gd name="T25" fmla="*/ 10 h 137"/>
                      <a:gd name="T26" fmla="*/ 1 w 222"/>
                      <a:gd name="T27" fmla="*/ 12 h 137"/>
                      <a:gd name="T28" fmla="*/ 1 w 222"/>
                      <a:gd name="T29" fmla="*/ 12 h 137"/>
                      <a:gd name="T30" fmla="*/ 1 w 222"/>
                      <a:gd name="T31" fmla="*/ 13 h 137"/>
                      <a:gd name="T32" fmla="*/ 1 w 222"/>
                      <a:gd name="T33" fmla="*/ 14 h 137"/>
                      <a:gd name="T34" fmla="*/ 1 w 222"/>
                      <a:gd name="T35" fmla="*/ 15 h 137"/>
                      <a:gd name="T36" fmla="*/ 1 w 222"/>
                      <a:gd name="T37" fmla="*/ 13 h 137"/>
                      <a:gd name="T38" fmla="*/ 1 w 222"/>
                      <a:gd name="T39" fmla="*/ 13 h 137"/>
                      <a:gd name="T40" fmla="*/ 1 w 222"/>
                      <a:gd name="T41" fmla="*/ 12 h 137"/>
                      <a:gd name="T42" fmla="*/ 1 w 222"/>
                      <a:gd name="T43" fmla="*/ 11 h 137"/>
                      <a:gd name="T44" fmla="*/ 1 w 222"/>
                      <a:gd name="T45" fmla="*/ 10 h 137"/>
                      <a:gd name="T46" fmla="*/ 1 w 222"/>
                      <a:gd name="T47" fmla="*/ 8 h 137"/>
                      <a:gd name="T48" fmla="*/ 1 w 222"/>
                      <a:gd name="T49" fmla="*/ 8 h 137"/>
                      <a:gd name="T50" fmla="*/ 1 w 222"/>
                      <a:gd name="T51" fmla="*/ 6 h 137"/>
                      <a:gd name="T52" fmla="*/ 0 w 222"/>
                      <a:gd name="T53" fmla="*/ 5 h 137"/>
                      <a:gd name="T54" fmla="*/ 0 w 222"/>
                      <a:gd name="T55" fmla="*/ 4 h 137"/>
                      <a:gd name="T56" fmla="*/ 0 w 222"/>
                      <a:gd name="T57" fmla="*/ 3 h 137"/>
                      <a:gd name="T58" fmla="*/ 0 w 222"/>
                      <a:gd name="T59" fmla="*/ 2 h 137"/>
                      <a:gd name="T60" fmla="*/ 0 w 222"/>
                      <a:gd name="T61" fmla="*/ 1 h 137"/>
                      <a:gd name="T62" fmla="*/ 0 w 222"/>
                      <a:gd name="T63" fmla="*/ 1 h 137"/>
                      <a:gd name="T64" fmla="*/ 0 w 222"/>
                      <a:gd name="T65" fmla="*/ 0 h 137"/>
                      <a:gd name="T66" fmla="*/ 0 w 222"/>
                      <a:gd name="T67" fmla="*/ 0 h 137"/>
                      <a:gd name="T68" fmla="*/ 0 w 222"/>
                      <a:gd name="T69" fmla="*/ 1 h 137"/>
                      <a:gd name="T70" fmla="*/ 0 w 222"/>
                      <a:gd name="T71" fmla="*/ 1 h 137"/>
                      <a:gd name="T72" fmla="*/ 0 w 222"/>
                      <a:gd name="T73" fmla="*/ 1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137"/>
                      <a:gd name="T113" fmla="*/ 222 w 222"/>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137">
                        <a:moveTo>
                          <a:pt x="2" y="13"/>
                        </a:moveTo>
                        <a:lnTo>
                          <a:pt x="2" y="13"/>
                        </a:lnTo>
                        <a:lnTo>
                          <a:pt x="6" y="11"/>
                        </a:lnTo>
                        <a:lnTo>
                          <a:pt x="15" y="11"/>
                        </a:lnTo>
                        <a:lnTo>
                          <a:pt x="26" y="15"/>
                        </a:lnTo>
                        <a:lnTo>
                          <a:pt x="39" y="21"/>
                        </a:lnTo>
                        <a:lnTo>
                          <a:pt x="53" y="27"/>
                        </a:lnTo>
                        <a:lnTo>
                          <a:pt x="68" y="37"/>
                        </a:lnTo>
                        <a:lnTo>
                          <a:pt x="85" y="47"/>
                        </a:lnTo>
                        <a:lnTo>
                          <a:pt x="103" y="57"/>
                        </a:lnTo>
                        <a:lnTo>
                          <a:pt x="120" y="68"/>
                        </a:lnTo>
                        <a:lnTo>
                          <a:pt x="137" y="80"/>
                        </a:lnTo>
                        <a:lnTo>
                          <a:pt x="155" y="92"/>
                        </a:lnTo>
                        <a:lnTo>
                          <a:pt x="170" y="104"/>
                        </a:lnTo>
                        <a:lnTo>
                          <a:pt x="186" y="113"/>
                        </a:lnTo>
                        <a:lnTo>
                          <a:pt x="199" y="123"/>
                        </a:lnTo>
                        <a:lnTo>
                          <a:pt x="210" y="131"/>
                        </a:lnTo>
                        <a:lnTo>
                          <a:pt x="220" y="137"/>
                        </a:lnTo>
                        <a:lnTo>
                          <a:pt x="222" y="125"/>
                        </a:lnTo>
                        <a:lnTo>
                          <a:pt x="212" y="119"/>
                        </a:lnTo>
                        <a:lnTo>
                          <a:pt x="201" y="111"/>
                        </a:lnTo>
                        <a:lnTo>
                          <a:pt x="188" y="102"/>
                        </a:lnTo>
                        <a:lnTo>
                          <a:pt x="172" y="92"/>
                        </a:lnTo>
                        <a:lnTo>
                          <a:pt x="157" y="80"/>
                        </a:lnTo>
                        <a:lnTo>
                          <a:pt x="139" y="68"/>
                        </a:lnTo>
                        <a:lnTo>
                          <a:pt x="123" y="57"/>
                        </a:lnTo>
                        <a:lnTo>
                          <a:pt x="105" y="45"/>
                        </a:lnTo>
                        <a:lnTo>
                          <a:pt x="87" y="35"/>
                        </a:lnTo>
                        <a:lnTo>
                          <a:pt x="70" y="25"/>
                        </a:lnTo>
                        <a:lnTo>
                          <a:pt x="55" y="15"/>
                        </a:lnTo>
                        <a:lnTo>
                          <a:pt x="39" y="10"/>
                        </a:lnTo>
                        <a:lnTo>
                          <a:pt x="26" y="4"/>
                        </a:lnTo>
                        <a:lnTo>
                          <a:pt x="15" y="0"/>
                        </a:lnTo>
                        <a:lnTo>
                          <a:pt x="6" y="0"/>
                        </a:lnTo>
                        <a:lnTo>
                          <a:pt x="0" y="2"/>
                        </a:lnTo>
                        <a:lnTo>
                          <a:pt x="2" y="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3" name="Freeform 48"/>
                  <p:cNvSpPr>
                    <a:spLocks/>
                  </p:cNvSpPr>
                  <p:nvPr/>
                </p:nvSpPr>
                <p:spPr bwMode="auto">
                  <a:xfrm>
                    <a:off x="495" y="1249"/>
                    <a:ext cx="80" cy="141"/>
                  </a:xfrm>
                  <a:custGeom>
                    <a:avLst/>
                    <a:gdLst>
                      <a:gd name="T0" fmla="*/ 0 w 241"/>
                      <a:gd name="T1" fmla="*/ 24 h 215"/>
                      <a:gd name="T2" fmla="*/ 0 w 241"/>
                      <a:gd name="T3" fmla="*/ 24 h 215"/>
                      <a:gd name="T4" fmla="*/ 0 w 241"/>
                      <a:gd name="T5" fmla="*/ 26 h 215"/>
                      <a:gd name="T6" fmla="*/ 0 w 241"/>
                      <a:gd name="T7" fmla="*/ 24 h 215"/>
                      <a:gd name="T8" fmla="*/ 0 w 241"/>
                      <a:gd name="T9" fmla="*/ 23 h 215"/>
                      <a:gd name="T10" fmla="*/ 0 w 241"/>
                      <a:gd name="T11" fmla="*/ 22 h 215"/>
                      <a:gd name="T12" fmla="*/ 0 w 241"/>
                      <a:gd name="T13" fmla="*/ 20 h 215"/>
                      <a:gd name="T14" fmla="*/ 0 w 241"/>
                      <a:gd name="T15" fmla="*/ 18 h 215"/>
                      <a:gd name="T16" fmla="*/ 0 w 241"/>
                      <a:gd name="T17" fmla="*/ 16 h 215"/>
                      <a:gd name="T18" fmla="*/ 0 w 241"/>
                      <a:gd name="T19" fmla="*/ 14 h 215"/>
                      <a:gd name="T20" fmla="*/ 1 w 241"/>
                      <a:gd name="T21" fmla="*/ 12 h 215"/>
                      <a:gd name="T22" fmla="*/ 1 w 241"/>
                      <a:gd name="T23" fmla="*/ 10 h 215"/>
                      <a:gd name="T24" fmla="*/ 1 w 241"/>
                      <a:gd name="T25" fmla="*/ 8 h 215"/>
                      <a:gd name="T26" fmla="*/ 1 w 241"/>
                      <a:gd name="T27" fmla="*/ 6 h 215"/>
                      <a:gd name="T28" fmla="*/ 1 w 241"/>
                      <a:gd name="T29" fmla="*/ 5 h 215"/>
                      <a:gd name="T30" fmla="*/ 1 w 241"/>
                      <a:gd name="T31" fmla="*/ 3 h 215"/>
                      <a:gd name="T32" fmla="*/ 1 w 241"/>
                      <a:gd name="T33" fmla="*/ 2 h 215"/>
                      <a:gd name="T34" fmla="*/ 1 w 241"/>
                      <a:gd name="T35" fmla="*/ 1 h 215"/>
                      <a:gd name="T36" fmla="*/ 1 w 241"/>
                      <a:gd name="T37" fmla="*/ 0 h 215"/>
                      <a:gd name="T38" fmla="*/ 1 w 241"/>
                      <a:gd name="T39" fmla="*/ 1 h 215"/>
                      <a:gd name="T40" fmla="*/ 1 w 241"/>
                      <a:gd name="T41" fmla="*/ 2 h 215"/>
                      <a:gd name="T42" fmla="*/ 1 w 241"/>
                      <a:gd name="T43" fmla="*/ 3 h 215"/>
                      <a:gd name="T44" fmla="*/ 1 w 241"/>
                      <a:gd name="T45" fmla="*/ 5 h 215"/>
                      <a:gd name="T46" fmla="*/ 1 w 241"/>
                      <a:gd name="T47" fmla="*/ 7 h 215"/>
                      <a:gd name="T48" fmla="*/ 1 w 241"/>
                      <a:gd name="T49" fmla="*/ 9 h 215"/>
                      <a:gd name="T50" fmla="*/ 1 w 241"/>
                      <a:gd name="T51" fmla="*/ 10 h 215"/>
                      <a:gd name="T52" fmla="*/ 0 w 241"/>
                      <a:gd name="T53" fmla="*/ 13 h 215"/>
                      <a:gd name="T54" fmla="*/ 0 w 241"/>
                      <a:gd name="T55" fmla="*/ 14 h 215"/>
                      <a:gd name="T56" fmla="*/ 0 w 241"/>
                      <a:gd name="T57" fmla="*/ 17 h 215"/>
                      <a:gd name="T58" fmla="*/ 0 w 241"/>
                      <a:gd name="T59" fmla="*/ 18 h 215"/>
                      <a:gd name="T60" fmla="*/ 0 w 241"/>
                      <a:gd name="T61" fmla="*/ 20 h 215"/>
                      <a:gd name="T62" fmla="*/ 0 w 241"/>
                      <a:gd name="T63" fmla="*/ 22 h 215"/>
                      <a:gd name="T64" fmla="*/ 0 w 241"/>
                      <a:gd name="T65" fmla="*/ 23 h 215"/>
                      <a:gd name="T66" fmla="*/ 0 w 241"/>
                      <a:gd name="T67" fmla="*/ 24 h 215"/>
                      <a:gd name="T68" fmla="*/ 0 w 241"/>
                      <a:gd name="T69" fmla="*/ 26 h 215"/>
                      <a:gd name="T70" fmla="*/ 0 w 241"/>
                      <a:gd name="T71" fmla="*/ 26 h 215"/>
                      <a:gd name="T72" fmla="*/ 0 w 241"/>
                      <a:gd name="T73" fmla="*/ 24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1"/>
                      <a:gd name="T112" fmla="*/ 0 h 215"/>
                      <a:gd name="T113" fmla="*/ 241 w 241"/>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1" h="215">
                        <a:moveTo>
                          <a:pt x="5" y="203"/>
                        </a:moveTo>
                        <a:lnTo>
                          <a:pt x="5" y="203"/>
                        </a:lnTo>
                        <a:lnTo>
                          <a:pt x="7" y="209"/>
                        </a:lnTo>
                        <a:lnTo>
                          <a:pt x="10" y="203"/>
                        </a:lnTo>
                        <a:lnTo>
                          <a:pt x="19" y="194"/>
                        </a:lnTo>
                        <a:lnTo>
                          <a:pt x="31" y="182"/>
                        </a:lnTo>
                        <a:lnTo>
                          <a:pt x="48" y="166"/>
                        </a:lnTo>
                        <a:lnTo>
                          <a:pt x="66" y="150"/>
                        </a:lnTo>
                        <a:lnTo>
                          <a:pt x="87" y="133"/>
                        </a:lnTo>
                        <a:lnTo>
                          <a:pt x="108" y="115"/>
                        </a:lnTo>
                        <a:lnTo>
                          <a:pt x="130" y="100"/>
                        </a:lnTo>
                        <a:lnTo>
                          <a:pt x="151" y="82"/>
                        </a:lnTo>
                        <a:lnTo>
                          <a:pt x="172" y="64"/>
                        </a:lnTo>
                        <a:lnTo>
                          <a:pt x="191" y="51"/>
                        </a:lnTo>
                        <a:lnTo>
                          <a:pt x="209" y="37"/>
                        </a:lnTo>
                        <a:lnTo>
                          <a:pt x="223" y="25"/>
                        </a:lnTo>
                        <a:lnTo>
                          <a:pt x="234" y="17"/>
                        </a:lnTo>
                        <a:lnTo>
                          <a:pt x="241" y="11"/>
                        </a:lnTo>
                        <a:lnTo>
                          <a:pt x="239" y="0"/>
                        </a:lnTo>
                        <a:lnTo>
                          <a:pt x="232" y="6"/>
                        </a:lnTo>
                        <a:lnTo>
                          <a:pt x="221" y="13"/>
                        </a:lnTo>
                        <a:lnTo>
                          <a:pt x="206" y="25"/>
                        </a:lnTo>
                        <a:lnTo>
                          <a:pt x="189" y="39"/>
                        </a:lnTo>
                        <a:lnTo>
                          <a:pt x="170" y="53"/>
                        </a:lnTo>
                        <a:lnTo>
                          <a:pt x="149" y="70"/>
                        </a:lnTo>
                        <a:lnTo>
                          <a:pt x="128" y="88"/>
                        </a:lnTo>
                        <a:lnTo>
                          <a:pt x="106" y="103"/>
                        </a:lnTo>
                        <a:lnTo>
                          <a:pt x="84" y="121"/>
                        </a:lnTo>
                        <a:lnTo>
                          <a:pt x="63" y="139"/>
                        </a:lnTo>
                        <a:lnTo>
                          <a:pt x="46" y="154"/>
                        </a:lnTo>
                        <a:lnTo>
                          <a:pt x="29" y="170"/>
                        </a:lnTo>
                        <a:lnTo>
                          <a:pt x="17" y="182"/>
                        </a:lnTo>
                        <a:lnTo>
                          <a:pt x="6" y="192"/>
                        </a:lnTo>
                        <a:lnTo>
                          <a:pt x="0" y="201"/>
                        </a:lnTo>
                        <a:lnTo>
                          <a:pt x="2" y="215"/>
                        </a:lnTo>
                        <a:lnTo>
                          <a:pt x="5" y="20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4" name="Freeform 49"/>
                  <p:cNvSpPr>
                    <a:spLocks/>
                  </p:cNvSpPr>
                  <p:nvPr/>
                </p:nvSpPr>
                <p:spPr bwMode="auto">
                  <a:xfrm>
                    <a:off x="496" y="1382"/>
                    <a:ext cx="98" cy="35"/>
                  </a:xfrm>
                  <a:custGeom>
                    <a:avLst/>
                    <a:gdLst>
                      <a:gd name="T0" fmla="*/ 1 w 294"/>
                      <a:gd name="T1" fmla="*/ 4 h 55"/>
                      <a:gd name="T2" fmla="*/ 1 w 294"/>
                      <a:gd name="T3" fmla="*/ 4 h 55"/>
                      <a:gd name="T4" fmla="*/ 1 w 294"/>
                      <a:gd name="T5" fmla="*/ 4 h 55"/>
                      <a:gd name="T6" fmla="*/ 1 w 294"/>
                      <a:gd name="T7" fmla="*/ 4 h 55"/>
                      <a:gd name="T8" fmla="*/ 1 w 294"/>
                      <a:gd name="T9" fmla="*/ 4 h 55"/>
                      <a:gd name="T10" fmla="*/ 1 w 294"/>
                      <a:gd name="T11" fmla="*/ 3 h 55"/>
                      <a:gd name="T12" fmla="*/ 1 w 294"/>
                      <a:gd name="T13" fmla="*/ 3 h 55"/>
                      <a:gd name="T14" fmla="*/ 1 w 294"/>
                      <a:gd name="T15" fmla="*/ 3 h 55"/>
                      <a:gd name="T16" fmla="*/ 1 w 294"/>
                      <a:gd name="T17" fmla="*/ 3 h 55"/>
                      <a:gd name="T18" fmla="*/ 1 w 294"/>
                      <a:gd name="T19" fmla="*/ 2 h 55"/>
                      <a:gd name="T20" fmla="*/ 0 w 294"/>
                      <a:gd name="T21" fmla="*/ 2 h 55"/>
                      <a:gd name="T22" fmla="*/ 0 w 294"/>
                      <a:gd name="T23" fmla="*/ 2 h 55"/>
                      <a:gd name="T24" fmla="*/ 0 w 294"/>
                      <a:gd name="T25" fmla="*/ 1 h 55"/>
                      <a:gd name="T26" fmla="*/ 0 w 294"/>
                      <a:gd name="T27" fmla="*/ 1 h 55"/>
                      <a:gd name="T28" fmla="*/ 0 w 294"/>
                      <a:gd name="T29" fmla="*/ 1 h 55"/>
                      <a:gd name="T30" fmla="*/ 0 w 294"/>
                      <a:gd name="T31" fmla="*/ 1 h 55"/>
                      <a:gd name="T32" fmla="*/ 0 w 294"/>
                      <a:gd name="T33" fmla="*/ 1 h 55"/>
                      <a:gd name="T34" fmla="*/ 0 w 294"/>
                      <a:gd name="T35" fmla="*/ 0 h 55"/>
                      <a:gd name="T36" fmla="*/ 0 w 294"/>
                      <a:gd name="T37" fmla="*/ 1 h 55"/>
                      <a:gd name="T38" fmla="*/ 0 w 294"/>
                      <a:gd name="T39" fmla="*/ 2 h 55"/>
                      <a:gd name="T40" fmla="*/ 0 w 294"/>
                      <a:gd name="T41" fmla="*/ 2 h 55"/>
                      <a:gd name="T42" fmla="*/ 0 w 294"/>
                      <a:gd name="T43" fmla="*/ 2 h 55"/>
                      <a:gd name="T44" fmla="*/ 0 w 294"/>
                      <a:gd name="T45" fmla="*/ 3 h 55"/>
                      <a:gd name="T46" fmla="*/ 0 w 294"/>
                      <a:gd name="T47" fmla="*/ 3 h 55"/>
                      <a:gd name="T48" fmla="*/ 0 w 294"/>
                      <a:gd name="T49" fmla="*/ 3 h 55"/>
                      <a:gd name="T50" fmla="*/ 0 w 294"/>
                      <a:gd name="T51" fmla="*/ 3 h 55"/>
                      <a:gd name="T52" fmla="*/ 1 w 294"/>
                      <a:gd name="T53" fmla="*/ 3 h 55"/>
                      <a:gd name="T54" fmla="*/ 1 w 294"/>
                      <a:gd name="T55" fmla="*/ 4 h 55"/>
                      <a:gd name="T56" fmla="*/ 1 w 294"/>
                      <a:gd name="T57" fmla="*/ 4 h 55"/>
                      <a:gd name="T58" fmla="*/ 1 w 294"/>
                      <a:gd name="T59" fmla="*/ 4 h 55"/>
                      <a:gd name="T60" fmla="*/ 1 w 294"/>
                      <a:gd name="T61" fmla="*/ 4 h 55"/>
                      <a:gd name="T62" fmla="*/ 1 w 294"/>
                      <a:gd name="T63" fmla="*/ 4 h 55"/>
                      <a:gd name="T64" fmla="*/ 1 w 294"/>
                      <a:gd name="T65" fmla="*/ 5 h 55"/>
                      <a:gd name="T66" fmla="*/ 1 w 294"/>
                      <a:gd name="T67" fmla="*/ 5 h 55"/>
                      <a:gd name="T68" fmla="*/ 1 w 294"/>
                      <a:gd name="T69" fmla="*/ 6 h 55"/>
                      <a:gd name="T70" fmla="*/ 1 w 294"/>
                      <a:gd name="T71" fmla="*/ 6 h 55"/>
                      <a:gd name="T72" fmla="*/ 1 w 294"/>
                      <a:gd name="T73" fmla="*/ 4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4"/>
                      <a:gd name="T112" fmla="*/ 0 h 55"/>
                      <a:gd name="T113" fmla="*/ 294 w 294"/>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4" h="55">
                        <a:moveTo>
                          <a:pt x="294" y="43"/>
                        </a:moveTo>
                        <a:lnTo>
                          <a:pt x="294" y="43"/>
                        </a:lnTo>
                        <a:lnTo>
                          <a:pt x="288" y="39"/>
                        </a:lnTo>
                        <a:lnTo>
                          <a:pt x="275" y="36"/>
                        </a:lnTo>
                        <a:lnTo>
                          <a:pt x="261" y="34"/>
                        </a:lnTo>
                        <a:lnTo>
                          <a:pt x="242" y="30"/>
                        </a:lnTo>
                        <a:lnTo>
                          <a:pt x="221" y="28"/>
                        </a:lnTo>
                        <a:lnTo>
                          <a:pt x="198" y="24"/>
                        </a:lnTo>
                        <a:lnTo>
                          <a:pt x="172" y="22"/>
                        </a:lnTo>
                        <a:lnTo>
                          <a:pt x="147" y="18"/>
                        </a:lnTo>
                        <a:lnTo>
                          <a:pt x="121" y="16"/>
                        </a:lnTo>
                        <a:lnTo>
                          <a:pt x="96" y="14"/>
                        </a:lnTo>
                        <a:lnTo>
                          <a:pt x="72" y="12"/>
                        </a:lnTo>
                        <a:lnTo>
                          <a:pt x="51" y="10"/>
                        </a:lnTo>
                        <a:lnTo>
                          <a:pt x="33" y="6"/>
                        </a:lnTo>
                        <a:lnTo>
                          <a:pt x="18" y="4"/>
                        </a:lnTo>
                        <a:lnTo>
                          <a:pt x="7" y="2"/>
                        </a:lnTo>
                        <a:lnTo>
                          <a:pt x="3" y="0"/>
                        </a:lnTo>
                        <a:lnTo>
                          <a:pt x="0" y="12"/>
                        </a:lnTo>
                        <a:lnTo>
                          <a:pt x="7" y="14"/>
                        </a:lnTo>
                        <a:lnTo>
                          <a:pt x="18" y="16"/>
                        </a:lnTo>
                        <a:lnTo>
                          <a:pt x="33" y="18"/>
                        </a:lnTo>
                        <a:lnTo>
                          <a:pt x="51" y="22"/>
                        </a:lnTo>
                        <a:lnTo>
                          <a:pt x="72" y="24"/>
                        </a:lnTo>
                        <a:lnTo>
                          <a:pt x="96" y="26"/>
                        </a:lnTo>
                        <a:lnTo>
                          <a:pt x="121" y="28"/>
                        </a:lnTo>
                        <a:lnTo>
                          <a:pt x="147" y="30"/>
                        </a:lnTo>
                        <a:lnTo>
                          <a:pt x="172" y="34"/>
                        </a:lnTo>
                        <a:lnTo>
                          <a:pt x="198" y="36"/>
                        </a:lnTo>
                        <a:lnTo>
                          <a:pt x="221" y="39"/>
                        </a:lnTo>
                        <a:lnTo>
                          <a:pt x="242" y="41"/>
                        </a:lnTo>
                        <a:lnTo>
                          <a:pt x="261" y="45"/>
                        </a:lnTo>
                        <a:lnTo>
                          <a:pt x="275" y="47"/>
                        </a:lnTo>
                        <a:lnTo>
                          <a:pt x="285" y="51"/>
                        </a:lnTo>
                        <a:lnTo>
                          <a:pt x="290" y="55"/>
                        </a:lnTo>
                        <a:lnTo>
                          <a:pt x="294" y="4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5" name="Freeform 50"/>
                  <p:cNvSpPr>
                    <a:spLocks/>
                  </p:cNvSpPr>
                  <p:nvPr/>
                </p:nvSpPr>
                <p:spPr bwMode="auto">
                  <a:xfrm>
                    <a:off x="592" y="1409"/>
                    <a:ext cx="37" cy="106"/>
                  </a:xfrm>
                  <a:custGeom>
                    <a:avLst/>
                    <a:gdLst>
                      <a:gd name="T0" fmla="*/ 0 w 109"/>
                      <a:gd name="T1" fmla="*/ 18 h 163"/>
                      <a:gd name="T2" fmla="*/ 0 w 109"/>
                      <a:gd name="T3" fmla="*/ 18 h 163"/>
                      <a:gd name="T4" fmla="*/ 0 w 109"/>
                      <a:gd name="T5" fmla="*/ 17 h 163"/>
                      <a:gd name="T6" fmla="*/ 0 w 109"/>
                      <a:gd name="T7" fmla="*/ 15 h 163"/>
                      <a:gd name="T8" fmla="*/ 0 w 109"/>
                      <a:gd name="T9" fmla="*/ 13 h 163"/>
                      <a:gd name="T10" fmla="*/ 0 w 109"/>
                      <a:gd name="T11" fmla="*/ 10 h 163"/>
                      <a:gd name="T12" fmla="*/ 0 w 109"/>
                      <a:gd name="T13" fmla="*/ 7 h 163"/>
                      <a:gd name="T14" fmla="*/ 0 w 109"/>
                      <a:gd name="T15" fmla="*/ 5 h 163"/>
                      <a:gd name="T16" fmla="*/ 0 w 109"/>
                      <a:gd name="T17" fmla="*/ 2 h 163"/>
                      <a:gd name="T18" fmla="*/ 0 w 109"/>
                      <a:gd name="T19" fmla="*/ 0 h 163"/>
                      <a:gd name="T20" fmla="*/ 0 w 109"/>
                      <a:gd name="T21" fmla="*/ 1 h 163"/>
                      <a:gd name="T22" fmla="*/ 0 w 109"/>
                      <a:gd name="T23" fmla="*/ 3 h 163"/>
                      <a:gd name="T24" fmla="*/ 0 w 109"/>
                      <a:gd name="T25" fmla="*/ 5 h 163"/>
                      <a:gd name="T26" fmla="*/ 0 w 109"/>
                      <a:gd name="T27" fmla="*/ 8 h 163"/>
                      <a:gd name="T28" fmla="*/ 0 w 109"/>
                      <a:gd name="T29" fmla="*/ 11 h 163"/>
                      <a:gd name="T30" fmla="*/ 0 w 109"/>
                      <a:gd name="T31" fmla="*/ 14 h 163"/>
                      <a:gd name="T32" fmla="*/ 0 w 109"/>
                      <a:gd name="T33" fmla="*/ 16 h 163"/>
                      <a:gd name="T34" fmla="*/ 0 w 109"/>
                      <a:gd name="T35" fmla="*/ 19 h 163"/>
                      <a:gd name="T36" fmla="*/ 0 w 109"/>
                      <a:gd name="T37" fmla="*/ 19 h 163"/>
                      <a:gd name="T38" fmla="*/ 0 w 109"/>
                      <a:gd name="T39" fmla="*/ 19 h 163"/>
                      <a:gd name="T40" fmla="*/ 0 w 109"/>
                      <a:gd name="T41" fmla="*/ 18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63"/>
                      <a:gd name="T65" fmla="*/ 109 w 10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63">
                        <a:moveTo>
                          <a:pt x="109" y="151"/>
                        </a:moveTo>
                        <a:lnTo>
                          <a:pt x="109" y="151"/>
                        </a:lnTo>
                        <a:lnTo>
                          <a:pt x="98" y="147"/>
                        </a:lnTo>
                        <a:lnTo>
                          <a:pt x="85" y="132"/>
                        </a:lnTo>
                        <a:lnTo>
                          <a:pt x="70" y="110"/>
                        </a:lnTo>
                        <a:lnTo>
                          <a:pt x="53" y="87"/>
                        </a:lnTo>
                        <a:lnTo>
                          <a:pt x="37" y="59"/>
                        </a:lnTo>
                        <a:lnTo>
                          <a:pt x="23" y="36"/>
                        </a:lnTo>
                        <a:lnTo>
                          <a:pt x="12" y="14"/>
                        </a:lnTo>
                        <a:lnTo>
                          <a:pt x="4" y="0"/>
                        </a:lnTo>
                        <a:lnTo>
                          <a:pt x="0" y="12"/>
                        </a:lnTo>
                        <a:lnTo>
                          <a:pt x="7" y="22"/>
                        </a:lnTo>
                        <a:lnTo>
                          <a:pt x="19" y="43"/>
                        </a:lnTo>
                        <a:lnTo>
                          <a:pt x="33" y="67"/>
                        </a:lnTo>
                        <a:lnTo>
                          <a:pt x="48" y="94"/>
                        </a:lnTo>
                        <a:lnTo>
                          <a:pt x="65" y="122"/>
                        </a:lnTo>
                        <a:lnTo>
                          <a:pt x="81" y="143"/>
                        </a:lnTo>
                        <a:lnTo>
                          <a:pt x="96" y="159"/>
                        </a:lnTo>
                        <a:lnTo>
                          <a:pt x="109" y="163"/>
                        </a:lnTo>
                        <a:lnTo>
                          <a:pt x="109" y="15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6" name="Freeform 51"/>
                  <p:cNvSpPr>
                    <a:spLocks/>
                  </p:cNvSpPr>
                  <p:nvPr/>
                </p:nvSpPr>
                <p:spPr bwMode="auto">
                  <a:xfrm>
                    <a:off x="629" y="1506"/>
                    <a:ext cx="37" cy="44"/>
                  </a:xfrm>
                  <a:custGeom>
                    <a:avLst/>
                    <a:gdLst>
                      <a:gd name="T0" fmla="*/ 0 w 112"/>
                      <a:gd name="T1" fmla="*/ 7 h 69"/>
                      <a:gd name="T2" fmla="*/ 0 w 112"/>
                      <a:gd name="T3" fmla="*/ 7 h 69"/>
                      <a:gd name="T4" fmla="*/ 0 w 112"/>
                      <a:gd name="T5" fmla="*/ 4 h 69"/>
                      <a:gd name="T6" fmla="*/ 0 w 112"/>
                      <a:gd name="T7" fmla="*/ 3 h 69"/>
                      <a:gd name="T8" fmla="*/ 0 w 112"/>
                      <a:gd name="T9" fmla="*/ 1 h 69"/>
                      <a:gd name="T10" fmla="*/ 0 w 112"/>
                      <a:gd name="T11" fmla="*/ 1 h 69"/>
                      <a:gd name="T12" fmla="*/ 0 w 112"/>
                      <a:gd name="T13" fmla="*/ 1 h 69"/>
                      <a:gd name="T14" fmla="*/ 0 w 112"/>
                      <a:gd name="T15" fmla="*/ 0 h 69"/>
                      <a:gd name="T16" fmla="*/ 0 w 112"/>
                      <a:gd name="T17" fmla="*/ 0 h 69"/>
                      <a:gd name="T18" fmla="*/ 0 w 112"/>
                      <a:gd name="T19" fmla="*/ 1 h 69"/>
                      <a:gd name="T20" fmla="*/ 0 w 112"/>
                      <a:gd name="T21" fmla="*/ 2 h 69"/>
                      <a:gd name="T22" fmla="*/ 0 w 112"/>
                      <a:gd name="T23" fmla="*/ 2 h 69"/>
                      <a:gd name="T24" fmla="*/ 0 w 112"/>
                      <a:gd name="T25" fmla="*/ 2 h 69"/>
                      <a:gd name="T26" fmla="*/ 0 w 112"/>
                      <a:gd name="T27" fmla="*/ 2 h 69"/>
                      <a:gd name="T28" fmla="*/ 0 w 112"/>
                      <a:gd name="T29" fmla="*/ 2 h 69"/>
                      <a:gd name="T30" fmla="*/ 0 w 112"/>
                      <a:gd name="T31" fmla="*/ 3 h 69"/>
                      <a:gd name="T32" fmla="*/ 0 w 112"/>
                      <a:gd name="T33" fmla="*/ 3 h 69"/>
                      <a:gd name="T34" fmla="*/ 0 w 112"/>
                      <a:gd name="T35" fmla="*/ 5 h 69"/>
                      <a:gd name="T36" fmla="*/ 0 w 112"/>
                      <a:gd name="T37" fmla="*/ 7 h 69"/>
                      <a:gd name="T38" fmla="*/ 0 w 112"/>
                      <a:gd name="T39" fmla="*/ 7 h 69"/>
                      <a:gd name="T40" fmla="*/ 0 w 112"/>
                      <a:gd name="T41" fmla="*/ 7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69"/>
                      <a:gd name="T65" fmla="*/ 112 w 112"/>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69">
                        <a:moveTo>
                          <a:pt x="112" y="65"/>
                        </a:moveTo>
                        <a:lnTo>
                          <a:pt x="112" y="65"/>
                        </a:lnTo>
                        <a:lnTo>
                          <a:pt x="105" y="41"/>
                        </a:lnTo>
                        <a:lnTo>
                          <a:pt x="92" y="22"/>
                        </a:lnTo>
                        <a:lnTo>
                          <a:pt x="77" y="12"/>
                        </a:lnTo>
                        <a:lnTo>
                          <a:pt x="60" y="6"/>
                        </a:lnTo>
                        <a:lnTo>
                          <a:pt x="44" y="2"/>
                        </a:lnTo>
                        <a:lnTo>
                          <a:pt x="27" y="0"/>
                        </a:lnTo>
                        <a:lnTo>
                          <a:pt x="13" y="0"/>
                        </a:lnTo>
                        <a:lnTo>
                          <a:pt x="0" y="4"/>
                        </a:lnTo>
                        <a:lnTo>
                          <a:pt x="0" y="16"/>
                        </a:lnTo>
                        <a:lnTo>
                          <a:pt x="13" y="16"/>
                        </a:lnTo>
                        <a:lnTo>
                          <a:pt x="27" y="16"/>
                        </a:lnTo>
                        <a:lnTo>
                          <a:pt x="44" y="14"/>
                        </a:lnTo>
                        <a:lnTo>
                          <a:pt x="60" y="18"/>
                        </a:lnTo>
                        <a:lnTo>
                          <a:pt x="75" y="24"/>
                        </a:lnTo>
                        <a:lnTo>
                          <a:pt x="88" y="33"/>
                        </a:lnTo>
                        <a:lnTo>
                          <a:pt x="98" y="49"/>
                        </a:lnTo>
                        <a:lnTo>
                          <a:pt x="106" y="69"/>
                        </a:lnTo>
                        <a:lnTo>
                          <a:pt x="112" y="6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7" name="Freeform 52"/>
                  <p:cNvSpPr>
                    <a:spLocks/>
                  </p:cNvSpPr>
                  <p:nvPr/>
                </p:nvSpPr>
                <p:spPr bwMode="auto">
                  <a:xfrm>
                    <a:off x="664" y="1547"/>
                    <a:ext cx="21" cy="221"/>
                  </a:xfrm>
                  <a:custGeom>
                    <a:avLst/>
                    <a:gdLst>
                      <a:gd name="T0" fmla="*/ 0 w 64"/>
                      <a:gd name="T1" fmla="*/ 38 h 340"/>
                      <a:gd name="T2" fmla="*/ 0 w 64"/>
                      <a:gd name="T3" fmla="*/ 38 h 340"/>
                      <a:gd name="T4" fmla="*/ 0 w 64"/>
                      <a:gd name="T5" fmla="*/ 30 h 340"/>
                      <a:gd name="T6" fmla="*/ 0 w 64"/>
                      <a:gd name="T7" fmla="*/ 23 h 340"/>
                      <a:gd name="T8" fmla="*/ 0 w 64"/>
                      <a:gd name="T9" fmla="*/ 18 h 340"/>
                      <a:gd name="T10" fmla="*/ 0 w 64"/>
                      <a:gd name="T11" fmla="*/ 13 h 340"/>
                      <a:gd name="T12" fmla="*/ 0 w 64"/>
                      <a:gd name="T13" fmla="*/ 9 h 340"/>
                      <a:gd name="T14" fmla="*/ 0 w 64"/>
                      <a:gd name="T15" fmla="*/ 6 h 340"/>
                      <a:gd name="T16" fmla="*/ 0 w 64"/>
                      <a:gd name="T17" fmla="*/ 3 h 340"/>
                      <a:gd name="T18" fmla="*/ 0 w 64"/>
                      <a:gd name="T19" fmla="*/ 0 h 340"/>
                      <a:gd name="T20" fmla="*/ 0 w 64"/>
                      <a:gd name="T21" fmla="*/ 1 h 340"/>
                      <a:gd name="T22" fmla="*/ 0 w 64"/>
                      <a:gd name="T23" fmla="*/ 3 h 340"/>
                      <a:gd name="T24" fmla="*/ 0 w 64"/>
                      <a:gd name="T25" fmla="*/ 7 h 340"/>
                      <a:gd name="T26" fmla="*/ 0 w 64"/>
                      <a:gd name="T27" fmla="*/ 10 h 340"/>
                      <a:gd name="T28" fmla="*/ 0 w 64"/>
                      <a:gd name="T29" fmla="*/ 14 h 340"/>
                      <a:gd name="T30" fmla="*/ 0 w 64"/>
                      <a:gd name="T31" fmla="*/ 18 h 340"/>
                      <a:gd name="T32" fmla="*/ 0 w 64"/>
                      <a:gd name="T33" fmla="*/ 23 h 340"/>
                      <a:gd name="T34" fmla="*/ 0 w 64"/>
                      <a:gd name="T35" fmla="*/ 30 h 340"/>
                      <a:gd name="T36" fmla="*/ 0 w 64"/>
                      <a:gd name="T37" fmla="*/ 38 h 340"/>
                      <a:gd name="T38" fmla="*/ 0 w 64"/>
                      <a:gd name="T39" fmla="*/ 37 h 340"/>
                      <a:gd name="T40" fmla="*/ 0 w 64"/>
                      <a:gd name="T41" fmla="*/ 38 h 340"/>
                      <a:gd name="T42" fmla="*/ 0 w 64"/>
                      <a:gd name="T43" fmla="*/ 40 h 340"/>
                      <a:gd name="T44" fmla="*/ 0 w 64"/>
                      <a:gd name="T45" fmla="*/ 38 h 340"/>
                      <a:gd name="T46" fmla="*/ 0 w 64"/>
                      <a:gd name="T47" fmla="*/ 3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40"/>
                      <a:gd name="T74" fmla="*/ 64 w 64"/>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40">
                        <a:moveTo>
                          <a:pt x="52" y="327"/>
                        </a:moveTo>
                        <a:lnTo>
                          <a:pt x="58" y="323"/>
                        </a:lnTo>
                        <a:lnTo>
                          <a:pt x="64" y="256"/>
                        </a:lnTo>
                        <a:lnTo>
                          <a:pt x="63" y="201"/>
                        </a:lnTo>
                        <a:lnTo>
                          <a:pt x="56" y="152"/>
                        </a:lnTo>
                        <a:lnTo>
                          <a:pt x="46" y="113"/>
                        </a:lnTo>
                        <a:lnTo>
                          <a:pt x="35" y="80"/>
                        </a:lnTo>
                        <a:lnTo>
                          <a:pt x="24" y="51"/>
                        </a:lnTo>
                        <a:lnTo>
                          <a:pt x="13" y="23"/>
                        </a:lnTo>
                        <a:lnTo>
                          <a:pt x="6" y="0"/>
                        </a:lnTo>
                        <a:lnTo>
                          <a:pt x="0" y="4"/>
                        </a:lnTo>
                        <a:lnTo>
                          <a:pt x="6" y="31"/>
                        </a:lnTo>
                        <a:lnTo>
                          <a:pt x="17" y="59"/>
                        </a:lnTo>
                        <a:lnTo>
                          <a:pt x="29" y="88"/>
                        </a:lnTo>
                        <a:lnTo>
                          <a:pt x="40" y="117"/>
                        </a:lnTo>
                        <a:lnTo>
                          <a:pt x="50" y="156"/>
                        </a:lnTo>
                        <a:lnTo>
                          <a:pt x="56" y="201"/>
                        </a:lnTo>
                        <a:lnTo>
                          <a:pt x="57" y="256"/>
                        </a:lnTo>
                        <a:lnTo>
                          <a:pt x="52" y="323"/>
                        </a:lnTo>
                        <a:lnTo>
                          <a:pt x="58" y="319"/>
                        </a:lnTo>
                        <a:lnTo>
                          <a:pt x="52" y="327"/>
                        </a:lnTo>
                        <a:lnTo>
                          <a:pt x="56" y="340"/>
                        </a:lnTo>
                        <a:lnTo>
                          <a:pt x="58" y="323"/>
                        </a:lnTo>
                        <a:lnTo>
                          <a:pt x="52" y="327"/>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8" name="Freeform 53"/>
                  <p:cNvSpPr>
                    <a:spLocks/>
                  </p:cNvSpPr>
                  <p:nvPr/>
                </p:nvSpPr>
                <p:spPr bwMode="auto">
                  <a:xfrm>
                    <a:off x="671" y="1709"/>
                    <a:ext cx="12" cy="50"/>
                  </a:xfrm>
                  <a:custGeom>
                    <a:avLst/>
                    <a:gdLst>
                      <a:gd name="T0" fmla="*/ 0 w 36"/>
                      <a:gd name="T1" fmla="*/ 0 h 79"/>
                      <a:gd name="T2" fmla="*/ 0 w 36"/>
                      <a:gd name="T3" fmla="*/ 1 h 79"/>
                      <a:gd name="T4" fmla="*/ 0 w 36"/>
                      <a:gd name="T5" fmla="*/ 8 h 79"/>
                      <a:gd name="T6" fmla="*/ 0 w 36"/>
                      <a:gd name="T7" fmla="*/ 7 h 79"/>
                      <a:gd name="T8" fmla="*/ 0 w 36"/>
                      <a:gd name="T9" fmla="*/ 0 h 79"/>
                      <a:gd name="T10" fmla="*/ 0 w 36"/>
                      <a:gd name="T11" fmla="*/ 1 h 79"/>
                      <a:gd name="T12" fmla="*/ 0 w 36"/>
                      <a:gd name="T13" fmla="*/ 0 h 79"/>
                      <a:gd name="T14" fmla="*/ 0 w 36"/>
                      <a:gd name="T15" fmla="*/ 1 h 79"/>
                      <a:gd name="T16" fmla="*/ 0 w 36"/>
                      <a:gd name="T17" fmla="*/ 1 h 79"/>
                      <a:gd name="T18" fmla="*/ 0 w 3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79"/>
                      <a:gd name="T32" fmla="*/ 36 w 3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79">
                        <a:moveTo>
                          <a:pt x="3" y="0"/>
                        </a:moveTo>
                        <a:lnTo>
                          <a:pt x="2" y="8"/>
                        </a:lnTo>
                        <a:lnTo>
                          <a:pt x="30" y="79"/>
                        </a:lnTo>
                        <a:lnTo>
                          <a:pt x="36" y="71"/>
                        </a:lnTo>
                        <a:lnTo>
                          <a:pt x="9" y="0"/>
                        </a:lnTo>
                        <a:lnTo>
                          <a:pt x="8" y="8"/>
                        </a:lnTo>
                        <a:lnTo>
                          <a:pt x="3" y="0"/>
                        </a:lnTo>
                        <a:lnTo>
                          <a:pt x="0" y="4"/>
                        </a:lnTo>
                        <a:lnTo>
                          <a:pt x="2" y="8"/>
                        </a:lnTo>
                        <a:lnTo>
                          <a:pt x="3"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99" name="Freeform 54"/>
                  <p:cNvSpPr>
                    <a:spLocks/>
                  </p:cNvSpPr>
                  <p:nvPr/>
                </p:nvSpPr>
                <p:spPr bwMode="auto">
                  <a:xfrm>
                    <a:off x="672" y="1646"/>
                    <a:ext cx="20" cy="68"/>
                  </a:xfrm>
                  <a:custGeom>
                    <a:avLst/>
                    <a:gdLst>
                      <a:gd name="T0" fmla="*/ 0 w 60"/>
                      <a:gd name="T1" fmla="*/ 1 h 104"/>
                      <a:gd name="T2" fmla="*/ 0 w 60"/>
                      <a:gd name="T3" fmla="*/ 0 h 104"/>
                      <a:gd name="T4" fmla="*/ 0 w 60"/>
                      <a:gd name="T5" fmla="*/ 12 h 104"/>
                      <a:gd name="T6" fmla="*/ 0 w 60"/>
                      <a:gd name="T7" fmla="*/ 12 h 104"/>
                      <a:gd name="T8" fmla="*/ 0 w 60"/>
                      <a:gd name="T9" fmla="*/ 1 h 104"/>
                      <a:gd name="T10" fmla="*/ 0 w 60"/>
                      <a:gd name="T11" fmla="*/ 0 h 104"/>
                      <a:gd name="T12" fmla="*/ 0 w 60"/>
                      <a:gd name="T13" fmla="*/ 1 h 104"/>
                      <a:gd name="T14" fmla="*/ 0 w 60"/>
                      <a:gd name="T15" fmla="*/ 1 h 104"/>
                      <a:gd name="T16" fmla="*/ 0 w 60"/>
                      <a:gd name="T17" fmla="*/ 0 h 104"/>
                      <a:gd name="T18" fmla="*/ 0 w 60"/>
                      <a:gd name="T19" fmla="*/ 1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04"/>
                      <a:gd name="T32" fmla="*/ 60 w 60"/>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04">
                        <a:moveTo>
                          <a:pt x="52" y="8"/>
                        </a:moveTo>
                        <a:lnTo>
                          <a:pt x="52" y="0"/>
                        </a:lnTo>
                        <a:lnTo>
                          <a:pt x="0" y="96"/>
                        </a:lnTo>
                        <a:lnTo>
                          <a:pt x="5" y="104"/>
                        </a:lnTo>
                        <a:lnTo>
                          <a:pt x="57" y="8"/>
                        </a:lnTo>
                        <a:lnTo>
                          <a:pt x="57" y="0"/>
                        </a:lnTo>
                        <a:lnTo>
                          <a:pt x="57" y="8"/>
                        </a:lnTo>
                        <a:lnTo>
                          <a:pt x="60" y="4"/>
                        </a:lnTo>
                        <a:lnTo>
                          <a:pt x="57" y="0"/>
                        </a:lnTo>
                        <a:lnTo>
                          <a:pt x="52" y="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0" name="Freeform 55"/>
                  <p:cNvSpPr>
                    <a:spLocks/>
                  </p:cNvSpPr>
                  <p:nvPr/>
                </p:nvSpPr>
                <p:spPr bwMode="auto">
                  <a:xfrm>
                    <a:off x="682" y="1620"/>
                    <a:ext cx="9" cy="31"/>
                  </a:xfrm>
                  <a:custGeom>
                    <a:avLst/>
                    <a:gdLst>
                      <a:gd name="T0" fmla="*/ 0 w 27"/>
                      <a:gd name="T1" fmla="*/ 2 h 49"/>
                      <a:gd name="T2" fmla="*/ 0 w 27"/>
                      <a:gd name="T3" fmla="*/ 2 h 49"/>
                      <a:gd name="T4" fmla="*/ 0 w 27"/>
                      <a:gd name="T5" fmla="*/ 5 h 49"/>
                      <a:gd name="T6" fmla="*/ 0 w 27"/>
                      <a:gd name="T7" fmla="*/ 4 h 49"/>
                      <a:gd name="T8" fmla="*/ 0 w 27"/>
                      <a:gd name="T9" fmla="*/ 1 h 49"/>
                      <a:gd name="T10" fmla="*/ 0 w 27"/>
                      <a:gd name="T11" fmla="*/ 1 h 49"/>
                      <a:gd name="T12" fmla="*/ 0 w 27"/>
                      <a:gd name="T13" fmla="*/ 1 h 49"/>
                      <a:gd name="T14" fmla="*/ 0 w 27"/>
                      <a:gd name="T15" fmla="*/ 0 h 49"/>
                      <a:gd name="T16" fmla="*/ 0 w 27"/>
                      <a:gd name="T17" fmla="*/ 1 h 49"/>
                      <a:gd name="T18" fmla="*/ 0 w 27"/>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9"/>
                      <a:gd name="T32" fmla="*/ 27 w 2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9">
                        <a:moveTo>
                          <a:pt x="5" y="14"/>
                        </a:moveTo>
                        <a:lnTo>
                          <a:pt x="0" y="14"/>
                        </a:lnTo>
                        <a:lnTo>
                          <a:pt x="22" y="49"/>
                        </a:lnTo>
                        <a:lnTo>
                          <a:pt x="27" y="41"/>
                        </a:lnTo>
                        <a:lnTo>
                          <a:pt x="5" y="6"/>
                        </a:lnTo>
                        <a:lnTo>
                          <a:pt x="0" y="6"/>
                        </a:lnTo>
                        <a:lnTo>
                          <a:pt x="5" y="6"/>
                        </a:lnTo>
                        <a:lnTo>
                          <a:pt x="2" y="0"/>
                        </a:lnTo>
                        <a:lnTo>
                          <a:pt x="0" y="6"/>
                        </a:lnTo>
                        <a:lnTo>
                          <a:pt x="5" y="1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1" name="Freeform 56"/>
                  <p:cNvSpPr>
                    <a:spLocks/>
                  </p:cNvSpPr>
                  <p:nvPr/>
                </p:nvSpPr>
                <p:spPr bwMode="auto">
                  <a:xfrm>
                    <a:off x="666" y="1624"/>
                    <a:ext cx="18" cy="65"/>
                  </a:xfrm>
                  <a:custGeom>
                    <a:avLst/>
                    <a:gdLst>
                      <a:gd name="T0" fmla="*/ 0 w 54"/>
                      <a:gd name="T1" fmla="*/ 10 h 100"/>
                      <a:gd name="T2" fmla="*/ 0 w 54"/>
                      <a:gd name="T3" fmla="*/ 10 h 100"/>
                      <a:gd name="T4" fmla="*/ 0 w 54"/>
                      <a:gd name="T5" fmla="*/ 1 h 100"/>
                      <a:gd name="T6" fmla="*/ 0 w 54"/>
                      <a:gd name="T7" fmla="*/ 0 h 100"/>
                      <a:gd name="T8" fmla="*/ 0 w 54"/>
                      <a:gd name="T9" fmla="*/ 9 h 100"/>
                      <a:gd name="T10" fmla="*/ 0 w 54"/>
                      <a:gd name="T11" fmla="*/ 10 h 100"/>
                      <a:gd name="T12" fmla="*/ 0 w 54"/>
                      <a:gd name="T13" fmla="*/ 10 h 100"/>
                      <a:gd name="T14" fmla="*/ 0 w 54"/>
                      <a:gd name="T15" fmla="*/ 12 h 100"/>
                      <a:gd name="T16" fmla="*/ 0 w 54"/>
                      <a:gd name="T17" fmla="*/ 10 h 100"/>
                      <a:gd name="T18" fmla="*/ 0 w 54"/>
                      <a:gd name="T19" fmla="*/ 1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00"/>
                      <a:gd name="T32" fmla="*/ 54 w 54"/>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00">
                        <a:moveTo>
                          <a:pt x="0" y="88"/>
                        </a:moveTo>
                        <a:lnTo>
                          <a:pt x="6" y="90"/>
                        </a:lnTo>
                        <a:lnTo>
                          <a:pt x="54" y="8"/>
                        </a:lnTo>
                        <a:lnTo>
                          <a:pt x="49" y="0"/>
                        </a:lnTo>
                        <a:lnTo>
                          <a:pt x="2" y="82"/>
                        </a:lnTo>
                        <a:lnTo>
                          <a:pt x="7" y="84"/>
                        </a:lnTo>
                        <a:lnTo>
                          <a:pt x="0" y="88"/>
                        </a:lnTo>
                        <a:lnTo>
                          <a:pt x="3" y="100"/>
                        </a:lnTo>
                        <a:lnTo>
                          <a:pt x="6" y="90"/>
                        </a:lnTo>
                        <a:lnTo>
                          <a:pt x="0" y="8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2" name="Freeform 57"/>
                  <p:cNvSpPr>
                    <a:spLocks/>
                  </p:cNvSpPr>
                  <p:nvPr/>
                </p:nvSpPr>
                <p:spPr bwMode="auto">
                  <a:xfrm>
                    <a:off x="663" y="1617"/>
                    <a:ext cx="5" cy="64"/>
                  </a:xfrm>
                  <a:custGeom>
                    <a:avLst/>
                    <a:gdLst>
                      <a:gd name="T0" fmla="*/ 0 w 17"/>
                      <a:gd name="T1" fmla="*/ 0 h 98"/>
                      <a:gd name="T2" fmla="*/ 0 w 17"/>
                      <a:gd name="T3" fmla="*/ 0 h 98"/>
                      <a:gd name="T4" fmla="*/ 0 w 17"/>
                      <a:gd name="T5" fmla="*/ 3 h 98"/>
                      <a:gd name="T6" fmla="*/ 0 w 17"/>
                      <a:gd name="T7" fmla="*/ 7 h 98"/>
                      <a:gd name="T8" fmla="*/ 0 w 17"/>
                      <a:gd name="T9" fmla="*/ 10 h 98"/>
                      <a:gd name="T10" fmla="*/ 0 w 17"/>
                      <a:gd name="T11" fmla="*/ 12 h 98"/>
                      <a:gd name="T12" fmla="*/ 0 w 17"/>
                      <a:gd name="T13" fmla="*/ 11 h 98"/>
                      <a:gd name="T14" fmla="*/ 0 w 17"/>
                      <a:gd name="T15" fmla="*/ 10 h 98"/>
                      <a:gd name="T16" fmla="*/ 0 w 17"/>
                      <a:gd name="T17" fmla="*/ 7 h 98"/>
                      <a:gd name="T18" fmla="*/ 0 w 17"/>
                      <a:gd name="T19" fmla="*/ 3 h 98"/>
                      <a:gd name="T20" fmla="*/ 0 w 17"/>
                      <a:gd name="T21" fmla="*/ 1 h 98"/>
                      <a:gd name="T22" fmla="*/ 0 w 17"/>
                      <a:gd name="T23" fmla="*/ 1 h 98"/>
                      <a:gd name="T24" fmla="*/ 0 w 17"/>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98"/>
                      <a:gd name="T41" fmla="*/ 17 w 17"/>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98">
                        <a:moveTo>
                          <a:pt x="5" y="0"/>
                        </a:moveTo>
                        <a:lnTo>
                          <a:pt x="5" y="0"/>
                        </a:lnTo>
                        <a:lnTo>
                          <a:pt x="0" y="26"/>
                        </a:lnTo>
                        <a:lnTo>
                          <a:pt x="4" y="55"/>
                        </a:lnTo>
                        <a:lnTo>
                          <a:pt x="8" y="87"/>
                        </a:lnTo>
                        <a:lnTo>
                          <a:pt x="10" y="98"/>
                        </a:lnTo>
                        <a:lnTo>
                          <a:pt x="17" y="94"/>
                        </a:lnTo>
                        <a:lnTo>
                          <a:pt x="15" y="83"/>
                        </a:lnTo>
                        <a:lnTo>
                          <a:pt x="10" y="55"/>
                        </a:lnTo>
                        <a:lnTo>
                          <a:pt x="9" y="26"/>
                        </a:lnTo>
                        <a:lnTo>
                          <a:pt x="9" y="12"/>
                        </a:lnTo>
                        <a:lnTo>
                          <a:pt x="5"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3" name="Freeform 58"/>
                  <p:cNvSpPr>
                    <a:spLocks/>
                  </p:cNvSpPr>
                  <p:nvPr/>
                </p:nvSpPr>
                <p:spPr bwMode="auto">
                  <a:xfrm>
                    <a:off x="664" y="1598"/>
                    <a:ext cx="19" cy="27"/>
                  </a:xfrm>
                  <a:custGeom>
                    <a:avLst/>
                    <a:gdLst>
                      <a:gd name="T0" fmla="*/ 0 w 57"/>
                      <a:gd name="T1" fmla="*/ 1 h 41"/>
                      <a:gd name="T2" fmla="*/ 0 w 57"/>
                      <a:gd name="T3" fmla="*/ 0 h 41"/>
                      <a:gd name="T4" fmla="*/ 0 w 57"/>
                      <a:gd name="T5" fmla="*/ 0 h 41"/>
                      <a:gd name="T6" fmla="*/ 0 w 57"/>
                      <a:gd name="T7" fmla="*/ 1 h 41"/>
                      <a:gd name="T8" fmla="*/ 0 w 57"/>
                      <a:gd name="T9" fmla="*/ 1 h 41"/>
                      <a:gd name="T10" fmla="*/ 0 w 57"/>
                      <a:gd name="T11" fmla="*/ 1 h 41"/>
                      <a:gd name="T12" fmla="*/ 0 w 57"/>
                      <a:gd name="T13" fmla="*/ 2 h 41"/>
                      <a:gd name="T14" fmla="*/ 0 w 57"/>
                      <a:gd name="T15" fmla="*/ 3 h 41"/>
                      <a:gd name="T16" fmla="*/ 0 w 57"/>
                      <a:gd name="T17" fmla="*/ 3 h 41"/>
                      <a:gd name="T18" fmla="*/ 0 w 57"/>
                      <a:gd name="T19" fmla="*/ 4 h 41"/>
                      <a:gd name="T20" fmla="*/ 0 w 57"/>
                      <a:gd name="T21" fmla="*/ 5 h 41"/>
                      <a:gd name="T22" fmla="*/ 0 w 57"/>
                      <a:gd name="T23" fmla="*/ 5 h 41"/>
                      <a:gd name="T24" fmla="*/ 0 w 57"/>
                      <a:gd name="T25" fmla="*/ 4 h 41"/>
                      <a:gd name="T26" fmla="*/ 0 w 57"/>
                      <a:gd name="T27" fmla="*/ 3 h 41"/>
                      <a:gd name="T28" fmla="*/ 0 w 57"/>
                      <a:gd name="T29" fmla="*/ 3 h 41"/>
                      <a:gd name="T30" fmla="*/ 0 w 57"/>
                      <a:gd name="T31" fmla="*/ 2 h 41"/>
                      <a:gd name="T32" fmla="*/ 0 w 57"/>
                      <a:gd name="T33" fmla="*/ 2 h 41"/>
                      <a:gd name="T34" fmla="*/ 0 w 57"/>
                      <a:gd name="T35" fmla="*/ 1 h 41"/>
                      <a:gd name="T36" fmla="*/ 0 w 57"/>
                      <a:gd name="T37" fmla="*/ 1 h 41"/>
                      <a:gd name="T38" fmla="*/ 0 w 57"/>
                      <a:gd name="T39" fmla="*/ 1 h 41"/>
                      <a:gd name="T40" fmla="*/ 0 w 57"/>
                      <a:gd name="T41" fmla="*/ 1 h 41"/>
                      <a:gd name="T42" fmla="*/ 0 w 57"/>
                      <a:gd name="T43" fmla="*/ 1 h 41"/>
                      <a:gd name="T44" fmla="*/ 0 w 57"/>
                      <a:gd name="T45" fmla="*/ 1 h 41"/>
                      <a:gd name="T46" fmla="*/ 0 w 57"/>
                      <a:gd name="T47" fmla="*/ 1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41"/>
                      <a:gd name="T74" fmla="*/ 57 w 5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41">
                        <a:moveTo>
                          <a:pt x="48" y="10"/>
                        </a:moveTo>
                        <a:lnTo>
                          <a:pt x="50" y="0"/>
                        </a:lnTo>
                        <a:lnTo>
                          <a:pt x="48" y="0"/>
                        </a:lnTo>
                        <a:lnTo>
                          <a:pt x="42" y="2"/>
                        </a:lnTo>
                        <a:lnTo>
                          <a:pt x="36" y="6"/>
                        </a:lnTo>
                        <a:lnTo>
                          <a:pt x="29" y="10"/>
                        </a:lnTo>
                        <a:lnTo>
                          <a:pt x="20" y="16"/>
                        </a:lnTo>
                        <a:lnTo>
                          <a:pt x="12" y="20"/>
                        </a:lnTo>
                        <a:lnTo>
                          <a:pt x="5" y="26"/>
                        </a:lnTo>
                        <a:lnTo>
                          <a:pt x="0" y="29"/>
                        </a:lnTo>
                        <a:lnTo>
                          <a:pt x="4" y="41"/>
                        </a:lnTo>
                        <a:lnTo>
                          <a:pt x="8" y="37"/>
                        </a:lnTo>
                        <a:lnTo>
                          <a:pt x="14" y="31"/>
                        </a:lnTo>
                        <a:lnTo>
                          <a:pt x="22" y="28"/>
                        </a:lnTo>
                        <a:lnTo>
                          <a:pt x="31" y="22"/>
                        </a:lnTo>
                        <a:lnTo>
                          <a:pt x="39" y="18"/>
                        </a:lnTo>
                        <a:lnTo>
                          <a:pt x="44" y="14"/>
                        </a:lnTo>
                        <a:lnTo>
                          <a:pt x="48" y="12"/>
                        </a:lnTo>
                        <a:lnTo>
                          <a:pt x="50" y="12"/>
                        </a:lnTo>
                        <a:lnTo>
                          <a:pt x="52" y="2"/>
                        </a:lnTo>
                        <a:lnTo>
                          <a:pt x="50" y="12"/>
                        </a:lnTo>
                        <a:lnTo>
                          <a:pt x="57" y="10"/>
                        </a:lnTo>
                        <a:lnTo>
                          <a:pt x="52" y="2"/>
                        </a:lnTo>
                        <a:lnTo>
                          <a:pt x="48" y="1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4" name="Freeform 59"/>
                  <p:cNvSpPr>
                    <a:spLocks/>
                  </p:cNvSpPr>
                  <p:nvPr/>
                </p:nvSpPr>
                <p:spPr bwMode="auto">
                  <a:xfrm>
                    <a:off x="670" y="1559"/>
                    <a:ext cx="12" cy="45"/>
                  </a:xfrm>
                  <a:custGeom>
                    <a:avLst/>
                    <a:gdLst>
                      <a:gd name="T0" fmla="*/ 0 w 34"/>
                      <a:gd name="T1" fmla="*/ 2 h 71"/>
                      <a:gd name="T2" fmla="*/ 0 w 34"/>
                      <a:gd name="T3" fmla="*/ 1 h 71"/>
                      <a:gd name="T4" fmla="*/ 0 w 34"/>
                      <a:gd name="T5" fmla="*/ 7 h 71"/>
                      <a:gd name="T6" fmla="*/ 0 w 34"/>
                      <a:gd name="T7" fmla="*/ 6 h 71"/>
                      <a:gd name="T8" fmla="*/ 0 w 34"/>
                      <a:gd name="T9" fmla="*/ 1 h 71"/>
                      <a:gd name="T10" fmla="*/ 0 w 34"/>
                      <a:gd name="T11" fmla="*/ 1 h 71"/>
                      <a:gd name="T12" fmla="*/ 0 w 34"/>
                      <a:gd name="T13" fmla="*/ 1 h 71"/>
                      <a:gd name="T14" fmla="*/ 0 w 34"/>
                      <a:gd name="T15" fmla="*/ 0 h 71"/>
                      <a:gd name="T16" fmla="*/ 0 w 34"/>
                      <a:gd name="T17" fmla="*/ 1 h 71"/>
                      <a:gd name="T18" fmla="*/ 0 w 34"/>
                      <a:gd name="T19" fmla="*/ 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1"/>
                      <a:gd name="T32" fmla="*/ 34 w 3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1">
                        <a:moveTo>
                          <a:pt x="2" y="14"/>
                        </a:moveTo>
                        <a:lnTo>
                          <a:pt x="0" y="12"/>
                        </a:lnTo>
                        <a:lnTo>
                          <a:pt x="30" y="71"/>
                        </a:lnTo>
                        <a:lnTo>
                          <a:pt x="34" y="63"/>
                        </a:lnTo>
                        <a:lnTo>
                          <a:pt x="4" y="4"/>
                        </a:lnTo>
                        <a:lnTo>
                          <a:pt x="2" y="2"/>
                        </a:lnTo>
                        <a:lnTo>
                          <a:pt x="4" y="4"/>
                        </a:lnTo>
                        <a:lnTo>
                          <a:pt x="3" y="0"/>
                        </a:lnTo>
                        <a:lnTo>
                          <a:pt x="2" y="2"/>
                        </a:lnTo>
                        <a:lnTo>
                          <a:pt x="2" y="1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5" name="Freeform 60"/>
                  <p:cNvSpPr>
                    <a:spLocks/>
                  </p:cNvSpPr>
                  <p:nvPr/>
                </p:nvSpPr>
                <p:spPr bwMode="auto">
                  <a:xfrm>
                    <a:off x="643" y="1558"/>
                    <a:ext cx="28" cy="13"/>
                  </a:xfrm>
                  <a:custGeom>
                    <a:avLst/>
                    <a:gdLst>
                      <a:gd name="T0" fmla="*/ 0 w 83"/>
                      <a:gd name="T1" fmla="*/ 1 h 20"/>
                      <a:gd name="T2" fmla="*/ 0 w 83"/>
                      <a:gd name="T3" fmla="*/ 1 h 20"/>
                      <a:gd name="T4" fmla="*/ 0 w 83"/>
                      <a:gd name="T5" fmla="*/ 2 h 20"/>
                      <a:gd name="T6" fmla="*/ 0 w 83"/>
                      <a:gd name="T7" fmla="*/ 2 h 20"/>
                      <a:gd name="T8" fmla="*/ 0 w 83"/>
                      <a:gd name="T9" fmla="*/ 2 h 20"/>
                      <a:gd name="T10" fmla="*/ 0 w 83"/>
                      <a:gd name="T11" fmla="*/ 2 h 20"/>
                      <a:gd name="T12" fmla="*/ 0 w 83"/>
                      <a:gd name="T13" fmla="*/ 2 h 20"/>
                      <a:gd name="T14" fmla="*/ 0 w 83"/>
                      <a:gd name="T15" fmla="*/ 2 h 20"/>
                      <a:gd name="T16" fmla="*/ 0 w 83"/>
                      <a:gd name="T17" fmla="*/ 2 h 20"/>
                      <a:gd name="T18" fmla="*/ 0 w 83"/>
                      <a:gd name="T19" fmla="*/ 2 h 20"/>
                      <a:gd name="T20" fmla="*/ 0 w 83"/>
                      <a:gd name="T21" fmla="*/ 1 h 20"/>
                      <a:gd name="T22" fmla="*/ 0 w 83"/>
                      <a:gd name="T23" fmla="*/ 1 h 20"/>
                      <a:gd name="T24" fmla="*/ 0 w 83"/>
                      <a:gd name="T25" fmla="*/ 1 h 20"/>
                      <a:gd name="T26" fmla="*/ 0 w 83"/>
                      <a:gd name="T27" fmla="*/ 1 h 20"/>
                      <a:gd name="T28" fmla="*/ 0 w 83"/>
                      <a:gd name="T29" fmla="*/ 1 h 20"/>
                      <a:gd name="T30" fmla="*/ 0 w 83"/>
                      <a:gd name="T31" fmla="*/ 1 h 20"/>
                      <a:gd name="T32" fmla="*/ 0 w 83"/>
                      <a:gd name="T33" fmla="*/ 1 h 20"/>
                      <a:gd name="T34" fmla="*/ 0 w 83"/>
                      <a:gd name="T35" fmla="*/ 1 h 20"/>
                      <a:gd name="T36" fmla="*/ 0 w 83"/>
                      <a:gd name="T37" fmla="*/ 0 h 20"/>
                      <a:gd name="T38" fmla="*/ 0 w 83"/>
                      <a:gd name="T39" fmla="*/ 0 h 20"/>
                      <a:gd name="T40" fmla="*/ 0 w 83"/>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20"/>
                      <a:gd name="T65" fmla="*/ 83 w 8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20">
                        <a:moveTo>
                          <a:pt x="0" y="12"/>
                        </a:moveTo>
                        <a:lnTo>
                          <a:pt x="0" y="12"/>
                        </a:lnTo>
                        <a:lnTo>
                          <a:pt x="12" y="16"/>
                        </a:lnTo>
                        <a:lnTo>
                          <a:pt x="26" y="20"/>
                        </a:lnTo>
                        <a:lnTo>
                          <a:pt x="40" y="20"/>
                        </a:lnTo>
                        <a:lnTo>
                          <a:pt x="53" y="20"/>
                        </a:lnTo>
                        <a:lnTo>
                          <a:pt x="65" y="20"/>
                        </a:lnTo>
                        <a:lnTo>
                          <a:pt x="74" y="18"/>
                        </a:lnTo>
                        <a:lnTo>
                          <a:pt x="81" y="16"/>
                        </a:lnTo>
                        <a:lnTo>
                          <a:pt x="83" y="16"/>
                        </a:lnTo>
                        <a:lnTo>
                          <a:pt x="83" y="4"/>
                        </a:lnTo>
                        <a:lnTo>
                          <a:pt x="81" y="4"/>
                        </a:lnTo>
                        <a:lnTo>
                          <a:pt x="74" y="6"/>
                        </a:lnTo>
                        <a:lnTo>
                          <a:pt x="65" y="4"/>
                        </a:lnTo>
                        <a:lnTo>
                          <a:pt x="53" y="4"/>
                        </a:lnTo>
                        <a:lnTo>
                          <a:pt x="40" y="4"/>
                        </a:lnTo>
                        <a:lnTo>
                          <a:pt x="26" y="4"/>
                        </a:lnTo>
                        <a:lnTo>
                          <a:pt x="12" y="4"/>
                        </a:lnTo>
                        <a:lnTo>
                          <a:pt x="0" y="0"/>
                        </a:lnTo>
                        <a:lnTo>
                          <a:pt x="0" y="1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6" name="Freeform 61"/>
                  <p:cNvSpPr>
                    <a:spLocks/>
                  </p:cNvSpPr>
                  <p:nvPr/>
                </p:nvSpPr>
                <p:spPr bwMode="auto">
                  <a:xfrm>
                    <a:off x="599" y="1547"/>
                    <a:ext cx="44" cy="18"/>
                  </a:xfrm>
                  <a:custGeom>
                    <a:avLst/>
                    <a:gdLst>
                      <a:gd name="T0" fmla="*/ 0 w 134"/>
                      <a:gd name="T1" fmla="*/ 1 h 27"/>
                      <a:gd name="T2" fmla="*/ 0 w 134"/>
                      <a:gd name="T3" fmla="*/ 1 h 27"/>
                      <a:gd name="T4" fmla="*/ 0 w 134"/>
                      <a:gd name="T5" fmla="*/ 2 h 27"/>
                      <a:gd name="T6" fmla="*/ 0 w 134"/>
                      <a:gd name="T7" fmla="*/ 3 h 27"/>
                      <a:gd name="T8" fmla="*/ 0 w 134"/>
                      <a:gd name="T9" fmla="*/ 3 h 27"/>
                      <a:gd name="T10" fmla="*/ 0 w 134"/>
                      <a:gd name="T11" fmla="*/ 3 h 27"/>
                      <a:gd name="T12" fmla="*/ 0 w 134"/>
                      <a:gd name="T13" fmla="*/ 3 h 27"/>
                      <a:gd name="T14" fmla="*/ 0 w 134"/>
                      <a:gd name="T15" fmla="*/ 3 h 27"/>
                      <a:gd name="T16" fmla="*/ 0 w 134"/>
                      <a:gd name="T17" fmla="*/ 3 h 27"/>
                      <a:gd name="T18" fmla="*/ 1 w 134"/>
                      <a:gd name="T19" fmla="*/ 3 h 27"/>
                      <a:gd name="T20" fmla="*/ 1 w 134"/>
                      <a:gd name="T21" fmla="*/ 2 h 27"/>
                      <a:gd name="T22" fmla="*/ 0 w 134"/>
                      <a:gd name="T23" fmla="*/ 1 h 27"/>
                      <a:gd name="T24" fmla="*/ 0 w 134"/>
                      <a:gd name="T25" fmla="*/ 1 h 27"/>
                      <a:gd name="T26" fmla="*/ 0 w 134"/>
                      <a:gd name="T27" fmla="*/ 1 h 27"/>
                      <a:gd name="T28" fmla="*/ 0 w 134"/>
                      <a:gd name="T29" fmla="*/ 1 h 27"/>
                      <a:gd name="T30" fmla="*/ 0 w 134"/>
                      <a:gd name="T31" fmla="*/ 1 h 27"/>
                      <a:gd name="T32" fmla="*/ 0 w 134"/>
                      <a:gd name="T33" fmla="*/ 1 h 27"/>
                      <a:gd name="T34" fmla="*/ 0 w 134"/>
                      <a:gd name="T35" fmla="*/ 1 h 27"/>
                      <a:gd name="T36" fmla="*/ 0 w 134"/>
                      <a:gd name="T37" fmla="*/ 0 h 27"/>
                      <a:gd name="T38" fmla="*/ 0 w 134"/>
                      <a:gd name="T39" fmla="*/ 0 h 27"/>
                      <a:gd name="T40" fmla="*/ 0 w 134"/>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
                      <a:gd name="T64" fmla="*/ 0 h 27"/>
                      <a:gd name="T65" fmla="*/ 134 w 134"/>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 h="27">
                        <a:moveTo>
                          <a:pt x="0" y="12"/>
                        </a:moveTo>
                        <a:lnTo>
                          <a:pt x="0" y="12"/>
                        </a:lnTo>
                        <a:lnTo>
                          <a:pt x="14" y="17"/>
                        </a:lnTo>
                        <a:lnTo>
                          <a:pt x="29" y="21"/>
                        </a:lnTo>
                        <a:lnTo>
                          <a:pt x="47" y="23"/>
                        </a:lnTo>
                        <a:lnTo>
                          <a:pt x="67" y="23"/>
                        </a:lnTo>
                        <a:lnTo>
                          <a:pt x="86" y="23"/>
                        </a:lnTo>
                        <a:lnTo>
                          <a:pt x="104" y="25"/>
                        </a:lnTo>
                        <a:lnTo>
                          <a:pt x="120" y="23"/>
                        </a:lnTo>
                        <a:lnTo>
                          <a:pt x="134" y="27"/>
                        </a:lnTo>
                        <a:lnTo>
                          <a:pt x="134" y="15"/>
                        </a:lnTo>
                        <a:lnTo>
                          <a:pt x="120" y="12"/>
                        </a:lnTo>
                        <a:lnTo>
                          <a:pt x="104" y="10"/>
                        </a:lnTo>
                        <a:lnTo>
                          <a:pt x="86" y="8"/>
                        </a:lnTo>
                        <a:lnTo>
                          <a:pt x="67" y="8"/>
                        </a:lnTo>
                        <a:lnTo>
                          <a:pt x="47" y="8"/>
                        </a:lnTo>
                        <a:lnTo>
                          <a:pt x="29" y="10"/>
                        </a:lnTo>
                        <a:lnTo>
                          <a:pt x="14" y="6"/>
                        </a:lnTo>
                        <a:lnTo>
                          <a:pt x="2" y="0"/>
                        </a:lnTo>
                        <a:lnTo>
                          <a:pt x="0" y="1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7" name="Freeform 62"/>
                  <p:cNvSpPr>
                    <a:spLocks/>
                  </p:cNvSpPr>
                  <p:nvPr/>
                </p:nvSpPr>
                <p:spPr bwMode="auto">
                  <a:xfrm>
                    <a:off x="556" y="1515"/>
                    <a:ext cx="43" cy="40"/>
                  </a:xfrm>
                  <a:custGeom>
                    <a:avLst/>
                    <a:gdLst>
                      <a:gd name="T0" fmla="*/ 0 w 130"/>
                      <a:gd name="T1" fmla="*/ 2 h 61"/>
                      <a:gd name="T2" fmla="*/ 0 w 130"/>
                      <a:gd name="T3" fmla="*/ 2 h 61"/>
                      <a:gd name="T4" fmla="*/ 0 w 130"/>
                      <a:gd name="T5" fmla="*/ 2 h 61"/>
                      <a:gd name="T6" fmla="*/ 0 w 130"/>
                      <a:gd name="T7" fmla="*/ 2 h 61"/>
                      <a:gd name="T8" fmla="*/ 0 w 130"/>
                      <a:gd name="T9" fmla="*/ 3 h 61"/>
                      <a:gd name="T10" fmla="*/ 0 w 130"/>
                      <a:gd name="T11" fmla="*/ 3 h 61"/>
                      <a:gd name="T12" fmla="*/ 0 w 130"/>
                      <a:gd name="T13" fmla="*/ 5 h 61"/>
                      <a:gd name="T14" fmla="*/ 0 w 130"/>
                      <a:gd name="T15" fmla="*/ 6 h 61"/>
                      <a:gd name="T16" fmla="*/ 0 w 130"/>
                      <a:gd name="T17" fmla="*/ 7 h 61"/>
                      <a:gd name="T18" fmla="*/ 1 w 130"/>
                      <a:gd name="T19" fmla="*/ 7 h 61"/>
                      <a:gd name="T20" fmla="*/ 1 w 130"/>
                      <a:gd name="T21" fmla="*/ 6 h 61"/>
                      <a:gd name="T22" fmla="*/ 0 w 130"/>
                      <a:gd name="T23" fmla="*/ 5 h 61"/>
                      <a:gd name="T24" fmla="*/ 0 w 130"/>
                      <a:gd name="T25" fmla="*/ 4 h 61"/>
                      <a:gd name="T26" fmla="*/ 0 w 130"/>
                      <a:gd name="T27" fmla="*/ 3 h 61"/>
                      <a:gd name="T28" fmla="*/ 0 w 130"/>
                      <a:gd name="T29" fmla="*/ 2 h 61"/>
                      <a:gd name="T30" fmla="*/ 0 w 130"/>
                      <a:gd name="T31" fmla="*/ 1 h 61"/>
                      <a:gd name="T32" fmla="*/ 0 w 130"/>
                      <a:gd name="T33" fmla="*/ 1 h 61"/>
                      <a:gd name="T34" fmla="*/ 0 w 130"/>
                      <a:gd name="T35" fmla="*/ 0 h 61"/>
                      <a:gd name="T36" fmla="*/ 0 w 130"/>
                      <a:gd name="T37" fmla="*/ 1 h 61"/>
                      <a:gd name="T38" fmla="*/ 0 w 130"/>
                      <a:gd name="T39" fmla="*/ 1 h 61"/>
                      <a:gd name="T40" fmla="*/ 0 w 130"/>
                      <a:gd name="T41" fmla="*/ 2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61"/>
                      <a:gd name="T65" fmla="*/ 130 w 13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61">
                        <a:moveTo>
                          <a:pt x="0" y="16"/>
                        </a:moveTo>
                        <a:lnTo>
                          <a:pt x="0" y="16"/>
                        </a:lnTo>
                        <a:lnTo>
                          <a:pt x="11" y="16"/>
                        </a:lnTo>
                        <a:lnTo>
                          <a:pt x="26" y="16"/>
                        </a:lnTo>
                        <a:lnTo>
                          <a:pt x="43" y="21"/>
                        </a:lnTo>
                        <a:lnTo>
                          <a:pt x="61" y="27"/>
                        </a:lnTo>
                        <a:lnTo>
                          <a:pt x="80" y="35"/>
                        </a:lnTo>
                        <a:lnTo>
                          <a:pt x="98" y="45"/>
                        </a:lnTo>
                        <a:lnTo>
                          <a:pt x="114" y="53"/>
                        </a:lnTo>
                        <a:lnTo>
                          <a:pt x="128" y="61"/>
                        </a:lnTo>
                        <a:lnTo>
                          <a:pt x="130" y="49"/>
                        </a:lnTo>
                        <a:lnTo>
                          <a:pt x="116" y="41"/>
                        </a:lnTo>
                        <a:lnTo>
                          <a:pt x="100" y="33"/>
                        </a:lnTo>
                        <a:lnTo>
                          <a:pt x="82" y="23"/>
                        </a:lnTo>
                        <a:lnTo>
                          <a:pt x="61" y="16"/>
                        </a:lnTo>
                        <a:lnTo>
                          <a:pt x="43" y="10"/>
                        </a:lnTo>
                        <a:lnTo>
                          <a:pt x="26" y="4"/>
                        </a:lnTo>
                        <a:lnTo>
                          <a:pt x="11" y="0"/>
                        </a:lnTo>
                        <a:lnTo>
                          <a:pt x="0" y="4"/>
                        </a:lnTo>
                        <a:lnTo>
                          <a:pt x="0" y="16"/>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8" name="Freeform 63"/>
                  <p:cNvSpPr>
                    <a:spLocks/>
                  </p:cNvSpPr>
                  <p:nvPr/>
                </p:nvSpPr>
                <p:spPr bwMode="auto">
                  <a:xfrm>
                    <a:off x="524" y="1517"/>
                    <a:ext cx="32" cy="82"/>
                  </a:xfrm>
                  <a:custGeom>
                    <a:avLst/>
                    <a:gdLst>
                      <a:gd name="T0" fmla="*/ 0 w 95"/>
                      <a:gd name="T1" fmla="*/ 15 h 125"/>
                      <a:gd name="T2" fmla="*/ 0 w 95"/>
                      <a:gd name="T3" fmla="*/ 15 h 125"/>
                      <a:gd name="T4" fmla="*/ 0 w 95"/>
                      <a:gd name="T5" fmla="*/ 13 h 125"/>
                      <a:gd name="T6" fmla="*/ 0 w 95"/>
                      <a:gd name="T7" fmla="*/ 10 h 125"/>
                      <a:gd name="T8" fmla="*/ 0 w 95"/>
                      <a:gd name="T9" fmla="*/ 9 h 125"/>
                      <a:gd name="T10" fmla="*/ 0 w 95"/>
                      <a:gd name="T11" fmla="*/ 6 h 125"/>
                      <a:gd name="T12" fmla="*/ 0 w 95"/>
                      <a:gd name="T13" fmla="*/ 5 h 125"/>
                      <a:gd name="T14" fmla="*/ 0 w 95"/>
                      <a:gd name="T15" fmla="*/ 3 h 125"/>
                      <a:gd name="T16" fmla="*/ 0 w 95"/>
                      <a:gd name="T17" fmla="*/ 2 h 125"/>
                      <a:gd name="T18" fmla="*/ 0 w 95"/>
                      <a:gd name="T19" fmla="*/ 1 h 125"/>
                      <a:gd name="T20" fmla="*/ 0 w 95"/>
                      <a:gd name="T21" fmla="*/ 0 h 125"/>
                      <a:gd name="T22" fmla="*/ 0 w 95"/>
                      <a:gd name="T23" fmla="*/ 1 h 125"/>
                      <a:gd name="T24" fmla="*/ 0 w 95"/>
                      <a:gd name="T25" fmla="*/ 2 h 125"/>
                      <a:gd name="T26" fmla="*/ 0 w 95"/>
                      <a:gd name="T27" fmla="*/ 3 h 125"/>
                      <a:gd name="T28" fmla="*/ 0 w 95"/>
                      <a:gd name="T29" fmla="*/ 5 h 125"/>
                      <a:gd name="T30" fmla="*/ 0 w 95"/>
                      <a:gd name="T31" fmla="*/ 7 h 125"/>
                      <a:gd name="T32" fmla="*/ 0 w 95"/>
                      <a:gd name="T33" fmla="*/ 9 h 125"/>
                      <a:gd name="T34" fmla="*/ 0 w 95"/>
                      <a:gd name="T35" fmla="*/ 12 h 125"/>
                      <a:gd name="T36" fmla="*/ 0 w 95"/>
                      <a:gd name="T37" fmla="*/ 14 h 125"/>
                      <a:gd name="T38" fmla="*/ 0 w 95"/>
                      <a:gd name="T39" fmla="*/ 14 h 125"/>
                      <a:gd name="T40" fmla="*/ 0 w 95"/>
                      <a:gd name="T41" fmla="*/ 15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25"/>
                      <a:gd name="T65" fmla="*/ 95 w 95"/>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25">
                        <a:moveTo>
                          <a:pt x="6" y="125"/>
                        </a:moveTo>
                        <a:lnTo>
                          <a:pt x="6" y="125"/>
                        </a:lnTo>
                        <a:lnTo>
                          <a:pt x="15" y="105"/>
                        </a:lnTo>
                        <a:lnTo>
                          <a:pt x="25" y="84"/>
                        </a:lnTo>
                        <a:lnTo>
                          <a:pt x="37" y="68"/>
                        </a:lnTo>
                        <a:lnTo>
                          <a:pt x="51" y="51"/>
                        </a:lnTo>
                        <a:lnTo>
                          <a:pt x="62" y="37"/>
                        </a:lnTo>
                        <a:lnTo>
                          <a:pt x="75" y="25"/>
                        </a:lnTo>
                        <a:lnTo>
                          <a:pt x="86" y="15"/>
                        </a:lnTo>
                        <a:lnTo>
                          <a:pt x="95" y="12"/>
                        </a:lnTo>
                        <a:lnTo>
                          <a:pt x="95" y="0"/>
                        </a:lnTo>
                        <a:lnTo>
                          <a:pt x="84" y="4"/>
                        </a:lnTo>
                        <a:lnTo>
                          <a:pt x="73" y="13"/>
                        </a:lnTo>
                        <a:lnTo>
                          <a:pt x="60" y="25"/>
                        </a:lnTo>
                        <a:lnTo>
                          <a:pt x="46" y="39"/>
                        </a:lnTo>
                        <a:lnTo>
                          <a:pt x="33" y="57"/>
                        </a:lnTo>
                        <a:lnTo>
                          <a:pt x="21" y="76"/>
                        </a:lnTo>
                        <a:lnTo>
                          <a:pt x="9" y="98"/>
                        </a:lnTo>
                        <a:lnTo>
                          <a:pt x="0" y="117"/>
                        </a:lnTo>
                        <a:lnTo>
                          <a:pt x="6" y="12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09" name="Freeform 64"/>
                  <p:cNvSpPr>
                    <a:spLocks/>
                  </p:cNvSpPr>
                  <p:nvPr/>
                </p:nvSpPr>
                <p:spPr bwMode="auto">
                  <a:xfrm>
                    <a:off x="474" y="1594"/>
                    <a:ext cx="52" cy="142"/>
                  </a:xfrm>
                  <a:custGeom>
                    <a:avLst/>
                    <a:gdLst>
                      <a:gd name="T0" fmla="*/ 0 w 157"/>
                      <a:gd name="T1" fmla="*/ 25 h 218"/>
                      <a:gd name="T2" fmla="*/ 0 w 157"/>
                      <a:gd name="T3" fmla="*/ 25 h 218"/>
                      <a:gd name="T4" fmla="*/ 0 w 157"/>
                      <a:gd name="T5" fmla="*/ 24 h 218"/>
                      <a:gd name="T6" fmla="*/ 0 w 157"/>
                      <a:gd name="T7" fmla="*/ 21 h 218"/>
                      <a:gd name="T8" fmla="*/ 0 w 157"/>
                      <a:gd name="T9" fmla="*/ 19 h 218"/>
                      <a:gd name="T10" fmla="*/ 0 w 157"/>
                      <a:gd name="T11" fmla="*/ 15 h 218"/>
                      <a:gd name="T12" fmla="*/ 0 w 157"/>
                      <a:gd name="T13" fmla="*/ 11 h 218"/>
                      <a:gd name="T14" fmla="*/ 1 w 157"/>
                      <a:gd name="T15" fmla="*/ 7 h 218"/>
                      <a:gd name="T16" fmla="*/ 1 w 157"/>
                      <a:gd name="T17" fmla="*/ 4 h 218"/>
                      <a:gd name="T18" fmla="*/ 1 w 157"/>
                      <a:gd name="T19" fmla="*/ 1 h 218"/>
                      <a:gd name="T20" fmla="*/ 1 w 157"/>
                      <a:gd name="T21" fmla="*/ 0 h 218"/>
                      <a:gd name="T22" fmla="*/ 1 w 157"/>
                      <a:gd name="T23" fmla="*/ 3 h 218"/>
                      <a:gd name="T24" fmla="*/ 0 w 157"/>
                      <a:gd name="T25" fmla="*/ 7 h 218"/>
                      <a:gd name="T26" fmla="*/ 0 w 157"/>
                      <a:gd name="T27" fmla="*/ 10 h 218"/>
                      <a:gd name="T28" fmla="*/ 0 w 157"/>
                      <a:gd name="T29" fmla="*/ 14 h 218"/>
                      <a:gd name="T30" fmla="*/ 0 w 157"/>
                      <a:gd name="T31" fmla="*/ 18 h 218"/>
                      <a:gd name="T32" fmla="*/ 0 w 157"/>
                      <a:gd name="T33" fmla="*/ 20 h 218"/>
                      <a:gd name="T34" fmla="*/ 0 w 157"/>
                      <a:gd name="T35" fmla="*/ 23 h 218"/>
                      <a:gd name="T36" fmla="*/ 0 w 157"/>
                      <a:gd name="T37" fmla="*/ 24 h 218"/>
                      <a:gd name="T38" fmla="*/ 0 w 157"/>
                      <a:gd name="T39" fmla="*/ 24 h 218"/>
                      <a:gd name="T40" fmla="*/ 0 w 157"/>
                      <a:gd name="T41" fmla="*/ 25 h 2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218"/>
                      <a:gd name="T65" fmla="*/ 157 w 157"/>
                      <a:gd name="T66" fmla="*/ 218 h 2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218">
                        <a:moveTo>
                          <a:pt x="2" y="218"/>
                        </a:moveTo>
                        <a:lnTo>
                          <a:pt x="2" y="218"/>
                        </a:lnTo>
                        <a:lnTo>
                          <a:pt x="16" y="206"/>
                        </a:lnTo>
                        <a:lnTo>
                          <a:pt x="36" y="186"/>
                        </a:lnTo>
                        <a:lnTo>
                          <a:pt x="58" y="159"/>
                        </a:lnTo>
                        <a:lnTo>
                          <a:pt x="82" y="127"/>
                        </a:lnTo>
                        <a:lnTo>
                          <a:pt x="105" y="94"/>
                        </a:lnTo>
                        <a:lnTo>
                          <a:pt x="126" y="61"/>
                        </a:lnTo>
                        <a:lnTo>
                          <a:pt x="144" y="32"/>
                        </a:lnTo>
                        <a:lnTo>
                          <a:pt x="157" y="8"/>
                        </a:lnTo>
                        <a:lnTo>
                          <a:pt x="151" y="0"/>
                        </a:lnTo>
                        <a:lnTo>
                          <a:pt x="140" y="24"/>
                        </a:lnTo>
                        <a:lnTo>
                          <a:pt x="122" y="53"/>
                        </a:lnTo>
                        <a:lnTo>
                          <a:pt x="101" y="82"/>
                        </a:lnTo>
                        <a:lnTo>
                          <a:pt x="78" y="116"/>
                        </a:lnTo>
                        <a:lnTo>
                          <a:pt x="53" y="147"/>
                        </a:lnTo>
                        <a:lnTo>
                          <a:pt x="31" y="174"/>
                        </a:lnTo>
                        <a:lnTo>
                          <a:pt x="13" y="194"/>
                        </a:lnTo>
                        <a:lnTo>
                          <a:pt x="0" y="206"/>
                        </a:lnTo>
                        <a:lnTo>
                          <a:pt x="2" y="2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0" name="Freeform 65"/>
                  <p:cNvSpPr>
                    <a:spLocks/>
                  </p:cNvSpPr>
                  <p:nvPr/>
                </p:nvSpPr>
                <p:spPr bwMode="auto">
                  <a:xfrm>
                    <a:off x="432" y="1728"/>
                    <a:ext cx="43" cy="264"/>
                  </a:xfrm>
                  <a:custGeom>
                    <a:avLst/>
                    <a:gdLst>
                      <a:gd name="T0" fmla="*/ 0 w 129"/>
                      <a:gd name="T1" fmla="*/ 46 h 405"/>
                      <a:gd name="T2" fmla="*/ 0 w 129"/>
                      <a:gd name="T3" fmla="*/ 47 h 405"/>
                      <a:gd name="T4" fmla="*/ 0 w 129"/>
                      <a:gd name="T5" fmla="*/ 40 h 405"/>
                      <a:gd name="T6" fmla="*/ 0 w 129"/>
                      <a:gd name="T7" fmla="*/ 33 h 405"/>
                      <a:gd name="T8" fmla="*/ 0 w 129"/>
                      <a:gd name="T9" fmla="*/ 25 h 405"/>
                      <a:gd name="T10" fmla="*/ 0 w 129"/>
                      <a:gd name="T11" fmla="*/ 18 h 405"/>
                      <a:gd name="T12" fmla="*/ 0 w 129"/>
                      <a:gd name="T13" fmla="*/ 12 h 405"/>
                      <a:gd name="T14" fmla="*/ 0 w 129"/>
                      <a:gd name="T15" fmla="*/ 7 h 405"/>
                      <a:gd name="T16" fmla="*/ 0 w 129"/>
                      <a:gd name="T17" fmla="*/ 3 h 405"/>
                      <a:gd name="T18" fmla="*/ 1 w 129"/>
                      <a:gd name="T19" fmla="*/ 1 h 405"/>
                      <a:gd name="T20" fmla="*/ 1 w 129"/>
                      <a:gd name="T21" fmla="*/ 0 h 405"/>
                      <a:gd name="T22" fmla="*/ 0 w 129"/>
                      <a:gd name="T23" fmla="*/ 2 h 405"/>
                      <a:gd name="T24" fmla="*/ 0 w 129"/>
                      <a:gd name="T25" fmla="*/ 6 h 405"/>
                      <a:gd name="T26" fmla="*/ 0 w 129"/>
                      <a:gd name="T27" fmla="*/ 10 h 405"/>
                      <a:gd name="T28" fmla="*/ 0 w 129"/>
                      <a:gd name="T29" fmla="*/ 18 h 405"/>
                      <a:gd name="T30" fmla="*/ 0 w 129"/>
                      <a:gd name="T31" fmla="*/ 24 h 405"/>
                      <a:gd name="T32" fmla="*/ 0 w 129"/>
                      <a:gd name="T33" fmla="*/ 32 h 405"/>
                      <a:gd name="T34" fmla="*/ 0 w 129"/>
                      <a:gd name="T35" fmla="*/ 40 h 405"/>
                      <a:gd name="T36" fmla="*/ 0 w 129"/>
                      <a:gd name="T37" fmla="*/ 47 h 405"/>
                      <a:gd name="T38" fmla="*/ 0 w 129"/>
                      <a:gd name="T39" fmla="*/ 47 h 405"/>
                      <a:gd name="T40" fmla="*/ 0 w 129"/>
                      <a:gd name="T41" fmla="*/ 47 h 405"/>
                      <a:gd name="T42" fmla="*/ 0 w 129"/>
                      <a:gd name="T43" fmla="*/ 48 h 405"/>
                      <a:gd name="T44" fmla="*/ 0 w 129"/>
                      <a:gd name="T45" fmla="*/ 47 h 405"/>
                      <a:gd name="T46" fmla="*/ 0 w 129"/>
                      <a:gd name="T47" fmla="*/ 46 h 4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405"/>
                      <a:gd name="T74" fmla="*/ 129 w 129"/>
                      <a:gd name="T75" fmla="*/ 405 h 4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405">
                        <a:moveTo>
                          <a:pt x="4" y="389"/>
                        </a:moveTo>
                        <a:lnTo>
                          <a:pt x="7" y="395"/>
                        </a:lnTo>
                        <a:lnTo>
                          <a:pt x="16" y="338"/>
                        </a:lnTo>
                        <a:lnTo>
                          <a:pt x="29" y="276"/>
                        </a:lnTo>
                        <a:lnTo>
                          <a:pt x="46" y="211"/>
                        </a:lnTo>
                        <a:lnTo>
                          <a:pt x="65" y="154"/>
                        </a:lnTo>
                        <a:lnTo>
                          <a:pt x="85" y="100"/>
                        </a:lnTo>
                        <a:lnTo>
                          <a:pt x="103" y="57"/>
                        </a:lnTo>
                        <a:lnTo>
                          <a:pt x="118" y="25"/>
                        </a:lnTo>
                        <a:lnTo>
                          <a:pt x="129" y="12"/>
                        </a:lnTo>
                        <a:lnTo>
                          <a:pt x="127" y="0"/>
                        </a:lnTo>
                        <a:lnTo>
                          <a:pt x="114" y="17"/>
                        </a:lnTo>
                        <a:lnTo>
                          <a:pt x="96" y="49"/>
                        </a:lnTo>
                        <a:lnTo>
                          <a:pt x="78" y="92"/>
                        </a:lnTo>
                        <a:lnTo>
                          <a:pt x="58" y="147"/>
                        </a:lnTo>
                        <a:lnTo>
                          <a:pt x="39" y="207"/>
                        </a:lnTo>
                        <a:lnTo>
                          <a:pt x="23" y="272"/>
                        </a:lnTo>
                        <a:lnTo>
                          <a:pt x="10" y="335"/>
                        </a:lnTo>
                        <a:lnTo>
                          <a:pt x="1" y="395"/>
                        </a:lnTo>
                        <a:lnTo>
                          <a:pt x="4" y="401"/>
                        </a:lnTo>
                        <a:lnTo>
                          <a:pt x="1" y="395"/>
                        </a:lnTo>
                        <a:lnTo>
                          <a:pt x="0" y="405"/>
                        </a:lnTo>
                        <a:lnTo>
                          <a:pt x="4" y="401"/>
                        </a:lnTo>
                        <a:lnTo>
                          <a:pt x="4" y="389"/>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1" name="Freeform 66"/>
                  <p:cNvSpPr>
                    <a:spLocks/>
                  </p:cNvSpPr>
                  <p:nvPr/>
                </p:nvSpPr>
                <p:spPr bwMode="auto">
                  <a:xfrm>
                    <a:off x="433" y="1892"/>
                    <a:ext cx="78" cy="97"/>
                  </a:xfrm>
                  <a:custGeom>
                    <a:avLst/>
                    <a:gdLst>
                      <a:gd name="T0" fmla="*/ 1 w 233"/>
                      <a:gd name="T1" fmla="*/ 0 h 149"/>
                      <a:gd name="T2" fmla="*/ 1 w 233"/>
                      <a:gd name="T3" fmla="*/ 0 h 149"/>
                      <a:gd name="T4" fmla="*/ 1 w 233"/>
                      <a:gd name="T5" fmla="*/ 1 h 149"/>
                      <a:gd name="T6" fmla="*/ 1 w 233"/>
                      <a:gd name="T7" fmla="*/ 2 h 149"/>
                      <a:gd name="T8" fmla="*/ 1 w 233"/>
                      <a:gd name="T9" fmla="*/ 3 h 149"/>
                      <a:gd name="T10" fmla="*/ 1 w 233"/>
                      <a:gd name="T11" fmla="*/ 5 h 149"/>
                      <a:gd name="T12" fmla="*/ 1 w 233"/>
                      <a:gd name="T13" fmla="*/ 5 h 149"/>
                      <a:gd name="T14" fmla="*/ 1 w 233"/>
                      <a:gd name="T15" fmla="*/ 7 h 149"/>
                      <a:gd name="T16" fmla="*/ 1 w 233"/>
                      <a:gd name="T17" fmla="*/ 8 h 149"/>
                      <a:gd name="T18" fmla="*/ 1 w 233"/>
                      <a:gd name="T19" fmla="*/ 8 h 149"/>
                      <a:gd name="T20" fmla="*/ 1 w 233"/>
                      <a:gd name="T21" fmla="*/ 10 h 149"/>
                      <a:gd name="T22" fmla="*/ 0 w 233"/>
                      <a:gd name="T23" fmla="*/ 10 h 149"/>
                      <a:gd name="T24" fmla="*/ 0 w 233"/>
                      <a:gd name="T25" fmla="*/ 12 h 149"/>
                      <a:gd name="T26" fmla="*/ 0 w 233"/>
                      <a:gd name="T27" fmla="*/ 12 h 149"/>
                      <a:gd name="T28" fmla="*/ 0 w 233"/>
                      <a:gd name="T29" fmla="*/ 13 h 149"/>
                      <a:gd name="T30" fmla="*/ 0 w 233"/>
                      <a:gd name="T31" fmla="*/ 14 h 149"/>
                      <a:gd name="T32" fmla="*/ 0 w 233"/>
                      <a:gd name="T33" fmla="*/ 15 h 149"/>
                      <a:gd name="T34" fmla="*/ 0 w 233"/>
                      <a:gd name="T35" fmla="*/ 16 h 149"/>
                      <a:gd name="T36" fmla="*/ 0 w 233"/>
                      <a:gd name="T37" fmla="*/ 18 h 149"/>
                      <a:gd name="T38" fmla="*/ 0 w 233"/>
                      <a:gd name="T39" fmla="*/ 16 h 149"/>
                      <a:gd name="T40" fmla="*/ 0 w 233"/>
                      <a:gd name="T41" fmla="*/ 16 h 149"/>
                      <a:gd name="T42" fmla="*/ 0 w 233"/>
                      <a:gd name="T43" fmla="*/ 15 h 149"/>
                      <a:gd name="T44" fmla="*/ 0 w 233"/>
                      <a:gd name="T45" fmla="*/ 14 h 149"/>
                      <a:gd name="T46" fmla="*/ 0 w 233"/>
                      <a:gd name="T47" fmla="*/ 13 h 149"/>
                      <a:gd name="T48" fmla="*/ 0 w 233"/>
                      <a:gd name="T49" fmla="*/ 12 h 149"/>
                      <a:gd name="T50" fmla="*/ 1 w 233"/>
                      <a:gd name="T51" fmla="*/ 11 h 149"/>
                      <a:gd name="T52" fmla="*/ 1 w 233"/>
                      <a:gd name="T53" fmla="*/ 10 h 149"/>
                      <a:gd name="T54" fmla="*/ 1 w 233"/>
                      <a:gd name="T55" fmla="*/ 9 h 149"/>
                      <a:gd name="T56" fmla="*/ 1 w 233"/>
                      <a:gd name="T57" fmla="*/ 8 h 149"/>
                      <a:gd name="T58" fmla="*/ 1 w 233"/>
                      <a:gd name="T59" fmla="*/ 7 h 149"/>
                      <a:gd name="T60" fmla="*/ 1 w 233"/>
                      <a:gd name="T61" fmla="*/ 6 h 149"/>
                      <a:gd name="T62" fmla="*/ 1 w 233"/>
                      <a:gd name="T63" fmla="*/ 5 h 149"/>
                      <a:gd name="T64" fmla="*/ 1 w 233"/>
                      <a:gd name="T65" fmla="*/ 3 h 149"/>
                      <a:gd name="T66" fmla="*/ 1 w 233"/>
                      <a:gd name="T67" fmla="*/ 2 h 149"/>
                      <a:gd name="T68" fmla="*/ 1 w 233"/>
                      <a:gd name="T69" fmla="*/ 1 h 149"/>
                      <a:gd name="T70" fmla="*/ 1 w 233"/>
                      <a:gd name="T71" fmla="*/ 1 h 149"/>
                      <a:gd name="T72" fmla="*/ 1 w 233"/>
                      <a:gd name="T73" fmla="*/ 0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3"/>
                      <a:gd name="T112" fmla="*/ 0 h 149"/>
                      <a:gd name="T113" fmla="*/ 233 w 233"/>
                      <a:gd name="T114" fmla="*/ 149 h 1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3" h="149">
                        <a:moveTo>
                          <a:pt x="226" y="0"/>
                        </a:moveTo>
                        <a:lnTo>
                          <a:pt x="226" y="0"/>
                        </a:lnTo>
                        <a:lnTo>
                          <a:pt x="222" y="8"/>
                        </a:lnTo>
                        <a:lnTo>
                          <a:pt x="214" y="18"/>
                        </a:lnTo>
                        <a:lnTo>
                          <a:pt x="205" y="28"/>
                        </a:lnTo>
                        <a:lnTo>
                          <a:pt x="194" y="38"/>
                        </a:lnTo>
                        <a:lnTo>
                          <a:pt x="182" y="47"/>
                        </a:lnTo>
                        <a:lnTo>
                          <a:pt x="167" y="55"/>
                        </a:lnTo>
                        <a:lnTo>
                          <a:pt x="153" y="65"/>
                        </a:lnTo>
                        <a:lnTo>
                          <a:pt x="137" y="73"/>
                        </a:lnTo>
                        <a:lnTo>
                          <a:pt x="121" y="83"/>
                        </a:lnTo>
                        <a:lnTo>
                          <a:pt x="104" y="90"/>
                        </a:lnTo>
                        <a:lnTo>
                          <a:pt x="88" y="98"/>
                        </a:lnTo>
                        <a:lnTo>
                          <a:pt x="70" y="106"/>
                        </a:lnTo>
                        <a:lnTo>
                          <a:pt x="52" y="114"/>
                        </a:lnTo>
                        <a:lnTo>
                          <a:pt x="34" y="122"/>
                        </a:lnTo>
                        <a:lnTo>
                          <a:pt x="16" y="130"/>
                        </a:lnTo>
                        <a:lnTo>
                          <a:pt x="0" y="137"/>
                        </a:lnTo>
                        <a:lnTo>
                          <a:pt x="0" y="149"/>
                        </a:lnTo>
                        <a:lnTo>
                          <a:pt x="18" y="141"/>
                        </a:lnTo>
                        <a:lnTo>
                          <a:pt x="34" y="133"/>
                        </a:lnTo>
                        <a:lnTo>
                          <a:pt x="52" y="126"/>
                        </a:lnTo>
                        <a:lnTo>
                          <a:pt x="70" y="118"/>
                        </a:lnTo>
                        <a:lnTo>
                          <a:pt x="88" y="110"/>
                        </a:lnTo>
                        <a:lnTo>
                          <a:pt x="106" y="102"/>
                        </a:lnTo>
                        <a:lnTo>
                          <a:pt x="123" y="94"/>
                        </a:lnTo>
                        <a:lnTo>
                          <a:pt x="140" y="84"/>
                        </a:lnTo>
                        <a:lnTo>
                          <a:pt x="155" y="77"/>
                        </a:lnTo>
                        <a:lnTo>
                          <a:pt x="170" y="67"/>
                        </a:lnTo>
                        <a:lnTo>
                          <a:pt x="184" y="59"/>
                        </a:lnTo>
                        <a:lnTo>
                          <a:pt x="196" y="49"/>
                        </a:lnTo>
                        <a:lnTo>
                          <a:pt x="207" y="39"/>
                        </a:lnTo>
                        <a:lnTo>
                          <a:pt x="218" y="30"/>
                        </a:lnTo>
                        <a:lnTo>
                          <a:pt x="226" y="20"/>
                        </a:lnTo>
                        <a:lnTo>
                          <a:pt x="233" y="8"/>
                        </a:lnTo>
                        <a:lnTo>
                          <a:pt x="22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2" name="Freeform 67"/>
                  <p:cNvSpPr>
                    <a:spLocks/>
                  </p:cNvSpPr>
                  <p:nvPr/>
                </p:nvSpPr>
                <p:spPr bwMode="auto">
                  <a:xfrm>
                    <a:off x="508" y="1775"/>
                    <a:ext cx="45" cy="122"/>
                  </a:xfrm>
                  <a:custGeom>
                    <a:avLst/>
                    <a:gdLst>
                      <a:gd name="T0" fmla="*/ 1 w 134"/>
                      <a:gd name="T1" fmla="*/ 0 h 188"/>
                      <a:gd name="T2" fmla="*/ 1 w 134"/>
                      <a:gd name="T3" fmla="*/ 0 h 188"/>
                      <a:gd name="T4" fmla="*/ 0 w 134"/>
                      <a:gd name="T5" fmla="*/ 1 h 188"/>
                      <a:gd name="T6" fmla="*/ 0 w 134"/>
                      <a:gd name="T7" fmla="*/ 3 h 188"/>
                      <a:gd name="T8" fmla="*/ 0 w 134"/>
                      <a:gd name="T9" fmla="*/ 6 h 188"/>
                      <a:gd name="T10" fmla="*/ 0 w 134"/>
                      <a:gd name="T11" fmla="*/ 9 h 188"/>
                      <a:gd name="T12" fmla="*/ 0 w 134"/>
                      <a:gd name="T13" fmla="*/ 12 h 188"/>
                      <a:gd name="T14" fmla="*/ 0 w 134"/>
                      <a:gd name="T15" fmla="*/ 15 h 188"/>
                      <a:gd name="T16" fmla="*/ 0 w 134"/>
                      <a:gd name="T17" fmla="*/ 18 h 188"/>
                      <a:gd name="T18" fmla="*/ 0 w 134"/>
                      <a:gd name="T19" fmla="*/ 21 h 188"/>
                      <a:gd name="T20" fmla="*/ 0 w 134"/>
                      <a:gd name="T21" fmla="*/ 21 h 188"/>
                      <a:gd name="T22" fmla="*/ 0 w 134"/>
                      <a:gd name="T23" fmla="*/ 19 h 188"/>
                      <a:gd name="T24" fmla="*/ 0 w 134"/>
                      <a:gd name="T25" fmla="*/ 16 h 188"/>
                      <a:gd name="T26" fmla="*/ 0 w 134"/>
                      <a:gd name="T27" fmla="*/ 13 h 188"/>
                      <a:gd name="T28" fmla="*/ 0 w 134"/>
                      <a:gd name="T29" fmla="*/ 10 h 188"/>
                      <a:gd name="T30" fmla="*/ 0 w 134"/>
                      <a:gd name="T31" fmla="*/ 8 h 188"/>
                      <a:gd name="T32" fmla="*/ 0 w 134"/>
                      <a:gd name="T33" fmla="*/ 4 h 188"/>
                      <a:gd name="T34" fmla="*/ 0 w 134"/>
                      <a:gd name="T35" fmla="*/ 3 h 188"/>
                      <a:gd name="T36" fmla="*/ 1 w 134"/>
                      <a:gd name="T37" fmla="*/ 1 h 188"/>
                      <a:gd name="T38" fmla="*/ 1 w 134"/>
                      <a:gd name="T39" fmla="*/ 1 h 188"/>
                      <a:gd name="T40" fmla="*/ 1 w 134"/>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
                      <a:gd name="T64" fmla="*/ 0 h 188"/>
                      <a:gd name="T65" fmla="*/ 134 w 134"/>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 h="188">
                        <a:moveTo>
                          <a:pt x="134" y="0"/>
                        </a:moveTo>
                        <a:lnTo>
                          <a:pt x="134" y="0"/>
                        </a:lnTo>
                        <a:lnTo>
                          <a:pt x="115" y="12"/>
                        </a:lnTo>
                        <a:lnTo>
                          <a:pt x="97" y="28"/>
                        </a:lnTo>
                        <a:lnTo>
                          <a:pt x="78" y="51"/>
                        </a:lnTo>
                        <a:lnTo>
                          <a:pt x="60" y="77"/>
                        </a:lnTo>
                        <a:lnTo>
                          <a:pt x="42" y="106"/>
                        </a:lnTo>
                        <a:lnTo>
                          <a:pt x="27" y="131"/>
                        </a:lnTo>
                        <a:lnTo>
                          <a:pt x="12" y="157"/>
                        </a:lnTo>
                        <a:lnTo>
                          <a:pt x="0" y="180"/>
                        </a:lnTo>
                        <a:lnTo>
                          <a:pt x="7" y="188"/>
                        </a:lnTo>
                        <a:lnTo>
                          <a:pt x="17" y="165"/>
                        </a:lnTo>
                        <a:lnTo>
                          <a:pt x="31" y="139"/>
                        </a:lnTo>
                        <a:lnTo>
                          <a:pt x="47" y="114"/>
                        </a:lnTo>
                        <a:lnTo>
                          <a:pt x="64" y="88"/>
                        </a:lnTo>
                        <a:lnTo>
                          <a:pt x="82" y="63"/>
                        </a:lnTo>
                        <a:lnTo>
                          <a:pt x="101" y="39"/>
                        </a:lnTo>
                        <a:lnTo>
                          <a:pt x="118" y="24"/>
                        </a:lnTo>
                        <a:lnTo>
                          <a:pt x="134" y="12"/>
                        </a:lnTo>
                        <a:lnTo>
                          <a:pt x="134"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3" name="Freeform 68"/>
                  <p:cNvSpPr>
                    <a:spLocks/>
                  </p:cNvSpPr>
                  <p:nvPr/>
                </p:nvSpPr>
                <p:spPr bwMode="auto">
                  <a:xfrm>
                    <a:off x="553" y="1672"/>
                    <a:ext cx="40" cy="111"/>
                  </a:xfrm>
                  <a:custGeom>
                    <a:avLst/>
                    <a:gdLst>
                      <a:gd name="T0" fmla="*/ 0 w 121"/>
                      <a:gd name="T1" fmla="*/ 0 h 170"/>
                      <a:gd name="T2" fmla="*/ 0 w 121"/>
                      <a:gd name="T3" fmla="*/ 0 h 170"/>
                      <a:gd name="T4" fmla="*/ 0 w 121"/>
                      <a:gd name="T5" fmla="*/ 3 h 170"/>
                      <a:gd name="T6" fmla="*/ 0 w 121"/>
                      <a:gd name="T7" fmla="*/ 6 h 170"/>
                      <a:gd name="T8" fmla="*/ 0 w 121"/>
                      <a:gd name="T9" fmla="*/ 9 h 170"/>
                      <a:gd name="T10" fmla="*/ 0 w 121"/>
                      <a:gd name="T11" fmla="*/ 12 h 170"/>
                      <a:gd name="T12" fmla="*/ 0 w 121"/>
                      <a:gd name="T13" fmla="*/ 14 h 170"/>
                      <a:gd name="T14" fmla="*/ 0 w 121"/>
                      <a:gd name="T15" fmla="*/ 16 h 170"/>
                      <a:gd name="T16" fmla="*/ 0 w 121"/>
                      <a:gd name="T17" fmla="*/ 18 h 170"/>
                      <a:gd name="T18" fmla="*/ 0 w 121"/>
                      <a:gd name="T19" fmla="*/ 19 h 170"/>
                      <a:gd name="T20" fmla="*/ 0 w 121"/>
                      <a:gd name="T21" fmla="*/ 20 h 170"/>
                      <a:gd name="T22" fmla="*/ 0 w 121"/>
                      <a:gd name="T23" fmla="*/ 19 h 170"/>
                      <a:gd name="T24" fmla="*/ 0 w 121"/>
                      <a:gd name="T25" fmla="*/ 18 h 170"/>
                      <a:gd name="T26" fmla="*/ 0 w 121"/>
                      <a:gd name="T27" fmla="*/ 16 h 170"/>
                      <a:gd name="T28" fmla="*/ 0 w 121"/>
                      <a:gd name="T29" fmla="*/ 13 h 170"/>
                      <a:gd name="T30" fmla="*/ 0 w 121"/>
                      <a:gd name="T31" fmla="*/ 10 h 170"/>
                      <a:gd name="T32" fmla="*/ 0 w 121"/>
                      <a:gd name="T33" fmla="*/ 7 h 170"/>
                      <a:gd name="T34" fmla="*/ 0 w 121"/>
                      <a:gd name="T35" fmla="*/ 3 h 170"/>
                      <a:gd name="T36" fmla="*/ 0 w 121"/>
                      <a:gd name="T37" fmla="*/ 0 h 170"/>
                      <a:gd name="T38" fmla="*/ 0 w 121"/>
                      <a:gd name="T39" fmla="*/ 0 h 170"/>
                      <a:gd name="T40" fmla="*/ 0 w 121"/>
                      <a:gd name="T41" fmla="*/ 0 h 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170"/>
                      <a:gd name="T65" fmla="*/ 121 w 121"/>
                      <a:gd name="T66" fmla="*/ 170 h 1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170">
                        <a:moveTo>
                          <a:pt x="114" y="0"/>
                        </a:moveTo>
                        <a:lnTo>
                          <a:pt x="114" y="0"/>
                        </a:lnTo>
                        <a:lnTo>
                          <a:pt x="109" y="25"/>
                        </a:lnTo>
                        <a:lnTo>
                          <a:pt x="99" y="51"/>
                        </a:lnTo>
                        <a:lnTo>
                          <a:pt x="87" y="76"/>
                        </a:lnTo>
                        <a:lnTo>
                          <a:pt x="70" y="98"/>
                        </a:lnTo>
                        <a:lnTo>
                          <a:pt x="52" y="119"/>
                        </a:lnTo>
                        <a:lnTo>
                          <a:pt x="35" y="137"/>
                        </a:lnTo>
                        <a:lnTo>
                          <a:pt x="17" y="148"/>
                        </a:lnTo>
                        <a:lnTo>
                          <a:pt x="0" y="158"/>
                        </a:lnTo>
                        <a:lnTo>
                          <a:pt x="0" y="170"/>
                        </a:lnTo>
                        <a:lnTo>
                          <a:pt x="19" y="160"/>
                        </a:lnTo>
                        <a:lnTo>
                          <a:pt x="37" y="148"/>
                        </a:lnTo>
                        <a:lnTo>
                          <a:pt x="57" y="131"/>
                        </a:lnTo>
                        <a:lnTo>
                          <a:pt x="74" y="109"/>
                        </a:lnTo>
                        <a:lnTo>
                          <a:pt x="91" y="84"/>
                        </a:lnTo>
                        <a:lnTo>
                          <a:pt x="106" y="58"/>
                        </a:lnTo>
                        <a:lnTo>
                          <a:pt x="116" y="29"/>
                        </a:lnTo>
                        <a:lnTo>
                          <a:pt x="121" y="0"/>
                        </a:lnTo>
                        <a:lnTo>
                          <a:pt x="114"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4" name="Freeform 69"/>
                  <p:cNvSpPr>
                    <a:spLocks/>
                  </p:cNvSpPr>
                  <p:nvPr/>
                </p:nvSpPr>
                <p:spPr bwMode="auto">
                  <a:xfrm>
                    <a:off x="591" y="1601"/>
                    <a:ext cx="35" cy="71"/>
                  </a:xfrm>
                  <a:custGeom>
                    <a:avLst/>
                    <a:gdLst>
                      <a:gd name="T0" fmla="*/ 0 w 106"/>
                      <a:gd name="T1" fmla="*/ 1 h 110"/>
                      <a:gd name="T2" fmla="*/ 0 w 106"/>
                      <a:gd name="T3" fmla="*/ 1 h 110"/>
                      <a:gd name="T4" fmla="*/ 0 w 106"/>
                      <a:gd name="T5" fmla="*/ 0 h 110"/>
                      <a:gd name="T6" fmla="*/ 0 w 106"/>
                      <a:gd name="T7" fmla="*/ 1 h 110"/>
                      <a:gd name="T8" fmla="*/ 0 w 106"/>
                      <a:gd name="T9" fmla="*/ 1 h 110"/>
                      <a:gd name="T10" fmla="*/ 0 w 106"/>
                      <a:gd name="T11" fmla="*/ 2 h 110"/>
                      <a:gd name="T12" fmla="*/ 0 w 106"/>
                      <a:gd name="T13" fmla="*/ 4 h 110"/>
                      <a:gd name="T14" fmla="*/ 0 w 106"/>
                      <a:gd name="T15" fmla="*/ 6 h 110"/>
                      <a:gd name="T16" fmla="*/ 0 w 106"/>
                      <a:gd name="T17" fmla="*/ 9 h 110"/>
                      <a:gd name="T18" fmla="*/ 0 w 106"/>
                      <a:gd name="T19" fmla="*/ 12 h 110"/>
                      <a:gd name="T20" fmla="*/ 0 w 106"/>
                      <a:gd name="T21" fmla="*/ 12 h 110"/>
                      <a:gd name="T22" fmla="*/ 0 w 106"/>
                      <a:gd name="T23" fmla="*/ 10 h 110"/>
                      <a:gd name="T24" fmla="*/ 0 w 106"/>
                      <a:gd name="T25" fmla="*/ 7 h 110"/>
                      <a:gd name="T26" fmla="*/ 0 w 106"/>
                      <a:gd name="T27" fmla="*/ 5 h 110"/>
                      <a:gd name="T28" fmla="*/ 0 w 106"/>
                      <a:gd name="T29" fmla="*/ 3 h 110"/>
                      <a:gd name="T30" fmla="*/ 0 w 106"/>
                      <a:gd name="T31" fmla="*/ 2 h 110"/>
                      <a:gd name="T32" fmla="*/ 0 w 106"/>
                      <a:gd name="T33" fmla="*/ 2 h 110"/>
                      <a:gd name="T34" fmla="*/ 0 w 106"/>
                      <a:gd name="T35" fmla="*/ 1 h 110"/>
                      <a:gd name="T36" fmla="*/ 0 w 106"/>
                      <a:gd name="T37" fmla="*/ 2 h 110"/>
                      <a:gd name="T38" fmla="*/ 0 w 106"/>
                      <a:gd name="T39" fmla="*/ 2 h 110"/>
                      <a:gd name="T40" fmla="*/ 0 w 106"/>
                      <a:gd name="T41" fmla="*/ 1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10"/>
                      <a:gd name="T65" fmla="*/ 106 w 106"/>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10">
                        <a:moveTo>
                          <a:pt x="106" y="6"/>
                        </a:moveTo>
                        <a:lnTo>
                          <a:pt x="106" y="6"/>
                        </a:lnTo>
                        <a:lnTo>
                          <a:pt x="90" y="0"/>
                        </a:lnTo>
                        <a:lnTo>
                          <a:pt x="74" y="2"/>
                        </a:lnTo>
                        <a:lnTo>
                          <a:pt x="57" y="6"/>
                        </a:lnTo>
                        <a:lnTo>
                          <a:pt x="41" y="18"/>
                        </a:lnTo>
                        <a:lnTo>
                          <a:pt x="26" y="33"/>
                        </a:lnTo>
                        <a:lnTo>
                          <a:pt x="14" y="55"/>
                        </a:lnTo>
                        <a:lnTo>
                          <a:pt x="5" y="80"/>
                        </a:lnTo>
                        <a:lnTo>
                          <a:pt x="0" y="110"/>
                        </a:lnTo>
                        <a:lnTo>
                          <a:pt x="7" y="110"/>
                        </a:lnTo>
                        <a:lnTo>
                          <a:pt x="11" y="84"/>
                        </a:lnTo>
                        <a:lnTo>
                          <a:pt x="20" y="63"/>
                        </a:lnTo>
                        <a:lnTo>
                          <a:pt x="30" y="45"/>
                        </a:lnTo>
                        <a:lnTo>
                          <a:pt x="44" y="29"/>
                        </a:lnTo>
                        <a:lnTo>
                          <a:pt x="59" y="18"/>
                        </a:lnTo>
                        <a:lnTo>
                          <a:pt x="74" y="14"/>
                        </a:lnTo>
                        <a:lnTo>
                          <a:pt x="90" y="12"/>
                        </a:lnTo>
                        <a:lnTo>
                          <a:pt x="103" y="18"/>
                        </a:lnTo>
                        <a:lnTo>
                          <a:pt x="106" y="6"/>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5" name="Freeform 70"/>
                  <p:cNvSpPr>
                    <a:spLocks/>
                  </p:cNvSpPr>
                  <p:nvPr/>
                </p:nvSpPr>
                <p:spPr bwMode="auto">
                  <a:xfrm>
                    <a:off x="625" y="1604"/>
                    <a:ext cx="35" cy="210"/>
                  </a:xfrm>
                  <a:custGeom>
                    <a:avLst/>
                    <a:gdLst>
                      <a:gd name="T0" fmla="*/ 0 w 104"/>
                      <a:gd name="T1" fmla="*/ 37 h 323"/>
                      <a:gd name="T2" fmla="*/ 0 w 104"/>
                      <a:gd name="T3" fmla="*/ 36 h 323"/>
                      <a:gd name="T4" fmla="*/ 0 w 104"/>
                      <a:gd name="T5" fmla="*/ 26 h 323"/>
                      <a:gd name="T6" fmla="*/ 0 w 104"/>
                      <a:gd name="T7" fmla="*/ 18 h 323"/>
                      <a:gd name="T8" fmla="*/ 0 w 104"/>
                      <a:gd name="T9" fmla="*/ 12 h 323"/>
                      <a:gd name="T10" fmla="*/ 0 w 104"/>
                      <a:gd name="T11" fmla="*/ 8 h 323"/>
                      <a:gd name="T12" fmla="*/ 0 w 104"/>
                      <a:gd name="T13" fmla="*/ 5 h 323"/>
                      <a:gd name="T14" fmla="*/ 0 w 104"/>
                      <a:gd name="T15" fmla="*/ 2 h 323"/>
                      <a:gd name="T16" fmla="*/ 0 w 104"/>
                      <a:gd name="T17" fmla="*/ 1 h 323"/>
                      <a:gd name="T18" fmla="*/ 0 w 104"/>
                      <a:gd name="T19" fmla="*/ 0 h 323"/>
                      <a:gd name="T20" fmla="*/ 0 w 104"/>
                      <a:gd name="T21" fmla="*/ 1 h 323"/>
                      <a:gd name="T22" fmla="*/ 0 w 104"/>
                      <a:gd name="T23" fmla="*/ 2 h 323"/>
                      <a:gd name="T24" fmla="*/ 0 w 104"/>
                      <a:gd name="T25" fmla="*/ 3 h 323"/>
                      <a:gd name="T26" fmla="*/ 0 w 104"/>
                      <a:gd name="T27" fmla="*/ 5 h 323"/>
                      <a:gd name="T28" fmla="*/ 0 w 104"/>
                      <a:gd name="T29" fmla="*/ 8 h 323"/>
                      <a:gd name="T30" fmla="*/ 0 w 104"/>
                      <a:gd name="T31" fmla="*/ 12 h 323"/>
                      <a:gd name="T32" fmla="*/ 0 w 104"/>
                      <a:gd name="T33" fmla="*/ 18 h 323"/>
                      <a:gd name="T34" fmla="*/ 0 w 104"/>
                      <a:gd name="T35" fmla="*/ 26 h 323"/>
                      <a:gd name="T36" fmla="*/ 0 w 104"/>
                      <a:gd name="T37" fmla="*/ 36 h 323"/>
                      <a:gd name="T38" fmla="*/ 0 w 104"/>
                      <a:gd name="T39" fmla="*/ 36 h 323"/>
                      <a:gd name="T40" fmla="*/ 0 w 104"/>
                      <a:gd name="T41" fmla="*/ 37 h 323"/>
                      <a:gd name="T42" fmla="*/ 0 w 104"/>
                      <a:gd name="T43" fmla="*/ 38 h 323"/>
                      <a:gd name="T44" fmla="*/ 0 w 104"/>
                      <a:gd name="T45" fmla="*/ 36 h 323"/>
                      <a:gd name="T46" fmla="*/ 0 w 104"/>
                      <a:gd name="T47" fmla="*/ 37 h 3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
                      <a:gd name="T73" fmla="*/ 0 h 323"/>
                      <a:gd name="T74" fmla="*/ 104 w 104"/>
                      <a:gd name="T75" fmla="*/ 323 h 3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 h="323">
                        <a:moveTo>
                          <a:pt x="99" y="321"/>
                        </a:moveTo>
                        <a:lnTo>
                          <a:pt x="102" y="315"/>
                        </a:lnTo>
                        <a:lnTo>
                          <a:pt x="91" y="225"/>
                        </a:lnTo>
                        <a:lnTo>
                          <a:pt x="80" y="153"/>
                        </a:lnTo>
                        <a:lnTo>
                          <a:pt x="68" y="102"/>
                        </a:lnTo>
                        <a:lnTo>
                          <a:pt x="56" y="63"/>
                        </a:lnTo>
                        <a:lnTo>
                          <a:pt x="43" y="37"/>
                        </a:lnTo>
                        <a:lnTo>
                          <a:pt x="30" y="19"/>
                        </a:lnTo>
                        <a:lnTo>
                          <a:pt x="16" y="8"/>
                        </a:lnTo>
                        <a:lnTo>
                          <a:pt x="3" y="0"/>
                        </a:lnTo>
                        <a:lnTo>
                          <a:pt x="0" y="12"/>
                        </a:lnTo>
                        <a:lnTo>
                          <a:pt x="14" y="19"/>
                        </a:lnTo>
                        <a:lnTo>
                          <a:pt x="26" y="31"/>
                        </a:lnTo>
                        <a:lnTo>
                          <a:pt x="38" y="45"/>
                        </a:lnTo>
                        <a:lnTo>
                          <a:pt x="49" y="70"/>
                        </a:lnTo>
                        <a:lnTo>
                          <a:pt x="61" y="106"/>
                        </a:lnTo>
                        <a:lnTo>
                          <a:pt x="74" y="156"/>
                        </a:lnTo>
                        <a:lnTo>
                          <a:pt x="85" y="225"/>
                        </a:lnTo>
                        <a:lnTo>
                          <a:pt x="96" y="315"/>
                        </a:lnTo>
                        <a:lnTo>
                          <a:pt x="99" y="309"/>
                        </a:lnTo>
                        <a:lnTo>
                          <a:pt x="99" y="321"/>
                        </a:lnTo>
                        <a:lnTo>
                          <a:pt x="104" y="323"/>
                        </a:lnTo>
                        <a:lnTo>
                          <a:pt x="102" y="315"/>
                        </a:lnTo>
                        <a:lnTo>
                          <a:pt x="99" y="3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6" name="Freeform 71"/>
                  <p:cNvSpPr>
                    <a:spLocks/>
                  </p:cNvSpPr>
                  <p:nvPr/>
                </p:nvSpPr>
                <p:spPr bwMode="auto">
                  <a:xfrm>
                    <a:off x="587" y="1792"/>
                    <a:ext cx="71" cy="23"/>
                  </a:xfrm>
                  <a:custGeom>
                    <a:avLst/>
                    <a:gdLst>
                      <a:gd name="T0" fmla="*/ 0 w 215"/>
                      <a:gd name="T1" fmla="*/ 4 h 37"/>
                      <a:gd name="T2" fmla="*/ 0 w 215"/>
                      <a:gd name="T3" fmla="*/ 4 h 37"/>
                      <a:gd name="T4" fmla="*/ 0 w 215"/>
                      <a:gd name="T5" fmla="*/ 2 h 37"/>
                      <a:gd name="T6" fmla="*/ 0 w 215"/>
                      <a:gd name="T7" fmla="*/ 2 h 37"/>
                      <a:gd name="T8" fmla="*/ 0 w 215"/>
                      <a:gd name="T9" fmla="*/ 2 h 37"/>
                      <a:gd name="T10" fmla="*/ 0 w 215"/>
                      <a:gd name="T11" fmla="*/ 1 h 37"/>
                      <a:gd name="T12" fmla="*/ 0 w 215"/>
                      <a:gd name="T13" fmla="*/ 1 h 37"/>
                      <a:gd name="T14" fmla="*/ 0 w 215"/>
                      <a:gd name="T15" fmla="*/ 1 h 37"/>
                      <a:gd name="T16" fmla="*/ 0 w 215"/>
                      <a:gd name="T17" fmla="*/ 1 h 37"/>
                      <a:gd name="T18" fmla="*/ 0 w 215"/>
                      <a:gd name="T19" fmla="*/ 1 h 37"/>
                      <a:gd name="T20" fmla="*/ 0 w 215"/>
                      <a:gd name="T21" fmla="*/ 1 h 37"/>
                      <a:gd name="T22" fmla="*/ 0 w 215"/>
                      <a:gd name="T23" fmla="*/ 1 h 37"/>
                      <a:gd name="T24" fmla="*/ 1 w 215"/>
                      <a:gd name="T25" fmla="*/ 1 h 37"/>
                      <a:gd name="T26" fmla="*/ 1 w 215"/>
                      <a:gd name="T27" fmla="*/ 1 h 37"/>
                      <a:gd name="T28" fmla="*/ 1 w 215"/>
                      <a:gd name="T29" fmla="*/ 2 h 37"/>
                      <a:gd name="T30" fmla="*/ 1 w 215"/>
                      <a:gd name="T31" fmla="*/ 2 h 37"/>
                      <a:gd name="T32" fmla="*/ 1 w 215"/>
                      <a:gd name="T33" fmla="*/ 2 h 37"/>
                      <a:gd name="T34" fmla="*/ 1 w 215"/>
                      <a:gd name="T35" fmla="*/ 3 h 37"/>
                      <a:gd name="T36" fmla="*/ 1 w 215"/>
                      <a:gd name="T37" fmla="*/ 2 h 37"/>
                      <a:gd name="T38" fmla="*/ 1 w 215"/>
                      <a:gd name="T39" fmla="*/ 1 h 37"/>
                      <a:gd name="T40" fmla="*/ 1 w 215"/>
                      <a:gd name="T41" fmla="*/ 1 h 37"/>
                      <a:gd name="T42" fmla="*/ 1 w 215"/>
                      <a:gd name="T43" fmla="*/ 1 h 37"/>
                      <a:gd name="T44" fmla="*/ 1 w 215"/>
                      <a:gd name="T45" fmla="*/ 1 h 37"/>
                      <a:gd name="T46" fmla="*/ 1 w 215"/>
                      <a:gd name="T47" fmla="*/ 1 h 37"/>
                      <a:gd name="T48" fmla="*/ 0 w 215"/>
                      <a:gd name="T49" fmla="*/ 0 h 37"/>
                      <a:gd name="T50" fmla="*/ 0 w 215"/>
                      <a:gd name="T51" fmla="*/ 0 h 37"/>
                      <a:gd name="T52" fmla="*/ 0 w 215"/>
                      <a:gd name="T53" fmla="*/ 0 h 37"/>
                      <a:gd name="T54" fmla="*/ 0 w 215"/>
                      <a:gd name="T55" fmla="*/ 0 h 37"/>
                      <a:gd name="T56" fmla="*/ 0 w 215"/>
                      <a:gd name="T57" fmla="*/ 1 h 37"/>
                      <a:gd name="T58" fmla="*/ 0 w 215"/>
                      <a:gd name="T59" fmla="*/ 1 h 37"/>
                      <a:gd name="T60" fmla="*/ 0 w 215"/>
                      <a:gd name="T61" fmla="*/ 1 h 37"/>
                      <a:gd name="T62" fmla="*/ 0 w 215"/>
                      <a:gd name="T63" fmla="*/ 1 h 37"/>
                      <a:gd name="T64" fmla="*/ 0 w 215"/>
                      <a:gd name="T65" fmla="*/ 1 h 37"/>
                      <a:gd name="T66" fmla="*/ 0 w 215"/>
                      <a:gd name="T67" fmla="*/ 1 h 37"/>
                      <a:gd name="T68" fmla="*/ 0 w 215"/>
                      <a:gd name="T69" fmla="*/ 2 h 37"/>
                      <a:gd name="T70" fmla="*/ 0 w 215"/>
                      <a:gd name="T71" fmla="*/ 2 h 37"/>
                      <a:gd name="T72" fmla="*/ 0 w 215"/>
                      <a:gd name="T73" fmla="*/ 4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37"/>
                      <a:gd name="T113" fmla="*/ 215 w 21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37">
                        <a:moveTo>
                          <a:pt x="2" y="37"/>
                        </a:moveTo>
                        <a:lnTo>
                          <a:pt x="2" y="37"/>
                        </a:lnTo>
                        <a:lnTo>
                          <a:pt x="11" y="31"/>
                        </a:lnTo>
                        <a:lnTo>
                          <a:pt x="20" y="27"/>
                        </a:lnTo>
                        <a:lnTo>
                          <a:pt x="31" y="23"/>
                        </a:lnTo>
                        <a:lnTo>
                          <a:pt x="42" y="19"/>
                        </a:lnTo>
                        <a:lnTo>
                          <a:pt x="54" y="17"/>
                        </a:lnTo>
                        <a:lnTo>
                          <a:pt x="67" y="15"/>
                        </a:lnTo>
                        <a:lnTo>
                          <a:pt x="80" y="15"/>
                        </a:lnTo>
                        <a:lnTo>
                          <a:pt x="93" y="15"/>
                        </a:lnTo>
                        <a:lnTo>
                          <a:pt x="108" y="15"/>
                        </a:lnTo>
                        <a:lnTo>
                          <a:pt x="122" y="15"/>
                        </a:lnTo>
                        <a:lnTo>
                          <a:pt x="136" y="15"/>
                        </a:lnTo>
                        <a:lnTo>
                          <a:pt x="152" y="17"/>
                        </a:lnTo>
                        <a:lnTo>
                          <a:pt x="167" y="21"/>
                        </a:lnTo>
                        <a:lnTo>
                          <a:pt x="183" y="23"/>
                        </a:lnTo>
                        <a:lnTo>
                          <a:pt x="198" y="29"/>
                        </a:lnTo>
                        <a:lnTo>
                          <a:pt x="215" y="33"/>
                        </a:lnTo>
                        <a:lnTo>
                          <a:pt x="215" y="21"/>
                        </a:lnTo>
                        <a:lnTo>
                          <a:pt x="198" y="17"/>
                        </a:lnTo>
                        <a:lnTo>
                          <a:pt x="183" y="11"/>
                        </a:lnTo>
                        <a:lnTo>
                          <a:pt x="167" y="9"/>
                        </a:lnTo>
                        <a:lnTo>
                          <a:pt x="152" y="6"/>
                        </a:lnTo>
                        <a:lnTo>
                          <a:pt x="136" y="4"/>
                        </a:lnTo>
                        <a:lnTo>
                          <a:pt x="122" y="0"/>
                        </a:lnTo>
                        <a:lnTo>
                          <a:pt x="108" y="0"/>
                        </a:lnTo>
                        <a:lnTo>
                          <a:pt x="93" y="0"/>
                        </a:lnTo>
                        <a:lnTo>
                          <a:pt x="80" y="0"/>
                        </a:lnTo>
                        <a:lnTo>
                          <a:pt x="67" y="4"/>
                        </a:lnTo>
                        <a:lnTo>
                          <a:pt x="54" y="6"/>
                        </a:lnTo>
                        <a:lnTo>
                          <a:pt x="42" y="7"/>
                        </a:lnTo>
                        <a:lnTo>
                          <a:pt x="31" y="11"/>
                        </a:lnTo>
                        <a:lnTo>
                          <a:pt x="20" y="15"/>
                        </a:lnTo>
                        <a:lnTo>
                          <a:pt x="9" y="19"/>
                        </a:lnTo>
                        <a:lnTo>
                          <a:pt x="0" y="25"/>
                        </a:lnTo>
                        <a:lnTo>
                          <a:pt x="2" y="37"/>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7" name="Freeform 72"/>
                  <p:cNvSpPr>
                    <a:spLocks/>
                  </p:cNvSpPr>
                  <p:nvPr/>
                </p:nvSpPr>
                <p:spPr bwMode="auto">
                  <a:xfrm>
                    <a:off x="549" y="1809"/>
                    <a:ext cx="38" cy="74"/>
                  </a:xfrm>
                  <a:custGeom>
                    <a:avLst/>
                    <a:gdLst>
                      <a:gd name="T0" fmla="*/ 0 w 115"/>
                      <a:gd name="T1" fmla="*/ 12 h 116"/>
                      <a:gd name="T2" fmla="*/ 0 w 115"/>
                      <a:gd name="T3" fmla="*/ 12 h 116"/>
                      <a:gd name="T4" fmla="*/ 0 w 115"/>
                      <a:gd name="T5" fmla="*/ 12 h 116"/>
                      <a:gd name="T6" fmla="*/ 0 w 115"/>
                      <a:gd name="T7" fmla="*/ 11 h 116"/>
                      <a:gd name="T8" fmla="*/ 0 w 115"/>
                      <a:gd name="T9" fmla="*/ 9 h 116"/>
                      <a:gd name="T10" fmla="*/ 0 w 115"/>
                      <a:gd name="T11" fmla="*/ 8 h 116"/>
                      <a:gd name="T12" fmla="*/ 0 w 115"/>
                      <a:gd name="T13" fmla="*/ 6 h 116"/>
                      <a:gd name="T14" fmla="*/ 0 w 115"/>
                      <a:gd name="T15" fmla="*/ 4 h 116"/>
                      <a:gd name="T16" fmla="*/ 0 w 115"/>
                      <a:gd name="T17" fmla="*/ 3 h 116"/>
                      <a:gd name="T18" fmla="*/ 0 w 115"/>
                      <a:gd name="T19" fmla="*/ 1 h 116"/>
                      <a:gd name="T20" fmla="*/ 0 w 115"/>
                      <a:gd name="T21" fmla="*/ 0 h 116"/>
                      <a:gd name="T22" fmla="*/ 0 w 115"/>
                      <a:gd name="T23" fmla="*/ 2 h 116"/>
                      <a:gd name="T24" fmla="*/ 0 w 115"/>
                      <a:gd name="T25" fmla="*/ 3 h 116"/>
                      <a:gd name="T26" fmla="*/ 0 w 115"/>
                      <a:gd name="T27" fmla="*/ 4 h 116"/>
                      <a:gd name="T28" fmla="*/ 0 w 115"/>
                      <a:gd name="T29" fmla="*/ 6 h 116"/>
                      <a:gd name="T30" fmla="*/ 0 w 115"/>
                      <a:gd name="T31" fmla="*/ 8 h 116"/>
                      <a:gd name="T32" fmla="*/ 0 w 115"/>
                      <a:gd name="T33" fmla="*/ 9 h 116"/>
                      <a:gd name="T34" fmla="*/ 0 w 115"/>
                      <a:gd name="T35" fmla="*/ 11 h 116"/>
                      <a:gd name="T36" fmla="*/ 0 w 115"/>
                      <a:gd name="T37" fmla="*/ 11 h 116"/>
                      <a:gd name="T38" fmla="*/ 0 w 115"/>
                      <a:gd name="T39" fmla="*/ 11 h 116"/>
                      <a:gd name="T40" fmla="*/ 0 w 115"/>
                      <a:gd name="T41" fmla="*/ 12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116"/>
                      <a:gd name="T65" fmla="*/ 115 w 115"/>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116">
                        <a:moveTo>
                          <a:pt x="2" y="116"/>
                        </a:moveTo>
                        <a:lnTo>
                          <a:pt x="2" y="116"/>
                        </a:lnTo>
                        <a:lnTo>
                          <a:pt x="12" y="110"/>
                        </a:lnTo>
                        <a:lnTo>
                          <a:pt x="23" y="98"/>
                        </a:lnTo>
                        <a:lnTo>
                          <a:pt x="37" y="86"/>
                        </a:lnTo>
                        <a:lnTo>
                          <a:pt x="52" y="71"/>
                        </a:lnTo>
                        <a:lnTo>
                          <a:pt x="67" y="55"/>
                        </a:lnTo>
                        <a:lnTo>
                          <a:pt x="82" y="39"/>
                        </a:lnTo>
                        <a:lnTo>
                          <a:pt x="99" y="26"/>
                        </a:lnTo>
                        <a:lnTo>
                          <a:pt x="115" y="12"/>
                        </a:lnTo>
                        <a:lnTo>
                          <a:pt x="113" y="0"/>
                        </a:lnTo>
                        <a:lnTo>
                          <a:pt x="96" y="14"/>
                        </a:lnTo>
                        <a:lnTo>
                          <a:pt x="80" y="28"/>
                        </a:lnTo>
                        <a:lnTo>
                          <a:pt x="64" y="43"/>
                        </a:lnTo>
                        <a:lnTo>
                          <a:pt x="48" y="59"/>
                        </a:lnTo>
                        <a:lnTo>
                          <a:pt x="34" y="75"/>
                        </a:lnTo>
                        <a:lnTo>
                          <a:pt x="21" y="86"/>
                        </a:lnTo>
                        <a:lnTo>
                          <a:pt x="10" y="98"/>
                        </a:lnTo>
                        <a:lnTo>
                          <a:pt x="0" y="104"/>
                        </a:lnTo>
                        <a:lnTo>
                          <a:pt x="2" y="116"/>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8" name="Freeform 73"/>
                  <p:cNvSpPr>
                    <a:spLocks/>
                  </p:cNvSpPr>
                  <p:nvPr/>
                </p:nvSpPr>
                <p:spPr bwMode="auto">
                  <a:xfrm>
                    <a:off x="501" y="1875"/>
                    <a:ext cx="49" cy="104"/>
                  </a:xfrm>
                  <a:custGeom>
                    <a:avLst/>
                    <a:gdLst>
                      <a:gd name="T0" fmla="*/ 0 w 146"/>
                      <a:gd name="T1" fmla="*/ 18 h 158"/>
                      <a:gd name="T2" fmla="*/ 0 w 146"/>
                      <a:gd name="T3" fmla="*/ 20 h 158"/>
                      <a:gd name="T4" fmla="*/ 0 w 146"/>
                      <a:gd name="T5" fmla="*/ 19 h 158"/>
                      <a:gd name="T6" fmla="*/ 0 w 146"/>
                      <a:gd name="T7" fmla="*/ 17 h 158"/>
                      <a:gd name="T8" fmla="*/ 0 w 146"/>
                      <a:gd name="T9" fmla="*/ 14 h 158"/>
                      <a:gd name="T10" fmla="*/ 0 w 146"/>
                      <a:gd name="T11" fmla="*/ 11 h 158"/>
                      <a:gd name="T12" fmla="*/ 0 w 146"/>
                      <a:gd name="T13" fmla="*/ 8 h 158"/>
                      <a:gd name="T14" fmla="*/ 1 w 146"/>
                      <a:gd name="T15" fmla="*/ 5 h 158"/>
                      <a:gd name="T16" fmla="*/ 1 w 146"/>
                      <a:gd name="T17" fmla="*/ 3 h 158"/>
                      <a:gd name="T18" fmla="*/ 1 w 146"/>
                      <a:gd name="T19" fmla="*/ 1 h 158"/>
                      <a:gd name="T20" fmla="*/ 1 w 146"/>
                      <a:gd name="T21" fmla="*/ 0 h 158"/>
                      <a:gd name="T22" fmla="*/ 1 w 146"/>
                      <a:gd name="T23" fmla="*/ 1 h 158"/>
                      <a:gd name="T24" fmla="*/ 0 w 146"/>
                      <a:gd name="T25" fmla="*/ 4 h 158"/>
                      <a:gd name="T26" fmla="*/ 0 w 146"/>
                      <a:gd name="T27" fmla="*/ 7 h 158"/>
                      <a:gd name="T28" fmla="*/ 0 w 146"/>
                      <a:gd name="T29" fmla="*/ 9 h 158"/>
                      <a:gd name="T30" fmla="*/ 0 w 146"/>
                      <a:gd name="T31" fmla="*/ 13 h 158"/>
                      <a:gd name="T32" fmla="*/ 0 w 146"/>
                      <a:gd name="T33" fmla="*/ 16 h 158"/>
                      <a:gd name="T34" fmla="*/ 0 w 146"/>
                      <a:gd name="T35" fmla="*/ 18 h 158"/>
                      <a:gd name="T36" fmla="*/ 0 w 146"/>
                      <a:gd name="T37" fmla="*/ 18 h 158"/>
                      <a:gd name="T38" fmla="*/ 0 w 146"/>
                      <a:gd name="T39" fmla="*/ 20 h 158"/>
                      <a:gd name="T40" fmla="*/ 0 w 146"/>
                      <a:gd name="T41" fmla="*/ 18 h 158"/>
                      <a:gd name="T42" fmla="*/ 0 w 146"/>
                      <a:gd name="T43" fmla="*/ 18 h 158"/>
                      <a:gd name="T44" fmla="*/ 0 w 146"/>
                      <a:gd name="T45" fmla="*/ 20 h 158"/>
                      <a:gd name="T46" fmla="*/ 0 w 146"/>
                      <a:gd name="T47" fmla="*/ 18 h 1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6"/>
                      <a:gd name="T73" fmla="*/ 0 h 158"/>
                      <a:gd name="T74" fmla="*/ 146 w 146"/>
                      <a:gd name="T75" fmla="*/ 158 h 1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6" h="158">
                        <a:moveTo>
                          <a:pt x="12" y="149"/>
                        </a:moveTo>
                        <a:lnTo>
                          <a:pt x="10" y="158"/>
                        </a:lnTo>
                        <a:lnTo>
                          <a:pt x="31" y="155"/>
                        </a:lnTo>
                        <a:lnTo>
                          <a:pt x="51" y="139"/>
                        </a:lnTo>
                        <a:lnTo>
                          <a:pt x="71" y="117"/>
                        </a:lnTo>
                        <a:lnTo>
                          <a:pt x="90" y="90"/>
                        </a:lnTo>
                        <a:lnTo>
                          <a:pt x="107" y="64"/>
                        </a:lnTo>
                        <a:lnTo>
                          <a:pt x="123" y="41"/>
                        </a:lnTo>
                        <a:lnTo>
                          <a:pt x="136" y="21"/>
                        </a:lnTo>
                        <a:lnTo>
                          <a:pt x="146" y="12"/>
                        </a:lnTo>
                        <a:lnTo>
                          <a:pt x="144" y="0"/>
                        </a:lnTo>
                        <a:lnTo>
                          <a:pt x="132" y="10"/>
                        </a:lnTo>
                        <a:lnTo>
                          <a:pt x="119" y="29"/>
                        </a:lnTo>
                        <a:lnTo>
                          <a:pt x="103" y="53"/>
                        </a:lnTo>
                        <a:lnTo>
                          <a:pt x="85" y="78"/>
                        </a:lnTo>
                        <a:lnTo>
                          <a:pt x="66" y="106"/>
                        </a:lnTo>
                        <a:lnTo>
                          <a:pt x="49" y="127"/>
                        </a:lnTo>
                        <a:lnTo>
                          <a:pt x="29" y="143"/>
                        </a:lnTo>
                        <a:lnTo>
                          <a:pt x="10" y="147"/>
                        </a:lnTo>
                        <a:lnTo>
                          <a:pt x="8" y="156"/>
                        </a:lnTo>
                        <a:lnTo>
                          <a:pt x="10" y="147"/>
                        </a:lnTo>
                        <a:lnTo>
                          <a:pt x="0" y="145"/>
                        </a:lnTo>
                        <a:lnTo>
                          <a:pt x="8" y="156"/>
                        </a:lnTo>
                        <a:lnTo>
                          <a:pt x="12" y="149"/>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19" name="Freeform 74"/>
                  <p:cNvSpPr>
                    <a:spLocks/>
                  </p:cNvSpPr>
                  <p:nvPr/>
                </p:nvSpPr>
                <p:spPr bwMode="auto">
                  <a:xfrm>
                    <a:off x="504" y="1973"/>
                    <a:ext cx="38" cy="63"/>
                  </a:xfrm>
                  <a:custGeom>
                    <a:avLst/>
                    <a:gdLst>
                      <a:gd name="T0" fmla="*/ 0 w 116"/>
                      <a:gd name="T1" fmla="*/ 11 h 98"/>
                      <a:gd name="T2" fmla="*/ 0 w 116"/>
                      <a:gd name="T3" fmla="*/ 10 h 98"/>
                      <a:gd name="T4" fmla="*/ 0 w 116"/>
                      <a:gd name="T5" fmla="*/ 10 h 98"/>
                      <a:gd name="T6" fmla="*/ 0 w 116"/>
                      <a:gd name="T7" fmla="*/ 9 h 98"/>
                      <a:gd name="T8" fmla="*/ 0 w 116"/>
                      <a:gd name="T9" fmla="*/ 9 h 98"/>
                      <a:gd name="T10" fmla="*/ 0 w 116"/>
                      <a:gd name="T11" fmla="*/ 8 h 98"/>
                      <a:gd name="T12" fmla="*/ 0 w 116"/>
                      <a:gd name="T13" fmla="*/ 7 h 98"/>
                      <a:gd name="T14" fmla="*/ 0 w 116"/>
                      <a:gd name="T15" fmla="*/ 6 h 98"/>
                      <a:gd name="T16" fmla="*/ 0 w 116"/>
                      <a:gd name="T17" fmla="*/ 3 h 98"/>
                      <a:gd name="T18" fmla="*/ 0 w 116"/>
                      <a:gd name="T19" fmla="*/ 0 h 98"/>
                      <a:gd name="T20" fmla="*/ 0 w 116"/>
                      <a:gd name="T21" fmla="*/ 1 h 98"/>
                      <a:gd name="T22" fmla="*/ 0 w 116"/>
                      <a:gd name="T23" fmla="*/ 4 h 98"/>
                      <a:gd name="T24" fmla="*/ 0 w 116"/>
                      <a:gd name="T25" fmla="*/ 6 h 98"/>
                      <a:gd name="T26" fmla="*/ 0 w 116"/>
                      <a:gd name="T27" fmla="*/ 8 h 98"/>
                      <a:gd name="T28" fmla="*/ 0 w 116"/>
                      <a:gd name="T29" fmla="*/ 10 h 98"/>
                      <a:gd name="T30" fmla="*/ 0 w 116"/>
                      <a:gd name="T31" fmla="*/ 10 h 98"/>
                      <a:gd name="T32" fmla="*/ 0 w 116"/>
                      <a:gd name="T33" fmla="*/ 10 h 98"/>
                      <a:gd name="T34" fmla="*/ 0 w 116"/>
                      <a:gd name="T35" fmla="*/ 11 h 98"/>
                      <a:gd name="T36" fmla="*/ 0 w 116"/>
                      <a:gd name="T37" fmla="*/ 11 h 98"/>
                      <a:gd name="T38" fmla="*/ 0 w 116"/>
                      <a:gd name="T39" fmla="*/ 10 h 98"/>
                      <a:gd name="T40" fmla="*/ 0 w 116"/>
                      <a:gd name="T41" fmla="*/ 11 h 98"/>
                      <a:gd name="T42" fmla="*/ 0 w 116"/>
                      <a:gd name="T43" fmla="*/ 10 h 98"/>
                      <a:gd name="T44" fmla="*/ 0 w 116"/>
                      <a:gd name="T45" fmla="*/ 10 h 98"/>
                      <a:gd name="T46" fmla="*/ 0 w 116"/>
                      <a:gd name="T47" fmla="*/ 11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98"/>
                      <a:gd name="T74" fmla="*/ 116 w 116"/>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98">
                        <a:moveTo>
                          <a:pt x="112" y="96"/>
                        </a:moveTo>
                        <a:lnTo>
                          <a:pt x="108" y="86"/>
                        </a:lnTo>
                        <a:lnTo>
                          <a:pt x="97" y="84"/>
                        </a:lnTo>
                        <a:lnTo>
                          <a:pt x="86" y="82"/>
                        </a:lnTo>
                        <a:lnTo>
                          <a:pt x="75" y="80"/>
                        </a:lnTo>
                        <a:lnTo>
                          <a:pt x="64" y="74"/>
                        </a:lnTo>
                        <a:lnTo>
                          <a:pt x="51" y="62"/>
                        </a:lnTo>
                        <a:lnTo>
                          <a:pt x="37" y="49"/>
                        </a:lnTo>
                        <a:lnTo>
                          <a:pt x="22" y="27"/>
                        </a:lnTo>
                        <a:lnTo>
                          <a:pt x="4" y="0"/>
                        </a:lnTo>
                        <a:lnTo>
                          <a:pt x="0" y="7"/>
                        </a:lnTo>
                        <a:lnTo>
                          <a:pt x="17" y="39"/>
                        </a:lnTo>
                        <a:lnTo>
                          <a:pt x="33" y="60"/>
                        </a:lnTo>
                        <a:lnTo>
                          <a:pt x="48" y="74"/>
                        </a:lnTo>
                        <a:lnTo>
                          <a:pt x="62" y="86"/>
                        </a:lnTo>
                        <a:lnTo>
                          <a:pt x="75" y="92"/>
                        </a:lnTo>
                        <a:lnTo>
                          <a:pt x="86" y="94"/>
                        </a:lnTo>
                        <a:lnTo>
                          <a:pt x="97" y="96"/>
                        </a:lnTo>
                        <a:lnTo>
                          <a:pt x="108" y="98"/>
                        </a:lnTo>
                        <a:lnTo>
                          <a:pt x="105" y="88"/>
                        </a:lnTo>
                        <a:lnTo>
                          <a:pt x="112" y="96"/>
                        </a:lnTo>
                        <a:lnTo>
                          <a:pt x="116" y="86"/>
                        </a:lnTo>
                        <a:lnTo>
                          <a:pt x="108" y="86"/>
                        </a:lnTo>
                        <a:lnTo>
                          <a:pt x="112" y="96"/>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0" name="Freeform 75"/>
                  <p:cNvSpPr>
                    <a:spLocks/>
                  </p:cNvSpPr>
                  <p:nvPr/>
                </p:nvSpPr>
                <p:spPr bwMode="auto">
                  <a:xfrm>
                    <a:off x="570" y="1983"/>
                    <a:ext cx="32" cy="239"/>
                  </a:xfrm>
                  <a:custGeom>
                    <a:avLst/>
                    <a:gdLst>
                      <a:gd name="T0" fmla="*/ 0 w 96"/>
                      <a:gd name="T1" fmla="*/ 0 h 368"/>
                      <a:gd name="T2" fmla="*/ 0 w 96"/>
                      <a:gd name="T3" fmla="*/ 0 h 368"/>
                      <a:gd name="T4" fmla="*/ 0 w 96"/>
                      <a:gd name="T5" fmla="*/ 3 h 368"/>
                      <a:gd name="T6" fmla="*/ 0 w 96"/>
                      <a:gd name="T7" fmla="*/ 6 h 368"/>
                      <a:gd name="T8" fmla="*/ 0 w 96"/>
                      <a:gd name="T9" fmla="*/ 10 h 368"/>
                      <a:gd name="T10" fmla="*/ 0 w 96"/>
                      <a:gd name="T11" fmla="*/ 14 h 368"/>
                      <a:gd name="T12" fmla="*/ 0 w 96"/>
                      <a:gd name="T13" fmla="*/ 20 h 368"/>
                      <a:gd name="T14" fmla="*/ 0 w 96"/>
                      <a:gd name="T15" fmla="*/ 27 h 368"/>
                      <a:gd name="T16" fmla="*/ 0 w 96"/>
                      <a:gd name="T17" fmla="*/ 34 h 368"/>
                      <a:gd name="T18" fmla="*/ 0 w 96"/>
                      <a:gd name="T19" fmla="*/ 42 h 368"/>
                      <a:gd name="T20" fmla="*/ 0 w 96"/>
                      <a:gd name="T21" fmla="*/ 43 h 368"/>
                      <a:gd name="T22" fmla="*/ 0 w 96"/>
                      <a:gd name="T23" fmla="*/ 34 h 368"/>
                      <a:gd name="T24" fmla="*/ 0 w 96"/>
                      <a:gd name="T25" fmla="*/ 27 h 368"/>
                      <a:gd name="T26" fmla="*/ 0 w 96"/>
                      <a:gd name="T27" fmla="*/ 21 h 368"/>
                      <a:gd name="T28" fmla="*/ 0 w 96"/>
                      <a:gd name="T29" fmla="*/ 15 h 368"/>
                      <a:gd name="T30" fmla="*/ 0 w 96"/>
                      <a:gd name="T31" fmla="*/ 10 h 368"/>
                      <a:gd name="T32" fmla="*/ 0 w 96"/>
                      <a:gd name="T33" fmla="*/ 6 h 368"/>
                      <a:gd name="T34" fmla="*/ 0 w 96"/>
                      <a:gd name="T35" fmla="*/ 3 h 368"/>
                      <a:gd name="T36" fmla="*/ 0 w 96"/>
                      <a:gd name="T37" fmla="*/ 1 h 368"/>
                      <a:gd name="T38" fmla="*/ 0 w 96"/>
                      <a:gd name="T39" fmla="*/ 1 h 368"/>
                      <a:gd name="T40" fmla="*/ 0 w 96"/>
                      <a:gd name="T41" fmla="*/ 0 h 3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368"/>
                      <a:gd name="T65" fmla="*/ 96 w 96"/>
                      <a:gd name="T66" fmla="*/ 368 h 3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368">
                        <a:moveTo>
                          <a:pt x="91" y="0"/>
                        </a:moveTo>
                        <a:lnTo>
                          <a:pt x="91" y="0"/>
                        </a:lnTo>
                        <a:lnTo>
                          <a:pt x="82" y="22"/>
                        </a:lnTo>
                        <a:lnTo>
                          <a:pt x="77" y="49"/>
                        </a:lnTo>
                        <a:lnTo>
                          <a:pt x="71" y="83"/>
                        </a:lnTo>
                        <a:lnTo>
                          <a:pt x="63" y="126"/>
                        </a:lnTo>
                        <a:lnTo>
                          <a:pt x="55" y="175"/>
                        </a:lnTo>
                        <a:lnTo>
                          <a:pt x="41" y="231"/>
                        </a:lnTo>
                        <a:lnTo>
                          <a:pt x="23" y="294"/>
                        </a:lnTo>
                        <a:lnTo>
                          <a:pt x="0" y="361"/>
                        </a:lnTo>
                        <a:lnTo>
                          <a:pt x="7" y="368"/>
                        </a:lnTo>
                        <a:lnTo>
                          <a:pt x="30" y="298"/>
                        </a:lnTo>
                        <a:lnTo>
                          <a:pt x="48" y="235"/>
                        </a:lnTo>
                        <a:lnTo>
                          <a:pt x="61" y="178"/>
                        </a:lnTo>
                        <a:lnTo>
                          <a:pt x="70" y="130"/>
                        </a:lnTo>
                        <a:lnTo>
                          <a:pt x="78" y="86"/>
                        </a:lnTo>
                        <a:lnTo>
                          <a:pt x="83" y="53"/>
                        </a:lnTo>
                        <a:lnTo>
                          <a:pt x="89" y="26"/>
                        </a:lnTo>
                        <a:lnTo>
                          <a:pt x="96" y="8"/>
                        </a:lnTo>
                        <a:lnTo>
                          <a:pt x="91"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1" name="Freeform 76"/>
                  <p:cNvSpPr>
                    <a:spLocks/>
                  </p:cNvSpPr>
                  <p:nvPr/>
                </p:nvSpPr>
                <p:spPr bwMode="auto">
                  <a:xfrm>
                    <a:off x="600" y="1915"/>
                    <a:ext cx="39" cy="73"/>
                  </a:xfrm>
                  <a:custGeom>
                    <a:avLst/>
                    <a:gdLst>
                      <a:gd name="T0" fmla="*/ 0 w 115"/>
                      <a:gd name="T1" fmla="*/ 0 h 111"/>
                      <a:gd name="T2" fmla="*/ 0 w 115"/>
                      <a:gd name="T3" fmla="*/ 0 h 111"/>
                      <a:gd name="T4" fmla="*/ 0 w 115"/>
                      <a:gd name="T5" fmla="*/ 1 h 111"/>
                      <a:gd name="T6" fmla="*/ 0 w 115"/>
                      <a:gd name="T7" fmla="*/ 1 h 111"/>
                      <a:gd name="T8" fmla="*/ 0 w 115"/>
                      <a:gd name="T9" fmla="*/ 3 h 111"/>
                      <a:gd name="T10" fmla="*/ 0 w 115"/>
                      <a:gd name="T11" fmla="*/ 5 h 111"/>
                      <a:gd name="T12" fmla="*/ 0 w 115"/>
                      <a:gd name="T13" fmla="*/ 6 h 111"/>
                      <a:gd name="T14" fmla="*/ 0 w 115"/>
                      <a:gd name="T15" fmla="*/ 9 h 111"/>
                      <a:gd name="T16" fmla="*/ 0 w 115"/>
                      <a:gd name="T17" fmla="*/ 11 h 111"/>
                      <a:gd name="T18" fmla="*/ 0 w 115"/>
                      <a:gd name="T19" fmla="*/ 13 h 111"/>
                      <a:gd name="T20" fmla="*/ 0 w 115"/>
                      <a:gd name="T21" fmla="*/ 14 h 111"/>
                      <a:gd name="T22" fmla="*/ 0 w 115"/>
                      <a:gd name="T23" fmla="*/ 12 h 111"/>
                      <a:gd name="T24" fmla="*/ 0 w 115"/>
                      <a:gd name="T25" fmla="*/ 11 h 111"/>
                      <a:gd name="T26" fmla="*/ 0 w 115"/>
                      <a:gd name="T27" fmla="*/ 8 h 111"/>
                      <a:gd name="T28" fmla="*/ 0 w 115"/>
                      <a:gd name="T29" fmla="*/ 6 h 111"/>
                      <a:gd name="T30" fmla="*/ 0 w 115"/>
                      <a:gd name="T31" fmla="*/ 5 h 111"/>
                      <a:gd name="T32" fmla="*/ 0 w 115"/>
                      <a:gd name="T33" fmla="*/ 3 h 111"/>
                      <a:gd name="T34" fmla="*/ 0 w 115"/>
                      <a:gd name="T35" fmla="*/ 2 h 111"/>
                      <a:gd name="T36" fmla="*/ 0 w 115"/>
                      <a:gd name="T37" fmla="*/ 2 h 111"/>
                      <a:gd name="T38" fmla="*/ 0 w 115"/>
                      <a:gd name="T39" fmla="*/ 2 h 111"/>
                      <a:gd name="T40" fmla="*/ 0 w 115"/>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111"/>
                      <a:gd name="T65" fmla="*/ 115 w 115"/>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111">
                        <a:moveTo>
                          <a:pt x="115" y="0"/>
                        </a:moveTo>
                        <a:lnTo>
                          <a:pt x="115" y="0"/>
                        </a:lnTo>
                        <a:lnTo>
                          <a:pt x="99" y="3"/>
                        </a:lnTo>
                        <a:lnTo>
                          <a:pt x="80" y="11"/>
                        </a:lnTo>
                        <a:lnTo>
                          <a:pt x="64" y="23"/>
                        </a:lnTo>
                        <a:lnTo>
                          <a:pt x="49" y="37"/>
                        </a:lnTo>
                        <a:lnTo>
                          <a:pt x="33" y="52"/>
                        </a:lnTo>
                        <a:lnTo>
                          <a:pt x="20" y="70"/>
                        </a:lnTo>
                        <a:lnTo>
                          <a:pt x="9" y="88"/>
                        </a:lnTo>
                        <a:lnTo>
                          <a:pt x="0" y="103"/>
                        </a:lnTo>
                        <a:lnTo>
                          <a:pt x="5" y="111"/>
                        </a:lnTo>
                        <a:lnTo>
                          <a:pt x="13" y="95"/>
                        </a:lnTo>
                        <a:lnTo>
                          <a:pt x="24" y="82"/>
                        </a:lnTo>
                        <a:lnTo>
                          <a:pt x="38" y="64"/>
                        </a:lnTo>
                        <a:lnTo>
                          <a:pt x="51" y="48"/>
                        </a:lnTo>
                        <a:lnTo>
                          <a:pt x="67" y="35"/>
                        </a:lnTo>
                        <a:lnTo>
                          <a:pt x="82" y="23"/>
                        </a:lnTo>
                        <a:lnTo>
                          <a:pt x="99" y="15"/>
                        </a:lnTo>
                        <a:lnTo>
                          <a:pt x="115" y="15"/>
                        </a:lnTo>
                        <a:lnTo>
                          <a:pt x="115"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2" name="Freeform 77"/>
                  <p:cNvSpPr>
                    <a:spLocks/>
                  </p:cNvSpPr>
                  <p:nvPr/>
                </p:nvSpPr>
                <p:spPr bwMode="auto">
                  <a:xfrm>
                    <a:off x="639" y="1915"/>
                    <a:ext cx="25" cy="28"/>
                  </a:xfrm>
                  <a:custGeom>
                    <a:avLst/>
                    <a:gdLst>
                      <a:gd name="T0" fmla="*/ 0 w 75"/>
                      <a:gd name="T1" fmla="*/ 5 h 43"/>
                      <a:gd name="T2" fmla="*/ 0 w 75"/>
                      <a:gd name="T3" fmla="*/ 3 h 43"/>
                      <a:gd name="T4" fmla="*/ 0 w 75"/>
                      <a:gd name="T5" fmla="*/ 3 h 43"/>
                      <a:gd name="T6" fmla="*/ 0 w 75"/>
                      <a:gd name="T7" fmla="*/ 3 h 43"/>
                      <a:gd name="T8" fmla="*/ 0 w 75"/>
                      <a:gd name="T9" fmla="*/ 3 h 43"/>
                      <a:gd name="T10" fmla="*/ 0 w 75"/>
                      <a:gd name="T11" fmla="*/ 2 h 43"/>
                      <a:gd name="T12" fmla="*/ 0 w 75"/>
                      <a:gd name="T13" fmla="*/ 1 h 43"/>
                      <a:gd name="T14" fmla="*/ 0 w 75"/>
                      <a:gd name="T15" fmla="*/ 1 h 43"/>
                      <a:gd name="T16" fmla="*/ 0 w 75"/>
                      <a:gd name="T17" fmla="*/ 1 h 43"/>
                      <a:gd name="T18" fmla="*/ 0 w 75"/>
                      <a:gd name="T19" fmla="*/ 0 h 43"/>
                      <a:gd name="T20" fmla="*/ 0 w 75"/>
                      <a:gd name="T21" fmla="*/ 2 h 43"/>
                      <a:gd name="T22" fmla="*/ 0 w 75"/>
                      <a:gd name="T23" fmla="*/ 2 h 43"/>
                      <a:gd name="T24" fmla="*/ 0 w 75"/>
                      <a:gd name="T25" fmla="*/ 2 h 43"/>
                      <a:gd name="T26" fmla="*/ 0 w 75"/>
                      <a:gd name="T27" fmla="*/ 3 h 43"/>
                      <a:gd name="T28" fmla="*/ 0 w 75"/>
                      <a:gd name="T29" fmla="*/ 3 h 43"/>
                      <a:gd name="T30" fmla="*/ 0 w 75"/>
                      <a:gd name="T31" fmla="*/ 4 h 43"/>
                      <a:gd name="T32" fmla="*/ 0 w 75"/>
                      <a:gd name="T33" fmla="*/ 5 h 43"/>
                      <a:gd name="T34" fmla="*/ 0 w 75"/>
                      <a:gd name="T35" fmla="*/ 5 h 43"/>
                      <a:gd name="T36" fmla="*/ 0 w 75"/>
                      <a:gd name="T37" fmla="*/ 5 h 43"/>
                      <a:gd name="T38" fmla="*/ 0 w 75"/>
                      <a:gd name="T39" fmla="*/ 4 h 43"/>
                      <a:gd name="T40" fmla="*/ 0 w 75"/>
                      <a:gd name="T41" fmla="*/ 5 h 43"/>
                      <a:gd name="T42" fmla="*/ 0 w 75"/>
                      <a:gd name="T43" fmla="*/ 5 h 43"/>
                      <a:gd name="T44" fmla="*/ 0 w 75"/>
                      <a:gd name="T45" fmla="*/ 3 h 43"/>
                      <a:gd name="T46" fmla="*/ 0 w 75"/>
                      <a:gd name="T47" fmla="*/ 5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43"/>
                      <a:gd name="T74" fmla="*/ 75 w 75"/>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43">
                        <a:moveTo>
                          <a:pt x="70" y="41"/>
                        </a:moveTo>
                        <a:lnTo>
                          <a:pt x="70" y="31"/>
                        </a:lnTo>
                        <a:lnTo>
                          <a:pt x="68" y="29"/>
                        </a:lnTo>
                        <a:lnTo>
                          <a:pt x="65" y="27"/>
                        </a:lnTo>
                        <a:lnTo>
                          <a:pt x="60" y="21"/>
                        </a:lnTo>
                        <a:lnTo>
                          <a:pt x="52" y="15"/>
                        </a:lnTo>
                        <a:lnTo>
                          <a:pt x="44" y="11"/>
                        </a:lnTo>
                        <a:lnTo>
                          <a:pt x="30" y="5"/>
                        </a:lnTo>
                        <a:lnTo>
                          <a:pt x="17" y="3"/>
                        </a:lnTo>
                        <a:lnTo>
                          <a:pt x="0" y="0"/>
                        </a:lnTo>
                        <a:lnTo>
                          <a:pt x="0" y="15"/>
                        </a:lnTo>
                        <a:lnTo>
                          <a:pt x="17" y="15"/>
                        </a:lnTo>
                        <a:lnTo>
                          <a:pt x="30" y="17"/>
                        </a:lnTo>
                        <a:lnTo>
                          <a:pt x="41" y="23"/>
                        </a:lnTo>
                        <a:lnTo>
                          <a:pt x="50" y="27"/>
                        </a:lnTo>
                        <a:lnTo>
                          <a:pt x="58" y="33"/>
                        </a:lnTo>
                        <a:lnTo>
                          <a:pt x="62" y="39"/>
                        </a:lnTo>
                        <a:lnTo>
                          <a:pt x="66" y="41"/>
                        </a:lnTo>
                        <a:lnTo>
                          <a:pt x="66" y="43"/>
                        </a:lnTo>
                        <a:lnTo>
                          <a:pt x="66" y="33"/>
                        </a:lnTo>
                        <a:lnTo>
                          <a:pt x="70" y="41"/>
                        </a:lnTo>
                        <a:lnTo>
                          <a:pt x="75" y="37"/>
                        </a:lnTo>
                        <a:lnTo>
                          <a:pt x="70" y="31"/>
                        </a:lnTo>
                        <a:lnTo>
                          <a:pt x="70" y="4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3" name="Freeform 78"/>
                  <p:cNvSpPr>
                    <a:spLocks/>
                  </p:cNvSpPr>
                  <p:nvPr/>
                </p:nvSpPr>
                <p:spPr bwMode="auto">
                  <a:xfrm>
                    <a:off x="626" y="1936"/>
                    <a:ext cx="36" cy="78"/>
                  </a:xfrm>
                  <a:custGeom>
                    <a:avLst/>
                    <a:gdLst>
                      <a:gd name="T0" fmla="*/ 0 w 107"/>
                      <a:gd name="T1" fmla="*/ 14 h 119"/>
                      <a:gd name="T2" fmla="*/ 0 w 107"/>
                      <a:gd name="T3" fmla="*/ 14 h 119"/>
                      <a:gd name="T4" fmla="*/ 0 w 107"/>
                      <a:gd name="T5" fmla="*/ 14 h 119"/>
                      <a:gd name="T6" fmla="*/ 0 w 107"/>
                      <a:gd name="T7" fmla="*/ 13 h 119"/>
                      <a:gd name="T8" fmla="*/ 0 w 107"/>
                      <a:gd name="T9" fmla="*/ 12 h 119"/>
                      <a:gd name="T10" fmla="*/ 0 w 107"/>
                      <a:gd name="T11" fmla="*/ 10 h 119"/>
                      <a:gd name="T12" fmla="*/ 0 w 107"/>
                      <a:gd name="T13" fmla="*/ 9 h 119"/>
                      <a:gd name="T14" fmla="*/ 0 w 107"/>
                      <a:gd name="T15" fmla="*/ 7 h 119"/>
                      <a:gd name="T16" fmla="*/ 0 w 107"/>
                      <a:gd name="T17" fmla="*/ 5 h 119"/>
                      <a:gd name="T18" fmla="*/ 0 w 107"/>
                      <a:gd name="T19" fmla="*/ 1 h 119"/>
                      <a:gd name="T20" fmla="*/ 0 w 107"/>
                      <a:gd name="T21" fmla="*/ 0 h 119"/>
                      <a:gd name="T22" fmla="*/ 0 w 107"/>
                      <a:gd name="T23" fmla="*/ 3 h 119"/>
                      <a:gd name="T24" fmla="*/ 0 w 107"/>
                      <a:gd name="T25" fmla="*/ 5 h 119"/>
                      <a:gd name="T26" fmla="*/ 0 w 107"/>
                      <a:gd name="T27" fmla="*/ 8 h 119"/>
                      <a:gd name="T28" fmla="*/ 0 w 107"/>
                      <a:gd name="T29" fmla="*/ 9 h 119"/>
                      <a:gd name="T30" fmla="*/ 0 w 107"/>
                      <a:gd name="T31" fmla="*/ 10 h 119"/>
                      <a:gd name="T32" fmla="*/ 0 w 107"/>
                      <a:gd name="T33" fmla="*/ 12 h 119"/>
                      <a:gd name="T34" fmla="*/ 0 w 107"/>
                      <a:gd name="T35" fmla="*/ 12 h 119"/>
                      <a:gd name="T36" fmla="*/ 0 w 107"/>
                      <a:gd name="T37" fmla="*/ 13 h 119"/>
                      <a:gd name="T38" fmla="*/ 0 w 107"/>
                      <a:gd name="T39" fmla="*/ 13 h 119"/>
                      <a:gd name="T40" fmla="*/ 0 w 107"/>
                      <a:gd name="T41" fmla="*/ 14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119"/>
                      <a:gd name="T65" fmla="*/ 107 w 107"/>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119">
                        <a:moveTo>
                          <a:pt x="1" y="119"/>
                        </a:moveTo>
                        <a:lnTo>
                          <a:pt x="2" y="119"/>
                        </a:lnTo>
                        <a:lnTo>
                          <a:pt x="11" y="113"/>
                        </a:lnTo>
                        <a:lnTo>
                          <a:pt x="22" y="108"/>
                        </a:lnTo>
                        <a:lnTo>
                          <a:pt x="33" y="100"/>
                        </a:lnTo>
                        <a:lnTo>
                          <a:pt x="46" y="88"/>
                        </a:lnTo>
                        <a:lnTo>
                          <a:pt x="61" y="74"/>
                        </a:lnTo>
                        <a:lnTo>
                          <a:pt x="75" y="57"/>
                        </a:lnTo>
                        <a:lnTo>
                          <a:pt x="91" y="35"/>
                        </a:lnTo>
                        <a:lnTo>
                          <a:pt x="107" y="8"/>
                        </a:lnTo>
                        <a:lnTo>
                          <a:pt x="103" y="0"/>
                        </a:lnTo>
                        <a:lnTo>
                          <a:pt x="86" y="23"/>
                        </a:lnTo>
                        <a:lnTo>
                          <a:pt x="71" y="45"/>
                        </a:lnTo>
                        <a:lnTo>
                          <a:pt x="56" y="62"/>
                        </a:lnTo>
                        <a:lnTo>
                          <a:pt x="44" y="76"/>
                        </a:lnTo>
                        <a:lnTo>
                          <a:pt x="31" y="88"/>
                        </a:lnTo>
                        <a:lnTo>
                          <a:pt x="20" y="96"/>
                        </a:lnTo>
                        <a:lnTo>
                          <a:pt x="9" y="102"/>
                        </a:lnTo>
                        <a:lnTo>
                          <a:pt x="0" y="108"/>
                        </a:lnTo>
                        <a:lnTo>
                          <a:pt x="1" y="108"/>
                        </a:lnTo>
                        <a:lnTo>
                          <a:pt x="1" y="119"/>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4" name="Freeform 79"/>
                  <p:cNvSpPr>
                    <a:spLocks/>
                  </p:cNvSpPr>
                  <p:nvPr/>
                </p:nvSpPr>
                <p:spPr bwMode="auto">
                  <a:xfrm>
                    <a:off x="611" y="2006"/>
                    <a:ext cx="16" cy="98"/>
                  </a:xfrm>
                  <a:custGeom>
                    <a:avLst/>
                    <a:gdLst>
                      <a:gd name="T0" fmla="*/ 0 w 48"/>
                      <a:gd name="T1" fmla="*/ 19 h 148"/>
                      <a:gd name="T2" fmla="*/ 0 w 48"/>
                      <a:gd name="T3" fmla="*/ 19 h 148"/>
                      <a:gd name="T4" fmla="*/ 0 w 48"/>
                      <a:gd name="T5" fmla="*/ 17 h 148"/>
                      <a:gd name="T6" fmla="*/ 0 w 48"/>
                      <a:gd name="T7" fmla="*/ 13 h 148"/>
                      <a:gd name="T8" fmla="*/ 0 w 48"/>
                      <a:gd name="T9" fmla="*/ 11 h 148"/>
                      <a:gd name="T10" fmla="*/ 0 w 48"/>
                      <a:gd name="T11" fmla="*/ 8 h 148"/>
                      <a:gd name="T12" fmla="*/ 0 w 48"/>
                      <a:gd name="T13" fmla="*/ 6 h 148"/>
                      <a:gd name="T14" fmla="*/ 0 w 48"/>
                      <a:gd name="T15" fmla="*/ 4 h 148"/>
                      <a:gd name="T16" fmla="*/ 0 w 48"/>
                      <a:gd name="T17" fmla="*/ 2 h 148"/>
                      <a:gd name="T18" fmla="*/ 0 w 48"/>
                      <a:gd name="T19" fmla="*/ 1 h 148"/>
                      <a:gd name="T20" fmla="*/ 0 w 48"/>
                      <a:gd name="T21" fmla="*/ 0 h 148"/>
                      <a:gd name="T22" fmla="*/ 0 w 48"/>
                      <a:gd name="T23" fmla="*/ 1 h 148"/>
                      <a:gd name="T24" fmla="*/ 0 w 48"/>
                      <a:gd name="T25" fmla="*/ 3 h 148"/>
                      <a:gd name="T26" fmla="*/ 0 w 48"/>
                      <a:gd name="T27" fmla="*/ 5 h 148"/>
                      <a:gd name="T28" fmla="*/ 0 w 48"/>
                      <a:gd name="T29" fmla="*/ 7 h 148"/>
                      <a:gd name="T30" fmla="*/ 0 w 48"/>
                      <a:gd name="T31" fmla="*/ 10 h 148"/>
                      <a:gd name="T32" fmla="*/ 0 w 48"/>
                      <a:gd name="T33" fmla="*/ 13 h 148"/>
                      <a:gd name="T34" fmla="*/ 0 w 48"/>
                      <a:gd name="T35" fmla="*/ 16 h 148"/>
                      <a:gd name="T36" fmla="*/ 0 w 48"/>
                      <a:gd name="T37" fmla="*/ 19 h 148"/>
                      <a:gd name="T38" fmla="*/ 0 w 48"/>
                      <a:gd name="T39" fmla="*/ 19 h 148"/>
                      <a:gd name="T40" fmla="*/ 0 w 48"/>
                      <a:gd name="T41" fmla="*/ 19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48"/>
                      <a:gd name="T65" fmla="*/ 48 w 48"/>
                      <a:gd name="T66" fmla="*/ 148 h 1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48">
                        <a:moveTo>
                          <a:pt x="7" y="148"/>
                        </a:moveTo>
                        <a:lnTo>
                          <a:pt x="7" y="148"/>
                        </a:lnTo>
                        <a:lnTo>
                          <a:pt x="11" y="127"/>
                        </a:lnTo>
                        <a:lnTo>
                          <a:pt x="15" y="105"/>
                        </a:lnTo>
                        <a:lnTo>
                          <a:pt x="19" y="84"/>
                        </a:lnTo>
                        <a:lnTo>
                          <a:pt x="25" y="62"/>
                        </a:lnTo>
                        <a:lnTo>
                          <a:pt x="29" y="43"/>
                        </a:lnTo>
                        <a:lnTo>
                          <a:pt x="36" y="29"/>
                        </a:lnTo>
                        <a:lnTo>
                          <a:pt x="41" y="17"/>
                        </a:lnTo>
                        <a:lnTo>
                          <a:pt x="48" y="11"/>
                        </a:lnTo>
                        <a:lnTo>
                          <a:pt x="48" y="0"/>
                        </a:lnTo>
                        <a:lnTo>
                          <a:pt x="37" y="5"/>
                        </a:lnTo>
                        <a:lnTo>
                          <a:pt x="29" y="21"/>
                        </a:lnTo>
                        <a:lnTo>
                          <a:pt x="22" y="39"/>
                        </a:lnTo>
                        <a:lnTo>
                          <a:pt x="18" y="58"/>
                        </a:lnTo>
                        <a:lnTo>
                          <a:pt x="12" y="80"/>
                        </a:lnTo>
                        <a:lnTo>
                          <a:pt x="8" y="101"/>
                        </a:lnTo>
                        <a:lnTo>
                          <a:pt x="5" y="123"/>
                        </a:lnTo>
                        <a:lnTo>
                          <a:pt x="0" y="144"/>
                        </a:lnTo>
                        <a:lnTo>
                          <a:pt x="7" y="14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5" name="Freeform 80"/>
                  <p:cNvSpPr>
                    <a:spLocks/>
                  </p:cNvSpPr>
                  <p:nvPr/>
                </p:nvSpPr>
                <p:spPr bwMode="auto">
                  <a:xfrm>
                    <a:off x="609" y="2101"/>
                    <a:ext cx="4" cy="119"/>
                  </a:xfrm>
                  <a:custGeom>
                    <a:avLst/>
                    <a:gdLst>
                      <a:gd name="T0" fmla="*/ 0 w 11"/>
                      <a:gd name="T1" fmla="*/ 20 h 182"/>
                      <a:gd name="T2" fmla="*/ 0 w 11"/>
                      <a:gd name="T3" fmla="*/ 21 h 182"/>
                      <a:gd name="T4" fmla="*/ 0 w 11"/>
                      <a:gd name="T5" fmla="*/ 18 h 182"/>
                      <a:gd name="T6" fmla="*/ 0 w 11"/>
                      <a:gd name="T7" fmla="*/ 13 h 182"/>
                      <a:gd name="T8" fmla="*/ 0 w 11"/>
                      <a:gd name="T9" fmla="*/ 7 h 182"/>
                      <a:gd name="T10" fmla="*/ 0 w 11"/>
                      <a:gd name="T11" fmla="*/ 1 h 182"/>
                      <a:gd name="T12" fmla="*/ 0 w 11"/>
                      <a:gd name="T13" fmla="*/ 0 h 182"/>
                      <a:gd name="T14" fmla="*/ 0 w 11"/>
                      <a:gd name="T15" fmla="*/ 7 h 182"/>
                      <a:gd name="T16" fmla="*/ 0 w 11"/>
                      <a:gd name="T17" fmla="*/ 13 h 182"/>
                      <a:gd name="T18" fmla="*/ 0 w 11"/>
                      <a:gd name="T19" fmla="*/ 18 h 182"/>
                      <a:gd name="T20" fmla="*/ 0 w 11"/>
                      <a:gd name="T21" fmla="*/ 21 h 182"/>
                      <a:gd name="T22" fmla="*/ 0 w 11"/>
                      <a:gd name="T23" fmla="*/ 22 h 182"/>
                      <a:gd name="T24" fmla="*/ 0 w 11"/>
                      <a:gd name="T25" fmla="*/ 21 h 182"/>
                      <a:gd name="T26" fmla="*/ 0 w 11"/>
                      <a:gd name="T27" fmla="*/ 22 h 182"/>
                      <a:gd name="T28" fmla="*/ 0 w 11"/>
                      <a:gd name="T29" fmla="*/ 22 h 182"/>
                      <a:gd name="T30" fmla="*/ 0 w 11"/>
                      <a:gd name="T31" fmla="*/ 20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82"/>
                      <a:gd name="T50" fmla="*/ 11 w 11"/>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82">
                        <a:moveTo>
                          <a:pt x="7" y="169"/>
                        </a:moveTo>
                        <a:lnTo>
                          <a:pt x="11" y="175"/>
                        </a:lnTo>
                        <a:lnTo>
                          <a:pt x="10" y="155"/>
                        </a:lnTo>
                        <a:lnTo>
                          <a:pt x="6" y="108"/>
                        </a:lnTo>
                        <a:lnTo>
                          <a:pt x="6" y="53"/>
                        </a:lnTo>
                        <a:lnTo>
                          <a:pt x="11" y="4"/>
                        </a:lnTo>
                        <a:lnTo>
                          <a:pt x="4" y="0"/>
                        </a:lnTo>
                        <a:lnTo>
                          <a:pt x="0" y="53"/>
                        </a:lnTo>
                        <a:lnTo>
                          <a:pt x="0" y="108"/>
                        </a:lnTo>
                        <a:lnTo>
                          <a:pt x="3" y="155"/>
                        </a:lnTo>
                        <a:lnTo>
                          <a:pt x="4" y="175"/>
                        </a:lnTo>
                        <a:lnTo>
                          <a:pt x="7" y="180"/>
                        </a:lnTo>
                        <a:lnTo>
                          <a:pt x="4" y="175"/>
                        </a:lnTo>
                        <a:lnTo>
                          <a:pt x="4" y="182"/>
                        </a:lnTo>
                        <a:lnTo>
                          <a:pt x="7" y="180"/>
                        </a:lnTo>
                        <a:lnTo>
                          <a:pt x="7" y="169"/>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6" name="Freeform 81"/>
                  <p:cNvSpPr>
                    <a:spLocks/>
                  </p:cNvSpPr>
                  <p:nvPr/>
                </p:nvSpPr>
                <p:spPr bwMode="auto">
                  <a:xfrm>
                    <a:off x="612" y="2173"/>
                    <a:ext cx="35" cy="45"/>
                  </a:xfrm>
                  <a:custGeom>
                    <a:avLst/>
                    <a:gdLst>
                      <a:gd name="T0" fmla="*/ 0 w 107"/>
                      <a:gd name="T1" fmla="*/ 0 h 68"/>
                      <a:gd name="T2" fmla="*/ 0 w 107"/>
                      <a:gd name="T3" fmla="*/ 0 h 68"/>
                      <a:gd name="T4" fmla="*/ 0 w 107"/>
                      <a:gd name="T5" fmla="*/ 1 h 68"/>
                      <a:gd name="T6" fmla="*/ 0 w 107"/>
                      <a:gd name="T7" fmla="*/ 2 h 68"/>
                      <a:gd name="T8" fmla="*/ 0 w 107"/>
                      <a:gd name="T9" fmla="*/ 3 h 68"/>
                      <a:gd name="T10" fmla="*/ 0 w 107"/>
                      <a:gd name="T11" fmla="*/ 5 h 68"/>
                      <a:gd name="T12" fmla="*/ 0 w 107"/>
                      <a:gd name="T13" fmla="*/ 6 h 68"/>
                      <a:gd name="T14" fmla="*/ 0 w 107"/>
                      <a:gd name="T15" fmla="*/ 7 h 68"/>
                      <a:gd name="T16" fmla="*/ 0 w 107"/>
                      <a:gd name="T17" fmla="*/ 7 h 68"/>
                      <a:gd name="T18" fmla="*/ 0 w 107"/>
                      <a:gd name="T19" fmla="*/ 7 h 68"/>
                      <a:gd name="T20" fmla="*/ 0 w 107"/>
                      <a:gd name="T21" fmla="*/ 9 h 68"/>
                      <a:gd name="T22" fmla="*/ 0 w 107"/>
                      <a:gd name="T23" fmla="*/ 9 h 68"/>
                      <a:gd name="T24" fmla="*/ 0 w 107"/>
                      <a:gd name="T25" fmla="*/ 9 h 68"/>
                      <a:gd name="T26" fmla="*/ 0 w 107"/>
                      <a:gd name="T27" fmla="*/ 7 h 68"/>
                      <a:gd name="T28" fmla="*/ 0 w 107"/>
                      <a:gd name="T29" fmla="*/ 6 h 68"/>
                      <a:gd name="T30" fmla="*/ 0 w 107"/>
                      <a:gd name="T31" fmla="*/ 5 h 68"/>
                      <a:gd name="T32" fmla="*/ 0 w 107"/>
                      <a:gd name="T33" fmla="*/ 4 h 68"/>
                      <a:gd name="T34" fmla="*/ 0 w 107"/>
                      <a:gd name="T35" fmla="*/ 3 h 68"/>
                      <a:gd name="T36" fmla="*/ 0 w 107"/>
                      <a:gd name="T37" fmla="*/ 1 h 68"/>
                      <a:gd name="T38" fmla="*/ 0 w 107"/>
                      <a:gd name="T39" fmla="*/ 1 h 68"/>
                      <a:gd name="T40" fmla="*/ 0 w 107"/>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68"/>
                      <a:gd name="T65" fmla="*/ 107 w 107"/>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68">
                        <a:moveTo>
                          <a:pt x="100" y="0"/>
                        </a:moveTo>
                        <a:lnTo>
                          <a:pt x="100" y="0"/>
                        </a:lnTo>
                        <a:lnTo>
                          <a:pt x="95" y="8"/>
                        </a:lnTo>
                        <a:lnTo>
                          <a:pt x="82" y="18"/>
                        </a:lnTo>
                        <a:lnTo>
                          <a:pt x="66" y="27"/>
                        </a:lnTo>
                        <a:lnTo>
                          <a:pt x="48" y="37"/>
                        </a:lnTo>
                        <a:lnTo>
                          <a:pt x="30" y="45"/>
                        </a:lnTo>
                        <a:lnTo>
                          <a:pt x="15" y="51"/>
                        </a:lnTo>
                        <a:lnTo>
                          <a:pt x="5" y="55"/>
                        </a:lnTo>
                        <a:lnTo>
                          <a:pt x="0" y="57"/>
                        </a:lnTo>
                        <a:lnTo>
                          <a:pt x="0" y="68"/>
                        </a:lnTo>
                        <a:lnTo>
                          <a:pt x="5" y="67"/>
                        </a:lnTo>
                        <a:lnTo>
                          <a:pt x="15" y="63"/>
                        </a:lnTo>
                        <a:lnTo>
                          <a:pt x="30" y="57"/>
                        </a:lnTo>
                        <a:lnTo>
                          <a:pt x="50" y="49"/>
                        </a:lnTo>
                        <a:lnTo>
                          <a:pt x="68" y="39"/>
                        </a:lnTo>
                        <a:lnTo>
                          <a:pt x="85" y="29"/>
                        </a:lnTo>
                        <a:lnTo>
                          <a:pt x="99" y="20"/>
                        </a:lnTo>
                        <a:lnTo>
                          <a:pt x="107" y="4"/>
                        </a:lnTo>
                        <a:lnTo>
                          <a:pt x="100"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7" name="Freeform 82"/>
                  <p:cNvSpPr>
                    <a:spLocks/>
                  </p:cNvSpPr>
                  <p:nvPr/>
                </p:nvSpPr>
                <p:spPr bwMode="auto">
                  <a:xfrm>
                    <a:off x="645" y="2052"/>
                    <a:ext cx="5" cy="124"/>
                  </a:xfrm>
                  <a:custGeom>
                    <a:avLst/>
                    <a:gdLst>
                      <a:gd name="T0" fmla="*/ 0 w 15"/>
                      <a:gd name="T1" fmla="*/ 0 h 192"/>
                      <a:gd name="T2" fmla="*/ 0 w 15"/>
                      <a:gd name="T3" fmla="*/ 0 h 192"/>
                      <a:gd name="T4" fmla="*/ 0 w 15"/>
                      <a:gd name="T5" fmla="*/ 4 h 192"/>
                      <a:gd name="T6" fmla="*/ 0 w 15"/>
                      <a:gd name="T7" fmla="*/ 10 h 192"/>
                      <a:gd name="T8" fmla="*/ 0 w 15"/>
                      <a:gd name="T9" fmla="*/ 17 h 192"/>
                      <a:gd name="T10" fmla="*/ 0 w 15"/>
                      <a:gd name="T11" fmla="*/ 21 h 192"/>
                      <a:gd name="T12" fmla="*/ 0 w 15"/>
                      <a:gd name="T13" fmla="*/ 22 h 192"/>
                      <a:gd name="T14" fmla="*/ 0 w 15"/>
                      <a:gd name="T15" fmla="*/ 17 h 192"/>
                      <a:gd name="T16" fmla="*/ 0 w 15"/>
                      <a:gd name="T17" fmla="*/ 10 h 192"/>
                      <a:gd name="T18" fmla="*/ 0 w 15"/>
                      <a:gd name="T19" fmla="*/ 4 h 192"/>
                      <a:gd name="T20" fmla="*/ 0 w 15"/>
                      <a:gd name="T21" fmla="*/ 1 h 192"/>
                      <a:gd name="T22" fmla="*/ 0 w 15"/>
                      <a:gd name="T23" fmla="*/ 1 h 192"/>
                      <a:gd name="T24" fmla="*/ 0 w 15"/>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2"/>
                      <a:gd name="T41" fmla="*/ 15 w 15"/>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2">
                        <a:moveTo>
                          <a:pt x="10" y="0"/>
                        </a:moveTo>
                        <a:lnTo>
                          <a:pt x="10" y="0"/>
                        </a:lnTo>
                        <a:lnTo>
                          <a:pt x="1" y="39"/>
                        </a:lnTo>
                        <a:lnTo>
                          <a:pt x="0" y="94"/>
                        </a:lnTo>
                        <a:lnTo>
                          <a:pt x="1" y="151"/>
                        </a:lnTo>
                        <a:lnTo>
                          <a:pt x="0" y="188"/>
                        </a:lnTo>
                        <a:lnTo>
                          <a:pt x="7" y="192"/>
                        </a:lnTo>
                        <a:lnTo>
                          <a:pt x="10" y="151"/>
                        </a:lnTo>
                        <a:lnTo>
                          <a:pt x="9" y="94"/>
                        </a:lnTo>
                        <a:lnTo>
                          <a:pt x="8" y="39"/>
                        </a:lnTo>
                        <a:lnTo>
                          <a:pt x="15" y="12"/>
                        </a:lnTo>
                        <a:lnTo>
                          <a:pt x="10"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8" name="Freeform 83"/>
                  <p:cNvSpPr>
                    <a:spLocks/>
                  </p:cNvSpPr>
                  <p:nvPr/>
                </p:nvSpPr>
                <p:spPr bwMode="auto">
                  <a:xfrm>
                    <a:off x="648" y="1975"/>
                    <a:ext cx="25" cy="83"/>
                  </a:xfrm>
                  <a:custGeom>
                    <a:avLst/>
                    <a:gdLst>
                      <a:gd name="T0" fmla="*/ 0 w 73"/>
                      <a:gd name="T1" fmla="*/ 2 h 129"/>
                      <a:gd name="T2" fmla="*/ 0 w 73"/>
                      <a:gd name="T3" fmla="*/ 1 h 129"/>
                      <a:gd name="T4" fmla="*/ 0 w 73"/>
                      <a:gd name="T5" fmla="*/ 2 h 129"/>
                      <a:gd name="T6" fmla="*/ 0 w 73"/>
                      <a:gd name="T7" fmla="*/ 3 h 129"/>
                      <a:gd name="T8" fmla="*/ 0 w 73"/>
                      <a:gd name="T9" fmla="*/ 4 h 129"/>
                      <a:gd name="T10" fmla="*/ 0 w 73"/>
                      <a:gd name="T11" fmla="*/ 6 h 129"/>
                      <a:gd name="T12" fmla="*/ 0 w 73"/>
                      <a:gd name="T13" fmla="*/ 8 h 129"/>
                      <a:gd name="T14" fmla="*/ 0 w 73"/>
                      <a:gd name="T15" fmla="*/ 10 h 129"/>
                      <a:gd name="T16" fmla="*/ 0 w 73"/>
                      <a:gd name="T17" fmla="*/ 12 h 129"/>
                      <a:gd name="T18" fmla="*/ 0 w 73"/>
                      <a:gd name="T19" fmla="*/ 13 h 129"/>
                      <a:gd name="T20" fmla="*/ 0 w 73"/>
                      <a:gd name="T21" fmla="*/ 14 h 129"/>
                      <a:gd name="T22" fmla="*/ 0 w 73"/>
                      <a:gd name="T23" fmla="*/ 13 h 129"/>
                      <a:gd name="T24" fmla="*/ 0 w 73"/>
                      <a:gd name="T25" fmla="*/ 11 h 129"/>
                      <a:gd name="T26" fmla="*/ 0 w 73"/>
                      <a:gd name="T27" fmla="*/ 10 h 129"/>
                      <a:gd name="T28" fmla="*/ 0 w 73"/>
                      <a:gd name="T29" fmla="*/ 7 h 129"/>
                      <a:gd name="T30" fmla="*/ 0 w 73"/>
                      <a:gd name="T31" fmla="*/ 5 h 129"/>
                      <a:gd name="T32" fmla="*/ 0 w 73"/>
                      <a:gd name="T33" fmla="*/ 4 h 129"/>
                      <a:gd name="T34" fmla="*/ 0 w 73"/>
                      <a:gd name="T35" fmla="*/ 3 h 129"/>
                      <a:gd name="T36" fmla="*/ 0 w 73"/>
                      <a:gd name="T37" fmla="*/ 2 h 129"/>
                      <a:gd name="T38" fmla="*/ 0 w 73"/>
                      <a:gd name="T39" fmla="*/ 2 h 129"/>
                      <a:gd name="T40" fmla="*/ 0 w 73"/>
                      <a:gd name="T41" fmla="*/ 2 h 129"/>
                      <a:gd name="T42" fmla="*/ 0 w 73"/>
                      <a:gd name="T43" fmla="*/ 0 h 129"/>
                      <a:gd name="T44" fmla="*/ 0 w 73"/>
                      <a:gd name="T45" fmla="*/ 1 h 129"/>
                      <a:gd name="T46" fmla="*/ 0 w 73"/>
                      <a:gd name="T47" fmla="*/ 2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129"/>
                      <a:gd name="T74" fmla="*/ 73 w 73"/>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129">
                        <a:moveTo>
                          <a:pt x="73" y="15"/>
                        </a:moveTo>
                        <a:lnTo>
                          <a:pt x="68" y="11"/>
                        </a:lnTo>
                        <a:lnTo>
                          <a:pt x="66" y="15"/>
                        </a:lnTo>
                        <a:lnTo>
                          <a:pt x="60" y="25"/>
                        </a:lnTo>
                        <a:lnTo>
                          <a:pt x="51" y="39"/>
                        </a:lnTo>
                        <a:lnTo>
                          <a:pt x="41" y="56"/>
                        </a:lnTo>
                        <a:lnTo>
                          <a:pt x="29" y="72"/>
                        </a:lnTo>
                        <a:lnTo>
                          <a:pt x="18" y="92"/>
                        </a:lnTo>
                        <a:lnTo>
                          <a:pt x="8" y="105"/>
                        </a:lnTo>
                        <a:lnTo>
                          <a:pt x="0" y="117"/>
                        </a:lnTo>
                        <a:lnTo>
                          <a:pt x="5" y="129"/>
                        </a:lnTo>
                        <a:lnTo>
                          <a:pt x="12" y="117"/>
                        </a:lnTo>
                        <a:lnTo>
                          <a:pt x="22" y="99"/>
                        </a:lnTo>
                        <a:lnTo>
                          <a:pt x="33" y="84"/>
                        </a:lnTo>
                        <a:lnTo>
                          <a:pt x="46" y="64"/>
                        </a:lnTo>
                        <a:lnTo>
                          <a:pt x="56" y="47"/>
                        </a:lnTo>
                        <a:lnTo>
                          <a:pt x="64" y="33"/>
                        </a:lnTo>
                        <a:lnTo>
                          <a:pt x="70" y="23"/>
                        </a:lnTo>
                        <a:lnTo>
                          <a:pt x="72" y="19"/>
                        </a:lnTo>
                        <a:lnTo>
                          <a:pt x="67" y="15"/>
                        </a:lnTo>
                        <a:lnTo>
                          <a:pt x="73" y="15"/>
                        </a:lnTo>
                        <a:lnTo>
                          <a:pt x="72" y="0"/>
                        </a:lnTo>
                        <a:lnTo>
                          <a:pt x="68" y="11"/>
                        </a:lnTo>
                        <a:lnTo>
                          <a:pt x="73" y="15"/>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29" name="Freeform 84"/>
                  <p:cNvSpPr>
                    <a:spLocks/>
                  </p:cNvSpPr>
                  <p:nvPr/>
                </p:nvSpPr>
                <p:spPr bwMode="auto">
                  <a:xfrm>
                    <a:off x="671" y="1986"/>
                    <a:ext cx="22" cy="304"/>
                  </a:xfrm>
                  <a:custGeom>
                    <a:avLst/>
                    <a:gdLst>
                      <a:gd name="T0" fmla="*/ 0 w 66"/>
                      <a:gd name="T1" fmla="*/ 53 h 468"/>
                      <a:gd name="T2" fmla="*/ 0 w 66"/>
                      <a:gd name="T3" fmla="*/ 53 h 468"/>
                      <a:gd name="T4" fmla="*/ 0 w 66"/>
                      <a:gd name="T5" fmla="*/ 43 h 468"/>
                      <a:gd name="T6" fmla="*/ 0 w 66"/>
                      <a:gd name="T7" fmla="*/ 34 h 468"/>
                      <a:gd name="T8" fmla="*/ 0 w 66"/>
                      <a:gd name="T9" fmla="*/ 26 h 468"/>
                      <a:gd name="T10" fmla="*/ 0 w 66"/>
                      <a:gd name="T11" fmla="*/ 20 h 468"/>
                      <a:gd name="T12" fmla="*/ 0 w 66"/>
                      <a:gd name="T13" fmla="*/ 14 h 468"/>
                      <a:gd name="T14" fmla="*/ 0 w 66"/>
                      <a:gd name="T15" fmla="*/ 10 h 468"/>
                      <a:gd name="T16" fmla="*/ 0 w 66"/>
                      <a:gd name="T17" fmla="*/ 5 h 468"/>
                      <a:gd name="T18" fmla="*/ 0 w 66"/>
                      <a:gd name="T19" fmla="*/ 0 h 468"/>
                      <a:gd name="T20" fmla="*/ 0 w 66"/>
                      <a:gd name="T21" fmla="*/ 0 h 468"/>
                      <a:gd name="T22" fmla="*/ 0 w 66"/>
                      <a:gd name="T23" fmla="*/ 5 h 468"/>
                      <a:gd name="T24" fmla="*/ 0 w 66"/>
                      <a:gd name="T25" fmla="*/ 10 h 468"/>
                      <a:gd name="T26" fmla="*/ 0 w 66"/>
                      <a:gd name="T27" fmla="*/ 15 h 468"/>
                      <a:gd name="T28" fmla="*/ 0 w 66"/>
                      <a:gd name="T29" fmla="*/ 21 h 468"/>
                      <a:gd name="T30" fmla="*/ 0 w 66"/>
                      <a:gd name="T31" fmla="*/ 27 h 468"/>
                      <a:gd name="T32" fmla="*/ 0 w 66"/>
                      <a:gd name="T33" fmla="*/ 34 h 468"/>
                      <a:gd name="T34" fmla="*/ 0 w 66"/>
                      <a:gd name="T35" fmla="*/ 43 h 468"/>
                      <a:gd name="T36" fmla="*/ 0 w 66"/>
                      <a:gd name="T37" fmla="*/ 53 h 468"/>
                      <a:gd name="T38" fmla="*/ 0 w 66"/>
                      <a:gd name="T39" fmla="*/ 54 h 468"/>
                      <a:gd name="T40" fmla="*/ 0 w 66"/>
                      <a:gd name="T41" fmla="*/ 53 h 4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68"/>
                      <a:gd name="T65" fmla="*/ 66 w 66"/>
                      <a:gd name="T66" fmla="*/ 468 h 4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68">
                        <a:moveTo>
                          <a:pt x="62" y="452"/>
                        </a:moveTo>
                        <a:lnTo>
                          <a:pt x="66" y="460"/>
                        </a:lnTo>
                        <a:lnTo>
                          <a:pt x="63" y="368"/>
                        </a:lnTo>
                        <a:lnTo>
                          <a:pt x="57" y="292"/>
                        </a:lnTo>
                        <a:lnTo>
                          <a:pt x="50" y="227"/>
                        </a:lnTo>
                        <a:lnTo>
                          <a:pt x="40" y="174"/>
                        </a:lnTo>
                        <a:lnTo>
                          <a:pt x="30" y="127"/>
                        </a:lnTo>
                        <a:lnTo>
                          <a:pt x="21" y="86"/>
                        </a:lnTo>
                        <a:lnTo>
                          <a:pt x="12" y="43"/>
                        </a:lnTo>
                        <a:lnTo>
                          <a:pt x="6" y="0"/>
                        </a:lnTo>
                        <a:lnTo>
                          <a:pt x="0" y="0"/>
                        </a:lnTo>
                        <a:lnTo>
                          <a:pt x="5" y="47"/>
                        </a:lnTo>
                        <a:lnTo>
                          <a:pt x="14" y="90"/>
                        </a:lnTo>
                        <a:lnTo>
                          <a:pt x="23" y="131"/>
                        </a:lnTo>
                        <a:lnTo>
                          <a:pt x="33" y="178"/>
                        </a:lnTo>
                        <a:lnTo>
                          <a:pt x="43" y="231"/>
                        </a:lnTo>
                        <a:lnTo>
                          <a:pt x="51" y="292"/>
                        </a:lnTo>
                        <a:lnTo>
                          <a:pt x="56" y="368"/>
                        </a:lnTo>
                        <a:lnTo>
                          <a:pt x="57" y="460"/>
                        </a:lnTo>
                        <a:lnTo>
                          <a:pt x="62" y="468"/>
                        </a:lnTo>
                        <a:lnTo>
                          <a:pt x="62" y="45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30" name="Freeform 85"/>
                  <p:cNvSpPr>
                    <a:spLocks/>
                  </p:cNvSpPr>
                  <p:nvPr/>
                </p:nvSpPr>
                <p:spPr bwMode="auto">
                  <a:xfrm>
                    <a:off x="691" y="2280"/>
                    <a:ext cx="29" cy="10"/>
                  </a:xfrm>
                  <a:custGeom>
                    <a:avLst/>
                    <a:gdLst>
                      <a:gd name="T0" fmla="*/ 0 w 85"/>
                      <a:gd name="T1" fmla="*/ 1 h 16"/>
                      <a:gd name="T2" fmla="*/ 0 w 85"/>
                      <a:gd name="T3" fmla="*/ 0 h 16"/>
                      <a:gd name="T4" fmla="*/ 0 w 85"/>
                      <a:gd name="T5" fmla="*/ 0 h 16"/>
                      <a:gd name="T6" fmla="*/ 0 w 85"/>
                      <a:gd name="T7" fmla="*/ 2 h 16"/>
                      <a:gd name="T8" fmla="*/ 0 w 85"/>
                      <a:gd name="T9" fmla="*/ 2 h 16"/>
                      <a:gd name="T10" fmla="*/ 0 w 85"/>
                      <a:gd name="T11" fmla="*/ 1 h 16"/>
                      <a:gd name="T12" fmla="*/ 0 w 85"/>
                      <a:gd name="T13" fmla="*/ 2 h 16"/>
                      <a:gd name="T14" fmla="*/ 0 w 85"/>
                      <a:gd name="T15" fmla="*/ 2 h 16"/>
                      <a:gd name="T16" fmla="*/ 0 w 85"/>
                      <a:gd name="T17" fmla="*/ 1 h 16"/>
                      <a:gd name="T18" fmla="*/ 0 w 8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6"/>
                      <a:gd name="T32" fmla="*/ 85 w 8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6">
                        <a:moveTo>
                          <a:pt x="77" y="8"/>
                        </a:moveTo>
                        <a:lnTo>
                          <a:pt x="81" y="0"/>
                        </a:lnTo>
                        <a:lnTo>
                          <a:pt x="0" y="0"/>
                        </a:lnTo>
                        <a:lnTo>
                          <a:pt x="0" y="16"/>
                        </a:lnTo>
                        <a:lnTo>
                          <a:pt x="81" y="16"/>
                        </a:lnTo>
                        <a:lnTo>
                          <a:pt x="84" y="8"/>
                        </a:lnTo>
                        <a:lnTo>
                          <a:pt x="81" y="16"/>
                        </a:lnTo>
                        <a:lnTo>
                          <a:pt x="85" y="14"/>
                        </a:lnTo>
                        <a:lnTo>
                          <a:pt x="84" y="8"/>
                        </a:lnTo>
                        <a:lnTo>
                          <a:pt x="77" y="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731" name="Freeform 86"/>
                  <p:cNvSpPr>
                    <a:spLocks/>
                  </p:cNvSpPr>
                  <p:nvPr/>
                </p:nvSpPr>
                <p:spPr bwMode="auto">
                  <a:xfrm>
                    <a:off x="432" y="624"/>
                    <a:ext cx="572" cy="1088"/>
                  </a:xfrm>
                  <a:custGeom>
                    <a:avLst/>
                    <a:gdLst>
                      <a:gd name="T0" fmla="*/ 4 w 1717"/>
                      <a:gd name="T1" fmla="*/ 139 h 1673"/>
                      <a:gd name="T2" fmla="*/ 3 w 1717"/>
                      <a:gd name="T3" fmla="*/ 152 h 1673"/>
                      <a:gd name="T4" fmla="*/ 3 w 1717"/>
                      <a:gd name="T5" fmla="*/ 135 h 1673"/>
                      <a:gd name="T6" fmla="*/ 3 w 1717"/>
                      <a:gd name="T7" fmla="*/ 122 h 1673"/>
                      <a:gd name="T8" fmla="*/ 4 w 1717"/>
                      <a:gd name="T9" fmla="*/ 103 h 1673"/>
                      <a:gd name="T10" fmla="*/ 4 w 1717"/>
                      <a:gd name="T11" fmla="*/ 146 h 1673"/>
                      <a:gd name="T12" fmla="*/ 4 w 1717"/>
                      <a:gd name="T13" fmla="*/ 175 h 1673"/>
                      <a:gd name="T14" fmla="*/ 5 w 1717"/>
                      <a:gd name="T15" fmla="*/ 143 h 1673"/>
                      <a:gd name="T16" fmla="*/ 5 w 1717"/>
                      <a:gd name="T17" fmla="*/ 118 h 1673"/>
                      <a:gd name="T18" fmla="*/ 6 w 1717"/>
                      <a:gd name="T19" fmla="*/ 129 h 1673"/>
                      <a:gd name="T20" fmla="*/ 6 w 1717"/>
                      <a:gd name="T21" fmla="*/ 114 h 1673"/>
                      <a:gd name="T22" fmla="*/ 5 w 1717"/>
                      <a:gd name="T23" fmla="*/ 84 h 1673"/>
                      <a:gd name="T24" fmla="*/ 5 w 1717"/>
                      <a:gd name="T25" fmla="*/ 70 h 1673"/>
                      <a:gd name="T26" fmla="*/ 6 w 1717"/>
                      <a:gd name="T27" fmla="*/ 66 h 1673"/>
                      <a:gd name="T28" fmla="*/ 6 w 1717"/>
                      <a:gd name="T29" fmla="*/ 89 h 1673"/>
                      <a:gd name="T30" fmla="*/ 7 w 1717"/>
                      <a:gd name="T31" fmla="*/ 102 h 1673"/>
                      <a:gd name="T32" fmla="*/ 7 w 1717"/>
                      <a:gd name="T33" fmla="*/ 85 h 1673"/>
                      <a:gd name="T34" fmla="*/ 6 w 1717"/>
                      <a:gd name="T35" fmla="*/ 60 h 1673"/>
                      <a:gd name="T36" fmla="*/ 6 w 1717"/>
                      <a:gd name="T37" fmla="*/ 49 h 1673"/>
                      <a:gd name="T38" fmla="*/ 5 w 1717"/>
                      <a:gd name="T39" fmla="*/ 61 h 1673"/>
                      <a:gd name="T40" fmla="*/ 4 w 1717"/>
                      <a:gd name="T41" fmla="*/ 58 h 1673"/>
                      <a:gd name="T42" fmla="*/ 3 w 1717"/>
                      <a:gd name="T43" fmla="*/ 64 h 1673"/>
                      <a:gd name="T44" fmla="*/ 4 w 1717"/>
                      <a:gd name="T45" fmla="*/ 47 h 1673"/>
                      <a:gd name="T46" fmla="*/ 4 w 1717"/>
                      <a:gd name="T47" fmla="*/ 43 h 1673"/>
                      <a:gd name="T48" fmla="*/ 5 w 1717"/>
                      <a:gd name="T49" fmla="*/ 44 h 1673"/>
                      <a:gd name="T50" fmla="*/ 4 w 1717"/>
                      <a:gd name="T51" fmla="*/ 12 h 1673"/>
                      <a:gd name="T52" fmla="*/ 4 w 1717"/>
                      <a:gd name="T53" fmla="*/ 19 h 1673"/>
                      <a:gd name="T54" fmla="*/ 3 w 1717"/>
                      <a:gd name="T55" fmla="*/ 49 h 1673"/>
                      <a:gd name="T56" fmla="*/ 3 w 1717"/>
                      <a:gd name="T57" fmla="*/ 50 h 1673"/>
                      <a:gd name="T58" fmla="*/ 2 w 1717"/>
                      <a:gd name="T59" fmla="*/ 10 h 1673"/>
                      <a:gd name="T60" fmla="*/ 2 w 1717"/>
                      <a:gd name="T61" fmla="*/ 0 h 1673"/>
                      <a:gd name="T62" fmla="*/ 1 w 1717"/>
                      <a:gd name="T63" fmla="*/ 16 h 1673"/>
                      <a:gd name="T64" fmla="*/ 1 w 1717"/>
                      <a:gd name="T65" fmla="*/ 25 h 1673"/>
                      <a:gd name="T66" fmla="*/ 2 w 1717"/>
                      <a:gd name="T67" fmla="*/ 29 h 1673"/>
                      <a:gd name="T68" fmla="*/ 3 w 1717"/>
                      <a:gd name="T69" fmla="*/ 46 h 1673"/>
                      <a:gd name="T70" fmla="*/ 3 w 1717"/>
                      <a:gd name="T71" fmla="*/ 76 h 1673"/>
                      <a:gd name="T72" fmla="*/ 3 w 1717"/>
                      <a:gd name="T73" fmla="*/ 66 h 1673"/>
                      <a:gd name="T74" fmla="*/ 3 w 1717"/>
                      <a:gd name="T75" fmla="*/ 56 h 1673"/>
                      <a:gd name="T76" fmla="*/ 2 w 1717"/>
                      <a:gd name="T77" fmla="*/ 55 h 1673"/>
                      <a:gd name="T78" fmla="*/ 1 w 1717"/>
                      <a:gd name="T79" fmla="*/ 49 h 1673"/>
                      <a:gd name="T80" fmla="*/ 1 w 1717"/>
                      <a:gd name="T81" fmla="*/ 75 h 1673"/>
                      <a:gd name="T82" fmla="*/ 0 w 1717"/>
                      <a:gd name="T83" fmla="*/ 124 h 1673"/>
                      <a:gd name="T84" fmla="*/ 1 w 1717"/>
                      <a:gd name="T85" fmla="*/ 122 h 1673"/>
                      <a:gd name="T86" fmla="*/ 1 w 1717"/>
                      <a:gd name="T87" fmla="*/ 100 h 1673"/>
                      <a:gd name="T88" fmla="*/ 2 w 1717"/>
                      <a:gd name="T89" fmla="*/ 75 h 1673"/>
                      <a:gd name="T90" fmla="*/ 3 w 1717"/>
                      <a:gd name="T91" fmla="*/ 68 h 1673"/>
                      <a:gd name="T92" fmla="*/ 2 w 1717"/>
                      <a:gd name="T93" fmla="*/ 98 h 1673"/>
                      <a:gd name="T94" fmla="*/ 2 w 1717"/>
                      <a:gd name="T95" fmla="*/ 102 h 1673"/>
                      <a:gd name="T96" fmla="*/ 1 w 1717"/>
                      <a:gd name="T97" fmla="*/ 122 h 1673"/>
                      <a:gd name="T98" fmla="*/ 1 w 1717"/>
                      <a:gd name="T99" fmla="*/ 140 h 1673"/>
                      <a:gd name="T100" fmla="*/ 1 w 1717"/>
                      <a:gd name="T101" fmla="*/ 188 h 1673"/>
                      <a:gd name="T102" fmla="*/ 2 w 1717"/>
                      <a:gd name="T103" fmla="*/ 140 h 1673"/>
                      <a:gd name="T104" fmla="*/ 3 w 1717"/>
                      <a:gd name="T105" fmla="*/ 119 h 1673"/>
                      <a:gd name="T106" fmla="*/ 3 w 1717"/>
                      <a:gd name="T107" fmla="*/ 130 h 1673"/>
                      <a:gd name="T108" fmla="*/ 2 w 1717"/>
                      <a:gd name="T109" fmla="*/ 147 h 1673"/>
                      <a:gd name="T110" fmla="*/ 2 w 1717"/>
                      <a:gd name="T111" fmla="*/ 168 h 1673"/>
                      <a:gd name="T112" fmla="*/ 3 w 1717"/>
                      <a:gd name="T113" fmla="*/ 137 h 1673"/>
                      <a:gd name="T114" fmla="*/ 3 w 1717"/>
                      <a:gd name="T115" fmla="*/ 174 h 16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7"/>
                      <a:gd name="T175" fmla="*/ 0 h 1673"/>
                      <a:gd name="T176" fmla="*/ 1717 w 1717"/>
                      <a:gd name="T177" fmla="*/ 1673 h 16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7" h="1673">
                        <a:moveTo>
                          <a:pt x="856" y="1587"/>
                        </a:moveTo>
                        <a:lnTo>
                          <a:pt x="855" y="1566"/>
                        </a:lnTo>
                        <a:lnTo>
                          <a:pt x="853" y="1515"/>
                        </a:lnTo>
                        <a:lnTo>
                          <a:pt x="852" y="1462"/>
                        </a:lnTo>
                        <a:lnTo>
                          <a:pt x="853" y="1429"/>
                        </a:lnTo>
                        <a:lnTo>
                          <a:pt x="859" y="1411"/>
                        </a:lnTo>
                        <a:lnTo>
                          <a:pt x="872" y="1378"/>
                        </a:lnTo>
                        <a:lnTo>
                          <a:pt x="891" y="1333"/>
                        </a:lnTo>
                        <a:lnTo>
                          <a:pt x="912" y="1284"/>
                        </a:lnTo>
                        <a:lnTo>
                          <a:pt x="933" y="1235"/>
                        </a:lnTo>
                        <a:lnTo>
                          <a:pt x="952" y="1192"/>
                        </a:lnTo>
                        <a:lnTo>
                          <a:pt x="965" y="1162"/>
                        </a:lnTo>
                        <a:lnTo>
                          <a:pt x="970" y="1151"/>
                        </a:lnTo>
                        <a:lnTo>
                          <a:pt x="970" y="1057"/>
                        </a:lnTo>
                        <a:lnTo>
                          <a:pt x="964" y="1068"/>
                        </a:lnTo>
                        <a:lnTo>
                          <a:pt x="949" y="1098"/>
                        </a:lnTo>
                        <a:lnTo>
                          <a:pt x="928" y="1139"/>
                        </a:lnTo>
                        <a:lnTo>
                          <a:pt x="902" y="1184"/>
                        </a:lnTo>
                        <a:lnTo>
                          <a:pt x="877" y="1231"/>
                        </a:lnTo>
                        <a:lnTo>
                          <a:pt x="853" y="1272"/>
                        </a:lnTo>
                        <a:lnTo>
                          <a:pt x="836" y="1299"/>
                        </a:lnTo>
                        <a:lnTo>
                          <a:pt x="827" y="1307"/>
                        </a:lnTo>
                        <a:lnTo>
                          <a:pt x="821" y="1299"/>
                        </a:lnTo>
                        <a:lnTo>
                          <a:pt x="815" y="1284"/>
                        </a:lnTo>
                        <a:lnTo>
                          <a:pt x="808" y="1262"/>
                        </a:lnTo>
                        <a:lnTo>
                          <a:pt x="800" y="1239"/>
                        </a:lnTo>
                        <a:lnTo>
                          <a:pt x="793" y="1215"/>
                        </a:lnTo>
                        <a:lnTo>
                          <a:pt x="787" y="1194"/>
                        </a:lnTo>
                        <a:lnTo>
                          <a:pt x="783" y="1180"/>
                        </a:lnTo>
                        <a:lnTo>
                          <a:pt x="781" y="1174"/>
                        </a:lnTo>
                        <a:lnTo>
                          <a:pt x="785" y="1172"/>
                        </a:lnTo>
                        <a:lnTo>
                          <a:pt x="794" y="1166"/>
                        </a:lnTo>
                        <a:lnTo>
                          <a:pt x="806" y="1159"/>
                        </a:lnTo>
                        <a:lnTo>
                          <a:pt x="819" y="1149"/>
                        </a:lnTo>
                        <a:lnTo>
                          <a:pt x="832" y="1137"/>
                        </a:lnTo>
                        <a:lnTo>
                          <a:pt x="843" y="1127"/>
                        </a:lnTo>
                        <a:lnTo>
                          <a:pt x="850" y="1115"/>
                        </a:lnTo>
                        <a:lnTo>
                          <a:pt x="851" y="1108"/>
                        </a:lnTo>
                        <a:lnTo>
                          <a:pt x="848" y="1100"/>
                        </a:lnTo>
                        <a:lnTo>
                          <a:pt x="842" y="1088"/>
                        </a:lnTo>
                        <a:lnTo>
                          <a:pt x="837" y="1076"/>
                        </a:lnTo>
                        <a:lnTo>
                          <a:pt x="830" y="1065"/>
                        </a:lnTo>
                        <a:lnTo>
                          <a:pt x="824" y="1053"/>
                        </a:lnTo>
                        <a:lnTo>
                          <a:pt x="818" y="1043"/>
                        </a:lnTo>
                        <a:lnTo>
                          <a:pt x="815" y="1037"/>
                        </a:lnTo>
                        <a:lnTo>
                          <a:pt x="814" y="1035"/>
                        </a:lnTo>
                        <a:lnTo>
                          <a:pt x="817" y="1027"/>
                        </a:lnTo>
                        <a:lnTo>
                          <a:pt x="826" y="1008"/>
                        </a:lnTo>
                        <a:lnTo>
                          <a:pt x="839" y="978"/>
                        </a:lnTo>
                        <a:lnTo>
                          <a:pt x="855" y="947"/>
                        </a:lnTo>
                        <a:lnTo>
                          <a:pt x="869" y="916"/>
                        </a:lnTo>
                        <a:lnTo>
                          <a:pt x="883" y="888"/>
                        </a:lnTo>
                        <a:lnTo>
                          <a:pt x="894" y="871"/>
                        </a:lnTo>
                        <a:lnTo>
                          <a:pt x="901" y="865"/>
                        </a:lnTo>
                        <a:lnTo>
                          <a:pt x="903" y="890"/>
                        </a:lnTo>
                        <a:lnTo>
                          <a:pt x="902" y="941"/>
                        </a:lnTo>
                        <a:lnTo>
                          <a:pt x="902" y="994"/>
                        </a:lnTo>
                        <a:lnTo>
                          <a:pt x="909" y="1027"/>
                        </a:lnTo>
                        <a:lnTo>
                          <a:pt x="917" y="1041"/>
                        </a:lnTo>
                        <a:lnTo>
                          <a:pt x="929" y="1067"/>
                        </a:lnTo>
                        <a:lnTo>
                          <a:pt x="943" y="1098"/>
                        </a:lnTo>
                        <a:lnTo>
                          <a:pt x="958" y="1135"/>
                        </a:lnTo>
                        <a:lnTo>
                          <a:pt x="971" y="1172"/>
                        </a:lnTo>
                        <a:lnTo>
                          <a:pt x="983" y="1206"/>
                        </a:lnTo>
                        <a:lnTo>
                          <a:pt x="991" y="1233"/>
                        </a:lnTo>
                        <a:lnTo>
                          <a:pt x="994" y="1251"/>
                        </a:lnTo>
                        <a:lnTo>
                          <a:pt x="992" y="1272"/>
                        </a:lnTo>
                        <a:lnTo>
                          <a:pt x="986" y="1307"/>
                        </a:lnTo>
                        <a:lnTo>
                          <a:pt x="979" y="1352"/>
                        </a:lnTo>
                        <a:lnTo>
                          <a:pt x="971" y="1399"/>
                        </a:lnTo>
                        <a:lnTo>
                          <a:pt x="962" y="1448"/>
                        </a:lnTo>
                        <a:lnTo>
                          <a:pt x="955" y="1487"/>
                        </a:lnTo>
                        <a:lnTo>
                          <a:pt x="952" y="1517"/>
                        </a:lnTo>
                        <a:lnTo>
                          <a:pt x="953" y="1527"/>
                        </a:lnTo>
                        <a:lnTo>
                          <a:pt x="957" y="1523"/>
                        </a:lnTo>
                        <a:lnTo>
                          <a:pt x="964" y="1515"/>
                        </a:lnTo>
                        <a:lnTo>
                          <a:pt x="974" y="1501"/>
                        </a:lnTo>
                        <a:lnTo>
                          <a:pt x="988" y="1484"/>
                        </a:lnTo>
                        <a:lnTo>
                          <a:pt x="1003" y="1462"/>
                        </a:lnTo>
                        <a:lnTo>
                          <a:pt x="1020" y="1437"/>
                        </a:lnTo>
                        <a:lnTo>
                          <a:pt x="1037" y="1409"/>
                        </a:lnTo>
                        <a:lnTo>
                          <a:pt x="1056" y="1382"/>
                        </a:lnTo>
                        <a:lnTo>
                          <a:pt x="1075" y="1354"/>
                        </a:lnTo>
                        <a:lnTo>
                          <a:pt x="1093" y="1325"/>
                        </a:lnTo>
                        <a:lnTo>
                          <a:pt x="1110" y="1298"/>
                        </a:lnTo>
                        <a:lnTo>
                          <a:pt x="1125" y="1272"/>
                        </a:lnTo>
                        <a:lnTo>
                          <a:pt x="1137" y="1249"/>
                        </a:lnTo>
                        <a:lnTo>
                          <a:pt x="1148" y="1229"/>
                        </a:lnTo>
                        <a:lnTo>
                          <a:pt x="1155" y="1211"/>
                        </a:lnTo>
                        <a:lnTo>
                          <a:pt x="1158" y="1200"/>
                        </a:lnTo>
                        <a:lnTo>
                          <a:pt x="1159" y="1131"/>
                        </a:lnTo>
                        <a:lnTo>
                          <a:pt x="1154" y="1027"/>
                        </a:lnTo>
                        <a:lnTo>
                          <a:pt x="1146" y="924"/>
                        </a:lnTo>
                        <a:lnTo>
                          <a:pt x="1138" y="861"/>
                        </a:lnTo>
                        <a:lnTo>
                          <a:pt x="1164" y="877"/>
                        </a:lnTo>
                        <a:lnTo>
                          <a:pt x="1187" y="904"/>
                        </a:lnTo>
                        <a:lnTo>
                          <a:pt x="1208" y="937"/>
                        </a:lnTo>
                        <a:lnTo>
                          <a:pt x="1228" y="975"/>
                        </a:lnTo>
                        <a:lnTo>
                          <a:pt x="1246" y="1012"/>
                        </a:lnTo>
                        <a:lnTo>
                          <a:pt x="1262" y="1043"/>
                        </a:lnTo>
                        <a:lnTo>
                          <a:pt x="1277" y="1067"/>
                        </a:lnTo>
                        <a:lnTo>
                          <a:pt x="1291" y="1076"/>
                        </a:lnTo>
                        <a:lnTo>
                          <a:pt x="1299" y="1078"/>
                        </a:lnTo>
                        <a:lnTo>
                          <a:pt x="1310" y="1080"/>
                        </a:lnTo>
                        <a:lnTo>
                          <a:pt x="1323" y="1084"/>
                        </a:lnTo>
                        <a:lnTo>
                          <a:pt x="1339" y="1088"/>
                        </a:lnTo>
                        <a:lnTo>
                          <a:pt x="1357" y="1092"/>
                        </a:lnTo>
                        <a:lnTo>
                          <a:pt x="1374" y="1098"/>
                        </a:lnTo>
                        <a:lnTo>
                          <a:pt x="1394" y="1102"/>
                        </a:lnTo>
                        <a:lnTo>
                          <a:pt x="1414" y="1106"/>
                        </a:lnTo>
                        <a:lnTo>
                          <a:pt x="1433" y="1112"/>
                        </a:lnTo>
                        <a:lnTo>
                          <a:pt x="1452" y="1115"/>
                        </a:lnTo>
                        <a:lnTo>
                          <a:pt x="1471" y="1119"/>
                        </a:lnTo>
                        <a:lnTo>
                          <a:pt x="1487" y="1121"/>
                        </a:lnTo>
                        <a:lnTo>
                          <a:pt x="1503" y="1125"/>
                        </a:lnTo>
                        <a:lnTo>
                          <a:pt x="1515" y="1127"/>
                        </a:lnTo>
                        <a:lnTo>
                          <a:pt x="1525" y="1127"/>
                        </a:lnTo>
                        <a:lnTo>
                          <a:pt x="1533" y="1127"/>
                        </a:lnTo>
                        <a:lnTo>
                          <a:pt x="1512" y="1078"/>
                        </a:lnTo>
                        <a:lnTo>
                          <a:pt x="1490" y="1029"/>
                        </a:lnTo>
                        <a:lnTo>
                          <a:pt x="1466" y="982"/>
                        </a:lnTo>
                        <a:lnTo>
                          <a:pt x="1444" y="937"/>
                        </a:lnTo>
                        <a:lnTo>
                          <a:pt x="1423" y="896"/>
                        </a:lnTo>
                        <a:lnTo>
                          <a:pt x="1405" y="857"/>
                        </a:lnTo>
                        <a:lnTo>
                          <a:pt x="1391" y="826"/>
                        </a:lnTo>
                        <a:lnTo>
                          <a:pt x="1381" y="798"/>
                        </a:lnTo>
                        <a:lnTo>
                          <a:pt x="1376" y="787"/>
                        </a:lnTo>
                        <a:lnTo>
                          <a:pt x="1366" y="775"/>
                        </a:lnTo>
                        <a:lnTo>
                          <a:pt x="1353" y="761"/>
                        </a:lnTo>
                        <a:lnTo>
                          <a:pt x="1338" y="749"/>
                        </a:lnTo>
                        <a:lnTo>
                          <a:pt x="1320" y="736"/>
                        </a:lnTo>
                        <a:lnTo>
                          <a:pt x="1301" y="722"/>
                        </a:lnTo>
                        <a:lnTo>
                          <a:pt x="1282" y="710"/>
                        </a:lnTo>
                        <a:lnTo>
                          <a:pt x="1262" y="697"/>
                        </a:lnTo>
                        <a:lnTo>
                          <a:pt x="1243" y="685"/>
                        </a:lnTo>
                        <a:lnTo>
                          <a:pt x="1224" y="673"/>
                        </a:lnTo>
                        <a:lnTo>
                          <a:pt x="1206" y="661"/>
                        </a:lnTo>
                        <a:lnTo>
                          <a:pt x="1190" y="652"/>
                        </a:lnTo>
                        <a:lnTo>
                          <a:pt x="1177" y="642"/>
                        </a:lnTo>
                        <a:lnTo>
                          <a:pt x="1167" y="632"/>
                        </a:lnTo>
                        <a:lnTo>
                          <a:pt x="1160" y="624"/>
                        </a:lnTo>
                        <a:lnTo>
                          <a:pt x="1158" y="618"/>
                        </a:lnTo>
                        <a:lnTo>
                          <a:pt x="1159" y="606"/>
                        </a:lnTo>
                        <a:lnTo>
                          <a:pt x="1165" y="593"/>
                        </a:lnTo>
                        <a:lnTo>
                          <a:pt x="1174" y="579"/>
                        </a:lnTo>
                        <a:lnTo>
                          <a:pt x="1189" y="565"/>
                        </a:lnTo>
                        <a:lnTo>
                          <a:pt x="1209" y="556"/>
                        </a:lnTo>
                        <a:lnTo>
                          <a:pt x="1238" y="546"/>
                        </a:lnTo>
                        <a:lnTo>
                          <a:pt x="1274" y="540"/>
                        </a:lnTo>
                        <a:lnTo>
                          <a:pt x="1319" y="538"/>
                        </a:lnTo>
                        <a:lnTo>
                          <a:pt x="1331" y="540"/>
                        </a:lnTo>
                        <a:lnTo>
                          <a:pt x="1343" y="548"/>
                        </a:lnTo>
                        <a:lnTo>
                          <a:pt x="1357" y="558"/>
                        </a:lnTo>
                        <a:lnTo>
                          <a:pt x="1369" y="571"/>
                        </a:lnTo>
                        <a:lnTo>
                          <a:pt x="1380" y="587"/>
                        </a:lnTo>
                        <a:lnTo>
                          <a:pt x="1392" y="605"/>
                        </a:lnTo>
                        <a:lnTo>
                          <a:pt x="1404" y="624"/>
                        </a:lnTo>
                        <a:lnTo>
                          <a:pt x="1415" y="644"/>
                        </a:lnTo>
                        <a:lnTo>
                          <a:pt x="1428" y="665"/>
                        </a:lnTo>
                        <a:lnTo>
                          <a:pt x="1439" y="685"/>
                        </a:lnTo>
                        <a:lnTo>
                          <a:pt x="1449" y="704"/>
                        </a:lnTo>
                        <a:lnTo>
                          <a:pt x="1460" y="722"/>
                        </a:lnTo>
                        <a:lnTo>
                          <a:pt x="1470" y="740"/>
                        </a:lnTo>
                        <a:lnTo>
                          <a:pt x="1480" y="751"/>
                        </a:lnTo>
                        <a:lnTo>
                          <a:pt x="1490" y="763"/>
                        </a:lnTo>
                        <a:lnTo>
                          <a:pt x="1499" y="769"/>
                        </a:lnTo>
                        <a:lnTo>
                          <a:pt x="1509" y="775"/>
                        </a:lnTo>
                        <a:lnTo>
                          <a:pt x="1521" y="783"/>
                        </a:lnTo>
                        <a:lnTo>
                          <a:pt x="1535" y="792"/>
                        </a:lnTo>
                        <a:lnTo>
                          <a:pt x="1552" y="802"/>
                        </a:lnTo>
                        <a:lnTo>
                          <a:pt x="1568" y="814"/>
                        </a:lnTo>
                        <a:lnTo>
                          <a:pt x="1586" y="826"/>
                        </a:lnTo>
                        <a:lnTo>
                          <a:pt x="1604" y="839"/>
                        </a:lnTo>
                        <a:lnTo>
                          <a:pt x="1622" y="851"/>
                        </a:lnTo>
                        <a:lnTo>
                          <a:pt x="1639" y="863"/>
                        </a:lnTo>
                        <a:lnTo>
                          <a:pt x="1656" y="875"/>
                        </a:lnTo>
                        <a:lnTo>
                          <a:pt x="1671" y="884"/>
                        </a:lnTo>
                        <a:lnTo>
                          <a:pt x="1685" y="892"/>
                        </a:lnTo>
                        <a:lnTo>
                          <a:pt x="1697" y="900"/>
                        </a:lnTo>
                        <a:lnTo>
                          <a:pt x="1706" y="904"/>
                        </a:lnTo>
                        <a:lnTo>
                          <a:pt x="1714" y="906"/>
                        </a:lnTo>
                        <a:lnTo>
                          <a:pt x="1717" y="904"/>
                        </a:lnTo>
                        <a:lnTo>
                          <a:pt x="1717" y="890"/>
                        </a:lnTo>
                        <a:lnTo>
                          <a:pt x="1711" y="861"/>
                        </a:lnTo>
                        <a:lnTo>
                          <a:pt x="1700" y="822"/>
                        </a:lnTo>
                        <a:lnTo>
                          <a:pt x="1687" y="779"/>
                        </a:lnTo>
                        <a:lnTo>
                          <a:pt x="1671" y="734"/>
                        </a:lnTo>
                        <a:lnTo>
                          <a:pt x="1657" y="693"/>
                        </a:lnTo>
                        <a:lnTo>
                          <a:pt x="1644" y="659"/>
                        </a:lnTo>
                        <a:lnTo>
                          <a:pt x="1634" y="638"/>
                        </a:lnTo>
                        <a:lnTo>
                          <a:pt x="1628" y="628"/>
                        </a:lnTo>
                        <a:lnTo>
                          <a:pt x="1620" y="616"/>
                        </a:lnTo>
                        <a:lnTo>
                          <a:pt x="1611" y="603"/>
                        </a:lnTo>
                        <a:lnTo>
                          <a:pt x="1598" y="587"/>
                        </a:lnTo>
                        <a:lnTo>
                          <a:pt x="1585" y="569"/>
                        </a:lnTo>
                        <a:lnTo>
                          <a:pt x="1569" y="550"/>
                        </a:lnTo>
                        <a:lnTo>
                          <a:pt x="1554" y="532"/>
                        </a:lnTo>
                        <a:lnTo>
                          <a:pt x="1537" y="513"/>
                        </a:lnTo>
                        <a:lnTo>
                          <a:pt x="1520" y="495"/>
                        </a:lnTo>
                        <a:lnTo>
                          <a:pt x="1503" y="475"/>
                        </a:lnTo>
                        <a:lnTo>
                          <a:pt x="1486" y="460"/>
                        </a:lnTo>
                        <a:lnTo>
                          <a:pt x="1470" y="446"/>
                        </a:lnTo>
                        <a:lnTo>
                          <a:pt x="1454" y="434"/>
                        </a:lnTo>
                        <a:lnTo>
                          <a:pt x="1441" y="424"/>
                        </a:lnTo>
                        <a:lnTo>
                          <a:pt x="1428" y="419"/>
                        </a:lnTo>
                        <a:lnTo>
                          <a:pt x="1418" y="417"/>
                        </a:lnTo>
                        <a:lnTo>
                          <a:pt x="1394" y="417"/>
                        </a:lnTo>
                        <a:lnTo>
                          <a:pt x="1370" y="419"/>
                        </a:lnTo>
                        <a:lnTo>
                          <a:pt x="1346" y="422"/>
                        </a:lnTo>
                        <a:lnTo>
                          <a:pt x="1322" y="426"/>
                        </a:lnTo>
                        <a:lnTo>
                          <a:pt x="1299" y="430"/>
                        </a:lnTo>
                        <a:lnTo>
                          <a:pt x="1277" y="438"/>
                        </a:lnTo>
                        <a:lnTo>
                          <a:pt x="1255" y="444"/>
                        </a:lnTo>
                        <a:lnTo>
                          <a:pt x="1234" y="454"/>
                        </a:lnTo>
                        <a:lnTo>
                          <a:pt x="1214" y="464"/>
                        </a:lnTo>
                        <a:lnTo>
                          <a:pt x="1194" y="473"/>
                        </a:lnTo>
                        <a:lnTo>
                          <a:pt x="1177" y="485"/>
                        </a:lnTo>
                        <a:lnTo>
                          <a:pt x="1160" y="499"/>
                        </a:lnTo>
                        <a:lnTo>
                          <a:pt x="1146" y="514"/>
                        </a:lnTo>
                        <a:lnTo>
                          <a:pt x="1133" y="528"/>
                        </a:lnTo>
                        <a:lnTo>
                          <a:pt x="1123" y="546"/>
                        </a:lnTo>
                        <a:lnTo>
                          <a:pt x="1114" y="563"/>
                        </a:lnTo>
                        <a:lnTo>
                          <a:pt x="1088" y="540"/>
                        </a:lnTo>
                        <a:lnTo>
                          <a:pt x="1063" y="518"/>
                        </a:lnTo>
                        <a:lnTo>
                          <a:pt x="1040" y="499"/>
                        </a:lnTo>
                        <a:lnTo>
                          <a:pt x="1018" y="485"/>
                        </a:lnTo>
                        <a:lnTo>
                          <a:pt x="996" y="477"/>
                        </a:lnTo>
                        <a:lnTo>
                          <a:pt x="978" y="473"/>
                        </a:lnTo>
                        <a:lnTo>
                          <a:pt x="960" y="475"/>
                        </a:lnTo>
                        <a:lnTo>
                          <a:pt x="944" y="483"/>
                        </a:lnTo>
                        <a:lnTo>
                          <a:pt x="928" y="499"/>
                        </a:lnTo>
                        <a:lnTo>
                          <a:pt x="909" y="518"/>
                        </a:lnTo>
                        <a:lnTo>
                          <a:pt x="889" y="544"/>
                        </a:lnTo>
                        <a:lnTo>
                          <a:pt x="870" y="569"/>
                        </a:lnTo>
                        <a:lnTo>
                          <a:pt x="851" y="597"/>
                        </a:lnTo>
                        <a:lnTo>
                          <a:pt x="835" y="620"/>
                        </a:lnTo>
                        <a:lnTo>
                          <a:pt x="821" y="640"/>
                        </a:lnTo>
                        <a:lnTo>
                          <a:pt x="812" y="653"/>
                        </a:lnTo>
                        <a:lnTo>
                          <a:pt x="810" y="624"/>
                        </a:lnTo>
                        <a:lnTo>
                          <a:pt x="809" y="597"/>
                        </a:lnTo>
                        <a:lnTo>
                          <a:pt x="810" y="571"/>
                        </a:lnTo>
                        <a:lnTo>
                          <a:pt x="814" y="550"/>
                        </a:lnTo>
                        <a:lnTo>
                          <a:pt x="818" y="530"/>
                        </a:lnTo>
                        <a:lnTo>
                          <a:pt x="825" y="514"/>
                        </a:lnTo>
                        <a:lnTo>
                          <a:pt x="832" y="501"/>
                        </a:lnTo>
                        <a:lnTo>
                          <a:pt x="843" y="489"/>
                        </a:lnTo>
                        <a:lnTo>
                          <a:pt x="857" y="479"/>
                        </a:lnTo>
                        <a:lnTo>
                          <a:pt x="871" y="467"/>
                        </a:lnTo>
                        <a:lnTo>
                          <a:pt x="888" y="458"/>
                        </a:lnTo>
                        <a:lnTo>
                          <a:pt x="904" y="444"/>
                        </a:lnTo>
                        <a:lnTo>
                          <a:pt x="920" y="432"/>
                        </a:lnTo>
                        <a:lnTo>
                          <a:pt x="933" y="421"/>
                        </a:lnTo>
                        <a:lnTo>
                          <a:pt x="943" y="407"/>
                        </a:lnTo>
                        <a:lnTo>
                          <a:pt x="950" y="395"/>
                        </a:lnTo>
                        <a:lnTo>
                          <a:pt x="955" y="383"/>
                        </a:lnTo>
                        <a:lnTo>
                          <a:pt x="964" y="372"/>
                        </a:lnTo>
                        <a:lnTo>
                          <a:pt x="977" y="362"/>
                        </a:lnTo>
                        <a:lnTo>
                          <a:pt x="990" y="356"/>
                        </a:lnTo>
                        <a:lnTo>
                          <a:pt x="1005" y="350"/>
                        </a:lnTo>
                        <a:lnTo>
                          <a:pt x="1021" y="350"/>
                        </a:lnTo>
                        <a:lnTo>
                          <a:pt x="1035" y="352"/>
                        </a:lnTo>
                        <a:lnTo>
                          <a:pt x="1050" y="358"/>
                        </a:lnTo>
                        <a:lnTo>
                          <a:pt x="1057" y="362"/>
                        </a:lnTo>
                        <a:lnTo>
                          <a:pt x="1067" y="366"/>
                        </a:lnTo>
                        <a:lnTo>
                          <a:pt x="1078" y="368"/>
                        </a:lnTo>
                        <a:lnTo>
                          <a:pt x="1091" y="372"/>
                        </a:lnTo>
                        <a:lnTo>
                          <a:pt x="1104" y="374"/>
                        </a:lnTo>
                        <a:lnTo>
                          <a:pt x="1117" y="375"/>
                        </a:lnTo>
                        <a:lnTo>
                          <a:pt x="1132" y="379"/>
                        </a:lnTo>
                        <a:lnTo>
                          <a:pt x="1146" y="379"/>
                        </a:lnTo>
                        <a:lnTo>
                          <a:pt x="1159" y="381"/>
                        </a:lnTo>
                        <a:lnTo>
                          <a:pt x="1173" y="383"/>
                        </a:lnTo>
                        <a:lnTo>
                          <a:pt x="1186" y="383"/>
                        </a:lnTo>
                        <a:lnTo>
                          <a:pt x="1197" y="383"/>
                        </a:lnTo>
                        <a:lnTo>
                          <a:pt x="1208" y="383"/>
                        </a:lnTo>
                        <a:lnTo>
                          <a:pt x="1217" y="383"/>
                        </a:lnTo>
                        <a:lnTo>
                          <a:pt x="1224" y="383"/>
                        </a:lnTo>
                        <a:lnTo>
                          <a:pt x="1228" y="383"/>
                        </a:lnTo>
                        <a:lnTo>
                          <a:pt x="1211" y="340"/>
                        </a:lnTo>
                        <a:lnTo>
                          <a:pt x="1192" y="293"/>
                        </a:lnTo>
                        <a:lnTo>
                          <a:pt x="1169" y="244"/>
                        </a:lnTo>
                        <a:lnTo>
                          <a:pt x="1147" y="199"/>
                        </a:lnTo>
                        <a:lnTo>
                          <a:pt x="1125" y="158"/>
                        </a:lnTo>
                        <a:lnTo>
                          <a:pt x="1104" y="127"/>
                        </a:lnTo>
                        <a:lnTo>
                          <a:pt x="1086" y="105"/>
                        </a:lnTo>
                        <a:lnTo>
                          <a:pt x="1071" y="98"/>
                        </a:lnTo>
                        <a:lnTo>
                          <a:pt x="1063" y="98"/>
                        </a:lnTo>
                        <a:lnTo>
                          <a:pt x="1053" y="99"/>
                        </a:lnTo>
                        <a:lnTo>
                          <a:pt x="1042" y="103"/>
                        </a:lnTo>
                        <a:lnTo>
                          <a:pt x="1029" y="109"/>
                        </a:lnTo>
                        <a:lnTo>
                          <a:pt x="1014" y="113"/>
                        </a:lnTo>
                        <a:lnTo>
                          <a:pt x="1000" y="121"/>
                        </a:lnTo>
                        <a:lnTo>
                          <a:pt x="985" y="127"/>
                        </a:lnTo>
                        <a:lnTo>
                          <a:pt x="970" y="135"/>
                        </a:lnTo>
                        <a:lnTo>
                          <a:pt x="954" y="144"/>
                        </a:lnTo>
                        <a:lnTo>
                          <a:pt x="940" y="152"/>
                        </a:lnTo>
                        <a:lnTo>
                          <a:pt x="927" y="162"/>
                        </a:lnTo>
                        <a:lnTo>
                          <a:pt x="914" y="172"/>
                        </a:lnTo>
                        <a:lnTo>
                          <a:pt x="904" y="182"/>
                        </a:lnTo>
                        <a:lnTo>
                          <a:pt x="896" y="191"/>
                        </a:lnTo>
                        <a:lnTo>
                          <a:pt x="889" y="199"/>
                        </a:lnTo>
                        <a:lnTo>
                          <a:pt x="885" y="209"/>
                        </a:lnTo>
                        <a:lnTo>
                          <a:pt x="876" y="233"/>
                        </a:lnTo>
                        <a:lnTo>
                          <a:pt x="861" y="264"/>
                        </a:lnTo>
                        <a:lnTo>
                          <a:pt x="845" y="301"/>
                        </a:lnTo>
                        <a:lnTo>
                          <a:pt x="826" y="342"/>
                        </a:lnTo>
                        <a:lnTo>
                          <a:pt x="808" y="383"/>
                        </a:lnTo>
                        <a:lnTo>
                          <a:pt x="794" y="422"/>
                        </a:lnTo>
                        <a:lnTo>
                          <a:pt x="784" y="456"/>
                        </a:lnTo>
                        <a:lnTo>
                          <a:pt x="779" y="479"/>
                        </a:lnTo>
                        <a:lnTo>
                          <a:pt x="770" y="473"/>
                        </a:lnTo>
                        <a:lnTo>
                          <a:pt x="763" y="467"/>
                        </a:lnTo>
                        <a:lnTo>
                          <a:pt x="756" y="462"/>
                        </a:lnTo>
                        <a:lnTo>
                          <a:pt x="749" y="456"/>
                        </a:lnTo>
                        <a:lnTo>
                          <a:pt x="745" y="452"/>
                        </a:lnTo>
                        <a:lnTo>
                          <a:pt x="742" y="448"/>
                        </a:lnTo>
                        <a:lnTo>
                          <a:pt x="739" y="444"/>
                        </a:lnTo>
                        <a:lnTo>
                          <a:pt x="738" y="444"/>
                        </a:lnTo>
                        <a:lnTo>
                          <a:pt x="736" y="432"/>
                        </a:lnTo>
                        <a:lnTo>
                          <a:pt x="730" y="397"/>
                        </a:lnTo>
                        <a:lnTo>
                          <a:pt x="720" y="350"/>
                        </a:lnTo>
                        <a:lnTo>
                          <a:pt x="708" y="295"/>
                        </a:lnTo>
                        <a:lnTo>
                          <a:pt x="694" y="238"/>
                        </a:lnTo>
                        <a:lnTo>
                          <a:pt x="678" y="186"/>
                        </a:lnTo>
                        <a:lnTo>
                          <a:pt x="663" y="146"/>
                        </a:lnTo>
                        <a:lnTo>
                          <a:pt x="646" y="125"/>
                        </a:lnTo>
                        <a:lnTo>
                          <a:pt x="636" y="119"/>
                        </a:lnTo>
                        <a:lnTo>
                          <a:pt x="625" y="111"/>
                        </a:lnTo>
                        <a:lnTo>
                          <a:pt x="612" y="101"/>
                        </a:lnTo>
                        <a:lnTo>
                          <a:pt x="596" y="92"/>
                        </a:lnTo>
                        <a:lnTo>
                          <a:pt x="581" y="80"/>
                        </a:lnTo>
                        <a:lnTo>
                          <a:pt x="563" y="68"/>
                        </a:lnTo>
                        <a:lnTo>
                          <a:pt x="546" y="56"/>
                        </a:lnTo>
                        <a:lnTo>
                          <a:pt x="529" y="45"/>
                        </a:lnTo>
                        <a:lnTo>
                          <a:pt x="511" y="35"/>
                        </a:lnTo>
                        <a:lnTo>
                          <a:pt x="494" y="25"/>
                        </a:lnTo>
                        <a:lnTo>
                          <a:pt x="479" y="15"/>
                        </a:lnTo>
                        <a:lnTo>
                          <a:pt x="464" y="9"/>
                        </a:lnTo>
                        <a:lnTo>
                          <a:pt x="451" y="4"/>
                        </a:lnTo>
                        <a:lnTo>
                          <a:pt x="440" y="0"/>
                        </a:lnTo>
                        <a:lnTo>
                          <a:pt x="431" y="0"/>
                        </a:lnTo>
                        <a:lnTo>
                          <a:pt x="426" y="2"/>
                        </a:lnTo>
                        <a:lnTo>
                          <a:pt x="419" y="7"/>
                        </a:lnTo>
                        <a:lnTo>
                          <a:pt x="408" y="15"/>
                        </a:lnTo>
                        <a:lnTo>
                          <a:pt x="393" y="27"/>
                        </a:lnTo>
                        <a:lnTo>
                          <a:pt x="376" y="41"/>
                        </a:lnTo>
                        <a:lnTo>
                          <a:pt x="357" y="54"/>
                        </a:lnTo>
                        <a:lnTo>
                          <a:pt x="336" y="72"/>
                        </a:lnTo>
                        <a:lnTo>
                          <a:pt x="315" y="90"/>
                        </a:lnTo>
                        <a:lnTo>
                          <a:pt x="293" y="105"/>
                        </a:lnTo>
                        <a:lnTo>
                          <a:pt x="272" y="123"/>
                        </a:lnTo>
                        <a:lnTo>
                          <a:pt x="250" y="141"/>
                        </a:lnTo>
                        <a:lnTo>
                          <a:pt x="233" y="156"/>
                        </a:lnTo>
                        <a:lnTo>
                          <a:pt x="216" y="172"/>
                        </a:lnTo>
                        <a:lnTo>
                          <a:pt x="204" y="184"/>
                        </a:lnTo>
                        <a:lnTo>
                          <a:pt x="194" y="193"/>
                        </a:lnTo>
                        <a:lnTo>
                          <a:pt x="190" y="201"/>
                        </a:lnTo>
                        <a:lnTo>
                          <a:pt x="190" y="205"/>
                        </a:lnTo>
                        <a:lnTo>
                          <a:pt x="195" y="207"/>
                        </a:lnTo>
                        <a:lnTo>
                          <a:pt x="206" y="209"/>
                        </a:lnTo>
                        <a:lnTo>
                          <a:pt x="221" y="211"/>
                        </a:lnTo>
                        <a:lnTo>
                          <a:pt x="239" y="215"/>
                        </a:lnTo>
                        <a:lnTo>
                          <a:pt x="260" y="217"/>
                        </a:lnTo>
                        <a:lnTo>
                          <a:pt x="284" y="219"/>
                        </a:lnTo>
                        <a:lnTo>
                          <a:pt x="309" y="221"/>
                        </a:lnTo>
                        <a:lnTo>
                          <a:pt x="335" y="223"/>
                        </a:lnTo>
                        <a:lnTo>
                          <a:pt x="360" y="227"/>
                        </a:lnTo>
                        <a:lnTo>
                          <a:pt x="386" y="229"/>
                        </a:lnTo>
                        <a:lnTo>
                          <a:pt x="409" y="233"/>
                        </a:lnTo>
                        <a:lnTo>
                          <a:pt x="430" y="235"/>
                        </a:lnTo>
                        <a:lnTo>
                          <a:pt x="449" y="238"/>
                        </a:lnTo>
                        <a:lnTo>
                          <a:pt x="463" y="240"/>
                        </a:lnTo>
                        <a:lnTo>
                          <a:pt x="474" y="244"/>
                        </a:lnTo>
                        <a:lnTo>
                          <a:pt x="480" y="248"/>
                        </a:lnTo>
                        <a:lnTo>
                          <a:pt x="488" y="260"/>
                        </a:lnTo>
                        <a:lnTo>
                          <a:pt x="499" y="282"/>
                        </a:lnTo>
                        <a:lnTo>
                          <a:pt x="513" y="305"/>
                        </a:lnTo>
                        <a:lnTo>
                          <a:pt x="529" y="332"/>
                        </a:lnTo>
                        <a:lnTo>
                          <a:pt x="545" y="358"/>
                        </a:lnTo>
                        <a:lnTo>
                          <a:pt x="561" y="379"/>
                        </a:lnTo>
                        <a:lnTo>
                          <a:pt x="575" y="395"/>
                        </a:lnTo>
                        <a:lnTo>
                          <a:pt x="587" y="399"/>
                        </a:lnTo>
                        <a:lnTo>
                          <a:pt x="600" y="397"/>
                        </a:lnTo>
                        <a:lnTo>
                          <a:pt x="614" y="397"/>
                        </a:lnTo>
                        <a:lnTo>
                          <a:pt x="631" y="397"/>
                        </a:lnTo>
                        <a:lnTo>
                          <a:pt x="647" y="401"/>
                        </a:lnTo>
                        <a:lnTo>
                          <a:pt x="663" y="407"/>
                        </a:lnTo>
                        <a:lnTo>
                          <a:pt x="677" y="417"/>
                        </a:lnTo>
                        <a:lnTo>
                          <a:pt x="688" y="434"/>
                        </a:lnTo>
                        <a:lnTo>
                          <a:pt x="696" y="456"/>
                        </a:lnTo>
                        <a:lnTo>
                          <a:pt x="703" y="481"/>
                        </a:lnTo>
                        <a:lnTo>
                          <a:pt x="714" y="509"/>
                        </a:lnTo>
                        <a:lnTo>
                          <a:pt x="725" y="538"/>
                        </a:lnTo>
                        <a:lnTo>
                          <a:pt x="736" y="569"/>
                        </a:lnTo>
                        <a:lnTo>
                          <a:pt x="746" y="608"/>
                        </a:lnTo>
                        <a:lnTo>
                          <a:pt x="753" y="655"/>
                        </a:lnTo>
                        <a:lnTo>
                          <a:pt x="754" y="710"/>
                        </a:lnTo>
                        <a:lnTo>
                          <a:pt x="748" y="777"/>
                        </a:lnTo>
                        <a:lnTo>
                          <a:pt x="720" y="706"/>
                        </a:lnTo>
                        <a:lnTo>
                          <a:pt x="773" y="610"/>
                        </a:lnTo>
                        <a:lnTo>
                          <a:pt x="750" y="575"/>
                        </a:lnTo>
                        <a:lnTo>
                          <a:pt x="703" y="657"/>
                        </a:lnTo>
                        <a:lnTo>
                          <a:pt x="701" y="646"/>
                        </a:lnTo>
                        <a:lnTo>
                          <a:pt x="696" y="616"/>
                        </a:lnTo>
                        <a:lnTo>
                          <a:pt x="694" y="587"/>
                        </a:lnTo>
                        <a:lnTo>
                          <a:pt x="696" y="567"/>
                        </a:lnTo>
                        <a:lnTo>
                          <a:pt x="701" y="563"/>
                        </a:lnTo>
                        <a:lnTo>
                          <a:pt x="707" y="558"/>
                        </a:lnTo>
                        <a:lnTo>
                          <a:pt x="715" y="554"/>
                        </a:lnTo>
                        <a:lnTo>
                          <a:pt x="724" y="548"/>
                        </a:lnTo>
                        <a:lnTo>
                          <a:pt x="732" y="544"/>
                        </a:lnTo>
                        <a:lnTo>
                          <a:pt x="737" y="540"/>
                        </a:lnTo>
                        <a:lnTo>
                          <a:pt x="742" y="538"/>
                        </a:lnTo>
                        <a:lnTo>
                          <a:pt x="744" y="538"/>
                        </a:lnTo>
                        <a:lnTo>
                          <a:pt x="714" y="479"/>
                        </a:lnTo>
                        <a:lnTo>
                          <a:pt x="712" y="479"/>
                        </a:lnTo>
                        <a:lnTo>
                          <a:pt x="705" y="481"/>
                        </a:lnTo>
                        <a:lnTo>
                          <a:pt x="696" y="481"/>
                        </a:lnTo>
                        <a:lnTo>
                          <a:pt x="684" y="481"/>
                        </a:lnTo>
                        <a:lnTo>
                          <a:pt x="671" y="481"/>
                        </a:lnTo>
                        <a:lnTo>
                          <a:pt x="657" y="481"/>
                        </a:lnTo>
                        <a:lnTo>
                          <a:pt x="643" y="479"/>
                        </a:lnTo>
                        <a:lnTo>
                          <a:pt x="631" y="475"/>
                        </a:lnTo>
                        <a:lnTo>
                          <a:pt x="617" y="471"/>
                        </a:lnTo>
                        <a:lnTo>
                          <a:pt x="601" y="471"/>
                        </a:lnTo>
                        <a:lnTo>
                          <a:pt x="583" y="469"/>
                        </a:lnTo>
                        <a:lnTo>
                          <a:pt x="564" y="469"/>
                        </a:lnTo>
                        <a:lnTo>
                          <a:pt x="544" y="469"/>
                        </a:lnTo>
                        <a:lnTo>
                          <a:pt x="526" y="469"/>
                        </a:lnTo>
                        <a:lnTo>
                          <a:pt x="511" y="466"/>
                        </a:lnTo>
                        <a:lnTo>
                          <a:pt x="498" y="460"/>
                        </a:lnTo>
                        <a:lnTo>
                          <a:pt x="484" y="452"/>
                        </a:lnTo>
                        <a:lnTo>
                          <a:pt x="468" y="444"/>
                        </a:lnTo>
                        <a:lnTo>
                          <a:pt x="450" y="434"/>
                        </a:lnTo>
                        <a:lnTo>
                          <a:pt x="430" y="426"/>
                        </a:lnTo>
                        <a:lnTo>
                          <a:pt x="412" y="421"/>
                        </a:lnTo>
                        <a:lnTo>
                          <a:pt x="395" y="415"/>
                        </a:lnTo>
                        <a:lnTo>
                          <a:pt x="380" y="413"/>
                        </a:lnTo>
                        <a:lnTo>
                          <a:pt x="369" y="415"/>
                        </a:lnTo>
                        <a:lnTo>
                          <a:pt x="359" y="419"/>
                        </a:lnTo>
                        <a:lnTo>
                          <a:pt x="348" y="428"/>
                        </a:lnTo>
                        <a:lnTo>
                          <a:pt x="335" y="440"/>
                        </a:lnTo>
                        <a:lnTo>
                          <a:pt x="323" y="454"/>
                        </a:lnTo>
                        <a:lnTo>
                          <a:pt x="309" y="471"/>
                        </a:lnTo>
                        <a:lnTo>
                          <a:pt x="297" y="489"/>
                        </a:lnTo>
                        <a:lnTo>
                          <a:pt x="286" y="511"/>
                        </a:lnTo>
                        <a:lnTo>
                          <a:pt x="277" y="530"/>
                        </a:lnTo>
                        <a:lnTo>
                          <a:pt x="265" y="554"/>
                        </a:lnTo>
                        <a:lnTo>
                          <a:pt x="247" y="583"/>
                        </a:lnTo>
                        <a:lnTo>
                          <a:pt x="226" y="614"/>
                        </a:lnTo>
                        <a:lnTo>
                          <a:pt x="203" y="648"/>
                        </a:lnTo>
                        <a:lnTo>
                          <a:pt x="178" y="679"/>
                        </a:lnTo>
                        <a:lnTo>
                          <a:pt x="156" y="706"/>
                        </a:lnTo>
                        <a:lnTo>
                          <a:pt x="137" y="726"/>
                        </a:lnTo>
                        <a:lnTo>
                          <a:pt x="124" y="738"/>
                        </a:lnTo>
                        <a:lnTo>
                          <a:pt x="112" y="753"/>
                        </a:lnTo>
                        <a:lnTo>
                          <a:pt x="95" y="785"/>
                        </a:lnTo>
                        <a:lnTo>
                          <a:pt x="78" y="828"/>
                        </a:lnTo>
                        <a:lnTo>
                          <a:pt x="58" y="883"/>
                        </a:lnTo>
                        <a:lnTo>
                          <a:pt x="39" y="941"/>
                        </a:lnTo>
                        <a:lnTo>
                          <a:pt x="22" y="1006"/>
                        </a:lnTo>
                        <a:lnTo>
                          <a:pt x="9" y="1068"/>
                        </a:lnTo>
                        <a:lnTo>
                          <a:pt x="0" y="1127"/>
                        </a:lnTo>
                        <a:lnTo>
                          <a:pt x="17" y="1119"/>
                        </a:lnTo>
                        <a:lnTo>
                          <a:pt x="34" y="1112"/>
                        </a:lnTo>
                        <a:lnTo>
                          <a:pt x="52" y="1104"/>
                        </a:lnTo>
                        <a:lnTo>
                          <a:pt x="70" y="1096"/>
                        </a:lnTo>
                        <a:lnTo>
                          <a:pt x="88" y="1088"/>
                        </a:lnTo>
                        <a:lnTo>
                          <a:pt x="105" y="1080"/>
                        </a:lnTo>
                        <a:lnTo>
                          <a:pt x="122" y="1072"/>
                        </a:lnTo>
                        <a:lnTo>
                          <a:pt x="139" y="1063"/>
                        </a:lnTo>
                        <a:lnTo>
                          <a:pt x="154" y="1055"/>
                        </a:lnTo>
                        <a:lnTo>
                          <a:pt x="168" y="1045"/>
                        </a:lnTo>
                        <a:lnTo>
                          <a:pt x="183" y="1037"/>
                        </a:lnTo>
                        <a:lnTo>
                          <a:pt x="195" y="1027"/>
                        </a:lnTo>
                        <a:lnTo>
                          <a:pt x="206" y="1018"/>
                        </a:lnTo>
                        <a:lnTo>
                          <a:pt x="216" y="1008"/>
                        </a:lnTo>
                        <a:lnTo>
                          <a:pt x="224" y="998"/>
                        </a:lnTo>
                        <a:lnTo>
                          <a:pt x="229" y="988"/>
                        </a:lnTo>
                        <a:lnTo>
                          <a:pt x="241" y="965"/>
                        </a:lnTo>
                        <a:lnTo>
                          <a:pt x="255" y="939"/>
                        </a:lnTo>
                        <a:lnTo>
                          <a:pt x="270" y="914"/>
                        </a:lnTo>
                        <a:lnTo>
                          <a:pt x="288" y="886"/>
                        </a:lnTo>
                        <a:lnTo>
                          <a:pt x="306" y="861"/>
                        </a:lnTo>
                        <a:lnTo>
                          <a:pt x="325" y="837"/>
                        </a:lnTo>
                        <a:lnTo>
                          <a:pt x="342" y="822"/>
                        </a:lnTo>
                        <a:lnTo>
                          <a:pt x="360" y="810"/>
                        </a:lnTo>
                        <a:lnTo>
                          <a:pt x="378" y="800"/>
                        </a:lnTo>
                        <a:lnTo>
                          <a:pt x="396" y="789"/>
                        </a:lnTo>
                        <a:lnTo>
                          <a:pt x="415" y="771"/>
                        </a:lnTo>
                        <a:lnTo>
                          <a:pt x="432" y="749"/>
                        </a:lnTo>
                        <a:lnTo>
                          <a:pt x="449" y="726"/>
                        </a:lnTo>
                        <a:lnTo>
                          <a:pt x="462" y="700"/>
                        </a:lnTo>
                        <a:lnTo>
                          <a:pt x="472" y="673"/>
                        </a:lnTo>
                        <a:lnTo>
                          <a:pt x="478" y="646"/>
                        </a:lnTo>
                        <a:lnTo>
                          <a:pt x="482" y="618"/>
                        </a:lnTo>
                        <a:lnTo>
                          <a:pt x="491" y="595"/>
                        </a:lnTo>
                        <a:lnTo>
                          <a:pt x="502" y="575"/>
                        </a:lnTo>
                        <a:lnTo>
                          <a:pt x="517" y="560"/>
                        </a:lnTo>
                        <a:lnTo>
                          <a:pt x="532" y="548"/>
                        </a:lnTo>
                        <a:lnTo>
                          <a:pt x="548" y="544"/>
                        </a:lnTo>
                        <a:lnTo>
                          <a:pt x="564" y="542"/>
                        </a:lnTo>
                        <a:lnTo>
                          <a:pt x="579" y="548"/>
                        </a:lnTo>
                        <a:lnTo>
                          <a:pt x="592" y="556"/>
                        </a:lnTo>
                        <a:lnTo>
                          <a:pt x="605" y="567"/>
                        </a:lnTo>
                        <a:lnTo>
                          <a:pt x="617" y="583"/>
                        </a:lnTo>
                        <a:lnTo>
                          <a:pt x="630" y="608"/>
                        </a:lnTo>
                        <a:lnTo>
                          <a:pt x="642" y="646"/>
                        </a:lnTo>
                        <a:lnTo>
                          <a:pt x="654" y="697"/>
                        </a:lnTo>
                        <a:lnTo>
                          <a:pt x="665" y="767"/>
                        </a:lnTo>
                        <a:lnTo>
                          <a:pt x="676" y="857"/>
                        </a:lnTo>
                        <a:lnTo>
                          <a:pt x="659" y="853"/>
                        </a:lnTo>
                        <a:lnTo>
                          <a:pt x="644" y="847"/>
                        </a:lnTo>
                        <a:lnTo>
                          <a:pt x="628" y="845"/>
                        </a:lnTo>
                        <a:lnTo>
                          <a:pt x="613" y="841"/>
                        </a:lnTo>
                        <a:lnTo>
                          <a:pt x="597" y="839"/>
                        </a:lnTo>
                        <a:lnTo>
                          <a:pt x="583" y="837"/>
                        </a:lnTo>
                        <a:lnTo>
                          <a:pt x="569" y="837"/>
                        </a:lnTo>
                        <a:lnTo>
                          <a:pt x="554" y="837"/>
                        </a:lnTo>
                        <a:lnTo>
                          <a:pt x="541" y="837"/>
                        </a:lnTo>
                        <a:lnTo>
                          <a:pt x="528" y="839"/>
                        </a:lnTo>
                        <a:lnTo>
                          <a:pt x="515" y="841"/>
                        </a:lnTo>
                        <a:lnTo>
                          <a:pt x="503" y="843"/>
                        </a:lnTo>
                        <a:lnTo>
                          <a:pt x="492" y="847"/>
                        </a:lnTo>
                        <a:lnTo>
                          <a:pt x="481" y="851"/>
                        </a:lnTo>
                        <a:lnTo>
                          <a:pt x="471" y="855"/>
                        </a:lnTo>
                        <a:lnTo>
                          <a:pt x="462" y="861"/>
                        </a:lnTo>
                        <a:lnTo>
                          <a:pt x="446" y="875"/>
                        </a:lnTo>
                        <a:lnTo>
                          <a:pt x="429" y="888"/>
                        </a:lnTo>
                        <a:lnTo>
                          <a:pt x="413" y="904"/>
                        </a:lnTo>
                        <a:lnTo>
                          <a:pt x="398" y="920"/>
                        </a:lnTo>
                        <a:lnTo>
                          <a:pt x="384" y="935"/>
                        </a:lnTo>
                        <a:lnTo>
                          <a:pt x="370" y="947"/>
                        </a:lnTo>
                        <a:lnTo>
                          <a:pt x="359" y="959"/>
                        </a:lnTo>
                        <a:lnTo>
                          <a:pt x="349" y="965"/>
                        </a:lnTo>
                        <a:lnTo>
                          <a:pt x="338" y="975"/>
                        </a:lnTo>
                        <a:lnTo>
                          <a:pt x="325" y="994"/>
                        </a:lnTo>
                        <a:lnTo>
                          <a:pt x="309" y="1018"/>
                        </a:lnTo>
                        <a:lnTo>
                          <a:pt x="292" y="1043"/>
                        </a:lnTo>
                        <a:lnTo>
                          <a:pt x="273" y="1070"/>
                        </a:lnTo>
                        <a:lnTo>
                          <a:pt x="254" y="1092"/>
                        </a:lnTo>
                        <a:lnTo>
                          <a:pt x="234" y="1108"/>
                        </a:lnTo>
                        <a:lnTo>
                          <a:pt x="214" y="1112"/>
                        </a:lnTo>
                        <a:lnTo>
                          <a:pt x="232" y="1141"/>
                        </a:lnTo>
                        <a:lnTo>
                          <a:pt x="247" y="1162"/>
                        </a:lnTo>
                        <a:lnTo>
                          <a:pt x="262" y="1176"/>
                        </a:lnTo>
                        <a:lnTo>
                          <a:pt x="275" y="1188"/>
                        </a:lnTo>
                        <a:lnTo>
                          <a:pt x="287" y="1194"/>
                        </a:lnTo>
                        <a:lnTo>
                          <a:pt x="298" y="1196"/>
                        </a:lnTo>
                        <a:lnTo>
                          <a:pt x="309" y="1198"/>
                        </a:lnTo>
                        <a:lnTo>
                          <a:pt x="320" y="1200"/>
                        </a:lnTo>
                        <a:lnTo>
                          <a:pt x="303" y="1247"/>
                        </a:lnTo>
                        <a:lnTo>
                          <a:pt x="289" y="1303"/>
                        </a:lnTo>
                        <a:lnTo>
                          <a:pt x="277" y="1368"/>
                        </a:lnTo>
                        <a:lnTo>
                          <a:pt x="268" y="1435"/>
                        </a:lnTo>
                        <a:lnTo>
                          <a:pt x="262" y="1501"/>
                        </a:lnTo>
                        <a:lnTo>
                          <a:pt x="258" y="1566"/>
                        </a:lnTo>
                        <a:lnTo>
                          <a:pt x="256" y="1624"/>
                        </a:lnTo>
                        <a:lnTo>
                          <a:pt x="257" y="1673"/>
                        </a:lnTo>
                        <a:lnTo>
                          <a:pt x="275" y="1644"/>
                        </a:lnTo>
                        <a:lnTo>
                          <a:pt x="296" y="1619"/>
                        </a:lnTo>
                        <a:lnTo>
                          <a:pt x="317" y="1599"/>
                        </a:lnTo>
                        <a:lnTo>
                          <a:pt x="339" y="1581"/>
                        </a:lnTo>
                        <a:lnTo>
                          <a:pt x="361" y="1564"/>
                        </a:lnTo>
                        <a:lnTo>
                          <a:pt x="381" y="1542"/>
                        </a:lnTo>
                        <a:lnTo>
                          <a:pt x="400" y="1519"/>
                        </a:lnTo>
                        <a:lnTo>
                          <a:pt x="415" y="1487"/>
                        </a:lnTo>
                        <a:lnTo>
                          <a:pt x="438" y="1419"/>
                        </a:lnTo>
                        <a:lnTo>
                          <a:pt x="456" y="1356"/>
                        </a:lnTo>
                        <a:lnTo>
                          <a:pt x="469" y="1299"/>
                        </a:lnTo>
                        <a:lnTo>
                          <a:pt x="478" y="1251"/>
                        </a:lnTo>
                        <a:lnTo>
                          <a:pt x="485" y="1207"/>
                        </a:lnTo>
                        <a:lnTo>
                          <a:pt x="491" y="1174"/>
                        </a:lnTo>
                        <a:lnTo>
                          <a:pt x="497" y="1147"/>
                        </a:lnTo>
                        <a:lnTo>
                          <a:pt x="504" y="1127"/>
                        </a:lnTo>
                        <a:lnTo>
                          <a:pt x="513" y="1112"/>
                        </a:lnTo>
                        <a:lnTo>
                          <a:pt x="524" y="1096"/>
                        </a:lnTo>
                        <a:lnTo>
                          <a:pt x="538" y="1078"/>
                        </a:lnTo>
                        <a:lnTo>
                          <a:pt x="552" y="1063"/>
                        </a:lnTo>
                        <a:lnTo>
                          <a:pt x="568" y="1049"/>
                        </a:lnTo>
                        <a:lnTo>
                          <a:pt x="583" y="1037"/>
                        </a:lnTo>
                        <a:lnTo>
                          <a:pt x="601" y="1029"/>
                        </a:lnTo>
                        <a:lnTo>
                          <a:pt x="617" y="1027"/>
                        </a:lnTo>
                        <a:lnTo>
                          <a:pt x="634" y="1029"/>
                        </a:lnTo>
                        <a:lnTo>
                          <a:pt x="647" y="1031"/>
                        </a:lnTo>
                        <a:lnTo>
                          <a:pt x="659" y="1037"/>
                        </a:lnTo>
                        <a:lnTo>
                          <a:pt x="668" y="1041"/>
                        </a:lnTo>
                        <a:lnTo>
                          <a:pt x="676" y="1047"/>
                        </a:lnTo>
                        <a:lnTo>
                          <a:pt x="681" y="1053"/>
                        </a:lnTo>
                        <a:lnTo>
                          <a:pt x="684" y="1055"/>
                        </a:lnTo>
                        <a:lnTo>
                          <a:pt x="685" y="1057"/>
                        </a:lnTo>
                        <a:lnTo>
                          <a:pt x="668" y="1082"/>
                        </a:lnTo>
                        <a:lnTo>
                          <a:pt x="653" y="1104"/>
                        </a:lnTo>
                        <a:lnTo>
                          <a:pt x="638" y="1121"/>
                        </a:lnTo>
                        <a:lnTo>
                          <a:pt x="625" y="1135"/>
                        </a:lnTo>
                        <a:lnTo>
                          <a:pt x="612" y="1147"/>
                        </a:lnTo>
                        <a:lnTo>
                          <a:pt x="601" y="1155"/>
                        </a:lnTo>
                        <a:lnTo>
                          <a:pt x="590" y="1161"/>
                        </a:lnTo>
                        <a:lnTo>
                          <a:pt x="581" y="1166"/>
                        </a:lnTo>
                        <a:lnTo>
                          <a:pt x="572" y="1172"/>
                        </a:lnTo>
                        <a:lnTo>
                          <a:pt x="565" y="1186"/>
                        </a:lnTo>
                        <a:lnTo>
                          <a:pt x="559" y="1202"/>
                        </a:lnTo>
                        <a:lnTo>
                          <a:pt x="554" y="1221"/>
                        </a:lnTo>
                        <a:lnTo>
                          <a:pt x="549" y="1243"/>
                        </a:lnTo>
                        <a:lnTo>
                          <a:pt x="544" y="1264"/>
                        </a:lnTo>
                        <a:lnTo>
                          <a:pt x="541" y="1286"/>
                        </a:lnTo>
                        <a:lnTo>
                          <a:pt x="536" y="1307"/>
                        </a:lnTo>
                        <a:lnTo>
                          <a:pt x="532" y="1358"/>
                        </a:lnTo>
                        <a:lnTo>
                          <a:pt x="532" y="1413"/>
                        </a:lnTo>
                        <a:lnTo>
                          <a:pt x="535" y="1460"/>
                        </a:lnTo>
                        <a:lnTo>
                          <a:pt x="536" y="1480"/>
                        </a:lnTo>
                        <a:lnTo>
                          <a:pt x="541" y="1478"/>
                        </a:lnTo>
                        <a:lnTo>
                          <a:pt x="551" y="1474"/>
                        </a:lnTo>
                        <a:lnTo>
                          <a:pt x="566" y="1468"/>
                        </a:lnTo>
                        <a:lnTo>
                          <a:pt x="585" y="1460"/>
                        </a:lnTo>
                        <a:lnTo>
                          <a:pt x="603" y="1450"/>
                        </a:lnTo>
                        <a:lnTo>
                          <a:pt x="620" y="1440"/>
                        </a:lnTo>
                        <a:lnTo>
                          <a:pt x="633" y="1431"/>
                        </a:lnTo>
                        <a:lnTo>
                          <a:pt x="640" y="1419"/>
                        </a:lnTo>
                        <a:lnTo>
                          <a:pt x="642" y="1380"/>
                        </a:lnTo>
                        <a:lnTo>
                          <a:pt x="641" y="1323"/>
                        </a:lnTo>
                        <a:lnTo>
                          <a:pt x="641" y="1268"/>
                        </a:lnTo>
                        <a:lnTo>
                          <a:pt x="648" y="1235"/>
                        </a:lnTo>
                        <a:lnTo>
                          <a:pt x="656" y="1223"/>
                        </a:lnTo>
                        <a:lnTo>
                          <a:pt x="666" y="1207"/>
                        </a:lnTo>
                        <a:lnTo>
                          <a:pt x="677" y="1190"/>
                        </a:lnTo>
                        <a:lnTo>
                          <a:pt x="689" y="1172"/>
                        </a:lnTo>
                        <a:lnTo>
                          <a:pt x="699" y="1155"/>
                        </a:lnTo>
                        <a:lnTo>
                          <a:pt x="708" y="1141"/>
                        </a:lnTo>
                        <a:lnTo>
                          <a:pt x="714" y="1131"/>
                        </a:lnTo>
                        <a:lnTo>
                          <a:pt x="716" y="1127"/>
                        </a:lnTo>
                        <a:lnTo>
                          <a:pt x="722" y="1172"/>
                        </a:lnTo>
                        <a:lnTo>
                          <a:pt x="730" y="1215"/>
                        </a:lnTo>
                        <a:lnTo>
                          <a:pt x="739" y="1256"/>
                        </a:lnTo>
                        <a:lnTo>
                          <a:pt x="749" y="1303"/>
                        </a:lnTo>
                        <a:lnTo>
                          <a:pt x="759" y="1356"/>
                        </a:lnTo>
                        <a:lnTo>
                          <a:pt x="767" y="1419"/>
                        </a:lnTo>
                        <a:lnTo>
                          <a:pt x="773" y="1495"/>
                        </a:lnTo>
                        <a:lnTo>
                          <a:pt x="775" y="1587"/>
                        </a:lnTo>
                        <a:lnTo>
                          <a:pt x="856" y="1587"/>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aphicFrame>
                <p:nvGraphicFramePr>
                  <p:cNvPr id="24732" name="Object 2"/>
                  <p:cNvGraphicFramePr>
                    <a:graphicFrameLocks noChangeAspect="1"/>
                  </p:cNvGraphicFramePr>
                  <p:nvPr/>
                </p:nvGraphicFramePr>
                <p:xfrm>
                  <a:off x="576" y="1560"/>
                  <a:ext cx="144" cy="183"/>
                </p:xfrm>
                <a:graphic>
                  <a:graphicData uri="http://schemas.openxmlformats.org/presentationml/2006/ole">
                    <mc:AlternateContent xmlns:mc="http://schemas.openxmlformats.org/markup-compatibility/2006">
                      <mc:Choice xmlns:v="urn:schemas-microsoft-com:vml" Requires="v">
                        <p:oleObj spid="_x0000_s3284" name="Clip" r:id="rId3" imgW="742493" imgH="726948" progId="MS_ClipArt_Gallery.2">
                          <p:embed/>
                        </p:oleObj>
                      </mc:Choice>
                      <mc:Fallback>
                        <p:oleObj name="Clip" r:id="rId3" imgW="742493" imgH="72694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560"/>
                                <a:ext cx="144"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733" name="Object 3"/>
                  <p:cNvGraphicFramePr>
                    <a:graphicFrameLocks noChangeAspect="1"/>
                  </p:cNvGraphicFramePr>
                  <p:nvPr/>
                </p:nvGraphicFramePr>
                <p:xfrm>
                  <a:off x="702" y="1200"/>
                  <a:ext cx="114" cy="165"/>
                </p:xfrm>
                <a:graphic>
                  <a:graphicData uri="http://schemas.openxmlformats.org/presentationml/2006/ole">
                    <mc:AlternateContent xmlns:mc="http://schemas.openxmlformats.org/markup-compatibility/2006">
                      <mc:Choice xmlns:v="urn:schemas-microsoft-com:vml" Requires="v">
                        <p:oleObj spid="_x0000_s3285" name="Clip" r:id="rId5" imgW="726034" imgH="812902" progId="MS_ClipArt_Gallery.2">
                          <p:embed/>
                        </p:oleObj>
                      </mc:Choice>
                      <mc:Fallback>
                        <p:oleObj name="Clip" r:id="rId5" imgW="726034" imgH="812902"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 y="1200"/>
                                <a:ext cx="114"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734" name="Object 4"/>
                  <p:cNvGraphicFramePr>
                    <a:graphicFrameLocks noChangeAspect="1"/>
                  </p:cNvGraphicFramePr>
                  <p:nvPr/>
                </p:nvGraphicFramePr>
                <p:xfrm>
                  <a:off x="720" y="1747"/>
                  <a:ext cx="114" cy="166"/>
                </p:xfrm>
                <a:graphic>
                  <a:graphicData uri="http://schemas.openxmlformats.org/presentationml/2006/ole">
                    <mc:AlternateContent xmlns:mc="http://schemas.openxmlformats.org/markup-compatibility/2006">
                      <mc:Choice xmlns:v="urn:schemas-microsoft-com:vml" Requires="v">
                        <p:oleObj spid="_x0000_s3286" name="Clip" r:id="rId7" imgW="726034" imgH="812902" progId="MS_ClipArt_Gallery.2">
                          <p:embed/>
                        </p:oleObj>
                      </mc:Choice>
                      <mc:Fallback>
                        <p:oleObj name="Clip" r:id="rId7" imgW="726034" imgH="812902"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1747"/>
                                <a:ext cx="114" cy="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735" name="Object 5"/>
                  <p:cNvGraphicFramePr>
                    <a:graphicFrameLocks noChangeAspect="1"/>
                  </p:cNvGraphicFramePr>
                  <p:nvPr/>
                </p:nvGraphicFramePr>
                <p:xfrm>
                  <a:off x="528" y="1810"/>
                  <a:ext cx="144" cy="183"/>
                </p:xfrm>
                <a:graphic>
                  <a:graphicData uri="http://schemas.openxmlformats.org/presentationml/2006/ole">
                    <mc:AlternateContent xmlns:mc="http://schemas.openxmlformats.org/markup-compatibility/2006">
                      <mc:Choice xmlns:v="urn:schemas-microsoft-com:vml" Requires="v">
                        <p:oleObj spid="_x0000_s3287" name="Clip" r:id="rId8" imgW="742493" imgH="726948" progId="MS_ClipArt_Gallery.2">
                          <p:embed/>
                        </p:oleObj>
                      </mc:Choice>
                      <mc:Fallback>
                        <p:oleObj name="Clip" r:id="rId8" imgW="742493" imgH="72694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810"/>
                                <a:ext cx="144"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736" name="Object 6"/>
                  <p:cNvGraphicFramePr>
                    <a:graphicFrameLocks noChangeAspect="1"/>
                  </p:cNvGraphicFramePr>
                  <p:nvPr/>
                </p:nvGraphicFramePr>
                <p:xfrm>
                  <a:off x="576" y="1311"/>
                  <a:ext cx="144" cy="183"/>
                </p:xfrm>
                <a:graphic>
                  <a:graphicData uri="http://schemas.openxmlformats.org/presentationml/2006/ole">
                    <mc:AlternateContent xmlns:mc="http://schemas.openxmlformats.org/markup-compatibility/2006">
                      <mc:Choice xmlns:v="urn:schemas-microsoft-com:vml" Requires="v">
                        <p:oleObj spid="_x0000_s3288" name="Clip" r:id="rId9" imgW="742493" imgH="726948" progId="MS_ClipArt_Gallery.2">
                          <p:embed/>
                        </p:oleObj>
                      </mc:Choice>
                      <mc:Fallback>
                        <p:oleObj name="Clip" r:id="rId9" imgW="742493" imgH="72694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311"/>
                                <a:ext cx="144"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737" name="Rectangle 92"/>
                  <p:cNvSpPr>
                    <a:spLocks noChangeArrowheads="1"/>
                  </p:cNvSpPr>
                  <p:nvPr/>
                </p:nvSpPr>
                <p:spPr bwMode="auto">
                  <a:xfrm>
                    <a:off x="624" y="2256"/>
                    <a:ext cx="144" cy="144"/>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24738" name="Rectangle 93"/>
                  <p:cNvSpPr>
                    <a:spLocks noChangeArrowheads="1"/>
                  </p:cNvSpPr>
                  <p:nvPr/>
                </p:nvSpPr>
                <p:spPr bwMode="auto">
                  <a:xfrm>
                    <a:off x="432" y="2400"/>
                    <a:ext cx="528" cy="144"/>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grpSp>
            <p:grpSp>
              <p:nvGrpSpPr>
                <p:cNvPr id="24634" name="Group 94"/>
                <p:cNvGrpSpPr>
                  <a:grpSpLocks/>
                </p:cNvGrpSpPr>
                <p:nvPr/>
              </p:nvGrpSpPr>
              <p:grpSpPr bwMode="auto">
                <a:xfrm>
                  <a:off x="384" y="2487"/>
                  <a:ext cx="624" cy="105"/>
                  <a:chOff x="384" y="2496"/>
                  <a:chExt cx="625" cy="105"/>
                </a:xfrm>
              </p:grpSpPr>
              <p:sp>
                <p:nvSpPr>
                  <p:cNvPr id="24652" name="Line 95"/>
                  <p:cNvSpPr>
                    <a:spLocks noChangeShapeType="1"/>
                  </p:cNvSpPr>
                  <p:nvPr/>
                </p:nvSpPr>
                <p:spPr bwMode="auto">
                  <a:xfrm>
                    <a:off x="384" y="2592"/>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cxnSp>
                <p:nvCxnSpPr>
                  <p:cNvPr id="24653" name="AutoShape 96"/>
                  <p:cNvCxnSpPr>
                    <a:cxnSpLocks noChangeShapeType="1"/>
                    <a:stCxn id="24652" idx="1"/>
                  </p:cNvCxnSpPr>
                  <p:nvPr/>
                </p:nvCxnSpPr>
                <p:spPr bwMode="auto">
                  <a:xfrm rot="5400000" flipH="1" flipV="1">
                    <a:off x="956" y="2548"/>
                    <a:ext cx="105" cy="1"/>
                  </a:xfrm>
                  <a:prstGeom prst="bentConnector5">
                    <a:avLst>
                      <a:gd name="adj1" fmla="val 14282"/>
                      <a:gd name="adj2" fmla="val 99995"/>
                      <a:gd name="adj3" fmla="val 5428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654" name="AutoShape 97"/>
                  <p:cNvCxnSpPr>
                    <a:cxnSpLocks noChangeShapeType="1"/>
                  </p:cNvCxnSpPr>
                  <p:nvPr/>
                </p:nvCxnSpPr>
                <p:spPr bwMode="auto">
                  <a:xfrm rot="5400000" flipH="1" flipV="1">
                    <a:off x="332" y="2548"/>
                    <a:ext cx="105" cy="1"/>
                  </a:xfrm>
                  <a:prstGeom prst="bentConnector5">
                    <a:avLst>
                      <a:gd name="adj1" fmla="val 14282"/>
                      <a:gd name="adj2" fmla="val 99995"/>
                      <a:gd name="adj3" fmla="val 6094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sp>
              <p:nvSpPr>
                <p:cNvPr id="24635" name="Line 98"/>
                <p:cNvSpPr>
                  <a:spLocks noChangeShapeType="1"/>
                </p:cNvSpPr>
                <p:nvPr/>
              </p:nvSpPr>
              <p:spPr bwMode="auto">
                <a:xfrm>
                  <a:off x="672" y="2592"/>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36" name="Line 99"/>
                <p:cNvSpPr>
                  <a:spLocks noChangeShapeType="1"/>
                </p:cNvSpPr>
                <p:nvPr/>
              </p:nvSpPr>
              <p:spPr bwMode="auto">
                <a:xfrm>
                  <a:off x="672" y="2928"/>
                  <a:ext cx="86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4637" name="Group 100"/>
                <p:cNvGrpSpPr>
                  <a:grpSpLocks/>
                </p:cNvGrpSpPr>
                <p:nvPr/>
              </p:nvGrpSpPr>
              <p:grpSpPr bwMode="auto">
                <a:xfrm>
                  <a:off x="1344" y="3024"/>
                  <a:ext cx="384" cy="336"/>
                  <a:chOff x="384" y="2496"/>
                  <a:chExt cx="625" cy="105"/>
                </a:xfrm>
              </p:grpSpPr>
              <p:sp>
                <p:nvSpPr>
                  <p:cNvPr id="24649" name="Line 101"/>
                  <p:cNvSpPr>
                    <a:spLocks noChangeShapeType="1"/>
                  </p:cNvSpPr>
                  <p:nvPr/>
                </p:nvSpPr>
                <p:spPr bwMode="auto">
                  <a:xfrm>
                    <a:off x="384" y="2592"/>
                    <a:ext cx="624" cy="0"/>
                  </a:xfrm>
                  <a:prstGeom prst="line">
                    <a:avLst/>
                  </a:prstGeom>
                  <a:noFill/>
                  <a:ln w="28575">
                    <a:solidFill>
                      <a:srgbClr val="E0B5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cxnSp>
                <p:nvCxnSpPr>
                  <p:cNvPr id="24650" name="AutoShape 102"/>
                  <p:cNvCxnSpPr>
                    <a:cxnSpLocks noChangeShapeType="1"/>
                    <a:stCxn id="24649" idx="1"/>
                  </p:cNvCxnSpPr>
                  <p:nvPr/>
                </p:nvCxnSpPr>
                <p:spPr bwMode="auto">
                  <a:xfrm rot="5400000" flipH="1" flipV="1">
                    <a:off x="956" y="2548"/>
                    <a:ext cx="105" cy="1"/>
                  </a:xfrm>
                  <a:prstGeom prst="bentConnector5">
                    <a:avLst>
                      <a:gd name="adj1" fmla="val 14282"/>
                      <a:gd name="adj2" fmla="val 99995"/>
                      <a:gd name="adj3" fmla="val 54287"/>
                    </a:avLst>
                  </a:prstGeom>
                  <a:noFill/>
                  <a:ln w="28575">
                    <a:solidFill>
                      <a:srgbClr val="E0B500"/>
                    </a:solidFill>
                    <a:miter lim="800000"/>
                    <a:headEnd/>
                    <a:tailEnd/>
                  </a:ln>
                  <a:extLst>
                    <a:ext uri="{909E8E84-426E-40DD-AFC4-6F175D3DCCD1}">
                      <a14:hiddenFill xmlns:a14="http://schemas.microsoft.com/office/drawing/2010/main">
                        <a:noFill/>
                      </a14:hiddenFill>
                    </a:ext>
                  </a:extLst>
                </p:spPr>
              </p:cxnSp>
              <p:cxnSp>
                <p:nvCxnSpPr>
                  <p:cNvPr id="24651" name="AutoShape 103"/>
                  <p:cNvCxnSpPr>
                    <a:cxnSpLocks noChangeShapeType="1"/>
                  </p:cNvCxnSpPr>
                  <p:nvPr/>
                </p:nvCxnSpPr>
                <p:spPr bwMode="auto">
                  <a:xfrm rot="5400000" flipH="1" flipV="1">
                    <a:off x="332" y="2548"/>
                    <a:ext cx="105" cy="1"/>
                  </a:xfrm>
                  <a:prstGeom prst="bentConnector5">
                    <a:avLst>
                      <a:gd name="adj1" fmla="val 14282"/>
                      <a:gd name="adj2" fmla="val 99995"/>
                      <a:gd name="adj3" fmla="val 60949"/>
                    </a:avLst>
                  </a:prstGeom>
                  <a:noFill/>
                  <a:ln w="28575">
                    <a:solidFill>
                      <a:srgbClr val="E0B500"/>
                    </a:solidFill>
                    <a:miter lim="800000"/>
                    <a:headEnd/>
                    <a:tailEnd/>
                  </a:ln>
                  <a:extLst>
                    <a:ext uri="{909E8E84-426E-40DD-AFC4-6F175D3DCCD1}">
                      <a14:hiddenFill xmlns:a14="http://schemas.microsoft.com/office/drawing/2010/main">
                        <a:noFill/>
                      </a14:hiddenFill>
                    </a:ext>
                  </a:extLst>
                </p:spPr>
              </p:cxnSp>
            </p:grpSp>
            <p:sp>
              <p:nvSpPr>
                <p:cNvPr id="24638" name="Line 104"/>
                <p:cNvSpPr>
                  <a:spLocks noChangeShapeType="1"/>
                </p:cNvSpPr>
                <p:nvPr/>
              </p:nvSpPr>
              <p:spPr bwMode="auto">
                <a:xfrm>
                  <a:off x="1536" y="2928"/>
                  <a:ext cx="0" cy="2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39" name="Oval 105"/>
                <p:cNvSpPr>
                  <a:spLocks noChangeArrowheads="1"/>
                </p:cNvSpPr>
                <p:nvPr/>
              </p:nvSpPr>
              <p:spPr bwMode="auto">
                <a:xfrm>
                  <a:off x="1152" y="2448"/>
                  <a:ext cx="144" cy="96"/>
                </a:xfrm>
                <a:prstGeom prst="ellipse">
                  <a:avLst/>
                </a:prstGeom>
                <a:solidFill>
                  <a:srgbClr val="FF7C80"/>
                </a:solidFill>
                <a:ln w="12700">
                  <a:solidFill>
                    <a:srgbClr val="FF7C80"/>
                  </a:solidFill>
                  <a:round/>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24640" name="Freeform 106"/>
                <p:cNvSpPr>
                  <a:spLocks/>
                </p:cNvSpPr>
                <p:nvPr/>
              </p:nvSpPr>
              <p:spPr bwMode="auto">
                <a:xfrm>
                  <a:off x="912" y="1920"/>
                  <a:ext cx="288" cy="528"/>
                </a:xfrm>
                <a:custGeom>
                  <a:avLst/>
                  <a:gdLst>
                    <a:gd name="T0" fmla="*/ 92 w 384"/>
                    <a:gd name="T1" fmla="*/ 2053 h 376"/>
                    <a:gd name="T2" fmla="*/ 35 w 384"/>
                    <a:gd name="T3" fmla="*/ 219 h 376"/>
                    <a:gd name="T4" fmla="*/ 0 w 384"/>
                    <a:gd name="T5" fmla="*/ 741 h 376"/>
                    <a:gd name="T6" fmla="*/ 0 60000 65536"/>
                    <a:gd name="T7" fmla="*/ 0 60000 65536"/>
                    <a:gd name="T8" fmla="*/ 0 60000 65536"/>
                    <a:gd name="T9" fmla="*/ 0 w 384"/>
                    <a:gd name="T10" fmla="*/ 0 h 376"/>
                    <a:gd name="T11" fmla="*/ 384 w 384"/>
                    <a:gd name="T12" fmla="*/ 376 h 376"/>
                  </a:gdLst>
                  <a:ahLst/>
                  <a:cxnLst>
                    <a:cxn ang="T6">
                      <a:pos x="T0" y="T1"/>
                    </a:cxn>
                    <a:cxn ang="T7">
                      <a:pos x="T2" y="T3"/>
                    </a:cxn>
                    <a:cxn ang="T8">
                      <a:pos x="T4" y="T5"/>
                    </a:cxn>
                  </a:cxnLst>
                  <a:rect l="T9" t="T10" r="T11" b="T12"/>
                  <a:pathLst>
                    <a:path w="384" h="376">
                      <a:moveTo>
                        <a:pt x="384" y="376"/>
                      </a:moveTo>
                      <a:cubicBezTo>
                        <a:pt x="296" y="228"/>
                        <a:pt x="208" y="80"/>
                        <a:pt x="144" y="40"/>
                      </a:cubicBezTo>
                      <a:cubicBezTo>
                        <a:pt x="80" y="0"/>
                        <a:pt x="24" y="120"/>
                        <a:pt x="0" y="136"/>
                      </a:cubicBezTo>
                    </a:path>
                  </a:pathLst>
                </a:custGeom>
                <a:noFill/>
                <a:ln w="1905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4641" name="Line 107"/>
                <p:cNvSpPr>
                  <a:spLocks noChangeShapeType="1"/>
                </p:cNvSpPr>
                <p:nvPr/>
              </p:nvSpPr>
              <p:spPr bwMode="auto">
                <a:xfrm flipV="1">
                  <a:off x="1632" y="259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2" name="Line 108"/>
                <p:cNvSpPr>
                  <a:spLocks noChangeShapeType="1"/>
                </p:cNvSpPr>
                <p:nvPr/>
              </p:nvSpPr>
              <p:spPr bwMode="auto">
                <a:xfrm>
                  <a:off x="1632" y="259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3" name="Line 109"/>
                <p:cNvSpPr>
                  <a:spLocks noChangeShapeType="1"/>
                </p:cNvSpPr>
                <p:nvPr/>
              </p:nvSpPr>
              <p:spPr bwMode="auto">
                <a:xfrm>
                  <a:off x="2256" y="2592"/>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4" name="Line 110"/>
                <p:cNvSpPr>
                  <a:spLocks noChangeShapeType="1"/>
                </p:cNvSpPr>
                <p:nvPr/>
              </p:nvSpPr>
              <p:spPr bwMode="auto">
                <a:xfrm flipV="1">
                  <a:off x="2880" y="110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5" name="Line 111"/>
                <p:cNvSpPr>
                  <a:spLocks noChangeShapeType="1"/>
                </p:cNvSpPr>
                <p:nvPr/>
              </p:nvSpPr>
              <p:spPr bwMode="auto">
                <a:xfrm flipH="1">
                  <a:off x="1440" y="1104"/>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6" name="Line 112"/>
                <p:cNvSpPr>
                  <a:spLocks noChangeShapeType="1"/>
                </p:cNvSpPr>
                <p:nvPr/>
              </p:nvSpPr>
              <p:spPr bwMode="auto">
                <a:xfrm>
                  <a:off x="1440" y="1104"/>
                  <a:ext cx="0" cy="1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7" name="Line 113"/>
                <p:cNvSpPr>
                  <a:spLocks noChangeShapeType="1"/>
                </p:cNvSpPr>
                <p:nvPr/>
              </p:nvSpPr>
              <p:spPr bwMode="auto">
                <a:xfrm flipH="1">
                  <a:off x="1296" y="2496"/>
                  <a:ext cx="14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48" name="Text Box 114"/>
                <p:cNvSpPr txBox="1">
                  <a:spLocks noChangeArrowheads="1"/>
                </p:cNvSpPr>
                <p:nvPr/>
              </p:nvSpPr>
              <p:spPr bwMode="auto">
                <a:xfrm>
                  <a:off x="710" y="3260"/>
                  <a:ext cx="116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drain collection</a:t>
                  </a:r>
                  <a:endParaRPr lang="de-DE" altLang="zh-CN" sz="2400">
                    <a:solidFill>
                      <a:srgbClr val="000000"/>
                    </a:solidFill>
                    <a:latin typeface="Times New Roman" pitchFamily="18" charset="0"/>
                  </a:endParaRPr>
                </a:p>
              </p:txBody>
            </p:sp>
          </p:grpSp>
          <p:grpSp>
            <p:nvGrpSpPr>
              <p:cNvPr id="24586" name="Group 115"/>
              <p:cNvGrpSpPr>
                <a:grpSpLocks/>
              </p:cNvGrpSpPr>
              <p:nvPr/>
            </p:nvGrpSpPr>
            <p:grpSpPr bwMode="auto">
              <a:xfrm>
                <a:off x="2811" y="928"/>
                <a:ext cx="2692" cy="2909"/>
                <a:chOff x="2811" y="928"/>
                <a:chExt cx="2692" cy="2909"/>
              </a:xfrm>
            </p:grpSpPr>
            <p:sp>
              <p:nvSpPr>
                <p:cNvPr id="24589" name="Rectangle 116"/>
                <p:cNvSpPr>
                  <a:spLocks noChangeArrowheads="1"/>
                </p:cNvSpPr>
                <p:nvPr/>
              </p:nvSpPr>
              <p:spPr bwMode="auto">
                <a:xfrm>
                  <a:off x="4594" y="3217"/>
                  <a:ext cx="549" cy="202"/>
                </a:xfrm>
                <a:prstGeom prst="rect">
                  <a:avLst/>
                </a:prstGeom>
                <a:solidFill>
                  <a:srgbClr val="CCECFF"/>
                </a:solidFill>
                <a:ln w="12700">
                  <a:solidFill>
                    <a:srgbClr val="CCECFF"/>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24590" name="Rectangle 117"/>
                <p:cNvSpPr>
                  <a:spLocks noChangeArrowheads="1"/>
                </p:cNvSpPr>
                <p:nvPr/>
              </p:nvSpPr>
              <p:spPr bwMode="auto">
                <a:xfrm>
                  <a:off x="2863" y="3055"/>
                  <a:ext cx="549" cy="364"/>
                </a:xfrm>
                <a:prstGeom prst="rect">
                  <a:avLst/>
                </a:prstGeom>
                <a:solidFill>
                  <a:srgbClr val="66CCFF"/>
                </a:solidFill>
                <a:ln w="12700">
                  <a:solidFill>
                    <a:srgbClr val="66CCFF"/>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grpSp>
              <p:nvGrpSpPr>
                <p:cNvPr id="24591" name="Group 118"/>
                <p:cNvGrpSpPr>
                  <a:grpSpLocks/>
                </p:cNvGrpSpPr>
                <p:nvPr/>
              </p:nvGrpSpPr>
              <p:grpSpPr bwMode="auto">
                <a:xfrm>
                  <a:off x="4594" y="2933"/>
                  <a:ext cx="549" cy="527"/>
                  <a:chOff x="384" y="2496"/>
                  <a:chExt cx="625" cy="105"/>
                </a:xfrm>
              </p:grpSpPr>
              <p:sp>
                <p:nvSpPr>
                  <p:cNvPr id="24629" name="Line 119"/>
                  <p:cNvSpPr>
                    <a:spLocks noChangeShapeType="1"/>
                  </p:cNvSpPr>
                  <p:nvPr/>
                </p:nvSpPr>
                <p:spPr bwMode="auto">
                  <a:xfrm>
                    <a:off x="384" y="2592"/>
                    <a:ext cx="624" cy="0"/>
                  </a:xfrm>
                  <a:prstGeom prst="line">
                    <a:avLst/>
                  </a:prstGeom>
                  <a:noFill/>
                  <a:ln w="57150">
                    <a:solidFill>
                      <a:srgbClr val="E0B5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cxnSp>
                <p:nvCxnSpPr>
                  <p:cNvPr id="24630" name="AutoShape 120"/>
                  <p:cNvCxnSpPr>
                    <a:cxnSpLocks noChangeShapeType="1"/>
                    <a:stCxn id="24629" idx="1"/>
                  </p:cNvCxnSpPr>
                  <p:nvPr/>
                </p:nvCxnSpPr>
                <p:spPr bwMode="auto">
                  <a:xfrm rot="5400000" flipH="1" flipV="1">
                    <a:off x="956" y="2548"/>
                    <a:ext cx="105" cy="1"/>
                  </a:xfrm>
                  <a:prstGeom prst="bentConnector5">
                    <a:avLst>
                      <a:gd name="adj1" fmla="val 14282"/>
                      <a:gd name="adj2" fmla="val 99995"/>
                      <a:gd name="adj3" fmla="val 54287"/>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cxnSp>
                <p:nvCxnSpPr>
                  <p:cNvPr id="24631" name="AutoShape 121"/>
                  <p:cNvCxnSpPr>
                    <a:cxnSpLocks noChangeShapeType="1"/>
                  </p:cNvCxnSpPr>
                  <p:nvPr/>
                </p:nvCxnSpPr>
                <p:spPr bwMode="auto">
                  <a:xfrm rot="5400000" flipH="1" flipV="1">
                    <a:off x="332" y="2548"/>
                    <a:ext cx="105" cy="1"/>
                  </a:xfrm>
                  <a:prstGeom prst="bentConnector5">
                    <a:avLst>
                      <a:gd name="adj1" fmla="val 14282"/>
                      <a:gd name="adj2" fmla="val 99995"/>
                      <a:gd name="adj3" fmla="val 60949"/>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grpSp>
            <p:sp>
              <p:nvSpPr>
                <p:cNvPr id="24592" name="Rectangle 122"/>
                <p:cNvSpPr>
                  <a:spLocks noChangeArrowheads="1"/>
                </p:cNvSpPr>
                <p:nvPr/>
              </p:nvSpPr>
              <p:spPr bwMode="auto">
                <a:xfrm>
                  <a:off x="3539" y="2731"/>
                  <a:ext cx="928" cy="283"/>
                </a:xfrm>
                <a:prstGeom prst="rect">
                  <a:avLst/>
                </a:prstGeom>
                <a:gradFill rotWithShape="0">
                  <a:gsLst>
                    <a:gs pos="0">
                      <a:srgbClr val="009ED6"/>
                    </a:gs>
                    <a:gs pos="100000">
                      <a:srgbClr val="7DCEEA"/>
                    </a:gs>
                  </a:gsLst>
                  <a:lin ang="0" scaled="1"/>
                </a:gradFill>
                <a:ln w="12700">
                  <a:solidFill>
                    <a:schemeClr val="tx1"/>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grpSp>
              <p:nvGrpSpPr>
                <p:cNvPr id="24593" name="Group 123"/>
                <p:cNvGrpSpPr>
                  <a:grpSpLocks/>
                </p:cNvGrpSpPr>
                <p:nvPr/>
              </p:nvGrpSpPr>
              <p:grpSpPr bwMode="auto">
                <a:xfrm>
                  <a:off x="3454" y="1678"/>
                  <a:ext cx="1225" cy="526"/>
                  <a:chOff x="384" y="2496"/>
                  <a:chExt cx="625" cy="105"/>
                </a:xfrm>
              </p:grpSpPr>
              <p:sp>
                <p:nvSpPr>
                  <p:cNvPr id="24626" name="Line 124"/>
                  <p:cNvSpPr>
                    <a:spLocks noChangeShapeType="1"/>
                  </p:cNvSpPr>
                  <p:nvPr/>
                </p:nvSpPr>
                <p:spPr bwMode="auto">
                  <a:xfrm>
                    <a:off x="384" y="2592"/>
                    <a:ext cx="624" cy="0"/>
                  </a:xfrm>
                  <a:prstGeom prst="line">
                    <a:avLst/>
                  </a:prstGeom>
                  <a:noFill/>
                  <a:ln w="57150">
                    <a:solidFill>
                      <a:srgbClr val="E0B5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cxnSp>
                <p:nvCxnSpPr>
                  <p:cNvPr id="24627" name="AutoShape 125"/>
                  <p:cNvCxnSpPr>
                    <a:cxnSpLocks noChangeShapeType="1"/>
                    <a:stCxn id="24626" idx="1"/>
                  </p:cNvCxnSpPr>
                  <p:nvPr/>
                </p:nvCxnSpPr>
                <p:spPr bwMode="auto">
                  <a:xfrm rot="5400000" flipH="1" flipV="1">
                    <a:off x="956" y="2548"/>
                    <a:ext cx="105" cy="1"/>
                  </a:xfrm>
                  <a:prstGeom prst="bentConnector5">
                    <a:avLst>
                      <a:gd name="adj1" fmla="val 14282"/>
                      <a:gd name="adj2" fmla="val 99995"/>
                      <a:gd name="adj3" fmla="val 54287"/>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cxnSp>
                <p:nvCxnSpPr>
                  <p:cNvPr id="24628" name="AutoShape 126"/>
                  <p:cNvCxnSpPr>
                    <a:cxnSpLocks noChangeShapeType="1"/>
                  </p:cNvCxnSpPr>
                  <p:nvPr/>
                </p:nvCxnSpPr>
                <p:spPr bwMode="auto">
                  <a:xfrm rot="5400000" flipH="1" flipV="1">
                    <a:off x="332" y="2548"/>
                    <a:ext cx="105" cy="1"/>
                  </a:xfrm>
                  <a:prstGeom prst="bentConnector5">
                    <a:avLst>
                      <a:gd name="adj1" fmla="val 14282"/>
                      <a:gd name="adj2" fmla="val 99995"/>
                      <a:gd name="adj3" fmla="val 60949"/>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grpSp>
            <p:grpSp>
              <p:nvGrpSpPr>
                <p:cNvPr id="24594" name="Group 127"/>
                <p:cNvGrpSpPr>
                  <a:grpSpLocks/>
                </p:cNvGrpSpPr>
                <p:nvPr/>
              </p:nvGrpSpPr>
              <p:grpSpPr bwMode="auto">
                <a:xfrm>
                  <a:off x="2863" y="2933"/>
                  <a:ext cx="549" cy="527"/>
                  <a:chOff x="384" y="2496"/>
                  <a:chExt cx="625" cy="105"/>
                </a:xfrm>
              </p:grpSpPr>
              <p:sp>
                <p:nvSpPr>
                  <p:cNvPr id="24623" name="Line 128"/>
                  <p:cNvSpPr>
                    <a:spLocks noChangeShapeType="1"/>
                  </p:cNvSpPr>
                  <p:nvPr/>
                </p:nvSpPr>
                <p:spPr bwMode="auto">
                  <a:xfrm>
                    <a:off x="384" y="2592"/>
                    <a:ext cx="624" cy="0"/>
                  </a:xfrm>
                  <a:prstGeom prst="line">
                    <a:avLst/>
                  </a:prstGeom>
                  <a:noFill/>
                  <a:ln w="57150">
                    <a:solidFill>
                      <a:srgbClr val="E0B5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cxnSp>
                <p:nvCxnSpPr>
                  <p:cNvPr id="24624" name="AutoShape 129"/>
                  <p:cNvCxnSpPr>
                    <a:cxnSpLocks noChangeShapeType="1"/>
                    <a:stCxn id="24623" idx="1"/>
                  </p:cNvCxnSpPr>
                  <p:nvPr/>
                </p:nvCxnSpPr>
                <p:spPr bwMode="auto">
                  <a:xfrm rot="5400000" flipH="1" flipV="1">
                    <a:off x="956" y="2548"/>
                    <a:ext cx="105" cy="1"/>
                  </a:xfrm>
                  <a:prstGeom prst="bentConnector5">
                    <a:avLst>
                      <a:gd name="adj1" fmla="val 14282"/>
                      <a:gd name="adj2" fmla="val 99995"/>
                      <a:gd name="adj3" fmla="val 54287"/>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cxnSp>
                <p:nvCxnSpPr>
                  <p:cNvPr id="24625" name="AutoShape 130"/>
                  <p:cNvCxnSpPr>
                    <a:cxnSpLocks noChangeShapeType="1"/>
                  </p:cNvCxnSpPr>
                  <p:nvPr/>
                </p:nvCxnSpPr>
                <p:spPr bwMode="auto">
                  <a:xfrm rot="5400000" flipH="1" flipV="1">
                    <a:off x="332" y="2548"/>
                    <a:ext cx="105" cy="1"/>
                  </a:xfrm>
                  <a:prstGeom prst="bentConnector5">
                    <a:avLst>
                      <a:gd name="adj1" fmla="val 14282"/>
                      <a:gd name="adj2" fmla="val 99995"/>
                      <a:gd name="adj3" fmla="val 60949"/>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grpSp>
            <p:grpSp>
              <p:nvGrpSpPr>
                <p:cNvPr id="24595" name="Group 131"/>
                <p:cNvGrpSpPr>
                  <a:grpSpLocks/>
                </p:cNvGrpSpPr>
                <p:nvPr/>
              </p:nvGrpSpPr>
              <p:grpSpPr bwMode="auto">
                <a:xfrm>
                  <a:off x="4932" y="1070"/>
                  <a:ext cx="549" cy="527"/>
                  <a:chOff x="4368" y="1296"/>
                  <a:chExt cx="624" cy="624"/>
                </a:xfrm>
              </p:grpSpPr>
              <p:sp>
                <p:nvSpPr>
                  <p:cNvPr id="24618" name="Rectangle 132"/>
                  <p:cNvSpPr>
                    <a:spLocks noChangeArrowheads="1"/>
                  </p:cNvSpPr>
                  <p:nvPr/>
                </p:nvSpPr>
                <p:spPr bwMode="auto">
                  <a:xfrm>
                    <a:off x="4368" y="1536"/>
                    <a:ext cx="624" cy="336"/>
                  </a:xfrm>
                  <a:prstGeom prst="rect">
                    <a:avLst/>
                  </a:prstGeom>
                  <a:solidFill>
                    <a:srgbClr val="CCECFF"/>
                  </a:solidFill>
                  <a:ln w="12700">
                    <a:solidFill>
                      <a:srgbClr val="CCECFF"/>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grpSp>
                <p:nvGrpSpPr>
                  <p:cNvPr id="24619" name="Group 133"/>
                  <p:cNvGrpSpPr>
                    <a:grpSpLocks/>
                  </p:cNvGrpSpPr>
                  <p:nvPr/>
                </p:nvGrpSpPr>
                <p:grpSpPr bwMode="auto">
                  <a:xfrm>
                    <a:off x="4368" y="1296"/>
                    <a:ext cx="624" cy="624"/>
                    <a:chOff x="384" y="2496"/>
                    <a:chExt cx="625" cy="105"/>
                  </a:xfrm>
                </p:grpSpPr>
                <p:sp>
                  <p:nvSpPr>
                    <p:cNvPr id="24620" name="Line 134"/>
                    <p:cNvSpPr>
                      <a:spLocks noChangeShapeType="1"/>
                    </p:cNvSpPr>
                    <p:nvPr/>
                  </p:nvSpPr>
                  <p:spPr bwMode="auto">
                    <a:xfrm>
                      <a:off x="384" y="2592"/>
                      <a:ext cx="624" cy="0"/>
                    </a:xfrm>
                    <a:prstGeom prst="line">
                      <a:avLst/>
                    </a:prstGeom>
                    <a:noFill/>
                    <a:ln w="57150">
                      <a:solidFill>
                        <a:srgbClr val="E0B5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cxnSp>
                  <p:nvCxnSpPr>
                    <p:cNvPr id="24621" name="AutoShape 135"/>
                    <p:cNvCxnSpPr>
                      <a:cxnSpLocks noChangeShapeType="1"/>
                      <a:stCxn id="24620" idx="1"/>
                    </p:cNvCxnSpPr>
                    <p:nvPr/>
                  </p:nvCxnSpPr>
                  <p:spPr bwMode="auto">
                    <a:xfrm rot="5400000" flipH="1" flipV="1">
                      <a:off x="956" y="2548"/>
                      <a:ext cx="105" cy="1"/>
                    </a:xfrm>
                    <a:prstGeom prst="bentConnector5">
                      <a:avLst>
                        <a:gd name="adj1" fmla="val 14282"/>
                        <a:gd name="adj2" fmla="val 99995"/>
                        <a:gd name="adj3" fmla="val 54287"/>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cxnSp>
                  <p:nvCxnSpPr>
                    <p:cNvPr id="24622" name="AutoShape 136"/>
                    <p:cNvCxnSpPr>
                      <a:cxnSpLocks noChangeShapeType="1"/>
                    </p:cNvCxnSpPr>
                    <p:nvPr/>
                  </p:nvCxnSpPr>
                  <p:spPr bwMode="auto">
                    <a:xfrm rot="5400000" flipH="1" flipV="1">
                      <a:off x="332" y="2548"/>
                      <a:ext cx="105" cy="1"/>
                    </a:xfrm>
                    <a:prstGeom prst="bentConnector5">
                      <a:avLst>
                        <a:gd name="adj1" fmla="val 14282"/>
                        <a:gd name="adj2" fmla="val 99995"/>
                        <a:gd name="adj3" fmla="val 60949"/>
                      </a:avLst>
                    </a:prstGeom>
                    <a:noFill/>
                    <a:ln w="57150">
                      <a:solidFill>
                        <a:srgbClr val="E0B500"/>
                      </a:solidFill>
                      <a:miter lim="800000"/>
                      <a:headEnd/>
                      <a:tailEnd/>
                    </a:ln>
                    <a:extLst>
                      <a:ext uri="{909E8E84-426E-40DD-AFC4-6F175D3DCCD1}">
                        <a14:hiddenFill xmlns:a14="http://schemas.microsoft.com/office/drawing/2010/main">
                          <a:noFill/>
                        </a14:hiddenFill>
                      </a:ext>
                    </a:extLst>
                  </p:spPr>
                </p:cxnSp>
              </p:grpSp>
            </p:grpSp>
            <p:sp>
              <p:nvSpPr>
                <p:cNvPr id="444553" name="Rectangle 137"/>
                <p:cNvSpPr>
                  <a:spLocks noChangeArrowheads="1"/>
                </p:cNvSpPr>
                <p:nvPr/>
              </p:nvSpPr>
              <p:spPr bwMode="auto">
                <a:xfrm>
                  <a:off x="3628" y="1150"/>
                  <a:ext cx="164" cy="405"/>
                </a:xfrm>
                <a:prstGeom prst="rect">
                  <a:avLst/>
                </a:prstGeom>
                <a:gradFill rotWithShape="0">
                  <a:gsLst>
                    <a:gs pos="0">
                      <a:schemeClr val="accent1"/>
                    </a:gs>
                    <a:gs pos="100000">
                      <a:schemeClr val="accent1">
                        <a:gamma/>
                        <a:tint val="55686"/>
                        <a:invGamma/>
                      </a:schemeClr>
                    </a:gs>
                  </a:gsLst>
                  <a:lin ang="5400000" scaled="1"/>
                </a:gradFill>
                <a:ln w="12700">
                  <a:solidFill>
                    <a:schemeClr val="tx1"/>
                  </a:solidFill>
                  <a:miter lim="800000"/>
                  <a:headEnd/>
                  <a:tailEnd/>
                </a:ln>
                <a:effectLst/>
              </p:spPr>
              <p:txBody>
                <a:bodyPr wrap="none" anchor="ctr"/>
                <a:lstStyle/>
                <a:p>
                  <a:pPr algn="ctr" defTabSz="762000" eaLnBrk="0" hangingPunct="0">
                    <a:defRPr/>
                  </a:pPr>
                  <a:r>
                    <a:rPr lang="de-DE" altLang="zh-CN" sz="2400">
                      <a:latin typeface="News Gothic"/>
                    </a:rPr>
                    <a:t>A</a:t>
                  </a:r>
                </a:p>
              </p:txBody>
            </p:sp>
            <p:sp>
              <p:nvSpPr>
                <p:cNvPr id="24597" name="Rectangle 138"/>
                <p:cNvSpPr>
                  <a:spLocks noChangeArrowheads="1"/>
                </p:cNvSpPr>
                <p:nvPr/>
              </p:nvSpPr>
              <p:spPr bwMode="auto">
                <a:xfrm>
                  <a:off x="3834" y="1151"/>
                  <a:ext cx="169" cy="405"/>
                </a:xfrm>
                <a:prstGeom prst="rect">
                  <a:avLst/>
                </a:prstGeom>
                <a:gradFill rotWithShape="0">
                  <a:gsLst>
                    <a:gs pos="0">
                      <a:srgbClr val="FF7C80"/>
                    </a:gs>
                    <a:gs pos="100000">
                      <a:srgbClr val="FFD4D6"/>
                    </a:gs>
                  </a:gsLst>
                  <a:lin ang="5400000" scaled="1"/>
                </a:gradFill>
                <a:ln w="12700">
                  <a:solidFill>
                    <a:schemeClr val="tx1"/>
                  </a:solidFill>
                  <a:miter lim="800000"/>
                  <a:headEnd/>
                  <a:tailEnd/>
                </a:ln>
              </p:spPr>
              <p:txBody>
                <a:bodyPr wrap="none" anchor="ct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2400">
                      <a:latin typeface="News Gothic"/>
                    </a:rPr>
                    <a:t>B</a:t>
                  </a:r>
                </a:p>
              </p:txBody>
            </p:sp>
            <p:sp>
              <p:nvSpPr>
                <p:cNvPr id="24598" name="Rectangle 139"/>
                <p:cNvSpPr>
                  <a:spLocks noChangeArrowheads="1"/>
                </p:cNvSpPr>
                <p:nvPr/>
              </p:nvSpPr>
              <p:spPr bwMode="auto">
                <a:xfrm>
                  <a:off x="4045" y="1151"/>
                  <a:ext cx="169" cy="405"/>
                </a:xfrm>
                <a:prstGeom prst="rect">
                  <a:avLst/>
                </a:prstGeom>
                <a:gradFill rotWithShape="0">
                  <a:gsLst>
                    <a:gs pos="0">
                      <a:srgbClr val="99CC00"/>
                    </a:gs>
                    <a:gs pos="100000">
                      <a:srgbClr val="DEEEAC"/>
                    </a:gs>
                  </a:gsLst>
                  <a:lin ang="5400000" scaled="1"/>
                </a:gradFill>
                <a:ln w="12700">
                  <a:solidFill>
                    <a:schemeClr val="tx1"/>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24599" name="Line 140"/>
                <p:cNvSpPr>
                  <a:spLocks noChangeShapeType="1"/>
                </p:cNvSpPr>
                <p:nvPr/>
              </p:nvSpPr>
              <p:spPr bwMode="auto">
                <a:xfrm flipV="1">
                  <a:off x="3286" y="2852"/>
                  <a:ext cx="0" cy="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0" name="Line 141"/>
                <p:cNvSpPr>
                  <a:spLocks noChangeShapeType="1"/>
                </p:cNvSpPr>
                <p:nvPr/>
              </p:nvSpPr>
              <p:spPr bwMode="auto">
                <a:xfrm>
                  <a:off x="3286" y="2852"/>
                  <a:ext cx="25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1" name="Line 142"/>
                <p:cNvSpPr>
                  <a:spLocks noChangeShapeType="1"/>
                </p:cNvSpPr>
                <p:nvPr/>
              </p:nvSpPr>
              <p:spPr bwMode="auto">
                <a:xfrm>
                  <a:off x="4467" y="2812"/>
                  <a:ext cx="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2" name="Line 143"/>
                <p:cNvSpPr>
                  <a:spLocks noChangeShapeType="1"/>
                </p:cNvSpPr>
                <p:nvPr/>
              </p:nvSpPr>
              <p:spPr bwMode="auto">
                <a:xfrm>
                  <a:off x="4679" y="2812"/>
                  <a:ext cx="0" cy="4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3" name="Line 144"/>
                <p:cNvSpPr>
                  <a:spLocks noChangeShapeType="1"/>
                </p:cNvSpPr>
                <p:nvPr/>
              </p:nvSpPr>
              <p:spPr bwMode="auto">
                <a:xfrm>
                  <a:off x="4130" y="1556"/>
                  <a:ext cx="0" cy="203"/>
                </a:xfrm>
                <a:prstGeom prst="line">
                  <a:avLst/>
                </a:prstGeom>
                <a:noFill/>
                <a:ln w="127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4" name="Line 145"/>
                <p:cNvSpPr>
                  <a:spLocks noChangeShapeType="1"/>
                </p:cNvSpPr>
                <p:nvPr/>
              </p:nvSpPr>
              <p:spPr bwMode="auto">
                <a:xfrm>
                  <a:off x="3919" y="1556"/>
                  <a:ext cx="0" cy="203"/>
                </a:xfrm>
                <a:prstGeom prst="line">
                  <a:avLst/>
                </a:prstGeom>
                <a:noFill/>
                <a:ln w="12700">
                  <a:solidFill>
                    <a:srgbClr val="FF7C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5" name="Line 146"/>
                <p:cNvSpPr>
                  <a:spLocks noChangeShapeType="1"/>
                </p:cNvSpPr>
                <p:nvPr/>
              </p:nvSpPr>
              <p:spPr bwMode="auto">
                <a:xfrm>
                  <a:off x="3708" y="1556"/>
                  <a:ext cx="0" cy="203"/>
                </a:xfrm>
                <a:prstGeom prst="line">
                  <a:avLst/>
                </a:prstGeom>
                <a:noFill/>
                <a:ln w="12700">
                  <a:solidFill>
                    <a:srgbClr val="00CC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6" name="Text Box 147"/>
                <p:cNvSpPr txBox="1">
                  <a:spLocks noChangeArrowheads="1"/>
                </p:cNvSpPr>
                <p:nvPr/>
              </p:nvSpPr>
              <p:spPr bwMode="auto">
                <a:xfrm>
                  <a:off x="2811" y="3429"/>
                  <a:ext cx="120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storage drain water</a:t>
                  </a:r>
                </a:p>
              </p:txBody>
            </p:sp>
            <p:sp>
              <p:nvSpPr>
                <p:cNvPr id="24607" name="Text Box 148"/>
                <p:cNvSpPr txBox="1">
                  <a:spLocks noChangeArrowheads="1"/>
                </p:cNvSpPr>
                <p:nvPr/>
              </p:nvSpPr>
              <p:spPr bwMode="auto">
                <a:xfrm>
                  <a:off x="3612" y="2936"/>
                  <a:ext cx="79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disinfection</a:t>
                  </a:r>
                  <a:endParaRPr lang="de-DE" altLang="zh-CN" sz="2400">
                    <a:solidFill>
                      <a:srgbClr val="000000"/>
                    </a:solidFill>
                    <a:latin typeface="Times New Roman" pitchFamily="18" charset="0"/>
                  </a:endParaRPr>
                </a:p>
              </p:txBody>
            </p:sp>
            <p:sp>
              <p:nvSpPr>
                <p:cNvPr id="24608" name="Text Box 149"/>
                <p:cNvSpPr txBox="1">
                  <a:spLocks noChangeArrowheads="1"/>
                </p:cNvSpPr>
                <p:nvPr/>
              </p:nvSpPr>
              <p:spPr bwMode="auto">
                <a:xfrm>
                  <a:off x="4361" y="3342"/>
                  <a:ext cx="114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storage</a:t>
                  </a:r>
                </a:p>
                <a:p>
                  <a:pPr algn="ctr">
                    <a:spcBef>
                      <a:spcPct val="0"/>
                    </a:spcBef>
                    <a:buClrTx/>
                    <a:buSzTx/>
                    <a:buFontTx/>
                    <a:buNone/>
                  </a:pPr>
                  <a:r>
                    <a:rPr lang="de-DE" altLang="zh-CN" sz="1800">
                      <a:solidFill>
                        <a:srgbClr val="000000"/>
                      </a:solidFill>
                      <a:latin typeface="News Gothic"/>
                    </a:rPr>
                    <a:t> disinfected water</a:t>
                  </a:r>
                  <a:endParaRPr lang="de-DE" altLang="zh-CN" sz="2400">
                    <a:solidFill>
                      <a:srgbClr val="000000"/>
                    </a:solidFill>
                    <a:latin typeface="Times New Roman" pitchFamily="18" charset="0"/>
                  </a:endParaRPr>
                </a:p>
              </p:txBody>
            </p:sp>
            <p:sp>
              <p:nvSpPr>
                <p:cNvPr id="24609" name="Line 150"/>
                <p:cNvSpPr>
                  <a:spLocks noChangeShapeType="1"/>
                </p:cNvSpPr>
                <p:nvPr/>
              </p:nvSpPr>
              <p:spPr bwMode="auto">
                <a:xfrm flipV="1">
                  <a:off x="4847" y="1556"/>
                  <a:ext cx="0" cy="16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10" name="Line 151"/>
                <p:cNvSpPr>
                  <a:spLocks noChangeShapeType="1"/>
                </p:cNvSpPr>
                <p:nvPr/>
              </p:nvSpPr>
              <p:spPr bwMode="auto">
                <a:xfrm flipH="1">
                  <a:off x="4594" y="1556"/>
                  <a:ext cx="2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11" name="Line 152"/>
                <p:cNvSpPr>
                  <a:spLocks noChangeShapeType="1"/>
                </p:cNvSpPr>
                <p:nvPr/>
              </p:nvSpPr>
              <p:spPr bwMode="auto">
                <a:xfrm>
                  <a:off x="4594" y="1556"/>
                  <a:ext cx="0" cy="20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12" name="Line 153"/>
                <p:cNvSpPr>
                  <a:spLocks noChangeShapeType="1"/>
                </p:cNvSpPr>
                <p:nvPr/>
              </p:nvSpPr>
              <p:spPr bwMode="auto">
                <a:xfrm flipV="1">
                  <a:off x="5058" y="949"/>
                  <a:ext cx="0" cy="3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13" name="Line 154"/>
                <p:cNvSpPr>
                  <a:spLocks noChangeShapeType="1"/>
                </p:cNvSpPr>
                <p:nvPr/>
              </p:nvSpPr>
              <p:spPr bwMode="auto">
                <a:xfrm flipH="1">
                  <a:off x="4425" y="949"/>
                  <a:ext cx="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14" name="Line 155"/>
                <p:cNvSpPr>
                  <a:spLocks noChangeShapeType="1"/>
                </p:cNvSpPr>
                <p:nvPr/>
              </p:nvSpPr>
              <p:spPr bwMode="auto">
                <a:xfrm>
                  <a:off x="4425" y="949"/>
                  <a:ext cx="0" cy="81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15" name="Text Box 156"/>
                <p:cNvSpPr txBox="1">
                  <a:spLocks noChangeArrowheads="1"/>
                </p:cNvSpPr>
                <p:nvPr/>
              </p:nvSpPr>
              <p:spPr bwMode="auto">
                <a:xfrm>
                  <a:off x="5048" y="1519"/>
                  <a:ext cx="38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water</a:t>
                  </a:r>
                  <a:endParaRPr lang="de-DE" altLang="zh-CN" sz="2400">
                    <a:solidFill>
                      <a:srgbClr val="000000"/>
                    </a:solidFill>
                    <a:latin typeface="Times New Roman" pitchFamily="18" charset="0"/>
                  </a:endParaRPr>
                </a:p>
              </p:txBody>
            </p:sp>
            <p:sp>
              <p:nvSpPr>
                <p:cNvPr id="24616" name="Text Box 157"/>
                <p:cNvSpPr txBox="1">
                  <a:spLocks noChangeArrowheads="1"/>
                </p:cNvSpPr>
                <p:nvPr/>
              </p:nvSpPr>
              <p:spPr bwMode="auto">
                <a:xfrm>
                  <a:off x="3506" y="2119"/>
                  <a:ext cx="120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mixing supply water</a:t>
                  </a:r>
                  <a:endParaRPr lang="de-DE" altLang="zh-CN" sz="2400">
                    <a:solidFill>
                      <a:srgbClr val="000000"/>
                    </a:solidFill>
                    <a:latin typeface="Times New Roman" pitchFamily="18" charset="0"/>
                  </a:endParaRPr>
                </a:p>
              </p:txBody>
            </p:sp>
            <p:sp>
              <p:nvSpPr>
                <p:cNvPr id="24617" name="Text Box 158"/>
                <p:cNvSpPr txBox="1">
                  <a:spLocks noChangeArrowheads="1"/>
                </p:cNvSpPr>
                <p:nvPr/>
              </p:nvSpPr>
              <p:spPr bwMode="auto">
                <a:xfrm>
                  <a:off x="3586" y="928"/>
                  <a:ext cx="61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0"/>
                    </a:spcBef>
                    <a:buClrTx/>
                    <a:buSzTx/>
                    <a:buFontTx/>
                    <a:buNone/>
                  </a:pPr>
                  <a:r>
                    <a:rPr lang="de-DE" altLang="zh-CN" sz="1800">
                      <a:solidFill>
                        <a:srgbClr val="000000"/>
                      </a:solidFill>
                      <a:latin typeface="News Gothic"/>
                    </a:rPr>
                    <a:t>nutrients</a:t>
                  </a:r>
                  <a:endParaRPr lang="de-DE" altLang="zh-CN" sz="2400">
                    <a:solidFill>
                      <a:srgbClr val="000000"/>
                    </a:solidFill>
                    <a:latin typeface="Times New Roman" pitchFamily="18" charset="0"/>
                  </a:endParaRPr>
                </a:p>
              </p:txBody>
            </p:sp>
          </p:grpSp>
          <p:sp>
            <p:nvSpPr>
              <p:cNvPr id="24587" name="Text Box 159"/>
              <p:cNvSpPr txBox="1">
                <a:spLocks noChangeArrowheads="1"/>
              </p:cNvSpPr>
              <p:nvPr/>
            </p:nvSpPr>
            <p:spPr bwMode="auto">
              <a:xfrm>
                <a:off x="3134" y="1671"/>
                <a:ext cx="210" cy="602"/>
              </a:xfrm>
              <a:prstGeom prst="rect">
                <a:avLst/>
              </a:prstGeom>
              <a:noFill/>
              <a:ln w="19050">
                <a:solidFill>
                  <a:srgbClr val="E0B5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defTabSz="7620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defTabSz="76200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defTabSz="7620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defTabSz="7620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defTabSz="7620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a:spcBef>
                    <a:spcPct val="50000"/>
                  </a:spcBef>
                  <a:buClrTx/>
                  <a:buSzTx/>
                  <a:buFontTx/>
                  <a:buNone/>
                </a:pPr>
                <a:r>
                  <a:rPr lang="de-DE" altLang="zh-CN" sz="1800">
                    <a:solidFill>
                      <a:srgbClr val="000000"/>
                    </a:solidFill>
                    <a:latin typeface="News Gothic"/>
                  </a:rPr>
                  <a:t>EC</a:t>
                </a:r>
              </a:p>
              <a:p>
                <a:pPr algn="ctr">
                  <a:spcBef>
                    <a:spcPct val="50000"/>
                  </a:spcBef>
                  <a:buClrTx/>
                  <a:buSzTx/>
                  <a:buFontTx/>
                  <a:buNone/>
                </a:pPr>
                <a:r>
                  <a:rPr lang="de-DE" altLang="zh-CN" sz="1800">
                    <a:solidFill>
                      <a:srgbClr val="000000"/>
                    </a:solidFill>
                    <a:latin typeface="News Gothic"/>
                  </a:rPr>
                  <a:t>pH</a:t>
                </a:r>
                <a:endParaRPr lang="de-DE" altLang="zh-CN" sz="2400">
                  <a:solidFill>
                    <a:srgbClr val="000000"/>
                  </a:solidFill>
                  <a:latin typeface="Times New Roman" pitchFamily="18" charset="0"/>
                </a:endParaRPr>
              </a:p>
            </p:txBody>
          </p:sp>
          <p:sp>
            <p:nvSpPr>
              <p:cNvPr id="24588" name="Line 160"/>
              <p:cNvSpPr>
                <a:spLocks noChangeShapeType="1"/>
              </p:cNvSpPr>
              <p:nvPr/>
            </p:nvSpPr>
            <p:spPr bwMode="auto">
              <a:xfrm>
                <a:off x="3370" y="1961"/>
                <a:ext cx="211" cy="0"/>
              </a:xfrm>
              <a:prstGeom prst="line">
                <a:avLst/>
              </a:prstGeom>
              <a:noFill/>
              <a:ln w="28575">
                <a:solidFill>
                  <a:srgbClr val="E0B5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24580" name="Text Box 325"/>
          <p:cNvSpPr txBox="1">
            <a:spLocks noChangeArrowheads="1"/>
          </p:cNvSpPr>
          <p:nvPr/>
        </p:nvSpPr>
        <p:spPr bwMode="auto">
          <a:xfrm>
            <a:off x="8352522" y="5311787"/>
            <a:ext cx="278341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50000"/>
              </a:spcBef>
              <a:buClrTx/>
              <a:buSzTx/>
              <a:buFontTx/>
              <a:buNone/>
            </a:pPr>
            <a:r>
              <a:rPr lang="en-US" altLang="zh-CN" sz="2000" dirty="0">
                <a:solidFill>
                  <a:srgbClr val="660066"/>
                </a:solidFill>
                <a:latin typeface="Open Sans"/>
              </a:rPr>
              <a:t>(Van Os, 2004) </a:t>
            </a:r>
          </a:p>
        </p:txBody>
      </p:sp>
      <p:sp>
        <p:nvSpPr>
          <p:cNvPr id="24581" name="圆角矩形 2"/>
          <p:cNvSpPr>
            <a:spLocks noChangeArrowheads="1"/>
          </p:cNvSpPr>
          <p:nvPr/>
        </p:nvSpPr>
        <p:spPr bwMode="auto">
          <a:xfrm>
            <a:off x="1244757" y="5813437"/>
            <a:ext cx="9696449" cy="1008063"/>
          </a:xfrm>
          <a:prstGeom prst="roundRect">
            <a:avLst>
              <a:gd name="adj" fmla="val 16667"/>
            </a:avLst>
          </a:prstGeom>
          <a:solidFill>
            <a:srgbClr val="F47857"/>
          </a:solidFill>
          <a:ln w="9525" algn="ctr">
            <a:solidFill>
              <a:schemeClr val="tx1"/>
            </a:solidFill>
            <a:round/>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b="1" dirty="0">
                <a:solidFill>
                  <a:srgbClr val="000000"/>
                </a:solidFill>
                <a:latin typeface="Open Sans"/>
              </a:rPr>
              <a:t>With the introduction of closed systems, the risk of spreading pathogens increased dramatically.</a:t>
            </a:r>
            <a:endParaRPr lang="zh-CN" altLang="en-US" sz="2000" b="1" dirty="0">
              <a:solidFill>
                <a:srgbClr val="000000"/>
              </a:solidFill>
              <a:latin typeface="Open Sans"/>
            </a:endParaRPr>
          </a:p>
        </p:txBody>
      </p:sp>
      <p:pic>
        <p:nvPicPr>
          <p:cNvPr id="163" name="Immagine 6">
            <a:extLst>
              <a:ext uri="{FF2B5EF4-FFF2-40B4-BE49-F238E27FC236}">
                <a16:creationId xmlns:a16="http://schemas.microsoft.com/office/drawing/2014/main" id="{E8F2929D-A68B-B412-2E07-5E2B6C25F546}"/>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2068" y="4716"/>
            <a:ext cx="12298045" cy="812800"/>
          </a:xfrm>
          <a:prstGeom prst="rect">
            <a:avLst/>
          </a:prstGeom>
        </p:spPr>
      </p:pic>
      <p:pic>
        <p:nvPicPr>
          <p:cNvPr id="164" name="图片 163"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642" y="-64499"/>
            <a:ext cx="2600325" cy="965200"/>
          </a:xfrm>
          <a:prstGeom prst="rect">
            <a:avLst/>
          </a:prstGeom>
        </p:spPr>
      </p:pic>
      <p:pic>
        <p:nvPicPr>
          <p:cNvPr id="165"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44917" y="163449"/>
            <a:ext cx="528843" cy="529200"/>
          </a:xfrm>
          <a:prstGeom prst="rect">
            <a:avLst/>
          </a:prstGeom>
        </p:spPr>
      </p:pic>
      <p:pic>
        <p:nvPicPr>
          <p:cNvPr id="166"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429414" y="156931"/>
            <a:ext cx="527674" cy="527674"/>
          </a:xfrm>
          <a:prstGeom prst="rect">
            <a:avLst/>
          </a:prstGeom>
        </p:spPr>
      </p:pic>
      <p:pic>
        <p:nvPicPr>
          <p:cNvPr id="167" name="图片 166" descr="WFP SSC-白">
            <a:extLst>
              <a:ext uri="{FF2B5EF4-FFF2-40B4-BE49-F238E27FC236}">
                <a16:creationId xmlns:a16="http://schemas.microsoft.com/office/drawing/2014/main" id="{B387B7E5-1414-0BFD-9AF8-8F4C1D0B523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39997" y="87267"/>
            <a:ext cx="1002453" cy="647700"/>
          </a:xfrm>
          <a:prstGeom prst="rect">
            <a:avLst/>
          </a:prstGeom>
        </p:spPr>
      </p:pic>
    </p:spTree>
    <p:extLst>
      <p:ext uri="{BB962C8B-B14F-4D97-AF65-F5344CB8AC3E}">
        <p14:creationId xmlns:p14="http://schemas.microsoft.com/office/powerpoint/2010/main" val="344823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030683" y="972382"/>
            <a:ext cx="10363200" cy="1143000"/>
          </a:xfrm>
        </p:spPr>
        <p:txBody>
          <a:bodyPr/>
          <a:lstStyle/>
          <a:p>
            <a:pPr eaLnBrk="1" hangingPunct="1"/>
            <a:r>
              <a:rPr lang="en-US" altLang="zh-CN" sz="3600" u="sng" dirty="0">
                <a:solidFill>
                  <a:srgbClr val="0000CC"/>
                </a:solidFill>
                <a:latin typeface="Open Sans"/>
              </a:rPr>
              <a:t>Disinfection of nutrient solution</a:t>
            </a:r>
          </a:p>
        </p:txBody>
      </p:sp>
      <p:graphicFrame>
        <p:nvGraphicFramePr>
          <p:cNvPr id="144427" name="Group 43"/>
          <p:cNvGraphicFramePr>
            <a:graphicFrameLocks noGrp="1"/>
          </p:cNvGraphicFramePr>
          <p:nvPr>
            <p:extLst>
              <p:ext uri="{D42A27DB-BD31-4B8C-83A1-F6EECF244321}">
                <p14:modId xmlns:p14="http://schemas.microsoft.com/office/powerpoint/2010/main" val="2618061878"/>
              </p:ext>
            </p:extLst>
          </p:nvPr>
        </p:nvGraphicFramePr>
        <p:xfrm>
          <a:off x="1651565" y="2193874"/>
          <a:ext cx="8881398" cy="4056722"/>
        </p:xfrm>
        <a:graphic>
          <a:graphicData uri="http://schemas.openxmlformats.org/drawingml/2006/table">
            <a:tbl>
              <a:tblPr/>
              <a:tblGrid>
                <a:gridCol w="3693255">
                  <a:extLst>
                    <a:ext uri="{9D8B030D-6E8A-4147-A177-3AD203B41FA5}">
                      <a16:colId xmlns:a16="http://schemas.microsoft.com/office/drawing/2014/main" val="20000"/>
                    </a:ext>
                  </a:extLst>
                </a:gridCol>
                <a:gridCol w="5188143">
                  <a:extLst>
                    <a:ext uri="{9D8B030D-6E8A-4147-A177-3AD203B41FA5}">
                      <a16:colId xmlns:a16="http://schemas.microsoft.com/office/drawing/2014/main" val="20001"/>
                    </a:ext>
                  </a:extLst>
                </a:gridCol>
              </a:tblGrid>
              <a:tr h="71799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800" b="0" i="0" u="none" strike="noStrike" cap="none" normalizeH="0" baseline="0" dirty="0">
                          <a:ln>
                            <a:noFill/>
                          </a:ln>
                          <a:solidFill>
                            <a:schemeClr val="tx2"/>
                          </a:solidFill>
                          <a:effectLst/>
                          <a:latin typeface="Open Sans"/>
                          <a:ea typeface="宋体" pitchFamily="2" charset="-122"/>
                        </a:rPr>
                        <a:t>Methods</a:t>
                      </a:r>
                    </a:p>
                  </a:txBody>
                  <a:tcPr marL="121920" marR="121920"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CDFB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800" b="0" i="0" u="none" strike="noStrike" cap="none" normalizeH="0" baseline="0" dirty="0">
                          <a:ln>
                            <a:noFill/>
                          </a:ln>
                          <a:solidFill>
                            <a:schemeClr val="tx2"/>
                          </a:solidFill>
                          <a:effectLst/>
                          <a:latin typeface="Open Sans"/>
                          <a:ea typeface="宋体" pitchFamily="2" charset="-122"/>
                        </a:rPr>
                        <a:t>Caption</a:t>
                      </a:r>
                    </a:p>
                  </a:txBody>
                  <a:tcPr marL="121920" marR="121920"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CDFBB"/>
                    </a:solidFill>
                  </a:tcPr>
                </a:tc>
                <a:extLst>
                  <a:ext uri="{0D108BD9-81ED-4DB2-BD59-A6C34878D82A}">
                    <a16:rowId xmlns:a16="http://schemas.microsoft.com/office/drawing/2014/main" val="10000"/>
                  </a:ext>
                </a:extLst>
              </a:tr>
              <a:tr h="7160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1" i="0" u="none" strike="noStrike" cap="none" normalizeH="0" baseline="0" dirty="0">
                          <a:ln>
                            <a:noFill/>
                          </a:ln>
                          <a:solidFill>
                            <a:schemeClr val="tx1"/>
                          </a:solidFill>
                          <a:effectLst/>
                          <a:latin typeface="Open Sans"/>
                          <a:ea typeface="宋体" pitchFamily="2" charset="-122"/>
                        </a:rPr>
                        <a:t>Heat treatment</a:t>
                      </a:r>
                    </a:p>
                  </a:txBody>
                  <a:tcPr marL="121920" marR="121920"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0" i="0" u="none" strike="noStrike" cap="none" normalizeH="0" baseline="0" dirty="0">
                          <a:ln>
                            <a:noFill/>
                          </a:ln>
                          <a:solidFill>
                            <a:schemeClr val="tx1"/>
                          </a:solidFill>
                          <a:effectLst/>
                          <a:latin typeface="Open Sans"/>
                          <a:ea typeface="宋体" pitchFamily="2" charset="-122"/>
                        </a:rPr>
                        <a:t>Effective, expensive</a:t>
                      </a:r>
                    </a:p>
                  </a:txBody>
                  <a:tcPr marL="121920" marR="121920"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60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1" i="0" u="none" strike="noStrike" cap="none" normalizeH="0" baseline="0" dirty="0">
                          <a:ln>
                            <a:noFill/>
                          </a:ln>
                          <a:solidFill>
                            <a:schemeClr val="tx1"/>
                          </a:solidFill>
                          <a:effectLst/>
                          <a:latin typeface="Open Sans"/>
                          <a:ea typeface="宋体" pitchFamily="2" charset="-122"/>
                        </a:rPr>
                        <a:t>UV radiation</a:t>
                      </a:r>
                    </a:p>
                  </a:txBody>
                  <a:tcPr marL="121920" marR="121920"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0" i="0" u="none" strike="noStrike" cap="none" normalizeH="0" baseline="0" dirty="0">
                          <a:ln>
                            <a:noFill/>
                          </a:ln>
                          <a:solidFill>
                            <a:schemeClr val="tx1"/>
                          </a:solidFill>
                          <a:effectLst/>
                          <a:latin typeface="Open Sans"/>
                          <a:ea typeface="宋体" pitchFamily="2" charset="-122"/>
                        </a:rPr>
                        <a:t>Easily operated</a:t>
                      </a:r>
                    </a:p>
                  </a:txBody>
                  <a:tcPr marL="121920" marR="121920"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7658">
                <a:tc>
                  <a:txBody>
                    <a:bodyPr/>
                    <a:lstStyle/>
                    <a:p>
                      <a:r>
                        <a:rPr lang="en-US" altLang="zh-CN" sz="2400" b="1" dirty="0">
                          <a:latin typeface="Open Sans"/>
                        </a:rPr>
                        <a:t>Ozone</a:t>
                      </a:r>
                      <a:endParaRPr lang="zh-CN" altLang="en-US" sz="2400" b="1" dirty="0">
                        <a:latin typeface="Open Sans"/>
                      </a:endParaRPr>
                    </a:p>
                  </a:txBody>
                  <a:tcPr marL="121920" marR="121920"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lang="en-US" altLang="zh-CN" sz="2400" dirty="0">
                          <a:latin typeface="Open Sans"/>
                        </a:rPr>
                        <a:t>Effective, human exposure</a:t>
                      </a:r>
                      <a:r>
                        <a:rPr lang="en-US" altLang="zh-CN" sz="2400" baseline="0" dirty="0">
                          <a:latin typeface="Open Sans"/>
                        </a:rPr>
                        <a:t> to ozone may cause irritation of mucous membrane.</a:t>
                      </a:r>
                      <a:endParaRPr lang="zh-CN" altLang="en-US" sz="2400" dirty="0">
                        <a:latin typeface="Open Sans"/>
                      </a:endParaRPr>
                    </a:p>
                  </a:txBody>
                  <a:tcPr marL="121920" marR="121920"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79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1" i="0" u="none" strike="noStrike" cap="none" normalizeH="0" baseline="0" dirty="0">
                          <a:ln>
                            <a:noFill/>
                          </a:ln>
                          <a:solidFill>
                            <a:schemeClr val="tx1"/>
                          </a:solidFill>
                          <a:effectLst/>
                          <a:latin typeface="Open Sans"/>
                          <a:ea typeface="宋体" pitchFamily="2" charset="-122"/>
                        </a:rPr>
                        <a:t>Slow sand filtration</a:t>
                      </a:r>
                    </a:p>
                  </a:txBody>
                  <a:tcPr marL="121920" marR="121920"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0" i="0" u="none" strike="noStrike" cap="none" normalizeH="0" baseline="0" dirty="0">
                          <a:ln>
                            <a:noFill/>
                          </a:ln>
                          <a:solidFill>
                            <a:schemeClr val="tx1"/>
                          </a:solidFill>
                          <a:effectLst/>
                          <a:latin typeface="Open Sans"/>
                          <a:ea typeface="宋体" pitchFamily="2" charset="-122"/>
                        </a:rPr>
                        <a:t>Low cost, reliable </a:t>
                      </a:r>
                    </a:p>
                  </a:txBody>
                  <a:tcPr marL="121920" marR="121920"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5" name="图片 4"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6"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7"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8" name="图片 7"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348525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88152" y="4318608"/>
            <a:ext cx="5104435" cy="1015638"/>
          </a:xfrm>
          <a:prstGeom prst="rect">
            <a:avLst/>
          </a:prstGeom>
        </p:spPr>
        <p:txBody>
          <a:bodyPr wrap="square" lIns="91415" tIns="45708" rIns="91415" bIns="45708">
            <a:spAutoFit/>
          </a:bodyPr>
          <a:lstStyle/>
          <a:p>
            <a:pPr algn="ctr">
              <a:lnSpc>
                <a:spcPct val="150000"/>
              </a:lnSpc>
            </a:pPr>
            <a:r>
              <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rPr>
              <a:t>Water and Nutrients </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03</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2" name="Immagin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8895" y="-27305"/>
            <a:ext cx="12298045" cy="812800"/>
          </a:xfrm>
          <a:prstGeom prst="rect">
            <a:avLst/>
          </a:prstGeom>
        </p:spPr>
      </p:pic>
      <p:pic>
        <p:nvPicPr>
          <p:cNvPr id="3" name="图片 2" descr="联合国粮食署"/>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15" y="-96520"/>
            <a:ext cx="2600325" cy="965200"/>
          </a:xfrm>
          <a:prstGeom prst="rect">
            <a:avLst/>
          </a:prstGeom>
        </p:spPr>
      </p:pic>
      <p:pic>
        <p:nvPicPr>
          <p:cNvPr id="4" name="Picture 15" descr="A picture containing window&#10;&#10;Description automatically generate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8090" y="131428"/>
            <a:ext cx="528843" cy="529200"/>
          </a:xfrm>
          <a:prstGeom prst="rect">
            <a:avLst/>
          </a:prstGeom>
        </p:spPr>
      </p:pic>
      <p:pic>
        <p:nvPicPr>
          <p:cNvPr id="20" name="Picture 13" descr="Icon&#10;&#10;Description automatically generate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82587" y="124910"/>
            <a:ext cx="527674" cy="527674"/>
          </a:xfrm>
          <a:prstGeom prst="rect">
            <a:avLst/>
          </a:prstGeom>
        </p:spPr>
      </p:pic>
      <p:pic>
        <p:nvPicPr>
          <p:cNvPr id="5" name="图片 4" descr="WFP SSC-白"/>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3170" y="55246"/>
            <a:ext cx="1002453" cy="647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Rot="1" noChangeArrowheads="1"/>
          </p:cNvSpPr>
          <p:nvPr>
            <p:ph type="title"/>
          </p:nvPr>
        </p:nvSpPr>
        <p:spPr>
          <a:xfrm>
            <a:off x="1047028" y="771975"/>
            <a:ext cx="9696451" cy="833236"/>
          </a:xfrm>
        </p:spPr>
        <p:txBody>
          <a:bodyPr/>
          <a:lstStyle/>
          <a:p>
            <a:pPr algn="l" eaLnBrk="1" hangingPunct="1"/>
            <a:r>
              <a:rPr lang="en-US" altLang="zh-CN" sz="3600" u="sng" dirty="0">
                <a:latin typeface="Open Sans"/>
              </a:rPr>
              <a:t>Heat treatment</a:t>
            </a:r>
          </a:p>
        </p:txBody>
      </p:sp>
      <p:pic>
        <p:nvPicPr>
          <p:cNvPr id="27651" name="Picture 4" descr="verhitting72dpi"/>
          <p:cNvPicPr>
            <a:picLocks noGrp="1" noChangeAspect="1" noChangeArrowheads="1"/>
          </p:cNvPicPr>
          <p:nvPr>
            <p:ph idx="1"/>
          </p:nvPr>
        </p:nvPicPr>
        <p:blipFill>
          <a:blip r:embed="rId2">
            <a:lum bright="18000" contrast="12000"/>
            <a:extLst>
              <a:ext uri="{28A0092B-C50C-407E-A947-70E740481C1C}">
                <a14:useLocalDpi xmlns:a14="http://schemas.microsoft.com/office/drawing/2010/main" val="0"/>
              </a:ext>
            </a:extLst>
          </a:blip>
          <a:srcRect/>
          <a:stretch>
            <a:fillRect/>
          </a:stretch>
        </p:blipFill>
        <p:spPr>
          <a:xfrm>
            <a:off x="3083291" y="4106817"/>
            <a:ext cx="4639142" cy="2643340"/>
          </a:xfrm>
          <a:noFill/>
          <a:ln>
            <a:solidFill>
              <a:schemeClr val="bg1"/>
            </a:solidFill>
            <a:miter lim="800000"/>
            <a:headEnd/>
            <a:tailEnd/>
          </a:ln>
        </p:spPr>
      </p:pic>
      <p:sp>
        <p:nvSpPr>
          <p:cNvPr id="27652" name="Text Box 7"/>
          <p:cNvSpPr txBox="1">
            <a:spLocks noChangeArrowheads="1"/>
          </p:cNvSpPr>
          <p:nvPr/>
        </p:nvSpPr>
        <p:spPr bwMode="auto">
          <a:xfrm>
            <a:off x="1128052" y="1569263"/>
            <a:ext cx="9025467" cy="2308324"/>
          </a:xfrm>
          <a:prstGeom prst="rect">
            <a:avLst/>
          </a:prstGeom>
          <a:solidFill>
            <a:srgbClr val="ECDFBB"/>
          </a:solidFill>
          <a:ln>
            <a:noFill/>
          </a:ln>
        </p:spPr>
        <p:txBody>
          <a:bodyPr>
            <a:spAutoFit/>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50000"/>
              </a:spcBef>
              <a:buClrTx/>
              <a:buSzTx/>
              <a:buFontTx/>
              <a:buNone/>
            </a:pPr>
            <a:r>
              <a:rPr lang="en-GB" altLang="zh-CN" sz="2400" u="sng" dirty="0">
                <a:latin typeface="Open Sans"/>
              </a:rPr>
              <a:t>Dosage:</a:t>
            </a:r>
            <a:r>
              <a:rPr lang="en-GB" altLang="zh-CN" sz="2400" dirty="0">
                <a:latin typeface="Open Sans"/>
              </a:rPr>
              <a:t> 95</a:t>
            </a:r>
            <a:r>
              <a:rPr lang="en-GB" altLang="zh-CN" sz="2400" baseline="30000" dirty="0">
                <a:latin typeface="Open Sans"/>
              </a:rPr>
              <a:t>o</a:t>
            </a:r>
            <a:r>
              <a:rPr lang="en-GB" altLang="zh-CN" sz="2400" dirty="0">
                <a:latin typeface="Open Sans"/>
              </a:rPr>
              <a:t>C for 30 s</a:t>
            </a:r>
          </a:p>
          <a:p>
            <a:pPr eaLnBrk="1" hangingPunct="1">
              <a:spcBef>
                <a:spcPct val="0"/>
              </a:spcBef>
              <a:buClrTx/>
              <a:buSzTx/>
              <a:buFontTx/>
              <a:buNone/>
            </a:pPr>
            <a:r>
              <a:rPr lang="en-GB" altLang="zh-CN" sz="2400" u="sng" dirty="0">
                <a:latin typeface="Open Sans"/>
              </a:rPr>
              <a:t>Energy:</a:t>
            </a:r>
            <a:r>
              <a:rPr lang="en-GB" altLang="zh-CN" sz="2400" dirty="0">
                <a:latin typeface="Open Sans"/>
              </a:rPr>
              <a:t> 1 m</a:t>
            </a:r>
            <a:r>
              <a:rPr lang="en-GB" altLang="zh-CN" sz="2400" baseline="30000" dirty="0">
                <a:latin typeface="Open Sans"/>
              </a:rPr>
              <a:t>3</a:t>
            </a:r>
            <a:r>
              <a:rPr lang="en-GB" altLang="zh-CN" sz="2400" dirty="0">
                <a:latin typeface="Open Sans"/>
              </a:rPr>
              <a:t> gas </a:t>
            </a:r>
            <a:r>
              <a:rPr lang="en-US" altLang="zh-CN" sz="2400" dirty="0">
                <a:latin typeface="Open Sans"/>
              </a:rPr>
              <a:t>to heat </a:t>
            </a:r>
            <a:r>
              <a:rPr lang="en-GB" altLang="zh-CN" sz="2400" dirty="0">
                <a:latin typeface="Open Sans"/>
              </a:rPr>
              <a:t>1 m</a:t>
            </a:r>
            <a:r>
              <a:rPr lang="en-GB" altLang="zh-CN" sz="2400" baseline="30000" dirty="0">
                <a:latin typeface="Open Sans"/>
              </a:rPr>
              <a:t>3</a:t>
            </a:r>
            <a:r>
              <a:rPr lang="en-GB" altLang="zh-CN" sz="2400" dirty="0">
                <a:latin typeface="Open Sans"/>
              </a:rPr>
              <a:t> </a:t>
            </a:r>
            <a:r>
              <a:rPr lang="en-US" altLang="zh-CN" sz="2400" dirty="0">
                <a:latin typeface="Open Sans"/>
              </a:rPr>
              <a:t>nutrient solution</a:t>
            </a:r>
            <a:r>
              <a:rPr lang="en-GB" altLang="zh-CN" sz="2400" dirty="0">
                <a:latin typeface="Open Sans"/>
              </a:rPr>
              <a:t>for</a:t>
            </a:r>
          </a:p>
          <a:p>
            <a:pPr eaLnBrk="1" hangingPunct="1">
              <a:spcBef>
                <a:spcPct val="0"/>
              </a:spcBef>
              <a:buClrTx/>
              <a:buSzTx/>
              <a:buNone/>
            </a:pPr>
            <a:r>
              <a:rPr lang="en-GB" altLang="zh-CN" sz="2400" u="sng" dirty="0">
                <a:latin typeface="Open Sans"/>
              </a:rPr>
              <a:t>Advantage:</a:t>
            </a:r>
            <a:r>
              <a:rPr lang="en-GB" altLang="zh-CN" sz="2400" dirty="0">
                <a:latin typeface="Open Sans"/>
              </a:rPr>
              <a:t> </a:t>
            </a:r>
          </a:p>
          <a:p>
            <a:pPr eaLnBrk="1" hangingPunct="1">
              <a:spcBef>
                <a:spcPct val="0"/>
              </a:spcBef>
              <a:buClrTx/>
              <a:buSzTx/>
              <a:buNone/>
            </a:pPr>
            <a:r>
              <a:rPr lang="en-US" altLang="zh-CN" sz="2400" dirty="0">
                <a:latin typeface="Open Sans"/>
              </a:rPr>
              <a:t>Reliable and easily to understand the principle.</a:t>
            </a:r>
          </a:p>
          <a:p>
            <a:pPr eaLnBrk="1" hangingPunct="1">
              <a:spcBef>
                <a:spcPct val="0"/>
              </a:spcBef>
              <a:buClrTx/>
              <a:buSzTx/>
              <a:buFontTx/>
              <a:buNone/>
            </a:pPr>
            <a:r>
              <a:rPr lang="en-US" altLang="zh-CN" sz="2400" u="sng" dirty="0">
                <a:latin typeface="Open Sans"/>
              </a:rPr>
              <a:t>Disadvantage:</a:t>
            </a:r>
          </a:p>
          <a:p>
            <a:pPr eaLnBrk="1" hangingPunct="1">
              <a:spcBef>
                <a:spcPct val="0"/>
              </a:spcBef>
              <a:buClrTx/>
              <a:buSzTx/>
              <a:buFontTx/>
              <a:buNone/>
            </a:pPr>
            <a:r>
              <a:rPr lang="en-US" altLang="zh-CN" sz="2400" dirty="0">
                <a:latin typeface="Open Sans"/>
              </a:rPr>
              <a:t>The cost (gas) to heat the water is high.</a:t>
            </a:r>
            <a:endParaRPr lang="zh-CN" altLang="en-US" sz="2400" dirty="0">
              <a:latin typeface="Open Sans"/>
            </a:endParaRPr>
          </a:p>
        </p:txBody>
      </p:sp>
      <p:sp>
        <p:nvSpPr>
          <p:cNvPr id="2" name="矩形 1"/>
          <p:cNvSpPr/>
          <p:nvPr/>
        </p:nvSpPr>
        <p:spPr>
          <a:xfrm>
            <a:off x="8169147" y="6031352"/>
            <a:ext cx="2108269" cy="400110"/>
          </a:xfrm>
          <a:prstGeom prst="rect">
            <a:avLst/>
          </a:prstGeom>
        </p:spPr>
        <p:txBody>
          <a:bodyPr wrap="none">
            <a:spAutoFit/>
          </a:bodyPr>
          <a:lstStyle/>
          <a:p>
            <a:pPr lvl="0">
              <a:spcBef>
                <a:spcPct val="50000"/>
              </a:spcBef>
            </a:pPr>
            <a:r>
              <a:rPr lang="en-US" altLang="zh-CN" sz="2000" dirty="0">
                <a:solidFill>
                  <a:srgbClr val="660066"/>
                </a:solidFill>
                <a:latin typeface="Open Sans"/>
              </a:rPr>
              <a:t>(Van Os, 2004) </a:t>
            </a:r>
          </a:p>
        </p:txBody>
      </p:sp>
      <p:pic>
        <p:nvPicPr>
          <p:cNvPr id="6"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7" name="图片 6"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8"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9"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10" name="图片 9"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2832154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Rot="1" noChangeArrowheads="1"/>
          </p:cNvSpPr>
          <p:nvPr>
            <p:ph type="title"/>
          </p:nvPr>
        </p:nvSpPr>
        <p:spPr>
          <a:xfrm>
            <a:off x="1339849" y="1899533"/>
            <a:ext cx="7850716" cy="810228"/>
          </a:xfrm>
        </p:spPr>
        <p:txBody>
          <a:bodyPr/>
          <a:lstStyle/>
          <a:p>
            <a:pPr algn="l" eaLnBrk="1" hangingPunct="1"/>
            <a:r>
              <a:rPr lang="en-US" altLang="zh-CN" sz="3600" u="sng" dirty="0">
                <a:latin typeface="Open Sans"/>
              </a:rPr>
              <a:t>UV radiation</a:t>
            </a:r>
          </a:p>
        </p:txBody>
      </p:sp>
      <p:pic>
        <p:nvPicPr>
          <p:cNvPr id="28675" name="内容占位符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32372" y="953282"/>
            <a:ext cx="4087978" cy="2843213"/>
          </a:xfrm>
        </p:spPr>
      </p:pic>
      <p:sp>
        <p:nvSpPr>
          <p:cNvPr id="28677" name="圆角矩形 1"/>
          <p:cNvSpPr>
            <a:spLocks noChangeArrowheads="1"/>
          </p:cNvSpPr>
          <p:nvPr/>
        </p:nvSpPr>
        <p:spPr bwMode="auto">
          <a:xfrm>
            <a:off x="1446370" y="3953208"/>
            <a:ext cx="9676435" cy="2048719"/>
          </a:xfrm>
          <a:prstGeom prst="roundRect">
            <a:avLst>
              <a:gd name="adj" fmla="val 16667"/>
            </a:avLst>
          </a:prstGeom>
          <a:solidFill>
            <a:srgbClr val="36B5C5"/>
          </a:solidFill>
          <a:ln w="9525" algn="ctr">
            <a:solidFill>
              <a:schemeClr val="tx1"/>
            </a:solidFill>
            <a:round/>
            <a:headEnd/>
            <a:tailEnd/>
          </a:ln>
        </p:spPr>
        <p:txBody>
          <a:bodyPr anchor="ct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r>
              <a:rPr lang="en-GB" altLang="zh-CN" sz="2000" b="1" u="sng" dirty="0">
                <a:latin typeface="Open Sans Regular"/>
              </a:rPr>
              <a:t>Advantage:</a:t>
            </a:r>
            <a:endParaRPr lang="en-US" altLang="zh-CN" sz="2000" b="1" dirty="0">
              <a:latin typeface="Open Sans Regular"/>
              <a:ea typeface="Arial Unicode MS" pitchFamily="34" charset="-122"/>
              <a:cs typeface="Arial Unicode MS" pitchFamily="34" charset="-122"/>
            </a:endParaRPr>
          </a:p>
          <a:p>
            <a:pPr marL="0" indent="0" eaLnBrk="1" hangingPunct="1"/>
            <a:r>
              <a:rPr lang="en-US" altLang="zh-CN" sz="2000" b="1" dirty="0">
                <a:latin typeface="Open Sans Regular"/>
                <a:ea typeface="Arial Unicode MS" pitchFamily="34" charset="-122"/>
                <a:cs typeface="Arial Unicode MS" pitchFamily="34" charset="-122"/>
              </a:rPr>
              <a:t>UV radiation is an easily operated method to disinfect nutrient solution. </a:t>
            </a:r>
          </a:p>
          <a:p>
            <a:pPr marL="0" indent="0" eaLnBrk="1" hangingPunct="1"/>
            <a:r>
              <a:rPr lang="en-US" altLang="zh-CN" sz="2000" b="1" u="sng" dirty="0">
                <a:latin typeface="Open Sans Regular"/>
                <a:ea typeface="Arial Unicode MS" pitchFamily="34" charset="-122"/>
                <a:cs typeface="Arial Unicode MS" pitchFamily="34" charset="-122"/>
              </a:rPr>
              <a:t>Disadvantage:</a:t>
            </a:r>
          </a:p>
          <a:p>
            <a:pPr marL="0" indent="0" eaLnBrk="1" hangingPunct="1"/>
            <a:r>
              <a:rPr lang="en-US" altLang="zh-CN" sz="2000" b="1" dirty="0">
                <a:latin typeface="Open Sans Regular"/>
                <a:ea typeface="Arial Unicode MS" pitchFamily="34" charset="-122"/>
                <a:cs typeface="Arial Unicode MS" pitchFamily="34" charset="-122"/>
              </a:rPr>
              <a:t>The risk that pathogens can hide behind suspended particles is considered a big disadvantage.</a:t>
            </a:r>
            <a:endParaRPr lang="zh-CN" altLang="en-US" sz="2000" b="1" dirty="0">
              <a:latin typeface="Open Sans Regular"/>
              <a:ea typeface="Arial Unicode MS" pitchFamily="34" charset="-122"/>
              <a:cs typeface="Arial Unicode MS" pitchFamily="34" charset="-122"/>
            </a:endParaRPr>
          </a:p>
        </p:txBody>
      </p:sp>
      <p:pic>
        <p:nvPicPr>
          <p:cNvPr id="5"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3023" y="0"/>
            <a:ext cx="12298045" cy="812800"/>
          </a:xfrm>
          <a:prstGeom prst="rect">
            <a:avLst/>
          </a:prstGeom>
        </p:spPr>
      </p:pic>
      <p:pic>
        <p:nvPicPr>
          <p:cNvPr id="6" name="图片 5"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87" y="-69215"/>
            <a:ext cx="2600325" cy="965200"/>
          </a:xfrm>
          <a:prstGeom prst="rect">
            <a:avLst/>
          </a:prstGeom>
        </p:spPr>
      </p:pic>
      <p:pic>
        <p:nvPicPr>
          <p:cNvPr id="7"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3962" y="158733"/>
            <a:ext cx="528843" cy="529200"/>
          </a:xfrm>
          <a:prstGeom prst="rect">
            <a:avLst/>
          </a:prstGeom>
        </p:spPr>
      </p:pic>
      <p:pic>
        <p:nvPicPr>
          <p:cNvPr id="8"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78459" y="152215"/>
            <a:ext cx="527674" cy="527674"/>
          </a:xfrm>
          <a:prstGeom prst="rect">
            <a:avLst/>
          </a:prstGeom>
        </p:spPr>
      </p:pic>
      <p:pic>
        <p:nvPicPr>
          <p:cNvPr id="9" name="图片 8"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9042" y="82551"/>
            <a:ext cx="1002453" cy="647700"/>
          </a:xfrm>
          <a:prstGeom prst="rect">
            <a:avLst/>
          </a:prstGeom>
        </p:spPr>
      </p:pic>
    </p:spTree>
    <p:extLst>
      <p:ext uri="{BB962C8B-B14F-4D97-AF65-F5344CB8AC3E}">
        <p14:creationId xmlns:p14="http://schemas.microsoft.com/office/powerpoint/2010/main" val="10797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1" y="0"/>
            <a:chExt cx="12191999" cy="6858000"/>
          </a:xfrm>
        </p:grpSpPr>
        <p:sp>
          <p:nvSpPr>
            <p:cNvPr id="4" name="Rectangle 3"/>
            <p:cNvSpPr/>
            <p:nvPr/>
          </p:nvSpPr>
          <p:spPr>
            <a:xfrm>
              <a:off x="1" y="0"/>
              <a:ext cx="1219199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3"/>
            <p:cNvSpPr txBox="1"/>
            <p:nvPr/>
          </p:nvSpPr>
          <p:spPr>
            <a:xfrm>
              <a:off x="3311162" y="1169387"/>
              <a:ext cx="4780343" cy="104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algn="ctr">
                <a:lnSpc>
                  <a:spcPct val="120000"/>
                </a:lnSpc>
              </a:pPr>
              <a:r>
                <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rPr>
                <a:t>Thank You</a:t>
              </a:r>
            </a:p>
          </p:txBody>
        </p:sp>
      </p:grpSp>
      <p:sp>
        <p:nvSpPr>
          <p:cNvPr id="10" name="文本框 9"/>
          <p:cNvSpPr txBox="1"/>
          <p:nvPr/>
        </p:nvSpPr>
        <p:spPr>
          <a:xfrm>
            <a:off x="1571161" y="2543326"/>
            <a:ext cx="9057931" cy="3608360"/>
          </a:xfrm>
          <a:prstGeom prst="rect">
            <a:avLst/>
          </a:prstGeom>
          <a:noFill/>
        </p:spPr>
        <p:txBody>
          <a:bodyPr wrap="square" rtlCol="0" anchor="t">
            <a:spAutoFit/>
          </a:bodyPr>
          <a:lstStyle/>
          <a:p>
            <a:pPr>
              <a:lnSpc>
                <a:spcPct val="120000"/>
              </a:lnSpc>
            </a:pPr>
            <a:r>
              <a:rPr lang="en-AU" sz="2400" b="1" dirty="0">
                <a:solidFill>
                  <a:schemeClr val="accent1"/>
                </a:solidFill>
                <a:latin typeface="Open Sans Regular" panose="020B0606030504020204" charset="0"/>
                <a:ea typeface="宋体" pitchFamily="2" charset="-122"/>
                <a:cs typeface="Open Sans Regular" panose="020B0606030504020204" charset="0"/>
                <a:sym typeface="+mn-ea"/>
              </a:rPr>
              <a:t>Contact info:</a:t>
            </a:r>
          </a:p>
          <a:p>
            <a:pPr>
              <a:lnSpc>
                <a:spcPct val="120000"/>
              </a:lnSpc>
            </a:pPr>
            <a:r>
              <a:rPr lang="en-US" sz="2400" b="1" dirty="0">
                <a:solidFill>
                  <a:schemeClr val="accent1"/>
                </a:solidFill>
                <a:latin typeface="Open Sans Regular" panose="020B0606030504020204" charset="0"/>
                <a:ea typeface="宋体" pitchFamily="2" charset="-122"/>
                <a:cs typeface="Open Sans Regular" panose="020B0606030504020204" charset="0"/>
                <a:sym typeface="+mn-ea"/>
              </a:rPr>
              <a:t>Beijing Academy of Agriculture and Forestry Sciences</a:t>
            </a:r>
          </a:p>
          <a:p>
            <a:pPr>
              <a:lnSpc>
                <a:spcPct val="120000"/>
              </a:lnSpc>
            </a:pPr>
            <a:r>
              <a:rPr lang="en-US" sz="2400" b="1" dirty="0">
                <a:solidFill>
                  <a:schemeClr val="accent1"/>
                </a:solidFill>
                <a:latin typeface="Open Sans Regular" panose="020B0606030504020204" charset="0"/>
                <a:ea typeface="宋体" pitchFamily="2" charset="-122"/>
                <a:cs typeface="Open Sans Regular" panose="020B0606030504020204" charset="0"/>
                <a:sym typeface="+mn-ea"/>
              </a:rPr>
              <a:t>Beijing 100097, China</a:t>
            </a:r>
          </a:p>
          <a:p>
            <a:pPr>
              <a:lnSpc>
                <a:spcPct val="120000"/>
              </a:lnSpc>
            </a:pPr>
            <a:r>
              <a:rPr lang="en-US" sz="2400" b="1" dirty="0">
                <a:solidFill>
                  <a:schemeClr val="accent1"/>
                </a:solidFill>
                <a:latin typeface="Open Sans Regular" panose="020B0606030504020204" charset="0"/>
                <a:ea typeface="宋体" pitchFamily="2" charset="-122"/>
                <a:cs typeface="Open Sans Regular" panose="020B0606030504020204" charset="0"/>
                <a:sym typeface="+mn-ea"/>
              </a:rPr>
              <a:t>E-mail: </a:t>
            </a:r>
            <a:r>
              <a:rPr lang="en-US" sz="2400" b="1" dirty="0">
                <a:solidFill>
                  <a:schemeClr val="accent1"/>
                </a:solidFill>
                <a:latin typeface="Open Sans Regular" panose="020B0606030504020204" charset="0"/>
                <a:ea typeface="宋体" pitchFamily="2" charset="-122"/>
                <a:cs typeface="Open Sans Regular" panose="020B0606030504020204" charset="0"/>
                <a:sym typeface="+mn-ea"/>
                <a:hlinkClick r:id="rId2">
                  <a:extLst>
                    <a:ext uri="{A12FA001-AC4F-418D-AE19-62706E023703}">
                      <ahyp:hlinkClr xmlns:ahyp="http://schemas.microsoft.com/office/drawing/2018/hyperlinkcolor" val="tx"/>
                    </a:ext>
                  </a:extLst>
                </a:hlinkClick>
              </a:rPr>
              <a:t>liuwei@nercv.org</a:t>
            </a:r>
            <a:endParaRPr lang="en-US" sz="2400" b="1" dirty="0">
              <a:solidFill>
                <a:schemeClr val="accent1"/>
              </a:solidFill>
              <a:latin typeface="Open Sans Regular" panose="020B0606030504020204" charset="0"/>
              <a:ea typeface="宋体" pitchFamily="2" charset="-122"/>
              <a:cs typeface="Open Sans Regular" panose="020B0606030504020204" charset="0"/>
              <a:sym typeface="+mn-ea"/>
            </a:endParaRPr>
          </a:p>
          <a:p>
            <a:pPr>
              <a:lnSpc>
                <a:spcPct val="120000"/>
              </a:lnSpc>
            </a:pPr>
            <a:endParaRPr lang="en-US" altLang="zh-CN" sz="24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sym typeface="+mn-ea"/>
            </a:endParaRPr>
          </a:p>
          <a:p>
            <a:pPr>
              <a:lnSpc>
                <a:spcPct val="120000"/>
              </a:lnSpc>
            </a:pPr>
            <a:r>
              <a:rPr lang="en-GB" altLang="zh-CN" sz="2400" b="1" dirty="0">
                <a:solidFill>
                  <a:schemeClr val="accent1"/>
                </a:solidFill>
                <a:latin typeface="Open Sans Regular" panose="020B0606030504020204" charset="0"/>
                <a:ea typeface="宋体" pitchFamily="2" charset="-122"/>
                <a:cs typeface="Open Sans Regular" panose="020B0606030504020204" charset="0"/>
              </a:rPr>
              <a:t>The SSTC project is funded by</a:t>
            </a:r>
            <a:r>
              <a:rPr lang="en-US" altLang="zh-CN" sz="2400" b="1" dirty="0">
                <a:solidFill>
                  <a:schemeClr val="accent1"/>
                </a:solidFill>
                <a:latin typeface="Open Sans Regular" panose="020B0606030504020204" charset="0"/>
                <a:ea typeface="宋体" pitchFamily="2" charset="-122"/>
                <a:cs typeface="Open Sans Regular" panose="020B0606030504020204" charset="0"/>
              </a:rPr>
              <a:t>:</a:t>
            </a:r>
            <a:br>
              <a:rPr lang="en-GB" altLang="zh-CN" sz="2400" b="1" dirty="0">
                <a:solidFill>
                  <a:schemeClr val="accent1"/>
                </a:solidFill>
                <a:latin typeface="Open Sans Regular" panose="020B0606030504020204" charset="0"/>
                <a:ea typeface="宋体" pitchFamily="2" charset="-122"/>
                <a:cs typeface="Open Sans Regular" panose="020B0606030504020204" charset="0"/>
              </a:rPr>
            </a:br>
            <a:r>
              <a:rPr lang="en-GB" altLang="zh-CN" sz="2400" b="1" dirty="0">
                <a:solidFill>
                  <a:schemeClr val="accent1"/>
                </a:solidFill>
                <a:latin typeface="Open Sans Regular" panose="020B0606030504020204" charset="0"/>
                <a:ea typeface="宋体" pitchFamily="2" charset="-122"/>
                <a:cs typeface="Open Sans Regular" panose="020B0606030504020204" charset="0"/>
              </a:rPr>
              <a:t>Ministry of Agriculture and Rural Affairs P. R. China</a:t>
            </a:r>
            <a:endParaRPr lang="zh-CN" altLang="en-US" sz="2400" b="1" dirty="0">
              <a:solidFill>
                <a:schemeClr val="accent1"/>
              </a:solidFill>
              <a:latin typeface="Open Sans Regular" panose="020B0606030504020204" charset="0"/>
              <a:ea typeface="微软雅黑" panose="020B0503020204020204" pitchFamily="34" charset="-122"/>
              <a:cs typeface="Open Sans Regular" panose="020B0606030504020204" charset="0"/>
              <a:sym typeface="+mn-lt"/>
            </a:endParaRPr>
          </a:p>
          <a:p>
            <a:pPr>
              <a:lnSpc>
                <a:spcPct val="120000"/>
              </a:lnSpc>
            </a:pPr>
            <a:endParaRPr lang="zh-CN" altLang="en-US" sz="2400" dirty="0"/>
          </a:p>
        </p:txBody>
      </p:sp>
      <p:sp>
        <p:nvSpPr>
          <p:cNvPr id="19" name="矩形 18"/>
          <p:cNvSpPr/>
          <p:nvPr/>
        </p:nvSpPr>
        <p:spPr>
          <a:xfrm>
            <a:off x="7198761" y="6246688"/>
            <a:ext cx="6096000" cy="58905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rPr>
              <a:t>Sharing for Learning</a:t>
            </a:r>
            <a:endParaRPr kumimoji="0" lang="zh-CN" altLang="en-US"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endParaRPr>
          </a:p>
        </p:txBody>
      </p:sp>
      <p:pic>
        <p:nvPicPr>
          <p:cNvPr id="3" name="Immagin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8895" y="-27305"/>
            <a:ext cx="12298045" cy="812800"/>
          </a:xfrm>
          <a:prstGeom prst="rect">
            <a:avLst/>
          </a:prstGeom>
        </p:spPr>
      </p:pic>
      <p:pic>
        <p:nvPicPr>
          <p:cNvPr id="6" name="图片 5" descr="联合国粮食署"/>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15" y="-96520"/>
            <a:ext cx="2600325" cy="965200"/>
          </a:xfrm>
          <a:prstGeom prst="rect">
            <a:avLst/>
          </a:prstGeom>
        </p:spPr>
      </p:pic>
      <p:pic>
        <p:nvPicPr>
          <p:cNvPr id="7" name="Picture 15" descr="A picture containing window&#10;&#10;Description automatically generate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8090" y="131428"/>
            <a:ext cx="528843" cy="529200"/>
          </a:xfrm>
          <a:prstGeom prst="rect">
            <a:avLst/>
          </a:prstGeom>
        </p:spPr>
      </p:pic>
      <p:pic>
        <p:nvPicPr>
          <p:cNvPr id="8" name="Picture 13" descr="Icon&#10;&#10;Description automatically generate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82587" y="124910"/>
            <a:ext cx="527674" cy="527674"/>
          </a:xfrm>
          <a:prstGeom prst="rect">
            <a:avLst/>
          </a:prstGeom>
        </p:spPr>
      </p:pic>
      <p:sp>
        <p:nvSpPr>
          <p:cNvPr id="9" name="等腰三角形 8"/>
          <p:cNvSpPr/>
          <p:nvPr/>
        </p:nvSpPr>
        <p:spPr>
          <a:xfrm>
            <a:off x="7522210" y="5258435"/>
            <a:ext cx="4669790" cy="1593850"/>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WFP SSC-白"/>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45580" y="5735321"/>
            <a:ext cx="1002453" cy="647700"/>
          </a:xfrm>
          <a:prstGeom prst="rect">
            <a:avLst/>
          </a:prstGeom>
        </p:spPr>
      </p:pic>
      <p:sp>
        <p:nvSpPr>
          <p:cNvPr id="22" name="等腰三角形 21"/>
          <p:cNvSpPr/>
          <p:nvPr/>
        </p:nvSpPr>
        <p:spPr>
          <a:xfrm>
            <a:off x="-1" y="5835250"/>
            <a:ext cx="981075" cy="1022750"/>
          </a:xfrm>
          <a:prstGeom prst="triangle">
            <a:avLst>
              <a:gd name="adj" fmla="val 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8239125" y="6375400"/>
            <a:ext cx="5247640" cy="36830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w="0"/>
                <a:solidFill>
                  <a:schemeClr val="bg1"/>
                </a:solidFill>
                <a:effectLst>
                  <a:reflection blurRad="6350" stA="53000" endA="300" endPos="35500" dir="5400000" sy="-90000" algn="bl" rotWithShape="0"/>
                </a:effectLst>
                <a:uLnTx/>
                <a:uFillTx/>
                <a:latin typeface="Open Sans Regular" panose="020B0606030504020204" charset="0"/>
                <a:ea typeface="等线" panose="02010600030101010101" pitchFamily="2" charset="-122"/>
                <a:cs typeface="Open Sans Regular" panose="020B0606030504020204" charset="0"/>
              </a:rPr>
              <a:t>Sharing for Learning</a:t>
            </a:r>
          </a:p>
        </p:txBody>
      </p:sp>
    </p:spTree>
    <p:extLst>
      <p:ext uri="{BB962C8B-B14F-4D97-AF65-F5344CB8AC3E}">
        <p14:creationId xmlns:p14="http://schemas.microsoft.com/office/powerpoint/2010/main" val="292131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折角形 3"/>
          <p:cNvSpPr/>
          <p:nvPr/>
        </p:nvSpPr>
        <p:spPr>
          <a:xfrm>
            <a:off x="2048295" y="4032930"/>
            <a:ext cx="8380071" cy="2612421"/>
          </a:xfrm>
          <a:prstGeom prst="foldedCorner">
            <a:avLst/>
          </a:prstGeom>
          <a:solidFill>
            <a:srgbClr val="36B5C5"/>
          </a:solidFill>
        </p:spPr>
        <p:style>
          <a:lnRef idx="1">
            <a:schemeClr val="accent1"/>
          </a:lnRef>
          <a:fillRef idx="2">
            <a:schemeClr val="accent1"/>
          </a:fillRef>
          <a:effectRef idx="1">
            <a:schemeClr val="accent1"/>
          </a:effectRef>
          <a:fontRef idx="minor">
            <a:schemeClr val="dk1"/>
          </a:fontRef>
        </p:style>
        <p:txBody>
          <a:bodyPr anchor="ctr"/>
          <a:lstStyle/>
          <a:p>
            <a:pPr>
              <a:spcBef>
                <a:spcPts val="1200"/>
              </a:spcBef>
              <a:defRPr/>
            </a:pPr>
            <a:r>
              <a:rPr lang="en-US" altLang="zh-CN" sz="2800"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Soil provides four needs to the plant:</a:t>
            </a:r>
          </a:p>
          <a:p>
            <a:pPr>
              <a:spcBef>
                <a:spcPts val="600"/>
              </a:spcBef>
              <a:defRPr/>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(1) a supply of water, </a:t>
            </a:r>
          </a:p>
          <a:p>
            <a:pPr>
              <a:spcBef>
                <a:spcPts val="600"/>
              </a:spcBef>
              <a:defRPr/>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(2) a supply of essential nutrients,</a:t>
            </a:r>
          </a:p>
          <a:p>
            <a:pPr>
              <a:spcBef>
                <a:spcPts val="600"/>
              </a:spcBef>
              <a:defRPr/>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(3) a supply of oxygen,</a:t>
            </a:r>
          </a:p>
          <a:p>
            <a:pPr>
              <a:spcBef>
                <a:spcPts val="600"/>
              </a:spcBef>
              <a:defRPr/>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(4) support for the plant root system.</a:t>
            </a:r>
            <a:endParaRPr lang="zh-CN" altLang="en-US"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4099" name="组合 1"/>
          <p:cNvGrpSpPr>
            <a:grpSpLocks/>
          </p:cNvGrpSpPr>
          <p:nvPr/>
        </p:nvGrpSpPr>
        <p:grpSpPr bwMode="auto">
          <a:xfrm>
            <a:off x="4207263" y="1025602"/>
            <a:ext cx="3310467" cy="2882900"/>
            <a:chOff x="3097213" y="186599"/>
            <a:chExt cx="2618316" cy="3147183"/>
          </a:xfrm>
        </p:grpSpPr>
        <p:sp>
          <p:nvSpPr>
            <p:cNvPr id="4101" name="Rectangle 4"/>
            <p:cNvSpPr>
              <a:spLocks noChangeArrowheads="1"/>
            </p:cNvSpPr>
            <p:nvPr/>
          </p:nvSpPr>
          <p:spPr bwMode="auto">
            <a:xfrm>
              <a:off x="3097213" y="2274253"/>
              <a:ext cx="2618316" cy="1059529"/>
            </a:xfrm>
            <a:prstGeom prst="rect">
              <a:avLst/>
            </a:prstGeom>
            <a:solidFill>
              <a:srgbClr val="9933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eaLnBrk="1" hangingPunct="1">
                <a:spcBef>
                  <a:spcPct val="0"/>
                </a:spcBef>
                <a:buClrTx/>
                <a:buSzTx/>
                <a:buFontTx/>
                <a:buNone/>
              </a:pPr>
              <a:endParaRPr lang="zh-CN" altLang="zh-CN" sz="1800">
                <a:solidFill>
                  <a:srgbClr val="000000"/>
                </a:solidFill>
              </a:endParaRPr>
            </a:p>
          </p:txBody>
        </p:sp>
        <p:grpSp>
          <p:nvGrpSpPr>
            <p:cNvPr id="4102" name="Group 3"/>
            <p:cNvGrpSpPr>
              <a:grpSpLocks/>
            </p:cNvGrpSpPr>
            <p:nvPr/>
          </p:nvGrpSpPr>
          <p:grpSpPr bwMode="auto">
            <a:xfrm>
              <a:off x="3650787" y="186599"/>
              <a:ext cx="1379538" cy="2035175"/>
              <a:chOff x="748" y="1298"/>
              <a:chExt cx="877" cy="1221"/>
            </a:xfrm>
          </p:grpSpPr>
          <p:grpSp>
            <p:nvGrpSpPr>
              <p:cNvPr id="4549" name="Group 4"/>
              <p:cNvGrpSpPr>
                <a:grpSpLocks/>
              </p:cNvGrpSpPr>
              <p:nvPr/>
            </p:nvGrpSpPr>
            <p:grpSpPr bwMode="auto">
              <a:xfrm>
                <a:off x="748" y="1298"/>
                <a:ext cx="877" cy="1221"/>
                <a:chOff x="3448" y="405"/>
                <a:chExt cx="438" cy="664"/>
              </a:xfrm>
            </p:grpSpPr>
            <p:sp>
              <p:nvSpPr>
                <p:cNvPr id="4696" name="Freeform 5"/>
                <p:cNvSpPr>
                  <a:spLocks/>
                </p:cNvSpPr>
                <p:nvPr/>
              </p:nvSpPr>
              <p:spPr bwMode="auto">
                <a:xfrm>
                  <a:off x="3671" y="487"/>
                  <a:ext cx="34" cy="582"/>
                </a:xfrm>
                <a:custGeom>
                  <a:avLst/>
                  <a:gdLst>
                    <a:gd name="T0" fmla="*/ 112274233 w 15"/>
                    <a:gd name="T1" fmla="*/ 0 h 233"/>
                    <a:gd name="T2" fmla="*/ 181653455 w 15"/>
                    <a:gd name="T3" fmla="*/ 2147483647 h 233"/>
                    <a:gd name="T4" fmla="*/ 62570780 w 15"/>
                    <a:gd name="T5" fmla="*/ 2147483647 h 233"/>
                    <a:gd name="T6" fmla="*/ 0 w 15"/>
                    <a:gd name="T7" fmla="*/ 2147483647 h 233"/>
                    <a:gd name="T8" fmla="*/ 112274233 w 15"/>
                    <a:gd name="T9" fmla="*/ 2147483647 h 233"/>
                    <a:gd name="T10" fmla="*/ 374429889 w 15"/>
                    <a:gd name="T11" fmla="*/ 2147483647 h 233"/>
                    <a:gd name="T12" fmla="*/ 436961307 w 15"/>
                    <a:gd name="T13" fmla="*/ 2147483647 h 233"/>
                    <a:gd name="T14" fmla="*/ 0 60000 65536"/>
                    <a:gd name="T15" fmla="*/ 0 60000 65536"/>
                    <a:gd name="T16" fmla="*/ 0 60000 65536"/>
                    <a:gd name="T17" fmla="*/ 0 60000 65536"/>
                    <a:gd name="T18" fmla="*/ 0 60000 65536"/>
                    <a:gd name="T19" fmla="*/ 0 60000 65536"/>
                    <a:gd name="T20" fmla="*/ 0 60000 65536"/>
                    <a:gd name="T21" fmla="*/ 0 w 15"/>
                    <a:gd name="T22" fmla="*/ 0 h 233"/>
                    <a:gd name="T23" fmla="*/ 15 w 15"/>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3">
                      <a:moveTo>
                        <a:pt x="4" y="0"/>
                      </a:moveTo>
                      <a:cubicBezTo>
                        <a:pt x="11" y="39"/>
                        <a:pt x="11" y="28"/>
                        <a:pt x="6" y="84"/>
                      </a:cubicBezTo>
                      <a:cubicBezTo>
                        <a:pt x="6" y="93"/>
                        <a:pt x="3" y="101"/>
                        <a:pt x="2" y="110"/>
                      </a:cubicBezTo>
                      <a:cubicBezTo>
                        <a:pt x="1" y="114"/>
                        <a:pt x="0" y="123"/>
                        <a:pt x="0" y="123"/>
                      </a:cubicBezTo>
                      <a:cubicBezTo>
                        <a:pt x="0" y="125"/>
                        <a:pt x="0" y="177"/>
                        <a:pt x="4" y="193"/>
                      </a:cubicBezTo>
                      <a:cubicBezTo>
                        <a:pt x="7" y="203"/>
                        <a:pt x="10" y="211"/>
                        <a:pt x="13" y="220"/>
                      </a:cubicBezTo>
                      <a:cubicBezTo>
                        <a:pt x="14" y="224"/>
                        <a:pt x="15" y="233"/>
                        <a:pt x="15" y="233"/>
                      </a:cubicBezTo>
                    </a:path>
                  </a:pathLst>
                </a:custGeom>
                <a:noFill/>
                <a:ln w="14288" cap="flat">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697" name="Group 6"/>
                <p:cNvGrpSpPr>
                  <a:grpSpLocks/>
                </p:cNvGrpSpPr>
                <p:nvPr/>
              </p:nvGrpSpPr>
              <p:grpSpPr bwMode="auto">
                <a:xfrm>
                  <a:off x="3448" y="405"/>
                  <a:ext cx="438" cy="547"/>
                  <a:chOff x="3448" y="405"/>
                  <a:chExt cx="438" cy="547"/>
                </a:xfrm>
              </p:grpSpPr>
              <p:grpSp>
                <p:nvGrpSpPr>
                  <p:cNvPr id="4698" name="Group 7"/>
                  <p:cNvGrpSpPr>
                    <a:grpSpLocks/>
                  </p:cNvGrpSpPr>
                  <p:nvPr/>
                </p:nvGrpSpPr>
                <p:grpSpPr bwMode="auto">
                  <a:xfrm>
                    <a:off x="3680" y="787"/>
                    <a:ext cx="197" cy="165"/>
                    <a:chOff x="3680" y="787"/>
                    <a:chExt cx="197" cy="165"/>
                  </a:xfrm>
                </p:grpSpPr>
                <p:grpSp>
                  <p:nvGrpSpPr>
                    <p:cNvPr id="4737" name="Group 8"/>
                    <p:cNvGrpSpPr>
                      <a:grpSpLocks/>
                    </p:cNvGrpSpPr>
                    <p:nvPr/>
                  </p:nvGrpSpPr>
                  <p:grpSpPr bwMode="auto">
                    <a:xfrm>
                      <a:off x="3735" y="807"/>
                      <a:ext cx="142" cy="145"/>
                      <a:chOff x="3735" y="807"/>
                      <a:chExt cx="142" cy="145"/>
                    </a:xfrm>
                  </p:grpSpPr>
                  <p:sp>
                    <p:nvSpPr>
                      <p:cNvPr id="4741" name="Freeform 9"/>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42" name="Freeform 10"/>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38" name="Group 11"/>
                    <p:cNvGrpSpPr>
                      <a:grpSpLocks/>
                    </p:cNvGrpSpPr>
                    <p:nvPr/>
                  </p:nvGrpSpPr>
                  <p:grpSpPr bwMode="auto">
                    <a:xfrm>
                      <a:off x="3680" y="787"/>
                      <a:ext cx="144" cy="140"/>
                      <a:chOff x="3680" y="787"/>
                      <a:chExt cx="144" cy="140"/>
                    </a:xfrm>
                  </p:grpSpPr>
                  <p:sp>
                    <p:nvSpPr>
                      <p:cNvPr id="4739" name="Freeform 12"/>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40" name="Freeform 13"/>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699" name="Group 14"/>
                  <p:cNvGrpSpPr>
                    <a:grpSpLocks/>
                  </p:cNvGrpSpPr>
                  <p:nvPr/>
                </p:nvGrpSpPr>
                <p:grpSpPr bwMode="auto">
                  <a:xfrm>
                    <a:off x="3448" y="727"/>
                    <a:ext cx="202" cy="177"/>
                    <a:chOff x="3448" y="727"/>
                    <a:chExt cx="202" cy="177"/>
                  </a:xfrm>
                </p:grpSpPr>
                <p:grpSp>
                  <p:nvGrpSpPr>
                    <p:cNvPr id="4731" name="Group 15"/>
                    <p:cNvGrpSpPr>
                      <a:grpSpLocks/>
                    </p:cNvGrpSpPr>
                    <p:nvPr/>
                  </p:nvGrpSpPr>
                  <p:grpSpPr bwMode="auto">
                    <a:xfrm>
                      <a:off x="3448" y="727"/>
                      <a:ext cx="145" cy="137"/>
                      <a:chOff x="3448" y="727"/>
                      <a:chExt cx="145" cy="137"/>
                    </a:xfrm>
                  </p:grpSpPr>
                  <p:sp>
                    <p:nvSpPr>
                      <p:cNvPr id="4735" name="Freeform 16"/>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36" name="Freeform 17"/>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32" name="Group 18"/>
                    <p:cNvGrpSpPr>
                      <a:grpSpLocks/>
                    </p:cNvGrpSpPr>
                    <p:nvPr/>
                  </p:nvGrpSpPr>
                  <p:grpSpPr bwMode="auto">
                    <a:xfrm>
                      <a:off x="3464" y="802"/>
                      <a:ext cx="186" cy="102"/>
                      <a:chOff x="3464" y="802"/>
                      <a:chExt cx="186" cy="102"/>
                    </a:xfrm>
                  </p:grpSpPr>
                  <p:sp>
                    <p:nvSpPr>
                      <p:cNvPr id="4733" name="Freeform 19"/>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34" name="Freeform 20"/>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00" name="Group 21"/>
                  <p:cNvGrpSpPr>
                    <a:grpSpLocks/>
                  </p:cNvGrpSpPr>
                  <p:nvPr/>
                </p:nvGrpSpPr>
                <p:grpSpPr bwMode="auto">
                  <a:xfrm>
                    <a:off x="3542" y="532"/>
                    <a:ext cx="129" cy="113"/>
                    <a:chOff x="3542" y="532"/>
                    <a:chExt cx="129" cy="113"/>
                  </a:xfrm>
                </p:grpSpPr>
                <p:grpSp>
                  <p:nvGrpSpPr>
                    <p:cNvPr id="4725" name="Group 22"/>
                    <p:cNvGrpSpPr>
                      <a:grpSpLocks/>
                    </p:cNvGrpSpPr>
                    <p:nvPr/>
                  </p:nvGrpSpPr>
                  <p:grpSpPr bwMode="auto">
                    <a:xfrm>
                      <a:off x="3542" y="532"/>
                      <a:ext cx="94" cy="88"/>
                      <a:chOff x="3542" y="532"/>
                      <a:chExt cx="94" cy="88"/>
                    </a:xfrm>
                  </p:grpSpPr>
                  <p:sp>
                    <p:nvSpPr>
                      <p:cNvPr id="4729" name="Freeform 23"/>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30" name="Freeform 24"/>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26" name="Group 25"/>
                    <p:cNvGrpSpPr>
                      <a:grpSpLocks/>
                    </p:cNvGrpSpPr>
                    <p:nvPr/>
                  </p:nvGrpSpPr>
                  <p:grpSpPr bwMode="auto">
                    <a:xfrm>
                      <a:off x="3551" y="582"/>
                      <a:ext cx="120" cy="63"/>
                      <a:chOff x="3551" y="582"/>
                      <a:chExt cx="120" cy="63"/>
                    </a:xfrm>
                  </p:grpSpPr>
                  <p:sp>
                    <p:nvSpPr>
                      <p:cNvPr id="4727" name="Freeform 26"/>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28" name="Freeform 27"/>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01" name="Group 28"/>
                  <p:cNvGrpSpPr>
                    <a:grpSpLocks/>
                  </p:cNvGrpSpPr>
                  <p:nvPr/>
                </p:nvGrpSpPr>
                <p:grpSpPr bwMode="auto">
                  <a:xfrm>
                    <a:off x="3694" y="405"/>
                    <a:ext cx="107" cy="115"/>
                    <a:chOff x="3694" y="405"/>
                    <a:chExt cx="107" cy="115"/>
                  </a:xfrm>
                </p:grpSpPr>
                <p:grpSp>
                  <p:nvGrpSpPr>
                    <p:cNvPr id="4719" name="Group 29"/>
                    <p:cNvGrpSpPr>
                      <a:grpSpLocks/>
                    </p:cNvGrpSpPr>
                    <p:nvPr/>
                  </p:nvGrpSpPr>
                  <p:grpSpPr bwMode="auto">
                    <a:xfrm>
                      <a:off x="3721" y="405"/>
                      <a:ext cx="80" cy="97"/>
                      <a:chOff x="3721" y="405"/>
                      <a:chExt cx="80" cy="97"/>
                    </a:xfrm>
                  </p:grpSpPr>
                  <p:sp>
                    <p:nvSpPr>
                      <p:cNvPr id="4723" name="Freeform 30"/>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24" name="Freeform 31"/>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20" name="Group 32"/>
                    <p:cNvGrpSpPr>
                      <a:grpSpLocks/>
                    </p:cNvGrpSpPr>
                    <p:nvPr/>
                  </p:nvGrpSpPr>
                  <p:grpSpPr bwMode="auto">
                    <a:xfrm>
                      <a:off x="3694" y="407"/>
                      <a:ext cx="71" cy="113"/>
                      <a:chOff x="3694" y="407"/>
                      <a:chExt cx="71" cy="113"/>
                    </a:xfrm>
                  </p:grpSpPr>
                  <p:sp>
                    <p:nvSpPr>
                      <p:cNvPr id="4721" name="Freeform 33"/>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22" name="Freeform 34"/>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02" name="Group 35"/>
                  <p:cNvGrpSpPr>
                    <a:grpSpLocks/>
                  </p:cNvGrpSpPr>
                  <p:nvPr/>
                </p:nvGrpSpPr>
                <p:grpSpPr bwMode="auto">
                  <a:xfrm>
                    <a:off x="3689" y="592"/>
                    <a:ext cx="197" cy="167"/>
                    <a:chOff x="3689" y="592"/>
                    <a:chExt cx="197" cy="167"/>
                  </a:xfrm>
                </p:grpSpPr>
                <p:grpSp>
                  <p:nvGrpSpPr>
                    <p:cNvPr id="4713" name="Group 36"/>
                    <p:cNvGrpSpPr>
                      <a:grpSpLocks/>
                    </p:cNvGrpSpPr>
                    <p:nvPr/>
                  </p:nvGrpSpPr>
                  <p:grpSpPr bwMode="auto">
                    <a:xfrm>
                      <a:off x="3742" y="615"/>
                      <a:ext cx="144" cy="144"/>
                      <a:chOff x="3742" y="615"/>
                      <a:chExt cx="144" cy="144"/>
                    </a:xfrm>
                  </p:grpSpPr>
                  <p:sp>
                    <p:nvSpPr>
                      <p:cNvPr id="4717" name="Freeform 37"/>
                      <p:cNvSpPr>
                        <a:spLocks/>
                      </p:cNvSpPr>
                      <p:nvPr/>
                    </p:nvSpPr>
                    <p:spPr bwMode="auto">
                      <a:xfrm>
                        <a:off x="3742" y="615"/>
                        <a:ext cx="144" cy="144"/>
                      </a:xfrm>
                      <a:custGeom>
                        <a:avLst/>
                        <a:gdLst>
                          <a:gd name="T0" fmla="*/ 649345568 w 63"/>
                          <a:gd name="T1" fmla="*/ 1975977377 h 58"/>
                          <a:gd name="T2" fmla="*/ 2147483647 w 63"/>
                          <a:gd name="T3" fmla="*/ 2147483647 h 58"/>
                          <a:gd name="T4" fmla="*/ 1861179794 w 63"/>
                          <a:gd name="T5" fmla="*/ 2147483647 h 58"/>
                          <a:gd name="T6" fmla="*/ 1731686937 w 63"/>
                          <a:gd name="T7" fmla="*/ 2147483647 h 58"/>
                          <a:gd name="T8" fmla="*/ 1696320151 w 63"/>
                          <a:gd name="T9" fmla="*/ 2147483647 h 58"/>
                          <a:gd name="T10" fmla="*/ 1284907248 w 63"/>
                          <a:gd name="T11" fmla="*/ 2147483647 h 58"/>
                          <a:gd name="T12" fmla="*/ 1238267314 w 63"/>
                          <a:gd name="T13" fmla="*/ 2147483647 h 58"/>
                          <a:gd name="T14" fmla="*/ 1073594786 w 63"/>
                          <a:gd name="T15" fmla="*/ 2147483647 h 58"/>
                          <a:gd name="T16" fmla="*/ 622910866 w 63"/>
                          <a:gd name="T17" fmla="*/ 2147483647 h 58"/>
                          <a:gd name="T18" fmla="*/ 0 w 63"/>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8"/>
                          <a:gd name="T32" fmla="*/ 63 w 6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8">
                            <a:moveTo>
                              <a:pt x="19" y="10"/>
                            </a:moveTo>
                            <a:cubicBezTo>
                              <a:pt x="38" y="5"/>
                              <a:pt x="49" y="0"/>
                              <a:pt x="63" y="18"/>
                            </a:cubicBezTo>
                            <a:cubicBezTo>
                              <a:pt x="61" y="26"/>
                              <a:pt x="58" y="29"/>
                              <a:pt x="54" y="34"/>
                            </a:cubicBezTo>
                            <a:cubicBezTo>
                              <a:pt x="53" y="35"/>
                              <a:pt x="50" y="36"/>
                              <a:pt x="50" y="38"/>
                            </a:cubicBezTo>
                            <a:cubicBezTo>
                              <a:pt x="47" y="42"/>
                              <a:pt x="49" y="47"/>
                              <a:pt x="49" y="52"/>
                            </a:cubicBezTo>
                            <a:cubicBezTo>
                              <a:pt x="48" y="52"/>
                              <a:pt x="39" y="48"/>
                              <a:pt x="37" y="50"/>
                            </a:cubicBezTo>
                            <a:cubicBezTo>
                              <a:pt x="36" y="52"/>
                              <a:pt x="37" y="55"/>
                              <a:pt x="36" y="57"/>
                            </a:cubicBezTo>
                            <a:cubicBezTo>
                              <a:pt x="34" y="57"/>
                              <a:pt x="32" y="58"/>
                              <a:pt x="31" y="57"/>
                            </a:cubicBezTo>
                            <a:cubicBezTo>
                              <a:pt x="26" y="53"/>
                              <a:pt x="20" y="41"/>
                              <a:pt x="18" y="37"/>
                            </a:cubicBezTo>
                            <a:cubicBezTo>
                              <a:pt x="4" y="33"/>
                              <a:pt x="9" y="32"/>
                              <a:pt x="0"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8" name="Freeform 38"/>
                      <p:cNvSpPr>
                        <a:spLocks/>
                      </p:cNvSpPr>
                      <p:nvPr/>
                    </p:nvSpPr>
                    <p:spPr bwMode="auto">
                      <a:xfrm>
                        <a:off x="3742" y="615"/>
                        <a:ext cx="144" cy="144"/>
                      </a:xfrm>
                      <a:custGeom>
                        <a:avLst/>
                        <a:gdLst>
                          <a:gd name="T0" fmla="*/ 649345568 w 63"/>
                          <a:gd name="T1" fmla="*/ 1975977377 h 58"/>
                          <a:gd name="T2" fmla="*/ 2147483647 w 63"/>
                          <a:gd name="T3" fmla="*/ 2147483647 h 58"/>
                          <a:gd name="T4" fmla="*/ 1861179794 w 63"/>
                          <a:gd name="T5" fmla="*/ 2147483647 h 58"/>
                          <a:gd name="T6" fmla="*/ 1731686937 w 63"/>
                          <a:gd name="T7" fmla="*/ 2147483647 h 58"/>
                          <a:gd name="T8" fmla="*/ 1696320151 w 63"/>
                          <a:gd name="T9" fmla="*/ 2147483647 h 58"/>
                          <a:gd name="T10" fmla="*/ 1284907248 w 63"/>
                          <a:gd name="T11" fmla="*/ 2147483647 h 58"/>
                          <a:gd name="T12" fmla="*/ 1238267314 w 63"/>
                          <a:gd name="T13" fmla="*/ 2147483647 h 58"/>
                          <a:gd name="T14" fmla="*/ 1073594786 w 63"/>
                          <a:gd name="T15" fmla="*/ 2147483647 h 58"/>
                          <a:gd name="T16" fmla="*/ 622910866 w 63"/>
                          <a:gd name="T17" fmla="*/ 2147483647 h 58"/>
                          <a:gd name="T18" fmla="*/ 0 w 63"/>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8"/>
                          <a:gd name="T32" fmla="*/ 63 w 6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8">
                            <a:moveTo>
                              <a:pt x="19" y="10"/>
                            </a:moveTo>
                            <a:cubicBezTo>
                              <a:pt x="38" y="5"/>
                              <a:pt x="49" y="0"/>
                              <a:pt x="63" y="18"/>
                            </a:cubicBezTo>
                            <a:cubicBezTo>
                              <a:pt x="61" y="26"/>
                              <a:pt x="58" y="29"/>
                              <a:pt x="54" y="34"/>
                            </a:cubicBezTo>
                            <a:cubicBezTo>
                              <a:pt x="53" y="35"/>
                              <a:pt x="50" y="36"/>
                              <a:pt x="50" y="38"/>
                            </a:cubicBezTo>
                            <a:cubicBezTo>
                              <a:pt x="47" y="42"/>
                              <a:pt x="49" y="47"/>
                              <a:pt x="49" y="52"/>
                            </a:cubicBezTo>
                            <a:cubicBezTo>
                              <a:pt x="48" y="52"/>
                              <a:pt x="39" y="48"/>
                              <a:pt x="37" y="50"/>
                            </a:cubicBezTo>
                            <a:cubicBezTo>
                              <a:pt x="36" y="52"/>
                              <a:pt x="37" y="55"/>
                              <a:pt x="36" y="57"/>
                            </a:cubicBezTo>
                            <a:cubicBezTo>
                              <a:pt x="34" y="57"/>
                              <a:pt x="32" y="58"/>
                              <a:pt x="31" y="57"/>
                            </a:cubicBezTo>
                            <a:cubicBezTo>
                              <a:pt x="26" y="53"/>
                              <a:pt x="20" y="41"/>
                              <a:pt x="18" y="37"/>
                            </a:cubicBezTo>
                            <a:cubicBezTo>
                              <a:pt x="4" y="33"/>
                              <a:pt x="9" y="32"/>
                              <a:pt x="0"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14" name="Group 39"/>
                    <p:cNvGrpSpPr>
                      <a:grpSpLocks/>
                    </p:cNvGrpSpPr>
                    <p:nvPr/>
                  </p:nvGrpSpPr>
                  <p:grpSpPr bwMode="auto">
                    <a:xfrm>
                      <a:off x="3689" y="592"/>
                      <a:ext cx="145" cy="142"/>
                      <a:chOff x="3689" y="592"/>
                      <a:chExt cx="145" cy="142"/>
                    </a:xfrm>
                  </p:grpSpPr>
                  <p:sp>
                    <p:nvSpPr>
                      <p:cNvPr id="4715" name="Freeform 40"/>
                      <p:cNvSpPr>
                        <a:spLocks/>
                      </p:cNvSpPr>
                      <p:nvPr/>
                    </p:nvSpPr>
                    <p:spPr bwMode="auto">
                      <a:xfrm>
                        <a:off x="3689" y="592"/>
                        <a:ext cx="145" cy="142"/>
                      </a:xfrm>
                      <a:custGeom>
                        <a:avLst/>
                        <a:gdLst>
                          <a:gd name="T0" fmla="*/ 2147483647 w 63"/>
                          <a:gd name="T1" fmla="*/ 2147483647 h 57"/>
                          <a:gd name="T2" fmla="*/ 1912299767 w 63"/>
                          <a:gd name="T3" fmla="*/ 0 h 57"/>
                          <a:gd name="T4" fmla="*/ 1754177904 w 63"/>
                          <a:gd name="T5" fmla="*/ 845438626 h 57"/>
                          <a:gd name="T6" fmla="*/ 1511138635 w 63"/>
                          <a:gd name="T7" fmla="*/ 1254731743 h 57"/>
                          <a:gd name="T8" fmla="*/ 1231518907 w 63"/>
                          <a:gd name="T9" fmla="*/ 845438626 h 57"/>
                          <a:gd name="T10" fmla="*/ 1284311499 w 63"/>
                          <a:gd name="T11" fmla="*/ 2147483647 h 57"/>
                          <a:gd name="T12" fmla="*/ 1284311499 w 63"/>
                          <a:gd name="T13" fmla="*/ 2147483647 h 57"/>
                          <a:gd name="T14" fmla="*/ 1110470730 w 63"/>
                          <a:gd name="T15" fmla="*/ 2147483647 h 57"/>
                          <a:gd name="T16" fmla="*/ 1044822898 w 63"/>
                          <a:gd name="T17" fmla="*/ 2147483647 h 57"/>
                          <a:gd name="T18" fmla="*/ 0 w 63"/>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7"/>
                          <a:gd name="T32" fmla="*/ 63 w 6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7">
                            <a:moveTo>
                              <a:pt x="63" y="16"/>
                            </a:moveTo>
                            <a:cubicBezTo>
                              <a:pt x="51" y="4"/>
                              <a:pt x="55" y="10"/>
                              <a:pt x="48" y="0"/>
                            </a:cubicBezTo>
                            <a:cubicBezTo>
                              <a:pt x="47" y="2"/>
                              <a:pt x="45" y="2"/>
                              <a:pt x="44" y="4"/>
                            </a:cubicBezTo>
                            <a:cubicBezTo>
                              <a:pt x="40" y="12"/>
                              <a:pt x="47" y="15"/>
                              <a:pt x="38" y="6"/>
                            </a:cubicBezTo>
                            <a:cubicBezTo>
                              <a:pt x="35" y="6"/>
                              <a:pt x="32" y="2"/>
                              <a:pt x="31" y="4"/>
                            </a:cubicBezTo>
                            <a:cubicBezTo>
                              <a:pt x="29" y="8"/>
                              <a:pt x="32" y="13"/>
                              <a:pt x="32" y="18"/>
                            </a:cubicBezTo>
                            <a:cubicBezTo>
                              <a:pt x="33" y="27"/>
                              <a:pt x="33" y="22"/>
                              <a:pt x="32" y="32"/>
                            </a:cubicBezTo>
                            <a:cubicBezTo>
                              <a:pt x="31" y="34"/>
                              <a:pt x="29" y="35"/>
                              <a:pt x="28" y="37"/>
                            </a:cubicBezTo>
                            <a:cubicBezTo>
                              <a:pt x="27" y="40"/>
                              <a:pt x="28" y="44"/>
                              <a:pt x="26" y="45"/>
                            </a:cubicBezTo>
                            <a:cubicBezTo>
                              <a:pt x="19" y="50"/>
                              <a:pt x="9" y="54"/>
                              <a:pt x="0" y="5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6" name="Freeform 41"/>
                      <p:cNvSpPr>
                        <a:spLocks/>
                      </p:cNvSpPr>
                      <p:nvPr/>
                    </p:nvSpPr>
                    <p:spPr bwMode="auto">
                      <a:xfrm>
                        <a:off x="3689" y="592"/>
                        <a:ext cx="145" cy="142"/>
                      </a:xfrm>
                      <a:custGeom>
                        <a:avLst/>
                        <a:gdLst>
                          <a:gd name="T0" fmla="*/ 2147483647 w 63"/>
                          <a:gd name="T1" fmla="*/ 2147483647 h 57"/>
                          <a:gd name="T2" fmla="*/ 1912299767 w 63"/>
                          <a:gd name="T3" fmla="*/ 0 h 57"/>
                          <a:gd name="T4" fmla="*/ 1754177904 w 63"/>
                          <a:gd name="T5" fmla="*/ 845438626 h 57"/>
                          <a:gd name="T6" fmla="*/ 1511138635 w 63"/>
                          <a:gd name="T7" fmla="*/ 1254731743 h 57"/>
                          <a:gd name="T8" fmla="*/ 1231518907 w 63"/>
                          <a:gd name="T9" fmla="*/ 845438626 h 57"/>
                          <a:gd name="T10" fmla="*/ 1284311499 w 63"/>
                          <a:gd name="T11" fmla="*/ 2147483647 h 57"/>
                          <a:gd name="T12" fmla="*/ 1284311499 w 63"/>
                          <a:gd name="T13" fmla="*/ 2147483647 h 57"/>
                          <a:gd name="T14" fmla="*/ 1110470730 w 63"/>
                          <a:gd name="T15" fmla="*/ 2147483647 h 57"/>
                          <a:gd name="T16" fmla="*/ 1044822898 w 63"/>
                          <a:gd name="T17" fmla="*/ 2147483647 h 57"/>
                          <a:gd name="T18" fmla="*/ 0 w 63"/>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7"/>
                          <a:gd name="T32" fmla="*/ 63 w 6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7">
                            <a:moveTo>
                              <a:pt x="63" y="16"/>
                            </a:moveTo>
                            <a:cubicBezTo>
                              <a:pt x="51" y="4"/>
                              <a:pt x="55" y="10"/>
                              <a:pt x="48" y="0"/>
                            </a:cubicBezTo>
                            <a:cubicBezTo>
                              <a:pt x="47" y="2"/>
                              <a:pt x="45" y="2"/>
                              <a:pt x="44" y="4"/>
                            </a:cubicBezTo>
                            <a:cubicBezTo>
                              <a:pt x="40" y="12"/>
                              <a:pt x="47" y="15"/>
                              <a:pt x="38" y="6"/>
                            </a:cubicBezTo>
                            <a:cubicBezTo>
                              <a:pt x="35" y="6"/>
                              <a:pt x="32" y="2"/>
                              <a:pt x="31" y="4"/>
                            </a:cubicBezTo>
                            <a:cubicBezTo>
                              <a:pt x="29" y="8"/>
                              <a:pt x="32" y="13"/>
                              <a:pt x="32" y="18"/>
                            </a:cubicBezTo>
                            <a:cubicBezTo>
                              <a:pt x="33" y="27"/>
                              <a:pt x="33" y="22"/>
                              <a:pt x="32" y="32"/>
                            </a:cubicBezTo>
                            <a:cubicBezTo>
                              <a:pt x="31" y="34"/>
                              <a:pt x="29" y="35"/>
                              <a:pt x="28" y="37"/>
                            </a:cubicBezTo>
                            <a:cubicBezTo>
                              <a:pt x="27" y="40"/>
                              <a:pt x="28" y="44"/>
                              <a:pt x="26" y="45"/>
                            </a:cubicBezTo>
                            <a:cubicBezTo>
                              <a:pt x="19" y="50"/>
                              <a:pt x="9" y="54"/>
                              <a:pt x="0" y="5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4703" name="Freeform 42"/>
                  <p:cNvSpPr>
                    <a:spLocks/>
                  </p:cNvSpPr>
                  <p:nvPr/>
                </p:nvSpPr>
                <p:spPr bwMode="auto">
                  <a:xfrm>
                    <a:off x="3583" y="435"/>
                    <a:ext cx="99" cy="85"/>
                  </a:xfrm>
                  <a:custGeom>
                    <a:avLst/>
                    <a:gdLst>
                      <a:gd name="T0" fmla="*/ 1641555773 w 43"/>
                      <a:gd name="T1" fmla="*/ 2147483647 h 34"/>
                      <a:gd name="T2" fmla="*/ 1519492348 w 43"/>
                      <a:gd name="T3" fmla="*/ 1823616533 h 34"/>
                      <a:gd name="T4" fmla="*/ 614025165 w 43"/>
                      <a:gd name="T5" fmla="*/ 0 h 34"/>
                      <a:gd name="T6" fmla="*/ 0 w 43"/>
                      <a:gd name="T7" fmla="*/ 920181458 h 34"/>
                      <a:gd name="T8" fmla="*/ 0 60000 65536"/>
                      <a:gd name="T9" fmla="*/ 0 60000 65536"/>
                      <a:gd name="T10" fmla="*/ 0 60000 65536"/>
                      <a:gd name="T11" fmla="*/ 0 60000 65536"/>
                      <a:gd name="T12" fmla="*/ 0 w 43"/>
                      <a:gd name="T13" fmla="*/ 0 h 34"/>
                      <a:gd name="T14" fmla="*/ 43 w 43"/>
                      <a:gd name="T15" fmla="*/ 34 h 34"/>
                    </a:gdLst>
                    <a:ahLst/>
                    <a:cxnLst>
                      <a:cxn ang="T8">
                        <a:pos x="T0" y="T1"/>
                      </a:cxn>
                      <a:cxn ang="T9">
                        <a:pos x="T2" y="T3"/>
                      </a:cxn>
                      <a:cxn ang="T10">
                        <a:pos x="T4" y="T5"/>
                      </a:cxn>
                      <a:cxn ang="T11">
                        <a:pos x="T6" y="T7"/>
                      </a:cxn>
                    </a:cxnLst>
                    <a:rect l="T12" t="T13" r="T14" b="T15"/>
                    <a:pathLst>
                      <a:path w="43" h="34">
                        <a:moveTo>
                          <a:pt x="41" y="34"/>
                        </a:moveTo>
                        <a:cubicBezTo>
                          <a:pt x="40" y="26"/>
                          <a:pt x="43" y="15"/>
                          <a:pt x="38" y="8"/>
                        </a:cubicBezTo>
                        <a:cubicBezTo>
                          <a:pt x="32" y="1"/>
                          <a:pt x="15" y="0"/>
                          <a:pt x="15" y="0"/>
                        </a:cubicBezTo>
                        <a:cubicBezTo>
                          <a:pt x="3" y="4"/>
                          <a:pt x="8" y="4"/>
                          <a:pt x="0" y="4"/>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04" name="Freeform 43"/>
                  <p:cNvSpPr>
                    <a:spLocks/>
                  </p:cNvSpPr>
                  <p:nvPr/>
                </p:nvSpPr>
                <p:spPr bwMode="auto">
                  <a:xfrm>
                    <a:off x="3696" y="595"/>
                    <a:ext cx="69" cy="139"/>
                  </a:xfrm>
                  <a:custGeom>
                    <a:avLst/>
                    <a:gdLst>
                      <a:gd name="T0" fmla="*/ 0 w 30"/>
                      <a:gd name="T1" fmla="*/ 2147483647 h 56"/>
                      <a:gd name="T2" fmla="*/ 1187904784 w 30"/>
                      <a:gd name="T3" fmla="*/ 0 h 56"/>
                      <a:gd name="T4" fmla="*/ 0 60000 65536"/>
                      <a:gd name="T5" fmla="*/ 0 60000 65536"/>
                      <a:gd name="T6" fmla="*/ 0 w 30"/>
                      <a:gd name="T7" fmla="*/ 0 h 56"/>
                      <a:gd name="T8" fmla="*/ 30 w 30"/>
                      <a:gd name="T9" fmla="*/ 56 h 56"/>
                    </a:gdLst>
                    <a:ahLst/>
                    <a:cxnLst>
                      <a:cxn ang="T4">
                        <a:pos x="T0" y="T1"/>
                      </a:cxn>
                      <a:cxn ang="T5">
                        <a:pos x="T2" y="T3"/>
                      </a:cxn>
                    </a:cxnLst>
                    <a:rect l="T6" t="T7" r="T8" b="T9"/>
                    <a:pathLst>
                      <a:path w="30" h="56">
                        <a:moveTo>
                          <a:pt x="0" y="56"/>
                        </a:moveTo>
                        <a:cubicBezTo>
                          <a:pt x="6" y="36"/>
                          <a:pt x="17" y="15"/>
                          <a:pt x="30" y="0"/>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05" name="Freeform 44"/>
                  <p:cNvSpPr>
                    <a:spLocks/>
                  </p:cNvSpPr>
                  <p:nvPr/>
                </p:nvSpPr>
                <p:spPr bwMode="auto">
                  <a:xfrm>
                    <a:off x="3565" y="660"/>
                    <a:ext cx="117" cy="182"/>
                  </a:xfrm>
                  <a:custGeom>
                    <a:avLst/>
                    <a:gdLst>
                      <a:gd name="T0" fmla="*/ 1828455481 w 51"/>
                      <a:gd name="T1" fmla="*/ 2147483647 h 73"/>
                      <a:gd name="T2" fmla="*/ 1187231292 w 51"/>
                      <a:gd name="T3" fmla="*/ 2147483647 h 73"/>
                      <a:gd name="T4" fmla="*/ 867040324 w 51"/>
                      <a:gd name="T5" fmla="*/ 2147483647 h 73"/>
                      <a:gd name="T6" fmla="*/ 177256099 w 51"/>
                      <a:gd name="T7" fmla="*/ 1455192007 h 73"/>
                      <a:gd name="T8" fmla="*/ 0 60000 65536"/>
                      <a:gd name="T9" fmla="*/ 0 60000 65536"/>
                      <a:gd name="T10" fmla="*/ 0 60000 65536"/>
                      <a:gd name="T11" fmla="*/ 0 60000 65536"/>
                      <a:gd name="T12" fmla="*/ 0 w 51"/>
                      <a:gd name="T13" fmla="*/ 0 h 73"/>
                      <a:gd name="T14" fmla="*/ 51 w 51"/>
                      <a:gd name="T15" fmla="*/ 73 h 73"/>
                    </a:gdLst>
                    <a:ahLst/>
                    <a:cxnLst>
                      <a:cxn ang="T8">
                        <a:pos x="T0" y="T1"/>
                      </a:cxn>
                      <a:cxn ang="T9">
                        <a:pos x="T2" y="T3"/>
                      </a:cxn>
                      <a:cxn ang="T10">
                        <a:pos x="T4" y="T5"/>
                      </a:cxn>
                      <a:cxn ang="T11">
                        <a:pos x="T6" y="T7"/>
                      </a:cxn>
                    </a:cxnLst>
                    <a:rect l="T12" t="T13" r="T14" b="T15"/>
                    <a:pathLst>
                      <a:path w="51" h="73">
                        <a:moveTo>
                          <a:pt x="49" y="73"/>
                        </a:moveTo>
                        <a:cubicBezTo>
                          <a:pt x="41" y="38"/>
                          <a:pt x="51" y="70"/>
                          <a:pt x="32" y="43"/>
                        </a:cubicBezTo>
                        <a:cubicBezTo>
                          <a:pt x="28" y="38"/>
                          <a:pt x="27" y="29"/>
                          <a:pt x="23" y="25"/>
                        </a:cubicBezTo>
                        <a:cubicBezTo>
                          <a:pt x="0" y="0"/>
                          <a:pt x="16" y="37"/>
                          <a:pt x="5" y="7"/>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706" name="Group 45"/>
                  <p:cNvGrpSpPr>
                    <a:grpSpLocks/>
                  </p:cNvGrpSpPr>
                  <p:nvPr/>
                </p:nvGrpSpPr>
                <p:grpSpPr bwMode="auto">
                  <a:xfrm>
                    <a:off x="3597" y="462"/>
                    <a:ext cx="101" cy="65"/>
                    <a:chOff x="3597" y="462"/>
                    <a:chExt cx="101" cy="65"/>
                  </a:xfrm>
                </p:grpSpPr>
                <p:grpSp>
                  <p:nvGrpSpPr>
                    <p:cNvPr id="4707" name="Group 46"/>
                    <p:cNvGrpSpPr>
                      <a:grpSpLocks/>
                    </p:cNvGrpSpPr>
                    <p:nvPr/>
                  </p:nvGrpSpPr>
                  <p:grpSpPr bwMode="auto">
                    <a:xfrm>
                      <a:off x="3597" y="462"/>
                      <a:ext cx="71" cy="48"/>
                      <a:chOff x="3597" y="462"/>
                      <a:chExt cx="71" cy="48"/>
                    </a:xfrm>
                  </p:grpSpPr>
                  <p:sp>
                    <p:nvSpPr>
                      <p:cNvPr id="4711" name="Freeform 47"/>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2" name="Freeform 48"/>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708" name="Group 49"/>
                    <p:cNvGrpSpPr>
                      <a:grpSpLocks/>
                    </p:cNvGrpSpPr>
                    <p:nvPr/>
                  </p:nvGrpSpPr>
                  <p:grpSpPr bwMode="auto">
                    <a:xfrm>
                      <a:off x="3613" y="485"/>
                      <a:ext cx="85" cy="42"/>
                      <a:chOff x="3613" y="485"/>
                      <a:chExt cx="85" cy="42"/>
                    </a:xfrm>
                  </p:grpSpPr>
                  <p:sp>
                    <p:nvSpPr>
                      <p:cNvPr id="4709" name="Freeform 50"/>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0" name="Freeform 51"/>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sp>
            <p:nvSpPr>
              <p:cNvPr id="4550" name="Freeform 52"/>
              <p:cNvSpPr>
                <a:spLocks/>
              </p:cNvSpPr>
              <p:nvPr/>
            </p:nvSpPr>
            <p:spPr bwMode="auto">
              <a:xfrm>
                <a:off x="1195" y="1449"/>
                <a:ext cx="68" cy="1070"/>
              </a:xfrm>
              <a:custGeom>
                <a:avLst/>
                <a:gdLst>
                  <a:gd name="T0" fmla="*/ 2147483647 w 15"/>
                  <a:gd name="T1" fmla="*/ 0 h 233"/>
                  <a:gd name="T2" fmla="*/ 2147483647 w 15"/>
                  <a:gd name="T3" fmla="*/ 2147483647 h 233"/>
                  <a:gd name="T4" fmla="*/ 2147483647 w 15"/>
                  <a:gd name="T5" fmla="*/ 2147483647 h 233"/>
                  <a:gd name="T6" fmla="*/ 0 w 15"/>
                  <a:gd name="T7" fmla="*/ 2147483647 h 233"/>
                  <a:gd name="T8" fmla="*/ 2147483647 w 15"/>
                  <a:gd name="T9" fmla="*/ 2147483647 h 233"/>
                  <a:gd name="T10" fmla="*/ 2147483647 w 15"/>
                  <a:gd name="T11" fmla="*/ 2147483647 h 233"/>
                  <a:gd name="T12" fmla="*/ 2147483647 w 15"/>
                  <a:gd name="T13" fmla="*/ 2147483647 h 233"/>
                  <a:gd name="T14" fmla="*/ 0 60000 65536"/>
                  <a:gd name="T15" fmla="*/ 0 60000 65536"/>
                  <a:gd name="T16" fmla="*/ 0 60000 65536"/>
                  <a:gd name="T17" fmla="*/ 0 60000 65536"/>
                  <a:gd name="T18" fmla="*/ 0 60000 65536"/>
                  <a:gd name="T19" fmla="*/ 0 60000 65536"/>
                  <a:gd name="T20" fmla="*/ 0 60000 65536"/>
                  <a:gd name="T21" fmla="*/ 0 w 15"/>
                  <a:gd name="T22" fmla="*/ 0 h 233"/>
                  <a:gd name="T23" fmla="*/ 15 w 15"/>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3">
                    <a:moveTo>
                      <a:pt x="4" y="0"/>
                    </a:moveTo>
                    <a:cubicBezTo>
                      <a:pt x="11" y="39"/>
                      <a:pt x="11" y="28"/>
                      <a:pt x="6" y="84"/>
                    </a:cubicBezTo>
                    <a:cubicBezTo>
                      <a:pt x="6" y="93"/>
                      <a:pt x="3" y="101"/>
                      <a:pt x="2" y="110"/>
                    </a:cubicBezTo>
                    <a:cubicBezTo>
                      <a:pt x="1" y="114"/>
                      <a:pt x="0" y="123"/>
                      <a:pt x="0" y="123"/>
                    </a:cubicBezTo>
                    <a:cubicBezTo>
                      <a:pt x="0" y="125"/>
                      <a:pt x="0" y="177"/>
                      <a:pt x="4" y="193"/>
                    </a:cubicBezTo>
                    <a:cubicBezTo>
                      <a:pt x="7" y="203"/>
                      <a:pt x="10" y="211"/>
                      <a:pt x="13" y="220"/>
                    </a:cubicBezTo>
                    <a:cubicBezTo>
                      <a:pt x="14" y="224"/>
                      <a:pt x="15" y="233"/>
                      <a:pt x="15" y="233"/>
                    </a:cubicBezTo>
                  </a:path>
                </a:pathLst>
              </a:custGeom>
              <a:noFill/>
              <a:ln w="14288" cap="flat">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551" name="Group 53"/>
              <p:cNvGrpSpPr>
                <a:grpSpLocks/>
              </p:cNvGrpSpPr>
              <p:nvPr/>
            </p:nvGrpSpPr>
            <p:grpSpPr bwMode="auto">
              <a:xfrm>
                <a:off x="748" y="1298"/>
                <a:ext cx="877" cy="1006"/>
                <a:chOff x="3448" y="405"/>
                <a:chExt cx="438" cy="547"/>
              </a:xfrm>
            </p:grpSpPr>
            <p:grpSp>
              <p:nvGrpSpPr>
                <p:cNvPr id="4651" name="Group 54"/>
                <p:cNvGrpSpPr>
                  <a:grpSpLocks/>
                </p:cNvGrpSpPr>
                <p:nvPr/>
              </p:nvGrpSpPr>
              <p:grpSpPr bwMode="auto">
                <a:xfrm>
                  <a:off x="3680" y="787"/>
                  <a:ext cx="197" cy="165"/>
                  <a:chOff x="3680" y="787"/>
                  <a:chExt cx="197" cy="165"/>
                </a:xfrm>
              </p:grpSpPr>
              <p:grpSp>
                <p:nvGrpSpPr>
                  <p:cNvPr id="4690" name="Group 55"/>
                  <p:cNvGrpSpPr>
                    <a:grpSpLocks/>
                  </p:cNvGrpSpPr>
                  <p:nvPr/>
                </p:nvGrpSpPr>
                <p:grpSpPr bwMode="auto">
                  <a:xfrm>
                    <a:off x="3735" y="807"/>
                    <a:ext cx="142" cy="145"/>
                    <a:chOff x="3735" y="807"/>
                    <a:chExt cx="142" cy="145"/>
                  </a:xfrm>
                </p:grpSpPr>
                <p:sp>
                  <p:nvSpPr>
                    <p:cNvPr id="4694" name="Freeform 56"/>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95" name="Freeform 57"/>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91" name="Group 58"/>
                  <p:cNvGrpSpPr>
                    <a:grpSpLocks/>
                  </p:cNvGrpSpPr>
                  <p:nvPr/>
                </p:nvGrpSpPr>
                <p:grpSpPr bwMode="auto">
                  <a:xfrm>
                    <a:off x="3680" y="787"/>
                    <a:ext cx="144" cy="140"/>
                    <a:chOff x="3680" y="787"/>
                    <a:chExt cx="144" cy="140"/>
                  </a:xfrm>
                </p:grpSpPr>
                <p:sp>
                  <p:nvSpPr>
                    <p:cNvPr id="4692" name="Freeform 59"/>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93" name="Freeform 60"/>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652" name="Group 61"/>
                <p:cNvGrpSpPr>
                  <a:grpSpLocks/>
                </p:cNvGrpSpPr>
                <p:nvPr/>
              </p:nvGrpSpPr>
              <p:grpSpPr bwMode="auto">
                <a:xfrm>
                  <a:off x="3448" y="727"/>
                  <a:ext cx="202" cy="177"/>
                  <a:chOff x="3448" y="727"/>
                  <a:chExt cx="202" cy="177"/>
                </a:xfrm>
              </p:grpSpPr>
              <p:grpSp>
                <p:nvGrpSpPr>
                  <p:cNvPr id="4684" name="Group 62"/>
                  <p:cNvGrpSpPr>
                    <a:grpSpLocks/>
                  </p:cNvGrpSpPr>
                  <p:nvPr/>
                </p:nvGrpSpPr>
                <p:grpSpPr bwMode="auto">
                  <a:xfrm>
                    <a:off x="3448" y="727"/>
                    <a:ext cx="145" cy="137"/>
                    <a:chOff x="3448" y="727"/>
                    <a:chExt cx="145" cy="137"/>
                  </a:xfrm>
                </p:grpSpPr>
                <p:sp>
                  <p:nvSpPr>
                    <p:cNvPr id="4688" name="Freeform 63"/>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89" name="Freeform 64"/>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85" name="Group 65"/>
                  <p:cNvGrpSpPr>
                    <a:grpSpLocks/>
                  </p:cNvGrpSpPr>
                  <p:nvPr/>
                </p:nvGrpSpPr>
                <p:grpSpPr bwMode="auto">
                  <a:xfrm>
                    <a:off x="3464" y="802"/>
                    <a:ext cx="186" cy="102"/>
                    <a:chOff x="3464" y="802"/>
                    <a:chExt cx="186" cy="102"/>
                  </a:xfrm>
                </p:grpSpPr>
                <p:sp>
                  <p:nvSpPr>
                    <p:cNvPr id="4686" name="Freeform 66"/>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87" name="Freeform 67"/>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653" name="Group 68"/>
                <p:cNvGrpSpPr>
                  <a:grpSpLocks/>
                </p:cNvGrpSpPr>
                <p:nvPr/>
              </p:nvGrpSpPr>
              <p:grpSpPr bwMode="auto">
                <a:xfrm>
                  <a:off x="3542" y="532"/>
                  <a:ext cx="129" cy="113"/>
                  <a:chOff x="3542" y="532"/>
                  <a:chExt cx="129" cy="113"/>
                </a:xfrm>
              </p:grpSpPr>
              <p:grpSp>
                <p:nvGrpSpPr>
                  <p:cNvPr id="4678" name="Group 69"/>
                  <p:cNvGrpSpPr>
                    <a:grpSpLocks/>
                  </p:cNvGrpSpPr>
                  <p:nvPr/>
                </p:nvGrpSpPr>
                <p:grpSpPr bwMode="auto">
                  <a:xfrm>
                    <a:off x="3542" y="532"/>
                    <a:ext cx="94" cy="88"/>
                    <a:chOff x="3542" y="532"/>
                    <a:chExt cx="94" cy="88"/>
                  </a:xfrm>
                </p:grpSpPr>
                <p:sp>
                  <p:nvSpPr>
                    <p:cNvPr id="4682" name="Freeform 70"/>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83" name="Freeform 71"/>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79" name="Group 72"/>
                  <p:cNvGrpSpPr>
                    <a:grpSpLocks/>
                  </p:cNvGrpSpPr>
                  <p:nvPr/>
                </p:nvGrpSpPr>
                <p:grpSpPr bwMode="auto">
                  <a:xfrm>
                    <a:off x="3551" y="582"/>
                    <a:ext cx="120" cy="63"/>
                    <a:chOff x="3551" y="582"/>
                    <a:chExt cx="120" cy="63"/>
                  </a:xfrm>
                </p:grpSpPr>
                <p:sp>
                  <p:nvSpPr>
                    <p:cNvPr id="4680" name="Freeform 73"/>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81" name="Freeform 74"/>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654" name="Group 75"/>
                <p:cNvGrpSpPr>
                  <a:grpSpLocks/>
                </p:cNvGrpSpPr>
                <p:nvPr/>
              </p:nvGrpSpPr>
              <p:grpSpPr bwMode="auto">
                <a:xfrm>
                  <a:off x="3694" y="405"/>
                  <a:ext cx="107" cy="115"/>
                  <a:chOff x="3694" y="405"/>
                  <a:chExt cx="107" cy="115"/>
                </a:xfrm>
              </p:grpSpPr>
              <p:grpSp>
                <p:nvGrpSpPr>
                  <p:cNvPr id="4672" name="Group 76"/>
                  <p:cNvGrpSpPr>
                    <a:grpSpLocks/>
                  </p:cNvGrpSpPr>
                  <p:nvPr/>
                </p:nvGrpSpPr>
                <p:grpSpPr bwMode="auto">
                  <a:xfrm>
                    <a:off x="3721" y="405"/>
                    <a:ext cx="80" cy="97"/>
                    <a:chOff x="3721" y="405"/>
                    <a:chExt cx="80" cy="97"/>
                  </a:xfrm>
                </p:grpSpPr>
                <p:sp>
                  <p:nvSpPr>
                    <p:cNvPr id="4676" name="Freeform 77"/>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77" name="Freeform 78"/>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73" name="Group 79"/>
                  <p:cNvGrpSpPr>
                    <a:grpSpLocks/>
                  </p:cNvGrpSpPr>
                  <p:nvPr/>
                </p:nvGrpSpPr>
                <p:grpSpPr bwMode="auto">
                  <a:xfrm>
                    <a:off x="3694" y="407"/>
                    <a:ext cx="71" cy="113"/>
                    <a:chOff x="3694" y="407"/>
                    <a:chExt cx="71" cy="113"/>
                  </a:xfrm>
                </p:grpSpPr>
                <p:sp>
                  <p:nvSpPr>
                    <p:cNvPr id="4674" name="Freeform 80"/>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75" name="Freeform 81"/>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655" name="Group 82"/>
                <p:cNvGrpSpPr>
                  <a:grpSpLocks/>
                </p:cNvGrpSpPr>
                <p:nvPr/>
              </p:nvGrpSpPr>
              <p:grpSpPr bwMode="auto">
                <a:xfrm>
                  <a:off x="3689" y="592"/>
                  <a:ext cx="197" cy="167"/>
                  <a:chOff x="3689" y="592"/>
                  <a:chExt cx="197" cy="167"/>
                </a:xfrm>
              </p:grpSpPr>
              <p:grpSp>
                <p:nvGrpSpPr>
                  <p:cNvPr id="4666" name="Group 83"/>
                  <p:cNvGrpSpPr>
                    <a:grpSpLocks/>
                  </p:cNvGrpSpPr>
                  <p:nvPr/>
                </p:nvGrpSpPr>
                <p:grpSpPr bwMode="auto">
                  <a:xfrm>
                    <a:off x="3742" y="615"/>
                    <a:ext cx="144" cy="144"/>
                    <a:chOff x="3742" y="615"/>
                    <a:chExt cx="144" cy="144"/>
                  </a:xfrm>
                </p:grpSpPr>
                <p:sp>
                  <p:nvSpPr>
                    <p:cNvPr id="4670" name="Freeform 84"/>
                    <p:cNvSpPr>
                      <a:spLocks/>
                    </p:cNvSpPr>
                    <p:nvPr/>
                  </p:nvSpPr>
                  <p:spPr bwMode="auto">
                    <a:xfrm>
                      <a:off x="3742" y="615"/>
                      <a:ext cx="144" cy="144"/>
                    </a:xfrm>
                    <a:custGeom>
                      <a:avLst/>
                      <a:gdLst>
                        <a:gd name="T0" fmla="*/ 649345568 w 63"/>
                        <a:gd name="T1" fmla="*/ 1975977377 h 58"/>
                        <a:gd name="T2" fmla="*/ 2147483647 w 63"/>
                        <a:gd name="T3" fmla="*/ 2147483647 h 58"/>
                        <a:gd name="T4" fmla="*/ 1861179794 w 63"/>
                        <a:gd name="T5" fmla="*/ 2147483647 h 58"/>
                        <a:gd name="T6" fmla="*/ 1731686937 w 63"/>
                        <a:gd name="T7" fmla="*/ 2147483647 h 58"/>
                        <a:gd name="T8" fmla="*/ 1696320151 w 63"/>
                        <a:gd name="T9" fmla="*/ 2147483647 h 58"/>
                        <a:gd name="T10" fmla="*/ 1284907248 w 63"/>
                        <a:gd name="T11" fmla="*/ 2147483647 h 58"/>
                        <a:gd name="T12" fmla="*/ 1238267314 w 63"/>
                        <a:gd name="T13" fmla="*/ 2147483647 h 58"/>
                        <a:gd name="T14" fmla="*/ 1073594786 w 63"/>
                        <a:gd name="T15" fmla="*/ 2147483647 h 58"/>
                        <a:gd name="T16" fmla="*/ 622910866 w 63"/>
                        <a:gd name="T17" fmla="*/ 2147483647 h 58"/>
                        <a:gd name="T18" fmla="*/ 0 w 63"/>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8"/>
                        <a:gd name="T32" fmla="*/ 63 w 6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8">
                          <a:moveTo>
                            <a:pt x="19" y="10"/>
                          </a:moveTo>
                          <a:cubicBezTo>
                            <a:pt x="38" y="5"/>
                            <a:pt x="49" y="0"/>
                            <a:pt x="63" y="18"/>
                          </a:cubicBezTo>
                          <a:cubicBezTo>
                            <a:pt x="61" y="26"/>
                            <a:pt x="58" y="29"/>
                            <a:pt x="54" y="34"/>
                          </a:cubicBezTo>
                          <a:cubicBezTo>
                            <a:pt x="53" y="35"/>
                            <a:pt x="50" y="36"/>
                            <a:pt x="50" y="38"/>
                          </a:cubicBezTo>
                          <a:cubicBezTo>
                            <a:pt x="47" y="42"/>
                            <a:pt x="49" y="47"/>
                            <a:pt x="49" y="52"/>
                          </a:cubicBezTo>
                          <a:cubicBezTo>
                            <a:pt x="48" y="52"/>
                            <a:pt x="39" y="48"/>
                            <a:pt x="37" y="50"/>
                          </a:cubicBezTo>
                          <a:cubicBezTo>
                            <a:pt x="36" y="52"/>
                            <a:pt x="37" y="55"/>
                            <a:pt x="36" y="57"/>
                          </a:cubicBezTo>
                          <a:cubicBezTo>
                            <a:pt x="34" y="57"/>
                            <a:pt x="32" y="58"/>
                            <a:pt x="31" y="57"/>
                          </a:cubicBezTo>
                          <a:cubicBezTo>
                            <a:pt x="26" y="53"/>
                            <a:pt x="20" y="41"/>
                            <a:pt x="18" y="37"/>
                          </a:cubicBezTo>
                          <a:cubicBezTo>
                            <a:pt x="4" y="33"/>
                            <a:pt x="9" y="32"/>
                            <a:pt x="0"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71" name="Freeform 85"/>
                    <p:cNvSpPr>
                      <a:spLocks/>
                    </p:cNvSpPr>
                    <p:nvPr/>
                  </p:nvSpPr>
                  <p:spPr bwMode="auto">
                    <a:xfrm>
                      <a:off x="3742" y="615"/>
                      <a:ext cx="144" cy="144"/>
                    </a:xfrm>
                    <a:custGeom>
                      <a:avLst/>
                      <a:gdLst>
                        <a:gd name="T0" fmla="*/ 649345568 w 63"/>
                        <a:gd name="T1" fmla="*/ 1975977377 h 58"/>
                        <a:gd name="T2" fmla="*/ 2147483647 w 63"/>
                        <a:gd name="T3" fmla="*/ 2147483647 h 58"/>
                        <a:gd name="T4" fmla="*/ 1861179794 w 63"/>
                        <a:gd name="T5" fmla="*/ 2147483647 h 58"/>
                        <a:gd name="T6" fmla="*/ 1731686937 w 63"/>
                        <a:gd name="T7" fmla="*/ 2147483647 h 58"/>
                        <a:gd name="T8" fmla="*/ 1696320151 w 63"/>
                        <a:gd name="T9" fmla="*/ 2147483647 h 58"/>
                        <a:gd name="T10" fmla="*/ 1284907248 w 63"/>
                        <a:gd name="T11" fmla="*/ 2147483647 h 58"/>
                        <a:gd name="T12" fmla="*/ 1238267314 w 63"/>
                        <a:gd name="T13" fmla="*/ 2147483647 h 58"/>
                        <a:gd name="T14" fmla="*/ 1073594786 w 63"/>
                        <a:gd name="T15" fmla="*/ 2147483647 h 58"/>
                        <a:gd name="T16" fmla="*/ 622910866 w 63"/>
                        <a:gd name="T17" fmla="*/ 2147483647 h 58"/>
                        <a:gd name="T18" fmla="*/ 0 w 63"/>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8"/>
                        <a:gd name="T32" fmla="*/ 63 w 6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8">
                          <a:moveTo>
                            <a:pt x="19" y="10"/>
                          </a:moveTo>
                          <a:cubicBezTo>
                            <a:pt x="38" y="5"/>
                            <a:pt x="49" y="0"/>
                            <a:pt x="63" y="18"/>
                          </a:cubicBezTo>
                          <a:cubicBezTo>
                            <a:pt x="61" y="26"/>
                            <a:pt x="58" y="29"/>
                            <a:pt x="54" y="34"/>
                          </a:cubicBezTo>
                          <a:cubicBezTo>
                            <a:pt x="53" y="35"/>
                            <a:pt x="50" y="36"/>
                            <a:pt x="50" y="38"/>
                          </a:cubicBezTo>
                          <a:cubicBezTo>
                            <a:pt x="47" y="42"/>
                            <a:pt x="49" y="47"/>
                            <a:pt x="49" y="52"/>
                          </a:cubicBezTo>
                          <a:cubicBezTo>
                            <a:pt x="48" y="52"/>
                            <a:pt x="39" y="48"/>
                            <a:pt x="37" y="50"/>
                          </a:cubicBezTo>
                          <a:cubicBezTo>
                            <a:pt x="36" y="52"/>
                            <a:pt x="37" y="55"/>
                            <a:pt x="36" y="57"/>
                          </a:cubicBezTo>
                          <a:cubicBezTo>
                            <a:pt x="34" y="57"/>
                            <a:pt x="32" y="58"/>
                            <a:pt x="31" y="57"/>
                          </a:cubicBezTo>
                          <a:cubicBezTo>
                            <a:pt x="26" y="53"/>
                            <a:pt x="20" y="41"/>
                            <a:pt x="18" y="37"/>
                          </a:cubicBezTo>
                          <a:cubicBezTo>
                            <a:pt x="4" y="33"/>
                            <a:pt x="9" y="32"/>
                            <a:pt x="0"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67" name="Group 86"/>
                  <p:cNvGrpSpPr>
                    <a:grpSpLocks/>
                  </p:cNvGrpSpPr>
                  <p:nvPr/>
                </p:nvGrpSpPr>
                <p:grpSpPr bwMode="auto">
                  <a:xfrm>
                    <a:off x="3689" y="592"/>
                    <a:ext cx="145" cy="142"/>
                    <a:chOff x="3689" y="592"/>
                    <a:chExt cx="145" cy="142"/>
                  </a:xfrm>
                </p:grpSpPr>
                <p:sp>
                  <p:nvSpPr>
                    <p:cNvPr id="4668" name="Freeform 87"/>
                    <p:cNvSpPr>
                      <a:spLocks/>
                    </p:cNvSpPr>
                    <p:nvPr/>
                  </p:nvSpPr>
                  <p:spPr bwMode="auto">
                    <a:xfrm>
                      <a:off x="3689" y="592"/>
                      <a:ext cx="145" cy="142"/>
                    </a:xfrm>
                    <a:custGeom>
                      <a:avLst/>
                      <a:gdLst>
                        <a:gd name="T0" fmla="*/ 2147483647 w 63"/>
                        <a:gd name="T1" fmla="*/ 2147483647 h 57"/>
                        <a:gd name="T2" fmla="*/ 1912299767 w 63"/>
                        <a:gd name="T3" fmla="*/ 0 h 57"/>
                        <a:gd name="T4" fmla="*/ 1754177904 w 63"/>
                        <a:gd name="T5" fmla="*/ 845438626 h 57"/>
                        <a:gd name="T6" fmla="*/ 1511138635 w 63"/>
                        <a:gd name="T7" fmla="*/ 1254731743 h 57"/>
                        <a:gd name="T8" fmla="*/ 1231518907 w 63"/>
                        <a:gd name="T9" fmla="*/ 845438626 h 57"/>
                        <a:gd name="T10" fmla="*/ 1284311499 w 63"/>
                        <a:gd name="T11" fmla="*/ 2147483647 h 57"/>
                        <a:gd name="T12" fmla="*/ 1284311499 w 63"/>
                        <a:gd name="T13" fmla="*/ 2147483647 h 57"/>
                        <a:gd name="T14" fmla="*/ 1110470730 w 63"/>
                        <a:gd name="T15" fmla="*/ 2147483647 h 57"/>
                        <a:gd name="T16" fmla="*/ 1044822898 w 63"/>
                        <a:gd name="T17" fmla="*/ 2147483647 h 57"/>
                        <a:gd name="T18" fmla="*/ 0 w 63"/>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7"/>
                        <a:gd name="T32" fmla="*/ 63 w 6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7">
                          <a:moveTo>
                            <a:pt x="63" y="16"/>
                          </a:moveTo>
                          <a:cubicBezTo>
                            <a:pt x="51" y="4"/>
                            <a:pt x="55" y="10"/>
                            <a:pt x="48" y="0"/>
                          </a:cubicBezTo>
                          <a:cubicBezTo>
                            <a:pt x="47" y="2"/>
                            <a:pt x="45" y="2"/>
                            <a:pt x="44" y="4"/>
                          </a:cubicBezTo>
                          <a:cubicBezTo>
                            <a:pt x="40" y="12"/>
                            <a:pt x="47" y="15"/>
                            <a:pt x="38" y="6"/>
                          </a:cubicBezTo>
                          <a:cubicBezTo>
                            <a:pt x="35" y="6"/>
                            <a:pt x="32" y="2"/>
                            <a:pt x="31" y="4"/>
                          </a:cubicBezTo>
                          <a:cubicBezTo>
                            <a:pt x="29" y="8"/>
                            <a:pt x="32" y="13"/>
                            <a:pt x="32" y="18"/>
                          </a:cubicBezTo>
                          <a:cubicBezTo>
                            <a:pt x="33" y="27"/>
                            <a:pt x="33" y="22"/>
                            <a:pt x="32" y="32"/>
                          </a:cubicBezTo>
                          <a:cubicBezTo>
                            <a:pt x="31" y="34"/>
                            <a:pt x="29" y="35"/>
                            <a:pt x="28" y="37"/>
                          </a:cubicBezTo>
                          <a:cubicBezTo>
                            <a:pt x="27" y="40"/>
                            <a:pt x="28" y="44"/>
                            <a:pt x="26" y="45"/>
                          </a:cubicBezTo>
                          <a:cubicBezTo>
                            <a:pt x="19" y="50"/>
                            <a:pt x="9" y="54"/>
                            <a:pt x="0" y="5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69" name="Freeform 88"/>
                    <p:cNvSpPr>
                      <a:spLocks/>
                    </p:cNvSpPr>
                    <p:nvPr/>
                  </p:nvSpPr>
                  <p:spPr bwMode="auto">
                    <a:xfrm>
                      <a:off x="3689" y="592"/>
                      <a:ext cx="145" cy="142"/>
                    </a:xfrm>
                    <a:custGeom>
                      <a:avLst/>
                      <a:gdLst>
                        <a:gd name="T0" fmla="*/ 2147483647 w 63"/>
                        <a:gd name="T1" fmla="*/ 2147483647 h 57"/>
                        <a:gd name="T2" fmla="*/ 1912299767 w 63"/>
                        <a:gd name="T3" fmla="*/ 0 h 57"/>
                        <a:gd name="T4" fmla="*/ 1754177904 w 63"/>
                        <a:gd name="T5" fmla="*/ 845438626 h 57"/>
                        <a:gd name="T6" fmla="*/ 1511138635 w 63"/>
                        <a:gd name="T7" fmla="*/ 1254731743 h 57"/>
                        <a:gd name="T8" fmla="*/ 1231518907 w 63"/>
                        <a:gd name="T9" fmla="*/ 845438626 h 57"/>
                        <a:gd name="T10" fmla="*/ 1284311499 w 63"/>
                        <a:gd name="T11" fmla="*/ 2147483647 h 57"/>
                        <a:gd name="T12" fmla="*/ 1284311499 w 63"/>
                        <a:gd name="T13" fmla="*/ 2147483647 h 57"/>
                        <a:gd name="T14" fmla="*/ 1110470730 w 63"/>
                        <a:gd name="T15" fmla="*/ 2147483647 h 57"/>
                        <a:gd name="T16" fmla="*/ 1044822898 w 63"/>
                        <a:gd name="T17" fmla="*/ 2147483647 h 57"/>
                        <a:gd name="T18" fmla="*/ 0 w 63"/>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7"/>
                        <a:gd name="T32" fmla="*/ 63 w 6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7">
                          <a:moveTo>
                            <a:pt x="63" y="16"/>
                          </a:moveTo>
                          <a:cubicBezTo>
                            <a:pt x="51" y="4"/>
                            <a:pt x="55" y="10"/>
                            <a:pt x="48" y="0"/>
                          </a:cubicBezTo>
                          <a:cubicBezTo>
                            <a:pt x="47" y="2"/>
                            <a:pt x="45" y="2"/>
                            <a:pt x="44" y="4"/>
                          </a:cubicBezTo>
                          <a:cubicBezTo>
                            <a:pt x="40" y="12"/>
                            <a:pt x="47" y="15"/>
                            <a:pt x="38" y="6"/>
                          </a:cubicBezTo>
                          <a:cubicBezTo>
                            <a:pt x="35" y="6"/>
                            <a:pt x="32" y="2"/>
                            <a:pt x="31" y="4"/>
                          </a:cubicBezTo>
                          <a:cubicBezTo>
                            <a:pt x="29" y="8"/>
                            <a:pt x="32" y="13"/>
                            <a:pt x="32" y="18"/>
                          </a:cubicBezTo>
                          <a:cubicBezTo>
                            <a:pt x="33" y="27"/>
                            <a:pt x="33" y="22"/>
                            <a:pt x="32" y="32"/>
                          </a:cubicBezTo>
                          <a:cubicBezTo>
                            <a:pt x="31" y="34"/>
                            <a:pt x="29" y="35"/>
                            <a:pt x="28" y="37"/>
                          </a:cubicBezTo>
                          <a:cubicBezTo>
                            <a:pt x="27" y="40"/>
                            <a:pt x="28" y="44"/>
                            <a:pt x="26" y="45"/>
                          </a:cubicBezTo>
                          <a:cubicBezTo>
                            <a:pt x="19" y="50"/>
                            <a:pt x="9" y="54"/>
                            <a:pt x="0" y="5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4656" name="Freeform 89"/>
                <p:cNvSpPr>
                  <a:spLocks/>
                </p:cNvSpPr>
                <p:nvPr/>
              </p:nvSpPr>
              <p:spPr bwMode="auto">
                <a:xfrm>
                  <a:off x="3583" y="435"/>
                  <a:ext cx="99" cy="85"/>
                </a:xfrm>
                <a:custGeom>
                  <a:avLst/>
                  <a:gdLst>
                    <a:gd name="T0" fmla="*/ 1641555773 w 43"/>
                    <a:gd name="T1" fmla="*/ 2147483647 h 34"/>
                    <a:gd name="T2" fmla="*/ 1519492348 w 43"/>
                    <a:gd name="T3" fmla="*/ 1823616533 h 34"/>
                    <a:gd name="T4" fmla="*/ 614025165 w 43"/>
                    <a:gd name="T5" fmla="*/ 0 h 34"/>
                    <a:gd name="T6" fmla="*/ 0 w 43"/>
                    <a:gd name="T7" fmla="*/ 920181458 h 34"/>
                    <a:gd name="T8" fmla="*/ 0 60000 65536"/>
                    <a:gd name="T9" fmla="*/ 0 60000 65536"/>
                    <a:gd name="T10" fmla="*/ 0 60000 65536"/>
                    <a:gd name="T11" fmla="*/ 0 60000 65536"/>
                    <a:gd name="T12" fmla="*/ 0 w 43"/>
                    <a:gd name="T13" fmla="*/ 0 h 34"/>
                    <a:gd name="T14" fmla="*/ 43 w 43"/>
                    <a:gd name="T15" fmla="*/ 34 h 34"/>
                  </a:gdLst>
                  <a:ahLst/>
                  <a:cxnLst>
                    <a:cxn ang="T8">
                      <a:pos x="T0" y="T1"/>
                    </a:cxn>
                    <a:cxn ang="T9">
                      <a:pos x="T2" y="T3"/>
                    </a:cxn>
                    <a:cxn ang="T10">
                      <a:pos x="T4" y="T5"/>
                    </a:cxn>
                    <a:cxn ang="T11">
                      <a:pos x="T6" y="T7"/>
                    </a:cxn>
                  </a:cxnLst>
                  <a:rect l="T12" t="T13" r="T14" b="T15"/>
                  <a:pathLst>
                    <a:path w="43" h="34">
                      <a:moveTo>
                        <a:pt x="41" y="34"/>
                      </a:moveTo>
                      <a:cubicBezTo>
                        <a:pt x="40" y="26"/>
                        <a:pt x="43" y="15"/>
                        <a:pt x="38" y="8"/>
                      </a:cubicBezTo>
                      <a:cubicBezTo>
                        <a:pt x="32" y="1"/>
                        <a:pt x="15" y="0"/>
                        <a:pt x="15" y="0"/>
                      </a:cubicBezTo>
                      <a:cubicBezTo>
                        <a:pt x="3" y="4"/>
                        <a:pt x="8" y="4"/>
                        <a:pt x="0" y="4"/>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57" name="Freeform 90"/>
                <p:cNvSpPr>
                  <a:spLocks/>
                </p:cNvSpPr>
                <p:nvPr/>
              </p:nvSpPr>
              <p:spPr bwMode="auto">
                <a:xfrm>
                  <a:off x="3696" y="595"/>
                  <a:ext cx="69" cy="139"/>
                </a:xfrm>
                <a:custGeom>
                  <a:avLst/>
                  <a:gdLst>
                    <a:gd name="T0" fmla="*/ 0 w 30"/>
                    <a:gd name="T1" fmla="*/ 2147483647 h 56"/>
                    <a:gd name="T2" fmla="*/ 1187904784 w 30"/>
                    <a:gd name="T3" fmla="*/ 0 h 56"/>
                    <a:gd name="T4" fmla="*/ 0 60000 65536"/>
                    <a:gd name="T5" fmla="*/ 0 60000 65536"/>
                    <a:gd name="T6" fmla="*/ 0 w 30"/>
                    <a:gd name="T7" fmla="*/ 0 h 56"/>
                    <a:gd name="T8" fmla="*/ 30 w 30"/>
                    <a:gd name="T9" fmla="*/ 56 h 56"/>
                  </a:gdLst>
                  <a:ahLst/>
                  <a:cxnLst>
                    <a:cxn ang="T4">
                      <a:pos x="T0" y="T1"/>
                    </a:cxn>
                    <a:cxn ang="T5">
                      <a:pos x="T2" y="T3"/>
                    </a:cxn>
                  </a:cxnLst>
                  <a:rect l="T6" t="T7" r="T8" b="T9"/>
                  <a:pathLst>
                    <a:path w="30" h="56">
                      <a:moveTo>
                        <a:pt x="0" y="56"/>
                      </a:moveTo>
                      <a:cubicBezTo>
                        <a:pt x="6" y="36"/>
                        <a:pt x="17" y="15"/>
                        <a:pt x="30" y="0"/>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58" name="Freeform 91"/>
                <p:cNvSpPr>
                  <a:spLocks/>
                </p:cNvSpPr>
                <p:nvPr/>
              </p:nvSpPr>
              <p:spPr bwMode="auto">
                <a:xfrm>
                  <a:off x="3565" y="660"/>
                  <a:ext cx="117" cy="182"/>
                </a:xfrm>
                <a:custGeom>
                  <a:avLst/>
                  <a:gdLst>
                    <a:gd name="T0" fmla="*/ 1828455481 w 51"/>
                    <a:gd name="T1" fmla="*/ 2147483647 h 73"/>
                    <a:gd name="T2" fmla="*/ 1187231292 w 51"/>
                    <a:gd name="T3" fmla="*/ 2147483647 h 73"/>
                    <a:gd name="T4" fmla="*/ 867040324 w 51"/>
                    <a:gd name="T5" fmla="*/ 2147483647 h 73"/>
                    <a:gd name="T6" fmla="*/ 177256099 w 51"/>
                    <a:gd name="T7" fmla="*/ 1455192007 h 73"/>
                    <a:gd name="T8" fmla="*/ 0 60000 65536"/>
                    <a:gd name="T9" fmla="*/ 0 60000 65536"/>
                    <a:gd name="T10" fmla="*/ 0 60000 65536"/>
                    <a:gd name="T11" fmla="*/ 0 60000 65536"/>
                    <a:gd name="T12" fmla="*/ 0 w 51"/>
                    <a:gd name="T13" fmla="*/ 0 h 73"/>
                    <a:gd name="T14" fmla="*/ 51 w 51"/>
                    <a:gd name="T15" fmla="*/ 73 h 73"/>
                  </a:gdLst>
                  <a:ahLst/>
                  <a:cxnLst>
                    <a:cxn ang="T8">
                      <a:pos x="T0" y="T1"/>
                    </a:cxn>
                    <a:cxn ang="T9">
                      <a:pos x="T2" y="T3"/>
                    </a:cxn>
                    <a:cxn ang="T10">
                      <a:pos x="T4" y="T5"/>
                    </a:cxn>
                    <a:cxn ang="T11">
                      <a:pos x="T6" y="T7"/>
                    </a:cxn>
                  </a:cxnLst>
                  <a:rect l="T12" t="T13" r="T14" b="T15"/>
                  <a:pathLst>
                    <a:path w="51" h="73">
                      <a:moveTo>
                        <a:pt x="49" y="73"/>
                      </a:moveTo>
                      <a:cubicBezTo>
                        <a:pt x="41" y="38"/>
                        <a:pt x="51" y="70"/>
                        <a:pt x="32" y="43"/>
                      </a:cubicBezTo>
                      <a:cubicBezTo>
                        <a:pt x="28" y="38"/>
                        <a:pt x="27" y="29"/>
                        <a:pt x="23" y="25"/>
                      </a:cubicBezTo>
                      <a:cubicBezTo>
                        <a:pt x="0" y="0"/>
                        <a:pt x="16" y="37"/>
                        <a:pt x="5" y="7"/>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659" name="Group 92"/>
                <p:cNvGrpSpPr>
                  <a:grpSpLocks/>
                </p:cNvGrpSpPr>
                <p:nvPr/>
              </p:nvGrpSpPr>
              <p:grpSpPr bwMode="auto">
                <a:xfrm>
                  <a:off x="3597" y="462"/>
                  <a:ext cx="101" cy="65"/>
                  <a:chOff x="3597" y="462"/>
                  <a:chExt cx="101" cy="65"/>
                </a:xfrm>
              </p:grpSpPr>
              <p:grpSp>
                <p:nvGrpSpPr>
                  <p:cNvPr id="4660" name="Group 93"/>
                  <p:cNvGrpSpPr>
                    <a:grpSpLocks/>
                  </p:cNvGrpSpPr>
                  <p:nvPr/>
                </p:nvGrpSpPr>
                <p:grpSpPr bwMode="auto">
                  <a:xfrm>
                    <a:off x="3597" y="462"/>
                    <a:ext cx="71" cy="48"/>
                    <a:chOff x="3597" y="462"/>
                    <a:chExt cx="71" cy="48"/>
                  </a:xfrm>
                </p:grpSpPr>
                <p:sp>
                  <p:nvSpPr>
                    <p:cNvPr id="4664" name="Freeform 94"/>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65" name="Freeform 95"/>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61" name="Group 96"/>
                  <p:cNvGrpSpPr>
                    <a:grpSpLocks/>
                  </p:cNvGrpSpPr>
                  <p:nvPr/>
                </p:nvGrpSpPr>
                <p:grpSpPr bwMode="auto">
                  <a:xfrm>
                    <a:off x="3613" y="485"/>
                    <a:ext cx="85" cy="42"/>
                    <a:chOff x="3613" y="485"/>
                    <a:chExt cx="85" cy="42"/>
                  </a:xfrm>
                </p:grpSpPr>
                <p:sp>
                  <p:nvSpPr>
                    <p:cNvPr id="4662" name="Freeform 97"/>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63" name="Freeform 98"/>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sp>
            <p:nvSpPr>
              <p:cNvPr id="4552" name="Freeform 99"/>
              <p:cNvSpPr>
                <a:spLocks/>
              </p:cNvSpPr>
              <p:nvPr/>
            </p:nvSpPr>
            <p:spPr bwMode="auto">
              <a:xfrm>
                <a:off x="1195" y="1449"/>
                <a:ext cx="68" cy="1070"/>
              </a:xfrm>
              <a:custGeom>
                <a:avLst/>
                <a:gdLst>
                  <a:gd name="T0" fmla="*/ 2147483647 w 15"/>
                  <a:gd name="T1" fmla="*/ 0 h 233"/>
                  <a:gd name="T2" fmla="*/ 2147483647 w 15"/>
                  <a:gd name="T3" fmla="*/ 2147483647 h 233"/>
                  <a:gd name="T4" fmla="*/ 2147483647 w 15"/>
                  <a:gd name="T5" fmla="*/ 2147483647 h 233"/>
                  <a:gd name="T6" fmla="*/ 0 w 15"/>
                  <a:gd name="T7" fmla="*/ 2147483647 h 233"/>
                  <a:gd name="T8" fmla="*/ 2147483647 w 15"/>
                  <a:gd name="T9" fmla="*/ 2147483647 h 233"/>
                  <a:gd name="T10" fmla="*/ 2147483647 w 15"/>
                  <a:gd name="T11" fmla="*/ 2147483647 h 233"/>
                  <a:gd name="T12" fmla="*/ 2147483647 w 15"/>
                  <a:gd name="T13" fmla="*/ 2147483647 h 233"/>
                  <a:gd name="T14" fmla="*/ 0 60000 65536"/>
                  <a:gd name="T15" fmla="*/ 0 60000 65536"/>
                  <a:gd name="T16" fmla="*/ 0 60000 65536"/>
                  <a:gd name="T17" fmla="*/ 0 60000 65536"/>
                  <a:gd name="T18" fmla="*/ 0 60000 65536"/>
                  <a:gd name="T19" fmla="*/ 0 60000 65536"/>
                  <a:gd name="T20" fmla="*/ 0 60000 65536"/>
                  <a:gd name="T21" fmla="*/ 0 w 15"/>
                  <a:gd name="T22" fmla="*/ 0 h 233"/>
                  <a:gd name="T23" fmla="*/ 15 w 15"/>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3">
                    <a:moveTo>
                      <a:pt x="4" y="0"/>
                    </a:moveTo>
                    <a:cubicBezTo>
                      <a:pt x="11" y="39"/>
                      <a:pt x="11" y="28"/>
                      <a:pt x="6" y="84"/>
                    </a:cubicBezTo>
                    <a:cubicBezTo>
                      <a:pt x="6" y="93"/>
                      <a:pt x="3" y="101"/>
                      <a:pt x="2" y="110"/>
                    </a:cubicBezTo>
                    <a:cubicBezTo>
                      <a:pt x="1" y="114"/>
                      <a:pt x="0" y="123"/>
                      <a:pt x="0" y="123"/>
                    </a:cubicBezTo>
                    <a:cubicBezTo>
                      <a:pt x="0" y="125"/>
                      <a:pt x="0" y="177"/>
                      <a:pt x="4" y="193"/>
                    </a:cubicBezTo>
                    <a:cubicBezTo>
                      <a:pt x="7" y="203"/>
                      <a:pt x="10" y="211"/>
                      <a:pt x="13" y="220"/>
                    </a:cubicBezTo>
                    <a:cubicBezTo>
                      <a:pt x="14" y="224"/>
                      <a:pt x="15" y="233"/>
                      <a:pt x="15" y="233"/>
                    </a:cubicBezTo>
                  </a:path>
                </a:pathLst>
              </a:custGeom>
              <a:noFill/>
              <a:ln w="14288" cap="flat">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553" name="Group 100"/>
              <p:cNvGrpSpPr>
                <a:grpSpLocks/>
              </p:cNvGrpSpPr>
              <p:nvPr/>
            </p:nvGrpSpPr>
            <p:grpSpPr bwMode="auto">
              <a:xfrm>
                <a:off x="1213" y="2000"/>
                <a:ext cx="394" cy="304"/>
                <a:chOff x="3680" y="787"/>
                <a:chExt cx="197" cy="165"/>
              </a:xfrm>
            </p:grpSpPr>
            <p:grpSp>
              <p:nvGrpSpPr>
                <p:cNvPr id="4645" name="Group 101"/>
                <p:cNvGrpSpPr>
                  <a:grpSpLocks/>
                </p:cNvGrpSpPr>
                <p:nvPr/>
              </p:nvGrpSpPr>
              <p:grpSpPr bwMode="auto">
                <a:xfrm>
                  <a:off x="3735" y="807"/>
                  <a:ext cx="142" cy="145"/>
                  <a:chOff x="3735" y="807"/>
                  <a:chExt cx="142" cy="145"/>
                </a:xfrm>
              </p:grpSpPr>
              <p:sp>
                <p:nvSpPr>
                  <p:cNvPr id="4649" name="Freeform 102"/>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50" name="Freeform 103"/>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46" name="Group 104"/>
                <p:cNvGrpSpPr>
                  <a:grpSpLocks/>
                </p:cNvGrpSpPr>
                <p:nvPr/>
              </p:nvGrpSpPr>
              <p:grpSpPr bwMode="auto">
                <a:xfrm>
                  <a:off x="3680" y="787"/>
                  <a:ext cx="144" cy="140"/>
                  <a:chOff x="3680" y="787"/>
                  <a:chExt cx="144" cy="140"/>
                </a:xfrm>
              </p:grpSpPr>
              <p:sp>
                <p:nvSpPr>
                  <p:cNvPr id="4647" name="Freeform 105"/>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48" name="Freeform 106"/>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554" name="Group 107"/>
              <p:cNvGrpSpPr>
                <a:grpSpLocks/>
              </p:cNvGrpSpPr>
              <p:nvPr/>
            </p:nvGrpSpPr>
            <p:grpSpPr bwMode="auto">
              <a:xfrm>
                <a:off x="748" y="1890"/>
                <a:ext cx="404" cy="326"/>
                <a:chOff x="3448" y="727"/>
                <a:chExt cx="202" cy="177"/>
              </a:xfrm>
            </p:grpSpPr>
            <p:grpSp>
              <p:nvGrpSpPr>
                <p:cNvPr id="4639" name="Group 108"/>
                <p:cNvGrpSpPr>
                  <a:grpSpLocks/>
                </p:cNvGrpSpPr>
                <p:nvPr/>
              </p:nvGrpSpPr>
              <p:grpSpPr bwMode="auto">
                <a:xfrm>
                  <a:off x="3448" y="727"/>
                  <a:ext cx="145" cy="137"/>
                  <a:chOff x="3448" y="727"/>
                  <a:chExt cx="145" cy="137"/>
                </a:xfrm>
              </p:grpSpPr>
              <p:sp>
                <p:nvSpPr>
                  <p:cNvPr id="4643" name="Freeform 109"/>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44" name="Freeform 110"/>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40" name="Group 111"/>
                <p:cNvGrpSpPr>
                  <a:grpSpLocks/>
                </p:cNvGrpSpPr>
                <p:nvPr/>
              </p:nvGrpSpPr>
              <p:grpSpPr bwMode="auto">
                <a:xfrm>
                  <a:off x="3464" y="802"/>
                  <a:ext cx="186" cy="102"/>
                  <a:chOff x="3464" y="802"/>
                  <a:chExt cx="186" cy="102"/>
                </a:xfrm>
              </p:grpSpPr>
              <p:sp>
                <p:nvSpPr>
                  <p:cNvPr id="4641" name="Freeform 112"/>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42" name="Freeform 113"/>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555" name="Group 114"/>
              <p:cNvGrpSpPr>
                <a:grpSpLocks/>
              </p:cNvGrpSpPr>
              <p:nvPr/>
            </p:nvGrpSpPr>
            <p:grpSpPr bwMode="auto">
              <a:xfrm>
                <a:off x="936" y="1532"/>
                <a:ext cx="259" cy="207"/>
                <a:chOff x="3542" y="532"/>
                <a:chExt cx="129" cy="113"/>
              </a:xfrm>
            </p:grpSpPr>
            <p:grpSp>
              <p:nvGrpSpPr>
                <p:cNvPr id="4633" name="Group 115"/>
                <p:cNvGrpSpPr>
                  <a:grpSpLocks/>
                </p:cNvGrpSpPr>
                <p:nvPr/>
              </p:nvGrpSpPr>
              <p:grpSpPr bwMode="auto">
                <a:xfrm>
                  <a:off x="3542" y="532"/>
                  <a:ext cx="94" cy="88"/>
                  <a:chOff x="3542" y="532"/>
                  <a:chExt cx="94" cy="88"/>
                </a:xfrm>
              </p:grpSpPr>
              <p:sp>
                <p:nvSpPr>
                  <p:cNvPr id="4637" name="Freeform 116"/>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38" name="Freeform 117"/>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34" name="Group 118"/>
                <p:cNvGrpSpPr>
                  <a:grpSpLocks/>
                </p:cNvGrpSpPr>
                <p:nvPr/>
              </p:nvGrpSpPr>
              <p:grpSpPr bwMode="auto">
                <a:xfrm>
                  <a:off x="3551" y="582"/>
                  <a:ext cx="120" cy="63"/>
                  <a:chOff x="3551" y="582"/>
                  <a:chExt cx="120" cy="63"/>
                </a:xfrm>
              </p:grpSpPr>
              <p:sp>
                <p:nvSpPr>
                  <p:cNvPr id="4635" name="Freeform 119"/>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36" name="Freeform 120"/>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556" name="Group 121"/>
              <p:cNvGrpSpPr>
                <a:grpSpLocks/>
              </p:cNvGrpSpPr>
              <p:nvPr/>
            </p:nvGrpSpPr>
            <p:grpSpPr bwMode="auto">
              <a:xfrm>
                <a:off x="1241" y="1298"/>
                <a:ext cx="214" cy="211"/>
                <a:chOff x="3694" y="405"/>
                <a:chExt cx="107" cy="115"/>
              </a:xfrm>
            </p:grpSpPr>
            <p:grpSp>
              <p:nvGrpSpPr>
                <p:cNvPr id="4627" name="Group 122"/>
                <p:cNvGrpSpPr>
                  <a:grpSpLocks/>
                </p:cNvGrpSpPr>
                <p:nvPr/>
              </p:nvGrpSpPr>
              <p:grpSpPr bwMode="auto">
                <a:xfrm>
                  <a:off x="3721" y="405"/>
                  <a:ext cx="80" cy="97"/>
                  <a:chOff x="3721" y="405"/>
                  <a:chExt cx="80" cy="97"/>
                </a:xfrm>
              </p:grpSpPr>
              <p:sp>
                <p:nvSpPr>
                  <p:cNvPr id="4631" name="Freeform 123"/>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32" name="Freeform 124"/>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28" name="Group 125"/>
                <p:cNvGrpSpPr>
                  <a:grpSpLocks/>
                </p:cNvGrpSpPr>
                <p:nvPr/>
              </p:nvGrpSpPr>
              <p:grpSpPr bwMode="auto">
                <a:xfrm>
                  <a:off x="3694" y="407"/>
                  <a:ext cx="71" cy="113"/>
                  <a:chOff x="3694" y="407"/>
                  <a:chExt cx="71" cy="113"/>
                </a:xfrm>
              </p:grpSpPr>
              <p:sp>
                <p:nvSpPr>
                  <p:cNvPr id="4629" name="Freeform 126"/>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30" name="Freeform 127"/>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4557" name="Freeform 128"/>
              <p:cNvSpPr>
                <a:spLocks/>
              </p:cNvSpPr>
              <p:nvPr/>
            </p:nvSpPr>
            <p:spPr bwMode="auto">
              <a:xfrm>
                <a:off x="1018" y="1353"/>
                <a:ext cx="199" cy="156"/>
              </a:xfrm>
              <a:custGeom>
                <a:avLst/>
                <a:gdLst>
                  <a:gd name="T0" fmla="*/ 2147483647 w 43"/>
                  <a:gd name="T1" fmla="*/ 2147483647 h 34"/>
                  <a:gd name="T2" fmla="*/ 2147483647 w 43"/>
                  <a:gd name="T3" fmla="*/ 2147483647 h 34"/>
                  <a:gd name="T4" fmla="*/ 2147483647 w 43"/>
                  <a:gd name="T5" fmla="*/ 0 h 34"/>
                  <a:gd name="T6" fmla="*/ 0 w 43"/>
                  <a:gd name="T7" fmla="*/ 2147483647 h 34"/>
                  <a:gd name="T8" fmla="*/ 0 60000 65536"/>
                  <a:gd name="T9" fmla="*/ 0 60000 65536"/>
                  <a:gd name="T10" fmla="*/ 0 60000 65536"/>
                  <a:gd name="T11" fmla="*/ 0 60000 65536"/>
                  <a:gd name="T12" fmla="*/ 0 w 43"/>
                  <a:gd name="T13" fmla="*/ 0 h 34"/>
                  <a:gd name="T14" fmla="*/ 43 w 43"/>
                  <a:gd name="T15" fmla="*/ 34 h 34"/>
                </a:gdLst>
                <a:ahLst/>
                <a:cxnLst>
                  <a:cxn ang="T8">
                    <a:pos x="T0" y="T1"/>
                  </a:cxn>
                  <a:cxn ang="T9">
                    <a:pos x="T2" y="T3"/>
                  </a:cxn>
                  <a:cxn ang="T10">
                    <a:pos x="T4" y="T5"/>
                  </a:cxn>
                  <a:cxn ang="T11">
                    <a:pos x="T6" y="T7"/>
                  </a:cxn>
                </a:cxnLst>
                <a:rect l="T12" t="T13" r="T14" b="T15"/>
                <a:pathLst>
                  <a:path w="43" h="34">
                    <a:moveTo>
                      <a:pt x="41" y="34"/>
                    </a:moveTo>
                    <a:cubicBezTo>
                      <a:pt x="40" y="26"/>
                      <a:pt x="43" y="15"/>
                      <a:pt x="38" y="8"/>
                    </a:cubicBezTo>
                    <a:cubicBezTo>
                      <a:pt x="32" y="1"/>
                      <a:pt x="15" y="0"/>
                      <a:pt x="15" y="0"/>
                    </a:cubicBezTo>
                    <a:cubicBezTo>
                      <a:pt x="3" y="4"/>
                      <a:pt x="8" y="4"/>
                      <a:pt x="0" y="4"/>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58" name="Freeform 129"/>
              <p:cNvSpPr>
                <a:spLocks/>
              </p:cNvSpPr>
              <p:nvPr/>
            </p:nvSpPr>
            <p:spPr bwMode="auto">
              <a:xfrm>
                <a:off x="1245" y="1647"/>
                <a:ext cx="138" cy="256"/>
              </a:xfrm>
              <a:custGeom>
                <a:avLst/>
                <a:gdLst>
                  <a:gd name="T0" fmla="*/ 0 w 30"/>
                  <a:gd name="T1" fmla="*/ 2147483647 h 56"/>
                  <a:gd name="T2" fmla="*/ 2147483647 w 30"/>
                  <a:gd name="T3" fmla="*/ 0 h 56"/>
                  <a:gd name="T4" fmla="*/ 0 60000 65536"/>
                  <a:gd name="T5" fmla="*/ 0 60000 65536"/>
                  <a:gd name="T6" fmla="*/ 0 w 30"/>
                  <a:gd name="T7" fmla="*/ 0 h 56"/>
                  <a:gd name="T8" fmla="*/ 30 w 30"/>
                  <a:gd name="T9" fmla="*/ 56 h 56"/>
                </a:gdLst>
                <a:ahLst/>
                <a:cxnLst>
                  <a:cxn ang="T4">
                    <a:pos x="T0" y="T1"/>
                  </a:cxn>
                  <a:cxn ang="T5">
                    <a:pos x="T2" y="T3"/>
                  </a:cxn>
                </a:cxnLst>
                <a:rect l="T6" t="T7" r="T8" b="T9"/>
                <a:pathLst>
                  <a:path w="30" h="56">
                    <a:moveTo>
                      <a:pt x="0" y="56"/>
                    </a:moveTo>
                    <a:cubicBezTo>
                      <a:pt x="6" y="36"/>
                      <a:pt x="17" y="15"/>
                      <a:pt x="30" y="0"/>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59" name="Freeform 130"/>
              <p:cNvSpPr>
                <a:spLocks/>
              </p:cNvSpPr>
              <p:nvPr/>
            </p:nvSpPr>
            <p:spPr bwMode="auto">
              <a:xfrm>
                <a:off x="982" y="1767"/>
                <a:ext cx="235" cy="335"/>
              </a:xfrm>
              <a:custGeom>
                <a:avLst/>
                <a:gdLst>
                  <a:gd name="T0" fmla="*/ 2147483647 w 51"/>
                  <a:gd name="T1" fmla="*/ 2147483647 h 73"/>
                  <a:gd name="T2" fmla="*/ 2147483647 w 51"/>
                  <a:gd name="T3" fmla="*/ 2147483647 h 73"/>
                  <a:gd name="T4" fmla="*/ 2147483647 w 51"/>
                  <a:gd name="T5" fmla="*/ 2147483647 h 73"/>
                  <a:gd name="T6" fmla="*/ 2147483647 w 51"/>
                  <a:gd name="T7" fmla="*/ 2147483647 h 73"/>
                  <a:gd name="T8" fmla="*/ 0 60000 65536"/>
                  <a:gd name="T9" fmla="*/ 0 60000 65536"/>
                  <a:gd name="T10" fmla="*/ 0 60000 65536"/>
                  <a:gd name="T11" fmla="*/ 0 60000 65536"/>
                  <a:gd name="T12" fmla="*/ 0 w 51"/>
                  <a:gd name="T13" fmla="*/ 0 h 73"/>
                  <a:gd name="T14" fmla="*/ 51 w 51"/>
                  <a:gd name="T15" fmla="*/ 73 h 73"/>
                </a:gdLst>
                <a:ahLst/>
                <a:cxnLst>
                  <a:cxn ang="T8">
                    <a:pos x="T0" y="T1"/>
                  </a:cxn>
                  <a:cxn ang="T9">
                    <a:pos x="T2" y="T3"/>
                  </a:cxn>
                  <a:cxn ang="T10">
                    <a:pos x="T4" y="T5"/>
                  </a:cxn>
                  <a:cxn ang="T11">
                    <a:pos x="T6" y="T7"/>
                  </a:cxn>
                </a:cxnLst>
                <a:rect l="T12" t="T13" r="T14" b="T15"/>
                <a:pathLst>
                  <a:path w="51" h="73">
                    <a:moveTo>
                      <a:pt x="49" y="73"/>
                    </a:moveTo>
                    <a:cubicBezTo>
                      <a:pt x="41" y="38"/>
                      <a:pt x="51" y="70"/>
                      <a:pt x="32" y="43"/>
                    </a:cubicBezTo>
                    <a:cubicBezTo>
                      <a:pt x="28" y="38"/>
                      <a:pt x="27" y="29"/>
                      <a:pt x="23" y="25"/>
                    </a:cubicBezTo>
                    <a:cubicBezTo>
                      <a:pt x="0" y="0"/>
                      <a:pt x="16" y="37"/>
                      <a:pt x="5" y="7"/>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560" name="Group 131"/>
              <p:cNvGrpSpPr>
                <a:grpSpLocks/>
              </p:cNvGrpSpPr>
              <p:nvPr/>
            </p:nvGrpSpPr>
            <p:grpSpPr bwMode="auto">
              <a:xfrm>
                <a:off x="1046" y="1403"/>
                <a:ext cx="203" cy="119"/>
                <a:chOff x="3597" y="462"/>
                <a:chExt cx="101" cy="65"/>
              </a:xfrm>
            </p:grpSpPr>
            <p:grpSp>
              <p:nvGrpSpPr>
                <p:cNvPr id="4621" name="Group 132"/>
                <p:cNvGrpSpPr>
                  <a:grpSpLocks/>
                </p:cNvGrpSpPr>
                <p:nvPr/>
              </p:nvGrpSpPr>
              <p:grpSpPr bwMode="auto">
                <a:xfrm>
                  <a:off x="3597" y="462"/>
                  <a:ext cx="71" cy="48"/>
                  <a:chOff x="3597" y="462"/>
                  <a:chExt cx="71" cy="48"/>
                </a:xfrm>
              </p:grpSpPr>
              <p:sp>
                <p:nvSpPr>
                  <p:cNvPr id="4625" name="Freeform 133"/>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26" name="Freeform 134"/>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622" name="Group 135"/>
                <p:cNvGrpSpPr>
                  <a:grpSpLocks/>
                </p:cNvGrpSpPr>
                <p:nvPr/>
              </p:nvGrpSpPr>
              <p:grpSpPr bwMode="auto">
                <a:xfrm>
                  <a:off x="3613" y="485"/>
                  <a:ext cx="85" cy="42"/>
                  <a:chOff x="3613" y="485"/>
                  <a:chExt cx="85" cy="42"/>
                </a:xfrm>
              </p:grpSpPr>
              <p:sp>
                <p:nvSpPr>
                  <p:cNvPr id="4623" name="Freeform 136"/>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24" name="Freeform 137"/>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561" name="Group 138"/>
              <p:cNvGrpSpPr>
                <a:grpSpLocks/>
              </p:cNvGrpSpPr>
              <p:nvPr/>
            </p:nvGrpSpPr>
            <p:grpSpPr bwMode="auto">
              <a:xfrm>
                <a:off x="1323" y="2037"/>
                <a:ext cx="284" cy="267"/>
                <a:chOff x="3735" y="807"/>
                <a:chExt cx="142" cy="145"/>
              </a:xfrm>
            </p:grpSpPr>
            <p:sp>
              <p:nvSpPr>
                <p:cNvPr id="4619" name="Freeform 139"/>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20" name="Freeform 140"/>
                <p:cNvSpPr>
                  <a:spLocks/>
                </p:cNvSpPr>
                <p:nvPr/>
              </p:nvSpPr>
              <p:spPr bwMode="auto">
                <a:xfrm>
                  <a:off x="3735" y="807"/>
                  <a:ext cx="142" cy="145"/>
                </a:xfrm>
                <a:custGeom>
                  <a:avLst/>
                  <a:gdLst>
                    <a:gd name="T0" fmla="*/ 645963256 w 62"/>
                    <a:gd name="T1" fmla="*/ 2147483647 h 58"/>
                    <a:gd name="T2" fmla="*/ 2147483647 w 62"/>
                    <a:gd name="T3" fmla="*/ 2147483647 h 58"/>
                    <a:gd name="T4" fmla="*/ 1906798086 w 62"/>
                    <a:gd name="T5" fmla="*/ 2147483647 h 58"/>
                    <a:gd name="T6" fmla="*/ 1771381251 w 62"/>
                    <a:gd name="T7" fmla="*/ 2147483647 h 58"/>
                    <a:gd name="T8" fmla="*/ 1735732458 w 62"/>
                    <a:gd name="T9" fmla="*/ 2147483647 h 58"/>
                    <a:gd name="T10" fmla="*/ 1344274925 w 62"/>
                    <a:gd name="T11" fmla="*/ 2147483647 h 58"/>
                    <a:gd name="T12" fmla="*/ 1260477470 w 62"/>
                    <a:gd name="T13" fmla="*/ 2147483647 h 58"/>
                    <a:gd name="T14" fmla="*/ 1088566886 w 62"/>
                    <a:gd name="T15" fmla="*/ 2147483647 h 58"/>
                    <a:gd name="T16" fmla="*/ 613525374 w 62"/>
                    <a:gd name="T17" fmla="*/ 2147483647 h 58"/>
                    <a:gd name="T18" fmla="*/ 0 w 62"/>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8"/>
                    <a:gd name="T32" fmla="*/ 62 w 6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8">
                      <a:moveTo>
                        <a:pt x="18" y="10"/>
                      </a:moveTo>
                      <a:cubicBezTo>
                        <a:pt x="38" y="6"/>
                        <a:pt x="48" y="0"/>
                        <a:pt x="62" y="19"/>
                      </a:cubicBezTo>
                      <a:cubicBezTo>
                        <a:pt x="61" y="26"/>
                        <a:pt x="58" y="29"/>
                        <a:pt x="53" y="34"/>
                      </a:cubicBezTo>
                      <a:cubicBezTo>
                        <a:pt x="52" y="36"/>
                        <a:pt x="50" y="36"/>
                        <a:pt x="49" y="38"/>
                      </a:cubicBezTo>
                      <a:cubicBezTo>
                        <a:pt x="46" y="43"/>
                        <a:pt x="48" y="48"/>
                        <a:pt x="48" y="52"/>
                      </a:cubicBezTo>
                      <a:cubicBezTo>
                        <a:pt x="47" y="52"/>
                        <a:pt x="38" y="49"/>
                        <a:pt x="37" y="51"/>
                      </a:cubicBezTo>
                      <a:cubicBezTo>
                        <a:pt x="35" y="52"/>
                        <a:pt x="36" y="55"/>
                        <a:pt x="35" y="57"/>
                      </a:cubicBezTo>
                      <a:cubicBezTo>
                        <a:pt x="33" y="57"/>
                        <a:pt x="31" y="58"/>
                        <a:pt x="30" y="57"/>
                      </a:cubicBezTo>
                      <a:cubicBezTo>
                        <a:pt x="25" y="54"/>
                        <a:pt x="20" y="42"/>
                        <a:pt x="17" y="37"/>
                      </a:cubicBezTo>
                      <a:cubicBezTo>
                        <a:pt x="3" y="33"/>
                        <a:pt x="8" y="32"/>
                        <a:pt x="0"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2" name="Group 141"/>
              <p:cNvGrpSpPr>
                <a:grpSpLocks/>
              </p:cNvGrpSpPr>
              <p:nvPr/>
            </p:nvGrpSpPr>
            <p:grpSpPr bwMode="auto">
              <a:xfrm>
                <a:off x="1213" y="2000"/>
                <a:ext cx="288" cy="258"/>
                <a:chOff x="3680" y="787"/>
                <a:chExt cx="144" cy="140"/>
              </a:xfrm>
            </p:grpSpPr>
            <p:sp>
              <p:nvSpPr>
                <p:cNvPr id="4617" name="Freeform 142"/>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18" name="Freeform 143"/>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3" name="Group 144"/>
              <p:cNvGrpSpPr>
                <a:grpSpLocks/>
              </p:cNvGrpSpPr>
              <p:nvPr/>
            </p:nvGrpSpPr>
            <p:grpSpPr bwMode="auto">
              <a:xfrm>
                <a:off x="1213" y="2000"/>
                <a:ext cx="288" cy="258"/>
                <a:chOff x="3680" y="787"/>
                <a:chExt cx="144" cy="140"/>
              </a:xfrm>
            </p:grpSpPr>
            <p:sp>
              <p:nvSpPr>
                <p:cNvPr id="4615" name="Freeform 145"/>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16" name="Freeform 146"/>
                <p:cNvSpPr>
                  <a:spLocks/>
                </p:cNvSpPr>
                <p:nvPr/>
              </p:nvSpPr>
              <p:spPr bwMode="auto">
                <a:xfrm>
                  <a:off x="3680" y="787"/>
                  <a:ext cx="144" cy="140"/>
                </a:xfrm>
                <a:custGeom>
                  <a:avLst/>
                  <a:gdLst>
                    <a:gd name="T0" fmla="*/ 2147483647 w 63"/>
                    <a:gd name="T1" fmla="*/ 2147483647 h 56"/>
                    <a:gd name="T2" fmla="*/ 1664751072 w 63"/>
                    <a:gd name="T3" fmla="*/ 0 h 56"/>
                    <a:gd name="T4" fmla="*/ 1531398242 w 63"/>
                    <a:gd name="T5" fmla="*/ 920181458 h 56"/>
                    <a:gd name="T6" fmla="*/ 1319353808 w 63"/>
                    <a:gd name="T7" fmla="*/ 1385815438 h 56"/>
                    <a:gd name="T8" fmla="*/ 1073594786 w 63"/>
                    <a:gd name="T9" fmla="*/ 920181458 h 56"/>
                    <a:gd name="T10" fmla="*/ 1134067723 w 63"/>
                    <a:gd name="T11" fmla="*/ 2147483647 h 56"/>
                    <a:gd name="T12" fmla="*/ 1107397079 w 63"/>
                    <a:gd name="T13" fmla="*/ 2147483647 h 56"/>
                    <a:gd name="T14" fmla="*/ 1000712578 w 63"/>
                    <a:gd name="T15" fmla="*/ 2147483647 h 56"/>
                    <a:gd name="T16" fmla="*/ 895859733 w 63"/>
                    <a:gd name="T17" fmla="*/ 2147483647 h 56"/>
                    <a:gd name="T18" fmla="*/ 0 w 63"/>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6"/>
                    <a:gd name="T32" fmla="*/ 63 w 6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6">
                      <a:moveTo>
                        <a:pt x="63" y="15"/>
                      </a:moveTo>
                      <a:cubicBezTo>
                        <a:pt x="51" y="4"/>
                        <a:pt x="55" y="9"/>
                        <a:pt x="48" y="0"/>
                      </a:cubicBezTo>
                      <a:cubicBezTo>
                        <a:pt x="47" y="1"/>
                        <a:pt x="45" y="2"/>
                        <a:pt x="44" y="4"/>
                      </a:cubicBezTo>
                      <a:cubicBezTo>
                        <a:pt x="41" y="11"/>
                        <a:pt x="47" y="15"/>
                        <a:pt x="38" y="6"/>
                      </a:cubicBezTo>
                      <a:cubicBezTo>
                        <a:pt x="36" y="5"/>
                        <a:pt x="32" y="2"/>
                        <a:pt x="31" y="4"/>
                      </a:cubicBezTo>
                      <a:cubicBezTo>
                        <a:pt x="30" y="7"/>
                        <a:pt x="32" y="13"/>
                        <a:pt x="33" y="17"/>
                      </a:cubicBezTo>
                      <a:cubicBezTo>
                        <a:pt x="33" y="26"/>
                        <a:pt x="33" y="22"/>
                        <a:pt x="32" y="31"/>
                      </a:cubicBezTo>
                      <a:cubicBezTo>
                        <a:pt x="31" y="33"/>
                        <a:pt x="30" y="35"/>
                        <a:pt x="29" y="37"/>
                      </a:cubicBezTo>
                      <a:cubicBezTo>
                        <a:pt x="28" y="39"/>
                        <a:pt x="28" y="43"/>
                        <a:pt x="26" y="45"/>
                      </a:cubicBezTo>
                      <a:cubicBezTo>
                        <a:pt x="19" y="50"/>
                        <a:pt x="9" y="53"/>
                        <a:pt x="0" y="56"/>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4" name="Group 147"/>
              <p:cNvGrpSpPr>
                <a:grpSpLocks/>
              </p:cNvGrpSpPr>
              <p:nvPr/>
            </p:nvGrpSpPr>
            <p:grpSpPr bwMode="auto">
              <a:xfrm>
                <a:off x="748" y="1890"/>
                <a:ext cx="290" cy="252"/>
                <a:chOff x="3448" y="727"/>
                <a:chExt cx="145" cy="137"/>
              </a:xfrm>
            </p:grpSpPr>
            <p:sp>
              <p:nvSpPr>
                <p:cNvPr id="4613" name="Freeform 148"/>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14" name="Freeform 149"/>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5" name="Group 150"/>
              <p:cNvGrpSpPr>
                <a:grpSpLocks/>
              </p:cNvGrpSpPr>
              <p:nvPr/>
            </p:nvGrpSpPr>
            <p:grpSpPr bwMode="auto">
              <a:xfrm>
                <a:off x="780" y="2028"/>
                <a:ext cx="372" cy="188"/>
                <a:chOff x="3464" y="802"/>
                <a:chExt cx="186" cy="102"/>
              </a:xfrm>
            </p:grpSpPr>
            <p:sp>
              <p:nvSpPr>
                <p:cNvPr id="4611" name="Freeform 151"/>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12" name="Freeform 152"/>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6" name="Group 153"/>
              <p:cNvGrpSpPr>
                <a:grpSpLocks/>
              </p:cNvGrpSpPr>
              <p:nvPr/>
            </p:nvGrpSpPr>
            <p:grpSpPr bwMode="auto">
              <a:xfrm>
                <a:off x="748" y="1890"/>
                <a:ext cx="290" cy="252"/>
                <a:chOff x="3448" y="727"/>
                <a:chExt cx="145" cy="137"/>
              </a:xfrm>
            </p:grpSpPr>
            <p:sp>
              <p:nvSpPr>
                <p:cNvPr id="4609" name="Freeform 154"/>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10" name="Freeform 155"/>
                <p:cNvSpPr>
                  <a:spLocks/>
                </p:cNvSpPr>
                <p:nvPr/>
              </p:nvSpPr>
              <p:spPr bwMode="auto">
                <a:xfrm>
                  <a:off x="3448" y="727"/>
                  <a:ext cx="145" cy="137"/>
                </a:xfrm>
                <a:custGeom>
                  <a:avLst/>
                  <a:gdLst>
                    <a:gd name="T0" fmla="*/ 1110470730 w 63"/>
                    <a:gd name="T1" fmla="*/ 2147483647 h 55"/>
                    <a:gd name="T2" fmla="*/ 308211991 w 63"/>
                    <a:gd name="T3" fmla="*/ 411031953 h 55"/>
                    <a:gd name="T4" fmla="*/ 1110470730 w 63"/>
                    <a:gd name="T5" fmla="*/ 843904838 h 55"/>
                    <a:gd name="T6" fmla="*/ 1359685615 w 63"/>
                    <a:gd name="T7" fmla="*/ 1434812981 h 55"/>
                    <a:gd name="T8" fmla="*/ 1882558647 w 63"/>
                    <a:gd name="T9" fmla="*/ 0 h 55"/>
                    <a:gd name="T10" fmla="*/ 2125092017 w 63"/>
                    <a:gd name="T11" fmla="*/ 2147483647 h 55"/>
                    <a:gd name="T12" fmla="*/ 2147483647 w 63"/>
                    <a:gd name="T13" fmla="*/ 2147483647 h 55"/>
                    <a:gd name="T14" fmla="*/ 2147483647 w 63"/>
                    <a:gd name="T15" fmla="*/ 2147483647 h 55"/>
                    <a:gd name="T16" fmla="*/ 2125092017 w 63"/>
                    <a:gd name="T17" fmla="*/ 2147483647 h 55"/>
                    <a:gd name="T18" fmla="*/ 2147483647 w 6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5"/>
                    <a:gd name="T32" fmla="*/ 63 w 6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5">
                      <a:moveTo>
                        <a:pt x="28" y="49"/>
                      </a:moveTo>
                      <a:cubicBezTo>
                        <a:pt x="11" y="32"/>
                        <a:pt x="0" y="24"/>
                        <a:pt x="8" y="2"/>
                      </a:cubicBezTo>
                      <a:cubicBezTo>
                        <a:pt x="15" y="1"/>
                        <a:pt x="20" y="2"/>
                        <a:pt x="28" y="4"/>
                      </a:cubicBezTo>
                      <a:cubicBezTo>
                        <a:pt x="30" y="5"/>
                        <a:pt x="32" y="6"/>
                        <a:pt x="34" y="7"/>
                      </a:cubicBezTo>
                      <a:cubicBezTo>
                        <a:pt x="39" y="7"/>
                        <a:pt x="43" y="3"/>
                        <a:pt x="47" y="0"/>
                      </a:cubicBezTo>
                      <a:cubicBezTo>
                        <a:pt x="48" y="2"/>
                        <a:pt x="50" y="11"/>
                        <a:pt x="53" y="12"/>
                      </a:cubicBezTo>
                      <a:cubicBezTo>
                        <a:pt x="55" y="13"/>
                        <a:pt x="57" y="11"/>
                        <a:pt x="59" y="11"/>
                      </a:cubicBezTo>
                      <a:cubicBezTo>
                        <a:pt x="61" y="13"/>
                        <a:pt x="63" y="14"/>
                        <a:pt x="63" y="16"/>
                      </a:cubicBezTo>
                      <a:cubicBezTo>
                        <a:pt x="63" y="22"/>
                        <a:pt x="55" y="33"/>
                        <a:pt x="53" y="38"/>
                      </a:cubicBezTo>
                      <a:cubicBezTo>
                        <a:pt x="58" y="53"/>
                        <a:pt x="54" y="48"/>
                        <a:pt x="62" y="5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7" name="Group 156"/>
              <p:cNvGrpSpPr>
                <a:grpSpLocks/>
              </p:cNvGrpSpPr>
              <p:nvPr/>
            </p:nvGrpSpPr>
            <p:grpSpPr bwMode="auto">
              <a:xfrm>
                <a:off x="780" y="2028"/>
                <a:ext cx="372" cy="188"/>
                <a:chOff x="3464" y="802"/>
                <a:chExt cx="186" cy="102"/>
              </a:xfrm>
            </p:grpSpPr>
            <p:sp>
              <p:nvSpPr>
                <p:cNvPr id="4607" name="Freeform 157"/>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08" name="Freeform 158"/>
                <p:cNvSpPr>
                  <a:spLocks/>
                </p:cNvSpPr>
                <p:nvPr/>
              </p:nvSpPr>
              <p:spPr bwMode="auto">
                <a:xfrm>
                  <a:off x="3464" y="802"/>
                  <a:ext cx="186" cy="102"/>
                </a:xfrm>
                <a:custGeom>
                  <a:avLst/>
                  <a:gdLst>
                    <a:gd name="T0" fmla="*/ 179862953 w 81"/>
                    <a:gd name="T1" fmla="*/ 0 h 41"/>
                    <a:gd name="T2" fmla="*/ 0 w 81"/>
                    <a:gd name="T3" fmla="*/ 2147483647 h 41"/>
                    <a:gd name="T4" fmla="*/ 230665082 w 81"/>
                    <a:gd name="T5" fmla="*/ 2147483647 h 41"/>
                    <a:gd name="T6" fmla="*/ 463774940 w 81"/>
                    <a:gd name="T7" fmla="*/ 2147483647 h 41"/>
                    <a:gd name="T8" fmla="*/ 529675373 w 81"/>
                    <a:gd name="T9" fmla="*/ 2147483647 h 41"/>
                    <a:gd name="T10" fmla="*/ 999118307 w 81"/>
                    <a:gd name="T11" fmla="*/ 2147483647 h 41"/>
                    <a:gd name="T12" fmla="*/ 1496988551 w 81"/>
                    <a:gd name="T13" fmla="*/ 2147483647 h 41"/>
                    <a:gd name="T14" fmla="*/ 1758414118 w 81"/>
                    <a:gd name="T15" fmla="*/ 2147483647 h 41"/>
                    <a:gd name="T16" fmla="*/ 2093104344 w 81"/>
                    <a:gd name="T17" fmla="*/ 2147483647 h 41"/>
                    <a:gd name="T18" fmla="*/ 2147483647 w 8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1"/>
                    <a:gd name="T32" fmla="*/ 81 w 8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1">
                      <a:moveTo>
                        <a:pt x="5" y="0"/>
                      </a:moveTo>
                      <a:cubicBezTo>
                        <a:pt x="2" y="17"/>
                        <a:pt x="5" y="10"/>
                        <a:pt x="0" y="21"/>
                      </a:cubicBezTo>
                      <a:cubicBezTo>
                        <a:pt x="2" y="22"/>
                        <a:pt x="4" y="24"/>
                        <a:pt x="6" y="24"/>
                      </a:cubicBezTo>
                      <a:cubicBezTo>
                        <a:pt x="15" y="24"/>
                        <a:pt x="14" y="16"/>
                        <a:pt x="12" y="29"/>
                      </a:cubicBezTo>
                      <a:cubicBezTo>
                        <a:pt x="13" y="31"/>
                        <a:pt x="12" y="36"/>
                        <a:pt x="14" y="36"/>
                      </a:cubicBezTo>
                      <a:cubicBezTo>
                        <a:pt x="19" y="36"/>
                        <a:pt x="22" y="31"/>
                        <a:pt x="26" y="29"/>
                      </a:cubicBezTo>
                      <a:cubicBezTo>
                        <a:pt x="34" y="24"/>
                        <a:pt x="29" y="26"/>
                        <a:pt x="39" y="23"/>
                      </a:cubicBezTo>
                      <a:cubicBezTo>
                        <a:pt x="41" y="23"/>
                        <a:pt x="44" y="23"/>
                        <a:pt x="46" y="23"/>
                      </a:cubicBezTo>
                      <a:cubicBezTo>
                        <a:pt x="49" y="23"/>
                        <a:pt x="52" y="21"/>
                        <a:pt x="55" y="22"/>
                      </a:cubicBezTo>
                      <a:cubicBezTo>
                        <a:pt x="63" y="27"/>
                        <a:pt x="73" y="35"/>
                        <a:pt x="81" y="41"/>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8" name="Group 159"/>
              <p:cNvGrpSpPr>
                <a:grpSpLocks/>
              </p:cNvGrpSpPr>
              <p:nvPr/>
            </p:nvGrpSpPr>
            <p:grpSpPr bwMode="auto">
              <a:xfrm>
                <a:off x="936" y="1532"/>
                <a:ext cx="188" cy="161"/>
                <a:chOff x="3542" y="532"/>
                <a:chExt cx="94" cy="88"/>
              </a:xfrm>
            </p:grpSpPr>
            <p:sp>
              <p:nvSpPr>
                <p:cNvPr id="4605" name="Freeform 160"/>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06" name="Freeform 161"/>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69" name="Group 162"/>
              <p:cNvGrpSpPr>
                <a:grpSpLocks/>
              </p:cNvGrpSpPr>
              <p:nvPr/>
            </p:nvGrpSpPr>
            <p:grpSpPr bwMode="auto">
              <a:xfrm>
                <a:off x="954" y="1623"/>
                <a:ext cx="241" cy="116"/>
                <a:chOff x="3551" y="582"/>
                <a:chExt cx="120" cy="63"/>
              </a:xfrm>
            </p:grpSpPr>
            <p:sp>
              <p:nvSpPr>
                <p:cNvPr id="4603" name="Freeform 163"/>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04" name="Freeform 164"/>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0" name="Group 165"/>
              <p:cNvGrpSpPr>
                <a:grpSpLocks/>
              </p:cNvGrpSpPr>
              <p:nvPr/>
            </p:nvGrpSpPr>
            <p:grpSpPr bwMode="auto">
              <a:xfrm>
                <a:off x="936" y="1532"/>
                <a:ext cx="188" cy="161"/>
                <a:chOff x="3542" y="532"/>
                <a:chExt cx="94" cy="88"/>
              </a:xfrm>
            </p:grpSpPr>
            <p:sp>
              <p:nvSpPr>
                <p:cNvPr id="4601" name="Freeform 166"/>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02" name="Freeform 167"/>
                <p:cNvSpPr>
                  <a:spLocks/>
                </p:cNvSpPr>
                <p:nvPr/>
              </p:nvSpPr>
              <p:spPr bwMode="auto">
                <a:xfrm>
                  <a:off x="3542" y="532"/>
                  <a:ext cx="94" cy="88"/>
                </a:xfrm>
                <a:custGeom>
                  <a:avLst/>
                  <a:gdLst>
                    <a:gd name="T0" fmla="*/ 625328835 w 41"/>
                    <a:gd name="T1" fmla="*/ 2147483647 h 35"/>
                    <a:gd name="T2" fmla="*/ 223179335 w 41"/>
                    <a:gd name="T3" fmla="*/ 532609681 h 35"/>
                    <a:gd name="T4" fmla="*/ 711007515 w 41"/>
                    <a:gd name="T5" fmla="*/ 808562734 h 35"/>
                    <a:gd name="T6" fmla="*/ 857922268 w 41"/>
                    <a:gd name="T7" fmla="*/ 1012237180 h 35"/>
                    <a:gd name="T8" fmla="*/ 1145177285 w 41"/>
                    <a:gd name="T9" fmla="*/ 0 h 35"/>
                    <a:gd name="T10" fmla="*/ 1286766674 w 41"/>
                    <a:gd name="T11" fmla="*/ 1820871647 h 35"/>
                    <a:gd name="T12" fmla="*/ 1433680744 w 41"/>
                    <a:gd name="T13" fmla="*/ 1546119842 h 35"/>
                    <a:gd name="T14" fmla="*/ 1516466663 w 41"/>
                    <a:gd name="T15" fmla="*/ 2147483647 h 35"/>
                    <a:gd name="T16" fmla="*/ 1255972474 w 41"/>
                    <a:gd name="T17" fmla="*/ 2147483647 h 35"/>
                    <a:gd name="T18" fmla="*/ 1433680744 w 41"/>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17" y="32"/>
                      </a:moveTo>
                      <a:cubicBezTo>
                        <a:pt x="7" y="22"/>
                        <a:pt x="0" y="17"/>
                        <a:pt x="6" y="2"/>
                      </a:cubicBezTo>
                      <a:cubicBezTo>
                        <a:pt x="11" y="1"/>
                        <a:pt x="14" y="2"/>
                        <a:pt x="19" y="3"/>
                      </a:cubicBezTo>
                      <a:cubicBezTo>
                        <a:pt x="20" y="3"/>
                        <a:pt x="21" y="4"/>
                        <a:pt x="23" y="4"/>
                      </a:cubicBezTo>
                      <a:cubicBezTo>
                        <a:pt x="26" y="4"/>
                        <a:pt x="29" y="2"/>
                        <a:pt x="31" y="0"/>
                      </a:cubicBezTo>
                      <a:cubicBezTo>
                        <a:pt x="32" y="1"/>
                        <a:pt x="33" y="7"/>
                        <a:pt x="35" y="7"/>
                      </a:cubicBezTo>
                      <a:cubicBezTo>
                        <a:pt x="36" y="8"/>
                        <a:pt x="38" y="6"/>
                        <a:pt x="39" y="6"/>
                      </a:cubicBezTo>
                      <a:cubicBezTo>
                        <a:pt x="40" y="7"/>
                        <a:pt x="41" y="8"/>
                        <a:pt x="41" y="9"/>
                      </a:cubicBezTo>
                      <a:cubicBezTo>
                        <a:pt x="41" y="13"/>
                        <a:pt x="36" y="21"/>
                        <a:pt x="34" y="24"/>
                      </a:cubicBezTo>
                      <a:cubicBezTo>
                        <a:pt x="37" y="34"/>
                        <a:pt x="34" y="31"/>
                        <a:pt x="39" y="3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1" name="Group 168"/>
              <p:cNvGrpSpPr>
                <a:grpSpLocks/>
              </p:cNvGrpSpPr>
              <p:nvPr/>
            </p:nvGrpSpPr>
            <p:grpSpPr bwMode="auto">
              <a:xfrm>
                <a:off x="954" y="1623"/>
                <a:ext cx="241" cy="116"/>
                <a:chOff x="3551" y="582"/>
                <a:chExt cx="120" cy="63"/>
              </a:xfrm>
            </p:grpSpPr>
            <p:sp>
              <p:nvSpPr>
                <p:cNvPr id="4599" name="Freeform 169"/>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00" name="Freeform 170"/>
                <p:cNvSpPr>
                  <a:spLocks/>
                </p:cNvSpPr>
                <p:nvPr/>
              </p:nvSpPr>
              <p:spPr bwMode="auto">
                <a:xfrm>
                  <a:off x="3551" y="582"/>
                  <a:ext cx="120" cy="63"/>
                </a:xfrm>
                <a:custGeom>
                  <a:avLst/>
                  <a:gdLst>
                    <a:gd name="T0" fmla="*/ 165712627 w 52"/>
                    <a:gd name="T1" fmla="*/ 0 h 25"/>
                    <a:gd name="T2" fmla="*/ 0 w 52"/>
                    <a:gd name="T3" fmla="*/ 2147483647 h 25"/>
                    <a:gd name="T4" fmla="*/ 165712627 w 52"/>
                    <a:gd name="T5" fmla="*/ 2147483647 h 25"/>
                    <a:gd name="T6" fmla="*/ 292404473 w 52"/>
                    <a:gd name="T7" fmla="*/ 2147483647 h 25"/>
                    <a:gd name="T8" fmla="*/ 334422346 w 52"/>
                    <a:gd name="T9" fmla="*/ 2147483647 h 25"/>
                    <a:gd name="T10" fmla="*/ 674779553 w 52"/>
                    <a:gd name="T11" fmla="*/ 2147483647 h 25"/>
                    <a:gd name="T12" fmla="*/ 1064111303 w 52"/>
                    <a:gd name="T13" fmla="*/ 2147483647 h 25"/>
                    <a:gd name="T14" fmla="*/ 1264816145 w 52"/>
                    <a:gd name="T15" fmla="*/ 2147483647 h 25"/>
                    <a:gd name="T16" fmla="*/ 1488542912 w 52"/>
                    <a:gd name="T17" fmla="*/ 2147483647 h 25"/>
                    <a:gd name="T18" fmla="*/ 2147483647 w 52"/>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5"/>
                    <a:gd name="T32" fmla="*/ 52 w 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5">
                      <a:moveTo>
                        <a:pt x="4" y="0"/>
                      </a:moveTo>
                      <a:cubicBezTo>
                        <a:pt x="1" y="12"/>
                        <a:pt x="3" y="7"/>
                        <a:pt x="0" y="15"/>
                      </a:cubicBezTo>
                      <a:cubicBezTo>
                        <a:pt x="1" y="15"/>
                        <a:pt x="2" y="16"/>
                        <a:pt x="4" y="16"/>
                      </a:cubicBezTo>
                      <a:cubicBezTo>
                        <a:pt x="10" y="16"/>
                        <a:pt x="9" y="10"/>
                        <a:pt x="7" y="19"/>
                      </a:cubicBezTo>
                      <a:cubicBezTo>
                        <a:pt x="8" y="21"/>
                        <a:pt x="7" y="24"/>
                        <a:pt x="8" y="24"/>
                      </a:cubicBezTo>
                      <a:cubicBezTo>
                        <a:pt x="11" y="24"/>
                        <a:pt x="13" y="20"/>
                        <a:pt x="16" y="19"/>
                      </a:cubicBezTo>
                      <a:cubicBezTo>
                        <a:pt x="21" y="15"/>
                        <a:pt x="18" y="17"/>
                        <a:pt x="25" y="14"/>
                      </a:cubicBezTo>
                      <a:cubicBezTo>
                        <a:pt x="26" y="14"/>
                        <a:pt x="28" y="14"/>
                        <a:pt x="30" y="14"/>
                      </a:cubicBezTo>
                      <a:cubicBezTo>
                        <a:pt x="31" y="14"/>
                        <a:pt x="34" y="13"/>
                        <a:pt x="35" y="13"/>
                      </a:cubicBezTo>
                      <a:cubicBezTo>
                        <a:pt x="41" y="16"/>
                        <a:pt x="47" y="21"/>
                        <a:pt x="52" y="2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2" name="Group 171"/>
              <p:cNvGrpSpPr>
                <a:grpSpLocks/>
              </p:cNvGrpSpPr>
              <p:nvPr/>
            </p:nvGrpSpPr>
            <p:grpSpPr bwMode="auto">
              <a:xfrm>
                <a:off x="1295" y="1298"/>
                <a:ext cx="160" cy="178"/>
                <a:chOff x="3721" y="405"/>
                <a:chExt cx="80" cy="97"/>
              </a:xfrm>
            </p:grpSpPr>
            <p:sp>
              <p:nvSpPr>
                <p:cNvPr id="4597" name="Freeform 172"/>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98" name="Freeform 173"/>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3" name="Group 174"/>
              <p:cNvGrpSpPr>
                <a:grpSpLocks/>
              </p:cNvGrpSpPr>
              <p:nvPr/>
            </p:nvGrpSpPr>
            <p:grpSpPr bwMode="auto">
              <a:xfrm>
                <a:off x="1241" y="1302"/>
                <a:ext cx="142" cy="207"/>
                <a:chOff x="3694" y="407"/>
                <a:chExt cx="71" cy="113"/>
              </a:xfrm>
            </p:grpSpPr>
            <p:sp>
              <p:nvSpPr>
                <p:cNvPr id="4595" name="Freeform 175"/>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96" name="Freeform 176"/>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4" name="Group 177"/>
              <p:cNvGrpSpPr>
                <a:grpSpLocks/>
              </p:cNvGrpSpPr>
              <p:nvPr/>
            </p:nvGrpSpPr>
            <p:grpSpPr bwMode="auto">
              <a:xfrm>
                <a:off x="1295" y="1298"/>
                <a:ext cx="160" cy="178"/>
                <a:chOff x="3721" y="405"/>
                <a:chExt cx="80" cy="97"/>
              </a:xfrm>
            </p:grpSpPr>
            <p:sp>
              <p:nvSpPr>
                <p:cNvPr id="4593" name="Freeform 178"/>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94" name="Freeform 179"/>
                <p:cNvSpPr>
                  <a:spLocks/>
                </p:cNvSpPr>
                <p:nvPr/>
              </p:nvSpPr>
              <p:spPr bwMode="auto">
                <a:xfrm>
                  <a:off x="3721" y="405"/>
                  <a:ext cx="80" cy="97"/>
                </a:xfrm>
                <a:custGeom>
                  <a:avLst/>
                  <a:gdLst>
                    <a:gd name="T0" fmla="*/ 211962722 w 35"/>
                    <a:gd name="T1" fmla="*/ 2147483647 h 39"/>
                    <a:gd name="T2" fmla="*/ 1211837237 w 35"/>
                    <a:gd name="T3" fmla="*/ 1642437602 h 39"/>
                    <a:gd name="T4" fmla="*/ 1107397079 w 35"/>
                    <a:gd name="T5" fmla="*/ 2147483647 h 39"/>
                    <a:gd name="T6" fmla="*/ 1046912464 w 35"/>
                    <a:gd name="T7" fmla="*/ 2147483647 h 39"/>
                    <a:gd name="T8" fmla="*/ 1134067723 w 35"/>
                    <a:gd name="T9" fmla="*/ 2147483647 h 39"/>
                    <a:gd name="T10" fmla="*/ 895859733 w 35"/>
                    <a:gd name="T11" fmla="*/ 2147483647 h 39"/>
                    <a:gd name="T12" fmla="*/ 895859733 w 35"/>
                    <a:gd name="T13" fmla="*/ 2147483647 h 39"/>
                    <a:gd name="T14" fmla="*/ 803127118 w 35"/>
                    <a:gd name="T15" fmla="*/ 2147483647 h 39"/>
                    <a:gd name="T16" fmla="*/ 376821358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6" y="13"/>
                      </a:moveTo>
                      <a:cubicBezTo>
                        <a:pt x="17" y="6"/>
                        <a:pt x="22" y="0"/>
                        <a:pt x="35" y="8"/>
                      </a:cubicBezTo>
                      <a:cubicBezTo>
                        <a:pt x="35" y="12"/>
                        <a:pt x="34" y="15"/>
                        <a:pt x="32" y="19"/>
                      </a:cubicBezTo>
                      <a:cubicBezTo>
                        <a:pt x="32" y="20"/>
                        <a:pt x="31" y="21"/>
                        <a:pt x="30" y="22"/>
                      </a:cubicBezTo>
                      <a:cubicBezTo>
                        <a:pt x="30" y="26"/>
                        <a:pt x="32" y="28"/>
                        <a:pt x="33" y="31"/>
                      </a:cubicBezTo>
                      <a:cubicBezTo>
                        <a:pt x="32" y="31"/>
                        <a:pt x="26" y="31"/>
                        <a:pt x="26" y="33"/>
                      </a:cubicBezTo>
                      <a:cubicBezTo>
                        <a:pt x="25" y="34"/>
                        <a:pt x="26" y="36"/>
                        <a:pt x="26" y="37"/>
                      </a:cubicBezTo>
                      <a:cubicBezTo>
                        <a:pt x="25" y="38"/>
                        <a:pt x="24" y="39"/>
                        <a:pt x="23" y="38"/>
                      </a:cubicBezTo>
                      <a:cubicBezTo>
                        <a:pt x="19" y="38"/>
                        <a:pt x="13" y="32"/>
                        <a:pt x="11" y="30"/>
                      </a:cubicBezTo>
                      <a:cubicBezTo>
                        <a:pt x="1" y="30"/>
                        <a:pt x="4" y="29"/>
                        <a:pt x="0" y="33"/>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5" name="Group 180"/>
              <p:cNvGrpSpPr>
                <a:grpSpLocks/>
              </p:cNvGrpSpPr>
              <p:nvPr/>
            </p:nvGrpSpPr>
            <p:grpSpPr bwMode="auto">
              <a:xfrm>
                <a:off x="1241" y="1302"/>
                <a:ext cx="142" cy="207"/>
                <a:chOff x="3694" y="407"/>
                <a:chExt cx="71" cy="113"/>
              </a:xfrm>
            </p:grpSpPr>
            <p:sp>
              <p:nvSpPr>
                <p:cNvPr id="4591" name="Freeform 181"/>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92" name="Freeform 182"/>
                <p:cNvSpPr>
                  <a:spLocks/>
                </p:cNvSpPr>
                <p:nvPr/>
              </p:nvSpPr>
              <p:spPr bwMode="auto">
                <a:xfrm>
                  <a:off x="3694" y="407"/>
                  <a:ext cx="71" cy="113"/>
                </a:xfrm>
                <a:custGeom>
                  <a:avLst/>
                  <a:gdLst>
                    <a:gd name="T0" fmla="*/ 1121360860 w 31"/>
                    <a:gd name="T1" fmla="*/ 1304955316 h 45"/>
                    <a:gd name="T2" fmla="*/ 645963256 w 31"/>
                    <a:gd name="T3" fmla="*/ 0 h 45"/>
                    <a:gd name="T4" fmla="*/ 586936939 w 31"/>
                    <a:gd name="T5" fmla="*/ 790365693 h 45"/>
                    <a:gd name="T6" fmla="*/ 475289767 w 31"/>
                    <a:gd name="T7" fmla="*/ 1499971226 h 45"/>
                    <a:gd name="T8" fmla="*/ 282040295 w 31"/>
                    <a:gd name="T9" fmla="*/ 1499971226 h 45"/>
                    <a:gd name="T10" fmla="*/ 426523506 w 31"/>
                    <a:gd name="T11" fmla="*/ 2147483647 h 45"/>
                    <a:gd name="T12" fmla="*/ 538316897 w 31"/>
                    <a:gd name="T13" fmla="*/ 2147483647 h 45"/>
                    <a:gd name="T14" fmla="*/ 501621450 w 31"/>
                    <a:gd name="T15" fmla="*/ 2147483647 h 45"/>
                    <a:gd name="T16" fmla="*/ 501621450 w 31"/>
                    <a:gd name="T17" fmla="*/ 2147483647 h 45"/>
                    <a:gd name="T18" fmla="*/ 0 w 3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5"/>
                    <a:gd name="T32" fmla="*/ 31 w 3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5">
                      <a:moveTo>
                        <a:pt x="31" y="5"/>
                      </a:moveTo>
                      <a:cubicBezTo>
                        <a:pt x="20" y="1"/>
                        <a:pt x="24" y="4"/>
                        <a:pt x="18" y="0"/>
                      </a:cubicBezTo>
                      <a:cubicBezTo>
                        <a:pt x="18" y="1"/>
                        <a:pt x="17" y="2"/>
                        <a:pt x="16" y="3"/>
                      </a:cubicBezTo>
                      <a:cubicBezTo>
                        <a:pt x="16" y="8"/>
                        <a:pt x="21" y="9"/>
                        <a:pt x="13" y="6"/>
                      </a:cubicBezTo>
                      <a:cubicBezTo>
                        <a:pt x="11" y="6"/>
                        <a:pt x="9" y="4"/>
                        <a:pt x="8" y="6"/>
                      </a:cubicBezTo>
                      <a:cubicBezTo>
                        <a:pt x="8" y="9"/>
                        <a:pt x="11" y="11"/>
                        <a:pt x="12" y="14"/>
                      </a:cubicBezTo>
                      <a:cubicBezTo>
                        <a:pt x="14" y="19"/>
                        <a:pt x="13" y="16"/>
                        <a:pt x="15" y="22"/>
                      </a:cubicBezTo>
                      <a:cubicBezTo>
                        <a:pt x="14" y="24"/>
                        <a:pt x="14" y="25"/>
                        <a:pt x="14" y="27"/>
                      </a:cubicBezTo>
                      <a:cubicBezTo>
                        <a:pt x="13" y="28"/>
                        <a:pt x="15" y="30"/>
                        <a:pt x="14" y="32"/>
                      </a:cubicBezTo>
                      <a:cubicBezTo>
                        <a:pt x="10" y="36"/>
                        <a:pt x="5" y="41"/>
                        <a:pt x="0" y="45"/>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576" name="Freeform 183"/>
              <p:cNvSpPr>
                <a:spLocks/>
              </p:cNvSpPr>
              <p:nvPr/>
            </p:nvSpPr>
            <p:spPr bwMode="auto">
              <a:xfrm>
                <a:off x="1018" y="1353"/>
                <a:ext cx="199" cy="156"/>
              </a:xfrm>
              <a:custGeom>
                <a:avLst/>
                <a:gdLst>
                  <a:gd name="T0" fmla="*/ 2147483647 w 43"/>
                  <a:gd name="T1" fmla="*/ 2147483647 h 34"/>
                  <a:gd name="T2" fmla="*/ 2147483647 w 43"/>
                  <a:gd name="T3" fmla="*/ 2147483647 h 34"/>
                  <a:gd name="T4" fmla="*/ 2147483647 w 43"/>
                  <a:gd name="T5" fmla="*/ 0 h 34"/>
                  <a:gd name="T6" fmla="*/ 0 w 43"/>
                  <a:gd name="T7" fmla="*/ 2147483647 h 34"/>
                  <a:gd name="T8" fmla="*/ 0 60000 65536"/>
                  <a:gd name="T9" fmla="*/ 0 60000 65536"/>
                  <a:gd name="T10" fmla="*/ 0 60000 65536"/>
                  <a:gd name="T11" fmla="*/ 0 60000 65536"/>
                  <a:gd name="T12" fmla="*/ 0 w 43"/>
                  <a:gd name="T13" fmla="*/ 0 h 34"/>
                  <a:gd name="T14" fmla="*/ 43 w 43"/>
                  <a:gd name="T15" fmla="*/ 34 h 34"/>
                </a:gdLst>
                <a:ahLst/>
                <a:cxnLst>
                  <a:cxn ang="T8">
                    <a:pos x="T0" y="T1"/>
                  </a:cxn>
                  <a:cxn ang="T9">
                    <a:pos x="T2" y="T3"/>
                  </a:cxn>
                  <a:cxn ang="T10">
                    <a:pos x="T4" y="T5"/>
                  </a:cxn>
                  <a:cxn ang="T11">
                    <a:pos x="T6" y="T7"/>
                  </a:cxn>
                </a:cxnLst>
                <a:rect l="T12" t="T13" r="T14" b="T15"/>
                <a:pathLst>
                  <a:path w="43" h="34">
                    <a:moveTo>
                      <a:pt x="41" y="34"/>
                    </a:moveTo>
                    <a:cubicBezTo>
                      <a:pt x="40" y="26"/>
                      <a:pt x="43" y="15"/>
                      <a:pt x="38" y="8"/>
                    </a:cubicBezTo>
                    <a:cubicBezTo>
                      <a:pt x="32" y="1"/>
                      <a:pt x="15" y="0"/>
                      <a:pt x="15" y="0"/>
                    </a:cubicBezTo>
                    <a:cubicBezTo>
                      <a:pt x="3" y="4"/>
                      <a:pt x="8" y="4"/>
                      <a:pt x="0" y="4"/>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77" name="Freeform 184"/>
              <p:cNvSpPr>
                <a:spLocks/>
              </p:cNvSpPr>
              <p:nvPr/>
            </p:nvSpPr>
            <p:spPr bwMode="auto">
              <a:xfrm>
                <a:off x="982" y="1767"/>
                <a:ext cx="235" cy="335"/>
              </a:xfrm>
              <a:custGeom>
                <a:avLst/>
                <a:gdLst>
                  <a:gd name="T0" fmla="*/ 2147483647 w 51"/>
                  <a:gd name="T1" fmla="*/ 2147483647 h 73"/>
                  <a:gd name="T2" fmla="*/ 2147483647 w 51"/>
                  <a:gd name="T3" fmla="*/ 2147483647 h 73"/>
                  <a:gd name="T4" fmla="*/ 2147483647 w 51"/>
                  <a:gd name="T5" fmla="*/ 2147483647 h 73"/>
                  <a:gd name="T6" fmla="*/ 2147483647 w 51"/>
                  <a:gd name="T7" fmla="*/ 2147483647 h 73"/>
                  <a:gd name="T8" fmla="*/ 0 60000 65536"/>
                  <a:gd name="T9" fmla="*/ 0 60000 65536"/>
                  <a:gd name="T10" fmla="*/ 0 60000 65536"/>
                  <a:gd name="T11" fmla="*/ 0 60000 65536"/>
                  <a:gd name="T12" fmla="*/ 0 w 51"/>
                  <a:gd name="T13" fmla="*/ 0 h 73"/>
                  <a:gd name="T14" fmla="*/ 51 w 51"/>
                  <a:gd name="T15" fmla="*/ 73 h 73"/>
                </a:gdLst>
                <a:ahLst/>
                <a:cxnLst>
                  <a:cxn ang="T8">
                    <a:pos x="T0" y="T1"/>
                  </a:cxn>
                  <a:cxn ang="T9">
                    <a:pos x="T2" y="T3"/>
                  </a:cxn>
                  <a:cxn ang="T10">
                    <a:pos x="T4" y="T5"/>
                  </a:cxn>
                  <a:cxn ang="T11">
                    <a:pos x="T6" y="T7"/>
                  </a:cxn>
                </a:cxnLst>
                <a:rect l="T12" t="T13" r="T14" b="T15"/>
                <a:pathLst>
                  <a:path w="51" h="73">
                    <a:moveTo>
                      <a:pt x="49" y="73"/>
                    </a:moveTo>
                    <a:cubicBezTo>
                      <a:pt x="41" y="38"/>
                      <a:pt x="51" y="70"/>
                      <a:pt x="32" y="43"/>
                    </a:cubicBezTo>
                    <a:cubicBezTo>
                      <a:pt x="28" y="38"/>
                      <a:pt x="27" y="29"/>
                      <a:pt x="23" y="25"/>
                    </a:cubicBezTo>
                    <a:cubicBezTo>
                      <a:pt x="0" y="0"/>
                      <a:pt x="16" y="37"/>
                      <a:pt x="5" y="7"/>
                    </a:cubicBezTo>
                  </a:path>
                </a:pathLst>
              </a:custGeom>
              <a:noFill/>
              <a:ln w="3175"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578" name="Group 185"/>
              <p:cNvGrpSpPr>
                <a:grpSpLocks/>
              </p:cNvGrpSpPr>
              <p:nvPr/>
            </p:nvGrpSpPr>
            <p:grpSpPr bwMode="auto">
              <a:xfrm>
                <a:off x="1046" y="1403"/>
                <a:ext cx="143" cy="88"/>
                <a:chOff x="3597" y="462"/>
                <a:chExt cx="71" cy="48"/>
              </a:xfrm>
            </p:grpSpPr>
            <p:sp>
              <p:nvSpPr>
                <p:cNvPr id="4589" name="Freeform 186"/>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90" name="Freeform 187"/>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79" name="Group 188"/>
              <p:cNvGrpSpPr>
                <a:grpSpLocks/>
              </p:cNvGrpSpPr>
              <p:nvPr/>
            </p:nvGrpSpPr>
            <p:grpSpPr bwMode="auto">
              <a:xfrm>
                <a:off x="1078" y="1445"/>
                <a:ext cx="171" cy="77"/>
                <a:chOff x="3613" y="485"/>
                <a:chExt cx="85" cy="42"/>
              </a:xfrm>
            </p:grpSpPr>
            <p:sp>
              <p:nvSpPr>
                <p:cNvPr id="4587" name="Freeform 189"/>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88" name="Freeform 190"/>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80" name="Group 191"/>
              <p:cNvGrpSpPr>
                <a:grpSpLocks/>
              </p:cNvGrpSpPr>
              <p:nvPr/>
            </p:nvGrpSpPr>
            <p:grpSpPr bwMode="auto">
              <a:xfrm>
                <a:off x="1046" y="1403"/>
                <a:ext cx="143" cy="88"/>
                <a:chOff x="3597" y="462"/>
                <a:chExt cx="71" cy="48"/>
              </a:xfrm>
            </p:grpSpPr>
            <p:sp>
              <p:nvSpPr>
                <p:cNvPr id="4585" name="Freeform 192"/>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86" name="Freeform 193"/>
                <p:cNvSpPr>
                  <a:spLocks/>
                </p:cNvSpPr>
                <p:nvPr/>
              </p:nvSpPr>
              <p:spPr bwMode="auto">
                <a:xfrm>
                  <a:off x="3597" y="462"/>
                  <a:ext cx="71" cy="48"/>
                </a:xfrm>
                <a:custGeom>
                  <a:avLst/>
                  <a:gdLst>
                    <a:gd name="T0" fmla="*/ 586936939 w 31"/>
                    <a:gd name="T1" fmla="*/ 2147483647 h 19"/>
                    <a:gd name="T2" fmla="*/ 0 w 31"/>
                    <a:gd name="T3" fmla="*/ 0 h 19"/>
                    <a:gd name="T4" fmla="*/ 330894444 w 31"/>
                    <a:gd name="T5" fmla="*/ 578473341 h 19"/>
                    <a:gd name="T6" fmla="*/ 393749457 w 31"/>
                    <a:gd name="T7" fmla="*/ 898076855 h 19"/>
                    <a:gd name="T8" fmla="*/ 586936939 w 31"/>
                    <a:gd name="T9" fmla="*/ 355488755 h 19"/>
                    <a:gd name="T10" fmla="*/ 722352665 w 31"/>
                    <a:gd name="T11" fmla="*/ 1461406335 h 19"/>
                    <a:gd name="T12" fmla="*/ 790438243 w 31"/>
                    <a:gd name="T13" fmla="*/ 1461406335 h 19"/>
                    <a:gd name="T14" fmla="*/ 901813272 w 31"/>
                    <a:gd name="T15" fmla="*/ 2003974070 h 19"/>
                    <a:gd name="T16" fmla="*/ 869047627 w 31"/>
                    <a:gd name="T17" fmla="*/ 2147483647 h 19"/>
                    <a:gd name="T18" fmla="*/ 1121360860 w 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9"/>
                    <a:gd name="T32" fmla="*/ 31 w 3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9">
                      <a:moveTo>
                        <a:pt x="16" y="16"/>
                      </a:moveTo>
                      <a:cubicBezTo>
                        <a:pt x="7" y="10"/>
                        <a:pt x="1" y="7"/>
                        <a:pt x="0" y="0"/>
                      </a:cubicBezTo>
                      <a:cubicBezTo>
                        <a:pt x="3" y="0"/>
                        <a:pt x="5" y="1"/>
                        <a:pt x="9" y="2"/>
                      </a:cubicBezTo>
                      <a:cubicBezTo>
                        <a:pt x="10" y="2"/>
                        <a:pt x="11" y="2"/>
                        <a:pt x="11" y="3"/>
                      </a:cubicBezTo>
                      <a:cubicBezTo>
                        <a:pt x="14" y="3"/>
                        <a:pt x="15" y="2"/>
                        <a:pt x="16" y="1"/>
                      </a:cubicBezTo>
                      <a:cubicBezTo>
                        <a:pt x="16" y="2"/>
                        <a:pt x="19" y="5"/>
                        <a:pt x="20" y="5"/>
                      </a:cubicBezTo>
                      <a:cubicBezTo>
                        <a:pt x="21" y="6"/>
                        <a:pt x="22" y="5"/>
                        <a:pt x="22" y="5"/>
                      </a:cubicBezTo>
                      <a:cubicBezTo>
                        <a:pt x="23" y="6"/>
                        <a:pt x="24" y="6"/>
                        <a:pt x="25" y="7"/>
                      </a:cubicBezTo>
                      <a:cubicBezTo>
                        <a:pt x="25" y="9"/>
                        <a:pt x="24" y="12"/>
                        <a:pt x="24" y="13"/>
                      </a:cubicBezTo>
                      <a:cubicBezTo>
                        <a:pt x="29" y="19"/>
                        <a:pt x="26" y="17"/>
                        <a:pt x="31" y="19"/>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581" name="Group 194"/>
              <p:cNvGrpSpPr>
                <a:grpSpLocks/>
              </p:cNvGrpSpPr>
              <p:nvPr/>
            </p:nvGrpSpPr>
            <p:grpSpPr bwMode="auto">
              <a:xfrm>
                <a:off x="1078" y="1445"/>
                <a:ext cx="171" cy="77"/>
                <a:chOff x="3613" y="485"/>
                <a:chExt cx="85" cy="42"/>
              </a:xfrm>
            </p:grpSpPr>
            <p:sp>
              <p:nvSpPr>
                <p:cNvPr id="4583" name="Freeform 195"/>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84" name="Freeform 196"/>
                <p:cNvSpPr>
                  <a:spLocks/>
                </p:cNvSpPr>
                <p:nvPr/>
              </p:nvSpPr>
              <p:spPr bwMode="auto">
                <a:xfrm>
                  <a:off x="3613" y="485"/>
                  <a:ext cx="85" cy="42"/>
                </a:xfrm>
                <a:custGeom>
                  <a:avLst/>
                  <a:gdLst>
                    <a:gd name="T0" fmla="*/ 0 w 37"/>
                    <a:gd name="T1" fmla="*/ 0 h 17"/>
                    <a:gd name="T2" fmla="*/ 78781802 w 37"/>
                    <a:gd name="T3" fmla="*/ 1223431050 h 17"/>
                    <a:gd name="T4" fmla="*/ 152247373 w 37"/>
                    <a:gd name="T5" fmla="*/ 1423938217 h 17"/>
                    <a:gd name="T6" fmla="*/ 298424972 w 37"/>
                    <a:gd name="T7" fmla="*/ 1799790755 h 17"/>
                    <a:gd name="T8" fmla="*/ 386928879 w 37"/>
                    <a:gd name="T9" fmla="*/ 2147483647 h 17"/>
                    <a:gd name="T10" fmla="*/ 504838600 w 37"/>
                    <a:gd name="T11" fmla="*/ 1799790755 h 17"/>
                    <a:gd name="T12" fmla="*/ 658319254 w 37"/>
                    <a:gd name="T13" fmla="*/ 1566613472 h 17"/>
                    <a:gd name="T14" fmla="*/ 775667493 w 37"/>
                    <a:gd name="T15" fmla="*/ 1566613472 h 17"/>
                    <a:gd name="T16" fmla="*/ 888890668 w 37"/>
                    <a:gd name="T17" fmla="*/ 1566613472 h 17"/>
                    <a:gd name="T18" fmla="*/ 1422792730 w 3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7"/>
                    <a:gd name="T32" fmla="*/ 37 w 3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7">
                      <a:moveTo>
                        <a:pt x="0" y="0"/>
                      </a:moveTo>
                      <a:cubicBezTo>
                        <a:pt x="2" y="6"/>
                        <a:pt x="1" y="3"/>
                        <a:pt x="2" y="7"/>
                      </a:cubicBezTo>
                      <a:cubicBezTo>
                        <a:pt x="2" y="7"/>
                        <a:pt x="3" y="8"/>
                        <a:pt x="4" y="8"/>
                      </a:cubicBezTo>
                      <a:cubicBezTo>
                        <a:pt x="8" y="8"/>
                        <a:pt x="6" y="6"/>
                        <a:pt x="8" y="10"/>
                      </a:cubicBezTo>
                      <a:cubicBezTo>
                        <a:pt x="8" y="10"/>
                        <a:pt x="9" y="12"/>
                        <a:pt x="10" y="12"/>
                      </a:cubicBezTo>
                      <a:cubicBezTo>
                        <a:pt x="11" y="12"/>
                        <a:pt x="12" y="11"/>
                        <a:pt x="13" y="10"/>
                      </a:cubicBezTo>
                      <a:cubicBezTo>
                        <a:pt x="15" y="9"/>
                        <a:pt x="14" y="9"/>
                        <a:pt x="17" y="9"/>
                      </a:cubicBezTo>
                      <a:cubicBezTo>
                        <a:pt x="18" y="9"/>
                        <a:pt x="19" y="9"/>
                        <a:pt x="20" y="9"/>
                      </a:cubicBezTo>
                      <a:cubicBezTo>
                        <a:pt x="21" y="9"/>
                        <a:pt x="22" y="9"/>
                        <a:pt x="23" y="9"/>
                      </a:cubicBezTo>
                      <a:cubicBezTo>
                        <a:pt x="28" y="11"/>
                        <a:pt x="33" y="14"/>
                        <a:pt x="37" y="17"/>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582" name="Freeform 197"/>
              <p:cNvSpPr>
                <a:spLocks/>
              </p:cNvSpPr>
              <p:nvPr/>
            </p:nvSpPr>
            <p:spPr bwMode="auto">
              <a:xfrm>
                <a:off x="1111" y="1979"/>
                <a:ext cx="87" cy="362"/>
              </a:xfrm>
              <a:custGeom>
                <a:avLst/>
                <a:gdLst>
                  <a:gd name="T0" fmla="*/ 1 w 136"/>
                  <a:gd name="T1" fmla="*/ 1 h 592"/>
                  <a:gd name="T2" fmla="*/ 1 w 136"/>
                  <a:gd name="T3" fmla="*/ 1 h 592"/>
                  <a:gd name="T4" fmla="*/ 1 w 136"/>
                  <a:gd name="T5" fmla="*/ 1 h 592"/>
                  <a:gd name="T6" fmla="*/ 1 w 136"/>
                  <a:gd name="T7" fmla="*/ 1 h 592"/>
                  <a:gd name="T8" fmla="*/ 1 w 136"/>
                  <a:gd name="T9" fmla="*/ 1 h 592"/>
                  <a:gd name="T10" fmla="*/ 1 w 136"/>
                  <a:gd name="T11" fmla="*/ 1 h 592"/>
                  <a:gd name="T12" fmla="*/ 1 w 136"/>
                  <a:gd name="T13" fmla="*/ 1 h 592"/>
                  <a:gd name="T14" fmla="*/ 1 w 136"/>
                  <a:gd name="T15" fmla="*/ 1 h 592"/>
                  <a:gd name="T16" fmla="*/ 1 w 136"/>
                  <a:gd name="T17" fmla="*/ 1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592"/>
                  <a:gd name="T29" fmla="*/ 136 w 13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592">
                    <a:moveTo>
                      <a:pt x="93" y="20"/>
                    </a:moveTo>
                    <a:cubicBezTo>
                      <a:pt x="68" y="56"/>
                      <a:pt x="52" y="99"/>
                      <a:pt x="37" y="141"/>
                    </a:cubicBezTo>
                    <a:cubicBezTo>
                      <a:pt x="16" y="290"/>
                      <a:pt x="27" y="228"/>
                      <a:pt x="9" y="327"/>
                    </a:cubicBezTo>
                    <a:cubicBezTo>
                      <a:pt x="12" y="410"/>
                      <a:pt x="0" y="496"/>
                      <a:pt x="19" y="577"/>
                    </a:cubicBezTo>
                    <a:cubicBezTo>
                      <a:pt x="23" y="592"/>
                      <a:pt x="62" y="583"/>
                      <a:pt x="65" y="568"/>
                    </a:cubicBezTo>
                    <a:cubicBezTo>
                      <a:pt x="82" y="486"/>
                      <a:pt x="66" y="400"/>
                      <a:pt x="74" y="317"/>
                    </a:cubicBezTo>
                    <a:cubicBezTo>
                      <a:pt x="76" y="298"/>
                      <a:pt x="93" y="262"/>
                      <a:pt x="93" y="262"/>
                    </a:cubicBezTo>
                    <a:cubicBezTo>
                      <a:pt x="96" y="203"/>
                      <a:pt x="98" y="144"/>
                      <a:pt x="102" y="85"/>
                    </a:cubicBezTo>
                    <a:cubicBezTo>
                      <a:pt x="108" y="6"/>
                      <a:pt x="136" y="0"/>
                      <a:pt x="93" y="20"/>
                    </a:cubicBezTo>
                    <a:close/>
                  </a:path>
                </a:pathLst>
              </a:custGeom>
              <a:solidFill>
                <a:srgbClr val="008000"/>
              </a:solidFill>
              <a:ln w="9525">
                <a:solidFill>
                  <a:srgbClr val="008000"/>
                </a:solidFill>
                <a:round/>
                <a:headEnd/>
                <a:tailEnd/>
              </a:ln>
            </p:spPr>
            <p:txBody>
              <a:bodyPr/>
              <a:lstStyle/>
              <a:p>
                <a:endParaRPr lang="zh-CN" altLang="en-US"/>
              </a:p>
            </p:txBody>
          </p:sp>
        </p:grpSp>
        <p:grpSp>
          <p:nvGrpSpPr>
            <p:cNvPr id="4103" name="Group 292"/>
            <p:cNvGrpSpPr>
              <a:grpSpLocks/>
            </p:cNvGrpSpPr>
            <p:nvPr/>
          </p:nvGrpSpPr>
          <p:grpSpPr bwMode="auto">
            <a:xfrm>
              <a:off x="3598806" y="2232516"/>
              <a:ext cx="1752600" cy="762000"/>
              <a:chOff x="431" y="2003"/>
              <a:chExt cx="2268" cy="882"/>
            </a:xfrm>
          </p:grpSpPr>
          <p:grpSp>
            <p:nvGrpSpPr>
              <p:cNvPr id="4104" name="Group 293"/>
              <p:cNvGrpSpPr>
                <a:grpSpLocks/>
              </p:cNvGrpSpPr>
              <p:nvPr/>
            </p:nvGrpSpPr>
            <p:grpSpPr bwMode="auto">
              <a:xfrm>
                <a:off x="1179" y="2003"/>
                <a:ext cx="705" cy="314"/>
                <a:chOff x="3349" y="1052"/>
                <a:chExt cx="705" cy="314"/>
              </a:xfrm>
            </p:grpSpPr>
            <p:sp>
              <p:nvSpPr>
                <p:cNvPr id="4424" name="Freeform 294"/>
                <p:cNvSpPr>
                  <a:spLocks/>
                </p:cNvSpPr>
                <p:nvPr/>
              </p:nvSpPr>
              <p:spPr bwMode="auto">
                <a:xfrm>
                  <a:off x="3604" y="1062"/>
                  <a:ext cx="96" cy="182"/>
                </a:xfrm>
                <a:custGeom>
                  <a:avLst/>
                  <a:gdLst>
                    <a:gd name="T0" fmla="*/ 1452693963 w 42"/>
                    <a:gd name="T1" fmla="*/ 0 h 73"/>
                    <a:gd name="T2" fmla="*/ 1284907248 w 42"/>
                    <a:gd name="T3" fmla="*/ 2147483647 h 73"/>
                    <a:gd name="T4" fmla="*/ 1000712578 w 42"/>
                    <a:gd name="T5" fmla="*/ 2147483647 h 73"/>
                    <a:gd name="T6" fmla="*/ 728328594 w 42"/>
                    <a:gd name="T7" fmla="*/ 2147483647 h 73"/>
                    <a:gd name="T8" fmla="*/ 562146921 w 42"/>
                    <a:gd name="T9" fmla="*/ 2147483647 h 73"/>
                    <a:gd name="T10" fmla="*/ 412346864 w 42"/>
                    <a:gd name="T11" fmla="*/ 2147483647 h 73"/>
                    <a:gd name="T12" fmla="*/ 272523504 w 42"/>
                    <a:gd name="T13" fmla="*/ 2147483647 h 73"/>
                    <a:gd name="T14" fmla="*/ 245939278 w 42"/>
                    <a:gd name="T15" fmla="*/ 2147483647 h 73"/>
                    <a:gd name="T16" fmla="*/ 0 w 42"/>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73"/>
                    <a:gd name="T29" fmla="*/ 42 w 4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73">
                      <a:moveTo>
                        <a:pt x="42" y="0"/>
                      </a:moveTo>
                      <a:cubicBezTo>
                        <a:pt x="41" y="4"/>
                        <a:pt x="40" y="8"/>
                        <a:pt x="37" y="11"/>
                      </a:cubicBezTo>
                      <a:cubicBezTo>
                        <a:pt x="30" y="16"/>
                        <a:pt x="37" y="8"/>
                        <a:pt x="29" y="16"/>
                      </a:cubicBezTo>
                      <a:cubicBezTo>
                        <a:pt x="26" y="19"/>
                        <a:pt x="23" y="23"/>
                        <a:pt x="21" y="26"/>
                      </a:cubicBezTo>
                      <a:cubicBezTo>
                        <a:pt x="15" y="33"/>
                        <a:pt x="22" y="24"/>
                        <a:pt x="16" y="32"/>
                      </a:cubicBezTo>
                      <a:cubicBezTo>
                        <a:pt x="14" y="34"/>
                        <a:pt x="12" y="40"/>
                        <a:pt x="12" y="40"/>
                      </a:cubicBezTo>
                      <a:cubicBezTo>
                        <a:pt x="11" y="46"/>
                        <a:pt x="11" y="51"/>
                        <a:pt x="8" y="57"/>
                      </a:cubicBezTo>
                      <a:cubicBezTo>
                        <a:pt x="8" y="58"/>
                        <a:pt x="8" y="65"/>
                        <a:pt x="7" y="66"/>
                      </a:cubicBezTo>
                      <a:cubicBezTo>
                        <a:pt x="5" y="69"/>
                        <a:pt x="2" y="71"/>
                        <a:pt x="0" y="73"/>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5" name="Freeform 295"/>
                <p:cNvSpPr>
                  <a:spLocks/>
                </p:cNvSpPr>
                <p:nvPr/>
              </p:nvSpPr>
              <p:spPr bwMode="auto">
                <a:xfrm>
                  <a:off x="3581" y="1127"/>
                  <a:ext cx="71" cy="37"/>
                </a:xfrm>
                <a:custGeom>
                  <a:avLst/>
                  <a:gdLst>
                    <a:gd name="T0" fmla="*/ 1121360860 w 31"/>
                    <a:gd name="T1" fmla="*/ 139166213 h 15"/>
                    <a:gd name="T2" fmla="*/ 538316897 w 31"/>
                    <a:gd name="T3" fmla="*/ 1190950001 h 15"/>
                    <a:gd name="T4" fmla="*/ 256268241 w 31"/>
                    <a:gd name="T5" fmla="*/ 1886139269 h 15"/>
                    <a:gd name="T6" fmla="*/ 144475039 w 31"/>
                    <a:gd name="T7" fmla="*/ 2147483647 h 15"/>
                    <a:gd name="T8" fmla="*/ 0 w 31"/>
                    <a:gd name="T9" fmla="*/ 2147483647 h 15"/>
                    <a:gd name="T10" fmla="*/ 0 60000 65536"/>
                    <a:gd name="T11" fmla="*/ 0 60000 65536"/>
                    <a:gd name="T12" fmla="*/ 0 60000 65536"/>
                    <a:gd name="T13" fmla="*/ 0 60000 65536"/>
                    <a:gd name="T14" fmla="*/ 0 60000 65536"/>
                    <a:gd name="T15" fmla="*/ 0 w 31"/>
                    <a:gd name="T16" fmla="*/ 0 h 15"/>
                    <a:gd name="T17" fmla="*/ 31 w 31"/>
                    <a:gd name="T18" fmla="*/ 15 h 15"/>
                  </a:gdLst>
                  <a:ahLst/>
                  <a:cxnLst>
                    <a:cxn ang="T10">
                      <a:pos x="T0" y="T1"/>
                    </a:cxn>
                    <a:cxn ang="T11">
                      <a:pos x="T2" y="T3"/>
                    </a:cxn>
                    <a:cxn ang="T12">
                      <a:pos x="T4" y="T5"/>
                    </a:cxn>
                    <a:cxn ang="T13">
                      <a:pos x="T6" y="T7"/>
                    </a:cxn>
                    <a:cxn ang="T14">
                      <a:pos x="T8" y="T9"/>
                    </a:cxn>
                  </a:cxnLst>
                  <a:rect l="T15" t="T16" r="T17" b="T18"/>
                  <a:pathLst>
                    <a:path w="31" h="15">
                      <a:moveTo>
                        <a:pt x="31" y="1"/>
                      </a:moveTo>
                      <a:cubicBezTo>
                        <a:pt x="23" y="0"/>
                        <a:pt x="21" y="3"/>
                        <a:pt x="15" y="7"/>
                      </a:cubicBezTo>
                      <a:cubicBezTo>
                        <a:pt x="12" y="9"/>
                        <a:pt x="10" y="10"/>
                        <a:pt x="7" y="11"/>
                      </a:cubicBezTo>
                      <a:cubicBezTo>
                        <a:pt x="6" y="11"/>
                        <a:pt x="5" y="12"/>
                        <a:pt x="4" y="13"/>
                      </a:cubicBezTo>
                      <a:cubicBezTo>
                        <a:pt x="2" y="13"/>
                        <a:pt x="0" y="15"/>
                        <a:pt x="0" y="1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6" name="Freeform 296"/>
                <p:cNvSpPr>
                  <a:spLocks/>
                </p:cNvSpPr>
                <p:nvPr/>
              </p:nvSpPr>
              <p:spPr bwMode="auto">
                <a:xfrm>
                  <a:off x="3648" y="1112"/>
                  <a:ext cx="57" cy="89"/>
                </a:xfrm>
                <a:custGeom>
                  <a:avLst/>
                  <a:gdLst>
                    <a:gd name="T0" fmla="*/ 820782674 w 25"/>
                    <a:gd name="T1" fmla="*/ 0 h 36"/>
                    <a:gd name="T2" fmla="*/ 493766697 w 25"/>
                    <a:gd name="T3" fmla="*/ 1592639099 h 36"/>
                    <a:gd name="T4" fmla="*/ 493766697 w 25"/>
                    <a:gd name="T5" fmla="*/ 2147483647 h 36"/>
                    <a:gd name="T6" fmla="*/ 359992401 w 25"/>
                    <a:gd name="T7" fmla="*/ 2147483647 h 36"/>
                    <a:gd name="T8" fmla="*/ 99615083 w 25"/>
                    <a:gd name="T9" fmla="*/ 2147483647 h 36"/>
                    <a:gd name="T10" fmla="*/ 0 w 25"/>
                    <a:gd name="T11" fmla="*/ 2147483647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25" y="0"/>
                      </a:moveTo>
                      <a:cubicBezTo>
                        <a:pt x="20" y="2"/>
                        <a:pt x="18" y="4"/>
                        <a:pt x="15" y="9"/>
                      </a:cubicBezTo>
                      <a:cubicBezTo>
                        <a:pt x="15" y="10"/>
                        <a:pt x="15" y="12"/>
                        <a:pt x="15" y="13"/>
                      </a:cubicBezTo>
                      <a:cubicBezTo>
                        <a:pt x="14" y="14"/>
                        <a:pt x="12" y="14"/>
                        <a:pt x="11" y="16"/>
                      </a:cubicBezTo>
                      <a:cubicBezTo>
                        <a:pt x="8" y="19"/>
                        <a:pt x="5" y="22"/>
                        <a:pt x="3" y="26"/>
                      </a:cubicBezTo>
                      <a:cubicBezTo>
                        <a:pt x="2" y="29"/>
                        <a:pt x="1" y="32"/>
                        <a:pt x="0" y="36"/>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7" name="Freeform 297"/>
                <p:cNvSpPr>
                  <a:spLocks/>
                </p:cNvSpPr>
                <p:nvPr/>
              </p:nvSpPr>
              <p:spPr bwMode="auto">
                <a:xfrm>
                  <a:off x="3643" y="1112"/>
                  <a:ext cx="23" cy="74"/>
                </a:xfrm>
                <a:custGeom>
                  <a:avLst/>
                  <a:gdLst>
                    <a:gd name="T0" fmla="*/ 396216129 w 10"/>
                    <a:gd name="T1" fmla="*/ 0 h 30"/>
                    <a:gd name="T2" fmla="*/ 304784006 w 10"/>
                    <a:gd name="T3" fmla="*/ 1038740548 h 30"/>
                    <a:gd name="T4" fmla="*/ 239726242 w 10"/>
                    <a:gd name="T5" fmla="*/ 2147483647 h 30"/>
                    <a:gd name="T6" fmla="*/ 119416439 w 10"/>
                    <a:gd name="T7" fmla="*/ 2147483647 h 30"/>
                    <a:gd name="T8" fmla="*/ 39160975 w 10"/>
                    <a:gd name="T9" fmla="*/ 2147483647 h 30"/>
                    <a:gd name="T10" fmla="*/ 0 w 10"/>
                    <a:gd name="T11" fmla="*/ 2147483647 h 30"/>
                    <a:gd name="T12" fmla="*/ 0 60000 65536"/>
                    <a:gd name="T13" fmla="*/ 0 60000 65536"/>
                    <a:gd name="T14" fmla="*/ 0 60000 65536"/>
                    <a:gd name="T15" fmla="*/ 0 60000 65536"/>
                    <a:gd name="T16" fmla="*/ 0 60000 65536"/>
                    <a:gd name="T17" fmla="*/ 0 60000 65536"/>
                    <a:gd name="T18" fmla="*/ 0 w 10"/>
                    <a:gd name="T19" fmla="*/ 0 h 30"/>
                    <a:gd name="T20" fmla="*/ 10 w 1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0" h="30">
                      <a:moveTo>
                        <a:pt x="10" y="0"/>
                      </a:moveTo>
                      <a:cubicBezTo>
                        <a:pt x="8" y="7"/>
                        <a:pt x="10" y="0"/>
                        <a:pt x="8" y="6"/>
                      </a:cubicBezTo>
                      <a:cubicBezTo>
                        <a:pt x="6" y="9"/>
                        <a:pt x="8" y="9"/>
                        <a:pt x="6" y="13"/>
                      </a:cubicBezTo>
                      <a:cubicBezTo>
                        <a:pt x="6" y="16"/>
                        <a:pt x="4" y="19"/>
                        <a:pt x="3" y="21"/>
                      </a:cubicBezTo>
                      <a:cubicBezTo>
                        <a:pt x="2" y="23"/>
                        <a:pt x="2" y="25"/>
                        <a:pt x="1" y="27"/>
                      </a:cubicBezTo>
                      <a:cubicBezTo>
                        <a:pt x="1" y="28"/>
                        <a:pt x="0" y="30"/>
                        <a:pt x="0"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8" name="Freeform 298"/>
                <p:cNvSpPr>
                  <a:spLocks/>
                </p:cNvSpPr>
                <p:nvPr/>
              </p:nvSpPr>
              <p:spPr bwMode="auto">
                <a:xfrm>
                  <a:off x="3577" y="1137"/>
                  <a:ext cx="43" cy="4"/>
                </a:xfrm>
                <a:custGeom>
                  <a:avLst/>
                  <a:gdLst>
                    <a:gd name="T0" fmla="*/ 533827352 w 19"/>
                    <a:gd name="T1" fmla="*/ 4194304 h 2"/>
                    <a:gd name="T2" fmla="*/ 286102781 w 19"/>
                    <a:gd name="T3" fmla="*/ 2097152 h 2"/>
                    <a:gd name="T4" fmla="*/ 0 w 19"/>
                    <a:gd name="T5" fmla="*/ 0 h 2"/>
                    <a:gd name="T6" fmla="*/ 0 60000 65536"/>
                    <a:gd name="T7" fmla="*/ 0 60000 65536"/>
                    <a:gd name="T8" fmla="*/ 0 60000 65536"/>
                    <a:gd name="T9" fmla="*/ 0 w 19"/>
                    <a:gd name="T10" fmla="*/ 0 h 2"/>
                    <a:gd name="T11" fmla="*/ 19 w 19"/>
                    <a:gd name="T12" fmla="*/ 2 h 2"/>
                  </a:gdLst>
                  <a:ahLst/>
                  <a:cxnLst>
                    <a:cxn ang="T6">
                      <a:pos x="T0" y="T1"/>
                    </a:cxn>
                    <a:cxn ang="T7">
                      <a:pos x="T2" y="T3"/>
                    </a:cxn>
                    <a:cxn ang="T8">
                      <a:pos x="T4" y="T5"/>
                    </a:cxn>
                  </a:cxnLst>
                  <a:rect l="T9" t="T10" r="T11" b="T12"/>
                  <a:pathLst>
                    <a:path w="19" h="2">
                      <a:moveTo>
                        <a:pt x="19" y="2"/>
                      </a:moveTo>
                      <a:cubicBezTo>
                        <a:pt x="15" y="1"/>
                        <a:pt x="14" y="0"/>
                        <a:pt x="10" y="1"/>
                      </a:cubicBezTo>
                      <a:cubicBezTo>
                        <a:pt x="2" y="0"/>
                        <a:pt x="5" y="0"/>
                        <a:pt x="0" y="0"/>
                      </a:cubicBezTo>
                    </a:path>
                  </a:pathLst>
                </a:custGeom>
                <a:noFill/>
                <a:ln w="3175" cap="rnd">
                  <a:solidFill>
                    <a:srgbClr val="FFFF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9" name="Freeform 299"/>
                <p:cNvSpPr>
                  <a:spLocks/>
                </p:cNvSpPr>
                <p:nvPr/>
              </p:nvSpPr>
              <p:spPr bwMode="auto">
                <a:xfrm>
                  <a:off x="3567" y="1171"/>
                  <a:ext cx="60" cy="40"/>
                </a:xfrm>
                <a:custGeom>
                  <a:avLst/>
                  <a:gdLst>
                    <a:gd name="T0" fmla="*/ 1095862835 w 26"/>
                    <a:gd name="T1" fmla="*/ 0 h 16"/>
                    <a:gd name="T2" fmla="*/ 674779553 w 26"/>
                    <a:gd name="T3" fmla="*/ 1385815438 h 16"/>
                    <a:gd name="T4" fmla="*/ 334422346 w 26"/>
                    <a:gd name="T5" fmla="*/ 2147483647 h 16"/>
                    <a:gd name="T6" fmla="*/ 165712627 w 26"/>
                    <a:gd name="T7" fmla="*/ 2147483647 h 16"/>
                    <a:gd name="T8" fmla="*/ 0 w 26"/>
                    <a:gd name="T9" fmla="*/ 2147483647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0"/>
                      </a:moveTo>
                      <a:cubicBezTo>
                        <a:pt x="21" y="1"/>
                        <a:pt x="19" y="3"/>
                        <a:pt x="16" y="6"/>
                      </a:cubicBezTo>
                      <a:cubicBezTo>
                        <a:pt x="14" y="11"/>
                        <a:pt x="12" y="10"/>
                        <a:pt x="8" y="10"/>
                      </a:cubicBezTo>
                      <a:cubicBezTo>
                        <a:pt x="6" y="12"/>
                        <a:pt x="5" y="13"/>
                        <a:pt x="4" y="15"/>
                      </a:cubicBezTo>
                      <a:cubicBezTo>
                        <a:pt x="3" y="15"/>
                        <a:pt x="1" y="16"/>
                        <a:pt x="0" y="16"/>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0" name="Freeform 300"/>
                <p:cNvSpPr>
                  <a:spLocks/>
                </p:cNvSpPr>
                <p:nvPr/>
              </p:nvSpPr>
              <p:spPr bwMode="auto">
                <a:xfrm>
                  <a:off x="3430" y="1139"/>
                  <a:ext cx="273" cy="205"/>
                </a:xfrm>
                <a:custGeom>
                  <a:avLst/>
                  <a:gdLst>
                    <a:gd name="T0" fmla="*/ 2147483647 w 119"/>
                    <a:gd name="T1" fmla="*/ 0 h 82"/>
                    <a:gd name="T2" fmla="*/ 2147483647 w 119"/>
                    <a:gd name="T3" fmla="*/ 2147483647 h 82"/>
                    <a:gd name="T4" fmla="*/ 2147483647 w 119"/>
                    <a:gd name="T5" fmla="*/ 2147483647 h 82"/>
                    <a:gd name="T6" fmla="*/ 1939061259 w 119"/>
                    <a:gd name="T7" fmla="*/ 2147483647 h 82"/>
                    <a:gd name="T8" fmla="*/ 1613388566 w 119"/>
                    <a:gd name="T9" fmla="*/ 2147483647 h 82"/>
                    <a:gd name="T10" fmla="*/ 932894556 w 119"/>
                    <a:gd name="T11" fmla="*/ 2147483647 h 82"/>
                    <a:gd name="T12" fmla="*/ 0 w 119"/>
                    <a:gd name="T13" fmla="*/ 2147483647 h 82"/>
                    <a:gd name="T14" fmla="*/ 0 60000 65536"/>
                    <a:gd name="T15" fmla="*/ 0 60000 65536"/>
                    <a:gd name="T16" fmla="*/ 0 60000 65536"/>
                    <a:gd name="T17" fmla="*/ 0 60000 65536"/>
                    <a:gd name="T18" fmla="*/ 0 60000 65536"/>
                    <a:gd name="T19" fmla="*/ 0 60000 65536"/>
                    <a:gd name="T20" fmla="*/ 0 60000 65536"/>
                    <a:gd name="T21" fmla="*/ 0 w 119"/>
                    <a:gd name="T22" fmla="*/ 0 h 82"/>
                    <a:gd name="T23" fmla="*/ 119 w 11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82">
                      <a:moveTo>
                        <a:pt x="119" y="0"/>
                      </a:moveTo>
                      <a:cubicBezTo>
                        <a:pt x="116" y="5"/>
                        <a:pt x="113" y="13"/>
                        <a:pt x="107" y="15"/>
                      </a:cubicBezTo>
                      <a:cubicBezTo>
                        <a:pt x="100" y="19"/>
                        <a:pt x="99" y="17"/>
                        <a:pt x="92" y="24"/>
                      </a:cubicBezTo>
                      <a:cubicBezTo>
                        <a:pt x="80" y="37"/>
                        <a:pt x="67" y="51"/>
                        <a:pt x="52" y="61"/>
                      </a:cubicBezTo>
                      <a:cubicBezTo>
                        <a:pt x="51" y="61"/>
                        <a:pt x="44" y="63"/>
                        <a:pt x="43" y="63"/>
                      </a:cubicBezTo>
                      <a:cubicBezTo>
                        <a:pt x="37" y="70"/>
                        <a:pt x="30" y="75"/>
                        <a:pt x="25" y="82"/>
                      </a:cubicBezTo>
                      <a:cubicBezTo>
                        <a:pt x="4" y="81"/>
                        <a:pt x="12" y="81"/>
                        <a:pt x="0" y="8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1" name="Freeform 301"/>
                <p:cNvSpPr>
                  <a:spLocks/>
                </p:cNvSpPr>
                <p:nvPr/>
              </p:nvSpPr>
              <p:spPr bwMode="auto">
                <a:xfrm>
                  <a:off x="3639" y="1166"/>
                  <a:ext cx="68" cy="110"/>
                </a:xfrm>
                <a:custGeom>
                  <a:avLst/>
                  <a:gdLst>
                    <a:gd name="T0" fmla="*/ 870535490 w 30"/>
                    <a:gd name="T1" fmla="*/ 0 h 44"/>
                    <a:gd name="T2" fmla="*/ 665748399 w 30"/>
                    <a:gd name="T3" fmla="*/ 1823616533 h 44"/>
                    <a:gd name="T4" fmla="*/ 576840058 w 30"/>
                    <a:gd name="T5" fmla="*/ 2147483647 h 44"/>
                    <a:gd name="T6" fmla="*/ 464548347 w 30"/>
                    <a:gd name="T7" fmla="*/ 2147483647 h 44"/>
                    <a:gd name="T8" fmla="*/ 293712529 w 30"/>
                    <a:gd name="T9" fmla="*/ 2147483647 h 44"/>
                    <a:gd name="T10" fmla="*/ 181653455 w 30"/>
                    <a:gd name="T11" fmla="*/ 2147483647 h 44"/>
                    <a:gd name="T12" fmla="*/ 112274233 w 30"/>
                    <a:gd name="T13" fmla="*/ 2147483647 h 44"/>
                    <a:gd name="T14" fmla="*/ 0 w 30"/>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4"/>
                    <a:gd name="T26" fmla="*/ 30 w 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4">
                      <a:moveTo>
                        <a:pt x="30" y="0"/>
                      </a:moveTo>
                      <a:cubicBezTo>
                        <a:pt x="29" y="5"/>
                        <a:pt x="28" y="6"/>
                        <a:pt x="23" y="8"/>
                      </a:cubicBezTo>
                      <a:cubicBezTo>
                        <a:pt x="22" y="10"/>
                        <a:pt x="21" y="11"/>
                        <a:pt x="20" y="13"/>
                      </a:cubicBezTo>
                      <a:cubicBezTo>
                        <a:pt x="19" y="15"/>
                        <a:pt x="18" y="18"/>
                        <a:pt x="16" y="21"/>
                      </a:cubicBezTo>
                      <a:cubicBezTo>
                        <a:pt x="7" y="32"/>
                        <a:pt x="22" y="14"/>
                        <a:pt x="10" y="26"/>
                      </a:cubicBezTo>
                      <a:cubicBezTo>
                        <a:pt x="9" y="28"/>
                        <a:pt x="7" y="30"/>
                        <a:pt x="6" y="32"/>
                      </a:cubicBezTo>
                      <a:cubicBezTo>
                        <a:pt x="5" y="33"/>
                        <a:pt x="4" y="35"/>
                        <a:pt x="4" y="35"/>
                      </a:cubicBezTo>
                      <a:cubicBezTo>
                        <a:pt x="3" y="39"/>
                        <a:pt x="2" y="41"/>
                        <a:pt x="0" y="44"/>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2" name="Freeform 302"/>
                <p:cNvSpPr>
                  <a:spLocks/>
                </p:cNvSpPr>
                <p:nvPr/>
              </p:nvSpPr>
              <p:spPr bwMode="auto">
                <a:xfrm>
                  <a:off x="3627" y="1179"/>
                  <a:ext cx="16" cy="67"/>
                </a:xfrm>
                <a:custGeom>
                  <a:avLst/>
                  <a:gdLst>
                    <a:gd name="T0" fmla="*/ 31555109 w 7"/>
                    <a:gd name="T1" fmla="*/ 0 h 27"/>
                    <a:gd name="T2" fmla="*/ 107598434 w 7"/>
                    <a:gd name="T3" fmla="*/ 2147483647 h 27"/>
                    <a:gd name="T4" fmla="*/ 245939278 w 7"/>
                    <a:gd name="T5" fmla="*/ 2147483647 h 27"/>
                    <a:gd name="T6" fmla="*/ 164859344 w 7"/>
                    <a:gd name="T7" fmla="*/ 2147483647 h 27"/>
                    <a:gd name="T8" fmla="*/ 0 60000 65536"/>
                    <a:gd name="T9" fmla="*/ 0 60000 65536"/>
                    <a:gd name="T10" fmla="*/ 0 60000 65536"/>
                    <a:gd name="T11" fmla="*/ 0 60000 65536"/>
                    <a:gd name="T12" fmla="*/ 0 w 7"/>
                    <a:gd name="T13" fmla="*/ 0 h 27"/>
                    <a:gd name="T14" fmla="*/ 7 w 7"/>
                    <a:gd name="T15" fmla="*/ 27 h 27"/>
                  </a:gdLst>
                  <a:ahLst/>
                  <a:cxnLst>
                    <a:cxn ang="T8">
                      <a:pos x="T0" y="T1"/>
                    </a:cxn>
                    <a:cxn ang="T9">
                      <a:pos x="T2" y="T3"/>
                    </a:cxn>
                    <a:cxn ang="T10">
                      <a:pos x="T4" y="T5"/>
                    </a:cxn>
                    <a:cxn ang="T11">
                      <a:pos x="T6" y="T7"/>
                    </a:cxn>
                  </a:cxnLst>
                  <a:rect l="T12" t="T13" r="T14" b="T15"/>
                  <a:pathLst>
                    <a:path w="7" h="27">
                      <a:moveTo>
                        <a:pt x="1" y="0"/>
                      </a:moveTo>
                      <a:cubicBezTo>
                        <a:pt x="1" y="7"/>
                        <a:pt x="0" y="6"/>
                        <a:pt x="3" y="12"/>
                      </a:cubicBezTo>
                      <a:cubicBezTo>
                        <a:pt x="4" y="14"/>
                        <a:pt x="7" y="19"/>
                        <a:pt x="7" y="19"/>
                      </a:cubicBezTo>
                      <a:cubicBezTo>
                        <a:pt x="6" y="22"/>
                        <a:pt x="5" y="27"/>
                        <a:pt x="5" y="27"/>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3" name="Freeform 303"/>
                <p:cNvSpPr>
                  <a:spLocks/>
                </p:cNvSpPr>
                <p:nvPr/>
              </p:nvSpPr>
              <p:spPr bwMode="auto">
                <a:xfrm>
                  <a:off x="3668" y="1249"/>
                  <a:ext cx="39" cy="40"/>
                </a:xfrm>
                <a:custGeom>
                  <a:avLst/>
                  <a:gdLst>
                    <a:gd name="T0" fmla="*/ 632275690 w 17"/>
                    <a:gd name="T1" fmla="*/ 0 h 16"/>
                    <a:gd name="T2" fmla="*/ 292038373 w 17"/>
                    <a:gd name="T3" fmla="*/ 2147483647 h 16"/>
                    <a:gd name="T4" fmla="*/ 0 w 17"/>
                    <a:gd name="T5" fmla="*/ 2147483647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7" y="0"/>
                      </a:moveTo>
                      <a:cubicBezTo>
                        <a:pt x="11" y="3"/>
                        <a:pt x="12" y="6"/>
                        <a:pt x="8" y="10"/>
                      </a:cubicBezTo>
                      <a:cubicBezTo>
                        <a:pt x="6" y="13"/>
                        <a:pt x="2" y="14"/>
                        <a:pt x="0" y="16"/>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4" name="Freeform 304"/>
                <p:cNvSpPr>
                  <a:spLocks/>
                </p:cNvSpPr>
                <p:nvPr/>
              </p:nvSpPr>
              <p:spPr bwMode="auto">
                <a:xfrm>
                  <a:off x="3650" y="1154"/>
                  <a:ext cx="25" cy="72"/>
                </a:xfrm>
                <a:custGeom>
                  <a:avLst/>
                  <a:gdLst>
                    <a:gd name="T0" fmla="*/ 339521859 w 11"/>
                    <a:gd name="T1" fmla="*/ 0 h 29"/>
                    <a:gd name="T2" fmla="*/ 243262795 w 11"/>
                    <a:gd name="T3" fmla="*/ 1975977377 h 29"/>
                    <a:gd name="T4" fmla="*/ 149389618 w 11"/>
                    <a:gd name="T5" fmla="*/ 2147483647 h 29"/>
                    <a:gd name="T6" fmla="*/ 65731432 w 11"/>
                    <a:gd name="T7" fmla="*/ 2147483647 h 29"/>
                    <a:gd name="T8" fmla="*/ 28921830 w 11"/>
                    <a:gd name="T9" fmla="*/ 2147483647 h 29"/>
                    <a:gd name="T10" fmla="*/ 0 w 11"/>
                    <a:gd name="T11" fmla="*/ 2147483647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11" y="0"/>
                      </a:moveTo>
                      <a:cubicBezTo>
                        <a:pt x="10" y="4"/>
                        <a:pt x="9" y="6"/>
                        <a:pt x="8" y="10"/>
                      </a:cubicBezTo>
                      <a:cubicBezTo>
                        <a:pt x="7" y="13"/>
                        <a:pt x="7" y="17"/>
                        <a:pt x="5" y="19"/>
                      </a:cubicBezTo>
                      <a:cubicBezTo>
                        <a:pt x="2" y="26"/>
                        <a:pt x="5" y="18"/>
                        <a:pt x="2" y="24"/>
                      </a:cubicBezTo>
                      <a:cubicBezTo>
                        <a:pt x="2" y="25"/>
                        <a:pt x="1" y="26"/>
                        <a:pt x="1" y="27"/>
                      </a:cubicBezTo>
                      <a:cubicBezTo>
                        <a:pt x="1" y="28"/>
                        <a:pt x="0" y="29"/>
                        <a:pt x="0" y="29"/>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5" name="Freeform 305"/>
                <p:cNvSpPr>
                  <a:spLocks/>
                </p:cNvSpPr>
                <p:nvPr/>
              </p:nvSpPr>
              <p:spPr bwMode="auto">
                <a:xfrm>
                  <a:off x="3641" y="1221"/>
                  <a:ext cx="37" cy="110"/>
                </a:xfrm>
                <a:custGeom>
                  <a:avLst/>
                  <a:gdLst>
                    <a:gd name="T0" fmla="*/ 711746437 w 16"/>
                    <a:gd name="T1" fmla="*/ 0 h 44"/>
                    <a:gd name="T2" fmla="*/ 572685022 w 16"/>
                    <a:gd name="T3" fmla="*/ 2114181645 h 44"/>
                    <a:gd name="T4" fmla="*/ 365338250 w 16"/>
                    <a:gd name="T5" fmla="*/ 2147483647 h 44"/>
                    <a:gd name="T6" fmla="*/ 100333330 w 16"/>
                    <a:gd name="T7" fmla="*/ 2147483647 h 44"/>
                    <a:gd name="T8" fmla="*/ 43387386 w 16"/>
                    <a:gd name="T9" fmla="*/ 2147483647 h 44"/>
                    <a:gd name="T10" fmla="*/ 0 w 16"/>
                    <a:gd name="T11" fmla="*/ 2147483647 h 44"/>
                    <a:gd name="T12" fmla="*/ 0 60000 65536"/>
                    <a:gd name="T13" fmla="*/ 0 60000 65536"/>
                    <a:gd name="T14" fmla="*/ 0 60000 65536"/>
                    <a:gd name="T15" fmla="*/ 0 60000 65536"/>
                    <a:gd name="T16" fmla="*/ 0 60000 65536"/>
                    <a:gd name="T17" fmla="*/ 0 60000 65536"/>
                    <a:gd name="T18" fmla="*/ 0 w 16"/>
                    <a:gd name="T19" fmla="*/ 0 h 44"/>
                    <a:gd name="T20" fmla="*/ 16 w 1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 h="44">
                      <a:moveTo>
                        <a:pt x="16" y="0"/>
                      </a:moveTo>
                      <a:cubicBezTo>
                        <a:pt x="15" y="4"/>
                        <a:pt x="15" y="6"/>
                        <a:pt x="13" y="9"/>
                      </a:cubicBezTo>
                      <a:cubicBezTo>
                        <a:pt x="12" y="14"/>
                        <a:pt x="10" y="19"/>
                        <a:pt x="8" y="23"/>
                      </a:cubicBezTo>
                      <a:cubicBezTo>
                        <a:pt x="7" y="29"/>
                        <a:pt x="4" y="30"/>
                        <a:pt x="2" y="36"/>
                      </a:cubicBezTo>
                      <a:cubicBezTo>
                        <a:pt x="2" y="37"/>
                        <a:pt x="2" y="38"/>
                        <a:pt x="1" y="39"/>
                      </a:cubicBezTo>
                      <a:cubicBezTo>
                        <a:pt x="1" y="41"/>
                        <a:pt x="0" y="44"/>
                        <a:pt x="0" y="44"/>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6" name="Freeform 306"/>
                <p:cNvSpPr>
                  <a:spLocks/>
                </p:cNvSpPr>
                <p:nvPr/>
              </p:nvSpPr>
              <p:spPr bwMode="auto">
                <a:xfrm>
                  <a:off x="3359" y="1102"/>
                  <a:ext cx="302" cy="169"/>
                </a:xfrm>
                <a:custGeom>
                  <a:avLst/>
                  <a:gdLst>
                    <a:gd name="T0" fmla="*/ 2147483647 w 132"/>
                    <a:gd name="T1" fmla="*/ 158436421 h 68"/>
                    <a:gd name="T2" fmla="*/ 2147483647 w 132"/>
                    <a:gd name="T3" fmla="*/ 0 h 68"/>
                    <a:gd name="T4" fmla="*/ 2147483647 w 132"/>
                    <a:gd name="T5" fmla="*/ 811527343 h 68"/>
                    <a:gd name="T6" fmla="*/ 2147483647 w 132"/>
                    <a:gd name="T7" fmla="*/ 1357896969 h 68"/>
                    <a:gd name="T8" fmla="*/ 2147483647 w 132"/>
                    <a:gd name="T9" fmla="*/ 2147483647 h 68"/>
                    <a:gd name="T10" fmla="*/ 911888417 w 132"/>
                    <a:gd name="T11" fmla="*/ 2147483647 h 68"/>
                    <a:gd name="T12" fmla="*/ 524650173 w 132"/>
                    <a:gd name="T13" fmla="*/ 2147483647 h 68"/>
                    <a:gd name="T14" fmla="*/ 419244300 w 132"/>
                    <a:gd name="T15" fmla="*/ 2147483647 h 68"/>
                    <a:gd name="T16" fmla="*/ 0 w 1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68"/>
                    <a:gd name="T29" fmla="*/ 132 w 1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68">
                      <a:moveTo>
                        <a:pt x="132" y="1"/>
                      </a:moveTo>
                      <a:cubicBezTo>
                        <a:pt x="131" y="1"/>
                        <a:pt x="130" y="0"/>
                        <a:pt x="128" y="0"/>
                      </a:cubicBezTo>
                      <a:cubicBezTo>
                        <a:pt x="124" y="0"/>
                        <a:pt x="118" y="3"/>
                        <a:pt x="114" y="4"/>
                      </a:cubicBezTo>
                      <a:cubicBezTo>
                        <a:pt x="112" y="5"/>
                        <a:pt x="107" y="7"/>
                        <a:pt x="107" y="7"/>
                      </a:cubicBezTo>
                      <a:cubicBezTo>
                        <a:pt x="100" y="12"/>
                        <a:pt x="91" y="12"/>
                        <a:pt x="83" y="16"/>
                      </a:cubicBezTo>
                      <a:cubicBezTo>
                        <a:pt x="72" y="34"/>
                        <a:pt x="44" y="39"/>
                        <a:pt x="26" y="41"/>
                      </a:cubicBezTo>
                      <a:cubicBezTo>
                        <a:pt x="21" y="45"/>
                        <a:pt x="18" y="49"/>
                        <a:pt x="15" y="55"/>
                      </a:cubicBezTo>
                      <a:cubicBezTo>
                        <a:pt x="14" y="58"/>
                        <a:pt x="15" y="61"/>
                        <a:pt x="12" y="63"/>
                      </a:cubicBezTo>
                      <a:cubicBezTo>
                        <a:pt x="9" y="66"/>
                        <a:pt x="5" y="68"/>
                        <a:pt x="0" y="6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7" name="Freeform 307"/>
                <p:cNvSpPr>
                  <a:spLocks/>
                </p:cNvSpPr>
                <p:nvPr/>
              </p:nvSpPr>
              <p:spPr bwMode="auto">
                <a:xfrm>
                  <a:off x="3372" y="1139"/>
                  <a:ext cx="189" cy="30"/>
                </a:xfrm>
                <a:custGeom>
                  <a:avLst/>
                  <a:gdLst>
                    <a:gd name="T0" fmla="*/ 2147483647 w 82"/>
                    <a:gd name="T1" fmla="*/ 0 h 12"/>
                    <a:gd name="T2" fmla="*/ 1327807406 w 82"/>
                    <a:gd name="T3" fmla="*/ 484306645 h 12"/>
                    <a:gd name="T4" fmla="*/ 249941967 w 82"/>
                    <a:gd name="T5" fmla="*/ 1572087425 h 12"/>
                    <a:gd name="T6" fmla="*/ 219370083 w 82"/>
                    <a:gd name="T7" fmla="*/ 2147483647 h 12"/>
                    <a:gd name="T8" fmla="*/ 0 w 82"/>
                    <a:gd name="T9" fmla="*/ 2147483647 h 12"/>
                    <a:gd name="T10" fmla="*/ 0 60000 65536"/>
                    <a:gd name="T11" fmla="*/ 0 60000 65536"/>
                    <a:gd name="T12" fmla="*/ 0 60000 65536"/>
                    <a:gd name="T13" fmla="*/ 0 60000 65536"/>
                    <a:gd name="T14" fmla="*/ 0 60000 65536"/>
                    <a:gd name="T15" fmla="*/ 0 w 82"/>
                    <a:gd name="T16" fmla="*/ 0 h 12"/>
                    <a:gd name="T17" fmla="*/ 82 w 82"/>
                    <a:gd name="T18" fmla="*/ 12 h 12"/>
                  </a:gdLst>
                  <a:ahLst/>
                  <a:cxnLst>
                    <a:cxn ang="T10">
                      <a:pos x="T0" y="T1"/>
                    </a:cxn>
                    <a:cxn ang="T11">
                      <a:pos x="T2" y="T3"/>
                    </a:cxn>
                    <a:cxn ang="T12">
                      <a:pos x="T4" y="T5"/>
                    </a:cxn>
                    <a:cxn ang="T13">
                      <a:pos x="T6" y="T7"/>
                    </a:cxn>
                    <a:cxn ang="T14">
                      <a:pos x="T8" y="T9"/>
                    </a:cxn>
                  </a:cxnLst>
                  <a:rect l="T15" t="T16" r="T17" b="T18"/>
                  <a:pathLst>
                    <a:path w="82" h="12">
                      <a:moveTo>
                        <a:pt x="82" y="0"/>
                      </a:moveTo>
                      <a:cubicBezTo>
                        <a:pt x="59" y="2"/>
                        <a:pt x="56" y="3"/>
                        <a:pt x="32" y="2"/>
                      </a:cubicBezTo>
                      <a:cubicBezTo>
                        <a:pt x="20" y="3"/>
                        <a:pt x="15" y="1"/>
                        <a:pt x="6" y="7"/>
                      </a:cubicBezTo>
                      <a:cubicBezTo>
                        <a:pt x="6" y="8"/>
                        <a:pt x="6" y="10"/>
                        <a:pt x="5" y="11"/>
                      </a:cubicBezTo>
                      <a:cubicBezTo>
                        <a:pt x="4" y="12"/>
                        <a:pt x="0" y="12"/>
                        <a:pt x="0" y="1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8" name="Freeform 308"/>
                <p:cNvSpPr>
                  <a:spLocks/>
                </p:cNvSpPr>
                <p:nvPr/>
              </p:nvSpPr>
              <p:spPr bwMode="auto">
                <a:xfrm>
                  <a:off x="3386" y="1122"/>
                  <a:ext cx="71" cy="17"/>
                </a:xfrm>
                <a:custGeom>
                  <a:avLst/>
                  <a:gdLst>
                    <a:gd name="T0" fmla="*/ 1121360860 w 31"/>
                    <a:gd name="T1" fmla="*/ 863921431 h 7"/>
                    <a:gd name="T2" fmla="*/ 0 w 31"/>
                    <a:gd name="T3" fmla="*/ 0 h 7"/>
                    <a:gd name="T4" fmla="*/ 0 60000 65536"/>
                    <a:gd name="T5" fmla="*/ 0 60000 65536"/>
                    <a:gd name="T6" fmla="*/ 0 w 31"/>
                    <a:gd name="T7" fmla="*/ 0 h 7"/>
                    <a:gd name="T8" fmla="*/ 31 w 31"/>
                    <a:gd name="T9" fmla="*/ 7 h 7"/>
                  </a:gdLst>
                  <a:ahLst/>
                  <a:cxnLst>
                    <a:cxn ang="T4">
                      <a:pos x="T0" y="T1"/>
                    </a:cxn>
                    <a:cxn ang="T5">
                      <a:pos x="T2" y="T3"/>
                    </a:cxn>
                  </a:cxnLst>
                  <a:rect l="T6" t="T7" r="T8" b="T9"/>
                  <a:pathLst>
                    <a:path w="31" h="7">
                      <a:moveTo>
                        <a:pt x="31" y="7"/>
                      </a:moveTo>
                      <a:cubicBezTo>
                        <a:pt x="21" y="4"/>
                        <a:pt x="10" y="0"/>
                        <a:pt x="0" y="0"/>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39" name="Freeform 309"/>
                <p:cNvSpPr>
                  <a:spLocks/>
                </p:cNvSpPr>
                <p:nvPr/>
              </p:nvSpPr>
              <p:spPr bwMode="auto">
                <a:xfrm>
                  <a:off x="3349" y="1186"/>
                  <a:ext cx="138" cy="145"/>
                </a:xfrm>
                <a:custGeom>
                  <a:avLst/>
                  <a:gdLst>
                    <a:gd name="T0" fmla="*/ 2147483647 w 60"/>
                    <a:gd name="T1" fmla="*/ 0 h 58"/>
                    <a:gd name="T2" fmla="*/ 2147483647 w 60"/>
                    <a:gd name="T3" fmla="*/ 484306645 h 58"/>
                    <a:gd name="T4" fmla="*/ 2060496876 w 60"/>
                    <a:gd name="T5" fmla="*/ 2147483647 h 58"/>
                    <a:gd name="T6" fmla="*/ 1700118869 w 60"/>
                    <a:gd name="T7" fmla="*/ 2147483647 h 58"/>
                    <a:gd name="T8" fmla="*/ 1095884648 w 60"/>
                    <a:gd name="T9" fmla="*/ 2147483647 h 58"/>
                    <a:gd name="T10" fmla="*/ 911297097 w 60"/>
                    <a:gd name="T11" fmla="*/ 2147483647 h 58"/>
                    <a:gd name="T12" fmla="*/ 631712963 w 60"/>
                    <a:gd name="T13" fmla="*/ 2147483647 h 58"/>
                    <a:gd name="T14" fmla="*/ 304784006 w 60"/>
                    <a:gd name="T15" fmla="*/ 2147483647 h 58"/>
                    <a:gd name="T16" fmla="*/ 0 w 60"/>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8"/>
                    <a:gd name="T29" fmla="*/ 60 w 6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8">
                      <a:moveTo>
                        <a:pt x="60" y="0"/>
                      </a:moveTo>
                      <a:cubicBezTo>
                        <a:pt x="59" y="1"/>
                        <a:pt x="58" y="1"/>
                        <a:pt x="57" y="2"/>
                      </a:cubicBezTo>
                      <a:cubicBezTo>
                        <a:pt x="55" y="4"/>
                        <a:pt x="55" y="9"/>
                        <a:pt x="52" y="10"/>
                      </a:cubicBezTo>
                      <a:cubicBezTo>
                        <a:pt x="45" y="12"/>
                        <a:pt x="48" y="11"/>
                        <a:pt x="43" y="13"/>
                      </a:cubicBezTo>
                      <a:cubicBezTo>
                        <a:pt x="38" y="21"/>
                        <a:pt x="35" y="27"/>
                        <a:pt x="28" y="32"/>
                      </a:cubicBezTo>
                      <a:cubicBezTo>
                        <a:pt x="26" y="35"/>
                        <a:pt x="24" y="37"/>
                        <a:pt x="23" y="40"/>
                      </a:cubicBezTo>
                      <a:cubicBezTo>
                        <a:pt x="21" y="46"/>
                        <a:pt x="21" y="49"/>
                        <a:pt x="16" y="53"/>
                      </a:cubicBezTo>
                      <a:cubicBezTo>
                        <a:pt x="15" y="54"/>
                        <a:pt x="9" y="55"/>
                        <a:pt x="8" y="55"/>
                      </a:cubicBezTo>
                      <a:cubicBezTo>
                        <a:pt x="5" y="56"/>
                        <a:pt x="0" y="58"/>
                        <a:pt x="0" y="5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40" name="Freeform 310"/>
                <p:cNvSpPr>
                  <a:spLocks/>
                </p:cNvSpPr>
                <p:nvPr/>
              </p:nvSpPr>
              <p:spPr bwMode="auto">
                <a:xfrm>
                  <a:off x="3418" y="1234"/>
                  <a:ext cx="186" cy="60"/>
                </a:xfrm>
                <a:custGeom>
                  <a:avLst/>
                  <a:gdLst>
                    <a:gd name="T0" fmla="*/ 2147483647 w 81"/>
                    <a:gd name="T1" fmla="*/ 0 h 24"/>
                    <a:gd name="T2" fmla="*/ 1412256113 w 81"/>
                    <a:gd name="T3" fmla="*/ 1385815438 h 24"/>
                    <a:gd name="T4" fmla="*/ 1027989294 w 81"/>
                    <a:gd name="T5" fmla="*/ 2114181645 h 24"/>
                    <a:gd name="T6" fmla="*/ 911513182 w 81"/>
                    <a:gd name="T7" fmla="*/ 2147483647 h 24"/>
                    <a:gd name="T8" fmla="*/ 765760987 w 81"/>
                    <a:gd name="T9" fmla="*/ 2147483647 h 24"/>
                    <a:gd name="T10" fmla="*/ 651914369 w 81"/>
                    <a:gd name="T11" fmla="*/ 2147483647 h 24"/>
                    <a:gd name="T12" fmla="*/ 0 w 81"/>
                    <a:gd name="T13" fmla="*/ 2147483647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1" y="0"/>
                      </a:moveTo>
                      <a:cubicBezTo>
                        <a:pt x="66" y="2"/>
                        <a:pt x="52" y="5"/>
                        <a:pt x="37" y="6"/>
                      </a:cubicBezTo>
                      <a:cubicBezTo>
                        <a:pt x="36" y="6"/>
                        <a:pt x="28" y="8"/>
                        <a:pt x="27" y="9"/>
                      </a:cubicBezTo>
                      <a:cubicBezTo>
                        <a:pt x="26" y="10"/>
                        <a:pt x="25" y="12"/>
                        <a:pt x="24" y="13"/>
                      </a:cubicBezTo>
                      <a:cubicBezTo>
                        <a:pt x="23" y="14"/>
                        <a:pt x="22" y="14"/>
                        <a:pt x="20" y="14"/>
                      </a:cubicBezTo>
                      <a:cubicBezTo>
                        <a:pt x="19" y="15"/>
                        <a:pt x="18" y="16"/>
                        <a:pt x="17" y="17"/>
                      </a:cubicBezTo>
                      <a:cubicBezTo>
                        <a:pt x="12" y="19"/>
                        <a:pt x="4" y="20"/>
                        <a:pt x="0" y="24"/>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41" name="Freeform 311"/>
                <p:cNvSpPr>
                  <a:spLocks/>
                </p:cNvSpPr>
                <p:nvPr/>
              </p:nvSpPr>
              <p:spPr bwMode="auto">
                <a:xfrm>
                  <a:off x="3407" y="1249"/>
                  <a:ext cx="98" cy="82"/>
                </a:xfrm>
                <a:custGeom>
                  <a:avLst/>
                  <a:gdLst>
                    <a:gd name="T0" fmla="*/ 1398029140 w 43"/>
                    <a:gd name="T1" fmla="*/ 0 h 33"/>
                    <a:gd name="T2" fmla="*/ 1329303312 w 43"/>
                    <a:gd name="T3" fmla="*/ 809459762 h 33"/>
                    <a:gd name="T4" fmla="*/ 1073244705 w 43"/>
                    <a:gd name="T5" fmla="*/ 2147483647 h 33"/>
                    <a:gd name="T6" fmla="*/ 658142974 w 43"/>
                    <a:gd name="T7" fmla="*/ 2147483647 h 33"/>
                    <a:gd name="T8" fmla="*/ 481658577 w 43"/>
                    <a:gd name="T9" fmla="*/ 2147483647 h 33"/>
                    <a:gd name="T10" fmla="*/ 255922722 w 43"/>
                    <a:gd name="T11" fmla="*/ 2147483647 h 33"/>
                    <a:gd name="T12" fmla="*/ 0 w 43"/>
                    <a:gd name="T13" fmla="*/ 2147483647 h 33"/>
                    <a:gd name="T14" fmla="*/ 0 60000 65536"/>
                    <a:gd name="T15" fmla="*/ 0 60000 65536"/>
                    <a:gd name="T16" fmla="*/ 0 60000 65536"/>
                    <a:gd name="T17" fmla="*/ 0 60000 65536"/>
                    <a:gd name="T18" fmla="*/ 0 60000 65536"/>
                    <a:gd name="T19" fmla="*/ 0 60000 65536"/>
                    <a:gd name="T20" fmla="*/ 0 60000 65536"/>
                    <a:gd name="T21" fmla="*/ 0 w 43"/>
                    <a:gd name="T22" fmla="*/ 0 h 33"/>
                    <a:gd name="T23" fmla="*/ 43 w 4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3">
                      <a:moveTo>
                        <a:pt x="43" y="0"/>
                      </a:moveTo>
                      <a:cubicBezTo>
                        <a:pt x="42" y="1"/>
                        <a:pt x="42" y="3"/>
                        <a:pt x="41" y="4"/>
                      </a:cubicBezTo>
                      <a:cubicBezTo>
                        <a:pt x="38" y="7"/>
                        <a:pt x="33" y="12"/>
                        <a:pt x="33" y="12"/>
                      </a:cubicBezTo>
                      <a:cubicBezTo>
                        <a:pt x="31" y="22"/>
                        <a:pt x="29" y="20"/>
                        <a:pt x="20" y="22"/>
                      </a:cubicBezTo>
                      <a:cubicBezTo>
                        <a:pt x="19" y="23"/>
                        <a:pt x="17" y="24"/>
                        <a:pt x="15" y="25"/>
                      </a:cubicBezTo>
                      <a:cubicBezTo>
                        <a:pt x="13" y="26"/>
                        <a:pt x="10" y="26"/>
                        <a:pt x="8" y="28"/>
                      </a:cubicBezTo>
                      <a:cubicBezTo>
                        <a:pt x="5" y="29"/>
                        <a:pt x="0" y="33"/>
                        <a:pt x="0" y="33"/>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42" name="Freeform 312"/>
                <p:cNvSpPr>
                  <a:spLocks/>
                </p:cNvSpPr>
                <p:nvPr/>
              </p:nvSpPr>
              <p:spPr bwMode="auto">
                <a:xfrm>
                  <a:off x="3505" y="1149"/>
                  <a:ext cx="161" cy="75"/>
                </a:xfrm>
                <a:custGeom>
                  <a:avLst/>
                  <a:gdLst>
                    <a:gd name="T0" fmla="*/ 2147483647 w 70"/>
                    <a:gd name="T1" fmla="*/ 0 h 30"/>
                    <a:gd name="T2" fmla="*/ 2147483647 w 70"/>
                    <a:gd name="T3" fmla="*/ 484306645 h 30"/>
                    <a:gd name="T4" fmla="*/ 1939225153 w 70"/>
                    <a:gd name="T5" fmla="*/ 1648552270 h 30"/>
                    <a:gd name="T6" fmla="*/ 976468098 w 70"/>
                    <a:gd name="T7" fmla="*/ 2147483647 h 30"/>
                    <a:gd name="T8" fmla="*/ 911297097 w 70"/>
                    <a:gd name="T9" fmla="*/ 2147483647 h 30"/>
                    <a:gd name="T10" fmla="*/ 821226827 w 70"/>
                    <a:gd name="T11" fmla="*/ 2147483647 h 30"/>
                    <a:gd name="T12" fmla="*/ 0 w 70"/>
                    <a:gd name="T13" fmla="*/ 2147483647 h 30"/>
                    <a:gd name="T14" fmla="*/ 0 60000 65536"/>
                    <a:gd name="T15" fmla="*/ 0 60000 65536"/>
                    <a:gd name="T16" fmla="*/ 0 60000 65536"/>
                    <a:gd name="T17" fmla="*/ 0 60000 65536"/>
                    <a:gd name="T18" fmla="*/ 0 60000 65536"/>
                    <a:gd name="T19" fmla="*/ 0 60000 65536"/>
                    <a:gd name="T20" fmla="*/ 0 60000 65536"/>
                    <a:gd name="T21" fmla="*/ 0 w 70"/>
                    <a:gd name="T22" fmla="*/ 0 h 30"/>
                    <a:gd name="T23" fmla="*/ 70 w 7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0">
                      <a:moveTo>
                        <a:pt x="70" y="0"/>
                      </a:moveTo>
                      <a:cubicBezTo>
                        <a:pt x="68" y="1"/>
                        <a:pt x="65" y="1"/>
                        <a:pt x="62" y="2"/>
                      </a:cubicBezTo>
                      <a:cubicBezTo>
                        <a:pt x="57" y="3"/>
                        <a:pt x="53" y="6"/>
                        <a:pt x="49" y="7"/>
                      </a:cubicBezTo>
                      <a:cubicBezTo>
                        <a:pt x="41" y="14"/>
                        <a:pt x="35" y="14"/>
                        <a:pt x="25" y="15"/>
                      </a:cubicBezTo>
                      <a:cubicBezTo>
                        <a:pt x="24" y="17"/>
                        <a:pt x="23" y="18"/>
                        <a:pt x="23" y="19"/>
                      </a:cubicBezTo>
                      <a:cubicBezTo>
                        <a:pt x="22" y="21"/>
                        <a:pt x="22" y="22"/>
                        <a:pt x="21" y="24"/>
                      </a:cubicBezTo>
                      <a:cubicBezTo>
                        <a:pt x="17" y="30"/>
                        <a:pt x="7" y="29"/>
                        <a:pt x="0" y="29"/>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443" name="Group 313"/>
                <p:cNvGrpSpPr>
                  <a:grpSpLocks/>
                </p:cNvGrpSpPr>
                <p:nvPr/>
              </p:nvGrpSpPr>
              <p:grpSpPr bwMode="auto">
                <a:xfrm>
                  <a:off x="3375" y="1189"/>
                  <a:ext cx="36" cy="42"/>
                  <a:chOff x="3375" y="1189"/>
                  <a:chExt cx="36" cy="42"/>
                </a:xfrm>
              </p:grpSpPr>
              <p:sp>
                <p:nvSpPr>
                  <p:cNvPr id="4540" name="Freeform 314"/>
                  <p:cNvSpPr>
                    <a:spLocks/>
                  </p:cNvSpPr>
                  <p:nvPr/>
                </p:nvSpPr>
                <p:spPr bwMode="auto">
                  <a:xfrm>
                    <a:off x="3375" y="1189"/>
                    <a:ext cx="36" cy="42"/>
                  </a:xfrm>
                  <a:custGeom>
                    <a:avLst/>
                    <a:gdLst>
                      <a:gd name="T0" fmla="*/ 18 w 36"/>
                      <a:gd name="T1" fmla="*/ 0 h 42"/>
                      <a:gd name="T2" fmla="*/ 11 w 36"/>
                      <a:gd name="T3" fmla="*/ 2 h 42"/>
                      <a:gd name="T4" fmla="*/ 7 w 36"/>
                      <a:gd name="T5" fmla="*/ 7 h 42"/>
                      <a:gd name="T6" fmla="*/ 2 w 36"/>
                      <a:gd name="T7" fmla="*/ 12 h 42"/>
                      <a:gd name="T8" fmla="*/ 0 w 36"/>
                      <a:gd name="T9" fmla="*/ 20 h 42"/>
                      <a:gd name="T10" fmla="*/ 2 w 36"/>
                      <a:gd name="T11" fmla="*/ 30 h 42"/>
                      <a:gd name="T12" fmla="*/ 7 w 36"/>
                      <a:gd name="T13" fmla="*/ 35 h 42"/>
                      <a:gd name="T14" fmla="*/ 11 w 36"/>
                      <a:gd name="T15" fmla="*/ 40 h 42"/>
                      <a:gd name="T16" fmla="*/ 18 w 36"/>
                      <a:gd name="T17" fmla="*/ 42 h 42"/>
                      <a:gd name="T18" fmla="*/ 25 w 36"/>
                      <a:gd name="T19" fmla="*/ 40 h 42"/>
                      <a:gd name="T20" fmla="*/ 32 w 36"/>
                      <a:gd name="T21" fmla="*/ 35 h 42"/>
                      <a:gd name="T22" fmla="*/ 34 w 36"/>
                      <a:gd name="T23" fmla="*/ 30 h 42"/>
                      <a:gd name="T24" fmla="*/ 36 w 36"/>
                      <a:gd name="T25" fmla="*/ 20 h 42"/>
                      <a:gd name="T26" fmla="*/ 34 w 36"/>
                      <a:gd name="T27" fmla="*/ 12 h 42"/>
                      <a:gd name="T28" fmla="*/ 32 w 36"/>
                      <a:gd name="T29" fmla="*/ 7 h 42"/>
                      <a:gd name="T30" fmla="*/ 25 w 36"/>
                      <a:gd name="T31" fmla="*/ 2 h 42"/>
                      <a:gd name="T32" fmla="*/ 18 w 3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8" y="0"/>
                        </a:moveTo>
                        <a:lnTo>
                          <a:pt x="11" y="2"/>
                        </a:lnTo>
                        <a:lnTo>
                          <a:pt x="7" y="7"/>
                        </a:lnTo>
                        <a:lnTo>
                          <a:pt x="2" y="12"/>
                        </a:lnTo>
                        <a:lnTo>
                          <a:pt x="0" y="20"/>
                        </a:lnTo>
                        <a:lnTo>
                          <a:pt x="2" y="30"/>
                        </a:lnTo>
                        <a:lnTo>
                          <a:pt x="7" y="35"/>
                        </a:lnTo>
                        <a:lnTo>
                          <a:pt x="11" y="40"/>
                        </a:lnTo>
                        <a:lnTo>
                          <a:pt x="18" y="42"/>
                        </a:lnTo>
                        <a:lnTo>
                          <a:pt x="25" y="40"/>
                        </a:lnTo>
                        <a:lnTo>
                          <a:pt x="32" y="35"/>
                        </a:lnTo>
                        <a:lnTo>
                          <a:pt x="34" y="30"/>
                        </a:lnTo>
                        <a:lnTo>
                          <a:pt x="36" y="20"/>
                        </a:lnTo>
                        <a:lnTo>
                          <a:pt x="34" y="12"/>
                        </a:lnTo>
                        <a:lnTo>
                          <a:pt x="32" y="7"/>
                        </a:lnTo>
                        <a:lnTo>
                          <a:pt x="25" y="2"/>
                        </a:lnTo>
                        <a:lnTo>
                          <a:pt x="18" y="0"/>
                        </a:lnTo>
                        <a:close/>
                      </a:path>
                    </a:pathLst>
                  </a:custGeom>
                  <a:solidFill>
                    <a:srgbClr val="FF37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1" name="Freeform 315"/>
                  <p:cNvSpPr>
                    <a:spLocks/>
                  </p:cNvSpPr>
                  <p:nvPr/>
                </p:nvSpPr>
                <p:spPr bwMode="auto">
                  <a:xfrm>
                    <a:off x="3377" y="1191"/>
                    <a:ext cx="32" cy="35"/>
                  </a:xfrm>
                  <a:custGeom>
                    <a:avLst/>
                    <a:gdLst>
                      <a:gd name="T0" fmla="*/ 16 w 32"/>
                      <a:gd name="T1" fmla="*/ 0 h 35"/>
                      <a:gd name="T2" fmla="*/ 11 w 32"/>
                      <a:gd name="T3" fmla="*/ 3 h 35"/>
                      <a:gd name="T4" fmla="*/ 5 w 32"/>
                      <a:gd name="T5" fmla="*/ 5 h 35"/>
                      <a:gd name="T6" fmla="*/ 2 w 32"/>
                      <a:gd name="T7" fmla="*/ 10 h 35"/>
                      <a:gd name="T8" fmla="*/ 0 w 32"/>
                      <a:gd name="T9" fmla="*/ 18 h 35"/>
                      <a:gd name="T10" fmla="*/ 2 w 32"/>
                      <a:gd name="T11" fmla="*/ 25 h 35"/>
                      <a:gd name="T12" fmla="*/ 5 w 32"/>
                      <a:gd name="T13" fmla="*/ 30 h 35"/>
                      <a:gd name="T14" fmla="*/ 11 w 32"/>
                      <a:gd name="T15" fmla="*/ 35 h 35"/>
                      <a:gd name="T16" fmla="*/ 16 w 32"/>
                      <a:gd name="T17" fmla="*/ 35 h 35"/>
                      <a:gd name="T18" fmla="*/ 23 w 32"/>
                      <a:gd name="T19" fmla="*/ 35 h 35"/>
                      <a:gd name="T20" fmla="*/ 28 w 32"/>
                      <a:gd name="T21" fmla="*/ 30 h 35"/>
                      <a:gd name="T22" fmla="*/ 32 w 32"/>
                      <a:gd name="T23" fmla="*/ 25 h 35"/>
                      <a:gd name="T24" fmla="*/ 32 w 32"/>
                      <a:gd name="T25" fmla="*/ 18 h 35"/>
                      <a:gd name="T26" fmla="*/ 32 w 32"/>
                      <a:gd name="T27" fmla="*/ 10 h 35"/>
                      <a:gd name="T28" fmla="*/ 28 w 32"/>
                      <a:gd name="T29" fmla="*/ 5 h 35"/>
                      <a:gd name="T30" fmla="*/ 23 w 32"/>
                      <a:gd name="T31" fmla="*/ 3 h 35"/>
                      <a:gd name="T32" fmla="*/ 16 w 3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5"/>
                      <a:gd name="T53" fmla="*/ 32 w 3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5">
                        <a:moveTo>
                          <a:pt x="16" y="0"/>
                        </a:moveTo>
                        <a:lnTo>
                          <a:pt x="11" y="3"/>
                        </a:lnTo>
                        <a:lnTo>
                          <a:pt x="5" y="5"/>
                        </a:lnTo>
                        <a:lnTo>
                          <a:pt x="2" y="10"/>
                        </a:lnTo>
                        <a:lnTo>
                          <a:pt x="0" y="18"/>
                        </a:lnTo>
                        <a:lnTo>
                          <a:pt x="2" y="25"/>
                        </a:lnTo>
                        <a:lnTo>
                          <a:pt x="5" y="30"/>
                        </a:lnTo>
                        <a:lnTo>
                          <a:pt x="11" y="35"/>
                        </a:lnTo>
                        <a:lnTo>
                          <a:pt x="16" y="35"/>
                        </a:lnTo>
                        <a:lnTo>
                          <a:pt x="23" y="35"/>
                        </a:lnTo>
                        <a:lnTo>
                          <a:pt x="28" y="30"/>
                        </a:lnTo>
                        <a:lnTo>
                          <a:pt x="32" y="25"/>
                        </a:lnTo>
                        <a:lnTo>
                          <a:pt x="32" y="18"/>
                        </a:lnTo>
                        <a:lnTo>
                          <a:pt x="32" y="10"/>
                        </a:lnTo>
                        <a:lnTo>
                          <a:pt x="28" y="5"/>
                        </a:lnTo>
                        <a:lnTo>
                          <a:pt x="23" y="3"/>
                        </a:lnTo>
                        <a:lnTo>
                          <a:pt x="16" y="0"/>
                        </a:lnTo>
                        <a:close/>
                      </a:path>
                    </a:pathLst>
                  </a:custGeom>
                  <a:solidFill>
                    <a:srgbClr val="FF4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2" name="Freeform 316"/>
                  <p:cNvSpPr>
                    <a:spLocks/>
                  </p:cNvSpPr>
                  <p:nvPr/>
                </p:nvSpPr>
                <p:spPr bwMode="auto">
                  <a:xfrm>
                    <a:off x="3379" y="1194"/>
                    <a:ext cx="28" cy="32"/>
                  </a:xfrm>
                  <a:custGeom>
                    <a:avLst/>
                    <a:gdLst>
                      <a:gd name="T0" fmla="*/ 14 w 28"/>
                      <a:gd name="T1" fmla="*/ 0 h 32"/>
                      <a:gd name="T2" fmla="*/ 9 w 28"/>
                      <a:gd name="T3" fmla="*/ 2 h 32"/>
                      <a:gd name="T4" fmla="*/ 5 w 28"/>
                      <a:gd name="T5" fmla="*/ 5 h 32"/>
                      <a:gd name="T6" fmla="*/ 3 w 28"/>
                      <a:gd name="T7" fmla="*/ 10 h 32"/>
                      <a:gd name="T8" fmla="*/ 0 w 28"/>
                      <a:gd name="T9" fmla="*/ 15 h 32"/>
                      <a:gd name="T10" fmla="*/ 3 w 28"/>
                      <a:gd name="T11" fmla="*/ 22 h 32"/>
                      <a:gd name="T12" fmla="*/ 5 w 28"/>
                      <a:gd name="T13" fmla="*/ 27 h 32"/>
                      <a:gd name="T14" fmla="*/ 9 w 28"/>
                      <a:gd name="T15" fmla="*/ 32 h 32"/>
                      <a:gd name="T16" fmla="*/ 14 w 28"/>
                      <a:gd name="T17" fmla="*/ 32 h 32"/>
                      <a:gd name="T18" fmla="*/ 19 w 28"/>
                      <a:gd name="T19" fmla="*/ 32 h 32"/>
                      <a:gd name="T20" fmla="*/ 23 w 28"/>
                      <a:gd name="T21" fmla="*/ 27 h 32"/>
                      <a:gd name="T22" fmla="*/ 28 w 28"/>
                      <a:gd name="T23" fmla="*/ 22 h 32"/>
                      <a:gd name="T24" fmla="*/ 28 w 28"/>
                      <a:gd name="T25" fmla="*/ 15 h 32"/>
                      <a:gd name="T26" fmla="*/ 28 w 28"/>
                      <a:gd name="T27" fmla="*/ 10 h 32"/>
                      <a:gd name="T28" fmla="*/ 23 w 28"/>
                      <a:gd name="T29" fmla="*/ 5 h 32"/>
                      <a:gd name="T30" fmla="*/ 19 w 28"/>
                      <a:gd name="T31" fmla="*/ 2 h 32"/>
                      <a:gd name="T32" fmla="*/ 14 w 28"/>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2"/>
                      <a:gd name="T53" fmla="*/ 28 w 28"/>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2">
                        <a:moveTo>
                          <a:pt x="14" y="0"/>
                        </a:moveTo>
                        <a:lnTo>
                          <a:pt x="9" y="2"/>
                        </a:lnTo>
                        <a:lnTo>
                          <a:pt x="5" y="5"/>
                        </a:lnTo>
                        <a:lnTo>
                          <a:pt x="3" y="10"/>
                        </a:lnTo>
                        <a:lnTo>
                          <a:pt x="0" y="15"/>
                        </a:lnTo>
                        <a:lnTo>
                          <a:pt x="3" y="22"/>
                        </a:lnTo>
                        <a:lnTo>
                          <a:pt x="5" y="27"/>
                        </a:lnTo>
                        <a:lnTo>
                          <a:pt x="9" y="32"/>
                        </a:lnTo>
                        <a:lnTo>
                          <a:pt x="14" y="32"/>
                        </a:lnTo>
                        <a:lnTo>
                          <a:pt x="19" y="32"/>
                        </a:lnTo>
                        <a:lnTo>
                          <a:pt x="23" y="27"/>
                        </a:lnTo>
                        <a:lnTo>
                          <a:pt x="28" y="22"/>
                        </a:lnTo>
                        <a:lnTo>
                          <a:pt x="28" y="15"/>
                        </a:lnTo>
                        <a:lnTo>
                          <a:pt x="28" y="10"/>
                        </a:lnTo>
                        <a:lnTo>
                          <a:pt x="23" y="5"/>
                        </a:lnTo>
                        <a:lnTo>
                          <a:pt x="19" y="2"/>
                        </a:lnTo>
                        <a:lnTo>
                          <a:pt x="14" y="0"/>
                        </a:lnTo>
                        <a:close/>
                      </a:path>
                    </a:pathLst>
                  </a:custGeom>
                  <a:solidFill>
                    <a:srgbClr val="FF5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3" name="Freeform 317"/>
                  <p:cNvSpPr>
                    <a:spLocks/>
                  </p:cNvSpPr>
                  <p:nvPr/>
                </p:nvSpPr>
                <p:spPr bwMode="auto">
                  <a:xfrm>
                    <a:off x="3382" y="1196"/>
                    <a:ext cx="25" cy="28"/>
                  </a:xfrm>
                  <a:custGeom>
                    <a:avLst/>
                    <a:gdLst>
                      <a:gd name="T0" fmla="*/ 11 w 25"/>
                      <a:gd name="T1" fmla="*/ 0 h 28"/>
                      <a:gd name="T2" fmla="*/ 6 w 25"/>
                      <a:gd name="T3" fmla="*/ 3 h 28"/>
                      <a:gd name="T4" fmla="*/ 4 w 25"/>
                      <a:gd name="T5" fmla="*/ 5 h 28"/>
                      <a:gd name="T6" fmla="*/ 2 w 25"/>
                      <a:gd name="T7" fmla="*/ 8 h 28"/>
                      <a:gd name="T8" fmla="*/ 0 w 25"/>
                      <a:gd name="T9" fmla="*/ 13 h 28"/>
                      <a:gd name="T10" fmla="*/ 2 w 25"/>
                      <a:gd name="T11" fmla="*/ 18 h 28"/>
                      <a:gd name="T12" fmla="*/ 4 w 25"/>
                      <a:gd name="T13" fmla="*/ 23 h 28"/>
                      <a:gd name="T14" fmla="*/ 6 w 25"/>
                      <a:gd name="T15" fmla="*/ 28 h 28"/>
                      <a:gd name="T16" fmla="*/ 11 w 25"/>
                      <a:gd name="T17" fmla="*/ 28 h 28"/>
                      <a:gd name="T18" fmla="*/ 16 w 25"/>
                      <a:gd name="T19" fmla="*/ 28 h 28"/>
                      <a:gd name="T20" fmla="*/ 20 w 25"/>
                      <a:gd name="T21" fmla="*/ 23 h 28"/>
                      <a:gd name="T22" fmla="*/ 25 w 25"/>
                      <a:gd name="T23" fmla="*/ 18 h 28"/>
                      <a:gd name="T24" fmla="*/ 25 w 25"/>
                      <a:gd name="T25" fmla="*/ 13 h 28"/>
                      <a:gd name="T26" fmla="*/ 25 w 25"/>
                      <a:gd name="T27" fmla="*/ 8 h 28"/>
                      <a:gd name="T28" fmla="*/ 20 w 25"/>
                      <a:gd name="T29" fmla="*/ 5 h 28"/>
                      <a:gd name="T30" fmla="*/ 16 w 25"/>
                      <a:gd name="T31" fmla="*/ 3 h 28"/>
                      <a:gd name="T32" fmla="*/ 11 w 2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11" y="0"/>
                        </a:moveTo>
                        <a:lnTo>
                          <a:pt x="6" y="3"/>
                        </a:lnTo>
                        <a:lnTo>
                          <a:pt x="4" y="5"/>
                        </a:lnTo>
                        <a:lnTo>
                          <a:pt x="2" y="8"/>
                        </a:lnTo>
                        <a:lnTo>
                          <a:pt x="0" y="13"/>
                        </a:lnTo>
                        <a:lnTo>
                          <a:pt x="2" y="18"/>
                        </a:lnTo>
                        <a:lnTo>
                          <a:pt x="4" y="23"/>
                        </a:lnTo>
                        <a:lnTo>
                          <a:pt x="6" y="28"/>
                        </a:lnTo>
                        <a:lnTo>
                          <a:pt x="11" y="28"/>
                        </a:lnTo>
                        <a:lnTo>
                          <a:pt x="16" y="28"/>
                        </a:lnTo>
                        <a:lnTo>
                          <a:pt x="20" y="23"/>
                        </a:lnTo>
                        <a:lnTo>
                          <a:pt x="25" y="18"/>
                        </a:lnTo>
                        <a:lnTo>
                          <a:pt x="25" y="13"/>
                        </a:lnTo>
                        <a:lnTo>
                          <a:pt x="25" y="8"/>
                        </a:lnTo>
                        <a:lnTo>
                          <a:pt x="20" y="5"/>
                        </a:lnTo>
                        <a:lnTo>
                          <a:pt x="16" y="3"/>
                        </a:lnTo>
                        <a:lnTo>
                          <a:pt x="11" y="0"/>
                        </a:lnTo>
                        <a:close/>
                      </a:path>
                    </a:pathLst>
                  </a:custGeom>
                  <a:solidFill>
                    <a:srgbClr val="FF71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4" name="Freeform 318"/>
                  <p:cNvSpPr>
                    <a:spLocks/>
                  </p:cNvSpPr>
                  <p:nvPr/>
                </p:nvSpPr>
                <p:spPr bwMode="auto">
                  <a:xfrm>
                    <a:off x="3384" y="1199"/>
                    <a:ext cx="21" cy="22"/>
                  </a:xfrm>
                  <a:custGeom>
                    <a:avLst/>
                    <a:gdLst>
                      <a:gd name="T0" fmla="*/ 9 w 21"/>
                      <a:gd name="T1" fmla="*/ 0 h 22"/>
                      <a:gd name="T2" fmla="*/ 2 w 21"/>
                      <a:gd name="T3" fmla="*/ 2 h 22"/>
                      <a:gd name="T4" fmla="*/ 0 w 21"/>
                      <a:gd name="T5" fmla="*/ 10 h 22"/>
                      <a:gd name="T6" fmla="*/ 2 w 21"/>
                      <a:gd name="T7" fmla="*/ 20 h 22"/>
                      <a:gd name="T8" fmla="*/ 9 w 21"/>
                      <a:gd name="T9" fmla="*/ 22 h 22"/>
                      <a:gd name="T10" fmla="*/ 18 w 21"/>
                      <a:gd name="T11" fmla="*/ 20 h 22"/>
                      <a:gd name="T12" fmla="*/ 21 w 21"/>
                      <a:gd name="T13" fmla="*/ 10 h 22"/>
                      <a:gd name="T14" fmla="*/ 18 w 21"/>
                      <a:gd name="T15" fmla="*/ 2 h 22"/>
                      <a:gd name="T16" fmla="*/ 9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9" y="0"/>
                        </a:moveTo>
                        <a:lnTo>
                          <a:pt x="2" y="2"/>
                        </a:lnTo>
                        <a:lnTo>
                          <a:pt x="0" y="10"/>
                        </a:lnTo>
                        <a:lnTo>
                          <a:pt x="2" y="20"/>
                        </a:lnTo>
                        <a:lnTo>
                          <a:pt x="9" y="22"/>
                        </a:lnTo>
                        <a:lnTo>
                          <a:pt x="18" y="20"/>
                        </a:lnTo>
                        <a:lnTo>
                          <a:pt x="21" y="10"/>
                        </a:lnTo>
                        <a:lnTo>
                          <a:pt x="18" y="2"/>
                        </a:lnTo>
                        <a:lnTo>
                          <a:pt x="9" y="0"/>
                        </a:lnTo>
                        <a:close/>
                      </a:path>
                    </a:pathLst>
                  </a:custGeom>
                  <a:solidFill>
                    <a:srgbClr val="FF8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5" name="Freeform 319"/>
                  <p:cNvSpPr>
                    <a:spLocks/>
                  </p:cNvSpPr>
                  <p:nvPr/>
                </p:nvSpPr>
                <p:spPr bwMode="auto">
                  <a:xfrm>
                    <a:off x="3386" y="1201"/>
                    <a:ext cx="16" cy="18"/>
                  </a:xfrm>
                  <a:custGeom>
                    <a:avLst/>
                    <a:gdLst>
                      <a:gd name="T0" fmla="*/ 9 w 16"/>
                      <a:gd name="T1" fmla="*/ 0 h 18"/>
                      <a:gd name="T2" fmla="*/ 2 w 16"/>
                      <a:gd name="T3" fmla="*/ 3 h 18"/>
                      <a:gd name="T4" fmla="*/ 0 w 16"/>
                      <a:gd name="T5" fmla="*/ 8 h 18"/>
                      <a:gd name="T6" fmla="*/ 2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8"/>
                        </a:lnTo>
                        <a:lnTo>
                          <a:pt x="2" y="15"/>
                        </a:lnTo>
                        <a:lnTo>
                          <a:pt x="9" y="18"/>
                        </a:lnTo>
                        <a:lnTo>
                          <a:pt x="14" y="15"/>
                        </a:lnTo>
                        <a:lnTo>
                          <a:pt x="16" y="8"/>
                        </a:lnTo>
                        <a:lnTo>
                          <a:pt x="14" y="3"/>
                        </a:lnTo>
                        <a:lnTo>
                          <a:pt x="9" y="0"/>
                        </a:lnTo>
                        <a:close/>
                      </a:path>
                    </a:pathLst>
                  </a:custGeom>
                  <a:solidFill>
                    <a:srgbClr val="FF9F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6" name="Freeform 320"/>
                  <p:cNvSpPr>
                    <a:spLocks/>
                  </p:cNvSpPr>
                  <p:nvPr/>
                </p:nvSpPr>
                <p:spPr bwMode="auto">
                  <a:xfrm>
                    <a:off x="3388" y="1204"/>
                    <a:ext cx="12" cy="12"/>
                  </a:xfrm>
                  <a:custGeom>
                    <a:avLst/>
                    <a:gdLst>
                      <a:gd name="T0" fmla="*/ 7 w 12"/>
                      <a:gd name="T1" fmla="*/ 0 h 12"/>
                      <a:gd name="T2" fmla="*/ 3 w 12"/>
                      <a:gd name="T3" fmla="*/ 2 h 12"/>
                      <a:gd name="T4" fmla="*/ 0 w 12"/>
                      <a:gd name="T5" fmla="*/ 7 h 12"/>
                      <a:gd name="T6" fmla="*/ 3 w 12"/>
                      <a:gd name="T7" fmla="*/ 10 h 12"/>
                      <a:gd name="T8" fmla="*/ 7 w 12"/>
                      <a:gd name="T9" fmla="*/ 12 h 12"/>
                      <a:gd name="T10" fmla="*/ 10 w 12"/>
                      <a:gd name="T11" fmla="*/ 10 h 12"/>
                      <a:gd name="T12" fmla="*/ 12 w 12"/>
                      <a:gd name="T13" fmla="*/ 7 h 12"/>
                      <a:gd name="T14" fmla="*/ 10 w 12"/>
                      <a:gd name="T15" fmla="*/ 2 h 12"/>
                      <a:gd name="T16" fmla="*/ 7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7" y="0"/>
                        </a:moveTo>
                        <a:lnTo>
                          <a:pt x="3" y="2"/>
                        </a:lnTo>
                        <a:lnTo>
                          <a:pt x="0" y="7"/>
                        </a:lnTo>
                        <a:lnTo>
                          <a:pt x="3" y="10"/>
                        </a:lnTo>
                        <a:lnTo>
                          <a:pt x="7" y="12"/>
                        </a:lnTo>
                        <a:lnTo>
                          <a:pt x="10" y="10"/>
                        </a:lnTo>
                        <a:lnTo>
                          <a:pt x="12" y="7"/>
                        </a:lnTo>
                        <a:lnTo>
                          <a:pt x="10" y="2"/>
                        </a:lnTo>
                        <a:lnTo>
                          <a:pt x="7" y="0"/>
                        </a:lnTo>
                        <a:close/>
                      </a:path>
                    </a:pathLst>
                  </a:custGeom>
                  <a:solidFill>
                    <a:srgbClr val="FFB1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7" name="Freeform 321"/>
                  <p:cNvSpPr>
                    <a:spLocks/>
                  </p:cNvSpPr>
                  <p:nvPr/>
                </p:nvSpPr>
                <p:spPr bwMode="auto">
                  <a:xfrm>
                    <a:off x="3391" y="120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BE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48" name="Freeform 322"/>
                  <p:cNvSpPr>
                    <a:spLocks/>
                  </p:cNvSpPr>
                  <p:nvPr/>
                </p:nvSpPr>
                <p:spPr bwMode="auto">
                  <a:xfrm>
                    <a:off x="3393" y="120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44" name="Group 323"/>
                <p:cNvGrpSpPr>
                  <a:grpSpLocks/>
                </p:cNvGrpSpPr>
                <p:nvPr/>
              </p:nvGrpSpPr>
              <p:grpSpPr bwMode="auto">
                <a:xfrm>
                  <a:off x="3586" y="1241"/>
                  <a:ext cx="36" cy="40"/>
                  <a:chOff x="3586" y="1241"/>
                  <a:chExt cx="36" cy="40"/>
                </a:xfrm>
              </p:grpSpPr>
              <p:sp>
                <p:nvSpPr>
                  <p:cNvPr id="4532" name="Freeform 324"/>
                  <p:cNvSpPr>
                    <a:spLocks/>
                  </p:cNvSpPr>
                  <p:nvPr/>
                </p:nvSpPr>
                <p:spPr bwMode="auto">
                  <a:xfrm>
                    <a:off x="3586" y="1241"/>
                    <a:ext cx="36" cy="40"/>
                  </a:xfrm>
                  <a:custGeom>
                    <a:avLst/>
                    <a:gdLst>
                      <a:gd name="T0" fmla="*/ 18 w 36"/>
                      <a:gd name="T1" fmla="*/ 0 h 40"/>
                      <a:gd name="T2" fmla="*/ 11 w 36"/>
                      <a:gd name="T3" fmla="*/ 3 h 40"/>
                      <a:gd name="T4" fmla="*/ 7 w 36"/>
                      <a:gd name="T5" fmla="*/ 8 h 40"/>
                      <a:gd name="T6" fmla="*/ 2 w 36"/>
                      <a:gd name="T7" fmla="*/ 13 h 40"/>
                      <a:gd name="T8" fmla="*/ 0 w 36"/>
                      <a:gd name="T9" fmla="*/ 20 h 40"/>
                      <a:gd name="T10" fmla="*/ 2 w 36"/>
                      <a:gd name="T11" fmla="*/ 28 h 40"/>
                      <a:gd name="T12" fmla="*/ 7 w 36"/>
                      <a:gd name="T13" fmla="*/ 35 h 40"/>
                      <a:gd name="T14" fmla="*/ 11 w 36"/>
                      <a:gd name="T15" fmla="*/ 38 h 40"/>
                      <a:gd name="T16" fmla="*/ 18 w 36"/>
                      <a:gd name="T17" fmla="*/ 40 h 40"/>
                      <a:gd name="T18" fmla="*/ 25 w 36"/>
                      <a:gd name="T19" fmla="*/ 38 h 40"/>
                      <a:gd name="T20" fmla="*/ 32 w 36"/>
                      <a:gd name="T21" fmla="*/ 35 h 40"/>
                      <a:gd name="T22" fmla="*/ 34 w 36"/>
                      <a:gd name="T23" fmla="*/ 28 h 40"/>
                      <a:gd name="T24" fmla="*/ 36 w 36"/>
                      <a:gd name="T25" fmla="*/ 20 h 40"/>
                      <a:gd name="T26" fmla="*/ 34 w 36"/>
                      <a:gd name="T27" fmla="*/ 13 h 40"/>
                      <a:gd name="T28" fmla="*/ 32 w 36"/>
                      <a:gd name="T29" fmla="*/ 8 h 40"/>
                      <a:gd name="T30" fmla="*/ 25 w 36"/>
                      <a:gd name="T31" fmla="*/ 3 h 40"/>
                      <a:gd name="T32" fmla="*/ 18 w 36"/>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0"/>
                      <a:gd name="T53" fmla="*/ 36 w 3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0">
                        <a:moveTo>
                          <a:pt x="18" y="0"/>
                        </a:moveTo>
                        <a:lnTo>
                          <a:pt x="11" y="3"/>
                        </a:lnTo>
                        <a:lnTo>
                          <a:pt x="7" y="8"/>
                        </a:lnTo>
                        <a:lnTo>
                          <a:pt x="2" y="13"/>
                        </a:lnTo>
                        <a:lnTo>
                          <a:pt x="0" y="20"/>
                        </a:lnTo>
                        <a:lnTo>
                          <a:pt x="2" y="28"/>
                        </a:lnTo>
                        <a:lnTo>
                          <a:pt x="7" y="35"/>
                        </a:lnTo>
                        <a:lnTo>
                          <a:pt x="11" y="38"/>
                        </a:lnTo>
                        <a:lnTo>
                          <a:pt x="18" y="40"/>
                        </a:lnTo>
                        <a:lnTo>
                          <a:pt x="25" y="38"/>
                        </a:lnTo>
                        <a:lnTo>
                          <a:pt x="32" y="35"/>
                        </a:lnTo>
                        <a:lnTo>
                          <a:pt x="34" y="28"/>
                        </a:lnTo>
                        <a:lnTo>
                          <a:pt x="36" y="20"/>
                        </a:lnTo>
                        <a:lnTo>
                          <a:pt x="34" y="13"/>
                        </a:lnTo>
                        <a:lnTo>
                          <a:pt x="32" y="8"/>
                        </a:lnTo>
                        <a:lnTo>
                          <a:pt x="25" y="3"/>
                        </a:lnTo>
                        <a:lnTo>
                          <a:pt x="18" y="0"/>
                        </a:lnTo>
                        <a:close/>
                      </a:path>
                    </a:pathLst>
                  </a:custGeom>
                  <a:solidFill>
                    <a:srgbClr val="001F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3" name="Freeform 325"/>
                  <p:cNvSpPr>
                    <a:spLocks/>
                  </p:cNvSpPr>
                  <p:nvPr/>
                </p:nvSpPr>
                <p:spPr bwMode="auto">
                  <a:xfrm>
                    <a:off x="3590" y="1246"/>
                    <a:ext cx="28" cy="30"/>
                  </a:xfrm>
                  <a:custGeom>
                    <a:avLst/>
                    <a:gdLst>
                      <a:gd name="T0" fmla="*/ 14 w 28"/>
                      <a:gd name="T1" fmla="*/ 0 h 30"/>
                      <a:gd name="T2" fmla="*/ 10 w 28"/>
                      <a:gd name="T3" fmla="*/ 3 h 30"/>
                      <a:gd name="T4" fmla="*/ 5 w 28"/>
                      <a:gd name="T5" fmla="*/ 5 h 30"/>
                      <a:gd name="T6" fmla="*/ 3 w 28"/>
                      <a:gd name="T7" fmla="*/ 10 h 30"/>
                      <a:gd name="T8" fmla="*/ 0 w 28"/>
                      <a:gd name="T9" fmla="*/ 15 h 30"/>
                      <a:gd name="T10" fmla="*/ 3 w 28"/>
                      <a:gd name="T11" fmla="*/ 23 h 30"/>
                      <a:gd name="T12" fmla="*/ 5 w 28"/>
                      <a:gd name="T13" fmla="*/ 28 h 30"/>
                      <a:gd name="T14" fmla="*/ 14 w 28"/>
                      <a:gd name="T15" fmla="*/ 30 h 30"/>
                      <a:gd name="T16" fmla="*/ 23 w 28"/>
                      <a:gd name="T17" fmla="*/ 28 h 30"/>
                      <a:gd name="T18" fmla="*/ 28 w 28"/>
                      <a:gd name="T19" fmla="*/ 23 h 30"/>
                      <a:gd name="T20" fmla="*/ 28 w 28"/>
                      <a:gd name="T21" fmla="*/ 15 h 30"/>
                      <a:gd name="T22" fmla="*/ 28 w 28"/>
                      <a:gd name="T23" fmla="*/ 10 h 30"/>
                      <a:gd name="T24" fmla="*/ 23 w 28"/>
                      <a:gd name="T25" fmla="*/ 5 h 30"/>
                      <a:gd name="T26" fmla="*/ 19 w 28"/>
                      <a:gd name="T27" fmla="*/ 3 h 30"/>
                      <a:gd name="T28" fmla="*/ 14 w 28"/>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0"/>
                      <a:gd name="T47" fmla="*/ 28 w 2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0">
                        <a:moveTo>
                          <a:pt x="14" y="0"/>
                        </a:moveTo>
                        <a:lnTo>
                          <a:pt x="10" y="3"/>
                        </a:lnTo>
                        <a:lnTo>
                          <a:pt x="5" y="5"/>
                        </a:lnTo>
                        <a:lnTo>
                          <a:pt x="3" y="10"/>
                        </a:lnTo>
                        <a:lnTo>
                          <a:pt x="0" y="15"/>
                        </a:lnTo>
                        <a:lnTo>
                          <a:pt x="3" y="23"/>
                        </a:lnTo>
                        <a:lnTo>
                          <a:pt x="5" y="28"/>
                        </a:lnTo>
                        <a:lnTo>
                          <a:pt x="14" y="30"/>
                        </a:lnTo>
                        <a:lnTo>
                          <a:pt x="23" y="28"/>
                        </a:lnTo>
                        <a:lnTo>
                          <a:pt x="28" y="23"/>
                        </a:lnTo>
                        <a:lnTo>
                          <a:pt x="28" y="15"/>
                        </a:lnTo>
                        <a:lnTo>
                          <a:pt x="28" y="10"/>
                        </a:lnTo>
                        <a:lnTo>
                          <a:pt x="23" y="5"/>
                        </a:lnTo>
                        <a:lnTo>
                          <a:pt x="19" y="3"/>
                        </a:lnTo>
                        <a:lnTo>
                          <a:pt x="14" y="0"/>
                        </a:lnTo>
                        <a:close/>
                      </a:path>
                    </a:pathLst>
                  </a:custGeom>
                  <a:solidFill>
                    <a:srgbClr val="004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4" name="Freeform 326"/>
                  <p:cNvSpPr>
                    <a:spLocks/>
                  </p:cNvSpPr>
                  <p:nvPr/>
                </p:nvSpPr>
                <p:spPr bwMode="auto">
                  <a:xfrm>
                    <a:off x="3593" y="1249"/>
                    <a:ext cx="25" cy="27"/>
                  </a:xfrm>
                  <a:custGeom>
                    <a:avLst/>
                    <a:gdLst>
                      <a:gd name="T0" fmla="*/ 11 w 25"/>
                      <a:gd name="T1" fmla="*/ 0 h 27"/>
                      <a:gd name="T2" fmla="*/ 7 w 25"/>
                      <a:gd name="T3" fmla="*/ 2 h 27"/>
                      <a:gd name="T4" fmla="*/ 4 w 25"/>
                      <a:gd name="T5" fmla="*/ 5 h 27"/>
                      <a:gd name="T6" fmla="*/ 2 w 25"/>
                      <a:gd name="T7" fmla="*/ 7 h 27"/>
                      <a:gd name="T8" fmla="*/ 0 w 25"/>
                      <a:gd name="T9" fmla="*/ 12 h 27"/>
                      <a:gd name="T10" fmla="*/ 2 w 25"/>
                      <a:gd name="T11" fmla="*/ 20 h 27"/>
                      <a:gd name="T12" fmla="*/ 4 w 25"/>
                      <a:gd name="T13" fmla="*/ 25 h 27"/>
                      <a:gd name="T14" fmla="*/ 11 w 25"/>
                      <a:gd name="T15" fmla="*/ 27 h 27"/>
                      <a:gd name="T16" fmla="*/ 20 w 25"/>
                      <a:gd name="T17" fmla="*/ 25 h 27"/>
                      <a:gd name="T18" fmla="*/ 25 w 25"/>
                      <a:gd name="T19" fmla="*/ 20 h 27"/>
                      <a:gd name="T20" fmla="*/ 25 w 25"/>
                      <a:gd name="T21" fmla="*/ 12 h 27"/>
                      <a:gd name="T22" fmla="*/ 25 w 25"/>
                      <a:gd name="T23" fmla="*/ 7 h 27"/>
                      <a:gd name="T24" fmla="*/ 20 w 25"/>
                      <a:gd name="T25" fmla="*/ 5 h 27"/>
                      <a:gd name="T26" fmla="*/ 16 w 25"/>
                      <a:gd name="T27" fmla="*/ 2 h 27"/>
                      <a:gd name="T28" fmla="*/ 11 w 2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7"/>
                      <a:gd name="T47" fmla="*/ 25 w 2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7">
                        <a:moveTo>
                          <a:pt x="11" y="0"/>
                        </a:moveTo>
                        <a:lnTo>
                          <a:pt x="7" y="2"/>
                        </a:lnTo>
                        <a:lnTo>
                          <a:pt x="4" y="5"/>
                        </a:lnTo>
                        <a:lnTo>
                          <a:pt x="2" y="7"/>
                        </a:lnTo>
                        <a:lnTo>
                          <a:pt x="0" y="12"/>
                        </a:lnTo>
                        <a:lnTo>
                          <a:pt x="2" y="20"/>
                        </a:lnTo>
                        <a:lnTo>
                          <a:pt x="4" y="25"/>
                        </a:lnTo>
                        <a:lnTo>
                          <a:pt x="11" y="27"/>
                        </a:lnTo>
                        <a:lnTo>
                          <a:pt x="20" y="25"/>
                        </a:lnTo>
                        <a:lnTo>
                          <a:pt x="25" y="20"/>
                        </a:lnTo>
                        <a:lnTo>
                          <a:pt x="25" y="12"/>
                        </a:lnTo>
                        <a:lnTo>
                          <a:pt x="25" y="7"/>
                        </a:lnTo>
                        <a:lnTo>
                          <a:pt x="20" y="5"/>
                        </a:lnTo>
                        <a:lnTo>
                          <a:pt x="16" y="2"/>
                        </a:lnTo>
                        <a:lnTo>
                          <a:pt x="11" y="0"/>
                        </a:lnTo>
                        <a:close/>
                      </a:path>
                    </a:pathLst>
                  </a:custGeom>
                  <a:solidFill>
                    <a:srgbClr val="006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5" name="Freeform 327"/>
                  <p:cNvSpPr>
                    <a:spLocks/>
                  </p:cNvSpPr>
                  <p:nvPr/>
                </p:nvSpPr>
                <p:spPr bwMode="auto">
                  <a:xfrm>
                    <a:off x="3595" y="1251"/>
                    <a:ext cx="21" cy="23"/>
                  </a:xfrm>
                  <a:custGeom>
                    <a:avLst/>
                    <a:gdLst>
                      <a:gd name="T0" fmla="*/ 9 w 21"/>
                      <a:gd name="T1" fmla="*/ 0 h 23"/>
                      <a:gd name="T2" fmla="*/ 2 w 21"/>
                      <a:gd name="T3" fmla="*/ 3 h 23"/>
                      <a:gd name="T4" fmla="*/ 0 w 21"/>
                      <a:gd name="T5" fmla="*/ 10 h 23"/>
                      <a:gd name="T6" fmla="*/ 2 w 21"/>
                      <a:gd name="T7" fmla="*/ 20 h 23"/>
                      <a:gd name="T8" fmla="*/ 9 w 21"/>
                      <a:gd name="T9" fmla="*/ 23 h 23"/>
                      <a:gd name="T10" fmla="*/ 18 w 21"/>
                      <a:gd name="T11" fmla="*/ 20 h 23"/>
                      <a:gd name="T12" fmla="*/ 21 w 21"/>
                      <a:gd name="T13" fmla="*/ 10 h 23"/>
                      <a:gd name="T14" fmla="*/ 18 w 21"/>
                      <a:gd name="T15" fmla="*/ 3 h 23"/>
                      <a:gd name="T16" fmla="*/ 9 w 2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9" y="0"/>
                        </a:moveTo>
                        <a:lnTo>
                          <a:pt x="2" y="3"/>
                        </a:lnTo>
                        <a:lnTo>
                          <a:pt x="0" y="10"/>
                        </a:lnTo>
                        <a:lnTo>
                          <a:pt x="2" y="20"/>
                        </a:lnTo>
                        <a:lnTo>
                          <a:pt x="9" y="23"/>
                        </a:lnTo>
                        <a:lnTo>
                          <a:pt x="18" y="20"/>
                        </a:lnTo>
                        <a:lnTo>
                          <a:pt x="21" y="10"/>
                        </a:lnTo>
                        <a:lnTo>
                          <a:pt x="18" y="3"/>
                        </a:lnTo>
                        <a:lnTo>
                          <a:pt x="9" y="0"/>
                        </a:lnTo>
                        <a:close/>
                      </a:path>
                    </a:pathLst>
                  </a:custGeom>
                  <a:solidFill>
                    <a:srgbClr val="009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6" name="Freeform 328"/>
                  <p:cNvSpPr>
                    <a:spLocks/>
                  </p:cNvSpPr>
                  <p:nvPr/>
                </p:nvSpPr>
                <p:spPr bwMode="auto">
                  <a:xfrm>
                    <a:off x="3597" y="1254"/>
                    <a:ext cx="16" cy="17"/>
                  </a:xfrm>
                  <a:custGeom>
                    <a:avLst/>
                    <a:gdLst>
                      <a:gd name="T0" fmla="*/ 9 w 16"/>
                      <a:gd name="T1" fmla="*/ 0 h 17"/>
                      <a:gd name="T2" fmla="*/ 3 w 16"/>
                      <a:gd name="T3" fmla="*/ 2 h 17"/>
                      <a:gd name="T4" fmla="*/ 0 w 16"/>
                      <a:gd name="T5" fmla="*/ 10 h 17"/>
                      <a:gd name="T6" fmla="*/ 3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3" y="2"/>
                        </a:lnTo>
                        <a:lnTo>
                          <a:pt x="0" y="10"/>
                        </a:lnTo>
                        <a:lnTo>
                          <a:pt x="3" y="15"/>
                        </a:lnTo>
                        <a:lnTo>
                          <a:pt x="9" y="17"/>
                        </a:lnTo>
                        <a:lnTo>
                          <a:pt x="14" y="15"/>
                        </a:lnTo>
                        <a:lnTo>
                          <a:pt x="16" y="10"/>
                        </a:lnTo>
                        <a:lnTo>
                          <a:pt x="14" y="2"/>
                        </a:lnTo>
                        <a:lnTo>
                          <a:pt x="9"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7" name="Freeform 329"/>
                  <p:cNvSpPr>
                    <a:spLocks/>
                  </p:cNvSpPr>
                  <p:nvPr/>
                </p:nvSpPr>
                <p:spPr bwMode="auto">
                  <a:xfrm>
                    <a:off x="3600" y="1256"/>
                    <a:ext cx="11" cy="13"/>
                  </a:xfrm>
                  <a:custGeom>
                    <a:avLst/>
                    <a:gdLst>
                      <a:gd name="T0" fmla="*/ 6 w 11"/>
                      <a:gd name="T1" fmla="*/ 0 h 13"/>
                      <a:gd name="T2" fmla="*/ 2 w 11"/>
                      <a:gd name="T3" fmla="*/ 3 h 13"/>
                      <a:gd name="T4" fmla="*/ 0 w 11"/>
                      <a:gd name="T5" fmla="*/ 8 h 13"/>
                      <a:gd name="T6" fmla="*/ 2 w 11"/>
                      <a:gd name="T7" fmla="*/ 10 h 13"/>
                      <a:gd name="T8" fmla="*/ 6 w 11"/>
                      <a:gd name="T9" fmla="*/ 13 h 13"/>
                      <a:gd name="T10" fmla="*/ 9 w 11"/>
                      <a:gd name="T11" fmla="*/ 10 h 13"/>
                      <a:gd name="T12" fmla="*/ 11 w 11"/>
                      <a:gd name="T13" fmla="*/ 8 h 13"/>
                      <a:gd name="T14" fmla="*/ 9 w 11"/>
                      <a:gd name="T15" fmla="*/ 3 h 13"/>
                      <a:gd name="T16" fmla="*/ 6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6" y="0"/>
                        </a:moveTo>
                        <a:lnTo>
                          <a:pt x="2" y="3"/>
                        </a:lnTo>
                        <a:lnTo>
                          <a:pt x="0" y="8"/>
                        </a:lnTo>
                        <a:lnTo>
                          <a:pt x="2" y="10"/>
                        </a:lnTo>
                        <a:lnTo>
                          <a:pt x="6" y="13"/>
                        </a:lnTo>
                        <a:lnTo>
                          <a:pt x="9" y="10"/>
                        </a:lnTo>
                        <a:lnTo>
                          <a:pt x="11" y="8"/>
                        </a:lnTo>
                        <a:lnTo>
                          <a:pt x="9" y="3"/>
                        </a:lnTo>
                        <a:lnTo>
                          <a:pt x="6" y="0"/>
                        </a:lnTo>
                        <a:close/>
                      </a:path>
                    </a:pathLst>
                  </a:custGeom>
                  <a:solidFill>
                    <a:srgbClr val="00D2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8" name="Freeform 330"/>
                  <p:cNvSpPr>
                    <a:spLocks/>
                  </p:cNvSpPr>
                  <p:nvPr/>
                </p:nvSpPr>
                <p:spPr bwMode="auto">
                  <a:xfrm>
                    <a:off x="3602" y="125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9" name="Freeform 331"/>
                  <p:cNvSpPr>
                    <a:spLocks/>
                  </p:cNvSpPr>
                  <p:nvPr/>
                </p:nvSpPr>
                <p:spPr bwMode="auto">
                  <a:xfrm>
                    <a:off x="3604" y="126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5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45" name="Group 332"/>
                <p:cNvGrpSpPr>
                  <a:grpSpLocks/>
                </p:cNvGrpSpPr>
                <p:nvPr/>
              </p:nvGrpSpPr>
              <p:grpSpPr bwMode="auto">
                <a:xfrm>
                  <a:off x="3480" y="1107"/>
                  <a:ext cx="37" cy="39"/>
                  <a:chOff x="3480" y="1107"/>
                  <a:chExt cx="37" cy="39"/>
                </a:xfrm>
              </p:grpSpPr>
              <p:sp>
                <p:nvSpPr>
                  <p:cNvPr id="4524" name="Freeform 333"/>
                  <p:cNvSpPr>
                    <a:spLocks/>
                  </p:cNvSpPr>
                  <p:nvPr/>
                </p:nvSpPr>
                <p:spPr bwMode="auto">
                  <a:xfrm>
                    <a:off x="3480" y="1107"/>
                    <a:ext cx="37" cy="39"/>
                  </a:xfrm>
                  <a:custGeom>
                    <a:avLst/>
                    <a:gdLst>
                      <a:gd name="T0" fmla="*/ 19 w 37"/>
                      <a:gd name="T1" fmla="*/ 0 h 39"/>
                      <a:gd name="T2" fmla="*/ 12 w 37"/>
                      <a:gd name="T3" fmla="*/ 2 h 39"/>
                      <a:gd name="T4" fmla="*/ 7 w 37"/>
                      <a:gd name="T5" fmla="*/ 7 h 39"/>
                      <a:gd name="T6" fmla="*/ 3 w 37"/>
                      <a:gd name="T7" fmla="*/ 12 h 39"/>
                      <a:gd name="T8" fmla="*/ 0 w 37"/>
                      <a:gd name="T9" fmla="*/ 20 h 39"/>
                      <a:gd name="T10" fmla="*/ 3 w 37"/>
                      <a:gd name="T11" fmla="*/ 27 h 39"/>
                      <a:gd name="T12" fmla="*/ 7 w 37"/>
                      <a:gd name="T13" fmla="*/ 34 h 39"/>
                      <a:gd name="T14" fmla="*/ 12 w 37"/>
                      <a:gd name="T15" fmla="*/ 37 h 39"/>
                      <a:gd name="T16" fmla="*/ 19 w 37"/>
                      <a:gd name="T17" fmla="*/ 39 h 39"/>
                      <a:gd name="T18" fmla="*/ 25 w 37"/>
                      <a:gd name="T19" fmla="*/ 37 h 39"/>
                      <a:gd name="T20" fmla="*/ 32 w 37"/>
                      <a:gd name="T21" fmla="*/ 34 h 39"/>
                      <a:gd name="T22" fmla="*/ 35 w 37"/>
                      <a:gd name="T23" fmla="*/ 27 h 39"/>
                      <a:gd name="T24" fmla="*/ 37 w 37"/>
                      <a:gd name="T25" fmla="*/ 20 h 39"/>
                      <a:gd name="T26" fmla="*/ 35 w 37"/>
                      <a:gd name="T27" fmla="*/ 12 h 39"/>
                      <a:gd name="T28" fmla="*/ 32 w 37"/>
                      <a:gd name="T29" fmla="*/ 7 h 39"/>
                      <a:gd name="T30" fmla="*/ 25 w 37"/>
                      <a:gd name="T31" fmla="*/ 2 h 39"/>
                      <a:gd name="T32" fmla="*/ 19 w 3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9"/>
                      <a:gd name="T53" fmla="*/ 37 w 3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9">
                        <a:moveTo>
                          <a:pt x="19" y="0"/>
                        </a:moveTo>
                        <a:lnTo>
                          <a:pt x="12" y="2"/>
                        </a:lnTo>
                        <a:lnTo>
                          <a:pt x="7" y="7"/>
                        </a:lnTo>
                        <a:lnTo>
                          <a:pt x="3" y="12"/>
                        </a:lnTo>
                        <a:lnTo>
                          <a:pt x="0" y="20"/>
                        </a:lnTo>
                        <a:lnTo>
                          <a:pt x="3" y="27"/>
                        </a:lnTo>
                        <a:lnTo>
                          <a:pt x="7" y="34"/>
                        </a:lnTo>
                        <a:lnTo>
                          <a:pt x="12" y="37"/>
                        </a:lnTo>
                        <a:lnTo>
                          <a:pt x="19" y="39"/>
                        </a:lnTo>
                        <a:lnTo>
                          <a:pt x="25" y="37"/>
                        </a:lnTo>
                        <a:lnTo>
                          <a:pt x="32" y="34"/>
                        </a:lnTo>
                        <a:lnTo>
                          <a:pt x="35" y="27"/>
                        </a:lnTo>
                        <a:lnTo>
                          <a:pt x="37" y="20"/>
                        </a:lnTo>
                        <a:lnTo>
                          <a:pt x="35" y="12"/>
                        </a:lnTo>
                        <a:lnTo>
                          <a:pt x="32" y="7"/>
                        </a:lnTo>
                        <a:lnTo>
                          <a:pt x="25" y="2"/>
                        </a:lnTo>
                        <a:lnTo>
                          <a:pt x="19" y="0"/>
                        </a:lnTo>
                        <a:close/>
                      </a:path>
                    </a:pathLst>
                  </a:custGeom>
                  <a:solidFill>
                    <a:srgbClr val="FF38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5" name="Freeform 334"/>
                  <p:cNvSpPr>
                    <a:spLocks/>
                  </p:cNvSpPr>
                  <p:nvPr/>
                </p:nvSpPr>
                <p:spPr bwMode="auto">
                  <a:xfrm>
                    <a:off x="3485" y="1112"/>
                    <a:ext cx="27" cy="29"/>
                  </a:xfrm>
                  <a:custGeom>
                    <a:avLst/>
                    <a:gdLst>
                      <a:gd name="T0" fmla="*/ 14 w 27"/>
                      <a:gd name="T1" fmla="*/ 0 h 29"/>
                      <a:gd name="T2" fmla="*/ 9 w 27"/>
                      <a:gd name="T3" fmla="*/ 2 h 29"/>
                      <a:gd name="T4" fmla="*/ 4 w 27"/>
                      <a:gd name="T5" fmla="*/ 5 h 29"/>
                      <a:gd name="T6" fmla="*/ 2 w 27"/>
                      <a:gd name="T7" fmla="*/ 10 h 29"/>
                      <a:gd name="T8" fmla="*/ 0 w 27"/>
                      <a:gd name="T9" fmla="*/ 15 h 29"/>
                      <a:gd name="T10" fmla="*/ 2 w 27"/>
                      <a:gd name="T11" fmla="*/ 22 h 29"/>
                      <a:gd name="T12" fmla="*/ 4 w 27"/>
                      <a:gd name="T13" fmla="*/ 27 h 29"/>
                      <a:gd name="T14" fmla="*/ 14 w 27"/>
                      <a:gd name="T15" fmla="*/ 29 h 29"/>
                      <a:gd name="T16" fmla="*/ 23 w 27"/>
                      <a:gd name="T17" fmla="*/ 27 h 29"/>
                      <a:gd name="T18" fmla="*/ 27 w 27"/>
                      <a:gd name="T19" fmla="*/ 22 h 29"/>
                      <a:gd name="T20" fmla="*/ 27 w 27"/>
                      <a:gd name="T21" fmla="*/ 15 h 29"/>
                      <a:gd name="T22" fmla="*/ 27 w 27"/>
                      <a:gd name="T23" fmla="*/ 10 h 29"/>
                      <a:gd name="T24" fmla="*/ 23 w 27"/>
                      <a:gd name="T25" fmla="*/ 5 h 29"/>
                      <a:gd name="T26" fmla="*/ 18 w 27"/>
                      <a:gd name="T27" fmla="*/ 2 h 29"/>
                      <a:gd name="T28" fmla="*/ 14 w 27"/>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9"/>
                      <a:gd name="T47" fmla="*/ 27 w 27"/>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9">
                        <a:moveTo>
                          <a:pt x="14" y="0"/>
                        </a:moveTo>
                        <a:lnTo>
                          <a:pt x="9" y="2"/>
                        </a:lnTo>
                        <a:lnTo>
                          <a:pt x="4" y="5"/>
                        </a:lnTo>
                        <a:lnTo>
                          <a:pt x="2" y="10"/>
                        </a:lnTo>
                        <a:lnTo>
                          <a:pt x="0" y="15"/>
                        </a:lnTo>
                        <a:lnTo>
                          <a:pt x="2" y="22"/>
                        </a:lnTo>
                        <a:lnTo>
                          <a:pt x="4" y="27"/>
                        </a:lnTo>
                        <a:lnTo>
                          <a:pt x="14" y="29"/>
                        </a:lnTo>
                        <a:lnTo>
                          <a:pt x="23" y="27"/>
                        </a:lnTo>
                        <a:lnTo>
                          <a:pt x="27" y="22"/>
                        </a:lnTo>
                        <a:lnTo>
                          <a:pt x="27" y="15"/>
                        </a:lnTo>
                        <a:lnTo>
                          <a:pt x="27" y="10"/>
                        </a:lnTo>
                        <a:lnTo>
                          <a:pt x="23" y="5"/>
                        </a:lnTo>
                        <a:lnTo>
                          <a:pt x="18" y="2"/>
                        </a:lnTo>
                        <a:lnTo>
                          <a:pt x="14" y="0"/>
                        </a:lnTo>
                        <a:close/>
                      </a:path>
                    </a:pathLst>
                  </a:custGeom>
                  <a:solidFill>
                    <a:srgbClr val="FF4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6" name="Freeform 335"/>
                  <p:cNvSpPr>
                    <a:spLocks/>
                  </p:cNvSpPr>
                  <p:nvPr/>
                </p:nvSpPr>
                <p:spPr bwMode="auto">
                  <a:xfrm>
                    <a:off x="3487" y="1114"/>
                    <a:ext cx="25" cy="27"/>
                  </a:xfrm>
                  <a:custGeom>
                    <a:avLst/>
                    <a:gdLst>
                      <a:gd name="T0" fmla="*/ 12 w 25"/>
                      <a:gd name="T1" fmla="*/ 0 h 27"/>
                      <a:gd name="T2" fmla="*/ 7 w 25"/>
                      <a:gd name="T3" fmla="*/ 3 h 27"/>
                      <a:gd name="T4" fmla="*/ 5 w 25"/>
                      <a:gd name="T5" fmla="*/ 5 h 27"/>
                      <a:gd name="T6" fmla="*/ 2 w 25"/>
                      <a:gd name="T7" fmla="*/ 8 h 27"/>
                      <a:gd name="T8" fmla="*/ 0 w 25"/>
                      <a:gd name="T9" fmla="*/ 13 h 27"/>
                      <a:gd name="T10" fmla="*/ 2 w 25"/>
                      <a:gd name="T11" fmla="*/ 20 h 27"/>
                      <a:gd name="T12" fmla="*/ 5 w 25"/>
                      <a:gd name="T13" fmla="*/ 25 h 27"/>
                      <a:gd name="T14" fmla="*/ 12 w 25"/>
                      <a:gd name="T15" fmla="*/ 27 h 27"/>
                      <a:gd name="T16" fmla="*/ 21 w 25"/>
                      <a:gd name="T17" fmla="*/ 25 h 27"/>
                      <a:gd name="T18" fmla="*/ 25 w 25"/>
                      <a:gd name="T19" fmla="*/ 20 h 27"/>
                      <a:gd name="T20" fmla="*/ 25 w 25"/>
                      <a:gd name="T21" fmla="*/ 13 h 27"/>
                      <a:gd name="T22" fmla="*/ 25 w 25"/>
                      <a:gd name="T23" fmla="*/ 8 h 27"/>
                      <a:gd name="T24" fmla="*/ 21 w 25"/>
                      <a:gd name="T25" fmla="*/ 5 h 27"/>
                      <a:gd name="T26" fmla="*/ 16 w 25"/>
                      <a:gd name="T27" fmla="*/ 3 h 27"/>
                      <a:gd name="T28" fmla="*/ 12 w 2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7"/>
                      <a:gd name="T47" fmla="*/ 25 w 2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7">
                        <a:moveTo>
                          <a:pt x="12" y="0"/>
                        </a:moveTo>
                        <a:lnTo>
                          <a:pt x="7" y="3"/>
                        </a:lnTo>
                        <a:lnTo>
                          <a:pt x="5" y="5"/>
                        </a:lnTo>
                        <a:lnTo>
                          <a:pt x="2" y="8"/>
                        </a:lnTo>
                        <a:lnTo>
                          <a:pt x="0" y="13"/>
                        </a:lnTo>
                        <a:lnTo>
                          <a:pt x="2" y="20"/>
                        </a:lnTo>
                        <a:lnTo>
                          <a:pt x="5" y="25"/>
                        </a:lnTo>
                        <a:lnTo>
                          <a:pt x="12" y="27"/>
                        </a:lnTo>
                        <a:lnTo>
                          <a:pt x="21" y="25"/>
                        </a:lnTo>
                        <a:lnTo>
                          <a:pt x="25" y="20"/>
                        </a:lnTo>
                        <a:lnTo>
                          <a:pt x="25" y="13"/>
                        </a:lnTo>
                        <a:lnTo>
                          <a:pt x="25" y="8"/>
                        </a:lnTo>
                        <a:lnTo>
                          <a:pt x="21" y="5"/>
                        </a:lnTo>
                        <a:lnTo>
                          <a:pt x="16" y="3"/>
                        </a:lnTo>
                        <a:lnTo>
                          <a:pt x="12" y="0"/>
                        </a:lnTo>
                        <a:close/>
                      </a:path>
                    </a:pathLst>
                  </a:custGeom>
                  <a:solidFill>
                    <a:srgbClr val="F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7" name="Freeform 336"/>
                  <p:cNvSpPr>
                    <a:spLocks/>
                  </p:cNvSpPr>
                  <p:nvPr/>
                </p:nvSpPr>
                <p:spPr bwMode="auto">
                  <a:xfrm>
                    <a:off x="3489" y="1117"/>
                    <a:ext cx="21" cy="22"/>
                  </a:xfrm>
                  <a:custGeom>
                    <a:avLst/>
                    <a:gdLst>
                      <a:gd name="T0" fmla="*/ 10 w 21"/>
                      <a:gd name="T1" fmla="*/ 0 h 22"/>
                      <a:gd name="T2" fmla="*/ 3 w 21"/>
                      <a:gd name="T3" fmla="*/ 2 h 22"/>
                      <a:gd name="T4" fmla="*/ 0 w 21"/>
                      <a:gd name="T5" fmla="*/ 10 h 22"/>
                      <a:gd name="T6" fmla="*/ 3 w 21"/>
                      <a:gd name="T7" fmla="*/ 20 h 22"/>
                      <a:gd name="T8" fmla="*/ 10 w 21"/>
                      <a:gd name="T9" fmla="*/ 22 h 22"/>
                      <a:gd name="T10" fmla="*/ 19 w 21"/>
                      <a:gd name="T11" fmla="*/ 20 h 22"/>
                      <a:gd name="T12" fmla="*/ 21 w 21"/>
                      <a:gd name="T13" fmla="*/ 10 h 22"/>
                      <a:gd name="T14" fmla="*/ 19 w 21"/>
                      <a:gd name="T15" fmla="*/ 2 h 22"/>
                      <a:gd name="T16" fmla="*/ 1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0" y="0"/>
                        </a:moveTo>
                        <a:lnTo>
                          <a:pt x="3" y="2"/>
                        </a:lnTo>
                        <a:lnTo>
                          <a:pt x="0" y="10"/>
                        </a:lnTo>
                        <a:lnTo>
                          <a:pt x="3" y="20"/>
                        </a:lnTo>
                        <a:lnTo>
                          <a:pt x="10" y="22"/>
                        </a:lnTo>
                        <a:lnTo>
                          <a:pt x="19" y="20"/>
                        </a:lnTo>
                        <a:lnTo>
                          <a:pt x="21" y="10"/>
                        </a:lnTo>
                        <a:lnTo>
                          <a:pt x="19" y="2"/>
                        </a:lnTo>
                        <a:lnTo>
                          <a:pt x="10" y="0"/>
                        </a:lnTo>
                        <a:close/>
                      </a:path>
                    </a:pathLst>
                  </a:custGeom>
                  <a:solidFill>
                    <a:srgbClr val="FF7A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8" name="Freeform 337"/>
                  <p:cNvSpPr>
                    <a:spLocks/>
                  </p:cNvSpPr>
                  <p:nvPr/>
                </p:nvSpPr>
                <p:spPr bwMode="auto">
                  <a:xfrm>
                    <a:off x="3492" y="1119"/>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9" name="Freeform 338"/>
                  <p:cNvSpPr>
                    <a:spLocks/>
                  </p:cNvSpPr>
                  <p:nvPr/>
                </p:nvSpPr>
                <p:spPr bwMode="auto">
                  <a:xfrm>
                    <a:off x="3494" y="1122"/>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A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0" name="Freeform 339"/>
                  <p:cNvSpPr>
                    <a:spLocks/>
                  </p:cNvSpPr>
                  <p:nvPr/>
                </p:nvSpPr>
                <p:spPr bwMode="auto">
                  <a:xfrm>
                    <a:off x="3496" y="1124"/>
                    <a:ext cx="9" cy="10"/>
                  </a:xfrm>
                  <a:custGeom>
                    <a:avLst/>
                    <a:gdLst>
                      <a:gd name="T0" fmla="*/ 5 w 9"/>
                      <a:gd name="T1" fmla="*/ 0 h 10"/>
                      <a:gd name="T2" fmla="*/ 3 w 9"/>
                      <a:gd name="T3" fmla="*/ 3 h 10"/>
                      <a:gd name="T4" fmla="*/ 0 w 9"/>
                      <a:gd name="T5" fmla="*/ 5 h 10"/>
                      <a:gd name="T6" fmla="*/ 3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3"/>
                        </a:lnTo>
                        <a:lnTo>
                          <a:pt x="0" y="5"/>
                        </a:lnTo>
                        <a:lnTo>
                          <a:pt x="3" y="8"/>
                        </a:lnTo>
                        <a:lnTo>
                          <a:pt x="5" y="10"/>
                        </a:lnTo>
                        <a:lnTo>
                          <a:pt x="7" y="8"/>
                        </a:lnTo>
                        <a:lnTo>
                          <a:pt x="9" y="5"/>
                        </a:lnTo>
                        <a:lnTo>
                          <a:pt x="7" y="3"/>
                        </a:lnTo>
                        <a:lnTo>
                          <a:pt x="5" y="0"/>
                        </a:lnTo>
                        <a:close/>
                      </a:path>
                    </a:pathLst>
                  </a:custGeom>
                  <a:solidFill>
                    <a:srgbClr val="FFB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31" name="Freeform 340"/>
                  <p:cNvSpPr>
                    <a:spLocks/>
                  </p:cNvSpPr>
                  <p:nvPr/>
                </p:nvSpPr>
                <p:spPr bwMode="auto">
                  <a:xfrm>
                    <a:off x="3499" y="1127"/>
                    <a:ext cx="4" cy="5"/>
                  </a:xfrm>
                  <a:custGeom>
                    <a:avLst/>
                    <a:gdLst>
                      <a:gd name="T0" fmla="*/ 2 w 4"/>
                      <a:gd name="T1" fmla="*/ 0 h 5"/>
                      <a:gd name="T2" fmla="*/ 0 w 4"/>
                      <a:gd name="T3" fmla="*/ 0 h 5"/>
                      <a:gd name="T4" fmla="*/ 0 w 4"/>
                      <a:gd name="T5" fmla="*/ 2 h 5"/>
                      <a:gd name="T6" fmla="*/ 0 w 4"/>
                      <a:gd name="T7" fmla="*/ 5 h 5"/>
                      <a:gd name="T8" fmla="*/ 2 w 4"/>
                      <a:gd name="T9" fmla="*/ 5 h 5"/>
                      <a:gd name="T10" fmla="*/ 4 w 4"/>
                      <a:gd name="T11" fmla="*/ 5 h 5"/>
                      <a:gd name="T12" fmla="*/ 4 w 4"/>
                      <a:gd name="T13" fmla="*/ 2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2"/>
                        </a:lnTo>
                        <a:lnTo>
                          <a:pt x="0" y="5"/>
                        </a:lnTo>
                        <a:lnTo>
                          <a:pt x="2" y="5"/>
                        </a:lnTo>
                        <a:lnTo>
                          <a:pt x="4" y="5"/>
                        </a:lnTo>
                        <a:lnTo>
                          <a:pt x="4" y="2"/>
                        </a:lnTo>
                        <a:lnTo>
                          <a:pt x="4" y="0"/>
                        </a:lnTo>
                        <a:lnTo>
                          <a:pt x="2" y="0"/>
                        </a:lnTo>
                        <a:close/>
                      </a:path>
                    </a:pathLst>
                  </a:custGeom>
                  <a:solidFill>
                    <a:srgbClr val="FFC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46" name="Group 341"/>
                <p:cNvGrpSpPr>
                  <a:grpSpLocks/>
                </p:cNvGrpSpPr>
                <p:nvPr/>
              </p:nvGrpSpPr>
              <p:grpSpPr bwMode="auto">
                <a:xfrm>
                  <a:off x="3464" y="1231"/>
                  <a:ext cx="35" cy="40"/>
                  <a:chOff x="3464" y="1231"/>
                  <a:chExt cx="35" cy="40"/>
                </a:xfrm>
              </p:grpSpPr>
              <p:sp>
                <p:nvSpPr>
                  <p:cNvPr id="4516" name="Freeform 342"/>
                  <p:cNvSpPr>
                    <a:spLocks/>
                  </p:cNvSpPr>
                  <p:nvPr/>
                </p:nvSpPr>
                <p:spPr bwMode="auto">
                  <a:xfrm>
                    <a:off x="3464" y="1231"/>
                    <a:ext cx="35" cy="40"/>
                  </a:xfrm>
                  <a:custGeom>
                    <a:avLst/>
                    <a:gdLst>
                      <a:gd name="T0" fmla="*/ 16 w 35"/>
                      <a:gd name="T1" fmla="*/ 0 h 40"/>
                      <a:gd name="T2" fmla="*/ 9 w 35"/>
                      <a:gd name="T3" fmla="*/ 3 h 40"/>
                      <a:gd name="T4" fmla="*/ 5 w 35"/>
                      <a:gd name="T5" fmla="*/ 5 h 40"/>
                      <a:gd name="T6" fmla="*/ 2 w 35"/>
                      <a:gd name="T7" fmla="*/ 13 h 40"/>
                      <a:gd name="T8" fmla="*/ 0 w 35"/>
                      <a:gd name="T9" fmla="*/ 20 h 40"/>
                      <a:gd name="T10" fmla="*/ 2 w 35"/>
                      <a:gd name="T11" fmla="*/ 28 h 40"/>
                      <a:gd name="T12" fmla="*/ 5 w 35"/>
                      <a:gd name="T13" fmla="*/ 35 h 40"/>
                      <a:gd name="T14" fmla="*/ 9 w 35"/>
                      <a:gd name="T15" fmla="*/ 38 h 40"/>
                      <a:gd name="T16" fmla="*/ 16 w 35"/>
                      <a:gd name="T17" fmla="*/ 40 h 40"/>
                      <a:gd name="T18" fmla="*/ 23 w 35"/>
                      <a:gd name="T19" fmla="*/ 38 h 40"/>
                      <a:gd name="T20" fmla="*/ 30 w 35"/>
                      <a:gd name="T21" fmla="*/ 35 h 40"/>
                      <a:gd name="T22" fmla="*/ 32 w 35"/>
                      <a:gd name="T23" fmla="*/ 28 h 40"/>
                      <a:gd name="T24" fmla="*/ 35 w 35"/>
                      <a:gd name="T25" fmla="*/ 20 h 40"/>
                      <a:gd name="T26" fmla="*/ 32 w 35"/>
                      <a:gd name="T27" fmla="*/ 13 h 40"/>
                      <a:gd name="T28" fmla="*/ 30 w 35"/>
                      <a:gd name="T29" fmla="*/ 5 h 40"/>
                      <a:gd name="T30" fmla="*/ 23 w 35"/>
                      <a:gd name="T31" fmla="*/ 3 h 40"/>
                      <a:gd name="T32" fmla="*/ 16 w 3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0"/>
                      <a:gd name="T53" fmla="*/ 35 w 3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0">
                        <a:moveTo>
                          <a:pt x="16" y="0"/>
                        </a:moveTo>
                        <a:lnTo>
                          <a:pt x="9" y="3"/>
                        </a:lnTo>
                        <a:lnTo>
                          <a:pt x="5" y="5"/>
                        </a:lnTo>
                        <a:lnTo>
                          <a:pt x="2" y="13"/>
                        </a:lnTo>
                        <a:lnTo>
                          <a:pt x="0" y="20"/>
                        </a:lnTo>
                        <a:lnTo>
                          <a:pt x="2" y="28"/>
                        </a:lnTo>
                        <a:lnTo>
                          <a:pt x="5" y="35"/>
                        </a:lnTo>
                        <a:lnTo>
                          <a:pt x="9" y="38"/>
                        </a:lnTo>
                        <a:lnTo>
                          <a:pt x="16" y="40"/>
                        </a:lnTo>
                        <a:lnTo>
                          <a:pt x="23" y="38"/>
                        </a:lnTo>
                        <a:lnTo>
                          <a:pt x="30" y="35"/>
                        </a:lnTo>
                        <a:lnTo>
                          <a:pt x="32" y="28"/>
                        </a:lnTo>
                        <a:lnTo>
                          <a:pt x="35" y="20"/>
                        </a:lnTo>
                        <a:lnTo>
                          <a:pt x="32" y="13"/>
                        </a:lnTo>
                        <a:lnTo>
                          <a:pt x="30" y="5"/>
                        </a:lnTo>
                        <a:lnTo>
                          <a:pt x="23" y="3"/>
                        </a:lnTo>
                        <a:lnTo>
                          <a:pt x="16" y="0"/>
                        </a:lnTo>
                        <a:close/>
                      </a:path>
                    </a:pathLst>
                  </a:custGeom>
                  <a:solidFill>
                    <a:srgbClr val="1382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7" name="Freeform 343"/>
                  <p:cNvSpPr>
                    <a:spLocks/>
                  </p:cNvSpPr>
                  <p:nvPr/>
                </p:nvSpPr>
                <p:spPr bwMode="auto">
                  <a:xfrm>
                    <a:off x="3466" y="1236"/>
                    <a:ext cx="28" cy="30"/>
                  </a:xfrm>
                  <a:custGeom>
                    <a:avLst/>
                    <a:gdLst>
                      <a:gd name="T0" fmla="*/ 14 w 28"/>
                      <a:gd name="T1" fmla="*/ 0 h 30"/>
                      <a:gd name="T2" fmla="*/ 5 w 28"/>
                      <a:gd name="T3" fmla="*/ 5 h 30"/>
                      <a:gd name="T4" fmla="*/ 0 w 28"/>
                      <a:gd name="T5" fmla="*/ 15 h 30"/>
                      <a:gd name="T6" fmla="*/ 5 w 28"/>
                      <a:gd name="T7" fmla="*/ 28 h 30"/>
                      <a:gd name="T8" fmla="*/ 14 w 28"/>
                      <a:gd name="T9" fmla="*/ 30 h 30"/>
                      <a:gd name="T10" fmla="*/ 26 w 28"/>
                      <a:gd name="T11" fmla="*/ 28 h 30"/>
                      <a:gd name="T12" fmla="*/ 28 w 28"/>
                      <a:gd name="T13" fmla="*/ 15 h 30"/>
                      <a:gd name="T14" fmla="*/ 26 w 28"/>
                      <a:gd name="T15" fmla="*/ 5 h 30"/>
                      <a:gd name="T16" fmla="*/ 14 w 2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0"/>
                      <a:gd name="T29" fmla="*/ 28 w 2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0">
                        <a:moveTo>
                          <a:pt x="14" y="0"/>
                        </a:moveTo>
                        <a:lnTo>
                          <a:pt x="5" y="5"/>
                        </a:lnTo>
                        <a:lnTo>
                          <a:pt x="0" y="15"/>
                        </a:lnTo>
                        <a:lnTo>
                          <a:pt x="5" y="28"/>
                        </a:lnTo>
                        <a:lnTo>
                          <a:pt x="14" y="30"/>
                        </a:lnTo>
                        <a:lnTo>
                          <a:pt x="26" y="28"/>
                        </a:lnTo>
                        <a:lnTo>
                          <a:pt x="28" y="15"/>
                        </a:lnTo>
                        <a:lnTo>
                          <a:pt x="26" y="5"/>
                        </a:lnTo>
                        <a:lnTo>
                          <a:pt x="14" y="0"/>
                        </a:lnTo>
                        <a:close/>
                      </a:path>
                    </a:pathLst>
                  </a:custGeom>
                  <a:solidFill>
                    <a:srgbClr val="288C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8" name="Freeform 344"/>
                  <p:cNvSpPr>
                    <a:spLocks/>
                  </p:cNvSpPr>
                  <p:nvPr/>
                </p:nvSpPr>
                <p:spPr bwMode="auto">
                  <a:xfrm>
                    <a:off x="3469" y="1239"/>
                    <a:ext cx="25" cy="27"/>
                  </a:xfrm>
                  <a:custGeom>
                    <a:avLst/>
                    <a:gdLst>
                      <a:gd name="T0" fmla="*/ 11 w 25"/>
                      <a:gd name="T1" fmla="*/ 0 h 27"/>
                      <a:gd name="T2" fmla="*/ 2 w 25"/>
                      <a:gd name="T3" fmla="*/ 2 h 27"/>
                      <a:gd name="T4" fmla="*/ 0 w 25"/>
                      <a:gd name="T5" fmla="*/ 12 h 27"/>
                      <a:gd name="T6" fmla="*/ 2 w 25"/>
                      <a:gd name="T7" fmla="*/ 25 h 27"/>
                      <a:gd name="T8" fmla="*/ 11 w 25"/>
                      <a:gd name="T9" fmla="*/ 27 h 27"/>
                      <a:gd name="T10" fmla="*/ 20 w 25"/>
                      <a:gd name="T11" fmla="*/ 25 h 27"/>
                      <a:gd name="T12" fmla="*/ 25 w 25"/>
                      <a:gd name="T13" fmla="*/ 20 h 27"/>
                      <a:gd name="T14" fmla="*/ 25 w 25"/>
                      <a:gd name="T15" fmla="*/ 12 h 27"/>
                      <a:gd name="T16" fmla="*/ 25 w 25"/>
                      <a:gd name="T17" fmla="*/ 7 h 27"/>
                      <a:gd name="T18" fmla="*/ 20 w 25"/>
                      <a:gd name="T19" fmla="*/ 2 h 27"/>
                      <a:gd name="T20" fmla="*/ 11 w 25"/>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7"/>
                      <a:gd name="T35" fmla="*/ 25 w 25"/>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7">
                        <a:moveTo>
                          <a:pt x="11" y="0"/>
                        </a:moveTo>
                        <a:lnTo>
                          <a:pt x="2" y="2"/>
                        </a:lnTo>
                        <a:lnTo>
                          <a:pt x="0" y="12"/>
                        </a:lnTo>
                        <a:lnTo>
                          <a:pt x="2" y="25"/>
                        </a:lnTo>
                        <a:lnTo>
                          <a:pt x="11" y="27"/>
                        </a:lnTo>
                        <a:lnTo>
                          <a:pt x="20" y="25"/>
                        </a:lnTo>
                        <a:lnTo>
                          <a:pt x="25" y="20"/>
                        </a:lnTo>
                        <a:lnTo>
                          <a:pt x="25" y="12"/>
                        </a:lnTo>
                        <a:lnTo>
                          <a:pt x="25" y="7"/>
                        </a:lnTo>
                        <a:lnTo>
                          <a:pt x="20" y="2"/>
                        </a:lnTo>
                        <a:lnTo>
                          <a:pt x="11" y="0"/>
                        </a:lnTo>
                        <a:close/>
                      </a:path>
                    </a:pathLst>
                  </a:custGeom>
                  <a:solidFill>
                    <a:srgbClr val="3F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9" name="Freeform 345"/>
                  <p:cNvSpPr>
                    <a:spLocks/>
                  </p:cNvSpPr>
                  <p:nvPr/>
                </p:nvSpPr>
                <p:spPr bwMode="auto">
                  <a:xfrm>
                    <a:off x="3471" y="1241"/>
                    <a:ext cx="21" cy="23"/>
                  </a:xfrm>
                  <a:custGeom>
                    <a:avLst/>
                    <a:gdLst>
                      <a:gd name="T0" fmla="*/ 9 w 21"/>
                      <a:gd name="T1" fmla="*/ 0 h 23"/>
                      <a:gd name="T2" fmla="*/ 2 w 21"/>
                      <a:gd name="T3" fmla="*/ 3 h 23"/>
                      <a:gd name="T4" fmla="*/ 0 w 21"/>
                      <a:gd name="T5" fmla="*/ 10 h 23"/>
                      <a:gd name="T6" fmla="*/ 2 w 21"/>
                      <a:gd name="T7" fmla="*/ 20 h 23"/>
                      <a:gd name="T8" fmla="*/ 9 w 21"/>
                      <a:gd name="T9" fmla="*/ 23 h 23"/>
                      <a:gd name="T10" fmla="*/ 18 w 21"/>
                      <a:gd name="T11" fmla="*/ 20 h 23"/>
                      <a:gd name="T12" fmla="*/ 21 w 21"/>
                      <a:gd name="T13" fmla="*/ 10 h 23"/>
                      <a:gd name="T14" fmla="*/ 18 w 21"/>
                      <a:gd name="T15" fmla="*/ 3 h 23"/>
                      <a:gd name="T16" fmla="*/ 9 w 2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9" y="0"/>
                        </a:moveTo>
                        <a:lnTo>
                          <a:pt x="2" y="3"/>
                        </a:lnTo>
                        <a:lnTo>
                          <a:pt x="0" y="10"/>
                        </a:lnTo>
                        <a:lnTo>
                          <a:pt x="2" y="20"/>
                        </a:lnTo>
                        <a:lnTo>
                          <a:pt x="9" y="23"/>
                        </a:lnTo>
                        <a:lnTo>
                          <a:pt x="18" y="20"/>
                        </a:lnTo>
                        <a:lnTo>
                          <a:pt x="21" y="10"/>
                        </a:lnTo>
                        <a:lnTo>
                          <a:pt x="18" y="3"/>
                        </a:lnTo>
                        <a:lnTo>
                          <a:pt x="9" y="0"/>
                        </a:lnTo>
                        <a:close/>
                      </a:path>
                    </a:pathLst>
                  </a:custGeom>
                  <a:solidFill>
                    <a:srgbClr val="56B2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0" name="Freeform 346"/>
                  <p:cNvSpPr>
                    <a:spLocks/>
                  </p:cNvSpPr>
                  <p:nvPr/>
                </p:nvSpPr>
                <p:spPr bwMode="auto">
                  <a:xfrm>
                    <a:off x="3473" y="1244"/>
                    <a:ext cx="16" cy="17"/>
                  </a:xfrm>
                  <a:custGeom>
                    <a:avLst/>
                    <a:gdLst>
                      <a:gd name="T0" fmla="*/ 7 w 16"/>
                      <a:gd name="T1" fmla="*/ 0 h 17"/>
                      <a:gd name="T2" fmla="*/ 3 w 16"/>
                      <a:gd name="T3" fmla="*/ 2 h 17"/>
                      <a:gd name="T4" fmla="*/ 0 w 16"/>
                      <a:gd name="T5" fmla="*/ 10 h 17"/>
                      <a:gd name="T6" fmla="*/ 3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3" y="2"/>
                        </a:lnTo>
                        <a:lnTo>
                          <a:pt x="0" y="10"/>
                        </a:lnTo>
                        <a:lnTo>
                          <a:pt x="3" y="15"/>
                        </a:lnTo>
                        <a:lnTo>
                          <a:pt x="7" y="17"/>
                        </a:lnTo>
                        <a:lnTo>
                          <a:pt x="14" y="15"/>
                        </a:lnTo>
                        <a:lnTo>
                          <a:pt x="16" y="10"/>
                        </a:lnTo>
                        <a:lnTo>
                          <a:pt x="14" y="2"/>
                        </a:lnTo>
                        <a:lnTo>
                          <a:pt x="7"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1" name="Freeform 347"/>
                  <p:cNvSpPr>
                    <a:spLocks/>
                  </p:cNvSpPr>
                  <p:nvPr/>
                </p:nvSpPr>
                <p:spPr bwMode="auto">
                  <a:xfrm>
                    <a:off x="3476" y="1246"/>
                    <a:ext cx="11" cy="13"/>
                  </a:xfrm>
                  <a:custGeom>
                    <a:avLst/>
                    <a:gdLst>
                      <a:gd name="T0" fmla="*/ 4 w 11"/>
                      <a:gd name="T1" fmla="*/ 0 h 13"/>
                      <a:gd name="T2" fmla="*/ 2 w 11"/>
                      <a:gd name="T3" fmla="*/ 3 h 13"/>
                      <a:gd name="T4" fmla="*/ 0 w 11"/>
                      <a:gd name="T5" fmla="*/ 8 h 13"/>
                      <a:gd name="T6" fmla="*/ 2 w 11"/>
                      <a:gd name="T7" fmla="*/ 10 h 13"/>
                      <a:gd name="T8" fmla="*/ 4 w 11"/>
                      <a:gd name="T9" fmla="*/ 13 h 13"/>
                      <a:gd name="T10" fmla="*/ 9 w 11"/>
                      <a:gd name="T11" fmla="*/ 10 h 13"/>
                      <a:gd name="T12" fmla="*/ 11 w 11"/>
                      <a:gd name="T13" fmla="*/ 8 h 13"/>
                      <a:gd name="T14" fmla="*/ 9 w 11"/>
                      <a:gd name="T15" fmla="*/ 3 h 13"/>
                      <a:gd name="T16" fmla="*/ 4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4" y="0"/>
                        </a:moveTo>
                        <a:lnTo>
                          <a:pt x="2" y="3"/>
                        </a:lnTo>
                        <a:lnTo>
                          <a:pt x="0" y="8"/>
                        </a:lnTo>
                        <a:lnTo>
                          <a:pt x="2" y="10"/>
                        </a:lnTo>
                        <a:lnTo>
                          <a:pt x="4" y="13"/>
                        </a:lnTo>
                        <a:lnTo>
                          <a:pt x="9" y="10"/>
                        </a:lnTo>
                        <a:lnTo>
                          <a:pt x="11" y="8"/>
                        </a:lnTo>
                        <a:lnTo>
                          <a:pt x="9" y="3"/>
                        </a:lnTo>
                        <a:lnTo>
                          <a:pt x="4" y="0"/>
                        </a:lnTo>
                        <a:close/>
                      </a:path>
                    </a:pathLst>
                  </a:custGeom>
                  <a:solidFill>
                    <a:srgbClr val="7ED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2" name="Freeform 348"/>
                  <p:cNvSpPr>
                    <a:spLocks/>
                  </p:cNvSpPr>
                  <p:nvPr/>
                </p:nvSpPr>
                <p:spPr bwMode="auto">
                  <a:xfrm>
                    <a:off x="3478" y="1249"/>
                    <a:ext cx="9" cy="10"/>
                  </a:xfrm>
                  <a:custGeom>
                    <a:avLst/>
                    <a:gdLst>
                      <a:gd name="T0" fmla="*/ 5 w 9"/>
                      <a:gd name="T1" fmla="*/ 0 h 10"/>
                      <a:gd name="T2" fmla="*/ 2 w 9"/>
                      <a:gd name="T3" fmla="*/ 2 h 10"/>
                      <a:gd name="T4" fmla="*/ 0 w 9"/>
                      <a:gd name="T5" fmla="*/ 5 h 10"/>
                      <a:gd name="T6" fmla="*/ 2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2"/>
                        </a:lnTo>
                        <a:lnTo>
                          <a:pt x="0" y="5"/>
                        </a:lnTo>
                        <a:lnTo>
                          <a:pt x="2" y="7"/>
                        </a:lnTo>
                        <a:lnTo>
                          <a:pt x="5" y="10"/>
                        </a:lnTo>
                        <a:lnTo>
                          <a:pt x="7" y="7"/>
                        </a:lnTo>
                        <a:lnTo>
                          <a:pt x="9" y="5"/>
                        </a:lnTo>
                        <a:lnTo>
                          <a:pt x="7" y="2"/>
                        </a:lnTo>
                        <a:lnTo>
                          <a:pt x="5" y="0"/>
                        </a:lnTo>
                        <a:close/>
                      </a:path>
                    </a:pathLst>
                  </a:custGeom>
                  <a:solidFill>
                    <a:srgbClr val="8BED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23" name="Freeform 349"/>
                  <p:cNvSpPr>
                    <a:spLocks/>
                  </p:cNvSpPr>
                  <p:nvPr/>
                </p:nvSpPr>
                <p:spPr bwMode="auto">
                  <a:xfrm>
                    <a:off x="3480" y="1251"/>
                    <a:ext cx="5" cy="5"/>
                  </a:xfrm>
                  <a:custGeom>
                    <a:avLst/>
                    <a:gdLst>
                      <a:gd name="T0" fmla="*/ 3 w 5"/>
                      <a:gd name="T1" fmla="*/ 0 h 5"/>
                      <a:gd name="T2" fmla="*/ 0 w 5"/>
                      <a:gd name="T3" fmla="*/ 0 h 5"/>
                      <a:gd name="T4" fmla="*/ 0 w 5"/>
                      <a:gd name="T5" fmla="*/ 3 h 5"/>
                      <a:gd name="T6" fmla="*/ 0 w 5"/>
                      <a:gd name="T7" fmla="*/ 5 h 5"/>
                      <a:gd name="T8" fmla="*/ 3 w 5"/>
                      <a:gd name="T9" fmla="*/ 5 h 5"/>
                      <a:gd name="T10" fmla="*/ 5 w 5"/>
                      <a:gd name="T11" fmla="*/ 5 h 5"/>
                      <a:gd name="T12" fmla="*/ 5 w 5"/>
                      <a:gd name="T13" fmla="*/ 3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3"/>
                        </a:lnTo>
                        <a:lnTo>
                          <a:pt x="0" y="5"/>
                        </a:lnTo>
                        <a:lnTo>
                          <a:pt x="3" y="5"/>
                        </a:lnTo>
                        <a:lnTo>
                          <a:pt x="5" y="5"/>
                        </a:lnTo>
                        <a:lnTo>
                          <a:pt x="5" y="3"/>
                        </a:lnTo>
                        <a:lnTo>
                          <a:pt x="5" y="0"/>
                        </a:lnTo>
                        <a:lnTo>
                          <a:pt x="3" y="0"/>
                        </a:lnTo>
                        <a:close/>
                      </a:path>
                    </a:pathLst>
                  </a:custGeom>
                  <a:solidFill>
                    <a:srgbClr val="93F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47" name="Group 350"/>
                <p:cNvGrpSpPr>
                  <a:grpSpLocks/>
                </p:cNvGrpSpPr>
                <p:nvPr/>
              </p:nvGrpSpPr>
              <p:grpSpPr bwMode="auto">
                <a:xfrm>
                  <a:off x="3705" y="1052"/>
                  <a:ext cx="349" cy="314"/>
                  <a:chOff x="3705" y="1052"/>
                  <a:chExt cx="349" cy="314"/>
                </a:xfrm>
              </p:grpSpPr>
              <p:sp>
                <p:nvSpPr>
                  <p:cNvPr id="4448" name="Freeform 351"/>
                  <p:cNvSpPr>
                    <a:spLocks/>
                  </p:cNvSpPr>
                  <p:nvPr/>
                </p:nvSpPr>
                <p:spPr bwMode="auto">
                  <a:xfrm>
                    <a:off x="3705" y="1052"/>
                    <a:ext cx="16" cy="247"/>
                  </a:xfrm>
                  <a:custGeom>
                    <a:avLst/>
                    <a:gdLst>
                      <a:gd name="T0" fmla="*/ 139406645 w 7"/>
                      <a:gd name="T1" fmla="*/ 0 h 99"/>
                      <a:gd name="T2" fmla="*/ 0 w 7"/>
                      <a:gd name="T3" fmla="*/ 2147483647 h 99"/>
                      <a:gd name="T4" fmla="*/ 211962722 w 7"/>
                      <a:gd name="T5" fmla="*/ 2147483647 h 99"/>
                      <a:gd name="T6" fmla="*/ 139406645 w 7"/>
                      <a:gd name="T7" fmla="*/ 2147483647 h 99"/>
                      <a:gd name="T8" fmla="*/ 0 60000 65536"/>
                      <a:gd name="T9" fmla="*/ 0 60000 65536"/>
                      <a:gd name="T10" fmla="*/ 0 60000 65536"/>
                      <a:gd name="T11" fmla="*/ 0 60000 65536"/>
                      <a:gd name="T12" fmla="*/ 0 w 7"/>
                      <a:gd name="T13" fmla="*/ 0 h 99"/>
                      <a:gd name="T14" fmla="*/ 7 w 7"/>
                      <a:gd name="T15" fmla="*/ 99 h 99"/>
                    </a:gdLst>
                    <a:ahLst/>
                    <a:cxnLst>
                      <a:cxn ang="T8">
                        <a:pos x="T0" y="T1"/>
                      </a:cxn>
                      <a:cxn ang="T9">
                        <a:pos x="T2" y="T3"/>
                      </a:cxn>
                      <a:cxn ang="T10">
                        <a:pos x="T4" y="T5"/>
                      </a:cxn>
                      <a:cxn ang="T11">
                        <a:pos x="T6" y="T7"/>
                      </a:cxn>
                    </a:cxnLst>
                    <a:rect l="T12" t="T13" r="T14" b="T15"/>
                    <a:pathLst>
                      <a:path w="7" h="99">
                        <a:moveTo>
                          <a:pt x="4" y="0"/>
                        </a:moveTo>
                        <a:cubicBezTo>
                          <a:pt x="1" y="9"/>
                          <a:pt x="0" y="15"/>
                          <a:pt x="0" y="23"/>
                        </a:cubicBezTo>
                        <a:cubicBezTo>
                          <a:pt x="2" y="38"/>
                          <a:pt x="4" y="52"/>
                          <a:pt x="6" y="66"/>
                        </a:cubicBezTo>
                        <a:cubicBezTo>
                          <a:pt x="7" y="77"/>
                          <a:pt x="2" y="88"/>
                          <a:pt x="4" y="99"/>
                        </a:cubicBezTo>
                      </a:path>
                    </a:pathLst>
                  </a:custGeom>
                  <a:noFill/>
                  <a:ln w="2857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49" name="Freeform 352"/>
                  <p:cNvSpPr>
                    <a:spLocks/>
                  </p:cNvSpPr>
                  <p:nvPr/>
                </p:nvSpPr>
                <p:spPr bwMode="auto">
                  <a:xfrm>
                    <a:off x="3710" y="1089"/>
                    <a:ext cx="185" cy="112"/>
                  </a:xfrm>
                  <a:custGeom>
                    <a:avLst/>
                    <a:gdLst>
                      <a:gd name="T0" fmla="*/ 0 w 81"/>
                      <a:gd name="T1" fmla="*/ 0 h 45"/>
                      <a:gd name="T2" fmla="*/ 345468552 w 81"/>
                      <a:gd name="T3" fmla="*/ 1008009328 h 45"/>
                      <a:gd name="T4" fmla="*/ 476974827 w 81"/>
                      <a:gd name="T5" fmla="*/ 1667448523 h 45"/>
                      <a:gd name="T6" fmla="*/ 640941684 w 81"/>
                      <a:gd name="T7" fmla="*/ 1667448523 h 45"/>
                      <a:gd name="T8" fmla="*/ 849356458 w 81"/>
                      <a:gd name="T9" fmla="*/ 2147483647 h 45"/>
                      <a:gd name="T10" fmla="*/ 1032972450 w 81"/>
                      <a:gd name="T11" fmla="*/ 2147483647 h 45"/>
                      <a:gd name="T12" fmla="*/ 1358688073 w 81"/>
                      <a:gd name="T13" fmla="*/ 2147483647 h 45"/>
                      <a:gd name="T14" fmla="*/ 1672695968 w 81"/>
                      <a:gd name="T15" fmla="*/ 2147483647 h 45"/>
                      <a:gd name="T16" fmla="*/ 2147483647 w 81"/>
                      <a:gd name="T17" fmla="*/ 2147483647 h 45"/>
                      <a:gd name="T18" fmla="*/ 2147483647 w 8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5"/>
                      <a:gd name="T32" fmla="*/ 81 w 8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5">
                        <a:moveTo>
                          <a:pt x="0" y="0"/>
                        </a:moveTo>
                        <a:cubicBezTo>
                          <a:pt x="4" y="2"/>
                          <a:pt x="7" y="3"/>
                          <a:pt x="10" y="5"/>
                        </a:cubicBezTo>
                        <a:cubicBezTo>
                          <a:pt x="11" y="6"/>
                          <a:pt x="12" y="7"/>
                          <a:pt x="14" y="8"/>
                        </a:cubicBezTo>
                        <a:cubicBezTo>
                          <a:pt x="15" y="9"/>
                          <a:pt x="18" y="8"/>
                          <a:pt x="19" y="8"/>
                        </a:cubicBezTo>
                        <a:cubicBezTo>
                          <a:pt x="21" y="9"/>
                          <a:pt x="23" y="10"/>
                          <a:pt x="25" y="11"/>
                        </a:cubicBezTo>
                        <a:cubicBezTo>
                          <a:pt x="27" y="12"/>
                          <a:pt x="29" y="12"/>
                          <a:pt x="30" y="13"/>
                        </a:cubicBezTo>
                        <a:cubicBezTo>
                          <a:pt x="34" y="14"/>
                          <a:pt x="40" y="17"/>
                          <a:pt x="40" y="17"/>
                        </a:cubicBezTo>
                        <a:cubicBezTo>
                          <a:pt x="41" y="19"/>
                          <a:pt x="47" y="30"/>
                          <a:pt x="49" y="32"/>
                        </a:cubicBezTo>
                        <a:cubicBezTo>
                          <a:pt x="55" y="36"/>
                          <a:pt x="64" y="38"/>
                          <a:pt x="72" y="41"/>
                        </a:cubicBezTo>
                        <a:cubicBezTo>
                          <a:pt x="75" y="42"/>
                          <a:pt x="78" y="44"/>
                          <a:pt x="81" y="45"/>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0" name="Freeform 353"/>
                  <p:cNvSpPr>
                    <a:spLocks/>
                  </p:cNvSpPr>
                  <p:nvPr/>
                </p:nvSpPr>
                <p:spPr bwMode="auto">
                  <a:xfrm>
                    <a:off x="3735" y="1109"/>
                    <a:ext cx="34" cy="62"/>
                  </a:xfrm>
                  <a:custGeom>
                    <a:avLst/>
                    <a:gdLst>
                      <a:gd name="T0" fmla="*/ 62570780 w 15"/>
                      <a:gd name="T1" fmla="*/ 0 h 25"/>
                      <a:gd name="T2" fmla="*/ 254488261 w 15"/>
                      <a:gd name="T3" fmla="*/ 2147483647 h 25"/>
                      <a:gd name="T4" fmla="*/ 436961307 w 15"/>
                      <a:gd name="T5" fmla="*/ 2147483647 h 25"/>
                      <a:gd name="T6" fmla="*/ 0 60000 65536"/>
                      <a:gd name="T7" fmla="*/ 0 60000 65536"/>
                      <a:gd name="T8" fmla="*/ 0 60000 65536"/>
                      <a:gd name="T9" fmla="*/ 0 w 15"/>
                      <a:gd name="T10" fmla="*/ 0 h 25"/>
                      <a:gd name="T11" fmla="*/ 15 w 15"/>
                      <a:gd name="T12" fmla="*/ 25 h 25"/>
                    </a:gdLst>
                    <a:ahLst/>
                    <a:cxnLst>
                      <a:cxn ang="T6">
                        <a:pos x="T0" y="T1"/>
                      </a:cxn>
                      <a:cxn ang="T7">
                        <a:pos x="T2" y="T3"/>
                      </a:cxn>
                      <a:cxn ang="T8">
                        <a:pos x="T4" y="T5"/>
                      </a:cxn>
                    </a:cxnLst>
                    <a:rect l="T9" t="T10" r="T11" b="T12"/>
                    <a:pathLst>
                      <a:path w="15" h="25">
                        <a:moveTo>
                          <a:pt x="2" y="0"/>
                        </a:moveTo>
                        <a:cubicBezTo>
                          <a:pt x="0" y="6"/>
                          <a:pt x="3" y="9"/>
                          <a:pt x="9" y="12"/>
                        </a:cubicBezTo>
                        <a:cubicBezTo>
                          <a:pt x="12" y="16"/>
                          <a:pt x="14" y="20"/>
                          <a:pt x="15" y="2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1" name="Freeform 354"/>
                  <p:cNvSpPr>
                    <a:spLocks/>
                  </p:cNvSpPr>
                  <p:nvPr/>
                </p:nvSpPr>
                <p:spPr bwMode="auto">
                  <a:xfrm>
                    <a:off x="3799" y="1134"/>
                    <a:ext cx="108" cy="30"/>
                  </a:xfrm>
                  <a:custGeom>
                    <a:avLst/>
                    <a:gdLst>
                      <a:gd name="T0" fmla="*/ 0 w 47"/>
                      <a:gd name="T1" fmla="*/ 0 h 12"/>
                      <a:gd name="T2" fmla="*/ 1128573522 w 47"/>
                      <a:gd name="T3" fmla="*/ 729446613 h 12"/>
                      <a:gd name="T4" fmla="*/ 1519116419 w 47"/>
                      <a:gd name="T5" fmla="*/ 1572087425 h 12"/>
                      <a:gd name="T6" fmla="*/ 1701101047 w 47"/>
                      <a:gd name="T7" fmla="*/ 2147483647 h 12"/>
                      <a:gd name="T8" fmla="*/ 1818825190 w 47"/>
                      <a:gd name="T9" fmla="*/ 2147483647 h 12"/>
                      <a:gd name="T10" fmla="*/ 0 60000 65536"/>
                      <a:gd name="T11" fmla="*/ 0 60000 65536"/>
                      <a:gd name="T12" fmla="*/ 0 60000 65536"/>
                      <a:gd name="T13" fmla="*/ 0 60000 65536"/>
                      <a:gd name="T14" fmla="*/ 0 60000 65536"/>
                      <a:gd name="T15" fmla="*/ 0 w 47"/>
                      <a:gd name="T16" fmla="*/ 0 h 12"/>
                      <a:gd name="T17" fmla="*/ 47 w 47"/>
                      <a:gd name="T18" fmla="*/ 12 h 12"/>
                    </a:gdLst>
                    <a:ahLst/>
                    <a:cxnLst>
                      <a:cxn ang="T10">
                        <a:pos x="T0" y="T1"/>
                      </a:cxn>
                      <a:cxn ang="T11">
                        <a:pos x="T2" y="T3"/>
                      </a:cxn>
                      <a:cxn ang="T12">
                        <a:pos x="T4" y="T5"/>
                      </a:cxn>
                      <a:cxn ang="T13">
                        <a:pos x="T6" y="T7"/>
                      </a:cxn>
                      <a:cxn ang="T14">
                        <a:pos x="T8" y="T9"/>
                      </a:cxn>
                    </a:cxnLst>
                    <a:rect l="T15" t="T16" r="T17" b="T18"/>
                    <a:pathLst>
                      <a:path w="47" h="12">
                        <a:moveTo>
                          <a:pt x="0" y="0"/>
                        </a:moveTo>
                        <a:cubicBezTo>
                          <a:pt x="10" y="1"/>
                          <a:pt x="18" y="3"/>
                          <a:pt x="29" y="3"/>
                        </a:cubicBezTo>
                        <a:cubicBezTo>
                          <a:pt x="32" y="4"/>
                          <a:pt x="35" y="6"/>
                          <a:pt x="39" y="7"/>
                        </a:cubicBezTo>
                        <a:cubicBezTo>
                          <a:pt x="41" y="9"/>
                          <a:pt x="41" y="10"/>
                          <a:pt x="44" y="11"/>
                        </a:cubicBezTo>
                        <a:cubicBezTo>
                          <a:pt x="45" y="12"/>
                          <a:pt x="47" y="12"/>
                          <a:pt x="47"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452" name="Group 355"/>
                  <p:cNvGrpSpPr>
                    <a:grpSpLocks/>
                  </p:cNvGrpSpPr>
                  <p:nvPr/>
                </p:nvGrpSpPr>
                <p:grpSpPr bwMode="auto">
                  <a:xfrm>
                    <a:off x="3852" y="1137"/>
                    <a:ext cx="34" cy="32"/>
                    <a:chOff x="3852" y="1137"/>
                    <a:chExt cx="34" cy="32"/>
                  </a:xfrm>
                </p:grpSpPr>
                <p:sp>
                  <p:nvSpPr>
                    <p:cNvPr id="4508" name="Freeform 356"/>
                    <p:cNvSpPr>
                      <a:spLocks/>
                    </p:cNvSpPr>
                    <p:nvPr/>
                  </p:nvSpPr>
                  <p:spPr bwMode="auto">
                    <a:xfrm>
                      <a:off x="3852" y="1137"/>
                      <a:ext cx="34" cy="32"/>
                    </a:xfrm>
                    <a:custGeom>
                      <a:avLst/>
                      <a:gdLst>
                        <a:gd name="T0" fmla="*/ 16 w 34"/>
                        <a:gd name="T1" fmla="*/ 0 h 32"/>
                        <a:gd name="T2" fmla="*/ 9 w 34"/>
                        <a:gd name="T3" fmla="*/ 2 h 32"/>
                        <a:gd name="T4" fmla="*/ 4 w 34"/>
                        <a:gd name="T5" fmla="*/ 4 h 32"/>
                        <a:gd name="T6" fmla="*/ 2 w 34"/>
                        <a:gd name="T7" fmla="*/ 9 h 32"/>
                        <a:gd name="T8" fmla="*/ 0 w 34"/>
                        <a:gd name="T9" fmla="*/ 17 h 32"/>
                        <a:gd name="T10" fmla="*/ 2 w 34"/>
                        <a:gd name="T11" fmla="*/ 22 h 32"/>
                        <a:gd name="T12" fmla="*/ 4 w 34"/>
                        <a:gd name="T13" fmla="*/ 27 h 32"/>
                        <a:gd name="T14" fmla="*/ 9 w 34"/>
                        <a:gd name="T15" fmla="*/ 32 h 32"/>
                        <a:gd name="T16" fmla="*/ 16 w 34"/>
                        <a:gd name="T17" fmla="*/ 32 h 32"/>
                        <a:gd name="T18" fmla="*/ 23 w 34"/>
                        <a:gd name="T19" fmla="*/ 32 h 32"/>
                        <a:gd name="T20" fmla="*/ 30 w 34"/>
                        <a:gd name="T21" fmla="*/ 27 h 32"/>
                        <a:gd name="T22" fmla="*/ 32 w 34"/>
                        <a:gd name="T23" fmla="*/ 22 h 32"/>
                        <a:gd name="T24" fmla="*/ 34 w 34"/>
                        <a:gd name="T25" fmla="*/ 17 h 32"/>
                        <a:gd name="T26" fmla="*/ 32 w 34"/>
                        <a:gd name="T27" fmla="*/ 9 h 32"/>
                        <a:gd name="T28" fmla="*/ 30 w 34"/>
                        <a:gd name="T29" fmla="*/ 4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4"/>
                          </a:lnTo>
                          <a:lnTo>
                            <a:pt x="2" y="9"/>
                          </a:lnTo>
                          <a:lnTo>
                            <a:pt x="0" y="17"/>
                          </a:lnTo>
                          <a:lnTo>
                            <a:pt x="2" y="22"/>
                          </a:lnTo>
                          <a:lnTo>
                            <a:pt x="4" y="27"/>
                          </a:lnTo>
                          <a:lnTo>
                            <a:pt x="9" y="32"/>
                          </a:lnTo>
                          <a:lnTo>
                            <a:pt x="16" y="32"/>
                          </a:lnTo>
                          <a:lnTo>
                            <a:pt x="23" y="32"/>
                          </a:lnTo>
                          <a:lnTo>
                            <a:pt x="30" y="27"/>
                          </a:lnTo>
                          <a:lnTo>
                            <a:pt x="32" y="22"/>
                          </a:lnTo>
                          <a:lnTo>
                            <a:pt x="34" y="17"/>
                          </a:lnTo>
                          <a:lnTo>
                            <a:pt x="32" y="9"/>
                          </a:lnTo>
                          <a:lnTo>
                            <a:pt x="30" y="4"/>
                          </a:lnTo>
                          <a:lnTo>
                            <a:pt x="23" y="2"/>
                          </a:lnTo>
                          <a:lnTo>
                            <a:pt x="16" y="0"/>
                          </a:lnTo>
                          <a:close/>
                        </a:path>
                      </a:pathLst>
                    </a:custGeom>
                    <a:solidFill>
                      <a:srgbClr val="FF6A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9" name="Freeform 357"/>
                    <p:cNvSpPr>
                      <a:spLocks/>
                    </p:cNvSpPr>
                    <p:nvPr/>
                  </p:nvSpPr>
                  <p:spPr bwMode="auto">
                    <a:xfrm>
                      <a:off x="3854" y="1139"/>
                      <a:ext cx="28" cy="27"/>
                    </a:xfrm>
                    <a:custGeom>
                      <a:avLst/>
                      <a:gdLst>
                        <a:gd name="T0" fmla="*/ 14 w 28"/>
                        <a:gd name="T1" fmla="*/ 0 h 27"/>
                        <a:gd name="T2" fmla="*/ 7 w 28"/>
                        <a:gd name="T3" fmla="*/ 2 h 27"/>
                        <a:gd name="T4" fmla="*/ 5 w 28"/>
                        <a:gd name="T5" fmla="*/ 5 h 27"/>
                        <a:gd name="T6" fmla="*/ 0 w 28"/>
                        <a:gd name="T7" fmla="*/ 15 h 27"/>
                        <a:gd name="T8" fmla="*/ 5 w 28"/>
                        <a:gd name="T9" fmla="*/ 25 h 27"/>
                        <a:gd name="T10" fmla="*/ 14 w 28"/>
                        <a:gd name="T11" fmla="*/ 27 h 27"/>
                        <a:gd name="T12" fmla="*/ 25 w 28"/>
                        <a:gd name="T13" fmla="*/ 25 h 27"/>
                        <a:gd name="T14" fmla="*/ 28 w 28"/>
                        <a:gd name="T15" fmla="*/ 15 h 27"/>
                        <a:gd name="T16" fmla="*/ 25 w 28"/>
                        <a:gd name="T17" fmla="*/ 5 h 27"/>
                        <a:gd name="T18" fmla="*/ 21 w 28"/>
                        <a:gd name="T19" fmla="*/ 2 h 27"/>
                        <a:gd name="T20" fmla="*/ 14 w 2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7"/>
                        <a:gd name="T35" fmla="*/ 28 w 2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7">
                          <a:moveTo>
                            <a:pt x="14" y="0"/>
                          </a:moveTo>
                          <a:lnTo>
                            <a:pt x="7" y="2"/>
                          </a:lnTo>
                          <a:lnTo>
                            <a:pt x="5" y="5"/>
                          </a:lnTo>
                          <a:lnTo>
                            <a:pt x="0" y="15"/>
                          </a:lnTo>
                          <a:lnTo>
                            <a:pt x="5" y="25"/>
                          </a:lnTo>
                          <a:lnTo>
                            <a:pt x="14" y="27"/>
                          </a:lnTo>
                          <a:lnTo>
                            <a:pt x="25" y="25"/>
                          </a:lnTo>
                          <a:lnTo>
                            <a:pt x="28" y="15"/>
                          </a:lnTo>
                          <a:lnTo>
                            <a:pt x="25" y="5"/>
                          </a:lnTo>
                          <a:lnTo>
                            <a:pt x="21" y="2"/>
                          </a:lnTo>
                          <a:lnTo>
                            <a:pt x="14" y="0"/>
                          </a:lnTo>
                          <a:close/>
                        </a:path>
                      </a:pathLst>
                    </a:custGeom>
                    <a:solidFill>
                      <a:srgbClr val="FF77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0" name="Freeform 358"/>
                    <p:cNvSpPr>
                      <a:spLocks/>
                    </p:cNvSpPr>
                    <p:nvPr/>
                  </p:nvSpPr>
                  <p:spPr bwMode="auto">
                    <a:xfrm>
                      <a:off x="3856" y="1141"/>
                      <a:ext cx="26" cy="25"/>
                    </a:xfrm>
                    <a:custGeom>
                      <a:avLst/>
                      <a:gdLst>
                        <a:gd name="T0" fmla="*/ 12 w 26"/>
                        <a:gd name="T1" fmla="*/ 0 h 25"/>
                        <a:gd name="T2" fmla="*/ 3 w 26"/>
                        <a:gd name="T3" fmla="*/ 3 h 25"/>
                        <a:gd name="T4" fmla="*/ 0 w 26"/>
                        <a:gd name="T5" fmla="*/ 13 h 25"/>
                        <a:gd name="T6" fmla="*/ 3 w 26"/>
                        <a:gd name="T7" fmla="*/ 20 h 25"/>
                        <a:gd name="T8" fmla="*/ 7 w 26"/>
                        <a:gd name="T9" fmla="*/ 25 h 25"/>
                        <a:gd name="T10" fmla="*/ 12 w 26"/>
                        <a:gd name="T11" fmla="*/ 25 h 25"/>
                        <a:gd name="T12" fmla="*/ 17 w 26"/>
                        <a:gd name="T13" fmla="*/ 25 h 25"/>
                        <a:gd name="T14" fmla="*/ 21 w 26"/>
                        <a:gd name="T15" fmla="*/ 20 h 25"/>
                        <a:gd name="T16" fmla="*/ 26 w 26"/>
                        <a:gd name="T17" fmla="*/ 18 h 25"/>
                        <a:gd name="T18" fmla="*/ 26 w 26"/>
                        <a:gd name="T19" fmla="*/ 13 h 25"/>
                        <a:gd name="T20" fmla="*/ 26 w 26"/>
                        <a:gd name="T21" fmla="*/ 8 h 25"/>
                        <a:gd name="T22" fmla="*/ 21 w 26"/>
                        <a:gd name="T23" fmla="*/ 3 h 25"/>
                        <a:gd name="T24" fmla="*/ 12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12" y="0"/>
                          </a:moveTo>
                          <a:lnTo>
                            <a:pt x="3" y="3"/>
                          </a:lnTo>
                          <a:lnTo>
                            <a:pt x="0" y="13"/>
                          </a:lnTo>
                          <a:lnTo>
                            <a:pt x="3" y="20"/>
                          </a:lnTo>
                          <a:lnTo>
                            <a:pt x="7" y="25"/>
                          </a:lnTo>
                          <a:lnTo>
                            <a:pt x="12" y="25"/>
                          </a:lnTo>
                          <a:lnTo>
                            <a:pt x="17" y="25"/>
                          </a:lnTo>
                          <a:lnTo>
                            <a:pt x="21" y="20"/>
                          </a:lnTo>
                          <a:lnTo>
                            <a:pt x="26" y="18"/>
                          </a:lnTo>
                          <a:lnTo>
                            <a:pt x="26" y="13"/>
                          </a:lnTo>
                          <a:lnTo>
                            <a:pt x="26" y="8"/>
                          </a:lnTo>
                          <a:lnTo>
                            <a:pt x="21" y="3"/>
                          </a:lnTo>
                          <a:lnTo>
                            <a:pt x="12" y="0"/>
                          </a:lnTo>
                          <a:close/>
                        </a:path>
                      </a:pathLst>
                    </a:custGeom>
                    <a:solidFill>
                      <a:srgbClr val="FF8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1" name="Freeform 359"/>
                    <p:cNvSpPr>
                      <a:spLocks/>
                    </p:cNvSpPr>
                    <p:nvPr/>
                  </p:nvSpPr>
                  <p:spPr bwMode="auto">
                    <a:xfrm>
                      <a:off x="3859" y="1144"/>
                      <a:ext cx="20" cy="20"/>
                    </a:xfrm>
                    <a:custGeom>
                      <a:avLst/>
                      <a:gdLst>
                        <a:gd name="T0" fmla="*/ 9 w 20"/>
                        <a:gd name="T1" fmla="*/ 0 h 20"/>
                        <a:gd name="T2" fmla="*/ 2 w 20"/>
                        <a:gd name="T3" fmla="*/ 2 h 20"/>
                        <a:gd name="T4" fmla="*/ 0 w 20"/>
                        <a:gd name="T5" fmla="*/ 10 h 20"/>
                        <a:gd name="T6" fmla="*/ 2 w 20"/>
                        <a:gd name="T7" fmla="*/ 17 h 20"/>
                        <a:gd name="T8" fmla="*/ 9 w 20"/>
                        <a:gd name="T9" fmla="*/ 20 h 20"/>
                        <a:gd name="T10" fmla="*/ 18 w 20"/>
                        <a:gd name="T11" fmla="*/ 17 h 20"/>
                        <a:gd name="T12" fmla="*/ 20 w 20"/>
                        <a:gd name="T13" fmla="*/ 10 h 20"/>
                        <a:gd name="T14" fmla="*/ 18 w 20"/>
                        <a:gd name="T15" fmla="*/ 2 h 20"/>
                        <a:gd name="T16" fmla="*/ 9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9" y="0"/>
                          </a:moveTo>
                          <a:lnTo>
                            <a:pt x="2" y="2"/>
                          </a:lnTo>
                          <a:lnTo>
                            <a:pt x="0" y="10"/>
                          </a:lnTo>
                          <a:lnTo>
                            <a:pt x="2" y="17"/>
                          </a:lnTo>
                          <a:lnTo>
                            <a:pt x="9" y="20"/>
                          </a:lnTo>
                          <a:lnTo>
                            <a:pt x="18" y="17"/>
                          </a:lnTo>
                          <a:lnTo>
                            <a:pt x="20" y="10"/>
                          </a:lnTo>
                          <a:lnTo>
                            <a:pt x="18" y="2"/>
                          </a:lnTo>
                          <a:lnTo>
                            <a:pt x="9" y="0"/>
                          </a:lnTo>
                          <a:close/>
                        </a:path>
                      </a:pathLst>
                    </a:custGeom>
                    <a:solidFill>
                      <a:srgbClr val="FFA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2" name="Freeform 360"/>
                    <p:cNvSpPr>
                      <a:spLocks/>
                    </p:cNvSpPr>
                    <p:nvPr/>
                  </p:nvSpPr>
                  <p:spPr bwMode="auto">
                    <a:xfrm>
                      <a:off x="3861" y="1144"/>
                      <a:ext cx="16" cy="17"/>
                    </a:xfrm>
                    <a:custGeom>
                      <a:avLst/>
                      <a:gdLst>
                        <a:gd name="T0" fmla="*/ 7 w 16"/>
                        <a:gd name="T1" fmla="*/ 0 h 17"/>
                        <a:gd name="T2" fmla="*/ 2 w 16"/>
                        <a:gd name="T3" fmla="*/ 2 h 17"/>
                        <a:gd name="T4" fmla="*/ 0 w 16"/>
                        <a:gd name="T5" fmla="*/ 10 h 17"/>
                        <a:gd name="T6" fmla="*/ 2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2" y="2"/>
                          </a:lnTo>
                          <a:lnTo>
                            <a:pt x="0" y="10"/>
                          </a:lnTo>
                          <a:lnTo>
                            <a:pt x="2" y="15"/>
                          </a:lnTo>
                          <a:lnTo>
                            <a:pt x="7" y="17"/>
                          </a:lnTo>
                          <a:lnTo>
                            <a:pt x="14" y="15"/>
                          </a:lnTo>
                          <a:lnTo>
                            <a:pt x="16" y="10"/>
                          </a:lnTo>
                          <a:lnTo>
                            <a:pt x="14" y="2"/>
                          </a:lnTo>
                          <a:lnTo>
                            <a:pt x="7" y="0"/>
                          </a:lnTo>
                          <a:close/>
                        </a:path>
                      </a:pathLst>
                    </a:custGeom>
                    <a:solidFill>
                      <a:srgbClr val="FFC2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3" name="Freeform 361"/>
                    <p:cNvSpPr>
                      <a:spLocks/>
                    </p:cNvSpPr>
                    <p:nvPr/>
                  </p:nvSpPr>
                  <p:spPr bwMode="auto">
                    <a:xfrm>
                      <a:off x="3863" y="1146"/>
                      <a:ext cx="12" cy="13"/>
                    </a:xfrm>
                    <a:custGeom>
                      <a:avLst/>
                      <a:gdLst>
                        <a:gd name="T0" fmla="*/ 5 w 12"/>
                        <a:gd name="T1" fmla="*/ 0 h 13"/>
                        <a:gd name="T2" fmla="*/ 3 w 12"/>
                        <a:gd name="T3" fmla="*/ 3 h 13"/>
                        <a:gd name="T4" fmla="*/ 0 w 12"/>
                        <a:gd name="T5" fmla="*/ 8 h 13"/>
                        <a:gd name="T6" fmla="*/ 3 w 12"/>
                        <a:gd name="T7" fmla="*/ 10 h 13"/>
                        <a:gd name="T8" fmla="*/ 5 w 12"/>
                        <a:gd name="T9" fmla="*/ 13 h 13"/>
                        <a:gd name="T10" fmla="*/ 10 w 12"/>
                        <a:gd name="T11" fmla="*/ 10 h 13"/>
                        <a:gd name="T12" fmla="*/ 12 w 12"/>
                        <a:gd name="T13" fmla="*/ 8 h 13"/>
                        <a:gd name="T14" fmla="*/ 10 w 12"/>
                        <a:gd name="T15" fmla="*/ 3 h 13"/>
                        <a:gd name="T16" fmla="*/ 5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5" y="0"/>
                          </a:moveTo>
                          <a:lnTo>
                            <a:pt x="3" y="3"/>
                          </a:lnTo>
                          <a:lnTo>
                            <a:pt x="0" y="8"/>
                          </a:lnTo>
                          <a:lnTo>
                            <a:pt x="3" y="10"/>
                          </a:lnTo>
                          <a:lnTo>
                            <a:pt x="5" y="13"/>
                          </a:lnTo>
                          <a:lnTo>
                            <a:pt x="10" y="10"/>
                          </a:lnTo>
                          <a:lnTo>
                            <a:pt x="12" y="8"/>
                          </a:lnTo>
                          <a:lnTo>
                            <a:pt x="10" y="3"/>
                          </a:lnTo>
                          <a:lnTo>
                            <a:pt x="5" y="0"/>
                          </a:lnTo>
                          <a:close/>
                        </a:path>
                      </a:pathLst>
                    </a:custGeom>
                    <a:solidFill>
                      <a:srgbClr val="FFD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4" name="Freeform 362"/>
                    <p:cNvSpPr>
                      <a:spLocks/>
                    </p:cNvSpPr>
                    <p:nvPr/>
                  </p:nvSpPr>
                  <p:spPr bwMode="auto">
                    <a:xfrm>
                      <a:off x="3866" y="1149"/>
                      <a:ext cx="9" cy="7"/>
                    </a:xfrm>
                    <a:custGeom>
                      <a:avLst/>
                      <a:gdLst>
                        <a:gd name="T0" fmla="*/ 4 w 9"/>
                        <a:gd name="T1" fmla="*/ 0 h 7"/>
                        <a:gd name="T2" fmla="*/ 2 w 9"/>
                        <a:gd name="T3" fmla="*/ 2 h 7"/>
                        <a:gd name="T4" fmla="*/ 0 w 9"/>
                        <a:gd name="T5" fmla="*/ 5 h 7"/>
                        <a:gd name="T6" fmla="*/ 2 w 9"/>
                        <a:gd name="T7" fmla="*/ 7 h 7"/>
                        <a:gd name="T8" fmla="*/ 4 w 9"/>
                        <a:gd name="T9" fmla="*/ 7 h 7"/>
                        <a:gd name="T10" fmla="*/ 7 w 9"/>
                        <a:gd name="T11" fmla="*/ 7 h 7"/>
                        <a:gd name="T12" fmla="*/ 9 w 9"/>
                        <a:gd name="T13" fmla="*/ 5 h 7"/>
                        <a:gd name="T14" fmla="*/ 7 w 9"/>
                        <a:gd name="T15" fmla="*/ 2 h 7"/>
                        <a:gd name="T16" fmla="*/ 4 w 9"/>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4" y="0"/>
                          </a:moveTo>
                          <a:lnTo>
                            <a:pt x="2" y="2"/>
                          </a:lnTo>
                          <a:lnTo>
                            <a:pt x="0" y="5"/>
                          </a:lnTo>
                          <a:lnTo>
                            <a:pt x="2" y="7"/>
                          </a:lnTo>
                          <a:lnTo>
                            <a:pt x="4" y="7"/>
                          </a:lnTo>
                          <a:lnTo>
                            <a:pt x="7" y="7"/>
                          </a:lnTo>
                          <a:lnTo>
                            <a:pt x="9" y="5"/>
                          </a:lnTo>
                          <a:lnTo>
                            <a:pt x="7" y="2"/>
                          </a:lnTo>
                          <a:lnTo>
                            <a:pt x="4" y="0"/>
                          </a:lnTo>
                          <a:close/>
                        </a:path>
                      </a:pathLst>
                    </a:custGeom>
                    <a:solidFill>
                      <a:srgbClr val="FFE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15" name="Freeform 363"/>
                    <p:cNvSpPr>
                      <a:spLocks/>
                    </p:cNvSpPr>
                    <p:nvPr/>
                  </p:nvSpPr>
                  <p:spPr bwMode="auto">
                    <a:xfrm>
                      <a:off x="3868" y="115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FFF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53" name="Group 364"/>
                  <p:cNvGrpSpPr>
                    <a:grpSpLocks/>
                  </p:cNvGrpSpPr>
                  <p:nvPr/>
                </p:nvGrpSpPr>
                <p:grpSpPr bwMode="auto">
                  <a:xfrm>
                    <a:off x="3737" y="1179"/>
                    <a:ext cx="46" cy="42"/>
                    <a:chOff x="3737" y="1179"/>
                    <a:chExt cx="46" cy="42"/>
                  </a:xfrm>
                </p:grpSpPr>
                <p:sp>
                  <p:nvSpPr>
                    <p:cNvPr id="4498" name="Freeform 365"/>
                    <p:cNvSpPr>
                      <a:spLocks/>
                    </p:cNvSpPr>
                    <p:nvPr/>
                  </p:nvSpPr>
                  <p:spPr bwMode="auto">
                    <a:xfrm>
                      <a:off x="3737" y="1179"/>
                      <a:ext cx="46" cy="42"/>
                    </a:xfrm>
                    <a:custGeom>
                      <a:avLst/>
                      <a:gdLst>
                        <a:gd name="T0" fmla="*/ 23 w 46"/>
                        <a:gd name="T1" fmla="*/ 0 h 42"/>
                        <a:gd name="T2" fmla="*/ 14 w 46"/>
                        <a:gd name="T3" fmla="*/ 2 h 42"/>
                        <a:gd name="T4" fmla="*/ 7 w 46"/>
                        <a:gd name="T5" fmla="*/ 7 h 42"/>
                        <a:gd name="T6" fmla="*/ 2 w 46"/>
                        <a:gd name="T7" fmla="*/ 12 h 42"/>
                        <a:gd name="T8" fmla="*/ 0 w 46"/>
                        <a:gd name="T9" fmla="*/ 20 h 42"/>
                        <a:gd name="T10" fmla="*/ 2 w 46"/>
                        <a:gd name="T11" fmla="*/ 30 h 42"/>
                        <a:gd name="T12" fmla="*/ 7 w 46"/>
                        <a:gd name="T13" fmla="*/ 35 h 42"/>
                        <a:gd name="T14" fmla="*/ 14 w 46"/>
                        <a:gd name="T15" fmla="*/ 40 h 42"/>
                        <a:gd name="T16" fmla="*/ 23 w 46"/>
                        <a:gd name="T17" fmla="*/ 42 h 42"/>
                        <a:gd name="T18" fmla="*/ 32 w 46"/>
                        <a:gd name="T19" fmla="*/ 40 h 42"/>
                        <a:gd name="T20" fmla="*/ 39 w 46"/>
                        <a:gd name="T21" fmla="*/ 35 h 42"/>
                        <a:gd name="T22" fmla="*/ 44 w 46"/>
                        <a:gd name="T23" fmla="*/ 30 h 42"/>
                        <a:gd name="T24" fmla="*/ 46 w 46"/>
                        <a:gd name="T25" fmla="*/ 20 h 42"/>
                        <a:gd name="T26" fmla="*/ 44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4" y="2"/>
                          </a:lnTo>
                          <a:lnTo>
                            <a:pt x="7" y="7"/>
                          </a:lnTo>
                          <a:lnTo>
                            <a:pt x="2" y="12"/>
                          </a:lnTo>
                          <a:lnTo>
                            <a:pt x="0" y="20"/>
                          </a:lnTo>
                          <a:lnTo>
                            <a:pt x="2" y="30"/>
                          </a:lnTo>
                          <a:lnTo>
                            <a:pt x="7" y="35"/>
                          </a:lnTo>
                          <a:lnTo>
                            <a:pt x="14" y="40"/>
                          </a:lnTo>
                          <a:lnTo>
                            <a:pt x="23" y="42"/>
                          </a:lnTo>
                          <a:lnTo>
                            <a:pt x="32" y="40"/>
                          </a:lnTo>
                          <a:lnTo>
                            <a:pt x="39" y="35"/>
                          </a:lnTo>
                          <a:lnTo>
                            <a:pt x="44" y="30"/>
                          </a:lnTo>
                          <a:lnTo>
                            <a:pt x="46" y="20"/>
                          </a:lnTo>
                          <a:lnTo>
                            <a:pt x="44" y="12"/>
                          </a:lnTo>
                          <a:lnTo>
                            <a:pt x="39" y="7"/>
                          </a:lnTo>
                          <a:lnTo>
                            <a:pt x="32" y="2"/>
                          </a:lnTo>
                          <a:lnTo>
                            <a:pt x="23"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9" name="Freeform 366"/>
                    <p:cNvSpPr>
                      <a:spLocks/>
                    </p:cNvSpPr>
                    <p:nvPr/>
                  </p:nvSpPr>
                  <p:spPr bwMode="auto">
                    <a:xfrm>
                      <a:off x="3742" y="1181"/>
                      <a:ext cx="36" cy="38"/>
                    </a:xfrm>
                    <a:custGeom>
                      <a:avLst/>
                      <a:gdLst>
                        <a:gd name="T0" fmla="*/ 18 w 36"/>
                        <a:gd name="T1" fmla="*/ 0 h 38"/>
                        <a:gd name="T2" fmla="*/ 11 w 36"/>
                        <a:gd name="T3" fmla="*/ 3 h 38"/>
                        <a:gd name="T4" fmla="*/ 7 w 36"/>
                        <a:gd name="T5" fmla="*/ 5 h 38"/>
                        <a:gd name="T6" fmla="*/ 2 w 36"/>
                        <a:gd name="T7" fmla="*/ 13 h 38"/>
                        <a:gd name="T8" fmla="*/ 0 w 36"/>
                        <a:gd name="T9" fmla="*/ 18 h 38"/>
                        <a:gd name="T10" fmla="*/ 2 w 36"/>
                        <a:gd name="T11" fmla="*/ 25 h 38"/>
                        <a:gd name="T12" fmla="*/ 7 w 36"/>
                        <a:gd name="T13" fmla="*/ 33 h 38"/>
                        <a:gd name="T14" fmla="*/ 11 w 36"/>
                        <a:gd name="T15" fmla="*/ 35 h 38"/>
                        <a:gd name="T16" fmla="*/ 18 w 36"/>
                        <a:gd name="T17" fmla="*/ 38 h 38"/>
                        <a:gd name="T18" fmla="*/ 25 w 36"/>
                        <a:gd name="T19" fmla="*/ 35 h 38"/>
                        <a:gd name="T20" fmla="*/ 32 w 36"/>
                        <a:gd name="T21" fmla="*/ 33 h 38"/>
                        <a:gd name="T22" fmla="*/ 34 w 36"/>
                        <a:gd name="T23" fmla="*/ 25 h 38"/>
                        <a:gd name="T24" fmla="*/ 36 w 36"/>
                        <a:gd name="T25" fmla="*/ 18 h 38"/>
                        <a:gd name="T26" fmla="*/ 34 w 36"/>
                        <a:gd name="T27" fmla="*/ 13 h 38"/>
                        <a:gd name="T28" fmla="*/ 32 w 36"/>
                        <a:gd name="T29" fmla="*/ 5 h 38"/>
                        <a:gd name="T30" fmla="*/ 25 w 36"/>
                        <a:gd name="T31" fmla="*/ 3 h 38"/>
                        <a:gd name="T32" fmla="*/ 18 w 3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18" y="0"/>
                          </a:moveTo>
                          <a:lnTo>
                            <a:pt x="11" y="3"/>
                          </a:lnTo>
                          <a:lnTo>
                            <a:pt x="7" y="5"/>
                          </a:lnTo>
                          <a:lnTo>
                            <a:pt x="2" y="13"/>
                          </a:lnTo>
                          <a:lnTo>
                            <a:pt x="0" y="18"/>
                          </a:lnTo>
                          <a:lnTo>
                            <a:pt x="2" y="25"/>
                          </a:lnTo>
                          <a:lnTo>
                            <a:pt x="7" y="33"/>
                          </a:lnTo>
                          <a:lnTo>
                            <a:pt x="11" y="35"/>
                          </a:lnTo>
                          <a:lnTo>
                            <a:pt x="18" y="38"/>
                          </a:lnTo>
                          <a:lnTo>
                            <a:pt x="25" y="35"/>
                          </a:lnTo>
                          <a:lnTo>
                            <a:pt x="32" y="33"/>
                          </a:lnTo>
                          <a:lnTo>
                            <a:pt x="34" y="25"/>
                          </a:lnTo>
                          <a:lnTo>
                            <a:pt x="36" y="18"/>
                          </a:lnTo>
                          <a:lnTo>
                            <a:pt x="34" y="13"/>
                          </a:lnTo>
                          <a:lnTo>
                            <a:pt x="32" y="5"/>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0" name="Freeform 367"/>
                    <p:cNvSpPr>
                      <a:spLocks/>
                    </p:cNvSpPr>
                    <p:nvPr/>
                  </p:nvSpPr>
                  <p:spPr bwMode="auto">
                    <a:xfrm>
                      <a:off x="3744" y="1184"/>
                      <a:ext cx="34" cy="32"/>
                    </a:xfrm>
                    <a:custGeom>
                      <a:avLst/>
                      <a:gdLst>
                        <a:gd name="T0" fmla="*/ 16 w 34"/>
                        <a:gd name="T1" fmla="*/ 0 h 32"/>
                        <a:gd name="T2" fmla="*/ 12 w 34"/>
                        <a:gd name="T3" fmla="*/ 2 h 32"/>
                        <a:gd name="T4" fmla="*/ 5 w 34"/>
                        <a:gd name="T5" fmla="*/ 5 h 32"/>
                        <a:gd name="T6" fmla="*/ 2 w 34"/>
                        <a:gd name="T7" fmla="*/ 10 h 32"/>
                        <a:gd name="T8" fmla="*/ 0 w 34"/>
                        <a:gd name="T9" fmla="*/ 15 h 32"/>
                        <a:gd name="T10" fmla="*/ 2 w 34"/>
                        <a:gd name="T11" fmla="*/ 22 h 32"/>
                        <a:gd name="T12" fmla="*/ 5 w 34"/>
                        <a:gd name="T13" fmla="*/ 27 h 32"/>
                        <a:gd name="T14" fmla="*/ 12 w 34"/>
                        <a:gd name="T15" fmla="*/ 32 h 32"/>
                        <a:gd name="T16" fmla="*/ 16 w 34"/>
                        <a:gd name="T17" fmla="*/ 32 h 32"/>
                        <a:gd name="T18" fmla="*/ 23 w 34"/>
                        <a:gd name="T19" fmla="*/ 32 h 32"/>
                        <a:gd name="T20" fmla="*/ 30 w 34"/>
                        <a:gd name="T21" fmla="*/ 27 h 32"/>
                        <a:gd name="T22" fmla="*/ 32 w 34"/>
                        <a:gd name="T23" fmla="*/ 22 h 32"/>
                        <a:gd name="T24" fmla="*/ 34 w 34"/>
                        <a:gd name="T25" fmla="*/ 15 h 32"/>
                        <a:gd name="T26" fmla="*/ 32 w 34"/>
                        <a:gd name="T27" fmla="*/ 10 h 32"/>
                        <a:gd name="T28" fmla="*/ 30 w 34"/>
                        <a:gd name="T29" fmla="*/ 5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12" y="2"/>
                          </a:lnTo>
                          <a:lnTo>
                            <a:pt x="5" y="5"/>
                          </a:lnTo>
                          <a:lnTo>
                            <a:pt x="2" y="10"/>
                          </a:lnTo>
                          <a:lnTo>
                            <a:pt x="0" y="15"/>
                          </a:lnTo>
                          <a:lnTo>
                            <a:pt x="2" y="22"/>
                          </a:lnTo>
                          <a:lnTo>
                            <a:pt x="5" y="27"/>
                          </a:lnTo>
                          <a:lnTo>
                            <a:pt x="12" y="32"/>
                          </a:lnTo>
                          <a:lnTo>
                            <a:pt x="16" y="32"/>
                          </a:lnTo>
                          <a:lnTo>
                            <a:pt x="23" y="32"/>
                          </a:lnTo>
                          <a:lnTo>
                            <a:pt x="30" y="27"/>
                          </a:lnTo>
                          <a:lnTo>
                            <a:pt x="32" y="22"/>
                          </a:lnTo>
                          <a:lnTo>
                            <a:pt x="34" y="15"/>
                          </a:lnTo>
                          <a:lnTo>
                            <a:pt x="32"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1" name="Freeform 368"/>
                    <p:cNvSpPr>
                      <a:spLocks/>
                    </p:cNvSpPr>
                    <p:nvPr/>
                  </p:nvSpPr>
                  <p:spPr bwMode="auto">
                    <a:xfrm>
                      <a:off x="3746" y="1186"/>
                      <a:ext cx="30" cy="30"/>
                    </a:xfrm>
                    <a:custGeom>
                      <a:avLst/>
                      <a:gdLst>
                        <a:gd name="T0" fmla="*/ 14 w 30"/>
                        <a:gd name="T1" fmla="*/ 0 h 30"/>
                        <a:gd name="T2" fmla="*/ 10 w 30"/>
                        <a:gd name="T3" fmla="*/ 3 h 30"/>
                        <a:gd name="T4" fmla="*/ 5 w 30"/>
                        <a:gd name="T5" fmla="*/ 5 h 30"/>
                        <a:gd name="T6" fmla="*/ 3 w 30"/>
                        <a:gd name="T7" fmla="*/ 8 h 30"/>
                        <a:gd name="T8" fmla="*/ 0 w 30"/>
                        <a:gd name="T9" fmla="*/ 13 h 30"/>
                        <a:gd name="T10" fmla="*/ 3 w 30"/>
                        <a:gd name="T11" fmla="*/ 20 h 30"/>
                        <a:gd name="T12" fmla="*/ 5 w 30"/>
                        <a:gd name="T13" fmla="*/ 25 h 30"/>
                        <a:gd name="T14" fmla="*/ 10 w 30"/>
                        <a:gd name="T15" fmla="*/ 30 h 30"/>
                        <a:gd name="T16" fmla="*/ 14 w 30"/>
                        <a:gd name="T17" fmla="*/ 30 h 30"/>
                        <a:gd name="T18" fmla="*/ 21 w 30"/>
                        <a:gd name="T19" fmla="*/ 30 h 30"/>
                        <a:gd name="T20" fmla="*/ 26 w 30"/>
                        <a:gd name="T21" fmla="*/ 25 h 30"/>
                        <a:gd name="T22" fmla="*/ 30 w 30"/>
                        <a:gd name="T23" fmla="*/ 20 h 30"/>
                        <a:gd name="T24" fmla="*/ 30 w 30"/>
                        <a:gd name="T25" fmla="*/ 13 h 30"/>
                        <a:gd name="T26" fmla="*/ 30 w 30"/>
                        <a:gd name="T27" fmla="*/ 8 h 30"/>
                        <a:gd name="T28" fmla="*/ 26 w 30"/>
                        <a:gd name="T29" fmla="*/ 5 h 30"/>
                        <a:gd name="T30" fmla="*/ 21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10" y="3"/>
                          </a:lnTo>
                          <a:lnTo>
                            <a:pt x="5" y="5"/>
                          </a:lnTo>
                          <a:lnTo>
                            <a:pt x="3" y="8"/>
                          </a:lnTo>
                          <a:lnTo>
                            <a:pt x="0" y="13"/>
                          </a:lnTo>
                          <a:lnTo>
                            <a:pt x="3" y="20"/>
                          </a:lnTo>
                          <a:lnTo>
                            <a:pt x="5" y="25"/>
                          </a:lnTo>
                          <a:lnTo>
                            <a:pt x="10" y="30"/>
                          </a:lnTo>
                          <a:lnTo>
                            <a:pt x="14" y="30"/>
                          </a:lnTo>
                          <a:lnTo>
                            <a:pt x="21" y="30"/>
                          </a:lnTo>
                          <a:lnTo>
                            <a:pt x="26" y="25"/>
                          </a:lnTo>
                          <a:lnTo>
                            <a:pt x="30" y="20"/>
                          </a:lnTo>
                          <a:lnTo>
                            <a:pt x="30" y="13"/>
                          </a:lnTo>
                          <a:lnTo>
                            <a:pt x="30" y="8"/>
                          </a:lnTo>
                          <a:lnTo>
                            <a:pt x="26" y="5"/>
                          </a:lnTo>
                          <a:lnTo>
                            <a:pt x="21" y="3"/>
                          </a:lnTo>
                          <a:lnTo>
                            <a:pt x="14"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2" name="Freeform 369"/>
                    <p:cNvSpPr>
                      <a:spLocks/>
                    </p:cNvSpPr>
                    <p:nvPr/>
                  </p:nvSpPr>
                  <p:spPr bwMode="auto">
                    <a:xfrm>
                      <a:off x="3749" y="1189"/>
                      <a:ext cx="25" cy="25"/>
                    </a:xfrm>
                    <a:custGeom>
                      <a:avLst/>
                      <a:gdLst>
                        <a:gd name="T0" fmla="*/ 11 w 25"/>
                        <a:gd name="T1" fmla="*/ 0 h 25"/>
                        <a:gd name="T2" fmla="*/ 4 w 25"/>
                        <a:gd name="T3" fmla="*/ 2 h 25"/>
                        <a:gd name="T4" fmla="*/ 2 w 25"/>
                        <a:gd name="T5" fmla="*/ 7 h 25"/>
                        <a:gd name="T6" fmla="*/ 0 w 25"/>
                        <a:gd name="T7" fmla="*/ 12 h 25"/>
                        <a:gd name="T8" fmla="*/ 2 w 25"/>
                        <a:gd name="T9" fmla="*/ 17 h 25"/>
                        <a:gd name="T10" fmla="*/ 4 w 25"/>
                        <a:gd name="T11" fmla="*/ 22 h 25"/>
                        <a:gd name="T12" fmla="*/ 11 w 25"/>
                        <a:gd name="T13" fmla="*/ 25 h 25"/>
                        <a:gd name="T14" fmla="*/ 23 w 25"/>
                        <a:gd name="T15" fmla="*/ 22 h 25"/>
                        <a:gd name="T16" fmla="*/ 25 w 25"/>
                        <a:gd name="T17" fmla="*/ 12 h 25"/>
                        <a:gd name="T18" fmla="*/ 23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4" y="2"/>
                          </a:lnTo>
                          <a:lnTo>
                            <a:pt x="2" y="7"/>
                          </a:lnTo>
                          <a:lnTo>
                            <a:pt x="0" y="12"/>
                          </a:lnTo>
                          <a:lnTo>
                            <a:pt x="2" y="17"/>
                          </a:lnTo>
                          <a:lnTo>
                            <a:pt x="4" y="22"/>
                          </a:lnTo>
                          <a:lnTo>
                            <a:pt x="11" y="25"/>
                          </a:lnTo>
                          <a:lnTo>
                            <a:pt x="23" y="22"/>
                          </a:lnTo>
                          <a:lnTo>
                            <a:pt x="25" y="12"/>
                          </a:lnTo>
                          <a:lnTo>
                            <a:pt x="23"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3" name="Freeform 370"/>
                    <p:cNvSpPr>
                      <a:spLocks/>
                    </p:cNvSpPr>
                    <p:nvPr/>
                  </p:nvSpPr>
                  <p:spPr bwMode="auto">
                    <a:xfrm>
                      <a:off x="3751" y="1189"/>
                      <a:ext cx="21" cy="22"/>
                    </a:xfrm>
                    <a:custGeom>
                      <a:avLst/>
                      <a:gdLst>
                        <a:gd name="T0" fmla="*/ 11 w 21"/>
                        <a:gd name="T1" fmla="*/ 0 h 22"/>
                        <a:gd name="T2" fmla="*/ 2 w 21"/>
                        <a:gd name="T3" fmla="*/ 2 h 22"/>
                        <a:gd name="T4" fmla="*/ 0 w 21"/>
                        <a:gd name="T5" fmla="*/ 10 h 22"/>
                        <a:gd name="T6" fmla="*/ 2 w 21"/>
                        <a:gd name="T7" fmla="*/ 20 h 22"/>
                        <a:gd name="T8" fmla="*/ 11 w 21"/>
                        <a:gd name="T9" fmla="*/ 22 h 22"/>
                        <a:gd name="T10" fmla="*/ 18 w 21"/>
                        <a:gd name="T11" fmla="*/ 20 h 22"/>
                        <a:gd name="T12" fmla="*/ 21 w 21"/>
                        <a:gd name="T13" fmla="*/ 10 h 22"/>
                        <a:gd name="T14" fmla="*/ 18 w 21"/>
                        <a:gd name="T15" fmla="*/ 2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1" y="0"/>
                          </a:moveTo>
                          <a:lnTo>
                            <a:pt x="2" y="2"/>
                          </a:lnTo>
                          <a:lnTo>
                            <a:pt x="0" y="10"/>
                          </a:lnTo>
                          <a:lnTo>
                            <a:pt x="2" y="20"/>
                          </a:lnTo>
                          <a:lnTo>
                            <a:pt x="11" y="22"/>
                          </a:lnTo>
                          <a:lnTo>
                            <a:pt x="18" y="20"/>
                          </a:lnTo>
                          <a:lnTo>
                            <a:pt x="21" y="10"/>
                          </a:lnTo>
                          <a:lnTo>
                            <a:pt x="18" y="2"/>
                          </a:lnTo>
                          <a:lnTo>
                            <a:pt x="11"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4" name="Freeform 371"/>
                    <p:cNvSpPr>
                      <a:spLocks/>
                    </p:cNvSpPr>
                    <p:nvPr/>
                  </p:nvSpPr>
                  <p:spPr bwMode="auto">
                    <a:xfrm>
                      <a:off x="3753" y="1191"/>
                      <a:ext cx="16" cy="18"/>
                    </a:xfrm>
                    <a:custGeom>
                      <a:avLst/>
                      <a:gdLst>
                        <a:gd name="T0" fmla="*/ 9 w 16"/>
                        <a:gd name="T1" fmla="*/ 0 h 18"/>
                        <a:gd name="T2" fmla="*/ 3 w 16"/>
                        <a:gd name="T3" fmla="*/ 3 h 18"/>
                        <a:gd name="T4" fmla="*/ 0 w 16"/>
                        <a:gd name="T5" fmla="*/ 8 h 18"/>
                        <a:gd name="T6" fmla="*/ 3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3" y="3"/>
                          </a:lnTo>
                          <a:lnTo>
                            <a:pt x="0" y="8"/>
                          </a:lnTo>
                          <a:lnTo>
                            <a:pt x="3" y="15"/>
                          </a:lnTo>
                          <a:lnTo>
                            <a:pt x="9" y="18"/>
                          </a:lnTo>
                          <a:lnTo>
                            <a:pt x="14" y="15"/>
                          </a:lnTo>
                          <a:lnTo>
                            <a:pt x="16" y="8"/>
                          </a:lnTo>
                          <a:lnTo>
                            <a:pt x="14"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5" name="Freeform 372"/>
                    <p:cNvSpPr>
                      <a:spLocks/>
                    </p:cNvSpPr>
                    <p:nvPr/>
                  </p:nvSpPr>
                  <p:spPr bwMode="auto">
                    <a:xfrm>
                      <a:off x="3756" y="1194"/>
                      <a:ext cx="11" cy="12"/>
                    </a:xfrm>
                    <a:custGeom>
                      <a:avLst/>
                      <a:gdLst>
                        <a:gd name="T0" fmla="*/ 6 w 11"/>
                        <a:gd name="T1" fmla="*/ 0 h 12"/>
                        <a:gd name="T2" fmla="*/ 2 w 11"/>
                        <a:gd name="T3" fmla="*/ 2 h 12"/>
                        <a:gd name="T4" fmla="*/ 0 w 11"/>
                        <a:gd name="T5" fmla="*/ 7 h 12"/>
                        <a:gd name="T6" fmla="*/ 2 w 11"/>
                        <a:gd name="T7" fmla="*/ 10 h 12"/>
                        <a:gd name="T8" fmla="*/ 6 w 11"/>
                        <a:gd name="T9" fmla="*/ 12 h 12"/>
                        <a:gd name="T10" fmla="*/ 9 w 11"/>
                        <a:gd name="T11" fmla="*/ 10 h 12"/>
                        <a:gd name="T12" fmla="*/ 11 w 11"/>
                        <a:gd name="T13" fmla="*/ 7 h 12"/>
                        <a:gd name="T14" fmla="*/ 9 w 11"/>
                        <a:gd name="T15" fmla="*/ 2 h 12"/>
                        <a:gd name="T16" fmla="*/ 6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2" y="2"/>
                          </a:lnTo>
                          <a:lnTo>
                            <a:pt x="0" y="7"/>
                          </a:lnTo>
                          <a:lnTo>
                            <a:pt x="2" y="10"/>
                          </a:lnTo>
                          <a:lnTo>
                            <a:pt x="6" y="12"/>
                          </a:lnTo>
                          <a:lnTo>
                            <a:pt x="9" y="10"/>
                          </a:lnTo>
                          <a:lnTo>
                            <a:pt x="11" y="7"/>
                          </a:lnTo>
                          <a:lnTo>
                            <a:pt x="9" y="2"/>
                          </a:lnTo>
                          <a:lnTo>
                            <a:pt x="6"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6" name="Freeform 373"/>
                    <p:cNvSpPr>
                      <a:spLocks/>
                    </p:cNvSpPr>
                    <p:nvPr/>
                  </p:nvSpPr>
                  <p:spPr bwMode="auto">
                    <a:xfrm>
                      <a:off x="3758" y="119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7" name="Freeform 374"/>
                    <p:cNvSpPr>
                      <a:spLocks/>
                    </p:cNvSpPr>
                    <p:nvPr/>
                  </p:nvSpPr>
                  <p:spPr bwMode="auto">
                    <a:xfrm>
                      <a:off x="3760" y="119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454" name="Freeform 375"/>
                  <p:cNvSpPr>
                    <a:spLocks/>
                  </p:cNvSpPr>
                  <p:nvPr/>
                </p:nvSpPr>
                <p:spPr bwMode="auto">
                  <a:xfrm>
                    <a:off x="3726" y="1239"/>
                    <a:ext cx="23" cy="127"/>
                  </a:xfrm>
                  <a:custGeom>
                    <a:avLst/>
                    <a:gdLst>
                      <a:gd name="T0" fmla="*/ 0 w 10"/>
                      <a:gd name="T1" fmla="*/ 0 h 51"/>
                      <a:gd name="T2" fmla="*/ 207161559 w 10"/>
                      <a:gd name="T3" fmla="*/ 2147483647 h 51"/>
                      <a:gd name="T4" fmla="*/ 39160975 w 10"/>
                      <a:gd name="T5" fmla="*/ 2147483647 h 51"/>
                      <a:gd name="T6" fmla="*/ 396216129 w 10"/>
                      <a:gd name="T7" fmla="*/ 2147483647 h 51"/>
                      <a:gd name="T8" fmla="*/ 0 60000 65536"/>
                      <a:gd name="T9" fmla="*/ 0 60000 65536"/>
                      <a:gd name="T10" fmla="*/ 0 60000 65536"/>
                      <a:gd name="T11" fmla="*/ 0 60000 65536"/>
                      <a:gd name="T12" fmla="*/ 0 w 10"/>
                      <a:gd name="T13" fmla="*/ 0 h 51"/>
                      <a:gd name="T14" fmla="*/ 10 w 10"/>
                      <a:gd name="T15" fmla="*/ 51 h 51"/>
                    </a:gdLst>
                    <a:ahLst/>
                    <a:cxnLst>
                      <a:cxn ang="T8">
                        <a:pos x="T0" y="T1"/>
                      </a:cxn>
                      <a:cxn ang="T9">
                        <a:pos x="T2" y="T3"/>
                      </a:cxn>
                      <a:cxn ang="T10">
                        <a:pos x="T4" y="T5"/>
                      </a:cxn>
                      <a:cxn ang="T11">
                        <a:pos x="T6" y="T7"/>
                      </a:cxn>
                    </a:cxnLst>
                    <a:rect l="T12" t="T13" r="T14" b="T15"/>
                    <a:pathLst>
                      <a:path w="10" h="51">
                        <a:moveTo>
                          <a:pt x="0" y="0"/>
                        </a:moveTo>
                        <a:cubicBezTo>
                          <a:pt x="3" y="13"/>
                          <a:pt x="7" y="22"/>
                          <a:pt x="5" y="35"/>
                        </a:cubicBezTo>
                        <a:cubicBezTo>
                          <a:pt x="5" y="38"/>
                          <a:pt x="2" y="40"/>
                          <a:pt x="1" y="43"/>
                        </a:cubicBezTo>
                        <a:cubicBezTo>
                          <a:pt x="3" y="45"/>
                          <a:pt x="4" y="51"/>
                          <a:pt x="10" y="50"/>
                        </a:cubicBezTo>
                      </a:path>
                    </a:pathLst>
                  </a:custGeom>
                  <a:noFill/>
                  <a:ln w="2222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5" name="Freeform 376"/>
                  <p:cNvSpPr>
                    <a:spLocks/>
                  </p:cNvSpPr>
                  <p:nvPr/>
                </p:nvSpPr>
                <p:spPr bwMode="auto">
                  <a:xfrm>
                    <a:off x="3723" y="1094"/>
                    <a:ext cx="301" cy="52"/>
                  </a:xfrm>
                  <a:custGeom>
                    <a:avLst/>
                    <a:gdLst>
                      <a:gd name="T0" fmla="*/ 0 w 131"/>
                      <a:gd name="T1" fmla="*/ 0 h 21"/>
                      <a:gd name="T2" fmla="*/ 959623042 w 131"/>
                      <a:gd name="T3" fmla="*/ 365541141 h 21"/>
                      <a:gd name="T4" fmla="*/ 1399058841 w 131"/>
                      <a:gd name="T5" fmla="*/ 1128716378 h 21"/>
                      <a:gd name="T6" fmla="*/ 2147483647 w 131"/>
                      <a:gd name="T7" fmla="*/ 2147483647 h 21"/>
                      <a:gd name="T8" fmla="*/ 2147483647 w 131"/>
                      <a:gd name="T9" fmla="*/ 2147483647 h 21"/>
                      <a:gd name="T10" fmla="*/ 2147483647 w 131"/>
                      <a:gd name="T11" fmla="*/ 2147483647 h 21"/>
                      <a:gd name="T12" fmla="*/ 2147483647 w 131"/>
                      <a:gd name="T13" fmla="*/ 2147483647 h 21"/>
                      <a:gd name="T14" fmla="*/ 0 60000 65536"/>
                      <a:gd name="T15" fmla="*/ 0 60000 65536"/>
                      <a:gd name="T16" fmla="*/ 0 60000 65536"/>
                      <a:gd name="T17" fmla="*/ 0 60000 65536"/>
                      <a:gd name="T18" fmla="*/ 0 60000 65536"/>
                      <a:gd name="T19" fmla="*/ 0 60000 65536"/>
                      <a:gd name="T20" fmla="*/ 0 60000 65536"/>
                      <a:gd name="T21" fmla="*/ 0 w 131"/>
                      <a:gd name="T22" fmla="*/ 0 h 21"/>
                      <a:gd name="T23" fmla="*/ 131 w 1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21">
                        <a:moveTo>
                          <a:pt x="0" y="0"/>
                        </a:moveTo>
                        <a:cubicBezTo>
                          <a:pt x="8" y="1"/>
                          <a:pt x="16" y="1"/>
                          <a:pt x="25" y="2"/>
                        </a:cubicBezTo>
                        <a:cubicBezTo>
                          <a:pt x="37" y="3"/>
                          <a:pt x="26" y="3"/>
                          <a:pt x="36" y="6"/>
                        </a:cubicBezTo>
                        <a:cubicBezTo>
                          <a:pt x="51" y="11"/>
                          <a:pt x="68" y="11"/>
                          <a:pt x="83" y="13"/>
                        </a:cubicBezTo>
                        <a:cubicBezTo>
                          <a:pt x="95" y="15"/>
                          <a:pt x="107" y="15"/>
                          <a:pt x="118" y="18"/>
                        </a:cubicBezTo>
                        <a:cubicBezTo>
                          <a:pt x="119" y="19"/>
                          <a:pt x="121" y="19"/>
                          <a:pt x="123" y="20"/>
                        </a:cubicBezTo>
                        <a:cubicBezTo>
                          <a:pt x="126" y="20"/>
                          <a:pt x="131" y="21"/>
                          <a:pt x="131" y="2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6" name="Freeform 377"/>
                  <p:cNvSpPr>
                    <a:spLocks/>
                  </p:cNvSpPr>
                  <p:nvPr/>
                </p:nvSpPr>
                <p:spPr bwMode="auto">
                  <a:xfrm>
                    <a:off x="3717" y="1181"/>
                    <a:ext cx="117" cy="83"/>
                  </a:xfrm>
                  <a:custGeom>
                    <a:avLst/>
                    <a:gdLst>
                      <a:gd name="T0" fmla="*/ 0 w 51"/>
                      <a:gd name="T1" fmla="*/ 0 h 33"/>
                      <a:gd name="T2" fmla="*/ 718195305 w 51"/>
                      <a:gd name="T3" fmla="*/ 2044495355 h 33"/>
                      <a:gd name="T4" fmla="*/ 818267585 w 51"/>
                      <a:gd name="T5" fmla="*/ 2147483647 h 33"/>
                      <a:gd name="T6" fmla="*/ 981991067 w 51"/>
                      <a:gd name="T7" fmla="*/ 2147483647 h 33"/>
                      <a:gd name="T8" fmla="*/ 1498715386 w 51"/>
                      <a:gd name="T9" fmla="*/ 2147483647 h 33"/>
                      <a:gd name="T10" fmla="*/ 1762491765 w 51"/>
                      <a:gd name="T11" fmla="*/ 2147483647 h 33"/>
                      <a:gd name="T12" fmla="*/ 1905425271 w 51"/>
                      <a:gd name="T13" fmla="*/ 2147483647 h 33"/>
                      <a:gd name="T14" fmla="*/ 0 60000 65536"/>
                      <a:gd name="T15" fmla="*/ 0 60000 65536"/>
                      <a:gd name="T16" fmla="*/ 0 60000 65536"/>
                      <a:gd name="T17" fmla="*/ 0 60000 65536"/>
                      <a:gd name="T18" fmla="*/ 0 60000 65536"/>
                      <a:gd name="T19" fmla="*/ 0 60000 65536"/>
                      <a:gd name="T20" fmla="*/ 0 60000 65536"/>
                      <a:gd name="T21" fmla="*/ 0 w 51"/>
                      <a:gd name="T22" fmla="*/ 0 h 33"/>
                      <a:gd name="T23" fmla="*/ 51 w 5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3">
                        <a:moveTo>
                          <a:pt x="0" y="0"/>
                        </a:moveTo>
                        <a:cubicBezTo>
                          <a:pt x="6" y="2"/>
                          <a:pt x="12" y="5"/>
                          <a:pt x="19" y="8"/>
                        </a:cubicBezTo>
                        <a:cubicBezTo>
                          <a:pt x="20" y="8"/>
                          <a:pt x="21" y="9"/>
                          <a:pt x="22" y="9"/>
                        </a:cubicBezTo>
                        <a:cubicBezTo>
                          <a:pt x="23" y="10"/>
                          <a:pt x="26" y="11"/>
                          <a:pt x="26" y="11"/>
                        </a:cubicBezTo>
                        <a:cubicBezTo>
                          <a:pt x="31" y="16"/>
                          <a:pt x="34" y="25"/>
                          <a:pt x="40" y="28"/>
                        </a:cubicBezTo>
                        <a:cubicBezTo>
                          <a:pt x="42" y="30"/>
                          <a:pt x="45" y="30"/>
                          <a:pt x="47" y="31"/>
                        </a:cubicBezTo>
                        <a:cubicBezTo>
                          <a:pt x="48" y="32"/>
                          <a:pt x="51" y="33"/>
                          <a:pt x="51" y="3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7" name="Freeform 378"/>
                  <p:cNvSpPr>
                    <a:spLocks/>
                  </p:cNvSpPr>
                  <p:nvPr/>
                </p:nvSpPr>
                <p:spPr bwMode="auto">
                  <a:xfrm>
                    <a:off x="3714" y="1122"/>
                    <a:ext cx="133" cy="149"/>
                  </a:xfrm>
                  <a:custGeom>
                    <a:avLst/>
                    <a:gdLst>
                      <a:gd name="T0" fmla="*/ 0 w 58"/>
                      <a:gd name="T1" fmla="*/ 0 h 60"/>
                      <a:gd name="T2" fmla="*/ 113921120 w 58"/>
                      <a:gd name="T3" fmla="*/ 1765734185 h 60"/>
                      <a:gd name="T4" fmla="*/ 289349452 w 58"/>
                      <a:gd name="T5" fmla="*/ 1985489279 h 60"/>
                      <a:gd name="T6" fmla="*/ 513109450 w 58"/>
                      <a:gd name="T7" fmla="*/ 2147483647 h 60"/>
                      <a:gd name="T8" fmla="*/ 888581576 w 58"/>
                      <a:gd name="T9" fmla="*/ 2147483647 h 60"/>
                      <a:gd name="T10" fmla="*/ 1176613049 w 58"/>
                      <a:gd name="T11" fmla="*/ 2147483647 h 60"/>
                      <a:gd name="T12" fmla="*/ 1859169423 w 58"/>
                      <a:gd name="T13" fmla="*/ 2147483647 h 60"/>
                      <a:gd name="T14" fmla="*/ 2072058751 w 58"/>
                      <a:gd name="T15" fmla="*/ 2147483647 h 60"/>
                      <a:gd name="T16" fmla="*/ 2147483647 w 58"/>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0"/>
                      <a:gd name="T29" fmla="*/ 58 w 58"/>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0">
                        <a:moveTo>
                          <a:pt x="0" y="0"/>
                        </a:moveTo>
                        <a:cubicBezTo>
                          <a:pt x="1" y="3"/>
                          <a:pt x="1" y="6"/>
                          <a:pt x="3" y="9"/>
                        </a:cubicBezTo>
                        <a:cubicBezTo>
                          <a:pt x="4" y="10"/>
                          <a:pt x="7" y="10"/>
                          <a:pt x="8" y="10"/>
                        </a:cubicBezTo>
                        <a:cubicBezTo>
                          <a:pt x="11" y="11"/>
                          <a:pt x="12" y="12"/>
                          <a:pt x="14" y="13"/>
                        </a:cubicBezTo>
                        <a:cubicBezTo>
                          <a:pt x="19" y="16"/>
                          <a:pt x="19" y="19"/>
                          <a:pt x="24" y="21"/>
                        </a:cubicBezTo>
                        <a:cubicBezTo>
                          <a:pt x="29" y="29"/>
                          <a:pt x="26" y="27"/>
                          <a:pt x="32" y="30"/>
                        </a:cubicBezTo>
                        <a:cubicBezTo>
                          <a:pt x="38" y="38"/>
                          <a:pt x="41" y="39"/>
                          <a:pt x="50" y="44"/>
                        </a:cubicBezTo>
                        <a:cubicBezTo>
                          <a:pt x="52" y="45"/>
                          <a:pt x="55" y="46"/>
                          <a:pt x="56" y="47"/>
                        </a:cubicBezTo>
                        <a:cubicBezTo>
                          <a:pt x="58" y="51"/>
                          <a:pt x="57" y="56"/>
                          <a:pt x="58" y="60"/>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8" name="Freeform 379"/>
                  <p:cNvSpPr>
                    <a:spLocks/>
                  </p:cNvSpPr>
                  <p:nvPr/>
                </p:nvSpPr>
                <p:spPr bwMode="auto">
                  <a:xfrm>
                    <a:off x="3723" y="1219"/>
                    <a:ext cx="147" cy="60"/>
                  </a:xfrm>
                  <a:custGeom>
                    <a:avLst/>
                    <a:gdLst>
                      <a:gd name="T0" fmla="*/ 0 w 64"/>
                      <a:gd name="T1" fmla="*/ 0 h 24"/>
                      <a:gd name="T2" fmla="*/ 800504794 w 64"/>
                      <a:gd name="T3" fmla="*/ 1210766613 h 24"/>
                      <a:gd name="T4" fmla="*/ 1032205312 w 64"/>
                      <a:gd name="T5" fmla="*/ 1385815438 h 24"/>
                      <a:gd name="T6" fmla="*/ 1234887904 w 64"/>
                      <a:gd name="T7" fmla="*/ 1823616533 h 24"/>
                      <a:gd name="T8" fmla="*/ 1535628839 w 64"/>
                      <a:gd name="T9" fmla="*/ 2147483647 h 24"/>
                      <a:gd name="T10" fmla="*/ 1608327092 w 64"/>
                      <a:gd name="T11" fmla="*/ 2147483647 h 24"/>
                      <a:gd name="T12" fmla="*/ 2102096947 w 64"/>
                      <a:gd name="T13" fmla="*/ 2147483647 h 24"/>
                      <a:gd name="T14" fmla="*/ 2147483647 w 64"/>
                      <a:gd name="T15" fmla="*/ 2147483647 h 24"/>
                      <a:gd name="T16" fmla="*/ 2147483647 w 64"/>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4"/>
                      <a:gd name="T29" fmla="*/ 64 w 6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4">
                        <a:moveTo>
                          <a:pt x="0" y="0"/>
                        </a:moveTo>
                        <a:cubicBezTo>
                          <a:pt x="8" y="0"/>
                          <a:pt x="14" y="3"/>
                          <a:pt x="21" y="5"/>
                        </a:cubicBezTo>
                        <a:cubicBezTo>
                          <a:pt x="23" y="5"/>
                          <a:pt x="25" y="6"/>
                          <a:pt x="27" y="6"/>
                        </a:cubicBezTo>
                        <a:cubicBezTo>
                          <a:pt x="29" y="7"/>
                          <a:pt x="32" y="8"/>
                          <a:pt x="32" y="8"/>
                        </a:cubicBezTo>
                        <a:cubicBezTo>
                          <a:pt x="38" y="16"/>
                          <a:pt x="30" y="7"/>
                          <a:pt x="40" y="13"/>
                        </a:cubicBezTo>
                        <a:cubicBezTo>
                          <a:pt x="41" y="14"/>
                          <a:pt x="41" y="15"/>
                          <a:pt x="42" y="16"/>
                        </a:cubicBezTo>
                        <a:cubicBezTo>
                          <a:pt x="48" y="20"/>
                          <a:pt x="48" y="20"/>
                          <a:pt x="55" y="20"/>
                        </a:cubicBezTo>
                        <a:cubicBezTo>
                          <a:pt x="57" y="21"/>
                          <a:pt x="58" y="22"/>
                          <a:pt x="59" y="23"/>
                        </a:cubicBezTo>
                        <a:cubicBezTo>
                          <a:pt x="61" y="24"/>
                          <a:pt x="64" y="23"/>
                          <a:pt x="64" y="2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59" name="Freeform 380"/>
                  <p:cNvSpPr>
                    <a:spLocks/>
                  </p:cNvSpPr>
                  <p:nvPr/>
                </p:nvSpPr>
                <p:spPr bwMode="auto">
                  <a:xfrm>
                    <a:off x="3774" y="1184"/>
                    <a:ext cx="103" cy="30"/>
                  </a:xfrm>
                  <a:custGeom>
                    <a:avLst/>
                    <a:gdLst>
                      <a:gd name="T0" fmla="*/ 0 w 45"/>
                      <a:gd name="T1" fmla="*/ 0 h 12"/>
                      <a:gd name="T2" fmla="*/ 713327628 w 45"/>
                      <a:gd name="T3" fmla="*/ 920181458 h 12"/>
                      <a:gd name="T4" fmla="*/ 992518808 w 45"/>
                      <a:gd name="T5" fmla="*/ 2147483647 h 12"/>
                      <a:gd name="T6" fmla="*/ 1605565552 w 45"/>
                      <a:gd name="T7" fmla="*/ 2147483647 h 12"/>
                      <a:gd name="T8" fmla="*/ 0 60000 65536"/>
                      <a:gd name="T9" fmla="*/ 0 60000 65536"/>
                      <a:gd name="T10" fmla="*/ 0 60000 65536"/>
                      <a:gd name="T11" fmla="*/ 0 60000 65536"/>
                      <a:gd name="T12" fmla="*/ 0 w 45"/>
                      <a:gd name="T13" fmla="*/ 0 h 12"/>
                      <a:gd name="T14" fmla="*/ 45 w 45"/>
                      <a:gd name="T15" fmla="*/ 12 h 12"/>
                    </a:gdLst>
                    <a:ahLst/>
                    <a:cxnLst>
                      <a:cxn ang="T8">
                        <a:pos x="T0" y="T1"/>
                      </a:cxn>
                      <a:cxn ang="T9">
                        <a:pos x="T2" y="T3"/>
                      </a:cxn>
                      <a:cxn ang="T10">
                        <a:pos x="T4" y="T5"/>
                      </a:cxn>
                      <a:cxn ang="T11">
                        <a:pos x="T6" y="T7"/>
                      </a:cxn>
                    </a:cxnLst>
                    <a:rect l="T12" t="T13" r="T14" b="T15"/>
                    <a:pathLst>
                      <a:path w="45" h="12">
                        <a:moveTo>
                          <a:pt x="0" y="0"/>
                        </a:moveTo>
                        <a:cubicBezTo>
                          <a:pt x="13" y="0"/>
                          <a:pt x="9" y="1"/>
                          <a:pt x="20" y="4"/>
                        </a:cubicBezTo>
                        <a:cubicBezTo>
                          <a:pt x="21" y="5"/>
                          <a:pt x="24" y="9"/>
                          <a:pt x="28" y="10"/>
                        </a:cubicBezTo>
                        <a:cubicBezTo>
                          <a:pt x="33" y="11"/>
                          <a:pt x="41" y="10"/>
                          <a:pt x="45"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60" name="Freeform 381"/>
                  <p:cNvSpPr>
                    <a:spLocks/>
                  </p:cNvSpPr>
                  <p:nvPr/>
                </p:nvSpPr>
                <p:spPr bwMode="auto">
                  <a:xfrm>
                    <a:off x="3774" y="1234"/>
                    <a:ext cx="37" cy="82"/>
                  </a:xfrm>
                  <a:custGeom>
                    <a:avLst/>
                    <a:gdLst>
                      <a:gd name="T0" fmla="*/ 0 w 16"/>
                      <a:gd name="T1" fmla="*/ 0 h 33"/>
                      <a:gd name="T2" fmla="*/ 439380742 w 16"/>
                      <a:gd name="T3" fmla="*/ 2147483647 h 33"/>
                      <a:gd name="T4" fmla="*/ 572685022 w 16"/>
                      <a:gd name="T5" fmla="*/ 2147483647 h 33"/>
                      <a:gd name="T6" fmla="*/ 711746437 w 16"/>
                      <a:gd name="T7" fmla="*/ 2147483647 h 33"/>
                      <a:gd name="T8" fmla="*/ 0 60000 65536"/>
                      <a:gd name="T9" fmla="*/ 0 60000 65536"/>
                      <a:gd name="T10" fmla="*/ 0 60000 65536"/>
                      <a:gd name="T11" fmla="*/ 0 60000 65536"/>
                      <a:gd name="T12" fmla="*/ 0 w 16"/>
                      <a:gd name="T13" fmla="*/ 0 h 33"/>
                      <a:gd name="T14" fmla="*/ 16 w 16"/>
                      <a:gd name="T15" fmla="*/ 33 h 33"/>
                    </a:gdLst>
                    <a:ahLst/>
                    <a:cxnLst>
                      <a:cxn ang="T8">
                        <a:pos x="T0" y="T1"/>
                      </a:cxn>
                      <a:cxn ang="T9">
                        <a:pos x="T2" y="T3"/>
                      </a:cxn>
                      <a:cxn ang="T10">
                        <a:pos x="T4" y="T5"/>
                      </a:cxn>
                      <a:cxn ang="T11">
                        <a:pos x="T6" y="T7"/>
                      </a:cxn>
                    </a:cxnLst>
                    <a:rect l="T12" t="T13" r="T14" b="T15"/>
                    <a:pathLst>
                      <a:path w="16" h="33">
                        <a:moveTo>
                          <a:pt x="0" y="0"/>
                        </a:moveTo>
                        <a:cubicBezTo>
                          <a:pt x="3" y="6"/>
                          <a:pt x="5" y="9"/>
                          <a:pt x="10" y="14"/>
                        </a:cubicBezTo>
                        <a:cubicBezTo>
                          <a:pt x="11" y="18"/>
                          <a:pt x="12" y="22"/>
                          <a:pt x="13" y="25"/>
                        </a:cubicBezTo>
                        <a:cubicBezTo>
                          <a:pt x="16" y="33"/>
                          <a:pt x="15" y="26"/>
                          <a:pt x="16"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61" name="Freeform 382"/>
                  <p:cNvSpPr>
                    <a:spLocks/>
                  </p:cNvSpPr>
                  <p:nvPr/>
                </p:nvSpPr>
                <p:spPr bwMode="auto">
                  <a:xfrm>
                    <a:off x="3776" y="1176"/>
                    <a:ext cx="278" cy="155"/>
                  </a:xfrm>
                  <a:custGeom>
                    <a:avLst/>
                    <a:gdLst>
                      <a:gd name="T0" fmla="*/ 0 w 121"/>
                      <a:gd name="T1" fmla="*/ 0 h 62"/>
                      <a:gd name="T2" fmla="*/ 417145360 w 121"/>
                      <a:gd name="T3" fmla="*/ 920181458 h 62"/>
                      <a:gd name="T4" fmla="*/ 1008544972 w 121"/>
                      <a:gd name="T5" fmla="*/ 2147483647 h 62"/>
                      <a:gd name="T6" fmla="*/ 1785402084 w 121"/>
                      <a:gd name="T7" fmla="*/ 2147483647 h 62"/>
                      <a:gd name="T8" fmla="*/ 2147483647 w 121"/>
                      <a:gd name="T9" fmla="*/ 2147483647 h 62"/>
                      <a:gd name="T10" fmla="*/ 2147483647 w 121"/>
                      <a:gd name="T11" fmla="*/ 2147483647 h 62"/>
                      <a:gd name="T12" fmla="*/ 2147483647 w 121"/>
                      <a:gd name="T13" fmla="*/ 2147483647 h 62"/>
                      <a:gd name="T14" fmla="*/ 2147483647 w 121"/>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2"/>
                      <a:gd name="T26" fmla="*/ 121 w 12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2">
                        <a:moveTo>
                          <a:pt x="0" y="0"/>
                        </a:moveTo>
                        <a:cubicBezTo>
                          <a:pt x="5" y="1"/>
                          <a:pt x="7" y="1"/>
                          <a:pt x="11" y="4"/>
                        </a:cubicBezTo>
                        <a:cubicBezTo>
                          <a:pt x="17" y="10"/>
                          <a:pt x="17" y="13"/>
                          <a:pt x="26" y="15"/>
                        </a:cubicBezTo>
                        <a:cubicBezTo>
                          <a:pt x="30" y="19"/>
                          <a:pt x="41" y="27"/>
                          <a:pt x="46" y="29"/>
                        </a:cubicBezTo>
                        <a:cubicBezTo>
                          <a:pt x="54" y="32"/>
                          <a:pt x="64" y="34"/>
                          <a:pt x="72" y="37"/>
                        </a:cubicBezTo>
                        <a:cubicBezTo>
                          <a:pt x="78" y="40"/>
                          <a:pt x="83" y="43"/>
                          <a:pt x="90" y="44"/>
                        </a:cubicBezTo>
                        <a:cubicBezTo>
                          <a:pt x="106" y="54"/>
                          <a:pt x="91" y="43"/>
                          <a:pt x="98" y="52"/>
                        </a:cubicBezTo>
                        <a:cubicBezTo>
                          <a:pt x="103" y="58"/>
                          <a:pt x="113" y="62"/>
                          <a:pt x="121" y="6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62" name="Freeform 383"/>
                  <p:cNvSpPr>
                    <a:spLocks/>
                  </p:cNvSpPr>
                  <p:nvPr/>
                </p:nvSpPr>
                <p:spPr bwMode="auto">
                  <a:xfrm>
                    <a:off x="3902" y="1241"/>
                    <a:ext cx="140" cy="20"/>
                  </a:xfrm>
                  <a:custGeom>
                    <a:avLst/>
                    <a:gdLst>
                      <a:gd name="T0" fmla="*/ 0 w 61"/>
                      <a:gd name="T1" fmla="*/ 659420908 h 8"/>
                      <a:gd name="T2" fmla="*/ 2007886435 w 61"/>
                      <a:gd name="T3" fmla="*/ 1385815438 h 8"/>
                      <a:gd name="T4" fmla="*/ 2147483647 w 61"/>
                      <a:gd name="T5" fmla="*/ 1823616533 h 8"/>
                      <a:gd name="T6" fmla="*/ 0 60000 65536"/>
                      <a:gd name="T7" fmla="*/ 0 60000 65536"/>
                      <a:gd name="T8" fmla="*/ 0 60000 65536"/>
                      <a:gd name="T9" fmla="*/ 0 w 61"/>
                      <a:gd name="T10" fmla="*/ 0 h 8"/>
                      <a:gd name="T11" fmla="*/ 61 w 61"/>
                      <a:gd name="T12" fmla="*/ 8 h 8"/>
                    </a:gdLst>
                    <a:ahLst/>
                    <a:cxnLst>
                      <a:cxn ang="T6">
                        <a:pos x="T0" y="T1"/>
                      </a:cxn>
                      <a:cxn ang="T7">
                        <a:pos x="T2" y="T3"/>
                      </a:cxn>
                      <a:cxn ang="T8">
                        <a:pos x="T4" y="T5"/>
                      </a:cxn>
                    </a:cxnLst>
                    <a:rect l="T9" t="T10" r="T11" b="T12"/>
                    <a:pathLst>
                      <a:path w="61" h="8">
                        <a:moveTo>
                          <a:pt x="0" y="3"/>
                        </a:moveTo>
                        <a:cubicBezTo>
                          <a:pt x="16" y="0"/>
                          <a:pt x="37" y="4"/>
                          <a:pt x="53" y="6"/>
                        </a:cubicBezTo>
                        <a:cubicBezTo>
                          <a:pt x="59" y="8"/>
                          <a:pt x="56" y="7"/>
                          <a:pt x="61" y="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63" name="Freeform 384"/>
                  <p:cNvSpPr>
                    <a:spLocks/>
                  </p:cNvSpPr>
                  <p:nvPr/>
                </p:nvSpPr>
                <p:spPr bwMode="auto">
                  <a:xfrm>
                    <a:off x="3893" y="1122"/>
                    <a:ext cx="133" cy="112"/>
                  </a:xfrm>
                  <a:custGeom>
                    <a:avLst/>
                    <a:gdLst>
                      <a:gd name="T0" fmla="*/ 0 w 58"/>
                      <a:gd name="T1" fmla="*/ 0 h 45"/>
                      <a:gd name="T2" fmla="*/ 289349452 w 58"/>
                      <a:gd name="T3" fmla="*/ 2147483647 h 45"/>
                      <a:gd name="T4" fmla="*/ 888581576 w 58"/>
                      <a:gd name="T5" fmla="*/ 2147483647 h 45"/>
                      <a:gd name="T6" fmla="*/ 1521493001 w 58"/>
                      <a:gd name="T7" fmla="*/ 2147483647 h 45"/>
                      <a:gd name="T8" fmla="*/ 1923640675 w 58"/>
                      <a:gd name="T9" fmla="*/ 2147483647 h 45"/>
                      <a:gd name="T10" fmla="*/ 2115293980 w 58"/>
                      <a:gd name="T11" fmla="*/ 2147483647 h 45"/>
                      <a:gd name="T12" fmla="*/ 2115293980 w 58"/>
                      <a:gd name="T13" fmla="*/ 2147483647 h 45"/>
                      <a:gd name="T14" fmla="*/ 0 60000 65536"/>
                      <a:gd name="T15" fmla="*/ 0 60000 65536"/>
                      <a:gd name="T16" fmla="*/ 0 60000 65536"/>
                      <a:gd name="T17" fmla="*/ 0 60000 65536"/>
                      <a:gd name="T18" fmla="*/ 0 60000 65536"/>
                      <a:gd name="T19" fmla="*/ 0 60000 65536"/>
                      <a:gd name="T20" fmla="*/ 0 60000 65536"/>
                      <a:gd name="T21" fmla="*/ 0 w 58"/>
                      <a:gd name="T22" fmla="*/ 0 h 45"/>
                      <a:gd name="T23" fmla="*/ 58 w 5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5">
                        <a:moveTo>
                          <a:pt x="0" y="0"/>
                        </a:moveTo>
                        <a:cubicBezTo>
                          <a:pt x="3" y="4"/>
                          <a:pt x="4" y="9"/>
                          <a:pt x="8" y="13"/>
                        </a:cubicBezTo>
                        <a:cubicBezTo>
                          <a:pt x="13" y="17"/>
                          <a:pt x="19" y="19"/>
                          <a:pt x="24" y="22"/>
                        </a:cubicBezTo>
                        <a:cubicBezTo>
                          <a:pt x="29" y="25"/>
                          <a:pt x="36" y="30"/>
                          <a:pt x="41" y="32"/>
                        </a:cubicBezTo>
                        <a:cubicBezTo>
                          <a:pt x="53" y="37"/>
                          <a:pt x="42" y="32"/>
                          <a:pt x="52" y="39"/>
                        </a:cubicBezTo>
                        <a:cubicBezTo>
                          <a:pt x="54" y="40"/>
                          <a:pt x="56" y="40"/>
                          <a:pt x="57" y="41"/>
                        </a:cubicBezTo>
                        <a:cubicBezTo>
                          <a:pt x="58" y="43"/>
                          <a:pt x="57" y="44"/>
                          <a:pt x="57" y="45"/>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64" name="Freeform 385"/>
                  <p:cNvSpPr>
                    <a:spLocks/>
                  </p:cNvSpPr>
                  <p:nvPr/>
                </p:nvSpPr>
                <p:spPr bwMode="auto">
                  <a:xfrm>
                    <a:off x="3953" y="1176"/>
                    <a:ext cx="94" cy="18"/>
                  </a:xfrm>
                  <a:custGeom>
                    <a:avLst/>
                    <a:gdLst>
                      <a:gd name="T0" fmla="*/ 0 w 41"/>
                      <a:gd name="T1" fmla="*/ 0 h 7"/>
                      <a:gd name="T2" fmla="*/ 1145177285 w 41"/>
                      <a:gd name="T3" fmla="*/ 1304759029 h 7"/>
                      <a:gd name="T4" fmla="*/ 1336334999 w 41"/>
                      <a:gd name="T5" fmla="*/ 1616004967 h 7"/>
                      <a:gd name="T6" fmla="*/ 1516466663 w 41"/>
                      <a:gd name="T7" fmla="*/ 2147483647 h 7"/>
                      <a:gd name="T8" fmla="*/ 0 60000 65536"/>
                      <a:gd name="T9" fmla="*/ 0 60000 65536"/>
                      <a:gd name="T10" fmla="*/ 0 60000 65536"/>
                      <a:gd name="T11" fmla="*/ 0 60000 65536"/>
                      <a:gd name="T12" fmla="*/ 0 w 41"/>
                      <a:gd name="T13" fmla="*/ 0 h 7"/>
                      <a:gd name="T14" fmla="*/ 41 w 41"/>
                      <a:gd name="T15" fmla="*/ 7 h 7"/>
                    </a:gdLst>
                    <a:ahLst/>
                    <a:cxnLst>
                      <a:cxn ang="T8">
                        <a:pos x="T0" y="T1"/>
                      </a:cxn>
                      <a:cxn ang="T9">
                        <a:pos x="T2" y="T3"/>
                      </a:cxn>
                      <a:cxn ang="T10">
                        <a:pos x="T4" y="T5"/>
                      </a:cxn>
                      <a:cxn ang="T11">
                        <a:pos x="T6" y="T7"/>
                      </a:cxn>
                    </a:cxnLst>
                    <a:rect l="T12" t="T13" r="T14" b="T15"/>
                    <a:pathLst>
                      <a:path w="41" h="7">
                        <a:moveTo>
                          <a:pt x="0" y="0"/>
                        </a:moveTo>
                        <a:cubicBezTo>
                          <a:pt x="4" y="1"/>
                          <a:pt x="26" y="2"/>
                          <a:pt x="31" y="3"/>
                        </a:cubicBezTo>
                        <a:cubicBezTo>
                          <a:pt x="33" y="3"/>
                          <a:pt x="34" y="4"/>
                          <a:pt x="36" y="4"/>
                        </a:cubicBezTo>
                        <a:cubicBezTo>
                          <a:pt x="38" y="5"/>
                          <a:pt x="41" y="7"/>
                          <a:pt x="41" y="7"/>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465" name="Group 386"/>
                  <p:cNvGrpSpPr>
                    <a:grpSpLocks/>
                  </p:cNvGrpSpPr>
                  <p:nvPr/>
                </p:nvGrpSpPr>
                <p:grpSpPr bwMode="auto">
                  <a:xfrm>
                    <a:off x="3944" y="1127"/>
                    <a:ext cx="46" cy="42"/>
                    <a:chOff x="3944" y="1127"/>
                    <a:chExt cx="46" cy="42"/>
                  </a:xfrm>
                </p:grpSpPr>
                <p:sp>
                  <p:nvSpPr>
                    <p:cNvPr id="4488" name="Freeform 387"/>
                    <p:cNvSpPr>
                      <a:spLocks/>
                    </p:cNvSpPr>
                    <p:nvPr/>
                  </p:nvSpPr>
                  <p:spPr bwMode="auto">
                    <a:xfrm>
                      <a:off x="3944" y="1127"/>
                      <a:ext cx="46" cy="42"/>
                    </a:xfrm>
                    <a:custGeom>
                      <a:avLst/>
                      <a:gdLst>
                        <a:gd name="T0" fmla="*/ 23 w 46"/>
                        <a:gd name="T1" fmla="*/ 0 h 42"/>
                        <a:gd name="T2" fmla="*/ 13 w 46"/>
                        <a:gd name="T3" fmla="*/ 2 h 42"/>
                        <a:gd name="T4" fmla="*/ 7 w 46"/>
                        <a:gd name="T5" fmla="*/ 7 h 42"/>
                        <a:gd name="T6" fmla="*/ 2 w 46"/>
                        <a:gd name="T7" fmla="*/ 12 h 42"/>
                        <a:gd name="T8" fmla="*/ 0 w 46"/>
                        <a:gd name="T9" fmla="*/ 19 h 42"/>
                        <a:gd name="T10" fmla="*/ 2 w 46"/>
                        <a:gd name="T11" fmla="*/ 29 h 42"/>
                        <a:gd name="T12" fmla="*/ 7 w 46"/>
                        <a:gd name="T13" fmla="*/ 34 h 42"/>
                        <a:gd name="T14" fmla="*/ 13 w 46"/>
                        <a:gd name="T15" fmla="*/ 39 h 42"/>
                        <a:gd name="T16" fmla="*/ 23 w 46"/>
                        <a:gd name="T17" fmla="*/ 42 h 42"/>
                        <a:gd name="T18" fmla="*/ 32 w 46"/>
                        <a:gd name="T19" fmla="*/ 39 h 42"/>
                        <a:gd name="T20" fmla="*/ 39 w 46"/>
                        <a:gd name="T21" fmla="*/ 34 h 42"/>
                        <a:gd name="T22" fmla="*/ 43 w 46"/>
                        <a:gd name="T23" fmla="*/ 29 h 42"/>
                        <a:gd name="T24" fmla="*/ 46 w 46"/>
                        <a:gd name="T25" fmla="*/ 19 h 42"/>
                        <a:gd name="T26" fmla="*/ 43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3" y="2"/>
                          </a:lnTo>
                          <a:lnTo>
                            <a:pt x="7" y="7"/>
                          </a:lnTo>
                          <a:lnTo>
                            <a:pt x="2" y="12"/>
                          </a:lnTo>
                          <a:lnTo>
                            <a:pt x="0" y="19"/>
                          </a:lnTo>
                          <a:lnTo>
                            <a:pt x="2" y="29"/>
                          </a:lnTo>
                          <a:lnTo>
                            <a:pt x="7" y="34"/>
                          </a:lnTo>
                          <a:lnTo>
                            <a:pt x="13" y="39"/>
                          </a:lnTo>
                          <a:lnTo>
                            <a:pt x="23" y="42"/>
                          </a:lnTo>
                          <a:lnTo>
                            <a:pt x="32" y="39"/>
                          </a:lnTo>
                          <a:lnTo>
                            <a:pt x="39" y="34"/>
                          </a:lnTo>
                          <a:lnTo>
                            <a:pt x="43" y="29"/>
                          </a:lnTo>
                          <a:lnTo>
                            <a:pt x="46" y="19"/>
                          </a:lnTo>
                          <a:lnTo>
                            <a:pt x="43" y="12"/>
                          </a:lnTo>
                          <a:lnTo>
                            <a:pt x="39" y="7"/>
                          </a:lnTo>
                          <a:lnTo>
                            <a:pt x="32" y="2"/>
                          </a:lnTo>
                          <a:lnTo>
                            <a:pt x="23" y="0"/>
                          </a:lnTo>
                          <a:close/>
                        </a:path>
                      </a:pathLst>
                    </a:custGeom>
                    <a:solidFill>
                      <a:srgbClr val="108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9" name="Freeform 388"/>
                    <p:cNvSpPr>
                      <a:spLocks/>
                    </p:cNvSpPr>
                    <p:nvPr/>
                  </p:nvSpPr>
                  <p:spPr bwMode="auto">
                    <a:xfrm>
                      <a:off x="3948" y="1129"/>
                      <a:ext cx="37" cy="37"/>
                    </a:xfrm>
                    <a:custGeom>
                      <a:avLst/>
                      <a:gdLst>
                        <a:gd name="T0" fmla="*/ 19 w 37"/>
                        <a:gd name="T1" fmla="*/ 0 h 37"/>
                        <a:gd name="T2" fmla="*/ 12 w 37"/>
                        <a:gd name="T3" fmla="*/ 3 h 37"/>
                        <a:gd name="T4" fmla="*/ 5 w 37"/>
                        <a:gd name="T5" fmla="*/ 5 h 37"/>
                        <a:gd name="T6" fmla="*/ 3 w 37"/>
                        <a:gd name="T7" fmla="*/ 12 h 37"/>
                        <a:gd name="T8" fmla="*/ 0 w 37"/>
                        <a:gd name="T9" fmla="*/ 17 h 37"/>
                        <a:gd name="T10" fmla="*/ 3 w 37"/>
                        <a:gd name="T11" fmla="*/ 25 h 37"/>
                        <a:gd name="T12" fmla="*/ 5 w 37"/>
                        <a:gd name="T13" fmla="*/ 32 h 37"/>
                        <a:gd name="T14" fmla="*/ 12 w 37"/>
                        <a:gd name="T15" fmla="*/ 35 h 37"/>
                        <a:gd name="T16" fmla="*/ 19 w 37"/>
                        <a:gd name="T17" fmla="*/ 37 h 37"/>
                        <a:gd name="T18" fmla="*/ 25 w 37"/>
                        <a:gd name="T19" fmla="*/ 35 h 37"/>
                        <a:gd name="T20" fmla="*/ 32 w 37"/>
                        <a:gd name="T21" fmla="*/ 32 h 37"/>
                        <a:gd name="T22" fmla="*/ 35 w 37"/>
                        <a:gd name="T23" fmla="*/ 25 h 37"/>
                        <a:gd name="T24" fmla="*/ 37 w 37"/>
                        <a:gd name="T25" fmla="*/ 17 h 37"/>
                        <a:gd name="T26" fmla="*/ 35 w 37"/>
                        <a:gd name="T27" fmla="*/ 12 h 37"/>
                        <a:gd name="T28" fmla="*/ 32 w 37"/>
                        <a:gd name="T29" fmla="*/ 5 h 37"/>
                        <a:gd name="T30" fmla="*/ 25 w 37"/>
                        <a:gd name="T31" fmla="*/ 3 h 37"/>
                        <a:gd name="T32" fmla="*/ 19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0"/>
                          </a:moveTo>
                          <a:lnTo>
                            <a:pt x="12" y="3"/>
                          </a:lnTo>
                          <a:lnTo>
                            <a:pt x="5" y="5"/>
                          </a:lnTo>
                          <a:lnTo>
                            <a:pt x="3" y="12"/>
                          </a:lnTo>
                          <a:lnTo>
                            <a:pt x="0" y="17"/>
                          </a:lnTo>
                          <a:lnTo>
                            <a:pt x="3" y="25"/>
                          </a:lnTo>
                          <a:lnTo>
                            <a:pt x="5" y="32"/>
                          </a:lnTo>
                          <a:lnTo>
                            <a:pt x="12" y="35"/>
                          </a:lnTo>
                          <a:lnTo>
                            <a:pt x="19" y="37"/>
                          </a:lnTo>
                          <a:lnTo>
                            <a:pt x="25" y="35"/>
                          </a:lnTo>
                          <a:lnTo>
                            <a:pt x="32" y="32"/>
                          </a:lnTo>
                          <a:lnTo>
                            <a:pt x="35" y="25"/>
                          </a:lnTo>
                          <a:lnTo>
                            <a:pt x="37" y="17"/>
                          </a:lnTo>
                          <a:lnTo>
                            <a:pt x="35" y="12"/>
                          </a:lnTo>
                          <a:lnTo>
                            <a:pt x="32" y="5"/>
                          </a:lnTo>
                          <a:lnTo>
                            <a:pt x="25" y="3"/>
                          </a:lnTo>
                          <a:lnTo>
                            <a:pt x="19" y="0"/>
                          </a:lnTo>
                          <a:close/>
                        </a:path>
                      </a:pathLst>
                    </a:custGeom>
                    <a:solidFill>
                      <a:srgbClr val="2289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0" name="Freeform 389"/>
                    <p:cNvSpPr>
                      <a:spLocks/>
                    </p:cNvSpPr>
                    <p:nvPr/>
                  </p:nvSpPr>
                  <p:spPr bwMode="auto">
                    <a:xfrm>
                      <a:off x="3951" y="1132"/>
                      <a:ext cx="34" cy="32"/>
                    </a:xfrm>
                    <a:custGeom>
                      <a:avLst/>
                      <a:gdLst>
                        <a:gd name="T0" fmla="*/ 16 w 34"/>
                        <a:gd name="T1" fmla="*/ 0 h 32"/>
                        <a:gd name="T2" fmla="*/ 9 w 34"/>
                        <a:gd name="T3" fmla="*/ 2 h 32"/>
                        <a:gd name="T4" fmla="*/ 4 w 34"/>
                        <a:gd name="T5" fmla="*/ 5 h 32"/>
                        <a:gd name="T6" fmla="*/ 2 w 34"/>
                        <a:gd name="T7" fmla="*/ 9 h 32"/>
                        <a:gd name="T8" fmla="*/ 0 w 34"/>
                        <a:gd name="T9" fmla="*/ 14 h 32"/>
                        <a:gd name="T10" fmla="*/ 2 w 34"/>
                        <a:gd name="T11" fmla="*/ 22 h 32"/>
                        <a:gd name="T12" fmla="*/ 4 w 34"/>
                        <a:gd name="T13" fmla="*/ 27 h 32"/>
                        <a:gd name="T14" fmla="*/ 9 w 34"/>
                        <a:gd name="T15" fmla="*/ 32 h 32"/>
                        <a:gd name="T16" fmla="*/ 16 w 34"/>
                        <a:gd name="T17" fmla="*/ 32 h 32"/>
                        <a:gd name="T18" fmla="*/ 22 w 34"/>
                        <a:gd name="T19" fmla="*/ 32 h 32"/>
                        <a:gd name="T20" fmla="*/ 29 w 34"/>
                        <a:gd name="T21" fmla="*/ 27 h 32"/>
                        <a:gd name="T22" fmla="*/ 32 w 34"/>
                        <a:gd name="T23" fmla="*/ 22 h 32"/>
                        <a:gd name="T24" fmla="*/ 34 w 34"/>
                        <a:gd name="T25" fmla="*/ 14 h 32"/>
                        <a:gd name="T26" fmla="*/ 32 w 34"/>
                        <a:gd name="T27" fmla="*/ 9 h 32"/>
                        <a:gd name="T28" fmla="*/ 29 w 34"/>
                        <a:gd name="T29" fmla="*/ 5 h 32"/>
                        <a:gd name="T30" fmla="*/ 22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5"/>
                          </a:lnTo>
                          <a:lnTo>
                            <a:pt x="2" y="9"/>
                          </a:lnTo>
                          <a:lnTo>
                            <a:pt x="0" y="14"/>
                          </a:lnTo>
                          <a:lnTo>
                            <a:pt x="2" y="22"/>
                          </a:lnTo>
                          <a:lnTo>
                            <a:pt x="4" y="27"/>
                          </a:lnTo>
                          <a:lnTo>
                            <a:pt x="9" y="32"/>
                          </a:lnTo>
                          <a:lnTo>
                            <a:pt x="16" y="32"/>
                          </a:lnTo>
                          <a:lnTo>
                            <a:pt x="22" y="32"/>
                          </a:lnTo>
                          <a:lnTo>
                            <a:pt x="29" y="27"/>
                          </a:lnTo>
                          <a:lnTo>
                            <a:pt x="32" y="22"/>
                          </a:lnTo>
                          <a:lnTo>
                            <a:pt x="34" y="14"/>
                          </a:lnTo>
                          <a:lnTo>
                            <a:pt x="32" y="9"/>
                          </a:lnTo>
                          <a:lnTo>
                            <a:pt x="29" y="5"/>
                          </a:lnTo>
                          <a:lnTo>
                            <a:pt x="22" y="2"/>
                          </a:lnTo>
                          <a:lnTo>
                            <a:pt x="16" y="0"/>
                          </a:lnTo>
                          <a:close/>
                        </a:path>
                      </a:pathLst>
                    </a:custGeom>
                    <a:solidFill>
                      <a:srgbClr val="359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1" name="Freeform 390"/>
                    <p:cNvSpPr>
                      <a:spLocks/>
                    </p:cNvSpPr>
                    <p:nvPr/>
                  </p:nvSpPr>
                  <p:spPr bwMode="auto">
                    <a:xfrm>
                      <a:off x="3953" y="1134"/>
                      <a:ext cx="30" cy="30"/>
                    </a:xfrm>
                    <a:custGeom>
                      <a:avLst/>
                      <a:gdLst>
                        <a:gd name="T0" fmla="*/ 14 w 30"/>
                        <a:gd name="T1" fmla="*/ 0 h 30"/>
                        <a:gd name="T2" fmla="*/ 9 w 30"/>
                        <a:gd name="T3" fmla="*/ 3 h 30"/>
                        <a:gd name="T4" fmla="*/ 4 w 30"/>
                        <a:gd name="T5" fmla="*/ 5 h 30"/>
                        <a:gd name="T6" fmla="*/ 2 w 30"/>
                        <a:gd name="T7" fmla="*/ 7 h 30"/>
                        <a:gd name="T8" fmla="*/ 0 w 30"/>
                        <a:gd name="T9" fmla="*/ 12 h 30"/>
                        <a:gd name="T10" fmla="*/ 2 w 30"/>
                        <a:gd name="T11" fmla="*/ 20 h 30"/>
                        <a:gd name="T12" fmla="*/ 4 w 30"/>
                        <a:gd name="T13" fmla="*/ 25 h 30"/>
                        <a:gd name="T14" fmla="*/ 9 w 30"/>
                        <a:gd name="T15" fmla="*/ 30 h 30"/>
                        <a:gd name="T16" fmla="*/ 14 w 30"/>
                        <a:gd name="T17" fmla="*/ 30 h 30"/>
                        <a:gd name="T18" fmla="*/ 20 w 30"/>
                        <a:gd name="T19" fmla="*/ 30 h 30"/>
                        <a:gd name="T20" fmla="*/ 25 w 30"/>
                        <a:gd name="T21" fmla="*/ 25 h 30"/>
                        <a:gd name="T22" fmla="*/ 30 w 30"/>
                        <a:gd name="T23" fmla="*/ 20 h 30"/>
                        <a:gd name="T24" fmla="*/ 30 w 30"/>
                        <a:gd name="T25" fmla="*/ 12 h 30"/>
                        <a:gd name="T26" fmla="*/ 30 w 30"/>
                        <a:gd name="T27" fmla="*/ 7 h 30"/>
                        <a:gd name="T28" fmla="*/ 25 w 30"/>
                        <a:gd name="T29" fmla="*/ 5 h 30"/>
                        <a:gd name="T30" fmla="*/ 20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9" y="3"/>
                          </a:lnTo>
                          <a:lnTo>
                            <a:pt x="4" y="5"/>
                          </a:lnTo>
                          <a:lnTo>
                            <a:pt x="2" y="7"/>
                          </a:lnTo>
                          <a:lnTo>
                            <a:pt x="0" y="12"/>
                          </a:lnTo>
                          <a:lnTo>
                            <a:pt x="2" y="20"/>
                          </a:lnTo>
                          <a:lnTo>
                            <a:pt x="4" y="25"/>
                          </a:lnTo>
                          <a:lnTo>
                            <a:pt x="9" y="30"/>
                          </a:lnTo>
                          <a:lnTo>
                            <a:pt x="14" y="30"/>
                          </a:lnTo>
                          <a:lnTo>
                            <a:pt x="20" y="30"/>
                          </a:lnTo>
                          <a:lnTo>
                            <a:pt x="25" y="25"/>
                          </a:lnTo>
                          <a:lnTo>
                            <a:pt x="30" y="20"/>
                          </a:lnTo>
                          <a:lnTo>
                            <a:pt x="30" y="12"/>
                          </a:lnTo>
                          <a:lnTo>
                            <a:pt x="30" y="7"/>
                          </a:lnTo>
                          <a:lnTo>
                            <a:pt x="25" y="5"/>
                          </a:lnTo>
                          <a:lnTo>
                            <a:pt x="20" y="3"/>
                          </a:lnTo>
                          <a:lnTo>
                            <a:pt x="14" y="0"/>
                          </a:lnTo>
                          <a:close/>
                        </a:path>
                      </a:pathLst>
                    </a:custGeom>
                    <a:solidFill>
                      <a:srgbClr val="47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2" name="Freeform 391"/>
                    <p:cNvSpPr>
                      <a:spLocks/>
                    </p:cNvSpPr>
                    <p:nvPr/>
                  </p:nvSpPr>
                  <p:spPr bwMode="auto">
                    <a:xfrm>
                      <a:off x="3955" y="1137"/>
                      <a:ext cx="25" cy="24"/>
                    </a:xfrm>
                    <a:custGeom>
                      <a:avLst/>
                      <a:gdLst>
                        <a:gd name="T0" fmla="*/ 12 w 25"/>
                        <a:gd name="T1" fmla="*/ 0 h 24"/>
                        <a:gd name="T2" fmla="*/ 2 w 25"/>
                        <a:gd name="T3" fmla="*/ 2 h 24"/>
                        <a:gd name="T4" fmla="*/ 0 w 25"/>
                        <a:gd name="T5" fmla="*/ 12 h 24"/>
                        <a:gd name="T6" fmla="*/ 2 w 25"/>
                        <a:gd name="T7" fmla="*/ 22 h 24"/>
                        <a:gd name="T8" fmla="*/ 12 w 25"/>
                        <a:gd name="T9" fmla="*/ 24 h 24"/>
                        <a:gd name="T10" fmla="*/ 21 w 25"/>
                        <a:gd name="T11" fmla="*/ 22 h 24"/>
                        <a:gd name="T12" fmla="*/ 25 w 25"/>
                        <a:gd name="T13" fmla="*/ 17 h 24"/>
                        <a:gd name="T14" fmla="*/ 25 w 25"/>
                        <a:gd name="T15" fmla="*/ 12 h 24"/>
                        <a:gd name="T16" fmla="*/ 25 w 25"/>
                        <a:gd name="T17" fmla="*/ 7 h 24"/>
                        <a:gd name="T18" fmla="*/ 21 w 25"/>
                        <a:gd name="T19" fmla="*/ 2 h 24"/>
                        <a:gd name="T20" fmla="*/ 12 w 2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12" y="0"/>
                          </a:moveTo>
                          <a:lnTo>
                            <a:pt x="2" y="2"/>
                          </a:lnTo>
                          <a:lnTo>
                            <a:pt x="0" y="12"/>
                          </a:lnTo>
                          <a:lnTo>
                            <a:pt x="2" y="22"/>
                          </a:lnTo>
                          <a:lnTo>
                            <a:pt x="12" y="24"/>
                          </a:lnTo>
                          <a:lnTo>
                            <a:pt x="21" y="22"/>
                          </a:lnTo>
                          <a:lnTo>
                            <a:pt x="25" y="17"/>
                          </a:lnTo>
                          <a:lnTo>
                            <a:pt x="25" y="12"/>
                          </a:lnTo>
                          <a:lnTo>
                            <a:pt x="25" y="7"/>
                          </a:lnTo>
                          <a:lnTo>
                            <a:pt x="21" y="2"/>
                          </a:lnTo>
                          <a:lnTo>
                            <a:pt x="12" y="0"/>
                          </a:lnTo>
                          <a:close/>
                        </a:path>
                      </a:pathLst>
                    </a:custGeom>
                    <a:solidFill>
                      <a:srgbClr val="5AB6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3" name="Freeform 392"/>
                    <p:cNvSpPr>
                      <a:spLocks/>
                    </p:cNvSpPr>
                    <p:nvPr/>
                  </p:nvSpPr>
                  <p:spPr bwMode="auto">
                    <a:xfrm>
                      <a:off x="3957" y="1137"/>
                      <a:ext cx="21" cy="22"/>
                    </a:xfrm>
                    <a:custGeom>
                      <a:avLst/>
                      <a:gdLst>
                        <a:gd name="T0" fmla="*/ 12 w 21"/>
                        <a:gd name="T1" fmla="*/ 0 h 22"/>
                        <a:gd name="T2" fmla="*/ 3 w 21"/>
                        <a:gd name="T3" fmla="*/ 2 h 22"/>
                        <a:gd name="T4" fmla="*/ 0 w 21"/>
                        <a:gd name="T5" fmla="*/ 9 h 22"/>
                        <a:gd name="T6" fmla="*/ 3 w 21"/>
                        <a:gd name="T7" fmla="*/ 19 h 22"/>
                        <a:gd name="T8" fmla="*/ 12 w 21"/>
                        <a:gd name="T9" fmla="*/ 22 h 22"/>
                        <a:gd name="T10" fmla="*/ 19 w 21"/>
                        <a:gd name="T11" fmla="*/ 19 h 22"/>
                        <a:gd name="T12" fmla="*/ 21 w 21"/>
                        <a:gd name="T13" fmla="*/ 9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9"/>
                          </a:lnTo>
                          <a:lnTo>
                            <a:pt x="3" y="19"/>
                          </a:lnTo>
                          <a:lnTo>
                            <a:pt x="12" y="22"/>
                          </a:lnTo>
                          <a:lnTo>
                            <a:pt x="19" y="19"/>
                          </a:lnTo>
                          <a:lnTo>
                            <a:pt x="21" y="9"/>
                          </a:lnTo>
                          <a:lnTo>
                            <a:pt x="19" y="2"/>
                          </a:lnTo>
                          <a:lnTo>
                            <a:pt x="12"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4" name="Freeform 393"/>
                    <p:cNvSpPr>
                      <a:spLocks/>
                    </p:cNvSpPr>
                    <p:nvPr/>
                  </p:nvSpPr>
                  <p:spPr bwMode="auto">
                    <a:xfrm>
                      <a:off x="3960" y="1139"/>
                      <a:ext cx="16" cy="17"/>
                    </a:xfrm>
                    <a:custGeom>
                      <a:avLst/>
                      <a:gdLst>
                        <a:gd name="T0" fmla="*/ 9 w 16"/>
                        <a:gd name="T1" fmla="*/ 0 h 17"/>
                        <a:gd name="T2" fmla="*/ 2 w 16"/>
                        <a:gd name="T3" fmla="*/ 2 h 17"/>
                        <a:gd name="T4" fmla="*/ 0 w 16"/>
                        <a:gd name="T5" fmla="*/ 7 h 17"/>
                        <a:gd name="T6" fmla="*/ 2 w 16"/>
                        <a:gd name="T7" fmla="*/ 15 h 17"/>
                        <a:gd name="T8" fmla="*/ 9 w 16"/>
                        <a:gd name="T9" fmla="*/ 17 h 17"/>
                        <a:gd name="T10" fmla="*/ 13 w 16"/>
                        <a:gd name="T11" fmla="*/ 15 h 17"/>
                        <a:gd name="T12" fmla="*/ 16 w 16"/>
                        <a:gd name="T13" fmla="*/ 7 h 17"/>
                        <a:gd name="T14" fmla="*/ 13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7"/>
                          </a:lnTo>
                          <a:lnTo>
                            <a:pt x="2" y="15"/>
                          </a:lnTo>
                          <a:lnTo>
                            <a:pt x="9" y="17"/>
                          </a:lnTo>
                          <a:lnTo>
                            <a:pt x="13" y="15"/>
                          </a:lnTo>
                          <a:lnTo>
                            <a:pt x="16" y="7"/>
                          </a:lnTo>
                          <a:lnTo>
                            <a:pt x="13" y="2"/>
                          </a:lnTo>
                          <a:lnTo>
                            <a:pt x="9" y="0"/>
                          </a:lnTo>
                          <a:close/>
                        </a:path>
                      </a:pathLst>
                    </a:custGeom>
                    <a:solidFill>
                      <a:srgbClr val="7BD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5" name="Freeform 394"/>
                    <p:cNvSpPr>
                      <a:spLocks/>
                    </p:cNvSpPr>
                    <p:nvPr/>
                  </p:nvSpPr>
                  <p:spPr bwMode="auto">
                    <a:xfrm>
                      <a:off x="3962" y="1141"/>
                      <a:ext cx="11" cy="13"/>
                    </a:xfrm>
                    <a:custGeom>
                      <a:avLst/>
                      <a:gdLst>
                        <a:gd name="T0" fmla="*/ 7 w 11"/>
                        <a:gd name="T1" fmla="*/ 0 h 13"/>
                        <a:gd name="T2" fmla="*/ 2 w 11"/>
                        <a:gd name="T3" fmla="*/ 3 h 13"/>
                        <a:gd name="T4" fmla="*/ 0 w 11"/>
                        <a:gd name="T5" fmla="*/ 8 h 13"/>
                        <a:gd name="T6" fmla="*/ 2 w 11"/>
                        <a:gd name="T7" fmla="*/ 10 h 13"/>
                        <a:gd name="T8" fmla="*/ 7 w 11"/>
                        <a:gd name="T9" fmla="*/ 13 h 13"/>
                        <a:gd name="T10" fmla="*/ 9 w 11"/>
                        <a:gd name="T11" fmla="*/ 10 h 13"/>
                        <a:gd name="T12" fmla="*/ 11 w 11"/>
                        <a:gd name="T13" fmla="*/ 8 h 13"/>
                        <a:gd name="T14" fmla="*/ 9 w 11"/>
                        <a:gd name="T15" fmla="*/ 3 h 13"/>
                        <a:gd name="T16" fmla="*/ 7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7" y="0"/>
                          </a:moveTo>
                          <a:lnTo>
                            <a:pt x="2" y="3"/>
                          </a:lnTo>
                          <a:lnTo>
                            <a:pt x="0" y="8"/>
                          </a:lnTo>
                          <a:lnTo>
                            <a:pt x="2" y="10"/>
                          </a:lnTo>
                          <a:lnTo>
                            <a:pt x="7" y="13"/>
                          </a:lnTo>
                          <a:lnTo>
                            <a:pt x="9" y="10"/>
                          </a:lnTo>
                          <a:lnTo>
                            <a:pt x="11" y="8"/>
                          </a:lnTo>
                          <a:lnTo>
                            <a:pt x="9" y="3"/>
                          </a:lnTo>
                          <a:lnTo>
                            <a:pt x="7" y="0"/>
                          </a:lnTo>
                          <a:close/>
                        </a:path>
                      </a:pathLst>
                    </a:custGeom>
                    <a:solidFill>
                      <a:srgbClr val="87E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6" name="Freeform 395"/>
                    <p:cNvSpPr>
                      <a:spLocks/>
                    </p:cNvSpPr>
                    <p:nvPr/>
                  </p:nvSpPr>
                  <p:spPr bwMode="auto">
                    <a:xfrm>
                      <a:off x="3964" y="1144"/>
                      <a:ext cx="9" cy="10"/>
                    </a:xfrm>
                    <a:custGeom>
                      <a:avLst/>
                      <a:gdLst>
                        <a:gd name="T0" fmla="*/ 5 w 9"/>
                        <a:gd name="T1" fmla="*/ 0 h 10"/>
                        <a:gd name="T2" fmla="*/ 3 w 9"/>
                        <a:gd name="T3" fmla="*/ 2 h 10"/>
                        <a:gd name="T4" fmla="*/ 0 w 9"/>
                        <a:gd name="T5" fmla="*/ 5 h 10"/>
                        <a:gd name="T6" fmla="*/ 3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2"/>
                          </a:lnTo>
                          <a:lnTo>
                            <a:pt x="0" y="5"/>
                          </a:lnTo>
                          <a:lnTo>
                            <a:pt x="3" y="7"/>
                          </a:lnTo>
                          <a:lnTo>
                            <a:pt x="5" y="10"/>
                          </a:lnTo>
                          <a:lnTo>
                            <a:pt x="7" y="7"/>
                          </a:lnTo>
                          <a:lnTo>
                            <a:pt x="9" y="5"/>
                          </a:lnTo>
                          <a:lnTo>
                            <a:pt x="7" y="2"/>
                          </a:lnTo>
                          <a:lnTo>
                            <a:pt x="5" y="0"/>
                          </a:lnTo>
                          <a:close/>
                        </a:path>
                      </a:pathLst>
                    </a:custGeom>
                    <a:solidFill>
                      <a:srgbClr val="8FF3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97" name="Freeform 396"/>
                    <p:cNvSpPr>
                      <a:spLocks/>
                    </p:cNvSpPr>
                    <p:nvPr/>
                  </p:nvSpPr>
                  <p:spPr bwMode="auto">
                    <a:xfrm>
                      <a:off x="3967" y="1146"/>
                      <a:ext cx="4" cy="5"/>
                    </a:xfrm>
                    <a:custGeom>
                      <a:avLst/>
                      <a:gdLst>
                        <a:gd name="T0" fmla="*/ 2 w 4"/>
                        <a:gd name="T1" fmla="*/ 0 h 5"/>
                        <a:gd name="T2" fmla="*/ 0 w 4"/>
                        <a:gd name="T3" fmla="*/ 0 h 5"/>
                        <a:gd name="T4" fmla="*/ 0 w 4"/>
                        <a:gd name="T5" fmla="*/ 3 h 5"/>
                        <a:gd name="T6" fmla="*/ 0 w 4"/>
                        <a:gd name="T7" fmla="*/ 5 h 5"/>
                        <a:gd name="T8" fmla="*/ 2 w 4"/>
                        <a:gd name="T9" fmla="*/ 5 h 5"/>
                        <a:gd name="T10" fmla="*/ 4 w 4"/>
                        <a:gd name="T11" fmla="*/ 5 h 5"/>
                        <a:gd name="T12" fmla="*/ 4 w 4"/>
                        <a:gd name="T13" fmla="*/ 3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3"/>
                          </a:lnTo>
                          <a:lnTo>
                            <a:pt x="0" y="5"/>
                          </a:lnTo>
                          <a:lnTo>
                            <a:pt x="2" y="5"/>
                          </a:lnTo>
                          <a:lnTo>
                            <a:pt x="4" y="5"/>
                          </a:lnTo>
                          <a:lnTo>
                            <a:pt x="4" y="3"/>
                          </a:lnTo>
                          <a:lnTo>
                            <a:pt x="4" y="0"/>
                          </a:lnTo>
                          <a:lnTo>
                            <a:pt x="2" y="0"/>
                          </a:lnTo>
                          <a:close/>
                        </a:path>
                      </a:pathLst>
                    </a:custGeom>
                    <a:solidFill>
                      <a:srgbClr val="95F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66" name="Group 397"/>
                  <p:cNvGrpSpPr>
                    <a:grpSpLocks/>
                  </p:cNvGrpSpPr>
                  <p:nvPr/>
                </p:nvGrpSpPr>
                <p:grpSpPr bwMode="auto">
                  <a:xfrm>
                    <a:off x="3990" y="1219"/>
                    <a:ext cx="45" cy="42"/>
                    <a:chOff x="3990" y="1219"/>
                    <a:chExt cx="45" cy="42"/>
                  </a:xfrm>
                </p:grpSpPr>
                <p:sp>
                  <p:nvSpPr>
                    <p:cNvPr id="4478" name="Freeform 398"/>
                    <p:cNvSpPr>
                      <a:spLocks/>
                    </p:cNvSpPr>
                    <p:nvPr/>
                  </p:nvSpPr>
                  <p:spPr bwMode="auto">
                    <a:xfrm>
                      <a:off x="3990" y="1219"/>
                      <a:ext cx="45" cy="42"/>
                    </a:xfrm>
                    <a:custGeom>
                      <a:avLst/>
                      <a:gdLst>
                        <a:gd name="T0" fmla="*/ 22 w 45"/>
                        <a:gd name="T1" fmla="*/ 0 h 42"/>
                        <a:gd name="T2" fmla="*/ 13 w 45"/>
                        <a:gd name="T3" fmla="*/ 2 h 42"/>
                        <a:gd name="T4" fmla="*/ 6 w 45"/>
                        <a:gd name="T5" fmla="*/ 7 h 42"/>
                        <a:gd name="T6" fmla="*/ 2 w 45"/>
                        <a:gd name="T7" fmla="*/ 15 h 42"/>
                        <a:gd name="T8" fmla="*/ 0 w 45"/>
                        <a:gd name="T9" fmla="*/ 22 h 42"/>
                        <a:gd name="T10" fmla="*/ 2 w 45"/>
                        <a:gd name="T11" fmla="*/ 30 h 42"/>
                        <a:gd name="T12" fmla="*/ 6 w 45"/>
                        <a:gd name="T13" fmla="*/ 37 h 42"/>
                        <a:gd name="T14" fmla="*/ 13 w 45"/>
                        <a:gd name="T15" fmla="*/ 40 h 42"/>
                        <a:gd name="T16" fmla="*/ 22 w 45"/>
                        <a:gd name="T17" fmla="*/ 42 h 42"/>
                        <a:gd name="T18" fmla="*/ 32 w 45"/>
                        <a:gd name="T19" fmla="*/ 40 h 42"/>
                        <a:gd name="T20" fmla="*/ 39 w 45"/>
                        <a:gd name="T21" fmla="*/ 37 h 42"/>
                        <a:gd name="T22" fmla="*/ 43 w 45"/>
                        <a:gd name="T23" fmla="*/ 30 h 42"/>
                        <a:gd name="T24" fmla="*/ 45 w 45"/>
                        <a:gd name="T25" fmla="*/ 22 h 42"/>
                        <a:gd name="T26" fmla="*/ 43 w 45"/>
                        <a:gd name="T27" fmla="*/ 15 h 42"/>
                        <a:gd name="T28" fmla="*/ 39 w 45"/>
                        <a:gd name="T29" fmla="*/ 7 h 42"/>
                        <a:gd name="T30" fmla="*/ 32 w 45"/>
                        <a:gd name="T31" fmla="*/ 2 h 42"/>
                        <a:gd name="T32" fmla="*/ 22 w 45"/>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2"/>
                        <a:gd name="T53" fmla="*/ 45 w 4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2">
                          <a:moveTo>
                            <a:pt x="22" y="0"/>
                          </a:moveTo>
                          <a:lnTo>
                            <a:pt x="13" y="2"/>
                          </a:lnTo>
                          <a:lnTo>
                            <a:pt x="6" y="7"/>
                          </a:lnTo>
                          <a:lnTo>
                            <a:pt x="2" y="15"/>
                          </a:lnTo>
                          <a:lnTo>
                            <a:pt x="0" y="22"/>
                          </a:lnTo>
                          <a:lnTo>
                            <a:pt x="2" y="30"/>
                          </a:lnTo>
                          <a:lnTo>
                            <a:pt x="6" y="37"/>
                          </a:lnTo>
                          <a:lnTo>
                            <a:pt x="13" y="40"/>
                          </a:lnTo>
                          <a:lnTo>
                            <a:pt x="22" y="42"/>
                          </a:lnTo>
                          <a:lnTo>
                            <a:pt x="32" y="40"/>
                          </a:lnTo>
                          <a:lnTo>
                            <a:pt x="39" y="37"/>
                          </a:lnTo>
                          <a:lnTo>
                            <a:pt x="43" y="30"/>
                          </a:lnTo>
                          <a:lnTo>
                            <a:pt x="45" y="22"/>
                          </a:lnTo>
                          <a:lnTo>
                            <a:pt x="43" y="15"/>
                          </a:lnTo>
                          <a:lnTo>
                            <a:pt x="39" y="7"/>
                          </a:lnTo>
                          <a:lnTo>
                            <a:pt x="32" y="2"/>
                          </a:lnTo>
                          <a:lnTo>
                            <a:pt x="22"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9" name="Freeform 399"/>
                    <p:cNvSpPr>
                      <a:spLocks/>
                    </p:cNvSpPr>
                    <p:nvPr/>
                  </p:nvSpPr>
                  <p:spPr bwMode="auto">
                    <a:xfrm>
                      <a:off x="3994" y="1221"/>
                      <a:ext cx="37" cy="38"/>
                    </a:xfrm>
                    <a:custGeom>
                      <a:avLst/>
                      <a:gdLst>
                        <a:gd name="T0" fmla="*/ 18 w 37"/>
                        <a:gd name="T1" fmla="*/ 0 h 38"/>
                        <a:gd name="T2" fmla="*/ 12 w 37"/>
                        <a:gd name="T3" fmla="*/ 3 h 38"/>
                        <a:gd name="T4" fmla="*/ 5 w 37"/>
                        <a:gd name="T5" fmla="*/ 8 h 38"/>
                        <a:gd name="T6" fmla="*/ 2 w 37"/>
                        <a:gd name="T7" fmla="*/ 13 h 38"/>
                        <a:gd name="T8" fmla="*/ 0 w 37"/>
                        <a:gd name="T9" fmla="*/ 20 h 38"/>
                        <a:gd name="T10" fmla="*/ 2 w 37"/>
                        <a:gd name="T11" fmla="*/ 28 h 38"/>
                        <a:gd name="T12" fmla="*/ 5 w 37"/>
                        <a:gd name="T13" fmla="*/ 33 h 38"/>
                        <a:gd name="T14" fmla="*/ 18 w 37"/>
                        <a:gd name="T15" fmla="*/ 38 h 38"/>
                        <a:gd name="T16" fmla="*/ 32 w 37"/>
                        <a:gd name="T17" fmla="*/ 33 h 38"/>
                        <a:gd name="T18" fmla="*/ 35 w 37"/>
                        <a:gd name="T19" fmla="*/ 28 h 38"/>
                        <a:gd name="T20" fmla="*/ 37 w 37"/>
                        <a:gd name="T21" fmla="*/ 20 h 38"/>
                        <a:gd name="T22" fmla="*/ 35 w 37"/>
                        <a:gd name="T23" fmla="*/ 13 h 38"/>
                        <a:gd name="T24" fmla="*/ 32 w 37"/>
                        <a:gd name="T25" fmla="*/ 8 h 38"/>
                        <a:gd name="T26" fmla="*/ 25 w 37"/>
                        <a:gd name="T27" fmla="*/ 3 h 38"/>
                        <a:gd name="T28" fmla="*/ 18 w 37"/>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8"/>
                        <a:gd name="T47" fmla="*/ 37 w 37"/>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8">
                          <a:moveTo>
                            <a:pt x="18" y="0"/>
                          </a:moveTo>
                          <a:lnTo>
                            <a:pt x="12" y="3"/>
                          </a:lnTo>
                          <a:lnTo>
                            <a:pt x="5" y="8"/>
                          </a:lnTo>
                          <a:lnTo>
                            <a:pt x="2" y="13"/>
                          </a:lnTo>
                          <a:lnTo>
                            <a:pt x="0" y="20"/>
                          </a:lnTo>
                          <a:lnTo>
                            <a:pt x="2" y="28"/>
                          </a:lnTo>
                          <a:lnTo>
                            <a:pt x="5" y="33"/>
                          </a:lnTo>
                          <a:lnTo>
                            <a:pt x="18" y="38"/>
                          </a:lnTo>
                          <a:lnTo>
                            <a:pt x="32" y="33"/>
                          </a:lnTo>
                          <a:lnTo>
                            <a:pt x="35" y="28"/>
                          </a:lnTo>
                          <a:lnTo>
                            <a:pt x="37" y="20"/>
                          </a:lnTo>
                          <a:lnTo>
                            <a:pt x="35" y="13"/>
                          </a:lnTo>
                          <a:lnTo>
                            <a:pt x="32" y="8"/>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0" name="Freeform 400"/>
                    <p:cNvSpPr>
                      <a:spLocks/>
                    </p:cNvSpPr>
                    <p:nvPr/>
                  </p:nvSpPr>
                  <p:spPr bwMode="auto">
                    <a:xfrm>
                      <a:off x="3996" y="1224"/>
                      <a:ext cx="35" cy="32"/>
                    </a:xfrm>
                    <a:custGeom>
                      <a:avLst/>
                      <a:gdLst>
                        <a:gd name="T0" fmla="*/ 16 w 35"/>
                        <a:gd name="T1" fmla="*/ 0 h 32"/>
                        <a:gd name="T2" fmla="*/ 10 w 35"/>
                        <a:gd name="T3" fmla="*/ 2 h 32"/>
                        <a:gd name="T4" fmla="*/ 5 w 35"/>
                        <a:gd name="T5" fmla="*/ 5 h 32"/>
                        <a:gd name="T6" fmla="*/ 3 w 35"/>
                        <a:gd name="T7" fmla="*/ 10 h 32"/>
                        <a:gd name="T8" fmla="*/ 0 w 35"/>
                        <a:gd name="T9" fmla="*/ 17 h 32"/>
                        <a:gd name="T10" fmla="*/ 3 w 35"/>
                        <a:gd name="T11" fmla="*/ 25 h 32"/>
                        <a:gd name="T12" fmla="*/ 5 w 35"/>
                        <a:gd name="T13" fmla="*/ 30 h 32"/>
                        <a:gd name="T14" fmla="*/ 16 w 35"/>
                        <a:gd name="T15" fmla="*/ 32 h 32"/>
                        <a:gd name="T16" fmla="*/ 30 w 35"/>
                        <a:gd name="T17" fmla="*/ 30 h 32"/>
                        <a:gd name="T18" fmla="*/ 33 w 35"/>
                        <a:gd name="T19" fmla="*/ 25 h 32"/>
                        <a:gd name="T20" fmla="*/ 35 w 35"/>
                        <a:gd name="T21" fmla="*/ 17 h 32"/>
                        <a:gd name="T22" fmla="*/ 33 w 35"/>
                        <a:gd name="T23" fmla="*/ 10 h 32"/>
                        <a:gd name="T24" fmla="*/ 30 w 35"/>
                        <a:gd name="T25" fmla="*/ 5 h 32"/>
                        <a:gd name="T26" fmla="*/ 23 w 35"/>
                        <a:gd name="T27" fmla="*/ 2 h 32"/>
                        <a:gd name="T28" fmla="*/ 16 w 3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2"/>
                        <a:gd name="T47" fmla="*/ 35 w 3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2">
                          <a:moveTo>
                            <a:pt x="16" y="0"/>
                          </a:moveTo>
                          <a:lnTo>
                            <a:pt x="10" y="2"/>
                          </a:lnTo>
                          <a:lnTo>
                            <a:pt x="5" y="5"/>
                          </a:lnTo>
                          <a:lnTo>
                            <a:pt x="3" y="10"/>
                          </a:lnTo>
                          <a:lnTo>
                            <a:pt x="0" y="17"/>
                          </a:lnTo>
                          <a:lnTo>
                            <a:pt x="3" y="25"/>
                          </a:lnTo>
                          <a:lnTo>
                            <a:pt x="5" y="30"/>
                          </a:lnTo>
                          <a:lnTo>
                            <a:pt x="16" y="32"/>
                          </a:lnTo>
                          <a:lnTo>
                            <a:pt x="30" y="30"/>
                          </a:lnTo>
                          <a:lnTo>
                            <a:pt x="33" y="25"/>
                          </a:lnTo>
                          <a:lnTo>
                            <a:pt x="35" y="17"/>
                          </a:lnTo>
                          <a:lnTo>
                            <a:pt x="33"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1" name="Freeform 401"/>
                    <p:cNvSpPr>
                      <a:spLocks/>
                    </p:cNvSpPr>
                    <p:nvPr/>
                  </p:nvSpPr>
                  <p:spPr bwMode="auto">
                    <a:xfrm>
                      <a:off x="3999" y="1226"/>
                      <a:ext cx="30" cy="30"/>
                    </a:xfrm>
                    <a:custGeom>
                      <a:avLst/>
                      <a:gdLst>
                        <a:gd name="T0" fmla="*/ 13 w 30"/>
                        <a:gd name="T1" fmla="*/ 0 h 30"/>
                        <a:gd name="T2" fmla="*/ 9 w 30"/>
                        <a:gd name="T3" fmla="*/ 3 h 30"/>
                        <a:gd name="T4" fmla="*/ 4 w 30"/>
                        <a:gd name="T5" fmla="*/ 5 h 30"/>
                        <a:gd name="T6" fmla="*/ 2 w 30"/>
                        <a:gd name="T7" fmla="*/ 10 h 30"/>
                        <a:gd name="T8" fmla="*/ 0 w 30"/>
                        <a:gd name="T9" fmla="*/ 15 h 30"/>
                        <a:gd name="T10" fmla="*/ 2 w 30"/>
                        <a:gd name="T11" fmla="*/ 23 h 30"/>
                        <a:gd name="T12" fmla="*/ 4 w 30"/>
                        <a:gd name="T13" fmla="*/ 28 h 30"/>
                        <a:gd name="T14" fmla="*/ 13 w 30"/>
                        <a:gd name="T15" fmla="*/ 30 h 30"/>
                        <a:gd name="T16" fmla="*/ 25 w 30"/>
                        <a:gd name="T17" fmla="*/ 28 h 30"/>
                        <a:gd name="T18" fmla="*/ 30 w 30"/>
                        <a:gd name="T19" fmla="*/ 23 h 30"/>
                        <a:gd name="T20" fmla="*/ 30 w 30"/>
                        <a:gd name="T21" fmla="*/ 15 h 30"/>
                        <a:gd name="T22" fmla="*/ 30 w 30"/>
                        <a:gd name="T23" fmla="*/ 10 h 30"/>
                        <a:gd name="T24" fmla="*/ 25 w 30"/>
                        <a:gd name="T25" fmla="*/ 5 h 30"/>
                        <a:gd name="T26" fmla="*/ 20 w 30"/>
                        <a:gd name="T27" fmla="*/ 3 h 30"/>
                        <a:gd name="T28" fmla="*/ 13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3" y="0"/>
                          </a:moveTo>
                          <a:lnTo>
                            <a:pt x="9" y="3"/>
                          </a:lnTo>
                          <a:lnTo>
                            <a:pt x="4" y="5"/>
                          </a:lnTo>
                          <a:lnTo>
                            <a:pt x="2" y="10"/>
                          </a:lnTo>
                          <a:lnTo>
                            <a:pt x="0" y="15"/>
                          </a:lnTo>
                          <a:lnTo>
                            <a:pt x="2" y="23"/>
                          </a:lnTo>
                          <a:lnTo>
                            <a:pt x="4" y="28"/>
                          </a:lnTo>
                          <a:lnTo>
                            <a:pt x="13" y="30"/>
                          </a:lnTo>
                          <a:lnTo>
                            <a:pt x="25" y="28"/>
                          </a:lnTo>
                          <a:lnTo>
                            <a:pt x="30" y="23"/>
                          </a:lnTo>
                          <a:lnTo>
                            <a:pt x="30" y="15"/>
                          </a:lnTo>
                          <a:lnTo>
                            <a:pt x="30" y="10"/>
                          </a:lnTo>
                          <a:lnTo>
                            <a:pt x="25" y="5"/>
                          </a:lnTo>
                          <a:lnTo>
                            <a:pt x="20" y="3"/>
                          </a:lnTo>
                          <a:lnTo>
                            <a:pt x="13"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2" name="Freeform 402"/>
                    <p:cNvSpPr>
                      <a:spLocks/>
                    </p:cNvSpPr>
                    <p:nvPr/>
                  </p:nvSpPr>
                  <p:spPr bwMode="auto">
                    <a:xfrm>
                      <a:off x="4001" y="1229"/>
                      <a:ext cx="25" cy="25"/>
                    </a:xfrm>
                    <a:custGeom>
                      <a:avLst/>
                      <a:gdLst>
                        <a:gd name="T0" fmla="*/ 11 w 25"/>
                        <a:gd name="T1" fmla="*/ 0 h 25"/>
                        <a:gd name="T2" fmla="*/ 2 w 25"/>
                        <a:gd name="T3" fmla="*/ 2 h 25"/>
                        <a:gd name="T4" fmla="*/ 0 w 25"/>
                        <a:gd name="T5" fmla="*/ 12 h 25"/>
                        <a:gd name="T6" fmla="*/ 2 w 25"/>
                        <a:gd name="T7" fmla="*/ 22 h 25"/>
                        <a:gd name="T8" fmla="*/ 11 w 25"/>
                        <a:gd name="T9" fmla="*/ 25 h 25"/>
                        <a:gd name="T10" fmla="*/ 21 w 25"/>
                        <a:gd name="T11" fmla="*/ 22 h 25"/>
                        <a:gd name="T12" fmla="*/ 25 w 25"/>
                        <a:gd name="T13" fmla="*/ 17 h 25"/>
                        <a:gd name="T14" fmla="*/ 25 w 25"/>
                        <a:gd name="T15" fmla="*/ 12 h 25"/>
                        <a:gd name="T16" fmla="*/ 25 w 25"/>
                        <a:gd name="T17" fmla="*/ 7 h 25"/>
                        <a:gd name="T18" fmla="*/ 21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2" y="2"/>
                          </a:lnTo>
                          <a:lnTo>
                            <a:pt x="0" y="12"/>
                          </a:lnTo>
                          <a:lnTo>
                            <a:pt x="2" y="22"/>
                          </a:lnTo>
                          <a:lnTo>
                            <a:pt x="11" y="25"/>
                          </a:lnTo>
                          <a:lnTo>
                            <a:pt x="21" y="22"/>
                          </a:lnTo>
                          <a:lnTo>
                            <a:pt x="25" y="17"/>
                          </a:lnTo>
                          <a:lnTo>
                            <a:pt x="25" y="12"/>
                          </a:lnTo>
                          <a:lnTo>
                            <a:pt x="25" y="7"/>
                          </a:lnTo>
                          <a:lnTo>
                            <a:pt x="21"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3" name="Freeform 403"/>
                    <p:cNvSpPr>
                      <a:spLocks/>
                    </p:cNvSpPr>
                    <p:nvPr/>
                  </p:nvSpPr>
                  <p:spPr bwMode="auto">
                    <a:xfrm>
                      <a:off x="4003" y="1229"/>
                      <a:ext cx="21" cy="22"/>
                    </a:xfrm>
                    <a:custGeom>
                      <a:avLst/>
                      <a:gdLst>
                        <a:gd name="T0" fmla="*/ 12 w 21"/>
                        <a:gd name="T1" fmla="*/ 0 h 22"/>
                        <a:gd name="T2" fmla="*/ 3 w 21"/>
                        <a:gd name="T3" fmla="*/ 2 h 22"/>
                        <a:gd name="T4" fmla="*/ 0 w 21"/>
                        <a:gd name="T5" fmla="*/ 12 h 22"/>
                        <a:gd name="T6" fmla="*/ 3 w 21"/>
                        <a:gd name="T7" fmla="*/ 20 h 22"/>
                        <a:gd name="T8" fmla="*/ 12 w 21"/>
                        <a:gd name="T9" fmla="*/ 22 h 22"/>
                        <a:gd name="T10" fmla="*/ 19 w 21"/>
                        <a:gd name="T11" fmla="*/ 20 h 22"/>
                        <a:gd name="T12" fmla="*/ 21 w 21"/>
                        <a:gd name="T13" fmla="*/ 12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12"/>
                          </a:lnTo>
                          <a:lnTo>
                            <a:pt x="3" y="20"/>
                          </a:lnTo>
                          <a:lnTo>
                            <a:pt x="12" y="22"/>
                          </a:lnTo>
                          <a:lnTo>
                            <a:pt x="19" y="20"/>
                          </a:lnTo>
                          <a:lnTo>
                            <a:pt x="21" y="12"/>
                          </a:lnTo>
                          <a:lnTo>
                            <a:pt x="19" y="2"/>
                          </a:lnTo>
                          <a:lnTo>
                            <a:pt x="12"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4" name="Freeform 404"/>
                    <p:cNvSpPr>
                      <a:spLocks/>
                    </p:cNvSpPr>
                    <p:nvPr/>
                  </p:nvSpPr>
                  <p:spPr bwMode="auto">
                    <a:xfrm>
                      <a:off x="4006" y="1231"/>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5" name="Freeform 405"/>
                    <p:cNvSpPr>
                      <a:spLocks/>
                    </p:cNvSpPr>
                    <p:nvPr/>
                  </p:nvSpPr>
                  <p:spPr bwMode="auto">
                    <a:xfrm>
                      <a:off x="4008" y="1234"/>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6" name="Freeform 406"/>
                    <p:cNvSpPr>
                      <a:spLocks/>
                    </p:cNvSpPr>
                    <p:nvPr/>
                  </p:nvSpPr>
                  <p:spPr bwMode="auto">
                    <a:xfrm>
                      <a:off x="4010" y="1236"/>
                      <a:ext cx="9" cy="10"/>
                    </a:xfrm>
                    <a:custGeom>
                      <a:avLst/>
                      <a:gdLst>
                        <a:gd name="T0" fmla="*/ 5 w 9"/>
                        <a:gd name="T1" fmla="*/ 0 h 10"/>
                        <a:gd name="T2" fmla="*/ 2 w 9"/>
                        <a:gd name="T3" fmla="*/ 3 h 10"/>
                        <a:gd name="T4" fmla="*/ 0 w 9"/>
                        <a:gd name="T5" fmla="*/ 5 h 10"/>
                        <a:gd name="T6" fmla="*/ 2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3"/>
                          </a:lnTo>
                          <a:lnTo>
                            <a:pt x="0" y="5"/>
                          </a:lnTo>
                          <a:lnTo>
                            <a:pt x="2" y="8"/>
                          </a:lnTo>
                          <a:lnTo>
                            <a:pt x="5" y="10"/>
                          </a:lnTo>
                          <a:lnTo>
                            <a:pt x="7" y="8"/>
                          </a:lnTo>
                          <a:lnTo>
                            <a:pt x="9" y="5"/>
                          </a:lnTo>
                          <a:lnTo>
                            <a:pt x="7" y="3"/>
                          </a:lnTo>
                          <a:lnTo>
                            <a:pt x="5"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87" name="Freeform 407"/>
                    <p:cNvSpPr>
                      <a:spLocks/>
                    </p:cNvSpPr>
                    <p:nvPr/>
                  </p:nvSpPr>
                  <p:spPr bwMode="auto">
                    <a:xfrm>
                      <a:off x="4012" y="1239"/>
                      <a:ext cx="5" cy="5"/>
                    </a:xfrm>
                    <a:custGeom>
                      <a:avLst/>
                      <a:gdLst>
                        <a:gd name="T0" fmla="*/ 3 w 5"/>
                        <a:gd name="T1" fmla="*/ 0 h 5"/>
                        <a:gd name="T2" fmla="*/ 0 w 5"/>
                        <a:gd name="T3" fmla="*/ 0 h 5"/>
                        <a:gd name="T4" fmla="*/ 0 w 5"/>
                        <a:gd name="T5" fmla="*/ 2 h 5"/>
                        <a:gd name="T6" fmla="*/ 0 w 5"/>
                        <a:gd name="T7" fmla="*/ 5 h 5"/>
                        <a:gd name="T8" fmla="*/ 3 w 5"/>
                        <a:gd name="T9" fmla="*/ 5 h 5"/>
                        <a:gd name="T10" fmla="*/ 5 w 5"/>
                        <a:gd name="T11" fmla="*/ 5 h 5"/>
                        <a:gd name="T12" fmla="*/ 5 w 5"/>
                        <a:gd name="T13" fmla="*/ 2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2"/>
                          </a:lnTo>
                          <a:lnTo>
                            <a:pt x="0" y="5"/>
                          </a:lnTo>
                          <a:lnTo>
                            <a:pt x="3" y="5"/>
                          </a:lnTo>
                          <a:lnTo>
                            <a:pt x="5" y="5"/>
                          </a:lnTo>
                          <a:lnTo>
                            <a:pt x="5" y="2"/>
                          </a:lnTo>
                          <a:lnTo>
                            <a:pt x="5" y="0"/>
                          </a:lnTo>
                          <a:lnTo>
                            <a:pt x="3"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67" name="Group 408"/>
                  <p:cNvGrpSpPr>
                    <a:grpSpLocks/>
                  </p:cNvGrpSpPr>
                  <p:nvPr/>
                </p:nvGrpSpPr>
                <p:grpSpPr bwMode="auto">
                  <a:xfrm>
                    <a:off x="3783" y="1281"/>
                    <a:ext cx="46" cy="43"/>
                    <a:chOff x="3783" y="1281"/>
                    <a:chExt cx="46" cy="43"/>
                  </a:xfrm>
                </p:grpSpPr>
                <p:sp>
                  <p:nvSpPr>
                    <p:cNvPr id="4468" name="Freeform 409"/>
                    <p:cNvSpPr>
                      <a:spLocks/>
                    </p:cNvSpPr>
                    <p:nvPr/>
                  </p:nvSpPr>
                  <p:spPr bwMode="auto">
                    <a:xfrm>
                      <a:off x="3783" y="1281"/>
                      <a:ext cx="46" cy="43"/>
                    </a:xfrm>
                    <a:custGeom>
                      <a:avLst/>
                      <a:gdLst>
                        <a:gd name="T0" fmla="*/ 23 w 46"/>
                        <a:gd name="T1" fmla="*/ 0 h 43"/>
                        <a:gd name="T2" fmla="*/ 14 w 46"/>
                        <a:gd name="T3" fmla="*/ 3 h 43"/>
                        <a:gd name="T4" fmla="*/ 7 w 46"/>
                        <a:gd name="T5" fmla="*/ 8 h 43"/>
                        <a:gd name="T6" fmla="*/ 2 w 46"/>
                        <a:gd name="T7" fmla="*/ 15 h 43"/>
                        <a:gd name="T8" fmla="*/ 0 w 46"/>
                        <a:gd name="T9" fmla="*/ 23 h 43"/>
                        <a:gd name="T10" fmla="*/ 2 w 46"/>
                        <a:gd name="T11" fmla="*/ 30 h 43"/>
                        <a:gd name="T12" fmla="*/ 7 w 46"/>
                        <a:gd name="T13" fmla="*/ 38 h 43"/>
                        <a:gd name="T14" fmla="*/ 14 w 46"/>
                        <a:gd name="T15" fmla="*/ 40 h 43"/>
                        <a:gd name="T16" fmla="*/ 23 w 46"/>
                        <a:gd name="T17" fmla="*/ 43 h 43"/>
                        <a:gd name="T18" fmla="*/ 32 w 46"/>
                        <a:gd name="T19" fmla="*/ 40 h 43"/>
                        <a:gd name="T20" fmla="*/ 39 w 46"/>
                        <a:gd name="T21" fmla="*/ 38 h 43"/>
                        <a:gd name="T22" fmla="*/ 44 w 46"/>
                        <a:gd name="T23" fmla="*/ 30 h 43"/>
                        <a:gd name="T24" fmla="*/ 46 w 46"/>
                        <a:gd name="T25" fmla="*/ 23 h 43"/>
                        <a:gd name="T26" fmla="*/ 44 w 46"/>
                        <a:gd name="T27" fmla="*/ 15 h 43"/>
                        <a:gd name="T28" fmla="*/ 39 w 46"/>
                        <a:gd name="T29" fmla="*/ 8 h 43"/>
                        <a:gd name="T30" fmla="*/ 32 w 46"/>
                        <a:gd name="T31" fmla="*/ 3 h 43"/>
                        <a:gd name="T32" fmla="*/ 23 w 46"/>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3"/>
                        <a:gd name="T53" fmla="*/ 46 w 4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3">
                          <a:moveTo>
                            <a:pt x="23" y="0"/>
                          </a:moveTo>
                          <a:lnTo>
                            <a:pt x="14" y="3"/>
                          </a:lnTo>
                          <a:lnTo>
                            <a:pt x="7" y="8"/>
                          </a:lnTo>
                          <a:lnTo>
                            <a:pt x="2" y="15"/>
                          </a:lnTo>
                          <a:lnTo>
                            <a:pt x="0" y="23"/>
                          </a:lnTo>
                          <a:lnTo>
                            <a:pt x="2" y="30"/>
                          </a:lnTo>
                          <a:lnTo>
                            <a:pt x="7" y="38"/>
                          </a:lnTo>
                          <a:lnTo>
                            <a:pt x="14" y="40"/>
                          </a:lnTo>
                          <a:lnTo>
                            <a:pt x="23" y="43"/>
                          </a:lnTo>
                          <a:lnTo>
                            <a:pt x="32" y="40"/>
                          </a:lnTo>
                          <a:lnTo>
                            <a:pt x="39" y="38"/>
                          </a:lnTo>
                          <a:lnTo>
                            <a:pt x="44" y="30"/>
                          </a:lnTo>
                          <a:lnTo>
                            <a:pt x="46" y="23"/>
                          </a:lnTo>
                          <a:lnTo>
                            <a:pt x="44" y="15"/>
                          </a:lnTo>
                          <a:lnTo>
                            <a:pt x="39" y="8"/>
                          </a:lnTo>
                          <a:lnTo>
                            <a:pt x="32" y="3"/>
                          </a:lnTo>
                          <a:lnTo>
                            <a:pt x="23" y="0"/>
                          </a:lnTo>
                          <a:close/>
                        </a:path>
                      </a:pathLst>
                    </a:custGeom>
                    <a:solidFill>
                      <a:srgbClr val="001B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69" name="Freeform 410"/>
                    <p:cNvSpPr>
                      <a:spLocks/>
                    </p:cNvSpPr>
                    <p:nvPr/>
                  </p:nvSpPr>
                  <p:spPr bwMode="auto">
                    <a:xfrm>
                      <a:off x="3788" y="1284"/>
                      <a:ext cx="36" cy="37"/>
                    </a:xfrm>
                    <a:custGeom>
                      <a:avLst/>
                      <a:gdLst>
                        <a:gd name="T0" fmla="*/ 18 w 36"/>
                        <a:gd name="T1" fmla="*/ 0 h 37"/>
                        <a:gd name="T2" fmla="*/ 11 w 36"/>
                        <a:gd name="T3" fmla="*/ 2 h 37"/>
                        <a:gd name="T4" fmla="*/ 4 w 36"/>
                        <a:gd name="T5" fmla="*/ 7 h 37"/>
                        <a:gd name="T6" fmla="*/ 2 w 36"/>
                        <a:gd name="T7" fmla="*/ 12 h 37"/>
                        <a:gd name="T8" fmla="*/ 0 w 36"/>
                        <a:gd name="T9" fmla="*/ 20 h 37"/>
                        <a:gd name="T10" fmla="*/ 2 w 36"/>
                        <a:gd name="T11" fmla="*/ 27 h 37"/>
                        <a:gd name="T12" fmla="*/ 4 w 36"/>
                        <a:gd name="T13" fmla="*/ 32 h 37"/>
                        <a:gd name="T14" fmla="*/ 18 w 36"/>
                        <a:gd name="T15" fmla="*/ 37 h 37"/>
                        <a:gd name="T16" fmla="*/ 32 w 36"/>
                        <a:gd name="T17" fmla="*/ 32 h 37"/>
                        <a:gd name="T18" fmla="*/ 34 w 36"/>
                        <a:gd name="T19" fmla="*/ 27 h 37"/>
                        <a:gd name="T20" fmla="*/ 36 w 36"/>
                        <a:gd name="T21" fmla="*/ 20 h 37"/>
                        <a:gd name="T22" fmla="*/ 34 w 36"/>
                        <a:gd name="T23" fmla="*/ 12 h 37"/>
                        <a:gd name="T24" fmla="*/ 32 w 36"/>
                        <a:gd name="T25" fmla="*/ 7 h 37"/>
                        <a:gd name="T26" fmla="*/ 25 w 36"/>
                        <a:gd name="T27" fmla="*/ 2 h 37"/>
                        <a:gd name="T28" fmla="*/ 18 w 3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7"/>
                        <a:gd name="T47" fmla="*/ 36 w 3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7">
                          <a:moveTo>
                            <a:pt x="18" y="0"/>
                          </a:moveTo>
                          <a:lnTo>
                            <a:pt x="11" y="2"/>
                          </a:lnTo>
                          <a:lnTo>
                            <a:pt x="4" y="7"/>
                          </a:lnTo>
                          <a:lnTo>
                            <a:pt x="2" y="12"/>
                          </a:lnTo>
                          <a:lnTo>
                            <a:pt x="0" y="20"/>
                          </a:lnTo>
                          <a:lnTo>
                            <a:pt x="2" y="27"/>
                          </a:lnTo>
                          <a:lnTo>
                            <a:pt x="4" y="32"/>
                          </a:lnTo>
                          <a:lnTo>
                            <a:pt x="18" y="37"/>
                          </a:lnTo>
                          <a:lnTo>
                            <a:pt x="32" y="32"/>
                          </a:lnTo>
                          <a:lnTo>
                            <a:pt x="34" y="27"/>
                          </a:lnTo>
                          <a:lnTo>
                            <a:pt x="36" y="20"/>
                          </a:lnTo>
                          <a:lnTo>
                            <a:pt x="34" y="12"/>
                          </a:lnTo>
                          <a:lnTo>
                            <a:pt x="32" y="7"/>
                          </a:lnTo>
                          <a:lnTo>
                            <a:pt x="25" y="2"/>
                          </a:lnTo>
                          <a:lnTo>
                            <a:pt x="18" y="0"/>
                          </a:lnTo>
                          <a:close/>
                        </a:path>
                      </a:pathLst>
                    </a:custGeom>
                    <a:solidFill>
                      <a:srgbClr val="0039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0" name="Freeform 411"/>
                    <p:cNvSpPr>
                      <a:spLocks/>
                    </p:cNvSpPr>
                    <p:nvPr/>
                  </p:nvSpPr>
                  <p:spPr bwMode="auto">
                    <a:xfrm>
                      <a:off x="3790" y="1286"/>
                      <a:ext cx="34" cy="33"/>
                    </a:xfrm>
                    <a:custGeom>
                      <a:avLst/>
                      <a:gdLst>
                        <a:gd name="T0" fmla="*/ 16 w 34"/>
                        <a:gd name="T1" fmla="*/ 0 h 33"/>
                        <a:gd name="T2" fmla="*/ 9 w 34"/>
                        <a:gd name="T3" fmla="*/ 3 h 33"/>
                        <a:gd name="T4" fmla="*/ 5 w 34"/>
                        <a:gd name="T5" fmla="*/ 5 h 33"/>
                        <a:gd name="T6" fmla="*/ 2 w 34"/>
                        <a:gd name="T7" fmla="*/ 10 h 33"/>
                        <a:gd name="T8" fmla="*/ 0 w 34"/>
                        <a:gd name="T9" fmla="*/ 18 h 33"/>
                        <a:gd name="T10" fmla="*/ 2 w 34"/>
                        <a:gd name="T11" fmla="*/ 25 h 33"/>
                        <a:gd name="T12" fmla="*/ 5 w 34"/>
                        <a:gd name="T13" fmla="*/ 30 h 33"/>
                        <a:gd name="T14" fmla="*/ 16 w 34"/>
                        <a:gd name="T15" fmla="*/ 33 h 33"/>
                        <a:gd name="T16" fmla="*/ 30 w 34"/>
                        <a:gd name="T17" fmla="*/ 30 h 33"/>
                        <a:gd name="T18" fmla="*/ 32 w 34"/>
                        <a:gd name="T19" fmla="*/ 25 h 33"/>
                        <a:gd name="T20" fmla="*/ 34 w 34"/>
                        <a:gd name="T21" fmla="*/ 18 h 33"/>
                        <a:gd name="T22" fmla="*/ 32 w 34"/>
                        <a:gd name="T23" fmla="*/ 10 h 33"/>
                        <a:gd name="T24" fmla="*/ 30 w 34"/>
                        <a:gd name="T25" fmla="*/ 5 h 33"/>
                        <a:gd name="T26" fmla="*/ 23 w 34"/>
                        <a:gd name="T27" fmla="*/ 3 h 33"/>
                        <a:gd name="T28" fmla="*/ 16 w 34"/>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3"/>
                        <a:gd name="T47" fmla="*/ 34 w 34"/>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3">
                          <a:moveTo>
                            <a:pt x="16" y="0"/>
                          </a:moveTo>
                          <a:lnTo>
                            <a:pt x="9" y="3"/>
                          </a:lnTo>
                          <a:lnTo>
                            <a:pt x="5" y="5"/>
                          </a:lnTo>
                          <a:lnTo>
                            <a:pt x="2" y="10"/>
                          </a:lnTo>
                          <a:lnTo>
                            <a:pt x="0" y="18"/>
                          </a:lnTo>
                          <a:lnTo>
                            <a:pt x="2" y="25"/>
                          </a:lnTo>
                          <a:lnTo>
                            <a:pt x="5" y="30"/>
                          </a:lnTo>
                          <a:lnTo>
                            <a:pt x="16" y="33"/>
                          </a:lnTo>
                          <a:lnTo>
                            <a:pt x="30" y="30"/>
                          </a:lnTo>
                          <a:lnTo>
                            <a:pt x="32" y="25"/>
                          </a:lnTo>
                          <a:lnTo>
                            <a:pt x="34" y="18"/>
                          </a:lnTo>
                          <a:lnTo>
                            <a:pt x="32" y="10"/>
                          </a:lnTo>
                          <a:lnTo>
                            <a:pt x="30" y="5"/>
                          </a:lnTo>
                          <a:lnTo>
                            <a:pt x="23" y="3"/>
                          </a:lnTo>
                          <a:lnTo>
                            <a:pt x="16" y="0"/>
                          </a:lnTo>
                          <a:close/>
                        </a:path>
                      </a:pathLst>
                    </a:custGeom>
                    <a:solidFill>
                      <a:srgbClr val="005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1" name="Freeform 412"/>
                    <p:cNvSpPr>
                      <a:spLocks/>
                    </p:cNvSpPr>
                    <p:nvPr/>
                  </p:nvSpPr>
                  <p:spPr bwMode="auto">
                    <a:xfrm>
                      <a:off x="3792" y="1289"/>
                      <a:ext cx="30" cy="30"/>
                    </a:xfrm>
                    <a:custGeom>
                      <a:avLst/>
                      <a:gdLst>
                        <a:gd name="T0" fmla="*/ 14 w 30"/>
                        <a:gd name="T1" fmla="*/ 0 h 30"/>
                        <a:gd name="T2" fmla="*/ 9 w 30"/>
                        <a:gd name="T3" fmla="*/ 2 h 30"/>
                        <a:gd name="T4" fmla="*/ 5 w 30"/>
                        <a:gd name="T5" fmla="*/ 5 h 30"/>
                        <a:gd name="T6" fmla="*/ 3 w 30"/>
                        <a:gd name="T7" fmla="*/ 10 h 30"/>
                        <a:gd name="T8" fmla="*/ 0 w 30"/>
                        <a:gd name="T9" fmla="*/ 15 h 30"/>
                        <a:gd name="T10" fmla="*/ 3 w 30"/>
                        <a:gd name="T11" fmla="*/ 22 h 30"/>
                        <a:gd name="T12" fmla="*/ 5 w 30"/>
                        <a:gd name="T13" fmla="*/ 27 h 30"/>
                        <a:gd name="T14" fmla="*/ 14 w 30"/>
                        <a:gd name="T15" fmla="*/ 30 h 30"/>
                        <a:gd name="T16" fmla="*/ 25 w 30"/>
                        <a:gd name="T17" fmla="*/ 27 h 30"/>
                        <a:gd name="T18" fmla="*/ 30 w 30"/>
                        <a:gd name="T19" fmla="*/ 22 h 30"/>
                        <a:gd name="T20" fmla="*/ 30 w 30"/>
                        <a:gd name="T21" fmla="*/ 15 h 30"/>
                        <a:gd name="T22" fmla="*/ 30 w 30"/>
                        <a:gd name="T23" fmla="*/ 10 h 30"/>
                        <a:gd name="T24" fmla="*/ 25 w 30"/>
                        <a:gd name="T25" fmla="*/ 5 h 30"/>
                        <a:gd name="T26" fmla="*/ 21 w 30"/>
                        <a:gd name="T27" fmla="*/ 2 h 30"/>
                        <a:gd name="T28" fmla="*/ 14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4" y="0"/>
                          </a:moveTo>
                          <a:lnTo>
                            <a:pt x="9" y="2"/>
                          </a:lnTo>
                          <a:lnTo>
                            <a:pt x="5" y="5"/>
                          </a:lnTo>
                          <a:lnTo>
                            <a:pt x="3" y="10"/>
                          </a:lnTo>
                          <a:lnTo>
                            <a:pt x="0" y="15"/>
                          </a:lnTo>
                          <a:lnTo>
                            <a:pt x="3" y="22"/>
                          </a:lnTo>
                          <a:lnTo>
                            <a:pt x="5" y="27"/>
                          </a:lnTo>
                          <a:lnTo>
                            <a:pt x="14" y="30"/>
                          </a:lnTo>
                          <a:lnTo>
                            <a:pt x="25" y="27"/>
                          </a:lnTo>
                          <a:lnTo>
                            <a:pt x="30" y="22"/>
                          </a:lnTo>
                          <a:lnTo>
                            <a:pt x="30" y="15"/>
                          </a:lnTo>
                          <a:lnTo>
                            <a:pt x="30" y="10"/>
                          </a:lnTo>
                          <a:lnTo>
                            <a:pt x="25" y="5"/>
                          </a:lnTo>
                          <a:lnTo>
                            <a:pt x="21" y="2"/>
                          </a:lnTo>
                          <a:lnTo>
                            <a:pt x="14" y="0"/>
                          </a:lnTo>
                          <a:close/>
                        </a:path>
                      </a:pathLst>
                    </a:custGeom>
                    <a:solidFill>
                      <a:srgbClr val="007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2" name="Freeform 413"/>
                    <p:cNvSpPr>
                      <a:spLocks/>
                    </p:cNvSpPr>
                    <p:nvPr/>
                  </p:nvSpPr>
                  <p:spPr bwMode="auto">
                    <a:xfrm>
                      <a:off x="3795" y="1291"/>
                      <a:ext cx="25" cy="25"/>
                    </a:xfrm>
                    <a:custGeom>
                      <a:avLst/>
                      <a:gdLst>
                        <a:gd name="T0" fmla="*/ 11 w 25"/>
                        <a:gd name="T1" fmla="*/ 0 h 25"/>
                        <a:gd name="T2" fmla="*/ 2 w 25"/>
                        <a:gd name="T3" fmla="*/ 3 h 25"/>
                        <a:gd name="T4" fmla="*/ 0 w 25"/>
                        <a:gd name="T5" fmla="*/ 13 h 25"/>
                        <a:gd name="T6" fmla="*/ 2 w 25"/>
                        <a:gd name="T7" fmla="*/ 23 h 25"/>
                        <a:gd name="T8" fmla="*/ 11 w 25"/>
                        <a:gd name="T9" fmla="*/ 25 h 25"/>
                        <a:gd name="T10" fmla="*/ 22 w 25"/>
                        <a:gd name="T11" fmla="*/ 23 h 25"/>
                        <a:gd name="T12" fmla="*/ 25 w 25"/>
                        <a:gd name="T13" fmla="*/ 13 h 25"/>
                        <a:gd name="T14" fmla="*/ 22 w 25"/>
                        <a:gd name="T15" fmla="*/ 3 h 25"/>
                        <a:gd name="T16" fmla="*/ 11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1" y="0"/>
                          </a:moveTo>
                          <a:lnTo>
                            <a:pt x="2" y="3"/>
                          </a:lnTo>
                          <a:lnTo>
                            <a:pt x="0" y="13"/>
                          </a:lnTo>
                          <a:lnTo>
                            <a:pt x="2" y="23"/>
                          </a:lnTo>
                          <a:lnTo>
                            <a:pt x="11" y="25"/>
                          </a:lnTo>
                          <a:lnTo>
                            <a:pt x="22" y="23"/>
                          </a:lnTo>
                          <a:lnTo>
                            <a:pt x="25" y="13"/>
                          </a:lnTo>
                          <a:lnTo>
                            <a:pt x="22" y="3"/>
                          </a:lnTo>
                          <a:lnTo>
                            <a:pt x="11" y="0"/>
                          </a:lnTo>
                          <a:close/>
                        </a:path>
                      </a:pathLst>
                    </a:custGeom>
                    <a:solidFill>
                      <a:srgbClr val="009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3" name="Freeform 414"/>
                    <p:cNvSpPr>
                      <a:spLocks/>
                    </p:cNvSpPr>
                    <p:nvPr/>
                  </p:nvSpPr>
                  <p:spPr bwMode="auto">
                    <a:xfrm>
                      <a:off x="3797" y="1291"/>
                      <a:ext cx="20" cy="23"/>
                    </a:xfrm>
                    <a:custGeom>
                      <a:avLst/>
                      <a:gdLst>
                        <a:gd name="T0" fmla="*/ 11 w 20"/>
                        <a:gd name="T1" fmla="*/ 0 h 23"/>
                        <a:gd name="T2" fmla="*/ 2 w 20"/>
                        <a:gd name="T3" fmla="*/ 3 h 23"/>
                        <a:gd name="T4" fmla="*/ 0 w 20"/>
                        <a:gd name="T5" fmla="*/ 13 h 23"/>
                        <a:gd name="T6" fmla="*/ 2 w 20"/>
                        <a:gd name="T7" fmla="*/ 20 h 23"/>
                        <a:gd name="T8" fmla="*/ 11 w 20"/>
                        <a:gd name="T9" fmla="*/ 23 h 23"/>
                        <a:gd name="T10" fmla="*/ 18 w 20"/>
                        <a:gd name="T11" fmla="*/ 20 h 23"/>
                        <a:gd name="T12" fmla="*/ 20 w 20"/>
                        <a:gd name="T13" fmla="*/ 13 h 23"/>
                        <a:gd name="T14" fmla="*/ 18 w 20"/>
                        <a:gd name="T15" fmla="*/ 3 h 23"/>
                        <a:gd name="T16" fmla="*/ 1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1" y="0"/>
                          </a:moveTo>
                          <a:lnTo>
                            <a:pt x="2" y="3"/>
                          </a:lnTo>
                          <a:lnTo>
                            <a:pt x="0" y="13"/>
                          </a:lnTo>
                          <a:lnTo>
                            <a:pt x="2" y="20"/>
                          </a:lnTo>
                          <a:lnTo>
                            <a:pt x="11" y="23"/>
                          </a:lnTo>
                          <a:lnTo>
                            <a:pt x="18" y="20"/>
                          </a:lnTo>
                          <a:lnTo>
                            <a:pt x="20" y="13"/>
                          </a:lnTo>
                          <a:lnTo>
                            <a:pt x="18" y="3"/>
                          </a:lnTo>
                          <a:lnTo>
                            <a:pt x="11"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4" name="Freeform 415"/>
                    <p:cNvSpPr>
                      <a:spLocks/>
                    </p:cNvSpPr>
                    <p:nvPr/>
                  </p:nvSpPr>
                  <p:spPr bwMode="auto">
                    <a:xfrm>
                      <a:off x="3799" y="1294"/>
                      <a:ext cx="16" cy="17"/>
                    </a:xfrm>
                    <a:custGeom>
                      <a:avLst/>
                      <a:gdLst>
                        <a:gd name="T0" fmla="*/ 9 w 16"/>
                        <a:gd name="T1" fmla="*/ 0 h 17"/>
                        <a:gd name="T2" fmla="*/ 2 w 16"/>
                        <a:gd name="T3" fmla="*/ 2 h 17"/>
                        <a:gd name="T4" fmla="*/ 0 w 16"/>
                        <a:gd name="T5" fmla="*/ 10 h 17"/>
                        <a:gd name="T6" fmla="*/ 2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10"/>
                          </a:lnTo>
                          <a:lnTo>
                            <a:pt x="2" y="15"/>
                          </a:lnTo>
                          <a:lnTo>
                            <a:pt x="9" y="17"/>
                          </a:lnTo>
                          <a:lnTo>
                            <a:pt x="14" y="15"/>
                          </a:lnTo>
                          <a:lnTo>
                            <a:pt x="16" y="10"/>
                          </a:lnTo>
                          <a:lnTo>
                            <a:pt x="14" y="2"/>
                          </a:lnTo>
                          <a:lnTo>
                            <a:pt x="9" y="0"/>
                          </a:lnTo>
                          <a:close/>
                        </a:path>
                      </a:pathLst>
                    </a:custGeom>
                    <a:solidFill>
                      <a:srgbClr val="00C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5" name="Freeform 416"/>
                    <p:cNvSpPr>
                      <a:spLocks/>
                    </p:cNvSpPr>
                    <p:nvPr/>
                  </p:nvSpPr>
                  <p:spPr bwMode="auto">
                    <a:xfrm>
                      <a:off x="3801" y="1296"/>
                      <a:ext cx="12" cy="13"/>
                    </a:xfrm>
                    <a:custGeom>
                      <a:avLst/>
                      <a:gdLst>
                        <a:gd name="T0" fmla="*/ 7 w 12"/>
                        <a:gd name="T1" fmla="*/ 0 h 13"/>
                        <a:gd name="T2" fmla="*/ 3 w 12"/>
                        <a:gd name="T3" fmla="*/ 3 h 13"/>
                        <a:gd name="T4" fmla="*/ 0 w 12"/>
                        <a:gd name="T5" fmla="*/ 8 h 13"/>
                        <a:gd name="T6" fmla="*/ 3 w 12"/>
                        <a:gd name="T7" fmla="*/ 10 h 13"/>
                        <a:gd name="T8" fmla="*/ 7 w 12"/>
                        <a:gd name="T9" fmla="*/ 13 h 13"/>
                        <a:gd name="T10" fmla="*/ 10 w 12"/>
                        <a:gd name="T11" fmla="*/ 10 h 13"/>
                        <a:gd name="T12" fmla="*/ 12 w 12"/>
                        <a:gd name="T13" fmla="*/ 8 h 13"/>
                        <a:gd name="T14" fmla="*/ 10 w 12"/>
                        <a:gd name="T15" fmla="*/ 3 h 13"/>
                        <a:gd name="T16" fmla="*/ 7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7" y="0"/>
                          </a:moveTo>
                          <a:lnTo>
                            <a:pt x="3" y="3"/>
                          </a:lnTo>
                          <a:lnTo>
                            <a:pt x="0" y="8"/>
                          </a:lnTo>
                          <a:lnTo>
                            <a:pt x="3" y="10"/>
                          </a:lnTo>
                          <a:lnTo>
                            <a:pt x="7" y="13"/>
                          </a:lnTo>
                          <a:lnTo>
                            <a:pt x="10" y="10"/>
                          </a:lnTo>
                          <a:lnTo>
                            <a:pt x="12" y="8"/>
                          </a:lnTo>
                          <a:lnTo>
                            <a:pt x="10" y="3"/>
                          </a:lnTo>
                          <a:lnTo>
                            <a:pt x="7" y="0"/>
                          </a:lnTo>
                          <a:close/>
                        </a:path>
                      </a:pathLst>
                    </a:custGeom>
                    <a:solidFill>
                      <a:srgbClr val="00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6" name="Freeform 417"/>
                    <p:cNvSpPr>
                      <a:spLocks/>
                    </p:cNvSpPr>
                    <p:nvPr/>
                  </p:nvSpPr>
                  <p:spPr bwMode="auto">
                    <a:xfrm>
                      <a:off x="3804" y="129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77" name="Freeform 418"/>
                    <p:cNvSpPr>
                      <a:spLocks/>
                    </p:cNvSpPr>
                    <p:nvPr/>
                  </p:nvSpPr>
                  <p:spPr bwMode="auto">
                    <a:xfrm>
                      <a:off x="3806" y="130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8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sp>
            <p:nvSpPr>
              <p:cNvPr id="4105" name="Oval 419"/>
              <p:cNvSpPr>
                <a:spLocks noChangeArrowheads="1"/>
              </p:cNvSpPr>
              <p:nvPr/>
            </p:nvSpPr>
            <p:spPr bwMode="auto">
              <a:xfrm>
                <a:off x="1138" y="2137"/>
                <a:ext cx="74" cy="80"/>
              </a:xfrm>
              <a:prstGeom prst="ellipse">
                <a:avLst/>
              </a:pr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zh-CN" sz="1800">
                  <a:solidFill>
                    <a:srgbClr val="000000"/>
                  </a:solidFill>
                  <a:latin typeface="Calibri" pitchFamily="34" charset="0"/>
                </a:endParaRPr>
              </a:p>
            </p:txBody>
          </p:sp>
          <p:sp>
            <p:nvSpPr>
              <p:cNvPr id="4106" name="Freeform 420"/>
              <p:cNvSpPr>
                <a:spLocks/>
              </p:cNvSpPr>
              <p:nvPr/>
            </p:nvSpPr>
            <p:spPr bwMode="auto">
              <a:xfrm>
                <a:off x="1434" y="2013"/>
                <a:ext cx="96" cy="182"/>
              </a:xfrm>
              <a:custGeom>
                <a:avLst/>
                <a:gdLst>
                  <a:gd name="T0" fmla="*/ 1452693963 w 42"/>
                  <a:gd name="T1" fmla="*/ 0 h 73"/>
                  <a:gd name="T2" fmla="*/ 1284907248 w 42"/>
                  <a:gd name="T3" fmla="*/ 2147483647 h 73"/>
                  <a:gd name="T4" fmla="*/ 1000712578 w 42"/>
                  <a:gd name="T5" fmla="*/ 2147483647 h 73"/>
                  <a:gd name="T6" fmla="*/ 728328594 w 42"/>
                  <a:gd name="T7" fmla="*/ 2147483647 h 73"/>
                  <a:gd name="T8" fmla="*/ 562146921 w 42"/>
                  <a:gd name="T9" fmla="*/ 2147483647 h 73"/>
                  <a:gd name="T10" fmla="*/ 412346864 w 42"/>
                  <a:gd name="T11" fmla="*/ 2147483647 h 73"/>
                  <a:gd name="T12" fmla="*/ 272523504 w 42"/>
                  <a:gd name="T13" fmla="*/ 2147483647 h 73"/>
                  <a:gd name="T14" fmla="*/ 245939278 w 42"/>
                  <a:gd name="T15" fmla="*/ 2147483647 h 73"/>
                  <a:gd name="T16" fmla="*/ 0 w 42"/>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73"/>
                  <a:gd name="T29" fmla="*/ 42 w 4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73">
                    <a:moveTo>
                      <a:pt x="42" y="0"/>
                    </a:moveTo>
                    <a:cubicBezTo>
                      <a:pt x="41" y="4"/>
                      <a:pt x="40" y="8"/>
                      <a:pt x="37" y="11"/>
                    </a:cubicBezTo>
                    <a:cubicBezTo>
                      <a:pt x="30" y="16"/>
                      <a:pt x="37" y="8"/>
                      <a:pt x="29" y="16"/>
                    </a:cubicBezTo>
                    <a:cubicBezTo>
                      <a:pt x="26" y="19"/>
                      <a:pt x="23" y="23"/>
                      <a:pt x="21" y="26"/>
                    </a:cubicBezTo>
                    <a:cubicBezTo>
                      <a:pt x="15" y="33"/>
                      <a:pt x="22" y="24"/>
                      <a:pt x="16" y="32"/>
                    </a:cubicBezTo>
                    <a:cubicBezTo>
                      <a:pt x="14" y="34"/>
                      <a:pt x="12" y="40"/>
                      <a:pt x="12" y="40"/>
                    </a:cubicBezTo>
                    <a:cubicBezTo>
                      <a:pt x="11" y="46"/>
                      <a:pt x="11" y="51"/>
                      <a:pt x="8" y="57"/>
                    </a:cubicBezTo>
                    <a:cubicBezTo>
                      <a:pt x="8" y="58"/>
                      <a:pt x="8" y="65"/>
                      <a:pt x="7" y="66"/>
                    </a:cubicBezTo>
                    <a:cubicBezTo>
                      <a:pt x="5" y="69"/>
                      <a:pt x="2" y="71"/>
                      <a:pt x="0" y="73"/>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7" name="Freeform 421"/>
              <p:cNvSpPr>
                <a:spLocks/>
              </p:cNvSpPr>
              <p:nvPr/>
            </p:nvSpPr>
            <p:spPr bwMode="auto">
              <a:xfrm>
                <a:off x="1411" y="2078"/>
                <a:ext cx="71" cy="37"/>
              </a:xfrm>
              <a:custGeom>
                <a:avLst/>
                <a:gdLst>
                  <a:gd name="T0" fmla="*/ 1121360860 w 31"/>
                  <a:gd name="T1" fmla="*/ 139166213 h 15"/>
                  <a:gd name="T2" fmla="*/ 538316897 w 31"/>
                  <a:gd name="T3" fmla="*/ 1190950001 h 15"/>
                  <a:gd name="T4" fmla="*/ 256268241 w 31"/>
                  <a:gd name="T5" fmla="*/ 1886139269 h 15"/>
                  <a:gd name="T6" fmla="*/ 144475039 w 31"/>
                  <a:gd name="T7" fmla="*/ 2147483647 h 15"/>
                  <a:gd name="T8" fmla="*/ 0 w 31"/>
                  <a:gd name="T9" fmla="*/ 2147483647 h 15"/>
                  <a:gd name="T10" fmla="*/ 0 60000 65536"/>
                  <a:gd name="T11" fmla="*/ 0 60000 65536"/>
                  <a:gd name="T12" fmla="*/ 0 60000 65536"/>
                  <a:gd name="T13" fmla="*/ 0 60000 65536"/>
                  <a:gd name="T14" fmla="*/ 0 60000 65536"/>
                  <a:gd name="T15" fmla="*/ 0 w 31"/>
                  <a:gd name="T16" fmla="*/ 0 h 15"/>
                  <a:gd name="T17" fmla="*/ 31 w 31"/>
                  <a:gd name="T18" fmla="*/ 15 h 15"/>
                </a:gdLst>
                <a:ahLst/>
                <a:cxnLst>
                  <a:cxn ang="T10">
                    <a:pos x="T0" y="T1"/>
                  </a:cxn>
                  <a:cxn ang="T11">
                    <a:pos x="T2" y="T3"/>
                  </a:cxn>
                  <a:cxn ang="T12">
                    <a:pos x="T4" y="T5"/>
                  </a:cxn>
                  <a:cxn ang="T13">
                    <a:pos x="T6" y="T7"/>
                  </a:cxn>
                  <a:cxn ang="T14">
                    <a:pos x="T8" y="T9"/>
                  </a:cxn>
                </a:cxnLst>
                <a:rect l="T15" t="T16" r="T17" b="T18"/>
                <a:pathLst>
                  <a:path w="31" h="15">
                    <a:moveTo>
                      <a:pt x="31" y="1"/>
                    </a:moveTo>
                    <a:cubicBezTo>
                      <a:pt x="23" y="0"/>
                      <a:pt x="21" y="3"/>
                      <a:pt x="15" y="7"/>
                    </a:cubicBezTo>
                    <a:cubicBezTo>
                      <a:pt x="12" y="9"/>
                      <a:pt x="10" y="10"/>
                      <a:pt x="7" y="11"/>
                    </a:cubicBezTo>
                    <a:cubicBezTo>
                      <a:pt x="6" y="11"/>
                      <a:pt x="5" y="12"/>
                      <a:pt x="4" y="13"/>
                    </a:cubicBezTo>
                    <a:cubicBezTo>
                      <a:pt x="2" y="13"/>
                      <a:pt x="0" y="15"/>
                      <a:pt x="0" y="1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8" name="Freeform 422"/>
              <p:cNvSpPr>
                <a:spLocks/>
              </p:cNvSpPr>
              <p:nvPr/>
            </p:nvSpPr>
            <p:spPr bwMode="auto">
              <a:xfrm>
                <a:off x="1478" y="2063"/>
                <a:ext cx="57" cy="89"/>
              </a:xfrm>
              <a:custGeom>
                <a:avLst/>
                <a:gdLst>
                  <a:gd name="T0" fmla="*/ 820782674 w 25"/>
                  <a:gd name="T1" fmla="*/ 0 h 36"/>
                  <a:gd name="T2" fmla="*/ 493766697 w 25"/>
                  <a:gd name="T3" fmla="*/ 1592639099 h 36"/>
                  <a:gd name="T4" fmla="*/ 493766697 w 25"/>
                  <a:gd name="T5" fmla="*/ 2147483647 h 36"/>
                  <a:gd name="T6" fmla="*/ 359992401 w 25"/>
                  <a:gd name="T7" fmla="*/ 2147483647 h 36"/>
                  <a:gd name="T8" fmla="*/ 99615083 w 25"/>
                  <a:gd name="T9" fmla="*/ 2147483647 h 36"/>
                  <a:gd name="T10" fmla="*/ 0 w 25"/>
                  <a:gd name="T11" fmla="*/ 2147483647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25" y="0"/>
                    </a:moveTo>
                    <a:cubicBezTo>
                      <a:pt x="20" y="2"/>
                      <a:pt x="18" y="4"/>
                      <a:pt x="15" y="9"/>
                    </a:cubicBezTo>
                    <a:cubicBezTo>
                      <a:pt x="15" y="10"/>
                      <a:pt x="15" y="12"/>
                      <a:pt x="15" y="13"/>
                    </a:cubicBezTo>
                    <a:cubicBezTo>
                      <a:pt x="14" y="14"/>
                      <a:pt x="12" y="14"/>
                      <a:pt x="11" y="16"/>
                    </a:cubicBezTo>
                    <a:cubicBezTo>
                      <a:pt x="8" y="19"/>
                      <a:pt x="5" y="22"/>
                      <a:pt x="3" y="26"/>
                    </a:cubicBezTo>
                    <a:cubicBezTo>
                      <a:pt x="2" y="29"/>
                      <a:pt x="1" y="32"/>
                      <a:pt x="0" y="36"/>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9" name="Freeform 423"/>
              <p:cNvSpPr>
                <a:spLocks/>
              </p:cNvSpPr>
              <p:nvPr/>
            </p:nvSpPr>
            <p:spPr bwMode="auto">
              <a:xfrm>
                <a:off x="1473" y="2063"/>
                <a:ext cx="23" cy="74"/>
              </a:xfrm>
              <a:custGeom>
                <a:avLst/>
                <a:gdLst>
                  <a:gd name="T0" fmla="*/ 396216129 w 10"/>
                  <a:gd name="T1" fmla="*/ 0 h 30"/>
                  <a:gd name="T2" fmla="*/ 304784006 w 10"/>
                  <a:gd name="T3" fmla="*/ 1038740548 h 30"/>
                  <a:gd name="T4" fmla="*/ 239726242 w 10"/>
                  <a:gd name="T5" fmla="*/ 2147483647 h 30"/>
                  <a:gd name="T6" fmla="*/ 119416439 w 10"/>
                  <a:gd name="T7" fmla="*/ 2147483647 h 30"/>
                  <a:gd name="T8" fmla="*/ 39160975 w 10"/>
                  <a:gd name="T9" fmla="*/ 2147483647 h 30"/>
                  <a:gd name="T10" fmla="*/ 0 w 10"/>
                  <a:gd name="T11" fmla="*/ 2147483647 h 30"/>
                  <a:gd name="T12" fmla="*/ 0 60000 65536"/>
                  <a:gd name="T13" fmla="*/ 0 60000 65536"/>
                  <a:gd name="T14" fmla="*/ 0 60000 65536"/>
                  <a:gd name="T15" fmla="*/ 0 60000 65536"/>
                  <a:gd name="T16" fmla="*/ 0 60000 65536"/>
                  <a:gd name="T17" fmla="*/ 0 60000 65536"/>
                  <a:gd name="T18" fmla="*/ 0 w 10"/>
                  <a:gd name="T19" fmla="*/ 0 h 30"/>
                  <a:gd name="T20" fmla="*/ 10 w 1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0" h="30">
                    <a:moveTo>
                      <a:pt x="10" y="0"/>
                    </a:moveTo>
                    <a:cubicBezTo>
                      <a:pt x="8" y="7"/>
                      <a:pt x="10" y="0"/>
                      <a:pt x="8" y="6"/>
                    </a:cubicBezTo>
                    <a:cubicBezTo>
                      <a:pt x="6" y="9"/>
                      <a:pt x="8" y="9"/>
                      <a:pt x="6" y="13"/>
                    </a:cubicBezTo>
                    <a:cubicBezTo>
                      <a:pt x="6" y="16"/>
                      <a:pt x="4" y="19"/>
                      <a:pt x="3" y="21"/>
                    </a:cubicBezTo>
                    <a:cubicBezTo>
                      <a:pt x="2" y="23"/>
                      <a:pt x="2" y="25"/>
                      <a:pt x="1" y="27"/>
                    </a:cubicBezTo>
                    <a:cubicBezTo>
                      <a:pt x="1" y="28"/>
                      <a:pt x="0" y="30"/>
                      <a:pt x="0"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0" name="Freeform 424"/>
              <p:cNvSpPr>
                <a:spLocks/>
              </p:cNvSpPr>
              <p:nvPr/>
            </p:nvSpPr>
            <p:spPr bwMode="auto">
              <a:xfrm>
                <a:off x="1407" y="2088"/>
                <a:ext cx="43" cy="4"/>
              </a:xfrm>
              <a:custGeom>
                <a:avLst/>
                <a:gdLst>
                  <a:gd name="T0" fmla="*/ 533827352 w 19"/>
                  <a:gd name="T1" fmla="*/ 4194304 h 2"/>
                  <a:gd name="T2" fmla="*/ 286102781 w 19"/>
                  <a:gd name="T3" fmla="*/ 2097152 h 2"/>
                  <a:gd name="T4" fmla="*/ 0 w 19"/>
                  <a:gd name="T5" fmla="*/ 0 h 2"/>
                  <a:gd name="T6" fmla="*/ 0 60000 65536"/>
                  <a:gd name="T7" fmla="*/ 0 60000 65536"/>
                  <a:gd name="T8" fmla="*/ 0 60000 65536"/>
                  <a:gd name="T9" fmla="*/ 0 w 19"/>
                  <a:gd name="T10" fmla="*/ 0 h 2"/>
                  <a:gd name="T11" fmla="*/ 19 w 19"/>
                  <a:gd name="T12" fmla="*/ 2 h 2"/>
                </a:gdLst>
                <a:ahLst/>
                <a:cxnLst>
                  <a:cxn ang="T6">
                    <a:pos x="T0" y="T1"/>
                  </a:cxn>
                  <a:cxn ang="T7">
                    <a:pos x="T2" y="T3"/>
                  </a:cxn>
                  <a:cxn ang="T8">
                    <a:pos x="T4" y="T5"/>
                  </a:cxn>
                </a:cxnLst>
                <a:rect l="T9" t="T10" r="T11" b="T12"/>
                <a:pathLst>
                  <a:path w="19" h="2">
                    <a:moveTo>
                      <a:pt x="19" y="2"/>
                    </a:moveTo>
                    <a:cubicBezTo>
                      <a:pt x="15" y="1"/>
                      <a:pt x="14" y="0"/>
                      <a:pt x="10" y="1"/>
                    </a:cubicBezTo>
                    <a:cubicBezTo>
                      <a:pt x="2" y="0"/>
                      <a:pt x="5" y="0"/>
                      <a:pt x="0" y="0"/>
                    </a:cubicBezTo>
                  </a:path>
                </a:pathLst>
              </a:custGeom>
              <a:noFill/>
              <a:ln w="3175" cap="rnd">
                <a:solidFill>
                  <a:srgbClr val="FFFF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1" name="Freeform 425"/>
              <p:cNvSpPr>
                <a:spLocks/>
              </p:cNvSpPr>
              <p:nvPr/>
            </p:nvSpPr>
            <p:spPr bwMode="auto">
              <a:xfrm>
                <a:off x="1397" y="2122"/>
                <a:ext cx="60" cy="40"/>
              </a:xfrm>
              <a:custGeom>
                <a:avLst/>
                <a:gdLst>
                  <a:gd name="T0" fmla="*/ 1095862835 w 26"/>
                  <a:gd name="T1" fmla="*/ 0 h 16"/>
                  <a:gd name="T2" fmla="*/ 674779553 w 26"/>
                  <a:gd name="T3" fmla="*/ 1385815438 h 16"/>
                  <a:gd name="T4" fmla="*/ 334422346 w 26"/>
                  <a:gd name="T5" fmla="*/ 2147483647 h 16"/>
                  <a:gd name="T6" fmla="*/ 165712627 w 26"/>
                  <a:gd name="T7" fmla="*/ 2147483647 h 16"/>
                  <a:gd name="T8" fmla="*/ 0 w 26"/>
                  <a:gd name="T9" fmla="*/ 2147483647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0"/>
                    </a:moveTo>
                    <a:cubicBezTo>
                      <a:pt x="21" y="1"/>
                      <a:pt x="19" y="3"/>
                      <a:pt x="16" y="6"/>
                    </a:cubicBezTo>
                    <a:cubicBezTo>
                      <a:pt x="14" y="11"/>
                      <a:pt x="12" y="10"/>
                      <a:pt x="8" y="10"/>
                    </a:cubicBezTo>
                    <a:cubicBezTo>
                      <a:pt x="6" y="12"/>
                      <a:pt x="5" y="13"/>
                      <a:pt x="4" y="15"/>
                    </a:cubicBezTo>
                    <a:cubicBezTo>
                      <a:pt x="3" y="15"/>
                      <a:pt x="1" y="16"/>
                      <a:pt x="0" y="16"/>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2" name="Freeform 426"/>
              <p:cNvSpPr>
                <a:spLocks/>
              </p:cNvSpPr>
              <p:nvPr/>
            </p:nvSpPr>
            <p:spPr bwMode="auto">
              <a:xfrm>
                <a:off x="1260" y="2090"/>
                <a:ext cx="273" cy="205"/>
              </a:xfrm>
              <a:custGeom>
                <a:avLst/>
                <a:gdLst>
                  <a:gd name="T0" fmla="*/ 2147483647 w 119"/>
                  <a:gd name="T1" fmla="*/ 0 h 82"/>
                  <a:gd name="T2" fmla="*/ 2147483647 w 119"/>
                  <a:gd name="T3" fmla="*/ 2147483647 h 82"/>
                  <a:gd name="T4" fmla="*/ 2147483647 w 119"/>
                  <a:gd name="T5" fmla="*/ 2147483647 h 82"/>
                  <a:gd name="T6" fmla="*/ 1939061259 w 119"/>
                  <a:gd name="T7" fmla="*/ 2147483647 h 82"/>
                  <a:gd name="T8" fmla="*/ 1613388566 w 119"/>
                  <a:gd name="T9" fmla="*/ 2147483647 h 82"/>
                  <a:gd name="T10" fmla="*/ 932894556 w 119"/>
                  <a:gd name="T11" fmla="*/ 2147483647 h 82"/>
                  <a:gd name="T12" fmla="*/ 0 w 119"/>
                  <a:gd name="T13" fmla="*/ 2147483647 h 82"/>
                  <a:gd name="T14" fmla="*/ 0 60000 65536"/>
                  <a:gd name="T15" fmla="*/ 0 60000 65536"/>
                  <a:gd name="T16" fmla="*/ 0 60000 65536"/>
                  <a:gd name="T17" fmla="*/ 0 60000 65536"/>
                  <a:gd name="T18" fmla="*/ 0 60000 65536"/>
                  <a:gd name="T19" fmla="*/ 0 60000 65536"/>
                  <a:gd name="T20" fmla="*/ 0 60000 65536"/>
                  <a:gd name="T21" fmla="*/ 0 w 119"/>
                  <a:gd name="T22" fmla="*/ 0 h 82"/>
                  <a:gd name="T23" fmla="*/ 119 w 11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82">
                    <a:moveTo>
                      <a:pt x="119" y="0"/>
                    </a:moveTo>
                    <a:cubicBezTo>
                      <a:pt x="116" y="5"/>
                      <a:pt x="113" y="13"/>
                      <a:pt x="107" y="15"/>
                    </a:cubicBezTo>
                    <a:cubicBezTo>
                      <a:pt x="100" y="19"/>
                      <a:pt x="99" y="17"/>
                      <a:pt x="92" y="24"/>
                    </a:cubicBezTo>
                    <a:cubicBezTo>
                      <a:pt x="80" y="37"/>
                      <a:pt x="67" y="51"/>
                      <a:pt x="52" y="61"/>
                    </a:cubicBezTo>
                    <a:cubicBezTo>
                      <a:pt x="51" y="61"/>
                      <a:pt x="44" y="63"/>
                      <a:pt x="43" y="63"/>
                    </a:cubicBezTo>
                    <a:cubicBezTo>
                      <a:pt x="37" y="70"/>
                      <a:pt x="30" y="75"/>
                      <a:pt x="25" y="82"/>
                    </a:cubicBezTo>
                    <a:cubicBezTo>
                      <a:pt x="4" y="81"/>
                      <a:pt x="12" y="81"/>
                      <a:pt x="0" y="8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3" name="Freeform 427"/>
              <p:cNvSpPr>
                <a:spLocks/>
              </p:cNvSpPr>
              <p:nvPr/>
            </p:nvSpPr>
            <p:spPr bwMode="auto">
              <a:xfrm>
                <a:off x="1469" y="2117"/>
                <a:ext cx="68" cy="110"/>
              </a:xfrm>
              <a:custGeom>
                <a:avLst/>
                <a:gdLst>
                  <a:gd name="T0" fmla="*/ 870535490 w 30"/>
                  <a:gd name="T1" fmla="*/ 0 h 44"/>
                  <a:gd name="T2" fmla="*/ 665748399 w 30"/>
                  <a:gd name="T3" fmla="*/ 1823616533 h 44"/>
                  <a:gd name="T4" fmla="*/ 576840058 w 30"/>
                  <a:gd name="T5" fmla="*/ 2147483647 h 44"/>
                  <a:gd name="T6" fmla="*/ 464548347 w 30"/>
                  <a:gd name="T7" fmla="*/ 2147483647 h 44"/>
                  <a:gd name="T8" fmla="*/ 293712529 w 30"/>
                  <a:gd name="T9" fmla="*/ 2147483647 h 44"/>
                  <a:gd name="T10" fmla="*/ 181653455 w 30"/>
                  <a:gd name="T11" fmla="*/ 2147483647 h 44"/>
                  <a:gd name="T12" fmla="*/ 112274233 w 30"/>
                  <a:gd name="T13" fmla="*/ 2147483647 h 44"/>
                  <a:gd name="T14" fmla="*/ 0 w 30"/>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4"/>
                  <a:gd name="T26" fmla="*/ 30 w 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4">
                    <a:moveTo>
                      <a:pt x="30" y="0"/>
                    </a:moveTo>
                    <a:cubicBezTo>
                      <a:pt x="29" y="5"/>
                      <a:pt x="28" y="6"/>
                      <a:pt x="23" y="8"/>
                    </a:cubicBezTo>
                    <a:cubicBezTo>
                      <a:pt x="22" y="10"/>
                      <a:pt x="21" y="11"/>
                      <a:pt x="20" y="13"/>
                    </a:cubicBezTo>
                    <a:cubicBezTo>
                      <a:pt x="19" y="15"/>
                      <a:pt x="18" y="18"/>
                      <a:pt x="16" y="21"/>
                    </a:cubicBezTo>
                    <a:cubicBezTo>
                      <a:pt x="7" y="32"/>
                      <a:pt x="22" y="14"/>
                      <a:pt x="10" y="26"/>
                    </a:cubicBezTo>
                    <a:cubicBezTo>
                      <a:pt x="9" y="28"/>
                      <a:pt x="7" y="30"/>
                      <a:pt x="6" y="32"/>
                    </a:cubicBezTo>
                    <a:cubicBezTo>
                      <a:pt x="5" y="33"/>
                      <a:pt x="4" y="35"/>
                      <a:pt x="4" y="35"/>
                    </a:cubicBezTo>
                    <a:cubicBezTo>
                      <a:pt x="3" y="39"/>
                      <a:pt x="2" y="41"/>
                      <a:pt x="0" y="44"/>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4" name="Freeform 428"/>
              <p:cNvSpPr>
                <a:spLocks/>
              </p:cNvSpPr>
              <p:nvPr/>
            </p:nvSpPr>
            <p:spPr bwMode="auto">
              <a:xfrm>
                <a:off x="1457" y="2130"/>
                <a:ext cx="16" cy="67"/>
              </a:xfrm>
              <a:custGeom>
                <a:avLst/>
                <a:gdLst>
                  <a:gd name="T0" fmla="*/ 31555109 w 7"/>
                  <a:gd name="T1" fmla="*/ 0 h 27"/>
                  <a:gd name="T2" fmla="*/ 107598434 w 7"/>
                  <a:gd name="T3" fmla="*/ 2147483647 h 27"/>
                  <a:gd name="T4" fmla="*/ 245939278 w 7"/>
                  <a:gd name="T5" fmla="*/ 2147483647 h 27"/>
                  <a:gd name="T6" fmla="*/ 164859344 w 7"/>
                  <a:gd name="T7" fmla="*/ 2147483647 h 27"/>
                  <a:gd name="T8" fmla="*/ 0 60000 65536"/>
                  <a:gd name="T9" fmla="*/ 0 60000 65536"/>
                  <a:gd name="T10" fmla="*/ 0 60000 65536"/>
                  <a:gd name="T11" fmla="*/ 0 60000 65536"/>
                  <a:gd name="T12" fmla="*/ 0 w 7"/>
                  <a:gd name="T13" fmla="*/ 0 h 27"/>
                  <a:gd name="T14" fmla="*/ 7 w 7"/>
                  <a:gd name="T15" fmla="*/ 27 h 27"/>
                </a:gdLst>
                <a:ahLst/>
                <a:cxnLst>
                  <a:cxn ang="T8">
                    <a:pos x="T0" y="T1"/>
                  </a:cxn>
                  <a:cxn ang="T9">
                    <a:pos x="T2" y="T3"/>
                  </a:cxn>
                  <a:cxn ang="T10">
                    <a:pos x="T4" y="T5"/>
                  </a:cxn>
                  <a:cxn ang="T11">
                    <a:pos x="T6" y="T7"/>
                  </a:cxn>
                </a:cxnLst>
                <a:rect l="T12" t="T13" r="T14" b="T15"/>
                <a:pathLst>
                  <a:path w="7" h="27">
                    <a:moveTo>
                      <a:pt x="1" y="0"/>
                    </a:moveTo>
                    <a:cubicBezTo>
                      <a:pt x="1" y="7"/>
                      <a:pt x="0" y="6"/>
                      <a:pt x="3" y="12"/>
                    </a:cubicBezTo>
                    <a:cubicBezTo>
                      <a:pt x="4" y="14"/>
                      <a:pt x="7" y="19"/>
                      <a:pt x="7" y="19"/>
                    </a:cubicBezTo>
                    <a:cubicBezTo>
                      <a:pt x="6" y="22"/>
                      <a:pt x="5" y="27"/>
                      <a:pt x="5" y="27"/>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5" name="Freeform 429"/>
              <p:cNvSpPr>
                <a:spLocks/>
              </p:cNvSpPr>
              <p:nvPr/>
            </p:nvSpPr>
            <p:spPr bwMode="auto">
              <a:xfrm>
                <a:off x="1498" y="2200"/>
                <a:ext cx="39" cy="40"/>
              </a:xfrm>
              <a:custGeom>
                <a:avLst/>
                <a:gdLst>
                  <a:gd name="T0" fmla="*/ 632275690 w 17"/>
                  <a:gd name="T1" fmla="*/ 0 h 16"/>
                  <a:gd name="T2" fmla="*/ 292038373 w 17"/>
                  <a:gd name="T3" fmla="*/ 2147483647 h 16"/>
                  <a:gd name="T4" fmla="*/ 0 w 17"/>
                  <a:gd name="T5" fmla="*/ 2147483647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7" y="0"/>
                    </a:moveTo>
                    <a:cubicBezTo>
                      <a:pt x="11" y="3"/>
                      <a:pt x="12" y="6"/>
                      <a:pt x="8" y="10"/>
                    </a:cubicBezTo>
                    <a:cubicBezTo>
                      <a:pt x="6" y="13"/>
                      <a:pt x="2" y="14"/>
                      <a:pt x="0" y="16"/>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6" name="Freeform 430"/>
              <p:cNvSpPr>
                <a:spLocks/>
              </p:cNvSpPr>
              <p:nvPr/>
            </p:nvSpPr>
            <p:spPr bwMode="auto">
              <a:xfrm>
                <a:off x="1480" y="2105"/>
                <a:ext cx="25" cy="72"/>
              </a:xfrm>
              <a:custGeom>
                <a:avLst/>
                <a:gdLst>
                  <a:gd name="T0" fmla="*/ 339521859 w 11"/>
                  <a:gd name="T1" fmla="*/ 0 h 29"/>
                  <a:gd name="T2" fmla="*/ 243262795 w 11"/>
                  <a:gd name="T3" fmla="*/ 1975977377 h 29"/>
                  <a:gd name="T4" fmla="*/ 149389618 w 11"/>
                  <a:gd name="T5" fmla="*/ 2147483647 h 29"/>
                  <a:gd name="T6" fmla="*/ 65731432 w 11"/>
                  <a:gd name="T7" fmla="*/ 2147483647 h 29"/>
                  <a:gd name="T8" fmla="*/ 28921830 w 11"/>
                  <a:gd name="T9" fmla="*/ 2147483647 h 29"/>
                  <a:gd name="T10" fmla="*/ 0 w 11"/>
                  <a:gd name="T11" fmla="*/ 2147483647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11" y="0"/>
                    </a:moveTo>
                    <a:cubicBezTo>
                      <a:pt x="10" y="4"/>
                      <a:pt x="9" y="6"/>
                      <a:pt x="8" y="10"/>
                    </a:cubicBezTo>
                    <a:cubicBezTo>
                      <a:pt x="7" y="13"/>
                      <a:pt x="7" y="17"/>
                      <a:pt x="5" y="19"/>
                    </a:cubicBezTo>
                    <a:cubicBezTo>
                      <a:pt x="2" y="26"/>
                      <a:pt x="5" y="18"/>
                      <a:pt x="2" y="24"/>
                    </a:cubicBezTo>
                    <a:cubicBezTo>
                      <a:pt x="2" y="25"/>
                      <a:pt x="1" y="26"/>
                      <a:pt x="1" y="27"/>
                    </a:cubicBezTo>
                    <a:cubicBezTo>
                      <a:pt x="1" y="28"/>
                      <a:pt x="0" y="29"/>
                      <a:pt x="0" y="29"/>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7" name="Freeform 431"/>
              <p:cNvSpPr>
                <a:spLocks/>
              </p:cNvSpPr>
              <p:nvPr/>
            </p:nvSpPr>
            <p:spPr bwMode="auto">
              <a:xfrm>
                <a:off x="1471" y="2172"/>
                <a:ext cx="37" cy="110"/>
              </a:xfrm>
              <a:custGeom>
                <a:avLst/>
                <a:gdLst>
                  <a:gd name="T0" fmla="*/ 711746437 w 16"/>
                  <a:gd name="T1" fmla="*/ 0 h 44"/>
                  <a:gd name="T2" fmla="*/ 572685022 w 16"/>
                  <a:gd name="T3" fmla="*/ 2114181645 h 44"/>
                  <a:gd name="T4" fmla="*/ 365338250 w 16"/>
                  <a:gd name="T5" fmla="*/ 2147483647 h 44"/>
                  <a:gd name="T6" fmla="*/ 100333330 w 16"/>
                  <a:gd name="T7" fmla="*/ 2147483647 h 44"/>
                  <a:gd name="T8" fmla="*/ 43387386 w 16"/>
                  <a:gd name="T9" fmla="*/ 2147483647 h 44"/>
                  <a:gd name="T10" fmla="*/ 0 w 16"/>
                  <a:gd name="T11" fmla="*/ 2147483647 h 44"/>
                  <a:gd name="T12" fmla="*/ 0 60000 65536"/>
                  <a:gd name="T13" fmla="*/ 0 60000 65536"/>
                  <a:gd name="T14" fmla="*/ 0 60000 65536"/>
                  <a:gd name="T15" fmla="*/ 0 60000 65536"/>
                  <a:gd name="T16" fmla="*/ 0 60000 65536"/>
                  <a:gd name="T17" fmla="*/ 0 60000 65536"/>
                  <a:gd name="T18" fmla="*/ 0 w 16"/>
                  <a:gd name="T19" fmla="*/ 0 h 44"/>
                  <a:gd name="T20" fmla="*/ 16 w 1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 h="44">
                    <a:moveTo>
                      <a:pt x="16" y="0"/>
                    </a:moveTo>
                    <a:cubicBezTo>
                      <a:pt x="15" y="4"/>
                      <a:pt x="15" y="6"/>
                      <a:pt x="13" y="9"/>
                    </a:cubicBezTo>
                    <a:cubicBezTo>
                      <a:pt x="12" y="14"/>
                      <a:pt x="10" y="19"/>
                      <a:pt x="8" y="23"/>
                    </a:cubicBezTo>
                    <a:cubicBezTo>
                      <a:pt x="7" y="29"/>
                      <a:pt x="4" y="30"/>
                      <a:pt x="2" y="36"/>
                    </a:cubicBezTo>
                    <a:cubicBezTo>
                      <a:pt x="2" y="37"/>
                      <a:pt x="2" y="38"/>
                      <a:pt x="1" y="39"/>
                    </a:cubicBezTo>
                    <a:cubicBezTo>
                      <a:pt x="1" y="41"/>
                      <a:pt x="0" y="44"/>
                      <a:pt x="0" y="44"/>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8" name="Freeform 432"/>
              <p:cNvSpPr>
                <a:spLocks/>
              </p:cNvSpPr>
              <p:nvPr/>
            </p:nvSpPr>
            <p:spPr bwMode="auto">
              <a:xfrm>
                <a:off x="1189" y="2053"/>
                <a:ext cx="302" cy="169"/>
              </a:xfrm>
              <a:custGeom>
                <a:avLst/>
                <a:gdLst>
                  <a:gd name="T0" fmla="*/ 2147483647 w 132"/>
                  <a:gd name="T1" fmla="*/ 158436421 h 68"/>
                  <a:gd name="T2" fmla="*/ 2147483647 w 132"/>
                  <a:gd name="T3" fmla="*/ 0 h 68"/>
                  <a:gd name="T4" fmla="*/ 2147483647 w 132"/>
                  <a:gd name="T5" fmla="*/ 811527343 h 68"/>
                  <a:gd name="T6" fmla="*/ 2147483647 w 132"/>
                  <a:gd name="T7" fmla="*/ 1357896969 h 68"/>
                  <a:gd name="T8" fmla="*/ 2147483647 w 132"/>
                  <a:gd name="T9" fmla="*/ 2147483647 h 68"/>
                  <a:gd name="T10" fmla="*/ 911888417 w 132"/>
                  <a:gd name="T11" fmla="*/ 2147483647 h 68"/>
                  <a:gd name="T12" fmla="*/ 524650173 w 132"/>
                  <a:gd name="T13" fmla="*/ 2147483647 h 68"/>
                  <a:gd name="T14" fmla="*/ 419244300 w 132"/>
                  <a:gd name="T15" fmla="*/ 2147483647 h 68"/>
                  <a:gd name="T16" fmla="*/ 0 w 1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68"/>
                  <a:gd name="T29" fmla="*/ 132 w 1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68">
                    <a:moveTo>
                      <a:pt x="132" y="1"/>
                    </a:moveTo>
                    <a:cubicBezTo>
                      <a:pt x="131" y="1"/>
                      <a:pt x="130" y="0"/>
                      <a:pt x="128" y="0"/>
                    </a:cubicBezTo>
                    <a:cubicBezTo>
                      <a:pt x="124" y="0"/>
                      <a:pt x="118" y="3"/>
                      <a:pt x="114" y="4"/>
                    </a:cubicBezTo>
                    <a:cubicBezTo>
                      <a:pt x="112" y="5"/>
                      <a:pt x="107" y="7"/>
                      <a:pt x="107" y="7"/>
                    </a:cubicBezTo>
                    <a:cubicBezTo>
                      <a:pt x="100" y="12"/>
                      <a:pt x="91" y="12"/>
                      <a:pt x="83" y="16"/>
                    </a:cubicBezTo>
                    <a:cubicBezTo>
                      <a:pt x="72" y="34"/>
                      <a:pt x="44" y="39"/>
                      <a:pt x="26" y="41"/>
                    </a:cubicBezTo>
                    <a:cubicBezTo>
                      <a:pt x="21" y="45"/>
                      <a:pt x="18" y="49"/>
                      <a:pt x="15" y="55"/>
                    </a:cubicBezTo>
                    <a:cubicBezTo>
                      <a:pt x="14" y="58"/>
                      <a:pt x="15" y="61"/>
                      <a:pt x="12" y="63"/>
                    </a:cubicBezTo>
                    <a:cubicBezTo>
                      <a:pt x="9" y="66"/>
                      <a:pt x="5" y="68"/>
                      <a:pt x="0" y="6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9" name="Freeform 433"/>
              <p:cNvSpPr>
                <a:spLocks/>
              </p:cNvSpPr>
              <p:nvPr/>
            </p:nvSpPr>
            <p:spPr bwMode="auto">
              <a:xfrm>
                <a:off x="1202" y="2090"/>
                <a:ext cx="189" cy="30"/>
              </a:xfrm>
              <a:custGeom>
                <a:avLst/>
                <a:gdLst>
                  <a:gd name="T0" fmla="*/ 2147483647 w 82"/>
                  <a:gd name="T1" fmla="*/ 0 h 12"/>
                  <a:gd name="T2" fmla="*/ 1327807406 w 82"/>
                  <a:gd name="T3" fmla="*/ 484306645 h 12"/>
                  <a:gd name="T4" fmla="*/ 249941967 w 82"/>
                  <a:gd name="T5" fmla="*/ 1572087425 h 12"/>
                  <a:gd name="T6" fmla="*/ 219370083 w 82"/>
                  <a:gd name="T7" fmla="*/ 2147483647 h 12"/>
                  <a:gd name="T8" fmla="*/ 0 w 82"/>
                  <a:gd name="T9" fmla="*/ 2147483647 h 12"/>
                  <a:gd name="T10" fmla="*/ 0 60000 65536"/>
                  <a:gd name="T11" fmla="*/ 0 60000 65536"/>
                  <a:gd name="T12" fmla="*/ 0 60000 65536"/>
                  <a:gd name="T13" fmla="*/ 0 60000 65536"/>
                  <a:gd name="T14" fmla="*/ 0 60000 65536"/>
                  <a:gd name="T15" fmla="*/ 0 w 82"/>
                  <a:gd name="T16" fmla="*/ 0 h 12"/>
                  <a:gd name="T17" fmla="*/ 82 w 82"/>
                  <a:gd name="T18" fmla="*/ 12 h 12"/>
                </a:gdLst>
                <a:ahLst/>
                <a:cxnLst>
                  <a:cxn ang="T10">
                    <a:pos x="T0" y="T1"/>
                  </a:cxn>
                  <a:cxn ang="T11">
                    <a:pos x="T2" y="T3"/>
                  </a:cxn>
                  <a:cxn ang="T12">
                    <a:pos x="T4" y="T5"/>
                  </a:cxn>
                  <a:cxn ang="T13">
                    <a:pos x="T6" y="T7"/>
                  </a:cxn>
                  <a:cxn ang="T14">
                    <a:pos x="T8" y="T9"/>
                  </a:cxn>
                </a:cxnLst>
                <a:rect l="T15" t="T16" r="T17" b="T18"/>
                <a:pathLst>
                  <a:path w="82" h="12">
                    <a:moveTo>
                      <a:pt x="82" y="0"/>
                    </a:moveTo>
                    <a:cubicBezTo>
                      <a:pt x="59" y="2"/>
                      <a:pt x="56" y="3"/>
                      <a:pt x="32" y="2"/>
                    </a:cubicBezTo>
                    <a:cubicBezTo>
                      <a:pt x="20" y="3"/>
                      <a:pt x="15" y="1"/>
                      <a:pt x="6" y="7"/>
                    </a:cubicBezTo>
                    <a:cubicBezTo>
                      <a:pt x="6" y="8"/>
                      <a:pt x="6" y="10"/>
                      <a:pt x="5" y="11"/>
                    </a:cubicBezTo>
                    <a:cubicBezTo>
                      <a:pt x="4" y="12"/>
                      <a:pt x="0" y="12"/>
                      <a:pt x="0" y="1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20" name="Freeform 434"/>
              <p:cNvSpPr>
                <a:spLocks/>
              </p:cNvSpPr>
              <p:nvPr/>
            </p:nvSpPr>
            <p:spPr bwMode="auto">
              <a:xfrm>
                <a:off x="1216" y="2073"/>
                <a:ext cx="71" cy="17"/>
              </a:xfrm>
              <a:custGeom>
                <a:avLst/>
                <a:gdLst>
                  <a:gd name="T0" fmla="*/ 1121360860 w 31"/>
                  <a:gd name="T1" fmla="*/ 863921431 h 7"/>
                  <a:gd name="T2" fmla="*/ 0 w 31"/>
                  <a:gd name="T3" fmla="*/ 0 h 7"/>
                  <a:gd name="T4" fmla="*/ 0 60000 65536"/>
                  <a:gd name="T5" fmla="*/ 0 60000 65536"/>
                  <a:gd name="T6" fmla="*/ 0 w 31"/>
                  <a:gd name="T7" fmla="*/ 0 h 7"/>
                  <a:gd name="T8" fmla="*/ 31 w 31"/>
                  <a:gd name="T9" fmla="*/ 7 h 7"/>
                </a:gdLst>
                <a:ahLst/>
                <a:cxnLst>
                  <a:cxn ang="T4">
                    <a:pos x="T0" y="T1"/>
                  </a:cxn>
                  <a:cxn ang="T5">
                    <a:pos x="T2" y="T3"/>
                  </a:cxn>
                </a:cxnLst>
                <a:rect l="T6" t="T7" r="T8" b="T9"/>
                <a:pathLst>
                  <a:path w="31" h="7">
                    <a:moveTo>
                      <a:pt x="31" y="7"/>
                    </a:moveTo>
                    <a:cubicBezTo>
                      <a:pt x="21" y="4"/>
                      <a:pt x="10" y="0"/>
                      <a:pt x="0" y="0"/>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21" name="Freeform 435"/>
              <p:cNvSpPr>
                <a:spLocks/>
              </p:cNvSpPr>
              <p:nvPr/>
            </p:nvSpPr>
            <p:spPr bwMode="auto">
              <a:xfrm>
                <a:off x="1179" y="2137"/>
                <a:ext cx="138" cy="145"/>
              </a:xfrm>
              <a:custGeom>
                <a:avLst/>
                <a:gdLst>
                  <a:gd name="T0" fmla="*/ 2147483647 w 60"/>
                  <a:gd name="T1" fmla="*/ 0 h 58"/>
                  <a:gd name="T2" fmla="*/ 2147483647 w 60"/>
                  <a:gd name="T3" fmla="*/ 484306645 h 58"/>
                  <a:gd name="T4" fmla="*/ 2060496876 w 60"/>
                  <a:gd name="T5" fmla="*/ 2147483647 h 58"/>
                  <a:gd name="T6" fmla="*/ 1700118869 w 60"/>
                  <a:gd name="T7" fmla="*/ 2147483647 h 58"/>
                  <a:gd name="T8" fmla="*/ 1095884648 w 60"/>
                  <a:gd name="T9" fmla="*/ 2147483647 h 58"/>
                  <a:gd name="T10" fmla="*/ 911297097 w 60"/>
                  <a:gd name="T11" fmla="*/ 2147483647 h 58"/>
                  <a:gd name="T12" fmla="*/ 631712963 w 60"/>
                  <a:gd name="T13" fmla="*/ 2147483647 h 58"/>
                  <a:gd name="T14" fmla="*/ 304784006 w 60"/>
                  <a:gd name="T15" fmla="*/ 2147483647 h 58"/>
                  <a:gd name="T16" fmla="*/ 0 w 60"/>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8"/>
                  <a:gd name="T29" fmla="*/ 60 w 6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8">
                    <a:moveTo>
                      <a:pt x="60" y="0"/>
                    </a:moveTo>
                    <a:cubicBezTo>
                      <a:pt x="59" y="1"/>
                      <a:pt x="58" y="1"/>
                      <a:pt x="57" y="2"/>
                    </a:cubicBezTo>
                    <a:cubicBezTo>
                      <a:pt x="55" y="4"/>
                      <a:pt x="55" y="9"/>
                      <a:pt x="52" y="10"/>
                    </a:cubicBezTo>
                    <a:cubicBezTo>
                      <a:pt x="45" y="12"/>
                      <a:pt x="48" y="11"/>
                      <a:pt x="43" y="13"/>
                    </a:cubicBezTo>
                    <a:cubicBezTo>
                      <a:pt x="38" y="21"/>
                      <a:pt x="35" y="27"/>
                      <a:pt x="28" y="32"/>
                    </a:cubicBezTo>
                    <a:cubicBezTo>
                      <a:pt x="26" y="35"/>
                      <a:pt x="24" y="37"/>
                      <a:pt x="23" y="40"/>
                    </a:cubicBezTo>
                    <a:cubicBezTo>
                      <a:pt x="21" y="46"/>
                      <a:pt x="21" y="49"/>
                      <a:pt x="16" y="53"/>
                    </a:cubicBezTo>
                    <a:cubicBezTo>
                      <a:pt x="15" y="54"/>
                      <a:pt x="9" y="55"/>
                      <a:pt x="8" y="55"/>
                    </a:cubicBezTo>
                    <a:cubicBezTo>
                      <a:pt x="5" y="56"/>
                      <a:pt x="0" y="58"/>
                      <a:pt x="0" y="5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22" name="Freeform 436"/>
              <p:cNvSpPr>
                <a:spLocks/>
              </p:cNvSpPr>
              <p:nvPr/>
            </p:nvSpPr>
            <p:spPr bwMode="auto">
              <a:xfrm>
                <a:off x="1248" y="2185"/>
                <a:ext cx="186" cy="60"/>
              </a:xfrm>
              <a:custGeom>
                <a:avLst/>
                <a:gdLst>
                  <a:gd name="T0" fmla="*/ 2147483647 w 81"/>
                  <a:gd name="T1" fmla="*/ 0 h 24"/>
                  <a:gd name="T2" fmla="*/ 1412256113 w 81"/>
                  <a:gd name="T3" fmla="*/ 1385815438 h 24"/>
                  <a:gd name="T4" fmla="*/ 1027989294 w 81"/>
                  <a:gd name="T5" fmla="*/ 2114181645 h 24"/>
                  <a:gd name="T6" fmla="*/ 911513182 w 81"/>
                  <a:gd name="T7" fmla="*/ 2147483647 h 24"/>
                  <a:gd name="T8" fmla="*/ 765760987 w 81"/>
                  <a:gd name="T9" fmla="*/ 2147483647 h 24"/>
                  <a:gd name="T10" fmla="*/ 651914369 w 81"/>
                  <a:gd name="T11" fmla="*/ 2147483647 h 24"/>
                  <a:gd name="T12" fmla="*/ 0 w 81"/>
                  <a:gd name="T13" fmla="*/ 2147483647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1" y="0"/>
                    </a:moveTo>
                    <a:cubicBezTo>
                      <a:pt x="66" y="2"/>
                      <a:pt x="52" y="5"/>
                      <a:pt x="37" y="6"/>
                    </a:cubicBezTo>
                    <a:cubicBezTo>
                      <a:pt x="36" y="6"/>
                      <a:pt x="28" y="8"/>
                      <a:pt x="27" y="9"/>
                    </a:cubicBezTo>
                    <a:cubicBezTo>
                      <a:pt x="26" y="10"/>
                      <a:pt x="25" y="12"/>
                      <a:pt x="24" y="13"/>
                    </a:cubicBezTo>
                    <a:cubicBezTo>
                      <a:pt x="23" y="14"/>
                      <a:pt x="22" y="14"/>
                      <a:pt x="20" y="14"/>
                    </a:cubicBezTo>
                    <a:cubicBezTo>
                      <a:pt x="19" y="15"/>
                      <a:pt x="18" y="16"/>
                      <a:pt x="17" y="17"/>
                    </a:cubicBezTo>
                    <a:cubicBezTo>
                      <a:pt x="12" y="19"/>
                      <a:pt x="4" y="20"/>
                      <a:pt x="0" y="24"/>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23" name="Freeform 437"/>
              <p:cNvSpPr>
                <a:spLocks/>
              </p:cNvSpPr>
              <p:nvPr/>
            </p:nvSpPr>
            <p:spPr bwMode="auto">
              <a:xfrm>
                <a:off x="1237" y="2200"/>
                <a:ext cx="98" cy="82"/>
              </a:xfrm>
              <a:custGeom>
                <a:avLst/>
                <a:gdLst>
                  <a:gd name="T0" fmla="*/ 1398029140 w 43"/>
                  <a:gd name="T1" fmla="*/ 0 h 33"/>
                  <a:gd name="T2" fmla="*/ 1329303312 w 43"/>
                  <a:gd name="T3" fmla="*/ 809459762 h 33"/>
                  <a:gd name="T4" fmla="*/ 1073244705 w 43"/>
                  <a:gd name="T5" fmla="*/ 2147483647 h 33"/>
                  <a:gd name="T6" fmla="*/ 658142974 w 43"/>
                  <a:gd name="T7" fmla="*/ 2147483647 h 33"/>
                  <a:gd name="T8" fmla="*/ 481658577 w 43"/>
                  <a:gd name="T9" fmla="*/ 2147483647 h 33"/>
                  <a:gd name="T10" fmla="*/ 255922722 w 43"/>
                  <a:gd name="T11" fmla="*/ 2147483647 h 33"/>
                  <a:gd name="T12" fmla="*/ 0 w 43"/>
                  <a:gd name="T13" fmla="*/ 2147483647 h 33"/>
                  <a:gd name="T14" fmla="*/ 0 60000 65536"/>
                  <a:gd name="T15" fmla="*/ 0 60000 65536"/>
                  <a:gd name="T16" fmla="*/ 0 60000 65536"/>
                  <a:gd name="T17" fmla="*/ 0 60000 65536"/>
                  <a:gd name="T18" fmla="*/ 0 60000 65536"/>
                  <a:gd name="T19" fmla="*/ 0 60000 65536"/>
                  <a:gd name="T20" fmla="*/ 0 60000 65536"/>
                  <a:gd name="T21" fmla="*/ 0 w 43"/>
                  <a:gd name="T22" fmla="*/ 0 h 33"/>
                  <a:gd name="T23" fmla="*/ 43 w 4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3">
                    <a:moveTo>
                      <a:pt x="43" y="0"/>
                    </a:moveTo>
                    <a:cubicBezTo>
                      <a:pt x="42" y="1"/>
                      <a:pt x="42" y="3"/>
                      <a:pt x="41" y="4"/>
                    </a:cubicBezTo>
                    <a:cubicBezTo>
                      <a:pt x="38" y="7"/>
                      <a:pt x="33" y="12"/>
                      <a:pt x="33" y="12"/>
                    </a:cubicBezTo>
                    <a:cubicBezTo>
                      <a:pt x="31" y="22"/>
                      <a:pt x="29" y="20"/>
                      <a:pt x="20" y="22"/>
                    </a:cubicBezTo>
                    <a:cubicBezTo>
                      <a:pt x="19" y="23"/>
                      <a:pt x="17" y="24"/>
                      <a:pt x="15" y="25"/>
                    </a:cubicBezTo>
                    <a:cubicBezTo>
                      <a:pt x="13" y="26"/>
                      <a:pt x="10" y="26"/>
                      <a:pt x="8" y="28"/>
                    </a:cubicBezTo>
                    <a:cubicBezTo>
                      <a:pt x="5" y="29"/>
                      <a:pt x="0" y="33"/>
                      <a:pt x="0" y="33"/>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24" name="Freeform 438"/>
              <p:cNvSpPr>
                <a:spLocks/>
              </p:cNvSpPr>
              <p:nvPr/>
            </p:nvSpPr>
            <p:spPr bwMode="auto">
              <a:xfrm>
                <a:off x="1335" y="2100"/>
                <a:ext cx="161" cy="75"/>
              </a:xfrm>
              <a:custGeom>
                <a:avLst/>
                <a:gdLst>
                  <a:gd name="T0" fmla="*/ 2147483647 w 70"/>
                  <a:gd name="T1" fmla="*/ 0 h 30"/>
                  <a:gd name="T2" fmla="*/ 2147483647 w 70"/>
                  <a:gd name="T3" fmla="*/ 484306645 h 30"/>
                  <a:gd name="T4" fmla="*/ 1939225153 w 70"/>
                  <a:gd name="T5" fmla="*/ 1648552270 h 30"/>
                  <a:gd name="T6" fmla="*/ 976468098 w 70"/>
                  <a:gd name="T7" fmla="*/ 2147483647 h 30"/>
                  <a:gd name="T8" fmla="*/ 911297097 w 70"/>
                  <a:gd name="T9" fmla="*/ 2147483647 h 30"/>
                  <a:gd name="T10" fmla="*/ 821226827 w 70"/>
                  <a:gd name="T11" fmla="*/ 2147483647 h 30"/>
                  <a:gd name="T12" fmla="*/ 0 w 70"/>
                  <a:gd name="T13" fmla="*/ 2147483647 h 30"/>
                  <a:gd name="T14" fmla="*/ 0 60000 65536"/>
                  <a:gd name="T15" fmla="*/ 0 60000 65536"/>
                  <a:gd name="T16" fmla="*/ 0 60000 65536"/>
                  <a:gd name="T17" fmla="*/ 0 60000 65536"/>
                  <a:gd name="T18" fmla="*/ 0 60000 65536"/>
                  <a:gd name="T19" fmla="*/ 0 60000 65536"/>
                  <a:gd name="T20" fmla="*/ 0 60000 65536"/>
                  <a:gd name="T21" fmla="*/ 0 w 70"/>
                  <a:gd name="T22" fmla="*/ 0 h 30"/>
                  <a:gd name="T23" fmla="*/ 70 w 7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0">
                    <a:moveTo>
                      <a:pt x="70" y="0"/>
                    </a:moveTo>
                    <a:cubicBezTo>
                      <a:pt x="68" y="1"/>
                      <a:pt x="65" y="1"/>
                      <a:pt x="62" y="2"/>
                    </a:cubicBezTo>
                    <a:cubicBezTo>
                      <a:pt x="57" y="3"/>
                      <a:pt x="53" y="6"/>
                      <a:pt x="49" y="7"/>
                    </a:cubicBezTo>
                    <a:cubicBezTo>
                      <a:pt x="41" y="14"/>
                      <a:pt x="35" y="14"/>
                      <a:pt x="25" y="15"/>
                    </a:cubicBezTo>
                    <a:cubicBezTo>
                      <a:pt x="24" y="17"/>
                      <a:pt x="23" y="18"/>
                      <a:pt x="23" y="19"/>
                    </a:cubicBezTo>
                    <a:cubicBezTo>
                      <a:pt x="22" y="21"/>
                      <a:pt x="22" y="22"/>
                      <a:pt x="21" y="24"/>
                    </a:cubicBezTo>
                    <a:cubicBezTo>
                      <a:pt x="17" y="30"/>
                      <a:pt x="7" y="29"/>
                      <a:pt x="0" y="29"/>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25" name="Group 439"/>
              <p:cNvGrpSpPr>
                <a:grpSpLocks/>
              </p:cNvGrpSpPr>
              <p:nvPr/>
            </p:nvGrpSpPr>
            <p:grpSpPr bwMode="auto">
              <a:xfrm>
                <a:off x="1205" y="2140"/>
                <a:ext cx="36" cy="42"/>
                <a:chOff x="3375" y="1189"/>
                <a:chExt cx="36" cy="42"/>
              </a:xfrm>
            </p:grpSpPr>
            <p:sp>
              <p:nvSpPr>
                <p:cNvPr id="4415" name="Freeform 440"/>
                <p:cNvSpPr>
                  <a:spLocks/>
                </p:cNvSpPr>
                <p:nvPr/>
              </p:nvSpPr>
              <p:spPr bwMode="auto">
                <a:xfrm>
                  <a:off x="3375" y="1189"/>
                  <a:ext cx="36" cy="42"/>
                </a:xfrm>
                <a:custGeom>
                  <a:avLst/>
                  <a:gdLst>
                    <a:gd name="T0" fmla="*/ 18 w 36"/>
                    <a:gd name="T1" fmla="*/ 0 h 42"/>
                    <a:gd name="T2" fmla="*/ 11 w 36"/>
                    <a:gd name="T3" fmla="*/ 2 h 42"/>
                    <a:gd name="T4" fmla="*/ 7 w 36"/>
                    <a:gd name="T5" fmla="*/ 7 h 42"/>
                    <a:gd name="T6" fmla="*/ 2 w 36"/>
                    <a:gd name="T7" fmla="*/ 12 h 42"/>
                    <a:gd name="T8" fmla="*/ 0 w 36"/>
                    <a:gd name="T9" fmla="*/ 20 h 42"/>
                    <a:gd name="T10" fmla="*/ 2 w 36"/>
                    <a:gd name="T11" fmla="*/ 30 h 42"/>
                    <a:gd name="T12" fmla="*/ 7 w 36"/>
                    <a:gd name="T13" fmla="*/ 35 h 42"/>
                    <a:gd name="T14" fmla="*/ 11 w 36"/>
                    <a:gd name="T15" fmla="*/ 40 h 42"/>
                    <a:gd name="T16" fmla="*/ 18 w 36"/>
                    <a:gd name="T17" fmla="*/ 42 h 42"/>
                    <a:gd name="T18" fmla="*/ 25 w 36"/>
                    <a:gd name="T19" fmla="*/ 40 h 42"/>
                    <a:gd name="T20" fmla="*/ 32 w 36"/>
                    <a:gd name="T21" fmla="*/ 35 h 42"/>
                    <a:gd name="T22" fmla="*/ 34 w 36"/>
                    <a:gd name="T23" fmla="*/ 30 h 42"/>
                    <a:gd name="T24" fmla="*/ 36 w 36"/>
                    <a:gd name="T25" fmla="*/ 20 h 42"/>
                    <a:gd name="T26" fmla="*/ 34 w 36"/>
                    <a:gd name="T27" fmla="*/ 12 h 42"/>
                    <a:gd name="T28" fmla="*/ 32 w 36"/>
                    <a:gd name="T29" fmla="*/ 7 h 42"/>
                    <a:gd name="T30" fmla="*/ 25 w 36"/>
                    <a:gd name="T31" fmla="*/ 2 h 42"/>
                    <a:gd name="T32" fmla="*/ 18 w 3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8" y="0"/>
                      </a:moveTo>
                      <a:lnTo>
                        <a:pt x="11" y="2"/>
                      </a:lnTo>
                      <a:lnTo>
                        <a:pt x="7" y="7"/>
                      </a:lnTo>
                      <a:lnTo>
                        <a:pt x="2" y="12"/>
                      </a:lnTo>
                      <a:lnTo>
                        <a:pt x="0" y="20"/>
                      </a:lnTo>
                      <a:lnTo>
                        <a:pt x="2" y="30"/>
                      </a:lnTo>
                      <a:lnTo>
                        <a:pt x="7" y="35"/>
                      </a:lnTo>
                      <a:lnTo>
                        <a:pt x="11" y="40"/>
                      </a:lnTo>
                      <a:lnTo>
                        <a:pt x="18" y="42"/>
                      </a:lnTo>
                      <a:lnTo>
                        <a:pt x="25" y="40"/>
                      </a:lnTo>
                      <a:lnTo>
                        <a:pt x="32" y="35"/>
                      </a:lnTo>
                      <a:lnTo>
                        <a:pt x="34" y="30"/>
                      </a:lnTo>
                      <a:lnTo>
                        <a:pt x="36" y="20"/>
                      </a:lnTo>
                      <a:lnTo>
                        <a:pt x="34" y="12"/>
                      </a:lnTo>
                      <a:lnTo>
                        <a:pt x="32" y="7"/>
                      </a:lnTo>
                      <a:lnTo>
                        <a:pt x="25" y="2"/>
                      </a:lnTo>
                      <a:lnTo>
                        <a:pt x="18" y="0"/>
                      </a:lnTo>
                      <a:close/>
                    </a:path>
                  </a:pathLst>
                </a:custGeom>
                <a:solidFill>
                  <a:srgbClr val="FF37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6" name="Freeform 441"/>
                <p:cNvSpPr>
                  <a:spLocks/>
                </p:cNvSpPr>
                <p:nvPr/>
              </p:nvSpPr>
              <p:spPr bwMode="auto">
                <a:xfrm>
                  <a:off x="3377" y="1191"/>
                  <a:ext cx="32" cy="35"/>
                </a:xfrm>
                <a:custGeom>
                  <a:avLst/>
                  <a:gdLst>
                    <a:gd name="T0" fmla="*/ 16 w 32"/>
                    <a:gd name="T1" fmla="*/ 0 h 35"/>
                    <a:gd name="T2" fmla="*/ 11 w 32"/>
                    <a:gd name="T3" fmla="*/ 3 h 35"/>
                    <a:gd name="T4" fmla="*/ 5 w 32"/>
                    <a:gd name="T5" fmla="*/ 5 h 35"/>
                    <a:gd name="T6" fmla="*/ 2 w 32"/>
                    <a:gd name="T7" fmla="*/ 10 h 35"/>
                    <a:gd name="T8" fmla="*/ 0 w 32"/>
                    <a:gd name="T9" fmla="*/ 18 h 35"/>
                    <a:gd name="T10" fmla="*/ 2 w 32"/>
                    <a:gd name="T11" fmla="*/ 25 h 35"/>
                    <a:gd name="T12" fmla="*/ 5 w 32"/>
                    <a:gd name="T13" fmla="*/ 30 h 35"/>
                    <a:gd name="T14" fmla="*/ 11 w 32"/>
                    <a:gd name="T15" fmla="*/ 35 h 35"/>
                    <a:gd name="T16" fmla="*/ 16 w 32"/>
                    <a:gd name="T17" fmla="*/ 35 h 35"/>
                    <a:gd name="T18" fmla="*/ 23 w 32"/>
                    <a:gd name="T19" fmla="*/ 35 h 35"/>
                    <a:gd name="T20" fmla="*/ 28 w 32"/>
                    <a:gd name="T21" fmla="*/ 30 h 35"/>
                    <a:gd name="T22" fmla="*/ 32 w 32"/>
                    <a:gd name="T23" fmla="*/ 25 h 35"/>
                    <a:gd name="T24" fmla="*/ 32 w 32"/>
                    <a:gd name="T25" fmla="*/ 18 h 35"/>
                    <a:gd name="T26" fmla="*/ 32 w 32"/>
                    <a:gd name="T27" fmla="*/ 10 h 35"/>
                    <a:gd name="T28" fmla="*/ 28 w 32"/>
                    <a:gd name="T29" fmla="*/ 5 h 35"/>
                    <a:gd name="T30" fmla="*/ 23 w 32"/>
                    <a:gd name="T31" fmla="*/ 3 h 35"/>
                    <a:gd name="T32" fmla="*/ 16 w 3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5"/>
                    <a:gd name="T53" fmla="*/ 32 w 3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5">
                      <a:moveTo>
                        <a:pt x="16" y="0"/>
                      </a:moveTo>
                      <a:lnTo>
                        <a:pt x="11" y="3"/>
                      </a:lnTo>
                      <a:lnTo>
                        <a:pt x="5" y="5"/>
                      </a:lnTo>
                      <a:lnTo>
                        <a:pt x="2" y="10"/>
                      </a:lnTo>
                      <a:lnTo>
                        <a:pt x="0" y="18"/>
                      </a:lnTo>
                      <a:lnTo>
                        <a:pt x="2" y="25"/>
                      </a:lnTo>
                      <a:lnTo>
                        <a:pt x="5" y="30"/>
                      </a:lnTo>
                      <a:lnTo>
                        <a:pt x="11" y="35"/>
                      </a:lnTo>
                      <a:lnTo>
                        <a:pt x="16" y="35"/>
                      </a:lnTo>
                      <a:lnTo>
                        <a:pt x="23" y="35"/>
                      </a:lnTo>
                      <a:lnTo>
                        <a:pt x="28" y="30"/>
                      </a:lnTo>
                      <a:lnTo>
                        <a:pt x="32" y="25"/>
                      </a:lnTo>
                      <a:lnTo>
                        <a:pt x="32" y="18"/>
                      </a:lnTo>
                      <a:lnTo>
                        <a:pt x="32" y="10"/>
                      </a:lnTo>
                      <a:lnTo>
                        <a:pt x="28" y="5"/>
                      </a:lnTo>
                      <a:lnTo>
                        <a:pt x="23" y="3"/>
                      </a:lnTo>
                      <a:lnTo>
                        <a:pt x="16" y="0"/>
                      </a:lnTo>
                      <a:close/>
                    </a:path>
                  </a:pathLst>
                </a:custGeom>
                <a:solidFill>
                  <a:srgbClr val="FF4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7" name="Freeform 442"/>
                <p:cNvSpPr>
                  <a:spLocks/>
                </p:cNvSpPr>
                <p:nvPr/>
              </p:nvSpPr>
              <p:spPr bwMode="auto">
                <a:xfrm>
                  <a:off x="3379" y="1194"/>
                  <a:ext cx="28" cy="32"/>
                </a:xfrm>
                <a:custGeom>
                  <a:avLst/>
                  <a:gdLst>
                    <a:gd name="T0" fmla="*/ 14 w 28"/>
                    <a:gd name="T1" fmla="*/ 0 h 32"/>
                    <a:gd name="T2" fmla="*/ 9 w 28"/>
                    <a:gd name="T3" fmla="*/ 2 h 32"/>
                    <a:gd name="T4" fmla="*/ 5 w 28"/>
                    <a:gd name="T5" fmla="*/ 5 h 32"/>
                    <a:gd name="T6" fmla="*/ 3 w 28"/>
                    <a:gd name="T7" fmla="*/ 10 h 32"/>
                    <a:gd name="T8" fmla="*/ 0 w 28"/>
                    <a:gd name="T9" fmla="*/ 15 h 32"/>
                    <a:gd name="T10" fmla="*/ 3 w 28"/>
                    <a:gd name="T11" fmla="*/ 22 h 32"/>
                    <a:gd name="T12" fmla="*/ 5 w 28"/>
                    <a:gd name="T13" fmla="*/ 27 h 32"/>
                    <a:gd name="T14" fmla="*/ 9 w 28"/>
                    <a:gd name="T15" fmla="*/ 32 h 32"/>
                    <a:gd name="T16" fmla="*/ 14 w 28"/>
                    <a:gd name="T17" fmla="*/ 32 h 32"/>
                    <a:gd name="T18" fmla="*/ 19 w 28"/>
                    <a:gd name="T19" fmla="*/ 32 h 32"/>
                    <a:gd name="T20" fmla="*/ 23 w 28"/>
                    <a:gd name="T21" fmla="*/ 27 h 32"/>
                    <a:gd name="T22" fmla="*/ 28 w 28"/>
                    <a:gd name="T23" fmla="*/ 22 h 32"/>
                    <a:gd name="T24" fmla="*/ 28 w 28"/>
                    <a:gd name="T25" fmla="*/ 15 h 32"/>
                    <a:gd name="T26" fmla="*/ 28 w 28"/>
                    <a:gd name="T27" fmla="*/ 10 h 32"/>
                    <a:gd name="T28" fmla="*/ 23 w 28"/>
                    <a:gd name="T29" fmla="*/ 5 h 32"/>
                    <a:gd name="T30" fmla="*/ 19 w 28"/>
                    <a:gd name="T31" fmla="*/ 2 h 32"/>
                    <a:gd name="T32" fmla="*/ 14 w 28"/>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2"/>
                    <a:gd name="T53" fmla="*/ 28 w 28"/>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2">
                      <a:moveTo>
                        <a:pt x="14" y="0"/>
                      </a:moveTo>
                      <a:lnTo>
                        <a:pt x="9" y="2"/>
                      </a:lnTo>
                      <a:lnTo>
                        <a:pt x="5" y="5"/>
                      </a:lnTo>
                      <a:lnTo>
                        <a:pt x="3" y="10"/>
                      </a:lnTo>
                      <a:lnTo>
                        <a:pt x="0" y="15"/>
                      </a:lnTo>
                      <a:lnTo>
                        <a:pt x="3" y="22"/>
                      </a:lnTo>
                      <a:lnTo>
                        <a:pt x="5" y="27"/>
                      </a:lnTo>
                      <a:lnTo>
                        <a:pt x="9" y="32"/>
                      </a:lnTo>
                      <a:lnTo>
                        <a:pt x="14" y="32"/>
                      </a:lnTo>
                      <a:lnTo>
                        <a:pt x="19" y="32"/>
                      </a:lnTo>
                      <a:lnTo>
                        <a:pt x="23" y="27"/>
                      </a:lnTo>
                      <a:lnTo>
                        <a:pt x="28" y="22"/>
                      </a:lnTo>
                      <a:lnTo>
                        <a:pt x="28" y="15"/>
                      </a:lnTo>
                      <a:lnTo>
                        <a:pt x="28" y="10"/>
                      </a:lnTo>
                      <a:lnTo>
                        <a:pt x="23" y="5"/>
                      </a:lnTo>
                      <a:lnTo>
                        <a:pt x="19" y="2"/>
                      </a:lnTo>
                      <a:lnTo>
                        <a:pt x="14" y="0"/>
                      </a:lnTo>
                      <a:close/>
                    </a:path>
                  </a:pathLst>
                </a:custGeom>
                <a:solidFill>
                  <a:srgbClr val="FF5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8" name="Freeform 443"/>
                <p:cNvSpPr>
                  <a:spLocks/>
                </p:cNvSpPr>
                <p:nvPr/>
              </p:nvSpPr>
              <p:spPr bwMode="auto">
                <a:xfrm>
                  <a:off x="3382" y="1196"/>
                  <a:ext cx="25" cy="28"/>
                </a:xfrm>
                <a:custGeom>
                  <a:avLst/>
                  <a:gdLst>
                    <a:gd name="T0" fmla="*/ 11 w 25"/>
                    <a:gd name="T1" fmla="*/ 0 h 28"/>
                    <a:gd name="T2" fmla="*/ 6 w 25"/>
                    <a:gd name="T3" fmla="*/ 3 h 28"/>
                    <a:gd name="T4" fmla="*/ 4 w 25"/>
                    <a:gd name="T5" fmla="*/ 5 h 28"/>
                    <a:gd name="T6" fmla="*/ 2 w 25"/>
                    <a:gd name="T7" fmla="*/ 8 h 28"/>
                    <a:gd name="T8" fmla="*/ 0 w 25"/>
                    <a:gd name="T9" fmla="*/ 13 h 28"/>
                    <a:gd name="T10" fmla="*/ 2 w 25"/>
                    <a:gd name="T11" fmla="*/ 18 h 28"/>
                    <a:gd name="T12" fmla="*/ 4 w 25"/>
                    <a:gd name="T13" fmla="*/ 23 h 28"/>
                    <a:gd name="T14" fmla="*/ 6 w 25"/>
                    <a:gd name="T15" fmla="*/ 28 h 28"/>
                    <a:gd name="T16" fmla="*/ 11 w 25"/>
                    <a:gd name="T17" fmla="*/ 28 h 28"/>
                    <a:gd name="T18" fmla="*/ 16 w 25"/>
                    <a:gd name="T19" fmla="*/ 28 h 28"/>
                    <a:gd name="T20" fmla="*/ 20 w 25"/>
                    <a:gd name="T21" fmla="*/ 23 h 28"/>
                    <a:gd name="T22" fmla="*/ 25 w 25"/>
                    <a:gd name="T23" fmla="*/ 18 h 28"/>
                    <a:gd name="T24" fmla="*/ 25 w 25"/>
                    <a:gd name="T25" fmla="*/ 13 h 28"/>
                    <a:gd name="T26" fmla="*/ 25 w 25"/>
                    <a:gd name="T27" fmla="*/ 8 h 28"/>
                    <a:gd name="T28" fmla="*/ 20 w 25"/>
                    <a:gd name="T29" fmla="*/ 5 h 28"/>
                    <a:gd name="T30" fmla="*/ 16 w 25"/>
                    <a:gd name="T31" fmla="*/ 3 h 28"/>
                    <a:gd name="T32" fmla="*/ 11 w 2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11" y="0"/>
                      </a:moveTo>
                      <a:lnTo>
                        <a:pt x="6" y="3"/>
                      </a:lnTo>
                      <a:lnTo>
                        <a:pt x="4" y="5"/>
                      </a:lnTo>
                      <a:lnTo>
                        <a:pt x="2" y="8"/>
                      </a:lnTo>
                      <a:lnTo>
                        <a:pt x="0" y="13"/>
                      </a:lnTo>
                      <a:lnTo>
                        <a:pt x="2" y="18"/>
                      </a:lnTo>
                      <a:lnTo>
                        <a:pt x="4" y="23"/>
                      </a:lnTo>
                      <a:lnTo>
                        <a:pt x="6" y="28"/>
                      </a:lnTo>
                      <a:lnTo>
                        <a:pt x="11" y="28"/>
                      </a:lnTo>
                      <a:lnTo>
                        <a:pt x="16" y="28"/>
                      </a:lnTo>
                      <a:lnTo>
                        <a:pt x="20" y="23"/>
                      </a:lnTo>
                      <a:lnTo>
                        <a:pt x="25" y="18"/>
                      </a:lnTo>
                      <a:lnTo>
                        <a:pt x="25" y="13"/>
                      </a:lnTo>
                      <a:lnTo>
                        <a:pt x="25" y="8"/>
                      </a:lnTo>
                      <a:lnTo>
                        <a:pt x="20" y="5"/>
                      </a:lnTo>
                      <a:lnTo>
                        <a:pt x="16" y="3"/>
                      </a:lnTo>
                      <a:lnTo>
                        <a:pt x="11" y="0"/>
                      </a:lnTo>
                      <a:close/>
                    </a:path>
                  </a:pathLst>
                </a:custGeom>
                <a:solidFill>
                  <a:srgbClr val="FF71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9" name="Freeform 444"/>
                <p:cNvSpPr>
                  <a:spLocks/>
                </p:cNvSpPr>
                <p:nvPr/>
              </p:nvSpPr>
              <p:spPr bwMode="auto">
                <a:xfrm>
                  <a:off x="3384" y="1199"/>
                  <a:ext cx="21" cy="22"/>
                </a:xfrm>
                <a:custGeom>
                  <a:avLst/>
                  <a:gdLst>
                    <a:gd name="T0" fmla="*/ 9 w 21"/>
                    <a:gd name="T1" fmla="*/ 0 h 22"/>
                    <a:gd name="T2" fmla="*/ 2 w 21"/>
                    <a:gd name="T3" fmla="*/ 2 h 22"/>
                    <a:gd name="T4" fmla="*/ 0 w 21"/>
                    <a:gd name="T5" fmla="*/ 10 h 22"/>
                    <a:gd name="T6" fmla="*/ 2 w 21"/>
                    <a:gd name="T7" fmla="*/ 20 h 22"/>
                    <a:gd name="T8" fmla="*/ 9 w 21"/>
                    <a:gd name="T9" fmla="*/ 22 h 22"/>
                    <a:gd name="T10" fmla="*/ 18 w 21"/>
                    <a:gd name="T11" fmla="*/ 20 h 22"/>
                    <a:gd name="T12" fmla="*/ 21 w 21"/>
                    <a:gd name="T13" fmla="*/ 10 h 22"/>
                    <a:gd name="T14" fmla="*/ 18 w 21"/>
                    <a:gd name="T15" fmla="*/ 2 h 22"/>
                    <a:gd name="T16" fmla="*/ 9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9" y="0"/>
                      </a:moveTo>
                      <a:lnTo>
                        <a:pt x="2" y="2"/>
                      </a:lnTo>
                      <a:lnTo>
                        <a:pt x="0" y="10"/>
                      </a:lnTo>
                      <a:lnTo>
                        <a:pt x="2" y="20"/>
                      </a:lnTo>
                      <a:lnTo>
                        <a:pt x="9" y="22"/>
                      </a:lnTo>
                      <a:lnTo>
                        <a:pt x="18" y="20"/>
                      </a:lnTo>
                      <a:lnTo>
                        <a:pt x="21" y="10"/>
                      </a:lnTo>
                      <a:lnTo>
                        <a:pt x="18" y="2"/>
                      </a:lnTo>
                      <a:lnTo>
                        <a:pt x="9" y="0"/>
                      </a:lnTo>
                      <a:close/>
                    </a:path>
                  </a:pathLst>
                </a:custGeom>
                <a:solidFill>
                  <a:srgbClr val="FF8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20" name="Freeform 445"/>
                <p:cNvSpPr>
                  <a:spLocks/>
                </p:cNvSpPr>
                <p:nvPr/>
              </p:nvSpPr>
              <p:spPr bwMode="auto">
                <a:xfrm>
                  <a:off x="3386" y="1201"/>
                  <a:ext cx="16" cy="18"/>
                </a:xfrm>
                <a:custGeom>
                  <a:avLst/>
                  <a:gdLst>
                    <a:gd name="T0" fmla="*/ 9 w 16"/>
                    <a:gd name="T1" fmla="*/ 0 h 18"/>
                    <a:gd name="T2" fmla="*/ 2 w 16"/>
                    <a:gd name="T3" fmla="*/ 3 h 18"/>
                    <a:gd name="T4" fmla="*/ 0 w 16"/>
                    <a:gd name="T5" fmla="*/ 8 h 18"/>
                    <a:gd name="T6" fmla="*/ 2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8"/>
                      </a:lnTo>
                      <a:lnTo>
                        <a:pt x="2" y="15"/>
                      </a:lnTo>
                      <a:lnTo>
                        <a:pt x="9" y="18"/>
                      </a:lnTo>
                      <a:lnTo>
                        <a:pt x="14" y="15"/>
                      </a:lnTo>
                      <a:lnTo>
                        <a:pt x="16" y="8"/>
                      </a:lnTo>
                      <a:lnTo>
                        <a:pt x="14" y="3"/>
                      </a:lnTo>
                      <a:lnTo>
                        <a:pt x="9" y="0"/>
                      </a:lnTo>
                      <a:close/>
                    </a:path>
                  </a:pathLst>
                </a:custGeom>
                <a:solidFill>
                  <a:srgbClr val="FF9F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21" name="Freeform 446"/>
                <p:cNvSpPr>
                  <a:spLocks/>
                </p:cNvSpPr>
                <p:nvPr/>
              </p:nvSpPr>
              <p:spPr bwMode="auto">
                <a:xfrm>
                  <a:off x="3388" y="1204"/>
                  <a:ext cx="12" cy="12"/>
                </a:xfrm>
                <a:custGeom>
                  <a:avLst/>
                  <a:gdLst>
                    <a:gd name="T0" fmla="*/ 7 w 12"/>
                    <a:gd name="T1" fmla="*/ 0 h 12"/>
                    <a:gd name="T2" fmla="*/ 3 w 12"/>
                    <a:gd name="T3" fmla="*/ 2 h 12"/>
                    <a:gd name="T4" fmla="*/ 0 w 12"/>
                    <a:gd name="T5" fmla="*/ 7 h 12"/>
                    <a:gd name="T6" fmla="*/ 3 w 12"/>
                    <a:gd name="T7" fmla="*/ 10 h 12"/>
                    <a:gd name="T8" fmla="*/ 7 w 12"/>
                    <a:gd name="T9" fmla="*/ 12 h 12"/>
                    <a:gd name="T10" fmla="*/ 10 w 12"/>
                    <a:gd name="T11" fmla="*/ 10 h 12"/>
                    <a:gd name="T12" fmla="*/ 12 w 12"/>
                    <a:gd name="T13" fmla="*/ 7 h 12"/>
                    <a:gd name="T14" fmla="*/ 10 w 12"/>
                    <a:gd name="T15" fmla="*/ 2 h 12"/>
                    <a:gd name="T16" fmla="*/ 7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7" y="0"/>
                      </a:moveTo>
                      <a:lnTo>
                        <a:pt x="3" y="2"/>
                      </a:lnTo>
                      <a:lnTo>
                        <a:pt x="0" y="7"/>
                      </a:lnTo>
                      <a:lnTo>
                        <a:pt x="3" y="10"/>
                      </a:lnTo>
                      <a:lnTo>
                        <a:pt x="7" y="12"/>
                      </a:lnTo>
                      <a:lnTo>
                        <a:pt x="10" y="10"/>
                      </a:lnTo>
                      <a:lnTo>
                        <a:pt x="12" y="7"/>
                      </a:lnTo>
                      <a:lnTo>
                        <a:pt x="10" y="2"/>
                      </a:lnTo>
                      <a:lnTo>
                        <a:pt x="7" y="0"/>
                      </a:lnTo>
                      <a:close/>
                    </a:path>
                  </a:pathLst>
                </a:custGeom>
                <a:solidFill>
                  <a:srgbClr val="FFB1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22" name="Freeform 447"/>
                <p:cNvSpPr>
                  <a:spLocks/>
                </p:cNvSpPr>
                <p:nvPr/>
              </p:nvSpPr>
              <p:spPr bwMode="auto">
                <a:xfrm>
                  <a:off x="3391" y="120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BE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23" name="Freeform 448"/>
                <p:cNvSpPr>
                  <a:spLocks/>
                </p:cNvSpPr>
                <p:nvPr/>
              </p:nvSpPr>
              <p:spPr bwMode="auto">
                <a:xfrm>
                  <a:off x="3393" y="120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26" name="Group 449"/>
              <p:cNvGrpSpPr>
                <a:grpSpLocks/>
              </p:cNvGrpSpPr>
              <p:nvPr/>
            </p:nvGrpSpPr>
            <p:grpSpPr bwMode="auto">
              <a:xfrm>
                <a:off x="1416" y="2192"/>
                <a:ext cx="36" cy="40"/>
                <a:chOff x="3586" y="1241"/>
                <a:chExt cx="36" cy="40"/>
              </a:xfrm>
            </p:grpSpPr>
            <p:sp>
              <p:nvSpPr>
                <p:cNvPr id="4407" name="Freeform 450"/>
                <p:cNvSpPr>
                  <a:spLocks/>
                </p:cNvSpPr>
                <p:nvPr/>
              </p:nvSpPr>
              <p:spPr bwMode="auto">
                <a:xfrm>
                  <a:off x="3586" y="1241"/>
                  <a:ext cx="36" cy="40"/>
                </a:xfrm>
                <a:custGeom>
                  <a:avLst/>
                  <a:gdLst>
                    <a:gd name="T0" fmla="*/ 18 w 36"/>
                    <a:gd name="T1" fmla="*/ 0 h 40"/>
                    <a:gd name="T2" fmla="*/ 11 w 36"/>
                    <a:gd name="T3" fmla="*/ 3 h 40"/>
                    <a:gd name="T4" fmla="*/ 7 w 36"/>
                    <a:gd name="T5" fmla="*/ 8 h 40"/>
                    <a:gd name="T6" fmla="*/ 2 w 36"/>
                    <a:gd name="T7" fmla="*/ 13 h 40"/>
                    <a:gd name="T8" fmla="*/ 0 w 36"/>
                    <a:gd name="T9" fmla="*/ 20 h 40"/>
                    <a:gd name="T10" fmla="*/ 2 w 36"/>
                    <a:gd name="T11" fmla="*/ 28 h 40"/>
                    <a:gd name="T12" fmla="*/ 7 w 36"/>
                    <a:gd name="T13" fmla="*/ 35 h 40"/>
                    <a:gd name="T14" fmla="*/ 11 w 36"/>
                    <a:gd name="T15" fmla="*/ 38 h 40"/>
                    <a:gd name="T16" fmla="*/ 18 w 36"/>
                    <a:gd name="T17" fmla="*/ 40 h 40"/>
                    <a:gd name="T18" fmla="*/ 25 w 36"/>
                    <a:gd name="T19" fmla="*/ 38 h 40"/>
                    <a:gd name="T20" fmla="*/ 32 w 36"/>
                    <a:gd name="T21" fmla="*/ 35 h 40"/>
                    <a:gd name="T22" fmla="*/ 34 w 36"/>
                    <a:gd name="T23" fmla="*/ 28 h 40"/>
                    <a:gd name="T24" fmla="*/ 36 w 36"/>
                    <a:gd name="T25" fmla="*/ 20 h 40"/>
                    <a:gd name="T26" fmla="*/ 34 w 36"/>
                    <a:gd name="T27" fmla="*/ 13 h 40"/>
                    <a:gd name="T28" fmla="*/ 32 w 36"/>
                    <a:gd name="T29" fmla="*/ 8 h 40"/>
                    <a:gd name="T30" fmla="*/ 25 w 36"/>
                    <a:gd name="T31" fmla="*/ 3 h 40"/>
                    <a:gd name="T32" fmla="*/ 18 w 36"/>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0"/>
                    <a:gd name="T53" fmla="*/ 36 w 3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0">
                      <a:moveTo>
                        <a:pt x="18" y="0"/>
                      </a:moveTo>
                      <a:lnTo>
                        <a:pt x="11" y="3"/>
                      </a:lnTo>
                      <a:lnTo>
                        <a:pt x="7" y="8"/>
                      </a:lnTo>
                      <a:lnTo>
                        <a:pt x="2" y="13"/>
                      </a:lnTo>
                      <a:lnTo>
                        <a:pt x="0" y="20"/>
                      </a:lnTo>
                      <a:lnTo>
                        <a:pt x="2" y="28"/>
                      </a:lnTo>
                      <a:lnTo>
                        <a:pt x="7" y="35"/>
                      </a:lnTo>
                      <a:lnTo>
                        <a:pt x="11" y="38"/>
                      </a:lnTo>
                      <a:lnTo>
                        <a:pt x="18" y="40"/>
                      </a:lnTo>
                      <a:lnTo>
                        <a:pt x="25" y="38"/>
                      </a:lnTo>
                      <a:lnTo>
                        <a:pt x="32" y="35"/>
                      </a:lnTo>
                      <a:lnTo>
                        <a:pt x="34" y="28"/>
                      </a:lnTo>
                      <a:lnTo>
                        <a:pt x="36" y="20"/>
                      </a:lnTo>
                      <a:lnTo>
                        <a:pt x="34" y="13"/>
                      </a:lnTo>
                      <a:lnTo>
                        <a:pt x="32" y="8"/>
                      </a:lnTo>
                      <a:lnTo>
                        <a:pt x="25" y="3"/>
                      </a:lnTo>
                      <a:lnTo>
                        <a:pt x="18" y="0"/>
                      </a:lnTo>
                      <a:close/>
                    </a:path>
                  </a:pathLst>
                </a:custGeom>
                <a:solidFill>
                  <a:srgbClr val="001F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8" name="Freeform 451"/>
                <p:cNvSpPr>
                  <a:spLocks/>
                </p:cNvSpPr>
                <p:nvPr/>
              </p:nvSpPr>
              <p:spPr bwMode="auto">
                <a:xfrm>
                  <a:off x="3590" y="1246"/>
                  <a:ext cx="28" cy="30"/>
                </a:xfrm>
                <a:custGeom>
                  <a:avLst/>
                  <a:gdLst>
                    <a:gd name="T0" fmla="*/ 14 w 28"/>
                    <a:gd name="T1" fmla="*/ 0 h 30"/>
                    <a:gd name="T2" fmla="*/ 10 w 28"/>
                    <a:gd name="T3" fmla="*/ 3 h 30"/>
                    <a:gd name="T4" fmla="*/ 5 w 28"/>
                    <a:gd name="T5" fmla="*/ 5 h 30"/>
                    <a:gd name="T6" fmla="*/ 3 w 28"/>
                    <a:gd name="T7" fmla="*/ 10 h 30"/>
                    <a:gd name="T8" fmla="*/ 0 w 28"/>
                    <a:gd name="T9" fmla="*/ 15 h 30"/>
                    <a:gd name="T10" fmla="*/ 3 w 28"/>
                    <a:gd name="T11" fmla="*/ 23 h 30"/>
                    <a:gd name="T12" fmla="*/ 5 w 28"/>
                    <a:gd name="T13" fmla="*/ 28 h 30"/>
                    <a:gd name="T14" fmla="*/ 14 w 28"/>
                    <a:gd name="T15" fmla="*/ 30 h 30"/>
                    <a:gd name="T16" fmla="*/ 23 w 28"/>
                    <a:gd name="T17" fmla="*/ 28 h 30"/>
                    <a:gd name="T18" fmla="*/ 28 w 28"/>
                    <a:gd name="T19" fmla="*/ 23 h 30"/>
                    <a:gd name="T20" fmla="*/ 28 w 28"/>
                    <a:gd name="T21" fmla="*/ 15 h 30"/>
                    <a:gd name="T22" fmla="*/ 28 w 28"/>
                    <a:gd name="T23" fmla="*/ 10 h 30"/>
                    <a:gd name="T24" fmla="*/ 23 w 28"/>
                    <a:gd name="T25" fmla="*/ 5 h 30"/>
                    <a:gd name="T26" fmla="*/ 19 w 28"/>
                    <a:gd name="T27" fmla="*/ 3 h 30"/>
                    <a:gd name="T28" fmla="*/ 14 w 28"/>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0"/>
                    <a:gd name="T47" fmla="*/ 28 w 2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0">
                      <a:moveTo>
                        <a:pt x="14" y="0"/>
                      </a:moveTo>
                      <a:lnTo>
                        <a:pt x="10" y="3"/>
                      </a:lnTo>
                      <a:lnTo>
                        <a:pt x="5" y="5"/>
                      </a:lnTo>
                      <a:lnTo>
                        <a:pt x="3" y="10"/>
                      </a:lnTo>
                      <a:lnTo>
                        <a:pt x="0" y="15"/>
                      </a:lnTo>
                      <a:lnTo>
                        <a:pt x="3" y="23"/>
                      </a:lnTo>
                      <a:lnTo>
                        <a:pt x="5" y="28"/>
                      </a:lnTo>
                      <a:lnTo>
                        <a:pt x="14" y="30"/>
                      </a:lnTo>
                      <a:lnTo>
                        <a:pt x="23" y="28"/>
                      </a:lnTo>
                      <a:lnTo>
                        <a:pt x="28" y="23"/>
                      </a:lnTo>
                      <a:lnTo>
                        <a:pt x="28" y="15"/>
                      </a:lnTo>
                      <a:lnTo>
                        <a:pt x="28" y="10"/>
                      </a:lnTo>
                      <a:lnTo>
                        <a:pt x="23" y="5"/>
                      </a:lnTo>
                      <a:lnTo>
                        <a:pt x="19" y="3"/>
                      </a:lnTo>
                      <a:lnTo>
                        <a:pt x="14" y="0"/>
                      </a:lnTo>
                      <a:close/>
                    </a:path>
                  </a:pathLst>
                </a:custGeom>
                <a:solidFill>
                  <a:srgbClr val="004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9" name="Freeform 452"/>
                <p:cNvSpPr>
                  <a:spLocks/>
                </p:cNvSpPr>
                <p:nvPr/>
              </p:nvSpPr>
              <p:spPr bwMode="auto">
                <a:xfrm>
                  <a:off x="3593" y="1249"/>
                  <a:ext cx="25" cy="27"/>
                </a:xfrm>
                <a:custGeom>
                  <a:avLst/>
                  <a:gdLst>
                    <a:gd name="T0" fmla="*/ 11 w 25"/>
                    <a:gd name="T1" fmla="*/ 0 h 27"/>
                    <a:gd name="T2" fmla="*/ 7 w 25"/>
                    <a:gd name="T3" fmla="*/ 2 h 27"/>
                    <a:gd name="T4" fmla="*/ 4 w 25"/>
                    <a:gd name="T5" fmla="*/ 5 h 27"/>
                    <a:gd name="T6" fmla="*/ 2 w 25"/>
                    <a:gd name="T7" fmla="*/ 7 h 27"/>
                    <a:gd name="T8" fmla="*/ 0 w 25"/>
                    <a:gd name="T9" fmla="*/ 12 h 27"/>
                    <a:gd name="T10" fmla="*/ 2 w 25"/>
                    <a:gd name="T11" fmla="*/ 20 h 27"/>
                    <a:gd name="T12" fmla="*/ 4 w 25"/>
                    <a:gd name="T13" fmla="*/ 25 h 27"/>
                    <a:gd name="T14" fmla="*/ 11 w 25"/>
                    <a:gd name="T15" fmla="*/ 27 h 27"/>
                    <a:gd name="T16" fmla="*/ 20 w 25"/>
                    <a:gd name="T17" fmla="*/ 25 h 27"/>
                    <a:gd name="T18" fmla="*/ 25 w 25"/>
                    <a:gd name="T19" fmla="*/ 20 h 27"/>
                    <a:gd name="T20" fmla="*/ 25 w 25"/>
                    <a:gd name="T21" fmla="*/ 12 h 27"/>
                    <a:gd name="T22" fmla="*/ 25 w 25"/>
                    <a:gd name="T23" fmla="*/ 7 h 27"/>
                    <a:gd name="T24" fmla="*/ 20 w 25"/>
                    <a:gd name="T25" fmla="*/ 5 h 27"/>
                    <a:gd name="T26" fmla="*/ 16 w 25"/>
                    <a:gd name="T27" fmla="*/ 2 h 27"/>
                    <a:gd name="T28" fmla="*/ 11 w 2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7"/>
                    <a:gd name="T47" fmla="*/ 25 w 2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7">
                      <a:moveTo>
                        <a:pt x="11" y="0"/>
                      </a:moveTo>
                      <a:lnTo>
                        <a:pt x="7" y="2"/>
                      </a:lnTo>
                      <a:lnTo>
                        <a:pt x="4" y="5"/>
                      </a:lnTo>
                      <a:lnTo>
                        <a:pt x="2" y="7"/>
                      </a:lnTo>
                      <a:lnTo>
                        <a:pt x="0" y="12"/>
                      </a:lnTo>
                      <a:lnTo>
                        <a:pt x="2" y="20"/>
                      </a:lnTo>
                      <a:lnTo>
                        <a:pt x="4" y="25"/>
                      </a:lnTo>
                      <a:lnTo>
                        <a:pt x="11" y="27"/>
                      </a:lnTo>
                      <a:lnTo>
                        <a:pt x="20" y="25"/>
                      </a:lnTo>
                      <a:lnTo>
                        <a:pt x="25" y="20"/>
                      </a:lnTo>
                      <a:lnTo>
                        <a:pt x="25" y="12"/>
                      </a:lnTo>
                      <a:lnTo>
                        <a:pt x="25" y="7"/>
                      </a:lnTo>
                      <a:lnTo>
                        <a:pt x="20" y="5"/>
                      </a:lnTo>
                      <a:lnTo>
                        <a:pt x="16" y="2"/>
                      </a:lnTo>
                      <a:lnTo>
                        <a:pt x="11" y="0"/>
                      </a:lnTo>
                      <a:close/>
                    </a:path>
                  </a:pathLst>
                </a:custGeom>
                <a:solidFill>
                  <a:srgbClr val="006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0" name="Freeform 453"/>
                <p:cNvSpPr>
                  <a:spLocks/>
                </p:cNvSpPr>
                <p:nvPr/>
              </p:nvSpPr>
              <p:spPr bwMode="auto">
                <a:xfrm>
                  <a:off x="3595" y="1251"/>
                  <a:ext cx="21" cy="23"/>
                </a:xfrm>
                <a:custGeom>
                  <a:avLst/>
                  <a:gdLst>
                    <a:gd name="T0" fmla="*/ 9 w 21"/>
                    <a:gd name="T1" fmla="*/ 0 h 23"/>
                    <a:gd name="T2" fmla="*/ 2 w 21"/>
                    <a:gd name="T3" fmla="*/ 3 h 23"/>
                    <a:gd name="T4" fmla="*/ 0 w 21"/>
                    <a:gd name="T5" fmla="*/ 10 h 23"/>
                    <a:gd name="T6" fmla="*/ 2 w 21"/>
                    <a:gd name="T7" fmla="*/ 20 h 23"/>
                    <a:gd name="T8" fmla="*/ 9 w 21"/>
                    <a:gd name="T9" fmla="*/ 23 h 23"/>
                    <a:gd name="T10" fmla="*/ 18 w 21"/>
                    <a:gd name="T11" fmla="*/ 20 h 23"/>
                    <a:gd name="T12" fmla="*/ 21 w 21"/>
                    <a:gd name="T13" fmla="*/ 10 h 23"/>
                    <a:gd name="T14" fmla="*/ 18 w 21"/>
                    <a:gd name="T15" fmla="*/ 3 h 23"/>
                    <a:gd name="T16" fmla="*/ 9 w 2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9" y="0"/>
                      </a:moveTo>
                      <a:lnTo>
                        <a:pt x="2" y="3"/>
                      </a:lnTo>
                      <a:lnTo>
                        <a:pt x="0" y="10"/>
                      </a:lnTo>
                      <a:lnTo>
                        <a:pt x="2" y="20"/>
                      </a:lnTo>
                      <a:lnTo>
                        <a:pt x="9" y="23"/>
                      </a:lnTo>
                      <a:lnTo>
                        <a:pt x="18" y="20"/>
                      </a:lnTo>
                      <a:lnTo>
                        <a:pt x="21" y="10"/>
                      </a:lnTo>
                      <a:lnTo>
                        <a:pt x="18" y="3"/>
                      </a:lnTo>
                      <a:lnTo>
                        <a:pt x="9" y="0"/>
                      </a:lnTo>
                      <a:close/>
                    </a:path>
                  </a:pathLst>
                </a:custGeom>
                <a:solidFill>
                  <a:srgbClr val="009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1" name="Freeform 454"/>
                <p:cNvSpPr>
                  <a:spLocks/>
                </p:cNvSpPr>
                <p:nvPr/>
              </p:nvSpPr>
              <p:spPr bwMode="auto">
                <a:xfrm>
                  <a:off x="3597" y="1254"/>
                  <a:ext cx="16" cy="17"/>
                </a:xfrm>
                <a:custGeom>
                  <a:avLst/>
                  <a:gdLst>
                    <a:gd name="T0" fmla="*/ 9 w 16"/>
                    <a:gd name="T1" fmla="*/ 0 h 17"/>
                    <a:gd name="T2" fmla="*/ 3 w 16"/>
                    <a:gd name="T3" fmla="*/ 2 h 17"/>
                    <a:gd name="T4" fmla="*/ 0 w 16"/>
                    <a:gd name="T5" fmla="*/ 10 h 17"/>
                    <a:gd name="T6" fmla="*/ 3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3" y="2"/>
                      </a:lnTo>
                      <a:lnTo>
                        <a:pt x="0" y="10"/>
                      </a:lnTo>
                      <a:lnTo>
                        <a:pt x="3" y="15"/>
                      </a:lnTo>
                      <a:lnTo>
                        <a:pt x="9" y="17"/>
                      </a:lnTo>
                      <a:lnTo>
                        <a:pt x="14" y="15"/>
                      </a:lnTo>
                      <a:lnTo>
                        <a:pt x="16" y="10"/>
                      </a:lnTo>
                      <a:lnTo>
                        <a:pt x="14" y="2"/>
                      </a:lnTo>
                      <a:lnTo>
                        <a:pt x="9"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2" name="Freeform 455"/>
                <p:cNvSpPr>
                  <a:spLocks/>
                </p:cNvSpPr>
                <p:nvPr/>
              </p:nvSpPr>
              <p:spPr bwMode="auto">
                <a:xfrm>
                  <a:off x="3600" y="1256"/>
                  <a:ext cx="11" cy="13"/>
                </a:xfrm>
                <a:custGeom>
                  <a:avLst/>
                  <a:gdLst>
                    <a:gd name="T0" fmla="*/ 6 w 11"/>
                    <a:gd name="T1" fmla="*/ 0 h 13"/>
                    <a:gd name="T2" fmla="*/ 2 w 11"/>
                    <a:gd name="T3" fmla="*/ 3 h 13"/>
                    <a:gd name="T4" fmla="*/ 0 w 11"/>
                    <a:gd name="T5" fmla="*/ 8 h 13"/>
                    <a:gd name="T6" fmla="*/ 2 w 11"/>
                    <a:gd name="T7" fmla="*/ 10 h 13"/>
                    <a:gd name="T8" fmla="*/ 6 w 11"/>
                    <a:gd name="T9" fmla="*/ 13 h 13"/>
                    <a:gd name="T10" fmla="*/ 9 w 11"/>
                    <a:gd name="T11" fmla="*/ 10 h 13"/>
                    <a:gd name="T12" fmla="*/ 11 w 11"/>
                    <a:gd name="T13" fmla="*/ 8 h 13"/>
                    <a:gd name="T14" fmla="*/ 9 w 11"/>
                    <a:gd name="T15" fmla="*/ 3 h 13"/>
                    <a:gd name="T16" fmla="*/ 6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6" y="0"/>
                      </a:moveTo>
                      <a:lnTo>
                        <a:pt x="2" y="3"/>
                      </a:lnTo>
                      <a:lnTo>
                        <a:pt x="0" y="8"/>
                      </a:lnTo>
                      <a:lnTo>
                        <a:pt x="2" y="10"/>
                      </a:lnTo>
                      <a:lnTo>
                        <a:pt x="6" y="13"/>
                      </a:lnTo>
                      <a:lnTo>
                        <a:pt x="9" y="10"/>
                      </a:lnTo>
                      <a:lnTo>
                        <a:pt x="11" y="8"/>
                      </a:lnTo>
                      <a:lnTo>
                        <a:pt x="9" y="3"/>
                      </a:lnTo>
                      <a:lnTo>
                        <a:pt x="6" y="0"/>
                      </a:lnTo>
                      <a:close/>
                    </a:path>
                  </a:pathLst>
                </a:custGeom>
                <a:solidFill>
                  <a:srgbClr val="00D2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3" name="Freeform 456"/>
                <p:cNvSpPr>
                  <a:spLocks/>
                </p:cNvSpPr>
                <p:nvPr/>
              </p:nvSpPr>
              <p:spPr bwMode="auto">
                <a:xfrm>
                  <a:off x="3602" y="125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14" name="Freeform 457"/>
                <p:cNvSpPr>
                  <a:spLocks/>
                </p:cNvSpPr>
                <p:nvPr/>
              </p:nvSpPr>
              <p:spPr bwMode="auto">
                <a:xfrm>
                  <a:off x="3604" y="126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5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27" name="Group 458"/>
              <p:cNvGrpSpPr>
                <a:grpSpLocks/>
              </p:cNvGrpSpPr>
              <p:nvPr/>
            </p:nvGrpSpPr>
            <p:grpSpPr bwMode="auto">
              <a:xfrm>
                <a:off x="1310" y="2058"/>
                <a:ext cx="37" cy="39"/>
                <a:chOff x="3480" y="1107"/>
                <a:chExt cx="37" cy="39"/>
              </a:xfrm>
            </p:grpSpPr>
            <p:sp>
              <p:nvSpPr>
                <p:cNvPr id="4399" name="Freeform 459"/>
                <p:cNvSpPr>
                  <a:spLocks/>
                </p:cNvSpPr>
                <p:nvPr/>
              </p:nvSpPr>
              <p:spPr bwMode="auto">
                <a:xfrm>
                  <a:off x="3480" y="1107"/>
                  <a:ext cx="37" cy="39"/>
                </a:xfrm>
                <a:custGeom>
                  <a:avLst/>
                  <a:gdLst>
                    <a:gd name="T0" fmla="*/ 19 w 37"/>
                    <a:gd name="T1" fmla="*/ 0 h 39"/>
                    <a:gd name="T2" fmla="*/ 12 w 37"/>
                    <a:gd name="T3" fmla="*/ 2 h 39"/>
                    <a:gd name="T4" fmla="*/ 7 w 37"/>
                    <a:gd name="T5" fmla="*/ 7 h 39"/>
                    <a:gd name="T6" fmla="*/ 3 w 37"/>
                    <a:gd name="T7" fmla="*/ 12 h 39"/>
                    <a:gd name="T8" fmla="*/ 0 w 37"/>
                    <a:gd name="T9" fmla="*/ 20 h 39"/>
                    <a:gd name="T10" fmla="*/ 3 w 37"/>
                    <a:gd name="T11" fmla="*/ 27 h 39"/>
                    <a:gd name="T12" fmla="*/ 7 w 37"/>
                    <a:gd name="T13" fmla="*/ 34 h 39"/>
                    <a:gd name="T14" fmla="*/ 12 w 37"/>
                    <a:gd name="T15" fmla="*/ 37 h 39"/>
                    <a:gd name="T16" fmla="*/ 19 w 37"/>
                    <a:gd name="T17" fmla="*/ 39 h 39"/>
                    <a:gd name="T18" fmla="*/ 25 w 37"/>
                    <a:gd name="T19" fmla="*/ 37 h 39"/>
                    <a:gd name="T20" fmla="*/ 32 w 37"/>
                    <a:gd name="T21" fmla="*/ 34 h 39"/>
                    <a:gd name="T22" fmla="*/ 35 w 37"/>
                    <a:gd name="T23" fmla="*/ 27 h 39"/>
                    <a:gd name="T24" fmla="*/ 37 w 37"/>
                    <a:gd name="T25" fmla="*/ 20 h 39"/>
                    <a:gd name="T26" fmla="*/ 35 w 37"/>
                    <a:gd name="T27" fmla="*/ 12 h 39"/>
                    <a:gd name="T28" fmla="*/ 32 w 37"/>
                    <a:gd name="T29" fmla="*/ 7 h 39"/>
                    <a:gd name="T30" fmla="*/ 25 w 37"/>
                    <a:gd name="T31" fmla="*/ 2 h 39"/>
                    <a:gd name="T32" fmla="*/ 19 w 3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9"/>
                    <a:gd name="T53" fmla="*/ 37 w 3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9">
                      <a:moveTo>
                        <a:pt x="19" y="0"/>
                      </a:moveTo>
                      <a:lnTo>
                        <a:pt x="12" y="2"/>
                      </a:lnTo>
                      <a:lnTo>
                        <a:pt x="7" y="7"/>
                      </a:lnTo>
                      <a:lnTo>
                        <a:pt x="3" y="12"/>
                      </a:lnTo>
                      <a:lnTo>
                        <a:pt x="0" y="20"/>
                      </a:lnTo>
                      <a:lnTo>
                        <a:pt x="3" y="27"/>
                      </a:lnTo>
                      <a:lnTo>
                        <a:pt x="7" y="34"/>
                      </a:lnTo>
                      <a:lnTo>
                        <a:pt x="12" y="37"/>
                      </a:lnTo>
                      <a:lnTo>
                        <a:pt x="19" y="39"/>
                      </a:lnTo>
                      <a:lnTo>
                        <a:pt x="25" y="37"/>
                      </a:lnTo>
                      <a:lnTo>
                        <a:pt x="32" y="34"/>
                      </a:lnTo>
                      <a:lnTo>
                        <a:pt x="35" y="27"/>
                      </a:lnTo>
                      <a:lnTo>
                        <a:pt x="37" y="20"/>
                      </a:lnTo>
                      <a:lnTo>
                        <a:pt x="35" y="12"/>
                      </a:lnTo>
                      <a:lnTo>
                        <a:pt x="32" y="7"/>
                      </a:lnTo>
                      <a:lnTo>
                        <a:pt x="25" y="2"/>
                      </a:lnTo>
                      <a:lnTo>
                        <a:pt x="19" y="0"/>
                      </a:lnTo>
                      <a:close/>
                    </a:path>
                  </a:pathLst>
                </a:custGeom>
                <a:solidFill>
                  <a:srgbClr val="FF38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0" name="Freeform 460"/>
                <p:cNvSpPr>
                  <a:spLocks/>
                </p:cNvSpPr>
                <p:nvPr/>
              </p:nvSpPr>
              <p:spPr bwMode="auto">
                <a:xfrm>
                  <a:off x="3485" y="1112"/>
                  <a:ext cx="27" cy="29"/>
                </a:xfrm>
                <a:custGeom>
                  <a:avLst/>
                  <a:gdLst>
                    <a:gd name="T0" fmla="*/ 14 w 27"/>
                    <a:gd name="T1" fmla="*/ 0 h 29"/>
                    <a:gd name="T2" fmla="*/ 9 w 27"/>
                    <a:gd name="T3" fmla="*/ 2 h 29"/>
                    <a:gd name="T4" fmla="*/ 4 w 27"/>
                    <a:gd name="T5" fmla="*/ 5 h 29"/>
                    <a:gd name="T6" fmla="*/ 2 w 27"/>
                    <a:gd name="T7" fmla="*/ 10 h 29"/>
                    <a:gd name="T8" fmla="*/ 0 w 27"/>
                    <a:gd name="T9" fmla="*/ 15 h 29"/>
                    <a:gd name="T10" fmla="*/ 2 w 27"/>
                    <a:gd name="T11" fmla="*/ 22 h 29"/>
                    <a:gd name="T12" fmla="*/ 4 w 27"/>
                    <a:gd name="T13" fmla="*/ 27 h 29"/>
                    <a:gd name="T14" fmla="*/ 14 w 27"/>
                    <a:gd name="T15" fmla="*/ 29 h 29"/>
                    <a:gd name="T16" fmla="*/ 23 w 27"/>
                    <a:gd name="T17" fmla="*/ 27 h 29"/>
                    <a:gd name="T18" fmla="*/ 27 w 27"/>
                    <a:gd name="T19" fmla="*/ 22 h 29"/>
                    <a:gd name="T20" fmla="*/ 27 w 27"/>
                    <a:gd name="T21" fmla="*/ 15 h 29"/>
                    <a:gd name="T22" fmla="*/ 27 w 27"/>
                    <a:gd name="T23" fmla="*/ 10 h 29"/>
                    <a:gd name="T24" fmla="*/ 23 w 27"/>
                    <a:gd name="T25" fmla="*/ 5 h 29"/>
                    <a:gd name="T26" fmla="*/ 18 w 27"/>
                    <a:gd name="T27" fmla="*/ 2 h 29"/>
                    <a:gd name="T28" fmla="*/ 14 w 27"/>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9"/>
                    <a:gd name="T47" fmla="*/ 27 w 27"/>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9">
                      <a:moveTo>
                        <a:pt x="14" y="0"/>
                      </a:moveTo>
                      <a:lnTo>
                        <a:pt x="9" y="2"/>
                      </a:lnTo>
                      <a:lnTo>
                        <a:pt x="4" y="5"/>
                      </a:lnTo>
                      <a:lnTo>
                        <a:pt x="2" y="10"/>
                      </a:lnTo>
                      <a:lnTo>
                        <a:pt x="0" y="15"/>
                      </a:lnTo>
                      <a:lnTo>
                        <a:pt x="2" y="22"/>
                      </a:lnTo>
                      <a:lnTo>
                        <a:pt x="4" y="27"/>
                      </a:lnTo>
                      <a:lnTo>
                        <a:pt x="14" y="29"/>
                      </a:lnTo>
                      <a:lnTo>
                        <a:pt x="23" y="27"/>
                      </a:lnTo>
                      <a:lnTo>
                        <a:pt x="27" y="22"/>
                      </a:lnTo>
                      <a:lnTo>
                        <a:pt x="27" y="15"/>
                      </a:lnTo>
                      <a:lnTo>
                        <a:pt x="27" y="10"/>
                      </a:lnTo>
                      <a:lnTo>
                        <a:pt x="23" y="5"/>
                      </a:lnTo>
                      <a:lnTo>
                        <a:pt x="18" y="2"/>
                      </a:lnTo>
                      <a:lnTo>
                        <a:pt x="14" y="0"/>
                      </a:lnTo>
                      <a:close/>
                    </a:path>
                  </a:pathLst>
                </a:custGeom>
                <a:solidFill>
                  <a:srgbClr val="FF4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1" name="Freeform 461"/>
                <p:cNvSpPr>
                  <a:spLocks/>
                </p:cNvSpPr>
                <p:nvPr/>
              </p:nvSpPr>
              <p:spPr bwMode="auto">
                <a:xfrm>
                  <a:off x="3487" y="1114"/>
                  <a:ext cx="25" cy="27"/>
                </a:xfrm>
                <a:custGeom>
                  <a:avLst/>
                  <a:gdLst>
                    <a:gd name="T0" fmla="*/ 12 w 25"/>
                    <a:gd name="T1" fmla="*/ 0 h 27"/>
                    <a:gd name="T2" fmla="*/ 7 w 25"/>
                    <a:gd name="T3" fmla="*/ 3 h 27"/>
                    <a:gd name="T4" fmla="*/ 5 w 25"/>
                    <a:gd name="T5" fmla="*/ 5 h 27"/>
                    <a:gd name="T6" fmla="*/ 2 w 25"/>
                    <a:gd name="T7" fmla="*/ 8 h 27"/>
                    <a:gd name="T8" fmla="*/ 0 w 25"/>
                    <a:gd name="T9" fmla="*/ 13 h 27"/>
                    <a:gd name="T10" fmla="*/ 2 w 25"/>
                    <a:gd name="T11" fmla="*/ 20 h 27"/>
                    <a:gd name="T12" fmla="*/ 5 w 25"/>
                    <a:gd name="T13" fmla="*/ 25 h 27"/>
                    <a:gd name="T14" fmla="*/ 12 w 25"/>
                    <a:gd name="T15" fmla="*/ 27 h 27"/>
                    <a:gd name="T16" fmla="*/ 21 w 25"/>
                    <a:gd name="T17" fmla="*/ 25 h 27"/>
                    <a:gd name="T18" fmla="*/ 25 w 25"/>
                    <a:gd name="T19" fmla="*/ 20 h 27"/>
                    <a:gd name="T20" fmla="*/ 25 w 25"/>
                    <a:gd name="T21" fmla="*/ 13 h 27"/>
                    <a:gd name="T22" fmla="*/ 25 w 25"/>
                    <a:gd name="T23" fmla="*/ 8 h 27"/>
                    <a:gd name="T24" fmla="*/ 21 w 25"/>
                    <a:gd name="T25" fmla="*/ 5 h 27"/>
                    <a:gd name="T26" fmla="*/ 16 w 25"/>
                    <a:gd name="T27" fmla="*/ 3 h 27"/>
                    <a:gd name="T28" fmla="*/ 12 w 2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7"/>
                    <a:gd name="T47" fmla="*/ 25 w 2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7">
                      <a:moveTo>
                        <a:pt x="12" y="0"/>
                      </a:moveTo>
                      <a:lnTo>
                        <a:pt x="7" y="3"/>
                      </a:lnTo>
                      <a:lnTo>
                        <a:pt x="5" y="5"/>
                      </a:lnTo>
                      <a:lnTo>
                        <a:pt x="2" y="8"/>
                      </a:lnTo>
                      <a:lnTo>
                        <a:pt x="0" y="13"/>
                      </a:lnTo>
                      <a:lnTo>
                        <a:pt x="2" y="20"/>
                      </a:lnTo>
                      <a:lnTo>
                        <a:pt x="5" y="25"/>
                      </a:lnTo>
                      <a:lnTo>
                        <a:pt x="12" y="27"/>
                      </a:lnTo>
                      <a:lnTo>
                        <a:pt x="21" y="25"/>
                      </a:lnTo>
                      <a:lnTo>
                        <a:pt x="25" y="20"/>
                      </a:lnTo>
                      <a:lnTo>
                        <a:pt x="25" y="13"/>
                      </a:lnTo>
                      <a:lnTo>
                        <a:pt x="25" y="8"/>
                      </a:lnTo>
                      <a:lnTo>
                        <a:pt x="21" y="5"/>
                      </a:lnTo>
                      <a:lnTo>
                        <a:pt x="16" y="3"/>
                      </a:lnTo>
                      <a:lnTo>
                        <a:pt x="12" y="0"/>
                      </a:lnTo>
                      <a:close/>
                    </a:path>
                  </a:pathLst>
                </a:custGeom>
                <a:solidFill>
                  <a:srgbClr val="F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2" name="Freeform 462"/>
                <p:cNvSpPr>
                  <a:spLocks/>
                </p:cNvSpPr>
                <p:nvPr/>
              </p:nvSpPr>
              <p:spPr bwMode="auto">
                <a:xfrm>
                  <a:off x="3489" y="1117"/>
                  <a:ext cx="21" cy="22"/>
                </a:xfrm>
                <a:custGeom>
                  <a:avLst/>
                  <a:gdLst>
                    <a:gd name="T0" fmla="*/ 10 w 21"/>
                    <a:gd name="T1" fmla="*/ 0 h 22"/>
                    <a:gd name="T2" fmla="*/ 3 w 21"/>
                    <a:gd name="T3" fmla="*/ 2 h 22"/>
                    <a:gd name="T4" fmla="*/ 0 w 21"/>
                    <a:gd name="T5" fmla="*/ 10 h 22"/>
                    <a:gd name="T6" fmla="*/ 3 w 21"/>
                    <a:gd name="T7" fmla="*/ 20 h 22"/>
                    <a:gd name="T8" fmla="*/ 10 w 21"/>
                    <a:gd name="T9" fmla="*/ 22 h 22"/>
                    <a:gd name="T10" fmla="*/ 19 w 21"/>
                    <a:gd name="T11" fmla="*/ 20 h 22"/>
                    <a:gd name="T12" fmla="*/ 21 w 21"/>
                    <a:gd name="T13" fmla="*/ 10 h 22"/>
                    <a:gd name="T14" fmla="*/ 19 w 21"/>
                    <a:gd name="T15" fmla="*/ 2 h 22"/>
                    <a:gd name="T16" fmla="*/ 1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0" y="0"/>
                      </a:moveTo>
                      <a:lnTo>
                        <a:pt x="3" y="2"/>
                      </a:lnTo>
                      <a:lnTo>
                        <a:pt x="0" y="10"/>
                      </a:lnTo>
                      <a:lnTo>
                        <a:pt x="3" y="20"/>
                      </a:lnTo>
                      <a:lnTo>
                        <a:pt x="10" y="22"/>
                      </a:lnTo>
                      <a:lnTo>
                        <a:pt x="19" y="20"/>
                      </a:lnTo>
                      <a:lnTo>
                        <a:pt x="21" y="10"/>
                      </a:lnTo>
                      <a:lnTo>
                        <a:pt x="19" y="2"/>
                      </a:lnTo>
                      <a:lnTo>
                        <a:pt x="10" y="0"/>
                      </a:lnTo>
                      <a:close/>
                    </a:path>
                  </a:pathLst>
                </a:custGeom>
                <a:solidFill>
                  <a:srgbClr val="FF7A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3" name="Freeform 463"/>
                <p:cNvSpPr>
                  <a:spLocks/>
                </p:cNvSpPr>
                <p:nvPr/>
              </p:nvSpPr>
              <p:spPr bwMode="auto">
                <a:xfrm>
                  <a:off x="3492" y="1119"/>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4" name="Freeform 464"/>
                <p:cNvSpPr>
                  <a:spLocks/>
                </p:cNvSpPr>
                <p:nvPr/>
              </p:nvSpPr>
              <p:spPr bwMode="auto">
                <a:xfrm>
                  <a:off x="3494" y="1122"/>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A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 name="Freeform 465"/>
                <p:cNvSpPr>
                  <a:spLocks/>
                </p:cNvSpPr>
                <p:nvPr/>
              </p:nvSpPr>
              <p:spPr bwMode="auto">
                <a:xfrm>
                  <a:off x="3496" y="1124"/>
                  <a:ext cx="9" cy="10"/>
                </a:xfrm>
                <a:custGeom>
                  <a:avLst/>
                  <a:gdLst>
                    <a:gd name="T0" fmla="*/ 5 w 9"/>
                    <a:gd name="T1" fmla="*/ 0 h 10"/>
                    <a:gd name="T2" fmla="*/ 3 w 9"/>
                    <a:gd name="T3" fmla="*/ 3 h 10"/>
                    <a:gd name="T4" fmla="*/ 0 w 9"/>
                    <a:gd name="T5" fmla="*/ 5 h 10"/>
                    <a:gd name="T6" fmla="*/ 3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3"/>
                      </a:lnTo>
                      <a:lnTo>
                        <a:pt x="0" y="5"/>
                      </a:lnTo>
                      <a:lnTo>
                        <a:pt x="3" y="8"/>
                      </a:lnTo>
                      <a:lnTo>
                        <a:pt x="5" y="10"/>
                      </a:lnTo>
                      <a:lnTo>
                        <a:pt x="7" y="8"/>
                      </a:lnTo>
                      <a:lnTo>
                        <a:pt x="9" y="5"/>
                      </a:lnTo>
                      <a:lnTo>
                        <a:pt x="7" y="3"/>
                      </a:lnTo>
                      <a:lnTo>
                        <a:pt x="5" y="0"/>
                      </a:lnTo>
                      <a:close/>
                    </a:path>
                  </a:pathLst>
                </a:custGeom>
                <a:solidFill>
                  <a:srgbClr val="FFB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6" name="Freeform 466"/>
                <p:cNvSpPr>
                  <a:spLocks/>
                </p:cNvSpPr>
                <p:nvPr/>
              </p:nvSpPr>
              <p:spPr bwMode="auto">
                <a:xfrm>
                  <a:off x="3499" y="1127"/>
                  <a:ext cx="4" cy="5"/>
                </a:xfrm>
                <a:custGeom>
                  <a:avLst/>
                  <a:gdLst>
                    <a:gd name="T0" fmla="*/ 2 w 4"/>
                    <a:gd name="T1" fmla="*/ 0 h 5"/>
                    <a:gd name="T2" fmla="*/ 0 w 4"/>
                    <a:gd name="T3" fmla="*/ 0 h 5"/>
                    <a:gd name="T4" fmla="*/ 0 w 4"/>
                    <a:gd name="T5" fmla="*/ 2 h 5"/>
                    <a:gd name="T6" fmla="*/ 0 w 4"/>
                    <a:gd name="T7" fmla="*/ 5 h 5"/>
                    <a:gd name="T8" fmla="*/ 2 w 4"/>
                    <a:gd name="T9" fmla="*/ 5 h 5"/>
                    <a:gd name="T10" fmla="*/ 4 w 4"/>
                    <a:gd name="T11" fmla="*/ 5 h 5"/>
                    <a:gd name="T12" fmla="*/ 4 w 4"/>
                    <a:gd name="T13" fmla="*/ 2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2"/>
                      </a:lnTo>
                      <a:lnTo>
                        <a:pt x="0" y="5"/>
                      </a:lnTo>
                      <a:lnTo>
                        <a:pt x="2" y="5"/>
                      </a:lnTo>
                      <a:lnTo>
                        <a:pt x="4" y="5"/>
                      </a:lnTo>
                      <a:lnTo>
                        <a:pt x="4" y="2"/>
                      </a:lnTo>
                      <a:lnTo>
                        <a:pt x="4" y="0"/>
                      </a:lnTo>
                      <a:lnTo>
                        <a:pt x="2" y="0"/>
                      </a:lnTo>
                      <a:close/>
                    </a:path>
                  </a:pathLst>
                </a:custGeom>
                <a:solidFill>
                  <a:srgbClr val="FFC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28" name="Group 467"/>
              <p:cNvGrpSpPr>
                <a:grpSpLocks/>
              </p:cNvGrpSpPr>
              <p:nvPr/>
            </p:nvGrpSpPr>
            <p:grpSpPr bwMode="auto">
              <a:xfrm>
                <a:off x="1294" y="2182"/>
                <a:ext cx="35" cy="40"/>
                <a:chOff x="3464" y="1231"/>
                <a:chExt cx="35" cy="40"/>
              </a:xfrm>
            </p:grpSpPr>
            <p:sp>
              <p:nvSpPr>
                <p:cNvPr id="4391" name="Freeform 468"/>
                <p:cNvSpPr>
                  <a:spLocks/>
                </p:cNvSpPr>
                <p:nvPr/>
              </p:nvSpPr>
              <p:spPr bwMode="auto">
                <a:xfrm>
                  <a:off x="3464" y="1231"/>
                  <a:ext cx="35" cy="40"/>
                </a:xfrm>
                <a:custGeom>
                  <a:avLst/>
                  <a:gdLst>
                    <a:gd name="T0" fmla="*/ 16 w 35"/>
                    <a:gd name="T1" fmla="*/ 0 h 40"/>
                    <a:gd name="T2" fmla="*/ 9 w 35"/>
                    <a:gd name="T3" fmla="*/ 3 h 40"/>
                    <a:gd name="T4" fmla="*/ 5 w 35"/>
                    <a:gd name="T5" fmla="*/ 5 h 40"/>
                    <a:gd name="T6" fmla="*/ 2 w 35"/>
                    <a:gd name="T7" fmla="*/ 13 h 40"/>
                    <a:gd name="T8" fmla="*/ 0 w 35"/>
                    <a:gd name="T9" fmla="*/ 20 h 40"/>
                    <a:gd name="T10" fmla="*/ 2 w 35"/>
                    <a:gd name="T11" fmla="*/ 28 h 40"/>
                    <a:gd name="T12" fmla="*/ 5 w 35"/>
                    <a:gd name="T13" fmla="*/ 35 h 40"/>
                    <a:gd name="T14" fmla="*/ 9 w 35"/>
                    <a:gd name="T15" fmla="*/ 38 h 40"/>
                    <a:gd name="T16" fmla="*/ 16 w 35"/>
                    <a:gd name="T17" fmla="*/ 40 h 40"/>
                    <a:gd name="T18" fmla="*/ 23 w 35"/>
                    <a:gd name="T19" fmla="*/ 38 h 40"/>
                    <a:gd name="T20" fmla="*/ 30 w 35"/>
                    <a:gd name="T21" fmla="*/ 35 h 40"/>
                    <a:gd name="T22" fmla="*/ 32 w 35"/>
                    <a:gd name="T23" fmla="*/ 28 h 40"/>
                    <a:gd name="T24" fmla="*/ 35 w 35"/>
                    <a:gd name="T25" fmla="*/ 20 h 40"/>
                    <a:gd name="T26" fmla="*/ 32 w 35"/>
                    <a:gd name="T27" fmla="*/ 13 h 40"/>
                    <a:gd name="T28" fmla="*/ 30 w 35"/>
                    <a:gd name="T29" fmla="*/ 5 h 40"/>
                    <a:gd name="T30" fmla="*/ 23 w 35"/>
                    <a:gd name="T31" fmla="*/ 3 h 40"/>
                    <a:gd name="T32" fmla="*/ 16 w 3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0"/>
                    <a:gd name="T53" fmla="*/ 35 w 3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0">
                      <a:moveTo>
                        <a:pt x="16" y="0"/>
                      </a:moveTo>
                      <a:lnTo>
                        <a:pt x="9" y="3"/>
                      </a:lnTo>
                      <a:lnTo>
                        <a:pt x="5" y="5"/>
                      </a:lnTo>
                      <a:lnTo>
                        <a:pt x="2" y="13"/>
                      </a:lnTo>
                      <a:lnTo>
                        <a:pt x="0" y="20"/>
                      </a:lnTo>
                      <a:lnTo>
                        <a:pt x="2" y="28"/>
                      </a:lnTo>
                      <a:lnTo>
                        <a:pt x="5" y="35"/>
                      </a:lnTo>
                      <a:lnTo>
                        <a:pt x="9" y="38"/>
                      </a:lnTo>
                      <a:lnTo>
                        <a:pt x="16" y="40"/>
                      </a:lnTo>
                      <a:lnTo>
                        <a:pt x="23" y="38"/>
                      </a:lnTo>
                      <a:lnTo>
                        <a:pt x="30" y="35"/>
                      </a:lnTo>
                      <a:lnTo>
                        <a:pt x="32" y="28"/>
                      </a:lnTo>
                      <a:lnTo>
                        <a:pt x="35" y="20"/>
                      </a:lnTo>
                      <a:lnTo>
                        <a:pt x="32" y="13"/>
                      </a:lnTo>
                      <a:lnTo>
                        <a:pt x="30" y="5"/>
                      </a:lnTo>
                      <a:lnTo>
                        <a:pt x="23" y="3"/>
                      </a:lnTo>
                      <a:lnTo>
                        <a:pt x="16" y="0"/>
                      </a:lnTo>
                      <a:close/>
                    </a:path>
                  </a:pathLst>
                </a:custGeom>
                <a:solidFill>
                  <a:srgbClr val="1382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2" name="Freeform 469"/>
                <p:cNvSpPr>
                  <a:spLocks/>
                </p:cNvSpPr>
                <p:nvPr/>
              </p:nvSpPr>
              <p:spPr bwMode="auto">
                <a:xfrm>
                  <a:off x="3466" y="1236"/>
                  <a:ext cx="28" cy="30"/>
                </a:xfrm>
                <a:custGeom>
                  <a:avLst/>
                  <a:gdLst>
                    <a:gd name="T0" fmla="*/ 14 w 28"/>
                    <a:gd name="T1" fmla="*/ 0 h 30"/>
                    <a:gd name="T2" fmla="*/ 5 w 28"/>
                    <a:gd name="T3" fmla="*/ 5 h 30"/>
                    <a:gd name="T4" fmla="*/ 0 w 28"/>
                    <a:gd name="T5" fmla="*/ 15 h 30"/>
                    <a:gd name="T6" fmla="*/ 5 w 28"/>
                    <a:gd name="T7" fmla="*/ 28 h 30"/>
                    <a:gd name="T8" fmla="*/ 14 w 28"/>
                    <a:gd name="T9" fmla="*/ 30 h 30"/>
                    <a:gd name="T10" fmla="*/ 26 w 28"/>
                    <a:gd name="T11" fmla="*/ 28 h 30"/>
                    <a:gd name="T12" fmla="*/ 28 w 28"/>
                    <a:gd name="T13" fmla="*/ 15 h 30"/>
                    <a:gd name="T14" fmla="*/ 26 w 28"/>
                    <a:gd name="T15" fmla="*/ 5 h 30"/>
                    <a:gd name="T16" fmla="*/ 14 w 2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0"/>
                    <a:gd name="T29" fmla="*/ 28 w 2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0">
                      <a:moveTo>
                        <a:pt x="14" y="0"/>
                      </a:moveTo>
                      <a:lnTo>
                        <a:pt x="5" y="5"/>
                      </a:lnTo>
                      <a:lnTo>
                        <a:pt x="0" y="15"/>
                      </a:lnTo>
                      <a:lnTo>
                        <a:pt x="5" y="28"/>
                      </a:lnTo>
                      <a:lnTo>
                        <a:pt x="14" y="30"/>
                      </a:lnTo>
                      <a:lnTo>
                        <a:pt x="26" y="28"/>
                      </a:lnTo>
                      <a:lnTo>
                        <a:pt x="28" y="15"/>
                      </a:lnTo>
                      <a:lnTo>
                        <a:pt x="26" y="5"/>
                      </a:lnTo>
                      <a:lnTo>
                        <a:pt x="14" y="0"/>
                      </a:lnTo>
                      <a:close/>
                    </a:path>
                  </a:pathLst>
                </a:custGeom>
                <a:solidFill>
                  <a:srgbClr val="288C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3" name="Freeform 470"/>
                <p:cNvSpPr>
                  <a:spLocks/>
                </p:cNvSpPr>
                <p:nvPr/>
              </p:nvSpPr>
              <p:spPr bwMode="auto">
                <a:xfrm>
                  <a:off x="3469" y="1239"/>
                  <a:ext cx="25" cy="27"/>
                </a:xfrm>
                <a:custGeom>
                  <a:avLst/>
                  <a:gdLst>
                    <a:gd name="T0" fmla="*/ 11 w 25"/>
                    <a:gd name="T1" fmla="*/ 0 h 27"/>
                    <a:gd name="T2" fmla="*/ 2 w 25"/>
                    <a:gd name="T3" fmla="*/ 2 h 27"/>
                    <a:gd name="T4" fmla="*/ 0 w 25"/>
                    <a:gd name="T5" fmla="*/ 12 h 27"/>
                    <a:gd name="T6" fmla="*/ 2 w 25"/>
                    <a:gd name="T7" fmla="*/ 25 h 27"/>
                    <a:gd name="T8" fmla="*/ 11 w 25"/>
                    <a:gd name="T9" fmla="*/ 27 h 27"/>
                    <a:gd name="T10" fmla="*/ 20 w 25"/>
                    <a:gd name="T11" fmla="*/ 25 h 27"/>
                    <a:gd name="T12" fmla="*/ 25 w 25"/>
                    <a:gd name="T13" fmla="*/ 20 h 27"/>
                    <a:gd name="T14" fmla="*/ 25 w 25"/>
                    <a:gd name="T15" fmla="*/ 12 h 27"/>
                    <a:gd name="T16" fmla="*/ 25 w 25"/>
                    <a:gd name="T17" fmla="*/ 7 h 27"/>
                    <a:gd name="T18" fmla="*/ 20 w 25"/>
                    <a:gd name="T19" fmla="*/ 2 h 27"/>
                    <a:gd name="T20" fmla="*/ 11 w 25"/>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7"/>
                    <a:gd name="T35" fmla="*/ 25 w 25"/>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7">
                      <a:moveTo>
                        <a:pt x="11" y="0"/>
                      </a:moveTo>
                      <a:lnTo>
                        <a:pt x="2" y="2"/>
                      </a:lnTo>
                      <a:lnTo>
                        <a:pt x="0" y="12"/>
                      </a:lnTo>
                      <a:lnTo>
                        <a:pt x="2" y="25"/>
                      </a:lnTo>
                      <a:lnTo>
                        <a:pt x="11" y="27"/>
                      </a:lnTo>
                      <a:lnTo>
                        <a:pt x="20" y="25"/>
                      </a:lnTo>
                      <a:lnTo>
                        <a:pt x="25" y="20"/>
                      </a:lnTo>
                      <a:lnTo>
                        <a:pt x="25" y="12"/>
                      </a:lnTo>
                      <a:lnTo>
                        <a:pt x="25" y="7"/>
                      </a:lnTo>
                      <a:lnTo>
                        <a:pt x="20" y="2"/>
                      </a:lnTo>
                      <a:lnTo>
                        <a:pt x="11" y="0"/>
                      </a:lnTo>
                      <a:close/>
                    </a:path>
                  </a:pathLst>
                </a:custGeom>
                <a:solidFill>
                  <a:srgbClr val="3F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4" name="Freeform 471"/>
                <p:cNvSpPr>
                  <a:spLocks/>
                </p:cNvSpPr>
                <p:nvPr/>
              </p:nvSpPr>
              <p:spPr bwMode="auto">
                <a:xfrm>
                  <a:off x="3471" y="1241"/>
                  <a:ext cx="21" cy="23"/>
                </a:xfrm>
                <a:custGeom>
                  <a:avLst/>
                  <a:gdLst>
                    <a:gd name="T0" fmla="*/ 9 w 21"/>
                    <a:gd name="T1" fmla="*/ 0 h 23"/>
                    <a:gd name="T2" fmla="*/ 2 w 21"/>
                    <a:gd name="T3" fmla="*/ 3 h 23"/>
                    <a:gd name="T4" fmla="*/ 0 w 21"/>
                    <a:gd name="T5" fmla="*/ 10 h 23"/>
                    <a:gd name="T6" fmla="*/ 2 w 21"/>
                    <a:gd name="T7" fmla="*/ 20 h 23"/>
                    <a:gd name="T8" fmla="*/ 9 w 21"/>
                    <a:gd name="T9" fmla="*/ 23 h 23"/>
                    <a:gd name="T10" fmla="*/ 18 w 21"/>
                    <a:gd name="T11" fmla="*/ 20 h 23"/>
                    <a:gd name="T12" fmla="*/ 21 w 21"/>
                    <a:gd name="T13" fmla="*/ 10 h 23"/>
                    <a:gd name="T14" fmla="*/ 18 w 21"/>
                    <a:gd name="T15" fmla="*/ 3 h 23"/>
                    <a:gd name="T16" fmla="*/ 9 w 2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9" y="0"/>
                      </a:moveTo>
                      <a:lnTo>
                        <a:pt x="2" y="3"/>
                      </a:lnTo>
                      <a:lnTo>
                        <a:pt x="0" y="10"/>
                      </a:lnTo>
                      <a:lnTo>
                        <a:pt x="2" y="20"/>
                      </a:lnTo>
                      <a:lnTo>
                        <a:pt x="9" y="23"/>
                      </a:lnTo>
                      <a:lnTo>
                        <a:pt x="18" y="20"/>
                      </a:lnTo>
                      <a:lnTo>
                        <a:pt x="21" y="10"/>
                      </a:lnTo>
                      <a:lnTo>
                        <a:pt x="18" y="3"/>
                      </a:lnTo>
                      <a:lnTo>
                        <a:pt x="9" y="0"/>
                      </a:lnTo>
                      <a:close/>
                    </a:path>
                  </a:pathLst>
                </a:custGeom>
                <a:solidFill>
                  <a:srgbClr val="56B2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5" name="Freeform 472"/>
                <p:cNvSpPr>
                  <a:spLocks/>
                </p:cNvSpPr>
                <p:nvPr/>
              </p:nvSpPr>
              <p:spPr bwMode="auto">
                <a:xfrm>
                  <a:off x="3473" y="1244"/>
                  <a:ext cx="16" cy="17"/>
                </a:xfrm>
                <a:custGeom>
                  <a:avLst/>
                  <a:gdLst>
                    <a:gd name="T0" fmla="*/ 7 w 16"/>
                    <a:gd name="T1" fmla="*/ 0 h 17"/>
                    <a:gd name="T2" fmla="*/ 3 w 16"/>
                    <a:gd name="T3" fmla="*/ 2 h 17"/>
                    <a:gd name="T4" fmla="*/ 0 w 16"/>
                    <a:gd name="T5" fmla="*/ 10 h 17"/>
                    <a:gd name="T6" fmla="*/ 3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3" y="2"/>
                      </a:lnTo>
                      <a:lnTo>
                        <a:pt x="0" y="10"/>
                      </a:lnTo>
                      <a:lnTo>
                        <a:pt x="3" y="15"/>
                      </a:lnTo>
                      <a:lnTo>
                        <a:pt x="7" y="17"/>
                      </a:lnTo>
                      <a:lnTo>
                        <a:pt x="14" y="15"/>
                      </a:lnTo>
                      <a:lnTo>
                        <a:pt x="16" y="10"/>
                      </a:lnTo>
                      <a:lnTo>
                        <a:pt x="14" y="2"/>
                      </a:lnTo>
                      <a:lnTo>
                        <a:pt x="7"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6" name="Freeform 473"/>
                <p:cNvSpPr>
                  <a:spLocks/>
                </p:cNvSpPr>
                <p:nvPr/>
              </p:nvSpPr>
              <p:spPr bwMode="auto">
                <a:xfrm>
                  <a:off x="3476" y="1246"/>
                  <a:ext cx="11" cy="13"/>
                </a:xfrm>
                <a:custGeom>
                  <a:avLst/>
                  <a:gdLst>
                    <a:gd name="T0" fmla="*/ 4 w 11"/>
                    <a:gd name="T1" fmla="*/ 0 h 13"/>
                    <a:gd name="T2" fmla="*/ 2 w 11"/>
                    <a:gd name="T3" fmla="*/ 3 h 13"/>
                    <a:gd name="T4" fmla="*/ 0 w 11"/>
                    <a:gd name="T5" fmla="*/ 8 h 13"/>
                    <a:gd name="T6" fmla="*/ 2 w 11"/>
                    <a:gd name="T7" fmla="*/ 10 h 13"/>
                    <a:gd name="T8" fmla="*/ 4 w 11"/>
                    <a:gd name="T9" fmla="*/ 13 h 13"/>
                    <a:gd name="T10" fmla="*/ 9 w 11"/>
                    <a:gd name="T11" fmla="*/ 10 h 13"/>
                    <a:gd name="T12" fmla="*/ 11 w 11"/>
                    <a:gd name="T13" fmla="*/ 8 h 13"/>
                    <a:gd name="T14" fmla="*/ 9 w 11"/>
                    <a:gd name="T15" fmla="*/ 3 h 13"/>
                    <a:gd name="T16" fmla="*/ 4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4" y="0"/>
                      </a:moveTo>
                      <a:lnTo>
                        <a:pt x="2" y="3"/>
                      </a:lnTo>
                      <a:lnTo>
                        <a:pt x="0" y="8"/>
                      </a:lnTo>
                      <a:lnTo>
                        <a:pt x="2" y="10"/>
                      </a:lnTo>
                      <a:lnTo>
                        <a:pt x="4" y="13"/>
                      </a:lnTo>
                      <a:lnTo>
                        <a:pt x="9" y="10"/>
                      </a:lnTo>
                      <a:lnTo>
                        <a:pt x="11" y="8"/>
                      </a:lnTo>
                      <a:lnTo>
                        <a:pt x="9" y="3"/>
                      </a:lnTo>
                      <a:lnTo>
                        <a:pt x="4" y="0"/>
                      </a:lnTo>
                      <a:close/>
                    </a:path>
                  </a:pathLst>
                </a:custGeom>
                <a:solidFill>
                  <a:srgbClr val="7ED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7" name="Freeform 474"/>
                <p:cNvSpPr>
                  <a:spLocks/>
                </p:cNvSpPr>
                <p:nvPr/>
              </p:nvSpPr>
              <p:spPr bwMode="auto">
                <a:xfrm>
                  <a:off x="3478" y="1249"/>
                  <a:ext cx="9" cy="10"/>
                </a:xfrm>
                <a:custGeom>
                  <a:avLst/>
                  <a:gdLst>
                    <a:gd name="T0" fmla="*/ 5 w 9"/>
                    <a:gd name="T1" fmla="*/ 0 h 10"/>
                    <a:gd name="T2" fmla="*/ 2 w 9"/>
                    <a:gd name="T3" fmla="*/ 2 h 10"/>
                    <a:gd name="T4" fmla="*/ 0 w 9"/>
                    <a:gd name="T5" fmla="*/ 5 h 10"/>
                    <a:gd name="T6" fmla="*/ 2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2"/>
                      </a:lnTo>
                      <a:lnTo>
                        <a:pt x="0" y="5"/>
                      </a:lnTo>
                      <a:lnTo>
                        <a:pt x="2" y="7"/>
                      </a:lnTo>
                      <a:lnTo>
                        <a:pt x="5" y="10"/>
                      </a:lnTo>
                      <a:lnTo>
                        <a:pt x="7" y="7"/>
                      </a:lnTo>
                      <a:lnTo>
                        <a:pt x="9" y="5"/>
                      </a:lnTo>
                      <a:lnTo>
                        <a:pt x="7" y="2"/>
                      </a:lnTo>
                      <a:lnTo>
                        <a:pt x="5" y="0"/>
                      </a:lnTo>
                      <a:close/>
                    </a:path>
                  </a:pathLst>
                </a:custGeom>
                <a:solidFill>
                  <a:srgbClr val="8BED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8" name="Freeform 475"/>
                <p:cNvSpPr>
                  <a:spLocks/>
                </p:cNvSpPr>
                <p:nvPr/>
              </p:nvSpPr>
              <p:spPr bwMode="auto">
                <a:xfrm>
                  <a:off x="3480" y="1251"/>
                  <a:ext cx="5" cy="5"/>
                </a:xfrm>
                <a:custGeom>
                  <a:avLst/>
                  <a:gdLst>
                    <a:gd name="T0" fmla="*/ 3 w 5"/>
                    <a:gd name="T1" fmla="*/ 0 h 5"/>
                    <a:gd name="T2" fmla="*/ 0 w 5"/>
                    <a:gd name="T3" fmla="*/ 0 h 5"/>
                    <a:gd name="T4" fmla="*/ 0 w 5"/>
                    <a:gd name="T5" fmla="*/ 3 h 5"/>
                    <a:gd name="T6" fmla="*/ 0 w 5"/>
                    <a:gd name="T7" fmla="*/ 5 h 5"/>
                    <a:gd name="T8" fmla="*/ 3 w 5"/>
                    <a:gd name="T9" fmla="*/ 5 h 5"/>
                    <a:gd name="T10" fmla="*/ 5 w 5"/>
                    <a:gd name="T11" fmla="*/ 5 h 5"/>
                    <a:gd name="T12" fmla="*/ 5 w 5"/>
                    <a:gd name="T13" fmla="*/ 3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3"/>
                      </a:lnTo>
                      <a:lnTo>
                        <a:pt x="0" y="5"/>
                      </a:lnTo>
                      <a:lnTo>
                        <a:pt x="3" y="5"/>
                      </a:lnTo>
                      <a:lnTo>
                        <a:pt x="5" y="5"/>
                      </a:lnTo>
                      <a:lnTo>
                        <a:pt x="5" y="3"/>
                      </a:lnTo>
                      <a:lnTo>
                        <a:pt x="5" y="0"/>
                      </a:lnTo>
                      <a:lnTo>
                        <a:pt x="3" y="0"/>
                      </a:lnTo>
                      <a:close/>
                    </a:path>
                  </a:pathLst>
                </a:custGeom>
                <a:solidFill>
                  <a:srgbClr val="93F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29" name="Group 476"/>
              <p:cNvGrpSpPr>
                <a:grpSpLocks/>
              </p:cNvGrpSpPr>
              <p:nvPr/>
            </p:nvGrpSpPr>
            <p:grpSpPr bwMode="auto">
              <a:xfrm>
                <a:off x="1535" y="2003"/>
                <a:ext cx="349" cy="314"/>
                <a:chOff x="3705" y="1052"/>
                <a:chExt cx="349" cy="314"/>
              </a:xfrm>
            </p:grpSpPr>
            <p:sp>
              <p:nvSpPr>
                <p:cNvPr id="4323" name="Freeform 477"/>
                <p:cNvSpPr>
                  <a:spLocks/>
                </p:cNvSpPr>
                <p:nvPr/>
              </p:nvSpPr>
              <p:spPr bwMode="auto">
                <a:xfrm>
                  <a:off x="3705" y="1052"/>
                  <a:ext cx="16" cy="247"/>
                </a:xfrm>
                <a:custGeom>
                  <a:avLst/>
                  <a:gdLst>
                    <a:gd name="T0" fmla="*/ 139406645 w 7"/>
                    <a:gd name="T1" fmla="*/ 0 h 99"/>
                    <a:gd name="T2" fmla="*/ 0 w 7"/>
                    <a:gd name="T3" fmla="*/ 2147483647 h 99"/>
                    <a:gd name="T4" fmla="*/ 211962722 w 7"/>
                    <a:gd name="T5" fmla="*/ 2147483647 h 99"/>
                    <a:gd name="T6" fmla="*/ 139406645 w 7"/>
                    <a:gd name="T7" fmla="*/ 2147483647 h 99"/>
                    <a:gd name="T8" fmla="*/ 0 60000 65536"/>
                    <a:gd name="T9" fmla="*/ 0 60000 65536"/>
                    <a:gd name="T10" fmla="*/ 0 60000 65536"/>
                    <a:gd name="T11" fmla="*/ 0 60000 65536"/>
                    <a:gd name="T12" fmla="*/ 0 w 7"/>
                    <a:gd name="T13" fmla="*/ 0 h 99"/>
                    <a:gd name="T14" fmla="*/ 7 w 7"/>
                    <a:gd name="T15" fmla="*/ 99 h 99"/>
                  </a:gdLst>
                  <a:ahLst/>
                  <a:cxnLst>
                    <a:cxn ang="T8">
                      <a:pos x="T0" y="T1"/>
                    </a:cxn>
                    <a:cxn ang="T9">
                      <a:pos x="T2" y="T3"/>
                    </a:cxn>
                    <a:cxn ang="T10">
                      <a:pos x="T4" y="T5"/>
                    </a:cxn>
                    <a:cxn ang="T11">
                      <a:pos x="T6" y="T7"/>
                    </a:cxn>
                  </a:cxnLst>
                  <a:rect l="T12" t="T13" r="T14" b="T15"/>
                  <a:pathLst>
                    <a:path w="7" h="99">
                      <a:moveTo>
                        <a:pt x="4" y="0"/>
                      </a:moveTo>
                      <a:cubicBezTo>
                        <a:pt x="1" y="9"/>
                        <a:pt x="0" y="15"/>
                        <a:pt x="0" y="23"/>
                      </a:cubicBezTo>
                      <a:cubicBezTo>
                        <a:pt x="2" y="38"/>
                        <a:pt x="4" y="52"/>
                        <a:pt x="6" y="66"/>
                      </a:cubicBezTo>
                      <a:cubicBezTo>
                        <a:pt x="7" y="77"/>
                        <a:pt x="2" y="88"/>
                        <a:pt x="4" y="99"/>
                      </a:cubicBezTo>
                    </a:path>
                  </a:pathLst>
                </a:custGeom>
                <a:noFill/>
                <a:ln w="2857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24" name="Freeform 478"/>
                <p:cNvSpPr>
                  <a:spLocks/>
                </p:cNvSpPr>
                <p:nvPr/>
              </p:nvSpPr>
              <p:spPr bwMode="auto">
                <a:xfrm>
                  <a:off x="3710" y="1089"/>
                  <a:ext cx="185" cy="112"/>
                </a:xfrm>
                <a:custGeom>
                  <a:avLst/>
                  <a:gdLst>
                    <a:gd name="T0" fmla="*/ 0 w 81"/>
                    <a:gd name="T1" fmla="*/ 0 h 45"/>
                    <a:gd name="T2" fmla="*/ 345468552 w 81"/>
                    <a:gd name="T3" fmla="*/ 1008009328 h 45"/>
                    <a:gd name="T4" fmla="*/ 476974827 w 81"/>
                    <a:gd name="T5" fmla="*/ 1667448523 h 45"/>
                    <a:gd name="T6" fmla="*/ 640941684 w 81"/>
                    <a:gd name="T7" fmla="*/ 1667448523 h 45"/>
                    <a:gd name="T8" fmla="*/ 849356458 w 81"/>
                    <a:gd name="T9" fmla="*/ 2147483647 h 45"/>
                    <a:gd name="T10" fmla="*/ 1032972450 w 81"/>
                    <a:gd name="T11" fmla="*/ 2147483647 h 45"/>
                    <a:gd name="T12" fmla="*/ 1358688073 w 81"/>
                    <a:gd name="T13" fmla="*/ 2147483647 h 45"/>
                    <a:gd name="T14" fmla="*/ 1672695968 w 81"/>
                    <a:gd name="T15" fmla="*/ 2147483647 h 45"/>
                    <a:gd name="T16" fmla="*/ 2147483647 w 81"/>
                    <a:gd name="T17" fmla="*/ 2147483647 h 45"/>
                    <a:gd name="T18" fmla="*/ 2147483647 w 8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5"/>
                    <a:gd name="T32" fmla="*/ 81 w 8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5">
                      <a:moveTo>
                        <a:pt x="0" y="0"/>
                      </a:moveTo>
                      <a:cubicBezTo>
                        <a:pt x="4" y="2"/>
                        <a:pt x="7" y="3"/>
                        <a:pt x="10" y="5"/>
                      </a:cubicBezTo>
                      <a:cubicBezTo>
                        <a:pt x="11" y="6"/>
                        <a:pt x="12" y="7"/>
                        <a:pt x="14" y="8"/>
                      </a:cubicBezTo>
                      <a:cubicBezTo>
                        <a:pt x="15" y="9"/>
                        <a:pt x="18" y="8"/>
                        <a:pt x="19" y="8"/>
                      </a:cubicBezTo>
                      <a:cubicBezTo>
                        <a:pt x="21" y="9"/>
                        <a:pt x="23" y="10"/>
                        <a:pt x="25" y="11"/>
                      </a:cubicBezTo>
                      <a:cubicBezTo>
                        <a:pt x="27" y="12"/>
                        <a:pt x="29" y="12"/>
                        <a:pt x="30" y="13"/>
                      </a:cubicBezTo>
                      <a:cubicBezTo>
                        <a:pt x="34" y="14"/>
                        <a:pt x="40" y="17"/>
                        <a:pt x="40" y="17"/>
                      </a:cubicBezTo>
                      <a:cubicBezTo>
                        <a:pt x="41" y="19"/>
                        <a:pt x="47" y="30"/>
                        <a:pt x="49" y="32"/>
                      </a:cubicBezTo>
                      <a:cubicBezTo>
                        <a:pt x="55" y="36"/>
                        <a:pt x="64" y="38"/>
                        <a:pt x="72" y="41"/>
                      </a:cubicBezTo>
                      <a:cubicBezTo>
                        <a:pt x="75" y="42"/>
                        <a:pt x="78" y="44"/>
                        <a:pt x="81" y="45"/>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25" name="Freeform 479"/>
                <p:cNvSpPr>
                  <a:spLocks/>
                </p:cNvSpPr>
                <p:nvPr/>
              </p:nvSpPr>
              <p:spPr bwMode="auto">
                <a:xfrm>
                  <a:off x="3735" y="1109"/>
                  <a:ext cx="34" cy="62"/>
                </a:xfrm>
                <a:custGeom>
                  <a:avLst/>
                  <a:gdLst>
                    <a:gd name="T0" fmla="*/ 62570780 w 15"/>
                    <a:gd name="T1" fmla="*/ 0 h 25"/>
                    <a:gd name="T2" fmla="*/ 254488261 w 15"/>
                    <a:gd name="T3" fmla="*/ 2147483647 h 25"/>
                    <a:gd name="T4" fmla="*/ 436961307 w 15"/>
                    <a:gd name="T5" fmla="*/ 2147483647 h 25"/>
                    <a:gd name="T6" fmla="*/ 0 60000 65536"/>
                    <a:gd name="T7" fmla="*/ 0 60000 65536"/>
                    <a:gd name="T8" fmla="*/ 0 60000 65536"/>
                    <a:gd name="T9" fmla="*/ 0 w 15"/>
                    <a:gd name="T10" fmla="*/ 0 h 25"/>
                    <a:gd name="T11" fmla="*/ 15 w 15"/>
                    <a:gd name="T12" fmla="*/ 25 h 25"/>
                  </a:gdLst>
                  <a:ahLst/>
                  <a:cxnLst>
                    <a:cxn ang="T6">
                      <a:pos x="T0" y="T1"/>
                    </a:cxn>
                    <a:cxn ang="T7">
                      <a:pos x="T2" y="T3"/>
                    </a:cxn>
                    <a:cxn ang="T8">
                      <a:pos x="T4" y="T5"/>
                    </a:cxn>
                  </a:cxnLst>
                  <a:rect l="T9" t="T10" r="T11" b="T12"/>
                  <a:pathLst>
                    <a:path w="15" h="25">
                      <a:moveTo>
                        <a:pt x="2" y="0"/>
                      </a:moveTo>
                      <a:cubicBezTo>
                        <a:pt x="0" y="6"/>
                        <a:pt x="3" y="9"/>
                        <a:pt x="9" y="12"/>
                      </a:cubicBezTo>
                      <a:cubicBezTo>
                        <a:pt x="12" y="16"/>
                        <a:pt x="14" y="20"/>
                        <a:pt x="15" y="2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26" name="Freeform 480"/>
                <p:cNvSpPr>
                  <a:spLocks/>
                </p:cNvSpPr>
                <p:nvPr/>
              </p:nvSpPr>
              <p:spPr bwMode="auto">
                <a:xfrm>
                  <a:off x="3799" y="1134"/>
                  <a:ext cx="108" cy="30"/>
                </a:xfrm>
                <a:custGeom>
                  <a:avLst/>
                  <a:gdLst>
                    <a:gd name="T0" fmla="*/ 0 w 47"/>
                    <a:gd name="T1" fmla="*/ 0 h 12"/>
                    <a:gd name="T2" fmla="*/ 1128573522 w 47"/>
                    <a:gd name="T3" fmla="*/ 729446613 h 12"/>
                    <a:gd name="T4" fmla="*/ 1519116419 w 47"/>
                    <a:gd name="T5" fmla="*/ 1572087425 h 12"/>
                    <a:gd name="T6" fmla="*/ 1701101047 w 47"/>
                    <a:gd name="T7" fmla="*/ 2147483647 h 12"/>
                    <a:gd name="T8" fmla="*/ 1818825190 w 47"/>
                    <a:gd name="T9" fmla="*/ 2147483647 h 12"/>
                    <a:gd name="T10" fmla="*/ 0 60000 65536"/>
                    <a:gd name="T11" fmla="*/ 0 60000 65536"/>
                    <a:gd name="T12" fmla="*/ 0 60000 65536"/>
                    <a:gd name="T13" fmla="*/ 0 60000 65536"/>
                    <a:gd name="T14" fmla="*/ 0 60000 65536"/>
                    <a:gd name="T15" fmla="*/ 0 w 47"/>
                    <a:gd name="T16" fmla="*/ 0 h 12"/>
                    <a:gd name="T17" fmla="*/ 47 w 47"/>
                    <a:gd name="T18" fmla="*/ 12 h 12"/>
                  </a:gdLst>
                  <a:ahLst/>
                  <a:cxnLst>
                    <a:cxn ang="T10">
                      <a:pos x="T0" y="T1"/>
                    </a:cxn>
                    <a:cxn ang="T11">
                      <a:pos x="T2" y="T3"/>
                    </a:cxn>
                    <a:cxn ang="T12">
                      <a:pos x="T4" y="T5"/>
                    </a:cxn>
                    <a:cxn ang="T13">
                      <a:pos x="T6" y="T7"/>
                    </a:cxn>
                    <a:cxn ang="T14">
                      <a:pos x="T8" y="T9"/>
                    </a:cxn>
                  </a:cxnLst>
                  <a:rect l="T15" t="T16" r="T17" b="T18"/>
                  <a:pathLst>
                    <a:path w="47" h="12">
                      <a:moveTo>
                        <a:pt x="0" y="0"/>
                      </a:moveTo>
                      <a:cubicBezTo>
                        <a:pt x="10" y="1"/>
                        <a:pt x="18" y="3"/>
                        <a:pt x="29" y="3"/>
                      </a:cubicBezTo>
                      <a:cubicBezTo>
                        <a:pt x="32" y="4"/>
                        <a:pt x="35" y="6"/>
                        <a:pt x="39" y="7"/>
                      </a:cubicBezTo>
                      <a:cubicBezTo>
                        <a:pt x="41" y="9"/>
                        <a:pt x="41" y="10"/>
                        <a:pt x="44" y="11"/>
                      </a:cubicBezTo>
                      <a:cubicBezTo>
                        <a:pt x="45" y="12"/>
                        <a:pt x="47" y="12"/>
                        <a:pt x="47"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327" name="Group 481"/>
                <p:cNvGrpSpPr>
                  <a:grpSpLocks/>
                </p:cNvGrpSpPr>
                <p:nvPr/>
              </p:nvGrpSpPr>
              <p:grpSpPr bwMode="auto">
                <a:xfrm>
                  <a:off x="3852" y="1137"/>
                  <a:ext cx="34" cy="32"/>
                  <a:chOff x="3852" y="1137"/>
                  <a:chExt cx="34" cy="32"/>
                </a:xfrm>
              </p:grpSpPr>
              <p:sp>
                <p:nvSpPr>
                  <p:cNvPr id="4383" name="Freeform 482"/>
                  <p:cNvSpPr>
                    <a:spLocks/>
                  </p:cNvSpPr>
                  <p:nvPr/>
                </p:nvSpPr>
                <p:spPr bwMode="auto">
                  <a:xfrm>
                    <a:off x="3852" y="1137"/>
                    <a:ext cx="34" cy="32"/>
                  </a:xfrm>
                  <a:custGeom>
                    <a:avLst/>
                    <a:gdLst>
                      <a:gd name="T0" fmla="*/ 16 w 34"/>
                      <a:gd name="T1" fmla="*/ 0 h 32"/>
                      <a:gd name="T2" fmla="*/ 9 w 34"/>
                      <a:gd name="T3" fmla="*/ 2 h 32"/>
                      <a:gd name="T4" fmla="*/ 4 w 34"/>
                      <a:gd name="T5" fmla="*/ 4 h 32"/>
                      <a:gd name="T6" fmla="*/ 2 w 34"/>
                      <a:gd name="T7" fmla="*/ 9 h 32"/>
                      <a:gd name="T8" fmla="*/ 0 w 34"/>
                      <a:gd name="T9" fmla="*/ 17 h 32"/>
                      <a:gd name="T10" fmla="*/ 2 w 34"/>
                      <a:gd name="T11" fmla="*/ 22 h 32"/>
                      <a:gd name="T12" fmla="*/ 4 w 34"/>
                      <a:gd name="T13" fmla="*/ 27 h 32"/>
                      <a:gd name="T14" fmla="*/ 9 w 34"/>
                      <a:gd name="T15" fmla="*/ 32 h 32"/>
                      <a:gd name="T16" fmla="*/ 16 w 34"/>
                      <a:gd name="T17" fmla="*/ 32 h 32"/>
                      <a:gd name="T18" fmla="*/ 23 w 34"/>
                      <a:gd name="T19" fmla="*/ 32 h 32"/>
                      <a:gd name="T20" fmla="*/ 30 w 34"/>
                      <a:gd name="T21" fmla="*/ 27 h 32"/>
                      <a:gd name="T22" fmla="*/ 32 w 34"/>
                      <a:gd name="T23" fmla="*/ 22 h 32"/>
                      <a:gd name="T24" fmla="*/ 34 w 34"/>
                      <a:gd name="T25" fmla="*/ 17 h 32"/>
                      <a:gd name="T26" fmla="*/ 32 w 34"/>
                      <a:gd name="T27" fmla="*/ 9 h 32"/>
                      <a:gd name="T28" fmla="*/ 30 w 34"/>
                      <a:gd name="T29" fmla="*/ 4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4"/>
                        </a:lnTo>
                        <a:lnTo>
                          <a:pt x="2" y="9"/>
                        </a:lnTo>
                        <a:lnTo>
                          <a:pt x="0" y="17"/>
                        </a:lnTo>
                        <a:lnTo>
                          <a:pt x="2" y="22"/>
                        </a:lnTo>
                        <a:lnTo>
                          <a:pt x="4" y="27"/>
                        </a:lnTo>
                        <a:lnTo>
                          <a:pt x="9" y="32"/>
                        </a:lnTo>
                        <a:lnTo>
                          <a:pt x="16" y="32"/>
                        </a:lnTo>
                        <a:lnTo>
                          <a:pt x="23" y="32"/>
                        </a:lnTo>
                        <a:lnTo>
                          <a:pt x="30" y="27"/>
                        </a:lnTo>
                        <a:lnTo>
                          <a:pt x="32" y="22"/>
                        </a:lnTo>
                        <a:lnTo>
                          <a:pt x="34" y="17"/>
                        </a:lnTo>
                        <a:lnTo>
                          <a:pt x="32" y="9"/>
                        </a:lnTo>
                        <a:lnTo>
                          <a:pt x="30" y="4"/>
                        </a:lnTo>
                        <a:lnTo>
                          <a:pt x="23" y="2"/>
                        </a:lnTo>
                        <a:lnTo>
                          <a:pt x="16" y="0"/>
                        </a:lnTo>
                        <a:close/>
                      </a:path>
                    </a:pathLst>
                  </a:custGeom>
                  <a:solidFill>
                    <a:srgbClr val="FF6A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4" name="Freeform 483"/>
                  <p:cNvSpPr>
                    <a:spLocks/>
                  </p:cNvSpPr>
                  <p:nvPr/>
                </p:nvSpPr>
                <p:spPr bwMode="auto">
                  <a:xfrm>
                    <a:off x="3854" y="1139"/>
                    <a:ext cx="28" cy="27"/>
                  </a:xfrm>
                  <a:custGeom>
                    <a:avLst/>
                    <a:gdLst>
                      <a:gd name="T0" fmla="*/ 14 w 28"/>
                      <a:gd name="T1" fmla="*/ 0 h 27"/>
                      <a:gd name="T2" fmla="*/ 7 w 28"/>
                      <a:gd name="T3" fmla="*/ 2 h 27"/>
                      <a:gd name="T4" fmla="*/ 5 w 28"/>
                      <a:gd name="T5" fmla="*/ 5 h 27"/>
                      <a:gd name="T6" fmla="*/ 0 w 28"/>
                      <a:gd name="T7" fmla="*/ 15 h 27"/>
                      <a:gd name="T8" fmla="*/ 5 w 28"/>
                      <a:gd name="T9" fmla="*/ 25 h 27"/>
                      <a:gd name="T10" fmla="*/ 14 w 28"/>
                      <a:gd name="T11" fmla="*/ 27 h 27"/>
                      <a:gd name="T12" fmla="*/ 25 w 28"/>
                      <a:gd name="T13" fmla="*/ 25 h 27"/>
                      <a:gd name="T14" fmla="*/ 28 w 28"/>
                      <a:gd name="T15" fmla="*/ 15 h 27"/>
                      <a:gd name="T16" fmla="*/ 25 w 28"/>
                      <a:gd name="T17" fmla="*/ 5 h 27"/>
                      <a:gd name="T18" fmla="*/ 21 w 28"/>
                      <a:gd name="T19" fmla="*/ 2 h 27"/>
                      <a:gd name="T20" fmla="*/ 14 w 2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7"/>
                      <a:gd name="T35" fmla="*/ 28 w 2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7">
                        <a:moveTo>
                          <a:pt x="14" y="0"/>
                        </a:moveTo>
                        <a:lnTo>
                          <a:pt x="7" y="2"/>
                        </a:lnTo>
                        <a:lnTo>
                          <a:pt x="5" y="5"/>
                        </a:lnTo>
                        <a:lnTo>
                          <a:pt x="0" y="15"/>
                        </a:lnTo>
                        <a:lnTo>
                          <a:pt x="5" y="25"/>
                        </a:lnTo>
                        <a:lnTo>
                          <a:pt x="14" y="27"/>
                        </a:lnTo>
                        <a:lnTo>
                          <a:pt x="25" y="25"/>
                        </a:lnTo>
                        <a:lnTo>
                          <a:pt x="28" y="15"/>
                        </a:lnTo>
                        <a:lnTo>
                          <a:pt x="25" y="5"/>
                        </a:lnTo>
                        <a:lnTo>
                          <a:pt x="21" y="2"/>
                        </a:lnTo>
                        <a:lnTo>
                          <a:pt x="14" y="0"/>
                        </a:lnTo>
                        <a:close/>
                      </a:path>
                    </a:pathLst>
                  </a:custGeom>
                  <a:solidFill>
                    <a:srgbClr val="FF77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5" name="Freeform 484"/>
                  <p:cNvSpPr>
                    <a:spLocks/>
                  </p:cNvSpPr>
                  <p:nvPr/>
                </p:nvSpPr>
                <p:spPr bwMode="auto">
                  <a:xfrm>
                    <a:off x="3856" y="1141"/>
                    <a:ext cx="26" cy="25"/>
                  </a:xfrm>
                  <a:custGeom>
                    <a:avLst/>
                    <a:gdLst>
                      <a:gd name="T0" fmla="*/ 12 w 26"/>
                      <a:gd name="T1" fmla="*/ 0 h 25"/>
                      <a:gd name="T2" fmla="*/ 3 w 26"/>
                      <a:gd name="T3" fmla="*/ 3 h 25"/>
                      <a:gd name="T4" fmla="*/ 0 w 26"/>
                      <a:gd name="T5" fmla="*/ 13 h 25"/>
                      <a:gd name="T6" fmla="*/ 3 w 26"/>
                      <a:gd name="T7" fmla="*/ 20 h 25"/>
                      <a:gd name="T8" fmla="*/ 7 w 26"/>
                      <a:gd name="T9" fmla="*/ 25 h 25"/>
                      <a:gd name="T10" fmla="*/ 12 w 26"/>
                      <a:gd name="T11" fmla="*/ 25 h 25"/>
                      <a:gd name="T12" fmla="*/ 17 w 26"/>
                      <a:gd name="T13" fmla="*/ 25 h 25"/>
                      <a:gd name="T14" fmla="*/ 21 w 26"/>
                      <a:gd name="T15" fmla="*/ 20 h 25"/>
                      <a:gd name="T16" fmla="*/ 26 w 26"/>
                      <a:gd name="T17" fmla="*/ 18 h 25"/>
                      <a:gd name="T18" fmla="*/ 26 w 26"/>
                      <a:gd name="T19" fmla="*/ 13 h 25"/>
                      <a:gd name="T20" fmla="*/ 26 w 26"/>
                      <a:gd name="T21" fmla="*/ 8 h 25"/>
                      <a:gd name="T22" fmla="*/ 21 w 26"/>
                      <a:gd name="T23" fmla="*/ 3 h 25"/>
                      <a:gd name="T24" fmla="*/ 12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12" y="0"/>
                        </a:moveTo>
                        <a:lnTo>
                          <a:pt x="3" y="3"/>
                        </a:lnTo>
                        <a:lnTo>
                          <a:pt x="0" y="13"/>
                        </a:lnTo>
                        <a:lnTo>
                          <a:pt x="3" y="20"/>
                        </a:lnTo>
                        <a:lnTo>
                          <a:pt x="7" y="25"/>
                        </a:lnTo>
                        <a:lnTo>
                          <a:pt x="12" y="25"/>
                        </a:lnTo>
                        <a:lnTo>
                          <a:pt x="17" y="25"/>
                        </a:lnTo>
                        <a:lnTo>
                          <a:pt x="21" y="20"/>
                        </a:lnTo>
                        <a:lnTo>
                          <a:pt x="26" y="18"/>
                        </a:lnTo>
                        <a:lnTo>
                          <a:pt x="26" y="13"/>
                        </a:lnTo>
                        <a:lnTo>
                          <a:pt x="26" y="8"/>
                        </a:lnTo>
                        <a:lnTo>
                          <a:pt x="21" y="3"/>
                        </a:lnTo>
                        <a:lnTo>
                          <a:pt x="12" y="0"/>
                        </a:lnTo>
                        <a:close/>
                      </a:path>
                    </a:pathLst>
                  </a:custGeom>
                  <a:solidFill>
                    <a:srgbClr val="FF8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6" name="Freeform 485"/>
                  <p:cNvSpPr>
                    <a:spLocks/>
                  </p:cNvSpPr>
                  <p:nvPr/>
                </p:nvSpPr>
                <p:spPr bwMode="auto">
                  <a:xfrm>
                    <a:off x="3859" y="1144"/>
                    <a:ext cx="20" cy="20"/>
                  </a:xfrm>
                  <a:custGeom>
                    <a:avLst/>
                    <a:gdLst>
                      <a:gd name="T0" fmla="*/ 9 w 20"/>
                      <a:gd name="T1" fmla="*/ 0 h 20"/>
                      <a:gd name="T2" fmla="*/ 2 w 20"/>
                      <a:gd name="T3" fmla="*/ 2 h 20"/>
                      <a:gd name="T4" fmla="*/ 0 w 20"/>
                      <a:gd name="T5" fmla="*/ 10 h 20"/>
                      <a:gd name="T6" fmla="*/ 2 w 20"/>
                      <a:gd name="T7" fmla="*/ 17 h 20"/>
                      <a:gd name="T8" fmla="*/ 9 w 20"/>
                      <a:gd name="T9" fmla="*/ 20 h 20"/>
                      <a:gd name="T10" fmla="*/ 18 w 20"/>
                      <a:gd name="T11" fmla="*/ 17 h 20"/>
                      <a:gd name="T12" fmla="*/ 20 w 20"/>
                      <a:gd name="T13" fmla="*/ 10 h 20"/>
                      <a:gd name="T14" fmla="*/ 18 w 20"/>
                      <a:gd name="T15" fmla="*/ 2 h 20"/>
                      <a:gd name="T16" fmla="*/ 9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9" y="0"/>
                        </a:moveTo>
                        <a:lnTo>
                          <a:pt x="2" y="2"/>
                        </a:lnTo>
                        <a:lnTo>
                          <a:pt x="0" y="10"/>
                        </a:lnTo>
                        <a:lnTo>
                          <a:pt x="2" y="17"/>
                        </a:lnTo>
                        <a:lnTo>
                          <a:pt x="9" y="20"/>
                        </a:lnTo>
                        <a:lnTo>
                          <a:pt x="18" y="17"/>
                        </a:lnTo>
                        <a:lnTo>
                          <a:pt x="20" y="10"/>
                        </a:lnTo>
                        <a:lnTo>
                          <a:pt x="18" y="2"/>
                        </a:lnTo>
                        <a:lnTo>
                          <a:pt x="9" y="0"/>
                        </a:lnTo>
                        <a:close/>
                      </a:path>
                    </a:pathLst>
                  </a:custGeom>
                  <a:solidFill>
                    <a:srgbClr val="FFA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7" name="Freeform 486"/>
                  <p:cNvSpPr>
                    <a:spLocks/>
                  </p:cNvSpPr>
                  <p:nvPr/>
                </p:nvSpPr>
                <p:spPr bwMode="auto">
                  <a:xfrm>
                    <a:off x="3861" y="1144"/>
                    <a:ext cx="16" cy="17"/>
                  </a:xfrm>
                  <a:custGeom>
                    <a:avLst/>
                    <a:gdLst>
                      <a:gd name="T0" fmla="*/ 7 w 16"/>
                      <a:gd name="T1" fmla="*/ 0 h 17"/>
                      <a:gd name="T2" fmla="*/ 2 w 16"/>
                      <a:gd name="T3" fmla="*/ 2 h 17"/>
                      <a:gd name="T4" fmla="*/ 0 w 16"/>
                      <a:gd name="T5" fmla="*/ 10 h 17"/>
                      <a:gd name="T6" fmla="*/ 2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2" y="2"/>
                        </a:lnTo>
                        <a:lnTo>
                          <a:pt x="0" y="10"/>
                        </a:lnTo>
                        <a:lnTo>
                          <a:pt x="2" y="15"/>
                        </a:lnTo>
                        <a:lnTo>
                          <a:pt x="7" y="17"/>
                        </a:lnTo>
                        <a:lnTo>
                          <a:pt x="14" y="15"/>
                        </a:lnTo>
                        <a:lnTo>
                          <a:pt x="16" y="10"/>
                        </a:lnTo>
                        <a:lnTo>
                          <a:pt x="14" y="2"/>
                        </a:lnTo>
                        <a:lnTo>
                          <a:pt x="7" y="0"/>
                        </a:lnTo>
                        <a:close/>
                      </a:path>
                    </a:pathLst>
                  </a:custGeom>
                  <a:solidFill>
                    <a:srgbClr val="FFC2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8" name="Freeform 487"/>
                  <p:cNvSpPr>
                    <a:spLocks/>
                  </p:cNvSpPr>
                  <p:nvPr/>
                </p:nvSpPr>
                <p:spPr bwMode="auto">
                  <a:xfrm>
                    <a:off x="3863" y="1146"/>
                    <a:ext cx="12" cy="13"/>
                  </a:xfrm>
                  <a:custGeom>
                    <a:avLst/>
                    <a:gdLst>
                      <a:gd name="T0" fmla="*/ 5 w 12"/>
                      <a:gd name="T1" fmla="*/ 0 h 13"/>
                      <a:gd name="T2" fmla="*/ 3 w 12"/>
                      <a:gd name="T3" fmla="*/ 3 h 13"/>
                      <a:gd name="T4" fmla="*/ 0 w 12"/>
                      <a:gd name="T5" fmla="*/ 8 h 13"/>
                      <a:gd name="T6" fmla="*/ 3 w 12"/>
                      <a:gd name="T7" fmla="*/ 10 h 13"/>
                      <a:gd name="T8" fmla="*/ 5 w 12"/>
                      <a:gd name="T9" fmla="*/ 13 h 13"/>
                      <a:gd name="T10" fmla="*/ 10 w 12"/>
                      <a:gd name="T11" fmla="*/ 10 h 13"/>
                      <a:gd name="T12" fmla="*/ 12 w 12"/>
                      <a:gd name="T13" fmla="*/ 8 h 13"/>
                      <a:gd name="T14" fmla="*/ 10 w 12"/>
                      <a:gd name="T15" fmla="*/ 3 h 13"/>
                      <a:gd name="T16" fmla="*/ 5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5" y="0"/>
                        </a:moveTo>
                        <a:lnTo>
                          <a:pt x="3" y="3"/>
                        </a:lnTo>
                        <a:lnTo>
                          <a:pt x="0" y="8"/>
                        </a:lnTo>
                        <a:lnTo>
                          <a:pt x="3" y="10"/>
                        </a:lnTo>
                        <a:lnTo>
                          <a:pt x="5" y="13"/>
                        </a:lnTo>
                        <a:lnTo>
                          <a:pt x="10" y="10"/>
                        </a:lnTo>
                        <a:lnTo>
                          <a:pt x="12" y="8"/>
                        </a:lnTo>
                        <a:lnTo>
                          <a:pt x="10" y="3"/>
                        </a:lnTo>
                        <a:lnTo>
                          <a:pt x="5" y="0"/>
                        </a:lnTo>
                        <a:close/>
                      </a:path>
                    </a:pathLst>
                  </a:custGeom>
                  <a:solidFill>
                    <a:srgbClr val="FFD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9" name="Freeform 488"/>
                  <p:cNvSpPr>
                    <a:spLocks/>
                  </p:cNvSpPr>
                  <p:nvPr/>
                </p:nvSpPr>
                <p:spPr bwMode="auto">
                  <a:xfrm>
                    <a:off x="3866" y="1149"/>
                    <a:ext cx="9" cy="7"/>
                  </a:xfrm>
                  <a:custGeom>
                    <a:avLst/>
                    <a:gdLst>
                      <a:gd name="T0" fmla="*/ 4 w 9"/>
                      <a:gd name="T1" fmla="*/ 0 h 7"/>
                      <a:gd name="T2" fmla="*/ 2 w 9"/>
                      <a:gd name="T3" fmla="*/ 2 h 7"/>
                      <a:gd name="T4" fmla="*/ 0 w 9"/>
                      <a:gd name="T5" fmla="*/ 5 h 7"/>
                      <a:gd name="T6" fmla="*/ 2 w 9"/>
                      <a:gd name="T7" fmla="*/ 7 h 7"/>
                      <a:gd name="T8" fmla="*/ 4 w 9"/>
                      <a:gd name="T9" fmla="*/ 7 h 7"/>
                      <a:gd name="T10" fmla="*/ 7 w 9"/>
                      <a:gd name="T11" fmla="*/ 7 h 7"/>
                      <a:gd name="T12" fmla="*/ 9 w 9"/>
                      <a:gd name="T13" fmla="*/ 5 h 7"/>
                      <a:gd name="T14" fmla="*/ 7 w 9"/>
                      <a:gd name="T15" fmla="*/ 2 h 7"/>
                      <a:gd name="T16" fmla="*/ 4 w 9"/>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4" y="0"/>
                        </a:moveTo>
                        <a:lnTo>
                          <a:pt x="2" y="2"/>
                        </a:lnTo>
                        <a:lnTo>
                          <a:pt x="0" y="5"/>
                        </a:lnTo>
                        <a:lnTo>
                          <a:pt x="2" y="7"/>
                        </a:lnTo>
                        <a:lnTo>
                          <a:pt x="4" y="7"/>
                        </a:lnTo>
                        <a:lnTo>
                          <a:pt x="7" y="7"/>
                        </a:lnTo>
                        <a:lnTo>
                          <a:pt x="9" y="5"/>
                        </a:lnTo>
                        <a:lnTo>
                          <a:pt x="7" y="2"/>
                        </a:lnTo>
                        <a:lnTo>
                          <a:pt x="4" y="0"/>
                        </a:lnTo>
                        <a:close/>
                      </a:path>
                    </a:pathLst>
                  </a:custGeom>
                  <a:solidFill>
                    <a:srgbClr val="FFE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90" name="Freeform 489"/>
                  <p:cNvSpPr>
                    <a:spLocks/>
                  </p:cNvSpPr>
                  <p:nvPr/>
                </p:nvSpPr>
                <p:spPr bwMode="auto">
                  <a:xfrm>
                    <a:off x="3868" y="115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FFF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328" name="Group 490"/>
                <p:cNvGrpSpPr>
                  <a:grpSpLocks/>
                </p:cNvGrpSpPr>
                <p:nvPr/>
              </p:nvGrpSpPr>
              <p:grpSpPr bwMode="auto">
                <a:xfrm>
                  <a:off x="3737" y="1179"/>
                  <a:ext cx="46" cy="42"/>
                  <a:chOff x="3737" y="1179"/>
                  <a:chExt cx="46" cy="42"/>
                </a:xfrm>
              </p:grpSpPr>
              <p:sp>
                <p:nvSpPr>
                  <p:cNvPr id="4373" name="Freeform 491"/>
                  <p:cNvSpPr>
                    <a:spLocks/>
                  </p:cNvSpPr>
                  <p:nvPr/>
                </p:nvSpPr>
                <p:spPr bwMode="auto">
                  <a:xfrm>
                    <a:off x="3737" y="1179"/>
                    <a:ext cx="46" cy="42"/>
                  </a:xfrm>
                  <a:custGeom>
                    <a:avLst/>
                    <a:gdLst>
                      <a:gd name="T0" fmla="*/ 23 w 46"/>
                      <a:gd name="T1" fmla="*/ 0 h 42"/>
                      <a:gd name="T2" fmla="*/ 14 w 46"/>
                      <a:gd name="T3" fmla="*/ 2 h 42"/>
                      <a:gd name="T4" fmla="*/ 7 w 46"/>
                      <a:gd name="T5" fmla="*/ 7 h 42"/>
                      <a:gd name="T6" fmla="*/ 2 w 46"/>
                      <a:gd name="T7" fmla="*/ 12 h 42"/>
                      <a:gd name="T8" fmla="*/ 0 w 46"/>
                      <a:gd name="T9" fmla="*/ 20 h 42"/>
                      <a:gd name="T10" fmla="*/ 2 w 46"/>
                      <a:gd name="T11" fmla="*/ 30 h 42"/>
                      <a:gd name="T12" fmla="*/ 7 w 46"/>
                      <a:gd name="T13" fmla="*/ 35 h 42"/>
                      <a:gd name="T14" fmla="*/ 14 w 46"/>
                      <a:gd name="T15" fmla="*/ 40 h 42"/>
                      <a:gd name="T16" fmla="*/ 23 w 46"/>
                      <a:gd name="T17" fmla="*/ 42 h 42"/>
                      <a:gd name="T18" fmla="*/ 32 w 46"/>
                      <a:gd name="T19" fmla="*/ 40 h 42"/>
                      <a:gd name="T20" fmla="*/ 39 w 46"/>
                      <a:gd name="T21" fmla="*/ 35 h 42"/>
                      <a:gd name="T22" fmla="*/ 44 w 46"/>
                      <a:gd name="T23" fmla="*/ 30 h 42"/>
                      <a:gd name="T24" fmla="*/ 46 w 46"/>
                      <a:gd name="T25" fmla="*/ 20 h 42"/>
                      <a:gd name="T26" fmla="*/ 44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4" y="2"/>
                        </a:lnTo>
                        <a:lnTo>
                          <a:pt x="7" y="7"/>
                        </a:lnTo>
                        <a:lnTo>
                          <a:pt x="2" y="12"/>
                        </a:lnTo>
                        <a:lnTo>
                          <a:pt x="0" y="20"/>
                        </a:lnTo>
                        <a:lnTo>
                          <a:pt x="2" y="30"/>
                        </a:lnTo>
                        <a:lnTo>
                          <a:pt x="7" y="35"/>
                        </a:lnTo>
                        <a:lnTo>
                          <a:pt x="14" y="40"/>
                        </a:lnTo>
                        <a:lnTo>
                          <a:pt x="23" y="42"/>
                        </a:lnTo>
                        <a:lnTo>
                          <a:pt x="32" y="40"/>
                        </a:lnTo>
                        <a:lnTo>
                          <a:pt x="39" y="35"/>
                        </a:lnTo>
                        <a:lnTo>
                          <a:pt x="44" y="30"/>
                        </a:lnTo>
                        <a:lnTo>
                          <a:pt x="46" y="20"/>
                        </a:lnTo>
                        <a:lnTo>
                          <a:pt x="44" y="12"/>
                        </a:lnTo>
                        <a:lnTo>
                          <a:pt x="39" y="7"/>
                        </a:lnTo>
                        <a:lnTo>
                          <a:pt x="32" y="2"/>
                        </a:lnTo>
                        <a:lnTo>
                          <a:pt x="23"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4" name="Freeform 492"/>
                  <p:cNvSpPr>
                    <a:spLocks/>
                  </p:cNvSpPr>
                  <p:nvPr/>
                </p:nvSpPr>
                <p:spPr bwMode="auto">
                  <a:xfrm>
                    <a:off x="3742" y="1181"/>
                    <a:ext cx="36" cy="38"/>
                  </a:xfrm>
                  <a:custGeom>
                    <a:avLst/>
                    <a:gdLst>
                      <a:gd name="T0" fmla="*/ 18 w 36"/>
                      <a:gd name="T1" fmla="*/ 0 h 38"/>
                      <a:gd name="T2" fmla="*/ 11 w 36"/>
                      <a:gd name="T3" fmla="*/ 3 h 38"/>
                      <a:gd name="T4" fmla="*/ 7 w 36"/>
                      <a:gd name="T5" fmla="*/ 5 h 38"/>
                      <a:gd name="T6" fmla="*/ 2 w 36"/>
                      <a:gd name="T7" fmla="*/ 13 h 38"/>
                      <a:gd name="T8" fmla="*/ 0 w 36"/>
                      <a:gd name="T9" fmla="*/ 18 h 38"/>
                      <a:gd name="T10" fmla="*/ 2 w 36"/>
                      <a:gd name="T11" fmla="*/ 25 h 38"/>
                      <a:gd name="T12" fmla="*/ 7 w 36"/>
                      <a:gd name="T13" fmla="*/ 33 h 38"/>
                      <a:gd name="T14" fmla="*/ 11 w 36"/>
                      <a:gd name="T15" fmla="*/ 35 h 38"/>
                      <a:gd name="T16" fmla="*/ 18 w 36"/>
                      <a:gd name="T17" fmla="*/ 38 h 38"/>
                      <a:gd name="T18" fmla="*/ 25 w 36"/>
                      <a:gd name="T19" fmla="*/ 35 h 38"/>
                      <a:gd name="T20" fmla="*/ 32 w 36"/>
                      <a:gd name="T21" fmla="*/ 33 h 38"/>
                      <a:gd name="T22" fmla="*/ 34 w 36"/>
                      <a:gd name="T23" fmla="*/ 25 h 38"/>
                      <a:gd name="T24" fmla="*/ 36 w 36"/>
                      <a:gd name="T25" fmla="*/ 18 h 38"/>
                      <a:gd name="T26" fmla="*/ 34 w 36"/>
                      <a:gd name="T27" fmla="*/ 13 h 38"/>
                      <a:gd name="T28" fmla="*/ 32 w 36"/>
                      <a:gd name="T29" fmla="*/ 5 h 38"/>
                      <a:gd name="T30" fmla="*/ 25 w 36"/>
                      <a:gd name="T31" fmla="*/ 3 h 38"/>
                      <a:gd name="T32" fmla="*/ 18 w 3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18" y="0"/>
                        </a:moveTo>
                        <a:lnTo>
                          <a:pt x="11" y="3"/>
                        </a:lnTo>
                        <a:lnTo>
                          <a:pt x="7" y="5"/>
                        </a:lnTo>
                        <a:lnTo>
                          <a:pt x="2" y="13"/>
                        </a:lnTo>
                        <a:lnTo>
                          <a:pt x="0" y="18"/>
                        </a:lnTo>
                        <a:lnTo>
                          <a:pt x="2" y="25"/>
                        </a:lnTo>
                        <a:lnTo>
                          <a:pt x="7" y="33"/>
                        </a:lnTo>
                        <a:lnTo>
                          <a:pt x="11" y="35"/>
                        </a:lnTo>
                        <a:lnTo>
                          <a:pt x="18" y="38"/>
                        </a:lnTo>
                        <a:lnTo>
                          <a:pt x="25" y="35"/>
                        </a:lnTo>
                        <a:lnTo>
                          <a:pt x="32" y="33"/>
                        </a:lnTo>
                        <a:lnTo>
                          <a:pt x="34" y="25"/>
                        </a:lnTo>
                        <a:lnTo>
                          <a:pt x="36" y="18"/>
                        </a:lnTo>
                        <a:lnTo>
                          <a:pt x="34" y="13"/>
                        </a:lnTo>
                        <a:lnTo>
                          <a:pt x="32" y="5"/>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5" name="Freeform 493"/>
                  <p:cNvSpPr>
                    <a:spLocks/>
                  </p:cNvSpPr>
                  <p:nvPr/>
                </p:nvSpPr>
                <p:spPr bwMode="auto">
                  <a:xfrm>
                    <a:off x="3744" y="1184"/>
                    <a:ext cx="34" cy="32"/>
                  </a:xfrm>
                  <a:custGeom>
                    <a:avLst/>
                    <a:gdLst>
                      <a:gd name="T0" fmla="*/ 16 w 34"/>
                      <a:gd name="T1" fmla="*/ 0 h 32"/>
                      <a:gd name="T2" fmla="*/ 12 w 34"/>
                      <a:gd name="T3" fmla="*/ 2 h 32"/>
                      <a:gd name="T4" fmla="*/ 5 w 34"/>
                      <a:gd name="T5" fmla="*/ 5 h 32"/>
                      <a:gd name="T6" fmla="*/ 2 w 34"/>
                      <a:gd name="T7" fmla="*/ 10 h 32"/>
                      <a:gd name="T8" fmla="*/ 0 w 34"/>
                      <a:gd name="T9" fmla="*/ 15 h 32"/>
                      <a:gd name="T10" fmla="*/ 2 w 34"/>
                      <a:gd name="T11" fmla="*/ 22 h 32"/>
                      <a:gd name="T12" fmla="*/ 5 w 34"/>
                      <a:gd name="T13" fmla="*/ 27 h 32"/>
                      <a:gd name="T14" fmla="*/ 12 w 34"/>
                      <a:gd name="T15" fmla="*/ 32 h 32"/>
                      <a:gd name="T16" fmla="*/ 16 w 34"/>
                      <a:gd name="T17" fmla="*/ 32 h 32"/>
                      <a:gd name="T18" fmla="*/ 23 w 34"/>
                      <a:gd name="T19" fmla="*/ 32 h 32"/>
                      <a:gd name="T20" fmla="*/ 30 w 34"/>
                      <a:gd name="T21" fmla="*/ 27 h 32"/>
                      <a:gd name="T22" fmla="*/ 32 w 34"/>
                      <a:gd name="T23" fmla="*/ 22 h 32"/>
                      <a:gd name="T24" fmla="*/ 34 w 34"/>
                      <a:gd name="T25" fmla="*/ 15 h 32"/>
                      <a:gd name="T26" fmla="*/ 32 w 34"/>
                      <a:gd name="T27" fmla="*/ 10 h 32"/>
                      <a:gd name="T28" fmla="*/ 30 w 34"/>
                      <a:gd name="T29" fmla="*/ 5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12" y="2"/>
                        </a:lnTo>
                        <a:lnTo>
                          <a:pt x="5" y="5"/>
                        </a:lnTo>
                        <a:lnTo>
                          <a:pt x="2" y="10"/>
                        </a:lnTo>
                        <a:lnTo>
                          <a:pt x="0" y="15"/>
                        </a:lnTo>
                        <a:lnTo>
                          <a:pt x="2" y="22"/>
                        </a:lnTo>
                        <a:lnTo>
                          <a:pt x="5" y="27"/>
                        </a:lnTo>
                        <a:lnTo>
                          <a:pt x="12" y="32"/>
                        </a:lnTo>
                        <a:lnTo>
                          <a:pt x="16" y="32"/>
                        </a:lnTo>
                        <a:lnTo>
                          <a:pt x="23" y="32"/>
                        </a:lnTo>
                        <a:lnTo>
                          <a:pt x="30" y="27"/>
                        </a:lnTo>
                        <a:lnTo>
                          <a:pt x="32" y="22"/>
                        </a:lnTo>
                        <a:lnTo>
                          <a:pt x="34" y="15"/>
                        </a:lnTo>
                        <a:lnTo>
                          <a:pt x="32"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6" name="Freeform 494"/>
                  <p:cNvSpPr>
                    <a:spLocks/>
                  </p:cNvSpPr>
                  <p:nvPr/>
                </p:nvSpPr>
                <p:spPr bwMode="auto">
                  <a:xfrm>
                    <a:off x="3746" y="1186"/>
                    <a:ext cx="30" cy="30"/>
                  </a:xfrm>
                  <a:custGeom>
                    <a:avLst/>
                    <a:gdLst>
                      <a:gd name="T0" fmla="*/ 14 w 30"/>
                      <a:gd name="T1" fmla="*/ 0 h 30"/>
                      <a:gd name="T2" fmla="*/ 10 w 30"/>
                      <a:gd name="T3" fmla="*/ 3 h 30"/>
                      <a:gd name="T4" fmla="*/ 5 w 30"/>
                      <a:gd name="T5" fmla="*/ 5 h 30"/>
                      <a:gd name="T6" fmla="*/ 3 w 30"/>
                      <a:gd name="T7" fmla="*/ 8 h 30"/>
                      <a:gd name="T8" fmla="*/ 0 w 30"/>
                      <a:gd name="T9" fmla="*/ 13 h 30"/>
                      <a:gd name="T10" fmla="*/ 3 w 30"/>
                      <a:gd name="T11" fmla="*/ 20 h 30"/>
                      <a:gd name="T12" fmla="*/ 5 w 30"/>
                      <a:gd name="T13" fmla="*/ 25 h 30"/>
                      <a:gd name="T14" fmla="*/ 10 w 30"/>
                      <a:gd name="T15" fmla="*/ 30 h 30"/>
                      <a:gd name="T16" fmla="*/ 14 w 30"/>
                      <a:gd name="T17" fmla="*/ 30 h 30"/>
                      <a:gd name="T18" fmla="*/ 21 w 30"/>
                      <a:gd name="T19" fmla="*/ 30 h 30"/>
                      <a:gd name="T20" fmla="*/ 26 w 30"/>
                      <a:gd name="T21" fmla="*/ 25 h 30"/>
                      <a:gd name="T22" fmla="*/ 30 w 30"/>
                      <a:gd name="T23" fmla="*/ 20 h 30"/>
                      <a:gd name="T24" fmla="*/ 30 w 30"/>
                      <a:gd name="T25" fmla="*/ 13 h 30"/>
                      <a:gd name="T26" fmla="*/ 30 w 30"/>
                      <a:gd name="T27" fmla="*/ 8 h 30"/>
                      <a:gd name="T28" fmla="*/ 26 w 30"/>
                      <a:gd name="T29" fmla="*/ 5 h 30"/>
                      <a:gd name="T30" fmla="*/ 21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10" y="3"/>
                        </a:lnTo>
                        <a:lnTo>
                          <a:pt x="5" y="5"/>
                        </a:lnTo>
                        <a:lnTo>
                          <a:pt x="3" y="8"/>
                        </a:lnTo>
                        <a:lnTo>
                          <a:pt x="0" y="13"/>
                        </a:lnTo>
                        <a:lnTo>
                          <a:pt x="3" y="20"/>
                        </a:lnTo>
                        <a:lnTo>
                          <a:pt x="5" y="25"/>
                        </a:lnTo>
                        <a:lnTo>
                          <a:pt x="10" y="30"/>
                        </a:lnTo>
                        <a:lnTo>
                          <a:pt x="14" y="30"/>
                        </a:lnTo>
                        <a:lnTo>
                          <a:pt x="21" y="30"/>
                        </a:lnTo>
                        <a:lnTo>
                          <a:pt x="26" y="25"/>
                        </a:lnTo>
                        <a:lnTo>
                          <a:pt x="30" y="20"/>
                        </a:lnTo>
                        <a:lnTo>
                          <a:pt x="30" y="13"/>
                        </a:lnTo>
                        <a:lnTo>
                          <a:pt x="30" y="8"/>
                        </a:lnTo>
                        <a:lnTo>
                          <a:pt x="26" y="5"/>
                        </a:lnTo>
                        <a:lnTo>
                          <a:pt x="21" y="3"/>
                        </a:lnTo>
                        <a:lnTo>
                          <a:pt x="14"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7" name="Freeform 495"/>
                  <p:cNvSpPr>
                    <a:spLocks/>
                  </p:cNvSpPr>
                  <p:nvPr/>
                </p:nvSpPr>
                <p:spPr bwMode="auto">
                  <a:xfrm>
                    <a:off x="3749" y="1189"/>
                    <a:ext cx="25" cy="25"/>
                  </a:xfrm>
                  <a:custGeom>
                    <a:avLst/>
                    <a:gdLst>
                      <a:gd name="T0" fmla="*/ 11 w 25"/>
                      <a:gd name="T1" fmla="*/ 0 h 25"/>
                      <a:gd name="T2" fmla="*/ 4 w 25"/>
                      <a:gd name="T3" fmla="*/ 2 h 25"/>
                      <a:gd name="T4" fmla="*/ 2 w 25"/>
                      <a:gd name="T5" fmla="*/ 7 h 25"/>
                      <a:gd name="T6" fmla="*/ 0 w 25"/>
                      <a:gd name="T7" fmla="*/ 12 h 25"/>
                      <a:gd name="T8" fmla="*/ 2 w 25"/>
                      <a:gd name="T9" fmla="*/ 17 h 25"/>
                      <a:gd name="T10" fmla="*/ 4 w 25"/>
                      <a:gd name="T11" fmla="*/ 22 h 25"/>
                      <a:gd name="T12" fmla="*/ 11 w 25"/>
                      <a:gd name="T13" fmla="*/ 25 h 25"/>
                      <a:gd name="T14" fmla="*/ 23 w 25"/>
                      <a:gd name="T15" fmla="*/ 22 h 25"/>
                      <a:gd name="T16" fmla="*/ 25 w 25"/>
                      <a:gd name="T17" fmla="*/ 12 h 25"/>
                      <a:gd name="T18" fmla="*/ 23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4" y="2"/>
                        </a:lnTo>
                        <a:lnTo>
                          <a:pt x="2" y="7"/>
                        </a:lnTo>
                        <a:lnTo>
                          <a:pt x="0" y="12"/>
                        </a:lnTo>
                        <a:lnTo>
                          <a:pt x="2" y="17"/>
                        </a:lnTo>
                        <a:lnTo>
                          <a:pt x="4" y="22"/>
                        </a:lnTo>
                        <a:lnTo>
                          <a:pt x="11" y="25"/>
                        </a:lnTo>
                        <a:lnTo>
                          <a:pt x="23" y="22"/>
                        </a:lnTo>
                        <a:lnTo>
                          <a:pt x="25" y="12"/>
                        </a:lnTo>
                        <a:lnTo>
                          <a:pt x="23"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8" name="Freeform 496"/>
                  <p:cNvSpPr>
                    <a:spLocks/>
                  </p:cNvSpPr>
                  <p:nvPr/>
                </p:nvSpPr>
                <p:spPr bwMode="auto">
                  <a:xfrm>
                    <a:off x="3751" y="1189"/>
                    <a:ext cx="21" cy="22"/>
                  </a:xfrm>
                  <a:custGeom>
                    <a:avLst/>
                    <a:gdLst>
                      <a:gd name="T0" fmla="*/ 11 w 21"/>
                      <a:gd name="T1" fmla="*/ 0 h 22"/>
                      <a:gd name="T2" fmla="*/ 2 w 21"/>
                      <a:gd name="T3" fmla="*/ 2 h 22"/>
                      <a:gd name="T4" fmla="*/ 0 w 21"/>
                      <a:gd name="T5" fmla="*/ 10 h 22"/>
                      <a:gd name="T6" fmla="*/ 2 w 21"/>
                      <a:gd name="T7" fmla="*/ 20 h 22"/>
                      <a:gd name="T8" fmla="*/ 11 w 21"/>
                      <a:gd name="T9" fmla="*/ 22 h 22"/>
                      <a:gd name="T10" fmla="*/ 18 w 21"/>
                      <a:gd name="T11" fmla="*/ 20 h 22"/>
                      <a:gd name="T12" fmla="*/ 21 w 21"/>
                      <a:gd name="T13" fmla="*/ 10 h 22"/>
                      <a:gd name="T14" fmla="*/ 18 w 21"/>
                      <a:gd name="T15" fmla="*/ 2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1" y="0"/>
                        </a:moveTo>
                        <a:lnTo>
                          <a:pt x="2" y="2"/>
                        </a:lnTo>
                        <a:lnTo>
                          <a:pt x="0" y="10"/>
                        </a:lnTo>
                        <a:lnTo>
                          <a:pt x="2" y="20"/>
                        </a:lnTo>
                        <a:lnTo>
                          <a:pt x="11" y="22"/>
                        </a:lnTo>
                        <a:lnTo>
                          <a:pt x="18" y="20"/>
                        </a:lnTo>
                        <a:lnTo>
                          <a:pt x="21" y="10"/>
                        </a:lnTo>
                        <a:lnTo>
                          <a:pt x="18" y="2"/>
                        </a:lnTo>
                        <a:lnTo>
                          <a:pt x="11"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9" name="Freeform 497"/>
                  <p:cNvSpPr>
                    <a:spLocks/>
                  </p:cNvSpPr>
                  <p:nvPr/>
                </p:nvSpPr>
                <p:spPr bwMode="auto">
                  <a:xfrm>
                    <a:off x="3753" y="1191"/>
                    <a:ext cx="16" cy="18"/>
                  </a:xfrm>
                  <a:custGeom>
                    <a:avLst/>
                    <a:gdLst>
                      <a:gd name="T0" fmla="*/ 9 w 16"/>
                      <a:gd name="T1" fmla="*/ 0 h 18"/>
                      <a:gd name="T2" fmla="*/ 3 w 16"/>
                      <a:gd name="T3" fmla="*/ 3 h 18"/>
                      <a:gd name="T4" fmla="*/ 0 w 16"/>
                      <a:gd name="T5" fmla="*/ 8 h 18"/>
                      <a:gd name="T6" fmla="*/ 3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3" y="3"/>
                        </a:lnTo>
                        <a:lnTo>
                          <a:pt x="0" y="8"/>
                        </a:lnTo>
                        <a:lnTo>
                          <a:pt x="3" y="15"/>
                        </a:lnTo>
                        <a:lnTo>
                          <a:pt x="9" y="18"/>
                        </a:lnTo>
                        <a:lnTo>
                          <a:pt x="14" y="15"/>
                        </a:lnTo>
                        <a:lnTo>
                          <a:pt x="16" y="8"/>
                        </a:lnTo>
                        <a:lnTo>
                          <a:pt x="14"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0" name="Freeform 498"/>
                  <p:cNvSpPr>
                    <a:spLocks/>
                  </p:cNvSpPr>
                  <p:nvPr/>
                </p:nvSpPr>
                <p:spPr bwMode="auto">
                  <a:xfrm>
                    <a:off x="3756" y="1194"/>
                    <a:ext cx="11" cy="12"/>
                  </a:xfrm>
                  <a:custGeom>
                    <a:avLst/>
                    <a:gdLst>
                      <a:gd name="T0" fmla="*/ 6 w 11"/>
                      <a:gd name="T1" fmla="*/ 0 h 12"/>
                      <a:gd name="T2" fmla="*/ 2 w 11"/>
                      <a:gd name="T3" fmla="*/ 2 h 12"/>
                      <a:gd name="T4" fmla="*/ 0 w 11"/>
                      <a:gd name="T5" fmla="*/ 7 h 12"/>
                      <a:gd name="T6" fmla="*/ 2 w 11"/>
                      <a:gd name="T7" fmla="*/ 10 h 12"/>
                      <a:gd name="T8" fmla="*/ 6 w 11"/>
                      <a:gd name="T9" fmla="*/ 12 h 12"/>
                      <a:gd name="T10" fmla="*/ 9 w 11"/>
                      <a:gd name="T11" fmla="*/ 10 h 12"/>
                      <a:gd name="T12" fmla="*/ 11 w 11"/>
                      <a:gd name="T13" fmla="*/ 7 h 12"/>
                      <a:gd name="T14" fmla="*/ 9 w 11"/>
                      <a:gd name="T15" fmla="*/ 2 h 12"/>
                      <a:gd name="T16" fmla="*/ 6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2" y="2"/>
                        </a:lnTo>
                        <a:lnTo>
                          <a:pt x="0" y="7"/>
                        </a:lnTo>
                        <a:lnTo>
                          <a:pt x="2" y="10"/>
                        </a:lnTo>
                        <a:lnTo>
                          <a:pt x="6" y="12"/>
                        </a:lnTo>
                        <a:lnTo>
                          <a:pt x="9" y="10"/>
                        </a:lnTo>
                        <a:lnTo>
                          <a:pt x="11" y="7"/>
                        </a:lnTo>
                        <a:lnTo>
                          <a:pt x="9" y="2"/>
                        </a:lnTo>
                        <a:lnTo>
                          <a:pt x="6"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1" name="Freeform 499"/>
                  <p:cNvSpPr>
                    <a:spLocks/>
                  </p:cNvSpPr>
                  <p:nvPr/>
                </p:nvSpPr>
                <p:spPr bwMode="auto">
                  <a:xfrm>
                    <a:off x="3758" y="119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82" name="Freeform 500"/>
                  <p:cNvSpPr>
                    <a:spLocks/>
                  </p:cNvSpPr>
                  <p:nvPr/>
                </p:nvSpPr>
                <p:spPr bwMode="auto">
                  <a:xfrm>
                    <a:off x="3760" y="119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329" name="Freeform 501"/>
                <p:cNvSpPr>
                  <a:spLocks/>
                </p:cNvSpPr>
                <p:nvPr/>
              </p:nvSpPr>
              <p:spPr bwMode="auto">
                <a:xfrm>
                  <a:off x="3726" y="1239"/>
                  <a:ext cx="23" cy="127"/>
                </a:xfrm>
                <a:custGeom>
                  <a:avLst/>
                  <a:gdLst>
                    <a:gd name="T0" fmla="*/ 0 w 10"/>
                    <a:gd name="T1" fmla="*/ 0 h 51"/>
                    <a:gd name="T2" fmla="*/ 207161559 w 10"/>
                    <a:gd name="T3" fmla="*/ 2147483647 h 51"/>
                    <a:gd name="T4" fmla="*/ 39160975 w 10"/>
                    <a:gd name="T5" fmla="*/ 2147483647 h 51"/>
                    <a:gd name="T6" fmla="*/ 396216129 w 10"/>
                    <a:gd name="T7" fmla="*/ 2147483647 h 51"/>
                    <a:gd name="T8" fmla="*/ 0 60000 65536"/>
                    <a:gd name="T9" fmla="*/ 0 60000 65536"/>
                    <a:gd name="T10" fmla="*/ 0 60000 65536"/>
                    <a:gd name="T11" fmla="*/ 0 60000 65536"/>
                    <a:gd name="T12" fmla="*/ 0 w 10"/>
                    <a:gd name="T13" fmla="*/ 0 h 51"/>
                    <a:gd name="T14" fmla="*/ 10 w 10"/>
                    <a:gd name="T15" fmla="*/ 51 h 51"/>
                  </a:gdLst>
                  <a:ahLst/>
                  <a:cxnLst>
                    <a:cxn ang="T8">
                      <a:pos x="T0" y="T1"/>
                    </a:cxn>
                    <a:cxn ang="T9">
                      <a:pos x="T2" y="T3"/>
                    </a:cxn>
                    <a:cxn ang="T10">
                      <a:pos x="T4" y="T5"/>
                    </a:cxn>
                    <a:cxn ang="T11">
                      <a:pos x="T6" y="T7"/>
                    </a:cxn>
                  </a:cxnLst>
                  <a:rect l="T12" t="T13" r="T14" b="T15"/>
                  <a:pathLst>
                    <a:path w="10" h="51">
                      <a:moveTo>
                        <a:pt x="0" y="0"/>
                      </a:moveTo>
                      <a:cubicBezTo>
                        <a:pt x="3" y="13"/>
                        <a:pt x="7" y="22"/>
                        <a:pt x="5" y="35"/>
                      </a:cubicBezTo>
                      <a:cubicBezTo>
                        <a:pt x="5" y="38"/>
                        <a:pt x="2" y="40"/>
                        <a:pt x="1" y="43"/>
                      </a:cubicBezTo>
                      <a:cubicBezTo>
                        <a:pt x="3" y="45"/>
                        <a:pt x="4" y="51"/>
                        <a:pt x="10" y="50"/>
                      </a:cubicBezTo>
                    </a:path>
                  </a:pathLst>
                </a:custGeom>
                <a:noFill/>
                <a:ln w="2222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0" name="Freeform 502"/>
                <p:cNvSpPr>
                  <a:spLocks/>
                </p:cNvSpPr>
                <p:nvPr/>
              </p:nvSpPr>
              <p:spPr bwMode="auto">
                <a:xfrm>
                  <a:off x="3723" y="1094"/>
                  <a:ext cx="301" cy="52"/>
                </a:xfrm>
                <a:custGeom>
                  <a:avLst/>
                  <a:gdLst>
                    <a:gd name="T0" fmla="*/ 0 w 131"/>
                    <a:gd name="T1" fmla="*/ 0 h 21"/>
                    <a:gd name="T2" fmla="*/ 959623042 w 131"/>
                    <a:gd name="T3" fmla="*/ 365541141 h 21"/>
                    <a:gd name="T4" fmla="*/ 1399058841 w 131"/>
                    <a:gd name="T5" fmla="*/ 1128716378 h 21"/>
                    <a:gd name="T6" fmla="*/ 2147483647 w 131"/>
                    <a:gd name="T7" fmla="*/ 2147483647 h 21"/>
                    <a:gd name="T8" fmla="*/ 2147483647 w 131"/>
                    <a:gd name="T9" fmla="*/ 2147483647 h 21"/>
                    <a:gd name="T10" fmla="*/ 2147483647 w 131"/>
                    <a:gd name="T11" fmla="*/ 2147483647 h 21"/>
                    <a:gd name="T12" fmla="*/ 2147483647 w 131"/>
                    <a:gd name="T13" fmla="*/ 2147483647 h 21"/>
                    <a:gd name="T14" fmla="*/ 0 60000 65536"/>
                    <a:gd name="T15" fmla="*/ 0 60000 65536"/>
                    <a:gd name="T16" fmla="*/ 0 60000 65536"/>
                    <a:gd name="T17" fmla="*/ 0 60000 65536"/>
                    <a:gd name="T18" fmla="*/ 0 60000 65536"/>
                    <a:gd name="T19" fmla="*/ 0 60000 65536"/>
                    <a:gd name="T20" fmla="*/ 0 60000 65536"/>
                    <a:gd name="T21" fmla="*/ 0 w 131"/>
                    <a:gd name="T22" fmla="*/ 0 h 21"/>
                    <a:gd name="T23" fmla="*/ 131 w 1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21">
                      <a:moveTo>
                        <a:pt x="0" y="0"/>
                      </a:moveTo>
                      <a:cubicBezTo>
                        <a:pt x="8" y="1"/>
                        <a:pt x="16" y="1"/>
                        <a:pt x="25" y="2"/>
                      </a:cubicBezTo>
                      <a:cubicBezTo>
                        <a:pt x="37" y="3"/>
                        <a:pt x="26" y="3"/>
                        <a:pt x="36" y="6"/>
                      </a:cubicBezTo>
                      <a:cubicBezTo>
                        <a:pt x="51" y="11"/>
                        <a:pt x="68" y="11"/>
                        <a:pt x="83" y="13"/>
                      </a:cubicBezTo>
                      <a:cubicBezTo>
                        <a:pt x="95" y="15"/>
                        <a:pt x="107" y="15"/>
                        <a:pt x="118" y="18"/>
                      </a:cubicBezTo>
                      <a:cubicBezTo>
                        <a:pt x="119" y="19"/>
                        <a:pt x="121" y="19"/>
                        <a:pt x="123" y="20"/>
                      </a:cubicBezTo>
                      <a:cubicBezTo>
                        <a:pt x="126" y="20"/>
                        <a:pt x="131" y="21"/>
                        <a:pt x="131" y="2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1" name="Freeform 503"/>
                <p:cNvSpPr>
                  <a:spLocks/>
                </p:cNvSpPr>
                <p:nvPr/>
              </p:nvSpPr>
              <p:spPr bwMode="auto">
                <a:xfrm>
                  <a:off x="3717" y="1181"/>
                  <a:ext cx="117" cy="83"/>
                </a:xfrm>
                <a:custGeom>
                  <a:avLst/>
                  <a:gdLst>
                    <a:gd name="T0" fmla="*/ 0 w 51"/>
                    <a:gd name="T1" fmla="*/ 0 h 33"/>
                    <a:gd name="T2" fmla="*/ 718195305 w 51"/>
                    <a:gd name="T3" fmla="*/ 2044495355 h 33"/>
                    <a:gd name="T4" fmla="*/ 818267585 w 51"/>
                    <a:gd name="T5" fmla="*/ 2147483647 h 33"/>
                    <a:gd name="T6" fmla="*/ 981991067 w 51"/>
                    <a:gd name="T7" fmla="*/ 2147483647 h 33"/>
                    <a:gd name="T8" fmla="*/ 1498715386 w 51"/>
                    <a:gd name="T9" fmla="*/ 2147483647 h 33"/>
                    <a:gd name="T10" fmla="*/ 1762491765 w 51"/>
                    <a:gd name="T11" fmla="*/ 2147483647 h 33"/>
                    <a:gd name="T12" fmla="*/ 1905425271 w 51"/>
                    <a:gd name="T13" fmla="*/ 2147483647 h 33"/>
                    <a:gd name="T14" fmla="*/ 0 60000 65536"/>
                    <a:gd name="T15" fmla="*/ 0 60000 65536"/>
                    <a:gd name="T16" fmla="*/ 0 60000 65536"/>
                    <a:gd name="T17" fmla="*/ 0 60000 65536"/>
                    <a:gd name="T18" fmla="*/ 0 60000 65536"/>
                    <a:gd name="T19" fmla="*/ 0 60000 65536"/>
                    <a:gd name="T20" fmla="*/ 0 60000 65536"/>
                    <a:gd name="T21" fmla="*/ 0 w 51"/>
                    <a:gd name="T22" fmla="*/ 0 h 33"/>
                    <a:gd name="T23" fmla="*/ 51 w 5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3">
                      <a:moveTo>
                        <a:pt x="0" y="0"/>
                      </a:moveTo>
                      <a:cubicBezTo>
                        <a:pt x="6" y="2"/>
                        <a:pt x="12" y="5"/>
                        <a:pt x="19" y="8"/>
                      </a:cubicBezTo>
                      <a:cubicBezTo>
                        <a:pt x="20" y="8"/>
                        <a:pt x="21" y="9"/>
                        <a:pt x="22" y="9"/>
                      </a:cubicBezTo>
                      <a:cubicBezTo>
                        <a:pt x="23" y="10"/>
                        <a:pt x="26" y="11"/>
                        <a:pt x="26" y="11"/>
                      </a:cubicBezTo>
                      <a:cubicBezTo>
                        <a:pt x="31" y="16"/>
                        <a:pt x="34" y="25"/>
                        <a:pt x="40" y="28"/>
                      </a:cubicBezTo>
                      <a:cubicBezTo>
                        <a:pt x="42" y="30"/>
                        <a:pt x="45" y="30"/>
                        <a:pt x="47" y="31"/>
                      </a:cubicBezTo>
                      <a:cubicBezTo>
                        <a:pt x="48" y="32"/>
                        <a:pt x="51" y="33"/>
                        <a:pt x="51" y="3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2" name="Freeform 504"/>
                <p:cNvSpPr>
                  <a:spLocks/>
                </p:cNvSpPr>
                <p:nvPr/>
              </p:nvSpPr>
              <p:spPr bwMode="auto">
                <a:xfrm>
                  <a:off x="3714" y="1122"/>
                  <a:ext cx="133" cy="149"/>
                </a:xfrm>
                <a:custGeom>
                  <a:avLst/>
                  <a:gdLst>
                    <a:gd name="T0" fmla="*/ 0 w 58"/>
                    <a:gd name="T1" fmla="*/ 0 h 60"/>
                    <a:gd name="T2" fmla="*/ 113921120 w 58"/>
                    <a:gd name="T3" fmla="*/ 1765734185 h 60"/>
                    <a:gd name="T4" fmla="*/ 289349452 w 58"/>
                    <a:gd name="T5" fmla="*/ 1985489279 h 60"/>
                    <a:gd name="T6" fmla="*/ 513109450 w 58"/>
                    <a:gd name="T7" fmla="*/ 2147483647 h 60"/>
                    <a:gd name="T8" fmla="*/ 888581576 w 58"/>
                    <a:gd name="T9" fmla="*/ 2147483647 h 60"/>
                    <a:gd name="T10" fmla="*/ 1176613049 w 58"/>
                    <a:gd name="T11" fmla="*/ 2147483647 h 60"/>
                    <a:gd name="T12" fmla="*/ 1859169423 w 58"/>
                    <a:gd name="T13" fmla="*/ 2147483647 h 60"/>
                    <a:gd name="T14" fmla="*/ 2072058751 w 58"/>
                    <a:gd name="T15" fmla="*/ 2147483647 h 60"/>
                    <a:gd name="T16" fmla="*/ 2147483647 w 58"/>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0"/>
                    <a:gd name="T29" fmla="*/ 58 w 58"/>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0">
                      <a:moveTo>
                        <a:pt x="0" y="0"/>
                      </a:moveTo>
                      <a:cubicBezTo>
                        <a:pt x="1" y="3"/>
                        <a:pt x="1" y="6"/>
                        <a:pt x="3" y="9"/>
                      </a:cubicBezTo>
                      <a:cubicBezTo>
                        <a:pt x="4" y="10"/>
                        <a:pt x="7" y="10"/>
                        <a:pt x="8" y="10"/>
                      </a:cubicBezTo>
                      <a:cubicBezTo>
                        <a:pt x="11" y="11"/>
                        <a:pt x="12" y="12"/>
                        <a:pt x="14" y="13"/>
                      </a:cubicBezTo>
                      <a:cubicBezTo>
                        <a:pt x="19" y="16"/>
                        <a:pt x="19" y="19"/>
                        <a:pt x="24" y="21"/>
                      </a:cubicBezTo>
                      <a:cubicBezTo>
                        <a:pt x="29" y="29"/>
                        <a:pt x="26" y="27"/>
                        <a:pt x="32" y="30"/>
                      </a:cubicBezTo>
                      <a:cubicBezTo>
                        <a:pt x="38" y="38"/>
                        <a:pt x="41" y="39"/>
                        <a:pt x="50" y="44"/>
                      </a:cubicBezTo>
                      <a:cubicBezTo>
                        <a:pt x="52" y="45"/>
                        <a:pt x="55" y="46"/>
                        <a:pt x="56" y="47"/>
                      </a:cubicBezTo>
                      <a:cubicBezTo>
                        <a:pt x="58" y="51"/>
                        <a:pt x="57" y="56"/>
                        <a:pt x="58" y="60"/>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3" name="Freeform 505"/>
                <p:cNvSpPr>
                  <a:spLocks/>
                </p:cNvSpPr>
                <p:nvPr/>
              </p:nvSpPr>
              <p:spPr bwMode="auto">
                <a:xfrm>
                  <a:off x="3723" y="1219"/>
                  <a:ext cx="147" cy="60"/>
                </a:xfrm>
                <a:custGeom>
                  <a:avLst/>
                  <a:gdLst>
                    <a:gd name="T0" fmla="*/ 0 w 64"/>
                    <a:gd name="T1" fmla="*/ 0 h 24"/>
                    <a:gd name="T2" fmla="*/ 800504794 w 64"/>
                    <a:gd name="T3" fmla="*/ 1210766613 h 24"/>
                    <a:gd name="T4" fmla="*/ 1032205312 w 64"/>
                    <a:gd name="T5" fmla="*/ 1385815438 h 24"/>
                    <a:gd name="T6" fmla="*/ 1234887904 w 64"/>
                    <a:gd name="T7" fmla="*/ 1823616533 h 24"/>
                    <a:gd name="T8" fmla="*/ 1535628839 w 64"/>
                    <a:gd name="T9" fmla="*/ 2147483647 h 24"/>
                    <a:gd name="T10" fmla="*/ 1608327092 w 64"/>
                    <a:gd name="T11" fmla="*/ 2147483647 h 24"/>
                    <a:gd name="T12" fmla="*/ 2102096947 w 64"/>
                    <a:gd name="T13" fmla="*/ 2147483647 h 24"/>
                    <a:gd name="T14" fmla="*/ 2147483647 w 64"/>
                    <a:gd name="T15" fmla="*/ 2147483647 h 24"/>
                    <a:gd name="T16" fmla="*/ 2147483647 w 64"/>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4"/>
                    <a:gd name="T29" fmla="*/ 64 w 6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4">
                      <a:moveTo>
                        <a:pt x="0" y="0"/>
                      </a:moveTo>
                      <a:cubicBezTo>
                        <a:pt x="8" y="0"/>
                        <a:pt x="14" y="3"/>
                        <a:pt x="21" y="5"/>
                      </a:cubicBezTo>
                      <a:cubicBezTo>
                        <a:pt x="23" y="5"/>
                        <a:pt x="25" y="6"/>
                        <a:pt x="27" y="6"/>
                      </a:cubicBezTo>
                      <a:cubicBezTo>
                        <a:pt x="29" y="7"/>
                        <a:pt x="32" y="8"/>
                        <a:pt x="32" y="8"/>
                      </a:cubicBezTo>
                      <a:cubicBezTo>
                        <a:pt x="38" y="16"/>
                        <a:pt x="30" y="7"/>
                        <a:pt x="40" y="13"/>
                      </a:cubicBezTo>
                      <a:cubicBezTo>
                        <a:pt x="41" y="14"/>
                        <a:pt x="41" y="15"/>
                        <a:pt x="42" y="16"/>
                      </a:cubicBezTo>
                      <a:cubicBezTo>
                        <a:pt x="48" y="20"/>
                        <a:pt x="48" y="20"/>
                        <a:pt x="55" y="20"/>
                      </a:cubicBezTo>
                      <a:cubicBezTo>
                        <a:pt x="57" y="21"/>
                        <a:pt x="58" y="22"/>
                        <a:pt x="59" y="23"/>
                      </a:cubicBezTo>
                      <a:cubicBezTo>
                        <a:pt x="61" y="24"/>
                        <a:pt x="64" y="23"/>
                        <a:pt x="64" y="2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4" name="Freeform 506"/>
                <p:cNvSpPr>
                  <a:spLocks/>
                </p:cNvSpPr>
                <p:nvPr/>
              </p:nvSpPr>
              <p:spPr bwMode="auto">
                <a:xfrm>
                  <a:off x="3774" y="1184"/>
                  <a:ext cx="103" cy="30"/>
                </a:xfrm>
                <a:custGeom>
                  <a:avLst/>
                  <a:gdLst>
                    <a:gd name="T0" fmla="*/ 0 w 45"/>
                    <a:gd name="T1" fmla="*/ 0 h 12"/>
                    <a:gd name="T2" fmla="*/ 713327628 w 45"/>
                    <a:gd name="T3" fmla="*/ 920181458 h 12"/>
                    <a:gd name="T4" fmla="*/ 992518808 w 45"/>
                    <a:gd name="T5" fmla="*/ 2147483647 h 12"/>
                    <a:gd name="T6" fmla="*/ 1605565552 w 45"/>
                    <a:gd name="T7" fmla="*/ 2147483647 h 12"/>
                    <a:gd name="T8" fmla="*/ 0 60000 65536"/>
                    <a:gd name="T9" fmla="*/ 0 60000 65536"/>
                    <a:gd name="T10" fmla="*/ 0 60000 65536"/>
                    <a:gd name="T11" fmla="*/ 0 60000 65536"/>
                    <a:gd name="T12" fmla="*/ 0 w 45"/>
                    <a:gd name="T13" fmla="*/ 0 h 12"/>
                    <a:gd name="T14" fmla="*/ 45 w 45"/>
                    <a:gd name="T15" fmla="*/ 12 h 12"/>
                  </a:gdLst>
                  <a:ahLst/>
                  <a:cxnLst>
                    <a:cxn ang="T8">
                      <a:pos x="T0" y="T1"/>
                    </a:cxn>
                    <a:cxn ang="T9">
                      <a:pos x="T2" y="T3"/>
                    </a:cxn>
                    <a:cxn ang="T10">
                      <a:pos x="T4" y="T5"/>
                    </a:cxn>
                    <a:cxn ang="T11">
                      <a:pos x="T6" y="T7"/>
                    </a:cxn>
                  </a:cxnLst>
                  <a:rect l="T12" t="T13" r="T14" b="T15"/>
                  <a:pathLst>
                    <a:path w="45" h="12">
                      <a:moveTo>
                        <a:pt x="0" y="0"/>
                      </a:moveTo>
                      <a:cubicBezTo>
                        <a:pt x="13" y="0"/>
                        <a:pt x="9" y="1"/>
                        <a:pt x="20" y="4"/>
                      </a:cubicBezTo>
                      <a:cubicBezTo>
                        <a:pt x="21" y="5"/>
                        <a:pt x="24" y="9"/>
                        <a:pt x="28" y="10"/>
                      </a:cubicBezTo>
                      <a:cubicBezTo>
                        <a:pt x="33" y="11"/>
                        <a:pt x="41" y="10"/>
                        <a:pt x="45"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5" name="Freeform 507"/>
                <p:cNvSpPr>
                  <a:spLocks/>
                </p:cNvSpPr>
                <p:nvPr/>
              </p:nvSpPr>
              <p:spPr bwMode="auto">
                <a:xfrm>
                  <a:off x="3774" y="1234"/>
                  <a:ext cx="37" cy="82"/>
                </a:xfrm>
                <a:custGeom>
                  <a:avLst/>
                  <a:gdLst>
                    <a:gd name="T0" fmla="*/ 0 w 16"/>
                    <a:gd name="T1" fmla="*/ 0 h 33"/>
                    <a:gd name="T2" fmla="*/ 439380742 w 16"/>
                    <a:gd name="T3" fmla="*/ 2147483647 h 33"/>
                    <a:gd name="T4" fmla="*/ 572685022 w 16"/>
                    <a:gd name="T5" fmla="*/ 2147483647 h 33"/>
                    <a:gd name="T6" fmla="*/ 711746437 w 16"/>
                    <a:gd name="T7" fmla="*/ 2147483647 h 33"/>
                    <a:gd name="T8" fmla="*/ 0 60000 65536"/>
                    <a:gd name="T9" fmla="*/ 0 60000 65536"/>
                    <a:gd name="T10" fmla="*/ 0 60000 65536"/>
                    <a:gd name="T11" fmla="*/ 0 60000 65536"/>
                    <a:gd name="T12" fmla="*/ 0 w 16"/>
                    <a:gd name="T13" fmla="*/ 0 h 33"/>
                    <a:gd name="T14" fmla="*/ 16 w 16"/>
                    <a:gd name="T15" fmla="*/ 33 h 33"/>
                  </a:gdLst>
                  <a:ahLst/>
                  <a:cxnLst>
                    <a:cxn ang="T8">
                      <a:pos x="T0" y="T1"/>
                    </a:cxn>
                    <a:cxn ang="T9">
                      <a:pos x="T2" y="T3"/>
                    </a:cxn>
                    <a:cxn ang="T10">
                      <a:pos x="T4" y="T5"/>
                    </a:cxn>
                    <a:cxn ang="T11">
                      <a:pos x="T6" y="T7"/>
                    </a:cxn>
                  </a:cxnLst>
                  <a:rect l="T12" t="T13" r="T14" b="T15"/>
                  <a:pathLst>
                    <a:path w="16" h="33">
                      <a:moveTo>
                        <a:pt x="0" y="0"/>
                      </a:moveTo>
                      <a:cubicBezTo>
                        <a:pt x="3" y="6"/>
                        <a:pt x="5" y="9"/>
                        <a:pt x="10" y="14"/>
                      </a:cubicBezTo>
                      <a:cubicBezTo>
                        <a:pt x="11" y="18"/>
                        <a:pt x="12" y="22"/>
                        <a:pt x="13" y="25"/>
                      </a:cubicBezTo>
                      <a:cubicBezTo>
                        <a:pt x="16" y="33"/>
                        <a:pt x="15" y="26"/>
                        <a:pt x="16"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6" name="Freeform 508"/>
                <p:cNvSpPr>
                  <a:spLocks/>
                </p:cNvSpPr>
                <p:nvPr/>
              </p:nvSpPr>
              <p:spPr bwMode="auto">
                <a:xfrm>
                  <a:off x="3776" y="1176"/>
                  <a:ext cx="278" cy="155"/>
                </a:xfrm>
                <a:custGeom>
                  <a:avLst/>
                  <a:gdLst>
                    <a:gd name="T0" fmla="*/ 0 w 121"/>
                    <a:gd name="T1" fmla="*/ 0 h 62"/>
                    <a:gd name="T2" fmla="*/ 417145360 w 121"/>
                    <a:gd name="T3" fmla="*/ 920181458 h 62"/>
                    <a:gd name="T4" fmla="*/ 1008544972 w 121"/>
                    <a:gd name="T5" fmla="*/ 2147483647 h 62"/>
                    <a:gd name="T6" fmla="*/ 1785402084 w 121"/>
                    <a:gd name="T7" fmla="*/ 2147483647 h 62"/>
                    <a:gd name="T8" fmla="*/ 2147483647 w 121"/>
                    <a:gd name="T9" fmla="*/ 2147483647 h 62"/>
                    <a:gd name="T10" fmla="*/ 2147483647 w 121"/>
                    <a:gd name="T11" fmla="*/ 2147483647 h 62"/>
                    <a:gd name="T12" fmla="*/ 2147483647 w 121"/>
                    <a:gd name="T13" fmla="*/ 2147483647 h 62"/>
                    <a:gd name="T14" fmla="*/ 2147483647 w 121"/>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2"/>
                    <a:gd name="T26" fmla="*/ 121 w 12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2">
                      <a:moveTo>
                        <a:pt x="0" y="0"/>
                      </a:moveTo>
                      <a:cubicBezTo>
                        <a:pt x="5" y="1"/>
                        <a:pt x="7" y="1"/>
                        <a:pt x="11" y="4"/>
                      </a:cubicBezTo>
                      <a:cubicBezTo>
                        <a:pt x="17" y="10"/>
                        <a:pt x="17" y="13"/>
                        <a:pt x="26" y="15"/>
                      </a:cubicBezTo>
                      <a:cubicBezTo>
                        <a:pt x="30" y="19"/>
                        <a:pt x="41" y="27"/>
                        <a:pt x="46" y="29"/>
                      </a:cubicBezTo>
                      <a:cubicBezTo>
                        <a:pt x="54" y="32"/>
                        <a:pt x="64" y="34"/>
                        <a:pt x="72" y="37"/>
                      </a:cubicBezTo>
                      <a:cubicBezTo>
                        <a:pt x="78" y="40"/>
                        <a:pt x="83" y="43"/>
                        <a:pt x="90" y="44"/>
                      </a:cubicBezTo>
                      <a:cubicBezTo>
                        <a:pt x="106" y="54"/>
                        <a:pt x="91" y="43"/>
                        <a:pt x="98" y="52"/>
                      </a:cubicBezTo>
                      <a:cubicBezTo>
                        <a:pt x="103" y="58"/>
                        <a:pt x="113" y="62"/>
                        <a:pt x="121" y="6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7" name="Freeform 509"/>
                <p:cNvSpPr>
                  <a:spLocks/>
                </p:cNvSpPr>
                <p:nvPr/>
              </p:nvSpPr>
              <p:spPr bwMode="auto">
                <a:xfrm>
                  <a:off x="3902" y="1241"/>
                  <a:ext cx="140" cy="20"/>
                </a:xfrm>
                <a:custGeom>
                  <a:avLst/>
                  <a:gdLst>
                    <a:gd name="T0" fmla="*/ 0 w 61"/>
                    <a:gd name="T1" fmla="*/ 659420908 h 8"/>
                    <a:gd name="T2" fmla="*/ 2007886435 w 61"/>
                    <a:gd name="T3" fmla="*/ 1385815438 h 8"/>
                    <a:gd name="T4" fmla="*/ 2147483647 w 61"/>
                    <a:gd name="T5" fmla="*/ 1823616533 h 8"/>
                    <a:gd name="T6" fmla="*/ 0 60000 65536"/>
                    <a:gd name="T7" fmla="*/ 0 60000 65536"/>
                    <a:gd name="T8" fmla="*/ 0 60000 65536"/>
                    <a:gd name="T9" fmla="*/ 0 w 61"/>
                    <a:gd name="T10" fmla="*/ 0 h 8"/>
                    <a:gd name="T11" fmla="*/ 61 w 61"/>
                    <a:gd name="T12" fmla="*/ 8 h 8"/>
                  </a:gdLst>
                  <a:ahLst/>
                  <a:cxnLst>
                    <a:cxn ang="T6">
                      <a:pos x="T0" y="T1"/>
                    </a:cxn>
                    <a:cxn ang="T7">
                      <a:pos x="T2" y="T3"/>
                    </a:cxn>
                    <a:cxn ang="T8">
                      <a:pos x="T4" y="T5"/>
                    </a:cxn>
                  </a:cxnLst>
                  <a:rect l="T9" t="T10" r="T11" b="T12"/>
                  <a:pathLst>
                    <a:path w="61" h="8">
                      <a:moveTo>
                        <a:pt x="0" y="3"/>
                      </a:moveTo>
                      <a:cubicBezTo>
                        <a:pt x="16" y="0"/>
                        <a:pt x="37" y="4"/>
                        <a:pt x="53" y="6"/>
                      </a:cubicBezTo>
                      <a:cubicBezTo>
                        <a:pt x="59" y="8"/>
                        <a:pt x="56" y="7"/>
                        <a:pt x="61" y="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8" name="Freeform 510"/>
                <p:cNvSpPr>
                  <a:spLocks/>
                </p:cNvSpPr>
                <p:nvPr/>
              </p:nvSpPr>
              <p:spPr bwMode="auto">
                <a:xfrm>
                  <a:off x="3893" y="1122"/>
                  <a:ext cx="133" cy="112"/>
                </a:xfrm>
                <a:custGeom>
                  <a:avLst/>
                  <a:gdLst>
                    <a:gd name="T0" fmla="*/ 0 w 58"/>
                    <a:gd name="T1" fmla="*/ 0 h 45"/>
                    <a:gd name="T2" fmla="*/ 289349452 w 58"/>
                    <a:gd name="T3" fmla="*/ 2147483647 h 45"/>
                    <a:gd name="T4" fmla="*/ 888581576 w 58"/>
                    <a:gd name="T5" fmla="*/ 2147483647 h 45"/>
                    <a:gd name="T6" fmla="*/ 1521493001 w 58"/>
                    <a:gd name="T7" fmla="*/ 2147483647 h 45"/>
                    <a:gd name="T8" fmla="*/ 1923640675 w 58"/>
                    <a:gd name="T9" fmla="*/ 2147483647 h 45"/>
                    <a:gd name="T10" fmla="*/ 2115293980 w 58"/>
                    <a:gd name="T11" fmla="*/ 2147483647 h 45"/>
                    <a:gd name="T12" fmla="*/ 2115293980 w 58"/>
                    <a:gd name="T13" fmla="*/ 2147483647 h 45"/>
                    <a:gd name="T14" fmla="*/ 0 60000 65536"/>
                    <a:gd name="T15" fmla="*/ 0 60000 65536"/>
                    <a:gd name="T16" fmla="*/ 0 60000 65536"/>
                    <a:gd name="T17" fmla="*/ 0 60000 65536"/>
                    <a:gd name="T18" fmla="*/ 0 60000 65536"/>
                    <a:gd name="T19" fmla="*/ 0 60000 65536"/>
                    <a:gd name="T20" fmla="*/ 0 60000 65536"/>
                    <a:gd name="T21" fmla="*/ 0 w 58"/>
                    <a:gd name="T22" fmla="*/ 0 h 45"/>
                    <a:gd name="T23" fmla="*/ 58 w 5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5">
                      <a:moveTo>
                        <a:pt x="0" y="0"/>
                      </a:moveTo>
                      <a:cubicBezTo>
                        <a:pt x="3" y="4"/>
                        <a:pt x="4" y="9"/>
                        <a:pt x="8" y="13"/>
                      </a:cubicBezTo>
                      <a:cubicBezTo>
                        <a:pt x="13" y="17"/>
                        <a:pt x="19" y="19"/>
                        <a:pt x="24" y="22"/>
                      </a:cubicBezTo>
                      <a:cubicBezTo>
                        <a:pt x="29" y="25"/>
                        <a:pt x="36" y="30"/>
                        <a:pt x="41" y="32"/>
                      </a:cubicBezTo>
                      <a:cubicBezTo>
                        <a:pt x="53" y="37"/>
                        <a:pt x="42" y="32"/>
                        <a:pt x="52" y="39"/>
                      </a:cubicBezTo>
                      <a:cubicBezTo>
                        <a:pt x="54" y="40"/>
                        <a:pt x="56" y="40"/>
                        <a:pt x="57" y="41"/>
                      </a:cubicBezTo>
                      <a:cubicBezTo>
                        <a:pt x="58" y="43"/>
                        <a:pt x="57" y="44"/>
                        <a:pt x="57" y="45"/>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39" name="Freeform 511"/>
                <p:cNvSpPr>
                  <a:spLocks/>
                </p:cNvSpPr>
                <p:nvPr/>
              </p:nvSpPr>
              <p:spPr bwMode="auto">
                <a:xfrm>
                  <a:off x="3953" y="1176"/>
                  <a:ext cx="94" cy="18"/>
                </a:xfrm>
                <a:custGeom>
                  <a:avLst/>
                  <a:gdLst>
                    <a:gd name="T0" fmla="*/ 0 w 41"/>
                    <a:gd name="T1" fmla="*/ 0 h 7"/>
                    <a:gd name="T2" fmla="*/ 1145177285 w 41"/>
                    <a:gd name="T3" fmla="*/ 1304759029 h 7"/>
                    <a:gd name="T4" fmla="*/ 1336334999 w 41"/>
                    <a:gd name="T5" fmla="*/ 1616004967 h 7"/>
                    <a:gd name="T6" fmla="*/ 1516466663 w 41"/>
                    <a:gd name="T7" fmla="*/ 2147483647 h 7"/>
                    <a:gd name="T8" fmla="*/ 0 60000 65536"/>
                    <a:gd name="T9" fmla="*/ 0 60000 65536"/>
                    <a:gd name="T10" fmla="*/ 0 60000 65536"/>
                    <a:gd name="T11" fmla="*/ 0 60000 65536"/>
                    <a:gd name="T12" fmla="*/ 0 w 41"/>
                    <a:gd name="T13" fmla="*/ 0 h 7"/>
                    <a:gd name="T14" fmla="*/ 41 w 41"/>
                    <a:gd name="T15" fmla="*/ 7 h 7"/>
                  </a:gdLst>
                  <a:ahLst/>
                  <a:cxnLst>
                    <a:cxn ang="T8">
                      <a:pos x="T0" y="T1"/>
                    </a:cxn>
                    <a:cxn ang="T9">
                      <a:pos x="T2" y="T3"/>
                    </a:cxn>
                    <a:cxn ang="T10">
                      <a:pos x="T4" y="T5"/>
                    </a:cxn>
                    <a:cxn ang="T11">
                      <a:pos x="T6" y="T7"/>
                    </a:cxn>
                  </a:cxnLst>
                  <a:rect l="T12" t="T13" r="T14" b="T15"/>
                  <a:pathLst>
                    <a:path w="41" h="7">
                      <a:moveTo>
                        <a:pt x="0" y="0"/>
                      </a:moveTo>
                      <a:cubicBezTo>
                        <a:pt x="4" y="1"/>
                        <a:pt x="26" y="2"/>
                        <a:pt x="31" y="3"/>
                      </a:cubicBezTo>
                      <a:cubicBezTo>
                        <a:pt x="33" y="3"/>
                        <a:pt x="34" y="4"/>
                        <a:pt x="36" y="4"/>
                      </a:cubicBezTo>
                      <a:cubicBezTo>
                        <a:pt x="38" y="5"/>
                        <a:pt x="41" y="7"/>
                        <a:pt x="41" y="7"/>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340" name="Group 512"/>
                <p:cNvGrpSpPr>
                  <a:grpSpLocks/>
                </p:cNvGrpSpPr>
                <p:nvPr/>
              </p:nvGrpSpPr>
              <p:grpSpPr bwMode="auto">
                <a:xfrm>
                  <a:off x="3944" y="1127"/>
                  <a:ext cx="46" cy="42"/>
                  <a:chOff x="3944" y="1127"/>
                  <a:chExt cx="46" cy="42"/>
                </a:xfrm>
              </p:grpSpPr>
              <p:sp>
                <p:nvSpPr>
                  <p:cNvPr id="4363" name="Freeform 513"/>
                  <p:cNvSpPr>
                    <a:spLocks/>
                  </p:cNvSpPr>
                  <p:nvPr/>
                </p:nvSpPr>
                <p:spPr bwMode="auto">
                  <a:xfrm>
                    <a:off x="3944" y="1127"/>
                    <a:ext cx="46" cy="42"/>
                  </a:xfrm>
                  <a:custGeom>
                    <a:avLst/>
                    <a:gdLst>
                      <a:gd name="T0" fmla="*/ 23 w 46"/>
                      <a:gd name="T1" fmla="*/ 0 h 42"/>
                      <a:gd name="T2" fmla="*/ 13 w 46"/>
                      <a:gd name="T3" fmla="*/ 2 h 42"/>
                      <a:gd name="T4" fmla="*/ 7 w 46"/>
                      <a:gd name="T5" fmla="*/ 7 h 42"/>
                      <a:gd name="T6" fmla="*/ 2 w 46"/>
                      <a:gd name="T7" fmla="*/ 12 h 42"/>
                      <a:gd name="T8" fmla="*/ 0 w 46"/>
                      <a:gd name="T9" fmla="*/ 19 h 42"/>
                      <a:gd name="T10" fmla="*/ 2 w 46"/>
                      <a:gd name="T11" fmla="*/ 29 h 42"/>
                      <a:gd name="T12" fmla="*/ 7 w 46"/>
                      <a:gd name="T13" fmla="*/ 34 h 42"/>
                      <a:gd name="T14" fmla="*/ 13 w 46"/>
                      <a:gd name="T15" fmla="*/ 39 h 42"/>
                      <a:gd name="T16" fmla="*/ 23 w 46"/>
                      <a:gd name="T17" fmla="*/ 42 h 42"/>
                      <a:gd name="T18" fmla="*/ 32 w 46"/>
                      <a:gd name="T19" fmla="*/ 39 h 42"/>
                      <a:gd name="T20" fmla="*/ 39 w 46"/>
                      <a:gd name="T21" fmla="*/ 34 h 42"/>
                      <a:gd name="T22" fmla="*/ 43 w 46"/>
                      <a:gd name="T23" fmla="*/ 29 h 42"/>
                      <a:gd name="T24" fmla="*/ 46 w 46"/>
                      <a:gd name="T25" fmla="*/ 19 h 42"/>
                      <a:gd name="T26" fmla="*/ 43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3" y="2"/>
                        </a:lnTo>
                        <a:lnTo>
                          <a:pt x="7" y="7"/>
                        </a:lnTo>
                        <a:lnTo>
                          <a:pt x="2" y="12"/>
                        </a:lnTo>
                        <a:lnTo>
                          <a:pt x="0" y="19"/>
                        </a:lnTo>
                        <a:lnTo>
                          <a:pt x="2" y="29"/>
                        </a:lnTo>
                        <a:lnTo>
                          <a:pt x="7" y="34"/>
                        </a:lnTo>
                        <a:lnTo>
                          <a:pt x="13" y="39"/>
                        </a:lnTo>
                        <a:lnTo>
                          <a:pt x="23" y="42"/>
                        </a:lnTo>
                        <a:lnTo>
                          <a:pt x="32" y="39"/>
                        </a:lnTo>
                        <a:lnTo>
                          <a:pt x="39" y="34"/>
                        </a:lnTo>
                        <a:lnTo>
                          <a:pt x="43" y="29"/>
                        </a:lnTo>
                        <a:lnTo>
                          <a:pt x="46" y="19"/>
                        </a:lnTo>
                        <a:lnTo>
                          <a:pt x="43" y="12"/>
                        </a:lnTo>
                        <a:lnTo>
                          <a:pt x="39" y="7"/>
                        </a:lnTo>
                        <a:lnTo>
                          <a:pt x="32" y="2"/>
                        </a:lnTo>
                        <a:lnTo>
                          <a:pt x="23" y="0"/>
                        </a:lnTo>
                        <a:close/>
                      </a:path>
                    </a:pathLst>
                  </a:custGeom>
                  <a:solidFill>
                    <a:srgbClr val="108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4" name="Freeform 514"/>
                  <p:cNvSpPr>
                    <a:spLocks/>
                  </p:cNvSpPr>
                  <p:nvPr/>
                </p:nvSpPr>
                <p:spPr bwMode="auto">
                  <a:xfrm>
                    <a:off x="3948" y="1129"/>
                    <a:ext cx="37" cy="37"/>
                  </a:xfrm>
                  <a:custGeom>
                    <a:avLst/>
                    <a:gdLst>
                      <a:gd name="T0" fmla="*/ 19 w 37"/>
                      <a:gd name="T1" fmla="*/ 0 h 37"/>
                      <a:gd name="T2" fmla="*/ 12 w 37"/>
                      <a:gd name="T3" fmla="*/ 3 h 37"/>
                      <a:gd name="T4" fmla="*/ 5 w 37"/>
                      <a:gd name="T5" fmla="*/ 5 h 37"/>
                      <a:gd name="T6" fmla="*/ 3 w 37"/>
                      <a:gd name="T7" fmla="*/ 12 h 37"/>
                      <a:gd name="T8" fmla="*/ 0 w 37"/>
                      <a:gd name="T9" fmla="*/ 17 h 37"/>
                      <a:gd name="T10" fmla="*/ 3 w 37"/>
                      <a:gd name="T11" fmla="*/ 25 h 37"/>
                      <a:gd name="T12" fmla="*/ 5 w 37"/>
                      <a:gd name="T13" fmla="*/ 32 h 37"/>
                      <a:gd name="T14" fmla="*/ 12 w 37"/>
                      <a:gd name="T15" fmla="*/ 35 h 37"/>
                      <a:gd name="T16" fmla="*/ 19 w 37"/>
                      <a:gd name="T17" fmla="*/ 37 h 37"/>
                      <a:gd name="T18" fmla="*/ 25 w 37"/>
                      <a:gd name="T19" fmla="*/ 35 h 37"/>
                      <a:gd name="T20" fmla="*/ 32 w 37"/>
                      <a:gd name="T21" fmla="*/ 32 h 37"/>
                      <a:gd name="T22" fmla="*/ 35 w 37"/>
                      <a:gd name="T23" fmla="*/ 25 h 37"/>
                      <a:gd name="T24" fmla="*/ 37 w 37"/>
                      <a:gd name="T25" fmla="*/ 17 h 37"/>
                      <a:gd name="T26" fmla="*/ 35 w 37"/>
                      <a:gd name="T27" fmla="*/ 12 h 37"/>
                      <a:gd name="T28" fmla="*/ 32 w 37"/>
                      <a:gd name="T29" fmla="*/ 5 h 37"/>
                      <a:gd name="T30" fmla="*/ 25 w 37"/>
                      <a:gd name="T31" fmla="*/ 3 h 37"/>
                      <a:gd name="T32" fmla="*/ 19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0"/>
                        </a:moveTo>
                        <a:lnTo>
                          <a:pt x="12" y="3"/>
                        </a:lnTo>
                        <a:lnTo>
                          <a:pt x="5" y="5"/>
                        </a:lnTo>
                        <a:lnTo>
                          <a:pt x="3" y="12"/>
                        </a:lnTo>
                        <a:lnTo>
                          <a:pt x="0" y="17"/>
                        </a:lnTo>
                        <a:lnTo>
                          <a:pt x="3" y="25"/>
                        </a:lnTo>
                        <a:lnTo>
                          <a:pt x="5" y="32"/>
                        </a:lnTo>
                        <a:lnTo>
                          <a:pt x="12" y="35"/>
                        </a:lnTo>
                        <a:lnTo>
                          <a:pt x="19" y="37"/>
                        </a:lnTo>
                        <a:lnTo>
                          <a:pt x="25" y="35"/>
                        </a:lnTo>
                        <a:lnTo>
                          <a:pt x="32" y="32"/>
                        </a:lnTo>
                        <a:lnTo>
                          <a:pt x="35" y="25"/>
                        </a:lnTo>
                        <a:lnTo>
                          <a:pt x="37" y="17"/>
                        </a:lnTo>
                        <a:lnTo>
                          <a:pt x="35" y="12"/>
                        </a:lnTo>
                        <a:lnTo>
                          <a:pt x="32" y="5"/>
                        </a:lnTo>
                        <a:lnTo>
                          <a:pt x="25" y="3"/>
                        </a:lnTo>
                        <a:lnTo>
                          <a:pt x="19" y="0"/>
                        </a:lnTo>
                        <a:close/>
                      </a:path>
                    </a:pathLst>
                  </a:custGeom>
                  <a:solidFill>
                    <a:srgbClr val="2289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5" name="Freeform 515"/>
                  <p:cNvSpPr>
                    <a:spLocks/>
                  </p:cNvSpPr>
                  <p:nvPr/>
                </p:nvSpPr>
                <p:spPr bwMode="auto">
                  <a:xfrm>
                    <a:off x="3951" y="1132"/>
                    <a:ext cx="34" cy="32"/>
                  </a:xfrm>
                  <a:custGeom>
                    <a:avLst/>
                    <a:gdLst>
                      <a:gd name="T0" fmla="*/ 16 w 34"/>
                      <a:gd name="T1" fmla="*/ 0 h 32"/>
                      <a:gd name="T2" fmla="*/ 9 w 34"/>
                      <a:gd name="T3" fmla="*/ 2 h 32"/>
                      <a:gd name="T4" fmla="*/ 4 w 34"/>
                      <a:gd name="T5" fmla="*/ 5 h 32"/>
                      <a:gd name="T6" fmla="*/ 2 w 34"/>
                      <a:gd name="T7" fmla="*/ 9 h 32"/>
                      <a:gd name="T8" fmla="*/ 0 w 34"/>
                      <a:gd name="T9" fmla="*/ 14 h 32"/>
                      <a:gd name="T10" fmla="*/ 2 w 34"/>
                      <a:gd name="T11" fmla="*/ 22 h 32"/>
                      <a:gd name="T12" fmla="*/ 4 w 34"/>
                      <a:gd name="T13" fmla="*/ 27 h 32"/>
                      <a:gd name="T14" fmla="*/ 9 w 34"/>
                      <a:gd name="T15" fmla="*/ 32 h 32"/>
                      <a:gd name="T16" fmla="*/ 16 w 34"/>
                      <a:gd name="T17" fmla="*/ 32 h 32"/>
                      <a:gd name="T18" fmla="*/ 22 w 34"/>
                      <a:gd name="T19" fmla="*/ 32 h 32"/>
                      <a:gd name="T20" fmla="*/ 29 w 34"/>
                      <a:gd name="T21" fmla="*/ 27 h 32"/>
                      <a:gd name="T22" fmla="*/ 32 w 34"/>
                      <a:gd name="T23" fmla="*/ 22 h 32"/>
                      <a:gd name="T24" fmla="*/ 34 w 34"/>
                      <a:gd name="T25" fmla="*/ 14 h 32"/>
                      <a:gd name="T26" fmla="*/ 32 w 34"/>
                      <a:gd name="T27" fmla="*/ 9 h 32"/>
                      <a:gd name="T28" fmla="*/ 29 w 34"/>
                      <a:gd name="T29" fmla="*/ 5 h 32"/>
                      <a:gd name="T30" fmla="*/ 22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5"/>
                        </a:lnTo>
                        <a:lnTo>
                          <a:pt x="2" y="9"/>
                        </a:lnTo>
                        <a:lnTo>
                          <a:pt x="0" y="14"/>
                        </a:lnTo>
                        <a:lnTo>
                          <a:pt x="2" y="22"/>
                        </a:lnTo>
                        <a:lnTo>
                          <a:pt x="4" y="27"/>
                        </a:lnTo>
                        <a:lnTo>
                          <a:pt x="9" y="32"/>
                        </a:lnTo>
                        <a:lnTo>
                          <a:pt x="16" y="32"/>
                        </a:lnTo>
                        <a:lnTo>
                          <a:pt x="22" y="32"/>
                        </a:lnTo>
                        <a:lnTo>
                          <a:pt x="29" y="27"/>
                        </a:lnTo>
                        <a:lnTo>
                          <a:pt x="32" y="22"/>
                        </a:lnTo>
                        <a:lnTo>
                          <a:pt x="34" y="14"/>
                        </a:lnTo>
                        <a:lnTo>
                          <a:pt x="32" y="9"/>
                        </a:lnTo>
                        <a:lnTo>
                          <a:pt x="29" y="5"/>
                        </a:lnTo>
                        <a:lnTo>
                          <a:pt x="22" y="2"/>
                        </a:lnTo>
                        <a:lnTo>
                          <a:pt x="16" y="0"/>
                        </a:lnTo>
                        <a:close/>
                      </a:path>
                    </a:pathLst>
                  </a:custGeom>
                  <a:solidFill>
                    <a:srgbClr val="359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6" name="Freeform 516"/>
                  <p:cNvSpPr>
                    <a:spLocks/>
                  </p:cNvSpPr>
                  <p:nvPr/>
                </p:nvSpPr>
                <p:spPr bwMode="auto">
                  <a:xfrm>
                    <a:off x="3953" y="1134"/>
                    <a:ext cx="30" cy="30"/>
                  </a:xfrm>
                  <a:custGeom>
                    <a:avLst/>
                    <a:gdLst>
                      <a:gd name="T0" fmla="*/ 14 w 30"/>
                      <a:gd name="T1" fmla="*/ 0 h 30"/>
                      <a:gd name="T2" fmla="*/ 9 w 30"/>
                      <a:gd name="T3" fmla="*/ 3 h 30"/>
                      <a:gd name="T4" fmla="*/ 4 w 30"/>
                      <a:gd name="T5" fmla="*/ 5 h 30"/>
                      <a:gd name="T6" fmla="*/ 2 w 30"/>
                      <a:gd name="T7" fmla="*/ 7 h 30"/>
                      <a:gd name="T8" fmla="*/ 0 w 30"/>
                      <a:gd name="T9" fmla="*/ 12 h 30"/>
                      <a:gd name="T10" fmla="*/ 2 w 30"/>
                      <a:gd name="T11" fmla="*/ 20 h 30"/>
                      <a:gd name="T12" fmla="*/ 4 w 30"/>
                      <a:gd name="T13" fmla="*/ 25 h 30"/>
                      <a:gd name="T14" fmla="*/ 9 w 30"/>
                      <a:gd name="T15" fmla="*/ 30 h 30"/>
                      <a:gd name="T16" fmla="*/ 14 w 30"/>
                      <a:gd name="T17" fmla="*/ 30 h 30"/>
                      <a:gd name="T18" fmla="*/ 20 w 30"/>
                      <a:gd name="T19" fmla="*/ 30 h 30"/>
                      <a:gd name="T20" fmla="*/ 25 w 30"/>
                      <a:gd name="T21" fmla="*/ 25 h 30"/>
                      <a:gd name="T22" fmla="*/ 30 w 30"/>
                      <a:gd name="T23" fmla="*/ 20 h 30"/>
                      <a:gd name="T24" fmla="*/ 30 w 30"/>
                      <a:gd name="T25" fmla="*/ 12 h 30"/>
                      <a:gd name="T26" fmla="*/ 30 w 30"/>
                      <a:gd name="T27" fmla="*/ 7 h 30"/>
                      <a:gd name="T28" fmla="*/ 25 w 30"/>
                      <a:gd name="T29" fmla="*/ 5 h 30"/>
                      <a:gd name="T30" fmla="*/ 20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9" y="3"/>
                        </a:lnTo>
                        <a:lnTo>
                          <a:pt x="4" y="5"/>
                        </a:lnTo>
                        <a:lnTo>
                          <a:pt x="2" y="7"/>
                        </a:lnTo>
                        <a:lnTo>
                          <a:pt x="0" y="12"/>
                        </a:lnTo>
                        <a:lnTo>
                          <a:pt x="2" y="20"/>
                        </a:lnTo>
                        <a:lnTo>
                          <a:pt x="4" y="25"/>
                        </a:lnTo>
                        <a:lnTo>
                          <a:pt x="9" y="30"/>
                        </a:lnTo>
                        <a:lnTo>
                          <a:pt x="14" y="30"/>
                        </a:lnTo>
                        <a:lnTo>
                          <a:pt x="20" y="30"/>
                        </a:lnTo>
                        <a:lnTo>
                          <a:pt x="25" y="25"/>
                        </a:lnTo>
                        <a:lnTo>
                          <a:pt x="30" y="20"/>
                        </a:lnTo>
                        <a:lnTo>
                          <a:pt x="30" y="12"/>
                        </a:lnTo>
                        <a:lnTo>
                          <a:pt x="30" y="7"/>
                        </a:lnTo>
                        <a:lnTo>
                          <a:pt x="25" y="5"/>
                        </a:lnTo>
                        <a:lnTo>
                          <a:pt x="20" y="3"/>
                        </a:lnTo>
                        <a:lnTo>
                          <a:pt x="14" y="0"/>
                        </a:lnTo>
                        <a:close/>
                      </a:path>
                    </a:pathLst>
                  </a:custGeom>
                  <a:solidFill>
                    <a:srgbClr val="47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7" name="Freeform 517"/>
                  <p:cNvSpPr>
                    <a:spLocks/>
                  </p:cNvSpPr>
                  <p:nvPr/>
                </p:nvSpPr>
                <p:spPr bwMode="auto">
                  <a:xfrm>
                    <a:off x="3955" y="1137"/>
                    <a:ext cx="25" cy="24"/>
                  </a:xfrm>
                  <a:custGeom>
                    <a:avLst/>
                    <a:gdLst>
                      <a:gd name="T0" fmla="*/ 12 w 25"/>
                      <a:gd name="T1" fmla="*/ 0 h 24"/>
                      <a:gd name="T2" fmla="*/ 2 w 25"/>
                      <a:gd name="T3" fmla="*/ 2 h 24"/>
                      <a:gd name="T4" fmla="*/ 0 w 25"/>
                      <a:gd name="T5" fmla="*/ 12 h 24"/>
                      <a:gd name="T6" fmla="*/ 2 w 25"/>
                      <a:gd name="T7" fmla="*/ 22 h 24"/>
                      <a:gd name="T8" fmla="*/ 12 w 25"/>
                      <a:gd name="T9" fmla="*/ 24 h 24"/>
                      <a:gd name="T10" fmla="*/ 21 w 25"/>
                      <a:gd name="T11" fmla="*/ 22 h 24"/>
                      <a:gd name="T12" fmla="*/ 25 w 25"/>
                      <a:gd name="T13" fmla="*/ 17 h 24"/>
                      <a:gd name="T14" fmla="*/ 25 w 25"/>
                      <a:gd name="T15" fmla="*/ 12 h 24"/>
                      <a:gd name="T16" fmla="*/ 25 w 25"/>
                      <a:gd name="T17" fmla="*/ 7 h 24"/>
                      <a:gd name="T18" fmla="*/ 21 w 25"/>
                      <a:gd name="T19" fmla="*/ 2 h 24"/>
                      <a:gd name="T20" fmla="*/ 12 w 2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12" y="0"/>
                        </a:moveTo>
                        <a:lnTo>
                          <a:pt x="2" y="2"/>
                        </a:lnTo>
                        <a:lnTo>
                          <a:pt x="0" y="12"/>
                        </a:lnTo>
                        <a:lnTo>
                          <a:pt x="2" y="22"/>
                        </a:lnTo>
                        <a:lnTo>
                          <a:pt x="12" y="24"/>
                        </a:lnTo>
                        <a:lnTo>
                          <a:pt x="21" y="22"/>
                        </a:lnTo>
                        <a:lnTo>
                          <a:pt x="25" y="17"/>
                        </a:lnTo>
                        <a:lnTo>
                          <a:pt x="25" y="12"/>
                        </a:lnTo>
                        <a:lnTo>
                          <a:pt x="25" y="7"/>
                        </a:lnTo>
                        <a:lnTo>
                          <a:pt x="21" y="2"/>
                        </a:lnTo>
                        <a:lnTo>
                          <a:pt x="12" y="0"/>
                        </a:lnTo>
                        <a:close/>
                      </a:path>
                    </a:pathLst>
                  </a:custGeom>
                  <a:solidFill>
                    <a:srgbClr val="5AB6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8" name="Freeform 518"/>
                  <p:cNvSpPr>
                    <a:spLocks/>
                  </p:cNvSpPr>
                  <p:nvPr/>
                </p:nvSpPr>
                <p:spPr bwMode="auto">
                  <a:xfrm>
                    <a:off x="3957" y="1137"/>
                    <a:ext cx="21" cy="22"/>
                  </a:xfrm>
                  <a:custGeom>
                    <a:avLst/>
                    <a:gdLst>
                      <a:gd name="T0" fmla="*/ 12 w 21"/>
                      <a:gd name="T1" fmla="*/ 0 h 22"/>
                      <a:gd name="T2" fmla="*/ 3 w 21"/>
                      <a:gd name="T3" fmla="*/ 2 h 22"/>
                      <a:gd name="T4" fmla="*/ 0 w 21"/>
                      <a:gd name="T5" fmla="*/ 9 h 22"/>
                      <a:gd name="T6" fmla="*/ 3 w 21"/>
                      <a:gd name="T7" fmla="*/ 19 h 22"/>
                      <a:gd name="T8" fmla="*/ 12 w 21"/>
                      <a:gd name="T9" fmla="*/ 22 h 22"/>
                      <a:gd name="T10" fmla="*/ 19 w 21"/>
                      <a:gd name="T11" fmla="*/ 19 h 22"/>
                      <a:gd name="T12" fmla="*/ 21 w 21"/>
                      <a:gd name="T13" fmla="*/ 9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9"/>
                        </a:lnTo>
                        <a:lnTo>
                          <a:pt x="3" y="19"/>
                        </a:lnTo>
                        <a:lnTo>
                          <a:pt x="12" y="22"/>
                        </a:lnTo>
                        <a:lnTo>
                          <a:pt x="19" y="19"/>
                        </a:lnTo>
                        <a:lnTo>
                          <a:pt x="21" y="9"/>
                        </a:lnTo>
                        <a:lnTo>
                          <a:pt x="19" y="2"/>
                        </a:lnTo>
                        <a:lnTo>
                          <a:pt x="12"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9" name="Freeform 519"/>
                  <p:cNvSpPr>
                    <a:spLocks/>
                  </p:cNvSpPr>
                  <p:nvPr/>
                </p:nvSpPr>
                <p:spPr bwMode="auto">
                  <a:xfrm>
                    <a:off x="3960" y="1139"/>
                    <a:ext cx="16" cy="17"/>
                  </a:xfrm>
                  <a:custGeom>
                    <a:avLst/>
                    <a:gdLst>
                      <a:gd name="T0" fmla="*/ 9 w 16"/>
                      <a:gd name="T1" fmla="*/ 0 h 17"/>
                      <a:gd name="T2" fmla="*/ 2 w 16"/>
                      <a:gd name="T3" fmla="*/ 2 h 17"/>
                      <a:gd name="T4" fmla="*/ 0 w 16"/>
                      <a:gd name="T5" fmla="*/ 7 h 17"/>
                      <a:gd name="T6" fmla="*/ 2 w 16"/>
                      <a:gd name="T7" fmla="*/ 15 h 17"/>
                      <a:gd name="T8" fmla="*/ 9 w 16"/>
                      <a:gd name="T9" fmla="*/ 17 h 17"/>
                      <a:gd name="T10" fmla="*/ 13 w 16"/>
                      <a:gd name="T11" fmla="*/ 15 h 17"/>
                      <a:gd name="T12" fmla="*/ 16 w 16"/>
                      <a:gd name="T13" fmla="*/ 7 h 17"/>
                      <a:gd name="T14" fmla="*/ 13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7"/>
                        </a:lnTo>
                        <a:lnTo>
                          <a:pt x="2" y="15"/>
                        </a:lnTo>
                        <a:lnTo>
                          <a:pt x="9" y="17"/>
                        </a:lnTo>
                        <a:lnTo>
                          <a:pt x="13" y="15"/>
                        </a:lnTo>
                        <a:lnTo>
                          <a:pt x="16" y="7"/>
                        </a:lnTo>
                        <a:lnTo>
                          <a:pt x="13" y="2"/>
                        </a:lnTo>
                        <a:lnTo>
                          <a:pt x="9" y="0"/>
                        </a:lnTo>
                        <a:close/>
                      </a:path>
                    </a:pathLst>
                  </a:custGeom>
                  <a:solidFill>
                    <a:srgbClr val="7BD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0" name="Freeform 520"/>
                  <p:cNvSpPr>
                    <a:spLocks/>
                  </p:cNvSpPr>
                  <p:nvPr/>
                </p:nvSpPr>
                <p:spPr bwMode="auto">
                  <a:xfrm>
                    <a:off x="3962" y="1141"/>
                    <a:ext cx="11" cy="13"/>
                  </a:xfrm>
                  <a:custGeom>
                    <a:avLst/>
                    <a:gdLst>
                      <a:gd name="T0" fmla="*/ 7 w 11"/>
                      <a:gd name="T1" fmla="*/ 0 h 13"/>
                      <a:gd name="T2" fmla="*/ 2 w 11"/>
                      <a:gd name="T3" fmla="*/ 3 h 13"/>
                      <a:gd name="T4" fmla="*/ 0 w 11"/>
                      <a:gd name="T5" fmla="*/ 8 h 13"/>
                      <a:gd name="T6" fmla="*/ 2 w 11"/>
                      <a:gd name="T7" fmla="*/ 10 h 13"/>
                      <a:gd name="T8" fmla="*/ 7 w 11"/>
                      <a:gd name="T9" fmla="*/ 13 h 13"/>
                      <a:gd name="T10" fmla="*/ 9 w 11"/>
                      <a:gd name="T11" fmla="*/ 10 h 13"/>
                      <a:gd name="T12" fmla="*/ 11 w 11"/>
                      <a:gd name="T13" fmla="*/ 8 h 13"/>
                      <a:gd name="T14" fmla="*/ 9 w 11"/>
                      <a:gd name="T15" fmla="*/ 3 h 13"/>
                      <a:gd name="T16" fmla="*/ 7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7" y="0"/>
                        </a:moveTo>
                        <a:lnTo>
                          <a:pt x="2" y="3"/>
                        </a:lnTo>
                        <a:lnTo>
                          <a:pt x="0" y="8"/>
                        </a:lnTo>
                        <a:lnTo>
                          <a:pt x="2" y="10"/>
                        </a:lnTo>
                        <a:lnTo>
                          <a:pt x="7" y="13"/>
                        </a:lnTo>
                        <a:lnTo>
                          <a:pt x="9" y="10"/>
                        </a:lnTo>
                        <a:lnTo>
                          <a:pt x="11" y="8"/>
                        </a:lnTo>
                        <a:lnTo>
                          <a:pt x="9" y="3"/>
                        </a:lnTo>
                        <a:lnTo>
                          <a:pt x="7" y="0"/>
                        </a:lnTo>
                        <a:close/>
                      </a:path>
                    </a:pathLst>
                  </a:custGeom>
                  <a:solidFill>
                    <a:srgbClr val="87E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1" name="Freeform 521"/>
                  <p:cNvSpPr>
                    <a:spLocks/>
                  </p:cNvSpPr>
                  <p:nvPr/>
                </p:nvSpPr>
                <p:spPr bwMode="auto">
                  <a:xfrm>
                    <a:off x="3964" y="1144"/>
                    <a:ext cx="9" cy="10"/>
                  </a:xfrm>
                  <a:custGeom>
                    <a:avLst/>
                    <a:gdLst>
                      <a:gd name="T0" fmla="*/ 5 w 9"/>
                      <a:gd name="T1" fmla="*/ 0 h 10"/>
                      <a:gd name="T2" fmla="*/ 3 w 9"/>
                      <a:gd name="T3" fmla="*/ 2 h 10"/>
                      <a:gd name="T4" fmla="*/ 0 w 9"/>
                      <a:gd name="T5" fmla="*/ 5 h 10"/>
                      <a:gd name="T6" fmla="*/ 3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2"/>
                        </a:lnTo>
                        <a:lnTo>
                          <a:pt x="0" y="5"/>
                        </a:lnTo>
                        <a:lnTo>
                          <a:pt x="3" y="7"/>
                        </a:lnTo>
                        <a:lnTo>
                          <a:pt x="5" y="10"/>
                        </a:lnTo>
                        <a:lnTo>
                          <a:pt x="7" y="7"/>
                        </a:lnTo>
                        <a:lnTo>
                          <a:pt x="9" y="5"/>
                        </a:lnTo>
                        <a:lnTo>
                          <a:pt x="7" y="2"/>
                        </a:lnTo>
                        <a:lnTo>
                          <a:pt x="5" y="0"/>
                        </a:lnTo>
                        <a:close/>
                      </a:path>
                    </a:pathLst>
                  </a:custGeom>
                  <a:solidFill>
                    <a:srgbClr val="8FF3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2" name="Freeform 522"/>
                  <p:cNvSpPr>
                    <a:spLocks/>
                  </p:cNvSpPr>
                  <p:nvPr/>
                </p:nvSpPr>
                <p:spPr bwMode="auto">
                  <a:xfrm>
                    <a:off x="3967" y="1146"/>
                    <a:ext cx="4" cy="5"/>
                  </a:xfrm>
                  <a:custGeom>
                    <a:avLst/>
                    <a:gdLst>
                      <a:gd name="T0" fmla="*/ 2 w 4"/>
                      <a:gd name="T1" fmla="*/ 0 h 5"/>
                      <a:gd name="T2" fmla="*/ 0 w 4"/>
                      <a:gd name="T3" fmla="*/ 0 h 5"/>
                      <a:gd name="T4" fmla="*/ 0 w 4"/>
                      <a:gd name="T5" fmla="*/ 3 h 5"/>
                      <a:gd name="T6" fmla="*/ 0 w 4"/>
                      <a:gd name="T7" fmla="*/ 5 h 5"/>
                      <a:gd name="T8" fmla="*/ 2 w 4"/>
                      <a:gd name="T9" fmla="*/ 5 h 5"/>
                      <a:gd name="T10" fmla="*/ 4 w 4"/>
                      <a:gd name="T11" fmla="*/ 5 h 5"/>
                      <a:gd name="T12" fmla="*/ 4 w 4"/>
                      <a:gd name="T13" fmla="*/ 3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3"/>
                        </a:lnTo>
                        <a:lnTo>
                          <a:pt x="0" y="5"/>
                        </a:lnTo>
                        <a:lnTo>
                          <a:pt x="2" y="5"/>
                        </a:lnTo>
                        <a:lnTo>
                          <a:pt x="4" y="5"/>
                        </a:lnTo>
                        <a:lnTo>
                          <a:pt x="4" y="3"/>
                        </a:lnTo>
                        <a:lnTo>
                          <a:pt x="4" y="0"/>
                        </a:lnTo>
                        <a:lnTo>
                          <a:pt x="2" y="0"/>
                        </a:lnTo>
                        <a:close/>
                      </a:path>
                    </a:pathLst>
                  </a:custGeom>
                  <a:solidFill>
                    <a:srgbClr val="95F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341" name="Group 523"/>
                <p:cNvGrpSpPr>
                  <a:grpSpLocks/>
                </p:cNvGrpSpPr>
                <p:nvPr/>
              </p:nvGrpSpPr>
              <p:grpSpPr bwMode="auto">
                <a:xfrm>
                  <a:off x="3990" y="1219"/>
                  <a:ext cx="45" cy="42"/>
                  <a:chOff x="3990" y="1219"/>
                  <a:chExt cx="45" cy="42"/>
                </a:xfrm>
              </p:grpSpPr>
              <p:sp>
                <p:nvSpPr>
                  <p:cNvPr id="4353" name="Freeform 524"/>
                  <p:cNvSpPr>
                    <a:spLocks/>
                  </p:cNvSpPr>
                  <p:nvPr/>
                </p:nvSpPr>
                <p:spPr bwMode="auto">
                  <a:xfrm>
                    <a:off x="3990" y="1219"/>
                    <a:ext cx="45" cy="42"/>
                  </a:xfrm>
                  <a:custGeom>
                    <a:avLst/>
                    <a:gdLst>
                      <a:gd name="T0" fmla="*/ 22 w 45"/>
                      <a:gd name="T1" fmla="*/ 0 h 42"/>
                      <a:gd name="T2" fmla="*/ 13 w 45"/>
                      <a:gd name="T3" fmla="*/ 2 h 42"/>
                      <a:gd name="T4" fmla="*/ 6 w 45"/>
                      <a:gd name="T5" fmla="*/ 7 h 42"/>
                      <a:gd name="T6" fmla="*/ 2 w 45"/>
                      <a:gd name="T7" fmla="*/ 15 h 42"/>
                      <a:gd name="T8" fmla="*/ 0 w 45"/>
                      <a:gd name="T9" fmla="*/ 22 h 42"/>
                      <a:gd name="T10" fmla="*/ 2 w 45"/>
                      <a:gd name="T11" fmla="*/ 30 h 42"/>
                      <a:gd name="T12" fmla="*/ 6 w 45"/>
                      <a:gd name="T13" fmla="*/ 37 h 42"/>
                      <a:gd name="T14" fmla="*/ 13 w 45"/>
                      <a:gd name="T15" fmla="*/ 40 h 42"/>
                      <a:gd name="T16" fmla="*/ 22 w 45"/>
                      <a:gd name="T17" fmla="*/ 42 h 42"/>
                      <a:gd name="T18" fmla="*/ 32 w 45"/>
                      <a:gd name="T19" fmla="*/ 40 h 42"/>
                      <a:gd name="T20" fmla="*/ 39 w 45"/>
                      <a:gd name="T21" fmla="*/ 37 h 42"/>
                      <a:gd name="T22" fmla="*/ 43 w 45"/>
                      <a:gd name="T23" fmla="*/ 30 h 42"/>
                      <a:gd name="T24" fmla="*/ 45 w 45"/>
                      <a:gd name="T25" fmla="*/ 22 h 42"/>
                      <a:gd name="T26" fmla="*/ 43 w 45"/>
                      <a:gd name="T27" fmla="*/ 15 h 42"/>
                      <a:gd name="T28" fmla="*/ 39 w 45"/>
                      <a:gd name="T29" fmla="*/ 7 h 42"/>
                      <a:gd name="T30" fmla="*/ 32 w 45"/>
                      <a:gd name="T31" fmla="*/ 2 h 42"/>
                      <a:gd name="T32" fmla="*/ 22 w 45"/>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2"/>
                      <a:gd name="T53" fmla="*/ 45 w 4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2">
                        <a:moveTo>
                          <a:pt x="22" y="0"/>
                        </a:moveTo>
                        <a:lnTo>
                          <a:pt x="13" y="2"/>
                        </a:lnTo>
                        <a:lnTo>
                          <a:pt x="6" y="7"/>
                        </a:lnTo>
                        <a:lnTo>
                          <a:pt x="2" y="15"/>
                        </a:lnTo>
                        <a:lnTo>
                          <a:pt x="0" y="22"/>
                        </a:lnTo>
                        <a:lnTo>
                          <a:pt x="2" y="30"/>
                        </a:lnTo>
                        <a:lnTo>
                          <a:pt x="6" y="37"/>
                        </a:lnTo>
                        <a:lnTo>
                          <a:pt x="13" y="40"/>
                        </a:lnTo>
                        <a:lnTo>
                          <a:pt x="22" y="42"/>
                        </a:lnTo>
                        <a:lnTo>
                          <a:pt x="32" y="40"/>
                        </a:lnTo>
                        <a:lnTo>
                          <a:pt x="39" y="37"/>
                        </a:lnTo>
                        <a:lnTo>
                          <a:pt x="43" y="30"/>
                        </a:lnTo>
                        <a:lnTo>
                          <a:pt x="45" y="22"/>
                        </a:lnTo>
                        <a:lnTo>
                          <a:pt x="43" y="15"/>
                        </a:lnTo>
                        <a:lnTo>
                          <a:pt x="39" y="7"/>
                        </a:lnTo>
                        <a:lnTo>
                          <a:pt x="32" y="2"/>
                        </a:lnTo>
                        <a:lnTo>
                          <a:pt x="22"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4" name="Freeform 525"/>
                  <p:cNvSpPr>
                    <a:spLocks/>
                  </p:cNvSpPr>
                  <p:nvPr/>
                </p:nvSpPr>
                <p:spPr bwMode="auto">
                  <a:xfrm>
                    <a:off x="3994" y="1221"/>
                    <a:ext cx="37" cy="38"/>
                  </a:xfrm>
                  <a:custGeom>
                    <a:avLst/>
                    <a:gdLst>
                      <a:gd name="T0" fmla="*/ 18 w 37"/>
                      <a:gd name="T1" fmla="*/ 0 h 38"/>
                      <a:gd name="T2" fmla="*/ 12 w 37"/>
                      <a:gd name="T3" fmla="*/ 3 h 38"/>
                      <a:gd name="T4" fmla="*/ 5 w 37"/>
                      <a:gd name="T5" fmla="*/ 8 h 38"/>
                      <a:gd name="T6" fmla="*/ 2 w 37"/>
                      <a:gd name="T7" fmla="*/ 13 h 38"/>
                      <a:gd name="T8" fmla="*/ 0 w 37"/>
                      <a:gd name="T9" fmla="*/ 20 h 38"/>
                      <a:gd name="T10" fmla="*/ 2 w 37"/>
                      <a:gd name="T11" fmla="*/ 28 h 38"/>
                      <a:gd name="T12" fmla="*/ 5 w 37"/>
                      <a:gd name="T13" fmla="*/ 33 h 38"/>
                      <a:gd name="T14" fmla="*/ 18 w 37"/>
                      <a:gd name="T15" fmla="*/ 38 h 38"/>
                      <a:gd name="T16" fmla="*/ 32 w 37"/>
                      <a:gd name="T17" fmla="*/ 33 h 38"/>
                      <a:gd name="T18" fmla="*/ 35 w 37"/>
                      <a:gd name="T19" fmla="*/ 28 h 38"/>
                      <a:gd name="T20" fmla="*/ 37 w 37"/>
                      <a:gd name="T21" fmla="*/ 20 h 38"/>
                      <a:gd name="T22" fmla="*/ 35 w 37"/>
                      <a:gd name="T23" fmla="*/ 13 h 38"/>
                      <a:gd name="T24" fmla="*/ 32 w 37"/>
                      <a:gd name="T25" fmla="*/ 8 h 38"/>
                      <a:gd name="T26" fmla="*/ 25 w 37"/>
                      <a:gd name="T27" fmla="*/ 3 h 38"/>
                      <a:gd name="T28" fmla="*/ 18 w 37"/>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8"/>
                      <a:gd name="T47" fmla="*/ 37 w 37"/>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8">
                        <a:moveTo>
                          <a:pt x="18" y="0"/>
                        </a:moveTo>
                        <a:lnTo>
                          <a:pt x="12" y="3"/>
                        </a:lnTo>
                        <a:lnTo>
                          <a:pt x="5" y="8"/>
                        </a:lnTo>
                        <a:lnTo>
                          <a:pt x="2" y="13"/>
                        </a:lnTo>
                        <a:lnTo>
                          <a:pt x="0" y="20"/>
                        </a:lnTo>
                        <a:lnTo>
                          <a:pt x="2" y="28"/>
                        </a:lnTo>
                        <a:lnTo>
                          <a:pt x="5" y="33"/>
                        </a:lnTo>
                        <a:lnTo>
                          <a:pt x="18" y="38"/>
                        </a:lnTo>
                        <a:lnTo>
                          <a:pt x="32" y="33"/>
                        </a:lnTo>
                        <a:lnTo>
                          <a:pt x="35" y="28"/>
                        </a:lnTo>
                        <a:lnTo>
                          <a:pt x="37" y="20"/>
                        </a:lnTo>
                        <a:lnTo>
                          <a:pt x="35" y="13"/>
                        </a:lnTo>
                        <a:lnTo>
                          <a:pt x="32" y="8"/>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5" name="Freeform 526"/>
                  <p:cNvSpPr>
                    <a:spLocks/>
                  </p:cNvSpPr>
                  <p:nvPr/>
                </p:nvSpPr>
                <p:spPr bwMode="auto">
                  <a:xfrm>
                    <a:off x="3996" y="1224"/>
                    <a:ext cx="35" cy="32"/>
                  </a:xfrm>
                  <a:custGeom>
                    <a:avLst/>
                    <a:gdLst>
                      <a:gd name="T0" fmla="*/ 16 w 35"/>
                      <a:gd name="T1" fmla="*/ 0 h 32"/>
                      <a:gd name="T2" fmla="*/ 10 w 35"/>
                      <a:gd name="T3" fmla="*/ 2 h 32"/>
                      <a:gd name="T4" fmla="*/ 5 w 35"/>
                      <a:gd name="T5" fmla="*/ 5 h 32"/>
                      <a:gd name="T6" fmla="*/ 3 w 35"/>
                      <a:gd name="T7" fmla="*/ 10 h 32"/>
                      <a:gd name="T8" fmla="*/ 0 w 35"/>
                      <a:gd name="T9" fmla="*/ 17 h 32"/>
                      <a:gd name="T10" fmla="*/ 3 w 35"/>
                      <a:gd name="T11" fmla="*/ 25 h 32"/>
                      <a:gd name="T12" fmla="*/ 5 w 35"/>
                      <a:gd name="T13" fmla="*/ 30 h 32"/>
                      <a:gd name="T14" fmla="*/ 16 w 35"/>
                      <a:gd name="T15" fmla="*/ 32 h 32"/>
                      <a:gd name="T16" fmla="*/ 30 w 35"/>
                      <a:gd name="T17" fmla="*/ 30 h 32"/>
                      <a:gd name="T18" fmla="*/ 33 w 35"/>
                      <a:gd name="T19" fmla="*/ 25 h 32"/>
                      <a:gd name="T20" fmla="*/ 35 w 35"/>
                      <a:gd name="T21" fmla="*/ 17 h 32"/>
                      <a:gd name="T22" fmla="*/ 33 w 35"/>
                      <a:gd name="T23" fmla="*/ 10 h 32"/>
                      <a:gd name="T24" fmla="*/ 30 w 35"/>
                      <a:gd name="T25" fmla="*/ 5 h 32"/>
                      <a:gd name="T26" fmla="*/ 23 w 35"/>
                      <a:gd name="T27" fmla="*/ 2 h 32"/>
                      <a:gd name="T28" fmla="*/ 16 w 3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2"/>
                      <a:gd name="T47" fmla="*/ 35 w 3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2">
                        <a:moveTo>
                          <a:pt x="16" y="0"/>
                        </a:moveTo>
                        <a:lnTo>
                          <a:pt x="10" y="2"/>
                        </a:lnTo>
                        <a:lnTo>
                          <a:pt x="5" y="5"/>
                        </a:lnTo>
                        <a:lnTo>
                          <a:pt x="3" y="10"/>
                        </a:lnTo>
                        <a:lnTo>
                          <a:pt x="0" y="17"/>
                        </a:lnTo>
                        <a:lnTo>
                          <a:pt x="3" y="25"/>
                        </a:lnTo>
                        <a:lnTo>
                          <a:pt x="5" y="30"/>
                        </a:lnTo>
                        <a:lnTo>
                          <a:pt x="16" y="32"/>
                        </a:lnTo>
                        <a:lnTo>
                          <a:pt x="30" y="30"/>
                        </a:lnTo>
                        <a:lnTo>
                          <a:pt x="33" y="25"/>
                        </a:lnTo>
                        <a:lnTo>
                          <a:pt x="35" y="17"/>
                        </a:lnTo>
                        <a:lnTo>
                          <a:pt x="33"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6" name="Freeform 527"/>
                  <p:cNvSpPr>
                    <a:spLocks/>
                  </p:cNvSpPr>
                  <p:nvPr/>
                </p:nvSpPr>
                <p:spPr bwMode="auto">
                  <a:xfrm>
                    <a:off x="3999" y="1226"/>
                    <a:ext cx="30" cy="30"/>
                  </a:xfrm>
                  <a:custGeom>
                    <a:avLst/>
                    <a:gdLst>
                      <a:gd name="T0" fmla="*/ 13 w 30"/>
                      <a:gd name="T1" fmla="*/ 0 h 30"/>
                      <a:gd name="T2" fmla="*/ 9 w 30"/>
                      <a:gd name="T3" fmla="*/ 3 h 30"/>
                      <a:gd name="T4" fmla="*/ 4 w 30"/>
                      <a:gd name="T5" fmla="*/ 5 h 30"/>
                      <a:gd name="T6" fmla="*/ 2 w 30"/>
                      <a:gd name="T7" fmla="*/ 10 h 30"/>
                      <a:gd name="T8" fmla="*/ 0 w 30"/>
                      <a:gd name="T9" fmla="*/ 15 h 30"/>
                      <a:gd name="T10" fmla="*/ 2 w 30"/>
                      <a:gd name="T11" fmla="*/ 23 h 30"/>
                      <a:gd name="T12" fmla="*/ 4 w 30"/>
                      <a:gd name="T13" fmla="*/ 28 h 30"/>
                      <a:gd name="T14" fmla="*/ 13 w 30"/>
                      <a:gd name="T15" fmla="*/ 30 h 30"/>
                      <a:gd name="T16" fmla="*/ 25 w 30"/>
                      <a:gd name="T17" fmla="*/ 28 h 30"/>
                      <a:gd name="T18" fmla="*/ 30 w 30"/>
                      <a:gd name="T19" fmla="*/ 23 h 30"/>
                      <a:gd name="T20" fmla="*/ 30 w 30"/>
                      <a:gd name="T21" fmla="*/ 15 h 30"/>
                      <a:gd name="T22" fmla="*/ 30 w 30"/>
                      <a:gd name="T23" fmla="*/ 10 h 30"/>
                      <a:gd name="T24" fmla="*/ 25 w 30"/>
                      <a:gd name="T25" fmla="*/ 5 h 30"/>
                      <a:gd name="T26" fmla="*/ 20 w 30"/>
                      <a:gd name="T27" fmla="*/ 3 h 30"/>
                      <a:gd name="T28" fmla="*/ 13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3" y="0"/>
                        </a:moveTo>
                        <a:lnTo>
                          <a:pt x="9" y="3"/>
                        </a:lnTo>
                        <a:lnTo>
                          <a:pt x="4" y="5"/>
                        </a:lnTo>
                        <a:lnTo>
                          <a:pt x="2" y="10"/>
                        </a:lnTo>
                        <a:lnTo>
                          <a:pt x="0" y="15"/>
                        </a:lnTo>
                        <a:lnTo>
                          <a:pt x="2" y="23"/>
                        </a:lnTo>
                        <a:lnTo>
                          <a:pt x="4" y="28"/>
                        </a:lnTo>
                        <a:lnTo>
                          <a:pt x="13" y="30"/>
                        </a:lnTo>
                        <a:lnTo>
                          <a:pt x="25" y="28"/>
                        </a:lnTo>
                        <a:lnTo>
                          <a:pt x="30" y="23"/>
                        </a:lnTo>
                        <a:lnTo>
                          <a:pt x="30" y="15"/>
                        </a:lnTo>
                        <a:lnTo>
                          <a:pt x="30" y="10"/>
                        </a:lnTo>
                        <a:lnTo>
                          <a:pt x="25" y="5"/>
                        </a:lnTo>
                        <a:lnTo>
                          <a:pt x="20" y="3"/>
                        </a:lnTo>
                        <a:lnTo>
                          <a:pt x="13"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7" name="Freeform 528"/>
                  <p:cNvSpPr>
                    <a:spLocks/>
                  </p:cNvSpPr>
                  <p:nvPr/>
                </p:nvSpPr>
                <p:spPr bwMode="auto">
                  <a:xfrm>
                    <a:off x="4001" y="1229"/>
                    <a:ext cx="25" cy="25"/>
                  </a:xfrm>
                  <a:custGeom>
                    <a:avLst/>
                    <a:gdLst>
                      <a:gd name="T0" fmla="*/ 11 w 25"/>
                      <a:gd name="T1" fmla="*/ 0 h 25"/>
                      <a:gd name="T2" fmla="*/ 2 w 25"/>
                      <a:gd name="T3" fmla="*/ 2 h 25"/>
                      <a:gd name="T4" fmla="*/ 0 w 25"/>
                      <a:gd name="T5" fmla="*/ 12 h 25"/>
                      <a:gd name="T6" fmla="*/ 2 w 25"/>
                      <a:gd name="T7" fmla="*/ 22 h 25"/>
                      <a:gd name="T8" fmla="*/ 11 w 25"/>
                      <a:gd name="T9" fmla="*/ 25 h 25"/>
                      <a:gd name="T10" fmla="*/ 21 w 25"/>
                      <a:gd name="T11" fmla="*/ 22 h 25"/>
                      <a:gd name="T12" fmla="*/ 25 w 25"/>
                      <a:gd name="T13" fmla="*/ 17 h 25"/>
                      <a:gd name="T14" fmla="*/ 25 w 25"/>
                      <a:gd name="T15" fmla="*/ 12 h 25"/>
                      <a:gd name="T16" fmla="*/ 25 w 25"/>
                      <a:gd name="T17" fmla="*/ 7 h 25"/>
                      <a:gd name="T18" fmla="*/ 21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2" y="2"/>
                        </a:lnTo>
                        <a:lnTo>
                          <a:pt x="0" y="12"/>
                        </a:lnTo>
                        <a:lnTo>
                          <a:pt x="2" y="22"/>
                        </a:lnTo>
                        <a:lnTo>
                          <a:pt x="11" y="25"/>
                        </a:lnTo>
                        <a:lnTo>
                          <a:pt x="21" y="22"/>
                        </a:lnTo>
                        <a:lnTo>
                          <a:pt x="25" y="17"/>
                        </a:lnTo>
                        <a:lnTo>
                          <a:pt x="25" y="12"/>
                        </a:lnTo>
                        <a:lnTo>
                          <a:pt x="25" y="7"/>
                        </a:lnTo>
                        <a:lnTo>
                          <a:pt x="21"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8" name="Freeform 529"/>
                  <p:cNvSpPr>
                    <a:spLocks/>
                  </p:cNvSpPr>
                  <p:nvPr/>
                </p:nvSpPr>
                <p:spPr bwMode="auto">
                  <a:xfrm>
                    <a:off x="4003" y="1229"/>
                    <a:ext cx="21" cy="22"/>
                  </a:xfrm>
                  <a:custGeom>
                    <a:avLst/>
                    <a:gdLst>
                      <a:gd name="T0" fmla="*/ 12 w 21"/>
                      <a:gd name="T1" fmla="*/ 0 h 22"/>
                      <a:gd name="T2" fmla="*/ 3 w 21"/>
                      <a:gd name="T3" fmla="*/ 2 h 22"/>
                      <a:gd name="T4" fmla="*/ 0 w 21"/>
                      <a:gd name="T5" fmla="*/ 12 h 22"/>
                      <a:gd name="T6" fmla="*/ 3 w 21"/>
                      <a:gd name="T7" fmla="*/ 20 h 22"/>
                      <a:gd name="T8" fmla="*/ 12 w 21"/>
                      <a:gd name="T9" fmla="*/ 22 h 22"/>
                      <a:gd name="T10" fmla="*/ 19 w 21"/>
                      <a:gd name="T11" fmla="*/ 20 h 22"/>
                      <a:gd name="T12" fmla="*/ 21 w 21"/>
                      <a:gd name="T13" fmla="*/ 12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12"/>
                        </a:lnTo>
                        <a:lnTo>
                          <a:pt x="3" y="20"/>
                        </a:lnTo>
                        <a:lnTo>
                          <a:pt x="12" y="22"/>
                        </a:lnTo>
                        <a:lnTo>
                          <a:pt x="19" y="20"/>
                        </a:lnTo>
                        <a:lnTo>
                          <a:pt x="21" y="12"/>
                        </a:lnTo>
                        <a:lnTo>
                          <a:pt x="19" y="2"/>
                        </a:lnTo>
                        <a:lnTo>
                          <a:pt x="12"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9" name="Freeform 530"/>
                  <p:cNvSpPr>
                    <a:spLocks/>
                  </p:cNvSpPr>
                  <p:nvPr/>
                </p:nvSpPr>
                <p:spPr bwMode="auto">
                  <a:xfrm>
                    <a:off x="4006" y="1231"/>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0" name="Freeform 531"/>
                  <p:cNvSpPr>
                    <a:spLocks/>
                  </p:cNvSpPr>
                  <p:nvPr/>
                </p:nvSpPr>
                <p:spPr bwMode="auto">
                  <a:xfrm>
                    <a:off x="4008" y="1234"/>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1" name="Freeform 532"/>
                  <p:cNvSpPr>
                    <a:spLocks/>
                  </p:cNvSpPr>
                  <p:nvPr/>
                </p:nvSpPr>
                <p:spPr bwMode="auto">
                  <a:xfrm>
                    <a:off x="4010" y="1236"/>
                    <a:ext cx="9" cy="10"/>
                  </a:xfrm>
                  <a:custGeom>
                    <a:avLst/>
                    <a:gdLst>
                      <a:gd name="T0" fmla="*/ 5 w 9"/>
                      <a:gd name="T1" fmla="*/ 0 h 10"/>
                      <a:gd name="T2" fmla="*/ 2 w 9"/>
                      <a:gd name="T3" fmla="*/ 3 h 10"/>
                      <a:gd name="T4" fmla="*/ 0 w 9"/>
                      <a:gd name="T5" fmla="*/ 5 h 10"/>
                      <a:gd name="T6" fmla="*/ 2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3"/>
                        </a:lnTo>
                        <a:lnTo>
                          <a:pt x="0" y="5"/>
                        </a:lnTo>
                        <a:lnTo>
                          <a:pt x="2" y="8"/>
                        </a:lnTo>
                        <a:lnTo>
                          <a:pt x="5" y="10"/>
                        </a:lnTo>
                        <a:lnTo>
                          <a:pt x="7" y="8"/>
                        </a:lnTo>
                        <a:lnTo>
                          <a:pt x="9" y="5"/>
                        </a:lnTo>
                        <a:lnTo>
                          <a:pt x="7" y="3"/>
                        </a:lnTo>
                        <a:lnTo>
                          <a:pt x="5"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62" name="Freeform 533"/>
                  <p:cNvSpPr>
                    <a:spLocks/>
                  </p:cNvSpPr>
                  <p:nvPr/>
                </p:nvSpPr>
                <p:spPr bwMode="auto">
                  <a:xfrm>
                    <a:off x="4012" y="1239"/>
                    <a:ext cx="5" cy="5"/>
                  </a:xfrm>
                  <a:custGeom>
                    <a:avLst/>
                    <a:gdLst>
                      <a:gd name="T0" fmla="*/ 3 w 5"/>
                      <a:gd name="T1" fmla="*/ 0 h 5"/>
                      <a:gd name="T2" fmla="*/ 0 w 5"/>
                      <a:gd name="T3" fmla="*/ 0 h 5"/>
                      <a:gd name="T4" fmla="*/ 0 w 5"/>
                      <a:gd name="T5" fmla="*/ 2 h 5"/>
                      <a:gd name="T6" fmla="*/ 0 w 5"/>
                      <a:gd name="T7" fmla="*/ 5 h 5"/>
                      <a:gd name="T8" fmla="*/ 3 w 5"/>
                      <a:gd name="T9" fmla="*/ 5 h 5"/>
                      <a:gd name="T10" fmla="*/ 5 w 5"/>
                      <a:gd name="T11" fmla="*/ 5 h 5"/>
                      <a:gd name="T12" fmla="*/ 5 w 5"/>
                      <a:gd name="T13" fmla="*/ 2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2"/>
                        </a:lnTo>
                        <a:lnTo>
                          <a:pt x="0" y="5"/>
                        </a:lnTo>
                        <a:lnTo>
                          <a:pt x="3" y="5"/>
                        </a:lnTo>
                        <a:lnTo>
                          <a:pt x="5" y="5"/>
                        </a:lnTo>
                        <a:lnTo>
                          <a:pt x="5" y="2"/>
                        </a:lnTo>
                        <a:lnTo>
                          <a:pt x="5" y="0"/>
                        </a:lnTo>
                        <a:lnTo>
                          <a:pt x="3"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342" name="Group 534"/>
                <p:cNvGrpSpPr>
                  <a:grpSpLocks/>
                </p:cNvGrpSpPr>
                <p:nvPr/>
              </p:nvGrpSpPr>
              <p:grpSpPr bwMode="auto">
                <a:xfrm>
                  <a:off x="3783" y="1281"/>
                  <a:ext cx="46" cy="43"/>
                  <a:chOff x="3783" y="1281"/>
                  <a:chExt cx="46" cy="43"/>
                </a:xfrm>
              </p:grpSpPr>
              <p:sp>
                <p:nvSpPr>
                  <p:cNvPr id="4343" name="Freeform 535"/>
                  <p:cNvSpPr>
                    <a:spLocks/>
                  </p:cNvSpPr>
                  <p:nvPr/>
                </p:nvSpPr>
                <p:spPr bwMode="auto">
                  <a:xfrm>
                    <a:off x="3783" y="1281"/>
                    <a:ext cx="46" cy="43"/>
                  </a:xfrm>
                  <a:custGeom>
                    <a:avLst/>
                    <a:gdLst>
                      <a:gd name="T0" fmla="*/ 23 w 46"/>
                      <a:gd name="T1" fmla="*/ 0 h 43"/>
                      <a:gd name="T2" fmla="*/ 14 w 46"/>
                      <a:gd name="T3" fmla="*/ 3 h 43"/>
                      <a:gd name="T4" fmla="*/ 7 w 46"/>
                      <a:gd name="T5" fmla="*/ 8 h 43"/>
                      <a:gd name="T6" fmla="*/ 2 w 46"/>
                      <a:gd name="T7" fmla="*/ 15 h 43"/>
                      <a:gd name="T8" fmla="*/ 0 w 46"/>
                      <a:gd name="T9" fmla="*/ 23 h 43"/>
                      <a:gd name="T10" fmla="*/ 2 w 46"/>
                      <a:gd name="T11" fmla="*/ 30 h 43"/>
                      <a:gd name="T12" fmla="*/ 7 w 46"/>
                      <a:gd name="T13" fmla="*/ 38 h 43"/>
                      <a:gd name="T14" fmla="*/ 14 w 46"/>
                      <a:gd name="T15" fmla="*/ 40 h 43"/>
                      <a:gd name="T16" fmla="*/ 23 w 46"/>
                      <a:gd name="T17" fmla="*/ 43 h 43"/>
                      <a:gd name="T18" fmla="*/ 32 w 46"/>
                      <a:gd name="T19" fmla="*/ 40 h 43"/>
                      <a:gd name="T20" fmla="*/ 39 w 46"/>
                      <a:gd name="T21" fmla="*/ 38 h 43"/>
                      <a:gd name="T22" fmla="*/ 44 w 46"/>
                      <a:gd name="T23" fmla="*/ 30 h 43"/>
                      <a:gd name="T24" fmla="*/ 46 w 46"/>
                      <a:gd name="T25" fmla="*/ 23 h 43"/>
                      <a:gd name="T26" fmla="*/ 44 w 46"/>
                      <a:gd name="T27" fmla="*/ 15 h 43"/>
                      <a:gd name="T28" fmla="*/ 39 w 46"/>
                      <a:gd name="T29" fmla="*/ 8 h 43"/>
                      <a:gd name="T30" fmla="*/ 32 w 46"/>
                      <a:gd name="T31" fmla="*/ 3 h 43"/>
                      <a:gd name="T32" fmla="*/ 23 w 46"/>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3"/>
                      <a:gd name="T53" fmla="*/ 46 w 4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3">
                        <a:moveTo>
                          <a:pt x="23" y="0"/>
                        </a:moveTo>
                        <a:lnTo>
                          <a:pt x="14" y="3"/>
                        </a:lnTo>
                        <a:lnTo>
                          <a:pt x="7" y="8"/>
                        </a:lnTo>
                        <a:lnTo>
                          <a:pt x="2" y="15"/>
                        </a:lnTo>
                        <a:lnTo>
                          <a:pt x="0" y="23"/>
                        </a:lnTo>
                        <a:lnTo>
                          <a:pt x="2" y="30"/>
                        </a:lnTo>
                        <a:lnTo>
                          <a:pt x="7" y="38"/>
                        </a:lnTo>
                        <a:lnTo>
                          <a:pt x="14" y="40"/>
                        </a:lnTo>
                        <a:lnTo>
                          <a:pt x="23" y="43"/>
                        </a:lnTo>
                        <a:lnTo>
                          <a:pt x="32" y="40"/>
                        </a:lnTo>
                        <a:lnTo>
                          <a:pt x="39" y="38"/>
                        </a:lnTo>
                        <a:lnTo>
                          <a:pt x="44" y="30"/>
                        </a:lnTo>
                        <a:lnTo>
                          <a:pt x="46" y="23"/>
                        </a:lnTo>
                        <a:lnTo>
                          <a:pt x="44" y="15"/>
                        </a:lnTo>
                        <a:lnTo>
                          <a:pt x="39" y="8"/>
                        </a:lnTo>
                        <a:lnTo>
                          <a:pt x="32" y="3"/>
                        </a:lnTo>
                        <a:lnTo>
                          <a:pt x="23" y="0"/>
                        </a:lnTo>
                        <a:close/>
                      </a:path>
                    </a:pathLst>
                  </a:custGeom>
                  <a:solidFill>
                    <a:srgbClr val="001B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44" name="Freeform 536"/>
                  <p:cNvSpPr>
                    <a:spLocks/>
                  </p:cNvSpPr>
                  <p:nvPr/>
                </p:nvSpPr>
                <p:spPr bwMode="auto">
                  <a:xfrm>
                    <a:off x="3788" y="1284"/>
                    <a:ext cx="36" cy="37"/>
                  </a:xfrm>
                  <a:custGeom>
                    <a:avLst/>
                    <a:gdLst>
                      <a:gd name="T0" fmla="*/ 18 w 36"/>
                      <a:gd name="T1" fmla="*/ 0 h 37"/>
                      <a:gd name="T2" fmla="*/ 11 w 36"/>
                      <a:gd name="T3" fmla="*/ 2 h 37"/>
                      <a:gd name="T4" fmla="*/ 4 w 36"/>
                      <a:gd name="T5" fmla="*/ 7 h 37"/>
                      <a:gd name="T6" fmla="*/ 2 w 36"/>
                      <a:gd name="T7" fmla="*/ 12 h 37"/>
                      <a:gd name="T8" fmla="*/ 0 w 36"/>
                      <a:gd name="T9" fmla="*/ 20 h 37"/>
                      <a:gd name="T10" fmla="*/ 2 w 36"/>
                      <a:gd name="T11" fmla="*/ 27 h 37"/>
                      <a:gd name="T12" fmla="*/ 4 w 36"/>
                      <a:gd name="T13" fmla="*/ 32 h 37"/>
                      <a:gd name="T14" fmla="*/ 18 w 36"/>
                      <a:gd name="T15" fmla="*/ 37 h 37"/>
                      <a:gd name="T16" fmla="*/ 32 w 36"/>
                      <a:gd name="T17" fmla="*/ 32 h 37"/>
                      <a:gd name="T18" fmla="*/ 34 w 36"/>
                      <a:gd name="T19" fmla="*/ 27 h 37"/>
                      <a:gd name="T20" fmla="*/ 36 w 36"/>
                      <a:gd name="T21" fmla="*/ 20 h 37"/>
                      <a:gd name="T22" fmla="*/ 34 w 36"/>
                      <a:gd name="T23" fmla="*/ 12 h 37"/>
                      <a:gd name="T24" fmla="*/ 32 w 36"/>
                      <a:gd name="T25" fmla="*/ 7 h 37"/>
                      <a:gd name="T26" fmla="*/ 25 w 36"/>
                      <a:gd name="T27" fmla="*/ 2 h 37"/>
                      <a:gd name="T28" fmla="*/ 18 w 3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7"/>
                      <a:gd name="T47" fmla="*/ 36 w 3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7">
                        <a:moveTo>
                          <a:pt x="18" y="0"/>
                        </a:moveTo>
                        <a:lnTo>
                          <a:pt x="11" y="2"/>
                        </a:lnTo>
                        <a:lnTo>
                          <a:pt x="4" y="7"/>
                        </a:lnTo>
                        <a:lnTo>
                          <a:pt x="2" y="12"/>
                        </a:lnTo>
                        <a:lnTo>
                          <a:pt x="0" y="20"/>
                        </a:lnTo>
                        <a:lnTo>
                          <a:pt x="2" y="27"/>
                        </a:lnTo>
                        <a:lnTo>
                          <a:pt x="4" y="32"/>
                        </a:lnTo>
                        <a:lnTo>
                          <a:pt x="18" y="37"/>
                        </a:lnTo>
                        <a:lnTo>
                          <a:pt x="32" y="32"/>
                        </a:lnTo>
                        <a:lnTo>
                          <a:pt x="34" y="27"/>
                        </a:lnTo>
                        <a:lnTo>
                          <a:pt x="36" y="20"/>
                        </a:lnTo>
                        <a:lnTo>
                          <a:pt x="34" y="12"/>
                        </a:lnTo>
                        <a:lnTo>
                          <a:pt x="32" y="7"/>
                        </a:lnTo>
                        <a:lnTo>
                          <a:pt x="25" y="2"/>
                        </a:lnTo>
                        <a:lnTo>
                          <a:pt x="18" y="0"/>
                        </a:lnTo>
                        <a:close/>
                      </a:path>
                    </a:pathLst>
                  </a:custGeom>
                  <a:solidFill>
                    <a:srgbClr val="0039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45" name="Freeform 537"/>
                  <p:cNvSpPr>
                    <a:spLocks/>
                  </p:cNvSpPr>
                  <p:nvPr/>
                </p:nvSpPr>
                <p:spPr bwMode="auto">
                  <a:xfrm>
                    <a:off x="3790" y="1286"/>
                    <a:ext cx="34" cy="33"/>
                  </a:xfrm>
                  <a:custGeom>
                    <a:avLst/>
                    <a:gdLst>
                      <a:gd name="T0" fmla="*/ 16 w 34"/>
                      <a:gd name="T1" fmla="*/ 0 h 33"/>
                      <a:gd name="T2" fmla="*/ 9 w 34"/>
                      <a:gd name="T3" fmla="*/ 3 h 33"/>
                      <a:gd name="T4" fmla="*/ 5 w 34"/>
                      <a:gd name="T5" fmla="*/ 5 h 33"/>
                      <a:gd name="T6" fmla="*/ 2 w 34"/>
                      <a:gd name="T7" fmla="*/ 10 h 33"/>
                      <a:gd name="T8" fmla="*/ 0 w 34"/>
                      <a:gd name="T9" fmla="*/ 18 h 33"/>
                      <a:gd name="T10" fmla="*/ 2 w 34"/>
                      <a:gd name="T11" fmla="*/ 25 h 33"/>
                      <a:gd name="T12" fmla="*/ 5 w 34"/>
                      <a:gd name="T13" fmla="*/ 30 h 33"/>
                      <a:gd name="T14" fmla="*/ 16 w 34"/>
                      <a:gd name="T15" fmla="*/ 33 h 33"/>
                      <a:gd name="T16" fmla="*/ 30 w 34"/>
                      <a:gd name="T17" fmla="*/ 30 h 33"/>
                      <a:gd name="T18" fmla="*/ 32 w 34"/>
                      <a:gd name="T19" fmla="*/ 25 h 33"/>
                      <a:gd name="T20" fmla="*/ 34 w 34"/>
                      <a:gd name="T21" fmla="*/ 18 h 33"/>
                      <a:gd name="T22" fmla="*/ 32 w 34"/>
                      <a:gd name="T23" fmla="*/ 10 h 33"/>
                      <a:gd name="T24" fmla="*/ 30 w 34"/>
                      <a:gd name="T25" fmla="*/ 5 h 33"/>
                      <a:gd name="T26" fmla="*/ 23 w 34"/>
                      <a:gd name="T27" fmla="*/ 3 h 33"/>
                      <a:gd name="T28" fmla="*/ 16 w 34"/>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3"/>
                      <a:gd name="T47" fmla="*/ 34 w 34"/>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3">
                        <a:moveTo>
                          <a:pt x="16" y="0"/>
                        </a:moveTo>
                        <a:lnTo>
                          <a:pt x="9" y="3"/>
                        </a:lnTo>
                        <a:lnTo>
                          <a:pt x="5" y="5"/>
                        </a:lnTo>
                        <a:lnTo>
                          <a:pt x="2" y="10"/>
                        </a:lnTo>
                        <a:lnTo>
                          <a:pt x="0" y="18"/>
                        </a:lnTo>
                        <a:lnTo>
                          <a:pt x="2" y="25"/>
                        </a:lnTo>
                        <a:lnTo>
                          <a:pt x="5" y="30"/>
                        </a:lnTo>
                        <a:lnTo>
                          <a:pt x="16" y="33"/>
                        </a:lnTo>
                        <a:lnTo>
                          <a:pt x="30" y="30"/>
                        </a:lnTo>
                        <a:lnTo>
                          <a:pt x="32" y="25"/>
                        </a:lnTo>
                        <a:lnTo>
                          <a:pt x="34" y="18"/>
                        </a:lnTo>
                        <a:lnTo>
                          <a:pt x="32" y="10"/>
                        </a:lnTo>
                        <a:lnTo>
                          <a:pt x="30" y="5"/>
                        </a:lnTo>
                        <a:lnTo>
                          <a:pt x="23" y="3"/>
                        </a:lnTo>
                        <a:lnTo>
                          <a:pt x="16" y="0"/>
                        </a:lnTo>
                        <a:close/>
                      </a:path>
                    </a:pathLst>
                  </a:custGeom>
                  <a:solidFill>
                    <a:srgbClr val="005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46" name="Freeform 538"/>
                  <p:cNvSpPr>
                    <a:spLocks/>
                  </p:cNvSpPr>
                  <p:nvPr/>
                </p:nvSpPr>
                <p:spPr bwMode="auto">
                  <a:xfrm>
                    <a:off x="3792" y="1289"/>
                    <a:ext cx="30" cy="30"/>
                  </a:xfrm>
                  <a:custGeom>
                    <a:avLst/>
                    <a:gdLst>
                      <a:gd name="T0" fmla="*/ 14 w 30"/>
                      <a:gd name="T1" fmla="*/ 0 h 30"/>
                      <a:gd name="T2" fmla="*/ 9 w 30"/>
                      <a:gd name="T3" fmla="*/ 2 h 30"/>
                      <a:gd name="T4" fmla="*/ 5 w 30"/>
                      <a:gd name="T5" fmla="*/ 5 h 30"/>
                      <a:gd name="T6" fmla="*/ 3 w 30"/>
                      <a:gd name="T7" fmla="*/ 10 h 30"/>
                      <a:gd name="T8" fmla="*/ 0 w 30"/>
                      <a:gd name="T9" fmla="*/ 15 h 30"/>
                      <a:gd name="T10" fmla="*/ 3 w 30"/>
                      <a:gd name="T11" fmla="*/ 22 h 30"/>
                      <a:gd name="T12" fmla="*/ 5 w 30"/>
                      <a:gd name="T13" fmla="*/ 27 h 30"/>
                      <a:gd name="T14" fmla="*/ 14 w 30"/>
                      <a:gd name="T15" fmla="*/ 30 h 30"/>
                      <a:gd name="T16" fmla="*/ 25 w 30"/>
                      <a:gd name="T17" fmla="*/ 27 h 30"/>
                      <a:gd name="T18" fmla="*/ 30 w 30"/>
                      <a:gd name="T19" fmla="*/ 22 h 30"/>
                      <a:gd name="T20" fmla="*/ 30 w 30"/>
                      <a:gd name="T21" fmla="*/ 15 h 30"/>
                      <a:gd name="T22" fmla="*/ 30 w 30"/>
                      <a:gd name="T23" fmla="*/ 10 h 30"/>
                      <a:gd name="T24" fmla="*/ 25 w 30"/>
                      <a:gd name="T25" fmla="*/ 5 h 30"/>
                      <a:gd name="T26" fmla="*/ 21 w 30"/>
                      <a:gd name="T27" fmla="*/ 2 h 30"/>
                      <a:gd name="T28" fmla="*/ 14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4" y="0"/>
                        </a:moveTo>
                        <a:lnTo>
                          <a:pt x="9" y="2"/>
                        </a:lnTo>
                        <a:lnTo>
                          <a:pt x="5" y="5"/>
                        </a:lnTo>
                        <a:lnTo>
                          <a:pt x="3" y="10"/>
                        </a:lnTo>
                        <a:lnTo>
                          <a:pt x="0" y="15"/>
                        </a:lnTo>
                        <a:lnTo>
                          <a:pt x="3" y="22"/>
                        </a:lnTo>
                        <a:lnTo>
                          <a:pt x="5" y="27"/>
                        </a:lnTo>
                        <a:lnTo>
                          <a:pt x="14" y="30"/>
                        </a:lnTo>
                        <a:lnTo>
                          <a:pt x="25" y="27"/>
                        </a:lnTo>
                        <a:lnTo>
                          <a:pt x="30" y="22"/>
                        </a:lnTo>
                        <a:lnTo>
                          <a:pt x="30" y="15"/>
                        </a:lnTo>
                        <a:lnTo>
                          <a:pt x="30" y="10"/>
                        </a:lnTo>
                        <a:lnTo>
                          <a:pt x="25" y="5"/>
                        </a:lnTo>
                        <a:lnTo>
                          <a:pt x="21" y="2"/>
                        </a:lnTo>
                        <a:lnTo>
                          <a:pt x="14" y="0"/>
                        </a:lnTo>
                        <a:close/>
                      </a:path>
                    </a:pathLst>
                  </a:custGeom>
                  <a:solidFill>
                    <a:srgbClr val="007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47" name="Freeform 539"/>
                  <p:cNvSpPr>
                    <a:spLocks/>
                  </p:cNvSpPr>
                  <p:nvPr/>
                </p:nvSpPr>
                <p:spPr bwMode="auto">
                  <a:xfrm>
                    <a:off x="3795" y="1291"/>
                    <a:ext cx="25" cy="25"/>
                  </a:xfrm>
                  <a:custGeom>
                    <a:avLst/>
                    <a:gdLst>
                      <a:gd name="T0" fmla="*/ 11 w 25"/>
                      <a:gd name="T1" fmla="*/ 0 h 25"/>
                      <a:gd name="T2" fmla="*/ 2 w 25"/>
                      <a:gd name="T3" fmla="*/ 3 h 25"/>
                      <a:gd name="T4" fmla="*/ 0 w 25"/>
                      <a:gd name="T5" fmla="*/ 13 h 25"/>
                      <a:gd name="T6" fmla="*/ 2 w 25"/>
                      <a:gd name="T7" fmla="*/ 23 h 25"/>
                      <a:gd name="T8" fmla="*/ 11 w 25"/>
                      <a:gd name="T9" fmla="*/ 25 h 25"/>
                      <a:gd name="T10" fmla="*/ 22 w 25"/>
                      <a:gd name="T11" fmla="*/ 23 h 25"/>
                      <a:gd name="T12" fmla="*/ 25 w 25"/>
                      <a:gd name="T13" fmla="*/ 13 h 25"/>
                      <a:gd name="T14" fmla="*/ 22 w 25"/>
                      <a:gd name="T15" fmla="*/ 3 h 25"/>
                      <a:gd name="T16" fmla="*/ 11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1" y="0"/>
                        </a:moveTo>
                        <a:lnTo>
                          <a:pt x="2" y="3"/>
                        </a:lnTo>
                        <a:lnTo>
                          <a:pt x="0" y="13"/>
                        </a:lnTo>
                        <a:lnTo>
                          <a:pt x="2" y="23"/>
                        </a:lnTo>
                        <a:lnTo>
                          <a:pt x="11" y="25"/>
                        </a:lnTo>
                        <a:lnTo>
                          <a:pt x="22" y="23"/>
                        </a:lnTo>
                        <a:lnTo>
                          <a:pt x="25" y="13"/>
                        </a:lnTo>
                        <a:lnTo>
                          <a:pt x="22" y="3"/>
                        </a:lnTo>
                        <a:lnTo>
                          <a:pt x="11" y="0"/>
                        </a:lnTo>
                        <a:close/>
                      </a:path>
                    </a:pathLst>
                  </a:custGeom>
                  <a:solidFill>
                    <a:srgbClr val="009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48" name="Freeform 540"/>
                  <p:cNvSpPr>
                    <a:spLocks/>
                  </p:cNvSpPr>
                  <p:nvPr/>
                </p:nvSpPr>
                <p:spPr bwMode="auto">
                  <a:xfrm>
                    <a:off x="3797" y="1291"/>
                    <a:ext cx="20" cy="23"/>
                  </a:xfrm>
                  <a:custGeom>
                    <a:avLst/>
                    <a:gdLst>
                      <a:gd name="T0" fmla="*/ 11 w 20"/>
                      <a:gd name="T1" fmla="*/ 0 h 23"/>
                      <a:gd name="T2" fmla="*/ 2 w 20"/>
                      <a:gd name="T3" fmla="*/ 3 h 23"/>
                      <a:gd name="T4" fmla="*/ 0 w 20"/>
                      <a:gd name="T5" fmla="*/ 13 h 23"/>
                      <a:gd name="T6" fmla="*/ 2 w 20"/>
                      <a:gd name="T7" fmla="*/ 20 h 23"/>
                      <a:gd name="T8" fmla="*/ 11 w 20"/>
                      <a:gd name="T9" fmla="*/ 23 h 23"/>
                      <a:gd name="T10" fmla="*/ 18 w 20"/>
                      <a:gd name="T11" fmla="*/ 20 h 23"/>
                      <a:gd name="T12" fmla="*/ 20 w 20"/>
                      <a:gd name="T13" fmla="*/ 13 h 23"/>
                      <a:gd name="T14" fmla="*/ 18 w 20"/>
                      <a:gd name="T15" fmla="*/ 3 h 23"/>
                      <a:gd name="T16" fmla="*/ 1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1" y="0"/>
                        </a:moveTo>
                        <a:lnTo>
                          <a:pt x="2" y="3"/>
                        </a:lnTo>
                        <a:lnTo>
                          <a:pt x="0" y="13"/>
                        </a:lnTo>
                        <a:lnTo>
                          <a:pt x="2" y="20"/>
                        </a:lnTo>
                        <a:lnTo>
                          <a:pt x="11" y="23"/>
                        </a:lnTo>
                        <a:lnTo>
                          <a:pt x="18" y="20"/>
                        </a:lnTo>
                        <a:lnTo>
                          <a:pt x="20" y="13"/>
                        </a:lnTo>
                        <a:lnTo>
                          <a:pt x="18" y="3"/>
                        </a:lnTo>
                        <a:lnTo>
                          <a:pt x="11"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49" name="Freeform 541"/>
                  <p:cNvSpPr>
                    <a:spLocks/>
                  </p:cNvSpPr>
                  <p:nvPr/>
                </p:nvSpPr>
                <p:spPr bwMode="auto">
                  <a:xfrm>
                    <a:off x="3799" y="1294"/>
                    <a:ext cx="16" cy="17"/>
                  </a:xfrm>
                  <a:custGeom>
                    <a:avLst/>
                    <a:gdLst>
                      <a:gd name="T0" fmla="*/ 9 w 16"/>
                      <a:gd name="T1" fmla="*/ 0 h 17"/>
                      <a:gd name="T2" fmla="*/ 2 w 16"/>
                      <a:gd name="T3" fmla="*/ 2 h 17"/>
                      <a:gd name="T4" fmla="*/ 0 w 16"/>
                      <a:gd name="T5" fmla="*/ 10 h 17"/>
                      <a:gd name="T6" fmla="*/ 2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10"/>
                        </a:lnTo>
                        <a:lnTo>
                          <a:pt x="2" y="15"/>
                        </a:lnTo>
                        <a:lnTo>
                          <a:pt x="9" y="17"/>
                        </a:lnTo>
                        <a:lnTo>
                          <a:pt x="14" y="15"/>
                        </a:lnTo>
                        <a:lnTo>
                          <a:pt x="16" y="10"/>
                        </a:lnTo>
                        <a:lnTo>
                          <a:pt x="14" y="2"/>
                        </a:lnTo>
                        <a:lnTo>
                          <a:pt x="9" y="0"/>
                        </a:lnTo>
                        <a:close/>
                      </a:path>
                    </a:pathLst>
                  </a:custGeom>
                  <a:solidFill>
                    <a:srgbClr val="00C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0" name="Freeform 542"/>
                  <p:cNvSpPr>
                    <a:spLocks/>
                  </p:cNvSpPr>
                  <p:nvPr/>
                </p:nvSpPr>
                <p:spPr bwMode="auto">
                  <a:xfrm>
                    <a:off x="3801" y="1296"/>
                    <a:ext cx="12" cy="13"/>
                  </a:xfrm>
                  <a:custGeom>
                    <a:avLst/>
                    <a:gdLst>
                      <a:gd name="T0" fmla="*/ 7 w 12"/>
                      <a:gd name="T1" fmla="*/ 0 h 13"/>
                      <a:gd name="T2" fmla="*/ 3 w 12"/>
                      <a:gd name="T3" fmla="*/ 3 h 13"/>
                      <a:gd name="T4" fmla="*/ 0 w 12"/>
                      <a:gd name="T5" fmla="*/ 8 h 13"/>
                      <a:gd name="T6" fmla="*/ 3 w 12"/>
                      <a:gd name="T7" fmla="*/ 10 h 13"/>
                      <a:gd name="T8" fmla="*/ 7 w 12"/>
                      <a:gd name="T9" fmla="*/ 13 h 13"/>
                      <a:gd name="T10" fmla="*/ 10 w 12"/>
                      <a:gd name="T11" fmla="*/ 10 h 13"/>
                      <a:gd name="T12" fmla="*/ 12 w 12"/>
                      <a:gd name="T13" fmla="*/ 8 h 13"/>
                      <a:gd name="T14" fmla="*/ 10 w 12"/>
                      <a:gd name="T15" fmla="*/ 3 h 13"/>
                      <a:gd name="T16" fmla="*/ 7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7" y="0"/>
                        </a:moveTo>
                        <a:lnTo>
                          <a:pt x="3" y="3"/>
                        </a:lnTo>
                        <a:lnTo>
                          <a:pt x="0" y="8"/>
                        </a:lnTo>
                        <a:lnTo>
                          <a:pt x="3" y="10"/>
                        </a:lnTo>
                        <a:lnTo>
                          <a:pt x="7" y="13"/>
                        </a:lnTo>
                        <a:lnTo>
                          <a:pt x="10" y="10"/>
                        </a:lnTo>
                        <a:lnTo>
                          <a:pt x="12" y="8"/>
                        </a:lnTo>
                        <a:lnTo>
                          <a:pt x="10" y="3"/>
                        </a:lnTo>
                        <a:lnTo>
                          <a:pt x="7" y="0"/>
                        </a:lnTo>
                        <a:close/>
                      </a:path>
                    </a:pathLst>
                  </a:custGeom>
                  <a:solidFill>
                    <a:srgbClr val="00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1" name="Freeform 543"/>
                  <p:cNvSpPr>
                    <a:spLocks/>
                  </p:cNvSpPr>
                  <p:nvPr/>
                </p:nvSpPr>
                <p:spPr bwMode="auto">
                  <a:xfrm>
                    <a:off x="3804" y="129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52" name="Freeform 544"/>
                  <p:cNvSpPr>
                    <a:spLocks/>
                  </p:cNvSpPr>
                  <p:nvPr/>
                </p:nvSpPr>
                <p:spPr bwMode="auto">
                  <a:xfrm>
                    <a:off x="3806" y="130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8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4130" name="Freeform 545"/>
              <p:cNvSpPr>
                <a:spLocks/>
              </p:cNvSpPr>
              <p:nvPr/>
            </p:nvSpPr>
            <p:spPr bwMode="auto">
              <a:xfrm>
                <a:off x="1434" y="2013"/>
                <a:ext cx="96" cy="182"/>
              </a:xfrm>
              <a:custGeom>
                <a:avLst/>
                <a:gdLst>
                  <a:gd name="T0" fmla="*/ 1452693963 w 42"/>
                  <a:gd name="T1" fmla="*/ 0 h 73"/>
                  <a:gd name="T2" fmla="*/ 1284907248 w 42"/>
                  <a:gd name="T3" fmla="*/ 2147483647 h 73"/>
                  <a:gd name="T4" fmla="*/ 1000712578 w 42"/>
                  <a:gd name="T5" fmla="*/ 2147483647 h 73"/>
                  <a:gd name="T6" fmla="*/ 728328594 w 42"/>
                  <a:gd name="T7" fmla="*/ 2147483647 h 73"/>
                  <a:gd name="T8" fmla="*/ 562146921 w 42"/>
                  <a:gd name="T9" fmla="*/ 2147483647 h 73"/>
                  <a:gd name="T10" fmla="*/ 412346864 w 42"/>
                  <a:gd name="T11" fmla="*/ 2147483647 h 73"/>
                  <a:gd name="T12" fmla="*/ 272523504 w 42"/>
                  <a:gd name="T13" fmla="*/ 2147483647 h 73"/>
                  <a:gd name="T14" fmla="*/ 245939278 w 42"/>
                  <a:gd name="T15" fmla="*/ 2147483647 h 73"/>
                  <a:gd name="T16" fmla="*/ 0 w 42"/>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73"/>
                  <a:gd name="T29" fmla="*/ 42 w 4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73">
                    <a:moveTo>
                      <a:pt x="42" y="0"/>
                    </a:moveTo>
                    <a:cubicBezTo>
                      <a:pt x="41" y="4"/>
                      <a:pt x="40" y="8"/>
                      <a:pt x="37" y="11"/>
                    </a:cubicBezTo>
                    <a:cubicBezTo>
                      <a:pt x="30" y="16"/>
                      <a:pt x="37" y="8"/>
                      <a:pt x="29" y="16"/>
                    </a:cubicBezTo>
                    <a:cubicBezTo>
                      <a:pt x="26" y="19"/>
                      <a:pt x="23" y="23"/>
                      <a:pt x="21" y="26"/>
                    </a:cubicBezTo>
                    <a:cubicBezTo>
                      <a:pt x="15" y="33"/>
                      <a:pt x="22" y="24"/>
                      <a:pt x="16" y="32"/>
                    </a:cubicBezTo>
                    <a:cubicBezTo>
                      <a:pt x="14" y="34"/>
                      <a:pt x="12" y="40"/>
                      <a:pt x="12" y="40"/>
                    </a:cubicBezTo>
                    <a:cubicBezTo>
                      <a:pt x="11" y="46"/>
                      <a:pt x="11" y="51"/>
                      <a:pt x="8" y="57"/>
                    </a:cubicBezTo>
                    <a:cubicBezTo>
                      <a:pt x="8" y="58"/>
                      <a:pt x="8" y="65"/>
                      <a:pt x="7" y="66"/>
                    </a:cubicBezTo>
                    <a:cubicBezTo>
                      <a:pt x="5" y="69"/>
                      <a:pt x="2" y="71"/>
                      <a:pt x="0" y="73"/>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1" name="Freeform 546"/>
              <p:cNvSpPr>
                <a:spLocks/>
              </p:cNvSpPr>
              <p:nvPr/>
            </p:nvSpPr>
            <p:spPr bwMode="auto">
              <a:xfrm>
                <a:off x="1411" y="2078"/>
                <a:ext cx="71" cy="37"/>
              </a:xfrm>
              <a:custGeom>
                <a:avLst/>
                <a:gdLst>
                  <a:gd name="T0" fmla="*/ 1121360860 w 31"/>
                  <a:gd name="T1" fmla="*/ 139166213 h 15"/>
                  <a:gd name="T2" fmla="*/ 538316897 w 31"/>
                  <a:gd name="T3" fmla="*/ 1190950001 h 15"/>
                  <a:gd name="T4" fmla="*/ 256268241 w 31"/>
                  <a:gd name="T5" fmla="*/ 1886139269 h 15"/>
                  <a:gd name="T6" fmla="*/ 144475039 w 31"/>
                  <a:gd name="T7" fmla="*/ 2147483647 h 15"/>
                  <a:gd name="T8" fmla="*/ 0 w 31"/>
                  <a:gd name="T9" fmla="*/ 2147483647 h 15"/>
                  <a:gd name="T10" fmla="*/ 0 60000 65536"/>
                  <a:gd name="T11" fmla="*/ 0 60000 65536"/>
                  <a:gd name="T12" fmla="*/ 0 60000 65536"/>
                  <a:gd name="T13" fmla="*/ 0 60000 65536"/>
                  <a:gd name="T14" fmla="*/ 0 60000 65536"/>
                  <a:gd name="T15" fmla="*/ 0 w 31"/>
                  <a:gd name="T16" fmla="*/ 0 h 15"/>
                  <a:gd name="T17" fmla="*/ 31 w 31"/>
                  <a:gd name="T18" fmla="*/ 15 h 15"/>
                </a:gdLst>
                <a:ahLst/>
                <a:cxnLst>
                  <a:cxn ang="T10">
                    <a:pos x="T0" y="T1"/>
                  </a:cxn>
                  <a:cxn ang="T11">
                    <a:pos x="T2" y="T3"/>
                  </a:cxn>
                  <a:cxn ang="T12">
                    <a:pos x="T4" y="T5"/>
                  </a:cxn>
                  <a:cxn ang="T13">
                    <a:pos x="T6" y="T7"/>
                  </a:cxn>
                  <a:cxn ang="T14">
                    <a:pos x="T8" y="T9"/>
                  </a:cxn>
                </a:cxnLst>
                <a:rect l="T15" t="T16" r="T17" b="T18"/>
                <a:pathLst>
                  <a:path w="31" h="15">
                    <a:moveTo>
                      <a:pt x="31" y="1"/>
                    </a:moveTo>
                    <a:cubicBezTo>
                      <a:pt x="23" y="0"/>
                      <a:pt x="21" y="3"/>
                      <a:pt x="15" y="7"/>
                    </a:cubicBezTo>
                    <a:cubicBezTo>
                      <a:pt x="12" y="9"/>
                      <a:pt x="10" y="10"/>
                      <a:pt x="7" y="11"/>
                    </a:cubicBezTo>
                    <a:cubicBezTo>
                      <a:pt x="6" y="11"/>
                      <a:pt x="5" y="12"/>
                      <a:pt x="4" y="13"/>
                    </a:cubicBezTo>
                    <a:cubicBezTo>
                      <a:pt x="2" y="13"/>
                      <a:pt x="0" y="15"/>
                      <a:pt x="0" y="1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2" name="Freeform 547"/>
              <p:cNvSpPr>
                <a:spLocks/>
              </p:cNvSpPr>
              <p:nvPr/>
            </p:nvSpPr>
            <p:spPr bwMode="auto">
              <a:xfrm>
                <a:off x="1478" y="2063"/>
                <a:ext cx="57" cy="89"/>
              </a:xfrm>
              <a:custGeom>
                <a:avLst/>
                <a:gdLst>
                  <a:gd name="T0" fmla="*/ 820782674 w 25"/>
                  <a:gd name="T1" fmla="*/ 0 h 36"/>
                  <a:gd name="T2" fmla="*/ 493766697 w 25"/>
                  <a:gd name="T3" fmla="*/ 1592639099 h 36"/>
                  <a:gd name="T4" fmla="*/ 493766697 w 25"/>
                  <a:gd name="T5" fmla="*/ 2147483647 h 36"/>
                  <a:gd name="T6" fmla="*/ 359992401 w 25"/>
                  <a:gd name="T7" fmla="*/ 2147483647 h 36"/>
                  <a:gd name="T8" fmla="*/ 99615083 w 25"/>
                  <a:gd name="T9" fmla="*/ 2147483647 h 36"/>
                  <a:gd name="T10" fmla="*/ 0 w 25"/>
                  <a:gd name="T11" fmla="*/ 2147483647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25" y="0"/>
                    </a:moveTo>
                    <a:cubicBezTo>
                      <a:pt x="20" y="2"/>
                      <a:pt x="18" y="4"/>
                      <a:pt x="15" y="9"/>
                    </a:cubicBezTo>
                    <a:cubicBezTo>
                      <a:pt x="15" y="10"/>
                      <a:pt x="15" y="12"/>
                      <a:pt x="15" y="13"/>
                    </a:cubicBezTo>
                    <a:cubicBezTo>
                      <a:pt x="14" y="14"/>
                      <a:pt x="12" y="14"/>
                      <a:pt x="11" y="16"/>
                    </a:cubicBezTo>
                    <a:cubicBezTo>
                      <a:pt x="8" y="19"/>
                      <a:pt x="5" y="22"/>
                      <a:pt x="3" y="26"/>
                    </a:cubicBezTo>
                    <a:cubicBezTo>
                      <a:pt x="2" y="29"/>
                      <a:pt x="1" y="32"/>
                      <a:pt x="0" y="36"/>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3" name="Freeform 548"/>
              <p:cNvSpPr>
                <a:spLocks/>
              </p:cNvSpPr>
              <p:nvPr/>
            </p:nvSpPr>
            <p:spPr bwMode="auto">
              <a:xfrm>
                <a:off x="1473" y="2063"/>
                <a:ext cx="23" cy="74"/>
              </a:xfrm>
              <a:custGeom>
                <a:avLst/>
                <a:gdLst>
                  <a:gd name="T0" fmla="*/ 396216129 w 10"/>
                  <a:gd name="T1" fmla="*/ 0 h 30"/>
                  <a:gd name="T2" fmla="*/ 304784006 w 10"/>
                  <a:gd name="T3" fmla="*/ 1038740548 h 30"/>
                  <a:gd name="T4" fmla="*/ 239726242 w 10"/>
                  <a:gd name="T5" fmla="*/ 2147483647 h 30"/>
                  <a:gd name="T6" fmla="*/ 119416439 w 10"/>
                  <a:gd name="T7" fmla="*/ 2147483647 h 30"/>
                  <a:gd name="T8" fmla="*/ 39160975 w 10"/>
                  <a:gd name="T9" fmla="*/ 2147483647 h 30"/>
                  <a:gd name="T10" fmla="*/ 0 w 10"/>
                  <a:gd name="T11" fmla="*/ 2147483647 h 30"/>
                  <a:gd name="T12" fmla="*/ 0 60000 65536"/>
                  <a:gd name="T13" fmla="*/ 0 60000 65536"/>
                  <a:gd name="T14" fmla="*/ 0 60000 65536"/>
                  <a:gd name="T15" fmla="*/ 0 60000 65536"/>
                  <a:gd name="T16" fmla="*/ 0 60000 65536"/>
                  <a:gd name="T17" fmla="*/ 0 60000 65536"/>
                  <a:gd name="T18" fmla="*/ 0 w 10"/>
                  <a:gd name="T19" fmla="*/ 0 h 30"/>
                  <a:gd name="T20" fmla="*/ 10 w 1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0" h="30">
                    <a:moveTo>
                      <a:pt x="10" y="0"/>
                    </a:moveTo>
                    <a:cubicBezTo>
                      <a:pt x="8" y="7"/>
                      <a:pt x="10" y="0"/>
                      <a:pt x="8" y="6"/>
                    </a:cubicBezTo>
                    <a:cubicBezTo>
                      <a:pt x="6" y="9"/>
                      <a:pt x="8" y="9"/>
                      <a:pt x="6" y="13"/>
                    </a:cubicBezTo>
                    <a:cubicBezTo>
                      <a:pt x="6" y="16"/>
                      <a:pt x="4" y="19"/>
                      <a:pt x="3" y="21"/>
                    </a:cubicBezTo>
                    <a:cubicBezTo>
                      <a:pt x="2" y="23"/>
                      <a:pt x="2" y="25"/>
                      <a:pt x="1" y="27"/>
                    </a:cubicBezTo>
                    <a:cubicBezTo>
                      <a:pt x="1" y="28"/>
                      <a:pt x="0" y="30"/>
                      <a:pt x="0"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4" name="Freeform 549"/>
              <p:cNvSpPr>
                <a:spLocks/>
              </p:cNvSpPr>
              <p:nvPr/>
            </p:nvSpPr>
            <p:spPr bwMode="auto">
              <a:xfrm>
                <a:off x="1407" y="2088"/>
                <a:ext cx="43" cy="4"/>
              </a:xfrm>
              <a:custGeom>
                <a:avLst/>
                <a:gdLst>
                  <a:gd name="T0" fmla="*/ 533827352 w 19"/>
                  <a:gd name="T1" fmla="*/ 4194304 h 2"/>
                  <a:gd name="T2" fmla="*/ 286102781 w 19"/>
                  <a:gd name="T3" fmla="*/ 2097152 h 2"/>
                  <a:gd name="T4" fmla="*/ 0 w 19"/>
                  <a:gd name="T5" fmla="*/ 0 h 2"/>
                  <a:gd name="T6" fmla="*/ 0 60000 65536"/>
                  <a:gd name="T7" fmla="*/ 0 60000 65536"/>
                  <a:gd name="T8" fmla="*/ 0 60000 65536"/>
                  <a:gd name="T9" fmla="*/ 0 w 19"/>
                  <a:gd name="T10" fmla="*/ 0 h 2"/>
                  <a:gd name="T11" fmla="*/ 19 w 19"/>
                  <a:gd name="T12" fmla="*/ 2 h 2"/>
                </a:gdLst>
                <a:ahLst/>
                <a:cxnLst>
                  <a:cxn ang="T6">
                    <a:pos x="T0" y="T1"/>
                  </a:cxn>
                  <a:cxn ang="T7">
                    <a:pos x="T2" y="T3"/>
                  </a:cxn>
                  <a:cxn ang="T8">
                    <a:pos x="T4" y="T5"/>
                  </a:cxn>
                </a:cxnLst>
                <a:rect l="T9" t="T10" r="T11" b="T12"/>
                <a:pathLst>
                  <a:path w="19" h="2">
                    <a:moveTo>
                      <a:pt x="19" y="2"/>
                    </a:moveTo>
                    <a:cubicBezTo>
                      <a:pt x="15" y="1"/>
                      <a:pt x="14" y="0"/>
                      <a:pt x="10" y="1"/>
                    </a:cubicBezTo>
                    <a:cubicBezTo>
                      <a:pt x="2" y="0"/>
                      <a:pt x="5" y="0"/>
                      <a:pt x="0" y="0"/>
                    </a:cubicBezTo>
                  </a:path>
                </a:pathLst>
              </a:custGeom>
              <a:noFill/>
              <a:ln w="3175" cap="rnd">
                <a:solidFill>
                  <a:srgbClr val="FFFF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5" name="Freeform 550"/>
              <p:cNvSpPr>
                <a:spLocks/>
              </p:cNvSpPr>
              <p:nvPr/>
            </p:nvSpPr>
            <p:spPr bwMode="auto">
              <a:xfrm>
                <a:off x="1397" y="2122"/>
                <a:ext cx="60" cy="40"/>
              </a:xfrm>
              <a:custGeom>
                <a:avLst/>
                <a:gdLst>
                  <a:gd name="T0" fmla="*/ 1095862835 w 26"/>
                  <a:gd name="T1" fmla="*/ 0 h 16"/>
                  <a:gd name="T2" fmla="*/ 674779553 w 26"/>
                  <a:gd name="T3" fmla="*/ 1385815438 h 16"/>
                  <a:gd name="T4" fmla="*/ 334422346 w 26"/>
                  <a:gd name="T5" fmla="*/ 2147483647 h 16"/>
                  <a:gd name="T6" fmla="*/ 165712627 w 26"/>
                  <a:gd name="T7" fmla="*/ 2147483647 h 16"/>
                  <a:gd name="T8" fmla="*/ 0 w 26"/>
                  <a:gd name="T9" fmla="*/ 2147483647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0"/>
                    </a:moveTo>
                    <a:cubicBezTo>
                      <a:pt x="21" y="1"/>
                      <a:pt x="19" y="3"/>
                      <a:pt x="16" y="6"/>
                    </a:cubicBezTo>
                    <a:cubicBezTo>
                      <a:pt x="14" y="11"/>
                      <a:pt x="12" y="10"/>
                      <a:pt x="8" y="10"/>
                    </a:cubicBezTo>
                    <a:cubicBezTo>
                      <a:pt x="6" y="12"/>
                      <a:pt x="5" y="13"/>
                      <a:pt x="4" y="15"/>
                    </a:cubicBezTo>
                    <a:cubicBezTo>
                      <a:pt x="3" y="15"/>
                      <a:pt x="1" y="16"/>
                      <a:pt x="0" y="16"/>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6" name="Freeform 551"/>
              <p:cNvSpPr>
                <a:spLocks/>
              </p:cNvSpPr>
              <p:nvPr/>
            </p:nvSpPr>
            <p:spPr bwMode="auto">
              <a:xfrm>
                <a:off x="567" y="2090"/>
                <a:ext cx="966" cy="296"/>
              </a:xfrm>
              <a:custGeom>
                <a:avLst/>
                <a:gdLst>
                  <a:gd name="T0" fmla="*/ 2147483647 w 119"/>
                  <a:gd name="T1" fmla="*/ 0 h 82"/>
                  <a:gd name="T2" fmla="*/ 2147483647 w 119"/>
                  <a:gd name="T3" fmla="*/ 2147483647 h 82"/>
                  <a:gd name="T4" fmla="*/ 2147483647 w 119"/>
                  <a:gd name="T5" fmla="*/ 2147483647 h 82"/>
                  <a:gd name="T6" fmla="*/ 2147483647 w 119"/>
                  <a:gd name="T7" fmla="*/ 2147483647 h 82"/>
                  <a:gd name="T8" fmla="*/ 2147483647 w 119"/>
                  <a:gd name="T9" fmla="*/ 2147483647 h 82"/>
                  <a:gd name="T10" fmla="*/ 2147483647 w 119"/>
                  <a:gd name="T11" fmla="*/ 2147483647 h 82"/>
                  <a:gd name="T12" fmla="*/ 0 w 119"/>
                  <a:gd name="T13" fmla="*/ 2147483647 h 82"/>
                  <a:gd name="T14" fmla="*/ 0 60000 65536"/>
                  <a:gd name="T15" fmla="*/ 0 60000 65536"/>
                  <a:gd name="T16" fmla="*/ 0 60000 65536"/>
                  <a:gd name="T17" fmla="*/ 0 60000 65536"/>
                  <a:gd name="T18" fmla="*/ 0 60000 65536"/>
                  <a:gd name="T19" fmla="*/ 0 60000 65536"/>
                  <a:gd name="T20" fmla="*/ 0 60000 65536"/>
                  <a:gd name="T21" fmla="*/ 0 w 119"/>
                  <a:gd name="T22" fmla="*/ 0 h 82"/>
                  <a:gd name="T23" fmla="*/ 119 w 11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82">
                    <a:moveTo>
                      <a:pt x="119" y="0"/>
                    </a:moveTo>
                    <a:cubicBezTo>
                      <a:pt x="116" y="5"/>
                      <a:pt x="113" y="13"/>
                      <a:pt x="107" y="15"/>
                    </a:cubicBezTo>
                    <a:cubicBezTo>
                      <a:pt x="100" y="19"/>
                      <a:pt x="99" y="17"/>
                      <a:pt x="92" y="24"/>
                    </a:cubicBezTo>
                    <a:cubicBezTo>
                      <a:pt x="80" y="37"/>
                      <a:pt x="67" y="51"/>
                      <a:pt x="52" y="61"/>
                    </a:cubicBezTo>
                    <a:cubicBezTo>
                      <a:pt x="51" y="61"/>
                      <a:pt x="44" y="63"/>
                      <a:pt x="43" y="63"/>
                    </a:cubicBezTo>
                    <a:cubicBezTo>
                      <a:pt x="37" y="70"/>
                      <a:pt x="30" y="75"/>
                      <a:pt x="25" y="82"/>
                    </a:cubicBezTo>
                    <a:cubicBezTo>
                      <a:pt x="4" y="81"/>
                      <a:pt x="12" y="81"/>
                      <a:pt x="0" y="8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7" name="Freeform 552"/>
              <p:cNvSpPr>
                <a:spLocks/>
              </p:cNvSpPr>
              <p:nvPr/>
            </p:nvSpPr>
            <p:spPr bwMode="auto">
              <a:xfrm>
                <a:off x="1469" y="2117"/>
                <a:ext cx="68" cy="110"/>
              </a:xfrm>
              <a:custGeom>
                <a:avLst/>
                <a:gdLst>
                  <a:gd name="T0" fmla="*/ 870535490 w 30"/>
                  <a:gd name="T1" fmla="*/ 0 h 44"/>
                  <a:gd name="T2" fmla="*/ 665748399 w 30"/>
                  <a:gd name="T3" fmla="*/ 1823616533 h 44"/>
                  <a:gd name="T4" fmla="*/ 576840058 w 30"/>
                  <a:gd name="T5" fmla="*/ 2147483647 h 44"/>
                  <a:gd name="T6" fmla="*/ 464548347 w 30"/>
                  <a:gd name="T7" fmla="*/ 2147483647 h 44"/>
                  <a:gd name="T8" fmla="*/ 293712529 w 30"/>
                  <a:gd name="T9" fmla="*/ 2147483647 h 44"/>
                  <a:gd name="T10" fmla="*/ 181653455 w 30"/>
                  <a:gd name="T11" fmla="*/ 2147483647 h 44"/>
                  <a:gd name="T12" fmla="*/ 112274233 w 30"/>
                  <a:gd name="T13" fmla="*/ 2147483647 h 44"/>
                  <a:gd name="T14" fmla="*/ 0 w 30"/>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4"/>
                  <a:gd name="T26" fmla="*/ 30 w 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4">
                    <a:moveTo>
                      <a:pt x="30" y="0"/>
                    </a:moveTo>
                    <a:cubicBezTo>
                      <a:pt x="29" y="5"/>
                      <a:pt x="28" y="6"/>
                      <a:pt x="23" y="8"/>
                    </a:cubicBezTo>
                    <a:cubicBezTo>
                      <a:pt x="22" y="10"/>
                      <a:pt x="21" y="11"/>
                      <a:pt x="20" y="13"/>
                    </a:cubicBezTo>
                    <a:cubicBezTo>
                      <a:pt x="19" y="15"/>
                      <a:pt x="18" y="18"/>
                      <a:pt x="16" y="21"/>
                    </a:cubicBezTo>
                    <a:cubicBezTo>
                      <a:pt x="7" y="32"/>
                      <a:pt x="22" y="14"/>
                      <a:pt x="10" y="26"/>
                    </a:cubicBezTo>
                    <a:cubicBezTo>
                      <a:pt x="9" y="28"/>
                      <a:pt x="7" y="30"/>
                      <a:pt x="6" y="32"/>
                    </a:cubicBezTo>
                    <a:cubicBezTo>
                      <a:pt x="5" y="33"/>
                      <a:pt x="4" y="35"/>
                      <a:pt x="4" y="35"/>
                    </a:cubicBezTo>
                    <a:cubicBezTo>
                      <a:pt x="3" y="39"/>
                      <a:pt x="2" y="41"/>
                      <a:pt x="0" y="44"/>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8" name="Freeform 553"/>
              <p:cNvSpPr>
                <a:spLocks/>
              </p:cNvSpPr>
              <p:nvPr/>
            </p:nvSpPr>
            <p:spPr bwMode="auto">
              <a:xfrm>
                <a:off x="1457" y="2130"/>
                <a:ext cx="16" cy="67"/>
              </a:xfrm>
              <a:custGeom>
                <a:avLst/>
                <a:gdLst>
                  <a:gd name="T0" fmla="*/ 31555109 w 7"/>
                  <a:gd name="T1" fmla="*/ 0 h 27"/>
                  <a:gd name="T2" fmla="*/ 107598434 w 7"/>
                  <a:gd name="T3" fmla="*/ 2147483647 h 27"/>
                  <a:gd name="T4" fmla="*/ 245939278 w 7"/>
                  <a:gd name="T5" fmla="*/ 2147483647 h 27"/>
                  <a:gd name="T6" fmla="*/ 164859344 w 7"/>
                  <a:gd name="T7" fmla="*/ 2147483647 h 27"/>
                  <a:gd name="T8" fmla="*/ 0 60000 65536"/>
                  <a:gd name="T9" fmla="*/ 0 60000 65536"/>
                  <a:gd name="T10" fmla="*/ 0 60000 65536"/>
                  <a:gd name="T11" fmla="*/ 0 60000 65536"/>
                  <a:gd name="T12" fmla="*/ 0 w 7"/>
                  <a:gd name="T13" fmla="*/ 0 h 27"/>
                  <a:gd name="T14" fmla="*/ 7 w 7"/>
                  <a:gd name="T15" fmla="*/ 27 h 27"/>
                </a:gdLst>
                <a:ahLst/>
                <a:cxnLst>
                  <a:cxn ang="T8">
                    <a:pos x="T0" y="T1"/>
                  </a:cxn>
                  <a:cxn ang="T9">
                    <a:pos x="T2" y="T3"/>
                  </a:cxn>
                  <a:cxn ang="T10">
                    <a:pos x="T4" y="T5"/>
                  </a:cxn>
                  <a:cxn ang="T11">
                    <a:pos x="T6" y="T7"/>
                  </a:cxn>
                </a:cxnLst>
                <a:rect l="T12" t="T13" r="T14" b="T15"/>
                <a:pathLst>
                  <a:path w="7" h="27">
                    <a:moveTo>
                      <a:pt x="1" y="0"/>
                    </a:moveTo>
                    <a:cubicBezTo>
                      <a:pt x="1" y="7"/>
                      <a:pt x="0" y="6"/>
                      <a:pt x="3" y="12"/>
                    </a:cubicBezTo>
                    <a:cubicBezTo>
                      <a:pt x="4" y="14"/>
                      <a:pt x="7" y="19"/>
                      <a:pt x="7" y="19"/>
                    </a:cubicBezTo>
                    <a:cubicBezTo>
                      <a:pt x="6" y="22"/>
                      <a:pt x="5" y="27"/>
                      <a:pt x="5" y="27"/>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9" name="Freeform 554"/>
              <p:cNvSpPr>
                <a:spLocks/>
              </p:cNvSpPr>
              <p:nvPr/>
            </p:nvSpPr>
            <p:spPr bwMode="auto">
              <a:xfrm>
                <a:off x="1498" y="2200"/>
                <a:ext cx="39" cy="40"/>
              </a:xfrm>
              <a:custGeom>
                <a:avLst/>
                <a:gdLst>
                  <a:gd name="T0" fmla="*/ 632275690 w 17"/>
                  <a:gd name="T1" fmla="*/ 0 h 16"/>
                  <a:gd name="T2" fmla="*/ 292038373 w 17"/>
                  <a:gd name="T3" fmla="*/ 2147483647 h 16"/>
                  <a:gd name="T4" fmla="*/ 0 w 17"/>
                  <a:gd name="T5" fmla="*/ 2147483647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7" y="0"/>
                    </a:moveTo>
                    <a:cubicBezTo>
                      <a:pt x="11" y="3"/>
                      <a:pt x="12" y="6"/>
                      <a:pt x="8" y="10"/>
                    </a:cubicBezTo>
                    <a:cubicBezTo>
                      <a:pt x="6" y="13"/>
                      <a:pt x="2" y="14"/>
                      <a:pt x="0" y="16"/>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0" name="Freeform 555"/>
              <p:cNvSpPr>
                <a:spLocks/>
              </p:cNvSpPr>
              <p:nvPr/>
            </p:nvSpPr>
            <p:spPr bwMode="auto">
              <a:xfrm>
                <a:off x="1480" y="2105"/>
                <a:ext cx="25" cy="72"/>
              </a:xfrm>
              <a:custGeom>
                <a:avLst/>
                <a:gdLst>
                  <a:gd name="T0" fmla="*/ 339521859 w 11"/>
                  <a:gd name="T1" fmla="*/ 0 h 29"/>
                  <a:gd name="T2" fmla="*/ 243262795 w 11"/>
                  <a:gd name="T3" fmla="*/ 1975977377 h 29"/>
                  <a:gd name="T4" fmla="*/ 149389618 w 11"/>
                  <a:gd name="T5" fmla="*/ 2147483647 h 29"/>
                  <a:gd name="T6" fmla="*/ 65731432 w 11"/>
                  <a:gd name="T7" fmla="*/ 2147483647 h 29"/>
                  <a:gd name="T8" fmla="*/ 28921830 w 11"/>
                  <a:gd name="T9" fmla="*/ 2147483647 h 29"/>
                  <a:gd name="T10" fmla="*/ 0 w 11"/>
                  <a:gd name="T11" fmla="*/ 2147483647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11" y="0"/>
                    </a:moveTo>
                    <a:cubicBezTo>
                      <a:pt x="10" y="4"/>
                      <a:pt x="9" y="6"/>
                      <a:pt x="8" y="10"/>
                    </a:cubicBezTo>
                    <a:cubicBezTo>
                      <a:pt x="7" y="13"/>
                      <a:pt x="7" y="17"/>
                      <a:pt x="5" y="19"/>
                    </a:cubicBezTo>
                    <a:cubicBezTo>
                      <a:pt x="2" y="26"/>
                      <a:pt x="5" y="18"/>
                      <a:pt x="2" y="24"/>
                    </a:cubicBezTo>
                    <a:cubicBezTo>
                      <a:pt x="2" y="25"/>
                      <a:pt x="1" y="26"/>
                      <a:pt x="1" y="27"/>
                    </a:cubicBezTo>
                    <a:cubicBezTo>
                      <a:pt x="1" y="28"/>
                      <a:pt x="0" y="29"/>
                      <a:pt x="0" y="29"/>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1" name="Freeform 556"/>
              <p:cNvSpPr>
                <a:spLocks/>
              </p:cNvSpPr>
              <p:nvPr/>
            </p:nvSpPr>
            <p:spPr bwMode="auto">
              <a:xfrm>
                <a:off x="1112" y="2172"/>
                <a:ext cx="396" cy="532"/>
              </a:xfrm>
              <a:custGeom>
                <a:avLst/>
                <a:gdLst>
                  <a:gd name="T0" fmla="*/ 2147483647 w 16"/>
                  <a:gd name="T1" fmla="*/ 0 h 44"/>
                  <a:gd name="T2" fmla="*/ 2147483647 w 16"/>
                  <a:gd name="T3" fmla="*/ 2147483647 h 44"/>
                  <a:gd name="T4" fmla="*/ 2147483647 w 16"/>
                  <a:gd name="T5" fmla="*/ 2147483647 h 44"/>
                  <a:gd name="T6" fmla="*/ 2147483647 w 16"/>
                  <a:gd name="T7" fmla="*/ 2147483647 h 44"/>
                  <a:gd name="T8" fmla="*/ 2147483647 w 16"/>
                  <a:gd name="T9" fmla="*/ 2147483647 h 44"/>
                  <a:gd name="T10" fmla="*/ 0 w 16"/>
                  <a:gd name="T11" fmla="*/ 2147483647 h 44"/>
                  <a:gd name="T12" fmla="*/ 0 60000 65536"/>
                  <a:gd name="T13" fmla="*/ 0 60000 65536"/>
                  <a:gd name="T14" fmla="*/ 0 60000 65536"/>
                  <a:gd name="T15" fmla="*/ 0 60000 65536"/>
                  <a:gd name="T16" fmla="*/ 0 60000 65536"/>
                  <a:gd name="T17" fmla="*/ 0 60000 65536"/>
                  <a:gd name="T18" fmla="*/ 0 w 16"/>
                  <a:gd name="T19" fmla="*/ 0 h 44"/>
                  <a:gd name="T20" fmla="*/ 16 w 1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 h="44">
                    <a:moveTo>
                      <a:pt x="16" y="0"/>
                    </a:moveTo>
                    <a:cubicBezTo>
                      <a:pt x="15" y="4"/>
                      <a:pt x="15" y="6"/>
                      <a:pt x="13" y="9"/>
                    </a:cubicBezTo>
                    <a:cubicBezTo>
                      <a:pt x="12" y="14"/>
                      <a:pt x="10" y="19"/>
                      <a:pt x="8" y="23"/>
                    </a:cubicBezTo>
                    <a:cubicBezTo>
                      <a:pt x="7" y="29"/>
                      <a:pt x="4" y="30"/>
                      <a:pt x="2" y="36"/>
                    </a:cubicBezTo>
                    <a:cubicBezTo>
                      <a:pt x="2" y="37"/>
                      <a:pt x="2" y="38"/>
                      <a:pt x="1" y="39"/>
                    </a:cubicBezTo>
                    <a:cubicBezTo>
                      <a:pt x="1" y="41"/>
                      <a:pt x="0" y="44"/>
                      <a:pt x="0" y="44"/>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2" name="Freeform 557"/>
              <p:cNvSpPr>
                <a:spLocks/>
              </p:cNvSpPr>
              <p:nvPr/>
            </p:nvSpPr>
            <p:spPr bwMode="auto">
              <a:xfrm>
                <a:off x="586" y="2035"/>
                <a:ext cx="923" cy="152"/>
              </a:xfrm>
              <a:custGeom>
                <a:avLst/>
                <a:gdLst>
                  <a:gd name="T0" fmla="*/ 2147483647 w 132"/>
                  <a:gd name="T1" fmla="*/ 17571227 h 68"/>
                  <a:gd name="T2" fmla="*/ 2147483647 w 132"/>
                  <a:gd name="T3" fmla="*/ 0 h 68"/>
                  <a:gd name="T4" fmla="*/ 2147483647 w 132"/>
                  <a:gd name="T5" fmla="*/ 87795334 h 68"/>
                  <a:gd name="T6" fmla="*/ 2147483647 w 132"/>
                  <a:gd name="T7" fmla="*/ 155339773 h 68"/>
                  <a:gd name="T8" fmla="*/ 2147483647 w 132"/>
                  <a:gd name="T9" fmla="*/ 347230081 h 68"/>
                  <a:gd name="T10" fmla="*/ 2147483647 w 132"/>
                  <a:gd name="T11" fmla="*/ 892781759 h 68"/>
                  <a:gd name="T12" fmla="*/ 2147483647 w 132"/>
                  <a:gd name="T13" fmla="*/ 1194124265 h 68"/>
                  <a:gd name="T14" fmla="*/ 2147483647 w 132"/>
                  <a:gd name="T15" fmla="*/ 1366643016 h 68"/>
                  <a:gd name="T16" fmla="*/ 0 w 132"/>
                  <a:gd name="T17" fmla="*/ 147546478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68"/>
                  <a:gd name="T29" fmla="*/ 132 w 1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68">
                    <a:moveTo>
                      <a:pt x="132" y="1"/>
                    </a:moveTo>
                    <a:cubicBezTo>
                      <a:pt x="131" y="1"/>
                      <a:pt x="130" y="0"/>
                      <a:pt x="128" y="0"/>
                    </a:cubicBezTo>
                    <a:cubicBezTo>
                      <a:pt x="124" y="0"/>
                      <a:pt x="118" y="3"/>
                      <a:pt x="114" y="4"/>
                    </a:cubicBezTo>
                    <a:cubicBezTo>
                      <a:pt x="112" y="5"/>
                      <a:pt x="107" y="7"/>
                      <a:pt x="107" y="7"/>
                    </a:cubicBezTo>
                    <a:cubicBezTo>
                      <a:pt x="100" y="12"/>
                      <a:pt x="91" y="12"/>
                      <a:pt x="83" y="16"/>
                    </a:cubicBezTo>
                    <a:cubicBezTo>
                      <a:pt x="72" y="34"/>
                      <a:pt x="44" y="39"/>
                      <a:pt x="26" y="41"/>
                    </a:cubicBezTo>
                    <a:cubicBezTo>
                      <a:pt x="21" y="45"/>
                      <a:pt x="18" y="49"/>
                      <a:pt x="15" y="55"/>
                    </a:cubicBezTo>
                    <a:cubicBezTo>
                      <a:pt x="14" y="58"/>
                      <a:pt x="15" y="61"/>
                      <a:pt x="12" y="63"/>
                    </a:cubicBezTo>
                    <a:cubicBezTo>
                      <a:pt x="9" y="66"/>
                      <a:pt x="5" y="68"/>
                      <a:pt x="0" y="6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3" name="Freeform 558"/>
              <p:cNvSpPr>
                <a:spLocks/>
              </p:cNvSpPr>
              <p:nvPr/>
            </p:nvSpPr>
            <p:spPr bwMode="auto">
              <a:xfrm>
                <a:off x="1202" y="2090"/>
                <a:ext cx="189" cy="30"/>
              </a:xfrm>
              <a:custGeom>
                <a:avLst/>
                <a:gdLst>
                  <a:gd name="T0" fmla="*/ 2147483647 w 82"/>
                  <a:gd name="T1" fmla="*/ 0 h 12"/>
                  <a:gd name="T2" fmla="*/ 1327807406 w 82"/>
                  <a:gd name="T3" fmla="*/ 484306645 h 12"/>
                  <a:gd name="T4" fmla="*/ 249941967 w 82"/>
                  <a:gd name="T5" fmla="*/ 1572087425 h 12"/>
                  <a:gd name="T6" fmla="*/ 219370083 w 82"/>
                  <a:gd name="T7" fmla="*/ 2147483647 h 12"/>
                  <a:gd name="T8" fmla="*/ 0 w 82"/>
                  <a:gd name="T9" fmla="*/ 2147483647 h 12"/>
                  <a:gd name="T10" fmla="*/ 0 60000 65536"/>
                  <a:gd name="T11" fmla="*/ 0 60000 65536"/>
                  <a:gd name="T12" fmla="*/ 0 60000 65536"/>
                  <a:gd name="T13" fmla="*/ 0 60000 65536"/>
                  <a:gd name="T14" fmla="*/ 0 60000 65536"/>
                  <a:gd name="T15" fmla="*/ 0 w 82"/>
                  <a:gd name="T16" fmla="*/ 0 h 12"/>
                  <a:gd name="T17" fmla="*/ 82 w 82"/>
                  <a:gd name="T18" fmla="*/ 12 h 12"/>
                </a:gdLst>
                <a:ahLst/>
                <a:cxnLst>
                  <a:cxn ang="T10">
                    <a:pos x="T0" y="T1"/>
                  </a:cxn>
                  <a:cxn ang="T11">
                    <a:pos x="T2" y="T3"/>
                  </a:cxn>
                  <a:cxn ang="T12">
                    <a:pos x="T4" y="T5"/>
                  </a:cxn>
                  <a:cxn ang="T13">
                    <a:pos x="T6" y="T7"/>
                  </a:cxn>
                  <a:cxn ang="T14">
                    <a:pos x="T8" y="T9"/>
                  </a:cxn>
                </a:cxnLst>
                <a:rect l="T15" t="T16" r="T17" b="T18"/>
                <a:pathLst>
                  <a:path w="82" h="12">
                    <a:moveTo>
                      <a:pt x="82" y="0"/>
                    </a:moveTo>
                    <a:cubicBezTo>
                      <a:pt x="59" y="2"/>
                      <a:pt x="56" y="3"/>
                      <a:pt x="32" y="2"/>
                    </a:cubicBezTo>
                    <a:cubicBezTo>
                      <a:pt x="20" y="3"/>
                      <a:pt x="15" y="1"/>
                      <a:pt x="6" y="7"/>
                    </a:cubicBezTo>
                    <a:cubicBezTo>
                      <a:pt x="6" y="8"/>
                      <a:pt x="6" y="10"/>
                      <a:pt x="5" y="11"/>
                    </a:cubicBezTo>
                    <a:cubicBezTo>
                      <a:pt x="4" y="12"/>
                      <a:pt x="0" y="12"/>
                      <a:pt x="0" y="1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4" name="Freeform 559"/>
              <p:cNvSpPr>
                <a:spLocks/>
              </p:cNvSpPr>
              <p:nvPr/>
            </p:nvSpPr>
            <p:spPr bwMode="auto">
              <a:xfrm>
                <a:off x="1216" y="2073"/>
                <a:ext cx="71" cy="17"/>
              </a:xfrm>
              <a:custGeom>
                <a:avLst/>
                <a:gdLst>
                  <a:gd name="T0" fmla="*/ 1121360860 w 31"/>
                  <a:gd name="T1" fmla="*/ 863921431 h 7"/>
                  <a:gd name="T2" fmla="*/ 0 w 31"/>
                  <a:gd name="T3" fmla="*/ 0 h 7"/>
                  <a:gd name="T4" fmla="*/ 0 60000 65536"/>
                  <a:gd name="T5" fmla="*/ 0 60000 65536"/>
                  <a:gd name="T6" fmla="*/ 0 w 31"/>
                  <a:gd name="T7" fmla="*/ 0 h 7"/>
                  <a:gd name="T8" fmla="*/ 31 w 31"/>
                  <a:gd name="T9" fmla="*/ 7 h 7"/>
                </a:gdLst>
                <a:ahLst/>
                <a:cxnLst>
                  <a:cxn ang="T4">
                    <a:pos x="T0" y="T1"/>
                  </a:cxn>
                  <a:cxn ang="T5">
                    <a:pos x="T2" y="T3"/>
                  </a:cxn>
                </a:cxnLst>
                <a:rect l="T6" t="T7" r="T8" b="T9"/>
                <a:pathLst>
                  <a:path w="31" h="7">
                    <a:moveTo>
                      <a:pt x="31" y="7"/>
                    </a:moveTo>
                    <a:cubicBezTo>
                      <a:pt x="21" y="4"/>
                      <a:pt x="10" y="0"/>
                      <a:pt x="0" y="0"/>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5" name="Freeform 560"/>
              <p:cNvSpPr>
                <a:spLocks/>
              </p:cNvSpPr>
              <p:nvPr/>
            </p:nvSpPr>
            <p:spPr bwMode="auto">
              <a:xfrm>
                <a:off x="659" y="2137"/>
                <a:ext cx="658" cy="158"/>
              </a:xfrm>
              <a:custGeom>
                <a:avLst/>
                <a:gdLst>
                  <a:gd name="T0" fmla="*/ 2147483647 w 60"/>
                  <a:gd name="T1" fmla="*/ 0 h 58"/>
                  <a:gd name="T2" fmla="*/ 2147483647 w 60"/>
                  <a:gd name="T3" fmla="*/ 2147483647 h 58"/>
                  <a:gd name="T4" fmla="*/ 2147483647 w 60"/>
                  <a:gd name="T5" fmla="*/ 2147483647 h 58"/>
                  <a:gd name="T6" fmla="*/ 2147483647 w 60"/>
                  <a:gd name="T7" fmla="*/ 2147483647 h 58"/>
                  <a:gd name="T8" fmla="*/ 2147483647 w 60"/>
                  <a:gd name="T9" fmla="*/ 2147483647 h 58"/>
                  <a:gd name="T10" fmla="*/ 2147483647 w 60"/>
                  <a:gd name="T11" fmla="*/ 2147483647 h 58"/>
                  <a:gd name="T12" fmla="*/ 2147483647 w 60"/>
                  <a:gd name="T13" fmla="*/ 2147483647 h 58"/>
                  <a:gd name="T14" fmla="*/ 2147483647 w 60"/>
                  <a:gd name="T15" fmla="*/ 2147483647 h 58"/>
                  <a:gd name="T16" fmla="*/ 0 w 60"/>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8"/>
                  <a:gd name="T29" fmla="*/ 60 w 6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8">
                    <a:moveTo>
                      <a:pt x="60" y="0"/>
                    </a:moveTo>
                    <a:cubicBezTo>
                      <a:pt x="59" y="1"/>
                      <a:pt x="58" y="1"/>
                      <a:pt x="57" y="2"/>
                    </a:cubicBezTo>
                    <a:cubicBezTo>
                      <a:pt x="55" y="4"/>
                      <a:pt x="55" y="9"/>
                      <a:pt x="52" y="10"/>
                    </a:cubicBezTo>
                    <a:cubicBezTo>
                      <a:pt x="45" y="12"/>
                      <a:pt x="48" y="11"/>
                      <a:pt x="43" y="13"/>
                    </a:cubicBezTo>
                    <a:cubicBezTo>
                      <a:pt x="38" y="21"/>
                      <a:pt x="35" y="27"/>
                      <a:pt x="28" y="32"/>
                    </a:cubicBezTo>
                    <a:cubicBezTo>
                      <a:pt x="26" y="35"/>
                      <a:pt x="24" y="37"/>
                      <a:pt x="23" y="40"/>
                    </a:cubicBezTo>
                    <a:cubicBezTo>
                      <a:pt x="21" y="46"/>
                      <a:pt x="21" y="49"/>
                      <a:pt x="16" y="53"/>
                    </a:cubicBezTo>
                    <a:cubicBezTo>
                      <a:pt x="15" y="54"/>
                      <a:pt x="9" y="55"/>
                      <a:pt x="8" y="55"/>
                    </a:cubicBezTo>
                    <a:cubicBezTo>
                      <a:pt x="5" y="56"/>
                      <a:pt x="0" y="58"/>
                      <a:pt x="0" y="5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6" name="Freeform 561"/>
              <p:cNvSpPr>
                <a:spLocks/>
              </p:cNvSpPr>
              <p:nvPr/>
            </p:nvSpPr>
            <p:spPr bwMode="auto">
              <a:xfrm>
                <a:off x="431" y="2024"/>
                <a:ext cx="1089" cy="136"/>
              </a:xfrm>
              <a:custGeom>
                <a:avLst/>
                <a:gdLst>
                  <a:gd name="T0" fmla="*/ 2147483647 w 81"/>
                  <a:gd name="T1" fmla="*/ 0 h 24"/>
                  <a:gd name="T2" fmla="*/ 2147483647 w 81"/>
                  <a:gd name="T3" fmla="*/ 2147483647 h 24"/>
                  <a:gd name="T4" fmla="*/ 2147483647 w 81"/>
                  <a:gd name="T5" fmla="*/ 2147483647 h 24"/>
                  <a:gd name="T6" fmla="*/ 2147483647 w 81"/>
                  <a:gd name="T7" fmla="*/ 2147483647 h 24"/>
                  <a:gd name="T8" fmla="*/ 2147483647 w 81"/>
                  <a:gd name="T9" fmla="*/ 2147483647 h 24"/>
                  <a:gd name="T10" fmla="*/ 2147483647 w 81"/>
                  <a:gd name="T11" fmla="*/ 2147483647 h 24"/>
                  <a:gd name="T12" fmla="*/ 0 w 81"/>
                  <a:gd name="T13" fmla="*/ 2147483647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1" y="0"/>
                    </a:moveTo>
                    <a:cubicBezTo>
                      <a:pt x="66" y="2"/>
                      <a:pt x="52" y="5"/>
                      <a:pt x="37" y="6"/>
                    </a:cubicBezTo>
                    <a:cubicBezTo>
                      <a:pt x="36" y="6"/>
                      <a:pt x="28" y="8"/>
                      <a:pt x="27" y="9"/>
                    </a:cubicBezTo>
                    <a:cubicBezTo>
                      <a:pt x="26" y="10"/>
                      <a:pt x="25" y="12"/>
                      <a:pt x="24" y="13"/>
                    </a:cubicBezTo>
                    <a:cubicBezTo>
                      <a:pt x="23" y="14"/>
                      <a:pt x="22" y="14"/>
                      <a:pt x="20" y="14"/>
                    </a:cubicBezTo>
                    <a:cubicBezTo>
                      <a:pt x="19" y="15"/>
                      <a:pt x="18" y="16"/>
                      <a:pt x="17" y="17"/>
                    </a:cubicBezTo>
                    <a:cubicBezTo>
                      <a:pt x="12" y="19"/>
                      <a:pt x="4" y="20"/>
                      <a:pt x="0" y="24"/>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7" name="Freeform 562"/>
              <p:cNvSpPr>
                <a:spLocks/>
              </p:cNvSpPr>
              <p:nvPr/>
            </p:nvSpPr>
            <p:spPr bwMode="auto">
              <a:xfrm>
                <a:off x="477" y="2200"/>
                <a:ext cx="858" cy="141"/>
              </a:xfrm>
              <a:custGeom>
                <a:avLst/>
                <a:gdLst>
                  <a:gd name="T0" fmla="*/ 2147483647 w 43"/>
                  <a:gd name="T1" fmla="*/ 0 h 33"/>
                  <a:gd name="T2" fmla="*/ 2147483647 w 43"/>
                  <a:gd name="T3" fmla="*/ 2147483647 h 33"/>
                  <a:gd name="T4" fmla="*/ 2147483647 w 43"/>
                  <a:gd name="T5" fmla="*/ 2147483647 h 33"/>
                  <a:gd name="T6" fmla="*/ 2147483647 w 43"/>
                  <a:gd name="T7" fmla="*/ 2147483647 h 33"/>
                  <a:gd name="T8" fmla="*/ 2147483647 w 43"/>
                  <a:gd name="T9" fmla="*/ 2147483647 h 33"/>
                  <a:gd name="T10" fmla="*/ 2147483647 w 43"/>
                  <a:gd name="T11" fmla="*/ 2147483647 h 33"/>
                  <a:gd name="T12" fmla="*/ 0 w 43"/>
                  <a:gd name="T13" fmla="*/ 2147483647 h 33"/>
                  <a:gd name="T14" fmla="*/ 0 60000 65536"/>
                  <a:gd name="T15" fmla="*/ 0 60000 65536"/>
                  <a:gd name="T16" fmla="*/ 0 60000 65536"/>
                  <a:gd name="T17" fmla="*/ 0 60000 65536"/>
                  <a:gd name="T18" fmla="*/ 0 60000 65536"/>
                  <a:gd name="T19" fmla="*/ 0 60000 65536"/>
                  <a:gd name="T20" fmla="*/ 0 60000 65536"/>
                  <a:gd name="T21" fmla="*/ 0 w 43"/>
                  <a:gd name="T22" fmla="*/ 0 h 33"/>
                  <a:gd name="T23" fmla="*/ 43 w 4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3">
                    <a:moveTo>
                      <a:pt x="43" y="0"/>
                    </a:moveTo>
                    <a:cubicBezTo>
                      <a:pt x="42" y="1"/>
                      <a:pt x="42" y="3"/>
                      <a:pt x="41" y="4"/>
                    </a:cubicBezTo>
                    <a:cubicBezTo>
                      <a:pt x="38" y="7"/>
                      <a:pt x="33" y="12"/>
                      <a:pt x="33" y="12"/>
                    </a:cubicBezTo>
                    <a:cubicBezTo>
                      <a:pt x="31" y="22"/>
                      <a:pt x="29" y="20"/>
                      <a:pt x="20" y="22"/>
                    </a:cubicBezTo>
                    <a:cubicBezTo>
                      <a:pt x="19" y="23"/>
                      <a:pt x="17" y="24"/>
                      <a:pt x="15" y="25"/>
                    </a:cubicBezTo>
                    <a:cubicBezTo>
                      <a:pt x="13" y="26"/>
                      <a:pt x="10" y="26"/>
                      <a:pt x="8" y="28"/>
                    </a:cubicBezTo>
                    <a:cubicBezTo>
                      <a:pt x="5" y="29"/>
                      <a:pt x="0" y="33"/>
                      <a:pt x="0" y="33"/>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8" name="Freeform 563"/>
              <p:cNvSpPr>
                <a:spLocks/>
              </p:cNvSpPr>
              <p:nvPr/>
            </p:nvSpPr>
            <p:spPr bwMode="auto">
              <a:xfrm>
                <a:off x="431" y="2100"/>
                <a:ext cx="1065" cy="196"/>
              </a:xfrm>
              <a:custGeom>
                <a:avLst/>
                <a:gdLst>
                  <a:gd name="T0" fmla="*/ 2147483647 w 70"/>
                  <a:gd name="T1" fmla="*/ 0 h 30"/>
                  <a:gd name="T2" fmla="*/ 2147483647 w 70"/>
                  <a:gd name="T3" fmla="*/ 2147483647 h 30"/>
                  <a:gd name="T4" fmla="*/ 2147483647 w 70"/>
                  <a:gd name="T5" fmla="*/ 2147483647 h 30"/>
                  <a:gd name="T6" fmla="*/ 2147483647 w 70"/>
                  <a:gd name="T7" fmla="*/ 2147483647 h 30"/>
                  <a:gd name="T8" fmla="*/ 2147483647 w 70"/>
                  <a:gd name="T9" fmla="*/ 2147483647 h 30"/>
                  <a:gd name="T10" fmla="*/ 2147483647 w 70"/>
                  <a:gd name="T11" fmla="*/ 2147483647 h 30"/>
                  <a:gd name="T12" fmla="*/ 0 w 70"/>
                  <a:gd name="T13" fmla="*/ 2147483647 h 30"/>
                  <a:gd name="T14" fmla="*/ 0 60000 65536"/>
                  <a:gd name="T15" fmla="*/ 0 60000 65536"/>
                  <a:gd name="T16" fmla="*/ 0 60000 65536"/>
                  <a:gd name="T17" fmla="*/ 0 60000 65536"/>
                  <a:gd name="T18" fmla="*/ 0 60000 65536"/>
                  <a:gd name="T19" fmla="*/ 0 60000 65536"/>
                  <a:gd name="T20" fmla="*/ 0 60000 65536"/>
                  <a:gd name="T21" fmla="*/ 0 w 70"/>
                  <a:gd name="T22" fmla="*/ 0 h 30"/>
                  <a:gd name="T23" fmla="*/ 70 w 7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0">
                    <a:moveTo>
                      <a:pt x="70" y="0"/>
                    </a:moveTo>
                    <a:cubicBezTo>
                      <a:pt x="68" y="1"/>
                      <a:pt x="65" y="1"/>
                      <a:pt x="62" y="2"/>
                    </a:cubicBezTo>
                    <a:cubicBezTo>
                      <a:pt x="57" y="3"/>
                      <a:pt x="53" y="6"/>
                      <a:pt x="49" y="7"/>
                    </a:cubicBezTo>
                    <a:cubicBezTo>
                      <a:pt x="41" y="14"/>
                      <a:pt x="35" y="14"/>
                      <a:pt x="25" y="15"/>
                    </a:cubicBezTo>
                    <a:cubicBezTo>
                      <a:pt x="24" y="17"/>
                      <a:pt x="23" y="18"/>
                      <a:pt x="23" y="19"/>
                    </a:cubicBezTo>
                    <a:cubicBezTo>
                      <a:pt x="22" y="21"/>
                      <a:pt x="22" y="22"/>
                      <a:pt x="21" y="24"/>
                    </a:cubicBezTo>
                    <a:cubicBezTo>
                      <a:pt x="17" y="30"/>
                      <a:pt x="7" y="29"/>
                      <a:pt x="0" y="29"/>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49" name="Group 564"/>
              <p:cNvGrpSpPr>
                <a:grpSpLocks/>
              </p:cNvGrpSpPr>
              <p:nvPr/>
            </p:nvGrpSpPr>
            <p:grpSpPr bwMode="auto">
              <a:xfrm>
                <a:off x="1205" y="2140"/>
                <a:ext cx="36" cy="42"/>
                <a:chOff x="3375" y="1189"/>
                <a:chExt cx="36" cy="42"/>
              </a:xfrm>
            </p:grpSpPr>
            <p:sp>
              <p:nvSpPr>
                <p:cNvPr id="4314" name="Freeform 565"/>
                <p:cNvSpPr>
                  <a:spLocks/>
                </p:cNvSpPr>
                <p:nvPr/>
              </p:nvSpPr>
              <p:spPr bwMode="auto">
                <a:xfrm>
                  <a:off x="3375" y="1189"/>
                  <a:ext cx="36" cy="42"/>
                </a:xfrm>
                <a:custGeom>
                  <a:avLst/>
                  <a:gdLst>
                    <a:gd name="T0" fmla="*/ 18 w 36"/>
                    <a:gd name="T1" fmla="*/ 0 h 42"/>
                    <a:gd name="T2" fmla="*/ 11 w 36"/>
                    <a:gd name="T3" fmla="*/ 2 h 42"/>
                    <a:gd name="T4" fmla="*/ 7 w 36"/>
                    <a:gd name="T5" fmla="*/ 7 h 42"/>
                    <a:gd name="T6" fmla="*/ 2 w 36"/>
                    <a:gd name="T7" fmla="*/ 12 h 42"/>
                    <a:gd name="T8" fmla="*/ 0 w 36"/>
                    <a:gd name="T9" fmla="*/ 20 h 42"/>
                    <a:gd name="T10" fmla="*/ 2 w 36"/>
                    <a:gd name="T11" fmla="*/ 30 h 42"/>
                    <a:gd name="T12" fmla="*/ 7 w 36"/>
                    <a:gd name="T13" fmla="*/ 35 h 42"/>
                    <a:gd name="T14" fmla="*/ 11 w 36"/>
                    <a:gd name="T15" fmla="*/ 40 h 42"/>
                    <a:gd name="T16" fmla="*/ 18 w 36"/>
                    <a:gd name="T17" fmla="*/ 42 h 42"/>
                    <a:gd name="T18" fmla="*/ 25 w 36"/>
                    <a:gd name="T19" fmla="*/ 40 h 42"/>
                    <a:gd name="T20" fmla="*/ 32 w 36"/>
                    <a:gd name="T21" fmla="*/ 35 h 42"/>
                    <a:gd name="T22" fmla="*/ 34 w 36"/>
                    <a:gd name="T23" fmla="*/ 30 h 42"/>
                    <a:gd name="T24" fmla="*/ 36 w 36"/>
                    <a:gd name="T25" fmla="*/ 20 h 42"/>
                    <a:gd name="T26" fmla="*/ 34 w 36"/>
                    <a:gd name="T27" fmla="*/ 12 h 42"/>
                    <a:gd name="T28" fmla="*/ 32 w 36"/>
                    <a:gd name="T29" fmla="*/ 7 h 42"/>
                    <a:gd name="T30" fmla="*/ 25 w 36"/>
                    <a:gd name="T31" fmla="*/ 2 h 42"/>
                    <a:gd name="T32" fmla="*/ 18 w 3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8" y="0"/>
                      </a:moveTo>
                      <a:lnTo>
                        <a:pt x="11" y="2"/>
                      </a:lnTo>
                      <a:lnTo>
                        <a:pt x="7" y="7"/>
                      </a:lnTo>
                      <a:lnTo>
                        <a:pt x="2" y="12"/>
                      </a:lnTo>
                      <a:lnTo>
                        <a:pt x="0" y="20"/>
                      </a:lnTo>
                      <a:lnTo>
                        <a:pt x="2" y="30"/>
                      </a:lnTo>
                      <a:lnTo>
                        <a:pt x="7" y="35"/>
                      </a:lnTo>
                      <a:lnTo>
                        <a:pt x="11" y="40"/>
                      </a:lnTo>
                      <a:lnTo>
                        <a:pt x="18" y="42"/>
                      </a:lnTo>
                      <a:lnTo>
                        <a:pt x="25" y="40"/>
                      </a:lnTo>
                      <a:lnTo>
                        <a:pt x="32" y="35"/>
                      </a:lnTo>
                      <a:lnTo>
                        <a:pt x="34" y="30"/>
                      </a:lnTo>
                      <a:lnTo>
                        <a:pt x="36" y="20"/>
                      </a:lnTo>
                      <a:lnTo>
                        <a:pt x="34" y="12"/>
                      </a:lnTo>
                      <a:lnTo>
                        <a:pt x="32" y="7"/>
                      </a:lnTo>
                      <a:lnTo>
                        <a:pt x="25" y="2"/>
                      </a:lnTo>
                      <a:lnTo>
                        <a:pt x="18" y="0"/>
                      </a:lnTo>
                      <a:close/>
                    </a:path>
                  </a:pathLst>
                </a:custGeom>
                <a:solidFill>
                  <a:srgbClr val="FF37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5" name="Freeform 566"/>
                <p:cNvSpPr>
                  <a:spLocks/>
                </p:cNvSpPr>
                <p:nvPr/>
              </p:nvSpPr>
              <p:spPr bwMode="auto">
                <a:xfrm>
                  <a:off x="3377" y="1191"/>
                  <a:ext cx="32" cy="35"/>
                </a:xfrm>
                <a:custGeom>
                  <a:avLst/>
                  <a:gdLst>
                    <a:gd name="T0" fmla="*/ 16 w 32"/>
                    <a:gd name="T1" fmla="*/ 0 h 35"/>
                    <a:gd name="T2" fmla="*/ 11 w 32"/>
                    <a:gd name="T3" fmla="*/ 3 h 35"/>
                    <a:gd name="T4" fmla="*/ 5 w 32"/>
                    <a:gd name="T5" fmla="*/ 5 h 35"/>
                    <a:gd name="T6" fmla="*/ 2 w 32"/>
                    <a:gd name="T7" fmla="*/ 10 h 35"/>
                    <a:gd name="T8" fmla="*/ 0 w 32"/>
                    <a:gd name="T9" fmla="*/ 18 h 35"/>
                    <a:gd name="T10" fmla="*/ 2 w 32"/>
                    <a:gd name="T11" fmla="*/ 25 h 35"/>
                    <a:gd name="T12" fmla="*/ 5 w 32"/>
                    <a:gd name="T13" fmla="*/ 30 h 35"/>
                    <a:gd name="T14" fmla="*/ 11 w 32"/>
                    <a:gd name="T15" fmla="*/ 35 h 35"/>
                    <a:gd name="T16" fmla="*/ 16 w 32"/>
                    <a:gd name="T17" fmla="*/ 35 h 35"/>
                    <a:gd name="T18" fmla="*/ 23 w 32"/>
                    <a:gd name="T19" fmla="*/ 35 h 35"/>
                    <a:gd name="T20" fmla="*/ 28 w 32"/>
                    <a:gd name="T21" fmla="*/ 30 h 35"/>
                    <a:gd name="T22" fmla="*/ 32 w 32"/>
                    <a:gd name="T23" fmla="*/ 25 h 35"/>
                    <a:gd name="T24" fmla="*/ 32 w 32"/>
                    <a:gd name="T25" fmla="*/ 18 h 35"/>
                    <a:gd name="T26" fmla="*/ 32 w 32"/>
                    <a:gd name="T27" fmla="*/ 10 h 35"/>
                    <a:gd name="T28" fmla="*/ 28 w 32"/>
                    <a:gd name="T29" fmla="*/ 5 h 35"/>
                    <a:gd name="T30" fmla="*/ 23 w 32"/>
                    <a:gd name="T31" fmla="*/ 3 h 35"/>
                    <a:gd name="T32" fmla="*/ 16 w 3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5"/>
                    <a:gd name="T53" fmla="*/ 32 w 3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5">
                      <a:moveTo>
                        <a:pt x="16" y="0"/>
                      </a:moveTo>
                      <a:lnTo>
                        <a:pt x="11" y="3"/>
                      </a:lnTo>
                      <a:lnTo>
                        <a:pt x="5" y="5"/>
                      </a:lnTo>
                      <a:lnTo>
                        <a:pt x="2" y="10"/>
                      </a:lnTo>
                      <a:lnTo>
                        <a:pt x="0" y="18"/>
                      </a:lnTo>
                      <a:lnTo>
                        <a:pt x="2" y="25"/>
                      </a:lnTo>
                      <a:lnTo>
                        <a:pt x="5" y="30"/>
                      </a:lnTo>
                      <a:lnTo>
                        <a:pt x="11" y="35"/>
                      </a:lnTo>
                      <a:lnTo>
                        <a:pt x="16" y="35"/>
                      </a:lnTo>
                      <a:lnTo>
                        <a:pt x="23" y="35"/>
                      </a:lnTo>
                      <a:lnTo>
                        <a:pt x="28" y="30"/>
                      </a:lnTo>
                      <a:lnTo>
                        <a:pt x="32" y="25"/>
                      </a:lnTo>
                      <a:lnTo>
                        <a:pt x="32" y="18"/>
                      </a:lnTo>
                      <a:lnTo>
                        <a:pt x="32" y="10"/>
                      </a:lnTo>
                      <a:lnTo>
                        <a:pt x="28" y="5"/>
                      </a:lnTo>
                      <a:lnTo>
                        <a:pt x="23" y="3"/>
                      </a:lnTo>
                      <a:lnTo>
                        <a:pt x="16" y="0"/>
                      </a:lnTo>
                      <a:close/>
                    </a:path>
                  </a:pathLst>
                </a:custGeom>
                <a:solidFill>
                  <a:srgbClr val="FF4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6" name="Freeform 567"/>
                <p:cNvSpPr>
                  <a:spLocks/>
                </p:cNvSpPr>
                <p:nvPr/>
              </p:nvSpPr>
              <p:spPr bwMode="auto">
                <a:xfrm>
                  <a:off x="3379" y="1194"/>
                  <a:ext cx="28" cy="32"/>
                </a:xfrm>
                <a:custGeom>
                  <a:avLst/>
                  <a:gdLst>
                    <a:gd name="T0" fmla="*/ 14 w 28"/>
                    <a:gd name="T1" fmla="*/ 0 h 32"/>
                    <a:gd name="T2" fmla="*/ 9 w 28"/>
                    <a:gd name="T3" fmla="*/ 2 h 32"/>
                    <a:gd name="T4" fmla="*/ 5 w 28"/>
                    <a:gd name="T5" fmla="*/ 5 h 32"/>
                    <a:gd name="T6" fmla="*/ 3 w 28"/>
                    <a:gd name="T7" fmla="*/ 10 h 32"/>
                    <a:gd name="T8" fmla="*/ 0 w 28"/>
                    <a:gd name="T9" fmla="*/ 15 h 32"/>
                    <a:gd name="T10" fmla="*/ 3 w 28"/>
                    <a:gd name="T11" fmla="*/ 22 h 32"/>
                    <a:gd name="T12" fmla="*/ 5 w 28"/>
                    <a:gd name="T13" fmla="*/ 27 h 32"/>
                    <a:gd name="T14" fmla="*/ 9 w 28"/>
                    <a:gd name="T15" fmla="*/ 32 h 32"/>
                    <a:gd name="T16" fmla="*/ 14 w 28"/>
                    <a:gd name="T17" fmla="*/ 32 h 32"/>
                    <a:gd name="T18" fmla="*/ 19 w 28"/>
                    <a:gd name="T19" fmla="*/ 32 h 32"/>
                    <a:gd name="T20" fmla="*/ 23 w 28"/>
                    <a:gd name="T21" fmla="*/ 27 h 32"/>
                    <a:gd name="T22" fmla="*/ 28 w 28"/>
                    <a:gd name="T23" fmla="*/ 22 h 32"/>
                    <a:gd name="T24" fmla="*/ 28 w 28"/>
                    <a:gd name="T25" fmla="*/ 15 h 32"/>
                    <a:gd name="T26" fmla="*/ 28 w 28"/>
                    <a:gd name="T27" fmla="*/ 10 h 32"/>
                    <a:gd name="T28" fmla="*/ 23 w 28"/>
                    <a:gd name="T29" fmla="*/ 5 h 32"/>
                    <a:gd name="T30" fmla="*/ 19 w 28"/>
                    <a:gd name="T31" fmla="*/ 2 h 32"/>
                    <a:gd name="T32" fmla="*/ 14 w 28"/>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2"/>
                    <a:gd name="T53" fmla="*/ 28 w 28"/>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2">
                      <a:moveTo>
                        <a:pt x="14" y="0"/>
                      </a:moveTo>
                      <a:lnTo>
                        <a:pt x="9" y="2"/>
                      </a:lnTo>
                      <a:lnTo>
                        <a:pt x="5" y="5"/>
                      </a:lnTo>
                      <a:lnTo>
                        <a:pt x="3" y="10"/>
                      </a:lnTo>
                      <a:lnTo>
                        <a:pt x="0" y="15"/>
                      </a:lnTo>
                      <a:lnTo>
                        <a:pt x="3" y="22"/>
                      </a:lnTo>
                      <a:lnTo>
                        <a:pt x="5" y="27"/>
                      </a:lnTo>
                      <a:lnTo>
                        <a:pt x="9" y="32"/>
                      </a:lnTo>
                      <a:lnTo>
                        <a:pt x="14" y="32"/>
                      </a:lnTo>
                      <a:lnTo>
                        <a:pt x="19" y="32"/>
                      </a:lnTo>
                      <a:lnTo>
                        <a:pt x="23" y="27"/>
                      </a:lnTo>
                      <a:lnTo>
                        <a:pt x="28" y="22"/>
                      </a:lnTo>
                      <a:lnTo>
                        <a:pt x="28" y="15"/>
                      </a:lnTo>
                      <a:lnTo>
                        <a:pt x="28" y="10"/>
                      </a:lnTo>
                      <a:lnTo>
                        <a:pt x="23" y="5"/>
                      </a:lnTo>
                      <a:lnTo>
                        <a:pt x="19" y="2"/>
                      </a:lnTo>
                      <a:lnTo>
                        <a:pt x="14" y="0"/>
                      </a:lnTo>
                      <a:close/>
                    </a:path>
                  </a:pathLst>
                </a:custGeom>
                <a:solidFill>
                  <a:srgbClr val="FF5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7" name="Freeform 568"/>
                <p:cNvSpPr>
                  <a:spLocks/>
                </p:cNvSpPr>
                <p:nvPr/>
              </p:nvSpPr>
              <p:spPr bwMode="auto">
                <a:xfrm>
                  <a:off x="3382" y="1196"/>
                  <a:ext cx="25" cy="28"/>
                </a:xfrm>
                <a:custGeom>
                  <a:avLst/>
                  <a:gdLst>
                    <a:gd name="T0" fmla="*/ 11 w 25"/>
                    <a:gd name="T1" fmla="*/ 0 h 28"/>
                    <a:gd name="T2" fmla="*/ 6 w 25"/>
                    <a:gd name="T3" fmla="*/ 3 h 28"/>
                    <a:gd name="T4" fmla="*/ 4 w 25"/>
                    <a:gd name="T5" fmla="*/ 5 h 28"/>
                    <a:gd name="T6" fmla="*/ 2 w 25"/>
                    <a:gd name="T7" fmla="*/ 8 h 28"/>
                    <a:gd name="T8" fmla="*/ 0 w 25"/>
                    <a:gd name="T9" fmla="*/ 13 h 28"/>
                    <a:gd name="T10" fmla="*/ 2 w 25"/>
                    <a:gd name="T11" fmla="*/ 18 h 28"/>
                    <a:gd name="T12" fmla="*/ 4 w 25"/>
                    <a:gd name="T13" fmla="*/ 23 h 28"/>
                    <a:gd name="T14" fmla="*/ 6 w 25"/>
                    <a:gd name="T15" fmla="*/ 28 h 28"/>
                    <a:gd name="T16" fmla="*/ 11 w 25"/>
                    <a:gd name="T17" fmla="*/ 28 h 28"/>
                    <a:gd name="T18" fmla="*/ 16 w 25"/>
                    <a:gd name="T19" fmla="*/ 28 h 28"/>
                    <a:gd name="T20" fmla="*/ 20 w 25"/>
                    <a:gd name="T21" fmla="*/ 23 h 28"/>
                    <a:gd name="T22" fmla="*/ 25 w 25"/>
                    <a:gd name="T23" fmla="*/ 18 h 28"/>
                    <a:gd name="T24" fmla="*/ 25 w 25"/>
                    <a:gd name="T25" fmla="*/ 13 h 28"/>
                    <a:gd name="T26" fmla="*/ 25 w 25"/>
                    <a:gd name="T27" fmla="*/ 8 h 28"/>
                    <a:gd name="T28" fmla="*/ 20 w 25"/>
                    <a:gd name="T29" fmla="*/ 5 h 28"/>
                    <a:gd name="T30" fmla="*/ 16 w 25"/>
                    <a:gd name="T31" fmla="*/ 3 h 28"/>
                    <a:gd name="T32" fmla="*/ 11 w 2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11" y="0"/>
                      </a:moveTo>
                      <a:lnTo>
                        <a:pt x="6" y="3"/>
                      </a:lnTo>
                      <a:lnTo>
                        <a:pt x="4" y="5"/>
                      </a:lnTo>
                      <a:lnTo>
                        <a:pt x="2" y="8"/>
                      </a:lnTo>
                      <a:lnTo>
                        <a:pt x="0" y="13"/>
                      </a:lnTo>
                      <a:lnTo>
                        <a:pt x="2" y="18"/>
                      </a:lnTo>
                      <a:lnTo>
                        <a:pt x="4" y="23"/>
                      </a:lnTo>
                      <a:lnTo>
                        <a:pt x="6" y="28"/>
                      </a:lnTo>
                      <a:lnTo>
                        <a:pt x="11" y="28"/>
                      </a:lnTo>
                      <a:lnTo>
                        <a:pt x="16" y="28"/>
                      </a:lnTo>
                      <a:lnTo>
                        <a:pt x="20" y="23"/>
                      </a:lnTo>
                      <a:lnTo>
                        <a:pt x="25" y="18"/>
                      </a:lnTo>
                      <a:lnTo>
                        <a:pt x="25" y="13"/>
                      </a:lnTo>
                      <a:lnTo>
                        <a:pt x="25" y="8"/>
                      </a:lnTo>
                      <a:lnTo>
                        <a:pt x="20" y="5"/>
                      </a:lnTo>
                      <a:lnTo>
                        <a:pt x="16" y="3"/>
                      </a:lnTo>
                      <a:lnTo>
                        <a:pt x="11" y="0"/>
                      </a:lnTo>
                      <a:close/>
                    </a:path>
                  </a:pathLst>
                </a:custGeom>
                <a:solidFill>
                  <a:srgbClr val="FF71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8" name="Freeform 569"/>
                <p:cNvSpPr>
                  <a:spLocks/>
                </p:cNvSpPr>
                <p:nvPr/>
              </p:nvSpPr>
              <p:spPr bwMode="auto">
                <a:xfrm>
                  <a:off x="3384" y="1199"/>
                  <a:ext cx="21" cy="22"/>
                </a:xfrm>
                <a:custGeom>
                  <a:avLst/>
                  <a:gdLst>
                    <a:gd name="T0" fmla="*/ 9 w 21"/>
                    <a:gd name="T1" fmla="*/ 0 h 22"/>
                    <a:gd name="T2" fmla="*/ 2 w 21"/>
                    <a:gd name="T3" fmla="*/ 2 h 22"/>
                    <a:gd name="T4" fmla="*/ 0 w 21"/>
                    <a:gd name="T5" fmla="*/ 10 h 22"/>
                    <a:gd name="T6" fmla="*/ 2 w 21"/>
                    <a:gd name="T7" fmla="*/ 20 h 22"/>
                    <a:gd name="T8" fmla="*/ 9 w 21"/>
                    <a:gd name="T9" fmla="*/ 22 h 22"/>
                    <a:gd name="T10" fmla="*/ 18 w 21"/>
                    <a:gd name="T11" fmla="*/ 20 h 22"/>
                    <a:gd name="T12" fmla="*/ 21 w 21"/>
                    <a:gd name="T13" fmla="*/ 10 h 22"/>
                    <a:gd name="T14" fmla="*/ 18 w 21"/>
                    <a:gd name="T15" fmla="*/ 2 h 22"/>
                    <a:gd name="T16" fmla="*/ 9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9" y="0"/>
                      </a:moveTo>
                      <a:lnTo>
                        <a:pt x="2" y="2"/>
                      </a:lnTo>
                      <a:lnTo>
                        <a:pt x="0" y="10"/>
                      </a:lnTo>
                      <a:lnTo>
                        <a:pt x="2" y="20"/>
                      </a:lnTo>
                      <a:lnTo>
                        <a:pt x="9" y="22"/>
                      </a:lnTo>
                      <a:lnTo>
                        <a:pt x="18" y="20"/>
                      </a:lnTo>
                      <a:lnTo>
                        <a:pt x="21" y="10"/>
                      </a:lnTo>
                      <a:lnTo>
                        <a:pt x="18" y="2"/>
                      </a:lnTo>
                      <a:lnTo>
                        <a:pt x="9" y="0"/>
                      </a:lnTo>
                      <a:close/>
                    </a:path>
                  </a:pathLst>
                </a:custGeom>
                <a:solidFill>
                  <a:srgbClr val="FF8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9" name="Freeform 570"/>
                <p:cNvSpPr>
                  <a:spLocks/>
                </p:cNvSpPr>
                <p:nvPr/>
              </p:nvSpPr>
              <p:spPr bwMode="auto">
                <a:xfrm>
                  <a:off x="3386" y="1201"/>
                  <a:ext cx="16" cy="18"/>
                </a:xfrm>
                <a:custGeom>
                  <a:avLst/>
                  <a:gdLst>
                    <a:gd name="T0" fmla="*/ 9 w 16"/>
                    <a:gd name="T1" fmla="*/ 0 h 18"/>
                    <a:gd name="T2" fmla="*/ 2 w 16"/>
                    <a:gd name="T3" fmla="*/ 3 h 18"/>
                    <a:gd name="T4" fmla="*/ 0 w 16"/>
                    <a:gd name="T5" fmla="*/ 8 h 18"/>
                    <a:gd name="T6" fmla="*/ 2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8"/>
                      </a:lnTo>
                      <a:lnTo>
                        <a:pt x="2" y="15"/>
                      </a:lnTo>
                      <a:lnTo>
                        <a:pt x="9" y="18"/>
                      </a:lnTo>
                      <a:lnTo>
                        <a:pt x="14" y="15"/>
                      </a:lnTo>
                      <a:lnTo>
                        <a:pt x="16" y="8"/>
                      </a:lnTo>
                      <a:lnTo>
                        <a:pt x="14" y="3"/>
                      </a:lnTo>
                      <a:lnTo>
                        <a:pt x="9" y="0"/>
                      </a:lnTo>
                      <a:close/>
                    </a:path>
                  </a:pathLst>
                </a:custGeom>
                <a:solidFill>
                  <a:srgbClr val="FF9F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20" name="Freeform 571"/>
                <p:cNvSpPr>
                  <a:spLocks/>
                </p:cNvSpPr>
                <p:nvPr/>
              </p:nvSpPr>
              <p:spPr bwMode="auto">
                <a:xfrm>
                  <a:off x="3388" y="1204"/>
                  <a:ext cx="12" cy="12"/>
                </a:xfrm>
                <a:custGeom>
                  <a:avLst/>
                  <a:gdLst>
                    <a:gd name="T0" fmla="*/ 7 w 12"/>
                    <a:gd name="T1" fmla="*/ 0 h 12"/>
                    <a:gd name="T2" fmla="*/ 3 w 12"/>
                    <a:gd name="T3" fmla="*/ 2 h 12"/>
                    <a:gd name="T4" fmla="*/ 0 w 12"/>
                    <a:gd name="T5" fmla="*/ 7 h 12"/>
                    <a:gd name="T6" fmla="*/ 3 w 12"/>
                    <a:gd name="T7" fmla="*/ 10 h 12"/>
                    <a:gd name="T8" fmla="*/ 7 w 12"/>
                    <a:gd name="T9" fmla="*/ 12 h 12"/>
                    <a:gd name="T10" fmla="*/ 10 w 12"/>
                    <a:gd name="T11" fmla="*/ 10 h 12"/>
                    <a:gd name="T12" fmla="*/ 12 w 12"/>
                    <a:gd name="T13" fmla="*/ 7 h 12"/>
                    <a:gd name="T14" fmla="*/ 10 w 12"/>
                    <a:gd name="T15" fmla="*/ 2 h 12"/>
                    <a:gd name="T16" fmla="*/ 7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7" y="0"/>
                      </a:moveTo>
                      <a:lnTo>
                        <a:pt x="3" y="2"/>
                      </a:lnTo>
                      <a:lnTo>
                        <a:pt x="0" y="7"/>
                      </a:lnTo>
                      <a:lnTo>
                        <a:pt x="3" y="10"/>
                      </a:lnTo>
                      <a:lnTo>
                        <a:pt x="7" y="12"/>
                      </a:lnTo>
                      <a:lnTo>
                        <a:pt x="10" y="10"/>
                      </a:lnTo>
                      <a:lnTo>
                        <a:pt x="12" y="7"/>
                      </a:lnTo>
                      <a:lnTo>
                        <a:pt x="10" y="2"/>
                      </a:lnTo>
                      <a:lnTo>
                        <a:pt x="7" y="0"/>
                      </a:lnTo>
                      <a:close/>
                    </a:path>
                  </a:pathLst>
                </a:custGeom>
                <a:solidFill>
                  <a:srgbClr val="FFB1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21" name="Freeform 572"/>
                <p:cNvSpPr>
                  <a:spLocks/>
                </p:cNvSpPr>
                <p:nvPr/>
              </p:nvSpPr>
              <p:spPr bwMode="auto">
                <a:xfrm>
                  <a:off x="3391" y="120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BE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22" name="Freeform 573"/>
                <p:cNvSpPr>
                  <a:spLocks/>
                </p:cNvSpPr>
                <p:nvPr/>
              </p:nvSpPr>
              <p:spPr bwMode="auto">
                <a:xfrm>
                  <a:off x="3393" y="120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50" name="Group 574"/>
              <p:cNvGrpSpPr>
                <a:grpSpLocks/>
              </p:cNvGrpSpPr>
              <p:nvPr/>
            </p:nvGrpSpPr>
            <p:grpSpPr bwMode="auto">
              <a:xfrm>
                <a:off x="1416" y="2192"/>
                <a:ext cx="36" cy="40"/>
                <a:chOff x="3586" y="1241"/>
                <a:chExt cx="36" cy="40"/>
              </a:xfrm>
            </p:grpSpPr>
            <p:sp>
              <p:nvSpPr>
                <p:cNvPr id="4306" name="Freeform 575"/>
                <p:cNvSpPr>
                  <a:spLocks/>
                </p:cNvSpPr>
                <p:nvPr/>
              </p:nvSpPr>
              <p:spPr bwMode="auto">
                <a:xfrm>
                  <a:off x="3586" y="1241"/>
                  <a:ext cx="36" cy="40"/>
                </a:xfrm>
                <a:custGeom>
                  <a:avLst/>
                  <a:gdLst>
                    <a:gd name="T0" fmla="*/ 18 w 36"/>
                    <a:gd name="T1" fmla="*/ 0 h 40"/>
                    <a:gd name="T2" fmla="*/ 11 w 36"/>
                    <a:gd name="T3" fmla="*/ 3 h 40"/>
                    <a:gd name="T4" fmla="*/ 7 w 36"/>
                    <a:gd name="T5" fmla="*/ 8 h 40"/>
                    <a:gd name="T6" fmla="*/ 2 w 36"/>
                    <a:gd name="T7" fmla="*/ 13 h 40"/>
                    <a:gd name="T8" fmla="*/ 0 w 36"/>
                    <a:gd name="T9" fmla="*/ 20 h 40"/>
                    <a:gd name="T10" fmla="*/ 2 w 36"/>
                    <a:gd name="T11" fmla="*/ 28 h 40"/>
                    <a:gd name="T12" fmla="*/ 7 w 36"/>
                    <a:gd name="T13" fmla="*/ 35 h 40"/>
                    <a:gd name="T14" fmla="*/ 11 w 36"/>
                    <a:gd name="T15" fmla="*/ 38 h 40"/>
                    <a:gd name="T16" fmla="*/ 18 w 36"/>
                    <a:gd name="T17" fmla="*/ 40 h 40"/>
                    <a:gd name="T18" fmla="*/ 25 w 36"/>
                    <a:gd name="T19" fmla="*/ 38 h 40"/>
                    <a:gd name="T20" fmla="*/ 32 w 36"/>
                    <a:gd name="T21" fmla="*/ 35 h 40"/>
                    <a:gd name="T22" fmla="*/ 34 w 36"/>
                    <a:gd name="T23" fmla="*/ 28 h 40"/>
                    <a:gd name="T24" fmla="*/ 36 w 36"/>
                    <a:gd name="T25" fmla="*/ 20 h 40"/>
                    <a:gd name="T26" fmla="*/ 34 w 36"/>
                    <a:gd name="T27" fmla="*/ 13 h 40"/>
                    <a:gd name="T28" fmla="*/ 32 w 36"/>
                    <a:gd name="T29" fmla="*/ 8 h 40"/>
                    <a:gd name="T30" fmla="*/ 25 w 36"/>
                    <a:gd name="T31" fmla="*/ 3 h 40"/>
                    <a:gd name="T32" fmla="*/ 18 w 36"/>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0"/>
                    <a:gd name="T53" fmla="*/ 36 w 3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0">
                      <a:moveTo>
                        <a:pt x="18" y="0"/>
                      </a:moveTo>
                      <a:lnTo>
                        <a:pt x="11" y="3"/>
                      </a:lnTo>
                      <a:lnTo>
                        <a:pt x="7" y="8"/>
                      </a:lnTo>
                      <a:lnTo>
                        <a:pt x="2" y="13"/>
                      </a:lnTo>
                      <a:lnTo>
                        <a:pt x="0" y="20"/>
                      </a:lnTo>
                      <a:lnTo>
                        <a:pt x="2" y="28"/>
                      </a:lnTo>
                      <a:lnTo>
                        <a:pt x="7" y="35"/>
                      </a:lnTo>
                      <a:lnTo>
                        <a:pt x="11" y="38"/>
                      </a:lnTo>
                      <a:lnTo>
                        <a:pt x="18" y="40"/>
                      </a:lnTo>
                      <a:lnTo>
                        <a:pt x="25" y="38"/>
                      </a:lnTo>
                      <a:lnTo>
                        <a:pt x="32" y="35"/>
                      </a:lnTo>
                      <a:lnTo>
                        <a:pt x="34" y="28"/>
                      </a:lnTo>
                      <a:lnTo>
                        <a:pt x="36" y="20"/>
                      </a:lnTo>
                      <a:lnTo>
                        <a:pt x="34" y="13"/>
                      </a:lnTo>
                      <a:lnTo>
                        <a:pt x="32" y="8"/>
                      </a:lnTo>
                      <a:lnTo>
                        <a:pt x="25" y="3"/>
                      </a:lnTo>
                      <a:lnTo>
                        <a:pt x="18" y="0"/>
                      </a:lnTo>
                      <a:close/>
                    </a:path>
                  </a:pathLst>
                </a:custGeom>
                <a:solidFill>
                  <a:srgbClr val="001F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7" name="Freeform 576"/>
                <p:cNvSpPr>
                  <a:spLocks/>
                </p:cNvSpPr>
                <p:nvPr/>
              </p:nvSpPr>
              <p:spPr bwMode="auto">
                <a:xfrm>
                  <a:off x="3590" y="1246"/>
                  <a:ext cx="28" cy="30"/>
                </a:xfrm>
                <a:custGeom>
                  <a:avLst/>
                  <a:gdLst>
                    <a:gd name="T0" fmla="*/ 14 w 28"/>
                    <a:gd name="T1" fmla="*/ 0 h 30"/>
                    <a:gd name="T2" fmla="*/ 10 w 28"/>
                    <a:gd name="T3" fmla="*/ 3 h 30"/>
                    <a:gd name="T4" fmla="*/ 5 w 28"/>
                    <a:gd name="T5" fmla="*/ 5 h 30"/>
                    <a:gd name="T6" fmla="*/ 3 w 28"/>
                    <a:gd name="T7" fmla="*/ 10 h 30"/>
                    <a:gd name="T8" fmla="*/ 0 w 28"/>
                    <a:gd name="T9" fmla="*/ 15 h 30"/>
                    <a:gd name="T10" fmla="*/ 3 w 28"/>
                    <a:gd name="T11" fmla="*/ 23 h 30"/>
                    <a:gd name="T12" fmla="*/ 5 w 28"/>
                    <a:gd name="T13" fmla="*/ 28 h 30"/>
                    <a:gd name="T14" fmla="*/ 14 w 28"/>
                    <a:gd name="T15" fmla="*/ 30 h 30"/>
                    <a:gd name="T16" fmla="*/ 23 w 28"/>
                    <a:gd name="T17" fmla="*/ 28 h 30"/>
                    <a:gd name="T18" fmla="*/ 28 w 28"/>
                    <a:gd name="T19" fmla="*/ 23 h 30"/>
                    <a:gd name="T20" fmla="*/ 28 w 28"/>
                    <a:gd name="T21" fmla="*/ 15 h 30"/>
                    <a:gd name="T22" fmla="*/ 28 w 28"/>
                    <a:gd name="T23" fmla="*/ 10 h 30"/>
                    <a:gd name="T24" fmla="*/ 23 w 28"/>
                    <a:gd name="T25" fmla="*/ 5 h 30"/>
                    <a:gd name="T26" fmla="*/ 19 w 28"/>
                    <a:gd name="T27" fmla="*/ 3 h 30"/>
                    <a:gd name="T28" fmla="*/ 14 w 28"/>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0"/>
                    <a:gd name="T47" fmla="*/ 28 w 2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0">
                      <a:moveTo>
                        <a:pt x="14" y="0"/>
                      </a:moveTo>
                      <a:lnTo>
                        <a:pt x="10" y="3"/>
                      </a:lnTo>
                      <a:lnTo>
                        <a:pt x="5" y="5"/>
                      </a:lnTo>
                      <a:lnTo>
                        <a:pt x="3" y="10"/>
                      </a:lnTo>
                      <a:lnTo>
                        <a:pt x="0" y="15"/>
                      </a:lnTo>
                      <a:lnTo>
                        <a:pt x="3" y="23"/>
                      </a:lnTo>
                      <a:lnTo>
                        <a:pt x="5" y="28"/>
                      </a:lnTo>
                      <a:lnTo>
                        <a:pt x="14" y="30"/>
                      </a:lnTo>
                      <a:lnTo>
                        <a:pt x="23" y="28"/>
                      </a:lnTo>
                      <a:lnTo>
                        <a:pt x="28" y="23"/>
                      </a:lnTo>
                      <a:lnTo>
                        <a:pt x="28" y="15"/>
                      </a:lnTo>
                      <a:lnTo>
                        <a:pt x="28" y="10"/>
                      </a:lnTo>
                      <a:lnTo>
                        <a:pt x="23" y="5"/>
                      </a:lnTo>
                      <a:lnTo>
                        <a:pt x="19" y="3"/>
                      </a:lnTo>
                      <a:lnTo>
                        <a:pt x="14" y="0"/>
                      </a:lnTo>
                      <a:close/>
                    </a:path>
                  </a:pathLst>
                </a:custGeom>
                <a:solidFill>
                  <a:srgbClr val="004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8" name="Freeform 577"/>
                <p:cNvSpPr>
                  <a:spLocks/>
                </p:cNvSpPr>
                <p:nvPr/>
              </p:nvSpPr>
              <p:spPr bwMode="auto">
                <a:xfrm>
                  <a:off x="3593" y="1249"/>
                  <a:ext cx="25" cy="27"/>
                </a:xfrm>
                <a:custGeom>
                  <a:avLst/>
                  <a:gdLst>
                    <a:gd name="T0" fmla="*/ 11 w 25"/>
                    <a:gd name="T1" fmla="*/ 0 h 27"/>
                    <a:gd name="T2" fmla="*/ 7 w 25"/>
                    <a:gd name="T3" fmla="*/ 2 h 27"/>
                    <a:gd name="T4" fmla="*/ 4 w 25"/>
                    <a:gd name="T5" fmla="*/ 5 h 27"/>
                    <a:gd name="T6" fmla="*/ 2 w 25"/>
                    <a:gd name="T7" fmla="*/ 7 h 27"/>
                    <a:gd name="T8" fmla="*/ 0 w 25"/>
                    <a:gd name="T9" fmla="*/ 12 h 27"/>
                    <a:gd name="T10" fmla="*/ 2 w 25"/>
                    <a:gd name="T11" fmla="*/ 20 h 27"/>
                    <a:gd name="T12" fmla="*/ 4 w 25"/>
                    <a:gd name="T13" fmla="*/ 25 h 27"/>
                    <a:gd name="T14" fmla="*/ 11 w 25"/>
                    <a:gd name="T15" fmla="*/ 27 h 27"/>
                    <a:gd name="T16" fmla="*/ 20 w 25"/>
                    <a:gd name="T17" fmla="*/ 25 h 27"/>
                    <a:gd name="T18" fmla="*/ 25 w 25"/>
                    <a:gd name="T19" fmla="*/ 20 h 27"/>
                    <a:gd name="T20" fmla="*/ 25 w 25"/>
                    <a:gd name="T21" fmla="*/ 12 h 27"/>
                    <a:gd name="T22" fmla="*/ 25 w 25"/>
                    <a:gd name="T23" fmla="*/ 7 h 27"/>
                    <a:gd name="T24" fmla="*/ 20 w 25"/>
                    <a:gd name="T25" fmla="*/ 5 h 27"/>
                    <a:gd name="T26" fmla="*/ 16 w 25"/>
                    <a:gd name="T27" fmla="*/ 2 h 27"/>
                    <a:gd name="T28" fmla="*/ 11 w 2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7"/>
                    <a:gd name="T47" fmla="*/ 25 w 2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7">
                      <a:moveTo>
                        <a:pt x="11" y="0"/>
                      </a:moveTo>
                      <a:lnTo>
                        <a:pt x="7" y="2"/>
                      </a:lnTo>
                      <a:lnTo>
                        <a:pt x="4" y="5"/>
                      </a:lnTo>
                      <a:lnTo>
                        <a:pt x="2" y="7"/>
                      </a:lnTo>
                      <a:lnTo>
                        <a:pt x="0" y="12"/>
                      </a:lnTo>
                      <a:lnTo>
                        <a:pt x="2" y="20"/>
                      </a:lnTo>
                      <a:lnTo>
                        <a:pt x="4" y="25"/>
                      </a:lnTo>
                      <a:lnTo>
                        <a:pt x="11" y="27"/>
                      </a:lnTo>
                      <a:lnTo>
                        <a:pt x="20" y="25"/>
                      </a:lnTo>
                      <a:lnTo>
                        <a:pt x="25" y="20"/>
                      </a:lnTo>
                      <a:lnTo>
                        <a:pt x="25" y="12"/>
                      </a:lnTo>
                      <a:lnTo>
                        <a:pt x="25" y="7"/>
                      </a:lnTo>
                      <a:lnTo>
                        <a:pt x="20" y="5"/>
                      </a:lnTo>
                      <a:lnTo>
                        <a:pt x="16" y="2"/>
                      </a:lnTo>
                      <a:lnTo>
                        <a:pt x="11" y="0"/>
                      </a:lnTo>
                      <a:close/>
                    </a:path>
                  </a:pathLst>
                </a:custGeom>
                <a:solidFill>
                  <a:srgbClr val="006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9" name="Freeform 578"/>
                <p:cNvSpPr>
                  <a:spLocks/>
                </p:cNvSpPr>
                <p:nvPr/>
              </p:nvSpPr>
              <p:spPr bwMode="auto">
                <a:xfrm>
                  <a:off x="3595" y="1251"/>
                  <a:ext cx="21" cy="23"/>
                </a:xfrm>
                <a:custGeom>
                  <a:avLst/>
                  <a:gdLst>
                    <a:gd name="T0" fmla="*/ 9 w 21"/>
                    <a:gd name="T1" fmla="*/ 0 h 23"/>
                    <a:gd name="T2" fmla="*/ 2 w 21"/>
                    <a:gd name="T3" fmla="*/ 3 h 23"/>
                    <a:gd name="T4" fmla="*/ 0 w 21"/>
                    <a:gd name="T5" fmla="*/ 10 h 23"/>
                    <a:gd name="T6" fmla="*/ 2 w 21"/>
                    <a:gd name="T7" fmla="*/ 20 h 23"/>
                    <a:gd name="T8" fmla="*/ 9 w 21"/>
                    <a:gd name="T9" fmla="*/ 23 h 23"/>
                    <a:gd name="T10" fmla="*/ 18 w 21"/>
                    <a:gd name="T11" fmla="*/ 20 h 23"/>
                    <a:gd name="T12" fmla="*/ 21 w 21"/>
                    <a:gd name="T13" fmla="*/ 10 h 23"/>
                    <a:gd name="T14" fmla="*/ 18 w 21"/>
                    <a:gd name="T15" fmla="*/ 3 h 23"/>
                    <a:gd name="T16" fmla="*/ 9 w 2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9" y="0"/>
                      </a:moveTo>
                      <a:lnTo>
                        <a:pt x="2" y="3"/>
                      </a:lnTo>
                      <a:lnTo>
                        <a:pt x="0" y="10"/>
                      </a:lnTo>
                      <a:lnTo>
                        <a:pt x="2" y="20"/>
                      </a:lnTo>
                      <a:lnTo>
                        <a:pt x="9" y="23"/>
                      </a:lnTo>
                      <a:lnTo>
                        <a:pt x="18" y="20"/>
                      </a:lnTo>
                      <a:lnTo>
                        <a:pt x="21" y="10"/>
                      </a:lnTo>
                      <a:lnTo>
                        <a:pt x="18" y="3"/>
                      </a:lnTo>
                      <a:lnTo>
                        <a:pt x="9" y="0"/>
                      </a:lnTo>
                      <a:close/>
                    </a:path>
                  </a:pathLst>
                </a:custGeom>
                <a:solidFill>
                  <a:srgbClr val="009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0" name="Freeform 579"/>
                <p:cNvSpPr>
                  <a:spLocks/>
                </p:cNvSpPr>
                <p:nvPr/>
              </p:nvSpPr>
              <p:spPr bwMode="auto">
                <a:xfrm>
                  <a:off x="3597" y="1254"/>
                  <a:ext cx="16" cy="17"/>
                </a:xfrm>
                <a:custGeom>
                  <a:avLst/>
                  <a:gdLst>
                    <a:gd name="T0" fmla="*/ 9 w 16"/>
                    <a:gd name="T1" fmla="*/ 0 h 17"/>
                    <a:gd name="T2" fmla="*/ 3 w 16"/>
                    <a:gd name="T3" fmla="*/ 2 h 17"/>
                    <a:gd name="T4" fmla="*/ 0 w 16"/>
                    <a:gd name="T5" fmla="*/ 10 h 17"/>
                    <a:gd name="T6" fmla="*/ 3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3" y="2"/>
                      </a:lnTo>
                      <a:lnTo>
                        <a:pt x="0" y="10"/>
                      </a:lnTo>
                      <a:lnTo>
                        <a:pt x="3" y="15"/>
                      </a:lnTo>
                      <a:lnTo>
                        <a:pt x="9" y="17"/>
                      </a:lnTo>
                      <a:lnTo>
                        <a:pt x="14" y="15"/>
                      </a:lnTo>
                      <a:lnTo>
                        <a:pt x="16" y="10"/>
                      </a:lnTo>
                      <a:lnTo>
                        <a:pt x="14" y="2"/>
                      </a:lnTo>
                      <a:lnTo>
                        <a:pt x="9"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1" name="Freeform 580"/>
                <p:cNvSpPr>
                  <a:spLocks/>
                </p:cNvSpPr>
                <p:nvPr/>
              </p:nvSpPr>
              <p:spPr bwMode="auto">
                <a:xfrm>
                  <a:off x="3600" y="1256"/>
                  <a:ext cx="11" cy="13"/>
                </a:xfrm>
                <a:custGeom>
                  <a:avLst/>
                  <a:gdLst>
                    <a:gd name="T0" fmla="*/ 6 w 11"/>
                    <a:gd name="T1" fmla="*/ 0 h 13"/>
                    <a:gd name="T2" fmla="*/ 2 w 11"/>
                    <a:gd name="T3" fmla="*/ 3 h 13"/>
                    <a:gd name="T4" fmla="*/ 0 w 11"/>
                    <a:gd name="T5" fmla="*/ 8 h 13"/>
                    <a:gd name="T6" fmla="*/ 2 w 11"/>
                    <a:gd name="T7" fmla="*/ 10 h 13"/>
                    <a:gd name="T8" fmla="*/ 6 w 11"/>
                    <a:gd name="T9" fmla="*/ 13 h 13"/>
                    <a:gd name="T10" fmla="*/ 9 w 11"/>
                    <a:gd name="T11" fmla="*/ 10 h 13"/>
                    <a:gd name="T12" fmla="*/ 11 w 11"/>
                    <a:gd name="T13" fmla="*/ 8 h 13"/>
                    <a:gd name="T14" fmla="*/ 9 w 11"/>
                    <a:gd name="T15" fmla="*/ 3 h 13"/>
                    <a:gd name="T16" fmla="*/ 6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6" y="0"/>
                      </a:moveTo>
                      <a:lnTo>
                        <a:pt x="2" y="3"/>
                      </a:lnTo>
                      <a:lnTo>
                        <a:pt x="0" y="8"/>
                      </a:lnTo>
                      <a:lnTo>
                        <a:pt x="2" y="10"/>
                      </a:lnTo>
                      <a:lnTo>
                        <a:pt x="6" y="13"/>
                      </a:lnTo>
                      <a:lnTo>
                        <a:pt x="9" y="10"/>
                      </a:lnTo>
                      <a:lnTo>
                        <a:pt x="11" y="8"/>
                      </a:lnTo>
                      <a:lnTo>
                        <a:pt x="9" y="3"/>
                      </a:lnTo>
                      <a:lnTo>
                        <a:pt x="6" y="0"/>
                      </a:lnTo>
                      <a:close/>
                    </a:path>
                  </a:pathLst>
                </a:custGeom>
                <a:solidFill>
                  <a:srgbClr val="00D2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2" name="Freeform 581"/>
                <p:cNvSpPr>
                  <a:spLocks/>
                </p:cNvSpPr>
                <p:nvPr/>
              </p:nvSpPr>
              <p:spPr bwMode="auto">
                <a:xfrm>
                  <a:off x="3602" y="125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3" name="Freeform 582"/>
                <p:cNvSpPr>
                  <a:spLocks/>
                </p:cNvSpPr>
                <p:nvPr/>
              </p:nvSpPr>
              <p:spPr bwMode="auto">
                <a:xfrm>
                  <a:off x="3604" y="126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5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51" name="Group 583"/>
              <p:cNvGrpSpPr>
                <a:grpSpLocks/>
              </p:cNvGrpSpPr>
              <p:nvPr/>
            </p:nvGrpSpPr>
            <p:grpSpPr bwMode="auto">
              <a:xfrm>
                <a:off x="1310" y="2058"/>
                <a:ext cx="37" cy="39"/>
                <a:chOff x="3480" y="1107"/>
                <a:chExt cx="37" cy="39"/>
              </a:xfrm>
            </p:grpSpPr>
            <p:sp>
              <p:nvSpPr>
                <p:cNvPr id="4298" name="Freeform 584"/>
                <p:cNvSpPr>
                  <a:spLocks/>
                </p:cNvSpPr>
                <p:nvPr/>
              </p:nvSpPr>
              <p:spPr bwMode="auto">
                <a:xfrm>
                  <a:off x="3480" y="1107"/>
                  <a:ext cx="37" cy="39"/>
                </a:xfrm>
                <a:custGeom>
                  <a:avLst/>
                  <a:gdLst>
                    <a:gd name="T0" fmla="*/ 19 w 37"/>
                    <a:gd name="T1" fmla="*/ 0 h 39"/>
                    <a:gd name="T2" fmla="*/ 12 w 37"/>
                    <a:gd name="T3" fmla="*/ 2 h 39"/>
                    <a:gd name="T4" fmla="*/ 7 w 37"/>
                    <a:gd name="T5" fmla="*/ 7 h 39"/>
                    <a:gd name="T6" fmla="*/ 3 w 37"/>
                    <a:gd name="T7" fmla="*/ 12 h 39"/>
                    <a:gd name="T8" fmla="*/ 0 w 37"/>
                    <a:gd name="T9" fmla="*/ 20 h 39"/>
                    <a:gd name="T10" fmla="*/ 3 w 37"/>
                    <a:gd name="T11" fmla="*/ 27 h 39"/>
                    <a:gd name="T12" fmla="*/ 7 w 37"/>
                    <a:gd name="T13" fmla="*/ 34 h 39"/>
                    <a:gd name="T14" fmla="*/ 12 w 37"/>
                    <a:gd name="T15" fmla="*/ 37 h 39"/>
                    <a:gd name="T16" fmla="*/ 19 w 37"/>
                    <a:gd name="T17" fmla="*/ 39 h 39"/>
                    <a:gd name="T18" fmla="*/ 25 w 37"/>
                    <a:gd name="T19" fmla="*/ 37 h 39"/>
                    <a:gd name="T20" fmla="*/ 32 w 37"/>
                    <a:gd name="T21" fmla="*/ 34 h 39"/>
                    <a:gd name="T22" fmla="*/ 35 w 37"/>
                    <a:gd name="T23" fmla="*/ 27 h 39"/>
                    <a:gd name="T24" fmla="*/ 37 w 37"/>
                    <a:gd name="T25" fmla="*/ 20 h 39"/>
                    <a:gd name="T26" fmla="*/ 35 w 37"/>
                    <a:gd name="T27" fmla="*/ 12 h 39"/>
                    <a:gd name="T28" fmla="*/ 32 w 37"/>
                    <a:gd name="T29" fmla="*/ 7 h 39"/>
                    <a:gd name="T30" fmla="*/ 25 w 37"/>
                    <a:gd name="T31" fmla="*/ 2 h 39"/>
                    <a:gd name="T32" fmla="*/ 19 w 3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9"/>
                    <a:gd name="T53" fmla="*/ 37 w 3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9">
                      <a:moveTo>
                        <a:pt x="19" y="0"/>
                      </a:moveTo>
                      <a:lnTo>
                        <a:pt x="12" y="2"/>
                      </a:lnTo>
                      <a:lnTo>
                        <a:pt x="7" y="7"/>
                      </a:lnTo>
                      <a:lnTo>
                        <a:pt x="3" y="12"/>
                      </a:lnTo>
                      <a:lnTo>
                        <a:pt x="0" y="20"/>
                      </a:lnTo>
                      <a:lnTo>
                        <a:pt x="3" y="27"/>
                      </a:lnTo>
                      <a:lnTo>
                        <a:pt x="7" y="34"/>
                      </a:lnTo>
                      <a:lnTo>
                        <a:pt x="12" y="37"/>
                      </a:lnTo>
                      <a:lnTo>
                        <a:pt x="19" y="39"/>
                      </a:lnTo>
                      <a:lnTo>
                        <a:pt x="25" y="37"/>
                      </a:lnTo>
                      <a:lnTo>
                        <a:pt x="32" y="34"/>
                      </a:lnTo>
                      <a:lnTo>
                        <a:pt x="35" y="27"/>
                      </a:lnTo>
                      <a:lnTo>
                        <a:pt x="37" y="20"/>
                      </a:lnTo>
                      <a:lnTo>
                        <a:pt x="35" y="12"/>
                      </a:lnTo>
                      <a:lnTo>
                        <a:pt x="32" y="7"/>
                      </a:lnTo>
                      <a:lnTo>
                        <a:pt x="25" y="2"/>
                      </a:lnTo>
                      <a:lnTo>
                        <a:pt x="19" y="0"/>
                      </a:lnTo>
                      <a:close/>
                    </a:path>
                  </a:pathLst>
                </a:custGeom>
                <a:solidFill>
                  <a:srgbClr val="FF38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9" name="Freeform 585"/>
                <p:cNvSpPr>
                  <a:spLocks/>
                </p:cNvSpPr>
                <p:nvPr/>
              </p:nvSpPr>
              <p:spPr bwMode="auto">
                <a:xfrm>
                  <a:off x="3485" y="1112"/>
                  <a:ext cx="27" cy="29"/>
                </a:xfrm>
                <a:custGeom>
                  <a:avLst/>
                  <a:gdLst>
                    <a:gd name="T0" fmla="*/ 14 w 27"/>
                    <a:gd name="T1" fmla="*/ 0 h 29"/>
                    <a:gd name="T2" fmla="*/ 9 w 27"/>
                    <a:gd name="T3" fmla="*/ 2 h 29"/>
                    <a:gd name="T4" fmla="*/ 4 w 27"/>
                    <a:gd name="T5" fmla="*/ 5 h 29"/>
                    <a:gd name="T6" fmla="*/ 2 w 27"/>
                    <a:gd name="T7" fmla="*/ 10 h 29"/>
                    <a:gd name="T8" fmla="*/ 0 w 27"/>
                    <a:gd name="T9" fmla="*/ 15 h 29"/>
                    <a:gd name="T10" fmla="*/ 2 w 27"/>
                    <a:gd name="T11" fmla="*/ 22 h 29"/>
                    <a:gd name="T12" fmla="*/ 4 w 27"/>
                    <a:gd name="T13" fmla="*/ 27 h 29"/>
                    <a:gd name="T14" fmla="*/ 14 w 27"/>
                    <a:gd name="T15" fmla="*/ 29 h 29"/>
                    <a:gd name="T16" fmla="*/ 23 w 27"/>
                    <a:gd name="T17" fmla="*/ 27 h 29"/>
                    <a:gd name="T18" fmla="*/ 27 w 27"/>
                    <a:gd name="T19" fmla="*/ 22 h 29"/>
                    <a:gd name="T20" fmla="*/ 27 w 27"/>
                    <a:gd name="T21" fmla="*/ 15 h 29"/>
                    <a:gd name="T22" fmla="*/ 27 w 27"/>
                    <a:gd name="T23" fmla="*/ 10 h 29"/>
                    <a:gd name="T24" fmla="*/ 23 w 27"/>
                    <a:gd name="T25" fmla="*/ 5 h 29"/>
                    <a:gd name="T26" fmla="*/ 18 w 27"/>
                    <a:gd name="T27" fmla="*/ 2 h 29"/>
                    <a:gd name="T28" fmla="*/ 14 w 27"/>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9"/>
                    <a:gd name="T47" fmla="*/ 27 w 27"/>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9">
                      <a:moveTo>
                        <a:pt x="14" y="0"/>
                      </a:moveTo>
                      <a:lnTo>
                        <a:pt x="9" y="2"/>
                      </a:lnTo>
                      <a:lnTo>
                        <a:pt x="4" y="5"/>
                      </a:lnTo>
                      <a:lnTo>
                        <a:pt x="2" y="10"/>
                      </a:lnTo>
                      <a:lnTo>
                        <a:pt x="0" y="15"/>
                      </a:lnTo>
                      <a:lnTo>
                        <a:pt x="2" y="22"/>
                      </a:lnTo>
                      <a:lnTo>
                        <a:pt x="4" y="27"/>
                      </a:lnTo>
                      <a:lnTo>
                        <a:pt x="14" y="29"/>
                      </a:lnTo>
                      <a:lnTo>
                        <a:pt x="23" y="27"/>
                      </a:lnTo>
                      <a:lnTo>
                        <a:pt x="27" y="22"/>
                      </a:lnTo>
                      <a:lnTo>
                        <a:pt x="27" y="15"/>
                      </a:lnTo>
                      <a:lnTo>
                        <a:pt x="27" y="10"/>
                      </a:lnTo>
                      <a:lnTo>
                        <a:pt x="23" y="5"/>
                      </a:lnTo>
                      <a:lnTo>
                        <a:pt x="18" y="2"/>
                      </a:lnTo>
                      <a:lnTo>
                        <a:pt x="14" y="0"/>
                      </a:lnTo>
                      <a:close/>
                    </a:path>
                  </a:pathLst>
                </a:custGeom>
                <a:solidFill>
                  <a:srgbClr val="FF4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0" name="Freeform 586"/>
                <p:cNvSpPr>
                  <a:spLocks/>
                </p:cNvSpPr>
                <p:nvPr/>
              </p:nvSpPr>
              <p:spPr bwMode="auto">
                <a:xfrm>
                  <a:off x="3487" y="1114"/>
                  <a:ext cx="25" cy="27"/>
                </a:xfrm>
                <a:custGeom>
                  <a:avLst/>
                  <a:gdLst>
                    <a:gd name="T0" fmla="*/ 12 w 25"/>
                    <a:gd name="T1" fmla="*/ 0 h 27"/>
                    <a:gd name="T2" fmla="*/ 7 w 25"/>
                    <a:gd name="T3" fmla="*/ 3 h 27"/>
                    <a:gd name="T4" fmla="*/ 5 w 25"/>
                    <a:gd name="T5" fmla="*/ 5 h 27"/>
                    <a:gd name="T6" fmla="*/ 2 w 25"/>
                    <a:gd name="T7" fmla="*/ 8 h 27"/>
                    <a:gd name="T8" fmla="*/ 0 w 25"/>
                    <a:gd name="T9" fmla="*/ 13 h 27"/>
                    <a:gd name="T10" fmla="*/ 2 w 25"/>
                    <a:gd name="T11" fmla="*/ 20 h 27"/>
                    <a:gd name="T12" fmla="*/ 5 w 25"/>
                    <a:gd name="T13" fmla="*/ 25 h 27"/>
                    <a:gd name="T14" fmla="*/ 12 w 25"/>
                    <a:gd name="T15" fmla="*/ 27 h 27"/>
                    <a:gd name="T16" fmla="*/ 21 w 25"/>
                    <a:gd name="T17" fmla="*/ 25 h 27"/>
                    <a:gd name="T18" fmla="*/ 25 w 25"/>
                    <a:gd name="T19" fmla="*/ 20 h 27"/>
                    <a:gd name="T20" fmla="*/ 25 w 25"/>
                    <a:gd name="T21" fmla="*/ 13 h 27"/>
                    <a:gd name="T22" fmla="*/ 25 w 25"/>
                    <a:gd name="T23" fmla="*/ 8 h 27"/>
                    <a:gd name="T24" fmla="*/ 21 w 25"/>
                    <a:gd name="T25" fmla="*/ 5 h 27"/>
                    <a:gd name="T26" fmla="*/ 16 w 25"/>
                    <a:gd name="T27" fmla="*/ 3 h 27"/>
                    <a:gd name="T28" fmla="*/ 12 w 2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7"/>
                    <a:gd name="T47" fmla="*/ 25 w 2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7">
                      <a:moveTo>
                        <a:pt x="12" y="0"/>
                      </a:moveTo>
                      <a:lnTo>
                        <a:pt x="7" y="3"/>
                      </a:lnTo>
                      <a:lnTo>
                        <a:pt x="5" y="5"/>
                      </a:lnTo>
                      <a:lnTo>
                        <a:pt x="2" y="8"/>
                      </a:lnTo>
                      <a:lnTo>
                        <a:pt x="0" y="13"/>
                      </a:lnTo>
                      <a:lnTo>
                        <a:pt x="2" y="20"/>
                      </a:lnTo>
                      <a:lnTo>
                        <a:pt x="5" y="25"/>
                      </a:lnTo>
                      <a:lnTo>
                        <a:pt x="12" y="27"/>
                      </a:lnTo>
                      <a:lnTo>
                        <a:pt x="21" y="25"/>
                      </a:lnTo>
                      <a:lnTo>
                        <a:pt x="25" y="20"/>
                      </a:lnTo>
                      <a:lnTo>
                        <a:pt x="25" y="13"/>
                      </a:lnTo>
                      <a:lnTo>
                        <a:pt x="25" y="8"/>
                      </a:lnTo>
                      <a:lnTo>
                        <a:pt x="21" y="5"/>
                      </a:lnTo>
                      <a:lnTo>
                        <a:pt x="16" y="3"/>
                      </a:lnTo>
                      <a:lnTo>
                        <a:pt x="12" y="0"/>
                      </a:lnTo>
                      <a:close/>
                    </a:path>
                  </a:pathLst>
                </a:custGeom>
                <a:solidFill>
                  <a:srgbClr val="F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 name="Freeform 587"/>
                <p:cNvSpPr>
                  <a:spLocks/>
                </p:cNvSpPr>
                <p:nvPr/>
              </p:nvSpPr>
              <p:spPr bwMode="auto">
                <a:xfrm>
                  <a:off x="3489" y="1117"/>
                  <a:ext cx="21" cy="22"/>
                </a:xfrm>
                <a:custGeom>
                  <a:avLst/>
                  <a:gdLst>
                    <a:gd name="T0" fmla="*/ 10 w 21"/>
                    <a:gd name="T1" fmla="*/ 0 h 22"/>
                    <a:gd name="T2" fmla="*/ 3 w 21"/>
                    <a:gd name="T3" fmla="*/ 2 h 22"/>
                    <a:gd name="T4" fmla="*/ 0 w 21"/>
                    <a:gd name="T5" fmla="*/ 10 h 22"/>
                    <a:gd name="T6" fmla="*/ 3 w 21"/>
                    <a:gd name="T7" fmla="*/ 20 h 22"/>
                    <a:gd name="T8" fmla="*/ 10 w 21"/>
                    <a:gd name="T9" fmla="*/ 22 h 22"/>
                    <a:gd name="T10" fmla="*/ 19 w 21"/>
                    <a:gd name="T11" fmla="*/ 20 h 22"/>
                    <a:gd name="T12" fmla="*/ 21 w 21"/>
                    <a:gd name="T13" fmla="*/ 10 h 22"/>
                    <a:gd name="T14" fmla="*/ 19 w 21"/>
                    <a:gd name="T15" fmla="*/ 2 h 22"/>
                    <a:gd name="T16" fmla="*/ 1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0" y="0"/>
                      </a:moveTo>
                      <a:lnTo>
                        <a:pt x="3" y="2"/>
                      </a:lnTo>
                      <a:lnTo>
                        <a:pt x="0" y="10"/>
                      </a:lnTo>
                      <a:lnTo>
                        <a:pt x="3" y="20"/>
                      </a:lnTo>
                      <a:lnTo>
                        <a:pt x="10" y="22"/>
                      </a:lnTo>
                      <a:lnTo>
                        <a:pt x="19" y="20"/>
                      </a:lnTo>
                      <a:lnTo>
                        <a:pt x="21" y="10"/>
                      </a:lnTo>
                      <a:lnTo>
                        <a:pt x="19" y="2"/>
                      </a:lnTo>
                      <a:lnTo>
                        <a:pt x="10" y="0"/>
                      </a:lnTo>
                      <a:close/>
                    </a:path>
                  </a:pathLst>
                </a:custGeom>
                <a:solidFill>
                  <a:srgbClr val="FF7A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2" name="Freeform 588"/>
                <p:cNvSpPr>
                  <a:spLocks/>
                </p:cNvSpPr>
                <p:nvPr/>
              </p:nvSpPr>
              <p:spPr bwMode="auto">
                <a:xfrm>
                  <a:off x="3492" y="1119"/>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3" name="Freeform 589"/>
                <p:cNvSpPr>
                  <a:spLocks/>
                </p:cNvSpPr>
                <p:nvPr/>
              </p:nvSpPr>
              <p:spPr bwMode="auto">
                <a:xfrm>
                  <a:off x="3494" y="1122"/>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A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4" name="Freeform 590"/>
                <p:cNvSpPr>
                  <a:spLocks/>
                </p:cNvSpPr>
                <p:nvPr/>
              </p:nvSpPr>
              <p:spPr bwMode="auto">
                <a:xfrm>
                  <a:off x="3496" y="1124"/>
                  <a:ext cx="9" cy="10"/>
                </a:xfrm>
                <a:custGeom>
                  <a:avLst/>
                  <a:gdLst>
                    <a:gd name="T0" fmla="*/ 5 w 9"/>
                    <a:gd name="T1" fmla="*/ 0 h 10"/>
                    <a:gd name="T2" fmla="*/ 3 w 9"/>
                    <a:gd name="T3" fmla="*/ 3 h 10"/>
                    <a:gd name="T4" fmla="*/ 0 w 9"/>
                    <a:gd name="T5" fmla="*/ 5 h 10"/>
                    <a:gd name="T6" fmla="*/ 3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3"/>
                      </a:lnTo>
                      <a:lnTo>
                        <a:pt x="0" y="5"/>
                      </a:lnTo>
                      <a:lnTo>
                        <a:pt x="3" y="8"/>
                      </a:lnTo>
                      <a:lnTo>
                        <a:pt x="5" y="10"/>
                      </a:lnTo>
                      <a:lnTo>
                        <a:pt x="7" y="8"/>
                      </a:lnTo>
                      <a:lnTo>
                        <a:pt x="9" y="5"/>
                      </a:lnTo>
                      <a:lnTo>
                        <a:pt x="7" y="3"/>
                      </a:lnTo>
                      <a:lnTo>
                        <a:pt x="5" y="0"/>
                      </a:lnTo>
                      <a:close/>
                    </a:path>
                  </a:pathLst>
                </a:custGeom>
                <a:solidFill>
                  <a:srgbClr val="FFB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5" name="Freeform 591"/>
                <p:cNvSpPr>
                  <a:spLocks/>
                </p:cNvSpPr>
                <p:nvPr/>
              </p:nvSpPr>
              <p:spPr bwMode="auto">
                <a:xfrm>
                  <a:off x="3499" y="1127"/>
                  <a:ext cx="4" cy="5"/>
                </a:xfrm>
                <a:custGeom>
                  <a:avLst/>
                  <a:gdLst>
                    <a:gd name="T0" fmla="*/ 2 w 4"/>
                    <a:gd name="T1" fmla="*/ 0 h 5"/>
                    <a:gd name="T2" fmla="*/ 0 w 4"/>
                    <a:gd name="T3" fmla="*/ 0 h 5"/>
                    <a:gd name="T4" fmla="*/ 0 w 4"/>
                    <a:gd name="T5" fmla="*/ 2 h 5"/>
                    <a:gd name="T6" fmla="*/ 0 w 4"/>
                    <a:gd name="T7" fmla="*/ 5 h 5"/>
                    <a:gd name="T8" fmla="*/ 2 w 4"/>
                    <a:gd name="T9" fmla="*/ 5 h 5"/>
                    <a:gd name="T10" fmla="*/ 4 w 4"/>
                    <a:gd name="T11" fmla="*/ 5 h 5"/>
                    <a:gd name="T12" fmla="*/ 4 w 4"/>
                    <a:gd name="T13" fmla="*/ 2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2"/>
                      </a:lnTo>
                      <a:lnTo>
                        <a:pt x="0" y="5"/>
                      </a:lnTo>
                      <a:lnTo>
                        <a:pt x="2" y="5"/>
                      </a:lnTo>
                      <a:lnTo>
                        <a:pt x="4" y="5"/>
                      </a:lnTo>
                      <a:lnTo>
                        <a:pt x="4" y="2"/>
                      </a:lnTo>
                      <a:lnTo>
                        <a:pt x="4" y="0"/>
                      </a:lnTo>
                      <a:lnTo>
                        <a:pt x="2" y="0"/>
                      </a:lnTo>
                      <a:close/>
                    </a:path>
                  </a:pathLst>
                </a:custGeom>
                <a:solidFill>
                  <a:srgbClr val="FFC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52" name="Group 592"/>
              <p:cNvGrpSpPr>
                <a:grpSpLocks/>
              </p:cNvGrpSpPr>
              <p:nvPr/>
            </p:nvGrpSpPr>
            <p:grpSpPr bwMode="auto">
              <a:xfrm>
                <a:off x="1294" y="2182"/>
                <a:ext cx="35" cy="40"/>
                <a:chOff x="3464" y="1231"/>
                <a:chExt cx="35" cy="40"/>
              </a:xfrm>
            </p:grpSpPr>
            <p:sp>
              <p:nvSpPr>
                <p:cNvPr id="4290" name="Freeform 593"/>
                <p:cNvSpPr>
                  <a:spLocks/>
                </p:cNvSpPr>
                <p:nvPr/>
              </p:nvSpPr>
              <p:spPr bwMode="auto">
                <a:xfrm>
                  <a:off x="3464" y="1231"/>
                  <a:ext cx="35" cy="40"/>
                </a:xfrm>
                <a:custGeom>
                  <a:avLst/>
                  <a:gdLst>
                    <a:gd name="T0" fmla="*/ 16 w 35"/>
                    <a:gd name="T1" fmla="*/ 0 h 40"/>
                    <a:gd name="T2" fmla="*/ 9 w 35"/>
                    <a:gd name="T3" fmla="*/ 3 h 40"/>
                    <a:gd name="T4" fmla="*/ 5 w 35"/>
                    <a:gd name="T5" fmla="*/ 5 h 40"/>
                    <a:gd name="T6" fmla="*/ 2 w 35"/>
                    <a:gd name="T7" fmla="*/ 13 h 40"/>
                    <a:gd name="T8" fmla="*/ 0 w 35"/>
                    <a:gd name="T9" fmla="*/ 20 h 40"/>
                    <a:gd name="T10" fmla="*/ 2 w 35"/>
                    <a:gd name="T11" fmla="*/ 28 h 40"/>
                    <a:gd name="T12" fmla="*/ 5 w 35"/>
                    <a:gd name="T13" fmla="*/ 35 h 40"/>
                    <a:gd name="T14" fmla="*/ 9 w 35"/>
                    <a:gd name="T15" fmla="*/ 38 h 40"/>
                    <a:gd name="T16" fmla="*/ 16 w 35"/>
                    <a:gd name="T17" fmla="*/ 40 h 40"/>
                    <a:gd name="T18" fmla="*/ 23 w 35"/>
                    <a:gd name="T19" fmla="*/ 38 h 40"/>
                    <a:gd name="T20" fmla="*/ 30 w 35"/>
                    <a:gd name="T21" fmla="*/ 35 h 40"/>
                    <a:gd name="T22" fmla="*/ 32 w 35"/>
                    <a:gd name="T23" fmla="*/ 28 h 40"/>
                    <a:gd name="T24" fmla="*/ 35 w 35"/>
                    <a:gd name="T25" fmla="*/ 20 h 40"/>
                    <a:gd name="T26" fmla="*/ 32 w 35"/>
                    <a:gd name="T27" fmla="*/ 13 h 40"/>
                    <a:gd name="T28" fmla="*/ 30 w 35"/>
                    <a:gd name="T29" fmla="*/ 5 h 40"/>
                    <a:gd name="T30" fmla="*/ 23 w 35"/>
                    <a:gd name="T31" fmla="*/ 3 h 40"/>
                    <a:gd name="T32" fmla="*/ 16 w 3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0"/>
                    <a:gd name="T53" fmla="*/ 35 w 3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0">
                      <a:moveTo>
                        <a:pt x="16" y="0"/>
                      </a:moveTo>
                      <a:lnTo>
                        <a:pt x="9" y="3"/>
                      </a:lnTo>
                      <a:lnTo>
                        <a:pt x="5" y="5"/>
                      </a:lnTo>
                      <a:lnTo>
                        <a:pt x="2" y="13"/>
                      </a:lnTo>
                      <a:lnTo>
                        <a:pt x="0" y="20"/>
                      </a:lnTo>
                      <a:lnTo>
                        <a:pt x="2" y="28"/>
                      </a:lnTo>
                      <a:lnTo>
                        <a:pt x="5" y="35"/>
                      </a:lnTo>
                      <a:lnTo>
                        <a:pt x="9" y="38"/>
                      </a:lnTo>
                      <a:lnTo>
                        <a:pt x="16" y="40"/>
                      </a:lnTo>
                      <a:lnTo>
                        <a:pt x="23" y="38"/>
                      </a:lnTo>
                      <a:lnTo>
                        <a:pt x="30" y="35"/>
                      </a:lnTo>
                      <a:lnTo>
                        <a:pt x="32" y="28"/>
                      </a:lnTo>
                      <a:lnTo>
                        <a:pt x="35" y="20"/>
                      </a:lnTo>
                      <a:lnTo>
                        <a:pt x="32" y="13"/>
                      </a:lnTo>
                      <a:lnTo>
                        <a:pt x="30" y="5"/>
                      </a:lnTo>
                      <a:lnTo>
                        <a:pt x="23" y="3"/>
                      </a:lnTo>
                      <a:lnTo>
                        <a:pt x="16" y="0"/>
                      </a:lnTo>
                      <a:close/>
                    </a:path>
                  </a:pathLst>
                </a:custGeom>
                <a:solidFill>
                  <a:srgbClr val="1382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1" name="Freeform 594"/>
                <p:cNvSpPr>
                  <a:spLocks/>
                </p:cNvSpPr>
                <p:nvPr/>
              </p:nvSpPr>
              <p:spPr bwMode="auto">
                <a:xfrm>
                  <a:off x="3466" y="1236"/>
                  <a:ext cx="28" cy="30"/>
                </a:xfrm>
                <a:custGeom>
                  <a:avLst/>
                  <a:gdLst>
                    <a:gd name="T0" fmla="*/ 14 w 28"/>
                    <a:gd name="T1" fmla="*/ 0 h 30"/>
                    <a:gd name="T2" fmla="*/ 5 w 28"/>
                    <a:gd name="T3" fmla="*/ 5 h 30"/>
                    <a:gd name="T4" fmla="*/ 0 w 28"/>
                    <a:gd name="T5" fmla="*/ 15 h 30"/>
                    <a:gd name="T6" fmla="*/ 5 w 28"/>
                    <a:gd name="T7" fmla="*/ 28 h 30"/>
                    <a:gd name="T8" fmla="*/ 14 w 28"/>
                    <a:gd name="T9" fmla="*/ 30 h 30"/>
                    <a:gd name="T10" fmla="*/ 26 w 28"/>
                    <a:gd name="T11" fmla="*/ 28 h 30"/>
                    <a:gd name="T12" fmla="*/ 28 w 28"/>
                    <a:gd name="T13" fmla="*/ 15 h 30"/>
                    <a:gd name="T14" fmla="*/ 26 w 28"/>
                    <a:gd name="T15" fmla="*/ 5 h 30"/>
                    <a:gd name="T16" fmla="*/ 14 w 2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0"/>
                    <a:gd name="T29" fmla="*/ 28 w 2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0">
                      <a:moveTo>
                        <a:pt x="14" y="0"/>
                      </a:moveTo>
                      <a:lnTo>
                        <a:pt x="5" y="5"/>
                      </a:lnTo>
                      <a:lnTo>
                        <a:pt x="0" y="15"/>
                      </a:lnTo>
                      <a:lnTo>
                        <a:pt x="5" y="28"/>
                      </a:lnTo>
                      <a:lnTo>
                        <a:pt x="14" y="30"/>
                      </a:lnTo>
                      <a:lnTo>
                        <a:pt x="26" y="28"/>
                      </a:lnTo>
                      <a:lnTo>
                        <a:pt x="28" y="15"/>
                      </a:lnTo>
                      <a:lnTo>
                        <a:pt x="26" y="5"/>
                      </a:lnTo>
                      <a:lnTo>
                        <a:pt x="14" y="0"/>
                      </a:lnTo>
                      <a:close/>
                    </a:path>
                  </a:pathLst>
                </a:custGeom>
                <a:solidFill>
                  <a:srgbClr val="288C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2" name="Freeform 595"/>
                <p:cNvSpPr>
                  <a:spLocks/>
                </p:cNvSpPr>
                <p:nvPr/>
              </p:nvSpPr>
              <p:spPr bwMode="auto">
                <a:xfrm>
                  <a:off x="3469" y="1239"/>
                  <a:ext cx="25" cy="27"/>
                </a:xfrm>
                <a:custGeom>
                  <a:avLst/>
                  <a:gdLst>
                    <a:gd name="T0" fmla="*/ 11 w 25"/>
                    <a:gd name="T1" fmla="*/ 0 h 27"/>
                    <a:gd name="T2" fmla="*/ 2 w 25"/>
                    <a:gd name="T3" fmla="*/ 2 h 27"/>
                    <a:gd name="T4" fmla="*/ 0 w 25"/>
                    <a:gd name="T5" fmla="*/ 12 h 27"/>
                    <a:gd name="T6" fmla="*/ 2 w 25"/>
                    <a:gd name="T7" fmla="*/ 25 h 27"/>
                    <a:gd name="T8" fmla="*/ 11 w 25"/>
                    <a:gd name="T9" fmla="*/ 27 h 27"/>
                    <a:gd name="T10" fmla="*/ 20 w 25"/>
                    <a:gd name="T11" fmla="*/ 25 h 27"/>
                    <a:gd name="T12" fmla="*/ 25 w 25"/>
                    <a:gd name="T13" fmla="*/ 20 h 27"/>
                    <a:gd name="T14" fmla="*/ 25 w 25"/>
                    <a:gd name="T15" fmla="*/ 12 h 27"/>
                    <a:gd name="T16" fmla="*/ 25 w 25"/>
                    <a:gd name="T17" fmla="*/ 7 h 27"/>
                    <a:gd name="T18" fmla="*/ 20 w 25"/>
                    <a:gd name="T19" fmla="*/ 2 h 27"/>
                    <a:gd name="T20" fmla="*/ 11 w 25"/>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7"/>
                    <a:gd name="T35" fmla="*/ 25 w 25"/>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7">
                      <a:moveTo>
                        <a:pt x="11" y="0"/>
                      </a:moveTo>
                      <a:lnTo>
                        <a:pt x="2" y="2"/>
                      </a:lnTo>
                      <a:lnTo>
                        <a:pt x="0" y="12"/>
                      </a:lnTo>
                      <a:lnTo>
                        <a:pt x="2" y="25"/>
                      </a:lnTo>
                      <a:lnTo>
                        <a:pt x="11" y="27"/>
                      </a:lnTo>
                      <a:lnTo>
                        <a:pt x="20" y="25"/>
                      </a:lnTo>
                      <a:lnTo>
                        <a:pt x="25" y="20"/>
                      </a:lnTo>
                      <a:lnTo>
                        <a:pt x="25" y="12"/>
                      </a:lnTo>
                      <a:lnTo>
                        <a:pt x="25" y="7"/>
                      </a:lnTo>
                      <a:lnTo>
                        <a:pt x="20" y="2"/>
                      </a:lnTo>
                      <a:lnTo>
                        <a:pt x="11" y="0"/>
                      </a:lnTo>
                      <a:close/>
                    </a:path>
                  </a:pathLst>
                </a:custGeom>
                <a:solidFill>
                  <a:srgbClr val="3F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3" name="Freeform 596"/>
                <p:cNvSpPr>
                  <a:spLocks/>
                </p:cNvSpPr>
                <p:nvPr/>
              </p:nvSpPr>
              <p:spPr bwMode="auto">
                <a:xfrm>
                  <a:off x="3471" y="1241"/>
                  <a:ext cx="21" cy="23"/>
                </a:xfrm>
                <a:custGeom>
                  <a:avLst/>
                  <a:gdLst>
                    <a:gd name="T0" fmla="*/ 9 w 21"/>
                    <a:gd name="T1" fmla="*/ 0 h 23"/>
                    <a:gd name="T2" fmla="*/ 2 w 21"/>
                    <a:gd name="T3" fmla="*/ 3 h 23"/>
                    <a:gd name="T4" fmla="*/ 0 w 21"/>
                    <a:gd name="T5" fmla="*/ 10 h 23"/>
                    <a:gd name="T6" fmla="*/ 2 w 21"/>
                    <a:gd name="T7" fmla="*/ 20 h 23"/>
                    <a:gd name="T8" fmla="*/ 9 w 21"/>
                    <a:gd name="T9" fmla="*/ 23 h 23"/>
                    <a:gd name="T10" fmla="*/ 18 w 21"/>
                    <a:gd name="T11" fmla="*/ 20 h 23"/>
                    <a:gd name="T12" fmla="*/ 21 w 21"/>
                    <a:gd name="T13" fmla="*/ 10 h 23"/>
                    <a:gd name="T14" fmla="*/ 18 w 21"/>
                    <a:gd name="T15" fmla="*/ 3 h 23"/>
                    <a:gd name="T16" fmla="*/ 9 w 2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9" y="0"/>
                      </a:moveTo>
                      <a:lnTo>
                        <a:pt x="2" y="3"/>
                      </a:lnTo>
                      <a:lnTo>
                        <a:pt x="0" y="10"/>
                      </a:lnTo>
                      <a:lnTo>
                        <a:pt x="2" y="20"/>
                      </a:lnTo>
                      <a:lnTo>
                        <a:pt x="9" y="23"/>
                      </a:lnTo>
                      <a:lnTo>
                        <a:pt x="18" y="20"/>
                      </a:lnTo>
                      <a:lnTo>
                        <a:pt x="21" y="10"/>
                      </a:lnTo>
                      <a:lnTo>
                        <a:pt x="18" y="3"/>
                      </a:lnTo>
                      <a:lnTo>
                        <a:pt x="9" y="0"/>
                      </a:lnTo>
                      <a:close/>
                    </a:path>
                  </a:pathLst>
                </a:custGeom>
                <a:solidFill>
                  <a:srgbClr val="56B2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4" name="Freeform 597"/>
                <p:cNvSpPr>
                  <a:spLocks/>
                </p:cNvSpPr>
                <p:nvPr/>
              </p:nvSpPr>
              <p:spPr bwMode="auto">
                <a:xfrm>
                  <a:off x="3473" y="1244"/>
                  <a:ext cx="16" cy="17"/>
                </a:xfrm>
                <a:custGeom>
                  <a:avLst/>
                  <a:gdLst>
                    <a:gd name="T0" fmla="*/ 7 w 16"/>
                    <a:gd name="T1" fmla="*/ 0 h 17"/>
                    <a:gd name="T2" fmla="*/ 3 w 16"/>
                    <a:gd name="T3" fmla="*/ 2 h 17"/>
                    <a:gd name="T4" fmla="*/ 0 w 16"/>
                    <a:gd name="T5" fmla="*/ 10 h 17"/>
                    <a:gd name="T6" fmla="*/ 3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3" y="2"/>
                      </a:lnTo>
                      <a:lnTo>
                        <a:pt x="0" y="10"/>
                      </a:lnTo>
                      <a:lnTo>
                        <a:pt x="3" y="15"/>
                      </a:lnTo>
                      <a:lnTo>
                        <a:pt x="7" y="17"/>
                      </a:lnTo>
                      <a:lnTo>
                        <a:pt x="14" y="15"/>
                      </a:lnTo>
                      <a:lnTo>
                        <a:pt x="16" y="10"/>
                      </a:lnTo>
                      <a:lnTo>
                        <a:pt x="14" y="2"/>
                      </a:lnTo>
                      <a:lnTo>
                        <a:pt x="7"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5" name="Freeform 598"/>
                <p:cNvSpPr>
                  <a:spLocks/>
                </p:cNvSpPr>
                <p:nvPr/>
              </p:nvSpPr>
              <p:spPr bwMode="auto">
                <a:xfrm>
                  <a:off x="3476" y="1246"/>
                  <a:ext cx="11" cy="13"/>
                </a:xfrm>
                <a:custGeom>
                  <a:avLst/>
                  <a:gdLst>
                    <a:gd name="T0" fmla="*/ 4 w 11"/>
                    <a:gd name="T1" fmla="*/ 0 h 13"/>
                    <a:gd name="T2" fmla="*/ 2 w 11"/>
                    <a:gd name="T3" fmla="*/ 3 h 13"/>
                    <a:gd name="T4" fmla="*/ 0 w 11"/>
                    <a:gd name="T5" fmla="*/ 8 h 13"/>
                    <a:gd name="T6" fmla="*/ 2 w 11"/>
                    <a:gd name="T7" fmla="*/ 10 h 13"/>
                    <a:gd name="T8" fmla="*/ 4 w 11"/>
                    <a:gd name="T9" fmla="*/ 13 h 13"/>
                    <a:gd name="T10" fmla="*/ 9 w 11"/>
                    <a:gd name="T11" fmla="*/ 10 h 13"/>
                    <a:gd name="T12" fmla="*/ 11 w 11"/>
                    <a:gd name="T13" fmla="*/ 8 h 13"/>
                    <a:gd name="T14" fmla="*/ 9 w 11"/>
                    <a:gd name="T15" fmla="*/ 3 h 13"/>
                    <a:gd name="T16" fmla="*/ 4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4" y="0"/>
                      </a:moveTo>
                      <a:lnTo>
                        <a:pt x="2" y="3"/>
                      </a:lnTo>
                      <a:lnTo>
                        <a:pt x="0" y="8"/>
                      </a:lnTo>
                      <a:lnTo>
                        <a:pt x="2" y="10"/>
                      </a:lnTo>
                      <a:lnTo>
                        <a:pt x="4" y="13"/>
                      </a:lnTo>
                      <a:lnTo>
                        <a:pt x="9" y="10"/>
                      </a:lnTo>
                      <a:lnTo>
                        <a:pt x="11" y="8"/>
                      </a:lnTo>
                      <a:lnTo>
                        <a:pt x="9" y="3"/>
                      </a:lnTo>
                      <a:lnTo>
                        <a:pt x="4" y="0"/>
                      </a:lnTo>
                      <a:close/>
                    </a:path>
                  </a:pathLst>
                </a:custGeom>
                <a:solidFill>
                  <a:srgbClr val="7ED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6" name="Freeform 599"/>
                <p:cNvSpPr>
                  <a:spLocks/>
                </p:cNvSpPr>
                <p:nvPr/>
              </p:nvSpPr>
              <p:spPr bwMode="auto">
                <a:xfrm>
                  <a:off x="3478" y="1249"/>
                  <a:ext cx="9" cy="10"/>
                </a:xfrm>
                <a:custGeom>
                  <a:avLst/>
                  <a:gdLst>
                    <a:gd name="T0" fmla="*/ 5 w 9"/>
                    <a:gd name="T1" fmla="*/ 0 h 10"/>
                    <a:gd name="T2" fmla="*/ 2 w 9"/>
                    <a:gd name="T3" fmla="*/ 2 h 10"/>
                    <a:gd name="T4" fmla="*/ 0 w 9"/>
                    <a:gd name="T5" fmla="*/ 5 h 10"/>
                    <a:gd name="T6" fmla="*/ 2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2"/>
                      </a:lnTo>
                      <a:lnTo>
                        <a:pt x="0" y="5"/>
                      </a:lnTo>
                      <a:lnTo>
                        <a:pt x="2" y="7"/>
                      </a:lnTo>
                      <a:lnTo>
                        <a:pt x="5" y="10"/>
                      </a:lnTo>
                      <a:lnTo>
                        <a:pt x="7" y="7"/>
                      </a:lnTo>
                      <a:lnTo>
                        <a:pt x="9" y="5"/>
                      </a:lnTo>
                      <a:lnTo>
                        <a:pt x="7" y="2"/>
                      </a:lnTo>
                      <a:lnTo>
                        <a:pt x="5" y="0"/>
                      </a:lnTo>
                      <a:close/>
                    </a:path>
                  </a:pathLst>
                </a:custGeom>
                <a:solidFill>
                  <a:srgbClr val="8BED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97" name="Freeform 600"/>
                <p:cNvSpPr>
                  <a:spLocks/>
                </p:cNvSpPr>
                <p:nvPr/>
              </p:nvSpPr>
              <p:spPr bwMode="auto">
                <a:xfrm>
                  <a:off x="3480" y="1251"/>
                  <a:ext cx="5" cy="5"/>
                </a:xfrm>
                <a:custGeom>
                  <a:avLst/>
                  <a:gdLst>
                    <a:gd name="T0" fmla="*/ 3 w 5"/>
                    <a:gd name="T1" fmla="*/ 0 h 5"/>
                    <a:gd name="T2" fmla="*/ 0 w 5"/>
                    <a:gd name="T3" fmla="*/ 0 h 5"/>
                    <a:gd name="T4" fmla="*/ 0 w 5"/>
                    <a:gd name="T5" fmla="*/ 3 h 5"/>
                    <a:gd name="T6" fmla="*/ 0 w 5"/>
                    <a:gd name="T7" fmla="*/ 5 h 5"/>
                    <a:gd name="T8" fmla="*/ 3 w 5"/>
                    <a:gd name="T9" fmla="*/ 5 h 5"/>
                    <a:gd name="T10" fmla="*/ 5 w 5"/>
                    <a:gd name="T11" fmla="*/ 5 h 5"/>
                    <a:gd name="T12" fmla="*/ 5 w 5"/>
                    <a:gd name="T13" fmla="*/ 3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3"/>
                      </a:lnTo>
                      <a:lnTo>
                        <a:pt x="0" y="5"/>
                      </a:lnTo>
                      <a:lnTo>
                        <a:pt x="3" y="5"/>
                      </a:lnTo>
                      <a:lnTo>
                        <a:pt x="5" y="5"/>
                      </a:lnTo>
                      <a:lnTo>
                        <a:pt x="5" y="3"/>
                      </a:lnTo>
                      <a:lnTo>
                        <a:pt x="5" y="0"/>
                      </a:lnTo>
                      <a:lnTo>
                        <a:pt x="3" y="0"/>
                      </a:lnTo>
                      <a:close/>
                    </a:path>
                  </a:pathLst>
                </a:custGeom>
                <a:solidFill>
                  <a:srgbClr val="93F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153" name="Freeform 601"/>
              <p:cNvSpPr>
                <a:spLocks/>
              </p:cNvSpPr>
              <p:nvPr/>
            </p:nvSpPr>
            <p:spPr bwMode="auto">
              <a:xfrm>
                <a:off x="1535" y="2003"/>
                <a:ext cx="16" cy="247"/>
              </a:xfrm>
              <a:custGeom>
                <a:avLst/>
                <a:gdLst>
                  <a:gd name="T0" fmla="*/ 139406645 w 7"/>
                  <a:gd name="T1" fmla="*/ 0 h 99"/>
                  <a:gd name="T2" fmla="*/ 0 w 7"/>
                  <a:gd name="T3" fmla="*/ 2147483647 h 99"/>
                  <a:gd name="T4" fmla="*/ 211962722 w 7"/>
                  <a:gd name="T5" fmla="*/ 2147483647 h 99"/>
                  <a:gd name="T6" fmla="*/ 139406645 w 7"/>
                  <a:gd name="T7" fmla="*/ 2147483647 h 99"/>
                  <a:gd name="T8" fmla="*/ 0 60000 65536"/>
                  <a:gd name="T9" fmla="*/ 0 60000 65536"/>
                  <a:gd name="T10" fmla="*/ 0 60000 65536"/>
                  <a:gd name="T11" fmla="*/ 0 60000 65536"/>
                  <a:gd name="T12" fmla="*/ 0 w 7"/>
                  <a:gd name="T13" fmla="*/ 0 h 99"/>
                  <a:gd name="T14" fmla="*/ 7 w 7"/>
                  <a:gd name="T15" fmla="*/ 99 h 99"/>
                </a:gdLst>
                <a:ahLst/>
                <a:cxnLst>
                  <a:cxn ang="T8">
                    <a:pos x="T0" y="T1"/>
                  </a:cxn>
                  <a:cxn ang="T9">
                    <a:pos x="T2" y="T3"/>
                  </a:cxn>
                  <a:cxn ang="T10">
                    <a:pos x="T4" y="T5"/>
                  </a:cxn>
                  <a:cxn ang="T11">
                    <a:pos x="T6" y="T7"/>
                  </a:cxn>
                </a:cxnLst>
                <a:rect l="T12" t="T13" r="T14" b="T15"/>
                <a:pathLst>
                  <a:path w="7" h="99">
                    <a:moveTo>
                      <a:pt x="4" y="0"/>
                    </a:moveTo>
                    <a:cubicBezTo>
                      <a:pt x="1" y="9"/>
                      <a:pt x="0" y="15"/>
                      <a:pt x="0" y="23"/>
                    </a:cubicBezTo>
                    <a:cubicBezTo>
                      <a:pt x="2" y="38"/>
                      <a:pt x="4" y="52"/>
                      <a:pt x="6" y="66"/>
                    </a:cubicBezTo>
                    <a:cubicBezTo>
                      <a:pt x="7" y="77"/>
                      <a:pt x="2" y="88"/>
                      <a:pt x="4" y="99"/>
                    </a:cubicBezTo>
                  </a:path>
                </a:pathLst>
              </a:custGeom>
              <a:noFill/>
              <a:ln w="2857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54" name="Freeform 602"/>
              <p:cNvSpPr>
                <a:spLocks/>
              </p:cNvSpPr>
              <p:nvPr/>
            </p:nvSpPr>
            <p:spPr bwMode="auto">
              <a:xfrm>
                <a:off x="1540" y="2040"/>
                <a:ext cx="185" cy="112"/>
              </a:xfrm>
              <a:custGeom>
                <a:avLst/>
                <a:gdLst>
                  <a:gd name="T0" fmla="*/ 0 w 81"/>
                  <a:gd name="T1" fmla="*/ 0 h 45"/>
                  <a:gd name="T2" fmla="*/ 345468552 w 81"/>
                  <a:gd name="T3" fmla="*/ 1008009328 h 45"/>
                  <a:gd name="T4" fmla="*/ 476974827 w 81"/>
                  <a:gd name="T5" fmla="*/ 1667448523 h 45"/>
                  <a:gd name="T6" fmla="*/ 640941684 w 81"/>
                  <a:gd name="T7" fmla="*/ 1667448523 h 45"/>
                  <a:gd name="T8" fmla="*/ 849356458 w 81"/>
                  <a:gd name="T9" fmla="*/ 2147483647 h 45"/>
                  <a:gd name="T10" fmla="*/ 1032972450 w 81"/>
                  <a:gd name="T11" fmla="*/ 2147483647 h 45"/>
                  <a:gd name="T12" fmla="*/ 1358688073 w 81"/>
                  <a:gd name="T13" fmla="*/ 2147483647 h 45"/>
                  <a:gd name="T14" fmla="*/ 1672695968 w 81"/>
                  <a:gd name="T15" fmla="*/ 2147483647 h 45"/>
                  <a:gd name="T16" fmla="*/ 2147483647 w 81"/>
                  <a:gd name="T17" fmla="*/ 2147483647 h 45"/>
                  <a:gd name="T18" fmla="*/ 2147483647 w 8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5"/>
                  <a:gd name="T32" fmla="*/ 81 w 8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5">
                    <a:moveTo>
                      <a:pt x="0" y="0"/>
                    </a:moveTo>
                    <a:cubicBezTo>
                      <a:pt x="4" y="2"/>
                      <a:pt x="7" y="3"/>
                      <a:pt x="10" y="5"/>
                    </a:cubicBezTo>
                    <a:cubicBezTo>
                      <a:pt x="11" y="6"/>
                      <a:pt x="12" y="7"/>
                      <a:pt x="14" y="8"/>
                    </a:cubicBezTo>
                    <a:cubicBezTo>
                      <a:pt x="15" y="9"/>
                      <a:pt x="18" y="8"/>
                      <a:pt x="19" y="8"/>
                    </a:cubicBezTo>
                    <a:cubicBezTo>
                      <a:pt x="21" y="9"/>
                      <a:pt x="23" y="10"/>
                      <a:pt x="25" y="11"/>
                    </a:cubicBezTo>
                    <a:cubicBezTo>
                      <a:pt x="27" y="12"/>
                      <a:pt x="29" y="12"/>
                      <a:pt x="30" y="13"/>
                    </a:cubicBezTo>
                    <a:cubicBezTo>
                      <a:pt x="34" y="14"/>
                      <a:pt x="40" y="17"/>
                      <a:pt x="40" y="17"/>
                    </a:cubicBezTo>
                    <a:cubicBezTo>
                      <a:pt x="41" y="19"/>
                      <a:pt x="47" y="30"/>
                      <a:pt x="49" y="32"/>
                    </a:cubicBezTo>
                    <a:cubicBezTo>
                      <a:pt x="55" y="36"/>
                      <a:pt x="64" y="38"/>
                      <a:pt x="72" y="41"/>
                    </a:cubicBezTo>
                    <a:cubicBezTo>
                      <a:pt x="75" y="42"/>
                      <a:pt x="78" y="44"/>
                      <a:pt x="81" y="45"/>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55" name="Freeform 603"/>
              <p:cNvSpPr>
                <a:spLocks/>
              </p:cNvSpPr>
              <p:nvPr/>
            </p:nvSpPr>
            <p:spPr bwMode="auto">
              <a:xfrm>
                <a:off x="1565" y="2060"/>
                <a:ext cx="34" cy="62"/>
              </a:xfrm>
              <a:custGeom>
                <a:avLst/>
                <a:gdLst>
                  <a:gd name="T0" fmla="*/ 62570780 w 15"/>
                  <a:gd name="T1" fmla="*/ 0 h 25"/>
                  <a:gd name="T2" fmla="*/ 254488261 w 15"/>
                  <a:gd name="T3" fmla="*/ 2147483647 h 25"/>
                  <a:gd name="T4" fmla="*/ 436961307 w 15"/>
                  <a:gd name="T5" fmla="*/ 2147483647 h 25"/>
                  <a:gd name="T6" fmla="*/ 0 60000 65536"/>
                  <a:gd name="T7" fmla="*/ 0 60000 65536"/>
                  <a:gd name="T8" fmla="*/ 0 60000 65536"/>
                  <a:gd name="T9" fmla="*/ 0 w 15"/>
                  <a:gd name="T10" fmla="*/ 0 h 25"/>
                  <a:gd name="T11" fmla="*/ 15 w 15"/>
                  <a:gd name="T12" fmla="*/ 25 h 25"/>
                </a:gdLst>
                <a:ahLst/>
                <a:cxnLst>
                  <a:cxn ang="T6">
                    <a:pos x="T0" y="T1"/>
                  </a:cxn>
                  <a:cxn ang="T7">
                    <a:pos x="T2" y="T3"/>
                  </a:cxn>
                  <a:cxn ang="T8">
                    <a:pos x="T4" y="T5"/>
                  </a:cxn>
                </a:cxnLst>
                <a:rect l="T9" t="T10" r="T11" b="T12"/>
                <a:pathLst>
                  <a:path w="15" h="25">
                    <a:moveTo>
                      <a:pt x="2" y="0"/>
                    </a:moveTo>
                    <a:cubicBezTo>
                      <a:pt x="0" y="6"/>
                      <a:pt x="3" y="9"/>
                      <a:pt x="9" y="12"/>
                    </a:cubicBezTo>
                    <a:cubicBezTo>
                      <a:pt x="12" y="16"/>
                      <a:pt x="14" y="20"/>
                      <a:pt x="15" y="2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56" name="Freeform 604"/>
              <p:cNvSpPr>
                <a:spLocks/>
              </p:cNvSpPr>
              <p:nvPr/>
            </p:nvSpPr>
            <p:spPr bwMode="auto">
              <a:xfrm>
                <a:off x="1629" y="2085"/>
                <a:ext cx="108" cy="30"/>
              </a:xfrm>
              <a:custGeom>
                <a:avLst/>
                <a:gdLst>
                  <a:gd name="T0" fmla="*/ 0 w 47"/>
                  <a:gd name="T1" fmla="*/ 0 h 12"/>
                  <a:gd name="T2" fmla="*/ 1128573522 w 47"/>
                  <a:gd name="T3" fmla="*/ 729446613 h 12"/>
                  <a:gd name="T4" fmla="*/ 1519116419 w 47"/>
                  <a:gd name="T5" fmla="*/ 1572087425 h 12"/>
                  <a:gd name="T6" fmla="*/ 1701101047 w 47"/>
                  <a:gd name="T7" fmla="*/ 2147483647 h 12"/>
                  <a:gd name="T8" fmla="*/ 1818825190 w 47"/>
                  <a:gd name="T9" fmla="*/ 2147483647 h 12"/>
                  <a:gd name="T10" fmla="*/ 0 60000 65536"/>
                  <a:gd name="T11" fmla="*/ 0 60000 65536"/>
                  <a:gd name="T12" fmla="*/ 0 60000 65536"/>
                  <a:gd name="T13" fmla="*/ 0 60000 65536"/>
                  <a:gd name="T14" fmla="*/ 0 60000 65536"/>
                  <a:gd name="T15" fmla="*/ 0 w 47"/>
                  <a:gd name="T16" fmla="*/ 0 h 12"/>
                  <a:gd name="T17" fmla="*/ 47 w 47"/>
                  <a:gd name="T18" fmla="*/ 12 h 12"/>
                </a:gdLst>
                <a:ahLst/>
                <a:cxnLst>
                  <a:cxn ang="T10">
                    <a:pos x="T0" y="T1"/>
                  </a:cxn>
                  <a:cxn ang="T11">
                    <a:pos x="T2" y="T3"/>
                  </a:cxn>
                  <a:cxn ang="T12">
                    <a:pos x="T4" y="T5"/>
                  </a:cxn>
                  <a:cxn ang="T13">
                    <a:pos x="T6" y="T7"/>
                  </a:cxn>
                  <a:cxn ang="T14">
                    <a:pos x="T8" y="T9"/>
                  </a:cxn>
                </a:cxnLst>
                <a:rect l="T15" t="T16" r="T17" b="T18"/>
                <a:pathLst>
                  <a:path w="47" h="12">
                    <a:moveTo>
                      <a:pt x="0" y="0"/>
                    </a:moveTo>
                    <a:cubicBezTo>
                      <a:pt x="10" y="1"/>
                      <a:pt x="18" y="3"/>
                      <a:pt x="29" y="3"/>
                    </a:cubicBezTo>
                    <a:cubicBezTo>
                      <a:pt x="32" y="4"/>
                      <a:pt x="35" y="6"/>
                      <a:pt x="39" y="7"/>
                    </a:cubicBezTo>
                    <a:cubicBezTo>
                      <a:pt x="41" y="9"/>
                      <a:pt x="41" y="10"/>
                      <a:pt x="44" y="11"/>
                    </a:cubicBezTo>
                    <a:cubicBezTo>
                      <a:pt x="45" y="12"/>
                      <a:pt x="47" y="12"/>
                      <a:pt x="47"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57" name="Group 605"/>
              <p:cNvGrpSpPr>
                <a:grpSpLocks/>
              </p:cNvGrpSpPr>
              <p:nvPr/>
            </p:nvGrpSpPr>
            <p:grpSpPr bwMode="auto">
              <a:xfrm>
                <a:off x="1682" y="2088"/>
                <a:ext cx="34" cy="32"/>
                <a:chOff x="3852" y="1137"/>
                <a:chExt cx="34" cy="32"/>
              </a:xfrm>
            </p:grpSpPr>
            <p:sp>
              <p:nvSpPr>
                <p:cNvPr id="4282" name="Freeform 606"/>
                <p:cNvSpPr>
                  <a:spLocks/>
                </p:cNvSpPr>
                <p:nvPr/>
              </p:nvSpPr>
              <p:spPr bwMode="auto">
                <a:xfrm>
                  <a:off x="3852" y="1137"/>
                  <a:ext cx="34" cy="32"/>
                </a:xfrm>
                <a:custGeom>
                  <a:avLst/>
                  <a:gdLst>
                    <a:gd name="T0" fmla="*/ 16 w 34"/>
                    <a:gd name="T1" fmla="*/ 0 h 32"/>
                    <a:gd name="T2" fmla="*/ 9 w 34"/>
                    <a:gd name="T3" fmla="*/ 2 h 32"/>
                    <a:gd name="T4" fmla="*/ 4 w 34"/>
                    <a:gd name="T5" fmla="*/ 4 h 32"/>
                    <a:gd name="T6" fmla="*/ 2 w 34"/>
                    <a:gd name="T7" fmla="*/ 9 h 32"/>
                    <a:gd name="T8" fmla="*/ 0 w 34"/>
                    <a:gd name="T9" fmla="*/ 17 h 32"/>
                    <a:gd name="T10" fmla="*/ 2 w 34"/>
                    <a:gd name="T11" fmla="*/ 22 h 32"/>
                    <a:gd name="T12" fmla="*/ 4 w 34"/>
                    <a:gd name="T13" fmla="*/ 27 h 32"/>
                    <a:gd name="T14" fmla="*/ 9 w 34"/>
                    <a:gd name="T15" fmla="*/ 32 h 32"/>
                    <a:gd name="T16" fmla="*/ 16 w 34"/>
                    <a:gd name="T17" fmla="*/ 32 h 32"/>
                    <a:gd name="T18" fmla="*/ 23 w 34"/>
                    <a:gd name="T19" fmla="*/ 32 h 32"/>
                    <a:gd name="T20" fmla="*/ 30 w 34"/>
                    <a:gd name="T21" fmla="*/ 27 h 32"/>
                    <a:gd name="T22" fmla="*/ 32 w 34"/>
                    <a:gd name="T23" fmla="*/ 22 h 32"/>
                    <a:gd name="T24" fmla="*/ 34 w 34"/>
                    <a:gd name="T25" fmla="*/ 17 h 32"/>
                    <a:gd name="T26" fmla="*/ 32 w 34"/>
                    <a:gd name="T27" fmla="*/ 9 h 32"/>
                    <a:gd name="T28" fmla="*/ 30 w 34"/>
                    <a:gd name="T29" fmla="*/ 4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4"/>
                      </a:lnTo>
                      <a:lnTo>
                        <a:pt x="2" y="9"/>
                      </a:lnTo>
                      <a:lnTo>
                        <a:pt x="0" y="17"/>
                      </a:lnTo>
                      <a:lnTo>
                        <a:pt x="2" y="22"/>
                      </a:lnTo>
                      <a:lnTo>
                        <a:pt x="4" y="27"/>
                      </a:lnTo>
                      <a:lnTo>
                        <a:pt x="9" y="32"/>
                      </a:lnTo>
                      <a:lnTo>
                        <a:pt x="16" y="32"/>
                      </a:lnTo>
                      <a:lnTo>
                        <a:pt x="23" y="32"/>
                      </a:lnTo>
                      <a:lnTo>
                        <a:pt x="30" y="27"/>
                      </a:lnTo>
                      <a:lnTo>
                        <a:pt x="32" y="22"/>
                      </a:lnTo>
                      <a:lnTo>
                        <a:pt x="34" y="17"/>
                      </a:lnTo>
                      <a:lnTo>
                        <a:pt x="32" y="9"/>
                      </a:lnTo>
                      <a:lnTo>
                        <a:pt x="30" y="4"/>
                      </a:lnTo>
                      <a:lnTo>
                        <a:pt x="23" y="2"/>
                      </a:lnTo>
                      <a:lnTo>
                        <a:pt x="16" y="0"/>
                      </a:lnTo>
                      <a:close/>
                    </a:path>
                  </a:pathLst>
                </a:custGeom>
                <a:solidFill>
                  <a:srgbClr val="FF6A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3" name="Freeform 607"/>
                <p:cNvSpPr>
                  <a:spLocks/>
                </p:cNvSpPr>
                <p:nvPr/>
              </p:nvSpPr>
              <p:spPr bwMode="auto">
                <a:xfrm>
                  <a:off x="3854" y="1139"/>
                  <a:ext cx="28" cy="27"/>
                </a:xfrm>
                <a:custGeom>
                  <a:avLst/>
                  <a:gdLst>
                    <a:gd name="T0" fmla="*/ 14 w 28"/>
                    <a:gd name="T1" fmla="*/ 0 h 27"/>
                    <a:gd name="T2" fmla="*/ 7 w 28"/>
                    <a:gd name="T3" fmla="*/ 2 h 27"/>
                    <a:gd name="T4" fmla="*/ 5 w 28"/>
                    <a:gd name="T5" fmla="*/ 5 h 27"/>
                    <a:gd name="T6" fmla="*/ 0 w 28"/>
                    <a:gd name="T7" fmla="*/ 15 h 27"/>
                    <a:gd name="T8" fmla="*/ 5 w 28"/>
                    <a:gd name="T9" fmla="*/ 25 h 27"/>
                    <a:gd name="T10" fmla="*/ 14 w 28"/>
                    <a:gd name="T11" fmla="*/ 27 h 27"/>
                    <a:gd name="T12" fmla="*/ 25 w 28"/>
                    <a:gd name="T13" fmla="*/ 25 h 27"/>
                    <a:gd name="T14" fmla="*/ 28 w 28"/>
                    <a:gd name="T15" fmla="*/ 15 h 27"/>
                    <a:gd name="T16" fmla="*/ 25 w 28"/>
                    <a:gd name="T17" fmla="*/ 5 h 27"/>
                    <a:gd name="T18" fmla="*/ 21 w 28"/>
                    <a:gd name="T19" fmla="*/ 2 h 27"/>
                    <a:gd name="T20" fmla="*/ 14 w 2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7"/>
                    <a:gd name="T35" fmla="*/ 28 w 2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7">
                      <a:moveTo>
                        <a:pt x="14" y="0"/>
                      </a:moveTo>
                      <a:lnTo>
                        <a:pt x="7" y="2"/>
                      </a:lnTo>
                      <a:lnTo>
                        <a:pt x="5" y="5"/>
                      </a:lnTo>
                      <a:lnTo>
                        <a:pt x="0" y="15"/>
                      </a:lnTo>
                      <a:lnTo>
                        <a:pt x="5" y="25"/>
                      </a:lnTo>
                      <a:lnTo>
                        <a:pt x="14" y="27"/>
                      </a:lnTo>
                      <a:lnTo>
                        <a:pt x="25" y="25"/>
                      </a:lnTo>
                      <a:lnTo>
                        <a:pt x="28" y="15"/>
                      </a:lnTo>
                      <a:lnTo>
                        <a:pt x="25" y="5"/>
                      </a:lnTo>
                      <a:lnTo>
                        <a:pt x="21" y="2"/>
                      </a:lnTo>
                      <a:lnTo>
                        <a:pt x="14" y="0"/>
                      </a:lnTo>
                      <a:close/>
                    </a:path>
                  </a:pathLst>
                </a:custGeom>
                <a:solidFill>
                  <a:srgbClr val="FF77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4" name="Freeform 608"/>
                <p:cNvSpPr>
                  <a:spLocks/>
                </p:cNvSpPr>
                <p:nvPr/>
              </p:nvSpPr>
              <p:spPr bwMode="auto">
                <a:xfrm>
                  <a:off x="3856" y="1141"/>
                  <a:ext cx="26" cy="25"/>
                </a:xfrm>
                <a:custGeom>
                  <a:avLst/>
                  <a:gdLst>
                    <a:gd name="T0" fmla="*/ 12 w 26"/>
                    <a:gd name="T1" fmla="*/ 0 h 25"/>
                    <a:gd name="T2" fmla="*/ 3 w 26"/>
                    <a:gd name="T3" fmla="*/ 3 h 25"/>
                    <a:gd name="T4" fmla="*/ 0 w 26"/>
                    <a:gd name="T5" fmla="*/ 13 h 25"/>
                    <a:gd name="T6" fmla="*/ 3 w 26"/>
                    <a:gd name="T7" fmla="*/ 20 h 25"/>
                    <a:gd name="T8" fmla="*/ 7 w 26"/>
                    <a:gd name="T9" fmla="*/ 25 h 25"/>
                    <a:gd name="T10" fmla="*/ 12 w 26"/>
                    <a:gd name="T11" fmla="*/ 25 h 25"/>
                    <a:gd name="T12" fmla="*/ 17 w 26"/>
                    <a:gd name="T13" fmla="*/ 25 h 25"/>
                    <a:gd name="T14" fmla="*/ 21 w 26"/>
                    <a:gd name="T15" fmla="*/ 20 h 25"/>
                    <a:gd name="T16" fmla="*/ 26 w 26"/>
                    <a:gd name="T17" fmla="*/ 18 h 25"/>
                    <a:gd name="T18" fmla="*/ 26 w 26"/>
                    <a:gd name="T19" fmla="*/ 13 h 25"/>
                    <a:gd name="T20" fmla="*/ 26 w 26"/>
                    <a:gd name="T21" fmla="*/ 8 h 25"/>
                    <a:gd name="T22" fmla="*/ 21 w 26"/>
                    <a:gd name="T23" fmla="*/ 3 h 25"/>
                    <a:gd name="T24" fmla="*/ 12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12" y="0"/>
                      </a:moveTo>
                      <a:lnTo>
                        <a:pt x="3" y="3"/>
                      </a:lnTo>
                      <a:lnTo>
                        <a:pt x="0" y="13"/>
                      </a:lnTo>
                      <a:lnTo>
                        <a:pt x="3" y="20"/>
                      </a:lnTo>
                      <a:lnTo>
                        <a:pt x="7" y="25"/>
                      </a:lnTo>
                      <a:lnTo>
                        <a:pt x="12" y="25"/>
                      </a:lnTo>
                      <a:lnTo>
                        <a:pt x="17" y="25"/>
                      </a:lnTo>
                      <a:lnTo>
                        <a:pt x="21" y="20"/>
                      </a:lnTo>
                      <a:lnTo>
                        <a:pt x="26" y="18"/>
                      </a:lnTo>
                      <a:lnTo>
                        <a:pt x="26" y="13"/>
                      </a:lnTo>
                      <a:lnTo>
                        <a:pt x="26" y="8"/>
                      </a:lnTo>
                      <a:lnTo>
                        <a:pt x="21" y="3"/>
                      </a:lnTo>
                      <a:lnTo>
                        <a:pt x="12" y="0"/>
                      </a:lnTo>
                      <a:close/>
                    </a:path>
                  </a:pathLst>
                </a:custGeom>
                <a:solidFill>
                  <a:srgbClr val="FF8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5" name="Freeform 609"/>
                <p:cNvSpPr>
                  <a:spLocks/>
                </p:cNvSpPr>
                <p:nvPr/>
              </p:nvSpPr>
              <p:spPr bwMode="auto">
                <a:xfrm>
                  <a:off x="3859" y="1144"/>
                  <a:ext cx="20" cy="20"/>
                </a:xfrm>
                <a:custGeom>
                  <a:avLst/>
                  <a:gdLst>
                    <a:gd name="T0" fmla="*/ 9 w 20"/>
                    <a:gd name="T1" fmla="*/ 0 h 20"/>
                    <a:gd name="T2" fmla="*/ 2 w 20"/>
                    <a:gd name="T3" fmla="*/ 2 h 20"/>
                    <a:gd name="T4" fmla="*/ 0 w 20"/>
                    <a:gd name="T5" fmla="*/ 10 h 20"/>
                    <a:gd name="T6" fmla="*/ 2 w 20"/>
                    <a:gd name="T7" fmla="*/ 17 h 20"/>
                    <a:gd name="T8" fmla="*/ 9 w 20"/>
                    <a:gd name="T9" fmla="*/ 20 h 20"/>
                    <a:gd name="T10" fmla="*/ 18 w 20"/>
                    <a:gd name="T11" fmla="*/ 17 h 20"/>
                    <a:gd name="T12" fmla="*/ 20 w 20"/>
                    <a:gd name="T13" fmla="*/ 10 h 20"/>
                    <a:gd name="T14" fmla="*/ 18 w 20"/>
                    <a:gd name="T15" fmla="*/ 2 h 20"/>
                    <a:gd name="T16" fmla="*/ 9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9" y="0"/>
                      </a:moveTo>
                      <a:lnTo>
                        <a:pt x="2" y="2"/>
                      </a:lnTo>
                      <a:lnTo>
                        <a:pt x="0" y="10"/>
                      </a:lnTo>
                      <a:lnTo>
                        <a:pt x="2" y="17"/>
                      </a:lnTo>
                      <a:lnTo>
                        <a:pt x="9" y="20"/>
                      </a:lnTo>
                      <a:lnTo>
                        <a:pt x="18" y="17"/>
                      </a:lnTo>
                      <a:lnTo>
                        <a:pt x="20" y="10"/>
                      </a:lnTo>
                      <a:lnTo>
                        <a:pt x="18" y="2"/>
                      </a:lnTo>
                      <a:lnTo>
                        <a:pt x="9" y="0"/>
                      </a:lnTo>
                      <a:close/>
                    </a:path>
                  </a:pathLst>
                </a:custGeom>
                <a:solidFill>
                  <a:srgbClr val="FFA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6" name="Freeform 610"/>
                <p:cNvSpPr>
                  <a:spLocks/>
                </p:cNvSpPr>
                <p:nvPr/>
              </p:nvSpPr>
              <p:spPr bwMode="auto">
                <a:xfrm>
                  <a:off x="3861" y="1144"/>
                  <a:ext cx="16" cy="17"/>
                </a:xfrm>
                <a:custGeom>
                  <a:avLst/>
                  <a:gdLst>
                    <a:gd name="T0" fmla="*/ 7 w 16"/>
                    <a:gd name="T1" fmla="*/ 0 h 17"/>
                    <a:gd name="T2" fmla="*/ 2 w 16"/>
                    <a:gd name="T3" fmla="*/ 2 h 17"/>
                    <a:gd name="T4" fmla="*/ 0 w 16"/>
                    <a:gd name="T5" fmla="*/ 10 h 17"/>
                    <a:gd name="T6" fmla="*/ 2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2" y="2"/>
                      </a:lnTo>
                      <a:lnTo>
                        <a:pt x="0" y="10"/>
                      </a:lnTo>
                      <a:lnTo>
                        <a:pt x="2" y="15"/>
                      </a:lnTo>
                      <a:lnTo>
                        <a:pt x="7" y="17"/>
                      </a:lnTo>
                      <a:lnTo>
                        <a:pt x="14" y="15"/>
                      </a:lnTo>
                      <a:lnTo>
                        <a:pt x="16" y="10"/>
                      </a:lnTo>
                      <a:lnTo>
                        <a:pt x="14" y="2"/>
                      </a:lnTo>
                      <a:lnTo>
                        <a:pt x="7" y="0"/>
                      </a:lnTo>
                      <a:close/>
                    </a:path>
                  </a:pathLst>
                </a:custGeom>
                <a:solidFill>
                  <a:srgbClr val="FFC2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7" name="Freeform 611"/>
                <p:cNvSpPr>
                  <a:spLocks/>
                </p:cNvSpPr>
                <p:nvPr/>
              </p:nvSpPr>
              <p:spPr bwMode="auto">
                <a:xfrm>
                  <a:off x="3863" y="1146"/>
                  <a:ext cx="12" cy="13"/>
                </a:xfrm>
                <a:custGeom>
                  <a:avLst/>
                  <a:gdLst>
                    <a:gd name="T0" fmla="*/ 5 w 12"/>
                    <a:gd name="T1" fmla="*/ 0 h 13"/>
                    <a:gd name="T2" fmla="*/ 3 w 12"/>
                    <a:gd name="T3" fmla="*/ 3 h 13"/>
                    <a:gd name="T4" fmla="*/ 0 w 12"/>
                    <a:gd name="T5" fmla="*/ 8 h 13"/>
                    <a:gd name="T6" fmla="*/ 3 w 12"/>
                    <a:gd name="T7" fmla="*/ 10 h 13"/>
                    <a:gd name="T8" fmla="*/ 5 w 12"/>
                    <a:gd name="T9" fmla="*/ 13 h 13"/>
                    <a:gd name="T10" fmla="*/ 10 w 12"/>
                    <a:gd name="T11" fmla="*/ 10 h 13"/>
                    <a:gd name="T12" fmla="*/ 12 w 12"/>
                    <a:gd name="T13" fmla="*/ 8 h 13"/>
                    <a:gd name="T14" fmla="*/ 10 w 12"/>
                    <a:gd name="T15" fmla="*/ 3 h 13"/>
                    <a:gd name="T16" fmla="*/ 5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5" y="0"/>
                      </a:moveTo>
                      <a:lnTo>
                        <a:pt x="3" y="3"/>
                      </a:lnTo>
                      <a:lnTo>
                        <a:pt x="0" y="8"/>
                      </a:lnTo>
                      <a:lnTo>
                        <a:pt x="3" y="10"/>
                      </a:lnTo>
                      <a:lnTo>
                        <a:pt x="5" y="13"/>
                      </a:lnTo>
                      <a:lnTo>
                        <a:pt x="10" y="10"/>
                      </a:lnTo>
                      <a:lnTo>
                        <a:pt x="12" y="8"/>
                      </a:lnTo>
                      <a:lnTo>
                        <a:pt x="10" y="3"/>
                      </a:lnTo>
                      <a:lnTo>
                        <a:pt x="5" y="0"/>
                      </a:lnTo>
                      <a:close/>
                    </a:path>
                  </a:pathLst>
                </a:custGeom>
                <a:solidFill>
                  <a:srgbClr val="FFD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8" name="Freeform 612"/>
                <p:cNvSpPr>
                  <a:spLocks/>
                </p:cNvSpPr>
                <p:nvPr/>
              </p:nvSpPr>
              <p:spPr bwMode="auto">
                <a:xfrm>
                  <a:off x="3866" y="1149"/>
                  <a:ext cx="9" cy="7"/>
                </a:xfrm>
                <a:custGeom>
                  <a:avLst/>
                  <a:gdLst>
                    <a:gd name="T0" fmla="*/ 4 w 9"/>
                    <a:gd name="T1" fmla="*/ 0 h 7"/>
                    <a:gd name="T2" fmla="*/ 2 w 9"/>
                    <a:gd name="T3" fmla="*/ 2 h 7"/>
                    <a:gd name="T4" fmla="*/ 0 w 9"/>
                    <a:gd name="T5" fmla="*/ 5 h 7"/>
                    <a:gd name="T6" fmla="*/ 2 w 9"/>
                    <a:gd name="T7" fmla="*/ 7 h 7"/>
                    <a:gd name="T8" fmla="*/ 4 w 9"/>
                    <a:gd name="T9" fmla="*/ 7 h 7"/>
                    <a:gd name="T10" fmla="*/ 7 w 9"/>
                    <a:gd name="T11" fmla="*/ 7 h 7"/>
                    <a:gd name="T12" fmla="*/ 9 w 9"/>
                    <a:gd name="T13" fmla="*/ 5 h 7"/>
                    <a:gd name="T14" fmla="*/ 7 w 9"/>
                    <a:gd name="T15" fmla="*/ 2 h 7"/>
                    <a:gd name="T16" fmla="*/ 4 w 9"/>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4" y="0"/>
                      </a:moveTo>
                      <a:lnTo>
                        <a:pt x="2" y="2"/>
                      </a:lnTo>
                      <a:lnTo>
                        <a:pt x="0" y="5"/>
                      </a:lnTo>
                      <a:lnTo>
                        <a:pt x="2" y="7"/>
                      </a:lnTo>
                      <a:lnTo>
                        <a:pt x="4" y="7"/>
                      </a:lnTo>
                      <a:lnTo>
                        <a:pt x="7" y="7"/>
                      </a:lnTo>
                      <a:lnTo>
                        <a:pt x="9" y="5"/>
                      </a:lnTo>
                      <a:lnTo>
                        <a:pt x="7" y="2"/>
                      </a:lnTo>
                      <a:lnTo>
                        <a:pt x="4" y="0"/>
                      </a:lnTo>
                      <a:close/>
                    </a:path>
                  </a:pathLst>
                </a:custGeom>
                <a:solidFill>
                  <a:srgbClr val="FFE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9" name="Freeform 613"/>
                <p:cNvSpPr>
                  <a:spLocks/>
                </p:cNvSpPr>
                <p:nvPr/>
              </p:nvSpPr>
              <p:spPr bwMode="auto">
                <a:xfrm>
                  <a:off x="3868" y="115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FFF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58" name="Group 614"/>
              <p:cNvGrpSpPr>
                <a:grpSpLocks/>
              </p:cNvGrpSpPr>
              <p:nvPr/>
            </p:nvGrpSpPr>
            <p:grpSpPr bwMode="auto">
              <a:xfrm>
                <a:off x="1567" y="2130"/>
                <a:ext cx="46" cy="42"/>
                <a:chOff x="3737" y="1179"/>
                <a:chExt cx="46" cy="42"/>
              </a:xfrm>
            </p:grpSpPr>
            <p:sp>
              <p:nvSpPr>
                <p:cNvPr id="4272" name="Freeform 615"/>
                <p:cNvSpPr>
                  <a:spLocks/>
                </p:cNvSpPr>
                <p:nvPr/>
              </p:nvSpPr>
              <p:spPr bwMode="auto">
                <a:xfrm>
                  <a:off x="3737" y="1179"/>
                  <a:ext cx="46" cy="42"/>
                </a:xfrm>
                <a:custGeom>
                  <a:avLst/>
                  <a:gdLst>
                    <a:gd name="T0" fmla="*/ 23 w 46"/>
                    <a:gd name="T1" fmla="*/ 0 h 42"/>
                    <a:gd name="T2" fmla="*/ 14 w 46"/>
                    <a:gd name="T3" fmla="*/ 2 h 42"/>
                    <a:gd name="T4" fmla="*/ 7 w 46"/>
                    <a:gd name="T5" fmla="*/ 7 h 42"/>
                    <a:gd name="T6" fmla="*/ 2 w 46"/>
                    <a:gd name="T7" fmla="*/ 12 h 42"/>
                    <a:gd name="T8" fmla="*/ 0 w 46"/>
                    <a:gd name="T9" fmla="*/ 20 h 42"/>
                    <a:gd name="T10" fmla="*/ 2 w 46"/>
                    <a:gd name="T11" fmla="*/ 30 h 42"/>
                    <a:gd name="T12" fmla="*/ 7 w 46"/>
                    <a:gd name="T13" fmla="*/ 35 h 42"/>
                    <a:gd name="T14" fmla="*/ 14 w 46"/>
                    <a:gd name="T15" fmla="*/ 40 h 42"/>
                    <a:gd name="T16" fmla="*/ 23 w 46"/>
                    <a:gd name="T17" fmla="*/ 42 h 42"/>
                    <a:gd name="T18" fmla="*/ 32 w 46"/>
                    <a:gd name="T19" fmla="*/ 40 h 42"/>
                    <a:gd name="T20" fmla="*/ 39 w 46"/>
                    <a:gd name="T21" fmla="*/ 35 h 42"/>
                    <a:gd name="T22" fmla="*/ 44 w 46"/>
                    <a:gd name="T23" fmla="*/ 30 h 42"/>
                    <a:gd name="T24" fmla="*/ 46 w 46"/>
                    <a:gd name="T25" fmla="*/ 20 h 42"/>
                    <a:gd name="T26" fmla="*/ 44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4" y="2"/>
                      </a:lnTo>
                      <a:lnTo>
                        <a:pt x="7" y="7"/>
                      </a:lnTo>
                      <a:lnTo>
                        <a:pt x="2" y="12"/>
                      </a:lnTo>
                      <a:lnTo>
                        <a:pt x="0" y="20"/>
                      </a:lnTo>
                      <a:lnTo>
                        <a:pt x="2" y="30"/>
                      </a:lnTo>
                      <a:lnTo>
                        <a:pt x="7" y="35"/>
                      </a:lnTo>
                      <a:lnTo>
                        <a:pt x="14" y="40"/>
                      </a:lnTo>
                      <a:lnTo>
                        <a:pt x="23" y="42"/>
                      </a:lnTo>
                      <a:lnTo>
                        <a:pt x="32" y="40"/>
                      </a:lnTo>
                      <a:lnTo>
                        <a:pt x="39" y="35"/>
                      </a:lnTo>
                      <a:lnTo>
                        <a:pt x="44" y="30"/>
                      </a:lnTo>
                      <a:lnTo>
                        <a:pt x="46" y="20"/>
                      </a:lnTo>
                      <a:lnTo>
                        <a:pt x="44" y="12"/>
                      </a:lnTo>
                      <a:lnTo>
                        <a:pt x="39" y="7"/>
                      </a:lnTo>
                      <a:lnTo>
                        <a:pt x="32" y="2"/>
                      </a:lnTo>
                      <a:lnTo>
                        <a:pt x="23"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3" name="Freeform 616"/>
                <p:cNvSpPr>
                  <a:spLocks/>
                </p:cNvSpPr>
                <p:nvPr/>
              </p:nvSpPr>
              <p:spPr bwMode="auto">
                <a:xfrm>
                  <a:off x="3742" y="1181"/>
                  <a:ext cx="36" cy="38"/>
                </a:xfrm>
                <a:custGeom>
                  <a:avLst/>
                  <a:gdLst>
                    <a:gd name="T0" fmla="*/ 18 w 36"/>
                    <a:gd name="T1" fmla="*/ 0 h 38"/>
                    <a:gd name="T2" fmla="*/ 11 w 36"/>
                    <a:gd name="T3" fmla="*/ 3 h 38"/>
                    <a:gd name="T4" fmla="*/ 7 w 36"/>
                    <a:gd name="T5" fmla="*/ 5 h 38"/>
                    <a:gd name="T6" fmla="*/ 2 w 36"/>
                    <a:gd name="T7" fmla="*/ 13 h 38"/>
                    <a:gd name="T8" fmla="*/ 0 w 36"/>
                    <a:gd name="T9" fmla="*/ 18 h 38"/>
                    <a:gd name="T10" fmla="*/ 2 w 36"/>
                    <a:gd name="T11" fmla="*/ 25 h 38"/>
                    <a:gd name="T12" fmla="*/ 7 w 36"/>
                    <a:gd name="T13" fmla="*/ 33 h 38"/>
                    <a:gd name="T14" fmla="*/ 11 w 36"/>
                    <a:gd name="T15" fmla="*/ 35 h 38"/>
                    <a:gd name="T16" fmla="*/ 18 w 36"/>
                    <a:gd name="T17" fmla="*/ 38 h 38"/>
                    <a:gd name="T18" fmla="*/ 25 w 36"/>
                    <a:gd name="T19" fmla="*/ 35 h 38"/>
                    <a:gd name="T20" fmla="*/ 32 w 36"/>
                    <a:gd name="T21" fmla="*/ 33 h 38"/>
                    <a:gd name="T22" fmla="*/ 34 w 36"/>
                    <a:gd name="T23" fmla="*/ 25 h 38"/>
                    <a:gd name="T24" fmla="*/ 36 w 36"/>
                    <a:gd name="T25" fmla="*/ 18 h 38"/>
                    <a:gd name="T26" fmla="*/ 34 w 36"/>
                    <a:gd name="T27" fmla="*/ 13 h 38"/>
                    <a:gd name="T28" fmla="*/ 32 w 36"/>
                    <a:gd name="T29" fmla="*/ 5 h 38"/>
                    <a:gd name="T30" fmla="*/ 25 w 36"/>
                    <a:gd name="T31" fmla="*/ 3 h 38"/>
                    <a:gd name="T32" fmla="*/ 18 w 3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18" y="0"/>
                      </a:moveTo>
                      <a:lnTo>
                        <a:pt x="11" y="3"/>
                      </a:lnTo>
                      <a:lnTo>
                        <a:pt x="7" y="5"/>
                      </a:lnTo>
                      <a:lnTo>
                        <a:pt x="2" y="13"/>
                      </a:lnTo>
                      <a:lnTo>
                        <a:pt x="0" y="18"/>
                      </a:lnTo>
                      <a:lnTo>
                        <a:pt x="2" y="25"/>
                      </a:lnTo>
                      <a:lnTo>
                        <a:pt x="7" y="33"/>
                      </a:lnTo>
                      <a:lnTo>
                        <a:pt x="11" y="35"/>
                      </a:lnTo>
                      <a:lnTo>
                        <a:pt x="18" y="38"/>
                      </a:lnTo>
                      <a:lnTo>
                        <a:pt x="25" y="35"/>
                      </a:lnTo>
                      <a:lnTo>
                        <a:pt x="32" y="33"/>
                      </a:lnTo>
                      <a:lnTo>
                        <a:pt x="34" y="25"/>
                      </a:lnTo>
                      <a:lnTo>
                        <a:pt x="36" y="18"/>
                      </a:lnTo>
                      <a:lnTo>
                        <a:pt x="34" y="13"/>
                      </a:lnTo>
                      <a:lnTo>
                        <a:pt x="32" y="5"/>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4" name="Freeform 617"/>
                <p:cNvSpPr>
                  <a:spLocks/>
                </p:cNvSpPr>
                <p:nvPr/>
              </p:nvSpPr>
              <p:spPr bwMode="auto">
                <a:xfrm>
                  <a:off x="3744" y="1184"/>
                  <a:ext cx="34" cy="32"/>
                </a:xfrm>
                <a:custGeom>
                  <a:avLst/>
                  <a:gdLst>
                    <a:gd name="T0" fmla="*/ 16 w 34"/>
                    <a:gd name="T1" fmla="*/ 0 h 32"/>
                    <a:gd name="T2" fmla="*/ 12 w 34"/>
                    <a:gd name="T3" fmla="*/ 2 h 32"/>
                    <a:gd name="T4" fmla="*/ 5 w 34"/>
                    <a:gd name="T5" fmla="*/ 5 h 32"/>
                    <a:gd name="T6" fmla="*/ 2 w 34"/>
                    <a:gd name="T7" fmla="*/ 10 h 32"/>
                    <a:gd name="T8" fmla="*/ 0 w 34"/>
                    <a:gd name="T9" fmla="*/ 15 h 32"/>
                    <a:gd name="T10" fmla="*/ 2 w 34"/>
                    <a:gd name="T11" fmla="*/ 22 h 32"/>
                    <a:gd name="T12" fmla="*/ 5 w 34"/>
                    <a:gd name="T13" fmla="*/ 27 h 32"/>
                    <a:gd name="T14" fmla="*/ 12 w 34"/>
                    <a:gd name="T15" fmla="*/ 32 h 32"/>
                    <a:gd name="T16" fmla="*/ 16 w 34"/>
                    <a:gd name="T17" fmla="*/ 32 h 32"/>
                    <a:gd name="T18" fmla="*/ 23 w 34"/>
                    <a:gd name="T19" fmla="*/ 32 h 32"/>
                    <a:gd name="T20" fmla="*/ 30 w 34"/>
                    <a:gd name="T21" fmla="*/ 27 h 32"/>
                    <a:gd name="T22" fmla="*/ 32 w 34"/>
                    <a:gd name="T23" fmla="*/ 22 h 32"/>
                    <a:gd name="T24" fmla="*/ 34 w 34"/>
                    <a:gd name="T25" fmla="*/ 15 h 32"/>
                    <a:gd name="T26" fmla="*/ 32 w 34"/>
                    <a:gd name="T27" fmla="*/ 10 h 32"/>
                    <a:gd name="T28" fmla="*/ 30 w 34"/>
                    <a:gd name="T29" fmla="*/ 5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12" y="2"/>
                      </a:lnTo>
                      <a:lnTo>
                        <a:pt x="5" y="5"/>
                      </a:lnTo>
                      <a:lnTo>
                        <a:pt x="2" y="10"/>
                      </a:lnTo>
                      <a:lnTo>
                        <a:pt x="0" y="15"/>
                      </a:lnTo>
                      <a:lnTo>
                        <a:pt x="2" y="22"/>
                      </a:lnTo>
                      <a:lnTo>
                        <a:pt x="5" y="27"/>
                      </a:lnTo>
                      <a:lnTo>
                        <a:pt x="12" y="32"/>
                      </a:lnTo>
                      <a:lnTo>
                        <a:pt x="16" y="32"/>
                      </a:lnTo>
                      <a:lnTo>
                        <a:pt x="23" y="32"/>
                      </a:lnTo>
                      <a:lnTo>
                        <a:pt x="30" y="27"/>
                      </a:lnTo>
                      <a:lnTo>
                        <a:pt x="32" y="22"/>
                      </a:lnTo>
                      <a:lnTo>
                        <a:pt x="34" y="15"/>
                      </a:lnTo>
                      <a:lnTo>
                        <a:pt x="32"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5" name="Freeform 618"/>
                <p:cNvSpPr>
                  <a:spLocks/>
                </p:cNvSpPr>
                <p:nvPr/>
              </p:nvSpPr>
              <p:spPr bwMode="auto">
                <a:xfrm>
                  <a:off x="3746" y="1186"/>
                  <a:ext cx="30" cy="30"/>
                </a:xfrm>
                <a:custGeom>
                  <a:avLst/>
                  <a:gdLst>
                    <a:gd name="T0" fmla="*/ 14 w 30"/>
                    <a:gd name="T1" fmla="*/ 0 h 30"/>
                    <a:gd name="T2" fmla="*/ 10 w 30"/>
                    <a:gd name="T3" fmla="*/ 3 h 30"/>
                    <a:gd name="T4" fmla="*/ 5 w 30"/>
                    <a:gd name="T5" fmla="*/ 5 h 30"/>
                    <a:gd name="T6" fmla="*/ 3 w 30"/>
                    <a:gd name="T7" fmla="*/ 8 h 30"/>
                    <a:gd name="T8" fmla="*/ 0 w 30"/>
                    <a:gd name="T9" fmla="*/ 13 h 30"/>
                    <a:gd name="T10" fmla="*/ 3 w 30"/>
                    <a:gd name="T11" fmla="*/ 20 h 30"/>
                    <a:gd name="T12" fmla="*/ 5 w 30"/>
                    <a:gd name="T13" fmla="*/ 25 h 30"/>
                    <a:gd name="T14" fmla="*/ 10 w 30"/>
                    <a:gd name="T15" fmla="*/ 30 h 30"/>
                    <a:gd name="T16" fmla="*/ 14 w 30"/>
                    <a:gd name="T17" fmla="*/ 30 h 30"/>
                    <a:gd name="T18" fmla="*/ 21 w 30"/>
                    <a:gd name="T19" fmla="*/ 30 h 30"/>
                    <a:gd name="T20" fmla="*/ 26 w 30"/>
                    <a:gd name="T21" fmla="*/ 25 h 30"/>
                    <a:gd name="T22" fmla="*/ 30 w 30"/>
                    <a:gd name="T23" fmla="*/ 20 h 30"/>
                    <a:gd name="T24" fmla="*/ 30 w 30"/>
                    <a:gd name="T25" fmla="*/ 13 h 30"/>
                    <a:gd name="T26" fmla="*/ 30 w 30"/>
                    <a:gd name="T27" fmla="*/ 8 h 30"/>
                    <a:gd name="T28" fmla="*/ 26 w 30"/>
                    <a:gd name="T29" fmla="*/ 5 h 30"/>
                    <a:gd name="T30" fmla="*/ 21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10" y="3"/>
                      </a:lnTo>
                      <a:lnTo>
                        <a:pt x="5" y="5"/>
                      </a:lnTo>
                      <a:lnTo>
                        <a:pt x="3" y="8"/>
                      </a:lnTo>
                      <a:lnTo>
                        <a:pt x="0" y="13"/>
                      </a:lnTo>
                      <a:lnTo>
                        <a:pt x="3" y="20"/>
                      </a:lnTo>
                      <a:lnTo>
                        <a:pt x="5" y="25"/>
                      </a:lnTo>
                      <a:lnTo>
                        <a:pt x="10" y="30"/>
                      </a:lnTo>
                      <a:lnTo>
                        <a:pt x="14" y="30"/>
                      </a:lnTo>
                      <a:lnTo>
                        <a:pt x="21" y="30"/>
                      </a:lnTo>
                      <a:lnTo>
                        <a:pt x="26" y="25"/>
                      </a:lnTo>
                      <a:lnTo>
                        <a:pt x="30" y="20"/>
                      </a:lnTo>
                      <a:lnTo>
                        <a:pt x="30" y="13"/>
                      </a:lnTo>
                      <a:lnTo>
                        <a:pt x="30" y="8"/>
                      </a:lnTo>
                      <a:lnTo>
                        <a:pt x="26" y="5"/>
                      </a:lnTo>
                      <a:lnTo>
                        <a:pt x="21" y="3"/>
                      </a:lnTo>
                      <a:lnTo>
                        <a:pt x="14"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6" name="Freeform 619"/>
                <p:cNvSpPr>
                  <a:spLocks/>
                </p:cNvSpPr>
                <p:nvPr/>
              </p:nvSpPr>
              <p:spPr bwMode="auto">
                <a:xfrm>
                  <a:off x="3749" y="1189"/>
                  <a:ext cx="25" cy="25"/>
                </a:xfrm>
                <a:custGeom>
                  <a:avLst/>
                  <a:gdLst>
                    <a:gd name="T0" fmla="*/ 11 w 25"/>
                    <a:gd name="T1" fmla="*/ 0 h 25"/>
                    <a:gd name="T2" fmla="*/ 4 w 25"/>
                    <a:gd name="T3" fmla="*/ 2 h 25"/>
                    <a:gd name="T4" fmla="*/ 2 w 25"/>
                    <a:gd name="T5" fmla="*/ 7 h 25"/>
                    <a:gd name="T6" fmla="*/ 0 w 25"/>
                    <a:gd name="T7" fmla="*/ 12 h 25"/>
                    <a:gd name="T8" fmla="*/ 2 w 25"/>
                    <a:gd name="T9" fmla="*/ 17 h 25"/>
                    <a:gd name="T10" fmla="*/ 4 w 25"/>
                    <a:gd name="T11" fmla="*/ 22 h 25"/>
                    <a:gd name="T12" fmla="*/ 11 w 25"/>
                    <a:gd name="T13" fmla="*/ 25 h 25"/>
                    <a:gd name="T14" fmla="*/ 23 w 25"/>
                    <a:gd name="T15" fmla="*/ 22 h 25"/>
                    <a:gd name="T16" fmla="*/ 25 w 25"/>
                    <a:gd name="T17" fmla="*/ 12 h 25"/>
                    <a:gd name="T18" fmla="*/ 23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4" y="2"/>
                      </a:lnTo>
                      <a:lnTo>
                        <a:pt x="2" y="7"/>
                      </a:lnTo>
                      <a:lnTo>
                        <a:pt x="0" y="12"/>
                      </a:lnTo>
                      <a:lnTo>
                        <a:pt x="2" y="17"/>
                      </a:lnTo>
                      <a:lnTo>
                        <a:pt x="4" y="22"/>
                      </a:lnTo>
                      <a:lnTo>
                        <a:pt x="11" y="25"/>
                      </a:lnTo>
                      <a:lnTo>
                        <a:pt x="23" y="22"/>
                      </a:lnTo>
                      <a:lnTo>
                        <a:pt x="25" y="12"/>
                      </a:lnTo>
                      <a:lnTo>
                        <a:pt x="23"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7" name="Freeform 620"/>
                <p:cNvSpPr>
                  <a:spLocks/>
                </p:cNvSpPr>
                <p:nvPr/>
              </p:nvSpPr>
              <p:spPr bwMode="auto">
                <a:xfrm>
                  <a:off x="3751" y="1189"/>
                  <a:ext cx="21" cy="22"/>
                </a:xfrm>
                <a:custGeom>
                  <a:avLst/>
                  <a:gdLst>
                    <a:gd name="T0" fmla="*/ 11 w 21"/>
                    <a:gd name="T1" fmla="*/ 0 h 22"/>
                    <a:gd name="T2" fmla="*/ 2 w 21"/>
                    <a:gd name="T3" fmla="*/ 2 h 22"/>
                    <a:gd name="T4" fmla="*/ 0 w 21"/>
                    <a:gd name="T5" fmla="*/ 10 h 22"/>
                    <a:gd name="T6" fmla="*/ 2 w 21"/>
                    <a:gd name="T7" fmla="*/ 20 h 22"/>
                    <a:gd name="T8" fmla="*/ 11 w 21"/>
                    <a:gd name="T9" fmla="*/ 22 h 22"/>
                    <a:gd name="T10" fmla="*/ 18 w 21"/>
                    <a:gd name="T11" fmla="*/ 20 h 22"/>
                    <a:gd name="T12" fmla="*/ 21 w 21"/>
                    <a:gd name="T13" fmla="*/ 10 h 22"/>
                    <a:gd name="T14" fmla="*/ 18 w 21"/>
                    <a:gd name="T15" fmla="*/ 2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1" y="0"/>
                      </a:moveTo>
                      <a:lnTo>
                        <a:pt x="2" y="2"/>
                      </a:lnTo>
                      <a:lnTo>
                        <a:pt x="0" y="10"/>
                      </a:lnTo>
                      <a:lnTo>
                        <a:pt x="2" y="20"/>
                      </a:lnTo>
                      <a:lnTo>
                        <a:pt x="11" y="22"/>
                      </a:lnTo>
                      <a:lnTo>
                        <a:pt x="18" y="20"/>
                      </a:lnTo>
                      <a:lnTo>
                        <a:pt x="21" y="10"/>
                      </a:lnTo>
                      <a:lnTo>
                        <a:pt x="18" y="2"/>
                      </a:lnTo>
                      <a:lnTo>
                        <a:pt x="11"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8" name="Freeform 621"/>
                <p:cNvSpPr>
                  <a:spLocks/>
                </p:cNvSpPr>
                <p:nvPr/>
              </p:nvSpPr>
              <p:spPr bwMode="auto">
                <a:xfrm>
                  <a:off x="3753" y="1191"/>
                  <a:ext cx="16" cy="18"/>
                </a:xfrm>
                <a:custGeom>
                  <a:avLst/>
                  <a:gdLst>
                    <a:gd name="T0" fmla="*/ 9 w 16"/>
                    <a:gd name="T1" fmla="*/ 0 h 18"/>
                    <a:gd name="T2" fmla="*/ 3 w 16"/>
                    <a:gd name="T3" fmla="*/ 3 h 18"/>
                    <a:gd name="T4" fmla="*/ 0 w 16"/>
                    <a:gd name="T5" fmla="*/ 8 h 18"/>
                    <a:gd name="T6" fmla="*/ 3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3" y="3"/>
                      </a:lnTo>
                      <a:lnTo>
                        <a:pt x="0" y="8"/>
                      </a:lnTo>
                      <a:lnTo>
                        <a:pt x="3" y="15"/>
                      </a:lnTo>
                      <a:lnTo>
                        <a:pt x="9" y="18"/>
                      </a:lnTo>
                      <a:lnTo>
                        <a:pt x="14" y="15"/>
                      </a:lnTo>
                      <a:lnTo>
                        <a:pt x="16" y="8"/>
                      </a:lnTo>
                      <a:lnTo>
                        <a:pt x="14"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9" name="Freeform 622"/>
                <p:cNvSpPr>
                  <a:spLocks/>
                </p:cNvSpPr>
                <p:nvPr/>
              </p:nvSpPr>
              <p:spPr bwMode="auto">
                <a:xfrm>
                  <a:off x="3756" y="1194"/>
                  <a:ext cx="11" cy="12"/>
                </a:xfrm>
                <a:custGeom>
                  <a:avLst/>
                  <a:gdLst>
                    <a:gd name="T0" fmla="*/ 6 w 11"/>
                    <a:gd name="T1" fmla="*/ 0 h 12"/>
                    <a:gd name="T2" fmla="*/ 2 w 11"/>
                    <a:gd name="T3" fmla="*/ 2 h 12"/>
                    <a:gd name="T4" fmla="*/ 0 w 11"/>
                    <a:gd name="T5" fmla="*/ 7 h 12"/>
                    <a:gd name="T6" fmla="*/ 2 w 11"/>
                    <a:gd name="T7" fmla="*/ 10 h 12"/>
                    <a:gd name="T8" fmla="*/ 6 w 11"/>
                    <a:gd name="T9" fmla="*/ 12 h 12"/>
                    <a:gd name="T10" fmla="*/ 9 w 11"/>
                    <a:gd name="T11" fmla="*/ 10 h 12"/>
                    <a:gd name="T12" fmla="*/ 11 w 11"/>
                    <a:gd name="T13" fmla="*/ 7 h 12"/>
                    <a:gd name="T14" fmla="*/ 9 w 11"/>
                    <a:gd name="T15" fmla="*/ 2 h 12"/>
                    <a:gd name="T16" fmla="*/ 6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2" y="2"/>
                      </a:lnTo>
                      <a:lnTo>
                        <a:pt x="0" y="7"/>
                      </a:lnTo>
                      <a:lnTo>
                        <a:pt x="2" y="10"/>
                      </a:lnTo>
                      <a:lnTo>
                        <a:pt x="6" y="12"/>
                      </a:lnTo>
                      <a:lnTo>
                        <a:pt x="9" y="10"/>
                      </a:lnTo>
                      <a:lnTo>
                        <a:pt x="11" y="7"/>
                      </a:lnTo>
                      <a:lnTo>
                        <a:pt x="9" y="2"/>
                      </a:lnTo>
                      <a:lnTo>
                        <a:pt x="6"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0" name="Freeform 623"/>
                <p:cNvSpPr>
                  <a:spLocks/>
                </p:cNvSpPr>
                <p:nvPr/>
              </p:nvSpPr>
              <p:spPr bwMode="auto">
                <a:xfrm>
                  <a:off x="3758" y="119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81" name="Freeform 624"/>
                <p:cNvSpPr>
                  <a:spLocks/>
                </p:cNvSpPr>
                <p:nvPr/>
              </p:nvSpPr>
              <p:spPr bwMode="auto">
                <a:xfrm>
                  <a:off x="3760" y="119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159" name="Freeform 625"/>
              <p:cNvSpPr>
                <a:spLocks/>
              </p:cNvSpPr>
              <p:nvPr/>
            </p:nvSpPr>
            <p:spPr bwMode="auto">
              <a:xfrm>
                <a:off x="1556" y="2190"/>
                <a:ext cx="23" cy="127"/>
              </a:xfrm>
              <a:custGeom>
                <a:avLst/>
                <a:gdLst>
                  <a:gd name="T0" fmla="*/ 0 w 10"/>
                  <a:gd name="T1" fmla="*/ 0 h 51"/>
                  <a:gd name="T2" fmla="*/ 207161559 w 10"/>
                  <a:gd name="T3" fmla="*/ 2147483647 h 51"/>
                  <a:gd name="T4" fmla="*/ 39160975 w 10"/>
                  <a:gd name="T5" fmla="*/ 2147483647 h 51"/>
                  <a:gd name="T6" fmla="*/ 396216129 w 10"/>
                  <a:gd name="T7" fmla="*/ 2147483647 h 51"/>
                  <a:gd name="T8" fmla="*/ 0 60000 65536"/>
                  <a:gd name="T9" fmla="*/ 0 60000 65536"/>
                  <a:gd name="T10" fmla="*/ 0 60000 65536"/>
                  <a:gd name="T11" fmla="*/ 0 60000 65536"/>
                  <a:gd name="T12" fmla="*/ 0 w 10"/>
                  <a:gd name="T13" fmla="*/ 0 h 51"/>
                  <a:gd name="T14" fmla="*/ 10 w 10"/>
                  <a:gd name="T15" fmla="*/ 51 h 51"/>
                </a:gdLst>
                <a:ahLst/>
                <a:cxnLst>
                  <a:cxn ang="T8">
                    <a:pos x="T0" y="T1"/>
                  </a:cxn>
                  <a:cxn ang="T9">
                    <a:pos x="T2" y="T3"/>
                  </a:cxn>
                  <a:cxn ang="T10">
                    <a:pos x="T4" y="T5"/>
                  </a:cxn>
                  <a:cxn ang="T11">
                    <a:pos x="T6" y="T7"/>
                  </a:cxn>
                </a:cxnLst>
                <a:rect l="T12" t="T13" r="T14" b="T15"/>
                <a:pathLst>
                  <a:path w="10" h="51">
                    <a:moveTo>
                      <a:pt x="0" y="0"/>
                    </a:moveTo>
                    <a:cubicBezTo>
                      <a:pt x="3" y="13"/>
                      <a:pt x="7" y="22"/>
                      <a:pt x="5" y="35"/>
                    </a:cubicBezTo>
                    <a:cubicBezTo>
                      <a:pt x="5" y="38"/>
                      <a:pt x="2" y="40"/>
                      <a:pt x="1" y="43"/>
                    </a:cubicBezTo>
                    <a:cubicBezTo>
                      <a:pt x="3" y="45"/>
                      <a:pt x="4" y="51"/>
                      <a:pt x="10" y="50"/>
                    </a:cubicBezTo>
                  </a:path>
                </a:pathLst>
              </a:custGeom>
              <a:noFill/>
              <a:ln w="2222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0" name="Freeform 626"/>
              <p:cNvSpPr>
                <a:spLocks/>
              </p:cNvSpPr>
              <p:nvPr/>
            </p:nvSpPr>
            <p:spPr bwMode="auto">
              <a:xfrm>
                <a:off x="1553" y="2045"/>
                <a:ext cx="301" cy="52"/>
              </a:xfrm>
              <a:custGeom>
                <a:avLst/>
                <a:gdLst>
                  <a:gd name="T0" fmla="*/ 0 w 131"/>
                  <a:gd name="T1" fmla="*/ 0 h 21"/>
                  <a:gd name="T2" fmla="*/ 959623042 w 131"/>
                  <a:gd name="T3" fmla="*/ 365541141 h 21"/>
                  <a:gd name="T4" fmla="*/ 1399058841 w 131"/>
                  <a:gd name="T5" fmla="*/ 1128716378 h 21"/>
                  <a:gd name="T6" fmla="*/ 2147483647 w 131"/>
                  <a:gd name="T7" fmla="*/ 2147483647 h 21"/>
                  <a:gd name="T8" fmla="*/ 2147483647 w 131"/>
                  <a:gd name="T9" fmla="*/ 2147483647 h 21"/>
                  <a:gd name="T10" fmla="*/ 2147483647 w 131"/>
                  <a:gd name="T11" fmla="*/ 2147483647 h 21"/>
                  <a:gd name="T12" fmla="*/ 2147483647 w 131"/>
                  <a:gd name="T13" fmla="*/ 2147483647 h 21"/>
                  <a:gd name="T14" fmla="*/ 0 60000 65536"/>
                  <a:gd name="T15" fmla="*/ 0 60000 65536"/>
                  <a:gd name="T16" fmla="*/ 0 60000 65536"/>
                  <a:gd name="T17" fmla="*/ 0 60000 65536"/>
                  <a:gd name="T18" fmla="*/ 0 60000 65536"/>
                  <a:gd name="T19" fmla="*/ 0 60000 65536"/>
                  <a:gd name="T20" fmla="*/ 0 60000 65536"/>
                  <a:gd name="T21" fmla="*/ 0 w 131"/>
                  <a:gd name="T22" fmla="*/ 0 h 21"/>
                  <a:gd name="T23" fmla="*/ 131 w 1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21">
                    <a:moveTo>
                      <a:pt x="0" y="0"/>
                    </a:moveTo>
                    <a:cubicBezTo>
                      <a:pt x="8" y="1"/>
                      <a:pt x="16" y="1"/>
                      <a:pt x="25" y="2"/>
                    </a:cubicBezTo>
                    <a:cubicBezTo>
                      <a:pt x="37" y="3"/>
                      <a:pt x="26" y="3"/>
                      <a:pt x="36" y="6"/>
                    </a:cubicBezTo>
                    <a:cubicBezTo>
                      <a:pt x="51" y="11"/>
                      <a:pt x="68" y="11"/>
                      <a:pt x="83" y="13"/>
                    </a:cubicBezTo>
                    <a:cubicBezTo>
                      <a:pt x="95" y="15"/>
                      <a:pt x="107" y="15"/>
                      <a:pt x="118" y="18"/>
                    </a:cubicBezTo>
                    <a:cubicBezTo>
                      <a:pt x="119" y="19"/>
                      <a:pt x="121" y="19"/>
                      <a:pt x="123" y="20"/>
                    </a:cubicBezTo>
                    <a:cubicBezTo>
                      <a:pt x="126" y="20"/>
                      <a:pt x="131" y="21"/>
                      <a:pt x="131" y="2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1" name="Freeform 627"/>
              <p:cNvSpPr>
                <a:spLocks/>
              </p:cNvSpPr>
              <p:nvPr/>
            </p:nvSpPr>
            <p:spPr bwMode="auto">
              <a:xfrm>
                <a:off x="1547" y="2132"/>
                <a:ext cx="117" cy="83"/>
              </a:xfrm>
              <a:custGeom>
                <a:avLst/>
                <a:gdLst>
                  <a:gd name="T0" fmla="*/ 0 w 51"/>
                  <a:gd name="T1" fmla="*/ 0 h 33"/>
                  <a:gd name="T2" fmla="*/ 718195305 w 51"/>
                  <a:gd name="T3" fmla="*/ 2044495355 h 33"/>
                  <a:gd name="T4" fmla="*/ 818267585 w 51"/>
                  <a:gd name="T5" fmla="*/ 2147483647 h 33"/>
                  <a:gd name="T6" fmla="*/ 981991067 w 51"/>
                  <a:gd name="T7" fmla="*/ 2147483647 h 33"/>
                  <a:gd name="T8" fmla="*/ 1498715386 w 51"/>
                  <a:gd name="T9" fmla="*/ 2147483647 h 33"/>
                  <a:gd name="T10" fmla="*/ 1762491765 w 51"/>
                  <a:gd name="T11" fmla="*/ 2147483647 h 33"/>
                  <a:gd name="T12" fmla="*/ 1905425271 w 51"/>
                  <a:gd name="T13" fmla="*/ 2147483647 h 33"/>
                  <a:gd name="T14" fmla="*/ 0 60000 65536"/>
                  <a:gd name="T15" fmla="*/ 0 60000 65536"/>
                  <a:gd name="T16" fmla="*/ 0 60000 65536"/>
                  <a:gd name="T17" fmla="*/ 0 60000 65536"/>
                  <a:gd name="T18" fmla="*/ 0 60000 65536"/>
                  <a:gd name="T19" fmla="*/ 0 60000 65536"/>
                  <a:gd name="T20" fmla="*/ 0 60000 65536"/>
                  <a:gd name="T21" fmla="*/ 0 w 51"/>
                  <a:gd name="T22" fmla="*/ 0 h 33"/>
                  <a:gd name="T23" fmla="*/ 51 w 5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3">
                    <a:moveTo>
                      <a:pt x="0" y="0"/>
                    </a:moveTo>
                    <a:cubicBezTo>
                      <a:pt x="6" y="2"/>
                      <a:pt x="12" y="5"/>
                      <a:pt x="19" y="8"/>
                    </a:cubicBezTo>
                    <a:cubicBezTo>
                      <a:pt x="20" y="8"/>
                      <a:pt x="21" y="9"/>
                      <a:pt x="22" y="9"/>
                    </a:cubicBezTo>
                    <a:cubicBezTo>
                      <a:pt x="23" y="10"/>
                      <a:pt x="26" y="11"/>
                      <a:pt x="26" y="11"/>
                    </a:cubicBezTo>
                    <a:cubicBezTo>
                      <a:pt x="31" y="16"/>
                      <a:pt x="34" y="25"/>
                      <a:pt x="40" y="28"/>
                    </a:cubicBezTo>
                    <a:cubicBezTo>
                      <a:pt x="42" y="30"/>
                      <a:pt x="45" y="30"/>
                      <a:pt x="47" y="31"/>
                    </a:cubicBezTo>
                    <a:cubicBezTo>
                      <a:pt x="48" y="32"/>
                      <a:pt x="51" y="33"/>
                      <a:pt x="51" y="3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2" name="Freeform 628"/>
              <p:cNvSpPr>
                <a:spLocks/>
              </p:cNvSpPr>
              <p:nvPr/>
            </p:nvSpPr>
            <p:spPr bwMode="auto">
              <a:xfrm>
                <a:off x="1544" y="2073"/>
                <a:ext cx="133" cy="149"/>
              </a:xfrm>
              <a:custGeom>
                <a:avLst/>
                <a:gdLst>
                  <a:gd name="T0" fmla="*/ 0 w 58"/>
                  <a:gd name="T1" fmla="*/ 0 h 60"/>
                  <a:gd name="T2" fmla="*/ 113921120 w 58"/>
                  <a:gd name="T3" fmla="*/ 1765734185 h 60"/>
                  <a:gd name="T4" fmla="*/ 289349452 w 58"/>
                  <a:gd name="T5" fmla="*/ 1985489279 h 60"/>
                  <a:gd name="T6" fmla="*/ 513109450 w 58"/>
                  <a:gd name="T7" fmla="*/ 2147483647 h 60"/>
                  <a:gd name="T8" fmla="*/ 888581576 w 58"/>
                  <a:gd name="T9" fmla="*/ 2147483647 h 60"/>
                  <a:gd name="T10" fmla="*/ 1176613049 w 58"/>
                  <a:gd name="T11" fmla="*/ 2147483647 h 60"/>
                  <a:gd name="T12" fmla="*/ 1859169423 w 58"/>
                  <a:gd name="T13" fmla="*/ 2147483647 h 60"/>
                  <a:gd name="T14" fmla="*/ 2072058751 w 58"/>
                  <a:gd name="T15" fmla="*/ 2147483647 h 60"/>
                  <a:gd name="T16" fmla="*/ 2147483647 w 58"/>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0"/>
                  <a:gd name="T29" fmla="*/ 58 w 58"/>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0">
                    <a:moveTo>
                      <a:pt x="0" y="0"/>
                    </a:moveTo>
                    <a:cubicBezTo>
                      <a:pt x="1" y="3"/>
                      <a:pt x="1" y="6"/>
                      <a:pt x="3" y="9"/>
                    </a:cubicBezTo>
                    <a:cubicBezTo>
                      <a:pt x="4" y="10"/>
                      <a:pt x="7" y="10"/>
                      <a:pt x="8" y="10"/>
                    </a:cubicBezTo>
                    <a:cubicBezTo>
                      <a:pt x="11" y="11"/>
                      <a:pt x="12" y="12"/>
                      <a:pt x="14" y="13"/>
                    </a:cubicBezTo>
                    <a:cubicBezTo>
                      <a:pt x="19" y="16"/>
                      <a:pt x="19" y="19"/>
                      <a:pt x="24" y="21"/>
                    </a:cubicBezTo>
                    <a:cubicBezTo>
                      <a:pt x="29" y="29"/>
                      <a:pt x="26" y="27"/>
                      <a:pt x="32" y="30"/>
                    </a:cubicBezTo>
                    <a:cubicBezTo>
                      <a:pt x="38" y="38"/>
                      <a:pt x="41" y="39"/>
                      <a:pt x="50" y="44"/>
                    </a:cubicBezTo>
                    <a:cubicBezTo>
                      <a:pt x="52" y="45"/>
                      <a:pt x="55" y="46"/>
                      <a:pt x="56" y="47"/>
                    </a:cubicBezTo>
                    <a:cubicBezTo>
                      <a:pt x="58" y="51"/>
                      <a:pt x="57" y="56"/>
                      <a:pt x="58" y="60"/>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3" name="Freeform 629"/>
              <p:cNvSpPr>
                <a:spLocks/>
              </p:cNvSpPr>
              <p:nvPr/>
            </p:nvSpPr>
            <p:spPr bwMode="auto">
              <a:xfrm>
                <a:off x="1553" y="2170"/>
                <a:ext cx="147" cy="60"/>
              </a:xfrm>
              <a:custGeom>
                <a:avLst/>
                <a:gdLst>
                  <a:gd name="T0" fmla="*/ 0 w 64"/>
                  <a:gd name="T1" fmla="*/ 0 h 24"/>
                  <a:gd name="T2" fmla="*/ 800504794 w 64"/>
                  <a:gd name="T3" fmla="*/ 1210766613 h 24"/>
                  <a:gd name="T4" fmla="*/ 1032205312 w 64"/>
                  <a:gd name="T5" fmla="*/ 1385815438 h 24"/>
                  <a:gd name="T6" fmla="*/ 1234887904 w 64"/>
                  <a:gd name="T7" fmla="*/ 1823616533 h 24"/>
                  <a:gd name="T8" fmla="*/ 1535628839 w 64"/>
                  <a:gd name="T9" fmla="*/ 2147483647 h 24"/>
                  <a:gd name="T10" fmla="*/ 1608327092 w 64"/>
                  <a:gd name="T11" fmla="*/ 2147483647 h 24"/>
                  <a:gd name="T12" fmla="*/ 2102096947 w 64"/>
                  <a:gd name="T13" fmla="*/ 2147483647 h 24"/>
                  <a:gd name="T14" fmla="*/ 2147483647 w 64"/>
                  <a:gd name="T15" fmla="*/ 2147483647 h 24"/>
                  <a:gd name="T16" fmla="*/ 2147483647 w 64"/>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4"/>
                  <a:gd name="T29" fmla="*/ 64 w 6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4">
                    <a:moveTo>
                      <a:pt x="0" y="0"/>
                    </a:moveTo>
                    <a:cubicBezTo>
                      <a:pt x="8" y="0"/>
                      <a:pt x="14" y="3"/>
                      <a:pt x="21" y="5"/>
                    </a:cubicBezTo>
                    <a:cubicBezTo>
                      <a:pt x="23" y="5"/>
                      <a:pt x="25" y="6"/>
                      <a:pt x="27" y="6"/>
                    </a:cubicBezTo>
                    <a:cubicBezTo>
                      <a:pt x="29" y="7"/>
                      <a:pt x="32" y="8"/>
                      <a:pt x="32" y="8"/>
                    </a:cubicBezTo>
                    <a:cubicBezTo>
                      <a:pt x="38" y="16"/>
                      <a:pt x="30" y="7"/>
                      <a:pt x="40" y="13"/>
                    </a:cubicBezTo>
                    <a:cubicBezTo>
                      <a:pt x="41" y="14"/>
                      <a:pt x="41" y="15"/>
                      <a:pt x="42" y="16"/>
                    </a:cubicBezTo>
                    <a:cubicBezTo>
                      <a:pt x="48" y="20"/>
                      <a:pt x="48" y="20"/>
                      <a:pt x="55" y="20"/>
                    </a:cubicBezTo>
                    <a:cubicBezTo>
                      <a:pt x="57" y="21"/>
                      <a:pt x="58" y="22"/>
                      <a:pt x="59" y="23"/>
                    </a:cubicBezTo>
                    <a:cubicBezTo>
                      <a:pt x="61" y="24"/>
                      <a:pt x="64" y="23"/>
                      <a:pt x="64" y="2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4" name="Freeform 630"/>
              <p:cNvSpPr>
                <a:spLocks/>
              </p:cNvSpPr>
              <p:nvPr/>
            </p:nvSpPr>
            <p:spPr bwMode="auto">
              <a:xfrm>
                <a:off x="1604" y="2135"/>
                <a:ext cx="103" cy="30"/>
              </a:xfrm>
              <a:custGeom>
                <a:avLst/>
                <a:gdLst>
                  <a:gd name="T0" fmla="*/ 0 w 45"/>
                  <a:gd name="T1" fmla="*/ 0 h 12"/>
                  <a:gd name="T2" fmla="*/ 713327628 w 45"/>
                  <a:gd name="T3" fmla="*/ 920181458 h 12"/>
                  <a:gd name="T4" fmla="*/ 992518808 w 45"/>
                  <a:gd name="T5" fmla="*/ 2147483647 h 12"/>
                  <a:gd name="T6" fmla="*/ 1605565552 w 45"/>
                  <a:gd name="T7" fmla="*/ 2147483647 h 12"/>
                  <a:gd name="T8" fmla="*/ 0 60000 65536"/>
                  <a:gd name="T9" fmla="*/ 0 60000 65536"/>
                  <a:gd name="T10" fmla="*/ 0 60000 65536"/>
                  <a:gd name="T11" fmla="*/ 0 60000 65536"/>
                  <a:gd name="T12" fmla="*/ 0 w 45"/>
                  <a:gd name="T13" fmla="*/ 0 h 12"/>
                  <a:gd name="T14" fmla="*/ 45 w 45"/>
                  <a:gd name="T15" fmla="*/ 12 h 12"/>
                </a:gdLst>
                <a:ahLst/>
                <a:cxnLst>
                  <a:cxn ang="T8">
                    <a:pos x="T0" y="T1"/>
                  </a:cxn>
                  <a:cxn ang="T9">
                    <a:pos x="T2" y="T3"/>
                  </a:cxn>
                  <a:cxn ang="T10">
                    <a:pos x="T4" y="T5"/>
                  </a:cxn>
                  <a:cxn ang="T11">
                    <a:pos x="T6" y="T7"/>
                  </a:cxn>
                </a:cxnLst>
                <a:rect l="T12" t="T13" r="T14" b="T15"/>
                <a:pathLst>
                  <a:path w="45" h="12">
                    <a:moveTo>
                      <a:pt x="0" y="0"/>
                    </a:moveTo>
                    <a:cubicBezTo>
                      <a:pt x="13" y="0"/>
                      <a:pt x="9" y="1"/>
                      <a:pt x="20" y="4"/>
                    </a:cubicBezTo>
                    <a:cubicBezTo>
                      <a:pt x="21" y="5"/>
                      <a:pt x="24" y="9"/>
                      <a:pt x="28" y="10"/>
                    </a:cubicBezTo>
                    <a:cubicBezTo>
                      <a:pt x="33" y="11"/>
                      <a:pt x="41" y="10"/>
                      <a:pt x="45"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5" name="Freeform 631"/>
              <p:cNvSpPr>
                <a:spLocks/>
              </p:cNvSpPr>
              <p:nvPr/>
            </p:nvSpPr>
            <p:spPr bwMode="auto">
              <a:xfrm>
                <a:off x="1604" y="2185"/>
                <a:ext cx="37" cy="82"/>
              </a:xfrm>
              <a:custGeom>
                <a:avLst/>
                <a:gdLst>
                  <a:gd name="T0" fmla="*/ 0 w 16"/>
                  <a:gd name="T1" fmla="*/ 0 h 33"/>
                  <a:gd name="T2" fmla="*/ 439380742 w 16"/>
                  <a:gd name="T3" fmla="*/ 2147483647 h 33"/>
                  <a:gd name="T4" fmla="*/ 572685022 w 16"/>
                  <a:gd name="T5" fmla="*/ 2147483647 h 33"/>
                  <a:gd name="T6" fmla="*/ 711746437 w 16"/>
                  <a:gd name="T7" fmla="*/ 2147483647 h 33"/>
                  <a:gd name="T8" fmla="*/ 0 60000 65536"/>
                  <a:gd name="T9" fmla="*/ 0 60000 65536"/>
                  <a:gd name="T10" fmla="*/ 0 60000 65536"/>
                  <a:gd name="T11" fmla="*/ 0 60000 65536"/>
                  <a:gd name="T12" fmla="*/ 0 w 16"/>
                  <a:gd name="T13" fmla="*/ 0 h 33"/>
                  <a:gd name="T14" fmla="*/ 16 w 16"/>
                  <a:gd name="T15" fmla="*/ 33 h 33"/>
                </a:gdLst>
                <a:ahLst/>
                <a:cxnLst>
                  <a:cxn ang="T8">
                    <a:pos x="T0" y="T1"/>
                  </a:cxn>
                  <a:cxn ang="T9">
                    <a:pos x="T2" y="T3"/>
                  </a:cxn>
                  <a:cxn ang="T10">
                    <a:pos x="T4" y="T5"/>
                  </a:cxn>
                  <a:cxn ang="T11">
                    <a:pos x="T6" y="T7"/>
                  </a:cxn>
                </a:cxnLst>
                <a:rect l="T12" t="T13" r="T14" b="T15"/>
                <a:pathLst>
                  <a:path w="16" h="33">
                    <a:moveTo>
                      <a:pt x="0" y="0"/>
                    </a:moveTo>
                    <a:cubicBezTo>
                      <a:pt x="3" y="6"/>
                      <a:pt x="5" y="9"/>
                      <a:pt x="10" y="14"/>
                    </a:cubicBezTo>
                    <a:cubicBezTo>
                      <a:pt x="11" y="18"/>
                      <a:pt x="12" y="22"/>
                      <a:pt x="13" y="25"/>
                    </a:cubicBezTo>
                    <a:cubicBezTo>
                      <a:pt x="16" y="33"/>
                      <a:pt x="15" y="26"/>
                      <a:pt x="16"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6" name="Freeform 632"/>
              <p:cNvSpPr>
                <a:spLocks/>
              </p:cNvSpPr>
              <p:nvPr/>
            </p:nvSpPr>
            <p:spPr bwMode="auto">
              <a:xfrm>
                <a:off x="1606" y="2127"/>
                <a:ext cx="278" cy="155"/>
              </a:xfrm>
              <a:custGeom>
                <a:avLst/>
                <a:gdLst>
                  <a:gd name="T0" fmla="*/ 0 w 121"/>
                  <a:gd name="T1" fmla="*/ 0 h 62"/>
                  <a:gd name="T2" fmla="*/ 417145360 w 121"/>
                  <a:gd name="T3" fmla="*/ 920181458 h 62"/>
                  <a:gd name="T4" fmla="*/ 1008544972 w 121"/>
                  <a:gd name="T5" fmla="*/ 2147483647 h 62"/>
                  <a:gd name="T6" fmla="*/ 1785402084 w 121"/>
                  <a:gd name="T7" fmla="*/ 2147483647 h 62"/>
                  <a:gd name="T8" fmla="*/ 2147483647 w 121"/>
                  <a:gd name="T9" fmla="*/ 2147483647 h 62"/>
                  <a:gd name="T10" fmla="*/ 2147483647 w 121"/>
                  <a:gd name="T11" fmla="*/ 2147483647 h 62"/>
                  <a:gd name="T12" fmla="*/ 2147483647 w 121"/>
                  <a:gd name="T13" fmla="*/ 2147483647 h 62"/>
                  <a:gd name="T14" fmla="*/ 2147483647 w 121"/>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2"/>
                  <a:gd name="T26" fmla="*/ 121 w 12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2">
                    <a:moveTo>
                      <a:pt x="0" y="0"/>
                    </a:moveTo>
                    <a:cubicBezTo>
                      <a:pt x="5" y="1"/>
                      <a:pt x="7" y="1"/>
                      <a:pt x="11" y="4"/>
                    </a:cubicBezTo>
                    <a:cubicBezTo>
                      <a:pt x="17" y="10"/>
                      <a:pt x="17" y="13"/>
                      <a:pt x="26" y="15"/>
                    </a:cubicBezTo>
                    <a:cubicBezTo>
                      <a:pt x="30" y="19"/>
                      <a:pt x="41" y="27"/>
                      <a:pt x="46" y="29"/>
                    </a:cubicBezTo>
                    <a:cubicBezTo>
                      <a:pt x="54" y="32"/>
                      <a:pt x="64" y="34"/>
                      <a:pt x="72" y="37"/>
                    </a:cubicBezTo>
                    <a:cubicBezTo>
                      <a:pt x="78" y="40"/>
                      <a:pt x="83" y="43"/>
                      <a:pt x="90" y="44"/>
                    </a:cubicBezTo>
                    <a:cubicBezTo>
                      <a:pt x="106" y="54"/>
                      <a:pt x="91" y="43"/>
                      <a:pt x="98" y="52"/>
                    </a:cubicBezTo>
                    <a:cubicBezTo>
                      <a:pt x="103" y="58"/>
                      <a:pt x="113" y="62"/>
                      <a:pt x="121" y="6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7" name="Freeform 633"/>
              <p:cNvSpPr>
                <a:spLocks/>
              </p:cNvSpPr>
              <p:nvPr/>
            </p:nvSpPr>
            <p:spPr bwMode="auto">
              <a:xfrm>
                <a:off x="1732" y="2192"/>
                <a:ext cx="140" cy="20"/>
              </a:xfrm>
              <a:custGeom>
                <a:avLst/>
                <a:gdLst>
                  <a:gd name="T0" fmla="*/ 0 w 61"/>
                  <a:gd name="T1" fmla="*/ 659420908 h 8"/>
                  <a:gd name="T2" fmla="*/ 2007886435 w 61"/>
                  <a:gd name="T3" fmla="*/ 1385815438 h 8"/>
                  <a:gd name="T4" fmla="*/ 2147483647 w 61"/>
                  <a:gd name="T5" fmla="*/ 1823616533 h 8"/>
                  <a:gd name="T6" fmla="*/ 0 60000 65536"/>
                  <a:gd name="T7" fmla="*/ 0 60000 65536"/>
                  <a:gd name="T8" fmla="*/ 0 60000 65536"/>
                  <a:gd name="T9" fmla="*/ 0 w 61"/>
                  <a:gd name="T10" fmla="*/ 0 h 8"/>
                  <a:gd name="T11" fmla="*/ 61 w 61"/>
                  <a:gd name="T12" fmla="*/ 8 h 8"/>
                </a:gdLst>
                <a:ahLst/>
                <a:cxnLst>
                  <a:cxn ang="T6">
                    <a:pos x="T0" y="T1"/>
                  </a:cxn>
                  <a:cxn ang="T7">
                    <a:pos x="T2" y="T3"/>
                  </a:cxn>
                  <a:cxn ang="T8">
                    <a:pos x="T4" y="T5"/>
                  </a:cxn>
                </a:cxnLst>
                <a:rect l="T9" t="T10" r="T11" b="T12"/>
                <a:pathLst>
                  <a:path w="61" h="8">
                    <a:moveTo>
                      <a:pt x="0" y="3"/>
                    </a:moveTo>
                    <a:cubicBezTo>
                      <a:pt x="16" y="0"/>
                      <a:pt x="37" y="4"/>
                      <a:pt x="53" y="6"/>
                    </a:cubicBezTo>
                    <a:cubicBezTo>
                      <a:pt x="59" y="8"/>
                      <a:pt x="56" y="7"/>
                      <a:pt x="61" y="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8" name="Freeform 634"/>
              <p:cNvSpPr>
                <a:spLocks/>
              </p:cNvSpPr>
              <p:nvPr/>
            </p:nvSpPr>
            <p:spPr bwMode="auto">
              <a:xfrm>
                <a:off x="1723" y="2073"/>
                <a:ext cx="133" cy="112"/>
              </a:xfrm>
              <a:custGeom>
                <a:avLst/>
                <a:gdLst>
                  <a:gd name="T0" fmla="*/ 0 w 58"/>
                  <a:gd name="T1" fmla="*/ 0 h 45"/>
                  <a:gd name="T2" fmla="*/ 289349452 w 58"/>
                  <a:gd name="T3" fmla="*/ 2147483647 h 45"/>
                  <a:gd name="T4" fmla="*/ 888581576 w 58"/>
                  <a:gd name="T5" fmla="*/ 2147483647 h 45"/>
                  <a:gd name="T6" fmla="*/ 1521493001 w 58"/>
                  <a:gd name="T7" fmla="*/ 2147483647 h 45"/>
                  <a:gd name="T8" fmla="*/ 1923640675 w 58"/>
                  <a:gd name="T9" fmla="*/ 2147483647 h 45"/>
                  <a:gd name="T10" fmla="*/ 2115293980 w 58"/>
                  <a:gd name="T11" fmla="*/ 2147483647 h 45"/>
                  <a:gd name="T12" fmla="*/ 2115293980 w 58"/>
                  <a:gd name="T13" fmla="*/ 2147483647 h 45"/>
                  <a:gd name="T14" fmla="*/ 0 60000 65536"/>
                  <a:gd name="T15" fmla="*/ 0 60000 65536"/>
                  <a:gd name="T16" fmla="*/ 0 60000 65536"/>
                  <a:gd name="T17" fmla="*/ 0 60000 65536"/>
                  <a:gd name="T18" fmla="*/ 0 60000 65536"/>
                  <a:gd name="T19" fmla="*/ 0 60000 65536"/>
                  <a:gd name="T20" fmla="*/ 0 60000 65536"/>
                  <a:gd name="T21" fmla="*/ 0 w 58"/>
                  <a:gd name="T22" fmla="*/ 0 h 45"/>
                  <a:gd name="T23" fmla="*/ 58 w 5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5">
                    <a:moveTo>
                      <a:pt x="0" y="0"/>
                    </a:moveTo>
                    <a:cubicBezTo>
                      <a:pt x="3" y="4"/>
                      <a:pt x="4" y="9"/>
                      <a:pt x="8" y="13"/>
                    </a:cubicBezTo>
                    <a:cubicBezTo>
                      <a:pt x="13" y="17"/>
                      <a:pt x="19" y="19"/>
                      <a:pt x="24" y="22"/>
                    </a:cubicBezTo>
                    <a:cubicBezTo>
                      <a:pt x="29" y="25"/>
                      <a:pt x="36" y="30"/>
                      <a:pt x="41" y="32"/>
                    </a:cubicBezTo>
                    <a:cubicBezTo>
                      <a:pt x="53" y="37"/>
                      <a:pt x="42" y="32"/>
                      <a:pt x="52" y="39"/>
                    </a:cubicBezTo>
                    <a:cubicBezTo>
                      <a:pt x="54" y="40"/>
                      <a:pt x="56" y="40"/>
                      <a:pt x="57" y="41"/>
                    </a:cubicBezTo>
                    <a:cubicBezTo>
                      <a:pt x="58" y="43"/>
                      <a:pt x="57" y="44"/>
                      <a:pt x="57" y="45"/>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9" name="Freeform 635"/>
              <p:cNvSpPr>
                <a:spLocks/>
              </p:cNvSpPr>
              <p:nvPr/>
            </p:nvSpPr>
            <p:spPr bwMode="auto">
              <a:xfrm>
                <a:off x="1783" y="2127"/>
                <a:ext cx="94" cy="18"/>
              </a:xfrm>
              <a:custGeom>
                <a:avLst/>
                <a:gdLst>
                  <a:gd name="T0" fmla="*/ 0 w 41"/>
                  <a:gd name="T1" fmla="*/ 0 h 7"/>
                  <a:gd name="T2" fmla="*/ 1145177285 w 41"/>
                  <a:gd name="T3" fmla="*/ 1304759029 h 7"/>
                  <a:gd name="T4" fmla="*/ 1336334999 w 41"/>
                  <a:gd name="T5" fmla="*/ 1616004967 h 7"/>
                  <a:gd name="T6" fmla="*/ 1516466663 w 41"/>
                  <a:gd name="T7" fmla="*/ 2147483647 h 7"/>
                  <a:gd name="T8" fmla="*/ 0 60000 65536"/>
                  <a:gd name="T9" fmla="*/ 0 60000 65536"/>
                  <a:gd name="T10" fmla="*/ 0 60000 65536"/>
                  <a:gd name="T11" fmla="*/ 0 60000 65536"/>
                  <a:gd name="T12" fmla="*/ 0 w 41"/>
                  <a:gd name="T13" fmla="*/ 0 h 7"/>
                  <a:gd name="T14" fmla="*/ 41 w 41"/>
                  <a:gd name="T15" fmla="*/ 7 h 7"/>
                </a:gdLst>
                <a:ahLst/>
                <a:cxnLst>
                  <a:cxn ang="T8">
                    <a:pos x="T0" y="T1"/>
                  </a:cxn>
                  <a:cxn ang="T9">
                    <a:pos x="T2" y="T3"/>
                  </a:cxn>
                  <a:cxn ang="T10">
                    <a:pos x="T4" y="T5"/>
                  </a:cxn>
                  <a:cxn ang="T11">
                    <a:pos x="T6" y="T7"/>
                  </a:cxn>
                </a:cxnLst>
                <a:rect l="T12" t="T13" r="T14" b="T15"/>
                <a:pathLst>
                  <a:path w="41" h="7">
                    <a:moveTo>
                      <a:pt x="0" y="0"/>
                    </a:moveTo>
                    <a:cubicBezTo>
                      <a:pt x="4" y="1"/>
                      <a:pt x="26" y="2"/>
                      <a:pt x="31" y="3"/>
                    </a:cubicBezTo>
                    <a:cubicBezTo>
                      <a:pt x="33" y="3"/>
                      <a:pt x="34" y="4"/>
                      <a:pt x="36" y="4"/>
                    </a:cubicBezTo>
                    <a:cubicBezTo>
                      <a:pt x="38" y="5"/>
                      <a:pt x="41" y="7"/>
                      <a:pt x="41" y="7"/>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70" name="Group 636"/>
              <p:cNvGrpSpPr>
                <a:grpSpLocks/>
              </p:cNvGrpSpPr>
              <p:nvPr/>
            </p:nvGrpSpPr>
            <p:grpSpPr bwMode="auto">
              <a:xfrm>
                <a:off x="1774" y="2078"/>
                <a:ext cx="46" cy="42"/>
                <a:chOff x="3944" y="1127"/>
                <a:chExt cx="46" cy="42"/>
              </a:xfrm>
            </p:grpSpPr>
            <p:sp>
              <p:nvSpPr>
                <p:cNvPr id="4262" name="Freeform 637"/>
                <p:cNvSpPr>
                  <a:spLocks/>
                </p:cNvSpPr>
                <p:nvPr/>
              </p:nvSpPr>
              <p:spPr bwMode="auto">
                <a:xfrm>
                  <a:off x="3944" y="1127"/>
                  <a:ext cx="46" cy="42"/>
                </a:xfrm>
                <a:custGeom>
                  <a:avLst/>
                  <a:gdLst>
                    <a:gd name="T0" fmla="*/ 23 w 46"/>
                    <a:gd name="T1" fmla="*/ 0 h 42"/>
                    <a:gd name="T2" fmla="*/ 13 w 46"/>
                    <a:gd name="T3" fmla="*/ 2 h 42"/>
                    <a:gd name="T4" fmla="*/ 7 w 46"/>
                    <a:gd name="T5" fmla="*/ 7 h 42"/>
                    <a:gd name="T6" fmla="*/ 2 w 46"/>
                    <a:gd name="T7" fmla="*/ 12 h 42"/>
                    <a:gd name="T8" fmla="*/ 0 w 46"/>
                    <a:gd name="T9" fmla="*/ 19 h 42"/>
                    <a:gd name="T10" fmla="*/ 2 w 46"/>
                    <a:gd name="T11" fmla="*/ 29 h 42"/>
                    <a:gd name="T12" fmla="*/ 7 w 46"/>
                    <a:gd name="T13" fmla="*/ 34 h 42"/>
                    <a:gd name="T14" fmla="*/ 13 w 46"/>
                    <a:gd name="T15" fmla="*/ 39 h 42"/>
                    <a:gd name="T16" fmla="*/ 23 w 46"/>
                    <a:gd name="T17" fmla="*/ 42 h 42"/>
                    <a:gd name="T18" fmla="*/ 32 w 46"/>
                    <a:gd name="T19" fmla="*/ 39 h 42"/>
                    <a:gd name="T20" fmla="*/ 39 w 46"/>
                    <a:gd name="T21" fmla="*/ 34 h 42"/>
                    <a:gd name="T22" fmla="*/ 43 w 46"/>
                    <a:gd name="T23" fmla="*/ 29 h 42"/>
                    <a:gd name="T24" fmla="*/ 46 w 46"/>
                    <a:gd name="T25" fmla="*/ 19 h 42"/>
                    <a:gd name="T26" fmla="*/ 43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3" y="2"/>
                      </a:lnTo>
                      <a:lnTo>
                        <a:pt x="7" y="7"/>
                      </a:lnTo>
                      <a:lnTo>
                        <a:pt x="2" y="12"/>
                      </a:lnTo>
                      <a:lnTo>
                        <a:pt x="0" y="19"/>
                      </a:lnTo>
                      <a:lnTo>
                        <a:pt x="2" y="29"/>
                      </a:lnTo>
                      <a:lnTo>
                        <a:pt x="7" y="34"/>
                      </a:lnTo>
                      <a:lnTo>
                        <a:pt x="13" y="39"/>
                      </a:lnTo>
                      <a:lnTo>
                        <a:pt x="23" y="42"/>
                      </a:lnTo>
                      <a:lnTo>
                        <a:pt x="32" y="39"/>
                      </a:lnTo>
                      <a:lnTo>
                        <a:pt x="39" y="34"/>
                      </a:lnTo>
                      <a:lnTo>
                        <a:pt x="43" y="29"/>
                      </a:lnTo>
                      <a:lnTo>
                        <a:pt x="46" y="19"/>
                      </a:lnTo>
                      <a:lnTo>
                        <a:pt x="43" y="12"/>
                      </a:lnTo>
                      <a:lnTo>
                        <a:pt x="39" y="7"/>
                      </a:lnTo>
                      <a:lnTo>
                        <a:pt x="32" y="2"/>
                      </a:lnTo>
                      <a:lnTo>
                        <a:pt x="23" y="0"/>
                      </a:lnTo>
                      <a:close/>
                    </a:path>
                  </a:pathLst>
                </a:custGeom>
                <a:solidFill>
                  <a:srgbClr val="108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3" name="Freeform 638"/>
                <p:cNvSpPr>
                  <a:spLocks/>
                </p:cNvSpPr>
                <p:nvPr/>
              </p:nvSpPr>
              <p:spPr bwMode="auto">
                <a:xfrm>
                  <a:off x="3948" y="1129"/>
                  <a:ext cx="37" cy="37"/>
                </a:xfrm>
                <a:custGeom>
                  <a:avLst/>
                  <a:gdLst>
                    <a:gd name="T0" fmla="*/ 19 w 37"/>
                    <a:gd name="T1" fmla="*/ 0 h 37"/>
                    <a:gd name="T2" fmla="*/ 12 w 37"/>
                    <a:gd name="T3" fmla="*/ 3 h 37"/>
                    <a:gd name="T4" fmla="*/ 5 w 37"/>
                    <a:gd name="T5" fmla="*/ 5 h 37"/>
                    <a:gd name="T6" fmla="*/ 3 w 37"/>
                    <a:gd name="T7" fmla="*/ 12 h 37"/>
                    <a:gd name="T8" fmla="*/ 0 w 37"/>
                    <a:gd name="T9" fmla="*/ 17 h 37"/>
                    <a:gd name="T10" fmla="*/ 3 w 37"/>
                    <a:gd name="T11" fmla="*/ 25 h 37"/>
                    <a:gd name="T12" fmla="*/ 5 w 37"/>
                    <a:gd name="T13" fmla="*/ 32 h 37"/>
                    <a:gd name="T14" fmla="*/ 12 w 37"/>
                    <a:gd name="T15" fmla="*/ 35 h 37"/>
                    <a:gd name="T16" fmla="*/ 19 w 37"/>
                    <a:gd name="T17" fmla="*/ 37 h 37"/>
                    <a:gd name="T18" fmla="*/ 25 w 37"/>
                    <a:gd name="T19" fmla="*/ 35 h 37"/>
                    <a:gd name="T20" fmla="*/ 32 w 37"/>
                    <a:gd name="T21" fmla="*/ 32 h 37"/>
                    <a:gd name="T22" fmla="*/ 35 w 37"/>
                    <a:gd name="T23" fmla="*/ 25 h 37"/>
                    <a:gd name="T24" fmla="*/ 37 w 37"/>
                    <a:gd name="T25" fmla="*/ 17 h 37"/>
                    <a:gd name="T26" fmla="*/ 35 w 37"/>
                    <a:gd name="T27" fmla="*/ 12 h 37"/>
                    <a:gd name="T28" fmla="*/ 32 w 37"/>
                    <a:gd name="T29" fmla="*/ 5 h 37"/>
                    <a:gd name="T30" fmla="*/ 25 w 37"/>
                    <a:gd name="T31" fmla="*/ 3 h 37"/>
                    <a:gd name="T32" fmla="*/ 19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0"/>
                      </a:moveTo>
                      <a:lnTo>
                        <a:pt x="12" y="3"/>
                      </a:lnTo>
                      <a:lnTo>
                        <a:pt x="5" y="5"/>
                      </a:lnTo>
                      <a:lnTo>
                        <a:pt x="3" y="12"/>
                      </a:lnTo>
                      <a:lnTo>
                        <a:pt x="0" y="17"/>
                      </a:lnTo>
                      <a:lnTo>
                        <a:pt x="3" y="25"/>
                      </a:lnTo>
                      <a:lnTo>
                        <a:pt x="5" y="32"/>
                      </a:lnTo>
                      <a:lnTo>
                        <a:pt x="12" y="35"/>
                      </a:lnTo>
                      <a:lnTo>
                        <a:pt x="19" y="37"/>
                      </a:lnTo>
                      <a:lnTo>
                        <a:pt x="25" y="35"/>
                      </a:lnTo>
                      <a:lnTo>
                        <a:pt x="32" y="32"/>
                      </a:lnTo>
                      <a:lnTo>
                        <a:pt x="35" y="25"/>
                      </a:lnTo>
                      <a:lnTo>
                        <a:pt x="37" y="17"/>
                      </a:lnTo>
                      <a:lnTo>
                        <a:pt x="35" y="12"/>
                      </a:lnTo>
                      <a:lnTo>
                        <a:pt x="32" y="5"/>
                      </a:lnTo>
                      <a:lnTo>
                        <a:pt x="25" y="3"/>
                      </a:lnTo>
                      <a:lnTo>
                        <a:pt x="19" y="0"/>
                      </a:lnTo>
                      <a:close/>
                    </a:path>
                  </a:pathLst>
                </a:custGeom>
                <a:solidFill>
                  <a:srgbClr val="2289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4" name="Freeform 639"/>
                <p:cNvSpPr>
                  <a:spLocks/>
                </p:cNvSpPr>
                <p:nvPr/>
              </p:nvSpPr>
              <p:spPr bwMode="auto">
                <a:xfrm>
                  <a:off x="3951" y="1132"/>
                  <a:ext cx="34" cy="32"/>
                </a:xfrm>
                <a:custGeom>
                  <a:avLst/>
                  <a:gdLst>
                    <a:gd name="T0" fmla="*/ 16 w 34"/>
                    <a:gd name="T1" fmla="*/ 0 h 32"/>
                    <a:gd name="T2" fmla="*/ 9 w 34"/>
                    <a:gd name="T3" fmla="*/ 2 h 32"/>
                    <a:gd name="T4" fmla="*/ 4 w 34"/>
                    <a:gd name="T5" fmla="*/ 5 h 32"/>
                    <a:gd name="T6" fmla="*/ 2 w 34"/>
                    <a:gd name="T7" fmla="*/ 9 h 32"/>
                    <a:gd name="T8" fmla="*/ 0 w 34"/>
                    <a:gd name="T9" fmla="*/ 14 h 32"/>
                    <a:gd name="T10" fmla="*/ 2 w 34"/>
                    <a:gd name="T11" fmla="*/ 22 h 32"/>
                    <a:gd name="T12" fmla="*/ 4 w 34"/>
                    <a:gd name="T13" fmla="*/ 27 h 32"/>
                    <a:gd name="T14" fmla="*/ 9 w 34"/>
                    <a:gd name="T15" fmla="*/ 32 h 32"/>
                    <a:gd name="T16" fmla="*/ 16 w 34"/>
                    <a:gd name="T17" fmla="*/ 32 h 32"/>
                    <a:gd name="T18" fmla="*/ 22 w 34"/>
                    <a:gd name="T19" fmla="*/ 32 h 32"/>
                    <a:gd name="T20" fmla="*/ 29 w 34"/>
                    <a:gd name="T21" fmla="*/ 27 h 32"/>
                    <a:gd name="T22" fmla="*/ 32 w 34"/>
                    <a:gd name="T23" fmla="*/ 22 h 32"/>
                    <a:gd name="T24" fmla="*/ 34 w 34"/>
                    <a:gd name="T25" fmla="*/ 14 h 32"/>
                    <a:gd name="T26" fmla="*/ 32 w 34"/>
                    <a:gd name="T27" fmla="*/ 9 h 32"/>
                    <a:gd name="T28" fmla="*/ 29 w 34"/>
                    <a:gd name="T29" fmla="*/ 5 h 32"/>
                    <a:gd name="T30" fmla="*/ 22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5"/>
                      </a:lnTo>
                      <a:lnTo>
                        <a:pt x="2" y="9"/>
                      </a:lnTo>
                      <a:lnTo>
                        <a:pt x="0" y="14"/>
                      </a:lnTo>
                      <a:lnTo>
                        <a:pt x="2" y="22"/>
                      </a:lnTo>
                      <a:lnTo>
                        <a:pt x="4" y="27"/>
                      </a:lnTo>
                      <a:lnTo>
                        <a:pt x="9" y="32"/>
                      </a:lnTo>
                      <a:lnTo>
                        <a:pt x="16" y="32"/>
                      </a:lnTo>
                      <a:lnTo>
                        <a:pt x="22" y="32"/>
                      </a:lnTo>
                      <a:lnTo>
                        <a:pt x="29" y="27"/>
                      </a:lnTo>
                      <a:lnTo>
                        <a:pt x="32" y="22"/>
                      </a:lnTo>
                      <a:lnTo>
                        <a:pt x="34" y="14"/>
                      </a:lnTo>
                      <a:lnTo>
                        <a:pt x="32" y="9"/>
                      </a:lnTo>
                      <a:lnTo>
                        <a:pt x="29" y="5"/>
                      </a:lnTo>
                      <a:lnTo>
                        <a:pt x="22" y="2"/>
                      </a:lnTo>
                      <a:lnTo>
                        <a:pt x="16" y="0"/>
                      </a:lnTo>
                      <a:close/>
                    </a:path>
                  </a:pathLst>
                </a:custGeom>
                <a:solidFill>
                  <a:srgbClr val="359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5" name="Freeform 640"/>
                <p:cNvSpPr>
                  <a:spLocks/>
                </p:cNvSpPr>
                <p:nvPr/>
              </p:nvSpPr>
              <p:spPr bwMode="auto">
                <a:xfrm>
                  <a:off x="3953" y="1134"/>
                  <a:ext cx="30" cy="30"/>
                </a:xfrm>
                <a:custGeom>
                  <a:avLst/>
                  <a:gdLst>
                    <a:gd name="T0" fmla="*/ 14 w 30"/>
                    <a:gd name="T1" fmla="*/ 0 h 30"/>
                    <a:gd name="T2" fmla="*/ 9 w 30"/>
                    <a:gd name="T3" fmla="*/ 3 h 30"/>
                    <a:gd name="T4" fmla="*/ 4 w 30"/>
                    <a:gd name="T5" fmla="*/ 5 h 30"/>
                    <a:gd name="T6" fmla="*/ 2 w 30"/>
                    <a:gd name="T7" fmla="*/ 7 h 30"/>
                    <a:gd name="T8" fmla="*/ 0 w 30"/>
                    <a:gd name="T9" fmla="*/ 12 h 30"/>
                    <a:gd name="T10" fmla="*/ 2 w 30"/>
                    <a:gd name="T11" fmla="*/ 20 h 30"/>
                    <a:gd name="T12" fmla="*/ 4 w 30"/>
                    <a:gd name="T13" fmla="*/ 25 h 30"/>
                    <a:gd name="T14" fmla="*/ 9 w 30"/>
                    <a:gd name="T15" fmla="*/ 30 h 30"/>
                    <a:gd name="T16" fmla="*/ 14 w 30"/>
                    <a:gd name="T17" fmla="*/ 30 h 30"/>
                    <a:gd name="T18" fmla="*/ 20 w 30"/>
                    <a:gd name="T19" fmla="*/ 30 h 30"/>
                    <a:gd name="T20" fmla="*/ 25 w 30"/>
                    <a:gd name="T21" fmla="*/ 25 h 30"/>
                    <a:gd name="T22" fmla="*/ 30 w 30"/>
                    <a:gd name="T23" fmla="*/ 20 h 30"/>
                    <a:gd name="T24" fmla="*/ 30 w 30"/>
                    <a:gd name="T25" fmla="*/ 12 h 30"/>
                    <a:gd name="T26" fmla="*/ 30 w 30"/>
                    <a:gd name="T27" fmla="*/ 7 h 30"/>
                    <a:gd name="T28" fmla="*/ 25 w 30"/>
                    <a:gd name="T29" fmla="*/ 5 h 30"/>
                    <a:gd name="T30" fmla="*/ 20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9" y="3"/>
                      </a:lnTo>
                      <a:lnTo>
                        <a:pt x="4" y="5"/>
                      </a:lnTo>
                      <a:lnTo>
                        <a:pt x="2" y="7"/>
                      </a:lnTo>
                      <a:lnTo>
                        <a:pt x="0" y="12"/>
                      </a:lnTo>
                      <a:lnTo>
                        <a:pt x="2" y="20"/>
                      </a:lnTo>
                      <a:lnTo>
                        <a:pt x="4" y="25"/>
                      </a:lnTo>
                      <a:lnTo>
                        <a:pt x="9" y="30"/>
                      </a:lnTo>
                      <a:lnTo>
                        <a:pt x="14" y="30"/>
                      </a:lnTo>
                      <a:lnTo>
                        <a:pt x="20" y="30"/>
                      </a:lnTo>
                      <a:lnTo>
                        <a:pt x="25" y="25"/>
                      </a:lnTo>
                      <a:lnTo>
                        <a:pt x="30" y="20"/>
                      </a:lnTo>
                      <a:lnTo>
                        <a:pt x="30" y="12"/>
                      </a:lnTo>
                      <a:lnTo>
                        <a:pt x="30" y="7"/>
                      </a:lnTo>
                      <a:lnTo>
                        <a:pt x="25" y="5"/>
                      </a:lnTo>
                      <a:lnTo>
                        <a:pt x="20" y="3"/>
                      </a:lnTo>
                      <a:lnTo>
                        <a:pt x="14" y="0"/>
                      </a:lnTo>
                      <a:close/>
                    </a:path>
                  </a:pathLst>
                </a:custGeom>
                <a:solidFill>
                  <a:srgbClr val="47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6" name="Freeform 641"/>
                <p:cNvSpPr>
                  <a:spLocks/>
                </p:cNvSpPr>
                <p:nvPr/>
              </p:nvSpPr>
              <p:spPr bwMode="auto">
                <a:xfrm>
                  <a:off x="3955" y="1137"/>
                  <a:ext cx="25" cy="24"/>
                </a:xfrm>
                <a:custGeom>
                  <a:avLst/>
                  <a:gdLst>
                    <a:gd name="T0" fmla="*/ 12 w 25"/>
                    <a:gd name="T1" fmla="*/ 0 h 24"/>
                    <a:gd name="T2" fmla="*/ 2 w 25"/>
                    <a:gd name="T3" fmla="*/ 2 h 24"/>
                    <a:gd name="T4" fmla="*/ 0 w 25"/>
                    <a:gd name="T5" fmla="*/ 12 h 24"/>
                    <a:gd name="T6" fmla="*/ 2 w 25"/>
                    <a:gd name="T7" fmla="*/ 22 h 24"/>
                    <a:gd name="T8" fmla="*/ 12 w 25"/>
                    <a:gd name="T9" fmla="*/ 24 h 24"/>
                    <a:gd name="T10" fmla="*/ 21 w 25"/>
                    <a:gd name="T11" fmla="*/ 22 h 24"/>
                    <a:gd name="T12" fmla="*/ 25 w 25"/>
                    <a:gd name="T13" fmla="*/ 17 h 24"/>
                    <a:gd name="T14" fmla="*/ 25 w 25"/>
                    <a:gd name="T15" fmla="*/ 12 h 24"/>
                    <a:gd name="T16" fmla="*/ 25 w 25"/>
                    <a:gd name="T17" fmla="*/ 7 h 24"/>
                    <a:gd name="T18" fmla="*/ 21 w 25"/>
                    <a:gd name="T19" fmla="*/ 2 h 24"/>
                    <a:gd name="T20" fmla="*/ 12 w 2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12" y="0"/>
                      </a:moveTo>
                      <a:lnTo>
                        <a:pt x="2" y="2"/>
                      </a:lnTo>
                      <a:lnTo>
                        <a:pt x="0" y="12"/>
                      </a:lnTo>
                      <a:lnTo>
                        <a:pt x="2" y="22"/>
                      </a:lnTo>
                      <a:lnTo>
                        <a:pt x="12" y="24"/>
                      </a:lnTo>
                      <a:lnTo>
                        <a:pt x="21" y="22"/>
                      </a:lnTo>
                      <a:lnTo>
                        <a:pt x="25" y="17"/>
                      </a:lnTo>
                      <a:lnTo>
                        <a:pt x="25" y="12"/>
                      </a:lnTo>
                      <a:lnTo>
                        <a:pt x="25" y="7"/>
                      </a:lnTo>
                      <a:lnTo>
                        <a:pt x="21" y="2"/>
                      </a:lnTo>
                      <a:lnTo>
                        <a:pt x="12" y="0"/>
                      </a:lnTo>
                      <a:close/>
                    </a:path>
                  </a:pathLst>
                </a:custGeom>
                <a:solidFill>
                  <a:srgbClr val="5AB6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7" name="Freeform 642"/>
                <p:cNvSpPr>
                  <a:spLocks/>
                </p:cNvSpPr>
                <p:nvPr/>
              </p:nvSpPr>
              <p:spPr bwMode="auto">
                <a:xfrm>
                  <a:off x="3957" y="1137"/>
                  <a:ext cx="21" cy="22"/>
                </a:xfrm>
                <a:custGeom>
                  <a:avLst/>
                  <a:gdLst>
                    <a:gd name="T0" fmla="*/ 12 w 21"/>
                    <a:gd name="T1" fmla="*/ 0 h 22"/>
                    <a:gd name="T2" fmla="*/ 3 w 21"/>
                    <a:gd name="T3" fmla="*/ 2 h 22"/>
                    <a:gd name="T4" fmla="*/ 0 w 21"/>
                    <a:gd name="T5" fmla="*/ 9 h 22"/>
                    <a:gd name="T6" fmla="*/ 3 w 21"/>
                    <a:gd name="T7" fmla="*/ 19 h 22"/>
                    <a:gd name="T8" fmla="*/ 12 w 21"/>
                    <a:gd name="T9" fmla="*/ 22 h 22"/>
                    <a:gd name="T10" fmla="*/ 19 w 21"/>
                    <a:gd name="T11" fmla="*/ 19 h 22"/>
                    <a:gd name="T12" fmla="*/ 21 w 21"/>
                    <a:gd name="T13" fmla="*/ 9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9"/>
                      </a:lnTo>
                      <a:lnTo>
                        <a:pt x="3" y="19"/>
                      </a:lnTo>
                      <a:lnTo>
                        <a:pt x="12" y="22"/>
                      </a:lnTo>
                      <a:lnTo>
                        <a:pt x="19" y="19"/>
                      </a:lnTo>
                      <a:lnTo>
                        <a:pt x="21" y="9"/>
                      </a:lnTo>
                      <a:lnTo>
                        <a:pt x="19" y="2"/>
                      </a:lnTo>
                      <a:lnTo>
                        <a:pt x="12"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8" name="Freeform 643"/>
                <p:cNvSpPr>
                  <a:spLocks/>
                </p:cNvSpPr>
                <p:nvPr/>
              </p:nvSpPr>
              <p:spPr bwMode="auto">
                <a:xfrm>
                  <a:off x="3960" y="1139"/>
                  <a:ext cx="16" cy="17"/>
                </a:xfrm>
                <a:custGeom>
                  <a:avLst/>
                  <a:gdLst>
                    <a:gd name="T0" fmla="*/ 9 w 16"/>
                    <a:gd name="T1" fmla="*/ 0 h 17"/>
                    <a:gd name="T2" fmla="*/ 2 w 16"/>
                    <a:gd name="T3" fmla="*/ 2 h 17"/>
                    <a:gd name="T4" fmla="*/ 0 w 16"/>
                    <a:gd name="T5" fmla="*/ 7 h 17"/>
                    <a:gd name="T6" fmla="*/ 2 w 16"/>
                    <a:gd name="T7" fmla="*/ 15 h 17"/>
                    <a:gd name="T8" fmla="*/ 9 w 16"/>
                    <a:gd name="T9" fmla="*/ 17 h 17"/>
                    <a:gd name="T10" fmla="*/ 13 w 16"/>
                    <a:gd name="T11" fmla="*/ 15 h 17"/>
                    <a:gd name="T12" fmla="*/ 16 w 16"/>
                    <a:gd name="T13" fmla="*/ 7 h 17"/>
                    <a:gd name="T14" fmla="*/ 13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7"/>
                      </a:lnTo>
                      <a:lnTo>
                        <a:pt x="2" y="15"/>
                      </a:lnTo>
                      <a:lnTo>
                        <a:pt x="9" y="17"/>
                      </a:lnTo>
                      <a:lnTo>
                        <a:pt x="13" y="15"/>
                      </a:lnTo>
                      <a:lnTo>
                        <a:pt x="16" y="7"/>
                      </a:lnTo>
                      <a:lnTo>
                        <a:pt x="13" y="2"/>
                      </a:lnTo>
                      <a:lnTo>
                        <a:pt x="9" y="0"/>
                      </a:lnTo>
                      <a:close/>
                    </a:path>
                  </a:pathLst>
                </a:custGeom>
                <a:solidFill>
                  <a:srgbClr val="7BD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9" name="Freeform 644"/>
                <p:cNvSpPr>
                  <a:spLocks/>
                </p:cNvSpPr>
                <p:nvPr/>
              </p:nvSpPr>
              <p:spPr bwMode="auto">
                <a:xfrm>
                  <a:off x="3962" y="1141"/>
                  <a:ext cx="11" cy="13"/>
                </a:xfrm>
                <a:custGeom>
                  <a:avLst/>
                  <a:gdLst>
                    <a:gd name="T0" fmla="*/ 7 w 11"/>
                    <a:gd name="T1" fmla="*/ 0 h 13"/>
                    <a:gd name="T2" fmla="*/ 2 w 11"/>
                    <a:gd name="T3" fmla="*/ 3 h 13"/>
                    <a:gd name="T4" fmla="*/ 0 w 11"/>
                    <a:gd name="T5" fmla="*/ 8 h 13"/>
                    <a:gd name="T6" fmla="*/ 2 w 11"/>
                    <a:gd name="T7" fmla="*/ 10 h 13"/>
                    <a:gd name="T8" fmla="*/ 7 w 11"/>
                    <a:gd name="T9" fmla="*/ 13 h 13"/>
                    <a:gd name="T10" fmla="*/ 9 w 11"/>
                    <a:gd name="T11" fmla="*/ 10 h 13"/>
                    <a:gd name="T12" fmla="*/ 11 w 11"/>
                    <a:gd name="T13" fmla="*/ 8 h 13"/>
                    <a:gd name="T14" fmla="*/ 9 w 11"/>
                    <a:gd name="T15" fmla="*/ 3 h 13"/>
                    <a:gd name="T16" fmla="*/ 7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7" y="0"/>
                      </a:moveTo>
                      <a:lnTo>
                        <a:pt x="2" y="3"/>
                      </a:lnTo>
                      <a:lnTo>
                        <a:pt x="0" y="8"/>
                      </a:lnTo>
                      <a:lnTo>
                        <a:pt x="2" y="10"/>
                      </a:lnTo>
                      <a:lnTo>
                        <a:pt x="7" y="13"/>
                      </a:lnTo>
                      <a:lnTo>
                        <a:pt x="9" y="10"/>
                      </a:lnTo>
                      <a:lnTo>
                        <a:pt x="11" y="8"/>
                      </a:lnTo>
                      <a:lnTo>
                        <a:pt x="9" y="3"/>
                      </a:lnTo>
                      <a:lnTo>
                        <a:pt x="7" y="0"/>
                      </a:lnTo>
                      <a:close/>
                    </a:path>
                  </a:pathLst>
                </a:custGeom>
                <a:solidFill>
                  <a:srgbClr val="87E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0" name="Freeform 645"/>
                <p:cNvSpPr>
                  <a:spLocks/>
                </p:cNvSpPr>
                <p:nvPr/>
              </p:nvSpPr>
              <p:spPr bwMode="auto">
                <a:xfrm>
                  <a:off x="3964" y="1144"/>
                  <a:ext cx="9" cy="10"/>
                </a:xfrm>
                <a:custGeom>
                  <a:avLst/>
                  <a:gdLst>
                    <a:gd name="T0" fmla="*/ 5 w 9"/>
                    <a:gd name="T1" fmla="*/ 0 h 10"/>
                    <a:gd name="T2" fmla="*/ 3 w 9"/>
                    <a:gd name="T3" fmla="*/ 2 h 10"/>
                    <a:gd name="T4" fmla="*/ 0 w 9"/>
                    <a:gd name="T5" fmla="*/ 5 h 10"/>
                    <a:gd name="T6" fmla="*/ 3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2"/>
                      </a:lnTo>
                      <a:lnTo>
                        <a:pt x="0" y="5"/>
                      </a:lnTo>
                      <a:lnTo>
                        <a:pt x="3" y="7"/>
                      </a:lnTo>
                      <a:lnTo>
                        <a:pt x="5" y="10"/>
                      </a:lnTo>
                      <a:lnTo>
                        <a:pt x="7" y="7"/>
                      </a:lnTo>
                      <a:lnTo>
                        <a:pt x="9" y="5"/>
                      </a:lnTo>
                      <a:lnTo>
                        <a:pt x="7" y="2"/>
                      </a:lnTo>
                      <a:lnTo>
                        <a:pt x="5" y="0"/>
                      </a:lnTo>
                      <a:close/>
                    </a:path>
                  </a:pathLst>
                </a:custGeom>
                <a:solidFill>
                  <a:srgbClr val="8FF3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71" name="Freeform 646"/>
                <p:cNvSpPr>
                  <a:spLocks/>
                </p:cNvSpPr>
                <p:nvPr/>
              </p:nvSpPr>
              <p:spPr bwMode="auto">
                <a:xfrm>
                  <a:off x="3967" y="1146"/>
                  <a:ext cx="4" cy="5"/>
                </a:xfrm>
                <a:custGeom>
                  <a:avLst/>
                  <a:gdLst>
                    <a:gd name="T0" fmla="*/ 2 w 4"/>
                    <a:gd name="T1" fmla="*/ 0 h 5"/>
                    <a:gd name="T2" fmla="*/ 0 w 4"/>
                    <a:gd name="T3" fmla="*/ 0 h 5"/>
                    <a:gd name="T4" fmla="*/ 0 w 4"/>
                    <a:gd name="T5" fmla="*/ 3 h 5"/>
                    <a:gd name="T6" fmla="*/ 0 w 4"/>
                    <a:gd name="T7" fmla="*/ 5 h 5"/>
                    <a:gd name="T8" fmla="*/ 2 w 4"/>
                    <a:gd name="T9" fmla="*/ 5 h 5"/>
                    <a:gd name="T10" fmla="*/ 4 w 4"/>
                    <a:gd name="T11" fmla="*/ 5 h 5"/>
                    <a:gd name="T12" fmla="*/ 4 w 4"/>
                    <a:gd name="T13" fmla="*/ 3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3"/>
                      </a:lnTo>
                      <a:lnTo>
                        <a:pt x="0" y="5"/>
                      </a:lnTo>
                      <a:lnTo>
                        <a:pt x="2" y="5"/>
                      </a:lnTo>
                      <a:lnTo>
                        <a:pt x="4" y="5"/>
                      </a:lnTo>
                      <a:lnTo>
                        <a:pt x="4" y="3"/>
                      </a:lnTo>
                      <a:lnTo>
                        <a:pt x="4" y="0"/>
                      </a:lnTo>
                      <a:lnTo>
                        <a:pt x="2" y="0"/>
                      </a:lnTo>
                      <a:close/>
                    </a:path>
                  </a:pathLst>
                </a:custGeom>
                <a:solidFill>
                  <a:srgbClr val="95F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71" name="Group 647"/>
              <p:cNvGrpSpPr>
                <a:grpSpLocks/>
              </p:cNvGrpSpPr>
              <p:nvPr/>
            </p:nvGrpSpPr>
            <p:grpSpPr bwMode="auto">
              <a:xfrm>
                <a:off x="1820" y="2170"/>
                <a:ext cx="45" cy="42"/>
                <a:chOff x="3990" y="1219"/>
                <a:chExt cx="45" cy="42"/>
              </a:xfrm>
            </p:grpSpPr>
            <p:sp>
              <p:nvSpPr>
                <p:cNvPr id="4252" name="Freeform 648"/>
                <p:cNvSpPr>
                  <a:spLocks/>
                </p:cNvSpPr>
                <p:nvPr/>
              </p:nvSpPr>
              <p:spPr bwMode="auto">
                <a:xfrm>
                  <a:off x="3990" y="1219"/>
                  <a:ext cx="45" cy="42"/>
                </a:xfrm>
                <a:custGeom>
                  <a:avLst/>
                  <a:gdLst>
                    <a:gd name="T0" fmla="*/ 22 w 45"/>
                    <a:gd name="T1" fmla="*/ 0 h 42"/>
                    <a:gd name="T2" fmla="*/ 13 w 45"/>
                    <a:gd name="T3" fmla="*/ 2 h 42"/>
                    <a:gd name="T4" fmla="*/ 6 w 45"/>
                    <a:gd name="T5" fmla="*/ 7 h 42"/>
                    <a:gd name="T6" fmla="*/ 2 w 45"/>
                    <a:gd name="T7" fmla="*/ 15 h 42"/>
                    <a:gd name="T8" fmla="*/ 0 w 45"/>
                    <a:gd name="T9" fmla="*/ 22 h 42"/>
                    <a:gd name="T10" fmla="*/ 2 w 45"/>
                    <a:gd name="T11" fmla="*/ 30 h 42"/>
                    <a:gd name="T12" fmla="*/ 6 w 45"/>
                    <a:gd name="T13" fmla="*/ 37 h 42"/>
                    <a:gd name="T14" fmla="*/ 13 w 45"/>
                    <a:gd name="T15" fmla="*/ 40 h 42"/>
                    <a:gd name="T16" fmla="*/ 22 w 45"/>
                    <a:gd name="T17" fmla="*/ 42 h 42"/>
                    <a:gd name="T18" fmla="*/ 32 w 45"/>
                    <a:gd name="T19" fmla="*/ 40 h 42"/>
                    <a:gd name="T20" fmla="*/ 39 w 45"/>
                    <a:gd name="T21" fmla="*/ 37 h 42"/>
                    <a:gd name="T22" fmla="*/ 43 w 45"/>
                    <a:gd name="T23" fmla="*/ 30 h 42"/>
                    <a:gd name="T24" fmla="*/ 45 w 45"/>
                    <a:gd name="T25" fmla="*/ 22 h 42"/>
                    <a:gd name="T26" fmla="*/ 43 w 45"/>
                    <a:gd name="T27" fmla="*/ 15 h 42"/>
                    <a:gd name="T28" fmla="*/ 39 w 45"/>
                    <a:gd name="T29" fmla="*/ 7 h 42"/>
                    <a:gd name="T30" fmla="*/ 32 w 45"/>
                    <a:gd name="T31" fmla="*/ 2 h 42"/>
                    <a:gd name="T32" fmla="*/ 22 w 45"/>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2"/>
                    <a:gd name="T53" fmla="*/ 45 w 4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2">
                      <a:moveTo>
                        <a:pt x="22" y="0"/>
                      </a:moveTo>
                      <a:lnTo>
                        <a:pt x="13" y="2"/>
                      </a:lnTo>
                      <a:lnTo>
                        <a:pt x="6" y="7"/>
                      </a:lnTo>
                      <a:lnTo>
                        <a:pt x="2" y="15"/>
                      </a:lnTo>
                      <a:lnTo>
                        <a:pt x="0" y="22"/>
                      </a:lnTo>
                      <a:lnTo>
                        <a:pt x="2" y="30"/>
                      </a:lnTo>
                      <a:lnTo>
                        <a:pt x="6" y="37"/>
                      </a:lnTo>
                      <a:lnTo>
                        <a:pt x="13" y="40"/>
                      </a:lnTo>
                      <a:lnTo>
                        <a:pt x="22" y="42"/>
                      </a:lnTo>
                      <a:lnTo>
                        <a:pt x="32" y="40"/>
                      </a:lnTo>
                      <a:lnTo>
                        <a:pt x="39" y="37"/>
                      </a:lnTo>
                      <a:lnTo>
                        <a:pt x="43" y="30"/>
                      </a:lnTo>
                      <a:lnTo>
                        <a:pt x="45" y="22"/>
                      </a:lnTo>
                      <a:lnTo>
                        <a:pt x="43" y="15"/>
                      </a:lnTo>
                      <a:lnTo>
                        <a:pt x="39" y="7"/>
                      </a:lnTo>
                      <a:lnTo>
                        <a:pt x="32" y="2"/>
                      </a:lnTo>
                      <a:lnTo>
                        <a:pt x="22"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3" name="Freeform 649"/>
                <p:cNvSpPr>
                  <a:spLocks/>
                </p:cNvSpPr>
                <p:nvPr/>
              </p:nvSpPr>
              <p:spPr bwMode="auto">
                <a:xfrm>
                  <a:off x="3994" y="1221"/>
                  <a:ext cx="37" cy="38"/>
                </a:xfrm>
                <a:custGeom>
                  <a:avLst/>
                  <a:gdLst>
                    <a:gd name="T0" fmla="*/ 18 w 37"/>
                    <a:gd name="T1" fmla="*/ 0 h 38"/>
                    <a:gd name="T2" fmla="*/ 12 w 37"/>
                    <a:gd name="T3" fmla="*/ 3 h 38"/>
                    <a:gd name="T4" fmla="*/ 5 w 37"/>
                    <a:gd name="T5" fmla="*/ 8 h 38"/>
                    <a:gd name="T6" fmla="*/ 2 w 37"/>
                    <a:gd name="T7" fmla="*/ 13 h 38"/>
                    <a:gd name="T8" fmla="*/ 0 w 37"/>
                    <a:gd name="T9" fmla="*/ 20 h 38"/>
                    <a:gd name="T10" fmla="*/ 2 w 37"/>
                    <a:gd name="T11" fmla="*/ 28 h 38"/>
                    <a:gd name="T12" fmla="*/ 5 w 37"/>
                    <a:gd name="T13" fmla="*/ 33 h 38"/>
                    <a:gd name="T14" fmla="*/ 18 w 37"/>
                    <a:gd name="T15" fmla="*/ 38 h 38"/>
                    <a:gd name="T16" fmla="*/ 32 w 37"/>
                    <a:gd name="T17" fmla="*/ 33 h 38"/>
                    <a:gd name="T18" fmla="*/ 35 w 37"/>
                    <a:gd name="T19" fmla="*/ 28 h 38"/>
                    <a:gd name="T20" fmla="*/ 37 w 37"/>
                    <a:gd name="T21" fmla="*/ 20 h 38"/>
                    <a:gd name="T22" fmla="*/ 35 w 37"/>
                    <a:gd name="T23" fmla="*/ 13 h 38"/>
                    <a:gd name="T24" fmla="*/ 32 w 37"/>
                    <a:gd name="T25" fmla="*/ 8 h 38"/>
                    <a:gd name="T26" fmla="*/ 25 w 37"/>
                    <a:gd name="T27" fmla="*/ 3 h 38"/>
                    <a:gd name="T28" fmla="*/ 18 w 37"/>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8"/>
                    <a:gd name="T47" fmla="*/ 37 w 37"/>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8">
                      <a:moveTo>
                        <a:pt x="18" y="0"/>
                      </a:moveTo>
                      <a:lnTo>
                        <a:pt x="12" y="3"/>
                      </a:lnTo>
                      <a:lnTo>
                        <a:pt x="5" y="8"/>
                      </a:lnTo>
                      <a:lnTo>
                        <a:pt x="2" y="13"/>
                      </a:lnTo>
                      <a:lnTo>
                        <a:pt x="0" y="20"/>
                      </a:lnTo>
                      <a:lnTo>
                        <a:pt x="2" y="28"/>
                      </a:lnTo>
                      <a:lnTo>
                        <a:pt x="5" y="33"/>
                      </a:lnTo>
                      <a:lnTo>
                        <a:pt x="18" y="38"/>
                      </a:lnTo>
                      <a:lnTo>
                        <a:pt x="32" y="33"/>
                      </a:lnTo>
                      <a:lnTo>
                        <a:pt x="35" y="28"/>
                      </a:lnTo>
                      <a:lnTo>
                        <a:pt x="37" y="20"/>
                      </a:lnTo>
                      <a:lnTo>
                        <a:pt x="35" y="13"/>
                      </a:lnTo>
                      <a:lnTo>
                        <a:pt x="32" y="8"/>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4" name="Freeform 650"/>
                <p:cNvSpPr>
                  <a:spLocks/>
                </p:cNvSpPr>
                <p:nvPr/>
              </p:nvSpPr>
              <p:spPr bwMode="auto">
                <a:xfrm>
                  <a:off x="3996" y="1224"/>
                  <a:ext cx="35" cy="32"/>
                </a:xfrm>
                <a:custGeom>
                  <a:avLst/>
                  <a:gdLst>
                    <a:gd name="T0" fmla="*/ 16 w 35"/>
                    <a:gd name="T1" fmla="*/ 0 h 32"/>
                    <a:gd name="T2" fmla="*/ 10 w 35"/>
                    <a:gd name="T3" fmla="*/ 2 h 32"/>
                    <a:gd name="T4" fmla="*/ 5 w 35"/>
                    <a:gd name="T5" fmla="*/ 5 h 32"/>
                    <a:gd name="T6" fmla="*/ 3 w 35"/>
                    <a:gd name="T7" fmla="*/ 10 h 32"/>
                    <a:gd name="T8" fmla="*/ 0 w 35"/>
                    <a:gd name="T9" fmla="*/ 17 h 32"/>
                    <a:gd name="T10" fmla="*/ 3 w 35"/>
                    <a:gd name="T11" fmla="*/ 25 h 32"/>
                    <a:gd name="T12" fmla="*/ 5 w 35"/>
                    <a:gd name="T13" fmla="*/ 30 h 32"/>
                    <a:gd name="T14" fmla="*/ 16 w 35"/>
                    <a:gd name="T15" fmla="*/ 32 h 32"/>
                    <a:gd name="T16" fmla="*/ 30 w 35"/>
                    <a:gd name="T17" fmla="*/ 30 h 32"/>
                    <a:gd name="T18" fmla="*/ 33 w 35"/>
                    <a:gd name="T19" fmla="*/ 25 h 32"/>
                    <a:gd name="T20" fmla="*/ 35 w 35"/>
                    <a:gd name="T21" fmla="*/ 17 h 32"/>
                    <a:gd name="T22" fmla="*/ 33 w 35"/>
                    <a:gd name="T23" fmla="*/ 10 h 32"/>
                    <a:gd name="T24" fmla="*/ 30 w 35"/>
                    <a:gd name="T25" fmla="*/ 5 h 32"/>
                    <a:gd name="T26" fmla="*/ 23 w 35"/>
                    <a:gd name="T27" fmla="*/ 2 h 32"/>
                    <a:gd name="T28" fmla="*/ 16 w 3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2"/>
                    <a:gd name="T47" fmla="*/ 35 w 3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2">
                      <a:moveTo>
                        <a:pt x="16" y="0"/>
                      </a:moveTo>
                      <a:lnTo>
                        <a:pt x="10" y="2"/>
                      </a:lnTo>
                      <a:lnTo>
                        <a:pt x="5" y="5"/>
                      </a:lnTo>
                      <a:lnTo>
                        <a:pt x="3" y="10"/>
                      </a:lnTo>
                      <a:lnTo>
                        <a:pt x="0" y="17"/>
                      </a:lnTo>
                      <a:lnTo>
                        <a:pt x="3" y="25"/>
                      </a:lnTo>
                      <a:lnTo>
                        <a:pt x="5" y="30"/>
                      </a:lnTo>
                      <a:lnTo>
                        <a:pt x="16" y="32"/>
                      </a:lnTo>
                      <a:lnTo>
                        <a:pt x="30" y="30"/>
                      </a:lnTo>
                      <a:lnTo>
                        <a:pt x="33" y="25"/>
                      </a:lnTo>
                      <a:lnTo>
                        <a:pt x="35" y="17"/>
                      </a:lnTo>
                      <a:lnTo>
                        <a:pt x="33"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5" name="Freeform 651"/>
                <p:cNvSpPr>
                  <a:spLocks/>
                </p:cNvSpPr>
                <p:nvPr/>
              </p:nvSpPr>
              <p:spPr bwMode="auto">
                <a:xfrm>
                  <a:off x="3999" y="1226"/>
                  <a:ext cx="30" cy="30"/>
                </a:xfrm>
                <a:custGeom>
                  <a:avLst/>
                  <a:gdLst>
                    <a:gd name="T0" fmla="*/ 13 w 30"/>
                    <a:gd name="T1" fmla="*/ 0 h 30"/>
                    <a:gd name="T2" fmla="*/ 9 w 30"/>
                    <a:gd name="T3" fmla="*/ 3 h 30"/>
                    <a:gd name="T4" fmla="*/ 4 w 30"/>
                    <a:gd name="T5" fmla="*/ 5 h 30"/>
                    <a:gd name="T6" fmla="*/ 2 w 30"/>
                    <a:gd name="T7" fmla="*/ 10 h 30"/>
                    <a:gd name="T8" fmla="*/ 0 w 30"/>
                    <a:gd name="T9" fmla="*/ 15 h 30"/>
                    <a:gd name="T10" fmla="*/ 2 w 30"/>
                    <a:gd name="T11" fmla="*/ 23 h 30"/>
                    <a:gd name="T12" fmla="*/ 4 w 30"/>
                    <a:gd name="T13" fmla="*/ 28 h 30"/>
                    <a:gd name="T14" fmla="*/ 13 w 30"/>
                    <a:gd name="T15" fmla="*/ 30 h 30"/>
                    <a:gd name="T16" fmla="*/ 25 w 30"/>
                    <a:gd name="T17" fmla="*/ 28 h 30"/>
                    <a:gd name="T18" fmla="*/ 30 w 30"/>
                    <a:gd name="T19" fmla="*/ 23 h 30"/>
                    <a:gd name="T20" fmla="*/ 30 w 30"/>
                    <a:gd name="T21" fmla="*/ 15 h 30"/>
                    <a:gd name="T22" fmla="*/ 30 w 30"/>
                    <a:gd name="T23" fmla="*/ 10 h 30"/>
                    <a:gd name="T24" fmla="*/ 25 w 30"/>
                    <a:gd name="T25" fmla="*/ 5 h 30"/>
                    <a:gd name="T26" fmla="*/ 20 w 30"/>
                    <a:gd name="T27" fmla="*/ 3 h 30"/>
                    <a:gd name="T28" fmla="*/ 13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3" y="0"/>
                      </a:moveTo>
                      <a:lnTo>
                        <a:pt x="9" y="3"/>
                      </a:lnTo>
                      <a:lnTo>
                        <a:pt x="4" y="5"/>
                      </a:lnTo>
                      <a:lnTo>
                        <a:pt x="2" y="10"/>
                      </a:lnTo>
                      <a:lnTo>
                        <a:pt x="0" y="15"/>
                      </a:lnTo>
                      <a:lnTo>
                        <a:pt x="2" y="23"/>
                      </a:lnTo>
                      <a:lnTo>
                        <a:pt x="4" y="28"/>
                      </a:lnTo>
                      <a:lnTo>
                        <a:pt x="13" y="30"/>
                      </a:lnTo>
                      <a:lnTo>
                        <a:pt x="25" y="28"/>
                      </a:lnTo>
                      <a:lnTo>
                        <a:pt x="30" y="23"/>
                      </a:lnTo>
                      <a:lnTo>
                        <a:pt x="30" y="15"/>
                      </a:lnTo>
                      <a:lnTo>
                        <a:pt x="30" y="10"/>
                      </a:lnTo>
                      <a:lnTo>
                        <a:pt x="25" y="5"/>
                      </a:lnTo>
                      <a:lnTo>
                        <a:pt x="20" y="3"/>
                      </a:lnTo>
                      <a:lnTo>
                        <a:pt x="13"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6" name="Freeform 652"/>
                <p:cNvSpPr>
                  <a:spLocks/>
                </p:cNvSpPr>
                <p:nvPr/>
              </p:nvSpPr>
              <p:spPr bwMode="auto">
                <a:xfrm>
                  <a:off x="4001" y="1229"/>
                  <a:ext cx="25" cy="25"/>
                </a:xfrm>
                <a:custGeom>
                  <a:avLst/>
                  <a:gdLst>
                    <a:gd name="T0" fmla="*/ 11 w 25"/>
                    <a:gd name="T1" fmla="*/ 0 h 25"/>
                    <a:gd name="T2" fmla="*/ 2 w 25"/>
                    <a:gd name="T3" fmla="*/ 2 h 25"/>
                    <a:gd name="T4" fmla="*/ 0 w 25"/>
                    <a:gd name="T5" fmla="*/ 12 h 25"/>
                    <a:gd name="T6" fmla="*/ 2 w 25"/>
                    <a:gd name="T7" fmla="*/ 22 h 25"/>
                    <a:gd name="T8" fmla="*/ 11 w 25"/>
                    <a:gd name="T9" fmla="*/ 25 h 25"/>
                    <a:gd name="T10" fmla="*/ 21 w 25"/>
                    <a:gd name="T11" fmla="*/ 22 h 25"/>
                    <a:gd name="T12" fmla="*/ 25 w 25"/>
                    <a:gd name="T13" fmla="*/ 17 h 25"/>
                    <a:gd name="T14" fmla="*/ 25 w 25"/>
                    <a:gd name="T15" fmla="*/ 12 h 25"/>
                    <a:gd name="T16" fmla="*/ 25 w 25"/>
                    <a:gd name="T17" fmla="*/ 7 h 25"/>
                    <a:gd name="T18" fmla="*/ 21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2" y="2"/>
                      </a:lnTo>
                      <a:lnTo>
                        <a:pt x="0" y="12"/>
                      </a:lnTo>
                      <a:lnTo>
                        <a:pt x="2" y="22"/>
                      </a:lnTo>
                      <a:lnTo>
                        <a:pt x="11" y="25"/>
                      </a:lnTo>
                      <a:lnTo>
                        <a:pt x="21" y="22"/>
                      </a:lnTo>
                      <a:lnTo>
                        <a:pt x="25" y="17"/>
                      </a:lnTo>
                      <a:lnTo>
                        <a:pt x="25" y="12"/>
                      </a:lnTo>
                      <a:lnTo>
                        <a:pt x="25" y="7"/>
                      </a:lnTo>
                      <a:lnTo>
                        <a:pt x="21"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7" name="Freeform 653"/>
                <p:cNvSpPr>
                  <a:spLocks/>
                </p:cNvSpPr>
                <p:nvPr/>
              </p:nvSpPr>
              <p:spPr bwMode="auto">
                <a:xfrm>
                  <a:off x="4003" y="1229"/>
                  <a:ext cx="21" cy="22"/>
                </a:xfrm>
                <a:custGeom>
                  <a:avLst/>
                  <a:gdLst>
                    <a:gd name="T0" fmla="*/ 12 w 21"/>
                    <a:gd name="T1" fmla="*/ 0 h 22"/>
                    <a:gd name="T2" fmla="*/ 3 w 21"/>
                    <a:gd name="T3" fmla="*/ 2 h 22"/>
                    <a:gd name="T4" fmla="*/ 0 w 21"/>
                    <a:gd name="T5" fmla="*/ 12 h 22"/>
                    <a:gd name="T6" fmla="*/ 3 w 21"/>
                    <a:gd name="T7" fmla="*/ 20 h 22"/>
                    <a:gd name="T8" fmla="*/ 12 w 21"/>
                    <a:gd name="T9" fmla="*/ 22 h 22"/>
                    <a:gd name="T10" fmla="*/ 19 w 21"/>
                    <a:gd name="T11" fmla="*/ 20 h 22"/>
                    <a:gd name="T12" fmla="*/ 21 w 21"/>
                    <a:gd name="T13" fmla="*/ 12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12"/>
                      </a:lnTo>
                      <a:lnTo>
                        <a:pt x="3" y="20"/>
                      </a:lnTo>
                      <a:lnTo>
                        <a:pt x="12" y="22"/>
                      </a:lnTo>
                      <a:lnTo>
                        <a:pt x="19" y="20"/>
                      </a:lnTo>
                      <a:lnTo>
                        <a:pt x="21" y="12"/>
                      </a:lnTo>
                      <a:lnTo>
                        <a:pt x="19" y="2"/>
                      </a:lnTo>
                      <a:lnTo>
                        <a:pt x="12"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8" name="Freeform 654"/>
                <p:cNvSpPr>
                  <a:spLocks/>
                </p:cNvSpPr>
                <p:nvPr/>
              </p:nvSpPr>
              <p:spPr bwMode="auto">
                <a:xfrm>
                  <a:off x="4006" y="1231"/>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9" name="Freeform 655"/>
                <p:cNvSpPr>
                  <a:spLocks/>
                </p:cNvSpPr>
                <p:nvPr/>
              </p:nvSpPr>
              <p:spPr bwMode="auto">
                <a:xfrm>
                  <a:off x="4008" y="1234"/>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0" name="Freeform 656"/>
                <p:cNvSpPr>
                  <a:spLocks/>
                </p:cNvSpPr>
                <p:nvPr/>
              </p:nvSpPr>
              <p:spPr bwMode="auto">
                <a:xfrm>
                  <a:off x="4010" y="1236"/>
                  <a:ext cx="9" cy="10"/>
                </a:xfrm>
                <a:custGeom>
                  <a:avLst/>
                  <a:gdLst>
                    <a:gd name="T0" fmla="*/ 5 w 9"/>
                    <a:gd name="T1" fmla="*/ 0 h 10"/>
                    <a:gd name="T2" fmla="*/ 2 w 9"/>
                    <a:gd name="T3" fmla="*/ 3 h 10"/>
                    <a:gd name="T4" fmla="*/ 0 w 9"/>
                    <a:gd name="T5" fmla="*/ 5 h 10"/>
                    <a:gd name="T6" fmla="*/ 2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3"/>
                      </a:lnTo>
                      <a:lnTo>
                        <a:pt x="0" y="5"/>
                      </a:lnTo>
                      <a:lnTo>
                        <a:pt x="2" y="8"/>
                      </a:lnTo>
                      <a:lnTo>
                        <a:pt x="5" y="10"/>
                      </a:lnTo>
                      <a:lnTo>
                        <a:pt x="7" y="8"/>
                      </a:lnTo>
                      <a:lnTo>
                        <a:pt x="9" y="5"/>
                      </a:lnTo>
                      <a:lnTo>
                        <a:pt x="7" y="3"/>
                      </a:lnTo>
                      <a:lnTo>
                        <a:pt x="5"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61" name="Freeform 657"/>
                <p:cNvSpPr>
                  <a:spLocks/>
                </p:cNvSpPr>
                <p:nvPr/>
              </p:nvSpPr>
              <p:spPr bwMode="auto">
                <a:xfrm>
                  <a:off x="4012" y="1239"/>
                  <a:ext cx="5" cy="5"/>
                </a:xfrm>
                <a:custGeom>
                  <a:avLst/>
                  <a:gdLst>
                    <a:gd name="T0" fmla="*/ 3 w 5"/>
                    <a:gd name="T1" fmla="*/ 0 h 5"/>
                    <a:gd name="T2" fmla="*/ 0 w 5"/>
                    <a:gd name="T3" fmla="*/ 0 h 5"/>
                    <a:gd name="T4" fmla="*/ 0 w 5"/>
                    <a:gd name="T5" fmla="*/ 2 h 5"/>
                    <a:gd name="T6" fmla="*/ 0 w 5"/>
                    <a:gd name="T7" fmla="*/ 5 h 5"/>
                    <a:gd name="T8" fmla="*/ 3 w 5"/>
                    <a:gd name="T9" fmla="*/ 5 h 5"/>
                    <a:gd name="T10" fmla="*/ 5 w 5"/>
                    <a:gd name="T11" fmla="*/ 5 h 5"/>
                    <a:gd name="T12" fmla="*/ 5 w 5"/>
                    <a:gd name="T13" fmla="*/ 2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2"/>
                      </a:lnTo>
                      <a:lnTo>
                        <a:pt x="0" y="5"/>
                      </a:lnTo>
                      <a:lnTo>
                        <a:pt x="3" y="5"/>
                      </a:lnTo>
                      <a:lnTo>
                        <a:pt x="5" y="5"/>
                      </a:lnTo>
                      <a:lnTo>
                        <a:pt x="5" y="2"/>
                      </a:lnTo>
                      <a:lnTo>
                        <a:pt x="5" y="0"/>
                      </a:lnTo>
                      <a:lnTo>
                        <a:pt x="3"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72" name="Group 658"/>
              <p:cNvGrpSpPr>
                <a:grpSpLocks/>
              </p:cNvGrpSpPr>
              <p:nvPr/>
            </p:nvGrpSpPr>
            <p:grpSpPr bwMode="auto">
              <a:xfrm>
                <a:off x="1613" y="2232"/>
                <a:ext cx="46" cy="43"/>
                <a:chOff x="3783" y="1281"/>
                <a:chExt cx="46" cy="43"/>
              </a:xfrm>
            </p:grpSpPr>
            <p:sp>
              <p:nvSpPr>
                <p:cNvPr id="4242" name="Freeform 659"/>
                <p:cNvSpPr>
                  <a:spLocks/>
                </p:cNvSpPr>
                <p:nvPr/>
              </p:nvSpPr>
              <p:spPr bwMode="auto">
                <a:xfrm>
                  <a:off x="3783" y="1281"/>
                  <a:ext cx="46" cy="43"/>
                </a:xfrm>
                <a:custGeom>
                  <a:avLst/>
                  <a:gdLst>
                    <a:gd name="T0" fmla="*/ 23 w 46"/>
                    <a:gd name="T1" fmla="*/ 0 h 43"/>
                    <a:gd name="T2" fmla="*/ 14 w 46"/>
                    <a:gd name="T3" fmla="*/ 3 h 43"/>
                    <a:gd name="T4" fmla="*/ 7 w 46"/>
                    <a:gd name="T5" fmla="*/ 8 h 43"/>
                    <a:gd name="T6" fmla="*/ 2 w 46"/>
                    <a:gd name="T7" fmla="*/ 15 h 43"/>
                    <a:gd name="T8" fmla="*/ 0 w 46"/>
                    <a:gd name="T9" fmla="*/ 23 h 43"/>
                    <a:gd name="T10" fmla="*/ 2 w 46"/>
                    <a:gd name="T11" fmla="*/ 30 h 43"/>
                    <a:gd name="T12" fmla="*/ 7 w 46"/>
                    <a:gd name="T13" fmla="*/ 38 h 43"/>
                    <a:gd name="T14" fmla="*/ 14 w 46"/>
                    <a:gd name="T15" fmla="*/ 40 h 43"/>
                    <a:gd name="T16" fmla="*/ 23 w 46"/>
                    <a:gd name="T17" fmla="*/ 43 h 43"/>
                    <a:gd name="T18" fmla="*/ 32 w 46"/>
                    <a:gd name="T19" fmla="*/ 40 h 43"/>
                    <a:gd name="T20" fmla="*/ 39 w 46"/>
                    <a:gd name="T21" fmla="*/ 38 h 43"/>
                    <a:gd name="T22" fmla="*/ 44 w 46"/>
                    <a:gd name="T23" fmla="*/ 30 h 43"/>
                    <a:gd name="T24" fmla="*/ 46 w 46"/>
                    <a:gd name="T25" fmla="*/ 23 h 43"/>
                    <a:gd name="T26" fmla="*/ 44 w 46"/>
                    <a:gd name="T27" fmla="*/ 15 h 43"/>
                    <a:gd name="T28" fmla="*/ 39 w 46"/>
                    <a:gd name="T29" fmla="*/ 8 h 43"/>
                    <a:gd name="T30" fmla="*/ 32 w 46"/>
                    <a:gd name="T31" fmla="*/ 3 h 43"/>
                    <a:gd name="T32" fmla="*/ 23 w 46"/>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3"/>
                    <a:gd name="T53" fmla="*/ 46 w 4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3">
                      <a:moveTo>
                        <a:pt x="23" y="0"/>
                      </a:moveTo>
                      <a:lnTo>
                        <a:pt x="14" y="3"/>
                      </a:lnTo>
                      <a:lnTo>
                        <a:pt x="7" y="8"/>
                      </a:lnTo>
                      <a:lnTo>
                        <a:pt x="2" y="15"/>
                      </a:lnTo>
                      <a:lnTo>
                        <a:pt x="0" y="23"/>
                      </a:lnTo>
                      <a:lnTo>
                        <a:pt x="2" y="30"/>
                      </a:lnTo>
                      <a:lnTo>
                        <a:pt x="7" y="38"/>
                      </a:lnTo>
                      <a:lnTo>
                        <a:pt x="14" y="40"/>
                      </a:lnTo>
                      <a:lnTo>
                        <a:pt x="23" y="43"/>
                      </a:lnTo>
                      <a:lnTo>
                        <a:pt x="32" y="40"/>
                      </a:lnTo>
                      <a:lnTo>
                        <a:pt x="39" y="38"/>
                      </a:lnTo>
                      <a:lnTo>
                        <a:pt x="44" y="30"/>
                      </a:lnTo>
                      <a:lnTo>
                        <a:pt x="46" y="23"/>
                      </a:lnTo>
                      <a:lnTo>
                        <a:pt x="44" y="15"/>
                      </a:lnTo>
                      <a:lnTo>
                        <a:pt x="39" y="8"/>
                      </a:lnTo>
                      <a:lnTo>
                        <a:pt x="32" y="3"/>
                      </a:lnTo>
                      <a:lnTo>
                        <a:pt x="23" y="0"/>
                      </a:lnTo>
                      <a:close/>
                    </a:path>
                  </a:pathLst>
                </a:custGeom>
                <a:solidFill>
                  <a:srgbClr val="001B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3" name="Freeform 660"/>
                <p:cNvSpPr>
                  <a:spLocks/>
                </p:cNvSpPr>
                <p:nvPr/>
              </p:nvSpPr>
              <p:spPr bwMode="auto">
                <a:xfrm>
                  <a:off x="3788" y="1284"/>
                  <a:ext cx="36" cy="37"/>
                </a:xfrm>
                <a:custGeom>
                  <a:avLst/>
                  <a:gdLst>
                    <a:gd name="T0" fmla="*/ 18 w 36"/>
                    <a:gd name="T1" fmla="*/ 0 h 37"/>
                    <a:gd name="T2" fmla="*/ 11 w 36"/>
                    <a:gd name="T3" fmla="*/ 2 h 37"/>
                    <a:gd name="T4" fmla="*/ 4 w 36"/>
                    <a:gd name="T5" fmla="*/ 7 h 37"/>
                    <a:gd name="T6" fmla="*/ 2 w 36"/>
                    <a:gd name="T7" fmla="*/ 12 h 37"/>
                    <a:gd name="T8" fmla="*/ 0 w 36"/>
                    <a:gd name="T9" fmla="*/ 20 h 37"/>
                    <a:gd name="T10" fmla="*/ 2 w 36"/>
                    <a:gd name="T11" fmla="*/ 27 h 37"/>
                    <a:gd name="T12" fmla="*/ 4 w 36"/>
                    <a:gd name="T13" fmla="*/ 32 h 37"/>
                    <a:gd name="T14" fmla="*/ 18 w 36"/>
                    <a:gd name="T15" fmla="*/ 37 h 37"/>
                    <a:gd name="T16" fmla="*/ 32 w 36"/>
                    <a:gd name="T17" fmla="*/ 32 h 37"/>
                    <a:gd name="T18" fmla="*/ 34 w 36"/>
                    <a:gd name="T19" fmla="*/ 27 h 37"/>
                    <a:gd name="T20" fmla="*/ 36 w 36"/>
                    <a:gd name="T21" fmla="*/ 20 h 37"/>
                    <a:gd name="T22" fmla="*/ 34 w 36"/>
                    <a:gd name="T23" fmla="*/ 12 h 37"/>
                    <a:gd name="T24" fmla="*/ 32 w 36"/>
                    <a:gd name="T25" fmla="*/ 7 h 37"/>
                    <a:gd name="T26" fmla="*/ 25 w 36"/>
                    <a:gd name="T27" fmla="*/ 2 h 37"/>
                    <a:gd name="T28" fmla="*/ 18 w 3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7"/>
                    <a:gd name="T47" fmla="*/ 36 w 3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7">
                      <a:moveTo>
                        <a:pt x="18" y="0"/>
                      </a:moveTo>
                      <a:lnTo>
                        <a:pt x="11" y="2"/>
                      </a:lnTo>
                      <a:lnTo>
                        <a:pt x="4" y="7"/>
                      </a:lnTo>
                      <a:lnTo>
                        <a:pt x="2" y="12"/>
                      </a:lnTo>
                      <a:lnTo>
                        <a:pt x="0" y="20"/>
                      </a:lnTo>
                      <a:lnTo>
                        <a:pt x="2" y="27"/>
                      </a:lnTo>
                      <a:lnTo>
                        <a:pt x="4" y="32"/>
                      </a:lnTo>
                      <a:lnTo>
                        <a:pt x="18" y="37"/>
                      </a:lnTo>
                      <a:lnTo>
                        <a:pt x="32" y="32"/>
                      </a:lnTo>
                      <a:lnTo>
                        <a:pt x="34" y="27"/>
                      </a:lnTo>
                      <a:lnTo>
                        <a:pt x="36" y="20"/>
                      </a:lnTo>
                      <a:lnTo>
                        <a:pt x="34" y="12"/>
                      </a:lnTo>
                      <a:lnTo>
                        <a:pt x="32" y="7"/>
                      </a:lnTo>
                      <a:lnTo>
                        <a:pt x="25" y="2"/>
                      </a:lnTo>
                      <a:lnTo>
                        <a:pt x="18" y="0"/>
                      </a:lnTo>
                      <a:close/>
                    </a:path>
                  </a:pathLst>
                </a:custGeom>
                <a:solidFill>
                  <a:srgbClr val="0039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4" name="Freeform 661"/>
                <p:cNvSpPr>
                  <a:spLocks/>
                </p:cNvSpPr>
                <p:nvPr/>
              </p:nvSpPr>
              <p:spPr bwMode="auto">
                <a:xfrm>
                  <a:off x="3790" y="1286"/>
                  <a:ext cx="34" cy="33"/>
                </a:xfrm>
                <a:custGeom>
                  <a:avLst/>
                  <a:gdLst>
                    <a:gd name="T0" fmla="*/ 16 w 34"/>
                    <a:gd name="T1" fmla="*/ 0 h 33"/>
                    <a:gd name="T2" fmla="*/ 9 w 34"/>
                    <a:gd name="T3" fmla="*/ 3 h 33"/>
                    <a:gd name="T4" fmla="*/ 5 w 34"/>
                    <a:gd name="T5" fmla="*/ 5 h 33"/>
                    <a:gd name="T6" fmla="*/ 2 w 34"/>
                    <a:gd name="T7" fmla="*/ 10 h 33"/>
                    <a:gd name="T8" fmla="*/ 0 w 34"/>
                    <a:gd name="T9" fmla="*/ 18 h 33"/>
                    <a:gd name="T10" fmla="*/ 2 w 34"/>
                    <a:gd name="T11" fmla="*/ 25 h 33"/>
                    <a:gd name="T12" fmla="*/ 5 w 34"/>
                    <a:gd name="T13" fmla="*/ 30 h 33"/>
                    <a:gd name="T14" fmla="*/ 16 w 34"/>
                    <a:gd name="T15" fmla="*/ 33 h 33"/>
                    <a:gd name="T16" fmla="*/ 30 w 34"/>
                    <a:gd name="T17" fmla="*/ 30 h 33"/>
                    <a:gd name="T18" fmla="*/ 32 w 34"/>
                    <a:gd name="T19" fmla="*/ 25 h 33"/>
                    <a:gd name="T20" fmla="*/ 34 w 34"/>
                    <a:gd name="T21" fmla="*/ 18 h 33"/>
                    <a:gd name="T22" fmla="*/ 32 w 34"/>
                    <a:gd name="T23" fmla="*/ 10 h 33"/>
                    <a:gd name="T24" fmla="*/ 30 w 34"/>
                    <a:gd name="T25" fmla="*/ 5 h 33"/>
                    <a:gd name="T26" fmla="*/ 23 w 34"/>
                    <a:gd name="T27" fmla="*/ 3 h 33"/>
                    <a:gd name="T28" fmla="*/ 16 w 34"/>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3"/>
                    <a:gd name="T47" fmla="*/ 34 w 34"/>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3">
                      <a:moveTo>
                        <a:pt x="16" y="0"/>
                      </a:moveTo>
                      <a:lnTo>
                        <a:pt x="9" y="3"/>
                      </a:lnTo>
                      <a:lnTo>
                        <a:pt x="5" y="5"/>
                      </a:lnTo>
                      <a:lnTo>
                        <a:pt x="2" y="10"/>
                      </a:lnTo>
                      <a:lnTo>
                        <a:pt x="0" y="18"/>
                      </a:lnTo>
                      <a:lnTo>
                        <a:pt x="2" y="25"/>
                      </a:lnTo>
                      <a:lnTo>
                        <a:pt x="5" y="30"/>
                      </a:lnTo>
                      <a:lnTo>
                        <a:pt x="16" y="33"/>
                      </a:lnTo>
                      <a:lnTo>
                        <a:pt x="30" y="30"/>
                      </a:lnTo>
                      <a:lnTo>
                        <a:pt x="32" y="25"/>
                      </a:lnTo>
                      <a:lnTo>
                        <a:pt x="34" y="18"/>
                      </a:lnTo>
                      <a:lnTo>
                        <a:pt x="32" y="10"/>
                      </a:lnTo>
                      <a:lnTo>
                        <a:pt x="30" y="5"/>
                      </a:lnTo>
                      <a:lnTo>
                        <a:pt x="23" y="3"/>
                      </a:lnTo>
                      <a:lnTo>
                        <a:pt x="16" y="0"/>
                      </a:lnTo>
                      <a:close/>
                    </a:path>
                  </a:pathLst>
                </a:custGeom>
                <a:solidFill>
                  <a:srgbClr val="005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5" name="Freeform 662"/>
                <p:cNvSpPr>
                  <a:spLocks/>
                </p:cNvSpPr>
                <p:nvPr/>
              </p:nvSpPr>
              <p:spPr bwMode="auto">
                <a:xfrm>
                  <a:off x="3792" y="1289"/>
                  <a:ext cx="30" cy="30"/>
                </a:xfrm>
                <a:custGeom>
                  <a:avLst/>
                  <a:gdLst>
                    <a:gd name="T0" fmla="*/ 14 w 30"/>
                    <a:gd name="T1" fmla="*/ 0 h 30"/>
                    <a:gd name="T2" fmla="*/ 9 w 30"/>
                    <a:gd name="T3" fmla="*/ 2 h 30"/>
                    <a:gd name="T4" fmla="*/ 5 w 30"/>
                    <a:gd name="T5" fmla="*/ 5 h 30"/>
                    <a:gd name="T6" fmla="*/ 3 w 30"/>
                    <a:gd name="T7" fmla="*/ 10 h 30"/>
                    <a:gd name="T8" fmla="*/ 0 w 30"/>
                    <a:gd name="T9" fmla="*/ 15 h 30"/>
                    <a:gd name="T10" fmla="*/ 3 w 30"/>
                    <a:gd name="T11" fmla="*/ 22 h 30"/>
                    <a:gd name="T12" fmla="*/ 5 w 30"/>
                    <a:gd name="T13" fmla="*/ 27 h 30"/>
                    <a:gd name="T14" fmla="*/ 14 w 30"/>
                    <a:gd name="T15" fmla="*/ 30 h 30"/>
                    <a:gd name="T16" fmla="*/ 25 w 30"/>
                    <a:gd name="T17" fmla="*/ 27 h 30"/>
                    <a:gd name="T18" fmla="*/ 30 w 30"/>
                    <a:gd name="T19" fmla="*/ 22 h 30"/>
                    <a:gd name="T20" fmla="*/ 30 w 30"/>
                    <a:gd name="T21" fmla="*/ 15 h 30"/>
                    <a:gd name="T22" fmla="*/ 30 w 30"/>
                    <a:gd name="T23" fmla="*/ 10 h 30"/>
                    <a:gd name="T24" fmla="*/ 25 w 30"/>
                    <a:gd name="T25" fmla="*/ 5 h 30"/>
                    <a:gd name="T26" fmla="*/ 21 w 30"/>
                    <a:gd name="T27" fmla="*/ 2 h 30"/>
                    <a:gd name="T28" fmla="*/ 14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4" y="0"/>
                      </a:moveTo>
                      <a:lnTo>
                        <a:pt x="9" y="2"/>
                      </a:lnTo>
                      <a:lnTo>
                        <a:pt x="5" y="5"/>
                      </a:lnTo>
                      <a:lnTo>
                        <a:pt x="3" y="10"/>
                      </a:lnTo>
                      <a:lnTo>
                        <a:pt x="0" y="15"/>
                      </a:lnTo>
                      <a:lnTo>
                        <a:pt x="3" y="22"/>
                      </a:lnTo>
                      <a:lnTo>
                        <a:pt x="5" y="27"/>
                      </a:lnTo>
                      <a:lnTo>
                        <a:pt x="14" y="30"/>
                      </a:lnTo>
                      <a:lnTo>
                        <a:pt x="25" y="27"/>
                      </a:lnTo>
                      <a:lnTo>
                        <a:pt x="30" y="22"/>
                      </a:lnTo>
                      <a:lnTo>
                        <a:pt x="30" y="15"/>
                      </a:lnTo>
                      <a:lnTo>
                        <a:pt x="30" y="10"/>
                      </a:lnTo>
                      <a:lnTo>
                        <a:pt x="25" y="5"/>
                      </a:lnTo>
                      <a:lnTo>
                        <a:pt x="21" y="2"/>
                      </a:lnTo>
                      <a:lnTo>
                        <a:pt x="14" y="0"/>
                      </a:lnTo>
                      <a:close/>
                    </a:path>
                  </a:pathLst>
                </a:custGeom>
                <a:solidFill>
                  <a:srgbClr val="007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6" name="Freeform 663"/>
                <p:cNvSpPr>
                  <a:spLocks/>
                </p:cNvSpPr>
                <p:nvPr/>
              </p:nvSpPr>
              <p:spPr bwMode="auto">
                <a:xfrm>
                  <a:off x="3795" y="1291"/>
                  <a:ext cx="25" cy="25"/>
                </a:xfrm>
                <a:custGeom>
                  <a:avLst/>
                  <a:gdLst>
                    <a:gd name="T0" fmla="*/ 11 w 25"/>
                    <a:gd name="T1" fmla="*/ 0 h 25"/>
                    <a:gd name="T2" fmla="*/ 2 w 25"/>
                    <a:gd name="T3" fmla="*/ 3 h 25"/>
                    <a:gd name="T4" fmla="*/ 0 w 25"/>
                    <a:gd name="T5" fmla="*/ 13 h 25"/>
                    <a:gd name="T6" fmla="*/ 2 w 25"/>
                    <a:gd name="T7" fmla="*/ 23 h 25"/>
                    <a:gd name="T8" fmla="*/ 11 w 25"/>
                    <a:gd name="T9" fmla="*/ 25 h 25"/>
                    <a:gd name="T10" fmla="*/ 22 w 25"/>
                    <a:gd name="T11" fmla="*/ 23 h 25"/>
                    <a:gd name="T12" fmla="*/ 25 w 25"/>
                    <a:gd name="T13" fmla="*/ 13 h 25"/>
                    <a:gd name="T14" fmla="*/ 22 w 25"/>
                    <a:gd name="T15" fmla="*/ 3 h 25"/>
                    <a:gd name="T16" fmla="*/ 11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1" y="0"/>
                      </a:moveTo>
                      <a:lnTo>
                        <a:pt x="2" y="3"/>
                      </a:lnTo>
                      <a:lnTo>
                        <a:pt x="0" y="13"/>
                      </a:lnTo>
                      <a:lnTo>
                        <a:pt x="2" y="23"/>
                      </a:lnTo>
                      <a:lnTo>
                        <a:pt x="11" y="25"/>
                      </a:lnTo>
                      <a:lnTo>
                        <a:pt x="22" y="23"/>
                      </a:lnTo>
                      <a:lnTo>
                        <a:pt x="25" y="13"/>
                      </a:lnTo>
                      <a:lnTo>
                        <a:pt x="22" y="3"/>
                      </a:lnTo>
                      <a:lnTo>
                        <a:pt x="11" y="0"/>
                      </a:lnTo>
                      <a:close/>
                    </a:path>
                  </a:pathLst>
                </a:custGeom>
                <a:solidFill>
                  <a:srgbClr val="009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7" name="Freeform 664"/>
                <p:cNvSpPr>
                  <a:spLocks/>
                </p:cNvSpPr>
                <p:nvPr/>
              </p:nvSpPr>
              <p:spPr bwMode="auto">
                <a:xfrm>
                  <a:off x="3797" y="1291"/>
                  <a:ext cx="20" cy="23"/>
                </a:xfrm>
                <a:custGeom>
                  <a:avLst/>
                  <a:gdLst>
                    <a:gd name="T0" fmla="*/ 11 w 20"/>
                    <a:gd name="T1" fmla="*/ 0 h 23"/>
                    <a:gd name="T2" fmla="*/ 2 w 20"/>
                    <a:gd name="T3" fmla="*/ 3 h 23"/>
                    <a:gd name="T4" fmla="*/ 0 w 20"/>
                    <a:gd name="T5" fmla="*/ 13 h 23"/>
                    <a:gd name="T6" fmla="*/ 2 w 20"/>
                    <a:gd name="T7" fmla="*/ 20 h 23"/>
                    <a:gd name="T8" fmla="*/ 11 w 20"/>
                    <a:gd name="T9" fmla="*/ 23 h 23"/>
                    <a:gd name="T10" fmla="*/ 18 w 20"/>
                    <a:gd name="T11" fmla="*/ 20 h 23"/>
                    <a:gd name="T12" fmla="*/ 20 w 20"/>
                    <a:gd name="T13" fmla="*/ 13 h 23"/>
                    <a:gd name="T14" fmla="*/ 18 w 20"/>
                    <a:gd name="T15" fmla="*/ 3 h 23"/>
                    <a:gd name="T16" fmla="*/ 1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1" y="0"/>
                      </a:moveTo>
                      <a:lnTo>
                        <a:pt x="2" y="3"/>
                      </a:lnTo>
                      <a:lnTo>
                        <a:pt x="0" y="13"/>
                      </a:lnTo>
                      <a:lnTo>
                        <a:pt x="2" y="20"/>
                      </a:lnTo>
                      <a:lnTo>
                        <a:pt x="11" y="23"/>
                      </a:lnTo>
                      <a:lnTo>
                        <a:pt x="18" y="20"/>
                      </a:lnTo>
                      <a:lnTo>
                        <a:pt x="20" y="13"/>
                      </a:lnTo>
                      <a:lnTo>
                        <a:pt x="18" y="3"/>
                      </a:lnTo>
                      <a:lnTo>
                        <a:pt x="11"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8" name="Freeform 665"/>
                <p:cNvSpPr>
                  <a:spLocks/>
                </p:cNvSpPr>
                <p:nvPr/>
              </p:nvSpPr>
              <p:spPr bwMode="auto">
                <a:xfrm>
                  <a:off x="3799" y="1294"/>
                  <a:ext cx="16" cy="17"/>
                </a:xfrm>
                <a:custGeom>
                  <a:avLst/>
                  <a:gdLst>
                    <a:gd name="T0" fmla="*/ 9 w 16"/>
                    <a:gd name="T1" fmla="*/ 0 h 17"/>
                    <a:gd name="T2" fmla="*/ 2 w 16"/>
                    <a:gd name="T3" fmla="*/ 2 h 17"/>
                    <a:gd name="T4" fmla="*/ 0 w 16"/>
                    <a:gd name="T5" fmla="*/ 10 h 17"/>
                    <a:gd name="T6" fmla="*/ 2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10"/>
                      </a:lnTo>
                      <a:lnTo>
                        <a:pt x="2" y="15"/>
                      </a:lnTo>
                      <a:lnTo>
                        <a:pt x="9" y="17"/>
                      </a:lnTo>
                      <a:lnTo>
                        <a:pt x="14" y="15"/>
                      </a:lnTo>
                      <a:lnTo>
                        <a:pt x="16" y="10"/>
                      </a:lnTo>
                      <a:lnTo>
                        <a:pt x="14" y="2"/>
                      </a:lnTo>
                      <a:lnTo>
                        <a:pt x="9" y="0"/>
                      </a:lnTo>
                      <a:close/>
                    </a:path>
                  </a:pathLst>
                </a:custGeom>
                <a:solidFill>
                  <a:srgbClr val="00C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9" name="Freeform 666"/>
                <p:cNvSpPr>
                  <a:spLocks/>
                </p:cNvSpPr>
                <p:nvPr/>
              </p:nvSpPr>
              <p:spPr bwMode="auto">
                <a:xfrm>
                  <a:off x="3801" y="1296"/>
                  <a:ext cx="12" cy="13"/>
                </a:xfrm>
                <a:custGeom>
                  <a:avLst/>
                  <a:gdLst>
                    <a:gd name="T0" fmla="*/ 7 w 12"/>
                    <a:gd name="T1" fmla="*/ 0 h 13"/>
                    <a:gd name="T2" fmla="*/ 3 w 12"/>
                    <a:gd name="T3" fmla="*/ 3 h 13"/>
                    <a:gd name="T4" fmla="*/ 0 w 12"/>
                    <a:gd name="T5" fmla="*/ 8 h 13"/>
                    <a:gd name="T6" fmla="*/ 3 w 12"/>
                    <a:gd name="T7" fmla="*/ 10 h 13"/>
                    <a:gd name="T8" fmla="*/ 7 w 12"/>
                    <a:gd name="T9" fmla="*/ 13 h 13"/>
                    <a:gd name="T10" fmla="*/ 10 w 12"/>
                    <a:gd name="T11" fmla="*/ 10 h 13"/>
                    <a:gd name="T12" fmla="*/ 12 w 12"/>
                    <a:gd name="T13" fmla="*/ 8 h 13"/>
                    <a:gd name="T14" fmla="*/ 10 w 12"/>
                    <a:gd name="T15" fmla="*/ 3 h 13"/>
                    <a:gd name="T16" fmla="*/ 7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7" y="0"/>
                      </a:moveTo>
                      <a:lnTo>
                        <a:pt x="3" y="3"/>
                      </a:lnTo>
                      <a:lnTo>
                        <a:pt x="0" y="8"/>
                      </a:lnTo>
                      <a:lnTo>
                        <a:pt x="3" y="10"/>
                      </a:lnTo>
                      <a:lnTo>
                        <a:pt x="7" y="13"/>
                      </a:lnTo>
                      <a:lnTo>
                        <a:pt x="10" y="10"/>
                      </a:lnTo>
                      <a:lnTo>
                        <a:pt x="12" y="8"/>
                      </a:lnTo>
                      <a:lnTo>
                        <a:pt x="10" y="3"/>
                      </a:lnTo>
                      <a:lnTo>
                        <a:pt x="7" y="0"/>
                      </a:lnTo>
                      <a:close/>
                    </a:path>
                  </a:pathLst>
                </a:custGeom>
                <a:solidFill>
                  <a:srgbClr val="00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0" name="Freeform 667"/>
                <p:cNvSpPr>
                  <a:spLocks/>
                </p:cNvSpPr>
                <p:nvPr/>
              </p:nvSpPr>
              <p:spPr bwMode="auto">
                <a:xfrm>
                  <a:off x="3804" y="129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51" name="Freeform 668"/>
                <p:cNvSpPr>
                  <a:spLocks/>
                </p:cNvSpPr>
                <p:nvPr/>
              </p:nvSpPr>
              <p:spPr bwMode="auto">
                <a:xfrm>
                  <a:off x="3806" y="130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8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173" name="Freeform 669"/>
              <p:cNvSpPr>
                <a:spLocks/>
              </p:cNvSpPr>
              <p:nvPr/>
            </p:nvSpPr>
            <p:spPr bwMode="auto">
              <a:xfrm>
                <a:off x="1535" y="2003"/>
                <a:ext cx="16" cy="247"/>
              </a:xfrm>
              <a:custGeom>
                <a:avLst/>
                <a:gdLst>
                  <a:gd name="T0" fmla="*/ 139406645 w 7"/>
                  <a:gd name="T1" fmla="*/ 0 h 99"/>
                  <a:gd name="T2" fmla="*/ 0 w 7"/>
                  <a:gd name="T3" fmla="*/ 2147483647 h 99"/>
                  <a:gd name="T4" fmla="*/ 211962722 w 7"/>
                  <a:gd name="T5" fmla="*/ 2147483647 h 99"/>
                  <a:gd name="T6" fmla="*/ 139406645 w 7"/>
                  <a:gd name="T7" fmla="*/ 2147483647 h 99"/>
                  <a:gd name="T8" fmla="*/ 0 60000 65536"/>
                  <a:gd name="T9" fmla="*/ 0 60000 65536"/>
                  <a:gd name="T10" fmla="*/ 0 60000 65536"/>
                  <a:gd name="T11" fmla="*/ 0 60000 65536"/>
                  <a:gd name="T12" fmla="*/ 0 w 7"/>
                  <a:gd name="T13" fmla="*/ 0 h 99"/>
                  <a:gd name="T14" fmla="*/ 7 w 7"/>
                  <a:gd name="T15" fmla="*/ 99 h 99"/>
                </a:gdLst>
                <a:ahLst/>
                <a:cxnLst>
                  <a:cxn ang="T8">
                    <a:pos x="T0" y="T1"/>
                  </a:cxn>
                  <a:cxn ang="T9">
                    <a:pos x="T2" y="T3"/>
                  </a:cxn>
                  <a:cxn ang="T10">
                    <a:pos x="T4" y="T5"/>
                  </a:cxn>
                  <a:cxn ang="T11">
                    <a:pos x="T6" y="T7"/>
                  </a:cxn>
                </a:cxnLst>
                <a:rect l="T12" t="T13" r="T14" b="T15"/>
                <a:pathLst>
                  <a:path w="7" h="99">
                    <a:moveTo>
                      <a:pt x="4" y="0"/>
                    </a:moveTo>
                    <a:cubicBezTo>
                      <a:pt x="1" y="9"/>
                      <a:pt x="0" y="15"/>
                      <a:pt x="0" y="23"/>
                    </a:cubicBezTo>
                    <a:cubicBezTo>
                      <a:pt x="2" y="38"/>
                      <a:pt x="4" y="52"/>
                      <a:pt x="6" y="66"/>
                    </a:cubicBezTo>
                    <a:cubicBezTo>
                      <a:pt x="7" y="77"/>
                      <a:pt x="2" y="88"/>
                      <a:pt x="4" y="99"/>
                    </a:cubicBezTo>
                  </a:path>
                </a:pathLst>
              </a:custGeom>
              <a:noFill/>
              <a:ln w="2857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74" name="Freeform 670"/>
              <p:cNvSpPr>
                <a:spLocks/>
              </p:cNvSpPr>
              <p:nvPr/>
            </p:nvSpPr>
            <p:spPr bwMode="auto">
              <a:xfrm>
                <a:off x="1540" y="2040"/>
                <a:ext cx="185" cy="112"/>
              </a:xfrm>
              <a:custGeom>
                <a:avLst/>
                <a:gdLst>
                  <a:gd name="T0" fmla="*/ 0 w 81"/>
                  <a:gd name="T1" fmla="*/ 0 h 45"/>
                  <a:gd name="T2" fmla="*/ 345468552 w 81"/>
                  <a:gd name="T3" fmla="*/ 1008009328 h 45"/>
                  <a:gd name="T4" fmla="*/ 476974827 w 81"/>
                  <a:gd name="T5" fmla="*/ 1667448523 h 45"/>
                  <a:gd name="T6" fmla="*/ 640941684 w 81"/>
                  <a:gd name="T7" fmla="*/ 1667448523 h 45"/>
                  <a:gd name="T8" fmla="*/ 849356458 w 81"/>
                  <a:gd name="T9" fmla="*/ 2147483647 h 45"/>
                  <a:gd name="T10" fmla="*/ 1032972450 w 81"/>
                  <a:gd name="T11" fmla="*/ 2147483647 h 45"/>
                  <a:gd name="T12" fmla="*/ 1358688073 w 81"/>
                  <a:gd name="T13" fmla="*/ 2147483647 h 45"/>
                  <a:gd name="T14" fmla="*/ 1672695968 w 81"/>
                  <a:gd name="T15" fmla="*/ 2147483647 h 45"/>
                  <a:gd name="T16" fmla="*/ 2147483647 w 81"/>
                  <a:gd name="T17" fmla="*/ 2147483647 h 45"/>
                  <a:gd name="T18" fmla="*/ 2147483647 w 81"/>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5"/>
                  <a:gd name="T32" fmla="*/ 81 w 8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5">
                    <a:moveTo>
                      <a:pt x="0" y="0"/>
                    </a:moveTo>
                    <a:cubicBezTo>
                      <a:pt x="4" y="2"/>
                      <a:pt x="7" y="3"/>
                      <a:pt x="10" y="5"/>
                    </a:cubicBezTo>
                    <a:cubicBezTo>
                      <a:pt x="11" y="6"/>
                      <a:pt x="12" y="7"/>
                      <a:pt x="14" y="8"/>
                    </a:cubicBezTo>
                    <a:cubicBezTo>
                      <a:pt x="15" y="9"/>
                      <a:pt x="18" y="8"/>
                      <a:pt x="19" y="8"/>
                    </a:cubicBezTo>
                    <a:cubicBezTo>
                      <a:pt x="21" y="9"/>
                      <a:pt x="23" y="10"/>
                      <a:pt x="25" y="11"/>
                    </a:cubicBezTo>
                    <a:cubicBezTo>
                      <a:pt x="27" y="12"/>
                      <a:pt x="29" y="12"/>
                      <a:pt x="30" y="13"/>
                    </a:cubicBezTo>
                    <a:cubicBezTo>
                      <a:pt x="34" y="14"/>
                      <a:pt x="40" y="17"/>
                      <a:pt x="40" y="17"/>
                    </a:cubicBezTo>
                    <a:cubicBezTo>
                      <a:pt x="41" y="19"/>
                      <a:pt x="47" y="30"/>
                      <a:pt x="49" y="32"/>
                    </a:cubicBezTo>
                    <a:cubicBezTo>
                      <a:pt x="55" y="36"/>
                      <a:pt x="64" y="38"/>
                      <a:pt x="72" y="41"/>
                    </a:cubicBezTo>
                    <a:cubicBezTo>
                      <a:pt x="75" y="42"/>
                      <a:pt x="78" y="44"/>
                      <a:pt x="81" y="45"/>
                    </a:cubicBezTo>
                  </a:path>
                </a:pathLst>
              </a:custGeom>
              <a:noFill/>
              <a:ln w="11113"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75" name="Freeform 671"/>
              <p:cNvSpPr>
                <a:spLocks/>
              </p:cNvSpPr>
              <p:nvPr/>
            </p:nvSpPr>
            <p:spPr bwMode="auto">
              <a:xfrm>
                <a:off x="1565" y="2060"/>
                <a:ext cx="34" cy="62"/>
              </a:xfrm>
              <a:custGeom>
                <a:avLst/>
                <a:gdLst>
                  <a:gd name="T0" fmla="*/ 62570780 w 15"/>
                  <a:gd name="T1" fmla="*/ 0 h 25"/>
                  <a:gd name="T2" fmla="*/ 254488261 w 15"/>
                  <a:gd name="T3" fmla="*/ 2147483647 h 25"/>
                  <a:gd name="T4" fmla="*/ 436961307 w 15"/>
                  <a:gd name="T5" fmla="*/ 2147483647 h 25"/>
                  <a:gd name="T6" fmla="*/ 0 60000 65536"/>
                  <a:gd name="T7" fmla="*/ 0 60000 65536"/>
                  <a:gd name="T8" fmla="*/ 0 60000 65536"/>
                  <a:gd name="T9" fmla="*/ 0 w 15"/>
                  <a:gd name="T10" fmla="*/ 0 h 25"/>
                  <a:gd name="T11" fmla="*/ 15 w 15"/>
                  <a:gd name="T12" fmla="*/ 25 h 25"/>
                </a:gdLst>
                <a:ahLst/>
                <a:cxnLst>
                  <a:cxn ang="T6">
                    <a:pos x="T0" y="T1"/>
                  </a:cxn>
                  <a:cxn ang="T7">
                    <a:pos x="T2" y="T3"/>
                  </a:cxn>
                  <a:cxn ang="T8">
                    <a:pos x="T4" y="T5"/>
                  </a:cxn>
                </a:cxnLst>
                <a:rect l="T9" t="T10" r="T11" b="T12"/>
                <a:pathLst>
                  <a:path w="15" h="25">
                    <a:moveTo>
                      <a:pt x="2" y="0"/>
                    </a:moveTo>
                    <a:cubicBezTo>
                      <a:pt x="0" y="6"/>
                      <a:pt x="3" y="9"/>
                      <a:pt x="9" y="12"/>
                    </a:cubicBezTo>
                    <a:cubicBezTo>
                      <a:pt x="12" y="16"/>
                      <a:pt x="14" y="20"/>
                      <a:pt x="15" y="25"/>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76" name="Freeform 672"/>
              <p:cNvSpPr>
                <a:spLocks/>
              </p:cNvSpPr>
              <p:nvPr/>
            </p:nvSpPr>
            <p:spPr bwMode="auto">
              <a:xfrm>
                <a:off x="1629" y="2085"/>
                <a:ext cx="108" cy="30"/>
              </a:xfrm>
              <a:custGeom>
                <a:avLst/>
                <a:gdLst>
                  <a:gd name="T0" fmla="*/ 0 w 47"/>
                  <a:gd name="T1" fmla="*/ 0 h 12"/>
                  <a:gd name="T2" fmla="*/ 1128573522 w 47"/>
                  <a:gd name="T3" fmla="*/ 729446613 h 12"/>
                  <a:gd name="T4" fmla="*/ 1519116419 w 47"/>
                  <a:gd name="T5" fmla="*/ 1572087425 h 12"/>
                  <a:gd name="T6" fmla="*/ 1701101047 w 47"/>
                  <a:gd name="T7" fmla="*/ 2147483647 h 12"/>
                  <a:gd name="T8" fmla="*/ 1818825190 w 47"/>
                  <a:gd name="T9" fmla="*/ 2147483647 h 12"/>
                  <a:gd name="T10" fmla="*/ 0 60000 65536"/>
                  <a:gd name="T11" fmla="*/ 0 60000 65536"/>
                  <a:gd name="T12" fmla="*/ 0 60000 65536"/>
                  <a:gd name="T13" fmla="*/ 0 60000 65536"/>
                  <a:gd name="T14" fmla="*/ 0 60000 65536"/>
                  <a:gd name="T15" fmla="*/ 0 w 47"/>
                  <a:gd name="T16" fmla="*/ 0 h 12"/>
                  <a:gd name="T17" fmla="*/ 47 w 47"/>
                  <a:gd name="T18" fmla="*/ 12 h 12"/>
                </a:gdLst>
                <a:ahLst/>
                <a:cxnLst>
                  <a:cxn ang="T10">
                    <a:pos x="T0" y="T1"/>
                  </a:cxn>
                  <a:cxn ang="T11">
                    <a:pos x="T2" y="T3"/>
                  </a:cxn>
                  <a:cxn ang="T12">
                    <a:pos x="T4" y="T5"/>
                  </a:cxn>
                  <a:cxn ang="T13">
                    <a:pos x="T6" y="T7"/>
                  </a:cxn>
                  <a:cxn ang="T14">
                    <a:pos x="T8" y="T9"/>
                  </a:cxn>
                </a:cxnLst>
                <a:rect l="T15" t="T16" r="T17" b="T18"/>
                <a:pathLst>
                  <a:path w="47" h="12">
                    <a:moveTo>
                      <a:pt x="0" y="0"/>
                    </a:moveTo>
                    <a:cubicBezTo>
                      <a:pt x="10" y="1"/>
                      <a:pt x="18" y="3"/>
                      <a:pt x="29" y="3"/>
                    </a:cubicBezTo>
                    <a:cubicBezTo>
                      <a:pt x="32" y="4"/>
                      <a:pt x="35" y="6"/>
                      <a:pt x="39" y="7"/>
                    </a:cubicBezTo>
                    <a:cubicBezTo>
                      <a:pt x="41" y="9"/>
                      <a:pt x="41" y="10"/>
                      <a:pt x="44" y="11"/>
                    </a:cubicBezTo>
                    <a:cubicBezTo>
                      <a:pt x="45" y="12"/>
                      <a:pt x="47" y="12"/>
                      <a:pt x="47"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77" name="Group 673"/>
              <p:cNvGrpSpPr>
                <a:grpSpLocks/>
              </p:cNvGrpSpPr>
              <p:nvPr/>
            </p:nvGrpSpPr>
            <p:grpSpPr bwMode="auto">
              <a:xfrm>
                <a:off x="1682" y="2088"/>
                <a:ext cx="34" cy="32"/>
                <a:chOff x="3852" y="1137"/>
                <a:chExt cx="34" cy="32"/>
              </a:xfrm>
            </p:grpSpPr>
            <p:sp>
              <p:nvSpPr>
                <p:cNvPr id="4234" name="Freeform 674"/>
                <p:cNvSpPr>
                  <a:spLocks/>
                </p:cNvSpPr>
                <p:nvPr/>
              </p:nvSpPr>
              <p:spPr bwMode="auto">
                <a:xfrm>
                  <a:off x="3852" y="1137"/>
                  <a:ext cx="34" cy="32"/>
                </a:xfrm>
                <a:custGeom>
                  <a:avLst/>
                  <a:gdLst>
                    <a:gd name="T0" fmla="*/ 16 w 34"/>
                    <a:gd name="T1" fmla="*/ 0 h 32"/>
                    <a:gd name="T2" fmla="*/ 9 w 34"/>
                    <a:gd name="T3" fmla="*/ 2 h 32"/>
                    <a:gd name="T4" fmla="*/ 4 w 34"/>
                    <a:gd name="T5" fmla="*/ 4 h 32"/>
                    <a:gd name="T6" fmla="*/ 2 w 34"/>
                    <a:gd name="T7" fmla="*/ 9 h 32"/>
                    <a:gd name="T8" fmla="*/ 0 w 34"/>
                    <a:gd name="T9" fmla="*/ 17 h 32"/>
                    <a:gd name="T10" fmla="*/ 2 w 34"/>
                    <a:gd name="T11" fmla="*/ 22 h 32"/>
                    <a:gd name="T12" fmla="*/ 4 w 34"/>
                    <a:gd name="T13" fmla="*/ 27 h 32"/>
                    <a:gd name="T14" fmla="*/ 9 w 34"/>
                    <a:gd name="T15" fmla="*/ 32 h 32"/>
                    <a:gd name="T16" fmla="*/ 16 w 34"/>
                    <a:gd name="T17" fmla="*/ 32 h 32"/>
                    <a:gd name="T18" fmla="*/ 23 w 34"/>
                    <a:gd name="T19" fmla="*/ 32 h 32"/>
                    <a:gd name="T20" fmla="*/ 30 w 34"/>
                    <a:gd name="T21" fmla="*/ 27 h 32"/>
                    <a:gd name="T22" fmla="*/ 32 w 34"/>
                    <a:gd name="T23" fmla="*/ 22 h 32"/>
                    <a:gd name="T24" fmla="*/ 34 w 34"/>
                    <a:gd name="T25" fmla="*/ 17 h 32"/>
                    <a:gd name="T26" fmla="*/ 32 w 34"/>
                    <a:gd name="T27" fmla="*/ 9 h 32"/>
                    <a:gd name="T28" fmla="*/ 30 w 34"/>
                    <a:gd name="T29" fmla="*/ 4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4"/>
                      </a:lnTo>
                      <a:lnTo>
                        <a:pt x="2" y="9"/>
                      </a:lnTo>
                      <a:lnTo>
                        <a:pt x="0" y="17"/>
                      </a:lnTo>
                      <a:lnTo>
                        <a:pt x="2" y="22"/>
                      </a:lnTo>
                      <a:lnTo>
                        <a:pt x="4" y="27"/>
                      </a:lnTo>
                      <a:lnTo>
                        <a:pt x="9" y="32"/>
                      </a:lnTo>
                      <a:lnTo>
                        <a:pt x="16" y="32"/>
                      </a:lnTo>
                      <a:lnTo>
                        <a:pt x="23" y="32"/>
                      </a:lnTo>
                      <a:lnTo>
                        <a:pt x="30" y="27"/>
                      </a:lnTo>
                      <a:lnTo>
                        <a:pt x="32" y="22"/>
                      </a:lnTo>
                      <a:lnTo>
                        <a:pt x="34" y="17"/>
                      </a:lnTo>
                      <a:lnTo>
                        <a:pt x="32" y="9"/>
                      </a:lnTo>
                      <a:lnTo>
                        <a:pt x="30" y="4"/>
                      </a:lnTo>
                      <a:lnTo>
                        <a:pt x="23" y="2"/>
                      </a:lnTo>
                      <a:lnTo>
                        <a:pt x="16" y="0"/>
                      </a:lnTo>
                      <a:close/>
                    </a:path>
                  </a:pathLst>
                </a:custGeom>
                <a:solidFill>
                  <a:srgbClr val="FF6A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5" name="Freeform 675"/>
                <p:cNvSpPr>
                  <a:spLocks/>
                </p:cNvSpPr>
                <p:nvPr/>
              </p:nvSpPr>
              <p:spPr bwMode="auto">
                <a:xfrm>
                  <a:off x="3854" y="1139"/>
                  <a:ext cx="28" cy="27"/>
                </a:xfrm>
                <a:custGeom>
                  <a:avLst/>
                  <a:gdLst>
                    <a:gd name="T0" fmla="*/ 14 w 28"/>
                    <a:gd name="T1" fmla="*/ 0 h 27"/>
                    <a:gd name="T2" fmla="*/ 7 w 28"/>
                    <a:gd name="T3" fmla="*/ 2 h 27"/>
                    <a:gd name="T4" fmla="*/ 5 w 28"/>
                    <a:gd name="T5" fmla="*/ 5 h 27"/>
                    <a:gd name="T6" fmla="*/ 0 w 28"/>
                    <a:gd name="T7" fmla="*/ 15 h 27"/>
                    <a:gd name="T8" fmla="*/ 5 w 28"/>
                    <a:gd name="T9" fmla="*/ 25 h 27"/>
                    <a:gd name="T10" fmla="*/ 14 w 28"/>
                    <a:gd name="T11" fmla="*/ 27 h 27"/>
                    <a:gd name="T12" fmla="*/ 25 w 28"/>
                    <a:gd name="T13" fmla="*/ 25 h 27"/>
                    <a:gd name="T14" fmla="*/ 28 w 28"/>
                    <a:gd name="T15" fmla="*/ 15 h 27"/>
                    <a:gd name="T16" fmla="*/ 25 w 28"/>
                    <a:gd name="T17" fmla="*/ 5 h 27"/>
                    <a:gd name="T18" fmla="*/ 21 w 28"/>
                    <a:gd name="T19" fmla="*/ 2 h 27"/>
                    <a:gd name="T20" fmla="*/ 14 w 2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7"/>
                    <a:gd name="T35" fmla="*/ 28 w 2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7">
                      <a:moveTo>
                        <a:pt x="14" y="0"/>
                      </a:moveTo>
                      <a:lnTo>
                        <a:pt x="7" y="2"/>
                      </a:lnTo>
                      <a:lnTo>
                        <a:pt x="5" y="5"/>
                      </a:lnTo>
                      <a:lnTo>
                        <a:pt x="0" y="15"/>
                      </a:lnTo>
                      <a:lnTo>
                        <a:pt x="5" y="25"/>
                      </a:lnTo>
                      <a:lnTo>
                        <a:pt x="14" y="27"/>
                      </a:lnTo>
                      <a:lnTo>
                        <a:pt x="25" y="25"/>
                      </a:lnTo>
                      <a:lnTo>
                        <a:pt x="28" y="15"/>
                      </a:lnTo>
                      <a:lnTo>
                        <a:pt x="25" y="5"/>
                      </a:lnTo>
                      <a:lnTo>
                        <a:pt x="21" y="2"/>
                      </a:lnTo>
                      <a:lnTo>
                        <a:pt x="14" y="0"/>
                      </a:lnTo>
                      <a:close/>
                    </a:path>
                  </a:pathLst>
                </a:custGeom>
                <a:solidFill>
                  <a:srgbClr val="FF77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6" name="Freeform 676"/>
                <p:cNvSpPr>
                  <a:spLocks/>
                </p:cNvSpPr>
                <p:nvPr/>
              </p:nvSpPr>
              <p:spPr bwMode="auto">
                <a:xfrm>
                  <a:off x="3856" y="1141"/>
                  <a:ext cx="26" cy="25"/>
                </a:xfrm>
                <a:custGeom>
                  <a:avLst/>
                  <a:gdLst>
                    <a:gd name="T0" fmla="*/ 12 w 26"/>
                    <a:gd name="T1" fmla="*/ 0 h 25"/>
                    <a:gd name="T2" fmla="*/ 3 w 26"/>
                    <a:gd name="T3" fmla="*/ 3 h 25"/>
                    <a:gd name="T4" fmla="*/ 0 w 26"/>
                    <a:gd name="T5" fmla="*/ 13 h 25"/>
                    <a:gd name="T6" fmla="*/ 3 w 26"/>
                    <a:gd name="T7" fmla="*/ 20 h 25"/>
                    <a:gd name="T8" fmla="*/ 7 w 26"/>
                    <a:gd name="T9" fmla="*/ 25 h 25"/>
                    <a:gd name="T10" fmla="*/ 12 w 26"/>
                    <a:gd name="T11" fmla="*/ 25 h 25"/>
                    <a:gd name="T12" fmla="*/ 17 w 26"/>
                    <a:gd name="T13" fmla="*/ 25 h 25"/>
                    <a:gd name="T14" fmla="*/ 21 w 26"/>
                    <a:gd name="T15" fmla="*/ 20 h 25"/>
                    <a:gd name="T16" fmla="*/ 26 w 26"/>
                    <a:gd name="T17" fmla="*/ 18 h 25"/>
                    <a:gd name="T18" fmla="*/ 26 w 26"/>
                    <a:gd name="T19" fmla="*/ 13 h 25"/>
                    <a:gd name="T20" fmla="*/ 26 w 26"/>
                    <a:gd name="T21" fmla="*/ 8 h 25"/>
                    <a:gd name="T22" fmla="*/ 21 w 26"/>
                    <a:gd name="T23" fmla="*/ 3 h 25"/>
                    <a:gd name="T24" fmla="*/ 12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12" y="0"/>
                      </a:moveTo>
                      <a:lnTo>
                        <a:pt x="3" y="3"/>
                      </a:lnTo>
                      <a:lnTo>
                        <a:pt x="0" y="13"/>
                      </a:lnTo>
                      <a:lnTo>
                        <a:pt x="3" y="20"/>
                      </a:lnTo>
                      <a:lnTo>
                        <a:pt x="7" y="25"/>
                      </a:lnTo>
                      <a:lnTo>
                        <a:pt x="12" y="25"/>
                      </a:lnTo>
                      <a:lnTo>
                        <a:pt x="17" y="25"/>
                      </a:lnTo>
                      <a:lnTo>
                        <a:pt x="21" y="20"/>
                      </a:lnTo>
                      <a:lnTo>
                        <a:pt x="26" y="18"/>
                      </a:lnTo>
                      <a:lnTo>
                        <a:pt x="26" y="13"/>
                      </a:lnTo>
                      <a:lnTo>
                        <a:pt x="26" y="8"/>
                      </a:lnTo>
                      <a:lnTo>
                        <a:pt x="21" y="3"/>
                      </a:lnTo>
                      <a:lnTo>
                        <a:pt x="12" y="0"/>
                      </a:lnTo>
                      <a:close/>
                    </a:path>
                  </a:pathLst>
                </a:custGeom>
                <a:solidFill>
                  <a:srgbClr val="FF8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7" name="Freeform 677"/>
                <p:cNvSpPr>
                  <a:spLocks/>
                </p:cNvSpPr>
                <p:nvPr/>
              </p:nvSpPr>
              <p:spPr bwMode="auto">
                <a:xfrm>
                  <a:off x="3859" y="1144"/>
                  <a:ext cx="20" cy="20"/>
                </a:xfrm>
                <a:custGeom>
                  <a:avLst/>
                  <a:gdLst>
                    <a:gd name="T0" fmla="*/ 9 w 20"/>
                    <a:gd name="T1" fmla="*/ 0 h 20"/>
                    <a:gd name="T2" fmla="*/ 2 w 20"/>
                    <a:gd name="T3" fmla="*/ 2 h 20"/>
                    <a:gd name="T4" fmla="*/ 0 w 20"/>
                    <a:gd name="T5" fmla="*/ 10 h 20"/>
                    <a:gd name="T6" fmla="*/ 2 w 20"/>
                    <a:gd name="T7" fmla="*/ 17 h 20"/>
                    <a:gd name="T8" fmla="*/ 9 w 20"/>
                    <a:gd name="T9" fmla="*/ 20 h 20"/>
                    <a:gd name="T10" fmla="*/ 18 w 20"/>
                    <a:gd name="T11" fmla="*/ 17 h 20"/>
                    <a:gd name="T12" fmla="*/ 20 w 20"/>
                    <a:gd name="T13" fmla="*/ 10 h 20"/>
                    <a:gd name="T14" fmla="*/ 18 w 20"/>
                    <a:gd name="T15" fmla="*/ 2 h 20"/>
                    <a:gd name="T16" fmla="*/ 9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9" y="0"/>
                      </a:moveTo>
                      <a:lnTo>
                        <a:pt x="2" y="2"/>
                      </a:lnTo>
                      <a:lnTo>
                        <a:pt x="0" y="10"/>
                      </a:lnTo>
                      <a:lnTo>
                        <a:pt x="2" y="17"/>
                      </a:lnTo>
                      <a:lnTo>
                        <a:pt x="9" y="20"/>
                      </a:lnTo>
                      <a:lnTo>
                        <a:pt x="18" y="17"/>
                      </a:lnTo>
                      <a:lnTo>
                        <a:pt x="20" y="10"/>
                      </a:lnTo>
                      <a:lnTo>
                        <a:pt x="18" y="2"/>
                      </a:lnTo>
                      <a:lnTo>
                        <a:pt x="9" y="0"/>
                      </a:lnTo>
                      <a:close/>
                    </a:path>
                  </a:pathLst>
                </a:custGeom>
                <a:solidFill>
                  <a:srgbClr val="FFA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8" name="Freeform 678"/>
                <p:cNvSpPr>
                  <a:spLocks/>
                </p:cNvSpPr>
                <p:nvPr/>
              </p:nvSpPr>
              <p:spPr bwMode="auto">
                <a:xfrm>
                  <a:off x="3861" y="1144"/>
                  <a:ext cx="16" cy="17"/>
                </a:xfrm>
                <a:custGeom>
                  <a:avLst/>
                  <a:gdLst>
                    <a:gd name="T0" fmla="*/ 7 w 16"/>
                    <a:gd name="T1" fmla="*/ 0 h 17"/>
                    <a:gd name="T2" fmla="*/ 2 w 16"/>
                    <a:gd name="T3" fmla="*/ 2 h 17"/>
                    <a:gd name="T4" fmla="*/ 0 w 16"/>
                    <a:gd name="T5" fmla="*/ 10 h 17"/>
                    <a:gd name="T6" fmla="*/ 2 w 16"/>
                    <a:gd name="T7" fmla="*/ 15 h 17"/>
                    <a:gd name="T8" fmla="*/ 7 w 16"/>
                    <a:gd name="T9" fmla="*/ 17 h 17"/>
                    <a:gd name="T10" fmla="*/ 14 w 16"/>
                    <a:gd name="T11" fmla="*/ 15 h 17"/>
                    <a:gd name="T12" fmla="*/ 16 w 16"/>
                    <a:gd name="T13" fmla="*/ 10 h 17"/>
                    <a:gd name="T14" fmla="*/ 14 w 16"/>
                    <a:gd name="T15" fmla="*/ 2 h 17"/>
                    <a:gd name="T16" fmla="*/ 7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7" y="0"/>
                      </a:moveTo>
                      <a:lnTo>
                        <a:pt x="2" y="2"/>
                      </a:lnTo>
                      <a:lnTo>
                        <a:pt x="0" y="10"/>
                      </a:lnTo>
                      <a:lnTo>
                        <a:pt x="2" y="15"/>
                      </a:lnTo>
                      <a:lnTo>
                        <a:pt x="7" y="17"/>
                      </a:lnTo>
                      <a:lnTo>
                        <a:pt x="14" y="15"/>
                      </a:lnTo>
                      <a:lnTo>
                        <a:pt x="16" y="10"/>
                      </a:lnTo>
                      <a:lnTo>
                        <a:pt x="14" y="2"/>
                      </a:lnTo>
                      <a:lnTo>
                        <a:pt x="7" y="0"/>
                      </a:lnTo>
                      <a:close/>
                    </a:path>
                  </a:pathLst>
                </a:custGeom>
                <a:solidFill>
                  <a:srgbClr val="FFC2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9" name="Freeform 679"/>
                <p:cNvSpPr>
                  <a:spLocks/>
                </p:cNvSpPr>
                <p:nvPr/>
              </p:nvSpPr>
              <p:spPr bwMode="auto">
                <a:xfrm>
                  <a:off x="3863" y="1146"/>
                  <a:ext cx="12" cy="13"/>
                </a:xfrm>
                <a:custGeom>
                  <a:avLst/>
                  <a:gdLst>
                    <a:gd name="T0" fmla="*/ 5 w 12"/>
                    <a:gd name="T1" fmla="*/ 0 h 13"/>
                    <a:gd name="T2" fmla="*/ 3 w 12"/>
                    <a:gd name="T3" fmla="*/ 3 h 13"/>
                    <a:gd name="T4" fmla="*/ 0 w 12"/>
                    <a:gd name="T5" fmla="*/ 8 h 13"/>
                    <a:gd name="T6" fmla="*/ 3 w 12"/>
                    <a:gd name="T7" fmla="*/ 10 h 13"/>
                    <a:gd name="T8" fmla="*/ 5 w 12"/>
                    <a:gd name="T9" fmla="*/ 13 h 13"/>
                    <a:gd name="T10" fmla="*/ 10 w 12"/>
                    <a:gd name="T11" fmla="*/ 10 h 13"/>
                    <a:gd name="T12" fmla="*/ 12 w 12"/>
                    <a:gd name="T13" fmla="*/ 8 h 13"/>
                    <a:gd name="T14" fmla="*/ 10 w 12"/>
                    <a:gd name="T15" fmla="*/ 3 h 13"/>
                    <a:gd name="T16" fmla="*/ 5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5" y="0"/>
                      </a:moveTo>
                      <a:lnTo>
                        <a:pt x="3" y="3"/>
                      </a:lnTo>
                      <a:lnTo>
                        <a:pt x="0" y="8"/>
                      </a:lnTo>
                      <a:lnTo>
                        <a:pt x="3" y="10"/>
                      </a:lnTo>
                      <a:lnTo>
                        <a:pt x="5" y="13"/>
                      </a:lnTo>
                      <a:lnTo>
                        <a:pt x="10" y="10"/>
                      </a:lnTo>
                      <a:lnTo>
                        <a:pt x="12" y="8"/>
                      </a:lnTo>
                      <a:lnTo>
                        <a:pt x="10" y="3"/>
                      </a:lnTo>
                      <a:lnTo>
                        <a:pt x="5" y="0"/>
                      </a:lnTo>
                      <a:close/>
                    </a:path>
                  </a:pathLst>
                </a:custGeom>
                <a:solidFill>
                  <a:srgbClr val="FFDA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0" name="Freeform 680"/>
                <p:cNvSpPr>
                  <a:spLocks/>
                </p:cNvSpPr>
                <p:nvPr/>
              </p:nvSpPr>
              <p:spPr bwMode="auto">
                <a:xfrm>
                  <a:off x="3866" y="1149"/>
                  <a:ext cx="9" cy="7"/>
                </a:xfrm>
                <a:custGeom>
                  <a:avLst/>
                  <a:gdLst>
                    <a:gd name="T0" fmla="*/ 4 w 9"/>
                    <a:gd name="T1" fmla="*/ 0 h 7"/>
                    <a:gd name="T2" fmla="*/ 2 w 9"/>
                    <a:gd name="T3" fmla="*/ 2 h 7"/>
                    <a:gd name="T4" fmla="*/ 0 w 9"/>
                    <a:gd name="T5" fmla="*/ 5 h 7"/>
                    <a:gd name="T6" fmla="*/ 2 w 9"/>
                    <a:gd name="T7" fmla="*/ 7 h 7"/>
                    <a:gd name="T8" fmla="*/ 4 w 9"/>
                    <a:gd name="T9" fmla="*/ 7 h 7"/>
                    <a:gd name="T10" fmla="*/ 7 w 9"/>
                    <a:gd name="T11" fmla="*/ 7 h 7"/>
                    <a:gd name="T12" fmla="*/ 9 w 9"/>
                    <a:gd name="T13" fmla="*/ 5 h 7"/>
                    <a:gd name="T14" fmla="*/ 7 w 9"/>
                    <a:gd name="T15" fmla="*/ 2 h 7"/>
                    <a:gd name="T16" fmla="*/ 4 w 9"/>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4" y="0"/>
                      </a:moveTo>
                      <a:lnTo>
                        <a:pt x="2" y="2"/>
                      </a:lnTo>
                      <a:lnTo>
                        <a:pt x="0" y="5"/>
                      </a:lnTo>
                      <a:lnTo>
                        <a:pt x="2" y="7"/>
                      </a:lnTo>
                      <a:lnTo>
                        <a:pt x="4" y="7"/>
                      </a:lnTo>
                      <a:lnTo>
                        <a:pt x="7" y="7"/>
                      </a:lnTo>
                      <a:lnTo>
                        <a:pt x="9" y="5"/>
                      </a:lnTo>
                      <a:lnTo>
                        <a:pt x="7" y="2"/>
                      </a:lnTo>
                      <a:lnTo>
                        <a:pt x="4" y="0"/>
                      </a:lnTo>
                      <a:close/>
                    </a:path>
                  </a:pathLst>
                </a:custGeom>
                <a:solidFill>
                  <a:srgbClr val="FFE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41" name="Freeform 681"/>
                <p:cNvSpPr>
                  <a:spLocks/>
                </p:cNvSpPr>
                <p:nvPr/>
              </p:nvSpPr>
              <p:spPr bwMode="auto">
                <a:xfrm>
                  <a:off x="3868" y="115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FFF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78" name="Group 682"/>
              <p:cNvGrpSpPr>
                <a:grpSpLocks/>
              </p:cNvGrpSpPr>
              <p:nvPr/>
            </p:nvGrpSpPr>
            <p:grpSpPr bwMode="auto">
              <a:xfrm>
                <a:off x="1567" y="2130"/>
                <a:ext cx="46" cy="42"/>
                <a:chOff x="3737" y="1179"/>
                <a:chExt cx="46" cy="42"/>
              </a:xfrm>
            </p:grpSpPr>
            <p:sp>
              <p:nvSpPr>
                <p:cNvPr id="4224" name="Freeform 683"/>
                <p:cNvSpPr>
                  <a:spLocks/>
                </p:cNvSpPr>
                <p:nvPr/>
              </p:nvSpPr>
              <p:spPr bwMode="auto">
                <a:xfrm>
                  <a:off x="3737" y="1179"/>
                  <a:ext cx="46" cy="42"/>
                </a:xfrm>
                <a:custGeom>
                  <a:avLst/>
                  <a:gdLst>
                    <a:gd name="T0" fmla="*/ 23 w 46"/>
                    <a:gd name="T1" fmla="*/ 0 h 42"/>
                    <a:gd name="T2" fmla="*/ 14 w 46"/>
                    <a:gd name="T3" fmla="*/ 2 h 42"/>
                    <a:gd name="T4" fmla="*/ 7 w 46"/>
                    <a:gd name="T5" fmla="*/ 7 h 42"/>
                    <a:gd name="T6" fmla="*/ 2 w 46"/>
                    <a:gd name="T7" fmla="*/ 12 h 42"/>
                    <a:gd name="T8" fmla="*/ 0 w 46"/>
                    <a:gd name="T9" fmla="*/ 20 h 42"/>
                    <a:gd name="T10" fmla="*/ 2 w 46"/>
                    <a:gd name="T11" fmla="*/ 30 h 42"/>
                    <a:gd name="T12" fmla="*/ 7 w 46"/>
                    <a:gd name="T13" fmla="*/ 35 h 42"/>
                    <a:gd name="T14" fmla="*/ 14 w 46"/>
                    <a:gd name="T15" fmla="*/ 40 h 42"/>
                    <a:gd name="T16" fmla="*/ 23 w 46"/>
                    <a:gd name="T17" fmla="*/ 42 h 42"/>
                    <a:gd name="T18" fmla="*/ 32 w 46"/>
                    <a:gd name="T19" fmla="*/ 40 h 42"/>
                    <a:gd name="T20" fmla="*/ 39 w 46"/>
                    <a:gd name="T21" fmla="*/ 35 h 42"/>
                    <a:gd name="T22" fmla="*/ 44 w 46"/>
                    <a:gd name="T23" fmla="*/ 30 h 42"/>
                    <a:gd name="T24" fmla="*/ 46 w 46"/>
                    <a:gd name="T25" fmla="*/ 20 h 42"/>
                    <a:gd name="T26" fmla="*/ 44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4" y="2"/>
                      </a:lnTo>
                      <a:lnTo>
                        <a:pt x="7" y="7"/>
                      </a:lnTo>
                      <a:lnTo>
                        <a:pt x="2" y="12"/>
                      </a:lnTo>
                      <a:lnTo>
                        <a:pt x="0" y="20"/>
                      </a:lnTo>
                      <a:lnTo>
                        <a:pt x="2" y="30"/>
                      </a:lnTo>
                      <a:lnTo>
                        <a:pt x="7" y="35"/>
                      </a:lnTo>
                      <a:lnTo>
                        <a:pt x="14" y="40"/>
                      </a:lnTo>
                      <a:lnTo>
                        <a:pt x="23" y="42"/>
                      </a:lnTo>
                      <a:lnTo>
                        <a:pt x="32" y="40"/>
                      </a:lnTo>
                      <a:lnTo>
                        <a:pt x="39" y="35"/>
                      </a:lnTo>
                      <a:lnTo>
                        <a:pt x="44" y="30"/>
                      </a:lnTo>
                      <a:lnTo>
                        <a:pt x="46" y="20"/>
                      </a:lnTo>
                      <a:lnTo>
                        <a:pt x="44" y="12"/>
                      </a:lnTo>
                      <a:lnTo>
                        <a:pt x="39" y="7"/>
                      </a:lnTo>
                      <a:lnTo>
                        <a:pt x="32" y="2"/>
                      </a:lnTo>
                      <a:lnTo>
                        <a:pt x="23"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5" name="Freeform 684"/>
                <p:cNvSpPr>
                  <a:spLocks/>
                </p:cNvSpPr>
                <p:nvPr/>
              </p:nvSpPr>
              <p:spPr bwMode="auto">
                <a:xfrm>
                  <a:off x="3742" y="1181"/>
                  <a:ext cx="36" cy="38"/>
                </a:xfrm>
                <a:custGeom>
                  <a:avLst/>
                  <a:gdLst>
                    <a:gd name="T0" fmla="*/ 18 w 36"/>
                    <a:gd name="T1" fmla="*/ 0 h 38"/>
                    <a:gd name="T2" fmla="*/ 11 w 36"/>
                    <a:gd name="T3" fmla="*/ 3 h 38"/>
                    <a:gd name="T4" fmla="*/ 7 w 36"/>
                    <a:gd name="T5" fmla="*/ 5 h 38"/>
                    <a:gd name="T6" fmla="*/ 2 w 36"/>
                    <a:gd name="T7" fmla="*/ 13 h 38"/>
                    <a:gd name="T8" fmla="*/ 0 w 36"/>
                    <a:gd name="T9" fmla="*/ 18 h 38"/>
                    <a:gd name="T10" fmla="*/ 2 w 36"/>
                    <a:gd name="T11" fmla="*/ 25 h 38"/>
                    <a:gd name="T12" fmla="*/ 7 w 36"/>
                    <a:gd name="T13" fmla="*/ 33 h 38"/>
                    <a:gd name="T14" fmla="*/ 11 w 36"/>
                    <a:gd name="T15" fmla="*/ 35 h 38"/>
                    <a:gd name="T16" fmla="*/ 18 w 36"/>
                    <a:gd name="T17" fmla="*/ 38 h 38"/>
                    <a:gd name="T18" fmla="*/ 25 w 36"/>
                    <a:gd name="T19" fmla="*/ 35 h 38"/>
                    <a:gd name="T20" fmla="*/ 32 w 36"/>
                    <a:gd name="T21" fmla="*/ 33 h 38"/>
                    <a:gd name="T22" fmla="*/ 34 w 36"/>
                    <a:gd name="T23" fmla="*/ 25 h 38"/>
                    <a:gd name="T24" fmla="*/ 36 w 36"/>
                    <a:gd name="T25" fmla="*/ 18 h 38"/>
                    <a:gd name="T26" fmla="*/ 34 w 36"/>
                    <a:gd name="T27" fmla="*/ 13 h 38"/>
                    <a:gd name="T28" fmla="*/ 32 w 36"/>
                    <a:gd name="T29" fmla="*/ 5 h 38"/>
                    <a:gd name="T30" fmla="*/ 25 w 36"/>
                    <a:gd name="T31" fmla="*/ 3 h 38"/>
                    <a:gd name="T32" fmla="*/ 18 w 3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18" y="0"/>
                      </a:moveTo>
                      <a:lnTo>
                        <a:pt x="11" y="3"/>
                      </a:lnTo>
                      <a:lnTo>
                        <a:pt x="7" y="5"/>
                      </a:lnTo>
                      <a:lnTo>
                        <a:pt x="2" y="13"/>
                      </a:lnTo>
                      <a:lnTo>
                        <a:pt x="0" y="18"/>
                      </a:lnTo>
                      <a:lnTo>
                        <a:pt x="2" y="25"/>
                      </a:lnTo>
                      <a:lnTo>
                        <a:pt x="7" y="33"/>
                      </a:lnTo>
                      <a:lnTo>
                        <a:pt x="11" y="35"/>
                      </a:lnTo>
                      <a:lnTo>
                        <a:pt x="18" y="38"/>
                      </a:lnTo>
                      <a:lnTo>
                        <a:pt x="25" y="35"/>
                      </a:lnTo>
                      <a:lnTo>
                        <a:pt x="32" y="33"/>
                      </a:lnTo>
                      <a:lnTo>
                        <a:pt x="34" y="25"/>
                      </a:lnTo>
                      <a:lnTo>
                        <a:pt x="36" y="18"/>
                      </a:lnTo>
                      <a:lnTo>
                        <a:pt x="34" y="13"/>
                      </a:lnTo>
                      <a:lnTo>
                        <a:pt x="32" y="5"/>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6" name="Freeform 685"/>
                <p:cNvSpPr>
                  <a:spLocks/>
                </p:cNvSpPr>
                <p:nvPr/>
              </p:nvSpPr>
              <p:spPr bwMode="auto">
                <a:xfrm>
                  <a:off x="3744" y="1184"/>
                  <a:ext cx="34" cy="32"/>
                </a:xfrm>
                <a:custGeom>
                  <a:avLst/>
                  <a:gdLst>
                    <a:gd name="T0" fmla="*/ 16 w 34"/>
                    <a:gd name="T1" fmla="*/ 0 h 32"/>
                    <a:gd name="T2" fmla="*/ 12 w 34"/>
                    <a:gd name="T3" fmla="*/ 2 h 32"/>
                    <a:gd name="T4" fmla="*/ 5 w 34"/>
                    <a:gd name="T5" fmla="*/ 5 h 32"/>
                    <a:gd name="T6" fmla="*/ 2 w 34"/>
                    <a:gd name="T7" fmla="*/ 10 h 32"/>
                    <a:gd name="T8" fmla="*/ 0 w 34"/>
                    <a:gd name="T9" fmla="*/ 15 h 32"/>
                    <a:gd name="T10" fmla="*/ 2 w 34"/>
                    <a:gd name="T11" fmla="*/ 22 h 32"/>
                    <a:gd name="T12" fmla="*/ 5 w 34"/>
                    <a:gd name="T13" fmla="*/ 27 h 32"/>
                    <a:gd name="T14" fmla="*/ 12 w 34"/>
                    <a:gd name="T15" fmla="*/ 32 h 32"/>
                    <a:gd name="T16" fmla="*/ 16 w 34"/>
                    <a:gd name="T17" fmla="*/ 32 h 32"/>
                    <a:gd name="T18" fmla="*/ 23 w 34"/>
                    <a:gd name="T19" fmla="*/ 32 h 32"/>
                    <a:gd name="T20" fmla="*/ 30 w 34"/>
                    <a:gd name="T21" fmla="*/ 27 h 32"/>
                    <a:gd name="T22" fmla="*/ 32 w 34"/>
                    <a:gd name="T23" fmla="*/ 22 h 32"/>
                    <a:gd name="T24" fmla="*/ 34 w 34"/>
                    <a:gd name="T25" fmla="*/ 15 h 32"/>
                    <a:gd name="T26" fmla="*/ 32 w 34"/>
                    <a:gd name="T27" fmla="*/ 10 h 32"/>
                    <a:gd name="T28" fmla="*/ 30 w 34"/>
                    <a:gd name="T29" fmla="*/ 5 h 32"/>
                    <a:gd name="T30" fmla="*/ 23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12" y="2"/>
                      </a:lnTo>
                      <a:lnTo>
                        <a:pt x="5" y="5"/>
                      </a:lnTo>
                      <a:lnTo>
                        <a:pt x="2" y="10"/>
                      </a:lnTo>
                      <a:lnTo>
                        <a:pt x="0" y="15"/>
                      </a:lnTo>
                      <a:lnTo>
                        <a:pt x="2" y="22"/>
                      </a:lnTo>
                      <a:lnTo>
                        <a:pt x="5" y="27"/>
                      </a:lnTo>
                      <a:lnTo>
                        <a:pt x="12" y="32"/>
                      </a:lnTo>
                      <a:lnTo>
                        <a:pt x="16" y="32"/>
                      </a:lnTo>
                      <a:lnTo>
                        <a:pt x="23" y="32"/>
                      </a:lnTo>
                      <a:lnTo>
                        <a:pt x="30" y="27"/>
                      </a:lnTo>
                      <a:lnTo>
                        <a:pt x="32" y="22"/>
                      </a:lnTo>
                      <a:lnTo>
                        <a:pt x="34" y="15"/>
                      </a:lnTo>
                      <a:lnTo>
                        <a:pt x="32"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7" name="Freeform 686"/>
                <p:cNvSpPr>
                  <a:spLocks/>
                </p:cNvSpPr>
                <p:nvPr/>
              </p:nvSpPr>
              <p:spPr bwMode="auto">
                <a:xfrm>
                  <a:off x="3746" y="1186"/>
                  <a:ext cx="30" cy="30"/>
                </a:xfrm>
                <a:custGeom>
                  <a:avLst/>
                  <a:gdLst>
                    <a:gd name="T0" fmla="*/ 14 w 30"/>
                    <a:gd name="T1" fmla="*/ 0 h 30"/>
                    <a:gd name="T2" fmla="*/ 10 w 30"/>
                    <a:gd name="T3" fmla="*/ 3 h 30"/>
                    <a:gd name="T4" fmla="*/ 5 w 30"/>
                    <a:gd name="T5" fmla="*/ 5 h 30"/>
                    <a:gd name="T6" fmla="*/ 3 w 30"/>
                    <a:gd name="T7" fmla="*/ 8 h 30"/>
                    <a:gd name="T8" fmla="*/ 0 w 30"/>
                    <a:gd name="T9" fmla="*/ 13 h 30"/>
                    <a:gd name="T10" fmla="*/ 3 w 30"/>
                    <a:gd name="T11" fmla="*/ 20 h 30"/>
                    <a:gd name="T12" fmla="*/ 5 w 30"/>
                    <a:gd name="T13" fmla="*/ 25 h 30"/>
                    <a:gd name="T14" fmla="*/ 10 w 30"/>
                    <a:gd name="T15" fmla="*/ 30 h 30"/>
                    <a:gd name="T16" fmla="*/ 14 w 30"/>
                    <a:gd name="T17" fmla="*/ 30 h 30"/>
                    <a:gd name="T18" fmla="*/ 21 w 30"/>
                    <a:gd name="T19" fmla="*/ 30 h 30"/>
                    <a:gd name="T20" fmla="*/ 26 w 30"/>
                    <a:gd name="T21" fmla="*/ 25 h 30"/>
                    <a:gd name="T22" fmla="*/ 30 w 30"/>
                    <a:gd name="T23" fmla="*/ 20 h 30"/>
                    <a:gd name="T24" fmla="*/ 30 w 30"/>
                    <a:gd name="T25" fmla="*/ 13 h 30"/>
                    <a:gd name="T26" fmla="*/ 30 w 30"/>
                    <a:gd name="T27" fmla="*/ 8 h 30"/>
                    <a:gd name="T28" fmla="*/ 26 w 30"/>
                    <a:gd name="T29" fmla="*/ 5 h 30"/>
                    <a:gd name="T30" fmla="*/ 21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10" y="3"/>
                      </a:lnTo>
                      <a:lnTo>
                        <a:pt x="5" y="5"/>
                      </a:lnTo>
                      <a:lnTo>
                        <a:pt x="3" y="8"/>
                      </a:lnTo>
                      <a:lnTo>
                        <a:pt x="0" y="13"/>
                      </a:lnTo>
                      <a:lnTo>
                        <a:pt x="3" y="20"/>
                      </a:lnTo>
                      <a:lnTo>
                        <a:pt x="5" y="25"/>
                      </a:lnTo>
                      <a:lnTo>
                        <a:pt x="10" y="30"/>
                      </a:lnTo>
                      <a:lnTo>
                        <a:pt x="14" y="30"/>
                      </a:lnTo>
                      <a:lnTo>
                        <a:pt x="21" y="30"/>
                      </a:lnTo>
                      <a:lnTo>
                        <a:pt x="26" y="25"/>
                      </a:lnTo>
                      <a:lnTo>
                        <a:pt x="30" y="20"/>
                      </a:lnTo>
                      <a:lnTo>
                        <a:pt x="30" y="13"/>
                      </a:lnTo>
                      <a:lnTo>
                        <a:pt x="30" y="8"/>
                      </a:lnTo>
                      <a:lnTo>
                        <a:pt x="26" y="5"/>
                      </a:lnTo>
                      <a:lnTo>
                        <a:pt x="21" y="3"/>
                      </a:lnTo>
                      <a:lnTo>
                        <a:pt x="14"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8" name="Freeform 687"/>
                <p:cNvSpPr>
                  <a:spLocks/>
                </p:cNvSpPr>
                <p:nvPr/>
              </p:nvSpPr>
              <p:spPr bwMode="auto">
                <a:xfrm>
                  <a:off x="3749" y="1189"/>
                  <a:ext cx="25" cy="25"/>
                </a:xfrm>
                <a:custGeom>
                  <a:avLst/>
                  <a:gdLst>
                    <a:gd name="T0" fmla="*/ 11 w 25"/>
                    <a:gd name="T1" fmla="*/ 0 h 25"/>
                    <a:gd name="T2" fmla="*/ 4 w 25"/>
                    <a:gd name="T3" fmla="*/ 2 h 25"/>
                    <a:gd name="T4" fmla="*/ 2 w 25"/>
                    <a:gd name="T5" fmla="*/ 7 h 25"/>
                    <a:gd name="T6" fmla="*/ 0 w 25"/>
                    <a:gd name="T7" fmla="*/ 12 h 25"/>
                    <a:gd name="T8" fmla="*/ 2 w 25"/>
                    <a:gd name="T9" fmla="*/ 17 h 25"/>
                    <a:gd name="T10" fmla="*/ 4 w 25"/>
                    <a:gd name="T11" fmla="*/ 22 h 25"/>
                    <a:gd name="T12" fmla="*/ 11 w 25"/>
                    <a:gd name="T13" fmla="*/ 25 h 25"/>
                    <a:gd name="T14" fmla="*/ 23 w 25"/>
                    <a:gd name="T15" fmla="*/ 22 h 25"/>
                    <a:gd name="T16" fmla="*/ 25 w 25"/>
                    <a:gd name="T17" fmla="*/ 12 h 25"/>
                    <a:gd name="T18" fmla="*/ 23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4" y="2"/>
                      </a:lnTo>
                      <a:lnTo>
                        <a:pt x="2" y="7"/>
                      </a:lnTo>
                      <a:lnTo>
                        <a:pt x="0" y="12"/>
                      </a:lnTo>
                      <a:lnTo>
                        <a:pt x="2" y="17"/>
                      </a:lnTo>
                      <a:lnTo>
                        <a:pt x="4" y="22"/>
                      </a:lnTo>
                      <a:lnTo>
                        <a:pt x="11" y="25"/>
                      </a:lnTo>
                      <a:lnTo>
                        <a:pt x="23" y="22"/>
                      </a:lnTo>
                      <a:lnTo>
                        <a:pt x="25" y="12"/>
                      </a:lnTo>
                      <a:lnTo>
                        <a:pt x="23"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9" name="Freeform 688"/>
                <p:cNvSpPr>
                  <a:spLocks/>
                </p:cNvSpPr>
                <p:nvPr/>
              </p:nvSpPr>
              <p:spPr bwMode="auto">
                <a:xfrm>
                  <a:off x="3751" y="1189"/>
                  <a:ext cx="21" cy="22"/>
                </a:xfrm>
                <a:custGeom>
                  <a:avLst/>
                  <a:gdLst>
                    <a:gd name="T0" fmla="*/ 11 w 21"/>
                    <a:gd name="T1" fmla="*/ 0 h 22"/>
                    <a:gd name="T2" fmla="*/ 2 w 21"/>
                    <a:gd name="T3" fmla="*/ 2 h 22"/>
                    <a:gd name="T4" fmla="*/ 0 w 21"/>
                    <a:gd name="T5" fmla="*/ 10 h 22"/>
                    <a:gd name="T6" fmla="*/ 2 w 21"/>
                    <a:gd name="T7" fmla="*/ 20 h 22"/>
                    <a:gd name="T8" fmla="*/ 11 w 21"/>
                    <a:gd name="T9" fmla="*/ 22 h 22"/>
                    <a:gd name="T10" fmla="*/ 18 w 21"/>
                    <a:gd name="T11" fmla="*/ 20 h 22"/>
                    <a:gd name="T12" fmla="*/ 21 w 21"/>
                    <a:gd name="T13" fmla="*/ 10 h 22"/>
                    <a:gd name="T14" fmla="*/ 18 w 21"/>
                    <a:gd name="T15" fmla="*/ 2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1" y="0"/>
                      </a:moveTo>
                      <a:lnTo>
                        <a:pt x="2" y="2"/>
                      </a:lnTo>
                      <a:lnTo>
                        <a:pt x="0" y="10"/>
                      </a:lnTo>
                      <a:lnTo>
                        <a:pt x="2" y="20"/>
                      </a:lnTo>
                      <a:lnTo>
                        <a:pt x="11" y="22"/>
                      </a:lnTo>
                      <a:lnTo>
                        <a:pt x="18" y="20"/>
                      </a:lnTo>
                      <a:lnTo>
                        <a:pt x="21" y="10"/>
                      </a:lnTo>
                      <a:lnTo>
                        <a:pt x="18" y="2"/>
                      </a:lnTo>
                      <a:lnTo>
                        <a:pt x="11"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0" name="Freeform 689"/>
                <p:cNvSpPr>
                  <a:spLocks/>
                </p:cNvSpPr>
                <p:nvPr/>
              </p:nvSpPr>
              <p:spPr bwMode="auto">
                <a:xfrm>
                  <a:off x="3753" y="1191"/>
                  <a:ext cx="16" cy="18"/>
                </a:xfrm>
                <a:custGeom>
                  <a:avLst/>
                  <a:gdLst>
                    <a:gd name="T0" fmla="*/ 9 w 16"/>
                    <a:gd name="T1" fmla="*/ 0 h 18"/>
                    <a:gd name="T2" fmla="*/ 3 w 16"/>
                    <a:gd name="T3" fmla="*/ 3 h 18"/>
                    <a:gd name="T4" fmla="*/ 0 w 16"/>
                    <a:gd name="T5" fmla="*/ 8 h 18"/>
                    <a:gd name="T6" fmla="*/ 3 w 16"/>
                    <a:gd name="T7" fmla="*/ 15 h 18"/>
                    <a:gd name="T8" fmla="*/ 9 w 16"/>
                    <a:gd name="T9" fmla="*/ 18 h 18"/>
                    <a:gd name="T10" fmla="*/ 14 w 16"/>
                    <a:gd name="T11" fmla="*/ 15 h 18"/>
                    <a:gd name="T12" fmla="*/ 16 w 16"/>
                    <a:gd name="T13" fmla="*/ 8 h 18"/>
                    <a:gd name="T14" fmla="*/ 14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3" y="3"/>
                      </a:lnTo>
                      <a:lnTo>
                        <a:pt x="0" y="8"/>
                      </a:lnTo>
                      <a:lnTo>
                        <a:pt x="3" y="15"/>
                      </a:lnTo>
                      <a:lnTo>
                        <a:pt x="9" y="18"/>
                      </a:lnTo>
                      <a:lnTo>
                        <a:pt x="14" y="15"/>
                      </a:lnTo>
                      <a:lnTo>
                        <a:pt x="16" y="8"/>
                      </a:lnTo>
                      <a:lnTo>
                        <a:pt x="14"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1" name="Freeform 690"/>
                <p:cNvSpPr>
                  <a:spLocks/>
                </p:cNvSpPr>
                <p:nvPr/>
              </p:nvSpPr>
              <p:spPr bwMode="auto">
                <a:xfrm>
                  <a:off x="3756" y="1194"/>
                  <a:ext cx="11" cy="12"/>
                </a:xfrm>
                <a:custGeom>
                  <a:avLst/>
                  <a:gdLst>
                    <a:gd name="T0" fmla="*/ 6 w 11"/>
                    <a:gd name="T1" fmla="*/ 0 h 12"/>
                    <a:gd name="T2" fmla="*/ 2 w 11"/>
                    <a:gd name="T3" fmla="*/ 2 h 12"/>
                    <a:gd name="T4" fmla="*/ 0 w 11"/>
                    <a:gd name="T5" fmla="*/ 7 h 12"/>
                    <a:gd name="T6" fmla="*/ 2 w 11"/>
                    <a:gd name="T7" fmla="*/ 10 h 12"/>
                    <a:gd name="T8" fmla="*/ 6 w 11"/>
                    <a:gd name="T9" fmla="*/ 12 h 12"/>
                    <a:gd name="T10" fmla="*/ 9 w 11"/>
                    <a:gd name="T11" fmla="*/ 10 h 12"/>
                    <a:gd name="T12" fmla="*/ 11 w 11"/>
                    <a:gd name="T13" fmla="*/ 7 h 12"/>
                    <a:gd name="T14" fmla="*/ 9 w 11"/>
                    <a:gd name="T15" fmla="*/ 2 h 12"/>
                    <a:gd name="T16" fmla="*/ 6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2" y="2"/>
                      </a:lnTo>
                      <a:lnTo>
                        <a:pt x="0" y="7"/>
                      </a:lnTo>
                      <a:lnTo>
                        <a:pt x="2" y="10"/>
                      </a:lnTo>
                      <a:lnTo>
                        <a:pt x="6" y="12"/>
                      </a:lnTo>
                      <a:lnTo>
                        <a:pt x="9" y="10"/>
                      </a:lnTo>
                      <a:lnTo>
                        <a:pt x="11" y="7"/>
                      </a:lnTo>
                      <a:lnTo>
                        <a:pt x="9" y="2"/>
                      </a:lnTo>
                      <a:lnTo>
                        <a:pt x="6"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2" name="Freeform 691"/>
                <p:cNvSpPr>
                  <a:spLocks/>
                </p:cNvSpPr>
                <p:nvPr/>
              </p:nvSpPr>
              <p:spPr bwMode="auto">
                <a:xfrm>
                  <a:off x="3758" y="1196"/>
                  <a:ext cx="9" cy="10"/>
                </a:xfrm>
                <a:custGeom>
                  <a:avLst/>
                  <a:gdLst>
                    <a:gd name="T0" fmla="*/ 4 w 9"/>
                    <a:gd name="T1" fmla="*/ 0 h 10"/>
                    <a:gd name="T2" fmla="*/ 2 w 9"/>
                    <a:gd name="T3" fmla="*/ 3 h 10"/>
                    <a:gd name="T4" fmla="*/ 0 w 9"/>
                    <a:gd name="T5" fmla="*/ 5 h 10"/>
                    <a:gd name="T6" fmla="*/ 2 w 9"/>
                    <a:gd name="T7" fmla="*/ 8 h 10"/>
                    <a:gd name="T8" fmla="*/ 4 w 9"/>
                    <a:gd name="T9" fmla="*/ 10 h 10"/>
                    <a:gd name="T10" fmla="*/ 7 w 9"/>
                    <a:gd name="T11" fmla="*/ 8 h 10"/>
                    <a:gd name="T12" fmla="*/ 9 w 9"/>
                    <a:gd name="T13" fmla="*/ 5 h 10"/>
                    <a:gd name="T14" fmla="*/ 7 w 9"/>
                    <a:gd name="T15" fmla="*/ 3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3"/>
                      </a:lnTo>
                      <a:lnTo>
                        <a:pt x="0" y="5"/>
                      </a:lnTo>
                      <a:lnTo>
                        <a:pt x="2" y="8"/>
                      </a:lnTo>
                      <a:lnTo>
                        <a:pt x="4" y="10"/>
                      </a:lnTo>
                      <a:lnTo>
                        <a:pt x="7" y="8"/>
                      </a:lnTo>
                      <a:lnTo>
                        <a:pt x="9" y="5"/>
                      </a:lnTo>
                      <a:lnTo>
                        <a:pt x="7" y="3"/>
                      </a:lnTo>
                      <a:lnTo>
                        <a:pt x="4"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33" name="Freeform 692"/>
                <p:cNvSpPr>
                  <a:spLocks/>
                </p:cNvSpPr>
                <p:nvPr/>
              </p:nvSpPr>
              <p:spPr bwMode="auto">
                <a:xfrm>
                  <a:off x="3760" y="1199"/>
                  <a:ext cx="5" cy="5"/>
                </a:xfrm>
                <a:custGeom>
                  <a:avLst/>
                  <a:gdLst>
                    <a:gd name="T0" fmla="*/ 2 w 5"/>
                    <a:gd name="T1" fmla="*/ 0 h 5"/>
                    <a:gd name="T2" fmla="*/ 0 w 5"/>
                    <a:gd name="T3" fmla="*/ 0 h 5"/>
                    <a:gd name="T4" fmla="*/ 0 w 5"/>
                    <a:gd name="T5" fmla="*/ 2 h 5"/>
                    <a:gd name="T6" fmla="*/ 0 w 5"/>
                    <a:gd name="T7" fmla="*/ 5 h 5"/>
                    <a:gd name="T8" fmla="*/ 2 w 5"/>
                    <a:gd name="T9" fmla="*/ 5 h 5"/>
                    <a:gd name="T10" fmla="*/ 5 w 5"/>
                    <a:gd name="T11" fmla="*/ 5 h 5"/>
                    <a:gd name="T12" fmla="*/ 5 w 5"/>
                    <a:gd name="T13" fmla="*/ 2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2"/>
                      </a:lnTo>
                      <a:lnTo>
                        <a:pt x="0" y="5"/>
                      </a:lnTo>
                      <a:lnTo>
                        <a:pt x="2" y="5"/>
                      </a:lnTo>
                      <a:lnTo>
                        <a:pt x="5" y="5"/>
                      </a:lnTo>
                      <a:lnTo>
                        <a:pt x="5" y="2"/>
                      </a:lnTo>
                      <a:lnTo>
                        <a:pt x="5" y="0"/>
                      </a:lnTo>
                      <a:lnTo>
                        <a:pt x="2"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179" name="Freeform 693"/>
              <p:cNvSpPr>
                <a:spLocks/>
              </p:cNvSpPr>
              <p:nvPr/>
            </p:nvSpPr>
            <p:spPr bwMode="auto">
              <a:xfrm>
                <a:off x="1556" y="2190"/>
                <a:ext cx="55" cy="695"/>
              </a:xfrm>
              <a:custGeom>
                <a:avLst/>
                <a:gdLst>
                  <a:gd name="T0" fmla="*/ 0 w 10"/>
                  <a:gd name="T1" fmla="*/ 0 h 51"/>
                  <a:gd name="T2" fmla="*/ 2147483647 w 10"/>
                  <a:gd name="T3" fmla="*/ 2147483647 h 51"/>
                  <a:gd name="T4" fmla="*/ 2147483647 w 10"/>
                  <a:gd name="T5" fmla="*/ 2147483647 h 51"/>
                  <a:gd name="T6" fmla="*/ 2147483647 w 10"/>
                  <a:gd name="T7" fmla="*/ 2147483647 h 51"/>
                  <a:gd name="T8" fmla="*/ 0 60000 65536"/>
                  <a:gd name="T9" fmla="*/ 0 60000 65536"/>
                  <a:gd name="T10" fmla="*/ 0 60000 65536"/>
                  <a:gd name="T11" fmla="*/ 0 60000 65536"/>
                  <a:gd name="T12" fmla="*/ 0 w 10"/>
                  <a:gd name="T13" fmla="*/ 0 h 51"/>
                  <a:gd name="T14" fmla="*/ 10 w 10"/>
                  <a:gd name="T15" fmla="*/ 51 h 51"/>
                </a:gdLst>
                <a:ahLst/>
                <a:cxnLst>
                  <a:cxn ang="T8">
                    <a:pos x="T0" y="T1"/>
                  </a:cxn>
                  <a:cxn ang="T9">
                    <a:pos x="T2" y="T3"/>
                  </a:cxn>
                  <a:cxn ang="T10">
                    <a:pos x="T4" y="T5"/>
                  </a:cxn>
                  <a:cxn ang="T11">
                    <a:pos x="T6" y="T7"/>
                  </a:cxn>
                </a:cxnLst>
                <a:rect l="T12" t="T13" r="T14" b="T15"/>
                <a:pathLst>
                  <a:path w="10" h="51">
                    <a:moveTo>
                      <a:pt x="0" y="0"/>
                    </a:moveTo>
                    <a:cubicBezTo>
                      <a:pt x="3" y="13"/>
                      <a:pt x="7" y="22"/>
                      <a:pt x="5" y="35"/>
                    </a:cubicBezTo>
                    <a:cubicBezTo>
                      <a:pt x="5" y="38"/>
                      <a:pt x="2" y="40"/>
                      <a:pt x="1" y="43"/>
                    </a:cubicBezTo>
                    <a:cubicBezTo>
                      <a:pt x="3" y="45"/>
                      <a:pt x="4" y="51"/>
                      <a:pt x="10" y="50"/>
                    </a:cubicBezTo>
                  </a:path>
                </a:pathLst>
              </a:custGeom>
              <a:noFill/>
              <a:ln w="22225"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0" name="Freeform 694"/>
              <p:cNvSpPr>
                <a:spLocks/>
              </p:cNvSpPr>
              <p:nvPr/>
            </p:nvSpPr>
            <p:spPr bwMode="auto">
              <a:xfrm>
                <a:off x="1553" y="2045"/>
                <a:ext cx="1146" cy="114"/>
              </a:xfrm>
              <a:custGeom>
                <a:avLst/>
                <a:gdLst>
                  <a:gd name="T0" fmla="*/ 0 w 131"/>
                  <a:gd name="T1" fmla="*/ 0 h 21"/>
                  <a:gd name="T2" fmla="*/ 2147483647 w 131"/>
                  <a:gd name="T3" fmla="*/ 2147483647 h 21"/>
                  <a:gd name="T4" fmla="*/ 2147483647 w 131"/>
                  <a:gd name="T5" fmla="*/ 2147483647 h 21"/>
                  <a:gd name="T6" fmla="*/ 2147483647 w 131"/>
                  <a:gd name="T7" fmla="*/ 2147483647 h 21"/>
                  <a:gd name="T8" fmla="*/ 2147483647 w 131"/>
                  <a:gd name="T9" fmla="*/ 2147483647 h 21"/>
                  <a:gd name="T10" fmla="*/ 2147483647 w 131"/>
                  <a:gd name="T11" fmla="*/ 2147483647 h 21"/>
                  <a:gd name="T12" fmla="*/ 2147483647 w 131"/>
                  <a:gd name="T13" fmla="*/ 2147483647 h 21"/>
                  <a:gd name="T14" fmla="*/ 0 60000 65536"/>
                  <a:gd name="T15" fmla="*/ 0 60000 65536"/>
                  <a:gd name="T16" fmla="*/ 0 60000 65536"/>
                  <a:gd name="T17" fmla="*/ 0 60000 65536"/>
                  <a:gd name="T18" fmla="*/ 0 60000 65536"/>
                  <a:gd name="T19" fmla="*/ 0 60000 65536"/>
                  <a:gd name="T20" fmla="*/ 0 60000 65536"/>
                  <a:gd name="T21" fmla="*/ 0 w 131"/>
                  <a:gd name="T22" fmla="*/ 0 h 21"/>
                  <a:gd name="T23" fmla="*/ 131 w 1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21">
                    <a:moveTo>
                      <a:pt x="0" y="0"/>
                    </a:moveTo>
                    <a:cubicBezTo>
                      <a:pt x="8" y="1"/>
                      <a:pt x="16" y="1"/>
                      <a:pt x="25" y="2"/>
                    </a:cubicBezTo>
                    <a:cubicBezTo>
                      <a:pt x="37" y="3"/>
                      <a:pt x="26" y="3"/>
                      <a:pt x="36" y="6"/>
                    </a:cubicBezTo>
                    <a:cubicBezTo>
                      <a:pt x="51" y="11"/>
                      <a:pt x="68" y="11"/>
                      <a:pt x="83" y="13"/>
                    </a:cubicBezTo>
                    <a:cubicBezTo>
                      <a:pt x="95" y="15"/>
                      <a:pt x="107" y="15"/>
                      <a:pt x="118" y="18"/>
                    </a:cubicBezTo>
                    <a:cubicBezTo>
                      <a:pt x="119" y="19"/>
                      <a:pt x="121" y="19"/>
                      <a:pt x="123" y="20"/>
                    </a:cubicBezTo>
                    <a:cubicBezTo>
                      <a:pt x="126" y="20"/>
                      <a:pt x="131" y="21"/>
                      <a:pt x="131" y="21"/>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1" name="Freeform 695"/>
              <p:cNvSpPr>
                <a:spLocks/>
              </p:cNvSpPr>
              <p:nvPr/>
            </p:nvSpPr>
            <p:spPr bwMode="auto">
              <a:xfrm>
                <a:off x="1547" y="2132"/>
                <a:ext cx="117" cy="83"/>
              </a:xfrm>
              <a:custGeom>
                <a:avLst/>
                <a:gdLst>
                  <a:gd name="T0" fmla="*/ 0 w 51"/>
                  <a:gd name="T1" fmla="*/ 0 h 33"/>
                  <a:gd name="T2" fmla="*/ 718195305 w 51"/>
                  <a:gd name="T3" fmla="*/ 2044495355 h 33"/>
                  <a:gd name="T4" fmla="*/ 818267585 w 51"/>
                  <a:gd name="T5" fmla="*/ 2147483647 h 33"/>
                  <a:gd name="T6" fmla="*/ 981991067 w 51"/>
                  <a:gd name="T7" fmla="*/ 2147483647 h 33"/>
                  <a:gd name="T8" fmla="*/ 1498715386 w 51"/>
                  <a:gd name="T9" fmla="*/ 2147483647 h 33"/>
                  <a:gd name="T10" fmla="*/ 1762491765 w 51"/>
                  <a:gd name="T11" fmla="*/ 2147483647 h 33"/>
                  <a:gd name="T12" fmla="*/ 1905425271 w 51"/>
                  <a:gd name="T13" fmla="*/ 2147483647 h 33"/>
                  <a:gd name="T14" fmla="*/ 0 60000 65536"/>
                  <a:gd name="T15" fmla="*/ 0 60000 65536"/>
                  <a:gd name="T16" fmla="*/ 0 60000 65536"/>
                  <a:gd name="T17" fmla="*/ 0 60000 65536"/>
                  <a:gd name="T18" fmla="*/ 0 60000 65536"/>
                  <a:gd name="T19" fmla="*/ 0 60000 65536"/>
                  <a:gd name="T20" fmla="*/ 0 60000 65536"/>
                  <a:gd name="T21" fmla="*/ 0 w 51"/>
                  <a:gd name="T22" fmla="*/ 0 h 33"/>
                  <a:gd name="T23" fmla="*/ 51 w 5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3">
                    <a:moveTo>
                      <a:pt x="0" y="0"/>
                    </a:moveTo>
                    <a:cubicBezTo>
                      <a:pt x="6" y="2"/>
                      <a:pt x="12" y="5"/>
                      <a:pt x="19" y="8"/>
                    </a:cubicBezTo>
                    <a:cubicBezTo>
                      <a:pt x="20" y="8"/>
                      <a:pt x="21" y="9"/>
                      <a:pt x="22" y="9"/>
                    </a:cubicBezTo>
                    <a:cubicBezTo>
                      <a:pt x="23" y="10"/>
                      <a:pt x="26" y="11"/>
                      <a:pt x="26" y="11"/>
                    </a:cubicBezTo>
                    <a:cubicBezTo>
                      <a:pt x="31" y="16"/>
                      <a:pt x="34" y="25"/>
                      <a:pt x="40" y="28"/>
                    </a:cubicBezTo>
                    <a:cubicBezTo>
                      <a:pt x="42" y="30"/>
                      <a:pt x="45" y="30"/>
                      <a:pt x="47" y="31"/>
                    </a:cubicBezTo>
                    <a:cubicBezTo>
                      <a:pt x="48" y="32"/>
                      <a:pt x="51" y="33"/>
                      <a:pt x="51" y="3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2" name="Freeform 696"/>
              <p:cNvSpPr>
                <a:spLocks/>
              </p:cNvSpPr>
              <p:nvPr/>
            </p:nvSpPr>
            <p:spPr bwMode="auto">
              <a:xfrm>
                <a:off x="1544" y="2073"/>
                <a:ext cx="133" cy="149"/>
              </a:xfrm>
              <a:custGeom>
                <a:avLst/>
                <a:gdLst>
                  <a:gd name="T0" fmla="*/ 0 w 58"/>
                  <a:gd name="T1" fmla="*/ 0 h 60"/>
                  <a:gd name="T2" fmla="*/ 113921120 w 58"/>
                  <a:gd name="T3" fmla="*/ 1765734185 h 60"/>
                  <a:gd name="T4" fmla="*/ 289349452 w 58"/>
                  <a:gd name="T5" fmla="*/ 1985489279 h 60"/>
                  <a:gd name="T6" fmla="*/ 513109450 w 58"/>
                  <a:gd name="T7" fmla="*/ 2147483647 h 60"/>
                  <a:gd name="T8" fmla="*/ 888581576 w 58"/>
                  <a:gd name="T9" fmla="*/ 2147483647 h 60"/>
                  <a:gd name="T10" fmla="*/ 1176613049 w 58"/>
                  <a:gd name="T11" fmla="*/ 2147483647 h 60"/>
                  <a:gd name="T12" fmla="*/ 1859169423 w 58"/>
                  <a:gd name="T13" fmla="*/ 2147483647 h 60"/>
                  <a:gd name="T14" fmla="*/ 2072058751 w 58"/>
                  <a:gd name="T15" fmla="*/ 2147483647 h 60"/>
                  <a:gd name="T16" fmla="*/ 2147483647 w 58"/>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0"/>
                  <a:gd name="T29" fmla="*/ 58 w 58"/>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0">
                    <a:moveTo>
                      <a:pt x="0" y="0"/>
                    </a:moveTo>
                    <a:cubicBezTo>
                      <a:pt x="1" y="3"/>
                      <a:pt x="1" y="6"/>
                      <a:pt x="3" y="9"/>
                    </a:cubicBezTo>
                    <a:cubicBezTo>
                      <a:pt x="4" y="10"/>
                      <a:pt x="7" y="10"/>
                      <a:pt x="8" y="10"/>
                    </a:cubicBezTo>
                    <a:cubicBezTo>
                      <a:pt x="11" y="11"/>
                      <a:pt x="12" y="12"/>
                      <a:pt x="14" y="13"/>
                    </a:cubicBezTo>
                    <a:cubicBezTo>
                      <a:pt x="19" y="16"/>
                      <a:pt x="19" y="19"/>
                      <a:pt x="24" y="21"/>
                    </a:cubicBezTo>
                    <a:cubicBezTo>
                      <a:pt x="29" y="29"/>
                      <a:pt x="26" y="27"/>
                      <a:pt x="32" y="30"/>
                    </a:cubicBezTo>
                    <a:cubicBezTo>
                      <a:pt x="38" y="38"/>
                      <a:pt x="41" y="39"/>
                      <a:pt x="50" y="44"/>
                    </a:cubicBezTo>
                    <a:cubicBezTo>
                      <a:pt x="52" y="45"/>
                      <a:pt x="55" y="46"/>
                      <a:pt x="56" y="47"/>
                    </a:cubicBezTo>
                    <a:cubicBezTo>
                      <a:pt x="58" y="51"/>
                      <a:pt x="57" y="56"/>
                      <a:pt x="58" y="60"/>
                    </a:cubicBezTo>
                  </a:path>
                </a:pathLst>
              </a:custGeom>
              <a:noFill/>
              <a:ln w="14288" cap="flat">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3" name="Freeform 697"/>
              <p:cNvSpPr>
                <a:spLocks/>
              </p:cNvSpPr>
              <p:nvPr/>
            </p:nvSpPr>
            <p:spPr bwMode="auto">
              <a:xfrm>
                <a:off x="1553" y="2170"/>
                <a:ext cx="466" cy="534"/>
              </a:xfrm>
              <a:custGeom>
                <a:avLst/>
                <a:gdLst>
                  <a:gd name="T0" fmla="*/ 0 w 64"/>
                  <a:gd name="T1" fmla="*/ 0 h 24"/>
                  <a:gd name="T2" fmla="*/ 2147483647 w 64"/>
                  <a:gd name="T3" fmla="*/ 2147483647 h 24"/>
                  <a:gd name="T4" fmla="*/ 2147483647 w 64"/>
                  <a:gd name="T5" fmla="*/ 2147483647 h 24"/>
                  <a:gd name="T6" fmla="*/ 2147483647 w 64"/>
                  <a:gd name="T7" fmla="*/ 2147483647 h 24"/>
                  <a:gd name="T8" fmla="*/ 2147483647 w 64"/>
                  <a:gd name="T9" fmla="*/ 2147483647 h 24"/>
                  <a:gd name="T10" fmla="*/ 2147483647 w 64"/>
                  <a:gd name="T11" fmla="*/ 2147483647 h 24"/>
                  <a:gd name="T12" fmla="*/ 2147483647 w 64"/>
                  <a:gd name="T13" fmla="*/ 2147483647 h 24"/>
                  <a:gd name="T14" fmla="*/ 2147483647 w 64"/>
                  <a:gd name="T15" fmla="*/ 2147483647 h 24"/>
                  <a:gd name="T16" fmla="*/ 2147483647 w 64"/>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4"/>
                  <a:gd name="T29" fmla="*/ 64 w 6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4">
                    <a:moveTo>
                      <a:pt x="0" y="0"/>
                    </a:moveTo>
                    <a:cubicBezTo>
                      <a:pt x="8" y="0"/>
                      <a:pt x="14" y="3"/>
                      <a:pt x="21" y="5"/>
                    </a:cubicBezTo>
                    <a:cubicBezTo>
                      <a:pt x="23" y="5"/>
                      <a:pt x="25" y="6"/>
                      <a:pt x="27" y="6"/>
                    </a:cubicBezTo>
                    <a:cubicBezTo>
                      <a:pt x="29" y="7"/>
                      <a:pt x="32" y="8"/>
                      <a:pt x="32" y="8"/>
                    </a:cubicBezTo>
                    <a:cubicBezTo>
                      <a:pt x="38" y="16"/>
                      <a:pt x="30" y="7"/>
                      <a:pt x="40" y="13"/>
                    </a:cubicBezTo>
                    <a:cubicBezTo>
                      <a:pt x="41" y="14"/>
                      <a:pt x="41" y="15"/>
                      <a:pt x="42" y="16"/>
                    </a:cubicBezTo>
                    <a:cubicBezTo>
                      <a:pt x="48" y="20"/>
                      <a:pt x="48" y="20"/>
                      <a:pt x="55" y="20"/>
                    </a:cubicBezTo>
                    <a:cubicBezTo>
                      <a:pt x="57" y="21"/>
                      <a:pt x="58" y="22"/>
                      <a:pt x="59" y="23"/>
                    </a:cubicBezTo>
                    <a:cubicBezTo>
                      <a:pt x="61" y="24"/>
                      <a:pt x="64" y="23"/>
                      <a:pt x="64" y="23"/>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4" name="Freeform 698"/>
              <p:cNvSpPr>
                <a:spLocks/>
              </p:cNvSpPr>
              <p:nvPr/>
            </p:nvSpPr>
            <p:spPr bwMode="auto">
              <a:xfrm>
                <a:off x="1604" y="2135"/>
                <a:ext cx="103" cy="30"/>
              </a:xfrm>
              <a:custGeom>
                <a:avLst/>
                <a:gdLst>
                  <a:gd name="T0" fmla="*/ 0 w 45"/>
                  <a:gd name="T1" fmla="*/ 0 h 12"/>
                  <a:gd name="T2" fmla="*/ 713327628 w 45"/>
                  <a:gd name="T3" fmla="*/ 920181458 h 12"/>
                  <a:gd name="T4" fmla="*/ 992518808 w 45"/>
                  <a:gd name="T5" fmla="*/ 2147483647 h 12"/>
                  <a:gd name="T6" fmla="*/ 1605565552 w 45"/>
                  <a:gd name="T7" fmla="*/ 2147483647 h 12"/>
                  <a:gd name="T8" fmla="*/ 0 60000 65536"/>
                  <a:gd name="T9" fmla="*/ 0 60000 65536"/>
                  <a:gd name="T10" fmla="*/ 0 60000 65536"/>
                  <a:gd name="T11" fmla="*/ 0 60000 65536"/>
                  <a:gd name="T12" fmla="*/ 0 w 45"/>
                  <a:gd name="T13" fmla="*/ 0 h 12"/>
                  <a:gd name="T14" fmla="*/ 45 w 45"/>
                  <a:gd name="T15" fmla="*/ 12 h 12"/>
                </a:gdLst>
                <a:ahLst/>
                <a:cxnLst>
                  <a:cxn ang="T8">
                    <a:pos x="T0" y="T1"/>
                  </a:cxn>
                  <a:cxn ang="T9">
                    <a:pos x="T2" y="T3"/>
                  </a:cxn>
                  <a:cxn ang="T10">
                    <a:pos x="T4" y="T5"/>
                  </a:cxn>
                  <a:cxn ang="T11">
                    <a:pos x="T6" y="T7"/>
                  </a:cxn>
                </a:cxnLst>
                <a:rect l="T12" t="T13" r="T14" b="T15"/>
                <a:pathLst>
                  <a:path w="45" h="12">
                    <a:moveTo>
                      <a:pt x="0" y="0"/>
                    </a:moveTo>
                    <a:cubicBezTo>
                      <a:pt x="13" y="0"/>
                      <a:pt x="9" y="1"/>
                      <a:pt x="20" y="4"/>
                    </a:cubicBezTo>
                    <a:cubicBezTo>
                      <a:pt x="21" y="5"/>
                      <a:pt x="24" y="9"/>
                      <a:pt x="28" y="10"/>
                    </a:cubicBezTo>
                    <a:cubicBezTo>
                      <a:pt x="33" y="11"/>
                      <a:pt x="41" y="10"/>
                      <a:pt x="45" y="12"/>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5" name="Freeform 699"/>
              <p:cNvSpPr>
                <a:spLocks/>
              </p:cNvSpPr>
              <p:nvPr/>
            </p:nvSpPr>
            <p:spPr bwMode="auto">
              <a:xfrm>
                <a:off x="1604" y="2185"/>
                <a:ext cx="552" cy="428"/>
              </a:xfrm>
              <a:custGeom>
                <a:avLst/>
                <a:gdLst>
                  <a:gd name="T0" fmla="*/ 0 w 16"/>
                  <a:gd name="T1" fmla="*/ 0 h 33"/>
                  <a:gd name="T2" fmla="*/ 2147483647 w 16"/>
                  <a:gd name="T3" fmla="*/ 2147483647 h 33"/>
                  <a:gd name="T4" fmla="*/ 2147483647 w 16"/>
                  <a:gd name="T5" fmla="*/ 2147483647 h 33"/>
                  <a:gd name="T6" fmla="*/ 2147483647 w 16"/>
                  <a:gd name="T7" fmla="*/ 2147483647 h 33"/>
                  <a:gd name="T8" fmla="*/ 0 60000 65536"/>
                  <a:gd name="T9" fmla="*/ 0 60000 65536"/>
                  <a:gd name="T10" fmla="*/ 0 60000 65536"/>
                  <a:gd name="T11" fmla="*/ 0 60000 65536"/>
                  <a:gd name="T12" fmla="*/ 0 w 16"/>
                  <a:gd name="T13" fmla="*/ 0 h 33"/>
                  <a:gd name="T14" fmla="*/ 16 w 16"/>
                  <a:gd name="T15" fmla="*/ 33 h 33"/>
                </a:gdLst>
                <a:ahLst/>
                <a:cxnLst>
                  <a:cxn ang="T8">
                    <a:pos x="T0" y="T1"/>
                  </a:cxn>
                  <a:cxn ang="T9">
                    <a:pos x="T2" y="T3"/>
                  </a:cxn>
                  <a:cxn ang="T10">
                    <a:pos x="T4" y="T5"/>
                  </a:cxn>
                  <a:cxn ang="T11">
                    <a:pos x="T6" y="T7"/>
                  </a:cxn>
                </a:cxnLst>
                <a:rect l="T12" t="T13" r="T14" b="T15"/>
                <a:pathLst>
                  <a:path w="16" h="33">
                    <a:moveTo>
                      <a:pt x="0" y="0"/>
                    </a:moveTo>
                    <a:cubicBezTo>
                      <a:pt x="3" y="6"/>
                      <a:pt x="5" y="9"/>
                      <a:pt x="10" y="14"/>
                    </a:cubicBezTo>
                    <a:cubicBezTo>
                      <a:pt x="11" y="18"/>
                      <a:pt x="12" y="22"/>
                      <a:pt x="13" y="25"/>
                    </a:cubicBezTo>
                    <a:cubicBezTo>
                      <a:pt x="16" y="33"/>
                      <a:pt x="15" y="26"/>
                      <a:pt x="16" y="30"/>
                    </a:cubicBezTo>
                  </a:path>
                </a:pathLst>
              </a:custGeom>
              <a:noFill/>
              <a:ln w="3175" cap="rnd">
                <a:solidFill>
                  <a:srgbClr val="FF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6" name="Freeform 700"/>
              <p:cNvSpPr>
                <a:spLocks/>
              </p:cNvSpPr>
              <p:nvPr/>
            </p:nvSpPr>
            <p:spPr bwMode="auto">
              <a:xfrm>
                <a:off x="1565" y="2127"/>
                <a:ext cx="862" cy="259"/>
              </a:xfrm>
              <a:custGeom>
                <a:avLst/>
                <a:gdLst>
                  <a:gd name="T0" fmla="*/ 0 w 121"/>
                  <a:gd name="T1" fmla="*/ 0 h 62"/>
                  <a:gd name="T2" fmla="*/ 2147483647 w 121"/>
                  <a:gd name="T3" fmla="*/ 2147483647 h 62"/>
                  <a:gd name="T4" fmla="*/ 2147483647 w 121"/>
                  <a:gd name="T5" fmla="*/ 2147483647 h 62"/>
                  <a:gd name="T6" fmla="*/ 2147483647 w 121"/>
                  <a:gd name="T7" fmla="*/ 2147483647 h 62"/>
                  <a:gd name="T8" fmla="*/ 2147483647 w 121"/>
                  <a:gd name="T9" fmla="*/ 2147483647 h 62"/>
                  <a:gd name="T10" fmla="*/ 2147483647 w 121"/>
                  <a:gd name="T11" fmla="*/ 2147483647 h 62"/>
                  <a:gd name="T12" fmla="*/ 2147483647 w 121"/>
                  <a:gd name="T13" fmla="*/ 2147483647 h 62"/>
                  <a:gd name="T14" fmla="*/ 2147483647 w 121"/>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2"/>
                  <a:gd name="T26" fmla="*/ 121 w 12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2">
                    <a:moveTo>
                      <a:pt x="0" y="0"/>
                    </a:moveTo>
                    <a:cubicBezTo>
                      <a:pt x="5" y="1"/>
                      <a:pt x="7" y="1"/>
                      <a:pt x="11" y="4"/>
                    </a:cubicBezTo>
                    <a:cubicBezTo>
                      <a:pt x="17" y="10"/>
                      <a:pt x="17" y="13"/>
                      <a:pt x="26" y="15"/>
                    </a:cubicBezTo>
                    <a:cubicBezTo>
                      <a:pt x="30" y="19"/>
                      <a:pt x="41" y="27"/>
                      <a:pt x="46" y="29"/>
                    </a:cubicBezTo>
                    <a:cubicBezTo>
                      <a:pt x="54" y="32"/>
                      <a:pt x="64" y="34"/>
                      <a:pt x="72" y="37"/>
                    </a:cubicBezTo>
                    <a:cubicBezTo>
                      <a:pt x="78" y="40"/>
                      <a:pt x="83" y="43"/>
                      <a:pt x="90" y="44"/>
                    </a:cubicBezTo>
                    <a:cubicBezTo>
                      <a:pt x="106" y="54"/>
                      <a:pt x="91" y="43"/>
                      <a:pt x="98" y="52"/>
                    </a:cubicBezTo>
                    <a:cubicBezTo>
                      <a:pt x="103" y="58"/>
                      <a:pt x="113" y="62"/>
                      <a:pt x="121" y="62"/>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7" name="Freeform 701"/>
              <p:cNvSpPr>
                <a:spLocks/>
              </p:cNvSpPr>
              <p:nvPr/>
            </p:nvSpPr>
            <p:spPr bwMode="auto">
              <a:xfrm rot="-10598168">
                <a:off x="1519" y="2071"/>
                <a:ext cx="1043" cy="240"/>
              </a:xfrm>
              <a:custGeom>
                <a:avLst/>
                <a:gdLst>
                  <a:gd name="T0" fmla="*/ 0 w 61"/>
                  <a:gd name="T1" fmla="*/ 2147483647 h 8"/>
                  <a:gd name="T2" fmla="*/ 2147483647 w 61"/>
                  <a:gd name="T3" fmla="*/ 2147483647 h 8"/>
                  <a:gd name="T4" fmla="*/ 2147483647 w 61"/>
                  <a:gd name="T5" fmla="*/ 2147483647 h 8"/>
                  <a:gd name="T6" fmla="*/ 0 60000 65536"/>
                  <a:gd name="T7" fmla="*/ 0 60000 65536"/>
                  <a:gd name="T8" fmla="*/ 0 60000 65536"/>
                  <a:gd name="T9" fmla="*/ 0 w 61"/>
                  <a:gd name="T10" fmla="*/ 0 h 8"/>
                  <a:gd name="T11" fmla="*/ 61 w 61"/>
                  <a:gd name="T12" fmla="*/ 8 h 8"/>
                </a:gdLst>
                <a:ahLst/>
                <a:cxnLst>
                  <a:cxn ang="T6">
                    <a:pos x="T0" y="T1"/>
                  </a:cxn>
                  <a:cxn ang="T7">
                    <a:pos x="T2" y="T3"/>
                  </a:cxn>
                  <a:cxn ang="T8">
                    <a:pos x="T4" y="T5"/>
                  </a:cxn>
                </a:cxnLst>
                <a:rect l="T9" t="T10" r="T11" b="T12"/>
                <a:pathLst>
                  <a:path w="61" h="8">
                    <a:moveTo>
                      <a:pt x="0" y="3"/>
                    </a:moveTo>
                    <a:cubicBezTo>
                      <a:pt x="16" y="0"/>
                      <a:pt x="37" y="4"/>
                      <a:pt x="53" y="6"/>
                    </a:cubicBezTo>
                    <a:cubicBezTo>
                      <a:pt x="59" y="8"/>
                      <a:pt x="56" y="7"/>
                      <a:pt x="61" y="8"/>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8" name="Freeform 702"/>
              <p:cNvSpPr>
                <a:spLocks/>
              </p:cNvSpPr>
              <p:nvPr/>
            </p:nvSpPr>
            <p:spPr bwMode="auto">
              <a:xfrm>
                <a:off x="1565" y="2023"/>
                <a:ext cx="953" cy="227"/>
              </a:xfrm>
              <a:custGeom>
                <a:avLst/>
                <a:gdLst>
                  <a:gd name="T0" fmla="*/ 0 w 58"/>
                  <a:gd name="T1" fmla="*/ 0 h 45"/>
                  <a:gd name="T2" fmla="*/ 2147483647 w 58"/>
                  <a:gd name="T3" fmla="*/ 2147483647 h 45"/>
                  <a:gd name="T4" fmla="*/ 2147483647 w 58"/>
                  <a:gd name="T5" fmla="*/ 2147483647 h 45"/>
                  <a:gd name="T6" fmla="*/ 2147483647 w 58"/>
                  <a:gd name="T7" fmla="*/ 2147483647 h 45"/>
                  <a:gd name="T8" fmla="*/ 2147483647 w 58"/>
                  <a:gd name="T9" fmla="*/ 2147483647 h 45"/>
                  <a:gd name="T10" fmla="*/ 2147483647 w 58"/>
                  <a:gd name="T11" fmla="*/ 2147483647 h 45"/>
                  <a:gd name="T12" fmla="*/ 2147483647 w 58"/>
                  <a:gd name="T13" fmla="*/ 2147483647 h 45"/>
                  <a:gd name="T14" fmla="*/ 0 60000 65536"/>
                  <a:gd name="T15" fmla="*/ 0 60000 65536"/>
                  <a:gd name="T16" fmla="*/ 0 60000 65536"/>
                  <a:gd name="T17" fmla="*/ 0 60000 65536"/>
                  <a:gd name="T18" fmla="*/ 0 60000 65536"/>
                  <a:gd name="T19" fmla="*/ 0 60000 65536"/>
                  <a:gd name="T20" fmla="*/ 0 60000 65536"/>
                  <a:gd name="T21" fmla="*/ 0 w 58"/>
                  <a:gd name="T22" fmla="*/ 0 h 45"/>
                  <a:gd name="T23" fmla="*/ 58 w 5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5">
                    <a:moveTo>
                      <a:pt x="0" y="0"/>
                    </a:moveTo>
                    <a:cubicBezTo>
                      <a:pt x="3" y="4"/>
                      <a:pt x="4" y="9"/>
                      <a:pt x="8" y="13"/>
                    </a:cubicBezTo>
                    <a:cubicBezTo>
                      <a:pt x="13" y="17"/>
                      <a:pt x="19" y="19"/>
                      <a:pt x="24" y="22"/>
                    </a:cubicBezTo>
                    <a:cubicBezTo>
                      <a:pt x="29" y="25"/>
                      <a:pt x="36" y="30"/>
                      <a:pt x="41" y="32"/>
                    </a:cubicBezTo>
                    <a:cubicBezTo>
                      <a:pt x="53" y="37"/>
                      <a:pt x="42" y="32"/>
                      <a:pt x="52" y="39"/>
                    </a:cubicBezTo>
                    <a:cubicBezTo>
                      <a:pt x="54" y="40"/>
                      <a:pt x="56" y="40"/>
                      <a:pt x="57" y="41"/>
                    </a:cubicBezTo>
                    <a:cubicBezTo>
                      <a:pt x="58" y="43"/>
                      <a:pt x="57" y="44"/>
                      <a:pt x="57" y="45"/>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9" name="Freeform 703"/>
              <p:cNvSpPr>
                <a:spLocks/>
              </p:cNvSpPr>
              <p:nvPr/>
            </p:nvSpPr>
            <p:spPr bwMode="auto">
              <a:xfrm>
                <a:off x="1783" y="2127"/>
                <a:ext cx="690" cy="259"/>
              </a:xfrm>
              <a:custGeom>
                <a:avLst/>
                <a:gdLst>
                  <a:gd name="T0" fmla="*/ 0 w 41"/>
                  <a:gd name="T1" fmla="*/ 0 h 7"/>
                  <a:gd name="T2" fmla="*/ 2147483647 w 41"/>
                  <a:gd name="T3" fmla="*/ 2147483647 h 7"/>
                  <a:gd name="T4" fmla="*/ 2147483647 w 41"/>
                  <a:gd name="T5" fmla="*/ 2147483647 h 7"/>
                  <a:gd name="T6" fmla="*/ 2147483647 w 41"/>
                  <a:gd name="T7" fmla="*/ 2147483647 h 7"/>
                  <a:gd name="T8" fmla="*/ 0 60000 65536"/>
                  <a:gd name="T9" fmla="*/ 0 60000 65536"/>
                  <a:gd name="T10" fmla="*/ 0 60000 65536"/>
                  <a:gd name="T11" fmla="*/ 0 60000 65536"/>
                  <a:gd name="T12" fmla="*/ 0 w 41"/>
                  <a:gd name="T13" fmla="*/ 0 h 7"/>
                  <a:gd name="T14" fmla="*/ 41 w 41"/>
                  <a:gd name="T15" fmla="*/ 7 h 7"/>
                </a:gdLst>
                <a:ahLst/>
                <a:cxnLst>
                  <a:cxn ang="T8">
                    <a:pos x="T0" y="T1"/>
                  </a:cxn>
                  <a:cxn ang="T9">
                    <a:pos x="T2" y="T3"/>
                  </a:cxn>
                  <a:cxn ang="T10">
                    <a:pos x="T4" y="T5"/>
                  </a:cxn>
                  <a:cxn ang="T11">
                    <a:pos x="T6" y="T7"/>
                  </a:cxn>
                </a:cxnLst>
                <a:rect l="T12" t="T13" r="T14" b="T15"/>
                <a:pathLst>
                  <a:path w="41" h="7">
                    <a:moveTo>
                      <a:pt x="0" y="0"/>
                    </a:moveTo>
                    <a:cubicBezTo>
                      <a:pt x="4" y="1"/>
                      <a:pt x="26" y="2"/>
                      <a:pt x="31" y="3"/>
                    </a:cubicBezTo>
                    <a:cubicBezTo>
                      <a:pt x="33" y="3"/>
                      <a:pt x="34" y="4"/>
                      <a:pt x="36" y="4"/>
                    </a:cubicBezTo>
                    <a:cubicBezTo>
                      <a:pt x="38" y="5"/>
                      <a:pt x="41" y="7"/>
                      <a:pt x="41" y="7"/>
                    </a:cubicBezTo>
                  </a:path>
                </a:pathLst>
              </a:custGeom>
              <a:noFill/>
              <a:ln w="3175"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90" name="Group 704"/>
              <p:cNvGrpSpPr>
                <a:grpSpLocks/>
              </p:cNvGrpSpPr>
              <p:nvPr/>
            </p:nvGrpSpPr>
            <p:grpSpPr bwMode="auto">
              <a:xfrm>
                <a:off x="1774" y="2078"/>
                <a:ext cx="46" cy="42"/>
                <a:chOff x="3944" y="1127"/>
                <a:chExt cx="46" cy="42"/>
              </a:xfrm>
            </p:grpSpPr>
            <p:sp>
              <p:nvSpPr>
                <p:cNvPr id="4214" name="Freeform 705"/>
                <p:cNvSpPr>
                  <a:spLocks/>
                </p:cNvSpPr>
                <p:nvPr/>
              </p:nvSpPr>
              <p:spPr bwMode="auto">
                <a:xfrm>
                  <a:off x="3944" y="1127"/>
                  <a:ext cx="46" cy="42"/>
                </a:xfrm>
                <a:custGeom>
                  <a:avLst/>
                  <a:gdLst>
                    <a:gd name="T0" fmla="*/ 23 w 46"/>
                    <a:gd name="T1" fmla="*/ 0 h 42"/>
                    <a:gd name="T2" fmla="*/ 13 w 46"/>
                    <a:gd name="T3" fmla="*/ 2 h 42"/>
                    <a:gd name="T4" fmla="*/ 7 w 46"/>
                    <a:gd name="T5" fmla="*/ 7 h 42"/>
                    <a:gd name="T6" fmla="*/ 2 w 46"/>
                    <a:gd name="T7" fmla="*/ 12 h 42"/>
                    <a:gd name="T8" fmla="*/ 0 w 46"/>
                    <a:gd name="T9" fmla="*/ 19 h 42"/>
                    <a:gd name="T10" fmla="*/ 2 w 46"/>
                    <a:gd name="T11" fmla="*/ 29 h 42"/>
                    <a:gd name="T12" fmla="*/ 7 w 46"/>
                    <a:gd name="T13" fmla="*/ 34 h 42"/>
                    <a:gd name="T14" fmla="*/ 13 w 46"/>
                    <a:gd name="T15" fmla="*/ 39 h 42"/>
                    <a:gd name="T16" fmla="*/ 23 w 46"/>
                    <a:gd name="T17" fmla="*/ 42 h 42"/>
                    <a:gd name="T18" fmla="*/ 32 w 46"/>
                    <a:gd name="T19" fmla="*/ 39 h 42"/>
                    <a:gd name="T20" fmla="*/ 39 w 46"/>
                    <a:gd name="T21" fmla="*/ 34 h 42"/>
                    <a:gd name="T22" fmla="*/ 43 w 46"/>
                    <a:gd name="T23" fmla="*/ 29 h 42"/>
                    <a:gd name="T24" fmla="*/ 46 w 46"/>
                    <a:gd name="T25" fmla="*/ 19 h 42"/>
                    <a:gd name="T26" fmla="*/ 43 w 46"/>
                    <a:gd name="T27" fmla="*/ 12 h 42"/>
                    <a:gd name="T28" fmla="*/ 39 w 46"/>
                    <a:gd name="T29" fmla="*/ 7 h 42"/>
                    <a:gd name="T30" fmla="*/ 32 w 46"/>
                    <a:gd name="T31" fmla="*/ 2 h 42"/>
                    <a:gd name="T32" fmla="*/ 23 w 4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2"/>
                    <a:gd name="T53" fmla="*/ 46 w 4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2">
                      <a:moveTo>
                        <a:pt x="23" y="0"/>
                      </a:moveTo>
                      <a:lnTo>
                        <a:pt x="13" y="2"/>
                      </a:lnTo>
                      <a:lnTo>
                        <a:pt x="7" y="7"/>
                      </a:lnTo>
                      <a:lnTo>
                        <a:pt x="2" y="12"/>
                      </a:lnTo>
                      <a:lnTo>
                        <a:pt x="0" y="19"/>
                      </a:lnTo>
                      <a:lnTo>
                        <a:pt x="2" y="29"/>
                      </a:lnTo>
                      <a:lnTo>
                        <a:pt x="7" y="34"/>
                      </a:lnTo>
                      <a:lnTo>
                        <a:pt x="13" y="39"/>
                      </a:lnTo>
                      <a:lnTo>
                        <a:pt x="23" y="42"/>
                      </a:lnTo>
                      <a:lnTo>
                        <a:pt x="32" y="39"/>
                      </a:lnTo>
                      <a:lnTo>
                        <a:pt x="39" y="34"/>
                      </a:lnTo>
                      <a:lnTo>
                        <a:pt x="43" y="29"/>
                      </a:lnTo>
                      <a:lnTo>
                        <a:pt x="46" y="19"/>
                      </a:lnTo>
                      <a:lnTo>
                        <a:pt x="43" y="12"/>
                      </a:lnTo>
                      <a:lnTo>
                        <a:pt x="39" y="7"/>
                      </a:lnTo>
                      <a:lnTo>
                        <a:pt x="32" y="2"/>
                      </a:lnTo>
                      <a:lnTo>
                        <a:pt x="23" y="0"/>
                      </a:lnTo>
                      <a:close/>
                    </a:path>
                  </a:pathLst>
                </a:custGeom>
                <a:solidFill>
                  <a:srgbClr val="108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5" name="Freeform 706"/>
                <p:cNvSpPr>
                  <a:spLocks/>
                </p:cNvSpPr>
                <p:nvPr/>
              </p:nvSpPr>
              <p:spPr bwMode="auto">
                <a:xfrm>
                  <a:off x="3948" y="1129"/>
                  <a:ext cx="37" cy="37"/>
                </a:xfrm>
                <a:custGeom>
                  <a:avLst/>
                  <a:gdLst>
                    <a:gd name="T0" fmla="*/ 19 w 37"/>
                    <a:gd name="T1" fmla="*/ 0 h 37"/>
                    <a:gd name="T2" fmla="*/ 12 w 37"/>
                    <a:gd name="T3" fmla="*/ 3 h 37"/>
                    <a:gd name="T4" fmla="*/ 5 w 37"/>
                    <a:gd name="T5" fmla="*/ 5 h 37"/>
                    <a:gd name="T6" fmla="*/ 3 w 37"/>
                    <a:gd name="T7" fmla="*/ 12 h 37"/>
                    <a:gd name="T8" fmla="*/ 0 w 37"/>
                    <a:gd name="T9" fmla="*/ 17 h 37"/>
                    <a:gd name="T10" fmla="*/ 3 w 37"/>
                    <a:gd name="T11" fmla="*/ 25 h 37"/>
                    <a:gd name="T12" fmla="*/ 5 w 37"/>
                    <a:gd name="T13" fmla="*/ 32 h 37"/>
                    <a:gd name="T14" fmla="*/ 12 w 37"/>
                    <a:gd name="T15" fmla="*/ 35 h 37"/>
                    <a:gd name="T16" fmla="*/ 19 w 37"/>
                    <a:gd name="T17" fmla="*/ 37 h 37"/>
                    <a:gd name="T18" fmla="*/ 25 w 37"/>
                    <a:gd name="T19" fmla="*/ 35 h 37"/>
                    <a:gd name="T20" fmla="*/ 32 w 37"/>
                    <a:gd name="T21" fmla="*/ 32 h 37"/>
                    <a:gd name="T22" fmla="*/ 35 w 37"/>
                    <a:gd name="T23" fmla="*/ 25 h 37"/>
                    <a:gd name="T24" fmla="*/ 37 w 37"/>
                    <a:gd name="T25" fmla="*/ 17 h 37"/>
                    <a:gd name="T26" fmla="*/ 35 w 37"/>
                    <a:gd name="T27" fmla="*/ 12 h 37"/>
                    <a:gd name="T28" fmla="*/ 32 w 37"/>
                    <a:gd name="T29" fmla="*/ 5 h 37"/>
                    <a:gd name="T30" fmla="*/ 25 w 37"/>
                    <a:gd name="T31" fmla="*/ 3 h 37"/>
                    <a:gd name="T32" fmla="*/ 19 w 3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0"/>
                      </a:moveTo>
                      <a:lnTo>
                        <a:pt x="12" y="3"/>
                      </a:lnTo>
                      <a:lnTo>
                        <a:pt x="5" y="5"/>
                      </a:lnTo>
                      <a:lnTo>
                        <a:pt x="3" y="12"/>
                      </a:lnTo>
                      <a:lnTo>
                        <a:pt x="0" y="17"/>
                      </a:lnTo>
                      <a:lnTo>
                        <a:pt x="3" y="25"/>
                      </a:lnTo>
                      <a:lnTo>
                        <a:pt x="5" y="32"/>
                      </a:lnTo>
                      <a:lnTo>
                        <a:pt x="12" y="35"/>
                      </a:lnTo>
                      <a:lnTo>
                        <a:pt x="19" y="37"/>
                      </a:lnTo>
                      <a:lnTo>
                        <a:pt x="25" y="35"/>
                      </a:lnTo>
                      <a:lnTo>
                        <a:pt x="32" y="32"/>
                      </a:lnTo>
                      <a:lnTo>
                        <a:pt x="35" y="25"/>
                      </a:lnTo>
                      <a:lnTo>
                        <a:pt x="37" y="17"/>
                      </a:lnTo>
                      <a:lnTo>
                        <a:pt x="35" y="12"/>
                      </a:lnTo>
                      <a:lnTo>
                        <a:pt x="32" y="5"/>
                      </a:lnTo>
                      <a:lnTo>
                        <a:pt x="25" y="3"/>
                      </a:lnTo>
                      <a:lnTo>
                        <a:pt x="19" y="0"/>
                      </a:lnTo>
                      <a:close/>
                    </a:path>
                  </a:pathLst>
                </a:custGeom>
                <a:solidFill>
                  <a:srgbClr val="2289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6" name="Freeform 707"/>
                <p:cNvSpPr>
                  <a:spLocks/>
                </p:cNvSpPr>
                <p:nvPr/>
              </p:nvSpPr>
              <p:spPr bwMode="auto">
                <a:xfrm>
                  <a:off x="3951" y="1132"/>
                  <a:ext cx="34" cy="32"/>
                </a:xfrm>
                <a:custGeom>
                  <a:avLst/>
                  <a:gdLst>
                    <a:gd name="T0" fmla="*/ 16 w 34"/>
                    <a:gd name="T1" fmla="*/ 0 h 32"/>
                    <a:gd name="T2" fmla="*/ 9 w 34"/>
                    <a:gd name="T3" fmla="*/ 2 h 32"/>
                    <a:gd name="T4" fmla="*/ 4 w 34"/>
                    <a:gd name="T5" fmla="*/ 5 h 32"/>
                    <a:gd name="T6" fmla="*/ 2 w 34"/>
                    <a:gd name="T7" fmla="*/ 9 h 32"/>
                    <a:gd name="T8" fmla="*/ 0 w 34"/>
                    <a:gd name="T9" fmla="*/ 14 h 32"/>
                    <a:gd name="T10" fmla="*/ 2 w 34"/>
                    <a:gd name="T11" fmla="*/ 22 h 32"/>
                    <a:gd name="T12" fmla="*/ 4 w 34"/>
                    <a:gd name="T13" fmla="*/ 27 h 32"/>
                    <a:gd name="T14" fmla="*/ 9 w 34"/>
                    <a:gd name="T15" fmla="*/ 32 h 32"/>
                    <a:gd name="T16" fmla="*/ 16 w 34"/>
                    <a:gd name="T17" fmla="*/ 32 h 32"/>
                    <a:gd name="T18" fmla="*/ 22 w 34"/>
                    <a:gd name="T19" fmla="*/ 32 h 32"/>
                    <a:gd name="T20" fmla="*/ 29 w 34"/>
                    <a:gd name="T21" fmla="*/ 27 h 32"/>
                    <a:gd name="T22" fmla="*/ 32 w 34"/>
                    <a:gd name="T23" fmla="*/ 22 h 32"/>
                    <a:gd name="T24" fmla="*/ 34 w 34"/>
                    <a:gd name="T25" fmla="*/ 14 h 32"/>
                    <a:gd name="T26" fmla="*/ 32 w 34"/>
                    <a:gd name="T27" fmla="*/ 9 h 32"/>
                    <a:gd name="T28" fmla="*/ 29 w 34"/>
                    <a:gd name="T29" fmla="*/ 5 h 32"/>
                    <a:gd name="T30" fmla="*/ 22 w 34"/>
                    <a:gd name="T31" fmla="*/ 2 h 32"/>
                    <a:gd name="T32" fmla="*/ 16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6" y="0"/>
                      </a:moveTo>
                      <a:lnTo>
                        <a:pt x="9" y="2"/>
                      </a:lnTo>
                      <a:lnTo>
                        <a:pt x="4" y="5"/>
                      </a:lnTo>
                      <a:lnTo>
                        <a:pt x="2" y="9"/>
                      </a:lnTo>
                      <a:lnTo>
                        <a:pt x="0" y="14"/>
                      </a:lnTo>
                      <a:lnTo>
                        <a:pt x="2" y="22"/>
                      </a:lnTo>
                      <a:lnTo>
                        <a:pt x="4" y="27"/>
                      </a:lnTo>
                      <a:lnTo>
                        <a:pt x="9" y="32"/>
                      </a:lnTo>
                      <a:lnTo>
                        <a:pt x="16" y="32"/>
                      </a:lnTo>
                      <a:lnTo>
                        <a:pt x="22" y="32"/>
                      </a:lnTo>
                      <a:lnTo>
                        <a:pt x="29" y="27"/>
                      </a:lnTo>
                      <a:lnTo>
                        <a:pt x="32" y="22"/>
                      </a:lnTo>
                      <a:lnTo>
                        <a:pt x="34" y="14"/>
                      </a:lnTo>
                      <a:lnTo>
                        <a:pt x="32" y="9"/>
                      </a:lnTo>
                      <a:lnTo>
                        <a:pt x="29" y="5"/>
                      </a:lnTo>
                      <a:lnTo>
                        <a:pt x="22" y="2"/>
                      </a:lnTo>
                      <a:lnTo>
                        <a:pt x="16" y="0"/>
                      </a:lnTo>
                      <a:close/>
                    </a:path>
                  </a:pathLst>
                </a:custGeom>
                <a:solidFill>
                  <a:srgbClr val="359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7" name="Freeform 708"/>
                <p:cNvSpPr>
                  <a:spLocks/>
                </p:cNvSpPr>
                <p:nvPr/>
              </p:nvSpPr>
              <p:spPr bwMode="auto">
                <a:xfrm>
                  <a:off x="3953" y="1134"/>
                  <a:ext cx="30" cy="30"/>
                </a:xfrm>
                <a:custGeom>
                  <a:avLst/>
                  <a:gdLst>
                    <a:gd name="T0" fmla="*/ 14 w 30"/>
                    <a:gd name="T1" fmla="*/ 0 h 30"/>
                    <a:gd name="T2" fmla="*/ 9 w 30"/>
                    <a:gd name="T3" fmla="*/ 3 h 30"/>
                    <a:gd name="T4" fmla="*/ 4 w 30"/>
                    <a:gd name="T5" fmla="*/ 5 h 30"/>
                    <a:gd name="T6" fmla="*/ 2 w 30"/>
                    <a:gd name="T7" fmla="*/ 7 h 30"/>
                    <a:gd name="T8" fmla="*/ 0 w 30"/>
                    <a:gd name="T9" fmla="*/ 12 h 30"/>
                    <a:gd name="T10" fmla="*/ 2 w 30"/>
                    <a:gd name="T11" fmla="*/ 20 h 30"/>
                    <a:gd name="T12" fmla="*/ 4 w 30"/>
                    <a:gd name="T13" fmla="*/ 25 h 30"/>
                    <a:gd name="T14" fmla="*/ 9 w 30"/>
                    <a:gd name="T15" fmla="*/ 30 h 30"/>
                    <a:gd name="T16" fmla="*/ 14 w 30"/>
                    <a:gd name="T17" fmla="*/ 30 h 30"/>
                    <a:gd name="T18" fmla="*/ 20 w 30"/>
                    <a:gd name="T19" fmla="*/ 30 h 30"/>
                    <a:gd name="T20" fmla="*/ 25 w 30"/>
                    <a:gd name="T21" fmla="*/ 25 h 30"/>
                    <a:gd name="T22" fmla="*/ 30 w 30"/>
                    <a:gd name="T23" fmla="*/ 20 h 30"/>
                    <a:gd name="T24" fmla="*/ 30 w 30"/>
                    <a:gd name="T25" fmla="*/ 12 h 30"/>
                    <a:gd name="T26" fmla="*/ 30 w 30"/>
                    <a:gd name="T27" fmla="*/ 7 h 30"/>
                    <a:gd name="T28" fmla="*/ 25 w 30"/>
                    <a:gd name="T29" fmla="*/ 5 h 30"/>
                    <a:gd name="T30" fmla="*/ 20 w 30"/>
                    <a:gd name="T31" fmla="*/ 3 h 30"/>
                    <a:gd name="T32" fmla="*/ 14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14" y="0"/>
                      </a:moveTo>
                      <a:lnTo>
                        <a:pt x="9" y="3"/>
                      </a:lnTo>
                      <a:lnTo>
                        <a:pt x="4" y="5"/>
                      </a:lnTo>
                      <a:lnTo>
                        <a:pt x="2" y="7"/>
                      </a:lnTo>
                      <a:lnTo>
                        <a:pt x="0" y="12"/>
                      </a:lnTo>
                      <a:lnTo>
                        <a:pt x="2" y="20"/>
                      </a:lnTo>
                      <a:lnTo>
                        <a:pt x="4" y="25"/>
                      </a:lnTo>
                      <a:lnTo>
                        <a:pt x="9" y="30"/>
                      </a:lnTo>
                      <a:lnTo>
                        <a:pt x="14" y="30"/>
                      </a:lnTo>
                      <a:lnTo>
                        <a:pt x="20" y="30"/>
                      </a:lnTo>
                      <a:lnTo>
                        <a:pt x="25" y="25"/>
                      </a:lnTo>
                      <a:lnTo>
                        <a:pt x="30" y="20"/>
                      </a:lnTo>
                      <a:lnTo>
                        <a:pt x="30" y="12"/>
                      </a:lnTo>
                      <a:lnTo>
                        <a:pt x="30" y="7"/>
                      </a:lnTo>
                      <a:lnTo>
                        <a:pt x="25" y="5"/>
                      </a:lnTo>
                      <a:lnTo>
                        <a:pt x="20" y="3"/>
                      </a:lnTo>
                      <a:lnTo>
                        <a:pt x="14" y="0"/>
                      </a:lnTo>
                      <a:close/>
                    </a:path>
                  </a:pathLst>
                </a:custGeom>
                <a:solidFill>
                  <a:srgbClr val="47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8" name="Freeform 709"/>
                <p:cNvSpPr>
                  <a:spLocks/>
                </p:cNvSpPr>
                <p:nvPr/>
              </p:nvSpPr>
              <p:spPr bwMode="auto">
                <a:xfrm>
                  <a:off x="3955" y="1137"/>
                  <a:ext cx="25" cy="24"/>
                </a:xfrm>
                <a:custGeom>
                  <a:avLst/>
                  <a:gdLst>
                    <a:gd name="T0" fmla="*/ 12 w 25"/>
                    <a:gd name="T1" fmla="*/ 0 h 24"/>
                    <a:gd name="T2" fmla="*/ 2 w 25"/>
                    <a:gd name="T3" fmla="*/ 2 h 24"/>
                    <a:gd name="T4" fmla="*/ 0 w 25"/>
                    <a:gd name="T5" fmla="*/ 12 h 24"/>
                    <a:gd name="T6" fmla="*/ 2 w 25"/>
                    <a:gd name="T7" fmla="*/ 22 h 24"/>
                    <a:gd name="T8" fmla="*/ 12 w 25"/>
                    <a:gd name="T9" fmla="*/ 24 h 24"/>
                    <a:gd name="T10" fmla="*/ 21 w 25"/>
                    <a:gd name="T11" fmla="*/ 22 h 24"/>
                    <a:gd name="T12" fmla="*/ 25 w 25"/>
                    <a:gd name="T13" fmla="*/ 17 h 24"/>
                    <a:gd name="T14" fmla="*/ 25 w 25"/>
                    <a:gd name="T15" fmla="*/ 12 h 24"/>
                    <a:gd name="T16" fmla="*/ 25 w 25"/>
                    <a:gd name="T17" fmla="*/ 7 h 24"/>
                    <a:gd name="T18" fmla="*/ 21 w 25"/>
                    <a:gd name="T19" fmla="*/ 2 h 24"/>
                    <a:gd name="T20" fmla="*/ 12 w 2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12" y="0"/>
                      </a:moveTo>
                      <a:lnTo>
                        <a:pt x="2" y="2"/>
                      </a:lnTo>
                      <a:lnTo>
                        <a:pt x="0" y="12"/>
                      </a:lnTo>
                      <a:lnTo>
                        <a:pt x="2" y="22"/>
                      </a:lnTo>
                      <a:lnTo>
                        <a:pt x="12" y="24"/>
                      </a:lnTo>
                      <a:lnTo>
                        <a:pt x="21" y="22"/>
                      </a:lnTo>
                      <a:lnTo>
                        <a:pt x="25" y="17"/>
                      </a:lnTo>
                      <a:lnTo>
                        <a:pt x="25" y="12"/>
                      </a:lnTo>
                      <a:lnTo>
                        <a:pt x="25" y="7"/>
                      </a:lnTo>
                      <a:lnTo>
                        <a:pt x="21" y="2"/>
                      </a:lnTo>
                      <a:lnTo>
                        <a:pt x="12" y="0"/>
                      </a:lnTo>
                      <a:close/>
                    </a:path>
                  </a:pathLst>
                </a:custGeom>
                <a:solidFill>
                  <a:srgbClr val="5AB6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9" name="Freeform 710"/>
                <p:cNvSpPr>
                  <a:spLocks/>
                </p:cNvSpPr>
                <p:nvPr/>
              </p:nvSpPr>
              <p:spPr bwMode="auto">
                <a:xfrm>
                  <a:off x="3957" y="1137"/>
                  <a:ext cx="21" cy="22"/>
                </a:xfrm>
                <a:custGeom>
                  <a:avLst/>
                  <a:gdLst>
                    <a:gd name="T0" fmla="*/ 12 w 21"/>
                    <a:gd name="T1" fmla="*/ 0 h 22"/>
                    <a:gd name="T2" fmla="*/ 3 w 21"/>
                    <a:gd name="T3" fmla="*/ 2 h 22"/>
                    <a:gd name="T4" fmla="*/ 0 w 21"/>
                    <a:gd name="T5" fmla="*/ 9 h 22"/>
                    <a:gd name="T6" fmla="*/ 3 w 21"/>
                    <a:gd name="T7" fmla="*/ 19 h 22"/>
                    <a:gd name="T8" fmla="*/ 12 w 21"/>
                    <a:gd name="T9" fmla="*/ 22 h 22"/>
                    <a:gd name="T10" fmla="*/ 19 w 21"/>
                    <a:gd name="T11" fmla="*/ 19 h 22"/>
                    <a:gd name="T12" fmla="*/ 21 w 21"/>
                    <a:gd name="T13" fmla="*/ 9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9"/>
                      </a:lnTo>
                      <a:lnTo>
                        <a:pt x="3" y="19"/>
                      </a:lnTo>
                      <a:lnTo>
                        <a:pt x="12" y="22"/>
                      </a:lnTo>
                      <a:lnTo>
                        <a:pt x="19" y="19"/>
                      </a:lnTo>
                      <a:lnTo>
                        <a:pt x="21" y="9"/>
                      </a:lnTo>
                      <a:lnTo>
                        <a:pt x="19" y="2"/>
                      </a:lnTo>
                      <a:lnTo>
                        <a:pt x="12" y="0"/>
                      </a:lnTo>
                      <a:close/>
                    </a:path>
                  </a:pathLst>
                </a:custGeom>
                <a:solidFill>
                  <a:srgbClr val="6CCA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0" name="Freeform 711"/>
                <p:cNvSpPr>
                  <a:spLocks/>
                </p:cNvSpPr>
                <p:nvPr/>
              </p:nvSpPr>
              <p:spPr bwMode="auto">
                <a:xfrm>
                  <a:off x="3960" y="1139"/>
                  <a:ext cx="16" cy="17"/>
                </a:xfrm>
                <a:custGeom>
                  <a:avLst/>
                  <a:gdLst>
                    <a:gd name="T0" fmla="*/ 9 w 16"/>
                    <a:gd name="T1" fmla="*/ 0 h 17"/>
                    <a:gd name="T2" fmla="*/ 2 w 16"/>
                    <a:gd name="T3" fmla="*/ 2 h 17"/>
                    <a:gd name="T4" fmla="*/ 0 w 16"/>
                    <a:gd name="T5" fmla="*/ 7 h 17"/>
                    <a:gd name="T6" fmla="*/ 2 w 16"/>
                    <a:gd name="T7" fmla="*/ 15 h 17"/>
                    <a:gd name="T8" fmla="*/ 9 w 16"/>
                    <a:gd name="T9" fmla="*/ 17 h 17"/>
                    <a:gd name="T10" fmla="*/ 13 w 16"/>
                    <a:gd name="T11" fmla="*/ 15 h 17"/>
                    <a:gd name="T12" fmla="*/ 16 w 16"/>
                    <a:gd name="T13" fmla="*/ 7 h 17"/>
                    <a:gd name="T14" fmla="*/ 13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7"/>
                      </a:lnTo>
                      <a:lnTo>
                        <a:pt x="2" y="15"/>
                      </a:lnTo>
                      <a:lnTo>
                        <a:pt x="9" y="17"/>
                      </a:lnTo>
                      <a:lnTo>
                        <a:pt x="13" y="15"/>
                      </a:lnTo>
                      <a:lnTo>
                        <a:pt x="16" y="7"/>
                      </a:lnTo>
                      <a:lnTo>
                        <a:pt x="13" y="2"/>
                      </a:lnTo>
                      <a:lnTo>
                        <a:pt x="9" y="0"/>
                      </a:lnTo>
                      <a:close/>
                    </a:path>
                  </a:pathLst>
                </a:custGeom>
                <a:solidFill>
                  <a:srgbClr val="7BD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1" name="Freeform 712"/>
                <p:cNvSpPr>
                  <a:spLocks/>
                </p:cNvSpPr>
                <p:nvPr/>
              </p:nvSpPr>
              <p:spPr bwMode="auto">
                <a:xfrm>
                  <a:off x="3962" y="1141"/>
                  <a:ext cx="11" cy="13"/>
                </a:xfrm>
                <a:custGeom>
                  <a:avLst/>
                  <a:gdLst>
                    <a:gd name="T0" fmla="*/ 7 w 11"/>
                    <a:gd name="T1" fmla="*/ 0 h 13"/>
                    <a:gd name="T2" fmla="*/ 2 w 11"/>
                    <a:gd name="T3" fmla="*/ 3 h 13"/>
                    <a:gd name="T4" fmla="*/ 0 w 11"/>
                    <a:gd name="T5" fmla="*/ 8 h 13"/>
                    <a:gd name="T6" fmla="*/ 2 w 11"/>
                    <a:gd name="T7" fmla="*/ 10 h 13"/>
                    <a:gd name="T8" fmla="*/ 7 w 11"/>
                    <a:gd name="T9" fmla="*/ 13 h 13"/>
                    <a:gd name="T10" fmla="*/ 9 w 11"/>
                    <a:gd name="T11" fmla="*/ 10 h 13"/>
                    <a:gd name="T12" fmla="*/ 11 w 11"/>
                    <a:gd name="T13" fmla="*/ 8 h 13"/>
                    <a:gd name="T14" fmla="*/ 9 w 11"/>
                    <a:gd name="T15" fmla="*/ 3 h 13"/>
                    <a:gd name="T16" fmla="*/ 7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7" y="0"/>
                      </a:moveTo>
                      <a:lnTo>
                        <a:pt x="2" y="3"/>
                      </a:lnTo>
                      <a:lnTo>
                        <a:pt x="0" y="8"/>
                      </a:lnTo>
                      <a:lnTo>
                        <a:pt x="2" y="10"/>
                      </a:lnTo>
                      <a:lnTo>
                        <a:pt x="7" y="13"/>
                      </a:lnTo>
                      <a:lnTo>
                        <a:pt x="9" y="10"/>
                      </a:lnTo>
                      <a:lnTo>
                        <a:pt x="11" y="8"/>
                      </a:lnTo>
                      <a:lnTo>
                        <a:pt x="9" y="3"/>
                      </a:lnTo>
                      <a:lnTo>
                        <a:pt x="7" y="0"/>
                      </a:lnTo>
                      <a:close/>
                    </a:path>
                  </a:pathLst>
                </a:custGeom>
                <a:solidFill>
                  <a:srgbClr val="87E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2" name="Freeform 713"/>
                <p:cNvSpPr>
                  <a:spLocks/>
                </p:cNvSpPr>
                <p:nvPr/>
              </p:nvSpPr>
              <p:spPr bwMode="auto">
                <a:xfrm>
                  <a:off x="3964" y="1144"/>
                  <a:ext cx="9" cy="10"/>
                </a:xfrm>
                <a:custGeom>
                  <a:avLst/>
                  <a:gdLst>
                    <a:gd name="T0" fmla="*/ 5 w 9"/>
                    <a:gd name="T1" fmla="*/ 0 h 10"/>
                    <a:gd name="T2" fmla="*/ 3 w 9"/>
                    <a:gd name="T3" fmla="*/ 2 h 10"/>
                    <a:gd name="T4" fmla="*/ 0 w 9"/>
                    <a:gd name="T5" fmla="*/ 5 h 10"/>
                    <a:gd name="T6" fmla="*/ 3 w 9"/>
                    <a:gd name="T7" fmla="*/ 7 h 10"/>
                    <a:gd name="T8" fmla="*/ 5 w 9"/>
                    <a:gd name="T9" fmla="*/ 10 h 10"/>
                    <a:gd name="T10" fmla="*/ 7 w 9"/>
                    <a:gd name="T11" fmla="*/ 7 h 10"/>
                    <a:gd name="T12" fmla="*/ 9 w 9"/>
                    <a:gd name="T13" fmla="*/ 5 h 10"/>
                    <a:gd name="T14" fmla="*/ 7 w 9"/>
                    <a:gd name="T15" fmla="*/ 2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3" y="2"/>
                      </a:lnTo>
                      <a:lnTo>
                        <a:pt x="0" y="5"/>
                      </a:lnTo>
                      <a:lnTo>
                        <a:pt x="3" y="7"/>
                      </a:lnTo>
                      <a:lnTo>
                        <a:pt x="5" y="10"/>
                      </a:lnTo>
                      <a:lnTo>
                        <a:pt x="7" y="7"/>
                      </a:lnTo>
                      <a:lnTo>
                        <a:pt x="9" y="5"/>
                      </a:lnTo>
                      <a:lnTo>
                        <a:pt x="7" y="2"/>
                      </a:lnTo>
                      <a:lnTo>
                        <a:pt x="5" y="0"/>
                      </a:lnTo>
                      <a:close/>
                    </a:path>
                  </a:pathLst>
                </a:custGeom>
                <a:solidFill>
                  <a:srgbClr val="8FF3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23" name="Freeform 714"/>
                <p:cNvSpPr>
                  <a:spLocks/>
                </p:cNvSpPr>
                <p:nvPr/>
              </p:nvSpPr>
              <p:spPr bwMode="auto">
                <a:xfrm>
                  <a:off x="3967" y="1146"/>
                  <a:ext cx="4" cy="5"/>
                </a:xfrm>
                <a:custGeom>
                  <a:avLst/>
                  <a:gdLst>
                    <a:gd name="T0" fmla="*/ 2 w 4"/>
                    <a:gd name="T1" fmla="*/ 0 h 5"/>
                    <a:gd name="T2" fmla="*/ 0 w 4"/>
                    <a:gd name="T3" fmla="*/ 0 h 5"/>
                    <a:gd name="T4" fmla="*/ 0 w 4"/>
                    <a:gd name="T5" fmla="*/ 3 h 5"/>
                    <a:gd name="T6" fmla="*/ 0 w 4"/>
                    <a:gd name="T7" fmla="*/ 5 h 5"/>
                    <a:gd name="T8" fmla="*/ 2 w 4"/>
                    <a:gd name="T9" fmla="*/ 5 h 5"/>
                    <a:gd name="T10" fmla="*/ 4 w 4"/>
                    <a:gd name="T11" fmla="*/ 5 h 5"/>
                    <a:gd name="T12" fmla="*/ 4 w 4"/>
                    <a:gd name="T13" fmla="*/ 3 h 5"/>
                    <a:gd name="T14" fmla="*/ 4 w 4"/>
                    <a:gd name="T15" fmla="*/ 0 h 5"/>
                    <a:gd name="T16" fmla="*/ 2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0"/>
                      </a:moveTo>
                      <a:lnTo>
                        <a:pt x="0" y="0"/>
                      </a:lnTo>
                      <a:lnTo>
                        <a:pt x="0" y="3"/>
                      </a:lnTo>
                      <a:lnTo>
                        <a:pt x="0" y="5"/>
                      </a:lnTo>
                      <a:lnTo>
                        <a:pt x="2" y="5"/>
                      </a:lnTo>
                      <a:lnTo>
                        <a:pt x="4" y="5"/>
                      </a:lnTo>
                      <a:lnTo>
                        <a:pt x="4" y="3"/>
                      </a:lnTo>
                      <a:lnTo>
                        <a:pt x="4" y="0"/>
                      </a:lnTo>
                      <a:lnTo>
                        <a:pt x="2" y="0"/>
                      </a:lnTo>
                      <a:close/>
                    </a:path>
                  </a:pathLst>
                </a:custGeom>
                <a:solidFill>
                  <a:srgbClr val="95F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91" name="Group 715"/>
              <p:cNvGrpSpPr>
                <a:grpSpLocks/>
              </p:cNvGrpSpPr>
              <p:nvPr/>
            </p:nvGrpSpPr>
            <p:grpSpPr bwMode="auto">
              <a:xfrm>
                <a:off x="1820" y="2170"/>
                <a:ext cx="45" cy="42"/>
                <a:chOff x="3990" y="1219"/>
                <a:chExt cx="45" cy="42"/>
              </a:xfrm>
            </p:grpSpPr>
            <p:sp>
              <p:nvSpPr>
                <p:cNvPr id="4204" name="Freeform 716"/>
                <p:cNvSpPr>
                  <a:spLocks/>
                </p:cNvSpPr>
                <p:nvPr/>
              </p:nvSpPr>
              <p:spPr bwMode="auto">
                <a:xfrm>
                  <a:off x="3990" y="1219"/>
                  <a:ext cx="45" cy="42"/>
                </a:xfrm>
                <a:custGeom>
                  <a:avLst/>
                  <a:gdLst>
                    <a:gd name="T0" fmla="*/ 22 w 45"/>
                    <a:gd name="T1" fmla="*/ 0 h 42"/>
                    <a:gd name="T2" fmla="*/ 13 w 45"/>
                    <a:gd name="T3" fmla="*/ 2 h 42"/>
                    <a:gd name="T4" fmla="*/ 6 w 45"/>
                    <a:gd name="T5" fmla="*/ 7 h 42"/>
                    <a:gd name="T6" fmla="*/ 2 w 45"/>
                    <a:gd name="T7" fmla="*/ 15 h 42"/>
                    <a:gd name="T8" fmla="*/ 0 w 45"/>
                    <a:gd name="T9" fmla="*/ 22 h 42"/>
                    <a:gd name="T10" fmla="*/ 2 w 45"/>
                    <a:gd name="T11" fmla="*/ 30 h 42"/>
                    <a:gd name="T12" fmla="*/ 6 w 45"/>
                    <a:gd name="T13" fmla="*/ 37 h 42"/>
                    <a:gd name="T14" fmla="*/ 13 w 45"/>
                    <a:gd name="T15" fmla="*/ 40 h 42"/>
                    <a:gd name="T16" fmla="*/ 22 w 45"/>
                    <a:gd name="T17" fmla="*/ 42 h 42"/>
                    <a:gd name="T18" fmla="*/ 32 w 45"/>
                    <a:gd name="T19" fmla="*/ 40 h 42"/>
                    <a:gd name="T20" fmla="*/ 39 w 45"/>
                    <a:gd name="T21" fmla="*/ 37 h 42"/>
                    <a:gd name="T22" fmla="*/ 43 w 45"/>
                    <a:gd name="T23" fmla="*/ 30 h 42"/>
                    <a:gd name="T24" fmla="*/ 45 w 45"/>
                    <a:gd name="T25" fmla="*/ 22 h 42"/>
                    <a:gd name="T26" fmla="*/ 43 w 45"/>
                    <a:gd name="T27" fmla="*/ 15 h 42"/>
                    <a:gd name="T28" fmla="*/ 39 w 45"/>
                    <a:gd name="T29" fmla="*/ 7 h 42"/>
                    <a:gd name="T30" fmla="*/ 32 w 45"/>
                    <a:gd name="T31" fmla="*/ 2 h 42"/>
                    <a:gd name="T32" fmla="*/ 22 w 45"/>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2"/>
                    <a:gd name="T53" fmla="*/ 45 w 4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2">
                      <a:moveTo>
                        <a:pt x="22" y="0"/>
                      </a:moveTo>
                      <a:lnTo>
                        <a:pt x="13" y="2"/>
                      </a:lnTo>
                      <a:lnTo>
                        <a:pt x="6" y="7"/>
                      </a:lnTo>
                      <a:lnTo>
                        <a:pt x="2" y="15"/>
                      </a:lnTo>
                      <a:lnTo>
                        <a:pt x="0" y="22"/>
                      </a:lnTo>
                      <a:lnTo>
                        <a:pt x="2" y="30"/>
                      </a:lnTo>
                      <a:lnTo>
                        <a:pt x="6" y="37"/>
                      </a:lnTo>
                      <a:lnTo>
                        <a:pt x="13" y="40"/>
                      </a:lnTo>
                      <a:lnTo>
                        <a:pt x="22" y="42"/>
                      </a:lnTo>
                      <a:lnTo>
                        <a:pt x="32" y="40"/>
                      </a:lnTo>
                      <a:lnTo>
                        <a:pt x="39" y="37"/>
                      </a:lnTo>
                      <a:lnTo>
                        <a:pt x="43" y="30"/>
                      </a:lnTo>
                      <a:lnTo>
                        <a:pt x="45" y="22"/>
                      </a:lnTo>
                      <a:lnTo>
                        <a:pt x="43" y="15"/>
                      </a:lnTo>
                      <a:lnTo>
                        <a:pt x="39" y="7"/>
                      </a:lnTo>
                      <a:lnTo>
                        <a:pt x="32" y="2"/>
                      </a:lnTo>
                      <a:lnTo>
                        <a:pt x="22" y="0"/>
                      </a:lnTo>
                      <a:close/>
                    </a:path>
                  </a:pathLst>
                </a:custGeom>
                <a:solidFill>
                  <a:srgbClr val="FF37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5" name="Freeform 717"/>
                <p:cNvSpPr>
                  <a:spLocks/>
                </p:cNvSpPr>
                <p:nvPr/>
              </p:nvSpPr>
              <p:spPr bwMode="auto">
                <a:xfrm>
                  <a:off x="3994" y="1221"/>
                  <a:ext cx="37" cy="38"/>
                </a:xfrm>
                <a:custGeom>
                  <a:avLst/>
                  <a:gdLst>
                    <a:gd name="T0" fmla="*/ 18 w 37"/>
                    <a:gd name="T1" fmla="*/ 0 h 38"/>
                    <a:gd name="T2" fmla="*/ 12 w 37"/>
                    <a:gd name="T3" fmla="*/ 3 h 38"/>
                    <a:gd name="T4" fmla="*/ 5 w 37"/>
                    <a:gd name="T5" fmla="*/ 8 h 38"/>
                    <a:gd name="T6" fmla="*/ 2 w 37"/>
                    <a:gd name="T7" fmla="*/ 13 h 38"/>
                    <a:gd name="T8" fmla="*/ 0 w 37"/>
                    <a:gd name="T9" fmla="*/ 20 h 38"/>
                    <a:gd name="T10" fmla="*/ 2 w 37"/>
                    <a:gd name="T11" fmla="*/ 28 h 38"/>
                    <a:gd name="T12" fmla="*/ 5 w 37"/>
                    <a:gd name="T13" fmla="*/ 33 h 38"/>
                    <a:gd name="T14" fmla="*/ 18 w 37"/>
                    <a:gd name="T15" fmla="*/ 38 h 38"/>
                    <a:gd name="T16" fmla="*/ 32 w 37"/>
                    <a:gd name="T17" fmla="*/ 33 h 38"/>
                    <a:gd name="T18" fmla="*/ 35 w 37"/>
                    <a:gd name="T19" fmla="*/ 28 h 38"/>
                    <a:gd name="T20" fmla="*/ 37 w 37"/>
                    <a:gd name="T21" fmla="*/ 20 h 38"/>
                    <a:gd name="T22" fmla="*/ 35 w 37"/>
                    <a:gd name="T23" fmla="*/ 13 h 38"/>
                    <a:gd name="T24" fmla="*/ 32 w 37"/>
                    <a:gd name="T25" fmla="*/ 8 h 38"/>
                    <a:gd name="T26" fmla="*/ 25 w 37"/>
                    <a:gd name="T27" fmla="*/ 3 h 38"/>
                    <a:gd name="T28" fmla="*/ 18 w 37"/>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8"/>
                    <a:gd name="T47" fmla="*/ 37 w 37"/>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8">
                      <a:moveTo>
                        <a:pt x="18" y="0"/>
                      </a:moveTo>
                      <a:lnTo>
                        <a:pt x="12" y="3"/>
                      </a:lnTo>
                      <a:lnTo>
                        <a:pt x="5" y="8"/>
                      </a:lnTo>
                      <a:lnTo>
                        <a:pt x="2" y="13"/>
                      </a:lnTo>
                      <a:lnTo>
                        <a:pt x="0" y="20"/>
                      </a:lnTo>
                      <a:lnTo>
                        <a:pt x="2" y="28"/>
                      </a:lnTo>
                      <a:lnTo>
                        <a:pt x="5" y="33"/>
                      </a:lnTo>
                      <a:lnTo>
                        <a:pt x="18" y="38"/>
                      </a:lnTo>
                      <a:lnTo>
                        <a:pt x="32" y="33"/>
                      </a:lnTo>
                      <a:lnTo>
                        <a:pt x="35" y="28"/>
                      </a:lnTo>
                      <a:lnTo>
                        <a:pt x="37" y="20"/>
                      </a:lnTo>
                      <a:lnTo>
                        <a:pt x="35" y="13"/>
                      </a:lnTo>
                      <a:lnTo>
                        <a:pt x="32" y="8"/>
                      </a:lnTo>
                      <a:lnTo>
                        <a:pt x="25" y="3"/>
                      </a:lnTo>
                      <a:lnTo>
                        <a:pt x="18" y="0"/>
                      </a:lnTo>
                      <a:close/>
                    </a:path>
                  </a:pathLst>
                </a:custGeom>
                <a:solidFill>
                  <a:srgbClr val="FF4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6" name="Freeform 718"/>
                <p:cNvSpPr>
                  <a:spLocks/>
                </p:cNvSpPr>
                <p:nvPr/>
              </p:nvSpPr>
              <p:spPr bwMode="auto">
                <a:xfrm>
                  <a:off x="3996" y="1224"/>
                  <a:ext cx="35" cy="32"/>
                </a:xfrm>
                <a:custGeom>
                  <a:avLst/>
                  <a:gdLst>
                    <a:gd name="T0" fmla="*/ 16 w 35"/>
                    <a:gd name="T1" fmla="*/ 0 h 32"/>
                    <a:gd name="T2" fmla="*/ 10 w 35"/>
                    <a:gd name="T3" fmla="*/ 2 h 32"/>
                    <a:gd name="T4" fmla="*/ 5 w 35"/>
                    <a:gd name="T5" fmla="*/ 5 h 32"/>
                    <a:gd name="T6" fmla="*/ 3 w 35"/>
                    <a:gd name="T7" fmla="*/ 10 h 32"/>
                    <a:gd name="T8" fmla="*/ 0 w 35"/>
                    <a:gd name="T9" fmla="*/ 17 h 32"/>
                    <a:gd name="T10" fmla="*/ 3 w 35"/>
                    <a:gd name="T11" fmla="*/ 25 h 32"/>
                    <a:gd name="T12" fmla="*/ 5 w 35"/>
                    <a:gd name="T13" fmla="*/ 30 h 32"/>
                    <a:gd name="T14" fmla="*/ 16 w 35"/>
                    <a:gd name="T15" fmla="*/ 32 h 32"/>
                    <a:gd name="T16" fmla="*/ 30 w 35"/>
                    <a:gd name="T17" fmla="*/ 30 h 32"/>
                    <a:gd name="T18" fmla="*/ 33 w 35"/>
                    <a:gd name="T19" fmla="*/ 25 h 32"/>
                    <a:gd name="T20" fmla="*/ 35 w 35"/>
                    <a:gd name="T21" fmla="*/ 17 h 32"/>
                    <a:gd name="T22" fmla="*/ 33 w 35"/>
                    <a:gd name="T23" fmla="*/ 10 h 32"/>
                    <a:gd name="T24" fmla="*/ 30 w 35"/>
                    <a:gd name="T25" fmla="*/ 5 h 32"/>
                    <a:gd name="T26" fmla="*/ 23 w 35"/>
                    <a:gd name="T27" fmla="*/ 2 h 32"/>
                    <a:gd name="T28" fmla="*/ 16 w 3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2"/>
                    <a:gd name="T47" fmla="*/ 35 w 3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2">
                      <a:moveTo>
                        <a:pt x="16" y="0"/>
                      </a:moveTo>
                      <a:lnTo>
                        <a:pt x="10" y="2"/>
                      </a:lnTo>
                      <a:lnTo>
                        <a:pt x="5" y="5"/>
                      </a:lnTo>
                      <a:lnTo>
                        <a:pt x="3" y="10"/>
                      </a:lnTo>
                      <a:lnTo>
                        <a:pt x="0" y="17"/>
                      </a:lnTo>
                      <a:lnTo>
                        <a:pt x="3" y="25"/>
                      </a:lnTo>
                      <a:lnTo>
                        <a:pt x="5" y="30"/>
                      </a:lnTo>
                      <a:lnTo>
                        <a:pt x="16" y="32"/>
                      </a:lnTo>
                      <a:lnTo>
                        <a:pt x="30" y="30"/>
                      </a:lnTo>
                      <a:lnTo>
                        <a:pt x="33" y="25"/>
                      </a:lnTo>
                      <a:lnTo>
                        <a:pt x="35" y="17"/>
                      </a:lnTo>
                      <a:lnTo>
                        <a:pt x="33" y="10"/>
                      </a:lnTo>
                      <a:lnTo>
                        <a:pt x="30" y="5"/>
                      </a:lnTo>
                      <a:lnTo>
                        <a:pt x="23" y="2"/>
                      </a:lnTo>
                      <a:lnTo>
                        <a:pt x="16" y="0"/>
                      </a:lnTo>
                      <a:close/>
                    </a:path>
                  </a:pathLst>
                </a:custGeom>
                <a:solidFill>
                  <a:srgbClr val="FF5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7" name="Freeform 719"/>
                <p:cNvSpPr>
                  <a:spLocks/>
                </p:cNvSpPr>
                <p:nvPr/>
              </p:nvSpPr>
              <p:spPr bwMode="auto">
                <a:xfrm>
                  <a:off x="3999" y="1226"/>
                  <a:ext cx="30" cy="30"/>
                </a:xfrm>
                <a:custGeom>
                  <a:avLst/>
                  <a:gdLst>
                    <a:gd name="T0" fmla="*/ 13 w 30"/>
                    <a:gd name="T1" fmla="*/ 0 h 30"/>
                    <a:gd name="T2" fmla="*/ 9 w 30"/>
                    <a:gd name="T3" fmla="*/ 3 h 30"/>
                    <a:gd name="T4" fmla="*/ 4 w 30"/>
                    <a:gd name="T5" fmla="*/ 5 h 30"/>
                    <a:gd name="T6" fmla="*/ 2 w 30"/>
                    <a:gd name="T7" fmla="*/ 10 h 30"/>
                    <a:gd name="T8" fmla="*/ 0 w 30"/>
                    <a:gd name="T9" fmla="*/ 15 h 30"/>
                    <a:gd name="T10" fmla="*/ 2 w 30"/>
                    <a:gd name="T11" fmla="*/ 23 h 30"/>
                    <a:gd name="T12" fmla="*/ 4 w 30"/>
                    <a:gd name="T13" fmla="*/ 28 h 30"/>
                    <a:gd name="T14" fmla="*/ 13 w 30"/>
                    <a:gd name="T15" fmla="*/ 30 h 30"/>
                    <a:gd name="T16" fmla="*/ 25 w 30"/>
                    <a:gd name="T17" fmla="*/ 28 h 30"/>
                    <a:gd name="T18" fmla="*/ 30 w 30"/>
                    <a:gd name="T19" fmla="*/ 23 h 30"/>
                    <a:gd name="T20" fmla="*/ 30 w 30"/>
                    <a:gd name="T21" fmla="*/ 15 h 30"/>
                    <a:gd name="T22" fmla="*/ 30 w 30"/>
                    <a:gd name="T23" fmla="*/ 10 h 30"/>
                    <a:gd name="T24" fmla="*/ 25 w 30"/>
                    <a:gd name="T25" fmla="*/ 5 h 30"/>
                    <a:gd name="T26" fmla="*/ 20 w 30"/>
                    <a:gd name="T27" fmla="*/ 3 h 30"/>
                    <a:gd name="T28" fmla="*/ 13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3" y="0"/>
                      </a:moveTo>
                      <a:lnTo>
                        <a:pt x="9" y="3"/>
                      </a:lnTo>
                      <a:lnTo>
                        <a:pt x="4" y="5"/>
                      </a:lnTo>
                      <a:lnTo>
                        <a:pt x="2" y="10"/>
                      </a:lnTo>
                      <a:lnTo>
                        <a:pt x="0" y="15"/>
                      </a:lnTo>
                      <a:lnTo>
                        <a:pt x="2" y="23"/>
                      </a:lnTo>
                      <a:lnTo>
                        <a:pt x="4" y="28"/>
                      </a:lnTo>
                      <a:lnTo>
                        <a:pt x="13" y="30"/>
                      </a:lnTo>
                      <a:lnTo>
                        <a:pt x="25" y="28"/>
                      </a:lnTo>
                      <a:lnTo>
                        <a:pt x="30" y="23"/>
                      </a:lnTo>
                      <a:lnTo>
                        <a:pt x="30" y="15"/>
                      </a:lnTo>
                      <a:lnTo>
                        <a:pt x="30" y="10"/>
                      </a:lnTo>
                      <a:lnTo>
                        <a:pt x="25" y="5"/>
                      </a:lnTo>
                      <a:lnTo>
                        <a:pt x="20" y="3"/>
                      </a:lnTo>
                      <a:lnTo>
                        <a:pt x="13" y="0"/>
                      </a:lnTo>
                      <a:close/>
                    </a:path>
                  </a:pathLst>
                </a:custGeom>
                <a:solidFill>
                  <a:srgbClr val="FF69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8" name="Freeform 720"/>
                <p:cNvSpPr>
                  <a:spLocks/>
                </p:cNvSpPr>
                <p:nvPr/>
              </p:nvSpPr>
              <p:spPr bwMode="auto">
                <a:xfrm>
                  <a:off x="4001" y="1229"/>
                  <a:ext cx="25" cy="25"/>
                </a:xfrm>
                <a:custGeom>
                  <a:avLst/>
                  <a:gdLst>
                    <a:gd name="T0" fmla="*/ 11 w 25"/>
                    <a:gd name="T1" fmla="*/ 0 h 25"/>
                    <a:gd name="T2" fmla="*/ 2 w 25"/>
                    <a:gd name="T3" fmla="*/ 2 h 25"/>
                    <a:gd name="T4" fmla="*/ 0 w 25"/>
                    <a:gd name="T5" fmla="*/ 12 h 25"/>
                    <a:gd name="T6" fmla="*/ 2 w 25"/>
                    <a:gd name="T7" fmla="*/ 22 h 25"/>
                    <a:gd name="T8" fmla="*/ 11 w 25"/>
                    <a:gd name="T9" fmla="*/ 25 h 25"/>
                    <a:gd name="T10" fmla="*/ 21 w 25"/>
                    <a:gd name="T11" fmla="*/ 22 h 25"/>
                    <a:gd name="T12" fmla="*/ 25 w 25"/>
                    <a:gd name="T13" fmla="*/ 17 h 25"/>
                    <a:gd name="T14" fmla="*/ 25 w 25"/>
                    <a:gd name="T15" fmla="*/ 12 h 25"/>
                    <a:gd name="T16" fmla="*/ 25 w 25"/>
                    <a:gd name="T17" fmla="*/ 7 h 25"/>
                    <a:gd name="T18" fmla="*/ 21 w 25"/>
                    <a:gd name="T19" fmla="*/ 2 h 25"/>
                    <a:gd name="T20" fmla="*/ 11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1" y="0"/>
                      </a:moveTo>
                      <a:lnTo>
                        <a:pt x="2" y="2"/>
                      </a:lnTo>
                      <a:lnTo>
                        <a:pt x="0" y="12"/>
                      </a:lnTo>
                      <a:lnTo>
                        <a:pt x="2" y="22"/>
                      </a:lnTo>
                      <a:lnTo>
                        <a:pt x="11" y="25"/>
                      </a:lnTo>
                      <a:lnTo>
                        <a:pt x="21" y="22"/>
                      </a:lnTo>
                      <a:lnTo>
                        <a:pt x="25" y="17"/>
                      </a:lnTo>
                      <a:lnTo>
                        <a:pt x="25" y="12"/>
                      </a:lnTo>
                      <a:lnTo>
                        <a:pt x="25" y="7"/>
                      </a:lnTo>
                      <a:lnTo>
                        <a:pt x="21" y="2"/>
                      </a:lnTo>
                      <a:lnTo>
                        <a:pt x="11" y="0"/>
                      </a:lnTo>
                      <a:close/>
                    </a:path>
                  </a:pathLst>
                </a:custGeom>
                <a:solidFill>
                  <a:srgbClr val="FF7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9" name="Freeform 721"/>
                <p:cNvSpPr>
                  <a:spLocks/>
                </p:cNvSpPr>
                <p:nvPr/>
              </p:nvSpPr>
              <p:spPr bwMode="auto">
                <a:xfrm>
                  <a:off x="4003" y="1229"/>
                  <a:ext cx="21" cy="22"/>
                </a:xfrm>
                <a:custGeom>
                  <a:avLst/>
                  <a:gdLst>
                    <a:gd name="T0" fmla="*/ 12 w 21"/>
                    <a:gd name="T1" fmla="*/ 0 h 22"/>
                    <a:gd name="T2" fmla="*/ 3 w 21"/>
                    <a:gd name="T3" fmla="*/ 2 h 22"/>
                    <a:gd name="T4" fmla="*/ 0 w 21"/>
                    <a:gd name="T5" fmla="*/ 12 h 22"/>
                    <a:gd name="T6" fmla="*/ 3 w 21"/>
                    <a:gd name="T7" fmla="*/ 20 h 22"/>
                    <a:gd name="T8" fmla="*/ 12 w 21"/>
                    <a:gd name="T9" fmla="*/ 22 h 22"/>
                    <a:gd name="T10" fmla="*/ 19 w 21"/>
                    <a:gd name="T11" fmla="*/ 20 h 22"/>
                    <a:gd name="T12" fmla="*/ 21 w 21"/>
                    <a:gd name="T13" fmla="*/ 12 h 22"/>
                    <a:gd name="T14" fmla="*/ 19 w 21"/>
                    <a:gd name="T15" fmla="*/ 2 h 22"/>
                    <a:gd name="T16" fmla="*/ 12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12" y="0"/>
                      </a:moveTo>
                      <a:lnTo>
                        <a:pt x="3" y="2"/>
                      </a:lnTo>
                      <a:lnTo>
                        <a:pt x="0" y="12"/>
                      </a:lnTo>
                      <a:lnTo>
                        <a:pt x="3" y="20"/>
                      </a:lnTo>
                      <a:lnTo>
                        <a:pt x="12" y="22"/>
                      </a:lnTo>
                      <a:lnTo>
                        <a:pt x="19" y="20"/>
                      </a:lnTo>
                      <a:lnTo>
                        <a:pt x="21" y="12"/>
                      </a:lnTo>
                      <a:lnTo>
                        <a:pt x="19" y="2"/>
                      </a:lnTo>
                      <a:lnTo>
                        <a:pt x="12" y="0"/>
                      </a:lnTo>
                      <a:close/>
                    </a:path>
                  </a:pathLst>
                </a:custGeom>
                <a:solidFill>
                  <a:srgbClr val="FF95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0" name="Freeform 722"/>
                <p:cNvSpPr>
                  <a:spLocks/>
                </p:cNvSpPr>
                <p:nvPr/>
              </p:nvSpPr>
              <p:spPr bwMode="auto">
                <a:xfrm>
                  <a:off x="4006" y="1231"/>
                  <a:ext cx="16" cy="18"/>
                </a:xfrm>
                <a:custGeom>
                  <a:avLst/>
                  <a:gdLst>
                    <a:gd name="T0" fmla="*/ 9 w 16"/>
                    <a:gd name="T1" fmla="*/ 0 h 18"/>
                    <a:gd name="T2" fmla="*/ 2 w 16"/>
                    <a:gd name="T3" fmla="*/ 3 h 18"/>
                    <a:gd name="T4" fmla="*/ 0 w 16"/>
                    <a:gd name="T5" fmla="*/ 10 h 18"/>
                    <a:gd name="T6" fmla="*/ 2 w 16"/>
                    <a:gd name="T7" fmla="*/ 15 h 18"/>
                    <a:gd name="T8" fmla="*/ 9 w 16"/>
                    <a:gd name="T9" fmla="*/ 18 h 18"/>
                    <a:gd name="T10" fmla="*/ 13 w 16"/>
                    <a:gd name="T11" fmla="*/ 15 h 18"/>
                    <a:gd name="T12" fmla="*/ 16 w 16"/>
                    <a:gd name="T13" fmla="*/ 10 h 18"/>
                    <a:gd name="T14" fmla="*/ 13 w 16"/>
                    <a:gd name="T15" fmla="*/ 3 h 18"/>
                    <a:gd name="T16" fmla="*/ 9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9" y="0"/>
                      </a:moveTo>
                      <a:lnTo>
                        <a:pt x="2" y="3"/>
                      </a:lnTo>
                      <a:lnTo>
                        <a:pt x="0" y="10"/>
                      </a:lnTo>
                      <a:lnTo>
                        <a:pt x="2" y="15"/>
                      </a:lnTo>
                      <a:lnTo>
                        <a:pt x="9" y="18"/>
                      </a:lnTo>
                      <a:lnTo>
                        <a:pt x="13" y="15"/>
                      </a:lnTo>
                      <a:lnTo>
                        <a:pt x="16" y="10"/>
                      </a:lnTo>
                      <a:lnTo>
                        <a:pt x="13" y="3"/>
                      </a:lnTo>
                      <a:lnTo>
                        <a:pt x="9" y="0"/>
                      </a:lnTo>
                      <a:close/>
                    </a:path>
                  </a:pathLst>
                </a:custGeom>
                <a:solidFill>
                  <a:srgbClr val="FFA7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1" name="Freeform 723"/>
                <p:cNvSpPr>
                  <a:spLocks/>
                </p:cNvSpPr>
                <p:nvPr/>
              </p:nvSpPr>
              <p:spPr bwMode="auto">
                <a:xfrm>
                  <a:off x="4008" y="1234"/>
                  <a:ext cx="11" cy="12"/>
                </a:xfrm>
                <a:custGeom>
                  <a:avLst/>
                  <a:gdLst>
                    <a:gd name="T0" fmla="*/ 7 w 11"/>
                    <a:gd name="T1" fmla="*/ 0 h 12"/>
                    <a:gd name="T2" fmla="*/ 2 w 11"/>
                    <a:gd name="T3" fmla="*/ 2 h 12"/>
                    <a:gd name="T4" fmla="*/ 0 w 11"/>
                    <a:gd name="T5" fmla="*/ 7 h 12"/>
                    <a:gd name="T6" fmla="*/ 2 w 11"/>
                    <a:gd name="T7" fmla="*/ 10 h 12"/>
                    <a:gd name="T8" fmla="*/ 7 w 11"/>
                    <a:gd name="T9" fmla="*/ 12 h 12"/>
                    <a:gd name="T10" fmla="*/ 9 w 11"/>
                    <a:gd name="T11" fmla="*/ 10 h 12"/>
                    <a:gd name="T12" fmla="*/ 11 w 11"/>
                    <a:gd name="T13" fmla="*/ 7 h 12"/>
                    <a:gd name="T14" fmla="*/ 9 w 11"/>
                    <a:gd name="T15" fmla="*/ 2 h 12"/>
                    <a:gd name="T16" fmla="*/ 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7" y="0"/>
                      </a:moveTo>
                      <a:lnTo>
                        <a:pt x="2" y="2"/>
                      </a:lnTo>
                      <a:lnTo>
                        <a:pt x="0" y="7"/>
                      </a:lnTo>
                      <a:lnTo>
                        <a:pt x="2" y="10"/>
                      </a:lnTo>
                      <a:lnTo>
                        <a:pt x="7" y="12"/>
                      </a:lnTo>
                      <a:lnTo>
                        <a:pt x="9" y="10"/>
                      </a:lnTo>
                      <a:lnTo>
                        <a:pt x="11" y="7"/>
                      </a:lnTo>
                      <a:lnTo>
                        <a:pt x="9" y="2"/>
                      </a:lnTo>
                      <a:lnTo>
                        <a:pt x="7" y="0"/>
                      </a:lnTo>
                      <a:close/>
                    </a:path>
                  </a:pathLst>
                </a:custGeom>
                <a:solidFill>
                  <a:srgbClr val="FF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2" name="Freeform 724"/>
                <p:cNvSpPr>
                  <a:spLocks/>
                </p:cNvSpPr>
                <p:nvPr/>
              </p:nvSpPr>
              <p:spPr bwMode="auto">
                <a:xfrm>
                  <a:off x="4010" y="1236"/>
                  <a:ext cx="9" cy="10"/>
                </a:xfrm>
                <a:custGeom>
                  <a:avLst/>
                  <a:gdLst>
                    <a:gd name="T0" fmla="*/ 5 w 9"/>
                    <a:gd name="T1" fmla="*/ 0 h 10"/>
                    <a:gd name="T2" fmla="*/ 2 w 9"/>
                    <a:gd name="T3" fmla="*/ 3 h 10"/>
                    <a:gd name="T4" fmla="*/ 0 w 9"/>
                    <a:gd name="T5" fmla="*/ 5 h 10"/>
                    <a:gd name="T6" fmla="*/ 2 w 9"/>
                    <a:gd name="T7" fmla="*/ 8 h 10"/>
                    <a:gd name="T8" fmla="*/ 5 w 9"/>
                    <a:gd name="T9" fmla="*/ 10 h 10"/>
                    <a:gd name="T10" fmla="*/ 7 w 9"/>
                    <a:gd name="T11" fmla="*/ 8 h 10"/>
                    <a:gd name="T12" fmla="*/ 9 w 9"/>
                    <a:gd name="T13" fmla="*/ 5 h 10"/>
                    <a:gd name="T14" fmla="*/ 7 w 9"/>
                    <a:gd name="T15" fmla="*/ 3 h 10"/>
                    <a:gd name="T16" fmla="*/ 5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5" y="0"/>
                      </a:moveTo>
                      <a:lnTo>
                        <a:pt x="2" y="3"/>
                      </a:lnTo>
                      <a:lnTo>
                        <a:pt x="0" y="5"/>
                      </a:lnTo>
                      <a:lnTo>
                        <a:pt x="2" y="8"/>
                      </a:lnTo>
                      <a:lnTo>
                        <a:pt x="5" y="10"/>
                      </a:lnTo>
                      <a:lnTo>
                        <a:pt x="7" y="8"/>
                      </a:lnTo>
                      <a:lnTo>
                        <a:pt x="9" y="5"/>
                      </a:lnTo>
                      <a:lnTo>
                        <a:pt x="7" y="3"/>
                      </a:lnTo>
                      <a:lnTo>
                        <a:pt x="5" y="0"/>
                      </a:lnTo>
                      <a:close/>
                    </a:path>
                  </a:pathLst>
                </a:custGeom>
                <a:solidFill>
                  <a:srgbClr val="FFC0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13" name="Freeform 725"/>
                <p:cNvSpPr>
                  <a:spLocks/>
                </p:cNvSpPr>
                <p:nvPr/>
              </p:nvSpPr>
              <p:spPr bwMode="auto">
                <a:xfrm>
                  <a:off x="4012" y="1239"/>
                  <a:ext cx="5" cy="5"/>
                </a:xfrm>
                <a:custGeom>
                  <a:avLst/>
                  <a:gdLst>
                    <a:gd name="T0" fmla="*/ 3 w 5"/>
                    <a:gd name="T1" fmla="*/ 0 h 5"/>
                    <a:gd name="T2" fmla="*/ 0 w 5"/>
                    <a:gd name="T3" fmla="*/ 0 h 5"/>
                    <a:gd name="T4" fmla="*/ 0 w 5"/>
                    <a:gd name="T5" fmla="*/ 2 h 5"/>
                    <a:gd name="T6" fmla="*/ 0 w 5"/>
                    <a:gd name="T7" fmla="*/ 5 h 5"/>
                    <a:gd name="T8" fmla="*/ 3 w 5"/>
                    <a:gd name="T9" fmla="*/ 5 h 5"/>
                    <a:gd name="T10" fmla="*/ 5 w 5"/>
                    <a:gd name="T11" fmla="*/ 5 h 5"/>
                    <a:gd name="T12" fmla="*/ 5 w 5"/>
                    <a:gd name="T13" fmla="*/ 2 h 5"/>
                    <a:gd name="T14" fmla="*/ 5 w 5"/>
                    <a:gd name="T15" fmla="*/ 0 h 5"/>
                    <a:gd name="T16" fmla="*/ 3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0"/>
                      </a:moveTo>
                      <a:lnTo>
                        <a:pt x="0" y="0"/>
                      </a:lnTo>
                      <a:lnTo>
                        <a:pt x="0" y="2"/>
                      </a:lnTo>
                      <a:lnTo>
                        <a:pt x="0" y="5"/>
                      </a:lnTo>
                      <a:lnTo>
                        <a:pt x="3" y="5"/>
                      </a:lnTo>
                      <a:lnTo>
                        <a:pt x="5" y="5"/>
                      </a:lnTo>
                      <a:lnTo>
                        <a:pt x="5" y="2"/>
                      </a:lnTo>
                      <a:lnTo>
                        <a:pt x="5" y="0"/>
                      </a:lnTo>
                      <a:lnTo>
                        <a:pt x="3" y="0"/>
                      </a:lnTo>
                      <a:close/>
                    </a:path>
                  </a:pathLst>
                </a:custGeom>
                <a:solidFill>
                  <a:srgbClr val="FFC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92" name="Group 726"/>
              <p:cNvGrpSpPr>
                <a:grpSpLocks/>
              </p:cNvGrpSpPr>
              <p:nvPr/>
            </p:nvGrpSpPr>
            <p:grpSpPr bwMode="auto">
              <a:xfrm>
                <a:off x="1613" y="2232"/>
                <a:ext cx="46" cy="43"/>
                <a:chOff x="3783" y="1281"/>
                <a:chExt cx="46" cy="43"/>
              </a:xfrm>
            </p:grpSpPr>
            <p:sp>
              <p:nvSpPr>
                <p:cNvPr id="4194" name="Freeform 727"/>
                <p:cNvSpPr>
                  <a:spLocks/>
                </p:cNvSpPr>
                <p:nvPr/>
              </p:nvSpPr>
              <p:spPr bwMode="auto">
                <a:xfrm>
                  <a:off x="3783" y="1281"/>
                  <a:ext cx="46" cy="43"/>
                </a:xfrm>
                <a:custGeom>
                  <a:avLst/>
                  <a:gdLst>
                    <a:gd name="T0" fmla="*/ 23 w 46"/>
                    <a:gd name="T1" fmla="*/ 0 h 43"/>
                    <a:gd name="T2" fmla="*/ 14 w 46"/>
                    <a:gd name="T3" fmla="*/ 3 h 43"/>
                    <a:gd name="T4" fmla="*/ 7 w 46"/>
                    <a:gd name="T5" fmla="*/ 8 h 43"/>
                    <a:gd name="T6" fmla="*/ 2 w 46"/>
                    <a:gd name="T7" fmla="*/ 15 h 43"/>
                    <a:gd name="T8" fmla="*/ 0 w 46"/>
                    <a:gd name="T9" fmla="*/ 23 h 43"/>
                    <a:gd name="T10" fmla="*/ 2 w 46"/>
                    <a:gd name="T11" fmla="*/ 30 h 43"/>
                    <a:gd name="T12" fmla="*/ 7 w 46"/>
                    <a:gd name="T13" fmla="*/ 38 h 43"/>
                    <a:gd name="T14" fmla="*/ 14 w 46"/>
                    <a:gd name="T15" fmla="*/ 40 h 43"/>
                    <a:gd name="T16" fmla="*/ 23 w 46"/>
                    <a:gd name="T17" fmla="*/ 43 h 43"/>
                    <a:gd name="T18" fmla="*/ 32 w 46"/>
                    <a:gd name="T19" fmla="*/ 40 h 43"/>
                    <a:gd name="T20" fmla="*/ 39 w 46"/>
                    <a:gd name="T21" fmla="*/ 38 h 43"/>
                    <a:gd name="T22" fmla="*/ 44 w 46"/>
                    <a:gd name="T23" fmla="*/ 30 h 43"/>
                    <a:gd name="T24" fmla="*/ 46 w 46"/>
                    <a:gd name="T25" fmla="*/ 23 h 43"/>
                    <a:gd name="T26" fmla="*/ 44 w 46"/>
                    <a:gd name="T27" fmla="*/ 15 h 43"/>
                    <a:gd name="T28" fmla="*/ 39 w 46"/>
                    <a:gd name="T29" fmla="*/ 8 h 43"/>
                    <a:gd name="T30" fmla="*/ 32 w 46"/>
                    <a:gd name="T31" fmla="*/ 3 h 43"/>
                    <a:gd name="T32" fmla="*/ 23 w 46"/>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3"/>
                    <a:gd name="T53" fmla="*/ 46 w 4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3">
                      <a:moveTo>
                        <a:pt x="23" y="0"/>
                      </a:moveTo>
                      <a:lnTo>
                        <a:pt x="14" y="3"/>
                      </a:lnTo>
                      <a:lnTo>
                        <a:pt x="7" y="8"/>
                      </a:lnTo>
                      <a:lnTo>
                        <a:pt x="2" y="15"/>
                      </a:lnTo>
                      <a:lnTo>
                        <a:pt x="0" y="23"/>
                      </a:lnTo>
                      <a:lnTo>
                        <a:pt x="2" y="30"/>
                      </a:lnTo>
                      <a:lnTo>
                        <a:pt x="7" y="38"/>
                      </a:lnTo>
                      <a:lnTo>
                        <a:pt x="14" y="40"/>
                      </a:lnTo>
                      <a:lnTo>
                        <a:pt x="23" y="43"/>
                      </a:lnTo>
                      <a:lnTo>
                        <a:pt x="32" y="40"/>
                      </a:lnTo>
                      <a:lnTo>
                        <a:pt x="39" y="38"/>
                      </a:lnTo>
                      <a:lnTo>
                        <a:pt x="44" y="30"/>
                      </a:lnTo>
                      <a:lnTo>
                        <a:pt x="46" y="23"/>
                      </a:lnTo>
                      <a:lnTo>
                        <a:pt x="44" y="15"/>
                      </a:lnTo>
                      <a:lnTo>
                        <a:pt x="39" y="8"/>
                      </a:lnTo>
                      <a:lnTo>
                        <a:pt x="32" y="3"/>
                      </a:lnTo>
                      <a:lnTo>
                        <a:pt x="23" y="0"/>
                      </a:lnTo>
                      <a:close/>
                    </a:path>
                  </a:pathLst>
                </a:custGeom>
                <a:solidFill>
                  <a:srgbClr val="001B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95" name="Freeform 728"/>
                <p:cNvSpPr>
                  <a:spLocks/>
                </p:cNvSpPr>
                <p:nvPr/>
              </p:nvSpPr>
              <p:spPr bwMode="auto">
                <a:xfrm>
                  <a:off x="3788" y="1284"/>
                  <a:ext cx="36" cy="37"/>
                </a:xfrm>
                <a:custGeom>
                  <a:avLst/>
                  <a:gdLst>
                    <a:gd name="T0" fmla="*/ 18 w 36"/>
                    <a:gd name="T1" fmla="*/ 0 h 37"/>
                    <a:gd name="T2" fmla="*/ 11 w 36"/>
                    <a:gd name="T3" fmla="*/ 2 h 37"/>
                    <a:gd name="T4" fmla="*/ 4 w 36"/>
                    <a:gd name="T5" fmla="*/ 7 h 37"/>
                    <a:gd name="T6" fmla="*/ 2 w 36"/>
                    <a:gd name="T7" fmla="*/ 12 h 37"/>
                    <a:gd name="T8" fmla="*/ 0 w 36"/>
                    <a:gd name="T9" fmla="*/ 20 h 37"/>
                    <a:gd name="T10" fmla="*/ 2 w 36"/>
                    <a:gd name="T11" fmla="*/ 27 h 37"/>
                    <a:gd name="T12" fmla="*/ 4 w 36"/>
                    <a:gd name="T13" fmla="*/ 32 h 37"/>
                    <a:gd name="T14" fmla="*/ 18 w 36"/>
                    <a:gd name="T15" fmla="*/ 37 h 37"/>
                    <a:gd name="T16" fmla="*/ 32 w 36"/>
                    <a:gd name="T17" fmla="*/ 32 h 37"/>
                    <a:gd name="T18" fmla="*/ 34 w 36"/>
                    <a:gd name="T19" fmla="*/ 27 h 37"/>
                    <a:gd name="T20" fmla="*/ 36 w 36"/>
                    <a:gd name="T21" fmla="*/ 20 h 37"/>
                    <a:gd name="T22" fmla="*/ 34 w 36"/>
                    <a:gd name="T23" fmla="*/ 12 h 37"/>
                    <a:gd name="T24" fmla="*/ 32 w 36"/>
                    <a:gd name="T25" fmla="*/ 7 h 37"/>
                    <a:gd name="T26" fmla="*/ 25 w 36"/>
                    <a:gd name="T27" fmla="*/ 2 h 37"/>
                    <a:gd name="T28" fmla="*/ 18 w 3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7"/>
                    <a:gd name="T47" fmla="*/ 36 w 3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7">
                      <a:moveTo>
                        <a:pt x="18" y="0"/>
                      </a:moveTo>
                      <a:lnTo>
                        <a:pt x="11" y="2"/>
                      </a:lnTo>
                      <a:lnTo>
                        <a:pt x="4" y="7"/>
                      </a:lnTo>
                      <a:lnTo>
                        <a:pt x="2" y="12"/>
                      </a:lnTo>
                      <a:lnTo>
                        <a:pt x="0" y="20"/>
                      </a:lnTo>
                      <a:lnTo>
                        <a:pt x="2" y="27"/>
                      </a:lnTo>
                      <a:lnTo>
                        <a:pt x="4" y="32"/>
                      </a:lnTo>
                      <a:lnTo>
                        <a:pt x="18" y="37"/>
                      </a:lnTo>
                      <a:lnTo>
                        <a:pt x="32" y="32"/>
                      </a:lnTo>
                      <a:lnTo>
                        <a:pt x="34" y="27"/>
                      </a:lnTo>
                      <a:lnTo>
                        <a:pt x="36" y="20"/>
                      </a:lnTo>
                      <a:lnTo>
                        <a:pt x="34" y="12"/>
                      </a:lnTo>
                      <a:lnTo>
                        <a:pt x="32" y="7"/>
                      </a:lnTo>
                      <a:lnTo>
                        <a:pt x="25" y="2"/>
                      </a:lnTo>
                      <a:lnTo>
                        <a:pt x="18" y="0"/>
                      </a:lnTo>
                      <a:close/>
                    </a:path>
                  </a:pathLst>
                </a:custGeom>
                <a:solidFill>
                  <a:srgbClr val="0039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96" name="Freeform 729"/>
                <p:cNvSpPr>
                  <a:spLocks/>
                </p:cNvSpPr>
                <p:nvPr/>
              </p:nvSpPr>
              <p:spPr bwMode="auto">
                <a:xfrm>
                  <a:off x="3790" y="1286"/>
                  <a:ext cx="34" cy="33"/>
                </a:xfrm>
                <a:custGeom>
                  <a:avLst/>
                  <a:gdLst>
                    <a:gd name="T0" fmla="*/ 16 w 34"/>
                    <a:gd name="T1" fmla="*/ 0 h 33"/>
                    <a:gd name="T2" fmla="*/ 9 w 34"/>
                    <a:gd name="T3" fmla="*/ 3 h 33"/>
                    <a:gd name="T4" fmla="*/ 5 w 34"/>
                    <a:gd name="T5" fmla="*/ 5 h 33"/>
                    <a:gd name="T6" fmla="*/ 2 w 34"/>
                    <a:gd name="T7" fmla="*/ 10 h 33"/>
                    <a:gd name="T8" fmla="*/ 0 w 34"/>
                    <a:gd name="T9" fmla="*/ 18 h 33"/>
                    <a:gd name="T10" fmla="*/ 2 w 34"/>
                    <a:gd name="T11" fmla="*/ 25 h 33"/>
                    <a:gd name="T12" fmla="*/ 5 w 34"/>
                    <a:gd name="T13" fmla="*/ 30 h 33"/>
                    <a:gd name="T14" fmla="*/ 16 w 34"/>
                    <a:gd name="T15" fmla="*/ 33 h 33"/>
                    <a:gd name="T16" fmla="*/ 30 w 34"/>
                    <a:gd name="T17" fmla="*/ 30 h 33"/>
                    <a:gd name="T18" fmla="*/ 32 w 34"/>
                    <a:gd name="T19" fmla="*/ 25 h 33"/>
                    <a:gd name="T20" fmla="*/ 34 w 34"/>
                    <a:gd name="T21" fmla="*/ 18 h 33"/>
                    <a:gd name="T22" fmla="*/ 32 w 34"/>
                    <a:gd name="T23" fmla="*/ 10 h 33"/>
                    <a:gd name="T24" fmla="*/ 30 w 34"/>
                    <a:gd name="T25" fmla="*/ 5 h 33"/>
                    <a:gd name="T26" fmla="*/ 23 w 34"/>
                    <a:gd name="T27" fmla="*/ 3 h 33"/>
                    <a:gd name="T28" fmla="*/ 16 w 34"/>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3"/>
                    <a:gd name="T47" fmla="*/ 34 w 34"/>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3">
                      <a:moveTo>
                        <a:pt x="16" y="0"/>
                      </a:moveTo>
                      <a:lnTo>
                        <a:pt x="9" y="3"/>
                      </a:lnTo>
                      <a:lnTo>
                        <a:pt x="5" y="5"/>
                      </a:lnTo>
                      <a:lnTo>
                        <a:pt x="2" y="10"/>
                      </a:lnTo>
                      <a:lnTo>
                        <a:pt x="0" y="18"/>
                      </a:lnTo>
                      <a:lnTo>
                        <a:pt x="2" y="25"/>
                      </a:lnTo>
                      <a:lnTo>
                        <a:pt x="5" y="30"/>
                      </a:lnTo>
                      <a:lnTo>
                        <a:pt x="16" y="33"/>
                      </a:lnTo>
                      <a:lnTo>
                        <a:pt x="30" y="30"/>
                      </a:lnTo>
                      <a:lnTo>
                        <a:pt x="32" y="25"/>
                      </a:lnTo>
                      <a:lnTo>
                        <a:pt x="34" y="18"/>
                      </a:lnTo>
                      <a:lnTo>
                        <a:pt x="32" y="10"/>
                      </a:lnTo>
                      <a:lnTo>
                        <a:pt x="30" y="5"/>
                      </a:lnTo>
                      <a:lnTo>
                        <a:pt x="23" y="3"/>
                      </a:lnTo>
                      <a:lnTo>
                        <a:pt x="16" y="0"/>
                      </a:lnTo>
                      <a:close/>
                    </a:path>
                  </a:pathLst>
                </a:custGeom>
                <a:solidFill>
                  <a:srgbClr val="005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97" name="Freeform 730"/>
                <p:cNvSpPr>
                  <a:spLocks/>
                </p:cNvSpPr>
                <p:nvPr/>
              </p:nvSpPr>
              <p:spPr bwMode="auto">
                <a:xfrm>
                  <a:off x="3792" y="1289"/>
                  <a:ext cx="30" cy="30"/>
                </a:xfrm>
                <a:custGeom>
                  <a:avLst/>
                  <a:gdLst>
                    <a:gd name="T0" fmla="*/ 14 w 30"/>
                    <a:gd name="T1" fmla="*/ 0 h 30"/>
                    <a:gd name="T2" fmla="*/ 9 w 30"/>
                    <a:gd name="T3" fmla="*/ 2 h 30"/>
                    <a:gd name="T4" fmla="*/ 5 w 30"/>
                    <a:gd name="T5" fmla="*/ 5 h 30"/>
                    <a:gd name="T6" fmla="*/ 3 w 30"/>
                    <a:gd name="T7" fmla="*/ 10 h 30"/>
                    <a:gd name="T8" fmla="*/ 0 w 30"/>
                    <a:gd name="T9" fmla="*/ 15 h 30"/>
                    <a:gd name="T10" fmla="*/ 3 w 30"/>
                    <a:gd name="T11" fmla="*/ 22 h 30"/>
                    <a:gd name="T12" fmla="*/ 5 w 30"/>
                    <a:gd name="T13" fmla="*/ 27 h 30"/>
                    <a:gd name="T14" fmla="*/ 14 w 30"/>
                    <a:gd name="T15" fmla="*/ 30 h 30"/>
                    <a:gd name="T16" fmla="*/ 25 w 30"/>
                    <a:gd name="T17" fmla="*/ 27 h 30"/>
                    <a:gd name="T18" fmla="*/ 30 w 30"/>
                    <a:gd name="T19" fmla="*/ 22 h 30"/>
                    <a:gd name="T20" fmla="*/ 30 w 30"/>
                    <a:gd name="T21" fmla="*/ 15 h 30"/>
                    <a:gd name="T22" fmla="*/ 30 w 30"/>
                    <a:gd name="T23" fmla="*/ 10 h 30"/>
                    <a:gd name="T24" fmla="*/ 25 w 30"/>
                    <a:gd name="T25" fmla="*/ 5 h 30"/>
                    <a:gd name="T26" fmla="*/ 21 w 30"/>
                    <a:gd name="T27" fmla="*/ 2 h 30"/>
                    <a:gd name="T28" fmla="*/ 14 w 3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14" y="0"/>
                      </a:moveTo>
                      <a:lnTo>
                        <a:pt x="9" y="2"/>
                      </a:lnTo>
                      <a:lnTo>
                        <a:pt x="5" y="5"/>
                      </a:lnTo>
                      <a:lnTo>
                        <a:pt x="3" y="10"/>
                      </a:lnTo>
                      <a:lnTo>
                        <a:pt x="0" y="15"/>
                      </a:lnTo>
                      <a:lnTo>
                        <a:pt x="3" y="22"/>
                      </a:lnTo>
                      <a:lnTo>
                        <a:pt x="5" y="27"/>
                      </a:lnTo>
                      <a:lnTo>
                        <a:pt x="14" y="30"/>
                      </a:lnTo>
                      <a:lnTo>
                        <a:pt x="25" y="27"/>
                      </a:lnTo>
                      <a:lnTo>
                        <a:pt x="30" y="22"/>
                      </a:lnTo>
                      <a:lnTo>
                        <a:pt x="30" y="15"/>
                      </a:lnTo>
                      <a:lnTo>
                        <a:pt x="30" y="10"/>
                      </a:lnTo>
                      <a:lnTo>
                        <a:pt x="25" y="5"/>
                      </a:lnTo>
                      <a:lnTo>
                        <a:pt x="21" y="2"/>
                      </a:lnTo>
                      <a:lnTo>
                        <a:pt x="14" y="0"/>
                      </a:lnTo>
                      <a:close/>
                    </a:path>
                  </a:pathLst>
                </a:custGeom>
                <a:solidFill>
                  <a:srgbClr val="007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98" name="Freeform 731"/>
                <p:cNvSpPr>
                  <a:spLocks/>
                </p:cNvSpPr>
                <p:nvPr/>
              </p:nvSpPr>
              <p:spPr bwMode="auto">
                <a:xfrm>
                  <a:off x="3795" y="1291"/>
                  <a:ext cx="25" cy="25"/>
                </a:xfrm>
                <a:custGeom>
                  <a:avLst/>
                  <a:gdLst>
                    <a:gd name="T0" fmla="*/ 11 w 25"/>
                    <a:gd name="T1" fmla="*/ 0 h 25"/>
                    <a:gd name="T2" fmla="*/ 2 w 25"/>
                    <a:gd name="T3" fmla="*/ 3 h 25"/>
                    <a:gd name="T4" fmla="*/ 0 w 25"/>
                    <a:gd name="T5" fmla="*/ 13 h 25"/>
                    <a:gd name="T6" fmla="*/ 2 w 25"/>
                    <a:gd name="T7" fmla="*/ 23 h 25"/>
                    <a:gd name="T8" fmla="*/ 11 w 25"/>
                    <a:gd name="T9" fmla="*/ 25 h 25"/>
                    <a:gd name="T10" fmla="*/ 22 w 25"/>
                    <a:gd name="T11" fmla="*/ 23 h 25"/>
                    <a:gd name="T12" fmla="*/ 25 w 25"/>
                    <a:gd name="T13" fmla="*/ 13 h 25"/>
                    <a:gd name="T14" fmla="*/ 22 w 25"/>
                    <a:gd name="T15" fmla="*/ 3 h 25"/>
                    <a:gd name="T16" fmla="*/ 11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1" y="0"/>
                      </a:moveTo>
                      <a:lnTo>
                        <a:pt x="2" y="3"/>
                      </a:lnTo>
                      <a:lnTo>
                        <a:pt x="0" y="13"/>
                      </a:lnTo>
                      <a:lnTo>
                        <a:pt x="2" y="23"/>
                      </a:lnTo>
                      <a:lnTo>
                        <a:pt x="11" y="25"/>
                      </a:lnTo>
                      <a:lnTo>
                        <a:pt x="22" y="23"/>
                      </a:lnTo>
                      <a:lnTo>
                        <a:pt x="25" y="13"/>
                      </a:lnTo>
                      <a:lnTo>
                        <a:pt x="22" y="3"/>
                      </a:lnTo>
                      <a:lnTo>
                        <a:pt x="11" y="0"/>
                      </a:lnTo>
                      <a:close/>
                    </a:path>
                  </a:pathLst>
                </a:custGeom>
                <a:solidFill>
                  <a:srgbClr val="009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99" name="Freeform 732"/>
                <p:cNvSpPr>
                  <a:spLocks/>
                </p:cNvSpPr>
                <p:nvPr/>
              </p:nvSpPr>
              <p:spPr bwMode="auto">
                <a:xfrm>
                  <a:off x="3797" y="1291"/>
                  <a:ext cx="20" cy="23"/>
                </a:xfrm>
                <a:custGeom>
                  <a:avLst/>
                  <a:gdLst>
                    <a:gd name="T0" fmla="*/ 11 w 20"/>
                    <a:gd name="T1" fmla="*/ 0 h 23"/>
                    <a:gd name="T2" fmla="*/ 2 w 20"/>
                    <a:gd name="T3" fmla="*/ 3 h 23"/>
                    <a:gd name="T4" fmla="*/ 0 w 20"/>
                    <a:gd name="T5" fmla="*/ 13 h 23"/>
                    <a:gd name="T6" fmla="*/ 2 w 20"/>
                    <a:gd name="T7" fmla="*/ 20 h 23"/>
                    <a:gd name="T8" fmla="*/ 11 w 20"/>
                    <a:gd name="T9" fmla="*/ 23 h 23"/>
                    <a:gd name="T10" fmla="*/ 18 w 20"/>
                    <a:gd name="T11" fmla="*/ 20 h 23"/>
                    <a:gd name="T12" fmla="*/ 20 w 20"/>
                    <a:gd name="T13" fmla="*/ 13 h 23"/>
                    <a:gd name="T14" fmla="*/ 18 w 20"/>
                    <a:gd name="T15" fmla="*/ 3 h 23"/>
                    <a:gd name="T16" fmla="*/ 1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1" y="0"/>
                      </a:moveTo>
                      <a:lnTo>
                        <a:pt x="2" y="3"/>
                      </a:lnTo>
                      <a:lnTo>
                        <a:pt x="0" y="13"/>
                      </a:lnTo>
                      <a:lnTo>
                        <a:pt x="2" y="20"/>
                      </a:lnTo>
                      <a:lnTo>
                        <a:pt x="11" y="23"/>
                      </a:lnTo>
                      <a:lnTo>
                        <a:pt x="18" y="20"/>
                      </a:lnTo>
                      <a:lnTo>
                        <a:pt x="20" y="13"/>
                      </a:lnTo>
                      <a:lnTo>
                        <a:pt x="18" y="3"/>
                      </a:lnTo>
                      <a:lnTo>
                        <a:pt x="11" y="0"/>
                      </a:lnTo>
                      <a:close/>
                    </a:path>
                  </a:pathLst>
                </a:custGeom>
                <a:solidFill>
                  <a:srgbClr val="00B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0" name="Freeform 733"/>
                <p:cNvSpPr>
                  <a:spLocks/>
                </p:cNvSpPr>
                <p:nvPr/>
              </p:nvSpPr>
              <p:spPr bwMode="auto">
                <a:xfrm>
                  <a:off x="3799" y="1294"/>
                  <a:ext cx="16" cy="17"/>
                </a:xfrm>
                <a:custGeom>
                  <a:avLst/>
                  <a:gdLst>
                    <a:gd name="T0" fmla="*/ 9 w 16"/>
                    <a:gd name="T1" fmla="*/ 0 h 17"/>
                    <a:gd name="T2" fmla="*/ 2 w 16"/>
                    <a:gd name="T3" fmla="*/ 2 h 17"/>
                    <a:gd name="T4" fmla="*/ 0 w 16"/>
                    <a:gd name="T5" fmla="*/ 10 h 17"/>
                    <a:gd name="T6" fmla="*/ 2 w 16"/>
                    <a:gd name="T7" fmla="*/ 15 h 17"/>
                    <a:gd name="T8" fmla="*/ 9 w 16"/>
                    <a:gd name="T9" fmla="*/ 17 h 17"/>
                    <a:gd name="T10" fmla="*/ 14 w 16"/>
                    <a:gd name="T11" fmla="*/ 15 h 17"/>
                    <a:gd name="T12" fmla="*/ 16 w 16"/>
                    <a:gd name="T13" fmla="*/ 10 h 17"/>
                    <a:gd name="T14" fmla="*/ 14 w 16"/>
                    <a:gd name="T15" fmla="*/ 2 h 17"/>
                    <a:gd name="T16" fmla="*/ 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9" y="0"/>
                      </a:moveTo>
                      <a:lnTo>
                        <a:pt x="2" y="2"/>
                      </a:lnTo>
                      <a:lnTo>
                        <a:pt x="0" y="10"/>
                      </a:lnTo>
                      <a:lnTo>
                        <a:pt x="2" y="15"/>
                      </a:lnTo>
                      <a:lnTo>
                        <a:pt x="9" y="17"/>
                      </a:lnTo>
                      <a:lnTo>
                        <a:pt x="14" y="15"/>
                      </a:lnTo>
                      <a:lnTo>
                        <a:pt x="16" y="10"/>
                      </a:lnTo>
                      <a:lnTo>
                        <a:pt x="14" y="2"/>
                      </a:lnTo>
                      <a:lnTo>
                        <a:pt x="9" y="0"/>
                      </a:lnTo>
                      <a:close/>
                    </a:path>
                  </a:pathLst>
                </a:custGeom>
                <a:solidFill>
                  <a:srgbClr val="00C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1" name="Freeform 734"/>
                <p:cNvSpPr>
                  <a:spLocks/>
                </p:cNvSpPr>
                <p:nvPr/>
              </p:nvSpPr>
              <p:spPr bwMode="auto">
                <a:xfrm>
                  <a:off x="3801" y="1296"/>
                  <a:ext cx="12" cy="13"/>
                </a:xfrm>
                <a:custGeom>
                  <a:avLst/>
                  <a:gdLst>
                    <a:gd name="T0" fmla="*/ 7 w 12"/>
                    <a:gd name="T1" fmla="*/ 0 h 13"/>
                    <a:gd name="T2" fmla="*/ 3 w 12"/>
                    <a:gd name="T3" fmla="*/ 3 h 13"/>
                    <a:gd name="T4" fmla="*/ 0 w 12"/>
                    <a:gd name="T5" fmla="*/ 8 h 13"/>
                    <a:gd name="T6" fmla="*/ 3 w 12"/>
                    <a:gd name="T7" fmla="*/ 10 h 13"/>
                    <a:gd name="T8" fmla="*/ 7 w 12"/>
                    <a:gd name="T9" fmla="*/ 13 h 13"/>
                    <a:gd name="T10" fmla="*/ 10 w 12"/>
                    <a:gd name="T11" fmla="*/ 10 h 13"/>
                    <a:gd name="T12" fmla="*/ 12 w 12"/>
                    <a:gd name="T13" fmla="*/ 8 h 13"/>
                    <a:gd name="T14" fmla="*/ 10 w 12"/>
                    <a:gd name="T15" fmla="*/ 3 h 13"/>
                    <a:gd name="T16" fmla="*/ 7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7" y="0"/>
                      </a:moveTo>
                      <a:lnTo>
                        <a:pt x="3" y="3"/>
                      </a:lnTo>
                      <a:lnTo>
                        <a:pt x="0" y="8"/>
                      </a:lnTo>
                      <a:lnTo>
                        <a:pt x="3" y="10"/>
                      </a:lnTo>
                      <a:lnTo>
                        <a:pt x="7" y="13"/>
                      </a:lnTo>
                      <a:lnTo>
                        <a:pt x="10" y="10"/>
                      </a:lnTo>
                      <a:lnTo>
                        <a:pt x="12" y="8"/>
                      </a:lnTo>
                      <a:lnTo>
                        <a:pt x="10" y="3"/>
                      </a:lnTo>
                      <a:lnTo>
                        <a:pt x="7" y="0"/>
                      </a:lnTo>
                      <a:close/>
                    </a:path>
                  </a:pathLst>
                </a:custGeom>
                <a:solidFill>
                  <a:srgbClr val="00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2" name="Freeform 735"/>
                <p:cNvSpPr>
                  <a:spLocks/>
                </p:cNvSpPr>
                <p:nvPr/>
              </p:nvSpPr>
              <p:spPr bwMode="auto">
                <a:xfrm>
                  <a:off x="3804" y="1299"/>
                  <a:ext cx="9" cy="10"/>
                </a:xfrm>
                <a:custGeom>
                  <a:avLst/>
                  <a:gdLst>
                    <a:gd name="T0" fmla="*/ 4 w 9"/>
                    <a:gd name="T1" fmla="*/ 0 h 10"/>
                    <a:gd name="T2" fmla="*/ 2 w 9"/>
                    <a:gd name="T3" fmla="*/ 2 h 10"/>
                    <a:gd name="T4" fmla="*/ 0 w 9"/>
                    <a:gd name="T5" fmla="*/ 5 h 10"/>
                    <a:gd name="T6" fmla="*/ 2 w 9"/>
                    <a:gd name="T7" fmla="*/ 7 h 10"/>
                    <a:gd name="T8" fmla="*/ 4 w 9"/>
                    <a:gd name="T9" fmla="*/ 10 h 10"/>
                    <a:gd name="T10" fmla="*/ 7 w 9"/>
                    <a:gd name="T11" fmla="*/ 7 h 10"/>
                    <a:gd name="T12" fmla="*/ 9 w 9"/>
                    <a:gd name="T13" fmla="*/ 5 h 10"/>
                    <a:gd name="T14" fmla="*/ 7 w 9"/>
                    <a:gd name="T15" fmla="*/ 2 h 10"/>
                    <a:gd name="T16" fmla="*/ 4 w 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4" y="0"/>
                      </a:moveTo>
                      <a:lnTo>
                        <a:pt x="2" y="2"/>
                      </a:lnTo>
                      <a:lnTo>
                        <a:pt x="0" y="5"/>
                      </a:lnTo>
                      <a:lnTo>
                        <a:pt x="2" y="7"/>
                      </a:lnTo>
                      <a:lnTo>
                        <a:pt x="4" y="10"/>
                      </a:lnTo>
                      <a:lnTo>
                        <a:pt x="7" y="7"/>
                      </a:lnTo>
                      <a:lnTo>
                        <a:pt x="9" y="5"/>
                      </a:lnTo>
                      <a:lnTo>
                        <a:pt x="7" y="2"/>
                      </a:lnTo>
                      <a:lnTo>
                        <a:pt x="4" y="0"/>
                      </a:lnTo>
                      <a:close/>
                    </a:path>
                  </a:pathLst>
                </a:custGeom>
                <a:solidFill>
                  <a:srgbClr val="00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 name="Freeform 736"/>
                <p:cNvSpPr>
                  <a:spLocks/>
                </p:cNvSpPr>
                <p:nvPr/>
              </p:nvSpPr>
              <p:spPr bwMode="auto">
                <a:xfrm>
                  <a:off x="3806" y="1301"/>
                  <a:ext cx="5" cy="5"/>
                </a:xfrm>
                <a:custGeom>
                  <a:avLst/>
                  <a:gdLst>
                    <a:gd name="T0" fmla="*/ 2 w 5"/>
                    <a:gd name="T1" fmla="*/ 0 h 5"/>
                    <a:gd name="T2" fmla="*/ 0 w 5"/>
                    <a:gd name="T3" fmla="*/ 0 h 5"/>
                    <a:gd name="T4" fmla="*/ 0 w 5"/>
                    <a:gd name="T5" fmla="*/ 3 h 5"/>
                    <a:gd name="T6" fmla="*/ 0 w 5"/>
                    <a:gd name="T7" fmla="*/ 5 h 5"/>
                    <a:gd name="T8" fmla="*/ 2 w 5"/>
                    <a:gd name="T9" fmla="*/ 5 h 5"/>
                    <a:gd name="T10" fmla="*/ 5 w 5"/>
                    <a:gd name="T11" fmla="*/ 5 h 5"/>
                    <a:gd name="T12" fmla="*/ 5 w 5"/>
                    <a:gd name="T13" fmla="*/ 3 h 5"/>
                    <a:gd name="T14" fmla="*/ 5 w 5"/>
                    <a:gd name="T15" fmla="*/ 0 h 5"/>
                    <a:gd name="T16" fmla="*/ 2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lnTo>
                        <a:pt x="0" y="0"/>
                      </a:lnTo>
                      <a:lnTo>
                        <a:pt x="0" y="3"/>
                      </a:lnTo>
                      <a:lnTo>
                        <a:pt x="0" y="5"/>
                      </a:lnTo>
                      <a:lnTo>
                        <a:pt x="2" y="5"/>
                      </a:lnTo>
                      <a:lnTo>
                        <a:pt x="5" y="5"/>
                      </a:lnTo>
                      <a:lnTo>
                        <a:pt x="5" y="3"/>
                      </a:lnTo>
                      <a:lnTo>
                        <a:pt x="5" y="0"/>
                      </a:lnTo>
                      <a:lnTo>
                        <a:pt x="2" y="0"/>
                      </a:lnTo>
                      <a:close/>
                    </a:path>
                  </a:pathLst>
                </a:custGeom>
                <a:solidFill>
                  <a:srgbClr val="00F8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193" name="Oval 737"/>
              <p:cNvSpPr>
                <a:spLocks noChangeArrowheads="1"/>
              </p:cNvSpPr>
              <p:nvPr/>
            </p:nvSpPr>
            <p:spPr bwMode="auto">
              <a:xfrm>
                <a:off x="1138" y="2137"/>
                <a:ext cx="74" cy="80"/>
              </a:xfrm>
              <a:prstGeom prst="ellipse">
                <a:avLst/>
              </a:pr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zh-CN" sz="1800">
                  <a:solidFill>
                    <a:srgbClr val="000000"/>
                  </a:solidFill>
                  <a:latin typeface="Calibri" pitchFamily="34" charset="0"/>
                </a:endParaRPr>
              </a:p>
            </p:txBody>
          </p:sp>
        </p:grpSp>
      </p:grpSp>
      <p:sp>
        <p:nvSpPr>
          <p:cNvPr id="4100" name="圆角矩形标注 1"/>
          <p:cNvSpPr>
            <a:spLocks noChangeArrowheads="1"/>
          </p:cNvSpPr>
          <p:nvPr/>
        </p:nvSpPr>
        <p:spPr bwMode="auto">
          <a:xfrm>
            <a:off x="7805132" y="2212477"/>
            <a:ext cx="2381438" cy="1169988"/>
          </a:xfrm>
          <a:prstGeom prst="wedgeRoundRectCallout">
            <a:avLst>
              <a:gd name="adj1" fmla="val -89912"/>
              <a:gd name="adj2" fmla="val 48588"/>
              <a:gd name="adj3" fmla="val 16667"/>
            </a:avLst>
          </a:prstGeom>
          <a:solidFill>
            <a:srgbClr val="36B5C5"/>
          </a:solidFill>
          <a:ln w="9525" algn="ctr">
            <a:solidFill>
              <a:schemeClr val="tx1"/>
            </a:solidFill>
            <a:round/>
            <a:headEnd/>
            <a:tailEnd/>
          </a:ln>
        </p:spPr>
        <p:txBody>
          <a:bodyPr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zh-CN" sz="1800" dirty="0"/>
              <a:t>Soil or </a:t>
            </a:r>
          </a:p>
          <a:p>
            <a:pPr eaLnBrk="1" hangingPunct="1">
              <a:spcBef>
                <a:spcPct val="0"/>
              </a:spcBef>
              <a:buClrTx/>
              <a:buSzTx/>
              <a:buFontTx/>
              <a:buNone/>
            </a:pPr>
            <a:r>
              <a:rPr lang="en-US" altLang="zh-CN" sz="1800" dirty="0"/>
              <a:t>Substrate,</a:t>
            </a:r>
          </a:p>
          <a:p>
            <a:pPr eaLnBrk="1" hangingPunct="1">
              <a:spcBef>
                <a:spcPct val="0"/>
              </a:spcBef>
              <a:buClrTx/>
              <a:buSzTx/>
              <a:buFontTx/>
              <a:buNone/>
            </a:pPr>
            <a:r>
              <a:rPr lang="en-US" altLang="zh-CN" sz="1800" dirty="0"/>
              <a:t>Nutrient solution</a:t>
            </a:r>
            <a:endParaRPr lang="zh-CN" altLang="en-US" sz="1800" dirty="0"/>
          </a:p>
        </p:txBody>
      </p:sp>
      <p:pic>
        <p:nvPicPr>
          <p:cNvPr id="652"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2198"/>
            <a:ext cx="12298045" cy="812800"/>
          </a:xfrm>
          <a:prstGeom prst="rect">
            <a:avLst/>
          </a:prstGeom>
        </p:spPr>
      </p:pic>
      <p:pic>
        <p:nvPicPr>
          <p:cNvPr id="653" name="图片 652"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78" y="-90397"/>
            <a:ext cx="2600325" cy="965200"/>
          </a:xfrm>
          <a:prstGeom prst="rect">
            <a:avLst/>
          </a:prstGeom>
        </p:spPr>
      </p:pic>
      <p:pic>
        <p:nvPicPr>
          <p:cNvPr id="654"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9253" y="137551"/>
            <a:ext cx="528843" cy="529200"/>
          </a:xfrm>
          <a:prstGeom prst="rect">
            <a:avLst/>
          </a:prstGeom>
        </p:spPr>
      </p:pic>
      <p:pic>
        <p:nvPicPr>
          <p:cNvPr id="655"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63750" y="131033"/>
            <a:ext cx="527674" cy="527674"/>
          </a:xfrm>
          <a:prstGeom prst="rect">
            <a:avLst/>
          </a:prstGeom>
        </p:spPr>
      </p:pic>
      <p:pic>
        <p:nvPicPr>
          <p:cNvPr id="656" name="图片 655"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4333" y="61369"/>
            <a:ext cx="1002453" cy="647700"/>
          </a:xfrm>
          <a:prstGeom prst="rect">
            <a:avLst/>
          </a:prstGeom>
        </p:spPr>
      </p:pic>
    </p:spTree>
    <p:extLst>
      <p:ext uri="{BB962C8B-B14F-4D97-AF65-F5344CB8AC3E}">
        <p14:creationId xmlns:p14="http://schemas.microsoft.com/office/powerpoint/2010/main" val="3850109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879371" y="867994"/>
            <a:ext cx="11026762" cy="914400"/>
          </a:xfrm>
        </p:spPr>
        <p:txBody>
          <a:bodyPr/>
          <a:lstStyle/>
          <a:p>
            <a:pPr algn="l" eaLnBrk="1" hangingPunct="1">
              <a:lnSpc>
                <a:spcPct val="100000"/>
              </a:lnSpc>
            </a:pPr>
            <a:r>
              <a:rPr lang="en-US" altLang="zh-CN" sz="3600" u="sng" dirty="0">
                <a:latin typeface="Open Sans"/>
              </a:rPr>
              <a:t>What kinds of water source can be used to make nutrient solution?</a:t>
            </a:r>
          </a:p>
        </p:txBody>
      </p:sp>
      <p:sp>
        <p:nvSpPr>
          <p:cNvPr id="5123" name="Rectangle 3"/>
          <p:cNvSpPr>
            <a:spLocks noGrp="1" noRot="1" noChangeArrowheads="1"/>
          </p:cNvSpPr>
          <p:nvPr>
            <p:ph type="body" idx="1"/>
          </p:nvPr>
        </p:nvSpPr>
        <p:spPr>
          <a:xfrm>
            <a:off x="1212433" y="2035010"/>
            <a:ext cx="5077883" cy="4502552"/>
          </a:xfrm>
        </p:spPr>
        <p:txBody>
          <a:bodyPr/>
          <a:lstStyle/>
          <a:p>
            <a:pPr eaLnBrk="1" hangingPunct="1"/>
            <a:r>
              <a:rPr lang="en-US" altLang="zh-CN" sz="2400" dirty="0">
                <a:cs typeface="Times New Roman" pitchFamily="18" charset="0"/>
              </a:rPr>
              <a:t>Rain water</a:t>
            </a:r>
          </a:p>
          <a:p>
            <a:pPr eaLnBrk="1" hangingPunct="1"/>
            <a:r>
              <a:rPr lang="en-US" altLang="zh-CN" sz="2400" dirty="0">
                <a:cs typeface="Times New Roman" pitchFamily="18" charset="0"/>
              </a:rPr>
              <a:t>Well water</a:t>
            </a:r>
          </a:p>
          <a:p>
            <a:pPr eaLnBrk="1" hangingPunct="1"/>
            <a:r>
              <a:rPr lang="en-US" altLang="zh-CN" sz="2400" dirty="0"/>
              <a:t>Melted snow</a:t>
            </a:r>
          </a:p>
          <a:p>
            <a:pPr eaLnBrk="1" hangingPunct="1"/>
            <a:r>
              <a:rPr lang="en-US" altLang="zh-CN" sz="2400" dirty="0"/>
              <a:t>Distilled seawater</a:t>
            </a:r>
            <a:endParaRPr lang="en-US" altLang="zh-CN" sz="2400" dirty="0">
              <a:cs typeface="Times New Roman" pitchFamily="18" charset="0"/>
            </a:endParaRPr>
          </a:p>
          <a:p>
            <a:pPr eaLnBrk="1" hangingPunct="1"/>
            <a:r>
              <a:rPr lang="en-US" altLang="zh-CN" sz="2400" dirty="0">
                <a:cs typeface="Times New Roman" pitchFamily="18" charset="0"/>
              </a:rPr>
              <a:t>Tap water</a:t>
            </a:r>
          </a:p>
          <a:p>
            <a:pPr eaLnBrk="1" hangingPunct="1">
              <a:buFont typeface="Wingdings" pitchFamily="2" charset="2"/>
              <a:buNone/>
            </a:pPr>
            <a:endParaRPr lang="en-US" altLang="zh-CN" sz="2400" dirty="0">
              <a:cs typeface="Times New Roman" pitchFamily="18" charset="0"/>
            </a:endParaRPr>
          </a:p>
          <a:p>
            <a:pPr eaLnBrk="1" hangingPunct="1"/>
            <a:r>
              <a:rPr lang="en-US" altLang="zh-CN" sz="2400" dirty="0">
                <a:cs typeface="Times New Roman" pitchFamily="18" charset="0"/>
              </a:rPr>
              <a:t>Surface water</a:t>
            </a:r>
          </a:p>
          <a:p>
            <a:pPr eaLnBrk="1" hangingPunct="1">
              <a:buFont typeface="Wingdings" pitchFamily="2" charset="2"/>
              <a:buNone/>
            </a:pPr>
            <a:r>
              <a:rPr lang="en-US" altLang="zh-CN" sz="2400" dirty="0">
                <a:cs typeface="Times New Roman" pitchFamily="18" charset="0"/>
              </a:rPr>
              <a:t>    (river, stream, </a:t>
            </a:r>
            <a:r>
              <a:rPr lang="en-US" altLang="zh-CN" sz="2400" dirty="0" err="1">
                <a:cs typeface="Times New Roman" pitchFamily="18" charset="0"/>
              </a:rPr>
              <a:t>etc</a:t>
            </a:r>
            <a:r>
              <a:rPr lang="en-US" altLang="zh-CN" sz="2400" dirty="0">
                <a:cs typeface="Times New Roman" pitchFamily="18" charset="0"/>
              </a:rPr>
              <a:t>)</a:t>
            </a:r>
          </a:p>
          <a:p>
            <a:pPr eaLnBrk="1" hangingPunct="1"/>
            <a:r>
              <a:rPr lang="en-US" altLang="zh-CN" sz="2400" dirty="0">
                <a:cs typeface="Times New Roman" pitchFamily="18" charset="0"/>
              </a:rPr>
              <a:t>Waste water</a:t>
            </a:r>
          </a:p>
        </p:txBody>
      </p:sp>
      <p:sp>
        <p:nvSpPr>
          <p:cNvPr id="5125" name="Rectangle 5"/>
          <p:cNvSpPr>
            <a:spLocks noChangeArrowheads="1"/>
          </p:cNvSpPr>
          <p:nvPr/>
        </p:nvSpPr>
        <p:spPr bwMode="auto">
          <a:xfrm>
            <a:off x="6174569" y="4522855"/>
            <a:ext cx="537633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lvl="1">
              <a:buClr>
                <a:srgbClr val="80BA64"/>
              </a:buClr>
              <a:buSzPct val="75000"/>
              <a:buFont typeface="Arial" panose="020B0604020202020204" pitchFamily="34" charset="0"/>
              <a:buChar char="•"/>
              <a:defRPr/>
            </a:pPr>
            <a:r>
              <a:rPr lang="en-US" altLang="zh-CN" sz="2400" b="1" dirty="0">
                <a:solidFill>
                  <a:schemeClr val="tx2">
                    <a:lumMod val="60000"/>
                    <a:lumOff val="40000"/>
                  </a:schemeClr>
                </a:solidFill>
                <a:latin typeface="Open Sans"/>
                <a:cs typeface="Times New Roman" pitchFamily="18" charset="0"/>
              </a:rPr>
              <a:t>unstable quality </a:t>
            </a:r>
          </a:p>
          <a:p>
            <a:pPr lvl="1">
              <a:buClr>
                <a:srgbClr val="80BA64"/>
              </a:buClr>
              <a:buSzPct val="75000"/>
              <a:buFont typeface="Arial" panose="020B0604020202020204" pitchFamily="34" charset="0"/>
              <a:buChar char="•"/>
              <a:defRPr/>
            </a:pPr>
            <a:r>
              <a:rPr lang="en-US" altLang="zh-CN" sz="2400" b="1" dirty="0">
                <a:solidFill>
                  <a:schemeClr val="tx2">
                    <a:lumMod val="60000"/>
                    <a:lumOff val="40000"/>
                  </a:schemeClr>
                </a:solidFill>
                <a:latin typeface="Open Sans"/>
                <a:cs typeface="Times New Roman" pitchFamily="18" charset="0"/>
              </a:rPr>
              <a:t>unknown / variable chemical composition</a:t>
            </a:r>
          </a:p>
          <a:p>
            <a:pPr lvl="1">
              <a:buClr>
                <a:srgbClr val="80BA64"/>
              </a:buClr>
              <a:buSzPct val="75000"/>
              <a:buFont typeface="Arial" panose="020B0604020202020204" pitchFamily="34" charset="0"/>
              <a:buChar char="•"/>
              <a:defRPr/>
            </a:pPr>
            <a:r>
              <a:rPr lang="en-US" altLang="zh-CN" sz="2400" b="1" dirty="0">
                <a:solidFill>
                  <a:schemeClr val="tx2">
                    <a:lumMod val="60000"/>
                    <a:lumOff val="40000"/>
                  </a:schemeClr>
                </a:solidFill>
                <a:latin typeface="Open Sans"/>
                <a:cs typeface="Times New Roman" pitchFamily="18" charset="0"/>
              </a:rPr>
              <a:t>infected by pathogens ??</a:t>
            </a:r>
          </a:p>
        </p:txBody>
      </p:sp>
      <p:sp>
        <p:nvSpPr>
          <p:cNvPr id="2" name="右大括号 4"/>
          <p:cNvSpPr>
            <a:spLocks/>
          </p:cNvSpPr>
          <p:nvPr/>
        </p:nvSpPr>
        <p:spPr bwMode="auto">
          <a:xfrm>
            <a:off x="5426716" y="2054261"/>
            <a:ext cx="863600" cy="2232025"/>
          </a:xfrm>
          <a:prstGeom prst="rightBrace">
            <a:avLst>
              <a:gd name="adj1" fmla="val 8344"/>
              <a:gd name="adj2" fmla="val 50000"/>
            </a:avLst>
          </a:prstGeom>
          <a:noFill/>
          <a:ln w="25400" algn="ctr">
            <a:solidFill>
              <a:srgbClr val="00669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6" name="TextBox 5"/>
          <p:cNvSpPr txBox="1"/>
          <p:nvPr/>
        </p:nvSpPr>
        <p:spPr>
          <a:xfrm>
            <a:off x="6501555" y="2846693"/>
            <a:ext cx="3340100" cy="461963"/>
          </a:xfrm>
          <a:prstGeom prst="rect">
            <a:avLst/>
          </a:prstGeom>
          <a:noFill/>
        </p:spPr>
        <p:txBody>
          <a:bodyPr>
            <a:spAutoFit/>
          </a:bodyPr>
          <a:lstStyle/>
          <a:p>
            <a:pPr>
              <a:defRPr/>
            </a:pPr>
            <a:r>
              <a:rPr lang="en-US" altLang="zh-CN" sz="2400" b="1" dirty="0">
                <a:solidFill>
                  <a:srgbClr val="0000CC"/>
                </a:solidFill>
                <a:latin typeface="Open Sans"/>
              </a:rPr>
              <a:t>stable quality</a:t>
            </a:r>
          </a:p>
        </p:txBody>
      </p:sp>
      <p:sp>
        <p:nvSpPr>
          <p:cNvPr id="5127" name="右大括号 7"/>
          <p:cNvSpPr>
            <a:spLocks/>
          </p:cNvSpPr>
          <p:nvPr/>
        </p:nvSpPr>
        <p:spPr bwMode="auto">
          <a:xfrm>
            <a:off x="5426716" y="4733993"/>
            <a:ext cx="863600" cy="1296987"/>
          </a:xfrm>
          <a:prstGeom prst="rightBrace">
            <a:avLst>
              <a:gd name="adj1" fmla="val 8344"/>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3" name="矩形 2"/>
          <p:cNvSpPr/>
          <p:nvPr/>
        </p:nvSpPr>
        <p:spPr>
          <a:xfrm>
            <a:off x="8641728" y="6427583"/>
            <a:ext cx="2399853" cy="400110"/>
          </a:xfrm>
          <a:prstGeom prst="rect">
            <a:avLst/>
          </a:prstGeom>
        </p:spPr>
        <p:txBody>
          <a:bodyPr wrap="square">
            <a:spAutoFit/>
          </a:bodyPr>
          <a:lstStyle/>
          <a:p>
            <a:pPr lvl="0">
              <a:spcBef>
                <a:spcPct val="50000"/>
              </a:spcBef>
            </a:pPr>
            <a:r>
              <a:rPr lang="en-US" altLang="zh-CN" sz="2000" b="1" dirty="0">
                <a:latin typeface="Open Sans"/>
              </a:rPr>
              <a:t>(Van Os, 2004) </a:t>
            </a:r>
          </a:p>
        </p:txBody>
      </p:sp>
      <p:pic>
        <p:nvPicPr>
          <p:cNvPr id="9"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3023" y="-5689"/>
            <a:ext cx="12298045" cy="812800"/>
          </a:xfrm>
          <a:prstGeom prst="rect">
            <a:avLst/>
          </a:prstGeom>
        </p:spPr>
      </p:pic>
      <p:pic>
        <p:nvPicPr>
          <p:cNvPr id="10" name="图片 9"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87" y="-74904"/>
            <a:ext cx="2600325" cy="965200"/>
          </a:xfrm>
          <a:prstGeom prst="rect">
            <a:avLst/>
          </a:prstGeom>
        </p:spPr>
      </p:pic>
      <p:pic>
        <p:nvPicPr>
          <p:cNvPr id="11"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3962" y="153044"/>
            <a:ext cx="528843" cy="529200"/>
          </a:xfrm>
          <a:prstGeom prst="rect">
            <a:avLst/>
          </a:prstGeom>
        </p:spPr>
      </p:pic>
      <p:pic>
        <p:nvPicPr>
          <p:cNvPr id="12"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78459" y="146526"/>
            <a:ext cx="527674" cy="527674"/>
          </a:xfrm>
          <a:prstGeom prst="rect">
            <a:avLst/>
          </a:prstGeom>
        </p:spPr>
      </p:pic>
      <p:pic>
        <p:nvPicPr>
          <p:cNvPr id="13" name="图片 12"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9042" y="76862"/>
            <a:ext cx="1002453" cy="647700"/>
          </a:xfrm>
          <a:prstGeom prst="rect">
            <a:avLst/>
          </a:prstGeom>
        </p:spPr>
      </p:pic>
    </p:spTree>
    <p:extLst>
      <p:ext uri="{BB962C8B-B14F-4D97-AF65-F5344CB8AC3E}">
        <p14:creationId xmlns:p14="http://schemas.microsoft.com/office/powerpoint/2010/main" val="4283072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838200" y="1056501"/>
            <a:ext cx="10515600" cy="942814"/>
          </a:xfrm>
        </p:spPr>
        <p:txBody>
          <a:bodyPr/>
          <a:lstStyle/>
          <a:p>
            <a:pPr eaLnBrk="1" hangingPunct="1"/>
            <a:r>
              <a:rPr lang="zh-CN" altLang="en-US" dirty="0"/>
              <a:t> </a:t>
            </a:r>
            <a:r>
              <a:rPr lang="en-US" altLang="zh-CN" sz="3600" u="sng" dirty="0">
                <a:latin typeface="Open Sans"/>
              </a:rPr>
              <a:t>Water quality</a:t>
            </a:r>
          </a:p>
        </p:txBody>
      </p:sp>
      <p:sp>
        <p:nvSpPr>
          <p:cNvPr id="6147" name="Rectangle 3"/>
          <p:cNvSpPr>
            <a:spLocks noGrp="1" noRot="1" noChangeArrowheads="1"/>
          </p:cNvSpPr>
          <p:nvPr>
            <p:ph type="body" idx="1"/>
          </p:nvPr>
        </p:nvSpPr>
        <p:spPr>
          <a:xfrm>
            <a:off x="934948" y="2118157"/>
            <a:ext cx="10356156" cy="2980832"/>
          </a:xfrm>
          <a:solidFill>
            <a:srgbClr val="ECDFBB"/>
          </a:solidFill>
        </p:spPr>
        <p:txBody>
          <a:bodyPr/>
          <a:lstStyle/>
          <a:p>
            <a:pPr algn="just" eaLnBrk="1" hangingPunct="1">
              <a:lnSpc>
                <a:spcPct val="130000"/>
              </a:lnSpc>
              <a:spcBef>
                <a:spcPts val="0"/>
              </a:spcBef>
            </a:pPr>
            <a:r>
              <a:rPr lang="en-US" altLang="zh-CN" sz="2400" dirty="0">
                <a:latin typeface="Open Sans"/>
              </a:rPr>
              <a:t>A complete analysis of the water to be used for any type of soilless culture system is essential. </a:t>
            </a:r>
          </a:p>
          <a:p>
            <a:pPr algn="just" eaLnBrk="1" hangingPunct="1">
              <a:lnSpc>
                <a:spcPct val="130000"/>
              </a:lnSpc>
              <a:spcBef>
                <a:spcPts val="0"/>
              </a:spcBef>
            </a:pPr>
            <a:r>
              <a:rPr lang="en-US" altLang="zh-CN" sz="2400" dirty="0">
                <a:latin typeface="Open Sans"/>
              </a:rPr>
              <a:t>Most soilless culture systems require relatively pure water. </a:t>
            </a:r>
          </a:p>
          <a:p>
            <a:pPr algn="just">
              <a:lnSpc>
                <a:spcPct val="130000"/>
              </a:lnSpc>
              <a:spcBef>
                <a:spcPts val="0"/>
              </a:spcBef>
            </a:pPr>
            <a:r>
              <a:rPr lang="en-US" altLang="zh-CN" sz="2400" dirty="0">
                <a:latin typeface="Open Sans"/>
              </a:rPr>
              <a:t>Natural water supplies usually contain sizeable concentrations of some of the essential elements, which will affect the  nutrient formulae.</a:t>
            </a:r>
          </a:p>
        </p:txBody>
      </p:sp>
      <p:sp>
        <p:nvSpPr>
          <p:cNvPr id="5" name="文本框 4">
            <a:extLst>
              <a:ext uri="{FF2B5EF4-FFF2-40B4-BE49-F238E27FC236}">
                <a16:creationId xmlns:a16="http://schemas.microsoft.com/office/drawing/2014/main" id="{FA5B89A7-1D75-E83C-F082-000BB08D76EA}"/>
              </a:ext>
            </a:extLst>
          </p:cNvPr>
          <p:cNvSpPr txBox="1"/>
          <p:nvPr/>
        </p:nvSpPr>
        <p:spPr>
          <a:xfrm>
            <a:off x="934948" y="5280809"/>
            <a:ext cx="10356156" cy="1200329"/>
          </a:xfrm>
          <a:prstGeom prst="rect">
            <a:avLst/>
          </a:prstGeom>
          <a:solidFill>
            <a:srgbClr val="00B485"/>
          </a:solidFill>
        </p:spPr>
        <p:txBody>
          <a:bodyPr wrap="square">
            <a:spAutoFit/>
          </a:bodyPr>
          <a:lstStyle/>
          <a:p>
            <a:pPr algn="just"/>
            <a:r>
              <a:rPr lang="en-US" altLang="zh-CN" sz="2400" dirty="0">
                <a:latin typeface="Open Sans" panose="020B0606030504020204" pitchFamily="34" charset="0"/>
                <a:ea typeface="Open Sans" panose="020B0606030504020204" pitchFamily="34" charset="0"/>
                <a:cs typeface="Open Sans" panose="020B0606030504020204" pitchFamily="34" charset="0"/>
              </a:rPr>
              <a:t>Filtering or other forms of pretreatment are required to ensure that the water used to prepare the nutrient solution is free from undesirable organisms, as well as suspended matter.</a:t>
            </a:r>
            <a:endParaRPr lang="zh-CN" altLang="en-US" sz="2400" dirty="0">
              <a:latin typeface="Open Sans" panose="020B0606030504020204" pitchFamily="34" charset="0"/>
              <a:cs typeface="Open Sans" panose="020B0606030504020204" pitchFamily="34" charset="0"/>
            </a:endParaRPr>
          </a:p>
        </p:txBody>
      </p:sp>
      <p:pic>
        <p:nvPicPr>
          <p:cNvPr id="6"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7" name="图片 6"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8"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9"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10" name="图片 9"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2325206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40680" y="1020671"/>
            <a:ext cx="11516784" cy="1190625"/>
          </a:xfrm>
        </p:spPr>
        <p:txBody>
          <a:bodyPr/>
          <a:lstStyle/>
          <a:p>
            <a:pPr eaLnBrk="1" hangingPunct="1"/>
            <a:r>
              <a:rPr lang="en-US" altLang="zh-CN" sz="3600" u="sng" dirty="0">
                <a:latin typeface="Open Sans"/>
              </a:rPr>
              <a:t>Essential elements for  higher plants growth</a:t>
            </a:r>
          </a:p>
        </p:txBody>
      </p:sp>
      <p:graphicFrame>
        <p:nvGraphicFramePr>
          <p:cNvPr id="135171" name="Group 3"/>
          <p:cNvGraphicFramePr>
            <a:graphicFrameLocks noGrp="1"/>
          </p:cNvGraphicFramePr>
          <p:nvPr>
            <p:extLst>
              <p:ext uri="{D42A27DB-BD31-4B8C-83A1-F6EECF244321}">
                <p14:modId xmlns:p14="http://schemas.microsoft.com/office/powerpoint/2010/main" val="1958502040"/>
              </p:ext>
            </p:extLst>
          </p:nvPr>
        </p:nvGraphicFramePr>
        <p:xfrm>
          <a:off x="1066800" y="1646192"/>
          <a:ext cx="10058400" cy="5211808"/>
        </p:xfrm>
        <a:graphic>
          <a:graphicData uri="http://schemas.openxmlformats.org/drawingml/2006/table">
            <a:tbl>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35261">
                <a:tc rowSpan="17">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800" b="1" i="0" u="none" strike="noStrike" cap="none" normalizeH="0" baseline="0" dirty="0">
                          <a:ln>
                            <a:noFill/>
                          </a:ln>
                          <a:solidFill>
                            <a:schemeClr val="tx1"/>
                          </a:solidFill>
                          <a:effectLst/>
                          <a:latin typeface="Open Sans"/>
                          <a:ea typeface="宋体" pitchFamily="2" charset="-122"/>
                        </a:rPr>
                        <a:t>Essential</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800" b="1" i="0" u="none" strike="noStrike" cap="none" normalizeH="0" baseline="0" dirty="0">
                          <a:ln>
                            <a:noFill/>
                          </a:ln>
                          <a:solidFill>
                            <a:schemeClr val="tx1"/>
                          </a:solidFill>
                          <a:effectLst/>
                          <a:latin typeface="Open Sans"/>
                          <a:ea typeface="宋体" pitchFamily="2" charset="-122"/>
                        </a:rPr>
                        <a:t>Elements</a:t>
                      </a:r>
                    </a:p>
                  </a:txBody>
                  <a:tcPr marL="121920" marR="121920" marT="45712" marB="45712" anchor="ctr" horzOverflow="overflow">
                    <a:lnL>
                      <a:noFill/>
                    </a:lnL>
                    <a:lnR>
                      <a:noFill/>
                    </a:lnR>
                    <a:lnT>
                      <a:noFill/>
                    </a:lnT>
                    <a:lnB>
                      <a:noFill/>
                    </a:lnB>
                    <a:lnTlToBr>
                      <a:noFill/>
                    </a:lnTlToBr>
                    <a:lnBlToTr>
                      <a:noFill/>
                    </a:lnBlToTr>
                    <a:noFill/>
                  </a:tcPr>
                </a:tc>
                <a:tc row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1" i="0" u="none" strike="noStrike" cap="none" normalizeH="0" baseline="0" dirty="0">
                          <a:ln>
                            <a:noFill/>
                          </a:ln>
                          <a:solidFill>
                            <a:schemeClr val="tx1"/>
                          </a:solidFill>
                          <a:effectLst/>
                          <a:latin typeface="Open Sans"/>
                          <a:ea typeface="宋体" pitchFamily="2" charset="-122"/>
                        </a:rPr>
                        <a:t>Major Elements</a:t>
                      </a:r>
                    </a:p>
                  </a:txBody>
                  <a:tcPr marL="121920" marR="121920" marT="45712" marB="4571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C</a:t>
                      </a:r>
                    </a:p>
                  </a:txBody>
                  <a:tcPr marL="121920" marR="121920" marT="45712" marB="4571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a:ln>
                            <a:noFill/>
                          </a:ln>
                          <a:solidFill>
                            <a:schemeClr val="tx1"/>
                          </a:solidFill>
                          <a:effectLst/>
                          <a:latin typeface="Open Sans"/>
                          <a:ea typeface="宋体" pitchFamily="2" charset="-122"/>
                        </a:rPr>
                        <a:t>CO</a:t>
                      </a:r>
                      <a:r>
                        <a:rPr kumimoji="0" lang="en-US" altLang="zh-CN" sz="1600" b="1" i="0" u="none" strike="noStrike" cap="none" normalizeH="0" baseline="-25000">
                          <a:ln>
                            <a:noFill/>
                          </a:ln>
                          <a:solidFill>
                            <a:schemeClr val="tx1"/>
                          </a:solidFill>
                          <a:effectLst/>
                          <a:latin typeface="Open Sans"/>
                          <a:ea typeface="宋体" pitchFamily="2" charset="-122"/>
                        </a:rPr>
                        <a:t>2</a:t>
                      </a:r>
                    </a:p>
                  </a:txBody>
                  <a:tcPr marL="121920" marR="121920"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H</a:t>
                      </a:r>
                    </a:p>
                  </a:txBody>
                  <a:tcPr marL="121920" marR="121920" marT="45712" marB="45712" horzOverflow="overflow">
                    <a:lnL>
                      <a:noFill/>
                    </a:lnL>
                    <a:lnR>
                      <a:noFill/>
                    </a:lnR>
                    <a:ln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a:ln>
                            <a:noFill/>
                          </a:ln>
                          <a:solidFill>
                            <a:schemeClr val="tx1"/>
                          </a:solidFill>
                          <a:effectLst/>
                          <a:latin typeface="Open Sans"/>
                          <a:ea typeface="宋体" pitchFamily="2" charset="-122"/>
                        </a:rPr>
                        <a:t>H</a:t>
                      </a:r>
                      <a:r>
                        <a:rPr kumimoji="0" lang="en-US" altLang="zh-CN" sz="1600" b="1" i="0" u="none" strike="noStrike" cap="none" normalizeH="0" baseline="-25000">
                          <a:ln>
                            <a:noFill/>
                          </a:ln>
                          <a:solidFill>
                            <a:schemeClr val="tx1"/>
                          </a:solidFill>
                          <a:effectLst/>
                          <a:latin typeface="Open Sans"/>
                          <a:ea typeface="宋体" pitchFamily="2" charset="-122"/>
                        </a:rPr>
                        <a:t>2</a:t>
                      </a:r>
                      <a:r>
                        <a:rPr kumimoji="0" lang="en-US" altLang="zh-CN" sz="1600" b="1" i="0" u="none" strike="noStrike" cap="none" normalizeH="0" baseline="0">
                          <a:ln>
                            <a:noFill/>
                          </a:ln>
                          <a:solidFill>
                            <a:schemeClr val="tx1"/>
                          </a:solidFill>
                          <a:effectLst/>
                          <a:latin typeface="Open Sans"/>
                          <a:ea typeface="宋体" pitchFamily="2" charset="-122"/>
                        </a:rPr>
                        <a:t>O</a:t>
                      </a:r>
                    </a:p>
                  </a:txBody>
                  <a:tcPr marL="121920" marR="121920" marT="45712" marB="4571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O</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2"/>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N</a:t>
                      </a:r>
                    </a:p>
                  </a:txBody>
                  <a:tcPr marL="121920" marR="121920" marT="45712" marB="45712" horzOverflow="overflow">
                    <a:lnL>
                      <a:noFill/>
                    </a:lnL>
                    <a:lnR>
                      <a:noFill/>
                    </a:lnR>
                    <a:lnT>
                      <a:noFill/>
                    </a:lnT>
                    <a:lnB>
                      <a:noFill/>
                    </a:lnB>
                    <a:lnTlToBr>
                      <a:noFill/>
                    </a:lnTlToBr>
                    <a:lnBlToTr>
                      <a:noFill/>
                    </a:lnBlToTr>
                    <a:noFill/>
                  </a:tcPr>
                </a:tc>
                <a:tc rowSpan="14">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dirty="0">
                          <a:ln>
                            <a:noFill/>
                          </a:ln>
                          <a:solidFill>
                            <a:schemeClr val="tx1"/>
                          </a:solidFill>
                          <a:effectLst/>
                          <a:latin typeface="Open Sans"/>
                          <a:ea typeface="宋体" pitchFamily="2" charset="-122"/>
                        </a:rPr>
                        <a:t>Fertilizers: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dirty="0">
                          <a:ln>
                            <a:noFill/>
                          </a:ln>
                          <a:solidFill>
                            <a:schemeClr val="tx1"/>
                          </a:solidFill>
                          <a:effectLst/>
                          <a:latin typeface="Open Sans"/>
                          <a:ea typeface="宋体" pitchFamily="2" charset="-122"/>
                        </a:rPr>
                        <a:t>Ca(NO</a:t>
                      </a:r>
                      <a:r>
                        <a:rPr kumimoji="0" lang="en-US" altLang="zh-CN" sz="1800" b="1" i="0" u="none" strike="noStrike" cap="none" normalizeH="0" baseline="-25000" dirty="0">
                          <a:ln>
                            <a:noFill/>
                          </a:ln>
                          <a:solidFill>
                            <a:schemeClr val="tx1"/>
                          </a:solidFill>
                          <a:effectLst/>
                          <a:latin typeface="Open Sans"/>
                          <a:ea typeface="宋体" pitchFamily="2" charset="-122"/>
                        </a:rPr>
                        <a:t>3</a:t>
                      </a:r>
                      <a:r>
                        <a:rPr kumimoji="0" lang="en-US" altLang="zh-CN" sz="1800" b="1" i="0" u="none" strike="noStrike" cap="none" normalizeH="0" baseline="0" dirty="0">
                          <a:ln>
                            <a:noFill/>
                          </a:ln>
                          <a:solidFill>
                            <a:schemeClr val="tx1"/>
                          </a:solidFill>
                          <a:effectLst/>
                          <a:latin typeface="Open Sans"/>
                          <a:ea typeface="宋体" pitchFamily="2" charset="-122"/>
                        </a:rPr>
                        <a:t>)</a:t>
                      </a:r>
                      <a:r>
                        <a:rPr kumimoji="0" lang="en-US" altLang="zh-CN" sz="1800" b="1" i="0" u="none" strike="noStrike" cap="none" normalizeH="0" baseline="-25000" dirty="0">
                          <a:ln>
                            <a:noFill/>
                          </a:ln>
                          <a:solidFill>
                            <a:schemeClr val="tx1"/>
                          </a:solidFill>
                          <a:effectLst/>
                          <a:latin typeface="Open Sans"/>
                          <a:ea typeface="宋体" pitchFamily="2" charset="-122"/>
                        </a:rPr>
                        <a:t>2</a:t>
                      </a:r>
                      <a:r>
                        <a:rPr kumimoji="0" lang="en-US" altLang="zh-CN" sz="1800" b="1" i="0" u="none" strike="noStrike" cap="none" normalizeH="0" baseline="0" dirty="0">
                          <a:ln>
                            <a:noFill/>
                          </a:ln>
                          <a:solidFill>
                            <a:schemeClr val="tx1"/>
                          </a:solidFill>
                          <a:effectLst/>
                          <a:latin typeface="Open Sans"/>
                          <a:ea typeface="宋体" pitchFamily="2" charset="-122"/>
                        </a:rPr>
                        <a:t>, KNO</a:t>
                      </a:r>
                      <a:r>
                        <a:rPr kumimoji="0" lang="en-US" altLang="zh-CN" sz="1800" b="1" i="0" u="none" strike="noStrike" cap="none" normalizeH="0" baseline="-25000" dirty="0">
                          <a:ln>
                            <a:noFill/>
                          </a:ln>
                          <a:solidFill>
                            <a:schemeClr val="tx1"/>
                          </a:solidFill>
                          <a:effectLst/>
                          <a:latin typeface="Open Sans"/>
                          <a:ea typeface="宋体" pitchFamily="2" charset="-122"/>
                        </a:rPr>
                        <a:t>3</a:t>
                      </a:r>
                      <a:r>
                        <a:rPr kumimoji="0" lang="en-US" altLang="zh-CN" sz="1800" b="1" i="0" u="none" strike="noStrike" cap="none" normalizeH="0" baseline="0" dirty="0">
                          <a:ln>
                            <a:noFill/>
                          </a:ln>
                          <a:solidFill>
                            <a:schemeClr val="tx1"/>
                          </a:solidFill>
                          <a:effectLst/>
                          <a:latin typeface="Open Sans"/>
                          <a:ea typeface="宋体" pitchFamily="2" charset="-122"/>
                        </a:rPr>
                        <a:t>, KH</a:t>
                      </a:r>
                      <a:r>
                        <a:rPr kumimoji="0" lang="en-US" altLang="zh-CN" sz="1800" b="1" i="0" u="none" strike="noStrike" cap="none" normalizeH="0" baseline="-25000" dirty="0">
                          <a:ln>
                            <a:noFill/>
                          </a:ln>
                          <a:solidFill>
                            <a:schemeClr val="tx1"/>
                          </a:solidFill>
                          <a:effectLst/>
                          <a:latin typeface="Open Sans"/>
                          <a:ea typeface="宋体" pitchFamily="2" charset="-122"/>
                        </a:rPr>
                        <a:t>2</a:t>
                      </a:r>
                      <a:r>
                        <a:rPr kumimoji="0" lang="en-US" altLang="zh-CN" sz="1800" b="1" i="0" u="none" strike="noStrike" cap="none" normalizeH="0" baseline="0" dirty="0">
                          <a:ln>
                            <a:noFill/>
                          </a:ln>
                          <a:solidFill>
                            <a:schemeClr val="tx1"/>
                          </a:solidFill>
                          <a:effectLst/>
                          <a:latin typeface="Open Sans"/>
                          <a:ea typeface="宋体" pitchFamily="2" charset="-122"/>
                        </a:rPr>
                        <a:t>PO</a:t>
                      </a:r>
                      <a:r>
                        <a:rPr kumimoji="0" lang="en-US" altLang="zh-CN" sz="1800" b="1" i="0" u="none" strike="noStrike" cap="none" normalizeH="0" baseline="-25000" dirty="0">
                          <a:ln>
                            <a:noFill/>
                          </a:ln>
                          <a:solidFill>
                            <a:schemeClr val="tx1"/>
                          </a:solidFill>
                          <a:effectLst/>
                          <a:latin typeface="Open Sans"/>
                          <a:ea typeface="宋体" pitchFamily="2" charset="-122"/>
                        </a:rPr>
                        <a:t>4</a:t>
                      </a:r>
                      <a:r>
                        <a:rPr kumimoji="0" lang="en-US" altLang="zh-CN" sz="1800" b="1" i="0" u="none" strike="noStrike" cap="none" normalizeH="0" baseline="0" dirty="0">
                          <a:ln>
                            <a:noFill/>
                          </a:ln>
                          <a:solidFill>
                            <a:schemeClr val="tx1"/>
                          </a:solidFill>
                          <a:effectLst/>
                          <a:latin typeface="Open Sans"/>
                          <a:ea typeface="宋体" pitchFamily="2" charset="-122"/>
                        </a:rPr>
                        <a:t>, K</a:t>
                      </a:r>
                      <a:r>
                        <a:rPr kumimoji="0" lang="en-US" altLang="zh-CN" sz="1800" b="1" i="0" u="none" strike="noStrike" cap="none" normalizeH="0" baseline="-25000" dirty="0">
                          <a:ln>
                            <a:noFill/>
                          </a:ln>
                          <a:solidFill>
                            <a:schemeClr val="tx1"/>
                          </a:solidFill>
                          <a:effectLst/>
                          <a:latin typeface="Open Sans"/>
                          <a:ea typeface="宋体" pitchFamily="2" charset="-122"/>
                        </a:rPr>
                        <a:t>2</a:t>
                      </a:r>
                      <a:r>
                        <a:rPr kumimoji="0" lang="en-US" altLang="zh-CN" sz="1800" b="1" i="0" u="none" strike="noStrike" cap="none" normalizeH="0" baseline="0" dirty="0">
                          <a:ln>
                            <a:noFill/>
                          </a:ln>
                          <a:solidFill>
                            <a:schemeClr val="tx1"/>
                          </a:solidFill>
                          <a:effectLst/>
                          <a:latin typeface="Open Sans"/>
                          <a:ea typeface="宋体" pitchFamily="2" charset="-122"/>
                        </a:rPr>
                        <a:t>SO</a:t>
                      </a:r>
                      <a:r>
                        <a:rPr kumimoji="0" lang="en-US" altLang="zh-CN" sz="1800" b="1" i="0" u="none" strike="noStrike" cap="none" normalizeH="0" baseline="-25000" dirty="0">
                          <a:ln>
                            <a:noFill/>
                          </a:ln>
                          <a:solidFill>
                            <a:schemeClr val="tx1"/>
                          </a:solidFill>
                          <a:effectLst/>
                          <a:latin typeface="Open Sans"/>
                          <a:ea typeface="宋体" pitchFamily="2" charset="-122"/>
                        </a:rPr>
                        <a:t>4</a:t>
                      </a:r>
                      <a:r>
                        <a:rPr kumimoji="0" lang="en-US" altLang="zh-CN" sz="1800" b="1" i="0" u="none" strike="noStrike" cap="none" normalizeH="0" baseline="0" dirty="0">
                          <a:ln>
                            <a:noFill/>
                          </a:ln>
                          <a:solidFill>
                            <a:schemeClr val="tx1"/>
                          </a:solidFill>
                          <a:effectLst/>
                          <a:latin typeface="Open Sans"/>
                          <a:ea typeface="宋体" pitchFamily="2" charset="-122"/>
                        </a:rPr>
                        <a:t>, MgSO</a:t>
                      </a:r>
                      <a:r>
                        <a:rPr kumimoji="0" lang="en-US" altLang="zh-CN" sz="1800" b="1" i="0" u="none" strike="noStrike" cap="none" normalizeH="0" baseline="-25000" dirty="0">
                          <a:ln>
                            <a:noFill/>
                          </a:ln>
                          <a:solidFill>
                            <a:schemeClr val="tx1"/>
                          </a:solidFill>
                          <a:effectLst/>
                          <a:latin typeface="Open Sans"/>
                          <a:ea typeface="宋体" pitchFamily="2" charset="-122"/>
                        </a:rPr>
                        <a:t>4</a:t>
                      </a:r>
                      <a:r>
                        <a:rPr kumimoji="0" lang="en-US" altLang="zh-CN" sz="1800" b="1" i="0" u="none" strike="noStrike" cap="none" normalizeH="0" baseline="0" dirty="0">
                          <a:ln>
                            <a:noFill/>
                          </a:ln>
                          <a:solidFill>
                            <a:schemeClr val="tx1"/>
                          </a:solidFill>
                          <a:effectLst/>
                          <a:latin typeface="Open Sans"/>
                          <a:ea typeface="宋体" pitchFamily="2" charset="-122"/>
                        </a:rPr>
                        <a:t>,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dirty="0">
                          <a:ln>
                            <a:noFill/>
                          </a:ln>
                          <a:solidFill>
                            <a:schemeClr val="tx1"/>
                          </a:solidFill>
                          <a:effectLst/>
                          <a:latin typeface="Open Sans"/>
                          <a:ea typeface="宋体" pitchFamily="2" charset="-122"/>
                        </a:rPr>
                        <a:t>Fe-EDTA, </a:t>
                      </a:r>
                      <a:r>
                        <a:rPr kumimoji="0" lang="en-US" altLang="zh-CN" sz="1800" b="1" i="1" u="none" strike="noStrike" cap="none" normalizeH="0" baseline="0" dirty="0">
                          <a:ln>
                            <a:noFill/>
                          </a:ln>
                          <a:solidFill>
                            <a:schemeClr val="tx1"/>
                          </a:solidFill>
                          <a:effectLst/>
                          <a:latin typeface="Open Sans"/>
                          <a:ea typeface="宋体" pitchFamily="2" charset="-122"/>
                        </a:rPr>
                        <a:t>etc.</a:t>
                      </a:r>
                    </a:p>
                  </a:txBody>
                  <a:tcPr marL="121920" marR="121920" marT="45712" marB="4571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P</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4"/>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K</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5"/>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Ca</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6"/>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Mg</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7"/>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S</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8"/>
                  </a:ext>
                </a:extLst>
              </a:tr>
              <a:tr h="304781">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400" b="0" i="0" u="none" strike="noStrike" cap="none" normalizeH="0" baseline="0">
                        <a:ln>
                          <a:noFill/>
                        </a:ln>
                        <a:solidFill>
                          <a:schemeClr val="tx1"/>
                        </a:solidFill>
                        <a:effectLst/>
                        <a:latin typeface="Open Sans"/>
                        <a:ea typeface="宋体" pitchFamily="2" charset="-122"/>
                      </a:endParaRPr>
                    </a:p>
                  </a:txBody>
                  <a:tcPr marL="121920" marR="121920" marT="45712" marB="4571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400" b="1" i="0" u="none" strike="noStrike" cap="none" normalizeH="0" baseline="0">
                        <a:ln>
                          <a:noFill/>
                        </a:ln>
                        <a:solidFill>
                          <a:schemeClr val="tx1"/>
                        </a:solidFill>
                        <a:effectLst/>
                        <a:latin typeface="Open Sans"/>
                        <a:ea typeface="宋体" pitchFamily="2" charset="-122"/>
                      </a:endParaRP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9"/>
                  </a:ext>
                </a:extLst>
              </a:tr>
              <a:tr h="304781">
                <a:tc vMerge="1">
                  <a:txBody>
                    <a:bodyPr/>
                    <a:lstStyle/>
                    <a:p>
                      <a:endParaRPr lang="zh-CN" altLang="en-US"/>
                    </a:p>
                  </a:txBody>
                  <a:tcPr/>
                </a:tc>
                <a:tc rowSpan="7">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400" b="1" i="0" u="none" strike="noStrike" cap="none" normalizeH="0" baseline="0" dirty="0">
                          <a:ln>
                            <a:noFill/>
                          </a:ln>
                          <a:solidFill>
                            <a:schemeClr val="tx1"/>
                          </a:solidFill>
                          <a:effectLst/>
                          <a:latin typeface="Open Sans"/>
                          <a:ea typeface="宋体" pitchFamily="2" charset="-122"/>
                        </a:rPr>
                        <a:t>Minor Elements</a:t>
                      </a:r>
                    </a:p>
                  </a:txBody>
                  <a:tcPr marL="121920" marR="121920" marT="45712" marB="4571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Fe</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0"/>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Mn</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1"/>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B</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2"/>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Zn</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3"/>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Cu</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4"/>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1" i="0" u="none" strike="noStrike" cap="none" normalizeH="0" baseline="0">
                          <a:ln>
                            <a:noFill/>
                          </a:ln>
                          <a:solidFill>
                            <a:schemeClr val="tx1"/>
                          </a:solidFill>
                          <a:effectLst/>
                          <a:latin typeface="Open Sans"/>
                          <a:ea typeface="宋体" pitchFamily="2" charset="-122"/>
                        </a:rPr>
                        <a:t>Mo</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5"/>
                  </a:ext>
                </a:extLst>
              </a:tr>
              <a:tr h="304781">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400" b="0" i="0" u="none" strike="noStrike" cap="none" normalizeH="0" baseline="0" dirty="0">
                          <a:ln>
                            <a:noFill/>
                          </a:ln>
                          <a:solidFill>
                            <a:schemeClr val="tx1"/>
                          </a:solidFill>
                          <a:effectLst/>
                          <a:latin typeface="Open Sans"/>
                          <a:ea typeface="宋体" pitchFamily="2" charset="-122"/>
                        </a:rPr>
                        <a:t>Cl</a:t>
                      </a:r>
                    </a:p>
                  </a:txBody>
                  <a:tcPr marL="121920" marR="121920" marT="45712" marB="45712" horzOverflow="overflow">
                    <a:lnL>
                      <a:noFill/>
                    </a:lnL>
                    <a:lnR>
                      <a:noFill/>
                    </a:lnR>
                    <a:lnT>
                      <a:noFill/>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6"/>
                  </a:ext>
                </a:extLst>
              </a:tr>
            </a:tbl>
          </a:graphicData>
        </a:graphic>
      </p:graphicFrame>
      <p:sp>
        <p:nvSpPr>
          <p:cNvPr id="9244" name="Line 40"/>
          <p:cNvSpPr>
            <a:spLocks noChangeShapeType="1"/>
          </p:cNvSpPr>
          <p:nvPr/>
        </p:nvSpPr>
        <p:spPr bwMode="auto">
          <a:xfrm flipH="1">
            <a:off x="7264400" y="1798592"/>
            <a:ext cx="1320800" cy="0"/>
          </a:xfrm>
          <a:prstGeom prst="line">
            <a:avLst/>
          </a:prstGeom>
          <a:noFill/>
          <a:ln w="127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9245" name="Line 41"/>
          <p:cNvSpPr>
            <a:spLocks noChangeShapeType="1"/>
          </p:cNvSpPr>
          <p:nvPr/>
        </p:nvSpPr>
        <p:spPr bwMode="auto">
          <a:xfrm flipH="1" flipV="1">
            <a:off x="7264401" y="2103393"/>
            <a:ext cx="1318684" cy="150813"/>
          </a:xfrm>
          <a:prstGeom prst="line">
            <a:avLst/>
          </a:prstGeom>
          <a:noFill/>
          <a:ln w="127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9246" name="Line 42"/>
          <p:cNvSpPr>
            <a:spLocks noChangeShapeType="1"/>
          </p:cNvSpPr>
          <p:nvPr/>
        </p:nvSpPr>
        <p:spPr bwMode="auto">
          <a:xfrm flipH="1">
            <a:off x="7264400" y="2255792"/>
            <a:ext cx="1320800" cy="152400"/>
          </a:xfrm>
          <a:prstGeom prst="line">
            <a:avLst/>
          </a:prstGeom>
          <a:noFill/>
          <a:ln w="127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9247" name="Line 43"/>
          <p:cNvSpPr>
            <a:spLocks noChangeShapeType="1"/>
          </p:cNvSpPr>
          <p:nvPr/>
        </p:nvSpPr>
        <p:spPr bwMode="auto">
          <a:xfrm flipH="1" flipV="1">
            <a:off x="7366000" y="2789192"/>
            <a:ext cx="1219200" cy="990600"/>
          </a:xfrm>
          <a:prstGeom prst="line">
            <a:avLst/>
          </a:prstGeom>
          <a:noFill/>
          <a:ln w="127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9248" name="Line 44"/>
          <p:cNvSpPr>
            <a:spLocks noChangeShapeType="1"/>
          </p:cNvSpPr>
          <p:nvPr/>
        </p:nvSpPr>
        <p:spPr bwMode="auto">
          <a:xfrm flipH="1">
            <a:off x="7366000" y="5608592"/>
            <a:ext cx="1219200" cy="1066800"/>
          </a:xfrm>
          <a:prstGeom prst="line">
            <a:avLst/>
          </a:prstGeom>
          <a:noFill/>
          <a:ln w="127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9249" name="AutoShape 45"/>
          <p:cNvSpPr>
            <a:spLocks/>
          </p:cNvSpPr>
          <p:nvPr/>
        </p:nvSpPr>
        <p:spPr bwMode="auto">
          <a:xfrm>
            <a:off x="6350000" y="1798592"/>
            <a:ext cx="304800" cy="2362200"/>
          </a:xfrm>
          <a:prstGeom prst="leftBrace">
            <a:avLst>
              <a:gd name="adj1" fmla="val 86111"/>
              <a:gd name="adj2" fmla="val 50000"/>
            </a:avLst>
          </a:prstGeom>
          <a:noFill/>
          <a:ln w="12700" cap="sq">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9250" name="AutoShape 46"/>
          <p:cNvSpPr>
            <a:spLocks/>
          </p:cNvSpPr>
          <p:nvPr/>
        </p:nvSpPr>
        <p:spPr bwMode="auto">
          <a:xfrm>
            <a:off x="6451600" y="4846592"/>
            <a:ext cx="203200" cy="1752600"/>
          </a:xfrm>
          <a:prstGeom prst="leftBrace">
            <a:avLst>
              <a:gd name="adj1" fmla="val 95833"/>
              <a:gd name="adj2" fmla="val 50000"/>
            </a:avLst>
          </a:prstGeom>
          <a:noFill/>
          <a:ln w="12700" cap="sq">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sp>
        <p:nvSpPr>
          <p:cNvPr id="9251" name="AutoShape 47"/>
          <p:cNvSpPr>
            <a:spLocks/>
          </p:cNvSpPr>
          <p:nvPr/>
        </p:nvSpPr>
        <p:spPr bwMode="auto">
          <a:xfrm>
            <a:off x="3505200" y="3017792"/>
            <a:ext cx="304800" cy="2667000"/>
          </a:xfrm>
          <a:prstGeom prst="leftBrace">
            <a:avLst>
              <a:gd name="adj1" fmla="val 97222"/>
              <a:gd name="adj2" fmla="val 50000"/>
            </a:avLst>
          </a:prstGeom>
          <a:noFill/>
          <a:ln w="12700" cap="sq">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zh-CN" altLang="en-US" sz="1800"/>
          </a:p>
        </p:txBody>
      </p:sp>
      <p:pic>
        <p:nvPicPr>
          <p:cNvPr id="12"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7892"/>
            <a:ext cx="12298045" cy="812800"/>
          </a:xfrm>
          <a:prstGeom prst="rect">
            <a:avLst/>
          </a:prstGeom>
        </p:spPr>
      </p:pic>
      <p:pic>
        <p:nvPicPr>
          <p:cNvPr id="13" name="图片 12"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61323"/>
            <a:ext cx="2600325" cy="965200"/>
          </a:xfrm>
          <a:prstGeom prst="rect">
            <a:avLst/>
          </a:prstGeom>
        </p:spPr>
      </p:pic>
      <p:pic>
        <p:nvPicPr>
          <p:cNvPr id="14"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66625"/>
            <a:ext cx="528843" cy="529200"/>
          </a:xfrm>
          <a:prstGeom prst="rect">
            <a:avLst/>
          </a:prstGeom>
        </p:spPr>
      </p:pic>
      <p:pic>
        <p:nvPicPr>
          <p:cNvPr id="15"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60107"/>
            <a:ext cx="527674" cy="527674"/>
          </a:xfrm>
          <a:prstGeom prst="rect">
            <a:avLst/>
          </a:prstGeom>
        </p:spPr>
      </p:pic>
      <p:pic>
        <p:nvPicPr>
          <p:cNvPr id="16" name="图片 15"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90443"/>
            <a:ext cx="1002453" cy="647700"/>
          </a:xfrm>
          <a:prstGeom prst="rect">
            <a:avLst/>
          </a:prstGeom>
        </p:spPr>
      </p:pic>
    </p:spTree>
    <p:extLst>
      <p:ext uri="{BB962C8B-B14F-4D97-AF65-F5344CB8AC3E}">
        <p14:creationId xmlns:p14="http://schemas.microsoft.com/office/powerpoint/2010/main" val="3562565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838200" y="1279525"/>
            <a:ext cx="10515600" cy="1325563"/>
          </a:xfrm>
        </p:spPr>
        <p:txBody>
          <a:bodyPr/>
          <a:lstStyle/>
          <a:p>
            <a:r>
              <a:rPr lang="en-US" altLang="zh-CN" sz="3600" u="sng" dirty="0">
                <a:latin typeface="Open Sans"/>
              </a:rPr>
              <a:t>Methods of mixing fertilizers</a:t>
            </a:r>
            <a:endParaRPr lang="zh-CN" altLang="en-US" sz="3600" u="sng" dirty="0">
              <a:latin typeface="Open Sans"/>
            </a:endParaRPr>
          </a:p>
        </p:txBody>
      </p:sp>
      <p:sp>
        <p:nvSpPr>
          <p:cNvPr id="11267" name="内容占位符 2"/>
          <p:cNvSpPr>
            <a:spLocks noGrp="1"/>
          </p:cNvSpPr>
          <p:nvPr>
            <p:ph idx="1"/>
          </p:nvPr>
        </p:nvSpPr>
        <p:spPr>
          <a:xfrm>
            <a:off x="838200" y="2740025"/>
            <a:ext cx="10515600" cy="4351338"/>
          </a:xfrm>
        </p:spPr>
        <p:txBody>
          <a:bodyPr/>
          <a:lstStyle/>
          <a:p>
            <a:pPr>
              <a:buFont typeface="Wingdings" pitchFamily="2" charset="2"/>
              <a:buNone/>
            </a:pPr>
            <a:r>
              <a:rPr lang="en-US" altLang="zh-CN" dirty="0">
                <a:latin typeface="Open Sans"/>
              </a:rPr>
              <a:t>There are two principal systems for mixing fertilizers: </a:t>
            </a:r>
          </a:p>
          <a:p>
            <a:r>
              <a:rPr lang="en-US" altLang="zh-CN" dirty="0">
                <a:latin typeface="Open Sans"/>
              </a:rPr>
              <a:t>The bulk tank system</a:t>
            </a:r>
          </a:p>
          <a:p>
            <a:r>
              <a:rPr lang="en-US" altLang="zh-CN" dirty="0">
                <a:latin typeface="Open Sans"/>
              </a:rPr>
              <a:t>The injector or proportion system</a:t>
            </a:r>
            <a:endParaRPr lang="zh-CN" altLang="en-US" dirty="0">
              <a:latin typeface="Open Sans"/>
            </a:endParaRPr>
          </a:p>
        </p:txBody>
      </p:sp>
      <p:pic>
        <p:nvPicPr>
          <p:cNvPr id="4" name="Immagine 6">
            <a:extLst>
              <a:ext uri="{FF2B5EF4-FFF2-40B4-BE49-F238E27FC236}">
                <a16:creationId xmlns:a16="http://schemas.microsoft.com/office/drawing/2014/main" id="{E8F2929D-A68B-B412-2E07-5E2B6C25F54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298045" cy="812800"/>
          </a:xfrm>
          <a:prstGeom prst="rect">
            <a:avLst/>
          </a:prstGeom>
        </p:spPr>
      </p:pic>
      <p:pic>
        <p:nvPicPr>
          <p:cNvPr id="5" name="图片 4"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10" y="-69215"/>
            <a:ext cx="2600325" cy="965200"/>
          </a:xfrm>
          <a:prstGeom prst="rect">
            <a:avLst/>
          </a:prstGeom>
        </p:spPr>
      </p:pic>
      <p:pic>
        <p:nvPicPr>
          <p:cNvPr id="6"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6985" y="158733"/>
            <a:ext cx="528843" cy="529200"/>
          </a:xfrm>
          <a:prstGeom prst="rect">
            <a:avLst/>
          </a:prstGeom>
        </p:spPr>
      </p:pic>
      <p:pic>
        <p:nvPicPr>
          <p:cNvPr id="7"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1482" y="152215"/>
            <a:ext cx="527674" cy="527674"/>
          </a:xfrm>
          <a:prstGeom prst="rect">
            <a:avLst/>
          </a:prstGeom>
        </p:spPr>
      </p:pic>
      <p:pic>
        <p:nvPicPr>
          <p:cNvPr id="8" name="图片 7" descr="WFP SSC-白">
            <a:extLst>
              <a:ext uri="{FF2B5EF4-FFF2-40B4-BE49-F238E27FC236}">
                <a16:creationId xmlns:a16="http://schemas.microsoft.com/office/drawing/2014/main" id="{B387B7E5-1414-0BFD-9AF8-8F4C1D0B52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2065" y="82551"/>
            <a:ext cx="1002453" cy="647700"/>
          </a:xfrm>
          <a:prstGeom prst="rect">
            <a:avLst/>
          </a:prstGeom>
        </p:spPr>
      </p:pic>
    </p:spTree>
    <p:extLst>
      <p:ext uri="{BB962C8B-B14F-4D97-AF65-F5344CB8AC3E}">
        <p14:creationId xmlns:p14="http://schemas.microsoft.com/office/powerpoint/2010/main" val="422413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838200" y="812126"/>
            <a:ext cx="10515600" cy="1325563"/>
          </a:xfrm>
        </p:spPr>
        <p:txBody>
          <a:bodyPr/>
          <a:lstStyle/>
          <a:p>
            <a:r>
              <a:rPr lang="en-US" altLang="zh-CN" sz="3600" u="sng" dirty="0">
                <a:latin typeface="Open Sans"/>
              </a:rPr>
              <a:t>Nutrient tank</a:t>
            </a:r>
            <a:endParaRPr lang="zh-CN" altLang="en-US" sz="3600" u="sng" dirty="0">
              <a:latin typeface="Open Sans"/>
            </a:endParaRPr>
          </a:p>
        </p:txBody>
      </p:sp>
      <p:sp>
        <p:nvSpPr>
          <p:cNvPr id="10243" name="内容占位符 2"/>
          <p:cNvSpPr>
            <a:spLocks noGrp="1"/>
          </p:cNvSpPr>
          <p:nvPr>
            <p:ph idx="1"/>
          </p:nvPr>
        </p:nvSpPr>
        <p:spPr>
          <a:xfrm>
            <a:off x="841375" y="1678171"/>
            <a:ext cx="10515600" cy="2490911"/>
          </a:xfrm>
          <a:solidFill>
            <a:srgbClr val="B79F8D"/>
          </a:solidFill>
        </p:spPr>
        <p:txBody>
          <a:bodyPr/>
          <a:lstStyle/>
          <a:p>
            <a:pPr algn="just">
              <a:lnSpc>
                <a:spcPct val="150000"/>
              </a:lnSpc>
              <a:spcBef>
                <a:spcPts val="0"/>
              </a:spcBef>
            </a:pPr>
            <a:r>
              <a:rPr lang="en-US" altLang="zh-CN" sz="2400" dirty="0">
                <a:latin typeface="Open Sans"/>
              </a:rPr>
              <a:t>At least two stock tanks are needed. This is because certain fertilizer sources when mixed together in concentrated form will lead to insoluble precipitates. The most common of these are calcium phosphate (Ca</a:t>
            </a:r>
            <a:r>
              <a:rPr lang="en-US" altLang="zh-CN" sz="2400" baseline="-25000" dirty="0">
                <a:latin typeface="Open Sans"/>
              </a:rPr>
              <a:t>3</a:t>
            </a:r>
            <a:r>
              <a:rPr lang="en-US" altLang="zh-CN" sz="2400" dirty="0">
                <a:latin typeface="Open Sans"/>
              </a:rPr>
              <a:t>(PO</a:t>
            </a:r>
            <a:r>
              <a:rPr lang="en-US" altLang="zh-CN" sz="2400" baseline="-25000" dirty="0">
                <a:latin typeface="Open Sans"/>
              </a:rPr>
              <a:t>4</a:t>
            </a:r>
            <a:r>
              <a:rPr lang="en-US" altLang="zh-CN" sz="2400" dirty="0">
                <a:latin typeface="Open Sans"/>
              </a:rPr>
              <a:t>)</a:t>
            </a:r>
            <a:r>
              <a:rPr lang="en-US" altLang="zh-CN" sz="2400" baseline="-25000" dirty="0">
                <a:latin typeface="Open Sans"/>
              </a:rPr>
              <a:t>2</a:t>
            </a:r>
            <a:r>
              <a:rPr lang="en-US" altLang="zh-CN" sz="2400" dirty="0">
                <a:latin typeface="Open Sans"/>
              </a:rPr>
              <a:t>) and calcium sulfate (CaSO</a:t>
            </a:r>
            <a:r>
              <a:rPr lang="en-US" altLang="zh-CN" sz="2400" baseline="-25000" dirty="0">
                <a:latin typeface="Open Sans"/>
              </a:rPr>
              <a:t>4 </a:t>
            </a:r>
            <a:r>
              <a:rPr lang="en-US" altLang="zh-CN" sz="2400" dirty="0">
                <a:latin typeface="Open Sans"/>
              </a:rPr>
              <a:t>·2H</a:t>
            </a:r>
            <a:r>
              <a:rPr lang="en-US" altLang="zh-CN" sz="2400" baseline="-25000" dirty="0">
                <a:latin typeface="Open Sans"/>
              </a:rPr>
              <a:t>2</a:t>
            </a:r>
            <a:r>
              <a:rPr lang="en-US" altLang="zh-CN" sz="2400" dirty="0">
                <a:latin typeface="Open Sans"/>
              </a:rPr>
              <a:t>O).</a:t>
            </a:r>
            <a:endParaRPr lang="zh-CN" altLang="en-US" sz="2400" dirty="0">
              <a:latin typeface="Open Sans"/>
            </a:endParaRPr>
          </a:p>
        </p:txBody>
      </p:sp>
      <p:pic>
        <p:nvPicPr>
          <p:cNvPr id="2" name="图片 1">
            <a:extLst>
              <a:ext uri="{FF2B5EF4-FFF2-40B4-BE49-F238E27FC236}">
                <a16:creationId xmlns:a16="http://schemas.microsoft.com/office/drawing/2014/main" id="{A4DA6992-3227-C96A-5055-6B963C410EF3}"/>
              </a:ext>
            </a:extLst>
          </p:cNvPr>
          <p:cNvPicPr>
            <a:picLocks noChangeAspect="1"/>
          </p:cNvPicPr>
          <p:nvPr/>
        </p:nvPicPr>
        <p:blipFill>
          <a:blip r:embed="rId2"/>
          <a:stretch>
            <a:fillRect/>
          </a:stretch>
        </p:blipFill>
        <p:spPr>
          <a:xfrm>
            <a:off x="1515038" y="5711853"/>
            <a:ext cx="1347333" cy="1146147"/>
          </a:xfrm>
          <a:prstGeom prst="rect">
            <a:avLst/>
          </a:prstGeom>
        </p:spPr>
      </p:pic>
      <p:pic>
        <p:nvPicPr>
          <p:cNvPr id="3" name="图片 2">
            <a:extLst>
              <a:ext uri="{FF2B5EF4-FFF2-40B4-BE49-F238E27FC236}">
                <a16:creationId xmlns:a16="http://schemas.microsoft.com/office/drawing/2014/main" id="{29971434-8142-D445-8739-49324426CED2}"/>
              </a:ext>
            </a:extLst>
          </p:cNvPr>
          <p:cNvPicPr>
            <a:picLocks noChangeAspect="1"/>
          </p:cNvPicPr>
          <p:nvPr/>
        </p:nvPicPr>
        <p:blipFill>
          <a:blip r:embed="rId3"/>
          <a:stretch>
            <a:fillRect/>
          </a:stretch>
        </p:blipFill>
        <p:spPr>
          <a:xfrm>
            <a:off x="1479479" y="4395114"/>
            <a:ext cx="1371719" cy="1219306"/>
          </a:xfrm>
          <a:prstGeom prst="rect">
            <a:avLst/>
          </a:prstGeom>
        </p:spPr>
      </p:pic>
      <p:sp>
        <p:nvSpPr>
          <p:cNvPr id="7" name="文本框 6">
            <a:extLst>
              <a:ext uri="{FF2B5EF4-FFF2-40B4-BE49-F238E27FC236}">
                <a16:creationId xmlns:a16="http://schemas.microsoft.com/office/drawing/2014/main" id="{B6C6F436-72C2-4767-9379-9467808BA084}"/>
              </a:ext>
            </a:extLst>
          </p:cNvPr>
          <p:cNvSpPr txBox="1"/>
          <p:nvPr/>
        </p:nvSpPr>
        <p:spPr>
          <a:xfrm>
            <a:off x="3415730" y="4669513"/>
            <a:ext cx="7635813" cy="1889813"/>
          </a:xfrm>
          <a:prstGeom prst="rect">
            <a:avLst/>
          </a:prstGeom>
          <a:solidFill>
            <a:srgbClr val="36B5C5"/>
          </a:solidFill>
        </p:spPr>
        <p:txBody>
          <a:bodyPr wrap="square">
            <a:spAutoFit/>
          </a:bodyPr>
          <a:lstStyle/>
          <a:p>
            <a:pPr indent="-457200" algn="just">
              <a:lnSpc>
                <a:spcPct val="150000"/>
              </a:lnSpc>
            </a:pPr>
            <a:r>
              <a:rPr lang="en-GB" altLang="zh-CN" sz="2000" dirty="0">
                <a:latin typeface="Open Sans" panose="020B0606030504020204" pitchFamily="34" charset="0"/>
                <a:ea typeface="Open Sans" panose="020B0606030504020204" pitchFamily="34" charset="0"/>
                <a:cs typeface="Open Sans" panose="020B0606030504020204" pitchFamily="34" charset="0"/>
              </a:rPr>
              <a:t>A: contains potassium nitrate, calcium nitrate and iron chelate</a:t>
            </a:r>
          </a:p>
          <a:p>
            <a:pPr marL="288000" indent="-457200" algn="just">
              <a:lnSpc>
                <a:spcPct val="150000"/>
              </a:lnSpc>
            </a:pPr>
            <a:r>
              <a:rPr lang="en-GB" altLang="zh-CN" sz="2000" dirty="0">
                <a:latin typeface="Open Sans" panose="020B0606030504020204" pitchFamily="34" charset="0"/>
                <a:ea typeface="Open Sans" panose="020B0606030504020204" pitchFamily="34" charset="0"/>
                <a:cs typeface="Open Sans" panose="020B0606030504020204" pitchFamily="34" charset="0"/>
              </a:rPr>
              <a:t>B: contains the phosphorus source, magnesium </a:t>
            </a:r>
            <a:r>
              <a:rPr lang="en-GB" altLang="zh-CN" sz="2000" dirty="0" err="1">
                <a:latin typeface="Open Sans" panose="020B0606030504020204" pitchFamily="34" charset="0"/>
                <a:ea typeface="Open Sans" panose="020B0606030504020204" pitchFamily="34" charset="0"/>
                <a:cs typeface="Open Sans" panose="020B0606030504020204" pitchFamily="34" charset="0"/>
              </a:rPr>
              <a:t>sulfate</a:t>
            </a:r>
            <a:r>
              <a:rPr lang="en-GB" altLang="zh-CN" sz="2000" dirty="0">
                <a:latin typeface="Open Sans" panose="020B0606030504020204" pitchFamily="34" charset="0"/>
                <a:ea typeface="Open Sans" panose="020B0606030504020204" pitchFamily="34" charset="0"/>
                <a:cs typeface="Open Sans" panose="020B0606030504020204" pitchFamily="34" charset="0"/>
              </a:rPr>
              <a:t>, micronutrients, potassium chloride, or some of the potassium nitrate</a:t>
            </a:r>
            <a:endParaRPr lang="zh-CN" altLang="en-US" sz="2000" dirty="0">
              <a:latin typeface="Open Sans" panose="020B0606030504020204" pitchFamily="34" charset="0"/>
              <a:cs typeface="Open Sans" panose="020B0606030504020204" pitchFamily="34" charset="0"/>
            </a:endParaRPr>
          </a:p>
        </p:txBody>
      </p:sp>
      <p:pic>
        <p:nvPicPr>
          <p:cNvPr id="8" name="Immagine 6">
            <a:extLst>
              <a:ext uri="{FF2B5EF4-FFF2-40B4-BE49-F238E27FC236}">
                <a16:creationId xmlns:a16="http://schemas.microsoft.com/office/drawing/2014/main" id="{E8F2929D-A68B-B412-2E07-5E2B6C25F54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674"/>
            <a:ext cx="12298045" cy="812800"/>
          </a:xfrm>
          <a:prstGeom prst="rect">
            <a:avLst/>
          </a:prstGeom>
        </p:spPr>
      </p:pic>
      <p:pic>
        <p:nvPicPr>
          <p:cNvPr id="9" name="图片 8"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10" y="-69889"/>
            <a:ext cx="2600325" cy="965200"/>
          </a:xfrm>
          <a:prstGeom prst="rect">
            <a:avLst/>
          </a:prstGeom>
        </p:spPr>
      </p:pic>
      <p:pic>
        <p:nvPicPr>
          <p:cNvPr id="10"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46985" y="158059"/>
            <a:ext cx="528843" cy="529200"/>
          </a:xfrm>
          <a:prstGeom prst="rect">
            <a:avLst/>
          </a:prstGeom>
        </p:spPr>
      </p:pic>
      <p:pic>
        <p:nvPicPr>
          <p:cNvPr id="11"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31482" y="151541"/>
            <a:ext cx="527674" cy="527674"/>
          </a:xfrm>
          <a:prstGeom prst="rect">
            <a:avLst/>
          </a:prstGeom>
        </p:spPr>
      </p:pic>
      <p:pic>
        <p:nvPicPr>
          <p:cNvPr id="12" name="图片 11" descr="WFP SSC-白">
            <a:extLst>
              <a:ext uri="{FF2B5EF4-FFF2-40B4-BE49-F238E27FC236}">
                <a16:creationId xmlns:a16="http://schemas.microsoft.com/office/drawing/2014/main" id="{B387B7E5-1414-0BFD-9AF8-8F4C1D0B52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2065" y="81877"/>
            <a:ext cx="1002453" cy="647700"/>
          </a:xfrm>
          <a:prstGeom prst="rect">
            <a:avLst/>
          </a:prstGeom>
        </p:spPr>
      </p:pic>
    </p:spTree>
    <p:extLst>
      <p:ext uri="{BB962C8B-B14F-4D97-AF65-F5344CB8AC3E}">
        <p14:creationId xmlns:p14="http://schemas.microsoft.com/office/powerpoint/2010/main" val="369730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448" y="956542"/>
            <a:ext cx="10655300" cy="733425"/>
          </a:xfrm>
        </p:spPr>
        <p:txBody>
          <a:bodyPr/>
          <a:lstStyle/>
          <a:p>
            <a:pPr eaLnBrk="1" hangingPunct="1"/>
            <a:r>
              <a:rPr lang="en-US" altLang="zh-CN" sz="3600" u="sng" dirty="0">
                <a:latin typeface="Open Sans"/>
              </a:rPr>
              <a:t>Preparing the nutrient solution</a:t>
            </a:r>
            <a:endParaRPr lang="zh-CN" altLang="en-US" sz="3600" u="sng" dirty="0">
              <a:latin typeface="Open Sans"/>
            </a:endParaRPr>
          </a:p>
        </p:txBody>
      </p:sp>
      <p:pic>
        <p:nvPicPr>
          <p:cNvPr id="13315" name="Picture 7" descr="营养液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318" y="2681289"/>
            <a:ext cx="7169149"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柱形 5"/>
          <p:cNvSpPr>
            <a:spLocks noChangeArrowheads="1"/>
          </p:cNvSpPr>
          <p:nvPr/>
        </p:nvSpPr>
        <p:spPr bwMode="auto">
          <a:xfrm>
            <a:off x="2267942" y="3064621"/>
            <a:ext cx="1344149" cy="1189879"/>
          </a:xfrm>
          <a:prstGeom prst="can">
            <a:avLst>
              <a:gd name="adj" fmla="val 25000"/>
            </a:avLst>
          </a:prstGeom>
          <a:solidFill>
            <a:srgbClr val="0070C0"/>
          </a:solidFill>
          <a:ln w="9525" algn="ctr">
            <a:noFill/>
            <a:round/>
            <a:headEnd/>
            <a:tailEnd/>
          </a:ln>
          <a:scene3d>
            <a:camera prst="orthographicFront">
              <a:rot lat="0" lon="0" rev="0"/>
            </a:camera>
            <a:lightRig rig="threePt" dir="t"/>
          </a:scene3d>
        </p:spPr>
        <p:txBody>
          <a:bodyPr anchor="b"/>
          <a:lstStyle/>
          <a:p>
            <a:pPr algn="ctr">
              <a:defRPr/>
            </a:pPr>
            <a:r>
              <a:rPr lang="en-US" altLang="zh-CN" sz="2400" dirty="0"/>
              <a:t>A</a:t>
            </a:r>
            <a:endParaRPr lang="zh-CN" altLang="en-US" sz="2400" dirty="0"/>
          </a:p>
        </p:txBody>
      </p:sp>
      <p:sp>
        <p:nvSpPr>
          <p:cNvPr id="13317" name="圆柱形 6"/>
          <p:cNvSpPr>
            <a:spLocks noChangeArrowheads="1"/>
          </p:cNvSpPr>
          <p:nvPr/>
        </p:nvSpPr>
        <p:spPr bwMode="auto">
          <a:xfrm>
            <a:off x="2298701" y="4400550"/>
            <a:ext cx="1344084" cy="1144588"/>
          </a:xfrm>
          <a:prstGeom prst="can">
            <a:avLst>
              <a:gd name="adj" fmla="val 25016"/>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2400" dirty="0">
                <a:latin typeface="Arial Unicode MS" pitchFamily="34" charset="-122"/>
                <a:ea typeface="Arial Unicode MS" pitchFamily="34" charset="-122"/>
                <a:cs typeface="Arial Unicode MS" pitchFamily="34" charset="-122"/>
              </a:rPr>
              <a:t>B</a:t>
            </a:r>
            <a:endParaRPr lang="zh-CN" altLang="en-US" sz="2400" dirty="0">
              <a:latin typeface="Arial Unicode MS" pitchFamily="34" charset="-122"/>
              <a:ea typeface="Arial Unicode MS" pitchFamily="34" charset="-122"/>
              <a:cs typeface="Arial Unicode MS" pitchFamily="34" charset="-122"/>
            </a:endParaRPr>
          </a:p>
        </p:txBody>
      </p:sp>
      <p:sp>
        <p:nvSpPr>
          <p:cNvPr id="13318" name="圆柱形 6"/>
          <p:cNvSpPr>
            <a:spLocks noChangeArrowheads="1"/>
          </p:cNvSpPr>
          <p:nvPr/>
        </p:nvSpPr>
        <p:spPr bwMode="auto">
          <a:xfrm>
            <a:off x="2266951" y="5732464"/>
            <a:ext cx="1143000" cy="909637"/>
          </a:xfrm>
          <a:prstGeom prst="can">
            <a:avLst>
              <a:gd name="adj" fmla="val 24966"/>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2400">
                <a:solidFill>
                  <a:srgbClr val="FF0000"/>
                </a:solidFill>
                <a:latin typeface="Times New Roman" pitchFamily="18" charset="0"/>
              </a:rPr>
              <a:t>Acid</a:t>
            </a:r>
            <a:endParaRPr lang="zh-CN" altLang="en-US" sz="2400">
              <a:solidFill>
                <a:srgbClr val="FF0000"/>
              </a:solidFill>
              <a:latin typeface="Times New Roman" pitchFamily="18" charset="0"/>
            </a:endParaRPr>
          </a:p>
        </p:txBody>
      </p:sp>
      <p:cxnSp>
        <p:nvCxnSpPr>
          <p:cNvPr id="13319" name="直接箭头连接符 9"/>
          <p:cNvCxnSpPr>
            <a:cxnSpLocks noChangeShapeType="1"/>
          </p:cNvCxnSpPr>
          <p:nvPr/>
        </p:nvCxnSpPr>
        <p:spPr bwMode="auto">
          <a:xfrm flipH="1">
            <a:off x="3888317" y="4911725"/>
            <a:ext cx="160867" cy="3889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 name="上弧形箭头 4"/>
          <p:cNvSpPr/>
          <p:nvPr/>
        </p:nvSpPr>
        <p:spPr>
          <a:xfrm>
            <a:off x="3189818" y="5541963"/>
            <a:ext cx="3270249" cy="7667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上弧形箭头 5"/>
          <p:cNvSpPr/>
          <p:nvPr/>
        </p:nvSpPr>
        <p:spPr>
          <a:xfrm>
            <a:off x="3350684" y="2868613"/>
            <a:ext cx="3079749" cy="7032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 name="上弧形箭头 8"/>
          <p:cNvSpPr/>
          <p:nvPr/>
        </p:nvSpPr>
        <p:spPr>
          <a:xfrm>
            <a:off x="3409951" y="4254501"/>
            <a:ext cx="3266016" cy="6572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3323" name="矩形 10"/>
          <p:cNvSpPr>
            <a:spLocks noChangeArrowheads="1"/>
          </p:cNvSpPr>
          <p:nvPr/>
        </p:nvSpPr>
        <p:spPr bwMode="auto">
          <a:xfrm>
            <a:off x="4265085" y="227330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zh-CN" altLang="en-US">
                <a:solidFill>
                  <a:srgbClr val="000000"/>
                </a:solidFill>
                <a:latin typeface="Times New Roman" pitchFamily="18" charset="0"/>
              </a:rPr>
              <a:t>①</a:t>
            </a:r>
          </a:p>
        </p:txBody>
      </p:sp>
      <p:sp>
        <p:nvSpPr>
          <p:cNvPr id="13324" name="矩形 18"/>
          <p:cNvSpPr>
            <a:spLocks noChangeArrowheads="1"/>
          </p:cNvSpPr>
          <p:nvPr/>
        </p:nvSpPr>
        <p:spPr bwMode="auto">
          <a:xfrm>
            <a:off x="4214284" y="4916488"/>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zh-CN" altLang="en-US" dirty="0">
                <a:solidFill>
                  <a:srgbClr val="000000"/>
                </a:solidFill>
                <a:latin typeface="Times New Roman" pitchFamily="18" charset="0"/>
              </a:rPr>
              <a:t>③</a:t>
            </a:r>
          </a:p>
        </p:txBody>
      </p:sp>
      <p:sp>
        <p:nvSpPr>
          <p:cNvPr id="13325" name="矩形 19"/>
          <p:cNvSpPr>
            <a:spLocks noChangeArrowheads="1"/>
          </p:cNvSpPr>
          <p:nvPr/>
        </p:nvSpPr>
        <p:spPr bwMode="auto">
          <a:xfrm>
            <a:off x="4294718" y="357822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w"/>
              <a:defRPr sz="3200">
                <a:solidFill>
                  <a:schemeClr val="tx1"/>
                </a:solidFill>
                <a:latin typeface="Arial" pitchFamily="34" charset="0"/>
                <a:ea typeface="宋体" pitchFamily="2" charset="-122"/>
              </a:defRPr>
            </a:lvl1pPr>
            <a:lvl2pPr marL="742950" indent="-285750" eaLnBrk="0" hangingPunct="0">
              <a:spcBef>
                <a:spcPct val="20000"/>
              </a:spcBef>
              <a:buClr>
                <a:schemeClr val="hlink"/>
              </a:buClr>
              <a:buSzPct val="95000"/>
              <a:buFont typeface="Wingdings" pitchFamily="2" charset="2"/>
              <a:buChar char="ª"/>
              <a:defRPr sz="2800">
                <a:solidFill>
                  <a:schemeClr val="tx1"/>
                </a:solidFill>
                <a:latin typeface="Arial" pitchFamily="34" charset="0"/>
                <a:ea typeface="宋体" pitchFamily="2" charset="-122"/>
              </a:defRPr>
            </a:lvl2pPr>
            <a:lvl3pPr marL="1143000" indent="-228600" eaLnBrk="0" hangingPunct="0">
              <a:spcBef>
                <a:spcPct val="20000"/>
              </a:spcBef>
              <a:buClr>
                <a:schemeClr val="folHlink"/>
              </a:buClr>
              <a:buFont typeface="Wingdings" pitchFamily="2" charset="2"/>
              <a:buChar char="w"/>
              <a:defRPr sz="2400">
                <a:solidFill>
                  <a:schemeClr val="tx1"/>
                </a:solidFill>
                <a:latin typeface="Arial" pitchFamily="34" charset="0"/>
                <a:ea typeface="宋体" pitchFamily="2" charset="-122"/>
              </a:defRPr>
            </a:lvl3pPr>
            <a:lvl4pPr marL="1600200" indent="-228600" eaLnBrk="0" hangingPunct="0">
              <a:spcBef>
                <a:spcPct val="20000"/>
              </a:spcBef>
              <a:buClr>
                <a:schemeClr val="hlink"/>
              </a:buClr>
              <a:buFont typeface="Wingdings" pitchFamily="2" charset="2"/>
              <a:buChar char="ª"/>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Font typeface="Wingdings" pitchFamily="2" charset="2"/>
              <a:buChar char="w"/>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Font typeface="Wingdings" pitchFamily="2" charset="2"/>
              <a:buChar char="w"/>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zh-CN" altLang="en-US">
                <a:solidFill>
                  <a:srgbClr val="000000"/>
                </a:solidFill>
                <a:latin typeface="Times New Roman" pitchFamily="18" charset="0"/>
              </a:rPr>
              <a:t>②</a:t>
            </a:r>
          </a:p>
        </p:txBody>
      </p:sp>
      <p:sp>
        <p:nvSpPr>
          <p:cNvPr id="16" name="标题 1"/>
          <p:cNvSpPr txBox="1">
            <a:spLocks/>
          </p:cNvSpPr>
          <p:nvPr/>
        </p:nvSpPr>
        <p:spPr bwMode="auto">
          <a:xfrm>
            <a:off x="1155546" y="1688307"/>
            <a:ext cx="2768599" cy="782637"/>
          </a:xfrm>
          <a:prstGeom prst="rect">
            <a:avLst/>
          </a:prstGeom>
          <a:solidFill>
            <a:schemeClr val="accent4">
              <a:lumMod val="75000"/>
            </a:schemeClr>
          </a:solid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defRPr/>
            </a:pPr>
            <a:r>
              <a:rPr lang="en-US" altLang="zh-CN" sz="2800" u="sng" kern="0" dirty="0">
                <a:solidFill>
                  <a:srgbClr val="FFFFFF"/>
                </a:solidFill>
                <a:latin typeface="Open Sans"/>
                <a:ea typeface="Arial Unicode MS" panose="020B0604020202020204" pitchFamily="34" charset="-122"/>
                <a:cs typeface="Arial Unicode MS" panose="020B0604020202020204" pitchFamily="34" charset="-122"/>
              </a:rPr>
              <a:t>Bulk tank </a:t>
            </a:r>
            <a:endParaRPr lang="zh-CN" altLang="en-US" sz="2800" u="sng" kern="0" dirty="0">
              <a:solidFill>
                <a:srgbClr val="FFFFFF"/>
              </a:solidFill>
              <a:latin typeface="Open Sans"/>
              <a:ea typeface="Arial Unicode MS" panose="020B0604020202020204" pitchFamily="34" charset="-122"/>
              <a:cs typeface="Arial Unicode MS" panose="020B0604020202020204" pitchFamily="34" charset="-122"/>
            </a:endParaRPr>
          </a:p>
        </p:txBody>
      </p:sp>
      <p:pic>
        <p:nvPicPr>
          <p:cNvPr id="15" name="Immagine 6">
            <a:extLst>
              <a:ext uri="{FF2B5EF4-FFF2-40B4-BE49-F238E27FC236}">
                <a16:creationId xmlns:a16="http://schemas.microsoft.com/office/drawing/2014/main" id="{E8F2929D-A68B-B412-2E07-5E2B6C25F54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661"/>
            <a:ext cx="12298045" cy="812800"/>
          </a:xfrm>
          <a:prstGeom prst="rect">
            <a:avLst/>
          </a:prstGeom>
        </p:spPr>
      </p:pic>
      <p:pic>
        <p:nvPicPr>
          <p:cNvPr id="17" name="图片 16" descr="联合国粮食署">
            <a:extLst>
              <a:ext uri="{FF2B5EF4-FFF2-40B4-BE49-F238E27FC236}">
                <a16:creationId xmlns:a16="http://schemas.microsoft.com/office/drawing/2014/main" id="{23C5A0B1-7E86-80FD-E668-0F38EF6A1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0" y="-54554"/>
            <a:ext cx="2600325" cy="965200"/>
          </a:xfrm>
          <a:prstGeom prst="rect">
            <a:avLst/>
          </a:prstGeom>
        </p:spPr>
      </p:pic>
      <p:pic>
        <p:nvPicPr>
          <p:cNvPr id="18" name="Picture 15" descr="A picture containing window&#10;&#10;Description automatically generated">
            <a:extLst>
              <a:ext uri="{FF2B5EF4-FFF2-40B4-BE49-F238E27FC236}">
                <a16:creationId xmlns:a16="http://schemas.microsoft.com/office/drawing/2014/main" id="{1D77CCAD-52F4-2BF4-3128-43B16CD29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6985" y="173394"/>
            <a:ext cx="528843" cy="529200"/>
          </a:xfrm>
          <a:prstGeom prst="rect">
            <a:avLst/>
          </a:prstGeom>
        </p:spPr>
      </p:pic>
      <p:pic>
        <p:nvPicPr>
          <p:cNvPr id="19" name="Picture 13" descr="Icon&#10;&#10;Description automatically generated">
            <a:extLst>
              <a:ext uri="{FF2B5EF4-FFF2-40B4-BE49-F238E27FC236}">
                <a16:creationId xmlns:a16="http://schemas.microsoft.com/office/drawing/2014/main" id="{03CB242A-E3B5-A8F1-802E-BA1EA1DA0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1482" y="166876"/>
            <a:ext cx="527674" cy="527674"/>
          </a:xfrm>
          <a:prstGeom prst="rect">
            <a:avLst/>
          </a:prstGeom>
        </p:spPr>
      </p:pic>
      <p:pic>
        <p:nvPicPr>
          <p:cNvPr id="20" name="图片 19" descr="WFP SSC-白">
            <a:extLst>
              <a:ext uri="{FF2B5EF4-FFF2-40B4-BE49-F238E27FC236}">
                <a16:creationId xmlns:a16="http://schemas.microsoft.com/office/drawing/2014/main" id="{B387B7E5-1414-0BFD-9AF8-8F4C1D0B52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2065" y="97212"/>
            <a:ext cx="1002453" cy="647700"/>
          </a:xfrm>
          <a:prstGeom prst="rect">
            <a:avLst/>
          </a:prstGeom>
        </p:spPr>
      </p:pic>
    </p:spTree>
    <p:extLst>
      <p:ext uri="{BB962C8B-B14F-4D97-AF65-F5344CB8AC3E}">
        <p14:creationId xmlns:p14="http://schemas.microsoft.com/office/powerpoint/2010/main" val="725651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994</Words>
  <Application>Microsoft Office PowerPoint</Application>
  <PresentationFormat>宽屏</PresentationFormat>
  <Paragraphs>165</Paragraphs>
  <Slides>22</Slides>
  <Notes>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4" baseType="lpstr">
      <vt:lpstr>Arial Unicode MS</vt:lpstr>
      <vt:lpstr>ITC Avant Garde Std Md</vt:lpstr>
      <vt:lpstr>ITC Avant Garde Std XLt</vt:lpstr>
      <vt:lpstr>News Gothic</vt:lpstr>
      <vt:lpstr>Open Sans Regular</vt:lpstr>
      <vt:lpstr>Arial</vt:lpstr>
      <vt:lpstr>Calibri</vt:lpstr>
      <vt:lpstr>Open Sans</vt:lpstr>
      <vt:lpstr>Times New Roman</vt:lpstr>
      <vt:lpstr>Wingdings</vt:lpstr>
      <vt:lpstr>Office 主题</vt:lpstr>
      <vt:lpstr>Clip</vt:lpstr>
      <vt:lpstr>PowerPoint 演示文稿</vt:lpstr>
      <vt:lpstr>PowerPoint 演示文稿</vt:lpstr>
      <vt:lpstr>PowerPoint 演示文稿</vt:lpstr>
      <vt:lpstr>What kinds of water source can be used to make nutrient solution?</vt:lpstr>
      <vt:lpstr> Water quality</vt:lpstr>
      <vt:lpstr>Essential elements for  higher plants growth</vt:lpstr>
      <vt:lpstr>Methods of mixing fertilizers</vt:lpstr>
      <vt:lpstr>Nutrient tank</vt:lpstr>
      <vt:lpstr>Preparing the nutrient solution</vt:lpstr>
      <vt:lpstr>PowerPoint 演示文稿</vt:lpstr>
      <vt:lpstr>PowerPoint 演示文稿</vt:lpstr>
      <vt:lpstr>Factors affected nutrient formulae</vt:lpstr>
      <vt:lpstr>Acidity and alkalinity (pH)</vt:lpstr>
      <vt:lpstr>PH</vt:lpstr>
      <vt:lpstr>Electrical conductivity (EC)</vt:lpstr>
      <vt:lpstr>EC</vt:lpstr>
      <vt:lpstr>Steering water content in substrate</vt:lpstr>
      <vt:lpstr>Closed system</vt:lpstr>
      <vt:lpstr>Disinfection of nutrient solution</vt:lpstr>
      <vt:lpstr>Heat treatment</vt:lpstr>
      <vt:lpstr>UV radiation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知 韵</cp:lastModifiedBy>
  <cp:revision>79</cp:revision>
  <dcterms:created xsi:type="dcterms:W3CDTF">2022-04-26T03:34:38Z</dcterms:created>
  <dcterms:modified xsi:type="dcterms:W3CDTF">2022-05-16T05:06:20Z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FB18EB146D74445A9A794D3DC2E2B224</vt:lpwstr>
  </property>
  <property fmtid="{D5CDD505-2E9C-101B-9397-08002B2CF9AE}" pid="3" name="KSOProductBuildVer">
    <vt:lpwstr>2052-4.2.0.6717</vt:lpwstr>
  </property>
</Properties>
</file>