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7"/>
  </p:notesMasterIdLst>
  <p:sldIdLst>
    <p:sldId id="425" r:id="rId5"/>
    <p:sldId id="476" r:id="rId6"/>
    <p:sldId id="468" r:id="rId7"/>
    <p:sldId id="477" r:id="rId8"/>
    <p:sldId id="337" r:id="rId9"/>
    <p:sldId id="469" r:id="rId10"/>
    <p:sldId id="470" r:id="rId11"/>
    <p:sldId id="471" r:id="rId12"/>
    <p:sldId id="396" r:id="rId13"/>
    <p:sldId id="399" r:id="rId14"/>
    <p:sldId id="397" r:id="rId15"/>
    <p:sldId id="400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95" userDrawn="1">
          <p15:clr>
            <a:srgbClr val="A4A3A4"/>
          </p15:clr>
        </p15:guide>
        <p15:guide id="2" pos="428" userDrawn="1">
          <p15:clr>
            <a:srgbClr val="A4A3A4"/>
          </p15:clr>
        </p15:guide>
        <p15:guide id="3" pos="7240" userDrawn="1">
          <p15:clr>
            <a:srgbClr val="A4A3A4"/>
          </p15:clr>
        </p15:guide>
        <p15:guide id="4" orient="horz" pos="37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AE3E"/>
    <a:srgbClr val="DEB855"/>
    <a:srgbClr val="FFFFFF"/>
    <a:srgbClr val="E3F2CD"/>
    <a:srgbClr val="5BAE72"/>
    <a:srgbClr val="68AE77"/>
    <a:srgbClr val="E5C677"/>
    <a:srgbClr val="70E8CA"/>
    <a:srgbClr val="FFFF99"/>
    <a:srgbClr val="77BD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60" autoAdjust="0"/>
    <p:restoredTop sz="58265" autoAdjust="0"/>
  </p:normalViewPr>
  <p:slideViewPr>
    <p:cSldViewPr snapToGrid="0" showGuides="1">
      <p:cViewPr varScale="1">
        <p:scale>
          <a:sx n="66" d="100"/>
          <a:sy n="66" d="100"/>
        </p:scale>
        <p:origin x="1038" y="72"/>
      </p:cViewPr>
      <p:guideLst>
        <p:guide orient="horz" pos="595"/>
        <p:guide pos="428"/>
        <p:guide pos="7240"/>
        <p:guide orient="horz" pos="37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iaobei WANG" userId="S::xiaobei.wang@wfp.org::f109cde8-d680-4ff4-b545-4e62d58a545a" providerId="AD" clId="Web-{69650729-86CB-BAE6-6A72-ED2EAA3E3713}"/>
    <pc:docChg chg="mod">
      <pc:chgData name="Xiaobei WANG" userId="S::xiaobei.wang@wfp.org::f109cde8-d680-4ff4-b545-4e62d58a545a" providerId="AD" clId="Web-{69650729-86CB-BAE6-6A72-ED2EAA3E3713}" dt="2026-09-30T11:51:27.521" v="0" actId="33475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3D897-D653-4E87-B3FC-7F91767C4549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F9725-8BE2-4180-AB15-955F822207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highlight>
                  <a:srgbClr val="FFFF00"/>
                </a:highlight>
              </a:rPr>
              <a:t>Introduction to Four Major Water-Saving Irrigation Technologies</a:t>
            </a:r>
          </a:p>
          <a:p>
            <a:r>
              <a:rPr lang="zh-CN" altLang="en-US" dirty="0">
                <a:highlight>
                  <a:srgbClr val="FFFF00"/>
                </a:highlight>
              </a:rPr>
              <a:t> 四大节水灌溉技术介绍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全球农业干旱半干旱地区，正面临着水资源短缺与高效利用的共同挑战。发展节水农业、优化水资源配置，是实现农业可持续发展的关键途径。</a:t>
            </a:r>
            <a:br>
              <a:rPr lang="zh-CN" altLang="en-US" dirty="0"/>
            </a:br>
            <a:endParaRPr lang="zh-CN" altLang="en-US" dirty="0"/>
          </a:p>
          <a:p>
            <a:r>
              <a:rPr lang="en-US" altLang="zh-CN" dirty="0"/>
              <a:t>Arid and semi-arid agricultural regions worldwide are facing the dual challenges </a:t>
            </a:r>
          </a:p>
          <a:p>
            <a:r>
              <a:rPr lang="en-US" altLang="zh-CN" dirty="0"/>
              <a:t>of water scarcity </a:t>
            </a:r>
          </a:p>
          <a:p>
            <a:r>
              <a:rPr lang="en-US" altLang="zh-CN" dirty="0"/>
              <a:t>and the need for more efficient water use. </a:t>
            </a:r>
          </a:p>
          <a:p>
            <a:endParaRPr lang="en-US" altLang="zh-CN" dirty="0"/>
          </a:p>
          <a:p>
            <a:r>
              <a:rPr lang="en-US" altLang="zh-CN" dirty="0"/>
              <a:t>Developing water-saving agriculture </a:t>
            </a:r>
          </a:p>
          <a:p>
            <a:r>
              <a:rPr lang="en-US" altLang="zh-CN" dirty="0"/>
              <a:t>and optimizing water resource allocation are the key pathways to achieving sustainable agricultural development.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本课程将系统介绍四种主流的节水灌溉技术：按需灌溉、自动化灌溉、水肥一体化及潮汐灌溉。它们各有优势，适用于不同场景：</a:t>
            </a:r>
          </a:p>
          <a:p>
            <a:endParaRPr lang="zh-CN" altLang="en-US" dirty="0"/>
          </a:p>
          <a:p>
            <a:r>
              <a:rPr lang="en-US" altLang="zh-CN" dirty="0"/>
              <a:t>This course provides a systematic introduction to four major water-saving irrigation technologies: </a:t>
            </a:r>
          </a:p>
          <a:p>
            <a:r>
              <a:rPr lang="en-US" altLang="zh-CN" dirty="0"/>
              <a:t>on-demand irrigation, </a:t>
            </a:r>
          </a:p>
          <a:p>
            <a:r>
              <a:rPr lang="en-US" altLang="zh-CN" dirty="0"/>
              <a:t>automated irrigation, </a:t>
            </a:r>
          </a:p>
          <a:p>
            <a:r>
              <a:rPr lang="en-US" altLang="zh-CN" dirty="0"/>
              <a:t>fertigation </a:t>
            </a:r>
          </a:p>
          <a:p>
            <a:r>
              <a:rPr lang="en-US" altLang="zh-CN" dirty="0"/>
              <a:t>and tidal irrigation. Each technology has its own advantages and is suitable for different application contexts.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按需灌溉，可精准匹配作物需水规律，依托数据化决策，实现节水高效、旱涝可控，为科学灌溉提供依据。</a:t>
            </a:r>
          </a:p>
          <a:p>
            <a:r>
              <a:rPr lang="zh-CN" altLang="en-US" dirty="0"/>
              <a:t>自动化灌溉，具备无人值守、远程操控，省人工、效率高，灌溉均匀稳定等特点，并可根据气象与墒情变化自动调节灌溉量和灌溉时间。</a:t>
            </a:r>
          </a:p>
          <a:p>
            <a:r>
              <a:rPr lang="zh-CN" altLang="en-US" dirty="0"/>
              <a:t>水肥一体化，做到了水肥同步施用，省水省肥、提质增产，根系精准供给，减少浪费与污染，适配多种地形。</a:t>
            </a:r>
          </a:p>
          <a:p>
            <a:r>
              <a:rPr lang="zh-CN" altLang="en-US" dirty="0"/>
              <a:t>潮汐灌溉，采取底部吸水、营养液循环利用等方式，提高水资源利用率、节水省肥，环境干净，适合育苗与盆栽种植。</a:t>
            </a:r>
          </a:p>
          <a:p>
            <a:r>
              <a:rPr lang="en-US" altLang="en-US" dirty="0"/>
              <a:t></a:t>
            </a:r>
            <a:r>
              <a:rPr lang="en-US" altLang="zh-CN" dirty="0"/>
              <a:t>On-demand irrigation </a:t>
            </a:r>
          </a:p>
          <a:p>
            <a:r>
              <a:rPr lang="en-US" altLang="zh-CN" dirty="0"/>
              <a:t>precisely matches crops' water-demand patterns.</a:t>
            </a:r>
          </a:p>
          <a:p>
            <a:endParaRPr lang="en-US" altLang="zh-CN" dirty="0"/>
          </a:p>
          <a:p>
            <a:r>
              <a:rPr lang="en-US" altLang="zh-CN" dirty="0"/>
              <a:t>Supported by data-driven decision-making,</a:t>
            </a:r>
          </a:p>
          <a:p>
            <a:endParaRPr lang="en-US" altLang="zh-CN" dirty="0"/>
          </a:p>
          <a:p>
            <a:r>
              <a:rPr lang="en-US" altLang="zh-CN" dirty="0"/>
              <a:t>it improves water-use efficiency </a:t>
            </a:r>
          </a:p>
          <a:p>
            <a:r>
              <a:rPr lang="en-US" altLang="zh-CN" dirty="0"/>
              <a:t>and enables controlled response to drought and waterlogging, </a:t>
            </a:r>
          </a:p>
          <a:p>
            <a:r>
              <a:rPr lang="en-US" altLang="zh-CN" dirty="0"/>
              <a:t>providing a scientific basis for irrigation management.</a:t>
            </a:r>
          </a:p>
          <a:p>
            <a:endParaRPr lang="en-US" altLang="en-US" dirty="0"/>
          </a:p>
          <a:p>
            <a:r>
              <a:rPr lang="en-US" altLang="en-US" dirty="0"/>
              <a:t> </a:t>
            </a:r>
            <a:r>
              <a:rPr lang="en-US" altLang="zh-CN" dirty="0"/>
              <a:t>Automated irrigation </a:t>
            </a:r>
          </a:p>
          <a:p>
            <a:r>
              <a:rPr lang="en-US" altLang="zh-CN" dirty="0"/>
              <a:t>features unattended operation and remote control. </a:t>
            </a:r>
          </a:p>
          <a:p>
            <a:endParaRPr lang="en-US" altLang="zh-CN" dirty="0"/>
          </a:p>
          <a:p>
            <a:r>
              <a:rPr lang="en-US" altLang="zh-CN" dirty="0"/>
              <a:t>It reduces labor costs,</a:t>
            </a:r>
          </a:p>
          <a:p>
            <a:r>
              <a:rPr lang="en-US" altLang="zh-CN" dirty="0"/>
              <a:t> improves operational efficiency, </a:t>
            </a:r>
          </a:p>
          <a:p>
            <a:r>
              <a:rPr lang="en-US" altLang="zh-CN" dirty="0"/>
              <a:t>and delivers uniform and stable water distribution. The system can also </a:t>
            </a:r>
          </a:p>
          <a:p>
            <a:r>
              <a:rPr lang="en-US" altLang="zh-CN" dirty="0"/>
              <a:t>automatically adjust irrigation volume and timing in response to changes in weather and soil moisture conditions.</a:t>
            </a:r>
          </a:p>
          <a:p>
            <a:endParaRPr lang="en-US" altLang="en-US" dirty="0"/>
          </a:p>
          <a:p>
            <a:r>
              <a:rPr lang="en-US" altLang="en-US" dirty="0"/>
              <a:t></a:t>
            </a:r>
            <a:r>
              <a:rPr lang="en-US" altLang="zh-CN" dirty="0"/>
              <a:t>Fertigation </a:t>
            </a:r>
          </a:p>
          <a:p>
            <a:r>
              <a:rPr lang="en-US" altLang="zh-CN" dirty="0"/>
              <a:t>enables simultaneous application of water and nutrients. </a:t>
            </a:r>
          </a:p>
          <a:p>
            <a:r>
              <a:rPr lang="en-US" altLang="zh-CN" dirty="0"/>
              <a:t>It reduces water and fertilizer use, </a:t>
            </a:r>
          </a:p>
          <a:p>
            <a:r>
              <a:rPr lang="en-US" altLang="zh-CN" dirty="0"/>
              <a:t>improves crop quality and yields, </a:t>
            </a:r>
          </a:p>
          <a:p>
            <a:endParaRPr lang="en-US" altLang="zh-CN" dirty="0"/>
          </a:p>
          <a:p>
            <a:r>
              <a:rPr lang="en-US" altLang="zh-CN" dirty="0"/>
              <a:t>and provides precise nutrient supply to the root zones. </a:t>
            </a:r>
          </a:p>
          <a:p>
            <a:r>
              <a:rPr lang="en-US" altLang="zh-CN" dirty="0"/>
              <a:t>The technology also minimizes resource waste and environmental pollution </a:t>
            </a:r>
          </a:p>
          <a:p>
            <a:r>
              <a:rPr lang="en-US" altLang="zh-CN" dirty="0"/>
              <a:t>and is adaptable to a wide range of terrains.</a:t>
            </a:r>
          </a:p>
          <a:p>
            <a:endParaRPr lang="en-US" altLang="en-US" dirty="0"/>
          </a:p>
          <a:p>
            <a:r>
              <a:rPr lang="en-US" altLang="en-US" dirty="0"/>
              <a:t></a:t>
            </a:r>
            <a:r>
              <a:rPr lang="en-US" altLang="zh-CN" dirty="0"/>
              <a:t>Tidal irrigation</a:t>
            </a:r>
          </a:p>
          <a:p>
            <a:r>
              <a:rPr lang="en-US" altLang="zh-CN" dirty="0"/>
              <a:t> uses bottom-up water absorption and recycles nutrient solution. </a:t>
            </a:r>
          </a:p>
          <a:p>
            <a:endParaRPr lang="en-US" altLang="zh-CN" dirty="0"/>
          </a:p>
          <a:p>
            <a:r>
              <a:rPr lang="en-US" altLang="zh-CN" dirty="0"/>
              <a:t>It improves water-use efficiency </a:t>
            </a:r>
          </a:p>
          <a:p>
            <a:r>
              <a:rPr lang="en-US" altLang="zh-CN" dirty="0"/>
              <a:t>and reduces water and fertilizer inputs. </a:t>
            </a:r>
          </a:p>
          <a:p>
            <a:r>
              <a:rPr lang="en-US" altLang="zh-CN" dirty="0"/>
              <a:t>In addition, it creates a tidy growing environment, </a:t>
            </a:r>
          </a:p>
          <a:p>
            <a:r>
              <a:rPr lang="en-US" altLang="zh-CN" dirty="0"/>
              <a:t>ideal for seedlings and potted production.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r>
              <a:rPr lang="zh-CN" altLang="en-US" dirty="0"/>
              <a:t>一、按需灌溉与土壤墒情监测</a:t>
            </a:r>
          </a:p>
          <a:p>
            <a:r>
              <a:rPr lang="en-US" altLang="zh-CN" i="1" dirty="0">
                <a:solidFill>
                  <a:srgbClr val="5BAE3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rPr>
              <a:t>PART.01</a:t>
            </a:r>
            <a:endParaRPr lang="zh-CN" altLang="en-US" i="1" dirty="0">
              <a:solidFill>
                <a:srgbClr val="5BAE3E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  <a:p>
            <a:r>
              <a:rPr lang="en-US" altLang="zh-CN" i="1" dirty="0">
                <a:solidFill>
                  <a:srgbClr val="5BAE3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rPr>
              <a:t>On-Demand Irrigation and Soil Moisture Monitoring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（一）按需灌溉技术</a:t>
            </a:r>
          </a:p>
          <a:p>
            <a:r>
              <a:rPr lang="zh-CN" altLang="en-US" dirty="0"/>
              <a:t>1.什么是按需灌溉？按需灌溉是根据作物需水规律，考虑施肥与水分的关系，运用工程、农艺、农机、生物、管理等措施，合理调控自然降水、灌溉水和土壤水等水资源，满足作物水分需求。</a:t>
            </a:r>
          </a:p>
          <a:p>
            <a:r>
              <a:rPr lang="en-US" altLang="zh-CN" dirty="0"/>
              <a:t>1.1.On-Demand Irrigation Technology</a:t>
            </a:r>
          </a:p>
          <a:p>
            <a:r>
              <a:rPr lang="en-US" altLang="zh-CN" dirty="0"/>
              <a:t>1.1.1. What is on-demand irrigation? </a:t>
            </a:r>
          </a:p>
          <a:p>
            <a:r>
              <a:rPr lang="en-US" altLang="zh-CN" dirty="0"/>
              <a:t>On-demand irrigation refers to rational regulation of water resources, including </a:t>
            </a:r>
          </a:p>
          <a:p>
            <a:r>
              <a:rPr lang="en-US" altLang="zh-CN" dirty="0"/>
              <a:t>natural precipitation, </a:t>
            </a:r>
          </a:p>
          <a:p>
            <a:r>
              <a:rPr lang="en-US" altLang="zh-CN" dirty="0"/>
              <a:t>irrigation water, </a:t>
            </a:r>
          </a:p>
          <a:p>
            <a:r>
              <a:rPr lang="en-US" altLang="zh-CN" dirty="0"/>
              <a:t>and soil water. </a:t>
            </a:r>
          </a:p>
          <a:p>
            <a:endParaRPr lang="en-US" altLang="zh-CN" dirty="0"/>
          </a:p>
          <a:p>
            <a:r>
              <a:rPr lang="en-US" altLang="zh-CN" dirty="0"/>
              <a:t>It is based on crop water-requirement patterns </a:t>
            </a:r>
          </a:p>
          <a:p>
            <a:r>
              <a:rPr lang="en-US" altLang="zh-CN" dirty="0"/>
              <a:t>and considers the interaction between fertilization and water supply. </a:t>
            </a:r>
          </a:p>
          <a:p>
            <a:endParaRPr lang="en-US" altLang="zh-CN" dirty="0"/>
          </a:p>
          <a:p>
            <a:r>
              <a:rPr lang="en-US" altLang="zh-CN" dirty="0"/>
              <a:t>Engineering, agronomic, mechanical, biological, and operational measures are adopted to meet crop water demands.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2.按需灌溉实现条件。要实现真正的作物按需灌溉，首先需要全方位、多维度地现场感知，即通过传感器和监测设备实时获取田间关键环境信息，为按需灌溉提供依据。现场感知包括土壤水分及变化、地表地下温度、作物活跃根系位置及比例、气象数据等诸多对作物需水及生产环境产生影响的因素。</a:t>
            </a:r>
          </a:p>
          <a:p>
            <a:r>
              <a:rPr lang="en-US" altLang="zh-CN" dirty="0"/>
              <a:t>1.1.2.  Prerequisites for achieving on-demand irrigation</a:t>
            </a:r>
          </a:p>
          <a:p>
            <a:endParaRPr lang="en-US" altLang="zh-CN" dirty="0"/>
          </a:p>
          <a:p>
            <a:r>
              <a:rPr lang="en-US" altLang="zh-CN" dirty="0"/>
              <a:t>To achieve true on-demand irrigation, </a:t>
            </a:r>
          </a:p>
          <a:p>
            <a:r>
              <a:rPr lang="en-US" altLang="zh-CN" dirty="0"/>
              <a:t>comprehensive, multi-dimensional field sensing is essential. </a:t>
            </a:r>
          </a:p>
          <a:p>
            <a:r>
              <a:rPr lang="en-US" altLang="zh-CN" dirty="0"/>
              <a:t>Sensors and monitoring devices collect key field environmental data in real time to support informed irrigation decisions. </a:t>
            </a:r>
          </a:p>
          <a:p>
            <a:endParaRPr lang="en-US" altLang="zh-CN" dirty="0"/>
          </a:p>
          <a:p>
            <a:r>
              <a:rPr lang="en-US" altLang="zh-CN" dirty="0"/>
              <a:t>Field sensing covers a range of factors affecting </a:t>
            </a:r>
          </a:p>
          <a:p>
            <a:r>
              <a:rPr lang="en-US" altLang="zh-CN" dirty="0"/>
              <a:t>crop water demand and growing conditions, </a:t>
            </a:r>
          </a:p>
          <a:p>
            <a:endParaRPr lang="en-US" altLang="zh-CN" dirty="0"/>
          </a:p>
          <a:p>
            <a:r>
              <a:rPr lang="en-US" altLang="zh-CN" dirty="0"/>
              <a:t>including soil moisture and its dynamics,</a:t>
            </a:r>
          </a:p>
          <a:p>
            <a:r>
              <a:rPr lang="en-US" altLang="zh-CN" dirty="0"/>
              <a:t>surface and subsurface temperature, </a:t>
            </a:r>
          </a:p>
          <a:p>
            <a:r>
              <a:rPr lang="en-US" altLang="zh-CN" dirty="0"/>
              <a:t>the location and proportion of active crop roots, </a:t>
            </a:r>
          </a:p>
          <a:p>
            <a:r>
              <a:rPr lang="en-US" altLang="zh-CN" dirty="0"/>
              <a:t>and meteorological data.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其次，基于智能及大数据决策的执行机制，通过对水分数据、气象数据的综合分析处理，为每个拥有智能参照点的轮灌组制定灌溉决策，明确是否需要灌溉以及具体的灌溉时间。其中，智能参照点是指布设在田间、用于代表区域典型水分状况的监测点；轮灌组则是按照水源条件和管网布局，将田块划分成分批轮流灌溉的作业单元。</a:t>
            </a:r>
          </a:p>
          <a:p>
            <a:r>
              <a:rPr lang="en-US" altLang="zh-CN" dirty="0"/>
              <a:t>Secondly, the execution mechanism is </a:t>
            </a:r>
          </a:p>
          <a:p>
            <a:r>
              <a:rPr lang="en-US" altLang="zh-CN" dirty="0"/>
              <a:t>based on intelligent technologies and big data analytics. </a:t>
            </a:r>
          </a:p>
          <a:p>
            <a:r>
              <a:rPr lang="en-US" altLang="zh-CN" dirty="0"/>
              <a:t>Through integrated analysis and processing of soil moisture and meteorological data, </a:t>
            </a:r>
          </a:p>
          <a:p>
            <a:endParaRPr lang="en-US" altLang="zh-CN" dirty="0"/>
          </a:p>
          <a:p>
            <a:r>
              <a:rPr lang="en-US" altLang="zh-CN" dirty="0"/>
              <a:t>irrigation decisions are made for each irrigation rotation group equipped with intelligent reference points, </a:t>
            </a:r>
          </a:p>
          <a:p>
            <a:r>
              <a:rPr lang="en-US" altLang="zh-CN" dirty="0"/>
              <a:t>specifying whether irrigation is needed and the exact timing. </a:t>
            </a:r>
          </a:p>
          <a:p>
            <a:endParaRPr lang="en-US" altLang="zh-CN" dirty="0"/>
          </a:p>
          <a:p>
            <a:r>
              <a:rPr lang="en-US" altLang="zh-CN" dirty="0"/>
              <a:t>Intelligent reference points are </a:t>
            </a:r>
          </a:p>
          <a:p>
            <a:r>
              <a:rPr lang="en-US" altLang="zh-CN" dirty="0"/>
              <a:t>field-deployed monitoring sites </a:t>
            </a:r>
          </a:p>
          <a:p>
            <a:r>
              <a:rPr lang="en-US" altLang="zh-CN" dirty="0"/>
              <a:t>that represent typical moisture conditions within the respective areas. </a:t>
            </a:r>
          </a:p>
          <a:p>
            <a:endParaRPr lang="en-US" altLang="zh-CN" dirty="0"/>
          </a:p>
          <a:p>
            <a:r>
              <a:rPr lang="en-US" altLang="zh-CN" dirty="0"/>
              <a:t>Irrigation rotation groups refer to </a:t>
            </a:r>
          </a:p>
          <a:p>
            <a:r>
              <a:rPr lang="en-US" altLang="zh-CN" dirty="0"/>
              <a:t>field areas divided into operational units for rotational irrigation, </a:t>
            </a:r>
          </a:p>
          <a:p>
            <a:r>
              <a:rPr lang="en-US" altLang="zh-CN" dirty="0"/>
              <a:t>in accordance with water supply conditions and pipe network layouts.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（二）土壤墒情在线监测</a:t>
            </a:r>
          </a:p>
          <a:p>
            <a:r>
              <a:rPr lang="zh-CN" altLang="en-US" dirty="0"/>
              <a:t>1.什么是土壤墒情在线监测？在线监测是通过运用传感器等设备，对土壤水分进行定期、定点的测定，实时掌握田间土壤水分变化规律的一种在线监测技术。</a:t>
            </a:r>
          </a:p>
          <a:p>
            <a:r>
              <a:rPr lang="en-US" altLang="zh-CN" dirty="0"/>
              <a:t>1.2.Online Soil Moisture Monitoring</a:t>
            </a:r>
          </a:p>
          <a:p>
            <a:r>
              <a:rPr lang="en-US" altLang="zh-CN" dirty="0"/>
              <a:t>1.2.1. What is online soil moisture monitoring? </a:t>
            </a:r>
          </a:p>
          <a:p>
            <a:r>
              <a:rPr lang="en-US" altLang="zh-CN" dirty="0"/>
              <a:t>Online soil moisture monitoring uses sensors and other equipment </a:t>
            </a:r>
          </a:p>
          <a:p>
            <a:r>
              <a:rPr lang="en-US" altLang="zh-CN" dirty="0"/>
              <a:t>to systematically measure soil moisture at fixed points, </a:t>
            </a:r>
          </a:p>
          <a:p>
            <a:r>
              <a:rPr lang="en-US" altLang="zh-CN" dirty="0"/>
              <a:t>providing real-time insight into field moisture dynamics.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2.土壤墒情监测作用。土壤墒情监测数据不但能够对旱涝进行实时预警，还可以作为制定准确灌溉制度的依据；长系列的土壤墒情数据积累，还有助于调整种植结构，进行科学高效的灌溉，从而达到节水增效的目的。</a:t>
            </a:r>
          </a:p>
          <a:p>
            <a:r>
              <a:rPr lang="en-US" altLang="zh-CN" dirty="0"/>
              <a:t>1.2.2.Functions of soil moisture monitoring</a:t>
            </a:r>
          </a:p>
          <a:p>
            <a:r>
              <a:rPr lang="en-US" altLang="zh-CN" dirty="0"/>
              <a:t>Real-time soil moisture data </a:t>
            </a:r>
          </a:p>
          <a:p>
            <a:endParaRPr lang="en-US" altLang="zh-CN" dirty="0"/>
          </a:p>
          <a:p>
            <a:r>
              <a:rPr lang="en-US" altLang="zh-CN" dirty="0"/>
              <a:t>enables early warning against drought and waterlogging, </a:t>
            </a:r>
          </a:p>
          <a:p>
            <a:r>
              <a:rPr lang="en-US" altLang="zh-CN" dirty="0"/>
              <a:t>and serves as a key reference for establishing accurate irrigation schedules. </a:t>
            </a:r>
          </a:p>
          <a:p>
            <a:endParaRPr lang="en-US" altLang="zh-CN" dirty="0"/>
          </a:p>
          <a:p>
            <a:r>
              <a:rPr lang="en-US" altLang="zh-CN" dirty="0"/>
              <a:t>Long-term accumulated soil moisture datasets </a:t>
            </a:r>
          </a:p>
          <a:p>
            <a:r>
              <a:rPr lang="en-US" altLang="zh-CN" dirty="0"/>
              <a:t>also support the adjustment of crop planting structures </a:t>
            </a:r>
          </a:p>
          <a:p>
            <a:r>
              <a:rPr lang="en-US" altLang="zh-CN" dirty="0"/>
              <a:t>and promote more scientific and efficient irrigation management, </a:t>
            </a:r>
          </a:p>
          <a:p>
            <a:endParaRPr lang="en-US" altLang="zh-CN" dirty="0"/>
          </a:p>
          <a:p>
            <a:r>
              <a:rPr lang="en-US" altLang="zh-CN" dirty="0"/>
              <a:t>thereby achieving water conservation and productivity improvement.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3.土壤墒情在线监测系统组成。</a:t>
            </a:r>
          </a:p>
          <a:p>
            <a:r>
              <a:rPr lang="zh-CN" altLang="en-US" dirty="0"/>
              <a:t>土壤墒情在线监测系统由四层架构构成：</a:t>
            </a:r>
          </a:p>
          <a:p>
            <a:r>
              <a:rPr lang="zh-CN" altLang="en-US" dirty="0"/>
              <a:t>传感器应用层：由土壤水分传感器构成，主要实现各层土壤水分数据的获取。</a:t>
            </a:r>
          </a:p>
          <a:p>
            <a:r>
              <a:rPr lang="zh-CN" altLang="en-US" dirty="0"/>
              <a:t>数据采集层：由采集器箱构成，将传感器获取的土壤水分数据采集到墒情采集器。</a:t>
            </a:r>
          </a:p>
          <a:p>
            <a:r>
              <a:rPr lang="zh-CN" altLang="en-US" dirty="0"/>
              <a:t>信息传输层：采用无线网络，将现场处理好的数据通过网络传送到中心接收站。</a:t>
            </a:r>
          </a:p>
          <a:p>
            <a:r>
              <a:rPr lang="zh-CN" altLang="en-US" dirty="0"/>
              <a:t>信息应用层：由接收硬件设备及相应软件组成，实现远程信息接收、处理、存储、应用等功能。</a:t>
            </a:r>
          </a:p>
          <a:p>
            <a:r>
              <a:rPr lang="en-US" altLang="zh-CN" dirty="0"/>
              <a:t>1.2.3. Components of the online soil moisture monitoring system</a:t>
            </a:r>
          </a:p>
          <a:p>
            <a:r>
              <a:rPr lang="en-US" altLang="zh-CN" dirty="0"/>
              <a:t>The system consists of a four-layer architecture:</a:t>
            </a:r>
          </a:p>
          <a:p>
            <a:endParaRPr lang="en-US" altLang="en-US" dirty="0"/>
          </a:p>
          <a:p>
            <a:r>
              <a:rPr lang="en-US" altLang="en-US" dirty="0"/>
              <a:t>1 </a:t>
            </a:r>
            <a:r>
              <a:rPr lang="en-US" altLang="zh-CN" dirty="0"/>
              <a:t>Sensor Application Layer:</a:t>
            </a:r>
          </a:p>
          <a:p>
            <a:r>
              <a:rPr lang="en-US" altLang="zh-CN" dirty="0"/>
              <a:t>Composed of soil moisture sensors, </a:t>
            </a:r>
          </a:p>
          <a:p>
            <a:r>
              <a:rPr lang="en-US" altLang="zh-CN" dirty="0"/>
              <a:t>this layer primarily captures soil moisture data at different soil depths.</a:t>
            </a:r>
          </a:p>
          <a:p>
            <a:endParaRPr lang="en-US" altLang="en-US" dirty="0"/>
          </a:p>
          <a:p>
            <a:r>
              <a:rPr lang="en-US" altLang="en-US" dirty="0"/>
              <a:t>2 </a:t>
            </a:r>
            <a:r>
              <a:rPr lang="en-US" altLang="zh-CN" dirty="0"/>
              <a:t>Data Acquisition Layer: </a:t>
            </a:r>
          </a:p>
          <a:p>
            <a:r>
              <a:rPr lang="en-US" altLang="zh-CN" dirty="0"/>
              <a:t>Consisting of data logger enclosures, </a:t>
            </a:r>
          </a:p>
          <a:p>
            <a:r>
              <a:rPr lang="en-US" altLang="zh-CN" dirty="0"/>
              <a:t>it collects moisture readings from sensors </a:t>
            </a:r>
          </a:p>
          <a:p>
            <a:r>
              <a:rPr lang="en-US" altLang="zh-CN" dirty="0"/>
              <a:t>and transfers them to soil moisture data loggers.</a:t>
            </a:r>
          </a:p>
          <a:p>
            <a:endParaRPr lang="en-US" altLang="en-US" dirty="0"/>
          </a:p>
          <a:p>
            <a:r>
              <a:rPr lang="en-US" altLang="en-US" dirty="0"/>
              <a:t>3 </a:t>
            </a:r>
            <a:r>
              <a:rPr lang="en-US" altLang="zh-CN" dirty="0"/>
              <a:t>Information Transmission Layer: </a:t>
            </a:r>
          </a:p>
          <a:p>
            <a:r>
              <a:rPr lang="en-US" altLang="zh-CN" dirty="0"/>
              <a:t>Wireless networks are used </a:t>
            </a:r>
          </a:p>
          <a:p>
            <a:r>
              <a:rPr lang="en-US" altLang="zh-CN" dirty="0"/>
              <a:t>to transmit locally processed data to the central receiving station.</a:t>
            </a:r>
          </a:p>
          <a:p>
            <a:endParaRPr lang="en-US" altLang="en-US" dirty="0"/>
          </a:p>
          <a:p>
            <a:r>
              <a:rPr lang="en-US" altLang="en-US" dirty="0"/>
              <a:t>4 </a:t>
            </a:r>
            <a:r>
              <a:rPr lang="en-US" altLang="zh-CN" dirty="0"/>
              <a:t>Information Application Layer: </a:t>
            </a:r>
          </a:p>
          <a:p>
            <a:r>
              <a:rPr lang="en-US" altLang="zh-CN" dirty="0"/>
              <a:t>Comprising data receiving hardware and supporting software, </a:t>
            </a:r>
          </a:p>
          <a:p>
            <a:r>
              <a:rPr lang="en-US" altLang="zh-CN" dirty="0"/>
              <a:t>this layer performs remote data reception, processing, storage and application functions.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4.土壤墒情在线监测实现流程。土壤墒情在线监测通过在田间安装土壤水分传感器、数据采集器箱、供电系统、后台服务器、墒情管理软件、通信网络等辅助设备实现。现场远程监测设备自动采集土壤墒情实时数据，并利用无线网络实现数据远程传输；监控中心自动接收、自动存储各监测点的监测数据到数据库中。</a:t>
            </a:r>
            <a:endParaRPr lang="zh-CN" altLang="en-US" dirty="0"/>
          </a:p>
          <a:p>
            <a:r>
              <a:rPr lang="en-US" altLang="zh-CN" dirty="0">
                <a:sym typeface="+mn-ea"/>
              </a:rPr>
              <a:t>1.2.4.Implementation process of the online soil moisture monitoring</a:t>
            </a:r>
            <a:endParaRPr lang="en-US" altLang="zh-CN" dirty="0"/>
          </a:p>
          <a:p>
            <a:r>
              <a:rPr lang="en-US" altLang="zh-CN" dirty="0">
                <a:sym typeface="+mn-ea"/>
              </a:rPr>
              <a:t>Online soil moisture monitoring is implemented through </a:t>
            </a:r>
          </a:p>
          <a:p>
            <a:endParaRPr lang="en-US" altLang="zh-CN" dirty="0">
              <a:sym typeface="+mn-ea"/>
            </a:endParaRPr>
          </a:p>
          <a:p>
            <a:r>
              <a:rPr lang="en-US" altLang="zh-CN" dirty="0">
                <a:sym typeface="+mn-ea"/>
              </a:rPr>
              <a:t>field-installed auxiliary equipment,</a:t>
            </a:r>
          </a:p>
          <a:p>
            <a:r>
              <a:rPr lang="en-US" altLang="zh-CN" dirty="0">
                <a:sym typeface="+mn-ea"/>
              </a:rPr>
              <a:t>including soil moisture sensors, </a:t>
            </a:r>
          </a:p>
          <a:p>
            <a:r>
              <a:rPr lang="en-US" altLang="zh-CN" dirty="0">
                <a:sym typeface="+mn-ea"/>
              </a:rPr>
              <a:t>data logger enclosures, </a:t>
            </a:r>
          </a:p>
          <a:p>
            <a:r>
              <a:rPr lang="en-US" altLang="zh-CN" dirty="0">
                <a:sym typeface="+mn-ea"/>
              </a:rPr>
              <a:t>power supply systems,</a:t>
            </a:r>
          </a:p>
          <a:p>
            <a:r>
              <a:rPr lang="en-US" altLang="zh-CN" dirty="0">
                <a:sym typeface="+mn-ea"/>
              </a:rPr>
              <a:t>backend servers, </a:t>
            </a:r>
          </a:p>
          <a:p>
            <a:r>
              <a:rPr lang="en-US" altLang="zh-CN" dirty="0">
                <a:sym typeface="+mn-ea"/>
              </a:rPr>
              <a:t>soil moisture management software, </a:t>
            </a:r>
          </a:p>
          <a:p>
            <a:r>
              <a:rPr lang="en-US" altLang="zh-CN" dirty="0">
                <a:sym typeface="+mn-ea"/>
              </a:rPr>
              <a:t>and communication networks. </a:t>
            </a:r>
          </a:p>
          <a:p>
            <a:endParaRPr lang="en-US" altLang="zh-CN" dirty="0">
              <a:sym typeface="+mn-ea"/>
            </a:endParaRPr>
          </a:p>
          <a:p>
            <a:r>
              <a:rPr lang="en-US" altLang="zh-CN" dirty="0">
                <a:sym typeface="+mn-ea"/>
              </a:rPr>
              <a:t>On-site remote monitoring devices </a:t>
            </a:r>
          </a:p>
          <a:p>
            <a:r>
              <a:rPr lang="en-US" altLang="zh-CN" dirty="0">
                <a:sym typeface="+mn-ea"/>
              </a:rPr>
              <a:t>automatically collect real-time soil moisture data </a:t>
            </a:r>
          </a:p>
          <a:p>
            <a:r>
              <a:rPr lang="en-US" altLang="zh-CN" dirty="0">
                <a:sym typeface="+mn-ea"/>
              </a:rPr>
              <a:t>and transmit the data over wireless networks. </a:t>
            </a:r>
          </a:p>
          <a:p>
            <a:endParaRPr lang="en-US" altLang="zh-CN" dirty="0">
              <a:sym typeface="+mn-ea"/>
            </a:endParaRPr>
          </a:p>
          <a:p>
            <a:r>
              <a:rPr lang="en-US" altLang="zh-CN" dirty="0">
                <a:sym typeface="+mn-ea"/>
              </a:rPr>
              <a:t>The monitoring center </a:t>
            </a:r>
          </a:p>
          <a:p>
            <a:r>
              <a:rPr lang="en-US" altLang="zh-CN" dirty="0">
                <a:sym typeface="+mn-ea"/>
              </a:rPr>
              <a:t>then automatically receives and stores data from all monitoring points in its database.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-1755"/>
            <a:ext cx="2311551" cy="6861510"/>
            <a:chOff x="0" y="-1755"/>
            <a:chExt cx="2311551" cy="6861510"/>
          </a:xfrm>
        </p:grpSpPr>
        <p:pic>
          <p:nvPicPr>
            <p:cNvPr id="3" name="图片 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19" r="40619"/>
            <a:stretch>
              <a:fillRect/>
            </a:stretch>
          </p:blipFill>
          <p:spPr>
            <a:xfrm>
              <a:off x="0" y="-1755"/>
              <a:ext cx="2292654" cy="6861510"/>
            </a:xfrm>
            <a:prstGeom prst="rect">
              <a:avLst/>
            </a:prstGeom>
          </p:spPr>
        </p:pic>
        <p:sp>
          <p:nvSpPr>
            <p:cNvPr id="4" name="矩形 3"/>
            <p:cNvSpPr/>
            <p:nvPr userDrawn="1"/>
          </p:nvSpPr>
          <p:spPr>
            <a:xfrm>
              <a:off x="0" y="0"/>
              <a:ext cx="2311551" cy="6858000"/>
            </a:xfrm>
            <a:prstGeom prst="rect">
              <a:avLst/>
            </a:prstGeom>
            <a:solidFill>
              <a:srgbClr val="5BAE3E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682187" y="1082040"/>
              <a:ext cx="923330" cy="4693920"/>
            </a:xfrm>
            <a:prstGeom prst="rect">
              <a:avLst/>
            </a:prstGeom>
            <a:noFill/>
            <a:ln w="57150">
              <a:solidFill>
                <a:srgbClr val="DEB8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" name="文本框 5"/>
            <p:cNvSpPr txBox="1"/>
            <p:nvPr userDrawn="1"/>
          </p:nvSpPr>
          <p:spPr>
            <a:xfrm>
              <a:off x="620632" y="1390731"/>
              <a:ext cx="984885" cy="407653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5200" b="1" dirty="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  <a:sym typeface="Arial" panose="020B0604020202020204" pitchFamily="34" charset="0"/>
                </a:rPr>
                <a:t>CONTENTS</a:t>
              </a:r>
              <a:endParaRPr lang="zh-CN" altLang="en-US" sz="52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27635" y="241884"/>
            <a:ext cx="2497693" cy="479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716280" y="0"/>
            <a:ext cx="3611880" cy="48768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6598920" y="5913120"/>
            <a:ext cx="3611880" cy="94488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 flipH="1">
            <a:off x="0" y="2183130"/>
            <a:ext cx="12192000" cy="249174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27635" y="241884"/>
            <a:ext cx="2497693" cy="479396"/>
          </a:xfrm>
          <a:prstGeom prst="rect">
            <a:avLst/>
          </a:prstGeom>
        </p:spPr>
      </p:pic>
      <p:grpSp>
        <p:nvGrpSpPr>
          <p:cNvPr id="5" name="组合 4"/>
          <p:cNvGrpSpPr/>
          <p:nvPr userDrawn="1"/>
        </p:nvGrpSpPr>
        <p:grpSpPr>
          <a:xfrm>
            <a:off x="1098690" y="1559684"/>
            <a:ext cx="4083560" cy="2355591"/>
            <a:chOff x="1098690" y="1559684"/>
            <a:chExt cx="4083560" cy="2355591"/>
          </a:xfrm>
        </p:grpSpPr>
        <p:grpSp>
          <p:nvGrpSpPr>
            <p:cNvPr id="6" name="组合 5"/>
            <p:cNvGrpSpPr/>
            <p:nvPr/>
          </p:nvGrpSpPr>
          <p:grpSpPr>
            <a:xfrm>
              <a:off x="4198990" y="2393767"/>
              <a:ext cx="983260" cy="1521508"/>
              <a:chOff x="1432560" y="2630282"/>
              <a:chExt cx="853440" cy="1320624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2286000" y="2630282"/>
                <a:ext cx="0" cy="1320624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1432560" y="3940976"/>
                <a:ext cx="85344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098690" y="1559684"/>
              <a:ext cx="3978636" cy="2235600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 userDrawn="1"/>
        </p:nvGrpSpPr>
        <p:grpSpPr>
          <a:xfrm>
            <a:off x="507329" y="3333888"/>
            <a:ext cx="2472227" cy="2094210"/>
            <a:chOff x="507329" y="3333888"/>
            <a:chExt cx="2472227" cy="2094210"/>
          </a:xfrm>
        </p:grpSpPr>
        <p:grpSp>
          <p:nvGrpSpPr>
            <p:cNvPr id="11" name="组合 10"/>
            <p:cNvGrpSpPr/>
            <p:nvPr userDrawn="1"/>
          </p:nvGrpSpPr>
          <p:grpSpPr>
            <a:xfrm rot="16200000" flipV="1">
              <a:off x="403151" y="4108359"/>
              <a:ext cx="632141" cy="423786"/>
              <a:chOff x="1432560" y="2623534"/>
              <a:chExt cx="853440" cy="1320624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2285999" y="2623534"/>
                <a:ext cx="0" cy="1320624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1432560" y="3930930"/>
                <a:ext cx="85344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/>
            <p:cNvGrpSpPr/>
            <p:nvPr userDrawn="1"/>
          </p:nvGrpSpPr>
          <p:grpSpPr>
            <a:xfrm>
              <a:off x="1280745" y="3333888"/>
              <a:ext cx="1538345" cy="1025562"/>
              <a:chOff x="2178006" y="5732219"/>
              <a:chExt cx="1219876" cy="813250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2178006" y="5732219"/>
                <a:ext cx="813249" cy="813249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2381319" y="5732219"/>
                <a:ext cx="813249" cy="813249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2584631" y="5732219"/>
                <a:ext cx="813249" cy="813249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2787944" y="5732219"/>
                <a:ext cx="609936" cy="609936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2991256" y="5732219"/>
                <a:ext cx="406624" cy="406624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3194569" y="5732219"/>
                <a:ext cx="203313" cy="203313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2178006" y="5935532"/>
                <a:ext cx="609937" cy="609937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2178006" y="6138844"/>
                <a:ext cx="406625" cy="406625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2178006" y="6342156"/>
                <a:ext cx="203313" cy="203313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07157" y="4092498"/>
              <a:ext cx="2372399" cy="13356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348635" y="-9671"/>
            <a:ext cx="3611880" cy="20739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27635" y="241884"/>
            <a:ext cx="2497693" cy="479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E53A5-470F-4464-9552-506006F3BF8D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B4AF2-41F1-4F13-8488-B9644486515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tags" Target="../tags/tag25.xml"/><Relationship Id="rId21" Type="http://schemas.openxmlformats.org/officeDocument/2006/relationships/tags" Target="../tags/tag20.xml"/><Relationship Id="rId34" Type="http://schemas.openxmlformats.org/officeDocument/2006/relationships/tags" Target="../tags/tag33.xml"/><Relationship Id="rId42" Type="http://schemas.openxmlformats.org/officeDocument/2006/relationships/tags" Target="../tags/tag41.xml"/><Relationship Id="rId47" Type="http://schemas.openxmlformats.org/officeDocument/2006/relationships/tags" Target="../tags/tag46.xml"/><Relationship Id="rId50" Type="http://schemas.openxmlformats.org/officeDocument/2006/relationships/tags" Target="../tags/tag49.xml"/><Relationship Id="rId55" Type="http://schemas.openxmlformats.org/officeDocument/2006/relationships/tags" Target="../tags/tag54.xml"/><Relationship Id="rId63" Type="http://schemas.openxmlformats.org/officeDocument/2006/relationships/slideLayout" Target="../slideLayouts/slideLayout2.xml"/><Relationship Id="rId7" Type="http://schemas.openxmlformats.org/officeDocument/2006/relationships/tags" Target="../tags/tag6.xml"/><Relationship Id="rId2" Type="http://schemas.openxmlformats.org/officeDocument/2006/relationships/audio" Target="../media/media2.mp3"/><Relationship Id="rId16" Type="http://schemas.openxmlformats.org/officeDocument/2006/relationships/tags" Target="../tags/tag15.xml"/><Relationship Id="rId29" Type="http://schemas.openxmlformats.org/officeDocument/2006/relationships/tags" Target="../tags/tag28.xml"/><Relationship Id="rId11" Type="http://schemas.openxmlformats.org/officeDocument/2006/relationships/tags" Target="../tags/tag10.xml"/><Relationship Id="rId24" Type="http://schemas.openxmlformats.org/officeDocument/2006/relationships/tags" Target="../tags/tag23.xml"/><Relationship Id="rId32" Type="http://schemas.openxmlformats.org/officeDocument/2006/relationships/tags" Target="../tags/tag31.xml"/><Relationship Id="rId37" Type="http://schemas.openxmlformats.org/officeDocument/2006/relationships/tags" Target="../tags/tag36.xml"/><Relationship Id="rId40" Type="http://schemas.openxmlformats.org/officeDocument/2006/relationships/tags" Target="../tags/tag39.xml"/><Relationship Id="rId45" Type="http://schemas.openxmlformats.org/officeDocument/2006/relationships/tags" Target="../tags/tag44.xml"/><Relationship Id="rId53" Type="http://schemas.openxmlformats.org/officeDocument/2006/relationships/tags" Target="../tags/tag52.xml"/><Relationship Id="rId58" Type="http://schemas.openxmlformats.org/officeDocument/2006/relationships/tags" Target="../tags/tag57.xml"/><Relationship Id="rId5" Type="http://schemas.openxmlformats.org/officeDocument/2006/relationships/tags" Target="../tags/tag4.xml"/><Relationship Id="rId61" Type="http://schemas.openxmlformats.org/officeDocument/2006/relationships/tags" Target="../tags/tag60.xml"/><Relationship Id="rId19" Type="http://schemas.openxmlformats.org/officeDocument/2006/relationships/tags" Target="../tags/tag18.xml"/><Relationship Id="rId14" Type="http://schemas.openxmlformats.org/officeDocument/2006/relationships/tags" Target="../tags/tag13.xml"/><Relationship Id="rId22" Type="http://schemas.openxmlformats.org/officeDocument/2006/relationships/tags" Target="../tags/tag21.xml"/><Relationship Id="rId27" Type="http://schemas.openxmlformats.org/officeDocument/2006/relationships/tags" Target="../tags/tag26.xml"/><Relationship Id="rId30" Type="http://schemas.openxmlformats.org/officeDocument/2006/relationships/tags" Target="../tags/tag29.xml"/><Relationship Id="rId35" Type="http://schemas.openxmlformats.org/officeDocument/2006/relationships/tags" Target="../tags/tag34.xml"/><Relationship Id="rId43" Type="http://schemas.openxmlformats.org/officeDocument/2006/relationships/tags" Target="../tags/tag42.xml"/><Relationship Id="rId48" Type="http://schemas.openxmlformats.org/officeDocument/2006/relationships/tags" Target="../tags/tag47.xml"/><Relationship Id="rId56" Type="http://schemas.openxmlformats.org/officeDocument/2006/relationships/tags" Target="../tags/tag55.xml"/><Relationship Id="rId64" Type="http://schemas.openxmlformats.org/officeDocument/2006/relationships/notesSlide" Target="../notesSlides/notesSlide3.xml"/><Relationship Id="rId8" Type="http://schemas.openxmlformats.org/officeDocument/2006/relationships/tags" Target="../tags/tag7.xml"/><Relationship Id="rId51" Type="http://schemas.openxmlformats.org/officeDocument/2006/relationships/tags" Target="../tags/tag50.xml"/><Relationship Id="rId3" Type="http://schemas.openxmlformats.org/officeDocument/2006/relationships/tags" Target="../tags/tag2.xml"/><Relationship Id="rId12" Type="http://schemas.openxmlformats.org/officeDocument/2006/relationships/tags" Target="../tags/tag11.xml"/><Relationship Id="rId17" Type="http://schemas.openxmlformats.org/officeDocument/2006/relationships/tags" Target="../tags/tag16.xml"/><Relationship Id="rId25" Type="http://schemas.openxmlformats.org/officeDocument/2006/relationships/tags" Target="../tags/tag24.xml"/><Relationship Id="rId33" Type="http://schemas.openxmlformats.org/officeDocument/2006/relationships/tags" Target="../tags/tag32.xml"/><Relationship Id="rId38" Type="http://schemas.openxmlformats.org/officeDocument/2006/relationships/tags" Target="../tags/tag37.xml"/><Relationship Id="rId46" Type="http://schemas.openxmlformats.org/officeDocument/2006/relationships/tags" Target="../tags/tag45.xml"/><Relationship Id="rId59" Type="http://schemas.openxmlformats.org/officeDocument/2006/relationships/tags" Target="../tags/tag58.xml"/><Relationship Id="rId20" Type="http://schemas.openxmlformats.org/officeDocument/2006/relationships/tags" Target="../tags/tag19.xml"/><Relationship Id="rId41" Type="http://schemas.openxmlformats.org/officeDocument/2006/relationships/tags" Target="../tags/tag40.xml"/><Relationship Id="rId54" Type="http://schemas.openxmlformats.org/officeDocument/2006/relationships/tags" Target="../tags/tag53.xml"/><Relationship Id="rId62" Type="http://schemas.openxmlformats.org/officeDocument/2006/relationships/tags" Target="../tags/tag61.xml"/><Relationship Id="rId1" Type="http://schemas.microsoft.com/office/2007/relationships/media" Target="../media/media2.mp3"/><Relationship Id="rId6" Type="http://schemas.openxmlformats.org/officeDocument/2006/relationships/tags" Target="../tags/tag5.xml"/><Relationship Id="rId15" Type="http://schemas.openxmlformats.org/officeDocument/2006/relationships/tags" Target="../tags/tag14.xml"/><Relationship Id="rId23" Type="http://schemas.openxmlformats.org/officeDocument/2006/relationships/tags" Target="../tags/tag22.xml"/><Relationship Id="rId28" Type="http://schemas.openxmlformats.org/officeDocument/2006/relationships/tags" Target="../tags/tag27.xml"/><Relationship Id="rId36" Type="http://schemas.openxmlformats.org/officeDocument/2006/relationships/tags" Target="../tags/tag35.xml"/><Relationship Id="rId49" Type="http://schemas.openxmlformats.org/officeDocument/2006/relationships/tags" Target="../tags/tag48.xml"/><Relationship Id="rId57" Type="http://schemas.openxmlformats.org/officeDocument/2006/relationships/tags" Target="../tags/tag56.xml"/><Relationship Id="rId10" Type="http://schemas.openxmlformats.org/officeDocument/2006/relationships/tags" Target="../tags/tag9.xml"/><Relationship Id="rId31" Type="http://schemas.openxmlformats.org/officeDocument/2006/relationships/tags" Target="../tags/tag30.xml"/><Relationship Id="rId44" Type="http://schemas.openxmlformats.org/officeDocument/2006/relationships/tags" Target="../tags/tag43.xml"/><Relationship Id="rId52" Type="http://schemas.openxmlformats.org/officeDocument/2006/relationships/tags" Target="../tags/tag51.xml"/><Relationship Id="rId60" Type="http://schemas.openxmlformats.org/officeDocument/2006/relationships/tags" Target="../tags/tag59.xml"/><Relationship Id="rId65" Type="http://schemas.openxmlformats.org/officeDocument/2006/relationships/image" Target="../media/image8.png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3" Type="http://schemas.openxmlformats.org/officeDocument/2006/relationships/tags" Target="../tags/tag12.xml"/><Relationship Id="rId18" Type="http://schemas.openxmlformats.org/officeDocument/2006/relationships/tags" Target="../tags/tag17.xml"/><Relationship Id="rId39" Type="http://schemas.openxmlformats.org/officeDocument/2006/relationships/tags" Target="../tags/tag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64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slideLayout" Target="../slideLayouts/slideLayout4.xml"/><Relationship Id="rId5" Type="http://schemas.openxmlformats.org/officeDocument/2006/relationships/audio" Target="../media/media5.mp3"/><Relationship Id="rId4" Type="http://schemas.microsoft.com/office/2007/relationships/media" Target="../media/media5.mp3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tags" Target="../tags/tag75.xml"/><Relationship Id="rId3" Type="http://schemas.openxmlformats.org/officeDocument/2006/relationships/tags" Target="../tags/tag67.xml"/><Relationship Id="rId7" Type="http://schemas.openxmlformats.org/officeDocument/2006/relationships/tags" Target="../tags/tag69.xml"/><Relationship Id="rId12" Type="http://schemas.openxmlformats.org/officeDocument/2006/relationships/tags" Target="../tags/tag74.xml"/><Relationship Id="rId17" Type="http://schemas.openxmlformats.org/officeDocument/2006/relationships/image" Target="../media/image8.png"/><Relationship Id="rId2" Type="http://schemas.openxmlformats.org/officeDocument/2006/relationships/tags" Target="../tags/tag66.xml"/><Relationship Id="rId16" Type="http://schemas.openxmlformats.org/officeDocument/2006/relationships/notesSlide" Target="../notesSlides/notesSlide11.xml"/><Relationship Id="rId1" Type="http://schemas.openxmlformats.org/officeDocument/2006/relationships/tags" Target="../tags/tag65.xml"/><Relationship Id="rId6" Type="http://schemas.openxmlformats.org/officeDocument/2006/relationships/audio" Target="../media/media10.mp3"/><Relationship Id="rId11" Type="http://schemas.openxmlformats.org/officeDocument/2006/relationships/tags" Target="../tags/tag73.xml"/><Relationship Id="rId5" Type="http://schemas.microsoft.com/office/2007/relationships/media" Target="../media/media10.mp3"/><Relationship Id="rId15" Type="http://schemas.openxmlformats.org/officeDocument/2006/relationships/slideLayout" Target="../slideLayouts/slideLayout4.xml"/><Relationship Id="rId10" Type="http://schemas.openxmlformats.org/officeDocument/2006/relationships/tags" Target="../tags/tag72.xml"/><Relationship Id="rId4" Type="http://schemas.openxmlformats.org/officeDocument/2006/relationships/tags" Target="../tags/tag68.xml"/><Relationship Id="rId9" Type="http://schemas.openxmlformats.org/officeDocument/2006/relationships/tags" Target="../tags/tag71.xml"/><Relationship Id="rId14" Type="http://schemas.openxmlformats.org/officeDocument/2006/relationships/tags" Target="../tags/tag7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6"/>
            <a:ext cx="12192000" cy="684572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1902942"/>
            <a:ext cx="12192000" cy="2063580"/>
          </a:xfrm>
          <a:prstGeom prst="rect">
            <a:avLst/>
          </a:prstGeom>
          <a:solidFill>
            <a:srgbClr val="5BAE3E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52285" y="2057569"/>
            <a:ext cx="7580005" cy="1754326"/>
          </a:xfrm>
          <a:prstGeom prst="rect">
            <a:avLst/>
          </a:prstGeom>
          <a:effectLst>
            <a:outerShdw blurRad="50800" dist="50800" dir="5400000" sx="64000" sy="64000" algn="ctr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pPr lvl="0" defTabSz="266700">
              <a:lnSpc>
                <a:spcPct val="100000"/>
              </a:lnSpc>
              <a:spcAft>
                <a:spcPts val="600"/>
              </a:spcAft>
              <a:buClrTx/>
              <a:buSzTx/>
              <a:buFontTx/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charset="0"/>
                <a:ea typeface="Open Sans" panose="020B0606030504020204"/>
                <a:cs typeface="Segoe UI Black" panose="020B0A02040204020203" charset="0"/>
                <a:sym typeface="+mn-ea"/>
              </a:rPr>
              <a:t>INTRODUCTION TO FOUR MAJOR WATER-SAVING IRRIGATION TECHNOLOGIES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27635" y="241884"/>
            <a:ext cx="2497693" cy="479396"/>
          </a:xfrm>
          <a:prstGeom prst="rect">
            <a:avLst/>
          </a:prstGeom>
        </p:spPr>
      </p:pic>
      <p:pic>
        <p:nvPicPr>
          <p:cNvPr id="9" name="图片 8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812575" y="1494732"/>
            <a:ext cx="2880000" cy="2880000"/>
          </a:xfrm>
          <a:prstGeom prst="ellipse">
            <a:avLst/>
          </a:prstGeom>
          <a:ln w="114300" cap="rnd">
            <a:solidFill>
              <a:srgbClr val="5BAE3E"/>
            </a:solidFill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88073" y="482217"/>
            <a:ext cx="90887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Background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95831" y="1440062"/>
            <a:ext cx="5623600" cy="1038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Challenges</a:t>
            </a:r>
          </a:p>
          <a:p>
            <a:pPr marL="575945" lvl="1" indent="-285750" algn="l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Arid and semi-arid agricultural regions worldwide face dual challenges: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95831" y="3245834"/>
            <a:ext cx="5351580" cy="1039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Key Pathways</a:t>
            </a:r>
          </a:p>
          <a:p>
            <a:pPr marL="575945" lvl="1" indent="-285750" algn="l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Developing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water-saving agriculture.</a:t>
            </a:r>
          </a:p>
          <a:p>
            <a:pPr marL="575945" lvl="1" indent="-285750" algn="l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Optimizing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water resource allocation. </a:t>
            </a:r>
          </a:p>
        </p:txBody>
      </p:sp>
      <p:pic>
        <p:nvPicPr>
          <p:cNvPr id="3" name="图片 2" descr="节水农业与水资源优化配置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1430" y="1439241"/>
            <a:ext cx="5135245" cy="28848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685356"/>
            <a:ext cx="12192000" cy="2172644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254463" y="2479003"/>
            <a:ext cx="4647571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Water scarcity.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1254463" y="2792242"/>
            <a:ext cx="4647571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Need for more efficient water use.</a:t>
            </a:r>
          </a:p>
        </p:txBody>
      </p:sp>
      <p:pic>
        <p:nvPicPr>
          <p:cNvPr id="10" name="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34559" y="6376761"/>
            <a:ext cx="609601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  <p:bldP spid="2" grpId="0" build="p"/>
      <p:bldP spid="7" grpId="0" uiExpand="1" build="p"/>
      <p:bldP spid="5" grpId="0" animBg="1"/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033395" y="1162343"/>
            <a:ext cx="7643495" cy="1310435"/>
            <a:chOff x="3033395" y="1162343"/>
            <a:chExt cx="7643495" cy="1310435"/>
          </a:xfrm>
        </p:grpSpPr>
        <p:grpSp>
          <p:nvGrpSpPr>
            <p:cNvPr id="4" name="组合 3"/>
            <p:cNvGrpSpPr/>
            <p:nvPr>
              <p:custDataLst>
                <p:tags r:id="rId48"/>
              </p:custDataLst>
            </p:nvPr>
          </p:nvGrpSpPr>
          <p:grpSpPr>
            <a:xfrm>
              <a:off x="3033395" y="1162343"/>
              <a:ext cx="7643495" cy="1310435"/>
              <a:chOff x="3565993" y="2037382"/>
              <a:chExt cx="6806802" cy="1310173"/>
            </a:xfrm>
          </p:grpSpPr>
          <p:sp>
            <p:nvSpPr>
              <p:cNvPr id="1327" name="矩形 1326"/>
              <p:cNvSpPr/>
              <p:nvPr>
                <p:custDataLst>
                  <p:tags r:id="rId51"/>
                </p:custDataLst>
              </p:nvPr>
            </p:nvSpPr>
            <p:spPr>
              <a:xfrm>
                <a:off x="7987659" y="2037382"/>
                <a:ext cx="2385136" cy="413075"/>
              </a:xfrm>
              <a:prstGeom prst="rect">
                <a:avLst/>
              </a:prstGeom>
              <a:solidFill>
                <a:srgbClr val="DEB855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200" name="矩形 1199"/>
              <p:cNvSpPr/>
              <p:nvPr>
                <p:custDataLst>
                  <p:tags r:id="rId52"/>
                </p:custDataLst>
              </p:nvPr>
            </p:nvSpPr>
            <p:spPr>
              <a:xfrm>
                <a:off x="3647207" y="2150370"/>
                <a:ext cx="6657773" cy="962699"/>
              </a:xfrm>
              <a:prstGeom prst="rect">
                <a:avLst/>
              </a:prstGeom>
              <a:solidFill>
                <a:srgbClr val="5BAE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3" name="矩形 1202"/>
              <p:cNvSpPr/>
              <p:nvPr>
                <p:custDataLst>
                  <p:tags r:id="rId53"/>
                </p:custDataLst>
              </p:nvPr>
            </p:nvSpPr>
            <p:spPr>
              <a:xfrm>
                <a:off x="3565993" y="3052400"/>
                <a:ext cx="1188000" cy="108000"/>
              </a:xfrm>
              <a:prstGeom prst="rect">
                <a:avLst/>
              </a:prstGeom>
              <a:solidFill>
                <a:srgbClr val="DEB8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29" name="组合 1328"/>
              <p:cNvGrpSpPr/>
              <p:nvPr/>
            </p:nvGrpSpPr>
            <p:grpSpPr>
              <a:xfrm>
                <a:off x="9401883" y="2745491"/>
                <a:ext cx="903097" cy="602064"/>
                <a:chOff x="2178006" y="5732219"/>
                <a:chExt cx="1219876" cy="813250"/>
              </a:xfrm>
            </p:grpSpPr>
            <p:cxnSp>
              <p:nvCxnSpPr>
                <p:cNvPr id="1333" name="直接连接符 1332"/>
                <p:cNvCxnSpPr/>
                <p:nvPr>
                  <p:custDataLst>
                    <p:tags r:id="rId54"/>
                  </p:custDataLst>
                </p:nvPr>
              </p:nvCxnSpPr>
              <p:spPr>
                <a:xfrm>
                  <a:off x="2178006" y="5732219"/>
                  <a:ext cx="813249" cy="813249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4" name="直接连接符 1333"/>
                <p:cNvCxnSpPr/>
                <p:nvPr>
                  <p:custDataLst>
                    <p:tags r:id="rId55"/>
                  </p:custDataLst>
                </p:nvPr>
              </p:nvCxnSpPr>
              <p:spPr>
                <a:xfrm>
                  <a:off x="2381319" y="5732219"/>
                  <a:ext cx="813249" cy="813249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5" name="直接连接符 1334"/>
                <p:cNvCxnSpPr/>
                <p:nvPr>
                  <p:custDataLst>
                    <p:tags r:id="rId56"/>
                  </p:custDataLst>
                </p:nvPr>
              </p:nvCxnSpPr>
              <p:spPr>
                <a:xfrm>
                  <a:off x="2584631" y="5732219"/>
                  <a:ext cx="813249" cy="813249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6" name="直接连接符 1335"/>
                <p:cNvCxnSpPr/>
                <p:nvPr>
                  <p:custDataLst>
                    <p:tags r:id="rId57"/>
                  </p:custDataLst>
                </p:nvPr>
              </p:nvCxnSpPr>
              <p:spPr>
                <a:xfrm>
                  <a:off x="2787944" y="5732219"/>
                  <a:ext cx="609936" cy="609936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7" name="直接连接符 1336"/>
                <p:cNvCxnSpPr/>
                <p:nvPr>
                  <p:custDataLst>
                    <p:tags r:id="rId58"/>
                  </p:custDataLst>
                </p:nvPr>
              </p:nvCxnSpPr>
              <p:spPr>
                <a:xfrm>
                  <a:off x="2991256" y="5732219"/>
                  <a:ext cx="406624" cy="406624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8" name="直接连接符 1337"/>
                <p:cNvCxnSpPr/>
                <p:nvPr>
                  <p:custDataLst>
                    <p:tags r:id="rId59"/>
                  </p:custDataLst>
                </p:nvPr>
              </p:nvCxnSpPr>
              <p:spPr>
                <a:xfrm>
                  <a:off x="3194569" y="5732219"/>
                  <a:ext cx="203313" cy="203313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9" name="直接连接符 1338"/>
                <p:cNvCxnSpPr/>
                <p:nvPr>
                  <p:custDataLst>
                    <p:tags r:id="rId60"/>
                  </p:custDataLst>
                </p:nvPr>
              </p:nvCxnSpPr>
              <p:spPr>
                <a:xfrm>
                  <a:off x="2178006" y="5935532"/>
                  <a:ext cx="609937" cy="609937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0" name="直接连接符 1339"/>
                <p:cNvCxnSpPr/>
                <p:nvPr>
                  <p:custDataLst>
                    <p:tags r:id="rId61"/>
                  </p:custDataLst>
                </p:nvPr>
              </p:nvCxnSpPr>
              <p:spPr>
                <a:xfrm>
                  <a:off x="2178006" y="6138844"/>
                  <a:ext cx="406625" cy="406625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1" name="直接连接符 1340"/>
                <p:cNvCxnSpPr/>
                <p:nvPr>
                  <p:custDataLst>
                    <p:tags r:id="rId62"/>
                  </p:custDataLst>
                </p:nvPr>
              </p:nvCxnSpPr>
              <p:spPr>
                <a:xfrm>
                  <a:off x="2178006" y="6342156"/>
                  <a:ext cx="203313" cy="203313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" name="文本框 4"/>
            <p:cNvSpPr txBox="1"/>
            <p:nvPr>
              <p:custDataLst>
                <p:tags r:id="rId49"/>
              </p:custDataLst>
            </p:nvPr>
          </p:nvSpPr>
          <p:spPr>
            <a:xfrm>
              <a:off x="3200740" y="1684837"/>
              <a:ext cx="7399999" cy="368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ea typeface="+mj-ea"/>
                </a:rPr>
                <a:t>On-Demand Irrigation and Soil Moisture Monitoring</a:t>
              </a:r>
            </a:p>
          </p:txBody>
        </p:sp>
        <p:sp>
          <p:nvSpPr>
            <p:cNvPr id="6" name="文本框 5"/>
            <p:cNvSpPr txBox="1"/>
            <p:nvPr>
              <p:custDataLst>
                <p:tags r:id="rId50"/>
              </p:custDataLst>
            </p:nvPr>
          </p:nvSpPr>
          <p:spPr>
            <a:xfrm>
              <a:off x="3200743" y="1320727"/>
              <a:ext cx="1817693" cy="3987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i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Part 01</a:t>
              </a:r>
              <a:r>
                <a:rPr lang="en-US" altLang="zh-CN" sz="2000" i="1" dirty="0">
                  <a:solidFill>
                    <a:srgbClr val="DEB85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endParaRPr lang="zh-CN" altLang="en-US" sz="2000" i="1" dirty="0">
                <a:solidFill>
                  <a:srgbClr val="DEB8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033395" y="2387182"/>
            <a:ext cx="7643495" cy="1310435"/>
            <a:chOff x="3033395" y="2387182"/>
            <a:chExt cx="7643495" cy="1310435"/>
          </a:xfrm>
        </p:grpSpPr>
        <p:grpSp>
          <p:nvGrpSpPr>
            <p:cNvPr id="3" name="组合 2"/>
            <p:cNvGrpSpPr/>
            <p:nvPr>
              <p:custDataLst>
                <p:tags r:id="rId33"/>
              </p:custDataLst>
            </p:nvPr>
          </p:nvGrpSpPr>
          <p:grpSpPr>
            <a:xfrm>
              <a:off x="3033395" y="2387182"/>
              <a:ext cx="7643495" cy="1310435"/>
              <a:chOff x="3565993" y="2037382"/>
              <a:chExt cx="6806802" cy="1310173"/>
            </a:xfrm>
          </p:grpSpPr>
          <p:sp>
            <p:nvSpPr>
              <p:cNvPr id="21" name="矩形 20"/>
              <p:cNvSpPr/>
              <p:nvPr>
                <p:custDataLst>
                  <p:tags r:id="rId36"/>
                </p:custDataLst>
              </p:nvPr>
            </p:nvSpPr>
            <p:spPr>
              <a:xfrm>
                <a:off x="7987659" y="2037382"/>
                <a:ext cx="2385136" cy="413075"/>
              </a:xfrm>
              <a:prstGeom prst="rect">
                <a:avLst/>
              </a:prstGeom>
              <a:solidFill>
                <a:srgbClr val="DEB855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2" name="矩形 21"/>
              <p:cNvSpPr/>
              <p:nvPr>
                <p:custDataLst>
                  <p:tags r:id="rId37"/>
                </p:custDataLst>
              </p:nvPr>
            </p:nvSpPr>
            <p:spPr>
              <a:xfrm>
                <a:off x="3647207" y="2150370"/>
                <a:ext cx="6657773" cy="962699"/>
              </a:xfrm>
              <a:prstGeom prst="rect">
                <a:avLst/>
              </a:prstGeom>
              <a:solidFill>
                <a:srgbClr val="5BAE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>
                <p:custDataLst>
                  <p:tags r:id="rId38"/>
                </p:custDataLst>
              </p:nvPr>
            </p:nvSpPr>
            <p:spPr>
              <a:xfrm>
                <a:off x="3565993" y="3052400"/>
                <a:ext cx="1188000" cy="108000"/>
              </a:xfrm>
              <a:prstGeom prst="rect">
                <a:avLst/>
              </a:prstGeom>
              <a:solidFill>
                <a:srgbClr val="DEB8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6" name="组合 25"/>
              <p:cNvGrpSpPr/>
              <p:nvPr/>
            </p:nvGrpSpPr>
            <p:grpSpPr>
              <a:xfrm>
                <a:off x="9401883" y="2745491"/>
                <a:ext cx="903097" cy="602064"/>
                <a:chOff x="2178006" y="5732219"/>
                <a:chExt cx="1219876" cy="813250"/>
              </a:xfrm>
            </p:grpSpPr>
            <p:cxnSp>
              <p:nvCxnSpPr>
                <p:cNvPr id="27" name="直接连接符 26"/>
                <p:cNvCxnSpPr/>
                <p:nvPr>
                  <p:custDataLst>
                    <p:tags r:id="rId39"/>
                  </p:custDataLst>
                </p:nvPr>
              </p:nvCxnSpPr>
              <p:spPr>
                <a:xfrm>
                  <a:off x="2178006" y="5732219"/>
                  <a:ext cx="813249" cy="813249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连接符 27"/>
                <p:cNvCxnSpPr/>
                <p:nvPr>
                  <p:custDataLst>
                    <p:tags r:id="rId40"/>
                  </p:custDataLst>
                </p:nvPr>
              </p:nvCxnSpPr>
              <p:spPr>
                <a:xfrm>
                  <a:off x="2381319" y="5732219"/>
                  <a:ext cx="813249" cy="813249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28"/>
                <p:cNvCxnSpPr/>
                <p:nvPr>
                  <p:custDataLst>
                    <p:tags r:id="rId41"/>
                  </p:custDataLst>
                </p:nvPr>
              </p:nvCxnSpPr>
              <p:spPr>
                <a:xfrm>
                  <a:off x="2584631" y="5732219"/>
                  <a:ext cx="813249" cy="813249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/>
                <p:nvPr>
                  <p:custDataLst>
                    <p:tags r:id="rId42"/>
                  </p:custDataLst>
                </p:nvPr>
              </p:nvCxnSpPr>
              <p:spPr>
                <a:xfrm>
                  <a:off x="2787944" y="5732219"/>
                  <a:ext cx="609936" cy="609936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连接符 30"/>
                <p:cNvCxnSpPr/>
                <p:nvPr>
                  <p:custDataLst>
                    <p:tags r:id="rId43"/>
                  </p:custDataLst>
                </p:nvPr>
              </p:nvCxnSpPr>
              <p:spPr>
                <a:xfrm>
                  <a:off x="2991256" y="5732219"/>
                  <a:ext cx="406624" cy="406624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接连接符 31"/>
                <p:cNvCxnSpPr/>
                <p:nvPr>
                  <p:custDataLst>
                    <p:tags r:id="rId44"/>
                  </p:custDataLst>
                </p:nvPr>
              </p:nvCxnSpPr>
              <p:spPr>
                <a:xfrm>
                  <a:off x="3194569" y="5732219"/>
                  <a:ext cx="203313" cy="203313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/>
                <p:nvPr>
                  <p:custDataLst>
                    <p:tags r:id="rId45"/>
                  </p:custDataLst>
                </p:nvPr>
              </p:nvCxnSpPr>
              <p:spPr>
                <a:xfrm>
                  <a:off x="2178006" y="5935532"/>
                  <a:ext cx="609937" cy="609937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连接符 33"/>
                <p:cNvCxnSpPr/>
                <p:nvPr>
                  <p:custDataLst>
                    <p:tags r:id="rId46"/>
                  </p:custDataLst>
                </p:nvPr>
              </p:nvCxnSpPr>
              <p:spPr>
                <a:xfrm>
                  <a:off x="2178006" y="6138844"/>
                  <a:ext cx="406625" cy="406625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接连接符 34"/>
                <p:cNvCxnSpPr/>
                <p:nvPr>
                  <p:custDataLst>
                    <p:tags r:id="rId47"/>
                  </p:custDataLst>
                </p:nvPr>
              </p:nvCxnSpPr>
              <p:spPr>
                <a:xfrm>
                  <a:off x="2178006" y="6342156"/>
                  <a:ext cx="203313" cy="203313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文本框 6"/>
            <p:cNvSpPr txBox="1"/>
            <p:nvPr>
              <p:custDataLst>
                <p:tags r:id="rId34"/>
              </p:custDataLst>
            </p:nvPr>
          </p:nvSpPr>
          <p:spPr>
            <a:xfrm>
              <a:off x="3200740" y="2909676"/>
              <a:ext cx="7399999" cy="368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ea typeface="+mj-ea"/>
                </a:rPr>
                <a:t>Automated Irrigation Technology</a:t>
              </a:r>
            </a:p>
          </p:txBody>
        </p:sp>
        <p:sp>
          <p:nvSpPr>
            <p:cNvPr id="8" name="文本框 7"/>
            <p:cNvSpPr txBox="1"/>
            <p:nvPr>
              <p:custDataLst>
                <p:tags r:id="rId35"/>
              </p:custDataLst>
            </p:nvPr>
          </p:nvSpPr>
          <p:spPr>
            <a:xfrm>
              <a:off x="3200743" y="2545566"/>
              <a:ext cx="1817693" cy="3987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i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Part 02</a:t>
              </a:r>
              <a:r>
                <a:rPr lang="en-US" altLang="zh-CN" sz="2000" i="1" dirty="0">
                  <a:solidFill>
                    <a:srgbClr val="DEB85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endParaRPr lang="zh-CN" altLang="en-US" sz="2000" i="1" dirty="0">
                <a:solidFill>
                  <a:srgbClr val="DEB8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033395" y="3612021"/>
            <a:ext cx="7643495" cy="1310435"/>
            <a:chOff x="3033395" y="3612021"/>
            <a:chExt cx="7643495" cy="1310435"/>
          </a:xfrm>
        </p:grpSpPr>
        <p:grpSp>
          <p:nvGrpSpPr>
            <p:cNvPr id="36" name="组合 35"/>
            <p:cNvGrpSpPr/>
            <p:nvPr>
              <p:custDataLst>
                <p:tags r:id="rId18"/>
              </p:custDataLst>
            </p:nvPr>
          </p:nvGrpSpPr>
          <p:grpSpPr>
            <a:xfrm>
              <a:off x="3033395" y="3612021"/>
              <a:ext cx="7643495" cy="1310435"/>
              <a:chOff x="3565993" y="2037382"/>
              <a:chExt cx="6806802" cy="1310173"/>
            </a:xfrm>
          </p:grpSpPr>
          <p:sp>
            <p:nvSpPr>
              <p:cNvPr id="37" name="矩形 36"/>
              <p:cNvSpPr/>
              <p:nvPr>
                <p:custDataLst>
                  <p:tags r:id="rId21"/>
                </p:custDataLst>
              </p:nvPr>
            </p:nvSpPr>
            <p:spPr>
              <a:xfrm>
                <a:off x="7987659" y="2037382"/>
                <a:ext cx="2385136" cy="413075"/>
              </a:xfrm>
              <a:prstGeom prst="rect">
                <a:avLst/>
              </a:prstGeom>
              <a:solidFill>
                <a:srgbClr val="DEB855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8" name="矩形 37"/>
              <p:cNvSpPr/>
              <p:nvPr>
                <p:custDataLst>
                  <p:tags r:id="rId22"/>
                </p:custDataLst>
              </p:nvPr>
            </p:nvSpPr>
            <p:spPr>
              <a:xfrm>
                <a:off x="3647207" y="2150370"/>
                <a:ext cx="6657773" cy="962699"/>
              </a:xfrm>
              <a:prstGeom prst="rect">
                <a:avLst/>
              </a:prstGeom>
              <a:solidFill>
                <a:srgbClr val="5BAE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>
                <p:custDataLst>
                  <p:tags r:id="rId23"/>
                </p:custDataLst>
              </p:nvPr>
            </p:nvSpPr>
            <p:spPr>
              <a:xfrm>
                <a:off x="3565993" y="3052400"/>
                <a:ext cx="1188000" cy="108000"/>
              </a:xfrm>
              <a:prstGeom prst="rect">
                <a:avLst/>
              </a:prstGeom>
              <a:solidFill>
                <a:srgbClr val="DEB8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9401883" y="2745491"/>
                <a:ext cx="903097" cy="602064"/>
                <a:chOff x="2178006" y="5732219"/>
                <a:chExt cx="1219876" cy="813250"/>
              </a:xfrm>
            </p:grpSpPr>
            <p:cxnSp>
              <p:nvCxnSpPr>
                <p:cNvPr id="43" name="直接连接符 42"/>
                <p:cNvCxnSpPr/>
                <p:nvPr>
                  <p:custDataLst>
                    <p:tags r:id="rId24"/>
                  </p:custDataLst>
                </p:nvPr>
              </p:nvCxnSpPr>
              <p:spPr>
                <a:xfrm>
                  <a:off x="2178006" y="5732219"/>
                  <a:ext cx="813249" cy="813249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/>
                <p:cNvCxnSpPr/>
                <p:nvPr>
                  <p:custDataLst>
                    <p:tags r:id="rId25"/>
                  </p:custDataLst>
                </p:nvPr>
              </p:nvCxnSpPr>
              <p:spPr>
                <a:xfrm>
                  <a:off x="2381319" y="5732219"/>
                  <a:ext cx="813249" cy="813249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>
                  <p:custDataLst>
                    <p:tags r:id="rId26"/>
                  </p:custDataLst>
                </p:nvPr>
              </p:nvCxnSpPr>
              <p:spPr>
                <a:xfrm>
                  <a:off x="2584631" y="5732219"/>
                  <a:ext cx="813249" cy="813249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连接符 45"/>
                <p:cNvCxnSpPr/>
                <p:nvPr>
                  <p:custDataLst>
                    <p:tags r:id="rId27"/>
                  </p:custDataLst>
                </p:nvPr>
              </p:nvCxnSpPr>
              <p:spPr>
                <a:xfrm>
                  <a:off x="2787944" y="5732219"/>
                  <a:ext cx="609936" cy="609936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接连接符 46"/>
                <p:cNvCxnSpPr/>
                <p:nvPr>
                  <p:custDataLst>
                    <p:tags r:id="rId28"/>
                  </p:custDataLst>
                </p:nvPr>
              </p:nvCxnSpPr>
              <p:spPr>
                <a:xfrm>
                  <a:off x="2991256" y="5732219"/>
                  <a:ext cx="406624" cy="406624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>
                  <p:custDataLst>
                    <p:tags r:id="rId29"/>
                  </p:custDataLst>
                </p:nvPr>
              </p:nvCxnSpPr>
              <p:spPr>
                <a:xfrm>
                  <a:off x="3194569" y="5732219"/>
                  <a:ext cx="203313" cy="203313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>
                  <p:custDataLst>
                    <p:tags r:id="rId30"/>
                  </p:custDataLst>
                </p:nvPr>
              </p:nvCxnSpPr>
              <p:spPr>
                <a:xfrm>
                  <a:off x="2178006" y="5935532"/>
                  <a:ext cx="609937" cy="609937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接连接符 49"/>
                <p:cNvCxnSpPr/>
                <p:nvPr>
                  <p:custDataLst>
                    <p:tags r:id="rId31"/>
                  </p:custDataLst>
                </p:nvPr>
              </p:nvCxnSpPr>
              <p:spPr>
                <a:xfrm>
                  <a:off x="2178006" y="6138844"/>
                  <a:ext cx="406625" cy="406625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直接连接符 82"/>
                <p:cNvCxnSpPr/>
                <p:nvPr>
                  <p:custDataLst>
                    <p:tags r:id="rId32"/>
                  </p:custDataLst>
                </p:nvPr>
              </p:nvCxnSpPr>
              <p:spPr>
                <a:xfrm>
                  <a:off x="2178006" y="6342156"/>
                  <a:ext cx="203313" cy="203313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" name="文本框 8"/>
            <p:cNvSpPr txBox="1"/>
            <p:nvPr>
              <p:custDataLst>
                <p:tags r:id="rId19"/>
              </p:custDataLst>
            </p:nvPr>
          </p:nvSpPr>
          <p:spPr>
            <a:xfrm>
              <a:off x="3200740" y="4134515"/>
              <a:ext cx="7399999" cy="368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ea typeface="+mj-ea"/>
                </a:rPr>
                <a:t>Fertigation</a:t>
              </a:r>
            </a:p>
          </p:txBody>
        </p:sp>
        <p:sp>
          <p:nvSpPr>
            <p:cNvPr id="10" name="文本框 9"/>
            <p:cNvSpPr txBox="1"/>
            <p:nvPr>
              <p:custDataLst>
                <p:tags r:id="rId20"/>
              </p:custDataLst>
            </p:nvPr>
          </p:nvSpPr>
          <p:spPr>
            <a:xfrm>
              <a:off x="3200743" y="3770405"/>
              <a:ext cx="1817693" cy="3987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i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Part 03</a:t>
              </a:r>
              <a:r>
                <a:rPr lang="en-US" altLang="zh-CN" sz="2000" i="1" dirty="0">
                  <a:solidFill>
                    <a:srgbClr val="DEB85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endParaRPr lang="zh-CN" altLang="en-US" sz="2000" i="1" dirty="0">
                <a:solidFill>
                  <a:srgbClr val="DEB8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033395" y="4836861"/>
            <a:ext cx="7643495" cy="1310435"/>
            <a:chOff x="3033395" y="4836861"/>
            <a:chExt cx="7643495" cy="1310435"/>
          </a:xfrm>
        </p:grpSpPr>
        <p:grpSp>
          <p:nvGrpSpPr>
            <p:cNvPr id="84" name="组合 83"/>
            <p:cNvGrpSpPr/>
            <p:nvPr>
              <p:custDataLst>
                <p:tags r:id="rId3"/>
              </p:custDataLst>
            </p:nvPr>
          </p:nvGrpSpPr>
          <p:grpSpPr>
            <a:xfrm>
              <a:off x="3033395" y="4836861"/>
              <a:ext cx="7643495" cy="1310435"/>
              <a:chOff x="3565993" y="2037382"/>
              <a:chExt cx="6806802" cy="1310173"/>
            </a:xfrm>
          </p:grpSpPr>
          <p:sp>
            <p:nvSpPr>
              <p:cNvPr id="85" name="矩形 84"/>
              <p:cNvSpPr/>
              <p:nvPr>
                <p:custDataLst>
                  <p:tags r:id="rId6"/>
                </p:custDataLst>
              </p:nvPr>
            </p:nvSpPr>
            <p:spPr>
              <a:xfrm>
                <a:off x="7987659" y="2037382"/>
                <a:ext cx="2385136" cy="413075"/>
              </a:xfrm>
              <a:prstGeom prst="rect">
                <a:avLst/>
              </a:prstGeom>
              <a:solidFill>
                <a:srgbClr val="DEB855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6" name="矩形 85"/>
              <p:cNvSpPr/>
              <p:nvPr>
                <p:custDataLst>
                  <p:tags r:id="rId7"/>
                </p:custDataLst>
              </p:nvPr>
            </p:nvSpPr>
            <p:spPr>
              <a:xfrm>
                <a:off x="3647207" y="2150370"/>
                <a:ext cx="6657773" cy="962699"/>
              </a:xfrm>
              <a:prstGeom prst="rect">
                <a:avLst/>
              </a:prstGeom>
              <a:solidFill>
                <a:srgbClr val="5BAE3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矩形 87"/>
              <p:cNvSpPr/>
              <p:nvPr>
                <p:custDataLst>
                  <p:tags r:id="rId8"/>
                </p:custDataLst>
              </p:nvPr>
            </p:nvSpPr>
            <p:spPr>
              <a:xfrm>
                <a:off x="3565993" y="3052400"/>
                <a:ext cx="1188000" cy="108000"/>
              </a:xfrm>
              <a:prstGeom prst="rect">
                <a:avLst/>
              </a:prstGeom>
              <a:solidFill>
                <a:srgbClr val="DEB8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0" name="组合 89"/>
              <p:cNvGrpSpPr/>
              <p:nvPr/>
            </p:nvGrpSpPr>
            <p:grpSpPr>
              <a:xfrm>
                <a:off x="9401883" y="2745491"/>
                <a:ext cx="903097" cy="602064"/>
                <a:chOff x="2178006" y="5732219"/>
                <a:chExt cx="1219876" cy="813250"/>
              </a:xfrm>
            </p:grpSpPr>
            <p:cxnSp>
              <p:nvCxnSpPr>
                <p:cNvPr id="91" name="直接连接符 90"/>
                <p:cNvCxnSpPr/>
                <p:nvPr>
                  <p:custDataLst>
                    <p:tags r:id="rId9"/>
                  </p:custDataLst>
                </p:nvPr>
              </p:nvCxnSpPr>
              <p:spPr>
                <a:xfrm>
                  <a:off x="2178006" y="5732219"/>
                  <a:ext cx="813249" cy="813249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直接连接符 91"/>
                <p:cNvCxnSpPr/>
                <p:nvPr>
                  <p:custDataLst>
                    <p:tags r:id="rId10"/>
                  </p:custDataLst>
                </p:nvPr>
              </p:nvCxnSpPr>
              <p:spPr>
                <a:xfrm>
                  <a:off x="2381319" y="5732219"/>
                  <a:ext cx="813249" cy="813249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直接连接符 92"/>
                <p:cNvCxnSpPr/>
                <p:nvPr>
                  <p:custDataLst>
                    <p:tags r:id="rId11"/>
                  </p:custDataLst>
                </p:nvPr>
              </p:nvCxnSpPr>
              <p:spPr>
                <a:xfrm>
                  <a:off x="2584631" y="5732219"/>
                  <a:ext cx="813249" cy="813249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直接连接符 93"/>
                <p:cNvCxnSpPr/>
                <p:nvPr>
                  <p:custDataLst>
                    <p:tags r:id="rId12"/>
                  </p:custDataLst>
                </p:nvPr>
              </p:nvCxnSpPr>
              <p:spPr>
                <a:xfrm>
                  <a:off x="2787944" y="5732219"/>
                  <a:ext cx="609936" cy="609936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直接连接符 94"/>
                <p:cNvCxnSpPr/>
                <p:nvPr>
                  <p:custDataLst>
                    <p:tags r:id="rId13"/>
                  </p:custDataLst>
                </p:nvPr>
              </p:nvCxnSpPr>
              <p:spPr>
                <a:xfrm>
                  <a:off x="2991256" y="5732219"/>
                  <a:ext cx="406624" cy="406624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4" name="直接连接符 1183"/>
                <p:cNvCxnSpPr/>
                <p:nvPr>
                  <p:custDataLst>
                    <p:tags r:id="rId14"/>
                  </p:custDataLst>
                </p:nvPr>
              </p:nvCxnSpPr>
              <p:spPr>
                <a:xfrm>
                  <a:off x="3194569" y="5732219"/>
                  <a:ext cx="203313" cy="203313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5" name="直接连接符 1184"/>
                <p:cNvCxnSpPr/>
                <p:nvPr>
                  <p:custDataLst>
                    <p:tags r:id="rId15"/>
                  </p:custDataLst>
                </p:nvPr>
              </p:nvCxnSpPr>
              <p:spPr>
                <a:xfrm>
                  <a:off x="2178006" y="5935532"/>
                  <a:ext cx="609937" cy="609937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6" name="直接连接符 1185"/>
                <p:cNvCxnSpPr/>
                <p:nvPr>
                  <p:custDataLst>
                    <p:tags r:id="rId16"/>
                  </p:custDataLst>
                </p:nvPr>
              </p:nvCxnSpPr>
              <p:spPr>
                <a:xfrm>
                  <a:off x="2178006" y="6138844"/>
                  <a:ext cx="406625" cy="406625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7" name="直接连接符 1186"/>
                <p:cNvCxnSpPr/>
                <p:nvPr>
                  <p:custDataLst>
                    <p:tags r:id="rId17"/>
                  </p:custDataLst>
                </p:nvPr>
              </p:nvCxnSpPr>
              <p:spPr>
                <a:xfrm>
                  <a:off x="2178006" y="6342156"/>
                  <a:ext cx="203313" cy="203313"/>
                </a:xfrm>
                <a:prstGeom prst="line">
                  <a:avLst/>
                </a:prstGeom>
                <a:ln w="12700">
                  <a:solidFill>
                    <a:schemeClr val="bg1">
                      <a:alpha val="98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1" name="文本框 10"/>
            <p:cNvSpPr txBox="1"/>
            <p:nvPr>
              <p:custDataLst>
                <p:tags r:id="rId4"/>
              </p:custDataLst>
            </p:nvPr>
          </p:nvSpPr>
          <p:spPr>
            <a:xfrm>
              <a:off x="3200740" y="5359355"/>
              <a:ext cx="7399999" cy="368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ea typeface="+mj-ea"/>
                </a:rPr>
                <a:t>Tidal Irrigation Technology</a:t>
              </a:r>
            </a:p>
          </p:txBody>
        </p:sp>
        <p:sp>
          <p:nvSpPr>
            <p:cNvPr id="12" name="文本框 11"/>
            <p:cNvSpPr txBox="1"/>
            <p:nvPr>
              <p:custDataLst>
                <p:tags r:id="rId5"/>
              </p:custDataLst>
            </p:nvPr>
          </p:nvSpPr>
          <p:spPr>
            <a:xfrm>
              <a:off x="3200743" y="4995245"/>
              <a:ext cx="1817693" cy="3987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i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Part 04</a:t>
              </a:r>
              <a:r>
                <a:rPr lang="en-US" altLang="zh-CN" sz="2000" i="1" dirty="0">
                  <a:solidFill>
                    <a:srgbClr val="DEB85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endParaRPr lang="zh-CN" altLang="en-US" sz="2000" i="1" dirty="0">
                <a:solidFill>
                  <a:srgbClr val="DEB8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7" name="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-850900" y="62896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95630" y="512445"/>
            <a:ext cx="90887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Four Major Water Saving Irrigation Technologies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23392" y="1526997"/>
            <a:ext cx="5351580" cy="1003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1" indent="-285750" algn="l"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4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Core features: 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Precisely matches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crops’ water-demand patterns.</a:t>
            </a:r>
          </a:p>
          <a:p>
            <a:pPr marL="288290" lvl="1" indent="-285750" algn="l"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4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Key mechanisms: 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Data-driven decision-making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</a:p>
          <a:p>
            <a:pPr marL="288290" lvl="1" indent="-285750" algn="l"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4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Outcomes: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14697" y="1526997"/>
            <a:ext cx="5424738" cy="548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1" indent="-285750" algn="l"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4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Core feature: 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Unattended operation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and 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remote control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</a:p>
          <a:p>
            <a:pPr marL="288290" lvl="1" indent="-285750" algn="l"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4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Outcomes: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414697" y="3971564"/>
            <a:ext cx="5424738" cy="764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1" indent="-285750" algn="l"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4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Core features and mechanism: 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Uses bottom-up water absorption 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and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recycles nutrient solution. </a:t>
            </a:r>
          </a:p>
          <a:p>
            <a:pPr marL="288290" lvl="1" indent="-285750" algn="l"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4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Outcomes: </a:t>
            </a:r>
          </a:p>
        </p:txBody>
      </p:sp>
      <p:sp>
        <p:nvSpPr>
          <p:cNvPr id="6" name="矩形: 圆角 5"/>
          <p:cNvSpPr/>
          <p:nvPr/>
        </p:nvSpPr>
        <p:spPr>
          <a:xfrm>
            <a:off x="695325" y="1233845"/>
            <a:ext cx="3214041" cy="288000"/>
          </a:xfrm>
          <a:prstGeom prst="roundRect">
            <a:avLst>
              <a:gd name="adj" fmla="val 50000"/>
            </a:avLst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On-Demand Irrigation</a:t>
            </a:r>
          </a:p>
        </p:txBody>
      </p:sp>
      <p:sp>
        <p:nvSpPr>
          <p:cNvPr id="9" name="矩形: 圆角 8"/>
          <p:cNvSpPr/>
          <p:nvPr/>
        </p:nvSpPr>
        <p:spPr>
          <a:xfrm>
            <a:off x="1021217" y="2503404"/>
            <a:ext cx="4860000" cy="216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Improves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water-use efficiency.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1021217" y="2744541"/>
            <a:ext cx="4860000" cy="216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Enables 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controlled response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to drought and waterlogging. 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21217" y="2985679"/>
            <a:ext cx="4860000" cy="216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Provides a 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scientific basis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for irrigation management. </a:t>
            </a:r>
          </a:p>
        </p:txBody>
      </p:sp>
      <p:sp>
        <p:nvSpPr>
          <p:cNvPr id="12" name="矩形: 圆角 11"/>
          <p:cNvSpPr/>
          <p:nvPr/>
        </p:nvSpPr>
        <p:spPr>
          <a:xfrm>
            <a:off x="6731770" y="1233845"/>
            <a:ext cx="3214041" cy="288000"/>
          </a:xfrm>
          <a:prstGeom prst="roundRect">
            <a:avLst>
              <a:gd name="adj" fmla="val 50000"/>
            </a:avLst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Automated Irrigation</a:t>
            </a:r>
          </a:p>
        </p:txBody>
      </p:sp>
      <p:sp>
        <p:nvSpPr>
          <p:cNvPr id="13" name="矩形: 圆角 12"/>
          <p:cNvSpPr/>
          <p:nvPr/>
        </p:nvSpPr>
        <p:spPr>
          <a:xfrm>
            <a:off x="6793764" y="2078481"/>
            <a:ext cx="4647571" cy="216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Reduces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labor costs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</a:p>
        </p:txBody>
      </p:sp>
      <p:sp>
        <p:nvSpPr>
          <p:cNvPr id="14" name="矩形: 圆角 13"/>
          <p:cNvSpPr/>
          <p:nvPr/>
        </p:nvSpPr>
        <p:spPr>
          <a:xfrm>
            <a:off x="6793764" y="2312061"/>
            <a:ext cx="4647571" cy="216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Improves 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operational efficiency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</a:p>
        </p:txBody>
      </p:sp>
      <p:sp>
        <p:nvSpPr>
          <p:cNvPr id="15" name="矩形: 圆角 14"/>
          <p:cNvSpPr/>
          <p:nvPr/>
        </p:nvSpPr>
        <p:spPr>
          <a:xfrm>
            <a:off x="6793764" y="2545641"/>
            <a:ext cx="4647571" cy="216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Delivers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uniform and stable water distribution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414697" y="2793290"/>
            <a:ext cx="5170222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1" indent="-285750" algn="l"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4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Key mechanisms: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Automatically adjusts irrigation volume and timing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in response to changes in weather and soil moisture. </a:t>
            </a:r>
          </a:p>
        </p:txBody>
      </p:sp>
      <p:sp>
        <p:nvSpPr>
          <p:cNvPr id="17" name="矩形: 圆角 16"/>
          <p:cNvSpPr/>
          <p:nvPr/>
        </p:nvSpPr>
        <p:spPr>
          <a:xfrm>
            <a:off x="695326" y="3396413"/>
            <a:ext cx="2259472" cy="288000"/>
          </a:xfrm>
          <a:prstGeom prst="roundRect">
            <a:avLst>
              <a:gd name="adj" fmla="val 50000"/>
            </a:avLst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Fertigation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23392" y="3718762"/>
            <a:ext cx="53515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1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4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Core features: 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Enables 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simultaneous application of water and nutrients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</a:p>
          <a:p>
            <a:pPr marL="288290" lvl="1" indent="-28575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4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Outcomes: </a:t>
            </a:r>
          </a:p>
        </p:txBody>
      </p:sp>
      <p:sp>
        <p:nvSpPr>
          <p:cNvPr id="19" name="矩形: 圆角 18"/>
          <p:cNvSpPr/>
          <p:nvPr/>
        </p:nvSpPr>
        <p:spPr>
          <a:xfrm>
            <a:off x="1021216" y="4437532"/>
            <a:ext cx="4860000" cy="216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Reduces 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water and fertilizer use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</a:p>
        </p:txBody>
      </p:sp>
      <p:sp>
        <p:nvSpPr>
          <p:cNvPr id="20" name="矩形: 圆角 19"/>
          <p:cNvSpPr/>
          <p:nvPr/>
        </p:nvSpPr>
        <p:spPr>
          <a:xfrm>
            <a:off x="1021216" y="4674572"/>
            <a:ext cx="4860000" cy="216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Improves 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crop quality and yields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23392" y="4870174"/>
            <a:ext cx="5351580" cy="327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1" indent="-285750" algn="l">
              <a:lnSpc>
                <a:spcPct val="12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4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Key Mechanisms: </a:t>
            </a:r>
          </a:p>
        </p:txBody>
      </p:sp>
      <p:sp>
        <p:nvSpPr>
          <p:cNvPr id="22" name="矩形: 圆角 21"/>
          <p:cNvSpPr/>
          <p:nvPr/>
        </p:nvSpPr>
        <p:spPr>
          <a:xfrm>
            <a:off x="1021216" y="5192792"/>
            <a:ext cx="4860000" cy="216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Provides 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precise nutrient supply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to root zones.</a:t>
            </a:r>
          </a:p>
        </p:txBody>
      </p:sp>
      <p:sp>
        <p:nvSpPr>
          <p:cNvPr id="23" name="矩形: 圆角 22"/>
          <p:cNvSpPr/>
          <p:nvPr/>
        </p:nvSpPr>
        <p:spPr>
          <a:xfrm>
            <a:off x="1021216" y="5423458"/>
            <a:ext cx="4860000" cy="216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Minimizes 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resource waste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and environmental pollution.</a:t>
            </a:r>
          </a:p>
        </p:txBody>
      </p:sp>
      <p:sp>
        <p:nvSpPr>
          <p:cNvPr id="24" name="矩形: 圆角 23"/>
          <p:cNvSpPr/>
          <p:nvPr/>
        </p:nvSpPr>
        <p:spPr>
          <a:xfrm flipH="1">
            <a:off x="1021216" y="5654124"/>
            <a:ext cx="4860000" cy="216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Adaptable to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diverse terrains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</a:p>
        </p:txBody>
      </p:sp>
      <p:sp>
        <p:nvSpPr>
          <p:cNvPr id="25" name="矩形: 圆角 24"/>
          <p:cNvSpPr/>
          <p:nvPr/>
        </p:nvSpPr>
        <p:spPr>
          <a:xfrm>
            <a:off x="6731770" y="3660909"/>
            <a:ext cx="2608713" cy="288000"/>
          </a:xfrm>
          <a:prstGeom prst="roundRect">
            <a:avLst>
              <a:gd name="adj" fmla="val 50000"/>
            </a:avLst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Tidal Irrigation</a:t>
            </a:r>
          </a:p>
        </p:txBody>
      </p:sp>
      <p:sp>
        <p:nvSpPr>
          <p:cNvPr id="26" name="矩形: 圆角 25"/>
          <p:cNvSpPr/>
          <p:nvPr/>
        </p:nvSpPr>
        <p:spPr>
          <a:xfrm>
            <a:off x="6793764" y="4746547"/>
            <a:ext cx="4647571" cy="216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Improves </a:t>
            </a:r>
            <a:r>
              <a:rPr lang="en-US" altLang="zh-CN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water-use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efficiency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</a:p>
        </p:txBody>
      </p:sp>
      <p:sp>
        <p:nvSpPr>
          <p:cNvPr id="27" name="矩形: 圆角 26"/>
          <p:cNvSpPr/>
          <p:nvPr/>
        </p:nvSpPr>
        <p:spPr>
          <a:xfrm>
            <a:off x="6793764" y="4978257"/>
            <a:ext cx="4647571" cy="216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Reduces 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water and fertilizer inputs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</a:p>
        </p:txBody>
      </p:sp>
      <p:sp>
        <p:nvSpPr>
          <p:cNvPr id="28" name="矩形: 圆角 27"/>
          <p:cNvSpPr/>
          <p:nvPr/>
        </p:nvSpPr>
        <p:spPr>
          <a:xfrm>
            <a:off x="6793764" y="5209967"/>
            <a:ext cx="4647571" cy="216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Creates a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tidy growing environment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</a:p>
        </p:txBody>
      </p:sp>
      <p:sp>
        <p:nvSpPr>
          <p:cNvPr id="29" name="矩形: 圆角 28"/>
          <p:cNvSpPr/>
          <p:nvPr/>
        </p:nvSpPr>
        <p:spPr>
          <a:xfrm>
            <a:off x="6793764" y="5441677"/>
            <a:ext cx="4647571" cy="216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Ideal for </a:t>
            </a:r>
            <a:r>
              <a:rPr lang="en-US" altLang="zh-CN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seedlings and potted production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</a:p>
        </p:txBody>
      </p:sp>
      <p:pic>
        <p:nvPicPr>
          <p:cNvPr id="7" name="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9300" y="620236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2" grpId="0" build="p"/>
      <p:bldP spid="5" grpId="0" build="p"/>
      <p:bldP spid="8" grpId="0" build="p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18" grpId="0" build="p"/>
      <p:bldP spid="19" grpId="0" animBg="1"/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199255" y="2393950"/>
            <a:ext cx="982980" cy="1521460"/>
            <a:chOff x="1432560" y="2630282"/>
            <a:chExt cx="853440" cy="132062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86000" y="2630282"/>
              <a:ext cx="0" cy="13206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432560" y="3940976"/>
              <a:ext cx="85344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文本框 126"/>
          <p:cNvSpPr txBox="1"/>
          <p:nvPr/>
        </p:nvSpPr>
        <p:spPr>
          <a:xfrm>
            <a:off x="2514437" y="1010906"/>
            <a:ext cx="2699712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altLang="zh-CN" sz="3200" i="1" dirty="0">
                <a:solidFill>
                  <a:srgbClr val="5BAE3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rPr>
              <a:t>PART.01</a:t>
            </a:r>
            <a:endParaRPr lang="zh-CN" altLang="en-US" sz="3200" i="1" dirty="0">
              <a:solidFill>
                <a:srgbClr val="5BAE3E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21" name="组合 120"/>
          <p:cNvGrpSpPr/>
          <p:nvPr/>
        </p:nvGrpSpPr>
        <p:grpSpPr>
          <a:xfrm rot="16200000" flipV="1">
            <a:off x="403225" y="4108450"/>
            <a:ext cx="631825" cy="423545"/>
            <a:chOff x="1432560" y="2623534"/>
            <a:chExt cx="853440" cy="1320624"/>
          </a:xfrm>
        </p:grpSpPr>
        <p:cxnSp>
          <p:nvCxnSpPr>
            <p:cNvPr id="122" name="直接连接符 121"/>
            <p:cNvCxnSpPr/>
            <p:nvPr/>
          </p:nvCxnSpPr>
          <p:spPr>
            <a:xfrm>
              <a:off x="2285999" y="2623534"/>
              <a:ext cx="0" cy="13206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>
              <a:off x="1432560" y="3930930"/>
              <a:ext cx="85344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组合 107"/>
          <p:cNvGrpSpPr/>
          <p:nvPr/>
        </p:nvGrpSpPr>
        <p:grpSpPr>
          <a:xfrm>
            <a:off x="1280745" y="3333888"/>
            <a:ext cx="1538345" cy="1025562"/>
            <a:chOff x="2178006" y="5732219"/>
            <a:chExt cx="1219876" cy="813250"/>
          </a:xfrm>
        </p:grpSpPr>
        <p:cxnSp>
          <p:nvCxnSpPr>
            <p:cNvPr id="109" name="直接连接符 108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5625511" y="2889525"/>
            <a:ext cx="6038666" cy="1078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00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FFFF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On-Demand Irrigation and Soil Moisture Monitoring</a:t>
            </a:r>
          </a:p>
        </p:txBody>
      </p:sp>
      <p:pic>
        <p:nvPicPr>
          <p:cNvPr id="3" name="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79463" y="630396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7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93090" y="1121706"/>
            <a:ext cx="5011420" cy="490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lvl="1" indent="0" algn="l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2400" b="1" dirty="0">
                <a:solidFill>
                  <a:sysClr val="windowText" lastClr="000000"/>
                </a:solidFill>
                <a:ea typeface="+mn-ea"/>
                <a:cs typeface="+mn-ea"/>
                <a:sym typeface="+mn-ea"/>
              </a:rPr>
              <a:t>(1) What is on-demand irrigation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81267" y="431757"/>
            <a:ext cx="853954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On-Demand Irrigation Technology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78815" y="4495165"/>
            <a:ext cx="1081468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-284480" algn="l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note: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593089" y="1814566"/>
            <a:ext cx="5771615" cy="665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Definition</a:t>
            </a:r>
          </a:p>
          <a:p>
            <a:pPr marL="575945" lvl="1" indent="-285750" algn="l"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Rational regulation of water resources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including: 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8590" y="1870671"/>
            <a:ext cx="4994910" cy="2795270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>
            <a:off x="1269578" y="2532154"/>
            <a:ext cx="4647571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Natural precipitation.</a:t>
            </a:r>
          </a:p>
        </p:txBody>
      </p:sp>
      <p:sp>
        <p:nvSpPr>
          <p:cNvPr id="7" name="矩形: 圆角 6"/>
          <p:cNvSpPr/>
          <p:nvPr/>
        </p:nvSpPr>
        <p:spPr>
          <a:xfrm>
            <a:off x="1269578" y="2887464"/>
            <a:ext cx="4647571" cy="287655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Irrigation water.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1269578" y="3242429"/>
            <a:ext cx="4647571" cy="287655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Soil water.</a:t>
            </a: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593089" y="3544817"/>
            <a:ext cx="5771615" cy="88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5945" lvl="1" indent="-285750" algn="l"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Based on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crop water-requirement patterns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</a:p>
          <a:p>
            <a:pPr marL="575945" lvl="1" indent="-285750" algn="l"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Considers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the interaction between fertilization and water supply. 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93089" y="5032319"/>
            <a:ext cx="10561080" cy="635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5945" lvl="1" indent="-285750" algn="l"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Engineering, agronomic, mechanical, biological, and operational measures adopted.</a:t>
            </a:r>
          </a:p>
          <a:p>
            <a:pPr marL="290195" lvl="1" indent="0" algn="l"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       to meet crop water demands.</a:t>
            </a:r>
          </a:p>
        </p:txBody>
      </p:sp>
      <p:sp>
        <p:nvSpPr>
          <p:cNvPr id="11" name="右箭头 10"/>
          <p:cNvSpPr/>
          <p:nvPr/>
        </p:nvSpPr>
        <p:spPr>
          <a:xfrm>
            <a:off x="1269365" y="5420360"/>
            <a:ext cx="180000" cy="1440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93089" y="467868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8290" indent="-288290" algn="l"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Measures</a:t>
            </a:r>
          </a:p>
        </p:txBody>
      </p:sp>
      <p:pic>
        <p:nvPicPr>
          <p:cNvPr id="13" name="6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706438" y="62896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/>
      <p:bldP spid="4" grpId="0"/>
      <p:bldP spid="2" grpId="0" uiExpand="1" build="p"/>
      <p:bldP spid="6" grpId="0" animBg="1"/>
      <p:bldP spid="7" grpId="0" animBg="1"/>
      <p:bldP spid="8" grpId="0" animBg="1"/>
      <p:bldP spid="9" grpId="0" uiExpand="1" build="p"/>
      <p:bldP spid="10" grpId="0" uiExpand="1" build="p"/>
      <p:bldP spid="11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1760788"/>
            <a:ext cx="12192000" cy="172800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9279" y="1893401"/>
            <a:ext cx="7880953" cy="1386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Field Sensing for On-Demand Irrigation</a:t>
            </a: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Comprehensive and multi-dimensional field sensing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is essential.</a:t>
            </a: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Sensors and monitoring devices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→ collect key field environmental data in real time →to support informed irrigation decisions.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89279" y="3563462"/>
            <a:ext cx="7880350" cy="752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Factors Covered by Field Sensing</a:t>
            </a:r>
          </a:p>
          <a:p>
            <a:pPr marL="290195" lvl="1" indent="0" algn="l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⇨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Crop water demand and growing conditions: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81267" y="431757"/>
            <a:ext cx="853954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On-Demand Irrigation Technology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3089" y="1121706"/>
            <a:ext cx="8358405" cy="490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lvl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sz="2400" b="1" dirty="0">
                <a:solidFill>
                  <a:sysClr val="windowText" lastClr="000000"/>
                </a:solidFill>
                <a:cs typeface="+mn-ea"/>
                <a:sym typeface="+mn-ea"/>
              </a:rPr>
              <a:t>(2) Prerequisites for achieving on-demand irrigation</a:t>
            </a:r>
          </a:p>
        </p:txBody>
      </p:sp>
      <p:pic>
        <p:nvPicPr>
          <p:cNvPr id="5" name="图片 4" descr="按需灌溉场景生成 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4267" y="944880"/>
            <a:ext cx="2772408" cy="4935220"/>
          </a:xfrm>
          <a:prstGeom prst="rect">
            <a:avLst/>
          </a:prstGeom>
        </p:spPr>
      </p:pic>
      <p:sp>
        <p:nvSpPr>
          <p:cNvPr id="7" name="矩形: 圆角 6"/>
          <p:cNvSpPr/>
          <p:nvPr/>
        </p:nvSpPr>
        <p:spPr>
          <a:xfrm>
            <a:off x="1239349" y="4345588"/>
            <a:ext cx="4647571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Soil moisture and its dynamics.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1239349" y="4658827"/>
            <a:ext cx="4647571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Surface and subsurface temperature. </a:t>
            </a:r>
          </a:p>
        </p:txBody>
      </p:sp>
      <p:sp>
        <p:nvSpPr>
          <p:cNvPr id="9" name="矩形: 圆角 8"/>
          <p:cNvSpPr/>
          <p:nvPr/>
        </p:nvSpPr>
        <p:spPr>
          <a:xfrm>
            <a:off x="1239349" y="4972066"/>
            <a:ext cx="4647571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Location and proportion of active crop roots. 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239349" y="5285306"/>
            <a:ext cx="4647571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Meteorological data. </a:t>
            </a:r>
          </a:p>
        </p:txBody>
      </p:sp>
      <p:pic>
        <p:nvPicPr>
          <p:cNvPr id="12" name="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20725" y="623093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  <p:bldP spid="2" grpId="0" uiExpand="1" build="p"/>
      <p:bldP spid="10" grpId="0" uiExpand="1" build="p"/>
      <p:bldP spid="4" grpId="0"/>
      <p:bldP spid="7" grpId="0" animBg="1"/>
      <p:bldP spid="8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1715135"/>
            <a:ext cx="12192000" cy="183600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3088" y="1795339"/>
            <a:ext cx="11037173" cy="1579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Execution Mechanism</a:t>
            </a:r>
          </a:p>
          <a:p>
            <a:pPr marL="575945" lvl="1" indent="-285750" algn="l">
              <a:lnSpc>
                <a:spcPct val="12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Based on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intelligent technologies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and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big data analytics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</a:p>
          <a:p>
            <a:pPr marL="575945" lvl="1" indent="-285750" algn="l">
              <a:lnSpc>
                <a:spcPct val="12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Integrated analysis and processing of soil moisture and meteorological data.</a:t>
            </a:r>
          </a:p>
          <a:p>
            <a:pPr marL="575945" lvl="2" indent="0" algn="l">
              <a:lnSpc>
                <a:spcPct val="12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⇨ Irrigation decisions are made for each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irrigation rotation group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equipped with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intelligent reference points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 </a:t>
            </a:r>
          </a:p>
          <a:p>
            <a:pPr marL="575945" lvl="2" indent="0" algn="l">
              <a:lnSpc>
                <a:spcPct val="12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⇨ Whether irrigation is needed + the exact timing. 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93088" y="3608189"/>
            <a:ext cx="8539480" cy="693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System Components</a:t>
            </a:r>
          </a:p>
          <a:p>
            <a:pPr marL="575945" lvl="1" indent="-285750" algn="l">
              <a:lnSpc>
                <a:spcPct val="12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Intelligent reference points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81267" y="431757"/>
            <a:ext cx="853954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On-Demand Irrigation Technology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93089" y="1121706"/>
            <a:ext cx="8358405" cy="490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lvl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sz="2400" b="1" dirty="0">
                <a:solidFill>
                  <a:sysClr val="windowText" lastClr="000000"/>
                </a:solidFill>
                <a:cs typeface="+mn-ea"/>
                <a:sym typeface="+mn-ea"/>
              </a:rPr>
              <a:t>(2) Prerequisites for achieving on-demand irrigation</a:t>
            </a:r>
          </a:p>
        </p:txBody>
      </p:sp>
      <p:pic>
        <p:nvPicPr>
          <p:cNvPr id="2" name="图片 1" descr="节水农业与水资源优化配置 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6944" y="3431230"/>
            <a:ext cx="4359731" cy="2448870"/>
          </a:xfrm>
          <a:prstGeom prst="rect">
            <a:avLst/>
          </a:prstGeom>
        </p:spPr>
      </p:pic>
      <p:sp>
        <p:nvSpPr>
          <p:cNvPr id="4" name="矩形: 圆角 3"/>
          <p:cNvSpPr/>
          <p:nvPr/>
        </p:nvSpPr>
        <p:spPr>
          <a:xfrm>
            <a:off x="1271464" y="4320712"/>
            <a:ext cx="5796000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Field-deployed 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monitoring sites.</a:t>
            </a:r>
          </a:p>
        </p:txBody>
      </p:sp>
      <p:sp>
        <p:nvSpPr>
          <p:cNvPr id="6" name="矩形: 圆角 5"/>
          <p:cNvSpPr/>
          <p:nvPr/>
        </p:nvSpPr>
        <p:spPr>
          <a:xfrm>
            <a:off x="1271464" y="4633951"/>
            <a:ext cx="5796000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Represent typical moisture conditions within the respective areas. 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1271464" y="5278861"/>
            <a:ext cx="5796000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Field areas divided into </a:t>
            </a:r>
            <a:r>
              <a:rPr lang="en-US" altLang="zh-CN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operational units for rotational irrigation.</a:t>
            </a:r>
          </a:p>
        </p:txBody>
      </p:sp>
      <p:sp>
        <p:nvSpPr>
          <p:cNvPr id="9" name="矩形: 圆角 8"/>
          <p:cNvSpPr/>
          <p:nvPr/>
        </p:nvSpPr>
        <p:spPr>
          <a:xfrm>
            <a:off x="1271464" y="5592100"/>
            <a:ext cx="5796000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0" lvl="2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 accordance with water supply conditions and pipe network layouts.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93088" y="4902200"/>
            <a:ext cx="4533350" cy="360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5945" lvl="1" indent="-285750" algn="l">
              <a:lnSpc>
                <a:spcPct val="12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Irrigation rotation groups</a:t>
            </a:r>
          </a:p>
        </p:txBody>
      </p:sp>
      <p:pic>
        <p:nvPicPr>
          <p:cNvPr id="12" name="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38213" y="621665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8" grpId="0" animBg="1"/>
      <p:bldP spid="3" grpId="0" uiExpand="1" build="p"/>
      <p:bldP spid="11" grpId="0" build="p"/>
      <p:bldP spid="4" grpId="0" animBg="1"/>
      <p:bldP spid="6" grpId="0" animBg="1"/>
      <p:bldP spid="8" grpId="0" animBg="1"/>
      <p:bldP spid="9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991926"/>
            <a:ext cx="12192000" cy="3335099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3089" y="2191416"/>
            <a:ext cx="6320790" cy="822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Sensor Deployment</a:t>
            </a: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Uses sensors and related equipment.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93089" y="3188129"/>
            <a:ext cx="5785039" cy="790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Fixed-Point Measurement</a:t>
            </a: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Systematically measures soil moisture at fixed points.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05331" y="431757"/>
            <a:ext cx="853954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Online Soil Moisture Monitoring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93089" y="4152990"/>
            <a:ext cx="6155333" cy="790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Real-Time Field Insight</a:t>
            </a: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Provides real-time insight into field moisture dynamics. 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745" y="1689302"/>
            <a:ext cx="4202930" cy="394034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3089" y="1121706"/>
            <a:ext cx="8358405" cy="490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lvl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sz="2400" b="1" dirty="0">
                <a:solidFill>
                  <a:sysClr val="windowText" lastClr="000000"/>
                </a:solidFill>
                <a:cs typeface="+mn-ea"/>
                <a:sym typeface="+mn-ea"/>
              </a:rPr>
              <a:t>(1) What is online soil moisture monitoring?</a:t>
            </a:r>
          </a:p>
        </p:txBody>
      </p:sp>
      <p:pic>
        <p:nvPicPr>
          <p:cNvPr id="2" name="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81063" y="60864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15" grpId="0"/>
      <p:bldP spid="6" grpId="0"/>
      <p:bldP spid="10" grpId="0"/>
      <p:bldP spid="5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536688"/>
            <a:ext cx="12192000" cy="3321312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0220" y="1753515"/>
            <a:ext cx="5776331" cy="157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Early Warning &amp; Irrigation Scheduling</a:t>
            </a: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Real-time soil moisture data</a:t>
            </a:r>
          </a:p>
          <a:p>
            <a:pPr marL="861695" lvl="2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→"/>
            </a:pP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Enables early warning against drought and waterlogging. </a:t>
            </a:r>
          </a:p>
          <a:p>
            <a:pPr marL="861695" lvl="2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→"/>
            </a:pP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Serves as a key reference for establishing accurate irrigation schedules.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89915" y="3698240"/>
            <a:ext cx="6184265" cy="1928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Planting Structure Adjustment &amp; Improved Irrigation Management</a:t>
            </a: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Long-term accumulated soil moisture datasets </a:t>
            </a:r>
          </a:p>
          <a:p>
            <a:pPr marL="575945" lvl="2" indent="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→ Support the adjustment of crop planting structures. </a:t>
            </a:r>
          </a:p>
          <a:p>
            <a:pPr marL="575945" lvl="2" indent="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→ Promote more scientific and efficient irrigation management. </a:t>
            </a:r>
          </a:p>
          <a:p>
            <a:pPr marL="575945" lvl="2" indent="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  Achieving water conservation and productivity improvement. 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4180" y="1717939"/>
            <a:ext cx="4855845" cy="26924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331" y="431757"/>
            <a:ext cx="853954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Online Soil Moisture Monitoring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93089" y="1121706"/>
            <a:ext cx="8358405" cy="490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lvl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sz="2400" b="1" dirty="0">
                <a:solidFill>
                  <a:sysClr val="windowText" lastClr="000000"/>
                </a:solidFill>
                <a:cs typeface="+mn-ea"/>
                <a:sym typeface="+mn-ea"/>
              </a:rPr>
              <a:t>(2) Functions of soil moisture monitoring</a:t>
            </a:r>
          </a:p>
        </p:txBody>
      </p:sp>
      <p:sp>
        <p:nvSpPr>
          <p:cNvPr id="2" name="右箭头 1"/>
          <p:cNvSpPr/>
          <p:nvPr/>
        </p:nvSpPr>
        <p:spPr>
          <a:xfrm>
            <a:off x="1271270" y="5347335"/>
            <a:ext cx="177800" cy="18000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08038" y="611505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15" grpId="0" build="p"/>
      <p:bldP spid="12" grpId="0" uiExpand="1" build="p"/>
      <p:bldP spid="5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95325" y="2340174"/>
            <a:ext cx="4939356" cy="1844055"/>
            <a:chOff x="695325" y="2340174"/>
            <a:chExt cx="4939356" cy="1844055"/>
          </a:xfrm>
        </p:grpSpPr>
        <p:sp>
          <p:nvSpPr>
            <p:cNvPr id="15" name="矩形: 圆角 14"/>
            <p:cNvSpPr/>
            <p:nvPr>
              <p:custDataLst>
                <p:tags r:id="rId13"/>
              </p:custDataLst>
            </p:nvPr>
          </p:nvSpPr>
          <p:spPr>
            <a:xfrm>
              <a:off x="695325" y="2340174"/>
              <a:ext cx="4939356" cy="1764000"/>
            </a:xfrm>
            <a:prstGeom prst="roundRect">
              <a:avLst>
                <a:gd name="adj" fmla="val 9681"/>
              </a:avLst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>
              <p:custDataLst>
                <p:tags r:id="rId14"/>
              </p:custDataLst>
            </p:nvPr>
          </p:nvSpPr>
          <p:spPr>
            <a:xfrm>
              <a:off x="4892608" y="3537898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C000"/>
                  </a:solidFill>
                </a:rPr>
                <a:t>01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729288" y="2340174"/>
            <a:ext cx="5770399" cy="1844055"/>
            <a:chOff x="5729288" y="2340174"/>
            <a:chExt cx="5770399" cy="1844055"/>
          </a:xfrm>
        </p:grpSpPr>
        <p:sp>
          <p:nvSpPr>
            <p:cNvPr id="21" name="矩形: 圆角 20"/>
            <p:cNvSpPr/>
            <p:nvPr>
              <p:custDataLst>
                <p:tags r:id="rId11"/>
              </p:custDataLst>
            </p:nvPr>
          </p:nvSpPr>
          <p:spPr>
            <a:xfrm>
              <a:off x="5729288" y="2340174"/>
              <a:ext cx="5770399" cy="1764000"/>
            </a:xfrm>
            <a:prstGeom prst="roundRect">
              <a:avLst>
                <a:gd name="adj" fmla="val 9681"/>
              </a:avLst>
            </a:prstGeom>
            <a:solidFill>
              <a:srgbClr val="5BAE3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>
              <p:custDataLst>
                <p:tags r:id="rId12"/>
              </p:custDataLst>
            </p:nvPr>
          </p:nvSpPr>
          <p:spPr>
            <a:xfrm>
              <a:off x="5819968" y="3537898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rgbClr val="5BAE3E"/>
                  </a:solidFill>
                </a:rPr>
                <a:t>02</a:t>
              </a:r>
              <a:endParaRPr lang="zh-CN" altLang="en-US" sz="3600" b="1" dirty="0">
                <a:solidFill>
                  <a:srgbClr val="5BAE3E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95325" y="4216590"/>
            <a:ext cx="4939356" cy="1853170"/>
            <a:chOff x="695325" y="4216590"/>
            <a:chExt cx="4939356" cy="1853170"/>
          </a:xfrm>
        </p:grpSpPr>
        <p:sp>
          <p:nvSpPr>
            <p:cNvPr id="22" name="矩形: 圆角 21"/>
            <p:cNvSpPr/>
            <p:nvPr>
              <p:custDataLst>
                <p:tags r:id="rId9"/>
              </p:custDataLst>
            </p:nvPr>
          </p:nvSpPr>
          <p:spPr>
            <a:xfrm>
              <a:off x="695325" y="4216590"/>
              <a:ext cx="4939356" cy="1764000"/>
            </a:xfrm>
            <a:prstGeom prst="roundRect">
              <a:avLst>
                <a:gd name="adj" fmla="val 9681"/>
              </a:avLst>
            </a:prstGeom>
            <a:solidFill>
              <a:srgbClr val="5BAE3E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>
              <p:custDataLst>
                <p:tags r:id="rId10"/>
              </p:custDataLst>
            </p:nvPr>
          </p:nvSpPr>
          <p:spPr>
            <a:xfrm>
              <a:off x="4892608" y="5423429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rgbClr val="5BAE3E"/>
                  </a:solidFill>
                </a:rPr>
                <a:t>03</a:t>
              </a:r>
              <a:endParaRPr lang="zh-CN" altLang="en-US" sz="3600" b="1" dirty="0">
                <a:solidFill>
                  <a:srgbClr val="5BAE3E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729288" y="4216590"/>
            <a:ext cx="5770399" cy="1853170"/>
            <a:chOff x="5729288" y="4216590"/>
            <a:chExt cx="5770399" cy="1853170"/>
          </a:xfrm>
        </p:grpSpPr>
        <p:sp>
          <p:nvSpPr>
            <p:cNvPr id="23" name="矩形: 圆角 22"/>
            <p:cNvSpPr/>
            <p:nvPr>
              <p:custDataLst>
                <p:tags r:id="rId7"/>
              </p:custDataLst>
            </p:nvPr>
          </p:nvSpPr>
          <p:spPr>
            <a:xfrm>
              <a:off x="5729288" y="4216590"/>
              <a:ext cx="5770399" cy="1764000"/>
            </a:xfrm>
            <a:prstGeom prst="roundRect">
              <a:avLst>
                <a:gd name="adj" fmla="val 9681"/>
              </a:avLst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8"/>
              </p:custDataLst>
            </p:nvPr>
          </p:nvSpPr>
          <p:spPr>
            <a:xfrm>
              <a:off x="5819968" y="5423429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C000"/>
                  </a:solidFill>
                </a:rPr>
                <a:t>04</a:t>
              </a:r>
            </a:p>
          </p:txBody>
        </p:sp>
      </p:grp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36229" y="2516629"/>
            <a:ext cx="4538960" cy="1258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Sensor Application Layer</a:t>
            </a:r>
          </a:p>
          <a:p>
            <a:pPr marL="575945" lvl="1" indent="-28575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Composed of soil moisture sensors. </a:t>
            </a:r>
          </a:p>
          <a:p>
            <a:pPr marL="575945" lvl="1" indent="-28575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Captures soil moisture data at different soil depths. </a:t>
            </a: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836229" y="4394013"/>
            <a:ext cx="4537329" cy="1258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 algn="l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Information Transmission Layer</a:t>
            </a:r>
          </a:p>
          <a:p>
            <a:pPr marL="575945" lvl="1" indent="-285750" algn="l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Wireless networks are used. </a:t>
            </a:r>
          </a:p>
          <a:p>
            <a:pPr marL="575945" lvl="1" indent="-285750" algn="l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Transmits locally processed data to the central receiving station. </a:t>
            </a: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6151418" y="4394013"/>
            <a:ext cx="5186441" cy="152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 algn="l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Information Application Layer</a:t>
            </a:r>
          </a:p>
          <a:p>
            <a:pPr marL="575945" lvl="1" indent="-285750" algn="l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Comprising data-receiving hardware and supporting software. </a:t>
            </a:r>
          </a:p>
          <a:p>
            <a:pPr marL="575945" lvl="1" indent="-285750" algn="l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Performs remote data reception, processing, storage, and application functions. </a:t>
            </a:r>
          </a:p>
        </p:txBody>
      </p:sp>
      <p:sp>
        <p:nvSpPr>
          <p:cNvPr id="26" name="矩形: 圆角 25"/>
          <p:cNvSpPr/>
          <p:nvPr/>
        </p:nvSpPr>
        <p:spPr>
          <a:xfrm>
            <a:off x="713673" y="1793607"/>
            <a:ext cx="5521960" cy="360000"/>
          </a:xfrm>
          <a:prstGeom prst="roundRect">
            <a:avLst>
              <a:gd name="adj" fmla="val 50000"/>
            </a:avLst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Four-Layer Architecture</a:t>
            </a: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6154460" y="2516629"/>
            <a:ext cx="5243789" cy="1284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Data Acquisition Layer</a:t>
            </a:r>
          </a:p>
          <a:p>
            <a:pPr marL="575945" lvl="1" indent="-28575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Consisting of data logger enclosures. </a:t>
            </a:r>
          </a:p>
          <a:p>
            <a:pPr marL="575945" lvl="1" indent="-28575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Collects moisture readings from sensors.</a:t>
            </a:r>
          </a:p>
          <a:p>
            <a:pPr marL="575945" lvl="1" indent="-28575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Transfers them to data loggers.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05331" y="431757"/>
            <a:ext cx="853954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Online Soil Moisture Monitoring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93089" y="1121706"/>
            <a:ext cx="10805161" cy="490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lvl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sz="2400" b="1" dirty="0">
                <a:solidFill>
                  <a:sysClr val="windowText" lastClr="000000"/>
                </a:solidFill>
                <a:cs typeface="+mn-ea"/>
                <a:sym typeface="+mn-ea"/>
              </a:rPr>
              <a:t>(3) Components of the online soil moisture monitoring system</a:t>
            </a:r>
          </a:p>
        </p:txBody>
      </p:sp>
      <p:pic>
        <p:nvPicPr>
          <p:cNvPr id="2" name="11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011238" y="61880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build="p"/>
      <p:bldP spid="8" grpId="0" build="p"/>
      <p:bldP spid="9" grpId="0" uiExpand="1" build="p"/>
      <p:bldP spid="26" grpId="0" animBg="1"/>
      <p:bldP spid="28" grpId="0" build="p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491344"/>
            <a:ext cx="12192635" cy="2214209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3089" y="1789664"/>
            <a:ext cx="663257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Field-Installed Auxiliary Equipment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05332" y="3892212"/>
            <a:ext cx="5585404" cy="1367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On-Site Data Collection</a:t>
            </a: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On-stie remote monitoring devices: </a:t>
            </a:r>
          </a:p>
          <a:p>
            <a:pPr marL="575945" lvl="2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→ Automatically 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collect real-time soil moisture data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</a:p>
          <a:p>
            <a:pPr marL="575945" lvl="2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→ 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Transmit the data 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over wireless networks.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50227" y="3892212"/>
            <a:ext cx="5073315" cy="1316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Centralized Data Storage</a:t>
            </a: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Monitoring center:</a:t>
            </a:r>
          </a:p>
          <a:p>
            <a:pPr marL="575945" lvl="2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→ Automatically 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receives and stores data 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from all monitoring points in the database. 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91" y="1845943"/>
            <a:ext cx="4194584" cy="196198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331" y="431757"/>
            <a:ext cx="853954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Online Soil Moisture Monitoring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93089" y="1121706"/>
            <a:ext cx="10805161" cy="490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lvl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sz="2400" b="1" dirty="0">
                <a:solidFill>
                  <a:sysClr val="windowText" lastClr="000000"/>
                </a:solidFill>
                <a:cs typeface="+mn-ea"/>
                <a:sym typeface="+mn-ea"/>
              </a:rPr>
              <a:t>(4) Implementation process of the online soil moisture monitoring</a:t>
            </a:r>
          </a:p>
        </p:txBody>
      </p:sp>
      <p:sp>
        <p:nvSpPr>
          <p:cNvPr id="9" name="矩形: 圆角 8"/>
          <p:cNvSpPr/>
          <p:nvPr/>
        </p:nvSpPr>
        <p:spPr>
          <a:xfrm>
            <a:off x="981810" y="2246140"/>
            <a:ext cx="3224530" cy="280035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l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Soil moisture sensors.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4288243" y="2243805"/>
            <a:ext cx="2736000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Data logger enclosures.</a:t>
            </a:r>
          </a:p>
        </p:txBody>
      </p:sp>
      <p:sp>
        <p:nvSpPr>
          <p:cNvPr id="12" name="矩形: 圆角 11"/>
          <p:cNvSpPr/>
          <p:nvPr/>
        </p:nvSpPr>
        <p:spPr>
          <a:xfrm>
            <a:off x="981810" y="2569990"/>
            <a:ext cx="3224530" cy="28067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Power supply systems.</a:t>
            </a:r>
          </a:p>
        </p:txBody>
      </p:sp>
      <p:sp>
        <p:nvSpPr>
          <p:cNvPr id="13" name="矩形: 圆角 12"/>
          <p:cNvSpPr/>
          <p:nvPr/>
        </p:nvSpPr>
        <p:spPr>
          <a:xfrm>
            <a:off x="4288243" y="2564904"/>
            <a:ext cx="2735999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Backend servers.</a:t>
            </a:r>
          </a:p>
        </p:txBody>
      </p:sp>
      <p:sp>
        <p:nvSpPr>
          <p:cNvPr id="14" name="矩形: 圆角 13"/>
          <p:cNvSpPr/>
          <p:nvPr/>
        </p:nvSpPr>
        <p:spPr>
          <a:xfrm>
            <a:off x="981810" y="2893840"/>
            <a:ext cx="3224530" cy="27432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Soil moisture management software.</a:t>
            </a:r>
          </a:p>
        </p:txBody>
      </p:sp>
      <p:sp>
        <p:nvSpPr>
          <p:cNvPr id="16" name="矩形: 圆角 15"/>
          <p:cNvSpPr/>
          <p:nvPr/>
        </p:nvSpPr>
        <p:spPr>
          <a:xfrm>
            <a:off x="4288243" y="2886003"/>
            <a:ext cx="2735999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Communication networks.</a:t>
            </a:r>
          </a:p>
        </p:txBody>
      </p:sp>
      <p:pic>
        <p:nvPicPr>
          <p:cNvPr id="3" name="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20725" y="621665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15" grpId="0"/>
      <p:bldP spid="7" grpId="0" uiExpand="1" build="p"/>
      <p:bldP spid="5" grpId="0" uiExpand="1" build="p"/>
      <p:bldP spid="6" grpId="0"/>
      <p:bldP spid="9" grpId="0" animBg="1"/>
      <p:bldP spid="11" grpId="0" animBg="1"/>
      <p:bldP spid="12" grpId="0" animBg="1"/>
      <p:bldP spid="13" grpId="0" animBg="1"/>
      <p:bldP spid="14" grpId="0" animBg="1"/>
      <p:bldP spid="1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10&quot;:[21552354],&quot;70&quot;:[3318451,3312359,3322227,3313593,3323956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2.3,&quot;left&quot;:246.2,&quot;top&quot;:37.6,&quot;width&quot;:634.35}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0.6,&quot;left&quot;:33.65,&quot;top&quot;:80.05,&quot;width&quot;:863.6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0.6,&quot;left&quot;:33.65,&quot;top&quot;:80.05,&quot;width&quot;:863.6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10.6,&quot;left&quot;:33.65,&quot;top&quot;:80.05,&quot;width&quot;:863.6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66818897637796,&quot;left&quot;:53.442598425196856,&quot;top&quot;:184.26566929133858,&quot;width&quot;:853.3519685039373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66818897637796,&quot;left&quot;:53.442598425196856,&quot;top&quot;:184.26566929133858,&quot;width&quot;:853.3519685039373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66818897637796,&quot;left&quot;:53.442598425196856,&quot;top&quot;:184.26566929133858,&quot;width&quot;:853.3519685039373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66818897637796,&quot;left&quot;:53.442598425196856,&quot;top&quot;:184.26566929133858,&quot;width&quot;:853.3519685039373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66818897637796,&quot;left&quot;:53.442598425196856,&quot;top&quot;:184.26566929133858,&quot;width&quot;:853.3519685039373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66818897637796,&quot;left&quot;:53.442598425196856,&quot;top&quot;:184.26566929133858,&quot;width&quot;:853.3519685039373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66818897637796,&quot;left&quot;:53.442598425196856,&quot;top&quot;:184.26566929133858,&quot;width&quot;:853.3519685039373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66818897637796,&quot;left&quot;:53.442598425196856,&quot;top&quot;:184.26566929133858,&quot;width&quot;:853.3519685039373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66818897637796,&quot;left&quot;:53.442598425196856,&quot;top&quot;:184.26566929133858,&quot;width&quot;:853.3519685039373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66818897637796,&quot;left&quot;:53.442598425196856,&quot;top&quot;:184.26566929133858,&quot;width&quot;:853.3519685039373}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66818897637796,&quot;left&quot;:53.442598425196856,&quot;top&quot;:184.26566929133858,&quot;width&quot;:853.3519685039373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66818897637796,&quot;left&quot;:53.442598425196856,&quot;top&quot;:184.26566929133858,&quot;width&quot;:853.3519685039373}"/>
</p:tagLst>
</file>

<file path=ppt/theme/theme1.xml><?xml version="1.0" encoding="utf-8"?>
<a:theme xmlns:a="http://schemas.openxmlformats.org/drawingml/2006/main" name="Office 主题​​">
  <a:themeElements>
    <a:clrScheme name="自定义 3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8AE77"/>
      </a:accent1>
      <a:accent2>
        <a:srgbClr val="8CF5D4"/>
      </a:accent2>
      <a:accent3>
        <a:srgbClr val="FFE8CB"/>
      </a:accent3>
      <a:accent4>
        <a:srgbClr val="57965F"/>
      </a:accent4>
      <a:accent5>
        <a:srgbClr val="6BEEB8"/>
      </a:accent5>
      <a:accent6>
        <a:srgbClr val="FDCCA4"/>
      </a:accent6>
      <a:hlink>
        <a:srgbClr val="0563C1"/>
      </a:hlink>
      <a:folHlink>
        <a:srgbClr val="954F72"/>
      </a:folHlink>
    </a:clrScheme>
    <a:fontScheme name="思源">
      <a:majorFont>
        <a:latin typeface="Arial Black"/>
        <a:ea typeface="思源宋体 Heavy"/>
        <a:cs typeface=""/>
      </a:majorFont>
      <a:minorFont>
        <a:latin typeface="Ari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130CFC53E1D4458B80B5377008CEEE" ma:contentTypeVersion="19" ma:contentTypeDescription="Create a new document." ma:contentTypeScope="" ma:versionID="c5bca55066547ace3c95494f7058db64">
  <xsd:schema xmlns:xsd="http://www.w3.org/2001/XMLSchema" xmlns:xs="http://www.w3.org/2001/XMLSchema" xmlns:p="http://schemas.microsoft.com/office/2006/metadata/properties" xmlns:ns2="9e4d4028-7d2f-484c-bcd4-65d8dfc13344" xmlns:ns3="ca5b2271-c080-4650-a5bc-0c2553a50190" targetNamespace="http://schemas.microsoft.com/office/2006/metadata/properties" ma:root="true" ma:fieldsID="81bc9a00293841ddd936cdd7271aa752" ns2:_="" ns3:_="">
    <xsd:import namespace="9e4d4028-7d2f-484c-bcd4-65d8dfc13344"/>
    <xsd:import namespace="ca5b2271-c080-4650-a5bc-0c2553a501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4d4028-7d2f-484c-bcd4-65d8dfc133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acc4dc2-1d7d-4ba2-9bc5-748c4ad50a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b2271-c080-4650-a5bc-0c2553a5019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76fce6c-187e-470c-9925-28fe6492cd1f}" ma:internalName="TaxCatchAll" ma:showField="CatchAllData" ma:web="ca5b2271-c080-4650-a5bc-0c2553a501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4d4028-7d2f-484c-bcd4-65d8dfc13344">
      <Terms xmlns="http://schemas.microsoft.com/office/infopath/2007/PartnerControls"/>
    </lcf76f155ced4ddcb4097134ff3c332f>
    <TaxCatchAll xmlns="ca5b2271-c080-4650-a5bc-0c2553a50190" xsi:nil="true"/>
  </documentManagement>
</p:properties>
</file>

<file path=customXml/itemProps1.xml><?xml version="1.0" encoding="utf-8"?>
<ds:datastoreItem xmlns:ds="http://schemas.openxmlformats.org/officeDocument/2006/customXml" ds:itemID="{87F81A20-EE5B-45DB-AAED-0C35ACFFC9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9AF24A-EFA8-4EF8-8BBF-21ED45E7CE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4d4028-7d2f-484c-bcd4-65d8dfc13344"/>
    <ds:schemaRef ds:uri="ca5b2271-c080-4650-a5bc-0c2553a501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46F4D45-53E4-4FA0-B7BF-B647CF486955}">
  <ds:schemaRefs>
    <ds:schemaRef ds:uri="http://schemas.microsoft.com/office/2006/metadata/properties"/>
    <ds:schemaRef ds:uri="http://schemas.microsoft.com/office/infopath/2007/PartnerControls"/>
    <ds:schemaRef ds:uri="9e4d4028-7d2f-484c-bcd4-65d8dfc13344"/>
    <ds:schemaRef ds:uri="ca5b2271-c080-4650-a5bc-0c2553a5019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5424</Words>
  <Application>Microsoft Office PowerPoint</Application>
  <PresentationFormat>Widescreen</PresentationFormat>
  <Paragraphs>243</Paragraphs>
  <Slides>12</Slides>
  <Notes>12</Notes>
  <HiddenSlides>0</HiddenSlides>
  <MMClips>11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V23767</dc:creator>
  <cp:lastModifiedBy>Lily</cp:lastModifiedBy>
  <cp:revision>349</cp:revision>
  <dcterms:created xsi:type="dcterms:W3CDTF">2022-02-05T08:07:00Z</dcterms:created>
  <dcterms:modified xsi:type="dcterms:W3CDTF">2026-09-30T11:52:16Z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6B9D4AE3E96349E3B32B1F4DC1826554_13</vt:lpwstr>
  </property>
  <property fmtid="{D5CDD505-2E9C-101B-9397-08002B2CF9AE}" pid="3" name="KSOProductBuildVer">
    <vt:lpwstr>2052-12.1.0.28505</vt:lpwstr>
  </property>
  <property fmtid="{D5CDD505-2E9C-101B-9397-08002B2CF9AE}" pid="4" name="ContentTypeId">
    <vt:lpwstr>0x0101008C130CFC53E1D4458B80B5377008CEEE</vt:lpwstr>
  </property>
  <property fmtid="{D5CDD505-2E9C-101B-9397-08002B2CF9AE}" pid="5" name="MSIP_Label_2a3a108f-898d-4589-9ebc-7ee3b46df9b8_Enabled">
    <vt:lpwstr>true</vt:lpwstr>
  </property>
  <property fmtid="{D5CDD505-2E9C-101B-9397-08002B2CF9AE}" pid="6" name="MSIP_Label_2a3a108f-898d-4589-9ebc-7ee3b46df9b8_SetDate">
    <vt:lpwstr>2026-09-30T11:51:27Z</vt:lpwstr>
  </property>
  <property fmtid="{D5CDD505-2E9C-101B-9397-08002B2CF9AE}" pid="7" name="MSIP_Label_2a3a108f-898d-4589-9ebc-7ee3b46df9b8_Method">
    <vt:lpwstr>Standard</vt:lpwstr>
  </property>
  <property fmtid="{D5CDD505-2E9C-101B-9397-08002B2CF9AE}" pid="8" name="MSIP_Label_2a3a108f-898d-4589-9ebc-7ee3b46df9b8_Name">
    <vt:lpwstr>Official use only</vt:lpwstr>
  </property>
  <property fmtid="{D5CDD505-2E9C-101B-9397-08002B2CF9AE}" pid="9" name="MSIP_Label_2a3a108f-898d-4589-9ebc-7ee3b46df9b8_SiteId">
    <vt:lpwstr>462ad9ae-d7d9-4206-b874-71b1e079776f</vt:lpwstr>
  </property>
  <property fmtid="{D5CDD505-2E9C-101B-9397-08002B2CF9AE}" pid="10" name="MSIP_Label_2a3a108f-898d-4589-9ebc-7ee3b46df9b8_ActionId">
    <vt:lpwstr>7bcfcaf6-e683-4297-a22b-e889ab2a11a5</vt:lpwstr>
  </property>
  <property fmtid="{D5CDD505-2E9C-101B-9397-08002B2CF9AE}" pid="11" name="MSIP_Label_2a3a108f-898d-4589-9ebc-7ee3b46df9b8_ContentBits">
    <vt:lpwstr>0</vt:lpwstr>
  </property>
  <property fmtid="{D5CDD505-2E9C-101B-9397-08002B2CF9AE}" pid="12" name="MSIP_Label_2a3a108f-898d-4589-9ebc-7ee3b46df9b8_Tag">
    <vt:lpwstr>10, 3, 0, 2</vt:lpwstr>
  </property>
  <property fmtid="{D5CDD505-2E9C-101B-9397-08002B2CF9AE}" pid="13" name="MediaServiceImageTags">
    <vt:lpwstr/>
  </property>
</Properties>
</file>