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10.m4a"/><Relationship Id="rId4" Type="http://schemas.openxmlformats.org/officeDocument/2006/relationships/audio" Target="../media/media10.m4a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png"/><Relationship Id="rId7" Type="http://schemas.microsoft.com/office/2007/relationships/media" Target="../media/media2.m4a"/><Relationship Id="rId6" Type="http://schemas.openxmlformats.org/officeDocument/2006/relationships/audio" Target="../media/media2.m4a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11" Type="http://schemas.microsoft.com/office/2007/relationships/media" Target="../media/media3.m4a"/><Relationship Id="rId10" Type="http://schemas.openxmlformats.org/officeDocument/2006/relationships/audio" Target="../media/media3.m4a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16" Type="http://schemas.microsoft.com/office/2007/relationships/media" Target="../media/media4.m4a"/><Relationship Id="rId15" Type="http://schemas.openxmlformats.org/officeDocument/2006/relationships/audio" Target="../media/media4.m4a"/><Relationship Id="rId14" Type="http://schemas.openxmlformats.org/officeDocument/2006/relationships/image" Target="../media/image25.jpeg"/><Relationship Id="rId13" Type="http://schemas.openxmlformats.org/officeDocument/2006/relationships/image" Target="../media/image24.jpeg"/><Relationship Id="rId12" Type="http://schemas.openxmlformats.org/officeDocument/2006/relationships/image" Target="../media/image23.jpeg"/><Relationship Id="rId11" Type="http://schemas.openxmlformats.org/officeDocument/2006/relationships/image" Target="../media/image22.png"/><Relationship Id="rId10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12" Type="http://schemas.microsoft.com/office/2007/relationships/media" Target="../media/media5.m4a"/><Relationship Id="rId11" Type="http://schemas.openxmlformats.org/officeDocument/2006/relationships/audio" Target="../media/media5.m4a"/><Relationship Id="rId10" Type="http://schemas.openxmlformats.org/officeDocument/2006/relationships/image" Target="../media/image34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6" Type="http://schemas.microsoft.com/office/2007/relationships/media" Target="../media/media6.m4a"/><Relationship Id="rId5" Type="http://schemas.openxmlformats.org/officeDocument/2006/relationships/audio" Target="../media/media6.m4a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7.m4a"/><Relationship Id="rId3" Type="http://schemas.openxmlformats.org/officeDocument/2006/relationships/audio" Target="../media/media7.m4a"/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media" Target="../media/media8.m4a"/><Relationship Id="rId4" Type="http://schemas.openxmlformats.org/officeDocument/2006/relationships/audio" Target="../media/media8.m4a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media" Target="../media/media9.m4a"/><Relationship Id="rId4" Type="http://schemas.openxmlformats.org/officeDocument/2006/relationships/audio" Target="../media/media9.m4a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5" name="椭圆 4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椭圆 7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9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007DBC"/>
                </a:solidFill>
                <a:latin typeface="Open Sans Regular" panose="020B0606030504020204" charset="0"/>
                <a:ea typeface="微软雅黑" panose="020B0503020204020204" charset="-122"/>
                <a:cs typeface="Open Sans Regular" panose="020B0606030504020204" charset="0"/>
              </a:rPr>
              <a:t>04</a:t>
            </a:r>
            <a:endParaRPr lang="en-US" altLang="zh-CN" sz="7200" dirty="0">
              <a:solidFill>
                <a:srgbClr val="007DBC"/>
              </a:solidFill>
              <a:latin typeface="Open Sans Regular" panose="020B0606030504020204" charset="0"/>
              <a:ea typeface="微软雅黑" panose="020B0503020204020204" charset="-122"/>
              <a:cs typeface="Open Sans Regular" panose="020B060603050402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16357" y="4260859"/>
            <a:ext cx="10653970" cy="1754302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007DBC"/>
                </a:solidFill>
                <a:latin typeface="Open Sans Regular" panose="020B0606030504020204" charset="0"/>
                <a:ea typeface="微软雅黑" panose="020B0503020204020204" charset="-122"/>
                <a:cs typeface="Open Sans Regular" panose="020B0606030504020204" charset="0"/>
              </a:rPr>
              <a:t>Comprehensive Utilization of </a:t>
            </a:r>
            <a:r>
              <a:rPr lang="en-US" altLang="zh-CN" sz="3600" dirty="0" smtClean="0">
                <a:solidFill>
                  <a:srgbClr val="007DBC"/>
                </a:solidFill>
                <a:latin typeface="Open Sans Regular" panose="020B0606030504020204" charset="0"/>
                <a:ea typeface="微软雅黑" panose="020B0503020204020204" charset="-122"/>
                <a:cs typeface="Open Sans Regular" panose="020B0606030504020204" charset="0"/>
              </a:rPr>
              <a:t>Sweet Potato by-products</a:t>
            </a:r>
            <a:endParaRPr lang="en-US" altLang="zh-CN" sz="3600" dirty="0" smtClean="0">
              <a:solidFill>
                <a:srgbClr val="007DBC"/>
              </a:solidFill>
              <a:latin typeface="Open Sans Regular" panose="020B0606030504020204" charset="0"/>
              <a:ea typeface="微软雅黑" panose="020B0503020204020204" charset="-122"/>
              <a:cs typeface="Open Sans Regular" panose="020B0606030504020204" charset="0"/>
            </a:endParaRPr>
          </a:p>
        </p:txBody>
      </p:sp>
      <p:pic>
        <p:nvPicPr>
          <p:cNvPr id="14" name="音频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4208"/>
    </mc:Choice>
    <mc:Fallback>
      <p:transition spd="slow" advTm="1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3602343" y="1798780"/>
              <a:ext cx="4780343" cy="104141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AU" sz="600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Open Sans" panose="020B0606030504020204" pitchFamily="34" charset="0"/>
                  <a:ea typeface="Verdana" panose="020B0604030504040204" charset="0"/>
                  <a:cs typeface="Open Sans" panose="020B0606030504020204" pitchFamily="34" charset="0"/>
                </a:rPr>
                <a:t>Thank You</a:t>
              </a:r>
              <a:endParaRPr lang="en-AU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Verdana" panose="020B060403050404020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1916" y="5250475"/>
            <a:ext cx="5838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anose="02010600030101010101" pitchFamily="2" charset="-122"/>
                <a:cs typeface="Open Sans Regular" panose="020B0606030504020204" charset="0"/>
              </a:rPr>
              <a:t>The SSTC project is funded by</a:t>
            </a:r>
            <a:r>
              <a:rPr lang="en-US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anose="02010600030101010101" pitchFamily="2" charset="-122"/>
                <a:cs typeface="Open Sans Regular" panose="020B0606030504020204" charset="0"/>
              </a:rPr>
              <a:t>:</a:t>
            </a:r>
            <a:b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anose="02010600030101010101" pitchFamily="2" charset="-122"/>
                <a:cs typeface="Open Sans Regular" panose="020B0606030504020204" charset="0"/>
              </a:rPr>
            </a:br>
            <a:r>
              <a:rPr lang="en-GB" altLang="zh-CN" sz="2400" b="1" dirty="0">
                <a:solidFill>
                  <a:schemeClr val="accent1"/>
                </a:solidFill>
                <a:latin typeface="Open Sans Regular" panose="020B0606030504020204" charset="0"/>
                <a:ea typeface="宋体" panose="02010600030101010101" pitchFamily="2" charset="-122"/>
                <a:cs typeface="Open Sans Regular" panose="020B0606030504020204" charset="0"/>
              </a:rPr>
              <a:t>Ministry of Agriculture and Rural Affairs P. R. China</a:t>
            </a:r>
            <a:endParaRPr lang="zh-CN" altLang="en-US" sz="2400" b="1" dirty="0">
              <a:solidFill>
                <a:schemeClr val="accent1"/>
              </a:solidFill>
              <a:latin typeface="Open Sans Regular" panose="020B0606030504020204" charset="0"/>
              <a:ea typeface="微软雅黑" panose="020B0503020204020204" charset="-122"/>
              <a:cs typeface="Open Sans Regular" panose="020B0606030504020204" charset="0"/>
              <a:sym typeface="+mn-lt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3" y="5250474"/>
            <a:ext cx="6004618" cy="1645936"/>
          </a:xfrm>
          <a:prstGeom prst="rect">
            <a:avLst/>
          </a:prstGeom>
        </p:spPr>
      </p:pic>
      <p:pic>
        <p:nvPicPr>
          <p:cNvPr id="7" name="图片 6" descr="QR 代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21" y="1584878"/>
            <a:ext cx="1500704" cy="1515621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104"/>
    </mc:Choice>
    <mc:Fallback>
      <p:transition spd="slow" advTm="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1" name="Picture 5" descr="http://file1.youboy.com/d/171/78/20/1/963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1" y="2729136"/>
            <a:ext cx="1842096" cy="154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右箭头 11"/>
          <p:cNvSpPr/>
          <p:nvPr/>
        </p:nvSpPr>
        <p:spPr>
          <a:xfrm>
            <a:off x="2387547" y="3628542"/>
            <a:ext cx="466755" cy="28600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44" descr="IMG_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310" y="1178242"/>
            <a:ext cx="2376264" cy="17385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6" descr="IMG_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6310" y="2978442"/>
            <a:ext cx="2376264" cy="18335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矩形 15"/>
          <p:cNvSpPr/>
          <p:nvPr/>
        </p:nvSpPr>
        <p:spPr>
          <a:xfrm>
            <a:off x="5302574" y="1596000"/>
            <a:ext cx="655744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to 20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waste water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to 5.0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fresh residues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are generated from 1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tonne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of starch production.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production of sweet potato leaves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equivalent to that of roots.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02573" y="3884312"/>
            <a:ext cx="655744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Most waste water and leaves is discharged directly;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residues are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used as low-value animal feed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; about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the residues are disposed;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major contributor to serious resource waste and environmental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https://timgsa.baidu.com/timg?image&amp;quality=80&amp;size=b9999_10000&amp;sec=1510740872581&amp;di=0fc2b3d312bfd52e842b65aa29d74553&amp;imgtype=0&amp;src=http%3A%2F%2Finfo.jaas.ac.cn%2Fprofit%2FUploadFiles_9665%2F201007%2F2010071209282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37" b="49924"/>
          <a:stretch>
            <a:fillRect/>
          </a:stretch>
        </p:blipFill>
        <p:spPr bwMode="auto">
          <a:xfrm>
            <a:off x="2926310" y="5039564"/>
            <a:ext cx="2376264" cy="16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音频 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1221"/>
    </mc:Choice>
    <mc:Fallback>
      <p:transition spd="slow" advTm="6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199976" y="1158784"/>
            <a:ext cx="9323535" cy="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Processing technology of sweet potato protein</a:t>
            </a:r>
            <a:endParaRPr lang="en-US" altLang="zh-CN" sz="20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2230" y="1699305"/>
            <a:ext cx="10844447" cy="4927204"/>
            <a:chOff x="432230" y="1699305"/>
            <a:chExt cx="10844447" cy="4927204"/>
          </a:xfrm>
        </p:grpSpPr>
        <p:sp>
          <p:nvSpPr>
            <p:cNvPr id="16" name="矩形 15"/>
            <p:cNvSpPr/>
            <p:nvPr/>
          </p:nvSpPr>
          <p:spPr>
            <a:xfrm>
              <a:off x="3326790" y="6287955"/>
              <a:ext cx="5468470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Processing technology of </a:t>
              </a:r>
              <a:r>
                <a:rPr lang="en-US" altLang="zh-CN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native sweet potato protein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" descr="IMG_0054"/>
            <p:cNvPicPr>
              <a:picLocks noChangeArrowheads="1"/>
            </p:cNvPicPr>
            <p:nvPr/>
          </p:nvPicPr>
          <p:blipFill>
            <a:blip r:embed="rId2" cstate="print"/>
            <a:srcRect l="25581" t="-3030" b="30303"/>
            <a:stretch>
              <a:fillRect/>
            </a:stretch>
          </p:blipFill>
          <p:spPr bwMode="auto">
            <a:xfrm>
              <a:off x="1208560" y="1699305"/>
              <a:ext cx="1884200" cy="16252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3" descr="D:\课题组照片\2012甘薯蛋白生产线调试过程中照片\浓缩机.jpg"/>
            <p:cNvPicPr>
              <a:picLocks noChangeArrowheads="1"/>
            </p:cNvPicPr>
            <p:nvPr/>
          </p:nvPicPr>
          <p:blipFill>
            <a:blip r:embed="rId3" cstate="print"/>
            <a:srcRect b="18182"/>
            <a:stretch>
              <a:fillRect/>
            </a:stretch>
          </p:blipFill>
          <p:spPr bwMode="auto">
            <a:xfrm>
              <a:off x="3727419" y="1753391"/>
              <a:ext cx="1797163" cy="15712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圆角矩形 23"/>
            <p:cNvSpPr/>
            <p:nvPr/>
          </p:nvSpPr>
          <p:spPr>
            <a:xfrm>
              <a:off x="1086384" y="3248878"/>
              <a:ext cx="2128552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Waste water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0" name="圆角矩形 24"/>
            <p:cNvSpPr/>
            <p:nvPr/>
          </p:nvSpPr>
          <p:spPr>
            <a:xfrm>
              <a:off x="3802044" y="3269185"/>
              <a:ext cx="1647911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Concentration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>
              <a:off x="3223478" y="2434214"/>
              <a:ext cx="438729" cy="22904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241" y="1753392"/>
              <a:ext cx="1796662" cy="15712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右箭头 22"/>
            <p:cNvSpPr/>
            <p:nvPr/>
          </p:nvSpPr>
          <p:spPr>
            <a:xfrm>
              <a:off x="5622296" y="2448781"/>
              <a:ext cx="438729" cy="22904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4"/>
            <p:cNvSpPr/>
            <p:nvPr/>
          </p:nvSpPr>
          <p:spPr>
            <a:xfrm>
              <a:off x="5662630" y="3414672"/>
              <a:ext cx="2789884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Adjusting pH to 4 with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HCl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and stirring extraction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0561" y="1753392"/>
              <a:ext cx="1915707" cy="15712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圆角矩形 25"/>
            <p:cNvSpPr/>
            <p:nvPr/>
          </p:nvSpPr>
          <p:spPr>
            <a:xfrm>
              <a:off x="8424872" y="3414673"/>
              <a:ext cx="2228979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Centrifugation and collecting precipitate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7" name="右箭头 26"/>
            <p:cNvSpPr/>
            <p:nvPr/>
          </p:nvSpPr>
          <p:spPr>
            <a:xfrm>
              <a:off x="8078079" y="2448781"/>
              <a:ext cx="438729" cy="22904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0561" y="4205126"/>
              <a:ext cx="1922459" cy="15400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" name="圆角矩形 24"/>
            <p:cNvSpPr/>
            <p:nvPr/>
          </p:nvSpPr>
          <p:spPr>
            <a:xfrm>
              <a:off x="7981488" y="5736336"/>
              <a:ext cx="3295189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Adjusting pH to 8 with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NaOH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0" name="右箭头 29"/>
            <p:cNvSpPr/>
            <p:nvPr/>
          </p:nvSpPr>
          <p:spPr>
            <a:xfrm rot="10800000">
              <a:off x="8068901" y="4854135"/>
              <a:ext cx="438729" cy="22904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8438" y="4205126"/>
              <a:ext cx="1920463" cy="15678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" name="圆角矩形 24"/>
            <p:cNvSpPr/>
            <p:nvPr/>
          </p:nvSpPr>
          <p:spPr>
            <a:xfrm>
              <a:off x="5449955" y="5741177"/>
              <a:ext cx="3295189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Ultrafiltration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3" name="右箭头 32"/>
            <p:cNvSpPr/>
            <p:nvPr/>
          </p:nvSpPr>
          <p:spPr>
            <a:xfrm rot="10800000">
              <a:off x="5654421" y="4866312"/>
              <a:ext cx="438729" cy="22904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7713" y="4205126"/>
              <a:ext cx="1904583" cy="15678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5" name="圆角矩形 24"/>
            <p:cNvSpPr/>
            <p:nvPr/>
          </p:nvSpPr>
          <p:spPr>
            <a:xfrm>
              <a:off x="2978404" y="5725825"/>
              <a:ext cx="3295189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Spray drying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6" name="右箭头 35"/>
            <p:cNvSpPr/>
            <p:nvPr/>
          </p:nvSpPr>
          <p:spPr>
            <a:xfrm rot="10800000">
              <a:off x="3163927" y="4880707"/>
              <a:ext cx="438729" cy="22904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4272" y="4196304"/>
              <a:ext cx="1948488" cy="15766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圆角矩形 24"/>
            <p:cNvSpPr/>
            <p:nvPr/>
          </p:nvSpPr>
          <p:spPr>
            <a:xfrm>
              <a:off x="432230" y="5678792"/>
              <a:ext cx="3295189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Native sweet potato protein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" name="右弧形箭头 3"/>
          <p:cNvSpPr/>
          <p:nvPr/>
        </p:nvSpPr>
        <p:spPr>
          <a:xfrm>
            <a:off x="10653851" y="2434214"/>
            <a:ext cx="622826" cy="2561015"/>
          </a:xfrm>
          <a:prstGeom prst="curved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8563"/>
    </mc:Choice>
    <mc:Fallback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0145" y="1236997"/>
            <a:ext cx="11050693" cy="5268557"/>
            <a:chOff x="210145" y="1236997"/>
            <a:chExt cx="11050693" cy="5268557"/>
          </a:xfrm>
        </p:grpSpPr>
        <p:pic>
          <p:nvPicPr>
            <p:cNvPr id="45" name="Picture 1" descr="IMG_0054"/>
            <p:cNvPicPr>
              <a:picLocks noChangeArrowheads="1"/>
            </p:cNvPicPr>
            <p:nvPr/>
          </p:nvPicPr>
          <p:blipFill>
            <a:blip r:embed="rId2" cstate="print"/>
            <a:srcRect l="25581" t="-3030" b="30303"/>
            <a:stretch>
              <a:fillRect/>
            </a:stretch>
          </p:blipFill>
          <p:spPr bwMode="auto">
            <a:xfrm>
              <a:off x="1355462" y="1266764"/>
              <a:ext cx="1616928" cy="1100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3" descr="D:\课题组照片\2012甘薯蛋白生产线调试过程中照片\浓缩机.jpg"/>
            <p:cNvPicPr>
              <a:picLocks noChangeArrowheads="1"/>
            </p:cNvPicPr>
            <p:nvPr/>
          </p:nvPicPr>
          <p:blipFill>
            <a:blip r:embed="rId3" cstate="print"/>
            <a:srcRect b="18182"/>
            <a:stretch>
              <a:fillRect/>
            </a:stretch>
          </p:blipFill>
          <p:spPr bwMode="auto">
            <a:xfrm>
              <a:off x="3555243" y="1266764"/>
              <a:ext cx="1454565" cy="1100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7" name="Picture 5"/>
            <p:cNvPicPr>
              <a:picLocks noChangeArrowheads="1"/>
            </p:cNvPicPr>
            <p:nvPr/>
          </p:nvPicPr>
          <p:blipFill>
            <a:blip r:embed="rId4" cstate="print"/>
            <a:srcRect b="31587"/>
            <a:stretch>
              <a:fillRect/>
            </a:stretch>
          </p:blipFill>
          <p:spPr bwMode="auto">
            <a:xfrm>
              <a:off x="9568617" y="1236997"/>
              <a:ext cx="1337976" cy="114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7"/>
            <p:cNvPicPr>
              <a:picLocks noChangeArrowheads="1"/>
            </p:cNvPicPr>
            <p:nvPr/>
          </p:nvPicPr>
          <p:blipFill>
            <a:blip r:embed="rId5" cstate="print"/>
            <a:srcRect b="27855"/>
            <a:stretch>
              <a:fillRect/>
            </a:stretch>
          </p:blipFill>
          <p:spPr bwMode="auto">
            <a:xfrm>
              <a:off x="7612218" y="1266764"/>
              <a:ext cx="1422005" cy="1100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8"/>
            <p:cNvPicPr>
              <a:picLocks noChangeArrowheads="1"/>
            </p:cNvPicPr>
            <p:nvPr/>
          </p:nvPicPr>
          <p:blipFill>
            <a:blip r:embed="rId6" cstate="print"/>
            <a:srcRect b="26415"/>
            <a:stretch>
              <a:fillRect/>
            </a:stretch>
          </p:blipFill>
          <p:spPr bwMode="auto">
            <a:xfrm>
              <a:off x="5592661" y="1266764"/>
              <a:ext cx="1436703" cy="1100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右箭头 17"/>
            <p:cNvSpPr/>
            <p:nvPr/>
          </p:nvSpPr>
          <p:spPr>
            <a:xfrm>
              <a:off x="3087140" y="1609247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1" name="右箭头 18"/>
            <p:cNvSpPr/>
            <p:nvPr/>
          </p:nvSpPr>
          <p:spPr>
            <a:xfrm>
              <a:off x="5124558" y="1609247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2" name="右箭头 19"/>
            <p:cNvSpPr/>
            <p:nvPr/>
          </p:nvSpPr>
          <p:spPr>
            <a:xfrm>
              <a:off x="7144114" y="1609247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3" name="右箭头 22"/>
            <p:cNvSpPr/>
            <p:nvPr/>
          </p:nvSpPr>
          <p:spPr>
            <a:xfrm>
              <a:off x="9123390" y="1582732"/>
              <a:ext cx="360000" cy="206829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圆角矩形 23"/>
            <p:cNvSpPr/>
            <p:nvPr/>
          </p:nvSpPr>
          <p:spPr>
            <a:xfrm>
              <a:off x="1066532" y="2380671"/>
              <a:ext cx="2128552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Waste water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5" name="圆角矩形 24"/>
            <p:cNvSpPr/>
            <p:nvPr/>
          </p:nvSpPr>
          <p:spPr>
            <a:xfrm>
              <a:off x="3414305" y="2366882"/>
              <a:ext cx="1647911" cy="48008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Concentration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6" name="圆角矩形 25"/>
            <p:cNvSpPr/>
            <p:nvPr/>
          </p:nvSpPr>
          <p:spPr>
            <a:xfrm>
              <a:off x="5463338" y="2400815"/>
              <a:ext cx="1647911" cy="42753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Preheating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7" name="圆角矩形 26"/>
            <p:cNvSpPr/>
            <p:nvPr/>
          </p:nvSpPr>
          <p:spPr>
            <a:xfrm>
              <a:off x="7216688" y="2416974"/>
              <a:ext cx="2248443" cy="42753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Heat preservation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8" name="圆角矩形 27"/>
            <p:cNvSpPr/>
            <p:nvPr/>
          </p:nvSpPr>
          <p:spPr>
            <a:xfrm>
              <a:off x="9465131" y="2446357"/>
              <a:ext cx="1688215" cy="42973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Steam ejector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210145" y="3614683"/>
              <a:ext cx="3348475" cy="58477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b="1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Processing technology of </a:t>
              </a:r>
              <a:r>
                <a:rPr lang="en-US" altLang="zh-CN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denatured sweet potato protein</a:t>
              </a:r>
              <a:endParaRPr lang="zh-CN" altLang="en-US" sz="1600" b="1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0" name="右箭头 33"/>
            <p:cNvSpPr/>
            <p:nvPr/>
          </p:nvSpPr>
          <p:spPr>
            <a:xfrm rot="5400000">
              <a:off x="9718749" y="3246365"/>
              <a:ext cx="1037712" cy="2340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61" name="Picture 6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572595" y="3973624"/>
              <a:ext cx="1600466" cy="1191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圆角矩形 28"/>
            <p:cNvSpPr/>
            <p:nvPr/>
          </p:nvSpPr>
          <p:spPr>
            <a:xfrm>
              <a:off x="9572595" y="5072616"/>
              <a:ext cx="1688243" cy="50527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Flocculation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63" name="Picture 3" descr="D:\课题组照片\2012甘薯蛋白生产线调试过程中照片\浓缩机.jpg"/>
            <p:cNvPicPr>
              <a:picLocks noChangeArrowheads="1"/>
            </p:cNvPicPr>
            <p:nvPr/>
          </p:nvPicPr>
          <p:blipFill>
            <a:blip r:embed="rId8" cstate="print"/>
            <a:srcRect b="18182"/>
            <a:stretch>
              <a:fillRect/>
            </a:stretch>
          </p:blipFill>
          <p:spPr bwMode="auto">
            <a:xfrm>
              <a:off x="7504114" y="3142287"/>
              <a:ext cx="1486250" cy="12853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圆角矩形 32"/>
            <p:cNvSpPr/>
            <p:nvPr/>
          </p:nvSpPr>
          <p:spPr>
            <a:xfrm>
              <a:off x="7403388" y="4319560"/>
              <a:ext cx="1647911" cy="516531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Concentration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65" name="Picture 6" descr="D:\课题组照片\2009年甘薯蛋白生产\IMG_3323.JPG"/>
            <p:cNvPicPr>
              <a:picLocks noChangeArrowheads="1"/>
            </p:cNvPicPr>
            <p:nvPr/>
          </p:nvPicPr>
          <p:blipFill>
            <a:blip r:embed="rId9" cstate="print"/>
            <a:srcRect l="7560" r="30074"/>
            <a:stretch>
              <a:fillRect/>
            </a:stretch>
          </p:blipFill>
          <p:spPr bwMode="auto">
            <a:xfrm>
              <a:off x="5567579" y="3142287"/>
              <a:ext cx="1495933" cy="1269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" name="Picture 27" descr="DSCN6512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21916" t="8543" r="19597" b="9567"/>
            <a:stretch>
              <a:fillRect/>
            </a:stretch>
          </p:blipFill>
          <p:spPr bwMode="auto">
            <a:xfrm>
              <a:off x="3723110" y="3171292"/>
              <a:ext cx="1404260" cy="12245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7" name="矩形 66"/>
            <p:cNvSpPr/>
            <p:nvPr/>
          </p:nvSpPr>
          <p:spPr>
            <a:xfrm>
              <a:off x="5649159" y="4395850"/>
              <a:ext cx="13933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Spray 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drying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008298" y="4395850"/>
              <a:ext cx="8338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Protein</a:t>
              </a:r>
              <a:endParaRPr lang="en-US" altLang="zh-CN" sz="16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69" name="Picture 9"/>
            <p:cNvPicPr>
              <a:picLocks noChangeArrowheads="1"/>
            </p:cNvPicPr>
            <p:nvPr/>
          </p:nvPicPr>
          <p:blipFill>
            <a:blip r:embed="rId11" cstate="print"/>
            <a:srcRect l="17949" r="5128"/>
            <a:stretch>
              <a:fillRect/>
            </a:stretch>
          </p:blipFill>
          <p:spPr bwMode="auto">
            <a:xfrm>
              <a:off x="7504114" y="4892210"/>
              <a:ext cx="1495913" cy="1073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0" name="圆角矩形 29"/>
            <p:cNvSpPr/>
            <p:nvPr/>
          </p:nvSpPr>
          <p:spPr>
            <a:xfrm>
              <a:off x="6668137" y="5988106"/>
              <a:ext cx="2831142" cy="49857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Plate-frame pressure</a:t>
              </a:r>
              <a:endParaRPr lang="en-US" altLang="zh-CN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filtration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71" name="Picture 3" descr="D:\课题组照片\2012甘薯蛋白生产线调试过程中照片\充入压缩空气获得的湿状蛋白.jpg"/>
            <p:cNvPicPr>
              <a:picLocks noChangeArrowheads="1"/>
            </p:cNvPicPr>
            <p:nvPr/>
          </p:nvPicPr>
          <p:blipFill>
            <a:blip r:embed="rId12" cstate="print"/>
            <a:srcRect l="8505" r="17080"/>
            <a:stretch>
              <a:fillRect/>
            </a:stretch>
          </p:blipFill>
          <p:spPr bwMode="auto">
            <a:xfrm>
              <a:off x="5567578" y="4873445"/>
              <a:ext cx="1491397" cy="1095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2" name="圆角矩形 30"/>
            <p:cNvSpPr/>
            <p:nvPr/>
          </p:nvSpPr>
          <p:spPr>
            <a:xfrm>
              <a:off x="5546033" y="5827430"/>
              <a:ext cx="1375605" cy="53391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Wet protein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73" name="Picture 2" descr="D:\课题组照片\2012甘薯蛋白生产线调试过程中照片\气流干燥机.jpg"/>
            <p:cNvPicPr>
              <a:picLocks noChangeArrowheads="1"/>
            </p:cNvPicPr>
            <p:nvPr/>
          </p:nvPicPr>
          <p:blipFill>
            <a:blip r:embed="rId13" cstate="print"/>
            <a:srcRect t="5670" b="12120"/>
            <a:stretch>
              <a:fillRect/>
            </a:stretch>
          </p:blipFill>
          <p:spPr bwMode="auto">
            <a:xfrm>
              <a:off x="3710860" y="4933370"/>
              <a:ext cx="1450411" cy="1084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4" name="圆角矩形 35"/>
            <p:cNvSpPr/>
            <p:nvPr/>
          </p:nvSpPr>
          <p:spPr>
            <a:xfrm>
              <a:off x="3570585" y="5808356"/>
              <a:ext cx="1686437" cy="66456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Airflow 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drying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75" name="Picture 4" descr="D:\课题组照片\2012甘薯蛋白生产线调试过程中照片\IMG_3377.JPG"/>
            <p:cNvPicPr>
              <a:picLocks noChangeArrowheads="1"/>
            </p:cNvPicPr>
            <p:nvPr/>
          </p:nvPicPr>
          <p:blipFill>
            <a:blip r:embed="rId14" cstate="print"/>
            <a:srcRect l="11339" r="14955"/>
            <a:stretch>
              <a:fillRect/>
            </a:stretch>
          </p:blipFill>
          <p:spPr bwMode="auto">
            <a:xfrm>
              <a:off x="1924709" y="4921557"/>
              <a:ext cx="1342180" cy="1073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6" name="矩形 75"/>
            <p:cNvSpPr/>
            <p:nvPr/>
          </p:nvSpPr>
          <p:spPr>
            <a:xfrm>
              <a:off x="2112962" y="5971362"/>
              <a:ext cx="8338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Protein</a:t>
              </a:r>
              <a:endParaRPr lang="en-US" altLang="zh-CN" sz="16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7" name="右箭头 17"/>
            <p:cNvSpPr/>
            <p:nvPr/>
          </p:nvSpPr>
          <p:spPr>
            <a:xfrm rot="10800000">
              <a:off x="9139279" y="3677267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8" name="右箭头 17"/>
            <p:cNvSpPr/>
            <p:nvPr/>
          </p:nvSpPr>
          <p:spPr>
            <a:xfrm rot="10800000">
              <a:off x="7113890" y="3702117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9" name="右箭头 17"/>
            <p:cNvSpPr/>
            <p:nvPr/>
          </p:nvSpPr>
          <p:spPr>
            <a:xfrm rot="10800000">
              <a:off x="5177355" y="3711429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0" name="右箭头 17"/>
            <p:cNvSpPr/>
            <p:nvPr/>
          </p:nvSpPr>
          <p:spPr>
            <a:xfrm rot="10800000">
              <a:off x="9152391" y="5335338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1" name="右箭头 17"/>
            <p:cNvSpPr/>
            <p:nvPr/>
          </p:nvSpPr>
          <p:spPr>
            <a:xfrm rot="10800000">
              <a:off x="7108091" y="5300862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2" name="右箭头 17"/>
            <p:cNvSpPr/>
            <p:nvPr/>
          </p:nvSpPr>
          <p:spPr>
            <a:xfrm rot="10800000">
              <a:off x="5194398" y="5270457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3" name="右箭头 17"/>
            <p:cNvSpPr/>
            <p:nvPr/>
          </p:nvSpPr>
          <p:spPr>
            <a:xfrm rot="10800000">
              <a:off x="3308875" y="5316511"/>
              <a:ext cx="360000" cy="204954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3588844" y="3023678"/>
              <a:ext cx="5479527" cy="1689754"/>
            </a:xfrm>
            <a:prstGeom prst="rect">
              <a:avLst/>
            </a:prstGeom>
            <a:noFill/>
            <a:ln w="25400" cap="flat" cmpd="sng" algn="ctr">
              <a:solidFill>
                <a:srgbClr val="0033CC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b="1" kern="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846407" y="4846571"/>
              <a:ext cx="7204405" cy="1658983"/>
            </a:xfrm>
            <a:prstGeom prst="rect">
              <a:avLst/>
            </a:prstGeom>
            <a:noFill/>
            <a:ln w="25400" cap="flat" cmpd="sng" algn="ctr">
              <a:solidFill>
                <a:srgbClr val="0000FF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b="1" kern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0" name="音频 19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536"/>
    </mc:Choice>
    <mc:Fallback>
      <p:transition spd="slow" advTm="5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353631" y="1109721"/>
            <a:ext cx="9692933" cy="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Processing technology of sweet potato dietary fiber</a:t>
            </a:r>
            <a:endParaRPr lang="en-US" altLang="zh-CN" sz="20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图片 3" descr="C:\Users\王晓梅\AppData\Roaming\Tencent\Users\378938626\QQ\WinTemp\RichOle\YWLZMY6G%AAE{]AFZWE0CS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361" y="1940048"/>
            <a:ext cx="1762384" cy="16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C:\Users\王晓梅\AppData\Roaming\Tencent\Users\378938626\QQ\WinTemp\RichOle\0F@M6$P9PH[)MIL@4CL9TMX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0362" y="1940048"/>
            <a:ext cx="1746701" cy="16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C:\Users\王晓梅\AppData\Roaming\Tencent\Users\378938626\QQ\WinTemp\RichOle\M45CZIJ9N6CEK{0QF)ZNP4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1808" y="1980773"/>
            <a:ext cx="1895550" cy="16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C:\Users\王晓梅\Desktop\1245424507epvNJ25m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1485" y="1949349"/>
            <a:ext cx="1818107" cy="16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C:\Users\王晓梅\AppData\Roaming\Tencent\Users\378938626\QQ\WinTemp\RichOle\C_QZFD(}(OA$@4LU60I1WPM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83824" y="4520407"/>
            <a:ext cx="1736810" cy="15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C:\Users\王晓梅\AppData\Roaming\Tencent\Users\378938626\QQ\WinTemp\RichOle\TKQ6FRIC4U22FS)$A}E`3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0087" y="4556020"/>
            <a:ext cx="1941839" cy="153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C:\Users\王晓梅\AppData\Roaming\Tencent\Users\378938626\QQ\WinTemp\RichOle\8Z_Z5G}~8@G~}@]EX}7G9RX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0361" y="4562702"/>
            <a:ext cx="1731771" cy="15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C:\Users\王晓梅\AppData\Roaming\Tencent\Users\378938626\QQ\WinTemp\RichOle\HB$N9T{{OD2]$V~)VAIZ()Y.jpg"/>
          <p:cNvPicPr/>
          <p:nvPr/>
        </p:nvPicPr>
        <p:blipFill rotWithShape="1">
          <a:blip r:embed="rId9" cstate="print"/>
          <a:srcRect b="13299"/>
          <a:stretch>
            <a:fillRect/>
          </a:stretch>
        </p:blipFill>
        <p:spPr bwMode="auto">
          <a:xfrm>
            <a:off x="2518361" y="4556020"/>
            <a:ext cx="1724359" cy="152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C:\Users\王晓梅\AppData\Roaming\Tencent\Users\378938626\QQ\WinTemp\RichOle\2ZZC]3T5J5TWMA$BU4RMJGN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0790" y="1949349"/>
            <a:ext cx="1620000" cy="16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右箭头 41"/>
          <p:cNvSpPr/>
          <p:nvPr/>
        </p:nvSpPr>
        <p:spPr>
          <a:xfrm>
            <a:off x="1994248" y="2642841"/>
            <a:ext cx="460655" cy="282067"/>
          </a:xfrm>
          <a:prstGeom prst="righ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左箭头 46"/>
          <p:cNvSpPr/>
          <p:nvPr/>
        </p:nvSpPr>
        <p:spPr>
          <a:xfrm>
            <a:off x="9296400" y="5061236"/>
            <a:ext cx="519006" cy="322892"/>
          </a:xfrm>
          <a:prstGeom prst="lef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右箭头 48"/>
          <p:cNvSpPr/>
          <p:nvPr/>
        </p:nvSpPr>
        <p:spPr>
          <a:xfrm>
            <a:off x="6712581" y="2642842"/>
            <a:ext cx="441050" cy="282067"/>
          </a:xfrm>
          <a:prstGeom prst="righ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7" name="右箭头 49"/>
          <p:cNvSpPr/>
          <p:nvPr/>
        </p:nvSpPr>
        <p:spPr>
          <a:xfrm>
            <a:off x="4344203" y="2700053"/>
            <a:ext cx="434676" cy="282067"/>
          </a:xfrm>
          <a:prstGeom prst="righ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圆角矩形 50"/>
          <p:cNvSpPr/>
          <p:nvPr/>
        </p:nvSpPr>
        <p:spPr>
          <a:xfrm>
            <a:off x="101251" y="3586980"/>
            <a:ext cx="2144113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Sweet potato </a:t>
            </a:r>
            <a:r>
              <a:rPr lang="en-US" altLang="zh-CN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residues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9" name="圆角矩形 51"/>
          <p:cNvSpPr/>
          <p:nvPr/>
        </p:nvSpPr>
        <p:spPr>
          <a:xfrm>
            <a:off x="2299453" y="3602479"/>
            <a:ext cx="2232020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Enzyme hydrolysis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圆角矩形 52"/>
          <p:cNvSpPr/>
          <p:nvPr/>
        </p:nvSpPr>
        <p:spPr>
          <a:xfrm>
            <a:off x="4531473" y="3576176"/>
            <a:ext cx="2263773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Turbine centrifuging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1" name="圆角矩形 53"/>
          <p:cNvSpPr/>
          <p:nvPr/>
        </p:nvSpPr>
        <p:spPr>
          <a:xfrm>
            <a:off x="6632133" y="3619893"/>
            <a:ext cx="2827381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Three-column centrifuging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2" name="圆角矩形 54"/>
          <p:cNvSpPr/>
          <p:nvPr/>
        </p:nvSpPr>
        <p:spPr>
          <a:xfrm>
            <a:off x="9296400" y="3620019"/>
            <a:ext cx="2895600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Plate-frame pressure filtration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3" name="圆角矩形 55"/>
          <p:cNvSpPr/>
          <p:nvPr/>
        </p:nvSpPr>
        <p:spPr>
          <a:xfrm>
            <a:off x="9689392" y="6158819"/>
            <a:ext cx="2109616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Drying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4" name="圆角矩形 56"/>
          <p:cNvSpPr/>
          <p:nvPr/>
        </p:nvSpPr>
        <p:spPr>
          <a:xfrm>
            <a:off x="7153631" y="6136037"/>
            <a:ext cx="2109616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Smashing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圆角矩形 57"/>
          <p:cNvSpPr/>
          <p:nvPr/>
        </p:nvSpPr>
        <p:spPr>
          <a:xfrm>
            <a:off x="4629832" y="6084214"/>
            <a:ext cx="2109616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Superfine grinding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6" name="圆角矩形 58"/>
          <p:cNvSpPr/>
          <p:nvPr/>
        </p:nvSpPr>
        <p:spPr>
          <a:xfrm>
            <a:off x="2325732" y="6084213"/>
            <a:ext cx="2109616" cy="45250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Dietary fiber</a:t>
            </a:r>
            <a:endParaRPr lang="en-US" altLang="zh-CN" sz="16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7" name="右箭头 41"/>
          <p:cNvSpPr/>
          <p:nvPr/>
        </p:nvSpPr>
        <p:spPr>
          <a:xfrm>
            <a:off x="9296400" y="2629902"/>
            <a:ext cx="410381" cy="282067"/>
          </a:xfrm>
          <a:prstGeom prst="righ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8" name="下箭头 33"/>
          <p:cNvSpPr/>
          <p:nvPr/>
        </p:nvSpPr>
        <p:spPr>
          <a:xfrm>
            <a:off x="10453429" y="3961742"/>
            <a:ext cx="360040" cy="509397"/>
          </a:xfrm>
          <a:prstGeom prst="down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9" name="左箭头 46"/>
          <p:cNvSpPr/>
          <p:nvPr/>
        </p:nvSpPr>
        <p:spPr>
          <a:xfrm>
            <a:off x="6686607" y="5148781"/>
            <a:ext cx="519006" cy="322892"/>
          </a:xfrm>
          <a:prstGeom prst="lef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0" name="左箭头 46"/>
          <p:cNvSpPr/>
          <p:nvPr/>
        </p:nvSpPr>
        <p:spPr>
          <a:xfrm>
            <a:off x="4302038" y="5205760"/>
            <a:ext cx="519006" cy="322892"/>
          </a:xfrm>
          <a:prstGeom prst="leftArrow">
            <a:avLst/>
          </a:prstGeom>
          <a:noFill/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2" name="音频 3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9323"/>
    </mc:Choice>
    <mc:Fallback>
      <p:transition spd="slow" advTm="3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347538" y="1053738"/>
            <a:ext cx="9692933" cy="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Processing technology of sweet potato pectin</a:t>
            </a:r>
            <a:endParaRPr lang="en-US" altLang="zh-CN" sz="20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87257" y="1625602"/>
            <a:ext cx="11512457" cy="5195856"/>
            <a:chOff x="287257" y="1625602"/>
            <a:chExt cx="11512457" cy="519585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85" y="1625602"/>
              <a:ext cx="10472130" cy="4864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971" y="3363006"/>
              <a:ext cx="1139454" cy="276190"/>
            </a:xfrm>
            <a:prstGeom prst="rect">
              <a:avLst/>
            </a:prstGeom>
          </p:spPr>
        </p:pic>
        <p:sp>
          <p:nvSpPr>
            <p:cNvPr id="28" name="圆角矩形 50"/>
            <p:cNvSpPr/>
            <p:nvPr/>
          </p:nvSpPr>
          <p:spPr>
            <a:xfrm>
              <a:off x="601979" y="3273615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Sweet potato residue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690" y="3929293"/>
              <a:ext cx="1692170" cy="41904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1848" y="3897810"/>
              <a:ext cx="1428571" cy="41904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9323" y="3946597"/>
              <a:ext cx="1428571" cy="41904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9276" y="3929293"/>
              <a:ext cx="1675416" cy="51675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4644" y="5294833"/>
              <a:ext cx="1428571" cy="4190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3408" y="6237022"/>
              <a:ext cx="1428571" cy="41904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5901" y="6264189"/>
              <a:ext cx="1428571" cy="41904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085" y="6235770"/>
              <a:ext cx="1428571" cy="419048"/>
            </a:xfrm>
            <a:prstGeom prst="rect">
              <a:avLst/>
            </a:prstGeom>
          </p:spPr>
        </p:pic>
        <p:sp>
          <p:nvSpPr>
            <p:cNvPr id="37" name="圆角矩形 50"/>
            <p:cNvSpPr/>
            <p:nvPr/>
          </p:nvSpPr>
          <p:spPr>
            <a:xfrm>
              <a:off x="2689718" y="3927031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Thermostable α-amylase treatment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8" name="圆角矩形 50"/>
            <p:cNvSpPr/>
            <p:nvPr/>
          </p:nvSpPr>
          <p:spPr>
            <a:xfrm>
              <a:off x="4944758" y="3929867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Centrifugation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9" name="圆角矩形 50"/>
            <p:cNvSpPr/>
            <p:nvPr/>
          </p:nvSpPr>
          <p:spPr>
            <a:xfrm>
              <a:off x="7130348" y="4045045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Acid 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extraction from the precipitate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0" name="圆角矩形 50"/>
            <p:cNvSpPr/>
            <p:nvPr/>
          </p:nvSpPr>
          <p:spPr>
            <a:xfrm>
              <a:off x="9198623" y="3926119"/>
              <a:ext cx="2144113" cy="47055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Crude 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pectin solution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1" name="圆角矩形 50"/>
            <p:cNvSpPr/>
            <p:nvPr/>
          </p:nvSpPr>
          <p:spPr>
            <a:xfrm>
              <a:off x="9655601" y="5423401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Ethanol 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precipitation</a:t>
              </a:r>
              <a:endParaRPr lang="en-US" altLang="zh-CN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(ethanol : crude pectin solution, 4:1, v/v)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2" name="圆角矩形 50"/>
            <p:cNvSpPr/>
            <p:nvPr/>
          </p:nvSpPr>
          <p:spPr>
            <a:xfrm>
              <a:off x="5425210" y="6368951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Centrifugation and</a:t>
              </a:r>
              <a:endParaRPr lang="en-US" altLang="zh-CN" sz="1600" kern="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ollecting precipitate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3" name="圆角矩形 50"/>
            <p:cNvSpPr/>
            <p:nvPr/>
          </p:nvSpPr>
          <p:spPr>
            <a:xfrm>
              <a:off x="2723085" y="6247459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Drying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4" name="圆角矩形 50"/>
            <p:cNvSpPr/>
            <p:nvPr/>
          </p:nvSpPr>
          <p:spPr>
            <a:xfrm>
              <a:off x="287257" y="6258295"/>
              <a:ext cx="2144113" cy="452507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Pectin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sz="1600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7918"/>
    </mc:Choice>
    <mc:Fallback>
      <p:transition spd="slow" advTm="4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329609" y="1019116"/>
            <a:ext cx="11118321" cy="4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Processing technology of cellulose </a:t>
            </a:r>
            <a:r>
              <a:rPr lang="en-US" altLang="zh-CN" sz="2000" dirty="0" err="1" smtClean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nanocrystals</a:t>
            </a:r>
            <a:r>
              <a:rPr lang="en-US" altLang="zh-CN" sz="2000" dirty="0" smtClean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 from sweet potato residues</a:t>
            </a:r>
            <a:endParaRPr lang="en-US" altLang="zh-CN" sz="20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3565" y="1520047"/>
            <a:ext cx="12037391" cy="5237013"/>
            <a:chOff x="63565" y="1520047"/>
            <a:chExt cx="12037391" cy="523701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"/>
            <a:srcRect l="5975" t="28497" r="9566" b="32580"/>
            <a:stretch>
              <a:fillRect/>
            </a:stretch>
          </p:blipFill>
          <p:spPr>
            <a:xfrm>
              <a:off x="63565" y="1520047"/>
              <a:ext cx="12037391" cy="4975758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98981" y="3170713"/>
              <a:ext cx="2983607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Purple sweet potato peel residues after anthocyanin extraction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372592" y="3180613"/>
              <a:ext cx="1852551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Weigh 10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130140" y="3202388"/>
              <a:ext cx="2553195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mL 5%(w/w) α-amylase solution and 250 mL deionized water,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℃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3 h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842596" y="5599233"/>
              <a:ext cx="2064275" cy="10153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200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mL of sodium chloride (10 g/L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70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℃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Repeat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step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2-4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times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778338" y="3200413"/>
              <a:ext cx="2016758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mL of 10 wt.% sodium hydroxide solution, 60℃ for 4 h</a:t>
              </a:r>
              <a:endPara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9779142" y="3210313"/>
              <a:ext cx="2321814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Washing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residues with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distilled water to neutral pH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762383" y="5581421"/>
              <a:ext cx="2016758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Washing residues with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distilled water to neutral pH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717908" y="5591321"/>
              <a:ext cx="2016758" cy="641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remained solid was lyophilized for 3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 to obtain cellulose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485106" y="1582802"/>
              <a:ext cx="400110" cy="158791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Washing     Filter</a:t>
              </a:r>
              <a:endPara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816925" y="5577471"/>
              <a:ext cx="4024343" cy="11795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Ultrasonic assisted hydrolysis of cellulose by maleic acid to prepare CNCs</a:t>
              </a:r>
              <a:endPara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[the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ratio between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cellulose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75 </a:t>
              </a:r>
              <a:r>
                <a:rPr lang="en-US" altLang="zh-CN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maleic acid was 1:10 (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g/mL), ultrasonic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60℃ for 1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h, </a:t>
              </a:r>
              <a:r>
                <a: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followed by 120℃ for 2.5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h]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36269" y="5726887"/>
              <a:ext cx="954515" cy="3206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CNCs</a:t>
              </a:r>
              <a:endParaRPr lang="en-US" altLang="zh-C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792194" y="2376757"/>
            <a:ext cx="221552" cy="2254620"/>
            <a:chOff x="11685319" y="2376757"/>
            <a:chExt cx="221552" cy="225462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1685319" y="2376757"/>
              <a:ext cx="221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906871" y="2376757"/>
              <a:ext cx="0" cy="22546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H="1">
              <a:off x="11685319" y="4631377"/>
              <a:ext cx="22155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箭头连接符 11"/>
          <p:cNvCxnSpPr/>
          <p:nvPr/>
        </p:nvCxnSpPr>
        <p:spPr>
          <a:xfrm flipH="1">
            <a:off x="2351314" y="4821382"/>
            <a:ext cx="40376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音频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6882"/>
    </mc:Choice>
    <mc:Fallback>
      <p:transition spd="slow" advTm="9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347538" y="1053738"/>
            <a:ext cx="9692933" cy="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Processing technology of sweet potato leaf powder</a:t>
            </a:r>
            <a:endParaRPr lang="en-US" altLang="zh-CN" sz="20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45436" y="1796528"/>
            <a:ext cx="9954626" cy="4707014"/>
            <a:chOff x="1045436" y="1796528"/>
            <a:chExt cx="9954626" cy="470701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57"/>
            <a:stretch>
              <a:fillRect/>
            </a:stretch>
          </p:blipFill>
          <p:spPr bwMode="auto">
            <a:xfrm>
              <a:off x="1613956" y="1796528"/>
              <a:ext cx="8632702" cy="2153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0" b="20169"/>
            <a:stretch>
              <a:fillRect/>
            </a:stretch>
          </p:blipFill>
          <p:spPr bwMode="auto">
            <a:xfrm>
              <a:off x="1613956" y="4201726"/>
              <a:ext cx="8632702" cy="218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398" y="3413974"/>
              <a:ext cx="2115884" cy="6703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8282" y="3404029"/>
              <a:ext cx="2115884" cy="69525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8393" y="3385370"/>
              <a:ext cx="2115884" cy="66752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5367" y="3446512"/>
              <a:ext cx="2115884" cy="53647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3956" y="5869396"/>
              <a:ext cx="2115884" cy="5057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9840" y="5815786"/>
              <a:ext cx="2115884" cy="68775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8393" y="5807992"/>
              <a:ext cx="2115884" cy="69555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7525" y="5804262"/>
              <a:ext cx="2115884" cy="57089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314606" y="3395189"/>
              <a:ext cx="2812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Fresh sweet potato leaves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335742" y="3413974"/>
              <a:ext cx="1065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Washing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496239" y="3383311"/>
              <a:ext cx="1065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Cutting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597947" y="5836800"/>
              <a:ext cx="137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Dewatering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342179" y="5858430"/>
              <a:ext cx="137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Drying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17538" y="5830758"/>
              <a:ext cx="137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Grinding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45436" y="5858430"/>
              <a:ext cx="3128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Sweet potato leaf powder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4" name="右弧形箭头 23"/>
            <p:cNvSpPr/>
            <p:nvPr/>
          </p:nvSpPr>
          <p:spPr>
            <a:xfrm>
              <a:off x="10304490" y="2879685"/>
              <a:ext cx="695572" cy="2287719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7587788" y="3404029"/>
            <a:ext cx="340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Blanching with hot water (80-100</a:t>
            </a:r>
            <a:r>
              <a:rPr lang="zh-CN" altLang="en-US" sz="16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℃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, 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1-3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min 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) or steaming (90-100 </a:t>
            </a:r>
            <a:r>
              <a:rPr lang="zh-CN" altLang="en-US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, 2-3 min)</a:t>
            </a:r>
            <a:endParaRPr lang="en-US" altLang="zh-CN" sz="16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8" name="音频 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4840"/>
    </mc:Choice>
    <mc:Fallback>
      <p:transition spd="slow" advTm="3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347538" y="1053738"/>
            <a:ext cx="10212886" cy="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prstClr val="black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Processing technology of sweet potato leaf polyphenols</a:t>
            </a:r>
            <a:endParaRPr lang="en-US" altLang="zh-CN" sz="20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622464" y="1846730"/>
            <a:ext cx="9334789" cy="4660326"/>
            <a:chOff x="1622464" y="1846730"/>
            <a:chExt cx="9334789" cy="466032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4" r="13183" b="57703"/>
            <a:stretch>
              <a:fillRect/>
            </a:stretch>
          </p:blipFill>
          <p:spPr bwMode="auto">
            <a:xfrm>
              <a:off x="1990663" y="1846730"/>
              <a:ext cx="8286211" cy="1911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5" t="41823" r="11894" b="10295"/>
            <a:stretch>
              <a:fillRect/>
            </a:stretch>
          </p:blipFill>
          <p:spPr bwMode="auto">
            <a:xfrm>
              <a:off x="1990663" y="4062651"/>
              <a:ext cx="8345643" cy="2140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1990663" y="3743018"/>
              <a:ext cx="2791844" cy="31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Fresh sweet potato leaves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447692" y="3743018"/>
              <a:ext cx="1057893" cy="31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Washing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471535" y="3734225"/>
              <a:ext cx="1057893" cy="31963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471535" y="3734225"/>
              <a:ext cx="1057893" cy="31963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Cutting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544462" y="6128689"/>
              <a:ext cx="2791844" cy="31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Extraction and purification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604823" y="6145335"/>
              <a:ext cx="1057893" cy="31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Drying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739153" y="6145335"/>
              <a:ext cx="3105474" cy="31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Sweet potato leaf polyphenols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右弧形箭头 48"/>
            <p:cNvSpPr/>
            <p:nvPr/>
          </p:nvSpPr>
          <p:spPr>
            <a:xfrm>
              <a:off x="10261681" y="2845138"/>
              <a:ext cx="695572" cy="2287719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3619" y="3468204"/>
              <a:ext cx="2553204" cy="611831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4426" y="3468204"/>
              <a:ext cx="1771429" cy="611831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4669" y="3500826"/>
              <a:ext cx="1771429" cy="56182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1035" y="5887597"/>
              <a:ext cx="2534233" cy="57737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862" y="5887597"/>
              <a:ext cx="1771429" cy="577371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9153" y="5835843"/>
              <a:ext cx="2976281" cy="671213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1933790" y="3420559"/>
              <a:ext cx="2812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Fresh sweet potato leaves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5447692" y="3414330"/>
              <a:ext cx="1065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Washing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270832" y="3413179"/>
              <a:ext cx="1065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Cutting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594050" y="5852947"/>
              <a:ext cx="2812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Extraction and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purification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344588" y="5870213"/>
              <a:ext cx="137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Drying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622464" y="5818459"/>
              <a:ext cx="32688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16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Sweet potato leaf polyphenols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3760"/>
    </mc:Choice>
    <mc:Fallback>
      <p:transition spd="slow" advTm="3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NDQ4MjRlYmFhYjExODkxMTc4MGFkZmQ0NTU0MTAxMT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2830</Words>
  <Application>WPS 演示</Application>
  <PresentationFormat>宽屏</PresentationFormat>
  <Paragraphs>186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宋体</vt:lpstr>
      <vt:lpstr>Wingdings</vt:lpstr>
      <vt:lpstr>Arial Unicode MS</vt:lpstr>
      <vt:lpstr>Calibri</vt:lpstr>
      <vt:lpstr>微软雅黑</vt:lpstr>
      <vt:lpstr>Open Sans Regular</vt:lpstr>
      <vt:lpstr>Times New Roman</vt:lpstr>
      <vt:lpstr>楷体</vt:lpstr>
      <vt:lpstr>Calibri</vt:lpstr>
      <vt:lpstr>等线</vt:lpstr>
      <vt:lpstr>Arial</vt:lpstr>
      <vt:lpstr>Open Sans</vt:lpstr>
      <vt:lpstr>Segoe Print</vt:lpstr>
      <vt:lpstr>Verdana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Angel</cp:lastModifiedBy>
  <cp:revision>3</cp:revision>
  <dcterms:created xsi:type="dcterms:W3CDTF">2023-02-24T06:25:20Z</dcterms:created>
  <dcterms:modified xsi:type="dcterms:W3CDTF">2023-02-24T06:25:58Z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EA4DB8FA17C94E7CBC2807579559A98F</vt:lpwstr>
  </property>
  <property fmtid="{D5CDD505-2E9C-101B-9397-08002B2CF9AE}" pid="3" name="KSOProductBuildVer">
    <vt:lpwstr>2052-11.1.0.13703</vt:lpwstr>
  </property>
</Properties>
</file>