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tags/tag3.xml" ContentType="application/vnd.openxmlformats-officedocument.presentationml.tags+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11090502" r:id="rId2"/>
    <p:sldId id="11090513" r:id="rId3"/>
    <p:sldId id="11090514" r:id="rId4"/>
    <p:sldId id="11090510" r:id="rId5"/>
    <p:sldId id="11090563" r:id="rId6"/>
    <p:sldId id="11090564" r:id="rId7"/>
    <p:sldId id="11090565" r:id="rId8"/>
    <p:sldId id="11090566" r:id="rId9"/>
    <p:sldId id="11090567" r:id="rId10"/>
    <p:sldId id="11090495" r:id="rId11"/>
    <p:sldId id="11090508" r:id="rId12"/>
    <p:sldId id="11090572" r:id="rId13"/>
    <p:sldId id="11090573" r:id="rId14"/>
    <p:sldId id="11090516" r:id="rId15"/>
    <p:sldId id="11090517" r:id="rId16"/>
    <p:sldId id="11090527" r:id="rId17"/>
    <p:sldId id="11090529" r:id="rId18"/>
    <p:sldId id="11090534" r:id="rId19"/>
    <p:sldId id="11090570" r:id="rId20"/>
    <p:sldId id="11090526" r:id="rId21"/>
    <p:sldId id="11090579" r:id="rId22"/>
    <p:sldId id="11090537" r:id="rId23"/>
    <p:sldId id="11090538" r:id="rId24"/>
    <p:sldId id="11090580" r:id="rId25"/>
    <p:sldId id="11090577" r:id="rId26"/>
    <p:sldId id="11090578" r:id="rId27"/>
    <p:sldId id="11090576" r:id="rId28"/>
    <p:sldId id="11090561" r:id="rId29"/>
    <p:sldId id="11090562" r:id="rId30"/>
    <p:sldId id="11090509"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司骐 何" initials="司何" lastIdx="0" clrIdx="0"/>
  <p:cmAuthor id="2" name="崔喜爱(拟稿)" initials="x" lastIdx="0" clrIdx="1"/>
  <p:cmAuthor id="3" name="李雁" initials="LY" lastIdx="0" clrIdx="2"/>
  <p:cmAuthor id="4" name="dell" initials="d" lastIdx="0" clrIdx="3"/>
  <p:cmAuthor id="5" name="振宇 刘" initials="振宇" lastIdx="0" clrIdx="4"/>
  <p:cmAuthor id="6" name="Admin"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846B8"/>
    <a:srgbClr val="2668AE"/>
    <a:srgbClr val="ED7D31"/>
    <a:srgbClr val="F6AC36"/>
    <a:srgbClr val="F8A521"/>
    <a:srgbClr val="001A4D"/>
    <a:srgbClr val="99CCFF"/>
    <a:srgbClr val="6699FF"/>
    <a:srgbClr val="3385E0"/>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90A52B-7D7B-4748-9727-B28D00487BB0}" v="13" dt="2026-06-30T08:25:28.3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64" autoAdjust="0"/>
    <p:restoredTop sz="89935" autoAdjust="0"/>
  </p:normalViewPr>
  <p:slideViewPr>
    <p:cSldViewPr snapToGrid="0">
      <p:cViewPr varScale="1">
        <p:scale>
          <a:sx n="96" d="100"/>
          <a:sy n="96" d="100"/>
        </p:scale>
        <p:origin x="99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 Sha" userId="7fa66d72-39b6-4753-9cd1-bbd80c98edd0" providerId="ADAL" clId="{4309DCE3-A93F-41D5-819C-DEB94BB4B12C}"/>
    <pc:docChg chg="undo custSel mod addSld delSld modSld">
      <pc:chgData name="SHA Sha" userId="7fa66d72-39b6-4753-9cd1-bbd80c98edd0" providerId="ADAL" clId="{4309DCE3-A93F-41D5-819C-DEB94BB4B12C}" dt="2026-06-30T08:26:04.051" v="196" actId="1076"/>
      <pc:docMkLst>
        <pc:docMk/>
      </pc:docMkLst>
      <pc:sldChg chg="modSp mod">
        <pc:chgData name="SHA Sha" userId="7fa66d72-39b6-4753-9cd1-bbd80c98edd0" providerId="ADAL" clId="{4309DCE3-A93F-41D5-819C-DEB94BB4B12C}" dt="2026-06-30T06:59:38.382" v="88" actId="20577"/>
        <pc:sldMkLst>
          <pc:docMk/>
          <pc:sldMk cId="0" sldId="11090495"/>
        </pc:sldMkLst>
        <pc:spChg chg="mod">
          <ac:chgData name="SHA Sha" userId="7fa66d72-39b6-4753-9cd1-bbd80c98edd0" providerId="ADAL" clId="{4309DCE3-A93F-41D5-819C-DEB94BB4B12C}" dt="2026-06-30T06:59:38.382" v="88" actId="20577"/>
          <ac:spMkLst>
            <pc:docMk/>
            <pc:sldMk cId="0" sldId="11090495"/>
            <ac:spMk id="11" creationId="{00000000-0000-0000-0000-000000000000}"/>
          </ac:spMkLst>
        </pc:spChg>
      </pc:sldChg>
      <pc:sldChg chg="modSp mod">
        <pc:chgData name="SHA Sha" userId="7fa66d72-39b6-4753-9cd1-bbd80c98edd0" providerId="ADAL" clId="{4309DCE3-A93F-41D5-819C-DEB94BB4B12C}" dt="2026-06-30T08:03:34.280" v="183" actId="1076"/>
        <pc:sldMkLst>
          <pc:docMk/>
          <pc:sldMk cId="0" sldId="11090502"/>
        </pc:sldMkLst>
        <pc:spChg chg="mod">
          <ac:chgData name="SHA Sha" userId="7fa66d72-39b6-4753-9cd1-bbd80c98edd0" providerId="ADAL" clId="{4309DCE3-A93F-41D5-819C-DEB94BB4B12C}" dt="2026-06-30T08:03:25.244" v="182" actId="1076"/>
          <ac:spMkLst>
            <pc:docMk/>
            <pc:sldMk cId="0" sldId="11090502"/>
            <ac:spMk id="2" creationId="{00000000-0000-0000-0000-000000000000}"/>
          </ac:spMkLst>
        </pc:spChg>
        <pc:spChg chg="mod">
          <ac:chgData name="SHA Sha" userId="7fa66d72-39b6-4753-9cd1-bbd80c98edd0" providerId="ADAL" clId="{4309DCE3-A93F-41D5-819C-DEB94BB4B12C}" dt="2026-06-30T08:03:34.280" v="183" actId="1076"/>
          <ac:spMkLst>
            <pc:docMk/>
            <pc:sldMk cId="0" sldId="11090502"/>
            <ac:spMk id="6" creationId="{00000000-0000-0000-0000-000000000000}"/>
          </ac:spMkLst>
        </pc:spChg>
      </pc:sldChg>
      <pc:sldChg chg="modSp">
        <pc:chgData name="SHA Sha" userId="7fa66d72-39b6-4753-9cd1-bbd80c98edd0" providerId="ADAL" clId="{4309DCE3-A93F-41D5-819C-DEB94BB4B12C}" dt="2026-06-30T07:00:14.019" v="91" actId="1076"/>
        <pc:sldMkLst>
          <pc:docMk/>
          <pc:sldMk cId="0" sldId="11090508"/>
        </pc:sldMkLst>
        <pc:spChg chg="mod">
          <ac:chgData name="SHA Sha" userId="7fa66d72-39b6-4753-9cd1-bbd80c98edd0" providerId="ADAL" clId="{4309DCE3-A93F-41D5-819C-DEB94BB4B12C}" dt="2026-06-30T07:00:14.019" v="91" actId="1076"/>
          <ac:spMkLst>
            <pc:docMk/>
            <pc:sldMk cId="0" sldId="11090508"/>
            <ac:spMk id="85" creationId="{00000000-0000-0000-0000-000000000000}"/>
          </ac:spMkLst>
        </pc:spChg>
      </pc:sldChg>
      <pc:sldChg chg="modSp mod">
        <pc:chgData name="SHA Sha" userId="7fa66d72-39b6-4753-9cd1-bbd80c98edd0" providerId="ADAL" clId="{4309DCE3-A93F-41D5-819C-DEB94BB4B12C}" dt="2026-06-30T06:22:19.329" v="2" actId="14100"/>
        <pc:sldMkLst>
          <pc:docMk/>
          <pc:sldMk cId="0" sldId="11090510"/>
        </pc:sldMkLst>
        <pc:picChg chg="mod">
          <ac:chgData name="SHA Sha" userId="7fa66d72-39b6-4753-9cd1-bbd80c98edd0" providerId="ADAL" clId="{4309DCE3-A93F-41D5-819C-DEB94BB4B12C}" dt="2026-06-30T06:22:19.329" v="2" actId="14100"/>
          <ac:picMkLst>
            <pc:docMk/>
            <pc:sldMk cId="0" sldId="11090510"/>
            <ac:picMk id="125" creationId="{00000000-0000-0000-0000-000000000000}"/>
          </ac:picMkLst>
        </pc:picChg>
      </pc:sldChg>
      <pc:sldChg chg="modSp mod">
        <pc:chgData name="SHA Sha" userId="7fa66d72-39b6-4753-9cd1-bbd80c98edd0" providerId="ADAL" clId="{4309DCE3-A93F-41D5-819C-DEB94BB4B12C}" dt="2026-06-30T06:51:20.211" v="20" actId="20577"/>
        <pc:sldMkLst>
          <pc:docMk/>
          <pc:sldMk cId="0" sldId="11090513"/>
        </pc:sldMkLst>
        <pc:spChg chg="mod">
          <ac:chgData name="SHA Sha" userId="7fa66d72-39b6-4753-9cd1-bbd80c98edd0" providerId="ADAL" clId="{4309DCE3-A93F-41D5-819C-DEB94BB4B12C}" dt="2026-06-30T06:51:20.211" v="20" actId="20577"/>
          <ac:spMkLst>
            <pc:docMk/>
            <pc:sldMk cId="0" sldId="11090513"/>
            <ac:spMk id="2" creationId="{00000000-0000-0000-0000-000000000000}"/>
          </ac:spMkLst>
        </pc:spChg>
      </pc:sldChg>
      <pc:sldChg chg="modSp mod">
        <pc:chgData name="SHA Sha" userId="7fa66d72-39b6-4753-9cd1-bbd80c98edd0" providerId="ADAL" clId="{4309DCE3-A93F-41D5-819C-DEB94BB4B12C}" dt="2026-06-30T06:53:31.403" v="68" actId="20577"/>
        <pc:sldMkLst>
          <pc:docMk/>
          <pc:sldMk cId="0" sldId="11090514"/>
        </pc:sldMkLst>
        <pc:spChg chg="mod">
          <ac:chgData name="SHA Sha" userId="7fa66d72-39b6-4753-9cd1-bbd80c98edd0" providerId="ADAL" clId="{4309DCE3-A93F-41D5-819C-DEB94BB4B12C}" dt="2026-06-30T06:53:31.403" v="68" actId="20577"/>
          <ac:spMkLst>
            <pc:docMk/>
            <pc:sldMk cId="0" sldId="11090514"/>
            <ac:spMk id="7" creationId="{00000000-0000-0000-0000-000000000000}"/>
          </ac:spMkLst>
        </pc:spChg>
      </pc:sldChg>
      <pc:sldChg chg="modSp mod">
        <pc:chgData name="SHA Sha" userId="7fa66d72-39b6-4753-9cd1-bbd80c98edd0" providerId="ADAL" clId="{4309DCE3-A93F-41D5-819C-DEB94BB4B12C}" dt="2026-06-30T06:51:26.180" v="21" actId="20577"/>
        <pc:sldMkLst>
          <pc:docMk/>
          <pc:sldMk cId="0" sldId="11090516"/>
        </pc:sldMkLst>
        <pc:spChg chg="mod">
          <ac:chgData name="SHA Sha" userId="7fa66d72-39b6-4753-9cd1-bbd80c98edd0" providerId="ADAL" clId="{4309DCE3-A93F-41D5-819C-DEB94BB4B12C}" dt="2026-06-30T06:51:26.180" v="21" actId="20577"/>
          <ac:spMkLst>
            <pc:docMk/>
            <pc:sldMk cId="0" sldId="11090516"/>
            <ac:spMk id="2" creationId="{00000000-0000-0000-0000-000000000000}"/>
          </ac:spMkLst>
        </pc:spChg>
      </pc:sldChg>
      <pc:sldChg chg="modSp mod">
        <pc:chgData name="SHA Sha" userId="7fa66d72-39b6-4753-9cd1-bbd80c98edd0" providerId="ADAL" clId="{4309DCE3-A93F-41D5-819C-DEB94BB4B12C}" dt="2026-06-30T07:40:41.975" v="133" actId="14100"/>
        <pc:sldMkLst>
          <pc:docMk/>
          <pc:sldMk cId="0" sldId="11090526"/>
        </pc:sldMkLst>
        <pc:spChg chg="mod">
          <ac:chgData name="SHA Sha" userId="7fa66d72-39b6-4753-9cd1-bbd80c98edd0" providerId="ADAL" clId="{4309DCE3-A93F-41D5-819C-DEB94BB4B12C}" dt="2026-06-30T07:40:41.975" v="133" actId="14100"/>
          <ac:spMkLst>
            <pc:docMk/>
            <pc:sldMk cId="0" sldId="11090526"/>
            <ac:spMk id="18" creationId="{00000000-0000-0000-0000-000000000000}"/>
          </ac:spMkLst>
        </pc:spChg>
        <pc:spChg chg="mod">
          <ac:chgData name="SHA Sha" userId="7fa66d72-39b6-4753-9cd1-bbd80c98edd0" providerId="ADAL" clId="{4309DCE3-A93F-41D5-819C-DEB94BB4B12C}" dt="2026-06-30T07:39:56.327" v="127" actId="2711"/>
          <ac:spMkLst>
            <pc:docMk/>
            <pc:sldMk cId="0" sldId="11090526"/>
            <ac:spMk id="33" creationId="{00000000-0000-0000-0000-000000000000}"/>
          </ac:spMkLst>
        </pc:spChg>
      </pc:sldChg>
      <pc:sldChg chg="modSp mod">
        <pc:chgData name="SHA Sha" userId="7fa66d72-39b6-4753-9cd1-bbd80c98edd0" providerId="ADAL" clId="{4309DCE3-A93F-41D5-819C-DEB94BB4B12C}" dt="2026-06-30T07:36:31.140" v="124" actId="20577"/>
        <pc:sldMkLst>
          <pc:docMk/>
          <pc:sldMk cId="0" sldId="11090527"/>
        </pc:sldMkLst>
        <pc:spChg chg="mod">
          <ac:chgData name="SHA Sha" userId="7fa66d72-39b6-4753-9cd1-bbd80c98edd0" providerId="ADAL" clId="{4309DCE3-A93F-41D5-819C-DEB94BB4B12C}" dt="2026-06-30T07:36:31.140" v="124" actId="20577"/>
          <ac:spMkLst>
            <pc:docMk/>
            <pc:sldMk cId="0" sldId="11090527"/>
            <ac:spMk id="8" creationId="{BD96A472-29CF-1FA8-85DC-E732728B9C4D}"/>
          </ac:spMkLst>
        </pc:spChg>
        <pc:spChg chg="mod">
          <ac:chgData name="SHA Sha" userId="7fa66d72-39b6-4753-9cd1-bbd80c98edd0" providerId="ADAL" clId="{4309DCE3-A93F-41D5-819C-DEB94BB4B12C}" dt="2026-06-30T07:36:15.614" v="120" actId="20577"/>
          <ac:spMkLst>
            <pc:docMk/>
            <pc:sldMk cId="0" sldId="11090527"/>
            <ac:spMk id="33" creationId="{00000000-0000-0000-0000-000000000000}"/>
          </ac:spMkLst>
        </pc:spChg>
      </pc:sldChg>
      <pc:sldChg chg="modSp mod">
        <pc:chgData name="SHA Sha" userId="7fa66d72-39b6-4753-9cd1-bbd80c98edd0" providerId="ADAL" clId="{4309DCE3-A93F-41D5-819C-DEB94BB4B12C}" dt="2026-06-30T07:35:54.282" v="116" actId="113"/>
        <pc:sldMkLst>
          <pc:docMk/>
          <pc:sldMk cId="0" sldId="11090529"/>
        </pc:sldMkLst>
        <pc:spChg chg="mod">
          <ac:chgData name="SHA Sha" userId="7fa66d72-39b6-4753-9cd1-bbd80c98edd0" providerId="ADAL" clId="{4309DCE3-A93F-41D5-819C-DEB94BB4B12C}" dt="2026-06-30T07:34:47.683" v="112" actId="2711"/>
          <ac:spMkLst>
            <pc:docMk/>
            <pc:sldMk cId="0" sldId="11090529"/>
            <ac:spMk id="10" creationId="{22DC5E98-FD5D-97AF-6051-0ADF17B234B6}"/>
          </ac:spMkLst>
        </pc:spChg>
        <pc:spChg chg="mod">
          <ac:chgData name="SHA Sha" userId="7fa66d72-39b6-4753-9cd1-bbd80c98edd0" providerId="ADAL" clId="{4309DCE3-A93F-41D5-819C-DEB94BB4B12C}" dt="2026-06-30T07:34:53.205" v="113" actId="2711"/>
          <ac:spMkLst>
            <pc:docMk/>
            <pc:sldMk cId="0" sldId="11090529"/>
            <ac:spMk id="11" creationId="{AEC38B19-B243-7ACC-F415-6BD5C2278831}"/>
          </ac:spMkLst>
        </pc:spChg>
        <pc:spChg chg="mod">
          <ac:chgData name="SHA Sha" userId="7fa66d72-39b6-4753-9cd1-bbd80c98edd0" providerId="ADAL" clId="{4309DCE3-A93F-41D5-819C-DEB94BB4B12C}" dt="2026-06-30T07:34:35.517" v="110" actId="20577"/>
          <ac:spMkLst>
            <pc:docMk/>
            <pc:sldMk cId="0" sldId="11090529"/>
            <ac:spMk id="13" creationId="{00000000-0000-0000-0000-000000000000}"/>
          </ac:spMkLst>
        </pc:spChg>
        <pc:spChg chg="mod">
          <ac:chgData name="SHA Sha" userId="7fa66d72-39b6-4753-9cd1-bbd80c98edd0" providerId="ADAL" clId="{4309DCE3-A93F-41D5-819C-DEB94BB4B12C}" dt="2026-06-30T07:35:54.282" v="116" actId="113"/>
          <ac:spMkLst>
            <pc:docMk/>
            <pc:sldMk cId="0" sldId="11090529"/>
            <ac:spMk id="42" creationId="{00000000-0000-0000-0000-000000000000}"/>
          </ac:spMkLst>
        </pc:spChg>
      </pc:sldChg>
      <pc:sldChg chg="modSp mod">
        <pc:chgData name="SHA Sha" userId="7fa66d72-39b6-4753-9cd1-bbd80c98edd0" providerId="ADAL" clId="{4309DCE3-A93F-41D5-819C-DEB94BB4B12C}" dt="2026-06-30T07:37:00.735" v="126" actId="20577"/>
        <pc:sldMkLst>
          <pc:docMk/>
          <pc:sldMk cId="0" sldId="11090534"/>
        </pc:sldMkLst>
        <pc:spChg chg="mod">
          <ac:chgData name="SHA Sha" userId="7fa66d72-39b6-4753-9cd1-bbd80c98edd0" providerId="ADAL" clId="{4309DCE3-A93F-41D5-819C-DEB94BB4B12C}" dt="2026-06-30T07:37:00.735" v="126" actId="20577"/>
          <ac:spMkLst>
            <pc:docMk/>
            <pc:sldMk cId="0" sldId="11090534"/>
            <ac:spMk id="10" creationId="{00000000-0000-0000-0000-000000000000}"/>
          </ac:spMkLst>
        </pc:spChg>
        <pc:spChg chg="mod">
          <ac:chgData name="SHA Sha" userId="7fa66d72-39b6-4753-9cd1-bbd80c98edd0" providerId="ADAL" clId="{4309DCE3-A93F-41D5-819C-DEB94BB4B12C}" dt="2026-06-30T07:36:46.083" v="125" actId="20577"/>
          <ac:spMkLst>
            <pc:docMk/>
            <pc:sldMk cId="0" sldId="11090534"/>
            <ac:spMk id="17" creationId="{00000000-0000-0000-0000-000000000000}"/>
          </ac:spMkLst>
        </pc:spChg>
      </pc:sldChg>
      <pc:sldChg chg="modSp mod">
        <pc:chgData name="SHA Sha" userId="7fa66d72-39b6-4753-9cd1-bbd80c98edd0" providerId="ADAL" clId="{4309DCE3-A93F-41D5-819C-DEB94BB4B12C}" dt="2026-06-30T06:51:30.854" v="22" actId="20577"/>
        <pc:sldMkLst>
          <pc:docMk/>
          <pc:sldMk cId="0" sldId="11090537"/>
        </pc:sldMkLst>
        <pc:spChg chg="mod">
          <ac:chgData name="SHA Sha" userId="7fa66d72-39b6-4753-9cd1-bbd80c98edd0" providerId="ADAL" clId="{4309DCE3-A93F-41D5-819C-DEB94BB4B12C}" dt="2026-06-30T06:51:30.854" v="22" actId="20577"/>
          <ac:spMkLst>
            <pc:docMk/>
            <pc:sldMk cId="0" sldId="11090537"/>
            <ac:spMk id="2" creationId="{00000000-0000-0000-0000-000000000000}"/>
          </ac:spMkLst>
        </pc:spChg>
      </pc:sldChg>
      <pc:sldChg chg="modSp mod">
        <pc:chgData name="SHA Sha" userId="7fa66d72-39b6-4753-9cd1-bbd80c98edd0" providerId="ADAL" clId="{4309DCE3-A93F-41D5-819C-DEB94BB4B12C}" dt="2026-06-30T08:13:57.039" v="188" actId="20577"/>
        <pc:sldMkLst>
          <pc:docMk/>
          <pc:sldMk cId="0" sldId="11090538"/>
        </pc:sldMkLst>
        <pc:spChg chg="mod">
          <ac:chgData name="SHA Sha" userId="7fa66d72-39b6-4753-9cd1-bbd80c98edd0" providerId="ADAL" clId="{4309DCE3-A93F-41D5-819C-DEB94BB4B12C}" dt="2026-06-30T07:45:08.828" v="162"/>
          <ac:spMkLst>
            <pc:docMk/>
            <pc:sldMk cId="0" sldId="11090538"/>
            <ac:spMk id="6" creationId="{35E1CCD9-D244-0D22-6A7F-564A7B4B1E06}"/>
          </ac:spMkLst>
        </pc:spChg>
        <pc:spChg chg="mod">
          <ac:chgData name="SHA Sha" userId="7fa66d72-39b6-4753-9cd1-bbd80c98edd0" providerId="ADAL" clId="{4309DCE3-A93F-41D5-819C-DEB94BB4B12C}" dt="2026-06-30T08:13:57.039" v="188" actId="20577"/>
          <ac:spMkLst>
            <pc:docMk/>
            <pc:sldMk cId="0" sldId="11090538"/>
            <ac:spMk id="74" creationId="{00000000-0000-0000-0000-000000000000}"/>
          </ac:spMkLst>
        </pc:spChg>
      </pc:sldChg>
      <pc:sldChg chg="modSp mod">
        <pc:chgData name="SHA Sha" userId="7fa66d72-39b6-4753-9cd1-bbd80c98edd0" providerId="ADAL" clId="{4309DCE3-A93F-41D5-819C-DEB94BB4B12C}" dt="2026-06-30T06:51:36.271" v="23" actId="20577"/>
        <pc:sldMkLst>
          <pc:docMk/>
          <pc:sldMk cId="0" sldId="11090561"/>
        </pc:sldMkLst>
        <pc:spChg chg="mod">
          <ac:chgData name="SHA Sha" userId="7fa66d72-39b6-4753-9cd1-bbd80c98edd0" providerId="ADAL" clId="{4309DCE3-A93F-41D5-819C-DEB94BB4B12C}" dt="2026-06-30T06:51:36.271" v="23" actId="20577"/>
          <ac:spMkLst>
            <pc:docMk/>
            <pc:sldMk cId="0" sldId="11090561"/>
            <ac:spMk id="2" creationId="{00000000-0000-0000-0000-000000000000}"/>
          </ac:spMkLst>
        </pc:spChg>
      </pc:sldChg>
      <pc:sldChg chg="modSp mod">
        <pc:chgData name="SHA Sha" userId="7fa66d72-39b6-4753-9cd1-bbd80c98edd0" providerId="ADAL" clId="{4309DCE3-A93F-41D5-819C-DEB94BB4B12C}" dt="2026-06-30T06:54:57.549" v="77" actId="1076"/>
        <pc:sldMkLst>
          <pc:docMk/>
          <pc:sldMk cId="0" sldId="11090563"/>
        </pc:sldMkLst>
        <pc:spChg chg="mod">
          <ac:chgData name="SHA Sha" userId="7fa66d72-39b6-4753-9cd1-bbd80c98edd0" providerId="ADAL" clId="{4309DCE3-A93F-41D5-819C-DEB94BB4B12C}" dt="2026-06-30T06:54:57.549" v="77" actId="1076"/>
          <ac:spMkLst>
            <pc:docMk/>
            <pc:sldMk cId="0" sldId="11090563"/>
            <ac:spMk id="3" creationId="{00000000-0000-0000-0000-000000000000}"/>
          </ac:spMkLst>
        </pc:spChg>
      </pc:sldChg>
      <pc:sldChg chg="modSp mod">
        <pc:chgData name="SHA Sha" userId="7fa66d72-39b6-4753-9cd1-bbd80c98edd0" providerId="ADAL" clId="{4309DCE3-A93F-41D5-819C-DEB94BB4B12C}" dt="2026-06-30T06:55:58.497" v="79" actId="20577"/>
        <pc:sldMkLst>
          <pc:docMk/>
          <pc:sldMk cId="0" sldId="11090565"/>
        </pc:sldMkLst>
        <pc:spChg chg="mod">
          <ac:chgData name="SHA Sha" userId="7fa66d72-39b6-4753-9cd1-bbd80c98edd0" providerId="ADAL" clId="{4309DCE3-A93F-41D5-819C-DEB94BB4B12C}" dt="2026-06-30T06:55:58.497" v="79" actId="20577"/>
          <ac:spMkLst>
            <pc:docMk/>
            <pc:sldMk cId="0" sldId="11090565"/>
            <ac:spMk id="2" creationId="{00000000-0000-0000-0000-000000000000}"/>
          </ac:spMkLst>
        </pc:spChg>
      </pc:sldChg>
      <pc:sldChg chg="modSp mod">
        <pc:chgData name="SHA Sha" userId="7fa66d72-39b6-4753-9cd1-bbd80c98edd0" providerId="ADAL" clId="{4309DCE3-A93F-41D5-819C-DEB94BB4B12C}" dt="2026-06-30T06:56:59.111" v="81" actId="1076"/>
        <pc:sldMkLst>
          <pc:docMk/>
          <pc:sldMk cId="0" sldId="11090566"/>
        </pc:sldMkLst>
        <pc:spChg chg="mod">
          <ac:chgData name="SHA Sha" userId="7fa66d72-39b6-4753-9cd1-bbd80c98edd0" providerId="ADAL" clId="{4309DCE3-A93F-41D5-819C-DEB94BB4B12C}" dt="2026-06-30T06:56:59.111" v="81" actId="1076"/>
          <ac:spMkLst>
            <pc:docMk/>
            <pc:sldMk cId="0" sldId="11090566"/>
            <ac:spMk id="2" creationId="{00000000-0000-0000-0000-000000000000}"/>
          </ac:spMkLst>
        </pc:spChg>
      </pc:sldChg>
      <pc:sldChg chg="modSp mod">
        <pc:chgData name="SHA Sha" userId="7fa66d72-39b6-4753-9cd1-bbd80c98edd0" providerId="ADAL" clId="{4309DCE3-A93F-41D5-819C-DEB94BB4B12C}" dt="2026-06-30T06:59:08.144" v="86" actId="20577"/>
        <pc:sldMkLst>
          <pc:docMk/>
          <pc:sldMk cId="0" sldId="11090567"/>
        </pc:sldMkLst>
        <pc:spChg chg="mod">
          <ac:chgData name="SHA Sha" userId="7fa66d72-39b6-4753-9cd1-bbd80c98edd0" providerId="ADAL" clId="{4309DCE3-A93F-41D5-819C-DEB94BB4B12C}" dt="2026-06-30T06:59:08.144" v="86" actId="20577"/>
          <ac:spMkLst>
            <pc:docMk/>
            <pc:sldMk cId="0" sldId="11090567"/>
            <ac:spMk id="2" creationId="{00000000-0000-0000-0000-000000000000}"/>
          </ac:spMkLst>
        </pc:spChg>
      </pc:sldChg>
      <pc:sldChg chg="modSp mod">
        <pc:chgData name="SHA Sha" userId="7fa66d72-39b6-4753-9cd1-bbd80c98edd0" providerId="ADAL" clId="{4309DCE3-A93F-41D5-819C-DEB94BB4B12C}" dt="2026-06-30T07:01:02.052" v="95" actId="20577"/>
        <pc:sldMkLst>
          <pc:docMk/>
          <pc:sldMk cId="0" sldId="11090572"/>
        </pc:sldMkLst>
        <pc:spChg chg="mod">
          <ac:chgData name="SHA Sha" userId="7fa66d72-39b6-4753-9cd1-bbd80c98edd0" providerId="ADAL" clId="{4309DCE3-A93F-41D5-819C-DEB94BB4B12C}" dt="2026-06-30T07:01:02.052" v="95" actId="20577"/>
          <ac:spMkLst>
            <pc:docMk/>
            <pc:sldMk cId="0" sldId="11090572"/>
            <ac:spMk id="6" creationId="{00000000-0000-0000-0000-000000000000}"/>
          </ac:spMkLst>
        </pc:spChg>
        <pc:spChg chg="mod">
          <ac:chgData name="SHA Sha" userId="7fa66d72-39b6-4753-9cd1-bbd80c98edd0" providerId="ADAL" clId="{4309DCE3-A93F-41D5-819C-DEB94BB4B12C}" dt="2026-06-30T07:00:45.854" v="94" actId="20577"/>
          <ac:spMkLst>
            <pc:docMk/>
            <pc:sldMk cId="0" sldId="11090572"/>
            <ac:spMk id="39" creationId="{00000000-0000-0000-0000-000000000000}"/>
          </ac:spMkLst>
        </pc:spChg>
        <pc:spChg chg="mod">
          <ac:chgData name="SHA Sha" userId="7fa66d72-39b6-4753-9cd1-bbd80c98edd0" providerId="ADAL" clId="{4309DCE3-A93F-41D5-819C-DEB94BB4B12C}" dt="2026-06-30T07:00:34.676" v="93" actId="14100"/>
          <ac:spMkLst>
            <pc:docMk/>
            <pc:sldMk cId="0" sldId="11090572"/>
            <ac:spMk id="43" creationId="{00000000-0000-0000-0000-000000000000}"/>
          </ac:spMkLst>
        </pc:spChg>
      </pc:sldChg>
      <pc:sldChg chg="modSp mod">
        <pc:chgData name="SHA Sha" userId="7fa66d72-39b6-4753-9cd1-bbd80c98edd0" providerId="ADAL" clId="{4309DCE3-A93F-41D5-819C-DEB94BB4B12C}" dt="2026-06-30T07:02:09.930" v="96" actId="20577"/>
        <pc:sldMkLst>
          <pc:docMk/>
          <pc:sldMk cId="0" sldId="11090573"/>
        </pc:sldMkLst>
        <pc:spChg chg="mod">
          <ac:chgData name="SHA Sha" userId="7fa66d72-39b6-4753-9cd1-bbd80c98edd0" providerId="ADAL" clId="{4309DCE3-A93F-41D5-819C-DEB94BB4B12C}" dt="2026-06-30T07:02:09.930" v="96" actId="20577"/>
          <ac:spMkLst>
            <pc:docMk/>
            <pc:sldMk cId="0" sldId="11090573"/>
            <ac:spMk id="37" creationId="{00000000-0000-0000-0000-000000000000}"/>
          </ac:spMkLst>
        </pc:spChg>
      </pc:sldChg>
      <pc:sldChg chg="modSp del mod">
        <pc:chgData name="SHA Sha" userId="7fa66d72-39b6-4753-9cd1-bbd80c98edd0" providerId="ADAL" clId="{4309DCE3-A93F-41D5-819C-DEB94BB4B12C}" dt="2026-06-30T08:25:36.964" v="190" actId="47"/>
        <pc:sldMkLst>
          <pc:docMk/>
          <pc:sldMk cId="2848847486" sldId="11090574"/>
        </pc:sldMkLst>
        <pc:spChg chg="mod">
          <ac:chgData name="SHA Sha" userId="7fa66d72-39b6-4753-9cd1-bbd80c98edd0" providerId="ADAL" clId="{4309DCE3-A93F-41D5-819C-DEB94BB4B12C}" dt="2026-06-30T07:51:21.818" v="166" actId="1076"/>
          <ac:spMkLst>
            <pc:docMk/>
            <pc:sldMk cId="2848847486" sldId="11090574"/>
            <ac:spMk id="3" creationId="{CA797C6B-7E0B-BD8A-5A04-D9551DB95FBE}"/>
          </ac:spMkLst>
        </pc:spChg>
        <pc:spChg chg="mod">
          <ac:chgData name="SHA Sha" userId="7fa66d72-39b6-4753-9cd1-bbd80c98edd0" providerId="ADAL" clId="{4309DCE3-A93F-41D5-819C-DEB94BB4B12C}" dt="2026-06-30T07:51:07.257" v="163" actId="2711"/>
          <ac:spMkLst>
            <pc:docMk/>
            <pc:sldMk cId="2848847486" sldId="11090574"/>
            <ac:spMk id="74" creationId="{B0628D35-CE8E-4E92-D34E-5C7156B65DE4}"/>
          </ac:spMkLst>
        </pc:spChg>
      </pc:sldChg>
      <pc:sldChg chg="modSp mod">
        <pc:chgData name="SHA Sha" userId="7fa66d72-39b6-4753-9cd1-bbd80c98edd0" providerId="ADAL" clId="{4309DCE3-A93F-41D5-819C-DEB94BB4B12C}" dt="2026-06-30T07:53:17.779" v="181" actId="14100"/>
        <pc:sldMkLst>
          <pc:docMk/>
          <pc:sldMk cId="1018358624" sldId="11090576"/>
        </pc:sldMkLst>
        <pc:spChg chg="mod">
          <ac:chgData name="SHA Sha" userId="7fa66d72-39b6-4753-9cd1-bbd80c98edd0" providerId="ADAL" clId="{4309DCE3-A93F-41D5-819C-DEB94BB4B12C}" dt="2026-06-30T07:53:17.779" v="181" actId="14100"/>
          <ac:spMkLst>
            <pc:docMk/>
            <pc:sldMk cId="1018358624" sldId="11090576"/>
            <ac:spMk id="31" creationId="{C30423AB-CD83-846A-B5A1-054331653741}"/>
          </ac:spMkLst>
        </pc:spChg>
        <pc:spChg chg="mod">
          <ac:chgData name="SHA Sha" userId="7fa66d72-39b6-4753-9cd1-bbd80c98edd0" providerId="ADAL" clId="{4309DCE3-A93F-41D5-819C-DEB94BB4B12C}" dt="2026-06-30T07:53:10.426" v="180" actId="2711"/>
          <ac:spMkLst>
            <pc:docMk/>
            <pc:sldMk cId="1018358624" sldId="11090576"/>
            <ac:spMk id="74" creationId="{9C70C12A-610F-EB88-3212-B78696850492}"/>
          </ac:spMkLst>
        </pc:spChg>
      </pc:sldChg>
      <pc:sldChg chg="modSp mod">
        <pc:chgData name="SHA Sha" userId="7fa66d72-39b6-4753-9cd1-bbd80c98edd0" providerId="ADAL" clId="{4309DCE3-A93F-41D5-819C-DEB94BB4B12C}" dt="2026-06-30T07:51:50.223" v="170" actId="1076"/>
        <pc:sldMkLst>
          <pc:docMk/>
          <pc:sldMk cId="4242357316" sldId="11090577"/>
        </pc:sldMkLst>
        <pc:spChg chg="mod">
          <ac:chgData name="SHA Sha" userId="7fa66d72-39b6-4753-9cd1-bbd80c98edd0" providerId="ADAL" clId="{4309DCE3-A93F-41D5-819C-DEB94BB4B12C}" dt="2026-06-30T07:51:44.990" v="169" actId="2711"/>
          <ac:spMkLst>
            <pc:docMk/>
            <pc:sldMk cId="4242357316" sldId="11090577"/>
            <ac:spMk id="7" creationId="{1C7E20E9-4136-FE3B-515F-6BFCCA82F064}"/>
          </ac:spMkLst>
        </pc:spChg>
        <pc:spChg chg="mod">
          <ac:chgData name="SHA Sha" userId="7fa66d72-39b6-4753-9cd1-bbd80c98edd0" providerId="ADAL" clId="{4309DCE3-A93F-41D5-819C-DEB94BB4B12C}" dt="2026-06-30T07:51:40.281" v="168" actId="2711"/>
          <ac:spMkLst>
            <pc:docMk/>
            <pc:sldMk cId="4242357316" sldId="11090577"/>
            <ac:spMk id="8" creationId="{01170F1F-2BD3-9C50-F79C-6989D84FAC4D}"/>
          </ac:spMkLst>
        </pc:spChg>
        <pc:spChg chg="mod">
          <ac:chgData name="SHA Sha" userId="7fa66d72-39b6-4753-9cd1-bbd80c98edd0" providerId="ADAL" clId="{4309DCE3-A93F-41D5-819C-DEB94BB4B12C}" dt="2026-06-30T07:51:50.223" v="170" actId="1076"/>
          <ac:spMkLst>
            <pc:docMk/>
            <pc:sldMk cId="4242357316" sldId="11090577"/>
            <ac:spMk id="74" creationId="{01EB125B-63B7-4798-EAE8-EB7D08D13F8D}"/>
          </ac:spMkLst>
        </pc:spChg>
      </pc:sldChg>
      <pc:sldChg chg="modSp mod">
        <pc:chgData name="SHA Sha" userId="7fa66d72-39b6-4753-9cd1-bbd80c98edd0" providerId="ADAL" clId="{4309DCE3-A93F-41D5-819C-DEB94BB4B12C}" dt="2026-06-30T07:52:42.673" v="179" actId="20577"/>
        <pc:sldMkLst>
          <pc:docMk/>
          <pc:sldMk cId="2570668962" sldId="11090578"/>
        </pc:sldMkLst>
        <pc:spChg chg="mod">
          <ac:chgData name="SHA Sha" userId="7fa66d72-39b6-4753-9cd1-bbd80c98edd0" providerId="ADAL" clId="{4309DCE3-A93F-41D5-819C-DEB94BB4B12C}" dt="2026-06-30T07:52:18.250" v="178" actId="14100"/>
          <ac:spMkLst>
            <pc:docMk/>
            <pc:sldMk cId="2570668962" sldId="11090578"/>
            <ac:spMk id="9" creationId="{E663155E-CA7E-00B4-43BF-870DF9C71BC8}"/>
          </ac:spMkLst>
        </pc:spChg>
        <pc:spChg chg="mod">
          <ac:chgData name="SHA Sha" userId="7fa66d72-39b6-4753-9cd1-bbd80c98edd0" providerId="ADAL" clId="{4309DCE3-A93F-41D5-819C-DEB94BB4B12C}" dt="2026-06-30T07:52:42.673" v="179" actId="20577"/>
          <ac:spMkLst>
            <pc:docMk/>
            <pc:sldMk cId="2570668962" sldId="11090578"/>
            <ac:spMk id="16" creationId="{900E97EF-67D4-BF9B-36F6-8BC669605270}"/>
          </ac:spMkLst>
        </pc:spChg>
        <pc:spChg chg="mod">
          <ac:chgData name="SHA Sha" userId="7fa66d72-39b6-4753-9cd1-bbd80c98edd0" providerId="ADAL" clId="{4309DCE3-A93F-41D5-819C-DEB94BB4B12C}" dt="2026-06-30T07:52:01.766" v="173" actId="20577"/>
          <ac:spMkLst>
            <pc:docMk/>
            <pc:sldMk cId="2570668962" sldId="11090578"/>
            <ac:spMk id="74" creationId="{5EE2235B-1FEA-81E9-478C-2283D40F9D77}"/>
          </ac:spMkLst>
        </pc:spChg>
        <pc:spChg chg="mod">
          <ac:chgData name="SHA Sha" userId="7fa66d72-39b6-4753-9cd1-bbd80c98edd0" providerId="ADAL" clId="{4309DCE3-A93F-41D5-819C-DEB94BB4B12C}" dt="2026-06-30T07:52:12.745" v="176" actId="1076"/>
          <ac:spMkLst>
            <pc:docMk/>
            <pc:sldMk cId="2570668962" sldId="11090578"/>
            <ac:spMk id="88" creationId="{A86202CA-0C78-D2F7-A2EA-357131DEBB9E}"/>
          </ac:spMkLst>
        </pc:spChg>
      </pc:sldChg>
      <pc:sldChg chg="modSp mod">
        <pc:chgData name="SHA Sha" userId="7fa66d72-39b6-4753-9cd1-bbd80c98edd0" providerId="ADAL" clId="{4309DCE3-A93F-41D5-819C-DEB94BB4B12C}" dt="2026-06-30T07:42:24.250" v="160" actId="20577"/>
        <pc:sldMkLst>
          <pc:docMk/>
          <pc:sldMk cId="1516556236" sldId="11090579"/>
        </pc:sldMkLst>
        <pc:spChg chg="mod">
          <ac:chgData name="SHA Sha" userId="7fa66d72-39b6-4753-9cd1-bbd80c98edd0" providerId="ADAL" clId="{4309DCE3-A93F-41D5-819C-DEB94BB4B12C}" dt="2026-06-30T07:42:24.250" v="160" actId="20577"/>
          <ac:spMkLst>
            <pc:docMk/>
            <pc:sldMk cId="1516556236" sldId="11090579"/>
            <ac:spMk id="17" creationId="{D27DD241-47C4-7B62-700F-53415F8907C8}"/>
          </ac:spMkLst>
        </pc:spChg>
        <pc:spChg chg="mod">
          <ac:chgData name="SHA Sha" userId="7fa66d72-39b6-4753-9cd1-bbd80c98edd0" providerId="ADAL" clId="{4309DCE3-A93F-41D5-819C-DEB94BB4B12C}" dt="2026-06-30T07:41:01.095" v="134" actId="2711"/>
          <ac:spMkLst>
            <pc:docMk/>
            <pc:sldMk cId="1516556236" sldId="11090579"/>
            <ac:spMk id="42" creationId="{6A6E29AF-9BC4-62A3-FB69-D9FCFAF6B3BB}"/>
          </ac:spMkLst>
        </pc:spChg>
      </pc:sldChg>
      <pc:sldChg chg="modSp add mod">
        <pc:chgData name="SHA Sha" userId="7fa66d72-39b6-4753-9cd1-bbd80c98edd0" providerId="ADAL" clId="{4309DCE3-A93F-41D5-819C-DEB94BB4B12C}" dt="2026-06-30T08:26:04.051" v="196" actId="1076"/>
        <pc:sldMkLst>
          <pc:docMk/>
          <pc:sldMk cId="2014083513" sldId="11090580"/>
        </pc:sldMkLst>
        <pc:spChg chg="mod">
          <ac:chgData name="SHA Sha" userId="7fa66d72-39b6-4753-9cd1-bbd80c98edd0" providerId="ADAL" clId="{4309DCE3-A93F-41D5-819C-DEB94BB4B12C}" dt="2026-06-30T08:25:59.608" v="195" actId="1076"/>
          <ac:spMkLst>
            <pc:docMk/>
            <pc:sldMk cId="2014083513" sldId="11090580"/>
            <ac:spMk id="3" creationId="{CA797C6B-7E0B-BD8A-5A04-D9551DB95FBE}"/>
          </ac:spMkLst>
        </pc:spChg>
        <pc:spChg chg="mod">
          <ac:chgData name="SHA Sha" userId="7fa66d72-39b6-4753-9cd1-bbd80c98edd0" providerId="ADAL" clId="{4309DCE3-A93F-41D5-819C-DEB94BB4B12C}" dt="2026-06-30T08:25:46.551" v="191" actId="2711"/>
          <ac:spMkLst>
            <pc:docMk/>
            <pc:sldMk cId="2014083513" sldId="11090580"/>
            <ac:spMk id="74" creationId="{B0628D35-CE8E-4E92-D34E-5C7156B65DE4}"/>
          </ac:spMkLst>
        </pc:spChg>
        <pc:spChg chg="mod">
          <ac:chgData name="SHA Sha" userId="7fa66d72-39b6-4753-9cd1-bbd80c98edd0" providerId="ADAL" clId="{4309DCE3-A93F-41D5-819C-DEB94BB4B12C}" dt="2026-06-30T08:26:04.051" v="196" actId="1076"/>
          <ac:spMkLst>
            <pc:docMk/>
            <pc:sldMk cId="2014083513" sldId="11090580"/>
            <ac:spMk id="88" creationId="{10060F2E-1DE9-51D6-312E-F1F28DD2852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DF09D0-E6C6-4BA8-90F3-D6BBC3DB3A23}" type="datetimeFigureOut">
              <a:rPr lang="zh-CN" altLang="en-US" smtClean="0"/>
              <a:t>2026/6/30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3D73A0-BF0B-41F9-9CA4-5652FC6E90F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5127B2A-E697-4B68-A78C-540AEBA0087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当前，</a:t>
            </a:r>
            <a:r>
              <a:rPr lang="en-US" altLang="zh-CN" dirty="0"/>
              <a:t>“</a:t>
            </a:r>
            <a:r>
              <a:rPr lang="zh-CN" altLang="en-US"/>
              <a:t>妈祖</a:t>
            </a:r>
            <a:r>
              <a:rPr lang="en-US" altLang="zh-CN" dirty="0"/>
              <a:t>”</a:t>
            </a:r>
            <a:r>
              <a:rPr lang="zh-CN" altLang="en-US"/>
              <a:t>已在全球</a:t>
            </a:r>
            <a:r>
              <a:rPr lang="en-US" altLang="zh-CN" dirty="0"/>
              <a:t>40</a:t>
            </a:r>
            <a:r>
              <a:rPr lang="zh-CN" altLang="en-US"/>
              <a:t>多国落地推进或试用，形成了分阶段、多渠道的合作格局。</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我们为巴基斯坦打造了</a:t>
            </a:r>
            <a:r>
              <a:rPr lang="en-US" altLang="zh-CN" dirty="0"/>
              <a:t>“</a:t>
            </a:r>
            <a:r>
              <a:rPr lang="zh-CN" altLang="en-US" dirty="0"/>
              <a:t>妈祖</a:t>
            </a:r>
            <a:r>
              <a:rPr lang="en-US" altLang="zh-CN" dirty="0"/>
              <a:t>”</a:t>
            </a:r>
            <a:r>
              <a:rPr lang="zh-CN" altLang="en-US" dirty="0"/>
              <a:t>专业版定制系统，深度融合了风云卫星、本地雷达、地面观测站等多源数据，帮助构建了完整的预警数据处理体系，全面提升了巴基斯坦的气象防灾减灾能力。</a:t>
            </a:r>
          </a:p>
        </p:txBody>
      </p:sp>
      <p:sp>
        <p:nvSpPr>
          <p:cNvPr id="4" name="灯片编号占位符 3"/>
          <p:cNvSpPr>
            <a:spLocks noGrp="1"/>
          </p:cNvSpPr>
          <p:nvPr>
            <p:ph type="sldNum" sz="quarter" idx="5"/>
          </p:nvPr>
        </p:nvSpPr>
        <p:spPr/>
        <p:txBody>
          <a:bodyPr/>
          <a:lstStyle/>
          <a:p>
            <a:fld id="{563D73A0-BF0B-41F9-9CA4-5652FC6E90F5}"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针对埃塞俄比亚的</a:t>
            </a:r>
            <a:r>
              <a:rPr lang="en-US" altLang="zh-CN" dirty="0"/>
              <a:t>“</a:t>
            </a:r>
            <a:r>
              <a:rPr lang="zh-CN" altLang="en-US" dirty="0"/>
              <a:t>妈祖</a:t>
            </a:r>
            <a:r>
              <a:rPr lang="en-US" altLang="zh-CN" dirty="0"/>
              <a:t>”</a:t>
            </a:r>
            <a:r>
              <a:rPr lang="zh-CN" altLang="en-US" dirty="0"/>
              <a:t>基础版已实现多源数值模式、</a:t>
            </a:r>
            <a:r>
              <a:rPr lang="en-US" altLang="zh-CN" dirty="0"/>
              <a:t>AI</a:t>
            </a:r>
            <a:r>
              <a:rPr lang="zh-CN" altLang="en-US" dirty="0"/>
              <a:t>气象大模型、暴雨预警工具箱等丰富产品的接入，并逐步完善农业、海洋、航空等多场景定制化工具箱。</a:t>
            </a:r>
          </a:p>
        </p:txBody>
      </p:sp>
      <p:sp>
        <p:nvSpPr>
          <p:cNvPr id="4" name="灯片编号占位符 3"/>
          <p:cNvSpPr>
            <a:spLocks noGrp="1"/>
          </p:cNvSpPr>
          <p:nvPr>
            <p:ph type="sldNum" sz="quarter" idx="5"/>
          </p:nvPr>
        </p:nvSpPr>
        <p:spPr/>
        <p:txBody>
          <a:bodyPr/>
          <a:lstStyle/>
          <a:p>
            <a:fld id="{563D73A0-BF0B-41F9-9CA4-5652FC6E90F5}"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我们为吉布提定制了</a:t>
            </a:r>
            <a:r>
              <a:rPr lang="en-US" altLang="zh-CN" dirty="0"/>
              <a:t>“</a:t>
            </a:r>
            <a:r>
              <a:rPr lang="zh-CN" altLang="en-US" dirty="0"/>
              <a:t>妈祖</a:t>
            </a:r>
            <a:r>
              <a:rPr lang="en-US" altLang="zh-CN" dirty="0"/>
              <a:t>”</a:t>
            </a:r>
            <a:r>
              <a:rPr lang="zh-CN" altLang="en-US" dirty="0"/>
              <a:t>城市模块系统，重点打造了港口专属气象预警服务与城市预警仪表盘；为蒙古定制的城市模块搭载了</a:t>
            </a:r>
            <a:r>
              <a:rPr lang="en-US" altLang="zh-CN" dirty="0"/>
              <a:t>“</a:t>
            </a:r>
            <a:r>
              <a:rPr lang="zh-CN" altLang="en-US" dirty="0"/>
              <a:t>风清</a:t>
            </a:r>
            <a:r>
              <a:rPr lang="en-US" altLang="zh-CN" dirty="0"/>
              <a:t>”</a:t>
            </a:r>
            <a:r>
              <a:rPr lang="zh-CN" altLang="en-US" dirty="0"/>
              <a:t>模型预报、分钟级城市灾害采集等功能，精准服务蒙古的城市防灾与民生保障。</a:t>
            </a:r>
          </a:p>
        </p:txBody>
      </p:sp>
      <p:sp>
        <p:nvSpPr>
          <p:cNvPr id="4" name="灯片编号占位符 3"/>
          <p:cNvSpPr>
            <a:spLocks noGrp="1"/>
          </p:cNvSpPr>
          <p:nvPr>
            <p:ph type="sldNum" sz="quarter" idx="5"/>
          </p:nvPr>
        </p:nvSpPr>
        <p:spPr/>
        <p:txBody>
          <a:bodyPr/>
          <a:lstStyle/>
          <a:p>
            <a:fld id="{563D73A0-BF0B-41F9-9CA4-5652FC6E90F5}"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5127B2A-E697-4B68-A78C-540AEBA0087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为什么选择</a:t>
            </a:r>
            <a:r>
              <a:rPr lang="en-US" altLang="zh-CN" dirty="0"/>
              <a:t>“</a:t>
            </a:r>
            <a:r>
              <a:rPr lang="zh-CN" altLang="en-US" dirty="0"/>
              <a:t>妈祖</a:t>
            </a:r>
            <a:r>
              <a:rPr lang="en-US" altLang="zh-CN" dirty="0"/>
              <a:t>”</a:t>
            </a:r>
            <a:r>
              <a:rPr lang="zh-CN" altLang="en-US" dirty="0"/>
              <a:t>这个名字？这背后是跨越千年的文化传承与精神共鸣。在中国东南沿海，有一名女子名叫林默娘，公元</a:t>
            </a:r>
            <a:r>
              <a:rPr lang="en-US" altLang="zh-CN" dirty="0"/>
              <a:t> 960 </a:t>
            </a:r>
            <a:r>
              <a:rPr lang="zh-CN" altLang="en-US" dirty="0"/>
              <a:t>年</a:t>
            </a:r>
            <a:r>
              <a:rPr lang="en-US" altLang="zh-CN" dirty="0"/>
              <a:t> 3 </a:t>
            </a:r>
            <a:r>
              <a:rPr lang="zh-CN" altLang="en-US" dirty="0"/>
              <a:t>月</a:t>
            </a:r>
            <a:r>
              <a:rPr lang="en-US" altLang="zh-CN" dirty="0"/>
              <a:t> 23 </a:t>
            </a:r>
            <a:r>
              <a:rPr lang="zh-CN" altLang="en-US" dirty="0"/>
              <a:t>日生于福建湄洲。传说她自幼聪慧，通晓天文气象，擅长航海技术，经常帮助渔民和商船安全出海，不惧风浪救助海上遇难者。她被人们尊称为</a:t>
            </a:r>
            <a:r>
              <a:rPr lang="en-US" altLang="zh-CN" dirty="0"/>
              <a:t>“</a:t>
            </a:r>
            <a:r>
              <a:rPr lang="zh-CN" altLang="en-US" dirty="0"/>
              <a:t>妈祖</a:t>
            </a:r>
            <a:r>
              <a:rPr lang="en-US" altLang="zh-CN" dirty="0"/>
              <a:t>”</a:t>
            </a:r>
            <a:r>
              <a:rPr lang="zh-CN" altLang="en-US" dirty="0"/>
              <a:t>，妈祖文化后来被认定为联合国教科文组织非物质文化遗产。</a:t>
            </a:r>
          </a:p>
          <a:p>
            <a:r>
              <a:rPr lang="zh-CN" altLang="en-US" dirty="0"/>
              <a:t>这里有一个极具意义的巧合：妈祖的诞辰</a:t>
            </a:r>
            <a:r>
              <a:rPr lang="en-US" altLang="zh-CN" dirty="0"/>
              <a:t>3</a:t>
            </a:r>
            <a:r>
              <a:rPr lang="zh-CN" altLang="en-US" dirty="0"/>
              <a:t>月</a:t>
            </a:r>
            <a:r>
              <a:rPr lang="en-US" altLang="zh-CN" dirty="0"/>
              <a:t>23</a:t>
            </a:r>
            <a:r>
              <a:rPr lang="zh-CN" altLang="en-US" dirty="0"/>
              <a:t>日，正是今天的世界气象日，这完美诠释了</a:t>
            </a:r>
            <a:r>
              <a:rPr lang="en-US" altLang="zh-CN" dirty="0"/>
              <a:t>“</a:t>
            </a:r>
            <a:r>
              <a:rPr lang="zh-CN" altLang="en-US" dirty="0"/>
              <a:t>从古老智慧到现代科技</a:t>
            </a:r>
            <a:r>
              <a:rPr lang="en-US" altLang="zh-CN" dirty="0"/>
              <a:t>”</a:t>
            </a:r>
            <a:r>
              <a:rPr lang="zh-CN" altLang="en-US" dirty="0"/>
              <a:t>的精神传承。可以说，</a:t>
            </a:r>
            <a:r>
              <a:rPr lang="en-US" altLang="zh-CN" dirty="0"/>
              <a:t>“</a:t>
            </a:r>
            <a:r>
              <a:rPr lang="zh-CN" altLang="en-US" dirty="0"/>
              <a:t>妈祖</a:t>
            </a:r>
            <a:r>
              <a:rPr lang="en-US" altLang="zh-CN" dirty="0"/>
              <a:t>”</a:t>
            </a:r>
            <a:r>
              <a:rPr lang="zh-CN" altLang="en-US" dirty="0"/>
              <a:t>的命名，承载着人类对生命平安的美好祝愿，是用现代科技传承千年守护精神的中国方案。</a:t>
            </a:r>
          </a:p>
          <a:p>
            <a:endParaRPr lang="zh-CN" altLang="en-US" dirty="0"/>
          </a:p>
        </p:txBody>
      </p:sp>
      <p:sp>
        <p:nvSpPr>
          <p:cNvPr id="4" name="灯片编号占位符 3"/>
          <p:cNvSpPr>
            <a:spLocks noGrp="1"/>
          </p:cNvSpPr>
          <p:nvPr>
            <p:ph type="sldNum" sz="quarter" idx="5"/>
          </p:nvPr>
        </p:nvSpPr>
        <p:spPr/>
        <p:txBody>
          <a:bodyPr/>
          <a:lstStyle/>
          <a:p>
            <a:fld id="{563D73A0-BF0B-41F9-9CA4-5652FC6E90F5}"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900" dirty="0"/>
              <a:t>"Now, let's shift from the global scale to the immediate future with our nowcasting model, </a:t>
            </a:r>
            <a:r>
              <a:rPr lang="en-US" altLang="zh-CN" sz="900" dirty="0" err="1"/>
              <a:t>FengLei</a:t>
            </a:r>
            <a:r>
              <a:rPr lang="en-US" altLang="zh-CN" sz="900" dirty="0"/>
              <a:t>.</a:t>
            </a:r>
          </a:p>
          <a:p>
            <a:r>
              <a:rPr lang="en-US" altLang="zh-CN" sz="900" dirty="0"/>
              <a:t>Its key features are:</a:t>
            </a:r>
          </a:p>
          <a:p>
            <a:pPr>
              <a:buFont typeface="Arial" panose="020B0604020202020204" pitchFamily="34" charset="0"/>
              <a:buChar char="•"/>
            </a:pPr>
            <a:r>
              <a:rPr lang="en-US" altLang="zh-CN" sz="900" b="1" dirty="0"/>
              <a:t>Speed and resolution</a:t>
            </a:r>
            <a:r>
              <a:rPr lang="en-US" altLang="zh-CN" sz="900" dirty="0"/>
              <a:t>: It provides 0-3 hour precipitation forecasts at a 1km resolution, with updates every 6-10 minutes.</a:t>
            </a:r>
          </a:p>
          <a:p>
            <a:pPr>
              <a:buFont typeface="Arial" panose="020B0604020202020204" pitchFamily="34" charset="0"/>
              <a:buChar char="•"/>
            </a:pPr>
            <a:r>
              <a:rPr lang="en-US" altLang="zh-CN" sz="900" b="1" dirty="0"/>
              <a:t>Technical Innovation</a:t>
            </a:r>
            <a:r>
              <a:rPr lang="en-US" altLang="zh-CN" sz="900" dirty="0"/>
              <a:t>: This is a Physics-AI hybrid model. A unique aspect is our 'Expert-in-the-Loop' training mechanism. This involves our senior forecasters providing feedback to fine-tune the model, which helps bridge the gap between objective scores and subjective forecast quality.</a:t>
            </a:r>
          </a:p>
          <a:p>
            <a:pPr>
              <a:buFont typeface="Arial" panose="020B0604020202020204" pitchFamily="34" charset="0"/>
              <a:buChar char="•"/>
            </a:pPr>
            <a:r>
              <a:rPr lang="en-US" altLang="zh-CN" sz="900" b="1" dirty="0"/>
              <a:t>Data Foundation</a:t>
            </a:r>
            <a:r>
              <a:rPr lang="en-US" altLang="zh-CN" sz="900" dirty="0"/>
              <a:t>: It's built on a high-quality, multi-source fused precipitation dataset, which is essential for skillful nowcasting.</a:t>
            </a:r>
          </a:p>
          <a:p>
            <a:r>
              <a:rPr lang="en-US" altLang="zh-CN" sz="900" dirty="0"/>
              <a:t>The results are dramatic. As noted at the bottom, for 50 mm/h heavy rainfall, we've seen a TS score improvement of over 480% compared to previous operational products."</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5127B2A-E697-4B68-A78C-540AEBA0087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900" dirty="0"/>
              <a:t>"Now let's take a closer look at our flagship global model, </a:t>
            </a:r>
            <a:r>
              <a:rPr lang="en-US" altLang="zh-CN" sz="900" dirty="0" err="1"/>
              <a:t>FengQing</a:t>
            </a:r>
            <a:r>
              <a:rPr lang="en-US" altLang="zh-CN" sz="900" dirty="0"/>
              <a:t>.</a:t>
            </a:r>
          </a:p>
          <a:p>
            <a:r>
              <a:rPr lang="en-US" altLang="zh-CN" sz="900" dirty="0"/>
              <a:t>As you can see, its key capabilities are designed for both performance and practical use.</a:t>
            </a:r>
          </a:p>
          <a:p>
            <a:pPr>
              <a:buFont typeface="Arial" panose="020B0604020202020204" pitchFamily="34" charset="0"/>
              <a:buChar char="•"/>
            </a:pPr>
            <a:r>
              <a:rPr lang="en-US" altLang="zh-CN" sz="900" dirty="0"/>
              <a:t>It is </a:t>
            </a:r>
            <a:r>
              <a:rPr lang="en-US" altLang="zh-CN" sz="900" b="1" dirty="0"/>
              <a:t>fast and efficient</a:t>
            </a:r>
            <a:r>
              <a:rPr lang="en-US" altLang="zh-CN" sz="900" dirty="0"/>
              <a:t>, delivering a 15-day global forecast in about 3 minutes on a single GPU.</a:t>
            </a:r>
          </a:p>
          <a:p>
            <a:pPr>
              <a:buFont typeface="Arial" panose="020B0604020202020204" pitchFamily="34" charset="0"/>
              <a:buChar char="•"/>
            </a:pPr>
            <a:r>
              <a:rPr lang="en-US" altLang="zh-CN" sz="900" dirty="0"/>
              <a:t>It is </a:t>
            </a:r>
            <a:r>
              <a:rPr lang="en-US" altLang="zh-CN" sz="900" b="1" dirty="0"/>
              <a:t>physics-informed</a:t>
            </a:r>
            <a:r>
              <a:rPr lang="en-US" altLang="zh-CN" sz="900" dirty="0"/>
              <a:t>, which is crucial for stability and reducing systematic errors, a topic I'll elaborate on shortly.</a:t>
            </a:r>
          </a:p>
          <a:p>
            <a:pPr>
              <a:buFont typeface="Arial" panose="020B0604020202020204" pitchFamily="34" charset="0"/>
              <a:buChar char="•"/>
            </a:pPr>
            <a:r>
              <a:rPr lang="en-US" altLang="zh-CN" sz="900" dirty="0"/>
              <a:t>It is </a:t>
            </a:r>
            <a:r>
              <a:rPr lang="en-US" altLang="zh-CN" sz="900" b="1" dirty="0"/>
              <a:t>impact-oriented</a:t>
            </a:r>
            <a:r>
              <a:rPr lang="en-US" altLang="zh-CN" sz="900" dirty="0"/>
              <a:t>, with a focus on accurately predicting surface variables like precipitation and wind, which are vital for sectors like energy and agriculture.</a:t>
            </a:r>
          </a:p>
          <a:p>
            <a:pPr>
              <a:buFont typeface="Arial" panose="020B0604020202020204" pitchFamily="34" charset="0"/>
              <a:buChar char="•"/>
            </a:pPr>
            <a:r>
              <a:rPr lang="en-US" altLang="zh-CN" sz="900" dirty="0"/>
              <a:t>And importantly, it is </a:t>
            </a:r>
            <a:r>
              <a:rPr lang="en-US" altLang="zh-CN" sz="900" b="1" dirty="0"/>
              <a:t>open and accessible</a:t>
            </a:r>
            <a:r>
              <a:rPr lang="en-US" altLang="zh-CN" sz="900" dirty="0"/>
              <a:t>. The model code is available on GitHub to foster research and collaboration.</a:t>
            </a:r>
          </a:p>
          <a:p>
            <a:r>
              <a:rPr lang="en-US" altLang="zh-CN" sz="900" dirty="0"/>
              <a:t>The timeline on the right shows its rapid development path, from initial research in collaboration with Tsinghua University in early 2023 to its official release and operational deployment within about 18 months."</a:t>
            </a:r>
          </a:p>
          <a:p>
            <a:endParaRPr lang="en-US" altLang="zh-CN" sz="1050"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5127B2A-E697-4B68-A78C-540AEBA0087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"Moving to the longest timescale, we have </a:t>
            </a:r>
            <a:r>
              <a:rPr lang="en-US" altLang="zh-CN" dirty="0" err="1"/>
              <a:t>FengShun</a:t>
            </a:r>
            <a:r>
              <a:rPr lang="en-US" altLang="zh-CN" dirty="0"/>
              <a:t>, our model for sub-seasonal to seasonal forecasting.</a:t>
            </a:r>
          </a:p>
          <a:p>
            <a:r>
              <a:rPr lang="en-US" altLang="zh-CN" dirty="0"/>
              <a:t>It's a multi-sphere model, incorporating data from the atmosphere, ocean, land, and sea ice.</a:t>
            </a:r>
          </a:p>
          <a:p>
            <a:r>
              <a:rPr lang="en-US" altLang="zh-CN" dirty="0"/>
              <a:t>Its key technical innovation is a flow-dependent ensemble perturbation technique. This allows us to generate more physically consistent and reliable ensemble members, which is critical for S2S uncertainty quantification.</a:t>
            </a:r>
          </a:p>
          <a:p>
            <a:r>
              <a:rPr lang="en-US" altLang="zh-CN" dirty="0"/>
              <a:t>Overall, it has shown improved prediction skill for key long-range phenomena like the MJO, as well as for weekly precipitation outlooks in the 3-6 week range."</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5127B2A-E697-4B68-A78C-540AEBA0087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5127B2A-E697-4B68-A78C-540AEBA0087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5127B2A-E697-4B68-A78C-540AEBA0087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900" dirty="0"/>
              <a:t>"Beyond terrestrial weather, CMA is also expanding its AI capabilities into the domain of space weather with our new </a:t>
            </a:r>
            <a:r>
              <a:rPr lang="en-US" altLang="zh-CN" sz="900" dirty="0" err="1"/>
              <a:t>FengYu</a:t>
            </a:r>
            <a:r>
              <a:rPr lang="en-US" altLang="zh-CN" sz="900" dirty="0"/>
              <a:t> model.</a:t>
            </a:r>
          </a:p>
          <a:p>
            <a:r>
              <a:rPr lang="en-US" altLang="zh-CN" sz="900" dirty="0"/>
              <a:t>This is a full-chain forecasting system, designed to predict conditions from the sun to the Earth's ionosphere.</a:t>
            </a:r>
          </a:p>
          <a:p>
            <a:r>
              <a:rPr lang="en-US" altLang="zh-CN" sz="900" dirty="0"/>
              <a:t>It's composed of three core components, which are independent but jointly-trained models for the Solar Wind, the Magnetosphere, and the 3D Ionosphere."</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5127B2A-E697-4B68-A78C-540AEBA0087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4BE1D-3CF1-345B-6C4B-1D7B69C2E79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DA47825-B6C0-FE85-09D6-FD2BF218CA8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55CE8AE-A926-FFFA-F2F8-69933A858AD5}"/>
              </a:ext>
            </a:extLst>
          </p:cNvPr>
          <p:cNvSpPr>
            <a:spLocks noGrp="1"/>
          </p:cNvSpPr>
          <p:nvPr>
            <p:ph type="body" idx="1"/>
          </p:nvPr>
        </p:nvSpPr>
        <p:spPr/>
        <p:txBody>
          <a:bodyPr/>
          <a:lstStyle/>
          <a:p>
            <a:r>
              <a:rPr lang="en-US" altLang="zh-CN" sz="900" dirty="0"/>
              <a:t>"Now let's take a closer look at our flagship global model, </a:t>
            </a:r>
            <a:r>
              <a:rPr lang="en-US" altLang="zh-CN" sz="900" dirty="0" err="1"/>
              <a:t>FengQing</a:t>
            </a:r>
            <a:r>
              <a:rPr lang="en-US" altLang="zh-CN" sz="900" dirty="0"/>
              <a:t>.</a:t>
            </a:r>
          </a:p>
          <a:p>
            <a:r>
              <a:rPr lang="en-US" altLang="zh-CN" sz="900" dirty="0"/>
              <a:t>As you can see, its key capabilities are designed for both performance and practical use.</a:t>
            </a:r>
          </a:p>
          <a:p>
            <a:pPr>
              <a:buFont typeface="Arial" panose="020B0604020202020204" pitchFamily="34" charset="0"/>
              <a:buChar char="•"/>
            </a:pPr>
            <a:r>
              <a:rPr lang="en-US" altLang="zh-CN" sz="900" dirty="0"/>
              <a:t>It is </a:t>
            </a:r>
            <a:r>
              <a:rPr lang="en-US" altLang="zh-CN" sz="900" b="1" dirty="0"/>
              <a:t>fast and efficient</a:t>
            </a:r>
            <a:r>
              <a:rPr lang="en-US" altLang="zh-CN" sz="900" dirty="0"/>
              <a:t>, delivering a 15-day global forecast in about 3 minutes on a single GPU.</a:t>
            </a:r>
          </a:p>
          <a:p>
            <a:pPr>
              <a:buFont typeface="Arial" panose="020B0604020202020204" pitchFamily="34" charset="0"/>
              <a:buChar char="•"/>
            </a:pPr>
            <a:r>
              <a:rPr lang="en-US" altLang="zh-CN" sz="900" dirty="0"/>
              <a:t>It is </a:t>
            </a:r>
            <a:r>
              <a:rPr lang="en-US" altLang="zh-CN" sz="900" b="1" dirty="0"/>
              <a:t>physics-informed</a:t>
            </a:r>
            <a:r>
              <a:rPr lang="en-US" altLang="zh-CN" sz="900" dirty="0"/>
              <a:t>, which is crucial for stability and reducing systematic errors, a topic I'll elaborate on shortly.</a:t>
            </a:r>
          </a:p>
          <a:p>
            <a:pPr>
              <a:buFont typeface="Arial" panose="020B0604020202020204" pitchFamily="34" charset="0"/>
              <a:buChar char="•"/>
            </a:pPr>
            <a:r>
              <a:rPr lang="en-US" altLang="zh-CN" sz="900" dirty="0"/>
              <a:t>It is </a:t>
            </a:r>
            <a:r>
              <a:rPr lang="en-US" altLang="zh-CN" sz="900" b="1" dirty="0"/>
              <a:t>impact-oriented</a:t>
            </a:r>
            <a:r>
              <a:rPr lang="en-US" altLang="zh-CN" sz="900" dirty="0"/>
              <a:t>, with a focus on accurately predicting surface variables like precipitation and wind, which are vital for sectors like energy and agriculture.</a:t>
            </a:r>
          </a:p>
          <a:p>
            <a:pPr>
              <a:buFont typeface="Arial" panose="020B0604020202020204" pitchFamily="34" charset="0"/>
              <a:buChar char="•"/>
            </a:pPr>
            <a:r>
              <a:rPr lang="en-US" altLang="zh-CN" sz="900" dirty="0"/>
              <a:t>And importantly, it is </a:t>
            </a:r>
            <a:r>
              <a:rPr lang="en-US" altLang="zh-CN" sz="900" b="1" dirty="0"/>
              <a:t>open and accessible</a:t>
            </a:r>
            <a:r>
              <a:rPr lang="en-US" altLang="zh-CN" sz="900" dirty="0"/>
              <a:t>. The model code is available on GitHub to foster research and collaboration.</a:t>
            </a:r>
          </a:p>
          <a:p>
            <a:r>
              <a:rPr lang="en-US" altLang="zh-CN" sz="900" dirty="0"/>
              <a:t>The timeline on the right shows its rapid development path, from initial research in collaboration with Tsinghua University in early 2023 to its official release and operational deployment within about 18 months."</a:t>
            </a:r>
          </a:p>
          <a:p>
            <a:endParaRPr lang="en-US" altLang="zh-CN" sz="1050" dirty="0"/>
          </a:p>
        </p:txBody>
      </p:sp>
      <p:sp>
        <p:nvSpPr>
          <p:cNvPr id="4" name="灯片编号占位符 3">
            <a:extLst>
              <a:ext uri="{FF2B5EF4-FFF2-40B4-BE49-F238E27FC236}">
                <a16:creationId xmlns:a16="http://schemas.microsoft.com/office/drawing/2014/main" id="{C63E7603-1066-9336-7088-B4799B5CE82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5127B2A-E697-4B68-A78C-540AEBA0087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2875327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5127B2A-E697-4B68-A78C-540AEBA0087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5127B2A-E697-4B68-A78C-540AEBA0087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68ACA-4B02-E21E-E869-744295D3347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6F26BA7-2AFF-179F-45F7-31F4A3E448A7}"/>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E7329A9C-9AAD-0A01-E627-4668FFEDE834}"/>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D3B9A2C1-52E1-416E-DC96-755B5ECE540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5127B2A-E697-4B68-A78C-540AEBA0087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646754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71F18-8F33-8B0A-C8FB-4597EF06232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9231711-9795-914B-92A6-C5AB1DDE3A14}"/>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59DA99D7-E879-B872-A08A-1F68FB14DF51}"/>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A67B213E-7B79-47B1-10D8-883C2571061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5127B2A-E697-4B68-A78C-540AEBA0087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2995859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46635-CC23-B5B9-FBE5-616F6F936F6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1A1FD68-F927-4BBC-8D6E-478D44B7E948}"/>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D039D631-C118-25DC-D58A-22292C998A1D}"/>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2AB6577C-4957-9B49-38FB-2BFE5A73322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5127B2A-E697-4B68-A78C-540AEBA0087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2951676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56DA4-6979-9096-2A16-02C3B3C3649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9F866C3-2EAD-BEB4-A51E-BE92A006ABB8}"/>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68576057-B81F-A850-27F2-06008DF082DE}"/>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58A656AE-BAD8-FAC1-1538-688D2F2CD69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5127B2A-E697-4B68-A78C-540AEBA0087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2402810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5127B2A-E697-4B68-A78C-540AEBA0087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展望未来，我们将依托世界气象中心（北京）和中国气象国际合作与培训中心，在各方的支持和参与下，持续打造面向全球的</a:t>
            </a:r>
            <a:r>
              <a:rPr lang="en-US" altLang="zh-CN"/>
              <a:t>“</a:t>
            </a:r>
            <a:r>
              <a:rPr lang="zh-CN" altLang="en-US"/>
              <a:t>妈祖</a:t>
            </a:r>
            <a:r>
              <a:rPr lang="en-US" altLang="zh-CN"/>
              <a:t>”</a:t>
            </a:r>
            <a:r>
              <a:rPr lang="zh-CN" altLang="en-US"/>
              <a:t>早期预警公共云平台，深化与全球南方国家和相关国际组织的合作，加大对发展中国家早期预警能力发展支持力度。</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2022</a:t>
            </a:r>
            <a:r>
              <a:rPr lang="zh-CN" altLang="en-US" dirty="0"/>
              <a:t>年，联合国发起</a:t>
            </a:r>
            <a:r>
              <a:rPr lang="en-US" altLang="zh-CN" dirty="0"/>
              <a:t>“</a:t>
            </a:r>
            <a:r>
              <a:rPr lang="zh-CN" altLang="en-US" dirty="0"/>
              <a:t>全民早期预警倡议</a:t>
            </a:r>
            <a:r>
              <a:rPr lang="en-US" altLang="zh-CN" dirty="0"/>
              <a:t>”</a:t>
            </a:r>
            <a:r>
              <a:rPr lang="zh-CN" altLang="en-US" dirty="0"/>
              <a:t>，为全球防灾减灾指明了行动方向。正如联合国秘书长古特雷斯所强调：</a:t>
            </a:r>
            <a:r>
              <a:rPr lang="en-US" altLang="zh-CN" dirty="0"/>
              <a:t>“</a:t>
            </a:r>
            <a:r>
              <a:rPr lang="zh-CN" altLang="en-US" dirty="0"/>
              <a:t>让我们认识到早期预警和早期行动的价值，并将其作为减少灾害风险、支持气候适应的关键工具。</a:t>
            </a:r>
            <a:r>
              <a:rPr lang="en-US" altLang="zh-CN" dirty="0"/>
              <a:t>” </a:t>
            </a:r>
            <a:r>
              <a:rPr lang="zh-CN" altLang="en-US" dirty="0"/>
              <a:t>在极端天气事件频发、气候变化加剧的当下，早期预警系统已成为应对气候挑战、守护生命财产安全的最有效手段之一。</a:t>
            </a:r>
          </a:p>
          <a:p>
            <a:r>
              <a:rPr lang="zh-CN" altLang="en-US" dirty="0"/>
              <a:t>正是在这样的全球共识下，早期预警中国方案</a:t>
            </a:r>
            <a:r>
              <a:rPr lang="en-US" altLang="zh-CN" dirty="0"/>
              <a:t>“</a:t>
            </a:r>
            <a:r>
              <a:rPr lang="zh-CN" altLang="en-US" dirty="0"/>
              <a:t>妈祖</a:t>
            </a:r>
            <a:r>
              <a:rPr lang="en-US" altLang="zh-CN" dirty="0"/>
              <a:t>”</a:t>
            </a:r>
            <a:r>
              <a:rPr lang="zh-CN" altLang="en-US" dirty="0"/>
              <a:t>（</a:t>
            </a:r>
            <a:r>
              <a:rPr lang="en-US" altLang="zh-CN" dirty="0"/>
              <a:t>MAZU</a:t>
            </a:r>
            <a:r>
              <a:rPr lang="zh-CN" altLang="en-US" dirty="0"/>
              <a:t>）应运而生，它深度契合联合国</a:t>
            </a:r>
            <a:r>
              <a:rPr lang="en-US" altLang="zh-CN" dirty="0"/>
              <a:t>“</a:t>
            </a:r>
            <a:r>
              <a:rPr lang="zh-CN" altLang="en-US" dirty="0"/>
              <a:t>全民早期预警倡议</a:t>
            </a:r>
            <a:r>
              <a:rPr lang="en-US" altLang="zh-CN" dirty="0"/>
              <a:t>”</a:t>
            </a:r>
            <a:r>
              <a:rPr lang="zh-CN" altLang="en-US" dirty="0"/>
              <a:t>四大支柱的核心要求，为全球特别是发展中国家提供全链条、可落地的早期预警解决方案，真正将</a:t>
            </a:r>
            <a:r>
              <a:rPr lang="en-US" altLang="zh-CN" dirty="0"/>
              <a:t>“</a:t>
            </a:r>
            <a:r>
              <a:rPr lang="zh-CN" altLang="en-US" dirty="0"/>
              <a:t>全民早期预警</a:t>
            </a:r>
            <a:r>
              <a:rPr lang="en-US" altLang="zh-CN" dirty="0"/>
              <a:t>”</a:t>
            </a:r>
            <a:r>
              <a:rPr lang="zh-CN" altLang="en-US" dirty="0"/>
              <a:t>的愿景，转化为守护全人类安全的现实力量。</a:t>
            </a:r>
          </a:p>
          <a:p>
            <a:endParaRPr lang="zh-CN" altLang="en-US" dirty="0"/>
          </a:p>
        </p:txBody>
      </p:sp>
      <p:sp>
        <p:nvSpPr>
          <p:cNvPr id="4" name="灯片编号占位符 3"/>
          <p:cNvSpPr>
            <a:spLocks noGrp="1"/>
          </p:cNvSpPr>
          <p:nvPr>
            <p:ph type="sldNum" sz="quarter" idx="5"/>
          </p:nvPr>
        </p:nvSpPr>
        <p:spPr/>
        <p:txBody>
          <a:bodyPr/>
          <a:lstStyle/>
          <a:p>
            <a:fld id="{563D73A0-BF0B-41F9-9CA4-5652FC6E90F5}"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5127B2A-E697-4B68-A78C-540AEBA0087E}" type="slidenum">
              <a:rPr lang="zh-CN" altLang="en-US" smtClean="0"/>
              <a:t>30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下面，我为大家介绍</a:t>
            </a:r>
            <a:r>
              <a:rPr lang="en-US" altLang="zh-CN" dirty="0"/>
              <a:t>“</a:t>
            </a:r>
            <a:r>
              <a:rPr lang="zh-CN" altLang="en-US" dirty="0"/>
              <a:t>妈祖</a:t>
            </a:r>
            <a:r>
              <a:rPr lang="en-US" altLang="zh-CN" dirty="0"/>
              <a:t>”</a:t>
            </a:r>
            <a:r>
              <a:rPr lang="zh-CN" altLang="en-US" dirty="0"/>
              <a:t>这一系统性解决方案。</a:t>
            </a:r>
            <a:r>
              <a:rPr lang="en-US" altLang="zh-CN" dirty="0"/>
              <a:t>“</a:t>
            </a:r>
            <a:r>
              <a:rPr lang="zh-CN" altLang="en-US" dirty="0"/>
              <a:t>妈祖</a:t>
            </a:r>
            <a:r>
              <a:rPr lang="en-US" altLang="zh-CN" dirty="0"/>
              <a:t>”</a:t>
            </a:r>
            <a:r>
              <a:rPr lang="zh-CN" altLang="en-US" dirty="0"/>
              <a:t>是中国气象局为响应联合国</a:t>
            </a:r>
            <a:r>
              <a:rPr lang="en-US" altLang="zh-CN" dirty="0"/>
              <a:t>“</a:t>
            </a:r>
            <a:r>
              <a:rPr lang="zh-CN" altLang="en-US" dirty="0"/>
              <a:t>全民早期预警</a:t>
            </a:r>
            <a:r>
              <a:rPr lang="en-US" altLang="zh-CN" dirty="0"/>
              <a:t>”</a:t>
            </a:r>
            <a:r>
              <a:rPr lang="zh-CN" altLang="en-US" dirty="0"/>
              <a:t>倡议而打造的全球公共气象产品。他源于习近平主席在</a:t>
            </a:r>
            <a:r>
              <a:rPr lang="en-US" altLang="zh-CN" dirty="0"/>
              <a:t>2023</a:t>
            </a:r>
            <a:r>
              <a:rPr lang="zh-CN" altLang="en-US" dirty="0"/>
              <a:t>年中非合作论坛北京峰会上提出的共建</a:t>
            </a:r>
            <a:r>
              <a:rPr lang="en-US" altLang="zh-CN" dirty="0"/>
              <a:t>“</a:t>
            </a:r>
            <a:r>
              <a:rPr lang="zh-CN" altLang="en-US" dirty="0"/>
              <a:t>气象早期预警业务平台</a:t>
            </a:r>
            <a:r>
              <a:rPr lang="en-US" altLang="zh-CN" dirty="0"/>
              <a:t>”,</a:t>
            </a:r>
            <a:r>
              <a:rPr lang="zh-CN" altLang="en-US" dirty="0"/>
              <a:t>于</a:t>
            </a:r>
            <a:r>
              <a:rPr lang="en-US" altLang="zh-CN" dirty="0"/>
              <a:t>2025</a:t>
            </a:r>
            <a:r>
              <a:rPr lang="zh-CN" altLang="en-US" dirty="0"/>
              <a:t>年</a:t>
            </a:r>
            <a:r>
              <a:rPr lang="en-US" altLang="zh-CN" dirty="0"/>
              <a:t>7</a:t>
            </a:r>
            <a:r>
              <a:rPr lang="zh-CN" altLang="en-US" dirty="0"/>
              <a:t>月在上海世界人工智能大会上面向全球正式发布。该方案由多灾种、预警、零差距和普惠四大要素构成，目标是构建全球气象灾害早期预警服务网络，缩小不同发展水平国家间的灾害预警能力差距。</a:t>
            </a:r>
          </a:p>
        </p:txBody>
      </p:sp>
      <p:sp>
        <p:nvSpPr>
          <p:cNvPr id="4" name="灯片编号占位符 3"/>
          <p:cNvSpPr>
            <a:spLocks noGrp="1"/>
          </p:cNvSpPr>
          <p:nvPr>
            <p:ph type="sldNum" sz="quarter" idx="5"/>
          </p:nvPr>
        </p:nvSpPr>
        <p:spPr/>
        <p:txBody>
          <a:bodyPr/>
          <a:lstStyle/>
          <a:p>
            <a:fld id="{563D73A0-BF0B-41F9-9CA4-5652FC6E90F5}"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5127B2A-E697-4B68-A78C-540AEBA0087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5127B2A-E697-4B68-A78C-540AEBA0087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5127B2A-E697-4B68-A78C-540AEBA0087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5127B2A-E697-4B68-A78C-540AEBA0087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5127B2A-E697-4B68-A78C-540AEBA0087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2CBB5CC-A157-4850-AF39-BDE68931E3C0}" type="datetimeFigureOut">
              <a:rPr lang="zh-CN" altLang="en-US" smtClean="0"/>
              <a:t>2026/6/30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200736-93B2-4D21-AAA3-B3F76CA25708}"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CBB5CC-A157-4850-AF39-BDE68931E3C0}" type="datetimeFigureOut">
              <a:rPr lang="zh-CN" altLang="en-US" smtClean="0"/>
              <a:t>2026/6/30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200736-93B2-4D21-AAA3-B3F76CA25708}"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CBB5CC-A157-4850-AF39-BDE68931E3C0}" type="datetimeFigureOut">
              <a:rPr lang="zh-CN" altLang="en-US" smtClean="0"/>
              <a:t>2026/6/30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200736-93B2-4D21-AAA3-B3F76CA25708}"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187" cy="6858187"/>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11" y="0"/>
            <a:ext cx="12191565" cy="685818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CBB5CC-A157-4850-AF39-BDE68931E3C0}" type="datetimeFigureOut">
              <a:rPr lang="zh-CN" altLang="en-US" smtClean="0"/>
              <a:t>2026/6/30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200736-93B2-4D21-AAA3-B3F76CA25708}"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2CBB5CC-A157-4850-AF39-BDE68931E3C0}" type="datetimeFigureOut">
              <a:rPr lang="zh-CN" altLang="en-US" smtClean="0"/>
              <a:t>2026/6/30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200736-93B2-4D21-AAA3-B3F76CA25708}"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2CBB5CC-A157-4850-AF39-BDE68931E3C0}" type="datetimeFigureOut">
              <a:rPr lang="zh-CN" altLang="en-US" smtClean="0"/>
              <a:t>2026/6/30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200736-93B2-4D21-AAA3-B3F76CA25708}"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2CBB5CC-A157-4850-AF39-BDE68931E3C0}" type="datetimeFigureOut">
              <a:rPr lang="zh-CN" altLang="en-US" smtClean="0"/>
              <a:t>2026/6/30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2200736-93B2-4D21-AAA3-B3F76CA25708}"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2CBB5CC-A157-4850-AF39-BDE68931E3C0}" type="datetimeFigureOut">
              <a:rPr lang="zh-CN" altLang="en-US" smtClean="0"/>
              <a:t>2026/6/30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2200736-93B2-4D21-AAA3-B3F76CA25708}"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2CBB5CC-A157-4850-AF39-BDE68931E3C0}" type="datetimeFigureOut">
              <a:rPr lang="zh-CN" altLang="en-US" smtClean="0"/>
              <a:t>2026/6/30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2200736-93B2-4D21-AAA3-B3F76CA25708}"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2CBB5CC-A157-4850-AF39-BDE68931E3C0}" type="datetimeFigureOut">
              <a:rPr lang="zh-CN" altLang="en-US" smtClean="0"/>
              <a:t>2026/6/30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200736-93B2-4D21-AAA3-B3F76CA25708}"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2CBB5CC-A157-4850-AF39-BDE68931E3C0}" type="datetimeFigureOut">
              <a:rPr lang="zh-CN" altLang="en-US" smtClean="0"/>
              <a:t>2026/6/30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200736-93B2-4D21-AAA3-B3F76CA25708}"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CBB5CC-A157-4850-AF39-BDE68931E3C0}" type="datetimeFigureOut">
              <a:rPr lang="zh-CN" altLang="en-US" smtClean="0"/>
              <a:t>2026/6/30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200736-93B2-4D21-AAA3-B3F76CA25708}"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image" Target="../media/image43.png"/><Relationship Id="rId3" Type="http://schemas.openxmlformats.org/officeDocument/2006/relationships/notesSlide" Target="../notesSlides/notesSlide11.xml"/><Relationship Id="rId7" Type="http://schemas.openxmlformats.org/officeDocument/2006/relationships/image" Target="../media/image37.png"/><Relationship Id="rId12" Type="http://schemas.openxmlformats.org/officeDocument/2006/relationships/image" Target="../media/image42.jpeg"/><Relationship Id="rId2" Type="http://schemas.openxmlformats.org/officeDocument/2006/relationships/slideLayout" Target="../slideLayouts/slideLayout7.xml"/><Relationship Id="rId16" Type="http://schemas.openxmlformats.org/officeDocument/2006/relationships/image" Target="../media/image44.png"/><Relationship Id="rId1" Type="http://schemas.openxmlformats.org/officeDocument/2006/relationships/tags" Target="../tags/tag1.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GIF"/><Relationship Id="rId15" Type="http://schemas.openxmlformats.org/officeDocument/2006/relationships/image" Target="../media/image18.pn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jpeg"/><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jpeg"/><Relationship Id="rId12"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7.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png"/><Relationship Id="rId3" Type="http://schemas.openxmlformats.org/officeDocument/2006/relationships/notesSlide" Target="../notesSlides/notesSlide13.xml"/><Relationship Id="rId7" Type="http://schemas.openxmlformats.org/officeDocument/2006/relationships/image" Target="../media/image56.jpeg"/><Relationship Id="rId12" Type="http://schemas.openxmlformats.org/officeDocument/2006/relationships/image" Target="../media/image61.png"/><Relationship Id="rId2" Type="http://schemas.openxmlformats.org/officeDocument/2006/relationships/slideLayout" Target="../slideLayouts/slideLayout7.xml"/><Relationship Id="rId16" Type="http://schemas.openxmlformats.org/officeDocument/2006/relationships/image" Target="../media/image63.jpeg"/><Relationship Id="rId1" Type="http://schemas.openxmlformats.org/officeDocument/2006/relationships/tags" Target="../tags/tag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jpeg"/><Relationship Id="rId15" Type="http://schemas.openxmlformats.org/officeDocument/2006/relationships/image" Target="../media/image18.pn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video" Target="../media/media1.mp4"/><Relationship Id="rId7" Type="http://schemas.openxmlformats.org/officeDocument/2006/relationships/notesSlide" Target="../notesSlides/notesSlide16.xml"/><Relationship Id="rId2" Type="http://schemas.microsoft.com/office/2007/relationships/media" Target="../media/media1.mp4"/><Relationship Id="rId1" Type="http://schemas.openxmlformats.org/officeDocument/2006/relationships/themeOverride" Target="../theme/themeOverride2.xml"/><Relationship Id="rId6" Type="http://schemas.openxmlformats.org/officeDocument/2006/relationships/slideLayout" Target="../slideLayouts/slideLayout13.xml"/><Relationship Id="rId11" Type="http://schemas.openxmlformats.org/officeDocument/2006/relationships/image" Target="../media/image68.png"/><Relationship Id="rId5" Type="http://schemas.openxmlformats.org/officeDocument/2006/relationships/tags" Target="../tags/tag4.xml"/><Relationship Id="rId10" Type="http://schemas.openxmlformats.org/officeDocument/2006/relationships/image" Target="../media/image67.GIF"/><Relationship Id="rId4" Type="http://schemas.openxmlformats.org/officeDocument/2006/relationships/tags" Target="../tags/tag3.xml"/><Relationship Id="rId9" Type="http://schemas.openxmlformats.org/officeDocument/2006/relationships/image" Target="../media/image66.GIF"/></Relationships>
</file>

<file path=ppt/slides/_rels/slide17.xml.rels><?xml version="1.0" encoding="UTF-8" standalone="yes"?>
<Relationships xmlns="http://schemas.openxmlformats.org/package/2006/relationships"><Relationship Id="rId8" Type="http://schemas.openxmlformats.org/officeDocument/2006/relationships/image" Target="../media/image72.GIF"/><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hyperlink" Target="https://github.com/nmcdev/CMA-AIM-GFS-Fengqing" TargetMode="External"/><Relationship Id="rId4" Type="http://schemas.microsoft.com/office/2007/relationships/hdphoto" Target="../media/hdphoto1.wdp"/><Relationship Id="rId9"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81.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notesSlide" Target="../notesSlides/notesSlide24.xml"/><Relationship Id="rId7" Type="http://schemas.openxmlformats.org/officeDocument/2006/relationships/image" Target="../media/image88.jpe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87.jpeg"/><Relationship Id="rId11" Type="http://schemas.openxmlformats.org/officeDocument/2006/relationships/image" Target="../media/image92.gif"/><Relationship Id="rId5" Type="http://schemas.openxmlformats.org/officeDocument/2006/relationships/image" Target="../media/image86.png"/><Relationship Id="rId10" Type="http://schemas.openxmlformats.org/officeDocument/2006/relationships/image" Target="../media/image91.gif"/><Relationship Id="rId4" Type="http://schemas.openxmlformats.org/officeDocument/2006/relationships/image" Target="../media/image85.png"/><Relationship Id="rId9"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tiff"/><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05.jpe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14.jpeg"/><Relationship Id="rId3" Type="http://schemas.openxmlformats.org/officeDocument/2006/relationships/tags" Target="../tags/tag8.xml"/><Relationship Id="rId7" Type="http://schemas.openxmlformats.org/officeDocument/2006/relationships/notesSlide" Target="../notesSlides/notesSlide29.xml"/><Relationship Id="rId12" Type="http://schemas.openxmlformats.org/officeDocument/2006/relationships/image" Target="../media/image113.jpeg"/><Relationship Id="rId17" Type="http://schemas.openxmlformats.org/officeDocument/2006/relationships/image" Target="../media/image118.png"/><Relationship Id="rId2" Type="http://schemas.openxmlformats.org/officeDocument/2006/relationships/tags" Target="../tags/tag7.xml"/><Relationship Id="rId16" Type="http://schemas.openxmlformats.org/officeDocument/2006/relationships/image" Target="../media/image117.png"/><Relationship Id="rId1" Type="http://schemas.openxmlformats.org/officeDocument/2006/relationships/tags" Target="../tags/tag6.xml"/><Relationship Id="rId6" Type="http://schemas.openxmlformats.org/officeDocument/2006/relationships/slideLayout" Target="../slideLayouts/slideLayout7.xml"/><Relationship Id="rId11" Type="http://schemas.openxmlformats.org/officeDocument/2006/relationships/image" Target="../media/image112.png"/><Relationship Id="rId5" Type="http://schemas.openxmlformats.org/officeDocument/2006/relationships/tags" Target="../tags/tag10.xml"/><Relationship Id="rId15" Type="http://schemas.openxmlformats.org/officeDocument/2006/relationships/image" Target="../media/image116.png"/><Relationship Id="rId10" Type="http://schemas.openxmlformats.org/officeDocument/2006/relationships/image" Target="../media/image111.png"/><Relationship Id="rId4" Type="http://schemas.openxmlformats.org/officeDocument/2006/relationships/tags" Target="../tags/tag9.xml"/><Relationship Id="rId9" Type="http://schemas.openxmlformats.org/officeDocument/2006/relationships/image" Target="../media/image18.png"/><Relationship Id="rId14" Type="http://schemas.openxmlformats.org/officeDocument/2006/relationships/image" Target="../media/image115.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notesSlide" Target="../notesSlides/notesSlide3.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2" y="1579586"/>
            <a:ext cx="12192021" cy="3993393"/>
          </a:xfrm>
          <a:prstGeom prst="rect">
            <a:avLst/>
          </a:prstGeom>
          <a:solidFill>
            <a:srgbClr val="203864">
              <a:alpha val="69804"/>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1">
              <a:ln>
                <a:noFill/>
              </a:ln>
              <a:solidFill>
                <a:prstClr val="white"/>
              </a:solidFill>
              <a:effectLst/>
              <a:uLnTx/>
              <a:uFillTx/>
              <a:latin typeface="Calibri" panose="020F0502020204030204"/>
              <a:ea typeface="等线" panose="02010600030101010101" pitchFamily="2" charset="-122"/>
              <a:cs typeface="+mn-cs"/>
            </a:endParaRPr>
          </a:p>
        </p:txBody>
      </p:sp>
      <p:sp>
        <p:nvSpPr>
          <p:cNvPr id="5" name="文本框 4"/>
          <p:cNvSpPr txBox="1"/>
          <p:nvPr/>
        </p:nvSpPr>
        <p:spPr>
          <a:xfrm>
            <a:off x="81" y="4403646"/>
            <a:ext cx="12192021" cy="1002582"/>
          </a:xfrm>
          <a:prstGeom prst="rect">
            <a:avLst/>
          </a:prstGeom>
          <a:noFill/>
        </p:spPr>
        <p:txBody>
          <a:bodyPr wrap="square" rtlCol="0">
            <a:spAutoFit/>
          </a:bodyPr>
          <a:lstStyle/>
          <a:p>
            <a:pPr marL="0" marR="0" lvl="0" indent="0" algn="ctr" defTabSz="457200" rtl="0" eaLnBrk="1" fontAlgn="auto" latinLnBrk="0" hangingPunct="1">
              <a:lnSpc>
                <a:spcPct val="130000"/>
              </a:lnSpc>
              <a:spcBef>
                <a:spcPts val="0"/>
              </a:spcBef>
              <a:spcAft>
                <a:spcPts val="0"/>
              </a:spcAft>
              <a:buClrTx/>
              <a:buSzTx/>
              <a:buFontTx/>
              <a:buNone/>
              <a:defRPr/>
            </a:pPr>
            <a:r>
              <a:rPr lang="en-US" altLang="zh-CN" sz="2400" b="1" dirty="0">
                <a:solidFill>
                  <a:prstClr val="white"/>
                </a:solidFill>
                <a:latin typeface="Arial" panose="020B0604020202020204" pitchFamily="34" charset="0"/>
                <a:ea typeface="微软雅黑" panose="020B0503020204020204" charset="-122"/>
                <a:cs typeface="Arial" panose="020B0604020202020204" pitchFamily="34" charset="0"/>
                <a:sym typeface="+mn-ea"/>
              </a:rPr>
              <a:t>China Meteorological Administration</a:t>
            </a:r>
            <a:endParaRPr lang="en-US" altLang="zh-CN" sz="2400" b="1" dirty="0">
              <a:solidFill>
                <a:prstClr val="white"/>
              </a:solidFill>
              <a:latin typeface="Arial" panose="020B0604020202020204" pitchFamily="34" charset="0"/>
              <a:ea typeface="微软雅黑" panose="020B0503020204020204" charset="-122"/>
              <a:cs typeface="Arial" panose="020B0604020202020204" pitchFamily="34" charset="0"/>
            </a:endParaRPr>
          </a:p>
          <a:p>
            <a:pPr marL="0" marR="0" lvl="0" indent="0" algn="ctr" defTabSz="457200" rtl="0" eaLnBrk="1" fontAlgn="auto" latinLnBrk="0" hangingPunct="1">
              <a:lnSpc>
                <a:spcPct val="130000"/>
              </a:lnSpc>
              <a:spcBef>
                <a:spcPts val="0"/>
              </a:spcBef>
              <a:spcAft>
                <a:spcPts val="0"/>
              </a:spcAft>
              <a:buClrTx/>
              <a:buSzTx/>
              <a:buFontTx/>
              <a:buNone/>
              <a:defRPr/>
            </a:pPr>
            <a:r>
              <a:rPr lang="en-US" altLang="zh-CN" sz="2400" b="1" dirty="0">
                <a:solidFill>
                  <a:prstClr val="white"/>
                </a:solidFill>
                <a:latin typeface="Arial" panose="020B0604020202020204" pitchFamily="34" charset="0"/>
                <a:ea typeface="微软雅黑" panose="020B0503020204020204" charset="-122"/>
                <a:cs typeface="Arial" panose="020B0604020202020204" pitchFamily="34" charset="0"/>
                <a:sym typeface="+mn-ea"/>
              </a:rPr>
              <a:t>2</a:t>
            </a:r>
            <a:r>
              <a:rPr lang="en-US" altLang="zh-CN" sz="2400" b="1" baseline="30000" dirty="0">
                <a:solidFill>
                  <a:prstClr val="white"/>
                </a:solidFill>
                <a:latin typeface="Arial" panose="020B0604020202020204" pitchFamily="34" charset="0"/>
                <a:ea typeface="微软雅黑" panose="020B0503020204020204" charset="-122"/>
                <a:cs typeface="Arial" panose="020B0604020202020204" pitchFamily="34" charset="0"/>
                <a:sym typeface="+mn-ea"/>
              </a:rPr>
              <a:t>nd</a:t>
            </a:r>
            <a:r>
              <a:rPr lang="en-US" altLang="zh-CN" sz="2400" b="1" dirty="0">
                <a:solidFill>
                  <a:prstClr val="white"/>
                </a:solidFill>
                <a:latin typeface="Arial" panose="020B0604020202020204" pitchFamily="34" charset="0"/>
                <a:ea typeface="微软雅黑" panose="020B0503020204020204" charset="-122"/>
                <a:cs typeface="Arial" panose="020B0604020202020204" pitchFamily="34" charset="0"/>
                <a:sym typeface="+mn-ea"/>
              </a:rPr>
              <a:t> July </a:t>
            </a:r>
            <a:r>
              <a:rPr lang="en-US" altLang="zh-CN" sz="2400" b="1"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mn-ea"/>
              </a:rPr>
              <a:t>2026</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mn-ea"/>
            </a:endParaRPr>
          </a:p>
        </p:txBody>
      </p:sp>
      <p:sp>
        <p:nvSpPr>
          <p:cNvPr id="2" name="文本框 1"/>
          <p:cNvSpPr txBox="1"/>
          <p:nvPr/>
        </p:nvSpPr>
        <p:spPr>
          <a:xfrm>
            <a:off x="0" y="1445047"/>
            <a:ext cx="12192020" cy="230695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lang="en-US" altLang="zh-CN" sz="4800" b="1" dirty="0">
                <a:solidFill>
                  <a:schemeClr val="bg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MAZU</a:t>
            </a:r>
          </a:p>
          <a:p>
            <a:pPr marL="0" marR="0" lvl="0" indent="0" algn="ctr" defTabSz="457200" rtl="0" eaLnBrk="1" fontAlgn="auto" latinLnBrk="0" hangingPunct="1">
              <a:lnSpc>
                <a:spcPct val="150000"/>
              </a:lnSpc>
              <a:spcBef>
                <a:spcPts val="0"/>
              </a:spcBef>
              <a:spcAft>
                <a:spcPts val="0"/>
              </a:spcAft>
              <a:buClrTx/>
              <a:buSzTx/>
              <a:buFontTx/>
              <a:buNone/>
              <a:defRPr/>
            </a:pPr>
            <a:r>
              <a:rPr lang="en-US" altLang="zh-CN" sz="4800" b="1" dirty="0">
                <a:solidFill>
                  <a:schemeClr val="bg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China’s Solutions to Early Warnings for All</a:t>
            </a:r>
            <a:endParaRPr kumimoji="0" lang="en-US" altLang="zh-CN" sz="4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charset="0"/>
              <a:ea typeface="微软雅黑" panose="020B0503020204020204" charset="-122"/>
              <a:cs typeface="Times New Roman" panose="02020603050405020304" charset="0"/>
              <a:sym typeface="+mn-ea"/>
            </a:endParaRPr>
          </a:p>
        </p:txBody>
      </p:sp>
      <p:sp>
        <p:nvSpPr>
          <p:cNvPr id="4" name="矩形 3"/>
          <p:cNvSpPr/>
          <p:nvPr/>
        </p:nvSpPr>
        <p:spPr>
          <a:xfrm>
            <a:off x="235265" y="209583"/>
            <a:ext cx="2207782" cy="787511"/>
          </a:xfrm>
          <a:prstGeom prst="rect">
            <a:avLst/>
          </a:prstGeom>
          <a:solidFill>
            <a:srgbClr val="003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9" name="图片 8" descr="徽标, 公司名称&#10;&#10;AI 生成的内容可能不正确。"/>
          <p:cNvPicPr>
            <a:picLocks noChangeAspect="1"/>
          </p:cNvPicPr>
          <p:nvPr/>
        </p:nvPicPr>
        <p:blipFill>
          <a:blip r:embed="rId3">
            <a:clrChange>
              <a:clrFrom>
                <a:srgbClr val="E7E6E6"/>
              </a:clrFrom>
              <a:clrTo>
                <a:srgbClr val="E7E6E6">
                  <a:alpha val="0"/>
                </a:srgbClr>
              </a:clrTo>
            </a:clrChange>
          </a:blip>
          <a:stretch>
            <a:fillRect/>
          </a:stretch>
        </p:blipFill>
        <p:spPr>
          <a:xfrm>
            <a:off x="11148052" y="131232"/>
            <a:ext cx="916980" cy="910227"/>
          </a:xfrm>
          <a:prstGeom prst="rect">
            <a:avLst/>
          </a:prstGeom>
        </p:spPr>
      </p:pic>
      <p:pic>
        <p:nvPicPr>
          <p:cNvPr id="11" name="图片 10" descr="徽标&#10;&#10;AI 生成的内容可能不正确。"/>
          <p:cNvPicPr>
            <a:picLocks noChangeAspect="1"/>
          </p:cNvPicPr>
          <p:nvPr/>
        </p:nvPicPr>
        <p:blipFill>
          <a:blip r:embed="rId4"/>
          <a:stretch>
            <a:fillRect/>
          </a:stretch>
        </p:blipFill>
        <p:spPr>
          <a:xfrm>
            <a:off x="127155" y="131232"/>
            <a:ext cx="910227" cy="91022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5239"/>
            <a:ext cx="12171925" cy="1061638"/>
            <a:chOff x="0" y="5239"/>
            <a:chExt cx="12171925" cy="1061638"/>
          </a:xfrm>
        </p:grpSpPr>
        <p:cxnSp>
          <p:nvCxnSpPr>
            <p:cNvPr id="3" name="直接连接符 2"/>
            <p:cNvCxnSpPr/>
            <p:nvPr/>
          </p:nvCxnSpPr>
          <p:spPr>
            <a:xfrm>
              <a:off x="1371917" y="755439"/>
              <a:ext cx="10800008" cy="0"/>
            </a:xfrm>
            <a:prstGeom prst="line">
              <a:avLst/>
            </a:prstGeom>
            <a:ln w="38100">
              <a:solidFill>
                <a:srgbClr val="0846B8"/>
              </a:solidFill>
            </a:ln>
          </p:spPr>
          <p:style>
            <a:lnRef idx="0">
              <a:srgbClr val="FFFFFF"/>
            </a:lnRef>
            <a:fillRef idx="0">
              <a:srgbClr val="FFFFFF"/>
            </a:fillRef>
            <a:effectRef idx="0">
              <a:srgbClr val="FFFFFF"/>
            </a:effectRef>
            <a:fontRef idx="minor">
              <a:schemeClr val="tx1"/>
            </a:fontRef>
          </p:style>
        </p:cxn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9"/>
              <a:ext cx="1165692" cy="106163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8431" y="38372"/>
              <a:ext cx="657153" cy="657153"/>
            </a:xfrm>
            <a:prstGeom prst="rect">
              <a:avLst/>
            </a:prstGeom>
          </p:spPr>
        </p:pic>
      </p:grpSp>
      <p:sp>
        <p:nvSpPr>
          <p:cNvPr id="7" name="矩形 6"/>
          <p:cNvSpPr/>
          <p:nvPr/>
        </p:nvSpPr>
        <p:spPr>
          <a:xfrm>
            <a:off x="1371600" y="123825"/>
            <a:ext cx="8349615" cy="714375"/>
          </a:xfrm>
          <a:prstGeom prst="rect">
            <a:avLst/>
          </a:prstGeom>
        </p:spPr>
        <p:txBody>
          <a:bodyPr wrap="square">
            <a:spAutoFit/>
          </a:bodyPr>
          <a:lstStyle/>
          <a:p>
            <a:pPr lvl="0" algn="just">
              <a:lnSpc>
                <a:spcPct val="150000"/>
              </a:lnSpc>
              <a:buClrTx/>
              <a:buSzTx/>
              <a:buFontTx/>
            </a:pPr>
            <a:r>
              <a:rPr lang="en-US" altLang="zh-CN" sz="2700" dirty="0">
                <a:solidFill>
                  <a:srgbClr val="0846B8"/>
                </a:solidFill>
                <a:latin typeface="Impact" panose="020B0806030902050204" charset="0"/>
                <a:ea typeface="Times New Roman" panose="02020603050405020304"/>
                <a:cs typeface="Impact" panose="020B0806030902050204" charset="0"/>
              </a:rPr>
              <a:t>3. MAZU Application </a:t>
            </a:r>
          </a:p>
        </p:txBody>
      </p:sp>
      <p:sp>
        <p:nvSpPr>
          <p:cNvPr id="11" name="矩形 10"/>
          <p:cNvSpPr/>
          <p:nvPr/>
        </p:nvSpPr>
        <p:spPr>
          <a:xfrm>
            <a:off x="1247099" y="949223"/>
            <a:ext cx="10573156" cy="368300"/>
          </a:xfrm>
          <a:prstGeom prst="rect">
            <a:avLst/>
          </a:prstGeom>
        </p:spPr>
        <p:txBody>
          <a:bodyPr wrap="square">
            <a:spAutoFit/>
          </a:bodyPr>
          <a:lstStyle/>
          <a:p>
            <a:r>
              <a:rPr lang="en-US" altLang="zh-CN" b="1" dirty="0">
                <a:latin typeface="Arial" panose="020B0604020202020204" pitchFamily="34" charset="0"/>
                <a:ea typeface="仿宋_GB2312" panose="02010609030101010101" pitchFamily="49" charset="-122"/>
                <a:cs typeface="Arial" panose="020B0604020202020204" pitchFamily="34" charset="0"/>
              </a:rPr>
              <a:t>MAZU has been </a:t>
            </a:r>
            <a:r>
              <a:rPr lang="en-US" altLang="zh-CN" b="1" dirty="0">
                <a:solidFill>
                  <a:srgbClr val="FF0000"/>
                </a:solidFill>
                <a:latin typeface="Arial" panose="020B0604020202020204" pitchFamily="34" charset="0"/>
                <a:ea typeface="仿宋_GB2312" panose="02010609030101010101" pitchFamily="49" charset="-122"/>
                <a:cs typeface="Arial" panose="020B0604020202020204" pitchFamily="34" charset="0"/>
              </a:rPr>
              <a:t>applied in more than 40 countries via cloud and deployed in 7 countries.</a:t>
            </a:r>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5692" y="1582151"/>
            <a:ext cx="10364464" cy="497325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B86C304E-298D-CC77-5029-E1449E93AAB2}"/>
              </a:ext>
            </a:extLst>
          </p:cNvPr>
          <p:cNvSpPr txBox="1"/>
          <p:nvPr/>
        </p:nvSpPr>
        <p:spPr>
          <a:xfrm>
            <a:off x="0" y="755439"/>
            <a:ext cx="12192000" cy="613809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endParaRPr lang="zh-CN" altLang="en-US" dirty="0"/>
          </a:p>
        </p:txBody>
      </p:sp>
      <p:sp>
        <p:nvSpPr>
          <p:cNvPr id="3" name="文本框 2"/>
          <p:cNvSpPr txBox="1"/>
          <p:nvPr/>
        </p:nvSpPr>
        <p:spPr>
          <a:xfrm>
            <a:off x="580571" y="1550856"/>
            <a:ext cx="11379199" cy="8299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fr-CH" altLang="zh-CN" sz="1600" b="1" dirty="0">
                <a:latin typeface="Arial" panose="020B0604020202020204" pitchFamily="34" charset="0"/>
                <a:cs typeface="Arial" panose="020B0604020202020204" pitchFamily="34" charset="0"/>
              </a:rPr>
              <a:t>Achieve the integration of multi-source data, including the CMADaas Platform, Overseas Cloud, CMACast, FY receiving system, </a:t>
            </a:r>
            <a:r>
              <a:rPr lang="fr-CH" altLang="zh-CN" sz="1600" b="1" dirty="0">
                <a:solidFill>
                  <a:srgbClr val="FF0000"/>
                </a:solidFill>
                <a:latin typeface="Arial" panose="020B0604020202020204" pitchFamily="34" charset="0"/>
                <a:cs typeface="Arial" panose="020B0604020202020204" pitchFamily="34" charset="0"/>
              </a:rPr>
              <a:t>226 local ground observation stations, 2 radars, upper-air stations, lightning monitoring systems</a:t>
            </a:r>
            <a:r>
              <a:rPr lang="fr-CH" altLang="zh-CN" sz="1600" b="1" dirty="0">
                <a:latin typeface="Arial" panose="020B0604020202020204" pitchFamily="34" charset="0"/>
                <a:cs typeface="Arial" panose="020B0604020202020204" pitchFamily="34" charset="0"/>
              </a:rPr>
              <a:t>, and PMD-WRF.</a:t>
            </a:r>
          </a:p>
        </p:txBody>
      </p:sp>
      <p:grpSp>
        <p:nvGrpSpPr>
          <p:cNvPr id="36" name="组合 35"/>
          <p:cNvGrpSpPr/>
          <p:nvPr/>
        </p:nvGrpSpPr>
        <p:grpSpPr>
          <a:xfrm>
            <a:off x="325302" y="4343357"/>
            <a:ext cx="4202476" cy="1386778"/>
            <a:chOff x="824042" y="3548709"/>
            <a:chExt cx="4598269" cy="1386778"/>
          </a:xfrm>
        </p:grpSpPr>
        <p:sp>
          <p:nvSpPr>
            <p:cNvPr id="42" name="矩形 41"/>
            <p:cNvSpPr/>
            <p:nvPr/>
          </p:nvSpPr>
          <p:spPr>
            <a:xfrm>
              <a:off x="824042" y="3548709"/>
              <a:ext cx="4598269" cy="1377901"/>
            </a:xfrm>
            <a:prstGeom prst="rect">
              <a:avLst/>
            </a:prstGeom>
            <a:solidFill>
              <a:schemeClr val="bg1"/>
            </a:solidFill>
            <a:ln>
              <a:solidFill>
                <a:srgbClr val="71C05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4"/>
            <a:srcRect b="10403"/>
            <a:stretch>
              <a:fillRect/>
            </a:stretch>
          </p:blipFill>
          <p:spPr>
            <a:xfrm>
              <a:off x="824043" y="3773908"/>
              <a:ext cx="953894" cy="893466"/>
            </a:xfrm>
            <a:prstGeom prst="roundRect">
              <a:avLst>
                <a:gd name="adj" fmla="val 8594"/>
              </a:avLst>
            </a:prstGeom>
            <a:noFill/>
            <a:ln>
              <a:noFill/>
            </a:ln>
            <a:effectLst/>
          </p:spPr>
        </p:pic>
        <p:pic>
          <p:nvPicPr>
            <p:cNvPr id="10" name="Picture 2"/>
            <p:cNvPicPr>
              <a:picLocks noChangeArrowheads="1"/>
            </p:cNvPicPr>
            <p:nvPr>
              <p:custDataLst>
                <p:tags r:id="rId1"/>
              </p:custDataLst>
            </p:nvPr>
          </p:nvPicPr>
          <p:blipFill>
            <a:blip r:embed="rId5"/>
            <a:srcRect/>
            <a:stretch>
              <a:fillRect/>
            </a:stretch>
          </p:blipFill>
          <p:spPr bwMode="auto">
            <a:xfrm>
              <a:off x="2706573" y="3773908"/>
              <a:ext cx="888375" cy="82380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rcRect t="12386" b="12315"/>
            <a:stretch>
              <a:fillRect/>
            </a:stretch>
          </p:blipFill>
          <p:spPr>
            <a:xfrm>
              <a:off x="1748641" y="3773908"/>
              <a:ext cx="922861" cy="832555"/>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rcRect l="19811" t="6561" b="5811"/>
            <a:stretch>
              <a:fillRect/>
            </a:stretch>
          </p:blipFill>
          <p:spPr>
            <a:xfrm>
              <a:off x="3636383" y="3773908"/>
              <a:ext cx="932844" cy="823805"/>
            </a:xfrm>
            <a:prstGeom prst="rect">
              <a:avLst/>
            </a:prstGeom>
          </p:spPr>
        </p:pic>
        <p:sp>
          <p:nvSpPr>
            <p:cNvPr id="13" name="文本框 12"/>
            <p:cNvSpPr txBox="1"/>
            <p:nvPr/>
          </p:nvSpPr>
          <p:spPr>
            <a:xfrm>
              <a:off x="841682" y="4575032"/>
              <a:ext cx="880437" cy="351578"/>
            </a:xfrm>
            <a:prstGeom prst="rect">
              <a:avLst/>
            </a:prstGeom>
            <a:solidFill>
              <a:srgbClr val="71C057"/>
            </a:solidFill>
          </p:spPr>
          <p:txBody>
            <a:bodyPr wrap="square" rtlCol="0" anchor="ctr" anchorCtr="0">
              <a:noAutofit/>
            </a:bodyPr>
            <a:lstStyle/>
            <a:p>
              <a:pPr algn="ctr"/>
              <a:r>
                <a:rPr lang="en-US" altLang="zh-CN" sz="900" b="1" dirty="0">
                  <a:solidFill>
                    <a:schemeClr val="bg1"/>
                  </a:solidFill>
                  <a:latin typeface="Arial" panose="020B0604020202020204" pitchFamily="34" charset="0"/>
                  <a:cs typeface="Arial" panose="020B0604020202020204" pitchFamily="34" charset="0"/>
                </a:rPr>
                <a:t>AI Models</a:t>
              </a:r>
            </a:p>
          </p:txBody>
        </p:sp>
        <p:sp>
          <p:nvSpPr>
            <p:cNvPr id="20" name="文本框 19"/>
            <p:cNvSpPr txBox="1"/>
            <p:nvPr/>
          </p:nvSpPr>
          <p:spPr>
            <a:xfrm>
              <a:off x="1754987" y="4566155"/>
              <a:ext cx="920941" cy="369332"/>
            </a:xfrm>
            <a:prstGeom prst="rect">
              <a:avLst/>
            </a:prstGeom>
            <a:solidFill>
              <a:srgbClr val="71C057"/>
            </a:solidFill>
          </p:spPr>
          <p:txBody>
            <a:bodyPr wrap="square" rtlCol="0" anchor="ctr" anchorCtr="0">
              <a:noAutofit/>
            </a:bodyPr>
            <a:lstStyle/>
            <a:p>
              <a:pPr algn="ctr"/>
              <a:r>
                <a:rPr lang="en-US" altLang="zh-CN" sz="900" b="1" dirty="0">
                  <a:solidFill>
                    <a:schemeClr val="bg1"/>
                  </a:solidFill>
                  <a:latin typeface="Arial" panose="020B0604020202020204" pitchFamily="34" charset="0"/>
                  <a:cs typeface="Arial" panose="020B0604020202020204" pitchFamily="34" charset="0"/>
                </a:rPr>
                <a:t>CMA-Reanalysis</a:t>
              </a:r>
            </a:p>
          </p:txBody>
        </p:sp>
        <p:sp>
          <p:nvSpPr>
            <p:cNvPr id="21" name="文本框 20"/>
            <p:cNvSpPr txBox="1"/>
            <p:nvPr/>
          </p:nvSpPr>
          <p:spPr>
            <a:xfrm>
              <a:off x="2708796" y="4574872"/>
              <a:ext cx="898316" cy="351899"/>
            </a:xfrm>
            <a:prstGeom prst="rect">
              <a:avLst/>
            </a:prstGeom>
            <a:solidFill>
              <a:srgbClr val="71C057"/>
            </a:solidFill>
          </p:spPr>
          <p:txBody>
            <a:bodyPr wrap="square" rtlCol="0" anchor="ctr" anchorCtr="0">
              <a:noAutofit/>
            </a:bodyPr>
            <a:lstStyle/>
            <a:p>
              <a:pPr algn="ctr"/>
              <a:r>
                <a:rPr lang="en-US" altLang="zh-CN" sz="900" b="1" dirty="0">
                  <a:solidFill>
                    <a:schemeClr val="bg1"/>
                  </a:solidFill>
                  <a:latin typeface="Arial" panose="020B0604020202020204" pitchFamily="34" charset="0"/>
                  <a:cs typeface="Arial" panose="020B0604020202020204" pitchFamily="34" charset="0"/>
                </a:rPr>
                <a:t>FY-Satellites</a:t>
              </a:r>
            </a:p>
          </p:txBody>
        </p:sp>
        <p:sp>
          <p:nvSpPr>
            <p:cNvPr id="22" name="文本框 21"/>
            <p:cNvSpPr txBox="1"/>
            <p:nvPr/>
          </p:nvSpPr>
          <p:spPr>
            <a:xfrm>
              <a:off x="3639980" y="4566155"/>
              <a:ext cx="932844" cy="369332"/>
            </a:xfrm>
            <a:prstGeom prst="rect">
              <a:avLst/>
            </a:prstGeom>
            <a:solidFill>
              <a:srgbClr val="71C057"/>
            </a:solidFill>
          </p:spPr>
          <p:txBody>
            <a:bodyPr wrap="square" rtlCol="0" anchor="ctr" anchorCtr="0">
              <a:noAutofit/>
            </a:bodyPr>
            <a:lstStyle/>
            <a:p>
              <a:pPr algn="ctr"/>
              <a:r>
                <a:rPr lang="en-US" altLang="zh-CN" sz="900" b="1" dirty="0">
                  <a:solidFill>
                    <a:schemeClr val="bg1"/>
                  </a:solidFill>
                  <a:latin typeface="Arial" panose="020B0604020202020204" pitchFamily="34" charset="0"/>
                  <a:cs typeface="Arial" panose="020B0604020202020204" pitchFamily="34" charset="0"/>
                </a:rPr>
                <a:t>Climate Prediction</a:t>
              </a:r>
            </a:p>
          </p:txBody>
        </p:sp>
        <p:pic>
          <p:nvPicPr>
            <p:cNvPr id="23" name="Picture 3" descr="C:\Users\hy\Desktop\sfc_stmas-mg_grids.gif"/>
            <p:cNvPicPr>
              <a:picLocks noChangeAspect="1" noChangeArrowheads="1" noCrop="1"/>
            </p:cNvPicPr>
            <p:nvPr/>
          </p:nvPicPr>
          <p:blipFill>
            <a:blip r:embed="rId8"/>
            <a:srcRect/>
            <a:stretch>
              <a:fillRect/>
            </a:stretch>
          </p:blipFill>
          <p:spPr bwMode="auto">
            <a:xfrm>
              <a:off x="4606219" y="3773908"/>
              <a:ext cx="816092" cy="947216"/>
            </a:xfrm>
            <a:prstGeom prst="rect">
              <a:avLst/>
            </a:prstGeom>
            <a:noFill/>
            <a:extLst>
              <a:ext uri="{909E8E84-426E-40DD-AFC4-6F175D3DCCD1}">
                <a14:hiddenFill xmlns:a14="http://schemas.microsoft.com/office/drawing/2010/main">
                  <a:solidFill>
                    <a:srgbClr val="FFFFFF"/>
                  </a:solidFill>
                </a14:hiddenFill>
              </a:ext>
            </a:extLst>
          </p:spPr>
        </p:pic>
        <p:sp>
          <p:nvSpPr>
            <p:cNvPr id="24" name="文本框 23"/>
            <p:cNvSpPr txBox="1"/>
            <p:nvPr/>
          </p:nvSpPr>
          <p:spPr>
            <a:xfrm>
              <a:off x="4605693" y="4571154"/>
              <a:ext cx="816618" cy="359335"/>
            </a:xfrm>
            <a:prstGeom prst="rect">
              <a:avLst/>
            </a:prstGeom>
            <a:solidFill>
              <a:srgbClr val="71C057"/>
            </a:solidFill>
          </p:spPr>
          <p:txBody>
            <a:bodyPr wrap="square" rtlCol="0" anchor="ctr" anchorCtr="0">
              <a:noAutofit/>
            </a:bodyPr>
            <a:lstStyle/>
            <a:p>
              <a:pPr algn="ctr"/>
              <a:r>
                <a:rPr lang="en-US" altLang="zh-CN" sz="900" b="1" dirty="0">
                  <a:solidFill>
                    <a:schemeClr val="bg1"/>
                  </a:solidFill>
                  <a:latin typeface="Arial" panose="020B0604020202020204" pitchFamily="34" charset="0"/>
                  <a:cs typeface="Arial" panose="020B0604020202020204" pitchFamily="34" charset="0"/>
                </a:rPr>
                <a:t>CMA-NWP</a:t>
              </a:r>
            </a:p>
          </p:txBody>
        </p:sp>
        <p:sp>
          <p:nvSpPr>
            <p:cNvPr id="26" name="矩形 25"/>
            <p:cNvSpPr/>
            <p:nvPr/>
          </p:nvSpPr>
          <p:spPr>
            <a:xfrm>
              <a:off x="824042" y="3548709"/>
              <a:ext cx="4598269" cy="225199"/>
            </a:xfrm>
            <a:prstGeom prst="rect">
              <a:avLst/>
            </a:prstGeom>
            <a:solidFill>
              <a:srgbClr val="71C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Arial" panose="020B0604020202020204" pitchFamily="34" charset="0"/>
                  <a:cs typeface="Arial" panose="020B0604020202020204" pitchFamily="34" charset="0"/>
                </a:rPr>
                <a:t>CMA-Oversea Cloud</a:t>
              </a:r>
              <a:endParaRPr lang="en-US" altLang="zh-CN" sz="1200" b="1" dirty="0">
                <a:solidFill>
                  <a:srgbClr val="F8A719"/>
                </a:solidFill>
                <a:latin typeface="Arial" panose="020B0604020202020204" pitchFamily="34" charset="0"/>
                <a:cs typeface="Arial" panose="020B0604020202020204" pitchFamily="34" charset="0"/>
              </a:endParaRPr>
            </a:p>
          </p:txBody>
        </p:sp>
      </p:grpSp>
      <p:grpSp>
        <p:nvGrpSpPr>
          <p:cNvPr id="25" name="组合 24"/>
          <p:cNvGrpSpPr/>
          <p:nvPr/>
        </p:nvGrpSpPr>
        <p:grpSpPr>
          <a:xfrm>
            <a:off x="325302" y="2581527"/>
            <a:ext cx="4213362" cy="1467373"/>
            <a:chOff x="838831" y="1938816"/>
            <a:chExt cx="4754880" cy="1467373"/>
          </a:xfrm>
        </p:grpSpPr>
        <p:sp>
          <p:nvSpPr>
            <p:cNvPr id="2" name="矩形 1"/>
            <p:cNvSpPr/>
            <p:nvPr/>
          </p:nvSpPr>
          <p:spPr>
            <a:xfrm>
              <a:off x="838831" y="1944011"/>
              <a:ext cx="4598269" cy="1461288"/>
            </a:xfrm>
            <a:prstGeom prst="rect">
              <a:avLst/>
            </a:prstGeom>
            <a:solidFill>
              <a:schemeClr val="bg1"/>
            </a:solidFill>
            <a:ln>
              <a:solidFill>
                <a:srgbClr val="71C05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p:cNvPicPr>
              <a:picLocks noChangeAspect="1"/>
            </p:cNvPicPr>
            <p:nvPr/>
          </p:nvPicPr>
          <p:blipFill rotWithShape="1">
            <a:blip r:embed="rId9" cstate="print">
              <a:extLst>
                <a:ext uri="{28A0092B-C50C-407E-A947-70E740481C1C}">
                  <a14:useLocalDpi xmlns:a14="http://schemas.microsoft.com/office/drawing/2010/main" val="0"/>
                </a:ext>
              </a:extLst>
            </a:blip>
            <a:srcRect t="-4461" r="9516" b="5056"/>
            <a:stretch>
              <a:fillRect/>
            </a:stretch>
          </p:blipFill>
          <p:spPr>
            <a:xfrm rot="5400000">
              <a:off x="3135711" y="2201602"/>
              <a:ext cx="1173588" cy="1026187"/>
            </a:xfrm>
            <a:prstGeom prst="rect">
              <a:avLst/>
            </a:prstGeom>
          </p:spPr>
        </p:pic>
        <p:pic>
          <p:nvPicPr>
            <p:cNvPr id="28" name="图片 27"/>
            <p:cNvPicPr>
              <a:picLocks noChangeAspect="1"/>
            </p:cNvPicPr>
            <p:nvPr/>
          </p:nvPicPr>
          <p:blipFill rotWithShape="1">
            <a:blip r:embed="rId10" cstate="print">
              <a:extLst>
                <a:ext uri="{28A0092B-C50C-407E-A947-70E740481C1C}">
                  <a14:useLocalDpi xmlns:a14="http://schemas.microsoft.com/office/drawing/2010/main" val="0"/>
                </a:ext>
              </a:extLst>
            </a:blip>
            <a:srcRect l="9211" t="20163" r="10482" b="16820"/>
            <a:stretch>
              <a:fillRect/>
            </a:stretch>
          </p:blipFill>
          <p:spPr>
            <a:xfrm>
              <a:off x="4269276" y="2201602"/>
              <a:ext cx="1153036" cy="1133324"/>
            </a:xfrm>
            <a:prstGeom prst="rect">
              <a:avLst/>
            </a:prstGeom>
          </p:spPr>
        </p:pic>
        <p:sp>
          <p:nvSpPr>
            <p:cNvPr id="29" name="文本框 28"/>
            <p:cNvSpPr txBox="1"/>
            <p:nvPr/>
          </p:nvSpPr>
          <p:spPr>
            <a:xfrm>
              <a:off x="4275451" y="3175161"/>
              <a:ext cx="1318260" cy="229870"/>
            </a:xfrm>
            <a:prstGeom prst="rect">
              <a:avLst/>
            </a:prstGeom>
            <a:solidFill>
              <a:srgbClr val="71C057"/>
            </a:solidFill>
          </p:spPr>
          <p:txBody>
            <a:bodyPr wrap="square" rtlCol="0">
              <a:spAutoFit/>
            </a:bodyPr>
            <a:lstStyle/>
            <a:p>
              <a:pPr algn="ctr"/>
              <a:r>
                <a:rPr lang="en-US" altLang="zh-CN" sz="900" b="1" dirty="0">
                  <a:solidFill>
                    <a:schemeClr val="bg1"/>
                  </a:solidFill>
                  <a:latin typeface="Arial" panose="020B0604020202020204" pitchFamily="34" charset="0"/>
                  <a:cs typeface="Arial" panose="020B0604020202020204" pitchFamily="34" charset="0"/>
                </a:rPr>
                <a:t>FY receiving station</a:t>
              </a:r>
            </a:p>
          </p:txBody>
        </p:sp>
        <p:sp>
          <p:nvSpPr>
            <p:cNvPr id="30" name="文本框 29"/>
            <p:cNvSpPr txBox="1"/>
            <p:nvPr/>
          </p:nvSpPr>
          <p:spPr>
            <a:xfrm>
              <a:off x="3203379" y="3176247"/>
              <a:ext cx="984365" cy="229051"/>
            </a:xfrm>
            <a:prstGeom prst="rect">
              <a:avLst/>
            </a:prstGeom>
            <a:solidFill>
              <a:srgbClr val="71C057"/>
            </a:solidFill>
          </p:spPr>
          <p:txBody>
            <a:bodyPr wrap="square" rtlCol="0">
              <a:spAutoFit/>
            </a:bodyPr>
            <a:lstStyle/>
            <a:p>
              <a:pPr algn="ctr"/>
              <a:r>
                <a:rPr lang="en-US" altLang="zh-CN" sz="900" b="1" dirty="0" err="1">
                  <a:solidFill>
                    <a:schemeClr val="bg1"/>
                  </a:solidFill>
                  <a:latin typeface="Arial" panose="020B0604020202020204" pitchFamily="34" charset="0"/>
                  <a:cs typeface="Arial" panose="020B0604020202020204" pitchFamily="34" charset="0"/>
                </a:rPr>
                <a:t>CMACast</a:t>
              </a:r>
            </a:p>
          </p:txBody>
        </p:sp>
        <p:pic>
          <p:nvPicPr>
            <p:cNvPr id="31" name="图片 30"/>
            <p:cNvPicPr>
              <a:picLocks noChangeAspect="1"/>
            </p:cNvPicPr>
            <p:nvPr/>
          </p:nvPicPr>
          <p:blipFill rotWithShape="1">
            <a:blip r:embed="rId11" cstate="print">
              <a:extLst>
                <a:ext uri="{28A0092B-C50C-407E-A947-70E740481C1C}">
                  <a14:useLocalDpi xmlns:a14="http://schemas.microsoft.com/office/drawing/2010/main" val="0"/>
                </a:ext>
              </a:extLst>
            </a:blip>
            <a:srcRect l="-579" t="18011" r="818" b="19999"/>
            <a:stretch>
              <a:fillRect/>
            </a:stretch>
          </p:blipFill>
          <p:spPr>
            <a:xfrm>
              <a:off x="1901549" y="2201602"/>
              <a:ext cx="1274183" cy="998472"/>
            </a:xfrm>
            <a:prstGeom prst="rect">
              <a:avLst/>
            </a:prstGeom>
          </p:spPr>
        </p:pic>
        <p:pic>
          <p:nvPicPr>
            <p:cNvPr id="32" name="图片 31"/>
            <p:cNvPicPr>
              <a:picLocks noChangeAspect="1"/>
            </p:cNvPicPr>
            <p:nvPr/>
          </p:nvPicPr>
          <p:blipFill>
            <a:blip r:embed="rId12" cstate="print">
              <a:extLst>
                <a:ext uri="{28A0092B-C50C-407E-A947-70E740481C1C}">
                  <a14:useLocalDpi xmlns:a14="http://schemas.microsoft.com/office/drawing/2010/main" val="0"/>
                </a:ext>
              </a:extLst>
            </a:blip>
            <a:srcRect l="14438" t="25555" r="16907" b="12223"/>
            <a:stretch>
              <a:fillRect/>
            </a:stretch>
          </p:blipFill>
          <p:spPr>
            <a:xfrm>
              <a:off x="841682" y="2201602"/>
              <a:ext cx="1026188" cy="1172385"/>
            </a:xfrm>
            <a:prstGeom prst="rect">
              <a:avLst/>
            </a:prstGeom>
          </p:spPr>
        </p:pic>
        <p:sp>
          <p:nvSpPr>
            <p:cNvPr id="33" name="文本框 32"/>
            <p:cNvSpPr txBox="1"/>
            <p:nvPr/>
          </p:nvSpPr>
          <p:spPr>
            <a:xfrm>
              <a:off x="841915" y="3175357"/>
              <a:ext cx="1025722" cy="230832"/>
            </a:xfrm>
            <a:prstGeom prst="rect">
              <a:avLst/>
            </a:prstGeom>
            <a:solidFill>
              <a:srgbClr val="71C057"/>
            </a:solidFill>
          </p:spPr>
          <p:txBody>
            <a:bodyPr wrap="square" rtlCol="0">
              <a:spAutoFit/>
            </a:bodyPr>
            <a:lstStyle/>
            <a:p>
              <a:pPr algn="ctr"/>
              <a:r>
                <a:rPr lang="en-US" altLang="zh-CN" sz="900" b="1" dirty="0">
                  <a:solidFill>
                    <a:schemeClr val="bg1"/>
                  </a:solidFill>
                  <a:latin typeface="Arial" panose="020B0604020202020204" pitchFamily="34" charset="0"/>
                  <a:cs typeface="Arial" panose="020B0604020202020204" pitchFamily="34" charset="0"/>
                </a:rPr>
                <a:t>Radar</a:t>
              </a:r>
            </a:p>
          </p:txBody>
        </p:sp>
        <p:sp>
          <p:nvSpPr>
            <p:cNvPr id="34" name="文本框 33"/>
            <p:cNvSpPr txBox="1"/>
            <p:nvPr/>
          </p:nvSpPr>
          <p:spPr>
            <a:xfrm>
              <a:off x="1907580" y="3175357"/>
              <a:ext cx="1262122" cy="230832"/>
            </a:xfrm>
            <a:prstGeom prst="rect">
              <a:avLst/>
            </a:prstGeom>
            <a:solidFill>
              <a:srgbClr val="71C057"/>
            </a:solidFill>
          </p:spPr>
          <p:txBody>
            <a:bodyPr wrap="square" rtlCol="0">
              <a:spAutoFit/>
            </a:bodyPr>
            <a:lstStyle/>
            <a:p>
              <a:pPr algn="ctr"/>
              <a:r>
                <a:rPr lang="en-US" altLang="zh-CN" sz="900" b="1" dirty="0">
                  <a:solidFill>
                    <a:schemeClr val="bg1"/>
                  </a:solidFill>
                  <a:latin typeface="Arial" panose="020B0604020202020204" pitchFamily="34" charset="0"/>
                  <a:cs typeface="Arial" panose="020B0604020202020204" pitchFamily="34" charset="0"/>
                </a:rPr>
                <a:t>AWS</a:t>
              </a:r>
            </a:p>
          </p:txBody>
        </p:sp>
        <p:sp>
          <p:nvSpPr>
            <p:cNvPr id="35" name="矩形 34"/>
            <p:cNvSpPr/>
            <p:nvPr/>
          </p:nvSpPr>
          <p:spPr>
            <a:xfrm>
              <a:off x="841682" y="1938816"/>
              <a:ext cx="4580629" cy="262788"/>
            </a:xfrm>
            <a:prstGeom prst="rect">
              <a:avLst/>
            </a:prstGeom>
            <a:solidFill>
              <a:srgbClr val="71C057"/>
            </a:solidFill>
            <a:ln>
              <a:solidFill>
                <a:srgbClr val="C8DF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Arial" panose="020B0604020202020204" pitchFamily="34" charset="0"/>
                  <a:cs typeface="Arial" panose="020B0604020202020204" pitchFamily="34" charset="0"/>
                </a:rPr>
                <a:t>Access to Local Multi-source Observation Data</a:t>
              </a:r>
            </a:p>
          </p:txBody>
        </p:sp>
      </p:grpSp>
      <p:grpSp>
        <p:nvGrpSpPr>
          <p:cNvPr id="52" name="组合 51"/>
          <p:cNvGrpSpPr/>
          <p:nvPr/>
        </p:nvGrpSpPr>
        <p:grpSpPr>
          <a:xfrm>
            <a:off x="4900563" y="2704044"/>
            <a:ext cx="3544052" cy="3017214"/>
            <a:chOff x="5820089" y="2239345"/>
            <a:chExt cx="2104572" cy="1944936"/>
          </a:xfrm>
        </p:grpSpPr>
        <p:sp>
          <p:nvSpPr>
            <p:cNvPr id="39" name="矩形 38"/>
            <p:cNvSpPr/>
            <p:nvPr/>
          </p:nvSpPr>
          <p:spPr>
            <a:xfrm>
              <a:off x="5820089" y="2617385"/>
              <a:ext cx="2104572" cy="1566896"/>
            </a:xfrm>
            <a:prstGeom prst="rect">
              <a:avLst/>
            </a:prstGeom>
            <a:solidFill>
              <a:schemeClr val="accent6">
                <a:lumMod val="20000"/>
                <a:lumOff val="80000"/>
              </a:schemeClr>
            </a:solidFill>
            <a:ln>
              <a:solidFill>
                <a:srgbClr val="71C05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p:cNvPicPr>
              <a:picLocks noChangeAspect="1"/>
            </p:cNvPicPr>
            <p:nvPr/>
          </p:nvPicPr>
          <p:blipFill>
            <a:blip r:embed="rId13" cstate="print">
              <a:extLst>
                <a:ext uri="{28A0092B-C50C-407E-A947-70E740481C1C}">
                  <a14:useLocalDpi xmlns:a14="http://schemas.microsoft.com/office/drawing/2010/main" val="0"/>
                </a:ext>
              </a:extLst>
            </a:blip>
            <a:srcRect t="4663" r="4971"/>
            <a:stretch>
              <a:fillRect/>
            </a:stretch>
          </p:blipFill>
          <p:spPr>
            <a:xfrm>
              <a:off x="5831927" y="2617385"/>
              <a:ext cx="2080896" cy="1443786"/>
            </a:xfrm>
            <a:prstGeom prst="rect">
              <a:avLst/>
            </a:prstGeom>
          </p:spPr>
        </p:pic>
        <p:sp>
          <p:nvSpPr>
            <p:cNvPr id="38" name="矩形 37"/>
            <p:cNvSpPr/>
            <p:nvPr/>
          </p:nvSpPr>
          <p:spPr>
            <a:xfrm>
              <a:off x="5827483" y="2239345"/>
              <a:ext cx="2089784" cy="361784"/>
            </a:xfrm>
            <a:prstGeom prst="rect">
              <a:avLst/>
            </a:prstGeom>
            <a:solidFill>
              <a:srgbClr val="71C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b="1" dirty="0">
                  <a:solidFill>
                    <a:schemeClr val="bg1"/>
                  </a:solidFill>
                  <a:latin typeface="Arial" panose="020B0604020202020204" pitchFamily="34" charset="0"/>
                  <a:cs typeface="Arial" panose="020B0604020202020204" pitchFamily="34" charset="0"/>
                </a:rPr>
                <a:t>All-In-One Machine</a:t>
              </a:r>
            </a:p>
          </p:txBody>
        </p:sp>
        <p:sp>
          <p:nvSpPr>
            <p:cNvPr id="40" name="文本框 39"/>
            <p:cNvSpPr txBox="1"/>
            <p:nvPr/>
          </p:nvSpPr>
          <p:spPr>
            <a:xfrm>
              <a:off x="5831927" y="3938060"/>
              <a:ext cx="2080896" cy="246221"/>
            </a:xfrm>
            <a:prstGeom prst="rect">
              <a:avLst/>
            </a:prstGeom>
            <a:solidFill>
              <a:srgbClr val="71C057"/>
            </a:solidFill>
          </p:spPr>
          <p:txBody>
            <a:bodyPr wrap="square" rtlCol="0">
              <a:spAutoFit/>
            </a:bodyPr>
            <a:lstStyle/>
            <a:p>
              <a:pPr algn="ctr"/>
              <a:r>
                <a:rPr lang="en-US" altLang="zh-CN" sz="1000" b="1" dirty="0">
                  <a:solidFill>
                    <a:schemeClr val="bg1"/>
                  </a:solidFill>
                  <a:latin typeface="Arial" panose="020B0604020202020204" pitchFamily="34" charset="0"/>
                  <a:cs typeface="Arial" panose="020B0604020202020204" pitchFamily="34" charset="0"/>
                </a:rPr>
                <a:t>MAZU-Pro</a:t>
              </a:r>
              <a:r>
                <a:rPr lang="zh-CN" altLang="en-US" sz="1000" b="1" dirty="0">
                  <a:solidFill>
                    <a:schemeClr val="bg1"/>
                  </a:solidFill>
                  <a:latin typeface="Arial" panose="020B0604020202020204" pitchFamily="34" charset="0"/>
                  <a:cs typeface="Arial" panose="020B0604020202020204" pitchFamily="34" charset="0"/>
                </a:rPr>
                <a:t> </a:t>
              </a:r>
              <a:r>
                <a:rPr lang="en-US" altLang="zh-CN" sz="1000" b="1" dirty="0">
                  <a:solidFill>
                    <a:schemeClr val="bg1"/>
                  </a:solidFill>
                  <a:latin typeface="Arial" panose="020B0604020202020204" pitchFamily="34" charset="0"/>
                  <a:cs typeface="Arial" panose="020B0604020202020204" pitchFamily="34" charset="0"/>
                </a:rPr>
                <a:t>System localization</a:t>
              </a:r>
              <a:endParaRPr lang="zh-CN" altLang="en-US" sz="1000" b="1" dirty="0">
                <a:solidFill>
                  <a:schemeClr val="bg1"/>
                </a:solidFill>
                <a:latin typeface="Arial" panose="020B0604020202020204" pitchFamily="34" charset="0"/>
                <a:cs typeface="Arial" panose="020B0604020202020204" pitchFamily="34" charset="0"/>
              </a:endParaRPr>
            </a:p>
          </p:txBody>
        </p:sp>
      </p:grpSp>
      <p:sp>
        <p:nvSpPr>
          <p:cNvPr id="49" name="箭头: 右 48"/>
          <p:cNvSpPr/>
          <p:nvPr/>
        </p:nvSpPr>
        <p:spPr>
          <a:xfrm>
            <a:off x="4574443" y="4015277"/>
            <a:ext cx="321407" cy="328079"/>
          </a:xfrm>
          <a:prstGeom prst="rightArrow">
            <a:avLst/>
          </a:prstGeom>
          <a:solidFill>
            <a:srgbClr val="F8A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箭头: 右 49"/>
          <p:cNvSpPr/>
          <p:nvPr/>
        </p:nvSpPr>
        <p:spPr>
          <a:xfrm>
            <a:off x="8477044" y="4015277"/>
            <a:ext cx="305281" cy="320462"/>
          </a:xfrm>
          <a:prstGeom prst="rightArrow">
            <a:avLst/>
          </a:prstGeom>
          <a:solidFill>
            <a:srgbClr val="F8A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9" name="组合 78"/>
          <p:cNvGrpSpPr/>
          <p:nvPr/>
        </p:nvGrpSpPr>
        <p:grpSpPr>
          <a:xfrm>
            <a:off x="0" y="5239"/>
            <a:ext cx="12171925" cy="1061638"/>
            <a:chOff x="0" y="5239"/>
            <a:chExt cx="12171925" cy="1061638"/>
          </a:xfrm>
        </p:grpSpPr>
        <p:cxnSp>
          <p:nvCxnSpPr>
            <p:cNvPr id="80" name="直接连接符 79"/>
            <p:cNvCxnSpPr/>
            <p:nvPr/>
          </p:nvCxnSpPr>
          <p:spPr>
            <a:xfrm>
              <a:off x="1371917" y="755439"/>
              <a:ext cx="10800008" cy="0"/>
            </a:xfrm>
            <a:prstGeom prst="line">
              <a:avLst/>
            </a:prstGeom>
            <a:ln w="38100">
              <a:solidFill>
                <a:srgbClr val="0846B8"/>
              </a:solidFill>
            </a:ln>
          </p:spPr>
          <p:style>
            <a:lnRef idx="0">
              <a:srgbClr val="FFFFFF"/>
            </a:lnRef>
            <a:fillRef idx="0">
              <a:srgbClr val="FFFFFF"/>
            </a:fillRef>
            <a:effectRef idx="0">
              <a:srgbClr val="FFFFFF"/>
            </a:effectRef>
            <a:fontRef idx="minor">
              <a:schemeClr val="tx1"/>
            </a:fontRef>
          </p:style>
        </p:cxnSp>
        <p:pic>
          <p:nvPicPr>
            <p:cNvPr id="81" name="图片 8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5239"/>
              <a:ext cx="1165692" cy="1061638"/>
            </a:xfrm>
            <a:prstGeom prst="rect">
              <a:avLst/>
            </a:prstGeom>
          </p:spPr>
        </p:pic>
        <p:pic>
          <p:nvPicPr>
            <p:cNvPr id="83" name="图片 8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376216" y="38372"/>
              <a:ext cx="657153" cy="657153"/>
            </a:xfrm>
            <a:prstGeom prst="rect">
              <a:avLst/>
            </a:prstGeom>
          </p:spPr>
        </p:pic>
      </p:grpSp>
      <p:sp>
        <p:nvSpPr>
          <p:cNvPr id="84" name="矩形 83"/>
          <p:cNvSpPr/>
          <p:nvPr/>
        </p:nvSpPr>
        <p:spPr>
          <a:xfrm>
            <a:off x="1371917" y="123791"/>
            <a:ext cx="9841865" cy="714375"/>
          </a:xfrm>
          <a:prstGeom prst="rect">
            <a:avLst/>
          </a:prstGeom>
        </p:spPr>
        <p:txBody>
          <a:bodyPr wrap="square">
            <a:spAutoFit/>
          </a:bodyPr>
          <a:lstStyle/>
          <a:p>
            <a:pPr lvl="0" algn="just">
              <a:lnSpc>
                <a:spcPct val="150000"/>
              </a:lnSpc>
              <a:buClrTx/>
              <a:buSzTx/>
              <a:buFontTx/>
            </a:pPr>
            <a:r>
              <a:rPr lang="en-US" altLang="zh-CN" sz="2700" dirty="0">
                <a:solidFill>
                  <a:srgbClr val="0846B8"/>
                </a:solidFill>
                <a:latin typeface="Impact" panose="020B0806030902050204" charset="0"/>
                <a:ea typeface="Times New Roman" panose="02020603050405020304"/>
                <a:cs typeface="Impact" panose="020B0806030902050204" charset="0"/>
              </a:rPr>
              <a:t>3. MAZU Application </a:t>
            </a:r>
          </a:p>
        </p:txBody>
      </p:sp>
      <p:sp>
        <p:nvSpPr>
          <p:cNvPr id="85" name="文本框 84"/>
          <p:cNvSpPr txBox="1"/>
          <p:nvPr/>
        </p:nvSpPr>
        <p:spPr>
          <a:xfrm>
            <a:off x="1371917" y="967615"/>
            <a:ext cx="9350329" cy="400110"/>
          </a:xfrm>
          <a:prstGeom prst="rect">
            <a:avLst/>
          </a:prstGeom>
          <a:noFill/>
          <a:ln>
            <a:solidFill>
              <a:srgbClr val="000000">
                <a:alpha val="0"/>
              </a:srgbClr>
            </a:solidFill>
          </a:ln>
          <a:extLst>
            <a:ext uri="{909E8E84-426E-40DD-AFC4-6F175D3DCCD1}">
              <a14:hiddenFill xmlns:a14="http://schemas.microsoft.com/office/drawing/2010/main">
                <a:solidFill>
                  <a:schemeClr val="bg1"/>
                </a:solidFill>
              </a14:hiddenFill>
            </a:ext>
          </a:extLst>
        </p:spPr>
        <p:txBody>
          <a:bodyPr wrap="square" rtlCol="0">
            <a:spAutoFit/>
            <a:scene3d>
              <a:camera prst="orthographicFront"/>
              <a:lightRig rig="threePt" dir="t"/>
            </a:scene3d>
          </a:bodyPr>
          <a:lstStyle/>
          <a:p>
            <a:r>
              <a:rPr lang="en-US" altLang="zh-CN" sz="2000" b="1" dirty="0">
                <a:effectLst/>
                <a:latin typeface="Arial" panose="020B0604020202020204" pitchFamily="34" charset="0"/>
                <a:cs typeface="Arial" panose="020B0604020202020204" pitchFamily="34" charset="0"/>
              </a:rPr>
              <a:t>Cloud-based Early Waring S</a:t>
            </a:r>
            <a:r>
              <a:rPr lang="en-US" altLang="zh-CN" sz="2000" b="1" dirty="0">
                <a:latin typeface="Arial" panose="020B0604020202020204" pitchFamily="34" charset="0"/>
                <a:cs typeface="Arial" panose="020B0604020202020204" pitchFamily="34" charset="0"/>
              </a:rPr>
              <a:t>ystem (CEWS)</a:t>
            </a:r>
            <a:r>
              <a:rPr lang="en-US" altLang="zh-CN" sz="2000" b="1" dirty="0">
                <a:effectLst/>
                <a:latin typeface="Arial" panose="020B0604020202020204" pitchFamily="34" charset="0"/>
                <a:cs typeface="Arial" panose="020B0604020202020204" pitchFamily="34" charset="0"/>
              </a:rPr>
              <a:t> Customized for </a:t>
            </a:r>
            <a:r>
              <a:rPr lang="en-US" altLang="zh-CN" sz="2000" b="1" dirty="0">
                <a:solidFill>
                  <a:srgbClr val="FF0000"/>
                </a:solidFill>
                <a:effectLst/>
                <a:latin typeface="Arial" panose="020B0604020202020204" pitchFamily="34" charset="0"/>
                <a:cs typeface="Arial" panose="020B0604020202020204" pitchFamily="34" charset="0"/>
              </a:rPr>
              <a:t>Pakistan</a:t>
            </a:r>
          </a:p>
        </p:txBody>
      </p:sp>
      <p:pic>
        <p:nvPicPr>
          <p:cNvPr id="4" name="图片 3"/>
          <p:cNvPicPr>
            <a:picLocks noChangeAspect="1"/>
          </p:cNvPicPr>
          <p:nvPr/>
        </p:nvPicPr>
        <p:blipFill>
          <a:blip r:embed="rId16"/>
          <a:stretch>
            <a:fillRect/>
          </a:stretch>
        </p:blipFill>
        <p:spPr>
          <a:xfrm>
            <a:off x="8801801" y="2999759"/>
            <a:ext cx="3231568" cy="2230564"/>
          </a:xfrm>
          <a:prstGeom prst="rect">
            <a:avLst/>
          </a:prstGeom>
        </p:spPr>
      </p:pic>
      <p:sp>
        <p:nvSpPr>
          <p:cNvPr id="5" name="TextBox 36">
            <a:extLst>
              <a:ext uri="{FF2B5EF4-FFF2-40B4-BE49-F238E27FC236}">
                <a16:creationId xmlns:a16="http://schemas.microsoft.com/office/drawing/2014/main" id="{925A6D77-8C07-541C-60CC-6326C444B876}"/>
              </a:ext>
            </a:extLst>
          </p:cNvPr>
          <p:cNvSpPr txBox="1"/>
          <p:nvPr/>
        </p:nvSpPr>
        <p:spPr>
          <a:xfrm>
            <a:off x="8854091" y="5462022"/>
            <a:ext cx="2850701" cy="271869"/>
          </a:xfrm>
          <a:prstGeom prst="rect">
            <a:avLst/>
          </a:prstGeom>
          <a:noFill/>
        </p:spPr>
        <p:txBody>
          <a:bodyPr wrap="square">
            <a:spAutoFit/>
          </a:bodyPr>
          <a:lstStyle/>
          <a:p>
            <a:pPr algn="ctr">
              <a:lnSpc>
                <a:spcPts val="1400"/>
              </a:lnSpc>
            </a:pPr>
            <a:r>
              <a:rPr lang="en-US" altLang="zh-CN" sz="1400" dirty="0">
                <a:latin typeface="Arial" panose="020B0604020202020204" pitchFamily="34" charset="0"/>
                <a:cs typeface="Arial" panose="020B0604020202020204" pitchFamily="34" charset="0"/>
                <a:sym typeface="+mn-ea"/>
              </a:rPr>
              <a:t>MAZU platform interface</a:t>
            </a:r>
            <a:endParaRPr lang="en-US" sz="1400" dirty="0">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271941A7-B1E7-B570-2DBA-224E03B1D98F}"/>
              </a:ext>
            </a:extLst>
          </p:cNvPr>
          <p:cNvSpPr txBox="1"/>
          <p:nvPr/>
        </p:nvSpPr>
        <p:spPr>
          <a:xfrm>
            <a:off x="0" y="815355"/>
            <a:ext cx="12192000" cy="6042646"/>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endParaRPr lang="zh-CN" altLang="en-US" dirty="0"/>
          </a:p>
        </p:txBody>
      </p:sp>
      <p:sp>
        <p:nvSpPr>
          <p:cNvPr id="45" name="矩形: 圆角 44"/>
          <p:cNvSpPr/>
          <p:nvPr/>
        </p:nvSpPr>
        <p:spPr>
          <a:xfrm>
            <a:off x="6502400" y="5991623"/>
            <a:ext cx="5499099" cy="700207"/>
          </a:xfrm>
          <a:prstGeom prst="roundRect">
            <a:avLst>
              <a:gd name="adj" fmla="val 7610"/>
            </a:avLst>
          </a:prstGeom>
          <a:solidFill>
            <a:srgbClr val="11B6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p:cNvCxnSpPr>
            <a:cxnSpLocks/>
          </p:cNvCxnSpPr>
          <p:nvPr/>
        </p:nvCxnSpPr>
        <p:spPr>
          <a:xfrm flipV="1">
            <a:off x="6217284" y="1288688"/>
            <a:ext cx="0" cy="5256438"/>
          </a:xfrm>
          <a:prstGeom prst="line">
            <a:avLst/>
          </a:prstGeom>
          <a:ln w="31750">
            <a:solidFill>
              <a:srgbClr val="0F59A7"/>
            </a:solidFill>
          </a:ln>
        </p:spPr>
        <p:style>
          <a:lnRef idx="2">
            <a:schemeClr val="accent1"/>
          </a:lnRef>
          <a:fillRef idx="0">
            <a:schemeClr val="accent1"/>
          </a:fillRef>
          <a:effectRef idx="1">
            <a:schemeClr val="accent1"/>
          </a:effectRef>
          <a:fontRef idx="minor">
            <a:schemeClr val="tx1"/>
          </a:fontRef>
        </p:style>
      </p:cxnSp>
      <p:grpSp>
        <p:nvGrpSpPr>
          <p:cNvPr id="4" name="组合 3"/>
          <p:cNvGrpSpPr/>
          <p:nvPr/>
        </p:nvGrpSpPr>
        <p:grpSpPr>
          <a:xfrm>
            <a:off x="518140" y="3149343"/>
            <a:ext cx="2563179" cy="1745635"/>
            <a:chOff x="7699560" y="4415121"/>
            <a:chExt cx="2445598" cy="1675332"/>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1181" b="-1128"/>
            <a:stretch>
              <a:fillRect/>
            </a:stretch>
          </p:blipFill>
          <p:spPr>
            <a:xfrm>
              <a:off x="7699560" y="4415121"/>
              <a:ext cx="2445597" cy="1230409"/>
            </a:xfrm>
            <a:prstGeom prst="rect">
              <a:avLst/>
            </a:prstGeom>
            <a:ln>
              <a:noFill/>
            </a:ln>
            <a:effectLst>
              <a:outerShdw blurRad="292100" dist="139700" dir="2700000" algn="tl" rotWithShape="0">
                <a:srgbClr val="333333">
                  <a:alpha val="65000"/>
                </a:srgbClr>
              </a:outerShdw>
            </a:effectLst>
          </p:spPr>
        </p:pic>
        <p:sp>
          <p:nvSpPr>
            <p:cNvPr id="6" name="矩形 5"/>
            <p:cNvSpPr/>
            <p:nvPr/>
          </p:nvSpPr>
          <p:spPr bwMode="auto">
            <a:xfrm>
              <a:off x="7699560" y="5660372"/>
              <a:ext cx="2445598" cy="430081"/>
            </a:xfrm>
            <a:prstGeom prst="rect">
              <a:avLst/>
            </a:prstGeom>
            <a:solidFill>
              <a:srgbClr val="0F59A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00000"/>
                </a:lnSpc>
                <a:buClrTx/>
                <a:buSzTx/>
                <a:buFontTx/>
                <a:defRPr/>
              </a:pPr>
              <a:r>
                <a:rPr lang="en-US" altLang="zh-CN" sz="1400" dirty="0" err="1">
                  <a:solidFill>
                    <a:srgbClr val="FFFFFF"/>
                  </a:solidFill>
                  <a:latin typeface="Arial" panose="020B0604020202020204"/>
                  <a:ea typeface="黑体" panose="02010609060101010101" charset="-122"/>
                  <a:sym typeface="+mn-ea"/>
                </a:rPr>
                <a:t>FengQing</a:t>
              </a:r>
              <a:r>
                <a:rPr lang="en-US" altLang="zh-CN" sz="1400" dirty="0">
                  <a:solidFill>
                    <a:srgbClr val="FFFFFF"/>
                  </a:solidFill>
                  <a:latin typeface="Arial" panose="020B0604020202020204"/>
                  <a:ea typeface="黑体" panose="02010609060101010101" charset="-122"/>
                  <a:sym typeface="+mn-ea"/>
                </a:rPr>
                <a:t> AI Model Downscaling for EMI</a:t>
              </a:r>
            </a:p>
          </p:txBody>
        </p:sp>
      </p:grpSp>
      <p:grpSp>
        <p:nvGrpSpPr>
          <p:cNvPr id="7" name="组合 6"/>
          <p:cNvGrpSpPr/>
          <p:nvPr/>
        </p:nvGrpSpPr>
        <p:grpSpPr>
          <a:xfrm>
            <a:off x="3129763" y="3149343"/>
            <a:ext cx="2685802" cy="1697907"/>
            <a:chOff x="537210" y="3258820"/>
            <a:chExt cx="4041129" cy="2730863"/>
          </a:xfrm>
        </p:grpSpPr>
        <p:grpSp>
          <p:nvGrpSpPr>
            <p:cNvPr id="8" name="组合 7"/>
            <p:cNvGrpSpPr/>
            <p:nvPr/>
          </p:nvGrpSpPr>
          <p:grpSpPr>
            <a:xfrm>
              <a:off x="537210" y="3258820"/>
              <a:ext cx="4041129" cy="2261051"/>
              <a:chOff x="6861" y="6207"/>
              <a:chExt cx="9867" cy="4230"/>
            </a:xfrm>
          </p:grpSpPr>
          <p:pic>
            <p:nvPicPr>
              <p:cNvPr id="10" name="Picture 2" descr="/Users/yeso/Library/Containers/com.kingsoft.wpsoffice.mac/Data/tmp/picturecompress_20251003193843/output_1.pngoutput_1"/>
              <p:cNvPicPr>
                <a:picLocks noChangeAspect="1"/>
              </p:cNvPicPr>
              <p:nvPr/>
            </p:nvPicPr>
            <p:blipFill rotWithShape="1">
              <a:blip r:embed="rId4"/>
              <a:srcRect t="-6994" b="-6994"/>
              <a:stretch>
                <a:fillRect/>
              </a:stretch>
            </p:blipFill>
            <p:spPr>
              <a:xfrm>
                <a:off x="6861" y="6207"/>
                <a:ext cx="7867" cy="4230"/>
              </a:xfrm>
              <a:prstGeom prst="rect">
                <a:avLst/>
              </a:prstGeom>
            </p:spPr>
          </p:pic>
          <p:pic>
            <p:nvPicPr>
              <p:cNvPr id="11" name="Picture 5"/>
              <p:cNvPicPr>
                <a:picLocks noChangeAspect="1"/>
              </p:cNvPicPr>
              <p:nvPr/>
            </p:nvPicPr>
            <p:blipFill>
              <a:blip r:embed="rId5"/>
              <a:srcRect r="16699"/>
              <a:stretch>
                <a:fillRect/>
              </a:stretch>
            </p:blipFill>
            <p:spPr>
              <a:xfrm>
                <a:off x="11930" y="6803"/>
                <a:ext cx="4798" cy="3002"/>
              </a:xfrm>
              <a:prstGeom prst="rect">
                <a:avLst/>
              </a:prstGeom>
            </p:spPr>
          </p:pic>
        </p:grpSp>
        <p:sp>
          <p:nvSpPr>
            <p:cNvPr id="9" name="矩形 8"/>
            <p:cNvSpPr/>
            <p:nvPr/>
          </p:nvSpPr>
          <p:spPr bwMode="auto">
            <a:xfrm>
              <a:off x="537210" y="5390237"/>
              <a:ext cx="4041127" cy="599446"/>
            </a:xfrm>
            <a:prstGeom prst="rect">
              <a:avLst/>
            </a:prstGeom>
            <a:solidFill>
              <a:srgbClr val="0F59A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00000"/>
                </a:lnSpc>
                <a:buClrTx/>
                <a:buSzTx/>
                <a:buFontTx/>
                <a:defRPr/>
              </a:pPr>
              <a:r>
                <a:rPr lang="en-US" altLang="zh-CN" sz="1400" dirty="0">
                  <a:solidFill>
                    <a:srgbClr val="FFFFFF"/>
                  </a:solidFill>
                  <a:latin typeface="Arial" panose="020B0604020202020204"/>
                  <a:ea typeface="黑体" panose="02010609060101010101" charset="-122"/>
                  <a:sym typeface="+mn-ea"/>
                </a:rPr>
                <a:t>Rainstorm Warning</a:t>
              </a:r>
            </a:p>
          </p:txBody>
        </p:sp>
      </p:grpSp>
      <p:pic>
        <p:nvPicPr>
          <p:cNvPr id="13" name="图片 12"/>
          <p:cNvPicPr>
            <a:picLocks noChangeAspect="1"/>
          </p:cNvPicPr>
          <p:nvPr/>
        </p:nvPicPr>
        <p:blipFill>
          <a:blip r:embed="rId6"/>
          <a:srcRect l="-2" t="816" r="12274" b="7368"/>
          <a:stretch>
            <a:fillRect/>
          </a:stretch>
        </p:blipFill>
        <p:spPr>
          <a:xfrm>
            <a:off x="6908515" y="1337135"/>
            <a:ext cx="4637929" cy="2218702"/>
          </a:xfrm>
          <a:prstGeom prst="rect">
            <a:avLst/>
          </a:prstGeom>
          <a:ln>
            <a:noFill/>
          </a:ln>
          <a:effectLst/>
        </p:spPr>
      </p:pic>
      <p:sp>
        <p:nvSpPr>
          <p:cNvPr id="20" name="矩形 19"/>
          <p:cNvSpPr/>
          <p:nvPr/>
        </p:nvSpPr>
        <p:spPr bwMode="auto">
          <a:xfrm>
            <a:off x="6908516" y="3276179"/>
            <a:ext cx="4637927" cy="322921"/>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00000"/>
              </a:lnSpc>
              <a:buClrTx/>
              <a:buSzTx/>
              <a:buFontTx/>
              <a:defRPr/>
            </a:pPr>
            <a:r>
              <a:rPr lang="en-US" altLang="zh-CN" sz="1400" b="1" dirty="0">
                <a:solidFill>
                  <a:schemeClr val="tx1"/>
                </a:solidFill>
                <a:latin typeface="Arial" panose="020B0604020202020204" pitchFamily="34" charset="0"/>
                <a:ea typeface="黑体" panose="02010609060101010101" charset="-122"/>
                <a:cs typeface="Arial" panose="020B0604020202020204" pitchFamily="34" charset="0"/>
                <a:sym typeface="+mn-ea"/>
              </a:rPr>
              <a:t>Aviation</a:t>
            </a:r>
            <a:endParaRPr lang="en-US" altLang="zh-CN" sz="1600" b="1" dirty="0">
              <a:solidFill>
                <a:schemeClr val="tx1"/>
              </a:solidFill>
              <a:latin typeface="Arial" panose="020B0604020202020204" pitchFamily="34" charset="0"/>
              <a:ea typeface="黑体" panose="02010609060101010101" charset="-122"/>
              <a:cs typeface="Arial" panose="020B0604020202020204" pitchFamily="34" charset="0"/>
              <a:sym typeface="+mn-ea"/>
            </a:endParaRPr>
          </a:p>
        </p:txBody>
      </p:sp>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rcRect l="4858" t="-855" r="4889" b="855"/>
          <a:stretch>
            <a:fillRect/>
          </a:stretch>
        </p:blipFill>
        <p:spPr>
          <a:xfrm>
            <a:off x="6908516" y="3671273"/>
            <a:ext cx="4589494" cy="2288399"/>
          </a:xfrm>
          <a:prstGeom prst="rect">
            <a:avLst/>
          </a:prstGeom>
        </p:spPr>
      </p:pic>
      <p:sp>
        <p:nvSpPr>
          <p:cNvPr id="22" name="矩形 21"/>
          <p:cNvSpPr/>
          <p:nvPr/>
        </p:nvSpPr>
        <p:spPr bwMode="auto">
          <a:xfrm>
            <a:off x="6884293" y="5647670"/>
            <a:ext cx="4637938" cy="312002"/>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00000"/>
              </a:lnSpc>
              <a:buClrTx/>
              <a:buSzTx/>
              <a:buFontTx/>
              <a:defRPr/>
            </a:pPr>
            <a:r>
              <a:rPr lang="en-US" altLang="zh-CN" sz="1400" b="1" dirty="0">
                <a:solidFill>
                  <a:schemeClr val="tx1"/>
                </a:solidFill>
                <a:latin typeface="Arial" panose="020B0604020202020204" pitchFamily="34" charset="0"/>
                <a:ea typeface="黑体" panose="02010609060101010101" charset="-122"/>
                <a:cs typeface="Arial" panose="020B0604020202020204" pitchFamily="34" charset="0"/>
                <a:sym typeface="+mn-ea"/>
              </a:rPr>
              <a:t>EMI delegation visited CMA in December, 2025</a:t>
            </a:r>
          </a:p>
        </p:txBody>
      </p:sp>
      <p:sp>
        <p:nvSpPr>
          <p:cNvPr id="25" name="文本框 24"/>
          <p:cNvSpPr txBox="1"/>
          <p:nvPr/>
        </p:nvSpPr>
        <p:spPr>
          <a:xfrm>
            <a:off x="6643341" y="6004367"/>
            <a:ext cx="5199337" cy="642768"/>
          </a:xfrm>
          <a:prstGeom prst="rect">
            <a:avLst/>
          </a:prstGeom>
          <a:noFill/>
          <a:ln>
            <a:solidFill>
              <a:srgbClr val="000000">
                <a:alpha val="0"/>
              </a:srgbClr>
            </a:solidFill>
          </a:ln>
          <a:extLst>
            <a:ext uri="{909E8E84-426E-40DD-AFC4-6F175D3DCCD1}">
              <a14:hiddenFill xmlns:a14="http://schemas.microsoft.com/office/drawing/2010/main">
                <a:solidFill>
                  <a:schemeClr val="bg1"/>
                </a:solidFill>
              </a14:hiddenFill>
            </a:ext>
          </a:extLst>
        </p:spPr>
        <p:txBody>
          <a:bodyPr wrap="square" rtlCol="0">
            <a:noAutofit/>
          </a:bodyPr>
          <a:lstStyle/>
          <a:p>
            <a:pPr indent="0" algn="l">
              <a:lnSpc>
                <a:spcPct val="100000"/>
              </a:lnSpc>
              <a:buClrTx/>
              <a:buSzTx/>
              <a:buFont typeface="Arial" panose="020B0604020202020204" pitchFamily="34" charset="0"/>
              <a:buNone/>
            </a:pPr>
            <a:r>
              <a:rPr lang="en-US" altLang="zh-CN" sz="1600" b="1" dirty="0">
                <a:solidFill>
                  <a:schemeClr val="bg1"/>
                </a:solidFill>
                <a:latin typeface="Arial" panose="020B0604020202020204" pitchFamily="34" charset="0"/>
                <a:cs typeface="Arial" panose="020B0604020202020204" pitchFamily="34" charset="0"/>
              </a:rPr>
              <a:t>Updated CEWS for EMI</a:t>
            </a:r>
            <a:endParaRPr lang="en-US" altLang="zh-CN" sz="1200" dirty="0">
              <a:solidFill>
                <a:schemeClr val="bg1"/>
              </a:solidFill>
              <a:latin typeface="Arial" panose="020B0604020202020204" pitchFamily="34" charset="0"/>
              <a:cs typeface="Arial" panose="020B0604020202020204" pitchFamily="34" charset="0"/>
            </a:endParaRPr>
          </a:p>
          <a:p>
            <a:pPr algn="l">
              <a:lnSpc>
                <a:spcPct val="118000"/>
              </a:lnSpc>
              <a:spcBef>
                <a:spcPts val="0"/>
              </a:spcBef>
              <a:spcAft>
                <a:spcPts val="0"/>
              </a:spcAft>
              <a:buClrTx/>
              <a:buSzTx/>
            </a:pPr>
            <a:r>
              <a:rPr lang="en-US" altLang="zh-CN" sz="1400" dirty="0">
                <a:solidFill>
                  <a:schemeClr val="bg1"/>
                </a:solidFill>
                <a:latin typeface="Arial" panose="020B0604020202020204" pitchFamily="34" charset="0"/>
                <a:cs typeface="Arial" panose="020B0604020202020204" pitchFamily="34" charset="0"/>
              </a:rPr>
              <a:t>The All-in-one Machine has arrived in Addis Ababa in Jan. 2026.</a:t>
            </a:r>
          </a:p>
        </p:txBody>
      </p:sp>
      <p:sp>
        <p:nvSpPr>
          <p:cNvPr id="39" name="文本框 38"/>
          <p:cNvSpPr txBox="1"/>
          <p:nvPr/>
        </p:nvSpPr>
        <p:spPr>
          <a:xfrm>
            <a:off x="745431" y="2018012"/>
            <a:ext cx="2014652" cy="1076325"/>
          </a:xfrm>
          <a:prstGeom prst="rect">
            <a:avLst/>
          </a:prstGeom>
          <a:noFill/>
        </p:spPr>
        <p:txBody>
          <a:bodyPr wrap="square">
            <a:spAutoFit/>
          </a:bodyPr>
          <a:lstStyle/>
          <a:p>
            <a:r>
              <a:rPr lang="en-US" altLang="zh-CN" sz="1600" b="1" dirty="0" err="1">
                <a:latin typeface="Arial" panose="020B0604020202020204" pitchFamily="34" charset="0"/>
                <a:ea typeface="微软雅黑" panose="020B0503020204020204" charset="-122"/>
                <a:cs typeface="Arial" panose="020B0604020202020204" pitchFamily="34" charset="0"/>
              </a:rPr>
              <a:t>FengQing</a:t>
            </a:r>
            <a:r>
              <a:rPr lang="en-US" altLang="zh-CN" sz="1600" b="1" dirty="0">
                <a:latin typeface="Arial" panose="020B0604020202020204" pitchFamily="34" charset="0"/>
                <a:ea typeface="微软雅黑" panose="020B0503020204020204" charset="-122"/>
                <a:cs typeface="Arial" panose="020B0604020202020204" pitchFamily="34" charset="0"/>
              </a:rPr>
              <a:t> AI model </a:t>
            </a:r>
            <a:r>
              <a:rPr lang="en-US" altLang="zh-CN" sz="1600" dirty="0">
                <a:latin typeface="Arial" panose="020B0604020202020204" pitchFamily="34" charset="0"/>
                <a:ea typeface="微软雅黑" panose="020B0503020204020204" charset="-122"/>
                <a:cs typeface="Arial" panose="020B0604020202020204" pitchFamily="34" charset="0"/>
              </a:rPr>
              <a:t>localization and downscaling on all-in-one machine</a:t>
            </a:r>
            <a:endParaRPr lang="zh-CN" altLang="en-US" sz="1600" dirty="0">
              <a:latin typeface="Arial" panose="020B0604020202020204" pitchFamily="34" charset="0"/>
              <a:cs typeface="Arial" panose="020B0604020202020204" pitchFamily="34" charset="0"/>
            </a:endParaRPr>
          </a:p>
        </p:txBody>
      </p:sp>
      <p:sp>
        <p:nvSpPr>
          <p:cNvPr id="41" name="文本框 40"/>
          <p:cNvSpPr txBox="1"/>
          <p:nvPr/>
        </p:nvSpPr>
        <p:spPr>
          <a:xfrm>
            <a:off x="3105698" y="2018012"/>
            <a:ext cx="2775423" cy="1076325"/>
          </a:xfrm>
          <a:prstGeom prst="rect">
            <a:avLst/>
          </a:prstGeom>
          <a:noFill/>
        </p:spPr>
        <p:txBody>
          <a:bodyPr wrap="square">
            <a:spAutoFit/>
          </a:bodyPr>
          <a:lstStyle/>
          <a:p>
            <a:pPr marL="285750" indent="-285750">
              <a:buFont typeface="Arial" panose="020B0604020202020204" pitchFamily="34" charset="0"/>
              <a:buChar char="•"/>
            </a:pPr>
            <a:r>
              <a:rPr lang="en-US" altLang="zh-CN" sz="1600" dirty="0">
                <a:latin typeface="Arial" panose="020B0604020202020204" pitchFamily="34" charset="0"/>
                <a:ea typeface="黑体" panose="02010609060101010101" charset="-122"/>
                <a:cs typeface="Arial" panose="020B0604020202020204" pitchFamily="34" charset="0"/>
                <a:sym typeface="+mn-ea"/>
              </a:rPr>
              <a:t>Rainstorm Warning</a:t>
            </a:r>
          </a:p>
          <a:p>
            <a:pPr marL="285750" indent="-285750">
              <a:buFont typeface="Arial" panose="020B0604020202020204" pitchFamily="34" charset="0"/>
              <a:buChar char="•"/>
            </a:pPr>
            <a:r>
              <a:rPr lang="en-US" altLang="zh-CN" sz="1600" dirty="0">
                <a:latin typeface="Arial" panose="020B0604020202020204" pitchFamily="34" charset="0"/>
                <a:ea typeface="黑体" panose="02010609060101010101" charset="-122"/>
                <a:cs typeface="Arial" panose="020B0604020202020204" pitchFamily="34" charset="0"/>
                <a:sym typeface="+mn-ea"/>
              </a:rPr>
              <a:t>Toolboxes of</a:t>
            </a:r>
            <a:r>
              <a:rPr lang="en-US" altLang="zh-CN" sz="1600" b="1" dirty="0">
                <a:latin typeface="Arial" panose="020B0604020202020204" pitchFamily="34" charset="0"/>
                <a:ea typeface="黑体" panose="02010609060101010101" charset="-122"/>
                <a:cs typeface="Arial" panose="020B0604020202020204" pitchFamily="34" charset="0"/>
                <a:sym typeface="+mn-ea"/>
              </a:rPr>
              <a:t> Agriculture, </a:t>
            </a:r>
            <a:r>
              <a:rPr lang="en-US" altLang="zh-CN" sz="1600" b="1" dirty="0">
                <a:latin typeface="Arial" panose="020B0604020202020204" pitchFamily="34" charset="0"/>
                <a:cs typeface="Arial" panose="020B0604020202020204" pitchFamily="34" charset="0"/>
              </a:rPr>
              <a:t>River Basin, Marine and Aviation</a:t>
            </a:r>
            <a:r>
              <a:rPr lang="en-US" altLang="zh-CN" sz="1600" dirty="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p:txBody>
      </p:sp>
      <p:cxnSp>
        <p:nvCxnSpPr>
          <p:cNvPr id="46" name="直接连接符 45"/>
          <p:cNvCxnSpPr/>
          <p:nvPr/>
        </p:nvCxnSpPr>
        <p:spPr>
          <a:xfrm>
            <a:off x="6908516" y="3617268"/>
            <a:ext cx="4589497" cy="8749"/>
          </a:xfrm>
          <a:prstGeom prst="line">
            <a:avLst/>
          </a:prstGeom>
          <a:ln w="19050">
            <a:solidFill>
              <a:srgbClr val="0F59A7"/>
            </a:solidFill>
          </a:ln>
        </p:spPr>
        <p:style>
          <a:lnRef idx="2">
            <a:schemeClr val="accent1"/>
          </a:lnRef>
          <a:fillRef idx="0">
            <a:schemeClr val="accent1"/>
          </a:fillRef>
          <a:effectRef idx="1">
            <a:schemeClr val="accent1"/>
          </a:effectRef>
          <a:fontRef idx="minor">
            <a:schemeClr val="tx1"/>
          </a:fontRef>
        </p:style>
      </p:cxnSp>
      <p:grpSp>
        <p:nvGrpSpPr>
          <p:cNvPr id="53" name="组合 52"/>
          <p:cNvGrpSpPr/>
          <p:nvPr/>
        </p:nvGrpSpPr>
        <p:grpSpPr>
          <a:xfrm>
            <a:off x="518140" y="4940211"/>
            <a:ext cx="5273088" cy="1751620"/>
            <a:chOff x="372206" y="5175021"/>
            <a:chExt cx="4800829" cy="1702752"/>
          </a:xfrm>
        </p:grpSpPr>
        <p:pic>
          <p:nvPicPr>
            <p:cNvPr id="54" name="Picture 3"/>
            <p:cNvPicPr>
              <a:picLocks noChangeAspect="1"/>
            </p:cNvPicPr>
            <p:nvPr/>
          </p:nvPicPr>
          <p:blipFill>
            <a:blip r:embed="rId8"/>
            <a:stretch>
              <a:fillRect/>
            </a:stretch>
          </p:blipFill>
          <p:spPr>
            <a:xfrm>
              <a:off x="2749931" y="5175021"/>
              <a:ext cx="2423104" cy="1575486"/>
            </a:xfrm>
            <a:prstGeom prst="rect">
              <a:avLst/>
            </a:prstGeom>
          </p:spPr>
        </p:pic>
        <p:pic>
          <p:nvPicPr>
            <p:cNvPr id="55" name="图片 54"/>
            <p:cNvPicPr>
              <a:picLocks noChangeAspect="1"/>
            </p:cNvPicPr>
            <p:nvPr/>
          </p:nvPicPr>
          <p:blipFill>
            <a:blip r:embed="rId9" cstate="print">
              <a:extLst>
                <a:ext uri="{28A0092B-C50C-407E-A947-70E740481C1C}">
                  <a14:useLocalDpi xmlns:a14="http://schemas.microsoft.com/office/drawing/2010/main" val="0"/>
                </a:ext>
              </a:extLst>
            </a:blip>
            <a:srcRect r="10289"/>
            <a:stretch>
              <a:fillRect/>
            </a:stretch>
          </p:blipFill>
          <p:spPr>
            <a:xfrm>
              <a:off x="372207" y="5175021"/>
              <a:ext cx="2333619" cy="1558833"/>
            </a:xfrm>
            <a:prstGeom prst="rect">
              <a:avLst/>
            </a:prstGeom>
            <a:ln>
              <a:noFill/>
            </a:ln>
            <a:effectLst/>
          </p:spPr>
        </p:pic>
        <p:sp>
          <p:nvSpPr>
            <p:cNvPr id="56" name="矩形 55"/>
            <p:cNvSpPr/>
            <p:nvPr/>
          </p:nvSpPr>
          <p:spPr bwMode="auto">
            <a:xfrm>
              <a:off x="372206" y="6600209"/>
              <a:ext cx="4800791" cy="277564"/>
            </a:xfrm>
            <a:prstGeom prst="rect">
              <a:avLst/>
            </a:prstGeom>
            <a:solidFill>
              <a:srgbClr val="0F59A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00000"/>
                </a:lnSpc>
                <a:buClrTx/>
                <a:buSzTx/>
                <a:buFontTx/>
                <a:defRPr/>
              </a:pPr>
              <a:r>
                <a:rPr lang="en-US" altLang="zh-CN" sz="1400" dirty="0">
                  <a:solidFill>
                    <a:srgbClr val="FFFFFF"/>
                  </a:solidFill>
                  <a:latin typeface="Arial" panose="020B0604020202020204"/>
                  <a:ea typeface="黑体" panose="02010609060101010101" charset="-122"/>
                  <a:sym typeface="+mn-ea"/>
                </a:rPr>
                <a:t>Agricultural toolboxes</a:t>
              </a:r>
            </a:p>
          </p:txBody>
        </p:sp>
      </p:grpSp>
      <p:pic>
        <p:nvPicPr>
          <p:cNvPr id="512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57718" y="1061497"/>
            <a:ext cx="762983" cy="429178"/>
          </a:xfrm>
          <a:prstGeom prst="rect">
            <a:avLst/>
          </a:prstGeom>
          <a:noFill/>
          <a:extLst>
            <a:ext uri="{909E8E84-426E-40DD-AFC4-6F175D3DCCD1}">
              <a14:hiddenFill xmlns:a14="http://schemas.microsoft.com/office/drawing/2010/main">
                <a:solidFill>
                  <a:srgbClr val="FFFFFF"/>
                </a:solidFill>
              </a14:hiddenFill>
            </a:ext>
          </a:extLst>
        </p:spPr>
      </p:pic>
      <p:sp>
        <p:nvSpPr>
          <p:cNvPr id="57" name="矩形: 圆角 56"/>
          <p:cNvSpPr/>
          <p:nvPr/>
        </p:nvSpPr>
        <p:spPr>
          <a:xfrm>
            <a:off x="883968" y="1724220"/>
            <a:ext cx="1477068" cy="315008"/>
          </a:xfrm>
          <a:prstGeom prst="roundRect">
            <a:avLst/>
          </a:prstGeom>
          <a:solidFill>
            <a:srgbClr val="0F59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Arial" panose="020B0604020202020204" pitchFamily="34" charset="0"/>
                <a:ea typeface="微软雅黑" panose="020B0503020204020204" charset="-122"/>
                <a:cs typeface="Arial" panose="020B0604020202020204" pitchFamily="34" charset="0"/>
              </a:rPr>
              <a:t>Functions</a:t>
            </a:r>
            <a:endParaRPr lang="zh-CN" altLang="en-US" sz="1600" b="1" dirty="0">
              <a:latin typeface="Arial" panose="020B0604020202020204" pitchFamily="34" charset="0"/>
              <a:ea typeface="微软雅黑" panose="020B0503020204020204" charset="-122"/>
              <a:cs typeface="Arial" panose="020B0604020202020204" pitchFamily="34" charset="0"/>
            </a:endParaRPr>
          </a:p>
        </p:txBody>
      </p:sp>
      <p:sp>
        <p:nvSpPr>
          <p:cNvPr id="58" name="矩形: 圆角 57"/>
          <p:cNvSpPr/>
          <p:nvPr/>
        </p:nvSpPr>
        <p:spPr>
          <a:xfrm>
            <a:off x="3509309" y="1696089"/>
            <a:ext cx="1723229" cy="343135"/>
          </a:xfrm>
          <a:prstGeom prst="roundRect">
            <a:avLst/>
          </a:prstGeom>
          <a:solidFill>
            <a:srgbClr val="0F59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Arial" panose="020B0604020202020204" pitchFamily="34" charset="0"/>
                <a:ea typeface="微软雅黑" panose="020B0503020204020204" charset="-122"/>
                <a:cs typeface="Arial" panose="020B0604020202020204" pitchFamily="34" charset="0"/>
              </a:rPr>
              <a:t>Toolboxes</a:t>
            </a:r>
            <a:endParaRPr lang="zh-CN" altLang="en-US" sz="1600" b="1" dirty="0">
              <a:latin typeface="Arial" panose="020B0604020202020204" pitchFamily="34" charset="0"/>
              <a:ea typeface="微软雅黑" panose="020B0503020204020204" charset="-122"/>
              <a:cs typeface="Arial" panose="020B0604020202020204" pitchFamily="34" charset="0"/>
            </a:endParaRPr>
          </a:p>
        </p:txBody>
      </p:sp>
      <p:cxnSp>
        <p:nvCxnSpPr>
          <p:cNvPr id="60" name="连接符: 肘形 59"/>
          <p:cNvCxnSpPr>
            <a:stCxn id="5122" idx="2"/>
            <a:endCxn id="57" idx="0"/>
          </p:cNvCxnSpPr>
          <p:nvPr/>
        </p:nvCxnSpPr>
        <p:spPr>
          <a:xfrm rot="5400000">
            <a:off x="2164084" y="949093"/>
            <a:ext cx="233545" cy="1316708"/>
          </a:xfrm>
          <a:prstGeom prst="bentConnector3">
            <a:avLst/>
          </a:prstGeom>
          <a:ln>
            <a:solidFill>
              <a:srgbClr val="0F59A7"/>
            </a:solidFill>
          </a:ln>
        </p:spPr>
        <p:style>
          <a:lnRef idx="1">
            <a:schemeClr val="accent1"/>
          </a:lnRef>
          <a:fillRef idx="0">
            <a:schemeClr val="accent1"/>
          </a:fillRef>
          <a:effectRef idx="0">
            <a:schemeClr val="accent1"/>
          </a:effectRef>
          <a:fontRef idx="minor">
            <a:schemeClr val="tx1"/>
          </a:fontRef>
        </p:style>
      </p:cxnSp>
      <p:cxnSp>
        <p:nvCxnSpPr>
          <p:cNvPr id="62" name="连接符: 肘形 61"/>
          <p:cNvCxnSpPr>
            <a:cxnSpLocks/>
          </p:cNvCxnSpPr>
          <p:nvPr/>
        </p:nvCxnSpPr>
        <p:spPr>
          <a:xfrm rot="16200000" flipH="1">
            <a:off x="3552360" y="891739"/>
            <a:ext cx="205414" cy="1431714"/>
          </a:xfrm>
          <a:prstGeom prst="bentConnector3">
            <a:avLst>
              <a:gd name="adj1" fmla="val 50000"/>
            </a:avLst>
          </a:prstGeom>
          <a:ln>
            <a:solidFill>
              <a:srgbClr val="0F59A7"/>
            </a:solidFill>
          </a:ln>
        </p:spPr>
        <p:style>
          <a:lnRef idx="1">
            <a:schemeClr val="accent1"/>
          </a:lnRef>
          <a:fillRef idx="0">
            <a:schemeClr val="accent1"/>
          </a:fillRef>
          <a:effectRef idx="0">
            <a:schemeClr val="accent1"/>
          </a:effectRef>
          <a:fontRef idx="minor">
            <a:schemeClr val="tx1"/>
          </a:fontRef>
        </p:style>
      </p:cxnSp>
      <p:grpSp>
        <p:nvGrpSpPr>
          <p:cNvPr id="36" name="组合 35"/>
          <p:cNvGrpSpPr/>
          <p:nvPr/>
        </p:nvGrpSpPr>
        <p:grpSpPr>
          <a:xfrm>
            <a:off x="0" y="5239"/>
            <a:ext cx="12171925" cy="1061638"/>
            <a:chOff x="0" y="5239"/>
            <a:chExt cx="12171925" cy="1061638"/>
          </a:xfrm>
        </p:grpSpPr>
        <p:cxnSp>
          <p:nvCxnSpPr>
            <p:cNvPr id="37" name="直接连接符 36"/>
            <p:cNvCxnSpPr/>
            <p:nvPr/>
          </p:nvCxnSpPr>
          <p:spPr>
            <a:xfrm>
              <a:off x="1371917" y="755439"/>
              <a:ext cx="10800008" cy="0"/>
            </a:xfrm>
            <a:prstGeom prst="line">
              <a:avLst/>
            </a:prstGeom>
            <a:ln w="38100">
              <a:solidFill>
                <a:srgbClr val="0846B8"/>
              </a:solidFill>
            </a:ln>
          </p:spPr>
          <p:style>
            <a:lnRef idx="0">
              <a:srgbClr val="FFFFFF"/>
            </a:lnRef>
            <a:fillRef idx="0">
              <a:srgbClr val="FFFFFF"/>
            </a:fillRef>
            <a:effectRef idx="0">
              <a:srgbClr val="FFFFFF"/>
            </a:effectRef>
            <a:fontRef idx="minor">
              <a:schemeClr val="tx1"/>
            </a:fontRef>
          </p:style>
        </p:cxnSp>
        <p:pic>
          <p:nvPicPr>
            <p:cNvPr id="38" name="图片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5239"/>
              <a:ext cx="1165692" cy="1061638"/>
            </a:xfrm>
            <a:prstGeom prst="rect">
              <a:avLst/>
            </a:prstGeom>
          </p:spPr>
        </p:pic>
        <p:pic>
          <p:nvPicPr>
            <p:cNvPr id="42" name="图片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52391" y="38372"/>
              <a:ext cx="657153" cy="657153"/>
            </a:xfrm>
            <a:prstGeom prst="rect">
              <a:avLst/>
            </a:prstGeom>
          </p:spPr>
        </p:pic>
      </p:grpSp>
      <p:sp>
        <p:nvSpPr>
          <p:cNvPr id="43" name="文本框 42"/>
          <p:cNvSpPr txBox="1"/>
          <p:nvPr/>
        </p:nvSpPr>
        <p:spPr>
          <a:xfrm>
            <a:off x="3509010" y="807573"/>
            <a:ext cx="7989000" cy="400110"/>
          </a:xfrm>
          <a:prstGeom prst="rect">
            <a:avLst/>
          </a:prstGeom>
          <a:noFill/>
          <a:ln>
            <a:solidFill>
              <a:srgbClr val="000000">
                <a:alpha val="0"/>
              </a:srgbClr>
            </a:solidFill>
          </a:ln>
          <a:extLst>
            <a:ext uri="{909E8E84-426E-40DD-AFC4-6F175D3DCCD1}">
              <a14:hiddenFill xmlns:a14="http://schemas.microsoft.com/office/drawing/2010/main">
                <a:solidFill>
                  <a:schemeClr val="bg1"/>
                </a:solidFill>
              </a14:hiddenFill>
            </a:ext>
          </a:extLst>
        </p:spPr>
        <p:txBody>
          <a:bodyPr wrap="square" rtlCol="0">
            <a:spAutoFit/>
            <a:scene3d>
              <a:camera prst="orthographicFront"/>
              <a:lightRig rig="threePt" dir="t"/>
            </a:scene3d>
          </a:bodyPr>
          <a:lstStyle/>
          <a:p>
            <a:r>
              <a:rPr lang="en-US" altLang="zh-CN" sz="2000" b="1" dirty="0">
                <a:effectLst/>
                <a:latin typeface="Arial" panose="020B0604020202020204" pitchFamily="34" charset="0"/>
                <a:cs typeface="Arial" panose="020B0604020202020204" pitchFamily="34" charset="0"/>
              </a:rPr>
              <a:t>CEWS Customized for </a:t>
            </a:r>
            <a:r>
              <a:rPr lang="en-US" altLang="zh-CN" sz="2000" b="1" dirty="0">
                <a:solidFill>
                  <a:srgbClr val="FF0000"/>
                </a:solidFill>
                <a:effectLst/>
                <a:latin typeface="Arial" panose="020B0604020202020204" pitchFamily="34" charset="0"/>
                <a:cs typeface="Arial" panose="020B0604020202020204" pitchFamily="34" charset="0"/>
              </a:rPr>
              <a:t>Ethiopian </a:t>
            </a:r>
            <a:r>
              <a:rPr lang="en-US" altLang="zh-CN" sz="2000" b="1" dirty="0">
                <a:effectLst/>
                <a:latin typeface="Arial" panose="020B0604020202020204" pitchFamily="34" charset="0"/>
                <a:cs typeface="Arial" panose="020B0604020202020204" pitchFamily="34" charset="0"/>
              </a:rPr>
              <a:t>Meteorological Institute (EMI)</a:t>
            </a:r>
          </a:p>
        </p:txBody>
      </p:sp>
      <p:sp>
        <p:nvSpPr>
          <p:cNvPr id="44" name="矩形 43"/>
          <p:cNvSpPr/>
          <p:nvPr/>
        </p:nvSpPr>
        <p:spPr>
          <a:xfrm>
            <a:off x="1371917" y="123791"/>
            <a:ext cx="9841865" cy="714375"/>
          </a:xfrm>
          <a:prstGeom prst="rect">
            <a:avLst/>
          </a:prstGeom>
        </p:spPr>
        <p:txBody>
          <a:bodyPr wrap="square">
            <a:spAutoFit/>
          </a:bodyPr>
          <a:lstStyle/>
          <a:p>
            <a:pPr lvl="0" algn="just">
              <a:lnSpc>
                <a:spcPct val="150000"/>
              </a:lnSpc>
              <a:buClrTx/>
              <a:buSzTx/>
              <a:buFontTx/>
            </a:pPr>
            <a:r>
              <a:rPr lang="en-US" altLang="zh-CN" sz="2700" dirty="0">
                <a:solidFill>
                  <a:srgbClr val="0846B8"/>
                </a:solidFill>
                <a:latin typeface="Impact" panose="020B0806030902050204" charset="0"/>
                <a:ea typeface="Times New Roman" panose="02020603050405020304"/>
                <a:cs typeface="Impact" panose="020B0806030902050204" charset="0"/>
              </a:rPr>
              <a:t>3. MAZU Application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2C36E21-AC7D-332B-DE4A-12CA8566232F}"/>
              </a:ext>
            </a:extLst>
          </p:cNvPr>
          <p:cNvSpPr txBox="1"/>
          <p:nvPr/>
        </p:nvSpPr>
        <p:spPr>
          <a:xfrm>
            <a:off x="6059677" y="900187"/>
            <a:ext cx="6094244" cy="587857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0070C0"/>
            </a:solidFill>
          </a:ln>
        </p:spPr>
        <p:txBody>
          <a:bodyPr wrap="square" rtlCol="0">
            <a:spAutoFit/>
          </a:bodyPr>
          <a:lstStyle/>
          <a:p>
            <a:endParaRPr lang="zh-CN" altLang="en-US" dirty="0"/>
          </a:p>
        </p:txBody>
      </p:sp>
      <p:sp>
        <p:nvSpPr>
          <p:cNvPr id="2" name="文本框 1">
            <a:extLst>
              <a:ext uri="{FF2B5EF4-FFF2-40B4-BE49-F238E27FC236}">
                <a16:creationId xmlns:a16="http://schemas.microsoft.com/office/drawing/2014/main" id="{D797A239-7911-A695-8587-07A720515E91}"/>
              </a:ext>
            </a:extLst>
          </p:cNvPr>
          <p:cNvSpPr txBox="1"/>
          <p:nvPr/>
        </p:nvSpPr>
        <p:spPr>
          <a:xfrm>
            <a:off x="232153" y="1070751"/>
            <a:ext cx="5742502" cy="571100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0070C0"/>
            </a:solidFill>
          </a:ln>
        </p:spPr>
        <p:txBody>
          <a:bodyPr wrap="square" rtlCol="0">
            <a:spAutoFit/>
          </a:bodyPr>
          <a:lstStyle/>
          <a:p>
            <a:endParaRPr lang="zh-CN" altLang="en-US" dirty="0"/>
          </a:p>
        </p:txBody>
      </p:sp>
      <p:pic>
        <p:nvPicPr>
          <p:cNvPr id="3094"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4645" t="-144" r="11418" b="-1055"/>
          <a:stretch>
            <a:fillRect/>
          </a:stretch>
        </p:blipFill>
        <p:spPr>
          <a:xfrm>
            <a:off x="4136360" y="2568891"/>
            <a:ext cx="1606775" cy="2932816"/>
          </a:xfrm>
          <a:prstGeom prst="rect">
            <a:avLst/>
          </a:prstGeom>
        </p:spPr>
      </p:pic>
      <p:sp>
        <p:nvSpPr>
          <p:cNvPr id="61" name="矩形: 圆角 60"/>
          <p:cNvSpPr/>
          <p:nvPr/>
        </p:nvSpPr>
        <p:spPr>
          <a:xfrm>
            <a:off x="6126595" y="1834496"/>
            <a:ext cx="1984911" cy="4880932"/>
          </a:xfrm>
          <a:prstGeom prst="roundRect">
            <a:avLst>
              <a:gd name="adj" fmla="val 0"/>
            </a:avLst>
          </a:prstGeom>
          <a:solidFill>
            <a:srgbClr val="0F59A7"/>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4" name="Picture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144" y="2568891"/>
            <a:ext cx="3617106" cy="2121963"/>
          </a:xfrm>
          <a:prstGeom prst="rect">
            <a:avLst/>
          </a:prstGeom>
        </p:spPr>
      </p:pic>
      <p:pic>
        <p:nvPicPr>
          <p:cNvPr id="3085" name="Picture 51"/>
          <p:cNvPicPr>
            <a:picLocks noChangeAspect="1"/>
          </p:cNvPicPr>
          <p:nvPr/>
        </p:nvPicPr>
        <p:blipFill>
          <a:blip r:embed="rId6"/>
          <a:stretch>
            <a:fillRect/>
          </a:stretch>
        </p:blipFill>
        <p:spPr>
          <a:xfrm>
            <a:off x="454441" y="4747512"/>
            <a:ext cx="3679309" cy="1813541"/>
          </a:xfrm>
          <a:prstGeom prst="rect">
            <a:avLst/>
          </a:prstGeom>
        </p:spPr>
      </p:pic>
      <p:sp>
        <p:nvSpPr>
          <p:cNvPr id="3088" name="矩形 3087"/>
          <p:cNvSpPr/>
          <p:nvPr/>
        </p:nvSpPr>
        <p:spPr>
          <a:xfrm>
            <a:off x="1371917" y="4382157"/>
            <a:ext cx="2548591" cy="332447"/>
          </a:xfrm>
          <a:prstGeom prst="rect">
            <a:avLst/>
          </a:prstGeom>
          <a:gradFill flip="none" rotWithShape="1">
            <a:gsLst>
              <a:gs pos="0">
                <a:schemeClr val="bg1">
                  <a:alpha val="65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89" name="矩形 3088"/>
          <p:cNvSpPr/>
          <p:nvPr/>
        </p:nvSpPr>
        <p:spPr>
          <a:xfrm>
            <a:off x="699045" y="6255073"/>
            <a:ext cx="3457720" cy="379975"/>
          </a:xfrm>
          <a:prstGeom prst="rect">
            <a:avLst/>
          </a:prstGeom>
          <a:gradFill>
            <a:gsLst>
              <a:gs pos="0">
                <a:schemeClr val="bg1">
                  <a:alpha val="65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86" name="TextBox 35"/>
          <p:cNvSpPr txBox="1"/>
          <p:nvPr/>
        </p:nvSpPr>
        <p:spPr>
          <a:xfrm>
            <a:off x="802452" y="6228455"/>
            <a:ext cx="3553624" cy="307777"/>
          </a:xfrm>
          <a:prstGeom prst="rect">
            <a:avLst/>
          </a:prstGeom>
          <a:noFill/>
        </p:spPr>
        <p:txBody>
          <a:bodyPr wrap="square">
            <a:spAutoFit/>
          </a:bodyPr>
          <a:lstStyle/>
          <a:p>
            <a:pPr algn="ctr"/>
            <a:r>
              <a:rPr lang="en-US" altLang="zh-CN" sz="1400" dirty="0">
                <a:latin typeface="Arial" panose="020B0604020202020204" pitchFamily="34" charset="0"/>
                <a:cs typeface="Arial" panose="020B0604020202020204" pitchFamily="34" charset="0"/>
                <a:sym typeface="+mn-ea"/>
              </a:rPr>
              <a:t>Early warning dashboard for Djibouti</a:t>
            </a:r>
            <a:endParaRPr lang="en-US" sz="1400" dirty="0">
              <a:latin typeface="Arial" panose="020B0604020202020204" pitchFamily="34" charset="0"/>
              <a:cs typeface="Arial" panose="020B0604020202020204" pitchFamily="34" charset="0"/>
            </a:endParaRPr>
          </a:p>
        </p:txBody>
      </p:sp>
      <p:sp>
        <p:nvSpPr>
          <p:cNvPr id="3087" name="TextBox 36"/>
          <p:cNvSpPr txBox="1"/>
          <p:nvPr/>
        </p:nvSpPr>
        <p:spPr>
          <a:xfrm>
            <a:off x="1146091" y="4394691"/>
            <a:ext cx="2850701" cy="271869"/>
          </a:xfrm>
          <a:prstGeom prst="rect">
            <a:avLst/>
          </a:prstGeom>
          <a:noFill/>
        </p:spPr>
        <p:txBody>
          <a:bodyPr wrap="square">
            <a:spAutoFit/>
          </a:bodyPr>
          <a:lstStyle/>
          <a:p>
            <a:pPr algn="ctr">
              <a:lnSpc>
                <a:spcPts val="1400"/>
              </a:lnSpc>
            </a:pPr>
            <a:r>
              <a:rPr lang="en-US" altLang="zh-CN" sz="1400" dirty="0">
                <a:latin typeface="Arial" panose="020B0604020202020204" pitchFamily="34" charset="0"/>
                <a:cs typeface="Arial" panose="020B0604020202020204" pitchFamily="34" charset="0"/>
                <a:sym typeface="+mn-ea"/>
              </a:rPr>
              <a:t>Djibouti Port service</a:t>
            </a:r>
            <a:endParaRPr lang="en-US" sz="1400" dirty="0">
              <a:latin typeface="Arial" panose="020B0604020202020204" pitchFamily="34" charset="0"/>
              <a:cs typeface="Arial" panose="020B0604020202020204" pitchFamily="34" charset="0"/>
            </a:endParaRPr>
          </a:p>
        </p:txBody>
      </p:sp>
      <p:sp>
        <p:nvSpPr>
          <p:cNvPr id="3099" name="文本框 3"/>
          <p:cNvSpPr txBox="1"/>
          <p:nvPr/>
        </p:nvSpPr>
        <p:spPr>
          <a:xfrm>
            <a:off x="508705" y="1086116"/>
            <a:ext cx="5009737" cy="1403886"/>
          </a:xfrm>
          <a:prstGeom prst="rect">
            <a:avLst/>
          </a:prstGeom>
          <a:noFill/>
        </p:spPr>
        <p:txBody>
          <a:bodyPr wrap="square">
            <a:noAutofit/>
          </a:bodyPr>
          <a:lstStyle/>
          <a:p>
            <a:pPr algn="just"/>
            <a:r>
              <a:rPr lang="en-US" altLang="zh-CN" sz="1600" b="1" dirty="0">
                <a:latin typeface="Arial" panose="020B0604020202020204" pitchFamily="34" charset="0"/>
                <a:cs typeface="Arial" panose="020B0604020202020204" pitchFamily="34" charset="0"/>
              </a:rPr>
              <a:t>MAZU</a:t>
            </a:r>
            <a:r>
              <a:rPr lang="en-US" sz="1600" b="1" dirty="0">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Customized for </a:t>
            </a:r>
            <a:r>
              <a:rPr lang="en-US" altLang="zh-CN" sz="1600" b="1" dirty="0">
                <a:solidFill>
                  <a:srgbClr val="FF0000"/>
                </a:solidFill>
                <a:latin typeface="Arial" panose="020B0604020202020204" pitchFamily="34" charset="0"/>
                <a:cs typeface="Arial" panose="020B0604020202020204" pitchFamily="34" charset="0"/>
              </a:rPr>
              <a:t>Djibouti</a:t>
            </a:r>
            <a:endParaRPr lang="en-US" sz="1600" b="1" dirty="0">
              <a:latin typeface="Arial" panose="020B0604020202020204" pitchFamily="34" charset="0"/>
              <a:cs typeface="Arial" panose="020B0604020202020204" pitchFamily="34" charset="0"/>
            </a:endParaRPr>
          </a:p>
          <a:p>
            <a:pPr algn="just"/>
            <a:r>
              <a:rPr lang="en-US" sz="1400" dirty="0">
                <a:latin typeface="Arial" panose="020B0604020202020204" pitchFamily="34" charset="0"/>
                <a:cs typeface="Arial" panose="020B0604020202020204" pitchFamily="34" charset="0"/>
              </a:rPr>
              <a:t>On December 18, 2025, during the visit to the Republic of Djibouti led by Xu </a:t>
            </a:r>
            <a:r>
              <a:rPr lang="en-US" sz="1400" dirty="0" err="1">
                <a:latin typeface="Arial" panose="020B0604020202020204" pitchFamily="34" charset="0"/>
                <a:cs typeface="Arial" panose="020B0604020202020204" pitchFamily="34" charset="0"/>
              </a:rPr>
              <a:t>Yisong</a:t>
            </a:r>
            <a:r>
              <a:rPr lang="en-US" sz="1400" dirty="0">
                <a:latin typeface="Arial" panose="020B0604020202020204" pitchFamily="34" charset="0"/>
                <a:cs typeface="Arial" panose="020B0604020202020204" pitchFamily="34" charset="0"/>
              </a:rPr>
              <a:t>, Vice Chairman of the Standing Committee of the Shanghai Municipal People’s Congress, the launching ceremony of the Djibouti version of MAZU was held.</a:t>
            </a:r>
            <a:endParaRPr lang="zh-CN" altLang="en-US" sz="1400" b="1" dirty="0">
              <a:solidFill>
                <a:schemeClr val="accent1">
                  <a:lumMod val="50000"/>
                </a:schemeClr>
              </a:solidFill>
              <a:latin typeface="Arial" panose="020B0604020202020204" pitchFamily="34" charset="0"/>
              <a:ea typeface="微软雅黑" panose="020B0503020204020204" charset="-122"/>
              <a:cs typeface="Arial" panose="020B0604020202020204" pitchFamily="34" charset="0"/>
            </a:endParaRPr>
          </a:p>
        </p:txBody>
      </p:sp>
      <p:grpSp>
        <p:nvGrpSpPr>
          <p:cNvPr id="3100" name="Group 32"/>
          <p:cNvGrpSpPr/>
          <p:nvPr/>
        </p:nvGrpSpPr>
        <p:grpSpPr>
          <a:xfrm>
            <a:off x="9975514" y="1123867"/>
            <a:ext cx="2007257" cy="1088042"/>
            <a:chOff x="4650162" y="-330383"/>
            <a:chExt cx="1852473" cy="1004140"/>
          </a:xfrm>
        </p:grpSpPr>
        <p:pic>
          <p:nvPicPr>
            <p:cNvPr id="3101" name="图片 11"/>
            <p:cNvPicPr>
              <a:picLocks noChangeAspect="1"/>
            </p:cNvPicPr>
            <p:nvPr/>
          </p:nvPicPr>
          <p:blipFill rotWithShape="1">
            <a:blip r:embed="rId7" cstate="email"/>
            <a:srcRect l="-1066" t="23546" r="-1066" b="6"/>
            <a:stretch>
              <a:fillRect/>
            </a:stretch>
          </p:blipFill>
          <p:spPr>
            <a:xfrm>
              <a:off x="4650162" y="-324820"/>
              <a:ext cx="854885" cy="998576"/>
            </a:xfrm>
            <a:prstGeom prst="rect">
              <a:avLst/>
            </a:prstGeom>
          </p:spPr>
        </p:pic>
        <p:pic>
          <p:nvPicPr>
            <p:cNvPr id="3102" name="图片 20" descr="图片包含 室内, 打开, 烤箱, 桌子&#10;&#10;AI 生成的内容可能不正确。"/>
            <p:cNvPicPr>
              <a:picLocks noChangeAspect="1"/>
            </p:cNvPicPr>
            <p:nvPr/>
          </p:nvPicPr>
          <p:blipFill rotWithShape="1">
            <a:blip r:embed="rId8" cstate="email"/>
            <a:srcRect t="13193" b="11236"/>
            <a:stretch>
              <a:fillRect/>
            </a:stretch>
          </p:blipFill>
          <p:spPr>
            <a:xfrm>
              <a:off x="5505047" y="-330383"/>
              <a:ext cx="997588" cy="1004140"/>
            </a:xfrm>
            <a:prstGeom prst="rect">
              <a:avLst/>
            </a:prstGeom>
          </p:spPr>
        </p:pic>
      </p:grpSp>
      <p:pic>
        <p:nvPicPr>
          <p:cNvPr id="3103"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807" r="-99" b="-795"/>
          <a:stretch>
            <a:fillRect/>
          </a:stretch>
        </p:blipFill>
        <p:spPr bwMode="auto">
          <a:xfrm>
            <a:off x="8190139" y="1123866"/>
            <a:ext cx="1785375" cy="1094072"/>
          </a:xfrm>
          <a:prstGeom prst="rect">
            <a:avLst/>
          </a:prstGeom>
          <a:noFill/>
          <a:extLst>
            <a:ext uri="{909E8E84-426E-40DD-AFC4-6F175D3DCCD1}">
              <a14:hiddenFill xmlns:a14="http://schemas.microsoft.com/office/drawing/2010/main">
                <a:solidFill>
                  <a:srgbClr val="FFFFFF"/>
                </a:solidFill>
              </a14:hiddenFill>
            </a:ext>
          </a:extLst>
        </p:spPr>
      </p:pic>
      <p:sp>
        <p:nvSpPr>
          <p:cNvPr id="3106" name="矩形 3105"/>
          <p:cNvSpPr/>
          <p:nvPr/>
        </p:nvSpPr>
        <p:spPr>
          <a:xfrm>
            <a:off x="8204836" y="1886434"/>
            <a:ext cx="3949085" cy="332447"/>
          </a:xfrm>
          <a:prstGeom prst="rect">
            <a:avLst/>
          </a:prstGeom>
          <a:gradFill flip="none" rotWithShape="1">
            <a:gsLst>
              <a:gs pos="0">
                <a:schemeClr val="bg1">
                  <a:alpha val="65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05" name="TextBox 34"/>
          <p:cNvSpPr txBox="1"/>
          <p:nvPr/>
        </p:nvSpPr>
        <p:spPr>
          <a:xfrm>
            <a:off x="8303450" y="1903142"/>
            <a:ext cx="3580180" cy="307777"/>
          </a:xfrm>
          <a:prstGeom prst="rect">
            <a:avLst/>
          </a:prstGeom>
          <a:noFill/>
        </p:spPr>
        <p:txBody>
          <a:bodyPr wrap="square">
            <a:spAutoFit/>
          </a:bodyPr>
          <a:lstStyle/>
          <a:p>
            <a:pPr algn="ctr"/>
            <a:r>
              <a:rPr lang="en-US" altLang="zh-CN" sz="1400" dirty="0">
                <a:latin typeface="Arial" panose="020B0604020202020204" pitchFamily="34" charset="0"/>
                <a:cs typeface="Arial" panose="020B0604020202020204" pitchFamily="34" charset="0"/>
              </a:rPr>
              <a:t>Online training &amp; on-site deployment</a:t>
            </a:r>
            <a:endParaRPr lang="en-US" sz="1400" dirty="0">
              <a:latin typeface="Arial" panose="020B0604020202020204" pitchFamily="34" charset="0"/>
              <a:cs typeface="Arial" panose="020B0604020202020204" pitchFamily="34" charset="0"/>
            </a:endParaRPr>
          </a:p>
        </p:txBody>
      </p:sp>
      <p:pic>
        <p:nvPicPr>
          <p:cNvPr id="3108"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01219" y="2303853"/>
            <a:ext cx="3781552" cy="1389373"/>
          </a:xfrm>
          <a:prstGeom prst="rect">
            <a:avLst/>
          </a:prstGeom>
        </p:spPr>
      </p:pic>
      <p:sp>
        <p:nvSpPr>
          <p:cNvPr id="3110" name="文本框 3"/>
          <p:cNvSpPr txBox="1"/>
          <p:nvPr/>
        </p:nvSpPr>
        <p:spPr>
          <a:xfrm>
            <a:off x="6190507" y="1834496"/>
            <a:ext cx="1851880" cy="4067577"/>
          </a:xfrm>
          <a:prstGeom prst="rect">
            <a:avLst/>
          </a:prstGeom>
          <a:noFill/>
        </p:spPr>
        <p:txBody>
          <a:bodyPr wrap="square">
            <a:noAutofit/>
          </a:bodyPr>
          <a:lstStyle/>
          <a:p>
            <a:pPr>
              <a:spcBef>
                <a:spcPts val="600"/>
              </a:spcBef>
              <a:spcAft>
                <a:spcPts val="600"/>
              </a:spcAft>
            </a:pPr>
            <a:r>
              <a:rPr lang="en-US" sz="1600" b="1" dirty="0">
                <a:solidFill>
                  <a:schemeClr val="bg1"/>
                </a:solidFill>
                <a:latin typeface="Arial" panose="020B0604020202020204" pitchFamily="34" charset="0"/>
                <a:cs typeface="Arial" panose="020B0604020202020204" pitchFamily="34" charset="0"/>
              </a:rPr>
              <a:t>MAZU Customized for </a:t>
            </a:r>
            <a:r>
              <a:rPr lang="en-US" sz="1600" b="1" dirty="0">
                <a:solidFill>
                  <a:srgbClr val="FF0000"/>
                </a:solidFill>
                <a:latin typeface="Arial" panose="020B0604020202020204" pitchFamily="34" charset="0"/>
                <a:cs typeface="Arial" panose="020B0604020202020204" pitchFamily="34" charset="0"/>
              </a:rPr>
              <a:t>Mongolia</a:t>
            </a:r>
            <a:endParaRPr lang="en-US" sz="1600" b="1" dirty="0">
              <a:solidFill>
                <a:schemeClr val="bg1"/>
              </a:solidFill>
              <a:latin typeface="Arial" panose="020B0604020202020204" pitchFamily="34" charset="0"/>
              <a:cs typeface="Arial" panose="020B0604020202020204" pitchFamily="34" charset="0"/>
            </a:endParaRPr>
          </a:p>
          <a:p>
            <a:pPr>
              <a:spcBef>
                <a:spcPts val="600"/>
              </a:spcBef>
              <a:spcAft>
                <a:spcPts val="600"/>
              </a:spcAft>
            </a:pPr>
            <a:r>
              <a:rPr lang="en-US" sz="1400" dirty="0">
                <a:solidFill>
                  <a:schemeClr val="bg1"/>
                </a:solidFill>
                <a:latin typeface="Arial" panose="020B0604020202020204" pitchFamily="34" charset="0"/>
                <a:cs typeface="Arial" panose="020B0604020202020204" pitchFamily="34" charset="0"/>
              </a:rPr>
              <a:t>From October 16 to 17, 2025, during the 18th China-Mongolia Meteorological Bilateral Meeting (JWG-18), Mr. Song </a:t>
            </a:r>
            <a:r>
              <a:rPr lang="en-US" sz="1400" dirty="0" err="1">
                <a:solidFill>
                  <a:schemeClr val="bg1"/>
                </a:solidFill>
                <a:latin typeface="Arial" panose="020B0604020202020204" pitchFamily="34" charset="0"/>
                <a:cs typeface="Arial" panose="020B0604020202020204" pitchFamily="34" charset="0"/>
              </a:rPr>
              <a:t>Shanyun</a:t>
            </a:r>
            <a:r>
              <a:rPr lang="en-US" sz="1400" dirty="0">
                <a:solidFill>
                  <a:schemeClr val="bg1"/>
                </a:solidFill>
                <a:latin typeface="Arial" panose="020B0604020202020204" pitchFamily="34" charset="0"/>
                <a:cs typeface="Arial" panose="020B0604020202020204" pitchFamily="34" charset="0"/>
              </a:rPr>
              <a:t>, Deputy Administrator of the China Meteorological Administration, and the Director-General of the Mongolian Meteorological Administration formally signed the handover documents for MAZU. </a:t>
            </a:r>
          </a:p>
        </p:txBody>
      </p:sp>
      <p:sp>
        <p:nvSpPr>
          <p:cNvPr id="32" name="矩形 31"/>
          <p:cNvSpPr/>
          <p:nvPr/>
        </p:nvSpPr>
        <p:spPr>
          <a:xfrm>
            <a:off x="8201220" y="3408284"/>
            <a:ext cx="3781552" cy="332447"/>
          </a:xfrm>
          <a:prstGeom prst="rect">
            <a:avLst/>
          </a:prstGeom>
          <a:gradFill flip="none" rotWithShape="1">
            <a:gsLst>
              <a:gs pos="0">
                <a:schemeClr val="bg1">
                  <a:alpha val="65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24"/>
          <p:cNvSpPr txBox="1"/>
          <p:nvPr/>
        </p:nvSpPr>
        <p:spPr>
          <a:xfrm>
            <a:off x="8663168" y="3374040"/>
            <a:ext cx="3032420" cy="307777"/>
          </a:xfrm>
          <a:prstGeom prst="rect">
            <a:avLst/>
          </a:prstGeom>
          <a:noFill/>
        </p:spPr>
        <p:txBody>
          <a:bodyPr wrap="square">
            <a:spAutoFit/>
          </a:bodyPr>
          <a:lstStyle/>
          <a:p>
            <a:pPr algn="ctr"/>
            <a:r>
              <a:rPr lang="en-US" altLang="zh-CN" sz="1400" dirty="0">
                <a:latin typeface="Arial" panose="020B0604020202020204" pitchFamily="34" charset="0"/>
                <a:cs typeface="Arial" panose="020B0604020202020204" pitchFamily="34" charset="0"/>
              </a:rPr>
              <a:t>Early Warning Knowledge Corpus</a:t>
            </a:r>
            <a:endParaRPr lang="en-US" sz="1400" dirty="0">
              <a:latin typeface="Arial" panose="020B0604020202020204" pitchFamily="34" charset="0"/>
              <a:cs typeface="Arial" panose="020B0604020202020204" pitchFamily="34" charset="0"/>
            </a:endParaRPr>
          </a:p>
        </p:txBody>
      </p:sp>
      <p:pic>
        <p:nvPicPr>
          <p:cNvPr id="34" name="图片 21" descr="CMA-GFS"/>
          <p:cNvPicPr>
            <a:picLocks noChangeAspect="1"/>
          </p:cNvPicPr>
          <p:nvPr>
            <p:custDataLst>
              <p:tags r:id="rId1"/>
            </p:custDataLst>
          </p:nvPr>
        </p:nvPicPr>
        <p:blipFill>
          <a:blip r:embed="rId11" cstate="screen"/>
          <a:stretch>
            <a:fillRect/>
          </a:stretch>
        </p:blipFill>
        <p:spPr>
          <a:xfrm>
            <a:off x="8188318" y="3778198"/>
            <a:ext cx="3807353" cy="1515393"/>
          </a:xfrm>
          <a:prstGeom prst="rect">
            <a:avLst/>
          </a:prstGeom>
        </p:spPr>
      </p:pic>
      <p:pic>
        <p:nvPicPr>
          <p:cNvPr id="35"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01219" y="5352634"/>
            <a:ext cx="3794452" cy="1385329"/>
          </a:xfrm>
          <a:prstGeom prst="rect">
            <a:avLst/>
          </a:prstGeom>
        </p:spPr>
      </p:pic>
      <p:sp>
        <p:nvSpPr>
          <p:cNvPr id="36" name="矩形 35"/>
          <p:cNvSpPr/>
          <p:nvPr/>
        </p:nvSpPr>
        <p:spPr>
          <a:xfrm>
            <a:off x="8201219" y="5046116"/>
            <a:ext cx="3781552" cy="332447"/>
          </a:xfrm>
          <a:prstGeom prst="rect">
            <a:avLst/>
          </a:prstGeom>
          <a:gradFill flip="none" rotWithShape="1">
            <a:gsLst>
              <a:gs pos="0">
                <a:schemeClr val="bg1">
                  <a:alpha val="65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24"/>
          <p:cNvSpPr txBox="1"/>
          <p:nvPr/>
        </p:nvSpPr>
        <p:spPr>
          <a:xfrm>
            <a:off x="8663167" y="5011872"/>
            <a:ext cx="3032420" cy="307777"/>
          </a:xfrm>
          <a:prstGeom prst="rect">
            <a:avLst/>
          </a:prstGeom>
          <a:noFill/>
        </p:spPr>
        <p:txBody>
          <a:bodyPr wrap="square">
            <a:spAutoFit/>
          </a:bodyPr>
          <a:lstStyle/>
          <a:p>
            <a:pPr algn="ctr"/>
            <a:r>
              <a:rPr lang="en-US" altLang="zh-CN" sz="1400" dirty="0" err="1">
                <a:latin typeface="Arial" panose="020B0604020202020204" pitchFamily="34" charset="0"/>
                <a:cs typeface="Arial" panose="020B0604020202020204" pitchFamily="34" charset="0"/>
              </a:rPr>
              <a:t>FengQing</a:t>
            </a:r>
            <a:r>
              <a:rPr lang="en-US" altLang="zh-CN" sz="1400" dirty="0">
                <a:latin typeface="Arial" panose="020B0604020202020204" pitchFamily="34" charset="0"/>
                <a:cs typeface="Arial" panose="020B0604020202020204" pitchFamily="34" charset="0"/>
              </a:rPr>
              <a:t> AI forecast</a:t>
            </a:r>
            <a:endParaRPr lang="en-US" sz="1400" dirty="0">
              <a:latin typeface="Arial" panose="020B0604020202020204" pitchFamily="34" charset="0"/>
              <a:cs typeface="Arial" panose="020B0604020202020204" pitchFamily="34" charset="0"/>
            </a:endParaRPr>
          </a:p>
        </p:txBody>
      </p:sp>
      <p:sp>
        <p:nvSpPr>
          <p:cNvPr id="38" name="矩形 37"/>
          <p:cNvSpPr/>
          <p:nvPr/>
        </p:nvSpPr>
        <p:spPr>
          <a:xfrm>
            <a:off x="8188318" y="6432629"/>
            <a:ext cx="3794452" cy="332447"/>
          </a:xfrm>
          <a:prstGeom prst="rect">
            <a:avLst/>
          </a:prstGeom>
          <a:gradFill flip="none" rotWithShape="1">
            <a:gsLst>
              <a:gs pos="0">
                <a:schemeClr val="bg1">
                  <a:alpha val="65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TextBox 24"/>
          <p:cNvSpPr txBox="1"/>
          <p:nvPr/>
        </p:nvSpPr>
        <p:spPr>
          <a:xfrm>
            <a:off x="8497933" y="6417348"/>
            <a:ext cx="3269561" cy="307777"/>
          </a:xfrm>
          <a:prstGeom prst="rect">
            <a:avLst/>
          </a:prstGeom>
          <a:noFill/>
        </p:spPr>
        <p:txBody>
          <a:bodyPr wrap="square">
            <a:spAutoFit/>
          </a:bodyPr>
          <a:lstStyle/>
          <a:p>
            <a:pPr algn="ctr"/>
            <a:r>
              <a:rPr lang="en-US" altLang="zh-CN" sz="1400" dirty="0">
                <a:latin typeface="Arial" panose="020B0604020202020204" pitchFamily="34" charset="0"/>
                <a:cs typeface="Arial" panose="020B0604020202020204" pitchFamily="34" charset="0"/>
              </a:rPr>
              <a:t>Minute-Level urban disaster collections</a:t>
            </a:r>
            <a:endParaRPr lang="en-US" sz="1400" dirty="0">
              <a:latin typeface="Arial" panose="020B0604020202020204" pitchFamily="34" charset="0"/>
              <a:cs typeface="Arial" panose="020B0604020202020204" pitchFamily="34" charset="0"/>
            </a:endParaRPr>
          </a:p>
        </p:txBody>
      </p:sp>
      <p:pic>
        <p:nvPicPr>
          <p:cNvPr id="40" name="图片 2"/>
          <p:cNvPicPr>
            <a:picLocks noChangeAspect="1"/>
          </p:cNvPicPr>
          <p:nvPr/>
        </p:nvPicPr>
        <p:blipFill>
          <a:blip r:embed="rId13" cstate="screen"/>
          <a:stretch>
            <a:fillRect/>
          </a:stretch>
        </p:blipFill>
        <p:spPr>
          <a:xfrm>
            <a:off x="6300704" y="815353"/>
            <a:ext cx="1525831" cy="1116817"/>
          </a:xfrm>
          <a:prstGeom prst="rect">
            <a:avLst/>
          </a:prstGeom>
        </p:spPr>
      </p:pic>
      <p:grpSp>
        <p:nvGrpSpPr>
          <p:cNvPr id="41" name="组合 40"/>
          <p:cNvGrpSpPr/>
          <p:nvPr/>
        </p:nvGrpSpPr>
        <p:grpSpPr>
          <a:xfrm>
            <a:off x="0" y="5239"/>
            <a:ext cx="12171925" cy="1061638"/>
            <a:chOff x="0" y="5239"/>
            <a:chExt cx="12171925" cy="1061638"/>
          </a:xfrm>
        </p:grpSpPr>
        <p:cxnSp>
          <p:nvCxnSpPr>
            <p:cNvPr id="42" name="直接连接符 41"/>
            <p:cNvCxnSpPr/>
            <p:nvPr/>
          </p:nvCxnSpPr>
          <p:spPr>
            <a:xfrm>
              <a:off x="1371917" y="755439"/>
              <a:ext cx="10800008" cy="0"/>
            </a:xfrm>
            <a:prstGeom prst="line">
              <a:avLst/>
            </a:prstGeom>
            <a:ln w="38100">
              <a:solidFill>
                <a:srgbClr val="0846B8"/>
              </a:solidFill>
            </a:ln>
          </p:spPr>
          <p:style>
            <a:lnRef idx="0">
              <a:srgbClr val="FFFFFF"/>
            </a:lnRef>
            <a:fillRef idx="0">
              <a:srgbClr val="FFFFFF"/>
            </a:fillRef>
            <a:effectRef idx="0">
              <a:srgbClr val="FFFFFF"/>
            </a:effectRef>
            <a:fontRef idx="minor">
              <a:schemeClr val="tx1"/>
            </a:fontRef>
          </p:style>
        </p:cxnSp>
        <p:pic>
          <p:nvPicPr>
            <p:cNvPr id="43" name="图片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5239"/>
              <a:ext cx="1165692" cy="1061638"/>
            </a:xfrm>
            <a:prstGeom prst="rect">
              <a:avLst/>
            </a:prstGeom>
          </p:spPr>
        </p:pic>
        <p:pic>
          <p:nvPicPr>
            <p:cNvPr id="45" name="图片 4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310176" y="38372"/>
              <a:ext cx="657153" cy="657153"/>
            </a:xfrm>
            <a:prstGeom prst="rect">
              <a:avLst/>
            </a:prstGeom>
          </p:spPr>
        </p:pic>
      </p:grpSp>
      <p:sp>
        <p:nvSpPr>
          <p:cNvPr id="46" name="矩形 45"/>
          <p:cNvSpPr/>
          <p:nvPr/>
        </p:nvSpPr>
        <p:spPr>
          <a:xfrm>
            <a:off x="1371917" y="123791"/>
            <a:ext cx="9841865" cy="714375"/>
          </a:xfrm>
          <a:prstGeom prst="rect">
            <a:avLst/>
          </a:prstGeom>
        </p:spPr>
        <p:txBody>
          <a:bodyPr wrap="square">
            <a:spAutoFit/>
          </a:bodyPr>
          <a:lstStyle/>
          <a:p>
            <a:pPr lvl="0" algn="just">
              <a:lnSpc>
                <a:spcPct val="150000"/>
              </a:lnSpc>
              <a:buClrTx/>
              <a:buSzTx/>
              <a:buFontTx/>
            </a:pPr>
            <a:r>
              <a:rPr lang="en-US" altLang="zh-CN" sz="2700" dirty="0">
                <a:solidFill>
                  <a:srgbClr val="0846B8"/>
                </a:solidFill>
                <a:latin typeface="Impact" panose="020B0806030902050204" charset="0"/>
                <a:ea typeface="Times New Roman" panose="02020603050405020304"/>
                <a:cs typeface="Impact" panose="020B0806030902050204" charset="0"/>
              </a:rPr>
              <a:t>3. MAZU Application </a:t>
            </a:r>
          </a:p>
        </p:txBody>
      </p:sp>
      <p:pic>
        <p:nvPicPr>
          <p:cNvPr id="47" name="Picture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59375" y="5394228"/>
            <a:ext cx="1604354" cy="116682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3" y="0"/>
            <a:ext cx="12192021" cy="6858186"/>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7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矩形 1"/>
          <p:cNvSpPr/>
          <p:nvPr/>
        </p:nvSpPr>
        <p:spPr>
          <a:xfrm>
            <a:off x="1823014" y="1591448"/>
            <a:ext cx="9793828" cy="3992880"/>
          </a:xfrm>
          <a:prstGeom prst="rect">
            <a:avLst/>
          </a:prstGeom>
        </p:spPr>
        <p:txBody>
          <a:bodyPr wrap="square" lIns="53768" tIns="26883" rIns="53768" bIns="26883">
            <a:spAutoFit/>
          </a:bodyPr>
          <a:lstStyle/>
          <a:p>
            <a:pPr marR="0" lvl="0" algn="l" defTabSz="457200" rtl="0" eaLnBrk="1" fontAlgn="auto" latinLnBrk="0" hangingPunct="1">
              <a:lnSpc>
                <a:spcPct val="200000"/>
              </a:lnSpc>
              <a:spcBef>
                <a:spcPts val="0"/>
              </a:spcBef>
              <a:spcAft>
                <a:spcPts val="0"/>
              </a:spcAft>
              <a:buClrTx/>
              <a:buSzTx/>
              <a:defRPr/>
            </a:pPr>
            <a:r>
              <a:rPr lang="en-US" altLang="zh-CN" sz="3200" b="1" dirty="0">
                <a:solidFill>
                  <a:schemeClr val="bg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rPr>
              <a:t>Part 1: What is </a:t>
            </a:r>
            <a:r>
              <a:rPr lang="en-US" altLang="zh-CN" sz="3200" b="1" dirty="0">
                <a:solidFill>
                  <a:schemeClr val="bg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MAZU </a:t>
            </a:r>
            <a:r>
              <a:rPr lang="zh-CN" altLang="en-US" sz="3200" b="1" dirty="0">
                <a:solidFill>
                  <a:schemeClr val="bg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a:t>
            </a:r>
            <a:endParaRPr lang="zh-CN" altLang="en-US" sz="3200" b="1" dirty="0">
              <a:solidFill>
                <a:srgbClr val="FFFF00"/>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endParaRPr>
          </a:p>
          <a:p>
            <a:pPr marR="0" lvl="0" algn="l" defTabSz="457200" rtl="0" eaLnBrk="1" fontAlgn="auto" latinLnBrk="0" hangingPunct="1">
              <a:lnSpc>
                <a:spcPct val="200000"/>
              </a:lnSpc>
              <a:spcBef>
                <a:spcPts val="0"/>
              </a:spcBef>
              <a:spcAft>
                <a:spcPts val="0"/>
              </a:spcAft>
              <a:buClrTx/>
              <a:buSzTx/>
              <a:defRPr/>
            </a:pPr>
            <a:r>
              <a:rPr lang="en-US" altLang="zh-CN" sz="3200" b="1" noProof="0" dirty="0">
                <a:ln>
                  <a:noFill/>
                </a:ln>
                <a:solidFill>
                  <a:srgbClr val="FFFF00"/>
                </a:solidFill>
                <a:effectLst>
                  <a:outerShdw blurRad="38100" dist="38100" dir="2700000" algn="tl">
                    <a:srgbClr val="000000">
                      <a:alpha val="43137"/>
                    </a:srgbClr>
                  </a:outerShdw>
                </a:effectLst>
                <a:uLnTx/>
                <a:uFillTx/>
                <a:latin typeface="Times New Roman" panose="02020603050405020304" charset="0"/>
                <a:ea typeface="微软雅黑" panose="020B0503020204020204" charset="-122"/>
                <a:cs typeface="Times New Roman" panose="02020603050405020304" charset="0"/>
                <a:sym typeface="+mn-ea"/>
              </a:rPr>
              <a:t>Part 2: AI Engine for Forecasting Products</a:t>
            </a:r>
            <a:endParaRPr lang="en-US" altLang="zh-CN" sz="3200" b="1" dirty="0">
              <a:solidFill>
                <a:srgbClr val="FFFF00"/>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endParaRPr>
          </a:p>
          <a:p>
            <a:pPr lvl="0" defTabSz="457200">
              <a:lnSpc>
                <a:spcPct val="200000"/>
              </a:lnSpc>
              <a:defRPr/>
            </a:pPr>
            <a:r>
              <a:rPr kumimoji="0" lang="en-US" altLang="zh-C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charset="0"/>
                <a:ea typeface="微软雅黑" panose="020B0503020204020204" charset="-122"/>
                <a:cs typeface="Times New Roman" panose="02020603050405020304" charset="0"/>
              </a:rPr>
              <a:t>Part 3: </a:t>
            </a:r>
            <a:r>
              <a:rPr lang="en-US" altLang="zh-CN" sz="3200" b="1" dirty="0">
                <a:solidFill>
                  <a:schemeClr val="bg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rPr>
              <a:t>Global Crop Monitoring and Food Security</a:t>
            </a:r>
            <a:r>
              <a:rPr kumimoji="0" lang="en-US" altLang="zh-C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charset="0"/>
                <a:ea typeface="微软雅黑" panose="020B0503020204020204" charset="-122"/>
                <a:cs typeface="Times New Roman" panose="02020603050405020304" charset="0"/>
              </a:rPr>
              <a:t> </a:t>
            </a:r>
            <a:endParaRPr kumimoji="0" lang="en-US" altLang="zh-C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charset="0"/>
              <a:ea typeface="微软雅黑" panose="020B0503020204020204" charset="-122"/>
              <a:cs typeface="Times New Roman" panose="02020603050405020304" charset="0"/>
            </a:endParaRPr>
          </a:p>
          <a:p>
            <a:pPr marR="0" lvl="0" algn="l" defTabSz="457200" rtl="0" eaLnBrk="1" fontAlgn="auto" latinLnBrk="0" hangingPunct="1">
              <a:lnSpc>
                <a:spcPct val="200000"/>
              </a:lnSpc>
              <a:spcBef>
                <a:spcPts val="0"/>
              </a:spcBef>
              <a:spcAft>
                <a:spcPts val="0"/>
              </a:spcAft>
              <a:buClrTx/>
              <a:buSzTx/>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微软雅黑" panose="020B0503020204020204" charset="-122"/>
                <a:cs typeface="Times New Roman" panose="02020603050405020304" charset="0"/>
              </a:rPr>
              <a:t>Part 4: Open Collaboration and Future Prospects</a:t>
            </a:r>
          </a:p>
        </p:txBody>
      </p:sp>
      <p:sp>
        <p:nvSpPr>
          <p:cNvPr id="3" name="矩形 2"/>
          <p:cNvSpPr/>
          <p:nvPr/>
        </p:nvSpPr>
        <p:spPr>
          <a:xfrm>
            <a:off x="2073686" y="745714"/>
            <a:ext cx="2303145" cy="850265"/>
          </a:xfrm>
          <a:prstGeom prst="rect">
            <a:avLst/>
          </a:prstGeom>
        </p:spPr>
        <p:txBody>
          <a:bodyPr wrap="none" lIns="53768" tIns="26883" rIns="53768" bIns="26883">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US" altLang="zh-CN" sz="5175" b="1" dirty="0">
                <a:solidFill>
                  <a:prstClr val="white"/>
                </a:solidFill>
                <a:latin typeface="等线" panose="02010600030101010101" pitchFamily="2" charset="-122"/>
                <a:ea typeface="等线" panose="02010600030101010101" pitchFamily="2" charset="-122"/>
              </a:rPr>
              <a:t>Outline</a:t>
            </a:r>
            <a:endParaRPr kumimoji="0" lang="en-US" altLang="zh-CN" sz="5175" b="1"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组合 66"/>
          <p:cNvGrpSpPr/>
          <p:nvPr/>
        </p:nvGrpSpPr>
        <p:grpSpPr>
          <a:xfrm>
            <a:off x="84" y="5326"/>
            <a:ext cx="12171946" cy="1061640"/>
            <a:chOff x="0" y="5239"/>
            <a:chExt cx="12171925" cy="1061638"/>
          </a:xfrm>
        </p:grpSpPr>
        <p:cxnSp>
          <p:nvCxnSpPr>
            <p:cNvPr id="72" name="直接连接符 71"/>
            <p:cNvCxnSpPr/>
            <p:nvPr/>
          </p:nvCxnSpPr>
          <p:spPr>
            <a:xfrm>
              <a:off x="1371917" y="755439"/>
              <a:ext cx="10800008" cy="0"/>
            </a:xfrm>
            <a:prstGeom prst="line">
              <a:avLst/>
            </a:prstGeom>
            <a:ln w="38100">
              <a:solidFill>
                <a:srgbClr val="0846B8"/>
              </a:solidFill>
            </a:ln>
          </p:spPr>
          <p:style>
            <a:lnRef idx="0">
              <a:srgbClr val="FFFFFF"/>
            </a:lnRef>
            <a:fillRef idx="0">
              <a:srgbClr val="FFFFFF"/>
            </a:fillRef>
            <a:effectRef idx="0">
              <a:srgbClr val="FFFFFF"/>
            </a:effectRef>
            <a:fontRef idx="minor">
              <a:schemeClr val="tx1"/>
            </a:fontRef>
          </p:style>
        </p:cxnSp>
        <p:pic>
          <p:nvPicPr>
            <p:cNvPr id="73" name="图片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9"/>
              <a:ext cx="1165692" cy="1061638"/>
            </a:xfrm>
            <a:prstGeom prst="rect">
              <a:avLst/>
            </a:prstGeom>
          </p:spPr>
        </p:pic>
        <p:pic>
          <p:nvPicPr>
            <p:cNvPr id="75" name="图片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1451" y="38372"/>
              <a:ext cx="657153" cy="657153"/>
            </a:xfrm>
            <a:prstGeom prst="rect">
              <a:avLst/>
            </a:prstGeom>
          </p:spPr>
        </p:pic>
      </p:grpSp>
      <p:sp>
        <p:nvSpPr>
          <p:cNvPr id="77" name="矩形 76"/>
          <p:cNvSpPr/>
          <p:nvPr/>
        </p:nvSpPr>
        <p:spPr>
          <a:xfrm>
            <a:off x="1371685" y="123913"/>
            <a:ext cx="7682243" cy="1274836"/>
          </a:xfrm>
          <a:prstGeom prst="rect">
            <a:avLst/>
          </a:prstGeom>
        </p:spPr>
        <p:txBody>
          <a:bodyPr wrap="square">
            <a:spAutoFit/>
          </a:bodyPr>
          <a:lstStyle/>
          <a:p>
            <a:pPr lvl="0" algn="just">
              <a:lnSpc>
                <a:spcPct val="150000"/>
              </a:lnSpc>
              <a:buClrTx/>
              <a:buSzTx/>
              <a:buFontTx/>
            </a:pPr>
            <a:r>
              <a:rPr lang="en-US" altLang="zh-CN" sz="2700" dirty="0">
                <a:solidFill>
                  <a:srgbClr val="0846B8"/>
                </a:solidFill>
                <a:latin typeface="Impact" panose="020B0806030902050204" charset="0"/>
                <a:ea typeface="Times New Roman" panose="02020603050405020304"/>
                <a:cs typeface="Impact" panose="020B0806030902050204" charset="0"/>
              </a:rPr>
              <a:t>Global Forecasting Technologies:  Driven by AI</a:t>
            </a:r>
          </a:p>
          <a:p>
            <a:pPr lvl="0" algn="just">
              <a:lnSpc>
                <a:spcPct val="150000"/>
              </a:lnSpc>
              <a:buClrTx/>
              <a:buSzTx/>
              <a:buFontTx/>
            </a:pPr>
            <a:endParaRPr lang="en-US" altLang="zh-CN" sz="2800" dirty="0">
              <a:solidFill>
                <a:srgbClr val="0846B8"/>
              </a:solidFill>
              <a:latin typeface="Impact" panose="020B0806030902050204" charset="0"/>
              <a:ea typeface="Times New Roman" panose="02020603050405020304"/>
              <a:cs typeface="Impact" panose="020B0806030902050204" charset="0"/>
            </a:endParaRPr>
          </a:p>
        </p:txBody>
      </p:sp>
      <p:pic>
        <p:nvPicPr>
          <p:cNvPr id="14" name="图片 14"/>
          <p:cNvPicPr>
            <a:picLocks noChangeAspect="1"/>
          </p:cNvPicPr>
          <p:nvPr/>
        </p:nvPicPr>
        <p:blipFill>
          <a:blip r:embed="rId5"/>
          <a:stretch>
            <a:fillRect/>
          </a:stretch>
        </p:blipFill>
        <p:spPr>
          <a:xfrm>
            <a:off x="1091565" y="862330"/>
            <a:ext cx="10172065" cy="569404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9" name="组合 38"/>
          <p:cNvGrpSpPr/>
          <p:nvPr/>
        </p:nvGrpSpPr>
        <p:grpSpPr>
          <a:xfrm>
            <a:off x="82" y="969739"/>
            <a:ext cx="5138955" cy="2831084"/>
            <a:chOff x="889438" y="4052610"/>
            <a:chExt cx="3261679" cy="2100241"/>
          </a:xfrm>
        </p:grpSpPr>
        <p:sp>
          <p:nvSpPr>
            <p:cNvPr id="40" name="矩形: 圆角 39"/>
            <p:cNvSpPr/>
            <p:nvPr/>
          </p:nvSpPr>
          <p:spPr>
            <a:xfrm>
              <a:off x="1048883" y="4121312"/>
              <a:ext cx="3014411" cy="1959427"/>
            </a:xfrm>
            <a:prstGeom prst="roundRect">
              <a:avLst>
                <a:gd name="adj" fmla="val 1077"/>
              </a:avLst>
            </a:prstGeom>
            <a:solidFill>
              <a:srgbClr val="0282FE">
                <a:alpha val="15000"/>
              </a:srgbClr>
            </a:solidFill>
            <a:ln w="6350">
              <a:gradFill>
                <a:gsLst>
                  <a:gs pos="0">
                    <a:srgbClr val="00FFFF"/>
                  </a:gs>
                  <a:gs pos="85000">
                    <a:srgbClr val="00B0F0">
                      <a:alpha val="0"/>
                    </a:srgbClr>
                  </a:gs>
                  <a:gs pos="69000">
                    <a:srgbClr val="00B0F0"/>
                  </a:gs>
                  <a:gs pos="30000">
                    <a:srgbClr val="00B0F0">
                      <a:alpha val="0"/>
                    </a:srgbClr>
                  </a:gs>
                  <a:gs pos="11000">
                    <a:srgbClr val="00B0F0">
                      <a:alpha val="0"/>
                    </a:srgbClr>
                  </a:gs>
                  <a:gs pos="100000">
                    <a:srgbClr val="00FFFF"/>
                  </a:gs>
                </a:gsLst>
                <a:lin ang="3000000" scaled="0"/>
              </a:gradFill>
            </a:ln>
            <a:effectLst>
              <a:innerShdw blurRad="1143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32865" rtl="0" eaLnBrk="1" fontAlgn="auto" latinLnBrk="0" hangingPunct="1">
                <a:lnSpc>
                  <a:spcPct val="100000"/>
                </a:lnSpc>
                <a:spcBef>
                  <a:spcPts val="0"/>
                </a:spcBef>
                <a:spcAft>
                  <a:spcPts val="0"/>
                </a:spcAft>
                <a:buClrTx/>
                <a:buSzTx/>
                <a:buFontTx/>
                <a:buNone/>
                <a:defRPr/>
              </a:pPr>
              <a:endParaRPr kumimoji="0" lang="zh-CN" altLang="en-US" sz="1545" b="0" i="0" u="none" strike="noStrike" kern="1200" cap="none" spc="0" normalizeH="0" baseline="0" noProof="0" dirty="0">
                <a:ln>
                  <a:noFill/>
                </a:ln>
                <a:solidFill>
                  <a:prstClr val="white"/>
                </a:solidFill>
                <a:effectLst/>
                <a:uLnTx/>
                <a:uFillTx/>
                <a:latin typeface="Roboto Regular"/>
                <a:ea typeface="思源黑体 CN Regular" panose="020B0500000000000000" charset="-122"/>
                <a:cs typeface="+mn-cs"/>
              </a:endParaRPr>
            </a:p>
          </p:txBody>
        </p:sp>
        <p:sp>
          <p:nvSpPr>
            <p:cNvPr id="41" name="任意多边形: 形状 40"/>
            <p:cNvSpPr/>
            <p:nvPr/>
          </p:nvSpPr>
          <p:spPr>
            <a:xfrm flipH="1">
              <a:off x="889438" y="4052610"/>
              <a:ext cx="507160" cy="265882"/>
            </a:xfrm>
            <a:custGeom>
              <a:avLst/>
              <a:gdLst>
                <a:gd name="connsiteX0" fmla="*/ 0 w 404261"/>
                <a:gd name="connsiteY0" fmla="*/ 0 h 365760"/>
                <a:gd name="connsiteX1" fmla="*/ 404261 w 404261"/>
                <a:gd name="connsiteY1" fmla="*/ 0 h 365760"/>
                <a:gd name="connsiteX2" fmla="*/ 404261 w 404261"/>
                <a:gd name="connsiteY2" fmla="*/ 365760 h 365760"/>
              </a:gdLst>
              <a:ahLst/>
              <a:cxnLst>
                <a:cxn ang="0">
                  <a:pos x="connsiteX0" y="connsiteY0"/>
                </a:cxn>
                <a:cxn ang="0">
                  <a:pos x="connsiteX1" y="connsiteY1"/>
                </a:cxn>
                <a:cxn ang="0">
                  <a:pos x="connsiteX2" y="connsiteY2"/>
                </a:cxn>
              </a:cxnLst>
              <a:rect l="l" t="t" r="r" b="b"/>
              <a:pathLst>
                <a:path w="404261" h="365760">
                  <a:moveTo>
                    <a:pt x="0" y="0"/>
                  </a:moveTo>
                  <a:lnTo>
                    <a:pt x="404261" y="0"/>
                  </a:lnTo>
                  <a:lnTo>
                    <a:pt x="404261" y="365760"/>
                  </a:lnTo>
                </a:path>
              </a:pathLst>
            </a:custGeom>
            <a:noFill/>
            <a:ln w="19050">
              <a:solidFill>
                <a:srgbClr val="00FFFF"/>
              </a:solidFill>
            </a:ln>
            <a:effectLst>
              <a:outerShdw blurRad="63500" sx="102000" sy="102000" algn="ctr" rotWithShape="0">
                <a:srgbClr val="00B0F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32865" rtl="0" eaLnBrk="1" fontAlgn="auto" latinLnBrk="0" hangingPunct="1">
                <a:lnSpc>
                  <a:spcPct val="100000"/>
                </a:lnSpc>
                <a:spcBef>
                  <a:spcPts val="0"/>
                </a:spcBef>
                <a:spcAft>
                  <a:spcPts val="0"/>
                </a:spcAft>
                <a:buClrTx/>
                <a:buSzTx/>
                <a:buFontTx/>
                <a:buNone/>
                <a:defRPr/>
              </a:pPr>
              <a:endParaRPr kumimoji="0" lang="zh-CN" altLang="en-US" sz="1545"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cs"/>
              </a:endParaRPr>
            </a:p>
          </p:txBody>
        </p:sp>
        <p:sp>
          <p:nvSpPr>
            <p:cNvPr id="42" name="任意多边形: 形状 41"/>
            <p:cNvSpPr/>
            <p:nvPr/>
          </p:nvSpPr>
          <p:spPr>
            <a:xfrm>
              <a:off x="3643957" y="4052610"/>
              <a:ext cx="507160" cy="265882"/>
            </a:xfrm>
            <a:custGeom>
              <a:avLst/>
              <a:gdLst>
                <a:gd name="connsiteX0" fmla="*/ 0 w 404261"/>
                <a:gd name="connsiteY0" fmla="*/ 0 h 365760"/>
                <a:gd name="connsiteX1" fmla="*/ 404261 w 404261"/>
                <a:gd name="connsiteY1" fmla="*/ 0 h 365760"/>
                <a:gd name="connsiteX2" fmla="*/ 404261 w 404261"/>
                <a:gd name="connsiteY2" fmla="*/ 365760 h 365760"/>
              </a:gdLst>
              <a:ahLst/>
              <a:cxnLst>
                <a:cxn ang="0">
                  <a:pos x="connsiteX0" y="connsiteY0"/>
                </a:cxn>
                <a:cxn ang="0">
                  <a:pos x="connsiteX1" y="connsiteY1"/>
                </a:cxn>
                <a:cxn ang="0">
                  <a:pos x="connsiteX2" y="connsiteY2"/>
                </a:cxn>
              </a:cxnLst>
              <a:rect l="l" t="t" r="r" b="b"/>
              <a:pathLst>
                <a:path w="404261" h="365760">
                  <a:moveTo>
                    <a:pt x="0" y="0"/>
                  </a:moveTo>
                  <a:lnTo>
                    <a:pt x="404261" y="0"/>
                  </a:lnTo>
                  <a:lnTo>
                    <a:pt x="404261" y="365760"/>
                  </a:lnTo>
                </a:path>
              </a:pathLst>
            </a:custGeom>
            <a:noFill/>
            <a:ln w="19050">
              <a:solidFill>
                <a:srgbClr val="00FFFF"/>
              </a:solidFill>
            </a:ln>
            <a:effectLst>
              <a:outerShdw blurRad="63500" sx="102000" sy="102000" algn="ctr" rotWithShape="0">
                <a:srgbClr val="00B0F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32865" rtl="0" eaLnBrk="1" fontAlgn="auto" latinLnBrk="0" hangingPunct="1">
                <a:lnSpc>
                  <a:spcPct val="100000"/>
                </a:lnSpc>
                <a:spcBef>
                  <a:spcPts val="0"/>
                </a:spcBef>
                <a:spcAft>
                  <a:spcPts val="0"/>
                </a:spcAft>
                <a:buClrTx/>
                <a:buSzTx/>
                <a:buFontTx/>
                <a:buNone/>
                <a:defRPr/>
              </a:pPr>
              <a:endParaRPr kumimoji="0" lang="zh-CN" altLang="en-US" sz="1545"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cs"/>
              </a:endParaRPr>
            </a:p>
          </p:txBody>
        </p:sp>
        <p:sp>
          <p:nvSpPr>
            <p:cNvPr id="43" name="任意多边形: 形状 42"/>
            <p:cNvSpPr/>
            <p:nvPr/>
          </p:nvSpPr>
          <p:spPr>
            <a:xfrm flipH="1" flipV="1">
              <a:off x="889438" y="5886969"/>
              <a:ext cx="507160" cy="265882"/>
            </a:xfrm>
            <a:custGeom>
              <a:avLst/>
              <a:gdLst>
                <a:gd name="connsiteX0" fmla="*/ 0 w 404261"/>
                <a:gd name="connsiteY0" fmla="*/ 0 h 365760"/>
                <a:gd name="connsiteX1" fmla="*/ 404261 w 404261"/>
                <a:gd name="connsiteY1" fmla="*/ 0 h 365760"/>
                <a:gd name="connsiteX2" fmla="*/ 404261 w 404261"/>
                <a:gd name="connsiteY2" fmla="*/ 365760 h 365760"/>
              </a:gdLst>
              <a:ahLst/>
              <a:cxnLst>
                <a:cxn ang="0">
                  <a:pos x="connsiteX0" y="connsiteY0"/>
                </a:cxn>
                <a:cxn ang="0">
                  <a:pos x="connsiteX1" y="connsiteY1"/>
                </a:cxn>
                <a:cxn ang="0">
                  <a:pos x="connsiteX2" y="connsiteY2"/>
                </a:cxn>
              </a:cxnLst>
              <a:rect l="l" t="t" r="r" b="b"/>
              <a:pathLst>
                <a:path w="404261" h="365760">
                  <a:moveTo>
                    <a:pt x="0" y="0"/>
                  </a:moveTo>
                  <a:lnTo>
                    <a:pt x="404261" y="0"/>
                  </a:lnTo>
                  <a:lnTo>
                    <a:pt x="404261" y="365760"/>
                  </a:lnTo>
                </a:path>
              </a:pathLst>
            </a:custGeom>
            <a:noFill/>
            <a:ln w="19050">
              <a:solidFill>
                <a:srgbClr val="00FFFF"/>
              </a:solidFill>
            </a:ln>
            <a:effectLst>
              <a:outerShdw blurRad="63500" sx="102000" sy="102000" algn="ctr" rotWithShape="0">
                <a:srgbClr val="00B0F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32865" rtl="0" eaLnBrk="1" fontAlgn="auto" latinLnBrk="0" hangingPunct="1">
                <a:lnSpc>
                  <a:spcPct val="100000"/>
                </a:lnSpc>
                <a:spcBef>
                  <a:spcPts val="0"/>
                </a:spcBef>
                <a:spcAft>
                  <a:spcPts val="0"/>
                </a:spcAft>
                <a:buClrTx/>
                <a:buSzTx/>
                <a:buFontTx/>
                <a:buNone/>
                <a:defRPr/>
              </a:pPr>
              <a:endParaRPr kumimoji="0" lang="zh-CN" altLang="en-US" sz="1545"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cs"/>
              </a:endParaRPr>
            </a:p>
          </p:txBody>
        </p:sp>
        <p:sp>
          <p:nvSpPr>
            <p:cNvPr id="44" name="任意多边形: 形状 43"/>
            <p:cNvSpPr/>
            <p:nvPr/>
          </p:nvSpPr>
          <p:spPr>
            <a:xfrm flipV="1">
              <a:off x="3643957" y="5886969"/>
              <a:ext cx="507160" cy="265882"/>
            </a:xfrm>
            <a:custGeom>
              <a:avLst/>
              <a:gdLst>
                <a:gd name="connsiteX0" fmla="*/ 0 w 404261"/>
                <a:gd name="connsiteY0" fmla="*/ 0 h 365760"/>
                <a:gd name="connsiteX1" fmla="*/ 404261 w 404261"/>
                <a:gd name="connsiteY1" fmla="*/ 0 h 365760"/>
                <a:gd name="connsiteX2" fmla="*/ 404261 w 404261"/>
                <a:gd name="connsiteY2" fmla="*/ 365760 h 365760"/>
              </a:gdLst>
              <a:ahLst/>
              <a:cxnLst>
                <a:cxn ang="0">
                  <a:pos x="connsiteX0" y="connsiteY0"/>
                </a:cxn>
                <a:cxn ang="0">
                  <a:pos x="connsiteX1" y="connsiteY1"/>
                </a:cxn>
                <a:cxn ang="0">
                  <a:pos x="connsiteX2" y="connsiteY2"/>
                </a:cxn>
              </a:cxnLst>
              <a:rect l="l" t="t" r="r" b="b"/>
              <a:pathLst>
                <a:path w="404261" h="365760">
                  <a:moveTo>
                    <a:pt x="0" y="0"/>
                  </a:moveTo>
                  <a:lnTo>
                    <a:pt x="404261" y="0"/>
                  </a:lnTo>
                  <a:lnTo>
                    <a:pt x="404261" y="365760"/>
                  </a:lnTo>
                </a:path>
              </a:pathLst>
            </a:custGeom>
            <a:noFill/>
            <a:ln w="19050">
              <a:solidFill>
                <a:srgbClr val="00FFFF"/>
              </a:solidFill>
            </a:ln>
            <a:effectLst>
              <a:outerShdw blurRad="63500" sx="102000" sy="102000" algn="ctr" rotWithShape="0">
                <a:srgbClr val="00B0F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32865" rtl="0" eaLnBrk="1" fontAlgn="auto" latinLnBrk="0" hangingPunct="1">
                <a:lnSpc>
                  <a:spcPct val="100000"/>
                </a:lnSpc>
                <a:spcBef>
                  <a:spcPts val="0"/>
                </a:spcBef>
                <a:spcAft>
                  <a:spcPts val="0"/>
                </a:spcAft>
                <a:buClrTx/>
                <a:buSzTx/>
                <a:buFontTx/>
                <a:buNone/>
                <a:defRPr/>
              </a:pPr>
              <a:endParaRPr kumimoji="0" lang="zh-CN" altLang="en-US" sz="1545"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cs"/>
              </a:endParaRPr>
            </a:p>
          </p:txBody>
        </p:sp>
      </p:grpSp>
      <p:sp>
        <p:nvSpPr>
          <p:cNvPr id="45" name="文本框 44"/>
          <p:cNvSpPr txBox="1"/>
          <p:nvPr/>
        </p:nvSpPr>
        <p:spPr>
          <a:xfrm>
            <a:off x="251297" y="1115076"/>
            <a:ext cx="4817814" cy="2510194"/>
          </a:xfrm>
          <a:prstGeom prst="rect">
            <a:avLst/>
          </a:prstGeom>
        </p:spPr>
        <p:txBody>
          <a:bodyPr wrap="square">
            <a:noAutofit/>
          </a:bodyPr>
          <a:lstStyle/>
          <a:p>
            <a:pPr marL="0" marR="0" lvl="0" indent="0" algn="l" defTabSz="391795" rtl="0" eaLnBrk="1" fontAlgn="auto" latinLnBrk="0" hangingPunct="1">
              <a:lnSpc>
                <a:spcPct val="125000"/>
              </a:lnSpc>
              <a:spcBef>
                <a:spcPts val="0"/>
              </a:spcBef>
              <a:spcAft>
                <a:spcPts val="0"/>
              </a:spcAft>
              <a:buClrTx/>
              <a:buSzTx/>
              <a:buFontTx/>
              <a:buNone/>
              <a:defRPr/>
            </a:pPr>
            <a:r>
              <a:rPr kumimoji="0" lang="en-US" altLang="zh-CN" sz="141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mn-ea"/>
              </a:rPr>
              <a:t>Key Features:</a:t>
            </a:r>
          </a:p>
          <a:p>
            <a:pPr marL="342900" marR="0" lvl="0" indent="-342900" algn="l" defTabSz="391795" rtl="0" eaLnBrk="1" fontAlgn="auto" latinLnBrk="0" hangingPunct="1">
              <a:lnSpc>
                <a:spcPct val="125000"/>
              </a:lnSpc>
              <a:spcBef>
                <a:spcPts val="0"/>
              </a:spcBef>
              <a:spcAft>
                <a:spcPts val="0"/>
              </a:spcAft>
              <a:buClrTx/>
              <a:buSzTx/>
              <a:buFont typeface="Wingdings" panose="05000000000000000000" pitchFamily="2" charset="2"/>
              <a:buChar char="n"/>
              <a:defRPr/>
            </a:pPr>
            <a:r>
              <a:rPr kumimoji="0" lang="en-US" altLang="zh-CN" sz="1410" b="1" i="0" u="none" strike="noStrike" kern="1200" cap="none" spc="0" normalizeH="0" baseline="0" noProof="0" dirty="0">
                <a:ln>
                  <a:noFill/>
                </a:ln>
                <a:solidFill>
                  <a:srgbClr val="FFFF00"/>
                </a:solidFill>
                <a:effectLst/>
                <a:uLnTx/>
                <a:uFillTx/>
                <a:latin typeface="Arial" panose="020B0604020202020204" pitchFamily="34" charset="0"/>
                <a:ea typeface="微软雅黑" panose="020B0503020204020204" charset="-122"/>
                <a:cs typeface="Arial" panose="020B0604020202020204" pitchFamily="34" charset="0"/>
                <a:sym typeface="+mn-ea"/>
              </a:rPr>
              <a:t>Fast and efficiency</a:t>
            </a:r>
            <a:r>
              <a:rPr kumimoji="0" lang="en-US" altLang="zh-CN" sz="141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mn-ea"/>
              </a:rPr>
              <a:t>: 0-3h forecasts at 1km resolution, updated every 6-10 minutes.</a:t>
            </a:r>
          </a:p>
          <a:p>
            <a:pPr marL="342900" marR="0" lvl="0" indent="-342900" algn="l" defTabSz="391795" rtl="0" eaLnBrk="1" fontAlgn="auto" latinLnBrk="0" hangingPunct="1">
              <a:lnSpc>
                <a:spcPct val="125000"/>
              </a:lnSpc>
              <a:spcBef>
                <a:spcPts val="0"/>
              </a:spcBef>
              <a:spcAft>
                <a:spcPts val="0"/>
              </a:spcAft>
              <a:buClrTx/>
              <a:buSzTx/>
              <a:buFont typeface="Wingdings" panose="05000000000000000000" pitchFamily="2" charset="2"/>
              <a:buChar char="n"/>
              <a:defRPr/>
            </a:pPr>
            <a:r>
              <a:rPr kumimoji="0" lang="en-US" altLang="zh-CN" sz="1410" b="1" i="0" u="none" strike="noStrike" kern="1200" cap="none" spc="0" normalizeH="0" baseline="0" noProof="0" dirty="0">
                <a:ln>
                  <a:noFill/>
                </a:ln>
                <a:solidFill>
                  <a:srgbClr val="FFFF00"/>
                </a:solidFill>
                <a:effectLst/>
                <a:uLnTx/>
                <a:uFillTx/>
                <a:latin typeface="Arial" panose="020B0604020202020204" pitchFamily="34" charset="0"/>
                <a:ea typeface="微软雅黑" panose="020B0503020204020204" charset="-122"/>
                <a:cs typeface="Arial" panose="020B0604020202020204" pitchFamily="34" charset="0"/>
                <a:sym typeface="+mn-ea"/>
              </a:rPr>
              <a:t>Technical Innovation</a:t>
            </a:r>
            <a:r>
              <a:rPr kumimoji="0" lang="en-US" altLang="zh-CN" sz="141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mn-ea"/>
              </a:rPr>
              <a:t>: A Physics-AI hybrid model trained with an "Expert-in-the-Loop" mechanism to bridge the gap between objective scores and subjective forecast quality.</a:t>
            </a:r>
          </a:p>
          <a:p>
            <a:pPr marL="342900" marR="0" lvl="0" indent="-342900" algn="l" defTabSz="391795" rtl="0" eaLnBrk="1" fontAlgn="auto" latinLnBrk="0" hangingPunct="1">
              <a:lnSpc>
                <a:spcPct val="125000"/>
              </a:lnSpc>
              <a:spcBef>
                <a:spcPts val="0"/>
              </a:spcBef>
              <a:spcAft>
                <a:spcPts val="0"/>
              </a:spcAft>
              <a:buClrTx/>
              <a:buSzTx/>
              <a:buFont typeface="Wingdings" panose="05000000000000000000" pitchFamily="2" charset="2"/>
              <a:buChar char="n"/>
              <a:defRPr/>
            </a:pPr>
            <a:r>
              <a:rPr kumimoji="0" lang="en-US" altLang="zh-CN" sz="1410" b="1" i="0" u="none" strike="noStrike" kern="1200" cap="none" spc="0" normalizeH="0" baseline="0" noProof="0" dirty="0">
                <a:ln>
                  <a:noFill/>
                </a:ln>
                <a:solidFill>
                  <a:srgbClr val="FFFF00"/>
                </a:solidFill>
                <a:effectLst/>
                <a:uLnTx/>
                <a:uFillTx/>
                <a:latin typeface="Arial" panose="020B0604020202020204" pitchFamily="34" charset="0"/>
                <a:ea typeface="微软雅黑" panose="020B0503020204020204" charset="-122"/>
                <a:cs typeface="Arial" panose="020B0604020202020204" pitchFamily="34" charset="0"/>
                <a:sym typeface="+mn-ea"/>
              </a:rPr>
              <a:t>Data Foundation</a:t>
            </a:r>
            <a:r>
              <a:rPr kumimoji="0" lang="en-US" altLang="zh-CN" sz="141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mn-ea"/>
              </a:rPr>
              <a:t>: Utilizes a high-quality, multi-source fused precipitation dataset.</a:t>
            </a:r>
            <a:endParaRPr kumimoji="0" lang="en-US" altLang="zh-CN" sz="141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mn-ea"/>
            </a:endParaRPr>
          </a:p>
        </p:txBody>
      </p:sp>
      <p:pic>
        <p:nvPicPr>
          <p:cNvPr id="2" name="图片 1"/>
          <p:cNvPicPr>
            <a:picLocks noChangeAspect="1"/>
          </p:cNvPicPr>
          <p:nvPr/>
        </p:nvPicPr>
        <p:blipFill>
          <a:blip r:embed="rId8"/>
          <a:stretch>
            <a:fillRect/>
          </a:stretch>
        </p:blipFill>
        <p:spPr>
          <a:xfrm>
            <a:off x="251297" y="3635473"/>
            <a:ext cx="4762454" cy="3222714"/>
          </a:xfrm>
          <a:prstGeom prst="rect">
            <a:avLst/>
          </a:prstGeom>
        </p:spPr>
      </p:pic>
      <p:grpSp>
        <p:nvGrpSpPr>
          <p:cNvPr id="32" name="组合 31"/>
          <p:cNvGrpSpPr/>
          <p:nvPr/>
        </p:nvGrpSpPr>
        <p:grpSpPr>
          <a:xfrm>
            <a:off x="84" y="64720"/>
            <a:ext cx="12236363" cy="778197"/>
            <a:chOff x="152400" y="163943"/>
            <a:chExt cx="24126945" cy="1323439"/>
          </a:xfrm>
        </p:grpSpPr>
        <p:sp>
          <p:nvSpPr>
            <p:cNvPr id="33" name="文本框 32"/>
            <p:cNvSpPr txBox="1"/>
            <p:nvPr/>
          </p:nvSpPr>
          <p:spPr>
            <a:xfrm>
              <a:off x="940164" y="341196"/>
              <a:ext cx="23339181" cy="7851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00"/>
                  </a:solidFill>
                  <a:effectLst/>
                  <a:uLnTx/>
                  <a:uFillTx/>
                  <a:latin typeface="Arial" panose="020B0604020202020204" pitchFamily="34" charset="0"/>
                  <a:ea typeface="微软雅黑" panose="020B0503020204020204" charset="-122"/>
                  <a:cs typeface="Arial" panose="020B0604020202020204" pitchFamily="34" charset="0"/>
                </a:rPr>
                <a:t>1. FengLei</a:t>
              </a:r>
              <a:r>
                <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 0-3 hours Nowcasting Model </a:t>
              </a:r>
            </a:p>
          </p:txBody>
        </p:sp>
        <p:sp>
          <p:nvSpPr>
            <p:cNvPr id="34" name="矩形 33"/>
            <p:cNvSpPr/>
            <p:nvPr/>
          </p:nvSpPr>
          <p:spPr>
            <a:xfrm>
              <a:off x="152400" y="163943"/>
              <a:ext cx="700331" cy="1323439"/>
            </a:xfrm>
            <a:prstGeom prst="rect">
              <a:avLst/>
            </a:prstGeom>
            <a:gradFill flip="none" rotWithShape="1">
              <a:gsLst>
                <a:gs pos="0">
                  <a:srgbClr val="002E85"/>
                </a:gs>
                <a:gs pos="100000">
                  <a:srgbClr val="007AA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id="{281278FC-91BA-041B-3523-3900B613AF65}"/>
              </a:ext>
            </a:extLst>
          </p:cNvPr>
          <p:cNvGrpSpPr/>
          <p:nvPr/>
        </p:nvGrpSpPr>
        <p:grpSpPr>
          <a:xfrm>
            <a:off x="5431417" y="653573"/>
            <a:ext cx="3382948" cy="3050044"/>
            <a:chOff x="8820469" y="5045908"/>
            <a:chExt cx="6712585" cy="6052023"/>
          </a:xfrm>
        </p:grpSpPr>
        <p:sp>
          <p:nvSpPr>
            <p:cNvPr id="5" name="矩形: 圆角 4">
              <a:extLst>
                <a:ext uri="{FF2B5EF4-FFF2-40B4-BE49-F238E27FC236}">
                  <a16:creationId xmlns:a16="http://schemas.microsoft.com/office/drawing/2014/main" id="{F8E388A0-CA0F-82B5-66B2-46CF2B4640D6}"/>
                </a:ext>
              </a:extLst>
            </p:cNvPr>
            <p:cNvSpPr/>
            <p:nvPr/>
          </p:nvSpPr>
          <p:spPr>
            <a:xfrm>
              <a:off x="9606491" y="5045908"/>
              <a:ext cx="5301303" cy="559159"/>
            </a:xfrm>
            <a:prstGeom prst="roundRect">
              <a:avLst>
                <a:gd name="adj" fmla="val 50000"/>
              </a:avLst>
            </a:prstGeom>
            <a:gradFill flip="none" rotWithShape="1">
              <a:gsLst>
                <a:gs pos="0">
                  <a:srgbClr val="00FFFF"/>
                </a:gs>
                <a:gs pos="100000">
                  <a:srgbClr val="016DFF"/>
                </a:gs>
                <a:gs pos="59000">
                  <a:srgbClr val="016DFF">
                    <a:alpha val="0"/>
                  </a:srgbClr>
                </a:gs>
              </a:gsLst>
              <a:lin ang="2700000" scaled="1"/>
              <a:tileRect/>
            </a:gradFill>
            <a:ln w="9525" cap="flat" cmpd="sng" algn="ctr">
              <a:gradFill flip="none" rotWithShape="1">
                <a:gsLst>
                  <a:gs pos="0">
                    <a:srgbClr val="00FFFF"/>
                  </a:gs>
                  <a:gs pos="100000">
                    <a:srgbClr val="016DFF"/>
                  </a:gs>
                </a:gsLst>
                <a:lin ang="2700000" scaled="1"/>
                <a:tileRect/>
              </a:gradFill>
              <a:prstDash val="solid"/>
              <a:miter lim="800000"/>
            </a:ln>
            <a:effectLst/>
          </p:spPr>
          <p:txBody>
            <a:bodyPr wrap="none"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391795"/>
              <a:r>
                <a:rPr lang="en-US" altLang="zh-CN" sz="1200" dirty="0">
                  <a:solidFill>
                    <a:prstClr val="white"/>
                  </a:solidFill>
                  <a:latin typeface="Arial" panose="020B0604020202020204" pitchFamily="34" charset="0"/>
                  <a:ea typeface="微软雅黑" panose="020B0503020204020204" charset="-122"/>
                </a:rPr>
                <a:t>                      Observation</a:t>
              </a:r>
            </a:p>
          </p:txBody>
        </p:sp>
        <p:pic>
          <p:nvPicPr>
            <p:cNvPr id="6" name="内容占位符 3" descr="2025-06-30 20_50~2025-06-30 23_50 (1)">
              <a:extLst>
                <a:ext uri="{FF2B5EF4-FFF2-40B4-BE49-F238E27FC236}">
                  <a16:creationId xmlns:a16="http://schemas.microsoft.com/office/drawing/2014/main" id="{5448CB30-AEA4-FA35-0743-BCDBA0AA4A93}"/>
                </a:ext>
              </a:extLst>
            </p:cNvPr>
            <p:cNvPicPr>
              <a:picLocks noChangeAspect="1"/>
            </p:cNvPicPr>
            <p:nvPr>
              <p:custDataLst>
                <p:tags r:id="rId5"/>
              </p:custDataLst>
            </p:nvPr>
          </p:nvPicPr>
          <p:blipFill>
            <a:blip r:embed="rId9"/>
            <a:stretch>
              <a:fillRect/>
            </a:stretch>
          </p:blipFill>
          <p:spPr>
            <a:xfrm>
              <a:off x="8820469" y="6002691"/>
              <a:ext cx="6712585" cy="5095240"/>
            </a:xfrm>
            <a:prstGeom prst="rect">
              <a:avLst/>
            </a:prstGeom>
          </p:spPr>
        </p:pic>
      </p:grpSp>
      <p:grpSp>
        <p:nvGrpSpPr>
          <p:cNvPr id="7" name="组合 6">
            <a:extLst>
              <a:ext uri="{FF2B5EF4-FFF2-40B4-BE49-F238E27FC236}">
                <a16:creationId xmlns:a16="http://schemas.microsoft.com/office/drawing/2014/main" id="{B7142A5C-651C-A303-8C2B-013263D7ACDE}"/>
              </a:ext>
            </a:extLst>
          </p:cNvPr>
          <p:cNvGrpSpPr/>
          <p:nvPr/>
        </p:nvGrpSpPr>
        <p:grpSpPr>
          <a:xfrm>
            <a:off x="8848794" y="632173"/>
            <a:ext cx="3274476" cy="3082523"/>
            <a:chOff x="15825152" y="5006862"/>
            <a:chExt cx="6497352" cy="6116470"/>
          </a:xfrm>
        </p:grpSpPr>
        <p:sp>
          <p:nvSpPr>
            <p:cNvPr id="8" name="矩形: 圆角 7">
              <a:extLst>
                <a:ext uri="{FF2B5EF4-FFF2-40B4-BE49-F238E27FC236}">
                  <a16:creationId xmlns:a16="http://schemas.microsoft.com/office/drawing/2014/main" id="{BD96A472-29CF-1FA8-85DC-E732728B9C4D}"/>
                </a:ext>
              </a:extLst>
            </p:cNvPr>
            <p:cNvSpPr/>
            <p:nvPr/>
          </p:nvSpPr>
          <p:spPr>
            <a:xfrm>
              <a:off x="16423177" y="5006862"/>
              <a:ext cx="5752206" cy="762945"/>
            </a:xfrm>
            <a:prstGeom prst="roundRect">
              <a:avLst>
                <a:gd name="adj" fmla="val 50000"/>
              </a:avLst>
            </a:prstGeom>
            <a:gradFill flip="none" rotWithShape="1">
              <a:gsLst>
                <a:gs pos="0">
                  <a:srgbClr val="00FFFF"/>
                </a:gs>
                <a:gs pos="100000">
                  <a:srgbClr val="016DFF"/>
                </a:gs>
                <a:gs pos="59000">
                  <a:srgbClr val="016DFF">
                    <a:alpha val="0"/>
                  </a:srgbClr>
                </a:gs>
              </a:gsLst>
              <a:lin ang="2700000" scaled="1"/>
              <a:tileRect/>
            </a:gradFill>
            <a:ln w="9525" cap="flat" cmpd="sng" algn="ctr">
              <a:gradFill flip="none" rotWithShape="1">
                <a:gsLst>
                  <a:gs pos="0">
                    <a:srgbClr val="00FFFF"/>
                  </a:gs>
                  <a:gs pos="100000">
                    <a:srgbClr val="016DFF"/>
                  </a:gs>
                </a:gsLst>
                <a:lin ang="2700000" scaled="1"/>
                <a:tileRect/>
              </a:gradFill>
              <a:prstDash val="solid"/>
              <a:miter lim="800000"/>
            </a:ln>
            <a:effectLst/>
          </p:spPr>
          <p:txBody>
            <a:bodyPr wrap="none"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391795"/>
              <a:r>
                <a:rPr lang="en-US" altLang="zh-CN" sz="1200" dirty="0" err="1">
                  <a:solidFill>
                    <a:prstClr val="white"/>
                  </a:solidFill>
                  <a:latin typeface="Arial" panose="020B0604020202020204" pitchFamily="34" charset="0"/>
                  <a:ea typeface="微软雅黑" panose="020B0503020204020204" charset="-122"/>
                </a:rPr>
                <a:t>FengLei</a:t>
              </a:r>
              <a:r>
                <a:rPr lang="en-US" altLang="zh-CN" sz="1200" dirty="0">
                  <a:solidFill>
                    <a:prstClr val="white"/>
                  </a:solidFill>
                  <a:latin typeface="Arial" panose="020B0604020202020204" pitchFamily="34" charset="0"/>
                  <a:ea typeface="微软雅黑" panose="020B0503020204020204" charset="-122"/>
                </a:rPr>
                <a:t>  forecast </a:t>
              </a:r>
            </a:p>
            <a:p>
              <a:pPr algn="ctr" defTabSz="391795"/>
              <a:r>
                <a:rPr lang="en-US" altLang="zh-CN" sz="1200" dirty="0">
                  <a:solidFill>
                    <a:prstClr val="white"/>
                  </a:solidFill>
                  <a:latin typeface="Arial" panose="020B0604020202020204" pitchFamily="34" charset="0"/>
                  <a:ea typeface="微软雅黑" panose="020B0503020204020204" charset="-122"/>
                </a:rPr>
                <a:t>of 3-h precipitation at 10-min intervals</a:t>
              </a:r>
            </a:p>
          </p:txBody>
        </p:sp>
        <p:pic>
          <p:nvPicPr>
            <p:cNvPr id="9" name="图片 8" descr="2025-06-30 20_50~2025-06-30 23_50 (6)">
              <a:extLst>
                <a:ext uri="{FF2B5EF4-FFF2-40B4-BE49-F238E27FC236}">
                  <a16:creationId xmlns:a16="http://schemas.microsoft.com/office/drawing/2014/main" id="{1BC29C31-8A20-811B-E881-9E1FD1E27C5D}"/>
                </a:ext>
              </a:extLst>
            </p:cNvPr>
            <p:cNvPicPr>
              <a:picLocks noChangeAspect="1"/>
            </p:cNvPicPr>
            <p:nvPr>
              <p:custDataLst>
                <p:tags r:id="rId4"/>
              </p:custDataLst>
            </p:nvPr>
          </p:nvPicPr>
          <p:blipFill>
            <a:blip r:embed="rId10"/>
            <a:stretch>
              <a:fillRect/>
            </a:stretch>
          </p:blipFill>
          <p:spPr>
            <a:xfrm>
              <a:off x="15825152" y="5964592"/>
              <a:ext cx="6497352" cy="5158740"/>
            </a:xfrm>
            <a:prstGeom prst="rect">
              <a:avLst/>
            </a:prstGeom>
          </p:spPr>
        </p:pic>
      </p:grpSp>
      <p:grpSp>
        <p:nvGrpSpPr>
          <p:cNvPr id="13" name="组合 12">
            <a:extLst>
              <a:ext uri="{FF2B5EF4-FFF2-40B4-BE49-F238E27FC236}">
                <a16:creationId xmlns:a16="http://schemas.microsoft.com/office/drawing/2014/main" id="{9D3A9BB2-7C54-518E-4D80-254B9323F352}"/>
              </a:ext>
            </a:extLst>
          </p:cNvPr>
          <p:cNvGrpSpPr/>
          <p:nvPr/>
        </p:nvGrpSpPr>
        <p:grpSpPr>
          <a:xfrm>
            <a:off x="7405598" y="3857137"/>
            <a:ext cx="3288541" cy="2921826"/>
            <a:chOff x="7405598" y="3857137"/>
            <a:chExt cx="3288541" cy="2921826"/>
          </a:xfrm>
        </p:grpSpPr>
        <p:sp>
          <p:nvSpPr>
            <p:cNvPr id="11" name="矩形: 圆角 10">
              <a:extLst>
                <a:ext uri="{FF2B5EF4-FFF2-40B4-BE49-F238E27FC236}">
                  <a16:creationId xmlns:a16="http://schemas.microsoft.com/office/drawing/2014/main" id="{1E3C2329-13FC-088A-DF9E-B7D024641F54}"/>
                </a:ext>
              </a:extLst>
            </p:cNvPr>
            <p:cNvSpPr/>
            <p:nvPr/>
          </p:nvSpPr>
          <p:spPr>
            <a:xfrm>
              <a:off x="7714017" y="3857137"/>
              <a:ext cx="2671702" cy="281800"/>
            </a:xfrm>
            <a:prstGeom prst="roundRect">
              <a:avLst>
                <a:gd name="adj" fmla="val 50000"/>
              </a:avLst>
            </a:prstGeom>
            <a:gradFill flip="none" rotWithShape="1">
              <a:gsLst>
                <a:gs pos="0">
                  <a:srgbClr val="00FFFF"/>
                </a:gs>
                <a:gs pos="100000">
                  <a:srgbClr val="016DFF"/>
                </a:gs>
                <a:gs pos="59000">
                  <a:srgbClr val="016DFF">
                    <a:alpha val="0"/>
                  </a:srgbClr>
                </a:gs>
              </a:gsLst>
              <a:lin ang="2700000" scaled="1"/>
              <a:tileRect/>
            </a:gradFill>
            <a:ln w="9525" cap="flat" cmpd="sng" algn="ctr">
              <a:gradFill flip="none" rotWithShape="1">
                <a:gsLst>
                  <a:gs pos="0">
                    <a:srgbClr val="00FFFF"/>
                  </a:gs>
                  <a:gs pos="100000">
                    <a:srgbClr val="016DFF"/>
                  </a:gs>
                </a:gsLst>
                <a:lin ang="2700000" scaled="1"/>
                <a:tileRect/>
              </a:gradFill>
              <a:prstDash val="solid"/>
              <a:miter lim="800000"/>
            </a:ln>
            <a:effectLst/>
          </p:spPr>
          <p:txBody>
            <a:bodyPr wrap="none"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391795"/>
              <a:r>
                <a:rPr lang="en-US" altLang="zh-CN" sz="1200" dirty="0">
                  <a:solidFill>
                    <a:prstClr val="white"/>
                  </a:solidFill>
                  <a:latin typeface="Arial" panose="020B0604020202020204" pitchFamily="34" charset="0"/>
                  <a:ea typeface="微软雅黑" panose="020B0503020204020204" charset="-122"/>
                </a:rPr>
                <a:t>Rainstorm-induced geohazards</a:t>
              </a:r>
            </a:p>
          </p:txBody>
        </p:sp>
        <p:pic>
          <p:nvPicPr>
            <p:cNvPr id="12" name="mda-rg10w4kmd208ykkw">
              <a:hlinkClick r:id="" action="ppaction://media"/>
              <a:extLst>
                <a:ext uri="{FF2B5EF4-FFF2-40B4-BE49-F238E27FC236}">
                  <a16:creationId xmlns:a16="http://schemas.microsoft.com/office/drawing/2014/main" id="{B72DF838-9701-A91B-98FD-C88AB1D0EFDD}"/>
                </a:ext>
              </a:extLst>
            </p:cNvPr>
            <p:cNvPicPr/>
            <p:nvPr>
              <a:videoFile r:link="rId3"/>
              <p:extLst>
                <p:ext uri="{DAA4B4D4-6D71-4841-9C94-3DE7FCFB9230}">
                  <p14:media xmlns:p14="http://schemas.microsoft.com/office/powerpoint/2010/main" r:embed="rId2"/>
                </p:ext>
              </p:extLst>
            </p:nvPr>
          </p:nvPicPr>
          <p:blipFill>
            <a:blip r:embed="rId11"/>
            <a:stretch>
              <a:fillRect/>
            </a:stretch>
          </p:blipFill>
          <p:spPr>
            <a:xfrm>
              <a:off x="7405598" y="4198309"/>
              <a:ext cx="3288541" cy="2580654"/>
            </a:xfrm>
            <a:prstGeom prst="rect">
              <a:avLst/>
            </a:prstGeom>
          </p:spPr>
        </p:pic>
      </p:grpSp>
      <p:sp>
        <p:nvSpPr>
          <p:cNvPr id="14" name="箭头: 左弧形 13">
            <a:extLst>
              <a:ext uri="{FF2B5EF4-FFF2-40B4-BE49-F238E27FC236}">
                <a16:creationId xmlns:a16="http://schemas.microsoft.com/office/drawing/2014/main" id="{F6F9B8EB-C7CB-E5EF-B176-108F5B34DF01}"/>
              </a:ext>
            </a:extLst>
          </p:cNvPr>
          <p:cNvSpPr/>
          <p:nvPr/>
        </p:nvSpPr>
        <p:spPr>
          <a:xfrm rot="20110436">
            <a:off x="6362700" y="3857137"/>
            <a:ext cx="762000" cy="1562588"/>
          </a:xfrm>
          <a:prstGeom prst="curved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video>
              <p:cMediaNode>
                <p:cTn id="2" fill="hold" display="1">
                  <p:stCondLst>
                    <p:cond delay="indefinite"/>
                  </p:stCondLst>
                </p:cTn>
                <p:tgtEl>
                  <p:spTgt spid="1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32" b="99536" l="69" r="99452"/>
                    </a14:imgEffect>
                  </a14:imgLayer>
                </a14:imgProps>
              </a:ext>
              <a:ext uri="{28A0092B-C50C-407E-A947-70E740481C1C}">
                <a14:useLocalDpi xmlns:a14="http://schemas.microsoft.com/office/drawing/2010/main" val="0"/>
              </a:ext>
            </a:extLst>
          </a:blip>
          <a:srcRect r="54979" b="6971"/>
          <a:stretch>
            <a:fillRect/>
          </a:stretch>
        </p:blipFill>
        <p:spPr bwMode="auto">
          <a:xfrm>
            <a:off x="9395436" y="443933"/>
            <a:ext cx="2796669" cy="592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84" y="0"/>
            <a:ext cx="12192021" cy="6837538"/>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91795" rtl="0" eaLnBrk="1" fontAlgn="auto" latinLnBrk="0" hangingPunct="1">
              <a:lnSpc>
                <a:spcPct val="100000"/>
              </a:lnSpc>
              <a:spcBef>
                <a:spcPts val="0"/>
              </a:spcBef>
              <a:spcAft>
                <a:spcPts val="0"/>
              </a:spcAft>
              <a:buClrTx/>
              <a:buSzTx/>
              <a:buFontTx/>
              <a:buNone/>
              <a:defRPr/>
            </a:pPr>
            <a:endParaRPr kumimoji="0" lang="zh-CN" altLang="en-US" sz="910" b="0" i="0" u="none" strike="noStrike" kern="1200" cap="none" spc="0" normalizeH="0" baseline="0" noProof="0">
              <a:ln>
                <a:noFill/>
              </a:ln>
              <a:solidFill>
                <a:prstClr val="white"/>
              </a:solidFill>
              <a:effectLst/>
              <a:uLnTx/>
              <a:uFillTx/>
              <a:latin typeface="Aptos"/>
              <a:ea typeface="等线" panose="02010600030101010101" pitchFamily="2" charset="-122"/>
              <a:cs typeface="+mn-cs"/>
            </a:endParaRPr>
          </a:p>
        </p:txBody>
      </p:sp>
      <p:sp>
        <p:nvSpPr>
          <p:cNvPr id="6" name="矩形 5"/>
          <p:cNvSpPr/>
          <p:nvPr/>
        </p:nvSpPr>
        <p:spPr>
          <a:xfrm>
            <a:off x="68754" y="-189513"/>
            <a:ext cx="12153618" cy="6858187"/>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91795" rtl="0" eaLnBrk="1" fontAlgn="auto" latinLnBrk="0" hangingPunct="1">
              <a:lnSpc>
                <a:spcPct val="100000"/>
              </a:lnSpc>
              <a:spcBef>
                <a:spcPts val="0"/>
              </a:spcBef>
              <a:spcAft>
                <a:spcPts val="0"/>
              </a:spcAft>
              <a:buClrTx/>
              <a:buSzTx/>
              <a:buFontTx/>
              <a:buNone/>
              <a:defRPr/>
            </a:pPr>
            <a:endParaRPr kumimoji="0" lang="zh-CN" altLang="en-US" sz="910" b="0" i="0" u="none" strike="noStrike" kern="1200" cap="none" spc="0" normalizeH="0" baseline="0" noProof="0">
              <a:ln>
                <a:noFill/>
              </a:ln>
              <a:solidFill>
                <a:prstClr val="white"/>
              </a:solidFill>
              <a:effectLst/>
              <a:uLnTx/>
              <a:uFillTx/>
              <a:latin typeface="Aptos"/>
              <a:ea typeface="等线" panose="02010600030101010101" pitchFamily="2" charset="-122"/>
              <a:cs typeface="+mn-cs"/>
            </a:endParaRPr>
          </a:p>
        </p:txBody>
      </p:sp>
      <p:sp>
        <p:nvSpPr>
          <p:cNvPr id="13" name="文本框 12"/>
          <p:cNvSpPr txBox="1"/>
          <p:nvPr/>
        </p:nvSpPr>
        <p:spPr>
          <a:xfrm>
            <a:off x="400212" y="826039"/>
            <a:ext cx="5903742" cy="2943563"/>
          </a:xfrm>
          <a:prstGeom prst="rect">
            <a:avLst/>
          </a:prstGeom>
          <a:noFill/>
        </p:spPr>
        <p:txBody>
          <a:bodyPr wrap="square">
            <a:spAutoFit/>
          </a:bodyPr>
          <a:lstStyle/>
          <a:p>
            <a:pPr defTabSz="391795">
              <a:lnSpc>
                <a:spcPct val="125000"/>
              </a:lnSpc>
              <a:defRPr/>
            </a:pPr>
            <a:r>
              <a:rPr lang="en-US" altLang="zh-CN" sz="1410" b="1" dirty="0">
                <a:solidFill>
                  <a:prstClr val="white"/>
                </a:solidFill>
                <a:latin typeface="Arial" panose="020B0604020202020204" pitchFamily="34" charset="0"/>
                <a:ea typeface="微软雅黑" panose="020B0503020204020204" charset="-122"/>
                <a:cs typeface="Arial" panose="020B0604020202020204" pitchFamily="34" charset="0"/>
              </a:rPr>
              <a:t>Key Capabilities:</a:t>
            </a:r>
          </a:p>
          <a:p>
            <a:pPr marL="783590" marR="0" lvl="1" indent="-391795" algn="l" defTabSz="391795" rtl="0" eaLnBrk="1" fontAlgn="auto" latinLnBrk="0" hangingPunct="1">
              <a:lnSpc>
                <a:spcPct val="120000"/>
              </a:lnSpc>
              <a:spcBef>
                <a:spcPts val="0"/>
              </a:spcBef>
              <a:spcAft>
                <a:spcPts val="0"/>
              </a:spcAft>
              <a:buClrTx/>
              <a:buSzTx/>
              <a:buFont typeface="Arial" panose="020B0604020202020204" pitchFamily="34" charset="0"/>
              <a:buChar char="•"/>
              <a:defRPr/>
            </a:pPr>
            <a:r>
              <a:rPr lang="en-US" altLang="zh-CN" sz="1410" b="1" dirty="0">
                <a:solidFill>
                  <a:srgbClr val="FFFF00"/>
                </a:solidFill>
                <a:latin typeface="Arial" panose="020B0604020202020204" pitchFamily="34" charset="0"/>
                <a:ea typeface="微软雅黑" panose="020B0503020204020204" charset="-122"/>
                <a:cs typeface="Arial" panose="020B0604020202020204" pitchFamily="34" charset="0"/>
              </a:rPr>
              <a:t>Fast &amp; Efficient: </a:t>
            </a:r>
            <a:r>
              <a:rPr lang="en-US" altLang="zh-CN" sz="1410" b="1" dirty="0">
                <a:solidFill>
                  <a:prstClr val="white"/>
                </a:solidFill>
                <a:latin typeface="Arial" panose="020B0604020202020204" pitchFamily="34" charset="0"/>
                <a:ea typeface="微软雅黑" panose="020B0503020204020204" charset="-122"/>
                <a:cs typeface="Arial" panose="020B0604020202020204" pitchFamily="34" charset="0"/>
              </a:rPr>
              <a:t>Delivers a 15-day global forecast in ~3 minutes on a single GPU.</a:t>
            </a:r>
          </a:p>
          <a:p>
            <a:pPr marL="783590" marR="0" lvl="1" indent="-391795" algn="l" defTabSz="391795" rtl="0" eaLnBrk="1" fontAlgn="auto" latinLnBrk="0" hangingPunct="1">
              <a:lnSpc>
                <a:spcPct val="120000"/>
              </a:lnSpc>
              <a:spcBef>
                <a:spcPts val="0"/>
              </a:spcBef>
              <a:spcAft>
                <a:spcPts val="0"/>
              </a:spcAft>
              <a:buClrTx/>
              <a:buSzTx/>
              <a:buFont typeface="Arial" panose="020B0604020202020204" pitchFamily="34" charset="0"/>
              <a:buChar char="•"/>
              <a:defRPr/>
            </a:pPr>
            <a:r>
              <a:rPr lang="en-US" altLang="zh-CN" sz="1410" b="1" dirty="0">
                <a:solidFill>
                  <a:srgbClr val="FFFF00"/>
                </a:solidFill>
                <a:latin typeface="Arial" panose="020B0604020202020204" pitchFamily="34" charset="0"/>
                <a:ea typeface="微软雅黑" panose="020B0503020204020204" charset="-122"/>
                <a:cs typeface="Arial" panose="020B0604020202020204" pitchFamily="34" charset="0"/>
              </a:rPr>
              <a:t>Physics-Informed: </a:t>
            </a:r>
            <a:r>
              <a:rPr lang="en-US" altLang="zh-CN" sz="1410" b="1" dirty="0">
                <a:solidFill>
                  <a:prstClr val="white"/>
                </a:solidFill>
                <a:latin typeface="Arial" panose="020B0604020202020204" pitchFamily="34" charset="0"/>
                <a:ea typeface="微软雅黑" panose="020B0503020204020204" charset="-122"/>
                <a:cs typeface="Arial" panose="020B0604020202020204" pitchFamily="34" charset="0"/>
              </a:rPr>
              <a:t>Integrates physical laws to improve model stability and reduce systematic errors.</a:t>
            </a:r>
          </a:p>
          <a:p>
            <a:pPr marL="783590" marR="0" lvl="1" indent="-391795" algn="l" defTabSz="391795" rtl="0" eaLnBrk="1" fontAlgn="auto" latinLnBrk="0" hangingPunct="1">
              <a:lnSpc>
                <a:spcPct val="120000"/>
              </a:lnSpc>
              <a:spcBef>
                <a:spcPts val="0"/>
              </a:spcBef>
              <a:spcAft>
                <a:spcPts val="0"/>
              </a:spcAft>
              <a:buClrTx/>
              <a:buSzTx/>
              <a:buFont typeface="Arial" panose="020B0604020202020204" pitchFamily="34" charset="0"/>
              <a:buChar char="•"/>
              <a:defRPr/>
            </a:pPr>
            <a:r>
              <a:rPr lang="en-US" altLang="zh-CN" sz="1410" b="1" dirty="0">
                <a:solidFill>
                  <a:srgbClr val="FFFF00"/>
                </a:solidFill>
                <a:latin typeface="Arial" panose="020B0604020202020204" pitchFamily="34" charset="0"/>
                <a:ea typeface="微软雅黑" panose="020B0503020204020204" charset="-122"/>
                <a:cs typeface="Arial" panose="020B0604020202020204" pitchFamily="34" charset="0"/>
              </a:rPr>
              <a:t>Impact-Oriented: </a:t>
            </a:r>
            <a:r>
              <a:rPr lang="en-US" altLang="zh-CN" sz="1410" b="1" dirty="0">
                <a:solidFill>
                  <a:prstClr val="white"/>
                </a:solidFill>
                <a:latin typeface="Arial" panose="020B0604020202020204" pitchFamily="34" charset="0"/>
                <a:ea typeface="微软雅黑" panose="020B0503020204020204" charset="-122"/>
                <a:cs typeface="Arial" panose="020B0604020202020204" pitchFamily="34" charset="0"/>
              </a:rPr>
              <a:t>Enhanced prediction of surface variables like precipitation and wind, critical for energy, agriculture, and water management.</a:t>
            </a:r>
          </a:p>
          <a:p>
            <a:pPr marL="783590" marR="0" lvl="1" indent="-391795" algn="l" defTabSz="391795" rtl="0" eaLnBrk="1" fontAlgn="auto" latinLnBrk="0" hangingPunct="1">
              <a:lnSpc>
                <a:spcPct val="120000"/>
              </a:lnSpc>
              <a:spcBef>
                <a:spcPts val="0"/>
              </a:spcBef>
              <a:spcAft>
                <a:spcPts val="0"/>
              </a:spcAft>
              <a:buClrTx/>
              <a:buSzTx/>
              <a:buFont typeface="Arial" panose="020B0604020202020204" pitchFamily="34" charset="0"/>
              <a:buChar char="•"/>
              <a:defRPr/>
            </a:pPr>
            <a:r>
              <a:rPr lang="en-US" altLang="zh-CN" sz="1410" b="1" dirty="0">
                <a:solidFill>
                  <a:srgbClr val="FFFF00"/>
                </a:solidFill>
                <a:latin typeface="Arial" panose="020B0604020202020204" pitchFamily="34" charset="0"/>
                <a:ea typeface="微软雅黑" panose="020B0503020204020204" charset="-122"/>
                <a:cs typeface="Arial" panose="020B0604020202020204" pitchFamily="34" charset="0"/>
              </a:rPr>
              <a:t>Open &amp; Accessible: </a:t>
            </a:r>
            <a:r>
              <a:rPr lang="en-US" altLang="zh-CN" sz="1410" b="1" dirty="0">
                <a:solidFill>
                  <a:prstClr val="white"/>
                </a:solidFill>
                <a:latin typeface="Arial" panose="020B0604020202020204" pitchFamily="34" charset="0"/>
                <a:ea typeface="微软雅黑" panose="020B0503020204020204" charset="-122"/>
                <a:cs typeface="Arial" panose="020B0604020202020204" pitchFamily="34" charset="0"/>
              </a:rPr>
              <a:t>The model code is openly available on GitHub for research and use. </a:t>
            </a:r>
            <a:r>
              <a:rPr lang="en-US" altLang="zh-CN" sz="1410" b="1" dirty="0">
                <a:solidFill>
                  <a:prstClr val="white"/>
                </a:solidFill>
                <a:latin typeface="Arial" panose="020B0604020202020204" pitchFamily="34" charset="0"/>
                <a:ea typeface="微软雅黑" panose="020B0503020204020204" charset="-122"/>
                <a:cs typeface="Arial" panose="020B0604020202020204" pitchFamily="34" charset="0"/>
                <a:hlinkClick r:id="rId5"/>
              </a:rPr>
              <a:t>https://github.com/nmcdev/CMA-AIM-GFS-Fengqing</a:t>
            </a:r>
            <a:r>
              <a:rPr lang="en-US" altLang="zh-CN" sz="1410" b="1" dirty="0">
                <a:solidFill>
                  <a:prstClr val="white"/>
                </a:solidFill>
                <a:latin typeface="Arial" panose="020B0604020202020204" pitchFamily="34" charset="0"/>
                <a:ea typeface="微软雅黑" panose="020B0503020204020204" charset="-122"/>
                <a:cs typeface="Arial" panose="020B0604020202020204" pitchFamily="34" charset="0"/>
              </a:rPr>
              <a:t> </a:t>
            </a:r>
            <a:endParaRPr lang="zh-CN" altLang="en-US" sz="1410" b="1" dirty="0">
              <a:solidFill>
                <a:prstClr val="white"/>
              </a:solidFill>
              <a:latin typeface="Arial" panose="020B0604020202020204" pitchFamily="34" charset="0"/>
              <a:ea typeface="微软雅黑" panose="020B0503020204020204" charset="-122"/>
              <a:cs typeface="Arial" panose="020B0604020202020204" pitchFamily="34" charset="0"/>
            </a:endParaRPr>
          </a:p>
        </p:txBody>
      </p:sp>
      <p:grpSp>
        <p:nvGrpSpPr>
          <p:cNvPr id="41" name="组合 40"/>
          <p:cNvGrpSpPr/>
          <p:nvPr/>
        </p:nvGrpSpPr>
        <p:grpSpPr>
          <a:xfrm>
            <a:off x="84" y="64720"/>
            <a:ext cx="12222288" cy="778197"/>
            <a:chOff x="152400" y="163943"/>
            <a:chExt cx="24099193" cy="1323439"/>
          </a:xfrm>
        </p:grpSpPr>
        <p:sp>
          <p:nvSpPr>
            <p:cNvPr id="42" name="文本框 41"/>
            <p:cNvSpPr txBox="1"/>
            <p:nvPr/>
          </p:nvSpPr>
          <p:spPr>
            <a:xfrm>
              <a:off x="912412" y="493950"/>
              <a:ext cx="23339181" cy="7851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00"/>
                  </a:solidFill>
                  <a:effectLst/>
                  <a:uLnTx/>
                  <a:uFillTx/>
                  <a:latin typeface="Arial" panose="020B0604020202020204" pitchFamily="34" charset="0"/>
                  <a:ea typeface="微软雅黑" panose="020B0503020204020204" charset="-122"/>
                  <a:cs typeface="Arial" panose="020B0604020202020204" pitchFamily="34" charset="0"/>
                </a:rPr>
                <a:t>2. FengQing</a:t>
              </a:r>
              <a:r>
                <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 Global Short-Medium Forecast (0-15 Days)</a:t>
              </a:r>
            </a:p>
          </p:txBody>
        </p:sp>
        <p:sp>
          <p:nvSpPr>
            <p:cNvPr id="43" name="矩形 42"/>
            <p:cNvSpPr/>
            <p:nvPr/>
          </p:nvSpPr>
          <p:spPr>
            <a:xfrm>
              <a:off x="152400" y="163943"/>
              <a:ext cx="700331" cy="1323439"/>
            </a:xfrm>
            <a:prstGeom prst="rect">
              <a:avLst/>
            </a:prstGeom>
            <a:gradFill flip="none" rotWithShape="1">
              <a:gsLst>
                <a:gs pos="0">
                  <a:srgbClr val="002E85"/>
                </a:gs>
                <a:gs pos="100000">
                  <a:srgbClr val="007AA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4" name="图片 3">
            <a:extLst>
              <a:ext uri="{FF2B5EF4-FFF2-40B4-BE49-F238E27FC236}">
                <a16:creationId xmlns:a16="http://schemas.microsoft.com/office/drawing/2014/main" id="{7730E4F4-C149-7746-9F03-0BE8E0A935DE}"/>
              </a:ext>
            </a:extLst>
          </p:cNvPr>
          <p:cNvPicPr>
            <a:picLocks noChangeAspect="1"/>
          </p:cNvPicPr>
          <p:nvPr/>
        </p:nvPicPr>
        <p:blipFill>
          <a:blip r:embed="rId6"/>
          <a:stretch>
            <a:fillRect/>
          </a:stretch>
        </p:blipFill>
        <p:spPr>
          <a:xfrm>
            <a:off x="6638443" y="913095"/>
            <a:ext cx="5055656" cy="2455687"/>
          </a:xfrm>
          <a:prstGeom prst="rect">
            <a:avLst/>
          </a:prstGeom>
        </p:spPr>
      </p:pic>
      <p:pic>
        <p:nvPicPr>
          <p:cNvPr id="3" name="图片 2" descr="intensity_error_fq_adpt_ifs">
            <a:extLst>
              <a:ext uri="{FF2B5EF4-FFF2-40B4-BE49-F238E27FC236}">
                <a16:creationId xmlns:a16="http://schemas.microsoft.com/office/drawing/2014/main" id="{76F780CF-AC4F-D0A0-450A-925D1721C5A8}"/>
              </a:ext>
            </a:extLst>
          </p:cNvPr>
          <p:cNvPicPr>
            <a:picLocks noChangeAspect="1"/>
          </p:cNvPicPr>
          <p:nvPr/>
        </p:nvPicPr>
        <p:blipFill>
          <a:blip r:embed="rId7"/>
          <a:stretch>
            <a:fillRect/>
          </a:stretch>
        </p:blipFill>
        <p:spPr>
          <a:xfrm>
            <a:off x="7295391" y="3429000"/>
            <a:ext cx="4858124" cy="2455687"/>
          </a:xfrm>
          <a:prstGeom prst="rect">
            <a:avLst/>
          </a:prstGeom>
          <a:solidFill>
            <a:schemeClr val="tx2">
              <a:lumMod val="10000"/>
              <a:lumOff val="90000"/>
            </a:schemeClr>
          </a:solidFill>
        </p:spPr>
      </p:pic>
      <p:pic>
        <p:nvPicPr>
          <p:cNvPr id="5" name="图片 4">
            <a:extLst>
              <a:ext uri="{FF2B5EF4-FFF2-40B4-BE49-F238E27FC236}">
                <a16:creationId xmlns:a16="http://schemas.microsoft.com/office/drawing/2014/main" id="{16EBDA18-C220-18EE-2E6B-D65FD2F3C8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98434" y="4195726"/>
            <a:ext cx="3149582" cy="2184618"/>
          </a:xfrm>
          <a:prstGeom prst="rect">
            <a:avLst/>
          </a:prstGeom>
        </p:spPr>
      </p:pic>
      <p:pic>
        <p:nvPicPr>
          <p:cNvPr id="7" name="图片 6">
            <a:extLst>
              <a:ext uri="{FF2B5EF4-FFF2-40B4-BE49-F238E27FC236}">
                <a16:creationId xmlns:a16="http://schemas.microsoft.com/office/drawing/2014/main" id="{3D9EB92C-CDBD-8B34-CF2A-A366232917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5268" y="4157865"/>
            <a:ext cx="3149581" cy="2253502"/>
          </a:xfrm>
          <a:prstGeom prst="rect">
            <a:avLst/>
          </a:prstGeom>
        </p:spPr>
      </p:pic>
      <p:sp>
        <p:nvSpPr>
          <p:cNvPr id="10" name="文本框 9">
            <a:extLst>
              <a:ext uri="{FF2B5EF4-FFF2-40B4-BE49-F238E27FC236}">
                <a16:creationId xmlns:a16="http://schemas.microsoft.com/office/drawing/2014/main" id="{22DC5E98-FD5D-97AF-6051-0ADF17B234B6}"/>
              </a:ext>
            </a:extLst>
          </p:cNvPr>
          <p:cNvSpPr txBox="1"/>
          <p:nvPr/>
        </p:nvSpPr>
        <p:spPr>
          <a:xfrm>
            <a:off x="7766807" y="5964385"/>
            <a:ext cx="3752850" cy="369332"/>
          </a:xfrm>
          <a:prstGeom prst="rect">
            <a:avLst/>
          </a:prstGeom>
          <a:noFill/>
        </p:spPr>
        <p:txBody>
          <a:bodyPr wrap="square">
            <a:spAutoFit/>
          </a:bodyPr>
          <a:lstStyle/>
          <a:p>
            <a:pPr algn="ctr"/>
            <a:r>
              <a:rPr lang="en-US" altLang="zh-CN" b="1" dirty="0">
                <a:solidFill>
                  <a:srgbClr val="FFFF00"/>
                </a:solidFill>
                <a:latin typeface="Arial" panose="020B0604020202020204" pitchFamily="34" charset="0"/>
                <a:ea typeface="微软雅黑" panose="020B0503020204020204" charset="-122"/>
                <a:cs typeface="Arial" panose="020B0604020202020204" pitchFamily="34" charset="0"/>
                <a:sym typeface="+mn-ea"/>
              </a:rPr>
              <a:t>Typhoon Forecast</a:t>
            </a:r>
            <a:endParaRPr lang="zh-CN" altLang="en-US" b="1" dirty="0">
              <a:solidFill>
                <a:srgbClr val="FFFF00"/>
              </a:solidFill>
              <a:latin typeface="Arial" panose="020B0604020202020204" pitchFamily="34" charset="0"/>
              <a:ea typeface="微软雅黑" panose="020B0503020204020204" charset="-122"/>
              <a:cs typeface="Arial" panose="020B0604020202020204" pitchFamily="34" charset="0"/>
            </a:endParaRPr>
          </a:p>
        </p:txBody>
      </p:sp>
      <p:sp>
        <p:nvSpPr>
          <p:cNvPr id="11" name="文本框 10">
            <a:extLst>
              <a:ext uri="{FF2B5EF4-FFF2-40B4-BE49-F238E27FC236}">
                <a16:creationId xmlns:a16="http://schemas.microsoft.com/office/drawing/2014/main" id="{AEC38B19-B243-7ACC-F415-6BD5C2278831}"/>
              </a:ext>
            </a:extLst>
          </p:cNvPr>
          <p:cNvSpPr txBox="1"/>
          <p:nvPr/>
        </p:nvSpPr>
        <p:spPr>
          <a:xfrm>
            <a:off x="3418854" y="3788533"/>
            <a:ext cx="3752850" cy="369332"/>
          </a:xfrm>
          <a:prstGeom prst="rect">
            <a:avLst/>
          </a:prstGeom>
          <a:noFill/>
        </p:spPr>
        <p:txBody>
          <a:bodyPr wrap="square">
            <a:spAutoFit/>
          </a:bodyPr>
          <a:lstStyle/>
          <a:p>
            <a:pPr algn="ctr"/>
            <a:r>
              <a:rPr lang="en-US" altLang="zh-CN" b="1" noProof="0" dirty="0">
                <a:ln>
                  <a:noFill/>
                </a:ln>
                <a:solidFill>
                  <a:srgbClr val="FFFF00"/>
                </a:solidFill>
                <a:effectLst/>
                <a:uLnTx/>
                <a:uFillTx/>
                <a:latin typeface="Arial" panose="020B0604020202020204" pitchFamily="34" charset="0"/>
                <a:ea typeface="微软雅黑" panose="020B0503020204020204" charset="-122"/>
                <a:cs typeface="Arial" panose="020B0604020202020204" pitchFamily="34" charset="0"/>
                <a:sym typeface="+mn-ea"/>
              </a:rPr>
              <a:t>Dust Forecast</a:t>
            </a:r>
            <a:endParaRPr lang="zh-CN" altLang="en-US" dirty="0">
              <a:latin typeface="Arial" panose="020B0604020202020204" pitchFamily="34" charset="0"/>
              <a:cs typeface="Arial" panose="020B0604020202020204" pitchFamily="34" charset="0"/>
            </a:endParaRPr>
          </a:p>
        </p:txBody>
      </p:sp>
      <p:sp>
        <p:nvSpPr>
          <p:cNvPr id="12" name="箭头: 左 11">
            <a:extLst>
              <a:ext uri="{FF2B5EF4-FFF2-40B4-BE49-F238E27FC236}">
                <a16:creationId xmlns:a16="http://schemas.microsoft.com/office/drawing/2014/main" id="{E025A1AA-9ABF-9D56-902D-43B738D9658A}"/>
              </a:ext>
            </a:extLst>
          </p:cNvPr>
          <p:cNvSpPr/>
          <p:nvPr/>
        </p:nvSpPr>
        <p:spPr>
          <a:xfrm>
            <a:off x="3590925" y="5107399"/>
            <a:ext cx="223838" cy="300037"/>
          </a:xfrm>
          <a:prstGeom prst="leftArrow">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矩形 315"/>
          <p:cNvSpPr/>
          <p:nvPr/>
        </p:nvSpPr>
        <p:spPr>
          <a:xfrm>
            <a:off x="84" y="0"/>
            <a:ext cx="12192021" cy="6858187"/>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91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文本框 9"/>
          <p:cNvSpPr txBox="1"/>
          <p:nvPr/>
        </p:nvSpPr>
        <p:spPr>
          <a:xfrm>
            <a:off x="6869599" y="2826475"/>
            <a:ext cx="5232171" cy="356405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410" b="1" i="0" u="none" strike="noStrike" kern="1200" cap="none" spc="0" normalizeH="0" baseline="0" noProof="0" dirty="0">
                <a:ln>
                  <a:noFill/>
                </a:ln>
                <a:solidFill>
                  <a:srgbClr val="FFFF00"/>
                </a:solidFill>
                <a:effectLst/>
                <a:uLnTx/>
                <a:uFillTx/>
                <a:latin typeface="Arial" panose="020B0604020202020204" pitchFamily="34" charset="0"/>
                <a:ea typeface="微软雅黑" panose="020B0503020204020204" charset="-122"/>
                <a:cs typeface="Arial" panose="020B0604020202020204" pitchFamily="34" charset="0"/>
              </a:rPr>
              <a:t>Higher Skill for Precipitation Anomalies Beyond 15 Days</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41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Compared to ECMWF, </a:t>
            </a:r>
            <a:r>
              <a:rPr kumimoji="0" lang="en-US" altLang="zh-CN" sz="1410" b="1"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FengShun</a:t>
            </a:r>
            <a:r>
              <a:rPr kumimoji="0" lang="en-US" altLang="zh-CN" sz="141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 improves prediction skill for global average precipitation beyond 15 days by approximately:</a:t>
            </a:r>
          </a:p>
          <a:p>
            <a:pPr marL="294005" marR="0" lvl="0" indent="-294005" algn="l" defTabSz="4572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141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21% overall</a:t>
            </a:r>
          </a:p>
          <a:p>
            <a:pPr marL="294005" marR="0" lvl="0" indent="-294005" algn="l" defTabSz="4572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141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17% in the tropics</a:t>
            </a:r>
          </a:p>
          <a:p>
            <a:pPr marL="294005" marR="0" lvl="0" indent="-294005" algn="l" defTabSz="4572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en-US" altLang="zh-CN" sz="141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30% in extratropical regions</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41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Skill improvement validated by Bootstrapping significance tests</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altLang="zh-CN" sz="141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410" b="1" i="0" u="none" strike="noStrike" kern="1200" cap="none" spc="0" normalizeH="0" baseline="0" noProof="0" dirty="0">
                <a:ln>
                  <a:noFill/>
                </a:ln>
                <a:solidFill>
                  <a:srgbClr val="FFFF00"/>
                </a:solidFill>
                <a:effectLst/>
                <a:uLnTx/>
                <a:uFillTx/>
                <a:latin typeface="Arial" panose="020B0604020202020204" pitchFamily="34" charset="0"/>
                <a:ea typeface="微软雅黑" panose="020B0503020204020204" charset="-122"/>
                <a:cs typeface="Arial" panose="020B0604020202020204" pitchFamily="34" charset="0"/>
              </a:rPr>
              <a:t>Higher Skill for Monsoon Precipitation</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41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Over two-thirds of the global population lives in the seven major monsoon regions.</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41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Except for the South American monsoon region, </a:t>
            </a:r>
            <a:r>
              <a:rPr kumimoji="0" lang="en-US" altLang="zh-CN" sz="1410" b="1"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Fengshun</a:t>
            </a:r>
            <a:r>
              <a:rPr kumimoji="0" lang="en-US" altLang="zh-CN" sz="141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 shows higher predictive skill than ECMWF IFS in monsoon precipitation prediction.</a:t>
            </a:r>
            <a:endParaRPr kumimoji="0" lang="en-US" altLang="zh-CN" sz="1645"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11" name="左大括号 10"/>
          <p:cNvSpPr/>
          <p:nvPr/>
        </p:nvSpPr>
        <p:spPr>
          <a:xfrm>
            <a:off x="6323500" y="3064694"/>
            <a:ext cx="455764" cy="2691762"/>
          </a:xfrm>
          <a:prstGeom prst="leftBrac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 name="文本框 12"/>
          <p:cNvSpPr txBox="1"/>
          <p:nvPr/>
        </p:nvSpPr>
        <p:spPr>
          <a:xfrm>
            <a:off x="490479" y="777658"/>
            <a:ext cx="11626949" cy="1355884"/>
          </a:xfrm>
          <a:prstGeom prst="rect">
            <a:avLst/>
          </a:prstGeom>
          <a:noFill/>
        </p:spPr>
        <p:txBody>
          <a:bodyPr wrap="square">
            <a:spAutoFit/>
          </a:bodyPr>
          <a:lstStyle/>
          <a:p>
            <a:pPr marL="391795" marR="0" lvl="0" indent="-391795" algn="l" defTabSz="457200" rtl="0" eaLnBrk="1" fontAlgn="auto" latinLnBrk="0" hangingPunct="1">
              <a:lnSpc>
                <a:spcPct val="150000"/>
              </a:lnSpc>
              <a:spcBef>
                <a:spcPts val="0"/>
              </a:spcBef>
              <a:spcAft>
                <a:spcPts val="0"/>
              </a:spcAft>
              <a:buClrTx/>
              <a:buSzTx/>
              <a:buFont typeface="Wingdings" panose="05000000000000000000" pitchFamily="2" charset="2"/>
              <a:buChar char="l"/>
              <a:defRPr/>
            </a:pPr>
            <a:r>
              <a:rPr lang="en-US" altLang="zh-CN" sz="1410" b="1" dirty="0">
                <a:solidFill>
                  <a:srgbClr val="FFFF00"/>
                </a:solidFill>
                <a:latin typeface="Arial" panose="020B0604020202020204" pitchFamily="34" charset="0"/>
                <a:ea typeface="微软雅黑" panose="020B0503020204020204" charset="-122"/>
                <a:cs typeface="Arial" panose="020B0604020202020204" pitchFamily="34" charset="0"/>
              </a:rPr>
              <a:t>Scope</a:t>
            </a:r>
            <a:r>
              <a:rPr lang="en-US" altLang="zh-CN" sz="1410" b="1" dirty="0">
                <a:solidFill>
                  <a:prstClr val="white"/>
                </a:solidFill>
                <a:latin typeface="Arial" panose="020B0604020202020204" pitchFamily="34" charset="0"/>
                <a:ea typeface="微软雅黑" panose="020B0503020204020204" charset="-122"/>
                <a:cs typeface="Arial" panose="020B0604020202020204" pitchFamily="34" charset="0"/>
              </a:rPr>
              <a:t>: Sub-seasonal to seasonal forecasting using multi-sphere data (atmosphere, ocean, land, sea ice).</a:t>
            </a:r>
          </a:p>
          <a:p>
            <a:pPr marL="391795" marR="0" lvl="0" indent="-391795" algn="l" defTabSz="457200" rtl="0" eaLnBrk="1" fontAlgn="auto" latinLnBrk="0" hangingPunct="1">
              <a:lnSpc>
                <a:spcPct val="150000"/>
              </a:lnSpc>
              <a:spcBef>
                <a:spcPts val="0"/>
              </a:spcBef>
              <a:spcAft>
                <a:spcPts val="0"/>
              </a:spcAft>
              <a:buClrTx/>
              <a:buSzTx/>
              <a:buFont typeface="Wingdings" panose="05000000000000000000" pitchFamily="2" charset="2"/>
              <a:buChar char="l"/>
              <a:defRPr/>
            </a:pPr>
            <a:r>
              <a:rPr lang="en-US" altLang="zh-CN" sz="1410" b="1" dirty="0">
                <a:solidFill>
                  <a:srgbClr val="FFFF00"/>
                </a:solidFill>
                <a:latin typeface="Arial" panose="020B0604020202020204" pitchFamily="34" charset="0"/>
                <a:ea typeface="微软雅黑" panose="020B0503020204020204" charset="-122"/>
                <a:cs typeface="Arial" panose="020B0604020202020204" pitchFamily="34" charset="0"/>
              </a:rPr>
              <a:t>Technical Innovation</a:t>
            </a:r>
            <a:r>
              <a:rPr lang="en-US" altLang="zh-CN" sz="1410" b="1" dirty="0">
                <a:solidFill>
                  <a:prstClr val="white"/>
                </a:solidFill>
                <a:latin typeface="Arial" panose="020B0604020202020204" pitchFamily="34" charset="0"/>
                <a:ea typeface="微软雅黑" panose="020B0503020204020204" charset="-122"/>
                <a:cs typeface="Arial" panose="020B0604020202020204" pitchFamily="34" charset="0"/>
              </a:rPr>
              <a:t>: A flow-dependent ensemble perturbation technique generates physically consistent ensemble members, improving forecast reliability.</a:t>
            </a:r>
          </a:p>
          <a:p>
            <a:pPr marL="391795" marR="0" lvl="0" indent="-391795" algn="l" defTabSz="457200" rtl="0" eaLnBrk="1" fontAlgn="auto" latinLnBrk="0" hangingPunct="1">
              <a:lnSpc>
                <a:spcPct val="150000"/>
              </a:lnSpc>
              <a:spcBef>
                <a:spcPts val="0"/>
              </a:spcBef>
              <a:spcAft>
                <a:spcPts val="0"/>
              </a:spcAft>
              <a:buClrTx/>
              <a:buSzTx/>
              <a:buFont typeface="Wingdings" panose="05000000000000000000" pitchFamily="2" charset="2"/>
              <a:buChar char="l"/>
              <a:defRPr/>
            </a:pPr>
            <a:r>
              <a:rPr lang="en-US" altLang="zh-CN" sz="1410" b="1" dirty="0">
                <a:solidFill>
                  <a:srgbClr val="FFFF00"/>
                </a:solidFill>
                <a:latin typeface="Arial" panose="020B0604020202020204" pitchFamily="34" charset="0"/>
                <a:ea typeface="微软雅黑" panose="020B0503020204020204" charset="-122"/>
                <a:cs typeface="Arial" panose="020B0604020202020204" pitchFamily="34" charset="0"/>
              </a:rPr>
              <a:t>Performance</a:t>
            </a:r>
            <a:r>
              <a:rPr lang="en-US" altLang="zh-CN" sz="1410" b="1" dirty="0">
                <a:solidFill>
                  <a:prstClr val="white"/>
                </a:solidFill>
                <a:latin typeface="Arial" panose="020B0604020202020204" pitchFamily="34" charset="0"/>
                <a:ea typeface="微软雅黑" panose="020B0503020204020204" charset="-122"/>
                <a:cs typeface="Arial" panose="020B0604020202020204" pitchFamily="34" charset="0"/>
              </a:rPr>
              <a:t>: Shows improved prediction skill for MJO, weekly precipitation (3-6 weeks), and extremes.</a:t>
            </a:r>
          </a:p>
        </p:txBody>
      </p:sp>
      <p:grpSp>
        <p:nvGrpSpPr>
          <p:cNvPr id="16" name="组合 15"/>
          <p:cNvGrpSpPr/>
          <p:nvPr/>
        </p:nvGrpSpPr>
        <p:grpSpPr>
          <a:xfrm>
            <a:off x="84" y="64720"/>
            <a:ext cx="12222288" cy="1008754"/>
            <a:chOff x="152400" y="163943"/>
            <a:chExt cx="24099193" cy="1715535"/>
          </a:xfrm>
        </p:grpSpPr>
        <p:sp>
          <p:nvSpPr>
            <p:cNvPr id="17" name="文本框 16"/>
            <p:cNvSpPr txBox="1"/>
            <p:nvPr/>
          </p:nvSpPr>
          <p:spPr>
            <a:xfrm>
              <a:off x="912411" y="493951"/>
              <a:ext cx="23339182" cy="13855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350" b="1" i="0" u="none" strike="noStrike" kern="1200" cap="none" spc="0" normalizeH="0" baseline="0" noProof="0" dirty="0">
                  <a:ln>
                    <a:noFill/>
                  </a:ln>
                  <a:solidFill>
                    <a:srgbClr val="FFFF00"/>
                  </a:solidFill>
                  <a:effectLst/>
                  <a:uLnTx/>
                  <a:uFillTx/>
                  <a:latin typeface="Arial" panose="020B0604020202020204" pitchFamily="34" charset="0"/>
                  <a:ea typeface="微软雅黑" panose="020B0503020204020204" charset="-122"/>
                  <a:cs typeface="Arial" panose="020B0604020202020204" pitchFamily="34" charset="0"/>
                </a:rPr>
                <a:t>3. </a:t>
              </a:r>
              <a:r>
                <a:rPr kumimoji="0" lang="en-US" altLang="zh-CN" sz="2350" b="1" i="0" u="none" strike="noStrike" kern="1200" cap="none" spc="0" normalizeH="0" baseline="0" noProof="0" dirty="0" err="1">
                  <a:ln>
                    <a:noFill/>
                  </a:ln>
                  <a:solidFill>
                    <a:srgbClr val="FFFF00"/>
                  </a:solidFill>
                  <a:effectLst/>
                  <a:uLnTx/>
                  <a:uFillTx/>
                  <a:latin typeface="Arial" panose="020B0604020202020204" pitchFamily="34" charset="0"/>
                  <a:ea typeface="微软雅黑" panose="020B0503020204020204" charset="-122"/>
                  <a:cs typeface="Arial" panose="020B0604020202020204" pitchFamily="34" charset="0"/>
                </a:rPr>
                <a:t>FengShun</a:t>
              </a:r>
              <a:r>
                <a:rPr kumimoji="0" lang="en-US" altLang="zh-CN" sz="235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 S2S Climate Prediction Model (15-60 Days)</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altLang="zh-CN" sz="235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18" name="矩形 17"/>
            <p:cNvSpPr/>
            <p:nvPr/>
          </p:nvSpPr>
          <p:spPr>
            <a:xfrm>
              <a:off x="152400" y="163943"/>
              <a:ext cx="700331" cy="1323439"/>
            </a:xfrm>
            <a:prstGeom prst="rect">
              <a:avLst/>
            </a:prstGeom>
            <a:gradFill flip="none" rotWithShape="1">
              <a:gsLst>
                <a:gs pos="0">
                  <a:srgbClr val="002E85"/>
                </a:gs>
                <a:gs pos="100000">
                  <a:srgbClr val="007AA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6" name="图片 5">
            <a:extLst>
              <a:ext uri="{FF2B5EF4-FFF2-40B4-BE49-F238E27FC236}">
                <a16:creationId xmlns:a16="http://schemas.microsoft.com/office/drawing/2014/main" id="{2BFA6D2F-F8C2-7089-398D-8EE6F14A8C64}"/>
              </a:ext>
            </a:extLst>
          </p:cNvPr>
          <p:cNvPicPr>
            <a:picLocks noChangeAspect="1"/>
          </p:cNvPicPr>
          <p:nvPr/>
        </p:nvPicPr>
        <p:blipFill>
          <a:blip r:embed="rId3"/>
          <a:stretch>
            <a:fillRect/>
          </a:stretch>
        </p:blipFill>
        <p:spPr>
          <a:xfrm>
            <a:off x="185772" y="2577102"/>
            <a:ext cx="2923036" cy="2073099"/>
          </a:xfrm>
          <a:prstGeom prst="rect">
            <a:avLst/>
          </a:prstGeom>
        </p:spPr>
      </p:pic>
      <p:pic>
        <p:nvPicPr>
          <p:cNvPr id="7" name="图片 6">
            <a:extLst>
              <a:ext uri="{FF2B5EF4-FFF2-40B4-BE49-F238E27FC236}">
                <a16:creationId xmlns:a16="http://schemas.microsoft.com/office/drawing/2014/main" id="{BB443C2A-29CA-9E3B-1AAE-20C032D3F6A3}"/>
              </a:ext>
            </a:extLst>
          </p:cNvPr>
          <p:cNvPicPr>
            <a:picLocks noChangeAspect="1"/>
          </p:cNvPicPr>
          <p:nvPr/>
        </p:nvPicPr>
        <p:blipFill>
          <a:blip r:embed="rId4"/>
          <a:stretch>
            <a:fillRect/>
          </a:stretch>
        </p:blipFill>
        <p:spPr>
          <a:xfrm>
            <a:off x="185064" y="4681776"/>
            <a:ext cx="2923744" cy="2073601"/>
          </a:xfrm>
          <a:prstGeom prst="rect">
            <a:avLst/>
          </a:prstGeom>
        </p:spPr>
      </p:pic>
      <p:sp>
        <p:nvSpPr>
          <p:cNvPr id="8" name="椭圆 7">
            <a:extLst>
              <a:ext uri="{FF2B5EF4-FFF2-40B4-BE49-F238E27FC236}">
                <a16:creationId xmlns:a16="http://schemas.microsoft.com/office/drawing/2014/main" id="{AEF15EAD-82AC-6C6C-01F2-7B156564544E}"/>
              </a:ext>
            </a:extLst>
          </p:cNvPr>
          <p:cNvSpPr/>
          <p:nvPr/>
        </p:nvSpPr>
        <p:spPr>
          <a:xfrm rot="19780876">
            <a:off x="1697075" y="3694802"/>
            <a:ext cx="848068" cy="299362"/>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55115"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12" name="椭圆 11">
            <a:extLst>
              <a:ext uri="{FF2B5EF4-FFF2-40B4-BE49-F238E27FC236}">
                <a16:creationId xmlns:a16="http://schemas.microsoft.com/office/drawing/2014/main" id="{C60F4888-65DC-B8C7-B015-8D45C994BC9E}"/>
              </a:ext>
            </a:extLst>
          </p:cNvPr>
          <p:cNvSpPr/>
          <p:nvPr/>
        </p:nvSpPr>
        <p:spPr>
          <a:xfrm rot="19255280">
            <a:off x="1882239" y="2919562"/>
            <a:ext cx="982226" cy="256018"/>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55115"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
        <p:nvSpPr>
          <p:cNvPr id="19" name="文本框 18">
            <a:extLst>
              <a:ext uri="{FF2B5EF4-FFF2-40B4-BE49-F238E27FC236}">
                <a16:creationId xmlns:a16="http://schemas.microsoft.com/office/drawing/2014/main" id="{B27246C8-6053-5E02-3D7E-8DEB8C1B5718}"/>
              </a:ext>
            </a:extLst>
          </p:cNvPr>
          <p:cNvSpPr txBox="1"/>
          <p:nvPr/>
        </p:nvSpPr>
        <p:spPr>
          <a:xfrm>
            <a:off x="738730" y="2207759"/>
            <a:ext cx="1653871"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i="0" u="none" strike="noStrike" kern="1200" cap="none" spc="0" normalizeH="0" baseline="0" noProof="0" dirty="0">
                <a:ln>
                  <a:noFill/>
                </a:ln>
                <a:solidFill>
                  <a:srgbClr val="0AF6F6"/>
                </a:solidFill>
                <a:effectLst/>
                <a:uLnTx/>
                <a:uFillTx/>
                <a:latin typeface="Arial" panose="020B0604020202020204" pitchFamily="34" charset="0"/>
                <a:ea typeface="等线" panose="02010600030101010101" pitchFamily="2" charset="-122"/>
                <a:cs typeface="Arial" panose="020B0604020202020204" pitchFamily="34" charset="0"/>
              </a:rPr>
              <a:t>Observation</a:t>
            </a:r>
            <a:endParaRPr kumimoji="0" lang="zh-CN" altLang="en-US" i="0" u="none" strike="noStrike" kern="1200" cap="none" spc="0" normalizeH="0" baseline="0" noProof="0" dirty="0">
              <a:ln>
                <a:noFill/>
              </a:ln>
              <a:solidFill>
                <a:srgbClr val="0AF6F6"/>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0" name="图片 19">
            <a:extLst>
              <a:ext uri="{FF2B5EF4-FFF2-40B4-BE49-F238E27FC236}">
                <a16:creationId xmlns:a16="http://schemas.microsoft.com/office/drawing/2014/main" id="{AFF3158B-100E-E9A5-C5DB-E53CB2B66E7D}"/>
              </a:ext>
            </a:extLst>
          </p:cNvPr>
          <p:cNvPicPr>
            <a:picLocks noChangeAspect="1"/>
          </p:cNvPicPr>
          <p:nvPr/>
        </p:nvPicPr>
        <p:blipFill>
          <a:blip r:embed="rId5"/>
          <a:stretch>
            <a:fillRect/>
          </a:stretch>
        </p:blipFill>
        <p:spPr>
          <a:xfrm>
            <a:off x="3151315" y="2577102"/>
            <a:ext cx="3032058" cy="2081483"/>
          </a:xfrm>
          <a:prstGeom prst="rect">
            <a:avLst/>
          </a:prstGeom>
        </p:spPr>
      </p:pic>
      <p:pic>
        <p:nvPicPr>
          <p:cNvPr id="21" name="图片 20">
            <a:extLst>
              <a:ext uri="{FF2B5EF4-FFF2-40B4-BE49-F238E27FC236}">
                <a16:creationId xmlns:a16="http://schemas.microsoft.com/office/drawing/2014/main" id="{CA4EE1D7-BB7C-D9F9-BE4A-17E0089B67A4}"/>
              </a:ext>
            </a:extLst>
          </p:cNvPr>
          <p:cNvPicPr>
            <a:picLocks noChangeAspect="1"/>
          </p:cNvPicPr>
          <p:nvPr/>
        </p:nvPicPr>
        <p:blipFill>
          <a:blip r:embed="rId6"/>
          <a:stretch>
            <a:fillRect/>
          </a:stretch>
        </p:blipFill>
        <p:spPr>
          <a:xfrm>
            <a:off x="3151315" y="4695990"/>
            <a:ext cx="3032058" cy="2046563"/>
          </a:xfrm>
          <a:prstGeom prst="rect">
            <a:avLst/>
          </a:prstGeom>
        </p:spPr>
      </p:pic>
      <p:sp>
        <p:nvSpPr>
          <p:cNvPr id="22" name="文本框 2">
            <a:extLst>
              <a:ext uri="{FF2B5EF4-FFF2-40B4-BE49-F238E27FC236}">
                <a16:creationId xmlns:a16="http://schemas.microsoft.com/office/drawing/2014/main" id="{07C24E3B-6CFA-63C8-D040-7CE106B7502C}"/>
              </a:ext>
            </a:extLst>
          </p:cNvPr>
          <p:cNvSpPr txBox="1"/>
          <p:nvPr/>
        </p:nvSpPr>
        <p:spPr>
          <a:xfrm>
            <a:off x="252090" y="2665798"/>
            <a:ext cx="652785" cy="340863"/>
          </a:xfrm>
          <a:prstGeom prst="rect">
            <a:avLst/>
          </a:prstGeom>
          <a:solidFill>
            <a:srgbClr val="FFFF00"/>
          </a:solidFill>
        </p:spPr>
        <p:txBody>
          <a:bodyPr wrap="square" rtlCol="0">
            <a:spAutoFit/>
          </a:bodyPr>
          <a:lstStyle/>
          <a:p>
            <a:pPr marL="0" marR="0" lvl="0" indent="0" algn="ctr" defTabSz="391795" rtl="0" eaLnBrk="1" fontAlgn="auto" latinLnBrk="0" hangingPunct="1">
              <a:lnSpc>
                <a:spcPct val="100000"/>
              </a:lnSpc>
              <a:spcBef>
                <a:spcPts val="0"/>
              </a:spcBef>
              <a:spcAft>
                <a:spcPts val="0"/>
              </a:spcAft>
              <a:buClrTx/>
              <a:buSzTx/>
              <a:buFontTx/>
              <a:buNone/>
              <a:defRPr/>
            </a:pPr>
            <a:r>
              <a:rPr kumimoji="1" lang="en-US" altLang="zh-CN" sz="1615" b="1" i="0" u="none" strike="noStrike" kern="1200" cap="none" spc="0" normalizeH="0" baseline="0" noProof="0" dirty="0">
                <a:ln>
                  <a:noFill/>
                </a:ln>
                <a:solidFill>
                  <a:prstClr val="black">
                    <a:lumMod val="95000"/>
                    <a:lumOff val="5000"/>
                  </a:prstClr>
                </a:solidFill>
                <a:effectLst/>
                <a:uLnTx/>
                <a:uFillTx/>
                <a:latin typeface="Aptos"/>
                <a:ea typeface="等线" panose="02010600030101010101" pitchFamily="2" charset="-122"/>
                <a:cs typeface="+mn-cs"/>
              </a:rPr>
              <a:t>June</a:t>
            </a:r>
          </a:p>
        </p:txBody>
      </p:sp>
      <p:sp>
        <p:nvSpPr>
          <p:cNvPr id="23" name="文本框 2">
            <a:extLst>
              <a:ext uri="{FF2B5EF4-FFF2-40B4-BE49-F238E27FC236}">
                <a16:creationId xmlns:a16="http://schemas.microsoft.com/office/drawing/2014/main" id="{09670F79-E4D6-3D87-63EC-651215A47CB4}"/>
              </a:ext>
            </a:extLst>
          </p:cNvPr>
          <p:cNvSpPr txBox="1"/>
          <p:nvPr/>
        </p:nvSpPr>
        <p:spPr>
          <a:xfrm>
            <a:off x="252090" y="4768297"/>
            <a:ext cx="600861" cy="339725"/>
          </a:xfrm>
          <a:prstGeom prst="rect">
            <a:avLst/>
          </a:prstGeom>
          <a:solidFill>
            <a:srgbClr val="FFFF00"/>
          </a:solidFill>
        </p:spPr>
        <p:txBody>
          <a:bodyPr wrap="square" rtlCol="0">
            <a:spAutoFit/>
          </a:bodyPr>
          <a:lstStyle/>
          <a:p>
            <a:pPr marL="0" marR="0" lvl="0" indent="0" algn="ctr" defTabSz="391795" rtl="0" eaLnBrk="1" fontAlgn="auto" latinLnBrk="0" hangingPunct="1">
              <a:lnSpc>
                <a:spcPct val="100000"/>
              </a:lnSpc>
              <a:spcBef>
                <a:spcPts val="0"/>
              </a:spcBef>
              <a:spcAft>
                <a:spcPts val="0"/>
              </a:spcAft>
              <a:buClrTx/>
              <a:buSzTx/>
              <a:buFontTx/>
              <a:buNone/>
              <a:defRPr/>
            </a:pPr>
            <a:r>
              <a:rPr kumimoji="1" lang="en-US" altLang="zh-CN" sz="1615" b="1" i="0" u="none" strike="noStrike" kern="1200" cap="none" spc="0" normalizeH="0" baseline="0" noProof="0" dirty="0">
                <a:ln>
                  <a:noFill/>
                </a:ln>
                <a:solidFill>
                  <a:prstClr val="black">
                    <a:lumMod val="95000"/>
                    <a:lumOff val="5000"/>
                  </a:prstClr>
                </a:solidFill>
                <a:effectLst/>
                <a:uLnTx/>
                <a:uFillTx/>
                <a:latin typeface="Aptos"/>
                <a:ea typeface="等线" panose="02010600030101010101" pitchFamily="2" charset="-122"/>
                <a:cs typeface="+mn-cs"/>
              </a:rPr>
              <a:t>July</a:t>
            </a:r>
          </a:p>
        </p:txBody>
      </p:sp>
      <p:sp>
        <p:nvSpPr>
          <p:cNvPr id="24" name="文本框 23">
            <a:extLst>
              <a:ext uri="{FF2B5EF4-FFF2-40B4-BE49-F238E27FC236}">
                <a16:creationId xmlns:a16="http://schemas.microsoft.com/office/drawing/2014/main" id="{810CC8CB-C1C6-81C9-F8BA-84385A36B37B}"/>
              </a:ext>
            </a:extLst>
          </p:cNvPr>
          <p:cNvSpPr txBox="1"/>
          <p:nvPr/>
        </p:nvSpPr>
        <p:spPr>
          <a:xfrm>
            <a:off x="3826392" y="2186739"/>
            <a:ext cx="1554851" cy="369332"/>
          </a:xfrm>
          <a:prstGeom prst="rect">
            <a:avLst/>
          </a:prstGeom>
          <a:noFill/>
        </p:spPr>
        <p:txBody>
          <a:bodyPr wrap="square">
            <a:spAutoFit/>
          </a:bodyPr>
          <a:lstStyle/>
          <a:p>
            <a:pPr algn="ctr" defTabSz="457200">
              <a:defRPr/>
            </a:pPr>
            <a:r>
              <a:rPr lang="en-US" altLang="zh-CN" dirty="0">
                <a:solidFill>
                  <a:srgbClr val="0AF6F6"/>
                </a:solidFill>
                <a:latin typeface="Arial" panose="020B0604020202020204" pitchFamily="34" charset="0"/>
                <a:ea typeface="等线" panose="02010600030101010101" pitchFamily="2" charset="-122"/>
                <a:cs typeface="Arial" panose="020B0604020202020204" pitchFamily="34" charset="0"/>
              </a:rPr>
              <a:t>FengShun</a:t>
            </a:r>
            <a:endParaRPr lang="zh-CN" altLang="en-US" dirty="0">
              <a:solidFill>
                <a:srgbClr val="0AF6F6"/>
              </a:solidFill>
              <a:latin typeface="Arial" panose="020B0604020202020204" pitchFamily="34" charset="0"/>
              <a:ea typeface="等线" panose="02010600030101010101" pitchFamily="2" charset="-122"/>
              <a:cs typeface="Arial" panose="020B0604020202020204" pitchFamily="34" charset="0"/>
            </a:endParaRPr>
          </a:p>
        </p:txBody>
      </p:sp>
      <p:sp>
        <p:nvSpPr>
          <p:cNvPr id="25" name="椭圆 24">
            <a:extLst>
              <a:ext uri="{FF2B5EF4-FFF2-40B4-BE49-F238E27FC236}">
                <a16:creationId xmlns:a16="http://schemas.microsoft.com/office/drawing/2014/main" id="{7218855B-371E-1DEB-4B4F-3F9A2A18BFFD}"/>
              </a:ext>
            </a:extLst>
          </p:cNvPr>
          <p:cNvSpPr/>
          <p:nvPr/>
        </p:nvSpPr>
        <p:spPr>
          <a:xfrm rot="19096141">
            <a:off x="1579266" y="5339307"/>
            <a:ext cx="664297" cy="375583"/>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55115"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Arial" panose="020B0604020202020204"/>
              <a:ea typeface="黑体" panose="02010609060101010101" charset="-122"/>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86"/>
          <p:cNvSpPr/>
          <p:nvPr/>
        </p:nvSpPr>
        <p:spPr>
          <a:xfrm>
            <a:off x="83" y="1"/>
            <a:ext cx="12215531" cy="6858187"/>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a:ln>
                <a:noFill/>
              </a:ln>
              <a:solidFill>
                <a:prstClr val="white"/>
              </a:solidFill>
              <a:effectLst/>
              <a:uLnTx/>
              <a:uFillTx/>
              <a:latin typeface="Aptos"/>
              <a:ea typeface="等线" panose="02010600030101010101" pitchFamily="2" charset="-122"/>
              <a:cs typeface="+mn-cs"/>
            </a:endParaRPr>
          </a:p>
        </p:txBody>
      </p:sp>
      <p:sp>
        <p:nvSpPr>
          <p:cNvPr id="88" name="矩形 87"/>
          <p:cNvSpPr/>
          <p:nvPr/>
        </p:nvSpPr>
        <p:spPr>
          <a:xfrm>
            <a:off x="13155" y="-5723"/>
            <a:ext cx="12192020" cy="6858187"/>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a:ln>
                <a:noFill/>
              </a:ln>
              <a:solidFill>
                <a:prstClr val="white"/>
              </a:solidFill>
              <a:effectLst/>
              <a:uLnTx/>
              <a:uFillTx/>
              <a:latin typeface="Aptos"/>
              <a:ea typeface="等线" panose="02010600030101010101" pitchFamily="2" charset="-122"/>
              <a:cs typeface="+mn-cs"/>
            </a:endParaRPr>
          </a:p>
        </p:txBody>
      </p:sp>
      <p:grpSp>
        <p:nvGrpSpPr>
          <p:cNvPr id="73" name="组合 72"/>
          <p:cNvGrpSpPr/>
          <p:nvPr/>
        </p:nvGrpSpPr>
        <p:grpSpPr>
          <a:xfrm>
            <a:off x="84" y="64720"/>
            <a:ext cx="12222288" cy="778197"/>
            <a:chOff x="152400" y="163943"/>
            <a:chExt cx="24099193" cy="1323439"/>
          </a:xfrm>
        </p:grpSpPr>
        <p:sp>
          <p:nvSpPr>
            <p:cNvPr id="74" name="文本框 73"/>
            <p:cNvSpPr txBox="1"/>
            <p:nvPr/>
          </p:nvSpPr>
          <p:spPr>
            <a:xfrm>
              <a:off x="912411" y="493951"/>
              <a:ext cx="23339182" cy="7699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35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From NWP and AI to Digital Grid Forecasts</a:t>
              </a:r>
              <a:endParaRPr kumimoji="0" lang="zh-CN" altLang="en-US" sz="235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5" name="矩形 74"/>
            <p:cNvSpPr/>
            <p:nvPr/>
          </p:nvSpPr>
          <p:spPr>
            <a:xfrm>
              <a:off x="152400" y="163943"/>
              <a:ext cx="700331" cy="1323439"/>
            </a:xfrm>
            <a:prstGeom prst="rect">
              <a:avLst/>
            </a:prstGeom>
            <a:gradFill flip="none" rotWithShape="1">
              <a:gsLst>
                <a:gs pos="0">
                  <a:srgbClr val="002E85"/>
                </a:gs>
                <a:gs pos="100000">
                  <a:srgbClr val="007AA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5" y="-11446"/>
            <a:ext cx="12192021" cy="685818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3" y="0"/>
            <a:ext cx="12192021" cy="6858186"/>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7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矩形 1"/>
          <p:cNvSpPr/>
          <p:nvPr/>
        </p:nvSpPr>
        <p:spPr>
          <a:xfrm>
            <a:off x="1823014" y="1591448"/>
            <a:ext cx="9793828" cy="3992880"/>
          </a:xfrm>
          <a:prstGeom prst="rect">
            <a:avLst/>
          </a:prstGeom>
        </p:spPr>
        <p:txBody>
          <a:bodyPr wrap="square" lIns="53768" tIns="26883" rIns="53768" bIns="26883">
            <a:spAutoFit/>
          </a:bodyPr>
          <a:lstStyle/>
          <a:p>
            <a:pPr marR="0" lvl="0" algn="l" defTabSz="457200" rtl="0" eaLnBrk="1" fontAlgn="auto" latinLnBrk="0" hangingPunct="1">
              <a:lnSpc>
                <a:spcPct val="200000"/>
              </a:lnSpc>
              <a:spcBef>
                <a:spcPts val="0"/>
              </a:spcBef>
              <a:spcAft>
                <a:spcPts val="0"/>
              </a:spcAft>
              <a:buClrTx/>
              <a:buSzTx/>
              <a:defRPr/>
            </a:pPr>
            <a:r>
              <a:rPr lang="en-US" altLang="zh-CN" sz="3200" b="1" dirty="0">
                <a:solidFill>
                  <a:srgbClr val="FFFF00"/>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rPr>
              <a:t>Part 1: What is </a:t>
            </a:r>
            <a:r>
              <a:rPr lang="en-US" altLang="zh-CN" sz="3200" b="1" dirty="0">
                <a:solidFill>
                  <a:srgbClr val="FFFF00"/>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MAZU </a:t>
            </a:r>
            <a:r>
              <a:rPr lang="zh-CN" altLang="en-US" sz="3200" b="1" dirty="0">
                <a:solidFill>
                  <a:srgbClr val="FFFF00"/>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a:t>
            </a:r>
          </a:p>
          <a:p>
            <a:pPr marR="0" lvl="0" algn="l" defTabSz="457200" rtl="0" eaLnBrk="1" fontAlgn="auto" latinLnBrk="0" hangingPunct="1">
              <a:lnSpc>
                <a:spcPct val="200000"/>
              </a:lnSpc>
              <a:spcBef>
                <a:spcPts val="0"/>
              </a:spcBef>
              <a:spcAft>
                <a:spcPts val="0"/>
              </a:spcAft>
              <a:buClrTx/>
              <a:buSzTx/>
              <a:defRPr/>
            </a:pPr>
            <a:r>
              <a:rPr lang="en-US" altLang="zh-CN" sz="3200" b="1" noProof="0" dirty="0">
                <a:ln>
                  <a:noFill/>
                </a:ln>
                <a:solidFill>
                  <a:schemeClr val="bg1"/>
                </a:solidFill>
                <a:effectLst>
                  <a:outerShdw blurRad="38100" dist="38100" dir="2700000" algn="tl">
                    <a:srgbClr val="000000">
                      <a:alpha val="43137"/>
                    </a:srgbClr>
                  </a:outerShdw>
                </a:effectLst>
                <a:uLnTx/>
                <a:uFillTx/>
                <a:latin typeface="Times New Roman" panose="02020603050405020304" charset="0"/>
                <a:ea typeface="微软雅黑" panose="020B0503020204020204" charset="-122"/>
                <a:cs typeface="Times New Roman" panose="02020603050405020304" charset="0"/>
                <a:sym typeface="+mn-ea"/>
              </a:rPr>
              <a:t>Part 2: AI Engine for Forecasting Products</a:t>
            </a:r>
            <a:endParaRPr lang="en-US" altLang="zh-CN" sz="3200" b="1" dirty="0">
              <a:solidFill>
                <a:srgbClr val="FFFF00"/>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endParaRPr>
          </a:p>
          <a:p>
            <a:pPr lvl="0" defTabSz="457200">
              <a:lnSpc>
                <a:spcPct val="200000"/>
              </a:lnSpc>
              <a:defRPr/>
            </a:pPr>
            <a:r>
              <a:rPr kumimoji="0" lang="en-US" altLang="zh-C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charset="0"/>
                <a:ea typeface="微软雅黑" panose="020B0503020204020204" charset="-122"/>
                <a:cs typeface="Times New Roman" panose="02020603050405020304" charset="0"/>
              </a:rPr>
              <a:t>Part 3: </a:t>
            </a:r>
            <a:r>
              <a:rPr lang="en-US" altLang="zh-CN" sz="3200" b="1" dirty="0">
                <a:solidFill>
                  <a:schemeClr val="bg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rPr>
              <a:t>Global Crop Monitoring and Food Security</a:t>
            </a:r>
            <a:r>
              <a:rPr kumimoji="0" lang="en-US" altLang="zh-C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charset="0"/>
                <a:ea typeface="微软雅黑" panose="020B0503020204020204" charset="-122"/>
                <a:cs typeface="Times New Roman" panose="02020603050405020304" charset="0"/>
              </a:rPr>
              <a:t> </a:t>
            </a:r>
            <a:endParaRPr kumimoji="0" lang="en-US" altLang="zh-C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charset="0"/>
              <a:ea typeface="微软雅黑" panose="020B0503020204020204" charset="-122"/>
              <a:cs typeface="Times New Roman" panose="02020603050405020304" charset="0"/>
            </a:endParaRPr>
          </a:p>
          <a:p>
            <a:pPr marR="0" lvl="0" algn="l" defTabSz="457200" rtl="0" eaLnBrk="1" fontAlgn="auto" latinLnBrk="0" hangingPunct="1">
              <a:lnSpc>
                <a:spcPct val="200000"/>
              </a:lnSpc>
              <a:spcBef>
                <a:spcPts val="0"/>
              </a:spcBef>
              <a:spcAft>
                <a:spcPts val="0"/>
              </a:spcAft>
              <a:buClrTx/>
              <a:buSzTx/>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微软雅黑" panose="020B0503020204020204" charset="-122"/>
                <a:cs typeface="Times New Roman" panose="02020603050405020304" charset="0"/>
              </a:rPr>
              <a:t>Part 4: Open Collaboration and Future Prospects</a:t>
            </a:r>
          </a:p>
        </p:txBody>
      </p:sp>
      <p:sp>
        <p:nvSpPr>
          <p:cNvPr id="3" name="矩形 2"/>
          <p:cNvSpPr/>
          <p:nvPr/>
        </p:nvSpPr>
        <p:spPr>
          <a:xfrm>
            <a:off x="2073686" y="745714"/>
            <a:ext cx="2303145" cy="850265"/>
          </a:xfrm>
          <a:prstGeom prst="rect">
            <a:avLst/>
          </a:prstGeom>
        </p:spPr>
        <p:txBody>
          <a:bodyPr wrap="none" lIns="53768" tIns="26883" rIns="53768" bIns="26883">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US" altLang="zh-CN" sz="5175" b="1" dirty="0">
                <a:solidFill>
                  <a:prstClr val="white"/>
                </a:solidFill>
                <a:latin typeface="等线" panose="02010600030101010101" pitchFamily="2" charset="-122"/>
                <a:ea typeface="等线" panose="02010600030101010101" pitchFamily="2" charset="-122"/>
              </a:rPr>
              <a:t>Outline</a:t>
            </a:r>
            <a:endParaRPr kumimoji="0" lang="en-US" altLang="zh-CN" sz="5175" b="1"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2"/>
          <p:cNvPicPr>
            <a:picLocks noChangeAspect="1"/>
          </p:cNvPicPr>
          <p:nvPr/>
        </p:nvPicPr>
        <p:blipFill>
          <a:blip r:embed="rId3"/>
          <a:stretch>
            <a:fillRect/>
          </a:stretch>
        </p:blipFill>
        <p:spPr>
          <a:xfrm>
            <a:off x="83" y="176"/>
            <a:ext cx="12192020" cy="6858011"/>
          </a:xfrm>
          <a:prstGeom prst="rect">
            <a:avLst/>
          </a:prstGeom>
        </p:spPr>
      </p:pic>
      <p:grpSp>
        <p:nvGrpSpPr>
          <p:cNvPr id="32" name="组合 31"/>
          <p:cNvGrpSpPr/>
          <p:nvPr/>
        </p:nvGrpSpPr>
        <p:grpSpPr>
          <a:xfrm>
            <a:off x="84" y="64458"/>
            <a:ext cx="12222288" cy="778459"/>
            <a:chOff x="152400" y="163498"/>
            <a:chExt cx="24099193" cy="1323884"/>
          </a:xfrm>
        </p:grpSpPr>
        <p:sp>
          <p:nvSpPr>
            <p:cNvPr id="33" name="矩形 32"/>
            <p:cNvSpPr/>
            <p:nvPr/>
          </p:nvSpPr>
          <p:spPr>
            <a:xfrm>
              <a:off x="912412" y="163498"/>
              <a:ext cx="23339181" cy="962110"/>
            </a:xfrm>
            <a:prstGeom prst="rect">
              <a:avLst/>
            </a:prstGeom>
          </p:spPr>
          <p:txBody>
            <a:bodyPr wrap="square" rtlCol="0">
              <a:spAutoFit/>
            </a:bodyPr>
            <a:lstStyle/>
            <a:p>
              <a:pPr lvl="0" algn="just">
                <a:lnSpc>
                  <a:spcPct val="150000"/>
                </a:lnSpc>
                <a:buClrTx/>
                <a:buSzTx/>
                <a:buFontTx/>
              </a:pPr>
              <a:r>
                <a:rPr lang="en-US" altLang="zh-CN" sz="2350" b="1" noProof="0" dirty="0">
                  <a:ln>
                    <a:noFill/>
                  </a:ln>
                  <a:solidFill>
                    <a:schemeClr val="accent5"/>
                  </a:solidFill>
                  <a:effectLst/>
                  <a:uLnTx/>
                  <a:uFillTx/>
                  <a:latin typeface="Arial" panose="020B0604020202020204" pitchFamily="34" charset="0"/>
                  <a:ea typeface="微软雅黑" panose="020B0503020204020204" charset="-122"/>
                  <a:cs typeface="Arial" panose="020B0604020202020204" pitchFamily="34" charset="0"/>
                  <a:sym typeface="+mn-ea"/>
                </a:rPr>
                <a:t>4. FengYu: </a:t>
              </a:r>
              <a:r>
                <a:rPr lang="en-US" altLang="zh-CN" sz="2350" b="1" noProof="0" dirty="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mn-ea"/>
                </a:rPr>
                <a:t>Expanding AI Capabilities to Space Weather</a:t>
              </a:r>
            </a:p>
          </p:txBody>
        </p:sp>
        <p:sp>
          <p:nvSpPr>
            <p:cNvPr id="34" name="矩形 33"/>
            <p:cNvSpPr/>
            <p:nvPr/>
          </p:nvSpPr>
          <p:spPr>
            <a:xfrm>
              <a:off x="152400" y="163943"/>
              <a:ext cx="700331" cy="1323439"/>
            </a:xfrm>
            <a:prstGeom prst="rect">
              <a:avLst/>
            </a:prstGeom>
            <a:gradFill flip="none" rotWithShape="1">
              <a:gsLst>
                <a:gs pos="0">
                  <a:srgbClr val="002E85"/>
                </a:gs>
                <a:gs pos="100000">
                  <a:srgbClr val="007AA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17" name="图片 16"/>
          <p:cNvPicPr>
            <a:picLocks noChangeAspect="1"/>
          </p:cNvPicPr>
          <p:nvPr/>
        </p:nvPicPr>
        <p:blipFill>
          <a:blip r:embed="rId4"/>
          <a:stretch>
            <a:fillRect/>
          </a:stretch>
        </p:blipFill>
        <p:spPr>
          <a:xfrm>
            <a:off x="1075851" y="4385390"/>
            <a:ext cx="2522962" cy="2214028"/>
          </a:xfrm>
          <a:prstGeom prst="rect">
            <a:avLst/>
          </a:prstGeom>
        </p:spPr>
      </p:pic>
      <p:sp>
        <p:nvSpPr>
          <p:cNvPr id="18" name="文本框 17"/>
          <p:cNvSpPr txBox="1"/>
          <p:nvPr/>
        </p:nvSpPr>
        <p:spPr>
          <a:xfrm>
            <a:off x="595987" y="580256"/>
            <a:ext cx="6411100" cy="830997"/>
          </a:xfrm>
          <a:prstGeom prst="rect">
            <a:avLst/>
          </a:prstGeom>
          <a:noFill/>
        </p:spPr>
        <p:txBody>
          <a:bodyPr wrap="square">
            <a:spAutoFit/>
          </a:bodyPr>
          <a:lstStyle/>
          <a:p>
            <a:pPr marL="0" marR="0" lvl="0" indent="0" algn="l" defTabSz="391795" rtl="0" eaLnBrk="1" fontAlgn="auto" latinLnBrk="0" hangingPunct="1">
              <a:lnSpc>
                <a:spcPct val="100000"/>
              </a:lnSpc>
              <a:spcBef>
                <a:spcPts val="0"/>
              </a:spcBef>
              <a:spcAft>
                <a:spcPts val="0"/>
              </a:spcAft>
              <a:buClrTx/>
              <a:buSzTx/>
              <a:buFontTx/>
              <a:buNone/>
              <a:defRPr/>
            </a:pPr>
            <a:r>
              <a:rPr kumimoji="0" lang="en-US" altLang="zh-CN" sz="1600" u="none" strike="noStrike" kern="1200" cap="none" spc="0" normalizeH="0" baseline="0" noProof="0" dirty="0">
                <a:ln>
                  <a:noFill/>
                </a:ln>
                <a:solidFill>
                  <a:srgbClr val="0AF6F6"/>
                </a:solidFill>
                <a:effectLst/>
                <a:uLnTx/>
                <a:uFillTx/>
                <a:latin typeface="Arial" panose="020B0604020202020204" pitchFamily="34" charset="0"/>
                <a:ea typeface="微软雅黑" panose="020B0503020204020204" charset="-122"/>
                <a:cs typeface="Arial" panose="020B0604020202020204" pitchFamily="34" charset="0"/>
              </a:rPr>
              <a:t>A full-chain forecasting system from solar activity to the ionosphere.</a:t>
            </a:r>
            <a:r>
              <a:rPr kumimoji="0" lang="zh-CN" altLang="en-US" sz="1600" u="none" strike="noStrike" kern="1200" cap="none" spc="0" normalizeH="0" baseline="0" noProof="0" dirty="0">
                <a:ln>
                  <a:noFill/>
                </a:ln>
                <a:solidFill>
                  <a:srgbClr val="0AF6F6"/>
                </a:solidFill>
                <a:effectLst/>
                <a:uLnTx/>
                <a:uFillTx/>
                <a:latin typeface="Arial" panose="020B0604020202020204" pitchFamily="34" charset="0"/>
                <a:ea typeface="微软雅黑" panose="020B0503020204020204" charset="-122"/>
                <a:cs typeface="Arial" panose="020B0604020202020204" pitchFamily="34" charset="0"/>
              </a:rPr>
              <a:t> </a:t>
            </a:r>
            <a:r>
              <a:rPr kumimoji="0" lang="en-US" altLang="zh-CN" sz="1600" u="none" strike="noStrike" kern="1200" cap="none" spc="0" normalizeH="0" baseline="0" noProof="0" dirty="0">
                <a:ln>
                  <a:noFill/>
                </a:ln>
                <a:solidFill>
                  <a:srgbClr val="0AF6F6"/>
                </a:solidFill>
                <a:effectLst/>
                <a:uLnTx/>
                <a:uFillTx/>
                <a:latin typeface="Arial" panose="020B0604020202020204" pitchFamily="34" charset="0"/>
                <a:ea typeface="微软雅黑" panose="020B0503020204020204" charset="-122"/>
                <a:cs typeface="Arial" panose="020B0604020202020204" pitchFamily="34" charset="0"/>
              </a:rPr>
              <a:t>Comprises independent but jointly-trained models for Solar Wind, Magnetosphere, and 3D Ionosphere.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F82FD-5B56-62D6-9BC7-E2DA2149DD48}"/>
            </a:ext>
          </a:extLst>
        </p:cNvPr>
        <p:cNvGrpSpPr/>
        <p:nvPr/>
      </p:nvGrpSpPr>
      <p:grpSpPr>
        <a:xfrm>
          <a:off x="0" y="0"/>
          <a:ext cx="0" cy="0"/>
          <a:chOff x="0" y="0"/>
          <a:chExt cx="0" cy="0"/>
        </a:xfrm>
      </p:grpSpPr>
      <p:pic>
        <p:nvPicPr>
          <p:cNvPr id="14" name="Picture 2">
            <a:extLst>
              <a:ext uri="{FF2B5EF4-FFF2-40B4-BE49-F238E27FC236}">
                <a16:creationId xmlns:a16="http://schemas.microsoft.com/office/drawing/2014/main" id="{EAB8D964-D426-417F-1C9E-0BE2181EEE7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32" b="99536" l="69" r="99452"/>
                    </a14:imgEffect>
                  </a14:imgLayer>
                </a14:imgProps>
              </a:ext>
              <a:ext uri="{28A0092B-C50C-407E-A947-70E740481C1C}">
                <a14:useLocalDpi xmlns:a14="http://schemas.microsoft.com/office/drawing/2010/main" val="0"/>
              </a:ext>
            </a:extLst>
          </a:blip>
          <a:srcRect r="54979" b="6971"/>
          <a:stretch>
            <a:fillRect/>
          </a:stretch>
        </p:blipFill>
        <p:spPr bwMode="auto">
          <a:xfrm>
            <a:off x="9395436" y="443933"/>
            <a:ext cx="2796669" cy="592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a:extLst>
              <a:ext uri="{FF2B5EF4-FFF2-40B4-BE49-F238E27FC236}">
                <a16:creationId xmlns:a16="http://schemas.microsoft.com/office/drawing/2014/main" id="{4B71AE49-A8DC-AD8A-A786-C934277A6B6F}"/>
              </a:ext>
            </a:extLst>
          </p:cNvPr>
          <p:cNvSpPr/>
          <p:nvPr/>
        </p:nvSpPr>
        <p:spPr>
          <a:xfrm>
            <a:off x="84" y="0"/>
            <a:ext cx="12192021" cy="6837538"/>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91795" rtl="0" eaLnBrk="1" fontAlgn="auto" latinLnBrk="0" hangingPunct="1">
              <a:lnSpc>
                <a:spcPct val="100000"/>
              </a:lnSpc>
              <a:spcBef>
                <a:spcPts val="0"/>
              </a:spcBef>
              <a:spcAft>
                <a:spcPts val="0"/>
              </a:spcAft>
              <a:buClrTx/>
              <a:buSzTx/>
              <a:buFontTx/>
              <a:buNone/>
              <a:defRPr/>
            </a:pPr>
            <a:endParaRPr kumimoji="0" lang="zh-CN" altLang="en-US" sz="910" b="0" i="0" u="none" strike="noStrike" kern="1200" cap="none" spc="0" normalizeH="0" baseline="0" noProof="0">
              <a:ln>
                <a:noFill/>
              </a:ln>
              <a:solidFill>
                <a:prstClr val="white"/>
              </a:solidFill>
              <a:effectLst/>
              <a:uLnTx/>
              <a:uFillTx/>
              <a:latin typeface="Aptos"/>
              <a:ea typeface="等线" panose="02010600030101010101" pitchFamily="2" charset="-122"/>
              <a:cs typeface="+mn-cs"/>
            </a:endParaRPr>
          </a:p>
        </p:txBody>
      </p:sp>
      <p:sp>
        <p:nvSpPr>
          <p:cNvPr id="6" name="矩形 5">
            <a:extLst>
              <a:ext uri="{FF2B5EF4-FFF2-40B4-BE49-F238E27FC236}">
                <a16:creationId xmlns:a16="http://schemas.microsoft.com/office/drawing/2014/main" id="{EA395E23-3A6D-DBD9-BA7C-781CAF4E0583}"/>
              </a:ext>
            </a:extLst>
          </p:cNvPr>
          <p:cNvSpPr/>
          <p:nvPr/>
        </p:nvSpPr>
        <p:spPr>
          <a:xfrm>
            <a:off x="68754" y="-189513"/>
            <a:ext cx="12153618" cy="6858187"/>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91795" rtl="0" eaLnBrk="1" fontAlgn="auto" latinLnBrk="0" hangingPunct="1">
              <a:lnSpc>
                <a:spcPct val="100000"/>
              </a:lnSpc>
              <a:spcBef>
                <a:spcPts val="0"/>
              </a:spcBef>
              <a:spcAft>
                <a:spcPts val="0"/>
              </a:spcAft>
              <a:buClrTx/>
              <a:buSzTx/>
              <a:buFontTx/>
              <a:buNone/>
              <a:defRPr/>
            </a:pPr>
            <a:endParaRPr kumimoji="0" lang="zh-CN" altLang="en-US" sz="910" b="0" i="0" u="none" strike="noStrike" kern="1200" cap="none" spc="0" normalizeH="0" baseline="0" noProof="0">
              <a:ln>
                <a:noFill/>
              </a:ln>
              <a:solidFill>
                <a:prstClr val="white"/>
              </a:solidFill>
              <a:effectLst/>
              <a:uLnTx/>
              <a:uFillTx/>
              <a:latin typeface="Aptos"/>
              <a:ea typeface="等线" panose="02010600030101010101" pitchFamily="2" charset="-122"/>
              <a:cs typeface="+mn-cs"/>
            </a:endParaRPr>
          </a:p>
        </p:txBody>
      </p:sp>
      <p:grpSp>
        <p:nvGrpSpPr>
          <p:cNvPr id="41" name="组合 40">
            <a:extLst>
              <a:ext uri="{FF2B5EF4-FFF2-40B4-BE49-F238E27FC236}">
                <a16:creationId xmlns:a16="http://schemas.microsoft.com/office/drawing/2014/main" id="{A86D4DD7-B859-5287-9C66-BD47CFD38A85}"/>
              </a:ext>
            </a:extLst>
          </p:cNvPr>
          <p:cNvGrpSpPr/>
          <p:nvPr/>
        </p:nvGrpSpPr>
        <p:grpSpPr>
          <a:xfrm>
            <a:off x="84" y="64720"/>
            <a:ext cx="12222288" cy="939755"/>
            <a:chOff x="152400" y="163943"/>
            <a:chExt cx="24099193" cy="2498048"/>
          </a:xfrm>
        </p:grpSpPr>
        <p:sp>
          <p:nvSpPr>
            <p:cNvPr id="42" name="文本框 41">
              <a:extLst>
                <a:ext uri="{FF2B5EF4-FFF2-40B4-BE49-F238E27FC236}">
                  <a16:creationId xmlns:a16="http://schemas.microsoft.com/office/drawing/2014/main" id="{6A6E29AF-9BC4-62A3-FB69-D9FCFAF6B3BB}"/>
                </a:ext>
              </a:extLst>
            </p:cNvPr>
            <p:cNvSpPr txBox="1"/>
            <p:nvPr/>
          </p:nvSpPr>
          <p:spPr>
            <a:xfrm>
              <a:off x="912412" y="493949"/>
              <a:ext cx="23339181" cy="216804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350" b="1" i="0" u="none" strike="noStrike" kern="1200" cap="none" spc="0" normalizeH="0" baseline="0" noProof="0" dirty="0">
                  <a:ln>
                    <a:noFill/>
                  </a:ln>
                  <a:solidFill>
                    <a:srgbClr val="FFFF00"/>
                  </a:solidFill>
                  <a:effectLst/>
                  <a:uLnTx/>
                  <a:uFillTx/>
                  <a:latin typeface="Arial" panose="020B0604020202020204" pitchFamily="34" charset="0"/>
                  <a:ea typeface="微软雅黑" panose="020B0503020204020204" charset="-122"/>
                  <a:cs typeface="Arial" panose="020B0604020202020204" pitchFamily="34" charset="0"/>
                </a:rPr>
                <a:t>5. </a:t>
              </a:r>
              <a:r>
                <a:rPr kumimoji="0" lang="en-US" altLang="zh-CN" sz="2350" b="1" i="0" u="none" strike="noStrike" kern="1200" cap="none" spc="0" normalizeH="0" baseline="0" noProof="0" dirty="0" err="1">
                  <a:ln>
                    <a:noFill/>
                  </a:ln>
                  <a:solidFill>
                    <a:srgbClr val="FFFF00"/>
                  </a:solidFill>
                  <a:effectLst/>
                  <a:uLnTx/>
                  <a:uFillTx/>
                  <a:latin typeface="Arial" panose="020B0604020202020204" pitchFamily="34" charset="0"/>
                  <a:ea typeface="微软雅黑" panose="020B0503020204020204" charset="-122"/>
                  <a:cs typeface="Arial" panose="020B0604020202020204" pitchFamily="34" charset="0"/>
                </a:rPr>
                <a:t>FengHe</a:t>
              </a:r>
              <a:r>
                <a:rPr kumimoji="0" lang="en-US" altLang="zh-CN" sz="235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 </a:t>
              </a:r>
              <a:r>
                <a:rPr kumimoji="0" lang="it-IT" altLang="zh-CN" sz="235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AI Meteorological Service Language Model</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altLang="zh-CN" sz="235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43" name="矩形 42">
              <a:extLst>
                <a:ext uri="{FF2B5EF4-FFF2-40B4-BE49-F238E27FC236}">
                  <a16:creationId xmlns:a16="http://schemas.microsoft.com/office/drawing/2014/main" id="{AAB50385-E221-1FE6-0318-88F22DBE5ABE}"/>
                </a:ext>
              </a:extLst>
            </p:cNvPr>
            <p:cNvSpPr/>
            <p:nvPr/>
          </p:nvSpPr>
          <p:spPr>
            <a:xfrm>
              <a:off x="152400" y="163943"/>
              <a:ext cx="700331" cy="1323439"/>
            </a:xfrm>
            <a:prstGeom prst="rect">
              <a:avLst/>
            </a:prstGeom>
            <a:gradFill flip="none" rotWithShape="1">
              <a:gsLst>
                <a:gs pos="0">
                  <a:srgbClr val="002E85"/>
                </a:gs>
                <a:gs pos="100000">
                  <a:srgbClr val="007AA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16" name="图片 15" descr="图片 15">
            <a:extLst>
              <a:ext uri="{FF2B5EF4-FFF2-40B4-BE49-F238E27FC236}">
                <a16:creationId xmlns:a16="http://schemas.microsoft.com/office/drawing/2014/main" id="{BFC14AF5-0F39-6D5A-D787-893C440CC7E8}"/>
              </a:ext>
            </a:extLst>
          </p:cNvPr>
          <p:cNvPicPr>
            <a:picLocks noChangeAspect="1"/>
          </p:cNvPicPr>
          <p:nvPr/>
        </p:nvPicPr>
        <p:blipFill rotWithShape="1">
          <a:blip r:embed="rId5"/>
          <a:srcRect l="11236" r="11536"/>
          <a:stretch>
            <a:fillRect/>
          </a:stretch>
        </p:blipFill>
        <p:spPr>
          <a:xfrm>
            <a:off x="6132853" y="2268364"/>
            <a:ext cx="5814656" cy="4235726"/>
          </a:xfrm>
          <a:prstGeom prst="rect">
            <a:avLst/>
          </a:prstGeom>
        </p:spPr>
      </p:pic>
      <p:sp>
        <p:nvSpPr>
          <p:cNvPr id="17" name="文本框 16">
            <a:extLst>
              <a:ext uri="{FF2B5EF4-FFF2-40B4-BE49-F238E27FC236}">
                <a16:creationId xmlns:a16="http://schemas.microsoft.com/office/drawing/2014/main" id="{D27DD241-47C4-7B62-700F-53415F8907C8}"/>
              </a:ext>
            </a:extLst>
          </p:cNvPr>
          <p:cNvSpPr txBox="1"/>
          <p:nvPr/>
        </p:nvSpPr>
        <p:spPr>
          <a:xfrm>
            <a:off x="406942" y="632204"/>
            <a:ext cx="11421554" cy="1524007"/>
          </a:xfrm>
          <a:prstGeom prst="rect">
            <a:avLst/>
          </a:prstGeom>
          <a:noFill/>
        </p:spPr>
        <p:txBody>
          <a:bodyPr wrap="square">
            <a:spAutoFit/>
          </a:bodyPr>
          <a:lstStyle/>
          <a:p>
            <a:pPr marL="485775" indent="-485775">
              <a:lnSpc>
                <a:spcPct val="150000"/>
              </a:lnSpc>
              <a:buFont typeface="Arial" panose="020B0604020202020204" pitchFamily="34" charset="0"/>
              <a:buChar char="•"/>
            </a:pPr>
            <a:r>
              <a:rPr lang="en-US" altLang="zh-CN" sz="1600" dirty="0">
                <a:solidFill>
                  <a:schemeClr val="bg1"/>
                </a:solidFill>
                <a:latin typeface="Arial" panose="020B0604020202020204" pitchFamily="34" charset="0"/>
                <a:ea typeface="微软雅黑" panose="020B0503020204020204" charset="-122"/>
                <a:cs typeface="Arial" panose="020B0604020202020204" pitchFamily="34" charset="0"/>
              </a:rPr>
              <a:t>In October 2025, </a:t>
            </a:r>
            <a:r>
              <a:rPr lang="en-US" altLang="zh-CN" sz="1600" dirty="0" err="1">
                <a:solidFill>
                  <a:schemeClr val="bg1"/>
                </a:solidFill>
                <a:latin typeface="Arial" panose="020B0604020202020204" pitchFamily="34" charset="0"/>
                <a:ea typeface="微软雅黑" panose="020B0503020204020204" charset="-122"/>
                <a:cs typeface="Arial" panose="020B0604020202020204" pitchFamily="34" charset="0"/>
              </a:rPr>
              <a:t>FengHe</a:t>
            </a:r>
            <a:r>
              <a:rPr lang="en-US" altLang="zh-CN" sz="1600" dirty="0">
                <a:solidFill>
                  <a:schemeClr val="bg1"/>
                </a:solidFill>
                <a:latin typeface="Arial" panose="020B0604020202020204" pitchFamily="34" charset="0"/>
                <a:ea typeface="微软雅黑" panose="020B0503020204020204" charset="-122"/>
                <a:cs typeface="Arial" panose="020B0604020202020204" pitchFamily="34" charset="0"/>
              </a:rPr>
              <a:t> V1.0 was released as the first 100-billion-parameter generative Large Language Model (LLM) elaborately designed for meteorological service. </a:t>
            </a:r>
          </a:p>
          <a:p>
            <a:pPr marL="485775" indent="-485775">
              <a:lnSpc>
                <a:spcPct val="150000"/>
              </a:lnSpc>
              <a:buFont typeface="Arial" panose="020B0604020202020204" pitchFamily="34" charset="0"/>
              <a:buChar char="•"/>
            </a:pPr>
            <a:r>
              <a:rPr lang="en-US" altLang="zh-CN" sz="1600" dirty="0" err="1">
                <a:solidFill>
                  <a:schemeClr val="bg1"/>
                </a:solidFill>
                <a:latin typeface="Arial" panose="020B0604020202020204" pitchFamily="34" charset="0"/>
                <a:ea typeface="微软雅黑" panose="020B0503020204020204" charset="-122"/>
                <a:cs typeface="Arial" panose="020B0604020202020204" pitchFamily="34" charset="0"/>
              </a:rPr>
              <a:t>FengHe</a:t>
            </a:r>
            <a:r>
              <a:rPr lang="en-US" altLang="zh-CN" sz="1600" dirty="0">
                <a:solidFill>
                  <a:schemeClr val="bg1"/>
                </a:solidFill>
                <a:latin typeface="Arial" panose="020B0604020202020204" pitchFamily="34" charset="0"/>
                <a:ea typeface="微软雅黑" panose="020B0503020204020204" charset="-122"/>
                <a:cs typeface="Arial" panose="020B0604020202020204" pitchFamily="34" charset="0"/>
              </a:rPr>
              <a:t> employs a“1+1+N”architecture. One meteorological LLM as the brain, one agent platform as the limbs, empowering N meteorological service scenarios.</a:t>
            </a:r>
          </a:p>
        </p:txBody>
      </p:sp>
      <p:pic>
        <p:nvPicPr>
          <p:cNvPr id="18" name="图片 17">
            <a:extLst>
              <a:ext uri="{FF2B5EF4-FFF2-40B4-BE49-F238E27FC236}">
                <a16:creationId xmlns:a16="http://schemas.microsoft.com/office/drawing/2014/main" id="{42DCDAE5-788B-BE1F-C7D4-B724B8D96457}"/>
              </a:ext>
            </a:extLst>
          </p:cNvPr>
          <p:cNvPicPr>
            <a:picLocks noChangeAspect="1"/>
          </p:cNvPicPr>
          <p:nvPr/>
        </p:nvPicPr>
        <p:blipFill>
          <a:blip r:embed="rId6"/>
          <a:stretch>
            <a:fillRect/>
          </a:stretch>
        </p:blipFill>
        <p:spPr>
          <a:xfrm>
            <a:off x="212689" y="2429990"/>
            <a:ext cx="6245124" cy="4105646"/>
          </a:xfrm>
          <a:prstGeom prst="rect">
            <a:avLst/>
          </a:prstGeom>
        </p:spPr>
      </p:pic>
    </p:spTree>
    <p:extLst>
      <p:ext uri="{BB962C8B-B14F-4D97-AF65-F5344CB8AC3E}">
        <p14:creationId xmlns:p14="http://schemas.microsoft.com/office/powerpoint/2010/main" val="1516556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3" y="0"/>
            <a:ext cx="12192021" cy="6858186"/>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7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矩形 1"/>
          <p:cNvSpPr/>
          <p:nvPr/>
        </p:nvSpPr>
        <p:spPr>
          <a:xfrm>
            <a:off x="1823014" y="1591448"/>
            <a:ext cx="9793828" cy="3992880"/>
          </a:xfrm>
          <a:prstGeom prst="rect">
            <a:avLst/>
          </a:prstGeom>
        </p:spPr>
        <p:txBody>
          <a:bodyPr wrap="square" lIns="53768" tIns="26883" rIns="53768" bIns="26883">
            <a:spAutoFit/>
          </a:bodyPr>
          <a:lstStyle/>
          <a:p>
            <a:pPr marR="0" lvl="0" algn="l" defTabSz="457200" rtl="0" eaLnBrk="1" fontAlgn="auto" latinLnBrk="0" hangingPunct="1">
              <a:lnSpc>
                <a:spcPct val="200000"/>
              </a:lnSpc>
              <a:spcBef>
                <a:spcPts val="0"/>
              </a:spcBef>
              <a:spcAft>
                <a:spcPts val="0"/>
              </a:spcAft>
              <a:buClrTx/>
              <a:buSzTx/>
              <a:defRPr/>
            </a:pPr>
            <a:r>
              <a:rPr lang="en-US" altLang="zh-CN" sz="3200" b="1" dirty="0">
                <a:solidFill>
                  <a:schemeClr val="bg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rPr>
              <a:t>Part 1: What is </a:t>
            </a:r>
            <a:r>
              <a:rPr lang="en-US" altLang="zh-CN" sz="3200" b="1" dirty="0">
                <a:solidFill>
                  <a:schemeClr val="bg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MAZU </a:t>
            </a:r>
            <a:r>
              <a:rPr lang="zh-CN" altLang="en-US" sz="3200" b="1" dirty="0">
                <a:solidFill>
                  <a:schemeClr val="bg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a:t>
            </a:r>
            <a:endParaRPr lang="zh-CN" altLang="en-US" sz="3200" b="1" dirty="0">
              <a:solidFill>
                <a:srgbClr val="FFFF00"/>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endParaRPr>
          </a:p>
          <a:p>
            <a:pPr marR="0" lvl="0" algn="l" defTabSz="457200" rtl="0" eaLnBrk="1" fontAlgn="auto" latinLnBrk="0" hangingPunct="1">
              <a:lnSpc>
                <a:spcPct val="200000"/>
              </a:lnSpc>
              <a:spcBef>
                <a:spcPts val="0"/>
              </a:spcBef>
              <a:spcAft>
                <a:spcPts val="0"/>
              </a:spcAft>
              <a:buClrTx/>
              <a:buSzTx/>
              <a:defRPr/>
            </a:pPr>
            <a:r>
              <a:rPr lang="en-US" altLang="zh-CN" sz="3200" b="1" noProof="0" dirty="0">
                <a:ln>
                  <a:noFill/>
                </a:ln>
                <a:solidFill>
                  <a:schemeClr val="bg1"/>
                </a:solidFill>
                <a:effectLst>
                  <a:outerShdw blurRad="38100" dist="38100" dir="2700000" algn="tl">
                    <a:srgbClr val="000000">
                      <a:alpha val="43137"/>
                    </a:srgbClr>
                  </a:outerShdw>
                </a:effectLst>
                <a:uLnTx/>
                <a:uFillTx/>
                <a:latin typeface="Times New Roman" panose="02020603050405020304" charset="0"/>
                <a:ea typeface="微软雅黑" panose="020B0503020204020204" charset="-122"/>
                <a:cs typeface="Times New Roman" panose="02020603050405020304" charset="0"/>
                <a:sym typeface="+mn-ea"/>
              </a:rPr>
              <a:t>Part 2: AI Engine for Forecasting Products</a:t>
            </a:r>
            <a:endParaRPr lang="en-US" altLang="zh-CN" sz="3200" b="1" dirty="0">
              <a:solidFill>
                <a:schemeClr val="bg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endParaRPr>
          </a:p>
          <a:p>
            <a:pPr marR="0" lvl="0" algn="l" defTabSz="457200" rtl="0" eaLnBrk="1" fontAlgn="auto" latinLnBrk="0" hangingPunct="1">
              <a:lnSpc>
                <a:spcPct val="200000"/>
              </a:lnSpc>
              <a:spcBef>
                <a:spcPts val="0"/>
              </a:spcBef>
              <a:spcAft>
                <a:spcPts val="0"/>
              </a:spcAft>
              <a:buClrTx/>
              <a:buSzTx/>
              <a:defRPr/>
            </a:pPr>
            <a:r>
              <a:rPr kumimoji="0" lang="en-US" altLang="zh-C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charset="0"/>
                <a:ea typeface="微软雅黑" panose="020B0503020204020204" charset="-122"/>
                <a:cs typeface="Times New Roman" panose="02020603050405020304" charset="0"/>
              </a:rPr>
              <a:t>Part 3: Global Crop Monitoring and Food Security</a:t>
            </a:r>
            <a:r>
              <a:rPr kumimoji="0" lang="en-US" altLang="zh-C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charset="0"/>
                <a:ea typeface="微软雅黑" panose="020B0503020204020204" charset="-122"/>
                <a:cs typeface="Times New Roman" panose="02020603050405020304" charset="0"/>
              </a:rPr>
              <a:t> </a:t>
            </a:r>
            <a:endParaRPr kumimoji="0" lang="en-US" altLang="zh-C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charset="0"/>
              <a:ea typeface="微软雅黑" panose="020B0503020204020204" charset="-122"/>
              <a:cs typeface="Times New Roman" panose="02020603050405020304" charset="0"/>
            </a:endParaRPr>
          </a:p>
          <a:p>
            <a:pPr marR="0" lvl="0" algn="l" defTabSz="457200" rtl="0" eaLnBrk="1" fontAlgn="auto" latinLnBrk="0" hangingPunct="1">
              <a:lnSpc>
                <a:spcPct val="200000"/>
              </a:lnSpc>
              <a:spcBef>
                <a:spcPts val="0"/>
              </a:spcBef>
              <a:spcAft>
                <a:spcPts val="0"/>
              </a:spcAft>
              <a:buClrTx/>
              <a:buSzTx/>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微软雅黑" panose="020B0503020204020204" charset="-122"/>
                <a:cs typeface="Times New Roman" panose="02020603050405020304" charset="0"/>
              </a:rPr>
              <a:t>Part 4: Open Collaboration and Future Prospects</a:t>
            </a:r>
          </a:p>
        </p:txBody>
      </p:sp>
      <p:sp>
        <p:nvSpPr>
          <p:cNvPr id="3" name="矩形 2"/>
          <p:cNvSpPr/>
          <p:nvPr/>
        </p:nvSpPr>
        <p:spPr>
          <a:xfrm>
            <a:off x="2073686" y="745714"/>
            <a:ext cx="2303145" cy="850265"/>
          </a:xfrm>
          <a:prstGeom prst="rect">
            <a:avLst/>
          </a:prstGeom>
        </p:spPr>
        <p:txBody>
          <a:bodyPr wrap="none" lIns="53768" tIns="26883" rIns="53768" bIns="26883">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US" altLang="zh-CN" sz="5175" b="1" dirty="0">
                <a:solidFill>
                  <a:prstClr val="white"/>
                </a:solidFill>
                <a:latin typeface="等线" panose="02010600030101010101" pitchFamily="2" charset="-122"/>
                <a:ea typeface="等线" panose="02010600030101010101" pitchFamily="2" charset="-122"/>
              </a:rPr>
              <a:t>Outline</a:t>
            </a:r>
            <a:endParaRPr kumimoji="0" lang="en-US" altLang="zh-CN" sz="5175" b="1"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86"/>
          <p:cNvSpPr/>
          <p:nvPr/>
        </p:nvSpPr>
        <p:spPr>
          <a:xfrm>
            <a:off x="83" y="1"/>
            <a:ext cx="12215531" cy="6858187"/>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a:ln>
                <a:noFill/>
              </a:ln>
              <a:solidFill>
                <a:prstClr val="white"/>
              </a:solidFill>
              <a:effectLst/>
              <a:uLnTx/>
              <a:uFillTx/>
              <a:latin typeface="Aptos"/>
              <a:ea typeface="等线" panose="02010600030101010101" pitchFamily="2" charset="-122"/>
              <a:cs typeface="+mn-cs"/>
            </a:endParaRPr>
          </a:p>
        </p:txBody>
      </p:sp>
      <p:sp>
        <p:nvSpPr>
          <p:cNvPr id="88" name="矩形 87"/>
          <p:cNvSpPr/>
          <p:nvPr/>
        </p:nvSpPr>
        <p:spPr>
          <a:xfrm>
            <a:off x="13155" y="-5723"/>
            <a:ext cx="12192020" cy="6858187"/>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a:ln>
                <a:noFill/>
              </a:ln>
              <a:solidFill>
                <a:prstClr val="white"/>
              </a:solidFill>
              <a:effectLst/>
              <a:uLnTx/>
              <a:uFillTx/>
              <a:latin typeface="Aptos"/>
              <a:ea typeface="等线" panose="02010600030101010101" pitchFamily="2" charset="-122"/>
              <a:cs typeface="+mn-cs"/>
            </a:endParaRPr>
          </a:p>
        </p:txBody>
      </p:sp>
      <p:grpSp>
        <p:nvGrpSpPr>
          <p:cNvPr id="73" name="组合 72"/>
          <p:cNvGrpSpPr/>
          <p:nvPr/>
        </p:nvGrpSpPr>
        <p:grpSpPr>
          <a:xfrm>
            <a:off x="84" y="64720"/>
            <a:ext cx="12222288" cy="1023993"/>
            <a:chOff x="152400" y="163943"/>
            <a:chExt cx="24099193" cy="1741452"/>
          </a:xfrm>
        </p:grpSpPr>
        <p:sp>
          <p:nvSpPr>
            <p:cNvPr id="74" name="文本框 73"/>
            <p:cNvSpPr txBox="1"/>
            <p:nvPr/>
          </p:nvSpPr>
          <p:spPr>
            <a:xfrm>
              <a:off x="912411" y="493951"/>
              <a:ext cx="23339182" cy="1411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China Fengyun satellites help global agriculture monitoring since 2008</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75" name="矩形 74"/>
            <p:cNvSpPr/>
            <p:nvPr/>
          </p:nvSpPr>
          <p:spPr>
            <a:xfrm>
              <a:off x="152400" y="163943"/>
              <a:ext cx="700331" cy="1323439"/>
            </a:xfrm>
            <a:prstGeom prst="rect">
              <a:avLst/>
            </a:prstGeom>
            <a:gradFill flip="none" rotWithShape="1">
              <a:gsLst>
                <a:gs pos="0">
                  <a:srgbClr val="002E85"/>
                </a:gs>
                <a:gs pos="100000">
                  <a:srgbClr val="007AA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图片 1">
            <a:extLst>
              <a:ext uri="{FF2B5EF4-FFF2-40B4-BE49-F238E27FC236}">
                <a16:creationId xmlns:a16="http://schemas.microsoft.com/office/drawing/2014/main" id="{2E37A47C-4207-CA67-E6DF-B897F5D2C14B}"/>
              </a:ext>
            </a:extLst>
          </p:cNvPr>
          <p:cNvPicPr>
            <a:picLocks noChangeAspect="1"/>
          </p:cNvPicPr>
          <p:nvPr/>
        </p:nvPicPr>
        <p:blipFill>
          <a:blip r:embed="rId3"/>
          <a:stretch>
            <a:fillRect/>
          </a:stretch>
        </p:blipFill>
        <p:spPr>
          <a:xfrm>
            <a:off x="483019" y="1048681"/>
            <a:ext cx="3911236" cy="4231594"/>
          </a:xfrm>
          <a:prstGeom prst="rect">
            <a:avLst/>
          </a:prstGeom>
        </p:spPr>
      </p:pic>
      <p:pic>
        <p:nvPicPr>
          <p:cNvPr id="4" name="图片 10">
            <a:extLst>
              <a:ext uri="{FF2B5EF4-FFF2-40B4-BE49-F238E27FC236}">
                <a16:creationId xmlns:a16="http://schemas.microsoft.com/office/drawing/2014/main" id="{DB899812-129D-DA4F-094C-614C6545DB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11430"/>
          <a:stretch>
            <a:fillRect/>
          </a:stretch>
        </p:blipFill>
        <p:spPr bwMode="auto">
          <a:xfrm>
            <a:off x="4612757" y="1048681"/>
            <a:ext cx="7401443" cy="423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9">
            <a:extLst>
              <a:ext uri="{FF2B5EF4-FFF2-40B4-BE49-F238E27FC236}">
                <a16:creationId xmlns:a16="http://schemas.microsoft.com/office/drawing/2014/main" id="{6D5AE21D-EEF9-FAD6-ACEF-33D946B0C27C}"/>
              </a:ext>
            </a:extLst>
          </p:cNvPr>
          <p:cNvSpPr txBox="1">
            <a:spLocks noChangeArrowheads="1"/>
          </p:cNvSpPr>
          <p:nvPr/>
        </p:nvSpPr>
        <p:spPr bwMode="auto">
          <a:xfrm>
            <a:off x="6342624" y="5398903"/>
            <a:ext cx="3941707" cy="107721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rPr>
              <a:t>Vegetation monitoring</a:t>
            </a:r>
            <a:endParaRPr lang="zh-CN" altLang="zh-CN" sz="1600" dirty="0">
              <a:solidFill>
                <a:schemeClr val="bg1"/>
              </a:solidFill>
              <a:latin typeface="Arial" panose="020B0604020202020204" pitchFamily="34" charset="0"/>
              <a:cs typeface="Arial" panose="020B0604020202020204" pitchFamily="34" charset="0"/>
            </a:endParaRPr>
          </a:p>
          <a:p>
            <a:pPr eaLnBrk="1" hangingPunct="1">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rPr>
              <a:t>Crop growth condition monitoring</a:t>
            </a:r>
          </a:p>
          <a:p>
            <a:pPr eaLnBrk="1" hangingPunct="1">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rPr>
              <a:t>Drought monitoring</a:t>
            </a:r>
          </a:p>
          <a:p>
            <a:pPr eaLnBrk="1" hangingPunct="1">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rPr>
              <a:t>Crop yield estimation</a:t>
            </a:r>
          </a:p>
        </p:txBody>
      </p:sp>
      <p:sp>
        <p:nvSpPr>
          <p:cNvPr id="6" name="文本框 5">
            <a:extLst>
              <a:ext uri="{FF2B5EF4-FFF2-40B4-BE49-F238E27FC236}">
                <a16:creationId xmlns:a16="http://schemas.microsoft.com/office/drawing/2014/main" id="{35E1CCD9-D244-0D22-6A7F-564A7B4B1E06}"/>
              </a:ext>
            </a:extLst>
          </p:cNvPr>
          <p:cNvSpPr txBox="1"/>
          <p:nvPr/>
        </p:nvSpPr>
        <p:spPr>
          <a:xfrm>
            <a:off x="323290" y="5398903"/>
            <a:ext cx="4015211" cy="107721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285750" indent="-285750">
              <a:buFont typeface="Arial" panose="020B0604020202020204" pitchFamily="34" charset="0"/>
              <a:buChar char="•"/>
              <a:defRPr>
                <a:solidFill>
                  <a:schemeClr val="bg1"/>
                </a:solidFill>
                <a:latin typeface="Calibri" panose="020F0502020204030204" pitchFamily="34" charset="0"/>
                <a:ea typeface="微软雅黑" panose="020B0503020204020204" pitchFamily="34" charset="-122"/>
              </a:defRPr>
            </a:lvl1pPr>
            <a:lvl2pPr marL="742950" indent="-285750">
              <a:defRPr>
                <a:latin typeface="Calibri" panose="020F0502020204030204" pitchFamily="34" charset="0"/>
                <a:ea typeface="微软雅黑" panose="020B0503020204020204" pitchFamily="34" charset="-122"/>
              </a:defRPr>
            </a:lvl2pPr>
            <a:lvl3pPr marL="1143000" indent="-228600">
              <a:defRPr>
                <a:latin typeface="Calibri" panose="020F0502020204030204" pitchFamily="34" charset="0"/>
                <a:ea typeface="微软雅黑" panose="020B0503020204020204" pitchFamily="34" charset="-122"/>
              </a:defRPr>
            </a:lvl3pPr>
            <a:lvl4pPr marL="1600200" indent="-228600">
              <a:defRPr>
                <a:latin typeface="Calibri" panose="020F0502020204030204" pitchFamily="34" charset="0"/>
                <a:ea typeface="微软雅黑" panose="020B0503020204020204" pitchFamily="34" charset="-122"/>
              </a:defRPr>
            </a:lvl4pPr>
            <a:lvl5pPr marL="2057400" indent="-228600">
              <a:defRPr>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latin typeface="Calibri" panose="020F0502020204030204" pitchFamily="34" charset="0"/>
                <a:ea typeface="微软雅黑" panose="020B0503020204020204" pitchFamily="34" charset="-122"/>
              </a:defRPr>
            </a:lvl9pPr>
          </a:lstStyle>
          <a:p>
            <a:r>
              <a:rPr lang="en-US" altLang="zh-CN" sz="1600" dirty="0">
                <a:latin typeface="Arial" panose="020B0604020202020204" pitchFamily="34" charset="0"/>
                <a:cs typeface="Arial" panose="020B0604020202020204" pitchFamily="34" charset="0"/>
              </a:rPr>
              <a:t>Fy-3D,3E,3F,3G,3H</a:t>
            </a:r>
          </a:p>
          <a:p>
            <a:r>
              <a:rPr lang="en-US" altLang="zh-CN" sz="1600" dirty="0">
                <a:latin typeface="Arial" panose="020B0604020202020204" pitchFamily="34" charset="0"/>
                <a:cs typeface="Arial" panose="020B0604020202020204" pitchFamily="34" charset="0"/>
              </a:rPr>
              <a:t>MERSI</a:t>
            </a:r>
            <a:r>
              <a:rPr lang="zh-CN" altLang="en-US" sz="1600" dirty="0">
                <a:latin typeface="Arial" panose="020B0604020202020204" pitchFamily="34" charset="0"/>
                <a:cs typeface="Arial" panose="020B0604020202020204" pitchFamily="34" charset="0"/>
              </a:rPr>
              <a:t>（</a:t>
            </a:r>
            <a:r>
              <a:rPr lang="en-US" altLang="zh-CN" sz="1600" dirty="0">
                <a:latin typeface="Arial" panose="020B0604020202020204" pitchFamily="34" charset="0"/>
                <a:cs typeface="Arial" panose="020B0604020202020204" pitchFamily="34" charset="0"/>
              </a:rPr>
              <a:t>optical</a:t>
            </a:r>
            <a:r>
              <a:rPr lang="zh-CN" altLang="en-US" sz="1600" dirty="0">
                <a:latin typeface="Arial" panose="020B0604020202020204" pitchFamily="34" charset="0"/>
                <a:cs typeface="Arial" panose="020B0604020202020204" pitchFamily="34" charset="0"/>
              </a:rPr>
              <a:t>）</a:t>
            </a:r>
            <a:r>
              <a:rPr lang="en-US" altLang="zh-CN" sz="1600" dirty="0">
                <a:latin typeface="Arial" panose="020B0604020202020204" pitchFamily="34" charset="0"/>
                <a:cs typeface="Arial" panose="020B0604020202020204" pitchFamily="34" charset="0"/>
              </a:rPr>
              <a:t>, MWRI(microwave)</a:t>
            </a:r>
            <a:endParaRPr lang="zh-CN" altLang="zh-CN" sz="1600" dirty="0">
              <a:latin typeface="Arial" panose="020B0604020202020204" pitchFamily="34" charset="0"/>
              <a:cs typeface="Arial" panose="020B0604020202020204" pitchFamily="34" charset="0"/>
            </a:endParaRPr>
          </a:p>
          <a:p>
            <a:r>
              <a:rPr lang="en-US" altLang="zh-CN" sz="1600" dirty="0">
                <a:latin typeface="Arial" panose="020B0604020202020204" pitchFamily="34" charset="0"/>
                <a:cs typeface="Arial" panose="020B0604020202020204" pitchFamily="34" charset="0"/>
              </a:rPr>
              <a:t>Daily, </a:t>
            </a:r>
            <a:r>
              <a:rPr lang="en-US" altLang="zh-CN" sz="1600" dirty="0" err="1">
                <a:latin typeface="Arial" panose="020B0604020202020204" pitchFamily="34" charset="0"/>
                <a:cs typeface="Arial" panose="020B0604020202020204" pitchFamily="34" charset="0"/>
              </a:rPr>
              <a:t>dekad</a:t>
            </a:r>
            <a:r>
              <a:rPr lang="en-US" altLang="zh-CN" sz="1600" dirty="0">
                <a:latin typeface="Arial" panose="020B0604020202020204" pitchFamily="34" charset="0"/>
                <a:cs typeface="Arial" panose="020B0604020202020204" pitchFamily="34" charset="0"/>
              </a:rPr>
              <a:t>, monthly,</a:t>
            </a:r>
          </a:p>
          <a:p>
            <a:r>
              <a:rPr lang="en-US" altLang="zh-CN" sz="1600" dirty="0">
                <a:latin typeface="Arial" panose="020B0604020202020204" pitchFamily="34" charset="0"/>
                <a:cs typeface="Arial" panose="020B0604020202020204" pitchFamily="34" charset="0"/>
              </a:rPr>
              <a:t>L1 to L3</a:t>
            </a:r>
          </a:p>
        </p:txBody>
      </p:sp>
      <p:sp>
        <p:nvSpPr>
          <p:cNvPr id="7" name="文本框 6">
            <a:extLst>
              <a:ext uri="{FF2B5EF4-FFF2-40B4-BE49-F238E27FC236}">
                <a16:creationId xmlns:a16="http://schemas.microsoft.com/office/drawing/2014/main" id="{FE31F262-AC34-FF99-6BC2-599465DB8841}"/>
              </a:ext>
            </a:extLst>
          </p:cNvPr>
          <p:cNvSpPr txBox="1"/>
          <p:nvPr/>
        </p:nvSpPr>
        <p:spPr>
          <a:xfrm>
            <a:off x="5714289" y="1088713"/>
            <a:ext cx="5348999" cy="646331"/>
          </a:xfrm>
          <a:prstGeom prst="rect">
            <a:avLst/>
          </a:prstGeom>
          <a:solidFill>
            <a:schemeClr val="bg1"/>
          </a:solidFill>
        </p:spPr>
        <p:txBody>
          <a:bodyPr wrap="square">
            <a:spAutoFit/>
          </a:bodyPr>
          <a:lstStyle/>
          <a:p>
            <a:pPr algn="ctr"/>
            <a:r>
              <a:rPr lang="en-US" altLang="zh-CN" dirty="0">
                <a:solidFill>
                  <a:schemeClr val="accent1">
                    <a:lumMod val="50000"/>
                  </a:schemeClr>
                </a:solidFill>
                <a:latin typeface="Arial" panose="020B0604020202020204" pitchFamily="34" charset="0"/>
                <a:ea typeface="微软雅黑" panose="020B0503020204020204" charset="-122"/>
                <a:cs typeface="Arial" panose="020B0604020202020204" pitchFamily="34" charset="0"/>
                <a:sym typeface="+mn-ea"/>
              </a:rPr>
              <a:t>Fengyun remote sensing and global agricultural monitoring system</a:t>
            </a:r>
            <a:endParaRPr lang="zh-CN" altLang="en-US" dirty="0">
              <a:solidFill>
                <a:schemeClr val="accent1">
                  <a:lumMod val="50000"/>
                </a:schemeClr>
              </a:solidFill>
              <a:latin typeface="Arial" panose="020B0604020202020204" pitchFamily="34" charset="0"/>
              <a:ea typeface="微软雅黑" panose="020B0503020204020204" charset="-122"/>
              <a:cs typeface="Arial" panose="020B0604020202020204" pitchFamily="34" charset="0"/>
            </a:endParaRPr>
          </a:p>
        </p:txBody>
      </p:sp>
      <p:sp>
        <p:nvSpPr>
          <p:cNvPr id="8" name="文本框 7">
            <a:extLst>
              <a:ext uri="{FF2B5EF4-FFF2-40B4-BE49-F238E27FC236}">
                <a16:creationId xmlns:a16="http://schemas.microsoft.com/office/drawing/2014/main" id="{FB14F4AB-27D2-CE2C-30D3-AE10A91A32AF}"/>
              </a:ext>
            </a:extLst>
          </p:cNvPr>
          <p:cNvSpPr txBox="1"/>
          <p:nvPr/>
        </p:nvSpPr>
        <p:spPr>
          <a:xfrm>
            <a:off x="483018" y="1088713"/>
            <a:ext cx="1570216" cy="369332"/>
          </a:xfrm>
          <a:prstGeom prst="rect">
            <a:avLst/>
          </a:prstGeom>
          <a:solidFill>
            <a:schemeClr val="bg1"/>
          </a:solidFill>
        </p:spPr>
        <p:txBody>
          <a:bodyPr wrap="square">
            <a:spAutoFit/>
          </a:bodyPr>
          <a:lstStyle/>
          <a:p>
            <a:pPr algn="ctr"/>
            <a:r>
              <a:rPr lang="en-US" altLang="zh-CN" noProof="0" dirty="0">
                <a:ln>
                  <a:noFill/>
                </a:ln>
                <a:solidFill>
                  <a:schemeClr val="accent1">
                    <a:lumMod val="50000"/>
                  </a:schemeClr>
                </a:solidFill>
                <a:effectLst/>
                <a:uLnTx/>
                <a:uFillTx/>
                <a:latin typeface="Arial" panose="020B0604020202020204" pitchFamily="34" charset="0"/>
                <a:ea typeface="微软雅黑" panose="020B0503020204020204" charset="-122"/>
                <a:cs typeface="Arial" panose="020B0604020202020204" pitchFamily="34" charset="0"/>
                <a:sym typeface="+mn-ea"/>
              </a:rPr>
              <a:t>FY satellites</a:t>
            </a:r>
            <a:endParaRPr lang="zh-CN" altLang="en-US" dirty="0">
              <a:solidFill>
                <a:schemeClr val="accent1">
                  <a:lumMod val="5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B466F-1792-8817-4444-789B339628AD}"/>
            </a:ext>
          </a:extLst>
        </p:cNvPr>
        <p:cNvGrpSpPr/>
        <p:nvPr/>
      </p:nvGrpSpPr>
      <p:grpSpPr>
        <a:xfrm>
          <a:off x="0" y="0"/>
          <a:ext cx="0" cy="0"/>
          <a:chOff x="0" y="0"/>
          <a:chExt cx="0" cy="0"/>
        </a:xfrm>
      </p:grpSpPr>
      <p:sp>
        <p:nvSpPr>
          <p:cNvPr id="87" name="矩形 86">
            <a:extLst>
              <a:ext uri="{FF2B5EF4-FFF2-40B4-BE49-F238E27FC236}">
                <a16:creationId xmlns:a16="http://schemas.microsoft.com/office/drawing/2014/main" id="{1012C6E2-51EF-1D33-F849-1B11F349A061}"/>
              </a:ext>
            </a:extLst>
          </p:cNvPr>
          <p:cNvSpPr/>
          <p:nvPr/>
        </p:nvSpPr>
        <p:spPr>
          <a:xfrm>
            <a:off x="83" y="1"/>
            <a:ext cx="12215531" cy="6858187"/>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a:ln>
                <a:noFill/>
              </a:ln>
              <a:solidFill>
                <a:prstClr val="white"/>
              </a:solidFill>
              <a:effectLst/>
              <a:uLnTx/>
              <a:uFillTx/>
              <a:latin typeface="Aptos"/>
              <a:ea typeface="等线" panose="02010600030101010101" pitchFamily="2" charset="-122"/>
              <a:cs typeface="+mn-cs"/>
            </a:endParaRPr>
          </a:p>
        </p:txBody>
      </p:sp>
      <p:sp>
        <p:nvSpPr>
          <p:cNvPr id="88" name="矩形 87">
            <a:extLst>
              <a:ext uri="{FF2B5EF4-FFF2-40B4-BE49-F238E27FC236}">
                <a16:creationId xmlns:a16="http://schemas.microsoft.com/office/drawing/2014/main" id="{10060F2E-1DE9-51D6-312E-F1F28DD28527}"/>
              </a:ext>
            </a:extLst>
          </p:cNvPr>
          <p:cNvSpPr/>
          <p:nvPr/>
        </p:nvSpPr>
        <p:spPr>
          <a:xfrm>
            <a:off x="0" y="0"/>
            <a:ext cx="12192020" cy="6858187"/>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a:ln>
                <a:noFill/>
              </a:ln>
              <a:solidFill>
                <a:prstClr val="white"/>
              </a:solidFill>
              <a:effectLst/>
              <a:uLnTx/>
              <a:uFillTx/>
              <a:latin typeface="Aptos"/>
              <a:ea typeface="等线" panose="02010600030101010101" pitchFamily="2" charset="-122"/>
              <a:cs typeface="+mn-cs"/>
            </a:endParaRPr>
          </a:p>
        </p:txBody>
      </p:sp>
      <p:grpSp>
        <p:nvGrpSpPr>
          <p:cNvPr id="73" name="组合 72">
            <a:extLst>
              <a:ext uri="{FF2B5EF4-FFF2-40B4-BE49-F238E27FC236}">
                <a16:creationId xmlns:a16="http://schemas.microsoft.com/office/drawing/2014/main" id="{10BE207A-D3DF-AB3E-6571-F7ED3FD1779D}"/>
              </a:ext>
            </a:extLst>
          </p:cNvPr>
          <p:cNvGrpSpPr/>
          <p:nvPr/>
        </p:nvGrpSpPr>
        <p:grpSpPr>
          <a:xfrm>
            <a:off x="84" y="64720"/>
            <a:ext cx="12222288" cy="778197"/>
            <a:chOff x="152400" y="163943"/>
            <a:chExt cx="24099193" cy="1323439"/>
          </a:xfrm>
        </p:grpSpPr>
        <p:sp>
          <p:nvSpPr>
            <p:cNvPr id="74" name="文本框 73">
              <a:extLst>
                <a:ext uri="{FF2B5EF4-FFF2-40B4-BE49-F238E27FC236}">
                  <a16:creationId xmlns:a16="http://schemas.microsoft.com/office/drawing/2014/main" id="{B0628D35-CE8E-4E92-D34E-5C7156B65DE4}"/>
                </a:ext>
              </a:extLst>
            </p:cNvPr>
            <p:cNvSpPr txBox="1"/>
            <p:nvPr/>
          </p:nvSpPr>
          <p:spPr>
            <a:xfrm>
              <a:off x="912412" y="493950"/>
              <a:ext cx="23339181" cy="7851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Global agricultural monitoring based on Fengyun-3 satellite data</a:t>
              </a:r>
            </a:p>
          </p:txBody>
        </p:sp>
        <p:sp>
          <p:nvSpPr>
            <p:cNvPr id="75" name="矩形 74">
              <a:extLst>
                <a:ext uri="{FF2B5EF4-FFF2-40B4-BE49-F238E27FC236}">
                  <a16:creationId xmlns:a16="http://schemas.microsoft.com/office/drawing/2014/main" id="{A12373C8-F5D8-203D-4A0E-9F3D17040C84}"/>
                </a:ext>
              </a:extLst>
            </p:cNvPr>
            <p:cNvSpPr/>
            <p:nvPr/>
          </p:nvSpPr>
          <p:spPr>
            <a:xfrm>
              <a:off x="152400" y="163943"/>
              <a:ext cx="700331" cy="1323439"/>
            </a:xfrm>
            <a:prstGeom prst="rect">
              <a:avLst/>
            </a:prstGeom>
            <a:gradFill flip="none" rotWithShape="1">
              <a:gsLst>
                <a:gs pos="0">
                  <a:srgbClr val="002E85"/>
                </a:gs>
                <a:gs pos="100000">
                  <a:srgbClr val="007AA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3" name="内容占位符 2">
            <a:extLst>
              <a:ext uri="{FF2B5EF4-FFF2-40B4-BE49-F238E27FC236}">
                <a16:creationId xmlns:a16="http://schemas.microsoft.com/office/drawing/2014/main" id="{CA797C6B-7E0B-BD8A-5A04-D9551DB95FBE}"/>
              </a:ext>
            </a:extLst>
          </p:cNvPr>
          <p:cNvSpPr txBox="1">
            <a:spLocks/>
          </p:cNvSpPr>
          <p:nvPr/>
        </p:nvSpPr>
        <p:spPr>
          <a:xfrm>
            <a:off x="490866" y="847897"/>
            <a:ext cx="10827774" cy="913922"/>
          </a:xfrm>
          <a:prstGeom prst="rect">
            <a:avLst/>
          </a:prstGeom>
          <a:ln>
            <a:solidFill>
              <a:srgbClr val="00B0F0"/>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buFont typeface="Wingdings" panose="05000000000000000000" pitchFamily="2" charset="2"/>
              <a:buChar char="n"/>
            </a:pPr>
            <a:r>
              <a:rPr lang="en-US" altLang="zh-CN" sz="1600" b="1" dirty="0">
                <a:solidFill>
                  <a:schemeClr val="bg1"/>
                </a:solidFill>
                <a:latin typeface="Arial" panose="020B0604020202020204" pitchFamily="34" charset="0"/>
                <a:ea typeface="宋体" panose="02010600030101010101" pitchFamily="2" charset="-122"/>
                <a:cs typeface="Arial" panose="020B0604020202020204" pitchFamily="34" charset="0"/>
              </a:rPr>
              <a:t>  Vegetation and crop growth condition</a:t>
            </a:r>
          </a:p>
          <a:p>
            <a:pPr>
              <a:lnSpc>
                <a:spcPct val="110000"/>
              </a:lnSpc>
              <a:spcBef>
                <a:spcPts val="0"/>
              </a:spcBef>
              <a:buFont typeface="Wingdings" panose="05000000000000000000" pitchFamily="2" charset="2"/>
              <a:buChar char="n"/>
            </a:pPr>
            <a:r>
              <a:rPr lang="en-US" altLang="zh-CN" sz="1600" b="1" dirty="0">
                <a:solidFill>
                  <a:schemeClr val="bg1"/>
                </a:solidFill>
                <a:latin typeface="Arial" panose="020B0604020202020204" pitchFamily="34" charset="0"/>
                <a:ea typeface="宋体" panose="02010600030101010101" pitchFamily="2" charset="-122"/>
                <a:cs typeface="Arial" panose="020B0604020202020204" pitchFamily="34" charset="0"/>
              </a:rPr>
              <a:t>  Agricultural disaster monitoring and crop loss risk assessment</a:t>
            </a:r>
          </a:p>
          <a:p>
            <a:pPr>
              <a:lnSpc>
                <a:spcPct val="110000"/>
              </a:lnSpc>
              <a:spcBef>
                <a:spcPts val="0"/>
              </a:spcBef>
              <a:buFont typeface="Wingdings" panose="05000000000000000000" pitchFamily="2" charset="2"/>
              <a:buChar char="n"/>
            </a:pPr>
            <a:r>
              <a:rPr lang="en-US" altLang="zh-CN" sz="1600" b="1" dirty="0">
                <a:solidFill>
                  <a:schemeClr val="bg1"/>
                </a:solidFill>
                <a:latin typeface="Arial" panose="020B0604020202020204" pitchFamily="34" charset="0"/>
                <a:ea typeface="宋体" panose="02010600030101010101" pitchFamily="2" charset="-122"/>
                <a:cs typeface="Arial" panose="020B0604020202020204" pitchFamily="34" charset="0"/>
              </a:rPr>
              <a:t>  Crop area and yield estimation</a:t>
            </a:r>
          </a:p>
        </p:txBody>
      </p:sp>
      <p:pic>
        <p:nvPicPr>
          <p:cNvPr id="13" name="图片 12">
            <a:extLst>
              <a:ext uri="{FF2B5EF4-FFF2-40B4-BE49-F238E27FC236}">
                <a16:creationId xmlns:a16="http://schemas.microsoft.com/office/drawing/2014/main" id="{96BC7A6D-106C-010E-DF80-A0742E0D9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787" y="1921440"/>
            <a:ext cx="3885980" cy="2399948"/>
          </a:xfrm>
          <a:prstGeom prst="rect">
            <a:avLst/>
          </a:prstGeom>
        </p:spPr>
      </p:pic>
      <p:pic>
        <p:nvPicPr>
          <p:cNvPr id="15" name="图片 14">
            <a:extLst>
              <a:ext uri="{FF2B5EF4-FFF2-40B4-BE49-F238E27FC236}">
                <a16:creationId xmlns:a16="http://schemas.microsoft.com/office/drawing/2014/main" id="{952FD065-5CA2-D121-63F0-42DF7F9D8D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53" y="1921440"/>
            <a:ext cx="3885980" cy="2399948"/>
          </a:xfrm>
          <a:prstGeom prst="rect">
            <a:avLst/>
          </a:prstGeom>
        </p:spPr>
      </p:pic>
      <p:pic>
        <p:nvPicPr>
          <p:cNvPr id="16" name="Picture 2" descr="Z:\2015年业务值班\8.农业气象服务专供素材\遥感监测产品\国外作物长势\2014年12月17日巴西大豆长势-2.jpg">
            <a:extLst>
              <a:ext uri="{FF2B5EF4-FFF2-40B4-BE49-F238E27FC236}">
                <a16:creationId xmlns:a16="http://schemas.microsoft.com/office/drawing/2014/main" id="{8DAE3460-F6AD-1054-AFCC-FF74E9D8B6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9448" y="4665458"/>
            <a:ext cx="2065274" cy="1985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Z:\2015年业务值班\8.农业气象服务专供素材\遥感监测产品\国外作物长势\2015年9月5日印度水稻长势2.jpg">
            <a:extLst>
              <a:ext uri="{FF2B5EF4-FFF2-40B4-BE49-F238E27FC236}">
                <a16:creationId xmlns:a16="http://schemas.microsoft.com/office/drawing/2014/main" id="{71C434B0-2203-18A2-9F53-D9F39410EC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53" y="4665458"/>
            <a:ext cx="1952697" cy="197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descr="2015年9月13日澳大利亚小麦长势与上一年同期对比">
            <a:extLst>
              <a:ext uri="{FF2B5EF4-FFF2-40B4-BE49-F238E27FC236}">
                <a16:creationId xmlns:a16="http://schemas.microsoft.com/office/drawing/2014/main" id="{FD7BF7DE-FB59-A6B8-C093-82BC80BE3C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6520" y="4677774"/>
            <a:ext cx="2442804" cy="196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箭头: 下 1">
            <a:extLst>
              <a:ext uri="{FF2B5EF4-FFF2-40B4-BE49-F238E27FC236}">
                <a16:creationId xmlns:a16="http://schemas.microsoft.com/office/drawing/2014/main" id="{700221B2-43CF-4372-4820-BD417AAC12DB}"/>
              </a:ext>
            </a:extLst>
          </p:cNvPr>
          <p:cNvSpPr/>
          <p:nvPr/>
        </p:nvSpPr>
        <p:spPr>
          <a:xfrm>
            <a:off x="5450919" y="4358798"/>
            <a:ext cx="611180" cy="306660"/>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a:extLst>
              <a:ext uri="{FF2B5EF4-FFF2-40B4-BE49-F238E27FC236}">
                <a16:creationId xmlns:a16="http://schemas.microsoft.com/office/drawing/2014/main" id="{D589EE0F-9DFA-0EE9-E8AB-12C8CD315F86}"/>
              </a:ext>
            </a:extLst>
          </p:cNvPr>
          <p:cNvGrpSpPr/>
          <p:nvPr/>
        </p:nvGrpSpPr>
        <p:grpSpPr>
          <a:xfrm>
            <a:off x="8036620" y="1921438"/>
            <a:ext cx="3885863" cy="2399948"/>
            <a:chOff x="8036620" y="1921438"/>
            <a:chExt cx="3885863" cy="2399948"/>
          </a:xfrm>
        </p:grpSpPr>
        <p:pic>
          <p:nvPicPr>
            <p:cNvPr id="4" name="图片 3">
              <a:extLst>
                <a:ext uri="{FF2B5EF4-FFF2-40B4-BE49-F238E27FC236}">
                  <a16:creationId xmlns:a16="http://schemas.microsoft.com/office/drawing/2014/main" id="{8553CAA2-7E1C-D13C-7346-495CD976AFE3}"/>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8036620" y="1921439"/>
              <a:ext cx="3885863" cy="2399947"/>
            </a:xfrm>
            <a:prstGeom prst="rect">
              <a:avLst/>
            </a:prstGeom>
          </p:spPr>
        </p:pic>
        <p:sp>
          <p:nvSpPr>
            <p:cNvPr id="5" name="文本框 4">
              <a:extLst>
                <a:ext uri="{FF2B5EF4-FFF2-40B4-BE49-F238E27FC236}">
                  <a16:creationId xmlns:a16="http://schemas.microsoft.com/office/drawing/2014/main" id="{68711B49-9EC8-EAA6-F85E-23F063A07883}"/>
                </a:ext>
              </a:extLst>
            </p:cNvPr>
            <p:cNvSpPr txBox="1"/>
            <p:nvPr/>
          </p:nvSpPr>
          <p:spPr>
            <a:xfrm>
              <a:off x="8317496" y="1921438"/>
              <a:ext cx="3562843" cy="269433"/>
            </a:xfrm>
            <a:prstGeom prst="rect">
              <a:avLst/>
            </a:prstGeom>
            <a:solidFill>
              <a:schemeClr val="bg1"/>
            </a:solidFill>
          </p:spPr>
          <p:txBody>
            <a:bodyPr wrap="square" rtlCol="0">
              <a:spAutoFit/>
            </a:bodyPr>
            <a:lstStyle/>
            <a:p>
              <a:pPr>
                <a:lnSpc>
                  <a:spcPts val="1200"/>
                </a:lnSpc>
              </a:pPr>
              <a:r>
                <a:rPr lang="en-US" altLang="zh-CN" sz="900" dirty="0">
                  <a:latin typeface="Times New Roman" panose="02020603050405020304" pitchFamily="18" charset="0"/>
                  <a:cs typeface="Times New Roman" panose="02020603050405020304" pitchFamily="18" charset="0"/>
                </a:rPr>
                <a:t>Global heat disaster monitoring  July 21 to July 30,2024</a:t>
              </a:r>
              <a:r>
                <a:rPr lang="en-US" altLang="zh-CN" dirty="0"/>
                <a:t> </a:t>
              </a:r>
              <a:endParaRPr lang="zh-CN" altLang="en-US" dirty="0"/>
            </a:p>
          </p:txBody>
        </p:sp>
      </p:grpSp>
      <p:grpSp>
        <p:nvGrpSpPr>
          <p:cNvPr id="22" name="组合 21">
            <a:extLst>
              <a:ext uri="{FF2B5EF4-FFF2-40B4-BE49-F238E27FC236}">
                <a16:creationId xmlns:a16="http://schemas.microsoft.com/office/drawing/2014/main" id="{60EFBC06-2AEF-5F1B-0A6F-D0F8E8BC93D0}"/>
              </a:ext>
            </a:extLst>
          </p:cNvPr>
          <p:cNvGrpSpPr/>
          <p:nvPr/>
        </p:nvGrpSpPr>
        <p:grpSpPr>
          <a:xfrm>
            <a:off x="9383916" y="4616429"/>
            <a:ext cx="2659780" cy="2124954"/>
            <a:chOff x="9393076" y="4512127"/>
            <a:chExt cx="2742072" cy="2180227"/>
          </a:xfrm>
        </p:grpSpPr>
        <p:grpSp>
          <p:nvGrpSpPr>
            <p:cNvPr id="14" name="组合 13">
              <a:extLst>
                <a:ext uri="{FF2B5EF4-FFF2-40B4-BE49-F238E27FC236}">
                  <a16:creationId xmlns:a16="http://schemas.microsoft.com/office/drawing/2014/main" id="{27C3048B-D7BD-7283-3CA3-73C81CCA9C9B}"/>
                </a:ext>
              </a:extLst>
            </p:cNvPr>
            <p:cNvGrpSpPr/>
            <p:nvPr/>
          </p:nvGrpSpPr>
          <p:grpSpPr>
            <a:xfrm>
              <a:off x="9393076" y="4512127"/>
              <a:ext cx="2742072" cy="2180227"/>
              <a:chOff x="9393076" y="4512127"/>
              <a:chExt cx="2742072" cy="2180227"/>
            </a:xfrm>
          </p:grpSpPr>
          <p:pic>
            <p:nvPicPr>
              <p:cNvPr id="10" name="Picture 2" descr="Z:\2017年11月\钱永兰\素材\8天.gif">
                <a:extLst>
                  <a:ext uri="{FF2B5EF4-FFF2-40B4-BE49-F238E27FC236}">
                    <a16:creationId xmlns:a16="http://schemas.microsoft.com/office/drawing/2014/main" id="{61EBC781-8A12-9496-9799-A0027639268E}"/>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93076" y="4512128"/>
                <a:ext cx="2742072" cy="2180226"/>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62BCBFF2-713A-BF82-A99C-6CE4A0773257}"/>
                  </a:ext>
                </a:extLst>
              </p:cNvPr>
              <p:cNvSpPr txBox="1"/>
              <p:nvPr/>
            </p:nvSpPr>
            <p:spPr>
              <a:xfrm>
                <a:off x="9461109" y="4512127"/>
                <a:ext cx="2674039" cy="246221"/>
              </a:xfrm>
              <a:prstGeom prst="rect">
                <a:avLst/>
              </a:prstGeom>
              <a:solidFill>
                <a:schemeClr val="bg1"/>
              </a:solidFill>
            </p:spPr>
            <p:txBody>
              <a:bodyPr wrap="square" rtlCol="0">
                <a:spAutoFit/>
              </a:bodyPr>
              <a:lstStyle/>
              <a:p>
                <a:pPr algn="ctr"/>
                <a:r>
                  <a:rPr lang="en-US" altLang="zh-CN" sz="1000" dirty="0"/>
                  <a:t>Crop growth condition  along with season</a:t>
                </a:r>
                <a:endParaRPr lang="zh-CN" altLang="en-US" sz="1000" dirty="0"/>
              </a:p>
            </p:txBody>
          </p:sp>
        </p:grpSp>
        <p:sp>
          <p:nvSpPr>
            <p:cNvPr id="18" name="文本框 17">
              <a:extLst>
                <a:ext uri="{FF2B5EF4-FFF2-40B4-BE49-F238E27FC236}">
                  <a16:creationId xmlns:a16="http://schemas.microsoft.com/office/drawing/2014/main" id="{DE3C6436-E74D-BA7E-28D0-A6B27C2D5546}"/>
                </a:ext>
              </a:extLst>
            </p:cNvPr>
            <p:cNvSpPr txBox="1"/>
            <p:nvPr/>
          </p:nvSpPr>
          <p:spPr>
            <a:xfrm>
              <a:off x="10953345" y="6011058"/>
              <a:ext cx="868628" cy="215444"/>
            </a:xfrm>
            <a:prstGeom prst="rect">
              <a:avLst/>
            </a:prstGeom>
            <a:solidFill>
              <a:schemeClr val="bg1"/>
            </a:solidFill>
          </p:spPr>
          <p:txBody>
            <a:bodyPr wrap="square" rtlCol="0">
              <a:spAutoFit/>
            </a:bodyPr>
            <a:lstStyle/>
            <a:p>
              <a:pPr algn="ctr"/>
              <a:r>
                <a:rPr lang="en-US" altLang="zh-CN" sz="800" dirty="0"/>
                <a:t>5-year average</a:t>
              </a:r>
              <a:endParaRPr lang="zh-CN" altLang="en-US" sz="800" dirty="0"/>
            </a:p>
          </p:txBody>
        </p:sp>
      </p:grpSp>
      <p:grpSp>
        <p:nvGrpSpPr>
          <p:cNvPr id="24" name="组合 23">
            <a:extLst>
              <a:ext uri="{FF2B5EF4-FFF2-40B4-BE49-F238E27FC236}">
                <a16:creationId xmlns:a16="http://schemas.microsoft.com/office/drawing/2014/main" id="{94561ACC-2DFB-1899-89D4-05D9346CCA9B}"/>
              </a:ext>
            </a:extLst>
          </p:cNvPr>
          <p:cNvGrpSpPr/>
          <p:nvPr/>
        </p:nvGrpSpPr>
        <p:grpSpPr>
          <a:xfrm>
            <a:off x="6946507" y="4665458"/>
            <a:ext cx="2180226" cy="2026896"/>
            <a:chOff x="6946507" y="4512128"/>
            <a:chExt cx="2180226" cy="2180226"/>
          </a:xfrm>
        </p:grpSpPr>
        <p:pic>
          <p:nvPicPr>
            <p:cNvPr id="9" name="图片 8">
              <a:extLst>
                <a:ext uri="{FF2B5EF4-FFF2-40B4-BE49-F238E27FC236}">
                  <a16:creationId xmlns:a16="http://schemas.microsoft.com/office/drawing/2014/main" id="{A644A5C5-F9F4-7023-4553-FD7CB92546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46507" y="4512128"/>
              <a:ext cx="2180226" cy="2180226"/>
            </a:xfrm>
            <a:prstGeom prst="rect">
              <a:avLst/>
            </a:prstGeom>
          </p:spPr>
        </p:pic>
        <p:sp>
          <p:nvSpPr>
            <p:cNvPr id="23" name="文本框 22">
              <a:extLst>
                <a:ext uri="{FF2B5EF4-FFF2-40B4-BE49-F238E27FC236}">
                  <a16:creationId xmlns:a16="http://schemas.microsoft.com/office/drawing/2014/main" id="{BF0FEFE0-9255-9B20-A137-D7FCFFBF4E0A}"/>
                </a:ext>
              </a:extLst>
            </p:cNvPr>
            <p:cNvSpPr txBox="1"/>
            <p:nvPr/>
          </p:nvSpPr>
          <p:spPr>
            <a:xfrm>
              <a:off x="7013641" y="4517976"/>
              <a:ext cx="1950977" cy="246221"/>
            </a:xfrm>
            <a:prstGeom prst="rect">
              <a:avLst/>
            </a:prstGeom>
            <a:solidFill>
              <a:schemeClr val="bg1"/>
            </a:solidFill>
          </p:spPr>
          <p:txBody>
            <a:bodyPr wrap="square" rtlCol="0">
              <a:spAutoFit/>
            </a:bodyPr>
            <a:lstStyle/>
            <a:p>
              <a:pPr algn="ctr"/>
              <a:r>
                <a:rPr lang="en-US" altLang="zh-CN" sz="1000" dirty="0"/>
                <a:t>China wheat harvest progress</a:t>
              </a:r>
              <a:endParaRPr lang="zh-CN" altLang="en-US" sz="1000" dirty="0"/>
            </a:p>
          </p:txBody>
        </p:sp>
      </p:grpSp>
    </p:spTree>
    <p:extLst>
      <p:ext uri="{BB962C8B-B14F-4D97-AF65-F5344CB8AC3E}">
        <p14:creationId xmlns:p14="http://schemas.microsoft.com/office/powerpoint/2010/main" val="2014083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3FFB9-CBA3-78A6-73C6-86C61013B6C0}"/>
            </a:ext>
          </a:extLst>
        </p:cNvPr>
        <p:cNvGrpSpPr/>
        <p:nvPr/>
      </p:nvGrpSpPr>
      <p:grpSpPr>
        <a:xfrm>
          <a:off x="0" y="0"/>
          <a:ext cx="0" cy="0"/>
          <a:chOff x="0" y="0"/>
          <a:chExt cx="0" cy="0"/>
        </a:xfrm>
      </p:grpSpPr>
      <p:sp>
        <p:nvSpPr>
          <p:cNvPr id="87" name="矩形 86">
            <a:extLst>
              <a:ext uri="{FF2B5EF4-FFF2-40B4-BE49-F238E27FC236}">
                <a16:creationId xmlns:a16="http://schemas.microsoft.com/office/drawing/2014/main" id="{CBEE3FBB-5B28-43CD-804F-5075765A37E2}"/>
              </a:ext>
            </a:extLst>
          </p:cNvPr>
          <p:cNvSpPr/>
          <p:nvPr/>
        </p:nvSpPr>
        <p:spPr>
          <a:xfrm>
            <a:off x="83" y="1"/>
            <a:ext cx="12215531" cy="6858187"/>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a:ln>
                <a:noFill/>
              </a:ln>
              <a:solidFill>
                <a:prstClr val="white"/>
              </a:solidFill>
              <a:effectLst/>
              <a:uLnTx/>
              <a:uFillTx/>
              <a:latin typeface="Aptos"/>
              <a:ea typeface="等线" panose="02010600030101010101" pitchFamily="2" charset="-122"/>
              <a:cs typeface="+mn-cs"/>
            </a:endParaRPr>
          </a:p>
        </p:txBody>
      </p:sp>
      <p:sp>
        <p:nvSpPr>
          <p:cNvPr id="88" name="矩形 87">
            <a:extLst>
              <a:ext uri="{FF2B5EF4-FFF2-40B4-BE49-F238E27FC236}">
                <a16:creationId xmlns:a16="http://schemas.microsoft.com/office/drawing/2014/main" id="{F626038F-A14D-F6A6-B86D-C6370AFFDF21}"/>
              </a:ext>
            </a:extLst>
          </p:cNvPr>
          <p:cNvSpPr/>
          <p:nvPr/>
        </p:nvSpPr>
        <p:spPr>
          <a:xfrm>
            <a:off x="13155" y="-5723"/>
            <a:ext cx="12192020" cy="6858187"/>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a:ln>
                <a:noFill/>
              </a:ln>
              <a:solidFill>
                <a:prstClr val="white"/>
              </a:solidFill>
              <a:effectLst/>
              <a:uLnTx/>
              <a:uFillTx/>
              <a:latin typeface="Aptos"/>
              <a:ea typeface="等线" panose="02010600030101010101" pitchFamily="2" charset="-122"/>
              <a:cs typeface="+mn-cs"/>
            </a:endParaRPr>
          </a:p>
        </p:txBody>
      </p:sp>
      <p:grpSp>
        <p:nvGrpSpPr>
          <p:cNvPr id="73" name="组合 72">
            <a:extLst>
              <a:ext uri="{FF2B5EF4-FFF2-40B4-BE49-F238E27FC236}">
                <a16:creationId xmlns:a16="http://schemas.microsoft.com/office/drawing/2014/main" id="{0566FC73-3DAD-E121-38D9-CAD755FED2DB}"/>
              </a:ext>
            </a:extLst>
          </p:cNvPr>
          <p:cNvGrpSpPr/>
          <p:nvPr/>
        </p:nvGrpSpPr>
        <p:grpSpPr>
          <a:xfrm>
            <a:off x="84" y="64720"/>
            <a:ext cx="12215530" cy="778197"/>
            <a:chOff x="152400" y="163943"/>
            <a:chExt cx="24085868" cy="1323439"/>
          </a:xfrm>
        </p:grpSpPr>
        <p:sp>
          <p:nvSpPr>
            <p:cNvPr id="74" name="文本框 73">
              <a:extLst>
                <a:ext uri="{FF2B5EF4-FFF2-40B4-BE49-F238E27FC236}">
                  <a16:creationId xmlns:a16="http://schemas.microsoft.com/office/drawing/2014/main" id="{01EB125B-63B7-4798-EAE8-EB7D08D13F8D}"/>
                </a:ext>
              </a:extLst>
            </p:cNvPr>
            <p:cNvSpPr txBox="1"/>
            <p:nvPr/>
          </p:nvSpPr>
          <p:spPr>
            <a:xfrm>
              <a:off x="899087" y="342642"/>
              <a:ext cx="23339181" cy="7851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Global Agrometeorological Analysis and Service Platform</a:t>
              </a:r>
            </a:p>
          </p:txBody>
        </p:sp>
        <p:sp>
          <p:nvSpPr>
            <p:cNvPr id="75" name="矩形 74">
              <a:extLst>
                <a:ext uri="{FF2B5EF4-FFF2-40B4-BE49-F238E27FC236}">
                  <a16:creationId xmlns:a16="http://schemas.microsoft.com/office/drawing/2014/main" id="{F2DE79D0-22AF-56E1-833E-95C26267A71D}"/>
                </a:ext>
              </a:extLst>
            </p:cNvPr>
            <p:cNvSpPr/>
            <p:nvPr/>
          </p:nvSpPr>
          <p:spPr>
            <a:xfrm>
              <a:off x="152400" y="163943"/>
              <a:ext cx="700331" cy="1323439"/>
            </a:xfrm>
            <a:prstGeom prst="rect">
              <a:avLst/>
            </a:prstGeom>
            <a:gradFill flip="none" rotWithShape="1">
              <a:gsLst>
                <a:gs pos="0">
                  <a:srgbClr val="002E85"/>
                </a:gs>
                <a:gs pos="100000">
                  <a:srgbClr val="007AA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图片 1">
            <a:extLst>
              <a:ext uri="{FF2B5EF4-FFF2-40B4-BE49-F238E27FC236}">
                <a16:creationId xmlns:a16="http://schemas.microsoft.com/office/drawing/2014/main" id="{3280440D-B9F1-A56B-D4CD-1555B478FE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790730"/>
            <a:ext cx="5345101" cy="283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3">
            <a:extLst>
              <a:ext uri="{FF2B5EF4-FFF2-40B4-BE49-F238E27FC236}">
                <a16:creationId xmlns:a16="http://schemas.microsoft.com/office/drawing/2014/main" id="{15165023-AD92-ABC7-880E-AA04A4B7C8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268" y="3696497"/>
            <a:ext cx="5405814" cy="267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1">
            <a:extLst>
              <a:ext uri="{FF2B5EF4-FFF2-40B4-BE49-F238E27FC236}">
                <a16:creationId xmlns:a16="http://schemas.microsoft.com/office/drawing/2014/main" id="{C2FE77AB-D627-287A-80C5-0A756FF31B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1752" y="813474"/>
            <a:ext cx="5703269" cy="272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2">
            <a:extLst>
              <a:ext uri="{FF2B5EF4-FFF2-40B4-BE49-F238E27FC236}">
                <a16:creationId xmlns:a16="http://schemas.microsoft.com/office/drawing/2014/main" id="{0F07DF62-3DAC-9B25-DCEB-79BB0E3AB4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1753" y="3630977"/>
            <a:ext cx="5703269" cy="272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33">
            <a:extLst>
              <a:ext uri="{FF2B5EF4-FFF2-40B4-BE49-F238E27FC236}">
                <a16:creationId xmlns:a16="http://schemas.microsoft.com/office/drawing/2014/main" id="{1C7E20E9-4136-FE3B-515F-6BFCCA82F064}"/>
              </a:ext>
            </a:extLst>
          </p:cNvPr>
          <p:cNvSpPr txBox="1">
            <a:spLocks noChangeArrowheads="1"/>
          </p:cNvSpPr>
          <p:nvPr/>
        </p:nvSpPr>
        <p:spPr bwMode="auto">
          <a:xfrm>
            <a:off x="6026151" y="6330479"/>
            <a:ext cx="5765800"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50000"/>
              </a:lnSpc>
              <a:defRPr sz="1600" b="1">
                <a:solidFill>
                  <a:schemeClr val="bg1"/>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微软雅黑" panose="020B0503020204020204" pitchFamily="34" charset="-122"/>
              </a:defRPr>
            </a:lvl2pPr>
            <a:lvl3pPr marL="1143000" indent="-228600">
              <a:defRPr>
                <a:latin typeface="Calibri" panose="020F0502020204030204" pitchFamily="34" charset="0"/>
                <a:ea typeface="微软雅黑" panose="020B0503020204020204" pitchFamily="34" charset="-122"/>
              </a:defRPr>
            </a:lvl3pPr>
            <a:lvl4pPr marL="1600200" indent="-228600">
              <a:defRPr>
                <a:latin typeface="Calibri" panose="020F0502020204030204" pitchFamily="34" charset="0"/>
                <a:ea typeface="微软雅黑" panose="020B0503020204020204" pitchFamily="34" charset="-122"/>
              </a:defRPr>
            </a:lvl4pPr>
            <a:lvl5pPr marL="2057400" indent="-228600">
              <a:defRPr>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latin typeface="Calibri" panose="020F0502020204030204" pitchFamily="34" charset="0"/>
                <a:ea typeface="微软雅黑" panose="020B0503020204020204" pitchFamily="34" charset="-122"/>
              </a:defRPr>
            </a:lvl9pPr>
          </a:lstStyle>
          <a:p>
            <a:r>
              <a:rPr lang="en-US" altLang="zh-CN" b="0" dirty="0">
                <a:latin typeface="Arial" panose="020B0604020202020204" pitchFamily="34" charset="0"/>
                <a:cs typeface="Arial" panose="020B0604020202020204" pitchFamily="34" charset="0"/>
              </a:rPr>
              <a:t>Global  Agrometeorological  Analysis Platform</a:t>
            </a:r>
          </a:p>
        </p:txBody>
      </p:sp>
      <p:sp>
        <p:nvSpPr>
          <p:cNvPr id="8" name="文本框 33">
            <a:extLst>
              <a:ext uri="{FF2B5EF4-FFF2-40B4-BE49-F238E27FC236}">
                <a16:creationId xmlns:a16="http://schemas.microsoft.com/office/drawing/2014/main" id="{01170F1F-2BD3-9C50-F79C-6989D84FAC4D}"/>
              </a:ext>
            </a:extLst>
          </p:cNvPr>
          <p:cNvSpPr txBox="1">
            <a:spLocks noChangeArrowheads="1"/>
          </p:cNvSpPr>
          <p:nvPr/>
        </p:nvSpPr>
        <p:spPr bwMode="auto">
          <a:xfrm>
            <a:off x="201915" y="6329921"/>
            <a:ext cx="5703269"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lnSpc>
                <a:spcPct val="150000"/>
              </a:lnSpc>
            </a:pPr>
            <a:r>
              <a:rPr lang="en-US" altLang="zh-CN" sz="1600" dirty="0">
                <a:solidFill>
                  <a:schemeClr val="bg1"/>
                </a:solidFill>
                <a:latin typeface="Arial" panose="020B0604020202020204" pitchFamily="34" charset="0"/>
                <a:ea typeface="微软雅黑" panose="020B0503020204020204" charset="-122"/>
                <a:cs typeface="Arial" panose="020B0604020202020204" pitchFamily="34" charset="0"/>
              </a:rPr>
              <a:t>China  Agrometeorological  Analysis Platform</a:t>
            </a:r>
          </a:p>
        </p:txBody>
      </p:sp>
    </p:spTree>
    <p:extLst>
      <p:ext uri="{BB962C8B-B14F-4D97-AF65-F5344CB8AC3E}">
        <p14:creationId xmlns:p14="http://schemas.microsoft.com/office/powerpoint/2010/main" val="4242357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2B81B-4349-ED8F-EDB1-397DA9EFE661}"/>
            </a:ext>
          </a:extLst>
        </p:cNvPr>
        <p:cNvGrpSpPr/>
        <p:nvPr/>
      </p:nvGrpSpPr>
      <p:grpSpPr>
        <a:xfrm>
          <a:off x="0" y="0"/>
          <a:ext cx="0" cy="0"/>
          <a:chOff x="0" y="0"/>
          <a:chExt cx="0" cy="0"/>
        </a:xfrm>
      </p:grpSpPr>
      <p:sp>
        <p:nvSpPr>
          <p:cNvPr id="87" name="矩形 86">
            <a:extLst>
              <a:ext uri="{FF2B5EF4-FFF2-40B4-BE49-F238E27FC236}">
                <a16:creationId xmlns:a16="http://schemas.microsoft.com/office/drawing/2014/main" id="{E0E44F23-E252-54D9-CBE5-CF38F7C99C41}"/>
              </a:ext>
            </a:extLst>
          </p:cNvPr>
          <p:cNvSpPr/>
          <p:nvPr/>
        </p:nvSpPr>
        <p:spPr>
          <a:xfrm>
            <a:off x="83" y="1"/>
            <a:ext cx="12215531" cy="6858187"/>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a:ln>
                <a:noFill/>
              </a:ln>
              <a:solidFill>
                <a:prstClr val="white"/>
              </a:solidFill>
              <a:effectLst/>
              <a:uLnTx/>
              <a:uFillTx/>
              <a:latin typeface="Aptos"/>
              <a:ea typeface="等线" panose="02010600030101010101" pitchFamily="2" charset="-122"/>
              <a:cs typeface="+mn-cs"/>
            </a:endParaRPr>
          </a:p>
        </p:txBody>
      </p:sp>
      <p:sp>
        <p:nvSpPr>
          <p:cNvPr id="88" name="矩形 87">
            <a:extLst>
              <a:ext uri="{FF2B5EF4-FFF2-40B4-BE49-F238E27FC236}">
                <a16:creationId xmlns:a16="http://schemas.microsoft.com/office/drawing/2014/main" id="{A86202CA-0C78-D2F7-A2EA-357131DEBB9E}"/>
              </a:ext>
            </a:extLst>
          </p:cNvPr>
          <p:cNvSpPr/>
          <p:nvPr/>
        </p:nvSpPr>
        <p:spPr>
          <a:xfrm>
            <a:off x="13155" y="-5723"/>
            <a:ext cx="12192020" cy="6858187"/>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a:ln>
                <a:noFill/>
              </a:ln>
              <a:solidFill>
                <a:prstClr val="white"/>
              </a:solidFill>
              <a:effectLst/>
              <a:uLnTx/>
              <a:uFillTx/>
              <a:latin typeface="Aptos"/>
              <a:ea typeface="等线" panose="02010600030101010101" pitchFamily="2" charset="-122"/>
              <a:cs typeface="+mn-cs"/>
            </a:endParaRPr>
          </a:p>
        </p:txBody>
      </p:sp>
      <p:grpSp>
        <p:nvGrpSpPr>
          <p:cNvPr id="73" name="组合 72">
            <a:extLst>
              <a:ext uri="{FF2B5EF4-FFF2-40B4-BE49-F238E27FC236}">
                <a16:creationId xmlns:a16="http://schemas.microsoft.com/office/drawing/2014/main" id="{8EEAAA41-A137-30FA-2EC7-BF31DBD627FE}"/>
              </a:ext>
            </a:extLst>
          </p:cNvPr>
          <p:cNvGrpSpPr/>
          <p:nvPr/>
        </p:nvGrpSpPr>
        <p:grpSpPr>
          <a:xfrm>
            <a:off x="84" y="64720"/>
            <a:ext cx="12249548" cy="778197"/>
            <a:chOff x="152400" y="163943"/>
            <a:chExt cx="24152942" cy="1323439"/>
          </a:xfrm>
        </p:grpSpPr>
        <p:sp>
          <p:nvSpPr>
            <p:cNvPr id="74" name="文本框 73">
              <a:extLst>
                <a:ext uri="{FF2B5EF4-FFF2-40B4-BE49-F238E27FC236}">
                  <a16:creationId xmlns:a16="http://schemas.microsoft.com/office/drawing/2014/main" id="{5EE2235B-1FEA-81E9-478C-2283D40F9D77}"/>
                </a:ext>
              </a:extLst>
            </p:cNvPr>
            <p:cNvSpPr txBox="1"/>
            <p:nvPr/>
          </p:nvSpPr>
          <p:spPr>
            <a:xfrm>
              <a:off x="966161" y="474245"/>
              <a:ext cx="23339181" cy="785130"/>
            </a:xfrm>
            <a:prstGeom prst="rect">
              <a:avLst/>
            </a:prstGeom>
            <a:noFill/>
          </p:spPr>
          <p:txBody>
            <a:bodyPr wrap="square" rtlCol="0">
              <a:spAutoFit/>
            </a:bodyPr>
            <a:lstStyle/>
            <a:p>
              <a:pPr lvl="0" defTabSz="457200">
                <a:defRPr/>
              </a:pPr>
              <a:r>
                <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Global Agrometeorological Disaster Forecast with </a:t>
              </a:r>
              <a:r>
                <a:rPr lang="en-US" altLang="zh-CN" sz="2400" b="1" dirty="0" err="1">
                  <a:solidFill>
                    <a:prstClr val="white"/>
                  </a:solidFill>
                  <a:latin typeface="Arial" panose="020B0604020202020204" pitchFamily="34" charset="0"/>
                  <a:ea typeface="微软雅黑" panose="020B0503020204020204" charset="-122"/>
                  <a:cs typeface="Arial" panose="020B0604020202020204" pitchFamily="34" charset="0"/>
                </a:rPr>
                <a:t>FengShun</a:t>
              </a:r>
              <a:r>
                <a:rPr lang="en-US" altLang="zh-CN" sz="2400" b="1" dirty="0">
                  <a:solidFill>
                    <a:prstClr val="white"/>
                  </a:solidFill>
                  <a:latin typeface="Arial" panose="020B0604020202020204" pitchFamily="34" charset="0"/>
                  <a:ea typeface="微软雅黑" panose="020B0503020204020204" charset="-122"/>
                  <a:cs typeface="Arial" panose="020B0604020202020204" pitchFamily="34" charset="0"/>
                </a:rPr>
                <a:t> AI model </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75" name="矩形 74">
              <a:extLst>
                <a:ext uri="{FF2B5EF4-FFF2-40B4-BE49-F238E27FC236}">
                  <a16:creationId xmlns:a16="http://schemas.microsoft.com/office/drawing/2014/main" id="{3FDC3D4C-0E15-2B4B-602F-EFDF826DF43D}"/>
                </a:ext>
              </a:extLst>
            </p:cNvPr>
            <p:cNvSpPr/>
            <p:nvPr/>
          </p:nvSpPr>
          <p:spPr>
            <a:xfrm>
              <a:off x="152400" y="163943"/>
              <a:ext cx="700331" cy="1323439"/>
            </a:xfrm>
            <a:prstGeom prst="rect">
              <a:avLst/>
            </a:prstGeom>
            <a:gradFill flip="none" rotWithShape="1">
              <a:gsLst>
                <a:gs pos="0">
                  <a:srgbClr val="002E85"/>
                </a:gs>
                <a:gs pos="100000">
                  <a:srgbClr val="007AA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3" name="文本框 2">
            <a:extLst>
              <a:ext uri="{FF2B5EF4-FFF2-40B4-BE49-F238E27FC236}">
                <a16:creationId xmlns:a16="http://schemas.microsoft.com/office/drawing/2014/main" id="{F19FDD79-4D9D-5CE3-604D-92282D38838D}"/>
              </a:ext>
            </a:extLst>
          </p:cNvPr>
          <p:cNvSpPr txBox="1"/>
          <p:nvPr/>
        </p:nvSpPr>
        <p:spPr>
          <a:xfrm>
            <a:off x="412796" y="6307597"/>
            <a:ext cx="5088555" cy="341184"/>
          </a:xfrm>
          <a:prstGeom prst="rect">
            <a:avLst/>
          </a:prstGeom>
          <a:noFill/>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chemeClr val="bg1"/>
                </a:solidFill>
                <a:effectLst/>
                <a:uLnTx/>
                <a:uFillTx/>
                <a:ea typeface="黑体" panose="02010609060101010101" pitchFamily="49" charset="-122"/>
                <a:cs typeface="+mn-cs"/>
              </a:rPr>
              <a:t>Operational Framework Agrometeorological Disaster Early Warning</a:t>
            </a:r>
            <a:endParaRPr kumimoji="0" lang="zh-CN" altLang="en-US" sz="1200" b="1" i="0" u="none" strike="noStrike" kern="1200" cap="none" spc="0" normalizeH="0" baseline="0" noProof="0" dirty="0">
              <a:ln>
                <a:noFill/>
              </a:ln>
              <a:solidFill>
                <a:schemeClr val="bg1"/>
              </a:solidFill>
              <a:effectLst/>
              <a:uLnTx/>
              <a:uFillTx/>
              <a:ea typeface="黑体" panose="02010609060101010101" pitchFamily="49" charset="-122"/>
              <a:cs typeface="+mn-cs"/>
            </a:endParaRPr>
          </a:p>
        </p:txBody>
      </p:sp>
      <p:sp>
        <p:nvSpPr>
          <p:cNvPr id="9" name="文本框 8">
            <a:extLst>
              <a:ext uri="{FF2B5EF4-FFF2-40B4-BE49-F238E27FC236}">
                <a16:creationId xmlns:a16="http://schemas.microsoft.com/office/drawing/2014/main" id="{E663155E-CA7E-00B4-43BF-870DF9C71BC8}"/>
              </a:ext>
            </a:extLst>
          </p:cNvPr>
          <p:cNvSpPr txBox="1"/>
          <p:nvPr/>
        </p:nvSpPr>
        <p:spPr>
          <a:xfrm>
            <a:off x="247116" y="964784"/>
            <a:ext cx="5419913" cy="1991379"/>
          </a:xfrm>
          <a:prstGeom prst="rect">
            <a:avLst/>
          </a:prstGeom>
          <a:noFill/>
          <a:ln>
            <a:solidFill>
              <a:schemeClr val="accent1"/>
            </a:solidFill>
          </a:ln>
        </p:spPr>
        <p:txBody>
          <a:bodyPr wrap="square" rtlCol="0">
            <a:sp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altLang="zh-CN" sz="1400" b="1" i="0" u="none" strike="noStrike" kern="1200" cap="none" spc="0" normalizeH="0" baseline="0" noProof="0" dirty="0">
                <a:ln>
                  <a:noFill/>
                </a:ln>
                <a:solidFill>
                  <a:schemeClr val="bg1"/>
                </a:solidFill>
                <a:effectLst/>
                <a:uLnTx/>
                <a:uFillTx/>
                <a:latin typeface="Arial"/>
                <a:ea typeface="黑体" panose="02010609060101010101" pitchFamily="49" charset="-122"/>
                <a:cs typeface="+mn-cs"/>
              </a:rPr>
              <a:t>Developed a growth-stage-specific dynamic model for assessing yield losses caused by heat stress, cold stress, drought stress, and waterlogging stress.</a:t>
            </a: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kumimoji="0" lang="en-US" altLang="zh-CN" sz="1400" b="1" i="0" u="none" strike="noStrike" kern="1200" cap="none" spc="0" normalizeH="0" baseline="0" noProof="0" dirty="0">
              <a:ln>
                <a:noFill/>
              </a:ln>
              <a:solidFill>
                <a:schemeClr val="bg1"/>
              </a:solidFill>
              <a:effectLst/>
              <a:uLnTx/>
              <a:uFillTx/>
              <a:latin typeface="Arial"/>
              <a:ea typeface="黑体" panose="02010609060101010101" pitchFamily="49" charset="-122"/>
              <a:cs typeface="+mn-cs"/>
            </a:endParaRP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altLang="zh-CN" sz="1400" b="1" i="0" u="none" strike="noStrike" kern="1200" cap="none" spc="0" normalizeH="0" baseline="0" noProof="0" dirty="0">
                <a:ln>
                  <a:noFill/>
                </a:ln>
                <a:solidFill>
                  <a:schemeClr val="bg1"/>
                </a:solidFill>
                <a:effectLst/>
                <a:uLnTx/>
                <a:uFillTx/>
                <a:latin typeface="Arial"/>
                <a:ea typeface="黑体" panose="02010609060101010101" pitchFamily="49" charset="-122"/>
                <a:cs typeface="+mn-cs"/>
              </a:rPr>
              <a:t>Developed high-resolution assessment for high- and low-temperature disaster indices for maize across China.</a:t>
            </a:r>
          </a:p>
        </p:txBody>
      </p:sp>
      <p:pic>
        <p:nvPicPr>
          <p:cNvPr id="10" name="图片 9">
            <a:extLst>
              <a:ext uri="{FF2B5EF4-FFF2-40B4-BE49-F238E27FC236}">
                <a16:creationId xmlns:a16="http://schemas.microsoft.com/office/drawing/2014/main" id="{D077C4CA-2304-ADBA-31A3-0D258AF849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1766" y="951126"/>
            <a:ext cx="2758852" cy="2206964"/>
          </a:xfrm>
          <a:prstGeom prst="rect">
            <a:avLst/>
          </a:prstGeom>
        </p:spPr>
      </p:pic>
      <p:pic>
        <p:nvPicPr>
          <p:cNvPr id="11" name="图片 10">
            <a:extLst>
              <a:ext uri="{FF2B5EF4-FFF2-40B4-BE49-F238E27FC236}">
                <a16:creationId xmlns:a16="http://schemas.microsoft.com/office/drawing/2014/main" id="{58DC6219-D7EE-A491-45AF-F1E0BC37C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9681" y="956026"/>
            <a:ext cx="2758851" cy="2206964"/>
          </a:xfrm>
          <a:prstGeom prst="rect">
            <a:avLst/>
          </a:prstGeom>
        </p:spPr>
      </p:pic>
      <p:pic>
        <p:nvPicPr>
          <p:cNvPr id="12" name="图片 11">
            <a:extLst>
              <a:ext uri="{FF2B5EF4-FFF2-40B4-BE49-F238E27FC236}">
                <a16:creationId xmlns:a16="http://schemas.microsoft.com/office/drawing/2014/main" id="{154BF3B1-A07D-796D-9FAD-C91A52F012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8232" y="3640899"/>
            <a:ext cx="3201624" cy="2561163"/>
          </a:xfrm>
          <a:prstGeom prst="rect">
            <a:avLst/>
          </a:prstGeom>
        </p:spPr>
      </p:pic>
      <p:pic>
        <p:nvPicPr>
          <p:cNvPr id="13" name="图片 12">
            <a:extLst>
              <a:ext uri="{FF2B5EF4-FFF2-40B4-BE49-F238E27FC236}">
                <a16:creationId xmlns:a16="http://schemas.microsoft.com/office/drawing/2014/main" id="{EF1894B8-A42F-897A-4D9F-EED654F544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6279" y="3620143"/>
            <a:ext cx="3266595" cy="2613138"/>
          </a:xfrm>
          <a:prstGeom prst="rect">
            <a:avLst/>
          </a:prstGeom>
        </p:spPr>
      </p:pic>
      <p:pic>
        <p:nvPicPr>
          <p:cNvPr id="14" name="图片 13">
            <a:extLst>
              <a:ext uri="{FF2B5EF4-FFF2-40B4-BE49-F238E27FC236}">
                <a16:creationId xmlns:a16="http://schemas.microsoft.com/office/drawing/2014/main" id="{82106876-8232-7BEB-FE69-E260442301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116" y="3082808"/>
            <a:ext cx="5419913" cy="3227172"/>
          </a:xfrm>
          <a:prstGeom prst="rect">
            <a:avLst/>
          </a:prstGeom>
        </p:spPr>
      </p:pic>
      <p:sp>
        <p:nvSpPr>
          <p:cNvPr id="15" name="文本框 14">
            <a:extLst>
              <a:ext uri="{FF2B5EF4-FFF2-40B4-BE49-F238E27FC236}">
                <a16:creationId xmlns:a16="http://schemas.microsoft.com/office/drawing/2014/main" id="{729AA3DA-5303-9733-54E8-AF6C4E84A3B0}"/>
              </a:ext>
            </a:extLst>
          </p:cNvPr>
          <p:cNvSpPr txBox="1"/>
          <p:nvPr/>
        </p:nvSpPr>
        <p:spPr>
          <a:xfrm>
            <a:off x="5900990" y="6233281"/>
            <a:ext cx="5399837" cy="276999"/>
          </a:xfrm>
          <a:prstGeom prst="rect">
            <a:avLst/>
          </a:prstGeom>
          <a:noFill/>
        </p:spPr>
        <p:txBody>
          <a:bodyPr wrap="square" rtlCol="0">
            <a:spAutoFit/>
          </a:bodyPr>
          <a:lstStyle/>
          <a:p>
            <a:pPr marL="0" marR="0" indent="0" algn="l" defTabSz="914400" rtl="0" eaLnBrk="1" fontAlgn="base" latinLnBrk="0" hangingPunct="1">
              <a:spcBef>
                <a:spcPct val="0"/>
              </a:spcBef>
              <a:spcAft>
                <a:spcPct val="0"/>
              </a:spcAft>
              <a:buClrTx/>
              <a:buSzTx/>
              <a:buFontTx/>
              <a:buNone/>
            </a:pPr>
            <a:r>
              <a:rPr lang="en-US" altLang="zh-CN" sz="1200" b="1" dirty="0">
                <a:solidFill>
                  <a:schemeClr val="bg1"/>
                </a:solidFill>
              </a:rPr>
              <a:t>Heat stress anomaly relative to the historical 10-year mean (2016-2025)</a:t>
            </a:r>
            <a:endParaRPr lang="zh-CN" altLang="en-US" sz="1200" b="1" dirty="0">
              <a:solidFill>
                <a:schemeClr val="bg1"/>
              </a:solidFill>
            </a:endParaRPr>
          </a:p>
        </p:txBody>
      </p:sp>
      <p:sp>
        <p:nvSpPr>
          <p:cNvPr id="16" name="文本框 15">
            <a:extLst>
              <a:ext uri="{FF2B5EF4-FFF2-40B4-BE49-F238E27FC236}">
                <a16:creationId xmlns:a16="http://schemas.microsoft.com/office/drawing/2014/main" id="{900E97EF-67D4-BF9B-36F6-8BC669605270}"/>
              </a:ext>
            </a:extLst>
          </p:cNvPr>
          <p:cNvSpPr txBox="1"/>
          <p:nvPr/>
        </p:nvSpPr>
        <p:spPr>
          <a:xfrm>
            <a:off x="6120282" y="3163814"/>
            <a:ext cx="5321182" cy="461665"/>
          </a:xfrm>
          <a:prstGeom prst="rect">
            <a:avLst/>
          </a:prstGeom>
          <a:noFill/>
        </p:spPr>
        <p:txBody>
          <a:bodyPr wrap="square" rtlCol="0">
            <a:spAutoFit/>
          </a:bodyPr>
          <a:lstStyle/>
          <a:p>
            <a:pPr marL="0" marR="0" indent="0" algn="ctr" defTabSz="914400" rtl="0" eaLnBrk="1" fontAlgn="base" latinLnBrk="0" hangingPunct="1">
              <a:spcBef>
                <a:spcPct val="0"/>
              </a:spcBef>
              <a:spcAft>
                <a:spcPct val="0"/>
              </a:spcAft>
              <a:buClrTx/>
              <a:buSzTx/>
              <a:buFontTx/>
              <a:buNone/>
            </a:pPr>
            <a:r>
              <a:rPr lang="en-US" altLang="zh-CN" sz="1200" b="1" dirty="0">
                <a:solidFill>
                  <a:schemeClr val="bg1"/>
                </a:solidFill>
              </a:rPr>
              <a:t>Heat stress forecast in China’s major maize-producing regions using </a:t>
            </a:r>
            <a:r>
              <a:rPr lang="en-US" altLang="zh-CN" sz="1200" b="1" dirty="0" err="1">
                <a:solidFill>
                  <a:schemeClr val="bg1"/>
                </a:solidFill>
              </a:rPr>
              <a:t>FengShun</a:t>
            </a:r>
            <a:r>
              <a:rPr lang="en-US" altLang="zh-CN" sz="1200" b="1" dirty="0">
                <a:solidFill>
                  <a:schemeClr val="bg1"/>
                </a:solidFill>
              </a:rPr>
              <a:t> data Initialized on 16 June 2026</a:t>
            </a:r>
            <a:endParaRPr lang="zh-CN" altLang="en-US" sz="1200" b="1" dirty="0">
              <a:solidFill>
                <a:schemeClr val="bg1"/>
              </a:solidFill>
            </a:endParaRPr>
          </a:p>
        </p:txBody>
      </p:sp>
    </p:spTree>
    <p:extLst>
      <p:ext uri="{BB962C8B-B14F-4D97-AF65-F5344CB8AC3E}">
        <p14:creationId xmlns:p14="http://schemas.microsoft.com/office/powerpoint/2010/main" val="2570668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AF6A2-57D3-48FF-0460-F9B4CA5B23C3}"/>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B6BF219B-5B75-AC16-B123-B90ABCDBCB18}"/>
              </a:ext>
            </a:extLst>
          </p:cNvPr>
          <p:cNvSpPr txBox="1"/>
          <p:nvPr/>
        </p:nvSpPr>
        <p:spPr>
          <a:xfrm>
            <a:off x="8945011" y="1699619"/>
            <a:ext cx="2321534" cy="2398713"/>
          </a:xfrm>
          <a:prstGeom prst="rect">
            <a:avLst/>
          </a:prstGeom>
          <a:noFill/>
          <a:ln>
            <a:solidFill>
              <a:schemeClr val="accent1"/>
            </a:solidFill>
          </a:ln>
        </p:spPr>
        <p:txBody>
          <a:bodyPr wrap="square" rtlCol="0">
            <a:spAutoFit/>
          </a:bodyPr>
          <a:lstStyle/>
          <a:p>
            <a:endParaRPr lang="zh-CN" altLang="en-US" dirty="0"/>
          </a:p>
        </p:txBody>
      </p:sp>
      <p:sp>
        <p:nvSpPr>
          <p:cNvPr id="87" name="矩形 86">
            <a:extLst>
              <a:ext uri="{FF2B5EF4-FFF2-40B4-BE49-F238E27FC236}">
                <a16:creationId xmlns:a16="http://schemas.microsoft.com/office/drawing/2014/main" id="{A3B49A67-3166-39A7-37B8-96FE2B1554F4}"/>
              </a:ext>
            </a:extLst>
          </p:cNvPr>
          <p:cNvSpPr/>
          <p:nvPr/>
        </p:nvSpPr>
        <p:spPr>
          <a:xfrm>
            <a:off x="83" y="1"/>
            <a:ext cx="12215531" cy="6858187"/>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a:ln>
                <a:noFill/>
              </a:ln>
              <a:solidFill>
                <a:prstClr val="white"/>
              </a:solidFill>
              <a:effectLst/>
              <a:uLnTx/>
              <a:uFillTx/>
              <a:latin typeface="Aptos"/>
              <a:ea typeface="等线" panose="02010600030101010101" pitchFamily="2" charset="-122"/>
              <a:cs typeface="+mn-cs"/>
            </a:endParaRPr>
          </a:p>
        </p:txBody>
      </p:sp>
      <p:sp>
        <p:nvSpPr>
          <p:cNvPr id="88" name="矩形 87">
            <a:extLst>
              <a:ext uri="{FF2B5EF4-FFF2-40B4-BE49-F238E27FC236}">
                <a16:creationId xmlns:a16="http://schemas.microsoft.com/office/drawing/2014/main" id="{DCE17A84-954A-9DB4-C6D1-A52B9ED544A6}"/>
              </a:ext>
            </a:extLst>
          </p:cNvPr>
          <p:cNvSpPr/>
          <p:nvPr/>
        </p:nvSpPr>
        <p:spPr>
          <a:xfrm>
            <a:off x="13155" y="-5723"/>
            <a:ext cx="12192020" cy="6858187"/>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dirty="0">
              <a:ln>
                <a:noFill/>
              </a:ln>
              <a:solidFill>
                <a:prstClr val="white"/>
              </a:solidFill>
              <a:effectLst/>
              <a:uLnTx/>
              <a:uFillTx/>
              <a:latin typeface="Aptos"/>
              <a:ea typeface="等线" panose="02010600030101010101" pitchFamily="2" charset="-122"/>
              <a:cs typeface="+mn-cs"/>
            </a:endParaRPr>
          </a:p>
        </p:txBody>
      </p:sp>
      <p:grpSp>
        <p:nvGrpSpPr>
          <p:cNvPr id="73" name="组合 72">
            <a:extLst>
              <a:ext uri="{FF2B5EF4-FFF2-40B4-BE49-F238E27FC236}">
                <a16:creationId xmlns:a16="http://schemas.microsoft.com/office/drawing/2014/main" id="{377823B8-7C4B-A7F6-D023-E3D0AEC83F29}"/>
              </a:ext>
            </a:extLst>
          </p:cNvPr>
          <p:cNvGrpSpPr/>
          <p:nvPr/>
        </p:nvGrpSpPr>
        <p:grpSpPr>
          <a:xfrm>
            <a:off x="84" y="64720"/>
            <a:ext cx="12228601" cy="778197"/>
            <a:chOff x="152400" y="163943"/>
            <a:chExt cx="24111640" cy="1323439"/>
          </a:xfrm>
        </p:grpSpPr>
        <p:sp>
          <p:nvSpPr>
            <p:cNvPr id="74" name="文本框 73">
              <a:extLst>
                <a:ext uri="{FF2B5EF4-FFF2-40B4-BE49-F238E27FC236}">
                  <a16:creationId xmlns:a16="http://schemas.microsoft.com/office/drawing/2014/main" id="{9C70C12A-610F-EB88-3212-B78696850492}"/>
                </a:ext>
              </a:extLst>
            </p:cNvPr>
            <p:cNvSpPr txBox="1"/>
            <p:nvPr/>
          </p:nvSpPr>
          <p:spPr>
            <a:xfrm>
              <a:off x="924859" y="350426"/>
              <a:ext cx="23339181" cy="7851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Global </a:t>
              </a:r>
              <a:r>
                <a:rPr lang="en-US" altLang="zh-CN" sz="2400" b="1" dirty="0">
                  <a:solidFill>
                    <a:prstClr val="white"/>
                  </a:solidFill>
                  <a:latin typeface="Arial" panose="020B0604020202020204" pitchFamily="34" charset="0"/>
                  <a:ea typeface="微软雅黑" panose="020B0503020204020204" charset="-122"/>
                  <a:cs typeface="Arial" panose="020B0604020202020204" pitchFamily="34" charset="0"/>
                </a:rPr>
                <a:t>m</a:t>
              </a:r>
              <a:r>
                <a:rPr kumimoji="0" lang="en-US" altLang="zh-CN" sz="2400" b="1"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ain</a:t>
              </a:r>
              <a:r>
                <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 crop monitoring, early warnings and food security</a:t>
              </a:r>
            </a:p>
          </p:txBody>
        </p:sp>
        <p:sp>
          <p:nvSpPr>
            <p:cNvPr id="75" name="矩形 74">
              <a:extLst>
                <a:ext uri="{FF2B5EF4-FFF2-40B4-BE49-F238E27FC236}">
                  <a16:creationId xmlns:a16="http://schemas.microsoft.com/office/drawing/2014/main" id="{2F6273D3-0906-6E1F-278B-9C99A1EC8826}"/>
                </a:ext>
              </a:extLst>
            </p:cNvPr>
            <p:cNvSpPr/>
            <p:nvPr/>
          </p:nvSpPr>
          <p:spPr>
            <a:xfrm>
              <a:off x="152400" y="163943"/>
              <a:ext cx="700331" cy="1323439"/>
            </a:xfrm>
            <a:prstGeom prst="rect">
              <a:avLst/>
            </a:prstGeom>
            <a:gradFill flip="none" rotWithShape="1">
              <a:gsLst>
                <a:gs pos="0">
                  <a:srgbClr val="002E85"/>
                </a:gs>
                <a:gs pos="100000">
                  <a:srgbClr val="007AA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3" name="图片 1">
            <a:extLst>
              <a:ext uri="{FF2B5EF4-FFF2-40B4-BE49-F238E27FC236}">
                <a16:creationId xmlns:a16="http://schemas.microsoft.com/office/drawing/2014/main" id="{D85D15C3-654C-5E68-9662-6ACCF9AC84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6418" r="5109"/>
          <a:stretch>
            <a:fillRect/>
          </a:stretch>
        </p:blipFill>
        <p:spPr bwMode="auto">
          <a:xfrm>
            <a:off x="2602158" y="4563169"/>
            <a:ext cx="2439988"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4">
            <a:extLst>
              <a:ext uri="{FF2B5EF4-FFF2-40B4-BE49-F238E27FC236}">
                <a16:creationId xmlns:a16="http://schemas.microsoft.com/office/drawing/2014/main" id="{F2BF67E6-766D-2978-8722-783732AF3A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6025"/>
          <a:stretch>
            <a:fillRect/>
          </a:stretch>
        </p:blipFill>
        <p:spPr bwMode="auto">
          <a:xfrm>
            <a:off x="5062783" y="4556819"/>
            <a:ext cx="2373313"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5">
            <a:extLst>
              <a:ext uri="{FF2B5EF4-FFF2-40B4-BE49-F238E27FC236}">
                <a16:creationId xmlns:a16="http://schemas.microsoft.com/office/drawing/2014/main" id="{AD0BBF38-9A85-AECA-796A-0D8D866F2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3999"/>
          <a:stretch>
            <a:fillRect/>
          </a:stretch>
        </p:blipFill>
        <p:spPr bwMode="auto">
          <a:xfrm>
            <a:off x="208208" y="4556819"/>
            <a:ext cx="2373313"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7">
            <a:extLst>
              <a:ext uri="{FF2B5EF4-FFF2-40B4-BE49-F238E27FC236}">
                <a16:creationId xmlns:a16="http://schemas.microsoft.com/office/drawing/2014/main" id="{8D9FBE19-7401-A7FD-CD15-39762D13A6B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r="41396"/>
          <a:stretch>
            <a:fillRect/>
          </a:stretch>
        </p:blipFill>
        <p:spPr bwMode="auto">
          <a:xfrm>
            <a:off x="7456733" y="4563169"/>
            <a:ext cx="222726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a:extLst>
              <a:ext uri="{FF2B5EF4-FFF2-40B4-BE49-F238E27FC236}">
                <a16:creationId xmlns:a16="http://schemas.microsoft.com/office/drawing/2014/main" id="{12E30C97-2A34-ADEA-7F03-557C7749CE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26135"/>
          <a:stretch>
            <a:fillRect/>
          </a:stretch>
        </p:blipFill>
        <p:spPr bwMode="auto">
          <a:xfrm>
            <a:off x="9704633" y="4548882"/>
            <a:ext cx="239395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组合 20">
            <a:extLst>
              <a:ext uri="{FF2B5EF4-FFF2-40B4-BE49-F238E27FC236}">
                <a16:creationId xmlns:a16="http://schemas.microsoft.com/office/drawing/2014/main" id="{F31D13D8-BDFD-B64A-0DBD-A732DEFF4378}"/>
              </a:ext>
            </a:extLst>
          </p:cNvPr>
          <p:cNvGrpSpPr/>
          <p:nvPr/>
        </p:nvGrpSpPr>
        <p:grpSpPr>
          <a:xfrm>
            <a:off x="781051" y="1699619"/>
            <a:ext cx="10407840" cy="2708028"/>
            <a:chOff x="180975" y="4019550"/>
            <a:chExt cx="11622088" cy="2708028"/>
          </a:xfrm>
        </p:grpSpPr>
        <p:pic>
          <p:nvPicPr>
            <p:cNvPr id="22" name="图片 4">
              <a:extLst>
                <a:ext uri="{FF2B5EF4-FFF2-40B4-BE49-F238E27FC236}">
                  <a16:creationId xmlns:a16="http://schemas.microsoft.com/office/drawing/2014/main" id="{374059D9-6B5D-C012-94E0-B4E3B806B09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15775" r="8765"/>
            <a:stretch>
              <a:fillRect/>
            </a:stretch>
          </p:blipFill>
          <p:spPr bwMode="auto">
            <a:xfrm>
              <a:off x="3732213" y="4019550"/>
              <a:ext cx="2714625"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5">
              <a:extLst>
                <a:ext uri="{FF2B5EF4-FFF2-40B4-BE49-F238E27FC236}">
                  <a16:creationId xmlns:a16="http://schemas.microsoft.com/office/drawing/2014/main" id="{7ACF2A42-0C26-D367-1414-05B5059D22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3890" r="20641"/>
            <a:stretch>
              <a:fillRect/>
            </a:stretch>
          </p:blipFill>
          <p:spPr bwMode="auto">
            <a:xfrm>
              <a:off x="180975" y="4019550"/>
              <a:ext cx="295592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8">
              <a:extLst>
                <a:ext uri="{FF2B5EF4-FFF2-40B4-BE49-F238E27FC236}">
                  <a16:creationId xmlns:a16="http://schemas.microsoft.com/office/drawing/2014/main" id="{0F597C98-7020-AF07-F1F4-F4B990071F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72613" y="4075113"/>
              <a:ext cx="2249487"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9">
              <a:extLst>
                <a:ext uri="{FF2B5EF4-FFF2-40B4-BE49-F238E27FC236}">
                  <a16:creationId xmlns:a16="http://schemas.microsoft.com/office/drawing/2014/main" id="{82EA1238-4C11-65DD-7788-2EABEEB8B6F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64363" y="4268788"/>
              <a:ext cx="20701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加号 25">
              <a:extLst>
                <a:ext uri="{FF2B5EF4-FFF2-40B4-BE49-F238E27FC236}">
                  <a16:creationId xmlns:a16="http://schemas.microsoft.com/office/drawing/2014/main" id="{2248BF4A-1C61-6990-ABCF-AF6F303EF7CC}"/>
                </a:ext>
              </a:extLst>
            </p:cNvPr>
            <p:cNvSpPr/>
            <p:nvPr/>
          </p:nvSpPr>
          <p:spPr>
            <a:xfrm>
              <a:off x="3152775" y="5076825"/>
              <a:ext cx="515938" cy="398463"/>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7" name="文本框 11">
              <a:extLst>
                <a:ext uri="{FF2B5EF4-FFF2-40B4-BE49-F238E27FC236}">
                  <a16:creationId xmlns:a16="http://schemas.microsoft.com/office/drawing/2014/main" id="{06DB58DB-FF28-EE75-639A-28566F3168D2}"/>
                </a:ext>
              </a:extLst>
            </p:cNvPr>
            <p:cNvSpPr txBox="1">
              <a:spLocks noChangeArrowheads="1"/>
            </p:cNvSpPr>
            <p:nvPr/>
          </p:nvSpPr>
          <p:spPr bwMode="auto">
            <a:xfrm>
              <a:off x="3646468" y="6418263"/>
              <a:ext cx="2682894" cy="30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zh-CN" sz="1410" dirty="0">
                  <a:solidFill>
                    <a:prstClr val="white"/>
                  </a:solidFill>
                  <a:latin typeface="Arial" panose="020B0604020202020204" pitchFamily="34" charset="0"/>
                  <a:ea typeface="微软雅黑" panose="020B0503020204020204" charset="-122"/>
                  <a:cs typeface="Arial" panose="020B0604020202020204" pitchFamily="34" charset="0"/>
                </a:rPr>
                <a:t>new production</a:t>
              </a:r>
              <a:endParaRPr lang="zh-CN" altLang="en-US" sz="1410" dirty="0">
                <a:solidFill>
                  <a:prstClr val="white"/>
                </a:solidFill>
                <a:latin typeface="Arial" panose="020B0604020202020204" pitchFamily="34" charset="0"/>
                <a:ea typeface="微软雅黑" panose="020B0503020204020204" charset="-122"/>
                <a:cs typeface="Arial" panose="020B0604020202020204" pitchFamily="34" charset="0"/>
              </a:endParaRPr>
            </a:p>
          </p:txBody>
        </p:sp>
        <p:sp>
          <p:nvSpPr>
            <p:cNvPr id="28" name="文本框 12">
              <a:extLst>
                <a:ext uri="{FF2B5EF4-FFF2-40B4-BE49-F238E27FC236}">
                  <a16:creationId xmlns:a16="http://schemas.microsoft.com/office/drawing/2014/main" id="{26D289A0-BE9A-5F17-D041-77632BD54B48}"/>
                </a:ext>
              </a:extLst>
            </p:cNvPr>
            <p:cNvSpPr txBox="1">
              <a:spLocks noChangeArrowheads="1"/>
            </p:cNvSpPr>
            <p:nvPr/>
          </p:nvSpPr>
          <p:spPr bwMode="auto">
            <a:xfrm>
              <a:off x="1017588" y="6418263"/>
              <a:ext cx="1281111" cy="30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zh-CN" sz="1410" dirty="0">
                  <a:solidFill>
                    <a:prstClr val="white"/>
                  </a:solidFill>
                  <a:latin typeface="Arial" panose="020B0604020202020204" pitchFamily="34" charset="0"/>
                  <a:ea typeface="微软雅黑" panose="020B0503020204020204" charset="-122"/>
                  <a:cs typeface="Arial" panose="020B0604020202020204" pitchFamily="34" charset="0"/>
                </a:rPr>
                <a:t>stock</a:t>
              </a:r>
              <a:endParaRPr lang="zh-CN" altLang="en-US" sz="1410" dirty="0">
                <a:solidFill>
                  <a:prstClr val="white"/>
                </a:solidFill>
                <a:latin typeface="Arial" panose="020B0604020202020204" pitchFamily="34" charset="0"/>
                <a:ea typeface="微软雅黑" panose="020B0503020204020204" charset="-122"/>
                <a:cs typeface="Arial" panose="020B0604020202020204" pitchFamily="34" charset="0"/>
              </a:endParaRPr>
            </a:p>
          </p:txBody>
        </p:sp>
        <p:sp>
          <p:nvSpPr>
            <p:cNvPr id="29" name="文本框 13">
              <a:extLst>
                <a:ext uri="{FF2B5EF4-FFF2-40B4-BE49-F238E27FC236}">
                  <a16:creationId xmlns:a16="http://schemas.microsoft.com/office/drawing/2014/main" id="{84EBF203-5DF5-E271-D1ED-83F9A03C86EF}"/>
                </a:ext>
              </a:extLst>
            </p:cNvPr>
            <p:cNvSpPr txBox="1">
              <a:spLocks noChangeArrowheads="1"/>
            </p:cNvSpPr>
            <p:nvPr/>
          </p:nvSpPr>
          <p:spPr bwMode="auto">
            <a:xfrm>
              <a:off x="9472613" y="6391275"/>
              <a:ext cx="2330450" cy="30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zh-CN" sz="1410" dirty="0">
                  <a:solidFill>
                    <a:prstClr val="white"/>
                  </a:solidFill>
                  <a:latin typeface="Arial" panose="020B0604020202020204" pitchFamily="34" charset="0"/>
                  <a:ea typeface="微软雅黑" panose="020B0503020204020204" charset="-122"/>
                  <a:cs typeface="Arial" panose="020B0604020202020204" pitchFamily="34" charset="0"/>
                </a:rPr>
                <a:t>consume</a:t>
              </a:r>
              <a:endParaRPr lang="zh-CN" altLang="en-US" sz="1410" dirty="0">
                <a:solidFill>
                  <a:prstClr val="white"/>
                </a:solidFill>
                <a:latin typeface="Arial" panose="020B0604020202020204" pitchFamily="34" charset="0"/>
                <a:ea typeface="微软雅黑" panose="020B0503020204020204" charset="-122"/>
                <a:cs typeface="Arial" panose="020B0604020202020204" pitchFamily="34" charset="0"/>
              </a:endParaRPr>
            </a:p>
          </p:txBody>
        </p:sp>
        <p:sp>
          <p:nvSpPr>
            <p:cNvPr id="30" name="文本框 15">
              <a:extLst>
                <a:ext uri="{FF2B5EF4-FFF2-40B4-BE49-F238E27FC236}">
                  <a16:creationId xmlns:a16="http://schemas.microsoft.com/office/drawing/2014/main" id="{41C2A16F-0C72-4989-FDAB-D4A7480EBDEB}"/>
                </a:ext>
              </a:extLst>
            </p:cNvPr>
            <p:cNvSpPr txBox="1">
              <a:spLocks noChangeArrowheads="1"/>
            </p:cNvSpPr>
            <p:nvPr/>
          </p:nvSpPr>
          <p:spPr bwMode="auto">
            <a:xfrm>
              <a:off x="6642100" y="5998129"/>
              <a:ext cx="2714624" cy="30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zh-CN" sz="1410" dirty="0">
                  <a:solidFill>
                    <a:prstClr val="white"/>
                  </a:solidFill>
                  <a:latin typeface="Arial" panose="020B0604020202020204" pitchFamily="34" charset="0"/>
                  <a:ea typeface="微软雅黑" panose="020B0503020204020204" charset="-122"/>
                  <a:cs typeface="Arial" panose="020B0604020202020204" pitchFamily="34" charset="0"/>
                </a:rPr>
                <a:t>Risk assessment</a:t>
              </a:r>
              <a:endParaRPr lang="zh-CN" altLang="en-US" sz="1410" dirty="0">
                <a:solidFill>
                  <a:prstClr val="white"/>
                </a:solidFill>
                <a:latin typeface="Arial" panose="020B0604020202020204" pitchFamily="34" charset="0"/>
                <a:ea typeface="微软雅黑" panose="020B0503020204020204" charset="-122"/>
                <a:cs typeface="Arial" panose="020B0604020202020204" pitchFamily="34" charset="0"/>
              </a:endParaRPr>
            </a:p>
          </p:txBody>
        </p:sp>
      </p:grpSp>
      <p:sp>
        <p:nvSpPr>
          <p:cNvPr id="31" name="文本框 30">
            <a:extLst>
              <a:ext uri="{FF2B5EF4-FFF2-40B4-BE49-F238E27FC236}">
                <a16:creationId xmlns:a16="http://schemas.microsoft.com/office/drawing/2014/main" id="{C30423AB-CD83-846A-B5A1-054331653741}"/>
              </a:ext>
            </a:extLst>
          </p:cNvPr>
          <p:cNvSpPr txBox="1"/>
          <p:nvPr/>
        </p:nvSpPr>
        <p:spPr>
          <a:xfrm>
            <a:off x="473596" y="756644"/>
            <a:ext cx="10792950" cy="704937"/>
          </a:xfrm>
          <a:prstGeom prst="rect">
            <a:avLst/>
          </a:prstGeom>
          <a:noFill/>
          <a:ln>
            <a:solidFill>
              <a:schemeClr val="accent1"/>
            </a:solidFill>
          </a:ln>
        </p:spPr>
        <p:txBody>
          <a:bodyPr wrap="square">
            <a:spAutoFit/>
          </a:bodyPr>
          <a:lstStyle/>
          <a:p>
            <a:pPr marL="391795" marR="0" lvl="0" indent="-391795" algn="l" defTabSz="457200" rtl="0" eaLnBrk="1" fontAlgn="auto" latinLnBrk="0" hangingPunct="1">
              <a:lnSpc>
                <a:spcPct val="150000"/>
              </a:lnSpc>
              <a:spcBef>
                <a:spcPts val="0"/>
              </a:spcBef>
              <a:spcAft>
                <a:spcPts val="0"/>
              </a:spcAft>
              <a:buClrTx/>
              <a:buSzTx/>
              <a:buFont typeface="Wingdings" panose="05000000000000000000" pitchFamily="2" charset="2"/>
              <a:buChar char="l"/>
              <a:defRPr/>
            </a:pPr>
            <a:r>
              <a:rPr lang="en-US" altLang="zh-CN" sz="1410" b="1" dirty="0">
                <a:solidFill>
                  <a:prstClr val="white"/>
                </a:solidFill>
                <a:latin typeface="Arial" panose="020B0604020202020204" pitchFamily="34" charset="0"/>
                <a:ea typeface="微软雅黑" panose="020B0503020204020204" charset="-122"/>
                <a:cs typeface="Arial" panose="020B0604020202020204" pitchFamily="34" charset="0"/>
              </a:rPr>
              <a:t>Wheat, rice, corn, soybean and sugar etc.</a:t>
            </a:r>
          </a:p>
          <a:p>
            <a:pPr marL="391795" marR="0" lvl="0" indent="-391795" algn="l" defTabSz="457200" rtl="0" eaLnBrk="1" fontAlgn="auto" latinLnBrk="0" hangingPunct="1">
              <a:lnSpc>
                <a:spcPct val="150000"/>
              </a:lnSpc>
              <a:spcBef>
                <a:spcPts val="0"/>
              </a:spcBef>
              <a:spcAft>
                <a:spcPts val="0"/>
              </a:spcAft>
              <a:buClrTx/>
              <a:buSzTx/>
              <a:buFont typeface="Wingdings" panose="05000000000000000000" pitchFamily="2" charset="2"/>
              <a:buChar char="l"/>
              <a:defRPr/>
            </a:pPr>
            <a:r>
              <a:rPr lang="en-US" altLang="zh-CN" sz="1410" b="1" dirty="0">
                <a:solidFill>
                  <a:prstClr val="white"/>
                </a:solidFill>
                <a:latin typeface="Arial" panose="020B0604020202020204" pitchFamily="34" charset="0"/>
                <a:ea typeface="微软雅黑" panose="020B0503020204020204" charset="-122"/>
                <a:cs typeface="Arial" panose="020B0604020202020204" pitchFamily="34" charset="0"/>
              </a:rPr>
              <a:t>Food shortage risk assessment through crop condition monitoring and yield/production estimation</a:t>
            </a:r>
          </a:p>
        </p:txBody>
      </p:sp>
      <p:sp>
        <p:nvSpPr>
          <p:cNvPr id="2" name="文本框 1">
            <a:extLst>
              <a:ext uri="{FF2B5EF4-FFF2-40B4-BE49-F238E27FC236}">
                <a16:creationId xmlns:a16="http://schemas.microsoft.com/office/drawing/2014/main" id="{C397E0E4-E05E-7964-ABEA-C40301AA9E1C}"/>
              </a:ext>
            </a:extLst>
          </p:cNvPr>
          <p:cNvSpPr txBox="1"/>
          <p:nvPr/>
        </p:nvSpPr>
        <p:spPr>
          <a:xfrm>
            <a:off x="630131" y="1625074"/>
            <a:ext cx="5900043" cy="2534735"/>
          </a:xfrm>
          <a:prstGeom prst="rect">
            <a:avLst/>
          </a:prstGeom>
          <a:noFill/>
          <a:ln>
            <a:solidFill>
              <a:schemeClr val="accent1"/>
            </a:solidFill>
          </a:ln>
        </p:spPr>
        <p:txBody>
          <a:bodyPr wrap="square" rtlCol="0">
            <a:spAutoFit/>
          </a:bodyPr>
          <a:lstStyle/>
          <a:p>
            <a:endParaRPr lang="zh-CN" altLang="en-US" dirty="0"/>
          </a:p>
        </p:txBody>
      </p:sp>
      <p:sp>
        <p:nvSpPr>
          <p:cNvPr id="5" name="箭头: 右 4">
            <a:extLst>
              <a:ext uri="{FF2B5EF4-FFF2-40B4-BE49-F238E27FC236}">
                <a16:creationId xmlns:a16="http://schemas.microsoft.com/office/drawing/2014/main" id="{F33956A8-1324-1F10-EDDE-C810519CA816}"/>
              </a:ext>
            </a:extLst>
          </p:cNvPr>
          <p:cNvSpPr/>
          <p:nvPr/>
        </p:nvSpPr>
        <p:spPr>
          <a:xfrm>
            <a:off x="6567134" y="2563163"/>
            <a:ext cx="272856" cy="374288"/>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箭头: 左 6">
            <a:extLst>
              <a:ext uri="{FF2B5EF4-FFF2-40B4-BE49-F238E27FC236}">
                <a16:creationId xmlns:a16="http://schemas.microsoft.com/office/drawing/2014/main" id="{99BA634A-788A-D074-32F5-6195387E6BF9}"/>
              </a:ext>
            </a:extLst>
          </p:cNvPr>
          <p:cNvSpPr/>
          <p:nvPr/>
        </p:nvSpPr>
        <p:spPr>
          <a:xfrm>
            <a:off x="8749783" y="2609413"/>
            <a:ext cx="260651" cy="364812"/>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18358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3" y="0"/>
            <a:ext cx="12192021" cy="6858186"/>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7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矩形 1"/>
          <p:cNvSpPr/>
          <p:nvPr/>
        </p:nvSpPr>
        <p:spPr>
          <a:xfrm>
            <a:off x="1823014" y="1591448"/>
            <a:ext cx="9793828" cy="3992880"/>
          </a:xfrm>
          <a:prstGeom prst="rect">
            <a:avLst/>
          </a:prstGeom>
        </p:spPr>
        <p:txBody>
          <a:bodyPr wrap="square" lIns="53768" tIns="26883" rIns="53768" bIns="26883">
            <a:spAutoFit/>
          </a:bodyPr>
          <a:lstStyle/>
          <a:p>
            <a:pPr marR="0" lvl="0" algn="l" defTabSz="457200" rtl="0" eaLnBrk="1" fontAlgn="auto" latinLnBrk="0" hangingPunct="1">
              <a:lnSpc>
                <a:spcPct val="200000"/>
              </a:lnSpc>
              <a:spcBef>
                <a:spcPts val="0"/>
              </a:spcBef>
              <a:spcAft>
                <a:spcPts val="0"/>
              </a:spcAft>
              <a:buClrTx/>
              <a:buSzTx/>
              <a:defRPr/>
            </a:pPr>
            <a:r>
              <a:rPr lang="en-US" altLang="zh-CN" sz="3200" b="1" dirty="0">
                <a:solidFill>
                  <a:schemeClr val="bg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rPr>
              <a:t>Part 1: What is </a:t>
            </a:r>
            <a:r>
              <a:rPr lang="en-US" altLang="zh-CN" sz="3200" b="1" dirty="0">
                <a:solidFill>
                  <a:schemeClr val="bg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MAZU </a:t>
            </a:r>
            <a:r>
              <a:rPr lang="zh-CN" altLang="en-US" sz="3200" b="1" dirty="0">
                <a:solidFill>
                  <a:schemeClr val="bg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a:t>
            </a:r>
            <a:endParaRPr lang="zh-CN" altLang="en-US" sz="3200" b="1" dirty="0">
              <a:solidFill>
                <a:srgbClr val="FFFF00"/>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endParaRPr>
          </a:p>
          <a:p>
            <a:pPr marR="0" lvl="0" algn="l" defTabSz="457200" rtl="0" eaLnBrk="1" fontAlgn="auto" latinLnBrk="0" hangingPunct="1">
              <a:lnSpc>
                <a:spcPct val="200000"/>
              </a:lnSpc>
              <a:spcBef>
                <a:spcPts val="0"/>
              </a:spcBef>
              <a:spcAft>
                <a:spcPts val="0"/>
              </a:spcAft>
              <a:buClrTx/>
              <a:buSzTx/>
              <a:defRPr/>
            </a:pPr>
            <a:r>
              <a:rPr lang="en-US" altLang="zh-CN" sz="3200" b="1" noProof="0" dirty="0">
                <a:ln>
                  <a:noFill/>
                </a:ln>
                <a:solidFill>
                  <a:schemeClr val="bg1"/>
                </a:solidFill>
                <a:effectLst>
                  <a:outerShdw blurRad="38100" dist="38100" dir="2700000" algn="tl">
                    <a:srgbClr val="000000">
                      <a:alpha val="43137"/>
                    </a:srgbClr>
                  </a:outerShdw>
                </a:effectLst>
                <a:uLnTx/>
                <a:uFillTx/>
                <a:latin typeface="Times New Roman" panose="02020603050405020304" charset="0"/>
                <a:ea typeface="微软雅黑" panose="020B0503020204020204" charset="-122"/>
                <a:cs typeface="Times New Roman" panose="02020603050405020304" charset="0"/>
                <a:sym typeface="+mn-ea"/>
              </a:rPr>
              <a:t>Part 2: AI Engine for Forecasting Products</a:t>
            </a:r>
            <a:endParaRPr lang="en-US" altLang="zh-CN" sz="3200" b="1" dirty="0">
              <a:solidFill>
                <a:schemeClr val="bg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endParaRPr>
          </a:p>
          <a:p>
            <a:pPr lvl="0" defTabSz="457200">
              <a:lnSpc>
                <a:spcPct val="200000"/>
              </a:lnSpc>
              <a:defRPr/>
            </a:pPr>
            <a:r>
              <a:rPr kumimoji="0" lang="en-US" altLang="zh-C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charset="0"/>
                <a:ea typeface="微软雅黑" panose="020B0503020204020204" charset="-122"/>
                <a:cs typeface="Times New Roman" panose="02020603050405020304" charset="0"/>
              </a:rPr>
              <a:t>Part 3: </a:t>
            </a:r>
            <a:r>
              <a:rPr lang="en-US" altLang="zh-CN" sz="3200" b="1" dirty="0">
                <a:solidFill>
                  <a:schemeClr val="bg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rPr>
              <a:t>Global Crop Monitoring and Food Security</a:t>
            </a:r>
            <a:r>
              <a:rPr kumimoji="0" lang="en-US" altLang="zh-C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charset="0"/>
                <a:ea typeface="微软雅黑" panose="020B0503020204020204" charset="-122"/>
                <a:cs typeface="Times New Roman" panose="02020603050405020304" charset="0"/>
              </a:rPr>
              <a:t> </a:t>
            </a:r>
          </a:p>
          <a:p>
            <a:pPr marR="0" lvl="0" algn="l" defTabSz="457200" rtl="0" eaLnBrk="1" fontAlgn="auto" latinLnBrk="0" hangingPunct="1">
              <a:lnSpc>
                <a:spcPct val="200000"/>
              </a:lnSpc>
              <a:spcBef>
                <a:spcPts val="0"/>
              </a:spcBef>
              <a:spcAft>
                <a:spcPts val="0"/>
              </a:spcAft>
              <a:buClrTx/>
              <a:buSzTx/>
              <a:defRPr/>
            </a:pPr>
            <a:r>
              <a:rPr kumimoji="0" lang="en-US" altLang="zh-C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charset="0"/>
                <a:ea typeface="微软雅黑" panose="020B0503020204020204" charset="-122"/>
                <a:cs typeface="Times New Roman" panose="02020603050405020304" charset="0"/>
              </a:rPr>
              <a:t>Part 4: Open Collaboration and Future Prospects</a:t>
            </a:r>
          </a:p>
        </p:txBody>
      </p:sp>
      <p:sp>
        <p:nvSpPr>
          <p:cNvPr id="3" name="矩形 2"/>
          <p:cNvSpPr/>
          <p:nvPr/>
        </p:nvSpPr>
        <p:spPr>
          <a:xfrm>
            <a:off x="2073686" y="745714"/>
            <a:ext cx="2303145" cy="850265"/>
          </a:xfrm>
          <a:prstGeom prst="rect">
            <a:avLst/>
          </a:prstGeom>
        </p:spPr>
        <p:txBody>
          <a:bodyPr wrap="none" lIns="53768" tIns="26883" rIns="53768" bIns="26883">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US" altLang="zh-CN" sz="5175" b="1" dirty="0">
                <a:solidFill>
                  <a:prstClr val="white"/>
                </a:solidFill>
                <a:latin typeface="等线" panose="02010600030101010101" pitchFamily="2" charset="-122"/>
                <a:ea typeface="等线" panose="02010600030101010101" pitchFamily="2" charset="-122"/>
              </a:rPr>
              <a:t>Outline</a:t>
            </a:r>
            <a:endParaRPr kumimoji="0" lang="en-US" altLang="zh-CN" sz="5175" b="1"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3" y="5286"/>
            <a:ext cx="12171759" cy="1061623"/>
            <a:chOff x="0" y="5239"/>
            <a:chExt cx="12171925" cy="1061638"/>
          </a:xfrm>
        </p:grpSpPr>
        <p:cxnSp>
          <p:nvCxnSpPr>
            <p:cNvPr id="4" name="直接连接符 3"/>
            <p:cNvCxnSpPr/>
            <p:nvPr/>
          </p:nvCxnSpPr>
          <p:spPr>
            <a:xfrm>
              <a:off x="1371917" y="755439"/>
              <a:ext cx="10800008" cy="0"/>
            </a:xfrm>
            <a:prstGeom prst="line">
              <a:avLst/>
            </a:prstGeom>
            <a:ln w="38100">
              <a:solidFill>
                <a:srgbClr val="0846B8"/>
              </a:solidFill>
            </a:ln>
          </p:spPr>
          <p:style>
            <a:lnRef idx="0">
              <a:srgbClr val="FFFFFF"/>
            </a:lnRef>
            <a:fillRef idx="0">
              <a:srgbClr val="FFFFFF"/>
            </a:fillRef>
            <a:effectRef idx="0">
              <a:srgbClr val="FFFFFF"/>
            </a:effectRef>
            <a:fontRef idx="minor">
              <a:schemeClr val="tx1"/>
            </a:fontRef>
          </p:style>
        </p:cxnSp>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239"/>
              <a:ext cx="1165692" cy="1061638"/>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76964" y="38372"/>
              <a:ext cx="657153" cy="657153"/>
            </a:xfrm>
            <a:prstGeom prst="rect">
              <a:avLst/>
            </a:prstGeom>
          </p:spPr>
        </p:pic>
      </p:grpSp>
      <p:sp>
        <p:nvSpPr>
          <p:cNvPr id="8" name="矩形 7"/>
          <p:cNvSpPr/>
          <p:nvPr/>
        </p:nvSpPr>
        <p:spPr>
          <a:xfrm>
            <a:off x="1371981" y="123836"/>
            <a:ext cx="9841731" cy="631648"/>
          </a:xfrm>
          <a:prstGeom prst="rect">
            <a:avLst/>
          </a:prstGeom>
        </p:spPr>
        <p:txBody>
          <a:bodyPr wrap="square">
            <a:spAutoFit/>
          </a:bodyPr>
          <a:lstStyle/>
          <a:p>
            <a:pPr lvl="0" algn="just">
              <a:lnSpc>
                <a:spcPct val="150000"/>
              </a:lnSpc>
              <a:buClrTx/>
              <a:buSzTx/>
              <a:buFontTx/>
            </a:pPr>
            <a:r>
              <a:rPr lang="en-US" altLang="zh-CN" sz="2700" dirty="0">
                <a:solidFill>
                  <a:srgbClr val="0846B8"/>
                </a:solidFill>
                <a:latin typeface="Impact" panose="020B0806030902050204" charset="0"/>
                <a:ea typeface="Times New Roman" panose="02020603050405020304"/>
                <a:cs typeface="Impact" panose="020B0806030902050204" charset="0"/>
              </a:rPr>
              <a:t>Next Steps —— Open Collaboration </a:t>
            </a:r>
          </a:p>
        </p:txBody>
      </p:sp>
      <p:sp>
        <p:nvSpPr>
          <p:cNvPr id="2" name="文本框 1"/>
          <p:cNvSpPr txBox="1"/>
          <p:nvPr/>
        </p:nvSpPr>
        <p:spPr>
          <a:xfrm>
            <a:off x="8370859" y="1260265"/>
            <a:ext cx="3756609" cy="4900128"/>
          </a:xfrm>
          <a:prstGeom prst="rect">
            <a:avLst/>
          </a:prstGeom>
          <a:noFill/>
        </p:spPr>
        <p:txBody>
          <a:bodyPr wrap="square" rtlCol="0" anchor="t">
            <a:noAutofit/>
          </a:bodyPr>
          <a:lstStyle/>
          <a:p>
            <a:pPr marL="285750" indent="-285750" algn="just" defTabSz="266700">
              <a:lnSpc>
                <a:spcPct val="100000"/>
              </a:lnSpc>
              <a:spcBef>
                <a:spcPts val="1800"/>
              </a:spcBef>
              <a:buClrTx/>
              <a:buSzTx/>
              <a:buFont typeface="Wingdings" panose="05000000000000000000" charset="0"/>
              <a:buChar char="Ø"/>
            </a:pPr>
            <a:r>
              <a:rPr lang="en-US" altLang="zh-CN" sz="2000" dirty="0">
                <a:latin typeface="Arial Narrow" panose="020B0606020202030204" pitchFamily="34" charset="0"/>
                <a:ea typeface="仿宋_GB2312" panose="02010609030101010101" pitchFamily="49" charset="-122"/>
                <a:cs typeface="Times New Roman" panose="02020603050405020304" pitchFamily="18" charset="0"/>
                <a:sym typeface="+mn-ea"/>
              </a:rPr>
              <a:t>Continue to </a:t>
            </a:r>
            <a:r>
              <a:rPr lang="en-US" altLang="zh-CN" sz="2000" b="1" dirty="0">
                <a:latin typeface="Arial Narrow" panose="020B0606020202030204" pitchFamily="34" charset="0"/>
                <a:ea typeface="仿宋_GB2312" panose="02010609030101010101" pitchFamily="49" charset="-122"/>
                <a:cs typeface="Times New Roman" panose="02020603050405020304" pitchFamily="18" charset="0"/>
                <a:sym typeface="+mn-ea"/>
              </a:rPr>
              <a:t>build the  MAZU </a:t>
            </a:r>
            <a:r>
              <a:rPr lang="en-US" altLang="zh-CN" sz="2000" dirty="0">
                <a:latin typeface="Arial Narrow" panose="020B0606020202030204" pitchFamily="34" charset="0"/>
                <a:ea typeface="仿宋_GB2312" panose="02010609030101010101" pitchFamily="49" charset="-122"/>
                <a:cs typeface="Times New Roman" panose="02020603050405020304" pitchFamily="18" charset="0"/>
                <a:sym typeface="+mn-ea"/>
              </a:rPr>
              <a:t>cloud-based early warning platform </a:t>
            </a:r>
            <a:r>
              <a:rPr lang="en-US" altLang="zh-CN" sz="2000" b="1" dirty="0">
                <a:solidFill>
                  <a:schemeClr val="tx1"/>
                </a:solidFill>
                <a:latin typeface="Arial Narrow" panose="020B0606020202030204" pitchFamily="34" charset="0"/>
                <a:ea typeface="仿宋_GB2312" panose="02010609030101010101" pitchFamily="49" charset="-122"/>
                <a:cs typeface="Times New Roman" panose="02020603050405020304" pitchFamily="18" charset="0"/>
                <a:sym typeface="+mn-ea"/>
              </a:rPr>
              <a:t>for global public</a:t>
            </a:r>
            <a:r>
              <a:rPr lang="en-US" altLang="zh-CN" sz="2000" b="1" dirty="0">
                <a:latin typeface="Arial Narrow" panose="020B0606020202030204" pitchFamily="34" charset="0"/>
                <a:ea typeface="仿宋_GB2312" panose="02010609030101010101" pitchFamily="49" charset="-122"/>
                <a:cs typeface="Times New Roman" panose="02020603050405020304" pitchFamily="18" charset="0"/>
                <a:sym typeface="+mn-ea"/>
              </a:rPr>
              <a:t>.</a:t>
            </a:r>
            <a:endParaRPr lang="en-US" altLang="zh-CN" sz="2000" b="1" dirty="0">
              <a:solidFill>
                <a:schemeClr val="tx1"/>
              </a:solidFill>
              <a:latin typeface="Arial Narrow" panose="020B0606020202030204" pitchFamily="34" charset="0"/>
              <a:ea typeface="仿宋_GB2312" panose="02010609030101010101" pitchFamily="49" charset="-122"/>
              <a:cs typeface="Times New Roman" panose="02020603050405020304" pitchFamily="18" charset="0"/>
              <a:sym typeface="+mn-ea"/>
            </a:endParaRPr>
          </a:p>
          <a:p>
            <a:pPr marL="285750" indent="-285750" algn="just" defTabSz="266700">
              <a:lnSpc>
                <a:spcPct val="100000"/>
              </a:lnSpc>
              <a:spcBef>
                <a:spcPts val="1800"/>
              </a:spcBef>
              <a:buClrTx/>
              <a:buSzTx/>
              <a:buFont typeface="Wingdings" panose="05000000000000000000" charset="0"/>
              <a:buChar char="Ø"/>
            </a:pPr>
            <a:r>
              <a:rPr lang="en-US" altLang="zh-CN" sz="2000" dirty="0">
                <a:latin typeface="Times New Roman" panose="02020603050405020304" pitchFamily="18" charset="0"/>
                <a:ea typeface="仿宋_GB2312" panose="02010609030101010101" pitchFamily="49" charset="-122"/>
                <a:cs typeface="Times New Roman" panose="02020603050405020304" pitchFamily="18" charset="0"/>
                <a:sym typeface="+mn-ea"/>
              </a:rPr>
              <a:t> </a:t>
            </a:r>
            <a:r>
              <a:rPr lang="en-US" altLang="zh-CN" sz="2000" dirty="0">
                <a:latin typeface="Arial Narrow" panose="020B0606020202030204" pitchFamily="34" charset="0"/>
                <a:ea typeface="仿宋_GB2312" panose="02010609030101010101" pitchFamily="49" charset="-122"/>
                <a:cs typeface="Times New Roman" panose="02020603050405020304" pitchFamily="18" charset="0"/>
                <a:sym typeface="+mn-ea"/>
              </a:rPr>
              <a:t>Deepen </a:t>
            </a:r>
            <a:r>
              <a:rPr lang="en-US" altLang="zh-CN" sz="2000" b="1" dirty="0">
                <a:latin typeface="Arial Narrow" panose="020B0606020202030204" pitchFamily="34" charset="0"/>
                <a:ea typeface="仿宋_GB2312" panose="02010609030101010101" pitchFamily="49" charset="-122"/>
                <a:cs typeface="Times New Roman" panose="02020603050405020304" pitchFamily="18" charset="0"/>
                <a:sym typeface="+mn-ea"/>
              </a:rPr>
              <a:t>cooperation with Global South countries </a:t>
            </a:r>
            <a:r>
              <a:rPr lang="en-US" altLang="zh-CN" sz="2000" dirty="0">
                <a:latin typeface="Arial Narrow" panose="020B0606020202030204" pitchFamily="34" charset="0"/>
                <a:ea typeface="仿宋_GB2312" panose="02010609030101010101" pitchFamily="49" charset="-122"/>
                <a:cs typeface="Times New Roman" panose="02020603050405020304" pitchFamily="18" charset="0"/>
                <a:sym typeface="+mn-ea"/>
              </a:rPr>
              <a:t>and relevant international </a:t>
            </a:r>
            <a:r>
              <a:rPr lang="en-US" altLang="zh-CN" sz="2000" dirty="0">
                <a:solidFill>
                  <a:schemeClr val="tx1"/>
                </a:solidFill>
                <a:latin typeface="Arial Narrow" panose="020B0606020202030204" pitchFamily="34" charset="0"/>
                <a:ea typeface="仿宋_GB2312" panose="02010609030101010101" pitchFamily="49" charset="-122"/>
                <a:cs typeface="Times New Roman" panose="02020603050405020304" pitchFamily="18" charset="0"/>
                <a:sym typeface="+mn-ea"/>
              </a:rPr>
              <a:t>and forge a closer network of global meteorological partnerships.</a:t>
            </a:r>
          </a:p>
          <a:p>
            <a:pPr marL="285750" indent="-285750" algn="just" defTabSz="266700">
              <a:lnSpc>
                <a:spcPct val="100000"/>
              </a:lnSpc>
              <a:spcBef>
                <a:spcPts val="1800"/>
              </a:spcBef>
              <a:buClrTx/>
              <a:buSzTx/>
              <a:buFont typeface="Wingdings" panose="05000000000000000000" charset="0"/>
              <a:buChar char="Ø"/>
            </a:pPr>
            <a:r>
              <a:rPr lang="en-US" altLang="zh-CN" sz="2000" b="1" dirty="0">
                <a:latin typeface="Arial Narrow" panose="020B0606020202030204" pitchFamily="34" charset="0"/>
                <a:ea typeface="仿宋_GB2312" panose="02010609030101010101" pitchFamily="49" charset="-122"/>
                <a:cs typeface="Times New Roman" panose="02020603050405020304" pitchFamily="18" charset="0"/>
                <a:sym typeface="+mn-ea"/>
              </a:rPr>
              <a:t>Take actions and scale-up support for developing countries </a:t>
            </a:r>
            <a:r>
              <a:rPr lang="en-US" altLang="zh-CN" sz="2000" dirty="0">
                <a:latin typeface="Arial Narrow" panose="020B0606020202030204" pitchFamily="34" charset="0"/>
                <a:ea typeface="仿宋_GB2312" panose="02010609030101010101" pitchFamily="49" charset="-122"/>
                <a:cs typeface="Times New Roman" panose="02020603050405020304" pitchFamily="18" charset="0"/>
                <a:sym typeface="+mn-ea"/>
              </a:rPr>
              <a:t>in </a:t>
            </a:r>
            <a:r>
              <a:rPr lang="en-US" altLang="zh-CN" sz="2000" dirty="0">
                <a:solidFill>
                  <a:schemeClr val="tx1"/>
                </a:solidFill>
                <a:latin typeface="Arial Narrow" panose="020B0606020202030204" pitchFamily="34" charset="0"/>
                <a:ea typeface="仿宋_GB2312" panose="02010609030101010101" pitchFamily="49" charset="-122"/>
                <a:cs typeface="Times New Roman" panose="02020603050405020304" pitchFamily="18" charset="0"/>
                <a:sym typeface="+mn-ea"/>
              </a:rPr>
              <a:t>enhancing their capacity for early warning.</a:t>
            </a:r>
          </a:p>
        </p:txBody>
      </p:sp>
      <p:pic>
        <p:nvPicPr>
          <p:cNvPr id="43" name="图片 42"/>
          <p:cNvPicPr>
            <a:picLocks noChangeAspect="1"/>
          </p:cNvPicPr>
          <p:nvPr>
            <p:custDataLst>
              <p:tags r:id="rId1"/>
            </p:custDataLst>
          </p:nvPr>
        </p:nvPicPr>
        <p:blipFill>
          <a:blip r:embed="rId10">
            <a:alphaModFix amt="85000"/>
            <a:duotone>
              <a:schemeClr val="accent2">
                <a:shade val="45000"/>
                <a:satMod val="135000"/>
              </a:schemeClr>
              <a:prstClr val="white"/>
            </a:duotone>
          </a:blip>
          <a:srcRect l="6647" t="6654" r="6647" b="6654"/>
          <a:stretch>
            <a:fillRect/>
          </a:stretch>
        </p:blipFill>
        <p:spPr>
          <a:xfrm flipH="1">
            <a:off x="2479089" y="5106012"/>
            <a:ext cx="1518264" cy="1518264"/>
          </a:xfrm>
          <a:custGeom>
            <a:avLst/>
            <a:gdLst>
              <a:gd name="connsiteX0" fmla="*/ 2563625 w 5127250"/>
              <a:gd name="connsiteY0" fmla="*/ 0 h 5126400"/>
              <a:gd name="connsiteX1" fmla="*/ 5127250 w 5127250"/>
              <a:gd name="connsiteY1" fmla="*/ 2563200 h 5126400"/>
              <a:gd name="connsiteX2" fmla="*/ 2563625 w 5127250"/>
              <a:gd name="connsiteY2" fmla="*/ 5126400 h 5126400"/>
              <a:gd name="connsiteX3" fmla="*/ 0 w 5127250"/>
              <a:gd name="connsiteY3" fmla="*/ 2563200 h 5126400"/>
              <a:gd name="connsiteX4" fmla="*/ 2563625 w 5127250"/>
              <a:gd name="connsiteY4" fmla="*/ 0 h 512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250" h="5126400">
                <a:moveTo>
                  <a:pt x="2563625" y="0"/>
                </a:moveTo>
                <a:cubicBezTo>
                  <a:pt x="3979476" y="0"/>
                  <a:pt x="5127250" y="1147584"/>
                  <a:pt x="5127250" y="2563200"/>
                </a:cubicBezTo>
                <a:cubicBezTo>
                  <a:pt x="5127250" y="3978816"/>
                  <a:pt x="3979476" y="5126400"/>
                  <a:pt x="2563625" y="5126400"/>
                </a:cubicBezTo>
                <a:cubicBezTo>
                  <a:pt x="1147774" y="5126400"/>
                  <a:pt x="0" y="3978816"/>
                  <a:pt x="0" y="2563200"/>
                </a:cubicBezTo>
                <a:cubicBezTo>
                  <a:pt x="0" y="1147584"/>
                  <a:pt x="1147774" y="0"/>
                  <a:pt x="2563625" y="0"/>
                </a:cubicBezTo>
                <a:close/>
              </a:path>
            </a:pathLst>
          </a:custGeom>
        </p:spPr>
      </p:pic>
      <p:sp>
        <p:nvSpPr>
          <p:cNvPr id="49" name="文本框 48"/>
          <p:cNvSpPr txBox="1"/>
          <p:nvPr>
            <p:custDataLst>
              <p:tags r:id="rId2"/>
            </p:custDataLst>
          </p:nvPr>
        </p:nvSpPr>
        <p:spPr>
          <a:xfrm>
            <a:off x="2513379" y="5216501"/>
            <a:ext cx="1450955" cy="1764641"/>
          </a:xfrm>
          <a:prstGeom prst="rect">
            <a:avLst/>
          </a:prstGeom>
          <a:noFill/>
        </p:spPr>
        <p:txBody>
          <a:bodyPr wrap="square">
            <a:noAutofit/>
          </a:bodyPr>
          <a:lstStyle>
            <a:defPPr>
              <a:defRPr lang="en-US"/>
            </a:defPPr>
            <a:lvl1pPr marR="0" lvl="0" indent="0" algn="ctr" defTabSz="914400" fontAlgn="auto">
              <a:lnSpc>
                <a:spcPct val="100000"/>
              </a:lnSpc>
              <a:spcBef>
                <a:spcPts val="0"/>
              </a:spcBef>
              <a:spcAft>
                <a:spcPts val="0"/>
              </a:spcAft>
              <a:buClrTx/>
              <a:buSzTx/>
              <a:buFontTx/>
              <a:buNone/>
              <a:defRPr kumimoji="0" sz="6600" b="1" i="0" u="none" strike="noStrike" cap="none" spc="0" normalizeH="0">
                <a:ln>
                  <a:noFill/>
                </a:ln>
                <a:solidFill>
                  <a:schemeClr val="bg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defRPr>
            </a:lvl1pPr>
          </a:lstStyle>
          <a:p>
            <a:r>
              <a:rPr lang="en-US" altLang="zh-CN" sz="1000" dirty="0">
                <a:solidFill>
                  <a:srgbClr val="FF0000"/>
                </a:solidFill>
                <a:latin typeface="Arial Black" panose="020B0A04020102020204" pitchFamily="34" charset="0"/>
              </a:rPr>
              <a:t>AI -Powered models:</a:t>
            </a:r>
          </a:p>
          <a:p>
            <a:r>
              <a:rPr lang="en-US" altLang="zh-CN" sz="1000" b="0" dirty="0">
                <a:solidFill>
                  <a:srgbClr val="00B050"/>
                </a:solidFill>
                <a:latin typeface="Arial" panose="020B0604020202020204" pitchFamily="34" charset="0"/>
                <a:cs typeface="Arial" panose="020B0604020202020204" pitchFamily="34" charset="0"/>
              </a:rPr>
              <a:t>FENGLEI</a:t>
            </a:r>
          </a:p>
          <a:p>
            <a:r>
              <a:rPr lang="en-US" altLang="zh-CN" sz="1000" b="0" dirty="0">
                <a:solidFill>
                  <a:srgbClr val="00B050"/>
                </a:solidFill>
                <a:latin typeface="Arial" panose="020B0604020202020204" pitchFamily="34" charset="0"/>
                <a:cs typeface="Arial" panose="020B0604020202020204" pitchFamily="34" charset="0"/>
              </a:rPr>
              <a:t>ENGQING</a:t>
            </a:r>
          </a:p>
          <a:p>
            <a:r>
              <a:rPr lang="en-US" altLang="zh-CN" sz="1000" b="0" dirty="0">
                <a:solidFill>
                  <a:srgbClr val="00B050"/>
                </a:solidFill>
                <a:latin typeface="Arial" panose="020B0604020202020204" pitchFamily="34" charset="0"/>
                <a:cs typeface="Arial" panose="020B0604020202020204" pitchFamily="34" charset="0"/>
              </a:rPr>
              <a:t>FENGSHUN</a:t>
            </a:r>
          </a:p>
          <a:p>
            <a:r>
              <a:rPr lang="en-US" altLang="zh-CN" sz="1000" b="0" dirty="0">
                <a:solidFill>
                  <a:srgbClr val="00B050"/>
                </a:solidFill>
                <a:latin typeface="Arial" panose="020B0604020202020204" pitchFamily="34" charset="0"/>
                <a:cs typeface="Arial" panose="020B0604020202020204" pitchFamily="34" charset="0"/>
              </a:rPr>
              <a:t>FENGYUAN</a:t>
            </a:r>
          </a:p>
          <a:p>
            <a:r>
              <a:rPr lang="en-US" altLang="zh-CN" sz="1000" b="0" dirty="0">
                <a:solidFill>
                  <a:srgbClr val="00B050"/>
                </a:solidFill>
                <a:latin typeface="Arial" panose="020B0604020202020204" pitchFamily="34" charset="0"/>
                <a:cs typeface="Arial" panose="020B0604020202020204" pitchFamily="34" charset="0"/>
              </a:rPr>
              <a:t>FENGYU</a:t>
            </a:r>
          </a:p>
          <a:p>
            <a:r>
              <a:rPr lang="en-US" altLang="zh-CN" sz="1000" b="0" dirty="0">
                <a:solidFill>
                  <a:srgbClr val="00B050"/>
                </a:solidFill>
                <a:latin typeface="Arial" panose="020B0604020202020204" pitchFamily="34" charset="0"/>
                <a:cs typeface="Arial" panose="020B0604020202020204" pitchFamily="34" charset="0"/>
              </a:rPr>
              <a:t>FENGHE</a:t>
            </a:r>
          </a:p>
        </p:txBody>
      </p:sp>
      <p:grpSp>
        <p:nvGrpSpPr>
          <p:cNvPr id="10" name="组合 9"/>
          <p:cNvGrpSpPr/>
          <p:nvPr/>
        </p:nvGrpSpPr>
        <p:grpSpPr>
          <a:xfrm>
            <a:off x="12148" y="1188750"/>
            <a:ext cx="2959652" cy="5480610"/>
            <a:chOff x="-98598" y="1268760"/>
            <a:chExt cx="2537147" cy="4373563"/>
          </a:xfrm>
        </p:grpSpPr>
        <p:pic>
          <p:nvPicPr>
            <p:cNvPr id="39" name="Picture 3" descr="D:\FY3\02批\FY3D\D星宣传相关\风三资料\风云三号D星.png"/>
            <p:cNvPicPr>
              <a:picLocks noChangeAspect="1" noChangeArrowheads="1"/>
            </p:cNvPicPr>
            <p:nvPr/>
          </p:nvPicPr>
          <p:blipFill>
            <a:blip r:embed="rId11" cstate="screen"/>
            <a:srcRect/>
            <a:stretch>
              <a:fillRect/>
            </a:stretch>
          </p:blipFill>
          <p:spPr bwMode="auto">
            <a:xfrm>
              <a:off x="274464" y="2333973"/>
              <a:ext cx="1741488"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D:\FY3\02批\FY3D\交付\证书\素材\FY-2.jpg.jpg"/>
            <p:cNvPicPr>
              <a:picLocks noChangeAspect="1" noChangeArrowheads="1"/>
            </p:cNvPicPr>
            <p:nvPr/>
          </p:nvPicPr>
          <p:blipFill>
            <a:blip r:embed="rId12"/>
            <a:srcRect/>
            <a:stretch>
              <a:fillRect/>
            </a:stretch>
          </p:blipFill>
          <p:spPr bwMode="auto">
            <a:xfrm>
              <a:off x="647527" y="3753198"/>
              <a:ext cx="903287"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https://timgsa.baidu.com/timg?image&amp;quality=80&amp;size=b9999_10000&amp;sec=1539367148069&amp;di=e23403323176cf65d41cbe25d9efd51d&amp;imgtype=0&amp;src=http%3A%2F%2Fimg08.huishangbao.com%2Ffile%2Fupload%2F201612%2F14%2F08%2F08-51-58-45-1.jpg"/>
            <p:cNvPicPr>
              <a:picLocks noChangeAspect="1" noChangeArrowheads="1"/>
            </p:cNvPicPr>
            <p:nvPr/>
          </p:nvPicPr>
          <p:blipFill>
            <a:blip r:embed="rId13"/>
            <a:srcRect/>
            <a:stretch>
              <a:fillRect/>
            </a:stretch>
          </p:blipFill>
          <p:spPr bwMode="auto">
            <a:xfrm>
              <a:off x="-98598" y="4694585"/>
              <a:ext cx="1970087"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83" descr="fy1c"/>
            <p:cNvPicPr>
              <a:picLocks noChangeAspect="1" noChangeArrowheads="1"/>
            </p:cNvPicPr>
            <p:nvPr/>
          </p:nvPicPr>
          <p:blipFill>
            <a:blip r:embed="rId14"/>
            <a:srcRect/>
            <a:stretch>
              <a:fillRect/>
            </a:stretch>
          </p:blipFill>
          <p:spPr bwMode="auto">
            <a:xfrm>
              <a:off x="263352" y="1638648"/>
              <a:ext cx="1782762"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8"/>
            <p:cNvSpPr txBox="1"/>
            <p:nvPr/>
          </p:nvSpPr>
          <p:spPr>
            <a:xfrm>
              <a:off x="-6945" y="1268760"/>
              <a:ext cx="2445494" cy="291527"/>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lIns="117795" tIns="58973" rIns="117795" bIns="58973">
              <a:spAutoFit/>
            </a:bodyPr>
            <a:lstStyle/>
            <a:p>
              <a:pPr marL="0" marR="0" lvl="0" indent="0" algn="ctr" defTabSz="88392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Arial Narrow" panose="020B0606020202030204" pitchFamily="34" charset="0"/>
                  <a:ea typeface="微软雅黑" panose="020B0503020204020204" charset="-122"/>
                  <a:cs typeface="Arial" panose="020B0604020202020204" pitchFamily="34" charset="0"/>
                </a:rPr>
                <a:t>FY Polar Orbit Satellites  </a:t>
              </a:r>
              <a:endParaRPr kumimoji="0" lang="zh-CN" altLang="en-US" sz="1600" b="1" i="0" u="none" strike="noStrike" kern="1200" cap="none" spc="0" normalizeH="0" baseline="0" noProof="0" dirty="0">
                <a:ln>
                  <a:noFill/>
                </a:ln>
                <a:solidFill>
                  <a:prstClr val="white"/>
                </a:solidFill>
                <a:effectLst/>
                <a:uLnTx/>
                <a:uFillTx/>
                <a:latin typeface="Arial Narrow" panose="020B0606020202030204" pitchFamily="34" charset="0"/>
                <a:ea typeface="微软雅黑" panose="020B0503020204020204" charset="-122"/>
                <a:cs typeface="Arial" panose="020B0604020202020204" pitchFamily="34" charset="0"/>
              </a:endParaRPr>
            </a:p>
          </p:txBody>
        </p:sp>
        <p:sp>
          <p:nvSpPr>
            <p:cNvPr id="44" name="TextBox 9"/>
            <p:cNvSpPr txBox="1"/>
            <p:nvPr/>
          </p:nvSpPr>
          <p:spPr>
            <a:xfrm>
              <a:off x="88112" y="3300230"/>
              <a:ext cx="1928063" cy="485958"/>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lIns="117795" tIns="58973" rIns="117795" bIns="58973">
              <a:spAutoFit/>
            </a:bodyPr>
            <a:lstStyle/>
            <a:p>
              <a:pPr lvl="0" algn="ctr" defTabSz="883920">
                <a:defRPr/>
              </a:pPr>
              <a:r>
                <a:rPr kumimoji="0" lang="en-US" altLang="zh-CN" sz="1600" b="1" i="0" u="none" strike="noStrike" kern="1200" cap="none" spc="0" normalizeH="0" baseline="0" noProof="0" dirty="0">
                  <a:ln>
                    <a:noFill/>
                  </a:ln>
                  <a:solidFill>
                    <a:prstClr val="white"/>
                  </a:solidFill>
                  <a:effectLst/>
                  <a:uLnTx/>
                  <a:uFillTx/>
                  <a:latin typeface="Arial Narrow" panose="020B0606020202030204" pitchFamily="34" charset="0"/>
                  <a:ea typeface="微软雅黑" panose="020B0503020204020204" charset="-122"/>
                </a:rPr>
                <a:t>FY Geostationary Orbit</a:t>
              </a:r>
              <a:r>
                <a:rPr lang="en-US" altLang="zh-CN" sz="1600" b="1" dirty="0">
                  <a:solidFill>
                    <a:prstClr val="white"/>
                  </a:solidFill>
                  <a:latin typeface="Arial Narrow" panose="020B0606020202030204" pitchFamily="34" charset="0"/>
                  <a:ea typeface="微软雅黑" panose="020B0503020204020204" charset="-122"/>
                </a:rPr>
                <a:t>  Satellites</a:t>
              </a:r>
              <a:endParaRPr kumimoji="0" lang="zh-CN" altLang="en-US" sz="1600" b="1" i="0" u="none" strike="noStrike" kern="1200" cap="none" spc="0" normalizeH="0" baseline="0" noProof="0" dirty="0">
                <a:ln>
                  <a:noFill/>
                </a:ln>
                <a:solidFill>
                  <a:prstClr val="white"/>
                </a:solidFill>
                <a:effectLst/>
                <a:uLnTx/>
                <a:uFillTx/>
                <a:latin typeface="Arial Narrow" panose="020B0606020202030204" pitchFamily="34" charset="0"/>
                <a:ea typeface="微软雅黑" panose="020B0503020204020204" charset="-122"/>
              </a:endParaRPr>
            </a:p>
          </p:txBody>
        </p:sp>
      </p:grpSp>
      <p:grpSp>
        <p:nvGrpSpPr>
          <p:cNvPr id="13" name="组合 12"/>
          <p:cNvGrpSpPr/>
          <p:nvPr/>
        </p:nvGrpSpPr>
        <p:grpSpPr>
          <a:xfrm>
            <a:off x="425574" y="1671288"/>
            <a:ext cx="2334338" cy="3767469"/>
            <a:chOff x="263352" y="1638648"/>
            <a:chExt cx="1782762" cy="2933700"/>
          </a:xfrm>
        </p:grpSpPr>
        <p:pic>
          <p:nvPicPr>
            <p:cNvPr id="14" name="Picture 3" descr="D:\FY3\02批\FY3D\D星宣传相关\风三资料\风云三号D星.png"/>
            <p:cNvPicPr>
              <a:picLocks noChangeAspect="1" noChangeArrowheads="1"/>
            </p:cNvPicPr>
            <p:nvPr/>
          </p:nvPicPr>
          <p:blipFill>
            <a:blip r:embed="rId11" cstate="screen"/>
            <a:srcRect/>
            <a:stretch>
              <a:fillRect/>
            </a:stretch>
          </p:blipFill>
          <p:spPr bwMode="auto">
            <a:xfrm>
              <a:off x="274464" y="2333973"/>
              <a:ext cx="1741488"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D:\FY3\02批\FY3D\交付\证书\素材\FY-2.jpg.jpg"/>
            <p:cNvPicPr>
              <a:picLocks noChangeAspect="1" noChangeArrowheads="1"/>
            </p:cNvPicPr>
            <p:nvPr/>
          </p:nvPicPr>
          <p:blipFill>
            <a:blip r:embed="rId12"/>
            <a:srcRect/>
            <a:stretch>
              <a:fillRect/>
            </a:stretch>
          </p:blipFill>
          <p:spPr bwMode="auto">
            <a:xfrm>
              <a:off x="647527" y="3753198"/>
              <a:ext cx="903287"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3" descr="fy1c"/>
            <p:cNvPicPr>
              <a:picLocks noChangeAspect="1" noChangeArrowheads="1"/>
            </p:cNvPicPr>
            <p:nvPr/>
          </p:nvPicPr>
          <p:blipFill>
            <a:blip r:embed="rId14"/>
            <a:srcRect/>
            <a:stretch>
              <a:fillRect/>
            </a:stretch>
          </p:blipFill>
          <p:spPr bwMode="auto">
            <a:xfrm>
              <a:off x="263352" y="1638648"/>
              <a:ext cx="1782762"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图片 21"/>
          <p:cNvPicPr>
            <a:picLocks noChangeAspect="1"/>
          </p:cNvPicPr>
          <p:nvPr>
            <p:custDataLst>
              <p:tags r:id="rId3"/>
            </p:custDataLst>
          </p:nvPr>
        </p:nvPicPr>
        <p:blipFill>
          <a:blip r:embed="rId15">
            <a:alphaModFix amt="85000"/>
            <a:duotone>
              <a:schemeClr val="accent5">
                <a:shade val="45000"/>
                <a:satMod val="135000"/>
              </a:schemeClr>
              <a:prstClr val="white"/>
            </a:duotone>
          </a:blip>
          <a:srcRect l="32695" t="32690" r="1914" b="1930"/>
          <a:stretch>
            <a:fillRect/>
          </a:stretch>
        </p:blipFill>
        <p:spPr>
          <a:xfrm>
            <a:off x="4674889" y="5061563"/>
            <a:ext cx="1562714" cy="1562714"/>
          </a:xfrm>
          <a:custGeom>
            <a:avLst/>
            <a:gdLst>
              <a:gd name="connsiteX0" fmla="*/ 2563625 w 5127250"/>
              <a:gd name="connsiteY0" fmla="*/ 0 h 5126400"/>
              <a:gd name="connsiteX1" fmla="*/ 5127250 w 5127250"/>
              <a:gd name="connsiteY1" fmla="*/ 2563200 h 5126400"/>
              <a:gd name="connsiteX2" fmla="*/ 2563625 w 5127250"/>
              <a:gd name="connsiteY2" fmla="*/ 5126400 h 5126400"/>
              <a:gd name="connsiteX3" fmla="*/ 0 w 5127250"/>
              <a:gd name="connsiteY3" fmla="*/ 2563200 h 5126400"/>
              <a:gd name="connsiteX4" fmla="*/ 2563625 w 5127250"/>
              <a:gd name="connsiteY4" fmla="*/ 0 h 512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250" h="5126400">
                <a:moveTo>
                  <a:pt x="2563625" y="0"/>
                </a:moveTo>
                <a:cubicBezTo>
                  <a:pt x="3979476" y="0"/>
                  <a:pt x="5127250" y="1147584"/>
                  <a:pt x="5127250" y="2563200"/>
                </a:cubicBezTo>
                <a:cubicBezTo>
                  <a:pt x="5127250" y="3978816"/>
                  <a:pt x="3979476" y="5126400"/>
                  <a:pt x="2563625" y="5126400"/>
                </a:cubicBezTo>
                <a:cubicBezTo>
                  <a:pt x="1147774" y="5126400"/>
                  <a:pt x="0" y="3978816"/>
                  <a:pt x="0" y="2563200"/>
                </a:cubicBezTo>
                <a:cubicBezTo>
                  <a:pt x="0" y="1147584"/>
                  <a:pt x="1147774" y="0"/>
                  <a:pt x="2563625" y="0"/>
                </a:cubicBezTo>
                <a:close/>
              </a:path>
            </a:pathLst>
          </a:custGeom>
        </p:spPr>
      </p:pic>
      <p:sp>
        <p:nvSpPr>
          <p:cNvPr id="23" name="文本框 22"/>
          <p:cNvSpPr txBox="1"/>
          <p:nvPr>
            <p:custDataLst>
              <p:tags r:id="rId4"/>
            </p:custDataLst>
          </p:nvPr>
        </p:nvSpPr>
        <p:spPr>
          <a:xfrm>
            <a:off x="4799348" y="5216501"/>
            <a:ext cx="1314432" cy="1243948"/>
          </a:xfrm>
          <a:prstGeom prst="rect">
            <a:avLst/>
          </a:prstGeom>
          <a:noFill/>
        </p:spPr>
        <p:txBody>
          <a:bodyPr wrap="square">
            <a:noAutofit/>
          </a:bodyPr>
          <a:lstStyle>
            <a:defPPr>
              <a:defRPr lang="en-US"/>
            </a:defPPr>
            <a:lvl1pPr marR="0" lvl="0" indent="0" algn="ctr" defTabSz="914400" fontAlgn="auto">
              <a:lnSpc>
                <a:spcPct val="100000"/>
              </a:lnSpc>
              <a:spcBef>
                <a:spcPts val="0"/>
              </a:spcBef>
              <a:spcAft>
                <a:spcPts val="0"/>
              </a:spcAft>
              <a:buClrTx/>
              <a:buSzTx/>
              <a:buFontTx/>
              <a:buNone/>
              <a:defRPr kumimoji="0" sz="6600" b="1" i="0" u="none" strike="noStrike" cap="none" spc="0" normalizeH="0">
                <a:ln>
                  <a:noFill/>
                </a:ln>
                <a:solidFill>
                  <a:schemeClr val="bg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defRPr>
            </a:lvl1pPr>
          </a:lstStyle>
          <a:p>
            <a:r>
              <a:rPr lang="en-US" altLang="zh-CN" sz="1000" dirty="0">
                <a:solidFill>
                  <a:srgbClr val="FF0000"/>
                </a:solidFill>
                <a:latin typeface="Arial Black" panose="020B0A04020102020204" pitchFamily="34" charset="0"/>
              </a:rPr>
              <a:t>NWO models:</a:t>
            </a:r>
          </a:p>
          <a:p>
            <a:r>
              <a:rPr lang="en-US" altLang="zh-CN" sz="900" kern="0" noProof="0" dirty="0">
                <a:solidFill>
                  <a:srgbClr val="FFFF00"/>
                </a:solidFill>
                <a:effectLst/>
                <a:latin typeface="Arial" panose="020B0604020202020204" pitchFamily="34" charset="0"/>
                <a:ea typeface="黑体" panose="02010609060101010101" charset="-122"/>
                <a:cs typeface="Arial" panose="020B0604020202020204" pitchFamily="34" charset="0"/>
                <a:sym typeface="+mn-ea"/>
              </a:rPr>
              <a:t>CMA-GFS</a:t>
            </a:r>
            <a:r>
              <a:rPr lang="zh-CN" altLang="en-US" sz="900" kern="0" noProof="0" dirty="0">
                <a:solidFill>
                  <a:srgbClr val="FFFF00"/>
                </a:solidFill>
                <a:effectLst/>
                <a:latin typeface="Arial" panose="020B0604020202020204" pitchFamily="34" charset="0"/>
                <a:ea typeface="黑体" panose="02010609060101010101" charset="-122"/>
                <a:cs typeface="Arial" panose="020B0604020202020204" pitchFamily="34" charset="0"/>
                <a:sym typeface="+mn-ea"/>
              </a:rPr>
              <a:t>：</a:t>
            </a:r>
            <a:r>
              <a:rPr lang="en-US" altLang="zh-CN" sz="900" kern="0" noProof="0" dirty="0">
                <a:solidFill>
                  <a:srgbClr val="FFFF00"/>
                </a:solidFill>
                <a:effectLst/>
                <a:latin typeface="Arial" panose="020B0604020202020204" pitchFamily="34" charset="0"/>
                <a:ea typeface="黑体" panose="02010609060101010101" charset="-122"/>
                <a:cs typeface="Arial" panose="020B0604020202020204" pitchFamily="34" charset="0"/>
                <a:sym typeface="+mn-ea"/>
              </a:rPr>
              <a:t>12.5km</a:t>
            </a:r>
          </a:p>
          <a:p>
            <a:r>
              <a:rPr lang="en-US" altLang="zh-CN" sz="900" b="0" kern="0" noProof="0" dirty="0">
                <a:solidFill>
                  <a:srgbClr val="FFFF00"/>
                </a:solidFill>
                <a:effectLst/>
                <a:latin typeface="Arial" panose="020B0604020202020204" pitchFamily="34" charset="0"/>
                <a:ea typeface="黑体" panose="02010609060101010101" charset="-122"/>
                <a:cs typeface="Arial" panose="020B0604020202020204" pitchFamily="34" charset="0"/>
                <a:sym typeface="+mn-ea"/>
              </a:rPr>
              <a:t>CMA-GEPS</a:t>
            </a:r>
            <a:r>
              <a:rPr lang="zh-CN" altLang="en-US" sz="900" b="0" kern="0" noProof="0" dirty="0">
                <a:solidFill>
                  <a:srgbClr val="FFFF00"/>
                </a:solidFill>
                <a:effectLst/>
                <a:latin typeface="Arial" panose="020B0604020202020204" pitchFamily="34" charset="0"/>
                <a:ea typeface="黑体" panose="02010609060101010101" charset="-122"/>
                <a:cs typeface="Arial" panose="020B0604020202020204" pitchFamily="34" charset="0"/>
                <a:sym typeface="+mn-ea"/>
              </a:rPr>
              <a:t>：</a:t>
            </a:r>
            <a:r>
              <a:rPr lang="en-US" altLang="zh-CN" sz="900" b="0" kern="0" noProof="0" dirty="0">
                <a:solidFill>
                  <a:srgbClr val="FFFF00"/>
                </a:solidFill>
                <a:effectLst/>
                <a:latin typeface="Arial" panose="020B0604020202020204" pitchFamily="34" charset="0"/>
                <a:ea typeface="黑体" panose="02010609060101010101" charset="-122"/>
                <a:cs typeface="Arial" panose="020B0604020202020204" pitchFamily="34" charset="0"/>
                <a:sym typeface="+mn-ea"/>
              </a:rPr>
              <a:t>50km/25km</a:t>
            </a:r>
          </a:p>
          <a:p>
            <a:r>
              <a:rPr lang="en-US" altLang="zh-CN" sz="900" b="0" kern="0" noProof="0" dirty="0">
                <a:solidFill>
                  <a:srgbClr val="FFFF00"/>
                </a:solidFill>
                <a:effectLst/>
                <a:latin typeface="Arial" panose="020B0604020202020204" pitchFamily="34" charset="0"/>
                <a:ea typeface="黑体" panose="02010609060101010101" charset="-122"/>
                <a:cs typeface="Arial" panose="020B0604020202020204" pitchFamily="34" charset="0"/>
                <a:sym typeface="+mn-ea"/>
              </a:rPr>
              <a:t>CMA-CPS</a:t>
            </a:r>
            <a:r>
              <a:rPr lang="zh-CN" altLang="en-US" sz="900" b="0" kern="0" noProof="0" dirty="0">
                <a:solidFill>
                  <a:srgbClr val="FFFF00"/>
                </a:solidFill>
                <a:effectLst/>
                <a:latin typeface="Arial" panose="020B0604020202020204" pitchFamily="34" charset="0"/>
                <a:ea typeface="黑体" panose="02010609060101010101" charset="-122"/>
                <a:cs typeface="Arial" panose="020B0604020202020204" pitchFamily="34" charset="0"/>
                <a:sym typeface="+mn-ea"/>
              </a:rPr>
              <a:t>：</a:t>
            </a:r>
            <a:r>
              <a:rPr lang="en-US" altLang="zh-CN" sz="900" b="0" kern="0" noProof="0" dirty="0">
                <a:solidFill>
                  <a:srgbClr val="FFFF00"/>
                </a:solidFill>
                <a:effectLst/>
                <a:latin typeface="Arial" panose="020B0604020202020204" pitchFamily="34" charset="0"/>
                <a:ea typeface="黑体" panose="02010609060101010101" charset="-122"/>
                <a:cs typeface="Arial" panose="020B0604020202020204" pitchFamily="34" charset="0"/>
                <a:sym typeface="+mn-ea"/>
              </a:rPr>
              <a:t>45km</a:t>
            </a:r>
          </a:p>
          <a:p>
            <a:r>
              <a:rPr lang="en-US" altLang="zh-CN" sz="900" b="0" kern="0" noProof="0" dirty="0">
                <a:solidFill>
                  <a:srgbClr val="FFFF00"/>
                </a:solidFill>
                <a:effectLst/>
                <a:latin typeface="Arial" panose="020B0604020202020204" pitchFamily="34" charset="0"/>
                <a:ea typeface="黑体" panose="02010609060101010101" charset="-122"/>
                <a:cs typeface="Arial" panose="020B0604020202020204" pitchFamily="34" charset="0"/>
                <a:sym typeface="+mn-ea"/>
              </a:rPr>
              <a:t>CMA-REPS</a:t>
            </a:r>
            <a:r>
              <a:rPr lang="zh-CN" altLang="en-US" sz="900" b="0" kern="0" noProof="0" dirty="0">
                <a:solidFill>
                  <a:srgbClr val="FFFF00"/>
                </a:solidFill>
                <a:effectLst/>
                <a:latin typeface="Arial" panose="020B0604020202020204" pitchFamily="34" charset="0"/>
                <a:ea typeface="黑体" panose="02010609060101010101" charset="-122"/>
                <a:cs typeface="Arial" panose="020B0604020202020204" pitchFamily="34" charset="0"/>
                <a:sym typeface="+mn-ea"/>
              </a:rPr>
              <a:t>：</a:t>
            </a:r>
            <a:r>
              <a:rPr lang="en-US" altLang="zh-CN" sz="900" b="0" kern="0" noProof="0" dirty="0">
                <a:solidFill>
                  <a:srgbClr val="FFFF00"/>
                </a:solidFill>
                <a:effectLst/>
                <a:latin typeface="Arial" panose="020B0604020202020204" pitchFamily="34" charset="0"/>
                <a:ea typeface="黑体" panose="02010609060101010101" charset="-122"/>
                <a:cs typeface="Arial" panose="020B0604020202020204" pitchFamily="34" charset="0"/>
                <a:sym typeface="+mn-ea"/>
              </a:rPr>
              <a:t>10km/3km</a:t>
            </a:r>
          </a:p>
          <a:p>
            <a:r>
              <a:rPr lang="en-US" altLang="zh-CN" sz="900" b="0" kern="0" noProof="0" dirty="0">
                <a:solidFill>
                  <a:srgbClr val="FFFF00"/>
                </a:solidFill>
                <a:effectLst/>
                <a:latin typeface="Arial" panose="020B0604020202020204" pitchFamily="34" charset="0"/>
                <a:ea typeface="黑体" panose="02010609060101010101" charset="-122"/>
                <a:cs typeface="Arial" panose="020B0604020202020204" pitchFamily="34" charset="0"/>
                <a:sym typeface="+mn-ea"/>
              </a:rPr>
              <a:t>CMA-TRAM</a:t>
            </a:r>
            <a:r>
              <a:rPr lang="zh-CN" altLang="en-US" sz="900" b="0" kern="0" noProof="0" dirty="0">
                <a:solidFill>
                  <a:srgbClr val="FFFF00"/>
                </a:solidFill>
                <a:effectLst/>
                <a:latin typeface="Arial" panose="020B0604020202020204" pitchFamily="34" charset="0"/>
                <a:ea typeface="黑体" panose="02010609060101010101" charset="-122"/>
                <a:cs typeface="Arial" panose="020B0604020202020204" pitchFamily="34" charset="0"/>
                <a:sym typeface="+mn-ea"/>
              </a:rPr>
              <a:t>：</a:t>
            </a:r>
            <a:r>
              <a:rPr lang="en-US" altLang="zh-CN" sz="900" b="0" kern="0" noProof="0" dirty="0">
                <a:solidFill>
                  <a:srgbClr val="FFFF00"/>
                </a:solidFill>
                <a:effectLst/>
                <a:latin typeface="Arial" panose="020B0604020202020204" pitchFamily="34" charset="0"/>
                <a:ea typeface="黑体" panose="02010609060101010101" charset="-122"/>
                <a:cs typeface="Arial" panose="020B0604020202020204" pitchFamily="34" charset="0"/>
                <a:sym typeface="+mn-ea"/>
              </a:rPr>
              <a:t>9km</a:t>
            </a:r>
          </a:p>
          <a:p>
            <a:r>
              <a:rPr lang="en-US" altLang="zh-CN" sz="900" b="0" kern="0" noProof="0" dirty="0">
                <a:solidFill>
                  <a:srgbClr val="FFFF00"/>
                </a:solidFill>
                <a:effectLst/>
                <a:latin typeface="Arial" panose="020B0604020202020204" pitchFamily="34" charset="0"/>
                <a:ea typeface="黑体" panose="02010609060101010101" charset="-122"/>
                <a:cs typeface="Arial" panose="020B0604020202020204" pitchFamily="34" charset="0"/>
                <a:sym typeface="+mn-ea"/>
              </a:rPr>
              <a:t>CMA-GD</a:t>
            </a:r>
            <a:r>
              <a:rPr lang="zh-CN" altLang="en-US" sz="900" b="0" kern="0" noProof="0" dirty="0">
                <a:solidFill>
                  <a:srgbClr val="FFFF00"/>
                </a:solidFill>
                <a:effectLst/>
                <a:latin typeface="Arial" panose="020B0604020202020204" pitchFamily="34" charset="0"/>
                <a:ea typeface="黑体" panose="02010609060101010101" charset="-122"/>
                <a:cs typeface="Arial" panose="020B0604020202020204" pitchFamily="34" charset="0"/>
                <a:sym typeface="+mn-ea"/>
              </a:rPr>
              <a:t>：</a:t>
            </a:r>
            <a:r>
              <a:rPr lang="en-US" altLang="zh-CN" sz="900" b="0" kern="0" noProof="0" dirty="0">
                <a:solidFill>
                  <a:srgbClr val="FFFF00"/>
                </a:solidFill>
                <a:effectLst/>
                <a:latin typeface="Arial" panose="020B0604020202020204" pitchFamily="34" charset="0"/>
                <a:ea typeface="黑体" panose="02010609060101010101" charset="-122"/>
                <a:cs typeface="Arial" panose="020B0604020202020204" pitchFamily="34" charset="0"/>
                <a:sym typeface="+mn-ea"/>
              </a:rPr>
              <a:t>3km/ 1km</a:t>
            </a:r>
          </a:p>
          <a:p>
            <a:endParaRPr lang="en-US" altLang="zh-CN" sz="900" b="0" kern="0" noProof="0" dirty="0">
              <a:solidFill>
                <a:srgbClr val="FFFF00"/>
              </a:solidFill>
              <a:effectLst/>
              <a:latin typeface="Arial" panose="020B0604020202020204" pitchFamily="34" charset="0"/>
              <a:ea typeface="黑体" panose="02010609060101010101" charset="-122"/>
              <a:cs typeface="Arial" panose="020B0604020202020204" pitchFamily="34" charset="0"/>
              <a:sym typeface="+mn-ea"/>
            </a:endParaRPr>
          </a:p>
        </p:txBody>
      </p:sp>
      <p:pic>
        <p:nvPicPr>
          <p:cNvPr id="29" name="图片 28"/>
          <p:cNvPicPr>
            <a:picLocks noChangeAspect="1"/>
          </p:cNvPicPr>
          <p:nvPr>
            <p:custDataLst>
              <p:tags r:id="rId5"/>
            </p:custDataLst>
          </p:nvPr>
        </p:nvPicPr>
        <p:blipFill>
          <a:blip r:embed="rId16">
            <a:alphaModFix amt="85000"/>
            <a:duotone>
              <a:prstClr val="black"/>
              <a:schemeClr val="accent6">
                <a:tint val="45000"/>
                <a:satMod val="400000"/>
              </a:schemeClr>
            </a:duotone>
          </a:blip>
          <a:srcRect l="9332" t="4703" r="5710" b="10353"/>
          <a:stretch>
            <a:fillRect/>
          </a:stretch>
        </p:blipFill>
        <p:spPr>
          <a:xfrm>
            <a:off x="6772266" y="5061563"/>
            <a:ext cx="1515724" cy="1515724"/>
          </a:xfrm>
          <a:custGeom>
            <a:avLst/>
            <a:gdLst>
              <a:gd name="connsiteX0" fmla="*/ 2563625 w 5127250"/>
              <a:gd name="connsiteY0" fmla="*/ 0 h 5126400"/>
              <a:gd name="connsiteX1" fmla="*/ 5127250 w 5127250"/>
              <a:gd name="connsiteY1" fmla="*/ 2563200 h 5126400"/>
              <a:gd name="connsiteX2" fmla="*/ 2563625 w 5127250"/>
              <a:gd name="connsiteY2" fmla="*/ 5126400 h 5126400"/>
              <a:gd name="connsiteX3" fmla="*/ 0 w 5127250"/>
              <a:gd name="connsiteY3" fmla="*/ 2563200 h 5126400"/>
              <a:gd name="connsiteX4" fmla="*/ 2563625 w 5127250"/>
              <a:gd name="connsiteY4" fmla="*/ 0 h 512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250" h="5126400">
                <a:moveTo>
                  <a:pt x="2563625" y="0"/>
                </a:moveTo>
                <a:cubicBezTo>
                  <a:pt x="3979476" y="0"/>
                  <a:pt x="5127250" y="1147584"/>
                  <a:pt x="5127250" y="2563200"/>
                </a:cubicBezTo>
                <a:cubicBezTo>
                  <a:pt x="5127250" y="3978816"/>
                  <a:pt x="3979476" y="5126400"/>
                  <a:pt x="2563625" y="5126400"/>
                </a:cubicBezTo>
                <a:cubicBezTo>
                  <a:pt x="1147774" y="5126400"/>
                  <a:pt x="0" y="3978816"/>
                  <a:pt x="0" y="2563200"/>
                </a:cubicBezTo>
                <a:cubicBezTo>
                  <a:pt x="0" y="1147584"/>
                  <a:pt x="1147774" y="0"/>
                  <a:pt x="2563625" y="0"/>
                </a:cubicBezTo>
                <a:close/>
              </a:path>
            </a:pathLst>
          </a:custGeom>
        </p:spPr>
      </p:pic>
      <p:sp>
        <p:nvSpPr>
          <p:cNvPr id="30" name="文本框 29"/>
          <p:cNvSpPr txBox="1"/>
          <p:nvPr/>
        </p:nvSpPr>
        <p:spPr>
          <a:xfrm>
            <a:off x="6771631" y="5216501"/>
            <a:ext cx="1516360" cy="1452860"/>
          </a:xfrm>
          <a:prstGeom prst="rect">
            <a:avLst/>
          </a:prstGeom>
          <a:noFill/>
        </p:spPr>
        <p:txBody>
          <a:bodyPr wrap="square" rtlCol="0" anchor="t">
            <a:noAutofit/>
          </a:bodyPr>
          <a:lstStyle/>
          <a:p>
            <a:pPr algn="ctr"/>
            <a:r>
              <a:rPr lang="en-US" altLang="zh-CN" sz="1000" dirty="0">
                <a:solidFill>
                  <a:srgbClr val="FF0000"/>
                </a:solidFill>
                <a:latin typeface="Arial Black" panose="020B0A04020102020204" pitchFamily="34" charset="0"/>
                <a:sym typeface="+mn-ea"/>
              </a:rPr>
              <a:t>Capacity development:</a:t>
            </a:r>
            <a:endParaRPr lang="en-US" altLang="zh-CN" sz="1000" dirty="0">
              <a:solidFill>
                <a:srgbClr val="FF0000"/>
              </a:solidFill>
              <a:latin typeface="Arial Black" panose="020B0A04020102020204" pitchFamily="34" charset="0"/>
            </a:endParaRPr>
          </a:p>
          <a:p>
            <a:pPr algn="ctr"/>
            <a:r>
              <a:rPr lang="en-US" altLang="zh-CN" sz="1000" dirty="0">
                <a:gradFill>
                  <a:gsLst>
                    <a:gs pos="50000">
                      <a:srgbClr val="3474CB"/>
                    </a:gs>
                    <a:gs pos="0">
                      <a:srgbClr val="03BEC1"/>
                    </a:gs>
                    <a:gs pos="100000">
                      <a:srgbClr val="8E52DF"/>
                    </a:gs>
                  </a:gsLst>
                  <a:lin ang="5400000" scaled="1"/>
                </a:gradFill>
                <a:latin typeface="Arial" panose="020B0604020202020204" pitchFamily="34" charset="0"/>
                <a:cs typeface="Arial" panose="020B0604020202020204" pitchFamily="34" charset="0"/>
                <a:sym typeface="+mn-ea"/>
              </a:rPr>
              <a:t>Education and training</a:t>
            </a:r>
          </a:p>
          <a:p>
            <a:pPr algn="ctr"/>
            <a:r>
              <a:rPr lang="en-US" altLang="zh-CN" sz="1000" dirty="0">
                <a:gradFill>
                  <a:gsLst>
                    <a:gs pos="50000">
                      <a:srgbClr val="3474CB"/>
                    </a:gs>
                    <a:gs pos="0">
                      <a:srgbClr val="03BEC1"/>
                    </a:gs>
                    <a:gs pos="100000">
                      <a:srgbClr val="8E52DF"/>
                    </a:gs>
                  </a:gsLst>
                  <a:lin ang="5400000" scaled="1"/>
                </a:gradFill>
                <a:latin typeface="Arial" panose="020B0604020202020204" pitchFamily="34" charset="0"/>
                <a:cs typeface="Arial" panose="020B0604020202020204" pitchFamily="34" charset="0"/>
                <a:sym typeface="+mn-ea"/>
              </a:rPr>
              <a:t>BRI visiting scholarship</a:t>
            </a:r>
          </a:p>
          <a:p>
            <a:pPr algn="ctr"/>
            <a:r>
              <a:rPr lang="en-US" altLang="zh-CN" sz="1000" dirty="0">
                <a:gradFill>
                  <a:gsLst>
                    <a:gs pos="50000">
                      <a:srgbClr val="3474CB"/>
                    </a:gs>
                    <a:gs pos="0">
                      <a:srgbClr val="03BEC1"/>
                    </a:gs>
                    <a:gs pos="100000">
                      <a:srgbClr val="8E52DF"/>
                    </a:gs>
                  </a:gsLst>
                  <a:lin ang="5400000" scaled="1"/>
                </a:gradFill>
                <a:latin typeface="Arial" panose="020B0604020202020204" pitchFamily="34" charset="0"/>
                <a:cs typeface="Arial" panose="020B0604020202020204" pitchFamily="34" charset="0"/>
                <a:sym typeface="+mn-ea"/>
              </a:rPr>
              <a:t>Development projects</a:t>
            </a:r>
          </a:p>
          <a:p>
            <a:pPr algn="ctr"/>
            <a:r>
              <a:rPr lang="en-US" altLang="zh-CN" sz="1000" dirty="0">
                <a:gradFill>
                  <a:gsLst>
                    <a:gs pos="50000">
                      <a:srgbClr val="3474CB"/>
                    </a:gs>
                    <a:gs pos="0">
                      <a:srgbClr val="03BEC1"/>
                    </a:gs>
                    <a:gs pos="100000">
                      <a:srgbClr val="8E52DF"/>
                    </a:gs>
                  </a:gsLst>
                  <a:lin ang="5400000" scaled="1"/>
                </a:gradFill>
                <a:latin typeface="Arial" panose="020B0604020202020204" pitchFamily="34" charset="0"/>
                <a:cs typeface="Arial" panose="020B0604020202020204" pitchFamily="34" charset="0"/>
                <a:sym typeface="+mn-ea"/>
              </a:rPr>
              <a:t>Global partnership</a:t>
            </a:r>
          </a:p>
          <a:p>
            <a:pPr algn="ctr"/>
            <a:r>
              <a:rPr lang="en-US" altLang="zh-CN" sz="1000" dirty="0">
                <a:gradFill>
                  <a:gsLst>
                    <a:gs pos="50000">
                      <a:srgbClr val="3474CB"/>
                    </a:gs>
                    <a:gs pos="0">
                      <a:srgbClr val="03BEC1"/>
                    </a:gs>
                    <a:gs pos="100000">
                      <a:srgbClr val="8E52DF"/>
                    </a:gs>
                  </a:gsLst>
                  <a:lin ang="5400000" scaled="1"/>
                </a:gradFill>
                <a:latin typeface="Arial" panose="020B0604020202020204" pitchFamily="34" charset="0"/>
                <a:cs typeface="Arial" panose="020B0604020202020204" pitchFamily="34" charset="0"/>
                <a:sym typeface="+mn-ea"/>
              </a:rPr>
              <a:t>...</a:t>
            </a:r>
          </a:p>
        </p:txBody>
      </p:sp>
      <p:pic>
        <p:nvPicPr>
          <p:cNvPr id="18" name="图片 17"/>
          <p:cNvPicPr>
            <a:picLocks noChangeAspect="1"/>
          </p:cNvPicPr>
          <p:nvPr/>
        </p:nvPicPr>
        <p:blipFill>
          <a:blip r:embed="rId17"/>
          <a:stretch>
            <a:fillRect/>
          </a:stretch>
        </p:blipFill>
        <p:spPr>
          <a:xfrm>
            <a:off x="2023067" y="1188750"/>
            <a:ext cx="6577241" cy="371152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501130" y="1080334"/>
            <a:ext cx="5183505" cy="5467564"/>
            <a:chOff x="10058" y="1921"/>
            <a:chExt cx="8163" cy="8487"/>
          </a:xfrm>
        </p:grpSpPr>
        <p:pic>
          <p:nvPicPr>
            <p:cNvPr id="5" name="Picture 2"/>
            <p:cNvPicPr>
              <a:picLocks noChangeAspect="1" noChangeArrowheads="1"/>
            </p:cNvPicPr>
            <p:nvPr/>
          </p:nvPicPr>
          <p:blipFill>
            <a:blip r:embed="rId3" cstate="print"/>
            <a:srcRect t="2733"/>
            <a:stretch>
              <a:fillRect/>
            </a:stretch>
          </p:blipFill>
          <p:spPr bwMode="auto">
            <a:xfrm>
              <a:off x="10062" y="1921"/>
              <a:ext cx="8159" cy="42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图片 5"/>
            <p:cNvPicPr/>
            <p:nvPr/>
          </p:nvPicPr>
          <p:blipFill rotWithShape="1">
            <a:blip r:embed="rId4" cstate="print"/>
            <a:srcRect t="4451" b="3062"/>
            <a:stretch>
              <a:fillRect/>
            </a:stretch>
          </p:blipFill>
          <p:spPr bwMode="auto">
            <a:xfrm>
              <a:off x="10058" y="6224"/>
              <a:ext cx="8159" cy="4184"/>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7" name="TextBox 3"/>
          <p:cNvSpPr txBox="1"/>
          <p:nvPr/>
        </p:nvSpPr>
        <p:spPr>
          <a:xfrm>
            <a:off x="0" y="1068070"/>
            <a:ext cx="6591935" cy="2446655"/>
          </a:xfrm>
          <a:prstGeom prst="rect">
            <a:avLst/>
          </a:prstGeom>
        </p:spPr>
        <p:txBody>
          <a:bodyPr wrap="square">
            <a:noAutofit/>
          </a:bodyPr>
          <a:lstStyle/>
          <a:p>
            <a:pPr marL="342900" indent="-342900">
              <a:lnSpc>
                <a:spcPct val="110000"/>
              </a:lnSpc>
              <a:buFont typeface="Arial" panose="020B0604020202020204" pitchFamily="34" charset="0"/>
              <a:buChar char="•"/>
            </a:pPr>
            <a:r>
              <a:rPr lang="en-US" altLang="zh-CN" b="1" dirty="0">
                <a:solidFill>
                  <a:srgbClr val="FF0000"/>
                </a:solidFill>
                <a:latin typeface="Arial" panose="020B0604020202020204" pitchFamily="34" charset="0"/>
                <a:cs typeface="Arial" panose="020B0604020202020204" pitchFamily="34" charset="0"/>
              </a:rPr>
              <a:t>Early warning has become a key foundation</a:t>
            </a:r>
            <a:r>
              <a:rPr lang="en-US" altLang="zh-CN" dirty="0">
                <a:latin typeface="Arial" panose="020B0604020202020204" pitchFamily="34" charset="0"/>
                <a:cs typeface="Arial" panose="020B0604020202020204" pitchFamily="34" charset="0"/>
              </a:rPr>
              <a:t> for global disaster prevention and mitigation.</a:t>
            </a:r>
          </a:p>
          <a:p>
            <a:pPr marL="342900" indent="-342900">
              <a:lnSpc>
                <a:spcPct val="110000"/>
              </a:lnSpc>
              <a:buFont typeface="Arial" panose="020B0604020202020204" pitchFamily="34" charset="0"/>
              <a:buChar char="•"/>
            </a:pPr>
            <a:r>
              <a:rPr lang="en-US" altLang="zh-CN" b="1" dirty="0">
                <a:solidFill>
                  <a:srgbClr val="FF0000"/>
                </a:solidFill>
                <a:latin typeface="Arial" panose="020B0604020202020204" pitchFamily="34" charset="0"/>
                <a:cs typeface="Arial" panose="020B0604020202020204" pitchFamily="34" charset="0"/>
              </a:rPr>
              <a:t>The Global Challenge</a:t>
            </a:r>
            <a:r>
              <a:rPr lang="en-US" altLang="zh-CN" dirty="0">
                <a:solidFill>
                  <a:srgbClr val="FF0000"/>
                </a:solidFill>
                <a:latin typeface="Arial" panose="020B0604020202020204" pitchFamily="34" charset="0"/>
                <a:cs typeface="Arial" panose="020B0604020202020204" pitchFamily="34" charset="0"/>
              </a:rPr>
              <a:t>:</a:t>
            </a:r>
            <a:r>
              <a:rPr lang="en-US" altLang="zh-CN" dirty="0">
                <a:latin typeface="Arial" panose="020B0604020202020204" pitchFamily="34" charset="0"/>
                <a:cs typeface="Arial" panose="020B0604020202020204" pitchFamily="34" charset="0"/>
              </a:rPr>
              <a:t> </a:t>
            </a:r>
          </a:p>
          <a:p>
            <a:pPr>
              <a:lnSpc>
                <a:spcPct val="110000"/>
              </a:lnSpc>
            </a:pPr>
            <a:r>
              <a:rPr lang="en-US" altLang="zh-CN" dirty="0">
                <a:latin typeface="Arial" panose="020B0604020202020204" pitchFamily="34" charset="0"/>
                <a:cs typeface="Arial" panose="020B0604020202020204" pitchFamily="34" charset="0"/>
              </a:rPr>
              <a:t>      - Half of the WMO members lack adequate multi-hazard </a:t>
            </a:r>
          </a:p>
          <a:p>
            <a:pPr>
              <a:lnSpc>
                <a:spcPct val="110000"/>
              </a:lnSpc>
            </a:pPr>
            <a:r>
              <a:rPr lang="en-US" altLang="zh-CN" dirty="0">
                <a:latin typeface="Arial" panose="020B0604020202020204" pitchFamily="34" charset="0"/>
                <a:cs typeface="Arial" panose="020B0604020202020204" pitchFamily="34" charset="0"/>
              </a:rPr>
              <a:t>      early warning systems. </a:t>
            </a:r>
          </a:p>
          <a:p>
            <a:pPr>
              <a:lnSpc>
                <a:spcPct val="110000"/>
              </a:lnSpc>
            </a:pPr>
            <a:r>
              <a:rPr lang="en-US" altLang="zh-CN" dirty="0">
                <a:latin typeface="Arial" panose="020B0604020202020204" pitchFamily="34" charset="0"/>
                <a:cs typeface="Arial" panose="020B0604020202020204" pitchFamily="34" charset="0"/>
              </a:rPr>
              <a:t>      - One out of every three people globally does not have </a:t>
            </a:r>
          </a:p>
          <a:p>
            <a:pPr>
              <a:lnSpc>
                <a:spcPct val="110000"/>
              </a:lnSpc>
            </a:pPr>
            <a:r>
              <a:rPr lang="en-US" altLang="zh-CN" dirty="0">
                <a:latin typeface="Arial" panose="020B0604020202020204" pitchFamily="34" charset="0"/>
                <a:cs typeface="Arial" panose="020B0604020202020204" pitchFamily="34" charset="0"/>
              </a:rPr>
              <a:t>      access to timely early warning information.</a:t>
            </a:r>
          </a:p>
          <a:p>
            <a:pPr marL="342900" indent="-342900">
              <a:lnSpc>
                <a:spcPct val="110000"/>
              </a:lnSpc>
              <a:buFont typeface="Arial" panose="020B0604020202020204" pitchFamily="34" charset="0"/>
              <a:buChar char="•"/>
            </a:pPr>
            <a:r>
              <a:rPr lang="en-US" altLang="en-US" b="1" dirty="0">
                <a:solidFill>
                  <a:srgbClr val="FF0000"/>
                </a:solidFill>
                <a:latin typeface="Arial" panose="020B0604020202020204" pitchFamily="34" charset="0"/>
                <a:cs typeface="Arial" panose="020B0604020202020204" pitchFamily="34" charset="0"/>
              </a:rPr>
              <a:t>UN proposed EW4All</a:t>
            </a:r>
            <a:r>
              <a:rPr lang="en-US" altLang="zh-CN" b="1" dirty="0">
                <a:solidFill>
                  <a:srgbClr val="FF0000"/>
                </a:solidFill>
                <a:latin typeface="Arial" panose="020B0604020202020204" pitchFamily="34" charset="0"/>
                <a:cs typeface="Arial" panose="020B0604020202020204" pitchFamily="34" charset="0"/>
              </a:rPr>
              <a:t> initiative</a:t>
            </a:r>
            <a:r>
              <a:rPr lang="en-US" altLang="zh-CN" b="1" dirty="0">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WMO </a:t>
            </a:r>
            <a:r>
              <a:rPr lang="en-US" altLang="zh-CN" b="1" dirty="0">
                <a:latin typeface="Arial" panose="020B0604020202020204" pitchFamily="34" charset="0"/>
                <a:cs typeface="Arial" panose="020B0604020202020204" pitchFamily="34" charset="0"/>
              </a:rPr>
              <a:t>leads the Pillar II</a:t>
            </a:r>
            <a:r>
              <a:rPr lang="en-US" altLang="zh-CN" dirty="0">
                <a:latin typeface="Arial" panose="020B0604020202020204" pitchFamily="34" charset="0"/>
                <a:cs typeface="Arial" panose="020B0604020202020204" pitchFamily="34" charset="0"/>
              </a:rPr>
              <a:t>.</a:t>
            </a:r>
          </a:p>
        </p:txBody>
      </p:sp>
      <p:grpSp>
        <p:nvGrpSpPr>
          <p:cNvPr id="23" name="组合 22"/>
          <p:cNvGrpSpPr/>
          <p:nvPr/>
        </p:nvGrpSpPr>
        <p:grpSpPr>
          <a:xfrm>
            <a:off x="509904" y="3636888"/>
            <a:ext cx="5570855" cy="3074205"/>
            <a:chOff x="618490" y="3526790"/>
            <a:chExt cx="5347310" cy="2950845"/>
          </a:xfrm>
        </p:grpSpPr>
        <p:pic>
          <p:nvPicPr>
            <p:cNvPr id="8" name="图片 7"/>
            <p:cNvPicPr/>
            <p:nvPr/>
          </p:nvPicPr>
          <p:blipFill>
            <a:blip r:embed="rId5"/>
            <a:stretch>
              <a:fillRect/>
            </a:stretch>
          </p:blipFill>
          <p:spPr>
            <a:xfrm>
              <a:off x="618490" y="5506720"/>
              <a:ext cx="1774800" cy="970915"/>
            </a:xfrm>
            <a:prstGeom prst="rect">
              <a:avLst/>
            </a:prstGeom>
          </p:spPr>
        </p:pic>
        <p:pic>
          <p:nvPicPr>
            <p:cNvPr id="9" name="图片 99"/>
            <p:cNvPicPr/>
            <p:nvPr/>
          </p:nvPicPr>
          <p:blipFill>
            <a:blip r:embed="rId6"/>
            <a:srcRect t="26759"/>
            <a:stretch>
              <a:fillRect/>
            </a:stretch>
          </p:blipFill>
          <p:spPr>
            <a:xfrm>
              <a:off x="4191000" y="4516755"/>
              <a:ext cx="1774190" cy="977265"/>
            </a:xfrm>
            <a:prstGeom prst="rect">
              <a:avLst/>
            </a:prstGeom>
            <a:noFill/>
            <a:ln>
              <a:noFill/>
            </a:ln>
          </p:spPr>
        </p:pic>
        <p:pic>
          <p:nvPicPr>
            <p:cNvPr id="10" name="图片 100"/>
            <p:cNvPicPr/>
            <p:nvPr/>
          </p:nvPicPr>
          <p:blipFill>
            <a:blip r:embed="rId7"/>
            <a:srcRect t="23881"/>
            <a:stretch>
              <a:fillRect/>
            </a:stretch>
          </p:blipFill>
          <p:spPr>
            <a:xfrm>
              <a:off x="2405380" y="4516755"/>
              <a:ext cx="1774190" cy="977265"/>
            </a:xfrm>
            <a:prstGeom prst="rect">
              <a:avLst/>
            </a:prstGeom>
            <a:noFill/>
            <a:ln>
              <a:noFill/>
            </a:ln>
          </p:spPr>
        </p:pic>
        <p:pic>
          <p:nvPicPr>
            <p:cNvPr id="11" name="图片 101"/>
            <p:cNvPicPr/>
            <p:nvPr/>
          </p:nvPicPr>
          <p:blipFill>
            <a:blip r:embed="rId8"/>
            <a:srcRect t="9597" b="20669"/>
            <a:stretch>
              <a:fillRect/>
            </a:stretch>
          </p:blipFill>
          <p:spPr>
            <a:xfrm>
              <a:off x="4191000" y="3527425"/>
              <a:ext cx="1774190" cy="977265"/>
            </a:xfrm>
            <a:prstGeom prst="rect">
              <a:avLst/>
            </a:prstGeom>
            <a:noFill/>
            <a:ln>
              <a:noFill/>
            </a:ln>
          </p:spPr>
        </p:pic>
        <p:pic>
          <p:nvPicPr>
            <p:cNvPr id="12" name="图片 102"/>
            <p:cNvPicPr/>
            <p:nvPr/>
          </p:nvPicPr>
          <p:blipFill>
            <a:blip r:embed="rId9"/>
            <a:srcRect t="18710" b="2399"/>
            <a:stretch>
              <a:fillRect/>
            </a:stretch>
          </p:blipFill>
          <p:spPr>
            <a:xfrm>
              <a:off x="618490" y="3526790"/>
              <a:ext cx="1774190" cy="977265"/>
            </a:xfrm>
            <a:prstGeom prst="rect">
              <a:avLst/>
            </a:prstGeom>
            <a:noFill/>
            <a:ln>
              <a:noFill/>
            </a:ln>
          </p:spPr>
        </p:pic>
        <p:pic>
          <p:nvPicPr>
            <p:cNvPr id="13" name="图片 103"/>
            <p:cNvPicPr/>
            <p:nvPr/>
          </p:nvPicPr>
          <p:blipFill>
            <a:blip r:embed="rId10"/>
            <a:srcRect t="15618" b="9115"/>
            <a:stretch>
              <a:fillRect/>
            </a:stretch>
          </p:blipFill>
          <p:spPr>
            <a:xfrm>
              <a:off x="2405380" y="5504180"/>
              <a:ext cx="1774190" cy="972000"/>
            </a:xfrm>
            <a:prstGeom prst="rect">
              <a:avLst/>
            </a:prstGeom>
            <a:noFill/>
            <a:ln>
              <a:noFill/>
            </a:ln>
          </p:spPr>
        </p:pic>
        <p:pic>
          <p:nvPicPr>
            <p:cNvPr id="14" name="图片 104"/>
            <p:cNvPicPr/>
            <p:nvPr/>
          </p:nvPicPr>
          <p:blipFill>
            <a:blip r:embed="rId11"/>
            <a:srcRect t="5834"/>
            <a:stretch>
              <a:fillRect/>
            </a:stretch>
          </p:blipFill>
          <p:spPr>
            <a:xfrm>
              <a:off x="618490" y="4517390"/>
              <a:ext cx="1771650" cy="976630"/>
            </a:xfrm>
            <a:prstGeom prst="rect">
              <a:avLst/>
            </a:prstGeom>
            <a:noFill/>
            <a:ln>
              <a:noFill/>
            </a:ln>
          </p:spPr>
        </p:pic>
        <p:pic>
          <p:nvPicPr>
            <p:cNvPr id="15" name="图片 14"/>
            <p:cNvPicPr/>
            <p:nvPr/>
          </p:nvPicPr>
          <p:blipFill>
            <a:blip r:embed="rId12" cstate="print">
              <a:extLst>
                <a:ext uri="{28A0092B-C50C-407E-A947-70E740481C1C}">
                  <a14:useLocalDpi xmlns:a14="http://schemas.microsoft.com/office/drawing/2010/main" val="0"/>
                </a:ext>
              </a:extLst>
            </a:blip>
            <a:srcRect t="15700" b="11762"/>
            <a:stretch>
              <a:fillRect/>
            </a:stretch>
          </p:blipFill>
          <p:spPr>
            <a:xfrm>
              <a:off x="2405380" y="3527425"/>
              <a:ext cx="1774190" cy="977265"/>
            </a:xfrm>
            <a:prstGeom prst="rect">
              <a:avLst/>
            </a:prstGeom>
          </p:spPr>
        </p:pic>
        <p:pic>
          <p:nvPicPr>
            <p:cNvPr id="16" name="图片 15"/>
            <p:cNvPicPr/>
            <p:nvPr/>
          </p:nvPicPr>
          <p:blipFill>
            <a:blip r:embed="rId13"/>
            <a:stretch>
              <a:fillRect/>
            </a:stretch>
          </p:blipFill>
          <p:spPr>
            <a:xfrm>
              <a:off x="4191000" y="5502910"/>
              <a:ext cx="1774800" cy="972000"/>
            </a:xfrm>
            <a:prstGeom prst="rect">
              <a:avLst/>
            </a:prstGeom>
          </p:spPr>
        </p:pic>
        <p:pic>
          <p:nvPicPr>
            <p:cNvPr id="17" name="Picture 5" descr="C:/Users/ww/Desktop/012.png012"/>
            <p:cNvPicPr>
              <a:picLocks noChangeAspect="1" noChangeArrowheads="1"/>
            </p:cNvPicPr>
            <p:nvPr/>
          </p:nvPicPr>
          <p:blipFill>
            <a:blip r:embed="rId14">
              <a:alphaModFix amt="50000"/>
            </a:blip>
            <a:srcRect t="35" b="35"/>
            <a:stretch>
              <a:fillRect/>
            </a:stretch>
          </p:blipFill>
          <p:spPr bwMode="auto">
            <a:xfrm>
              <a:off x="1765935" y="4144645"/>
              <a:ext cx="3052445" cy="1892300"/>
            </a:xfrm>
            <a:prstGeom prst="rect">
              <a:avLst/>
            </a:prstGeom>
            <a:noFill/>
          </p:spPr>
        </p:pic>
      </p:grpSp>
      <p:sp>
        <p:nvSpPr>
          <p:cNvPr id="18" name="矩形 17"/>
          <p:cNvSpPr/>
          <p:nvPr/>
        </p:nvSpPr>
        <p:spPr>
          <a:xfrm>
            <a:off x="6503670" y="1154430"/>
            <a:ext cx="5180965" cy="5393468"/>
          </a:xfrm>
          <a:prstGeom prst="rect">
            <a:avLst/>
          </a:prstGeom>
          <a:noFill/>
          <a:ln w="9525">
            <a:solidFill>
              <a:schemeClr val="tx2">
                <a:lumMod val="20000"/>
                <a:lumOff val="8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矩形 1"/>
          <p:cNvSpPr/>
          <p:nvPr/>
        </p:nvSpPr>
        <p:spPr>
          <a:xfrm>
            <a:off x="1371917" y="123791"/>
            <a:ext cx="9841865" cy="714375"/>
          </a:xfrm>
          <a:prstGeom prst="rect">
            <a:avLst/>
          </a:prstGeom>
        </p:spPr>
        <p:txBody>
          <a:bodyPr wrap="square">
            <a:spAutoFit/>
          </a:bodyPr>
          <a:lstStyle/>
          <a:p>
            <a:pPr lvl="0" algn="just">
              <a:lnSpc>
                <a:spcPct val="150000"/>
              </a:lnSpc>
              <a:buClrTx/>
              <a:buSzTx/>
              <a:buFontTx/>
            </a:pPr>
            <a:r>
              <a:rPr lang="en-US" altLang="zh-CN" sz="2700" dirty="0">
                <a:solidFill>
                  <a:srgbClr val="0846B8"/>
                </a:solidFill>
                <a:latin typeface="Impact" panose="020B0806030902050204" charset="0"/>
                <a:ea typeface="Times New Roman" panose="02020603050405020304"/>
                <a:cs typeface="Impact" panose="020B0806030902050204" charset="0"/>
              </a:rPr>
              <a:t>1. Background: UN Initiative Early Warnings for All</a:t>
            </a:r>
          </a:p>
        </p:txBody>
      </p:sp>
      <p:grpSp>
        <p:nvGrpSpPr>
          <p:cNvPr id="27" name="组合 26"/>
          <p:cNvGrpSpPr/>
          <p:nvPr/>
        </p:nvGrpSpPr>
        <p:grpSpPr>
          <a:xfrm>
            <a:off x="0" y="5239"/>
            <a:ext cx="12171925" cy="1061638"/>
            <a:chOff x="0" y="5239"/>
            <a:chExt cx="12171925" cy="1061638"/>
          </a:xfrm>
        </p:grpSpPr>
        <p:cxnSp>
          <p:nvCxnSpPr>
            <p:cNvPr id="19" name="直接连接符 18"/>
            <p:cNvCxnSpPr/>
            <p:nvPr/>
          </p:nvCxnSpPr>
          <p:spPr>
            <a:xfrm>
              <a:off x="1371917" y="755439"/>
              <a:ext cx="10800008" cy="0"/>
            </a:xfrm>
            <a:prstGeom prst="line">
              <a:avLst/>
            </a:prstGeom>
            <a:ln w="38100">
              <a:solidFill>
                <a:srgbClr val="0846B8"/>
              </a:solidFill>
            </a:ln>
          </p:spPr>
          <p:style>
            <a:lnRef idx="0">
              <a:srgbClr val="FFFFFF"/>
            </a:lnRef>
            <a:fillRef idx="0">
              <a:srgbClr val="FFFFFF"/>
            </a:fillRef>
            <a:effectRef idx="0">
              <a:srgbClr val="FFFFFF"/>
            </a:effectRef>
            <a:fontRef idx="minor">
              <a:schemeClr val="tx1"/>
            </a:fontRef>
          </p:style>
        </p:cxnSp>
        <p:pic>
          <p:nvPicPr>
            <p:cNvPr id="24" name="图片 2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5239"/>
              <a:ext cx="1165692" cy="1061638"/>
            </a:xfrm>
            <a:prstGeom prst="rect">
              <a:avLst/>
            </a:prstGeom>
          </p:spPr>
        </p:pic>
        <p:pic>
          <p:nvPicPr>
            <p:cNvPr id="26" name="图片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268901" y="38372"/>
              <a:ext cx="657153" cy="657153"/>
            </a:xfrm>
            <a:prstGeom prst="rect">
              <a:avLst/>
            </a:prstGeom>
          </p:spPr>
        </p:pic>
      </p:grpSp>
      <p:sp>
        <p:nvSpPr>
          <p:cNvPr id="28" name="矩形: 圆角 93"/>
          <p:cNvSpPr/>
          <p:nvPr/>
        </p:nvSpPr>
        <p:spPr>
          <a:xfrm>
            <a:off x="10105901" y="3511792"/>
            <a:ext cx="1576194" cy="340656"/>
          </a:xfrm>
          <a:prstGeom prst="roundRect">
            <a:avLst>
              <a:gd name="adj" fmla="val 0"/>
            </a:avLst>
          </a:prstGeom>
          <a:gradFill flip="none" rotWithShape="1">
            <a:gsLst>
              <a:gs pos="0">
                <a:schemeClr val="bg1"/>
              </a:gs>
              <a:gs pos="100000">
                <a:schemeClr val="bg1">
                  <a:alpha val="6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文本框 28"/>
          <p:cNvSpPr txBox="1"/>
          <p:nvPr/>
        </p:nvSpPr>
        <p:spPr>
          <a:xfrm>
            <a:off x="10225529" y="3542859"/>
            <a:ext cx="1341642" cy="276999"/>
          </a:xfrm>
          <a:prstGeom prst="rect">
            <a:avLst/>
          </a:prstGeom>
          <a:noFill/>
        </p:spPr>
        <p:txBody>
          <a:bodyPr wrap="square">
            <a:spAutoFit/>
          </a:bodyPr>
          <a:lstStyle>
            <a:defPPr>
              <a:defRPr lang="zh-CN"/>
            </a:defPPr>
            <a:lvl1pPr algn="just">
              <a:lnSpc>
                <a:spcPct val="130000"/>
              </a:lnSpc>
              <a:defRPr sz="1400">
                <a:latin typeface="Arial" panose="020B0604020202020204" pitchFamily="34" charset="0"/>
                <a:ea typeface="微软雅黑" panose="020B0503020204020204" charset="-122"/>
              </a:defRPr>
            </a:lvl1pPr>
          </a:lstStyle>
          <a:p>
            <a:pPr algn="ctr">
              <a:lnSpc>
                <a:spcPct val="100000"/>
              </a:lnSpc>
            </a:pPr>
            <a:r>
              <a:rPr lang="en-US" altLang="zh-CN" sz="1200" dirty="0"/>
              <a:t>23 March 2022</a:t>
            </a:r>
            <a:endParaRPr lang="zh-CN" altLang="en-US" sz="1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8193" y="295888"/>
            <a:ext cx="8966518" cy="1376045"/>
          </a:xfrm>
          <a:prstGeom prst="rect">
            <a:avLst/>
          </a:prstGeom>
          <a:noFill/>
        </p:spPr>
        <p:txBody>
          <a:bodyPr wrap="square" rtlCol="0">
            <a:spAutoFit/>
          </a:bodyPr>
          <a:lstStyle/>
          <a:p>
            <a:pPr algn="ctr"/>
            <a:r>
              <a:rPr lang="zh-CN" altLang="en-US" sz="8350" b="1" dirty="0">
                <a:solidFill>
                  <a:schemeClr val="bg1"/>
                </a:solidFill>
                <a:effectLst>
                  <a:outerShdw blurRad="38100" dist="38100" dir="2700000" algn="tl">
                    <a:srgbClr val="000000">
                      <a:alpha val="43137"/>
                    </a:srgbClr>
                  </a:outerShdw>
                </a:effectLst>
              </a:rPr>
              <a:t>ＴＨＡＮＫＳ</a:t>
            </a:r>
            <a:r>
              <a:rPr lang="en-US" altLang="zh-CN" sz="8350" b="1" dirty="0">
                <a:solidFill>
                  <a:schemeClr val="bg1"/>
                </a:solidFill>
                <a:effectLst>
                  <a:outerShdw blurRad="38100" dist="38100" dir="2700000" algn="tl">
                    <a:srgbClr val="000000">
                      <a:alpha val="43137"/>
                    </a:srgbClr>
                  </a:outerShdw>
                </a:effectLst>
              </a:rPr>
              <a:t>!</a:t>
            </a:r>
            <a:endParaRPr lang="zh-CN" altLang="en-US" sz="8350" b="1" dirty="0">
              <a:solidFill>
                <a:schemeClr val="bg1"/>
              </a:solidFill>
              <a:effectLst>
                <a:outerShdw blurRad="38100" dist="38100" dir="2700000" algn="tl">
                  <a:srgbClr val="000000">
                    <a:alpha val="43137"/>
                  </a:srgbClr>
                </a:outerShdw>
              </a:effectLst>
            </a:endParaRPr>
          </a:p>
        </p:txBody>
      </p:sp>
      <p:sp>
        <p:nvSpPr>
          <p:cNvPr id="5" name="文本框 4"/>
          <p:cNvSpPr txBox="1"/>
          <p:nvPr/>
        </p:nvSpPr>
        <p:spPr>
          <a:xfrm>
            <a:off x="4934653" y="4543505"/>
            <a:ext cx="8966518" cy="608965"/>
          </a:xfrm>
          <a:prstGeom prst="rect">
            <a:avLst/>
          </a:prstGeom>
          <a:noFill/>
        </p:spPr>
        <p:txBody>
          <a:bodyPr wrap="square" rtlCol="0">
            <a:spAutoFit/>
          </a:bodyPr>
          <a:lstStyle/>
          <a:p>
            <a:pPr marL="0" marR="0" lvl="0" indent="0" algn="ctr" defTabSz="457200" rtl="0" eaLnBrk="1" fontAlgn="auto" latinLnBrk="0" hangingPunct="1">
              <a:lnSpc>
                <a:spcPct val="130000"/>
              </a:lnSpc>
              <a:spcBef>
                <a:spcPts val="0"/>
              </a:spcBef>
              <a:spcAft>
                <a:spcPts val="0"/>
              </a:spcAft>
              <a:buClrTx/>
              <a:buSzTx/>
              <a:buFontTx/>
              <a:buNone/>
              <a:defRPr/>
            </a:pPr>
            <a:r>
              <a:rPr kumimoji="0" lang="en-US" altLang="zh-CN" sz="2585" b="1" i="0" u="none" strike="noStrike" kern="1200" cap="none" spc="0" normalizeH="0" baseline="0" noProof="0" dirty="0">
                <a:ln>
                  <a:noFill/>
                </a:ln>
                <a:solidFill>
                  <a:prstClr val="white"/>
                </a:solidFill>
                <a:effectLst/>
                <a:uLnTx/>
                <a:uFillTx/>
                <a:latin typeface="Times New Roman" panose="02020603050405020304" charset="0"/>
                <a:ea typeface="微软雅黑" panose="020B0503020204020204" charset="-122"/>
                <a:cs typeface="Times New Roman" panose="02020603050405020304" charset="0"/>
              </a:rPr>
              <a:t>http://mazu.wmc-bj.net/mmsp/</a:t>
            </a:r>
          </a:p>
        </p:txBody>
      </p:sp>
      <p:pic>
        <p:nvPicPr>
          <p:cNvPr id="6" name="图片 5"/>
          <p:cNvPicPr>
            <a:picLocks noChangeAspect="1"/>
          </p:cNvPicPr>
          <p:nvPr/>
        </p:nvPicPr>
        <p:blipFill>
          <a:blip r:embed="rId3"/>
          <a:stretch>
            <a:fillRect/>
          </a:stretch>
        </p:blipFill>
        <p:spPr>
          <a:xfrm>
            <a:off x="6762115" y="2220595"/>
            <a:ext cx="2543810" cy="2352040"/>
          </a:xfrm>
          <a:prstGeom prst="rect">
            <a:avLst/>
          </a:prstGeom>
        </p:spPr>
      </p:pic>
      <p:pic>
        <p:nvPicPr>
          <p:cNvPr id="7" name="图片 6"/>
          <p:cNvPicPr>
            <a:picLocks noChangeAspect="1"/>
          </p:cNvPicPr>
          <p:nvPr/>
        </p:nvPicPr>
        <p:blipFill>
          <a:blip r:embed="rId4"/>
          <a:stretch>
            <a:fillRect/>
          </a:stretch>
        </p:blipFill>
        <p:spPr>
          <a:xfrm>
            <a:off x="57785" y="2194560"/>
            <a:ext cx="3242945" cy="2263775"/>
          </a:xfrm>
          <a:prstGeom prst="rect">
            <a:avLst/>
          </a:prstGeom>
          <a:noFill/>
          <a:ln>
            <a:noFill/>
          </a:ln>
        </p:spPr>
      </p:pic>
      <p:sp>
        <p:nvSpPr>
          <p:cNvPr id="8" name="文本框 7"/>
          <p:cNvSpPr txBox="1"/>
          <p:nvPr/>
        </p:nvSpPr>
        <p:spPr>
          <a:xfrm>
            <a:off x="-458470" y="4543425"/>
            <a:ext cx="6345555" cy="608965"/>
          </a:xfrm>
          <a:prstGeom prst="rect">
            <a:avLst/>
          </a:prstGeom>
          <a:noFill/>
        </p:spPr>
        <p:txBody>
          <a:bodyPr wrap="square" rtlCol="0">
            <a:spAutoFit/>
          </a:bodyPr>
          <a:lstStyle/>
          <a:p>
            <a:pPr marL="0" marR="0" lvl="0" indent="0" algn="ctr" defTabSz="457200" rtl="0" eaLnBrk="1" fontAlgn="auto" latinLnBrk="0" hangingPunct="1">
              <a:lnSpc>
                <a:spcPct val="130000"/>
              </a:lnSpc>
              <a:spcBef>
                <a:spcPts val="0"/>
              </a:spcBef>
              <a:spcAft>
                <a:spcPts val="0"/>
              </a:spcAft>
              <a:buClrTx/>
              <a:buSzTx/>
              <a:buFontTx/>
              <a:buNone/>
              <a:defRPr/>
            </a:pPr>
            <a:r>
              <a:rPr kumimoji="0" lang="en-US" altLang="zh-CN" sz="2585" b="1" i="0" u="none" strike="noStrike" kern="1200" cap="none" spc="0" normalizeH="0" baseline="0" noProof="0" dirty="0">
                <a:ln>
                  <a:noFill/>
                </a:ln>
                <a:solidFill>
                  <a:prstClr val="white"/>
                </a:solidFill>
                <a:effectLst/>
                <a:uLnTx/>
                <a:uFillTx/>
                <a:latin typeface="Times New Roman" panose="02020603050405020304" charset="0"/>
                <a:ea typeface="微软雅黑" panose="020B0503020204020204" charset="-122"/>
                <a:cs typeface="Times New Roman" panose="02020603050405020304" charset="0"/>
              </a:rPr>
              <a:t>http://ew4all.wmc-bj.net/EW4ALL/</a:t>
            </a:r>
          </a:p>
        </p:txBody>
      </p:sp>
      <p:sp>
        <p:nvSpPr>
          <p:cNvPr id="9" name="文本框 8"/>
          <p:cNvSpPr txBox="1"/>
          <p:nvPr/>
        </p:nvSpPr>
        <p:spPr>
          <a:xfrm>
            <a:off x="1508193" y="5395675"/>
            <a:ext cx="8966518" cy="608965"/>
          </a:xfrm>
          <a:prstGeom prst="rect">
            <a:avLst/>
          </a:prstGeom>
          <a:noFill/>
        </p:spPr>
        <p:txBody>
          <a:bodyPr wrap="square" rtlCol="0">
            <a:spAutoFit/>
          </a:bodyPr>
          <a:lstStyle/>
          <a:p>
            <a:pPr marL="0" marR="0" lvl="0" indent="0" algn="ctr" defTabSz="457200" rtl="0" eaLnBrk="1" fontAlgn="auto" latinLnBrk="0" hangingPunct="1">
              <a:lnSpc>
                <a:spcPct val="130000"/>
              </a:lnSpc>
              <a:spcBef>
                <a:spcPts val="0"/>
              </a:spcBef>
              <a:spcAft>
                <a:spcPts val="0"/>
              </a:spcAft>
              <a:buClrTx/>
              <a:buSzTx/>
              <a:buFontTx/>
              <a:buNone/>
              <a:defRPr/>
            </a:pPr>
            <a:r>
              <a:rPr kumimoji="0" lang="en-US" altLang="zh-CN" sz="2585" b="1" i="0" u="none" strike="noStrike" kern="1200" cap="none" spc="0" normalizeH="0" baseline="0" noProof="0" dirty="0">
                <a:ln>
                  <a:noFill/>
                </a:ln>
                <a:solidFill>
                  <a:prstClr val="white"/>
                </a:solidFill>
                <a:effectLst/>
                <a:uLnTx/>
                <a:uFillTx/>
                <a:latin typeface="Times New Roman" panose="02020603050405020304" charset="0"/>
                <a:ea typeface="微软雅黑" panose="020B0503020204020204" charset="-122"/>
                <a:cs typeface="Times New Roman" panose="02020603050405020304" charset="0"/>
              </a:rPr>
              <a:t>Email: wmc-bj@cma.gov.cn</a:t>
            </a:r>
          </a:p>
        </p:txBody>
      </p:sp>
      <p:pic>
        <p:nvPicPr>
          <p:cNvPr id="10" name="图片 9"/>
          <p:cNvPicPr>
            <a:picLocks noChangeAspect="1"/>
          </p:cNvPicPr>
          <p:nvPr/>
        </p:nvPicPr>
        <p:blipFill>
          <a:blip r:embed="rId5"/>
          <a:stretch>
            <a:fillRect/>
          </a:stretch>
        </p:blipFill>
        <p:spPr>
          <a:xfrm>
            <a:off x="3370580" y="2153285"/>
            <a:ext cx="2395855" cy="2362835"/>
          </a:xfrm>
          <a:prstGeom prst="rect">
            <a:avLst/>
          </a:prstGeom>
        </p:spPr>
      </p:pic>
      <p:pic>
        <p:nvPicPr>
          <p:cNvPr id="11" name="图片 10"/>
          <p:cNvPicPr>
            <a:picLocks noChangeAspect="1"/>
          </p:cNvPicPr>
          <p:nvPr/>
        </p:nvPicPr>
        <p:blipFill>
          <a:blip r:embed="rId6"/>
          <a:stretch>
            <a:fillRect/>
          </a:stretch>
        </p:blipFill>
        <p:spPr>
          <a:xfrm>
            <a:off x="9356725" y="2195195"/>
            <a:ext cx="2433955" cy="241681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p:cNvSpPr/>
          <p:nvPr/>
        </p:nvSpPr>
        <p:spPr>
          <a:xfrm>
            <a:off x="5118839" y="1141091"/>
            <a:ext cx="3628830" cy="2606519"/>
          </a:xfrm>
          <a:prstGeom prst="rect">
            <a:avLst/>
          </a:prstGeom>
          <a:solidFill>
            <a:srgbClr val="71C057">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5173053" y="1200089"/>
            <a:ext cx="3542595" cy="2607310"/>
          </a:xfrm>
          <a:prstGeom prst="rect">
            <a:avLst/>
          </a:prstGeom>
          <a:noFill/>
        </p:spPr>
        <p:txBody>
          <a:bodyPr wrap="square">
            <a:spAutoFit/>
          </a:bodyPr>
          <a:lstStyle/>
          <a:p>
            <a:pPr algn="just">
              <a:lnSpc>
                <a:spcPct val="130000"/>
              </a:lnSpc>
            </a:pPr>
            <a:r>
              <a:rPr lang="en-US" altLang="zh-CN" sz="1400" b="1" dirty="0">
                <a:solidFill>
                  <a:schemeClr val="tx1"/>
                </a:solidFill>
                <a:latin typeface="Arial" panose="020B0604020202020204" pitchFamily="34" charset="0"/>
                <a:cs typeface="Arial" panose="020B0604020202020204" pitchFamily="34" charset="0"/>
                <a:sym typeface="+mn-ea"/>
              </a:rPr>
              <a:t>In July 2025, CMA has launched MAZU, China’s Solutions to Early Warnings for All, serves as a public meteorological service product, which includes </a:t>
            </a:r>
            <a:r>
              <a:rPr lang="en-US" altLang="zh-CN" sz="1400" b="1" dirty="0">
                <a:solidFill>
                  <a:srgbClr val="FF0000"/>
                </a:solidFill>
                <a:latin typeface="Arial" panose="020B0604020202020204" pitchFamily="34" charset="0"/>
                <a:cs typeface="Arial" panose="020B0604020202020204" pitchFamily="34" charset="0"/>
                <a:sym typeface="+mn-ea"/>
              </a:rPr>
              <a:t>disaster risk knowledge, technologies, products, operational systems, tools-boxes, equipments, and China’s experience in disaster prevention and mitigations</a:t>
            </a:r>
            <a:r>
              <a:rPr lang="en-US" altLang="zh-CN" sz="1400" b="1" dirty="0">
                <a:solidFill>
                  <a:schemeClr val="tx1"/>
                </a:solidFill>
                <a:latin typeface="Arial" panose="020B0604020202020204" pitchFamily="34" charset="0"/>
                <a:cs typeface="Arial" panose="020B0604020202020204" pitchFamily="34" charset="0"/>
                <a:sym typeface="+mn-ea"/>
              </a:rPr>
              <a:t>.</a:t>
            </a:r>
          </a:p>
        </p:txBody>
      </p:sp>
      <p:sp>
        <p:nvSpPr>
          <p:cNvPr id="49" name="矩形 48"/>
          <p:cNvSpPr/>
          <p:nvPr/>
        </p:nvSpPr>
        <p:spPr>
          <a:xfrm>
            <a:off x="1371917" y="123791"/>
            <a:ext cx="9841865" cy="737235"/>
          </a:xfrm>
          <a:prstGeom prst="rect">
            <a:avLst/>
          </a:prstGeom>
        </p:spPr>
        <p:txBody>
          <a:bodyPr wrap="square">
            <a:spAutoFit/>
          </a:bodyPr>
          <a:lstStyle/>
          <a:p>
            <a:pPr lvl="0" algn="just">
              <a:lnSpc>
                <a:spcPct val="150000"/>
              </a:lnSpc>
              <a:buClrTx/>
              <a:buSzTx/>
              <a:buFontTx/>
            </a:pPr>
            <a:r>
              <a:rPr lang="en-US" altLang="zh-CN" sz="2800" dirty="0">
                <a:solidFill>
                  <a:srgbClr val="0846B8"/>
                </a:solidFill>
                <a:latin typeface="Impact" panose="020B0806030902050204" charset="0"/>
                <a:ea typeface="Times New Roman" panose="02020603050405020304"/>
                <a:cs typeface="Impact" panose="020B0806030902050204" charset="0"/>
              </a:rPr>
              <a:t>1. </a:t>
            </a:r>
            <a:r>
              <a:rPr lang="en-US" altLang="zh-CN" sz="2800" dirty="0">
                <a:solidFill>
                  <a:srgbClr val="0846B8"/>
                </a:solidFill>
                <a:latin typeface="Impact" panose="020B0806030902050204" charset="0"/>
                <a:ea typeface="Times New Roman" panose="02020603050405020304"/>
                <a:cs typeface="Impact" panose="020B0806030902050204" charset="0"/>
                <a:sym typeface="+mn-ea"/>
              </a:rPr>
              <a:t>Background: </a:t>
            </a:r>
            <a:r>
              <a:rPr lang="en-US" altLang="zh-CN" sz="2800" dirty="0">
                <a:solidFill>
                  <a:srgbClr val="0846B8"/>
                </a:solidFill>
                <a:latin typeface="Impact" panose="020B0806030902050204" charset="0"/>
                <a:ea typeface="Times New Roman" panose="02020603050405020304"/>
                <a:cs typeface="Impact" panose="020B0806030902050204" charset="0"/>
              </a:rPr>
              <a:t>China’s Solutions to Early Warnings for All</a:t>
            </a:r>
          </a:p>
        </p:txBody>
      </p:sp>
      <p:sp>
        <p:nvSpPr>
          <p:cNvPr id="59" name="矩形 58"/>
          <p:cNvSpPr/>
          <p:nvPr/>
        </p:nvSpPr>
        <p:spPr>
          <a:xfrm>
            <a:off x="5054267" y="1141091"/>
            <a:ext cx="109341" cy="2606517"/>
          </a:xfrm>
          <a:prstGeom prst="rect">
            <a:avLst/>
          </a:prstGeom>
          <a:solidFill>
            <a:srgbClr val="F8A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8" name="组合 67"/>
          <p:cNvGrpSpPr/>
          <p:nvPr/>
        </p:nvGrpSpPr>
        <p:grpSpPr>
          <a:xfrm>
            <a:off x="0" y="5239"/>
            <a:ext cx="12171925" cy="1061638"/>
            <a:chOff x="0" y="5239"/>
            <a:chExt cx="12171925" cy="1061638"/>
          </a:xfrm>
        </p:grpSpPr>
        <p:cxnSp>
          <p:nvCxnSpPr>
            <p:cNvPr id="71" name="直接连接符 70"/>
            <p:cNvCxnSpPr/>
            <p:nvPr/>
          </p:nvCxnSpPr>
          <p:spPr>
            <a:xfrm>
              <a:off x="1371917" y="755439"/>
              <a:ext cx="10800008" cy="0"/>
            </a:xfrm>
            <a:prstGeom prst="line">
              <a:avLst/>
            </a:prstGeom>
            <a:ln w="38100">
              <a:solidFill>
                <a:srgbClr val="0846B8"/>
              </a:solidFill>
            </a:ln>
          </p:spPr>
          <p:style>
            <a:lnRef idx="0">
              <a:srgbClr val="FFFFFF"/>
            </a:lnRef>
            <a:fillRef idx="0">
              <a:srgbClr val="FFFFFF"/>
            </a:fillRef>
            <a:effectRef idx="0">
              <a:srgbClr val="FFFFFF"/>
            </a:effectRef>
            <a:fontRef idx="minor">
              <a:schemeClr val="tx1"/>
            </a:fontRef>
          </p:style>
        </p:cxnSp>
        <p:pic>
          <p:nvPicPr>
            <p:cNvPr id="74" name="图片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9"/>
              <a:ext cx="1165692" cy="1061638"/>
            </a:xfrm>
            <a:prstGeom prst="rect">
              <a:avLst/>
            </a:prstGeom>
          </p:spPr>
        </p:pic>
        <p:pic>
          <p:nvPicPr>
            <p:cNvPr id="76" name="图片 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4001" y="38372"/>
              <a:ext cx="657153" cy="657153"/>
            </a:xfrm>
            <a:prstGeom prst="rect">
              <a:avLst/>
            </a:prstGeom>
          </p:spPr>
        </p:pic>
      </p:grpSp>
      <p:sp>
        <p:nvSpPr>
          <p:cNvPr id="47" name="文本框 28"/>
          <p:cNvSpPr txBox="1"/>
          <p:nvPr/>
        </p:nvSpPr>
        <p:spPr>
          <a:xfrm>
            <a:off x="10456975" y="1528288"/>
            <a:ext cx="2431415" cy="2062103"/>
          </a:xfrm>
          <a:prstGeom prst="rect">
            <a:avLst/>
          </a:prstGeom>
          <a:noFill/>
        </p:spPr>
        <p:txBody>
          <a:bodyPr wrap="square" rtlCol="0">
            <a:spAutoFit/>
          </a:bodyPr>
          <a:lstStyle/>
          <a:p>
            <a:pPr algn="l"/>
            <a:r>
              <a:rPr lang="en-US" altLang="zh-CN" sz="3200" b="1" dirty="0">
                <a:solidFill>
                  <a:srgbClr val="164891"/>
                </a:solidFill>
                <a:latin typeface="Arial" panose="020B0604020202020204" pitchFamily="34" charset="0"/>
                <a:cs typeface="Arial" panose="020B0604020202020204" pitchFamily="34" charset="0"/>
              </a:rPr>
              <a:t>M</a:t>
            </a:r>
            <a:r>
              <a:rPr lang="en-US" altLang="zh-CN" sz="2000" dirty="0">
                <a:solidFill>
                  <a:srgbClr val="51596E"/>
                </a:solidFill>
                <a:latin typeface="Arial" panose="020B0604020202020204" pitchFamily="34" charset="0"/>
                <a:cs typeface="Arial" panose="020B0604020202020204" pitchFamily="34" charset="0"/>
              </a:rPr>
              <a:t>ulti-hazard</a:t>
            </a:r>
            <a:r>
              <a:rPr lang="en-US" altLang="zh-CN" sz="1600" dirty="0">
                <a:solidFill>
                  <a:srgbClr val="51596E"/>
                </a:solidFill>
                <a:latin typeface="Arial" panose="020B0604020202020204" pitchFamily="34" charset="0"/>
                <a:cs typeface="Arial" panose="020B0604020202020204" pitchFamily="34" charset="0"/>
              </a:rPr>
              <a:t>   </a:t>
            </a:r>
            <a:endParaRPr lang="en-US" altLang="zh-CN" sz="1600" dirty="0">
              <a:solidFill>
                <a:srgbClr val="A0C0F0"/>
              </a:solidFill>
              <a:latin typeface="Arial" panose="020B0604020202020204" pitchFamily="34" charset="0"/>
              <a:cs typeface="Arial" panose="020B0604020202020204" pitchFamily="34" charset="0"/>
            </a:endParaRPr>
          </a:p>
          <a:p>
            <a:pPr algn="l"/>
            <a:r>
              <a:rPr lang="en-US" altLang="zh-CN" sz="3200" b="1" dirty="0">
                <a:solidFill>
                  <a:srgbClr val="164891"/>
                </a:solidFill>
                <a:latin typeface="Arial" panose="020B0604020202020204" pitchFamily="34" charset="0"/>
                <a:cs typeface="Arial" panose="020B0604020202020204" pitchFamily="34" charset="0"/>
              </a:rPr>
              <a:t>A</a:t>
            </a:r>
            <a:r>
              <a:rPr lang="en-US" altLang="zh-CN" sz="2000" dirty="0">
                <a:solidFill>
                  <a:srgbClr val="51596E"/>
                </a:solidFill>
                <a:latin typeface="Arial" panose="020B0604020202020204" pitchFamily="34" charset="0"/>
                <a:cs typeface="Arial" panose="020B0604020202020204" pitchFamily="34" charset="0"/>
              </a:rPr>
              <a:t>lert</a:t>
            </a:r>
          </a:p>
          <a:p>
            <a:r>
              <a:rPr lang="en-US" altLang="zh-CN" sz="3200" b="1" dirty="0">
                <a:solidFill>
                  <a:srgbClr val="164891"/>
                </a:solidFill>
                <a:latin typeface="Arial" panose="020B0604020202020204" pitchFamily="34" charset="0"/>
                <a:cs typeface="Arial" panose="020B0604020202020204" pitchFamily="34" charset="0"/>
              </a:rPr>
              <a:t>Z</a:t>
            </a:r>
            <a:r>
              <a:rPr lang="en-US" altLang="zh-CN" sz="2000" dirty="0">
                <a:solidFill>
                  <a:srgbClr val="51596E"/>
                </a:solidFill>
                <a:latin typeface="Arial" panose="020B0604020202020204" pitchFamily="34" charset="0"/>
                <a:cs typeface="Arial" panose="020B0604020202020204" pitchFamily="34" charset="0"/>
              </a:rPr>
              <a:t>ero-gap</a:t>
            </a:r>
          </a:p>
          <a:p>
            <a:r>
              <a:rPr lang="en-US" altLang="zh-CN" sz="3200" b="1" dirty="0">
                <a:solidFill>
                  <a:srgbClr val="164891"/>
                </a:solidFill>
                <a:latin typeface="Arial" panose="020B0604020202020204" pitchFamily="34" charset="0"/>
                <a:cs typeface="Arial" panose="020B0604020202020204" pitchFamily="34" charset="0"/>
              </a:rPr>
              <a:t>U</a:t>
            </a:r>
            <a:r>
              <a:rPr lang="en-US" altLang="zh-CN" sz="2000" dirty="0">
                <a:solidFill>
                  <a:srgbClr val="51596E"/>
                </a:solidFill>
                <a:latin typeface="Arial" panose="020B0604020202020204" pitchFamily="34" charset="0"/>
                <a:cs typeface="Arial" panose="020B0604020202020204" pitchFamily="34" charset="0"/>
              </a:rPr>
              <a:t>niversal</a:t>
            </a:r>
          </a:p>
        </p:txBody>
      </p:sp>
      <p:pic>
        <p:nvPicPr>
          <p:cNvPr id="51" name="图片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8905" y="1157481"/>
            <a:ext cx="2442977" cy="2592547"/>
          </a:xfrm>
          <a:prstGeom prst="rect">
            <a:avLst/>
          </a:prstGeom>
        </p:spPr>
      </p:pic>
      <p:sp>
        <p:nvSpPr>
          <p:cNvPr id="14" name="TextBox 3"/>
          <p:cNvSpPr txBox="1"/>
          <p:nvPr/>
        </p:nvSpPr>
        <p:spPr>
          <a:xfrm>
            <a:off x="60960" y="4102735"/>
            <a:ext cx="4643120" cy="1913255"/>
          </a:xfrm>
          <a:prstGeom prst="rect">
            <a:avLst/>
          </a:prstGeom>
        </p:spPr>
        <p:txBody>
          <a:bodyPr wrap="square">
            <a:noAutofit/>
          </a:bodyPr>
          <a:lstStyle/>
          <a:p>
            <a:pPr marL="342900" indent="-342900">
              <a:lnSpc>
                <a:spcPct val="11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The concept of</a:t>
            </a:r>
            <a:r>
              <a:rPr lang="en-US" altLang="zh-CN" b="1" dirty="0">
                <a:solidFill>
                  <a:srgbClr val="FF0000"/>
                </a:solidFill>
                <a:latin typeface="Arial" panose="020B0604020202020204" pitchFamily="34" charset="0"/>
                <a:cs typeface="Arial" panose="020B0604020202020204" pitchFamily="34" charset="0"/>
              </a:rPr>
              <a:t> building a community with a shared future for mankind</a:t>
            </a:r>
            <a:r>
              <a:rPr lang="en-US" altLang="zh-CN" b="1" dirty="0">
                <a:latin typeface="Arial" panose="020B0604020202020204" pitchFamily="34" charset="0"/>
                <a:cs typeface="Arial" panose="020B0604020202020204" pitchFamily="34" charset="0"/>
              </a:rPr>
              <a:t>.</a:t>
            </a:r>
            <a:endParaRPr lang="en-US" altLang="zh-CN" dirty="0">
              <a:latin typeface="Arial" panose="020B0604020202020204" pitchFamily="34" charset="0"/>
              <a:cs typeface="Arial" panose="020B0604020202020204" pitchFamily="34" charset="0"/>
            </a:endParaRPr>
          </a:p>
          <a:p>
            <a:pPr marL="342900" indent="-342900">
              <a:lnSpc>
                <a:spcPct val="11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The instruction on </a:t>
            </a:r>
            <a:r>
              <a:rPr lang="en-US" altLang="zh-CN" b="1" dirty="0">
                <a:solidFill>
                  <a:srgbClr val="FF0000"/>
                </a:solidFill>
                <a:latin typeface="Arial" panose="020B0604020202020204" pitchFamily="34" charset="0"/>
                <a:cs typeface="Arial" panose="020B0604020202020204" pitchFamily="34" charset="0"/>
              </a:rPr>
              <a:t>building a meteorological early warning operational platform</a:t>
            </a:r>
          </a:p>
          <a:p>
            <a:pPr marL="342900" indent="-342900">
              <a:lnSpc>
                <a:spcPct val="110000"/>
              </a:lnSpc>
              <a:buFont typeface="Arial" panose="020B0604020202020204" pitchFamily="34" charset="0"/>
              <a:buChar char="•"/>
            </a:pPr>
            <a:endParaRPr lang="en-US" altLang="zh-CN" dirty="0">
              <a:latin typeface="Arial" panose="020B0604020202020204" pitchFamily="34" charset="0"/>
              <a:cs typeface="Arial" panose="020B0604020202020204" pitchFamily="34" charset="0"/>
            </a:endParaRPr>
          </a:p>
          <a:p>
            <a:pPr marL="342900" indent="-342900">
              <a:lnSpc>
                <a:spcPct val="110000"/>
              </a:lnSpc>
              <a:buFont typeface="Arial" panose="020B0604020202020204" pitchFamily="34" charset="0"/>
              <a:buChar char="•"/>
            </a:pPr>
            <a:endParaRPr lang="en-US" altLang="zh-CN" dirty="0">
              <a:latin typeface="Arial" panose="020B0604020202020204" pitchFamily="34" charset="0"/>
              <a:cs typeface="Arial" panose="020B0604020202020204" pitchFamily="34" charset="0"/>
            </a:endParaRPr>
          </a:p>
        </p:txBody>
      </p:sp>
      <p:pic>
        <p:nvPicPr>
          <p:cNvPr id="30" name="图片 29"/>
          <p:cNvPicPr/>
          <p:nvPr/>
        </p:nvPicPr>
        <p:blipFill>
          <a:blip r:embed="rId6"/>
          <a:stretch>
            <a:fillRect/>
          </a:stretch>
        </p:blipFill>
        <p:spPr>
          <a:xfrm>
            <a:off x="415290" y="1066800"/>
            <a:ext cx="4288790" cy="2767330"/>
          </a:xfrm>
          <a:prstGeom prst="rect">
            <a:avLst/>
          </a:prstGeom>
        </p:spPr>
      </p:pic>
      <p:pic>
        <p:nvPicPr>
          <p:cNvPr id="125" name="图片 124" descr="雪地上有人在水里&#10;&#10;AI 生成的内容可能不正确。"/>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3329" y="3970020"/>
            <a:ext cx="3674745" cy="2334895"/>
          </a:xfrm>
          <a:prstGeom prst="rect">
            <a:avLst/>
          </a:prstGeom>
          <a:ln>
            <a:solidFill>
              <a:srgbClr val="8CAFB0"/>
            </a:solidFill>
          </a:ln>
        </p:spPr>
      </p:pic>
      <p:sp>
        <p:nvSpPr>
          <p:cNvPr id="127" name="文本框 126"/>
          <p:cNvSpPr txBox="1"/>
          <p:nvPr/>
        </p:nvSpPr>
        <p:spPr>
          <a:xfrm>
            <a:off x="8728075" y="4064635"/>
            <a:ext cx="3271520" cy="2584450"/>
          </a:xfrm>
          <a:prstGeom prst="rect">
            <a:avLst/>
          </a:prstGeom>
          <a:noFill/>
        </p:spPr>
        <p:txBody>
          <a:bodyPr wrap="square" rtlCol="0">
            <a:spAutoFit/>
          </a:bodyPr>
          <a:lstStyle/>
          <a:p>
            <a:pPr algn="just"/>
            <a:r>
              <a:rPr lang="en-US" altLang="zh-CN" b="1" dirty="0">
                <a:latin typeface="Arial" panose="020B0604020202020204" pitchFamily="34" charset="0"/>
                <a:ea typeface="微软雅黑" panose="020B0503020204020204" charset="-122"/>
                <a:cs typeface="Arial" panose="020B0604020202020204" pitchFamily="34" charset="0"/>
              </a:rPr>
              <a:t>MAZU is the respectful title of a sea goddess and protector against maritime disasters in China and Southeast Asia. Her birthday was </a:t>
            </a:r>
            <a:r>
              <a:rPr lang="en-US" altLang="zh-CN" b="1" dirty="0">
                <a:solidFill>
                  <a:srgbClr val="FF0000"/>
                </a:solidFill>
                <a:latin typeface="Arial" panose="020B0604020202020204" pitchFamily="34" charset="0"/>
                <a:ea typeface="微软雅黑" panose="020B0503020204020204" charset="-122"/>
                <a:cs typeface="Arial" panose="020B0604020202020204" pitchFamily="34" charset="0"/>
              </a:rPr>
              <a:t>23</a:t>
            </a:r>
            <a:r>
              <a:rPr lang="en-US" altLang="zh-CN" b="1" baseline="30000" dirty="0">
                <a:solidFill>
                  <a:srgbClr val="FF0000"/>
                </a:solidFill>
                <a:latin typeface="Arial" panose="020B0604020202020204" pitchFamily="34" charset="0"/>
                <a:ea typeface="微软雅黑" panose="020B0503020204020204" charset="-122"/>
                <a:cs typeface="Arial" panose="020B0604020202020204" pitchFamily="34" charset="0"/>
              </a:rPr>
              <a:t>rd</a:t>
            </a:r>
            <a:r>
              <a:rPr lang="en-US" altLang="zh-CN" b="1" dirty="0">
                <a:solidFill>
                  <a:srgbClr val="FF0000"/>
                </a:solidFill>
                <a:latin typeface="Arial" panose="020B0604020202020204" pitchFamily="34" charset="0"/>
                <a:ea typeface="微软雅黑" panose="020B0503020204020204" charset="-122"/>
                <a:cs typeface="Arial" panose="020B0604020202020204" pitchFamily="34" charset="0"/>
              </a:rPr>
              <a:t>  March</a:t>
            </a:r>
            <a:r>
              <a:rPr lang="en-US" altLang="zh-CN" b="1" dirty="0">
                <a:latin typeface="Arial" panose="020B0604020202020204" pitchFamily="34" charset="0"/>
                <a:ea typeface="微软雅黑" panose="020B0503020204020204" charset="-122"/>
                <a:cs typeface="Arial" panose="020B0604020202020204" pitchFamily="34" charset="0"/>
              </a:rPr>
              <a:t>, 960 A.D, which is the same day as the World Meteorologcial Day.</a:t>
            </a:r>
            <a:endParaRPr lang="zh-CN" altLang="en-US" b="1" dirty="0">
              <a:latin typeface="Arial" panose="020B0604020202020204" pitchFamily="34" charset="0"/>
              <a:ea typeface="微软雅黑" panose="020B0503020204020204" charset="-122"/>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矩形 3"/>
          <p:cNvSpPr/>
          <p:nvPr/>
        </p:nvSpPr>
        <p:spPr>
          <a:xfrm>
            <a:off x="83" y="0"/>
            <a:ext cx="12192021" cy="6858186"/>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7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矩形 2"/>
          <p:cNvSpPr/>
          <p:nvPr/>
        </p:nvSpPr>
        <p:spPr>
          <a:xfrm>
            <a:off x="1165759" y="902526"/>
            <a:ext cx="10662843" cy="423623"/>
          </a:xfrm>
          <a:prstGeom prst="rect">
            <a:avLst/>
          </a:prstGeom>
        </p:spPr>
        <p:txBody>
          <a:bodyPr wrap="square" lIns="53768" tIns="26883" rIns="53768" bIns="26883">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Arial Narrow" panose="020B0606020202030204" pitchFamily="34" charset="0"/>
                <a:ea typeface="等线" panose="02010600030101010101" pitchFamily="2" charset="-122"/>
              </a:rPr>
              <a:t>(1) Cloud-based Early Warning System (CEWS)：</a:t>
            </a:r>
            <a:r>
              <a:rPr lang="en-US" altLang="zh-CN" sz="2400" b="1" noProof="0" dirty="0">
                <a:ln>
                  <a:noFill/>
                </a:ln>
                <a:solidFill>
                  <a:prstClr val="white"/>
                </a:solidFill>
                <a:effectLst/>
                <a:uLnTx/>
                <a:uFillTx/>
                <a:latin typeface="Arial Narrow" panose="020B0606020202030204" pitchFamily="34" charset="0"/>
                <a:ea typeface="等线" panose="02010600030101010101" pitchFamily="2" charset="-122"/>
                <a:sym typeface="+mn-ea"/>
              </a:rPr>
              <a:t>An open access operational platform</a:t>
            </a:r>
            <a:endParaRPr kumimoji="0" lang="en-US" altLang="zh-CN" sz="2400" b="1" i="0" u="none" strike="noStrike" kern="1200" cap="none" spc="0" normalizeH="0" baseline="0" noProof="0" dirty="0">
              <a:ln>
                <a:noFill/>
              </a:ln>
              <a:solidFill>
                <a:prstClr val="white"/>
              </a:solidFill>
              <a:effectLst/>
              <a:uLnTx/>
              <a:uFillTx/>
              <a:latin typeface="Arial Narrow" panose="020B0606020202030204" pitchFamily="34" charset="0"/>
              <a:ea typeface="等线" panose="02010600030101010101" pitchFamily="2" charset="-122"/>
              <a:sym typeface="+mn-ea"/>
            </a:endParaRPr>
          </a:p>
        </p:txBody>
      </p:sp>
      <p:grpSp>
        <p:nvGrpSpPr>
          <p:cNvPr id="67" name="组合 66"/>
          <p:cNvGrpSpPr/>
          <p:nvPr/>
        </p:nvGrpSpPr>
        <p:grpSpPr>
          <a:xfrm>
            <a:off x="83" y="5286"/>
            <a:ext cx="12171759" cy="1061623"/>
            <a:chOff x="0" y="5239"/>
            <a:chExt cx="12171925" cy="1061638"/>
          </a:xfrm>
        </p:grpSpPr>
        <p:cxnSp>
          <p:nvCxnSpPr>
            <p:cNvPr id="72" name="直接连接符 71"/>
            <p:cNvCxnSpPr/>
            <p:nvPr/>
          </p:nvCxnSpPr>
          <p:spPr>
            <a:xfrm>
              <a:off x="1371917" y="755439"/>
              <a:ext cx="10800008" cy="0"/>
            </a:xfrm>
            <a:prstGeom prst="line">
              <a:avLst/>
            </a:prstGeom>
            <a:ln w="38100">
              <a:solidFill>
                <a:schemeClr val="bg1"/>
              </a:solidFill>
            </a:ln>
          </p:spPr>
          <p:style>
            <a:lnRef idx="0">
              <a:srgbClr val="FFFFFF"/>
            </a:lnRef>
            <a:fillRef idx="0">
              <a:srgbClr val="FFFFFF"/>
            </a:fillRef>
            <a:effectRef idx="0">
              <a:srgbClr val="FFFFFF"/>
            </a:effectRef>
            <a:fontRef idx="minor">
              <a:schemeClr val="tx1"/>
            </a:fontRef>
          </p:style>
        </p:cxnSp>
        <p:pic>
          <p:nvPicPr>
            <p:cNvPr id="73" name="图片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239"/>
              <a:ext cx="1165692" cy="1061638"/>
            </a:xfrm>
            <a:prstGeom prst="rect">
              <a:avLst/>
            </a:prstGeom>
          </p:spPr>
        </p:pic>
        <p:pic>
          <p:nvPicPr>
            <p:cNvPr id="75" name="图片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77752" y="38372"/>
              <a:ext cx="657153" cy="657153"/>
            </a:xfrm>
            <a:prstGeom prst="rect">
              <a:avLst/>
            </a:prstGeom>
          </p:spPr>
        </p:pic>
      </p:grpSp>
      <p:sp>
        <p:nvSpPr>
          <p:cNvPr id="77" name="矩形 76"/>
          <p:cNvSpPr/>
          <p:nvPr/>
        </p:nvSpPr>
        <p:spPr>
          <a:xfrm>
            <a:off x="1508461" y="68278"/>
            <a:ext cx="8909685" cy="714375"/>
          </a:xfrm>
          <a:prstGeom prst="rect">
            <a:avLst/>
          </a:prstGeom>
        </p:spPr>
        <p:txBody>
          <a:bodyPr wrap="square">
            <a:spAutoFit/>
          </a:bodyPr>
          <a:lstStyle/>
          <a:p>
            <a:pPr lvl="0" algn="just">
              <a:lnSpc>
                <a:spcPct val="150000"/>
              </a:lnSpc>
              <a:buClrTx/>
              <a:buSzTx/>
              <a:buFontTx/>
            </a:pPr>
            <a:r>
              <a:rPr lang="en-US" altLang="zh-CN" sz="2700" dirty="0">
                <a:solidFill>
                  <a:schemeClr val="bg1"/>
                </a:solidFill>
                <a:latin typeface="Impact" panose="020B0806030902050204" charset="0"/>
                <a:ea typeface="Times New Roman" panose="02020603050405020304"/>
                <a:cs typeface="Impact" panose="020B0806030902050204" charset="0"/>
              </a:rPr>
              <a:t>2. MAZU products and services</a:t>
            </a:r>
          </a:p>
        </p:txBody>
      </p:sp>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5" y="1473200"/>
            <a:ext cx="12165965" cy="5384800"/>
          </a:xfrm>
          <a:prstGeom prst="rect">
            <a:avLst/>
          </a:prstGeom>
        </p:spPr>
      </p:pic>
      <p:sp>
        <p:nvSpPr>
          <p:cNvPr id="2" name="文本框 1">
            <a:extLst>
              <a:ext uri="{FF2B5EF4-FFF2-40B4-BE49-F238E27FC236}">
                <a16:creationId xmlns:a16="http://schemas.microsoft.com/office/drawing/2014/main" id="{BFCCD23A-A1CE-F236-6D27-665A7D1D66C4}"/>
              </a:ext>
            </a:extLst>
          </p:cNvPr>
          <p:cNvSpPr txBox="1"/>
          <p:nvPr/>
        </p:nvSpPr>
        <p:spPr>
          <a:xfrm>
            <a:off x="8182643" y="224830"/>
            <a:ext cx="3409883" cy="369332"/>
          </a:xfrm>
          <a:prstGeom prst="rect">
            <a:avLst/>
          </a:prstGeom>
          <a:noFill/>
        </p:spPr>
        <p:txBody>
          <a:bodyPr wrap="square" rtlCol="0">
            <a:spAutoFit/>
          </a:bodyPr>
          <a:lstStyle/>
          <a:p>
            <a:r>
              <a:rPr lang="en-US" altLang="zh-CN" b="1" dirty="0">
                <a:solidFill>
                  <a:schemeClr val="bg1"/>
                </a:solidFill>
              </a:rPr>
              <a:t>https://mazu.wmc-bj.net</a:t>
            </a:r>
            <a:endParaRPr lang="zh-CN" altLang="en-US" b="1" dirty="0">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3" y="0"/>
            <a:ext cx="12192021" cy="6858186"/>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7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矩形 2"/>
          <p:cNvSpPr/>
          <p:nvPr/>
        </p:nvSpPr>
        <p:spPr>
          <a:xfrm>
            <a:off x="773430" y="782955"/>
            <a:ext cx="11341735" cy="596265"/>
          </a:xfrm>
          <a:prstGeom prst="rect">
            <a:avLst/>
          </a:prstGeom>
        </p:spPr>
        <p:txBody>
          <a:bodyPr wrap="square" lIns="53768" tIns="26883" rIns="53768" bIns="26883">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3530" b="1"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rPr>
              <a:t>   </a:t>
            </a:r>
            <a:r>
              <a:rPr kumimoji="0" lang="en-US" altLang="zh-CN" sz="2400" b="1"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rPr>
              <a:t>   </a:t>
            </a:r>
            <a:r>
              <a:rPr kumimoji="0" lang="en-US" altLang="zh-CN" sz="2400" b="1" i="0" u="none" strike="noStrike" kern="1200" cap="none" spc="0" normalizeH="0" baseline="0" noProof="0" dirty="0">
                <a:ln>
                  <a:noFill/>
                </a:ln>
                <a:solidFill>
                  <a:prstClr val="white"/>
                </a:solidFill>
                <a:effectLst/>
                <a:uLnTx/>
                <a:uFillTx/>
                <a:latin typeface="Arial Narrow" panose="020B0606020202030204" pitchFamily="34" charset="0"/>
                <a:ea typeface="等线" panose="02010600030101010101" pitchFamily="2" charset="-122"/>
              </a:rPr>
              <a:t>(</a:t>
            </a:r>
            <a:r>
              <a:rPr lang="en-US" altLang="zh-CN" sz="2400" b="1" noProof="0" dirty="0">
                <a:ln>
                  <a:noFill/>
                </a:ln>
                <a:solidFill>
                  <a:prstClr val="white"/>
                </a:solidFill>
                <a:effectLst/>
                <a:uLnTx/>
                <a:uFillTx/>
                <a:latin typeface="Arial Narrow" panose="020B0606020202030204" pitchFamily="34" charset="0"/>
                <a:ea typeface="等线" panose="02010600030101010101" pitchFamily="2" charset="-122"/>
                <a:sym typeface="+mn-ea"/>
              </a:rPr>
              <a:t>2</a:t>
            </a:r>
            <a:r>
              <a:rPr kumimoji="0" lang="en-US" altLang="zh-CN" sz="2400" b="1" i="0" u="none" strike="noStrike" kern="1200" cap="none" spc="0" normalizeH="0" baseline="0" noProof="0" dirty="0">
                <a:ln>
                  <a:noFill/>
                </a:ln>
                <a:solidFill>
                  <a:prstClr val="white"/>
                </a:solidFill>
                <a:effectLst/>
                <a:uLnTx/>
                <a:uFillTx/>
                <a:latin typeface="Arial Narrow" panose="020B0606020202030204" pitchFamily="34" charset="0"/>
                <a:ea typeface="等线" panose="02010600030101010101" pitchFamily="2" charset="-122"/>
              </a:rPr>
              <a:t>) Customized Version of the Early Warning System</a:t>
            </a:r>
          </a:p>
        </p:txBody>
      </p:sp>
      <p:grpSp>
        <p:nvGrpSpPr>
          <p:cNvPr id="67" name="组合 66"/>
          <p:cNvGrpSpPr/>
          <p:nvPr/>
        </p:nvGrpSpPr>
        <p:grpSpPr>
          <a:xfrm>
            <a:off x="83" y="5286"/>
            <a:ext cx="12171759" cy="1061623"/>
            <a:chOff x="0" y="5239"/>
            <a:chExt cx="12171925" cy="1061638"/>
          </a:xfrm>
        </p:grpSpPr>
        <p:cxnSp>
          <p:nvCxnSpPr>
            <p:cNvPr id="72" name="直接连接符 71"/>
            <p:cNvCxnSpPr/>
            <p:nvPr/>
          </p:nvCxnSpPr>
          <p:spPr>
            <a:xfrm>
              <a:off x="1371917" y="755439"/>
              <a:ext cx="10800008" cy="0"/>
            </a:xfrm>
            <a:prstGeom prst="line">
              <a:avLst/>
            </a:prstGeom>
            <a:ln w="38100">
              <a:solidFill>
                <a:schemeClr val="bg1"/>
              </a:solidFill>
            </a:ln>
          </p:spPr>
          <p:style>
            <a:lnRef idx="0">
              <a:srgbClr val="FFFFFF"/>
            </a:lnRef>
            <a:fillRef idx="0">
              <a:srgbClr val="FFFFFF"/>
            </a:fillRef>
            <a:effectRef idx="0">
              <a:srgbClr val="FFFFFF"/>
            </a:effectRef>
            <a:fontRef idx="minor">
              <a:schemeClr val="tx1"/>
            </a:fontRef>
          </p:style>
        </p:cxnSp>
        <p:pic>
          <p:nvPicPr>
            <p:cNvPr id="73" name="图片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9"/>
              <a:ext cx="1165692" cy="1061638"/>
            </a:xfrm>
            <a:prstGeom prst="rect">
              <a:avLst/>
            </a:prstGeom>
          </p:spPr>
        </p:pic>
        <p:pic>
          <p:nvPicPr>
            <p:cNvPr id="75" name="图片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77752" y="38372"/>
              <a:ext cx="657153" cy="657153"/>
            </a:xfrm>
            <a:prstGeom prst="rect">
              <a:avLst/>
            </a:prstGeom>
          </p:spPr>
        </p:pic>
      </p:grpSp>
      <p:sp>
        <p:nvSpPr>
          <p:cNvPr id="77" name="矩形 76"/>
          <p:cNvSpPr/>
          <p:nvPr/>
        </p:nvSpPr>
        <p:spPr>
          <a:xfrm>
            <a:off x="1467485" y="25400"/>
            <a:ext cx="7092950" cy="714375"/>
          </a:xfrm>
          <a:prstGeom prst="rect">
            <a:avLst/>
          </a:prstGeom>
        </p:spPr>
        <p:txBody>
          <a:bodyPr wrap="square">
            <a:spAutoFit/>
          </a:bodyPr>
          <a:lstStyle/>
          <a:p>
            <a:pPr lvl="0" algn="just">
              <a:lnSpc>
                <a:spcPct val="150000"/>
              </a:lnSpc>
              <a:buClrTx/>
              <a:buSzTx/>
              <a:buFontTx/>
            </a:pPr>
            <a:r>
              <a:rPr lang="en-US" altLang="zh-CN" sz="2700" dirty="0">
                <a:solidFill>
                  <a:schemeClr val="bg1"/>
                </a:solidFill>
                <a:latin typeface="Impact" panose="020B0806030902050204" charset="0"/>
                <a:ea typeface="Times New Roman" panose="02020603050405020304"/>
                <a:cs typeface="Impact" panose="020B0806030902050204" charset="0"/>
              </a:rPr>
              <a:t>2. MAZU products and services</a:t>
            </a:r>
          </a:p>
        </p:txBody>
      </p:sp>
      <p:pic>
        <p:nvPicPr>
          <p:cNvPr id="11" name="图片 10"/>
          <p:cNvPicPr>
            <a:picLocks noChangeAspect="1"/>
          </p:cNvPicPr>
          <p:nvPr/>
        </p:nvPicPr>
        <p:blipFill>
          <a:blip r:embed="rId5"/>
          <a:stretch>
            <a:fillRect/>
          </a:stretch>
        </p:blipFill>
        <p:spPr>
          <a:xfrm>
            <a:off x="501968" y="1864582"/>
            <a:ext cx="6477635" cy="4610735"/>
          </a:xfrm>
          <a:prstGeom prst="rect">
            <a:avLst/>
          </a:prstGeom>
        </p:spPr>
      </p:pic>
      <p:sp>
        <p:nvSpPr>
          <p:cNvPr id="18" name="文本框 17"/>
          <p:cNvSpPr txBox="1"/>
          <p:nvPr/>
        </p:nvSpPr>
        <p:spPr>
          <a:xfrm>
            <a:off x="1134264" y="1495250"/>
            <a:ext cx="521304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b="1" noProof="0" dirty="0">
                <a:ln>
                  <a:noFill/>
                </a:ln>
                <a:solidFill>
                  <a:srgbClr val="FFFF00"/>
                </a:solidFill>
                <a:effectLst/>
                <a:uLnTx/>
                <a:uFillTx/>
                <a:latin typeface="Arial" panose="020B0604020202020204" pitchFamily="34" charset="0"/>
                <a:ea typeface="微软雅黑" panose="020B0503020204020204" charset="-122"/>
                <a:cs typeface="Arial" panose="020B0604020202020204" pitchFamily="34" charset="0"/>
                <a:sym typeface="+mn-ea"/>
              </a:rPr>
              <a:t>Designed for customization</a:t>
            </a:r>
            <a:endParaRPr kumimoji="0" lang="zh-CN" altLang="en-US" b="1" i="0" u="none" strike="noStrike" kern="1200" cap="none" spc="0" normalizeH="0" baseline="0" noProof="0" dirty="0">
              <a:ln>
                <a:noFill/>
              </a:ln>
              <a:solidFill>
                <a:srgbClr val="FFFF00"/>
              </a:solidFill>
              <a:effectLst/>
              <a:uLnTx/>
              <a:uFillTx/>
              <a:latin typeface="Arial" panose="020B0604020202020204" pitchFamily="34" charset="0"/>
              <a:ea typeface="微软雅黑" panose="020B0503020204020204" charset="-122"/>
              <a:cs typeface="Arial" panose="020B0604020202020204" pitchFamily="34" charset="0"/>
              <a:sym typeface="+mn-ea"/>
            </a:endParaRPr>
          </a:p>
        </p:txBody>
      </p:sp>
      <p:grpSp>
        <p:nvGrpSpPr>
          <p:cNvPr id="6" name="组合 5">
            <a:extLst>
              <a:ext uri="{FF2B5EF4-FFF2-40B4-BE49-F238E27FC236}">
                <a16:creationId xmlns:a16="http://schemas.microsoft.com/office/drawing/2014/main" id="{B5ED05F1-06B6-2252-550D-228A7CFCC9AD}"/>
              </a:ext>
            </a:extLst>
          </p:cNvPr>
          <p:cNvGrpSpPr/>
          <p:nvPr/>
        </p:nvGrpSpPr>
        <p:grpSpPr>
          <a:xfrm>
            <a:off x="7264611" y="2424707"/>
            <a:ext cx="4642485" cy="3387992"/>
            <a:chOff x="7431139" y="1568593"/>
            <a:chExt cx="4642485" cy="3387992"/>
          </a:xfrm>
        </p:grpSpPr>
        <p:pic>
          <p:nvPicPr>
            <p:cNvPr id="24" name="图片 23"/>
            <p:cNvPicPr>
              <a:picLocks noChangeAspect="1"/>
            </p:cNvPicPr>
            <p:nvPr/>
          </p:nvPicPr>
          <p:blipFill>
            <a:blip r:embed="rId6"/>
            <a:stretch>
              <a:fillRect/>
            </a:stretch>
          </p:blipFill>
          <p:spPr>
            <a:xfrm>
              <a:off x="7431774" y="1568593"/>
              <a:ext cx="4641850" cy="1712595"/>
            </a:xfrm>
            <a:prstGeom prst="rect">
              <a:avLst/>
            </a:prstGeom>
          </p:spPr>
        </p:pic>
        <p:pic>
          <p:nvPicPr>
            <p:cNvPr id="26" name="图片 25"/>
            <p:cNvPicPr>
              <a:picLocks noChangeAspect="1"/>
            </p:cNvPicPr>
            <p:nvPr/>
          </p:nvPicPr>
          <p:blipFill>
            <a:blip r:embed="rId7"/>
            <a:stretch>
              <a:fillRect/>
            </a:stretch>
          </p:blipFill>
          <p:spPr>
            <a:xfrm>
              <a:off x="7431139" y="3280820"/>
              <a:ext cx="4642485" cy="1675765"/>
            </a:xfrm>
            <a:prstGeom prst="rect">
              <a:avLst/>
            </a:prstGeom>
          </p:spPr>
        </p:pic>
      </p:grpSp>
      <p:sp>
        <p:nvSpPr>
          <p:cNvPr id="5" name="文本框 4">
            <a:extLst>
              <a:ext uri="{FF2B5EF4-FFF2-40B4-BE49-F238E27FC236}">
                <a16:creationId xmlns:a16="http://schemas.microsoft.com/office/drawing/2014/main" id="{BA3CD54A-2C55-5336-2140-19AAEC6B126B}"/>
              </a:ext>
            </a:extLst>
          </p:cNvPr>
          <p:cNvSpPr txBox="1"/>
          <p:nvPr/>
        </p:nvSpPr>
        <p:spPr>
          <a:xfrm>
            <a:off x="7709428" y="6075045"/>
            <a:ext cx="3752850" cy="369332"/>
          </a:xfrm>
          <a:prstGeom prst="rect">
            <a:avLst/>
          </a:prstGeom>
          <a:noFill/>
        </p:spPr>
        <p:txBody>
          <a:bodyPr wrap="square">
            <a:spAutoFit/>
          </a:bodyPr>
          <a:lstStyle/>
          <a:p>
            <a:r>
              <a:rPr lang="en-US" altLang="zh-CN" b="1" noProof="0" dirty="0">
                <a:ln>
                  <a:noFill/>
                </a:ln>
                <a:solidFill>
                  <a:srgbClr val="FFFF00"/>
                </a:solidFill>
                <a:effectLst/>
                <a:uLnTx/>
                <a:uFillTx/>
                <a:latin typeface="Arial" panose="020B0604020202020204" pitchFamily="34" charset="0"/>
                <a:ea typeface="微软雅黑" panose="020B0503020204020204" charset="-122"/>
                <a:cs typeface="Arial" panose="020B0604020202020204" pitchFamily="34" charset="0"/>
                <a:sym typeface="+mn-ea"/>
              </a:rPr>
              <a:t>List all the contents of MAZU</a:t>
            </a:r>
            <a:endParaRPr lang="zh-CN" altLang="en-US" dirty="0">
              <a:latin typeface="Arial" panose="020B0604020202020204" pitchFamily="34" charset="0"/>
              <a:cs typeface="Arial" panose="020B0604020202020204" pitchFamily="34" charset="0"/>
            </a:endParaRPr>
          </a:p>
        </p:txBody>
      </p:sp>
      <p:sp>
        <p:nvSpPr>
          <p:cNvPr id="2" name="文本框 1">
            <a:extLst>
              <a:ext uri="{FF2B5EF4-FFF2-40B4-BE49-F238E27FC236}">
                <a16:creationId xmlns:a16="http://schemas.microsoft.com/office/drawing/2014/main" id="{091A1E07-BDB3-112E-3FF3-5894B2F4BD80}"/>
              </a:ext>
            </a:extLst>
          </p:cNvPr>
          <p:cNvSpPr txBox="1"/>
          <p:nvPr/>
        </p:nvSpPr>
        <p:spPr>
          <a:xfrm>
            <a:off x="8182643" y="224830"/>
            <a:ext cx="3409883" cy="369332"/>
          </a:xfrm>
          <a:prstGeom prst="rect">
            <a:avLst/>
          </a:prstGeom>
          <a:noFill/>
        </p:spPr>
        <p:txBody>
          <a:bodyPr wrap="square" rtlCol="0">
            <a:spAutoFit/>
          </a:bodyPr>
          <a:lstStyle/>
          <a:p>
            <a:r>
              <a:rPr lang="en-US" altLang="zh-CN" b="1" dirty="0">
                <a:solidFill>
                  <a:schemeClr val="bg1"/>
                </a:solidFill>
              </a:rPr>
              <a:t>https://mazu.wmc-bj.net</a:t>
            </a:r>
            <a:endParaRPr lang="zh-CN" altLang="en-US" b="1"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3" y="0"/>
            <a:ext cx="12192021" cy="6858186"/>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7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矩形 2"/>
          <p:cNvSpPr/>
          <p:nvPr/>
        </p:nvSpPr>
        <p:spPr>
          <a:xfrm>
            <a:off x="1311437" y="951856"/>
            <a:ext cx="10860405" cy="422275"/>
          </a:xfrm>
          <a:prstGeom prst="rect">
            <a:avLst/>
          </a:prstGeom>
        </p:spPr>
        <p:txBody>
          <a:bodyPr wrap="square" lIns="53768" tIns="26883" rIns="53768" bIns="26883">
            <a:spAutoFit/>
          </a:bodyPr>
          <a:lstStyle/>
          <a:p>
            <a:pPr marL="0" marR="0" lvl="0" algn="l"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Arial Narrow" panose="020B0606020202030204" pitchFamily="34" charset="0"/>
                <a:ea typeface="等线" panose="02010600030101010101" pitchFamily="2" charset="-122"/>
              </a:rPr>
              <a:t>(3) Early Warning Toolbox</a:t>
            </a:r>
          </a:p>
        </p:txBody>
      </p:sp>
      <p:grpSp>
        <p:nvGrpSpPr>
          <p:cNvPr id="67" name="组合 66"/>
          <p:cNvGrpSpPr/>
          <p:nvPr/>
        </p:nvGrpSpPr>
        <p:grpSpPr>
          <a:xfrm>
            <a:off x="83" y="5286"/>
            <a:ext cx="12171759" cy="1061623"/>
            <a:chOff x="0" y="5239"/>
            <a:chExt cx="12171925" cy="1061638"/>
          </a:xfrm>
        </p:grpSpPr>
        <p:cxnSp>
          <p:nvCxnSpPr>
            <p:cNvPr id="72" name="直接连接符 71"/>
            <p:cNvCxnSpPr/>
            <p:nvPr/>
          </p:nvCxnSpPr>
          <p:spPr>
            <a:xfrm>
              <a:off x="1371917" y="755439"/>
              <a:ext cx="10800008" cy="0"/>
            </a:xfrm>
            <a:prstGeom prst="line">
              <a:avLst/>
            </a:prstGeom>
            <a:ln w="38100">
              <a:solidFill>
                <a:schemeClr val="bg1"/>
              </a:solidFill>
            </a:ln>
          </p:spPr>
          <p:style>
            <a:lnRef idx="0">
              <a:srgbClr val="FFFFFF"/>
            </a:lnRef>
            <a:fillRef idx="0">
              <a:srgbClr val="FFFFFF"/>
            </a:fillRef>
            <a:effectRef idx="0">
              <a:srgbClr val="FFFFFF"/>
            </a:effectRef>
            <a:fontRef idx="minor">
              <a:schemeClr val="tx1"/>
            </a:fontRef>
          </p:style>
        </p:cxnSp>
        <p:pic>
          <p:nvPicPr>
            <p:cNvPr id="73" name="图片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9"/>
              <a:ext cx="1165692" cy="1061638"/>
            </a:xfrm>
            <a:prstGeom prst="rect">
              <a:avLst/>
            </a:prstGeom>
          </p:spPr>
        </p:pic>
        <p:pic>
          <p:nvPicPr>
            <p:cNvPr id="75" name="图片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77752" y="38372"/>
              <a:ext cx="657153" cy="657153"/>
            </a:xfrm>
            <a:prstGeom prst="rect">
              <a:avLst/>
            </a:prstGeom>
          </p:spPr>
        </p:pic>
      </p:grpSp>
      <p:sp>
        <p:nvSpPr>
          <p:cNvPr id="77" name="矩形 76"/>
          <p:cNvSpPr/>
          <p:nvPr/>
        </p:nvSpPr>
        <p:spPr>
          <a:xfrm>
            <a:off x="1371981" y="12651"/>
            <a:ext cx="9841731" cy="714375"/>
          </a:xfrm>
          <a:prstGeom prst="rect">
            <a:avLst/>
          </a:prstGeom>
        </p:spPr>
        <p:txBody>
          <a:bodyPr wrap="square">
            <a:spAutoFit/>
          </a:bodyPr>
          <a:lstStyle/>
          <a:p>
            <a:pPr lvl="0" algn="just">
              <a:lnSpc>
                <a:spcPct val="150000"/>
              </a:lnSpc>
              <a:buClrTx/>
              <a:buSzTx/>
              <a:buFontTx/>
            </a:pPr>
            <a:r>
              <a:rPr lang="en-US" altLang="zh-CN" sz="2700" dirty="0">
                <a:solidFill>
                  <a:schemeClr val="bg1"/>
                </a:solidFill>
                <a:latin typeface="Impact" panose="020B0806030902050204" charset="0"/>
                <a:ea typeface="Times New Roman" panose="02020603050405020304"/>
                <a:cs typeface="Impact" panose="020B0806030902050204" charset="0"/>
                <a:sym typeface="+mn-ea"/>
              </a:rPr>
              <a:t>2. MAZU products and services</a:t>
            </a:r>
          </a:p>
        </p:txBody>
      </p:sp>
      <p:sp>
        <p:nvSpPr>
          <p:cNvPr id="25" name="TextBox 18"/>
          <p:cNvSpPr txBox="1"/>
          <p:nvPr/>
        </p:nvSpPr>
        <p:spPr>
          <a:xfrm>
            <a:off x="711566" y="1775176"/>
            <a:ext cx="3548888" cy="2586768"/>
          </a:xfrm>
          <a:prstGeom prst="rect">
            <a:avLst/>
          </a:prstGeom>
          <a:noFill/>
        </p:spPr>
        <p:txBody>
          <a:bodyPr wrap="square" rtlCol="0">
            <a:noAutofit/>
          </a:bodyPr>
          <a:lstStyle>
            <a:defPPr>
              <a:defRPr lang="en-US"/>
            </a:defPPr>
            <a:lvl1pPr lvl="0" algn="ctr">
              <a:defRPr sz="2380" b="1" kern="0">
                <a:solidFill>
                  <a:schemeClr val="bg1"/>
                </a:solidFill>
                <a:latin typeface="Arial Black" panose="020B0A04020102020204" pitchFamily="34" charset="0"/>
              </a:defRPr>
            </a:lvl1pPr>
          </a:lstStyle>
          <a:p>
            <a:pPr algn="l"/>
            <a:r>
              <a:rPr lang="en-US" altLang="zh-CN" sz="1800" dirty="0">
                <a:solidFill>
                  <a:srgbClr val="FFFF00"/>
                </a:solidFill>
                <a:latin typeface="Arial" panose="020B0604020202020204" pitchFamily="34" charset="0"/>
                <a:cs typeface="Arial" panose="020B0604020202020204" pitchFamily="34" charset="0"/>
              </a:rPr>
              <a:t>a. Multi-Hazard Early Warning Intelligent Agent for Urban Applications</a:t>
            </a:r>
          </a:p>
          <a:p>
            <a:pPr algn="l"/>
            <a:endParaRPr lang="en-US" altLang="zh-CN" sz="1800" dirty="0">
              <a:latin typeface="Arial" panose="020B0604020202020204" pitchFamily="34" charset="0"/>
              <a:cs typeface="Arial" panose="020B0604020202020204" pitchFamily="34" charset="0"/>
            </a:endParaRPr>
          </a:p>
          <a:p>
            <a:pPr algn="l"/>
            <a:r>
              <a:rPr lang="en-US" altLang="zh-CN" sz="1800" b="0" dirty="0">
                <a:latin typeface="Arial" panose="020B0604020202020204" pitchFamily="34" charset="0"/>
                <a:cs typeface="Arial" panose="020B0604020202020204" pitchFamily="34" charset="0"/>
              </a:rPr>
              <a:t>Powered by AI</a:t>
            </a:r>
          </a:p>
          <a:p>
            <a:pPr algn="l"/>
            <a:r>
              <a:rPr lang="en-US" altLang="zh-CN" sz="1800" b="0" dirty="0">
                <a:latin typeface="Arial" panose="020B0604020202020204" pitchFamily="34" charset="0"/>
                <a:cs typeface="Arial" panose="020B0604020202020204" pitchFamily="34" charset="0"/>
              </a:rPr>
              <a:t>advanced algorithms with multi-source data</a:t>
            </a:r>
          </a:p>
        </p:txBody>
      </p:sp>
      <p:pic>
        <p:nvPicPr>
          <p:cNvPr id="26" name="图片 2" descr="1e943af20a428bc7cc717fb36c218a6d.jpg"/>
          <p:cNvPicPr>
            <a:picLocks noChangeAspect="1"/>
          </p:cNvPicPr>
          <p:nvPr/>
        </p:nvPicPr>
        <p:blipFill>
          <a:blip r:embed="rId5"/>
          <a:stretch>
            <a:fillRect/>
          </a:stretch>
        </p:blipFill>
        <p:spPr>
          <a:xfrm>
            <a:off x="268664" y="3935920"/>
            <a:ext cx="3916693" cy="2202237"/>
          </a:xfrm>
          <a:prstGeom prst="rect">
            <a:avLst/>
          </a:prstGeom>
          <a:noFill/>
          <a:ln w="9525">
            <a:noFill/>
          </a:ln>
        </p:spPr>
      </p:pic>
      <p:sp>
        <p:nvSpPr>
          <p:cNvPr id="2" name="TextBox 18"/>
          <p:cNvSpPr txBox="1"/>
          <p:nvPr/>
        </p:nvSpPr>
        <p:spPr>
          <a:xfrm>
            <a:off x="4825432" y="1858875"/>
            <a:ext cx="3213165" cy="2694305"/>
          </a:xfrm>
          <a:prstGeom prst="rect">
            <a:avLst/>
          </a:prstGeom>
          <a:noFill/>
        </p:spPr>
        <p:txBody>
          <a:bodyPr wrap="square" rtlCol="0">
            <a:noAutofit/>
          </a:bodyPr>
          <a:lstStyle>
            <a:defPPr>
              <a:defRPr lang="en-US"/>
            </a:defPPr>
            <a:lvl1pPr lvl="0" algn="ctr">
              <a:defRPr sz="2380" b="1" kern="0">
                <a:solidFill>
                  <a:schemeClr val="bg1"/>
                </a:solidFill>
                <a:latin typeface="Arial Black" panose="020B0A04020102020204" pitchFamily="34" charset="0"/>
              </a:defRPr>
            </a:lvl1pPr>
          </a:lstStyle>
          <a:p>
            <a:pPr algn="l"/>
            <a:r>
              <a:rPr lang="en-US" altLang="zh-CN" sz="1800" dirty="0">
                <a:solidFill>
                  <a:srgbClr val="FFFF00"/>
                </a:solidFill>
                <a:latin typeface="Arial" panose="020B0604020202020204" pitchFamily="34" charset="0"/>
                <a:cs typeface="Arial" panose="020B0604020202020204" pitchFamily="34" charset="0"/>
              </a:rPr>
              <a:t>b. FengYun Satellite Toolbox</a:t>
            </a:r>
          </a:p>
          <a:p>
            <a:pPr algn="l"/>
            <a:endParaRPr lang="en-US" altLang="zh-CN" sz="1800" dirty="0">
              <a:latin typeface="Arial" panose="020B0604020202020204" pitchFamily="34" charset="0"/>
              <a:cs typeface="Arial" panose="020B0604020202020204" pitchFamily="34" charset="0"/>
            </a:endParaRPr>
          </a:p>
          <a:p>
            <a:pPr algn="l"/>
            <a:endParaRPr lang="en-US" altLang="zh-CN" sz="1800" dirty="0">
              <a:latin typeface="Arial" panose="020B0604020202020204" pitchFamily="34" charset="0"/>
              <a:cs typeface="Arial" panose="020B0604020202020204" pitchFamily="34" charset="0"/>
            </a:endParaRPr>
          </a:p>
          <a:p>
            <a:pPr algn="l"/>
            <a:r>
              <a:rPr lang="en-US" altLang="zh-CN" sz="1800" b="0" dirty="0">
                <a:latin typeface="Arial" panose="020B0604020202020204" pitchFamily="34" charset="0"/>
                <a:cs typeface="Arial" panose="020B0604020202020204" pitchFamily="34" charset="0"/>
              </a:rPr>
              <a:t>Powered by AI</a:t>
            </a:r>
          </a:p>
          <a:p>
            <a:pPr algn="l"/>
            <a:r>
              <a:rPr lang="en-US" altLang="zh-CN" sz="1800" b="0" dirty="0">
                <a:latin typeface="Arial" panose="020B0604020202020204" pitchFamily="34" charset="0"/>
                <a:cs typeface="Arial" panose="020B0604020202020204" pitchFamily="34" charset="0"/>
              </a:rPr>
              <a:t>a one-stop satellite application solution. </a:t>
            </a:r>
          </a:p>
        </p:txBody>
      </p:sp>
      <p:pic>
        <p:nvPicPr>
          <p:cNvPr id="34" name="图片 1"/>
          <p:cNvPicPr>
            <a:picLocks noChangeAspect="1"/>
          </p:cNvPicPr>
          <p:nvPr/>
        </p:nvPicPr>
        <p:blipFill>
          <a:blip r:embed="rId6"/>
          <a:stretch>
            <a:fillRect/>
          </a:stretch>
        </p:blipFill>
        <p:spPr>
          <a:xfrm>
            <a:off x="4335550" y="3957362"/>
            <a:ext cx="3914590" cy="2202237"/>
          </a:xfrm>
          <a:prstGeom prst="rect">
            <a:avLst/>
          </a:prstGeom>
          <a:noFill/>
          <a:ln>
            <a:noFill/>
          </a:ln>
        </p:spPr>
      </p:pic>
      <p:sp>
        <p:nvSpPr>
          <p:cNvPr id="6" name="TextBox 18"/>
          <p:cNvSpPr txBox="1"/>
          <p:nvPr/>
        </p:nvSpPr>
        <p:spPr>
          <a:xfrm>
            <a:off x="8427785" y="1897691"/>
            <a:ext cx="3764215" cy="1747825"/>
          </a:xfrm>
          <a:prstGeom prst="rect">
            <a:avLst/>
          </a:prstGeom>
          <a:noFill/>
        </p:spPr>
        <p:txBody>
          <a:bodyPr wrap="square" rtlCol="0">
            <a:noAutofit/>
          </a:bodyPr>
          <a:lstStyle>
            <a:defPPr>
              <a:defRPr lang="en-US"/>
            </a:defPPr>
            <a:lvl1pPr lvl="0" algn="ctr">
              <a:defRPr sz="2380" b="1" kern="0">
                <a:solidFill>
                  <a:schemeClr val="bg1"/>
                </a:solidFill>
                <a:latin typeface="Arial Black" panose="020B0A04020102020204" pitchFamily="34" charset="0"/>
              </a:defRPr>
            </a:lvl1pPr>
          </a:lstStyle>
          <a:p>
            <a:pPr algn="l"/>
            <a:r>
              <a:rPr lang="en-US" altLang="zh-CN" sz="1800" dirty="0">
                <a:solidFill>
                  <a:srgbClr val="FFFF00"/>
                </a:solidFill>
                <a:latin typeface="Arial" panose="020B0604020202020204" pitchFamily="34" charset="0"/>
                <a:cs typeface="Arial" panose="020B0604020202020204" pitchFamily="34" charset="0"/>
              </a:rPr>
              <a:t>c. Next-Generation Weather Radar Technology</a:t>
            </a:r>
            <a:endParaRPr lang="en-US" altLang="zh-CN" sz="1800" dirty="0">
              <a:latin typeface="Arial" panose="020B0604020202020204" pitchFamily="34" charset="0"/>
              <a:cs typeface="Arial" panose="020B0604020202020204" pitchFamily="34" charset="0"/>
            </a:endParaRPr>
          </a:p>
          <a:p>
            <a:pPr algn="l"/>
            <a:endParaRPr lang="en-US" altLang="zh-CN" sz="1800" dirty="0">
              <a:solidFill>
                <a:srgbClr val="FFFF00"/>
              </a:solidFill>
              <a:latin typeface="Arial" panose="020B0604020202020204" pitchFamily="34" charset="0"/>
              <a:cs typeface="Arial" panose="020B0604020202020204" pitchFamily="34" charset="0"/>
            </a:endParaRPr>
          </a:p>
          <a:p>
            <a:pPr algn="l"/>
            <a:endParaRPr lang="en-US" altLang="zh-CN" sz="1800" dirty="0">
              <a:latin typeface="Arial" panose="020B0604020202020204" pitchFamily="34" charset="0"/>
              <a:cs typeface="Arial" panose="020B0604020202020204" pitchFamily="34" charset="0"/>
            </a:endParaRPr>
          </a:p>
          <a:p>
            <a:pPr algn="l"/>
            <a:r>
              <a:rPr lang="en-US" altLang="zh-CN" sz="1800" b="0" dirty="0">
                <a:latin typeface="Arial" panose="020B0604020202020204" pitchFamily="34" charset="0"/>
                <a:cs typeface="Arial" panose="020B0604020202020204" pitchFamily="34" charset="0"/>
              </a:rPr>
              <a:t>To improve the spatial-temporal resolution of scanning</a:t>
            </a:r>
          </a:p>
        </p:txBody>
      </p:sp>
      <p:pic>
        <p:nvPicPr>
          <p:cNvPr id="7" name="图片 6"/>
          <p:cNvPicPr/>
          <p:nvPr/>
        </p:nvPicPr>
        <p:blipFill>
          <a:blip r:embed="rId7"/>
          <a:stretch>
            <a:fillRect/>
          </a:stretch>
        </p:blipFill>
        <p:spPr>
          <a:xfrm>
            <a:off x="8446986" y="3957362"/>
            <a:ext cx="3336729" cy="2115210"/>
          </a:xfrm>
          <a:prstGeom prst="rect">
            <a:avLst/>
          </a:prstGeom>
        </p:spPr>
      </p:pic>
      <p:sp>
        <p:nvSpPr>
          <p:cNvPr id="5" name="文本框 4">
            <a:extLst>
              <a:ext uri="{FF2B5EF4-FFF2-40B4-BE49-F238E27FC236}">
                <a16:creationId xmlns:a16="http://schemas.microsoft.com/office/drawing/2014/main" id="{9A077471-D8B5-72FA-CD60-2094F10783B3}"/>
              </a:ext>
            </a:extLst>
          </p:cNvPr>
          <p:cNvSpPr txBox="1"/>
          <p:nvPr/>
        </p:nvSpPr>
        <p:spPr>
          <a:xfrm>
            <a:off x="8182643" y="224830"/>
            <a:ext cx="3409883" cy="369332"/>
          </a:xfrm>
          <a:prstGeom prst="rect">
            <a:avLst/>
          </a:prstGeom>
          <a:noFill/>
        </p:spPr>
        <p:txBody>
          <a:bodyPr wrap="square" rtlCol="0">
            <a:spAutoFit/>
          </a:bodyPr>
          <a:lstStyle/>
          <a:p>
            <a:r>
              <a:rPr lang="en-US" altLang="zh-CN" b="1" dirty="0">
                <a:solidFill>
                  <a:schemeClr val="bg1"/>
                </a:solidFill>
              </a:rPr>
              <a:t>https://mazu.wmc-bj.net</a:t>
            </a:r>
            <a:endParaRPr lang="zh-CN" altLang="en-US" b="1"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3" y="0"/>
            <a:ext cx="12192021" cy="6858186"/>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7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矩形 2"/>
          <p:cNvSpPr/>
          <p:nvPr/>
        </p:nvSpPr>
        <p:spPr>
          <a:xfrm>
            <a:off x="1471295" y="862965"/>
            <a:ext cx="5303520" cy="422275"/>
          </a:xfrm>
          <a:prstGeom prst="rect">
            <a:avLst/>
          </a:prstGeom>
        </p:spPr>
        <p:txBody>
          <a:bodyPr wrap="square" lIns="53768" tIns="26883" rIns="53768" bIns="26883">
            <a:spAutoFit/>
          </a:bodyPr>
          <a:lstStyle/>
          <a:p>
            <a:pPr marL="0" marR="0" lvl="0" algn="l"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Arial Narrow" panose="020B0606020202030204" pitchFamily="34" charset="0"/>
                <a:ea typeface="等线" panose="02010600030101010101" pitchFamily="2" charset="-122"/>
              </a:rPr>
              <a:t>(4) Information Support</a:t>
            </a:r>
          </a:p>
        </p:txBody>
      </p:sp>
      <p:grpSp>
        <p:nvGrpSpPr>
          <p:cNvPr id="67" name="组合 66"/>
          <p:cNvGrpSpPr/>
          <p:nvPr/>
        </p:nvGrpSpPr>
        <p:grpSpPr>
          <a:xfrm>
            <a:off x="83" y="5286"/>
            <a:ext cx="12171759" cy="1061623"/>
            <a:chOff x="0" y="5239"/>
            <a:chExt cx="12171925" cy="1061638"/>
          </a:xfrm>
        </p:grpSpPr>
        <p:cxnSp>
          <p:nvCxnSpPr>
            <p:cNvPr id="72" name="直接连接符 71"/>
            <p:cNvCxnSpPr/>
            <p:nvPr/>
          </p:nvCxnSpPr>
          <p:spPr>
            <a:xfrm>
              <a:off x="1371917" y="755439"/>
              <a:ext cx="10800008" cy="0"/>
            </a:xfrm>
            <a:prstGeom prst="line">
              <a:avLst/>
            </a:prstGeom>
            <a:ln w="38100">
              <a:solidFill>
                <a:schemeClr val="bg1"/>
              </a:solidFill>
            </a:ln>
          </p:spPr>
          <p:style>
            <a:lnRef idx="0">
              <a:srgbClr val="FFFFFF"/>
            </a:lnRef>
            <a:fillRef idx="0">
              <a:srgbClr val="FFFFFF"/>
            </a:fillRef>
            <a:effectRef idx="0">
              <a:srgbClr val="FFFFFF"/>
            </a:effectRef>
            <a:fontRef idx="minor">
              <a:schemeClr val="tx1"/>
            </a:fontRef>
          </p:style>
        </p:cxnSp>
        <p:pic>
          <p:nvPicPr>
            <p:cNvPr id="73" name="图片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9"/>
              <a:ext cx="1165692" cy="1061638"/>
            </a:xfrm>
            <a:prstGeom prst="rect">
              <a:avLst/>
            </a:prstGeom>
          </p:spPr>
        </p:pic>
        <p:pic>
          <p:nvPicPr>
            <p:cNvPr id="75" name="图片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77752" y="38372"/>
              <a:ext cx="657153" cy="657153"/>
            </a:xfrm>
            <a:prstGeom prst="rect">
              <a:avLst/>
            </a:prstGeom>
          </p:spPr>
        </p:pic>
      </p:grpSp>
      <p:sp>
        <p:nvSpPr>
          <p:cNvPr id="77" name="矩形 76"/>
          <p:cNvSpPr/>
          <p:nvPr/>
        </p:nvSpPr>
        <p:spPr>
          <a:xfrm>
            <a:off x="1378585" y="-20955"/>
            <a:ext cx="9841865" cy="765175"/>
          </a:xfrm>
          <a:prstGeom prst="rect">
            <a:avLst/>
          </a:prstGeom>
        </p:spPr>
        <p:txBody>
          <a:bodyPr wrap="square">
            <a:noAutofit/>
          </a:bodyPr>
          <a:lstStyle/>
          <a:p>
            <a:pPr lvl="0" algn="just">
              <a:lnSpc>
                <a:spcPct val="150000"/>
              </a:lnSpc>
              <a:buClrTx/>
              <a:buSzTx/>
              <a:buFontTx/>
            </a:pPr>
            <a:r>
              <a:rPr lang="en-US" altLang="zh-CN" sz="2700" dirty="0">
                <a:solidFill>
                  <a:schemeClr val="bg1"/>
                </a:solidFill>
                <a:latin typeface="Impact" panose="020B0806030902050204" charset="0"/>
                <a:ea typeface="Times New Roman" panose="02020603050405020304"/>
                <a:cs typeface="Impact" panose="020B0806030902050204" charset="0"/>
                <a:sym typeface="+mn-ea"/>
              </a:rPr>
              <a:t>2. MAZU products and services</a:t>
            </a:r>
          </a:p>
        </p:txBody>
      </p:sp>
      <p:pic>
        <p:nvPicPr>
          <p:cNvPr id="10" name="图片 10" descr="b39e4b61238a6ca4fd66f51da74e626b"/>
          <p:cNvPicPr>
            <a:picLocks noChangeAspect="1"/>
          </p:cNvPicPr>
          <p:nvPr/>
        </p:nvPicPr>
        <p:blipFill>
          <a:blip r:embed="rId5"/>
          <a:stretch>
            <a:fillRect/>
          </a:stretch>
        </p:blipFill>
        <p:spPr>
          <a:xfrm>
            <a:off x="187150" y="2965440"/>
            <a:ext cx="11638848" cy="2618563"/>
          </a:xfrm>
          <a:prstGeom prst="rect">
            <a:avLst/>
          </a:prstGeom>
        </p:spPr>
      </p:pic>
      <p:sp>
        <p:nvSpPr>
          <p:cNvPr id="2" name="TextBox 18"/>
          <p:cNvSpPr txBox="1"/>
          <p:nvPr/>
        </p:nvSpPr>
        <p:spPr>
          <a:xfrm>
            <a:off x="187150" y="1499695"/>
            <a:ext cx="11638848" cy="1135183"/>
          </a:xfrm>
          <a:prstGeom prst="rect">
            <a:avLst/>
          </a:prstGeom>
          <a:noFill/>
        </p:spPr>
        <p:txBody>
          <a:bodyPr wrap="square" rtlCol="0">
            <a:spAutoFit/>
          </a:bodyPr>
          <a:lstStyle>
            <a:defPPr>
              <a:defRPr lang="en-US"/>
            </a:defPPr>
            <a:lvl1pPr lvl="0" algn="ctr">
              <a:defRPr sz="2380" b="1" kern="0">
                <a:solidFill>
                  <a:schemeClr val="bg1"/>
                </a:solidFill>
                <a:latin typeface="Arial Black" panose="020B0A04020102020204" pitchFamily="34" charset="0"/>
              </a:defRPr>
            </a:lvl1pPr>
          </a:lstStyle>
          <a:p>
            <a:pPr algn="l">
              <a:lnSpc>
                <a:spcPct val="130000"/>
              </a:lnSpc>
            </a:pPr>
            <a:r>
              <a:rPr lang="en-US" altLang="zh-CN" sz="1800" b="0" dirty="0">
                <a:solidFill>
                  <a:srgbClr val="FFFF00"/>
                </a:solidFill>
                <a:latin typeface="Arial" panose="020B0604020202020204" pitchFamily="34" charset="0"/>
                <a:cs typeface="Arial" panose="020B0604020202020204" pitchFamily="34" charset="0"/>
              </a:rPr>
              <a:t>A global data sharing service chain</a:t>
            </a:r>
            <a:r>
              <a:rPr lang="en-US" altLang="zh-CN" sz="1800" b="0" dirty="0">
                <a:latin typeface="Arial" panose="020B0604020202020204" pitchFamily="34" charset="0"/>
                <a:cs typeface="Arial" panose="020B0604020202020204" pitchFamily="34" charset="0"/>
              </a:rPr>
              <a:t> comprising the Global Telecommunication System (</a:t>
            </a:r>
            <a:r>
              <a:rPr lang="en-US" altLang="zh-CN" sz="1800" b="0" dirty="0">
                <a:solidFill>
                  <a:srgbClr val="FFFF00"/>
                </a:solidFill>
                <a:latin typeface="Arial" panose="020B0604020202020204" pitchFamily="34" charset="0"/>
                <a:cs typeface="Arial" panose="020B0604020202020204" pitchFamily="34" charset="0"/>
              </a:rPr>
              <a:t>GTS</a:t>
            </a:r>
            <a:r>
              <a:rPr lang="en-US" altLang="zh-CN" sz="1800" b="0" dirty="0">
                <a:latin typeface="Arial" panose="020B0604020202020204" pitchFamily="34" charset="0"/>
                <a:cs typeface="Arial" panose="020B0604020202020204" pitchFamily="34" charset="0"/>
              </a:rPr>
              <a:t>), WMO Information System 2.0 (</a:t>
            </a:r>
            <a:r>
              <a:rPr lang="en-US" altLang="zh-CN" sz="1800" b="0" dirty="0">
                <a:solidFill>
                  <a:srgbClr val="FFFF00"/>
                </a:solidFill>
                <a:latin typeface="Arial" panose="020B0604020202020204" pitchFamily="34" charset="0"/>
                <a:cs typeface="Arial" panose="020B0604020202020204" pitchFamily="34" charset="0"/>
              </a:rPr>
              <a:t>WIS 2.0</a:t>
            </a:r>
            <a:r>
              <a:rPr lang="en-US" altLang="zh-CN" sz="1800" b="0" dirty="0">
                <a:latin typeface="Arial" panose="020B0604020202020204" pitchFamily="34" charset="0"/>
                <a:cs typeface="Arial" panose="020B0604020202020204" pitchFamily="34" charset="0"/>
              </a:rPr>
              <a:t>), </a:t>
            </a:r>
            <a:r>
              <a:rPr lang="en-US" altLang="zh-CN" sz="1800" b="0" dirty="0">
                <a:solidFill>
                  <a:srgbClr val="FFFF00"/>
                </a:solidFill>
                <a:latin typeface="Arial" panose="020B0604020202020204" pitchFamily="34" charset="0"/>
                <a:cs typeface="Arial" panose="020B0604020202020204" pitchFamily="34" charset="0"/>
              </a:rPr>
              <a:t>CMACast</a:t>
            </a:r>
            <a:r>
              <a:rPr lang="en-US" altLang="zh-CN" sz="1800" b="0" dirty="0">
                <a:latin typeface="Arial" panose="020B0604020202020204" pitchFamily="34" charset="0"/>
                <a:cs typeface="Arial" panose="020B0604020202020204" pitchFamily="34" charset="0"/>
              </a:rPr>
              <a:t>, </a:t>
            </a:r>
            <a:r>
              <a:rPr lang="en-US" altLang="zh-CN" sz="1800" b="0" dirty="0">
                <a:solidFill>
                  <a:srgbClr val="FFFF00"/>
                </a:solidFill>
                <a:latin typeface="Arial" panose="020B0604020202020204" pitchFamily="34" charset="0"/>
                <a:cs typeface="Arial" panose="020B0604020202020204" pitchFamily="34" charset="0"/>
              </a:rPr>
              <a:t>overseas cloud nodes</a:t>
            </a:r>
            <a:r>
              <a:rPr lang="en-US" altLang="zh-CN" sz="1800" b="0" dirty="0">
                <a:latin typeface="Arial" panose="020B0604020202020204" pitchFamily="34" charset="0"/>
                <a:cs typeface="Arial" panose="020B0604020202020204" pitchFamily="34" charset="0"/>
              </a:rPr>
              <a:t>, and the </a:t>
            </a:r>
            <a:r>
              <a:rPr lang="en-US" altLang="zh-CN" sz="1800" b="0" dirty="0">
                <a:solidFill>
                  <a:srgbClr val="FFFF00"/>
                </a:solidFill>
                <a:latin typeface="Arial" panose="020B0604020202020204" pitchFamily="34" charset="0"/>
                <a:cs typeface="Arial" panose="020B0604020202020204" pitchFamily="34" charset="0"/>
              </a:rPr>
              <a:t>China Meteorological Data Service Platform</a:t>
            </a:r>
            <a:r>
              <a:rPr lang="en-US" altLang="zh-CN" sz="1800" b="0" dirty="0">
                <a:latin typeface="Arial" panose="020B0604020202020204" pitchFamily="34" charset="0"/>
                <a:cs typeface="Arial" panose="020B0604020202020204" pitchFamily="34" charset="0"/>
              </a:rPr>
              <a:t> (International Edition), with an annual real-time data exchange volume of approximately 910 TB.</a:t>
            </a:r>
          </a:p>
        </p:txBody>
      </p:sp>
      <p:sp>
        <p:nvSpPr>
          <p:cNvPr id="5" name="文本框 4">
            <a:extLst>
              <a:ext uri="{FF2B5EF4-FFF2-40B4-BE49-F238E27FC236}">
                <a16:creationId xmlns:a16="http://schemas.microsoft.com/office/drawing/2014/main" id="{04B46FB8-1AFE-A0A2-F1CA-B4CDF5B1131C}"/>
              </a:ext>
            </a:extLst>
          </p:cNvPr>
          <p:cNvSpPr txBox="1"/>
          <p:nvPr/>
        </p:nvSpPr>
        <p:spPr>
          <a:xfrm>
            <a:off x="8182643" y="224830"/>
            <a:ext cx="3409883" cy="369332"/>
          </a:xfrm>
          <a:prstGeom prst="rect">
            <a:avLst/>
          </a:prstGeom>
          <a:noFill/>
        </p:spPr>
        <p:txBody>
          <a:bodyPr wrap="square" rtlCol="0">
            <a:spAutoFit/>
          </a:bodyPr>
          <a:lstStyle/>
          <a:p>
            <a:r>
              <a:rPr lang="en-US" altLang="zh-CN" b="1" dirty="0">
                <a:solidFill>
                  <a:schemeClr val="bg1"/>
                </a:solidFill>
              </a:rPr>
              <a:t>https://mazu.wmc-bj.net</a:t>
            </a:r>
            <a:endParaRPr lang="zh-CN" altLang="en-US" b="1"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3" y="0"/>
            <a:ext cx="12192021" cy="6858186"/>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7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矩形 2"/>
          <p:cNvSpPr/>
          <p:nvPr/>
        </p:nvSpPr>
        <p:spPr>
          <a:xfrm>
            <a:off x="1288864" y="863589"/>
            <a:ext cx="7330115" cy="423623"/>
          </a:xfrm>
          <a:prstGeom prst="rect">
            <a:avLst/>
          </a:prstGeom>
        </p:spPr>
        <p:txBody>
          <a:bodyPr wrap="none" lIns="53768" tIns="26883" rIns="53768" bIns="26883">
            <a:spAutoFit/>
          </a:bodyPr>
          <a:lstStyle/>
          <a:p>
            <a:pPr marL="0" marR="0" lvl="0" algn="l"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Arial Narrow" panose="020B0606020202030204" pitchFamily="34" charset="0"/>
                <a:ea typeface="等线" panose="02010600030101010101" pitchFamily="2" charset="-122"/>
              </a:rPr>
              <a:t>(5) China's Experience in Disaster Prevention and Mitigation</a:t>
            </a:r>
            <a:endParaRPr kumimoji="0" lang="en-US" altLang="zh-CN" sz="2115" b="1" i="0" u="none" strike="noStrike" kern="1200" cap="none" spc="0" normalizeH="0" baseline="0" noProof="0" dirty="0">
              <a:ln>
                <a:noFill/>
              </a:ln>
              <a:solidFill>
                <a:srgbClr val="FFFF00"/>
              </a:solidFill>
              <a:effectLst/>
              <a:uLnTx/>
              <a:uFillTx/>
              <a:latin typeface="Arial Narrow" panose="020B0606020202030204" pitchFamily="34" charset="0"/>
              <a:ea typeface="等线" panose="02010600030101010101" pitchFamily="2" charset="-122"/>
            </a:endParaRPr>
          </a:p>
        </p:txBody>
      </p:sp>
      <p:grpSp>
        <p:nvGrpSpPr>
          <p:cNvPr id="67" name="组合 66"/>
          <p:cNvGrpSpPr/>
          <p:nvPr/>
        </p:nvGrpSpPr>
        <p:grpSpPr>
          <a:xfrm>
            <a:off x="83" y="5286"/>
            <a:ext cx="12171759" cy="1061623"/>
            <a:chOff x="0" y="5239"/>
            <a:chExt cx="12171925" cy="1061638"/>
          </a:xfrm>
        </p:grpSpPr>
        <p:cxnSp>
          <p:nvCxnSpPr>
            <p:cNvPr id="72" name="直接连接符 71"/>
            <p:cNvCxnSpPr/>
            <p:nvPr/>
          </p:nvCxnSpPr>
          <p:spPr>
            <a:xfrm>
              <a:off x="1371917" y="755439"/>
              <a:ext cx="10800008" cy="0"/>
            </a:xfrm>
            <a:prstGeom prst="line">
              <a:avLst/>
            </a:prstGeom>
            <a:ln w="38100">
              <a:solidFill>
                <a:schemeClr val="bg1"/>
              </a:solidFill>
            </a:ln>
          </p:spPr>
          <p:style>
            <a:lnRef idx="0">
              <a:srgbClr val="FFFFFF"/>
            </a:lnRef>
            <a:fillRef idx="0">
              <a:srgbClr val="FFFFFF"/>
            </a:fillRef>
            <a:effectRef idx="0">
              <a:srgbClr val="FFFFFF"/>
            </a:effectRef>
            <a:fontRef idx="minor">
              <a:schemeClr val="tx1"/>
            </a:fontRef>
          </p:style>
        </p:cxnSp>
        <p:pic>
          <p:nvPicPr>
            <p:cNvPr id="73" name="图片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9"/>
              <a:ext cx="1165692" cy="1061638"/>
            </a:xfrm>
            <a:prstGeom prst="rect">
              <a:avLst/>
            </a:prstGeom>
          </p:spPr>
        </p:pic>
        <p:pic>
          <p:nvPicPr>
            <p:cNvPr id="75" name="图片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77752" y="38372"/>
              <a:ext cx="657153" cy="657153"/>
            </a:xfrm>
            <a:prstGeom prst="rect">
              <a:avLst/>
            </a:prstGeom>
          </p:spPr>
        </p:pic>
      </p:grpSp>
      <p:sp>
        <p:nvSpPr>
          <p:cNvPr id="77" name="矩形 76"/>
          <p:cNvSpPr/>
          <p:nvPr/>
        </p:nvSpPr>
        <p:spPr>
          <a:xfrm>
            <a:off x="1372235" y="-36830"/>
            <a:ext cx="9841865" cy="730250"/>
          </a:xfrm>
          <a:prstGeom prst="rect">
            <a:avLst/>
          </a:prstGeom>
        </p:spPr>
        <p:txBody>
          <a:bodyPr wrap="square">
            <a:noAutofit/>
          </a:bodyPr>
          <a:lstStyle/>
          <a:p>
            <a:pPr lvl="0" algn="just">
              <a:lnSpc>
                <a:spcPct val="150000"/>
              </a:lnSpc>
              <a:buClrTx/>
              <a:buSzTx/>
              <a:buFontTx/>
            </a:pPr>
            <a:r>
              <a:rPr lang="en-US" altLang="zh-CN" sz="2700" dirty="0">
                <a:solidFill>
                  <a:schemeClr val="bg1"/>
                </a:solidFill>
                <a:latin typeface="Impact" panose="020B0806030902050204" charset="0"/>
                <a:ea typeface="Times New Roman" panose="02020603050405020304"/>
                <a:cs typeface="Impact" panose="020B0806030902050204" charset="0"/>
                <a:sym typeface="+mn-ea"/>
              </a:rPr>
              <a:t>2. MAZU products and services</a:t>
            </a:r>
          </a:p>
        </p:txBody>
      </p:sp>
      <p:grpSp>
        <p:nvGrpSpPr>
          <p:cNvPr id="5" name="组合 4">
            <a:extLst>
              <a:ext uri="{FF2B5EF4-FFF2-40B4-BE49-F238E27FC236}">
                <a16:creationId xmlns:a16="http://schemas.microsoft.com/office/drawing/2014/main" id="{47D447FA-F415-035D-F8B9-9D47DCE4F402}"/>
              </a:ext>
            </a:extLst>
          </p:cNvPr>
          <p:cNvGrpSpPr/>
          <p:nvPr/>
        </p:nvGrpSpPr>
        <p:grpSpPr>
          <a:xfrm>
            <a:off x="128588" y="2465388"/>
            <a:ext cx="6137901" cy="4064000"/>
            <a:chOff x="6006596" y="2689225"/>
            <a:chExt cx="5942330" cy="3816350"/>
          </a:xfrm>
        </p:grpSpPr>
        <p:pic>
          <p:nvPicPr>
            <p:cNvPr id="6" name="图片 5"/>
            <p:cNvPicPr>
              <a:picLocks noChangeAspect="1"/>
            </p:cNvPicPr>
            <p:nvPr/>
          </p:nvPicPr>
          <p:blipFill>
            <a:blip r:embed="rId5"/>
            <a:stretch>
              <a:fillRect/>
            </a:stretch>
          </p:blipFill>
          <p:spPr>
            <a:xfrm>
              <a:off x="6006596" y="2689225"/>
              <a:ext cx="5942330" cy="3816350"/>
            </a:xfrm>
            <a:prstGeom prst="rect">
              <a:avLst/>
            </a:prstGeom>
          </p:spPr>
        </p:pic>
        <p:sp>
          <p:nvSpPr>
            <p:cNvPr id="7" name="矩形 6"/>
            <p:cNvSpPr/>
            <p:nvPr/>
          </p:nvSpPr>
          <p:spPr>
            <a:xfrm>
              <a:off x="8617991" y="3073216"/>
              <a:ext cx="545059" cy="292794"/>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060"/>
            </a:p>
          </p:txBody>
        </p:sp>
      </p:grpSp>
      <p:sp>
        <p:nvSpPr>
          <p:cNvPr id="2" name="文本框 1"/>
          <p:cNvSpPr txBox="1"/>
          <p:nvPr/>
        </p:nvSpPr>
        <p:spPr>
          <a:xfrm>
            <a:off x="1724296" y="1285864"/>
            <a:ext cx="10095230" cy="1019253"/>
          </a:xfrm>
          <a:prstGeom prst="rect">
            <a:avLst/>
          </a:prstGeom>
          <a:noFill/>
        </p:spPr>
        <p:txBody>
          <a:bodyPr wrap="square" rtlCol="0" anchor="t">
            <a:spAutoFit/>
          </a:bodyPr>
          <a:lstStyle/>
          <a:p>
            <a:pPr marL="0" marR="0" lvl="0" indent="0" algn="l" defTabSz="457200" rtl="0" eaLnBrk="1" fontAlgn="auto" latinLnBrk="0" hangingPunct="1">
              <a:lnSpc>
                <a:spcPct val="130000"/>
              </a:lnSpc>
              <a:spcBef>
                <a:spcPts val="0"/>
              </a:spcBef>
              <a:spcAft>
                <a:spcPts val="0"/>
              </a:spcAft>
              <a:buClrTx/>
              <a:buSzTx/>
              <a:buFontTx/>
              <a:buNone/>
              <a:defRPr/>
            </a:pPr>
            <a:r>
              <a:rPr lang="en-US" altLang="zh-CN" sz="1600" noProof="0" dirty="0">
                <a:ln>
                  <a:noFill/>
                </a:ln>
                <a:solidFill>
                  <a:srgbClr val="FFFF00"/>
                </a:solidFill>
                <a:effectLst/>
                <a:uLnTx/>
                <a:uFillTx/>
                <a:latin typeface="Arial" panose="020B0604020202020204" pitchFamily="34" charset="0"/>
                <a:ea typeface="等线" panose="02010600030101010101" pitchFamily="2" charset="-122"/>
                <a:cs typeface="Arial" panose="020B0604020202020204" pitchFamily="34" charset="0"/>
                <a:sym typeface="+mn-ea"/>
              </a:rPr>
              <a:t>Progressive Service Efficiency (From Medium-range to Nowcasting)</a:t>
            </a:r>
            <a:endParaRPr kumimoji="0" lang="en-US" altLang="zh-CN" sz="1600" i="0" u="none" strike="noStrike" kern="1200" cap="none" spc="0" normalizeH="0" baseline="0" noProof="0" dirty="0">
              <a:ln>
                <a:noFill/>
              </a:ln>
              <a:solidFill>
                <a:srgbClr val="FFFF0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457200" rtl="0" eaLnBrk="1" fontAlgn="auto" latinLnBrk="0" hangingPunct="1">
              <a:lnSpc>
                <a:spcPct val="130000"/>
              </a:lnSpc>
              <a:spcBef>
                <a:spcPts val="0"/>
              </a:spcBef>
              <a:spcAft>
                <a:spcPts val="0"/>
              </a:spcAft>
              <a:buClrTx/>
              <a:buSzTx/>
              <a:buFontTx/>
              <a:buNone/>
              <a:defRPr/>
            </a:pPr>
            <a:r>
              <a:rPr lang="en-US" altLang="zh-CN" sz="1600" noProof="0" dirty="0">
                <a:ln>
                  <a:noFill/>
                </a:ln>
                <a:solidFill>
                  <a:srgbClr val="FFFF00"/>
                </a:solidFill>
                <a:effectLst/>
                <a:uLnTx/>
                <a:uFillTx/>
                <a:latin typeface="Arial" panose="020B0604020202020204" pitchFamily="34" charset="0"/>
                <a:ea typeface="等线" panose="02010600030101010101" pitchFamily="2" charset="-122"/>
                <a:cs typeface="Arial" panose="020B0604020202020204" pitchFamily="34" charset="0"/>
                <a:sym typeface="+mn-ea"/>
              </a:rPr>
              <a:t>Progressive Accuracy of Affected Areas (From Regional to township/street level)</a:t>
            </a:r>
            <a:endParaRPr kumimoji="0" lang="en-US" altLang="zh-CN" sz="1600" i="0" u="none" strike="noStrike" kern="1200" cap="none" spc="0" normalizeH="0" baseline="0" noProof="0" dirty="0">
              <a:ln>
                <a:noFill/>
              </a:ln>
              <a:solidFill>
                <a:srgbClr val="FFFF0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457200" rtl="0" eaLnBrk="1" fontAlgn="auto" latinLnBrk="0" hangingPunct="1">
              <a:lnSpc>
                <a:spcPct val="130000"/>
              </a:lnSpc>
              <a:spcBef>
                <a:spcPts val="0"/>
              </a:spcBef>
              <a:spcAft>
                <a:spcPts val="0"/>
              </a:spcAft>
              <a:buClrTx/>
              <a:buSzTx/>
              <a:buFontTx/>
              <a:buNone/>
              <a:defRPr/>
            </a:pPr>
            <a:r>
              <a:rPr lang="en-US" altLang="zh-CN" sz="1600" noProof="0" dirty="0">
                <a:ln>
                  <a:noFill/>
                </a:ln>
                <a:solidFill>
                  <a:srgbClr val="FFFF00"/>
                </a:solidFill>
                <a:effectLst/>
                <a:uLnTx/>
                <a:uFillTx/>
                <a:latin typeface="Arial" panose="020B0604020202020204" pitchFamily="34" charset="0"/>
                <a:ea typeface="等线" panose="02010600030101010101" pitchFamily="2" charset="-122"/>
                <a:cs typeface="Arial" panose="020B0604020202020204" pitchFamily="34" charset="0"/>
                <a:sym typeface="+mn-ea"/>
              </a:rPr>
              <a:t>Progressive Responding Measures (From Risk Zone Identification to Take Action) </a:t>
            </a:r>
          </a:p>
        </p:txBody>
      </p:sp>
      <p:pic>
        <p:nvPicPr>
          <p:cNvPr id="8" name="图片 7">
            <a:extLst>
              <a:ext uri="{FF2B5EF4-FFF2-40B4-BE49-F238E27FC236}">
                <a16:creationId xmlns:a16="http://schemas.microsoft.com/office/drawing/2014/main" id="{E2F27F96-9C0C-6A08-E3EA-0D4639971D8C}"/>
              </a:ext>
            </a:extLst>
          </p:cNvPr>
          <p:cNvPicPr>
            <a:picLocks noChangeAspect="1"/>
          </p:cNvPicPr>
          <p:nvPr/>
        </p:nvPicPr>
        <p:blipFill>
          <a:blip r:embed="rId6"/>
          <a:stretch>
            <a:fillRect/>
          </a:stretch>
        </p:blipFill>
        <p:spPr>
          <a:xfrm>
            <a:off x="6590564" y="2317210"/>
            <a:ext cx="5168050" cy="2886282"/>
          </a:xfrm>
          <a:prstGeom prst="rect">
            <a:avLst/>
          </a:prstGeom>
        </p:spPr>
      </p:pic>
      <p:pic>
        <p:nvPicPr>
          <p:cNvPr id="9" name="图片 8">
            <a:extLst>
              <a:ext uri="{FF2B5EF4-FFF2-40B4-BE49-F238E27FC236}">
                <a16:creationId xmlns:a16="http://schemas.microsoft.com/office/drawing/2014/main" id="{5FABA0DB-D8FF-C4ED-5F4E-8A972EF9B581}"/>
              </a:ext>
            </a:extLst>
          </p:cNvPr>
          <p:cNvPicPr>
            <a:picLocks noChangeAspect="1"/>
          </p:cNvPicPr>
          <p:nvPr/>
        </p:nvPicPr>
        <p:blipFill>
          <a:blip r:embed="rId7"/>
          <a:srcRect b="4137"/>
          <a:stretch>
            <a:fillRect/>
          </a:stretch>
        </p:blipFill>
        <p:spPr>
          <a:xfrm>
            <a:off x="6590564" y="4124422"/>
            <a:ext cx="5168050" cy="2733578"/>
          </a:xfrm>
          <a:prstGeom prst="rect">
            <a:avLst/>
          </a:prstGeom>
        </p:spPr>
      </p:pic>
      <p:sp>
        <p:nvSpPr>
          <p:cNvPr id="10" name="文本框 9">
            <a:extLst>
              <a:ext uri="{FF2B5EF4-FFF2-40B4-BE49-F238E27FC236}">
                <a16:creationId xmlns:a16="http://schemas.microsoft.com/office/drawing/2014/main" id="{909A01BA-6031-81A2-6E65-480CA559B166}"/>
              </a:ext>
            </a:extLst>
          </p:cNvPr>
          <p:cNvSpPr txBox="1"/>
          <p:nvPr/>
        </p:nvSpPr>
        <p:spPr>
          <a:xfrm>
            <a:off x="8182643" y="224830"/>
            <a:ext cx="3409883" cy="369332"/>
          </a:xfrm>
          <a:prstGeom prst="rect">
            <a:avLst/>
          </a:prstGeom>
          <a:noFill/>
        </p:spPr>
        <p:txBody>
          <a:bodyPr wrap="square" rtlCol="0">
            <a:spAutoFit/>
          </a:bodyPr>
          <a:lstStyle/>
          <a:p>
            <a:r>
              <a:rPr lang="en-US" altLang="zh-CN" b="1" dirty="0">
                <a:solidFill>
                  <a:schemeClr val="bg1"/>
                </a:solidFill>
              </a:rPr>
              <a:t>https://mazu.wmc-bj.net</a:t>
            </a:r>
            <a:endParaRPr lang="zh-CN" altLang="en-US" b="1" dirty="0">
              <a:solidFill>
                <a:schemeClr val="bg1"/>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366.49952755905514,&quot;left&quot;:26.95,&quot;top&quot;:169.78181102362205,&quot;width&quot;:927.0829921259843}"/>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355.91732283464563,&quot;left&quot;:92.24992125984252,&quot;top&quot;:106.91283464566929,&quot;width&quot;:859.1408661417323}"/>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915.2,&quot;left&quot;:17.85,&quot;top&quot;:-256.45,&quot;width&quot;:1395.1}"/>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498.05,&quot;left&quot;:721.8,&quot;top&quot;:330.3,&quot;width&quot;:886.15}"/>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312.95,&quot;left&quot;:15.1,&quot;top&quot;:177.1,&quot;width&quot;:938.55}"/>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355.91732283464563,&quot;left&quot;:92.24992125984252,&quot;top&quot;:106.91283464566929,&quot;width&quot;:802.7000787401574}"/>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355.91732283464563,&quot;left&quot;:92.24992125984252,&quot;top&quot;:106.91283464566929,&quot;width&quot;:802.7000787401574}"/>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355.91732283464563,&quot;left&quot;:92.24992125984252,&quot;top&quot;:106.91283464566929,&quot;width&quot;:802.7000787401574}"/>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355.91732283464563,&quot;left&quot;:92.24992125984252,&quot;top&quot;:106.91283464566929,&quot;width&quot;:802.700078740157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426</TotalTime>
  <Words>3522</Words>
  <Application>Microsoft Office PowerPoint</Application>
  <PresentationFormat>Widescreen</PresentationFormat>
  <Paragraphs>293</Paragraphs>
  <Slides>30</Slides>
  <Notes>30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等线</vt:lpstr>
      <vt:lpstr>等线 Light</vt:lpstr>
      <vt:lpstr>微软雅黑</vt:lpstr>
      <vt:lpstr>Roboto Regular</vt:lpstr>
      <vt:lpstr>黑体</vt:lpstr>
      <vt:lpstr>Aptos</vt:lpstr>
      <vt:lpstr>Arial</vt:lpstr>
      <vt:lpstr>Arial Black</vt:lpstr>
      <vt:lpstr>Arial Narrow</vt:lpstr>
      <vt:lpstr>Calibri</vt:lpstr>
      <vt:lpstr>Impact</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邓京勉:拟稿</dc:creator>
  <cp:lastModifiedBy>SHA Sha</cp:lastModifiedBy>
  <cp:revision>293</cp:revision>
  <dcterms:created xsi:type="dcterms:W3CDTF">2026-04-03T01:30:00Z</dcterms:created>
  <dcterms:modified xsi:type="dcterms:W3CDTF">2026-06-30T08:26:13Z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81F27883511043A48354E20176B86690_13</vt:lpwstr>
  </property>
  <property fmtid="{D5CDD505-2E9C-101B-9397-08002B2CF9AE}" pid="4" name="MSIP_Label_2a3a108f-898d-4589-9ebc-7ee3b46df9b8_Enabled">
    <vt:lpwstr>true</vt:lpwstr>
  </property>
  <property fmtid="{D5CDD505-2E9C-101B-9397-08002B2CF9AE}" pid="5" name="MSIP_Label_2a3a108f-898d-4589-9ebc-7ee3b46df9b8_SetDate">
    <vt:lpwstr>2026-06-30T06:20:19Z</vt:lpwstr>
  </property>
  <property fmtid="{D5CDD505-2E9C-101B-9397-08002B2CF9AE}" pid="6" name="MSIP_Label_2a3a108f-898d-4589-9ebc-7ee3b46df9b8_Method">
    <vt:lpwstr>Standard</vt:lpwstr>
  </property>
  <property fmtid="{D5CDD505-2E9C-101B-9397-08002B2CF9AE}" pid="7" name="MSIP_Label_2a3a108f-898d-4589-9ebc-7ee3b46df9b8_Name">
    <vt:lpwstr>Official use only</vt:lpwstr>
  </property>
  <property fmtid="{D5CDD505-2E9C-101B-9397-08002B2CF9AE}" pid="8" name="MSIP_Label_2a3a108f-898d-4589-9ebc-7ee3b46df9b8_SiteId">
    <vt:lpwstr>462ad9ae-d7d9-4206-b874-71b1e079776f</vt:lpwstr>
  </property>
  <property fmtid="{D5CDD505-2E9C-101B-9397-08002B2CF9AE}" pid="9" name="MSIP_Label_2a3a108f-898d-4589-9ebc-7ee3b46df9b8_ActionId">
    <vt:lpwstr>6e79deb4-23b1-4718-85d9-4657b6e07d36</vt:lpwstr>
  </property>
  <property fmtid="{D5CDD505-2E9C-101B-9397-08002B2CF9AE}" pid="10" name="MSIP_Label_2a3a108f-898d-4589-9ebc-7ee3b46df9b8_ContentBits">
    <vt:lpwstr>0</vt:lpwstr>
  </property>
  <property fmtid="{D5CDD505-2E9C-101B-9397-08002B2CF9AE}" pid="11" name="MSIP_Label_2a3a108f-898d-4589-9ebc-7ee3b46df9b8_Tag">
    <vt:lpwstr>10, 3, 0, 1</vt:lpwstr>
  </property>
</Properties>
</file>