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39" r:id="rId2"/>
    <p:sldId id="2396" r:id="rId3"/>
    <p:sldId id="2508" r:id="rId4"/>
    <p:sldId id="2397" r:id="rId5"/>
    <p:sldId id="2398" r:id="rId6"/>
    <p:sldId id="2399" r:id="rId7"/>
    <p:sldId id="2500" r:id="rId8"/>
    <p:sldId id="2501" r:id="rId9"/>
    <p:sldId id="2400" r:id="rId10"/>
    <p:sldId id="2401" r:id="rId11"/>
    <p:sldId id="2403" r:id="rId12"/>
    <p:sldId id="2404" r:id="rId13"/>
    <p:sldId id="2502" r:id="rId14"/>
    <p:sldId id="2519" r:id="rId15"/>
    <p:sldId id="2520" r:id="rId16"/>
    <p:sldId id="2521" r:id="rId17"/>
    <p:sldId id="2522" r:id="rId18"/>
    <p:sldId id="2523" r:id="rId19"/>
    <p:sldId id="2524" r:id="rId20"/>
    <p:sldId id="2525" r:id="rId21"/>
    <p:sldId id="2526" r:id="rId22"/>
    <p:sldId id="2527" r:id="rId23"/>
    <p:sldId id="2528" r:id="rId24"/>
    <p:sldId id="2529" r:id="rId25"/>
    <p:sldId id="2530" r:id="rId26"/>
    <p:sldId id="2531" r:id="rId27"/>
    <p:sldId id="2532" r:id="rId28"/>
    <p:sldId id="2533" r:id="rId29"/>
    <p:sldId id="2534" r:id="rId30"/>
    <p:sldId id="2535" r:id="rId31"/>
    <p:sldId id="2536" r:id="rId32"/>
    <p:sldId id="2537" r:id="rId33"/>
    <p:sldId id="2538" r:id="rId34"/>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8F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438" autoAdjust="0"/>
    <p:restoredTop sz="94676"/>
  </p:normalViewPr>
  <p:slideViewPr>
    <p:cSldViewPr snapToGrid="0">
      <p:cViewPr>
        <p:scale>
          <a:sx n="59" d="100"/>
          <a:sy n="59" d="100"/>
        </p:scale>
        <p:origin x="288" y="1696"/>
      </p:cViewPr>
      <p:guideLst>
        <p:guide orient="horz" pos="2160"/>
        <p:guide pos="2880"/>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3845CB3-73C4-4593-AD4B-0978E4934F11}"/>
              </a:ext>
            </a:extLst>
          </p:cNvPr>
          <p:cNvSpPr>
            <a:spLocks noGrp="1" noChangeArrowheads="1"/>
          </p:cNvSpPr>
          <p:nvPr>
            <p:ph type="dt" sz="half" idx="10"/>
          </p:nvPr>
        </p:nvSpPr>
        <p:spPr>
          <a:ln/>
        </p:spPr>
        <p:txBody>
          <a:bodyPr/>
          <a:lstStyle>
            <a:lvl1pPr>
              <a:defRPr/>
            </a:lvl1pPr>
          </a:lstStyle>
          <a:p>
            <a:pPr>
              <a:defRPr/>
            </a:pPr>
            <a:fld id="{C5EB930F-2536-4F37-87BA-913CF74D31AF}" type="datetime1">
              <a:rPr lang="en-US" altLang="zh-CN"/>
              <a:pPr>
                <a:defRPr/>
              </a:pPr>
              <a:t>11/18/20</a:t>
            </a:fld>
            <a:endParaRPr lang="en-US" altLang="zh-CN" sz="1800" dirty="0">
              <a:solidFill>
                <a:schemeClr val="tx1"/>
              </a:solidFill>
            </a:endParaRPr>
          </a:p>
        </p:txBody>
      </p:sp>
      <p:sp>
        <p:nvSpPr>
          <p:cNvPr id="5" name="页脚占位符 4">
            <a:extLst>
              <a:ext uri="{FF2B5EF4-FFF2-40B4-BE49-F238E27FC236}">
                <a16:creationId xmlns:a16="http://schemas.microsoft.com/office/drawing/2014/main" id="{D4C9A626-8AC2-4C23-B1CB-ACF8D0668F0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00A31FF-F0E6-4572-9554-2818B00601BD}"/>
              </a:ext>
            </a:extLst>
          </p:cNvPr>
          <p:cNvSpPr>
            <a:spLocks noGrp="1" noChangeArrowheads="1"/>
          </p:cNvSpPr>
          <p:nvPr>
            <p:ph type="sldNum" sz="quarter" idx="12"/>
          </p:nvPr>
        </p:nvSpPr>
        <p:spPr>
          <a:ln/>
        </p:spPr>
        <p:txBody>
          <a:bodyPr/>
          <a:lstStyle>
            <a:lvl1pPr>
              <a:defRPr/>
            </a:lvl1pPr>
          </a:lstStyle>
          <a:p>
            <a:fld id="{30EB1A1A-B9C5-40E2-B0DA-40FADABC5E75}"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316244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AB60C1D-9CC5-4EEA-B801-9ADD73569B90}"/>
              </a:ext>
            </a:extLst>
          </p:cNvPr>
          <p:cNvSpPr>
            <a:spLocks noGrp="1" noChangeArrowheads="1"/>
          </p:cNvSpPr>
          <p:nvPr>
            <p:ph type="dt" sz="half" idx="10"/>
          </p:nvPr>
        </p:nvSpPr>
        <p:spPr>
          <a:ln/>
        </p:spPr>
        <p:txBody>
          <a:bodyPr/>
          <a:lstStyle>
            <a:lvl1pPr>
              <a:defRPr/>
            </a:lvl1pPr>
          </a:lstStyle>
          <a:p>
            <a:pPr>
              <a:defRPr/>
            </a:pPr>
            <a:fld id="{743FA3A7-BC11-4BE5-8B59-C0DD3E567DD4}" type="datetime1">
              <a:rPr lang="en-US" altLang="zh-CN"/>
              <a:pPr>
                <a:defRPr/>
              </a:pPr>
              <a:t>11/18/20</a:t>
            </a:fld>
            <a:endParaRPr lang="en-US" altLang="zh-CN" sz="1800" dirty="0">
              <a:solidFill>
                <a:schemeClr val="tx1"/>
              </a:solidFill>
            </a:endParaRPr>
          </a:p>
        </p:txBody>
      </p:sp>
      <p:sp>
        <p:nvSpPr>
          <p:cNvPr id="5" name="页脚占位符 4">
            <a:extLst>
              <a:ext uri="{FF2B5EF4-FFF2-40B4-BE49-F238E27FC236}">
                <a16:creationId xmlns:a16="http://schemas.microsoft.com/office/drawing/2014/main" id="{7E87BC2D-8A92-4728-BC92-0034A5AFC13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7ACADCF-C5B8-4C1D-9DDD-2CB3183858DB}"/>
              </a:ext>
            </a:extLst>
          </p:cNvPr>
          <p:cNvSpPr>
            <a:spLocks noGrp="1" noChangeArrowheads="1"/>
          </p:cNvSpPr>
          <p:nvPr>
            <p:ph type="sldNum" sz="quarter" idx="12"/>
          </p:nvPr>
        </p:nvSpPr>
        <p:spPr>
          <a:ln/>
        </p:spPr>
        <p:txBody>
          <a:bodyPr/>
          <a:lstStyle>
            <a:lvl1pPr>
              <a:defRPr/>
            </a:lvl1pPr>
          </a:lstStyle>
          <a:p>
            <a:fld id="{3797A051-ACBB-4970-B0B7-DE5DCC89B6F8}"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296091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601186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6011862"/>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7392885-B9C6-42FE-9C5E-E9F2A97D2813}"/>
              </a:ext>
            </a:extLst>
          </p:cNvPr>
          <p:cNvSpPr>
            <a:spLocks noGrp="1" noChangeArrowheads="1"/>
          </p:cNvSpPr>
          <p:nvPr>
            <p:ph type="dt" sz="half" idx="10"/>
          </p:nvPr>
        </p:nvSpPr>
        <p:spPr>
          <a:ln/>
        </p:spPr>
        <p:txBody>
          <a:bodyPr/>
          <a:lstStyle>
            <a:lvl1pPr>
              <a:defRPr/>
            </a:lvl1pPr>
          </a:lstStyle>
          <a:p>
            <a:pPr>
              <a:defRPr/>
            </a:pPr>
            <a:fld id="{42DD8CA0-02B5-40B1-BB75-22D68ECFA919}" type="datetime1">
              <a:rPr lang="en-US" altLang="zh-CN"/>
              <a:pPr>
                <a:defRPr/>
              </a:pPr>
              <a:t>11/18/20</a:t>
            </a:fld>
            <a:endParaRPr lang="en-US" altLang="zh-CN" sz="1800" dirty="0">
              <a:solidFill>
                <a:schemeClr val="tx1"/>
              </a:solidFill>
            </a:endParaRPr>
          </a:p>
        </p:txBody>
      </p:sp>
      <p:sp>
        <p:nvSpPr>
          <p:cNvPr id="5" name="页脚占位符 4">
            <a:extLst>
              <a:ext uri="{FF2B5EF4-FFF2-40B4-BE49-F238E27FC236}">
                <a16:creationId xmlns:a16="http://schemas.microsoft.com/office/drawing/2014/main" id="{8C7243A7-525A-4C96-874C-BC2DB97674B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2D3D953-2388-4FF9-BF6F-16D227DC5334}"/>
              </a:ext>
            </a:extLst>
          </p:cNvPr>
          <p:cNvSpPr>
            <a:spLocks noGrp="1" noChangeArrowheads="1"/>
          </p:cNvSpPr>
          <p:nvPr>
            <p:ph type="sldNum" sz="quarter" idx="12"/>
          </p:nvPr>
        </p:nvSpPr>
        <p:spPr>
          <a:ln/>
        </p:spPr>
        <p:txBody>
          <a:bodyPr/>
          <a:lstStyle>
            <a:lvl1pPr>
              <a:defRPr/>
            </a:lvl1pPr>
          </a:lstStyle>
          <a:p>
            <a:fld id="{82E6DE15-92E9-4B01-BFCC-E992B4A2127B}"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2773562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4229F52-746A-42C4-924C-70ED567FE543}"/>
              </a:ext>
            </a:extLst>
          </p:cNvPr>
          <p:cNvSpPr>
            <a:spLocks noGrp="1" noChangeArrowheads="1"/>
          </p:cNvSpPr>
          <p:nvPr>
            <p:ph type="dt" sz="half" idx="10"/>
          </p:nvPr>
        </p:nvSpPr>
        <p:spPr>
          <a:ln/>
        </p:spPr>
        <p:txBody>
          <a:bodyPr/>
          <a:lstStyle>
            <a:lvl1pPr>
              <a:defRPr/>
            </a:lvl1pPr>
          </a:lstStyle>
          <a:p>
            <a:pPr>
              <a:defRPr/>
            </a:pPr>
            <a:fld id="{248F9DBA-BF21-4427-AFBB-739092BFFF83}" type="datetime1">
              <a:rPr lang="en-US" altLang="zh-CN"/>
              <a:pPr>
                <a:defRPr/>
              </a:pPr>
              <a:t>11/18/20</a:t>
            </a:fld>
            <a:endParaRPr lang="en-US" altLang="zh-CN" sz="1800" dirty="0">
              <a:solidFill>
                <a:schemeClr val="tx1"/>
              </a:solidFill>
            </a:endParaRPr>
          </a:p>
        </p:txBody>
      </p:sp>
      <p:sp>
        <p:nvSpPr>
          <p:cNvPr id="5" name="页脚占位符 4">
            <a:extLst>
              <a:ext uri="{FF2B5EF4-FFF2-40B4-BE49-F238E27FC236}">
                <a16:creationId xmlns:a16="http://schemas.microsoft.com/office/drawing/2014/main" id="{A066C09A-9724-4D5C-A195-E3FEE81108D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566951A-3B83-4143-AF29-942ED2F752BF}"/>
              </a:ext>
            </a:extLst>
          </p:cNvPr>
          <p:cNvSpPr>
            <a:spLocks noGrp="1" noChangeArrowheads="1"/>
          </p:cNvSpPr>
          <p:nvPr>
            <p:ph type="sldNum" sz="quarter" idx="12"/>
          </p:nvPr>
        </p:nvSpPr>
        <p:spPr>
          <a:ln/>
        </p:spPr>
        <p:txBody>
          <a:bodyPr/>
          <a:lstStyle>
            <a:lvl1pPr>
              <a:defRPr/>
            </a:lvl1pPr>
          </a:lstStyle>
          <a:p>
            <a:fld id="{8D97F0C8-ED61-441F-97EF-FE1029E075F2}"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412145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5FE3B51-2D45-430F-AB2E-C40C81AC9D7E}"/>
              </a:ext>
            </a:extLst>
          </p:cNvPr>
          <p:cNvSpPr>
            <a:spLocks noGrp="1" noChangeArrowheads="1"/>
          </p:cNvSpPr>
          <p:nvPr>
            <p:ph type="dt" sz="half" idx="10"/>
          </p:nvPr>
        </p:nvSpPr>
        <p:spPr>
          <a:ln/>
        </p:spPr>
        <p:txBody>
          <a:bodyPr/>
          <a:lstStyle>
            <a:lvl1pPr>
              <a:defRPr/>
            </a:lvl1pPr>
          </a:lstStyle>
          <a:p>
            <a:pPr>
              <a:defRPr/>
            </a:pPr>
            <a:fld id="{53414973-3456-4785-A5A0-28DF597AA5C7}" type="datetime1">
              <a:rPr lang="en-US" altLang="zh-CN"/>
              <a:pPr>
                <a:defRPr/>
              </a:pPr>
              <a:t>11/18/20</a:t>
            </a:fld>
            <a:endParaRPr lang="en-US" altLang="zh-CN" sz="1800" dirty="0">
              <a:solidFill>
                <a:schemeClr val="tx1"/>
              </a:solidFill>
            </a:endParaRPr>
          </a:p>
        </p:txBody>
      </p:sp>
      <p:sp>
        <p:nvSpPr>
          <p:cNvPr id="5" name="页脚占位符 4">
            <a:extLst>
              <a:ext uri="{FF2B5EF4-FFF2-40B4-BE49-F238E27FC236}">
                <a16:creationId xmlns:a16="http://schemas.microsoft.com/office/drawing/2014/main" id="{514914B7-53BC-499D-8A37-6CD75FD67A2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A54BF11-158D-474F-B944-59B41C0AE763}"/>
              </a:ext>
            </a:extLst>
          </p:cNvPr>
          <p:cNvSpPr>
            <a:spLocks noGrp="1" noChangeArrowheads="1"/>
          </p:cNvSpPr>
          <p:nvPr>
            <p:ph type="sldNum" sz="quarter" idx="12"/>
          </p:nvPr>
        </p:nvSpPr>
        <p:spPr>
          <a:ln/>
        </p:spPr>
        <p:txBody>
          <a:bodyPr/>
          <a:lstStyle>
            <a:lvl1pPr>
              <a:defRPr/>
            </a:lvl1pPr>
          </a:lstStyle>
          <a:p>
            <a:fld id="{33E0EF08-C201-4C7A-B315-D06D2FC514B2}"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1682262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6863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00200"/>
            <a:ext cx="4038600" cy="46863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CE8BB03C-8F79-4AA2-9560-69FC24D13D43}"/>
              </a:ext>
            </a:extLst>
          </p:cNvPr>
          <p:cNvSpPr>
            <a:spLocks noGrp="1" noChangeArrowheads="1"/>
          </p:cNvSpPr>
          <p:nvPr>
            <p:ph type="dt" sz="half" idx="10"/>
          </p:nvPr>
        </p:nvSpPr>
        <p:spPr>
          <a:ln/>
        </p:spPr>
        <p:txBody>
          <a:bodyPr/>
          <a:lstStyle>
            <a:lvl1pPr>
              <a:defRPr/>
            </a:lvl1pPr>
          </a:lstStyle>
          <a:p>
            <a:pPr>
              <a:defRPr/>
            </a:pPr>
            <a:fld id="{38FE2B2D-7123-48A4-877D-E44A58A27B99}" type="datetime1">
              <a:rPr lang="en-US" altLang="zh-CN"/>
              <a:pPr>
                <a:defRPr/>
              </a:pPr>
              <a:t>11/18/20</a:t>
            </a:fld>
            <a:endParaRPr lang="en-US" altLang="zh-CN" sz="1800" dirty="0">
              <a:solidFill>
                <a:schemeClr val="tx1"/>
              </a:solidFill>
            </a:endParaRPr>
          </a:p>
        </p:txBody>
      </p:sp>
      <p:sp>
        <p:nvSpPr>
          <p:cNvPr id="6" name="页脚占位符 4">
            <a:extLst>
              <a:ext uri="{FF2B5EF4-FFF2-40B4-BE49-F238E27FC236}">
                <a16:creationId xmlns:a16="http://schemas.microsoft.com/office/drawing/2014/main" id="{F52A4DBE-E0BA-4A56-B3E9-0997FD3E1E71}"/>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CA4223CD-0719-4C62-8A71-09CBC7384E0E}"/>
              </a:ext>
            </a:extLst>
          </p:cNvPr>
          <p:cNvSpPr>
            <a:spLocks noGrp="1" noChangeArrowheads="1"/>
          </p:cNvSpPr>
          <p:nvPr>
            <p:ph type="sldNum" sz="quarter" idx="12"/>
          </p:nvPr>
        </p:nvSpPr>
        <p:spPr>
          <a:ln/>
        </p:spPr>
        <p:txBody>
          <a:bodyPr/>
          <a:lstStyle>
            <a:lvl1pPr>
              <a:defRPr/>
            </a:lvl1pPr>
          </a:lstStyle>
          <a:p>
            <a:fld id="{AD195B84-6749-49DB-B7F9-2B7B419C606A}"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2721331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7632CD48-6F71-421E-BE1E-941126C77B54}"/>
              </a:ext>
            </a:extLst>
          </p:cNvPr>
          <p:cNvSpPr>
            <a:spLocks noGrp="1" noChangeArrowheads="1"/>
          </p:cNvSpPr>
          <p:nvPr>
            <p:ph type="dt" sz="half" idx="10"/>
          </p:nvPr>
        </p:nvSpPr>
        <p:spPr>
          <a:ln/>
        </p:spPr>
        <p:txBody>
          <a:bodyPr/>
          <a:lstStyle>
            <a:lvl1pPr>
              <a:defRPr/>
            </a:lvl1pPr>
          </a:lstStyle>
          <a:p>
            <a:pPr>
              <a:defRPr/>
            </a:pPr>
            <a:fld id="{447231A8-AB8D-4EF3-AB25-E7FEFC97D9E6}" type="datetime1">
              <a:rPr lang="en-US" altLang="zh-CN"/>
              <a:pPr>
                <a:defRPr/>
              </a:pPr>
              <a:t>11/18/20</a:t>
            </a:fld>
            <a:endParaRPr lang="en-US" altLang="zh-CN" sz="1800" dirty="0">
              <a:solidFill>
                <a:schemeClr val="tx1"/>
              </a:solidFill>
            </a:endParaRPr>
          </a:p>
        </p:txBody>
      </p:sp>
      <p:sp>
        <p:nvSpPr>
          <p:cNvPr id="8" name="页脚占位符 4">
            <a:extLst>
              <a:ext uri="{FF2B5EF4-FFF2-40B4-BE49-F238E27FC236}">
                <a16:creationId xmlns:a16="http://schemas.microsoft.com/office/drawing/2014/main" id="{843D5433-5E4E-40EE-96E7-0A36D2AB8AC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8A0A051D-479B-4991-9BC2-B82F4F35FBC1}"/>
              </a:ext>
            </a:extLst>
          </p:cNvPr>
          <p:cNvSpPr>
            <a:spLocks noGrp="1" noChangeArrowheads="1"/>
          </p:cNvSpPr>
          <p:nvPr>
            <p:ph type="sldNum" sz="quarter" idx="12"/>
          </p:nvPr>
        </p:nvSpPr>
        <p:spPr>
          <a:ln/>
        </p:spPr>
        <p:txBody>
          <a:bodyPr/>
          <a:lstStyle>
            <a:lvl1pPr>
              <a:defRPr/>
            </a:lvl1pPr>
          </a:lstStyle>
          <a:p>
            <a:fld id="{7F4DE2F8-35F6-4EE0-BA43-E7FB051E6FFB}"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4108397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3D341C1A-7FE9-4F97-A2EE-4549F8982C35}"/>
              </a:ext>
            </a:extLst>
          </p:cNvPr>
          <p:cNvSpPr>
            <a:spLocks noGrp="1" noChangeArrowheads="1"/>
          </p:cNvSpPr>
          <p:nvPr>
            <p:ph type="dt" sz="half" idx="10"/>
          </p:nvPr>
        </p:nvSpPr>
        <p:spPr>
          <a:ln/>
        </p:spPr>
        <p:txBody>
          <a:bodyPr/>
          <a:lstStyle>
            <a:lvl1pPr>
              <a:defRPr/>
            </a:lvl1pPr>
          </a:lstStyle>
          <a:p>
            <a:pPr>
              <a:defRPr/>
            </a:pPr>
            <a:fld id="{7DDF676D-9402-4A45-B150-F23A74972818}" type="datetime1">
              <a:rPr lang="en-US" altLang="zh-CN"/>
              <a:pPr>
                <a:defRPr/>
              </a:pPr>
              <a:t>11/18/20</a:t>
            </a:fld>
            <a:endParaRPr lang="en-US" altLang="zh-CN" sz="1800" dirty="0">
              <a:solidFill>
                <a:schemeClr val="tx1"/>
              </a:solidFill>
            </a:endParaRPr>
          </a:p>
        </p:txBody>
      </p:sp>
      <p:sp>
        <p:nvSpPr>
          <p:cNvPr id="4" name="页脚占位符 4">
            <a:extLst>
              <a:ext uri="{FF2B5EF4-FFF2-40B4-BE49-F238E27FC236}">
                <a16:creationId xmlns:a16="http://schemas.microsoft.com/office/drawing/2014/main" id="{5D81432D-F9F6-4164-B5B4-CB02B96364E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3A8CC29C-4B52-4193-977D-F0990EC361D2}"/>
              </a:ext>
            </a:extLst>
          </p:cNvPr>
          <p:cNvSpPr>
            <a:spLocks noGrp="1" noChangeArrowheads="1"/>
          </p:cNvSpPr>
          <p:nvPr>
            <p:ph type="sldNum" sz="quarter" idx="12"/>
          </p:nvPr>
        </p:nvSpPr>
        <p:spPr>
          <a:ln/>
        </p:spPr>
        <p:txBody>
          <a:bodyPr/>
          <a:lstStyle>
            <a:lvl1pPr>
              <a:defRPr/>
            </a:lvl1pPr>
          </a:lstStyle>
          <a:p>
            <a:fld id="{2CB6AA10-B767-45CB-AF26-C01F989E3736}"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1615531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E7581987-ACA0-4AF6-B61C-1FBE4DFBEA5A}"/>
              </a:ext>
            </a:extLst>
          </p:cNvPr>
          <p:cNvSpPr>
            <a:spLocks noGrp="1" noChangeArrowheads="1"/>
          </p:cNvSpPr>
          <p:nvPr>
            <p:ph type="dt" sz="half" idx="10"/>
          </p:nvPr>
        </p:nvSpPr>
        <p:spPr>
          <a:ln/>
        </p:spPr>
        <p:txBody>
          <a:bodyPr/>
          <a:lstStyle>
            <a:lvl1pPr>
              <a:defRPr/>
            </a:lvl1pPr>
          </a:lstStyle>
          <a:p>
            <a:pPr>
              <a:defRPr/>
            </a:pPr>
            <a:fld id="{C83A2B1B-22EE-455D-A077-6621CB0FB18B}" type="datetime1">
              <a:rPr lang="en-US" altLang="zh-CN"/>
              <a:pPr>
                <a:defRPr/>
              </a:pPr>
              <a:t>11/18/20</a:t>
            </a:fld>
            <a:endParaRPr lang="en-US" altLang="zh-CN" sz="1800" dirty="0">
              <a:solidFill>
                <a:schemeClr val="tx1"/>
              </a:solidFill>
            </a:endParaRPr>
          </a:p>
        </p:txBody>
      </p:sp>
      <p:sp>
        <p:nvSpPr>
          <p:cNvPr id="3" name="页脚占位符 4">
            <a:extLst>
              <a:ext uri="{FF2B5EF4-FFF2-40B4-BE49-F238E27FC236}">
                <a16:creationId xmlns:a16="http://schemas.microsoft.com/office/drawing/2014/main" id="{ACA45280-03FA-4D91-94A4-F3BBB8D03A7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6D5E14C8-1713-44C7-B150-14DAFC0468B9}"/>
              </a:ext>
            </a:extLst>
          </p:cNvPr>
          <p:cNvSpPr>
            <a:spLocks noGrp="1" noChangeArrowheads="1"/>
          </p:cNvSpPr>
          <p:nvPr>
            <p:ph type="sldNum" sz="quarter" idx="12"/>
          </p:nvPr>
        </p:nvSpPr>
        <p:spPr>
          <a:ln/>
        </p:spPr>
        <p:txBody>
          <a:bodyPr/>
          <a:lstStyle>
            <a:lvl1pPr>
              <a:defRPr/>
            </a:lvl1pPr>
          </a:lstStyle>
          <a:p>
            <a:fld id="{4AAF535A-DDFC-4762-BA1A-CA5A216C60C7}"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3170660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AD8ABD2-8995-41FC-BAB6-2741ACF5A433}"/>
              </a:ext>
            </a:extLst>
          </p:cNvPr>
          <p:cNvSpPr>
            <a:spLocks noGrp="1" noChangeArrowheads="1"/>
          </p:cNvSpPr>
          <p:nvPr>
            <p:ph type="dt" sz="half" idx="10"/>
          </p:nvPr>
        </p:nvSpPr>
        <p:spPr>
          <a:ln/>
        </p:spPr>
        <p:txBody>
          <a:bodyPr/>
          <a:lstStyle>
            <a:lvl1pPr>
              <a:defRPr/>
            </a:lvl1pPr>
          </a:lstStyle>
          <a:p>
            <a:pPr>
              <a:defRPr/>
            </a:pPr>
            <a:fld id="{D02BCDDE-1EFA-46BD-A234-4028648DCC2A}" type="datetime1">
              <a:rPr lang="en-US" altLang="zh-CN"/>
              <a:pPr>
                <a:defRPr/>
              </a:pPr>
              <a:t>11/18/20</a:t>
            </a:fld>
            <a:endParaRPr lang="en-US" altLang="zh-CN" sz="1800" dirty="0">
              <a:solidFill>
                <a:schemeClr val="tx1"/>
              </a:solidFill>
            </a:endParaRPr>
          </a:p>
        </p:txBody>
      </p:sp>
      <p:sp>
        <p:nvSpPr>
          <p:cNvPr id="6" name="页脚占位符 4">
            <a:extLst>
              <a:ext uri="{FF2B5EF4-FFF2-40B4-BE49-F238E27FC236}">
                <a16:creationId xmlns:a16="http://schemas.microsoft.com/office/drawing/2014/main" id="{A21F6682-6353-4EDD-803B-425F4B6CF13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16FF74D-BDED-4E14-80BB-89211C8EE72A}"/>
              </a:ext>
            </a:extLst>
          </p:cNvPr>
          <p:cNvSpPr>
            <a:spLocks noGrp="1" noChangeArrowheads="1"/>
          </p:cNvSpPr>
          <p:nvPr>
            <p:ph type="sldNum" sz="quarter" idx="12"/>
          </p:nvPr>
        </p:nvSpPr>
        <p:spPr>
          <a:ln/>
        </p:spPr>
        <p:txBody>
          <a:bodyPr/>
          <a:lstStyle>
            <a:lvl1pPr>
              <a:defRPr/>
            </a:lvl1pPr>
          </a:lstStyle>
          <a:p>
            <a:fld id="{6C32D812-602B-46FF-9B47-FE1141C1BBB5}"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3908716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Franklin Gothic Book" panose="020B0503020102020204" pitchFamily="34" charset="0"/>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A114502E-579E-4321-A9F2-54C22A93DFA3}"/>
              </a:ext>
            </a:extLst>
          </p:cNvPr>
          <p:cNvSpPr>
            <a:spLocks noGrp="1" noChangeArrowheads="1"/>
          </p:cNvSpPr>
          <p:nvPr>
            <p:ph type="dt" sz="half" idx="10"/>
          </p:nvPr>
        </p:nvSpPr>
        <p:spPr>
          <a:ln/>
        </p:spPr>
        <p:txBody>
          <a:bodyPr/>
          <a:lstStyle>
            <a:lvl1pPr>
              <a:defRPr/>
            </a:lvl1pPr>
          </a:lstStyle>
          <a:p>
            <a:pPr>
              <a:defRPr/>
            </a:pPr>
            <a:fld id="{C00E36C4-D06D-4CBC-87A9-F5D24273125E}" type="datetime1">
              <a:rPr lang="en-US" altLang="zh-CN"/>
              <a:pPr>
                <a:defRPr/>
              </a:pPr>
              <a:t>11/18/20</a:t>
            </a:fld>
            <a:endParaRPr lang="en-US" altLang="zh-CN" sz="1800" dirty="0">
              <a:solidFill>
                <a:schemeClr val="tx1"/>
              </a:solidFill>
            </a:endParaRPr>
          </a:p>
        </p:txBody>
      </p:sp>
      <p:sp>
        <p:nvSpPr>
          <p:cNvPr id="6" name="页脚占位符 4">
            <a:extLst>
              <a:ext uri="{FF2B5EF4-FFF2-40B4-BE49-F238E27FC236}">
                <a16:creationId xmlns:a16="http://schemas.microsoft.com/office/drawing/2014/main" id="{EDD569E8-DFD8-419A-AE94-B0A09761F24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B8F9CD4-01A8-44C9-B552-63F0EAC71A2F}"/>
              </a:ext>
            </a:extLst>
          </p:cNvPr>
          <p:cNvSpPr>
            <a:spLocks noGrp="1" noChangeArrowheads="1"/>
          </p:cNvSpPr>
          <p:nvPr>
            <p:ph type="sldNum" sz="quarter" idx="12"/>
          </p:nvPr>
        </p:nvSpPr>
        <p:spPr>
          <a:ln/>
        </p:spPr>
        <p:txBody>
          <a:bodyPr/>
          <a:lstStyle>
            <a:lvl1pPr>
              <a:defRPr/>
            </a:lvl1pPr>
          </a:lstStyle>
          <a:p>
            <a:fld id="{E547D22F-5435-428B-A33F-6DA5C7B16619}" type="slidenum">
              <a:rPr lang="zh-CN" altLang="en-US"/>
              <a:pPr/>
              <a:t>‹#›</a:t>
            </a:fld>
            <a:endParaRPr lang="en-US" altLang="zh-CN" sz="1800" b="0" dirty="0">
              <a:solidFill>
                <a:schemeClr val="tx1"/>
              </a:solidFill>
            </a:endParaRPr>
          </a:p>
        </p:txBody>
      </p:sp>
    </p:spTree>
    <p:extLst>
      <p:ext uri="{BB962C8B-B14F-4D97-AF65-F5344CB8AC3E}">
        <p14:creationId xmlns:p14="http://schemas.microsoft.com/office/powerpoint/2010/main" val="1236500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矩形 6">
            <a:extLst>
              <a:ext uri="{FF2B5EF4-FFF2-40B4-BE49-F238E27FC236}">
                <a16:creationId xmlns:a16="http://schemas.microsoft.com/office/drawing/2014/main" id="{9CFAE158-18BA-4221-90FB-43BD150CA16A}"/>
              </a:ext>
            </a:extLst>
          </p:cNvPr>
          <p:cNvSpPr>
            <a:spLocks noChangeArrowheads="1"/>
          </p:cNvSpPr>
          <p:nvPr/>
        </p:nvSpPr>
        <p:spPr bwMode="auto">
          <a:xfrm>
            <a:off x="0" y="6678613"/>
            <a:ext cx="9144000" cy="179387"/>
          </a:xfrm>
          <a:prstGeom prst="rect">
            <a:avLst/>
          </a:prstGeom>
          <a:gradFill rotWithShape="1">
            <a:gsLst>
              <a:gs pos="0">
                <a:srgbClr val="918415"/>
              </a:gs>
              <a:gs pos="50000">
                <a:srgbClr val="EEEDE7"/>
              </a:gs>
              <a:gs pos="100000">
                <a:srgbClr val="91841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黑体" panose="02010609060101010101" pitchFamily="49" charset="-122"/>
              <a:ea typeface="黑体" panose="02010609060101010101" pitchFamily="49" charset="-122"/>
              <a:sym typeface="黑体" panose="02010609060101010101" pitchFamily="49" charset="-122"/>
            </a:endParaRPr>
          </a:p>
        </p:txBody>
      </p:sp>
      <p:sp>
        <p:nvSpPr>
          <p:cNvPr id="1027" name="标题占位符 1">
            <a:extLst>
              <a:ext uri="{FF2B5EF4-FFF2-40B4-BE49-F238E27FC236}">
                <a16:creationId xmlns:a16="http://schemas.microsoft.com/office/drawing/2014/main" id="{94D3A765-3131-4963-A714-F45446077DE3}"/>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sym typeface="Franklin Gothic Medium" panose="020B0603020102020204" pitchFamily="34" charset="0"/>
              </a:rPr>
              <a:t>单击此处编辑母版标题样式</a:t>
            </a:r>
          </a:p>
        </p:txBody>
      </p:sp>
      <p:sp>
        <p:nvSpPr>
          <p:cNvPr id="1028" name="文本占位符 2">
            <a:extLst>
              <a:ext uri="{FF2B5EF4-FFF2-40B4-BE49-F238E27FC236}">
                <a16:creationId xmlns:a16="http://schemas.microsoft.com/office/drawing/2014/main" id="{54207D59-3919-4DB6-B852-3FB6B32D1AF8}"/>
              </a:ext>
            </a:extLst>
          </p:cNvPr>
          <p:cNvSpPr>
            <a:spLocks noGrp="1" noChangeArrowheads="1"/>
          </p:cNvSpPr>
          <p:nvPr>
            <p:ph type="body" idx="1"/>
          </p:nvPr>
        </p:nvSpPr>
        <p:spPr bwMode="auto">
          <a:xfrm>
            <a:off x="457200" y="1600200"/>
            <a:ext cx="82296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sym typeface="Franklin Gothic Book" pitchFamily="2" charset="0"/>
              </a:rPr>
              <a:t>单击此处编辑母版文本样式</a:t>
            </a:r>
          </a:p>
          <a:p>
            <a:pPr lvl="1"/>
            <a:r>
              <a:rPr lang="zh-CN" altLang="zh-CN">
                <a:sym typeface="Franklin Gothic Book" pitchFamily="2" charset="0"/>
              </a:rPr>
              <a:t>第二级</a:t>
            </a:r>
          </a:p>
          <a:p>
            <a:pPr lvl="2"/>
            <a:r>
              <a:rPr lang="zh-CN" altLang="zh-CN">
                <a:sym typeface="Franklin Gothic Book" pitchFamily="2" charset="0"/>
              </a:rPr>
              <a:t>第三级</a:t>
            </a:r>
          </a:p>
          <a:p>
            <a:pPr lvl="3"/>
            <a:r>
              <a:rPr lang="zh-CN" altLang="zh-CN">
                <a:sym typeface="Franklin Gothic Book" pitchFamily="2" charset="0"/>
              </a:rPr>
              <a:t>第四级</a:t>
            </a:r>
          </a:p>
          <a:p>
            <a:pPr lvl="4"/>
            <a:r>
              <a:rPr lang="zh-CN" altLang="zh-CN">
                <a:sym typeface="Franklin Gothic Book" pitchFamily="2" charset="0"/>
              </a:rPr>
              <a:t>第五级</a:t>
            </a:r>
          </a:p>
        </p:txBody>
      </p:sp>
      <p:sp>
        <p:nvSpPr>
          <p:cNvPr id="1029" name="日期占位符 3">
            <a:extLst>
              <a:ext uri="{FF2B5EF4-FFF2-40B4-BE49-F238E27FC236}">
                <a16:creationId xmlns:a16="http://schemas.microsoft.com/office/drawing/2014/main" id="{D13506FB-CA67-4F06-BF12-5714ED3B3A32}"/>
              </a:ext>
            </a:extLst>
          </p:cNvPr>
          <p:cNvSpPr>
            <a:spLocks noGrp="1" noChangeArrowheads="1"/>
          </p:cNvSpPr>
          <p:nvPr>
            <p:ph type="dt" sz="half" idx="2"/>
          </p:nvPr>
        </p:nvSpPr>
        <p:spPr bwMode="auto">
          <a:xfrm>
            <a:off x="76200" y="6400800"/>
            <a:ext cx="3200400" cy="284163"/>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buFont typeface="Arial" panose="020B0604020202020204" pitchFamily="34" charset="0"/>
              <a:buNone/>
              <a:defRPr sz="1100" smtClean="0">
                <a:solidFill>
                  <a:srgbClr val="626262"/>
                </a:solidFill>
              </a:defRPr>
            </a:lvl1pPr>
          </a:lstStyle>
          <a:p>
            <a:pPr>
              <a:defRPr/>
            </a:pPr>
            <a:fld id="{47B72181-50D9-478A-8838-7A1934F89F18}" type="datetime1">
              <a:rPr lang="en-US" altLang="zh-CN"/>
              <a:pPr>
                <a:defRPr/>
              </a:pPr>
              <a:t>11/18/20</a:t>
            </a:fld>
            <a:endParaRPr lang="en-US" altLang="zh-CN" sz="1800" dirty="0">
              <a:solidFill>
                <a:schemeClr val="tx1"/>
              </a:solidFill>
            </a:endParaRPr>
          </a:p>
        </p:txBody>
      </p:sp>
      <p:sp>
        <p:nvSpPr>
          <p:cNvPr id="1030" name="页脚占位符 4">
            <a:extLst>
              <a:ext uri="{FF2B5EF4-FFF2-40B4-BE49-F238E27FC236}">
                <a16:creationId xmlns:a16="http://schemas.microsoft.com/office/drawing/2014/main" id="{28FA9B0B-4531-44CD-97F4-013D52880B68}"/>
              </a:ext>
            </a:extLst>
          </p:cNvPr>
          <p:cNvSpPr>
            <a:spLocks noGrp="1" noChangeArrowheads="1"/>
          </p:cNvSpPr>
          <p:nvPr>
            <p:ph type="ftr" sz="quarter" idx="3"/>
          </p:nvPr>
        </p:nvSpPr>
        <p:spPr bwMode="auto">
          <a:xfrm>
            <a:off x="5334000" y="6400800"/>
            <a:ext cx="3733800" cy="284163"/>
          </a:xfrm>
          <a:prstGeom prst="rect">
            <a:avLst/>
          </a:prstGeom>
          <a:noFill/>
          <a:ln>
            <a:noFill/>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100">
                <a:solidFill>
                  <a:srgbClr val="626262"/>
                </a:solidFill>
              </a:defRPr>
            </a:lvl1pPr>
          </a:lstStyle>
          <a:p>
            <a:pPr>
              <a:defRPr/>
            </a:pPr>
            <a:endParaRPr lang="zh-CN" altLang="en-US"/>
          </a:p>
        </p:txBody>
      </p:sp>
      <p:sp>
        <p:nvSpPr>
          <p:cNvPr id="1031" name="灯片编号占位符 5">
            <a:extLst>
              <a:ext uri="{FF2B5EF4-FFF2-40B4-BE49-F238E27FC236}">
                <a16:creationId xmlns:a16="http://schemas.microsoft.com/office/drawing/2014/main" id="{BCD25C3C-8CD9-4766-B898-250D39B3172D}"/>
              </a:ext>
            </a:extLst>
          </p:cNvPr>
          <p:cNvSpPr>
            <a:spLocks noGrp="1" noChangeArrowheads="1"/>
          </p:cNvSpPr>
          <p:nvPr>
            <p:ph type="sldNum" sz="quarter" idx="4"/>
          </p:nvPr>
        </p:nvSpPr>
        <p:spPr bwMode="auto">
          <a:xfrm>
            <a:off x="4114800" y="6400800"/>
            <a:ext cx="914400" cy="282575"/>
          </a:xfrm>
          <a:prstGeom prst="rect">
            <a:avLst/>
          </a:prstGeom>
          <a:noFill/>
          <a:ln>
            <a:noFill/>
          </a:ln>
        </p:spPr>
        <p:txBody>
          <a:bodyPr vert="horz" wrap="square" lIns="45720" tIns="45720" rIns="45720" bIns="45720" numCol="1" anchor="ctr" anchorCtr="0" compatLnSpc="1">
            <a:prstTxWarp prst="textNoShape">
              <a:avLst/>
            </a:prstTxWarp>
          </a:bodyPr>
          <a:lstStyle>
            <a:lvl1pPr algn="ctr" eaLnBrk="1" hangingPunct="1">
              <a:buFont typeface="Arial" panose="020B0604020202020204" pitchFamily="34" charset="0"/>
              <a:buNone/>
              <a:defRPr sz="1100" b="1">
                <a:solidFill>
                  <a:srgbClr val="626262"/>
                </a:solidFill>
              </a:defRPr>
            </a:lvl1pPr>
          </a:lstStyle>
          <a:p>
            <a:fld id="{68F45FC8-87B4-41B1-BCD1-A5C693281B38}" type="slidenum">
              <a:rPr lang="zh-CN" altLang="en-US"/>
              <a:pPr/>
              <a:t>‹#›</a:t>
            </a:fld>
            <a:endParaRPr lang="en-US" altLang="zh-CN" sz="1800" b="0" dirty="0">
              <a:solidFill>
                <a:schemeClr val="tx1"/>
              </a:solidFill>
            </a:endParaRPr>
          </a:p>
        </p:txBody>
      </p:sp>
      <p:sp>
        <p:nvSpPr>
          <p:cNvPr id="1032" name="矩形 7">
            <a:extLst>
              <a:ext uri="{FF2B5EF4-FFF2-40B4-BE49-F238E27FC236}">
                <a16:creationId xmlns:a16="http://schemas.microsoft.com/office/drawing/2014/main" id="{DD6E306B-5BB6-4B2E-885B-47FAF062FBAC}"/>
              </a:ext>
            </a:extLst>
          </p:cNvPr>
          <p:cNvSpPr>
            <a:spLocks noChangeArrowheads="1"/>
          </p:cNvSpPr>
          <p:nvPr/>
        </p:nvSpPr>
        <p:spPr bwMode="auto">
          <a:xfrm>
            <a:off x="0" y="0"/>
            <a:ext cx="9144000" cy="107950"/>
          </a:xfrm>
          <a:prstGeom prst="rect">
            <a:avLst/>
          </a:prstGeom>
          <a:gradFill rotWithShape="1">
            <a:gsLst>
              <a:gs pos="0">
                <a:srgbClr val="918415"/>
              </a:gs>
              <a:gs pos="50000">
                <a:srgbClr val="EEEDE7"/>
              </a:gs>
              <a:gs pos="100000">
                <a:srgbClr val="91841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黑体" panose="02010609060101010101" pitchFamily="49" charset="-122"/>
              <a:ea typeface="黑体" panose="02010609060101010101" pitchFamily="49" charset="-122"/>
              <a:sym typeface="黑体" panose="02010609060101010101" pitchFamily="49" charset="-122"/>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p:txStyles>
    <p:titleStyle>
      <a:lvl1pPr algn="ctr" rtl="0" eaLnBrk="0" fontAlgn="base" hangingPunct="0">
        <a:spcBef>
          <a:spcPct val="0"/>
        </a:spcBef>
        <a:spcAft>
          <a:spcPct val="0"/>
        </a:spcAft>
        <a:defRPr sz="4400" kern="1200">
          <a:solidFill>
            <a:schemeClr val="tx2"/>
          </a:solidFill>
          <a:latin typeface="+mj-lt"/>
          <a:ea typeface="+mj-ea"/>
          <a:cs typeface="+mj-cs"/>
          <a:sym typeface="Franklin Gothic Medium" panose="020B0603020102020204" pitchFamily="34" charset="0"/>
        </a:defRPr>
      </a:lvl1pPr>
      <a:lvl2pPr algn="ctr" rtl="0" eaLnBrk="0" fontAlgn="base" hangingPunct="0">
        <a:spcBef>
          <a:spcPct val="0"/>
        </a:spcBef>
        <a:spcAft>
          <a:spcPct val="0"/>
        </a:spcAft>
        <a:defRPr sz="4400">
          <a:solidFill>
            <a:schemeClr val="tx2"/>
          </a:solidFill>
          <a:latin typeface="Franklin Gothic Medium" panose="020B0603020102020204" pitchFamily="34" charset="0"/>
          <a:ea typeface="微软雅黑" panose="020B0503020204020204" pitchFamily="34" charset="-122"/>
          <a:sym typeface="Franklin Gothic Medium" panose="020B0603020102020204" pitchFamily="34" charset="0"/>
        </a:defRPr>
      </a:lvl2pPr>
      <a:lvl3pPr algn="ctr" rtl="0" eaLnBrk="0" fontAlgn="base" hangingPunct="0">
        <a:spcBef>
          <a:spcPct val="0"/>
        </a:spcBef>
        <a:spcAft>
          <a:spcPct val="0"/>
        </a:spcAft>
        <a:defRPr sz="4400">
          <a:solidFill>
            <a:schemeClr val="tx2"/>
          </a:solidFill>
          <a:latin typeface="Franklin Gothic Medium" panose="020B0603020102020204" pitchFamily="34" charset="0"/>
          <a:ea typeface="微软雅黑" panose="020B0503020204020204" pitchFamily="34" charset="-122"/>
          <a:sym typeface="Franklin Gothic Medium" panose="020B0603020102020204" pitchFamily="34" charset="0"/>
        </a:defRPr>
      </a:lvl3pPr>
      <a:lvl4pPr algn="ctr" rtl="0" eaLnBrk="0" fontAlgn="base" hangingPunct="0">
        <a:spcBef>
          <a:spcPct val="0"/>
        </a:spcBef>
        <a:spcAft>
          <a:spcPct val="0"/>
        </a:spcAft>
        <a:defRPr sz="4400">
          <a:solidFill>
            <a:schemeClr val="tx2"/>
          </a:solidFill>
          <a:latin typeface="Franklin Gothic Medium" panose="020B0603020102020204" pitchFamily="34" charset="0"/>
          <a:ea typeface="微软雅黑" panose="020B0503020204020204" pitchFamily="34" charset="-122"/>
          <a:sym typeface="Franklin Gothic Medium" panose="020B0603020102020204" pitchFamily="34" charset="0"/>
        </a:defRPr>
      </a:lvl4pPr>
      <a:lvl5pPr algn="ctr" rtl="0" eaLnBrk="0" fontAlgn="base" hangingPunct="0">
        <a:spcBef>
          <a:spcPct val="0"/>
        </a:spcBef>
        <a:spcAft>
          <a:spcPct val="0"/>
        </a:spcAft>
        <a:defRPr sz="4400">
          <a:solidFill>
            <a:schemeClr val="tx2"/>
          </a:solidFill>
          <a:latin typeface="Franklin Gothic Medium" panose="020B0603020102020204" pitchFamily="34" charset="0"/>
          <a:ea typeface="微软雅黑" panose="020B0503020204020204" pitchFamily="34" charset="-122"/>
          <a:sym typeface="Franklin Gothic Medium" panose="020B0603020102020204" pitchFamily="34" charset="0"/>
        </a:defRPr>
      </a:lvl5pPr>
      <a:lvl6pPr marL="457200" algn="ctr" rtl="0" fontAlgn="base">
        <a:spcBef>
          <a:spcPct val="0"/>
        </a:spcBef>
        <a:spcAft>
          <a:spcPct val="0"/>
        </a:spcAft>
        <a:defRPr sz="4400">
          <a:solidFill>
            <a:schemeClr val="tx2"/>
          </a:solidFill>
          <a:latin typeface="Franklin Gothic Medium" panose="020B0603020102020204" pitchFamily="34" charset="0"/>
          <a:ea typeface="微软雅黑" panose="020B0503020204020204" pitchFamily="34" charset="-122"/>
          <a:sym typeface="Franklin Gothic Medium" panose="020B0603020102020204" pitchFamily="34" charset="0"/>
        </a:defRPr>
      </a:lvl6pPr>
      <a:lvl7pPr marL="914400" algn="ctr" rtl="0" fontAlgn="base">
        <a:spcBef>
          <a:spcPct val="0"/>
        </a:spcBef>
        <a:spcAft>
          <a:spcPct val="0"/>
        </a:spcAft>
        <a:defRPr sz="4400">
          <a:solidFill>
            <a:schemeClr val="tx2"/>
          </a:solidFill>
          <a:latin typeface="Franklin Gothic Medium" panose="020B0603020102020204" pitchFamily="34" charset="0"/>
          <a:ea typeface="微软雅黑" panose="020B0503020204020204" pitchFamily="34" charset="-122"/>
          <a:sym typeface="Franklin Gothic Medium" panose="020B0603020102020204" pitchFamily="34" charset="0"/>
        </a:defRPr>
      </a:lvl7pPr>
      <a:lvl8pPr marL="1371600" algn="ctr" rtl="0" fontAlgn="base">
        <a:spcBef>
          <a:spcPct val="0"/>
        </a:spcBef>
        <a:spcAft>
          <a:spcPct val="0"/>
        </a:spcAft>
        <a:defRPr sz="4400">
          <a:solidFill>
            <a:schemeClr val="tx2"/>
          </a:solidFill>
          <a:latin typeface="Franklin Gothic Medium" panose="020B0603020102020204" pitchFamily="34" charset="0"/>
          <a:ea typeface="微软雅黑" panose="020B0503020204020204" pitchFamily="34" charset="-122"/>
          <a:sym typeface="Franklin Gothic Medium" panose="020B0603020102020204" pitchFamily="34" charset="0"/>
        </a:defRPr>
      </a:lvl8pPr>
      <a:lvl9pPr marL="1828800" algn="ctr" rtl="0" fontAlgn="base">
        <a:spcBef>
          <a:spcPct val="0"/>
        </a:spcBef>
        <a:spcAft>
          <a:spcPct val="0"/>
        </a:spcAft>
        <a:defRPr sz="4400">
          <a:solidFill>
            <a:schemeClr val="tx2"/>
          </a:solidFill>
          <a:latin typeface="Franklin Gothic Medium" panose="020B0603020102020204" pitchFamily="34" charset="0"/>
          <a:ea typeface="微软雅黑" panose="020B0503020204020204" pitchFamily="34" charset="-122"/>
          <a:sym typeface="Franklin Gothic Medium" panose="020B0603020102020204" pitchFamily="34" charset="0"/>
        </a:defRPr>
      </a:lvl9pPr>
    </p:titleStyle>
    <p:bodyStyle>
      <a:lvl1pPr marL="342900" indent="-342900" algn="l" defTabSz="0" rtl="0" eaLnBrk="0" fontAlgn="base" hangingPunct="0">
        <a:spcBef>
          <a:spcPct val="20000"/>
        </a:spcBef>
        <a:spcAft>
          <a:spcPct val="0"/>
        </a:spcAft>
        <a:buClr>
          <a:schemeClr val="tx2"/>
        </a:buClr>
        <a:buSzPct val="50000"/>
        <a:buFont typeface="Wingdings 2" panose="05020102010507070707" pitchFamily="18" charset="2"/>
        <a:buChar char="ß"/>
        <a:defRPr sz="3200" kern="1200">
          <a:solidFill>
            <a:schemeClr val="tx1"/>
          </a:solidFill>
          <a:latin typeface="+mn-lt"/>
          <a:ea typeface="+mn-ea"/>
          <a:cs typeface="+mn-cs"/>
          <a:sym typeface="Franklin Gothic Book" pitchFamily="2" charset="0"/>
        </a:defRPr>
      </a:lvl1pPr>
      <a:lvl2pPr marL="742950" indent="-285750" algn="l" defTabSz="0" rtl="0" eaLnBrk="0" fontAlgn="base" hangingPunct="0">
        <a:spcBef>
          <a:spcPct val="20000"/>
        </a:spcBef>
        <a:spcAft>
          <a:spcPct val="0"/>
        </a:spcAft>
        <a:buClr>
          <a:schemeClr val="tx2"/>
        </a:buClr>
        <a:buSzPct val="50000"/>
        <a:buFont typeface="Wingdings 2" panose="05020102010507070707" pitchFamily="18" charset="2"/>
        <a:buChar char="Þ"/>
        <a:defRPr sz="2800" kern="1200">
          <a:solidFill>
            <a:schemeClr val="tx1"/>
          </a:solidFill>
          <a:latin typeface="+mn-lt"/>
          <a:ea typeface="+mn-ea"/>
          <a:cs typeface="+mn-cs"/>
          <a:sym typeface="Franklin Gothic Book" pitchFamily="2" charset="0"/>
        </a:defRPr>
      </a:lvl2pPr>
      <a:lvl3pPr marL="1143000" indent="-228600" algn="l" defTabSz="0" rtl="0" eaLnBrk="0" fontAlgn="base" hangingPunct="0">
        <a:spcBef>
          <a:spcPct val="20000"/>
        </a:spcBef>
        <a:spcAft>
          <a:spcPct val="0"/>
        </a:spcAft>
        <a:buClr>
          <a:schemeClr val="tx2"/>
        </a:buClr>
        <a:buSzPct val="50000"/>
        <a:buFont typeface="Wingdings 2" panose="05020102010507070707" pitchFamily="18" charset="2"/>
        <a:buChar char=""/>
        <a:defRPr sz="2400" kern="1200">
          <a:solidFill>
            <a:schemeClr val="tx1"/>
          </a:solidFill>
          <a:latin typeface="+mn-lt"/>
          <a:ea typeface="+mn-ea"/>
          <a:cs typeface="+mn-cs"/>
          <a:sym typeface="Franklin Gothic Book" pitchFamily="2" charset="0"/>
        </a:defRPr>
      </a:lvl3pPr>
      <a:lvl4pPr marL="1600200" indent="-228600" algn="l" defTabSz="0" rtl="0" eaLnBrk="0" fontAlgn="base" hangingPunct="0">
        <a:spcBef>
          <a:spcPct val="20000"/>
        </a:spcBef>
        <a:spcAft>
          <a:spcPct val="0"/>
        </a:spcAft>
        <a:buClr>
          <a:schemeClr val="tx2"/>
        </a:buClr>
        <a:buSzPct val="50000"/>
        <a:buFont typeface="Wingdings 2" panose="05020102010507070707" pitchFamily="18" charset="2"/>
        <a:buChar char=""/>
        <a:defRPr sz="2000" kern="1200">
          <a:solidFill>
            <a:schemeClr val="tx1"/>
          </a:solidFill>
          <a:latin typeface="+mn-lt"/>
          <a:ea typeface="+mn-ea"/>
          <a:cs typeface="+mn-cs"/>
          <a:sym typeface="Franklin Gothic Book" pitchFamily="2" charset="0"/>
        </a:defRPr>
      </a:lvl4pPr>
      <a:lvl5pPr marL="2057400" indent="-228600" algn="l" defTabSz="0" rtl="0" eaLnBrk="0" fontAlgn="base" hangingPunct="0">
        <a:spcBef>
          <a:spcPct val="20000"/>
        </a:spcBef>
        <a:spcAft>
          <a:spcPct val="0"/>
        </a:spcAft>
        <a:buClr>
          <a:schemeClr val="tx2"/>
        </a:buClr>
        <a:buSzPct val="50000"/>
        <a:buFont typeface="Wingdings 2" panose="05020102010507070707" pitchFamily="18" charset="2"/>
        <a:buChar char=""/>
        <a:defRPr sz="2000" kern="1200">
          <a:solidFill>
            <a:schemeClr val="tx1"/>
          </a:solidFill>
          <a:latin typeface="+mn-lt"/>
          <a:ea typeface="+mn-ea"/>
          <a:cs typeface="+mn-cs"/>
          <a:sym typeface="Franklin Gothic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5.jpe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solidFill>
          <a:srgbClr val="FFFFCC"/>
        </a:solidFill>
        <a:effectLst/>
      </p:bgPr>
    </p:bg>
    <p:spTree>
      <p:nvGrpSpPr>
        <p:cNvPr id="1" name=""/>
        <p:cNvGrpSpPr/>
        <p:nvPr/>
      </p:nvGrpSpPr>
      <p:grpSpPr>
        <a:xfrm>
          <a:off x="0" y="0"/>
          <a:ext cx="0" cy="0"/>
          <a:chOff x="0" y="0"/>
          <a:chExt cx="0" cy="0"/>
        </a:xfrm>
      </p:grpSpPr>
      <p:sp>
        <p:nvSpPr>
          <p:cNvPr id="2050" name="日期占位符 3">
            <a:extLst>
              <a:ext uri="{FF2B5EF4-FFF2-40B4-BE49-F238E27FC236}">
                <a16:creationId xmlns:a16="http://schemas.microsoft.com/office/drawing/2014/main" id="{A74EFCD2-D2E6-4A87-BFE5-66CC4A0FD1B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baseline="0" dirty="0">
                <a:solidFill>
                  <a:srgbClr val="626262"/>
                </a:solidFill>
                <a:latin typeface="Times New Roman" panose="02020603050405020304" pitchFamily="18" charset="0"/>
                <a:sym typeface="Times New Roman" panose="02020603050405020304" pitchFamily="18" charset="0"/>
              </a:rPr>
              <a:t>11/11/2020</a:t>
            </a:r>
            <a:endParaRPr lang="en-US" altLang="zh-CN" sz="1800" dirty="0">
              <a:latin typeface="Times New Roman" panose="02020603050405020304" pitchFamily="18" charset="0"/>
              <a:sym typeface="Times New Roman" panose="02020603050405020304" pitchFamily="18" charset="0"/>
            </a:endParaRPr>
          </a:p>
        </p:txBody>
      </p:sp>
      <p:sp>
        <p:nvSpPr>
          <p:cNvPr id="2051" name="Rectangle 2">
            <a:extLst>
              <a:ext uri="{FF2B5EF4-FFF2-40B4-BE49-F238E27FC236}">
                <a16:creationId xmlns:a16="http://schemas.microsoft.com/office/drawing/2014/main" id="{CD9488FD-C4AE-4248-AE66-E819F5EAA4EE}"/>
              </a:ext>
            </a:extLst>
          </p:cNvPr>
          <p:cNvSpPr>
            <a:spLocks noGrp="1" noChangeArrowheads="1"/>
          </p:cNvSpPr>
          <p:nvPr>
            <p:ph type="ctrTitle"/>
          </p:nvPr>
        </p:nvSpPr>
        <p:spPr>
          <a:xfrm>
            <a:off x="685800" y="2649538"/>
            <a:ext cx="7772400" cy="1470025"/>
          </a:xfrm>
        </p:spPr>
        <p:txBody>
          <a:bodyPr anchor="ctr"/>
          <a:lstStyle/>
          <a:p>
            <a:pPr eaLnBrk="1" hangingPunct="1"/>
            <a:r>
              <a:rPr sz="4800" baseline="0" dirty="0">
                <a:latin typeface="Times New Roman" panose="02020603050405020304" pitchFamily="18" charset="0"/>
                <a:ea typeface="宋体" panose="02010600030101010101" pitchFamily="2" charset="-122"/>
                <a:sym typeface="Times New Roman" panose="02020603050405020304" pitchFamily="18" charset="0"/>
              </a:rPr>
              <a:t>China's Systematic </a:t>
            </a:r>
            <a:r>
              <a:rPr lang="en-US" altLang="zh-CN" sz="4800" baseline="0" dirty="0">
                <a:latin typeface="Times New Roman" panose="02020603050405020304" pitchFamily="18" charset="0"/>
                <a:ea typeface="宋体" panose="02010600030101010101" pitchFamily="2" charset="-122"/>
                <a:sym typeface="Times New Roman" panose="02020603050405020304" pitchFamily="18" charset="0"/>
              </a:rPr>
              <a:t>Action</a:t>
            </a:r>
            <a:r>
              <a:rPr lang="zh-CN" altLang="en-US" sz="4800" baseline="0"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4800" baseline="0" dirty="0">
                <a:latin typeface="Times New Roman" panose="02020603050405020304" pitchFamily="18" charset="0"/>
                <a:ea typeface="宋体" panose="02010600030101010101" pitchFamily="2" charset="-122"/>
                <a:sym typeface="Times New Roman" panose="02020603050405020304" pitchFamily="18" charset="0"/>
              </a:rPr>
              <a:t>on</a:t>
            </a:r>
            <a:r>
              <a:rPr lang="zh-CN" altLang="en-US" sz="4800" baseline="0"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4800" baseline="0" dirty="0">
                <a:latin typeface="Times New Roman" panose="02020603050405020304" pitchFamily="18" charset="0"/>
                <a:ea typeface="宋体" panose="02010600030101010101" pitchFamily="2" charset="-122"/>
                <a:sym typeface="Times New Roman" panose="02020603050405020304" pitchFamily="18" charset="0"/>
              </a:rPr>
              <a:t>Food</a:t>
            </a:r>
            <a:r>
              <a:rPr lang="zh-CN" altLang="en-US" sz="4800" baseline="0" dirty="0">
                <a:latin typeface="Times New Roman" panose="02020603050405020304" pitchFamily="18" charset="0"/>
                <a:ea typeface="宋体" panose="02010600030101010101" pitchFamily="2" charset="-122"/>
                <a:sym typeface="Times New Roman" panose="02020603050405020304" pitchFamily="18" charset="0"/>
              </a:rPr>
              <a:t> </a:t>
            </a:r>
            <a:r>
              <a:rPr sz="4800" baseline="0" dirty="0">
                <a:latin typeface="Times New Roman" panose="02020603050405020304" pitchFamily="18" charset="0"/>
                <a:ea typeface="宋体" panose="02010600030101010101" pitchFamily="2" charset="-122"/>
                <a:sym typeface="Times New Roman" panose="02020603050405020304" pitchFamily="18" charset="0"/>
              </a:rPr>
              <a:t>Loss Reduction and Policy Support</a:t>
            </a:r>
            <a:r>
              <a:rPr dirty="0">
                <a:latin typeface="Times New Roman" panose="02020603050405020304" pitchFamily="18" charset="0"/>
                <a:ea typeface="宋体" panose="02010600030101010101" pitchFamily="2" charset="-122"/>
                <a:sym typeface="Times New Roman" panose="02020603050405020304" pitchFamily="18" charset="0"/>
              </a:rPr>
              <a:t> </a:t>
            </a:r>
          </a:p>
        </p:txBody>
      </p:sp>
      <p:sp>
        <p:nvSpPr>
          <p:cNvPr id="2052" name="Rectangle 3">
            <a:extLst>
              <a:ext uri="{FF2B5EF4-FFF2-40B4-BE49-F238E27FC236}">
                <a16:creationId xmlns:a16="http://schemas.microsoft.com/office/drawing/2014/main" id="{521B7EF2-D41D-4671-928D-EE4FEC8C6FDD}"/>
              </a:ext>
            </a:extLst>
          </p:cNvPr>
          <p:cNvSpPr>
            <a:spLocks noGrp="1" noChangeArrowheads="1"/>
          </p:cNvSpPr>
          <p:nvPr>
            <p:ph type="subTitle" idx="1"/>
          </p:nvPr>
        </p:nvSpPr>
        <p:spPr>
          <a:xfrm>
            <a:off x="1247775" y="1230313"/>
            <a:ext cx="6400800" cy="1023937"/>
          </a:xfrm>
        </p:spPr>
        <p:txBody>
          <a:bodyPr/>
          <a:lstStyle/>
          <a:p>
            <a:pPr marL="342900" indent="-342900" eaLnBrk="1" hangingPunct="1"/>
            <a:r>
              <a:rPr sz="4800" dirty="0">
                <a:latin typeface="Times New Roman" panose="02020603050405020304" pitchFamily="18" charset="0"/>
                <a:ea typeface="宋体" panose="02010600030101010101" pitchFamily="2" charset="-122"/>
                <a:sym typeface="Times New Roman" panose="02020603050405020304" pitchFamily="18" charset="0"/>
              </a:rPr>
              <a:t>Lecture Two</a:t>
            </a:r>
            <a:r>
              <a:rPr dirty="0">
                <a:latin typeface="Times New Roman" panose="02020603050405020304" pitchFamily="18" charset="0"/>
                <a:ea typeface="宋体" panose="02010600030101010101" pitchFamily="2" charset="-122"/>
                <a:sym typeface="Times New Roman" panose="02020603050405020304" pitchFamily="18" charset="0"/>
              </a:rPr>
              <a:t> </a:t>
            </a:r>
          </a:p>
        </p:txBody>
      </p:sp>
      <p:pic>
        <p:nvPicPr>
          <p:cNvPr id="2053" name="Picture 4">
            <a:extLst>
              <a:ext uri="{FF2B5EF4-FFF2-40B4-BE49-F238E27FC236}">
                <a16:creationId xmlns:a16="http://schemas.microsoft.com/office/drawing/2014/main" id="{D1137027-79FE-4070-9C61-506D47AF1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5400" y="44450"/>
            <a:ext cx="149383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438CF7E-B9CD-5742-89FF-BE0E19B31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161925"/>
            <a:ext cx="20637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1266" name="文本框 9">
            <a:extLst>
              <a:ext uri="{FF2B5EF4-FFF2-40B4-BE49-F238E27FC236}">
                <a16:creationId xmlns:a16="http://schemas.microsoft.com/office/drawing/2014/main" id="{BF6AE0AF-ACBD-498E-8B7B-276BB6DB2EAC}"/>
              </a:ext>
            </a:extLst>
          </p:cNvPr>
          <p:cNvSpPr>
            <a:spLocks noChangeArrowheads="1"/>
          </p:cNvSpPr>
          <p:nvPr/>
        </p:nvSpPr>
        <p:spPr bwMode="auto">
          <a:xfrm>
            <a:off x="933450" y="2008188"/>
            <a:ext cx="7515225" cy="1015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Managers </a:t>
            </a:r>
            <a:r>
              <a:rPr lang="en-US" altLang="zh-CN"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shall</a:t>
            </a:r>
            <a:r>
              <a:rPr lang="zh-CN" altLang="en-US"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organize and coordinate food producers (including food circulation practitioners) and consumers to play a role in all links of the industry chain.</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11267" name="图片 5">
            <a:extLst>
              <a:ext uri="{FF2B5EF4-FFF2-40B4-BE49-F238E27FC236}">
                <a16:creationId xmlns:a16="http://schemas.microsoft.com/office/drawing/2014/main" id="{B652E5A8-F7D3-4771-9E7C-33CF14168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63" y="3875088"/>
            <a:ext cx="269398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图片 7">
            <a:extLst>
              <a:ext uri="{FF2B5EF4-FFF2-40B4-BE49-F238E27FC236}">
                <a16:creationId xmlns:a16="http://schemas.microsoft.com/office/drawing/2014/main" id="{83EBC9E1-261C-4788-ADB6-E92F6AE5A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0" y="3810000"/>
            <a:ext cx="2871788"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82">
            <a:extLst>
              <a:ext uri="{FF2B5EF4-FFF2-40B4-BE49-F238E27FC236}">
                <a16:creationId xmlns:a16="http://schemas.microsoft.com/office/drawing/2014/main" id="{5DEAA3C3-D1D8-4B44-A56C-45FE37FE2B0B}"/>
              </a:ext>
            </a:extLst>
          </p:cNvPr>
          <p:cNvSpPr>
            <a:spLocks noChangeArrowheads="1"/>
          </p:cNvSpPr>
          <p:nvPr/>
        </p:nvSpPr>
        <p:spPr bwMode="auto">
          <a:xfrm>
            <a:off x="104775" y="1276350"/>
            <a:ext cx="9039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3. Systemizing the entire industry chain to promote loss reduction.</a:t>
            </a:r>
            <a:r>
              <a:rPr sz="2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4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11271" name="Picture 7">
            <a:extLst>
              <a:ext uri="{FF2B5EF4-FFF2-40B4-BE49-F238E27FC236}">
                <a16:creationId xmlns:a16="http://schemas.microsoft.com/office/drawing/2014/main" id="{C686DD06-52BB-443A-9E1C-200A479E2E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388" y="3567113"/>
            <a:ext cx="1954212"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31745">
            <a:extLst>
              <a:ext uri="{FF2B5EF4-FFF2-40B4-BE49-F238E27FC236}">
                <a16:creationId xmlns:a16="http://schemas.microsoft.com/office/drawing/2014/main" id="{5E5BB573-28CE-4036-8727-7C1046B8667B}"/>
              </a:ext>
            </a:extLst>
          </p:cNvPr>
          <p:cNvSpPr>
            <a:spLocks noChangeArrowheads="1"/>
          </p:cNvSpPr>
          <p:nvPr/>
        </p:nvSpPr>
        <p:spPr bwMode="auto">
          <a:xfrm>
            <a:off x="0" y="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III. China's Systematic Action on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p:cTn id="7" dur="500" fill="hold"/>
                                        <p:tgtEl>
                                          <p:spTgt spid="12293"/>
                                        </p:tgtEl>
                                        <p:attrNameLst>
                                          <p:attrName>ppt_x</p:attrName>
                                        </p:attrNameLst>
                                      </p:cBhvr>
                                      <p:tavLst>
                                        <p:tav tm="0">
                                          <p:val>
                                            <p:strVal val="#ppt_x"/>
                                          </p:val>
                                        </p:tav>
                                        <p:tav tm="100000">
                                          <p:val>
                                            <p:strVal val="#ppt_x"/>
                                          </p:val>
                                        </p:tav>
                                      </p:tavLst>
                                    </p:anim>
                                    <p:anim calcmode="lin" valueType="num">
                                      <p:cBhvr>
                                        <p:cTn id="8"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ldLvl="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2290" name="文本框 9">
            <a:extLst>
              <a:ext uri="{FF2B5EF4-FFF2-40B4-BE49-F238E27FC236}">
                <a16:creationId xmlns:a16="http://schemas.microsoft.com/office/drawing/2014/main" id="{EEEB311D-6E5C-43B5-A892-1C14C0F084D4}"/>
              </a:ext>
            </a:extLst>
          </p:cNvPr>
          <p:cNvSpPr>
            <a:spLocks noChangeArrowheads="1"/>
          </p:cNvSpPr>
          <p:nvPr/>
        </p:nvSpPr>
        <p:spPr bwMode="auto">
          <a:xfrm>
            <a:off x="742950" y="1981200"/>
            <a:ext cx="7877175" cy="193899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lang="en-US" altLang="zh-CN"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I</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t</a:t>
            </a:r>
            <a:r>
              <a:rPr lang="zh-CN" altLang="en-US"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is</a:t>
            </a:r>
            <a:r>
              <a:rPr lang="zh-CN" altLang="en-US"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necessary</a:t>
            </a:r>
            <a:r>
              <a:rPr lang="zh-CN" altLang="en-US"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to</a:t>
            </a:r>
            <a:r>
              <a:rPr lang="zh-CN" altLang="en-US"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s</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pecify </a:t>
            </a:r>
            <a:r>
              <a:rPr lang="en-US" altLang="zh-CN"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target</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s, standards, responsibilities and division of labor.</a:t>
            </a:r>
            <a:r>
              <a:rPr sz="2000" dirty="0">
                <a:latin typeface="Times New Roman" panose="02020603050405020304" pitchFamily="18" charset="0"/>
                <a:ea typeface="宋体" panose="02010600030101010101" pitchFamily="2" charset="-122"/>
                <a:sym typeface="Times New Roman" panose="02020603050405020304" pitchFamily="18" charset="0"/>
              </a:rPr>
              <a:t> </a:t>
            </a:r>
            <a:r>
              <a:rPr sz="2000" b="1" dirty="0">
                <a:latin typeface="Times New Roman" panose="02020603050405020304" pitchFamily="18" charset="0"/>
                <a:ea typeface="宋体" panose="02010600030101010101" pitchFamily="2" charset="-122"/>
                <a:sym typeface="Times New Roman" panose="02020603050405020304" pitchFamily="18" charset="0"/>
              </a:rPr>
              <a:t>Scientific and </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technological researches are carried out to address the prominent problems, and promote and apply the advanced technologies.</a:t>
            </a:r>
            <a:r>
              <a:rPr sz="2000" dirty="0">
                <a:latin typeface="Times New Roman" panose="02020603050405020304" pitchFamily="18" charset="0"/>
                <a:ea typeface="宋体" panose="02010600030101010101" pitchFamily="2" charset="-122"/>
                <a:sym typeface="Times New Roman" panose="02020603050405020304" pitchFamily="18" charset="0"/>
              </a:rPr>
              <a:t> </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A nationwide publicity of saving food is valued, specifically the inclusion of food saving education in the teaching materials.</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12291" name="图片 3">
            <a:extLst>
              <a:ext uri="{FF2B5EF4-FFF2-40B4-BE49-F238E27FC236}">
                <a16:creationId xmlns:a16="http://schemas.microsoft.com/office/drawing/2014/main" id="{D8F38F53-B726-4E0C-BD12-4697E14A2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388" y="5311775"/>
            <a:ext cx="10652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图片 6">
            <a:extLst>
              <a:ext uri="{FF2B5EF4-FFF2-40B4-BE49-F238E27FC236}">
                <a16:creationId xmlns:a16="http://schemas.microsoft.com/office/drawing/2014/main" id="{9A4E813F-F8D3-4E0E-894B-9D3E3BE6E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5332413"/>
            <a:ext cx="11144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82">
            <a:extLst>
              <a:ext uri="{FF2B5EF4-FFF2-40B4-BE49-F238E27FC236}">
                <a16:creationId xmlns:a16="http://schemas.microsoft.com/office/drawing/2014/main" id="{7AAD8FE0-BAF3-465A-AC52-4CB2FC36B27B}"/>
              </a:ext>
            </a:extLst>
          </p:cNvPr>
          <p:cNvSpPr>
            <a:spLocks noChangeArrowheads="1"/>
          </p:cNvSpPr>
          <p:nvPr/>
        </p:nvSpPr>
        <p:spPr bwMode="auto">
          <a:xfrm>
            <a:off x="0" y="1323975"/>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3. Systemizing the entire industry chain to promote loss reduction</a:t>
            </a:r>
            <a:r>
              <a:rPr sz="2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4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12295" name="Picture 7">
            <a:extLst>
              <a:ext uri="{FF2B5EF4-FFF2-40B4-BE49-F238E27FC236}">
                <a16:creationId xmlns:a16="http://schemas.microsoft.com/office/drawing/2014/main" id="{7D20E168-A649-4581-A5A2-1C25698B27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25" y="4092575"/>
            <a:ext cx="2519363"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a:extLst>
              <a:ext uri="{FF2B5EF4-FFF2-40B4-BE49-F238E27FC236}">
                <a16:creationId xmlns:a16="http://schemas.microsoft.com/office/drawing/2014/main" id="{A040D028-0C32-453A-9089-E259F0EDE2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0088" y="3962400"/>
            <a:ext cx="2932112"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31745">
            <a:extLst>
              <a:ext uri="{FF2B5EF4-FFF2-40B4-BE49-F238E27FC236}">
                <a16:creationId xmlns:a16="http://schemas.microsoft.com/office/drawing/2014/main" id="{5E5BB573-28CE-4036-8727-7C1046B8667B}"/>
              </a:ext>
            </a:extLst>
          </p:cNvPr>
          <p:cNvSpPr>
            <a:spLocks noChangeArrowheads="1"/>
          </p:cNvSpPr>
          <p:nvPr/>
        </p:nvSpPr>
        <p:spPr bwMode="auto">
          <a:xfrm>
            <a:off x="0" y="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III. China's Systematic Action on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317"/>
                                        </p:tgtEl>
                                        <p:attrNameLst>
                                          <p:attrName>style.visibility</p:attrName>
                                        </p:attrNameLst>
                                      </p:cBhvr>
                                      <p:to>
                                        <p:strVal val="visible"/>
                                      </p:to>
                                    </p:set>
                                    <p:anim calcmode="lin" valueType="num">
                                      <p:cBhvr>
                                        <p:cTn id="7" dur="500" fill="hold"/>
                                        <p:tgtEl>
                                          <p:spTgt spid="13317"/>
                                        </p:tgtEl>
                                        <p:attrNameLst>
                                          <p:attrName>ppt_x</p:attrName>
                                        </p:attrNameLst>
                                      </p:cBhvr>
                                      <p:tavLst>
                                        <p:tav tm="0">
                                          <p:val>
                                            <p:strVal val="#ppt_x"/>
                                          </p:val>
                                        </p:tav>
                                        <p:tav tm="100000">
                                          <p:val>
                                            <p:strVal val="#ppt_x"/>
                                          </p:val>
                                        </p:tav>
                                      </p:tavLst>
                                    </p:anim>
                                    <p:anim calcmode="lin" valueType="num">
                                      <p:cBhvr>
                                        <p:cTn id="8"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bldLvl="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3314" name="文本框 9">
            <a:extLst>
              <a:ext uri="{FF2B5EF4-FFF2-40B4-BE49-F238E27FC236}">
                <a16:creationId xmlns:a16="http://schemas.microsoft.com/office/drawing/2014/main" id="{D66A0755-EEE9-42A2-922B-BD314D47F1E5}"/>
              </a:ext>
            </a:extLst>
          </p:cNvPr>
          <p:cNvSpPr>
            <a:spLocks noChangeArrowheads="1"/>
          </p:cNvSpPr>
          <p:nvPr/>
        </p:nvSpPr>
        <p:spPr bwMode="auto">
          <a:xfrm>
            <a:off x="515938" y="1814513"/>
            <a:ext cx="8218487" cy="193899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Master</a:t>
            </a:r>
            <a:r>
              <a:rPr sz="2000" b="1" dirty="0">
                <a:latin typeface="Times New Roman" panose="02020603050405020304" pitchFamily="18" charset="0"/>
                <a:ea typeface="宋体" panose="02010600030101010101" pitchFamily="2" charset="-122"/>
                <a:sym typeface="Times New Roman" panose="02020603050405020304" pitchFamily="18" charset="0"/>
              </a:rPr>
              <a:t> the mechanical harvesting precision and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grasp</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the</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sz="2000" b="1" dirty="0">
                <a:latin typeface="Times New Roman" panose="02020603050405020304" pitchFamily="18" charset="0"/>
                <a:ea typeface="宋体" panose="02010600030101010101" pitchFamily="2" charset="-122"/>
                <a:sym typeface="Times New Roman" panose="02020603050405020304" pitchFamily="18" charset="0"/>
              </a:rPr>
              <a:t>harvest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season</a:t>
            </a:r>
            <a:r>
              <a:rPr sz="2000" b="1" dirty="0">
                <a:latin typeface="Times New Roman" panose="02020603050405020304" pitchFamily="18" charset="0"/>
                <a:ea typeface="宋体" panose="02010600030101010101" pitchFamily="2" charset="-122"/>
                <a:sym typeface="Times New Roman" panose="02020603050405020304" pitchFamily="18" charset="0"/>
              </a:rPr>
              <a:t>.</a:t>
            </a:r>
            <a:r>
              <a:rPr sz="2000" dirty="0">
                <a:latin typeface="Times New Roman" panose="02020603050405020304" pitchFamily="18" charset="0"/>
                <a:ea typeface="宋体" panose="02010600030101010101" pitchFamily="2" charset="-122"/>
                <a:sym typeface="Times New Roman" panose="02020603050405020304" pitchFamily="18" charset="0"/>
              </a:rPr>
              <a:t> </a:t>
            </a:r>
            <a:r>
              <a:rPr sz="2000" b="1" dirty="0">
                <a:latin typeface="Times New Roman" panose="02020603050405020304" pitchFamily="18" charset="0"/>
                <a:ea typeface="宋体" panose="02010600030101010101" pitchFamily="2" charset="-122"/>
                <a:sym typeface="Times New Roman" panose="02020603050405020304" pitchFamily="18" charset="0"/>
              </a:rPr>
              <a:t>Connect the field harvesting technically with grain storage system. Implement a</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ppropriate processing policies.</a:t>
            </a:r>
            <a:r>
              <a:rPr sz="2000" b="1" dirty="0">
                <a:latin typeface="Times New Roman" panose="02020603050405020304" pitchFamily="18" charset="0"/>
                <a:ea typeface="宋体" panose="02010600030101010101" pitchFamily="2" charset="-122"/>
                <a:sym typeface="Times New Roman" panose="02020603050405020304" pitchFamily="18" charset="0"/>
              </a:rPr>
              <a:t> Intensify t</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he research and development of advanced logistics technology and equipment technology.</a:t>
            </a:r>
            <a:r>
              <a:rPr sz="2000" dirty="0">
                <a:latin typeface="Times New Roman" panose="02020603050405020304" pitchFamily="18" charset="0"/>
                <a:ea typeface="宋体" panose="02010600030101010101" pitchFamily="2" charset="-122"/>
                <a:sym typeface="Times New Roman" panose="02020603050405020304" pitchFamily="18" charset="0"/>
              </a:rPr>
              <a:t> </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Carry out the quality test.</a:t>
            </a:r>
            <a:r>
              <a:rPr sz="2000" dirty="0">
                <a:latin typeface="Times New Roman" panose="02020603050405020304" pitchFamily="18" charset="0"/>
                <a:ea typeface="宋体" panose="02010600030101010101" pitchFamily="2" charset="-122"/>
                <a:sym typeface="Times New Roman" panose="02020603050405020304" pitchFamily="18" charset="0"/>
              </a:rPr>
              <a:t> </a:t>
            </a:r>
            <a:r>
              <a:rPr lang="en"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Guide</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people to </a:t>
            </a:r>
            <a:r>
              <a:rPr lang="en-US" altLang="zh-CN"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consume</a:t>
            </a:r>
            <a:r>
              <a:rPr lang="zh-CN" altLang="en-US"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food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in</a:t>
            </a:r>
            <a:r>
              <a:rPr lang="zh-CN" altLang="en-US"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a</a:t>
            </a:r>
            <a:r>
              <a:rPr lang="zh-CN" altLang="en-US"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scientific and healthy</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manner</a:t>
            </a:r>
            <a:r>
              <a:rPr lang="zh-CN" altLang="en-US"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and encourage them to </a:t>
            </a:r>
            <a:r>
              <a:rPr lang="en-US" altLang="zh-CN"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reduce</a:t>
            </a:r>
            <a:r>
              <a:rPr lang="zh-CN" altLang="en-US"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waste</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13315" name="图片 2">
            <a:extLst>
              <a:ext uri="{FF2B5EF4-FFF2-40B4-BE49-F238E27FC236}">
                <a16:creationId xmlns:a16="http://schemas.microsoft.com/office/drawing/2014/main" id="{94D517CD-D5D3-4718-A02B-0AD068A36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3" y="3790950"/>
            <a:ext cx="363061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图片 5">
            <a:extLst>
              <a:ext uri="{FF2B5EF4-FFF2-40B4-BE49-F238E27FC236}">
                <a16:creationId xmlns:a16="http://schemas.microsoft.com/office/drawing/2014/main" id="{8B0B8DDF-E411-406B-8C67-9689C25FA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950" y="3840163"/>
            <a:ext cx="35782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82">
            <a:extLst>
              <a:ext uri="{FF2B5EF4-FFF2-40B4-BE49-F238E27FC236}">
                <a16:creationId xmlns:a16="http://schemas.microsoft.com/office/drawing/2014/main" id="{3AAC3B92-4151-44F2-8547-026FE1BC61CC}"/>
              </a:ext>
            </a:extLst>
          </p:cNvPr>
          <p:cNvSpPr>
            <a:spLocks noChangeArrowheads="1"/>
          </p:cNvSpPr>
          <p:nvPr/>
        </p:nvSpPr>
        <p:spPr bwMode="auto">
          <a:xfrm>
            <a:off x="0" y="1076325"/>
            <a:ext cx="9143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3. Systemizing the entire industry chain to promote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7" name="文本框 31745">
            <a:extLst>
              <a:ext uri="{FF2B5EF4-FFF2-40B4-BE49-F238E27FC236}">
                <a16:creationId xmlns:a16="http://schemas.microsoft.com/office/drawing/2014/main" id="{5E5BB573-28CE-4036-8727-7C1046B8667B}"/>
              </a:ext>
            </a:extLst>
          </p:cNvPr>
          <p:cNvSpPr>
            <a:spLocks noChangeArrowheads="1"/>
          </p:cNvSpPr>
          <p:nvPr/>
        </p:nvSpPr>
        <p:spPr bwMode="auto">
          <a:xfrm>
            <a:off x="0" y="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III. China's Systematic Action on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 name="文本框 1">
            <a:extLst>
              <a:ext uri="{FF2B5EF4-FFF2-40B4-BE49-F238E27FC236}">
                <a16:creationId xmlns:a16="http://schemas.microsoft.com/office/drawing/2014/main" id="{5BB417FE-5B81-425D-A913-F17FC3D012E0}"/>
              </a:ext>
            </a:extLst>
          </p:cNvPr>
          <p:cNvSpPr txBox="1"/>
          <p:nvPr/>
        </p:nvSpPr>
        <p:spPr>
          <a:xfrm>
            <a:off x="5197968" y="4821116"/>
            <a:ext cx="1038930" cy="233963"/>
          </a:xfrm>
          <a:prstGeom prst="rect">
            <a:avLst/>
          </a:prstGeom>
          <a:solidFill>
            <a:srgbClr val="E8F0FF"/>
          </a:solidFill>
        </p:spPr>
        <p:txBody>
          <a:bodyPr wrap="square" lIns="0" tIns="0" rIns="0" bIns="0" rtlCol="0">
            <a:normAutofit/>
          </a:bodyPr>
          <a:lstStyle/>
          <a:p>
            <a:pPr algn="ctr">
              <a:buSzTx/>
            </a:pPr>
            <a:r>
              <a:rPr lang="en-US" altLang="zh-CN" sz="800" b="1" dirty="0">
                <a:latin typeface="Times New Roman" pitchFamily="18" charset="0"/>
                <a:cs typeface="Times New Roman" pitchFamily="18" charset="0"/>
                <a:sym typeface="+mn-lt"/>
              </a:rPr>
              <a:t>M</a:t>
            </a:r>
            <a:r>
              <a:rPr lang="en-US" altLang="zh-CN" sz="800" b="1" dirty="0">
                <a:solidFill>
                  <a:srgbClr val="000000"/>
                </a:solidFill>
                <a:latin typeface="Times New Roman" pitchFamily="18" charset="0"/>
                <a:cs typeface="Times New Roman" pitchFamily="18" charset="0"/>
                <a:sym typeface="+mn-lt"/>
              </a:rPr>
              <a:t>echanical ventilation</a:t>
            </a:r>
            <a:r>
              <a:rPr lang="en-US" altLang="zh-CN" sz="800" dirty="0">
                <a:latin typeface="Times New Roman" pitchFamily="18" charset="0"/>
                <a:cs typeface="Times New Roman" pitchFamily="18" charset="0"/>
                <a:sym typeface="+mn-lt"/>
              </a:rPr>
              <a:t> </a:t>
            </a:r>
            <a:endParaRPr lang="en-US" altLang="zh-CN" sz="800" b="1" dirty="0">
              <a:solidFill>
                <a:srgbClr val="000000"/>
              </a:solidFill>
              <a:latin typeface="Times New Roman" pitchFamily="18" charset="0"/>
              <a:cs typeface="Times New Roman" pitchFamily="18" charset="0"/>
              <a:sym typeface="+mn-lt"/>
            </a:endParaRPr>
          </a:p>
        </p:txBody>
      </p:sp>
      <p:sp>
        <p:nvSpPr>
          <p:cNvPr id="9" name="文本框 8">
            <a:extLst>
              <a:ext uri="{FF2B5EF4-FFF2-40B4-BE49-F238E27FC236}">
                <a16:creationId xmlns:a16="http://schemas.microsoft.com/office/drawing/2014/main" id="{B19EB7C3-6F3E-4DC0-80C7-404C477A0E94}"/>
              </a:ext>
            </a:extLst>
          </p:cNvPr>
          <p:cNvSpPr txBox="1"/>
          <p:nvPr/>
        </p:nvSpPr>
        <p:spPr>
          <a:xfrm>
            <a:off x="6885870" y="4835493"/>
            <a:ext cx="1038930" cy="233963"/>
          </a:xfrm>
          <a:prstGeom prst="rect">
            <a:avLst/>
          </a:prstGeom>
          <a:solidFill>
            <a:srgbClr val="E8F0FF"/>
          </a:solidFill>
        </p:spPr>
        <p:txBody>
          <a:bodyPr wrap="square" lIns="0" tIns="0" rIns="0" bIns="0" rtlCol="0">
            <a:normAutofit lnSpcReduction="10000"/>
          </a:bodyPr>
          <a:lstStyle/>
          <a:p>
            <a:pPr algn="ctr">
              <a:buSzTx/>
            </a:pPr>
            <a:r>
              <a:rPr lang="en-US" altLang="zh-CN" sz="800" b="1" dirty="0">
                <a:solidFill>
                  <a:srgbClr val="000000"/>
                </a:solidFill>
                <a:latin typeface="Times New Roman" pitchFamily="18" charset="0"/>
                <a:cs typeface="Times New Roman" pitchFamily="18" charset="0"/>
                <a:sym typeface="+mn-lt"/>
              </a:rPr>
              <a:t>Grain condition detection and analysis</a:t>
            </a:r>
            <a:r>
              <a:rPr lang="en-US" altLang="zh-CN" sz="800" dirty="0">
                <a:latin typeface="Times New Roman" pitchFamily="18" charset="0"/>
                <a:cs typeface="Times New Roman" pitchFamily="18" charset="0"/>
                <a:sym typeface="+mn-lt"/>
              </a:rPr>
              <a:t> </a:t>
            </a:r>
            <a:endParaRPr lang="en-US" altLang="zh-CN" sz="800" b="1" dirty="0">
              <a:solidFill>
                <a:srgbClr val="000000"/>
              </a:solidFill>
              <a:latin typeface="Times New Roman" pitchFamily="18" charset="0"/>
              <a:cs typeface="Times New Roman" pitchFamily="18" charset="0"/>
              <a:sym typeface="+mn-lt"/>
            </a:endParaRPr>
          </a:p>
        </p:txBody>
      </p:sp>
      <p:sp>
        <p:nvSpPr>
          <p:cNvPr id="10" name="文本框 9">
            <a:extLst>
              <a:ext uri="{FF2B5EF4-FFF2-40B4-BE49-F238E27FC236}">
                <a16:creationId xmlns:a16="http://schemas.microsoft.com/office/drawing/2014/main" id="{071E8BE4-7613-40BD-8803-D7EBEEF58A79}"/>
              </a:ext>
            </a:extLst>
          </p:cNvPr>
          <p:cNvSpPr txBox="1"/>
          <p:nvPr/>
        </p:nvSpPr>
        <p:spPr>
          <a:xfrm>
            <a:off x="5200844" y="5307070"/>
            <a:ext cx="1036054" cy="233963"/>
          </a:xfrm>
          <a:prstGeom prst="rect">
            <a:avLst/>
          </a:prstGeom>
          <a:solidFill>
            <a:srgbClr val="E8F0FF"/>
          </a:solidFill>
        </p:spPr>
        <p:txBody>
          <a:bodyPr wrap="square" lIns="0" tIns="0" rIns="0" bIns="0" rtlCol="0">
            <a:normAutofit fontScale="92500"/>
          </a:bodyPr>
          <a:lstStyle/>
          <a:p>
            <a:pPr algn="ctr">
              <a:buSzTx/>
            </a:pPr>
            <a:r>
              <a:rPr lang="en-US" altLang="zh-CN" sz="800" b="1" dirty="0">
                <a:solidFill>
                  <a:srgbClr val="000000"/>
                </a:solidFill>
                <a:latin typeface="Times New Roman" pitchFamily="18" charset="0"/>
                <a:cs typeface="Times New Roman" pitchFamily="18" charset="0"/>
                <a:sym typeface="+mn-lt"/>
              </a:rPr>
              <a:t>Low-dosage recirculation fumigation</a:t>
            </a:r>
            <a:r>
              <a:rPr lang="en-US" altLang="zh-CN" sz="800" dirty="0">
                <a:latin typeface="Times New Roman" pitchFamily="18" charset="0"/>
                <a:cs typeface="Times New Roman" pitchFamily="18" charset="0"/>
                <a:sym typeface="+mn-lt"/>
              </a:rPr>
              <a:t> </a:t>
            </a:r>
            <a:endParaRPr lang="en-US" altLang="zh-CN" sz="800" b="1" dirty="0">
              <a:solidFill>
                <a:srgbClr val="000000"/>
              </a:solidFill>
              <a:latin typeface="Times New Roman" pitchFamily="18" charset="0"/>
              <a:cs typeface="Times New Roman" pitchFamily="18" charset="0"/>
              <a:sym typeface="+mn-lt"/>
            </a:endParaRPr>
          </a:p>
        </p:txBody>
      </p:sp>
      <p:sp>
        <p:nvSpPr>
          <p:cNvPr id="11" name="文本框 10">
            <a:extLst>
              <a:ext uri="{FF2B5EF4-FFF2-40B4-BE49-F238E27FC236}">
                <a16:creationId xmlns:a16="http://schemas.microsoft.com/office/drawing/2014/main" id="{2C357358-73DB-410F-951A-43E3F451D475}"/>
              </a:ext>
            </a:extLst>
          </p:cNvPr>
          <p:cNvSpPr txBox="1"/>
          <p:nvPr/>
        </p:nvSpPr>
        <p:spPr>
          <a:xfrm>
            <a:off x="6880120" y="5381832"/>
            <a:ext cx="1036054" cy="233963"/>
          </a:xfrm>
          <a:prstGeom prst="rect">
            <a:avLst/>
          </a:prstGeom>
          <a:solidFill>
            <a:srgbClr val="E8F0FF"/>
          </a:solidFill>
        </p:spPr>
        <p:txBody>
          <a:bodyPr wrap="square" lIns="0" tIns="0" rIns="0" bIns="0" rtlCol="0">
            <a:normAutofit lnSpcReduction="10000"/>
          </a:bodyPr>
          <a:lstStyle/>
          <a:p>
            <a:pPr algn="ctr">
              <a:buSzTx/>
            </a:pPr>
            <a:r>
              <a:rPr lang="en-US" altLang="zh-CN" sz="800" b="1" dirty="0">
                <a:solidFill>
                  <a:srgbClr val="000000"/>
                </a:solidFill>
                <a:latin typeface="Times New Roman" pitchFamily="18" charset="0"/>
                <a:cs typeface="Times New Roman" pitchFamily="18" charset="0"/>
                <a:sym typeface="+mn-lt"/>
              </a:rPr>
              <a:t>Highly-efficient grain chillers</a:t>
            </a:r>
            <a:r>
              <a:rPr lang="en-US" altLang="zh-CN" sz="800" dirty="0">
                <a:latin typeface="Times New Roman" pitchFamily="18" charset="0"/>
                <a:cs typeface="Times New Roman" pitchFamily="18" charset="0"/>
                <a:sym typeface="+mn-lt"/>
              </a:rPr>
              <a:t> </a:t>
            </a:r>
            <a:endParaRPr lang="en-US" altLang="zh-CN" sz="800" b="1" dirty="0">
              <a:solidFill>
                <a:srgbClr val="000000"/>
              </a:solidFill>
              <a:latin typeface="Times New Roman" pitchFamily="18" charset="0"/>
              <a:cs typeface="Times New Roman" pitchFamily="18" charset="0"/>
              <a:sym typeface="+mn-lt"/>
            </a:endParaRPr>
          </a:p>
        </p:txBody>
      </p:sp>
      <p:sp>
        <p:nvSpPr>
          <p:cNvPr id="12" name="文本框 11">
            <a:extLst>
              <a:ext uri="{FF2B5EF4-FFF2-40B4-BE49-F238E27FC236}">
                <a16:creationId xmlns:a16="http://schemas.microsoft.com/office/drawing/2014/main" id="{0CE8821F-E725-4A31-B626-CF3A7F893875}"/>
              </a:ext>
            </a:extLst>
          </p:cNvPr>
          <p:cNvSpPr txBox="1"/>
          <p:nvPr/>
        </p:nvSpPr>
        <p:spPr>
          <a:xfrm>
            <a:off x="6195759" y="5102911"/>
            <a:ext cx="757132" cy="228213"/>
          </a:xfrm>
          <a:prstGeom prst="rect">
            <a:avLst/>
          </a:prstGeom>
          <a:solidFill>
            <a:srgbClr val="E8F0FF"/>
          </a:solidFill>
        </p:spPr>
        <p:txBody>
          <a:bodyPr wrap="square" lIns="0" tIns="0" rIns="0" bIns="0" rtlCol="0">
            <a:normAutofit/>
          </a:bodyPr>
          <a:lstStyle/>
          <a:p>
            <a:pPr algn="ctr">
              <a:buSzTx/>
            </a:pPr>
            <a:r>
              <a:rPr lang="en-US" altLang="zh-CN" sz="800" b="1" dirty="0">
                <a:latin typeface="Times New Roman" pitchFamily="18" charset="0"/>
                <a:cs typeface="Times New Roman" pitchFamily="18" charset="0"/>
                <a:sym typeface="+mn-lt"/>
              </a:rPr>
              <a:t>Four-in-One</a:t>
            </a:r>
            <a:r>
              <a:rPr lang="en-US" altLang="zh-CN" sz="800" dirty="0">
                <a:latin typeface="Times New Roman" pitchFamily="18" charset="0"/>
                <a:cs typeface="Times New Roman" pitchFamily="18" charset="0"/>
                <a:sym typeface="+mn-lt"/>
              </a:rPr>
              <a:t> </a:t>
            </a:r>
            <a:endParaRPr lang="en-US" altLang="zh-CN" sz="800" b="1" dirty="0">
              <a:solidFill>
                <a:srgbClr val="000000"/>
              </a:solidFill>
              <a:latin typeface="Times New Roman" pitchFamily="18" charset="0"/>
              <a:cs typeface="Times New Roman" pitchFamily="18"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ppt_x</p:attrName>
                                        </p:attrNameLst>
                                      </p:cBhvr>
                                      <p:tavLst>
                                        <p:tav tm="0">
                                          <p:val>
                                            <p:strVal val="#ppt_x"/>
                                          </p:val>
                                        </p:tav>
                                        <p:tav tm="100000">
                                          <p:val>
                                            <p:strVal val="#ppt_x"/>
                                          </p:val>
                                        </p:tav>
                                      </p:tavLst>
                                    </p:anim>
                                    <p:anim calcmode="lin" valueType="num">
                                      <p:cBhvr>
                                        <p:cTn id="8"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ldLvl="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4338" name="文本框 9">
            <a:extLst>
              <a:ext uri="{FF2B5EF4-FFF2-40B4-BE49-F238E27FC236}">
                <a16:creationId xmlns:a16="http://schemas.microsoft.com/office/drawing/2014/main" id="{8B1BF1FF-E0CD-40F7-8FCF-CA184BC34EEF}"/>
              </a:ext>
            </a:extLst>
          </p:cNvPr>
          <p:cNvSpPr>
            <a:spLocks noChangeArrowheads="1"/>
          </p:cNvSpPr>
          <p:nvPr/>
        </p:nvSpPr>
        <p:spPr bwMode="auto">
          <a:xfrm>
            <a:off x="666750" y="1584325"/>
            <a:ext cx="7867650" cy="156966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sz="24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In the past decade, China has achieved remarkable results in </a:t>
            </a:r>
            <a:r>
              <a:rPr lang="en-US" altLang="zh-CN" sz="24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food</a:t>
            </a:r>
            <a:r>
              <a:rPr lang="zh-CN" altLang="en-US" sz="24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sz="24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loss reduction.</a:t>
            </a:r>
            <a:r>
              <a:rPr sz="2400" dirty="0">
                <a:latin typeface="Times New Roman" panose="02020603050405020304" pitchFamily="18" charset="0"/>
                <a:ea typeface="宋体" panose="02010600030101010101" pitchFamily="2" charset="-122"/>
                <a:sym typeface="Times New Roman" panose="02020603050405020304" pitchFamily="18" charset="0"/>
              </a:rPr>
              <a:t> </a:t>
            </a:r>
            <a:r>
              <a:rPr sz="2400" b="1" dirty="0">
                <a:latin typeface="Times New Roman" panose="02020603050405020304" pitchFamily="18" charset="0"/>
                <a:ea typeface="宋体" panose="02010600030101010101" pitchFamily="2" charset="-122"/>
                <a:sym typeface="Times New Roman" panose="02020603050405020304" pitchFamily="18" charset="0"/>
              </a:rPr>
              <a:t>However</a:t>
            </a:r>
            <a:r>
              <a:rPr lang="zh-CN" altLang="en-US" sz="24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from</a:t>
            </a:r>
            <a:r>
              <a:rPr lang="zh-CN" altLang="en-US" sz="24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a</a:t>
            </a:r>
            <a:r>
              <a:rPr lang="zh-CN" altLang="en-US" sz="24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general</a:t>
            </a:r>
            <a:r>
              <a:rPr lang="zh-CN" altLang="en-US" sz="24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view</a:t>
            </a:r>
            <a:r>
              <a:rPr sz="2400" b="1" dirty="0">
                <a:latin typeface="Times New Roman" panose="02020603050405020304" pitchFamily="18" charset="0"/>
                <a:ea typeface="宋体" panose="02010600030101010101" pitchFamily="2" charset="-122"/>
                <a:sym typeface="Times New Roman" panose="02020603050405020304" pitchFamily="18" charset="0"/>
              </a:rPr>
              <a:t>, the amount of loss and waste in food is still considerable.</a:t>
            </a:r>
            <a:r>
              <a:rPr sz="2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400" b="1"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14339" name="Picture 2" descr="https://timgsa.baidu.com/timg?image&amp;quality=80&amp;size=b9999_10000&amp;sec=1599568340421&amp;di=d8f2179ef77aa0cb51141d25c979ca12&amp;imgtype=0&amp;src=http%3A%2F%2Fpic24.nipic.com%2F20121020%2F11075703_195734385324_2.jpg">
            <a:extLst>
              <a:ext uri="{FF2B5EF4-FFF2-40B4-BE49-F238E27FC236}">
                <a16:creationId xmlns:a16="http://schemas.microsoft.com/office/drawing/2014/main" id="{344DF7EB-24FE-4A01-84A4-7272DD654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3419475"/>
            <a:ext cx="38290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a:extLst>
              <a:ext uri="{FF2B5EF4-FFF2-40B4-BE49-F238E27FC236}">
                <a16:creationId xmlns:a16="http://schemas.microsoft.com/office/drawing/2014/main" id="{BA3AD24E-05DC-4424-BAC9-EDE8560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3409950"/>
            <a:ext cx="3824288"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31745">
            <a:extLst>
              <a:ext uri="{FF2B5EF4-FFF2-40B4-BE49-F238E27FC236}">
                <a16:creationId xmlns:a16="http://schemas.microsoft.com/office/drawing/2014/main" id="{5E5BB573-28CE-4036-8727-7C1046B8667B}"/>
              </a:ext>
            </a:extLst>
          </p:cNvPr>
          <p:cNvSpPr>
            <a:spLocks noChangeArrowheads="1"/>
          </p:cNvSpPr>
          <p:nvPr/>
        </p:nvSpPr>
        <p:spPr bwMode="auto">
          <a:xfrm>
            <a:off x="0" y="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III. China's Systematic Action on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5362" name="文本框 31745">
            <a:extLst>
              <a:ext uri="{FF2B5EF4-FFF2-40B4-BE49-F238E27FC236}">
                <a16:creationId xmlns:a16="http://schemas.microsoft.com/office/drawing/2014/main" id="{C7E50EA4-04B1-46A5-B35C-A3691978B30E}"/>
              </a:ext>
            </a:extLst>
          </p:cNvPr>
          <p:cNvSpPr>
            <a:spLocks noChangeArrowheads="1"/>
          </p:cNvSpPr>
          <p:nvPr/>
        </p:nvSpPr>
        <p:spPr bwMode="auto">
          <a:xfrm>
            <a:off x="1519238" y="11430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6387" name="Rectangle 82">
            <a:extLst>
              <a:ext uri="{FF2B5EF4-FFF2-40B4-BE49-F238E27FC236}">
                <a16:creationId xmlns:a16="http://schemas.microsoft.com/office/drawing/2014/main" id="{BA60544F-42B5-41F2-8140-C0C71A862A04}"/>
              </a:ext>
            </a:extLst>
          </p:cNvPr>
          <p:cNvSpPr>
            <a:spLocks noChangeArrowheads="1"/>
          </p:cNvSpPr>
          <p:nvPr/>
        </p:nvSpPr>
        <p:spPr bwMode="auto">
          <a:xfrm>
            <a:off x="1727200" y="1470025"/>
            <a:ext cx="6156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1. The Chinese government attaches great importance to food saving and loss reduction</a:t>
            </a:r>
            <a:r>
              <a:rPr sz="2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4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5364" name="文本框 9">
            <a:extLst>
              <a:ext uri="{FF2B5EF4-FFF2-40B4-BE49-F238E27FC236}">
                <a16:creationId xmlns:a16="http://schemas.microsoft.com/office/drawing/2014/main" id="{A1290D09-101E-43CF-99DA-724BB7644401}"/>
              </a:ext>
            </a:extLst>
          </p:cNvPr>
          <p:cNvSpPr>
            <a:spLocks noChangeArrowheads="1"/>
          </p:cNvSpPr>
          <p:nvPr/>
        </p:nvSpPr>
        <p:spPr bwMode="auto">
          <a:xfrm>
            <a:off x="1466850" y="2446338"/>
            <a:ext cx="6762750" cy="1138773"/>
          </a:xfrm>
          <a:prstGeom prst="rect">
            <a:avLst/>
          </a:prstGeom>
          <a:solidFill>
            <a:srgbClr val="F0E8DD"/>
          </a:solidFill>
          <a:ln w="25400">
            <a:solidFill>
              <a:srgbClr val="975630"/>
            </a:solidFill>
            <a:miter lim="800000"/>
            <a:headEnd/>
            <a:tailEnd/>
          </a:ln>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b="1" dirty="0">
                <a:latin typeface="Times New Roman" panose="02020603050405020304" pitchFamily="18" charset="0"/>
                <a:ea typeface="宋体" panose="02010600030101010101" pitchFamily="2" charset="-122"/>
                <a:sym typeface="Times New Roman" panose="02020603050405020304" pitchFamily="18" charset="0"/>
              </a:rPr>
              <a:t>    </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The </a:t>
            </a:r>
            <a:r>
              <a:rPr sz="2000" b="1" i="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Constitution</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sz="2000" b="1" i="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Agriculture Law</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a:t>
            </a:r>
            <a:r>
              <a:rPr lang="en-US"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1800"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national</a:t>
            </a:r>
            <a:r>
              <a:rPr sz="1800" b="1" baseline="0"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 law </a:t>
            </a:r>
            <a:r>
              <a:rPr lang="en-US" altLang="zh-CN" sz="1800" b="1" baseline="0"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on</a:t>
            </a:r>
            <a:r>
              <a:rPr lang="zh-CN" altLang="en-US" sz="1800" b="1" baseline="0"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 </a:t>
            </a:r>
            <a:r>
              <a:rPr sz="1800" b="1" baseline="0"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food security, and the </a:t>
            </a:r>
            <a:r>
              <a:rPr sz="1800" b="1" i="1" baseline="0"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Regulation on the Administration of Grain Circulation</a:t>
            </a:r>
            <a:r>
              <a:rPr sz="1800" b="1" baseline="0"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a:t>
            </a:r>
            <a:r>
              <a:rPr sz="1800" dirty="0">
                <a:latin typeface="Times New Roman" panose="02020603050405020304" pitchFamily="18" charset="0"/>
                <a:ea typeface="宋体" panose="02010600030101010101" pitchFamily="2" charset="-122"/>
                <a:sym typeface="Times New Roman" panose="02020603050405020304" pitchFamily="18" charset="0"/>
              </a:rPr>
              <a:t> </a:t>
            </a:r>
          </a:p>
        </p:txBody>
      </p:sp>
      <p:sp>
        <p:nvSpPr>
          <p:cNvPr id="15365" name="文本框 10">
            <a:extLst>
              <a:ext uri="{FF2B5EF4-FFF2-40B4-BE49-F238E27FC236}">
                <a16:creationId xmlns:a16="http://schemas.microsoft.com/office/drawing/2014/main" id="{BA26D13A-CE99-4E24-96D2-1FB8BADD3DEB}"/>
              </a:ext>
            </a:extLst>
          </p:cNvPr>
          <p:cNvSpPr>
            <a:spLocks noChangeArrowheads="1"/>
          </p:cNvSpPr>
          <p:nvPr/>
        </p:nvSpPr>
        <p:spPr bwMode="auto">
          <a:xfrm>
            <a:off x="1476375" y="3890963"/>
            <a:ext cx="6743700" cy="1754326"/>
          </a:xfrm>
          <a:prstGeom prst="rect">
            <a:avLst/>
          </a:prstGeom>
          <a:solidFill>
            <a:srgbClr val="E5EEF1"/>
          </a:solidFill>
          <a:ln w="25400">
            <a:solidFill>
              <a:srgbClr val="00B0F0"/>
            </a:solidFill>
            <a:miter lim="800000"/>
            <a:headEnd/>
            <a:tailEnd/>
          </a:ln>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1800" b="1" dirty="0">
                <a:latin typeface="Times New Roman" panose="02020603050405020304" pitchFamily="18" charset="0"/>
                <a:ea typeface="宋体" panose="02010600030101010101" pitchFamily="2" charset="-122"/>
                <a:sym typeface="Times New Roman" panose="02020603050405020304" pitchFamily="18" charset="0"/>
              </a:rPr>
              <a:t>     </a:t>
            </a:r>
            <a:r>
              <a:rPr sz="1800" b="1" i="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Notice on Further Strengthening the Work of Saving Food </a:t>
            </a:r>
            <a:r>
              <a:rPr lang="en-US" altLang="zh-CN" sz="1800" b="1" i="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against</a:t>
            </a:r>
            <a:r>
              <a:rPr lang="zh-CN" altLang="en-US" sz="1800" b="1" i="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sz="1800" b="1" i="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Waste, Opinions on Practicing Thrift and Opposing Waste of Food, Notice on Nationwide Action of Practicing Thrift, Morality and Food Conservation, and Opinions on Accelerating and Advancing Agricultural Supply-side Structural Reforms and Vigorously Developing the Grain Industry Economy.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500" fill="hold"/>
                                        <p:tgtEl>
                                          <p:spTgt spid="16387"/>
                                        </p:tgtEl>
                                        <p:attrNameLst>
                                          <p:attrName>ppt_x</p:attrName>
                                        </p:attrNameLst>
                                      </p:cBhvr>
                                      <p:tavLst>
                                        <p:tav tm="0">
                                          <p:val>
                                            <p:strVal val="#ppt_x"/>
                                          </p:val>
                                        </p:tav>
                                        <p:tav tm="100000">
                                          <p:val>
                                            <p:strVal val="#ppt_x"/>
                                          </p:val>
                                        </p:tav>
                                      </p:tavLst>
                                    </p:anim>
                                    <p:anim calcmode="lin" valueType="num">
                                      <p:cBhvr>
                                        <p:cTn id="8"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ldLvl="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7410" name="Rectangle 82">
            <a:extLst>
              <a:ext uri="{FF2B5EF4-FFF2-40B4-BE49-F238E27FC236}">
                <a16:creationId xmlns:a16="http://schemas.microsoft.com/office/drawing/2014/main" id="{510AAFA9-4F07-4EB6-A14D-3DB7601F7D9F}"/>
              </a:ext>
            </a:extLst>
          </p:cNvPr>
          <p:cNvSpPr>
            <a:spLocks noChangeArrowheads="1"/>
          </p:cNvSpPr>
          <p:nvPr/>
        </p:nvSpPr>
        <p:spPr bwMode="auto">
          <a:xfrm>
            <a:off x="406401" y="1104900"/>
            <a:ext cx="8429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2.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S</a:t>
            </a:r>
            <a:r>
              <a:rPr sz="2400" b="1" dirty="0">
                <a:latin typeface="Times New Roman" panose="02020603050405020304" pitchFamily="18" charset="0"/>
                <a:ea typeface="宋体" panose="02010600030101010101" pitchFamily="2" charset="-122"/>
                <a:sym typeface="Times New Roman" panose="02020603050405020304" pitchFamily="18" charset="0"/>
              </a:rPr>
              <a:t>tandard revision based on new situation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6387" name="文本框 9">
            <a:extLst>
              <a:ext uri="{FF2B5EF4-FFF2-40B4-BE49-F238E27FC236}">
                <a16:creationId xmlns:a16="http://schemas.microsoft.com/office/drawing/2014/main" id="{CA0C8A1B-D341-4590-B168-CB8506AABD0C}"/>
              </a:ext>
            </a:extLst>
          </p:cNvPr>
          <p:cNvSpPr>
            <a:spLocks noChangeArrowheads="1"/>
          </p:cNvSpPr>
          <p:nvPr/>
        </p:nvSpPr>
        <p:spPr bwMode="auto">
          <a:xfrm>
            <a:off x="406400" y="1809750"/>
            <a:ext cx="8429625" cy="132343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As guided by the end use and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the</a:t>
            </a:r>
            <a:r>
              <a:rPr lang="zh-CN" altLang="en-US"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best quality of grain, grain and oil product standards are scientifically formulated and revised, the yield ratio of grain processing and the rate of multipurpose utilization are increased, effectively save grain resources.</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6388" name="文本框 31745">
            <a:extLst>
              <a:ext uri="{FF2B5EF4-FFF2-40B4-BE49-F238E27FC236}">
                <a16:creationId xmlns:a16="http://schemas.microsoft.com/office/drawing/2014/main" id="{13E43920-4BC5-4428-AFC1-017335DB7317}"/>
              </a:ext>
            </a:extLst>
          </p:cNvPr>
          <p:cNvSpPr>
            <a:spLocks noChangeArrowheads="1"/>
          </p:cNvSpPr>
          <p:nvPr/>
        </p:nvSpPr>
        <p:spPr bwMode="auto">
          <a:xfrm>
            <a:off x="1519238"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16389" name="Picture 2" descr="C:\Users\Administrator\Desktop\timg (1).jpg">
            <a:extLst>
              <a:ext uri="{FF2B5EF4-FFF2-40B4-BE49-F238E27FC236}">
                <a16:creationId xmlns:a16="http://schemas.microsoft.com/office/drawing/2014/main" id="{DEF95FD0-25AF-469E-900E-035349067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63" y="4049713"/>
            <a:ext cx="26860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C:\Users\Administrator\Desktop\u=3333163627,153484846&amp;fm=26&amp;gp=0.jpg">
            <a:extLst>
              <a:ext uri="{FF2B5EF4-FFF2-40B4-BE49-F238E27FC236}">
                <a16:creationId xmlns:a16="http://schemas.microsoft.com/office/drawing/2014/main" id="{AFCC9575-839B-470E-92B2-13EB8A039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4243388"/>
            <a:ext cx="2117725"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a:extLst>
              <a:ext uri="{FF2B5EF4-FFF2-40B4-BE49-F238E27FC236}">
                <a16:creationId xmlns:a16="http://schemas.microsoft.com/office/drawing/2014/main" id="{35ED3DF5-B510-40B4-AC93-1CABCA24E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6513" y="3576638"/>
            <a:ext cx="4143375" cy="305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500" fill="hold"/>
                                        <p:tgtEl>
                                          <p:spTgt spid="17410"/>
                                        </p:tgtEl>
                                        <p:attrNameLst>
                                          <p:attrName>ppt_x</p:attrName>
                                        </p:attrNameLst>
                                      </p:cBhvr>
                                      <p:tavLst>
                                        <p:tav tm="0">
                                          <p:val>
                                            <p:strVal val="#ppt_x"/>
                                          </p:val>
                                        </p:tav>
                                        <p:tav tm="100000">
                                          <p:val>
                                            <p:strVal val="#ppt_x"/>
                                          </p:val>
                                        </p:tav>
                                      </p:tavLst>
                                    </p:anim>
                                    <p:anim calcmode="lin" valueType="num">
                                      <p:cBhvr>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ldLvl="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7410" name="文本框 9">
            <a:extLst>
              <a:ext uri="{FF2B5EF4-FFF2-40B4-BE49-F238E27FC236}">
                <a16:creationId xmlns:a16="http://schemas.microsoft.com/office/drawing/2014/main" id="{64FD0607-2C71-42CD-8F12-2D8F48BD997F}"/>
              </a:ext>
            </a:extLst>
          </p:cNvPr>
          <p:cNvSpPr>
            <a:spLocks noChangeArrowheads="1"/>
          </p:cNvSpPr>
          <p:nvPr/>
        </p:nvSpPr>
        <p:spPr bwMode="auto">
          <a:xfrm>
            <a:off x="673100" y="1803400"/>
            <a:ext cx="7867650" cy="132343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The </a:t>
            </a:r>
            <a:r>
              <a:rPr lang="en"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product classification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of</a:t>
            </a:r>
            <a:r>
              <a:rPr lang="zh-CN" altLang="en-US"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the</a:t>
            </a:r>
            <a:r>
              <a:rPr lang="zh-CN" altLang="en-US"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national standard of rice </a:t>
            </a:r>
            <a:r>
              <a:rPr lang="en-US" altLang="zh-CN"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was</a:t>
            </a:r>
            <a:r>
              <a:rPr lang="zh-CN" altLang="en-US"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revised and the category of high-quality rice</a:t>
            </a:r>
            <a:r>
              <a:rPr lang="zh-CN" altLang="en-US"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was</a:t>
            </a:r>
            <a:r>
              <a:rPr lang="zh-CN" altLang="en-US"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added</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a:t>
            </a:r>
            <a:r>
              <a:rPr sz="2000"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T</a:t>
            </a:r>
            <a:r>
              <a:rPr sz="2000" b="1" dirty="0">
                <a:latin typeface="Times New Roman" panose="02020603050405020304" pitchFamily="18" charset="0"/>
                <a:ea typeface="宋体" panose="02010600030101010101" pitchFamily="2" charset="-122"/>
                <a:sym typeface="Times New Roman" panose="02020603050405020304" pitchFamily="18" charset="0"/>
              </a:rPr>
              <a:t>he definition of broken rice and processing accuracy</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was</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revised</a:t>
            </a:r>
            <a:r>
              <a:rPr sz="2000" b="1" dirty="0">
                <a:latin typeface="Times New Roman" panose="02020603050405020304" pitchFamily="18" charset="0"/>
                <a:ea typeface="宋体" panose="02010600030101010101" pitchFamily="2" charset="-122"/>
                <a:sym typeface="Times New Roman" panose="02020603050405020304" pitchFamily="18" charset="0"/>
              </a:rPr>
              <a:t>,</a:t>
            </a:r>
            <a:r>
              <a:rPr sz="2000" dirty="0">
                <a:latin typeface="Times New Roman" panose="02020603050405020304" pitchFamily="18" charset="0"/>
                <a:ea typeface="宋体" panose="02010600030101010101" pitchFamily="2" charset="-122"/>
                <a:sym typeface="Times New Roman" panose="02020603050405020304" pitchFamily="18" charset="0"/>
              </a:rPr>
              <a:t> </a:t>
            </a:r>
            <a:r>
              <a:rPr sz="2000" b="1" dirty="0">
                <a:latin typeface="Times New Roman" panose="02020603050405020304" pitchFamily="18" charset="0"/>
                <a:ea typeface="宋体" panose="02010600030101010101" pitchFamily="2" charset="-122"/>
                <a:sym typeface="Times New Roman" panose="02020603050405020304" pitchFamily="18" charset="0"/>
              </a:rPr>
              <a:t>and requirements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of</a:t>
            </a:r>
            <a:r>
              <a:rPr sz="2000" b="1" dirty="0">
                <a:latin typeface="Times New Roman" panose="02020603050405020304" pitchFamily="18" charset="0"/>
                <a:ea typeface="宋体" panose="02010600030101010101" pitchFamily="2" charset="-122"/>
                <a:sym typeface="Times New Roman" panose="02020603050405020304" pitchFamily="18" charset="0"/>
              </a:rPr>
              <a:t> packaging, labeling, storage and transportation</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was</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 altLang="zh-CN" sz="2000" b="1" dirty="0">
                <a:latin typeface="Times New Roman" panose="02020603050405020304" pitchFamily="18" charset="0"/>
                <a:ea typeface="宋体" panose="02010600030101010101" pitchFamily="2" charset="-122"/>
                <a:sym typeface="Times New Roman" panose="02020603050405020304" pitchFamily="18" charset="0"/>
              </a:rPr>
              <a:t>add</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ed</a:t>
            </a:r>
            <a:r>
              <a:rPr sz="2000" b="1" dirty="0">
                <a:latin typeface="Times New Roman" panose="02020603050405020304" pitchFamily="18" charset="0"/>
                <a:ea typeface="宋体" panose="02010600030101010101" pitchFamily="2" charset="-122"/>
                <a:sym typeface="Times New Roman" panose="02020603050405020304" pitchFamily="18" charset="0"/>
              </a:rPr>
              <a:t>.</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17411" name="图片 1">
            <a:extLst>
              <a:ext uri="{FF2B5EF4-FFF2-40B4-BE49-F238E27FC236}">
                <a16:creationId xmlns:a16="http://schemas.microsoft.com/office/drawing/2014/main" id="{E67CBDB3-4C58-4A6C-B138-0AC90A09C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088" y="3995738"/>
            <a:ext cx="2760662"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图片 2">
            <a:extLst>
              <a:ext uri="{FF2B5EF4-FFF2-40B4-BE49-F238E27FC236}">
                <a16:creationId xmlns:a16="http://schemas.microsoft.com/office/drawing/2014/main" id="{9978B77E-FA9F-48DB-BB8E-3DB85FA23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313" y="3857625"/>
            <a:ext cx="322897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82">
            <a:extLst>
              <a:ext uri="{FF2B5EF4-FFF2-40B4-BE49-F238E27FC236}">
                <a16:creationId xmlns:a16="http://schemas.microsoft.com/office/drawing/2014/main" id="{F1AE3D4B-1C93-465B-AB5E-9089BC1AFAEB}"/>
              </a:ext>
            </a:extLst>
          </p:cNvPr>
          <p:cNvSpPr>
            <a:spLocks noChangeArrowheads="1"/>
          </p:cNvSpPr>
          <p:nvPr/>
        </p:nvSpPr>
        <p:spPr bwMode="auto">
          <a:xfrm>
            <a:off x="673100" y="1123950"/>
            <a:ext cx="78676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2.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S</a:t>
            </a:r>
            <a:r>
              <a:rPr sz="2400" b="1" dirty="0">
                <a:latin typeface="Times New Roman" panose="02020603050405020304" pitchFamily="18" charset="0"/>
                <a:ea typeface="宋体" panose="02010600030101010101" pitchFamily="2" charset="-122"/>
                <a:sym typeface="Times New Roman" panose="02020603050405020304" pitchFamily="18" charset="0"/>
              </a:rPr>
              <a:t>tandard revision based on new situation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7414" name="文本框 31745">
            <a:extLst>
              <a:ext uri="{FF2B5EF4-FFF2-40B4-BE49-F238E27FC236}">
                <a16:creationId xmlns:a16="http://schemas.microsoft.com/office/drawing/2014/main" id="{3EF47527-3C29-4A5A-AE9C-9C87B5B40211}"/>
              </a:ext>
            </a:extLst>
          </p:cNvPr>
          <p:cNvSpPr>
            <a:spLocks noChangeArrowheads="1"/>
          </p:cNvSpPr>
          <p:nvPr/>
        </p:nvSpPr>
        <p:spPr bwMode="auto">
          <a:xfrm>
            <a:off x="1519238"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a:latin typeface="Times New Roman" panose="02020603050405020304" pitchFamily="18" charset="0"/>
              <a:ea typeface="宋体" panose="02010600030101010101" pitchFamily="2" charset="-122"/>
              <a:sym typeface="Times New Roman" panose="02020603050405020304" pitchFamily="18" charset="0"/>
            </a:endParaRPr>
          </a:p>
        </p:txBody>
      </p:sp>
      <p:grpSp>
        <p:nvGrpSpPr>
          <p:cNvPr id="17415" name="Group 7">
            <a:extLst>
              <a:ext uri="{FF2B5EF4-FFF2-40B4-BE49-F238E27FC236}">
                <a16:creationId xmlns:a16="http://schemas.microsoft.com/office/drawing/2014/main" id="{48011541-B0F3-416C-9C89-71A4784D97D7}"/>
              </a:ext>
            </a:extLst>
          </p:cNvPr>
          <p:cNvGrpSpPr>
            <a:grpSpLocks/>
          </p:cNvGrpSpPr>
          <p:nvPr/>
        </p:nvGrpSpPr>
        <p:grpSpPr bwMode="auto">
          <a:xfrm>
            <a:off x="528638" y="3832225"/>
            <a:ext cx="4351337" cy="2865699"/>
            <a:chOff x="0" y="0"/>
            <a:chExt cx="3840" cy="2913"/>
          </a:xfrm>
        </p:grpSpPr>
        <p:pic>
          <p:nvPicPr>
            <p:cNvPr id="17416" name="Picture 8">
              <a:extLst>
                <a:ext uri="{FF2B5EF4-FFF2-40B4-BE49-F238E27FC236}">
                  <a16:creationId xmlns:a16="http://schemas.microsoft.com/office/drawing/2014/main" id="{5122C29D-279D-465F-A29F-DEB21C1E44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929"/>
            <a:stretch>
              <a:fillRect/>
            </a:stretch>
          </p:blipFill>
          <p:spPr bwMode="auto">
            <a:xfrm>
              <a:off x="0" y="0"/>
              <a:ext cx="3840" cy="2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7" name="Text Box 9">
              <a:extLst>
                <a:ext uri="{FF2B5EF4-FFF2-40B4-BE49-F238E27FC236}">
                  <a16:creationId xmlns:a16="http://schemas.microsoft.com/office/drawing/2014/main" id="{E13522A7-D42A-48D2-A8C0-9B53565BACA0}"/>
                </a:ext>
              </a:extLst>
            </p:cNvPr>
            <p:cNvSpPr txBox="1">
              <a:spLocks noChangeArrowheads="1"/>
            </p:cNvSpPr>
            <p:nvPr/>
          </p:nvSpPr>
          <p:spPr bwMode="auto">
            <a:xfrm>
              <a:off x="272" y="2444"/>
              <a:ext cx="635" cy="469"/>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50000"/>
                </a:spcBef>
              </a:pPr>
              <a:endParaRPr lang="zh-CN" altLang="en-US" sz="2400">
                <a:latin typeface="Times New Roman" panose="02020603050405020304" pitchFamily="18" charset="0"/>
                <a:sym typeface="Times New Roman" panose="02020603050405020304" pitchFamily="18" charset="0"/>
              </a:endParaRPr>
            </a:p>
          </p:txBody>
        </p:sp>
        <p:sp>
          <p:nvSpPr>
            <p:cNvPr id="17418" name="Line 10">
              <a:extLst>
                <a:ext uri="{FF2B5EF4-FFF2-40B4-BE49-F238E27FC236}">
                  <a16:creationId xmlns:a16="http://schemas.microsoft.com/office/drawing/2014/main" id="{021A70B7-3784-41A0-8F30-9467263AFEC0}"/>
                </a:ext>
              </a:extLst>
            </p:cNvPr>
            <p:cNvSpPr>
              <a:spLocks noChangeShapeType="1"/>
            </p:cNvSpPr>
            <p:nvPr/>
          </p:nvSpPr>
          <p:spPr bwMode="auto">
            <a:xfrm flipH="1">
              <a:off x="454" y="629"/>
              <a:ext cx="2041" cy="13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p:cTn id="7" dur="500" fill="hold"/>
                                        <p:tgtEl>
                                          <p:spTgt spid="18437"/>
                                        </p:tgtEl>
                                        <p:attrNameLst>
                                          <p:attrName>ppt_x</p:attrName>
                                        </p:attrNameLst>
                                      </p:cBhvr>
                                      <p:tavLst>
                                        <p:tav tm="0">
                                          <p:val>
                                            <p:strVal val="#ppt_x"/>
                                          </p:val>
                                        </p:tav>
                                        <p:tav tm="100000">
                                          <p:val>
                                            <p:strVal val="#ppt_x"/>
                                          </p:val>
                                        </p:tav>
                                      </p:tavLst>
                                    </p:anim>
                                    <p:anim calcmode="lin" valueType="num">
                                      <p:cBhvr>
                                        <p:cTn id="8" dur="500" fill="hold"/>
                                        <p:tgtEl>
                                          <p:spTgt spid="184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ldLvl="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8434" name="文本框 9">
            <a:extLst>
              <a:ext uri="{FF2B5EF4-FFF2-40B4-BE49-F238E27FC236}">
                <a16:creationId xmlns:a16="http://schemas.microsoft.com/office/drawing/2014/main" id="{98F2E883-91CA-4F5F-B005-9D07AB6A2DDB}"/>
              </a:ext>
            </a:extLst>
          </p:cNvPr>
          <p:cNvSpPr>
            <a:spLocks noChangeArrowheads="1"/>
          </p:cNvSpPr>
          <p:nvPr/>
        </p:nvSpPr>
        <p:spPr bwMode="auto">
          <a:xfrm>
            <a:off x="558800" y="1781175"/>
            <a:ext cx="8143875" cy="132343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The national standard of wheat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was</a:t>
            </a:r>
            <a:r>
              <a:rPr lang="zh-CN" altLang="en-US"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revised</a:t>
            </a:r>
            <a:r>
              <a:rPr lang="zh-CN" altLang="en-US"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and</a:t>
            </a:r>
            <a:r>
              <a:rPr lang="zh-CN" altLang="en-US"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adjusted from the original 9 categories to 5 categories, which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will</a:t>
            </a:r>
            <a:r>
              <a:rPr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promot</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e</a:t>
            </a:r>
            <a:r>
              <a:rPr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the</a:t>
            </a:r>
            <a:r>
              <a:rPr lang="zh-CN" altLang="en-US"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wheat production and trade</a:t>
            </a:r>
            <a:r>
              <a:rPr lang="zh-CN" altLang="en-US"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in</a:t>
            </a:r>
            <a:r>
              <a:rPr lang="zh-CN" altLang="en-US"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China</a:t>
            </a:r>
            <a:r>
              <a:rPr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sav</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e</a:t>
            </a:r>
            <a:r>
              <a:rPr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food and reduc</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e</a:t>
            </a:r>
            <a:r>
              <a:rPr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losses, and compl</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y</a:t>
            </a:r>
            <a:r>
              <a:rPr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with international standards.</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18435" name="Picture 2">
            <a:extLst>
              <a:ext uri="{FF2B5EF4-FFF2-40B4-BE49-F238E27FC236}">
                <a16:creationId xmlns:a16="http://schemas.microsoft.com/office/drawing/2014/main" id="{93010662-89C2-4B3B-B6F5-D3F1E1A1A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3962400"/>
            <a:ext cx="30797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图片 3">
            <a:extLst>
              <a:ext uri="{FF2B5EF4-FFF2-40B4-BE49-F238E27FC236}">
                <a16:creationId xmlns:a16="http://schemas.microsoft.com/office/drawing/2014/main" id="{92544407-241B-4242-994F-8C82E645E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438" y="4017963"/>
            <a:ext cx="2757487"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82">
            <a:extLst>
              <a:ext uri="{FF2B5EF4-FFF2-40B4-BE49-F238E27FC236}">
                <a16:creationId xmlns:a16="http://schemas.microsoft.com/office/drawing/2014/main" id="{E6086F17-3663-48CB-BA62-17979E13CB39}"/>
              </a:ext>
            </a:extLst>
          </p:cNvPr>
          <p:cNvSpPr>
            <a:spLocks noChangeArrowheads="1"/>
          </p:cNvSpPr>
          <p:nvPr/>
        </p:nvSpPr>
        <p:spPr bwMode="auto">
          <a:xfrm>
            <a:off x="558799" y="1095375"/>
            <a:ext cx="8143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2.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S</a:t>
            </a:r>
            <a:r>
              <a:rPr sz="2400" b="1" dirty="0">
                <a:latin typeface="Times New Roman" panose="02020603050405020304" pitchFamily="18" charset="0"/>
                <a:ea typeface="宋体" panose="02010600030101010101" pitchFamily="2" charset="-122"/>
                <a:sym typeface="Times New Roman" panose="02020603050405020304" pitchFamily="18" charset="0"/>
              </a:rPr>
              <a:t>tandard revision based on new situation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8438" name="文本框 31745">
            <a:extLst>
              <a:ext uri="{FF2B5EF4-FFF2-40B4-BE49-F238E27FC236}">
                <a16:creationId xmlns:a16="http://schemas.microsoft.com/office/drawing/2014/main" id="{5B336345-F766-408B-93B1-745B5399B2F1}"/>
              </a:ext>
            </a:extLst>
          </p:cNvPr>
          <p:cNvSpPr>
            <a:spLocks noChangeArrowheads="1"/>
          </p:cNvSpPr>
          <p:nvPr/>
        </p:nvSpPr>
        <p:spPr bwMode="auto">
          <a:xfrm>
            <a:off x="1519238"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9461"/>
                                        </p:tgtEl>
                                        <p:attrNameLst>
                                          <p:attrName>style.visibility</p:attrName>
                                        </p:attrNameLst>
                                      </p:cBhvr>
                                      <p:to>
                                        <p:strVal val="visible"/>
                                      </p:to>
                                    </p:set>
                                    <p:anim calcmode="lin" valueType="num">
                                      <p:cBhvr>
                                        <p:cTn id="7" dur="500" fill="hold"/>
                                        <p:tgtEl>
                                          <p:spTgt spid="19461"/>
                                        </p:tgtEl>
                                        <p:attrNameLst>
                                          <p:attrName>ppt_x</p:attrName>
                                        </p:attrNameLst>
                                      </p:cBhvr>
                                      <p:tavLst>
                                        <p:tav tm="0">
                                          <p:val>
                                            <p:strVal val="#ppt_x"/>
                                          </p:val>
                                        </p:tav>
                                        <p:tav tm="100000">
                                          <p:val>
                                            <p:strVal val="#ppt_x"/>
                                          </p:val>
                                        </p:tav>
                                      </p:tavLst>
                                    </p:anim>
                                    <p:anim calcmode="lin" valueType="num">
                                      <p:cBhvr>
                                        <p:cTn id="8"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bldLvl="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0482" name="Rectangle 82">
            <a:extLst>
              <a:ext uri="{FF2B5EF4-FFF2-40B4-BE49-F238E27FC236}">
                <a16:creationId xmlns:a16="http://schemas.microsoft.com/office/drawing/2014/main" id="{5D4AD864-06A0-44C4-8BA2-65878631EE4D}"/>
              </a:ext>
            </a:extLst>
          </p:cNvPr>
          <p:cNvSpPr>
            <a:spLocks noChangeArrowheads="1"/>
          </p:cNvSpPr>
          <p:nvPr/>
        </p:nvSpPr>
        <p:spPr bwMode="auto">
          <a:xfrm>
            <a:off x="117475" y="1357313"/>
            <a:ext cx="8912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3. Government departments undertake related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tasks</a:t>
            </a:r>
            <a:r>
              <a:rPr sz="2400" b="1" dirty="0">
                <a:latin typeface="Times New Roman" panose="02020603050405020304" pitchFamily="18" charset="0"/>
                <a:ea typeface="宋体" panose="02010600030101010101" pitchFamily="2" charset="-122"/>
                <a:sym typeface="Times New Roman" panose="02020603050405020304" pitchFamily="18" charset="0"/>
              </a:rPr>
              <a:t> by function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9459" name="矩形 2">
            <a:extLst>
              <a:ext uri="{FF2B5EF4-FFF2-40B4-BE49-F238E27FC236}">
                <a16:creationId xmlns:a16="http://schemas.microsoft.com/office/drawing/2014/main" id="{1D551CF9-D9D9-43A7-BE2B-B9F4DD0D7839}"/>
              </a:ext>
            </a:extLst>
          </p:cNvPr>
          <p:cNvSpPr>
            <a:spLocks noChangeArrowheads="1"/>
          </p:cNvSpPr>
          <p:nvPr/>
        </p:nvSpPr>
        <p:spPr bwMode="auto">
          <a:xfrm>
            <a:off x="409575" y="2320925"/>
            <a:ext cx="8305800" cy="16312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2000" b="1" dirty="0">
                <a:latin typeface="Times New Roman" panose="02020603050405020304" pitchFamily="18" charset="0"/>
                <a:ea typeface="宋体" panose="02010600030101010101" pitchFamily="2" charset="-122"/>
                <a:sym typeface="Times New Roman" panose="02020603050405020304" pitchFamily="18" charset="0"/>
              </a:rPr>
              <a:t>Government departments and agencies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shall</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concentrate</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on</a:t>
            </a:r>
            <a:r>
              <a:rPr sz="2000" b="1" dirty="0">
                <a:latin typeface="Times New Roman" panose="02020603050405020304" pitchFamily="18" charset="0"/>
                <a:ea typeface="宋体" panose="02010600030101010101" pitchFamily="2" charset="-122"/>
                <a:sym typeface="Times New Roman" panose="02020603050405020304" pitchFamily="18" charset="0"/>
              </a:rPr>
              <a:t> </a:t>
            </a:r>
            <a:r>
              <a:rPr lang="en" altLang="zh-CN" sz="2000" b="1" dirty="0">
                <a:latin typeface="Times New Roman" panose="02020603050405020304" pitchFamily="18" charset="0"/>
                <a:ea typeface="宋体" panose="02010600030101010101" pitchFamily="2" charset="-122"/>
                <a:sym typeface="Times New Roman" panose="02020603050405020304" pitchFamily="18" charset="0"/>
              </a:rPr>
              <a:t>saving </a:t>
            </a:r>
            <a:r>
              <a:rPr sz="2000" b="1" dirty="0">
                <a:latin typeface="Times New Roman" panose="02020603050405020304" pitchFamily="18" charset="0"/>
                <a:ea typeface="宋体" panose="02010600030101010101" pitchFamily="2" charset="-122"/>
                <a:sym typeface="Times New Roman" panose="02020603050405020304" pitchFamily="18" charset="0"/>
              </a:rPr>
              <a:t>food in production, storage, processing, transportation and consumption based on respective characteristics according to their division of functions.</a:t>
            </a:r>
            <a:r>
              <a:rPr sz="2000"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G</a:t>
            </a:r>
            <a:r>
              <a:rPr sz="2000" b="1" dirty="0">
                <a:latin typeface="Times New Roman" panose="02020603050405020304" pitchFamily="18" charset="0"/>
                <a:ea typeface="宋体" panose="02010600030101010101" pitchFamily="2" charset="-122"/>
                <a:sym typeface="Times New Roman" panose="02020603050405020304" pitchFamily="18" charset="0"/>
              </a:rPr>
              <a:t>overnments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at</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 altLang="zh-CN" sz="2000" b="1" dirty="0">
                <a:latin typeface="Times New Roman" panose="02020603050405020304" pitchFamily="18" charset="0"/>
                <a:ea typeface="宋体" panose="02010600030101010101" pitchFamily="2" charset="-122"/>
                <a:sym typeface="Times New Roman" panose="02020603050405020304" pitchFamily="18" charset="0"/>
              </a:rPr>
              <a:t>provincial, prefectural, and municipal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levels</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shall</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sz="2000" b="1" dirty="0">
                <a:latin typeface="Times New Roman" panose="02020603050405020304" pitchFamily="18" charset="0"/>
                <a:ea typeface="宋体" panose="02010600030101010101" pitchFamily="2" charset="-122"/>
                <a:sym typeface="Times New Roman" panose="02020603050405020304" pitchFamily="18" charset="0"/>
              </a:rPr>
              <a:t>join together to implement relevant tasks accordingly.</a:t>
            </a:r>
            <a:r>
              <a:rPr sz="2000" dirty="0">
                <a:latin typeface="Times New Roman" panose="02020603050405020304" pitchFamily="18" charset="0"/>
                <a:ea typeface="宋体" panose="02010600030101010101" pitchFamily="2" charset="-122"/>
                <a:sym typeface="Times New Roman" panose="02020603050405020304" pitchFamily="18" charset="0"/>
              </a:rPr>
              <a:t> </a:t>
            </a:r>
          </a:p>
        </p:txBody>
      </p:sp>
      <p:pic>
        <p:nvPicPr>
          <p:cNvPr id="19460" name="Picture 6" descr="https://timgsa.baidu.com/timg?image&amp;quality=80&amp;size=b9999_10000&amp;sec=1599569522783&amp;di=3fbeffea237513e52a656501f9913202&amp;imgtype=0&amp;src=http%3A%2F%2Fwww.npepai.com%2Fims%2Fuserfiles%2Fimage%2Fbaffb765-8af4-47a8-ab83-08a2a3cbdd31.jpg">
            <a:extLst>
              <a:ext uri="{FF2B5EF4-FFF2-40B4-BE49-F238E27FC236}">
                <a16:creationId xmlns:a16="http://schemas.microsoft.com/office/drawing/2014/main" id="{D3133E5B-80F5-4DE3-9F1B-85359B33C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 y="-128588"/>
            <a:ext cx="285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8" descr="https://timgsa.baidu.com/timg?image&amp;quality=80&amp;size=b9999_10000&amp;sec=1599569522783&amp;di=3fbeffea237513e52a656501f9913202&amp;imgtype=0&amp;src=http%3A%2F%2Fwww.npepai.com%2Fims%2Fuserfiles%2Fimage%2Fbaffb765-8af4-47a8-ab83-08a2a3cbdd31.jpg">
            <a:extLst>
              <a:ext uri="{FF2B5EF4-FFF2-40B4-BE49-F238E27FC236}">
                <a16:creationId xmlns:a16="http://schemas.microsoft.com/office/drawing/2014/main" id="{9FB35F46-A9FB-4BDC-9E05-EB172DD9B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5875"/>
            <a:ext cx="285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0" descr="https://timgsa.baidu.com/timg?image&amp;quality=80&amp;size=b9999_10000&amp;sec=1599569522783&amp;di=3fbeffea237513e52a656501f9913202&amp;imgtype=0&amp;src=http%3A%2F%2Fwww.npepai.com%2Fims%2Fuserfiles%2Fimage%2Fbaffb765-8af4-47a8-ab83-08a2a3cbdd31.jpg">
            <a:extLst>
              <a:ext uri="{FF2B5EF4-FFF2-40B4-BE49-F238E27FC236}">
                <a16:creationId xmlns:a16="http://schemas.microsoft.com/office/drawing/2014/main" id="{AEB9A996-88BF-402F-A0A2-D5AA1ED76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5" y="168275"/>
            <a:ext cx="285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2" descr="https://timgsa.baidu.com/timg?image&amp;quality=80&amp;size=b9999_10000&amp;sec=1599569522783&amp;di=3fbeffea237513e52a656501f9913202&amp;imgtype=0&amp;src=http%3A%2F%2Fwww.npepai.com%2Fims%2Fuserfiles%2Fimage%2Fbaffb765-8af4-47a8-ab83-08a2a3cbdd31.jpg">
            <a:extLst>
              <a:ext uri="{FF2B5EF4-FFF2-40B4-BE49-F238E27FC236}">
                <a16:creationId xmlns:a16="http://schemas.microsoft.com/office/drawing/2014/main" id="{236AACB5-EEBA-4CBD-8836-09A130FB7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320675"/>
            <a:ext cx="285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4" descr="https://timgsa.baidu.com/timg?image&amp;quality=80&amp;size=b9999_10000&amp;sec=1599569522783&amp;di=3fbeffea237513e52a656501f9913202&amp;imgtype=0&amp;src=http%3A%2F%2Fwww.npepai.com%2Fims%2Fuserfiles%2Fimage%2Fbaffb765-8af4-47a8-ab83-08a2a3cbdd31.jpg">
            <a:extLst>
              <a:ext uri="{FF2B5EF4-FFF2-40B4-BE49-F238E27FC236}">
                <a16:creationId xmlns:a16="http://schemas.microsoft.com/office/drawing/2014/main" id="{80C87EE0-87EE-4561-8C07-EE6E39AC1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4497388"/>
            <a:ext cx="1925638"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6" descr="https://timgsa.baidu.com/timg?image&amp;quality=80&amp;size=b9999_10000&amp;sec=1599569640511&amp;di=3002e5eef92575b82372545e5de34d6e&amp;imgtype=0&amp;src=http%3A%2F%2Fpic.vjshi.com%2F2018-12-20%2F83d26cf0a24cef1197644c26f8757391%2Fonline%2Fpuzzle.jpg%3Fx-oss-process%3Dstyle%2Fwatermark">
            <a:extLst>
              <a:ext uri="{FF2B5EF4-FFF2-40B4-BE49-F238E27FC236}">
                <a16:creationId xmlns:a16="http://schemas.microsoft.com/office/drawing/2014/main" id="{463C6C03-A55E-494A-97B1-1858F1EA0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5" y="4367213"/>
            <a:ext cx="2755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文本框 31745">
            <a:extLst>
              <a:ext uri="{FF2B5EF4-FFF2-40B4-BE49-F238E27FC236}">
                <a16:creationId xmlns:a16="http://schemas.microsoft.com/office/drawing/2014/main" id="{8BA365FB-4567-4704-A808-E7BC794ABC01}"/>
              </a:ext>
            </a:extLst>
          </p:cNvPr>
          <p:cNvSpPr>
            <a:spLocks noChangeArrowheads="1"/>
          </p:cNvSpPr>
          <p:nvPr/>
        </p:nvSpPr>
        <p:spPr bwMode="auto">
          <a:xfrm>
            <a:off x="1519238"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19467" name="Picture 11">
            <a:extLst>
              <a:ext uri="{FF2B5EF4-FFF2-40B4-BE49-F238E27FC236}">
                <a16:creationId xmlns:a16="http://schemas.microsoft.com/office/drawing/2014/main" id="{849D4F9D-4232-4A1B-A2C5-F132C82509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2400" y="4400550"/>
            <a:ext cx="3259138"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ppt_x</p:attrName>
                                        </p:attrNameLst>
                                      </p:cBhvr>
                                      <p:tavLst>
                                        <p:tav tm="0">
                                          <p:val>
                                            <p:strVal val="#ppt_x"/>
                                          </p:val>
                                        </p:tav>
                                        <p:tav tm="100000">
                                          <p:val>
                                            <p:strVal val="#ppt_x"/>
                                          </p:val>
                                        </p:tav>
                                      </p:tavLst>
                                    </p:anim>
                                    <p:anim calcmode="lin" valueType="num">
                                      <p:cBhvr>
                                        <p:cTn id="8"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ldLvl="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0482" name="矩形 2">
            <a:extLst>
              <a:ext uri="{FF2B5EF4-FFF2-40B4-BE49-F238E27FC236}">
                <a16:creationId xmlns:a16="http://schemas.microsoft.com/office/drawing/2014/main" id="{C48B62D8-F95E-49CF-B364-AF9BEEAEB251}"/>
              </a:ext>
            </a:extLst>
          </p:cNvPr>
          <p:cNvSpPr>
            <a:spLocks noChangeArrowheads="1"/>
          </p:cNvSpPr>
          <p:nvPr/>
        </p:nvSpPr>
        <p:spPr bwMode="auto">
          <a:xfrm>
            <a:off x="447675" y="2400300"/>
            <a:ext cx="8362950" cy="120032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1800" b="1" dirty="0">
                <a:latin typeface="Times New Roman" panose="02020603050405020304" pitchFamily="18" charset="0"/>
                <a:ea typeface="宋体" panose="02010600030101010101" pitchFamily="2" charset="-122"/>
                <a:sym typeface="Times New Roman" panose="02020603050405020304" pitchFamily="18" charset="0"/>
              </a:rPr>
              <a:t>The state food administration has issued the </a:t>
            </a:r>
            <a:r>
              <a:rPr sz="1800" b="1" i="1" dirty="0">
                <a:latin typeface="Times New Roman" panose="02020603050405020304" pitchFamily="18" charset="0"/>
                <a:ea typeface="宋体" panose="02010600030101010101" pitchFamily="2" charset="-122"/>
                <a:sym typeface="Times New Roman" panose="02020603050405020304" pitchFamily="18" charset="0"/>
              </a:rPr>
              <a:t>Implementation Opinions of the National Food and Strategic Reserves Administration on Effectively Strengthening the Work of Saving Food against Waste</a:t>
            </a:r>
            <a:r>
              <a:rPr sz="1800" b="1" dirty="0">
                <a:latin typeface="Times New Roman" panose="02020603050405020304" pitchFamily="18" charset="0"/>
                <a:ea typeface="宋体" panose="02010600030101010101" pitchFamily="2" charset="-122"/>
                <a:sym typeface="Times New Roman" panose="02020603050405020304" pitchFamily="18" charset="0"/>
              </a:rPr>
              <a:t>, and the </a:t>
            </a:r>
            <a:r>
              <a:rPr sz="1800" b="1" i="1" dirty="0">
                <a:latin typeface="Times New Roman" panose="02020603050405020304" pitchFamily="18" charset="0"/>
                <a:ea typeface="宋体" panose="02010600030101010101" pitchFamily="2" charset="-122"/>
                <a:sym typeface="Times New Roman" panose="02020603050405020304" pitchFamily="18" charset="0"/>
              </a:rPr>
              <a:t>Notice on Promoting Grain and Oil Processing Industry to Save Food and Reduce Loss</a:t>
            </a:r>
            <a:r>
              <a:rPr sz="1800" b="1" dirty="0">
                <a:latin typeface="Times New Roman" panose="02020603050405020304" pitchFamily="18" charset="0"/>
                <a:ea typeface="宋体" panose="02010600030101010101" pitchFamily="2" charset="-122"/>
                <a:sym typeface="Times New Roman" panose="02020603050405020304" pitchFamily="18" charset="0"/>
              </a:rPr>
              <a:t>.</a:t>
            </a:r>
            <a:r>
              <a:rPr sz="1800" dirty="0">
                <a:latin typeface="Times New Roman" panose="02020603050405020304" pitchFamily="18" charset="0"/>
                <a:ea typeface="宋体" panose="02010600030101010101" pitchFamily="2" charset="-122"/>
                <a:sym typeface="Times New Roman" panose="02020603050405020304" pitchFamily="18" charset="0"/>
              </a:rPr>
              <a:t> </a:t>
            </a:r>
            <a:endParaRPr lang="en-US" altLang="zh-CN" sz="1800" b="1"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1507" name="Rectangle 82">
            <a:extLst>
              <a:ext uri="{FF2B5EF4-FFF2-40B4-BE49-F238E27FC236}">
                <a16:creationId xmlns:a16="http://schemas.microsoft.com/office/drawing/2014/main" id="{75D74BD1-F374-4AEE-A6C6-3F9176B25F1B}"/>
              </a:ext>
            </a:extLst>
          </p:cNvPr>
          <p:cNvSpPr>
            <a:spLocks noChangeArrowheads="1"/>
          </p:cNvSpPr>
          <p:nvPr/>
        </p:nvSpPr>
        <p:spPr bwMode="auto">
          <a:xfrm>
            <a:off x="0" y="14097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3. Government departments undertake related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tasks</a:t>
            </a:r>
            <a:r>
              <a:rPr sz="2400" b="1" dirty="0">
                <a:latin typeface="Times New Roman" panose="02020603050405020304" pitchFamily="18" charset="0"/>
                <a:ea typeface="宋体" panose="02010600030101010101" pitchFamily="2" charset="-122"/>
                <a:sym typeface="Times New Roman" panose="02020603050405020304" pitchFamily="18" charset="0"/>
              </a:rPr>
              <a:t> by function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0484" name="文本框 31745">
            <a:extLst>
              <a:ext uri="{FF2B5EF4-FFF2-40B4-BE49-F238E27FC236}">
                <a16:creationId xmlns:a16="http://schemas.microsoft.com/office/drawing/2014/main" id="{41276E13-DCE9-460A-8319-7E2309CA1D5D}"/>
              </a:ext>
            </a:extLst>
          </p:cNvPr>
          <p:cNvSpPr>
            <a:spLocks noChangeArrowheads="1"/>
          </p:cNvSpPr>
          <p:nvPr/>
        </p:nvSpPr>
        <p:spPr bwMode="auto">
          <a:xfrm>
            <a:off x="1357313"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0485" name="Picture 5">
            <a:extLst>
              <a:ext uri="{FF2B5EF4-FFF2-40B4-BE49-F238E27FC236}">
                <a16:creationId xmlns:a16="http://schemas.microsoft.com/office/drawing/2014/main" id="{B49FE076-9796-472F-9B55-BD4F0B95E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050" y="3994150"/>
            <a:ext cx="195103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a:extLst>
              <a:ext uri="{FF2B5EF4-FFF2-40B4-BE49-F238E27FC236}">
                <a16:creationId xmlns:a16="http://schemas.microsoft.com/office/drawing/2014/main" id="{FCAC27F2-DDB6-407D-95A1-984DE0096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388" y="5238750"/>
            <a:ext cx="38195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a:extLst>
              <a:ext uri="{FF2B5EF4-FFF2-40B4-BE49-F238E27FC236}">
                <a16:creationId xmlns:a16="http://schemas.microsoft.com/office/drawing/2014/main" id="{76883E3E-A5D2-4022-962D-E7863ACFC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88" y="4152900"/>
            <a:ext cx="2730500"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p:cTn id="7" dur="500" fill="hold"/>
                                        <p:tgtEl>
                                          <p:spTgt spid="21507"/>
                                        </p:tgtEl>
                                        <p:attrNameLst>
                                          <p:attrName>ppt_x</p:attrName>
                                        </p:attrNameLst>
                                      </p:cBhvr>
                                      <p:tavLst>
                                        <p:tav tm="0">
                                          <p:val>
                                            <p:strVal val="#ppt_x"/>
                                          </p:val>
                                        </p:tav>
                                        <p:tav tm="100000">
                                          <p:val>
                                            <p:strVal val="#ppt_x"/>
                                          </p:val>
                                        </p:tav>
                                      </p:tavLst>
                                    </p:anim>
                                    <p:anim calcmode="lin" valueType="num">
                                      <p:cBhvr>
                                        <p:cTn id="8" dur="500" fill="hold"/>
                                        <p:tgtEl>
                                          <p:spTgt spid="215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ldLvl="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3074" name="文本框 31745">
            <a:extLst>
              <a:ext uri="{FF2B5EF4-FFF2-40B4-BE49-F238E27FC236}">
                <a16:creationId xmlns:a16="http://schemas.microsoft.com/office/drawing/2014/main" id="{5E5BB573-28CE-4036-8727-7C1046B8667B}"/>
              </a:ext>
            </a:extLst>
          </p:cNvPr>
          <p:cNvSpPr>
            <a:spLocks noChangeArrowheads="1"/>
          </p:cNvSpPr>
          <p:nvPr/>
        </p:nvSpPr>
        <p:spPr bwMode="auto">
          <a:xfrm>
            <a:off x="0" y="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III. China's Systematic Action on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099" name="Rectangle 82">
            <a:extLst>
              <a:ext uri="{FF2B5EF4-FFF2-40B4-BE49-F238E27FC236}">
                <a16:creationId xmlns:a16="http://schemas.microsoft.com/office/drawing/2014/main" id="{6D133435-0E4C-4631-9E76-899CA487F79A}"/>
              </a:ext>
            </a:extLst>
          </p:cNvPr>
          <p:cNvSpPr>
            <a:spLocks noChangeArrowheads="1"/>
          </p:cNvSpPr>
          <p:nvPr/>
        </p:nvSpPr>
        <p:spPr bwMode="auto">
          <a:xfrm>
            <a:off x="777875" y="1023938"/>
            <a:ext cx="7937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baseline="0" dirty="0">
                <a:latin typeface="Times New Roman" panose="02020603050405020304" pitchFamily="18" charset="0"/>
                <a:ea typeface="宋体" panose="02010600030101010101" pitchFamily="2" charset="-122"/>
                <a:sym typeface="Times New Roman" panose="02020603050405020304" pitchFamily="18" charset="0"/>
              </a:rPr>
              <a:t>1. Our philosophy of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076" name="文本框 8">
            <a:extLst>
              <a:ext uri="{FF2B5EF4-FFF2-40B4-BE49-F238E27FC236}">
                <a16:creationId xmlns:a16="http://schemas.microsoft.com/office/drawing/2014/main" id="{A5DEC44A-BCFA-4EB2-B788-1CDC599F3249}"/>
              </a:ext>
            </a:extLst>
          </p:cNvPr>
          <p:cNvSpPr>
            <a:spLocks noChangeArrowheads="1"/>
          </p:cNvSpPr>
          <p:nvPr/>
        </p:nvSpPr>
        <p:spPr bwMode="auto">
          <a:xfrm>
            <a:off x="777875" y="1682750"/>
            <a:ext cx="7937500" cy="1015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It</a:t>
            </a:r>
            <a:r>
              <a:rPr lang="zh-CN" altLang="en-US"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is</a:t>
            </a:r>
            <a:r>
              <a:rPr lang="zh-CN" altLang="en-US"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imperative</a:t>
            </a:r>
            <a:r>
              <a:rPr lang="zh-CN" altLang="en-US"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to</a:t>
            </a:r>
            <a:r>
              <a:rPr lang="zh-CN" altLang="en-US"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sort</a:t>
            </a:r>
            <a:r>
              <a:rPr lang="zh-CN" altLang="en-US"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out</a:t>
            </a:r>
            <a:r>
              <a:rPr lang="zh-CN" altLang="en-US"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the</a:t>
            </a:r>
            <a:r>
              <a:rPr lang="en" altLang="zh-CN"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loss in each step of grain circulation </a:t>
            </a:r>
            <a:r>
              <a:rPr lang="en-US" altLang="zh-CN"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and</a:t>
            </a:r>
            <a:r>
              <a:rPr lang="zh-CN" altLang="en-US"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 altLang="zh-CN"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find</a:t>
            </a:r>
            <a:r>
              <a:rPr lang="zh-CN" altLang="en-US"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out</a:t>
            </a:r>
            <a:r>
              <a:rPr lang="en" altLang="zh-CN"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the cause of loss </a:t>
            </a:r>
            <a:r>
              <a:rPr lang="en-US" altLang="zh-CN" sz="2000"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to</a:t>
            </a:r>
            <a:r>
              <a:rPr sz="2000"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design targeted measures </a:t>
            </a:r>
            <a:r>
              <a:rPr lang="en-US" altLang="zh-CN" sz="2000"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in</a:t>
            </a:r>
            <a:r>
              <a:rPr lang="zh-CN" altLang="en-US" sz="2000"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a</a:t>
            </a:r>
            <a:r>
              <a:rPr lang="zh-CN" altLang="en-US" sz="2000"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bid</a:t>
            </a:r>
            <a:r>
              <a:rPr lang="zh-CN" altLang="en-US" sz="2000"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sz="2000"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to achieve the best result of grain loss reduction.</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3077" name="Picture 5">
            <a:extLst>
              <a:ext uri="{FF2B5EF4-FFF2-40B4-BE49-F238E27FC236}">
                <a16:creationId xmlns:a16="http://schemas.microsoft.com/office/drawing/2014/main" id="{4D986382-8DAD-45A2-A429-E6AB47F86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4811713"/>
            <a:ext cx="2309812"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a:extLst>
              <a:ext uri="{FF2B5EF4-FFF2-40B4-BE49-F238E27FC236}">
                <a16:creationId xmlns:a16="http://schemas.microsoft.com/office/drawing/2014/main" id="{F0ED1741-87CF-468A-84BA-0D33DB426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0" y="3155950"/>
            <a:ext cx="219392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a:extLst>
              <a:ext uri="{FF2B5EF4-FFF2-40B4-BE49-F238E27FC236}">
                <a16:creationId xmlns:a16="http://schemas.microsoft.com/office/drawing/2014/main" id="{F4E2EE93-E590-4A0E-9142-8C399FDE4F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0" y="3154363"/>
            <a:ext cx="2098675"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a:extLst>
              <a:ext uri="{FF2B5EF4-FFF2-40B4-BE49-F238E27FC236}">
                <a16:creationId xmlns:a16="http://schemas.microsoft.com/office/drawing/2014/main" id="{4AA5F931-CC7C-402B-8BC2-8C015AFC4B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2363" y="4489450"/>
            <a:ext cx="2497137"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a:extLst>
              <a:ext uri="{FF2B5EF4-FFF2-40B4-BE49-F238E27FC236}">
                <a16:creationId xmlns:a16="http://schemas.microsoft.com/office/drawing/2014/main" id="{51AB0154-DC2C-4CF5-8B34-9641BE4053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250" y="2984500"/>
            <a:ext cx="247967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a:extLst>
              <a:ext uri="{FF2B5EF4-FFF2-40B4-BE49-F238E27FC236}">
                <a16:creationId xmlns:a16="http://schemas.microsoft.com/office/drawing/2014/main" id="{407C88D6-0B85-40F3-B8CE-AB5EA15490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554538" y="4273550"/>
            <a:ext cx="1652587"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a:extLst>
              <a:ext uri="{FF2B5EF4-FFF2-40B4-BE49-F238E27FC236}">
                <a16:creationId xmlns:a16="http://schemas.microsoft.com/office/drawing/2014/main" id="{A4DF46A6-9798-460C-A560-3BF8690C3B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4138" y="4968875"/>
            <a:ext cx="1931987"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ppt_x</p:attrName>
                                        </p:attrNameLst>
                                      </p:cBhvr>
                                      <p:tavLst>
                                        <p:tav tm="0">
                                          <p:val>
                                            <p:strVal val="#ppt_x"/>
                                          </p:val>
                                        </p:tav>
                                        <p:tav tm="100000">
                                          <p:val>
                                            <p:strVal val="#ppt_x"/>
                                          </p:val>
                                        </p:tav>
                                      </p:tavLst>
                                    </p:anim>
                                    <p:anim calcmode="lin" valueType="num">
                                      <p:cBhvr>
                                        <p:cTn id="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ldLvl="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2530" name="Rectangle 82">
            <a:extLst>
              <a:ext uri="{FF2B5EF4-FFF2-40B4-BE49-F238E27FC236}">
                <a16:creationId xmlns:a16="http://schemas.microsoft.com/office/drawing/2014/main" id="{B37B9261-242A-4F44-B63B-2433E9D03BE8}"/>
              </a:ext>
            </a:extLst>
          </p:cNvPr>
          <p:cNvSpPr>
            <a:spLocks noChangeArrowheads="1"/>
          </p:cNvSpPr>
          <p:nvPr/>
        </p:nvSpPr>
        <p:spPr bwMode="auto">
          <a:xfrm>
            <a:off x="38101" y="911225"/>
            <a:ext cx="90773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4. Specific measures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taken</a:t>
            </a:r>
            <a:r>
              <a:rPr lang="zh-CN" altLang="en-US" sz="24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by</a:t>
            </a:r>
            <a:r>
              <a:rPr sz="2400" b="1" dirty="0">
                <a:latin typeface="Times New Roman" panose="02020603050405020304" pitchFamily="18" charset="0"/>
                <a:ea typeface="宋体" panose="02010600030101010101" pitchFamily="2" charset="-122"/>
                <a:sym typeface="Times New Roman" panose="02020603050405020304" pitchFamily="18" charset="0"/>
              </a:rPr>
              <a:t> government departments</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1507" name="文本框 9">
            <a:extLst>
              <a:ext uri="{FF2B5EF4-FFF2-40B4-BE49-F238E27FC236}">
                <a16:creationId xmlns:a16="http://schemas.microsoft.com/office/drawing/2014/main" id="{1D9EF6F2-2989-4E8B-9002-111FA1CA3213}"/>
              </a:ext>
            </a:extLst>
          </p:cNvPr>
          <p:cNvSpPr>
            <a:spLocks noChangeArrowheads="1"/>
          </p:cNvSpPr>
          <p:nvPr/>
        </p:nvSpPr>
        <p:spPr bwMode="auto">
          <a:xfrm>
            <a:off x="1347788" y="1360488"/>
            <a:ext cx="65611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(1) Strengthen food purchase and </a:t>
            </a:r>
            <a:r>
              <a:rPr lang="en-US"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storage</a:t>
            </a:r>
            <a:r>
              <a:rPr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management, and enhance the ability to save food and reduce losses.</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1508" name="矩形 1">
            <a:extLst>
              <a:ext uri="{FF2B5EF4-FFF2-40B4-BE49-F238E27FC236}">
                <a16:creationId xmlns:a16="http://schemas.microsoft.com/office/drawing/2014/main" id="{51E874F6-AF7B-46BE-AFAF-F6210431D4BC}"/>
              </a:ext>
            </a:extLst>
          </p:cNvPr>
          <p:cNvSpPr>
            <a:spLocks noChangeArrowheads="1"/>
          </p:cNvSpPr>
          <p:nvPr/>
        </p:nvSpPr>
        <p:spPr bwMode="auto">
          <a:xfrm>
            <a:off x="1470025" y="2078038"/>
            <a:ext cx="6778625" cy="120032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b="1" dirty="0">
                <a:latin typeface="Times New Roman" panose="02020603050405020304" pitchFamily="18" charset="0"/>
                <a:sym typeface="Times New Roman" panose="02020603050405020304" pitchFamily="18" charset="0"/>
              </a:rPr>
              <a:t>On</a:t>
            </a:r>
            <a:r>
              <a:rPr lang="zh-CN" altLang="en-US" b="1" dirty="0">
                <a:latin typeface="Times New Roman" panose="02020603050405020304" pitchFamily="18" charset="0"/>
                <a:sym typeface="Times New Roman" panose="02020603050405020304" pitchFamily="18" charset="0"/>
              </a:rPr>
              <a:t> </a:t>
            </a:r>
            <a:r>
              <a:rPr lang="en-US" altLang="zh-CN" b="1" dirty="0">
                <a:latin typeface="Times New Roman" panose="02020603050405020304" pitchFamily="18" charset="0"/>
                <a:sym typeface="Times New Roman" panose="02020603050405020304" pitchFamily="18" charset="0"/>
              </a:rPr>
              <a:t>one</a:t>
            </a:r>
            <a:r>
              <a:rPr lang="zh-CN" altLang="en-US" b="1" dirty="0">
                <a:latin typeface="Times New Roman" panose="02020603050405020304" pitchFamily="18" charset="0"/>
                <a:sym typeface="Times New Roman" panose="02020603050405020304" pitchFamily="18" charset="0"/>
              </a:rPr>
              <a:t> </a:t>
            </a:r>
            <a:r>
              <a:rPr lang="en-US" altLang="zh-CN" b="1" dirty="0">
                <a:latin typeface="Times New Roman" panose="02020603050405020304" pitchFamily="18" charset="0"/>
                <a:sym typeface="Times New Roman" panose="02020603050405020304" pitchFamily="18" charset="0"/>
              </a:rPr>
              <a:t>hand</a:t>
            </a:r>
            <a:r>
              <a:rPr b="1" dirty="0">
                <a:latin typeface="Times New Roman" panose="02020603050405020304" pitchFamily="18" charset="0"/>
                <a:sym typeface="Times New Roman" panose="02020603050405020304" pitchFamily="18" charset="0"/>
              </a:rPr>
              <a:t>, we should </a:t>
            </a:r>
            <a:r>
              <a:rPr lang="en-US" altLang="zh-CN" b="1" dirty="0">
                <a:latin typeface="Times New Roman" panose="02020603050405020304" pitchFamily="18" charset="0"/>
                <a:sym typeface="Times New Roman" panose="02020603050405020304" pitchFamily="18" charset="0"/>
              </a:rPr>
              <a:t>earnestly</a:t>
            </a:r>
            <a:r>
              <a:rPr b="1" dirty="0">
                <a:latin typeface="Times New Roman" panose="02020603050405020304" pitchFamily="18" charset="0"/>
                <a:sym typeface="Times New Roman" panose="02020603050405020304" pitchFamily="18" charset="0"/>
              </a:rPr>
              <a:t> implement the national policies and standards, and purchase farmers‘ surplus grain in a timely manner. </a:t>
            </a:r>
            <a:r>
              <a:rPr lang="en-US" altLang="zh-CN" b="1" dirty="0">
                <a:latin typeface="Times New Roman" panose="02020603050405020304" pitchFamily="18" charset="0"/>
                <a:sym typeface="Times New Roman" panose="02020603050405020304" pitchFamily="18" charset="0"/>
              </a:rPr>
              <a:t>On</a:t>
            </a:r>
            <a:r>
              <a:rPr lang="zh-CN" altLang="en-US" b="1" dirty="0">
                <a:latin typeface="Times New Roman" panose="02020603050405020304" pitchFamily="18" charset="0"/>
                <a:sym typeface="Times New Roman" panose="02020603050405020304" pitchFamily="18" charset="0"/>
              </a:rPr>
              <a:t> </a:t>
            </a:r>
            <a:r>
              <a:rPr lang="en-US" altLang="zh-CN" b="1" dirty="0">
                <a:latin typeface="Times New Roman" panose="02020603050405020304" pitchFamily="18" charset="0"/>
                <a:sym typeface="Times New Roman" panose="02020603050405020304" pitchFamily="18" charset="0"/>
              </a:rPr>
              <a:t>the</a:t>
            </a:r>
            <a:r>
              <a:rPr lang="zh-CN" altLang="en-US" b="1" dirty="0">
                <a:latin typeface="Times New Roman" panose="02020603050405020304" pitchFamily="18" charset="0"/>
                <a:sym typeface="Times New Roman" panose="02020603050405020304" pitchFamily="18" charset="0"/>
              </a:rPr>
              <a:t> </a:t>
            </a:r>
            <a:r>
              <a:rPr lang="en-US" altLang="zh-CN" b="1" dirty="0">
                <a:latin typeface="Times New Roman" panose="02020603050405020304" pitchFamily="18" charset="0"/>
                <a:sym typeface="Times New Roman" panose="02020603050405020304" pitchFamily="18" charset="0"/>
              </a:rPr>
              <a:t>other</a:t>
            </a:r>
            <a:r>
              <a:rPr lang="zh-CN" altLang="en-US" b="1" dirty="0">
                <a:latin typeface="Times New Roman" panose="02020603050405020304" pitchFamily="18" charset="0"/>
                <a:sym typeface="Times New Roman" panose="02020603050405020304" pitchFamily="18" charset="0"/>
              </a:rPr>
              <a:t> </a:t>
            </a:r>
            <a:r>
              <a:rPr lang="en-US" altLang="zh-CN" b="1" dirty="0">
                <a:latin typeface="Times New Roman" panose="02020603050405020304" pitchFamily="18" charset="0"/>
                <a:sym typeface="Times New Roman" panose="02020603050405020304" pitchFamily="18" charset="0"/>
              </a:rPr>
              <a:t>hand</a:t>
            </a:r>
            <a:r>
              <a:rPr b="1" dirty="0">
                <a:latin typeface="Times New Roman" panose="02020603050405020304" pitchFamily="18" charset="0"/>
                <a:sym typeface="Times New Roman" panose="02020603050405020304" pitchFamily="18" charset="0"/>
              </a:rPr>
              <a:t>, we should reinforce infrastructure construction and improve grain storage conditions.</a:t>
            </a:r>
            <a:r>
              <a:rPr dirty="0">
                <a:latin typeface="Times New Roman" panose="02020603050405020304" pitchFamily="18" charset="0"/>
                <a:sym typeface="Times New Roman" panose="02020603050405020304" pitchFamily="18" charset="0"/>
              </a:rPr>
              <a:t> </a:t>
            </a:r>
            <a:endParaRPr lang="en-US" altLang="zh-CN" b="1" dirty="0">
              <a:solidFill>
                <a:srgbClr val="000000"/>
              </a:solidFill>
              <a:latin typeface="Times New Roman" panose="02020603050405020304" pitchFamily="18" charset="0"/>
              <a:sym typeface="Times New Roman" panose="02020603050405020304" pitchFamily="18" charset="0"/>
            </a:endParaRPr>
          </a:p>
        </p:txBody>
      </p:sp>
      <p:pic>
        <p:nvPicPr>
          <p:cNvPr id="21509" name="Picture 2">
            <a:extLst>
              <a:ext uri="{FF2B5EF4-FFF2-40B4-BE49-F238E27FC236}">
                <a16:creationId xmlns:a16="http://schemas.microsoft.com/office/drawing/2014/main" id="{557265EA-47BF-4B5A-9F44-F4636F3A9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25" y="3303588"/>
            <a:ext cx="24701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文本框 31745">
            <a:extLst>
              <a:ext uri="{FF2B5EF4-FFF2-40B4-BE49-F238E27FC236}">
                <a16:creationId xmlns:a16="http://schemas.microsoft.com/office/drawing/2014/main" id="{DF005200-80FF-4DD6-AD37-6ECFB9303344}"/>
              </a:ext>
            </a:extLst>
          </p:cNvPr>
          <p:cNvSpPr>
            <a:spLocks noChangeArrowheads="1"/>
          </p:cNvSpPr>
          <p:nvPr/>
        </p:nvSpPr>
        <p:spPr bwMode="auto">
          <a:xfrm>
            <a:off x="1357313"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1511" name="Picture 7">
            <a:extLst>
              <a:ext uri="{FF2B5EF4-FFF2-40B4-BE49-F238E27FC236}">
                <a16:creationId xmlns:a16="http://schemas.microsoft.com/office/drawing/2014/main" id="{021A4F94-B827-40C7-85B6-933ABDED2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3673475"/>
            <a:ext cx="4132263"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500" fill="hold"/>
                                        <p:tgtEl>
                                          <p:spTgt spid="22530"/>
                                        </p:tgtEl>
                                        <p:attrNameLst>
                                          <p:attrName>ppt_x</p:attrName>
                                        </p:attrNameLst>
                                      </p:cBhvr>
                                      <p:tavLst>
                                        <p:tav tm="0">
                                          <p:val>
                                            <p:strVal val="#ppt_x"/>
                                          </p:val>
                                        </p:tav>
                                        <p:tav tm="100000">
                                          <p:val>
                                            <p:strVal val="#ppt_x"/>
                                          </p:val>
                                        </p:tav>
                                      </p:tavLst>
                                    </p:anim>
                                    <p:anim calcmode="lin" valueType="num">
                                      <p:cBhvr>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ldLvl="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2530" name="文本框 9">
            <a:extLst>
              <a:ext uri="{FF2B5EF4-FFF2-40B4-BE49-F238E27FC236}">
                <a16:creationId xmlns:a16="http://schemas.microsoft.com/office/drawing/2014/main" id="{686AEF1C-EFB2-4C2F-9A53-F4BCA776E5B6}"/>
              </a:ext>
            </a:extLst>
          </p:cNvPr>
          <p:cNvSpPr>
            <a:spLocks noChangeArrowheads="1"/>
          </p:cNvSpPr>
          <p:nvPr/>
        </p:nvSpPr>
        <p:spPr bwMode="auto">
          <a:xfrm>
            <a:off x="1460499" y="1333500"/>
            <a:ext cx="65611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Times New Roman" panose="02020603050405020304" pitchFamily="18" charset="0"/>
                <a:ea typeface="宋体" panose="02010600030101010101" pitchFamily="2" charset="-122"/>
                <a:sym typeface="Times New Roman" panose="02020603050405020304" pitchFamily="18" charset="0"/>
              </a:rPr>
              <a:t>(2) Speed up the modernization of grain logistics facilities, and reduce grain losses</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in</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 altLang="zh-CN" sz="2000" b="1" dirty="0">
                <a:latin typeface="Times New Roman" panose="02020603050405020304" pitchFamily="18" charset="0"/>
                <a:ea typeface="宋体" panose="02010600030101010101" pitchFamily="2" charset="-122"/>
                <a:sym typeface="Times New Roman" panose="02020603050405020304" pitchFamily="18" charset="0"/>
              </a:rPr>
              <a:t>transportation</a:t>
            </a:r>
            <a:r>
              <a:rPr sz="2000" b="1" dirty="0">
                <a:latin typeface="Times New Roman" panose="02020603050405020304" pitchFamily="18" charset="0"/>
                <a:ea typeface="宋体" panose="02010600030101010101" pitchFamily="2" charset="-122"/>
                <a:sym typeface="Times New Roman" panose="02020603050405020304" pitchFamily="18" charset="0"/>
              </a:rPr>
              <a:t>.</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2531" name="矩形 1">
            <a:extLst>
              <a:ext uri="{FF2B5EF4-FFF2-40B4-BE49-F238E27FC236}">
                <a16:creationId xmlns:a16="http://schemas.microsoft.com/office/drawing/2014/main" id="{EB9015B9-76F3-4AAD-AEF7-1F779F7FFBBA}"/>
              </a:ext>
            </a:extLst>
          </p:cNvPr>
          <p:cNvSpPr>
            <a:spLocks noChangeArrowheads="1"/>
          </p:cNvSpPr>
          <p:nvPr/>
        </p:nvSpPr>
        <p:spPr bwMode="auto">
          <a:xfrm>
            <a:off x="1460499" y="2024912"/>
            <a:ext cx="3148014" cy="244633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sz="1400" b="1" baseline="0" dirty="0">
                <a:solidFill>
                  <a:srgbClr val="000000"/>
                </a:solidFill>
                <a:latin typeface="Times New Roman" panose="02020603050405020304" pitchFamily="18" charset="0"/>
                <a:sym typeface="Times New Roman" panose="02020603050405020304" pitchFamily="18" charset="0"/>
              </a:rPr>
              <a:t>We should develop new-type grain transportation equipment, strictly implement standards</a:t>
            </a:r>
            <a:r>
              <a:rPr lang="zh-CN" altLang="en-US" sz="1400" b="1" baseline="0" dirty="0">
                <a:solidFill>
                  <a:srgbClr val="000000"/>
                </a:solidFill>
                <a:latin typeface="Times New Roman" panose="02020603050405020304" pitchFamily="18" charset="0"/>
                <a:sym typeface="Times New Roman" panose="02020603050405020304" pitchFamily="18" charset="0"/>
              </a:rPr>
              <a:t> </a:t>
            </a:r>
            <a:r>
              <a:rPr lang="en-US" altLang="zh-CN" sz="1400" b="1" baseline="0" dirty="0">
                <a:solidFill>
                  <a:srgbClr val="000000"/>
                </a:solidFill>
                <a:latin typeface="Times New Roman" panose="02020603050405020304" pitchFamily="18" charset="0"/>
                <a:sym typeface="Times New Roman" panose="02020603050405020304" pitchFamily="18" charset="0"/>
              </a:rPr>
              <a:t>of</a:t>
            </a:r>
            <a:r>
              <a:rPr lang="zh-CN" altLang="en-US" sz="1400" b="1" baseline="0" dirty="0">
                <a:solidFill>
                  <a:srgbClr val="000000"/>
                </a:solidFill>
                <a:latin typeface="Times New Roman" panose="02020603050405020304" pitchFamily="18" charset="0"/>
                <a:sym typeface="Times New Roman" panose="02020603050405020304" pitchFamily="18" charset="0"/>
              </a:rPr>
              <a:t> </a:t>
            </a:r>
            <a:r>
              <a:rPr lang="en-US" altLang="zh-CN" sz="1400" b="1" baseline="0" dirty="0">
                <a:solidFill>
                  <a:srgbClr val="000000"/>
                </a:solidFill>
                <a:latin typeface="Times New Roman" panose="02020603050405020304" pitchFamily="18" charset="0"/>
                <a:sym typeface="Times New Roman" panose="02020603050405020304" pitchFamily="18" charset="0"/>
              </a:rPr>
              <a:t>grain</a:t>
            </a:r>
            <a:r>
              <a:rPr lang="zh-CN" altLang="en-US" sz="1400" b="1" baseline="0" dirty="0">
                <a:solidFill>
                  <a:srgbClr val="000000"/>
                </a:solidFill>
                <a:latin typeface="Times New Roman" panose="02020603050405020304" pitchFamily="18" charset="0"/>
                <a:sym typeface="Times New Roman" panose="02020603050405020304" pitchFamily="18" charset="0"/>
              </a:rPr>
              <a:t> </a:t>
            </a:r>
            <a:r>
              <a:rPr lang="en-US" altLang="zh-CN" sz="1400" b="1" baseline="0" dirty="0">
                <a:solidFill>
                  <a:srgbClr val="000000"/>
                </a:solidFill>
                <a:latin typeface="Times New Roman" panose="02020603050405020304" pitchFamily="18" charset="0"/>
                <a:sym typeface="Times New Roman" panose="02020603050405020304" pitchFamily="18" charset="0"/>
              </a:rPr>
              <a:t>loading</a:t>
            </a:r>
            <a:r>
              <a:rPr lang="zh-CN" altLang="en-US" sz="1400" b="1" baseline="0" dirty="0">
                <a:solidFill>
                  <a:srgbClr val="000000"/>
                </a:solidFill>
                <a:latin typeface="Times New Roman" panose="02020603050405020304" pitchFamily="18" charset="0"/>
                <a:sym typeface="Times New Roman" panose="02020603050405020304" pitchFamily="18" charset="0"/>
              </a:rPr>
              <a:t> </a:t>
            </a:r>
            <a:r>
              <a:rPr lang="en-US" altLang="zh-CN" sz="1400" b="1" baseline="0" dirty="0">
                <a:solidFill>
                  <a:srgbClr val="000000"/>
                </a:solidFill>
                <a:latin typeface="Times New Roman" panose="02020603050405020304" pitchFamily="18" charset="0"/>
                <a:sym typeface="Times New Roman" panose="02020603050405020304" pitchFamily="18" charset="0"/>
              </a:rPr>
              <a:t>and</a:t>
            </a:r>
            <a:r>
              <a:rPr lang="zh-CN" altLang="en-US" sz="1400" b="1" baseline="0" dirty="0">
                <a:solidFill>
                  <a:srgbClr val="000000"/>
                </a:solidFill>
                <a:latin typeface="Times New Roman" panose="02020603050405020304" pitchFamily="18" charset="0"/>
                <a:sym typeface="Times New Roman" panose="02020603050405020304" pitchFamily="18" charset="0"/>
              </a:rPr>
              <a:t> </a:t>
            </a:r>
            <a:r>
              <a:rPr lang="en-US" altLang="zh-CN" sz="1400" b="1" baseline="0" dirty="0">
                <a:solidFill>
                  <a:srgbClr val="000000"/>
                </a:solidFill>
                <a:latin typeface="Times New Roman" panose="02020603050405020304" pitchFamily="18" charset="0"/>
                <a:sym typeface="Times New Roman" panose="02020603050405020304" pitchFamily="18" charset="0"/>
              </a:rPr>
              <a:t>unloading</a:t>
            </a:r>
            <a:r>
              <a:rPr lang="zh-CN" altLang="en-US" sz="1400" b="1" baseline="0" dirty="0">
                <a:solidFill>
                  <a:srgbClr val="000000"/>
                </a:solidFill>
                <a:latin typeface="Times New Roman" panose="02020603050405020304" pitchFamily="18" charset="0"/>
                <a:sym typeface="Times New Roman" panose="02020603050405020304" pitchFamily="18" charset="0"/>
              </a:rPr>
              <a:t> </a:t>
            </a:r>
            <a:r>
              <a:rPr lang="en-US" altLang="zh-CN" sz="1400" b="1" baseline="0" dirty="0">
                <a:solidFill>
                  <a:srgbClr val="000000"/>
                </a:solidFill>
                <a:latin typeface="Times New Roman" panose="02020603050405020304" pitchFamily="18" charset="0"/>
                <a:sym typeface="Times New Roman" panose="02020603050405020304" pitchFamily="18" charset="0"/>
              </a:rPr>
              <a:t>operations</a:t>
            </a:r>
            <a:r>
              <a:rPr sz="1400" b="1" baseline="0" dirty="0">
                <a:solidFill>
                  <a:srgbClr val="000000"/>
                </a:solidFill>
                <a:latin typeface="Times New Roman" panose="02020603050405020304" pitchFamily="18" charset="0"/>
                <a:sym typeface="Times New Roman" panose="02020603050405020304" pitchFamily="18" charset="0"/>
              </a:rPr>
              <a:t>, vigorously develop rail-sea combined transportation, improve the grain collection and distribution network, reduce transportation links, shorten transportation cycles, and </a:t>
            </a:r>
            <a:r>
              <a:rPr lang="en-US" altLang="zh-CN" sz="1400" b="1" baseline="0" dirty="0">
                <a:solidFill>
                  <a:srgbClr val="000000"/>
                </a:solidFill>
                <a:latin typeface="Times New Roman" panose="02020603050405020304" pitchFamily="18" charset="0"/>
                <a:sym typeface="Times New Roman" panose="02020603050405020304" pitchFamily="18" charset="0"/>
              </a:rPr>
              <a:t>finally</a:t>
            </a:r>
            <a:r>
              <a:rPr lang="zh-CN" altLang="en-US" sz="1400" b="1" baseline="0" dirty="0">
                <a:solidFill>
                  <a:srgbClr val="000000"/>
                </a:solidFill>
                <a:latin typeface="Times New Roman" panose="02020603050405020304" pitchFamily="18" charset="0"/>
                <a:sym typeface="Times New Roman" panose="02020603050405020304" pitchFamily="18" charset="0"/>
              </a:rPr>
              <a:t> </a:t>
            </a:r>
            <a:r>
              <a:rPr sz="1400" b="1" baseline="0" dirty="0">
                <a:solidFill>
                  <a:srgbClr val="000000"/>
                </a:solidFill>
                <a:latin typeface="Times New Roman" panose="02020603050405020304" pitchFamily="18" charset="0"/>
                <a:sym typeface="Times New Roman" panose="02020603050405020304" pitchFamily="18" charset="0"/>
              </a:rPr>
              <a:t>reduce losses and waste in grain transportation.</a:t>
            </a:r>
            <a:r>
              <a:rPr sz="1400" dirty="0">
                <a:latin typeface="Times New Roman" panose="02020603050405020304" pitchFamily="18" charset="0"/>
                <a:sym typeface="Times New Roman" panose="02020603050405020304" pitchFamily="18" charset="0"/>
              </a:rPr>
              <a:t> </a:t>
            </a:r>
            <a:endParaRPr lang="en-US" altLang="zh-CN" sz="1400" b="1" dirty="0">
              <a:solidFill>
                <a:srgbClr val="000000"/>
              </a:solidFill>
              <a:latin typeface="Times New Roman" panose="02020603050405020304" pitchFamily="18" charset="0"/>
              <a:sym typeface="Times New Roman" panose="02020603050405020304" pitchFamily="18" charset="0"/>
            </a:endParaRPr>
          </a:p>
        </p:txBody>
      </p:sp>
      <p:pic>
        <p:nvPicPr>
          <p:cNvPr id="22532" name="图片 53249" descr="L18散粮火车">
            <a:extLst>
              <a:ext uri="{FF2B5EF4-FFF2-40B4-BE49-F238E27FC236}">
                <a16:creationId xmlns:a16="http://schemas.microsoft.com/office/drawing/2014/main" id="{D8567B06-6851-468C-97F2-69215F6CB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7988" y="4562475"/>
            <a:ext cx="293846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图片 53253" descr="国债试点项目散粮汽车">
            <a:extLst>
              <a:ext uri="{FF2B5EF4-FFF2-40B4-BE49-F238E27FC236}">
                <a16:creationId xmlns:a16="http://schemas.microsoft.com/office/drawing/2014/main" id="{9EB2BFB7-44CA-468B-89A5-105A896CA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7988" y="1971675"/>
            <a:ext cx="2941637"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82">
            <a:extLst>
              <a:ext uri="{FF2B5EF4-FFF2-40B4-BE49-F238E27FC236}">
                <a16:creationId xmlns:a16="http://schemas.microsoft.com/office/drawing/2014/main" id="{4AC5C991-01C6-4EAC-8DC9-45693376FC07}"/>
              </a:ext>
            </a:extLst>
          </p:cNvPr>
          <p:cNvSpPr>
            <a:spLocks noChangeArrowheads="1"/>
          </p:cNvSpPr>
          <p:nvPr/>
        </p:nvSpPr>
        <p:spPr bwMode="auto">
          <a:xfrm>
            <a:off x="0" y="996950"/>
            <a:ext cx="9143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4. Specific measures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taken</a:t>
            </a:r>
            <a:r>
              <a:rPr lang="zh-CN" altLang="en-US" sz="24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by</a:t>
            </a:r>
            <a:r>
              <a:rPr sz="2400" b="1" dirty="0">
                <a:latin typeface="Times New Roman" panose="02020603050405020304" pitchFamily="18" charset="0"/>
                <a:ea typeface="宋体" panose="02010600030101010101" pitchFamily="2" charset="-122"/>
                <a:sym typeface="Times New Roman" panose="02020603050405020304" pitchFamily="18" charset="0"/>
              </a:rPr>
              <a:t> government departments</a:t>
            </a:r>
            <a:r>
              <a:rPr sz="2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4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2535" name="文本框 31745">
            <a:extLst>
              <a:ext uri="{FF2B5EF4-FFF2-40B4-BE49-F238E27FC236}">
                <a16:creationId xmlns:a16="http://schemas.microsoft.com/office/drawing/2014/main" id="{9E7A344E-69DE-426D-940A-BEE2AC2B1BC6}"/>
              </a:ext>
            </a:extLst>
          </p:cNvPr>
          <p:cNvSpPr>
            <a:spLocks noChangeArrowheads="1"/>
          </p:cNvSpPr>
          <p:nvPr/>
        </p:nvSpPr>
        <p:spPr bwMode="auto">
          <a:xfrm>
            <a:off x="1357313"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sz="36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3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2536" name="Picture 8">
            <a:extLst>
              <a:ext uri="{FF2B5EF4-FFF2-40B4-BE49-F238E27FC236}">
                <a16:creationId xmlns:a16="http://schemas.microsoft.com/office/drawing/2014/main" id="{A88DBB26-7223-4CB0-A542-1FE499520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75" y="4460875"/>
            <a:ext cx="3068638"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9">
            <a:extLst>
              <a:ext uri="{FF2B5EF4-FFF2-40B4-BE49-F238E27FC236}">
                <a16:creationId xmlns:a16="http://schemas.microsoft.com/office/drawing/2014/main" id="{4D578075-6632-4EEF-8CB2-DD89D66D51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913" y="2066925"/>
            <a:ext cx="3262312"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500" fill="hold"/>
                                        <p:tgtEl>
                                          <p:spTgt spid="23558"/>
                                        </p:tgtEl>
                                        <p:attrNameLst>
                                          <p:attrName>ppt_x</p:attrName>
                                        </p:attrNameLst>
                                      </p:cBhvr>
                                      <p:tavLst>
                                        <p:tav tm="0">
                                          <p:val>
                                            <p:strVal val="#ppt_x"/>
                                          </p:val>
                                        </p:tav>
                                        <p:tav tm="100000">
                                          <p:val>
                                            <p:strVal val="#ppt_x"/>
                                          </p:val>
                                        </p:tav>
                                      </p:tavLst>
                                    </p:anim>
                                    <p:anim calcmode="lin" valueType="num">
                                      <p:cBhvr>
                                        <p:cTn id="8" dur="500" fill="hold"/>
                                        <p:tgtEl>
                                          <p:spTgt spid="235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bldLvl="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3554" name="文本框 9">
            <a:extLst>
              <a:ext uri="{FF2B5EF4-FFF2-40B4-BE49-F238E27FC236}">
                <a16:creationId xmlns:a16="http://schemas.microsoft.com/office/drawing/2014/main" id="{7D090A25-7189-40ED-900D-A14C2B17E142}"/>
              </a:ext>
            </a:extLst>
          </p:cNvPr>
          <p:cNvSpPr>
            <a:spLocks noChangeArrowheads="1"/>
          </p:cNvSpPr>
          <p:nvPr/>
        </p:nvSpPr>
        <p:spPr bwMode="auto">
          <a:xfrm>
            <a:off x="0" y="1325563"/>
            <a:ext cx="91439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(3) Increase food production and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encourage</a:t>
            </a:r>
            <a:r>
              <a:rPr lang="zh-CN" altLang="en-US"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food saving in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stockbreeding</a:t>
            </a:r>
            <a:r>
              <a:rPr sz="2000" dirty="0">
                <a:latin typeface="Times New Roman" panose="02020603050405020304" pitchFamily="18" charset="0"/>
                <a:ea typeface="宋体" panose="02010600030101010101" pitchFamily="2" charset="-122"/>
                <a:sym typeface="Times New Roman" panose="02020603050405020304" pitchFamily="18" charset="0"/>
              </a:rPr>
              <a:t> </a:t>
            </a:r>
          </a:p>
        </p:txBody>
      </p:sp>
      <p:sp>
        <p:nvSpPr>
          <p:cNvPr id="23555" name="矩形 1">
            <a:extLst>
              <a:ext uri="{FF2B5EF4-FFF2-40B4-BE49-F238E27FC236}">
                <a16:creationId xmlns:a16="http://schemas.microsoft.com/office/drawing/2014/main" id="{DA21D299-31D1-4887-B2BF-ECFDCAE8F4DD}"/>
              </a:ext>
            </a:extLst>
          </p:cNvPr>
          <p:cNvSpPr>
            <a:spLocks noChangeArrowheads="1"/>
          </p:cNvSpPr>
          <p:nvPr/>
        </p:nvSpPr>
        <p:spPr bwMode="auto">
          <a:xfrm>
            <a:off x="739775" y="1717675"/>
            <a:ext cx="4724400" cy="313932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
                <a:srgbClr val="00B0F0"/>
              </a:buClr>
              <a:buSzTx/>
              <a:buFont typeface="Wingdings" panose="05000000000000000000" pitchFamily="2" charset="2"/>
              <a:buChar char="l"/>
            </a:pPr>
            <a:r>
              <a:rPr sz="1800" b="1" dirty="0">
                <a:latin typeface="Times New Roman" panose="02020603050405020304" pitchFamily="18" charset="0"/>
                <a:ea typeface="宋体" panose="02010600030101010101" pitchFamily="2" charset="-122"/>
                <a:sym typeface="Times New Roman" panose="02020603050405020304" pitchFamily="18" charset="0"/>
              </a:rPr>
              <a:t>Focus on food saving in the links of crop sowing, field management, harvesting as well as livestock and poultry breeding.</a:t>
            </a:r>
            <a:r>
              <a:rPr sz="1800" dirty="0">
                <a:latin typeface="Times New Roman" panose="02020603050405020304" pitchFamily="18" charset="0"/>
                <a:ea typeface="宋体" panose="02010600030101010101" pitchFamily="2" charset="-122"/>
                <a:sym typeface="Times New Roman" panose="02020603050405020304" pitchFamily="18" charset="0"/>
              </a:rPr>
              <a:t> </a:t>
            </a:r>
            <a:r>
              <a:rPr sz="18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a:t>
            </a:r>
            <a:endParaRPr lang="en-US" altLang="zh-CN" sz="18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endParaRPr>
          </a:p>
          <a:p>
            <a:pPr algn="just" eaLnBrk="1" hangingPunct="1">
              <a:spcBef>
                <a:spcPct val="0"/>
              </a:spcBef>
              <a:buClr>
                <a:srgbClr val="00B0F0"/>
              </a:buClr>
              <a:buSzTx/>
              <a:buFont typeface="Wingdings" panose="05000000000000000000" pitchFamily="2" charset="2"/>
              <a:buChar char="l"/>
            </a:pPr>
            <a:r>
              <a:rPr sz="1800" b="1" dirty="0">
                <a:latin typeface="Times New Roman" panose="02020603050405020304" pitchFamily="18" charset="0"/>
                <a:ea typeface="宋体" panose="02010600030101010101" pitchFamily="2" charset="-122"/>
                <a:sym typeface="Times New Roman" panose="02020603050405020304" pitchFamily="18" charset="0"/>
              </a:rPr>
              <a:t>Vigorously develop food-saving herbivorous livestock</a:t>
            </a:r>
            <a:r>
              <a:rPr lang="zh-CN" altLang="en-US" sz="18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1800" b="1" dirty="0">
                <a:latin typeface="Times New Roman" panose="02020603050405020304" pitchFamily="18" charset="0"/>
                <a:ea typeface="宋体" panose="02010600030101010101" pitchFamily="2" charset="-122"/>
                <a:sym typeface="Times New Roman" panose="02020603050405020304" pitchFamily="18" charset="0"/>
              </a:rPr>
              <a:t>breeding</a:t>
            </a:r>
            <a:r>
              <a:rPr sz="1800" b="1" dirty="0">
                <a:latin typeface="Times New Roman" panose="02020603050405020304" pitchFamily="18" charset="0"/>
                <a:ea typeface="宋体" panose="02010600030101010101" pitchFamily="2" charset="-122"/>
                <a:sym typeface="Times New Roman" panose="02020603050405020304" pitchFamily="18" charset="0"/>
              </a:rPr>
              <a:t>, and actively utilize non-food resources such as straw. Improve livestock and poultry breeding methods, promote large-scale and intensive development of animal husbandry, and increase feed conversion ratio.</a:t>
            </a:r>
            <a:r>
              <a:rPr sz="1800" dirty="0">
                <a:latin typeface="Times New Roman" panose="02020603050405020304" pitchFamily="18" charset="0"/>
                <a:ea typeface="宋体" panose="02010600030101010101" pitchFamily="2" charset="-122"/>
                <a:sym typeface="Times New Roman" panose="02020603050405020304" pitchFamily="18" charset="0"/>
              </a:rPr>
              <a:t> </a:t>
            </a:r>
            <a:endParaRPr lang="en-US" altLang="zh-CN" sz="18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3556" name="Picture 2">
            <a:extLst>
              <a:ext uri="{FF2B5EF4-FFF2-40B4-BE49-F238E27FC236}">
                <a16:creationId xmlns:a16="http://schemas.microsoft.com/office/drawing/2014/main" id="{FEE0CC5F-8AB4-49CF-9463-A697A783D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1388" y="1692275"/>
            <a:ext cx="2817812"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图片 2">
            <a:extLst>
              <a:ext uri="{FF2B5EF4-FFF2-40B4-BE49-F238E27FC236}">
                <a16:creationId xmlns:a16="http://schemas.microsoft.com/office/drawing/2014/main" id="{8F6843C9-1065-4C78-AB88-CD12410DA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0438" y="4224338"/>
            <a:ext cx="2817812"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82">
            <a:extLst>
              <a:ext uri="{FF2B5EF4-FFF2-40B4-BE49-F238E27FC236}">
                <a16:creationId xmlns:a16="http://schemas.microsoft.com/office/drawing/2014/main" id="{C5E97A90-27BC-43B6-9DD6-918855C84000}"/>
              </a:ext>
            </a:extLst>
          </p:cNvPr>
          <p:cNvSpPr>
            <a:spLocks noChangeArrowheads="1"/>
          </p:cNvSpPr>
          <p:nvPr/>
        </p:nvSpPr>
        <p:spPr bwMode="auto">
          <a:xfrm>
            <a:off x="0" y="892175"/>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4. Specific measures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taken</a:t>
            </a:r>
            <a:r>
              <a:rPr lang="zh-CN" altLang="en-US" sz="24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by</a:t>
            </a:r>
            <a:r>
              <a:rPr sz="2400" b="1" dirty="0">
                <a:latin typeface="Times New Roman" panose="02020603050405020304" pitchFamily="18" charset="0"/>
                <a:ea typeface="宋体" panose="02010600030101010101" pitchFamily="2" charset="-122"/>
                <a:sym typeface="Times New Roman" panose="02020603050405020304" pitchFamily="18" charset="0"/>
              </a:rPr>
              <a:t> government departments</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3559" name="文本框 31745">
            <a:extLst>
              <a:ext uri="{FF2B5EF4-FFF2-40B4-BE49-F238E27FC236}">
                <a16:creationId xmlns:a16="http://schemas.microsoft.com/office/drawing/2014/main" id="{F00C7A0B-036B-4604-92BC-71655A5864A6}"/>
              </a:ext>
            </a:extLst>
          </p:cNvPr>
          <p:cNvSpPr>
            <a:spLocks noChangeArrowheads="1"/>
          </p:cNvSpPr>
          <p:nvPr/>
        </p:nvSpPr>
        <p:spPr bwMode="auto">
          <a:xfrm>
            <a:off x="1357313"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3560" name="Picture 8">
            <a:extLst>
              <a:ext uri="{FF2B5EF4-FFF2-40B4-BE49-F238E27FC236}">
                <a16:creationId xmlns:a16="http://schemas.microsoft.com/office/drawing/2014/main" id="{CA0BA837-D072-4745-8D52-92359A84F9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4918075"/>
            <a:ext cx="47244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582"/>
                                        </p:tgtEl>
                                        <p:attrNameLst>
                                          <p:attrName>style.visibility</p:attrName>
                                        </p:attrNameLst>
                                      </p:cBhvr>
                                      <p:to>
                                        <p:strVal val="visible"/>
                                      </p:to>
                                    </p:set>
                                    <p:anim calcmode="lin" valueType="num">
                                      <p:cBhvr>
                                        <p:cTn id="7" dur="500" fill="hold"/>
                                        <p:tgtEl>
                                          <p:spTgt spid="24582"/>
                                        </p:tgtEl>
                                        <p:attrNameLst>
                                          <p:attrName>ppt_x</p:attrName>
                                        </p:attrNameLst>
                                      </p:cBhvr>
                                      <p:tavLst>
                                        <p:tav tm="0">
                                          <p:val>
                                            <p:strVal val="#ppt_x"/>
                                          </p:val>
                                        </p:tav>
                                        <p:tav tm="100000">
                                          <p:val>
                                            <p:strVal val="#ppt_x"/>
                                          </p:val>
                                        </p:tav>
                                      </p:tavLst>
                                    </p:anim>
                                    <p:anim calcmode="lin" valueType="num">
                                      <p:cBhvr>
                                        <p:cTn id="8" dur="500" fill="hold"/>
                                        <p:tgtEl>
                                          <p:spTgt spid="245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bldLvl="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4578" name="文本框 9">
            <a:extLst>
              <a:ext uri="{FF2B5EF4-FFF2-40B4-BE49-F238E27FC236}">
                <a16:creationId xmlns:a16="http://schemas.microsoft.com/office/drawing/2014/main" id="{2C76897A-1443-4537-AC9C-134F0F404D1E}"/>
              </a:ext>
            </a:extLst>
          </p:cNvPr>
          <p:cNvSpPr>
            <a:spLocks noChangeArrowheads="1"/>
          </p:cNvSpPr>
          <p:nvPr/>
        </p:nvSpPr>
        <p:spPr bwMode="auto">
          <a:xfrm>
            <a:off x="0" y="1195388"/>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(4) </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Improve</a:t>
            </a:r>
            <a:r>
              <a:rPr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the utilization rate of grain processing and conversion</a:t>
            </a:r>
            <a:r>
              <a:rPr dirty="0">
                <a:latin typeface="Times New Roman" panose="02020603050405020304" pitchFamily="18" charset="0"/>
                <a:ea typeface="宋体" panose="02010600030101010101" pitchFamily="2" charset="-122"/>
                <a:sym typeface="Times New Roman" panose="02020603050405020304" pitchFamily="18" charset="0"/>
              </a:rPr>
              <a:t> </a:t>
            </a:r>
          </a:p>
        </p:txBody>
      </p:sp>
      <p:sp>
        <p:nvSpPr>
          <p:cNvPr id="24579" name="矩形 1">
            <a:extLst>
              <a:ext uri="{FF2B5EF4-FFF2-40B4-BE49-F238E27FC236}">
                <a16:creationId xmlns:a16="http://schemas.microsoft.com/office/drawing/2014/main" id="{D28DBE3B-F006-4E0A-971A-01ED8767AB25}"/>
              </a:ext>
            </a:extLst>
          </p:cNvPr>
          <p:cNvSpPr>
            <a:spLocks noChangeArrowheads="1"/>
          </p:cNvSpPr>
          <p:nvPr/>
        </p:nvSpPr>
        <p:spPr bwMode="auto">
          <a:xfrm>
            <a:off x="752475" y="1806575"/>
            <a:ext cx="7527925" cy="17543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b="1" dirty="0">
                <a:latin typeface="Times New Roman" panose="02020603050405020304" pitchFamily="18" charset="0"/>
                <a:sym typeface="Times New Roman" panose="02020603050405020304" pitchFamily="18" charset="0"/>
              </a:rPr>
              <a:t>We will accelerate the elimination of outdated production capacity with high grain consumption, high energy consumption and high pollution, and increase the yield rate of finished grain and oil as well as the utilization rate of by-products.</a:t>
            </a:r>
            <a:r>
              <a:rPr dirty="0">
                <a:latin typeface="Times New Roman" panose="02020603050405020304" pitchFamily="18" charset="0"/>
                <a:sym typeface="Times New Roman" panose="02020603050405020304" pitchFamily="18" charset="0"/>
              </a:rPr>
              <a:t> </a:t>
            </a:r>
            <a:r>
              <a:rPr b="1" baseline="0" dirty="0">
                <a:solidFill>
                  <a:srgbClr val="000000"/>
                </a:solidFill>
                <a:latin typeface="Times New Roman" panose="02020603050405020304" pitchFamily="18" charset="0"/>
                <a:sym typeface="Times New Roman" panose="02020603050405020304" pitchFamily="18" charset="0"/>
              </a:rPr>
              <a:t>Furthermore, we will study and popularize the substitution of non-food crops for food crops, and control the unreasonable processing and conversion of food.</a:t>
            </a:r>
            <a:r>
              <a:rPr dirty="0">
                <a:latin typeface="Times New Roman" panose="02020603050405020304" pitchFamily="18" charset="0"/>
                <a:sym typeface="Times New Roman" panose="02020603050405020304" pitchFamily="18" charset="0"/>
              </a:rPr>
              <a:t> </a:t>
            </a:r>
            <a:endParaRPr lang="en-US" altLang="zh-CN" b="1" dirty="0">
              <a:solidFill>
                <a:srgbClr val="000000"/>
              </a:solidFill>
              <a:latin typeface="Times New Roman" panose="02020603050405020304" pitchFamily="18" charset="0"/>
              <a:sym typeface="Times New Roman" panose="02020603050405020304" pitchFamily="18" charset="0"/>
            </a:endParaRPr>
          </a:p>
        </p:txBody>
      </p:sp>
      <p:pic>
        <p:nvPicPr>
          <p:cNvPr id="24580" name="图片 2">
            <a:extLst>
              <a:ext uri="{FF2B5EF4-FFF2-40B4-BE49-F238E27FC236}">
                <a16:creationId xmlns:a16="http://schemas.microsoft.com/office/drawing/2014/main" id="{33555667-F1F5-48F6-BE86-0BED73E5F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13" y="3709988"/>
            <a:ext cx="29241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82">
            <a:extLst>
              <a:ext uri="{FF2B5EF4-FFF2-40B4-BE49-F238E27FC236}">
                <a16:creationId xmlns:a16="http://schemas.microsoft.com/office/drawing/2014/main" id="{FBF80ED5-847E-4515-B485-504C109F1C4B}"/>
              </a:ext>
            </a:extLst>
          </p:cNvPr>
          <p:cNvSpPr>
            <a:spLocks noChangeArrowheads="1"/>
          </p:cNvSpPr>
          <p:nvPr/>
        </p:nvSpPr>
        <p:spPr bwMode="auto">
          <a:xfrm>
            <a:off x="0" y="873125"/>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4. Specific measures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taken</a:t>
            </a:r>
            <a:r>
              <a:rPr lang="zh-CN" altLang="en-US" sz="24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by</a:t>
            </a:r>
            <a:r>
              <a:rPr sz="2400" b="1" dirty="0">
                <a:latin typeface="Times New Roman" panose="02020603050405020304" pitchFamily="18" charset="0"/>
                <a:ea typeface="宋体" panose="02010600030101010101" pitchFamily="2" charset="-122"/>
                <a:sym typeface="Times New Roman" panose="02020603050405020304" pitchFamily="18" charset="0"/>
              </a:rPr>
              <a:t> government departments</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4582" name="文本框 31745">
            <a:extLst>
              <a:ext uri="{FF2B5EF4-FFF2-40B4-BE49-F238E27FC236}">
                <a16:creationId xmlns:a16="http://schemas.microsoft.com/office/drawing/2014/main" id="{0A1EE740-BDEF-48AA-A690-F859BDD81543}"/>
              </a:ext>
            </a:extLst>
          </p:cNvPr>
          <p:cNvSpPr>
            <a:spLocks noChangeArrowheads="1"/>
          </p:cNvSpPr>
          <p:nvPr/>
        </p:nvSpPr>
        <p:spPr bwMode="auto">
          <a:xfrm>
            <a:off x="1357313"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4583" name="Picture 7">
            <a:extLst>
              <a:ext uri="{FF2B5EF4-FFF2-40B4-BE49-F238E27FC236}">
                <a16:creationId xmlns:a16="http://schemas.microsoft.com/office/drawing/2014/main" id="{E044D8B6-EA23-42CD-B3B9-52C200695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4959350"/>
            <a:ext cx="2227263"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a:extLst>
              <a:ext uri="{FF2B5EF4-FFF2-40B4-BE49-F238E27FC236}">
                <a16:creationId xmlns:a16="http://schemas.microsoft.com/office/drawing/2014/main" id="{F1F3ADC1-39EC-4A66-918A-9FCA20D3E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800" y="3675063"/>
            <a:ext cx="237331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9">
            <a:extLst>
              <a:ext uri="{FF2B5EF4-FFF2-40B4-BE49-F238E27FC236}">
                <a16:creationId xmlns:a16="http://schemas.microsoft.com/office/drawing/2014/main" id="{306288AA-2906-45C5-A767-02DB4D45E0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1063" y="3630613"/>
            <a:ext cx="3036887"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p:cTn id="7" dur="500" fill="hold"/>
                                        <p:tgtEl>
                                          <p:spTgt spid="25605"/>
                                        </p:tgtEl>
                                        <p:attrNameLst>
                                          <p:attrName>ppt_x</p:attrName>
                                        </p:attrNameLst>
                                      </p:cBhvr>
                                      <p:tavLst>
                                        <p:tav tm="0">
                                          <p:val>
                                            <p:strVal val="#ppt_x"/>
                                          </p:val>
                                        </p:tav>
                                        <p:tav tm="100000">
                                          <p:val>
                                            <p:strVal val="#ppt_x"/>
                                          </p:val>
                                        </p:tav>
                                      </p:tavLst>
                                    </p:anim>
                                    <p:anim calcmode="lin" valueType="num">
                                      <p:cBhvr>
                                        <p:cTn id="8" dur="500" fill="hold"/>
                                        <p:tgtEl>
                                          <p:spTgt spid="256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bldLvl="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5602" name="文本框 9">
            <a:extLst>
              <a:ext uri="{FF2B5EF4-FFF2-40B4-BE49-F238E27FC236}">
                <a16:creationId xmlns:a16="http://schemas.microsoft.com/office/drawing/2014/main" id="{54B2E782-F84A-4C15-AB92-4A3266FB7EC1}"/>
              </a:ext>
            </a:extLst>
          </p:cNvPr>
          <p:cNvSpPr>
            <a:spLocks noChangeArrowheads="1"/>
          </p:cNvSpPr>
          <p:nvPr/>
        </p:nvSpPr>
        <p:spPr bwMode="auto">
          <a:xfrm>
            <a:off x="381000" y="1335088"/>
            <a:ext cx="8591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18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(5) Reinforce scientific and technological support, and vigorously develop and promote new technologies for food saving and loss reduction.</a:t>
            </a:r>
            <a:r>
              <a:rPr sz="18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5603" name="矩形 1">
            <a:extLst>
              <a:ext uri="{FF2B5EF4-FFF2-40B4-BE49-F238E27FC236}">
                <a16:creationId xmlns:a16="http://schemas.microsoft.com/office/drawing/2014/main" id="{BE5B02E2-26BB-44E6-BD16-F9D3941919B2}"/>
              </a:ext>
            </a:extLst>
          </p:cNvPr>
          <p:cNvSpPr>
            <a:spLocks noChangeArrowheads="1"/>
          </p:cNvSpPr>
          <p:nvPr/>
        </p:nvSpPr>
        <p:spPr bwMode="auto">
          <a:xfrm>
            <a:off x="381000" y="1979613"/>
            <a:ext cx="8591550" cy="17543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b="1" dirty="0">
                <a:latin typeface="Times New Roman" panose="02020603050405020304" pitchFamily="18" charset="0"/>
                <a:sym typeface="Times New Roman" panose="02020603050405020304" pitchFamily="18" charset="0"/>
              </a:rPr>
              <a:t>We should study and develop more advanced and applicable storage, circulation, and processing technologies and equipment, and </a:t>
            </a:r>
            <a:r>
              <a:rPr lang="en-US" altLang="zh-CN" b="1" dirty="0">
                <a:latin typeface="Times New Roman" panose="02020603050405020304" pitchFamily="18" charset="0"/>
                <a:sym typeface="Times New Roman" panose="02020603050405020304" pitchFamily="18" charset="0"/>
              </a:rPr>
              <a:t>encourage</a:t>
            </a:r>
            <a:r>
              <a:rPr b="1" dirty="0">
                <a:latin typeface="Times New Roman" panose="02020603050405020304" pitchFamily="18" charset="0"/>
                <a:sym typeface="Times New Roman" panose="02020603050405020304" pitchFamily="18" charset="0"/>
              </a:rPr>
              <a:t> their applications. </a:t>
            </a:r>
            <a:r>
              <a:rPr b="1" baseline="0" dirty="0">
                <a:solidFill>
                  <a:srgbClr val="000000"/>
                </a:solidFill>
                <a:latin typeface="Times New Roman" panose="02020603050405020304" pitchFamily="18" charset="0"/>
                <a:sym typeface="Times New Roman" panose="02020603050405020304" pitchFamily="18" charset="0"/>
              </a:rPr>
              <a:t>Moreover, we should establish a relatively sound system </a:t>
            </a:r>
            <a:r>
              <a:rPr lang="en-US" altLang="zh-CN" b="1" dirty="0">
                <a:solidFill>
                  <a:srgbClr val="000000"/>
                </a:solidFill>
                <a:latin typeface="Times New Roman" panose="02020603050405020304" pitchFamily="18" charset="0"/>
                <a:sym typeface="Times New Roman" panose="02020603050405020304" pitchFamily="18" charset="0"/>
              </a:rPr>
              <a:t>for</a:t>
            </a:r>
            <a:r>
              <a:rPr b="1" baseline="0" dirty="0">
                <a:solidFill>
                  <a:srgbClr val="000000"/>
                </a:solidFill>
                <a:latin typeface="Times New Roman" panose="02020603050405020304" pitchFamily="18" charset="0"/>
                <a:sym typeface="Times New Roman" panose="02020603050405020304" pitchFamily="18" charset="0"/>
              </a:rPr>
              <a:t> food science and technology innovation, and build grain and oil industry innovation centers and technological innovation alliances </a:t>
            </a:r>
            <a:r>
              <a:rPr lang="en-US" altLang="zh-CN" b="1" dirty="0">
                <a:solidFill>
                  <a:srgbClr val="000000"/>
                </a:solidFill>
                <a:latin typeface="Times New Roman" panose="02020603050405020304" pitchFamily="18" charset="0"/>
                <a:sym typeface="Times New Roman" panose="02020603050405020304" pitchFamily="18" charset="0"/>
              </a:rPr>
              <a:t>in</a:t>
            </a:r>
            <a:r>
              <a:rPr b="1" baseline="0" dirty="0">
                <a:solidFill>
                  <a:srgbClr val="000000"/>
                </a:solidFill>
                <a:latin typeface="Times New Roman" panose="02020603050405020304" pitchFamily="18" charset="0"/>
                <a:sym typeface="Times New Roman" panose="02020603050405020304" pitchFamily="18" charset="0"/>
              </a:rPr>
              <a:t> different disciplines, in order to enhance the overall ability of food science and technology innovation.</a:t>
            </a:r>
            <a:r>
              <a:rPr dirty="0">
                <a:latin typeface="Times New Roman" panose="02020603050405020304" pitchFamily="18" charset="0"/>
                <a:sym typeface="Times New Roman" panose="02020603050405020304" pitchFamily="18" charset="0"/>
              </a:rPr>
              <a:t> </a:t>
            </a:r>
            <a:endParaRPr lang="en-US" altLang="zh-CN" b="1" dirty="0">
              <a:solidFill>
                <a:srgbClr val="000000"/>
              </a:solidFill>
              <a:latin typeface="Times New Roman" panose="02020603050405020304" pitchFamily="18" charset="0"/>
              <a:sym typeface="Times New Roman" panose="02020603050405020304" pitchFamily="18" charset="0"/>
            </a:endParaRPr>
          </a:p>
        </p:txBody>
      </p:sp>
      <p:sp>
        <p:nvSpPr>
          <p:cNvPr id="26628" name="Rectangle 82">
            <a:extLst>
              <a:ext uri="{FF2B5EF4-FFF2-40B4-BE49-F238E27FC236}">
                <a16:creationId xmlns:a16="http://schemas.microsoft.com/office/drawing/2014/main" id="{FD469AC7-B81C-4302-8E73-4C48A78BB78F}"/>
              </a:ext>
            </a:extLst>
          </p:cNvPr>
          <p:cNvSpPr>
            <a:spLocks noChangeArrowheads="1"/>
          </p:cNvSpPr>
          <p:nvPr/>
        </p:nvSpPr>
        <p:spPr bwMode="auto">
          <a:xfrm>
            <a:off x="0" y="892175"/>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4. Specific measures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taken</a:t>
            </a:r>
            <a:r>
              <a:rPr lang="zh-CN" altLang="en-US" sz="24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by</a:t>
            </a:r>
            <a:r>
              <a:rPr sz="2400" b="1" dirty="0">
                <a:latin typeface="Times New Roman" panose="02020603050405020304" pitchFamily="18" charset="0"/>
                <a:ea typeface="宋体" panose="02010600030101010101" pitchFamily="2" charset="-122"/>
                <a:sym typeface="Times New Roman" panose="02020603050405020304" pitchFamily="18" charset="0"/>
              </a:rPr>
              <a:t> government departments</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5605" name="文本框 31745">
            <a:extLst>
              <a:ext uri="{FF2B5EF4-FFF2-40B4-BE49-F238E27FC236}">
                <a16:creationId xmlns:a16="http://schemas.microsoft.com/office/drawing/2014/main" id="{3A0C7183-B887-4666-8542-ADC2E836AE24}"/>
              </a:ext>
            </a:extLst>
          </p:cNvPr>
          <p:cNvSpPr>
            <a:spLocks noChangeArrowheads="1"/>
          </p:cNvSpPr>
          <p:nvPr/>
        </p:nvSpPr>
        <p:spPr bwMode="auto">
          <a:xfrm>
            <a:off x="1357313"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5606" name="Picture 6">
            <a:extLst>
              <a:ext uri="{FF2B5EF4-FFF2-40B4-BE49-F238E27FC236}">
                <a16:creationId xmlns:a16="http://schemas.microsoft.com/office/drawing/2014/main" id="{0FEF771E-E15F-4AF5-8106-9E6C8F78D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39725" y="3810000"/>
            <a:ext cx="1965325"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a:extLst>
              <a:ext uri="{FF2B5EF4-FFF2-40B4-BE49-F238E27FC236}">
                <a16:creationId xmlns:a16="http://schemas.microsoft.com/office/drawing/2014/main" id="{C0C020E2-F997-4740-90F9-1C84F147E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450" y="3819525"/>
            <a:ext cx="188277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8">
            <a:extLst>
              <a:ext uri="{FF2B5EF4-FFF2-40B4-BE49-F238E27FC236}">
                <a16:creationId xmlns:a16="http://schemas.microsoft.com/office/drawing/2014/main" id="{4332F380-4100-4D6F-91C0-E9D658752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5400" y="3859213"/>
            <a:ext cx="474345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9">
            <a:extLst>
              <a:ext uri="{FF2B5EF4-FFF2-40B4-BE49-F238E27FC236}">
                <a16:creationId xmlns:a16="http://schemas.microsoft.com/office/drawing/2014/main" id="{6A0E3766-814C-4486-9A5C-EDD1FB19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9300" y="5197475"/>
            <a:ext cx="1773238"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500" fill="hold"/>
                                        <p:tgtEl>
                                          <p:spTgt spid="26628"/>
                                        </p:tgtEl>
                                        <p:attrNameLst>
                                          <p:attrName>ppt_x</p:attrName>
                                        </p:attrNameLst>
                                      </p:cBhvr>
                                      <p:tavLst>
                                        <p:tav tm="0">
                                          <p:val>
                                            <p:strVal val="#ppt_x"/>
                                          </p:val>
                                        </p:tav>
                                        <p:tav tm="100000">
                                          <p:val>
                                            <p:strVal val="#ppt_x"/>
                                          </p:val>
                                        </p:tav>
                                      </p:tavLst>
                                    </p:anim>
                                    <p:anim calcmode="lin" valueType="num">
                                      <p:cBhvr>
                                        <p:cTn id="8" dur="500" fill="hold"/>
                                        <p:tgtEl>
                                          <p:spTgt spid="26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ldLvl="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6626" name="文本框 9">
            <a:extLst>
              <a:ext uri="{FF2B5EF4-FFF2-40B4-BE49-F238E27FC236}">
                <a16:creationId xmlns:a16="http://schemas.microsoft.com/office/drawing/2014/main" id="{7F89FF8D-CE36-45A2-867C-5DE1C5AED3E0}"/>
              </a:ext>
            </a:extLst>
          </p:cNvPr>
          <p:cNvSpPr>
            <a:spLocks noChangeArrowheads="1"/>
          </p:cNvSpPr>
          <p:nvPr/>
        </p:nvSpPr>
        <p:spPr bwMode="auto">
          <a:xfrm>
            <a:off x="708025" y="1354138"/>
            <a:ext cx="7912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Times New Roman" panose="02020603050405020304" pitchFamily="18" charset="0"/>
                <a:ea typeface="宋体" panose="02010600030101010101" pitchFamily="2" charset="-122"/>
                <a:sym typeface="Times New Roman" panose="02020603050405020304" pitchFamily="18" charset="0"/>
              </a:rPr>
              <a:t>(6) Continue to make achievements through key projects, typical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examples</a:t>
            </a:r>
            <a:r>
              <a:rPr sz="2000" b="1" dirty="0">
                <a:latin typeface="Times New Roman" panose="02020603050405020304" pitchFamily="18" charset="0"/>
                <a:ea typeface="宋体" panose="02010600030101010101" pitchFamily="2" charset="-122"/>
                <a:sym typeface="Times New Roman" panose="02020603050405020304" pitchFamily="18" charset="0"/>
              </a:rPr>
              <a:t> and publicity.</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6627" name="矩形 1">
            <a:extLst>
              <a:ext uri="{FF2B5EF4-FFF2-40B4-BE49-F238E27FC236}">
                <a16:creationId xmlns:a16="http://schemas.microsoft.com/office/drawing/2014/main" id="{2F97D871-E464-4AAB-88FC-E74D4AB23E61}"/>
              </a:ext>
            </a:extLst>
          </p:cNvPr>
          <p:cNvSpPr>
            <a:spLocks noChangeArrowheads="1"/>
          </p:cNvSpPr>
          <p:nvPr/>
        </p:nvSpPr>
        <p:spPr bwMode="auto">
          <a:xfrm>
            <a:off x="708025" y="2051050"/>
            <a:ext cx="4448175" cy="25853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b="1" dirty="0">
                <a:latin typeface="Times New Roman" panose="02020603050405020304" pitchFamily="18" charset="0"/>
                <a:sym typeface="Times New Roman" panose="02020603050405020304" pitchFamily="18" charset="0"/>
              </a:rPr>
              <a:t>We should implement the Food Purchase, Storage, Supply and Security Guarantee Project (referred to as the Food Security Project) and the High Quality Food Project. The importance and urgency of saving food and </a:t>
            </a:r>
            <a:r>
              <a:rPr lang="en-US" altLang="zh-CN" b="1" dirty="0">
                <a:latin typeface="Times New Roman" panose="02020603050405020304" pitchFamily="18" charset="0"/>
                <a:sym typeface="Times New Roman" panose="02020603050405020304" pitchFamily="18" charset="0"/>
              </a:rPr>
              <a:t>against</a:t>
            </a:r>
            <a:r>
              <a:rPr b="1" dirty="0">
                <a:latin typeface="Times New Roman" panose="02020603050405020304" pitchFamily="18" charset="0"/>
                <a:sym typeface="Times New Roman" panose="02020603050405020304" pitchFamily="18" charset="0"/>
              </a:rPr>
              <a:t> waste are widely publicized through the </a:t>
            </a:r>
            <a:r>
              <a:rPr lang="en-US" altLang="zh-CN" b="1" dirty="0">
                <a:latin typeface="Times New Roman" panose="02020603050405020304" pitchFamily="18" charset="0"/>
                <a:sym typeface="Times New Roman" panose="02020603050405020304" pitchFamily="18" charset="0"/>
              </a:rPr>
              <a:t>events</a:t>
            </a:r>
            <a:r>
              <a:rPr b="1" dirty="0">
                <a:latin typeface="Times New Roman" panose="02020603050405020304" pitchFamily="18" charset="0"/>
                <a:sym typeface="Times New Roman" panose="02020603050405020304" pitchFamily="18" charset="0"/>
              </a:rPr>
              <a:t> of world food day, food saving publicity week as well as food science and technology week.</a:t>
            </a:r>
            <a:r>
              <a:rPr dirty="0">
                <a:latin typeface="Times New Roman" panose="02020603050405020304" pitchFamily="18" charset="0"/>
                <a:sym typeface="Times New Roman" panose="02020603050405020304" pitchFamily="18" charset="0"/>
              </a:rPr>
              <a:t> </a:t>
            </a:r>
            <a:endParaRPr lang="en-US" altLang="zh-CN" b="1" dirty="0">
              <a:solidFill>
                <a:srgbClr val="000000"/>
              </a:solidFill>
              <a:latin typeface="Times New Roman" panose="02020603050405020304" pitchFamily="18" charset="0"/>
              <a:sym typeface="Times New Roman" panose="02020603050405020304" pitchFamily="18" charset="0"/>
            </a:endParaRPr>
          </a:p>
        </p:txBody>
      </p:sp>
      <p:sp>
        <p:nvSpPr>
          <p:cNvPr id="27652" name="Rectangle 82">
            <a:extLst>
              <a:ext uri="{FF2B5EF4-FFF2-40B4-BE49-F238E27FC236}">
                <a16:creationId xmlns:a16="http://schemas.microsoft.com/office/drawing/2014/main" id="{38D1277B-690E-40CA-892A-788B223FA953}"/>
              </a:ext>
            </a:extLst>
          </p:cNvPr>
          <p:cNvSpPr>
            <a:spLocks noChangeArrowheads="1"/>
          </p:cNvSpPr>
          <p:nvPr/>
        </p:nvSpPr>
        <p:spPr bwMode="auto">
          <a:xfrm>
            <a:off x="85725" y="892175"/>
            <a:ext cx="9026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4. Specific measures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taken</a:t>
            </a:r>
            <a:r>
              <a:rPr lang="zh-CN" altLang="en-US" sz="24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by</a:t>
            </a:r>
            <a:r>
              <a:rPr sz="2400" b="1" dirty="0">
                <a:latin typeface="Times New Roman" panose="02020603050405020304" pitchFamily="18" charset="0"/>
                <a:ea typeface="宋体" panose="02010600030101010101" pitchFamily="2" charset="-122"/>
                <a:sym typeface="Times New Roman" panose="02020603050405020304" pitchFamily="18" charset="0"/>
              </a:rPr>
              <a:t> government departments</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6629" name="文本框 31745">
            <a:extLst>
              <a:ext uri="{FF2B5EF4-FFF2-40B4-BE49-F238E27FC236}">
                <a16:creationId xmlns:a16="http://schemas.microsoft.com/office/drawing/2014/main" id="{80173AE7-F74A-4A66-8B7A-AEB6378CCAA8}"/>
              </a:ext>
            </a:extLst>
          </p:cNvPr>
          <p:cNvSpPr>
            <a:spLocks noChangeArrowheads="1"/>
          </p:cNvSpPr>
          <p:nvPr/>
        </p:nvSpPr>
        <p:spPr bwMode="auto">
          <a:xfrm>
            <a:off x="1357313"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6630" name="Picture 6">
            <a:extLst>
              <a:ext uri="{FF2B5EF4-FFF2-40B4-BE49-F238E27FC236}">
                <a16:creationId xmlns:a16="http://schemas.microsoft.com/office/drawing/2014/main" id="{E1213316-6857-42AE-83B7-F22D7FE17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5" y="4675188"/>
            <a:ext cx="47625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a:extLst>
              <a:ext uri="{FF2B5EF4-FFF2-40B4-BE49-F238E27FC236}">
                <a16:creationId xmlns:a16="http://schemas.microsoft.com/office/drawing/2014/main" id="{1DEE83BB-1D38-43D5-A347-DDAAE1A7A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175" y="2036763"/>
            <a:ext cx="364807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2">
            <a:extLst>
              <a:ext uri="{FF2B5EF4-FFF2-40B4-BE49-F238E27FC236}">
                <a16:creationId xmlns:a16="http://schemas.microsoft.com/office/drawing/2014/main" id="{AE89F97B-EAC2-4E91-9501-B314CD6CD2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6100" y="4538663"/>
            <a:ext cx="2687638"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500" fill="hold"/>
                                        <p:tgtEl>
                                          <p:spTgt spid="27652"/>
                                        </p:tgtEl>
                                        <p:attrNameLst>
                                          <p:attrName>ppt_x</p:attrName>
                                        </p:attrNameLst>
                                      </p:cBhvr>
                                      <p:tavLst>
                                        <p:tav tm="0">
                                          <p:val>
                                            <p:strVal val="#ppt_x"/>
                                          </p:val>
                                        </p:tav>
                                        <p:tav tm="100000">
                                          <p:val>
                                            <p:strVal val="#ppt_x"/>
                                          </p:val>
                                        </p:tav>
                                      </p:tavLst>
                                    </p:anim>
                                    <p:anim calcmode="lin" valueType="num">
                                      <p:cBhvr>
                                        <p:cTn id="8" dur="500" fill="hold"/>
                                        <p:tgtEl>
                                          <p:spTgt spid="276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bldLvl="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7650" name="文本框 9">
            <a:extLst>
              <a:ext uri="{FF2B5EF4-FFF2-40B4-BE49-F238E27FC236}">
                <a16:creationId xmlns:a16="http://schemas.microsoft.com/office/drawing/2014/main" id="{696063E4-29FD-4D3D-90DA-63F08D5F3867}"/>
              </a:ext>
            </a:extLst>
          </p:cNvPr>
          <p:cNvSpPr>
            <a:spLocks noChangeArrowheads="1"/>
          </p:cNvSpPr>
          <p:nvPr/>
        </p:nvSpPr>
        <p:spPr bwMode="auto">
          <a:xfrm>
            <a:off x="-1" y="1231900"/>
            <a:ext cx="9143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latin typeface="Times New Roman" panose="02020603050405020304" pitchFamily="18" charset="0"/>
                <a:ea typeface="宋体" panose="02010600030101010101" pitchFamily="2" charset="-122"/>
                <a:sym typeface="Times New Roman" panose="02020603050405020304" pitchFamily="18" charset="0"/>
              </a:rPr>
              <a:t>(7) Enhance publicity and spread the awareness of saving food</a:t>
            </a:r>
            <a:r>
              <a:rPr dirty="0">
                <a:latin typeface="Times New Roman" panose="02020603050405020304" pitchFamily="18" charset="0"/>
                <a:ea typeface="宋体" panose="02010600030101010101" pitchFamily="2" charset="-122"/>
                <a:sym typeface="Times New Roman" panose="02020603050405020304" pitchFamily="18" charset="0"/>
              </a:rPr>
              <a:t> </a:t>
            </a:r>
          </a:p>
        </p:txBody>
      </p:sp>
      <p:sp>
        <p:nvSpPr>
          <p:cNvPr id="27651" name="矩形 1">
            <a:extLst>
              <a:ext uri="{FF2B5EF4-FFF2-40B4-BE49-F238E27FC236}">
                <a16:creationId xmlns:a16="http://schemas.microsoft.com/office/drawing/2014/main" id="{2F6D9E60-8835-4C42-BA67-4647BA5C2A98}"/>
              </a:ext>
            </a:extLst>
          </p:cNvPr>
          <p:cNvSpPr>
            <a:spLocks noChangeArrowheads="1"/>
          </p:cNvSpPr>
          <p:nvPr/>
        </p:nvSpPr>
        <p:spPr bwMode="auto">
          <a:xfrm>
            <a:off x="827087" y="1795463"/>
            <a:ext cx="4802187" cy="31700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sz="2000" b="1" baseline="0" dirty="0">
                <a:solidFill>
                  <a:srgbClr val="000000"/>
                </a:solidFill>
                <a:latin typeface="Times New Roman" panose="02020603050405020304" pitchFamily="18" charset="0"/>
                <a:sym typeface="Times New Roman" panose="02020603050405020304" pitchFamily="18" charset="0"/>
              </a:rPr>
              <a:t>We should advocate the lifestyle and food culture of thrift, scientific diet and healthy consumption via news media. </a:t>
            </a:r>
            <a:r>
              <a:rPr sz="2000" b="1" dirty="0">
                <a:latin typeface="Times New Roman" panose="02020603050405020304" pitchFamily="18" charset="0"/>
                <a:sym typeface="Times New Roman" panose="02020603050405020304" pitchFamily="18" charset="0"/>
              </a:rPr>
              <a:t>The </a:t>
            </a:r>
            <a:r>
              <a:rPr lang="en-US" altLang="zh-CN" sz="2000" b="1" dirty="0">
                <a:latin typeface="Times New Roman" panose="02020603050405020304" pitchFamily="18" charset="0"/>
                <a:sym typeface="Times New Roman" panose="02020603050405020304" pitchFamily="18" charset="0"/>
              </a:rPr>
              <a:t>awareness</a:t>
            </a:r>
            <a:r>
              <a:rPr sz="2000" b="1" dirty="0">
                <a:latin typeface="Times New Roman" panose="02020603050405020304" pitchFamily="18" charset="0"/>
                <a:sym typeface="Times New Roman" panose="02020603050405020304" pitchFamily="18" charset="0"/>
              </a:rPr>
              <a:t> of</a:t>
            </a:r>
            <a:r>
              <a:rPr lang="zh-CN" altLang="en-US" sz="2000" b="1" dirty="0">
                <a:latin typeface="Times New Roman" panose="02020603050405020304" pitchFamily="18" charset="0"/>
                <a:sym typeface="Times New Roman" panose="02020603050405020304" pitchFamily="18" charset="0"/>
              </a:rPr>
              <a:t> </a:t>
            </a:r>
            <a:r>
              <a:rPr lang="en-US" altLang="zh-CN" sz="2000" b="1" dirty="0">
                <a:latin typeface="Times New Roman" panose="02020603050405020304" pitchFamily="18" charset="0"/>
                <a:sym typeface="Times New Roman" panose="02020603050405020304" pitchFamily="18" charset="0"/>
              </a:rPr>
              <a:t>saving</a:t>
            </a:r>
            <a:r>
              <a:rPr lang="zh-CN" altLang="en-US" sz="2000" b="1" dirty="0">
                <a:latin typeface="Times New Roman" panose="02020603050405020304" pitchFamily="18" charset="0"/>
                <a:sym typeface="Times New Roman" panose="02020603050405020304" pitchFamily="18" charset="0"/>
              </a:rPr>
              <a:t> </a:t>
            </a:r>
            <a:r>
              <a:rPr lang="en-US" altLang="zh-CN" sz="2000" b="1" dirty="0">
                <a:latin typeface="Times New Roman" panose="02020603050405020304" pitchFamily="18" charset="0"/>
                <a:sym typeface="Times New Roman" panose="02020603050405020304" pitchFamily="18" charset="0"/>
              </a:rPr>
              <a:t>food</a:t>
            </a:r>
            <a:r>
              <a:rPr lang="zh-CN" altLang="en-US" sz="2000" b="1" dirty="0">
                <a:latin typeface="Times New Roman" panose="02020603050405020304" pitchFamily="18" charset="0"/>
                <a:sym typeface="Times New Roman" panose="02020603050405020304" pitchFamily="18" charset="0"/>
              </a:rPr>
              <a:t> </a:t>
            </a:r>
            <a:r>
              <a:rPr lang="en-US" altLang="zh-CN" sz="2000" b="1" dirty="0">
                <a:latin typeface="Times New Roman" panose="02020603050405020304" pitchFamily="18" charset="0"/>
                <a:sym typeface="Times New Roman" panose="02020603050405020304" pitchFamily="18" charset="0"/>
              </a:rPr>
              <a:t>and</a:t>
            </a:r>
            <a:r>
              <a:rPr lang="zh-CN" altLang="en-US" sz="2000" b="1" dirty="0">
                <a:latin typeface="Times New Roman" panose="02020603050405020304" pitchFamily="18" charset="0"/>
                <a:sym typeface="Times New Roman" panose="02020603050405020304" pitchFamily="18" charset="0"/>
              </a:rPr>
              <a:t> </a:t>
            </a:r>
            <a:r>
              <a:rPr lang="en-US" altLang="zh-CN" sz="2000" b="1" dirty="0">
                <a:latin typeface="Times New Roman" panose="02020603050405020304" pitchFamily="18" charset="0"/>
                <a:sym typeface="Times New Roman" panose="02020603050405020304" pitchFamily="18" charset="0"/>
              </a:rPr>
              <a:t>reducing</a:t>
            </a:r>
            <a:r>
              <a:rPr lang="zh-CN" altLang="en-US" sz="2000" b="1" dirty="0">
                <a:latin typeface="Times New Roman" panose="02020603050405020304" pitchFamily="18" charset="0"/>
                <a:sym typeface="Times New Roman" panose="02020603050405020304" pitchFamily="18" charset="0"/>
              </a:rPr>
              <a:t> </a:t>
            </a:r>
            <a:r>
              <a:rPr lang="en-US" altLang="zh-CN" sz="2000" b="1" dirty="0">
                <a:latin typeface="Times New Roman" panose="02020603050405020304" pitchFamily="18" charset="0"/>
                <a:sym typeface="Times New Roman" panose="02020603050405020304" pitchFamily="18" charset="0"/>
              </a:rPr>
              <a:t>waste</a:t>
            </a:r>
            <a:r>
              <a:rPr sz="2000" b="1" dirty="0">
                <a:latin typeface="Times New Roman" panose="02020603050405020304" pitchFamily="18" charset="0"/>
                <a:sym typeface="Times New Roman" panose="02020603050405020304" pitchFamily="18" charset="0"/>
              </a:rPr>
              <a:t> should be integrated into school education.</a:t>
            </a:r>
            <a:r>
              <a:rPr sz="2000" dirty="0">
                <a:latin typeface="Times New Roman" panose="02020603050405020304" pitchFamily="18" charset="0"/>
                <a:sym typeface="Times New Roman" panose="02020603050405020304" pitchFamily="18" charset="0"/>
              </a:rPr>
              <a:t> </a:t>
            </a:r>
            <a:r>
              <a:rPr sz="2000" b="1" dirty="0">
                <a:latin typeface="Times New Roman" panose="02020603050405020304" pitchFamily="18" charset="0"/>
                <a:sym typeface="Times New Roman" panose="02020603050405020304" pitchFamily="18" charset="0"/>
              </a:rPr>
              <a:t>In addition, we will build a practice base </a:t>
            </a:r>
            <a:r>
              <a:rPr lang="en-US" altLang="zh-CN" sz="2000" b="1" dirty="0">
                <a:latin typeface="Times New Roman" panose="02020603050405020304" pitchFamily="18" charset="0"/>
                <a:sym typeface="Times New Roman" panose="02020603050405020304" pitchFamily="18" charset="0"/>
              </a:rPr>
              <a:t>which</a:t>
            </a:r>
            <a:r>
              <a:rPr lang="zh-CN" altLang="en-US" sz="2000" b="1" dirty="0">
                <a:latin typeface="Times New Roman" panose="02020603050405020304" pitchFamily="18" charset="0"/>
                <a:sym typeface="Times New Roman" panose="02020603050405020304" pitchFamily="18" charset="0"/>
              </a:rPr>
              <a:t> </a:t>
            </a:r>
            <a:r>
              <a:rPr lang="en-US" altLang="zh-CN" sz="2000" b="1" dirty="0">
                <a:latin typeface="Times New Roman" panose="02020603050405020304" pitchFamily="18" charset="0"/>
                <a:sym typeface="Times New Roman" panose="02020603050405020304" pitchFamily="18" charset="0"/>
              </a:rPr>
              <a:t>will</a:t>
            </a:r>
            <a:r>
              <a:rPr lang="zh-CN" altLang="en-US" sz="2000" b="1" dirty="0">
                <a:latin typeface="Times New Roman" panose="02020603050405020304" pitchFamily="18" charset="0"/>
                <a:sym typeface="Times New Roman" panose="02020603050405020304" pitchFamily="18" charset="0"/>
              </a:rPr>
              <a:t> </a:t>
            </a:r>
            <a:r>
              <a:rPr sz="2000" b="1" dirty="0">
                <a:latin typeface="Times New Roman" panose="02020603050405020304" pitchFamily="18" charset="0"/>
                <a:sym typeface="Times New Roman" panose="02020603050405020304" pitchFamily="18" charset="0"/>
              </a:rPr>
              <a:t>organize and carry out food saving, water saving, electricity saving activities and volunteer service activities.</a:t>
            </a:r>
            <a:r>
              <a:rPr sz="2000" dirty="0">
                <a:latin typeface="Times New Roman" panose="02020603050405020304" pitchFamily="18" charset="0"/>
                <a:sym typeface="Times New Roman" panose="02020603050405020304" pitchFamily="18" charset="0"/>
              </a:rPr>
              <a:t> </a:t>
            </a:r>
            <a:endParaRPr lang="en-US" altLang="zh-CN" sz="2000" b="1" dirty="0">
              <a:solidFill>
                <a:srgbClr val="000000"/>
              </a:solidFill>
              <a:latin typeface="Times New Roman" panose="02020603050405020304" pitchFamily="18" charset="0"/>
              <a:sym typeface="Times New Roman" panose="02020603050405020304" pitchFamily="18" charset="0"/>
            </a:endParaRPr>
          </a:p>
        </p:txBody>
      </p:sp>
      <p:pic>
        <p:nvPicPr>
          <p:cNvPr id="27652" name="Picture 6">
            <a:extLst>
              <a:ext uri="{FF2B5EF4-FFF2-40B4-BE49-F238E27FC236}">
                <a16:creationId xmlns:a16="http://schemas.microsoft.com/office/drawing/2014/main" id="{F06636BB-F75F-4E4A-83D4-F9434D14E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0725" y="4267200"/>
            <a:ext cx="3068638"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82">
            <a:extLst>
              <a:ext uri="{FF2B5EF4-FFF2-40B4-BE49-F238E27FC236}">
                <a16:creationId xmlns:a16="http://schemas.microsoft.com/office/drawing/2014/main" id="{0710CB89-555B-4699-9B07-3A423A10EE75}"/>
              </a:ext>
            </a:extLst>
          </p:cNvPr>
          <p:cNvSpPr>
            <a:spLocks noChangeArrowheads="1"/>
          </p:cNvSpPr>
          <p:nvPr/>
        </p:nvSpPr>
        <p:spPr bwMode="auto">
          <a:xfrm>
            <a:off x="0" y="901700"/>
            <a:ext cx="9143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4. Specific measures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taken</a:t>
            </a:r>
            <a:r>
              <a:rPr lang="zh-CN" altLang="en-US" sz="24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by</a:t>
            </a:r>
            <a:r>
              <a:rPr sz="2400" b="1" dirty="0">
                <a:latin typeface="Times New Roman" panose="02020603050405020304" pitchFamily="18" charset="0"/>
                <a:ea typeface="宋体" panose="02010600030101010101" pitchFamily="2" charset="-122"/>
                <a:sym typeface="Times New Roman" panose="02020603050405020304" pitchFamily="18" charset="0"/>
              </a:rPr>
              <a:t> government departments</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7654" name="文本框 31745">
            <a:extLst>
              <a:ext uri="{FF2B5EF4-FFF2-40B4-BE49-F238E27FC236}">
                <a16:creationId xmlns:a16="http://schemas.microsoft.com/office/drawing/2014/main" id="{4E74E478-8E33-4B8B-A75B-75570A8E118F}"/>
              </a:ext>
            </a:extLst>
          </p:cNvPr>
          <p:cNvSpPr>
            <a:spLocks noChangeArrowheads="1"/>
          </p:cNvSpPr>
          <p:nvPr/>
        </p:nvSpPr>
        <p:spPr bwMode="auto">
          <a:xfrm>
            <a:off x="1357313"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7655" name="Picture 7">
            <a:extLst>
              <a:ext uri="{FF2B5EF4-FFF2-40B4-BE49-F238E27FC236}">
                <a16:creationId xmlns:a16="http://schemas.microsoft.com/office/drawing/2014/main" id="{6A71A0D5-9213-4CB9-9EED-F51DEA33B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463" y="1763713"/>
            <a:ext cx="2125662"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4" descr="https://ss0.bdstatic.com/70cFvHSh_Q1YnxGkpoWK1HF6hhy/it/u=3975966862,3081821178&amp;fm=26&amp;gp=0.jpg">
            <a:extLst>
              <a:ext uri="{FF2B5EF4-FFF2-40B4-BE49-F238E27FC236}">
                <a16:creationId xmlns:a16="http://schemas.microsoft.com/office/drawing/2014/main" id="{E5255E29-C1E7-44D3-92A2-0A0FACDD8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770" b="17406"/>
          <a:stretch>
            <a:fillRect/>
          </a:stretch>
        </p:blipFill>
        <p:spPr bwMode="auto">
          <a:xfrm>
            <a:off x="1216025" y="5000625"/>
            <a:ext cx="3024188" cy="139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500" fill="hold"/>
                                        <p:tgtEl>
                                          <p:spTgt spid="28677"/>
                                        </p:tgtEl>
                                        <p:attrNameLst>
                                          <p:attrName>ppt_x</p:attrName>
                                        </p:attrNameLst>
                                      </p:cBhvr>
                                      <p:tavLst>
                                        <p:tav tm="0">
                                          <p:val>
                                            <p:strVal val="#ppt_x"/>
                                          </p:val>
                                        </p:tav>
                                        <p:tav tm="100000">
                                          <p:val>
                                            <p:strVal val="#ppt_x"/>
                                          </p:val>
                                        </p:tav>
                                      </p:tavLst>
                                    </p:anim>
                                    <p:anim calcmode="lin" valueType="num">
                                      <p:cBhvr>
                                        <p:cTn id="8"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ldLvl="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28674" name="文本框 9">
            <a:extLst>
              <a:ext uri="{FF2B5EF4-FFF2-40B4-BE49-F238E27FC236}">
                <a16:creationId xmlns:a16="http://schemas.microsoft.com/office/drawing/2014/main" id="{BB65CA47-D07D-425C-9E47-5038355C5626}"/>
              </a:ext>
            </a:extLst>
          </p:cNvPr>
          <p:cNvSpPr>
            <a:spLocks noChangeArrowheads="1"/>
          </p:cNvSpPr>
          <p:nvPr/>
        </p:nvSpPr>
        <p:spPr bwMode="auto">
          <a:xfrm>
            <a:off x="1368425" y="1239838"/>
            <a:ext cx="65627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(8) Vigorously promote thrift in the catering industry</a:t>
            </a:r>
            <a:r>
              <a:rPr dirty="0">
                <a:latin typeface="Times New Roman" panose="02020603050405020304" pitchFamily="18" charset="0"/>
                <a:ea typeface="宋体" panose="02010600030101010101" pitchFamily="2" charset="-122"/>
                <a:sym typeface="Times New Roman" panose="02020603050405020304" pitchFamily="18" charset="0"/>
              </a:rPr>
              <a:t> </a:t>
            </a:r>
          </a:p>
        </p:txBody>
      </p:sp>
      <p:sp>
        <p:nvSpPr>
          <p:cNvPr id="28675" name="矩形 1">
            <a:extLst>
              <a:ext uri="{FF2B5EF4-FFF2-40B4-BE49-F238E27FC236}">
                <a16:creationId xmlns:a16="http://schemas.microsoft.com/office/drawing/2014/main" id="{A2B31E39-B044-4CD2-8BF6-C59273F3F9BF}"/>
              </a:ext>
            </a:extLst>
          </p:cNvPr>
          <p:cNvSpPr>
            <a:spLocks noChangeArrowheads="1"/>
          </p:cNvSpPr>
          <p:nvPr/>
        </p:nvSpPr>
        <p:spPr bwMode="auto">
          <a:xfrm>
            <a:off x="581025" y="1855788"/>
            <a:ext cx="8324850" cy="120032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b="1" baseline="0" dirty="0">
                <a:solidFill>
                  <a:srgbClr val="000000"/>
                </a:solidFill>
                <a:latin typeface="Times New Roman" panose="02020603050405020304" pitchFamily="18" charset="0"/>
                <a:sym typeface="Times New Roman" panose="02020603050405020304" pitchFamily="18" charset="0"/>
              </a:rPr>
              <a:t>We will </a:t>
            </a:r>
            <a:r>
              <a:rPr lang="en-US" altLang="zh-CN" b="1" baseline="0" dirty="0">
                <a:solidFill>
                  <a:srgbClr val="000000"/>
                </a:solidFill>
                <a:latin typeface="Times New Roman" panose="02020603050405020304" pitchFamily="18" charset="0"/>
                <a:sym typeface="Times New Roman" panose="02020603050405020304" pitchFamily="18" charset="0"/>
              </a:rPr>
              <a:t>encourage</a:t>
            </a:r>
            <a:r>
              <a:rPr lang="zh-CN" altLang="en-US" b="1" baseline="0" dirty="0">
                <a:solidFill>
                  <a:srgbClr val="000000"/>
                </a:solidFill>
                <a:latin typeface="Times New Roman" panose="02020603050405020304" pitchFamily="18" charset="0"/>
                <a:sym typeface="Times New Roman" panose="02020603050405020304" pitchFamily="18" charset="0"/>
              </a:rPr>
              <a:t> </a:t>
            </a:r>
            <a:r>
              <a:rPr b="1" baseline="0" dirty="0">
                <a:solidFill>
                  <a:srgbClr val="000000"/>
                </a:solidFill>
                <a:latin typeface="Times New Roman" panose="02020603050405020304" pitchFamily="18" charset="0"/>
                <a:sym typeface="Times New Roman" panose="02020603050405020304" pitchFamily="18" charset="0"/>
              </a:rPr>
              <a:t>scientific</a:t>
            </a:r>
            <a:r>
              <a:rPr lang="zh-CN" altLang="en-US" b="1" dirty="0">
                <a:solidFill>
                  <a:srgbClr val="000000"/>
                </a:solidFill>
                <a:latin typeface="Times New Roman" panose="02020603050405020304" pitchFamily="18" charset="0"/>
                <a:sym typeface="Times New Roman" panose="02020603050405020304" pitchFamily="18" charset="0"/>
              </a:rPr>
              <a:t> </a:t>
            </a:r>
            <a:r>
              <a:rPr lang="en-US" altLang="zh-CN" b="1" dirty="0">
                <a:solidFill>
                  <a:srgbClr val="000000"/>
                </a:solidFill>
                <a:latin typeface="Times New Roman" panose="02020603050405020304" pitchFamily="18" charset="0"/>
                <a:sym typeface="Times New Roman" panose="02020603050405020304" pitchFamily="18" charset="0"/>
              </a:rPr>
              <a:t>and</a:t>
            </a:r>
            <a:r>
              <a:rPr b="1" baseline="0" dirty="0">
                <a:solidFill>
                  <a:srgbClr val="000000"/>
                </a:solidFill>
                <a:latin typeface="Times New Roman" panose="02020603050405020304" pitchFamily="18" charset="0"/>
                <a:sym typeface="Times New Roman" panose="02020603050405020304" pitchFamily="18" charset="0"/>
              </a:rPr>
              <a:t> reasonable consumption,</a:t>
            </a:r>
            <a:r>
              <a:rPr dirty="0">
                <a:latin typeface="Times New Roman" panose="02020603050405020304" pitchFamily="18" charset="0"/>
                <a:sym typeface="Times New Roman" panose="02020603050405020304" pitchFamily="18" charset="0"/>
              </a:rPr>
              <a:t> </a:t>
            </a:r>
            <a:r>
              <a:rPr b="1" baseline="0" dirty="0">
                <a:solidFill>
                  <a:srgbClr val="000000"/>
                </a:solidFill>
                <a:latin typeface="Times New Roman" panose="02020603050405020304" pitchFamily="18" charset="0"/>
                <a:sym typeface="Times New Roman" panose="02020603050405020304" pitchFamily="18" charset="0"/>
              </a:rPr>
              <a:t>accelerate the construction of staple food processing and distribution centers, and actively create "green" restaurants. Besides, we encourage </a:t>
            </a:r>
            <a:r>
              <a:rPr b="1" dirty="0">
                <a:latin typeface="Times New Roman" panose="02020603050405020304" pitchFamily="18" charset="0"/>
                <a:sym typeface="Times New Roman" panose="02020603050405020304" pitchFamily="18" charset="0"/>
              </a:rPr>
              <a:t>the supply of small portions of food to suit the requirement of </a:t>
            </a:r>
            <a:r>
              <a:rPr lang="en-US" altLang="zh-CN" b="1" dirty="0">
                <a:latin typeface="Times New Roman" panose="02020603050405020304" pitchFamily="18" charset="0"/>
                <a:sym typeface="Times New Roman" panose="02020603050405020304" pitchFamily="18" charset="0"/>
              </a:rPr>
              <a:t>consumers</a:t>
            </a:r>
            <a:r>
              <a:rPr b="1" dirty="0">
                <a:latin typeface="Times New Roman" panose="02020603050405020304" pitchFamily="18" charset="0"/>
                <a:sym typeface="Times New Roman" panose="02020603050405020304" pitchFamily="18" charset="0"/>
              </a:rPr>
              <a:t>, </a:t>
            </a:r>
            <a:r>
              <a:rPr b="1" baseline="0" dirty="0">
                <a:solidFill>
                  <a:srgbClr val="000000"/>
                </a:solidFill>
                <a:latin typeface="Times New Roman" panose="02020603050405020304" pitchFamily="18" charset="0"/>
                <a:sym typeface="Times New Roman" panose="02020603050405020304" pitchFamily="18" charset="0"/>
              </a:rPr>
              <a:t>and kindly remind </a:t>
            </a:r>
            <a:r>
              <a:rPr lang="en-US" altLang="zh-CN" b="1" baseline="0" dirty="0">
                <a:solidFill>
                  <a:srgbClr val="000000"/>
                </a:solidFill>
                <a:latin typeface="Times New Roman" panose="02020603050405020304" pitchFamily="18" charset="0"/>
                <a:sym typeface="Times New Roman" panose="02020603050405020304" pitchFamily="18" charset="0"/>
              </a:rPr>
              <a:t>them</a:t>
            </a:r>
            <a:r>
              <a:rPr lang="zh-CN" altLang="en-US" b="1" baseline="0" dirty="0">
                <a:solidFill>
                  <a:srgbClr val="000000"/>
                </a:solidFill>
                <a:latin typeface="Times New Roman" panose="02020603050405020304" pitchFamily="18" charset="0"/>
                <a:sym typeface="Times New Roman" panose="02020603050405020304" pitchFamily="18" charset="0"/>
              </a:rPr>
              <a:t> </a:t>
            </a:r>
            <a:r>
              <a:rPr b="1" baseline="0" dirty="0">
                <a:solidFill>
                  <a:srgbClr val="000000"/>
                </a:solidFill>
                <a:latin typeface="Times New Roman" panose="02020603050405020304" pitchFamily="18" charset="0"/>
                <a:sym typeface="Times New Roman" panose="02020603050405020304" pitchFamily="18" charset="0"/>
              </a:rPr>
              <a:t>of saving food.</a:t>
            </a:r>
            <a:r>
              <a:rPr dirty="0">
                <a:latin typeface="Times New Roman" panose="02020603050405020304" pitchFamily="18" charset="0"/>
                <a:sym typeface="Times New Roman" panose="02020603050405020304" pitchFamily="18" charset="0"/>
              </a:rPr>
              <a:t> </a:t>
            </a:r>
            <a:endParaRPr lang="en-US" altLang="zh-CN" b="1" dirty="0">
              <a:solidFill>
                <a:srgbClr val="000000"/>
              </a:solidFill>
              <a:latin typeface="Times New Roman" panose="02020603050405020304" pitchFamily="18" charset="0"/>
              <a:sym typeface="Times New Roman" panose="02020603050405020304" pitchFamily="18" charset="0"/>
            </a:endParaRPr>
          </a:p>
        </p:txBody>
      </p:sp>
      <p:pic>
        <p:nvPicPr>
          <p:cNvPr id="28676" name="图片 3">
            <a:extLst>
              <a:ext uri="{FF2B5EF4-FFF2-40B4-BE49-F238E27FC236}">
                <a16:creationId xmlns:a16="http://schemas.microsoft.com/office/drawing/2014/main" id="{4C5F910D-1213-44A8-80E5-AD9531C09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575" y="3771900"/>
            <a:ext cx="254476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82">
            <a:extLst>
              <a:ext uri="{FF2B5EF4-FFF2-40B4-BE49-F238E27FC236}">
                <a16:creationId xmlns:a16="http://schemas.microsoft.com/office/drawing/2014/main" id="{4BF2691E-9819-4E72-B23C-5891D0FF0D94}"/>
              </a:ext>
            </a:extLst>
          </p:cNvPr>
          <p:cNvSpPr>
            <a:spLocks noChangeArrowheads="1"/>
          </p:cNvSpPr>
          <p:nvPr/>
        </p:nvSpPr>
        <p:spPr bwMode="auto">
          <a:xfrm>
            <a:off x="0" y="949325"/>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4. Specific measures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taken</a:t>
            </a:r>
            <a:r>
              <a:rPr lang="zh-CN" altLang="en-US" sz="24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by</a:t>
            </a:r>
            <a:r>
              <a:rPr sz="2400" b="1" dirty="0">
                <a:latin typeface="Times New Roman" panose="02020603050405020304" pitchFamily="18" charset="0"/>
                <a:ea typeface="宋体" panose="02010600030101010101" pitchFamily="2" charset="-122"/>
                <a:sym typeface="Times New Roman" panose="02020603050405020304" pitchFamily="18" charset="0"/>
              </a:rPr>
              <a:t> government departments</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8678" name="文本框 31745">
            <a:extLst>
              <a:ext uri="{FF2B5EF4-FFF2-40B4-BE49-F238E27FC236}">
                <a16:creationId xmlns:a16="http://schemas.microsoft.com/office/drawing/2014/main" id="{9E85C9E5-A08D-4DB1-B77A-27281201713A}"/>
              </a:ext>
            </a:extLst>
          </p:cNvPr>
          <p:cNvSpPr>
            <a:spLocks noChangeArrowheads="1"/>
          </p:cNvSpPr>
          <p:nvPr/>
        </p:nvSpPr>
        <p:spPr bwMode="auto">
          <a:xfrm>
            <a:off x="1357313"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8679" name="Picture 2" descr="C:\Users\Administrator\Desktop\u=2910367254,3264189719&amp;fm=26&amp;gp=0.jpg">
            <a:extLst>
              <a:ext uri="{FF2B5EF4-FFF2-40B4-BE49-F238E27FC236}">
                <a16:creationId xmlns:a16="http://schemas.microsoft.com/office/drawing/2014/main" id="{C7F5325F-F4DC-470B-8382-10CA4E772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3705225"/>
            <a:ext cx="2371725"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0" name="Picture 3" descr="C:\Users\Administrator\Desktop\timg.jpg">
            <a:extLst>
              <a:ext uri="{FF2B5EF4-FFF2-40B4-BE49-F238E27FC236}">
                <a16:creationId xmlns:a16="http://schemas.microsoft.com/office/drawing/2014/main" id="{B942DCFF-AD2C-43DB-B208-1ABC70792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925" y="5164138"/>
            <a:ext cx="1695450" cy="1287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1" name="Picture 9">
            <a:extLst>
              <a:ext uri="{FF2B5EF4-FFF2-40B4-BE49-F238E27FC236}">
                <a16:creationId xmlns:a16="http://schemas.microsoft.com/office/drawing/2014/main" id="{52FBAC4B-93C2-49BF-BCB8-CA21827F90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6013" y="3614738"/>
            <a:ext cx="3938587"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701"/>
                                        </p:tgtEl>
                                        <p:attrNameLst>
                                          <p:attrName>style.visibility</p:attrName>
                                        </p:attrNameLst>
                                      </p:cBhvr>
                                      <p:to>
                                        <p:strVal val="visible"/>
                                      </p:to>
                                    </p:set>
                                    <p:anim calcmode="lin" valueType="num">
                                      <p:cBhvr>
                                        <p:cTn id="7" dur="500" fill="hold"/>
                                        <p:tgtEl>
                                          <p:spTgt spid="29701"/>
                                        </p:tgtEl>
                                        <p:attrNameLst>
                                          <p:attrName>ppt_x</p:attrName>
                                        </p:attrNameLst>
                                      </p:cBhvr>
                                      <p:tavLst>
                                        <p:tav tm="0">
                                          <p:val>
                                            <p:strVal val="#ppt_x"/>
                                          </p:val>
                                        </p:tav>
                                        <p:tav tm="100000">
                                          <p:val>
                                            <p:strVal val="#ppt_x"/>
                                          </p:val>
                                        </p:tav>
                                      </p:tavLst>
                                    </p:anim>
                                    <p:anim calcmode="lin" valueType="num">
                                      <p:cBhvr>
                                        <p:cTn id="8" dur="500" fill="hold"/>
                                        <p:tgtEl>
                                          <p:spTgt spid="297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bldLvl="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30722" name="Rectangle 82">
            <a:extLst>
              <a:ext uri="{FF2B5EF4-FFF2-40B4-BE49-F238E27FC236}">
                <a16:creationId xmlns:a16="http://schemas.microsoft.com/office/drawing/2014/main" id="{A8296485-46FD-42E8-9420-FD5230C9A8AB}"/>
              </a:ext>
            </a:extLst>
          </p:cNvPr>
          <p:cNvSpPr>
            <a:spLocks noChangeArrowheads="1"/>
          </p:cNvSpPr>
          <p:nvPr/>
        </p:nvSpPr>
        <p:spPr bwMode="auto">
          <a:xfrm>
            <a:off x="1060450" y="914400"/>
            <a:ext cx="68548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5. Major projects</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9699" name="矩形 2">
            <a:extLst>
              <a:ext uri="{FF2B5EF4-FFF2-40B4-BE49-F238E27FC236}">
                <a16:creationId xmlns:a16="http://schemas.microsoft.com/office/drawing/2014/main" id="{FA11844A-723C-43FF-852E-812819EA50DB}"/>
              </a:ext>
            </a:extLst>
          </p:cNvPr>
          <p:cNvSpPr>
            <a:spLocks noChangeArrowheads="1"/>
          </p:cNvSpPr>
          <p:nvPr/>
        </p:nvSpPr>
        <p:spPr bwMode="auto">
          <a:xfrm>
            <a:off x="773113" y="1450975"/>
            <a:ext cx="3448050" cy="1631216"/>
          </a:xfrm>
          <a:prstGeom prst="rect">
            <a:avLst/>
          </a:prstGeom>
          <a:solidFill>
            <a:srgbClr val="DEE0D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
                <a:srgbClr val="0070C0"/>
              </a:buClr>
              <a:buSzTx/>
              <a:buFont typeface="Wingdings" panose="05000000000000000000" pitchFamily="2" charset="2"/>
              <a:buChar char="u"/>
            </a:pPr>
            <a:r>
              <a:rPr sz="2000" b="1" dirty="0">
                <a:latin typeface="Times New Roman" panose="02020603050405020304" pitchFamily="18" charset="0"/>
                <a:ea typeface="宋体" panose="02010600030101010101" pitchFamily="2" charset="-122"/>
                <a:sym typeface="Times New Roman" panose="02020603050405020304" pitchFamily="18" charset="0"/>
              </a:rPr>
              <a:t>I. The Food Purchase, Storage, Supply and Security Guarantee Project (also known as the Food Security Project)</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en-US" altLang="zh-CN" sz="2000" b="1"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9700" name="矩形 2">
            <a:extLst>
              <a:ext uri="{FF2B5EF4-FFF2-40B4-BE49-F238E27FC236}">
                <a16:creationId xmlns:a16="http://schemas.microsoft.com/office/drawing/2014/main" id="{8B6C0CF9-CF5D-4C2C-88A5-A4697B3F5174}"/>
              </a:ext>
            </a:extLst>
          </p:cNvPr>
          <p:cNvSpPr>
            <a:spLocks noChangeArrowheads="1"/>
          </p:cNvSpPr>
          <p:nvPr/>
        </p:nvSpPr>
        <p:spPr bwMode="auto">
          <a:xfrm>
            <a:off x="5510214" y="1524000"/>
            <a:ext cx="286226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r>
              <a:rPr sz="1800" b="1" dirty="0">
                <a:latin typeface="Times New Roman" panose="02020603050405020304" pitchFamily="18" charset="0"/>
                <a:ea typeface="宋体" panose="02010600030101010101" pitchFamily="2" charset="-122"/>
                <a:sym typeface="Times New Roman" panose="02020603050405020304" pitchFamily="18" charset="0"/>
              </a:rPr>
              <a:t>Integrate major channels of food logistics, and accelerate the construction of channels for transportation of food from North China to the South, as well as the southwest and northwest channels.</a:t>
            </a:r>
            <a:r>
              <a:rPr sz="1800" dirty="0">
                <a:latin typeface="Times New Roman" panose="02020603050405020304" pitchFamily="18" charset="0"/>
                <a:ea typeface="宋体" panose="02010600030101010101" pitchFamily="2" charset="-122"/>
                <a:sym typeface="Times New Roman" panose="02020603050405020304" pitchFamily="18" charset="0"/>
              </a:rPr>
              <a:t> </a:t>
            </a:r>
            <a:endParaRPr lang="en-US" altLang="zh-CN" sz="1800" b="1" dirty="0">
              <a:latin typeface="Times New Roman" panose="02020603050405020304" pitchFamily="18" charset="0"/>
              <a:ea typeface="宋体" panose="02010600030101010101" pitchFamily="2" charset="-122"/>
              <a:sym typeface="Times New Roman" panose="02020603050405020304" pitchFamily="18" charset="0"/>
            </a:endParaRPr>
          </a:p>
          <a:p>
            <a:pPr eaLnBrk="1" hangingPunct="1">
              <a:spcBef>
                <a:spcPct val="0"/>
              </a:spcBef>
              <a:buClrTx/>
              <a:buSzTx/>
              <a:buFont typeface="Arial" panose="020B0604020202020204" pitchFamily="34" charset="0"/>
              <a:buNone/>
            </a:pPr>
            <a:r>
              <a:rPr sz="1800" b="1" dirty="0">
                <a:latin typeface="Times New Roman" panose="02020603050405020304" pitchFamily="18" charset="0"/>
                <a:ea typeface="宋体" panose="02010600030101010101" pitchFamily="2" charset="-122"/>
                <a:sym typeface="Times New Roman" panose="02020603050405020304" pitchFamily="18" charset="0"/>
              </a:rPr>
              <a:t>Comprehensively repair the dangerous and old storage facilities, and strengthen the construction of new storage facilities and storage capacity in major food production areas.</a:t>
            </a:r>
            <a:r>
              <a:rPr sz="1800" dirty="0">
                <a:latin typeface="Times New Roman" panose="02020603050405020304" pitchFamily="18" charset="0"/>
                <a:ea typeface="宋体" panose="02010600030101010101" pitchFamily="2" charset="-122"/>
                <a:sym typeface="Times New Roman" panose="02020603050405020304" pitchFamily="18" charset="0"/>
              </a:rPr>
              <a:t> </a:t>
            </a:r>
            <a:endParaRPr lang="en-US" altLang="zh-CN" sz="1800" b="1"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9701" name="圆角矩形 4">
            <a:extLst>
              <a:ext uri="{FF2B5EF4-FFF2-40B4-BE49-F238E27FC236}">
                <a16:creationId xmlns:a16="http://schemas.microsoft.com/office/drawing/2014/main" id="{1F6C77F9-3F05-4E68-A5EF-483240BE667C}"/>
              </a:ext>
            </a:extLst>
          </p:cNvPr>
          <p:cNvSpPr>
            <a:spLocks noChangeArrowheads="1"/>
          </p:cNvSpPr>
          <p:nvPr/>
        </p:nvSpPr>
        <p:spPr bwMode="auto">
          <a:xfrm>
            <a:off x="5368925" y="1465263"/>
            <a:ext cx="3114675" cy="4875212"/>
          </a:xfrm>
          <a:prstGeom prst="roundRect">
            <a:avLst>
              <a:gd name="adj" fmla="val 16667"/>
            </a:avLst>
          </a:prstGeom>
          <a:solidFill>
            <a:srgbClr val="0070C0">
              <a:alpha val="18039"/>
            </a:srgbClr>
          </a:solidFill>
          <a:ln w="25400">
            <a:solidFill>
              <a:srgbClr val="6A600F"/>
            </a:solidFill>
            <a:round/>
            <a:headEnd/>
            <a:tailEnd/>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600" dirty="0">
              <a:solidFill>
                <a:srgbClr val="FFFFFF"/>
              </a:solidFill>
              <a:latin typeface="Times New Roman" panose="02020603050405020304" pitchFamily="18" charset="0"/>
              <a:sym typeface="Times New Roman" panose="02020603050405020304" pitchFamily="18" charset="0"/>
            </a:endParaRPr>
          </a:p>
        </p:txBody>
      </p:sp>
      <p:sp>
        <p:nvSpPr>
          <p:cNvPr id="29702" name="右箭头 6">
            <a:extLst>
              <a:ext uri="{FF2B5EF4-FFF2-40B4-BE49-F238E27FC236}">
                <a16:creationId xmlns:a16="http://schemas.microsoft.com/office/drawing/2014/main" id="{85D6A339-423E-4F66-A4EB-3900D1F91462}"/>
              </a:ext>
            </a:extLst>
          </p:cNvPr>
          <p:cNvSpPr>
            <a:spLocks noChangeArrowheads="1"/>
          </p:cNvSpPr>
          <p:nvPr/>
        </p:nvSpPr>
        <p:spPr bwMode="auto">
          <a:xfrm>
            <a:off x="4310063" y="2152650"/>
            <a:ext cx="852487" cy="247650"/>
          </a:xfrm>
          <a:prstGeom prst="rightArrow">
            <a:avLst>
              <a:gd name="adj1" fmla="val 50000"/>
              <a:gd name="adj2" fmla="val 50009"/>
            </a:avLst>
          </a:prstGeom>
          <a:solidFill>
            <a:schemeClr val="accent1"/>
          </a:solidFill>
          <a:ln w="25400">
            <a:solidFill>
              <a:srgbClr val="6A600F"/>
            </a:solidFill>
            <a:miter lim="800000"/>
            <a:headEnd/>
            <a:tailEnd/>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Times New Roman" panose="02020603050405020304" pitchFamily="18" charset="0"/>
              <a:sym typeface="Times New Roman" panose="02020603050405020304" pitchFamily="18" charset="0"/>
            </a:endParaRPr>
          </a:p>
        </p:txBody>
      </p:sp>
      <p:sp>
        <p:nvSpPr>
          <p:cNvPr id="29703" name="文本框 31745">
            <a:extLst>
              <a:ext uri="{FF2B5EF4-FFF2-40B4-BE49-F238E27FC236}">
                <a16:creationId xmlns:a16="http://schemas.microsoft.com/office/drawing/2014/main" id="{D1FE8495-3C8B-4C08-9403-B39859C28023}"/>
              </a:ext>
            </a:extLst>
          </p:cNvPr>
          <p:cNvSpPr>
            <a:spLocks noChangeArrowheads="1"/>
          </p:cNvSpPr>
          <p:nvPr/>
        </p:nvSpPr>
        <p:spPr bwMode="auto">
          <a:xfrm>
            <a:off x="1357313"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9704" name="Picture 8">
            <a:extLst>
              <a:ext uri="{FF2B5EF4-FFF2-40B4-BE49-F238E27FC236}">
                <a16:creationId xmlns:a16="http://schemas.microsoft.com/office/drawing/2014/main" id="{0DE39CB1-D42E-4A92-ACEF-17A0E0AC4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088" y="4819650"/>
            <a:ext cx="1203325"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5" name="Picture 9">
            <a:extLst>
              <a:ext uri="{FF2B5EF4-FFF2-40B4-BE49-F238E27FC236}">
                <a16:creationId xmlns:a16="http://schemas.microsoft.com/office/drawing/2014/main" id="{C02DD005-9B41-4081-B75A-8972C87B3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275" y="4822825"/>
            <a:ext cx="1268413"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0">
            <a:extLst>
              <a:ext uri="{FF2B5EF4-FFF2-40B4-BE49-F238E27FC236}">
                <a16:creationId xmlns:a16="http://schemas.microsoft.com/office/drawing/2014/main" id="{B052A5F3-012D-4CE2-BACA-29D6C1870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75" y="3133288"/>
            <a:ext cx="237490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500" fill="hold"/>
                                        <p:tgtEl>
                                          <p:spTgt spid="30722"/>
                                        </p:tgtEl>
                                        <p:attrNameLst>
                                          <p:attrName>ppt_x</p:attrName>
                                        </p:attrNameLst>
                                      </p:cBhvr>
                                      <p:tavLst>
                                        <p:tav tm="0">
                                          <p:val>
                                            <p:strVal val="#ppt_x"/>
                                          </p:val>
                                        </p:tav>
                                        <p:tav tm="100000">
                                          <p:val>
                                            <p:strVal val="#ppt_x"/>
                                          </p:val>
                                        </p:tav>
                                      </p:tavLst>
                                    </p:anim>
                                    <p:anim calcmode="lin" valueType="num">
                                      <p:cBhvr>
                                        <p:cTn id="8" dur="500" fill="hold"/>
                                        <p:tgtEl>
                                          <p:spTgt spid="307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ldLvl="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30722" name="矩形 2">
            <a:extLst>
              <a:ext uri="{FF2B5EF4-FFF2-40B4-BE49-F238E27FC236}">
                <a16:creationId xmlns:a16="http://schemas.microsoft.com/office/drawing/2014/main" id="{475A1419-900C-4573-8C74-B7EA4F44CD44}"/>
              </a:ext>
            </a:extLst>
          </p:cNvPr>
          <p:cNvSpPr>
            <a:spLocks noChangeArrowheads="1"/>
          </p:cNvSpPr>
          <p:nvPr/>
        </p:nvSpPr>
        <p:spPr bwMode="auto">
          <a:xfrm>
            <a:off x="677863" y="1565275"/>
            <a:ext cx="8105775" cy="1631216"/>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
                <a:srgbClr val="0070C0"/>
              </a:buClr>
              <a:buSzTx/>
              <a:buFont typeface="Wingdings" panose="05000000000000000000" pitchFamily="2" charset="2"/>
              <a:buChar char="u"/>
            </a:pPr>
            <a:r>
              <a:rPr sz="2000" b="1" dirty="0">
                <a:latin typeface="Times New Roman" panose="02020603050405020304" pitchFamily="18" charset="0"/>
                <a:ea typeface="宋体" panose="02010600030101010101" pitchFamily="2" charset="-122"/>
                <a:sym typeface="Times New Roman" panose="02020603050405020304" pitchFamily="18" charset="0"/>
              </a:rPr>
              <a:t>II. The High Quality Food Project. The post-harvest food service system provides paid services for farmers, such as cleaning, drying, storage, processing and marketing.</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en-US" altLang="zh-CN" sz="2000" b="1" dirty="0">
              <a:latin typeface="Times New Roman" panose="02020603050405020304" pitchFamily="18" charset="0"/>
              <a:ea typeface="宋体" panose="02010600030101010101" pitchFamily="2" charset="-122"/>
              <a:sym typeface="Times New Roman" panose="02020603050405020304" pitchFamily="18" charset="0"/>
            </a:endParaRPr>
          </a:p>
          <a:p>
            <a:pPr algn="just" eaLnBrk="1" hangingPunct="1">
              <a:spcBef>
                <a:spcPct val="0"/>
              </a:spcBef>
              <a:buClr>
                <a:srgbClr val="0070C0"/>
              </a:buClr>
              <a:buSzTx/>
              <a:buFont typeface="Wingdings" panose="05000000000000000000" pitchFamily="2" charset="2"/>
              <a:buChar char="u"/>
            </a:pPr>
            <a:r>
              <a:rPr sz="2000" b="1" dirty="0">
                <a:latin typeface="Times New Roman" panose="02020603050405020304" pitchFamily="18" charset="0"/>
                <a:ea typeface="宋体" panose="02010600030101010101" pitchFamily="2" charset="-122"/>
                <a:sym typeface="Times New Roman" panose="02020603050405020304" pitchFamily="18" charset="0"/>
              </a:rPr>
              <a:t>Currently, more than 4,000 post-harvest service centers and 400,000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grain</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reserve</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facilities</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for</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farmers</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sz="2000" b="1" dirty="0">
                <a:latin typeface="Times New Roman" panose="02020603050405020304" pitchFamily="18" charset="0"/>
                <a:ea typeface="宋体" panose="02010600030101010101" pitchFamily="2" charset="-122"/>
                <a:sym typeface="Times New Roman" panose="02020603050405020304" pitchFamily="18" charset="0"/>
              </a:rPr>
              <a:t>have been built.</a:t>
            </a:r>
            <a:r>
              <a:rPr sz="2000" dirty="0">
                <a:latin typeface="Times New Roman" panose="02020603050405020304" pitchFamily="18" charset="0"/>
                <a:ea typeface="宋体" panose="02010600030101010101" pitchFamily="2" charset="-122"/>
                <a:sym typeface="Times New Roman" panose="02020603050405020304" pitchFamily="18" charset="0"/>
              </a:rPr>
              <a:t> </a:t>
            </a:r>
          </a:p>
        </p:txBody>
      </p:sp>
      <p:sp>
        <p:nvSpPr>
          <p:cNvPr id="31747" name="Rectangle 82">
            <a:extLst>
              <a:ext uri="{FF2B5EF4-FFF2-40B4-BE49-F238E27FC236}">
                <a16:creationId xmlns:a16="http://schemas.microsoft.com/office/drawing/2014/main" id="{E7682B70-168F-4F77-BD87-C2B8DBE1DBE7}"/>
              </a:ext>
            </a:extLst>
          </p:cNvPr>
          <p:cNvSpPr>
            <a:spLocks noChangeArrowheads="1"/>
          </p:cNvSpPr>
          <p:nvPr/>
        </p:nvSpPr>
        <p:spPr bwMode="auto">
          <a:xfrm>
            <a:off x="1384300" y="915988"/>
            <a:ext cx="68548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5. Major projects</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0724" name="文本框 31745">
            <a:extLst>
              <a:ext uri="{FF2B5EF4-FFF2-40B4-BE49-F238E27FC236}">
                <a16:creationId xmlns:a16="http://schemas.microsoft.com/office/drawing/2014/main" id="{972F17F5-C093-48FC-A6A5-79A2D3F77069}"/>
              </a:ext>
            </a:extLst>
          </p:cNvPr>
          <p:cNvSpPr>
            <a:spLocks noChangeArrowheads="1"/>
          </p:cNvSpPr>
          <p:nvPr/>
        </p:nvSpPr>
        <p:spPr bwMode="auto">
          <a:xfrm>
            <a:off x="1357313"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30725" name="Picture 2" descr="C:\Users\Administrator\Desktop\u=2718963205,999774828&amp;fm=26&amp;gp=0.jpg">
            <a:extLst>
              <a:ext uri="{FF2B5EF4-FFF2-40B4-BE49-F238E27FC236}">
                <a16:creationId xmlns:a16="http://schemas.microsoft.com/office/drawing/2014/main" id="{C6411DEA-699F-4329-8165-A401B4183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6275" y="3944938"/>
            <a:ext cx="343535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a:extLst>
              <a:ext uri="{FF2B5EF4-FFF2-40B4-BE49-F238E27FC236}">
                <a16:creationId xmlns:a16="http://schemas.microsoft.com/office/drawing/2014/main" id="{670ACCAC-928B-4B45-A4D2-AAB16946A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13" y="3249613"/>
            <a:ext cx="2224087"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a:extLst>
              <a:ext uri="{FF2B5EF4-FFF2-40B4-BE49-F238E27FC236}">
                <a16:creationId xmlns:a16="http://schemas.microsoft.com/office/drawing/2014/main" id="{8B7F44C4-6767-45A1-B2DA-F10C3E929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1275" y="4959350"/>
            <a:ext cx="248920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a:extLst>
              <a:ext uri="{FF2B5EF4-FFF2-40B4-BE49-F238E27FC236}">
                <a16:creationId xmlns:a16="http://schemas.microsoft.com/office/drawing/2014/main" id="{52D08C03-2880-41F3-A0BC-E1DF99476D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1288" y="3335338"/>
            <a:ext cx="245110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a:extLst>
              <a:ext uri="{FF2B5EF4-FFF2-40B4-BE49-F238E27FC236}">
                <a16:creationId xmlns:a16="http://schemas.microsoft.com/office/drawing/2014/main" id="{C1D270C5-8AC8-4C3A-9DB9-95EA7CE300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3316288"/>
            <a:ext cx="247015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500" fill="hold"/>
                                        <p:tgtEl>
                                          <p:spTgt spid="31747"/>
                                        </p:tgtEl>
                                        <p:attrNameLst>
                                          <p:attrName>ppt_x</p:attrName>
                                        </p:attrNameLst>
                                      </p:cBhvr>
                                      <p:tavLst>
                                        <p:tav tm="0">
                                          <p:val>
                                            <p:strVal val="#ppt_x"/>
                                          </p:val>
                                        </p:tav>
                                        <p:tav tm="100000">
                                          <p:val>
                                            <p:strVal val="#ppt_x"/>
                                          </p:val>
                                        </p:tav>
                                      </p:tavLst>
                                    </p:anim>
                                    <p:anim calcmode="lin" valueType="num">
                                      <p:cBhvr>
                                        <p:cTn id="8" dur="500" fill="hold"/>
                                        <p:tgtEl>
                                          <p:spTgt spid="317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ldLvl="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5123" name="Rectangle 82">
            <a:extLst>
              <a:ext uri="{FF2B5EF4-FFF2-40B4-BE49-F238E27FC236}">
                <a16:creationId xmlns:a16="http://schemas.microsoft.com/office/drawing/2014/main" id="{429CA266-FAFE-4A04-B1CD-0E1E08958D88}"/>
              </a:ext>
            </a:extLst>
          </p:cNvPr>
          <p:cNvSpPr>
            <a:spLocks noChangeArrowheads="1"/>
          </p:cNvSpPr>
          <p:nvPr/>
        </p:nvSpPr>
        <p:spPr bwMode="auto">
          <a:xfrm>
            <a:off x="722313" y="1033463"/>
            <a:ext cx="7937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baseline="0" dirty="0">
                <a:latin typeface="Times New Roman" panose="02020603050405020304" pitchFamily="18" charset="0"/>
                <a:ea typeface="宋体" panose="02010600030101010101" pitchFamily="2" charset="-122"/>
                <a:sym typeface="Times New Roman" panose="02020603050405020304" pitchFamily="18" charset="0"/>
              </a:rPr>
              <a:t>1. Our philosophy of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100" name="文本框 8">
            <a:extLst>
              <a:ext uri="{FF2B5EF4-FFF2-40B4-BE49-F238E27FC236}">
                <a16:creationId xmlns:a16="http://schemas.microsoft.com/office/drawing/2014/main" id="{BA9D1710-7AD8-4877-8589-A3967DA33D67}"/>
              </a:ext>
            </a:extLst>
          </p:cNvPr>
          <p:cNvSpPr>
            <a:spLocks noChangeArrowheads="1"/>
          </p:cNvSpPr>
          <p:nvPr/>
        </p:nvSpPr>
        <p:spPr bwMode="auto">
          <a:xfrm>
            <a:off x="722313" y="1649413"/>
            <a:ext cx="7937500" cy="193899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2000" dirty="0">
                <a:latin typeface="Times New Roman" panose="02020603050405020304" pitchFamily="18" charset="0"/>
                <a:ea typeface="宋体" panose="02010600030101010101" pitchFamily="2" charset="-122"/>
                <a:sym typeface="Times New Roman" panose="02020603050405020304" pitchFamily="18" charset="0"/>
              </a:rPr>
              <a:t>Philosophy: The post-harvest food loss is the result of the combined effects of natural, economic, and technological factors. Different cultivated land characteristics, climate conditions, production and management methods, technical equipment, etc. will all affect the loss. Under certain conditions, some losses are normal, while others can be reduced by changing ideas, improving facilities, and innovating mechanisms. </a:t>
            </a:r>
          </a:p>
        </p:txBody>
      </p:sp>
      <p:pic>
        <p:nvPicPr>
          <p:cNvPr id="4101" name="Picture 5">
            <a:extLst>
              <a:ext uri="{FF2B5EF4-FFF2-40B4-BE49-F238E27FC236}">
                <a16:creationId xmlns:a16="http://schemas.microsoft.com/office/drawing/2014/main" id="{AC485BED-B955-462F-943D-7B54F3A46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 y="4313238"/>
            <a:ext cx="33528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a:extLst>
              <a:ext uri="{FF2B5EF4-FFF2-40B4-BE49-F238E27FC236}">
                <a16:creationId xmlns:a16="http://schemas.microsoft.com/office/drawing/2014/main" id="{107CB638-3415-4194-9D4A-3F773D528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038" y="3937000"/>
            <a:ext cx="499110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3" name="组合 10">
            <a:extLst>
              <a:ext uri="{FF2B5EF4-FFF2-40B4-BE49-F238E27FC236}">
                <a16:creationId xmlns:a16="http://schemas.microsoft.com/office/drawing/2014/main" id="{CA1CEB55-4CF8-4409-A498-1F6B5979E3BA}"/>
              </a:ext>
            </a:extLst>
          </p:cNvPr>
          <p:cNvGrpSpPr>
            <a:grpSpLocks/>
          </p:cNvGrpSpPr>
          <p:nvPr/>
        </p:nvGrpSpPr>
        <p:grpSpPr bwMode="auto">
          <a:xfrm>
            <a:off x="3868738" y="5308600"/>
            <a:ext cx="4937125" cy="1344375"/>
            <a:chOff x="0" y="0"/>
            <a:chExt cx="7243762" cy="3350643"/>
          </a:xfrm>
        </p:grpSpPr>
        <p:grpSp>
          <p:nvGrpSpPr>
            <p:cNvPr id="4104" name="Group 13">
              <a:extLst>
                <a:ext uri="{FF2B5EF4-FFF2-40B4-BE49-F238E27FC236}">
                  <a16:creationId xmlns:a16="http://schemas.microsoft.com/office/drawing/2014/main" id="{247DC8CF-CE80-4B71-8410-6C140D83A28A}"/>
                </a:ext>
              </a:extLst>
            </p:cNvPr>
            <p:cNvGrpSpPr>
              <a:grpSpLocks/>
            </p:cNvGrpSpPr>
            <p:nvPr/>
          </p:nvGrpSpPr>
          <p:grpSpPr bwMode="auto">
            <a:xfrm>
              <a:off x="0" y="261"/>
              <a:ext cx="3733800" cy="3350382"/>
              <a:chOff x="0" y="0"/>
              <a:chExt cx="2496" cy="2201"/>
            </a:xfrm>
          </p:grpSpPr>
          <p:pic>
            <p:nvPicPr>
              <p:cNvPr id="4107" name="Picture 9">
                <a:extLst>
                  <a:ext uri="{FF2B5EF4-FFF2-40B4-BE49-F238E27FC236}">
                    <a16:creationId xmlns:a16="http://schemas.microsoft.com/office/drawing/2014/main" id="{9491DB2B-6EF8-4F6F-9510-230620C2C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 y="0"/>
                <a:ext cx="2338" cy="1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8" name="Rectangle 11">
                <a:extLst>
                  <a:ext uri="{FF2B5EF4-FFF2-40B4-BE49-F238E27FC236}">
                    <a16:creationId xmlns:a16="http://schemas.microsoft.com/office/drawing/2014/main" id="{36A35C98-1CAA-47D0-A024-FD016532D92F}"/>
                  </a:ext>
                </a:extLst>
              </p:cNvPr>
              <p:cNvSpPr>
                <a:spLocks noChangeArrowheads="1"/>
              </p:cNvSpPr>
              <p:nvPr/>
            </p:nvSpPr>
            <p:spPr bwMode="auto">
              <a:xfrm>
                <a:off x="0" y="891"/>
                <a:ext cx="2496" cy="1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1400"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Moth pests make nets on grain surfaces</a:t>
                </a:r>
                <a:r>
                  <a:rPr dirty="0">
                    <a:latin typeface="Times New Roman" panose="02020603050405020304" pitchFamily="18" charset="0"/>
                    <a:ea typeface="宋体" panose="02010600030101010101" pitchFamily="2" charset="-122"/>
                    <a:sym typeface="Times New Roman" panose="02020603050405020304" pitchFamily="18" charset="0"/>
                  </a:rPr>
                  <a:t> </a:t>
                </a:r>
              </a:p>
            </p:txBody>
          </p:sp>
        </p:grpSp>
        <p:pic>
          <p:nvPicPr>
            <p:cNvPr id="4105" name="Picture 10" descr="发霉小麦2">
              <a:extLst>
                <a:ext uri="{FF2B5EF4-FFF2-40B4-BE49-F238E27FC236}">
                  <a16:creationId xmlns:a16="http://schemas.microsoft.com/office/drawing/2014/main" id="{49F2D214-B9A6-47CA-A9BC-FE6899B60F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657" t="12027" r="14743" b="20738"/>
            <a:stretch>
              <a:fillRect/>
            </a:stretch>
          </p:blipFill>
          <p:spPr bwMode="auto">
            <a:xfrm>
              <a:off x="3657599" y="0"/>
              <a:ext cx="3463722" cy="25148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6" name="Rectangle 12">
              <a:extLst>
                <a:ext uri="{FF2B5EF4-FFF2-40B4-BE49-F238E27FC236}">
                  <a16:creationId xmlns:a16="http://schemas.microsoft.com/office/drawing/2014/main" id="{A7690796-302B-4D35-B46D-EA947A0D45AA}"/>
                </a:ext>
              </a:extLst>
            </p:cNvPr>
            <p:cNvSpPr>
              <a:spLocks noChangeArrowheads="1"/>
            </p:cNvSpPr>
            <p:nvPr/>
          </p:nvSpPr>
          <p:spPr bwMode="auto">
            <a:xfrm>
              <a:off x="3733800" y="1635964"/>
              <a:ext cx="3509962" cy="1457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1400"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Mouldy and caking wheat</a:t>
              </a:r>
              <a:r>
                <a:rPr dirty="0">
                  <a:latin typeface="Times New Roman" panose="02020603050405020304" pitchFamily="18" charset="0"/>
                  <a:ea typeface="宋体" panose="02010600030101010101" pitchFamily="2" charset="-122"/>
                  <a:sym typeface="Times New Roman" panose="02020603050405020304" pitchFamily="18" charset="0"/>
                </a:rPr>
                <a:t> </a:t>
              </a:r>
            </a:p>
          </p:txBody>
        </p:sp>
      </p:grpSp>
      <p:sp>
        <p:nvSpPr>
          <p:cNvPr id="13" name="文本框 31745">
            <a:extLst>
              <a:ext uri="{FF2B5EF4-FFF2-40B4-BE49-F238E27FC236}">
                <a16:creationId xmlns:a16="http://schemas.microsoft.com/office/drawing/2014/main" id="{5E5BB573-28CE-4036-8727-7C1046B8667B}"/>
              </a:ext>
            </a:extLst>
          </p:cNvPr>
          <p:cNvSpPr>
            <a:spLocks noChangeArrowheads="1"/>
          </p:cNvSpPr>
          <p:nvPr/>
        </p:nvSpPr>
        <p:spPr bwMode="auto">
          <a:xfrm>
            <a:off x="0" y="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III. China's Systematic Action on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 name="文本框 1">
            <a:extLst>
              <a:ext uri="{FF2B5EF4-FFF2-40B4-BE49-F238E27FC236}">
                <a16:creationId xmlns:a16="http://schemas.microsoft.com/office/drawing/2014/main" id="{22F2F143-C21E-43D7-9443-4274F6A6AF21}"/>
              </a:ext>
            </a:extLst>
          </p:cNvPr>
          <p:cNvSpPr txBox="1"/>
          <p:nvPr/>
        </p:nvSpPr>
        <p:spPr>
          <a:xfrm>
            <a:off x="3964390" y="4263904"/>
            <a:ext cx="4898381" cy="381263"/>
          </a:xfrm>
          <a:prstGeom prst="rect">
            <a:avLst/>
          </a:prstGeom>
          <a:solidFill>
            <a:schemeClr val="bg1"/>
          </a:solidFill>
        </p:spPr>
        <p:txBody>
          <a:bodyPr wrap="square" lIns="0" tIns="0" rIns="0" bIns="0" rtlCol="0">
            <a:normAutofit fontScale="85000" lnSpcReduction="20000"/>
          </a:bodyPr>
          <a:lstStyle/>
          <a:p>
            <a:r>
              <a:rPr lang="en-US" altLang="zh-CN" dirty="0"/>
              <a:t>250 million people will suffer from severe hunger as a consequence of the epidemic</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 fill="hold"/>
                                        <p:tgtEl>
                                          <p:spTgt spid="5123"/>
                                        </p:tgtEl>
                                        <p:attrNameLst>
                                          <p:attrName>ppt_x</p:attrName>
                                        </p:attrNameLst>
                                      </p:cBhvr>
                                      <p:tavLst>
                                        <p:tav tm="0">
                                          <p:val>
                                            <p:strVal val="#ppt_x"/>
                                          </p:val>
                                        </p:tav>
                                        <p:tav tm="100000">
                                          <p:val>
                                            <p:strVal val="#ppt_x"/>
                                          </p:val>
                                        </p:tav>
                                      </p:tavLst>
                                    </p:anim>
                                    <p:anim calcmode="lin" valueType="num">
                                      <p:cBhvr>
                                        <p:cTn id="8"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ldLvl="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32770" name="Rectangle 82">
            <a:extLst>
              <a:ext uri="{FF2B5EF4-FFF2-40B4-BE49-F238E27FC236}">
                <a16:creationId xmlns:a16="http://schemas.microsoft.com/office/drawing/2014/main" id="{BA0AADBA-E2FA-408F-BD1B-A13EC92C7A82}"/>
              </a:ext>
            </a:extLst>
          </p:cNvPr>
          <p:cNvSpPr>
            <a:spLocks noChangeArrowheads="1"/>
          </p:cNvSpPr>
          <p:nvPr/>
        </p:nvSpPr>
        <p:spPr bwMode="auto">
          <a:xfrm>
            <a:off x="381000" y="1152525"/>
            <a:ext cx="8448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6. Controlling mycotoxins such as Aspergillus flavus</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1747" name="矩形 2">
            <a:extLst>
              <a:ext uri="{FF2B5EF4-FFF2-40B4-BE49-F238E27FC236}">
                <a16:creationId xmlns:a16="http://schemas.microsoft.com/office/drawing/2014/main" id="{CCE00E9B-8CE8-4764-861C-BD7FF643E86E}"/>
              </a:ext>
            </a:extLst>
          </p:cNvPr>
          <p:cNvSpPr>
            <a:spLocks noChangeArrowheads="1"/>
          </p:cNvSpPr>
          <p:nvPr/>
        </p:nvSpPr>
        <p:spPr bwMode="auto">
          <a:xfrm>
            <a:off x="552450" y="1970088"/>
            <a:ext cx="8353425" cy="193899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2000" b="1" dirty="0">
                <a:latin typeface="Times New Roman" panose="02020603050405020304" pitchFamily="18" charset="0"/>
                <a:ea typeface="宋体" panose="02010600030101010101" pitchFamily="2" charset="-122"/>
                <a:sym typeface="Times New Roman" panose="02020603050405020304" pitchFamily="18" charset="0"/>
              </a:rPr>
              <a:t>The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typical</a:t>
            </a:r>
            <a:r>
              <a:rPr sz="2000" b="1" dirty="0">
                <a:latin typeface="Times New Roman" panose="02020603050405020304" pitchFamily="18" charset="0"/>
                <a:ea typeface="宋体" panose="02010600030101010101" pitchFamily="2" charset="-122"/>
                <a:sym typeface="Times New Roman" panose="02020603050405020304" pitchFamily="18" charset="0"/>
              </a:rPr>
              <a:t> and nationally</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-applied</a:t>
            </a:r>
            <a:r>
              <a:rPr sz="2000" b="1" dirty="0">
                <a:latin typeface="Times New Roman" panose="02020603050405020304" pitchFamily="18" charset="0"/>
                <a:ea typeface="宋体" panose="02010600030101010101" pitchFamily="2" charset="-122"/>
                <a:sym typeface="Times New Roman" panose="02020603050405020304" pitchFamily="18" charset="0"/>
              </a:rPr>
              <a:t> or industrially</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-applied</a:t>
            </a:r>
            <a:r>
              <a:rPr sz="2000" b="1" dirty="0">
                <a:latin typeface="Times New Roman" panose="02020603050405020304" pitchFamily="18" charset="0"/>
                <a:ea typeface="宋体" panose="02010600030101010101" pitchFamily="2" charset="-122"/>
                <a:sym typeface="Times New Roman" panose="02020603050405020304" pitchFamily="18" charset="0"/>
              </a:rPr>
              <a:t> standard test methods of mycotoxins mainly include: high performance liquid chromatography (HPLC), liquid chromatography/mass spectrometry (LC-MS), thin layer chromatography (TLC), immunoaffinity chromatography purification by fluorescence spectrophotometry, enzyme-linked immunosorbent assay, colloidal gold test strip method, etc.</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en-US" altLang="zh-CN" sz="2000" b="1"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1748" name="文本框 31745">
            <a:extLst>
              <a:ext uri="{FF2B5EF4-FFF2-40B4-BE49-F238E27FC236}">
                <a16:creationId xmlns:a16="http://schemas.microsoft.com/office/drawing/2014/main" id="{CA26B0AC-D88F-4C87-9BCE-750AB7638DC7}"/>
              </a:ext>
            </a:extLst>
          </p:cNvPr>
          <p:cNvSpPr>
            <a:spLocks noChangeArrowheads="1"/>
          </p:cNvSpPr>
          <p:nvPr/>
        </p:nvSpPr>
        <p:spPr bwMode="auto">
          <a:xfrm>
            <a:off x="1357313"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31749" name="Picture 3" descr="C:\Users\Administrator\Desktop\u=1791784457,872555389&amp;fm=26&amp;gp=0.jpg">
            <a:extLst>
              <a:ext uri="{FF2B5EF4-FFF2-40B4-BE49-F238E27FC236}">
                <a16:creationId xmlns:a16="http://schemas.microsoft.com/office/drawing/2014/main" id="{463A7149-E760-49C2-84CC-DEBE97061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25" y="4549775"/>
            <a:ext cx="316865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3" descr="C:\Users\Administrator\Desktop\u=2301119461,2561320067&amp;fm=26&amp;gp=0.jpg">
            <a:extLst>
              <a:ext uri="{FF2B5EF4-FFF2-40B4-BE49-F238E27FC236}">
                <a16:creationId xmlns:a16="http://schemas.microsoft.com/office/drawing/2014/main" id="{7FE830B6-DA50-469A-8D12-2FBBE2B41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738" y="4600575"/>
            <a:ext cx="3929062"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500" fill="hold"/>
                                        <p:tgtEl>
                                          <p:spTgt spid="32770"/>
                                        </p:tgtEl>
                                        <p:attrNameLst>
                                          <p:attrName>ppt_x</p:attrName>
                                        </p:attrNameLst>
                                      </p:cBhvr>
                                      <p:tavLst>
                                        <p:tav tm="0">
                                          <p:val>
                                            <p:strVal val="#ppt_x"/>
                                          </p:val>
                                        </p:tav>
                                        <p:tav tm="100000">
                                          <p:val>
                                            <p:strVal val="#ppt_x"/>
                                          </p:val>
                                        </p:tav>
                                      </p:tavLst>
                                    </p:anim>
                                    <p:anim calcmode="lin" valueType="num">
                                      <p:cBhvr>
                                        <p:cTn id="8" dur="500" fill="hold"/>
                                        <p:tgtEl>
                                          <p:spTgt spid="327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ldLvl="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33794" name="Rectangle 82">
            <a:extLst>
              <a:ext uri="{FF2B5EF4-FFF2-40B4-BE49-F238E27FC236}">
                <a16:creationId xmlns:a16="http://schemas.microsoft.com/office/drawing/2014/main" id="{641F10C4-E18C-44D2-AFB4-9D54880D3E58}"/>
              </a:ext>
            </a:extLst>
          </p:cNvPr>
          <p:cNvSpPr>
            <a:spLocks noChangeArrowheads="1"/>
          </p:cNvSpPr>
          <p:nvPr/>
        </p:nvSpPr>
        <p:spPr bwMode="auto">
          <a:xfrm>
            <a:off x="555626" y="1100138"/>
            <a:ext cx="81438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6. Controlling mycotoxins such as Aspergillus flavus</a:t>
            </a:r>
            <a:r>
              <a:rPr dirty="0">
                <a:latin typeface="Times New Roman" panose="02020603050405020304" pitchFamily="18" charset="0"/>
                <a:ea typeface="宋体" panose="02010600030101010101" pitchFamily="2" charset="-122"/>
                <a:sym typeface="Times New Roman" panose="02020603050405020304" pitchFamily="18" charset="0"/>
              </a:rPr>
              <a:t> </a:t>
            </a:r>
          </a:p>
        </p:txBody>
      </p:sp>
      <p:sp>
        <p:nvSpPr>
          <p:cNvPr id="32771" name="矩形 2">
            <a:extLst>
              <a:ext uri="{FF2B5EF4-FFF2-40B4-BE49-F238E27FC236}">
                <a16:creationId xmlns:a16="http://schemas.microsoft.com/office/drawing/2014/main" id="{1D224353-DD55-4F36-82C6-C777BB420C85}"/>
              </a:ext>
            </a:extLst>
          </p:cNvPr>
          <p:cNvSpPr>
            <a:spLocks noChangeArrowheads="1"/>
          </p:cNvSpPr>
          <p:nvPr/>
        </p:nvSpPr>
        <p:spPr bwMode="auto">
          <a:xfrm>
            <a:off x="555625" y="1762125"/>
            <a:ext cx="8143875" cy="141577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2400" b="1" baseline="0" dirty="0">
                <a:solidFill>
                  <a:srgbClr val="0070C0"/>
                </a:solidFill>
                <a:latin typeface="Times New Roman" panose="02020603050405020304" pitchFamily="18" charset="0"/>
                <a:ea typeface="宋体" panose="02010600030101010101" pitchFamily="2" charset="-122"/>
                <a:sym typeface="Times New Roman" panose="02020603050405020304" pitchFamily="18" charset="0"/>
              </a:rPr>
              <a:t>High performance liquid chromatography:</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en-US" altLang="zh-CN" sz="2400" b="1" dirty="0">
              <a:solidFill>
                <a:srgbClr val="0070C0"/>
              </a:solidFill>
              <a:latin typeface="Times New Roman" panose="02020603050405020304" pitchFamily="18" charset="0"/>
              <a:ea typeface="宋体" panose="02010600030101010101" pitchFamily="2" charset="-122"/>
              <a:sym typeface="Times New Roman" panose="02020603050405020304" pitchFamily="18" charset="0"/>
            </a:endParaRPr>
          </a:p>
          <a:p>
            <a:pPr algn="just" eaLnBrk="1" hangingPunct="1">
              <a:spcBef>
                <a:spcPct val="0"/>
              </a:spcBef>
              <a:buClrTx/>
              <a:buSzTx/>
              <a:buFont typeface="Arial" panose="020B0604020202020204" pitchFamily="34" charset="0"/>
              <a:buNone/>
            </a:pPr>
            <a:r>
              <a:rPr sz="1800" b="1" dirty="0">
                <a:latin typeface="Times New Roman" panose="02020603050405020304" pitchFamily="18" charset="0"/>
                <a:ea typeface="宋体" panose="02010600030101010101" pitchFamily="2" charset="-122"/>
                <a:sym typeface="Times New Roman" panose="02020603050405020304" pitchFamily="18" charset="0"/>
              </a:rPr>
              <a:t>Currently, the </a:t>
            </a:r>
            <a:r>
              <a:rPr lang="en-US" altLang="zh-CN" sz="1800" b="1" dirty="0">
                <a:latin typeface="Times New Roman" panose="02020603050405020304" pitchFamily="18" charset="0"/>
                <a:ea typeface="宋体" panose="02010600030101010101" pitchFamily="2" charset="-122"/>
                <a:sym typeface="Times New Roman" panose="02020603050405020304" pitchFamily="18" charset="0"/>
              </a:rPr>
              <a:t>HPLC</a:t>
            </a:r>
            <a:r>
              <a:rPr lang="zh-CN" altLang="en-US" sz="1800" b="1" dirty="0">
                <a:latin typeface="Times New Roman" panose="02020603050405020304" pitchFamily="18" charset="0"/>
                <a:ea typeface="宋体" panose="02010600030101010101" pitchFamily="2" charset="-122"/>
                <a:sym typeface="Times New Roman" panose="02020603050405020304" pitchFamily="18" charset="0"/>
              </a:rPr>
              <a:t> </a:t>
            </a:r>
            <a:r>
              <a:rPr sz="1800" b="1" baseline="0" dirty="0">
                <a:latin typeface="Times New Roman" panose="02020603050405020304" pitchFamily="18" charset="0"/>
                <a:ea typeface="宋体" panose="02010600030101010101" pitchFamily="2" charset="-122"/>
                <a:sym typeface="Times New Roman" panose="02020603050405020304" pitchFamily="18" charset="0"/>
              </a:rPr>
              <a:t>is the main method for quantitative test of mycotoxins in grains, oils and foods. The test process generally includes sample crushing, extraction, filtration, purification, and injection analysis.</a:t>
            </a:r>
            <a:r>
              <a:rPr sz="1800" dirty="0">
                <a:latin typeface="Times New Roman" panose="02020603050405020304" pitchFamily="18" charset="0"/>
                <a:ea typeface="宋体" panose="02010600030101010101" pitchFamily="2" charset="-122"/>
                <a:sym typeface="Times New Roman" panose="02020603050405020304" pitchFamily="18" charset="0"/>
              </a:rPr>
              <a:t> </a:t>
            </a:r>
            <a:endParaRPr lang="en-US" altLang="zh-CN" sz="1800" b="1"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2772" name="文本框 31745">
            <a:extLst>
              <a:ext uri="{FF2B5EF4-FFF2-40B4-BE49-F238E27FC236}">
                <a16:creationId xmlns:a16="http://schemas.microsoft.com/office/drawing/2014/main" id="{2F4CD422-4667-4D84-9F9B-0D43A4FF4D90}"/>
              </a:ext>
            </a:extLst>
          </p:cNvPr>
          <p:cNvSpPr>
            <a:spLocks noChangeArrowheads="1"/>
          </p:cNvSpPr>
          <p:nvPr/>
        </p:nvSpPr>
        <p:spPr bwMode="auto">
          <a:xfrm>
            <a:off x="1357313"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32773" name="Picture 4" descr="C:\Users\Administrator\Desktop\u=3574766426,2889723889&amp;fm=26&amp;gp=0.jpg">
            <a:extLst>
              <a:ext uri="{FF2B5EF4-FFF2-40B4-BE49-F238E27FC236}">
                <a16:creationId xmlns:a16="http://schemas.microsoft.com/office/drawing/2014/main" id="{2AC969AA-684C-4C31-BA12-2D93C3825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4448175"/>
            <a:ext cx="3767138"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4" descr="C:\Users\Administrator\Desktop\u=2974713266,1578597765&amp;fm=26&amp;gp=0.jpg">
            <a:extLst>
              <a:ext uri="{FF2B5EF4-FFF2-40B4-BE49-F238E27FC236}">
                <a16:creationId xmlns:a16="http://schemas.microsoft.com/office/drawing/2014/main" id="{EBA9D312-3EAB-4D1C-AE58-3C2656420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25" y="4473575"/>
            <a:ext cx="347027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fill="hold"/>
                                        <p:tgtEl>
                                          <p:spTgt spid="33794"/>
                                        </p:tgtEl>
                                        <p:attrNameLst>
                                          <p:attrName>ppt_x</p:attrName>
                                        </p:attrNameLst>
                                      </p:cBhvr>
                                      <p:tavLst>
                                        <p:tav tm="0">
                                          <p:val>
                                            <p:strVal val="#ppt_x"/>
                                          </p:val>
                                        </p:tav>
                                        <p:tav tm="100000">
                                          <p:val>
                                            <p:strVal val="#ppt_x"/>
                                          </p:val>
                                        </p:tav>
                                      </p:tavLst>
                                    </p:anim>
                                    <p:anim calcmode="lin" valueType="num">
                                      <p:cBhvr>
                                        <p:cTn id="8" dur="500" fill="hold"/>
                                        <p:tgtEl>
                                          <p:spTgt spid="337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ldLvl="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33794" name="矩形 2">
            <a:extLst>
              <a:ext uri="{FF2B5EF4-FFF2-40B4-BE49-F238E27FC236}">
                <a16:creationId xmlns:a16="http://schemas.microsoft.com/office/drawing/2014/main" id="{2E60747A-EB75-457F-B727-AA91B36343D5}"/>
              </a:ext>
            </a:extLst>
          </p:cNvPr>
          <p:cNvSpPr>
            <a:spLocks noChangeArrowheads="1"/>
          </p:cNvSpPr>
          <p:nvPr/>
        </p:nvSpPr>
        <p:spPr bwMode="auto">
          <a:xfrm>
            <a:off x="581025" y="2347913"/>
            <a:ext cx="8143875" cy="141577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r>
              <a:rPr sz="2400" b="1" baseline="0" dirty="0">
                <a:solidFill>
                  <a:srgbClr val="0070C0"/>
                </a:solidFill>
                <a:latin typeface="Times New Roman" panose="02020603050405020304" pitchFamily="18" charset="0"/>
                <a:ea typeface="宋体" panose="02010600030101010101" pitchFamily="2" charset="-122"/>
                <a:sym typeface="Times New Roman" panose="02020603050405020304" pitchFamily="18" charset="0"/>
              </a:rPr>
              <a:t>Colloidal gold test strip:</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en-US" altLang="zh-CN" sz="2400" b="1" dirty="0">
              <a:solidFill>
                <a:srgbClr val="0070C0"/>
              </a:solidFill>
              <a:latin typeface="Times New Roman" panose="02020603050405020304" pitchFamily="18" charset="0"/>
              <a:ea typeface="宋体" panose="02010600030101010101" pitchFamily="2" charset="-122"/>
              <a:sym typeface="Times New Roman" panose="02020603050405020304" pitchFamily="18" charset="0"/>
            </a:endParaRPr>
          </a:p>
          <a:p>
            <a:pPr algn="just" eaLnBrk="1" hangingPunct="1">
              <a:spcBef>
                <a:spcPct val="0"/>
              </a:spcBef>
              <a:buClrTx/>
              <a:buSzTx/>
              <a:buFont typeface="Arial" panose="020B0604020202020204" pitchFamily="34" charset="0"/>
              <a:buNone/>
            </a:pPr>
            <a:r>
              <a:rPr sz="1800" b="1" dirty="0">
                <a:latin typeface="Times New Roman" panose="02020603050405020304" pitchFamily="18" charset="0"/>
                <a:ea typeface="宋体" panose="02010600030101010101" pitchFamily="2" charset="-122"/>
                <a:sym typeface="Times New Roman" panose="02020603050405020304" pitchFamily="18" charset="0"/>
              </a:rPr>
              <a:t>The c</a:t>
            </a:r>
            <a:r>
              <a:rPr sz="1800" b="1" baseline="0" dirty="0">
                <a:latin typeface="Times New Roman" panose="02020603050405020304" pitchFamily="18" charset="0"/>
                <a:ea typeface="宋体" panose="02010600030101010101" pitchFamily="2" charset="-122"/>
                <a:sym typeface="Times New Roman" panose="02020603050405020304" pitchFamily="18" charset="0"/>
              </a:rPr>
              <a:t>olloidal gold method is a commonly used labeling technique. It is a new type of immunolabeling technique that uses colloidal gold as a tracer applied to antigen and antibody.</a:t>
            </a:r>
            <a:r>
              <a:rPr sz="1800" dirty="0">
                <a:latin typeface="Times New Roman" panose="02020603050405020304" pitchFamily="18" charset="0"/>
                <a:ea typeface="宋体" panose="02010600030101010101" pitchFamily="2" charset="-122"/>
                <a:sym typeface="Times New Roman" panose="02020603050405020304" pitchFamily="18" charset="0"/>
              </a:rPr>
              <a:t> </a:t>
            </a:r>
            <a:endParaRPr lang="en-US" altLang="zh-CN" sz="1800" b="1"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4819" name="Rectangle 82">
            <a:extLst>
              <a:ext uri="{FF2B5EF4-FFF2-40B4-BE49-F238E27FC236}">
                <a16:creationId xmlns:a16="http://schemas.microsoft.com/office/drawing/2014/main" id="{5FE7718B-D27E-4183-99FD-052434590C6D}"/>
              </a:ext>
            </a:extLst>
          </p:cNvPr>
          <p:cNvSpPr>
            <a:spLocks noChangeArrowheads="1"/>
          </p:cNvSpPr>
          <p:nvPr/>
        </p:nvSpPr>
        <p:spPr bwMode="auto">
          <a:xfrm>
            <a:off x="666750" y="1452563"/>
            <a:ext cx="78152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6. Controlling mycotoxins such as Aspergillus flavus</a:t>
            </a:r>
            <a:r>
              <a:rPr dirty="0">
                <a:latin typeface="Times New Roman" panose="02020603050405020304" pitchFamily="18" charset="0"/>
                <a:ea typeface="宋体" panose="02010600030101010101" pitchFamily="2" charset="-122"/>
                <a:sym typeface="Times New Roman" panose="02020603050405020304" pitchFamily="18" charset="0"/>
              </a:rPr>
              <a:t> </a:t>
            </a:r>
          </a:p>
        </p:txBody>
      </p:sp>
      <p:sp>
        <p:nvSpPr>
          <p:cNvPr id="33796" name="文本框 31745">
            <a:extLst>
              <a:ext uri="{FF2B5EF4-FFF2-40B4-BE49-F238E27FC236}">
                <a16:creationId xmlns:a16="http://schemas.microsoft.com/office/drawing/2014/main" id="{5A1B0767-FBAB-45C0-ACD9-DE98E0B1A61F}"/>
              </a:ext>
            </a:extLst>
          </p:cNvPr>
          <p:cNvSpPr>
            <a:spLocks noChangeArrowheads="1"/>
          </p:cNvSpPr>
          <p:nvPr/>
        </p:nvSpPr>
        <p:spPr bwMode="auto">
          <a:xfrm>
            <a:off x="1357313"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33797" name="Picture 5" descr="C:\Users\Administrator\Desktop\u=225805787,1427809632&amp;fm=26&amp;gp=0.jpg">
            <a:extLst>
              <a:ext uri="{FF2B5EF4-FFF2-40B4-BE49-F238E27FC236}">
                <a16:creationId xmlns:a16="http://schemas.microsoft.com/office/drawing/2014/main" id="{B3ACAEF1-5D21-4733-BCA4-FC5884B2C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850" y="4629150"/>
            <a:ext cx="19065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C:\Users\Administrator\Desktop\u=2745872101,412089483&amp;fm=26&amp;gp=0.jpg">
            <a:extLst>
              <a:ext uri="{FF2B5EF4-FFF2-40B4-BE49-F238E27FC236}">
                <a16:creationId xmlns:a16="http://schemas.microsoft.com/office/drawing/2014/main" id="{3A6100C1-60A9-439C-8A37-883477C44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9350" y="4648200"/>
            <a:ext cx="323215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 fill="hold"/>
                                        <p:tgtEl>
                                          <p:spTgt spid="34819"/>
                                        </p:tgtEl>
                                        <p:attrNameLst>
                                          <p:attrName>ppt_x</p:attrName>
                                        </p:attrNameLst>
                                      </p:cBhvr>
                                      <p:tavLst>
                                        <p:tav tm="0">
                                          <p:val>
                                            <p:strVal val="#ppt_x"/>
                                          </p:val>
                                        </p:tav>
                                        <p:tav tm="100000">
                                          <p:val>
                                            <p:strVal val="#ppt_x"/>
                                          </p:val>
                                        </p:tav>
                                      </p:tavLst>
                                    </p:anim>
                                    <p:anim calcmode="lin" valueType="num">
                                      <p:cBhvr>
                                        <p:cTn id="8" dur="500" fill="hold"/>
                                        <p:tgtEl>
                                          <p:spTgt spid="348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ldLvl="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34818" name="矩形 2">
            <a:extLst>
              <a:ext uri="{FF2B5EF4-FFF2-40B4-BE49-F238E27FC236}">
                <a16:creationId xmlns:a16="http://schemas.microsoft.com/office/drawing/2014/main" id="{4EBBC91C-3550-4E92-8151-9CE263240534}"/>
              </a:ext>
            </a:extLst>
          </p:cNvPr>
          <p:cNvSpPr>
            <a:spLocks noChangeArrowheads="1"/>
          </p:cNvSpPr>
          <p:nvPr/>
        </p:nvSpPr>
        <p:spPr bwMode="auto">
          <a:xfrm>
            <a:off x="428625" y="1976438"/>
            <a:ext cx="8582025" cy="193899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2000" b="1" baseline="0" dirty="0">
                <a:solidFill>
                  <a:srgbClr val="0070C0"/>
                </a:solidFill>
                <a:latin typeface="Times New Roman" panose="02020603050405020304" pitchFamily="18" charset="0"/>
                <a:ea typeface="宋体" panose="02010600030101010101" pitchFamily="2" charset="-122"/>
                <a:sym typeface="Times New Roman" panose="02020603050405020304" pitchFamily="18" charset="0"/>
              </a:rPr>
              <a:t>The chromatography is usually used for laboratory testing and the detection of subject matter of contract in grain trade, as well as for the quality inspection of national and provincial grain reserves.</a:t>
            </a:r>
            <a:r>
              <a:rPr sz="2000" dirty="0">
                <a:latin typeface="Times New Roman" panose="02020603050405020304" pitchFamily="18" charset="0"/>
                <a:ea typeface="宋体" panose="02010600030101010101" pitchFamily="2" charset="-122"/>
                <a:sym typeface="Times New Roman" panose="02020603050405020304" pitchFamily="18" charset="0"/>
              </a:rPr>
              <a:t> In recent years, the use of test strips </a:t>
            </a:r>
            <a:r>
              <a:rPr lang="en-US" altLang="zh-CN" sz="2000" dirty="0">
                <a:latin typeface="Times New Roman" panose="02020603050405020304" pitchFamily="18" charset="0"/>
                <a:ea typeface="宋体" panose="02010600030101010101" pitchFamily="2" charset="-122"/>
                <a:sym typeface="Times New Roman" panose="02020603050405020304" pitchFamily="18" charset="0"/>
              </a:rPr>
              <a:t>for</a:t>
            </a:r>
            <a:r>
              <a:rPr lang="zh-CN" altLang="en-US" sz="2000" dirty="0">
                <a:latin typeface="Times New Roman" panose="02020603050405020304" pitchFamily="18" charset="0"/>
                <a:ea typeface="宋体" panose="02010600030101010101" pitchFamily="2" charset="-122"/>
                <a:sym typeface="Times New Roman" panose="02020603050405020304" pitchFamily="18" charset="0"/>
              </a:rPr>
              <a:t> </a:t>
            </a:r>
            <a:r>
              <a:rPr lang="en" altLang="zh-CN" sz="2000" dirty="0">
                <a:latin typeface="Times New Roman" panose="02020603050405020304" pitchFamily="18" charset="0"/>
                <a:ea typeface="宋体" panose="02010600030101010101" pitchFamily="2" charset="-122"/>
                <a:sym typeface="Times New Roman" panose="02020603050405020304" pitchFamily="18" charset="0"/>
              </a:rPr>
              <a:t>rapid </a:t>
            </a:r>
            <a:r>
              <a:rPr lang="en-US" altLang="zh-CN" sz="2000" dirty="0">
                <a:latin typeface="Times New Roman" panose="02020603050405020304" pitchFamily="18" charset="0"/>
                <a:ea typeface="宋体" panose="02010600030101010101" pitchFamily="2" charset="-122"/>
                <a:sym typeface="Times New Roman" panose="02020603050405020304" pitchFamily="18" charset="0"/>
              </a:rPr>
              <a:t>detection</a:t>
            </a:r>
            <a:r>
              <a:rPr lang="zh-CN" altLang="en-US" sz="2000" dirty="0">
                <a:latin typeface="Times New Roman" panose="02020603050405020304" pitchFamily="18" charset="0"/>
                <a:ea typeface="宋体" panose="02010600030101010101" pitchFamily="2" charset="-122"/>
                <a:sym typeface="Times New Roman" panose="02020603050405020304" pitchFamily="18" charset="0"/>
              </a:rPr>
              <a:t> </a:t>
            </a:r>
            <a:r>
              <a:rPr sz="2000" dirty="0">
                <a:latin typeface="Times New Roman" panose="02020603050405020304" pitchFamily="18" charset="0"/>
                <a:ea typeface="宋体" panose="02010600030101010101" pitchFamily="2" charset="-122"/>
                <a:sym typeface="Times New Roman" panose="02020603050405020304" pitchFamily="18" charset="0"/>
              </a:rPr>
              <a:t>of food mycotoxins has been increasing year by year. It only takes 3-5 minutes </a:t>
            </a:r>
            <a:r>
              <a:rPr lang="en-US" altLang="zh-CN" sz="2000" dirty="0">
                <a:latin typeface="Times New Roman" panose="02020603050405020304" pitchFamily="18" charset="0"/>
                <a:ea typeface="宋体" panose="02010600030101010101" pitchFamily="2" charset="-122"/>
                <a:sym typeface="Times New Roman" panose="02020603050405020304" pitchFamily="18" charset="0"/>
              </a:rPr>
              <a:t>for</a:t>
            </a:r>
            <a:r>
              <a:rPr lang="zh-CN" altLang="en-US" sz="2000" dirty="0">
                <a:latin typeface="Times New Roman" panose="02020603050405020304" pitchFamily="18" charset="0"/>
                <a:ea typeface="宋体" panose="02010600030101010101" pitchFamily="2" charset="-122"/>
                <a:sym typeface="Times New Roman" panose="02020603050405020304" pitchFamily="18" charset="0"/>
              </a:rPr>
              <a:t> </a:t>
            </a:r>
            <a:r>
              <a:rPr sz="2000" dirty="0">
                <a:latin typeface="Times New Roman" panose="02020603050405020304" pitchFamily="18" charset="0"/>
                <a:ea typeface="宋体" panose="02010600030101010101" pitchFamily="2" charset="-122"/>
                <a:sym typeface="Times New Roman" panose="02020603050405020304" pitchFamily="18" charset="0"/>
              </a:rPr>
              <a:t>the qualitative test of a sample, and about 10 minutes for the quantitative test. </a:t>
            </a:r>
            <a:endParaRPr lang="en-US" altLang="zh-CN" sz="20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5843" name="Rectangle 82">
            <a:extLst>
              <a:ext uri="{FF2B5EF4-FFF2-40B4-BE49-F238E27FC236}">
                <a16:creationId xmlns:a16="http://schemas.microsoft.com/office/drawing/2014/main" id="{F4A413E4-461D-4C93-AD2D-6B9950F374C7}"/>
              </a:ext>
            </a:extLst>
          </p:cNvPr>
          <p:cNvSpPr>
            <a:spLocks noChangeArrowheads="1"/>
          </p:cNvSpPr>
          <p:nvPr/>
        </p:nvSpPr>
        <p:spPr bwMode="auto">
          <a:xfrm>
            <a:off x="428625" y="1176338"/>
            <a:ext cx="8582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6. Controlling mycotoxins such as Aspergillus flavus</a:t>
            </a:r>
            <a:r>
              <a:rPr dirty="0">
                <a:latin typeface="Times New Roman" panose="02020603050405020304" pitchFamily="18" charset="0"/>
                <a:ea typeface="宋体" panose="02010600030101010101" pitchFamily="2" charset="-122"/>
                <a:sym typeface="Times New Roman" panose="02020603050405020304" pitchFamily="18" charset="0"/>
              </a:rPr>
              <a:t> </a:t>
            </a:r>
          </a:p>
        </p:txBody>
      </p:sp>
      <p:sp>
        <p:nvSpPr>
          <p:cNvPr id="34820" name="文本框 31745">
            <a:extLst>
              <a:ext uri="{FF2B5EF4-FFF2-40B4-BE49-F238E27FC236}">
                <a16:creationId xmlns:a16="http://schemas.microsoft.com/office/drawing/2014/main" id="{FA78DC03-CA9B-4298-832A-C56A28B6DE55}"/>
              </a:ext>
            </a:extLst>
          </p:cNvPr>
          <p:cNvSpPr>
            <a:spLocks noChangeArrowheads="1"/>
          </p:cNvSpPr>
          <p:nvPr/>
        </p:nvSpPr>
        <p:spPr bwMode="auto">
          <a:xfrm>
            <a:off x="1357313" y="0"/>
            <a:ext cx="6586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IV. Laws, Policies, Standards and Management</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34821" name="Picture 3" descr="C:\Users\Administrator\Desktop\timg (3).jpg">
            <a:extLst>
              <a:ext uri="{FF2B5EF4-FFF2-40B4-BE49-F238E27FC236}">
                <a16:creationId xmlns:a16="http://schemas.microsoft.com/office/drawing/2014/main" id="{B1043AB8-3CBD-4044-93E0-2DAD0B54E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725" y="4303713"/>
            <a:ext cx="23526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a:extLst>
              <a:ext uri="{FF2B5EF4-FFF2-40B4-BE49-F238E27FC236}">
                <a16:creationId xmlns:a16="http://schemas.microsoft.com/office/drawing/2014/main" id="{71B568EC-3F03-4836-ABB3-EFEEA49FD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763" y="4506913"/>
            <a:ext cx="4017962"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p:cTn id="7" dur="500" fill="hold"/>
                                        <p:tgtEl>
                                          <p:spTgt spid="35843"/>
                                        </p:tgtEl>
                                        <p:attrNameLst>
                                          <p:attrName>ppt_x</p:attrName>
                                        </p:attrNameLst>
                                      </p:cBhvr>
                                      <p:tavLst>
                                        <p:tav tm="0">
                                          <p:val>
                                            <p:strVal val="#ppt_x"/>
                                          </p:val>
                                        </p:tav>
                                        <p:tav tm="100000">
                                          <p:val>
                                            <p:strVal val="#ppt_x"/>
                                          </p:val>
                                        </p:tav>
                                      </p:tavLst>
                                    </p:anim>
                                    <p:anim calcmode="lin" valueType="num">
                                      <p:cBhvr>
                                        <p:cTn id="8" dur="500" fill="hold"/>
                                        <p:tgtEl>
                                          <p:spTgt spid="358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ldLvl="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6146" name="Rectangle 82">
            <a:extLst>
              <a:ext uri="{FF2B5EF4-FFF2-40B4-BE49-F238E27FC236}">
                <a16:creationId xmlns:a16="http://schemas.microsoft.com/office/drawing/2014/main" id="{5A4A7554-31F8-42BD-99BA-5783AF061FAE}"/>
              </a:ext>
            </a:extLst>
          </p:cNvPr>
          <p:cNvSpPr>
            <a:spLocks noChangeArrowheads="1"/>
          </p:cNvSpPr>
          <p:nvPr/>
        </p:nvSpPr>
        <p:spPr bwMode="auto">
          <a:xfrm>
            <a:off x="981075" y="1289050"/>
            <a:ext cx="7659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baseline="0" dirty="0">
                <a:latin typeface="Times New Roman" panose="02020603050405020304" pitchFamily="18" charset="0"/>
                <a:ea typeface="宋体" panose="02010600030101010101" pitchFamily="2" charset="-122"/>
                <a:sym typeface="Times New Roman" panose="02020603050405020304" pitchFamily="18" charset="0"/>
              </a:rPr>
              <a:t>1. Our philosophy of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123" name="文本框 11">
            <a:extLst>
              <a:ext uri="{FF2B5EF4-FFF2-40B4-BE49-F238E27FC236}">
                <a16:creationId xmlns:a16="http://schemas.microsoft.com/office/drawing/2014/main" id="{EB6AEAB6-4A99-4E65-B61F-F11C03AD0A65}"/>
              </a:ext>
            </a:extLst>
          </p:cNvPr>
          <p:cNvSpPr>
            <a:spLocks noChangeArrowheads="1"/>
          </p:cNvSpPr>
          <p:nvPr/>
        </p:nvSpPr>
        <p:spPr bwMode="auto">
          <a:xfrm>
            <a:off x="1049338" y="2001838"/>
            <a:ext cx="7591425" cy="193899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06400">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Wingdings" panose="05000000000000000000" pitchFamily="2" charset="2"/>
              <a:buChar char="l"/>
            </a:pPr>
            <a:r>
              <a:rPr sz="2000" b="1" dirty="0">
                <a:latin typeface="Times New Roman" panose="02020603050405020304" pitchFamily="18" charset="0"/>
                <a:ea typeface="宋体" panose="02010600030101010101" pitchFamily="2" charset="-122"/>
                <a:sym typeface="Times New Roman" panose="02020603050405020304" pitchFamily="18" charset="0"/>
              </a:rPr>
              <a:t>The 2030 Agenda for Sustainable Development puts forward, "</a:t>
            </a:r>
            <a:r>
              <a:rPr sz="2000" b="1" baseline="0" dirty="0">
                <a:solidFill>
                  <a:srgbClr val="0070C0"/>
                </a:solidFill>
                <a:latin typeface="Times New Roman" panose="02020603050405020304" pitchFamily="18" charset="0"/>
                <a:ea typeface="宋体" panose="02010600030101010101" pitchFamily="2" charset="-122"/>
                <a:sym typeface="Times New Roman" panose="02020603050405020304" pitchFamily="18" charset="0"/>
              </a:rPr>
              <a:t>By 2030, halve per capita global food waste at the retail and consumer levels and reduce food loses along production and supply chains, including post-harvest losses.</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endParaRPr>
          </a:p>
          <a:p>
            <a:pPr algn="just" eaLnBrk="1" hangingPunct="1">
              <a:spcBef>
                <a:spcPct val="0"/>
              </a:spcBef>
              <a:buClrTx/>
              <a:buSzTx/>
              <a:buFont typeface="Wingdings" panose="05000000000000000000" pitchFamily="2" charset="2"/>
              <a:buChar char="l"/>
            </a:pPr>
            <a:r>
              <a:rPr sz="2000" b="1" baseline="0" dirty="0">
                <a:solidFill>
                  <a:srgbClr val="0070C0"/>
                </a:solidFill>
                <a:latin typeface="Times New Roman" panose="02020603050405020304" pitchFamily="18" charset="0"/>
                <a:ea typeface="宋体" panose="02010600030101010101" pitchFamily="2" charset="-122"/>
                <a:sym typeface="Times New Roman" panose="02020603050405020304" pitchFamily="18" charset="0"/>
              </a:rPr>
              <a:t>Reducing food loss has </a:t>
            </a:r>
            <a:r>
              <a:rPr lang="en-US" altLang="zh-CN" sz="2000" b="1" baseline="0" dirty="0">
                <a:solidFill>
                  <a:srgbClr val="0070C0"/>
                </a:solidFill>
                <a:latin typeface="Times New Roman" panose="02020603050405020304" pitchFamily="18" charset="0"/>
                <a:ea typeface="宋体" panose="02010600030101010101" pitchFamily="2" charset="-122"/>
                <a:sym typeface="Times New Roman" panose="02020603050405020304" pitchFamily="18" charset="0"/>
              </a:rPr>
              <a:t>been</a:t>
            </a:r>
            <a:r>
              <a:rPr lang="zh-CN" altLang="en-US" sz="2000" b="1" baseline="0" dirty="0">
                <a:solidFill>
                  <a:srgbClr val="0070C0"/>
                </a:solidFill>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baseline="0" dirty="0">
                <a:solidFill>
                  <a:srgbClr val="0070C0"/>
                </a:solidFill>
                <a:latin typeface="Times New Roman" panose="02020603050405020304" pitchFamily="18" charset="0"/>
                <a:ea typeface="宋体" panose="02010600030101010101" pitchFamily="2" charset="-122"/>
                <a:sym typeface="Times New Roman" panose="02020603050405020304" pitchFamily="18" charset="0"/>
              </a:rPr>
              <a:t>elevated</a:t>
            </a:r>
            <a:r>
              <a:rPr lang="zh-CN" altLang="en-US" sz="2000" b="1" baseline="0" dirty="0">
                <a:solidFill>
                  <a:srgbClr val="0070C0"/>
                </a:solidFill>
                <a:latin typeface="Times New Roman" panose="02020603050405020304" pitchFamily="18" charset="0"/>
                <a:ea typeface="宋体" panose="02010600030101010101" pitchFamily="2" charset="-122"/>
                <a:sym typeface="Times New Roman" panose="02020603050405020304" pitchFamily="18" charset="0"/>
              </a:rPr>
              <a:t> </a:t>
            </a:r>
            <a:r>
              <a:rPr sz="2000" b="1" baseline="0" dirty="0">
                <a:solidFill>
                  <a:srgbClr val="0070C0"/>
                </a:solidFill>
                <a:latin typeface="Times New Roman" panose="02020603050405020304" pitchFamily="18" charset="0"/>
                <a:ea typeface="宋体" panose="02010600030101010101" pitchFamily="2" charset="-122"/>
                <a:sym typeface="Times New Roman" panose="02020603050405020304" pitchFamily="18" charset="0"/>
              </a:rPr>
              <a:t>to an important </a:t>
            </a:r>
            <a:r>
              <a:rPr lang="en-US" altLang="zh-CN" sz="2000" b="1" baseline="0" dirty="0">
                <a:solidFill>
                  <a:srgbClr val="0070C0"/>
                </a:solidFill>
                <a:latin typeface="Times New Roman" panose="02020603050405020304" pitchFamily="18" charset="0"/>
                <a:ea typeface="宋体" panose="02010600030101010101" pitchFamily="2" charset="-122"/>
                <a:sym typeface="Times New Roman" panose="02020603050405020304" pitchFamily="18" charset="0"/>
              </a:rPr>
              <a:t>initiative</a:t>
            </a:r>
            <a:r>
              <a:rPr lang="zh-CN" altLang="en-US" sz="2000" b="1" baseline="0" dirty="0">
                <a:solidFill>
                  <a:srgbClr val="0070C0"/>
                </a:solidFill>
                <a:latin typeface="Times New Roman" panose="02020603050405020304" pitchFamily="18" charset="0"/>
                <a:ea typeface="宋体" panose="02010600030101010101" pitchFamily="2" charset="-122"/>
                <a:sym typeface="Times New Roman" panose="02020603050405020304" pitchFamily="18" charset="0"/>
              </a:rPr>
              <a:t> </a:t>
            </a:r>
            <a:r>
              <a:rPr sz="2000" b="1" baseline="0" dirty="0">
                <a:solidFill>
                  <a:srgbClr val="0070C0"/>
                </a:solidFill>
                <a:latin typeface="Times New Roman" panose="02020603050405020304" pitchFamily="18" charset="0"/>
                <a:ea typeface="宋体" panose="02010600030101010101" pitchFamily="2" charset="-122"/>
                <a:sym typeface="Times New Roman" panose="02020603050405020304" pitchFamily="18" charset="0"/>
              </a:rPr>
              <a:t>to ensure the better development of all mankind.</a:t>
            </a:r>
            <a:r>
              <a:rPr sz="2000" dirty="0">
                <a:latin typeface="Times New Roman" panose="02020603050405020304" pitchFamily="18" charset="0"/>
                <a:ea typeface="宋体" panose="02010600030101010101" pitchFamily="2" charset="-122"/>
                <a:sym typeface="Times New Roman" panose="02020603050405020304" pitchFamily="18" charset="0"/>
              </a:rPr>
              <a:t> </a:t>
            </a:r>
          </a:p>
        </p:txBody>
      </p:sp>
      <p:pic>
        <p:nvPicPr>
          <p:cNvPr id="5124" name="图片 2">
            <a:extLst>
              <a:ext uri="{FF2B5EF4-FFF2-40B4-BE49-F238E27FC236}">
                <a16:creationId xmlns:a16="http://schemas.microsoft.com/office/drawing/2014/main" id="{A3DF6C8C-9240-4540-90D0-57245DF63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613" y="4498975"/>
            <a:ext cx="2846387"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5">
            <a:extLst>
              <a:ext uri="{FF2B5EF4-FFF2-40B4-BE49-F238E27FC236}">
                <a16:creationId xmlns:a16="http://schemas.microsoft.com/office/drawing/2014/main" id="{C2DC7B0F-014F-424C-876B-53F7B1F36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487863"/>
            <a:ext cx="3038475"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31745">
            <a:extLst>
              <a:ext uri="{FF2B5EF4-FFF2-40B4-BE49-F238E27FC236}">
                <a16:creationId xmlns:a16="http://schemas.microsoft.com/office/drawing/2014/main" id="{5E5BB573-28CE-4036-8727-7C1046B8667B}"/>
              </a:ext>
            </a:extLst>
          </p:cNvPr>
          <p:cNvSpPr>
            <a:spLocks noChangeArrowheads="1"/>
          </p:cNvSpPr>
          <p:nvPr/>
        </p:nvSpPr>
        <p:spPr bwMode="auto">
          <a:xfrm>
            <a:off x="0" y="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III. China's Systematic Action on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ppt_x</p:attrName>
                                        </p:attrNameLst>
                                      </p:cBhvr>
                                      <p:tavLst>
                                        <p:tav tm="0">
                                          <p:val>
                                            <p:strVal val="#ppt_x"/>
                                          </p:val>
                                        </p:tav>
                                        <p:tav tm="100000">
                                          <p:val>
                                            <p:strVal val="#ppt_x"/>
                                          </p:val>
                                        </p:tav>
                                      </p:tavLst>
                                    </p:anim>
                                    <p:anim calcmode="lin" valueType="num">
                                      <p:cBhvr>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ldLvl="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7170" name="Rectangle 82">
            <a:extLst>
              <a:ext uri="{FF2B5EF4-FFF2-40B4-BE49-F238E27FC236}">
                <a16:creationId xmlns:a16="http://schemas.microsoft.com/office/drawing/2014/main" id="{8556BF82-647B-4620-A37C-740E12C6C2C0}"/>
              </a:ext>
            </a:extLst>
          </p:cNvPr>
          <p:cNvSpPr>
            <a:spLocks noChangeArrowheads="1"/>
          </p:cNvSpPr>
          <p:nvPr/>
        </p:nvSpPr>
        <p:spPr bwMode="auto">
          <a:xfrm>
            <a:off x="0" y="112395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2.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Reaching</a:t>
            </a:r>
            <a:r>
              <a:rPr sz="2400" b="1" dirty="0">
                <a:latin typeface="Times New Roman" panose="02020603050405020304" pitchFamily="18" charset="0"/>
                <a:ea typeface="宋体" panose="02010600030101010101" pitchFamily="2" charset="-122"/>
                <a:sym typeface="Times New Roman" panose="02020603050405020304" pitchFamily="18" charset="0"/>
              </a:rPr>
              <a:t> a consensus on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147" name="文本框 11">
            <a:extLst>
              <a:ext uri="{FF2B5EF4-FFF2-40B4-BE49-F238E27FC236}">
                <a16:creationId xmlns:a16="http://schemas.microsoft.com/office/drawing/2014/main" id="{C64288CB-2E3E-4A6A-B6EA-E54CC35F3702}"/>
              </a:ext>
            </a:extLst>
          </p:cNvPr>
          <p:cNvSpPr>
            <a:spLocks noChangeArrowheads="1"/>
          </p:cNvSpPr>
          <p:nvPr/>
        </p:nvSpPr>
        <p:spPr bwMode="auto">
          <a:xfrm>
            <a:off x="1257300" y="1873250"/>
            <a:ext cx="7172325" cy="1323439"/>
          </a:xfrm>
          <a:prstGeom prst="rect">
            <a:avLst/>
          </a:prstGeom>
          <a:solidFill>
            <a:schemeClr val="accent2"/>
          </a:solidFill>
          <a:ln w="25400">
            <a:solidFill>
              <a:srgbClr val="0070C0"/>
            </a:solidFill>
            <a:miter lim="800000"/>
            <a:headEnd/>
            <a:tailEnd/>
          </a:ln>
        </p:spPr>
        <p:txBody>
          <a:bodyPr>
            <a:spAutoFit/>
          </a:bodyPr>
          <a:lstStyle>
            <a:lvl1pPr indent="406400">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2000" b="1" dirty="0">
                <a:latin typeface="Times New Roman" panose="02020603050405020304" pitchFamily="18" charset="0"/>
                <a:ea typeface="宋体" panose="02010600030101010101" pitchFamily="2" charset="-122"/>
                <a:sym typeface="Times New Roman" panose="02020603050405020304" pitchFamily="18" charset="0"/>
              </a:rPr>
              <a:t>Generally,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people</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have</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sz="2000" b="1" dirty="0">
                <a:latin typeface="Times New Roman" panose="02020603050405020304" pitchFamily="18" charset="0"/>
                <a:ea typeface="宋体" panose="02010600030101010101" pitchFamily="2" charset="-122"/>
                <a:sym typeface="Times New Roman" panose="02020603050405020304" pitchFamily="18" charset="0"/>
              </a:rPr>
              <a:t>a consensus on the importance of food as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the</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essential</a:t>
            </a:r>
            <a:r>
              <a:rPr sz="2000" b="1" dirty="0">
                <a:latin typeface="Times New Roman" panose="02020603050405020304" pitchFamily="18" charset="0"/>
                <a:ea typeface="宋体" panose="02010600030101010101" pitchFamily="2" charset="-122"/>
                <a:sym typeface="Times New Roman" panose="02020603050405020304" pitchFamily="18" charset="0"/>
              </a:rPr>
              <a:t> strategic material. However, when it comes to saving food and reducing losses, food producers, consumers and managers may have different understanding.</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6148" name="图片 2">
            <a:extLst>
              <a:ext uri="{FF2B5EF4-FFF2-40B4-BE49-F238E27FC236}">
                <a16:creationId xmlns:a16="http://schemas.microsoft.com/office/drawing/2014/main" id="{3C6FC2A6-90F2-4DB8-A117-18AFB023B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663" y="3375025"/>
            <a:ext cx="3135312"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图片 4">
            <a:extLst>
              <a:ext uri="{FF2B5EF4-FFF2-40B4-BE49-F238E27FC236}">
                <a16:creationId xmlns:a16="http://schemas.microsoft.com/office/drawing/2014/main" id="{384C77B7-2A59-40E3-A6CF-A90F68F54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25" y="3424238"/>
            <a:ext cx="3656013"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31745">
            <a:extLst>
              <a:ext uri="{FF2B5EF4-FFF2-40B4-BE49-F238E27FC236}">
                <a16:creationId xmlns:a16="http://schemas.microsoft.com/office/drawing/2014/main" id="{5E5BB573-28CE-4036-8727-7C1046B8667B}"/>
              </a:ext>
            </a:extLst>
          </p:cNvPr>
          <p:cNvSpPr>
            <a:spLocks noChangeArrowheads="1"/>
          </p:cNvSpPr>
          <p:nvPr/>
        </p:nvSpPr>
        <p:spPr bwMode="auto">
          <a:xfrm>
            <a:off x="0" y="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III. China's Systematic Action on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ppt_x</p:attrName>
                                        </p:attrNameLst>
                                      </p:cBhvr>
                                      <p:tavLst>
                                        <p:tav tm="0">
                                          <p:val>
                                            <p:strVal val="#ppt_x"/>
                                          </p:val>
                                        </p:tav>
                                        <p:tav tm="100000">
                                          <p:val>
                                            <p:strVal val="#ppt_x"/>
                                          </p:val>
                                        </p:tav>
                                      </p:tavLst>
                                    </p:anim>
                                    <p:anim calcmode="lin" valueType="num">
                                      <p:cBhvr>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ldLvl="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7170" name="文本框 9">
            <a:extLst>
              <a:ext uri="{FF2B5EF4-FFF2-40B4-BE49-F238E27FC236}">
                <a16:creationId xmlns:a16="http://schemas.microsoft.com/office/drawing/2014/main" id="{04D4072A-0DD0-4B1F-AEF5-A984448D57EC}"/>
              </a:ext>
            </a:extLst>
          </p:cNvPr>
          <p:cNvSpPr>
            <a:spLocks noChangeArrowheads="1"/>
          </p:cNvSpPr>
          <p:nvPr/>
        </p:nvSpPr>
        <p:spPr bwMode="auto">
          <a:xfrm>
            <a:off x="704850" y="1793875"/>
            <a:ext cx="7943850" cy="132343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Arial" panose="020B0604020202020204" pitchFamily="34" charset="0"/>
              <a:buNone/>
            </a:pPr>
            <a:r>
              <a:rPr sz="20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For food producers, their initiative of and enthusiasm </a:t>
            </a:r>
            <a:r>
              <a:rPr lang="en-US" altLang="zh-CN" sz="20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in</a:t>
            </a:r>
            <a:r>
              <a:rPr sz="20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 food production are declining.</a:t>
            </a:r>
            <a:r>
              <a:rPr sz="2000" dirty="0">
                <a:latin typeface="Times New Roman" panose="02020603050405020304" pitchFamily="18" charset="0"/>
                <a:ea typeface="宋体" panose="02010600030101010101" pitchFamily="2" charset="-122"/>
                <a:sym typeface="Times New Roman" panose="02020603050405020304" pitchFamily="18" charset="0"/>
              </a:rPr>
              <a:t> </a:t>
            </a:r>
            <a:r>
              <a:rPr sz="20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Therefore, we must respect the food producers and reach a consensus on the preciousness of food and the glory of growing food.</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7171" name="图片 5">
            <a:extLst>
              <a:ext uri="{FF2B5EF4-FFF2-40B4-BE49-F238E27FC236}">
                <a16:creationId xmlns:a16="http://schemas.microsoft.com/office/drawing/2014/main" id="{8A581D43-EA6D-43AC-9A1C-CD02B5FDF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8" y="3517900"/>
            <a:ext cx="2668587"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图片 7">
            <a:extLst>
              <a:ext uri="{FF2B5EF4-FFF2-40B4-BE49-F238E27FC236}">
                <a16:creationId xmlns:a16="http://schemas.microsoft.com/office/drawing/2014/main" id="{BF4731EE-80DC-44CE-B3AA-CA62FC3F8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700" y="3638550"/>
            <a:ext cx="2798763"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82">
            <a:extLst>
              <a:ext uri="{FF2B5EF4-FFF2-40B4-BE49-F238E27FC236}">
                <a16:creationId xmlns:a16="http://schemas.microsoft.com/office/drawing/2014/main" id="{CD008F7D-7EF6-42FB-9FF0-1954FCCEECF3}"/>
              </a:ext>
            </a:extLst>
          </p:cNvPr>
          <p:cNvSpPr>
            <a:spLocks noChangeArrowheads="1"/>
          </p:cNvSpPr>
          <p:nvPr/>
        </p:nvSpPr>
        <p:spPr bwMode="auto">
          <a:xfrm>
            <a:off x="114299" y="1104900"/>
            <a:ext cx="88868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2.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Reaching</a:t>
            </a:r>
            <a:r>
              <a:rPr sz="2400" b="1" dirty="0">
                <a:latin typeface="Times New Roman" panose="02020603050405020304" pitchFamily="18" charset="0"/>
                <a:ea typeface="宋体" panose="02010600030101010101" pitchFamily="2" charset="-122"/>
                <a:sym typeface="Times New Roman" panose="02020603050405020304" pitchFamily="18" charset="0"/>
              </a:rPr>
              <a:t> a consensus on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p>
        </p:txBody>
      </p:sp>
      <p:pic>
        <p:nvPicPr>
          <p:cNvPr id="7175" name="Picture 7">
            <a:extLst>
              <a:ext uri="{FF2B5EF4-FFF2-40B4-BE49-F238E27FC236}">
                <a16:creationId xmlns:a16="http://schemas.microsoft.com/office/drawing/2014/main" id="{6DB7541F-DB6C-4AB8-9291-6D36A8BF1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894138"/>
            <a:ext cx="15652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31745">
            <a:extLst>
              <a:ext uri="{FF2B5EF4-FFF2-40B4-BE49-F238E27FC236}">
                <a16:creationId xmlns:a16="http://schemas.microsoft.com/office/drawing/2014/main" id="{5E5BB573-28CE-4036-8727-7C1046B8667B}"/>
              </a:ext>
            </a:extLst>
          </p:cNvPr>
          <p:cNvSpPr>
            <a:spLocks noChangeArrowheads="1"/>
          </p:cNvSpPr>
          <p:nvPr/>
        </p:nvSpPr>
        <p:spPr bwMode="auto">
          <a:xfrm>
            <a:off x="0" y="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III. China's Systematic Action on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500" fill="hold"/>
                                        <p:tgtEl>
                                          <p:spTgt spid="8197"/>
                                        </p:tgtEl>
                                        <p:attrNameLst>
                                          <p:attrName>ppt_x</p:attrName>
                                        </p:attrNameLst>
                                      </p:cBhvr>
                                      <p:tavLst>
                                        <p:tav tm="0">
                                          <p:val>
                                            <p:strVal val="#ppt_x"/>
                                          </p:val>
                                        </p:tav>
                                        <p:tav tm="100000">
                                          <p:val>
                                            <p:strVal val="#ppt_x"/>
                                          </p:val>
                                        </p:tav>
                                      </p:tavLst>
                                    </p:anim>
                                    <p:anim calcmode="lin" valueType="num">
                                      <p:cBhvr>
                                        <p:cTn id="8"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bldLvl="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8194" name="文本框 9">
            <a:extLst>
              <a:ext uri="{FF2B5EF4-FFF2-40B4-BE49-F238E27FC236}">
                <a16:creationId xmlns:a16="http://schemas.microsoft.com/office/drawing/2014/main" id="{32166246-5860-47DE-8DA3-4CE4B3432423}"/>
              </a:ext>
            </a:extLst>
          </p:cNvPr>
          <p:cNvSpPr>
            <a:spLocks noChangeArrowheads="1"/>
          </p:cNvSpPr>
          <p:nvPr/>
        </p:nvSpPr>
        <p:spPr bwMode="auto">
          <a:xfrm>
            <a:off x="504825" y="1917700"/>
            <a:ext cx="8410575" cy="40011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r>
              <a:rPr sz="2000" b="1" dirty="0">
                <a:latin typeface="Times New Roman" panose="02020603050405020304" pitchFamily="18" charset="0"/>
                <a:ea typeface="宋体" panose="02010600030101010101" pitchFamily="2" charset="-122"/>
                <a:sym typeface="Times New Roman" panose="02020603050405020304" pitchFamily="18" charset="0"/>
              </a:rPr>
              <a:t>Having enough to eat is the bottom line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for</a:t>
            </a:r>
            <a:r>
              <a:rPr sz="2000" b="1" dirty="0">
                <a:latin typeface="Times New Roman" panose="02020603050405020304" pitchFamily="18" charset="0"/>
                <a:ea typeface="宋体" panose="02010600030101010101" pitchFamily="2" charset="-122"/>
                <a:sym typeface="Times New Roman" panose="02020603050405020304" pitchFamily="18" charset="0"/>
              </a:rPr>
              <a:t> food consumers.</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9219" name="Rectangle 82">
            <a:extLst>
              <a:ext uri="{FF2B5EF4-FFF2-40B4-BE49-F238E27FC236}">
                <a16:creationId xmlns:a16="http://schemas.microsoft.com/office/drawing/2014/main" id="{A7A6E65D-597E-42AF-AE39-077FF6AC76EF}"/>
              </a:ext>
            </a:extLst>
          </p:cNvPr>
          <p:cNvSpPr>
            <a:spLocks noChangeArrowheads="1"/>
          </p:cNvSpPr>
          <p:nvPr/>
        </p:nvSpPr>
        <p:spPr bwMode="auto">
          <a:xfrm>
            <a:off x="76200" y="1143000"/>
            <a:ext cx="8982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2.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Reaching</a:t>
            </a:r>
            <a:r>
              <a:rPr sz="2400" b="1" dirty="0">
                <a:latin typeface="Times New Roman" panose="02020603050405020304" pitchFamily="18" charset="0"/>
                <a:ea typeface="宋体" panose="02010600030101010101" pitchFamily="2" charset="-122"/>
                <a:sym typeface="Times New Roman" panose="02020603050405020304" pitchFamily="18" charset="0"/>
              </a:rPr>
              <a:t> a consensus on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p>
        </p:txBody>
      </p:sp>
      <p:pic>
        <p:nvPicPr>
          <p:cNvPr id="8197" name="Picture 5">
            <a:extLst>
              <a:ext uri="{FF2B5EF4-FFF2-40B4-BE49-F238E27FC236}">
                <a16:creationId xmlns:a16="http://schemas.microsoft.com/office/drawing/2014/main" id="{958D05A5-29A8-4684-B2F1-E77F7564D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475" y="2762250"/>
            <a:ext cx="2771775"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a:extLst>
              <a:ext uri="{FF2B5EF4-FFF2-40B4-BE49-F238E27FC236}">
                <a16:creationId xmlns:a16="http://schemas.microsoft.com/office/drawing/2014/main" id="{31557F1B-B4C8-4EDC-99DE-B05433952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8" y="2743200"/>
            <a:ext cx="2643187"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a:extLst>
              <a:ext uri="{FF2B5EF4-FFF2-40B4-BE49-F238E27FC236}">
                <a16:creationId xmlns:a16="http://schemas.microsoft.com/office/drawing/2014/main" id="{4F69B906-E72A-4036-99ED-6A6A66266F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7113" y="4137025"/>
            <a:ext cx="20764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31745">
            <a:extLst>
              <a:ext uri="{FF2B5EF4-FFF2-40B4-BE49-F238E27FC236}">
                <a16:creationId xmlns:a16="http://schemas.microsoft.com/office/drawing/2014/main" id="{5E5BB573-28CE-4036-8727-7C1046B8667B}"/>
              </a:ext>
            </a:extLst>
          </p:cNvPr>
          <p:cNvSpPr>
            <a:spLocks noChangeArrowheads="1"/>
          </p:cNvSpPr>
          <p:nvPr/>
        </p:nvSpPr>
        <p:spPr bwMode="auto">
          <a:xfrm>
            <a:off x="0" y="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III. China's Systematic Action on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500" fill="hold"/>
                                        <p:tgtEl>
                                          <p:spTgt spid="9219"/>
                                        </p:tgtEl>
                                        <p:attrNameLst>
                                          <p:attrName>ppt_x</p:attrName>
                                        </p:attrNameLst>
                                      </p:cBhvr>
                                      <p:tavLst>
                                        <p:tav tm="0">
                                          <p:val>
                                            <p:strVal val="#ppt_x"/>
                                          </p:val>
                                        </p:tav>
                                        <p:tav tm="100000">
                                          <p:val>
                                            <p:strVal val="#ppt_x"/>
                                          </p:val>
                                        </p:tav>
                                      </p:tavLst>
                                    </p:anim>
                                    <p:anim calcmode="lin" valueType="num">
                                      <p:cBhvr>
                                        <p:cTn id="8"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ldLvl="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9218" name="文本框 9">
            <a:extLst>
              <a:ext uri="{FF2B5EF4-FFF2-40B4-BE49-F238E27FC236}">
                <a16:creationId xmlns:a16="http://schemas.microsoft.com/office/drawing/2014/main" id="{E48A7B57-782B-47D0-9E2F-FEE9C5506971}"/>
              </a:ext>
            </a:extLst>
          </p:cNvPr>
          <p:cNvSpPr>
            <a:spLocks noChangeArrowheads="1"/>
          </p:cNvSpPr>
          <p:nvPr/>
        </p:nvSpPr>
        <p:spPr bwMode="auto">
          <a:xfrm>
            <a:off x="723900" y="1833563"/>
            <a:ext cx="8010525" cy="40011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eaLnBrk="1" hangingPunct="1">
              <a:spcBef>
                <a:spcPct val="0"/>
              </a:spcBef>
              <a:buClrTx/>
              <a:buSzTx/>
              <a:buFont typeface="Arial" panose="020B0604020202020204" pitchFamily="34" charset="0"/>
              <a:buNone/>
            </a:pPr>
            <a:r>
              <a:rPr sz="20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Food loss reduction </a:t>
            </a:r>
            <a:r>
              <a:rPr lang="en-US" altLang="zh-CN"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is</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like </a:t>
            </a:r>
            <a:r>
              <a:rPr lang="en-US" altLang="zh-CN"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de</a:t>
            </a:r>
            <a:r>
              <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veloping</a:t>
            </a:r>
            <a:r>
              <a:rPr sz="2000" b="1" baseline="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 an invisible farmland.</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243" name="Rectangle 82">
            <a:extLst>
              <a:ext uri="{FF2B5EF4-FFF2-40B4-BE49-F238E27FC236}">
                <a16:creationId xmlns:a16="http://schemas.microsoft.com/office/drawing/2014/main" id="{136872B2-FB20-4ED5-B436-FF5EE70D3FDA}"/>
              </a:ext>
            </a:extLst>
          </p:cNvPr>
          <p:cNvSpPr>
            <a:spLocks noChangeArrowheads="1"/>
          </p:cNvSpPr>
          <p:nvPr/>
        </p:nvSpPr>
        <p:spPr bwMode="auto">
          <a:xfrm>
            <a:off x="390525" y="1133475"/>
            <a:ext cx="85518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2. </a:t>
            </a:r>
            <a:r>
              <a:rPr lang="en-US" altLang="zh-CN" sz="2400" b="1" dirty="0">
                <a:latin typeface="Times New Roman" panose="02020603050405020304" pitchFamily="18" charset="0"/>
                <a:ea typeface="宋体" panose="02010600030101010101" pitchFamily="2" charset="-122"/>
                <a:sym typeface="Times New Roman" panose="02020603050405020304" pitchFamily="18" charset="0"/>
              </a:rPr>
              <a:t>Reaching</a:t>
            </a:r>
            <a:r>
              <a:rPr sz="2400" b="1" dirty="0">
                <a:latin typeface="Times New Roman" panose="02020603050405020304" pitchFamily="18" charset="0"/>
                <a:ea typeface="宋体" panose="02010600030101010101" pitchFamily="2" charset="-122"/>
                <a:sym typeface="Times New Roman" panose="02020603050405020304" pitchFamily="18" charset="0"/>
              </a:rPr>
              <a:t> a consensus on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p>
        </p:txBody>
      </p:sp>
      <p:pic>
        <p:nvPicPr>
          <p:cNvPr id="9221" name="Picture 5">
            <a:extLst>
              <a:ext uri="{FF2B5EF4-FFF2-40B4-BE49-F238E27FC236}">
                <a16:creationId xmlns:a16="http://schemas.microsoft.com/office/drawing/2014/main" id="{9E898413-0C6C-46F0-88E0-1A160E806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425" y="3070225"/>
            <a:ext cx="3509963"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a:extLst>
              <a:ext uri="{FF2B5EF4-FFF2-40B4-BE49-F238E27FC236}">
                <a16:creationId xmlns:a16="http://schemas.microsoft.com/office/drawing/2014/main" id="{A11E9797-3FDE-42AE-9189-EF97785B1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 y="3059113"/>
            <a:ext cx="4570413" cy="287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3" name="Text Box 7">
            <a:extLst>
              <a:ext uri="{FF2B5EF4-FFF2-40B4-BE49-F238E27FC236}">
                <a16:creationId xmlns:a16="http://schemas.microsoft.com/office/drawing/2014/main" id="{C528DC33-29A2-4461-8C88-71CCC1907649}"/>
              </a:ext>
            </a:extLst>
          </p:cNvPr>
          <p:cNvSpPr txBox="1">
            <a:spLocks noChangeArrowheads="1"/>
          </p:cNvSpPr>
          <p:nvPr/>
        </p:nvSpPr>
        <p:spPr bwMode="auto">
          <a:xfrm>
            <a:off x="852487" y="2506663"/>
            <a:ext cx="79581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baseline="0" dirty="0">
                <a:latin typeface="Times New Roman" panose="02020603050405020304" pitchFamily="18" charset="0"/>
                <a:sym typeface="Times New Roman" panose="02020603050405020304" pitchFamily="18" charset="0"/>
              </a:rPr>
              <a:t>That each of 1.4 billion people saves one grain of rice would be 70 tons of grain.</a:t>
            </a:r>
            <a:r>
              <a:rPr dirty="0">
                <a:latin typeface="Times New Roman" panose="02020603050405020304" pitchFamily="18" charset="0"/>
                <a:sym typeface="Times New Roman" panose="02020603050405020304" pitchFamily="18" charset="0"/>
              </a:rPr>
              <a:t> </a:t>
            </a:r>
          </a:p>
        </p:txBody>
      </p:sp>
      <p:sp>
        <p:nvSpPr>
          <p:cNvPr id="8" name="文本框 31745">
            <a:extLst>
              <a:ext uri="{FF2B5EF4-FFF2-40B4-BE49-F238E27FC236}">
                <a16:creationId xmlns:a16="http://schemas.microsoft.com/office/drawing/2014/main" id="{5E5BB573-28CE-4036-8727-7C1046B8667B}"/>
              </a:ext>
            </a:extLst>
          </p:cNvPr>
          <p:cNvSpPr>
            <a:spLocks noChangeArrowheads="1"/>
          </p:cNvSpPr>
          <p:nvPr/>
        </p:nvSpPr>
        <p:spPr bwMode="auto">
          <a:xfrm>
            <a:off x="0" y="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III. China's Systematic Action on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p:cTn id="7" dur="500" fill="hold"/>
                                        <p:tgtEl>
                                          <p:spTgt spid="10243"/>
                                        </p:tgtEl>
                                        <p:attrNameLst>
                                          <p:attrName>ppt_x</p:attrName>
                                        </p:attrNameLst>
                                      </p:cBhvr>
                                      <p:tavLst>
                                        <p:tav tm="0">
                                          <p:val>
                                            <p:strVal val="#ppt_x"/>
                                          </p:val>
                                        </p:tav>
                                        <p:tav tm="100000">
                                          <p:val>
                                            <p:strVal val="#ppt_x"/>
                                          </p:val>
                                        </p:tav>
                                      </p:tavLst>
                                    </p:anim>
                                    <p:anim calcmode="lin" valueType="num">
                                      <p:cBhvr>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ldLvl="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FFFFA9"/>
            </a:gs>
            <a:gs pos="31000">
              <a:srgbClr val="FFFFCF"/>
            </a:gs>
            <a:gs pos="100000">
              <a:srgbClr val="FFFFF7"/>
            </a:gs>
          </a:gsLst>
          <a:path path="rect">
            <a:fillToRect l="50000" r="50000" b="100000"/>
          </a:path>
        </a:gradFill>
        <a:effectLst/>
      </p:bgPr>
    </p:bg>
    <p:spTree>
      <p:nvGrpSpPr>
        <p:cNvPr id="1" name=""/>
        <p:cNvGrpSpPr/>
        <p:nvPr/>
      </p:nvGrpSpPr>
      <p:grpSpPr>
        <a:xfrm>
          <a:off x="0" y="0"/>
          <a:ext cx="0" cy="0"/>
          <a:chOff x="0" y="0"/>
          <a:chExt cx="0" cy="0"/>
        </a:xfrm>
      </p:grpSpPr>
      <p:sp>
        <p:nvSpPr>
          <p:cNvPr id="11266" name="Rectangle 82">
            <a:extLst>
              <a:ext uri="{FF2B5EF4-FFF2-40B4-BE49-F238E27FC236}">
                <a16:creationId xmlns:a16="http://schemas.microsoft.com/office/drawing/2014/main" id="{2559CFD2-3655-46E5-964B-76F63D9F7F7E}"/>
              </a:ext>
            </a:extLst>
          </p:cNvPr>
          <p:cNvSpPr>
            <a:spLocks noChangeArrowheads="1"/>
          </p:cNvSpPr>
          <p:nvPr/>
        </p:nvSpPr>
        <p:spPr bwMode="auto">
          <a:xfrm>
            <a:off x="0" y="100965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2400" b="1" dirty="0">
                <a:latin typeface="Times New Roman" panose="02020603050405020304" pitchFamily="18" charset="0"/>
                <a:ea typeface="宋体" panose="02010600030101010101" pitchFamily="2" charset="-122"/>
                <a:sym typeface="Times New Roman" panose="02020603050405020304" pitchFamily="18" charset="0"/>
              </a:rPr>
              <a:t>3. Systemizing the entire industry chain to promote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243" name="文本框 9">
            <a:extLst>
              <a:ext uri="{FF2B5EF4-FFF2-40B4-BE49-F238E27FC236}">
                <a16:creationId xmlns:a16="http://schemas.microsoft.com/office/drawing/2014/main" id="{F6A47A84-5BEB-474F-B6D9-B01817490699}"/>
              </a:ext>
            </a:extLst>
          </p:cNvPr>
          <p:cNvSpPr>
            <a:spLocks noChangeArrowheads="1"/>
          </p:cNvSpPr>
          <p:nvPr/>
        </p:nvSpPr>
        <p:spPr bwMode="auto">
          <a:xfrm>
            <a:off x="971550" y="1698625"/>
            <a:ext cx="7658100" cy="224676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just" eaLnBrk="1" hangingPunct="1">
              <a:spcBef>
                <a:spcPct val="0"/>
              </a:spcBef>
              <a:buClrTx/>
              <a:buSzTx/>
              <a:buFont typeface="Wingdings" panose="05000000000000000000" pitchFamily="2" charset="2"/>
              <a:buChar char="l"/>
            </a:pPr>
            <a:r>
              <a:rPr sz="2000" b="1" dirty="0">
                <a:latin typeface="Times New Roman" panose="02020603050405020304" pitchFamily="18" charset="0"/>
                <a:ea typeface="宋体" panose="02010600030101010101" pitchFamily="2" charset="-122"/>
                <a:sym typeface="Times New Roman" panose="02020603050405020304" pitchFamily="18" charset="0"/>
              </a:rPr>
              <a:t>Food saving and loss reduction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call</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for</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concerted</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efforts</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of</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sz="2000" b="1" dirty="0">
                <a:latin typeface="Times New Roman" panose="02020603050405020304" pitchFamily="18" charset="0"/>
                <a:ea typeface="宋体" panose="02010600030101010101" pitchFamily="2" charset="-122"/>
                <a:sym typeface="Times New Roman" panose="02020603050405020304" pitchFamily="18" charset="0"/>
              </a:rPr>
              <a:t>food producers, consumers, and managers,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as</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well</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as</a:t>
            </a:r>
            <a:r>
              <a:rPr sz="2000" b="1" dirty="0">
                <a:latin typeface="Times New Roman" panose="02020603050405020304" pitchFamily="18" charset="0"/>
                <a:ea typeface="宋体" panose="02010600030101010101" pitchFamily="2" charset="-122"/>
                <a:sym typeface="Times New Roman" panose="02020603050405020304" pitchFamily="18" charset="0"/>
              </a:rPr>
              <a:t> coordination and promotion of the entire industry chain.</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en-US" altLang="zh-CN" sz="2000" b="1"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endParaRPr>
          </a:p>
          <a:p>
            <a:pPr algn="just" eaLnBrk="1" hangingPunct="1">
              <a:spcBef>
                <a:spcPct val="0"/>
              </a:spcBef>
              <a:buClrTx/>
              <a:buSzTx/>
              <a:buFont typeface="Wingdings" panose="05000000000000000000" pitchFamily="2" charset="2"/>
              <a:buChar char="l"/>
            </a:pPr>
            <a:r>
              <a:rPr sz="2000" b="1" dirty="0">
                <a:latin typeface="Times New Roman" panose="02020603050405020304" pitchFamily="18" charset="0"/>
                <a:ea typeface="宋体" panose="02010600030101010101" pitchFamily="2" charset="-122"/>
                <a:sym typeface="Times New Roman" panose="02020603050405020304" pitchFamily="18" charset="0"/>
              </a:rPr>
              <a:t>The industrial chain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consisted</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sz="2000" b="1" dirty="0">
                <a:latin typeface="Times New Roman" panose="02020603050405020304" pitchFamily="18" charset="0"/>
                <a:ea typeface="宋体" panose="02010600030101010101" pitchFamily="2" charset="-122"/>
                <a:sym typeface="Times New Roman" panose="02020603050405020304" pitchFamily="18" charset="0"/>
              </a:rPr>
              <a:t>of harvesting, farmers' storage, purchase, warehousing, logistics, processing, supply and sales links up food producers, consumers, and managers. Food loss could occur in any link and </a:t>
            </a:r>
            <a:r>
              <a:rPr lang="en-US" altLang="zh-CN" sz="2000" b="1" dirty="0">
                <a:latin typeface="Times New Roman" panose="02020603050405020304" pitchFamily="18" charset="0"/>
                <a:ea typeface="宋体" panose="02010600030101010101" pitchFamily="2" charset="-122"/>
                <a:sym typeface="Times New Roman" panose="02020603050405020304" pitchFamily="18" charset="0"/>
              </a:rPr>
              <a:t>upon</a:t>
            </a:r>
            <a:r>
              <a:rPr lang="zh-CN" altLang="en-US" sz="2000" b="1" dirty="0">
                <a:latin typeface="Times New Roman" panose="02020603050405020304" pitchFamily="18" charset="0"/>
                <a:ea typeface="宋体" panose="02010600030101010101" pitchFamily="2" charset="-122"/>
                <a:sym typeface="Times New Roman" panose="02020603050405020304" pitchFamily="18" charset="0"/>
              </a:rPr>
              <a:t> </a:t>
            </a:r>
            <a:r>
              <a:rPr sz="2000" b="1" dirty="0">
                <a:latin typeface="Times New Roman" panose="02020603050405020304" pitchFamily="18" charset="0"/>
                <a:ea typeface="宋体" panose="02010600030101010101" pitchFamily="2" charset="-122"/>
                <a:sym typeface="Times New Roman" panose="02020603050405020304" pitchFamily="18" charset="0"/>
              </a:rPr>
              <a:t>any subject.</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10244" name="图片 2">
            <a:extLst>
              <a:ext uri="{FF2B5EF4-FFF2-40B4-BE49-F238E27FC236}">
                <a16:creationId xmlns:a16="http://schemas.microsoft.com/office/drawing/2014/main" id="{36A3410C-F7B1-478F-8DD9-03D181326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800" y="4164013"/>
            <a:ext cx="3562350"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图片 4">
            <a:extLst>
              <a:ext uri="{FF2B5EF4-FFF2-40B4-BE49-F238E27FC236}">
                <a16:creationId xmlns:a16="http://schemas.microsoft.com/office/drawing/2014/main" id="{3F506A3C-C13E-41B9-83BF-C75899C51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913" y="4162425"/>
            <a:ext cx="3087687"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31745">
            <a:extLst>
              <a:ext uri="{FF2B5EF4-FFF2-40B4-BE49-F238E27FC236}">
                <a16:creationId xmlns:a16="http://schemas.microsoft.com/office/drawing/2014/main" id="{5E5BB573-28CE-4036-8727-7C1046B8667B}"/>
              </a:ext>
            </a:extLst>
          </p:cNvPr>
          <p:cNvSpPr>
            <a:spLocks noChangeArrowheads="1"/>
          </p:cNvSpPr>
          <p:nvPr/>
        </p:nvSpPr>
        <p:spPr bwMode="auto">
          <a:xfrm>
            <a:off x="0" y="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itchFamily="2" charset="0"/>
                <a:ea typeface="黑体" panose="02010609060101010101" pitchFamily="49" charset="-122"/>
                <a:sym typeface="Franklin Gothic Book" pitchFamily="2"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itchFamily="2" charset="0"/>
                <a:ea typeface="黑体" panose="02010609060101010101" pitchFamily="49" charset="-122"/>
                <a:sym typeface="Franklin Gothic Book" pitchFamily="2"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itchFamily="2" charset="0"/>
                <a:ea typeface="黑体" panose="02010609060101010101" pitchFamily="49" charset="-122"/>
                <a:sym typeface="Franklin Gothic Book" pitchFamily="2"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itchFamily="2" charset="0"/>
                <a:ea typeface="黑体" panose="02010609060101010101" pitchFamily="49" charset="-122"/>
                <a:sym typeface="Franklin Gothic Book" pitchFamily="2" charset="0"/>
              </a:defRPr>
            </a:lvl9pPr>
          </a:lstStyle>
          <a:p>
            <a:pPr algn="ctr" eaLnBrk="1" hangingPunct="1">
              <a:spcBef>
                <a:spcPct val="0"/>
              </a:spcBef>
              <a:buClrTx/>
              <a:buSzTx/>
              <a:buFont typeface="Arial" panose="020B0604020202020204" pitchFamily="34" charset="0"/>
              <a:buNone/>
            </a:pP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III. China's Systematic Action on Food Saving and Loss Reduction</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500" fill="hold"/>
                                        <p:tgtEl>
                                          <p:spTgt spid="11266"/>
                                        </p:tgtEl>
                                        <p:attrNameLst>
                                          <p:attrName>ppt_x</p:attrName>
                                        </p:attrNameLst>
                                      </p:cBhvr>
                                      <p:tavLst>
                                        <p:tav tm="0">
                                          <p:val>
                                            <p:strVal val="#ppt_x"/>
                                          </p:val>
                                        </p:tav>
                                        <p:tav tm="100000">
                                          <p:val>
                                            <p:strVal val="#ppt_x"/>
                                          </p:val>
                                        </p:tav>
                                      </p:tavLst>
                                    </p:anim>
                                    <p:anim calcmode="lin" valueType="num">
                                      <p:cBhvr>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ldLvl="0" autoUpdateAnimBg="0"/>
    </p:bldLst>
  </p:timing>
</p:sld>
</file>

<file path=ppt/theme/theme1.xml><?xml version="1.0" encoding="utf-8"?>
<a:theme xmlns:a="http://schemas.openxmlformats.org/drawingml/2006/main" name="暗香扑面">
  <a:themeElements>
    <a:clrScheme name="">
      <a:dk1>
        <a:srgbClr val="000000"/>
      </a:dk1>
      <a:lt1>
        <a:srgbClr val="FFFFFF"/>
      </a:lt1>
      <a:dk2>
        <a:srgbClr val="2F2F2F"/>
      </a:dk2>
      <a:lt2>
        <a:srgbClr val="FFFFF4"/>
      </a:lt2>
      <a:accent1>
        <a:srgbClr val="918415"/>
      </a:accent1>
      <a:accent2>
        <a:srgbClr val="C47546"/>
      </a:accent2>
      <a:accent3>
        <a:srgbClr val="FFFFFF"/>
      </a:accent3>
      <a:accent4>
        <a:srgbClr val="000000"/>
      </a:accent4>
      <a:accent5>
        <a:srgbClr val="C7C2AA"/>
      </a:accent5>
      <a:accent6>
        <a:srgbClr val="B1693F"/>
      </a:accent6>
      <a:hlink>
        <a:srgbClr val="00D5D5"/>
      </a:hlink>
      <a:folHlink>
        <a:srgbClr val="DD00DD"/>
      </a:folHlink>
    </a:clrScheme>
    <a:fontScheme name="暗香扑面">
      <a:majorFont>
        <a:latin typeface="Franklin Gothic Medium"/>
        <a:ea typeface="微软雅黑"/>
        <a:cs typeface=""/>
      </a:majorFont>
      <a:minorFont>
        <a:latin typeface="Franklin Gothic Book"/>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255</TotalTime>
  <Pages>0</Pages>
  <Words>2439</Words>
  <Characters>0</Characters>
  <Application>Microsoft Macintosh PowerPoint</Application>
  <DocSecurity>0</DocSecurity>
  <PresentationFormat>全屏显示(4:3)</PresentationFormat>
  <Lines>0</Lines>
  <Paragraphs>124</Paragraphs>
  <Slides>33</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33</vt:i4>
      </vt:variant>
    </vt:vector>
  </HeadingPairs>
  <TitlesOfParts>
    <vt:vector size="41" baseType="lpstr">
      <vt:lpstr>黑体</vt:lpstr>
      <vt:lpstr>Arial</vt:lpstr>
      <vt:lpstr>Franklin Gothic Book</vt:lpstr>
      <vt:lpstr>Franklin Gothic Medium</vt:lpstr>
      <vt:lpstr>Times New Roman</vt:lpstr>
      <vt:lpstr>Wingdings</vt:lpstr>
      <vt:lpstr>Wingdings 2</vt:lpstr>
      <vt:lpstr>暗香扑面</vt:lpstr>
      <vt:lpstr>China's Systematic Action on Food Loss Reduction and Policy Support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中国系统减损和政策支持</dc:title>
  <dc:creator>Administrator</dc:creator>
  <cp:lastModifiedBy>J</cp:lastModifiedBy>
  <cp:revision>47</cp:revision>
  <dcterms:created xsi:type="dcterms:W3CDTF">2020-10-09T03:02:39Z</dcterms:created>
  <dcterms:modified xsi:type="dcterms:W3CDTF">2020-11-18T11:14:23Z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2052-9.1.0.4795</vt:lpwstr>
  </property>
</Properties>
</file>