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16" r:id="rId3"/>
    <p:sldId id="256" r:id="rId5"/>
    <p:sldId id="423" r:id="rId6"/>
    <p:sldId id="424" r:id="rId7"/>
    <p:sldId id="447" r:id="rId8"/>
    <p:sldId id="448" r:id="rId9"/>
    <p:sldId id="451" r:id="rId10"/>
    <p:sldId id="452" r:id="rId11"/>
    <p:sldId id="449" r:id="rId12"/>
    <p:sldId id="426" r:id="rId13"/>
    <p:sldId id="427" r:id="rId14"/>
    <p:sldId id="450" r:id="rId15"/>
    <p:sldId id="428" r:id="rId16"/>
    <p:sldId id="429" r:id="rId17"/>
    <p:sldId id="430" r:id="rId18"/>
    <p:sldId id="455" r:id="rId19"/>
    <p:sldId id="422" r:id="rId20"/>
    <p:sldId id="456" r:id="rId21"/>
    <p:sldId id="440" r:id="rId22"/>
    <p:sldId id="457" r:id="rId23"/>
    <p:sldId id="431" r:id="rId24"/>
    <p:sldId id="432" r:id="rId25"/>
    <p:sldId id="434" r:id="rId26"/>
    <p:sldId id="435" r:id="rId27"/>
    <p:sldId id="442" r:id="rId28"/>
    <p:sldId id="443" r:id="rId29"/>
    <p:sldId id="454" r:id="rId30"/>
    <p:sldId id="439" r:id="rId31"/>
    <p:sldId id="438" r:id="rId32"/>
    <p:sldId id="437" r:id="rId33"/>
    <p:sldId id="436" r:id="rId34"/>
    <p:sldId id="444" r:id="rId35"/>
    <p:sldId id="458" r:id="rId36"/>
    <p:sldId id="420" r:id="rId37"/>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userDrawn="1">
          <p15:clr>
            <a:srgbClr val="A4A3A4"/>
          </p15:clr>
        </p15:guide>
        <p15:guide id="2" pos="415" userDrawn="1">
          <p15:clr>
            <a:srgbClr val="A4A3A4"/>
          </p15:clr>
        </p15:guide>
        <p15:guide id="3" pos="4929" userDrawn="1">
          <p15:clr>
            <a:srgbClr val="A4A3A4"/>
          </p15:clr>
        </p15:guide>
        <p15:guide id="4" pos="3842" userDrawn="1">
          <p15:clr>
            <a:srgbClr val="A4A3A4"/>
          </p15:clr>
        </p15:guide>
        <p15:guide id="5" orient="horz" pos="2487" userDrawn="1">
          <p15:clr>
            <a:srgbClr val="A4A3A4"/>
          </p15:clr>
        </p15:guide>
        <p15:guide id="6" pos="298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como RE" initials="GR" lastIdx="3" clrIdx="0"/>
  <p:cmAuthor id="2" name="M. Waid" initials="MW"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BC"/>
    <a:srgbClr val="00B485"/>
    <a:srgbClr val="F47847"/>
    <a:srgbClr val="2C7847"/>
    <a:srgbClr val="982B56"/>
    <a:srgbClr val="1A4262"/>
    <a:srgbClr val="B79F8D"/>
    <a:srgbClr val="008868"/>
    <a:srgbClr val="36B5BB"/>
    <a:srgbClr val="ECD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8" autoAdjust="0"/>
    <p:restoredTop sz="93387" autoAdjust="0"/>
  </p:normalViewPr>
  <p:slideViewPr>
    <p:cSldViewPr snapToGrid="0" showGuides="1">
      <p:cViewPr varScale="1">
        <p:scale>
          <a:sx n="104" d="100"/>
          <a:sy n="104" d="100"/>
        </p:scale>
        <p:origin x="690" y="102"/>
      </p:cViewPr>
      <p:guideLst>
        <p:guide orient="horz" pos="1692"/>
        <p:guide pos="415"/>
        <p:guide pos="4929"/>
        <p:guide pos="3842"/>
        <p:guide orient="horz" pos="2487"/>
        <p:guide pos="298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gs" Target="tags/tag11.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3B4FE-D1FB-4EB8-86E9-B3A3E176F95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F5AA-9C31-4ED1-824B-C860FDEFBFC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82B5EE-AE52-4E9A-8EC8-6024C737824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82B5EE-AE52-4E9A-8EC8-6024C737824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p:spPr>
        <p:txBody>
          <a:bodyPr/>
          <a:lstStyle/>
          <a:p>
            <a:endParaRPr lang="en-GB"/>
          </a:p>
        </p:txBody>
      </p:sp>
      <p:sp>
        <p:nvSpPr>
          <p:cNvPr id="5" name="Footer Placeholder 4"/>
          <p:cNvSpPr>
            <a:spLocks noGrp="1"/>
          </p:cNvSpPr>
          <p:nvPr>
            <p:ph type="ftr" sz="quarter" idx="11"/>
          </p:nvPr>
        </p:nvSpPr>
        <p:spPr>
          <a:xfrm>
            <a:off x="4038600" y="6356350"/>
            <a:ext cx="4114800" cy="365125"/>
          </a:xfrm>
        </p:spPr>
        <p:txBody>
          <a:bodyPr/>
          <a:lstStyle/>
          <a:p>
            <a:endParaRPr lang="en-GB"/>
          </a:p>
        </p:txBody>
      </p:sp>
      <p:sp>
        <p:nvSpPr>
          <p:cNvPr id="6" name="Slide Number Placeholder 5"/>
          <p:cNvSpPr>
            <a:spLocks noGrp="1"/>
          </p:cNvSpPr>
          <p:nvPr>
            <p:ph type="sldNum" sz="quarter" idx="12"/>
          </p:nvPr>
        </p:nvSpPr>
        <p:spPr>
          <a:xfrm>
            <a:off x="8610600" y="6356350"/>
            <a:ext cx="2743200" cy="365125"/>
          </a:xfrm>
        </p:spPr>
        <p:txBody>
          <a:bodyPr/>
          <a:lstStyle/>
          <a:p>
            <a:fld id="{7F4C1676-8445-4D51-B6FB-DBF39B779976}" type="slidenum">
              <a:rPr lang="en-GB" smtClean="0"/>
            </a:fld>
            <a:endParaRPr lang="en-GB"/>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image" Target="../media/image30.png"/><Relationship Id="rId7" Type="http://schemas.openxmlformats.org/officeDocument/2006/relationships/tags" Target="../tags/tag6.xml"/><Relationship Id="rId6" Type="http://schemas.openxmlformats.org/officeDocument/2006/relationships/image" Target="../media/image29.png"/><Relationship Id="rId5" Type="http://schemas.openxmlformats.org/officeDocument/2006/relationships/tags" Target="../tags/tag5.xml"/><Relationship Id="rId4" Type="http://schemas.openxmlformats.org/officeDocument/2006/relationships/image" Target="../media/image28.jpeg"/><Relationship Id="rId3" Type="http://schemas.openxmlformats.org/officeDocument/2006/relationships/image" Target="../media/image27.png"/><Relationship Id="rId2" Type="http://schemas.openxmlformats.org/officeDocument/2006/relationships/tags" Target="../tags/tag4.xml"/><Relationship Id="rId15" Type="http://schemas.openxmlformats.org/officeDocument/2006/relationships/notesSlide" Target="../notesSlides/notesSlide15.xml"/><Relationship Id="rId14" Type="http://schemas.openxmlformats.org/officeDocument/2006/relationships/slideLayout" Target="../slideLayouts/slideLayout12.xml"/><Relationship Id="rId13" Type="http://schemas.openxmlformats.org/officeDocument/2006/relationships/tags" Target="../tags/tag9.xml"/><Relationship Id="rId12" Type="http://schemas.openxmlformats.org/officeDocument/2006/relationships/image" Target="../media/image32.png"/><Relationship Id="rId11" Type="http://schemas.openxmlformats.org/officeDocument/2006/relationships/tags" Target="../tags/tag8.xml"/><Relationship Id="rId10" Type="http://schemas.openxmlformats.org/officeDocument/2006/relationships/image" Target="../media/image31.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33.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2.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2.xml"/><Relationship Id="rId2" Type="http://schemas.openxmlformats.org/officeDocument/2006/relationships/image" Target="../media/image36.pn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2.xml"/><Relationship Id="rId4" Type="http://schemas.openxmlformats.org/officeDocument/2006/relationships/image" Target="../media/image38.jpeg"/><Relationship Id="rId3" Type="http://schemas.openxmlformats.org/officeDocument/2006/relationships/tags" Target="../tags/tag10.xml"/><Relationship Id="rId2" Type="http://schemas.openxmlformats.org/officeDocument/2006/relationships/image" Target="../media/image37.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2.xml"/><Relationship Id="rId2" Type="http://schemas.openxmlformats.org/officeDocument/2006/relationships/image" Target="../media/image39.pn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2.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2.xml"/><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2.xml"/><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2.xml"/><Relationship Id="rId2" Type="http://schemas.openxmlformats.org/officeDocument/2006/relationships/image" Target="../media/image47.jpeg"/><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12.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2.xml"/><Relationship Id="rId2" Type="http://schemas.openxmlformats.org/officeDocument/2006/relationships/image" Target="../media/image51.jpeg"/><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2.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12.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9" Type="http://schemas.openxmlformats.org/officeDocument/2006/relationships/image" Target="../media/image78.png"/><Relationship Id="rId8" Type="http://schemas.openxmlformats.org/officeDocument/2006/relationships/image" Target="../media/image77.png"/><Relationship Id="rId7" Type="http://schemas.openxmlformats.org/officeDocument/2006/relationships/image" Target="../media/image76.png"/><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png"/><Relationship Id="rId12" Type="http://schemas.openxmlformats.org/officeDocument/2006/relationships/notesSlide" Target="../notesSlides/notesSlide33.xml"/><Relationship Id="rId11" Type="http://schemas.openxmlformats.org/officeDocument/2006/relationships/slideLayout" Target="../slideLayouts/slideLayout12.xml"/><Relationship Id="rId10" Type="http://schemas.openxmlformats.org/officeDocument/2006/relationships/image" Target="../media/image79.png"/><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image" Target="../media/image6.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10.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image" Target="../media/image15.png"/><Relationship Id="rId7" Type="http://schemas.openxmlformats.org/officeDocument/2006/relationships/tags" Target="../tags/tag2.xml"/><Relationship Id="rId6" Type="http://schemas.openxmlformats.org/officeDocument/2006/relationships/image" Target="../media/image14.jpeg"/><Relationship Id="rId5" Type="http://schemas.openxmlformats.org/officeDocument/2006/relationships/tags" Target="../tags/tag1.xml"/><Relationship Id="rId4" Type="http://schemas.openxmlformats.org/officeDocument/2006/relationships/image" Target="../media/image13.png"/><Relationship Id="rId3" Type="http://schemas.openxmlformats.org/officeDocument/2006/relationships/image" Target="../media/image12.jpeg"/><Relationship Id="rId2" Type="http://schemas.openxmlformats.org/officeDocument/2006/relationships/image" Target="../media/image11.jpeg"/><Relationship Id="rId15" Type="http://schemas.openxmlformats.org/officeDocument/2006/relationships/notesSlide" Target="../notesSlides/notesSlide9.xml"/><Relationship Id="rId14" Type="http://schemas.openxmlformats.org/officeDocument/2006/relationships/slideLayout" Target="../slideLayouts/slideLayout12.xml"/><Relationship Id="rId13" Type="http://schemas.openxmlformats.org/officeDocument/2006/relationships/image" Target="../media/image19.png"/><Relationship Id="rId12" Type="http://schemas.openxmlformats.org/officeDocument/2006/relationships/image" Target="../media/image18.jpeg"/><Relationship Id="rId11" Type="http://schemas.openxmlformats.org/officeDocument/2006/relationships/tags" Target="../tags/tag3.xml"/><Relationship Id="rId10" Type="http://schemas.openxmlformats.org/officeDocument/2006/relationships/image" Target="../media/image17.jpe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文本框 8"/>
          <p:cNvSpPr txBox="1"/>
          <p:nvPr/>
        </p:nvSpPr>
        <p:spPr>
          <a:xfrm>
            <a:off x="6003633" y="2246757"/>
            <a:ext cx="184730" cy="1311128"/>
          </a:xfrm>
          <a:prstGeom prst="rect">
            <a:avLst/>
          </a:prstGeom>
          <a:noFill/>
        </p:spPr>
        <p:txBody>
          <a:bodyPr wrap="none" rtlCol="0" anchor="t">
            <a:spAutoFit/>
          </a:bodyPr>
          <a:lstStyle/>
          <a:p>
            <a:pPr algn="ctr" fontAlgn="auto">
              <a:lnSpc>
                <a:spcPct val="90000"/>
              </a:lnSpc>
            </a:pPr>
            <a:br>
              <a:rPr lang="en-GB" sz="4400" dirty="0">
                <a:latin typeface="Open Sans" panose="020B0606030504020204" pitchFamily="34" charset="0"/>
                <a:ea typeface="Open Sans" panose="020B0606030504020204" pitchFamily="34" charset="0"/>
                <a:cs typeface="Open Sans" panose="020B0606030504020204" pitchFamily="34" charset="0"/>
                <a:sym typeface="+mn-ea"/>
              </a:rPr>
            </a:br>
            <a:endParaRPr lang="zh-CN" altLang="en-US" sz="4400" dirty="0"/>
          </a:p>
        </p:txBody>
      </p:sp>
      <p:sp>
        <p:nvSpPr>
          <p:cNvPr id="21" name="等腰三角形 20"/>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22" name="图片 21" descr="图形用户界面, 应用程序&#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2602" y="5244522"/>
            <a:ext cx="5967367" cy="1645936"/>
          </a:xfrm>
          <a:prstGeom prst="rect">
            <a:avLst/>
          </a:prstGeom>
        </p:spPr>
      </p:pic>
      <p:sp>
        <p:nvSpPr>
          <p:cNvPr id="3" name="文本框 2"/>
          <p:cNvSpPr txBox="1"/>
          <p:nvPr/>
        </p:nvSpPr>
        <p:spPr>
          <a:xfrm>
            <a:off x="461517" y="2580277"/>
            <a:ext cx="12192000" cy="707886"/>
          </a:xfrm>
          <a:prstGeom prst="rect">
            <a:avLst/>
          </a:prstGeom>
          <a:noFill/>
        </p:spPr>
        <p:txBody>
          <a:bodyPr wrap="square">
            <a:spAutoFit/>
          </a:bodyPr>
          <a:lstStyle/>
          <a:p>
            <a:r>
              <a:rPr lang="en-US" altLang="zh-CN" sz="4000" b="1" dirty="0"/>
              <a:t>Grain Food Processing Technologies and Application</a:t>
            </a:r>
            <a:endParaRPr lang="zh-CN" altLang="en-US" sz="4000" b="1" dirty="0"/>
          </a:p>
        </p:txBody>
      </p:sp>
      <p:sp>
        <p:nvSpPr>
          <p:cNvPr id="5" name="文本框 4"/>
          <p:cNvSpPr txBox="1"/>
          <p:nvPr/>
        </p:nvSpPr>
        <p:spPr>
          <a:xfrm>
            <a:off x="1201479" y="4628109"/>
            <a:ext cx="9027042" cy="1569660"/>
          </a:xfrm>
          <a:prstGeom prst="rect">
            <a:avLst/>
          </a:prstGeom>
          <a:noFill/>
        </p:spPr>
        <p:txBody>
          <a:bodyPr wrap="square" rtlCol="0">
            <a:spAutoFit/>
          </a:bodyPr>
          <a:lstStyle/>
          <a:p>
            <a:pPr algn="ctr"/>
            <a:r>
              <a:rPr lang="en-US" altLang="zh-CN" sz="2400" b="1" dirty="0"/>
              <a:t>Na-Na Wu  Professor/</a:t>
            </a:r>
            <a:r>
              <a:rPr lang="en-US" altLang="zh-CN" sz="2400" b="1" dirty="0" err="1"/>
              <a:t>ph.D</a:t>
            </a:r>
            <a:endParaRPr lang="en-US" altLang="zh-CN" sz="2400" b="1" dirty="0"/>
          </a:p>
          <a:p>
            <a:pPr algn="ctr"/>
            <a:r>
              <a:rPr lang="en-US" altLang="zh-CN" sz="2400" b="1" dirty="0"/>
              <a:t>Research Institute of Grain and Oil Processing</a:t>
            </a:r>
            <a:endParaRPr lang="en-US" altLang="zh-CN" sz="2400" b="1" dirty="0"/>
          </a:p>
          <a:p>
            <a:pPr algn="ctr"/>
            <a:r>
              <a:rPr lang="en-US" altLang="zh-CN" sz="2400" b="1" dirty="0"/>
              <a:t>Academy of National Food and Strategic Reserves Administration</a:t>
            </a:r>
            <a:endParaRPr lang="en-US" altLang="zh-CN" sz="2400" b="1" dirty="0"/>
          </a:p>
          <a:p>
            <a:pPr algn="ctr"/>
            <a:r>
              <a:rPr lang="en-US" altLang="zh-CN" sz="2400" b="1" dirty="0"/>
              <a:t>Sep 26, 2024</a:t>
            </a:r>
            <a:endParaRPr lang="zh-CN" altLang="en-US" sz="2400" b="1"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824254" y="4149031"/>
            <a:ext cx="10119579" cy="1665688"/>
          </a:xfrm>
          <a:prstGeom prst="rect">
            <a:avLst/>
          </a:prstGeom>
        </p:spPr>
        <p:txBody>
          <a:bodyPr wrap="none" lIns="91415" tIns="45708" rIns="91415" bIns="45708">
            <a:spAutoFit/>
          </a:bodyPr>
          <a:lstStyle/>
          <a:p>
            <a:pPr>
              <a:lnSpc>
                <a:spcPct val="150000"/>
              </a:lnSpc>
            </a:pPr>
            <a:r>
              <a:rPr lang="en-US" altLang="zh-CN" sz="3600" b="1" dirty="0">
                <a:solidFill>
                  <a:schemeClr val="accent2"/>
                </a:solidFill>
                <a:latin typeface="Open Sans Regular" panose="020B0606030504020204" charset="0"/>
                <a:ea typeface="微软雅黑" panose="020B0503020204020204" pitchFamily="34" charset="-122"/>
                <a:cs typeface="Open Sans Regular" panose="020B0606030504020204" charset="0"/>
              </a:rPr>
              <a:t>The Problems that Needs to be Solved </a:t>
            </a:r>
            <a:endParaRPr lang="en-US" altLang="zh-CN" sz="3600" b="1" dirty="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nSpc>
                <a:spcPct val="150000"/>
              </a:lnSpc>
            </a:pPr>
            <a:r>
              <a:rPr lang="en-US" altLang="zh-CN" sz="3600" b="1" dirty="0">
                <a:solidFill>
                  <a:schemeClr val="accent2"/>
                </a:solidFill>
                <a:latin typeface="Open Sans Regular" panose="020B0606030504020204" charset="0"/>
                <a:ea typeface="微软雅黑" panose="020B0503020204020204" pitchFamily="34" charset="-122"/>
                <a:cs typeface="Open Sans Regular" panose="020B0606030504020204" charset="0"/>
              </a:rPr>
              <a:t>in Healthy Grain/Whole Grain Food Processing</a:t>
            </a:r>
            <a:endParaRPr lang="en-US" altLang="zh-CN" sz="36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02</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a:spLocks noChangeArrowheads="1"/>
          </p:cNvSpPr>
          <p:nvPr/>
        </p:nvSpPr>
        <p:spPr bwMode="auto">
          <a:xfrm>
            <a:off x="859593" y="2360966"/>
            <a:ext cx="2592288" cy="253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800" dirty="0">
                <a:latin typeface="微软雅黑" panose="020B0503020204020204" pitchFamily="34" charset="-122"/>
              </a:rPr>
              <a:t>Dietary fiber</a:t>
            </a:r>
            <a:endParaRPr lang="en-US" altLang="zh-CN" sz="18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800" b="1" dirty="0">
                <a:latin typeface="微软雅黑" panose="020B0503020204020204" pitchFamily="34" charset="-122"/>
              </a:rPr>
              <a:t>Vitamin</a:t>
            </a:r>
            <a:endParaRPr lang="en-US" altLang="zh-CN" sz="1800" b="1"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800" dirty="0">
                <a:latin typeface="微软雅黑" panose="020B0503020204020204" pitchFamily="34" charset="-122"/>
              </a:rPr>
              <a:t>Polyphenols</a:t>
            </a:r>
            <a:endParaRPr lang="en-US" altLang="zh-CN" sz="18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800" dirty="0">
                <a:latin typeface="微软雅黑" panose="020B0503020204020204" pitchFamily="34" charset="-122"/>
              </a:rPr>
              <a:t>Lipids</a:t>
            </a:r>
            <a:endParaRPr lang="en-US" altLang="zh-CN" sz="18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800" dirty="0">
                <a:latin typeface="微软雅黑" panose="020B0503020204020204" pitchFamily="34" charset="-122"/>
              </a:rPr>
              <a:t>Oryzanol</a:t>
            </a:r>
            <a:endParaRPr lang="en-US" altLang="zh-CN" sz="18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800" dirty="0">
                <a:latin typeface="微软雅黑" panose="020B0503020204020204" pitchFamily="34" charset="-122"/>
              </a:rPr>
              <a:t>Sterol …….</a:t>
            </a:r>
            <a:endParaRPr lang="en-US" altLang="zh-CN" sz="1800" dirty="0">
              <a:latin typeface="微软雅黑" panose="020B0503020204020204" pitchFamily="34" charset="-122"/>
            </a:endParaRPr>
          </a:p>
        </p:txBody>
      </p:sp>
      <p:pic>
        <p:nvPicPr>
          <p:cNvPr id="4" name="Picture 4"/>
          <p:cNvPicPr>
            <a:picLocks noChangeAspect="1" noChangeArrowheads="1"/>
          </p:cNvPicPr>
          <p:nvPr/>
        </p:nvPicPr>
        <p:blipFill>
          <a:blip r:embed="rId2"/>
          <a:srcRect/>
          <a:stretch>
            <a:fillRect/>
          </a:stretch>
        </p:blipFill>
        <p:spPr bwMode="auto">
          <a:xfrm>
            <a:off x="2777007" y="2055697"/>
            <a:ext cx="3829576" cy="3286355"/>
          </a:xfrm>
          <a:prstGeom prst="rect">
            <a:avLst/>
          </a:prstGeom>
          <a:noFill/>
        </p:spPr>
      </p:pic>
      <p:pic>
        <p:nvPicPr>
          <p:cNvPr id="5" name="图片 4"/>
          <p:cNvPicPr>
            <a:picLocks noChangeAspect="1"/>
          </p:cNvPicPr>
          <p:nvPr/>
        </p:nvPicPr>
        <p:blipFill>
          <a:blip r:embed="rId3"/>
          <a:stretch>
            <a:fillRect/>
          </a:stretch>
        </p:blipFill>
        <p:spPr>
          <a:xfrm>
            <a:off x="7983974" y="2438997"/>
            <a:ext cx="1984060" cy="2667167"/>
          </a:xfrm>
          <a:prstGeom prst="rect">
            <a:avLst/>
          </a:prstGeom>
        </p:spPr>
      </p:pic>
      <p:sp>
        <p:nvSpPr>
          <p:cNvPr id="6" name="文本框 5"/>
          <p:cNvSpPr txBox="1"/>
          <p:nvPr/>
        </p:nvSpPr>
        <p:spPr>
          <a:xfrm>
            <a:off x="9310255" y="3871888"/>
            <a:ext cx="2422667" cy="369332"/>
          </a:xfrm>
          <a:prstGeom prst="rect">
            <a:avLst/>
          </a:prstGeom>
          <a:noFill/>
        </p:spPr>
        <p:txBody>
          <a:bodyPr wrap="square">
            <a:spAutoFit/>
          </a:bodyPr>
          <a:lstStyle/>
          <a:p>
            <a:r>
              <a:rPr lang="en-US" altLang="zh-CN" sz="1800" dirty="0">
                <a:solidFill>
                  <a:srgbClr val="0070C0"/>
                </a:solidFill>
                <a:latin typeface="微软雅黑" panose="020B0503020204020204" pitchFamily="34" charset="-122"/>
                <a:ea typeface="微软雅黑" panose="020B0503020204020204" pitchFamily="34" charset="-122"/>
              </a:rPr>
              <a:t>Starchy  endosperm</a:t>
            </a:r>
            <a:endParaRPr lang="en-US" altLang="zh-CN" sz="1800" dirty="0">
              <a:solidFill>
                <a:srgbClr val="0070C0"/>
              </a:solidFill>
              <a:latin typeface="微软雅黑" panose="020B0503020204020204" pitchFamily="34" charset="-122"/>
              <a:ea typeface="微软雅黑" panose="020B0503020204020204" pitchFamily="34" charset="-122"/>
            </a:endParaRPr>
          </a:p>
        </p:txBody>
      </p:sp>
      <p:sp>
        <p:nvSpPr>
          <p:cNvPr id="7" name="Rectangle 11"/>
          <p:cNvSpPr/>
          <p:nvPr/>
        </p:nvSpPr>
        <p:spPr>
          <a:xfrm>
            <a:off x="4148701" y="5447014"/>
            <a:ext cx="1771807" cy="341632"/>
          </a:xfrm>
          <a:prstGeom prst="rect">
            <a:avLst/>
          </a:prstGeom>
          <a:noFill/>
          <a:ln w="9525">
            <a:noFill/>
          </a:ln>
        </p:spPr>
        <p:txBody>
          <a:bodyPr wrap="square" lIns="45720" rIns="45720">
            <a:spAutoFit/>
          </a:bodyPr>
          <a:lstStyle/>
          <a:p>
            <a:pPr marL="1079500" indent="-1079500" eaLnBrk="1">
              <a:lnSpc>
                <a:spcPct val="90000"/>
              </a:lnSpc>
              <a:spcBef>
                <a:spcPts val="600"/>
              </a:spcBef>
            </a:pPr>
            <a:r>
              <a:rPr lang="en-US" altLang="zh-CN" dirty="0">
                <a:solidFill>
                  <a:srgbClr val="0432FF"/>
                </a:solidFill>
                <a:latin typeface="微软雅黑" panose="020B0503020204020204" pitchFamily="34" charset="-122"/>
                <a:ea typeface="微软雅黑" panose="020B0503020204020204" pitchFamily="34" charset="-122"/>
                <a:sym typeface="微软雅黑" panose="020B0503020204020204" pitchFamily="34" charset="-122"/>
              </a:rPr>
              <a:t>Whole</a:t>
            </a:r>
            <a:r>
              <a:rPr lang="zh-CN" altLang="en-US" dirty="0">
                <a:solidFill>
                  <a:srgbClr val="0432FF"/>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dirty="0">
                <a:solidFill>
                  <a:srgbClr val="0432FF"/>
                </a:solidFill>
                <a:latin typeface="微软雅黑" panose="020B0503020204020204" pitchFamily="34" charset="-122"/>
                <a:ea typeface="微软雅黑" panose="020B0503020204020204" pitchFamily="34" charset="-122"/>
                <a:sym typeface="微软雅黑" panose="020B0503020204020204" pitchFamily="34" charset="-122"/>
              </a:rPr>
              <a:t>grain</a:t>
            </a:r>
            <a:endParaRPr lang="zh-CN" altLang="en-US" dirty="0">
              <a:solidFill>
                <a:srgbClr val="0432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Rectangle 11"/>
          <p:cNvSpPr/>
          <p:nvPr/>
        </p:nvSpPr>
        <p:spPr>
          <a:xfrm>
            <a:off x="8316572" y="5447014"/>
            <a:ext cx="1712604" cy="341632"/>
          </a:xfrm>
          <a:prstGeom prst="rect">
            <a:avLst/>
          </a:prstGeom>
          <a:noFill/>
          <a:ln w="9525">
            <a:noFill/>
          </a:ln>
        </p:spPr>
        <p:txBody>
          <a:bodyPr wrap="square" lIns="45720" rIns="45720">
            <a:spAutoFit/>
          </a:bodyPr>
          <a:lstStyle/>
          <a:p>
            <a:pPr marL="1079500" indent="-1079500" eaLnBrk="1">
              <a:lnSpc>
                <a:spcPct val="90000"/>
              </a:lnSpc>
              <a:spcBef>
                <a:spcPts val="600"/>
              </a:spcBef>
            </a:pPr>
            <a:r>
              <a:rPr lang="en-US" altLang="zh-CN" dirty="0">
                <a:solidFill>
                  <a:srgbClr val="0432FF"/>
                </a:solidFill>
                <a:latin typeface="微软雅黑" panose="020B0503020204020204" pitchFamily="34" charset="-122"/>
                <a:ea typeface="微软雅黑" panose="020B0503020204020204" pitchFamily="34" charset="-122"/>
                <a:sym typeface="微软雅黑" panose="020B0503020204020204" pitchFamily="34" charset="-122"/>
              </a:rPr>
              <a:t>Refined grain</a:t>
            </a:r>
            <a:endParaRPr lang="zh-CN" altLang="en-US" dirty="0">
              <a:solidFill>
                <a:srgbClr val="0432FF"/>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9" name="直接连接符 8"/>
          <p:cNvCxnSpPr/>
          <p:nvPr/>
        </p:nvCxnSpPr>
        <p:spPr>
          <a:xfrm>
            <a:off x="407368" y="6129495"/>
            <a:ext cx="10853646" cy="1705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5" name="文本框 2"/>
          <p:cNvSpPr txBox="1">
            <a:spLocks noChangeArrowheads="1"/>
          </p:cNvSpPr>
          <p:nvPr/>
        </p:nvSpPr>
        <p:spPr bwMode="auto">
          <a:xfrm>
            <a:off x="498763" y="1304612"/>
            <a:ext cx="11377265" cy="45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en-US" altLang="zh-CN" sz="2000" dirty="0">
                <a:solidFill>
                  <a:srgbClr val="0432FF"/>
                </a:solidFill>
                <a:latin typeface="微软雅黑" panose="020B0503020204020204" pitchFamily="34" charset="-122"/>
                <a:cs typeface="+mn-cs"/>
              </a:rPr>
              <a:t>What is the difference between wholegrain and refined grain?</a:t>
            </a:r>
            <a:endParaRPr lang="en-US" altLang="zh-CN" sz="2000" dirty="0">
              <a:solidFill>
                <a:srgbClr val="0432FF"/>
              </a:solidFill>
              <a:latin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872836" y="1144876"/>
            <a:ext cx="11037675" cy="499624"/>
          </a:xfrm>
          <a:prstGeom prst="rect">
            <a:avLst/>
          </a:prstGeom>
          <a:noFill/>
        </p:spPr>
        <p:txBody>
          <a:bodyPr wrap="square">
            <a:spAutoFit/>
          </a:bodyPr>
          <a:lstStyle/>
          <a:p>
            <a:pPr>
              <a:lnSpc>
                <a:spcPct val="150000"/>
              </a:lnSpc>
            </a:pPr>
            <a:r>
              <a:rPr lang="en-US" altLang="zh-CN" sz="2000" dirty="0">
                <a:solidFill>
                  <a:srgbClr val="0432FF"/>
                </a:solidFill>
                <a:latin typeface="微软雅黑" panose="020B0503020204020204" pitchFamily="34" charset="-122"/>
                <a:ea typeface="微软雅黑" panose="020B0503020204020204" pitchFamily="34" charset="-122"/>
              </a:rPr>
              <a:t>The Problems that Needs to be Solved in Healthy Grain/Whole Grain Food Processing</a:t>
            </a:r>
            <a:endParaRPr lang="en-US" altLang="zh-CN" sz="2000" dirty="0">
              <a:solidFill>
                <a:srgbClr val="0432FF"/>
              </a:solidFill>
              <a:latin typeface="微软雅黑" panose="020B0503020204020204" pitchFamily="34" charset="-122"/>
              <a:ea typeface="微软雅黑" panose="020B0503020204020204" pitchFamily="34" charset="-122"/>
            </a:endParaRPr>
          </a:p>
        </p:txBody>
      </p:sp>
      <p:sp>
        <p:nvSpPr>
          <p:cNvPr id="4" name="文本框 3"/>
          <p:cNvSpPr txBox="1">
            <a:spLocks noChangeArrowheads="1"/>
          </p:cNvSpPr>
          <p:nvPr/>
        </p:nvSpPr>
        <p:spPr bwMode="auto">
          <a:xfrm>
            <a:off x="872836" y="2271248"/>
            <a:ext cx="4299533" cy="4111510"/>
          </a:xfrm>
          <a:prstGeom prst="rect">
            <a:avLst/>
          </a:prstGeom>
          <a:noFill/>
          <a:ln w="9525">
            <a:solidFill>
              <a:schemeClr val="tx2">
                <a:lumMod val="60000"/>
                <a:lumOff val="40000"/>
              </a:schemeClr>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600" dirty="0">
                <a:latin typeface="微软雅黑" panose="020B0503020204020204" pitchFamily="34" charset="-122"/>
              </a:rPr>
              <a:t>Insoluble dietary fiber amount is more than 90%.</a:t>
            </a:r>
            <a:endParaRPr lang="en-US" altLang="zh-CN" sz="1600" dirty="0">
              <a:latin typeface="微软雅黑" panose="020B0503020204020204" pitchFamily="34" charset="-122"/>
            </a:endParaRPr>
          </a:p>
          <a:p>
            <a:pPr>
              <a:lnSpc>
                <a:spcPct val="150000"/>
              </a:lnSpc>
              <a:spcBef>
                <a:spcPct val="0"/>
              </a:spcBef>
              <a:buClr>
                <a:srgbClr val="0F7B42"/>
              </a:buClr>
              <a:buFont typeface="Wingdings" panose="05000000000000000000" pitchFamily="2" charset="2"/>
              <a:buChar char="p"/>
            </a:pPr>
            <a:r>
              <a:rPr lang="en-US" altLang="zh-CN" sz="1600" dirty="0">
                <a:latin typeface="微软雅黑" panose="020B0503020204020204" pitchFamily="34" charset="-122"/>
              </a:rPr>
              <a:t>Oxidative hydrolytic enzymes</a:t>
            </a:r>
            <a:endParaRPr lang="en-US" altLang="zh-CN" sz="16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600" dirty="0">
                <a:latin typeface="微软雅黑" panose="020B0503020204020204" pitchFamily="34" charset="-122"/>
              </a:rPr>
              <a:t>Lipids/Fat is prone to oxidation and rancidity.</a:t>
            </a:r>
            <a:endParaRPr lang="en-US" altLang="zh-CN" sz="16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600" dirty="0">
                <a:latin typeface="微软雅黑" panose="020B0503020204020204" pitchFamily="34" charset="-122"/>
              </a:rPr>
              <a:t>The high fiber whole grain food matrix system is significantly different from refined grains.</a:t>
            </a:r>
            <a:endParaRPr lang="en-US" altLang="zh-CN" sz="16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600" dirty="0">
                <a:latin typeface="微软雅黑" panose="020B0503020204020204" pitchFamily="34" charset="-122"/>
              </a:rPr>
              <a:t>Some active substances are unstable when exposed to heat during processing.</a:t>
            </a:r>
            <a:endParaRPr lang="en-US" altLang="zh-CN" sz="1600" dirty="0">
              <a:latin typeface="微软雅黑" panose="020B0503020204020204" pitchFamily="34" charset="-122"/>
            </a:endParaRPr>
          </a:p>
        </p:txBody>
      </p:sp>
      <p:sp>
        <p:nvSpPr>
          <p:cNvPr id="5" name="箭头: 下 4"/>
          <p:cNvSpPr/>
          <p:nvPr/>
        </p:nvSpPr>
        <p:spPr>
          <a:xfrm rot="16200000">
            <a:off x="5451948" y="3891757"/>
            <a:ext cx="504056" cy="6488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a:spLocks noChangeArrowheads="1"/>
          </p:cNvSpPr>
          <p:nvPr/>
        </p:nvSpPr>
        <p:spPr bwMode="auto">
          <a:xfrm>
            <a:off x="6342531" y="2348266"/>
            <a:ext cx="3516100" cy="3742178"/>
          </a:xfrm>
          <a:prstGeom prst="rect">
            <a:avLst/>
          </a:prstGeom>
          <a:noFill/>
          <a:ln w="9525">
            <a:solidFill>
              <a:schemeClr val="tx2">
                <a:lumMod val="60000"/>
                <a:lumOff val="40000"/>
              </a:schemeClr>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600" dirty="0">
                <a:latin typeface="微软雅黑" panose="020B0503020204020204" pitchFamily="34" charset="-122"/>
              </a:rPr>
              <a:t>Poor taste and acceptance.</a:t>
            </a:r>
            <a:endParaRPr lang="en-US" altLang="zh-CN" sz="1600" dirty="0">
              <a:latin typeface="微软雅黑" panose="020B0503020204020204" pitchFamily="34" charset="-122"/>
            </a:endParaRPr>
          </a:p>
          <a:p>
            <a:pPr>
              <a:lnSpc>
                <a:spcPct val="150000"/>
              </a:lnSpc>
              <a:spcBef>
                <a:spcPct val="0"/>
              </a:spcBef>
              <a:buClr>
                <a:srgbClr val="0F7B42"/>
              </a:buClr>
              <a:buFont typeface="Wingdings" panose="05000000000000000000" pitchFamily="2" charset="2"/>
              <a:buChar char="p"/>
            </a:pPr>
            <a:r>
              <a:rPr lang="en-US" altLang="zh-CN" sz="1600" dirty="0">
                <a:latin typeface="微软雅黑" panose="020B0503020204020204" pitchFamily="34" charset="-122"/>
              </a:rPr>
              <a:t>Easy to deteriorate.</a:t>
            </a:r>
            <a:endParaRPr lang="en-US" altLang="zh-CN" sz="1600" dirty="0">
              <a:latin typeface="微软雅黑" panose="020B0503020204020204" pitchFamily="34" charset="-122"/>
            </a:endParaRPr>
          </a:p>
          <a:p>
            <a:pPr>
              <a:lnSpc>
                <a:spcPct val="150000"/>
              </a:lnSpc>
              <a:spcBef>
                <a:spcPct val="0"/>
              </a:spcBef>
              <a:buClr>
                <a:srgbClr val="0F7B42"/>
              </a:buClr>
              <a:buFont typeface="Wingdings" panose="05000000000000000000" pitchFamily="2" charset="2"/>
              <a:buChar char="p"/>
            </a:pPr>
            <a:r>
              <a:rPr lang="en-US" altLang="zh-CN" sz="1600" dirty="0">
                <a:latin typeface="微软雅黑" panose="020B0503020204020204" pitchFamily="34" charset="-122"/>
              </a:rPr>
              <a:t>Short shelf life. </a:t>
            </a:r>
            <a:endParaRPr lang="en-US" altLang="zh-CN" sz="16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600" dirty="0">
                <a:latin typeface="微软雅黑" panose="020B0503020204020204" pitchFamily="34" charset="-122"/>
              </a:rPr>
              <a:t>The processing techniques of traditional refined grain foods are not suitable for whole grain.</a:t>
            </a:r>
            <a:endParaRPr lang="en-US" altLang="zh-CN" sz="16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600" dirty="0">
                <a:latin typeface="微软雅黑" panose="020B0503020204020204" pitchFamily="34" charset="-122"/>
              </a:rPr>
              <a:t>Some active substances are easy to be reduced during processing.</a:t>
            </a:r>
            <a:endParaRPr lang="en-US" altLang="zh-CN" sz="1600" dirty="0">
              <a:latin typeface="微软雅黑" panose="020B0503020204020204" pitchFamily="34" charset="-122"/>
            </a:endParaRPr>
          </a:p>
        </p:txBody>
      </p:sp>
      <p:sp>
        <p:nvSpPr>
          <p:cNvPr id="8" name="文本框 7"/>
          <p:cNvSpPr txBox="1"/>
          <p:nvPr/>
        </p:nvSpPr>
        <p:spPr>
          <a:xfrm>
            <a:off x="551906" y="1773208"/>
            <a:ext cx="4895273" cy="369332"/>
          </a:xfrm>
          <a:prstGeom prst="rect">
            <a:avLst/>
          </a:prstGeom>
          <a:noFill/>
        </p:spPr>
        <p:txBody>
          <a:bodyPr wrap="square">
            <a:spAutoFit/>
          </a:bodyPr>
          <a:lstStyle/>
          <a:p>
            <a:r>
              <a:rPr lang="en-US" altLang="zh-CN" dirty="0"/>
              <a:t>Characteristics of wholegrain and wholegrain food.</a:t>
            </a:r>
            <a:endParaRPr lang="zh-CN" altLang="en-US" dirty="0"/>
          </a:p>
        </p:txBody>
      </p:sp>
      <p:sp>
        <p:nvSpPr>
          <p:cNvPr id="9" name="文本框 8"/>
          <p:cNvSpPr txBox="1"/>
          <p:nvPr/>
        </p:nvSpPr>
        <p:spPr>
          <a:xfrm>
            <a:off x="6074567" y="1811717"/>
            <a:ext cx="4414983" cy="369332"/>
          </a:xfrm>
          <a:prstGeom prst="rect">
            <a:avLst/>
          </a:prstGeom>
          <a:noFill/>
        </p:spPr>
        <p:txBody>
          <a:bodyPr wrap="square">
            <a:spAutoFit/>
          </a:bodyPr>
          <a:lstStyle/>
          <a:p>
            <a:r>
              <a:rPr lang="en-US" altLang="zh-CN" dirty="0"/>
              <a:t>Problems for wholegrain food processing.</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幻灯片编号占位符 1"/>
          <p:cNvSpPr>
            <a:spLocks noGrp="1"/>
          </p:cNvSpPr>
          <p:nvPr>
            <p:ph type="sldNum" sz="quarter" idx="12"/>
          </p:nvPr>
        </p:nvSpPr>
        <p:spPr>
          <a:xfrm>
            <a:off x="10733840" y="6115415"/>
            <a:ext cx="1279054" cy="686844"/>
          </a:xfrm>
        </p:spPr>
        <p:txBody>
          <a:bodyPr/>
          <a:lstStyle/>
          <a:p>
            <a:pPr algn="r" eaLnBrk="1" hangingPunct="1">
              <a:lnSpc>
                <a:spcPct val="160000"/>
              </a:lnSpc>
            </a:pPr>
            <a:fld id="{9A0DB2DC-4C9A-4742-B13C-FB6460FD3503}" type="slidenum">
              <a:rPr lang="zh-CN" altLang="en-US" smtClean="0">
                <a:latin typeface="Arial" panose="020B0604020202020204" pitchFamily="34" charset="0"/>
                <a:ea typeface="华文行楷" panose="02010800040101010101" pitchFamily="2" charset="-122"/>
              </a:rPr>
            </a:fld>
            <a:endParaRPr lang="zh-CN" altLang="en-US" dirty="0">
              <a:latin typeface="Arial" panose="020B0604020202020204" pitchFamily="34" charset="0"/>
              <a:ea typeface="华文行楷" panose="02010800040101010101" pitchFamily="2" charset="-122"/>
            </a:endParaRPr>
          </a:p>
        </p:txBody>
      </p:sp>
      <p:sp>
        <p:nvSpPr>
          <p:cNvPr id="4" name="文本框 3"/>
          <p:cNvSpPr txBox="1"/>
          <p:nvPr/>
        </p:nvSpPr>
        <p:spPr>
          <a:xfrm>
            <a:off x="8098020" y="3743729"/>
            <a:ext cx="3740874" cy="1346907"/>
          </a:xfrm>
          <a:prstGeom prst="rect">
            <a:avLst/>
          </a:prstGeom>
          <a:noFill/>
        </p:spPr>
        <p:txBody>
          <a:bodyPr wrap="square">
            <a:spAutoFit/>
          </a:bodyPr>
          <a:lstStyle/>
          <a:p>
            <a:pPr>
              <a:lnSpc>
                <a:spcPct val="150000"/>
              </a:lnSpc>
            </a:pPr>
            <a:r>
              <a:rPr lang="en-US" altLang="zh-CN" sz="1400" dirty="0">
                <a:solidFill>
                  <a:srgbClr val="C00000"/>
                </a:solidFill>
                <a:latin typeface="微软雅黑" panose="020B0503020204020204" pitchFamily="34" charset="-122"/>
                <a:ea typeface="微软雅黑" panose="020B0503020204020204" pitchFamily="34" charset="-122"/>
              </a:rPr>
              <a:t>The high content of water-insoluble dietary fiber (over 90%) limits the application of cereal dietary fiber due to its water insolubility.</a:t>
            </a:r>
            <a:endParaRPr lang="en-US" altLang="zh-CN" sz="1400" dirty="0">
              <a:solidFill>
                <a:srgbClr val="C0000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655634" y="3269473"/>
            <a:ext cx="3740875" cy="3285900"/>
          </a:xfrm>
          <a:prstGeom prst="rect">
            <a:avLst/>
          </a:prstGeom>
          <a:noFill/>
          <a:ln w="12700">
            <a:solidFill>
              <a:srgbClr val="0432FF"/>
            </a:solidFill>
          </a:ln>
        </p:spPr>
        <p:txBody>
          <a:bodyPr wrap="square">
            <a:spAutoFit/>
          </a:bodyPr>
          <a:lstStyle/>
          <a:p>
            <a:pPr marL="285750" indent="-285750">
              <a:lnSpc>
                <a:spcPct val="150000"/>
              </a:lnSpc>
              <a:buFont typeface="Wingdings" panose="05000000000000000000" pitchFamily="2" charset="2"/>
              <a:buChar char="u"/>
            </a:pPr>
            <a:r>
              <a:rPr lang="en-US" altLang="zh-CN" sz="1400" dirty="0">
                <a:latin typeface="微软雅黑" panose="020B0503020204020204" pitchFamily="34" charset="-122"/>
                <a:ea typeface="微软雅黑" panose="020B0503020204020204" pitchFamily="34" charset="-122"/>
              </a:rPr>
              <a:t>The high content of water-insoluble dietary fiber leads to poor processing quality and taste of whole grain foods.</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lang="en-US" altLang="zh-CN" sz="1400" dirty="0">
                <a:latin typeface="微软雅黑" panose="020B0503020204020204" pitchFamily="34" charset="-122"/>
                <a:ea typeface="微软雅黑" panose="020B0503020204020204" pitchFamily="34" charset="-122"/>
              </a:rPr>
              <a:t> The matrix system of high fiber whole grain foods is significantly different from refined grains. </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lang="en-US" altLang="zh-CN" sz="1400" dirty="0">
                <a:latin typeface="微软雅黑" panose="020B0503020204020204" pitchFamily="34" charset="-122"/>
                <a:ea typeface="微软雅黑" panose="020B0503020204020204" pitchFamily="34" charset="-122"/>
              </a:rPr>
              <a:t>It is necessary to </a:t>
            </a:r>
            <a:r>
              <a:rPr lang="en-US" altLang="zh-CN" sz="1400" dirty="0">
                <a:solidFill>
                  <a:srgbClr val="FF0000"/>
                </a:solidFill>
                <a:latin typeface="微软雅黑" panose="020B0503020204020204" pitchFamily="34" charset="-122"/>
                <a:ea typeface="微软雅黑" panose="020B0503020204020204" pitchFamily="34" charset="-122"/>
              </a:rPr>
              <a:t>develop key technologies, equipment, and products for whole grain food processing</a:t>
            </a:r>
            <a:r>
              <a:rPr lang="en-US"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p:txBody>
      </p:sp>
      <p:sp>
        <p:nvSpPr>
          <p:cNvPr id="6" name="文本框 5"/>
          <p:cNvSpPr txBox="1">
            <a:spLocks noChangeArrowheads="1"/>
          </p:cNvSpPr>
          <p:nvPr/>
        </p:nvSpPr>
        <p:spPr bwMode="auto">
          <a:xfrm>
            <a:off x="3711497" y="1860640"/>
            <a:ext cx="3318510" cy="52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en-US" altLang="zh-CN" sz="2400" b="1" dirty="0">
                <a:latin typeface="微软雅黑" panose="020B0503020204020204" pitchFamily="34" charset="-122"/>
              </a:rPr>
              <a:t>Cereal bran</a:t>
            </a:r>
            <a:endParaRPr lang="en-US" altLang="zh-CN" sz="2400" b="1" dirty="0">
              <a:latin typeface="微软雅黑" panose="020B0503020204020204" pitchFamily="34" charset="-122"/>
            </a:endParaRPr>
          </a:p>
        </p:txBody>
      </p:sp>
      <p:sp>
        <p:nvSpPr>
          <p:cNvPr id="7" name="文本框 6"/>
          <p:cNvSpPr txBox="1">
            <a:spLocks noChangeArrowheads="1"/>
          </p:cNvSpPr>
          <p:nvPr/>
        </p:nvSpPr>
        <p:spPr bwMode="auto">
          <a:xfrm>
            <a:off x="304809" y="1860640"/>
            <a:ext cx="3399472" cy="52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en-US" altLang="zh-CN" sz="2400" b="1" dirty="0">
                <a:latin typeface="微软雅黑" panose="020B0503020204020204" pitchFamily="34" charset="-122"/>
              </a:rPr>
              <a:t>Wholegrain food</a:t>
            </a:r>
            <a:endParaRPr lang="zh-CN" altLang="en-US" sz="2400" b="1" dirty="0">
              <a:latin typeface="微软雅黑" panose="020B0503020204020204" pitchFamily="34" charset="-122"/>
            </a:endParaRPr>
          </a:p>
        </p:txBody>
      </p:sp>
      <p:sp>
        <p:nvSpPr>
          <p:cNvPr id="8" name="文本框 7"/>
          <p:cNvSpPr txBox="1">
            <a:spLocks noChangeArrowheads="1"/>
          </p:cNvSpPr>
          <p:nvPr/>
        </p:nvSpPr>
        <p:spPr bwMode="auto">
          <a:xfrm>
            <a:off x="6734774" y="1904041"/>
            <a:ext cx="52781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00000"/>
              </a:lnSpc>
              <a:spcBef>
                <a:spcPct val="0"/>
              </a:spcBef>
              <a:spcAft>
                <a:spcPts val="0"/>
              </a:spcAft>
              <a:buClr>
                <a:srgbClr val="0F7B42"/>
              </a:buClr>
              <a:buNone/>
            </a:pPr>
            <a:r>
              <a:rPr lang="zh-CN" altLang="en-US" sz="1800" b="1" dirty="0">
                <a:latin typeface="微软雅黑" panose="020B0503020204020204" pitchFamily="34" charset="-122"/>
              </a:rPr>
              <a:t> </a:t>
            </a:r>
            <a:r>
              <a:rPr lang="en-US" altLang="zh-CN" sz="1800" b="1" dirty="0">
                <a:latin typeface="微软雅黑" panose="020B0503020204020204" pitchFamily="34" charset="-122"/>
              </a:rPr>
              <a:t>High dietary fiber products and food ingredients</a:t>
            </a:r>
            <a:endParaRPr lang="en-US" altLang="zh-CN" sz="1800" b="1" dirty="0">
              <a:latin typeface="微软雅黑" panose="020B0503020204020204" pitchFamily="34" charset="-122"/>
            </a:endParaRPr>
          </a:p>
        </p:txBody>
      </p:sp>
      <p:sp>
        <p:nvSpPr>
          <p:cNvPr id="9" name="箭头: 下 8"/>
          <p:cNvSpPr/>
          <p:nvPr/>
        </p:nvSpPr>
        <p:spPr>
          <a:xfrm rot="5400000">
            <a:off x="3537375" y="1832290"/>
            <a:ext cx="504056" cy="6488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下 9"/>
          <p:cNvSpPr/>
          <p:nvPr/>
        </p:nvSpPr>
        <p:spPr>
          <a:xfrm rot="16200000">
            <a:off x="6565967" y="1828608"/>
            <a:ext cx="504056" cy="6488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a:spLocks noChangeArrowheads="1"/>
          </p:cNvSpPr>
          <p:nvPr/>
        </p:nvSpPr>
        <p:spPr bwMode="auto">
          <a:xfrm>
            <a:off x="909644" y="2668901"/>
            <a:ext cx="3318509" cy="38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en-US" altLang="zh-CN" sz="1600" dirty="0">
                <a:latin typeface="微软雅黑" panose="020B0503020204020204" pitchFamily="34" charset="-122"/>
                <a:ea typeface="微软雅黑" panose="020B0503020204020204" pitchFamily="34" charset="-122"/>
              </a:rPr>
              <a:t>The matrix system of high fiber </a:t>
            </a:r>
            <a:endParaRPr lang="zh-CN" altLang="en-US" sz="1600" b="1" dirty="0">
              <a:latin typeface="微软雅黑" panose="020B0503020204020204" pitchFamily="34" charset="-122"/>
            </a:endParaRPr>
          </a:p>
        </p:txBody>
      </p:sp>
      <p:sp>
        <p:nvSpPr>
          <p:cNvPr id="12" name="箭头: 下 11"/>
          <p:cNvSpPr/>
          <p:nvPr/>
        </p:nvSpPr>
        <p:spPr>
          <a:xfrm>
            <a:off x="2310047" y="2414236"/>
            <a:ext cx="216024" cy="2546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箭头: 下 12"/>
          <p:cNvSpPr/>
          <p:nvPr/>
        </p:nvSpPr>
        <p:spPr>
          <a:xfrm>
            <a:off x="2310047" y="3093027"/>
            <a:ext cx="216024" cy="2546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a:spLocks noChangeArrowheads="1"/>
          </p:cNvSpPr>
          <p:nvPr/>
        </p:nvSpPr>
        <p:spPr bwMode="auto">
          <a:xfrm>
            <a:off x="8075501" y="2811242"/>
            <a:ext cx="2880320" cy="38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en-US" altLang="zh-CN" sz="1600" dirty="0">
                <a:latin typeface="微软雅黑" panose="020B0503020204020204" pitchFamily="34" charset="-122"/>
              </a:rPr>
              <a:t>Dietary fiber</a:t>
            </a:r>
            <a:endParaRPr lang="zh-CN" altLang="en-US" sz="1600" b="1" dirty="0">
              <a:latin typeface="微软雅黑" panose="020B0503020204020204" pitchFamily="34" charset="-122"/>
            </a:endParaRPr>
          </a:p>
        </p:txBody>
      </p:sp>
      <p:sp>
        <p:nvSpPr>
          <p:cNvPr id="15" name="箭头: 下 14"/>
          <p:cNvSpPr/>
          <p:nvPr/>
        </p:nvSpPr>
        <p:spPr>
          <a:xfrm>
            <a:off x="9351766" y="2554953"/>
            <a:ext cx="216024" cy="2546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下 15"/>
          <p:cNvSpPr/>
          <p:nvPr/>
        </p:nvSpPr>
        <p:spPr>
          <a:xfrm>
            <a:off x="9375467" y="3327633"/>
            <a:ext cx="216024" cy="2546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Picture 9" descr="image.png"/>
          <p:cNvPicPr>
            <a:picLocks noChangeAspect="1"/>
          </p:cNvPicPr>
          <p:nvPr/>
        </p:nvPicPr>
        <p:blipFill>
          <a:blip r:embed="rId2" cstate="print"/>
          <a:stretch>
            <a:fillRect/>
          </a:stretch>
        </p:blipFill>
        <p:spPr>
          <a:xfrm>
            <a:off x="6300351" y="2965143"/>
            <a:ext cx="1521685" cy="1154787"/>
          </a:xfrm>
          <a:prstGeom prst="rect">
            <a:avLst/>
          </a:prstGeom>
          <a:noFill/>
          <a:ln w="12700">
            <a:noFill/>
          </a:ln>
        </p:spPr>
      </p:pic>
      <p:pic>
        <p:nvPicPr>
          <p:cNvPr id="18" name="Picture 11" descr="image.png"/>
          <p:cNvPicPr>
            <a:picLocks noChangeAspect="1"/>
          </p:cNvPicPr>
          <p:nvPr/>
        </p:nvPicPr>
        <p:blipFill>
          <a:blip r:embed="rId3" cstate="print"/>
          <a:stretch>
            <a:fillRect/>
          </a:stretch>
        </p:blipFill>
        <p:spPr>
          <a:xfrm>
            <a:off x="6282230" y="4192833"/>
            <a:ext cx="1499267" cy="1063301"/>
          </a:xfrm>
          <a:prstGeom prst="rect">
            <a:avLst/>
          </a:prstGeom>
          <a:noFill/>
          <a:ln w="12700">
            <a:noFill/>
          </a:ln>
        </p:spPr>
      </p:pic>
      <p:grpSp>
        <p:nvGrpSpPr>
          <p:cNvPr id="20" name="组合 5"/>
          <p:cNvGrpSpPr/>
          <p:nvPr/>
        </p:nvGrpSpPr>
        <p:grpSpPr>
          <a:xfrm rot="16200000">
            <a:off x="5506854" y="4275818"/>
            <a:ext cx="1294330" cy="3254961"/>
            <a:chOff x="7211710" y="1630860"/>
            <a:chExt cx="922147" cy="1818989"/>
          </a:xfrm>
        </p:grpSpPr>
        <p:pic>
          <p:nvPicPr>
            <p:cNvPr id="21" name="Picture 3" descr="image.png"/>
            <p:cNvPicPr>
              <a:picLocks noChangeAspect="1"/>
            </p:cNvPicPr>
            <p:nvPr/>
          </p:nvPicPr>
          <p:blipFill>
            <a:blip r:embed="rId4" cstate="print"/>
            <a:srcRect r="49998"/>
            <a:stretch>
              <a:fillRect/>
            </a:stretch>
          </p:blipFill>
          <p:spPr>
            <a:xfrm>
              <a:off x="7211710" y="1630860"/>
              <a:ext cx="922147" cy="897570"/>
            </a:xfrm>
            <a:prstGeom prst="rect">
              <a:avLst/>
            </a:prstGeom>
            <a:noFill/>
            <a:ln w="12700">
              <a:noFill/>
            </a:ln>
          </p:spPr>
        </p:pic>
        <p:pic>
          <p:nvPicPr>
            <p:cNvPr id="22" name="Picture 3" descr="image.png"/>
            <p:cNvPicPr>
              <a:picLocks noChangeAspect="1"/>
            </p:cNvPicPr>
            <p:nvPr/>
          </p:nvPicPr>
          <p:blipFill>
            <a:blip r:embed="rId4" cstate="print"/>
            <a:srcRect l="52052"/>
            <a:stretch>
              <a:fillRect/>
            </a:stretch>
          </p:blipFill>
          <p:spPr>
            <a:xfrm>
              <a:off x="7219557" y="2528430"/>
              <a:ext cx="907774" cy="921419"/>
            </a:xfrm>
            <a:prstGeom prst="rect">
              <a:avLst/>
            </a:prstGeom>
            <a:noFill/>
            <a:ln w="12700">
              <a:noFill/>
            </a:ln>
          </p:spPr>
        </p:pic>
      </p:grpSp>
      <p:pic>
        <p:nvPicPr>
          <p:cNvPr id="23" name="Picture 10" descr="image.png"/>
          <p:cNvPicPr>
            <a:picLocks noChangeAspect="1"/>
          </p:cNvPicPr>
          <p:nvPr/>
        </p:nvPicPr>
        <p:blipFill>
          <a:blip r:embed="rId5" cstate="print"/>
          <a:stretch>
            <a:fillRect/>
          </a:stretch>
        </p:blipFill>
        <p:spPr>
          <a:xfrm>
            <a:off x="4551182" y="2996952"/>
            <a:ext cx="1625008" cy="1154787"/>
          </a:xfrm>
          <a:prstGeom prst="rect">
            <a:avLst/>
          </a:prstGeom>
          <a:noFill/>
          <a:ln w="12700">
            <a:noFill/>
          </a:ln>
        </p:spPr>
      </p:pic>
      <p:pic>
        <p:nvPicPr>
          <p:cNvPr id="24" name="图片 23" descr="jingcaomifen 3"/>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1181" y="4221088"/>
            <a:ext cx="1661118" cy="1018226"/>
          </a:xfrm>
          <a:prstGeom prst="rect">
            <a:avLst/>
          </a:prstGeom>
          <a:noFill/>
          <a:ln>
            <a:noFill/>
          </a:ln>
        </p:spPr>
      </p:pic>
      <p:sp>
        <p:nvSpPr>
          <p:cNvPr id="26" name="文本框 25"/>
          <p:cNvSpPr txBox="1"/>
          <p:nvPr/>
        </p:nvSpPr>
        <p:spPr>
          <a:xfrm>
            <a:off x="872836" y="1144876"/>
            <a:ext cx="11037675" cy="499624"/>
          </a:xfrm>
          <a:prstGeom prst="rect">
            <a:avLst/>
          </a:prstGeom>
          <a:noFill/>
        </p:spPr>
        <p:txBody>
          <a:bodyPr wrap="square">
            <a:spAutoFit/>
          </a:bodyPr>
          <a:lstStyle/>
          <a:p>
            <a:pPr>
              <a:lnSpc>
                <a:spcPct val="150000"/>
              </a:lnSpc>
            </a:pPr>
            <a:r>
              <a:rPr lang="en-US" altLang="zh-CN" sz="2000" dirty="0">
                <a:solidFill>
                  <a:srgbClr val="0432FF"/>
                </a:solidFill>
                <a:latin typeface="微软雅黑" panose="020B0503020204020204" pitchFamily="34" charset="-122"/>
                <a:ea typeface="微软雅黑" panose="020B0503020204020204" pitchFamily="34" charset="-122"/>
              </a:rPr>
              <a:t>The Problems that Needs to be Solved in Healthy Grain/Whole Grain Food Processing</a:t>
            </a:r>
            <a:endParaRPr lang="en-US" altLang="zh-CN" sz="2000" dirty="0">
              <a:solidFill>
                <a:srgbClr val="0432FF"/>
              </a:solidFill>
              <a:latin typeface="微软雅黑" panose="020B0503020204020204" pitchFamily="34" charset="-122"/>
              <a:ea typeface="微软雅黑" panose="020B0503020204020204" pitchFamily="34" charset="-122"/>
            </a:endParaRPr>
          </a:p>
        </p:txBody>
      </p:sp>
      <p:sp>
        <p:nvSpPr>
          <p:cNvPr id="27" name="箭头: 下 26"/>
          <p:cNvSpPr/>
          <p:nvPr/>
        </p:nvSpPr>
        <p:spPr>
          <a:xfrm>
            <a:off x="5346743" y="2420435"/>
            <a:ext cx="265687" cy="4772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a:spLocks noChangeArrowheads="1"/>
          </p:cNvSpPr>
          <p:nvPr/>
        </p:nvSpPr>
        <p:spPr bwMode="auto">
          <a:xfrm>
            <a:off x="5467265" y="2372068"/>
            <a:ext cx="1730479" cy="38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en-US" altLang="zh-CN" sz="1600" b="1" dirty="0">
                <a:latin typeface="微软雅黑" panose="020B0503020204020204" pitchFamily="34" charset="-122"/>
              </a:rPr>
              <a:t>Pre-treatment</a:t>
            </a:r>
            <a:endParaRPr lang="zh-CN" altLang="en-US" sz="1600" b="1" dirty="0">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1034303" y="4295621"/>
            <a:ext cx="9396048" cy="834691"/>
          </a:xfrm>
          <a:prstGeom prst="rect">
            <a:avLst/>
          </a:prstGeom>
        </p:spPr>
        <p:txBody>
          <a:bodyPr wrap="none" lIns="91415" tIns="45708" rIns="91415" bIns="45708">
            <a:spAutoFit/>
          </a:bodyPr>
          <a:lstStyle/>
          <a:p>
            <a:pPr>
              <a:lnSpc>
                <a:spcPct val="150000"/>
              </a:lnSpc>
            </a:pPr>
            <a:r>
              <a:rPr lang="en-US" altLang="zh-CN" sz="3600" b="1" dirty="0">
                <a:solidFill>
                  <a:schemeClr val="accent2"/>
                </a:solidFill>
                <a:latin typeface="Open Sans Regular" panose="020B0606030504020204" charset="0"/>
                <a:ea typeface="微软雅黑" panose="020B0503020204020204" pitchFamily="34" charset="-122"/>
                <a:cs typeface="Open Sans Regular" panose="020B0606030504020204" charset="0"/>
              </a:rPr>
              <a:t>Whole Grain Food Processing Technologies</a:t>
            </a:r>
            <a:endParaRPr lang="en-US" altLang="zh-CN" sz="36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03</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TextBox 11"/>
          <p:cNvSpPr txBox="1"/>
          <p:nvPr/>
        </p:nvSpPr>
        <p:spPr>
          <a:xfrm>
            <a:off x="634882" y="2677476"/>
            <a:ext cx="6169680" cy="295657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altLang="zh-CN" b="1" dirty="0">
                <a:solidFill>
                  <a:schemeClr val="tx1"/>
                </a:solidFill>
                <a:latin typeface="微软雅黑" panose="020B0503020204020204" pitchFamily="34" charset="-122"/>
                <a:ea typeface="微软雅黑" panose="020B0503020204020204" pitchFamily="34" charset="-122"/>
              </a:rPr>
              <a:t>Physical processing </a:t>
            </a:r>
            <a:r>
              <a:rPr lang="en-US" altLang="zh-CN" dirty="0">
                <a:solidFill>
                  <a:schemeClr val="tx1"/>
                </a:solidFill>
                <a:latin typeface="微软雅黑" panose="020B0503020204020204" pitchFamily="34" charset="-122"/>
                <a:ea typeface="微软雅黑" panose="020B0503020204020204" pitchFamily="34" charset="-122"/>
              </a:rPr>
              <a:t>(steaming, boiling, high-temperature treatment, baking, microwave, frying...)</a:t>
            </a:r>
            <a:endParaRPr lang="en-US" altLang="zh-CN" dirty="0">
              <a:solidFill>
                <a:schemeClr val="tx1"/>
              </a:solidFill>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en-US" altLang="zh-CN" b="1" dirty="0">
                <a:solidFill>
                  <a:schemeClr val="tx1"/>
                </a:solidFill>
                <a:latin typeface="微软雅黑" panose="020B0503020204020204" pitchFamily="34" charset="-122"/>
                <a:ea typeface="微软雅黑" panose="020B0503020204020204" pitchFamily="34" charset="-122"/>
              </a:rPr>
              <a:t>Chemical modification</a:t>
            </a:r>
            <a:endParaRPr lang="en-US" altLang="zh-CN" b="1" dirty="0">
              <a:solidFill>
                <a:schemeClr val="tx1"/>
              </a:solidFill>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fr-FR" altLang="zh-CN" b="1" dirty="0">
                <a:solidFill>
                  <a:schemeClr val="tx1"/>
                </a:solidFill>
                <a:latin typeface="微软雅黑" panose="020B0503020204020204" pitchFamily="34" charset="-122"/>
                <a:ea typeface="微软雅黑" panose="020B0503020204020204" pitchFamily="34" charset="-122"/>
              </a:rPr>
              <a:t>Fermentation</a:t>
            </a:r>
            <a:r>
              <a:rPr lang="fr-FR" altLang="zh-CN" dirty="0">
                <a:solidFill>
                  <a:schemeClr val="tx1"/>
                </a:solidFill>
                <a:latin typeface="微软雅黑" panose="020B0503020204020204" pitchFamily="34" charset="-122"/>
                <a:ea typeface="微软雅黑" panose="020B0503020204020204" pitchFamily="34" charset="-122"/>
              </a:rPr>
              <a:t> (natural fermentation, inoculation fermentation)</a:t>
            </a:r>
            <a:r>
              <a:rPr lang="zh-CN" altLang="en-US" dirty="0">
                <a:solidFill>
                  <a:schemeClr val="tx1"/>
                </a:solidFill>
                <a:latin typeface="微软雅黑" panose="020B0503020204020204" pitchFamily="34" charset="-122"/>
                <a:ea typeface="微软雅黑" panose="020B0503020204020204" pitchFamily="34" charset="-122"/>
              </a:rPr>
              <a:t> </a:t>
            </a:r>
            <a:endParaRPr lang="en-US" altLang="zh-CN" dirty="0">
              <a:solidFill>
                <a:schemeClr val="tx1"/>
              </a:solidFill>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en-US" altLang="zh-CN" b="1" dirty="0">
                <a:solidFill>
                  <a:schemeClr val="tx1"/>
                </a:solidFill>
                <a:latin typeface="微软雅黑" panose="020B0503020204020204" pitchFamily="34" charset="-122"/>
                <a:ea typeface="微软雅黑" panose="020B0503020204020204" pitchFamily="34" charset="-122"/>
              </a:rPr>
              <a:t>Enzymatic hydrolysis</a:t>
            </a:r>
            <a:endParaRPr lang="en-US" altLang="zh-CN" b="1" dirty="0">
              <a:solidFill>
                <a:schemeClr val="tx1"/>
              </a:solidFill>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en-US" altLang="zh-CN" b="1" dirty="0">
                <a:solidFill>
                  <a:schemeClr val="tx1"/>
                </a:solidFill>
                <a:latin typeface="微软雅黑" panose="020B0503020204020204" pitchFamily="34" charset="-122"/>
                <a:ea typeface="微软雅黑" panose="020B0503020204020204" pitchFamily="34" charset="-122"/>
              </a:rPr>
              <a:t>Combining two or more methods</a:t>
            </a:r>
            <a:endParaRPr lang="en-US" altLang="zh-CN" b="1" dirty="0">
              <a:solidFill>
                <a:schemeClr val="tx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9463790" y="4994078"/>
            <a:ext cx="1852700" cy="1454816"/>
            <a:chOff x="14168" y="7167"/>
            <a:chExt cx="3924" cy="3827"/>
          </a:xfrm>
        </p:grpSpPr>
        <p:pic>
          <p:nvPicPr>
            <p:cNvPr id="5" name="图片 4"/>
            <p:cNvPicPr>
              <a:picLocks noChangeAspect="1"/>
            </p:cNvPicPr>
            <p:nvPr>
              <p:custDataLst>
                <p:tags r:id="rId2"/>
              </p:custDataLst>
            </p:nvPr>
          </p:nvPicPr>
          <p:blipFill>
            <a:blip r:embed="rId3"/>
            <a:stretch>
              <a:fillRect/>
            </a:stretch>
          </p:blipFill>
          <p:spPr>
            <a:xfrm>
              <a:off x="14168" y="7167"/>
              <a:ext cx="3924" cy="2862"/>
            </a:xfrm>
            <a:prstGeom prst="rect">
              <a:avLst/>
            </a:prstGeom>
            <a:effectLst/>
          </p:spPr>
        </p:pic>
        <p:sp>
          <p:nvSpPr>
            <p:cNvPr id="6" name="文本框 5"/>
            <p:cNvSpPr txBox="1"/>
            <p:nvPr/>
          </p:nvSpPr>
          <p:spPr>
            <a:xfrm>
              <a:off x="14736" y="10165"/>
              <a:ext cx="3208" cy="829"/>
            </a:xfrm>
            <a:prstGeom prst="rect">
              <a:avLst/>
            </a:prstGeom>
            <a:noFill/>
          </p:spPr>
          <p:txBody>
            <a:bodyPr wrap="square" rtlCol="0">
              <a:spAutoFit/>
            </a:bodyPr>
            <a:lstStyle/>
            <a:p>
              <a:r>
                <a:rPr lang="en-US" altLang="zh-CN" sz="1600" b="1" dirty="0">
                  <a:solidFill>
                    <a:srgbClr val="FF0000"/>
                  </a:solidFill>
                </a:rPr>
                <a:t>Fermentation</a:t>
              </a:r>
              <a:endParaRPr lang="zh-CN" altLang="en-US" sz="1600" b="1" dirty="0">
                <a:solidFill>
                  <a:srgbClr val="FF0000"/>
                </a:solidFill>
              </a:endParaRPr>
            </a:p>
          </p:txBody>
        </p:sp>
      </p:grpSp>
      <p:grpSp>
        <p:nvGrpSpPr>
          <p:cNvPr id="7" name="组合 6"/>
          <p:cNvGrpSpPr/>
          <p:nvPr/>
        </p:nvGrpSpPr>
        <p:grpSpPr>
          <a:xfrm>
            <a:off x="7334233" y="4994078"/>
            <a:ext cx="2179522" cy="1541393"/>
            <a:chOff x="8657" y="6898"/>
            <a:chExt cx="5120" cy="4174"/>
          </a:xfrm>
        </p:grpSpPr>
        <p:pic>
          <p:nvPicPr>
            <p:cNvPr id="8" name="图片 7"/>
            <p:cNvPicPr>
              <a:picLocks noChangeAspect="1"/>
            </p:cNvPicPr>
            <p:nvPr/>
          </p:nvPicPr>
          <p:blipFill>
            <a:blip r:embed="rId4"/>
            <a:stretch>
              <a:fillRect/>
            </a:stretch>
          </p:blipFill>
          <p:spPr>
            <a:xfrm>
              <a:off x="8657" y="6898"/>
              <a:ext cx="5120" cy="3213"/>
            </a:xfrm>
            <a:prstGeom prst="rect">
              <a:avLst/>
            </a:prstGeom>
            <a:noFill/>
            <a:ln w="9525">
              <a:noFill/>
            </a:ln>
          </p:spPr>
        </p:pic>
        <p:sp>
          <p:nvSpPr>
            <p:cNvPr id="9" name="文本框 8"/>
            <p:cNvSpPr txBox="1"/>
            <p:nvPr>
              <p:custDataLst>
                <p:tags r:id="rId5"/>
              </p:custDataLst>
            </p:nvPr>
          </p:nvSpPr>
          <p:spPr>
            <a:xfrm>
              <a:off x="10075" y="10155"/>
              <a:ext cx="3154" cy="917"/>
            </a:xfrm>
            <a:prstGeom prst="rect">
              <a:avLst/>
            </a:prstGeom>
            <a:noFill/>
          </p:spPr>
          <p:txBody>
            <a:bodyPr wrap="square" rtlCol="0">
              <a:spAutoFit/>
            </a:bodyPr>
            <a:lstStyle/>
            <a:p>
              <a:r>
                <a:rPr lang="en-US" altLang="zh-CN" sz="1600" b="1" dirty="0">
                  <a:solidFill>
                    <a:srgbClr val="FF0000"/>
                  </a:solidFill>
                </a:rPr>
                <a:t>Microwave</a:t>
              </a:r>
              <a:endParaRPr lang="zh-CN" altLang="en-US" sz="1600" b="1" dirty="0">
                <a:solidFill>
                  <a:srgbClr val="FF0000"/>
                </a:solidFill>
              </a:endParaRPr>
            </a:p>
          </p:txBody>
        </p:sp>
      </p:grpSp>
      <p:grpSp>
        <p:nvGrpSpPr>
          <p:cNvPr id="10" name="组合 9"/>
          <p:cNvGrpSpPr/>
          <p:nvPr/>
        </p:nvGrpSpPr>
        <p:grpSpPr>
          <a:xfrm>
            <a:off x="7519660" y="3482026"/>
            <a:ext cx="1680191" cy="1462958"/>
            <a:chOff x="2068" y="7133"/>
            <a:chExt cx="4238" cy="4681"/>
          </a:xfrm>
        </p:grpSpPr>
        <p:pic>
          <p:nvPicPr>
            <p:cNvPr id="11" name="图片 10"/>
            <p:cNvPicPr>
              <a:picLocks noChangeAspect="1"/>
            </p:cNvPicPr>
            <p:nvPr/>
          </p:nvPicPr>
          <p:blipFill>
            <a:blip r:embed="rId6"/>
            <a:srcRect t="26373" b="12393"/>
            <a:stretch>
              <a:fillRect/>
            </a:stretch>
          </p:blipFill>
          <p:spPr>
            <a:xfrm>
              <a:off x="2068" y="7133"/>
              <a:ext cx="4238" cy="3458"/>
            </a:xfrm>
            <a:prstGeom prst="rect">
              <a:avLst/>
            </a:prstGeom>
          </p:spPr>
        </p:pic>
        <p:sp>
          <p:nvSpPr>
            <p:cNvPr id="12" name="文本框 11"/>
            <p:cNvSpPr txBox="1"/>
            <p:nvPr>
              <p:custDataLst>
                <p:tags r:id="rId7"/>
              </p:custDataLst>
            </p:nvPr>
          </p:nvSpPr>
          <p:spPr>
            <a:xfrm>
              <a:off x="3066" y="10731"/>
              <a:ext cx="2816" cy="1083"/>
            </a:xfrm>
            <a:prstGeom prst="rect">
              <a:avLst/>
            </a:prstGeom>
            <a:noFill/>
          </p:spPr>
          <p:txBody>
            <a:bodyPr wrap="square" rtlCol="0">
              <a:spAutoFit/>
            </a:bodyPr>
            <a:lstStyle/>
            <a:p>
              <a:r>
                <a:rPr lang="en-US" altLang="zh-CN" sz="1600" b="1" dirty="0">
                  <a:solidFill>
                    <a:srgbClr val="FF0000"/>
                  </a:solidFill>
                </a:rPr>
                <a:t>Baking</a:t>
              </a:r>
              <a:endParaRPr lang="zh-CN" altLang="en-US" sz="1600" b="1" dirty="0">
                <a:solidFill>
                  <a:srgbClr val="FF0000"/>
                </a:solidFill>
              </a:endParaRPr>
            </a:p>
          </p:txBody>
        </p:sp>
      </p:grpSp>
      <p:pic>
        <p:nvPicPr>
          <p:cNvPr id="13" name="图片 12"/>
          <p:cNvPicPr>
            <a:picLocks noChangeAspect="1"/>
          </p:cNvPicPr>
          <p:nvPr/>
        </p:nvPicPr>
        <p:blipFill>
          <a:blip r:embed="rId8"/>
          <a:stretch>
            <a:fillRect/>
          </a:stretch>
        </p:blipFill>
        <p:spPr>
          <a:xfrm>
            <a:off x="9411084" y="3421443"/>
            <a:ext cx="1801855" cy="1155906"/>
          </a:xfrm>
          <a:prstGeom prst="rect">
            <a:avLst/>
          </a:prstGeom>
        </p:spPr>
      </p:pic>
      <p:sp>
        <p:nvSpPr>
          <p:cNvPr id="14" name="文本框 13"/>
          <p:cNvSpPr txBox="1"/>
          <p:nvPr>
            <p:custDataLst>
              <p:tags r:id="rId9"/>
            </p:custDataLst>
          </p:nvPr>
        </p:nvSpPr>
        <p:spPr>
          <a:xfrm>
            <a:off x="9513755" y="4603824"/>
            <a:ext cx="2051445" cy="338554"/>
          </a:xfrm>
          <a:prstGeom prst="rect">
            <a:avLst/>
          </a:prstGeom>
          <a:noFill/>
        </p:spPr>
        <p:txBody>
          <a:bodyPr wrap="square" rtlCol="0">
            <a:spAutoFit/>
          </a:bodyPr>
          <a:lstStyle/>
          <a:p>
            <a:r>
              <a:rPr lang="en-US" altLang="zh-CN" sz="1600" b="1" dirty="0">
                <a:solidFill>
                  <a:srgbClr val="FF0000"/>
                </a:solidFill>
              </a:rPr>
              <a:t>Extrusion</a:t>
            </a:r>
            <a:r>
              <a:rPr lang="zh-CN" altLang="en-US" sz="1600" b="1" dirty="0">
                <a:solidFill>
                  <a:srgbClr val="FF0000"/>
                </a:solidFill>
              </a:rPr>
              <a:t> </a:t>
            </a:r>
            <a:r>
              <a:rPr lang="en-US" altLang="zh-CN" sz="1600" b="1" dirty="0">
                <a:solidFill>
                  <a:srgbClr val="FF0000"/>
                </a:solidFill>
              </a:rPr>
              <a:t>cooking</a:t>
            </a:r>
            <a:endParaRPr lang="zh-CN" altLang="en-US" sz="1600" b="1" dirty="0">
              <a:solidFill>
                <a:srgbClr val="FF0000"/>
              </a:solidFill>
            </a:endParaRPr>
          </a:p>
        </p:txBody>
      </p:sp>
      <p:pic>
        <p:nvPicPr>
          <p:cNvPr id="15" name="图片 14"/>
          <p:cNvPicPr>
            <a:picLocks noChangeAspect="1"/>
          </p:cNvPicPr>
          <p:nvPr/>
        </p:nvPicPr>
        <p:blipFill>
          <a:blip r:embed="rId10"/>
          <a:stretch>
            <a:fillRect/>
          </a:stretch>
        </p:blipFill>
        <p:spPr>
          <a:xfrm>
            <a:off x="7583899" y="1891775"/>
            <a:ext cx="1680191" cy="1214467"/>
          </a:xfrm>
          <a:prstGeom prst="rect">
            <a:avLst/>
          </a:prstGeom>
        </p:spPr>
      </p:pic>
      <p:sp>
        <p:nvSpPr>
          <p:cNvPr id="16" name="文本框 15"/>
          <p:cNvSpPr txBox="1"/>
          <p:nvPr>
            <p:custDataLst>
              <p:tags r:id="rId11"/>
            </p:custDataLst>
          </p:nvPr>
        </p:nvSpPr>
        <p:spPr>
          <a:xfrm>
            <a:off x="7915242" y="3122316"/>
            <a:ext cx="1222231" cy="338554"/>
          </a:xfrm>
          <a:prstGeom prst="rect">
            <a:avLst/>
          </a:prstGeom>
          <a:noFill/>
        </p:spPr>
        <p:txBody>
          <a:bodyPr wrap="square" rtlCol="0">
            <a:spAutoFit/>
          </a:bodyPr>
          <a:lstStyle/>
          <a:p>
            <a:r>
              <a:rPr lang="en-US" altLang="zh-CN" sz="1600" b="1" dirty="0">
                <a:solidFill>
                  <a:srgbClr val="FF0000"/>
                </a:solidFill>
              </a:rPr>
              <a:t>Cooking</a:t>
            </a:r>
            <a:r>
              <a:rPr lang="zh-CN" altLang="en-US" sz="1600" b="1" dirty="0">
                <a:solidFill>
                  <a:srgbClr val="FF0000"/>
                </a:solidFill>
              </a:rPr>
              <a:t> </a:t>
            </a:r>
            <a:endParaRPr lang="zh-CN" altLang="en-US" sz="1600" b="1" dirty="0">
              <a:solidFill>
                <a:srgbClr val="FF0000"/>
              </a:solidFill>
            </a:endParaRPr>
          </a:p>
        </p:txBody>
      </p:sp>
      <p:pic>
        <p:nvPicPr>
          <p:cNvPr id="17" name="图片 16"/>
          <p:cNvPicPr>
            <a:picLocks noChangeAspect="1"/>
          </p:cNvPicPr>
          <p:nvPr/>
        </p:nvPicPr>
        <p:blipFill>
          <a:blip r:embed="rId12"/>
          <a:stretch>
            <a:fillRect/>
          </a:stretch>
        </p:blipFill>
        <p:spPr>
          <a:xfrm>
            <a:off x="9372119" y="1838011"/>
            <a:ext cx="1401952" cy="1486886"/>
          </a:xfrm>
          <a:prstGeom prst="rect">
            <a:avLst/>
          </a:prstGeom>
        </p:spPr>
      </p:pic>
      <p:sp>
        <p:nvSpPr>
          <p:cNvPr id="18" name="文本框 17"/>
          <p:cNvSpPr txBox="1"/>
          <p:nvPr>
            <p:custDataLst>
              <p:tags r:id="rId13"/>
            </p:custDataLst>
          </p:nvPr>
        </p:nvSpPr>
        <p:spPr>
          <a:xfrm>
            <a:off x="9781888" y="2695948"/>
            <a:ext cx="1984366" cy="584775"/>
          </a:xfrm>
          <a:prstGeom prst="rect">
            <a:avLst/>
          </a:prstGeom>
          <a:noFill/>
        </p:spPr>
        <p:txBody>
          <a:bodyPr wrap="square" rtlCol="0">
            <a:spAutoFit/>
          </a:bodyPr>
          <a:lstStyle/>
          <a:p>
            <a:r>
              <a:rPr lang="en-US" altLang="zh-CN" sz="1600" b="1" dirty="0">
                <a:solidFill>
                  <a:srgbClr val="FF0000"/>
                </a:solidFill>
              </a:rPr>
              <a:t>High pressure steaming and boiling</a:t>
            </a:r>
            <a:endParaRPr lang="zh-CN" altLang="en-US" sz="1600" b="1" dirty="0">
              <a:solidFill>
                <a:srgbClr val="FF0000"/>
              </a:solidFill>
            </a:endParaRPr>
          </a:p>
        </p:txBody>
      </p:sp>
      <p:sp>
        <p:nvSpPr>
          <p:cNvPr id="19" name="文本框 18"/>
          <p:cNvSpPr txBox="1"/>
          <p:nvPr/>
        </p:nvSpPr>
        <p:spPr>
          <a:xfrm>
            <a:off x="2021155" y="1247793"/>
            <a:ext cx="7116318" cy="499624"/>
          </a:xfrm>
          <a:prstGeom prst="rect">
            <a:avLst/>
          </a:prstGeom>
          <a:noFill/>
        </p:spPr>
        <p:txBody>
          <a:bodyPr wrap="square">
            <a:spAutoFit/>
          </a:bodyPr>
          <a:lstStyle/>
          <a:p>
            <a:pPr>
              <a:lnSpc>
                <a:spcPct val="150000"/>
              </a:lnSpc>
            </a:pPr>
            <a:r>
              <a:rPr lang="en-US" altLang="zh-CN" sz="2000" dirty="0">
                <a:solidFill>
                  <a:srgbClr val="0432FF"/>
                </a:solidFill>
                <a:latin typeface="微软雅黑" panose="020B0503020204020204" pitchFamily="34" charset="-122"/>
                <a:ea typeface="微软雅黑" panose="020B0503020204020204" pitchFamily="34" charset="-122"/>
              </a:rPr>
              <a:t>The Processing for cereal bran and wholegrain kernels</a:t>
            </a:r>
            <a:endParaRPr lang="en-US" altLang="zh-CN" sz="2000" dirty="0">
              <a:solidFill>
                <a:srgbClr val="0432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6003633" y="2246757"/>
            <a:ext cx="184730" cy="1311128"/>
          </a:xfrm>
          <a:prstGeom prst="rect">
            <a:avLst/>
          </a:prstGeom>
          <a:noFill/>
        </p:spPr>
        <p:txBody>
          <a:bodyPr wrap="none" rtlCol="0" anchor="t">
            <a:spAutoFit/>
          </a:bodyPr>
          <a:lstStyle/>
          <a:p>
            <a:pPr algn="ctr" fontAlgn="auto">
              <a:lnSpc>
                <a:spcPct val="90000"/>
              </a:lnSpc>
            </a:pPr>
            <a:br>
              <a:rPr lang="en-GB" sz="4400" dirty="0">
                <a:latin typeface="Open Sans" panose="020B0606030504020204" pitchFamily="34" charset="0"/>
                <a:ea typeface="Open Sans" panose="020B0606030504020204" pitchFamily="34" charset="0"/>
                <a:cs typeface="Open Sans" panose="020B0606030504020204" pitchFamily="34" charset="0"/>
                <a:sym typeface="+mn-ea"/>
              </a:rPr>
            </a:br>
            <a:endParaRPr lang="zh-CN" altLang="en-US" sz="4400" dirty="0"/>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sp>
        <p:nvSpPr>
          <p:cNvPr id="2" name="文本框 1"/>
          <p:cNvSpPr txBox="1"/>
          <p:nvPr/>
        </p:nvSpPr>
        <p:spPr>
          <a:xfrm>
            <a:off x="3934864" y="1220112"/>
            <a:ext cx="3404522" cy="369332"/>
          </a:xfrm>
          <a:prstGeom prst="rect">
            <a:avLst/>
          </a:prstGeom>
          <a:noFill/>
        </p:spPr>
        <p:txBody>
          <a:bodyPr wrap="none" rtlCol="0" anchor="t">
            <a:spAutoFit/>
          </a:bodyPr>
          <a:lstStyle/>
          <a:p>
            <a:r>
              <a:rPr lang="en-US" b="1"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sym typeface="+mn-ea"/>
              </a:rPr>
              <a:t>Steam explosion treatment </a:t>
            </a:r>
            <a:endParaRPr lang="zh-CN" altLang="en-US" dirty="0"/>
          </a:p>
        </p:txBody>
      </p:sp>
      <p:sp>
        <p:nvSpPr>
          <p:cNvPr id="3" name="文本框 2"/>
          <p:cNvSpPr txBox="1"/>
          <p:nvPr/>
        </p:nvSpPr>
        <p:spPr>
          <a:xfrm>
            <a:off x="1214263" y="5914390"/>
            <a:ext cx="3303905" cy="368300"/>
          </a:xfrm>
          <a:prstGeom prst="rect">
            <a:avLst/>
          </a:prstGeom>
          <a:noFill/>
        </p:spPr>
        <p:txBody>
          <a:bodyPr wrap="none" rtlCol="0" anchor="t">
            <a:spAutoFit/>
          </a:bodyPr>
          <a:lstStyle/>
          <a:p>
            <a:pPr algn="l"/>
            <a:r>
              <a:rPr lang="en-US"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sym typeface="+mn-ea"/>
              </a:rPr>
              <a:t> Steam explosion </a:t>
            </a:r>
            <a:r>
              <a:rPr lang="en-US" altLang="zh-CN" dirty="0">
                <a:solidFill>
                  <a:srgbClr val="0432FF"/>
                </a:solidFill>
                <a:latin typeface="微软雅黑" panose="020B0503020204020204" pitchFamily="34" charset="-122"/>
                <a:ea typeface="微软雅黑" panose="020B0503020204020204" pitchFamily="34" charset="-122"/>
                <a:sym typeface="+mn-ea"/>
              </a:rPr>
              <a:t>Equipment</a:t>
            </a:r>
            <a:endParaRPr lang="zh-CN" altLang="en-US" dirty="0"/>
          </a:p>
        </p:txBody>
      </p:sp>
      <p:pic>
        <p:nvPicPr>
          <p:cNvPr id="14" name="图片 13" descr="Steam-explosion-equipment-for-lab-scale-experiments-The-lid-had-an-inlet-of-steam-a"/>
          <p:cNvPicPr>
            <a:picLocks noChangeAspect="1"/>
          </p:cNvPicPr>
          <p:nvPr/>
        </p:nvPicPr>
        <p:blipFill>
          <a:blip r:embed="rId2"/>
          <a:srcRect l="1856" t="1579" r="588" b="1276"/>
          <a:stretch>
            <a:fillRect/>
          </a:stretch>
        </p:blipFill>
        <p:spPr>
          <a:xfrm>
            <a:off x="523240" y="1751373"/>
            <a:ext cx="4855845" cy="3963670"/>
          </a:xfrm>
          <a:prstGeom prst="rect">
            <a:avLst/>
          </a:prstGeom>
        </p:spPr>
      </p:pic>
      <p:sp>
        <p:nvSpPr>
          <p:cNvPr id="5" name="文本框 4"/>
          <p:cNvSpPr txBox="1"/>
          <p:nvPr/>
        </p:nvSpPr>
        <p:spPr>
          <a:xfrm>
            <a:off x="6372542" y="1963766"/>
            <a:ext cx="2387600" cy="368300"/>
          </a:xfrm>
          <a:prstGeom prst="rect">
            <a:avLst/>
          </a:prstGeom>
          <a:noFill/>
        </p:spPr>
        <p:txBody>
          <a:bodyPr wrap="none" rtlCol="0" anchor="t">
            <a:spAutoFit/>
          </a:bodyPr>
          <a:lstStyle/>
          <a:p>
            <a:r>
              <a:rPr lang="en-US" altLang="zh-CN" dirty="0">
                <a:solidFill>
                  <a:srgbClr val="0432FF"/>
                </a:solidFill>
                <a:latin typeface="微软雅黑" panose="020B0503020204020204" pitchFamily="34" charset="-122"/>
                <a:ea typeface="微软雅黑" panose="020B0503020204020204" pitchFamily="34" charset="-122"/>
                <a:sym typeface="+mn-ea"/>
              </a:rPr>
              <a:t>Equipment principle</a:t>
            </a:r>
            <a:endParaRPr lang="zh-CN" altLang="en-US" dirty="0"/>
          </a:p>
        </p:txBody>
      </p:sp>
      <p:sp>
        <p:nvSpPr>
          <p:cNvPr id="6" name="文本框 5"/>
          <p:cNvSpPr txBox="1">
            <a:spLocks noChangeArrowheads="1"/>
          </p:cNvSpPr>
          <p:nvPr/>
        </p:nvSpPr>
        <p:spPr bwMode="auto">
          <a:xfrm>
            <a:off x="6285864" y="2234651"/>
            <a:ext cx="561530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latin typeface="微软雅黑" panose="020B0503020204020204" pitchFamily="34" charset="-122"/>
              </a:rPr>
              <a:t>Steam generator and pressure vessel</a:t>
            </a:r>
            <a:endParaRPr lang="en-US" altLang="zh-CN" sz="14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solidFill>
                  <a:schemeClr val="tx1"/>
                </a:solidFill>
                <a:latin typeface="微软雅黑" panose="020B0503020204020204" pitchFamily="34" charset="-122"/>
                <a:cs typeface="微软雅黑" panose="020B0503020204020204" pitchFamily="34" charset="-120"/>
                <a:sym typeface="+mn-ea"/>
              </a:rPr>
              <a:t>Grain expansion and structural destruction are achieved through the release of steam</a:t>
            </a:r>
            <a:endParaRPr lang="en-US" altLang="zh-CN" sz="1400" dirty="0">
              <a:solidFill>
                <a:schemeClr val="tx1"/>
              </a:solidFill>
              <a:latin typeface="微软雅黑" panose="020B0503020204020204" pitchFamily="34" charset="-122"/>
              <a:cs typeface="微软雅黑" panose="020B0503020204020204" pitchFamily="34" charset="-120"/>
              <a:sym typeface="+mn-ea"/>
            </a:endParaRPr>
          </a:p>
        </p:txBody>
      </p:sp>
      <p:sp>
        <p:nvSpPr>
          <p:cNvPr id="8" name="文本框 7"/>
          <p:cNvSpPr txBox="1"/>
          <p:nvPr/>
        </p:nvSpPr>
        <p:spPr>
          <a:xfrm>
            <a:off x="6480174" y="3348701"/>
            <a:ext cx="4559935" cy="368300"/>
          </a:xfrm>
          <a:prstGeom prst="rect">
            <a:avLst/>
          </a:prstGeom>
          <a:noFill/>
        </p:spPr>
        <p:txBody>
          <a:bodyPr wrap="none" rtlCol="0" anchor="t">
            <a:spAutoFit/>
          </a:bodyPr>
          <a:lstStyle/>
          <a:p>
            <a:r>
              <a:rPr lang="en-US" altLang="zh-CN" dirty="0">
                <a:solidFill>
                  <a:srgbClr val="0432FF"/>
                </a:solidFill>
                <a:latin typeface="微软雅黑" panose="020B0503020204020204" pitchFamily="34" charset="-122"/>
                <a:ea typeface="微软雅黑" panose="020B0503020204020204" pitchFamily="34" charset="-122"/>
                <a:sym typeface="+mn-ea"/>
              </a:rPr>
              <a:t>The effect on whole grain or cereal bran</a:t>
            </a:r>
            <a:endParaRPr lang="zh-CN" altLang="en-US" dirty="0"/>
          </a:p>
        </p:txBody>
      </p:sp>
      <p:sp>
        <p:nvSpPr>
          <p:cNvPr id="7" name="文本框 6"/>
          <p:cNvSpPr txBox="1">
            <a:spLocks noChangeArrowheads="1"/>
          </p:cNvSpPr>
          <p:nvPr/>
        </p:nvSpPr>
        <p:spPr bwMode="auto">
          <a:xfrm>
            <a:off x="6199187" y="3641696"/>
            <a:ext cx="5615305" cy="86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algn="l" eaLnBrk="1" hangingPunct="1">
              <a:lnSpc>
                <a:spcPct val="150000"/>
              </a:lnSpc>
              <a:spcAft>
                <a:spcPts val="0"/>
              </a:spcAft>
              <a:buClr>
                <a:srgbClr val="0F7B42"/>
              </a:buClr>
              <a:buSzTx/>
              <a:buFont typeface="Wingdings" panose="05000000000000000000" pitchFamily="2" charset="2"/>
              <a:buChar char="p"/>
            </a:pPr>
            <a:r>
              <a:rPr lang="en-US" altLang="zh-CN" sz="1400" dirty="0">
                <a:latin typeface="微软雅黑" panose="020B0503020204020204" pitchFamily="34" charset="-122"/>
                <a:cs typeface="微软雅黑" panose="020B0503020204020204" pitchFamily="34" charset="-120"/>
                <a:sym typeface="+mn-ea"/>
              </a:rPr>
              <a:t>Increase SDFcontent and improve functional properties</a:t>
            </a:r>
            <a:endParaRPr lang="en-US" altLang="zh-CN" sz="1400" dirty="0">
              <a:latin typeface="微软雅黑" panose="020B0503020204020204" pitchFamily="34" charset="-122"/>
              <a:cs typeface="微软雅黑" panose="020B0503020204020204" pitchFamily="34" charset="-120"/>
              <a:sym typeface="+mn-ea"/>
            </a:endParaRPr>
          </a:p>
          <a:p>
            <a:pPr algn="l" eaLnBrk="1" hangingPunct="1">
              <a:lnSpc>
                <a:spcPct val="150000"/>
              </a:lnSpc>
              <a:spcAft>
                <a:spcPts val="0"/>
              </a:spcAft>
              <a:buClr>
                <a:srgbClr val="0F7B42"/>
              </a:buClr>
              <a:buSzTx/>
              <a:buFont typeface="Wingdings" panose="05000000000000000000" pitchFamily="2" charset="2"/>
              <a:buChar char="p"/>
            </a:pPr>
            <a:r>
              <a:rPr lang="en-US" altLang="zh-CN" sz="1400" dirty="0">
                <a:latin typeface="微软雅黑" panose="020B0503020204020204" pitchFamily="34" charset="-122"/>
                <a:ea typeface="微软雅黑" panose="020B0503020204020204" pitchFamily="34" charset="-122"/>
                <a:cs typeface="微软雅黑" panose="020B0503020204020204" pitchFamily="34" charset="-120"/>
              </a:rPr>
              <a:t>Improve the antioxidant capacity of phenolic substances</a:t>
            </a:r>
            <a:endParaRPr lang="en-US" altLang="zh-CN" sz="1400" dirty="0">
              <a:solidFill>
                <a:schemeClr val="tx1"/>
              </a:solidFill>
              <a:latin typeface="微软雅黑" panose="020B0503020204020204" pitchFamily="34" charset="-122"/>
              <a:cs typeface="微软雅黑" panose="020B0503020204020204" pitchFamily="34" charset="-120"/>
              <a:sym typeface="+mn-ea"/>
            </a:endParaRPr>
          </a:p>
        </p:txBody>
      </p:sp>
      <p:sp>
        <p:nvSpPr>
          <p:cNvPr id="10" name="文本框 9"/>
          <p:cNvSpPr txBox="1"/>
          <p:nvPr/>
        </p:nvSpPr>
        <p:spPr>
          <a:xfrm>
            <a:off x="6372542" y="4507201"/>
            <a:ext cx="5441950" cy="368300"/>
          </a:xfrm>
          <a:prstGeom prst="rect">
            <a:avLst/>
          </a:prstGeom>
          <a:noFill/>
        </p:spPr>
        <p:txBody>
          <a:bodyPr wrap="none" rtlCol="0" anchor="t">
            <a:spAutoFit/>
          </a:bodyPr>
          <a:lstStyle/>
          <a:p>
            <a:r>
              <a:rPr lang="en-US" altLang="zh-CN" dirty="0">
                <a:solidFill>
                  <a:srgbClr val="0432FF"/>
                </a:solidFill>
                <a:latin typeface="微软雅黑" panose="020B0503020204020204" pitchFamily="34" charset="-122"/>
                <a:ea typeface="微软雅黑" panose="020B0503020204020204" pitchFamily="34" charset="-122"/>
                <a:sym typeface="+mn-ea"/>
              </a:rPr>
              <a:t>The treatment for grain (or cereal bran) varieties</a:t>
            </a:r>
            <a:endParaRPr lang="zh-CN" altLang="en-US" dirty="0"/>
          </a:p>
        </p:txBody>
      </p:sp>
      <p:sp>
        <p:nvSpPr>
          <p:cNvPr id="11" name="文本框 10"/>
          <p:cNvSpPr txBox="1">
            <a:spLocks noChangeArrowheads="1"/>
          </p:cNvSpPr>
          <p:nvPr/>
        </p:nvSpPr>
        <p:spPr bwMode="auto">
          <a:xfrm>
            <a:off x="6285865" y="4875501"/>
            <a:ext cx="5670550" cy="151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algn="l" eaLnBrk="1" hangingPunct="1">
              <a:lnSpc>
                <a:spcPct val="150000"/>
              </a:lnSpc>
              <a:spcAft>
                <a:spcPts val="0"/>
              </a:spcAft>
              <a:buClr>
                <a:srgbClr val="0F7B42"/>
              </a:buClr>
              <a:buSzTx/>
              <a:buFont typeface="Wingdings" panose="05000000000000000000" pitchFamily="2" charset="2"/>
              <a:buChar char="p"/>
            </a:pPr>
            <a:r>
              <a:rPr lang="en-US" altLang="zh-CN" sz="1400" dirty="0">
                <a:solidFill>
                  <a:schemeClr val="tx1"/>
                </a:solidFill>
                <a:latin typeface="微软雅黑" panose="020B0503020204020204" pitchFamily="34" charset="-122"/>
                <a:cs typeface="微软雅黑" panose="020B0503020204020204" pitchFamily="34" charset="-120"/>
                <a:sym typeface="+mn-ea"/>
              </a:rPr>
              <a:t>SE treatment was applied to the modification of bioactive components in wheat bran</a:t>
            </a:r>
            <a:endParaRPr lang="en-US" altLang="zh-CN" sz="1400" dirty="0">
              <a:solidFill>
                <a:schemeClr val="tx1"/>
              </a:solidFill>
              <a:latin typeface="微软雅黑" panose="020B0503020204020204" pitchFamily="34" charset="-122"/>
              <a:cs typeface="微软雅黑" panose="020B0503020204020204" pitchFamily="34" charset="-120"/>
              <a:sym typeface="+mn-ea"/>
            </a:endParaRPr>
          </a:p>
          <a:p>
            <a:pPr algn="l" eaLnBrk="1" hangingPunct="1">
              <a:lnSpc>
                <a:spcPct val="150000"/>
              </a:lnSpc>
              <a:spcAft>
                <a:spcPts val="0"/>
              </a:spcAft>
              <a:buClr>
                <a:srgbClr val="0F7B42"/>
              </a:buClr>
              <a:buSzTx/>
              <a:buFont typeface="Wingdings" panose="05000000000000000000" pitchFamily="2" charset="2"/>
              <a:buChar char="p"/>
            </a:pPr>
            <a:r>
              <a:rPr lang="en-US" altLang="zh-CN" sz="1400" dirty="0">
                <a:solidFill>
                  <a:schemeClr val="tx1"/>
                </a:solidFill>
                <a:latin typeface="微软雅黑" panose="020B0503020204020204" pitchFamily="34" charset="-122"/>
                <a:cs typeface="微软雅黑" panose="020B0503020204020204" pitchFamily="34" charset="-120"/>
                <a:sym typeface="+mn-ea"/>
              </a:rPr>
              <a:t>SE treatment affected the properties and content of dietary fiber in rice bran</a:t>
            </a:r>
            <a:endParaRPr lang="en-US" altLang="zh-CN" sz="1400" dirty="0">
              <a:solidFill>
                <a:schemeClr val="tx1"/>
              </a:solidFill>
              <a:latin typeface="微软雅黑" panose="020B0503020204020204" pitchFamily="34" charset="-122"/>
              <a:cs typeface="微软雅黑" panose="020B0503020204020204" pitchFamily="34" charset="-120"/>
              <a:sym typeface="+mn-ea"/>
            </a:endParaRPr>
          </a:p>
        </p:txBody>
      </p:sp>
      <p:sp>
        <p:nvSpPr>
          <p:cNvPr id="12" name="文本框 11"/>
          <p:cNvSpPr txBox="1"/>
          <p:nvPr/>
        </p:nvSpPr>
        <p:spPr>
          <a:xfrm>
            <a:off x="8322945" y="6443980"/>
            <a:ext cx="3807460" cy="414020"/>
          </a:xfrm>
          <a:prstGeom prst="rect">
            <a:avLst/>
          </a:prstGeom>
          <a:noFill/>
        </p:spPr>
        <p:txBody>
          <a:bodyPr wrap="none" rtlCol="0" anchor="t">
            <a:spAutoFit/>
          </a:bodyPr>
          <a:lstStyle/>
          <a:p>
            <a:pPr fontAlgn="auto">
              <a:lnSpc>
                <a:spcPct val="150000"/>
              </a:lnSpc>
            </a:pPr>
            <a:r>
              <a:rPr lang="en-US" altLang="zh-CN" sz="1400" dirty="0">
                <a:solidFill>
                  <a:srgbClr val="231F20"/>
                </a:solidFill>
                <a:effectLst/>
                <a:latin typeface="Times New Roman" panose="02020603050405020304" charset="0"/>
                <a:cs typeface="Times New Roman" panose="02020603050405020304" charset="0"/>
                <a:sym typeface="+mn-ea"/>
              </a:rPr>
              <a:t>" Food Research International 187 (2024): 114310.</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4083339" y="1291185"/>
            <a:ext cx="3476625" cy="368300"/>
          </a:xfrm>
          <a:prstGeom prst="rect">
            <a:avLst/>
          </a:prstGeom>
          <a:noFill/>
        </p:spPr>
        <p:txBody>
          <a:bodyPr wrap="none" rtlCol="0" anchor="t">
            <a:spAutoFit/>
          </a:bodyPr>
          <a:lstStyle/>
          <a:p>
            <a:r>
              <a:rPr lang="en-US" b="1"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sym typeface="+mn-ea"/>
              </a:rPr>
              <a:t>Extrusion cooking treatment</a:t>
            </a:r>
            <a:endParaRPr lang="en-US" b="1"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sym typeface="+mn-ea"/>
            </a:endParaRPr>
          </a:p>
        </p:txBody>
      </p:sp>
      <p:pic>
        <p:nvPicPr>
          <p:cNvPr id="17" name="图片 16" descr="445c8f8d-e416-4e2d-b6aa-164d07f80ab1"/>
          <p:cNvPicPr>
            <a:picLocks noChangeAspect="1"/>
          </p:cNvPicPr>
          <p:nvPr/>
        </p:nvPicPr>
        <p:blipFill>
          <a:blip r:embed="rId2"/>
          <a:stretch>
            <a:fillRect/>
          </a:stretch>
        </p:blipFill>
        <p:spPr>
          <a:xfrm>
            <a:off x="9448799" y="1930804"/>
            <a:ext cx="2142721" cy="2142721"/>
          </a:xfrm>
          <a:prstGeom prst="rect">
            <a:avLst/>
          </a:prstGeom>
        </p:spPr>
      </p:pic>
      <p:sp>
        <p:nvSpPr>
          <p:cNvPr id="5" name="文本框 4"/>
          <p:cNvSpPr txBox="1"/>
          <p:nvPr/>
        </p:nvSpPr>
        <p:spPr>
          <a:xfrm>
            <a:off x="517525" y="1764665"/>
            <a:ext cx="2387600" cy="368300"/>
          </a:xfrm>
          <a:prstGeom prst="rect">
            <a:avLst/>
          </a:prstGeom>
          <a:noFill/>
        </p:spPr>
        <p:txBody>
          <a:bodyPr wrap="none" rtlCol="0" anchor="t">
            <a:spAutoFit/>
          </a:bodyPr>
          <a:lstStyle/>
          <a:p>
            <a:r>
              <a:rPr lang="en-US" altLang="zh-CN" dirty="0">
                <a:solidFill>
                  <a:srgbClr val="0432FF"/>
                </a:solidFill>
                <a:latin typeface="微软雅黑" panose="020B0503020204020204" pitchFamily="34" charset="-122"/>
                <a:ea typeface="微软雅黑" panose="020B0503020204020204" pitchFamily="34" charset="-122"/>
                <a:sym typeface="+mn-ea"/>
              </a:rPr>
              <a:t>Equipment principle</a:t>
            </a:r>
            <a:endParaRPr lang="zh-CN" altLang="en-US"/>
          </a:p>
        </p:txBody>
      </p:sp>
      <p:sp>
        <p:nvSpPr>
          <p:cNvPr id="6" name="文本框 5"/>
          <p:cNvSpPr txBox="1"/>
          <p:nvPr/>
        </p:nvSpPr>
        <p:spPr>
          <a:xfrm>
            <a:off x="7534506" y="4257675"/>
            <a:ext cx="3462020" cy="368300"/>
          </a:xfrm>
          <a:prstGeom prst="rect">
            <a:avLst/>
          </a:prstGeom>
          <a:noFill/>
        </p:spPr>
        <p:txBody>
          <a:bodyPr wrap="none" rtlCol="0" anchor="t">
            <a:spAutoFit/>
          </a:bodyPr>
          <a:lstStyle/>
          <a:p>
            <a:r>
              <a:rPr lang="en-US"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sym typeface="+mn-ea"/>
              </a:rPr>
              <a:t>Extrusion cooking </a:t>
            </a:r>
            <a:r>
              <a:rPr lang="en-US" altLang="zh-CN" dirty="0">
                <a:solidFill>
                  <a:srgbClr val="0432FF"/>
                </a:solidFill>
                <a:latin typeface="微软雅黑" panose="020B0503020204020204" pitchFamily="34" charset="-122"/>
                <a:ea typeface="微软雅黑" panose="020B0503020204020204" pitchFamily="34" charset="-122"/>
                <a:sym typeface="+mn-ea"/>
              </a:rPr>
              <a:t>Equipment</a:t>
            </a:r>
            <a:r>
              <a:rPr lang="en-US" b="1"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sym typeface="+mn-ea"/>
              </a:rPr>
              <a:t> </a:t>
            </a:r>
            <a:endParaRPr lang="zh-CN" altLang="en-US" dirty="0"/>
          </a:p>
        </p:txBody>
      </p:sp>
      <p:sp>
        <p:nvSpPr>
          <p:cNvPr id="7" name="文本框 6"/>
          <p:cNvSpPr txBox="1">
            <a:spLocks noChangeArrowheads="1"/>
          </p:cNvSpPr>
          <p:nvPr/>
        </p:nvSpPr>
        <p:spPr bwMode="auto">
          <a:xfrm>
            <a:off x="474345" y="2226310"/>
            <a:ext cx="5567680" cy="203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latin typeface="微软雅黑" panose="020B0503020204020204" pitchFamily="34" charset="-122"/>
              </a:rPr>
              <a:t>Set stirring, heating, texture recombination, cooking, sterilization is equal to one.</a:t>
            </a:r>
            <a:endParaRPr lang="en-US" altLang="zh-CN" sz="14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latin typeface="微软雅黑" panose="020B0503020204020204" pitchFamily="34" charset="-122"/>
              </a:rPr>
              <a:t>Promote raw materials by applying pressure, heating and mechanical shear forces</a:t>
            </a:r>
            <a:endParaRPr lang="en-US" altLang="zh-CN" sz="14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latin typeface="微软雅黑" panose="020B0503020204020204" pitchFamily="34" charset="-122"/>
              </a:rPr>
              <a:t>Properties can be changed by changing temperature, speed and moisture content.</a:t>
            </a:r>
            <a:endParaRPr lang="en-US" altLang="zh-CN" sz="1400" dirty="0">
              <a:latin typeface="微软雅黑" panose="020B0503020204020204" pitchFamily="34" charset="-122"/>
            </a:endParaRPr>
          </a:p>
        </p:txBody>
      </p:sp>
      <p:sp>
        <p:nvSpPr>
          <p:cNvPr id="8" name="文本框 7"/>
          <p:cNvSpPr txBox="1"/>
          <p:nvPr/>
        </p:nvSpPr>
        <p:spPr>
          <a:xfrm>
            <a:off x="517525" y="4381500"/>
            <a:ext cx="4559935" cy="368300"/>
          </a:xfrm>
          <a:prstGeom prst="rect">
            <a:avLst/>
          </a:prstGeom>
          <a:noFill/>
        </p:spPr>
        <p:txBody>
          <a:bodyPr wrap="none" rtlCol="0" anchor="t">
            <a:spAutoFit/>
          </a:bodyPr>
          <a:lstStyle/>
          <a:p>
            <a:r>
              <a:rPr lang="en-US" altLang="zh-CN" dirty="0">
                <a:solidFill>
                  <a:srgbClr val="0432FF"/>
                </a:solidFill>
                <a:latin typeface="微软雅黑" panose="020B0503020204020204" pitchFamily="34" charset="-122"/>
                <a:ea typeface="微软雅黑" panose="020B0503020204020204" pitchFamily="34" charset="-122"/>
                <a:sym typeface="+mn-ea"/>
              </a:rPr>
              <a:t>The effect on whole grain or cereal bran</a:t>
            </a:r>
            <a:endParaRPr lang="zh-CN" altLang="en-US"/>
          </a:p>
        </p:txBody>
      </p:sp>
      <p:sp>
        <p:nvSpPr>
          <p:cNvPr id="9" name="文本框 8"/>
          <p:cNvSpPr txBox="1">
            <a:spLocks noChangeArrowheads="1"/>
          </p:cNvSpPr>
          <p:nvPr/>
        </p:nvSpPr>
        <p:spPr bwMode="auto">
          <a:xfrm>
            <a:off x="517525" y="4810125"/>
            <a:ext cx="6292215"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eaLnBrk="1" hangingPunct="1">
              <a:lnSpc>
                <a:spcPct val="150000"/>
              </a:lnSpc>
              <a:spcBef>
                <a:spcPct val="0"/>
              </a:spcBef>
              <a:spcAft>
                <a:spcPts val="0"/>
              </a:spcAft>
              <a:buClr>
                <a:srgbClr val="0F7B42"/>
              </a:buClr>
              <a:buFont typeface="Wingdings" panose="05000000000000000000" pitchFamily="2" charset="2"/>
              <a:buChar char="p"/>
            </a:pPr>
            <a:r>
              <a:rPr lang="en-US" sz="1400" dirty="0">
                <a:latin typeface="微软雅黑" panose="020B0503020204020204" pitchFamily="34" charset="-122"/>
                <a:cs typeface="微软雅黑" panose="020B0503020204020204" pitchFamily="34" charset="-120"/>
                <a:sym typeface="+mn-ea"/>
              </a:rPr>
              <a:t>Inhibiting starch aging</a:t>
            </a:r>
            <a:endParaRPr lang="en-US" altLang="zh-CN" sz="14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latin typeface="微软雅黑" panose="020B0503020204020204" pitchFamily="34" charset="-122"/>
              </a:rPr>
              <a:t>Improve the taste and texture of grains</a:t>
            </a:r>
            <a:endParaRPr lang="en-US" altLang="zh-CN" sz="14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latin typeface="微软雅黑" panose="020B0503020204020204" pitchFamily="34" charset="-122"/>
                <a:sym typeface="+mn-ea"/>
              </a:rPr>
              <a:t>Improve the functional properties of SDF in rice bran</a:t>
            </a:r>
            <a:endParaRPr lang="en-US" altLang="zh-CN" sz="1400" dirty="0">
              <a:solidFill>
                <a:schemeClr val="tx1"/>
              </a:solidFill>
              <a:latin typeface="微软雅黑" panose="020B0503020204020204" pitchFamily="34" charset="-122"/>
              <a:cs typeface="微软雅黑" panose="020B0503020204020204" pitchFamily="34" charset="-120"/>
              <a:sym typeface="+mn-ea"/>
            </a:endParaRPr>
          </a:p>
          <a:p>
            <a:pPr marL="0" indent="0" eaLnBrk="1" hangingPunct="1">
              <a:lnSpc>
                <a:spcPct val="150000"/>
              </a:lnSpc>
              <a:spcBef>
                <a:spcPct val="0"/>
              </a:spcBef>
              <a:spcAft>
                <a:spcPts val="0"/>
              </a:spcAft>
              <a:buClr>
                <a:srgbClr val="0F7B42"/>
              </a:buClr>
              <a:buFont typeface="Wingdings" panose="05000000000000000000" pitchFamily="2" charset="2"/>
              <a:buNone/>
            </a:pPr>
            <a:endParaRPr lang="en-US" altLang="zh-CN" sz="1400" dirty="0">
              <a:solidFill>
                <a:schemeClr val="tx1"/>
              </a:solidFill>
              <a:latin typeface="微软雅黑" panose="020B0503020204020204" pitchFamily="34" charset="-122"/>
              <a:cs typeface="微软雅黑" panose="020B0503020204020204" pitchFamily="34" charset="-120"/>
              <a:sym typeface="+mn-ea"/>
            </a:endParaRPr>
          </a:p>
        </p:txBody>
      </p:sp>
      <p:sp>
        <p:nvSpPr>
          <p:cNvPr id="10" name="文本框 9"/>
          <p:cNvSpPr txBox="1"/>
          <p:nvPr/>
        </p:nvSpPr>
        <p:spPr>
          <a:xfrm>
            <a:off x="6361430" y="4595813"/>
            <a:ext cx="5441950" cy="368300"/>
          </a:xfrm>
          <a:prstGeom prst="rect">
            <a:avLst/>
          </a:prstGeom>
          <a:noFill/>
        </p:spPr>
        <p:txBody>
          <a:bodyPr wrap="none" rtlCol="0" anchor="t">
            <a:spAutoFit/>
          </a:bodyPr>
          <a:lstStyle/>
          <a:p>
            <a:r>
              <a:rPr lang="en-US" altLang="zh-CN" dirty="0">
                <a:solidFill>
                  <a:srgbClr val="0432FF"/>
                </a:solidFill>
                <a:latin typeface="微软雅黑" panose="020B0503020204020204" pitchFamily="34" charset="-122"/>
                <a:ea typeface="微软雅黑" panose="020B0503020204020204" pitchFamily="34" charset="-122"/>
                <a:sym typeface="+mn-ea"/>
              </a:rPr>
              <a:t>The treatment for grain (or cereal bran) varieties</a:t>
            </a:r>
            <a:endParaRPr lang="zh-CN" altLang="en-US"/>
          </a:p>
        </p:txBody>
      </p:sp>
      <p:sp>
        <p:nvSpPr>
          <p:cNvPr id="11" name="文本框 10"/>
          <p:cNvSpPr txBox="1">
            <a:spLocks noChangeArrowheads="1"/>
          </p:cNvSpPr>
          <p:nvPr/>
        </p:nvSpPr>
        <p:spPr bwMode="auto">
          <a:xfrm>
            <a:off x="6988810" y="4810125"/>
            <a:ext cx="418719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latin typeface="微软雅黑" panose="020B0503020204020204" pitchFamily="34" charset="-122"/>
              </a:rPr>
              <a:t>Increase SDF content in rice bran</a:t>
            </a:r>
            <a:endParaRPr lang="en-US" altLang="zh-CN" sz="14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solidFill>
                  <a:schemeClr val="tx1"/>
                </a:solidFill>
                <a:latin typeface="微软雅黑" panose="020B0503020204020204" pitchFamily="34" charset="-122"/>
                <a:cs typeface="微软雅黑" panose="020B0503020204020204" pitchFamily="34" charset="-120"/>
                <a:sym typeface="+mn-ea"/>
              </a:rPr>
              <a:t>The SDF with better performance was prepared</a:t>
            </a:r>
            <a:endParaRPr lang="en-US" altLang="zh-CN" sz="1400" dirty="0">
              <a:solidFill>
                <a:schemeClr val="tx1"/>
              </a:solidFill>
              <a:latin typeface="微软雅黑" panose="020B0503020204020204" pitchFamily="34" charset="-122"/>
              <a:cs typeface="微软雅黑" panose="020B0503020204020204" pitchFamily="34" charset="-120"/>
              <a:sym typeface="+mn-ea"/>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solidFill>
                  <a:schemeClr val="tx1"/>
                </a:solidFill>
                <a:latin typeface="微软雅黑" panose="020B0503020204020204" pitchFamily="34" charset="-122"/>
                <a:cs typeface="微软雅黑" panose="020B0503020204020204" pitchFamily="34" charset="-120"/>
                <a:sym typeface="+mn-ea"/>
              </a:rPr>
              <a:t>For preparing fresh brown rice flour</a:t>
            </a:r>
            <a:endParaRPr lang="en-US" altLang="zh-CN" sz="1400" dirty="0">
              <a:solidFill>
                <a:schemeClr val="tx1"/>
              </a:solidFill>
              <a:latin typeface="微软雅黑" panose="020B0503020204020204" pitchFamily="34" charset="-122"/>
              <a:cs typeface="微软雅黑" panose="020B0503020204020204" pitchFamily="34" charset="-120"/>
              <a:sym typeface="+mn-ea"/>
            </a:endParaRPr>
          </a:p>
        </p:txBody>
      </p:sp>
      <p:sp>
        <p:nvSpPr>
          <p:cNvPr id="12" name="文本框 11"/>
          <p:cNvSpPr txBox="1"/>
          <p:nvPr/>
        </p:nvSpPr>
        <p:spPr>
          <a:xfrm>
            <a:off x="6650355" y="6377940"/>
            <a:ext cx="5488940" cy="414020"/>
          </a:xfrm>
          <a:prstGeom prst="rect">
            <a:avLst/>
          </a:prstGeom>
          <a:noFill/>
        </p:spPr>
        <p:txBody>
          <a:bodyPr wrap="square" rtlCol="0" anchor="t">
            <a:spAutoFit/>
          </a:bodyPr>
          <a:lstStyle/>
          <a:p>
            <a:pPr fontAlgn="auto">
              <a:lnSpc>
                <a:spcPct val="150000"/>
              </a:lnSpc>
            </a:pPr>
            <a:r>
              <a:rPr lang="en-US" altLang="zh-CN" sz="1400" dirty="0">
                <a:solidFill>
                  <a:srgbClr val="231F20"/>
                </a:solidFill>
                <a:latin typeface="Times New Roman" panose="02020603050405020304" charset="0"/>
                <a:cs typeface="Times New Roman" panose="02020603050405020304" charset="0"/>
                <a:sym typeface="+mn-ea"/>
              </a:rPr>
              <a:t>Journal of Food Composition and Analysis,Volume 128,2024,106030 .</a:t>
            </a:r>
            <a:endParaRPr lang="en-US" altLang="zh-CN" sz="1400" dirty="0">
              <a:solidFill>
                <a:srgbClr val="231F20"/>
              </a:solidFill>
              <a:latin typeface="Times New Roman" panose="02020603050405020304" charset="0"/>
              <a:cs typeface="Times New Roman" panose="02020603050405020304" charset="0"/>
            </a:endParaRPr>
          </a:p>
        </p:txBody>
      </p:sp>
      <p:pic>
        <p:nvPicPr>
          <p:cNvPr id="102" name="图片 101"/>
          <p:cNvPicPr/>
          <p:nvPr/>
        </p:nvPicPr>
        <p:blipFill>
          <a:blip r:embed="rId3"/>
          <a:srcRect l="-3657" t="-4691" r="-632" b="-7444"/>
          <a:stretch>
            <a:fillRect/>
          </a:stretch>
        </p:blipFill>
        <p:spPr>
          <a:xfrm>
            <a:off x="6778914" y="1864215"/>
            <a:ext cx="2303491" cy="2200737"/>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3712846" y="1205230"/>
            <a:ext cx="3601720" cy="368300"/>
          </a:xfrm>
          <a:prstGeom prst="rect">
            <a:avLst/>
          </a:prstGeom>
          <a:noFill/>
        </p:spPr>
        <p:txBody>
          <a:bodyPr wrap="none" rtlCol="0" anchor="t">
            <a:spAutoFit/>
          </a:bodyPr>
          <a:lstStyle/>
          <a:p>
            <a:r>
              <a:rPr lang="en-US" b="1"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sym typeface="+mn-ea"/>
              </a:rPr>
              <a:t>Microwave heating treatment</a:t>
            </a:r>
            <a:endParaRPr lang="zh-CN" altLang="en-US"/>
          </a:p>
        </p:txBody>
      </p:sp>
      <p:pic>
        <p:nvPicPr>
          <p:cNvPr id="12" name="图片 11"/>
          <p:cNvPicPr>
            <a:picLocks noChangeAspect="1"/>
          </p:cNvPicPr>
          <p:nvPr/>
        </p:nvPicPr>
        <p:blipFill>
          <a:blip r:embed="rId2"/>
          <a:stretch>
            <a:fillRect/>
          </a:stretch>
        </p:blipFill>
        <p:spPr>
          <a:xfrm>
            <a:off x="1482090" y="4250690"/>
            <a:ext cx="3356610" cy="2263140"/>
          </a:xfrm>
          <a:prstGeom prst="rect">
            <a:avLst/>
          </a:prstGeom>
          <a:ln>
            <a:solidFill>
              <a:schemeClr val="accent1"/>
            </a:solidFill>
          </a:ln>
        </p:spPr>
      </p:pic>
      <p:sp>
        <p:nvSpPr>
          <p:cNvPr id="4" name="文本框 3"/>
          <p:cNvSpPr txBox="1"/>
          <p:nvPr/>
        </p:nvSpPr>
        <p:spPr>
          <a:xfrm>
            <a:off x="392748" y="3589020"/>
            <a:ext cx="3588385" cy="368300"/>
          </a:xfrm>
          <a:prstGeom prst="rect">
            <a:avLst/>
          </a:prstGeom>
          <a:noFill/>
        </p:spPr>
        <p:txBody>
          <a:bodyPr wrap="none" rtlCol="0" anchor="t">
            <a:spAutoFit/>
          </a:bodyPr>
          <a:lstStyle/>
          <a:p>
            <a:pPr marL="0" indent="0" algn="just">
              <a:lnSpc>
                <a:spcPct val="100000"/>
              </a:lnSpc>
              <a:spcBef>
                <a:spcPts val="375"/>
              </a:spcBef>
              <a:buNone/>
            </a:pPr>
            <a:r>
              <a:rPr lang="en-US"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sym typeface="+mn-ea"/>
              </a:rPr>
              <a:t>Microwave heating Equipment</a:t>
            </a:r>
            <a:r>
              <a:rPr lang="en-US" b="1"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sym typeface="+mn-ea"/>
              </a:rPr>
              <a:t> </a:t>
            </a:r>
            <a:endParaRPr lang="zh-CN" altLang="en-US" dirty="0"/>
          </a:p>
        </p:txBody>
      </p:sp>
      <p:sp>
        <p:nvSpPr>
          <p:cNvPr id="5" name="文本框 4"/>
          <p:cNvSpPr txBox="1"/>
          <p:nvPr/>
        </p:nvSpPr>
        <p:spPr>
          <a:xfrm>
            <a:off x="560705" y="1659255"/>
            <a:ext cx="2387600" cy="368300"/>
          </a:xfrm>
          <a:prstGeom prst="rect">
            <a:avLst/>
          </a:prstGeom>
          <a:noFill/>
        </p:spPr>
        <p:txBody>
          <a:bodyPr wrap="none" rtlCol="0" anchor="t">
            <a:spAutoFit/>
          </a:bodyPr>
          <a:lstStyle/>
          <a:p>
            <a:r>
              <a:rPr lang="en-US" altLang="zh-CN" dirty="0">
                <a:solidFill>
                  <a:srgbClr val="0432FF"/>
                </a:solidFill>
                <a:latin typeface="微软雅黑" panose="020B0503020204020204" pitchFamily="34" charset="-122"/>
                <a:ea typeface="微软雅黑" panose="020B0503020204020204" pitchFamily="34" charset="-122"/>
                <a:sym typeface="+mn-ea"/>
              </a:rPr>
              <a:t>Equipment principle</a:t>
            </a:r>
            <a:endParaRPr lang="zh-CN" altLang="en-US"/>
          </a:p>
        </p:txBody>
      </p:sp>
      <p:sp>
        <p:nvSpPr>
          <p:cNvPr id="9" name="文本框 8"/>
          <p:cNvSpPr txBox="1">
            <a:spLocks noChangeArrowheads="1"/>
          </p:cNvSpPr>
          <p:nvPr/>
        </p:nvSpPr>
        <p:spPr bwMode="auto">
          <a:xfrm>
            <a:off x="509905" y="2235200"/>
            <a:ext cx="589026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latin typeface="微软雅黑" panose="020B0503020204020204" pitchFamily="34" charset="-122"/>
              </a:rPr>
              <a:t>Penetrate the material</a:t>
            </a:r>
            <a:endParaRPr lang="en-US" altLang="zh-CN" sz="14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latin typeface="微软雅黑" panose="020B0503020204020204" pitchFamily="34" charset="-122"/>
                <a:sym typeface="+mn-ea"/>
              </a:rPr>
              <a:t>Quickly increase the temperature of the materia</a:t>
            </a:r>
            <a:endParaRPr lang="en-US" altLang="zh-CN" sz="1400" dirty="0">
              <a:latin typeface="微软雅黑" panose="020B0503020204020204" pitchFamily="34" charset="-122"/>
              <a:sym typeface="+mn-ea"/>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latin typeface="微软雅黑" panose="020B0503020204020204" pitchFamily="34" charset="-122"/>
              </a:rPr>
              <a:t>Material volume heating reduces losses</a:t>
            </a:r>
            <a:endParaRPr lang="en-US" altLang="zh-CN" sz="1400" dirty="0">
              <a:latin typeface="微软雅黑" panose="020B0503020204020204" pitchFamily="34" charset="-122"/>
            </a:endParaRPr>
          </a:p>
        </p:txBody>
      </p:sp>
      <p:sp>
        <p:nvSpPr>
          <p:cNvPr id="6" name="文本框 5"/>
          <p:cNvSpPr txBox="1"/>
          <p:nvPr/>
        </p:nvSpPr>
        <p:spPr>
          <a:xfrm>
            <a:off x="6500177" y="1817904"/>
            <a:ext cx="4559935" cy="506730"/>
          </a:xfrm>
          <a:prstGeom prst="rect">
            <a:avLst/>
          </a:prstGeom>
          <a:noFill/>
        </p:spPr>
        <p:txBody>
          <a:bodyPr wrap="none" rtlCol="0" anchor="t">
            <a:spAutoFit/>
          </a:bodyPr>
          <a:lstStyle/>
          <a:p>
            <a:pPr>
              <a:lnSpc>
                <a:spcPct val="150000"/>
              </a:lnSpc>
            </a:pPr>
            <a:r>
              <a:rPr lang="en-US" altLang="zh-CN" dirty="0">
                <a:solidFill>
                  <a:srgbClr val="0432FF"/>
                </a:solidFill>
                <a:latin typeface="微软雅黑" panose="020B0503020204020204" pitchFamily="34" charset="-122"/>
                <a:ea typeface="微软雅黑" panose="020B0503020204020204" pitchFamily="34" charset="-122"/>
                <a:sym typeface="+mn-ea"/>
              </a:rPr>
              <a:t>The effect on whole grain or cereal bran</a:t>
            </a:r>
            <a:endParaRPr lang="zh-CN" altLang="en-US" dirty="0"/>
          </a:p>
        </p:txBody>
      </p:sp>
      <p:sp>
        <p:nvSpPr>
          <p:cNvPr id="7" name="文本框 6"/>
          <p:cNvSpPr txBox="1">
            <a:spLocks noChangeArrowheads="1"/>
          </p:cNvSpPr>
          <p:nvPr/>
        </p:nvSpPr>
        <p:spPr bwMode="auto">
          <a:xfrm>
            <a:off x="6624320" y="2297862"/>
            <a:ext cx="556768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latin typeface="微软雅黑" panose="020B0503020204020204" pitchFamily="34" charset="-122"/>
              </a:rPr>
              <a:t>Improve the properties of brown rice gel</a:t>
            </a:r>
            <a:endParaRPr lang="en-US" altLang="zh-CN" sz="14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latin typeface="微软雅黑" panose="020B0503020204020204" pitchFamily="34" charset="-122"/>
              </a:rPr>
              <a:t>Retain heat-sensitive nutrients in grains</a:t>
            </a:r>
            <a:endParaRPr lang="en-US" altLang="zh-CN" sz="1400" dirty="0">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latin typeface="微软雅黑" panose="020B0503020204020204" pitchFamily="34" charset="-122"/>
              </a:rPr>
              <a:t>Improve viscoelastic stability of brown rice</a:t>
            </a:r>
            <a:endParaRPr lang="en-US" altLang="zh-CN" sz="1400" dirty="0">
              <a:latin typeface="微软雅黑" panose="020B0503020204020204" pitchFamily="34" charset="-122"/>
            </a:endParaRPr>
          </a:p>
        </p:txBody>
      </p:sp>
      <p:sp>
        <p:nvSpPr>
          <p:cNvPr id="8" name="文本框 7"/>
          <p:cNvSpPr txBox="1"/>
          <p:nvPr/>
        </p:nvSpPr>
        <p:spPr>
          <a:xfrm>
            <a:off x="6059170" y="3522345"/>
            <a:ext cx="5441950" cy="368300"/>
          </a:xfrm>
          <a:prstGeom prst="rect">
            <a:avLst/>
          </a:prstGeom>
          <a:noFill/>
        </p:spPr>
        <p:txBody>
          <a:bodyPr wrap="none" rtlCol="0" anchor="t">
            <a:spAutoFit/>
          </a:bodyPr>
          <a:lstStyle/>
          <a:p>
            <a:r>
              <a:rPr lang="en-US" altLang="zh-CN" dirty="0">
                <a:solidFill>
                  <a:srgbClr val="0432FF"/>
                </a:solidFill>
                <a:latin typeface="微软雅黑" panose="020B0503020204020204" pitchFamily="34" charset="-122"/>
                <a:ea typeface="微软雅黑" panose="020B0503020204020204" pitchFamily="34" charset="-122"/>
                <a:sym typeface="+mn-ea"/>
              </a:rPr>
              <a:t>The treatment for grain (or cereal bran) varieties</a:t>
            </a:r>
            <a:endParaRPr lang="zh-CN" altLang="en-US"/>
          </a:p>
        </p:txBody>
      </p:sp>
      <p:sp>
        <p:nvSpPr>
          <p:cNvPr id="10" name="文本框 9"/>
          <p:cNvSpPr txBox="1">
            <a:spLocks noChangeArrowheads="1"/>
          </p:cNvSpPr>
          <p:nvPr/>
        </p:nvSpPr>
        <p:spPr bwMode="auto">
          <a:xfrm>
            <a:off x="6216015" y="4117340"/>
            <a:ext cx="5610860" cy="170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eaLnBrk="1" hangingPunct="1">
              <a:lnSpc>
                <a:spcPct val="150000"/>
              </a:lnSpc>
              <a:spcBef>
                <a:spcPct val="0"/>
              </a:spcBef>
              <a:spcAft>
                <a:spcPts val="0"/>
              </a:spcAft>
              <a:buClr>
                <a:srgbClr val="0F7B42"/>
              </a:buClr>
              <a:buFont typeface="Wingdings" panose="05000000000000000000" pitchFamily="2" charset="2"/>
              <a:buChar char="p"/>
            </a:pPr>
            <a:r>
              <a:rPr lang="en-US" sz="1400" dirty="0">
                <a:solidFill>
                  <a:srgbClr val="000000"/>
                </a:solidFill>
                <a:latin typeface="微软雅黑" panose="020B0503020204020204" pitchFamily="34" charset="-122"/>
                <a:cs typeface="微软雅黑" panose="020B0503020204020204" pitchFamily="34" charset="-120"/>
                <a:sym typeface="+mn-ea"/>
              </a:rPr>
              <a:t>Microwave heating is used to stabilize the treatment of rice bran.</a:t>
            </a:r>
            <a:endParaRPr lang="en-US" sz="1400" dirty="0">
              <a:solidFill>
                <a:srgbClr val="000000"/>
              </a:solidFill>
              <a:latin typeface="微软雅黑" panose="020B0503020204020204" pitchFamily="34" charset="-122"/>
              <a:cs typeface="微软雅黑" panose="020B0503020204020204" pitchFamily="34" charset="-120"/>
              <a:sym typeface="+mn-ea"/>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latin typeface="微软雅黑" panose="020B0503020204020204" pitchFamily="34" charset="-122"/>
              </a:rPr>
              <a:t>The characteristics and nutrition of buckwheat flour treated by microwave were improved</a:t>
            </a:r>
            <a:endParaRPr lang="en-US" altLang="zh-CN" sz="1400" dirty="0">
              <a:latin typeface="微软雅黑" panose="020B0503020204020204" pitchFamily="34" charset="-122"/>
            </a:endParaRPr>
          </a:p>
          <a:p>
            <a:pPr marL="0" indent="0" eaLnBrk="1" hangingPunct="1">
              <a:lnSpc>
                <a:spcPct val="150000"/>
              </a:lnSpc>
              <a:spcBef>
                <a:spcPct val="0"/>
              </a:spcBef>
              <a:spcAft>
                <a:spcPts val="0"/>
              </a:spcAft>
              <a:buClr>
                <a:srgbClr val="0F7B42"/>
              </a:buClr>
              <a:buFont typeface="Wingdings" panose="05000000000000000000" pitchFamily="2" charset="2"/>
              <a:buNone/>
            </a:pPr>
            <a:endParaRPr lang="en-US" altLang="zh-CN" sz="1400" dirty="0">
              <a:latin typeface="微软雅黑" panose="020B0503020204020204" pitchFamily="34" charset="-122"/>
            </a:endParaRPr>
          </a:p>
        </p:txBody>
      </p:sp>
      <p:sp>
        <p:nvSpPr>
          <p:cNvPr id="11" name="文本框 10"/>
          <p:cNvSpPr txBox="1"/>
          <p:nvPr/>
        </p:nvSpPr>
        <p:spPr>
          <a:xfrm>
            <a:off x="8647430" y="6317615"/>
            <a:ext cx="3310890" cy="414020"/>
          </a:xfrm>
          <a:prstGeom prst="rect">
            <a:avLst/>
          </a:prstGeom>
          <a:noFill/>
        </p:spPr>
        <p:txBody>
          <a:bodyPr wrap="square" rtlCol="0" anchor="t">
            <a:spAutoFit/>
          </a:bodyPr>
          <a:lstStyle/>
          <a:p>
            <a:pPr algn="l" fontAlgn="auto">
              <a:lnSpc>
                <a:spcPct val="150000"/>
              </a:lnSpc>
              <a:buClrTx/>
              <a:buSzTx/>
              <a:buFontTx/>
            </a:pPr>
            <a:r>
              <a:rPr lang="en-US" altLang="zh-CN" sz="1400" dirty="0">
                <a:solidFill>
                  <a:srgbClr val="231F20"/>
                </a:solidFill>
                <a:effectLst/>
                <a:latin typeface="Times New Roman" panose="02020603050405020304" charset="0"/>
                <a:cs typeface="Times New Roman" panose="02020603050405020304" charset="0"/>
                <a:sym typeface="+mn-ea"/>
              </a:rPr>
              <a:t> Cereal Chemistry 101.1 (2024): 263-273.</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3998653" y="1089660"/>
            <a:ext cx="4031615" cy="368300"/>
          </a:xfrm>
          <a:prstGeom prst="rect">
            <a:avLst/>
          </a:prstGeom>
          <a:noFill/>
        </p:spPr>
        <p:txBody>
          <a:bodyPr wrap="none" rtlCol="0" anchor="t">
            <a:spAutoFit/>
          </a:bodyPr>
          <a:lstStyle/>
          <a:p>
            <a:r>
              <a:rPr lang="en-US" b="1"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sym typeface="+mn-ea"/>
              </a:rPr>
              <a:t>High‐pressure cooking treatment</a:t>
            </a:r>
            <a:endParaRPr lang="zh-CN" altLang="en-US" dirty="0"/>
          </a:p>
        </p:txBody>
      </p:sp>
      <p:sp>
        <p:nvSpPr>
          <p:cNvPr id="4" name="文本框 3"/>
          <p:cNvSpPr txBox="1"/>
          <p:nvPr/>
        </p:nvSpPr>
        <p:spPr>
          <a:xfrm>
            <a:off x="7371830" y="4375611"/>
            <a:ext cx="3934460" cy="506730"/>
          </a:xfrm>
          <a:prstGeom prst="rect">
            <a:avLst/>
          </a:prstGeom>
          <a:noFill/>
        </p:spPr>
        <p:txBody>
          <a:bodyPr wrap="none" rtlCol="0" anchor="t">
            <a:spAutoFit/>
          </a:bodyPr>
          <a:lstStyle/>
          <a:p>
            <a:pPr>
              <a:lnSpc>
                <a:spcPct val="150000"/>
              </a:lnSpc>
            </a:pPr>
            <a:r>
              <a:rPr lang="en-US"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sym typeface="+mn-ea"/>
              </a:rPr>
              <a:t>High‐pressure cooking Equipment</a:t>
            </a:r>
            <a:endParaRPr lang="en-US"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endParaRPr>
          </a:p>
        </p:txBody>
      </p:sp>
      <p:pic>
        <p:nvPicPr>
          <p:cNvPr id="26" name="图片 25"/>
          <p:cNvPicPr>
            <a:picLocks noChangeAspect="1"/>
          </p:cNvPicPr>
          <p:nvPr/>
        </p:nvPicPr>
        <p:blipFill>
          <a:blip r:embed="rId2"/>
          <a:stretch>
            <a:fillRect/>
          </a:stretch>
        </p:blipFill>
        <p:spPr>
          <a:xfrm>
            <a:off x="9311005" y="1607820"/>
            <a:ext cx="2496185" cy="2869565"/>
          </a:xfrm>
          <a:prstGeom prst="rect">
            <a:avLst/>
          </a:prstGeom>
        </p:spPr>
      </p:pic>
      <p:sp>
        <p:nvSpPr>
          <p:cNvPr id="5" name="文本框 4"/>
          <p:cNvSpPr txBox="1"/>
          <p:nvPr/>
        </p:nvSpPr>
        <p:spPr>
          <a:xfrm>
            <a:off x="678180" y="1919605"/>
            <a:ext cx="2387600" cy="368300"/>
          </a:xfrm>
          <a:prstGeom prst="rect">
            <a:avLst/>
          </a:prstGeom>
          <a:noFill/>
        </p:spPr>
        <p:txBody>
          <a:bodyPr wrap="none" rtlCol="0" anchor="t">
            <a:spAutoFit/>
          </a:bodyPr>
          <a:lstStyle/>
          <a:p>
            <a:r>
              <a:rPr lang="en-US" altLang="zh-CN" dirty="0">
                <a:solidFill>
                  <a:srgbClr val="0432FF"/>
                </a:solidFill>
                <a:latin typeface="微软雅黑" panose="020B0503020204020204" pitchFamily="34" charset="-122"/>
                <a:ea typeface="微软雅黑" panose="020B0503020204020204" pitchFamily="34" charset="-122"/>
                <a:sym typeface="+mn-ea"/>
              </a:rPr>
              <a:t>Equipment principle</a:t>
            </a:r>
            <a:endParaRPr lang="zh-CN" altLang="en-US"/>
          </a:p>
        </p:txBody>
      </p:sp>
      <p:sp>
        <p:nvSpPr>
          <p:cNvPr id="9" name="文本框 8"/>
          <p:cNvSpPr txBox="1">
            <a:spLocks noChangeArrowheads="1"/>
          </p:cNvSpPr>
          <p:nvPr/>
        </p:nvSpPr>
        <p:spPr bwMode="auto">
          <a:xfrm>
            <a:off x="516255" y="2350770"/>
            <a:ext cx="527812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eaLnBrk="1" hangingPunct="1">
              <a:lnSpc>
                <a:spcPct val="150000"/>
              </a:lnSpc>
              <a:spcBef>
                <a:spcPct val="0"/>
              </a:spcBef>
              <a:spcAft>
                <a:spcPts val="0"/>
              </a:spcAft>
              <a:buClr>
                <a:srgbClr val="0F7B42"/>
              </a:buClr>
              <a:buFont typeface="Wingdings" panose="05000000000000000000" pitchFamily="2" charset="2"/>
              <a:buChar char="p"/>
            </a:pPr>
            <a:r>
              <a:rPr lang="en-US" sz="1400" dirty="0">
                <a:solidFill>
                  <a:srgbClr val="000000"/>
                </a:solidFill>
                <a:latin typeface="微软雅黑" panose="020B0503020204020204" pitchFamily="34" charset="-122"/>
                <a:cs typeface="微软雅黑" panose="020B0503020204020204" pitchFamily="34" charset="-120"/>
                <a:sym typeface="+mn-ea"/>
              </a:rPr>
              <a:t>High-pressure steam to heat the material</a:t>
            </a:r>
            <a:endParaRPr lang="en-US" altLang="zh-CN" sz="1400" dirty="0">
              <a:solidFill>
                <a:schemeClr val="tx1"/>
              </a:solidFill>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sz="1400" dirty="0">
                <a:solidFill>
                  <a:srgbClr val="000000"/>
                </a:solidFill>
                <a:latin typeface="微软雅黑" panose="020B0503020204020204" pitchFamily="34" charset="-122"/>
                <a:cs typeface="微软雅黑" panose="020B0503020204020204" pitchFamily="34" charset="-120"/>
                <a:sym typeface="+mn-ea"/>
              </a:rPr>
              <a:t>enzyme and sterilization. </a:t>
            </a:r>
            <a:endParaRPr lang="en-US" sz="1400" dirty="0">
              <a:solidFill>
                <a:srgbClr val="000000"/>
              </a:solidFill>
              <a:latin typeface="微软雅黑" panose="020B0503020204020204" pitchFamily="34" charset="-122"/>
              <a:cs typeface="微软雅黑" panose="020B0503020204020204" pitchFamily="34" charset="-120"/>
              <a:sym typeface="+mn-ea"/>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sz="1400" dirty="0">
                <a:solidFill>
                  <a:srgbClr val="000000"/>
                </a:solidFill>
                <a:latin typeface="微软雅黑" panose="020B0503020204020204" pitchFamily="34" charset="-122"/>
                <a:cs typeface="微软雅黑" panose="020B0503020204020204" pitchFamily="34" charset="-120"/>
                <a:sym typeface="+mn-ea"/>
              </a:rPr>
              <a:t>Steam can effectively penetrate into the inside of the material</a:t>
            </a:r>
            <a:endParaRPr lang="en-US" altLang="zh-CN" sz="1400" dirty="0">
              <a:latin typeface="微软雅黑" panose="020B0503020204020204" pitchFamily="34" charset="-122"/>
            </a:endParaRPr>
          </a:p>
        </p:txBody>
      </p:sp>
      <p:sp>
        <p:nvSpPr>
          <p:cNvPr id="7" name="文本框 6"/>
          <p:cNvSpPr txBox="1"/>
          <p:nvPr/>
        </p:nvSpPr>
        <p:spPr>
          <a:xfrm>
            <a:off x="516255" y="3999865"/>
            <a:ext cx="4559935" cy="506730"/>
          </a:xfrm>
          <a:prstGeom prst="rect">
            <a:avLst/>
          </a:prstGeom>
          <a:noFill/>
        </p:spPr>
        <p:txBody>
          <a:bodyPr wrap="none" rtlCol="0" anchor="t">
            <a:spAutoFit/>
          </a:bodyPr>
          <a:lstStyle/>
          <a:p>
            <a:pPr>
              <a:lnSpc>
                <a:spcPct val="150000"/>
              </a:lnSpc>
            </a:pPr>
            <a:r>
              <a:rPr lang="en-US" altLang="zh-CN" dirty="0">
                <a:solidFill>
                  <a:srgbClr val="0432FF"/>
                </a:solidFill>
                <a:latin typeface="微软雅黑" panose="020B0503020204020204" pitchFamily="34" charset="-122"/>
                <a:ea typeface="微软雅黑" panose="020B0503020204020204" pitchFamily="34" charset="-122"/>
                <a:sym typeface="+mn-ea"/>
              </a:rPr>
              <a:t>The effect on whole grain or cereal bran</a:t>
            </a:r>
            <a:endParaRPr lang="zh-CN" altLang="en-US"/>
          </a:p>
        </p:txBody>
      </p:sp>
      <p:sp>
        <p:nvSpPr>
          <p:cNvPr id="8" name="文本框 7"/>
          <p:cNvSpPr txBox="1">
            <a:spLocks noChangeArrowheads="1"/>
          </p:cNvSpPr>
          <p:nvPr/>
        </p:nvSpPr>
        <p:spPr bwMode="auto">
          <a:xfrm>
            <a:off x="486410" y="4730750"/>
            <a:ext cx="618236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fontAlgn="auto">
              <a:lnSpc>
                <a:spcPct val="150000"/>
              </a:lnSpc>
              <a:spcBef>
                <a:spcPct val="0"/>
              </a:spcBef>
              <a:spcAft>
                <a:spcPts val="0"/>
              </a:spcAft>
              <a:buClr>
                <a:srgbClr val="0F7B42"/>
              </a:buClr>
              <a:buFont typeface="Wingdings" panose="05000000000000000000" pitchFamily="2" charset="2"/>
              <a:buChar char="p"/>
            </a:pPr>
            <a:r>
              <a:rPr lang="en-US" sz="1400" dirty="0">
                <a:solidFill>
                  <a:srgbClr val="000000"/>
                </a:solidFill>
                <a:latin typeface="微软雅黑" panose="020B0503020204020204" pitchFamily="34" charset="-122"/>
                <a:cs typeface="微软雅黑" panose="020B0503020204020204" pitchFamily="34" charset="-120"/>
                <a:sym typeface="+mn-ea"/>
              </a:rPr>
              <a:t>Starch c</a:t>
            </a:r>
            <a:r>
              <a:rPr lang="en-US" sz="1400" dirty="0">
                <a:solidFill>
                  <a:schemeClr val="tx1"/>
                </a:solidFill>
                <a:latin typeface="微软雅黑" panose="020B0503020204020204" pitchFamily="34" charset="-122"/>
                <a:cs typeface="微软雅黑" panose="020B0503020204020204" pitchFamily="34" charset="-120"/>
                <a:sym typeface="+mn-ea"/>
              </a:rPr>
              <a:t>hanges in structure and physical properties</a:t>
            </a:r>
            <a:endParaRPr lang="en-US" sz="1400" dirty="0">
              <a:solidFill>
                <a:schemeClr val="tx1"/>
              </a:solidFill>
              <a:latin typeface="微软雅黑" panose="020B0503020204020204" pitchFamily="34" charset="-122"/>
              <a:cs typeface="微软雅黑" panose="020B0503020204020204" pitchFamily="34" charset="-120"/>
              <a:sym typeface="+mn-ea"/>
            </a:endParaRPr>
          </a:p>
          <a:p>
            <a:pPr fontAlgn="auto">
              <a:lnSpc>
                <a:spcPct val="150000"/>
              </a:lnSpc>
              <a:spcBef>
                <a:spcPct val="0"/>
              </a:spcBef>
              <a:spcAft>
                <a:spcPts val="0"/>
              </a:spcAft>
              <a:buClr>
                <a:srgbClr val="0F7B42"/>
              </a:buClr>
              <a:buFont typeface="Wingdings" panose="05000000000000000000" pitchFamily="2" charset="2"/>
              <a:buChar char="p"/>
            </a:pPr>
            <a:r>
              <a:rPr lang="en-US" sz="1400" dirty="0">
                <a:solidFill>
                  <a:schemeClr val="tx1"/>
                </a:solidFill>
                <a:latin typeface="微软雅黑" panose="020B0503020204020204" pitchFamily="34" charset="-122"/>
                <a:cs typeface="微软雅黑" panose="020B0503020204020204" pitchFamily="34" charset="-120"/>
                <a:sym typeface="+mn-ea"/>
              </a:rPr>
              <a:t>Enhanced health and nutritional properties</a:t>
            </a:r>
            <a:endParaRPr lang="en-US" sz="1400" dirty="0">
              <a:solidFill>
                <a:schemeClr val="tx1"/>
              </a:solidFill>
            </a:endParaRPr>
          </a:p>
          <a:p>
            <a:pPr fontAlgn="auto">
              <a:lnSpc>
                <a:spcPct val="150000"/>
              </a:lnSpc>
              <a:spcBef>
                <a:spcPct val="0"/>
              </a:spcBef>
              <a:spcAft>
                <a:spcPts val="0"/>
              </a:spcAft>
              <a:buClr>
                <a:srgbClr val="0F7B42"/>
              </a:buClr>
              <a:buFont typeface="Wingdings" panose="05000000000000000000" pitchFamily="2" charset="2"/>
              <a:buChar char="p"/>
            </a:pPr>
            <a:r>
              <a:rPr lang="en-US" sz="1400" dirty="0">
                <a:solidFill>
                  <a:srgbClr val="000000"/>
                </a:solidFill>
                <a:latin typeface="微软雅黑" panose="020B0503020204020204" pitchFamily="34" charset="-122"/>
                <a:cs typeface="微软雅黑" panose="020B0503020204020204" pitchFamily="34" charset="-120"/>
                <a:sym typeface="+mn-ea"/>
              </a:rPr>
              <a:t>Starch </a:t>
            </a:r>
            <a:r>
              <a:rPr lang="en-US" sz="1400" dirty="0">
                <a:solidFill>
                  <a:schemeClr val="tx1"/>
                </a:solidFill>
                <a:latin typeface="微软雅黑" panose="020B0503020204020204" pitchFamily="34" charset="-122"/>
                <a:cs typeface="微软雅黑" panose="020B0503020204020204" pitchFamily="34" charset="-120"/>
                <a:sym typeface="+mn-ea"/>
              </a:rPr>
              <a:t>Optimization of functional and rheological properties</a:t>
            </a:r>
            <a:endParaRPr lang="en-US" altLang="zh-CN" sz="1400" dirty="0">
              <a:solidFill>
                <a:schemeClr val="tx1"/>
              </a:solidFill>
              <a:latin typeface="微软雅黑" panose="020B0503020204020204" pitchFamily="34" charset="-122"/>
              <a:cs typeface="微软雅黑" panose="020B0503020204020204" pitchFamily="34" charset="-120"/>
              <a:sym typeface="+mn-ea"/>
            </a:endParaRPr>
          </a:p>
        </p:txBody>
      </p:sp>
      <p:sp>
        <p:nvSpPr>
          <p:cNvPr id="10" name="文本框 9"/>
          <p:cNvSpPr txBox="1"/>
          <p:nvPr/>
        </p:nvSpPr>
        <p:spPr>
          <a:xfrm>
            <a:off x="8649970" y="6551295"/>
            <a:ext cx="3157220" cy="306705"/>
          </a:xfrm>
          <a:prstGeom prst="rect">
            <a:avLst/>
          </a:prstGeom>
          <a:noFill/>
        </p:spPr>
        <p:txBody>
          <a:bodyPr wrap="square" rtlCol="0" anchor="t">
            <a:spAutoFit/>
          </a:bodyPr>
          <a:lstStyle/>
          <a:p>
            <a:pPr fontAlgn="auto">
              <a:lnSpc>
                <a:spcPct val="100000"/>
              </a:lnSpc>
              <a:buClrTx/>
              <a:buSzTx/>
              <a:buFontTx/>
            </a:pPr>
            <a:r>
              <a:rPr lang="en-US" altLang="zh-CN" sz="1400" dirty="0">
                <a:solidFill>
                  <a:srgbClr val="231F20"/>
                </a:solidFill>
                <a:latin typeface="Times New Roman" panose="02020603050405020304" charset="0"/>
                <a:cs typeface="Times New Roman" panose="02020603050405020304" charset="0"/>
                <a:sym typeface="+mn-ea"/>
              </a:rPr>
              <a:t>Cereal Chemistry 101.1 (2024): 263-273.</a:t>
            </a:r>
            <a:endParaRPr lang="en-US" altLang="zh-CN" sz="1400" dirty="0">
              <a:solidFill>
                <a:srgbClr val="231F20"/>
              </a:solidFill>
              <a:latin typeface="Times New Roman" panose="02020603050405020304" charset="0"/>
              <a:cs typeface="Times New Roman" panose="02020603050405020304" charset="0"/>
            </a:endParaRPr>
          </a:p>
        </p:txBody>
      </p:sp>
      <p:sp>
        <p:nvSpPr>
          <p:cNvPr id="11" name="文本框 10"/>
          <p:cNvSpPr txBox="1"/>
          <p:nvPr/>
        </p:nvSpPr>
        <p:spPr>
          <a:xfrm>
            <a:off x="6668770" y="4836160"/>
            <a:ext cx="5441950" cy="368300"/>
          </a:xfrm>
          <a:prstGeom prst="rect">
            <a:avLst/>
          </a:prstGeom>
          <a:noFill/>
        </p:spPr>
        <p:txBody>
          <a:bodyPr wrap="none" rtlCol="0" anchor="t">
            <a:spAutoFit/>
          </a:bodyPr>
          <a:lstStyle/>
          <a:p>
            <a:r>
              <a:rPr lang="en-US" altLang="zh-CN" dirty="0">
                <a:solidFill>
                  <a:srgbClr val="0432FF"/>
                </a:solidFill>
                <a:latin typeface="微软雅黑" panose="020B0503020204020204" pitchFamily="34" charset="-122"/>
                <a:ea typeface="微软雅黑" panose="020B0503020204020204" pitchFamily="34" charset="-122"/>
                <a:sym typeface="+mn-ea"/>
              </a:rPr>
              <a:t>The treatment for grain (or cereal bran) varieties</a:t>
            </a:r>
            <a:endParaRPr lang="zh-CN" altLang="en-US"/>
          </a:p>
        </p:txBody>
      </p:sp>
      <p:sp>
        <p:nvSpPr>
          <p:cNvPr id="12" name="文本框 11"/>
          <p:cNvSpPr txBox="1">
            <a:spLocks noChangeArrowheads="1"/>
          </p:cNvSpPr>
          <p:nvPr/>
        </p:nvSpPr>
        <p:spPr bwMode="auto">
          <a:xfrm>
            <a:off x="6668770" y="5202555"/>
            <a:ext cx="54419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solidFill>
                  <a:schemeClr val="tx1"/>
                </a:solidFill>
                <a:latin typeface="微软雅黑" panose="020B0503020204020204" pitchFamily="34" charset="-122"/>
              </a:rPr>
              <a:t>Change the physical and chemical properties of rice bran</a:t>
            </a:r>
            <a:endParaRPr lang="en-US" altLang="zh-CN" sz="1400" dirty="0">
              <a:solidFill>
                <a:schemeClr val="tx1"/>
              </a:solidFill>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altLang="zh-CN" sz="1400" dirty="0">
                <a:solidFill>
                  <a:schemeClr val="tx1"/>
                </a:solidFill>
                <a:latin typeface="微软雅黑" panose="020B0503020204020204" pitchFamily="34" charset="-122"/>
              </a:rPr>
              <a:t>Improve the functional properties of starch</a:t>
            </a:r>
            <a:endParaRPr lang="en-US" altLang="zh-CN" sz="1400" dirty="0">
              <a:solidFill>
                <a:schemeClr val="tx1"/>
              </a:solidFill>
              <a:latin typeface="微软雅黑" panose="020B0503020204020204" pitchFamily="34" charset="-122"/>
            </a:endParaRPr>
          </a:p>
          <a:p>
            <a:pPr marL="0" indent="0" eaLnBrk="1" hangingPunct="1">
              <a:lnSpc>
                <a:spcPct val="150000"/>
              </a:lnSpc>
              <a:spcBef>
                <a:spcPct val="0"/>
              </a:spcBef>
              <a:spcAft>
                <a:spcPts val="0"/>
              </a:spcAft>
              <a:buClr>
                <a:srgbClr val="0F7B42"/>
              </a:buClr>
              <a:buFont typeface="Wingdings" panose="05000000000000000000" pitchFamily="2" charset="2"/>
              <a:buNone/>
            </a:pPr>
            <a:endParaRPr lang="en-US" altLang="zh-CN" sz="1400" dirty="0">
              <a:latin typeface="微软雅黑" panose="020B0503020204020204" pitchFamily="34" charset="-122"/>
            </a:endParaRPr>
          </a:p>
        </p:txBody>
      </p:sp>
      <p:pic>
        <p:nvPicPr>
          <p:cNvPr id="100" name="图片 99"/>
          <p:cNvPicPr/>
          <p:nvPr>
            <p:custDataLst>
              <p:tags r:id="rId3"/>
            </p:custDataLst>
          </p:nvPr>
        </p:nvPicPr>
        <p:blipFill>
          <a:blip r:embed="rId4"/>
          <a:stretch>
            <a:fillRect/>
          </a:stretch>
        </p:blipFill>
        <p:spPr>
          <a:xfrm>
            <a:off x="6927215" y="1694815"/>
            <a:ext cx="2344420" cy="26955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839817" y="2753872"/>
            <a:ext cx="4728481" cy="803223"/>
            <a:chOff x="6405295" y="1085659"/>
            <a:chExt cx="4729098" cy="803035"/>
          </a:xfrm>
        </p:grpSpPr>
        <p:sp>
          <p:nvSpPr>
            <p:cNvPr id="61" name="文本框 13"/>
            <p:cNvSpPr txBox="1"/>
            <p:nvPr/>
          </p:nvSpPr>
          <p:spPr>
            <a:xfrm flipH="1">
              <a:off x="7109277" y="1085659"/>
              <a:ext cx="4025116" cy="463479"/>
            </a:xfrm>
            <a:prstGeom prst="rect">
              <a:avLst/>
            </a:prstGeom>
            <a:noFill/>
          </p:spPr>
          <p:txBody>
            <a:bodyPr wrap="square" rtlCol="0">
              <a:spAutoFit/>
            </a:bodyPr>
            <a:lstStyle/>
            <a:p>
              <a:pPr defTabSz="628650">
                <a:lnSpc>
                  <a:spcPct val="150000"/>
                </a:lnSpc>
                <a:defRPr/>
              </a:pPr>
              <a:r>
                <a:rPr lang="en-US" altLang="zh-CN" b="1" dirty="0">
                  <a:solidFill>
                    <a:schemeClr val="accent2"/>
                  </a:solidFill>
                  <a:latin typeface="Open Sans Regular" panose="020B0606030504020204" charset="0"/>
                  <a:ea typeface="微软雅黑" panose="020B0503020204020204" pitchFamily="34" charset="-122"/>
                  <a:cs typeface="Open Sans Regular" panose="020B0606030504020204" charset="0"/>
                </a:rPr>
                <a:t>Development Trends of Grain Food</a:t>
              </a:r>
              <a:endParaRPr lang="en-US" b="1"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grpSp>
          <p:nvGrpSpPr>
            <p:cNvPr id="62" name="组合 61"/>
            <p:cNvGrpSpPr/>
            <p:nvPr/>
          </p:nvGrpSpPr>
          <p:grpSpPr>
            <a:xfrm>
              <a:off x="6405295" y="1197876"/>
              <a:ext cx="690819" cy="690818"/>
              <a:chOff x="6405295" y="1197876"/>
              <a:chExt cx="690819" cy="690818"/>
            </a:xfrm>
          </p:grpSpPr>
          <p:sp>
            <p:nvSpPr>
              <p:cNvPr id="63" name="椭圆 62"/>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4" name="矩形 63"/>
              <p:cNvSpPr/>
              <p:nvPr/>
            </p:nvSpPr>
            <p:spPr>
              <a:xfrm>
                <a:off x="6461737" y="1288988"/>
                <a:ext cx="577925" cy="521848"/>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01</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65" name="组合 64"/>
          <p:cNvGrpSpPr/>
          <p:nvPr/>
        </p:nvGrpSpPr>
        <p:grpSpPr>
          <a:xfrm>
            <a:off x="5722596" y="2712483"/>
            <a:ext cx="5640185" cy="879087"/>
            <a:chOff x="6405295" y="1077292"/>
            <a:chExt cx="4573793" cy="878884"/>
          </a:xfrm>
        </p:grpSpPr>
        <p:sp>
          <p:nvSpPr>
            <p:cNvPr id="66" name="文本框 67"/>
            <p:cNvSpPr txBox="1"/>
            <p:nvPr/>
          </p:nvSpPr>
          <p:spPr>
            <a:xfrm flipH="1">
              <a:off x="6953972" y="1077292"/>
              <a:ext cx="4025116" cy="878884"/>
            </a:xfrm>
            <a:prstGeom prst="rect">
              <a:avLst/>
            </a:prstGeom>
            <a:noFill/>
          </p:spPr>
          <p:txBody>
            <a:bodyPr wrap="square" rtlCol="0">
              <a:spAutoFit/>
            </a:bodyPr>
            <a:lstStyle/>
            <a:p>
              <a:pPr defTabSz="628650">
                <a:lnSpc>
                  <a:spcPct val="150000"/>
                </a:lnSpc>
                <a:defRPr/>
              </a:pPr>
              <a:r>
                <a:rPr lang="en-US" altLang="zh-CN" b="1" dirty="0">
                  <a:solidFill>
                    <a:schemeClr val="accent2"/>
                  </a:solidFill>
                  <a:latin typeface="Open Sans Regular" panose="020B0606030504020204" charset="0"/>
                  <a:ea typeface="微软雅黑" panose="020B0503020204020204" pitchFamily="34" charset="-122"/>
                  <a:cs typeface="Open Sans Regular" panose="020B0606030504020204" charset="0"/>
                </a:rPr>
                <a:t>The Problems that Needs to be Solved in Healthy Grain/Whole Grain Food Processing</a:t>
              </a:r>
              <a:r>
                <a:rPr lang="en-US" altLang="zh-CN" dirty="0">
                  <a:solidFill>
                    <a:schemeClr val="accent2"/>
                  </a:solidFill>
                  <a:latin typeface="Open Sans Regular" panose="020B0606030504020204" charset="0"/>
                  <a:ea typeface="微软雅黑" panose="020B0503020204020204" pitchFamily="34" charset="-122"/>
                  <a:cs typeface="Open Sans Regular" panose="020B0606030504020204" charset="0"/>
                </a:rPr>
                <a:t> </a:t>
              </a:r>
              <a:endParaRPr lang="en-US"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grpSp>
          <p:nvGrpSpPr>
            <p:cNvPr id="67" name="组合 66"/>
            <p:cNvGrpSpPr/>
            <p:nvPr/>
          </p:nvGrpSpPr>
          <p:grpSpPr>
            <a:xfrm>
              <a:off x="6405295" y="1158791"/>
              <a:ext cx="560133" cy="690818"/>
              <a:chOff x="6405295" y="1158791"/>
              <a:chExt cx="560133" cy="690818"/>
            </a:xfrm>
          </p:grpSpPr>
          <p:sp>
            <p:nvSpPr>
              <p:cNvPr id="68" name="椭圆 67"/>
              <p:cNvSpPr/>
              <p:nvPr/>
            </p:nvSpPr>
            <p:spPr>
              <a:xfrm>
                <a:off x="6405295" y="1158791"/>
                <a:ext cx="560133"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9" name="矩形 68"/>
              <p:cNvSpPr/>
              <p:nvPr/>
            </p:nvSpPr>
            <p:spPr>
              <a:xfrm>
                <a:off x="6461740" y="1238200"/>
                <a:ext cx="503688" cy="523099"/>
              </a:xfrm>
              <a:prstGeom prst="rect">
                <a:avLst/>
              </a:prstGeom>
            </p:spPr>
            <p:txBody>
              <a:bodyPr wrap="squar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02</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0" name="组合 69"/>
          <p:cNvGrpSpPr/>
          <p:nvPr/>
        </p:nvGrpSpPr>
        <p:grpSpPr>
          <a:xfrm>
            <a:off x="745486" y="4269024"/>
            <a:ext cx="4779597" cy="879087"/>
            <a:chOff x="6405294" y="1089314"/>
            <a:chExt cx="4930722" cy="878884"/>
          </a:xfrm>
        </p:grpSpPr>
        <p:sp>
          <p:nvSpPr>
            <p:cNvPr id="71" name="文本框 72"/>
            <p:cNvSpPr txBox="1"/>
            <p:nvPr/>
          </p:nvSpPr>
          <p:spPr>
            <a:xfrm flipH="1">
              <a:off x="7156946" y="1089314"/>
              <a:ext cx="4179070" cy="878884"/>
            </a:xfrm>
            <a:prstGeom prst="rect">
              <a:avLst/>
            </a:prstGeom>
            <a:noFill/>
          </p:spPr>
          <p:txBody>
            <a:bodyPr wrap="square" rtlCol="0">
              <a:spAutoFit/>
            </a:bodyPr>
            <a:lstStyle/>
            <a:p>
              <a:pPr defTabSz="628650">
                <a:lnSpc>
                  <a:spcPct val="150000"/>
                </a:lnSpc>
                <a:defRPr/>
              </a:pPr>
              <a:r>
                <a:rPr lang="en-US" b="1" dirty="0">
                  <a:solidFill>
                    <a:schemeClr val="accent2"/>
                  </a:solidFill>
                  <a:latin typeface="Open Sans Regular" panose="020B0606030504020204" charset="0"/>
                  <a:ea typeface="微软雅黑" panose="020B0503020204020204" pitchFamily="34" charset="-122"/>
                  <a:cs typeface="Open Sans Regular" panose="020B0606030504020204" charset="0"/>
                </a:rPr>
                <a:t>Whole Grain Food Processing Technologies</a:t>
              </a:r>
              <a:endParaRPr lang="en-US" b="1"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grpSp>
          <p:nvGrpSpPr>
            <p:cNvPr id="72" name="组合 71"/>
            <p:cNvGrpSpPr/>
            <p:nvPr/>
          </p:nvGrpSpPr>
          <p:grpSpPr>
            <a:xfrm>
              <a:off x="6405294" y="1197876"/>
              <a:ext cx="751652" cy="690818"/>
              <a:chOff x="6405294" y="1197876"/>
              <a:chExt cx="751652" cy="690818"/>
            </a:xfrm>
          </p:grpSpPr>
          <p:sp>
            <p:nvSpPr>
              <p:cNvPr id="73" name="椭圆 72"/>
              <p:cNvSpPr/>
              <p:nvPr/>
            </p:nvSpPr>
            <p:spPr>
              <a:xfrm>
                <a:off x="6405294" y="1197876"/>
                <a:ext cx="751652"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74" name="矩形 73"/>
              <p:cNvSpPr/>
              <p:nvPr/>
            </p:nvSpPr>
            <p:spPr>
              <a:xfrm>
                <a:off x="6461740" y="1298332"/>
                <a:ext cx="577925"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03</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5" name="组合 74"/>
          <p:cNvGrpSpPr/>
          <p:nvPr/>
        </p:nvGrpSpPr>
        <p:grpSpPr>
          <a:xfrm>
            <a:off x="5792203" y="4377611"/>
            <a:ext cx="5486848" cy="879087"/>
            <a:chOff x="6405295" y="1060659"/>
            <a:chExt cx="5487562" cy="878884"/>
          </a:xfrm>
        </p:grpSpPr>
        <p:sp>
          <p:nvSpPr>
            <p:cNvPr id="76" name="文本框 77"/>
            <p:cNvSpPr txBox="1"/>
            <p:nvPr/>
          </p:nvSpPr>
          <p:spPr>
            <a:xfrm flipH="1">
              <a:off x="7096111" y="1060659"/>
              <a:ext cx="4796746" cy="878884"/>
            </a:xfrm>
            <a:prstGeom prst="rect">
              <a:avLst/>
            </a:prstGeom>
            <a:noFill/>
          </p:spPr>
          <p:txBody>
            <a:bodyPr wrap="square" rtlCol="0">
              <a:spAutoFit/>
            </a:bodyPr>
            <a:lstStyle/>
            <a:p>
              <a:pPr defTabSz="628650">
                <a:lnSpc>
                  <a:spcPct val="150000"/>
                </a:lnSpc>
                <a:defRPr/>
              </a:pPr>
              <a:r>
                <a:rPr lang="en-US" b="1" dirty="0">
                  <a:solidFill>
                    <a:schemeClr val="accent2"/>
                  </a:solidFill>
                  <a:latin typeface="Open Sans Regular" panose="020B0606030504020204" charset="0"/>
                  <a:ea typeface="微软雅黑" panose="020B0503020204020204" pitchFamily="34" charset="-122"/>
                  <a:cs typeface="Open Sans Regular" panose="020B0606030504020204" charset="0"/>
                </a:rPr>
                <a:t>Current Studies for the </a:t>
              </a:r>
              <a:r>
                <a:rPr lang="en-US" altLang="zh-CN" b="1" dirty="0">
                  <a:solidFill>
                    <a:schemeClr val="accent2"/>
                  </a:solidFill>
                  <a:latin typeface="Open Sans Regular" panose="020B0606030504020204" charset="0"/>
                  <a:ea typeface="微软雅黑" panose="020B0503020204020204" pitchFamily="34" charset="-122"/>
                  <a:cs typeface="Open Sans Regular" panose="020B0606030504020204" charset="0"/>
                </a:rPr>
                <a:t>Application of Whole Grain Food Processing Technologies </a:t>
              </a:r>
              <a:endParaRPr lang="en-US" b="1"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grpSp>
          <p:nvGrpSpPr>
            <p:cNvPr id="77" name="组合 76"/>
            <p:cNvGrpSpPr/>
            <p:nvPr/>
          </p:nvGrpSpPr>
          <p:grpSpPr>
            <a:xfrm>
              <a:off x="6405295" y="1197876"/>
              <a:ext cx="690819" cy="690818"/>
              <a:chOff x="6405295" y="1197876"/>
              <a:chExt cx="690819" cy="690818"/>
            </a:xfrm>
          </p:grpSpPr>
          <p:sp>
            <p:nvSpPr>
              <p:cNvPr id="78" name="椭圆 77"/>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79" name="矩形 78"/>
              <p:cNvSpPr/>
              <p:nvPr/>
            </p:nvSpPr>
            <p:spPr>
              <a:xfrm>
                <a:off x="6461740" y="1266133"/>
                <a:ext cx="577925"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04</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sp>
        <p:nvSpPr>
          <p:cNvPr id="98" name="任意多边形 97"/>
          <p:cNvSpPr/>
          <p:nvPr/>
        </p:nvSpPr>
        <p:spPr>
          <a:xfrm>
            <a:off x="4195622" y="-1146225"/>
            <a:ext cx="3578407" cy="3431569"/>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838200" dir="2700000" sx="90000" sy="9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9" name="文本框 2"/>
          <p:cNvSpPr txBox="1"/>
          <p:nvPr/>
        </p:nvSpPr>
        <p:spPr>
          <a:xfrm>
            <a:off x="4428757" y="903000"/>
            <a:ext cx="3112135" cy="1753235"/>
          </a:xfrm>
          <a:prstGeom prst="rect">
            <a:avLst/>
          </a:prstGeom>
          <a:noFill/>
        </p:spPr>
        <p:txBody>
          <a:bodyPr wrap="square" rtlCol="0">
            <a:spAutoFit/>
          </a:bodyPr>
          <a:lstStyle/>
          <a:p>
            <a:pPr algn="ctr">
              <a:lnSpc>
                <a:spcPct val="150000"/>
              </a:lnSpc>
              <a:defRPr/>
            </a:pPr>
            <a:r>
              <a:rPr lang="en-US" altLang="zh-CN"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rPr>
              <a:t>CONTENTS</a:t>
            </a:r>
            <a:endParaRPr lang="zh-CN" altLang="en-US"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a:p>
            <a:pPr algn="ctr">
              <a:lnSpc>
                <a:spcPct val="150000"/>
              </a:lnSpc>
              <a:defRPr/>
            </a:pPr>
            <a:endParaRPr lang="en-US" altLang="zh-CN"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36" name="图片 3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3624591" y="1111421"/>
            <a:ext cx="7116318" cy="499624"/>
          </a:xfrm>
          <a:prstGeom prst="rect">
            <a:avLst/>
          </a:prstGeom>
          <a:noFill/>
        </p:spPr>
        <p:txBody>
          <a:bodyPr wrap="square">
            <a:spAutoFit/>
          </a:bodyPr>
          <a:lstStyle/>
          <a:p>
            <a:pPr>
              <a:lnSpc>
                <a:spcPct val="150000"/>
              </a:lnSpc>
            </a:pPr>
            <a:r>
              <a:rPr lang="en-US" altLang="zh-CN" sz="2000" dirty="0">
                <a:solidFill>
                  <a:srgbClr val="0432FF"/>
                </a:solidFill>
                <a:latin typeface="微软雅黑" panose="020B0503020204020204" pitchFamily="34" charset="-122"/>
                <a:ea typeface="微软雅黑" panose="020B0503020204020204" pitchFamily="34" charset="-122"/>
              </a:rPr>
              <a:t>Super-heated steam treatment</a:t>
            </a:r>
            <a:endParaRPr lang="en-US" altLang="zh-CN" sz="2000" dirty="0">
              <a:solidFill>
                <a:srgbClr val="0432FF"/>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461818" y="2371097"/>
            <a:ext cx="4498109" cy="2361966"/>
          </a:xfrm>
          <a:prstGeom prst="rect">
            <a:avLst/>
          </a:prstGeom>
        </p:spPr>
      </p:pic>
      <p:sp>
        <p:nvSpPr>
          <p:cNvPr id="5" name="文本框 4"/>
          <p:cNvSpPr txBox="1"/>
          <p:nvPr/>
        </p:nvSpPr>
        <p:spPr>
          <a:xfrm>
            <a:off x="683491" y="1787171"/>
            <a:ext cx="4276436" cy="418191"/>
          </a:xfrm>
          <a:prstGeom prst="rect">
            <a:avLst/>
          </a:prstGeom>
          <a:noFill/>
        </p:spPr>
        <p:txBody>
          <a:bodyPr wrap="square">
            <a:spAutoFit/>
          </a:bodyPr>
          <a:lstStyle/>
          <a:p>
            <a:pPr>
              <a:lnSpc>
                <a:spcPct val="150000"/>
              </a:lnSpc>
            </a:pPr>
            <a:r>
              <a:rPr lang="en-US" altLang="zh-CN" sz="1600" dirty="0">
                <a:solidFill>
                  <a:srgbClr val="0432FF"/>
                </a:solidFill>
                <a:latin typeface="微软雅黑" panose="020B0503020204020204" pitchFamily="34" charset="-122"/>
                <a:ea typeface="微软雅黑" panose="020B0503020204020204" pitchFamily="34" charset="-122"/>
              </a:rPr>
              <a:t>Super-heated steam Equipment</a:t>
            </a:r>
            <a:endParaRPr lang="en-US" altLang="zh-CN" sz="1600" dirty="0">
              <a:solidFill>
                <a:srgbClr val="0432FF"/>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529417" y="4690211"/>
            <a:ext cx="4276436" cy="418191"/>
          </a:xfrm>
          <a:prstGeom prst="rect">
            <a:avLst/>
          </a:prstGeom>
          <a:noFill/>
        </p:spPr>
        <p:txBody>
          <a:bodyPr wrap="square">
            <a:spAutoFit/>
          </a:bodyPr>
          <a:lstStyle/>
          <a:p>
            <a:pPr>
              <a:lnSpc>
                <a:spcPct val="150000"/>
              </a:lnSpc>
            </a:pPr>
            <a:r>
              <a:rPr lang="en-US" altLang="zh-CN" sz="1600" dirty="0">
                <a:solidFill>
                  <a:srgbClr val="0432FF"/>
                </a:solidFill>
                <a:latin typeface="微软雅黑" panose="020B0503020204020204" pitchFamily="34" charset="-122"/>
                <a:ea typeface="微软雅黑" panose="020B0503020204020204" pitchFamily="34" charset="-122"/>
              </a:rPr>
              <a:t>Equipment principle</a:t>
            </a:r>
            <a:endParaRPr lang="en-US" altLang="zh-CN" sz="1600" dirty="0">
              <a:solidFill>
                <a:srgbClr val="0432FF"/>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464473" y="1833261"/>
            <a:ext cx="4276436" cy="418191"/>
          </a:xfrm>
          <a:prstGeom prst="rect">
            <a:avLst/>
          </a:prstGeom>
          <a:noFill/>
        </p:spPr>
        <p:txBody>
          <a:bodyPr wrap="square">
            <a:spAutoFit/>
          </a:bodyPr>
          <a:lstStyle/>
          <a:p>
            <a:pPr>
              <a:lnSpc>
                <a:spcPct val="150000"/>
              </a:lnSpc>
            </a:pPr>
            <a:r>
              <a:rPr lang="en-US" altLang="zh-CN" sz="1600" dirty="0">
                <a:solidFill>
                  <a:srgbClr val="0432FF"/>
                </a:solidFill>
                <a:latin typeface="微软雅黑" panose="020B0503020204020204" pitchFamily="34" charset="-122"/>
                <a:ea typeface="微软雅黑" panose="020B0503020204020204" pitchFamily="34" charset="-122"/>
              </a:rPr>
              <a:t>The effect on whole grain or cereal bran</a:t>
            </a:r>
            <a:endParaRPr lang="en-US" altLang="zh-CN" sz="1600" dirty="0">
              <a:solidFill>
                <a:srgbClr val="0432FF"/>
              </a:solidFill>
              <a:latin typeface="微软雅黑" panose="020B0503020204020204" pitchFamily="34" charset="-122"/>
              <a:ea typeface="微软雅黑" panose="020B0503020204020204" pitchFamily="34" charset="-122"/>
            </a:endParaRPr>
          </a:p>
        </p:txBody>
      </p:sp>
      <p:sp>
        <p:nvSpPr>
          <p:cNvPr id="9" name="文本框 8"/>
          <p:cNvSpPr txBox="1">
            <a:spLocks noChangeArrowheads="1"/>
          </p:cNvSpPr>
          <p:nvPr/>
        </p:nvSpPr>
        <p:spPr bwMode="auto">
          <a:xfrm>
            <a:off x="6637020" y="2554605"/>
            <a:ext cx="442277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eaLnBrk="1" hangingPunct="1">
              <a:lnSpc>
                <a:spcPct val="150000"/>
              </a:lnSpc>
              <a:spcBef>
                <a:spcPct val="0"/>
              </a:spcBef>
              <a:spcAft>
                <a:spcPts val="0"/>
              </a:spcAft>
              <a:buClr>
                <a:srgbClr val="0F7B42"/>
              </a:buClr>
              <a:buFont typeface="Wingdings" panose="05000000000000000000" pitchFamily="2" charset="2"/>
              <a:buChar char="p"/>
            </a:pPr>
            <a:r>
              <a:rPr lang="en-US" sz="1400" dirty="0">
                <a:solidFill>
                  <a:srgbClr val="000000"/>
                </a:solidFill>
                <a:latin typeface="微软雅黑" panose="020B0503020204020204" pitchFamily="34" charset="-122"/>
                <a:cs typeface="微软雅黑" panose="020B0503020204020204" pitchFamily="34" charset="-120"/>
                <a:sym typeface="+mn-ea"/>
              </a:rPr>
              <a:t>Wheat  q</a:t>
            </a:r>
            <a:r>
              <a:rPr lang="en-US" sz="1400" dirty="0">
                <a:solidFill>
                  <a:schemeClr val="tx1"/>
                </a:solidFill>
                <a:latin typeface="微软雅黑" panose="020B0503020204020204" pitchFamily="34" charset="-122"/>
                <a:cs typeface="微软雅黑" panose="020B0503020204020204" pitchFamily="34" charset="-120"/>
                <a:sym typeface="+mn-ea"/>
              </a:rPr>
              <a:t>uality improvement</a:t>
            </a:r>
            <a:endParaRPr lang="en-US" altLang="zh-CN" sz="1400" dirty="0">
              <a:solidFill>
                <a:schemeClr val="tx1"/>
              </a:solidFill>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sz="1400" dirty="0">
                <a:solidFill>
                  <a:schemeClr val="tx1"/>
                </a:solidFill>
                <a:latin typeface="微软雅黑" panose="020B0503020204020204" pitchFamily="34" charset="-122"/>
                <a:cs typeface="微软雅黑" panose="020B0503020204020204" pitchFamily="34" charset="-120"/>
                <a:sym typeface="+mn-ea"/>
              </a:rPr>
              <a:t>Oxidative damage reduction</a:t>
            </a:r>
            <a:endParaRPr lang="en-US" altLang="zh-CN" sz="1400" dirty="0">
              <a:solidFill>
                <a:schemeClr val="tx1"/>
              </a:solidFill>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sz="1400" dirty="0">
                <a:solidFill>
                  <a:schemeClr val="tx1"/>
                </a:solidFill>
                <a:latin typeface="微软雅黑" panose="020B0503020204020204" pitchFamily="34" charset="-122"/>
                <a:cs typeface="微软雅黑" panose="020B0503020204020204" pitchFamily="34" charset="-120"/>
                <a:sym typeface="+mn-ea"/>
              </a:rPr>
              <a:t>Drying efficiency improvement</a:t>
            </a:r>
            <a:endParaRPr lang="en-US" altLang="zh-CN" sz="1400" dirty="0">
              <a:latin typeface="微软雅黑" panose="020B0503020204020204" pitchFamily="34" charset="-122"/>
            </a:endParaRPr>
          </a:p>
        </p:txBody>
      </p:sp>
      <p:sp>
        <p:nvSpPr>
          <p:cNvPr id="10" name="文本框 9"/>
          <p:cNvSpPr txBox="1"/>
          <p:nvPr/>
        </p:nvSpPr>
        <p:spPr>
          <a:xfrm>
            <a:off x="6220548" y="6406442"/>
            <a:ext cx="5647602" cy="307777"/>
          </a:xfrm>
          <a:prstGeom prst="rect">
            <a:avLst/>
          </a:prstGeom>
          <a:noFill/>
        </p:spPr>
        <p:txBody>
          <a:bodyPr wrap="square">
            <a:spAutoFit/>
          </a:bodyPr>
          <a:lstStyle/>
          <a:p>
            <a:r>
              <a:rPr lang="en-US" altLang="zh-CN" sz="1400" b="0" dirty="0">
                <a:solidFill>
                  <a:srgbClr val="231F20"/>
                </a:solidFill>
                <a:effectLst/>
                <a:latin typeface="Times New Roman" panose="02020603050405020304" charset="0"/>
                <a:cs typeface="Times New Roman" panose="02020603050405020304" charset="0"/>
              </a:rPr>
              <a:t>International Journal of Biological Macromolecules</a:t>
            </a:r>
            <a:r>
              <a:rPr lang="en-US" altLang="zh-CN" sz="1400" b="0" dirty="0">
                <a:solidFill>
                  <a:srgbClr val="231F20"/>
                </a:solidFill>
                <a:latin typeface="Times New Roman" panose="02020603050405020304" charset="0"/>
                <a:cs typeface="Times New Roman" panose="02020603050405020304" charset="0"/>
              </a:rPr>
              <a:t>,</a:t>
            </a:r>
            <a:r>
              <a:rPr lang="zh-CN" altLang="en-US" sz="1400" b="0" dirty="0">
                <a:solidFill>
                  <a:srgbClr val="231F20"/>
                </a:solidFill>
                <a:latin typeface="Times New Roman" panose="02020603050405020304" charset="0"/>
                <a:cs typeface="Times New Roman" panose="02020603050405020304" charset="0"/>
              </a:rPr>
              <a:t> </a:t>
            </a:r>
            <a:r>
              <a:rPr lang="en-US" altLang="zh-CN" sz="1400" b="0" dirty="0">
                <a:solidFill>
                  <a:srgbClr val="231F20"/>
                </a:solidFill>
                <a:latin typeface="Times New Roman" panose="02020603050405020304" charset="0"/>
                <a:cs typeface="Times New Roman" panose="02020603050405020304" charset="0"/>
              </a:rPr>
              <a:t>2020,</a:t>
            </a:r>
            <a:r>
              <a:rPr lang="zh-CN" altLang="en-US" sz="1400" b="0" dirty="0">
                <a:solidFill>
                  <a:srgbClr val="231F20"/>
                </a:solidFill>
                <a:latin typeface="Times New Roman" panose="02020603050405020304" charset="0"/>
                <a:cs typeface="Times New Roman" panose="02020603050405020304" charset="0"/>
              </a:rPr>
              <a:t> </a:t>
            </a:r>
            <a:r>
              <a:rPr lang="en-US" altLang="zh-CN" sz="1400" b="0" dirty="0">
                <a:solidFill>
                  <a:srgbClr val="231F20"/>
                </a:solidFill>
                <a:effectLst/>
                <a:latin typeface="Times New Roman" panose="02020603050405020304" charset="0"/>
                <a:cs typeface="Times New Roman" panose="02020603050405020304" charset="0"/>
              </a:rPr>
              <a:t>162: 1204–1216</a:t>
            </a:r>
            <a:endParaRPr lang="zh-CN" altLang="en-US" sz="1400" dirty="0">
              <a:latin typeface="Times New Roman" panose="02020603050405020304" charset="0"/>
              <a:cs typeface="Times New Roman" panose="02020603050405020304" charset="0"/>
            </a:endParaRPr>
          </a:p>
        </p:txBody>
      </p:sp>
      <p:sp>
        <p:nvSpPr>
          <p:cNvPr id="11" name="文本框 10"/>
          <p:cNvSpPr txBox="1"/>
          <p:nvPr/>
        </p:nvSpPr>
        <p:spPr>
          <a:xfrm>
            <a:off x="6320510" y="4120023"/>
            <a:ext cx="4907560" cy="418191"/>
          </a:xfrm>
          <a:prstGeom prst="rect">
            <a:avLst/>
          </a:prstGeom>
          <a:noFill/>
        </p:spPr>
        <p:txBody>
          <a:bodyPr wrap="square">
            <a:spAutoFit/>
          </a:bodyPr>
          <a:lstStyle/>
          <a:p>
            <a:pPr>
              <a:lnSpc>
                <a:spcPct val="150000"/>
              </a:lnSpc>
            </a:pPr>
            <a:r>
              <a:rPr lang="en-US" altLang="zh-CN" sz="1600" dirty="0">
                <a:solidFill>
                  <a:srgbClr val="0432FF"/>
                </a:solidFill>
                <a:latin typeface="微软雅黑" panose="020B0503020204020204" pitchFamily="34" charset="-122"/>
                <a:ea typeface="微软雅黑" panose="020B0503020204020204" pitchFamily="34" charset="-122"/>
              </a:rPr>
              <a:t>The treatment for grain (or cereal bran) varieties</a:t>
            </a:r>
            <a:endParaRPr lang="en-US" altLang="zh-CN" sz="1600" dirty="0">
              <a:solidFill>
                <a:srgbClr val="0432FF"/>
              </a:solidFill>
              <a:latin typeface="微软雅黑" panose="020B0503020204020204" pitchFamily="34" charset="-122"/>
              <a:ea typeface="微软雅黑" panose="020B0503020204020204" pitchFamily="34" charset="-122"/>
            </a:endParaRPr>
          </a:p>
        </p:txBody>
      </p:sp>
      <p:sp>
        <p:nvSpPr>
          <p:cNvPr id="15" name="文本框 14"/>
          <p:cNvSpPr txBox="1">
            <a:spLocks noChangeArrowheads="1"/>
          </p:cNvSpPr>
          <p:nvPr/>
        </p:nvSpPr>
        <p:spPr bwMode="auto">
          <a:xfrm>
            <a:off x="6768465" y="4642485"/>
            <a:ext cx="4422775" cy="221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eaLnBrk="1" hangingPunct="1">
              <a:lnSpc>
                <a:spcPct val="150000"/>
              </a:lnSpc>
              <a:spcBef>
                <a:spcPct val="0"/>
              </a:spcBef>
              <a:spcAft>
                <a:spcPts val="0"/>
              </a:spcAft>
              <a:buClr>
                <a:srgbClr val="0F7B42"/>
              </a:buClr>
              <a:buFont typeface="Wingdings" panose="05000000000000000000" pitchFamily="2" charset="2"/>
              <a:buChar char="p"/>
            </a:pPr>
            <a:r>
              <a:rPr lang="en-US" sz="1400" dirty="0">
                <a:latin typeface="微软雅黑" panose="020B0503020204020204" pitchFamily="34" charset="-122"/>
                <a:cs typeface="微软雅黑" panose="020B0503020204020204" pitchFamily="34" charset="-120"/>
                <a:sym typeface="+mn-ea"/>
              </a:rPr>
              <a:t>Enzyme inactivation</a:t>
            </a:r>
            <a:endParaRPr lang="en-US" sz="1400" dirty="0">
              <a:latin typeface="微软雅黑" panose="020B0503020204020204" pitchFamily="34" charset="-122"/>
              <a:cs typeface="微软雅黑" panose="020B0503020204020204" pitchFamily="34" charset="-120"/>
              <a:sym typeface="+mn-ea"/>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sz="1400" dirty="0">
                <a:latin typeface="微软雅黑" panose="020B0503020204020204" pitchFamily="34" charset="-122"/>
                <a:cs typeface="微软雅黑" panose="020B0503020204020204" pitchFamily="34" charset="-120"/>
                <a:sym typeface="+mn-ea"/>
              </a:rPr>
              <a:t>Degradation of mycotoxins</a:t>
            </a:r>
            <a:endParaRPr lang="en-US" sz="1400" dirty="0">
              <a:latin typeface="微软雅黑" panose="020B0503020204020204" pitchFamily="34" charset="-122"/>
              <a:cs typeface="微软雅黑" panose="020B0503020204020204" pitchFamily="34" charset="-120"/>
              <a:sym typeface="+mn-ea"/>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sz="1400" dirty="0">
                <a:latin typeface="微软雅黑" panose="020B0503020204020204" pitchFamily="34" charset="-122"/>
                <a:cs typeface="微软雅黑" panose="020B0503020204020204" pitchFamily="34" charset="-120"/>
                <a:sym typeface="+mn-ea"/>
              </a:rPr>
              <a:t>Starch modification</a:t>
            </a:r>
            <a:endParaRPr lang="en-US" sz="1400" dirty="0">
              <a:latin typeface="微软雅黑" panose="020B0503020204020204" pitchFamily="34" charset="-122"/>
              <a:cs typeface="微软雅黑" panose="020B0503020204020204" pitchFamily="34" charset="-120"/>
              <a:sym typeface="+mn-ea"/>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sz="1400" dirty="0">
                <a:latin typeface="微软雅黑" panose="020B0503020204020204" pitchFamily="34" charset="-122"/>
                <a:cs typeface="微软雅黑" panose="020B0503020204020204" pitchFamily="34" charset="-120"/>
                <a:sym typeface="+mn-ea"/>
              </a:rPr>
              <a:t>Drying</a:t>
            </a:r>
            <a:endParaRPr lang="en-US" sz="1400" dirty="0">
              <a:solidFill>
                <a:schemeClr val="tx1"/>
              </a:solidFill>
            </a:endParaRPr>
          </a:p>
          <a:p>
            <a:pPr eaLnBrk="1" hangingPunct="1">
              <a:lnSpc>
                <a:spcPct val="150000"/>
              </a:lnSpc>
              <a:spcBef>
                <a:spcPct val="0"/>
              </a:spcBef>
              <a:spcAft>
                <a:spcPts val="0"/>
              </a:spcAft>
              <a:buClr>
                <a:srgbClr val="0F7B42"/>
              </a:buClr>
              <a:buFont typeface="Wingdings" panose="05000000000000000000" pitchFamily="2" charset="2"/>
              <a:buChar char="p"/>
            </a:pPr>
            <a:endParaRPr lang="en-US" sz="1800" b="1" dirty="0">
              <a:latin typeface="微软雅黑" panose="020B0503020204020204" pitchFamily="34" charset="-122"/>
              <a:cs typeface="微软雅黑" panose="020B0503020204020204" pitchFamily="34" charset="-120"/>
              <a:sym typeface="+mn-ea"/>
            </a:endParaRPr>
          </a:p>
          <a:p>
            <a:pPr eaLnBrk="1" hangingPunct="1">
              <a:lnSpc>
                <a:spcPct val="150000"/>
              </a:lnSpc>
              <a:spcBef>
                <a:spcPct val="0"/>
              </a:spcBef>
              <a:spcAft>
                <a:spcPts val="0"/>
              </a:spcAft>
              <a:buClr>
                <a:srgbClr val="0F7B42"/>
              </a:buClr>
              <a:buFont typeface="Wingdings" panose="05000000000000000000" pitchFamily="2" charset="2"/>
              <a:buChar char="p"/>
            </a:pPr>
            <a:endParaRPr lang="en-US" altLang="zh-CN" sz="1800" dirty="0">
              <a:latin typeface="微软雅黑" panose="020B0503020204020204" pitchFamily="34" charset="-122"/>
            </a:endParaRPr>
          </a:p>
        </p:txBody>
      </p:sp>
      <p:sp>
        <p:nvSpPr>
          <p:cNvPr id="16" name="文本框 15"/>
          <p:cNvSpPr txBox="1">
            <a:spLocks noChangeArrowheads="1"/>
          </p:cNvSpPr>
          <p:nvPr/>
        </p:nvSpPr>
        <p:spPr bwMode="auto">
          <a:xfrm>
            <a:off x="499110" y="5266055"/>
            <a:ext cx="442277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eaLnBrk="1" hangingPunct="1">
              <a:lnSpc>
                <a:spcPct val="150000"/>
              </a:lnSpc>
              <a:spcBef>
                <a:spcPct val="0"/>
              </a:spcBef>
              <a:spcAft>
                <a:spcPts val="0"/>
              </a:spcAft>
              <a:buClr>
                <a:srgbClr val="0F7B42"/>
              </a:buClr>
              <a:buFont typeface="Wingdings" panose="05000000000000000000" pitchFamily="2" charset="2"/>
              <a:buChar char="p"/>
            </a:pPr>
            <a:r>
              <a:rPr lang="en-US" sz="1400" dirty="0">
                <a:latin typeface="微软雅黑" panose="020B0503020204020204" pitchFamily="34" charset="-122"/>
                <a:cs typeface="微软雅黑" panose="020B0503020204020204" pitchFamily="34" charset="-120"/>
                <a:sym typeface="+mn-ea"/>
              </a:rPr>
              <a:t>Superheated steam is generated</a:t>
            </a:r>
            <a:endParaRPr lang="en-US" altLang="zh-CN" sz="1400" dirty="0">
              <a:solidFill>
                <a:schemeClr val="tx1"/>
              </a:solidFill>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sz="1400" dirty="0">
                <a:latin typeface="微软雅黑" panose="020B0503020204020204" pitchFamily="34" charset="-122"/>
                <a:cs typeface="微软雅黑" panose="020B0503020204020204" pitchFamily="34" charset="-120"/>
                <a:sym typeface="+mn-ea"/>
              </a:rPr>
              <a:t>High heat transfer efficiency</a:t>
            </a:r>
            <a:endParaRPr lang="en-US" altLang="zh-CN" sz="1400" dirty="0">
              <a:solidFill>
                <a:schemeClr val="tx1"/>
              </a:solidFill>
              <a:latin typeface="微软雅黑" panose="020B0503020204020204" pitchFamily="34" charset="-122"/>
            </a:endParaRPr>
          </a:p>
          <a:p>
            <a:pPr eaLnBrk="1" hangingPunct="1">
              <a:lnSpc>
                <a:spcPct val="150000"/>
              </a:lnSpc>
              <a:spcBef>
                <a:spcPct val="0"/>
              </a:spcBef>
              <a:spcAft>
                <a:spcPts val="0"/>
              </a:spcAft>
              <a:buClr>
                <a:srgbClr val="0F7B42"/>
              </a:buClr>
              <a:buFont typeface="Wingdings" panose="05000000000000000000" pitchFamily="2" charset="2"/>
              <a:buChar char="p"/>
            </a:pPr>
            <a:r>
              <a:rPr lang="en-US" sz="1400" dirty="0">
                <a:latin typeface="微软雅黑" panose="020B0503020204020204" pitchFamily="34" charset="-122"/>
                <a:cs typeface="微软雅黑" panose="020B0503020204020204" pitchFamily="34" charset="-120"/>
                <a:sym typeface="+mn-ea"/>
              </a:rPr>
              <a:t>Anaerobic environment</a:t>
            </a:r>
            <a:endParaRPr lang="en-US" altLang="zh-CN" sz="1400" dirty="0">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13322" y="4349274"/>
            <a:ext cx="12192000" cy="752233"/>
          </a:xfrm>
          <a:prstGeom prst="rect">
            <a:avLst/>
          </a:prstGeom>
        </p:spPr>
        <p:txBody>
          <a:bodyPr wrap="square" lIns="91415" tIns="45708" rIns="91415" bIns="45708">
            <a:spAutoFit/>
          </a:bodyPr>
          <a:lstStyle/>
          <a:p>
            <a:pPr>
              <a:lnSpc>
                <a:spcPct val="150000"/>
              </a:lnSpc>
            </a:pPr>
            <a:r>
              <a:rPr lang="en-US" altLang="zh-CN" sz="3200" b="1" dirty="0">
                <a:solidFill>
                  <a:schemeClr val="accent2"/>
                </a:solidFill>
                <a:latin typeface="Open Sans Regular" panose="020B0606030504020204" charset="0"/>
                <a:ea typeface="微软雅黑" panose="020B0503020204020204" pitchFamily="34" charset="-122"/>
                <a:cs typeface="Open Sans Regular" panose="020B0606030504020204" charset="0"/>
              </a:rPr>
              <a:t>Application  of Whole Grain Food  Processing Technologies</a:t>
            </a:r>
            <a:endParaRPr lang="en-US" altLang="zh-CN" sz="32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04</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5" name="文本框 24"/>
          <p:cNvSpPr txBox="1"/>
          <p:nvPr/>
        </p:nvSpPr>
        <p:spPr>
          <a:xfrm>
            <a:off x="535711" y="1170728"/>
            <a:ext cx="10954326" cy="400110"/>
          </a:xfrm>
          <a:prstGeom prst="rect">
            <a:avLst/>
          </a:prstGeom>
          <a:noFill/>
        </p:spPr>
        <p:txBody>
          <a:bodyPr wrap="squar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Effect of processing on barley β-glucan content, its molecular weight and extractability</a:t>
            </a:r>
            <a:endParaRPr lang="zh-CN" altLang="en-US" sz="2000" dirty="0">
              <a:solidFill>
                <a:srgbClr val="0070C0"/>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6544398" y="6375962"/>
            <a:ext cx="5647602" cy="307777"/>
          </a:xfrm>
          <a:prstGeom prst="rect">
            <a:avLst/>
          </a:prstGeom>
          <a:noFill/>
        </p:spPr>
        <p:txBody>
          <a:bodyPr wrap="square">
            <a:spAutoFit/>
          </a:bodyPr>
          <a:lstStyle/>
          <a:p>
            <a:r>
              <a:rPr lang="en-US" altLang="zh-CN" sz="1400" b="0" dirty="0">
                <a:solidFill>
                  <a:srgbClr val="231F20"/>
                </a:solidFill>
                <a:effectLst/>
                <a:latin typeface="Times New Roman" panose="02020603050405020304" charset="0"/>
                <a:cs typeface="Times New Roman" panose="02020603050405020304" charset="0"/>
              </a:rPr>
              <a:t>International Journal of Biological Macromolecules</a:t>
            </a:r>
            <a:r>
              <a:rPr lang="en-US" altLang="zh-CN" sz="1400" b="0" dirty="0">
                <a:solidFill>
                  <a:srgbClr val="231F20"/>
                </a:solidFill>
                <a:latin typeface="Times New Roman" panose="02020603050405020304" charset="0"/>
                <a:cs typeface="Times New Roman" panose="02020603050405020304" charset="0"/>
              </a:rPr>
              <a:t>,</a:t>
            </a:r>
            <a:r>
              <a:rPr lang="zh-CN" altLang="en-US" sz="1400" b="0" dirty="0">
                <a:solidFill>
                  <a:srgbClr val="231F20"/>
                </a:solidFill>
                <a:latin typeface="Times New Roman" panose="02020603050405020304" charset="0"/>
                <a:cs typeface="Times New Roman" panose="02020603050405020304" charset="0"/>
              </a:rPr>
              <a:t> </a:t>
            </a:r>
            <a:r>
              <a:rPr lang="en-US" altLang="zh-CN" sz="1400" b="0" dirty="0">
                <a:solidFill>
                  <a:srgbClr val="231F20"/>
                </a:solidFill>
                <a:latin typeface="Times New Roman" panose="02020603050405020304" charset="0"/>
                <a:cs typeface="Times New Roman" panose="02020603050405020304" charset="0"/>
              </a:rPr>
              <a:t>2020,</a:t>
            </a:r>
            <a:r>
              <a:rPr lang="zh-CN" altLang="en-US" sz="1400" b="0" dirty="0">
                <a:solidFill>
                  <a:srgbClr val="231F20"/>
                </a:solidFill>
                <a:latin typeface="Times New Roman" panose="02020603050405020304" charset="0"/>
                <a:cs typeface="Times New Roman" panose="02020603050405020304" charset="0"/>
              </a:rPr>
              <a:t> </a:t>
            </a:r>
            <a:r>
              <a:rPr lang="en-US" altLang="zh-CN" sz="1400" b="0" dirty="0">
                <a:solidFill>
                  <a:srgbClr val="231F20"/>
                </a:solidFill>
                <a:effectLst/>
                <a:latin typeface="Times New Roman" panose="02020603050405020304" charset="0"/>
                <a:cs typeface="Times New Roman" panose="02020603050405020304" charset="0"/>
              </a:rPr>
              <a:t>162: 1204–1216</a:t>
            </a:r>
            <a:endParaRPr lang="zh-CN" altLang="en-US" sz="1400" dirty="0">
              <a:latin typeface="Times New Roman" panose="02020603050405020304" charset="0"/>
              <a:cs typeface="Times New Roman" panose="02020603050405020304" charset="0"/>
            </a:endParaRPr>
          </a:p>
        </p:txBody>
      </p:sp>
      <p:sp>
        <p:nvSpPr>
          <p:cNvPr id="4" name="文本框 3"/>
          <p:cNvSpPr txBox="1"/>
          <p:nvPr/>
        </p:nvSpPr>
        <p:spPr>
          <a:xfrm>
            <a:off x="6696918" y="2414040"/>
            <a:ext cx="5342562" cy="3416320"/>
          </a:xfrm>
          <a:prstGeom prst="rect">
            <a:avLst/>
          </a:prstGeom>
          <a:noFill/>
        </p:spPr>
        <p:txBody>
          <a:bodyPr wrap="square">
            <a:spAutoFit/>
          </a:bodyPr>
          <a:lstStyle/>
          <a:p>
            <a:pPr marL="285750" indent="-285750">
              <a:buFont typeface="Wingdings" panose="05000000000000000000" pitchFamily="2" charset="2"/>
              <a:buChar char="u"/>
            </a:pPr>
            <a:r>
              <a:rPr lang="en-US" altLang="zh-CN" dirty="0"/>
              <a:t>Barley is gaining popularity as “functional grain” because it contains higher amounts of bioactive compounds including β-glucan (4–11%) and phytochemicals.</a:t>
            </a:r>
            <a:endParaRPr lang="en-US" altLang="zh-CN" dirty="0"/>
          </a:p>
          <a:p>
            <a:pPr marL="285750" indent="-285750">
              <a:buFont typeface="Wingdings" panose="05000000000000000000" pitchFamily="2" charset="2"/>
              <a:buChar char="u"/>
            </a:pPr>
            <a:r>
              <a:rPr lang="en-US" altLang="zh-CN" dirty="0"/>
              <a:t>Various food processing techniques significantly </a:t>
            </a:r>
            <a:r>
              <a:rPr lang="en-US" altLang="zh-CN" dirty="0">
                <a:solidFill>
                  <a:srgbClr val="FF0000"/>
                </a:solidFill>
              </a:rPr>
              <a:t>moderate the linkage of β-glucan, improve its solubility and extractability </a:t>
            </a:r>
            <a:r>
              <a:rPr lang="en-US" altLang="zh-CN" dirty="0"/>
              <a:t>and ultimately health benefits by the </a:t>
            </a:r>
            <a:r>
              <a:rPr lang="en-US" altLang="zh-CN" dirty="0">
                <a:solidFill>
                  <a:srgbClr val="FF0000"/>
                </a:solidFill>
              </a:rPr>
              <a:t>reduction in its molecular weight and viscosity</a:t>
            </a:r>
            <a:r>
              <a:rPr lang="en-US" altLang="zh-CN" dirty="0"/>
              <a:t>.</a:t>
            </a:r>
            <a:endParaRPr lang="en-US" altLang="zh-CN" dirty="0"/>
          </a:p>
          <a:p>
            <a:pPr marL="285750" indent="-285750">
              <a:buFont typeface="Wingdings" panose="05000000000000000000" pitchFamily="2" charset="2"/>
              <a:buChar char="u"/>
            </a:pPr>
            <a:r>
              <a:rPr lang="en-US" altLang="zh-CN" dirty="0"/>
              <a:t> </a:t>
            </a:r>
            <a:r>
              <a:rPr lang="en-US" altLang="zh-CN" dirty="0">
                <a:solidFill>
                  <a:srgbClr val="FF0000"/>
                </a:solidFill>
              </a:rPr>
              <a:t>Germination, extrusion-cooking</a:t>
            </a:r>
            <a:endParaRPr lang="en-US" altLang="zh-CN" dirty="0">
              <a:solidFill>
                <a:srgbClr val="FF0000"/>
              </a:solidFill>
            </a:endParaRPr>
          </a:p>
          <a:p>
            <a:pPr marL="285750" indent="-285750">
              <a:buFont typeface="Wingdings" panose="05000000000000000000" pitchFamily="2" charset="2"/>
              <a:buChar char="u"/>
            </a:pPr>
            <a:r>
              <a:rPr lang="en-US" altLang="zh-CN" dirty="0"/>
              <a:t>Process conditions should be optimized in such a way so as soluble β-glucan to be increased. </a:t>
            </a:r>
            <a:endParaRPr lang="zh-CN" altLang="en-US" dirty="0"/>
          </a:p>
        </p:txBody>
      </p:sp>
      <p:pic>
        <p:nvPicPr>
          <p:cNvPr id="5" name="图片 4"/>
          <p:cNvPicPr>
            <a:picLocks noChangeAspect="1"/>
          </p:cNvPicPr>
          <p:nvPr/>
        </p:nvPicPr>
        <p:blipFill>
          <a:blip r:embed="rId2"/>
          <a:stretch>
            <a:fillRect/>
          </a:stretch>
        </p:blipFill>
        <p:spPr>
          <a:xfrm>
            <a:off x="2212044" y="2447030"/>
            <a:ext cx="1647619" cy="1609524"/>
          </a:xfrm>
          <a:prstGeom prst="rect">
            <a:avLst/>
          </a:prstGeom>
        </p:spPr>
      </p:pic>
      <p:pic>
        <p:nvPicPr>
          <p:cNvPr id="7" name="图片 6"/>
          <p:cNvPicPr>
            <a:picLocks noChangeAspect="1"/>
          </p:cNvPicPr>
          <p:nvPr/>
        </p:nvPicPr>
        <p:blipFill>
          <a:blip r:embed="rId3"/>
          <a:stretch>
            <a:fillRect/>
          </a:stretch>
        </p:blipFill>
        <p:spPr>
          <a:xfrm>
            <a:off x="611113" y="2037704"/>
            <a:ext cx="1014487" cy="2071960"/>
          </a:xfrm>
          <a:prstGeom prst="rect">
            <a:avLst/>
          </a:prstGeom>
        </p:spPr>
      </p:pic>
      <p:pic>
        <p:nvPicPr>
          <p:cNvPr id="11" name="图片 10"/>
          <p:cNvPicPr>
            <a:picLocks noChangeAspect="1"/>
          </p:cNvPicPr>
          <p:nvPr/>
        </p:nvPicPr>
        <p:blipFill>
          <a:blip r:embed="rId4"/>
          <a:stretch>
            <a:fillRect/>
          </a:stretch>
        </p:blipFill>
        <p:spPr>
          <a:xfrm>
            <a:off x="4402836" y="2295216"/>
            <a:ext cx="1800000" cy="1990476"/>
          </a:xfrm>
          <a:prstGeom prst="rect">
            <a:avLst/>
          </a:prstGeom>
        </p:spPr>
      </p:pic>
      <p:sp>
        <p:nvSpPr>
          <p:cNvPr id="12" name="箭头: 右 11"/>
          <p:cNvSpPr/>
          <p:nvPr/>
        </p:nvSpPr>
        <p:spPr>
          <a:xfrm>
            <a:off x="1668872" y="3090399"/>
            <a:ext cx="450809" cy="40011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右 14"/>
          <p:cNvSpPr/>
          <p:nvPr/>
        </p:nvSpPr>
        <p:spPr>
          <a:xfrm>
            <a:off x="3952027" y="3018747"/>
            <a:ext cx="450809" cy="40011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137829" y="4822063"/>
            <a:ext cx="4524061" cy="923330"/>
          </a:xfrm>
          <a:prstGeom prst="rect">
            <a:avLst/>
          </a:prstGeom>
          <a:noFill/>
        </p:spPr>
        <p:txBody>
          <a:bodyPr wrap="square">
            <a:spAutoFit/>
          </a:bodyPr>
          <a:lstStyle/>
          <a:p>
            <a:pPr marL="285750" indent="-285750">
              <a:buFont typeface="Wingdings" panose="05000000000000000000" pitchFamily="2" charset="2"/>
              <a:buChar char="u"/>
            </a:pPr>
            <a:r>
              <a:rPr lang="en-US" altLang="zh-CN" dirty="0"/>
              <a:t>Nutritional components improvement</a:t>
            </a:r>
            <a:endParaRPr lang="en-US" altLang="zh-CN" dirty="0"/>
          </a:p>
          <a:p>
            <a:pPr marL="285750" indent="-285750">
              <a:buFont typeface="Wingdings" panose="05000000000000000000" pitchFamily="2" charset="2"/>
              <a:buChar char="u"/>
            </a:pPr>
            <a:r>
              <a:rPr lang="en-US" altLang="zh-CN" dirty="0"/>
              <a:t>Value-added</a:t>
            </a:r>
            <a:endParaRPr lang="en-US" altLang="zh-CN" dirty="0"/>
          </a:p>
          <a:p>
            <a:pPr marL="285750" indent="-285750">
              <a:buFont typeface="Wingdings" panose="05000000000000000000" pitchFamily="2" charset="2"/>
              <a:buChar char="u"/>
            </a:pPr>
            <a:r>
              <a:rPr lang="en-US" altLang="zh-CN" dirty="0"/>
              <a:t>higher price </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9" name="文本框 8"/>
          <p:cNvSpPr txBox="1"/>
          <p:nvPr/>
        </p:nvSpPr>
        <p:spPr>
          <a:xfrm>
            <a:off x="359235" y="1063633"/>
            <a:ext cx="11388434" cy="707886"/>
          </a:xfrm>
          <a:prstGeom prst="rect">
            <a:avLst/>
          </a:prstGeom>
          <a:noFill/>
        </p:spPr>
        <p:txBody>
          <a:bodyPr wrap="squar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Isolation of red quinoa </a:t>
            </a:r>
            <a:r>
              <a:rPr lang="en-US" altLang="zh-CN" sz="2000" dirty="0" err="1">
                <a:solidFill>
                  <a:srgbClr val="0070C0"/>
                </a:solidFill>
                <a:latin typeface="微软雅黑" panose="020B0503020204020204" pitchFamily="34" charset="-122"/>
                <a:ea typeface="微软雅黑" panose="020B0503020204020204" pitchFamily="34" charset="-122"/>
              </a:rPr>
              <a:t>fibre</a:t>
            </a:r>
            <a:r>
              <a:rPr lang="en-US" altLang="zh-CN" sz="2000" dirty="0">
                <a:solidFill>
                  <a:srgbClr val="0070C0"/>
                </a:solidFill>
                <a:latin typeface="微软雅黑" panose="020B0503020204020204" pitchFamily="34" charset="-122"/>
                <a:ea typeface="微软雅黑" panose="020B0503020204020204" pitchFamily="34" charset="-122"/>
              </a:rPr>
              <a:t> by wet and dry milling and application as a potential functional bakery ingredient </a:t>
            </a:r>
            <a:endParaRPr lang="zh-CN" altLang="en-US" sz="2000" dirty="0">
              <a:solidFill>
                <a:srgbClr val="0070C0"/>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287421" y="4549676"/>
            <a:ext cx="11176000" cy="1815882"/>
          </a:xfrm>
          <a:prstGeom prst="rect">
            <a:avLst/>
          </a:prstGeom>
          <a:noFill/>
        </p:spPr>
        <p:txBody>
          <a:bodyPr wrap="square">
            <a:spAutoFit/>
          </a:bodyPr>
          <a:lstStyle/>
          <a:p>
            <a:pPr marL="285750" indent="-285750">
              <a:buFont typeface="Wingdings" panose="05000000000000000000" pitchFamily="2" charset="2"/>
              <a:buChar char="u"/>
            </a:pPr>
            <a:r>
              <a:rPr lang="en-US" altLang="zh-CN" sz="1600" dirty="0">
                <a:solidFill>
                  <a:srgbClr val="FF0000"/>
                </a:solidFill>
              </a:rPr>
              <a:t>Wet milling </a:t>
            </a:r>
            <a:r>
              <a:rPr lang="en-US" altLang="zh-CN" sz="1600" dirty="0"/>
              <a:t>produced </a:t>
            </a:r>
            <a:r>
              <a:rPr lang="en-US" altLang="zh-CN" sz="1600" dirty="0">
                <a:solidFill>
                  <a:srgbClr val="FF0000"/>
                </a:solidFill>
              </a:rPr>
              <a:t>a higher yield (10.1%) and recovery (58.2%) </a:t>
            </a:r>
            <a:r>
              <a:rPr lang="en-US" altLang="zh-CN" sz="1600" dirty="0"/>
              <a:t>of the </a:t>
            </a:r>
            <a:r>
              <a:rPr lang="en-US" altLang="zh-CN" sz="1600" dirty="0" err="1"/>
              <a:t>fibre</a:t>
            </a:r>
            <a:r>
              <a:rPr lang="en-US" altLang="zh-CN" sz="1600" dirty="0"/>
              <a:t> fraction and </a:t>
            </a:r>
            <a:r>
              <a:rPr lang="en-US" altLang="zh-CN" sz="1600" dirty="0">
                <a:solidFill>
                  <a:srgbClr val="FF0000"/>
                </a:solidFill>
              </a:rPr>
              <a:t>higher purity (72%) </a:t>
            </a:r>
            <a:r>
              <a:rPr lang="en-US" altLang="zh-CN" sz="1600" dirty="0"/>
              <a:t>than the values obtained by dry milling (9.1, 52.5 and 59%, respectively). </a:t>
            </a:r>
            <a:endParaRPr lang="en-US" altLang="zh-CN" sz="1600" dirty="0"/>
          </a:p>
          <a:p>
            <a:pPr marL="285750" indent="-285750">
              <a:buFont typeface="Wingdings" panose="05000000000000000000" pitchFamily="2" charset="2"/>
              <a:buChar char="u"/>
            </a:pPr>
            <a:r>
              <a:rPr lang="en-US" altLang="zh-CN" sz="1600" dirty="0"/>
              <a:t>With regard to functional properties, dry milling produced </a:t>
            </a:r>
            <a:r>
              <a:rPr lang="en-US" altLang="zh-CN" sz="1600" dirty="0" err="1"/>
              <a:t>fibre</a:t>
            </a:r>
            <a:r>
              <a:rPr lang="en-US" altLang="zh-CN" sz="1600" dirty="0"/>
              <a:t> with </a:t>
            </a:r>
            <a:r>
              <a:rPr lang="en-US" altLang="zh-CN" sz="1600" dirty="0">
                <a:solidFill>
                  <a:srgbClr val="FF0000"/>
                </a:solidFill>
              </a:rPr>
              <a:t>higher total antioxidant activity </a:t>
            </a:r>
            <a:r>
              <a:rPr lang="en-US" altLang="zh-CN" sz="1600" dirty="0"/>
              <a:t>than that obtained by wet milling (FRAP: 1.1 times more). </a:t>
            </a:r>
            <a:endParaRPr lang="en-US" altLang="zh-CN" sz="1600" dirty="0"/>
          </a:p>
          <a:p>
            <a:pPr marL="285750" indent="-285750">
              <a:buFont typeface="Wingdings" panose="05000000000000000000" pitchFamily="2" charset="2"/>
              <a:buChar char="u"/>
            </a:pPr>
            <a:r>
              <a:rPr lang="en-US" altLang="zh-CN" sz="1600" dirty="0"/>
              <a:t>The process affected their granulometry, which was </a:t>
            </a:r>
            <a:r>
              <a:rPr lang="en-US" altLang="zh-CN" sz="1600" dirty="0">
                <a:solidFill>
                  <a:srgbClr val="FF0000"/>
                </a:solidFill>
              </a:rPr>
              <a:t>lowest in the </a:t>
            </a:r>
            <a:r>
              <a:rPr lang="en-US" altLang="zh-CN" sz="1600" dirty="0" err="1">
                <a:solidFill>
                  <a:srgbClr val="FF0000"/>
                </a:solidFill>
              </a:rPr>
              <a:t>fibre</a:t>
            </a:r>
            <a:r>
              <a:rPr lang="en-US" altLang="zh-CN" sz="1600" dirty="0">
                <a:solidFill>
                  <a:srgbClr val="FF0000"/>
                </a:solidFill>
              </a:rPr>
              <a:t> obtained by wet milling, and the dispersity was greatest</a:t>
            </a:r>
            <a:r>
              <a:rPr lang="en-US" altLang="zh-CN" sz="1600" dirty="0"/>
              <a:t>. </a:t>
            </a:r>
            <a:endParaRPr lang="en-US" altLang="zh-CN" sz="1600" dirty="0"/>
          </a:p>
          <a:p>
            <a:pPr marL="285750" indent="-285750">
              <a:buFont typeface="Wingdings" panose="05000000000000000000" pitchFamily="2" charset="2"/>
              <a:buChar char="u"/>
            </a:pPr>
            <a:r>
              <a:rPr lang="en-US" altLang="zh-CN" sz="1600" dirty="0"/>
              <a:t>The inclusion of </a:t>
            </a:r>
            <a:r>
              <a:rPr lang="en-US" altLang="zh-CN" sz="1600" dirty="0" err="1"/>
              <a:t>fibre</a:t>
            </a:r>
            <a:r>
              <a:rPr lang="en-US" altLang="zh-CN" sz="1600" dirty="0"/>
              <a:t> isolated by </a:t>
            </a:r>
            <a:r>
              <a:rPr lang="en-US" altLang="zh-CN" sz="1600" dirty="0">
                <a:solidFill>
                  <a:srgbClr val="FF0000"/>
                </a:solidFill>
              </a:rPr>
              <a:t>dry milling produced bread products of higher technological quality </a:t>
            </a:r>
            <a:r>
              <a:rPr lang="en-US" altLang="zh-CN" sz="1600" dirty="0"/>
              <a:t>with regard to specific </a:t>
            </a:r>
            <a:r>
              <a:rPr lang="en-US" altLang="zh-CN" sz="1600" dirty="0">
                <a:solidFill>
                  <a:srgbClr val="FF0000"/>
                </a:solidFill>
              </a:rPr>
              <a:t>loaf volume</a:t>
            </a:r>
            <a:r>
              <a:rPr lang="en-US" altLang="zh-CN" sz="1600" dirty="0"/>
              <a:t> and </a:t>
            </a:r>
            <a:r>
              <a:rPr lang="en-US" altLang="zh-CN" sz="1600" dirty="0">
                <a:solidFill>
                  <a:srgbClr val="FF0000"/>
                </a:solidFill>
              </a:rPr>
              <a:t>less crumb firmness</a:t>
            </a:r>
            <a:r>
              <a:rPr lang="en-US" altLang="zh-CN" sz="1600" dirty="0"/>
              <a:t>. </a:t>
            </a:r>
            <a:endParaRPr lang="zh-CN" altLang="en-US" sz="1600" dirty="0"/>
          </a:p>
        </p:txBody>
      </p:sp>
      <p:sp>
        <p:nvSpPr>
          <p:cNvPr id="13" name="文本框 12"/>
          <p:cNvSpPr txBox="1"/>
          <p:nvPr/>
        </p:nvSpPr>
        <p:spPr>
          <a:xfrm>
            <a:off x="8459416" y="6419450"/>
            <a:ext cx="3445163" cy="307777"/>
          </a:xfrm>
          <a:prstGeom prst="rect">
            <a:avLst/>
          </a:prstGeom>
          <a:noFill/>
        </p:spPr>
        <p:txBody>
          <a:bodyPr wrap="square">
            <a:spAutoFit/>
          </a:bodyPr>
          <a:lstStyle/>
          <a:p>
            <a:r>
              <a:rPr lang="en-US" altLang="zh-CN" sz="1400" dirty="0"/>
              <a:t>Food Hydrocolloids 101 (2020) 105513</a:t>
            </a:r>
            <a:endParaRPr lang="zh-CN" altLang="en-US" sz="14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109" y="1825411"/>
            <a:ext cx="8497455" cy="26048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330" y="2256713"/>
            <a:ext cx="2725920" cy="18158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0" name="文本框 9"/>
          <p:cNvSpPr txBox="1"/>
          <p:nvPr/>
        </p:nvSpPr>
        <p:spPr>
          <a:xfrm>
            <a:off x="928255" y="1037284"/>
            <a:ext cx="10335490" cy="707886"/>
          </a:xfrm>
          <a:prstGeom prst="rect">
            <a:avLst/>
          </a:prstGeom>
          <a:noFill/>
        </p:spPr>
        <p:txBody>
          <a:bodyPr wrap="squar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The effect of ball milling on the structure, physicochemical and functional properties of insoluble dietary fiber from three grain bran</a:t>
            </a:r>
            <a:endParaRPr lang="zh-CN" altLang="en-US" sz="2000" dirty="0">
              <a:solidFill>
                <a:srgbClr val="0070C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5964622" y="3492224"/>
            <a:ext cx="5761292" cy="3108543"/>
          </a:xfrm>
          <a:prstGeom prst="rect">
            <a:avLst/>
          </a:prstGeom>
          <a:noFill/>
        </p:spPr>
        <p:txBody>
          <a:bodyPr wrap="square">
            <a:spAutoFit/>
          </a:bodyPr>
          <a:lstStyle/>
          <a:p>
            <a:pPr marL="285750" indent="-285750">
              <a:buFont typeface="Wingdings" panose="05000000000000000000" pitchFamily="2" charset="2"/>
              <a:buChar char="u"/>
            </a:pPr>
            <a:r>
              <a:rPr lang="en-US" altLang="zh-CN" sz="1400" dirty="0"/>
              <a:t>After ball milling treatment, the </a:t>
            </a:r>
            <a:r>
              <a:rPr lang="en-US" altLang="zh-CN" sz="1400" dirty="0">
                <a:solidFill>
                  <a:srgbClr val="FF0000"/>
                </a:solidFill>
              </a:rPr>
              <a:t>IDF particle size</a:t>
            </a:r>
            <a:r>
              <a:rPr lang="en-US" altLang="zh-CN" sz="1400" dirty="0"/>
              <a:t> of all three types of grains </a:t>
            </a:r>
            <a:r>
              <a:rPr lang="en-US" altLang="zh-CN" sz="1400" dirty="0">
                <a:solidFill>
                  <a:srgbClr val="FF0000"/>
                </a:solidFill>
              </a:rPr>
              <a:t>significantly decreased</a:t>
            </a:r>
            <a:r>
              <a:rPr lang="en-US" altLang="zh-CN" sz="1400" dirty="0"/>
              <a:t> (</a:t>
            </a:r>
            <a:r>
              <a:rPr lang="en-US" altLang="zh-CN" sz="1400" i="1" dirty="0"/>
              <a:t>p</a:t>
            </a:r>
            <a:r>
              <a:rPr lang="en-US" altLang="zh-CN" sz="1400" dirty="0"/>
              <a:t>&lt;0.05).</a:t>
            </a:r>
            <a:endParaRPr lang="en-US" altLang="zh-CN" sz="1400" dirty="0"/>
          </a:p>
          <a:p>
            <a:pPr marL="285750" indent="-285750">
              <a:buFont typeface="Wingdings" panose="05000000000000000000" pitchFamily="2" charset="2"/>
              <a:buChar char="u"/>
            </a:pPr>
            <a:r>
              <a:rPr lang="en-US" altLang="zh-CN" sz="1400" dirty="0"/>
              <a:t>Consistent with X-ray diffraction and thermal analysis</a:t>
            </a:r>
            <a:r>
              <a:rPr lang="en-US" altLang="zh-CN" sz="1400" dirty="0">
                <a:solidFill>
                  <a:srgbClr val="FF0000"/>
                </a:solidFill>
              </a:rPr>
              <a:t>, ball milling reduced the crystallinity of IDF </a:t>
            </a:r>
            <a:r>
              <a:rPr lang="en-US" altLang="zh-CN" sz="1400" dirty="0"/>
              <a:t>for all three grains and helped </a:t>
            </a:r>
            <a:r>
              <a:rPr lang="en-US" altLang="zh-CN" sz="1400" dirty="0">
                <a:solidFill>
                  <a:srgbClr val="FF0000"/>
                </a:solidFill>
              </a:rPr>
              <a:t>increase the release of free phenols by 23.4%, 8.9%, and 12.2%, </a:t>
            </a:r>
            <a:r>
              <a:rPr lang="en-US" altLang="zh-CN" sz="1400" dirty="0"/>
              <a:t>respectively;</a:t>
            </a:r>
            <a:endParaRPr lang="en-US" altLang="zh-CN" sz="1400" dirty="0"/>
          </a:p>
          <a:p>
            <a:pPr marL="285750" indent="-285750">
              <a:buFont typeface="Wingdings" panose="05000000000000000000" pitchFamily="2" charset="2"/>
              <a:buChar char="u"/>
            </a:pPr>
            <a:r>
              <a:rPr lang="en-US" altLang="zh-CN" sz="1400" dirty="0"/>
              <a:t>In addition, the water holding capacity, glucose delay capacity, adsorption capacity of glucose, sodium cholate, and cholesterol, as well as the in vitro digestibility of starch and fat, </a:t>
            </a:r>
            <a:r>
              <a:rPr lang="en-US" altLang="zh-CN" sz="1400" dirty="0">
                <a:solidFill>
                  <a:srgbClr val="FF0000"/>
                </a:solidFill>
              </a:rPr>
              <a:t>have all been improved </a:t>
            </a:r>
            <a:r>
              <a:rPr lang="en-US" altLang="zh-CN" sz="1400" dirty="0"/>
              <a:t>to varying degrees;</a:t>
            </a:r>
            <a:endParaRPr lang="en-US" altLang="zh-CN" sz="1400" dirty="0"/>
          </a:p>
          <a:p>
            <a:pPr marL="285750" indent="-285750">
              <a:buFont typeface="Wingdings" panose="05000000000000000000" pitchFamily="2" charset="2"/>
              <a:buChar char="u"/>
            </a:pPr>
            <a:r>
              <a:rPr lang="en-US" altLang="zh-CN" sz="1400" dirty="0"/>
              <a:t>Animal experiments have shown that </a:t>
            </a:r>
            <a:r>
              <a:rPr lang="en-US" altLang="zh-CN" sz="1400" dirty="0">
                <a:solidFill>
                  <a:srgbClr val="FF0000"/>
                </a:solidFill>
              </a:rPr>
              <a:t>ball milling treatment can effectively slow down postprandial blood glucose </a:t>
            </a:r>
            <a:r>
              <a:rPr lang="en-US" altLang="zh-CN" sz="1400" dirty="0"/>
              <a:t>(especially IDF of rice bran) </a:t>
            </a:r>
            <a:r>
              <a:rPr lang="en-US" altLang="zh-CN" sz="1400" dirty="0">
                <a:solidFill>
                  <a:srgbClr val="FF0000"/>
                </a:solidFill>
              </a:rPr>
              <a:t>and blood lipids </a:t>
            </a:r>
            <a:r>
              <a:rPr lang="en-US" altLang="zh-CN" sz="1400" dirty="0"/>
              <a:t>(especially IDF of millet bran);</a:t>
            </a:r>
            <a:endParaRPr lang="en-US" altLang="zh-CN" sz="1400" dirty="0"/>
          </a:p>
          <a:p>
            <a:pPr marL="285750" indent="-285750">
              <a:buFont typeface="Wingdings" panose="05000000000000000000" pitchFamily="2" charset="2"/>
              <a:buChar char="u"/>
            </a:pPr>
            <a:r>
              <a:rPr lang="en-US" altLang="zh-CN" sz="1400" dirty="0"/>
              <a:t>Therefore, ball milling treatment is a potential dietary fiber improvement method in the food industry.</a:t>
            </a:r>
            <a:endParaRPr lang="zh-CN" altLang="en-US" sz="1400" dirty="0"/>
          </a:p>
        </p:txBody>
      </p:sp>
      <p:sp>
        <p:nvSpPr>
          <p:cNvPr id="16" name="文本框 15"/>
          <p:cNvSpPr txBox="1"/>
          <p:nvPr/>
        </p:nvSpPr>
        <p:spPr>
          <a:xfrm>
            <a:off x="1395771" y="1815471"/>
            <a:ext cx="4607865" cy="369332"/>
          </a:xfrm>
          <a:prstGeom prst="rect">
            <a:avLst/>
          </a:prstGeom>
          <a:noFill/>
        </p:spPr>
        <p:txBody>
          <a:bodyPr wrap="square">
            <a:spAutoFit/>
          </a:bodyPr>
          <a:lstStyle/>
          <a:p>
            <a:r>
              <a:rPr lang="en-US" altLang="zh-CN" dirty="0"/>
              <a:t>millet bran,      wheat bran       rice bran </a:t>
            </a:r>
            <a:endParaRPr lang="zh-CN" altLang="en-US" dirty="0"/>
          </a:p>
        </p:txBody>
      </p:sp>
      <p:sp>
        <p:nvSpPr>
          <p:cNvPr id="18" name="文本框 17"/>
          <p:cNvSpPr txBox="1"/>
          <p:nvPr/>
        </p:nvSpPr>
        <p:spPr>
          <a:xfrm>
            <a:off x="7996491" y="6505177"/>
            <a:ext cx="3860801" cy="307777"/>
          </a:xfrm>
          <a:prstGeom prst="rect">
            <a:avLst/>
          </a:prstGeom>
          <a:noFill/>
        </p:spPr>
        <p:txBody>
          <a:bodyPr wrap="square">
            <a:spAutoFit/>
          </a:bodyPr>
          <a:lstStyle/>
          <a:p>
            <a:r>
              <a:rPr lang="en-US" altLang="zh-CN" sz="1400" dirty="0"/>
              <a:t>Food Research International 163 (2023) 112263</a:t>
            </a:r>
            <a:endParaRPr lang="zh-CN" altLang="en-US" sz="1400" dirty="0"/>
          </a:p>
        </p:txBody>
      </p:sp>
      <p:pic>
        <p:nvPicPr>
          <p:cNvPr id="4" name="图片 3"/>
          <p:cNvPicPr>
            <a:picLocks noChangeAspect="1"/>
          </p:cNvPicPr>
          <p:nvPr/>
        </p:nvPicPr>
        <p:blipFill>
          <a:blip r:embed="rId2"/>
          <a:stretch>
            <a:fillRect/>
          </a:stretch>
        </p:blipFill>
        <p:spPr>
          <a:xfrm>
            <a:off x="1126837" y="2131694"/>
            <a:ext cx="4375968" cy="4469073"/>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6834" y="1901487"/>
            <a:ext cx="3860802" cy="1590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p:cNvSpPr txBox="1"/>
          <p:nvPr/>
        </p:nvSpPr>
        <p:spPr>
          <a:xfrm>
            <a:off x="560986" y="1112700"/>
            <a:ext cx="11286354" cy="707886"/>
          </a:xfrm>
          <a:prstGeom prst="rect">
            <a:avLst/>
          </a:prstGeom>
          <a:noFill/>
        </p:spPr>
        <p:txBody>
          <a:bodyPr wrap="squar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Effect of various thermal processing on the structural and in vitro prebiotic characteristics of β-glucan from </a:t>
            </a:r>
            <a:r>
              <a:rPr lang="en-US" altLang="zh-CN" sz="2000" dirty="0" err="1">
                <a:solidFill>
                  <a:srgbClr val="0070C0"/>
                </a:solidFill>
                <a:latin typeface="微软雅黑" panose="020B0503020204020204" pitchFamily="34" charset="-122"/>
                <a:ea typeface="微软雅黑" panose="020B0503020204020204" pitchFamily="34" charset="-122"/>
              </a:rPr>
              <a:t>Hulless</a:t>
            </a:r>
            <a:r>
              <a:rPr lang="en-US" altLang="zh-CN" sz="2000" dirty="0">
                <a:solidFill>
                  <a:srgbClr val="0070C0"/>
                </a:solidFill>
                <a:latin typeface="微软雅黑" panose="020B0503020204020204" pitchFamily="34" charset="-122"/>
                <a:ea typeface="微软雅黑" panose="020B0503020204020204" pitchFamily="34" charset="-122"/>
              </a:rPr>
              <a:t> Barley</a:t>
            </a:r>
            <a:endParaRPr lang="zh-CN" altLang="en-US" sz="2000" dirty="0">
              <a:solidFill>
                <a:srgbClr val="0070C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8620046" y="6422958"/>
            <a:ext cx="3373531" cy="307777"/>
          </a:xfrm>
          <a:prstGeom prst="rect">
            <a:avLst/>
          </a:prstGeom>
          <a:noFill/>
        </p:spPr>
        <p:txBody>
          <a:bodyPr wrap="square">
            <a:spAutoFit/>
          </a:bodyPr>
          <a:lstStyle/>
          <a:p>
            <a:r>
              <a:rPr lang="en-US" altLang="zh-CN" sz="1400" b="0" dirty="0">
                <a:solidFill>
                  <a:srgbClr val="000000"/>
                </a:solidFill>
                <a:effectLst/>
                <a:latin typeface="Times New Roman" panose="02020603050405020304" charset="0"/>
                <a:cs typeface="Times New Roman" panose="02020603050405020304" charset="0"/>
              </a:rPr>
              <a:t>Food Hydrocolloids</a:t>
            </a:r>
            <a:r>
              <a:rPr lang="en-US" altLang="zh-CN" sz="1400" b="0" dirty="0">
                <a:solidFill>
                  <a:srgbClr val="000000"/>
                </a:solidFill>
                <a:latin typeface="Times New Roman" panose="02020603050405020304" charset="0"/>
                <a:cs typeface="Times New Roman" panose="02020603050405020304" charset="0"/>
              </a:rPr>
              <a:t>,</a:t>
            </a:r>
            <a:r>
              <a:rPr lang="zh-CN" altLang="en-US" sz="1400" b="0" dirty="0">
                <a:solidFill>
                  <a:srgbClr val="000000"/>
                </a:solidFill>
                <a:latin typeface="Times New Roman" panose="02020603050405020304" charset="0"/>
                <a:cs typeface="Times New Roman" panose="02020603050405020304" charset="0"/>
              </a:rPr>
              <a:t> </a:t>
            </a:r>
            <a:r>
              <a:rPr lang="en-US" altLang="zh-CN" sz="1400" b="0" dirty="0">
                <a:solidFill>
                  <a:srgbClr val="000000"/>
                </a:solidFill>
                <a:latin typeface="Times New Roman" panose="02020603050405020304" charset="0"/>
                <a:cs typeface="Times New Roman" panose="02020603050405020304" charset="0"/>
              </a:rPr>
              <a:t>2023,</a:t>
            </a:r>
            <a:r>
              <a:rPr lang="zh-CN" altLang="en-US" sz="1400" b="0" dirty="0">
                <a:solidFill>
                  <a:srgbClr val="000000"/>
                </a:solidFill>
                <a:latin typeface="Times New Roman" panose="02020603050405020304" charset="0"/>
                <a:cs typeface="Times New Roman" panose="02020603050405020304" charset="0"/>
              </a:rPr>
              <a:t> </a:t>
            </a:r>
            <a:r>
              <a:rPr lang="en-US" altLang="zh-CN" sz="1400" b="0" dirty="0">
                <a:solidFill>
                  <a:srgbClr val="000000"/>
                </a:solidFill>
                <a:effectLst/>
                <a:latin typeface="Times New Roman" panose="02020603050405020304" charset="0"/>
                <a:cs typeface="Times New Roman" panose="02020603050405020304" charset="0"/>
              </a:rPr>
              <a:t>142: 108818</a:t>
            </a:r>
            <a:endParaRPr lang="zh-CN" altLang="en-US" sz="1400" dirty="0">
              <a:latin typeface="Times New Roman" panose="02020603050405020304" charset="0"/>
              <a:cs typeface="Times New Roman" panose="02020603050405020304" charset="0"/>
            </a:endParaRPr>
          </a:p>
        </p:txBody>
      </p:sp>
      <p:sp>
        <p:nvSpPr>
          <p:cNvPr id="11" name="文本框 10"/>
          <p:cNvSpPr txBox="1"/>
          <p:nvPr/>
        </p:nvSpPr>
        <p:spPr>
          <a:xfrm>
            <a:off x="6613237" y="2722454"/>
            <a:ext cx="5091204" cy="3385542"/>
          </a:xfrm>
          <a:prstGeom prst="rect">
            <a:avLst/>
          </a:prstGeom>
          <a:noFill/>
        </p:spPr>
        <p:txBody>
          <a:bodyPr wrap="square">
            <a:spAutoFit/>
          </a:bodyPr>
          <a:lstStyle/>
          <a:p>
            <a:pPr marL="285750" indent="-285750">
              <a:buFont typeface="Wingdings" panose="05000000000000000000" pitchFamily="2" charset="2"/>
              <a:buChar char="u"/>
            </a:pPr>
            <a:r>
              <a:rPr lang="en-US" altLang="zh-CN" dirty="0">
                <a:solidFill>
                  <a:srgbClr val="FF0000"/>
                </a:solidFill>
              </a:rPr>
              <a:t> </a:t>
            </a:r>
            <a:r>
              <a:rPr lang="en-US" altLang="zh-CN" sz="1400" dirty="0">
                <a:solidFill>
                  <a:srgbClr val="FF0000"/>
                </a:solidFill>
              </a:rPr>
              <a:t>All thermal processing had no impact on the type of chemical groups</a:t>
            </a:r>
            <a:r>
              <a:rPr lang="en-US" altLang="zh-CN" sz="1400" dirty="0"/>
              <a:t>. </a:t>
            </a:r>
            <a:endParaRPr lang="en-US" altLang="zh-CN" sz="1400" dirty="0"/>
          </a:p>
          <a:p>
            <a:pPr marL="285750" indent="-285750">
              <a:buFont typeface="Wingdings" panose="05000000000000000000" pitchFamily="2" charset="2"/>
              <a:buChar char="u"/>
            </a:pPr>
            <a:r>
              <a:rPr lang="en-US" altLang="zh-CN" sz="1400" dirty="0"/>
              <a:t>Compared with the native β-glucan</a:t>
            </a:r>
            <a:r>
              <a:rPr lang="en-US" altLang="zh-CN" sz="1400" dirty="0">
                <a:solidFill>
                  <a:srgbClr val="FF0000"/>
                </a:solidFill>
              </a:rPr>
              <a:t>, the molecular weight of PE-β-glucan increased</a:t>
            </a:r>
            <a:r>
              <a:rPr lang="en-US" altLang="zh-CN" sz="1400" dirty="0"/>
              <a:t>, whereas its crystallinity index decreasing. </a:t>
            </a:r>
            <a:endParaRPr lang="en-US" altLang="zh-CN" sz="1400" dirty="0"/>
          </a:p>
          <a:p>
            <a:pPr marL="285750" indent="-285750">
              <a:buFont typeface="Wingdings" panose="05000000000000000000" pitchFamily="2" charset="2"/>
              <a:buChar char="u"/>
            </a:pPr>
            <a:r>
              <a:rPr lang="en-US" altLang="zh-CN" sz="1400" dirty="0"/>
              <a:t>Expectedly, </a:t>
            </a:r>
            <a:r>
              <a:rPr lang="en-US" altLang="zh-CN" sz="1400" dirty="0">
                <a:solidFill>
                  <a:srgbClr val="FF0000"/>
                </a:solidFill>
              </a:rPr>
              <a:t>PE-β-glucan exerted the highest availability and increased the relative abundance of Bifidobacterium</a:t>
            </a:r>
            <a:r>
              <a:rPr lang="en-US" altLang="zh-CN" sz="1400" dirty="0"/>
              <a:t>, while FR-, SF-, and SFE-β-glucan tended to promote the growth of </a:t>
            </a:r>
            <a:r>
              <a:rPr lang="en-US" altLang="zh-CN" sz="1400" dirty="0" err="1"/>
              <a:t>Megasphaera</a:t>
            </a:r>
            <a:r>
              <a:rPr lang="en-US" altLang="zh-CN" sz="1400" dirty="0"/>
              <a:t> and Lactobacillus. </a:t>
            </a:r>
            <a:endParaRPr lang="en-US" altLang="zh-CN" sz="1400" dirty="0"/>
          </a:p>
          <a:p>
            <a:pPr marL="285750" indent="-285750">
              <a:buFont typeface="Wingdings" panose="05000000000000000000" pitchFamily="2" charset="2"/>
              <a:buChar char="u"/>
            </a:pPr>
            <a:r>
              <a:rPr lang="en-US" altLang="zh-CN" sz="1400" dirty="0">
                <a:solidFill>
                  <a:srgbClr val="FF0000"/>
                </a:solidFill>
              </a:rPr>
              <a:t>The level of total SCFAs</a:t>
            </a:r>
            <a:r>
              <a:rPr lang="en-US" altLang="zh-CN" sz="1400" dirty="0"/>
              <a:t>, acetate, propionate, and butyrate in PE-β-glucan </a:t>
            </a:r>
            <a:r>
              <a:rPr lang="en-US" altLang="zh-CN" sz="1400" dirty="0">
                <a:solidFill>
                  <a:srgbClr val="FF0000"/>
                </a:solidFill>
              </a:rPr>
              <a:t>were dramatically higher than those in other β-glucan. </a:t>
            </a:r>
            <a:endParaRPr lang="en-US" altLang="zh-CN" sz="1400" dirty="0">
              <a:solidFill>
                <a:srgbClr val="FF0000"/>
              </a:solidFill>
            </a:endParaRPr>
          </a:p>
          <a:p>
            <a:pPr marL="285750" indent="-285750">
              <a:buFont typeface="Wingdings" panose="05000000000000000000" pitchFamily="2" charset="2"/>
              <a:buChar char="u"/>
            </a:pPr>
            <a:r>
              <a:rPr lang="en-US" altLang="zh-CN" sz="1400" dirty="0"/>
              <a:t>Overall, the chain conformation of β-glucan played a pivotal role in determining its bioavailability and probiotic characteristic, which could be improved evidently by PE processing. </a:t>
            </a:r>
            <a:endParaRPr lang="zh-CN" altLang="en-US" sz="1400" dirty="0"/>
          </a:p>
        </p:txBody>
      </p:sp>
      <p:sp>
        <p:nvSpPr>
          <p:cNvPr id="13" name="文本框 12"/>
          <p:cNvSpPr txBox="1"/>
          <p:nvPr/>
        </p:nvSpPr>
        <p:spPr>
          <a:xfrm>
            <a:off x="830264" y="2016191"/>
            <a:ext cx="10531471" cy="338554"/>
          </a:xfrm>
          <a:prstGeom prst="rect">
            <a:avLst/>
          </a:prstGeom>
          <a:noFill/>
        </p:spPr>
        <p:txBody>
          <a:bodyPr wrap="square">
            <a:spAutoFit/>
          </a:bodyPr>
          <a:lstStyle/>
          <a:p>
            <a:r>
              <a:rPr lang="en-US" altLang="zh-CN" sz="1600" dirty="0"/>
              <a:t>four different thermal methods: flaking-roasting (FR), stir-frying (SF), steam-flash explosion (SFE) and popping expansion (PE).</a:t>
            </a:r>
            <a:endParaRPr lang="zh-CN" altLang="en-US" sz="16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560" y="2512226"/>
            <a:ext cx="5484795" cy="38112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9" name="图片 8"/>
          <p:cNvPicPr>
            <a:picLocks noChangeAspect="1"/>
          </p:cNvPicPr>
          <p:nvPr/>
        </p:nvPicPr>
        <p:blipFill>
          <a:blip r:embed="rId2"/>
          <a:stretch>
            <a:fillRect/>
          </a:stretch>
        </p:blipFill>
        <p:spPr>
          <a:xfrm>
            <a:off x="6920015" y="1771874"/>
            <a:ext cx="5040527" cy="1972967"/>
          </a:xfrm>
          <a:prstGeom prst="rect">
            <a:avLst/>
          </a:prstGeom>
        </p:spPr>
      </p:pic>
      <p:pic>
        <p:nvPicPr>
          <p:cNvPr id="11" name="图片 10"/>
          <p:cNvPicPr>
            <a:picLocks noChangeAspect="1"/>
          </p:cNvPicPr>
          <p:nvPr/>
        </p:nvPicPr>
        <p:blipFill>
          <a:blip r:embed="rId3"/>
          <a:stretch>
            <a:fillRect/>
          </a:stretch>
        </p:blipFill>
        <p:spPr>
          <a:xfrm>
            <a:off x="6920015" y="3938306"/>
            <a:ext cx="5167926" cy="2166930"/>
          </a:xfrm>
          <a:prstGeom prst="rect">
            <a:avLst/>
          </a:prstGeom>
        </p:spPr>
      </p:pic>
      <p:sp>
        <p:nvSpPr>
          <p:cNvPr id="13" name="文本框 12"/>
          <p:cNvSpPr txBox="1"/>
          <p:nvPr/>
        </p:nvSpPr>
        <p:spPr>
          <a:xfrm>
            <a:off x="231458" y="1218701"/>
            <a:ext cx="11268363" cy="707886"/>
          </a:xfrm>
          <a:prstGeom prst="rect">
            <a:avLst/>
          </a:prstGeom>
          <a:noFill/>
        </p:spPr>
        <p:txBody>
          <a:bodyPr wrap="squar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Effect of steam explosion treatment of rice bran on Functional properties, physicochemical properties of soluble and insoluble dietary fiber</a:t>
            </a:r>
            <a:endParaRPr lang="zh-CN" altLang="en-US" sz="2000" dirty="0">
              <a:solidFill>
                <a:srgbClr val="0070C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4"/>
          <a:stretch>
            <a:fillRect/>
          </a:stretch>
        </p:blipFill>
        <p:spPr>
          <a:xfrm>
            <a:off x="405626" y="2192126"/>
            <a:ext cx="6401547" cy="36406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3" name="文本框 12"/>
          <p:cNvSpPr txBox="1"/>
          <p:nvPr/>
        </p:nvSpPr>
        <p:spPr>
          <a:xfrm>
            <a:off x="923637" y="1311064"/>
            <a:ext cx="11268363" cy="400110"/>
          </a:xfrm>
          <a:prstGeom prst="rect">
            <a:avLst/>
          </a:prstGeom>
          <a:noFill/>
        </p:spPr>
        <p:txBody>
          <a:bodyPr wrap="squar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Effect of steam explosion treatment of rice bran on brown rice noodles</a:t>
            </a:r>
            <a:endParaRPr lang="zh-CN" altLang="en-US" sz="2000" dirty="0">
              <a:solidFill>
                <a:srgbClr val="0070C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1621500" y="2125431"/>
            <a:ext cx="5122894" cy="3844150"/>
          </a:xfrm>
          <a:prstGeom prst="rect">
            <a:avLst/>
          </a:prstGeom>
        </p:spPr>
      </p:pic>
      <p:sp>
        <p:nvSpPr>
          <p:cNvPr id="6" name="文本框 5"/>
          <p:cNvSpPr txBox="1"/>
          <p:nvPr/>
        </p:nvSpPr>
        <p:spPr>
          <a:xfrm>
            <a:off x="7215448" y="3025154"/>
            <a:ext cx="4237644" cy="1754326"/>
          </a:xfrm>
          <a:prstGeom prst="rect">
            <a:avLst/>
          </a:prstGeom>
          <a:noFill/>
        </p:spPr>
        <p:txBody>
          <a:bodyPr wrap="square">
            <a:spAutoFit/>
          </a:bodyPr>
          <a:lstStyle/>
          <a:p>
            <a:r>
              <a:rPr lang="en-US" altLang="zh-CN" dirty="0">
                <a:solidFill>
                  <a:srgbClr val="FF0000"/>
                </a:solidFill>
              </a:rPr>
              <a:t>The cooking quality of brown rice noodles </a:t>
            </a:r>
            <a:r>
              <a:rPr lang="en-US" altLang="zh-CN" dirty="0"/>
              <a:t>made with rice bran added after steam explosion </a:t>
            </a:r>
            <a:r>
              <a:rPr lang="en-US" altLang="zh-CN" dirty="0">
                <a:solidFill>
                  <a:srgbClr val="FF0000"/>
                </a:solidFill>
              </a:rPr>
              <a:t>is improved </a:t>
            </a:r>
            <a:r>
              <a:rPr lang="en-US" altLang="zh-CN" dirty="0"/>
              <a:t>compared to brown rice noodles made with untreated rice bran, and </a:t>
            </a:r>
            <a:r>
              <a:rPr lang="en-US" altLang="zh-CN" dirty="0">
                <a:solidFill>
                  <a:srgbClr val="FF0000"/>
                </a:solidFill>
              </a:rPr>
              <a:t>the cooking quality is closer to that of white rice noodles.</a:t>
            </a:r>
            <a:endParaRPr lang="zh-CN" altLang="en-US"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4" name="图片 3"/>
          <p:cNvPicPr>
            <a:picLocks noChangeAspect="1"/>
          </p:cNvPicPr>
          <p:nvPr/>
        </p:nvPicPr>
        <p:blipFill>
          <a:blip r:embed="rId2"/>
          <a:stretch>
            <a:fillRect/>
          </a:stretch>
        </p:blipFill>
        <p:spPr>
          <a:xfrm>
            <a:off x="495332" y="1741169"/>
            <a:ext cx="5306389" cy="2119631"/>
          </a:xfrm>
          <a:prstGeom prst="rect">
            <a:avLst/>
          </a:prstGeom>
        </p:spPr>
      </p:pic>
      <p:sp>
        <p:nvSpPr>
          <p:cNvPr id="10" name="文本框 9"/>
          <p:cNvSpPr txBox="1"/>
          <p:nvPr/>
        </p:nvSpPr>
        <p:spPr>
          <a:xfrm>
            <a:off x="191345" y="1041112"/>
            <a:ext cx="11783736" cy="707886"/>
          </a:xfrm>
          <a:prstGeom prst="rect">
            <a:avLst/>
          </a:prstGeom>
          <a:noFill/>
        </p:spPr>
        <p:txBody>
          <a:bodyPr wrap="squar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Effect of extrusion cooking treatment of rice bran on Functional properties, physicochemical properties of dietary fiber</a:t>
            </a:r>
            <a:endParaRPr lang="zh-CN" altLang="en-US" sz="2000" dirty="0">
              <a:solidFill>
                <a:srgbClr val="0070C0"/>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386873" y="4096890"/>
            <a:ext cx="5348909" cy="2462213"/>
          </a:xfrm>
          <a:prstGeom prst="rect">
            <a:avLst/>
          </a:prstGeom>
          <a:noFill/>
        </p:spPr>
        <p:txBody>
          <a:bodyPr wrap="square">
            <a:spAutoFit/>
          </a:bodyPr>
          <a:lstStyle/>
          <a:p>
            <a:pPr marL="285750" indent="-285750">
              <a:buFont typeface="Wingdings" panose="05000000000000000000" pitchFamily="2" charset="2"/>
              <a:buChar char="u"/>
            </a:pPr>
            <a:r>
              <a:rPr lang="en-US" altLang="zh-CN" sz="1400" dirty="0"/>
              <a:t>screw speed, extrusion cooking temperature, material moisture</a:t>
            </a:r>
            <a:endParaRPr lang="en-US" altLang="zh-CN" sz="1400" dirty="0"/>
          </a:p>
          <a:p>
            <a:pPr marL="285750" indent="-285750">
              <a:buFont typeface="Wingdings" panose="05000000000000000000" pitchFamily="2" charset="2"/>
              <a:buChar char="u"/>
            </a:pPr>
            <a:r>
              <a:rPr lang="en-US" altLang="zh-CN" sz="1400" dirty="0">
                <a:solidFill>
                  <a:srgbClr val="FF0000"/>
                </a:solidFill>
              </a:rPr>
              <a:t>When the extrusion temperature is 100 ℃</a:t>
            </a:r>
            <a:r>
              <a:rPr lang="en-US" altLang="zh-CN" sz="1400" dirty="0"/>
              <a:t>, the water and oil holding capacity, water solubility, in vitro binding capacity (bile salt, cholesterol, and glucose binding capacity), and antioxidant capacity of SDF are relatively high. </a:t>
            </a:r>
            <a:endParaRPr lang="en-US" altLang="zh-CN" sz="1400" dirty="0"/>
          </a:p>
          <a:p>
            <a:pPr marL="285750" indent="-285750">
              <a:buFont typeface="Wingdings" panose="05000000000000000000" pitchFamily="2" charset="2"/>
              <a:buChar char="u"/>
            </a:pPr>
            <a:r>
              <a:rPr lang="en-US" altLang="zh-CN" sz="1400" dirty="0"/>
              <a:t>When the </a:t>
            </a:r>
            <a:r>
              <a:rPr lang="en-US" altLang="zh-CN" sz="1400" dirty="0">
                <a:solidFill>
                  <a:srgbClr val="FF0000"/>
                </a:solidFill>
              </a:rPr>
              <a:t>material moisture content is 11% and 14%, </a:t>
            </a:r>
            <a:r>
              <a:rPr lang="en-US" altLang="zh-CN" sz="1400" dirty="0"/>
              <a:t>the in vitro binding capacity and antioxidant capacity of SDF are relatively high.</a:t>
            </a:r>
            <a:endParaRPr lang="en-US" altLang="zh-CN" sz="1400" dirty="0"/>
          </a:p>
          <a:p>
            <a:pPr marL="285750" indent="-285750">
              <a:buFont typeface="Wingdings" panose="05000000000000000000" pitchFamily="2" charset="2"/>
              <a:buChar char="u"/>
            </a:pPr>
            <a:r>
              <a:rPr lang="en-US" altLang="zh-CN" sz="1400" dirty="0">
                <a:solidFill>
                  <a:srgbClr val="FF0000"/>
                </a:solidFill>
              </a:rPr>
              <a:t>Low temperature and low moisture extrusion cooking treatment is more favorable for the performance of SDF</a:t>
            </a:r>
            <a:r>
              <a:rPr lang="en-US" altLang="zh-CN" sz="1400" dirty="0"/>
              <a:t>.</a:t>
            </a:r>
            <a:endParaRPr lang="en-US" altLang="zh-CN" sz="1400" dirty="0"/>
          </a:p>
          <a:p>
            <a:pPr marL="285750" indent="-285750">
              <a:buFont typeface="Wingdings" panose="05000000000000000000" pitchFamily="2" charset="2"/>
              <a:buChar char="u"/>
            </a:pPr>
            <a:r>
              <a:rPr lang="en-US" altLang="zh-CN" sz="1400" dirty="0"/>
              <a:t>This study can provide basic information for the utilization of SDF in rice bran through extrusion cooking treatment.</a:t>
            </a:r>
            <a:endParaRPr lang="zh-CN" altLang="en-US" sz="1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8169" y="2133637"/>
            <a:ext cx="5943600" cy="4199255"/>
          </a:xfrm>
          <a:prstGeom prst="rect">
            <a:avLst/>
          </a:prstGeom>
          <a:noFill/>
          <a:ln>
            <a:noFill/>
          </a:ln>
        </p:spPr>
      </p:pic>
      <p:sp>
        <p:nvSpPr>
          <p:cNvPr id="9" name="文本框 8"/>
          <p:cNvSpPr txBox="1"/>
          <p:nvPr/>
        </p:nvSpPr>
        <p:spPr>
          <a:xfrm>
            <a:off x="6797964" y="1835402"/>
            <a:ext cx="4898704" cy="369332"/>
          </a:xfrm>
          <a:prstGeom prst="rect">
            <a:avLst/>
          </a:prstGeom>
          <a:noFill/>
        </p:spPr>
        <p:txBody>
          <a:bodyPr wrap="square">
            <a:spAutoFit/>
          </a:bodyPr>
          <a:lstStyle/>
          <a:p>
            <a:r>
              <a:rPr lang="en-US" altLang="zh-CN" sz="1800" dirty="0"/>
              <a:t>Control extrusion cooking treatment conditions</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345" y="1850011"/>
            <a:ext cx="6633383" cy="2016054"/>
          </a:xfrm>
          <a:prstGeom prst="rect">
            <a:avLst/>
          </a:prstGeom>
          <a:noFill/>
          <a:ln>
            <a:noFill/>
          </a:ln>
        </p:spPr>
      </p:pic>
      <p:pic>
        <p:nvPicPr>
          <p:cNvPr id="5" name="图片 4"/>
          <p:cNvPicPr>
            <a:picLocks noChangeAspect="1"/>
          </p:cNvPicPr>
          <p:nvPr/>
        </p:nvPicPr>
        <p:blipFill>
          <a:blip r:embed="rId3"/>
          <a:stretch>
            <a:fillRect/>
          </a:stretch>
        </p:blipFill>
        <p:spPr>
          <a:xfrm>
            <a:off x="320118" y="3942321"/>
            <a:ext cx="1575517" cy="2366411"/>
          </a:xfrm>
          <a:prstGeom prst="rect">
            <a:avLst/>
          </a:prstGeom>
          <a:noFill/>
          <a:ln>
            <a:noFill/>
          </a:ln>
        </p:spPr>
      </p:pic>
      <p:pic>
        <p:nvPicPr>
          <p:cNvPr id="6" name="图片 5"/>
          <p:cNvPicPr>
            <a:picLocks noChangeAspect="1"/>
          </p:cNvPicPr>
          <p:nvPr/>
        </p:nvPicPr>
        <p:blipFill>
          <a:blip r:embed="rId4"/>
          <a:stretch>
            <a:fillRect/>
          </a:stretch>
        </p:blipFill>
        <p:spPr>
          <a:xfrm>
            <a:off x="2150325" y="4016886"/>
            <a:ext cx="3216947" cy="2390112"/>
          </a:xfrm>
          <a:prstGeom prst="rect">
            <a:avLst/>
          </a:prstGeom>
          <a:noFill/>
          <a:ln>
            <a:noFill/>
          </a:ln>
        </p:spPr>
      </p:pic>
      <p:pic>
        <p:nvPicPr>
          <p:cNvPr id="7" name="图片 6"/>
          <p:cNvPicPr>
            <a:picLocks noChangeAspect="1"/>
          </p:cNvPicPr>
          <p:nvPr/>
        </p:nvPicPr>
        <p:blipFill>
          <a:blip r:embed="rId5"/>
          <a:stretch>
            <a:fillRect/>
          </a:stretch>
        </p:blipFill>
        <p:spPr>
          <a:xfrm>
            <a:off x="5546709" y="3972369"/>
            <a:ext cx="1457456" cy="2306314"/>
          </a:xfrm>
          <a:prstGeom prst="rect">
            <a:avLst/>
          </a:prstGeom>
          <a:noFill/>
          <a:ln>
            <a:noFill/>
          </a:ln>
        </p:spPr>
      </p:pic>
      <p:sp>
        <p:nvSpPr>
          <p:cNvPr id="9" name="文本框 8"/>
          <p:cNvSpPr txBox="1"/>
          <p:nvPr/>
        </p:nvSpPr>
        <p:spPr>
          <a:xfrm>
            <a:off x="9048092" y="6406998"/>
            <a:ext cx="3126582" cy="307777"/>
          </a:xfrm>
          <a:prstGeom prst="rect">
            <a:avLst/>
          </a:prstGeom>
          <a:noFill/>
        </p:spPr>
        <p:txBody>
          <a:bodyPr wrap="square">
            <a:spAutoFit/>
          </a:bodyPr>
          <a:lstStyle/>
          <a:p>
            <a:r>
              <a:rPr lang="en-US" altLang="zh-CN" sz="1400" b="0" dirty="0">
                <a:solidFill>
                  <a:srgbClr val="000000"/>
                </a:solidFill>
                <a:effectLst/>
                <a:latin typeface="Times New Roman" panose="02020603050405020304" charset="0"/>
                <a:cs typeface="Times New Roman" panose="02020603050405020304" charset="0"/>
              </a:rPr>
              <a:t>Food Hydrocolloids, 2021, 113: 106488</a:t>
            </a:r>
            <a:endParaRPr lang="zh-CN" altLang="en-US" sz="1400" dirty="0">
              <a:latin typeface="Times New Roman" panose="02020603050405020304" charset="0"/>
              <a:cs typeface="Times New Roman" panose="02020603050405020304" charset="0"/>
            </a:endParaRPr>
          </a:p>
        </p:txBody>
      </p:sp>
      <p:sp>
        <p:nvSpPr>
          <p:cNvPr id="10" name="文本框 9"/>
          <p:cNvSpPr txBox="1"/>
          <p:nvPr/>
        </p:nvSpPr>
        <p:spPr>
          <a:xfrm>
            <a:off x="390938" y="1267288"/>
            <a:ext cx="11783736" cy="400110"/>
          </a:xfrm>
          <a:prstGeom prst="rect">
            <a:avLst/>
          </a:prstGeom>
          <a:noFill/>
        </p:spPr>
        <p:txBody>
          <a:bodyPr wrap="squar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Effect of extrusion cooking treatment of rice bran on properties of rice starch  </a:t>
            </a:r>
            <a:endParaRPr lang="zh-CN" altLang="en-US" sz="2000" dirty="0">
              <a:solidFill>
                <a:srgbClr val="0070C0"/>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7183601" y="2986709"/>
            <a:ext cx="4849820" cy="1754326"/>
          </a:xfrm>
          <a:prstGeom prst="rect">
            <a:avLst/>
          </a:prstGeom>
          <a:noFill/>
        </p:spPr>
        <p:txBody>
          <a:bodyPr wrap="square">
            <a:spAutoFit/>
          </a:bodyPr>
          <a:lstStyle/>
          <a:p>
            <a:pPr marL="285750" indent="-285750">
              <a:buFont typeface="Wingdings" panose="05000000000000000000" pitchFamily="2" charset="2"/>
              <a:buChar char="u"/>
            </a:pPr>
            <a:r>
              <a:rPr lang="en-US" altLang="zh-CN" dirty="0"/>
              <a:t>ES and EI are more conducive to the formation of rice starch gelatinous structure;</a:t>
            </a:r>
            <a:endParaRPr lang="en-US" altLang="zh-CN" dirty="0"/>
          </a:p>
          <a:p>
            <a:pPr marL="285750" indent="-285750">
              <a:buFont typeface="Wingdings" panose="05000000000000000000" pitchFamily="2" charset="2"/>
              <a:buChar char="u"/>
            </a:pPr>
            <a:r>
              <a:rPr lang="en-US" altLang="zh-CN" dirty="0"/>
              <a:t>Research has shown that </a:t>
            </a:r>
            <a:r>
              <a:rPr lang="en-US" altLang="zh-CN" dirty="0">
                <a:solidFill>
                  <a:srgbClr val="FF0000"/>
                </a:solidFill>
              </a:rPr>
              <a:t>dietary fiber from extruded rice bran can be used to inhibit long-term aging of rice starch and improve the quality of rice products</a:t>
            </a:r>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2114158" y="4149031"/>
            <a:ext cx="7709689" cy="1748211"/>
          </a:xfrm>
          <a:prstGeom prst="rect">
            <a:avLst/>
          </a:prstGeom>
        </p:spPr>
        <p:txBody>
          <a:bodyPr wrap="none" lIns="91415" tIns="45708" rIns="91415" bIns="45708">
            <a:spAutoFit/>
          </a:bodyPr>
          <a:lstStyle/>
          <a:p>
            <a:pPr>
              <a:lnSpc>
                <a:spcPct val="150000"/>
              </a:lnSpc>
            </a:pPr>
            <a:r>
              <a:rPr lang="en-US" altLang="zh-CN" sz="3600" b="1" dirty="0">
                <a:solidFill>
                  <a:schemeClr val="accent2"/>
                </a:solidFill>
                <a:latin typeface="Open Sans Regular" panose="020B0606030504020204" charset="0"/>
                <a:ea typeface="微软雅黑" panose="020B0503020204020204" pitchFamily="34" charset="-122"/>
                <a:cs typeface="Open Sans Regular" panose="020B0606030504020204" charset="0"/>
              </a:rPr>
              <a:t>Development Trends of Grain Food</a:t>
            </a:r>
            <a:endParaRPr lang="en-US" altLang="zh-CN" sz="3600" b="1" dirty="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nSpc>
                <a:spcPct val="150000"/>
              </a:lnSpc>
            </a:pPr>
            <a:endPar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01</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p:cNvSpPr txBox="1"/>
          <p:nvPr/>
        </p:nvSpPr>
        <p:spPr>
          <a:xfrm>
            <a:off x="9192458" y="6402477"/>
            <a:ext cx="2999542" cy="307777"/>
          </a:xfrm>
          <a:prstGeom prst="rect">
            <a:avLst/>
          </a:prstGeom>
          <a:noFill/>
        </p:spPr>
        <p:txBody>
          <a:bodyPr wrap="square">
            <a:spAutoFit/>
          </a:bodyPr>
          <a:lstStyle/>
          <a:p>
            <a:r>
              <a:rPr lang="en-US" altLang="zh-CN" sz="1400" b="0" dirty="0">
                <a:solidFill>
                  <a:srgbClr val="231F20"/>
                </a:solidFill>
                <a:effectLst/>
                <a:latin typeface="Times New Roman" panose="02020603050405020304" charset="0"/>
                <a:cs typeface="Times New Roman" panose="02020603050405020304" charset="0"/>
              </a:rPr>
              <a:t>Cereal Chemistry, 2021</a:t>
            </a:r>
            <a:r>
              <a:rPr lang="en-US" altLang="zh-CN" sz="1400" b="0" dirty="0">
                <a:solidFill>
                  <a:srgbClr val="231F20"/>
                </a:solidFill>
                <a:latin typeface="Times New Roman" panose="02020603050405020304" charset="0"/>
                <a:cs typeface="Times New Roman" panose="02020603050405020304" charset="0"/>
              </a:rPr>
              <a:t>,</a:t>
            </a:r>
            <a:r>
              <a:rPr lang="zh-CN" altLang="en-US" sz="1400" b="0" dirty="0">
                <a:solidFill>
                  <a:srgbClr val="231F20"/>
                </a:solidFill>
                <a:latin typeface="Times New Roman" panose="02020603050405020304" charset="0"/>
                <a:cs typeface="Times New Roman" panose="02020603050405020304" charset="0"/>
              </a:rPr>
              <a:t> </a:t>
            </a:r>
            <a:r>
              <a:rPr lang="en-US" altLang="zh-CN" sz="1400" b="0" dirty="0">
                <a:solidFill>
                  <a:srgbClr val="231F20"/>
                </a:solidFill>
                <a:effectLst/>
                <a:latin typeface="Times New Roman" panose="02020603050405020304" charset="0"/>
                <a:cs typeface="Times New Roman" panose="02020603050405020304" charset="0"/>
              </a:rPr>
              <a:t>98:346–354</a:t>
            </a:r>
            <a:endParaRPr lang="zh-CN" altLang="en-US" sz="1600" dirty="0"/>
          </a:p>
        </p:txBody>
      </p:sp>
      <p:sp>
        <p:nvSpPr>
          <p:cNvPr id="23" name="文本框 22"/>
          <p:cNvSpPr txBox="1"/>
          <p:nvPr/>
        </p:nvSpPr>
        <p:spPr>
          <a:xfrm>
            <a:off x="822036" y="1331365"/>
            <a:ext cx="10233891" cy="707886"/>
          </a:xfrm>
          <a:prstGeom prst="rect">
            <a:avLst/>
          </a:prstGeom>
          <a:noFill/>
        </p:spPr>
        <p:txBody>
          <a:bodyPr wrap="squar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Nutritional and cooking quality improvement of brown rice noodles prepared with extruded rice bran</a:t>
            </a:r>
            <a:endParaRPr lang="zh-CN" altLang="en-US" sz="2000" dirty="0">
              <a:solidFill>
                <a:srgbClr val="0070C0"/>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508000" y="5447280"/>
            <a:ext cx="11592132" cy="954107"/>
          </a:xfrm>
          <a:prstGeom prst="rect">
            <a:avLst/>
          </a:prstGeom>
          <a:noFill/>
        </p:spPr>
        <p:txBody>
          <a:bodyPr wrap="square">
            <a:spAutoFit/>
          </a:bodyPr>
          <a:lstStyle/>
          <a:p>
            <a:pPr marL="285750" indent="-285750">
              <a:buFont typeface="Wingdings" panose="05000000000000000000" pitchFamily="2" charset="2"/>
              <a:buChar char="u"/>
            </a:pPr>
            <a:r>
              <a:rPr lang="en-US" altLang="zh-CN" sz="1400" dirty="0">
                <a:solidFill>
                  <a:srgbClr val="FF0000"/>
                </a:solidFill>
              </a:rPr>
              <a:t>The brown rice noodles with extruded rice bran had higher contents of nutritional components</a:t>
            </a:r>
            <a:r>
              <a:rPr lang="en-US" altLang="zh-CN" sz="1400" dirty="0"/>
              <a:t> than brown rice noodles with un-extruded rice bran and white rice noodles, and better cooking and textural properties than brown rice noodles with un-extruded rice bran.</a:t>
            </a:r>
            <a:endParaRPr lang="en-US" altLang="zh-CN" sz="1400" dirty="0"/>
          </a:p>
          <a:p>
            <a:pPr marL="285750" indent="-285750">
              <a:buFont typeface="Wingdings" panose="05000000000000000000" pitchFamily="2" charset="2"/>
              <a:buChar char="u"/>
            </a:pPr>
            <a:r>
              <a:rPr lang="en-US" altLang="zh-CN" sz="1400" dirty="0"/>
              <a:t>The results provided the evidences that brown rice noodles prepared with extruded rice bran </a:t>
            </a:r>
            <a:r>
              <a:rPr lang="en-US" altLang="zh-CN" sz="1400" dirty="0">
                <a:solidFill>
                  <a:srgbClr val="FF0000"/>
                </a:solidFill>
              </a:rPr>
              <a:t>might become functional foods from the sources of staple rice products.</a:t>
            </a:r>
            <a:endParaRPr lang="zh-CN" altLang="en-US" sz="1400" dirty="0">
              <a:solidFill>
                <a:srgbClr val="FF0000"/>
              </a:solidFill>
            </a:endParaRPr>
          </a:p>
        </p:txBody>
      </p:sp>
      <p:pic>
        <p:nvPicPr>
          <p:cNvPr id="2" name="图片 1"/>
          <p:cNvPicPr/>
          <p:nvPr/>
        </p:nvPicPr>
        <p:blipFill>
          <a:blip r:embed="rId2" cstate="print">
            <a:extLst>
              <a:ext uri="{28A0092B-C50C-407E-A947-70E740481C1C}">
                <a14:useLocalDpi xmlns:a14="http://schemas.microsoft.com/office/drawing/2010/main" val="0"/>
              </a:ext>
            </a:extLst>
          </a:blip>
          <a:stretch>
            <a:fillRect/>
          </a:stretch>
        </p:blipFill>
        <p:spPr>
          <a:xfrm>
            <a:off x="1739873" y="2394559"/>
            <a:ext cx="2134352" cy="2185731"/>
          </a:xfrm>
          <a:prstGeom prst="rect">
            <a:avLst/>
          </a:prstGeom>
        </p:spPr>
      </p:pic>
      <p:pic>
        <p:nvPicPr>
          <p:cNvPr id="11" name="图片 10"/>
          <p:cNvPicPr/>
          <p:nvPr/>
        </p:nvPicPr>
        <p:blipFill>
          <a:blip r:embed="rId3" cstate="print">
            <a:extLst>
              <a:ext uri="{28A0092B-C50C-407E-A947-70E740481C1C}">
                <a14:useLocalDpi xmlns:a14="http://schemas.microsoft.com/office/drawing/2010/main" val="0"/>
              </a:ext>
            </a:extLst>
          </a:blip>
          <a:stretch>
            <a:fillRect/>
          </a:stretch>
        </p:blipFill>
        <p:spPr>
          <a:xfrm>
            <a:off x="7691293" y="2393469"/>
            <a:ext cx="2430627" cy="2186821"/>
          </a:xfrm>
          <a:prstGeom prst="rect">
            <a:avLst/>
          </a:prstGeom>
        </p:spPr>
      </p:pic>
      <p:pic>
        <p:nvPicPr>
          <p:cNvPr id="12" name="图片 11"/>
          <p:cNvPicPr/>
          <p:nvPr/>
        </p:nvPicPr>
        <p:blipFill>
          <a:blip r:embed="rId4" cstate="print">
            <a:extLst>
              <a:ext uri="{28A0092B-C50C-407E-A947-70E740481C1C}">
                <a14:useLocalDpi xmlns:a14="http://schemas.microsoft.com/office/drawing/2010/main" val="0"/>
              </a:ext>
            </a:extLst>
          </a:blip>
          <a:stretch>
            <a:fillRect/>
          </a:stretch>
        </p:blipFill>
        <p:spPr>
          <a:xfrm>
            <a:off x="4688666" y="2388934"/>
            <a:ext cx="2168954" cy="2185731"/>
          </a:xfrm>
          <a:prstGeom prst="rect">
            <a:avLst/>
          </a:prstGeom>
        </p:spPr>
      </p:pic>
      <p:sp>
        <p:nvSpPr>
          <p:cNvPr id="13" name="文本框 12"/>
          <p:cNvSpPr txBox="1"/>
          <p:nvPr/>
        </p:nvSpPr>
        <p:spPr>
          <a:xfrm>
            <a:off x="1582996" y="4852438"/>
            <a:ext cx="2448106" cy="369332"/>
          </a:xfrm>
          <a:prstGeom prst="rect">
            <a:avLst/>
          </a:prstGeom>
          <a:noFill/>
        </p:spPr>
        <p:txBody>
          <a:bodyPr wrap="none" rtlCol="0">
            <a:spAutoFit/>
          </a:bodyPr>
          <a:lstStyle/>
          <a:p>
            <a:r>
              <a:rPr lang="en-US" altLang="zh-CN" dirty="0">
                <a:latin typeface="Times New Roman" panose="02020603050405020304" charset="0"/>
                <a:cs typeface="Times New Roman" panose="02020603050405020304" charset="0"/>
              </a:rPr>
              <a:t>Fresh white rice noodles</a:t>
            </a:r>
            <a:endParaRPr lang="en-US" altLang="zh-CN" dirty="0">
              <a:latin typeface="Times New Roman" panose="02020603050405020304" charset="0"/>
              <a:cs typeface="Times New Roman" panose="02020603050405020304" charset="0"/>
            </a:endParaRPr>
          </a:p>
        </p:txBody>
      </p:sp>
      <p:sp>
        <p:nvSpPr>
          <p:cNvPr id="14" name="文本框 13"/>
          <p:cNvSpPr txBox="1"/>
          <p:nvPr/>
        </p:nvSpPr>
        <p:spPr>
          <a:xfrm>
            <a:off x="4688666" y="4809201"/>
            <a:ext cx="2500630" cy="368300"/>
          </a:xfrm>
          <a:prstGeom prst="rect">
            <a:avLst/>
          </a:prstGeom>
          <a:noFill/>
        </p:spPr>
        <p:txBody>
          <a:bodyPr wrap="none" rtlCol="0">
            <a:spAutoFit/>
          </a:bodyPr>
          <a:lstStyle/>
          <a:p>
            <a:r>
              <a:rPr lang="en-US" altLang="zh-CN" dirty="0">
                <a:latin typeface="Times New Roman" panose="02020603050405020304" charset="0"/>
                <a:cs typeface="Times New Roman" panose="02020603050405020304" charset="0"/>
              </a:rPr>
              <a:t>Fresh brown rice noodles</a:t>
            </a:r>
            <a:endParaRPr lang="en-US" altLang="zh-CN" dirty="0">
              <a:latin typeface="Times New Roman" panose="02020603050405020304" charset="0"/>
              <a:cs typeface="Times New Roman" panose="02020603050405020304" charset="0"/>
            </a:endParaRPr>
          </a:p>
        </p:txBody>
      </p:sp>
      <p:sp>
        <p:nvSpPr>
          <p:cNvPr id="15" name="文本框 14"/>
          <p:cNvSpPr txBox="1"/>
          <p:nvPr/>
        </p:nvSpPr>
        <p:spPr>
          <a:xfrm>
            <a:off x="7510141" y="4713938"/>
            <a:ext cx="3364634" cy="646331"/>
          </a:xfrm>
          <a:prstGeom prst="rect">
            <a:avLst/>
          </a:prstGeom>
          <a:noFill/>
        </p:spPr>
        <p:txBody>
          <a:bodyPr wrap="square" rtlCol="0">
            <a:spAutoFit/>
          </a:bodyPr>
          <a:lstStyle/>
          <a:p>
            <a:r>
              <a:rPr lang="en-US" altLang="zh-CN" dirty="0">
                <a:latin typeface="Times New Roman" panose="02020603050405020304" charset="0"/>
                <a:cs typeface="Times New Roman" panose="02020603050405020304" charset="0"/>
              </a:rPr>
              <a:t>Fresh brown rice noodles prepared with extruded rice bran</a:t>
            </a:r>
            <a:endParaRPr lang="en-US" altLang="zh-CN"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文本框 4"/>
          <p:cNvSpPr txBox="1"/>
          <p:nvPr/>
        </p:nvSpPr>
        <p:spPr>
          <a:xfrm>
            <a:off x="554182" y="1130473"/>
            <a:ext cx="10474366" cy="961289"/>
          </a:xfrm>
          <a:prstGeom prst="rect">
            <a:avLst/>
          </a:prstGeom>
          <a:noFill/>
        </p:spPr>
        <p:txBody>
          <a:bodyPr wrap="square">
            <a:spAutoFit/>
          </a:bodyPr>
          <a:lstStyle/>
          <a:p>
            <a:pPr algn="just">
              <a:lnSpc>
                <a:spcPct val="150000"/>
              </a:lnSpc>
            </a:pPr>
            <a:r>
              <a:rPr lang="en-US" altLang="zh-CN" sz="2000" dirty="0">
                <a:solidFill>
                  <a:srgbClr val="0070C0"/>
                </a:solidFill>
                <a:latin typeface="微软雅黑" panose="020B0503020204020204" pitchFamily="34" charset="-122"/>
                <a:ea typeface="微软雅黑" panose="020B0503020204020204" pitchFamily="34" charset="-122"/>
              </a:rPr>
              <a:t>The aging of fresh brown rice noodles during storage is suppressed and the quality is improved</a:t>
            </a:r>
            <a:r>
              <a:rPr lang="zh-CN" altLang="zh-CN" sz="2000" dirty="0">
                <a:solidFill>
                  <a:srgbClr val="0070C0"/>
                </a:solidFill>
                <a:latin typeface="微软雅黑" panose="020B0503020204020204" pitchFamily="34" charset="-122"/>
                <a:ea typeface="微软雅黑" panose="020B0503020204020204" pitchFamily="34" charset="-122"/>
              </a:rPr>
              <a:t> </a:t>
            </a:r>
            <a:r>
              <a:rPr lang="en-US" altLang="zh-CN" sz="2000" dirty="0">
                <a:solidFill>
                  <a:srgbClr val="0070C0"/>
                </a:solidFill>
                <a:latin typeface="微软雅黑" panose="020B0503020204020204" pitchFamily="34" charset="-122"/>
                <a:ea typeface="微软雅黑" panose="020B0503020204020204" pitchFamily="34" charset="-122"/>
              </a:rPr>
              <a:t>by extrusion cooking treatment of rice bran</a:t>
            </a:r>
            <a:endParaRPr lang="zh-CN" altLang="zh-CN" sz="2000" dirty="0">
              <a:solidFill>
                <a:srgbClr val="0070C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8519592" y="6314330"/>
            <a:ext cx="3672408" cy="307777"/>
          </a:xfrm>
          <a:prstGeom prst="rect">
            <a:avLst/>
          </a:prstGeom>
          <a:noFill/>
        </p:spPr>
        <p:txBody>
          <a:bodyPr wrap="square">
            <a:spAutoFit/>
          </a:bodyPr>
          <a:lstStyle/>
          <a:p>
            <a:r>
              <a:rPr lang="en-US" altLang="zh-CN" sz="1400" b="0" dirty="0">
                <a:solidFill>
                  <a:srgbClr val="000000"/>
                </a:solidFill>
                <a:latin typeface="Times New Roman" panose="02020603050405020304" charset="0"/>
                <a:cs typeface="Times New Roman" panose="02020603050405020304" charset="0"/>
              </a:rPr>
              <a:t>Journal of Cereal Science, 2022, 104: 103434</a:t>
            </a:r>
            <a:endParaRPr lang="zh-CN" altLang="en-US" sz="1400" b="0" dirty="0">
              <a:solidFill>
                <a:srgbClr val="000000"/>
              </a:solidFill>
              <a:latin typeface="Times New Roman" panose="02020603050405020304" charset="0"/>
              <a:cs typeface="Times New Roman" panose="02020603050405020304" charset="0"/>
            </a:endParaRPr>
          </a:p>
        </p:txBody>
      </p:sp>
      <p:sp>
        <p:nvSpPr>
          <p:cNvPr id="9" name="文本框 8"/>
          <p:cNvSpPr txBox="1"/>
          <p:nvPr/>
        </p:nvSpPr>
        <p:spPr>
          <a:xfrm>
            <a:off x="191567" y="4985745"/>
            <a:ext cx="11808866" cy="1477328"/>
          </a:xfrm>
          <a:prstGeom prst="rect">
            <a:avLst/>
          </a:prstGeom>
          <a:noFill/>
        </p:spPr>
        <p:txBody>
          <a:bodyPr wrap="square">
            <a:spAutoFit/>
          </a:bodyPr>
          <a:lstStyle/>
          <a:p>
            <a:pPr marL="285750" indent="-285750">
              <a:buFont typeface="Wingdings" panose="05000000000000000000" pitchFamily="2" charset="2"/>
              <a:buChar char="u"/>
            </a:pPr>
            <a:r>
              <a:rPr lang="en-US" altLang="zh-CN" dirty="0"/>
              <a:t>The hardness of FBRN was significantly increased, but the pH and moisture content were decreased with the increase of storage time. </a:t>
            </a:r>
            <a:endParaRPr lang="en-US" altLang="zh-CN" dirty="0"/>
          </a:p>
          <a:p>
            <a:pPr marL="285750" indent="-285750">
              <a:buFont typeface="Wingdings" panose="05000000000000000000" pitchFamily="2" charset="2"/>
              <a:buChar char="u"/>
            </a:pPr>
            <a:r>
              <a:rPr lang="en-US" altLang="zh-CN" dirty="0"/>
              <a:t>The microstructure of FBRN stored at 4 ◦C showed less and smaller pores and cracks from the results of SEM and CLSM. </a:t>
            </a:r>
            <a:endParaRPr lang="en-US" altLang="zh-CN" dirty="0"/>
          </a:p>
          <a:p>
            <a:pPr marL="285750" indent="-285750">
              <a:buFont typeface="Wingdings" panose="05000000000000000000" pitchFamily="2" charset="2"/>
              <a:buChar char="u"/>
            </a:pPr>
            <a:r>
              <a:rPr lang="en-US" altLang="zh-CN" dirty="0"/>
              <a:t>This study provided the </a:t>
            </a:r>
            <a:r>
              <a:rPr lang="en-US" altLang="zh-CN" dirty="0">
                <a:solidFill>
                  <a:srgbClr val="FF0000"/>
                </a:solidFill>
              </a:rPr>
              <a:t>quality information of FBRN stored at different temperatures, which might be beneficial for the consumption and circulation of FBRN in food market</a:t>
            </a:r>
            <a:r>
              <a:rPr lang="en-US" altLang="zh-CN" dirty="0"/>
              <a:t>. </a:t>
            </a:r>
            <a:endParaRPr lang="zh-CN" altLang="en-US" dirty="0"/>
          </a:p>
        </p:txBody>
      </p:sp>
      <p:pic>
        <p:nvPicPr>
          <p:cNvPr id="2" name="图片 1"/>
          <p:cNvPicPr>
            <a:picLocks noChangeAspect="1"/>
          </p:cNvPicPr>
          <p:nvPr/>
        </p:nvPicPr>
        <p:blipFill>
          <a:blip r:embed="rId2"/>
          <a:stretch>
            <a:fillRect/>
          </a:stretch>
        </p:blipFill>
        <p:spPr>
          <a:xfrm>
            <a:off x="329565" y="2615565"/>
            <a:ext cx="1215000" cy="1620000"/>
          </a:xfrm>
          <a:prstGeom prst="rect">
            <a:avLst/>
          </a:prstGeom>
        </p:spPr>
      </p:pic>
      <p:sp>
        <p:nvSpPr>
          <p:cNvPr id="4" name="右箭头 7"/>
          <p:cNvSpPr/>
          <p:nvPr/>
        </p:nvSpPr>
        <p:spPr>
          <a:xfrm>
            <a:off x="1563370" y="3307715"/>
            <a:ext cx="360000" cy="23558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3"/>
          <a:stretch>
            <a:fillRect/>
          </a:stretch>
        </p:blipFill>
        <p:spPr>
          <a:xfrm>
            <a:off x="1942465" y="2615565"/>
            <a:ext cx="1215000" cy="1620000"/>
          </a:xfrm>
          <a:prstGeom prst="rect">
            <a:avLst/>
          </a:prstGeom>
        </p:spPr>
      </p:pic>
      <p:sp>
        <p:nvSpPr>
          <p:cNvPr id="10" name="右箭头 10"/>
          <p:cNvSpPr/>
          <p:nvPr/>
        </p:nvSpPr>
        <p:spPr>
          <a:xfrm>
            <a:off x="3172460" y="3307715"/>
            <a:ext cx="360000" cy="23558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109470" y="4319270"/>
            <a:ext cx="2500630" cy="368300"/>
          </a:xfrm>
          <a:prstGeom prst="rect">
            <a:avLst/>
          </a:prstGeom>
          <a:noFill/>
        </p:spPr>
        <p:txBody>
          <a:bodyPr wrap="none" rtlCol="0">
            <a:spAutoFit/>
          </a:bodyPr>
          <a:lstStyle/>
          <a:p>
            <a:r>
              <a:rPr lang="en-US" altLang="zh-CN" dirty="0">
                <a:latin typeface="Times New Roman" panose="02020603050405020304" charset="0"/>
                <a:cs typeface="Times New Roman" panose="02020603050405020304" charset="0"/>
              </a:rPr>
              <a:t>Fresh brown rice noodles</a:t>
            </a:r>
            <a:endParaRPr lang="en-US" altLang="zh-CN" dirty="0">
              <a:latin typeface="Times New Roman" panose="02020603050405020304" charset="0"/>
              <a:cs typeface="Times New Roman" panose="02020603050405020304" charset="0"/>
            </a:endParaRPr>
          </a:p>
        </p:txBody>
      </p:sp>
      <p:sp>
        <p:nvSpPr>
          <p:cNvPr id="12" name="文本框 11"/>
          <p:cNvSpPr txBox="1"/>
          <p:nvPr/>
        </p:nvSpPr>
        <p:spPr>
          <a:xfrm>
            <a:off x="233045" y="4319270"/>
            <a:ext cx="1408430" cy="368300"/>
          </a:xfrm>
          <a:prstGeom prst="rect">
            <a:avLst/>
          </a:prstGeom>
          <a:noFill/>
        </p:spPr>
        <p:txBody>
          <a:bodyPr wrap="none" rtlCol="0">
            <a:spAutoFit/>
          </a:bodyPr>
          <a:lstStyle/>
          <a:p>
            <a:r>
              <a:rPr lang="en-US" altLang="zh-CN">
                <a:latin typeface="Times New Roman" panose="02020603050405020304" charset="0"/>
                <a:cs typeface="Times New Roman" panose="02020603050405020304" charset="0"/>
              </a:rPr>
              <a:t>Raw material</a:t>
            </a:r>
            <a:endParaRPr lang="en-US" altLang="zh-CN">
              <a:latin typeface="Times New Roman" panose="02020603050405020304" charset="0"/>
              <a:cs typeface="Times New Roman" panose="02020603050405020304" charset="0"/>
            </a:endParaRPr>
          </a:p>
        </p:txBody>
      </p:sp>
      <p:pic>
        <p:nvPicPr>
          <p:cNvPr id="13" name="图片 12"/>
          <p:cNvPicPr/>
          <p:nvPr/>
        </p:nvPicPr>
        <p:blipFill>
          <a:blip r:embed="rId4"/>
          <a:stretch>
            <a:fillRect/>
          </a:stretch>
        </p:blipFill>
        <p:spPr>
          <a:xfrm>
            <a:off x="3557905" y="2615564"/>
            <a:ext cx="1408430" cy="1703705"/>
          </a:xfrm>
          <a:prstGeom prst="rect">
            <a:avLst/>
          </a:prstGeom>
        </p:spPr>
      </p:pic>
      <p:pic>
        <p:nvPicPr>
          <p:cNvPr id="14" name="图片 13"/>
          <p:cNvPicPr/>
          <p:nvPr/>
        </p:nvPicPr>
        <p:blipFill>
          <a:blip r:embed="rId5"/>
          <a:stretch>
            <a:fillRect/>
          </a:stretch>
        </p:blipFill>
        <p:spPr>
          <a:xfrm>
            <a:off x="8736226" y="2627971"/>
            <a:ext cx="2864237" cy="1815329"/>
          </a:xfrm>
          <a:prstGeom prst="rect">
            <a:avLst/>
          </a:prstGeom>
        </p:spPr>
      </p:pic>
      <p:sp>
        <p:nvSpPr>
          <p:cNvPr id="15" name="右箭头 10"/>
          <p:cNvSpPr/>
          <p:nvPr/>
        </p:nvSpPr>
        <p:spPr>
          <a:xfrm>
            <a:off x="5096583" y="3381130"/>
            <a:ext cx="360000" cy="23558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6"/>
          <a:stretch>
            <a:fillRect/>
          </a:stretch>
        </p:blipFill>
        <p:spPr>
          <a:xfrm>
            <a:off x="5470468" y="2643300"/>
            <a:ext cx="3216000" cy="180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6" name="文本框 5"/>
          <p:cNvSpPr txBox="1"/>
          <p:nvPr/>
        </p:nvSpPr>
        <p:spPr>
          <a:xfrm>
            <a:off x="5922189" y="6460664"/>
            <a:ext cx="6408711" cy="307777"/>
          </a:xfrm>
          <a:prstGeom prst="rect">
            <a:avLst/>
          </a:prstGeom>
          <a:noFill/>
        </p:spPr>
        <p:txBody>
          <a:bodyPr wrap="square">
            <a:spAutoFit/>
          </a:bodyPr>
          <a:lstStyle/>
          <a:p>
            <a:r>
              <a:rPr lang="en-US" altLang="zh-CN" sz="1400" b="0" dirty="0">
                <a:solidFill>
                  <a:srgbClr val="000000"/>
                </a:solidFill>
                <a:effectLst/>
                <a:latin typeface="Times New Roman" panose="02020603050405020304" charset="0"/>
                <a:cs typeface="Times New Roman" panose="02020603050405020304" charset="0"/>
              </a:rPr>
              <a:t>International Journal of Food Science and Technology, 2023, doi:10.1111/ijfs.16397</a:t>
            </a:r>
            <a:endParaRPr lang="zh-CN" altLang="en-US" sz="1400" dirty="0">
              <a:latin typeface="Times New Roman" panose="02020603050405020304" charset="0"/>
              <a:cs typeface="Times New Roman" panose="02020603050405020304" charset="0"/>
            </a:endParaRPr>
          </a:p>
        </p:txBody>
      </p:sp>
      <p:sp>
        <p:nvSpPr>
          <p:cNvPr id="8" name="文本框 7"/>
          <p:cNvSpPr txBox="1"/>
          <p:nvPr/>
        </p:nvSpPr>
        <p:spPr>
          <a:xfrm>
            <a:off x="942109" y="1108600"/>
            <a:ext cx="10307781" cy="707886"/>
          </a:xfrm>
          <a:prstGeom prst="rect">
            <a:avLst/>
          </a:prstGeom>
          <a:noFill/>
        </p:spPr>
        <p:txBody>
          <a:bodyPr wrap="squar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The combined effect of cold plasma pretreatment and germination on nutritional quality and texture properties of brown rice cakes</a:t>
            </a:r>
            <a:endParaRPr lang="zh-CN" altLang="en-US" sz="2000" dirty="0">
              <a:solidFill>
                <a:srgbClr val="0070C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498763" y="4737310"/>
            <a:ext cx="10704946" cy="1815882"/>
          </a:xfrm>
          <a:prstGeom prst="rect">
            <a:avLst/>
          </a:prstGeom>
          <a:noFill/>
        </p:spPr>
        <p:txBody>
          <a:bodyPr wrap="square">
            <a:spAutoFit/>
          </a:bodyPr>
          <a:lstStyle/>
          <a:p>
            <a:pPr marL="285750" indent="-285750">
              <a:buFont typeface="Wingdings" panose="05000000000000000000" pitchFamily="2" charset="2"/>
              <a:buChar char="u"/>
            </a:pPr>
            <a:r>
              <a:rPr lang="en-US" altLang="zh-CN" sz="1600" dirty="0"/>
              <a:t>The contents of </a:t>
            </a:r>
            <a:r>
              <a:rPr lang="en-US" altLang="zh-CN" sz="1600" dirty="0">
                <a:solidFill>
                  <a:srgbClr val="FF0000"/>
                </a:solidFill>
              </a:rPr>
              <a:t>GABA, total c-oryzanol, total phenolics, total flavonoids, individual phenolic acid, individual flavonoid and antioxidant activity </a:t>
            </a:r>
            <a:r>
              <a:rPr lang="en-US" altLang="zh-CN" sz="1600" dirty="0"/>
              <a:t>in germinated brown rice cake with cold plasma pretreatment (CGRC) were </a:t>
            </a:r>
            <a:r>
              <a:rPr lang="en-US" altLang="zh-CN" sz="1600" dirty="0">
                <a:solidFill>
                  <a:srgbClr val="FF0000"/>
                </a:solidFill>
              </a:rPr>
              <a:t>significantly higher.</a:t>
            </a:r>
            <a:endParaRPr lang="en-US" altLang="zh-CN" sz="1600" dirty="0"/>
          </a:p>
          <a:p>
            <a:pPr marL="285750" indent="-285750">
              <a:buFont typeface="Wingdings" panose="05000000000000000000" pitchFamily="2" charset="2"/>
              <a:buChar char="u"/>
            </a:pPr>
            <a:r>
              <a:rPr lang="en-US" altLang="zh-CN" sz="1600" dirty="0"/>
              <a:t>Compared with WRC and BRC, CGRC had </a:t>
            </a:r>
            <a:r>
              <a:rPr lang="en-US" altLang="zh-CN" sz="1600" dirty="0">
                <a:solidFill>
                  <a:srgbClr val="FF0000"/>
                </a:solidFill>
              </a:rPr>
              <a:t>the highest content of resistant starch</a:t>
            </a:r>
            <a:r>
              <a:rPr lang="en-US" altLang="zh-CN" sz="1600" dirty="0"/>
              <a:t> and the lowest starch in vitro digestibility. </a:t>
            </a:r>
            <a:endParaRPr lang="en-US" altLang="zh-CN" sz="1600" dirty="0"/>
          </a:p>
          <a:p>
            <a:pPr marL="285750" indent="-285750">
              <a:buFont typeface="Wingdings" panose="05000000000000000000" pitchFamily="2" charset="2"/>
              <a:buChar char="u"/>
            </a:pPr>
            <a:r>
              <a:rPr lang="en-US" altLang="zh-CN" sz="1600" dirty="0"/>
              <a:t>Additionally, </a:t>
            </a:r>
            <a:r>
              <a:rPr lang="en-US" altLang="zh-CN" sz="1600" dirty="0">
                <a:solidFill>
                  <a:srgbClr val="FF0000"/>
                </a:solidFill>
              </a:rPr>
              <a:t>the textural characteristics of CGRC were enhanced</a:t>
            </a:r>
            <a:r>
              <a:rPr lang="en-US" altLang="zh-CN" sz="1600" dirty="0"/>
              <a:t> with lower hardness and higher elasticity compared to WRC and BRC. </a:t>
            </a:r>
            <a:endParaRPr lang="en-US" altLang="zh-CN" sz="1600" dirty="0"/>
          </a:p>
          <a:p>
            <a:pPr marL="285750" indent="-285750">
              <a:buFont typeface="Wingdings" panose="05000000000000000000" pitchFamily="2" charset="2"/>
              <a:buChar char="u"/>
            </a:pPr>
            <a:r>
              <a:rPr lang="en-US" altLang="zh-CN" sz="1600" dirty="0"/>
              <a:t>The </a:t>
            </a:r>
            <a:r>
              <a:rPr lang="en-US" altLang="zh-CN" sz="1600" dirty="0">
                <a:solidFill>
                  <a:srgbClr val="FF0000"/>
                </a:solidFill>
              </a:rPr>
              <a:t>combination of cold plasma pretreatment and germination </a:t>
            </a:r>
            <a:r>
              <a:rPr lang="en-US" altLang="zh-CN" sz="1600" dirty="0"/>
              <a:t>may be the prospective approach for enhancing the nutritional quality and textural properties of brown rice cakes.</a:t>
            </a:r>
            <a:endParaRPr lang="zh-CN" altLang="en-US" sz="1600" dirty="0"/>
          </a:p>
        </p:txBody>
      </p:sp>
      <p:pic>
        <p:nvPicPr>
          <p:cNvPr id="11" name="图片 10"/>
          <p:cNvPicPr>
            <a:picLocks noChangeAspect="1"/>
          </p:cNvPicPr>
          <p:nvPr/>
        </p:nvPicPr>
        <p:blipFill>
          <a:blip r:embed="rId2"/>
          <a:srcRect t="33460" b="42729"/>
          <a:stretch>
            <a:fillRect/>
          </a:stretch>
        </p:blipFill>
        <p:spPr>
          <a:xfrm>
            <a:off x="6698424" y="2962091"/>
            <a:ext cx="5367917" cy="770468"/>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81" y="2059862"/>
            <a:ext cx="1385456" cy="2401868"/>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57801" y="2431812"/>
            <a:ext cx="2368586" cy="1676832"/>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192848" y="2445154"/>
            <a:ext cx="2368587" cy="1676831"/>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2968" y="2120690"/>
            <a:ext cx="1385456" cy="23520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8" name="文本框 7"/>
          <p:cNvSpPr txBox="1"/>
          <p:nvPr/>
        </p:nvSpPr>
        <p:spPr>
          <a:xfrm>
            <a:off x="2013527" y="1256382"/>
            <a:ext cx="7980219" cy="400110"/>
          </a:xfrm>
          <a:prstGeom prst="rect">
            <a:avLst/>
          </a:prstGeom>
          <a:noFill/>
        </p:spPr>
        <p:txBody>
          <a:bodyPr wrap="squar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Other whole grain foods developed by our research group</a:t>
            </a:r>
            <a:endParaRPr lang="zh-CN" altLang="en-US" sz="2000" dirty="0">
              <a:solidFill>
                <a:srgbClr val="0070C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106381" y="2076184"/>
            <a:ext cx="3814292" cy="1402118"/>
          </a:xfrm>
          <a:prstGeom prst="rect">
            <a:avLst/>
          </a:prstGeom>
        </p:spPr>
      </p:pic>
      <p:pic>
        <p:nvPicPr>
          <p:cNvPr id="16" name="图片 15"/>
          <p:cNvPicPr>
            <a:picLocks noChangeAspect="1"/>
          </p:cNvPicPr>
          <p:nvPr/>
        </p:nvPicPr>
        <p:blipFill>
          <a:blip r:embed="rId3"/>
          <a:stretch>
            <a:fillRect/>
          </a:stretch>
        </p:blipFill>
        <p:spPr>
          <a:xfrm>
            <a:off x="347973" y="4468446"/>
            <a:ext cx="1476558" cy="1610864"/>
          </a:xfrm>
          <a:prstGeom prst="rect">
            <a:avLst/>
          </a:prstGeom>
        </p:spPr>
      </p:pic>
      <p:pic>
        <p:nvPicPr>
          <p:cNvPr id="18" name="图片 17"/>
          <p:cNvPicPr>
            <a:picLocks noChangeAspect="1"/>
          </p:cNvPicPr>
          <p:nvPr/>
        </p:nvPicPr>
        <p:blipFill>
          <a:blip r:embed="rId4"/>
          <a:stretch>
            <a:fillRect/>
          </a:stretch>
        </p:blipFill>
        <p:spPr>
          <a:xfrm>
            <a:off x="2503407" y="4632306"/>
            <a:ext cx="3723809" cy="1457143"/>
          </a:xfrm>
          <a:prstGeom prst="rect">
            <a:avLst/>
          </a:prstGeom>
        </p:spPr>
      </p:pic>
      <p:pic>
        <p:nvPicPr>
          <p:cNvPr id="20" name="图片 19"/>
          <p:cNvPicPr>
            <a:picLocks noChangeAspect="1"/>
          </p:cNvPicPr>
          <p:nvPr/>
        </p:nvPicPr>
        <p:blipFill>
          <a:blip r:embed="rId5"/>
          <a:stretch>
            <a:fillRect/>
          </a:stretch>
        </p:blipFill>
        <p:spPr>
          <a:xfrm>
            <a:off x="6378869" y="4714638"/>
            <a:ext cx="4990476" cy="1628571"/>
          </a:xfrm>
          <a:prstGeom prst="rect">
            <a:avLst/>
          </a:prstGeom>
        </p:spPr>
      </p:pic>
      <p:pic>
        <p:nvPicPr>
          <p:cNvPr id="22" name="图片 21"/>
          <p:cNvPicPr>
            <a:picLocks noChangeAspect="1"/>
          </p:cNvPicPr>
          <p:nvPr/>
        </p:nvPicPr>
        <p:blipFill>
          <a:blip r:embed="rId6"/>
          <a:stretch>
            <a:fillRect/>
          </a:stretch>
        </p:blipFill>
        <p:spPr>
          <a:xfrm>
            <a:off x="6353938" y="3483433"/>
            <a:ext cx="3281578" cy="910496"/>
          </a:xfrm>
          <a:prstGeom prst="rect">
            <a:avLst/>
          </a:prstGeom>
        </p:spPr>
      </p:pic>
      <p:pic>
        <p:nvPicPr>
          <p:cNvPr id="26" name="图片 25"/>
          <p:cNvPicPr>
            <a:picLocks noChangeAspect="1"/>
          </p:cNvPicPr>
          <p:nvPr/>
        </p:nvPicPr>
        <p:blipFill>
          <a:blip r:embed="rId7"/>
          <a:stretch>
            <a:fillRect/>
          </a:stretch>
        </p:blipFill>
        <p:spPr>
          <a:xfrm>
            <a:off x="6274860" y="2115266"/>
            <a:ext cx="1419048" cy="952381"/>
          </a:xfrm>
          <a:prstGeom prst="rect">
            <a:avLst/>
          </a:prstGeom>
        </p:spPr>
      </p:pic>
      <p:pic>
        <p:nvPicPr>
          <p:cNvPr id="28" name="图片 27"/>
          <p:cNvPicPr>
            <a:picLocks noChangeAspect="1"/>
          </p:cNvPicPr>
          <p:nvPr/>
        </p:nvPicPr>
        <p:blipFill>
          <a:blip r:embed="rId8"/>
          <a:stretch>
            <a:fillRect/>
          </a:stretch>
        </p:blipFill>
        <p:spPr>
          <a:xfrm>
            <a:off x="7873058" y="2067210"/>
            <a:ext cx="3905405" cy="952382"/>
          </a:xfrm>
          <a:prstGeom prst="rect">
            <a:avLst/>
          </a:prstGeom>
        </p:spPr>
      </p:pic>
      <p:pic>
        <p:nvPicPr>
          <p:cNvPr id="30" name="图片 29"/>
          <p:cNvPicPr>
            <a:picLocks noChangeAspect="1"/>
          </p:cNvPicPr>
          <p:nvPr/>
        </p:nvPicPr>
        <p:blipFill>
          <a:blip r:embed="rId9"/>
          <a:stretch>
            <a:fillRect/>
          </a:stretch>
        </p:blipFill>
        <p:spPr>
          <a:xfrm>
            <a:off x="3984195" y="2074794"/>
            <a:ext cx="2179498" cy="1470160"/>
          </a:xfrm>
          <a:prstGeom prst="rect">
            <a:avLst/>
          </a:prstGeom>
        </p:spPr>
      </p:pic>
      <p:pic>
        <p:nvPicPr>
          <p:cNvPr id="32" name="图片 31"/>
          <p:cNvPicPr>
            <a:picLocks noChangeAspect="1"/>
          </p:cNvPicPr>
          <p:nvPr/>
        </p:nvPicPr>
        <p:blipFill>
          <a:blip r:embed="rId10"/>
          <a:stretch>
            <a:fillRect/>
          </a:stretch>
        </p:blipFill>
        <p:spPr>
          <a:xfrm>
            <a:off x="9815849" y="3462489"/>
            <a:ext cx="1881547" cy="952383"/>
          </a:xfrm>
          <a:prstGeom prst="rect">
            <a:avLst/>
          </a:prstGeom>
        </p:spPr>
      </p:pic>
      <p:sp>
        <p:nvSpPr>
          <p:cNvPr id="33" name="文本框 32"/>
          <p:cNvSpPr txBox="1"/>
          <p:nvPr/>
        </p:nvSpPr>
        <p:spPr>
          <a:xfrm>
            <a:off x="901260" y="3512800"/>
            <a:ext cx="2108269" cy="369332"/>
          </a:xfrm>
          <a:prstGeom prst="rect">
            <a:avLst/>
          </a:prstGeom>
          <a:noFill/>
        </p:spPr>
        <p:txBody>
          <a:bodyPr wrap="none" rtlCol="0">
            <a:spAutoFit/>
          </a:bodyPr>
          <a:lstStyle/>
          <a:p>
            <a:r>
              <a:rPr lang="en-US" altLang="zh-CN" dirty="0">
                <a:latin typeface="Times New Roman" panose="02020603050405020304" charset="0"/>
                <a:cs typeface="Times New Roman" panose="02020603050405020304" charset="0"/>
              </a:rPr>
              <a:t>Whole grain noodles</a:t>
            </a:r>
            <a:endParaRPr lang="en-US" altLang="zh-CN" dirty="0">
              <a:latin typeface="Times New Roman" panose="02020603050405020304" charset="0"/>
              <a:cs typeface="Times New Roman" panose="02020603050405020304" charset="0"/>
            </a:endParaRPr>
          </a:p>
        </p:txBody>
      </p:sp>
      <p:sp>
        <p:nvSpPr>
          <p:cNvPr id="34" name="文本框 33"/>
          <p:cNvSpPr txBox="1"/>
          <p:nvPr/>
        </p:nvSpPr>
        <p:spPr>
          <a:xfrm>
            <a:off x="4365311" y="3631712"/>
            <a:ext cx="1339273" cy="369332"/>
          </a:xfrm>
          <a:prstGeom prst="rect">
            <a:avLst/>
          </a:prstGeom>
          <a:noFill/>
        </p:spPr>
        <p:txBody>
          <a:bodyPr wrap="square" rtlCol="0">
            <a:spAutoFit/>
          </a:bodyPr>
          <a:lstStyle/>
          <a:p>
            <a:r>
              <a:rPr lang="en-US" altLang="zh-CN" dirty="0">
                <a:latin typeface="Times New Roman" panose="02020603050405020304" charset="0"/>
                <a:cs typeface="Times New Roman" panose="02020603050405020304" charset="0"/>
              </a:rPr>
              <a:t>Oat milk</a:t>
            </a:r>
            <a:endParaRPr lang="en-US" altLang="zh-CN" dirty="0">
              <a:latin typeface="Times New Roman" panose="02020603050405020304" charset="0"/>
              <a:cs typeface="Times New Roman" panose="02020603050405020304" charset="0"/>
            </a:endParaRPr>
          </a:p>
        </p:txBody>
      </p:sp>
      <p:sp>
        <p:nvSpPr>
          <p:cNvPr id="35" name="文本框 34"/>
          <p:cNvSpPr txBox="1"/>
          <p:nvPr/>
        </p:nvSpPr>
        <p:spPr>
          <a:xfrm>
            <a:off x="6243981" y="3082422"/>
            <a:ext cx="1697901" cy="369332"/>
          </a:xfrm>
          <a:prstGeom prst="rect">
            <a:avLst/>
          </a:prstGeom>
          <a:noFill/>
        </p:spPr>
        <p:txBody>
          <a:bodyPr wrap="none" rtlCol="0">
            <a:spAutoFit/>
          </a:bodyPr>
          <a:lstStyle/>
          <a:p>
            <a:r>
              <a:rPr lang="en-US" altLang="zh-CN" dirty="0">
                <a:latin typeface="Times New Roman" panose="02020603050405020304" charset="0"/>
                <a:cs typeface="Times New Roman" panose="02020603050405020304" charset="0"/>
              </a:rPr>
              <a:t>Brown rice cake</a:t>
            </a:r>
            <a:endParaRPr lang="en-US" altLang="zh-CN" dirty="0">
              <a:latin typeface="Times New Roman" panose="02020603050405020304" charset="0"/>
              <a:cs typeface="Times New Roman" panose="02020603050405020304" charset="0"/>
            </a:endParaRPr>
          </a:p>
        </p:txBody>
      </p:sp>
      <p:sp>
        <p:nvSpPr>
          <p:cNvPr id="36" name="文本框 35"/>
          <p:cNvSpPr txBox="1"/>
          <p:nvPr/>
        </p:nvSpPr>
        <p:spPr>
          <a:xfrm>
            <a:off x="8295815" y="3053005"/>
            <a:ext cx="3211135" cy="369332"/>
          </a:xfrm>
          <a:prstGeom prst="rect">
            <a:avLst/>
          </a:prstGeom>
          <a:noFill/>
        </p:spPr>
        <p:txBody>
          <a:bodyPr wrap="none" rtlCol="0">
            <a:spAutoFit/>
          </a:bodyPr>
          <a:lstStyle/>
          <a:p>
            <a:r>
              <a:rPr lang="en-US" altLang="zh-CN" dirty="0">
                <a:latin typeface="Times New Roman" panose="02020603050405020304" charset="0"/>
                <a:cs typeface="Times New Roman" panose="02020603050405020304" charset="0"/>
              </a:rPr>
              <a:t>Instant whole grain rice porridge</a:t>
            </a:r>
            <a:endParaRPr lang="en-US" altLang="zh-CN" dirty="0">
              <a:latin typeface="Times New Roman" panose="02020603050405020304" charset="0"/>
              <a:cs typeface="Times New Roman" panose="02020603050405020304" charset="0"/>
            </a:endParaRPr>
          </a:p>
        </p:txBody>
      </p:sp>
      <p:sp>
        <p:nvSpPr>
          <p:cNvPr id="37" name="文本框 36"/>
          <p:cNvSpPr txBox="1"/>
          <p:nvPr/>
        </p:nvSpPr>
        <p:spPr>
          <a:xfrm>
            <a:off x="176702" y="6150532"/>
            <a:ext cx="2832827" cy="369332"/>
          </a:xfrm>
          <a:prstGeom prst="rect">
            <a:avLst/>
          </a:prstGeom>
          <a:noFill/>
        </p:spPr>
        <p:txBody>
          <a:bodyPr wrap="none" rtlCol="0">
            <a:spAutoFit/>
          </a:bodyPr>
          <a:lstStyle/>
          <a:p>
            <a:r>
              <a:rPr lang="en-US" altLang="zh-CN" dirty="0">
                <a:latin typeface="Times New Roman" panose="02020603050405020304" charset="0"/>
                <a:cs typeface="Times New Roman" panose="02020603050405020304" charset="0"/>
              </a:rPr>
              <a:t>Germinated whole grain rice</a:t>
            </a:r>
            <a:endParaRPr lang="en-US" altLang="zh-CN" dirty="0">
              <a:latin typeface="Times New Roman" panose="02020603050405020304" charset="0"/>
              <a:cs typeface="Times New Roman" panose="02020603050405020304" charset="0"/>
            </a:endParaRPr>
          </a:p>
        </p:txBody>
      </p:sp>
      <p:sp>
        <p:nvSpPr>
          <p:cNvPr id="38" name="文本框 37"/>
          <p:cNvSpPr txBox="1"/>
          <p:nvPr/>
        </p:nvSpPr>
        <p:spPr>
          <a:xfrm>
            <a:off x="5006698" y="6281242"/>
            <a:ext cx="5981125" cy="369332"/>
          </a:xfrm>
          <a:prstGeom prst="rect">
            <a:avLst/>
          </a:prstGeom>
          <a:noFill/>
        </p:spPr>
        <p:txBody>
          <a:bodyPr wrap="none" rtlCol="0">
            <a:spAutoFit/>
          </a:bodyPr>
          <a:lstStyle/>
          <a:p>
            <a:r>
              <a:rPr lang="en-US" altLang="zh-CN" dirty="0">
                <a:latin typeface="Times New Roman" panose="02020603050405020304" charset="0"/>
                <a:cs typeface="Times New Roman" panose="02020603050405020304" charset="0"/>
              </a:rPr>
              <a:t>Whole grain rice cooked with white rice for the same long time</a:t>
            </a:r>
            <a:endParaRPr lang="en-US" altLang="zh-CN" dirty="0">
              <a:latin typeface="Times New Roman" panose="02020603050405020304" charset="0"/>
              <a:cs typeface="Times New Roman" panose="02020603050405020304" charset="0"/>
            </a:endParaRPr>
          </a:p>
        </p:txBody>
      </p:sp>
      <p:sp>
        <p:nvSpPr>
          <p:cNvPr id="39" name="文本框 38"/>
          <p:cNvSpPr txBox="1"/>
          <p:nvPr/>
        </p:nvSpPr>
        <p:spPr>
          <a:xfrm>
            <a:off x="9753955" y="4345306"/>
            <a:ext cx="1646605" cy="369332"/>
          </a:xfrm>
          <a:prstGeom prst="rect">
            <a:avLst/>
          </a:prstGeom>
          <a:noFill/>
        </p:spPr>
        <p:txBody>
          <a:bodyPr wrap="none" rtlCol="0">
            <a:spAutoFit/>
          </a:bodyPr>
          <a:lstStyle/>
          <a:p>
            <a:r>
              <a:rPr lang="en-US" altLang="zh-CN" dirty="0">
                <a:latin typeface="Times New Roman" panose="02020603050405020304" charset="0"/>
                <a:cs typeface="Times New Roman" panose="02020603050405020304" charset="0"/>
              </a:rPr>
              <a:t>Oat sweet mash</a:t>
            </a:r>
            <a:endParaRPr lang="en-US" altLang="zh-CN" dirty="0">
              <a:latin typeface="Times New Roman" panose="02020603050405020304" charset="0"/>
              <a:cs typeface="Times New Roman" panose="02020603050405020304" charset="0"/>
            </a:endParaRPr>
          </a:p>
        </p:txBody>
      </p:sp>
      <p:sp>
        <p:nvSpPr>
          <p:cNvPr id="40" name="文本框 39"/>
          <p:cNvSpPr txBox="1"/>
          <p:nvPr/>
        </p:nvSpPr>
        <p:spPr>
          <a:xfrm>
            <a:off x="6894078" y="4283083"/>
            <a:ext cx="1980029" cy="369332"/>
          </a:xfrm>
          <a:prstGeom prst="rect">
            <a:avLst/>
          </a:prstGeom>
          <a:noFill/>
        </p:spPr>
        <p:txBody>
          <a:bodyPr wrap="none" rtlCol="0">
            <a:spAutoFit/>
          </a:bodyPr>
          <a:lstStyle/>
          <a:p>
            <a:r>
              <a:rPr lang="en-US" altLang="zh-CN" dirty="0">
                <a:latin typeface="Times New Roman" panose="02020603050405020304" charset="0"/>
                <a:cs typeface="Times New Roman" panose="02020603050405020304" charset="0"/>
              </a:rPr>
              <a:t>Whole wheat bread</a:t>
            </a:r>
            <a:endParaRPr lang="en-US" altLang="zh-CN"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2191999" cy="6858000"/>
            <a:chOff x="1" y="0"/>
            <a:chExt cx="12191999" cy="6858000"/>
          </a:xfrm>
        </p:grpSpPr>
        <p:sp>
          <p:nvSpPr>
            <p:cNvPr id="4" name="Rectangle 3"/>
            <p:cNvSpPr/>
            <p:nvPr/>
          </p:nvSpPr>
          <p:spPr>
            <a:xfrm>
              <a:off x="1" y="0"/>
              <a:ext cx="1219199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re 3"/>
            <p:cNvSpPr txBox="1"/>
            <p:nvPr/>
          </p:nvSpPr>
          <p:spPr>
            <a:xfrm>
              <a:off x="3223652" y="2454562"/>
              <a:ext cx="4780343" cy="10414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stStyle>
            <a:p>
              <a:pPr algn="ctr">
                <a:lnSpc>
                  <a:spcPct val="120000"/>
                </a:lnSpc>
              </a:pPr>
              <a:r>
                <a:rPr lang="en-AU" sz="6000" dirty="0">
                  <a:solidFill>
                    <a:schemeClr val="accent1"/>
                  </a:solidFill>
                  <a:effectLst>
                    <a:outerShdw blurRad="38100" dist="25400" dir="5400000" algn="ctr" rotWithShape="0">
                      <a:srgbClr val="6E747A">
                        <a:alpha val="43000"/>
                      </a:srgbClr>
                    </a:outerShdw>
                  </a:effectLst>
                  <a:latin typeface="Open Sans" panose="020B0606030504020204" pitchFamily="34" charset="0"/>
                  <a:ea typeface="Verdana" panose="020B0604030504040204" charset="0"/>
                  <a:cs typeface="Open Sans" panose="020B0606030504020204" pitchFamily="34" charset="0"/>
                </a:rPr>
                <a:t>Thank You</a:t>
              </a:r>
              <a:endParaRPr lang="en-AU" sz="6000" dirty="0">
                <a:solidFill>
                  <a:schemeClr val="accent1"/>
                </a:solidFill>
                <a:effectLst>
                  <a:outerShdw blurRad="38100" dist="25400" dir="5400000" algn="ctr" rotWithShape="0">
                    <a:srgbClr val="6E747A">
                      <a:alpha val="43000"/>
                    </a:srgbClr>
                  </a:outerShdw>
                </a:effectLst>
                <a:latin typeface="Open Sans" panose="020B0606030504020204" pitchFamily="34" charset="0"/>
                <a:ea typeface="Verdana" panose="020B0604030504040204" charset="0"/>
                <a:cs typeface="Open Sans" panose="020B0606030504020204" pitchFamily="34" charset="0"/>
              </a:endParaRPr>
            </a:p>
          </p:txBody>
        </p:sp>
      </p:grpSp>
      <p:sp>
        <p:nvSpPr>
          <p:cNvPr id="19" name="矩形 18"/>
          <p:cNvSpPr/>
          <p:nvPr/>
        </p:nvSpPr>
        <p:spPr>
          <a:xfrm>
            <a:off x="7198761" y="6246688"/>
            <a:ext cx="6096000" cy="58905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rPr>
              <a:t>Sharing for Learning</a:t>
            </a:r>
            <a:endParaRPr kumimoji="0" lang="zh-CN" altLang="en-US"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endParaRPr>
          </a:p>
        </p:txBody>
      </p:sp>
      <p:sp>
        <p:nvSpPr>
          <p:cNvPr id="29" name="等腰三角形 28"/>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6" name="图片 5" descr="图形用户界面, 应用程序&#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4913" y="5250474"/>
            <a:ext cx="6004618" cy="1645936"/>
          </a:xfrm>
          <a:prstGeom prst="rect">
            <a:avLst/>
          </a:prstGeom>
        </p:spPr>
      </p:pic>
      <p:pic>
        <p:nvPicPr>
          <p:cNvPr id="7" name="图片 6" descr="QR 代码&#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0321" y="1584878"/>
            <a:ext cx="1500704" cy="1515621"/>
          </a:xfrm>
          <a:prstGeom prst="rect">
            <a:avLst/>
          </a:prstGeom>
        </p:spPr>
      </p:pic>
      <p:sp>
        <p:nvSpPr>
          <p:cNvPr id="8" name="文本框 7"/>
          <p:cNvSpPr txBox="1"/>
          <p:nvPr/>
        </p:nvSpPr>
        <p:spPr>
          <a:xfrm>
            <a:off x="811476" y="5009917"/>
            <a:ext cx="8895941" cy="1477328"/>
          </a:xfrm>
          <a:prstGeom prst="rect">
            <a:avLst/>
          </a:prstGeom>
          <a:noFill/>
        </p:spPr>
        <p:txBody>
          <a:bodyPr wrap="square">
            <a:spAutoFit/>
          </a:bodyPr>
          <a:lstStyle/>
          <a:p>
            <a:pPr algn="just"/>
            <a:r>
              <a:rPr lang="en-US" altLang="zh-CN" sz="1800" kern="100" dirty="0">
                <a:effectLst/>
                <a:latin typeface="Times New Roman" panose="02020603050405020304" charset="0"/>
                <a:ea typeface="宋体" panose="02010600030101010101" pitchFamily="2" charset="-122"/>
                <a:cs typeface="Times New Roman" panose="02020603050405020304" charset="0"/>
              </a:rPr>
              <a:t>Na-Na Wu</a:t>
            </a:r>
            <a:endParaRPr lang="zh-CN" altLang="zh-CN" sz="1400" kern="100" dirty="0">
              <a:effectLst/>
              <a:latin typeface="Calibri" panose="020F0502020204030204" pitchFamily="34" charset="0"/>
              <a:ea typeface="宋体" panose="02010600030101010101" pitchFamily="2" charset="-122"/>
              <a:cs typeface="Times New Roman" panose="02020603050405020304" charset="0"/>
            </a:endParaRPr>
          </a:p>
          <a:p>
            <a:pPr algn="just"/>
            <a:r>
              <a:rPr lang="en-US" altLang="zh-CN" kern="100" dirty="0">
                <a:latin typeface="Times New Roman" panose="02020603050405020304" charset="0"/>
                <a:ea typeface="宋体" panose="02010600030101010101" pitchFamily="2" charset="-122"/>
                <a:cs typeface="Times New Roman" panose="02020603050405020304" charset="0"/>
              </a:rPr>
              <a:t>Research Institute of Grain and Oil Processing, </a:t>
            </a:r>
            <a:r>
              <a:rPr lang="en-US" altLang="zh-CN" sz="1800" kern="100" dirty="0">
                <a:effectLst/>
                <a:latin typeface="Times New Roman" panose="02020603050405020304" charset="0"/>
                <a:ea typeface="宋体" panose="02010600030101010101" pitchFamily="2" charset="-122"/>
                <a:cs typeface="Times New Roman" panose="02020603050405020304" charset="0"/>
              </a:rPr>
              <a:t>Academy of National Food and Strategic Reserves Administration, Beijing 100037, China. </a:t>
            </a:r>
            <a:endParaRPr lang="zh-CN" altLang="zh-CN" sz="1400" kern="100" dirty="0">
              <a:effectLst/>
              <a:latin typeface="Calibri" panose="020F0502020204030204" pitchFamily="34" charset="0"/>
              <a:ea typeface="宋体" panose="02010600030101010101" pitchFamily="2" charset="-122"/>
              <a:cs typeface="Times New Roman" panose="02020603050405020304" charset="0"/>
            </a:endParaRPr>
          </a:p>
          <a:p>
            <a:pPr algn="just"/>
            <a:r>
              <a:rPr lang="en-US" altLang="zh-CN" sz="1800" kern="100" dirty="0">
                <a:effectLst/>
                <a:latin typeface="Times New Roman" panose="02020603050405020304" charset="0"/>
                <a:ea typeface="宋体" panose="02010600030101010101" pitchFamily="2" charset="-122"/>
                <a:cs typeface="Times New Roman" panose="02020603050405020304" charset="0"/>
              </a:rPr>
              <a:t>Tel: +86-10-81902400;</a:t>
            </a:r>
            <a:r>
              <a:rPr lang="en-US" altLang="zh-CN" sz="1400" kern="100" dirty="0">
                <a:effectLst/>
                <a:latin typeface="Times New Roman" panose="02020603050405020304" charset="0"/>
                <a:ea typeface="宋体" panose="02010600030101010101" pitchFamily="2" charset="-122"/>
                <a:cs typeface="Times New Roman" panose="02020603050405020304" charset="0"/>
              </a:rPr>
              <a:t> </a:t>
            </a:r>
            <a:r>
              <a:rPr lang="en-US" altLang="zh-CN" kern="100" dirty="0">
                <a:latin typeface="Times New Roman" panose="02020603050405020304" charset="0"/>
                <a:ea typeface="宋体" panose="02010600030101010101" pitchFamily="2" charset="-122"/>
                <a:cs typeface="Times New Roman" panose="02020603050405020304" charset="0"/>
              </a:rPr>
              <a:t>+86-13716771865</a:t>
            </a:r>
            <a:endParaRPr lang="zh-CN" altLang="zh-CN" kern="100" dirty="0">
              <a:latin typeface="Times New Roman" panose="02020603050405020304" charset="0"/>
              <a:ea typeface="宋体" panose="02010600030101010101" pitchFamily="2" charset="-122"/>
              <a:cs typeface="Times New Roman" panose="02020603050405020304" charset="0"/>
            </a:endParaRPr>
          </a:p>
          <a:p>
            <a:pPr algn="just"/>
            <a:r>
              <a:rPr lang="en-US" altLang="zh-CN" sz="1800" kern="100" dirty="0">
                <a:effectLst/>
                <a:latin typeface="Times New Roman" panose="02020603050405020304" charset="0"/>
                <a:ea typeface="宋体" panose="02010600030101010101" pitchFamily="2" charset="-122"/>
                <a:cs typeface="Times New Roman" panose="02020603050405020304" charset="0"/>
              </a:rPr>
              <a:t>e-mail: </a:t>
            </a:r>
            <a:r>
              <a:rPr lang="en-US" altLang="zh-CN" kern="100" dirty="0">
                <a:latin typeface="Times New Roman" panose="02020603050405020304" charset="0"/>
                <a:ea typeface="宋体" panose="02010600030101010101" pitchFamily="2" charset="-122"/>
                <a:cs typeface="Times New Roman" panose="02020603050405020304" charset="0"/>
              </a:rPr>
              <a:t>wnn@ags.ac.cn</a:t>
            </a:r>
            <a:r>
              <a:rPr lang="en-US" altLang="zh-CN" sz="1800" kern="100" dirty="0">
                <a:effectLst/>
                <a:latin typeface="Times New Roman" panose="02020603050405020304" charset="0"/>
                <a:ea typeface="宋体" panose="02010600030101010101" pitchFamily="2" charset="-122"/>
                <a:cs typeface="Times New Roman" panose="02020603050405020304" charset="0"/>
              </a:rPr>
              <a:t>;</a:t>
            </a:r>
            <a:endParaRPr lang="zh-CN" altLang="zh-CN" sz="1400" kern="100" dirty="0">
              <a:effectLst/>
              <a:latin typeface="Calibri" panose="020F0502020204030204" pitchFamily="3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647244" y="1052580"/>
            <a:ext cx="10897512" cy="830997"/>
          </a:xfrm>
          <a:prstGeom prst="rect">
            <a:avLst/>
          </a:prstGeom>
          <a:noFill/>
        </p:spPr>
        <p:txBody>
          <a:bodyPr wrap="square" rtlCol="0">
            <a:spAutoFit/>
          </a:bodyPr>
          <a:lstStyle/>
          <a:p>
            <a:pPr algn="ctr"/>
            <a:r>
              <a:rPr lang="en-US" altLang="zh-CN" sz="2400" b="1" dirty="0"/>
              <a:t>Health effects of dietary risks in 195 countries, 1990–2017:  a systematic analysis for the Global Burden of Disease Study 2017 </a:t>
            </a:r>
            <a:endParaRPr lang="zh-CN" altLang="en-US" sz="2400" b="1" dirty="0"/>
          </a:p>
        </p:txBody>
      </p:sp>
      <p:pic>
        <p:nvPicPr>
          <p:cNvPr id="5" name="图片 4"/>
          <p:cNvPicPr>
            <a:picLocks noChangeAspect="1"/>
          </p:cNvPicPr>
          <p:nvPr/>
        </p:nvPicPr>
        <p:blipFill>
          <a:blip r:embed="rId2"/>
          <a:stretch>
            <a:fillRect/>
          </a:stretch>
        </p:blipFill>
        <p:spPr>
          <a:xfrm>
            <a:off x="571380" y="2129885"/>
            <a:ext cx="3482109" cy="3933494"/>
          </a:xfrm>
          <a:prstGeom prst="rect">
            <a:avLst/>
          </a:prstGeom>
        </p:spPr>
      </p:pic>
      <p:pic>
        <p:nvPicPr>
          <p:cNvPr id="7" name="图片 6"/>
          <p:cNvPicPr>
            <a:picLocks noChangeAspect="1"/>
          </p:cNvPicPr>
          <p:nvPr/>
        </p:nvPicPr>
        <p:blipFill>
          <a:blip r:embed="rId3"/>
          <a:stretch>
            <a:fillRect/>
          </a:stretch>
        </p:blipFill>
        <p:spPr>
          <a:xfrm>
            <a:off x="4637945" y="2129885"/>
            <a:ext cx="3397700" cy="3841787"/>
          </a:xfrm>
          <a:prstGeom prst="rect">
            <a:avLst/>
          </a:prstGeom>
        </p:spPr>
      </p:pic>
      <p:sp>
        <p:nvSpPr>
          <p:cNvPr id="10" name="矩形: 圆角 9"/>
          <p:cNvSpPr/>
          <p:nvPr/>
        </p:nvSpPr>
        <p:spPr>
          <a:xfrm>
            <a:off x="794335" y="2586180"/>
            <a:ext cx="3620655" cy="2586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4517858" y="2279237"/>
            <a:ext cx="3620655" cy="2586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778951" y="3100601"/>
            <a:ext cx="4274503" cy="2308324"/>
          </a:xfrm>
          <a:prstGeom prst="rect">
            <a:avLst/>
          </a:prstGeom>
          <a:noFill/>
        </p:spPr>
        <p:txBody>
          <a:bodyPr wrap="square">
            <a:spAutoFit/>
          </a:bodyPr>
          <a:lstStyle/>
          <a:p>
            <a:pPr marL="285750" indent="-285750">
              <a:buFont typeface="Wingdings" panose="05000000000000000000" pitchFamily="2" charset="2"/>
              <a:buChar char="u"/>
            </a:pPr>
            <a:r>
              <a:rPr lang="en-US" altLang="zh-CN" dirty="0"/>
              <a:t> </a:t>
            </a:r>
            <a:r>
              <a:rPr lang="en-US" altLang="zh-CN" dirty="0">
                <a:solidFill>
                  <a:srgbClr val="FF0000"/>
                </a:solidFill>
              </a:rPr>
              <a:t>Low intake of whole grains was the leading dietary risk factor </a:t>
            </a:r>
            <a:r>
              <a:rPr lang="en-US" altLang="zh-CN" dirty="0"/>
              <a:t>for DALYs among men and women and </a:t>
            </a:r>
            <a:r>
              <a:rPr lang="en-US" altLang="zh-CN" dirty="0">
                <a:solidFill>
                  <a:srgbClr val="FF0000"/>
                </a:solidFill>
              </a:rPr>
              <a:t>the leading dietary risk factor </a:t>
            </a:r>
            <a:r>
              <a:rPr lang="en-US" altLang="zh-CN" dirty="0"/>
              <a:t>for mortality among women</a:t>
            </a:r>
            <a:endParaRPr lang="zh-CN" altLang="en-US" dirty="0"/>
          </a:p>
          <a:p>
            <a:pPr marL="285750" indent="-285750">
              <a:buFont typeface="Wingdings" panose="05000000000000000000" pitchFamily="2" charset="2"/>
              <a:buChar char="u"/>
            </a:pPr>
            <a:r>
              <a:rPr lang="en-US" altLang="zh-CN" dirty="0">
                <a:solidFill>
                  <a:srgbClr val="FF0000"/>
                </a:solidFill>
              </a:rPr>
              <a:t>Low intake of whole grains was the leading risk</a:t>
            </a:r>
            <a:r>
              <a:rPr lang="en-US" altLang="zh-CN" dirty="0"/>
              <a:t> for deaths and DALYs among </a:t>
            </a:r>
            <a:r>
              <a:rPr lang="en-US" altLang="zh-CN" dirty="0">
                <a:solidFill>
                  <a:srgbClr val="FF0000"/>
                </a:solidFill>
              </a:rPr>
              <a:t>young adults (aged 25–50 years) </a:t>
            </a:r>
            <a:endParaRPr lang="zh-CN" altLang="en-US" dirty="0">
              <a:solidFill>
                <a:srgbClr val="FF0000"/>
              </a:solidFill>
            </a:endParaRPr>
          </a:p>
        </p:txBody>
      </p:sp>
      <p:sp>
        <p:nvSpPr>
          <p:cNvPr id="15" name="文本框 14"/>
          <p:cNvSpPr txBox="1"/>
          <p:nvPr/>
        </p:nvSpPr>
        <p:spPr>
          <a:xfrm>
            <a:off x="8138513" y="6472060"/>
            <a:ext cx="3203086" cy="307777"/>
          </a:xfrm>
          <a:prstGeom prst="rect">
            <a:avLst/>
          </a:prstGeom>
          <a:noFill/>
        </p:spPr>
        <p:txBody>
          <a:bodyPr wrap="square">
            <a:spAutoFit/>
          </a:bodyPr>
          <a:lstStyle/>
          <a:p>
            <a:r>
              <a:rPr lang="en-US" altLang="zh-CN" sz="1400" dirty="0"/>
              <a:t>Reference: Lancet 2019; 393: 1958–72</a:t>
            </a:r>
            <a:endParaRPr lang="zh-CN" altLang="en-US" sz="1400"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p:cNvSpPr txBox="1"/>
          <p:nvPr/>
        </p:nvSpPr>
        <p:spPr>
          <a:xfrm>
            <a:off x="7054632" y="6471241"/>
            <a:ext cx="4453877" cy="307777"/>
          </a:xfrm>
          <a:prstGeom prst="rect">
            <a:avLst/>
          </a:prstGeom>
          <a:noFill/>
        </p:spPr>
        <p:txBody>
          <a:bodyPr wrap="square">
            <a:spAutoFit/>
          </a:bodyPr>
          <a:lstStyle/>
          <a:p>
            <a:r>
              <a:rPr lang="nn-NO" altLang="zh-CN" sz="1400" dirty="0"/>
              <a:t>BMJ 2016;353:i2716 http://dx.doi.org/10.1136/bmj.i2716</a:t>
            </a:r>
            <a:endParaRPr lang="zh-CN" altLang="en-US" sz="1400" dirty="0"/>
          </a:p>
        </p:txBody>
      </p:sp>
      <p:sp>
        <p:nvSpPr>
          <p:cNvPr id="8" name="文本框 7"/>
          <p:cNvSpPr txBox="1"/>
          <p:nvPr/>
        </p:nvSpPr>
        <p:spPr>
          <a:xfrm>
            <a:off x="889748" y="2739992"/>
            <a:ext cx="5526402" cy="2862322"/>
          </a:xfrm>
          <a:prstGeom prst="rect">
            <a:avLst/>
          </a:prstGeom>
          <a:noFill/>
        </p:spPr>
        <p:txBody>
          <a:bodyPr wrap="square">
            <a:spAutoFit/>
          </a:bodyPr>
          <a:lstStyle/>
          <a:p>
            <a:pPr marL="285750" indent="-285750">
              <a:buFont typeface="Wingdings" panose="05000000000000000000" pitchFamily="2" charset="2"/>
              <a:buChar char="u"/>
            </a:pPr>
            <a:r>
              <a:rPr lang="en-US" altLang="zh-CN" dirty="0"/>
              <a:t>This meta-analysis provides further evidence that </a:t>
            </a:r>
            <a:r>
              <a:rPr lang="en-US" altLang="zh-CN" dirty="0">
                <a:solidFill>
                  <a:srgbClr val="FF0000"/>
                </a:solidFill>
              </a:rPr>
              <a:t>whole grain intake is associated with a reduced risk </a:t>
            </a:r>
            <a:r>
              <a:rPr lang="en-US" altLang="zh-CN" dirty="0"/>
              <a:t>of coronary heart disease, cardiovascular disease, and total cancer, and mortality from all causes, respiratory diseases, infectious diseases, diabetes, and all non-cardiovascular, non-cancer causes. </a:t>
            </a:r>
            <a:endParaRPr lang="en-US" altLang="zh-CN" dirty="0"/>
          </a:p>
          <a:p>
            <a:pPr marL="285750" indent="-285750">
              <a:buFont typeface="Wingdings" panose="05000000000000000000" pitchFamily="2" charset="2"/>
              <a:buChar char="u"/>
            </a:pPr>
            <a:endParaRPr lang="en-US" altLang="zh-CN" dirty="0"/>
          </a:p>
          <a:p>
            <a:pPr marL="285750" indent="-285750">
              <a:buFont typeface="Wingdings" panose="05000000000000000000" pitchFamily="2" charset="2"/>
              <a:buChar char="u"/>
            </a:pPr>
            <a:r>
              <a:rPr lang="en-US" altLang="zh-CN" dirty="0"/>
              <a:t>These findings support dietary guidelines </a:t>
            </a:r>
            <a:r>
              <a:rPr lang="en-US" altLang="zh-CN" dirty="0">
                <a:solidFill>
                  <a:srgbClr val="FF0000"/>
                </a:solidFill>
              </a:rPr>
              <a:t>that recommend increased intake of whole grain to reduce the risk of chronic diseases and premature mortality</a:t>
            </a:r>
            <a:r>
              <a:rPr lang="en-US" altLang="zh-CN" dirty="0"/>
              <a:t>.</a:t>
            </a:r>
            <a:endParaRPr lang="zh-CN" altLang="en-US" dirty="0"/>
          </a:p>
        </p:txBody>
      </p:sp>
      <p:sp>
        <p:nvSpPr>
          <p:cNvPr id="5" name="文本框 4"/>
          <p:cNvSpPr txBox="1"/>
          <p:nvPr/>
        </p:nvSpPr>
        <p:spPr>
          <a:xfrm>
            <a:off x="951345" y="1351949"/>
            <a:ext cx="10289309" cy="830997"/>
          </a:xfrm>
          <a:prstGeom prst="rect">
            <a:avLst/>
          </a:prstGeom>
          <a:noFill/>
        </p:spPr>
        <p:txBody>
          <a:bodyPr wrap="square">
            <a:spAutoFit/>
          </a:bodyPr>
          <a:lstStyle/>
          <a:p>
            <a:r>
              <a:rPr lang="en-US" altLang="zh-CN" sz="2400" b="1" dirty="0"/>
              <a:t>Whole grain consumption and risk of cardiovascular disease, cancer, and all cause and cause specific mortality</a:t>
            </a:r>
            <a:endParaRPr lang="zh-CN" altLang="en-US" sz="2400" b="1" dirty="0"/>
          </a:p>
        </p:txBody>
      </p:sp>
      <p:pic>
        <p:nvPicPr>
          <p:cNvPr id="11" name="图片 10"/>
          <p:cNvPicPr>
            <a:picLocks noChangeAspect="1"/>
          </p:cNvPicPr>
          <p:nvPr/>
        </p:nvPicPr>
        <p:blipFill>
          <a:blip r:embed="rId2"/>
          <a:stretch>
            <a:fillRect/>
          </a:stretch>
        </p:blipFill>
        <p:spPr>
          <a:xfrm>
            <a:off x="7359433" y="2182946"/>
            <a:ext cx="3110375" cy="3504547"/>
          </a:xfrm>
          <a:prstGeom prst="rect">
            <a:avLst/>
          </a:prstGeom>
        </p:spPr>
      </p:pic>
      <p:sp>
        <p:nvSpPr>
          <p:cNvPr id="13" name="文本框 12"/>
          <p:cNvSpPr txBox="1"/>
          <p:nvPr/>
        </p:nvSpPr>
        <p:spPr>
          <a:xfrm>
            <a:off x="7183942" y="5687493"/>
            <a:ext cx="4730967" cy="738664"/>
          </a:xfrm>
          <a:prstGeom prst="rect">
            <a:avLst/>
          </a:prstGeom>
          <a:noFill/>
        </p:spPr>
        <p:txBody>
          <a:bodyPr wrap="square">
            <a:spAutoFit/>
          </a:bodyPr>
          <a:lstStyle/>
          <a:p>
            <a:r>
              <a:rPr lang="en-US" altLang="zh-CN" sz="1400" dirty="0"/>
              <a:t>Forest plot for consumption of whole grains (per 90 g/day) and risk of mortality from non-cardiovascular, non-cancer causes, with graph illustrating non-linear response</a:t>
            </a:r>
            <a:endParaRPr lang="zh-CN" altLang="en-US" sz="1400"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4" name="图片 3"/>
          <p:cNvPicPr>
            <a:picLocks noChangeAspect="1"/>
          </p:cNvPicPr>
          <p:nvPr/>
        </p:nvPicPr>
        <p:blipFill>
          <a:blip r:embed="rId2"/>
          <a:stretch>
            <a:fillRect/>
          </a:stretch>
        </p:blipFill>
        <p:spPr>
          <a:xfrm>
            <a:off x="7869381" y="925737"/>
            <a:ext cx="3528291" cy="5779864"/>
          </a:xfrm>
          <a:prstGeom prst="rect">
            <a:avLst/>
          </a:prstGeom>
        </p:spPr>
      </p:pic>
      <p:sp>
        <p:nvSpPr>
          <p:cNvPr id="6" name="文本框 5"/>
          <p:cNvSpPr txBox="1"/>
          <p:nvPr/>
        </p:nvSpPr>
        <p:spPr>
          <a:xfrm>
            <a:off x="6733307" y="949058"/>
            <a:ext cx="3214255" cy="523220"/>
          </a:xfrm>
          <a:prstGeom prst="rect">
            <a:avLst/>
          </a:prstGeom>
          <a:noFill/>
        </p:spPr>
        <p:txBody>
          <a:bodyPr wrap="square">
            <a:spAutoFit/>
          </a:bodyPr>
          <a:lstStyle/>
          <a:p>
            <a:r>
              <a:rPr lang="en-US" altLang="zh-CN" sz="1400" b="1" dirty="0">
                <a:solidFill>
                  <a:srgbClr val="FF0000"/>
                </a:solidFill>
              </a:rPr>
              <a:t>Healthy reference diet, with possible ranges, for an intake of 2500 kcal/day</a:t>
            </a:r>
            <a:endParaRPr lang="zh-CN" altLang="en-US" sz="1400" b="1" dirty="0">
              <a:solidFill>
                <a:srgbClr val="FF0000"/>
              </a:solidFill>
            </a:endParaRPr>
          </a:p>
        </p:txBody>
      </p:sp>
      <p:sp>
        <p:nvSpPr>
          <p:cNvPr id="8" name="文本框 7"/>
          <p:cNvSpPr txBox="1"/>
          <p:nvPr/>
        </p:nvSpPr>
        <p:spPr>
          <a:xfrm>
            <a:off x="5832762" y="6562100"/>
            <a:ext cx="2937164" cy="307777"/>
          </a:xfrm>
          <a:prstGeom prst="rect">
            <a:avLst/>
          </a:prstGeom>
          <a:noFill/>
        </p:spPr>
        <p:txBody>
          <a:bodyPr wrap="square">
            <a:spAutoFit/>
          </a:bodyPr>
          <a:lstStyle/>
          <a:p>
            <a:r>
              <a:rPr lang="en-US" altLang="zh-CN" sz="1400" dirty="0"/>
              <a:t>Lancet 2019; 393: 447–92 </a:t>
            </a:r>
            <a:endParaRPr lang="zh-CN" altLang="en-US" sz="1400" dirty="0"/>
          </a:p>
        </p:txBody>
      </p:sp>
      <p:sp>
        <p:nvSpPr>
          <p:cNvPr id="12" name="文本框 11"/>
          <p:cNvSpPr txBox="1"/>
          <p:nvPr/>
        </p:nvSpPr>
        <p:spPr>
          <a:xfrm>
            <a:off x="438727" y="2694129"/>
            <a:ext cx="6899564" cy="3754874"/>
          </a:xfrm>
          <a:prstGeom prst="rect">
            <a:avLst/>
          </a:prstGeom>
          <a:noFill/>
        </p:spPr>
        <p:txBody>
          <a:bodyPr wrap="square">
            <a:spAutoFit/>
          </a:bodyPr>
          <a:lstStyle/>
          <a:p>
            <a:pPr marL="285750" indent="-285750">
              <a:buFont typeface="Wingdings" panose="05000000000000000000" pitchFamily="2" charset="2"/>
              <a:buChar char="u"/>
            </a:pPr>
            <a:r>
              <a:rPr lang="en-US" altLang="zh-CN" sz="1400" dirty="0"/>
              <a:t>The food we eat and how we produce it will determine the health of people and planet, and major changes must be made to avoid both reduced life expectancy and continued environmental degradation.</a:t>
            </a:r>
            <a:endParaRPr lang="en-US" altLang="zh-CN" sz="1400" dirty="0"/>
          </a:p>
          <a:p>
            <a:endParaRPr lang="en-US" altLang="zh-CN" sz="1400" dirty="0"/>
          </a:p>
          <a:p>
            <a:pPr marL="285750" indent="-285750">
              <a:buFont typeface="Wingdings" panose="05000000000000000000" pitchFamily="2" charset="2"/>
              <a:buChar char="u"/>
            </a:pPr>
            <a:r>
              <a:rPr lang="en-US" altLang="zh-CN" sz="1400" dirty="0"/>
              <a:t>This Commission presents an integrated framework providing quantitative scientific targets for healthy diets and sustainable food production, which together define a safe space within which food systems should operate to ensure that a broad set of human health and environmental sustainability goals are achieved.</a:t>
            </a:r>
            <a:endParaRPr lang="en-US" altLang="zh-CN" sz="1400" dirty="0"/>
          </a:p>
          <a:p>
            <a:pPr marL="285750" indent="-285750">
              <a:buFont typeface="Wingdings" panose="05000000000000000000" pitchFamily="2" charset="2"/>
              <a:buChar char="u"/>
            </a:pPr>
            <a:endParaRPr lang="en-US" altLang="zh-CN" sz="1400" dirty="0"/>
          </a:p>
          <a:p>
            <a:pPr marL="285750" indent="-285750">
              <a:buFont typeface="Wingdings" panose="05000000000000000000" pitchFamily="2" charset="2"/>
              <a:buChar char="u"/>
            </a:pPr>
            <a:r>
              <a:rPr lang="en-US" altLang="zh-CN" sz="1400" dirty="0"/>
              <a:t> Applying a global food system modelling framework, we show that it is possible to feed a global population of nearly 10 billion people a healthy diet within food production boundaries by 2050.</a:t>
            </a:r>
            <a:endParaRPr lang="en-US" altLang="zh-CN" sz="1400" dirty="0"/>
          </a:p>
          <a:p>
            <a:pPr marL="285750" indent="-285750">
              <a:buFont typeface="Wingdings" panose="05000000000000000000" pitchFamily="2" charset="2"/>
              <a:buChar char="u"/>
            </a:pPr>
            <a:endParaRPr lang="en-US" altLang="zh-CN" sz="1400" dirty="0"/>
          </a:p>
          <a:p>
            <a:pPr marL="285750" indent="-285750">
              <a:buFont typeface="Wingdings" panose="05000000000000000000" pitchFamily="2" charset="2"/>
              <a:buChar char="u"/>
            </a:pPr>
            <a:r>
              <a:rPr lang="en-US" altLang="zh-CN" sz="1400" dirty="0"/>
              <a:t>Our universal </a:t>
            </a:r>
            <a:r>
              <a:rPr lang="en-US" altLang="zh-CN" sz="1400" dirty="0">
                <a:solidFill>
                  <a:srgbClr val="FF0000"/>
                </a:solidFill>
              </a:rPr>
              <a:t>healthy reference diet </a:t>
            </a:r>
            <a:r>
              <a:rPr lang="en-US" altLang="zh-CN" sz="1400" dirty="0"/>
              <a:t>largely consists of </a:t>
            </a:r>
            <a:r>
              <a:rPr lang="en-US" altLang="zh-CN" sz="1400" dirty="0">
                <a:solidFill>
                  <a:srgbClr val="FF0000"/>
                </a:solidFill>
              </a:rPr>
              <a:t>vegetables, fruits, whole grains, legumes, nuts, and unsaturated oils</a:t>
            </a:r>
            <a:r>
              <a:rPr lang="en-US" altLang="zh-CN" sz="1400" dirty="0"/>
              <a:t>, includes a low to moderate amount of seafood and poultry, and </a:t>
            </a:r>
            <a:r>
              <a:rPr lang="en-US" altLang="zh-CN" sz="1400" dirty="0">
                <a:solidFill>
                  <a:srgbClr val="FF0000"/>
                </a:solidFill>
              </a:rPr>
              <a:t>includes no or a low quantity of red meat, processed meat, added sugar, refined grains, and starchy vegetables</a:t>
            </a:r>
            <a:r>
              <a:rPr lang="en-US" altLang="zh-CN" sz="1400" dirty="0"/>
              <a:t>.</a:t>
            </a:r>
            <a:endParaRPr lang="zh-CN" altLang="en-US" sz="1400" dirty="0"/>
          </a:p>
        </p:txBody>
      </p:sp>
      <p:sp>
        <p:nvSpPr>
          <p:cNvPr id="5" name="文本框 4"/>
          <p:cNvSpPr txBox="1"/>
          <p:nvPr/>
        </p:nvSpPr>
        <p:spPr>
          <a:xfrm>
            <a:off x="251691" y="1391085"/>
            <a:ext cx="7273636" cy="830997"/>
          </a:xfrm>
          <a:prstGeom prst="rect">
            <a:avLst/>
          </a:prstGeom>
          <a:noFill/>
        </p:spPr>
        <p:txBody>
          <a:bodyPr wrap="square">
            <a:spAutoFit/>
          </a:bodyPr>
          <a:lstStyle/>
          <a:p>
            <a:r>
              <a:rPr lang="en-US" altLang="zh-CN" sz="2400" b="1" dirty="0"/>
              <a:t>Food in the Anthropocene: the EAT–Lancet Commission on healthy diets from sustainable food systems</a:t>
            </a:r>
            <a:endParaRPr lang="zh-CN" altLang="en-US" sz="2400" b="1" dirty="0"/>
          </a:p>
        </p:txBody>
      </p:sp>
      <p:sp>
        <p:nvSpPr>
          <p:cNvPr id="7" name="矩形: 圆角 6"/>
          <p:cNvSpPr/>
          <p:nvPr/>
        </p:nvSpPr>
        <p:spPr>
          <a:xfrm>
            <a:off x="7749308" y="1462350"/>
            <a:ext cx="3768436" cy="45537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文本框 4"/>
          <p:cNvSpPr txBox="1">
            <a:spLocks noChangeArrowheads="1"/>
          </p:cNvSpPr>
          <p:nvPr/>
        </p:nvSpPr>
        <p:spPr bwMode="auto">
          <a:xfrm>
            <a:off x="2311522" y="1025236"/>
            <a:ext cx="6598758" cy="85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en-US" altLang="zh-CN" sz="2000" dirty="0">
                <a:latin typeface="微软雅黑" panose="020B0503020204020204" pitchFamily="34" charset="-122"/>
              </a:rPr>
              <a:t>Dietary Guidelines for Americans 2020-2025 </a:t>
            </a:r>
            <a:endParaRPr lang="en-US" altLang="zh-CN" sz="2000" dirty="0">
              <a:latin typeface="微软雅黑" panose="020B0503020204020204" pitchFamily="34" charset="-122"/>
            </a:endParaRPr>
          </a:p>
          <a:p>
            <a:pPr marL="0" indent="0" algn="ctr" eaLnBrk="1" hangingPunct="1">
              <a:lnSpc>
                <a:spcPct val="130000"/>
              </a:lnSpc>
              <a:spcBef>
                <a:spcPct val="0"/>
              </a:spcBef>
              <a:spcAft>
                <a:spcPts val="0"/>
              </a:spcAft>
              <a:buClr>
                <a:srgbClr val="0F7B42"/>
              </a:buClr>
              <a:buNone/>
            </a:pPr>
            <a:r>
              <a:rPr lang="en-US" altLang="zh-CN" sz="2000" dirty="0">
                <a:latin typeface="微软雅黑" panose="020B0503020204020204" pitchFamily="34" charset="-122"/>
              </a:rPr>
              <a:t>Make half your grains whole grains</a:t>
            </a:r>
            <a:endParaRPr lang="en-US" altLang="zh-CN" sz="2000" dirty="0">
              <a:latin typeface="微软雅黑" panose="020B0503020204020204" pitchFamily="34" charset="-122"/>
            </a:endParaRPr>
          </a:p>
        </p:txBody>
      </p:sp>
      <p:pic>
        <p:nvPicPr>
          <p:cNvPr id="13" name="图片 12"/>
          <p:cNvPicPr>
            <a:picLocks noChangeAspect="1"/>
          </p:cNvPicPr>
          <p:nvPr/>
        </p:nvPicPr>
        <p:blipFill>
          <a:blip r:embed="rId2"/>
          <a:stretch>
            <a:fillRect/>
          </a:stretch>
        </p:blipFill>
        <p:spPr>
          <a:xfrm>
            <a:off x="5116158" y="2239289"/>
            <a:ext cx="3794122" cy="4618711"/>
          </a:xfrm>
          <a:prstGeom prst="rect">
            <a:avLst/>
          </a:prstGeom>
        </p:spPr>
      </p:pic>
      <p:pic>
        <p:nvPicPr>
          <p:cNvPr id="15" name="图片 14"/>
          <p:cNvPicPr>
            <a:picLocks noChangeAspect="1"/>
          </p:cNvPicPr>
          <p:nvPr/>
        </p:nvPicPr>
        <p:blipFill>
          <a:blip r:embed="rId3"/>
          <a:stretch>
            <a:fillRect/>
          </a:stretch>
        </p:blipFill>
        <p:spPr>
          <a:xfrm>
            <a:off x="1150947" y="2105625"/>
            <a:ext cx="3423233" cy="4531763"/>
          </a:xfrm>
          <a:prstGeom prst="rect">
            <a:avLst/>
          </a:prstGeom>
        </p:spPr>
      </p:pic>
      <p:sp>
        <p:nvSpPr>
          <p:cNvPr id="17" name="文本框 16"/>
          <p:cNvSpPr txBox="1"/>
          <p:nvPr/>
        </p:nvSpPr>
        <p:spPr>
          <a:xfrm>
            <a:off x="6216073" y="5543143"/>
            <a:ext cx="5902036" cy="417358"/>
          </a:xfrm>
          <a:prstGeom prst="rect">
            <a:avLst/>
          </a:prstGeom>
          <a:noFill/>
        </p:spPr>
        <p:txBody>
          <a:bodyPr wrap="square">
            <a:spAutoFit/>
          </a:bodyPr>
          <a:lstStyle/>
          <a:p>
            <a:pPr marL="0" indent="0" algn="ctr" eaLnBrk="1" hangingPunct="1">
              <a:lnSpc>
                <a:spcPct val="130000"/>
              </a:lnSpc>
              <a:spcBef>
                <a:spcPct val="0"/>
              </a:spcBef>
              <a:spcAft>
                <a:spcPts val="0"/>
              </a:spcAft>
              <a:buClr>
                <a:srgbClr val="0F7B42"/>
              </a:buClr>
              <a:buNone/>
            </a:pPr>
            <a:r>
              <a:rPr lang="en-US" altLang="zh-CN" sz="1800" dirty="0">
                <a:latin typeface="微软雅黑" panose="020B0503020204020204" pitchFamily="34" charset="-122"/>
              </a:rPr>
              <a:t>• Grains, at least half of which are whole grain</a:t>
            </a:r>
            <a:endParaRPr lang="zh-CN" altLang="en-US" sz="1800" dirty="0">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7" name="文本框 16"/>
          <p:cNvSpPr txBox="1"/>
          <p:nvPr/>
        </p:nvSpPr>
        <p:spPr>
          <a:xfrm>
            <a:off x="6881090" y="5205429"/>
            <a:ext cx="4858327" cy="777457"/>
          </a:xfrm>
          <a:prstGeom prst="rect">
            <a:avLst/>
          </a:prstGeom>
          <a:noFill/>
        </p:spPr>
        <p:txBody>
          <a:bodyPr wrap="square">
            <a:spAutoFit/>
          </a:bodyPr>
          <a:lstStyle/>
          <a:p>
            <a:pPr marL="0" indent="0" algn="ctr" eaLnBrk="1" hangingPunct="1">
              <a:lnSpc>
                <a:spcPct val="130000"/>
              </a:lnSpc>
              <a:spcBef>
                <a:spcPct val="0"/>
              </a:spcBef>
              <a:spcAft>
                <a:spcPts val="0"/>
              </a:spcAft>
              <a:buClr>
                <a:srgbClr val="0F7B42"/>
              </a:buClr>
              <a:buNone/>
            </a:pPr>
            <a:r>
              <a:rPr lang="en-US" altLang="zh-CN" sz="1800" dirty="0">
                <a:latin typeface="微软雅黑" panose="020B0503020204020204" pitchFamily="34" charset="-122"/>
              </a:rPr>
              <a:t>• Wholegrains and miscellaneous beans 50-150 g</a:t>
            </a:r>
            <a:endParaRPr lang="zh-CN" altLang="en-US" sz="1800" dirty="0">
              <a:latin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2194517" y="1614367"/>
            <a:ext cx="4493829" cy="4998869"/>
          </a:xfrm>
          <a:prstGeom prst="rect">
            <a:avLst/>
          </a:prstGeom>
        </p:spPr>
      </p:pic>
      <p:sp>
        <p:nvSpPr>
          <p:cNvPr id="11" name="文本框 10"/>
          <p:cNvSpPr txBox="1"/>
          <p:nvPr/>
        </p:nvSpPr>
        <p:spPr>
          <a:xfrm>
            <a:off x="2535382" y="1039991"/>
            <a:ext cx="6096000" cy="417358"/>
          </a:xfrm>
          <a:prstGeom prst="rect">
            <a:avLst/>
          </a:prstGeom>
          <a:noFill/>
        </p:spPr>
        <p:txBody>
          <a:bodyPr wrap="square">
            <a:spAutoFit/>
          </a:bodyPr>
          <a:lstStyle/>
          <a:p>
            <a:pPr marL="0" indent="0" algn="ctr" eaLnBrk="1" hangingPunct="1">
              <a:lnSpc>
                <a:spcPct val="130000"/>
              </a:lnSpc>
              <a:spcBef>
                <a:spcPct val="0"/>
              </a:spcBef>
              <a:spcAft>
                <a:spcPts val="0"/>
              </a:spcAft>
              <a:buClr>
                <a:srgbClr val="0F7B42"/>
              </a:buClr>
              <a:buNone/>
            </a:pPr>
            <a:r>
              <a:rPr lang="en-US" altLang="zh-CN" sz="1800" dirty="0">
                <a:latin typeface="微软雅黑" panose="020B0503020204020204" pitchFamily="34" charset="-122"/>
              </a:rPr>
              <a:t>Dietary Guidelines for Chinese Residents 2022 </a:t>
            </a:r>
            <a:endParaRPr lang="en-US" altLang="zh-CN" sz="1800" dirty="0">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2" name="图片 1"/>
          <p:cNvPicPr/>
          <p:nvPr/>
        </p:nvPicPr>
        <p:blipFill>
          <a:blip r:embed="rId2"/>
          <a:stretch>
            <a:fillRect/>
          </a:stretch>
        </p:blipFill>
        <p:spPr>
          <a:xfrm>
            <a:off x="4111605" y="4099763"/>
            <a:ext cx="1777181" cy="2134782"/>
          </a:xfrm>
          <a:prstGeom prst="rect">
            <a:avLst/>
          </a:prstGeom>
          <a:noFill/>
          <a:ln w="9525">
            <a:noFill/>
          </a:ln>
        </p:spPr>
      </p:pic>
      <p:pic>
        <p:nvPicPr>
          <p:cNvPr id="4" name="图片 3"/>
          <p:cNvPicPr/>
          <p:nvPr/>
        </p:nvPicPr>
        <p:blipFill>
          <a:blip r:embed="rId3"/>
          <a:srcRect l="32260" r="30195"/>
          <a:stretch>
            <a:fillRect/>
          </a:stretch>
        </p:blipFill>
        <p:spPr>
          <a:xfrm>
            <a:off x="628073" y="3632835"/>
            <a:ext cx="1187392" cy="2429510"/>
          </a:xfrm>
          <a:prstGeom prst="rect">
            <a:avLst/>
          </a:prstGeom>
          <a:noFill/>
          <a:ln w="9525">
            <a:noFill/>
          </a:ln>
        </p:spPr>
      </p:pic>
      <p:sp>
        <p:nvSpPr>
          <p:cNvPr id="5" name="文本框 4"/>
          <p:cNvSpPr txBox="1">
            <a:spLocks noChangeArrowheads="1"/>
          </p:cNvSpPr>
          <p:nvPr/>
        </p:nvSpPr>
        <p:spPr bwMode="auto">
          <a:xfrm>
            <a:off x="4053205" y="1067303"/>
            <a:ext cx="2880360" cy="49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en-US" altLang="zh-CN" sz="2400" b="1" dirty="0">
                <a:latin typeface="微软雅黑" panose="020B0503020204020204" pitchFamily="34" charset="-122"/>
                <a:sym typeface="+mn-ea"/>
              </a:rPr>
              <a:t>Whole grain </a:t>
            </a:r>
            <a:r>
              <a:rPr lang="zh-CN" altLang="en-US" sz="2400" b="1" dirty="0">
                <a:latin typeface="微软雅黑" panose="020B0503020204020204" pitchFamily="34" charset="-122"/>
                <a:sym typeface="+mn-ea"/>
              </a:rPr>
              <a:t>food</a:t>
            </a:r>
            <a:endParaRPr lang="zh-CN" altLang="en-US" sz="2400" b="1" dirty="0">
              <a:latin typeface="微软雅黑" panose="020B0503020204020204" pitchFamily="34" charset="-122"/>
            </a:endParaRPr>
          </a:p>
        </p:txBody>
      </p:sp>
      <p:pic>
        <p:nvPicPr>
          <p:cNvPr id="8" name="图片 7"/>
          <p:cNvPicPr>
            <a:picLocks noChangeAspect="1"/>
          </p:cNvPicPr>
          <p:nvPr/>
        </p:nvPicPr>
        <p:blipFill>
          <a:blip r:embed="rId4"/>
          <a:stretch>
            <a:fillRect/>
          </a:stretch>
        </p:blipFill>
        <p:spPr>
          <a:xfrm>
            <a:off x="6151064" y="4599799"/>
            <a:ext cx="2196652" cy="1440323"/>
          </a:xfrm>
          <a:prstGeom prst="rect">
            <a:avLst/>
          </a:prstGeom>
        </p:spPr>
      </p:pic>
      <p:sp>
        <p:nvSpPr>
          <p:cNvPr id="9" name="文本框 8"/>
          <p:cNvSpPr txBox="1">
            <a:spLocks noChangeArrowheads="1"/>
          </p:cNvSpPr>
          <p:nvPr/>
        </p:nvSpPr>
        <p:spPr bwMode="auto">
          <a:xfrm>
            <a:off x="102493" y="6143912"/>
            <a:ext cx="2142059" cy="33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zh-CN" altLang="en-US" sz="1600" dirty="0">
                <a:latin typeface="微软雅黑" panose="020B0503020204020204" pitchFamily="34" charset="-122"/>
              </a:rPr>
              <a:t>Whole grain pasta</a:t>
            </a:r>
            <a:endParaRPr lang="zh-CN" altLang="en-US" sz="1600" dirty="0">
              <a:latin typeface="微软雅黑" panose="020B0503020204020204" pitchFamily="34" charset="-122"/>
            </a:endParaRPr>
          </a:p>
        </p:txBody>
      </p:sp>
      <p:sp>
        <p:nvSpPr>
          <p:cNvPr id="10" name="文本框 9"/>
          <p:cNvSpPr txBox="1">
            <a:spLocks noChangeArrowheads="1"/>
          </p:cNvSpPr>
          <p:nvPr/>
        </p:nvSpPr>
        <p:spPr bwMode="auto">
          <a:xfrm>
            <a:off x="1245363" y="3321078"/>
            <a:ext cx="2228215" cy="38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zh-CN" altLang="en-US" sz="1600" dirty="0">
                <a:latin typeface="微软雅黑" panose="020B0503020204020204" pitchFamily="34" charset="-122"/>
              </a:rPr>
              <a:t>Whole wheat bread</a:t>
            </a:r>
            <a:endParaRPr lang="zh-CN" altLang="en-US" sz="1600" dirty="0">
              <a:latin typeface="微软雅黑" panose="020B0503020204020204" pitchFamily="34" charset="-122"/>
            </a:endParaRPr>
          </a:p>
        </p:txBody>
      </p:sp>
      <p:sp>
        <p:nvSpPr>
          <p:cNvPr id="11" name="文本框 10"/>
          <p:cNvSpPr txBox="1">
            <a:spLocks noChangeArrowheads="1"/>
          </p:cNvSpPr>
          <p:nvPr/>
        </p:nvSpPr>
        <p:spPr bwMode="auto">
          <a:xfrm>
            <a:off x="9094587" y="6091124"/>
            <a:ext cx="1823720" cy="38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en-US" altLang="zh-CN" sz="1600" dirty="0">
                <a:latin typeface="微软雅黑" panose="020B0503020204020204" pitchFamily="34" charset="-122"/>
              </a:rPr>
              <a:t>Brown rice</a:t>
            </a:r>
            <a:endParaRPr lang="en-US" altLang="zh-CN" sz="1600" dirty="0">
              <a:latin typeface="微软雅黑" panose="020B0503020204020204" pitchFamily="34" charset="-122"/>
            </a:endParaRPr>
          </a:p>
        </p:txBody>
      </p:sp>
      <p:sp>
        <p:nvSpPr>
          <p:cNvPr id="12" name="文本框 11"/>
          <p:cNvSpPr txBox="1">
            <a:spLocks noChangeArrowheads="1"/>
          </p:cNvSpPr>
          <p:nvPr/>
        </p:nvSpPr>
        <p:spPr bwMode="auto">
          <a:xfrm>
            <a:off x="5696972" y="3623093"/>
            <a:ext cx="3058795" cy="38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zh-CN" altLang="en-US" sz="1600" dirty="0">
                <a:latin typeface="微软雅黑" panose="020B0503020204020204" pitchFamily="34" charset="-122"/>
              </a:rPr>
              <a:t>Brown rice noodles</a:t>
            </a:r>
            <a:endParaRPr lang="zh-CN" altLang="en-US" sz="1600" dirty="0">
              <a:latin typeface="微软雅黑" panose="020B0503020204020204" pitchFamily="34" charset="-122"/>
            </a:endParaRPr>
          </a:p>
        </p:txBody>
      </p:sp>
      <p:sp>
        <p:nvSpPr>
          <p:cNvPr id="13" name="文本框 12"/>
          <p:cNvSpPr txBox="1">
            <a:spLocks noChangeArrowheads="1"/>
          </p:cNvSpPr>
          <p:nvPr/>
        </p:nvSpPr>
        <p:spPr bwMode="auto">
          <a:xfrm>
            <a:off x="4053205" y="6135428"/>
            <a:ext cx="1697355" cy="38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en-US" altLang="zh-CN" sz="1600" dirty="0">
                <a:latin typeface="微软雅黑" panose="020B0503020204020204" pitchFamily="34" charset="-122"/>
              </a:rPr>
              <a:t>Oatmeal</a:t>
            </a:r>
            <a:endParaRPr lang="en-US" altLang="zh-CN" sz="1600" dirty="0">
              <a:latin typeface="微软雅黑" panose="020B0503020204020204" pitchFamily="34" charset="-122"/>
            </a:endParaRPr>
          </a:p>
        </p:txBody>
      </p:sp>
      <p:sp>
        <p:nvSpPr>
          <p:cNvPr id="14" name="文本框 13"/>
          <p:cNvSpPr txBox="1">
            <a:spLocks noChangeArrowheads="1"/>
          </p:cNvSpPr>
          <p:nvPr>
            <p:custDataLst>
              <p:tags r:id="rId5"/>
            </p:custDataLst>
          </p:nvPr>
        </p:nvSpPr>
        <p:spPr bwMode="auto">
          <a:xfrm>
            <a:off x="5754268" y="6166460"/>
            <a:ext cx="3205801" cy="38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zh-CN" altLang="en-US" sz="1600" dirty="0">
                <a:latin typeface="微软雅黑" panose="020B0503020204020204" pitchFamily="34" charset="-122"/>
              </a:rPr>
              <a:t>Whole Wheat Steamed Bread</a:t>
            </a:r>
            <a:endParaRPr lang="zh-CN" altLang="en-US" sz="1600" dirty="0">
              <a:latin typeface="微软雅黑" panose="020B0503020204020204" pitchFamily="34" charset="-122"/>
            </a:endParaRPr>
          </a:p>
        </p:txBody>
      </p:sp>
      <p:pic>
        <p:nvPicPr>
          <p:cNvPr id="15" name="图片 14"/>
          <p:cNvPicPr/>
          <p:nvPr/>
        </p:nvPicPr>
        <p:blipFill>
          <a:blip r:embed="rId6"/>
          <a:stretch>
            <a:fillRect/>
          </a:stretch>
        </p:blipFill>
        <p:spPr>
          <a:xfrm>
            <a:off x="2230178" y="3781714"/>
            <a:ext cx="1732857" cy="2224116"/>
          </a:xfrm>
          <a:prstGeom prst="rect">
            <a:avLst/>
          </a:prstGeom>
          <a:noFill/>
          <a:ln w="9525">
            <a:noFill/>
          </a:ln>
        </p:spPr>
      </p:pic>
      <p:sp>
        <p:nvSpPr>
          <p:cNvPr id="16" name="文本框 15"/>
          <p:cNvSpPr txBox="1">
            <a:spLocks noChangeArrowheads="1"/>
          </p:cNvSpPr>
          <p:nvPr>
            <p:custDataLst>
              <p:tags r:id="rId7"/>
            </p:custDataLst>
          </p:nvPr>
        </p:nvSpPr>
        <p:spPr bwMode="auto">
          <a:xfrm>
            <a:off x="1924910" y="6142879"/>
            <a:ext cx="2695460" cy="381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zh-CN" altLang="en-US" sz="1600" dirty="0">
                <a:latin typeface="微软雅黑" panose="020B0503020204020204" pitchFamily="34" charset="-122"/>
              </a:rPr>
              <a:t>Whole grain  </a:t>
            </a:r>
            <a:r>
              <a:rPr lang="en-US" altLang="zh-CN" sz="1600" dirty="0">
                <a:latin typeface="微软雅黑" panose="020B0503020204020204" pitchFamily="34" charset="-122"/>
              </a:rPr>
              <a:t>b</a:t>
            </a:r>
            <a:r>
              <a:rPr lang="zh-CN" altLang="en-US" sz="1600" dirty="0">
                <a:latin typeface="微软雅黑" panose="020B0503020204020204" pitchFamily="34" charset="-122"/>
              </a:rPr>
              <a:t>iscuit</a:t>
            </a:r>
            <a:endParaRPr lang="zh-CN" altLang="en-US" sz="1600" dirty="0">
              <a:latin typeface="微软雅黑" panose="020B0503020204020204" pitchFamily="34" charset="-122"/>
            </a:endParaRPr>
          </a:p>
        </p:txBody>
      </p:sp>
      <p:pic>
        <p:nvPicPr>
          <p:cNvPr id="17" name="图片 16"/>
          <p:cNvPicPr>
            <a:picLocks noChangeAspect="1"/>
          </p:cNvPicPr>
          <p:nvPr/>
        </p:nvPicPr>
        <p:blipFill>
          <a:blip r:embed="rId8"/>
          <a:stretch>
            <a:fillRect/>
          </a:stretch>
        </p:blipFill>
        <p:spPr>
          <a:xfrm>
            <a:off x="6327688" y="1906817"/>
            <a:ext cx="1843405" cy="1612719"/>
          </a:xfrm>
          <a:prstGeom prst="rect">
            <a:avLst/>
          </a:prstGeom>
        </p:spPr>
      </p:pic>
      <p:pic>
        <p:nvPicPr>
          <p:cNvPr id="18" name="图片 17"/>
          <p:cNvPicPr/>
          <p:nvPr/>
        </p:nvPicPr>
        <p:blipFill>
          <a:blip r:embed="rId9"/>
          <a:srcRect l="3270" t="12117" r="2842" b="10938"/>
          <a:stretch>
            <a:fillRect/>
          </a:stretch>
        </p:blipFill>
        <p:spPr>
          <a:xfrm>
            <a:off x="3877309" y="1906817"/>
            <a:ext cx="1929765" cy="1222144"/>
          </a:xfrm>
          <a:prstGeom prst="rect">
            <a:avLst/>
          </a:prstGeom>
          <a:noFill/>
          <a:ln w="9525">
            <a:noFill/>
          </a:ln>
        </p:spPr>
      </p:pic>
      <p:pic>
        <p:nvPicPr>
          <p:cNvPr id="19" name="图片 18"/>
          <p:cNvPicPr/>
          <p:nvPr/>
        </p:nvPicPr>
        <p:blipFill>
          <a:blip r:embed="rId10"/>
          <a:srcRect t="10323"/>
          <a:stretch>
            <a:fillRect/>
          </a:stretch>
        </p:blipFill>
        <p:spPr>
          <a:xfrm>
            <a:off x="1406207" y="1931263"/>
            <a:ext cx="1843405" cy="1422232"/>
          </a:xfrm>
          <a:prstGeom prst="rect">
            <a:avLst/>
          </a:prstGeom>
          <a:noFill/>
          <a:ln w="9525">
            <a:noFill/>
          </a:ln>
        </p:spPr>
      </p:pic>
      <p:sp>
        <p:nvSpPr>
          <p:cNvPr id="20" name="文本框 19"/>
          <p:cNvSpPr txBox="1">
            <a:spLocks noChangeArrowheads="1"/>
          </p:cNvSpPr>
          <p:nvPr>
            <p:custDataLst>
              <p:tags r:id="rId11"/>
            </p:custDataLst>
          </p:nvPr>
        </p:nvSpPr>
        <p:spPr bwMode="auto">
          <a:xfrm>
            <a:off x="3963035" y="3400456"/>
            <a:ext cx="1577975" cy="38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en-US" altLang="zh-CN" sz="1600" dirty="0">
                <a:latin typeface="微软雅黑" panose="020B0503020204020204" pitchFamily="34" charset="-122"/>
              </a:rPr>
              <a:t>Oat milk</a:t>
            </a:r>
            <a:endParaRPr lang="en-US" altLang="zh-CN" sz="1600" dirty="0">
              <a:latin typeface="微软雅黑" panose="020B0503020204020204" pitchFamily="34" charset="-122"/>
            </a:endParaRPr>
          </a:p>
        </p:txBody>
      </p:sp>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986949" y="4747122"/>
            <a:ext cx="1777876" cy="1293000"/>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2"/>
          <p:cNvPicPr>
            <a:picLocks noChangeAspect="1"/>
          </p:cNvPicPr>
          <p:nvPr/>
        </p:nvPicPr>
        <p:blipFill>
          <a:blip r:embed="rId13"/>
          <a:stretch>
            <a:fillRect/>
          </a:stretch>
        </p:blipFill>
        <p:spPr>
          <a:xfrm>
            <a:off x="8763039" y="1967798"/>
            <a:ext cx="2225696" cy="1734538"/>
          </a:xfrm>
          <a:prstGeom prst="rect">
            <a:avLst/>
          </a:prstGeom>
        </p:spPr>
      </p:pic>
      <p:sp>
        <p:nvSpPr>
          <p:cNvPr id="24" name="文本框 23"/>
          <p:cNvSpPr txBox="1">
            <a:spLocks noChangeArrowheads="1"/>
          </p:cNvSpPr>
          <p:nvPr/>
        </p:nvSpPr>
        <p:spPr bwMode="auto">
          <a:xfrm>
            <a:off x="8904957" y="3750110"/>
            <a:ext cx="1823720" cy="38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cs typeface="Arial" panose="020B0604020202020204" pitchFamily="34" charset="0"/>
              </a:defRPr>
            </a:lvl9pPr>
          </a:lstStyle>
          <a:p>
            <a:pPr marL="0" indent="0" algn="ctr" eaLnBrk="1" hangingPunct="1">
              <a:lnSpc>
                <a:spcPct val="130000"/>
              </a:lnSpc>
              <a:spcBef>
                <a:spcPct val="0"/>
              </a:spcBef>
              <a:spcAft>
                <a:spcPts val="0"/>
              </a:spcAft>
              <a:buClr>
                <a:srgbClr val="0F7B42"/>
              </a:buClr>
              <a:buNone/>
            </a:pPr>
            <a:r>
              <a:rPr lang="en-US" altLang="zh-CN" sz="1600" dirty="0">
                <a:latin typeface="微软雅黑" panose="020B0503020204020204" pitchFamily="34" charset="-122"/>
              </a:rPr>
              <a:t>Brown rice</a:t>
            </a:r>
            <a:endParaRPr lang="en-US" altLang="zh-CN" sz="1600" dirty="0">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PLACING_PICTURE_USER_VIEWPORT" val="{&quot;height&quot;:4322,&quot;width&quot;:3808}"/>
</p:tagLst>
</file>

<file path=ppt/tags/tag11.xml><?xml version="1.0" encoding="utf-8"?>
<p:tagLst xmlns:p="http://schemas.openxmlformats.org/presentationml/2006/main">
  <p:tag name="ISPRING_RESOURCE_PATHS_HASH_PRESENTER" val="b4c7732435421dbf6a6252843a45f9a13ab19dc0"/>
  <p:tag name="ISPRING_ULTRA_SCORM_COURSE_ID" val="421E1B97-57A3-4AB9-8D6A-B189CAEF2073"/>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1468"/>
  <p:tag name="KSO_WPP_MARK_KEY" val="ed5ab230-ed46-40f5-b1b5-a8915c614809"/>
  <p:tag name="COMMONDATA" val="eyJoZGlkIjoiYWUzMTA5NzliNTMwNzdhZDdmZDc4MjY2YjIxMTdkNDE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自定义 98">
      <a:dk1>
        <a:sysClr val="windowText" lastClr="000000"/>
      </a:dk1>
      <a:lt1>
        <a:sysClr val="window" lastClr="FFFFFF"/>
      </a:lt1>
      <a:dk2>
        <a:srgbClr val="212745"/>
      </a:dk2>
      <a:lt2>
        <a:srgbClr val="7F7F7F"/>
      </a:lt2>
      <a:accent1>
        <a:srgbClr val="0070C0"/>
      </a:accent1>
      <a:accent2>
        <a:srgbClr val="0070C0"/>
      </a:accent2>
      <a:accent3>
        <a:srgbClr val="0070C0"/>
      </a:accent3>
      <a:accent4>
        <a:srgbClr val="0070C0"/>
      </a:accent4>
      <a:accent5>
        <a:srgbClr val="0070C0"/>
      </a:accent5>
      <a:accent6>
        <a:srgbClr val="0070C0"/>
      </a:accent6>
      <a:hlink>
        <a:srgbClr val="56C7AA"/>
      </a:hlink>
      <a:folHlink>
        <a:srgbClr val="59A8D1"/>
      </a:folHlink>
    </a:clrScheme>
    <a:fontScheme name="自定义 8">
      <a:majorFont>
        <a:latin typeface="ITC Avant Garde Std Md"/>
        <a:ea typeface="方正兰亭黑简体"/>
        <a:cs typeface=""/>
      </a:majorFont>
      <a:minorFont>
        <a:latin typeface="ITC Avant Garde Std XL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16110</Words>
  <Application>WPS 演示</Application>
  <PresentationFormat>宽屏</PresentationFormat>
  <Paragraphs>434</Paragraphs>
  <Slides>34</Slides>
  <Notes>33</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34</vt:i4>
      </vt:variant>
    </vt:vector>
  </HeadingPairs>
  <TitlesOfParts>
    <vt:vector size="55" baseType="lpstr">
      <vt:lpstr>Arial</vt:lpstr>
      <vt:lpstr>宋体</vt:lpstr>
      <vt:lpstr>Wingdings</vt:lpstr>
      <vt:lpstr>Open Sans</vt:lpstr>
      <vt:lpstr>Open Sans Regular</vt:lpstr>
      <vt:lpstr>Times New Roman</vt:lpstr>
      <vt:lpstr>微软雅黑</vt:lpstr>
      <vt:lpstr>Calibri</vt:lpstr>
      <vt:lpstr>Segoe Print</vt:lpstr>
      <vt:lpstr>ITC Avant Garde Std XLt</vt:lpstr>
      <vt:lpstr>Arial Unicode MS</vt:lpstr>
      <vt:lpstr>方正兰亭黑简体</vt:lpstr>
      <vt:lpstr>黑体</vt:lpstr>
      <vt:lpstr>华文行楷</vt:lpstr>
      <vt:lpstr>微软雅黑</vt:lpstr>
      <vt:lpstr>Arial</vt:lpstr>
      <vt:lpstr>Verdana</vt:lpstr>
      <vt:lpstr>等线</vt:lpstr>
      <vt:lpstr>Calibri</vt:lpstr>
      <vt:lpstr>ITC Avant Garde Std Md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keywords>www.tukuppt.com</cp:keywords>
  <cp:lastModifiedBy>Teng</cp:lastModifiedBy>
  <cp:revision>105</cp:revision>
  <dcterms:created xsi:type="dcterms:W3CDTF">2022-04-26T03:34:00Z</dcterms:created>
  <dcterms:modified xsi:type="dcterms:W3CDTF">2024-09-25T02:25:53Z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EA7189D621B24EEDB9E0B111743A3695_13</vt:lpwstr>
  </property>
  <property fmtid="{D5CDD505-2E9C-101B-9397-08002B2CF9AE}" pid="3" name="KSOProductBuildVer">
    <vt:lpwstr>2052-12.1.0.17857</vt:lpwstr>
  </property>
</Properties>
</file>