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sldIdLst>
    <p:sldId id="2001" r:id="rId2"/>
    <p:sldId id="2377" r:id="rId3"/>
    <p:sldId id="2135" r:id="rId4"/>
    <p:sldId id="2524" r:id="rId5"/>
    <p:sldId id="2136" r:id="rId6"/>
    <p:sldId id="2500" r:id="rId7"/>
    <p:sldId id="2378" r:id="rId8"/>
    <p:sldId id="2138" r:id="rId9"/>
    <p:sldId id="2379" r:id="rId10"/>
    <p:sldId id="2380" r:id="rId11"/>
    <p:sldId id="2381" r:id="rId12"/>
    <p:sldId id="2382" r:id="rId13"/>
    <p:sldId id="2383" r:id="rId14"/>
    <p:sldId id="2384" r:id="rId15"/>
    <p:sldId id="2509" r:id="rId16"/>
    <p:sldId id="2510" r:id="rId17"/>
    <p:sldId id="2511" r:id="rId18"/>
    <p:sldId id="2512" r:id="rId19"/>
    <p:sldId id="2513" r:id="rId20"/>
    <p:sldId id="2525" r:id="rId21"/>
    <p:sldId id="2514" r:id="rId22"/>
    <p:sldId id="2515" r:id="rId23"/>
    <p:sldId id="2516" r:id="rId24"/>
    <p:sldId id="2517" r:id="rId25"/>
    <p:sldId id="2518" r:id="rId26"/>
    <p:sldId id="2519" r:id="rId27"/>
    <p:sldId id="2520" r:id="rId28"/>
    <p:sldId id="2521" r:id="rId29"/>
    <p:sldId id="2522" r:id="rId30"/>
    <p:sldId id="2523" r:id="rId31"/>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09">
          <p15:clr>
            <a:srgbClr val="A4A3A4"/>
          </p15:clr>
        </p15:guide>
        <p15:guide id="2" pos="284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11"/>
    <p:restoredTop sz="94648"/>
  </p:normalViewPr>
  <p:slideViewPr>
    <p:cSldViewPr snapToGrid="0">
      <p:cViewPr varScale="1">
        <p:scale>
          <a:sx n="64" d="100"/>
          <a:sy n="64" d="100"/>
        </p:scale>
        <p:origin x="184" y="1416"/>
      </p:cViewPr>
      <p:guideLst>
        <p:guide orient="horz" pos="2209"/>
        <p:guide pos="2847"/>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353910A-C2BD-4A5F-9DBE-200272F50698}"/>
              </a:ext>
            </a:extLst>
          </p:cNvPr>
          <p:cNvSpPr>
            <a:spLocks noGrp="1" noChangeArrowheads="1"/>
          </p:cNvSpPr>
          <p:nvPr>
            <p:ph type="dt" sz="half" idx="10"/>
          </p:nvPr>
        </p:nvSpPr>
        <p:spPr>
          <a:ln/>
        </p:spPr>
        <p:txBody>
          <a:bodyPr/>
          <a:lstStyle>
            <a:lvl1pPr>
              <a:defRPr/>
            </a:lvl1pPr>
          </a:lstStyle>
          <a:p>
            <a:pPr>
              <a:defRPr/>
            </a:pPr>
            <a:fld id="{43A5FC96-D976-4A7A-8796-AA8933B35951}" type="datetime1">
              <a:rPr lang="en-US" altLang="zh-CN"/>
              <a:pPr>
                <a:defRPr/>
              </a:pPr>
              <a:t>11/18/20</a:t>
            </a:fld>
            <a:endParaRPr lang="en-US" altLang="zh-CN" sz="1800" dirty="0">
              <a:solidFill>
                <a:schemeClr val="tx1"/>
              </a:solidFill>
            </a:endParaRPr>
          </a:p>
        </p:txBody>
      </p:sp>
      <p:sp>
        <p:nvSpPr>
          <p:cNvPr id="5" name="页脚占位符 4">
            <a:extLst>
              <a:ext uri="{FF2B5EF4-FFF2-40B4-BE49-F238E27FC236}">
                <a16:creationId xmlns:a16="http://schemas.microsoft.com/office/drawing/2014/main" id="{9E77C244-E005-42E6-BA60-84368C01E4E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C8596EA-6A63-4B0A-8941-F05AD48CD75B}"/>
              </a:ext>
            </a:extLst>
          </p:cNvPr>
          <p:cNvSpPr>
            <a:spLocks noGrp="1" noChangeArrowheads="1"/>
          </p:cNvSpPr>
          <p:nvPr>
            <p:ph type="sldNum" sz="quarter" idx="12"/>
          </p:nvPr>
        </p:nvSpPr>
        <p:spPr>
          <a:ln/>
        </p:spPr>
        <p:txBody>
          <a:bodyPr/>
          <a:lstStyle>
            <a:lvl1pPr>
              <a:defRPr/>
            </a:lvl1pPr>
          </a:lstStyle>
          <a:p>
            <a:fld id="{4D9E3446-5720-4D08-8675-6417BD32E85A}" type="slidenum">
              <a:rPr lang="zh-CN" altLang="en-US"/>
              <a:pPr/>
              <a:t>‹#›</a:t>
            </a:fld>
            <a:endParaRPr lang="en-US" altLang="zh-CN" sz="1800" b="0" dirty="0">
              <a:solidFill>
                <a:schemeClr val="tx1"/>
              </a:solidFill>
            </a:endParaRPr>
          </a:p>
        </p:txBody>
      </p:sp>
    </p:spTree>
    <p:extLst>
      <p:ext uri="{BB962C8B-B14F-4D97-AF65-F5344CB8AC3E}">
        <p14:creationId xmlns:p14="http://schemas.microsoft.com/office/powerpoint/2010/main" val="3530961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5AC86A-1D29-4B69-B256-D72546FF9AA5}"/>
              </a:ext>
            </a:extLst>
          </p:cNvPr>
          <p:cNvSpPr>
            <a:spLocks noGrp="1" noChangeArrowheads="1"/>
          </p:cNvSpPr>
          <p:nvPr>
            <p:ph type="dt" sz="half" idx="10"/>
          </p:nvPr>
        </p:nvSpPr>
        <p:spPr>
          <a:ln/>
        </p:spPr>
        <p:txBody>
          <a:bodyPr/>
          <a:lstStyle>
            <a:lvl1pPr>
              <a:defRPr/>
            </a:lvl1pPr>
          </a:lstStyle>
          <a:p>
            <a:pPr>
              <a:defRPr/>
            </a:pPr>
            <a:fld id="{1A520380-D314-4D5E-B030-25DD83651453}" type="datetime1">
              <a:rPr lang="en-US" altLang="zh-CN"/>
              <a:pPr>
                <a:defRPr/>
              </a:pPr>
              <a:t>11/18/20</a:t>
            </a:fld>
            <a:endParaRPr lang="en-US" altLang="zh-CN" sz="1800" dirty="0">
              <a:solidFill>
                <a:schemeClr val="tx1"/>
              </a:solidFill>
            </a:endParaRPr>
          </a:p>
        </p:txBody>
      </p:sp>
      <p:sp>
        <p:nvSpPr>
          <p:cNvPr id="5" name="页脚占位符 4">
            <a:extLst>
              <a:ext uri="{FF2B5EF4-FFF2-40B4-BE49-F238E27FC236}">
                <a16:creationId xmlns:a16="http://schemas.microsoft.com/office/drawing/2014/main" id="{28134A48-FF03-4AED-97C9-E91F609C00D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A69C696-4964-490F-8D85-1A0E6556C5A8}"/>
              </a:ext>
            </a:extLst>
          </p:cNvPr>
          <p:cNvSpPr>
            <a:spLocks noGrp="1" noChangeArrowheads="1"/>
          </p:cNvSpPr>
          <p:nvPr>
            <p:ph type="sldNum" sz="quarter" idx="12"/>
          </p:nvPr>
        </p:nvSpPr>
        <p:spPr>
          <a:ln/>
        </p:spPr>
        <p:txBody>
          <a:bodyPr/>
          <a:lstStyle>
            <a:lvl1pPr>
              <a:defRPr/>
            </a:lvl1pPr>
          </a:lstStyle>
          <a:p>
            <a:fld id="{898F576D-6A3C-4EE4-A4B7-B02EB1387978}" type="slidenum">
              <a:rPr lang="zh-CN" altLang="en-US"/>
              <a:pPr/>
              <a:t>‹#›</a:t>
            </a:fld>
            <a:endParaRPr lang="en-US" altLang="zh-CN" sz="1800" b="0" dirty="0">
              <a:solidFill>
                <a:schemeClr val="tx1"/>
              </a:solidFill>
            </a:endParaRPr>
          </a:p>
        </p:txBody>
      </p:sp>
    </p:spTree>
    <p:extLst>
      <p:ext uri="{BB962C8B-B14F-4D97-AF65-F5344CB8AC3E}">
        <p14:creationId xmlns:p14="http://schemas.microsoft.com/office/powerpoint/2010/main" val="12021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601186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6011862"/>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6BEEA6A-F070-4B12-AB0B-BD23F26AF161}"/>
              </a:ext>
            </a:extLst>
          </p:cNvPr>
          <p:cNvSpPr>
            <a:spLocks noGrp="1" noChangeArrowheads="1"/>
          </p:cNvSpPr>
          <p:nvPr>
            <p:ph type="dt" sz="half" idx="10"/>
          </p:nvPr>
        </p:nvSpPr>
        <p:spPr>
          <a:ln/>
        </p:spPr>
        <p:txBody>
          <a:bodyPr/>
          <a:lstStyle>
            <a:lvl1pPr>
              <a:defRPr/>
            </a:lvl1pPr>
          </a:lstStyle>
          <a:p>
            <a:pPr>
              <a:defRPr/>
            </a:pPr>
            <a:fld id="{420EFFD9-CA4A-4912-824F-D129E3AB885A}" type="datetime1">
              <a:rPr lang="en-US" altLang="zh-CN"/>
              <a:pPr>
                <a:defRPr/>
              </a:pPr>
              <a:t>11/18/20</a:t>
            </a:fld>
            <a:endParaRPr lang="en-US" altLang="zh-CN" sz="1800" dirty="0">
              <a:solidFill>
                <a:schemeClr val="tx1"/>
              </a:solidFill>
            </a:endParaRPr>
          </a:p>
        </p:txBody>
      </p:sp>
      <p:sp>
        <p:nvSpPr>
          <p:cNvPr id="5" name="页脚占位符 4">
            <a:extLst>
              <a:ext uri="{FF2B5EF4-FFF2-40B4-BE49-F238E27FC236}">
                <a16:creationId xmlns:a16="http://schemas.microsoft.com/office/drawing/2014/main" id="{7F47E061-5A85-4374-8058-9C3E863C878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18E9BA2-0518-46E7-A2C5-0C0AA6623995}"/>
              </a:ext>
            </a:extLst>
          </p:cNvPr>
          <p:cNvSpPr>
            <a:spLocks noGrp="1" noChangeArrowheads="1"/>
          </p:cNvSpPr>
          <p:nvPr>
            <p:ph type="sldNum" sz="quarter" idx="12"/>
          </p:nvPr>
        </p:nvSpPr>
        <p:spPr>
          <a:ln/>
        </p:spPr>
        <p:txBody>
          <a:bodyPr/>
          <a:lstStyle>
            <a:lvl1pPr>
              <a:defRPr/>
            </a:lvl1pPr>
          </a:lstStyle>
          <a:p>
            <a:fld id="{F32049F5-EF49-4C8D-B778-5AD9F9198681}" type="slidenum">
              <a:rPr lang="zh-CN" altLang="en-US"/>
              <a:pPr/>
              <a:t>‹#›</a:t>
            </a:fld>
            <a:endParaRPr lang="en-US" altLang="zh-CN" sz="1800" b="0" dirty="0">
              <a:solidFill>
                <a:schemeClr val="tx1"/>
              </a:solidFill>
            </a:endParaRPr>
          </a:p>
        </p:txBody>
      </p:sp>
    </p:spTree>
    <p:extLst>
      <p:ext uri="{BB962C8B-B14F-4D97-AF65-F5344CB8AC3E}">
        <p14:creationId xmlns:p14="http://schemas.microsoft.com/office/powerpoint/2010/main" val="4247126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439C78-62AB-4CE7-8634-0CCE6EFB0789}"/>
              </a:ext>
            </a:extLst>
          </p:cNvPr>
          <p:cNvSpPr>
            <a:spLocks noGrp="1" noChangeArrowheads="1"/>
          </p:cNvSpPr>
          <p:nvPr>
            <p:ph type="dt" sz="half" idx="10"/>
          </p:nvPr>
        </p:nvSpPr>
        <p:spPr>
          <a:ln/>
        </p:spPr>
        <p:txBody>
          <a:bodyPr/>
          <a:lstStyle>
            <a:lvl1pPr>
              <a:defRPr/>
            </a:lvl1pPr>
          </a:lstStyle>
          <a:p>
            <a:pPr>
              <a:defRPr/>
            </a:pPr>
            <a:fld id="{690E914C-6070-4373-9742-47157147FBA3}" type="datetime1">
              <a:rPr lang="en-US" altLang="zh-CN"/>
              <a:pPr>
                <a:defRPr/>
              </a:pPr>
              <a:t>11/18/20</a:t>
            </a:fld>
            <a:endParaRPr lang="en-US" altLang="zh-CN" sz="1800" dirty="0">
              <a:solidFill>
                <a:schemeClr val="tx1"/>
              </a:solidFill>
            </a:endParaRPr>
          </a:p>
        </p:txBody>
      </p:sp>
      <p:sp>
        <p:nvSpPr>
          <p:cNvPr id="5" name="页脚占位符 4">
            <a:extLst>
              <a:ext uri="{FF2B5EF4-FFF2-40B4-BE49-F238E27FC236}">
                <a16:creationId xmlns:a16="http://schemas.microsoft.com/office/drawing/2014/main" id="{59F5D0A0-6E56-48C6-8991-3C4DE05053B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D0E88FB-02BC-4CD5-9597-6E8FB65142A2}"/>
              </a:ext>
            </a:extLst>
          </p:cNvPr>
          <p:cNvSpPr>
            <a:spLocks noGrp="1" noChangeArrowheads="1"/>
          </p:cNvSpPr>
          <p:nvPr>
            <p:ph type="sldNum" sz="quarter" idx="12"/>
          </p:nvPr>
        </p:nvSpPr>
        <p:spPr>
          <a:ln/>
        </p:spPr>
        <p:txBody>
          <a:bodyPr/>
          <a:lstStyle>
            <a:lvl1pPr>
              <a:defRPr/>
            </a:lvl1pPr>
          </a:lstStyle>
          <a:p>
            <a:fld id="{9743B9F8-3D70-400C-9EE5-534C6F20BEED}" type="slidenum">
              <a:rPr lang="zh-CN" altLang="en-US"/>
              <a:pPr/>
              <a:t>‹#›</a:t>
            </a:fld>
            <a:endParaRPr lang="en-US" altLang="zh-CN" sz="1800" b="0" dirty="0">
              <a:solidFill>
                <a:schemeClr val="tx1"/>
              </a:solidFill>
            </a:endParaRPr>
          </a:p>
        </p:txBody>
      </p:sp>
    </p:spTree>
    <p:extLst>
      <p:ext uri="{BB962C8B-B14F-4D97-AF65-F5344CB8AC3E}">
        <p14:creationId xmlns:p14="http://schemas.microsoft.com/office/powerpoint/2010/main" val="2791819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EE7F2C-0B96-43DA-A2D2-00D4E6C079B5}"/>
              </a:ext>
            </a:extLst>
          </p:cNvPr>
          <p:cNvSpPr>
            <a:spLocks noGrp="1" noChangeArrowheads="1"/>
          </p:cNvSpPr>
          <p:nvPr>
            <p:ph type="dt" sz="half" idx="10"/>
          </p:nvPr>
        </p:nvSpPr>
        <p:spPr>
          <a:ln/>
        </p:spPr>
        <p:txBody>
          <a:bodyPr/>
          <a:lstStyle>
            <a:lvl1pPr>
              <a:defRPr/>
            </a:lvl1pPr>
          </a:lstStyle>
          <a:p>
            <a:pPr>
              <a:defRPr/>
            </a:pPr>
            <a:fld id="{06168515-436C-434C-9C43-75F7F58014AD}" type="datetime1">
              <a:rPr lang="en-US" altLang="zh-CN"/>
              <a:pPr>
                <a:defRPr/>
              </a:pPr>
              <a:t>11/18/20</a:t>
            </a:fld>
            <a:endParaRPr lang="en-US" altLang="zh-CN" sz="1800" dirty="0">
              <a:solidFill>
                <a:schemeClr val="tx1"/>
              </a:solidFill>
            </a:endParaRPr>
          </a:p>
        </p:txBody>
      </p:sp>
      <p:sp>
        <p:nvSpPr>
          <p:cNvPr id="5" name="页脚占位符 4">
            <a:extLst>
              <a:ext uri="{FF2B5EF4-FFF2-40B4-BE49-F238E27FC236}">
                <a16:creationId xmlns:a16="http://schemas.microsoft.com/office/drawing/2014/main" id="{994EACC7-DF84-4B6B-B5EA-2F61156E776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B5B9BB9-4690-45AF-BD99-B2BF1BB1C05D}"/>
              </a:ext>
            </a:extLst>
          </p:cNvPr>
          <p:cNvSpPr>
            <a:spLocks noGrp="1" noChangeArrowheads="1"/>
          </p:cNvSpPr>
          <p:nvPr>
            <p:ph type="sldNum" sz="quarter" idx="12"/>
          </p:nvPr>
        </p:nvSpPr>
        <p:spPr>
          <a:ln/>
        </p:spPr>
        <p:txBody>
          <a:bodyPr/>
          <a:lstStyle>
            <a:lvl1pPr>
              <a:defRPr/>
            </a:lvl1pPr>
          </a:lstStyle>
          <a:p>
            <a:fld id="{F4AA1349-5850-40C5-BBD8-DBA449E0BF54}" type="slidenum">
              <a:rPr lang="zh-CN" altLang="en-US"/>
              <a:pPr/>
              <a:t>‹#›</a:t>
            </a:fld>
            <a:endParaRPr lang="en-US" altLang="zh-CN" sz="1800" b="0" dirty="0">
              <a:solidFill>
                <a:schemeClr val="tx1"/>
              </a:solidFill>
            </a:endParaRPr>
          </a:p>
        </p:txBody>
      </p:sp>
    </p:spTree>
    <p:extLst>
      <p:ext uri="{BB962C8B-B14F-4D97-AF65-F5344CB8AC3E}">
        <p14:creationId xmlns:p14="http://schemas.microsoft.com/office/powerpoint/2010/main" val="4114585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6863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600200"/>
            <a:ext cx="4038600" cy="46863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82915517-78DD-432C-B139-572DAC8A5A51}"/>
              </a:ext>
            </a:extLst>
          </p:cNvPr>
          <p:cNvSpPr>
            <a:spLocks noGrp="1" noChangeArrowheads="1"/>
          </p:cNvSpPr>
          <p:nvPr>
            <p:ph type="dt" sz="half" idx="10"/>
          </p:nvPr>
        </p:nvSpPr>
        <p:spPr>
          <a:ln/>
        </p:spPr>
        <p:txBody>
          <a:bodyPr/>
          <a:lstStyle>
            <a:lvl1pPr>
              <a:defRPr/>
            </a:lvl1pPr>
          </a:lstStyle>
          <a:p>
            <a:pPr>
              <a:defRPr/>
            </a:pPr>
            <a:fld id="{9295D183-EDAE-4D5B-928E-A2AEA6179165}" type="datetime1">
              <a:rPr lang="en-US" altLang="zh-CN"/>
              <a:pPr>
                <a:defRPr/>
              </a:pPr>
              <a:t>11/18/20</a:t>
            </a:fld>
            <a:endParaRPr lang="en-US" altLang="zh-CN" sz="1800" dirty="0">
              <a:solidFill>
                <a:schemeClr val="tx1"/>
              </a:solidFill>
            </a:endParaRPr>
          </a:p>
        </p:txBody>
      </p:sp>
      <p:sp>
        <p:nvSpPr>
          <p:cNvPr id="6" name="页脚占位符 4">
            <a:extLst>
              <a:ext uri="{FF2B5EF4-FFF2-40B4-BE49-F238E27FC236}">
                <a16:creationId xmlns:a16="http://schemas.microsoft.com/office/drawing/2014/main" id="{B0BFE119-C1E8-42B6-B748-B8199E7C4AE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0DA6666-DF9B-4766-89E1-10BC9220489A}"/>
              </a:ext>
            </a:extLst>
          </p:cNvPr>
          <p:cNvSpPr>
            <a:spLocks noGrp="1" noChangeArrowheads="1"/>
          </p:cNvSpPr>
          <p:nvPr>
            <p:ph type="sldNum" sz="quarter" idx="12"/>
          </p:nvPr>
        </p:nvSpPr>
        <p:spPr>
          <a:ln/>
        </p:spPr>
        <p:txBody>
          <a:bodyPr/>
          <a:lstStyle>
            <a:lvl1pPr>
              <a:defRPr/>
            </a:lvl1pPr>
          </a:lstStyle>
          <a:p>
            <a:fld id="{DA1515AE-377B-4C37-92E7-FEEF3B2A6C9D}" type="slidenum">
              <a:rPr lang="zh-CN" altLang="en-US"/>
              <a:pPr/>
              <a:t>‹#›</a:t>
            </a:fld>
            <a:endParaRPr lang="en-US" altLang="zh-CN" sz="1800" b="0" dirty="0">
              <a:solidFill>
                <a:schemeClr val="tx1"/>
              </a:solidFill>
            </a:endParaRPr>
          </a:p>
        </p:txBody>
      </p:sp>
    </p:spTree>
    <p:extLst>
      <p:ext uri="{BB962C8B-B14F-4D97-AF65-F5344CB8AC3E}">
        <p14:creationId xmlns:p14="http://schemas.microsoft.com/office/powerpoint/2010/main" val="410176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14AA4AB6-00E3-4DFE-984C-2F5383F93750}"/>
              </a:ext>
            </a:extLst>
          </p:cNvPr>
          <p:cNvSpPr>
            <a:spLocks noGrp="1" noChangeArrowheads="1"/>
          </p:cNvSpPr>
          <p:nvPr>
            <p:ph type="dt" sz="half" idx="10"/>
          </p:nvPr>
        </p:nvSpPr>
        <p:spPr>
          <a:ln/>
        </p:spPr>
        <p:txBody>
          <a:bodyPr/>
          <a:lstStyle>
            <a:lvl1pPr>
              <a:defRPr/>
            </a:lvl1pPr>
          </a:lstStyle>
          <a:p>
            <a:pPr>
              <a:defRPr/>
            </a:pPr>
            <a:fld id="{1FD15114-4A91-4FF3-927D-1A8B3B50C5AC}" type="datetime1">
              <a:rPr lang="en-US" altLang="zh-CN"/>
              <a:pPr>
                <a:defRPr/>
              </a:pPr>
              <a:t>11/18/20</a:t>
            </a:fld>
            <a:endParaRPr lang="en-US" altLang="zh-CN" sz="1800" dirty="0">
              <a:solidFill>
                <a:schemeClr val="tx1"/>
              </a:solidFill>
            </a:endParaRPr>
          </a:p>
        </p:txBody>
      </p:sp>
      <p:sp>
        <p:nvSpPr>
          <p:cNvPr id="8" name="页脚占位符 4">
            <a:extLst>
              <a:ext uri="{FF2B5EF4-FFF2-40B4-BE49-F238E27FC236}">
                <a16:creationId xmlns:a16="http://schemas.microsoft.com/office/drawing/2014/main" id="{6C25A2A7-0B6D-455F-A60F-EFA8BDEB237C}"/>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0724E299-FDE2-48A9-9BDF-A397D5FABC79}"/>
              </a:ext>
            </a:extLst>
          </p:cNvPr>
          <p:cNvSpPr>
            <a:spLocks noGrp="1" noChangeArrowheads="1"/>
          </p:cNvSpPr>
          <p:nvPr>
            <p:ph type="sldNum" sz="quarter" idx="12"/>
          </p:nvPr>
        </p:nvSpPr>
        <p:spPr>
          <a:ln/>
        </p:spPr>
        <p:txBody>
          <a:bodyPr/>
          <a:lstStyle>
            <a:lvl1pPr>
              <a:defRPr/>
            </a:lvl1pPr>
          </a:lstStyle>
          <a:p>
            <a:fld id="{0DB38F14-925A-4DED-B75E-00268B070E4A}" type="slidenum">
              <a:rPr lang="zh-CN" altLang="en-US"/>
              <a:pPr/>
              <a:t>‹#›</a:t>
            </a:fld>
            <a:endParaRPr lang="en-US" altLang="zh-CN" sz="1800" b="0" dirty="0">
              <a:solidFill>
                <a:schemeClr val="tx1"/>
              </a:solidFill>
            </a:endParaRPr>
          </a:p>
        </p:txBody>
      </p:sp>
    </p:spTree>
    <p:extLst>
      <p:ext uri="{BB962C8B-B14F-4D97-AF65-F5344CB8AC3E}">
        <p14:creationId xmlns:p14="http://schemas.microsoft.com/office/powerpoint/2010/main" val="1254261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4E1583C3-C77D-4C48-ABB6-ABA0CC1226E7}"/>
              </a:ext>
            </a:extLst>
          </p:cNvPr>
          <p:cNvSpPr>
            <a:spLocks noGrp="1" noChangeArrowheads="1"/>
          </p:cNvSpPr>
          <p:nvPr>
            <p:ph type="dt" sz="half" idx="10"/>
          </p:nvPr>
        </p:nvSpPr>
        <p:spPr>
          <a:ln/>
        </p:spPr>
        <p:txBody>
          <a:bodyPr/>
          <a:lstStyle>
            <a:lvl1pPr>
              <a:defRPr/>
            </a:lvl1pPr>
          </a:lstStyle>
          <a:p>
            <a:pPr>
              <a:defRPr/>
            </a:pPr>
            <a:fld id="{E7F341DD-561A-4DF2-98B9-1F74667DEC14}" type="datetime1">
              <a:rPr lang="en-US" altLang="zh-CN"/>
              <a:pPr>
                <a:defRPr/>
              </a:pPr>
              <a:t>11/18/20</a:t>
            </a:fld>
            <a:endParaRPr lang="en-US" altLang="zh-CN" sz="1800" dirty="0">
              <a:solidFill>
                <a:schemeClr val="tx1"/>
              </a:solidFill>
            </a:endParaRPr>
          </a:p>
        </p:txBody>
      </p:sp>
      <p:sp>
        <p:nvSpPr>
          <p:cNvPr id="4" name="页脚占位符 4">
            <a:extLst>
              <a:ext uri="{FF2B5EF4-FFF2-40B4-BE49-F238E27FC236}">
                <a16:creationId xmlns:a16="http://schemas.microsoft.com/office/drawing/2014/main" id="{76FF5800-8107-4BFE-B8F3-DE9168F2B27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94E18BCA-8160-4E94-A557-4BD688C92A7F}"/>
              </a:ext>
            </a:extLst>
          </p:cNvPr>
          <p:cNvSpPr>
            <a:spLocks noGrp="1" noChangeArrowheads="1"/>
          </p:cNvSpPr>
          <p:nvPr>
            <p:ph type="sldNum" sz="quarter" idx="12"/>
          </p:nvPr>
        </p:nvSpPr>
        <p:spPr>
          <a:ln/>
        </p:spPr>
        <p:txBody>
          <a:bodyPr/>
          <a:lstStyle>
            <a:lvl1pPr>
              <a:defRPr/>
            </a:lvl1pPr>
          </a:lstStyle>
          <a:p>
            <a:fld id="{3118D664-FB20-4ACA-A162-6083238B6998}" type="slidenum">
              <a:rPr lang="zh-CN" altLang="en-US"/>
              <a:pPr/>
              <a:t>‹#›</a:t>
            </a:fld>
            <a:endParaRPr lang="en-US" altLang="zh-CN" sz="1800" b="0" dirty="0">
              <a:solidFill>
                <a:schemeClr val="tx1"/>
              </a:solidFill>
            </a:endParaRPr>
          </a:p>
        </p:txBody>
      </p:sp>
    </p:spTree>
    <p:extLst>
      <p:ext uri="{BB962C8B-B14F-4D97-AF65-F5344CB8AC3E}">
        <p14:creationId xmlns:p14="http://schemas.microsoft.com/office/powerpoint/2010/main" val="856663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272D507-F056-4EAB-AC93-1F0CA12B35B0}"/>
              </a:ext>
            </a:extLst>
          </p:cNvPr>
          <p:cNvSpPr>
            <a:spLocks noGrp="1" noChangeArrowheads="1"/>
          </p:cNvSpPr>
          <p:nvPr>
            <p:ph type="dt" sz="half" idx="10"/>
          </p:nvPr>
        </p:nvSpPr>
        <p:spPr>
          <a:ln/>
        </p:spPr>
        <p:txBody>
          <a:bodyPr/>
          <a:lstStyle>
            <a:lvl1pPr>
              <a:defRPr/>
            </a:lvl1pPr>
          </a:lstStyle>
          <a:p>
            <a:pPr>
              <a:defRPr/>
            </a:pPr>
            <a:fld id="{AA861981-885A-4104-8C54-569C3EFC968A}" type="datetime1">
              <a:rPr lang="en-US" altLang="zh-CN"/>
              <a:pPr>
                <a:defRPr/>
              </a:pPr>
              <a:t>11/18/20</a:t>
            </a:fld>
            <a:endParaRPr lang="en-US" altLang="zh-CN" sz="1800" dirty="0">
              <a:solidFill>
                <a:schemeClr val="tx1"/>
              </a:solidFill>
            </a:endParaRPr>
          </a:p>
        </p:txBody>
      </p:sp>
      <p:sp>
        <p:nvSpPr>
          <p:cNvPr id="3" name="页脚占位符 4">
            <a:extLst>
              <a:ext uri="{FF2B5EF4-FFF2-40B4-BE49-F238E27FC236}">
                <a16:creationId xmlns:a16="http://schemas.microsoft.com/office/drawing/2014/main" id="{C63F56B1-DC97-4C72-8B7B-BD8B5E63431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6880A248-104F-4D20-9A23-B87102E8F4CB}"/>
              </a:ext>
            </a:extLst>
          </p:cNvPr>
          <p:cNvSpPr>
            <a:spLocks noGrp="1" noChangeArrowheads="1"/>
          </p:cNvSpPr>
          <p:nvPr>
            <p:ph type="sldNum" sz="quarter" idx="12"/>
          </p:nvPr>
        </p:nvSpPr>
        <p:spPr>
          <a:ln/>
        </p:spPr>
        <p:txBody>
          <a:bodyPr/>
          <a:lstStyle>
            <a:lvl1pPr>
              <a:defRPr/>
            </a:lvl1pPr>
          </a:lstStyle>
          <a:p>
            <a:fld id="{A90BE097-0ACB-4074-86D4-FBD156ADAA7E}" type="slidenum">
              <a:rPr lang="zh-CN" altLang="en-US"/>
              <a:pPr/>
              <a:t>‹#›</a:t>
            </a:fld>
            <a:endParaRPr lang="en-US" altLang="zh-CN" sz="1800" b="0" dirty="0">
              <a:solidFill>
                <a:schemeClr val="tx1"/>
              </a:solidFill>
            </a:endParaRPr>
          </a:p>
        </p:txBody>
      </p:sp>
    </p:spTree>
    <p:extLst>
      <p:ext uri="{BB962C8B-B14F-4D97-AF65-F5344CB8AC3E}">
        <p14:creationId xmlns:p14="http://schemas.microsoft.com/office/powerpoint/2010/main" val="404622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9FFD8CD7-4F30-4763-90F0-01229F55B0C0}"/>
              </a:ext>
            </a:extLst>
          </p:cNvPr>
          <p:cNvSpPr>
            <a:spLocks noGrp="1" noChangeArrowheads="1"/>
          </p:cNvSpPr>
          <p:nvPr>
            <p:ph type="dt" sz="half" idx="10"/>
          </p:nvPr>
        </p:nvSpPr>
        <p:spPr>
          <a:ln/>
        </p:spPr>
        <p:txBody>
          <a:bodyPr/>
          <a:lstStyle>
            <a:lvl1pPr>
              <a:defRPr/>
            </a:lvl1pPr>
          </a:lstStyle>
          <a:p>
            <a:pPr>
              <a:defRPr/>
            </a:pPr>
            <a:fld id="{58D8FBAF-7DB8-45DD-B24E-55B0C3874BAB}" type="datetime1">
              <a:rPr lang="en-US" altLang="zh-CN"/>
              <a:pPr>
                <a:defRPr/>
              </a:pPr>
              <a:t>11/18/20</a:t>
            </a:fld>
            <a:endParaRPr lang="en-US" altLang="zh-CN" sz="1800" dirty="0">
              <a:solidFill>
                <a:schemeClr val="tx1"/>
              </a:solidFill>
            </a:endParaRPr>
          </a:p>
        </p:txBody>
      </p:sp>
      <p:sp>
        <p:nvSpPr>
          <p:cNvPr id="6" name="页脚占位符 4">
            <a:extLst>
              <a:ext uri="{FF2B5EF4-FFF2-40B4-BE49-F238E27FC236}">
                <a16:creationId xmlns:a16="http://schemas.microsoft.com/office/drawing/2014/main" id="{09812B9F-B775-4443-BAB0-0C9D27FDDE8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A3A8D6C-E16E-4EE9-996A-8714CAF30352}"/>
              </a:ext>
            </a:extLst>
          </p:cNvPr>
          <p:cNvSpPr>
            <a:spLocks noGrp="1" noChangeArrowheads="1"/>
          </p:cNvSpPr>
          <p:nvPr>
            <p:ph type="sldNum" sz="quarter" idx="12"/>
          </p:nvPr>
        </p:nvSpPr>
        <p:spPr>
          <a:ln/>
        </p:spPr>
        <p:txBody>
          <a:bodyPr/>
          <a:lstStyle>
            <a:lvl1pPr>
              <a:defRPr/>
            </a:lvl1pPr>
          </a:lstStyle>
          <a:p>
            <a:fld id="{E6CFBAA9-03C9-4651-B9F4-5B65EC4F1FF6}" type="slidenum">
              <a:rPr lang="zh-CN" altLang="en-US"/>
              <a:pPr/>
              <a:t>‹#›</a:t>
            </a:fld>
            <a:endParaRPr lang="en-US" altLang="zh-CN" sz="1800" b="0" dirty="0">
              <a:solidFill>
                <a:schemeClr val="tx1"/>
              </a:solidFill>
            </a:endParaRPr>
          </a:p>
        </p:txBody>
      </p:sp>
    </p:spTree>
    <p:extLst>
      <p:ext uri="{BB962C8B-B14F-4D97-AF65-F5344CB8AC3E}">
        <p14:creationId xmlns:p14="http://schemas.microsoft.com/office/powerpoint/2010/main" val="899562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Franklin Gothic Book" panose="020B0503020102020204" pitchFamily="34" charset="0"/>
            </a:endParaRP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967287DA-F84F-4106-AF97-28A0A6D6051B}"/>
              </a:ext>
            </a:extLst>
          </p:cNvPr>
          <p:cNvSpPr>
            <a:spLocks noGrp="1" noChangeArrowheads="1"/>
          </p:cNvSpPr>
          <p:nvPr>
            <p:ph type="dt" sz="half" idx="10"/>
          </p:nvPr>
        </p:nvSpPr>
        <p:spPr>
          <a:ln/>
        </p:spPr>
        <p:txBody>
          <a:bodyPr/>
          <a:lstStyle>
            <a:lvl1pPr>
              <a:defRPr/>
            </a:lvl1pPr>
          </a:lstStyle>
          <a:p>
            <a:pPr>
              <a:defRPr/>
            </a:pPr>
            <a:fld id="{8AFA1FA9-8C08-4826-AF1A-9296038F6EE8}" type="datetime1">
              <a:rPr lang="en-US" altLang="zh-CN"/>
              <a:pPr>
                <a:defRPr/>
              </a:pPr>
              <a:t>11/18/20</a:t>
            </a:fld>
            <a:endParaRPr lang="en-US" altLang="zh-CN" sz="1800" dirty="0">
              <a:solidFill>
                <a:schemeClr val="tx1"/>
              </a:solidFill>
            </a:endParaRPr>
          </a:p>
        </p:txBody>
      </p:sp>
      <p:sp>
        <p:nvSpPr>
          <p:cNvPr id="6" name="页脚占位符 4">
            <a:extLst>
              <a:ext uri="{FF2B5EF4-FFF2-40B4-BE49-F238E27FC236}">
                <a16:creationId xmlns:a16="http://schemas.microsoft.com/office/drawing/2014/main" id="{C44A1741-8FD5-4F20-8826-5AA862AEA0FC}"/>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D57C6097-2B09-4BB3-8A24-3A3BC8ED2E6C}"/>
              </a:ext>
            </a:extLst>
          </p:cNvPr>
          <p:cNvSpPr>
            <a:spLocks noGrp="1" noChangeArrowheads="1"/>
          </p:cNvSpPr>
          <p:nvPr>
            <p:ph type="sldNum" sz="quarter" idx="12"/>
          </p:nvPr>
        </p:nvSpPr>
        <p:spPr>
          <a:ln/>
        </p:spPr>
        <p:txBody>
          <a:bodyPr/>
          <a:lstStyle>
            <a:lvl1pPr>
              <a:defRPr/>
            </a:lvl1pPr>
          </a:lstStyle>
          <a:p>
            <a:fld id="{E11B3133-CED7-4AE8-B40D-E96EF0B6C19B}" type="slidenum">
              <a:rPr lang="zh-CN" altLang="en-US"/>
              <a:pPr/>
              <a:t>‹#›</a:t>
            </a:fld>
            <a:endParaRPr lang="en-US" altLang="zh-CN" sz="1800" b="0" dirty="0">
              <a:solidFill>
                <a:schemeClr val="tx1"/>
              </a:solidFill>
            </a:endParaRPr>
          </a:p>
        </p:txBody>
      </p:sp>
    </p:spTree>
    <p:extLst>
      <p:ext uri="{BB962C8B-B14F-4D97-AF65-F5344CB8AC3E}">
        <p14:creationId xmlns:p14="http://schemas.microsoft.com/office/powerpoint/2010/main" val="1806527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矩形 6">
            <a:extLst>
              <a:ext uri="{FF2B5EF4-FFF2-40B4-BE49-F238E27FC236}">
                <a16:creationId xmlns:a16="http://schemas.microsoft.com/office/drawing/2014/main" id="{188B655B-8731-4CDA-855C-1770D3559CE8}"/>
              </a:ext>
            </a:extLst>
          </p:cNvPr>
          <p:cNvSpPr>
            <a:spLocks noChangeArrowheads="1"/>
          </p:cNvSpPr>
          <p:nvPr/>
        </p:nvSpPr>
        <p:spPr bwMode="auto">
          <a:xfrm>
            <a:off x="0" y="6678613"/>
            <a:ext cx="9144000" cy="179387"/>
          </a:xfrm>
          <a:prstGeom prst="rect">
            <a:avLst/>
          </a:prstGeom>
          <a:gradFill rotWithShape="1">
            <a:gsLst>
              <a:gs pos="0">
                <a:srgbClr val="918415"/>
              </a:gs>
              <a:gs pos="50000">
                <a:srgbClr val="EEEDE7"/>
              </a:gs>
              <a:gs pos="100000">
                <a:srgbClr val="91841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黑体" panose="02010609060101010101" pitchFamily="49" charset="-122"/>
              <a:ea typeface="黑体" panose="02010609060101010101" pitchFamily="49" charset="-122"/>
              <a:sym typeface="黑体" panose="02010609060101010101" pitchFamily="49" charset="-122"/>
            </a:endParaRPr>
          </a:p>
        </p:txBody>
      </p:sp>
      <p:sp>
        <p:nvSpPr>
          <p:cNvPr id="1027" name="标题占位符 1">
            <a:extLst>
              <a:ext uri="{FF2B5EF4-FFF2-40B4-BE49-F238E27FC236}">
                <a16:creationId xmlns:a16="http://schemas.microsoft.com/office/drawing/2014/main" id="{EA39DF34-9BA2-4CB2-9793-2B40D4790AD8}"/>
              </a:ext>
            </a:extLst>
          </p:cNvPr>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sym typeface="Franklin Gothic Medium" panose="020B0603020102020204" pitchFamily="34" charset="0"/>
              </a:rPr>
              <a:t>单击此处编辑母版标题样式</a:t>
            </a:r>
          </a:p>
        </p:txBody>
      </p:sp>
      <p:sp>
        <p:nvSpPr>
          <p:cNvPr id="1028" name="文本占位符 2">
            <a:extLst>
              <a:ext uri="{FF2B5EF4-FFF2-40B4-BE49-F238E27FC236}">
                <a16:creationId xmlns:a16="http://schemas.microsoft.com/office/drawing/2014/main" id="{111593AF-298D-480C-B82F-88617E8DC87D}"/>
              </a:ext>
            </a:extLst>
          </p:cNvPr>
          <p:cNvSpPr>
            <a:spLocks noGrp="1" noChangeArrowheads="1"/>
          </p:cNvSpPr>
          <p:nvPr>
            <p:ph type="body" idx="1"/>
          </p:nvPr>
        </p:nvSpPr>
        <p:spPr bwMode="auto">
          <a:xfrm>
            <a:off x="457200" y="1600200"/>
            <a:ext cx="82296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sym typeface="Franklin Gothic Book" pitchFamily="2" charset="0"/>
              </a:rPr>
              <a:t>单击此处编辑母版文本样式</a:t>
            </a:r>
          </a:p>
          <a:p>
            <a:pPr lvl="1"/>
            <a:r>
              <a:rPr lang="zh-CN" altLang="zh-CN">
                <a:sym typeface="Franklin Gothic Book" pitchFamily="2" charset="0"/>
              </a:rPr>
              <a:t>第二级</a:t>
            </a:r>
          </a:p>
          <a:p>
            <a:pPr lvl="2"/>
            <a:r>
              <a:rPr lang="zh-CN" altLang="zh-CN">
                <a:sym typeface="Franklin Gothic Book" pitchFamily="2" charset="0"/>
              </a:rPr>
              <a:t>第三级</a:t>
            </a:r>
          </a:p>
          <a:p>
            <a:pPr lvl="3"/>
            <a:r>
              <a:rPr lang="zh-CN" altLang="zh-CN">
                <a:sym typeface="Franklin Gothic Book" pitchFamily="2" charset="0"/>
              </a:rPr>
              <a:t>第四级</a:t>
            </a:r>
          </a:p>
          <a:p>
            <a:pPr lvl="4"/>
            <a:r>
              <a:rPr lang="zh-CN" altLang="zh-CN">
                <a:sym typeface="Franklin Gothic Book" pitchFamily="2" charset="0"/>
              </a:rPr>
              <a:t>第五级</a:t>
            </a:r>
          </a:p>
        </p:txBody>
      </p:sp>
      <p:sp>
        <p:nvSpPr>
          <p:cNvPr id="1029" name="日期占位符 3">
            <a:extLst>
              <a:ext uri="{FF2B5EF4-FFF2-40B4-BE49-F238E27FC236}">
                <a16:creationId xmlns:a16="http://schemas.microsoft.com/office/drawing/2014/main" id="{12231D16-4311-494C-ADC6-FB4AF78AF357}"/>
              </a:ext>
            </a:extLst>
          </p:cNvPr>
          <p:cNvSpPr>
            <a:spLocks noGrp="1" noChangeArrowheads="1"/>
          </p:cNvSpPr>
          <p:nvPr>
            <p:ph type="dt" sz="half" idx="2"/>
          </p:nvPr>
        </p:nvSpPr>
        <p:spPr bwMode="auto">
          <a:xfrm>
            <a:off x="76200" y="6400800"/>
            <a:ext cx="3200400" cy="284163"/>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buFont typeface="Arial" panose="020B0604020202020204" pitchFamily="34" charset="0"/>
              <a:buNone/>
              <a:defRPr sz="1100" smtClean="0">
                <a:solidFill>
                  <a:srgbClr val="626262"/>
                </a:solidFill>
              </a:defRPr>
            </a:lvl1pPr>
          </a:lstStyle>
          <a:p>
            <a:pPr>
              <a:defRPr/>
            </a:pPr>
            <a:fld id="{D751D8D7-0F7C-4E75-9E40-0D075669ED91}" type="datetime1">
              <a:rPr lang="en-US" altLang="zh-CN"/>
              <a:pPr>
                <a:defRPr/>
              </a:pPr>
              <a:t>11/18/20</a:t>
            </a:fld>
            <a:endParaRPr lang="en-US" altLang="zh-CN" sz="1800" dirty="0">
              <a:solidFill>
                <a:schemeClr val="tx1"/>
              </a:solidFill>
            </a:endParaRPr>
          </a:p>
        </p:txBody>
      </p:sp>
      <p:sp>
        <p:nvSpPr>
          <p:cNvPr id="1030" name="页脚占位符 4">
            <a:extLst>
              <a:ext uri="{FF2B5EF4-FFF2-40B4-BE49-F238E27FC236}">
                <a16:creationId xmlns:a16="http://schemas.microsoft.com/office/drawing/2014/main" id="{689AA853-5010-4153-9846-C4607ADA225D}"/>
              </a:ext>
            </a:extLst>
          </p:cNvPr>
          <p:cNvSpPr>
            <a:spLocks noGrp="1" noChangeArrowheads="1"/>
          </p:cNvSpPr>
          <p:nvPr>
            <p:ph type="ftr" sz="quarter" idx="3"/>
          </p:nvPr>
        </p:nvSpPr>
        <p:spPr bwMode="auto">
          <a:xfrm>
            <a:off x="5334000" y="6400800"/>
            <a:ext cx="3733800" cy="284163"/>
          </a:xfrm>
          <a:prstGeom prst="rect">
            <a:avLst/>
          </a:prstGeom>
          <a:noFill/>
          <a:ln>
            <a:noFill/>
          </a:ln>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100">
                <a:solidFill>
                  <a:srgbClr val="626262"/>
                </a:solidFill>
              </a:defRPr>
            </a:lvl1pPr>
          </a:lstStyle>
          <a:p>
            <a:pPr>
              <a:defRPr/>
            </a:pPr>
            <a:endParaRPr lang="zh-CN" altLang="en-US"/>
          </a:p>
        </p:txBody>
      </p:sp>
      <p:sp>
        <p:nvSpPr>
          <p:cNvPr id="1031" name="灯片编号占位符 5">
            <a:extLst>
              <a:ext uri="{FF2B5EF4-FFF2-40B4-BE49-F238E27FC236}">
                <a16:creationId xmlns:a16="http://schemas.microsoft.com/office/drawing/2014/main" id="{1AA10144-FB29-4E4D-88C6-69D614A9D6EB}"/>
              </a:ext>
            </a:extLst>
          </p:cNvPr>
          <p:cNvSpPr>
            <a:spLocks noGrp="1" noChangeArrowheads="1"/>
          </p:cNvSpPr>
          <p:nvPr>
            <p:ph type="sldNum" sz="quarter" idx="4"/>
          </p:nvPr>
        </p:nvSpPr>
        <p:spPr bwMode="auto">
          <a:xfrm>
            <a:off x="4114800" y="6400800"/>
            <a:ext cx="914400" cy="282575"/>
          </a:xfrm>
          <a:prstGeom prst="rect">
            <a:avLst/>
          </a:prstGeom>
          <a:noFill/>
          <a:ln>
            <a:noFill/>
          </a:ln>
        </p:spPr>
        <p:txBody>
          <a:bodyPr vert="horz" wrap="square" lIns="45720" tIns="45720" rIns="45720" bIns="45720" numCol="1" anchor="ctr" anchorCtr="0" compatLnSpc="1">
            <a:prstTxWarp prst="textNoShape">
              <a:avLst/>
            </a:prstTxWarp>
          </a:bodyPr>
          <a:lstStyle>
            <a:lvl1pPr algn="ctr" eaLnBrk="1" hangingPunct="1">
              <a:buFont typeface="Arial" panose="020B0604020202020204" pitchFamily="34" charset="0"/>
              <a:buNone/>
              <a:defRPr sz="1100" b="1">
                <a:solidFill>
                  <a:srgbClr val="626262"/>
                </a:solidFill>
              </a:defRPr>
            </a:lvl1pPr>
          </a:lstStyle>
          <a:p>
            <a:fld id="{FB13DB7B-8A3C-49FF-AE0B-37F5C22DE420}" type="slidenum">
              <a:rPr lang="zh-CN" altLang="en-US"/>
              <a:pPr/>
              <a:t>‹#›</a:t>
            </a:fld>
            <a:endParaRPr lang="en-US" altLang="zh-CN" sz="1800" b="0" dirty="0">
              <a:solidFill>
                <a:schemeClr val="tx1"/>
              </a:solidFill>
            </a:endParaRPr>
          </a:p>
        </p:txBody>
      </p:sp>
      <p:sp>
        <p:nvSpPr>
          <p:cNvPr id="1032" name="矩形 7">
            <a:extLst>
              <a:ext uri="{FF2B5EF4-FFF2-40B4-BE49-F238E27FC236}">
                <a16:creationId xmlns:a16="http://schemas.microsoft.com/office/drawing/2014/main" id="{2B3CE2F3-FA36-4355-B568-DF2B620BD4CA}"/>
              </a:ext>
            </a:extLst>
          </p:cNvPr>
          <p:cNvSpPr>
            <a:spLocks noChangeArrowheads="1"/>
          </p:cNvSpPr>
          <p:nvPr/>
        </p:nvSpPr>
        <p:spPr bwMode="auto">
          <a:xfrm>
            <a:off x="0" y="0"/>
            <a:ext cx="9144000" cy="107950"/>
          </a:xfrm>
          <a:prstGeom prst="rect">
            <a:avLst/>
          </a:prstGeom>
          <a:gradFill rotWithShape="1">
            <a:gsLst>
              <a:gs pos="0">
                <a:srgbClr val="918415"/>
              </a:gs>
              <a:gs pos="50000">
                <a:srgbClr val="EEEDE7"/>
              </a:gs>
              <a:gs pos="100000">
                <a:srgbClr val="91841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黑体" panose="02010609060101010101" pitchFamily="49" charset="-122"/>
              <a:ea typeface="黑体" panose="02010609060101010101" pitchFamily="49" charset="-122"/>
              <a:sym typeface="黑体" panose="02010609060101010101" pitchFamily="49" charset="-122"/>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p:txStyles>
    <p:titleStyle>
      <a:lvl1pPr algn="ctr" rtl="0" eaLnBrk="0" fontAlgn="base" hangingPunct="0">
        <a:spcBef>
          <a:spcPct val="0"/>
        </a:spcBef>
        <a:spcAft>
          <a:spcPct val="0"/>
        </a:spcAft>
        <a:defRPr sz="4400" kern="1200">
          <a:solidFill>
            <a:schemeClr val="tx2"/>
          </a:solidFill>
          <a:latin typeface="+mj-lt"/>
          <a:ea typeface="+mj-ea"/>
          <a:cs typeface="+mj-cs"/>
          <a:sym typeface="Franklin Gothic Medium" panose="020B0603020102020204" pitchFamily="34" charset="0"/>
        </a:defRPr>
      </a:lvl1pPr>
      <a:lvl2pPr algn="ctr" rtl="0" eaLnBrk="0" fontAlgn="base" hangingPunct="0">
        <a:spcBef>
          <a:spcPct val="0"/>
        </a:spcBef>
        <a:spcAft>
          <a:spcPct val="0"/>
        </a:spcAft>
        <a:defRPr sz="4400">
          <a:solidFill>
            <a:schemeClr val="tx2"/>
          </a:solidFill>
          <a:latin typeface="Franklin Gothic Medium" panose="020B0603020102020204" pitchFamily="34" charset="0"/>
          <a:ea typeface="微软雅黑" panose="020B0503020204020204" pitchFamily="34" charset="-122"/>
          <a:sym typeface="Franklin Gothic Medium" panose="020B0603020102020204" pitchFamily="34" charset="0"/>
        </a:defRPr>
      </a:lvl2pPr>
      <a:lvl3pPr algn="ctr" rtl="0" eaLnBrk="0" fontAlgn="base" hangingPunct="0">
        <a:spcBef>
          <a:spcPct val="0"/>
        </a:spcBef>
        <a:spcAft>
          <a:spcPct val="0"/>
        </a:spcAft>
        <a:defRPr sz="4400">
          <a:solidFill>
            <a:schemeClr val="tx2"/>
          </a:solidFill>
          <a:latin typeface="Franklin Gothic Medium" panose="020B0603020102020204" pitchFamily="34" charset="0"/>
          <a:ea typeface="微软雅黑" panose="020B0503020204020204" pitchFamily="34" charset="-122"/>
          <a:sym typeface="Franklin Gothic Medium" panose="020B0603020102020204" pitchFamily="34" charset="0"/>
        </a:defRPr>
      </a:lvl3pPr>
      <a:lvl4pPr algn="ctr" rtl="0" eaLnBrk="0" fontAlgn="base" hangingPunct="0">
        <a:spcBef>
          <a:spcPct val="0"/>
        </a:spcBef>
        <a:spcAft>
          <a:spcPct val="0"/>
        </a:spcAft>
        <a:defRPr sz="4400">
          <a:solidFill>
            <a:schemeClr val="tx2"/>
          </a:solidFill>
          <a:latin typeface="Franklin Gothic Medium" panose="020B0603020102020204" pitchFamily="34" charset="0"/>
          <a:ea typeface="微软雅黑" panose="020B0503020204020204" pitchFamily="34" charset="-122"/>
          <a:sym typeface="Franklin Gothic Medium" panose="020B0603020102020204" pitchFamily="34" charset="0"/>
        </a:defRPr>
      </a:lvl4pPr>
      <a:lvl5pPr algn="ctr" rtl="0" eaLnBrk="0" fontAlgn="base" hangingPunct="0">
        <a:spcBef>
          <a:spcPct val="0"/>
        </a:spcBef>
        <a:spcAft>
          <a:spcPct val="0"/>
        </a:spcAft>
        <a:defRPr sz="4400">
          <a:solidFill>
            <a:schemeClr val="tx2"/>
          </a:solidFill>
          <a:latin typeface="Franklin Gothic Medium" panose="020B0603020102020204" pitchFamily="34" charset="0"/>
          <a:ea typeface="微软雅黑" panose="020B0503020204020204" pitchFamily="34" charset="-122"/>
          <a:sym typeface="Franklin Gothic Medium" panose="020B0603020102020204" pitchFamily="34" charset="0"/>
        </a:defRPr>
      </a:lvl5pPr>
      <a:lvl6pPr marL="457200" algn="ctr" rtl="0" fontAlgn="base">
        <a:spcBef>
          <a:spcPct val="0"/>
        </a:spcBef>
        <a:spcAft>
          <a:spcPct val="0"/>
        </a:spcAft>
        <a:defRPr sz="4400">
          <a:solidFill>
            <a:schemeClr val="tx2"/>
          </a:solidFill>
          <a:latin typeface="Franklin Gothic Medium" panose="020B0603020102020204" pitchFamily="34" charset="0"/>
          <a:ea typeface="微软雅黑" panose="020B0503020204020204" pitchFamily="34" charset="-122"/>
          <a:sym typeface="Franklin Gothic Medium" panose="020B0603020102020204" pitchFamily="34" charset="0"/>
        </a:defRPr>
      </a:lvl6pPr>
      <a:lvl7pPr marL="914400" algn="ctr" rtl="0" fontAlgn="base">
        <a:spcBef>
          <a:spcPct val="0"/>
        </a:spcBef>
        <a:spcAft>
          <a:spcPct val="0"/>
        </a:spcAft>
        <a:defRPr sz="4400">
          <a:solidFill>
            <a:schemeClr val="tx2"/>
          </a:solidFill>
          <a:latin typeface="Franklin Gothic Medium" panose="020B0603020102020204" pitchFamily="34" charset="0"/>
          <a:ea typeface="微软雅黑" panose="020B0503020204020204" pitchFamily="34" charset="-122"/>
          <a:sym typeface="Franklin Gothic Medium" panose="020B0603020102020204" pitchFamily="34" charset="0"/>
        </a:defRPr>
      </a:lvl7pPr>
      <a:lvl8pPr marL="1371600" algn="ctr" rtl="0" fontAlgn="base">
        <a:spcBef>
          <a:spcPct val="0"/>
        </a:spcBef>
        <a:spcAft>
          <a:spcPct val="0"/>
        </a:spcAft>
        <a:defRPr sz="4400">
          <a:solidFill>
            <a:schemeClr val="tx2"/>
          </a:solidFill>
          <a:latin typeface="Franklin Gothic Medium" panose="020B0603020102020204" pitchFamily="34" charset="0"/>
          <a:ea typeface="微软雅黑" panose="020B0503020204020204" pitchFamily="34" charset="-122"/>
          <a:sym typeface="Franklin Gothic Medium" panose="020B0603020102020204" pitchFamily="34" charset="0"/>
        </a:defRPr>
      </a:lvl8pPr>
      <a:lvl9pPr marL="1828800" algn="ctr" rtl="0" fontAlgn="base">
        <a:spcBef>
          <a:spcPct val="0"/>
        </a:spcBef>
        <a:spcAft>
          <a:spcPct val="0"/>
        </a:spcAft>
        <a:defRPr sz="4400">
          <a:solidFill>
            <a:schemeClr val="tx2"/>
          </a:solidFill>
          <a:latin typeface="Franklin Gothic Medium" panose="020B0603020102020204" pitchFamily="34" charset="0"/>
          <a:ea typeface="微软雅黑" panose="020B0503020204020204" pitchFamily="34" charset="-122"/>
          <a:sym typeface="Franklin Gothic Medium" panose="020B0603020102020204" pitchFamily="34" charset="0"/>
        </a:defRPr>
      </a:lvl9pPr>
    </p:titleStyle>
    <p:bodyStyle>
      <a:lvl1pPr marL="342900" indent="-342900" algn="l" defTabSz="0" rtl="0" eaLnBrk="0" fontAlgn="base" hangingPunct="0">
        <a:spcBef>
          <a:spcPct val="20000"/>
        </a:spcBef>
        <a:spcAft>
          <a:spcPct val="0"/>
        </a:spcAft>
        <a:buClr>
          <a:schemeClr val="tx2"/>
        </a:buClr>
        <a:buSzPct val="50000"/>
        <a:buFont typeface="Wingdings 2" panose="05020102010507070707" pitchFamily="18" charset="2"/>
        <a:buChar char="ß"/>
        <a:defRPr sz="3200" kern="1200">
          <a:solidFill>
            <a:schemeClr val="tx1"/>
          </a:solidFill>
          <a:latin typeface="+mn-lt"/>
          <a:ea typeface="+mn-ea"/>
          <a:cs typeface="+mn-cs"/>
          <a:sym typeface="Franklin Gothic Book" pitchFamily="2" charset="0"/>
        </a:defRPr>
      </a:lvl1pPr>
      <a:lvl2pPr marL="742950" indent="-285750" algn="l" defTabSz="0" rtl="0" eaLnBrk="0" fontAlgn="base" hangingPunct="0">
        <a:spcBef>
          <a:spcPct val="20000"/>
        </a:spcBef>
        <a:spcAft>
          <a:spcPct val="0"/>
        </a:spcAft>
        <a:buClr>
          <a:schemeClr val="tx2"/>
        </a:buClr>
        <a:buSzPct val="50000"/>
        <a:buFont typeface="Wingdings 2" panose="05020102010507070707" pitchFamily="18" charset="2"/>
        <a:buChar char="Þ"/>
        <a:defRPr sz="2800" kern="1200">
          <a:solidFill>
            <a:schemeClr val="tx1"/>
          </a:solidFill>
          <a:latin typeface="+mn-lt"/>
          <a:ea typeface="+mn-ea"/>
          <a:cs typeface="+mn-cs"/>
          <a:sym typeface="Franklin Gothic Book" pitchFamily="2" charset="0"/>
        </a:defRPr>
      </a:lvl2pPr>
      <a:lvl3pPr marL="1143000" indent="-228600" algn="l" defTabSz="0" rtl="0" eaLnBrk="0" fontAlgn="base" hangingPunct="0">
        <a:spcBef>
          <a:spcPct val="20000"/>
        </a:spcBef>
        <a:spcAft>
          <a:spcPct val="0"/>
        </a:spcAft>
        <a:buClr>
          <a:schemeClr val="tx2"/>
        </a:buClr>
        <a:buSzPct val="50000"/>
        <a:buFont typeface="Wingdings 2" panose="05020102010507070707" pitchFamily="18" charset="2"/>
        <a:buChar char=""/>
        <a:defRPr sz="2400" kern="1200">
          <a:solidFill>
            <a:schemeClr val="tx1"/>
          </a:solidFill>
          <a:latin typeface="+mn-lt"/>
          <a:ea typeface="+mn-ea"/>
          <a:cs typeface="+mn-cs"/>
          <a:sym typeface="Franklin Gothic Book" pitchFamily="2" charset="0"/>
        </a:defRPr>
      </a:lvl3pPr>
      <a:lvl4pPr marL="1600200" indent="-228600" algn="l" defTabSz="0" rtl="0" eaLnBrk="0" fontAlgn="base" hangingPunct="0">
        <a:spcBef>
          <a:spcPct val="20000"/>
        </a:spcBef>
        <a:spcAft>
          <a:spcPct val="0"/>
        </a:spcAft>
        <a:buClr>
          <a:schemeClr val="tx2"/>
        </a:buClr>
        <a:buSzPct val="50000"/>
        <a:buFont typeface="Wingdings 2" panose="05020102010507070707" pitchFamily="18" charset="2"/>
        <a:buChar char=""/>
        <a:defRPr sz="2000" kern="1200">
          <a:solidFill>
            <a:schemeClr val="tx1"/>
          </a:solidFill>
          <a:latin typeface="+mn-lt"/>
          <a:ea typeface="+mn-ea"/>
          <a:cs typeface="+mn-cs"/>
          <a:sym typeface="Franklin Gothic Book" pitchFamily="2" charset="0"/>
        </a:defRPr>
      </a:lvl4pPr>
      <a:lvl5pPr marL="2057400" indent="-228600" algn="l" defTabSz="0" rtl="0" eaLnBrk="0" fontAlgn="base" hangingPunct="0">
        <a:spcBef>
          <a:spcPct val="20000"/>
        </a:spcBef>
        <a:spcAft>
          <a:spcPct val="0"/>
        </a:spcAft>
        <a:buClr>
          <a:schemeClr val="tx2"/>
        </a:buClr>
        <a:buSzPct val="50000"/>
        <a:buFont typeface="Wingdings 2" panose="05020102010507070707" pitchFamily="18" charset="2"/>
        <a:buChar char=""/>
        <a:defRPr sz="2000" kern="1200">
          <a:solidFill>
            <a:schemeClr val="tx1"/>
          </a:solidFill>
          <a:latin typeface="+mn-lt"/>
          <a:ea typeface="+mn-ea"/>
          <a:cs typeface="+mn-cs"/>
          <a:sym typeface="Franklin Gothic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6.jpe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xml"/><Relationship Id="rId5" Type="http://schemas.openxmlformats.org/officeDocument/2006/relationships/image" Target="../media/image76.jpeg"/><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60D52BE-96E0-4360-81ED-B282A06EE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3" y="1177925"/>
            <a:ext cx="9075737"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文本框 29700">
            <a:extLst>
              <a:ext uri="{FF2B5EF4-FFF2-40B4-BE49-F238E27FC236}">
                <a16:creationId xmlns:a16="http://schemas.microsoft.com/office/drawing/2014/main" id="{8A94BF06-0B65-45CD-99E3-7D51B6CD976B}"/>
              </a:ext>
            </a:extLst>
          </p:cNvPr>
          <p:cNvSpPr>
            <a:spLocks noChangeArrowheads="1"/>
          </p:cNvSpPr>
          <p:nvPr/>
        </p:nvSpPr>
        <p:spPr bwMode="auto">
          <a:xfrm>
            <a:off x="1252330" y="5187398"/>
            <a:ext cx="73947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solidFill>
                  <a:schemeClr val="accent2"/>
                </a:solidFill>
                <a:latin typeface="+mn-lt"/>
                <a:ea typeface="+mn-ea"/>
                <a:cs typeface="+mn-ea"/>
                <a:sym typeface="+mn-lt"/>
              </a:rPr>
              <a:t>Zhang </a:t>
            </a:r>
            <a:r>
              <a:rPr sz="2400" b="1" dirty="0" err="1">
                <a:solidFill>
                  <a:schemeClr val="accent2"/>
                </a:solidFill>
                <a:latin typeface="+mn-lt"/>
                <a:ea typeface="+mn-ea"/>
                <a:cs typeface="+mn-ea"/>
                <a:sym typeface="+mn-lt"/>
              </a:rPr>
              <a:t>Chengzhi</a:t>
            </a:r>
            <a:endParaRPr lang="en-US" sz="2400" b="1" dirty="0">
              <a:solidFill>
                <a:schemeClr val="accent2"/>
              </a:solidFill>
              <a:latin typeface="+mn-lt"/>
              <a:ea typeface="+mn-ea"/>
              <a:cs typeface="+mn-ea"/>
              <a:sym typeface="+mn-lt"/>
            </a:endParaRPr>
          </a:p>
          <a:p>
            <a:pPr algn="ctr" eaLnBrk="1" hangingPunct="1">
              <a:spcBef>
                <a:spcPct val="0"/>
              </a:spcBef>
              <a:buClrTx/>
              <a:buSzTx/>
              <a:buFont typeface="Arial" panose="020B0604020202020204" pitchFamily="34" charset="0"/>
              <a:buNone/>
            </a:pPr>
            <a:r>
              <a:rPr sz="2400" b="1" dirty="0">
                <a:solidFill>
                  <a:schemeClr val="accent2"/>
                </a:solidFill>
                <a:latin typeface="+mn-lt"/>
                <a:ea typeface="+mn-ea"/>
                <a:cs typeface="+mn-ea"/>
                <a:sym typeface="+mn-lt"/>
              </a:rPr>
              <a:t> </a:t>
            </a:r>
            <a:r>
              <a:rPr sz="2400" b="1" baseline="0" dirty="0">
                <a:solidFill>
                  <a:schemeClr val="accent2"/>
                </a:solidFill>
                <a:latin typeface="+mn-lt"/>
                <a:ea typeface="+mn-ea"/>
                <a:cs typeface="+mn-ea"/>
                <a:sym typeface="+mn-lt"/>
              </a:rPr>
              <a:t>National</a:t>
            </a:r>
            <a:r>
              <a:rPr sz="2400" baseline="0" dirty="0">
                <a:solidFill>
                  <a:schemeClr val="accent2"/>
                </a:solidFill>
                <a:latin typeface="+mn-lt"/>
                <a:ea typeface="+mn-ea"/>
                <a:cs typeface="+mn-ea"/>
                <a:sym typeface="+mn-lt"/>
              </a:rPr>
              <a:t> </a:t>
            </a:r>
            <a:r>
              <a:rPr sz="2400" b="1" baseline="0" dirty="0">
                <a:solidFill>
                  <a:schemeClr val="accent2"/>
                </a:solidFill>
                <a:latin typeface="+mn-lt"/>
                <a:ea typeface="+mn-ea"/>
                <a:cs typeface="+mn-ea"/>
                <a:sym typeface="+mn-lt"/>
              </a:rPr>
              <a:t>Food</a:t>
            </a:r>
            <a:r>
              <a:rPr sz="2400" baseline="0" dirty="0">
                <a:solidFill>
                  <a:schemeClr val="accent2"/>
                </a:solidFill>
                <a:latin typeface="+mn-lt"/>
                <a:ea typeface="+mn-ea"/>
                <a:cs typeface="+mn-ea"/>
                <a:sym typeface="+mn-lt"/>
              </a:rPr>
              <a:t> </a:t>
            </a:r>
            <a:r>
              <a:rPr sz="2400" b="1" baseline="0" dirty="0">
                <a:solidFill>
                  <a:schemeClr val="accent2"/>
                </a:solidFill>
                <a:latin typeface="+mn-lt"/>
                <a:ea typeface="+mn-ea"/>
                <a:cs typeface="+mn-ea"/>
                <a:sym typeface="+mn-lt"/>
              </a:rPr>
              <a:t>and</a:t>
            </a:r>
            <a:r>
              <a:rPr sz="2400" baseline="0" dirty="0">
                <a:solidFill>
                  <a:schemeClr val="accent2"/>
                </a:solidFill>
                <a:latin typeface="+mn-lt"/>
                <a:ea typeface="+mn-ea"/>
                <a:cs typeface="+mn-ea"/>
                <a:sym typeface="+mn-lt"/>
              </a:rPr>
              <a:t> </a:t>
            </a:r>
            <a:r>
              <a:rPr sz="2400" b="1" baseline="0" dirty="0">
                <a:solidFill>
                  <a:schemeClr val="accent2"/>
                </a:solidFill>
                <a:latin typeface="+mn-lt"/>
                <a:ea typeface="+mn-ea"/>
                <a:cs typeface="+mn-ea"/>
                <a:sym typeface="+mn-lt"/>
              </a:rPr>
              <a:t>Strategic</a:t>
            </a:r>
            <a:r>
              <a:rPr sz="2400" baseline="0" dirty="0">
                <a:solidFill>
                  <a:schemeClr val="accent2"/>
                </a:solidFill>
                <a:latin typeface="+mn-lt"/>
                <a:ea typeface="+mn-ea"/>
                <a:cs typeface="+mn-ea"/>
                <a:sym typeface="+mn-lt"/>
              </a:rPr>
              <a:t> </a:t>
            </a:r>
            <a:r>
              <a:rPr sz="2400" b="1" baseline="0" dirty="0">
                <a:solidFill>
                  <a:schemeClr val="accent2"/>
                </a:solidFill>
                <a:latin typeface="+mn-lt"/>
                <a:ea typeface="+mn-ea"/>
                <a:cs typeface="+mn-ea"/>
                <a:sym typeface="+mn-lt"/>
              </a:rPr>
              <a:t>Reserves</a:t>
            </a:r>
            <a:r>
              <a:rPr sz="2400" baseline="0" dirty="0">
                <a:solidFill>
                  <a:schemeClr val="accent2"/>
                </a:solidFill>
                <a:latin typeface="+mn-lt"/>
                <a:ea typeface="+mn-ea"/>
                <a:cs typeface="+mn-ea"/>
                <a:sym typeface="+mn-lt"/>
              </a:rPr>
              <a:t> </a:t>
            </a:r>
            <a:r>
              <a:rPr sz="2400" b="1" baseline="0" dirty="0">
                <a:solidFill>
                  <a:schemeClr val="accent2"/>
                </a:solidFill>
                <a:latin typeface="+mn-lt"/>
                <a:ea typeface="+mn-ea"/>
                <a:cs typeface="+mn-ea"/>
                <a:sym typeface="+mn-lt"/>
              </a:rPr>
              <a:t>Administration</a:t>
            </a:r>
            <a:r>
              <a:rPr sz="2400" baseline="0" dirty="0">
                <a:solidFill>
                  <a:schemeClr val="accent2"/>
                </a:solidFill>
                <a:latin typeface="+mn-lt"/>
                <a:ea typeface="+mn-ea"/>
                <a:cs typeface="+mn-ea"/>
                <a:sym typeface="+mn-lt"/>
              </a:rPr>
              <a:t> </a:t>
            </a:r>
          </a:p>
          <a:p>
            <a:pPr algn="ctr" eaLnBrk="1" hangingPunct="1">
              <a:spcBef>
                <a:spcPct val="0"/>
              </a:spcBef>
              <a:buClrTx/>
              <a:buSzTx/>
              <a:buFont typeface="Arial" panose="020B0604020202020204" pitchFamily="34" charset="0"/>
              <a:buNone/>
            </a:pPr>
            <a:r>
              <a:rPr sz="1800" b="1" dirty="0">
                <a:solidFill>
                  <a:schemeClr val="accent2"/>
                </a:solidFill>
                <a:latin typeface="+mn-lt"/>
                <a:ea typeface="+mn-ea"/>
                <a:cs typeface="+mn-ea"/>
                <a:sym typeface="+mn-lt"/>
              </a:rPr>
              <a:t>September 2020</a:t>
            </a:r>
            <a:r>
              <a:rPr dirty="0">
                <a:latin typeface="+mn-lt"/>
                <a:ea typeface="+mn-ea"/>
                <a:cs typeface="+mn-ea"/>
                <a:sym typeface="+mn-lt"/>
              </a:rPr>
              <a:t> </a:t>
            </a:r>
            <a:endParaRPr lang="zh-CN" altLang="en-US" sz="1800" dirty="0">
              <a:latin typeface="+mn-lt"/>
              <a:ea typeface="+mn-ea"/>
              <a:cs typeface="+mn-ea"/>
              <a:sym typeface="+mn-lt"/>
            </a:endParaRPr>
          </a:p>
        </p:txBody>
      </p:sp>
      <p:sp>
        <p:nvSpPr>
          <p:cNvPr id="2052" name="文本框 29701">
            <a:extLst>
              <a:ext uri="{FF2B5EF4-FFF2-40B4-BE49-F238E27FC236}">
                <a16:creationId xmlns:a16="http://schemas.microsoft.com/office/drawing/2014/main" id="{A3ED40CC-5E43-4B93-AD53-611483AAD786}"/>
              </a:ext>
            </a:extLst>
          </p:cNvPr>
          <p:cNvSpPr>
            <a:spLocks noChangeArrowheads="1"/>
          </p:cNvSpPr>
          <p:nvPr/>
        </p:nvSpPr>
        <p:spPr bwMode="auto">
          <a:xfrm>
            <a:off x="127000" y="1388239"/>
            <a:ext cx="9017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6000" b="1" dirty="0">
                <a:latin typeface="+mn-lt"/>
                <a:ea typeface="+mn-ea"/>
                <a:cs typeface="+mn-ea"/>
                <a:sym typeface="+mn-lt"/>
              </a:rPr>
              <a:t>China's Experience in </a:t>
            </a:r>
            <a:r>
              <a:rPr sz="6000" b="1" baseline="0" dirty="0">
                <a:latin typeface="+mn-lt"/>
                <a:ea typeface="+mn-ea"/>
                <a:cs typeface="+mn-ea"/>
                <a:sym typeface="+mn-lt"/>
              </a:rPr>
              <a:t>Post-Harvest Food Loss Reduction</a:t>
            </a:r>
            <a:r>
              <a:rPr sz="6000" dirty="0">
                <a:latin typeface="+mn-lt"/>
                <a:ea typeface="+mn-ea"/>
                <a:cs typeface="+mn-ea"/>
                <a:sym typeface="+mn-lt"/>
              </a:rPr>
              <a:t> </a:t>
            </a:r>
            <a:endParaRPr lang="zh-CN" altLang="en-US" sz="6000" dirty="0">
              <a:latin typeface="+mn-lt"/>
              <a:ea typeface="+mn-ea"/>
              <a:cs typeface="+mn-ea"/>
              <a:sym typeface="+mn-lt"/>
            </a:endParaRPr>
          </a:p>
        </p:txBody>
      </p:sp>
      <p:pic>
        <p:nvPicPr>
          <p:cNvPr id="2053" name="Picture 5">
            <a:extLst>
              <a:ext uri="{FF2B5EF4-FFF2-40B4-BE49-F238E27FC236}">
                <a16:creationId xmlns:a16="http://schemas.microsoft.com/office/drawing/2014/main" id="{5B28D984-9EB4-402C-A3B7-072E2C2EC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4913" y="-19050"/>
            <a:ext cx="1554162"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9A8372D4-2E50-9042-84D4-45BAA8230C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285750"/>
            <a:ext cx="2032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MasterPhAnim="0">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11266" name="灯片编号占位符 1">
            <a:extLst>
              <a:ext uri="{FF2B5EF4-FFF2-40B4-BE49-F238E27FC236}">
                <a16:creationId xmlns:a16="http://schemas.microsoft.com/office/drawing/2014/main" id="{DA560E41-1919-459E-939C-55442FBA4EAD}"/>
              </a:ext>
            </a:extLst>
          </p:cNvPr>
          <p:cNvSpPr>
            <a:spLocks noGrp="1" noChangeArrowheads="1"/>
          </p:cNvSpPr>
          <p:nvPr/>
        </p:nvSpPr>
        <p:spPr bwMode="auto">
          <a:xfrm>
            <a:off x="10948988" y="6477000"/>
            <a:ext cx="1600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r" eaLnBrk="1" hangingPunct="1">
              <a:spcBef>
                <a:spcPct val="0"/>
              </a:spcBef>
              <a:buClrTx/>
              <a:buSzTx/>
              <a:buFont typeface="Arial" panose="020B0604020202020204" pitchFamily="34" charset="0"/>
              <a:buNone/>
            </a:pPr>
            <a:r>
              <a:rPr sz="1400" baseline="0" dirty="0">
                <a:solidFill>
                  <a:srgbClr val="000000"/>
                </a:solidFill>
                <a:latin typeface="+mn-lt"/>
                <a:ea typeface="+mn-ea"/>
                <a:cs typeface="+mn-ea"/>
                <a:sym typeface="+mn-lt"/>
              </a:rPr>
              <a:t>10</a:t>
            </a:r>
            <a:endParaRPr lang="en-US" altLang="zh-CN" sz="1400" dirty="0">
              <a:latin typeface="+mn-lt"/>
              <a:ea typeface="+mn-ea"/>
              <a:cs typeface="+mn-ea"/>
              <a:sym typeface="+mn-lt"/>
            </a:endParaRPr>
          </a:p>
        </p:txBody>
      </p:sp>
      <p:sp>
        <p:nvSpPr>
          <p:cNvPr id="11267" name="Rectangle 82">
            <a:extLst>
              <a:ext uri="{FF2B5EF4-FFF2-40B4-BE49-F238E27FC236}">
                <a16:creationId xmlns:a16="http://schemas.microsoft.com/office/drawing/2014/main" id="{FD903A42-8ACB-45CC-92E4-A9B63B6C4E57}"/>
              </a:ext>
            </a:extLst>
          </p:cNvPr>
          <p:cNvSpPr>
            <a:spLocks noChangeArrowheads="1"/>
          </p:cNvSpPr>
          <p:nvPr/>
        </p:nvSpPr>
        <p:spPr bwMode="auto">
          <a:xfrm>
            <a:off x="844550" y="930533"/>
            <a:ext cx="7508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baseline="0" dirty="0">
                <a:latin typeface="+mn-lt"/>
                <a:ea typeface="+mn-ea"/>
                <a:cs typeface="+mn-ea"/>
                <a:sym typeface="+mn-lt"/>
              </a:rPr>
              <a:t>2. The global food supply and demand are in balance on the whole</a:t>
            </a:r>
            <a:r>
              <a:rPr sz="2000" dirty="0">
                <a:latin typeface="+mn-lt"/>
                <a:ea typeface="+mn-ea"/>
                <a:cs typeface="+mn-ea"/>
                <a:sym typeface="+mn-lt"/>
              </a:rPr>
              <a:t> </a:t>
            </a:r>
            <a:endParaRPr lang="zh-CN" altLang="en-US" sz="2000" dirty="0">
              <a:solidFill>
                <a:schemeClr val="bg1"/>
              </a:solidFill>
              <a:latin typeface="+mn-lt"/>
              <a:ea typeface="+mn-ea"/>
              <a:cs typeface="+mn-ea"/>
              <a:sym typeface="+mn-lt"/>
            </a:endParaRPr>
          </a:p>
        </p:txBody>
      </p:sp>
      <p:pic>
        <p:nvPicPr>
          <p:cNvPr id="11268" name="Picture 2" descr="https://timgsa.baidu.com/timg?image&amp;quality=80&amp;size=b9999_10000&amp;sec=1599544739765&amp;di=e09493375e0baa9fd779535d4aadc835&amp;imgtype=0&amp;src=http%3A%2F%2Fp7.itc.cn%2Fq_70%2Fimages03%2F20200821%2F59977fcbc9ce43b880965de55942e23b.jpeg">
            <a:extLst>
              <a:ext uri="{FF2B5EF4-FFF2-40B4-BE49-F238E27FC236}">
                <a16:creationId xmlns:a16="http://schemas.microsoft.com/office/drawing/2014/main" id="{97E270CD-A18F-4A8A-B84A-C862C451F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3" y="4067175"/>
            <a:ext cx="2497137"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descr="https://timgsa.baidu.com/timg?image&amp;quality=80&amp;size=b9999_10000&amp;sec=1599542896198&amp;di=982fcaeb8ccb7816fcd762dcfe0c2e8a&amp;imgtype=0&amp;src=http%3A%2F%2Fphotocdn.sohu.com%2F20110110%2FImg278774622.jpg">
            <a:extLst>
              <a:ext uri="{FF2B5EF4-FFF2-40B4-BE49-F238E27FC236}">
                <a16:creationId xmlns:a16="http://schemas.microsoft.com/office/drawing/2014/main" id="{5C131801-9C07-47BF-88CC-6F39A3780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4038" y="4067175"/>
            <a:ext cx="2328862"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文本框 17">
            <a:extLst>
              <a:ext uri="{FF2B5EF4-FFF2-40B4-BE49-F238E27FC236}">
                <a16:creationId xmlns:a16="http://schemas.microsoft.com/office/drawing/2014/main" id="{FF8F27A1-3DF8-44D8-AAF4-8949B00837AB}"/>
              </a:ext>
            </a:extLst>
          </p:cNvPr>
          <p:cNvSpPr>
            <a:spLocks noChangeArrowheads="1"/>
          </p:cNvSpPr>
          <p:nvPr/>
        </p:nvSpPr>
        <p:spPr bwMode="auto">
          <a:xfrm>
            <a:off x="350838" y="1620838"/>
            <a:ext cx="849630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
                <a:srgbClr val="0070C0"/>
              </a:buClr>
              <a:buSzTx/>
              <a:buFont typeface="Wingdings" panose="05000000000000000000" pitchFamily="2" charset="2"/>
              <a:buChar char="l"/>
            </a:pPr>
            <a:r>
              <a:rPr sz="1500" b="1" dirty="0">
                <a:latin typeface="+mn-lt"/>
                <a:ea typeface="+mn-ea"/>
                <a:cs typeface="+mn-ea"/>
                <a:sym typeface="+mn-lt"/>
              </a:rPr>
              <a:t>The world's food supply and demand are basically in balance (tight balance) on the whole, but regional food shortage and food insecurity remain prominent, and the risk of food crises still exists.</a:t>
            </a:r>
            <a:r>
              <a:rPr sz="1500" dirty="0">
                <a:latin typeface="+mn-lt"/>
                <a:ea typeface="+mn-ea"/>
                <a:cs typeface="+mn-ea"/>
                <a:sym typeface="+mn-lt"/>
              </a:rPr>
              <a:t> </a:t>
            </a:r>
          </a:p>
          <a:p>
            <a:pPr algn="just" eaLnBrk="1" hangingPunct="1">
              <a:spcBef>
                <a:spcPct val="0"/>
              </a:spcBef>
              <a:buClr>
                <a:srgbClr val="00B0F0"/>
              </a:buClr>
              <a:buSzTx/>
              <a:buFont typeface="Arial" panose="020B0604020202020204" pitchFamily="34" charset="0"/>
              <a:buNone/>
            </a:pPr>
            <a:endParaRPr lang="zh-CN" altLang="en-US" sz="1500" b="1" dirty="0">
              <a:latin typeface="+mn-lt"/>
              <a:ea typeface="+mn-ea"/>
              <a:cs typeface="+mn-ea"/>
              <a:sym typeface="+mn-lt"/>
            </a:endParaRPr>
          </a:p>
          <a:p>
            <a:pPr algn="just" eaLnBrk="1" hangingPunct="1">
              <a:spcBef>
                <a:spcPct val="0"/>
              </a:spcBef>
              <a:buClr>
                <a:srgbClr val="0070C0"/>
              </a:buClr>
              <a:buSzTx/>
              <a:buFont typeface="Wingdings" panose="05000000000000000000" pitchFamily="2" charset="2"/>
              <a:buChar char="l"/>
            </a:pPr>
            <a:r>
              <a:rPr sz="1500" dirty="0">
                <a:latin typeface="+mn-lt"/>
                <a:ea typeface="+mn-ea"/>
                <a:cs typeface="+mn-ea"/>
                <a:sym typeface="+mn-lt"/>
              </a:rPr>
              <a:t>T</a:t>
            </a:r>
            <a:r>
              <a:rPr sz="1500" b="1" baseline="0" dirty="0">
                <a:latin typeface="+mn-lt"/>
                <a:ea typeface="+mn-ea"/>
                <a:cs typeface="+mn-ea"/>
                <a:sym typeface="+mn-lt"/>
              </a:rPr>
              <a:t>he per capita share of grain is steadily increasing, but the regional imbalance and regional differences are obvious.</a:t>
            </a:r>
            <a:r>
              <a:rPr sz="1500" dirty="0">
                <a:latin typeface="+mn-lt"/>
                <a:ea typeface="+mn-ea"/>
                <a:cs typeface="+mn-ea"/>
                <a:sym typeface="+mn-lt"/>
              </a:rPr>
              <a:t> </a:t>
            </a:r>
            <a:r>
              <a:rPr sz="1500" b="1" baseline="0" dirty="0">
                <a:latin typeface="+mn-lt"/>
                <a:ea typeface="+mn-ea"/>
                <a:cs typeface="+mn-ea"/>
                <a:sym typeface="+mn-lt"/>
              </a:rPr>
              <a:t>Despite the overproduction of food in developed countries, the food supply in developing countries is insufficient, and there are still 821 million people suffering from hunger and malnutrition.</a:t>
            </a:r>
            <a:r>
              <a:rPr sz="1500" dirty="0">
                <a:latin typeface="+mn-lt"/>
                <a:ea typeface="+mn-ea"/>
                <a:cs typeface="+mn-ea"/>
                <a:sym typeface="+mn-lt"/>
              </a:rPr>
              <a:t> </a:t>
            </a:r>
          </a:p>
          <a:p>
            <a:pPr algn="just" eaLnBrk="1" hangingPunct="1">
              <a:spcBef>
                <a:spcPct val="0"/>
              </a:spcBef>
              <a:buClr>
                <a:srgbClr val="00B0F0"/>
              </a:buClr>
              <a:buSzTx/>
              <a:buFont typeface="Wingdings" panose="05000000000000000000" pitchFamily="2" charset="2"/>
              <a:buChar char="l"/>
            </a:pPr>
            <a:endParaRPr lang="zh-CN" altLang="en-US" sz="1500" b="1" dirty="0">
              <a:latin typeface="+mn-lt"/>
              <a:ea typeface="+mn-ea"/>
              <a:cs typeface="+mn-ea"/>
              <a:sym typeface="+mn-lt"/>
            </a:endParaRPr>
          </a:p>
        </p:txBody>
      </p:sp>
      <p:sp>
        <p:nvSpPr>
          <p:cNvPr id="11271" name="文本框 31745">
            <a:extLst>
              <a:ext uri="{FF2B5EF4-FFF2-40B4-BE49-F238E27FC236}">
                <a16:creationId xmlns:a16="http://schemas.microsoft.com/office/drawing/2014/main" id="{BB92C7F4-BD0E-43D8-915C-929329E575DB}"/>
              </a:ext>
            </a:extLst>
          </p:cNvPr>
          <p:cNvSpPr>
            <a:spLocks noChangeArrowheads="1"/>
          </p:cNvSpPr>
          <p:nvPr/>
        </p:nvSpPr>
        <p:spPr bwMode="auto">
          <a:xfrm>
            <a:off x="996156" y="273090"/>
            <a:ext cx="71516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 World Food Situation and Security Risk </a:t>
            </a:r>
            <a:endParaRPr lang="zh-CN" altLang="en-US" sz="3000" b="1" dirty="0">
              <a:solidFill>
                <a:srgbClr val="002060"/>
              </a:solidFill>
              <a:latin typeface="+mn-lt"/>
              <a:ea typeface="+mn-ea"/>
              <a:cs typeface="+mn-ea"/>
              <a:sym typeface="+mn-lt"/>
            </a:endParaRPr>
          </a:p>
        </p:txBody>
      </p:sp>
      <p:pic>
        <p:nvPicPr>
          <p:cNvPr id="11272" name="Picture 8">
            <a:extLst>
              <a:ext uri="{FF2B5EF4-FFF2-40B4-BE49-F238E27FC236}">
                <a16:creationId xmlns:a16="http://schemas.microsoft.com/office/drawing/2014/main" id="{A2353B95-2D06-449A-87CE-9E50173EE7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2913" y="4094163"/>
            <a:ext cx="3490912"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12290" name="Rectangle 16">
            <a:extLst>
              <a:ext uri="{FF2B5EF4-FFF2-40B4-BE49-F238E27FC236}">
                <a16:creationId xmlns:a16="http://schemas.microsoft.com/office/drawing/2014/main" id="{F5BD88ED-D1E1-4453-BE27-1A61201EDAA5}"/>
              </a:ext>
            </a:extLst>
          </p:cNvPr>
          <p:cNvSpPr>
            <a:spLocks noChangeArrowheads="1"/>
          </p:cNvSpPr>
          <p:nvPr/>
        </p:nvSpPr>
        <p:spPr bwMode="auto">
          <a:xfrm>
            <a:off x="4703763" y="28606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endParaRPr lang="zh-CN" altLang="en-US" sz="1800" b="1">
              <a:solidFill>
                <a:srgbClr val="FFFFFF"/>
              </a:solidFill>
              <a:latin typeface="+mn-lt"/>
              <a:ea typeface="+mn-ea"/>
              <a:cs typeface="+mn-ea"/>
              <a:sym typeface="+mn-lt"/>
            </a:endParaRPr>
          </a:p>
        </p:txBody>
      </p:sp>
      <p:sp>
        <p:nvSpPr>
          <p:cNvPr id="12291" name="Rectangle 16">
            <a:extLst>
              <a:ext uri="{FF2B5EF4-FFF2-40B4-BE49-F238E27FC236}">
                <a16:creationId xmlns:a16="http://schemas.microsoft.com/office/drawing/2014/main" id="{5E55B2E2-FE1E-4106-8064-E50A50FD17B2}"/>
              </a:ext>
            </a:extLst>
          </p:cNvPr>
          <p:cNvSpPr>
            <a:spLocks noChangeArrowheads="1"/>
          </p:cNvSpPr>
          <p:nvPr/>
        </p:nvSpPr>
        <p:spPr bwMode="auto">
          <a:xfrm>
            <a:off x="4368800" y="2767013"/>
            <a:ext cx="1600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endParaRPr lang="zh-CN" altLang="en-US" sz="1600">
              <a:latin typeface="+mn-lt"/>
              <a:ea typeface="+mn-ea"/>
              <a:cs typeface="+mn-ea"/>
              <a:sym typeface="+mn-lt"/>
            </a:endParaRPr>
          </a:p>
        </p:txBody>
      </p:sp>
      <p:sp>
        <p:nvSpPr>
          <p:cNvPr id="12292" name="文本框 17">
            <a:extLst>
              <a:ext uri="{FF2B5EF4-FFF2-40B4-BE49-F238E27FC236}">
                <a16:creationId xmlns:a16="http://schemas.microsoft.com/office/drawing/2014/main" id="{6D1B65D2-CFF2-41F6-8573-482A69730ED5}"/>
              </a:ext>
            </a:extLst>
          </p:cNvPr>
          <p:cNvSpPr>
            <a:spLocks noChangeArrowheads="1"/>
          </p:cNvSpPr>
          <p:nvPr/>
        </p:nvSpPr>
        <p:spPr bwMode="auto">
          <a:xfrm>
            <a:off x="425450" y="1506538"/>
            <a:ext cx="8462963" cy="1477328"/>
          </a:xfrm>
          <a:prstGeom prst="rect">
            <a:avLst/>
          </a:prstGeom>
          <a:solidFill>
            <a:srgbClr val="EEE1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None/>
            </a:pPr>
            <a:r>
              <a:rPr lang="en-US" altLang="zh-CN" sz="1800" b="1" dirty="0">
                <a:latin typeface="+mn-lt"/>
                <a:cs typeface="+mn-ea"/>
                <a:sym typeface="+mn-lt"/>
              </a:rPr>
              <a:t>          The world‘s population will increase by</a:t>
            </a:r>
            <a:r>
              <a:rPr lang="zh-CN" altLang="en-US" sz="1800" b="1" dirty="0">
                <a:latin typeface="+mn-lt"/>
                <a:cs typeface="+mn-ea"/>
                <a:sym typeface="+mn-lt"/>
              </a:rPr>
              <a:t> </a:t>
            </a:r>
            <a:r>
              <a:rPr lang="en" altLang="zh-CN" sz="1800" b="1" dirty="0">
                <a:latin typeface="+mn-lt"/>
                <a:cs typeface="+mn-ea"/>
                <a:sym typeface="+mn-lt"/>
              </a:rPr>
              <a:t>34%, </a:t>
            </a:r>
            <a:r>
              <a:rPr lang="en-US" altLang="zh-CN" sz="1800" b="1" dirty="0">
                <a:latin typeface="+mn-lt"/>
                <a:cs typeface="+mn-ea"/>
                <a:sym typeface="+mn-lt"/>
              </a:rPr>
              <a:t>from 6.9 billion in 2010 to 9.1 billion in 2050, and 70% of the world's population will live in cities.</a:t>
            </a:r>
            <a:r>
              <a:rPr lang="en-US" altLang="zh-CN" sz="1100" dirty="0">
                <a:latin typeface="+mn-lt"/>
                <a:cs typeface="+mn-ea"/>
                <a:sym typeface="+mn-lt"/>
              </a:rPr>
              <a:t> </a:t>
            </a:r>
            <a:r>
              <a:rPr lang="en-US" altLang="zh-CN" sz="1800" b="1" dirty="0">
                <a:latin typeface="+mn-lt"/>
                <a:cs typeface="+mn-ea"/>
                <a:sym typeface="+mn-lt"/>
              </a:rPr>
              <a:t>To achieve world food security by 2050, the world’s total food output must increase by 70%, and the developing countries’ food output must increase by 100%.</a:t>
            </a:r>
            <a:r>
              <a:rPr lang="en-US" altLang="zh-CN" sz="1100" dirty="0">
                <a:latin typeface="+mn-lt"/>
                <a:cs typeface="+mn-ea"/>
                <a:sym typeface="+mn-lt"/>
              </a:rPr>
              <a:t> </a:t>
            </a:r>
            <a:r>
              <a:rPr lang="en-US" altLang="zh-CN" sz="1800" b="1" dirty="0">
                <a:latin typeface="+mn-lt"/>
                <a:cs typeface="+mn-ea"/>
                <a:sym typeface="+mn-lt"/>
              </a:rPr>
              <a:t>It is an enormous challenge.</a:t>
            </a:r>
            <a:r>
              <a:rPr lang="en-US" altLang="zh-CN" sz="1100" dirty="0">
                <a:latin typeface="+mn-lt"/>
                <a:cs typeface="+mn-ea"/>
                <a:sym typeface="+mn-lt"/>
              </a:rPr>
              <a:t> </a:t>
            </a:r>
            <a:endParaRPr lang="en-US" altLang="zh-CN" sz="1600" dirty="0">
              <a:latin typeface="+mn-lt"/>
              <a:cs typeface="+mn-ea"/>
              <a:sym typeface="+mn-lt"/>
            </a:endParaRPr>
          </a:p>
        </p:txBody>
      </p:sp>
      <p:sp>
        <p:nvSpPr>
          <p:cNvPr id="12293" name="Rectangle 82">
            <a:extLst>
              <a:ext uri="{FF2B5EF4-FFF2-40B4-BE49-F238E27FC236}">
                <a16:creationId xmlns:a16="http://schemas.microsoft.com/office/drawing/2014/main" id="{3171BE9E-CB40-48CE-AF28-1243E064819C}"/>
              </a:ext>
            </a:extLst>
          </p:cNvPr>
          <p:cNvSpPr>
            <a:spLocks noChangeArrowheads="1"/>
          </p:cNvSpPr>
          <p:nvPr/>
        </p:nvSpPr>
        <p:spPr bwMode="auto">
          <a:xfrm>
            <a:off x="996156" y="847645"/>
            <a:ext cx="74152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baseline="0" dirty="0">
                <a:latin typeface="+mn-lt"/>
                <a:ea typeface="+mn-ea"/>
                <a:cs typeface="+mn-ea"/>
                <a:sym typeface="+mn-lt"/>
              </a:rPr>
              <a:t>2. The global food supply and demand are in balance on the whole</a:t>
            </a:r>
            <a:r>
              <a:rPr sz="2000" dirty="0">
                <a:latin typeface="+mn-lt"/>
                <a:ea typeface="+mn-ea"/>
                <a:cs typeface="+mn-ea"/>
                <a:sym typeface="+mn-lt"/>
              </a:rPr>
              <a:t> </a:t>
            </a:r>
            <a:endParaRPr lang="zh-CN" altLang="en-US" sz="2000" dirty="0">
              <a:solidFill>
                <a:schemeClr val="bg1"/>
              </a:solidFill>
              <a:latin typeface="+mn-lt"/>
              <a:ea typeface="+mn-ea"/>
              <a:cs typeface="+mn-ea"/>
              <a:sym typeface="+mn-lt"/>
            </a:endParaRPr>
          </a:p>
        </p:txBody>
      </p:sp>
      <p:sp>
        <p:nvSpPr>
          <p:cNvPr id="12294" name="文本框 31745">
            <a:extLst>
              <a:ext uri="{FF2B5EF4-FFF2-40B4-BE49-F238E27FC236}">
                <a16:creationId xmlns:a16="http://schemas.microsoft.com/office/drawing/2014/main" id="{827F868D-5317-423D-B41F-8B7B474F3EFD}"/>
              </a:ext>
            </a:extLst>
          </p:cNvPr>
          <p:cNvSpPr>
            <a:spLocks noChangeArrowheads="1"/>
          </p:cNvSpPr>
          <p:nvPr/>
        </p:nvSpPr>
        <p:spPr bwMode="auto">
          <a:xfrm>
            <a:off x="860909" y="245288"/>
            <a:ext cx="744440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 World Food Situation and Security Risk </a:t>
            </a:r>
            <a:endParaRPr lang="zh-CN" altLang="en-US" sz="3000" b="1" dirty="0">
              <a:solidFill>
                <a:srgbClr val="002060"/>
              </a:solidFill>
              <a:latin typeface="+mn-lt"/>
              <a:ea typeface="+mn-ea"/>
              <a:cs typeface="+mn-ea"/>
              <a:sym typeface="+mn-lt"/>
            </a:endParaRPr>
          </a:p>
        </p:txBody>
      </p:sp>
      <p:pic>
        <p:nvPicPr>
          <p:cNvPr id="12295" name="Picture 2" descr="C:\Users\Administrator\Desktop\u=1955291167,519684556&amp;fm=26&amp;gp=0.jpg">
            <a:extLst>
              <a:ext uri="{FF2B5EF4-FFF2-40B4-BE49-F238E27FC236}">
                <a16:creationId xmlns:a16="http://schemas.microsoft.com/office/drawing/2014/main" id="{ED16697A-FD79-44BD-961F-D289ECF19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113" y="4002088"/>
            <a:ext cx="4294187"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3" descr="C:\Users\Administrator\Desktop\u=403417950,3960257886&amp;fm=26&amp;gp=0.jpg">
            <a:extLst>
              <a:ext uri="{FF2B5EF4-FFF2-40B4-BE49-F238E27FC236}">
                <a16:creationId xmlns:a16="http://schemas.microsoft.com/office/drawing/2014/main" id="{6797678D-CA6F-49C2-8972-25A656F4F8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3932238"/>
            <a:ext cx="444500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13314" name="Rectangle 16">
            <a:extLst>
              <a:ext uri="{FF2B5EF4-FFF2-40B4-BE49-F238E27FC236}">
                <a16:creationId xmlns:a16="http://schemas.microsoft.com/office/drawing/2014/main" id="{A5FF7739-B374-4F60-9AC5-2BDAD9ADB4D9}"/>
              </a:ext>
            </a:extLst>
          </p:cNvPr>
          <p:cNvSpPr>
            <a:spLocks noChangeArrowheads="1"/>
          </p:cNvSpPr>
          <p:nvPr/>
        </p:nvSpPr>
        <p:spPr bwMode="auto">
          <a:xfrm>
            <a:off x="4597400" y="28606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endParaRPr lang="zh-CN" altLang="en-US" sz="1800" b="1">
              <a:solidFill>
                <a:srgbClr val="FFFFFF"/>
              </a:solidFill>
              <a:latin typeface="+mn-lt"/>
              <a:ea typeface="+mn-ea"/>
              <a:cs typeface="+mn-ea"/>
              <a:sym typeface="+mn-lt"/>
            </a:endParaRPr>
          </a:p>
        </p:txBody>
      </p:sp>
      <p:sp>
        <p:nvSpPr>
          <p:cNvPr id="14339" name="Rectangle 16">
            <a:extLst>
              <a:ext uri="{FF2B5EF4-FFF2-40B4-BE49-F238E27FC236}">
                <a16:creationId xmlns:a16="http://schemas.microsoft.com/office/drawing/2014/main" id="{106D8C45-3D80-46BA-8616-6C9467AEB0E7}"/>
              </a:ext>
            </a:extLst>
          </p:cNvPr>
          <p:cNvSpPr>
            <a:spLocks noChangeArrowheads="1"/>
          </p:cNvSpPr>
          <p:nvPr/>
        </p:nvSpPr>
        <p:spPr bwMode="auto">
          <a:xfrm>
            <a:off x="4264025" y="2767013"/>
            <a:ext cx="1600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endParaRPr lang="zh-CN" altLang="en-US" sz="1600">
              <a:latin typeface="+mn-lt"/>
              <a:ea typeface="+mn-ea"/>
              <a:cs typeface="+mn-ea"/>
              <a:sym typeface="+mn-lt"/>
            </a:endParaRPr>
          </a:p>
        </p:txBody>
      </p:sp>
      <p:sp>
        <p:nvSpPr>
          <p:cNvPr id="14340" name="Rectangle 82">
            <a:extLst>
              <a:ext uri="{FF2B5EF4-FFF2-40B4-BE49-F238E27FC236}">
                <a16:creationId xmlns:a16="http://schemas.microsoft.com/office/drawing/2014/main" id="{08CB354F-FAFD-4688-B955-57A2D2B3C61E}"/>
              </a:ext>
            </a:extLst>
          </p:cNvPr>
          <p:cNvSpPr>
            <a:spLocks noChangeArrowheads="1"/>
          </p:cNvSpPr>
          <p:nvPr/>
        </p:nvSpPr>
        <p:spPr bwMode="auto">
          <a:xfrm>
            <a:off x="1119187" y="1086989"/>
            <a:ext cx="71405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latin typeface="+mn-lt"/>
                <a:ea typeface="+mn-ea"/>
                <a:cs typeface="+mn-ea"/>
                <a:sym typeface="+mn-lt"/>
              </a:rPr>
              <a:t>3. The COVID-19 outbreak has impacted the food production and trade, and undermined the food availability.</a:t>
            </a:r>
            <a:r>
              <a:rPr sz="2000" dirty="0">
                <a:latin typeface="+mn-lt"/>
                <a:ea typeface="+mn-ea"/>
                <a:cs typeface="+mn-ea"/>
                <a:sym typeface="+mn-lt"/>
              </a:rPr>
              <a:t> </a:t>
            </a:r>
            <a:endParaRPr lang="zh-CN" altLang="en-US" sz="2000" dirty="0">
              <a:solidFill>
                <a:schemeClr val="bg1"/>
              </a:solidFill>
              <a:latin typeface="+mn-lt"/>
              <a:ea typeface="+mn-ea"/>
              <a:cs typeface="+mn-ea"/>
              <a:sym typeface="+mn-lt"/>
            </a:endParaRPr>
          </a:p>
        </p:txBody>
      </p:sp>
      <p:sp>
        <p:nvSpPr>
          <p:cNvPr id="13317" name="文本框 17">
            <a:extLst>
              <a:ext uri="{FF2B5EF4-FFF2-40B4-BE49-F238E27FC236}">
                <a16:creationId xmlns:a16="http://schemas.microsoft.com/office/drawing/2014/main" id="{45186B9B-8FF7-4878-B711-C44290B1A9EA}"/>
              </a:ext>
            </a:extLst>
          </p:cNvPr>
          <p:cNvSpPr>
            <a:spLocks noChangeArrowheads="1"/>
          </p:cNvSpPr>
          <p:nvPr/>
        </p:nvSpPr>
        <p:spPr bwMode="auto">
          <a:xfrm>
            <a:off x="647700" y="4518648"/>
            <a:ext cx="7899400" cy="1200329"/>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lang="en-US" altLang="zh-CN" sz="1800" b="1" dirty="0">
                <a:latin typeface="+mn-lt"/>
                <a:cs typeface="+mn-ea"/>
                <a:sym typeface="+mn-lt"/>
              </a:rPr>
              <a:t>The lockdown measures and self-isolation implemented in response to the COVID-19 outbreak will reduce the supply of labor, may further lead to a reduction in the arable land area and restrict crop management, ultimately resulting in a decline in harvests.</a:t>
            </a:r>
            <a:r>
              <a:rPr lang="en-US" altLang="zh-CN" sz="1800" dirty="0">
                <a:latin typeface="+mn-lt"/>
                <a:cs typeface="+mn-ea"/>
                <a:sym typeface="+mn-lt"/>
              </a:rPr>
              <a:t> </a:t>
            </a:r>
            <a:endParaRPr lang="en-US" altLang="zh-CN" sz="1600" dirty="0">
              <a:latin typeface="+mn-lt"/>
              <a:cs typeface="+mn-ea"/>
              <a:sym typeface="+mn-lt"/>
            </a:endParaRPr>
          </a:p>
        </p:txBody>
      </p:sp>
      <p:sp>
        <p:nvSpPr>
          <p:cNvPr id="13318" name="文本框 31745">
            <a:extLst>
              <a:ext uri="{FF2B5EF4-FFF2-40B4-BE49-F238E27FC236}">
                <a16:creationId xmlns:a16="http://schemas.microsoft.com/office/drawing/2014/main" id="{F8429B90-9527-42A0-9095-6AE0D7DCDD05}"/>
              </a:ext>
            </a:extLst>
          </p:cNvPr>
          <p:cNvSpPr>
            <a:spLocks noChangeArrowheads="1"/>
          </p:cNvSpPr>
          <p:nvPr/>
        </p:nvSpPr>
        <p:spPr bwMode="auto">
          <a:xfrm>
            <a:off x="929480" y="398205"/>
            <a:ext cx="75199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 World Food Situation and Security Risk </a:t>
            </a:r>
            <a:endParaRPr lang="zh-CN" altLang="en-US" sz="3000" b="1" dirty="0">
              <a:solidFill>
                <a:srgbClr val="002060"/>
              </a:solidFill>
              <a:latin typeface="+mn-lt"/>
              <a:ea typeface="+mn-ea"/>
              <a:cs typeface="+mn-ea"/>
              <a:sym typeface="+mn-lt"/>
            </a:endParaRPr>
          </a:p>
        </p:txBody>
      </p:sp>
      <p:pic>
        <p:nvPicPr>
          <p:cNvPr id="13319" name="Picture 7">
            <a:extLst>
              <a:ext uri="{FF2B5EF4-FFF2-40B4-BE49-F238E27FC236}">
                <a16:creationId xmlns:a16="http://schemas.microsoft.com/office/drawing/2014/main" id="{8F470C6E-A1FE-412B-BCA6-BEC666205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788" y="2063750"/>
            <a:ext cx="5970587"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nodePh="1">
                                  <p:stCondLst>
                                    <p:cond delay="0"/>
                                  </p:stCondLst>
                                  <p:endCondLst>
                                    <p:cond delay="0"/>
                                  </p:endCondLst>
                                  <p:childTnLst>
                                    <p:set>
                                      <p:cBhvr>
                                        <p:cTn id="6" dur="1" fill="hold">
                                          <p:stCondLst>
                                            <p:cond delay="0"/>
                                          </p:stCondLst>
                                        </p:cTn>
                                        <p:tgtEl>
                                          <p:spTgt spid="14339"/>
                                        </p:tgtEl>
                                        <p:attrNameLst>
                                          <p:attrName>style.visibility</p:attrName>
                                        </p:attrNameLst>
                                      </p:cBhvr>
                                      <p:to>
                                        <p:strVal val="visible"/>
                                      </p:to>
                                    </p:set>
                                    <p:animEffect>
                                      <p:cBhvr>
                                        <p:cTn id="7" dur="500"/>
                                        <p:tgtEl>
                                          <p:spTgt spid="14339"/>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4340"/>
                                        </p:tgtEl>
                                        <p:attrNameLst>
                                          <p:attrName>style.visibility</p:attrName>
                                        </p:attrNameLst>
                                      </p:cBhvr>
                                      <p:to>
                                        <p:strVal val="visible"/>
                                      </p:to>
                                    </p:set>
                                    <p:anim calcmode="lin" valueType="num">
                                      <p:cBhvr>
                                        <p:cTn id="11" dur="500" fill="hold"/>
                                        <p:tgtEl>
                                          <p:spTgt spid="14340"/>
                                        </p:tgtEl>
                                        <p:attrNameLst>
                                          <p:attrName>ppt_x</p:attrName>
                                        </p:attrNameLst>
                                      </p:cBhvr>
                                      <p:tavLst>
                                        <p:tav tm="0">
                                          <p:val>
                                            <p:strVal val="#ppt_x"/>
                                          </p:val>
                                        </p:tav>
                                        <p:tav tm="100000">
                                          <p:val>
                                            <p:strVal val="#ppt_x"/>
                                          </p:val>
                                        </p:tav>
                                      </p:tavLst>
                                    </p:anim>
                                    <p:anim calcmode="lin" valueType="num">
                                      <p:cBhvr>
                                        <p:cTn id="12"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ldLvl="0" autoUpdateAnimBg="0"/>
      <p:bldP spid="14340" grpId="0" bldLvl="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14338" name="灯片编号占位符 1">
            <a:extLst>
              <a:ext uri="{FF2B5EF4-FFF2-40B4-BE49-F238E27FC236}">
                <a16:creationId xmlns:a16="http://schemas.microsoft.com/office/drawing/2014/main" id="{926ACC40-8468-4CA9-B495-81B89E84C748}"/>
              </a:ext>
            </a:extLst>
          </p:cNvPr>
          <p:cNvSpPr>
            <a:spLocks noGrp="1" noChangeArrowheads="1"/>
          </p:cNvSpPr>
          <p:nvPr/>
        </p:nvSpPr>
        <p:spPr bwMode="auto">
          <a:xfrm>
            <a:off x="10948988" y="6477000"/>
            <a:ext cx="1600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r" eaLnBrk="1" hangingPunct="1">
              <a:spcBef>
                <a:spcPct val="0"/>
              </a:spcBef>
              <a:buClrTx/>
              <a:buSzTx/>
              <a:buFont typeface="Arial" panose="020B0604020202020204" pitchFamily="34" charset="0"/>
              <a:buNone/>
            </a:pPr>
            <a:r>
              <a:rPr sz="1400" baseline="0" dirty="0">
                <a:solidFill>
                  <a:srgbClr val="000000"/>
                </a:solidFill>
                <a:latin typeface="+mn-lt"/>
                <a:ea typeface="+mn-ea"/>
                <a:cs typeface="+mn-ea"/>
                <a:sym typeface="+mn-lt"/>
              </a:rPr>
              <a:t>13</a:t>
            </a:r>
            <a:endParaRPr lang="en-US" altLang="zh-CN" sz="1400" dirty="0">
              <a:latin typeface="+mn-lt"/>
              <a:ea typeface="+mn-ea"/>
              <a:cs typeface="+mn-ea"/>
              <a:sym typeface="+mn-lt"/>
            </a:endParaRPr>
          </a:p>
        </p:txBody>
      </p:sp>
      <p:sp>
        <p:nvSpPr>
          <p:cNvPr id="14339" name="Rectangle 16">
            <a:extLst>
              <a:ext uri="{FF2B5EF4-FFF2-40B4-BE49-F238E27FC236}">
                <a16:creationId xmlns:a16="http://schemas.microsoft.com/office/drawing/2014/main" id="{36C1E180-E2D8-43EE-A33A-3E5924A27472}"/>
              </a:ext>
            </a:extLst>
          </p:cNvPr>
          <p:cNvSpPr>
            <a:spLocks noChangeArrowheads="1"/>
          </p:cNvSpPr>
          <p:nvPr/>
        </p:nvSpPr>
        <p:spPr bwMode="auto">
          <a:xfrm>
            <a:off x="4703763" y="28606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endParaRPr lang="zh-CN" altLang="en-US" sz="1800" b="1">
              <a:solidFill>
                <a:srgbClr val="FFFFFF"/>
              </a:solidFill>
              <a:latin typeface="+mn-lt"/>
              <a:ea typeface="+mn-ea"/>
              <a:cs typeface="+mn-ea"/>
              <a:sym typeface="+mn-lt"/>
            </a:endParaRPr>
          </a:p>
        </p:txBody>
      </p:sp>
      <p:sp>
        <p:nvSpPr>
          <p:cNvPr id="15364" name="Rectangle 16">
            <a:extLst>
              <a:ext uri="{FF2B5EF4-FFF2-40B4-BE49-F238E27FC236}">
                <a16:creationId xmlns:a16="http://schemas.microsoft.com/office/drawing/2014/main" id="{B273BDFE-6B03-40C0-A8A4-E032A6630BF9}"/>
              </a:ext>
            </a:extLst>
          </p:cNvPr>
          <p:cNvSpPr>
            <a:spLocks noChangeArrowheads="1"/>
          </p:cNvSpPr>
          <p:nvPr/>
        </p:nvSpPr>
        <p:spPr bwMode="auto">
          <a:xfrm>
            <a:off x="4368800" y="2767013"/>
            <a:ext cx="1600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endParaRPr lang="zh-CN" altLang="en-US" sz="1600">
              <a:latin typeface="+mn-lt"/>
              <a:ea typeface="+mn-ea"/>
              <a:cs typeface="+mn-ea"/>
              <a:sym typeface="+mn-lt"/>
            </a:endParaRPr>
          </a:p>
        </p:txBody>
      </p:sp>
      <p:sp>
        <p:nvSpPr>
          <p:cNvPr id="14341" name="文本框 8">
            <a:extLst>
              <a:ext uri="{FF2B5EF4-FFF2-40B4-BE49-F238E27FC236}">
                <a16:creationId xmlns:a16="http://schemas.microsoft.com/office/drawing/2014/main" id="{6539B3F7-0AE2-49F6-A734-D57EE3F0B42E}"/>
              </a:ext>
            </a:extLst>
          </p:cNvPr>
          <p:cNvSpPr>
            <a:spLocks noChangeArrowheads="1"/>
          </p:cNvSpPr>
          <p:nvPr/>
        </p:nvSpPr>
        <p:spPr bwMode="auto">
          <a:xfrm>
            <a:off x="319088" y="1876425"/>
            <a:ext cx="8601075" cy="923330"/>
          </a:xfrm>
          <a:prstGeom prst="rect">
            <a:avLst/>
          </a:prstGeom>
          <a:noFill/>
          <a:ln w="254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lang="en-US" altLang="zh-CN" sz="1800" dirty="0">
                <a:latin typeface="Times New Roman" panose="02020603050405020304" pitchFamily="18" charset="0"/>
                <a:cs typeface="Times New Roman" panose="02020603050405020304" pitchFamily="18" charset="0"/>
                <a:sym typeface="+mn-lt"/>
              </a:rPr>
              <a:t>        </a:t>
            </a:r>
            <a:r>
              <a:rPr lang="en-US" altLang="zh-CN" sz="1800" b="1" dirty="0">
                <a:latin typeface="Times New Roman" panose="02020603050405020304" pitchFamily="18" charset="0"/>
                <a:cs typeface="Times New Roman" panose="02020603050405020304" pitchFamily="18" charset="0"/>
                <a:sym typeface="+mn-lt"/>
              </a:rPr>
              <a:t>As the COVID-19 spreads around the world, some food exporting countries have begun to worry about their own agricultural underproduction and insufficient food supply,  and introduced bans or restrictions on food export.</a:t>
            </a:r>
            <a:r>
              <a:rPr lang="en-US" altLang="zh-CN" sz="1800" dirty="0">
                <a:latin typeface="Times New Roman" panose="02020603050405020304" pitchFamily="18" charset="0"/>
                <a:cs typeface="Times New Roman" panose="02020603050405020304" pitchFamily="18" charset="0"/>
                <a:sym typeface="+mn-lt"/>
              </a:rPr>
              <a:t> </a:t>
            </a:r>
            <a:endParaRPr lang="zh-CN" altLang="en-US" sz="1800" dirty="0">
              <a:solidFill>
                <a:schemeClr val="bg1"/>
              </a:solidFill>
              <a:latin typeface="Times New Roman" panose="02020603050405020304" pitchFamily="18" charset="0"/>
              <a:cs typeface="Times New Roman" panose="02020603050405020304" pitchFamily="18" charset="0"/>
              <a:sym typeface="+mn-lt"/>
            </a:endParaRPr>
          </a:p>
        </p:txBody>
      </p:sp>
      <p:sp>
        <p:nvSpPr>
          <p:cNvPr id="15366" name="Rectangle 82">
            <a:extLst>
              <a:ext uri="{FF2B5EF4-FFF2-40B4-BE49-F238E27FC236}">
                <a16:creationId xmlns:a16="http://schemas.microsoft.com/office/drawing/2014/main" id="{A60E8552-0071-4001-8EFB-A01352C36F2C}"/>
              </a:ext>
            </a:extLst>
          </p:cNvPr>
          <p:cNvSpPr>
            <a:spLocks noChangeArrowheads="1"/>
          </p:cNvSpPr>
          <p:nvPr/>
        </p:nvSpPr>
        <p:spPr bwMode="auto">
          <a:xfrm>
            <a:off x="1132681" y="881996"/>
            <a:ext cx="71421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latin typeface="+mn-lt"/>
                <a:ea typeface="+mn-ea"/>
                <a:cs typeface="+mn-ea"/>
                <a:sym typeface="+mn-lt"/>
              </a:rPr>
              <a:t>3. The COVID-19 outbreak has impacted the food production and trade, and undermined the food availability.</a:t>
            </a:r>
            <a:r>
              <a:rPr sz="2000" dirty="0">
                <a:latin typeface="+mn-lt"/>
                <a:ea typeface="+mn-ea"/>
                <a:cs typeface="+mn-ea"/>
                <a:sym typeface="+mn-lt"/>
              </a:rPr>
              <a:t> </a:t>
            </a:r>
            <a:endParaRPr lang="zh-CN" altLang="en-US" sz="2000" dirty="0">
              <a:solidFill>
                <a:schemeClr val="bg1"/>
              </a:solidFill>
              <a:latin typeface="+mn-lt"/>
              <a:ea typeface="+mn-ea"/>
              <a:cs typeface="+mn-ea"/>
              <a:sym typeface="+mn-lt"/>
            </a:endParaRPr>
          </a:p>
        </p:txBody>
      </p:sp>
      <p:sp>
        <p:nvSpPr>
          <p:cNvPr id="14343" name="文本框 31745">
            <a:extLst>
              <a:ext uri="{FF2B5EF4-FFF2-40B4-BE49-F238E27FC236}">
                <a16:creationId xmlns:a16="http://schemas.microsoft.com/office/drawing/2014/main" id="{48AD0F39-5047-494E-9F34-2858B91F465A}"/>
              </a:ext>
            </a:extLst>
          </p:cNvPr>
          <p:cNvSpPr>
            <a:spLocks noChangeArrowheads="1"/>
          </p:cNvSpPr>
          <p:nvPr/>
        </p:nvSpPr>
        <p:spPr bwMode="auto">
          <a:xfrm>
            <a:off x="942975" y="248960"/>
            <a:ext cx="77057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 World Food Situation and Security Risk </a:t>
            </a:r>
            <a:endParaRPr lang="zh-CN" altLang="en-US" sz="3000" b="1" dirty="0">
              <a:solidFill>
                <a:srgbClr val="002060"/>
              </a:solidFill>
              <a:latin typeface="+mn-lt"/>
              <a:ea typeface="+mn-ea"/>
              <a:cs typeface="+mn-ea"/>
              <a:sym typeface="+mn-lt"/>
            </a:endParaRPr>
          </a:p>
        </p:txBody>
      </p:sp>
      <p:pic>
        <p:nvPicPr>
          <p:cNvPr id="14344" name="Picture 2" descr="C:\Users\Administrator\Desktop\u=2554972455,3422322457&amp;fm=26&amp;gp=0.jpg">
            <a:extLst>
              <a:ext uri="{FF2B5EF4-FFF2-40B4-BE49-F238E27FC236}">
                <a16:creationId xmlns:a16="http://schemas.microsoft.com/office/drawing/2014/main" id="{849F5612-59B3-447C-82DB-E3C613EE7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63" y="3929063"/>
            <a:ext cx="3211512"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9">
            <a:extLst>
              <a:ext uri="{FF2B5EF4-FFF2-40B4-BE49-F238E27FC236}">
                <a16:creationId xmlns:a16="http://schemas.microsoft.com/office/drawing/2014/main" id="{51D99C26-1F2E-42E7-8604-B84DB98AB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0" y="4171950"/>
            <a:ext cx="256540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0">
            <a:extLst>
              <a:ext uri="{FF2B5EF4-FFF2-40B4-BE49-F238E27FC236}">
                <a16:creationId xmlns:a16="http://schemas.microsoft.com/office/drawing/2014/main" id="{4FF2A784-1CC7-4358-9844-995A2FDC6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9988" y="4230688"/>
            <a:ext cx="2686050"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nodePh="1">
                                  <p:stCondLst>
                                    <p:cond delay="0"/>
                                  </p:stCondLst>
                                  <p:endCondLst>
                                    <p:cond delay="0"/>
                                  </p:endCondLst>
                                  <p:childTnLst>
                                    <p:set>
                                      <p:cBhvr>
                                        <p:cTn id="6" dur="1" fill="hold">
                                          <p:stCondLst>
                                            <p:cond delay="0"/>
                                          </p:stCondLst>
                                        </p:cTn>
                                        <p:tgtEl>
                                          <p:spTgt spid="15364"/>
                                        </p:tgtEl>
                                        <p:attrNameLst>
                                          <p:attrName>style.visibility</p:attrName>
                                        </p:attrNameLst>
                                      </p:cBhvr>
                                      <p:to>
                                        <p:strVal val="visible"/>
                                      </p:to>
                                    </p:set>
                                    <p:animEffect>
                                      <p:cBhvr>
                                        <p:cTn id="7" dur="500"/>
                                        <p:tgtEl>
                                          <p:spTgt spid="15364"/>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5366"/>
                                        </p:tgtEl>
                                        <p:attrNameLst>
                                          <p:attrName>style.visibility</p:attrName>
                                        </p:attrNameLst>
                                      </p:cBhvr>
                                      <p:to>
                                        <p:strVal val="visible"/>
                                      </p:to>
                                    </p:set>
                                    <p:anim calcmode="lin" valueType="num">
                                      <p:cBhvr>
                                        <p:cTn id="11" dur="500" fill="hold"/>
                                        <p:tgtEl>
                                          <p:spTgt spid="15366"/>
                                        </p:tgtEl>
                                        <p:attrNameLst>
                                          <p:attrName>ppt_x</p:attrName>
                                        </p:attrNameLst>
                                      </p:cBhvr>
                                      <p:tavLst>
                                        <p:tav tm="0">
                                          <p:val>
                                            <p:strVal val="#ppt_x"/>
                                          </p:val>
                                        </p:tav>
                                        <p:tav tm="100000">
                                          <p:val>
                                            <p:strVal val="#ppt_x"/>
                                          </p:val>
                                        </p:tav>
                                      </p:tavLst>
                                    </p:anim>
                                    <p:anim calcmode="lin" valueType="num">
                                      <p:cBhvr>
                                        <p:cTn id="12" dur="500" fill="hold"/>
                                        <p:tgtEl>
                                          <p:spTgt spid="153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ldLvl="0" autoUpdateAnimBg="0"/>
      <p:bldP spid="15366" grpId="0" bldLvl="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15362" name="灯片编号占位符 1">
            <a:extLst>
              <a:ext uri="{FF2B5EF4-FFF2-40B4-BE49-F238E27FC236}">
                <a16:creationId xmlns:a16="http://schemas.microsoft.com/office/drawing/2014/main" id="{3A51FCC6-0A7F-4209-8476-D880BDD8ADF8}"/>
              </a:ext>
            </a:extLst>
          </p:cNvPr>
          <p:cNvSpPr>
            <a:spLocks noGrp="1" noChangeArrowheads="1"/>
          </p:cNvSpPr>
          <p:nvPr/>
        </p:nvSpPr>
        <p:spPr bwMode="auto">
          <a:xfrm>
            <a:off x="10948988" y="6477000"/>
            <a:ext cx="1600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r" eaLnBrk="1" hangingPunct="1">
              <a:spcBef>
                <a:spcPct val="0"/>
              </a:spcBef>
              <a:buClrTx/>
              <a:buSzTx/>
              <a:buFont typeface="Arial" panose="020B0604020202020204" pitchFamily="34" charset="0"/>
              <a:buNone/>
            </a:pPr>
            <a:r>
              <a:rPr sz="1400" baseline="0" dirty="0">
                <a:solidFill>
                  <a:srgbClr val="000000"/>
                </a:solidFill>
                <a:latin typeface="+mn-lt"/>
                <a:ea typeface="+mn-ea"/>
                <a:cs typeface="+mn-ea"/>
                <a:sym typeface="+mn-lt"/>
              </a:rPr>
              <a:t>14</a:t>
            </a:r>
            <a:endParaRPr lang="en-US" altLang="zh-CN" sz="1400" dirty="0">
              <a:latin typeface="+mn-lt"/>
              <a:ea typeface="+mn-ea"/>
              <a:cs typeface="+mn-ea"/>
              <a:sym typeface="+mn-lt"/>
            </a:endParaRPr>
          </a:p>
        </p:txBody>
      </p:sp>
      <p:sp>
        <p:nvSpPr>
          <p:cNvPr id="15363" name="Rectangle 16">
            <a:extLst>
              <a:ext uri="{FF2B5EF4-FFF2-40B4-BE49-F238E27FC236}">
                <a16:creationId xmlns:a16="http://schemas.microsoft.com/office/drawing/2014/main" id="{284630B9-B910-4C68-88B3-7E630F358B0C}"/>
              </a:ext>
            </a:extLst>
          </p:cNvPr>
          <p:cNvSpPr>
            <a:spLocks noChangeArrowheads="1"/>
          </p:cNvSpPr>
          <p:nvPr/>
        </p:nvSpPr>
        <p:spPr bwMode="auto">
          <a:xfrm>
            <a:off x="4703763" y="28606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endParaRPr lang="zh-CN" altLang="en-US" sz="1800" b="1">
              <a:solidFill>
                <a:srgbClr val="FFFFFF"/>
              </a:solidFill>
              <a:latin typeface="+mn-lt"/>
              <a:ea typeface="+mn-ea"/>
              <a:cs typeface="+mn-ea"/>
              <a:sym typeface="+mn-lt"/>
            </a:endParaRPr>
          </a:p>
        </p:txBody>
      </p:sp>
      <p:sp>
        <p:nvSpPr>
          <p:cNvPr id="16388" name="Rectangle 16">
            <a:extLst>
              <a:ext uri="{FF2B5EF4-FFF2-40B4-BE49-F238E27FC236}">
                <a16:creationId xmlns:a16="http://schemas.microsoft.com/office/drawing/2014/main" id="{1299EDD5-9E59-46B1-A243-45A2FBA2044C}"/>
              </a:ext>
            </a:extLst>
          </p:cNvPr>
          <p:cNvSpPr>
            <a:spLocks noChangeArrowheads="1"/>
          </p:cNvSpPr>
          <p:nvPr/>
        </p:nvSpPr>
        <p:spPr bwMode="auto">
          <a:xfrm>
            <a:off x="4368800" y="2767013"/>
            <a:ext cx="1600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endParaRPr lang="zh-CN" altLang="en-US" sz="1600">
              <a:latin typeface="+mn-lt"/>
              <a:ea typeface="+mn-ea"/>
              <a:cs typeface="+mn-ea"/>
              <a:sym typeface="+mn-lt"/>
            </a:endParaRPr>
          </a:p>
        </p:txBody>
      </p:sp>
      <p:pic>
        <p:nvPicPr>
          <p:cNvPr id="15365" name="图片 2">
            <a:extLst>
              <a:ext uri="{FF2B5EF4-FFF2-40B4-BE49-F238E27FC236}">
                <a16:creationId xmlns:a16="http://schemas.microsoft.com/office/drawing/2014/main" id="{B4D8D6E2-2683-48D2-8E13-6E4EC21B5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538" y="3411538"/>
            <a:ext cx="26765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82">
            <a:extLst>
              <a:ext uri="{FF2B5EF4-FFF2-40B4-BE49-F238E27FC236}">
                <a16:creationId xmlns:a16="http://schemas.microsoft.com/office/drawing/2014/main" id="{CEBC4821-CB7E-4737-8D0A-15A7903864D2}"/>
              </a:ext>
            </a:extLst>
          </p:cNvPr>
          <p:cNvSpPr>
            <a:spLocks noChangeArrowheads="1"/>
          </p:cNvSpPr>
          <p:nvPr/>
        </p:nvSpPr>
        <p:spPr bwMode="auto">
          <a:xfrm>
            <a:off x="1224756" y="1022525"/>
            <a:ext cx="71421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latin typeface="+mn-lt"/>
                <a:ea typeface="+mn-ea"/>
                <a:cs typeface="+mn-ea"/>
                <a:sym typeface="+mn-lt"/>
              </a:rPr>
              <a:t>3. The COVID-19 outbreak has impacted the food production and trade, and undermined the food availability.</a:t>
            </a:r>
            <a:r>
              <a:rPr sz="2000" dirty="0">
                <a:latin typeface="+mn-lt"/>
                <a:ea typeface="+mn-ea"/>
                <a:cs typeface="+mn-ea"/>
                <a:sym typeface="+mn-lt"/>
              </a:rPr>
              <a:t> </a:t>
            </a:r>
            <a:endParaRPr lang="zh-CN" altLang="en-US" sz="2000" dirty="0">
              <a:solidFill>
                <a:schemeClr val="bg1"/>
              </a:solidFill>
              <a:latin typeface="+mn-lt"/>
              <a:ea typeface="+mn-ea"/>
              <a:cs typeface="+mn-ea"/>
              <a:sym typeface="+mn-lt"/>
            </a:endParaRPr>
          </a:p>
        </p:txBody>
      </p:sp>
      <p:sp>
        <p:nvSpPr>
          <p:cNvPr id="15367" name="文本框 8">
            <a:extLst>
              <a:ext uri="{FF2B5EF4-FFF2-40B4-BE49-F238E27FC236}">
                <a16:creationId xmlns:a16="http://schemas.microsoft.com/office/drawing/2014/main" id="{A86FEFB9-CA91-4B97-8642-A427E53F48E6}"/>
              </a:ext>
            </a:extLst>
          </p:cNvPr>
          <p:cNvSpPr>
            <a:spLocks noChangeArrowheads="1"/>
          </p:cNvSpPr>
          <p:nvPr/>
        </p:nvSpPr>
        <p:spPr bwMode="auto">
          <a:xfrm>
            <a:off x="675482" y="2078770"/>
            <a:ext cx="8240712" cy="646331"/>
          </a:xfrm>
          <a:prstGeom prst="rect">
            <a:avLst/>
          </a:prstGeom>
          <a:noFill/>
          <a:ln w="254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lang="en-US" altLang="zh-CN" sz="1800" dirty="0">
                <a:latin typeface="Times New Roman" panose="02020603050405020304" pitchFamily="18" charset="0"/>
                <a:cs typeface="Times New Roman" panose="02020603050405020304" pitchFamily="18" charset="0"/>
                <a:sym typeface="+mn-lt"/>
              </a:rPr>
              <a:t>         </a:t>
            </a:r>
            <a:r>
              <a:rPr lang="en-US" altLang="zh-CN" sz="1800" b="1" dirty="0">
                <a:latin typeface="Times New Roman" panose="02020603050405020304" pitchFamily="18" charset="0"/>
                <a:cs typeface="Times New Roman" panose="02020603050405020304" pitchFamily="18" charset="0"/>
                <a:sym typeface="+mn-lt"/>
              </a:rPr>
              <a:t>Even worse, the spread of the COVID-19 will lead</a:t>
            </a:r>
            <a:r>
              <a:rPr lang="zh-CN" altLang="en-US" sz="1800" b="1" dirty="0">
                <a:latin typeface="Times New Roman" panose="02020603050405020304" pitchFamily="18" charset="0"/>
                <a:cs typeface="Times New Roman" panose="02020603050405020304" pitchFamily="18" charset="0"/>
                <a:sym typeface="+mn-lt"/>
              </a:rPr>
              <a:t> </a:t>
            </a:r>
            <a:r>
              <a:rPr lang="en-US" altLang="zh-CN" sz="1800" b="1" dirty="0">
                <a:latin typeface="Times New Roman" panose="02020603050405020304" pitchFamily="18" charset="0"/>
                <a:cs typeface="Times New Roman" panose="02020603050405020304" pitchFamily="18" charset="0"/>
                <a:sym typeface="+mn-lt"/>
              </a:rPr>
              <a:t>to port closures and logistical hurdles, causing the interruption of the food trade chain.</a:t>
            </a:r>
            <a:r>
              <a:rPr lang="en-US" altLang="zh-CN" sz="1800" dirty="0">
                <a:latin typeface="Times New Roman" panose="02020603050405020304" pitchFamily="18" charset="0"/>
                <a:cs typeface="Times New Roman" panose="02020603050405020304" pitchFamily="18" charset="0"/>
                <a:sym typeface="+mn-lt"/>
              </a:rPr>
              <a:t> </a:t>
            </a:r>
            <a:endParaRPr lang="zh-CN" altLang="en-US" sz="1800" dirty="0">
              <a:solidFill>
                <a:schemeClr val="bg1"/>
              </a:solidFill>
              <a:latin typeface="Times New Roman" panose="02020603050405020304" pitchFamily="18" charset="0"/>
              <a:cs typeface="Times New Roman" panose="02020603050405020304" pitchFamily="18" charset="0"/>
              <a:sym typeface="+mn-lt"/>
            </a:endParaRPr>
          </a:p>
        </p:txBody>
      </p:sp>
      <p:sp>
        <p:nvSpPr>
          <p:cNvPr id="15368" name="文本框 31745">
            <a:extLst>
              <a:ext uri="{FF2B5EF4-FFF2-40B4-BE49-F238E27FC236}">
                <a16:creationId xmlns:a16="http://schemas.microsoft.com/office/drawing/2014/main" id="{8EE3E511-BCBA-4B1E-8851-4F0982F52A82}"/>
              </a:ext>
            </a:extLst>
          </p:cNvPr>
          <p:cNvSpPr>
            <a:spLocks noChangeArrowheads="1"/>
          </p:cNvSpPr>
          <p:nvPr/>
        </p:nvSpPr>
        <p:spPr bwMode="auto">
          <a:xfrm>
            <a:off x="966787" y="313370"/>
            <a:ext cx="72104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 World Food Situation and Security Risk </a:t>
            </a:r>
            <a:endParaRPr lang="zh-CN" altLang="en-US" sz="3000" b="1" dirty="0">
              <a:solidFill>
                <a:srgbClr val="002060"/>
              </a:solidFill>
              <a:latin typeface="+mn-lt"/>
              <a:ea typeface="+mn-ea"/>
              <a:cs typeface="+mn-ea"/>
              <a:sym typeface="+mn-lt"/>
            </a:endParaRPr>
          </a:p>
        </p:txBody>
      </p:sp>
      <p:pic>
        <p:nvPicPr>
          <p:cNvPr id="15369" name="Picture 9">
            <a:extLst>
              <a:ext uri="{FF2B5EF4-FFF2-40B4-BE49-F238E27FC236}">
                <a16:creationId xmlns:a16="http://schemas.microsoft.com/office/drawing/2014/main" id="{1DAC5320-0D46-4BD0-AF1B-1E2CB7968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2363" y="3400425"/>
            <a:ext cx="3195637"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0">
            <a:extLst>
              <a:ext uri="{FF2B5EF4-FFF2-40B4-BE49-F238E27FC236}">
                <a16:creationId xmlns:a16="http://schemas.microsoft.com/office/drawing/2014/main" id="{71FF79CC-FD8D-45CD-943E-32038EEB66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1338" y="3424238"/>
            <a:ext cx="2033587"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1">
            <a:extLst>
              <a:ext uri="{FF2B5EF4-FFF2-40B4-BE49-F238E27FC236}">
                <a16:creationId xmlns:a16="http://schemas.microsoft.com/office/drawing/2014/main" id="{69B438CA-A705-4B79-A3F3-8A5F5195B5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2538" y="3397250"/>
            <a:ext cx="266065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nodePh="1">
                                  <p:stCondLst>
                                    <p:cond delay="0"/>
                                  </p:stCondLst>
                                  <p:endCondLst>
                                    <p:cond delay="0"/>
                                  </p:endCondLst>
                                  <p:childTnLst>
                                    <p:set>
                                      <p:cBhvr>
                                        <p:cTn id="6" dur="1" fill="hold">
                                          <p:stCondLst>
                                            <p:cond delay="0"/>
                                          </p:stCondLst>
                                        </p:cTn>
                                        <p:tgtEl>
                                          <p:spTgt spid="16388"/>
                                        </p:tgtEl>
                                        <p:attrNameLst>
                                          <p:attrName>style.visibility</p:attrName>
                                        </p:attrNameLst>
                                      </p:cBhvr>
                                      <p:to>
                                        <p:strVal val="visible"/>
                                      </p:to>
                                    </p:set>
                                    <p:animEffect>
                                      <p:cBhvr>
                                        <p:cTn id="7" dur="500"/>
                                        <p:tgtEl>
                                          <p:spTgt spid="16388"/>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6390"/>
                                        </p:tgtEl>
                                        <p:attrNameLst>
                                          <p:attrName>style.visibility</p:attrName>
                                        </p:attrNameLst>
                                      </p:cBhvr>
                                      <p:to>
                                        <p:strVal val="visible"/>
                                      </p:to>
                                    </p:set>
                                    <p:anim calcmode="lin" valueType="num">
                                      <p:cBhvr>
                                        <p:cTn id="11" dur="500" fill="hold"/>
                                        <p:tgtEl>
                                          <p:spTgt spid="16390"/>
                                        </p:tgtEl>
                                        <p:attrNameLst>
                                          <p:attrName>ppt_x</p:attrName>
                                        </p:attrNameLst>
                                      </p:cBhvr>
                                      <p:tavLst>
                                        <p:tav tm="0">
                                          <p:val>
                                            <p:strVal val="#ppt_x"/>
                                          </p:val>
                                        </p:tav>
                                        <p:tav tm="100000">
                                          <p:val>
                                            <p:strVal val="#ppt_x"/>
                                          </p:val>
                                        </p:tav>
                                      </p:tavLst>
                                    </p:anim>
                                    <p:anim calcmode="lin" valueType="num">
                                      <p:cBhvr>
                                        <p:cTn id="12"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ldLvl="0" autoUpdateAnimBg="0"/>
      <p:bldP spid="16390" grpId="0" bldLvl="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16386" name="文本框 31745">
            <a:extLst>
              <a:ext uri="{FF2B5EF4-FFF2-40B4-BE49-F238E27FC236}">
                <a16:creationId xmlns:a16="http://schemas.microsoft.com/office/drawing/2014/main" id="{30F1D5C3-2707-426C-B6BE-240A50401394}"/>
              </a:ext>
            </a:extLst>
          </p:cNvPr>
          <p:cNvSpPr>
            <a:spLocks noChangeArrowheads="1"/>
          </p:cNvSpPr>
          <p:nvPr/>
        </p:nvSpPr>
        <p:spPr bwMode="auto">
          <a:xfrm>
            <a:off x="921612" y="276573"/>
            <a:ext cx="76581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II. China's Achievements in Food Saving and Loss Reduction as well as Food Security </a:t>
            </a:r>
            <a:endParaRPr lang="zh-CN" altLang="en-US" sz="3000" b="1" dirty="0">
              <a:solidFill>
                <a:srgbClr val="002060"/>
              </a:solidFill>
              <a:latin typeface="+mn-lt"/>
              <a:ea typeface="+mn-ea"/>
              <a:cs typeface="+mn-ea"/>
              <a:sym typeface="+mn-lt"/>
            </a:endParaRPr>
          </a:p>
        </p:txBody>
      </p:sp>
      <p:pic>
        <p:nvPicPr>
          <p:cNvPr id="16387" name="图片 2">
            <a:extLst>
              <a:ext uri="{FF2B5EF4-FFF2-40B4-BE49-F238E27FC236}">
                <a16:creationId xmlns:a16="http://schemas.microsoft.com/office/drawing/2014/main" id="{B999B0F8-268B-4A21-B21E-38A41577F8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338" y="3214688"/>
            <a:ext cx="3313112"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文本框 53">
            <a:extLst>
              <a:ext uri="{FF2B5EF4-FFF2-40B4-BE49-F238E27FC236}">
                <a16:creationId xmlns:a16="http://schemas.microsoft.com/office/drawing/2014/main" id="{264DE890-0370-4AA9-B133-92AA33474A53}"/>
              </a:ext>
            </a:extLst>
          </p:cNvPr>
          <p:cNvSpPr>
            <a:spLocks noChangeArrowheads="1"/>
          </p:cNvSpPr>
          <p:nvPr/>
        </p:nvSpPr>
        <p:spPr bwMode="auto">
          <a:xfrm>
            <a:off x="619194" y="1449388"/>
            <a:ext cx="8262937" cy="1200329"/>
          </a:xfrm>
          <a:prstGeom prst="rect">
            <a:avLst/>
          </a:prstGeom>
          <a:solidFill>
            <a:srgbClr val="DBAB8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r>
              <a:rPr lang="en-US" altLang="zh-CN" sz="1800" b="1" dirty="0">
                <a:latin typeface="Times New Roman" panose="02020603050405020304" pitchFamily="18" charset="0"/>
                <a:cs typeface="Times New Roman" panose="02020603050405020304" pitchFamily="18" charset="0"/>
                <a:sym typeface="+mn-lt"/>
              </a:rPr>
              <a:t>        Chinese people now have not only enough to eat, but also have</a:t>
            </a:r>
            <a:r>
              <a:rPr lang="zh-CN" altLang="en-US" sz="1800" b="1" dirty="0">
                <a:latin typeface="Times New Roman" panose="02020603050405020304" pitchFamily="18" charset="0"/>
                <a:cs typeface="Times New Roman" panose="02020603050405020304" pitchFamily="18" charset="0"/>
                <a:sym typeface="+mn-lt"/>
              </a:rPr>
              <a:t> </a:t>
            </a:r>
            <a:r>
              <a:rPr lang="en-US" altLang="zh-CN" sz="1800" b="1" dirty="0">
                <a:latin typeface="Times New Roman" panose="02020603050405020304" pitchFamily="18" charset="0"/>
                <a:cs typeface="Times New Roman" panose="02020603050405020304" pitchFamily="18" charset="0"/>
                <a:sym typeface="+mn-lt"/>
              </a:rPr>
              <a:t>a greater range of choices.</a:t>
            </a:r>
            <a:r>
              <a:rPr lang="en-US" altLang="zh-CN" sz="1800" dirty="0">
                <a:latin typeface="Times New Roman" panose="02020603050405020304" pitchFamily="18" charset="0"/>
                <a:cs typeface="Times New Roman" panose="02020603050405020304" pitchFamily="18" charset="0"/>
                <a:sym typeface="+mn-lt"/>
              </a:rPr>
              <a:t> </a:t>
            </a:r>
            <a:r>
              <a:rPr lang="en-US" altLang="zh-CN" sz="1800" b="1" dirty="0">
                <a:latin typeface="Times New Roman" panose="02020603050405020304" pitchFamily="18" charset="0"/>
                <a:cs typeface="Times New Roman" panose="02020603050405020304" pitchFamily="18" charset="0"/>
                <a:sym typeface="+mn-lt"/>
              </a:rPr>
              <a:t>Compared to past times when they were underfed, this historical change has been made possible by the Chinese themselves through hard work and development. It is also a key contribution to world food security.</a:t>
            </a:r>
            <a:r>
              <a:rPr lang="en-US" altLang="zh-CN" sz="1800" dirty="0">
                <a:latin typeface="Times New Roman" panose="02020603050405020304" pitchFamily="18" charset="0"/>
                <a:cs typeface="Times New Roman" panose="02020603050405020304" pitchFamily="18" charset="0"/>
                <a:sym typeface="+mn-lt"/>
              </a:rPr>
              <a:t> </a:t>
            </a:r>
          </a:p>
        </p:txBody>
      </p:sp>
      <p:pic>
        <p:nvPicPr>
          <p:cNvPr id="16389" name="图片 7">
            <a:extLst>
              <a:ext uri="{FF2B5EF4-FFF2-40B4-BE49-F238E27FC236}">
                <a16:creationId xmlns:a16="http://schemas.microsoft.com/office/drawing/2014/main" id="{583E21D3-EAC9-421C-8497-6746924D8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9363" y="3314700"/>
            <a:ext cx="335121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pic>
        <p:nvPicPr>
          <p:cNvPr id="17410" name="Picture 4">
            <a:extLst>
              <a:ext uri="{FF2B5EF4-FFF2-40B4-BE49-F238E27FC236}">
                <a16:creationId xmlns:a16="http://schemas.microsoft.com/office/drawing/2014/main" id="{D9CDD6F8-0C07-4196-8DEF-554336F91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8175" y="1161425"/>
            <a:ext cx="294957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8" descr="c:\users\administrator\appdata\roaming\360se6\User Data\temp\u=2865340009,3610873946&amp;fm=21&amp;gp=0.jpg">
            <a:extLst>
              <a:ext uri="{FF2B5EF4-FFF2-40B4-BE49-F238E27FC236}">
                <a16:creationId xmlns:a16="http://schemas.microsoft.com/office/drawing/2014/main" id="{0D15F0D9-D42B-4F0F-9155-435B9958B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5163" y="3959225"/>
            <a:ext cx="2895600"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82">
            <a:extLst>
              <a:ext uri="{FF2B5EF4-FFF2-40B4-BE49-F238E27FC236}">
                <a16:creationId xmlns:a16="http://schemas.microsoft.com/office/drawing/2014/main" id="{8A266C39-008F-4573-B3C2-8479B2A67812}"/>
              </a:ext>
            </a:extLst>
          </p:cNvPr>
          <p:cNvSpPr>
            <a:spLocks noChangeArrowheads="1"/>
          </p:cNvSpPr>
          <p:nvPr/>
        </p:nvSpPr>
        <p:spPr bwMode="auto">
          <a:xfrm>
            <a:off x="-520079" y="1199794"/>
            <a:ext cx="61483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latin typeface="+mn-lt"/>
                <a:ea typeface="+mn-ea"/>
                <a:cs typeface="+mn-ea"/>
                <a:sym typeface="+mn-lt"/>
              </a:rPr>
              <a:t>1. Steady growth in food output</a:t>
            </a:r>
            <a:r>
              <a:rPr sz="2000" dirty="0">
                <a:latin typeface="+mn-lt"/>
                <a:ea typeface="+mn-ea"/>
                <a:cs typeface="+mn-ea"/>
                <a:sym typeface="+mn-lt"/>
              </a:rPr>
              <a:t> </a:t>
            </a:r>
            <a:endParaRPr lang="zh-CN" altLang="en-US" sz="2000" dirty="0">
              <a:solidFill>
                <a:schemeClr val="bg1"/>
              </a:solidFill>
              <a:latin typeface="+mn-lt"/>
              <a:ea typeface="+mn-ea"/>
              <a:cs typeface="+mn-ea"/>
              <a:sym typeface="+mn-lt"/>
            </a:endParaRPr>
          </a:p>
        </p:txBody>
      </p:sp>
      <p:sp>
        <p:nvSpPr>
          <p:cNvPr id="17413" name="文本框 16">
            <a:extLst>
              <a:ext uri="{FF2B5EF4-FFF2-40B4-BE49-F238E27FC236}">
                <a16:creationId xmlns:a16="http://schemas.microsoft.com/office/drawing/2014/main" id="{8DDAF7E2-A976-42EB-85CD-E9B5F38A84D3}"/>
              </a:ext>
            </a:extLst>
          </p:cNvPr>
          <p:cNvSpPr>
            <a:spLocks noChangeArrowheads="1"/>
          </p:cNvSpPr>
          <p:nvPr/>
        </p:nvSpPr>
        <p:spPr bwMode="auto">
          <a:xfrm>
            <a:off x="605735" y="1851577"/>
            <a:ext cx="4738688" cy="1477328"/>
          </a:xfrm>
          <a:prstGeom prst="rect">
            <a:avLst/>
          </a:prstGeom>
          <a:solidFill>
            <a:srgbClr val="DBAB8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lang="en-US" sz="1800" dirty="0">
                <a:latin typeface="+mn-lt"/>
                <a:ea typeface="+mn-ea"/>
                <a:cs typeface="+mn-ea"/>
                <a:sym typeface="+mn-lt"/>
              </a:rPr>
              <a:t>     </a:t>
            </a:r>
            <a:r>
              <a:rPr sz="1800" baseline="0" dirty="0">
                <a:latin typeface="+mn-lt"/>
                <a:ea typeface="+mn-ea"/>
                <a:cs typeface="+mn-ea"/>
                <a:sym typeface="+mn-lt"/>
              </a:rPr>
              <a:t>Currently, China's per capita food output is around 470 kg.</a:t>
            </a:r>
            <a:r>
              <a:rPr sz="1800" dirty="0">
                <a:latin typeface="+mn-lt"/>
                <a:ea typeface="+mn-ea"/>
                <a:cs typeface="+mn-ea"/>
                <a:sym typeface="+mn-lt"/>
              </a:rPr>
              <a:t> It took nearly 70 years for China to achieve an increase in food output of more than 100%. The average food output per hectare is more than 5,000kg in 2010. </a:t>
            </a:r>
            <a:endParaRPr lang="zh-CN" altLang="en-US" sz="1800" dirty="0">
              <a:latin typeface="+mn-lt"/>
              <a:ea typeface="+mn-ea"/>
              <a:cs typeface="+mn-ea"/>
              <a:sym typeface="+mn-lt"/>
            </a:endParaRPr>
          </a:p>
        </p:txBody>
      </p:sp>
      <p:sp>
        <p:nvSpPr>
          <p:cNvPr id="17414" name="文本框 31745">
            <a:extLst>
              <a:ext uri="{FF2B5EF4-FFF2-40B4-BE49-F238E27FC236}">
                <a16:creationId xmlns:a16="http://schemas.microsoft.com/office/drawing/2014/main" id="{B828A096-1511-439E-B54D-F11177CF89A5}"/>
              </a:ext>
            </a:extLst>
          </p:cNvPr>
          <p:cNvSpPr>
            <a:spLocks noChangeArrowheads="1"/>
          </p:cNvSpPr>
          <p:nvPr/>
        </p:nvSpPr>
        <p:spPr bwMode="auto">
          <a:xfrm>
            <a:off x="709337" y="66675"/>
            <a:ext cx="79139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II. China's Achievements in Food Saving and Loss Reduction as well as Food Security </a:t>
            </a:r>
            <a:endParaRPr lang="zh-CN" altLang="en-US" sz="3000" b="1" dirty="0">
              <a:solidFill>
                <a:srgbClr val="002060"/>
              </a:solidFill>
              <a:latin typeface="+mn-lt"/>
              <a:ea typeface="+mn-ea"/>
              <a:cs typeface="+mn-ea"/>
              <a:sym typeface="+mn-lt"/>
            </a:endParaRPr>
          </a:p>
        </p:txBody>
      </p:sp>
      <p:pic>
        <p:nvPicPr>
          <p:cNvPr id="17415" name="Picture 7">
            <a:extLst>
              <a:ext uri="{FF2B5EF4-FFF2-40B4-BE49-F238E27FC236}">
                <a16:creationId xmlns:a16="http://schemas.microsoft.com/office/drawing/2014/main" id="{816FCBD9-FF0B-4987-93AE-2670C6FDEB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258" y="4364038"/>
            <a:ext cx="475297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ppt_x</p:attrName>
                                        </p:attrNameLst>
                                      </p:cBhvr>
                                      <p:tavLst>
                                        <p:tav tm="0">
                                          <p:val>
                                            <p:strVal val="#ppt_x"/>
                                          </p:val>
                                        </p:tav>
                                        <p:tav tm="100000">
                                          <p:val>
                                            <p:strVal val="#ppt_x"/>
                                          </p:val>
                                        </p:tav>
                                      </p:tavLst>
                                    </p:anim>
                                    <p:anim calcmode="lin" valueType="num">
                                      <p:cBhvr>
                                        <p:cTn id="8" dur="500" fill="hold"/>
                                        <p:tgtEl>
                                          <p:spTgt spid="184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ldLvl="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18434" name="文本框 16">
            <a:extLst>
              <a:ext uri="{FF2B5EF4-FFF2-40B4-BE49-F238E27FC236}">
                <a16:creationId xmlns:a16="http://schemas.microsoft.com/office/drawing/2014/main" id="{353D3E52-010D-45AF-AD49-0D90C4314CCB}"/>
              </a:ext>
            </a:extLst>
          </p:cNvPr>
          <p:cNvSpPr>
            <a:spLocks noChangeArrowheads="1"/>
          </p:cNvSpPr>
          <p:nvPr/>
        </p:nvSpPr>
        <p:spPr bwMode="auto">
          <a:xfrm>
            <a:off x="685798" y="1584810"/>
            <a:ext cx="4506913" cy="2554545"/>
          </a:xfrm>
          <a:prstGeom prst="rect">
            <a:avLst/>
          </a:prstGeom>
          <a:solidFill>
            <a:srgbClr val="DBAB8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sz="2000" dirty="0">
                <a:latin typeface="+mn-lt"/>
                <a:ea typeface="+mn-ea"/>
                <a:cs typeface="+mn-ea"/>
                <a:sym typeface="+mn-lt"/>
              </a:rPr>
              <a:t>    </a:t>
            </a:r>
            <a:r>
              <a:rPr sz="2000" baseline="0" dirty="0">
                <a:latin typeface="+mn-lt"/>
                <a:ea typeface="+mn-ea"/>
                <a:cs typeface="+mn-ea"/>
                <a:sym typeface="+mn-lt"/>
              </a:rPr>
              <a:t>China's total food output </a:t>
            </a:r>
            <a:r>
              <a:rPr lang="en-US" altLang="zh-CN" sz="2000" baseline="0" dirty="0">
                <a:latin typeface="+mn-lt"/>
                <a:ea typeface="+mn-ea"/>
                <a:cs typeface="+mn-ea"/>
                <a:sym typeface="+mn-lt"/>
              </a:rPr>
              <a:t>maintained</a:t>
            </a:r>
            <a:r>
              <a:rPr lang="zh-CN" altLang="en-US" sz="2000" baseline="0" dirty="0">
                <a:latin typeface="+mn-lt"/>
                <a:ea typeface="+mn-ea"/>
                <a:cs typeface="+mn-ea"/>
                <a:sym typeface="+mn-lt"/>
              </a:rPr>
              <a:t> </a:t>
            </a:r>
            <a:r>
              <a:rPr lang="en-US" altLang="zh-CN" sz="2000" baseline="0" dirty="0">
                <a:latin typeface="+mn-lt"/>
                <a:ea typeface="+mn-ea"/>
                <a:cs typeface="+mn-ea"/>
                <a:sym typeface="+mn-lt"/>
              </a:rPr>
              <a:t>at</a:t>
            </a:r>
            <a:r>
              <a:rPr lang="zh-CN" altLang="en-US" sz="2000" baseline="0" dirty="0">
                <a:latin typeface="+mn-lt"/>
                <a:ea typeface="+mn-ea"/>
                <a:cs typeface="+mn-ea"/>
                <a:sym typeface="+mn-lt"/>
              </a:rPr>
              <a:t> </a:t>
            </a:r>
            <a:r>
              <a:rPr lang="en-US" altLang="zh-CN" sz="2000" baseline="0" dirty="0">
                <a:latin typeface="+mn-lt"/>
                <a:ea typeface="+mn-ea"/>
                <a:cs typeface="+mn-ea"/>
                <a:sym typeface="+mn-lt"/>
              </a:rPr>
              <a:t>over</a:t>
            </a:r>
            <a:r>
              <a:rPr sz="2000" baseline="0" dirty="0">
                <a:latin typeface="+mn-lt"/>
                <a:ea typeface="+mn-ea"/>
                <a:cs typeface="+mn-ea"/>
                <a:sym typeface="+mn-lt"/>
              </a:rPr>
              <a:t> 650 million tons for four consecutive years from 2016 to 2019.</a:t>
            </a:r>
            <a:r>
              <a:rPr sz="2000" dirty="0">
                <a:latin typeface="+mn-lt"/>
                <a:ea typeface="+mn-ea"/>
                <a:cs typeface="+mn-ea"/>
                <a:sym typeface="+mn-lt"/>
              </a:rPr>
              <a:t> Although affected by the floods in the south of China, this year's summer crops still had a bumper harvest, with an output of </a:t>
            </a:r>
            <a:r>
              <a:rPr lang="en-US" altLang="zh-CN" sz="2000" dirty="0">
                <a:latin typeface="+mn-lt"/>
                <a:ea typeface="+mn-ea"/>
                <a:cs typeface="+mn-ea"/>
                <a:sym typeface="+mn-lt"/>
              </a:rPr>
              <a:t>285</a:t>
            </a:r>
            <a:r>
              <a:rPr sz="2000" dirty="0">
                <a:latin typeface="+mn-lt"/>
                <a:ea typeface="+mn-ea"/>
                <a:cs typeface="+mn-ea"/>
                <a:sym typeface="+mn-lt"/>
              </a:rPr>
              <a:t>.</a:t>
            </a:r>
            <a:r>
              <a:rPr lang="en-US" altLang="zh-CN" sz="2000" dirty="0">
                <a:latin typeface="+mn-lt"/>
                <a:ea typeface="+mn-ea"/>
                <a:cs typeface="+mn-ea"/>
                <a:sym typeface="+mn-lt"/>
              </a:rPr>
              <a:t>6</a:t>
            </a:r>
            <a:r>
              <a:rPr sz="2000" dirty="0">
                <a:latin typeface="+mn-lt"/>
                <a:ea typeface="+mn-ea"/>
                <a:cs typeface="+mn-ea"/>
                <a:sym typeface="+mn-lt"/>
              </a:rPr>
              <a:t> billion kg and an increase of </a:t>
            </a:r>
            <a:r>
              <a:rPr lang="en-US" altLang="zh-CN" sz="2000" dirty="0">
                <a:latin typeface="+mn-lt"/>
                <a:ea typeface="+mn-ea"/>
                <a:cs typeface="+mn-ea"/>
                <a:sym typeface="+mn-lt"/>
              </a:rPr>
              <a:t>2</a:t>
            </a:r>
            <a:r>
              <a:rPr sz="2000" dirty="0">
                <a:latin typeface="+mn-lt"/>
                <a:ea typeface="+mn-ea"/>
                <a:cs typeface="+mn-ea"/>
                <a:sym typeface="+mn-lt"/>
              </a:rPr>
              <a:t>.</a:t>
            </a:r>
            <a:r>
              <a:rPr lang="en-US" altLang="zh-CN" sz="2000" dirty="0">
                <a:latin typeface="+mn-lt"/>
                <a:ea typeface="+mn-ea"/>
                <a:cs typeface="+mn-ea"/>
                <a:sym typeface="+mn-lt"/>
              </a:rPr>
              <a:t>42</a:t>
            </a:r>
            <a:r>
              <a:rPr sz="2000" dirty="0">
                <a:latin typeface="+mn-lt"/>
                <a:ea typeface="+mn-ea"/>
                <a:cs typeface="+mn-ea"/>
                <a:sym typeface="+mn-lt"/>
              </a:rPr>
              <a:t> billion kg, achieving a record high. </a:t>
            </a:r>
            <a:endParaRPr lang="zh-CN" altLang="en-US" sz="2000" dirty="0">
              <a:latin typeface="+mn-lt"/>
              <a:ea typeface="+mn-ea"/>
              <a:cs typeface="+mn-ea"/>
              <a:sym typeface="+mn-lt"/>
            </a:endParaRPr>
          </a:p>
        </p:txBody>
      </p:sp>
      <p:pic>
        <p:nvPicPr>
          <p:cNvPr id="18435" name="对象 34821">
            <a:extLst>
              <a:ext uri="{FF2B5EF4-FFF2-40B4-BE49-F238E27FC236}">
                <a16:creationId xmlns:a16="http://schemas.microsoft.com/office/drawing/2014/main" id="{0B545EAA-194A-4050-885E-2ECC779A849B}"/>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888" y="4252913"/>
            <a:ext cx="2582862"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6">
            <a:extLst>
              <a:ext uri="{FF2B5EF4-FFF2-40B4-BE49-F238E27FC236}">
                <a16:creationId xmlns:a16="http://schemas.microsoft.com/office/drawing/2014/main" id="{5B50B1F9-5F21-4E30-8938-4ABED55E7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888" y="1510325"/>
            <a:ext cx="2459038"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文本框 31745">
            <a:extLst>
              <a:ext uri="{FF2B5EF4-FFF2-40B4-BE49-F238E27FC236}">
                <a16:creationId xmlns:a16="http://schemas.microsoft.com/office/drawing/2014/main" id="{7D529C22-5B59-4209-812F-B364F5969DDB}"/>
              </a:ext>
            </a:extLst>
          </p:cNvPr>
          <p:cNvSpPr>
            <a:spLocks noChangeArrowheads="1"/>
          </p:cNvSpPr>
          <p:nvPr/>
        </p:nvSpPr>
        <p:spPr bwMode="auto">
          <a:xfrm>
            <a:off x="931863" y="109538"/>
            <a:ext cx="76853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II. China's Achievements in Food Saving and Loss Reduction as well as Food Security </a:t>
            </a:r>
            <a:endParaRPr lang="zh-CN" altLang="en-US" sz="3000" b="1" dirty="0">
              <a:solidFill>
                <a:srgbClr val="002060"/>
              </a:solidFill>
              <a:latin typeface="+mn-lt"/>
              <a:ea typeface="+mn-ea"/>
              <a:cs typeface="+mn-ea"/>
              <a:sym typeface="+mn-lt"/>
            </a:endParaRPr>
          </a:p>
        </p:txBody>
      </p:sp>
      <p:sp>
        <p:nvSpPr>
          <p:cNvPr id="19462" name="Rectangle 82">
            <a:extLst>
              <a:ext uri="{FF2B5EF4-FFF2-40B4-BE49-F238E27FC236}">
                <a16:creationId xmlns:a16="http://schemas.microsoft.com/office/drawing/2014/main" id="{C804985C-F8FF-471A-ADCE-78DBBD6A8274}"/>
              </a:ext>
            </a:extLst>
          </p:cNvPr>
          <p:cNvSpPr>
            <a:spLocks noChangeArrowheads="1"/>
          </p:cNvSpPr>
          <p:nvPr/>
        </p:nvSpPr>
        <p:spPr bwMode="auto">
          <a:xfrm>
            <a:off x="1493044" y="1060039"/>
            <a:ext cx="61579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latin typeface="+mn-lt"/>
                <a:ea typeface="+mn-ea"/>
                <a:cs typeface="+mn-ea"/>
                <a:sym typeface="+mn-lt"/>
              </a:rPr>
              <a:t>1. Steady growth in food output</a:t>
            </a:r>
            <a:r>
              <a:rPr sz="2000" dirty="0">
                <a:latin typeface="+mn-lt"/>
                <a:ea typeface="+mn-ea"/>
                <a:cs typeface="+mn-ea"/>
                <a:sym typeface="+mn-lt"/>
              </a:rPr>
              <a:t> </a:t>
            </a:r>
            <a:endParaRPr lang="zh-CN" altLang="en-US" sz="2000" dirty="0">
              <a:solidFill>
                <a:schemeClr val="bg1"/>
              </a:solidFill>
              <a:latin typeface="+mn-lt"/>
              <a:ea typeface="+mn-ea"/>
              <a:cs typeface="+mn-ea"/>
              <a:sym typeface="+mn-lt"/>
            </a:endParaRPr>
          </a:p>
        </p:txBody>
      </p:sp>
      <p:pic>
        <p:nvPicPr>
          <p:cNvPr id="18439" name="Picture 7">
            <a:extLst>
              <a:ext uri="{FF2B5EF4-FFF2-40B4-BE49-F238E27FC236}">
                <a16:creationId xmlns:a16="http://schemas.microsoft.com/office/drawing/2014/main" id="{9D696581-D64D-4583-B3B2-D5761AC32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193" y="4388678"/>
            <a:ext cx="4048125"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p:cTn id="7" dur="500" fill="hold"/>
                                        <p:tgtEl>
                                          <p:spTgt spid="19462"/>
                                        </p:tgtEl>
                                        <p:attrNameLst>
                                          <p:attrName>ppt_x</p:attrName>
                                        </p:attrNameLst>
                                      </p:cBhvr>
                                      <p:tavLst>
                                        <p:tav tm="0">
                                          <p:val>
                                            <p:strVal val="#ppt_x"/>
                                          </p:val>
                                        </p:tav>
                                        <p:tav tm="100000">
                                          <p:val>
                                            <p:strVal val="#ppt_x"/>
                                          </p:val>
                                        </p:tav>
                                      </p:tavLst>
                                    </p:anim>
                                    <p:anim calcmode="lin" valueType="num">
                                      <p:cBhvr>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bldLvl="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19458" name="文本框 16">
            <a:extLst>
              <a:ext uri="{FF2B5EF4-FFF2-40B4-BE49-F238E27FC236}">
                <a16:creationId xmlns:a16="http://schemas.microsoft.com/office/drawing/2014/main" id="{42B410DB-7880-4DFD-8707-E6CE6C8409EB}"/>
              </a:ext>
            </a:extLst>
          </p:cNvPr>
          <p:cNvSpPr>
            <a:spLocks noChangeArrowheads="1"/>
          </p:cNvSpPr>
          <p:nvPr/>
        </p:nvSpPr>
        <p:spPr bwMode="auto">
          <a:xfrm>
            <a:off x="788298" y="1709936"/>
            <a:ext cx="3862388" cy="1631216"/>
          </a:xfrm>
          <a:prstGeom prst="rect">
            <a:avLst/>
          </a:prstGeom>
          <a:solidFill>
            <a:srgbClr val="DBAB8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sz="2000" dirty="0">
                <a:latin typeface="+mn-lt"/>
                <a:ea typeface="+mn-ea"/>
                <a:cs typeface="+mn-ea"/>
                <a:sym typeface="+mn-lt"/>
              </a:rPr>
              <a:t>The yield of rice and wheat was 209.61 million tons and 237.27 million tons, respectively</a:t>
            </a:r>
            <a:r>
              <a:rPr lang="en-US" altLang="zh-CN" sz="2000" dirty="0">
                <a:latin typeface="+mn-lt"/>
                <a:ea typeface="+mn-ea"/>
                <a:cs typeface="+mn-ea"/>
                <a:sym typeface="+mn-lt"/>
              </a:rPr>
              <a:t>,</a:t>
            </a:r>
            <a:r>
              <a:rPr sz="2000" dirty="0">
                <a:latin typeface="+mn-lt"/>
                <a:ea typeface="+mn-ea"/>
                <a:cs typeface="+mn-ea"/>
                <a:sym typeface="+mn-lt"/>
              </a:rPr>
              <a:t> </a:t>
            </a:r>
            <a:r>
              <a:rPr lang="en-US" altLang="zh-CN" sz="2000" dirty="0">
                <a:latin typeface="+mn-lt"/>
                <a:ea typeface="+mn-ea"/>
                <a:cs typeface="+mn-ea"/>
                <a:sym typeface="+mn-lt"/>
              </a:rPr>
              <a:t>a</a:t>
            </a:r>
            <a:r>
              <a:rPr sz="2000" dirty="0">
                <a:latin typeface="+mn-lt"/>
                <a:ea typeface="+mn-ea"/>
                <a:cs typeface="+mn-ea"/>
                <a:sym typeface="+mn-lt"/>
              </a:rPr>
              <a:t> large part of which has been put in grain reserve facilities. </a:t>
            </a:r>
            <a:endParaRPr lang="zh-CN" altLang="en-US" sz="2000" dirty="0">
              <a:latin typeface="+mn-lt"/>
              <a:ea typeface="+mn-ea"/>
              <a:cs typeface="+mn-ea"/>
              <a:sym typeface="+mn-lt"/>
            </a:endParaRPr>
          </a:p>
        </p:txBody>
      </p:sp>
      <p:pic>
        <p:nvPicPr>
          <p:cNvPr id="19459" name="图片 1">
            <a:extLst>
              <a:ext uri="{FF2B5EF4-FFF2-40B4-BE49-F238E27FC236}">
                <a16:creationId xmlns:a16="http://schemas.microsoft.com/office/drawing/2014/main" id="{419893B5-CAC2-4506-B9A9-106A37399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4788" y="1431094"/>
            <a:ext cx="2633662"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图片 2">
            <a:extLst>
              <a:ext uri="{FF2B5EF4-FFF2-40B4-BE49-F238E27FC236}">
                <a16:creationId xmlns:a16="http://schemas.microsoft.com/office/drawing/2014/main" id="{3FEA299D-3631-46D7-9A09-62BCC85CF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010"/>
          <a:stretch>
            <a:fillRect/>
          </a:stretch>
        </p:blipFill>
        <p:spPr bwMode="auto">
          <a:xfrm>
            <a:off x="5284788" y="1391238"/>
            <a:ext cx="2636837"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文本框 31745">
            <a:extLst>
              <a:ext uri="{FF2B5EF4-FFF2-40B4-BE49-F238E27FC236}">
                <a16:creationId xmlns:a16="http://schemas.microsoft.com/office/drawing/2014/main" id="{A039F234-0E30-4557-AA7B-A78380042EFF}"/>
              </a:ext>
            </a:extLst>
          </p:cNvPr>
          <p:cNvSpPr>
            <a:spLocks noChangeArrowheads="1"/>
          </p:cNvSpPr>
          <p:nvPr/>
        </p:nvSpPr>
        <p:spPr bwMode="auto">
          <a:xfrm>
            <a:off x="931863" y="66675"/>
            <a:ext cx="77517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II. China's Achievements in Food Saving and Loss Reduction as well as Food Security </a:t>
            </a:r>
            <a:endParaRPr lang="zh-CN" altLang="en-US" sz="3000" b="1" dirty="0">
              <a:solidFill>
                <a:srgbClr val="002060"/>
              </a:solidFill>
              <a:latin typeface="+mn-lt"/>
              <a:ea typeface="+mn-ea"/>
              <a:cs typeface="+mn-ea"/>
              <a:sym typeface="+mn-lt"/>
            </a:endParaRPr>
          </a:p>
        </p:txBody>
      </p:sp>
      <p:sp>
        <p:nvSpPr>
          <p:cNvPr id="20486" name="Rectangle 82">
            <a:extLst>
              <a:ext uri="{FF2B5EF4-FFF2-40B4-BE49-F238E27FC236}">
                <a16:creationId xmlns:a16="http://schemas.microsoft.com/office/drawing/2014/main" id="{0636F376-E676-4293-9C39-8383008CEFB1}"/>
              </a:ext>
            </a:extLst>
          </p:cNvPr>
          <p:cNvSpPr>
            <a:spLocks noChangeArrowheads="1"/>
          </p:cNvSpPr>
          <p:nvPr/>
        </p:nvSpPr>
        <p:spPr bwMode="auto">
          <a:xfrm>
            <a:off x="1346684" y="962309"/>
            <a:ext cx="61579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latin typeface="+mn-lt"/>
                <a:ea typeface="+mn-ea"/>
                <a:cs typeface="+mn-ea"/>
                <a:sym typeface="+mn-lt"/>
              </a:rPr>
              <a:t>1. Steady growth in food output</a:t>
            </a:r>
            <a:r>
              <a:rPr sz="2000" dirty="0">
                <a:latin typeface="+mn-lt"/>
                <a:ea typeface="+mn-ea"/>
                <a:cs typeface="+mn-ea"/>
                <a:sym typeface="+mn-lt"/>
              </a:rPr>
              <a:t> </a:t>
            </a:r>
            <a:endParaRPr lang="zh-CN" altLang="en-US" sz="2000" dirty="0">
              <a:solidFill>
                <a:schemeClr val="bg1"/>
              </a:solidFill>
              <a:latin typeface="+mn-lt"/>
              <a:ea typeface="+mn-ea"/>
              <a:cs typeface="+mn-ea"/>
              <a:sym typeface="+mn-lt"/>
            </a:endParaRPr>
          </a:p>
        </p:txBody>
      </p:sp>
      <p:pic>
        <p:nvPicPr>
          <p:cNvPr id="19463" name="Picture 7">
            <a:extLst>
              <a:ext uri="{FF2B5EF4-FFF2-40B4-BE49-F238E27FC236}">
                <a16:creationId xmlns:a16="http://schemas.microsoft.com/office/drawing/2014/main" id="{104DD618-7D90-43FB-9895-1E03BC32E2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298" y="4059994"/>
            <a:ext cx="40005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a:extLst>
              <a:ext uri="{FF2B5EF4-FFF2-40B4-BE49-F238E27FC236}">
                <a16:creationId xmlns:a16="http://schemas.microsoft.com/office/drawing/2014/main" id="{3B4FC4B8-30F5-49F6-95BB-3B8284D344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0788" y="4177469"/>
            <a:ext cx="3652837"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p:cTn id="7" dur="500" fill="hold"/>
                                        <p:tgtEl>
                                          <p:spTgt spid="20486"/>
                                        </p:tgtEl>
                                        <p:attrNameLst>
                                          <p:attrName>ppt_x</p:attrName>
                                        </p:attrNameLst>
                                      </p:cBhvr>
                                      <p:tavLst>
                                        <p:tav tm="0">
                                          <p:val>
                                            <p:strVal val="#ppt_x"/>
                                          </p:val>
                                        </p:tav>
                                        <p:tav tm="100000">
                                          <p:val>
                                            <p:strVal val="#ppt_x"/>
                                          </p:val>
                                        </p:tav>
                                      </p:tavLst>
                                    </p:anim>
                                    <p:anim calcmode="lin" valueType="num">
                                      <p:cBhvr>
                                        <p:cTn id="8" dur="500" fill="hold"/>
                                        <p:tgtEl>
                                          <p:spTgt spid="204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bldLvl="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20482" name="文本框 16">
            <a:extLst>
              <a:ext uri="{FF2B5EF4-FFF2-40B4-BE49-F238E27FC236}">
                <a16:creationId xmlns:a16="http://schemas.microsoft.com/office/drawing/2014/main" id="{540A177E-55C8-4B24-ABAD-73E8001EC627}"/>
              </a:ext>
            </a:extLst>
          </p:cNvPr>
          <p:cNvSpPr>
            <a:spLocks noChangeArrowheads="1"/>
          </p:cNvSpPr>
          <p:nvPr/>
        </p:nvSpPr>
        <p:spPr bwMode="auto">
          <a:xfrm>
            <a:off x="250825" y="1692275"/>
            <a:ext cx="4967288" cy="1323439"/>
          </a:xfrm>
          <a:prstGeom prst="rect">
            <a:avLst/>
          </a:prstGeom>
          <a:solidFill>
            <a:srgbClr val="DBAB8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sz="2000" dirty="0">
                <a:latin typeface="+mn-lt"/>
                <a:ea typeface="+mn-ea"/>
                <a:cs typeface="+mn-ea"/>
                <a:sym typeface="+mn-lt"/>
              </a:rPr>
              <a:t>    </a:t>
            </a:r>
            <a:r>
              <a:rPr lang="en-US" sz="2000" dirty="0">
                <a:latin typeface="+mn-lt"/>
                <a:ea typeface="+mn-ea"/>
                <a:cs typeface="+mn-ea"/>
                <a:sym typeface="+mn-lt"/>
              </a:rPr>
              <a:t>   </a:t>
            </a:r>
            <a:r>
              <a:rPr sz="2000" baseline="0" dirty="0">
                <a:latin typeface="+mn-lt"/>
                <a:ea typeface="+mn-ea"/>
                <a:cs typeface="+mn-ea"/>
                <a:sym typeface="+mn-lt"/>
              </a:rPr>
              <a:t>In 2018, the total effective warehouse capacity grew by 31.9% over 1996.</a:t>
            </a:r>
            <a:r>
              <a:rPr sz="2000" dirty="0">
                <a:latin typeface="+mn-lt"/>
                <a:ea typeface="+mn-ea"/>
                <a:cs typeface="+mn-ea"/>
                <a:sym typeface="+mn-lt"/>
              </a:rPr>
              <a:t> The total tank capacity for edible oils saw a seven-fold increase over 1996. </a:t>
            </a:r>
            <a:endParaRPr lang="zh-CN" altLang="en-US" sz="2000" b="1" dirty="0">
              <a:latin typeface="+mn-lt"/>
              <a:ea typeface="+mn-ea"/>
              <a:cs typeface="+mn-ea"/>
              <a:sym typeface="+mn-lt"/>
            </a:endParaRPr>
          </a:p>
        </p:txBody>
      </p:sp>
      <p:pic>
        <p:nvPicPr>
          <p:cNvPr id="20483" name="Picture 3" descr="H:\示范推广\四合一报道材料\56筒.JPG">
            <a:extLst>
              <a:ext uri="{FF2B5EF4-FFF2-40B4-BE49-F238E27FC236}">
                <a16:creationId xmlns:a16="http://schemas.microsoft.com/office/drawing/2014/main" id="{B448DF1E-F729-4D3E-AFA0-CFE7F50478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875" y="1372634"/>
            <a:ext cx="2359025"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H:\示范推广\四合一报道材料\高大平房仓3.JPG">
            <a:extLst>
              <a:ext uri="{FF2B5EF4-FFF2-40B4-BE49-F238E27FC236}">
                <a16:creationId xmlns:a16="http://schemas.microsoft.com/office/drawing/2014/main" id="{749E4DA9-4C06-424C-91AB-569A03E0C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0464"/>
          <a:stretch>
            <a:fillRect/>
          </a:stretch>
        </p:blipFill>
        <p:spPr bwMode="auto">
          <a:xfrm>
            <a:off x="5476875" y="3025221"/>
            <a:ext cx="240982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图片 53253" descr="国债试点项目散粮汽车">
            <a:extLst>
              <a:ext uri="{FF2B5EF4-FFF2-40B4-BE49-F238E27FC236}">
                <a16:creationId xmlns:a16="http://schemas.microsoft.com/office/drawing/2014/main" id="{B5103D48-1D43-44D8-A19F-C7F6DAF31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8702" y="4480960"/>
            <a:ext cx="2298042" cy="197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82">
            <a:extLst>
              <a:ext uri="{FF2B5EF4-FFF2-40B4-BE49-F238E27FC236}">
                <a16:creationId xmlns:a16="http://schemas.microsoft.com/office/drawing/2014/main" id="{9363C3FF-7F18-4570-946E-4020B82D9F09}"/>
              </a:ext>
            </a:extLst>
          </p:cNvPr>
          <p:cNvSpPr>
            <a:spLocks noChangeArrowheads="1"/>
          </p:cNvSpPr>
          <p:nvPr/>
        </p:nvSpPr>
        <p:spPr bwMode="auto">
          <a:xfrm>
            <a:off x="1416465" y="921978"/>
            <a:ext cx="61579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latin typeface="+mn-lt"/>
                <a:ea typeface="+mn-ea"/>
                <a:cs typeface="+mn-ea"/>
                <a:sym typeface="+mn-lt"/>
              </a:rPr>
              <a:t>2. Greater food reserve capacity</a:t>
            </a:r>
            <a:r>
              <a:rPr sz="2000" dirty="0">
                <a:latin typeface="+mn-lt"/>
                <a:ea typeface="+mn-ea"/>
                <a:cs typeface="+mn-ea"/>
                <a:sym typeface="+mn-lt"/>
              </a:rPr>
              <a:t> </a:t>
            </a:r>
          </a:p>
        </p:txBody>
      </p:sp>
      <p:sp>
        <p:nvSpPr>
          <p:cNvPr id="20487" name="文本框 31745">
            <a:extLst>
              <a:ext uri="{FF2B5EF4-FFF2-40B4-BE49-F238E27FC236}">
                <a16:creationId xmlns:a16="http://schemas.microsoft.com/office/drawing/2014/main" id="{C1226E22-DE55-479D-A05D-28C31197BA04}"/>
              </a:ext>
            </a:extLst>
          </p:cNvPr>
          <p:cNvSpPr>
            <a:spLocks noChangeArrowheads="1"/>
          </p:cNvSpPr>
          <p:nvPr/>
        </p:nvSpPr>
        <p:spPr bwMode="auto">
          <a:xfrm>
            <a:off x="951741" y="57100"/>
            <a:ext cx="762572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II. China's Achievements in Food Saving and Loss Reduction as well as Food Security </a:t>
            </a:r>
            <a:endParaRPr lang="zh-CN" altLang="en-US" sz="3000" b="1" dirty="0">
              <a:solidFill>
                <a:srgbClr val="002060"/>
              </a:solidFill>
              <a:latin typeface="+mn-lt"/>
              <a:ea typeface="+mn-ea"/>
              <a:cs typeface="+mn-ea"/>
              <a:sym typeface="+mn-lt"/>
            </a:endParaRPr>
          </a:p>
        </p:txBody>
      </p:sp>
      <p:pic>
        <p:nvPicPr>
          <p:cNvPr id="20488" name="Picture 8">
            <a:extLst>
              <a:ext uri="{FF2B5EF4-FFF2-40B4-BE49-F238E27FC236}">
                <a16:creationId xmlns:a16="http://schemas.microsoft.com/office/drawing/2014/main" id="{47284725-F65A-4020-919D-DDA24BE035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425" y="3889375"/>
            <a:ext cx="3306763"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a:extLst>
              <a:ext uri="{FF2B5EF4-FFF2-40B4-BE49-F238E27FC236}">
                <a16:creationId xmlns:a16="http://schemas.microsoft.com/office/drawing/2014/main" id="{786920C7-C4B1-48A9-9253-828DE51EEB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9862" b="33777"/>
          <a:stretch>
            <a:fillRect/>
          </a:stretch>
        </p:blipFill>
        <p:spPr bwMode="auto">
          <a:xfrm>
            <a:off x="5523465" y="4482546"/>
            <a:ext cx="2359026" cy="216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p:cTn id="7" dur="500" fill="hold"/>
                                        <p:tgtEl>
                                          <p:spTgt spid="21510"/>
                                        </p:tgtEl>
                                        <p:attrNameLst>
                                          <p:attrName>ppt_x</p:attrName>
                                        </p:attrNameLst>
                                      </p:cBhvr>
                                      <p:tavLst>
                                        <p:tav tm="0">
                                          <p:val>
                                            <p:strVal val="#ppt_x"/>
                                          </p:val>
                                        </p:tav>
                                        <p:tav tm="100000">
                                          <p:val>
                                            <p:strVal val="#ppt_x"/>
                                          </p:val>
                                        </p:tav>
                                      </p:tavLst>
                                    </p:anim>
                                    <p:anim calcmode="lin" valueType="num">
                                      <p:cBhvr>
                                        <p:cTn id="8" dur="500" fill="hold"/>
                                        <p:tgtEl>
                                          <p:spTgt spid="21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bldLvl="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6131281-5251-4995-81FB-60B2C8EB6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2038" y="3952875"/>
            <a:ext cx="2833687"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AutoShape 2">
            <a:extLst>
              <a:ext uri="{FF2B5EF4-FFF2-40B4-BE49-F238E27FC236}">
                <a16:creationId xmlns:a16="http://schemas.microsoft.com/office/drawing/2014/main" id="{F116B176-7288-4D50-825A-91F05C2857C8}"/>
              </a:ext>
            </a:extLst>
          </p:cNvPr>
          <p:cNvSpPr>
            <a:spLocks noChangeArrowheads="1"/>
          </p:cNvSpPr>
          <p:nvPr/>
        </p:nvSpPr>
        <p:spPr bwMode="auto">
          <a:xfrm>
            <a:off x="1371600" y="425450"/>
            <a:ext cx="6550025" cy="3381375"/>
          </a:xfrm>
          <a:prstGeom prst="roundRect">
            <a:avLst>
              <a:gd name="adj" fmla="val 16667"/>
            </a:avLst>
          </a:prstGeom>
          <a:gradFill rotWithShape="1">
            <a:gsLst>
              <a:gs pos="0">
                <a:srgbClr val="445926"/>
              </a:gs>
              <a:gs pos="100000">
                <a:srgbClr val="93C0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endParaRPr lang="zh-CN" altLang="en-US" sz="1800">
              <a:solidFill>
                <a:srgbClr val="000000"/>
              </a:solidFill>
              <a:latin typeface="+mn-lt"/>
              <a:ea typeface="+mn-ea"/>
              <a:cs typeface="+mn-ea"/>
              <a:sym typeface="+mn-lt"/>
            </a:endParaRPr>
          </a:p>
        </p:txBody>
      </p:sp>
      <p:sp>
        <p:nvSpPr>
          <p:cNvPr id="3076" name="文本框 1">
            <a:extLst>
              <a:ext uri="{FF2B5EF4-FFF2-40B4-BE49-F238E27FC236}">
                <a16:creationId xmlns:a16="http://schemas.microsoft.com/office/drawing/2014/main" id="{11241F27-A260-4312-9C70-DED740C4B743}"/>
              </a:ext>
            </a:extLst>
          </p:cNvPr>
          <p:cNvSpPr>
            <a:spLocks noChangeArrowheads="1"/>
          </p:cNvSpPr>
          <p:nvPr/>
        </p:nvSpPr>
        <p:spPr bwMode="auto">
          <a:xfrm>
            <a:off x="1577975" y="724314"/>
            <a:ext cx="6061075" cy="22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lnSpc>
                <a:spcPts val="3400"/>
              </a:lnSpc>
              <a:spcBef>
                <a:spcPct val="0"/>
              </a:spcBef>
              <a:buClrTx/>
              <a:buSzTx/>
              <a:buFont typeface="Arial" panose="020B0604020202020204" pitchFamily="34" charset="0"/>
              <a:buNone/>
            </a:pPr>
            <a:r>
              <a:rPr sz="2000" b="1" dirty="0">
                <a:solidFill>
                  <a:schemeClr val="bg1"/>
                </a:solidFill>
                <a:latin typeface="+mn-lt"/>
                <a:ea typeface="+mn-ea"/>
                <a:cs typeface="+mn-ea"/>
                <a:sym typeface="+mn-lt"/>
              </a:rPr>
              <a:t>Eliminating hunger </a:t>
            </a:r>
            <a:r>
              <a:rPr sz="2000" b="1" baseline="0" dirty="0">
                <a:solidFill>
                  <a:schemeClr val="bg1"/>
                </a:solidFill>
                <a:latin typeface="+mn-lt"/>
                <a:ea typeface="+mn-ea"/>
                <a:cs typeface="+mn-ea"/>
                <a:sym typeface="+mn-lt"/>
              </a:rPr>
              <a:t>is the common hope of all people on earth, and safeguarding food security is the common goal of all countries.</a:t>
            </a:r>
            <a:r>
              <a:rPr sz="2000" dirty="0">
                <a:solidFill>
                  <a:schemeClr val="bg1"/>
                </a:solidFill>
                <a:latin typeface="+mn-lt"/>
                <a:ea typeface="+mn-ea"/>
                <a:cs typeface="+mn-ea"/>
                <a:sym typeface="+mn-lt"/>
              </a:rPr>
              <a:t> </a:t>
            </a:r>
            <a:r>
              <a:rPr sz="2000" b="1" dirty="0">
                <a:solidFill>
                  <a:schemeClr val="bg1"/>
                </a:solidFill>
                <a:latin typeface="+mn-lt"/>
                <a:ea typeface="+mn-ea"/>
                <a:cs typeface="+mn-ea"/>
                <a:sym typeface="+mn-lt"/>
              </a:rPr>
              <a:t>Food security, at all times and in all countries, has been treated as a top state issue.</a:t>
            </a:r>
            <a:r>
              <a:rPr sz="2000" dirty="0">
                <a:solidFill>
                  <a:schemeClr val="bg1"/>
                </a:solidFill>
                <a:latin typeface="+mn-lt"/>
                <a:ea typeface="+mn-ea"/>
                <a:cs typeface="+mn-ea"/>
                <a:sym typeface="+mn-lt"/>
              </a:rPr>
              <a:t> </a:t>
            </a:r>
            <a:endParaRPr lang="zh-CN" altLang="en-US" sz="2000" dirty="0">
              <a:solidFill>
                <a:schemeClr val="bg1"/>
              </a:solidFill>
              <a:latin typeface="+mn-lt"/>
              <a:ea typeface="+mn-ea"/>
              <a:cs typeface="+mn-ea"/>
              <a:sym typeface="+mn-lt"/>
            </a:endParaRPr>
          </a:p>
        </p:txBody>
      </p:sp>
      <p:pic>
        <p:nvPicPr>
          <p:cNvPr id="3077" name="Picture 4">
            <a:extLst>
              <a:ext uri="{FF2B5EF4-FFF2-40B4-BE49-F238E27FC236}">
                <a16:creationId xmlns:a16="http://schemas.microsoft.com/office/drawing/2014/main" id="{F2DFD041-1A6E-44B2-A2CB-312B8720A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1663" y="3968750"/>
            <a:ext cx="2757487"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2" descr="C:\Users\Administrator\Desktop\u=1675845243,2223586525&amp;fm=26&amp;gp=0.jpg">
            <a:extLst>
              <a:ext uri="{FF2B5EF4-FFF2-40B4-BE49-F238E27FC236}">
                <a16:creationId xmlns:a16="http://schemas.microsoft.com/office/drawing/2014/main" id="{8CDD4D9E-574C-4C09-8F8C-FC0D6C627C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75" y="3960813"/>
            <a:ext cx="2590800"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 Box 7">
            <a:extLst>
              <a:ext uri="{FF2B5EF4-FFF2-40B4-BE49-F238E27FC236}">
                <a16:creationId xmlns:a16="http://schemas.microsoft.com/office/drawing/2014/main" id="{F1085453-2A61-4BF3-B16B-228217D500CF}"/>
              </a:ext>
            </a:extLst>
          </p:cNvPr>
          <p:cNvSpPr txBox="1">
            <a:spLocks noChangeArrowheads="1"/>
          </p:cNvSpPr>
          <p:nvPr/>
        </p:nvSpPr>
        <p:spPr bwMode="auto">
          <a:xfrm>
            <a:off x="2151477" y="2947808"/>
            <a:ext cx="52038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sz="2000" baseline="0" dirty="0">
                <a:solidFill>
                  <a:srgbClr val="FF3300"/>
                </a:solidFill>
                <a:latin typeface="+mn-lt"/>
                <a:ea typeface="+mn-ea"/>
                <a:cs typeface="+mn-ea"/>
                <a:sym typeface="+mn-lt"/>
              </a:rPr>
              <a:t>Salute to World Food Programme - the Winner of 2020 Nobel Peace Prize</a:t>
            </a:r>
            <a:r>
              <a:rPr dirty="0">
                <a:latin typeface="+mn-lt"/>
                <a:ea typeface="+mn-ea"/>
                <a:cs typeface="+mn-ea"/>
                <a:sym typeface="+mn-lt"/>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bwMode="auto">
      <p:bgPr>
        <a:solidFill>
          <a:srgbClr val="FFFFCC"/>
        </a:solidFill>
        <a:effectLst/>
      </p:bgPr>
    </p:bg>
    <p:spTree>
      <p:nvGrpSpPr>
        <p:cNvPr id="1" name=""/>
        <p:cNvGrpSpPr/>
        <p:nvPr/>
      </p:nvGrpSpPr>
      <p:grpSpPr>
        <a:xfrm>
          <a:off x="0" y="0"/>
          <a:ext cx="0" cy="0"/>
          <a:chOff x="0" y="0"/>
          <a:chExt cx="0" cy="0"/>
        </a:xfrm>
      </p:grpSpPr>
      <p:sp>
        <p:nvSpPr>
          <p:cNvPr id="21506" name="文本框 16">
            <a:extLst>
              <a:ext uri="{FF2B5EF4-FFF2-40B4-BE49-F238E27FC236}">
                <a16:creationId xmlns:a16="http://schemas.microsoft.com/office/drawing/2014/main" id="{20AE4663-9AF8-4829-B01A-561633735301}"/>
              </a:ext>
            </a:extLst>
          </p:cNvPr>
          <p:cNvSpPr>
            <a:spLocks noChangeArrowheads="1"/>
          </p:cNvSpPr>
          <p:nvPr/>
        </p:nvSpPr>
        <p:spPr bwMode="auto">
          <a:xfrm>
            <a:off x="250825" y="1692275"/>
            <a:ext cx="4967288" cy="1631216"/>
          </a:xfrm>
          <a:prstGeom prst="rect">
            <a:avLst/>
          </a:prstGeom>
          <a:solidFill>
            <a:srgbClr val="DBAB8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sz="2000" dirty="0">
                <a:latin typeface="+mn-lt"/>
                <a:ea typeface="+mn-ea"/>
                <a:cs typeface="+mn-ea"/>
                <a:sym typeface="+mn-lt"/>
              </a:rPr>
              <a:t>    </a:t>
            </a:r>
            <a:r>
              <a:rPr lang="en-US" sz="2000" dirty="0">
                <a:latin typeface="+mn-lt"/>
                <a:ea typeface="+mn-ea"/>
                <a:cs typeface="+mn-ea"/>
                <a:sym typeface="+mn-lt"/>
              </a:rPr>
              <a:t>   </a:t>
            </a:r>
            <a:r>
              <a:rPr sz="2000" baseline="0" dirty="0">
                <a:latin typeface="+mn-lt"/>
                <a:ea typeface="+mn-ea"/>
                <a:cs typeface="+mn-ea"/>
                <a:sym typeface="+mn-lt"/>
              </a:rPr>
              <a:t>All major channels of food logistics have been integrated.</a:t>
            </a:r>
            <a:r>
              <a:rPr sz="2000" dirty="0">
                <a:latin typeface="+mn-lt"/>
                <a:ea typeface="+mn-ea"/>
                <a:cs typeface="+mn-ea"/>
                <a:sym typeface="+mn-lt"/>
              </a:rPr>
              <a:t> Moreover, a network of emergency reserves has been in place. They play an important role in response to natural disasters and public emergencies. </a:t>
            </a:r>
            <a:endParaRPr lang="zh-CN" altLang="en-US" sz="2000" b="1" dirty="0">
              <a:latin typeface="+mn-lt"/>
              <a:ea typeface="+mn-ea"/>
              <a:cs typeface="+mn-ea"/>
              <a:sym typeface="+mn-lt"/>
            </a:endParaRPr>
          </a:p>
        </p:txBody>
      </p:sp>
      <p:pic>
        <p:nvPicPr>
          <p:cNvPr id="21507" name="图片 53253" descr="国债试点项目散粮汽车">
            <a:extLst>
              <a:ext uri="{FF2B5EF4-FFF2-40B4-BE49-F238E27FC236}">
                <a16:creationId xmlns:a16="http://schemas.microsoft.com/office/drawing/2014/main" id="{01C85613-3EAF-4D26-9A42-3AB7F830C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0375" y="4132263"/>
            <a:ext cx="248126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82">
            <a:extLst>
              <a:ext uri="{FF2B5EF4-FFF2-40B4-BE49-F238E27FC236}">
                <a16:creationId xmlns:a16="http://schemas.microsoft.com/office/drawing/2014/main" id="{EC2870BB-B6DB-4BA0-9A44-4AA0D912121A}"/>
              </a:ext>
            </a:extLst>
          </p:cNvPr>
          <p:cNvSpPr>
            <a:spLocks noChangeArrowheads="1"/>
          </p:cNvSpPr>
          <p:nvPr/>
        </p:nvSpPr>
        <p:spPr bwMode="auto">
          <a:xfrm>
            <a:off x="1585429" y="1138178"/>
            <a:ext cx="61579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latin typeface="+mn-lt"/>
                <a:ea typeface="+mn-ea"/>
                <a:cs typeface="+mn-ea"/>
                <a:sym typeface="+mn-lt"/>
              </a:rPr>
              <a:t>2. Greater food reserve capacity</a:t>
            </a:r>
            <a:r>
              <a:rPr sz="2000" dirty="0">
                <a:latin typeface="+mn-lt"/>
                <a:ea typeface="+mn-ea"/>
                <a:cs typeface="+mn-ea"/>
                <a:sym typeface="+mn-lt"/>
              </a:rPr>
              <a:t> </a:t>
            </a:r>
          </a:p>
        </p:txBody>
      </p:sp>
      <p:sp>
        <p:nvSpPr>
          <p:cNvPr id="21509" name="文本框 31745">
            <a:extLst>
              <a:ext uri="{FF2B5EF4-FFF2-40B4-BE49-F238E27FC236}">
                <a16:creationId xmlns:a16="http://schemas.microsoft.com/office/drawing/2014/main" id="{2C3CD1F4-F35F-4BBF-8B38-1C703975AFCF}"/>
              </a:ext>
            </a:extLst>
          </p:cNvPr>
          <p:cNvSpPr>
            <a:spLocks noChangeArrowheads="1"/>
          </p:cNvSpPr>
          <p:nvPr/>
        </p:nvSpPr>
        <p:spPr bwMode="auto">
          <a:xfrm>
            <a:off x="812594" y="168781"/>
            <a:ext cx="786426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II. China's Achievements in Food Saving and Loss Reduction as well as Food Security </a:t>
            </a:r>
            <a:endParaRPr lang="zh-CN" altLang="en-US" sz="3000" b="1" dirty="0">
              <a:solidFill>
                <a:srgbClr val="002060"/>
              </a:solidFill>
              <a:latin typeface="+mn-lt"/>
              <a:ea typeface="+mn-ea"/>
              <a:cs typeface="+mn-ea"/>
              <a:sym typeface="+mn-lt"/>
            </a:endParaRPr>
          </a:p>
        </p:txBody>
      </p:sp>
      <p:pic>
        <p:nvPicPr>
          <p:cNvPr id="21510" name="Picture 6">
            <a:extLst>
              <a:ext uri="{FF2B5EF4-FFF2-40B4-BE49-F238E27FC236}">
                <a16:creationId xmlns:a16="http://schemas.microsoft.com/office/drawing/2014/main" id="{801520AA-14C2-4F39-9768-8B45A5A04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8" y="3981450"/>
            <a:ext cx="47498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a:extLst>
              <a:ext uri="{FF2B5EF4-FFF2-40B4-BE49-F238E27FC236}">
                <a16:creationId xmlns:a16="http://schemas.microsoft.com/office/drawing/2014/main" id="{7B2985FB-ED93-4D28-AEC5-8AC0164735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6538" y="1768475"/>
            <a:ext cx="36576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p:cTn id="7" dur="500" fill="hold"/>
                                        <p:tgtEl>
                                          <p:spTgt spid="22532"/>
                                        </p:tgtEl>
                                        <p:attrNameLst>
                                          <p:attrName>ppt_x</p:attrName>
                                        </p:attrNameLst>
                                      </p:cBhvr>
                                      <p:tavLst>
                                        <p:tav tm="0">
                                          <p:val>
                                            <p:strVal val="#ppt_x"/>
                                          </p:val>
                                        </p:tav>
                                        <p:tav tm="100000">
                                          <p:val>
                                            <p:strVal val="#ppt_x"/>
                                          </p:val>
                                        </p:tav>
                                      </p:tavLst>
                                    </p:anim>
                                    <p:anim calcmode="lin" valueType="num">
                                      <p:cBhvr>
                                        <p:cTn id="8" dur="500" fill="hold"/>
                                        <p:tgtEl>
                                          <p:spTgt spid="225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ldLvl="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22530" name="文本框 16">
            <a:extLst>
              <a:ext uri="{FF2B5EF4-FFF2-40B4-BE49-F238E27FC236}">
                <a16:creationId xmlns:a16="http://schemas.microsoft.com/office/drawing/2014/main" id="{749D7EC1-9678-41B6-B00D-0349A56DEB37}"/>
              </a:ext>
            </a:extLst>
          </p:cNvPr>
          <p:cNvSpPr>
            <a:spLocks noChangeArrowheads="1"/>
          </p:cNvSpPr>
          <p:nvPr/>
        </p:nvSpPr>
        <p:spPr bwMode="auto">
          <a:xfrm>
            <a:off x="577850" y="1728559"/>
            <a:ext cx="4378325" cy="4708981"/>
          </a:xfrm>
          <a:prstGeom prst="rect">
            <a:avLst/>
          </a:prstGeom>
          <a:solidFill>
            <a:srgbClr val="DBAB8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sz="2000" dirty="0">
                <a:latin typeface="+mn-lt"/>
                <a:ea typeface="+mn-ea"/>
                <a:cs typeface="+mn-ea"/>
                <a:sym typeface="+mn-lt"/>
              </a:rPr>
              <a:t>      </a:t>
            </a:r>
            <a:r>
              <a:rPr sz="2000" b="1" baseline="0" dirty="0">
                <a:latin typeface="+mn-lt"/>
                <a:ea typeface="+mn-ea"/>
                <a:cs typeface="+mn-ea"/>
                <a:sym typeface="+mn-lt"/>
              </a:rPr>
              <a:t>The per capita direct consumption of staple grains has decreased, and the consumption of non-grain foods such as meat and fish, ligneous foods, vegetables, and fruits has increased, the Chinese have more choices in what they eat.</a:t>
            </a:r>
            <a:r>
              <a:rPr sz="2000" dirty="0">
                <a:latin typeface="+mn-lt"/>
                <a:ea typeface="+mn-ea"/>
                <a:cs typeface="+mn-ea"/>
                <a:sym typeface="+mn-lt"/>
              </a:rPr>
              <a:t> </a:t>
            </a:r>
            <a:endParaRPr lang="en-US" altLang="zh-CN" sz="2000" b="1" dirty="0">
              <a:latin typeface="+mn-lt"/>
              <a:ea typeface="+mn-ea"/>
              <a:cs typeface="+mn-ea"/>
              <a:sym typeface="+mn-lt"/>
            </a:endParaRPr>
          </a:p>
          <a:p>
            <a:pPr algn="just" eaLnBrk="1" hangingPunct="1">
              <a:spcBef>
                <a:spcPct val="0"/>
              </a:spcBef>
              <a:buClrTx/>
              <a:buSzTx/>
              <a:buFont typeface="Arial" panose="020B0604020202020204" pitchFamily="34" charset="0"/>
              <a:buNone/>
            </a:pPr>
            <a:r>
              <a:rPr sz="2000" dirty="0">
                <a:latin typeface="+mn-lt"/>
                <a:ea typeface="+mn-ea"/>
                <a:cs typeface="+mn-ea"/>
                <a:sym typeface="+mn-lt"/>
              </a:rPr>
              <a:t> </a:t>
            </a:r>
            <a:r>
              <a:rPr lang="en-US" sz="2000" dirty="0">
                <a:latin typeface="+mn-lt"/>
                <a:ea typeface="+mn-ea"/>
                <a:cs typeface="+mn-ea"/>
                <a:sym typeface="+mn-lt"/>
              </a:rPr>
              <a:t>     </a:t>
            </a:r>
            <a:r>
              <a:rPr sz="2000" b="1" baseline="0" dirty="0">
                <a:latin typeface="+mn-lt"/>
                <a:ea typeface="+mn-ea"/>
                <a:cs typeface="+mn-ea"/>
                <a:sym typeface="+mn-lt"/>
              </a:rPr>
              <a:t>The government has carried out extensive nutrition improvement programs in poor areas for young students, infants, children, pregnant women, and the elderly, as a result of which there have been noticeable improvements in their nutrition and health.</a:t>
            </a:r>
            <a:r>
              <a:rPr sz="2000" dirty="0">
                <a:latin typeface="+mn-lt"/>
                <a:ea typeface="+mn-ea"/>
                <a:cs typeface="+mn-ea"/>
                <a:sym typeface="+mn-lt"/>
              </a:rPr>
              <a:t> </a:t>
            </a:r>
          </a:p>
        </p:txBody>
      </p:sp>
      <p:pic>
        <p:nvPicPr>
          <p:cNvPr id="22531" name="图片 6">
            <a:extLst>
              <a:ext uri="{FF2B5EF4-FFF2-40B4-BE49-F238E27FC236}">
                <a16:creationId xmlns:a16="http://schemas.microsoft.com/office/drawing/2014/main" id="{83606A75-BF66-45A4-98A9-881B7C59B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3525" y="1509504"/>
            <a:ext cx="3197225"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图片 9">
            <a:extLst>
              <a:ext uri="{FF2B5EF4-FFF2-40B4-BE49-F238E27FC236}">
                <a16:creationId xmlns:a16="http://schemas.microsoft.com/office/drawing/2014/main" id="{552C6239-A0E0-4369-9114-71DBF0BC3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1938" y="4083050"/>
            <a:ext cx="3224212"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82">
            <a:extLst>
              <a:ext uri="{FF2B5EF4-FFF2-40B4-BE49-F238E27FC236}">
                <a16:creationId xmlns:a16="http://schemas.microsoft.com/office/drawing/2014/main" id="{CFBCC690-93AC-4E66-9274-9921188FCC37}"/>
              </a:ext>
            </a:extLst>
          </p:cNvPr>
          <p:cNvSpPr>
            <a:spLocks noChangeArrowheads="1"/>
          </p:cNvSpPr>
          <p:nvPr/>
        </p:nvSpPr>
        <p:spPr bwMode="auto">
          <a:xfrm>
            <a:off x="1493043" y="1029882"/>
            <a:ext cx="61579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latin typeface="+mn-lt"/>
                <a:ea typeface="+mn-ea"/>
                <a:cs typeface="+mn-ea"/>
                <a:sym typeface="+mn-lt"/>
              </a:rPr>
              <a:t>3. Improved nutrition for residents</a:t>
            </a:r>
            <a:r>
              <a:rPr sz="2000" dirty="0">
                <a:latin typeface="+mn-lt"/>
                <a:ea typeface="+mn-ea"/>
                <a:cs typeface="+mn-ea"/>
                <a:sym typeface="+mn-lt"/>
              </a:rPr>
              <a:t> </a:t>
            </a:r>
          </a:p>
        </p:txBody>
      </p:sp>
      <p:sp>
        <p:nvSpPr>
          <p:cNvPr id="22534" name="文本框 31745">
            <a:extLst>
              <a:ext uri="{FF2B5EF4-FFF2-40B4-BE49-F238E27FC236}">
                <a16:creationId xmlns:a16="http://schemas.microsoft.com/office/drawing/2014/main" id="{7EF49A8F-344D-4F49-8513-0B2C2CCF53CF}"/>
              </a:ext>
            </a:extLst>
          </p:cNvPr>
          <p:cNvSpPr>
            <a:spLocks noChangeArrowheads="1"/>
          </p:cNvSpPr>
          <p:nvPr/>
        </p:nvSpPr>
        <p:spPr bwMode="auto">
          <a:xfrm>
            <a:off x="762898" y="114012"/>
            <a:ext cx="794378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II. China's Achievements in Food Saving and Loss Reduction as well as Food Security </a:t>
            </a:r>
            <a:endParaRPr lang="zh-CN" altLang="en-US" sz="3000" b="1" dirty="0">
              <a:solidFill>
                <a:srgbClr val="002060"/>
              </a:solidFill>
              <a:latin typeface="+mn-lt"/>
              <a:ea typeface="+mn-ea"/>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p:cTn id="7" dur="500" fill="hold"/>
                                        <p:tgtEl>
                                          <p:spTgt spid="23557"/>
                                        </p:tgtEl>
                                        <p:attrNameLst>
                                          <p:attrName>ppt_x</p:attrName>
                                        </p:attrNameLst>
                                      </p:cBhvr>
                                      <p:tavLst>
                                        <p:tav tm="0">
                                          <p:val>
                                            <p:strVal val="#ppt_x"/>
                                          </p:val>
                                        </p:tav>
                                        <p:tav tm="100000">
                                          <p:val>
                                            <p:strVal val="#ppt_x"/>
                                          </p:val>
                                        </p:tav>
                                      </p:tavLst>
                                    </p:anim>
                                    <p:anim calcmode="lin" valueType="num">
                                      <p:cBhvr>
                                        <p:cTn id="8" dur="500" fill="hold"/>
                                        <p:tgtEl>
                                          <p:spTgt spid="235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bldLvl="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24578" name="Rectangle 82">
            <a:extLst>
              <a:ext uri="{FF2B5EF4-FFF2-40B4-BE49-F238E27FC236}">
                <a16:creationId xmlns:a16="http://schemas.microsoft.com/office/drawing/2014/main" id="{0F34BFAB-33D4-48F6-85D5-A3CB107E4A5C}"/>
              </a:ext>
            </a:extLst>
          </p:cNvPr>
          <p:cNvSpPr>
            <a:spLocks noChangeArrowheads="1"/>
          </p:cNvSpPr>
          <p:nvPr/>
        </p:nvSpPr>
        <p:spPr bwMode="auto">
          <a:xfrm>
            <a:off x="1493044" y="1014412"/>
            <a:ext cx="61579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latin typeface="+mn-lt"/>
                <a:ea typeface="+mn-ea"/>
                <a:cs typeface="+mn-ea"/>
                <a:sym typeface="+mn-lt"/>
              </a:rPr>
              <a:t>4. Effective implementation of food security plan</a:t>
            </a:r>
            <a:r>
              <a:rPr sz="2000" dirty="0">
                <a:latin typeface="+mn-lt"/>
                <a:ea typeface="+mn-ea"/>
                <a:cs typeface="+mn-ea"/>
                <a:sym typeface="+mn-lt"/>
              </a:rPr>
              <a:t> </a:t>
            </a:r>
            <a:endParaRPr lang="zh-CN" altLang="en-US" sz="2000" dirty="0">
              <a:solidFill>
                <a:schemeClr val="bg1"/>
              </a:solidFill>
              <a:latin typeface="+mn-lt"/>
              <a:ea typeface="+mn-ea"/>
              <a:cs typeface="+mn-ea"/>
              <a:sym typeface="+mn-lt"/>
            </a:endParaRPr>
          </a:p>
        </p:txBody>
      </p:sp>
      <p:sp>
        <p:nvSpPr>
          <p:cNvPr id="23555" name="文本框 10">
            <a:extLst>
              <a:ext uri="{FF2B5EF4-FFF2-40B4-BE49-F238E27FC236}">
                <a16:creationId xmlns:a16="http://schemas.microsoft.com/office/drawing/2014/main" id="{8AF59A62-D96A-4B25-8B04-27C54CFAA887}"/>
              </a:ext>
            </a:extLst>
          </p:cNvPr>
          <p:cNvSpPr>
            <a:spLocks noChangeArrowheads="1"/>
          </p:cNvSpPr>
          <p:nvPr/>
        </p:nvSpPr>
        <p:spPr bwMode="auto">
          <a:xfrm>
            <a:off x="384918" y="1471258"/>
            <a:ext cx="4806950" cy="4247317"/>
          </a:xfrm>
          <a:prstGeom prst="rect">
            <a:avLst/>
          </a:prstGeom>
          <a:solidFill>
            <a:srgbClr val="DBAB8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sz="1800" b="1" i="1" dirty="0">
                <a:latin typeface="+mn-lt"/>
                <a:ea typeface="+mn-ea"/>
                <a:cs typeface="+mn-ea"/>
                <a:sym typeface="+mn-lt"/>
              </a:rPr>
              <a:t>Outline of the Thirteenth Five-year Plan for National Economic and Social Development of the People's Republic of China</a:t>
            </a:r>
            <a:r>
              <a:rPr sz="1800" dirty="0">
                <a:latin typeface="+mn-lt"/>
                <a:ea typeface="+mn-ea"/>
                <a:cs typeface="+mn-ea"/>
                <a:sym typeface="+mn-lt"/>
              </a:rPr>
              <a:t> </a:t>
            </a:r>
            <a:endParaRPr lang="en-US" altLang="zh-CN" sz="1800" b="1" dirty="0">
              <a:latin typeface="+mn-lt"/>
              <a:ea typeface="+mn-ea"/>
              <a:cs typeface="+mn-ea"/>
              <a:sym typeface="+mn-lt"/>
            </a:endParaRPr>
          </a:p>
          <a:p>
            <a:pPr algn="just" eaLnBrk="1" hangingPunct="1">
              <a:spcBef>
                <a:spcPct val="0"/>
              </a:spcBef>
              <a:buClrTx/>
              <a:buSzTx/>
              <a:buFont typeface="Arial" panose="020B0604020202020204" pitchFamily="34" charset="0"/>
              <a:buNone/>
            </a:pPr>
            <a:r>
              <a:rPr sz="1800" b="1" i="1" dirty="0">
                <a:latin typeface="+mn-lt"/>
                <a:ea typeface="+mn-ea"/>
                <a:cs typeface="+mn-ea"/>
                <a:sym typeface="+mn-lt"/>
              </a:rPr>
              <a:t>Outline of the Medium-and Long-term Plan for National Food Security</a:t>
            </a:r>
            <a:r>
              <a:rPr sz="1800" dirty="0">
                <a:latin typeface="+mn-lt"/>
                <a:ea typeface="+mn-ea"/>
                <a:cs typeface="+mn-ea"/>
                <a:sym typeface="+mn-lt"/>
              </a:rPr>
              <a:t> </a:t>
            </a:r>
            <a:endParaRPr lang="en-US" altLang="zh-CN" sz="1800" b="1" dirty="0">
              <a:latin typeface="+mn-lt"/>
              <a:ea typeface="+mn-ea"/>
              <a:cs typeface="+mn-ea"/>
              <a:sym typeface="+mn-lt"/>
            </a:endParaRPr>
          </a:p>
          <a:p>
            <a:pPr algn="just" eaLnBrk="1" hangingPunct="1">
              <a:spcBef>
                <a:spcPct val="0"/>
              </a:spcBef>
              <a:buClrTx/>
              <a:buSzTx/>
              <a:buFont typeface="Arial" panose="020B0604020202020204" pitchFamily="34" charset="0"/>
              <a:buNone/>
            </a:pPr>
            <a:r>
              <a:rPr sz="1800" b="1" i="1" dirty="0">
                <a:latin typeface="+mn-lt"/>
                <a:ea typeface="+mn-ea"/>
                <a:cs typeface="+mn-ea"/>
                <a:sym typeface="+mn-lt"/>
              </a:rPr>
              <a:t>National Plan for an Increase of Production Capacity for 50 Billion Kg of Food</a:t>
            </a:r>
            <a:r>
              <a:rPr sz="1800" dirty="0">
                <a:latin typeface="+mn-lt"/>
                <a:ea typeface="+mn-ea"/>
                <a:cs typeface="+mn-ea"/>
                <a:sym typeface="+mn-lt"/>
              </a:rPr>
              <a:t> </a:t>
            </a:r>
            <a:endParaRPr lang="en-US" altLang="zh-CN" sz="1800" b="1" dirty="0">
              <a:latin typeface="+mn-lt"/>
              <a:ea typeface="+mn-ea"/>
              <a:cs typeface="+mn-ea"/>
              <a:sym typeface="+mn-lt"/>
            </a:endParaRPr>
          </a:p>
          <a:p>
            <a:pPr algn="just" eaLnBrk="1" hangingPunct="1">
              <a:spcBef>
                <a:spcPct val="0"/>
              </a:spcBef>
              <a:buClrTx/>
              <a:buSzTx/>
              <a:buFont typeface="Arial" panose="020B0604020202020204" pitchFamily="34" charset="0"/>
              <a:buNone/>
            </a:pPr>
            <a:r>
              <a:rPr sz="1800" b="1" i="1" dirty="0">
                <a:latin typeface="+mn-lt"/>
                <a:ea typeface="+mn-ea"/>
                <a:cs typeface="+mn-ea"/>
                <a:sym typeface="+mn-lt"/>
              </a:rPr>
              <a:t>Outline of China's Food and Nutrition Development</a:t>
            </a:r>
            <a:r>
              <a:rPr sz="1800" dirty="0">
                <a:latin typeface="+mn-lt"/>
                <a:ea typeface="+mn-ea"/>
                <a:cs typeface="+mn-ea"/>
                <a:sym typeface="+mn-lt"/>
              </a:rPr>
              <a:t> </a:t>
            </a:r>
            <a:endParaRPr lang="en-US" altLang="zh-CN" sz="1800" b="1" dirty="0">
              <a:latin typeface="+mn-lt"/>
              <a:ea typeface="+mn-ea"/>
              <a:cs typeface="+mn-ea"/>
              <a:sym typeface="+mn-lt"/>
            </a:endParaRPr>
          </a:p>
          <a:p>
            <a:pPr algn="just" eaLnBrk="1" hangingPunct="1">
              <a:spcBef>
                <a:spcPct val="0"/>
              </a:spcBef>
              <a:buClrTx/>
              <a:buSzTx/>
              <a:buFont typeface="Arial" panose="020B0604020202020204" pitchFamily="34" charset="0"/>
              <a:buNone/>
            </a:pPr>
            <a:r>
              <a:rPr sz="1800" b="1" i="1" dirty="0">
                <a:latin typeface="+mn-lt"/>
                <a:ea typeface="+mn-ea"/>
                <a:cs typeface="+mn-ea"/>
                <a:sym typeface="+mn-lt"/>
              </a:rPr>
              <a:t>National Agriculture Sustainable Development Plan</a:t>
            </a:r>
            <a:r>
              <a:rPr sz="1800" dirty="0">
                <a:latin typeface="+mn-lt"/>
                <a:ea typeface="+mn-ea"/>
                <a:cs typeface="+mn-ea"/>
                <a:sym typeface="+mn-lt"/>
              </a:rPr>
              <a:t> </a:t>
            </a:r>
            <a:endParaRPr lang="en-US" altLang="zh-CN" sz="1800" b="1" dirty="0">
              <a:latin typeface="+mn-lt"/>
              <a:ea typeface="+mn-ea"/>
              <a:cs typeface="+mn-ea"/>
              <a:sym typeface="+mn-lt"/>
            </a:endParaRPr>
          </a:p>
          <a:p>
            <a:pPr algn="just" eaLnBrk="1" hangingPunct="1">
              <a:spcBef>
                <a:spcPct val="0"/>
              </a:spcBef>
              <a:buClrTx/>
              <a:buSzTx/>
              <a:buFont typeface="Arial" panose="020B0604020202020204" pitchFamily="34" charset="0"/>
              <a:buNone/>
            </a:pPr>
            <a:r>
              <a:rPr sz="1800" b="1" i="1" dirty="0">
                <a:latin typeface="+mn-lt"/>
                <a:ea typeface="+mn-ea"/>
                <a:cs typeface="+mn-ea"/>
                <a:sym typeface="+mn-lt"/>
              </a:rPr>
              <a:t>National Land Planning Outline</a:t>
            </a:r>
            <a:r>
              <a:rPr sz="1800" dirty="0">
                <a:latin typeface="+mn-lt"/>
                <a:ea typeface="+mn-ea"/>
                <a:cs typeface="+mn-ea"/>
                <a:sym typeface="+mn-lt"/>
              </a:rPr>
              <a:t> </a:t>
            </a:r>
            <a:endParaRPr lang="en-US" altLang="zh-CN" sz="1800" b="1" dirty="0">
              <a:latin typeface="+mn-lt"/>
              <a:ea typeface="+mn-ea"/>
              <a:cs typeface="+mn-ea"/>
              <a:sym typeface="+mn-lt"/>
            </a:endParaRPr>
          </a:p>
          <a:p>
            <a:pPr algn="just" eaLnBrk="1" hangingPunct="1">
              <a:spcBef>
                <a:spcPct val="0"/>
              </a:spcBef>
              <a:buClrTx/>
              <a:buSzTx/>
              <a:buFont typeface="Arial" panose="020B0604020202020204" pitchFamily="34" charset="0"/>
              <a:buNone/>
            </a:pPr>
            <a:r>
              <a:rPr sz="1800" b="1" i="1" dirty="0">
                <a:latin typeface="+mn-lt"/>
                <a:ea typeface="+mn-ea"/>
                <a:cs typeface="+mn-ea"/>
                <a:sym typeface="+mn-lt"/>
              </a:rPr>
              <a:t>National Rural Vitalization Strategic Plan</a:t>
            </a:r>
            <a:r>
              <a:rPr sz="1800" dirty="0">
                <a:latin typeface="+mn-lt"/>
                <a:ea typeface="+mn-ea"/>
                <a:cs typeface="+mn-ea"/>
                <a:sym typeface="+mn-lt"/>
              </a:rPr>
              <a:t> </a:t>
            </a:r>
            <a:endParaRPr lang="en-US" altLang="zh-CN" sz="1800" b="1" dirty="0">
              <a:latin typeface="+mn-lt"/>
              <a:ea typeface="+mn-ea"/>
              <a:cs typeface="+mn-ea"/>
              <a:sym typeface="+mn-lt"/>
            </a:endParaRPr>
          </a:p>
          <a:p>
            <a:pPr algn="just" eaLnBrk="1" hangingPunct="1">
              <a:spcBef>
                <a:spcPct val="0"/>
              </a:spcBef>
              <a:buClrTx/>
              <a:buSzTx/>
              <a:buFont typeface="Arial" panose="020B0604020202020204" pitchFamily="34" charset="0"/>
              <a:buNone/>
            </a:pPr>
            <a:r>
              <a:rPr sz="1800" b="1" i="1" dirty="0">
                <a:latin typeface="+mn-lt"/>
                <a:ea typeface="+mn-ea"/>
                <a:cs typeface="+mn-ea"/>
                <a:sym typeface="+mn-lt"/>
              </a:rPr>
              <a:t>Outline of the 13</a:t>
            </a:r>
            <a:r>
              <a:rPr sz="1800" b="1" i="1" baseline="30000" dirty="0">
                <a:latin typeface="+mn-lt"/>
                <a:ea typeface="+mn-ea"/>
                <a:cs typeface="+mn-ea"/>
                <a:sym typeface="+mn-lt"/>
              </a:rPr>
              <a:t>th</a:t>
            </a:r>
            <a:r>
              <a:rPr sz="1800" b="1" i="1" dirty="0">
                <a:latin typeface="+mn-lt"/>
                <a:ea typeface="+mn-ea"/>
                <a:cs typeface="+mn-ea"/>
                <a:sym typeface="+mn-lt"/>
              </a:rPr>
              <a:t> Five-year Development Plan for the Food Industry</a:t>
            </a:r>
            <a:r>
              <a:rPr sz="1800" dirty="0">
                <a:latin typeface="+mn-lt"/>
                <a:ea typeface="+mn-ea"/>
                <a:cs typeface="+mn-ea"/>
                <a:sym typeface="+mn-lt"/>
              </a:rPr>
              <a:t> </a:t>
            </a:r>
          </a:p>
        </p:txBody>
      </p:sp>
      <p:pic>
        <p:nvPicPr>
          <p:cNvPr id="23556" name="图片 3">
            <a:extLst>
              <a:ext uri="{FF2B5EF4-FFF2-40B4-BE49-F238E27FC236}">
                <a16:creationId xmlns:a16="http://schemas.microsoft.com/office/drawing/2014/main" id="{A15F0100-25F3-4420-B1E5-620F0DDB1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1438275"/>
            <a:ext cx="3417888"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图片 5">
            <a:extLst>
              <a:ext uri="{FF2B5EF4-FFF2-40B4-BE49-F238E27FC236}">
                <a16:creationId xmlns:a16="http://schemas.microsoft.com/office/drawing/2014/main" id="{BA5E69EC-ABD4-4491-A424-6538F08D8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275" y="3509963"/>
            <a:ext cx="3448050"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文本框 31745">
            <a:extLst>
              <a:ext uri="{FF2B5EF4-FFF2-40B4-BE49-F238E27FC236}">
                <a16:creationId xmlns:a16="http://schemas.microsoft.com/office/drawing/2014/main" id="{120D5F38-DD1B-4853-A7A9-819327086E35}"/>
              </a:ext>
            </a:extLst>
          </p:cNvPr>
          <p:cNvSpPr>
            <a:spLocks noChangeArrowheads="1"/>
          </p:cNvSpPr>
          <p:nvPr/>
        </p:nvSpPr>
        <p:spPr bwMode="auto">
          <a:xfrm>
            <a:off x="892107" y="76614"/>
            <a:ext cx="80105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II. China's Achievements in Food Saving and Loss Reduction as well as Food Security </a:t>
            </a:r>
            <a:endParaRPr lang="zh-CN" altLang="en-US" sz="3000" b="1" dirty="0">
              <a:solidFill>
                <a:srgbClr val="002060"/>
              </a:solidFill>
              <a:latin typeface="+mn-lt"/>
              <a:ea typeface="+mn-ea"/>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500" fill="hold"/>
                                        <p:tgtEl>
                                          <p:spTgt spid="24578"/>
                                        </p:tgtEl>
                                        <p:attrNameLst>
                                          <p:attrName>ppt_x</p:attrName>
                                        </p:attrNameLst>
                                      </p:cBhvr>
                                      <p:tavLst>
                                        <p:tav tm="0">
                                          <p:val>
                                            <p:strVal val="#ppt_x"/>
                                          </p:val>
                                        </p:tav>
                                        <p:tav tm="100000">
                                          <p:val>
                                            <p:strVal val="#ppt_x"/>
                                          </p:val>
                                        </p:tav>
                                      </p:tavLst>
                                    </p:anim>
                                    <p:anim calcmode="lin" valueType="num">
                                      <p:cBhvr>
                                        <p:cTn id="8" dur="500" fill="hold"/>
                                        <p:tgtEl>
                                          <p:spTgt spid="245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ldLvl="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25602" name="Rectangle 82">
            <a:extLst>
              <a:ext uri="{FF2B5EF4-FFF2-40B4-BE49-F238E27FC236}">
                <a16:creationId xmlns:a16="http://schemas.microsoft.com/office/drawing/2014/main" id="{CAF7AA66-18E1-4832-80E5-4A09459A0C39}"/>
              </a:ext>
            </a:extLst>
          </p:cNvPr>
          <p:cNvSpPr>
            <a:spLocks noChangeArrowheads="1"/>
          </p:cNvSpPr>
          <p:nvPr/>
        </p:nvSpPr>
        <p:spPr bwMode="auto">
          <a:xfrm>
            <a:off x="1384507" y="1185495"/>
            <a:ext cx="67182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latin typeface="+mn-lt"/>
                <a:ea typeface="+mn-ea"/>
                <a:cs typeface="+mn-ea"/>
                <a:sym typeface="+mn-lt"/>
              </a:rPr>
              <a:t>5. Developing the grain industry economy to a high level</a:t>
            </a:r>
            <a:r>
              <a:rPr sz="2000" dirty="0">
                <a:latin typeface="+mn-lt"/>
                <a:ea typeface="+mn-ea"/>
                <a:cs typeface="+mn-ea"/>
                <a:sym typeface="+mn-lt"/>
              </a:rPr>
              <a:t> </a:t>
            </a:r>
            <a:endParaRPr lang="zh-CN" altLang="en-US" sz="2000" dirty="0">
              <a:solidFill>
                <a:schemeClr val="bg1"/>
              </a:solidFill>
              <a:latin typeface="+mn-lt"/>
              <a:ea typeface="+mn-ea"/>
              <a:cs typeface="+mn-ea"/>
              <a:sym typeface="+mn-lt"/>
            </a:endParaRPr>
          </a:p>
        </p:txBody>
      </p:sp>
      <p:sp>
        <p:nvSpPr>
          <p:cNvPr id="24579" name="文本框 10">
            <a:extLst>
              <a:ext uri="{FF2B5EF4-FFF2-40B4-BE49-F238E27FC236}">
                <a16:creationId xmlns:a16="http://schemas.microsoft.com/office/drawing/2014/main" id="{AD2BAFC3-01DD-4193-A443-A4693D483BE4}"/>
              </a:ext>
            </a:extLst>
          </p:cNvPr>
          <p:cNvSpPr>
            <a:spLocks noChangeArrowheads="1"/>
          </p:cNvSpPr>
          <p:nvPr/>
        </p:nvSpPr>
        <p:spPr bwMode="auto">
          <a:xfrm>
            <a:off x="998538" y="1784350"/>
            <a:ext cx="7642225" cy="1938992"/>
          </a:xfrm>
          <a:prstGeom prst="rect">
            <a:avLst/>
          </a:prstGeom>
          <a:solidFill>
            <a:srgbClr val="DBAB8F"/>
          </a:solidFill>
          <a:ln w="25400">
            <a:solidFill>
              <a:srgbClr val="0070C0"/>
            </a:solidFill>
            <a:miter lim="800000"/>
            <a:headEnd/>
            <a:tailEnd/>
          </a:ln>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None/>
            </a:pPr>
            <a:r>
              <a:rPr lang="en-US" sz="2000" b="1" dirty="0">
                <a:latin typeface="+mn-lt"/>
                <a:ea typeface="+mn-ea"/>
                <a:cs typeface="+mn-ea"/>
                <a:sym typeface="+mn-lt"/>
              </a:rPr>
              <a:t>          </a:t>
            </a:r>
            <a:r>
              <a:rPr sz="2000" b="1" dirty="0">
                <a:latin typeface="+mn-lt"/>
                <a:ea typeface="+mn-ea"/>
                <a:cs typeface="+mn-ea"/>
                <a:sym typeface="+mn-lt"/>
              </a:rPr>
              <a:t>China will </a:t>
            </a:r>
            <a:r>
              <a:rPr lang="en-US" altLang="zh-CN" sz="2000" b="1" dirty="0">
                <a:latin typeface="+mn-lt"/>
                <a:ea typeface="+mn-ea"/>
                <a:cs typeface="+mn-ea"/>
                <a:sym typeface="+mn-lt"/>
              </a:rPr>
              <a:t>promote</a:t>
            </a:r>
            <a:r>
              <a:rPr lang="zh-CN" altLang="en-US" sz="2000" b="1" dirty="0">
                <a:latin typeface="+mn-lt"/>
                <a:ea typeface="+mn-ea"/>
                <a:cs typeface="+mn-ea"/>
                <a:sym typeface="+mn-lt"/>
              </a:rPr>
              <a:t> </a:t>
            </a:r>
            <a:r>
              <a:rPr lang="en" altLang="zh-CN" sz="2000" b="1" dirty="0">
                <a:latin typeface="+mn-lt"/>
                <a:ea typeface="+mn-ea"/>
                <a:cs typeface="+mn-ea"/>
                <a:sym typeface="+mn-lt"/>
              </a:rPr>
              <a:t>the connection between grain production, purchase, storage, processing and marketing</a:t>
            </a:r>
            <a:r>
              <a:rPr sz="2000" b="1" dirty="0">
                <a:latin typeface="+mn-lt"/>
                <a:ea typeface="+mn-ea"/>
                <a:cs typeface="+mn-ea"/>
                <a:sym typeface="+mn-lt"/>
              </a:rPr>
              <a:t>, give full play to the role of processing enterprises as the engine, and implement an overall strategy </a:t>
            </a:r>
            <a:r>
              <a:rPr lang="en-US" altLang="zh-CN" sz="2000" b="1" dirty="0">
                <a:latin typeface="+mn-lt"/>
                <a:ea typeface="+mn-ea"/>
                <a:cs typeface="+mn-ea"/>
                <a:sym typeface="+mn-lt"/>
              </a:rPr>
              <a:t>by</a:t>
            </a:r>
            <a:r>
              <a:rPr sz="2000" b="1" dirty="0">
                <a:latin typeface="+mn-lt"/>
                <a:ea typeface="+mn-ea"/>
                <a:cs typeface="+mn-ea"/>
                <a:sym typeface="+mn-lt"/>
              </a:rPr>
              <a:t> build</a:t>
            </a:r>
            <a:r>
              <a:rPr lang="en-US" altLang="zh-CN" sz="2000" b="1" dirty="0">
                <a:latin typeface="+mn-lt"/>
                <a:ea typeface="+mn-ea"/>
                <a:cs typeface="+mn-ea"/>
                <a:sym typeface="+mn-lt"/>
              </a:rPr>
              <a:t>ing</a:t>
            </a:r>
            <a:r>
              <a:rPr sz="2000" b="1" dirty="0">
                <a:latin typeface="+mn-lt"/>
                <a:ea typeface="+mn-ea"/>
                <a:cs typeface="+mn-ea"/>
                <a:sym typeface="+mn-lt"/>
              </a:rPr>
              <a:t> demonstration cities and counties, industrial parks</a:t>
            </a:r>
            <a:r>
              <a:rPr lang="zh-CN" altLang="en-US" sz="2000" b="1" dirty="0">
                <a:latin typeface="+mn-lt"/>
                <a:ea typeface="+mn-ea"/>
                <a:cs typeface="+mn-ea"/>
                <a:sym typeface="+mn-lt"/>
              </a:rPr>
              <a:t> </a:t>
            </a:r>
            <a:r>
              <a:rPr lang="en-US" altLang="zh-CN" sz="2000" b="1" dirty="0">
                <a:latin typeface="+mn-lt"/>
                <a:ea typeface="+mn-ea"/>
                <a:cs typeface="+mn-ea"/>
                <a:sym typeface="+mn-lt"/>
              </a:rPr>
              <a:t>and</a:t>
            </a:r>
            <a:r>
              <a:rPr sz="2000" b="1" dirty="0">
                <a:latin typeface="+mn-lt"/>
                <a:ea typeface="+mn-ea"/>
                <a:cs typeface="+mn-ea"/>
                <a:sym typeface="+mn-lt"/>
              </a:rPr>
              <a:t> backbone enterprises</a:t>
            </a:r>
            <a:r>
              <a:rPr lang="zh-CN" altLang="en-US" sz="2000" b="1" dirty="0">
                <a:latin typeface="+mn-lt"/>
                <a:ea typeface="+mn-ea"/>
                <a:cs typeface="+mn-ea"/>
                <a:sym typeface="+mn-lt"/>
              </a:rPr>
              <a:t> </a:t>
            </a:r>
            <a:r>
              <a:rPr sz="2000" b="1" dirty="0">
                <a:latin typeface="+mn-lt"/>
                <a:ea typeface="+mn-ea"/>
                <a:cs typeface="+mn-ea"/>
                <a:sym typeface="+mn-lt"/>
              </a:rPr>
              <a:t>to raise national food security to a higher level.</a:t>
            </a:r>
            <a:r>
              <a:rPr sz="2000" dirty="0">
                <a:latin typeface="+mn-lt"/>
                <a:ea typeface="+mn-ea"/>
                <a:cs typeface="+mn-ea"/>
                <a:sym typeface="+mn-lt"/>
              </a:rPr>
              <a:t> </a:t>
            </a:r>
            <a:endParaRPr lang="zh-CN" altLang="en-US" sz="2000" dirty="0">
              <a:latin typeface="+mn-lt"/>
              <a:ea typeface="+mn-ea"/>
              <a:cs typeface="+mn-ea"/>
              <a:sym typeface="+mn-lt"/>
            </a:endParaRPr>
          </a:p>
        </p:txBody>
      </p:sp>
      <p:pic>
        <p:nvPicPr>
          <p:cNvPr id="24580" name="图片 4">
            <a:extLst>
              <a:ext uri="{FF2B5EF4-FFF2-40B4-BE49-F238E27FC236}">
                <a16:creationId xmlns:a16="http://schemas.microsoft.com/office/drawing/2014/main" id="{CE92D55E-E173-4739-A121-25E0267AC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613" y="4302125"/>
            <a:ext cx="2598737"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图片 7">
            <a:extLst>
              <a:ext uri="{FF2B5EF4-FFF2-40B4-BE49-F238E27FC236}">
                <a16:creationId xmlns:a16="http://schemas.microsoft.com/office/drawing/2014/main" id="{808D99CB-B89C-4D62-B85C-13DA63A2A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288" y="4343400"/>
            <a:ext cx="446722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文本框 31745">
            <a:extLst>
              <a:ext uri="{FF2B5EF4-FFF2-40B4-BE49-F238E27FC236}">
                <a16:creationId xmlns:a16="http://schemas.microsoft.com/office/drawing/2014/main" id="{F98687BC-44F8-42E9-BE72-330AA575A6A9}"/>
              </a:ext>
            </a:extLst>
          </p:cNvPr>
          <p:cNvSpPr>
            <a:spLocks noChangeArrowheads="1"/>
          </p:cNvSpPr>
          <p:nvPr/>
        </p:nvSpPr>
        <p:spPr bwMode="auto">
          <a:xfrm>
            <a:off x="882546" y="169832"/>
            <a:ext cx="78742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II. China's Achievements in Food Saving and Loss Reduction as well as Food Security </a:t>
            </a:r>
            <a:endParaRPr lang="zh-CN" altLang="en-US" sz="3000" b="1" dirty="0">
              <a:solidFill>
                <a:srgbClr val="002060"/>
              </a:solidFill>
              <a:latin typeface="+mn-lt"/>
              <a:ea typeface="+mn-ea"/>
              <a:cs typeface="+mn-ea"/>
              <a:sym typeface="+mn-lt"/>
            </a:endParaRPr>
          </a:p>
        </p:txBody>
      </p:sp>
      <p:pic>
        <p:nvPicPr>
          <p:cNvPr id="24583" name="Picture 7">
            <a:extLst>
              <a:ext uri="{FF2B5EF4-FFF2-40B4-BE49-F238E27FC236}">
                <a16:creationId xmlns:a16="http://schemas.microsoft.com/office/drawing/2014/main" id="{7837A474-B17D-43E4-AA01-A57E8ADCD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9575" y="4040188"/>
            <a:ext cx="4451350"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a:extLst>
              <a:ext uri="{FF2B5EF4-FFF2-40B4-BE49-F238E27FC236}">
                <a16:creationId xmlns:a16="http://schemas.microsoft.com/office/drawing/2014/main" id="{DB5F4D4E-AC0A-4402-9DD6-07C3296938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938" y="4051300"/>
            <a:ext cx="3627437"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500" fill="hold"/>
                                        <p:tgtEl>
                                          <p:spTgt spid="25602"/>
                                        </p:tgtEl>
                                        <p:attrNameLst>
                                          <p:attrName>ppt_x</p:attrName>
                                        </p:attrNameLst>
                                      </p:cBhvr>
                                      <p:tavLst>
                                        <p:tav tm="0">
                                          <p:val>
                                            <p:strVal val="#ppt_x"/>
                                          </p:val>
                                        </p:tav>
                                        <p:tav tm="100000">
                                          <p:val>
                                            <p:strVal val="#ppt_x"/>
                                          </p:val>
                                        </p:tav>
                                      </p:tavLst>
                                    </p:anim>
                                    <p:anim calcmode="lin" valueType="num">
                                      <p:cBhvr>
                                        <p:cTn id="8" dur="500" fill="hold"/>
                                        <p:tgtEl>
                                          <p:spTgt spid="256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ldLvl="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26626" name="Rectangle 82">
            <a:extLst>
              <a:ext uri="{FF2B5EF4-FFF2-40B4-BE49-F238E27FC236}">
                <a16:creationId xmlns:a16="http://schemas.microsoft.com/office/drawing/2014/main" id="{BC8E9613-CD2E-4896-A00C-233A803FB687}"/>
              </a:ext>
            </a:extLst>
          </p:cNvPr>
          <p:cNvSpPr>
            <a:spLocks noChangeArrowheads="1"/>
          </p:cNvSpPr>
          <p:nvPr/>
        </p:nvSpPr>
        <p:spPr bwMode="auto">
          <a:xfrm>
            <a:off x="1389064" y="1092277"/>
            <a:ext cx="69500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latin typeface="+mn-lt"/>
                <a:ea typeface="+mn-ea"/>
                <a:cs typeface="+mn-ea"/>
                <a:sym typeface="+mn-lt"/>
              </a:rPr>
              <a:t>5. Developing the grain industry economy to a high level</a:t>
            </a:r>
            <a:r>
              <a:rPr sz="2000" dirty="0">
                <a:latin typeface="+mn-lt"/>
                <a:ea typeface="+mn-ea"/>
                <a:cs typeface="+mn-ea"/>
                <a:sym typeface="+mn-lt"/>
              </a:rPr>
              <a:t> </a:t>
            </a:r>
            <a:endParaRPr lang="zh-CN" altLang="en-US" sz="2000" dirty="0">
              <a:solidFill>
                <a:schemeClr val="bg1"/>
              </a:solidFill>
              <a:latin typeface="+mn-lt"/>
              <a:ea typeface="+mn-ea"/>
              <a:cs typeface="+mn-ea"/>
              <a:sym typeface="+mn-lt"/>
            </a:endParaRPr>
          </a:p>
        </p:txBody>
      </p:sp>
      <p:sp>
        <p:nvSpPr>
          <p:cNvPr id="25603" name="文本框 10">
            <a:extLst>
              <a:ext uri="{FF2B5EF4-FFF2-40B4-BE49-F238E27FC236}">
                <a16:creationId xmlns:a16="http://schemas.microsoft.com/office/drawing/2014/main" id="{5CCE76FB-8650-44C7-A48F-1CDCF437728E}"/>
              </a:ext>
            </a:extLst>
          </p:cNvPr>
          <p:cNvSpPr>
            <a:spLocks noChangeArrowheads="1"/>
          </p:cNvSpPr>
          <p:nvPr/>
        </p:nvSpPr>
        <p:spPr bwMode="auto">
          <a:xfrm>
            <a:off x="1379124" y="1647894"/>
            <a:ext cx="6950075" cy="1323439"/>
          </a:xfrm>
          <a:prstGeom prst="rect">
            <a:avLst/>
          </a:prstGeom>
          <a:solidFill>
            <a:srgbClr val="DBAB8F"/>
          </a:solidFill>
          <a:ln w="25400">
            <a:solidFill>
              <a:srgbClr val="0070C0"/>
            </a:solidFill>
            <a:miter lim="800000"/>
            <a:headEnd/>
            <a:tailEnd/>
          </a:ln>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lang="en-US" sz="2000" b="1" dirty="0">
                <a:latin typeface="+mn-lt"/>
                <a:ea typeface="+mn-ea"/>
                <a:cs typeface="+mn-ea"/>
                <a:sym typeface="+mn-lt"/>
              </a:rPr>
              <a:t>       </a:t>
            </a:r>
            <a:r>
              <a:rPr sz="2000" b="1" dirty="0">
                <a:latin typeface="+mn-lt"/>
                <a:ea typeface="+mn-ea"/>
                <a:cs typeface="+mn-ea"/>
                <a:sym typeface="+mn-lt"/>
              </a:rPr>
              <a:t>China will transform grain processing into refined and deep processing, increase the effective supply of special rice, special flour, special oil, functional starch sugar and protein, and promote dietary diversity among the people.</a:t>
            </a:r>
            <a:r>
              <a:rPr sz="2000" dirty="0">
                <a:latin typeface="+mn-lt"/>
                <a:ea typeface="+mn-ea"/>
                <a:cs typeface="+mn-ea"/>
                <a:sym typeface="+mn-lt"/>
              </a:rPr>
              <a:t> </a:t>
            </a:r>
            <a:endParaRPr lang="zh-CN" altLang="en-US" sz="2000" dirty="0">
              <a:latin typeface="+mn-lt"/>
              <a:ea typeface="+mn-ea"/>
              <a:cs typeface="+mn-ea"/>
              <a:sym typeface="+mn-lt"/>
            </a:endParaRPr>
          </a:p>
        </p:txBody>
      </p:sp>
      <p:sp>
        <p:nvSpPr>
          <p:cNvPr id="25604" name="文本框 31745">
            <a:extLst>
              <a:ext uri="{FF2B5EF4-FFF2-40B4-BE49-F238E27FC236}">
                <a16:creationId xmlns:a16="http://schemas.microsoft.com/office/drawing/2014/main" id="{06BEE4ED-81FE-4FFD-AA35-2C31524155F6}"/>
              </a:ext>
            </a:extLst>
          </p:cNvPr>
          <p:cNvSpPr>
            <a:spLocks noChangeArrowheads="1"/>
          </p:cNvSpPr>
          <p:nvPr/>
        </p:nvSpPr>
        <p:spPr bwMode="auto">
          <a:xfrm>
            <a:off x="921924" y="116370"/>
            <a:ext cx="794378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II. China's Achievements in Food Saving and Loss Reduction as well as Food Security </a:t>
            </a:r>
            <a:endParaRPr lang="zh-CN" altLang="en-US" sz="3000" b="1" dirty="0">
              <a:solidFill>
                <a:srgbClr val="002060"/>
              </a:solidFill>
              <a:latin typeface="+mn-lt"/>
              <a:ea typeface="+mn-ea"/>
              <a:cs typeface="+mn-ea"/>
              <a:sym typeface="+mn-lt"/>
            </a:endParaRPr>
          </a:p>
        </p:txBody>
      </p:sp>
      <p:pic>
        <p:nvPicPr>
          <p:cNvPr id="25605" name="Picture 5">
            <a:extLst>
              <a:ext uri="{FF2B5EF4-FFF2-40B4-BE49-F238E27FC236}">
                <a16:creationId xmlns:a16="http://schemas.microsoft.com/office/drawing/2014/main" id="{4FC2836A-A6A6-440D-A513-55E287A53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3341688"/>
            <a:ext cx="4191000"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a:extLst>
              <a:ext uri="{FF2B5EF4-FFF2-40B4-BE49-F238E27FC236}">
                <a16:creationId xmlns:a16="http://schemas.microsoft.com/office/drawing/2014/main" id="{DDF875C5-E95E-4A01-9B5D-D0F65CE23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888" y="4252913"/>
            <a:ext cx="1887537"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a:extLst>
              <a:ext uri="{FF2B5EF4-FFF2-40B4-BE49-F238E27FC236}">
                <a16:creationId xmlns:a16="http://schemas.microsoft.com/office/drawing/2014/main" id="{29375A82-6F7C-41FB-8BD2-22A3C69AB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325" y="3927475"/>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p:cTn id="7" dur="500" fill="hold"/>
                                        <p:tgtEl>
                                          <p:spTgt spid="26626"/>
                                        </p:tgtEl>
                                        <p:attrNameLst>
                                          <p:attrName>ppt_x</p:attrName>
                                        </p:attrNameLst>
                                      </p:cBhvr>
                                      <p:tavLst>
                                        <p:tav tm="0">
                                          <p:val>
                                            <p:strVal val="#ppt_x"/>
                                          </p:val>
                                        </p:tav>
                                        <p:tav tm="100000">
                                          <p:val>
                                            <p:strVal val="#ppt_x"/>
                                          </p:val>
                                        </p:tav>
                                      </p:tavLst>
                                    </p:anim>
                                    <p:anim calcmode="lin" valueType="num">
                                      <p:cBhvr>
                                        <p:cTn id="8" dur="500" fill="hold"/>
                                        <p:tgtEl>
                                          <p:spTgt spid="266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ldLvl="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26626" name="文本框 10">
            <a:extLst>
              <a:ext uri="{FF2B5EF4-FFF2-40B4-BE49-F238E27FC236}">
                <a16:creationId xmlns:a16="http://schemas.microsoft.com/office/drawing/2014/main" id="{3C8B81C8-10DA-4E14-B985-4B1884CC6232}"/>
              </a:ext>
            </a:extLst>
          </p:cNvPr>
          <p:cNvSpPr>
            <a:spLocks noChangeArrowheads="1"/>
          </p:cNvSpPr>
          <p:nvPr/>
        </p:nvSpPr>
        <p:spPr bwMode="auto">
          <a:xfrm>
            <a:off x="1017311" y="1761366"/>
            <a:ext cx="7693025" cy="1938992"/>
          </a:xfrm>
          <a:prstGeom prst="rect">
            <a:avLst/>
          </a:prstGeom>
          <a:solidFill>
            <a:srgbClr val="DBAB8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
                <a:srgbClr val="0070C0"/>
              </a:buClr>
              <a:buSzTx/>
              <a:buFont typeface="Wingdings" panose="05000000000000000000" pitchFamily="2" charset="2"/>
              <a:buChar char="l"/>
            </a:pPr>
            <a:r>
              <a:rPr sz="2000" b="1" dirty="0">
                <a:latin typeface="+mn-lt"/>
                <a:ea typeface="+mn-ea"/>
                <a:cs typeface="+mn-ea"/>
                <a:sym typeface="+mn-lt"/>
              </a:rPr>
              <a:t>Meet the nutritional needs of residents for meat, eggs and milk, promote feed processing and transformation, and facilitate the development of livestock and poultry breeding.</a:t>
            </a:r>
            <a:r>
              <a:rPr sz="2000" dirty="0">
                <a:latin typeface="+mn-lt"/>
                <a:ea typeface="+mn-ea"/>
                <a:cs typeface="+mn-ea"/>
                <a:sym typeface="+mn-lt"/>
              </a:rPr>
              <a:t> </a:t>
            </a:r>
          </a:p>
          <a:p>
            <a:pPr algn="just" eaLnBrk="1" hangingPunct="1">
              <a:spcBef>
                <a:spcPct val="0"/>
              </a:spcBef>
              <a:buClr>
                <a:srgbClr val="0070C0"/>
              </a:buClr>
              <a:buSzTx/>
              <a:buFont typeface="Wingdings" panose="05000000000000000000" pitchFamily="2" charset="2"/>
              <a:buChar char="l"/>
            </a:pPr>
            <a:r>
              <a:rPr sz="2000" b="1" baseline="0" dirty="0">
                <a:latin typeface="+mn-lt"/>
                <a:ea typeface="+mn-ea"/>
                <a:cs typeface="+mn-ea"/>
                <a:sym typeface="+mn-lt"/>
              </a:rPr>
              <a:t>Establish professional post-production grain service centers to provide cleaning, drying, storage, processing and marketing services for farmers.</a:t>
            </a:r>
            <a:r>
              <a:rPr sz="2000" dirty="0">
                <a:latin typeface="+mn-lt"/>
                <a:ea typeface="+mn-ea"/>
                <a:cs typeface="+mn-ea"/>
                <a:sym typeface="+mn-lt"/>
              </a:rPr>
              <a:t> </a:t>
            </a:r>
          </a:p>
        </p:txBody>
      </p:sp>
      <p:pic>
        <p:nvPicPr>
          <p:cNvPr id="26627" name="图片 3">
            <a:extLst>
              <a:ext uri="{FF2B5EF4-FFF2-40B4-BE49-F238E27FC236}">
                <a16:creationId xmlns:a16="http://schemas.microsoft.com/office/drawing/2014/main" id="{517458AD-3BBC-44ED-95FB-03AB5129C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338" y="4149725"/>
            <a:ext cx="2941638"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图片 5">
            <a:extLst>
              <a:ext uri="{FF2B5EF4-FFF2-40B4-BE49-F238E27FC236}">
                <a16:creationId xmlns:a16="http://schemas.microsoft.com/office/drawing/2014/main" id="{E56884B6-4FF8-4E94-AB91-E706E93B9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3757" y="4159872"/>
            <a:ext cx="3187700"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82">
            <a:extLst>
              <a:ext uri="{FF2B5EF4-FFF2-40B4-BE49-F238E27FC236}">
                <a16:creationId xmlns:a16="http://schemas.microsoft.com/office/drawing/2014/main" id="{ED746C02-306C-44AC-A842-C3E7A511C530}"/>
              </a:ext>
            </a:extLst>
          </p:cNvPr>
          <p:cNvSpPr>
            <a:spLocks noChangeArrowheads="1"/>
          </p:cNvSpPr>
          <p:nvPr/>
        </p:nvSpPr>
        <p:spPr bwMode="auto">
          <a:xfrm>
            <a:off x="1430338" y="1082338"/>
            <a:ext cx="6727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latin typeface="+mn-lt"/>
                <a:ea typeface="+mn-ea"/>
                <a:cs typeface="+mn-ea"/>
                <a:sym typeface="+mn-lt"/>
              </a:rPr>
              <a:t>5. Developing the grain industry economy to a high level</a:t>
            </a:r>
            <a:r>
              <a:rPr sz="2000" dirty="0">
                <a:latin typeface="+mn-lt"/>
                <a:ea typeface="+mn-ea"/>
                <a:cs typeface="+mn-ea"/>
                <a:sym typeface="+mn-lt"/>
              </a:rPr>
              <a:t> </a:t>
            </a:r>
            <a:endParaRPr lang="zh-CN" altLang="en-US" sz="2000" dirty="0">
              <a:solidFill>
                <a:schemeClr val="bg1"/>
              </a:solidFill>
              <a:latin typeface="+mn-lt"/>
              <a:ea typeface="+mn-ea"/>
              <a:cs typeface="+mn-ea"/>
              <a:sym typeface="+mn-lt"/>
            </a:endParaRPr>
          </a:p>
        </p:txBody>
      </p:sp>
      <p:sp>
        <p:nvSpPr>
          <p:cNvPr id="26630" name="文本框 31745">
            <a:extLst>
              <a:ext uri="{FF2B5EF4-FFF2-40B4-BE49-F238E27FC236}">
                <a16:creationId xmlns:a16="http://schemas.microsoft.com/office/drawing/2014/main" id="{8B6BA7D0-88C1-4449-BD11-EC05F3A72FA0}"/>
              </a:ext>
            </a:extLst>
          </p:cNvPr>
          <p:cNvSpPr>
            <a:spLocks noChangeArrowheads="1"/>
          </p:cNvSpPr>
          <p:nvPr/>
        </p:nvSpPr>
        <p:spPr bwMode="auto">
          <a:xfrm>
            <a:off x="931863" y="66675"/>
            <a:ext cx="7693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II. China's Achievements in Food Saving and Loss Reduction as well as Food Security </a:t>
            </a:r>
            <a:endParaRPr lang="zh-CN" altLang="en-US" sz="3000" b="1" dirty="0">
              <a:solidFill>
                <a:srgbClr val="002060"/>
              </a:solidFill>
              <a:latin typeface="+mn-lt"/>
              <a:ea typeface="+mn-ea"/>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500" fill="hold"/>
                                        <p:tgtEl>
                                          <p:spTgt spid="27653"/>
                                        </p:tgtEl>
                                        <p:attrNameLst>
                                          <p:attrName>ppt_x</p:attrName>
                                        </p:attrNameLst>
                                      </p:cBhvr>
                                      <p:tavLst>
                                        <p:tav tm="0">
                                          <p:val>
                                            <p:strVal val="#ppt_x"/>
                                          </p:val>
                                        </p:tav>
                                        <p:tav tm="100000">
                                          <p:val>
                                            <p:strVal val="#ppt_x"/>
                                          </p:val>
                                        </p:tav>
                                      </p:tavLst>
                                    </p:anim>
                                    <p:anim calcmode="lin" valueType="num">
                                      <p:cBhvr>
                                        <p:cTn id="8" dur="500" fill="hold"/>
                                        <p:tgtEl>
                                          <p:spTgt spid="27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ldLvl="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27650" name="文本框 10">
            <a:extLst>
              <a:ext uri="{FF2B5EF4-FFF2-40B4-BE49-F238E27FC236}">
                <a16:creationId xmlns:a16="http://schemas.microsoft.com/office/drawing/2014/main" id="{E69ED713-A74F-4242-B472-BC4B04C4BD83}"/>
              </a:ext>
            </a:extLst>
          </p:cNvPr>
          <p:cNvSpPr>
            <a:spLocks noChangeArrowheads="1"/>
          </p:cNvSpPr>
          <p:nvPr/>
        </p:nvSpPr>
        <p:spPr bwMode="auto">
          <a:xfrm>
            <a:off x="1035050" y="1918593"/>
            <a:ext cx="7397750" cy="1323439"/>
          </a:xfrm>
          <a:prstGeom prst="rect">
            <a:avLst/>
          </a:prstGeom>
          <a:solidFill>
            <a:srgbClr val="DBAB8F"/>
          </a:solidFill>
          <a:ln w="25400">
            <a:solidFill>
              <a:srgbClr val="0070C0"/>
            </a:solidFill>
            <a:miter lim="800000"/>
            <a:headEnd/>
            <a:tailEnd/>
          </a:ln>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lang="en-US" sz="2000" b="1" dirty="0">
                <a:latin typeface="+mn-lt"/>
                <a:ea typeface="+mn-ea"/>
                <a:cs typeface="+mn-ea"/>
                <a:sym typeface="+mn-lt"/>
              </a:rPr>
              <a:t>        </a:t>
            </a:r>
            <a:r>
              <a:rPr sz="2000" b="1" dirty="0">
                <a:latin typeface="+mn-lt"/>
                <a:ea typeface="+mn-ea"/>
                <a:cs typeface="+mn-ea"/>
                <a:sym typeface="+mn-lt"/>
              </a:rPr>
              <a:t>China has established and improved a </a:t>
            </a:r>
            <a:r>
              <a:rPr lang="en-US" altLang="zh-CN" sz="2000" b="1" dirty="0">
                <a:latin typeface="+mn-lt"/>
                <a:ea typeface="+mn-ea"/>
                <a:cs typeface="+mn-ea"/>
                <a:sym typeface="+mn-lt"/>
              </a:rPr>
              <a:t>grain</a:t>
            </a:r>
            <a:r>
              <a:rPr sz="2000" b="1" dirty="0">
                <a:latin typeface="+mn-lt"/>
                <a:ea typeface="+mn-ea"/>
                <a:cs typeface="+mn-ea"/>
                <a:sym typeface="+mn-lt"/>
              </a:rPr>
              <a:t> quality and </a:t>
            </a:r>
            <a:r>
              <a:rPr lang="en-US" altLang="zh-CN" sz="2000" b="1" dirty="0">
                <a:latin typeface="+mn-lt"/>
                <a:ea typeface="+mn-ea"/>
                <a:cs typeface="+mn-ea"/>
                <a:sym typeface="+mn-lt"/>
              </a:rPr>
              <a:t>safety</a:t>
            </a:r>
            <a:r>
              <a:rPr sz="2000" b="1" dirty="0">
                <a:latin typeface="+mn-lt"/>
                <a:ea typeface="+mn-ea"/>
                <a:cs typeface="+mn-ea"/>
                <a:sym typeface="+mn-lt"/>
              </a:rPr>
              <a:t> inspection and monitoring system, and also formulated and issued a series of standards for grain and oil to upgrade the quality of grain and oil products.</a:t>
            </a:r>
            <a:r>
              <a:rPr sz="2000" dirty="0">
                <a:latin typeface="+mn-lt"/>
                <a:ea typeface="+mn-ea"/>
                <a:cs typeface="+mn-ea"/>
                <a:sym typeface="+mn-lt"/>
              </a:rPr>
              <a:t> </a:t>
            </a:r>
            <a:endParaRPr lang="zh-CN" altLang="en-US" sz="2000" dirty="0">
              <a:latin typeface="+mn-lt"/>
              <a:ea typeface="+mn-ea"/>
              <a:cs typeface="+mn-ea"/>
              <a:sym typeface="+mn-lt"/>
            </a:endParaRPr>
          </a:p>
        </p:txBody>
      </p:sp>
      <p:pic>
        <p:nvPicPr>
          <p:cNvPr id="27651" name="图片 2">
            <a:extLst>
              <a:ext uri="{FF2B5EF4-FFF2-40B4-BE49-F238E27FC236}">
                <a16:creationId xmlns:a16="http://schemas.microsoft.com/office/drawing/2014/main" id="{9405473D-7FA6-4F4F-82B7-F9643F74C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3925" y="4078288"/>
            <a:ext cx="307657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图片 4">
            <a:extLst>
              <a:ext uri="{FF2B5EF4-FFF2-40B4-BE49-F238E27FC236}">
                <a16:creationId xmlns:a16="http://schemas.microsoft.com/office/drawing/2014/main" id="{3770C0E8-14DF-46EF-93EC-8167B4C8B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4041775"/>
            <a:ext cx="28194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82">
            <a:extLst>
              <a:ext uri="{FF2B5EF4-FFF2-40B4-BE49-F238E27FC236}">
                <a16:creationId xmlns:a16="http://schemas.microsoft.com/office/drawing/2014/main" id="{4B18649A-FC67-4C20-871B-27FE55F9483E}"/>
              </a:ext>
            </a:extLst>
          </p:cNvPr>
          <p:cNvSpPr>
            <a:spLocks noChangeArrowheads="1"/>
          </p:cNvSpPr>
          <p:nvPr/>
        </p:nvSpPr>
        <p:spPr bwMode="auto">
          <a:xfrm>
            <a:off x="1400175" y="1300410"/>
            <a:ext cx="64734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latin typeface="+mn-lt"/>
                <a:ea typeface="+mn-ea"/>
                <a:cs typeface="+mn-ea"/>
                <a:sym typeface="+mn-lt"/>
              </a:rPr>
              <a:t>5. Developing the grain industry economy to a high level</a:t>
            </a:r>
            <a:r>
              <a:rPr sz="2000" dirty="0">
                <a:latin typeface="+mn-lt"/>
                <a:ea typeface="+mn-ea"/>
                <a:cs typeface="+mn-ea"/>
                <a:sym typeface="+mn-lt"/>
              </a:rPr>
              <a:t> </a:t>
            </a:r>
            <a:endParaRPr lang="zh-CN" altLang="en-US" sz="2000" dirty="0">
              <a:solidFill>
                <a:schemeClr val="bg1"/>
              </a:solidFill>
              <a:latin typeface="+mn-lt"/>
              <a:ea typeface="+mn-ea"/>
              <a:cs typeface="+mn-ea"/>
              <a:sym typeface="+mn-lt"/>
            </a:endParaRPr>
          </a:p>
        </p:txBody>
      </p:sp>
      <p:sp>
        <p:nvSpPr>
          <p:cNvPr id="27654" name="文本框 31745">
            <a:extLst>
              <a:ext uri="{FF2B5EF4-FFF2-40B4-BE49-F238E27FC236}">
                <a16:creationId xmlns:a16="http://schemas.microsoft.com/office/drawing/2014/main" id="{76EC4443-C1E7-4518-8CC8-17F52E6F2339}"/>
              </a:ext>
            </a:extLst>
          </p:cNvPr>
          <p:cNvSpPr>
            <a:spLocks noChangeArrowheads="1"/>
          </p:cNvSpPr>
          <p:nvPr/>
        </p:nvSpPr>
        <p:spPr bwMode="auto">
          <a:xfrm>
            <a:off x="866395" y="148326"/>
            <a:ext cx="773505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II. China's Achievements in Food Saving and Loss Reduction as well as Food Security </a:t>
            </a:r>
            <a:endParaRPr lang="zh-CN" altLang="en-US" sz="3000" b="1" dirty="0">
              <a:solidFill>
                <a:srgbClr val="002060"/>
              </a:solidFill>
              <a:latin typeface="+mn-lt"/>
              <a:ea typeface="+mn-ea"/>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500" fill="hold"/>
                                        <p:tgtEl>
                                          <p:spTgt spid="28677"/>
                                        </p:tgtEl>
                                        <p:attrNameLst>
                                          <p:attrName>ppt_x</p:attrName>
                                        </p:attrNameLst>
                                      </p:cBhvr>
                                      <p:tavLst>
                                        <p:tav tm="0">
                                          <p:val>
                                            <p:strVal val="#ppt_x"/>
                                          </p:val>
                                        </p:tav>
                                        <p:tav tm="100000">
                                          <p:val>
                                            <p:strVal val="#ppt_x"/>
                                          </p:val>
                                        </p:tav>
                                      </p:tavLst>
                                    </p:anim>
                                    <p:anim calcmode="lin" valueType="num">
                                      <p:cBhvr>
                                        <p:cTn id="8"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ldLvl="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29698" name="Rectangle 82">
            <a:extLst>
              <a:ext uri="{FF2B5EF4-FFF2-40B4-BE49-F238E27FC236}">
                <a16:creationId xmlns:a16="http://schemas.microsoft.com/office/drawing/2014/main" id="{57A0250E-DEB9-4738-83CE-C73B219A450A}"/>
              </a:ext>
            </a:extLst>
          </p:cNvPr>
          <p:cNvSpPr>
            <a:spLocks noChangeArrowheads="1"/>
          </p:cNvSpPr>
          <p:nvPr/>
        </p:nvSpPr>
        <p:spPr bwMode="auto">
          <a:xfrm>
            <a:off x="1493043" y="1242331"/>
            <a:ext cx="61579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latin typeface="+mn-lt"/>
                <a:ea typeface="+mn-ea"/>
                <a:cs typeface="+mn-ea"/>
                <a:sym typeface="+mn-lt"/>
              </a:rPr>
              <a:t>6. Raise the technical level of the whole industry chain </a:t>
            </a:r>
            <a:r>
              <a:rPr lang="en-US" altLang="zh-CN" sz="2000" b="1" dirty="0">
                <a:latin typeface="+mn-lt"/>
                <a:ea typeface="+mn-ea"/>
                <a:cs typeface="+mn-ea"/>
                <a:sym typeface="+mn-lt"/>
              </a:rPr>
              <a:t>through</a:t>
            </a:r>
            <a:r>
              <a:rPr sz="2000" b="1" dirty="0">
                <a:latin typeface="+mn-lt"/>
                <a:ea typeface="+mn-ea"/>
                <a:cs typeface="+mn-ea"/>
                <a:sym typeface="+mn-lt"/>
              </a:rPr>
              <a:t> science and technology innovation</a:t>
            </a:r>
            <a:r>
              <a:rPr sz="2000" dirty="0">
                <a:latin typeface="+mn-lt"/>
                <a:ea typeface="+mn-ea"/>
                <a:cs typeface="+mn-ea"/>
                <a:sym typeface="+mn-lt"/>
              </a:rPr>
              <a:t> </a:t>
            </a:r>
            <a:endParaRPr lang="zh-CN" altLang="en-US" sz="2000" dirty="0">
              <a:solidFill>
                <a:schemeClr val="bg1"/>
              </a:solidFill>
              <a:latin typeface="+mn-lt"/>
              <a:ea typeface="+mn-ea"/>
              <a:cs typeface="+mn-ea"/>
              <a:sym typeface="+mn-lt"/>
            </a:endParaRPr>
          </a:p>
        </p:txBody>
      </p:sp>
      <p:sp>
        <p:nvSpPr>
          <p:cNvPr id="28675" name="文本框 11">
            <a:extLst>
              <a:ext uri="{FF2B5EF4-FFF2-40B4-BE49-F238E27FC236}">
                <a16:creationId xmlns:a16="http://schemas.microsoft.com/office/drawing/2014/main" id="{CB15B2C9-B8D2-4DC2-8E4D-7A52C0474E01}"/>
              </a:ext>
            </a:extLst>
          </p:cNvPr>
          <p:cNvSpPr>
            <a:spLocks noChangeArrowheads="1"/>
          </p:cNvSpPr>
          <p:nvPr/>
        </p:nvSpPr>
        <p:spPr bwMode="auto">
          <a:xfrm>
            <a:off x="1108075" y="2161339"/>
            <a:ext cx="7197725" cy="1323439"/>
          </a:xfrm>
          <a:prstGeom prst="rect">
            <a:avLst/>
          </a:prstGeom>
          <a:solidFill>
            <a:srgbClr val="DBAB8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06400">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lang="en-US" sz="2000" b="1" baseline="0" dirty="0">
                <a:latin typeface="+mn-lt"/>
                <a:ea typeface="+mn-ea"/>
                <a:cs typeface="+mn-ea"/>
                <a:sym typeface="+mn-lt"/>
              </a:rPr>
              <a:t> </a:t>
            </a:r>
            <a:r>
              <a:rPr sz="2000" b="1" baseline="0" dirty="0">
                <a:latin typeface="+mn-lt"/>
                <a:ea typeface="+mn-ea"/>
                <a:cs typeface="+mn-ea"/>
                <a:sym typeface="+mn-lt"/>
              </a:rPr>
              <a:t>Strengthening scientific and technological support for grain production.</a:t>
            </a:r>
            <a:r>
              <a:rPr sz="2000" dirty="0">
                <a:latin typeface="+mn-lt"/>
                <a:ea typeface="+mn-ea"/>
                <a:cs typeface="+mn-ea"/>
                <a:sym typeface="+mn-lt"/>
              </a:rPr>
              <a:t> </a:t>
            </a:r>
            <a:r>
              <a:rPr lang="en-US" altLang="zh-CN" sz="2000" b="1" dirty="0">
                <a:latin typeface="+mn-lt"/>
                <a:ea typeface="+mn-ea"/>
                <a:cs typeface="+mn-ea"/>
                <a:sym typeface="+mn-lt"/>
              </a:rPr>
              <a:t>High</a:t>
            </a:r>
            <a:r>
              <a:rPr lang="zh-CN" altLang="en-US" sz="2000" b="1" dirty="0">
                <a:latin typeface="+mn-lt"/>
                <a:ea typeface="+mn-ea"/>
                <a:cs typeface="+mn-ea"/>
                <a:sym typeface="+mn-lt"/>
              </a:rPr>
              <a:t> </a:t>
            </a:r>
            <a:r>
              <a:rPr lang="en-US" altLang="zh-CN" sz="2000" b="1" dirty="0">
                <a:latin typeface="+mn-lt"/>
                <a:ea typeface="+mn-ea"/>
                <a:cs typeface="+mn-ea"/>
                <a:sym typeface="+mn-lt"/>
              </a:rPr>
              <a:t>quality</a:t>
            </a:r>
            <a:r>
              <a:rPr lang="zh-CN" altLang="en-US" sz="2000" b="1" dirty="0">
                <a:latin typeface="+mn-lt"/>
                <a:ea typeface="+mn-ea"/>
                <a:cs typeface="+mn-ea"/>
                <a:sym typeface="+mn-lt"/>
              </a:rPr>
              <a:t> </a:t>
            </a:r>
            <a:r>
              <a:rPr lang="en-US" altLang="zh-CN" sz="2000" b="1" dirty="0">
                <a:latin typeface="+mn-lt"/>
                <a:ea typeface="+mn-ea"/>
                <a:cs typeface="+mn-ea"/>
                <a:sym typeface="+mn-lt"/>
              </a:rPr>
              <a:t>crop</a:t>
            </a:r>
            <a:r>
              <a:rPr sz="2000" b="1" dirty="0">
                <a:latin typeface="+mn-lt"/>
                <a:ea typeface="+mn-ea"/>
                <a:cs typeface="+mn-ea"/>
                <a:sym typeface="+mn-lt"/>
              </a:rPr>
              <a:t> varieties have been popularized and applied over large areas, covering almost all major food crops.</a:t>
            </a:r>
            <a:r>
              <a:rPr sz="2000" dirty="0">
                <a:latin typeface="+mn-lt"/>
                <a:ea typeface="+mn-ea"/>
                <a:cs typeface="+mn-ea"/>
                <a:sym typeface="+mn-lt"/>
              </a:rPr>
              <a:t> </a:t>
            </a:r>
            <a:endParaRPr lang="zh-CN" altLang="en-US" sz="2000" dirty="0">
              <a:latin typeface="+mn-lt"/>
              <a:ea typeface="+mn-ea"/>
              <a:cs typeface="+mn-ea"/>
              <a:sym typeface="+mn-lt"/>
            </a:endParaRPr>
          </a:p>
        </p:txBody>
      </p:sp>
      <p:pic>
        <p:nvPicPr>
          <p:cNvPr id="28676" name="Picture 7">
            <a:extLst>
              <a:ext uri="{FF2B5EF4-FFF2-40B4-BE49-F238E27FC236}">
                <a16:creationId xmlns:a16="http://schemas.microsoft.com/office/drawing/2014/main" id="{17A4C0B4-F37F-491E-86A8-2F649435B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275" y="3690938"/>
            <a:ext cx="42291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6">
            <a:extLst>
              <a:ext uri="{FF2B5EF4-FFF2-40B4-BE49-F238E27FC236}">
                <a16:creationId xmlns:a16="http://schemas.microsoft.com/office/drawing/2014/main" id="{C439CDCF-FB99-4C96-BB74-B473B0924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075" y="3683000"/>
            <a:ext cx="2876550"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文本框 31745">
            <a:extLst>
              <a:ext uri="{FF2B5EF4-FFF2-40B4-BE49-F238E27FC236}">
                <a16:creationId xmlns:a16="http://schemas.microsoft.com/office/drawing/2014/main" id="{2A73AB95-2D9E-4ED3-A054-8CC0CBFA099A}"/>
              </a:ext>
            </a:extLst>
          </p:cNvPr>
          <p:cNvSpPr>
            <a:spLocks noChangeArrowheads="1"/>
          </p:cNvSpPr>
          <p:nvPr/>
        </p:nvSpPr>
        <p:spPr bwMode="auto">
          <a:xfrm>
            <a:off x="654534" y="220563"/>
            <a:ext cx="793384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II. China's Achievements in Food Saving and Loss Reduction as well as Food Security </a:t>
            </a:r>
            <a:endParaRPr lang="zh-CN" altLang="en-US" sz="3000" b="1" dirty="0">
              <a:solidFill>
                <a:srgbClr val="002060"/>
              </a:solidFill>
              <a:latin typeface="+mn-lt"/>
              <a:ea typeface="+mn-ea"/>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p:cTn id="7" dur="500" fill="hold"/>
                                        <p:tgtEl>
                                          <p:spTgt spid="29698"/>
                                        </p:tgtEl>
                                        <p:attrNameLst>
                                          <p:attrName>ppt_x</p:attrName>
                                        </p:attrNameLst>
                                      </p:cBhvr>
                                      <p:tavLst>
                                        <p:tav tm="0">
                                          <p:val>
                                            <p:strVal val="#ppt_x"/>
                                          </p:val>
                                        </p:tav>
                                        <p:tav tm="100000">
                                          <p:val>
                                            <p:strVal val="#ppt_x"/>
                                          </p:val>
                                        </p:tav>
                                      </p:tavLst>
                                    </p:anim>
                                    <p:anim calcmode="lin" valueType="num">
                                      <p:cBhvr>
                                        <p:cTn id="8" dur="500" fill="hold"/>
                                        <p:tgtEl>
                                          <p:spTgt spid="296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ldLvl="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29698" name="文本框 11">
            <a:extLst>
              <a:ext uri="{FF2B5EF4-FFF2-40B4-BE49-F238E27FC236}">
                <a16:creationId xmlns:a16="http://schemas.microsoft.com/office/drawing/2014/main" id="{97ECEFB4-C15E-4DC4-B04C-C80497F7192B}"/>
              </a:ext>
            </a:extLst>
          </p:cNvPr>
          <p:cNvSpPr>
            <a:spLocks noChangeArrowheads="1"/>
          </p:cNvSpPr>
          <p:nvPr/>
        </p:nvSpPr>
        <p:spPr bwMode="auto">
          <a:xfrm>
            <a:off x="1098550" y="1797784"/>
            <a:ext cx="7172325" cy="1631216"/>
          </a:xfrm>
          <a:prstGeom prst="rect">
            <a:avLst/>
          </a:prstGeom>
          <a:solidFill>
            <a:srgbClr val="DBAB8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06400">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None/>
            </a:pPr>
            <a:r>
              <a:rPr lang="en-US" sz="2000" b="1" baseline="0" dirty="0">
                <a:latin typeface="+mn-lt"/>
                <a:ea typeface="+mn-ea"/>
                <a:cs typeface="+mn-ea"/>
                <a:sym typeface="+mn-lt"/>
              </a:rPr>
              <a:t> </a:t>
            </a:r>
            <a:r>
              <a:rPr sz="2000" b="1" baseline="0" dirty="0">
                <a:latin typeface="+mn-lt"/>
                <a:ea typeface="+mn-ea"/>
                <a:cs typeface="+mn-ea"/>
                <a:sym typeface="+mn-lt"/>
              </a:rPr>
              <a:t>Applying agricultural science and technology.</a:t>
            </a:r>
            <a:r>
              <a:rPr sz="2000" dirty="0">
                <a:latin typeface="+mn-lt"/>
                <a:ea typeface="+mn-ea"/>
                <a:cs typeface="+mn-ea"/>
                <a:sym typeface="+mn-lt"/>
              </a:rPr>
              <a:t> </a:t>
            </a:r>
            <a:r>
              <a:rPr sz="2000" b="1" dirty="0">
                <a:latin typeface="+mn-lt"/>
                <a:ea typeface="+mn-ea"/>
                <a:cs typeface="+mn-ea"/>
                <a:sym typeface="+mn-lt"/>
              </a:rPr>
              <a:t>In 2018, the contribution of scientific and technological progress to agriculture reached 58.3%</a:t>
            </a:r>
            <a:r>
              <a:rPr lang="en-US" altLang="zh-CN" sz="2000" b="1" dirty="0">
                <a:latin typeface="+mn-lt"/>
                <a:ea typeface="+mn-ea"/>
                <a:cs typeface="+mn-ea"/>
                <a:sym typeface="+mn-lt"/>
              </a:rPr>
              <a:t>.</a:t>
            </a:r>
            <a:r>
              <a:rPr sz="2000" b="1" dirty="0">
                <a:latin typeface="+mn-lt"/>
                <a:ea typeface="+mn-ea"/>
                <a:cs typeface="+mn-ea"/>
                <a:sym typeface="+mn-lt"/>
              </a:rPr>
              <a:t> </a:t>
            </a:r>
            <a:r>
              <a:rPr lang="en-US" altLang="zh-CN" sz="2000" b="1" dirty="0">
                <a:latin typeface="+mn-lt"/>
                <a:ea typeface="+mn-ea"/>
                <a:cs typeface="+mn-ea"/>
                <a:sym typeface="+mn-lt"/>
              </a:rPr>
              <a:t>T</a:t>
            </a:r>
            <a:r>
              <a:rPr sz="2000" b="1" dirty="0">
                <a:latin typeface="+mn-lt"/>
                <a:ea typeface="+mn-ea"/>
                <a:cs typeface="+mn-ea"/>
                <a:sym typeface="+mn-lt"/>
              </a:rPr>
              <a:t>he development and application of post-harvest food loss reduction technology</a:t>
            </a:r>
            <a:r>
              <a:rPr lang="zh-CN" altLang="en-US" sz="2000" b="1" dirty="0">
                <a:latin typeface="+mn-lt"/>
                <a:ea typeface="+mn-ea"/>
                <a:cs typeface="+mn-ea"/>
                <a:sym typeface="+mn-lt"/>
              </a:rPr>
              <a:t> </a:t>
            </a:r>
            <a:r>
              <a:rPr lang="en-US" altLang="zh-CN" sz="2000" b="1" dirty="0">
                <a:latin typeface="+mn-lt"/>
                <a:ea typeface="+mn-ea"/>
                <a:cs typeface="+mn-ea"/>
                <a:sym typeface="+mn-lt"/>
              </a:rPr>
              <a:t>have</a:t>
            </a:r>
            <a:r>
              <a:rPr lang="zh-CN" altLang="en-US" sz="2000" b="1" dirty="0">
                <a:latin typeface="+mn-lt"/>
                <a:ea typeface="+mn-ea"/>
                <a:cs typeface="+mn-ea"/>
                <a:sym typeface="+mn-lt"/>
              </a:rPr>
              <a:t> </a:t>
            </a:r>
            <a:r>
              <a:rPr lang="en" altLang="zh-CN" sz="2000" b="1" dirty="0">
                <a:latin typeface="+mn-lt"/>
                <a:ea typeface="+mn-ea"/>
                <a:cs typeface="+mn-ea"/>
                <a:sym typeface="+mn-lt"/>
              </a:rPr>
              <a:t>achieve</a:t>
            </a:r>
            <a:r>
              <a:rPr lang="en-US" altLang="zh-CN" sz="2000" b="1" dirty="0">
                <a:latin typeface="+mn-lt"/>
                <a:ea typeface="+mn-ea"/>
                <a:cs typeface="+mn-ea"/>
                <a:sym typeface="+mn-lt"/>
              </a:rPr>
              <a:t>d</a:t>
            </a:r>
            <a:r>
              <a:rPr lang="en" altLang="zh-CN" sz="2000" b="1" dirty="0">
                <a:latin typeface="+mn-lt"/>
                <a:ea typeface="+mn-ea"/>
                <a:cs typeface="+mn-ea"/>
                <a:sym typeface="+mn-lt"/>
              </a:rPr>
              <a:t> good results</a:t>
            </a:r>
            <a:r>
              <a:rPr sz="2000" b="1" dirty="0">
                <a:latin typeface="+mn-lt"/>
                <a:ea typeface="+mn-ea"/>
                <a:cs typeface="+mn-ea"/>
                <a:sym typeface="+mn-lt"/>
              </a:rPr>
              <a:t>.</a:t>
            </a:r>
            <a:r>
              <a:rPr sz="2000" dirty="0">
                <a:latin typeface="+mn-lt"/>
                <a:ea typeface="+mn-ea"/>
                <a:cs typeface="+mn-ea"/>
                <a:sym typeface="+mn-lt"/>
              </a:rPr>
              <a:t> </a:t>
            </a:r>
          </a:p>
        </p:txBody>
      </p:sp>
      <p:pic>
        <p:nvPicPr>
          <p:cNvPr id="29699" name="图片 36869">
            <a:extLst>
              <a:ext uri="{FF2B5EF4-FFF2-40B4-BE49-F238E27FC236}">
                <a16:creationId xmlns:a16="http://schemas.microsoft.com/office/drawing/2014/main" id="{A2F94AFB-3442-48DC-9154-69D4E0EEC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138" y="3579813"/>
            <a:ext cx="3500437"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图片 36870">
            <a:extLst>
              <a:ext uri="{FF2B5EF4-FFF2-40B4-BE49-F238E27FC236}">
                <a16:creationId xmlns:a16="http://schemas.microsoft.com/office/drawing/2014/main" id="{00A1C95E-FBC6-415B-AAAE-1FF0B9404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5975" y="3587750"/>
            <a:ext cx="36449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82">
            <a:extLst>
              <a:ext uri="{FF2B5EF4-FFF2-40B4-BE49-F238E27FC236}">
                <a16:creationId xmlns:a16="http://schemas.microsoft.com/office/drawing/2014/main" id="{54138E8D-C528-4869-8183-6BA838062EEC}"/>
              </a:ext>
            </a:extLst>
          </p:cNvPr>
          <p:cNvSpPr>
            <a:spLocks noChangeArrowheads="1"/>
          </p:cNvSpPr>
          <p:nvPr/>
        </p:nvSpPr>
        <p:spPr bwMode="auto">
          <a:xfrm>
            <a:off x="1492250" y="1010523"/>
            <a:ext cx="61595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latin typeface="+mn-lt"/>
                <a:ea typeface="+mn-ea"/>
                <a:cs typeface="+mn-ea"/>
                <a:sym typeface="+mn-lt"/>
              </a:rPr>
              <a:t>6. Raise the technical level of the whole industry chain with science and technology innovation</a:t>
            </a:r>
            <a:r>
              <a:rPr sz="2000" dirty="0">
                <a:latin typeface="+mn-lt"/>
                <a:ea typeface="+mn-ea"/>
                <a:cs typeface="+mn-ea"/>
                <a:sym typeface="+mn-lt"/>
              </a:rPr>
              <a:t> </a:t>
            </a:r>
            <a:endParaRPr lang="zh-CN" altLang="en-US" sz="2000" dirty="0">
              <a:solidFill>
                <a:schemeClr val="bg1"/>
              </a:solidFill>
              <a:latin typeface="+mn-lt"/>
              <a:ea typeface="+mn-ea"/>
              <a:cs typeface="+mn-ea"/>
              <a:sym typeface="+mn-lt"/>
            </a:endParaRPr>
          </a:p>
        </p:txBody>
      </p:sp>
      <p:sp>
        <p:nvSpPr>
          <p:cNvPr id="29702" name="文本框 31745">
            <a:extLst>
              <a:ext uri="{FF2B5EF4-FFF2-40B4-BE49-F238E27FC236}">
                <a16:creationId xmlns:a16="http://schemas.microsoft.com/office/drawing/2014/main" id="{3BC320F6-FA92-4241-9E21-A40D6C463E71}"/>
              </a:ext>
            </a:extLst>
          </p:cNvPr>
          <p:cNvSpPr>
            <a:spLocks noChangeArrowheads="1"/>
          </p:cNvSpPr>
          <p:nvPr/>
        </p:nvSpPr>
        <p:spPr bwMode="auto">
          <a:xfrm>
            <a:off x="931863" y="66675"/>
            <a:ext cx="76555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II. China's Achievements in Food Saving and Loss Reduction as well as Food Security </a:t>
            </a:r>
            <a:endParaRPr lang="zh-CN" altLang="en-US" sz="3000" b="1" dirty="0">
              <a:solidFill>
                <a:srgbClr val="002060"/>
              </a:solidFill>
              <a:latin typeface="+mn-lt"/>
              <a:ea typeface="+mn-ea"/>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0725"/>
                                        </p:tgtEl>
                                        <p:attrNameLst>
                                          <p:attrName>style.visibility</p:attrName>
                                        </p:attrNameLst>
                                      </p:cBhvr>
                                      <p:to>
                                        <p:strVal val="visible"/>
                                      </p:to>
                                    </p:set>
                                    <p:anim calcmode="lin" valueType="num">
                                      <p:cBhvr>
                                        <p:cTn id="7" dur="500" fill="hold"/>
                                        <p:tgtEl>
                                          <p:spTgt spid="30725"/>
                                        </p:tgtEl>
                                        <p:attrNameLst>
                                          <p:attrName>ppt_x</p:attrName>
                                        </p:attrNameLst>
                                      </p:cBhvr>
                                      <p:tavLst>
                                        <p:tav tm="0">
                                          <p:val>
                                            <p:strVal val="#ppt_x"/>
                                          </p:val>
                                        </p:tav>
                                        <p:tav tm="100000">
                                          <p:val>
                                            <p:strVal val="#ppt_x"/>
                                          </p:val>
                                        </p:tav>
                                      </p:tavLst>
                                    </p:anim>
                                    <p:anim calcmode="lin" valueType="num">
                                      <p:cBhvr>
                                        <p:cTn id="8" dur="500" fill="hold"/>
                                        <p:tgtEl>
                                          <p:spTgt spid="307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ldLvl="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30722" name="文本框 11">
            <a:extLst>
              <a:ext uri="{FF2B5EF4-FFF2-40B4-BE49-F238E27FC236}">
                <a16:creationId xmlns:a16="http://schemas.microsoft.com/office/drawing/2014/main" id="{AD72ACE4-01D1-4B8A-A111-0C7674A63690}"/>
              </a:ext>
            </a:extLst>
          </p:cNvPr>
          <p:cNvSpPr>
            <a:spLocks noChangeArrowheads="1"/>
          </p:cNvSpPr>
          <p:nvPr/>
        </p:nvSpPr>
        <p:spPr bwMode="auto">
          <a:xfrm>
            <a:off x="780256" y="1903006"/>
            <a:ext cx="7718425" cy="1631216"/>
          </a:xfrm>
          <a:prstGeom prst="rect">
            <a:avLst/>
          </a:prstGeom>
          <a:solidFill>
            <a:srgbClr val="DBAB8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06400">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lang="en-US" sz="2000" b="1" baseline="0" dirty="0">
                <a:latin typeface="+mn-lt"/>
                <a:ea typeface="+mn-ea"/>
                <a:cs typeface="+mn-ea"/>
                <a:sym typeface="+mn-lt"/>
              </a:rPr>
              <a:t>  </a:t>
            </a:r>
            <a:r>
              <a:rPr sz="2000" b="1" baseline="0" dirty="0">
                <a:latin typeface="+mn-lt"/>
                <a:ea typeface="+mn-ea"/>
                <a:cs typeface="+mn-ea"/>
                <a:sym typeface="+mn-lt"/>
              </a:rPr>
              <a:t>Upgrading the science and technology of food storage and transportation.</a:t>
            </a:r>
            <a:r>
              <a:rPr sz="2000" dirty="0">
                <a:latin typeface="+mn-lt"/>
                <a:ea typeface="+mn-ea"/>
                <a:cs typeface="+mn-ea"/>
                <a:sym typeface="+mn-lt"/>
              </a:rPr>
              <a:t> </a:t>
            </a:r>
            <a:r>
              <a:rPr sz="2000" b="1" dirty="0">
                <a:latin typeface="+mn-lt"/>
                <a:ea typeface="+mn-ea"/>
                <a:cs typeface="+mn-ea"/>
                <a:sym typeface="+mn-lt"/>
              </a:rPr>
              <a:t>China has overcome a series of key technological problems in grain loss reduction, and systematically addressed the technical problems of container transportation in bringing bulk grain from North China to the South.</a:t>
            </a:r>
            <a:r>
              <a:rPr sz="2000" dirty="0">
                <a:latin typeface="+mn-lt"/>
                <a:ea typeface="+mn-ea"/>
                <a:cs typeface="+mn-ea"/>
                <a:sym typeface="+mn-lt"/>
              </a:rPr>
              <a:t> </a:t>
            </a:r>
          </a:p>
        </p:txBody>
      </p:sp>
      <p:pic>
        <p:nvPicPr>
          <p:cNvPr id="30723" name="图片 2">
            <a:extLst>
              <a:ext uri="{FF2B5EF4-FFF2-40B4-BE49-F238E27FC236}">
                <a16:creationId xmlns:a16="http://schemas.microsoft.com/office/drawing/2014/main" id="{BF3B564D-5233-4B57-8262-8F0EA2432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708400"/>
            <a:ext cx="2959100"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a:extLst>
              <a:ext uri="{FF2B5EF4-FFF2-40B4-BE49-F238E27FC236}">
                <a16:creationId xmlns:a16="http://schemas.microsoft.com/office/drawing/2014/main" id="{0F84B403-B3C9-43DC-8A33-8D844237A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6038" y="3724275"/>
            <a:ext cx="2700337"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82">
            <a:extLst>
              <a:ext uri="{FF2B5EF4-FFF2-40B4-BE49-F238E27FC236}">
                <a16:creationId xmlns:a16="http://schemas.microsoft.com/office/drawing/2014/main" id="{5FCF8D47-EE44-4345-A479-1D2D3E412E7D}"/>
              </a:ext>
            </a:extLst>
          </p:cNvPr>
          <p:cNvSpPr>
            <a:spLocks noChangeArrowheads="1"/>
          </p:cNvSpPr>
          <p:nvPr/>
        </p:nvSpPr>
        <p:spPr bwMode="auto">
          <a:xfrm>
            <a:off x="1411426" y="1091863"/>
            <a:ext cx="61579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latin typeface="+mn-lt"/>
                <a:ea typeface="+mn-ea"/>
                <a:cs typeface="+mn-ea"/>
                <a:sym typeface="+mn-lt"/>
              </a:rPr>
              <a:t>6. Raise the technical level of the whole industry chain with science and technology innovation</a:t>
            </a:r>
            <a:r>
              <a:rPr sz="2000" dirty="0">
                <a:latin typeface="+mn-lt"/>
                <a:ea typeface="+mn-ea"/>
                <a:cs typeface="+mn-ea"/>
                <a:sym typeface="+mn-lt"/>
              </a:rPr>
              <a:t> </a:t>
            </a:r>
            <a:endParaRPr lang="zh-CN" altLang="en-US" sz="2000" dirty="0">
              <a:solidFill>
                <a:schemeClr val="bg1"/>
              </a:solidFill>
              <a:latin typeface="+mn-lt"/>
              <a:ea typeface="+mn-ea"/>
              <a:cs typeface="+mn-ea"/>
              <a:sym typeface="+mn-lt"/>
            </a:endParaRPr>
          </a:p>
        </p:txBody>
      </p:sp>
      <p:sp>
        <p:nvSpPr>
          <p:cNvPr id="30726" name="文本框 31745">
            <a:extLst>
              <a:ext uri="{FF2B5EF4-FFF2-40B4-BE49-F238E27FC236}">
                <a16:creationId xmlns:a16="http://schemas.microsoft.com/office/drawing/2014/main" id="{FD6BF9E6-5211-4C90-8667-8E73175CEDCE}"/>
              </a:ext>
            </a:extLst>
          </p:cNvPr>
          <p:cNvSpPr>
            <a:spLocks noChangeArrowheads="1"/>
          </p:cNvSpPr>
          <p:nvPr/>
        </p:nvSpPr>
        <p:spPr bwMode="auto">
          <a:xfrm>
            <a:off x="885824" y="86139"/>
            <a:ext cx="75072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II. China's Achievements in Food Saving and Loss Reduction as well as Food Security </a:t>
            </a:r>
            <a:endParaRPr lang="zh-CN" altLang="en-US" sz="3000" b="1" dirty="0">
              <a:solidFill>
                <a:srgbClr val="002060"/>
              </a:solidFill>
              <a:latin typeface="+mn-lt"/>
              <a:ea typeface="+mn-ea"/>
              <a:cs typeface="+mn-ea"/>
              <a:sym typeface="+mn-lt"/>
            </a:endParaRPr>
          </a:p>
        </p:txBody>
      </p:sp>
      <p:pic>
        <p:nvPicPr>
          <p:cNvPr id="30727" name="Picture 7">
            <a:extLst>
              <a:ext uri="{FF2B5EF4-FFF2-40B4-BE49-F238E27FC236}">
                <a16:creationId xmlns:a16="http://schemas.microsoft.com/office/drawing/2014/main" id="{FC2911D6-EEEC-487D-910C-8F2F5A802C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4238" y="3733800"/>
            <a:ext cx="3979862"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p:cTn id="7" dur="500" fill="hold"/>
                                        <p:tgtEl>
                                          <p:spTgt spid="31749"/>
                                        </p:tgtEl>
                                        <p:attrNameLst>
                                          <p:attrName>ppt_x</p:attrName>
                                        </p:attrNameLst>
                                      </p:cBhvr>
                                      <p:tavLst>
                                        <p:tav tm="0">
                                          <p:val>
                                            <p:strVal val="#ppt_x"/>
                                          </p:val>
                                        </p:tav>
                                        <p:tav tm="100000">
                                          <p:val>
                                            <p:strVal val="#ppt_x"/>
                                          </p:val>
                                        </p:tav>
                                      </p:tavLst>
                                    </p:anim>
                                    <p:anim calcmode="lin" valueType="num">
                                      <p:cBhvr>
                                        <p:cTn id="8" dur="500" fill="hold"/>
                                        <p:tgtEl>
                                          <p:spTgt spid="317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bldLvl="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4098" name="AutoShape 2">
            <a:extLst>
              <a:ext uri="{FF2B5EF4-FFF2-40B4-BE49-F238E27FC236}">
                <a16:creationId xmlns:a16="http://schemas.microsoft.com/office/drawing/2014/main" id="{1F7FA544-A61B-4EA5-9A98-6C0C5209A075}"/>
              </a:ext>
            </a:extLst>
          </p:cNvPr>
          <p:cNvSpPr>
            <a:spLocks noChangeArrowheads="1"/>
          </p:cNvSpPr>
          <p:nvPr/>
        </p:nvSpPr>
        <p:spPr bwMode="auto">
          <a:xfrm>
            <a:off x="2505075" y="641350"/>
            <a:ext cx="5235575" cy="609600"/>
          </a:xfrm>
          <a:prstGeom prst="roundRect">
            <a:avLst>
              <a:gd name="adj" fmla="val 16667"/>
            </a:avLst>
          </a:prstGeom>
          <a:gradFill rotWithShape="1">
            <a:gsLst>
              <a:gs pos="0">
                <a:srgbClr val="445926"/>
              </a:gs>
              <a:gs pos="100000">
                <a:srgbClr val="93C0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endParaRPr lang="zh-CN" altLang="en-US" sz="1500">
              <a:solidFill>
                <a:srgbClr val="000000"/>
              </a:solidFill>
              <a:latin typeface="+mn-lt"/>
              <a:ea typeface="+mn-ea"/>
              <a:cs typeface="+mn-ea"/>
              <a:sym typeface="+mn-lt"/>
            </a:endParaRPr>
          </a:p>
        </p:txBody>
      </p:sp>
      <p:sp>
        <p:nvSpPr>
          <p:cNvPr id="4099" name="AutoShape 3">
            <a:extLst>
              <a:ext uri="{FF2B5EF4-FFF2-40B4-BE49-F238E27FC236}">
                <a16:creationId xmlns:a16="http://schemas.microsoft.com/office/drawing/2014/main" id="{70E60F8F-A088-481F-BBCA-1D523E2ECC8A}"/>
              </a:ext>
            </a:extLst>
          </p:cNvPr>
          <p:cNvSpPr>
            <a:spLocks noChangeArrowheads="1"/>
          </p:cNvSpPr>
          <p:nvPr/>
        </p:nvSpPr>
        <p:spPr bwMode="auto">
          <a:xfrm>
            <a:off x="2505075" y="1389063"/>
            <a:ext cx="5213350" cy="584200"/>
          </a:xfrm>
          <a:prstGeom prst="roundRect">
            <a:avLst>
              <a:gd name="adj" fmla="val 16667"/>
            </a:avLst>
          </a:prstGeom>
          <a:gradFill rotWithShape="1">
            <a:gsLst>
              <a:gs pos="0">
                <a:srgbClr val="244D6C"/>
              </a:gs>
              <a:gs pos="100000">
                <a:srgbClr val="4EA7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endParaRPr lang="zh-CN" altLang="en-US" sz="1500">
              <a:solidFill>
                <a:srgbClr val="000000"/>
              </a:solidFill>
              <a:latin typeface="+mn-lt"/>
              <a:ea typeface="+mn-ea"/>
              <a:cs typeface="+mn-ea"/>
              <a:sym typeface="+mn-lt"/>
            </a:endParaRPr>
          </a:p>
        </p:txBody>
      </p:sp>
      <p:sp>
        <p:nvSpPr>
          <p:cNvPr id="4100" name="AutoShape 4">
            <a:extLst>
              <a:ext uri="{FF2B5EF4-FFF2-40B4-BE49-F238E27FC236}">
                <a16:creationId xmlns:a16="http://schemas.microsoft.com/office/drawing/2014/main" id="{F0129499-CAB5-4CDE-8BF1-A0562F9792B0}"/>
              </a:ext>
            </a:extLst>
          </p:cNvPr>
          <p:cNvSpPr>
            <a:spLocks noChangeArrowheads="1"/>
          </p:cNvSpPr>
          <p:nvPr/>
        </p:nvSpPr>
        <p:spPr bwMode="auto">
          <a:xfrm>
            <a:off x="2505075" y="2198688"/>
            <a:ext cx="5235575" cy="579437"/>
          </a:xfrm>
          <a:prstGeom prst="roundRect">
            <a:avLst>
              <a:gd name="adj" fmla="val 16667"/>
            </a:avLst>
          </a:prstGeom>
          <a:gradFill rotWithShape="1">
            <a:gsLst>
              <a:gs pos="0">
                <a:srgbClr val="474776"/>
              </a:gs>
              <a:gs pos="100000">
                <a:srgbClr val="9999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endParaRPr lang="zh-CN" altLang="en-US" sz="1500">
              <a:solidFill>
                <a:srgbClr val="000000"/>
              </a:solidFill>
              <a:latin typeface="+mn-lt"/>
              <a:ea typeface="+mn-ea"/>
              <a:cs typeface="+mn-ea"/>
              <a:sym typeface="+mn-lt"/>
            </a:endParaRPr>
          </a:p>
        </p:txBody>
      </p:sp>
      <p:sp>
        <p:nvSpPr>
          <p:cNvPr id="4101" name="Rectangle 104">
            <a:extLst>
              <a:ext uri="{FF2B5EF4-FFF2-40B4-BE49-F238E27FC236}">
                <a16:creationId xmlns:a16="http://schemas.microsoft.com/office/drawing/2014/main" id="{E04388DE-3F65-43AF-96C7-897960590562}"/>
              </a:ext>
            </a:extLst>
          </p:cNvPr>
          <p:cNvSpPr>
            <a:spLocks noChangeArrowheads="1"/>
          </p:cNvSpPr>
          <p:nvPr/>
        </p:nvSpPr>
        <p:spPr bwMode="auto">
          <a:xfrm>
            <a:off x="2595563" y="796473"/>
            <a:ext cx="444023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r>
              <a:rPr sz="1500" b="1" dirty="0">
                <a:solidFill>
                  <a:schemeClr val="bg1"/>
                </a:solidFill>
                <a:latin typeface="+mn-lt"/>
                <a:ea typeface="+mn-ea"/>
                <a:cs typeface="+mn-ea"/>
                <a:sym typeface="+mn-lt"/>
              </a:rPr>
              <a:t>I. World Food Situation and Security Risk</a:t>
            </a:r>
            <a:r>
              <a:rPr sz="1500" dirty="0">
                <a:latin typeface="+mn-lt"/>
                <a:ea typeface="+mn-ea"/>
                <a:cs typeface="+mn-ea"/>
                <a:sym typeface="+mn-lt"/>
              </a:rPr>
              <a:t> </a:t>
            </a:r>
            <a:endParaRPr lang="zh-CN" altLang="en-US" sz="1500" b="1">
              <a:solidFill>
                <a:schemeClr val="bg1"/>
              </a:solidFill>
              <a:latin typeface="+mn-lt"/>
              <a:ea typeface="+mn-ea"/>
              <a:cs typeface="+mn-ea"/>
              <a:sym typeface="+mn-lt"/>
            </a:endParaRPr>
          </a:p>
        </p:txBody>
      </p:sp>
      <p:sp>
        <p:nvSpPr>
          <p:cNvPr id="4102" name="Rectangle 107">
            <a:extLst>
              <a:ext uri="{FF2B5EF4-FFF2-40B4-BE49-F238E27FC236}">
                <a16:creationId xmlns:a16="http://schemas.microsoft.com/office/drawing/2014/main" id="{75A96D9C-031D-4773-BE90-B8F4D5CBFA13}"/>
              </a:ext>
            </a:extLst>
          </p:cNvPr>
          <p:cNvSpPr>
            <a:spLocks noChangeArrowheads="1"/>
          </p:cNvSpPr>
          <p:nvPr/>
        </p:nvSpPr>
        <p:spPr bwMode="auto">
          <a:xfrm>
            <a:off x="2571750" y="2193151"/>
            <a:ext cx="417353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r>
              <a:rPr sz="1500" b="1" dirty="0">
                <a:solidFill>
                  <a:schemeClr val="bg1"/>
                </a:solidFill>
                <a:latin typeface="+mn-lt"/>
                <a:ea typeface="+mn-ea"/>
                <a:cs typeface="+mn-ea"/>
                <a:sym typeface="+mn-lt"/>
              </a:rPr>
              <a:t>III. Systematic Promotion of Food Saving and Loss Reduction</a:t>
            </a:r>
            <a:r>
              <a:rPr sz="1500" dirty="0">
                <a:latin typeface="+mn-lt"/>
                <a:ea typeface="+mn-ea"/>
                <a:cs typeface="+mn-ea"/>
                <a:sym typeface="+mn-lt"/>
              </a:rPr>
              <a:t> </a:t>
            </a:r>
            <a:endParaRPr lang="zh-CN" altLang="en-US" sz="1500">
              <a:latin typeface="+mn-lt"/>
              <a:ea typeface="+mn-ea"/>
              <a:cs typeface="+mn-ea"/>
              <a:sym typeface="+mn-lt"/>
            </a:endParaRPr>
          </a:p>
        </p:txBody>
      </p:sp>
      <p:sp>
        <p:nvSpPr>
          <p:cNvPr id="4103" name="Rectangle 104">
            <a:extLst>
              <a:ext uri="{FF2B5EF4-FFF2-40B4-BE49-F238E27FC236}">
                <a16:creationId xmlns:a16="http://schemas.microsoft.com/office/drawing/2014/main" id="{7F620DA1-FB74-4AF4-B2B6-769755D9D68D}"/>
              </a:ext>
            </a:extLst>
          </p:cNvPr>
          <p:cNvSpPr>
            <a:spLocks noChangeArrowheads="1"/>
          </p:cNvSpPr>
          <p:nvPr/>
        </p:nvSpPr>
        <p:spPr bwMode="auto">
          <a:xfrm>
            <a:off x="2559050" y="1406545"/>
            <a:ext cx="51276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r>
              <a:rPr sz="1500" b="1" baseline="0" dirty="0">
                <a:solidFill>
                  <a:schemeClr val="bg1"/>
                </a:solidFill>
                <a:latin typeface="+mn-lt"/>
                <a:ea typeface="+mn-ea"/>
                <a:cs typeface="+mn-ea"/>
                <a:sym typeface="+mn-lt"/>
              </a:rPr>
              <a:t>II. China's Achievements in Food Saving and Loss Reduction as well as Food Security</a:t>
            </a:r>
            <a:r>
              <a:rPr sz="1500" dirty="0">
                <a:latin typeface="+mn-lt"/>
                <a:ea typeface="+mn-ea"/>
                <a:cs typeface="+mn-ea"/>
                <a:sym typeface="+mn-lt"/>
              </a:rPr>
              <a:t> </a:t>
            </a:r>
            <a:endParaRPr lang="zh-CN" altLang="en-US" sz="1500">
              <a:latin typeface="+mn-lt"/>
              <a:ea typeface="+mn-ea"/>
              <a:cs typeface="+mn-ea"/>
              <a:sym typeface="+mn-lt"/>
            </a:endParaRPr>
          </a:p>
        </p:txBody>
      </p:sp>
      <p:sp>
        <p:nvSpPr>
          <p:cNvPr id="4104" name="AutoShape 4">
            <a:extLst>
              <a:ext uri="{FF2B5EF4-FFF2-40B4-BE49-F238E27FC236}">
                <a16:creationId xmlns:a16="http://schemas.microsoft.com/office/drawing/2014/main" id="{DBC8A89F-C6E3-43A6-A778-497F8A8351D9}"/>
              </a:ext>
            </a:extLst>
          </p:cNvPr>
          <p:cNvSpPr>
            <a:spLocks noChangeArrowheads="1"/>
          </p:cNvSpPr>
          <p:nvPr/>
        </p:nvSpPr>
        <p:spPr bwMode="auto">
          <a:xfrm>
            <a:off x="2505075" y="2973388"/>
            <a:ext cx="5278438" cy="566737"/>
          </a:xfrm>
          <a:prstGeom prst="roundRect">
            <a:avLst>
              <a:gd name="adj" fmla="val 16667"/>
            </a:avLst>
          </a:prstGeom>
          <a:gradFill rotWithShape="1">
            <a:gsLst>
              <a:gs pos="0">
                <a:srgbClr val="EAAB93"/>
              </a:gs>
              <a:gs pos="50000">
                <a:srgbClr val="F0CBBE"/>
              </a:gs>
              <a:gs pos="100000">
                <a:srgbClr val="F7E5D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500">
              <a:solidFill>
                <a:srgbClr val="000000"/>
              </a:solidFill>
              <a:latin typeface="+mn-lt"/>
              <a:ea typeface="+mn-ea"/>
              <a:cs typeface="+mn-ea"/>
              <a:sym typeface="+mn-lt"/>
            </a:endParaRPr>
          </a:p>
        </p:txBody>
      </p:sp>
      <p:sp>
        <p:nvSpPr>
          <p:cNvPr id="4105" name="Rectangle 107">
            <a:extLst>
              <a:ext uri="{FF2B5EF4-FFF2-40B4-BE49-F238E27FC236}">
                <a16:creationId xmlns:a16="http://schemas.microsoft.com/office/drawing/2014/main" id="{E213E6E1-FAAA-4566-B030-19B67661BD27}"/>
              </a:ext>
            </a:extLst>
          </p:cNvPr>
          <p:cNvSpPr>
            <a:spLocks noChangeArrowheads="1"/>
          </p:cNvSpPr>
          <p:nvPr/>
        </p:nvSpPr>
        <p:spPr bwMode="auto">
          <a:xfrm>
            <a:off x="2595563" y="2988488"/>
            <a:ext cx="43021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r>
              <a:rPr sz="1500" b="1" baseline="0" dirty="0">
                <a:solidFill>
                  <a:schemeClr val="bg1"/>
                </a:solidFill>
                <a:latin typeface="+mn-lt"/>
                <a:ea typeface="+mn-ea"/>
                <a:cs typeface="+mn-ea"/>
                <a:sym typeface="+mn-lt"/>
              </a:rPr>
              <a:t>IV. China's Policies and Regulations on Food Saving and Loss Reduction</a:t>
            </a:r>
            <a:r>
              <a:rPr sz="1500" dirty="0">
                <a:latin typeface="+mn-lt"/>
                <a:ea typeface="+mn-ea"/>
                <a:cs typeface="+mn-ea"/>
                <a:sym typeface="+mn-lt"/>
              </a:rPr>
              <a:t> </a:t>
            </a:r>
            <a:endParaRPr lang="zh-CN" altLang="en-US" sz="1500">
              <a:latin typeface="+mn-lt"/>
              <a:ea typeface="+mn-ea"/>
              <a:cs typeface="+mn-ea"/>
              <a:sym typeface="+mn-lt"/>
            </a:endParaRPr>
          </a:p>
        </p:txBody>
      </p:sp>
      <p:sp>
        <p:nvSpPr>
          <p:cNvPr id="4106" name="AutoShape 4">
            <a:extLst>
              <a:ext uri="{FF2B5EF4-FFF2-40B4-BE49-F238E27FC236}">
                <a16:creationId xmlns:a16="http://schemas.microsoft.com/office/drawing/2014/main" id="{08AA6802-9018-4BCE-8063-B107CB29982D}"/>
              </a:ext>
            </a:extLst>
          </p:cNvPr>
          <p:cNvSpPr>
            <a:spLocks noChangeArrowheads="1"/>
          </p:cNvSpPr>
          <p:nvPr/>
        </p:nvSpPr>
        <p:spPr bwMode="auto">
          <a:xfrm>
            <a:off x="2505075" y="3687763"/>
            <a:ext cx="5310188" cy="566737"/>
          </a:xfrm>
          <a:prstGeom prst="roundRect">
            <a:avLst>
              <a:gd name="adj" fmla="val 16667"/>
            </a:avLst>
          </a:prstGeom>
          <a:gradFill rotWithShape="1">
            <a:gsLst>
              <a:gs pos="0">
                <a:srgbClr val="774222"/>
              </a:gs>
              <a:gs pos="50000">
                <a:srgbClr val="AA5E32"/>
              </a:gs>
              <a:gs pos="100000">
                <a:srgbClr val="CD723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500">
              <a:solidFill>
                <a:srgbClr val="000000"/>
              </a:solidFill>
              <a:latin typeface="+mn-lt"/>
              <a:ea typeface="+mn-ea"/>
              <a:cs typeface="+mn-ea"/>
              <a:sym typeface="+mn-lt"/>
            </a:endParaRPr>
          </a:p>
        </p:txBody>
      </p:sp>
      <p:sp>
        <p:nvSpPr>
          <p:cNvPr id="4107" name="Rectangle 107">
            <a:extLst>
              <a:ext uri="{FF2B5EF4-FFF2-40B4-BE49-F238E27FC236}">
                <a16:creationId xmlns:a16="http://schemas.microsoft.com/office/drawing/2014/main" id="{A8176DB6-20C0-4A79-B3DC-AC07D72229C5}"/>
              </a:ext>
            </a:extLst>
          </p:cNvPr>
          <p:cNvSpPr>
            <a:spLocks noChangeArrowheads="1"/>
          </p:cNvSpPr>
          <p:nvPr/>
        </p:nvSpPr>
        <p:spPr bwMode="auto">
          <a:xfrm>
            <a:off x="2603500" y="3817486"/>
            <a:ext cx="42386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r>
              <a:rPr sz="1500" b="1" baseline="0" dirty="0">
                <a:solidFill>
                  <a:schemeClr val="bg1"/>
                </a:solidFill>
                <a:latin typeface="+mn-lt"/>
                <a:ea typeface="+mn-ea"/>
                <a:cs typeface="+mn-ea"/>
                <a:sym typeface="+mn-lt"/>
              </a:rPr>
              <a:t>V. Technology and Application Equipment</a:t>
            </a:r>
            <a:r>
              <a:rPr sz="1500" dirty="0">
                <a:latin typeface="+mn-lt"/>
                <a:ea typeface="+mn-ea"/>
                <a:cs typeface="+mn-ea"/>
                <a:sym typeface="+mn-lt"/>
              </a:rPr>
              <a:t> </a:t>
            </a:r>
            <a:endParaRPr lang="zh-CN" altLang="en-US" sz="1500">
              <a:latin typeface="+mn-lt"/>
              <a:ea typeface="+mn-ea"/>
              <a:cs typeface="+mn-ea"/>
              <a:sym typeface="+mn-lt"/>
            </a:endParaRPr>
          </a:p>
        </p:txBody>
      </p:sp>
      <p:sp>
        <p:nvSpPr>
          <p:cNvPr id="4108" name="AutoShape 2">
            <a:extLst>
              <a:ext uri="{FF2B5EF4-FFF2-40B4-BE49-F238E27FC236}">
                <a16:creationId xmlns:a16="http://schemas.microsoft.com/office/drawing/2014/main" id="{FADB8EE8-E50A-4539-98AC-179CBD2DA0A0}"/>
              </a:ext>
            </a:extLst>
          </p:cNvPr>
          <p:cNvSpPr>
            <a:spLocks noChangeArrowheads="1"/>
          </p:cNvSpPr>
          <p:nvPr/>
        </p:nvSpPr>
        <p:spPr bwMode="auto">
          <a:xfrm>
            <a:off x="2505075" y="4381500"/>
            <a:ext cx="5341938" cy="568325"/>
          </a:xfrm>
          <a:prstGeom prst="roundRect">
            <a:avLst>
              <a:gd name="adj" fmla="val 16667"/>
            </a:avLst>
          </a:prstGeom>
          <a:gradFill rotWithShape="1">
            <a:gsLst>
              <a:gs pos="0">
                <a:srgbClr val="445926"/>
              </a:gs>
              <a:gs pos="100000">
                <a:srgbClr val="93C0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endParaRPr lang="zh-CN" altLang="en-US" sz="1500">
              <a:solidFill>
                <a:srgbClr val="000000"/>
              </a:solidFill>
              <a:latin typeface="+mn-lt"/>
              <a:ea typeface="+mn-ea"/>
              <a:cs typeface="+mn-ea"/>
              <a:sym typeface="+mn-lt"/>
            </a:endParaRPr>
          </a:p>
        </p:txBody>
      </p:sp>
      <p:sp>
        <p:nvSpPr>
          <p:cNvPr id="4109" name="Rectangle 104">
            <a:extLst>
              <a:ext uri="{FF2B5EF4-FFF2-40B4-BE49-F238E27FC236}">
                <a16:creationId xmlns:a16="http://schemas.microsoft.com/office/drawing/2014/main" id="{5C98A7BD-5488-44A4-AE63-E6F0B986891B}"/>
              </a:ext>
            </a:extLst>
          </p:cNvPr>
          <p:cNvSpPr>
            <a:spLocks noChangeArrowheads="1"/>
          </p:cNvSpPr>
          <p:nvPr/>
        </p:nvSpPr>
        <p:spPr bwMode="auto">
          <a:xfrm>
            <a:off x="2608263" y="4416445"/>
            <a:ext cx="44783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r>
              <a:rPr sz="1500" b="1" baseline="0" dirty="0">
                <a:solidFill>
                  <a:schemeClr val="bg1"/>
                </a:solidFill>
                <a:latin typeface="+mn-lt"/>
                <a:ea typeface="+mn-ea"/>
                <a:cs typeface="+mn-ea"/>
                <a:sym typeface="+mn-lt"/>
              </a:rPr>
              <a:t>VI. Cultural Atmosphere of Food Saving and Loss Reduction</a:t>
            </a:r>
            <a:r>
              <a:rPr sz="1500" dirty="0">
                <a:latin typeface="+mn-lt"/>
                <a:ea typeface="+mn-ea"/>
                <a:cs typeface="+mn-ea"/>
                <a:sym typeface="+mn-lt"/>
              </a:rPr>
              <a:t> </a:t>
            </a:r>
            <a:endParaRPr lang="zh-CN" altLang="en-US" sz="1500" b="1">
              <a:solidFill>
                <a:schemeClr val="bg1"/>
              </a:solidFill>
              <a:latin typeface="+mn-lt"/>
              <a:ea typeface="+mn-ea"/>
              <a:cs typeface="+mn-ea"/>
              <a:sym typeface="+mn-lt"/>
            </a:endParaRPr>
          </a:p>
        </p:txBody>
      </p:sp>
      <p:sp>
        <p:nvSpPr>
          <p:cNvPr id="4110" name="AutoShape 3">
            <a:extLst>
              <a:ext uri="{FF2B5EF4-FFF2-40B4-BE49-F238E27FC236}">
                <a16:creationId xmlns:a16="http://schemas.microsoft.com/office/drawing/2014/main" id="{7725D267-A342-42A2-8E75-FC91904FFF05}"/>
              </a:ext>
            </a:extLst>
          </p:cNvPr>
          <p:cNvSpPr>
            <a:spLocks noChangeArrowheads="1"/>
          </p:cNvSpPr>
          <p:nvPr/>
        </p:nvSpPr>
        <p:spPr bwMode="auto">
          <a:xfrm>
            <a:off x="2505075" y="5041900"/>
            <a:ext cx="5373688" cy="603250"/>
          </a:xfrm>
          <a:prstGeom prst="roundRect">
            <a:avLst>
              <a:gd name="adj" fmla="val 16667"/>
            </a:avLst>
          </a:prstGeom>
          <a:gradFill rotWithShape="1">
            <a:gsLst>
              <a:gs pos="0">
                <a:srgbClr val="244D6C"/>
              </a:gs>
              <a:gs pos="100000">
                <a:srgbClr val="4EA7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endParaRPr lang="zh-CN" altLang="en-US" sz="1500">
              <a:solidFill>
                <a:srgbClr val="000000"/>
              </a:solidFill>
              <a:latin typeface="+mn-lt"/>
              <a:ea typeface="+mn-ea"/>
              <a:cs typeface="+mn-ea"/>
              <a:sym typeface="+mn-lt"/>
            </a:endParaRPr>
          </a:p>
        </p:txBody>
      </p:sp>
      <p:sp>
        <p:nvSpPr>
          <p:cNvPr id="4111" name="Rectangle 104">
            <a:extLst>
              <a:ext uri="{FF2B5EF4-FFF2-40B4-BE49-F238E27FC236}">
                <a16:creationId xmlns:a16="http://schemas.microsoft.com/office/drawing/2014/main" id="{1180A1CD-ED89-41FF-AE03-62295A1FE8C9}"/>
              </a:ext>
            </a:extLst>
          </p:cNvPr>
          <p:cNvSpPr>
            <a:spLocks noChangeArrowheads="1"/>
          </p:cNvSpPr>
          <p:nvPr/>
        </p:nvSpPr>
        <p:spPr bwMode="auto">
          <a:xfrm>
            <a:off x="2608263" y="5183530"/>
            <a:ext cx="480377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r>
              <a:rPr sz="1500" b="1" dirty="0">
                <a:solidFill>
                  <a:schemeClr val="bg1"/>
                </a:solidFill>
                <a:latin typeface="+mn-lt"/>
                <a:ea typeface="+mn-ea"/>
                <a:cs typeface="+mn-ea"/>
                <a:sym typeface="+mn-lt"/>
              </a:rPr>
              <a:t>VII. Food Saving and Loss Reduction of Farmers</a:t>
            </a:r>
            <a:r>
              <a:rPr sz="1500" dirty="0">
                <a:latin typeface="+mn-lt"/>
                <a:ea typeface="+mn-ea"/>
                <a:cs typeface="+mn-ea"/>
                <a:sym typeface="+mn-lt"/>
              </a:rPr>
              <a:t> </a:t>
            </a:r>
            <a:endParaRPr lang="zh-CN" altLang="en-US" sz="1500">
              <a:latin typeface="+mn-lt"/>
              <a:ea typeface="+mn-ea"/>
              <a:cs typeface="+mn-ea"/>
              <a:sym typeface="+mn-lt"/>
            </a:endParaRPr>
          </a:p>
        </p:txBody>
      </p:sp>
      <p:sp>
        <p:nvSpPr>
          <p:cNvPr id="4112" name="AutoShape 4">
            <a:extLst>
              <a:ext uri="{FF2B5EF4-FFF2-40B4-BE49-F238E27FC236}">
                <a16:creationId xmlns:a16="http://schemas.microsoft.com/office/drawing/2014/main" id="{196EB5E4-F7F2-4051-98CF-F2936948A881}"/>
              </a:ext>
            </a:extLst>
          </p:cNvPr>
          <p:cNvSpPr>
            <a:spLocks noChangeArrowheads="1"/>
          </p:cNvSpPr>
          <p:nvPr/>
        </p:nvSpPr>
        <p:spPr bwMode="auto">
          <a:xfrm>
            <a:off x="2520950" y="5791200"/>
            <a:ext cx="5389563" cy="549275"/>
          </a:xfrm>
          <a:prstGeom prst="roundRect">
            <a:avLst>
              <a:gd name="adj" fmla="val 16667"/>
            </a:avLst>
          </a:prstGeom>
          <a:gradFill rotWithShape="1">
            <a:gsLst>
              <a:gs pos="0">
                <a:srgbClr val="474776"/>
              </a:gs>
              <a:gs pos="100000">
                <a:srgbClr val="9999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endParaRPr lang="zh-CN" altLang="en-US" sz="1500">
              <a:solidFill>
                <a:srgbClr val="000000"/>
              </a:solidFill>
              <a:latin typeface="+mn-lt"/>
              <a:ea typeface="+mn-ea"/>
              <a:cs typeface="+mn-ea"/>
              <a:sym typeface="+mn-lt"/>
            </a:endParaRPr>
          </a:p>
        </p:txBody>
      </p:sp>
      <p:sp>
        <p:nvSpPr>
          <p:cNvPr id="4113" name="Rectangle 104">
            <a:extLst>
              <a:ext uri="{FF2B5EF4-FFF2-40B4-BE49-F238E27FC236}">
                <a16:creationId xmlns:a16="http://schemas.microsoft.com/office/drawing/2014/main" id="{5BB16E16-E805-4F54-BD0A-69EF3C533832}"/>
              </a:ext>
            </a:extLst>
          </p:cNvPr>
          <p:cNvSpPr>
            <a:spLocks noChangeArrowheads="1"/>
          </p:cNvSpPr>
          <p:nvPr/>
        </p:nvSpPr>
        <p:spPr bwMode="auto">
          <a:xfrm>
            <a:off x="2630488" y="5765820"/>
            <a:ext cx="47815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r>
              <a:rPr sz="1500" b="1" baseline="0" dirty="0">
                <a:solidFill>
                  <a:schemeClr val="bg1"/>
                </a:solidFill>
                <a:latin typeface="+mn-lt"/>
                <a:ea typeface="+mn-ea"/>
                <a:cs typeface="+mn-ea"/>
                <a:sym typeface="+mn-lt"/>
              </a:rPr>
              <a:t>VIII. Guaranteed Food Supply for Fight against COVID-19</a:t>
            </a:r>
            <a:r>
              <a:rPr sz="1500" dirty="0">
                <a:latin typeface="+mn-lt"/>
                <a:ea typeface="+mn-ea"/>
                <a:cs typeface="+mn-ea"/>
                <a:sym typeface="+mn-lt"/>
              </a:rPr>
              <a:t> </a:t>
            </a:r>
            <a:endParaRPr lang="zh-CN" altLang="en-US" sz="1500" dirty="0">
              <a:latin typeface="+mn-lt"/>
              <a:ea typeface="+mn-ea"/>
              <a:cs typeface="+mn-ea"/>
              <a:sym typeface="+mn-lt"/>
            </a:endParaRPr>
          </a:p>
        </p:txBody>
      </p:sp>
      <p:pic>
        <p:nvPicPr>
          <p:cNvPr id="4114" name="Picture 17">
            <a:extLst>
              <a:ext uri="{FF2B5EF4-FFF2-40B4-BE49-F238E27FC236}">
                <a16:creationId xmlns:a16="http://schemas.microsoft.com/office/drawing/2014/main" id="{3382638F-328D-4B02-88B9-6431948C6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138" y="542925"/>
            <a:ext cx="747712"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17">
            <a:extLst>
              <a:ext uri="{FF2B5EF4-FFF2-40B4-BE49-F238E27FC236}">
                <a16:creationId xmlns:a16="http://schemas.microsoft.com/office/drawing/2014/main" id="{C742B340-41F4-4ED6-9A78-19CFB9FF7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75" y="1257300"/>
            <a:ext cx="74771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17">
            <a:extLst>
              <a:ext uri="{FF2B5EF4-FFF2-40B4-BE49-F238E27FC236}">
                <a16:creationId xmlns:a16="http://schemas.microsoft.com/office/drawing/2014/main" id="{E81B6BD4-CBB0-4F13-BFDE-BDA03CF94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2038350"/>
            <a:ext cx="747713"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7">
            <a:extLst>
              <a:ext uri="{FF2B5EF4-FFF2-40B4-BE49-F238E27FC236}">
                <a16:creationId xmlns:a16="http://schemas.microsoft.com/office/drawing/2014/main" id="{0F15E1EB-51B7-4F69-A7A1-EEB5B70758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113" y="2838450"/>
            <a:ext cx="747712"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7">
            <a:extLst>
              <a:ext uri="{FF2B5EF4-FFF2-40B4-BE49-F238E27FC236}">
                <a16:creationId xmlns:a16="http://schemas.microsoft.com/office/drawing/2014/main" id="{951ECC9C-E378-4093-BE86-07E253D1A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175" y="3576638"/>
            <a:ext cx="747713"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17">
            <a:extLst>
              <a:ext uri="{FF2B5EF4-FFF2-40B4-BE49-F238E27FC236}">
                <a16:creationId xmlns:a16="http://schemas.microsoft.com/office/drawing/2014/main" id="{CAB5CE2E-C014-4014-A152-B2BF5D6B3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4650" y="4246563"/>
            <a:ext cx="746125"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17">
            <a:extLst>
              <a:ext uri="{FF2B5EF4-FFF2-40B4-BE49-F238E27FC236}">
                <a16:creationId xmlns:a16="http://schemas.microsoft.com/office/drawing/2014/main" id="{AB4E0DA7-8C61-4C1F-BE88-405342C1D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4650" y="4948238"/>
            <a:ext cx="746125"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17">
            <a:extLst>
              <a:ext uri="{FF2B5EF4-FFF2-40B4-BE49-F238E27FC236}">
                <a16:creationId xmlns:a16="http://schemas.microsoft.com/office/drawing/2014/main" id="{B47AA797-63B8-42E1-8675-40AF0B4EB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463" y="5664200"/>
            <a:ext cx="747712"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31746" name="文本框 11">
            <a:extLst>
              <a:ext uri="{FF2B5EF4-FFF2-40B4-BE49-F238E27FC236}">
                <a16:creationId xmlns:a16="http://schemas.microsoft.com/office/drawing/2014/main" id="{4594F4A7-1EE4-41DA-A308-B845DCCFA5C3}"/>
              </a:ext>
            </a:extLst>
          </p:cNvPr>
          <p:cNvSpPr>
            <a:spLocks noChangeArrowheads="1"/>
          </p:cNvSpPr>
          <p:nvPr/>
        </p:nvSpPr>
        <p:spPr bwMode="auto">
          <a:xfrm>
            <a:off x="811247" y="1716708"/>
            <a:ext cx="7642225" cy="1015663"/>
          </a:xfrm>
          <a:prstGeom prst="rect">
            <a:avLst/>
          </a:prstGeom>
          <a:solidFill>
            <a:srgbClr val="DBAB8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06400">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latin typeface="+mn-lt"/>
                <a:ea typeface="+mn-ea"/>
                <a:cs typeface="+mn-ea"/>
                <a:sym typeface="+mn-lt"/>
              </a:rPr>
              <a:t>China's food security is guaranteed </a:t>
            </a:r>
            <a:r>
              <a:rPr lang="zh-CN" altLang="en-US" sz="2000" b="1" dirty="0">
                <a:latin typeface="+mn-lt"/>
                <a:ea typeface="+mn-ea"/>
                <a:cs typeface="+mn-ea"/>
                <a:sym typeface="+mn-lt"/>
              </a:rPr>
              <a:t> </a:t>
            </a:r>
            <a:r>
              <a:rPr lang="en-US" altLang="zh-CN" sz="2000" b="1" dirty="0">
                <a:latin typeface="+mn-lt"/>
                <a:ea typeface="+mn-ea"/>
                <a:cs typeface="+mn-ea"/>
                <a:sym typeface="+mn-lt"/>
              </a:rPr>
              <a:t>by</a:t>
            </a:r>
            <a:r>
              <a:rPr lang="zh-CN" altLang="en-US" sz="2000" b="1" dirty="0">
                <a:latin typeface="+mn-lt"/>
                <a:ea typeface="+mn-ea"/>
                <a:cs typeface="+mn-ea"/>
                <a:sym typeface="+mn-lt"/>
              </a:rPr>
              <a:t> </a:t>
            </a:r>
            <a:r>
              <a:rPr lang="en-US" altLang="zh-CN" sz="2000" b="1" dirty="0">
                <a:latin typeface="+mn-lt"/>
                <a:ea typeface="+mn-ea"/>
                <a:cs typeface="+mn-ea"/>
                <a:sym typeface="+mn-lt"/>
              </a:rPr>
              <a:t>high-level</a:t>
            </a:r>
            <a:r>
              <a:rPr lang="zh-CN" altLang="en-US" sz="2000" b="1" dirty="0">
                <a:latin typeface="+mn-lt"/>
                <a:ea typeface="+mn-ea"/>
                <a:cs typeface="+mn-ea"/>
                <a:sym typeface="+mn-lt"/>
              </a:rPr>
              <a:t> </a:t>
            </a:r>
            <a:r>
              <a:rPr sz="2000" b="1" dirty="0">
                <a:latin typeface="+mn-lt"/>
                <a:ea typeface="+mn-ea"/>
                <a:cs typeface="+mn-ea"/>
                <a:sym typeface="+mn-lt"/>
              </a:rPr>
              <a:t>grain productivity, low-loss grain circulation, high-quality grain processing, and highly-efficient food supply.</a:t>
            </a:r>
            <a:r>
              <a:rPr sz="2000" dirty="0">
                <a:latin typeface="+mn-lt"/>
                <a:ea typeface="+mn-ea"/>
                <a:cs typeface="+mn-ea"/>
                <a:sym typeface="+mn-lt"/>
              </a:rPr>
              <a:t> </a:t>
            </a:r>
          </a:p>
        </p:txBody>
      </p:sp>
      <p:pic>
        <p:nvPicPr>
          <p:cNvPr id="31747" name="图片 2">
            <a:extLst>
              <a:ext uri="{FF2B5EF4-FFF2-40B4-BE49-F238E27FC236}">
                <a16:creationId xmlns:a16="http://schemas.microsoft.com/office/drawing/2014/main" id="{7C0955CA-05D9-4014-83B1-06362CB4A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3" y="3565525"/>
            <a:ext cx="2914650"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文本框 31745">
            <a:extLst>
              <a:ext uri="{FF2B5EF4-FFF2-40B4-BE49-F238E27FC236}">
                <a16:creationId xmlns:a16="http://schemas.microsoft.com/office/drawing/2014/main" id="{21569D56-A60B-4398-864E-54F19CE18CD9}"/>
              </a:ext>
            </a:extLst>
          </p:cNvPr>
          <p:cNvSpPr>
            <a:spLocks noChangeArrowheads="1"/>
          </p:cNvSpPr>
          <p:nvPr/>
        </p:nvSpPr>
        <p:spPr bwMode="auto">
          <a:xfrm>
            <a:off x="811247" y="187657"/>
            <a:ext cx="771518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II. China's Achievements in Food Saving and Loss Reduction as well as Food Security </a:t>
            </a:r>
            <a:endParaRPr lang="zh-CN" altLang="en-US" sz="3000" b="1" dirty="0">
              <a:solidFill>
                <a:srgbClr val="002060"/>
              </a:solidFill>
              <a:latin typeface="+mn-lt"/>
              <a:ea typeface="+mn-ea"/>
              <a:cs typeface="+mn-ea"/>
              <a:sym typeface="+mn-lt"/>
            </a:endParaRPr>
          </a:p>
        </p:txBody>
      </p:sp>
      <p:pic>
        <p:nvPicPr>
          <p:cNvPr id="31749" name="Picture 5">
            <a:extLst>
              <a:ext uri="{FF2B5EF4-FFF2-40B4-BE49-F238E27FC236}">
                <a16:creationId xmlns:a16="http://schemas.microsoft.com/office/drawing/2014/main" id="{DF3AD4A7-3C62-4782-A5F4-A3B4D296C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863" y="3556000"/>
            <a:ext cx="294005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a:extLst>
              <a:ext uri="{FF2B5EF4-FFF2-40B4-BE49-F238E27FC236}">
                <a16:creationId xmlns:a16="http://schemas.microsoft.com/office/drawing/2014/main" id="{B11FD1F4-A80A-4921-9DF7-645282FED4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3525" y="4811713"/>
            <a:ext cx="251142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a:extLst>
              <a:ext uri="{FF2B5EF4-FFF2-40B4-BE49-F238E27FC236}">
                <a16:creationId xmlns:a16="http://schemas.microsoft.com/office/drawing/2014/main" id="{10A8E42C-0872-4AF5-9F29-9D2F7C13F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8925" y="3557588"/>
            <a:ext cx="2463800"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bwMode="auto">
      <p:bgPr>
        <a:solidFill>
          <a:srgbClr val="FFFFCC"/>
        </a:solidFill>
        <a:effectLst/>
      </p:bgPr>
    </p:bg>
    <p:spTree>
      <p:nvGrpSpPr>
        <p:cNvPr id="1" name=""/>
        <p:cNvGrpSpPr/>
        <p:nvPr/>
      </p:nvGrpSpPr>
      <p:grpSpPr>
        <a:xfrm>
          <a:off x="0" y="0"/>
          <a:ext cx="0" cy="0"/>
          <a:chOff x="0" y="0"/>
          <a:chExt cx="0" cy="0"/>
        </a:xfrm>
      </p:grpSpPr>
      <p:sp>
        <p:nvSpPr>
          <p:cNvPr id="5122" name="日期占位符 3">
            <a:extLst>
              <a:ext uri="{FF2B5EF4-FFF2-40B4-BE49-F238E27FC236}">
                <a16:creationId xmlns:a16="http://schemas.microsoft.com/office/drawing/2014/main" id="{302E620F-8C32-4F13-BF77-3B83CC4264C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baseline="0" dirty="0">
                <a:solidFill>
                  <a:srgbClr val="626262"/>
                </a:solidFill>
                <a:latin typeface="+mn-lt"/>
                <a:ea typeface="+mn-ea"/>
                <a:cs typeface="+mn-ea"/>
                <a:sym typeface="+mn-lt"/>
              </a:rPr>
              <a:t>11/11/2020</a:t>
            </a:r>
            <a:endParaRPr lang="en-US" altLang="zh-CN" sz="1800" dirty="0">
              <a:latin typeface="+mn-lt"/>
              <a:ea typeface="+mn-ea"/>
              <a:cs typeface="+mn-ea"/>
              <a:sym typeface="+mn-lt"/>
            </a:endParaRPr>
          </a:p>
        </p:txBody>
      </p:sp>
      <p:sp>
        <p:nvSpPr>
          <p:cNvPr id="5123" name="Rectangle 2">
            <a:extLst>
              <a:ext uri="{FF2B5EF4-FFF2-40B4-BE49-F238E27FC236}">
                <a16:creationId xmlns:a16="http://schemas.microsoft.com/office/drawing/2014/main" id="{7589F20D-24A3-4A37-9586-D66A24305C95}"/>
              </a:ext>
            </a:extLst>
          </p:cNvPr>
          <p:cNvSpPr>
            <a:spLocks noGrp="1" noChangeArrowheads="1"/>
          </p:cNvSpPr>
          <p:nvPr>
            <p:ph type="title"/>
          </p:nvPr>
        </p:nvSpPr>
        <p:spPr>
          <a:xfrm>
            <a:off x="457200" y="892175"/>
            <a:ext cx="8229600" cy="1143000"/>
          </a:xfrm>
        </p:spPr>
        <p:txBody>
          <a:bodyPr/>
          <a:lstStyle/>
          <a:p>
            <a:pPr eaLnBrk="1" hangingPunct="1"/>
            <a:r>
              <a:rPr sz="4800" baseline="0" dirty="0">
                <a:latin typeface="+mn-lt"/>
                <a:ea typeface="+mn-ea"/>
                <a:cs typeface="+mn-ea"/>
                <a:sym typeface="+mn-lt"/>
              </a:rPr>
              <a:t>Lecture One</a:t>
            </a:r>
            <a:r>
              <a:rPr dirty="0">
                <a:latin typeface="+mn-lt"/>
                <a:ea typeface="+mn-ea"/>
                <a:cs typeface="+mn-ea"/>
                <a:sym typeface="+mn-lt"/>
              </a:rPr>
              <a:t> </a:t>
            </a:r>
          </a:p>
        </p:txBody>
      </p:sp>
      <p:sp>
        <p:nvSpPr>
          <p:cNvPr id="5124" name="Rectangle 3">
            <a:extLst>
              <a:ext uri="{FF2B5EF4-FFF2-40B4-BE49-F238E27FC236}">
                <a16:creationId xmlns:a16="http://schemas.microsoft.com/office/drawing/2014/main" id="{30198FB1-74DE-4D68-8F97-0E182FEE2629}"/>
              </a:ext>
            </a:extLst>
          </p:cNvPr>
          <p:cNvSpPr>
            <a:spLocks noGrp="1" noChangeArrowheads="1"/>
          </p:cNvSpPr>
          <p:nvPr>
            <p:ph type="body" idx="1"/>
          </p:nvPr>
        </p:nvSpPr>
        <p:spPr>
          <a:xfrm>
            <a:off x="457200" y="2625725"/>
            <a:ext cx="8229600" cy="1276350"/>
          </a:xfrm>
        </p:spPr>
        <p:txBody>
          <a:bodyPr/>
          <a:lstStyle/>
          <a:p>
            <a:pPr algn="ctr" eaLnBrk="1" hangingPunct="1">
              <a:buFont typeface="Wingdings 2" panose="05020102010507070707" pitchFamily="18" charset="2"/>
              <a:buNone/>
            </a:pPr>
            <a:r>
              <a:rPr sz="4800" dirty="0">
                <a:cs typeface="+mn-ea"/>
                <a:sym typeface="+mn-lt"/>
              </a:rPr>
              <a:t>World Food Situation and China's Food Security</a:t>
            </a:r>
            <a:r>
              <a:rPr dirty="0">
                <a:cs typeface="+mn-ea"/>
                <a:sym typeface="+mn-lt"/>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6146" name="文本框 31745">
            <a:extLst>
              <a:ext uri="{FF2B5EF4-FFF2-40B4-BE49-F238E27FC236}">
                <a16:creationId xmlns:a16="http://schemas.microsoft.com/office/drawing/2014/main" id="{A620E5AE-F003-4324-8272-344E8F4C802D}"/>
              </a:ext>
            </a:extLst>
          </p:cNvPr>
          <p:cNvSpPr>
            <a:spLocks noChangeArrowheads="1"/>
          </p:cNvSpPr>
          <p:nvPr/>
        </p:nvSpPr>
        <p:spPr bwMode="auto">
          <a:xfrm>
            <a:off x="1008856" y="394553"/>
            <a:ext cx="71262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 World Food Situation and Security Risk </a:t>
            </a:r>
            <a:endParaRPr lang="zh-CN" altLang="en-US" sz="3000" b="1" dirty="0">
              <a:solidFill>
                <a:srgbClr val="002060"/>
              </a:solidFill>
              <a:latin typeface="+mn-lt"/>
              <a:ea typeface="+mn-ea"/>
              <a:cs typeface="+mn-ea"/>
              <a:sym typeface="+mn-lt"/>
            </a:endParaRPr>
          </a:p>
        </p:txBody>
      </p:sp>
      <p:sp>
        <p:nvSpPr>
          <p:cNvPr id="6147" name="Rectangle 7">
            <a:extLst>
              <a:ext uri="{FF2B5EF4-FFF2-40B4-BE49-F238E27FC236}">
                <a16:creationId xmlns:a16="http://schemas.microsoft.com/office/drawing/2014/main" id="{D9AF30CE-9106-4460-803E-33F9BDC75B34}"/>
              </a:ext>
            </a:extLst>
          </p:cNvPr>
          <p:cNvSpPr>
            <a:spLocks noRot="1" noChangeArrowheads="1"/>
          </p:cNvSpPr>
          <p:nvPr/>
        </p:nvSpPr>
        <p:spPr bwMode="auto">
          <a:xfrm>
            <a:off x="12390438" y="4005263"/>
            <a:ext cx="29908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Char char="•"/>
            </a:pPr>
            <a:endParaRPr lang="zh-CN" altLang="en-US" sz="2400" b="1">
              <a:latin typeface="+mn-lt"/>
              <a:ea typeface="+mn-ea"/>
              <a:cs typeface="+mn-ea"/>
              <a:sym typeface="+mn-lt"/>
            </a:endParaRPr>
          </a:p>
        </p:txBody>
      </p:sp>
      <p:grpSp>
        <p:nvGrpSpPr>
          <p:cNvPr id="6148" name="组合 8198">
            <a:extLst>
              <a:ext uri="{FF2B5EF4-FFF2-40B4-BE49-F238E27FC236}">
                <a16:creationId xmlns:a16="http://schemas.microsoft.com/office/drawing/2014/main" id="{BD375A97-4610-4C3D-95A4-253C0340F79A}"/>
              </a:ext>
            </a:extLst>
          </p:cNvPr>
          <p:cNvGrpSpPr>
            <a:grpSpLocks/>
          </p:cNvGrpSpPr>
          <p:nvPr/>
        </p:nvGrpSpPr>
        <p:grpSpPr bwMode="auto">
          <a:xfrm>
            <a:off x="175074" y="1450975"/>
            <a:ext cx="2430347" cy="2713038"/>
            <a:chOff x="114832" y="0"/>
            <a:chExt cx="2916237" cy="2712833"/>
          </a:xfrm>
        </p:grpSpPr>
        <p:sp>
          <p:nvSpPr>
            <p:cNvPr id="6167" name="Rectangle 40">
              <a:extLst>
                <a:ext uri="{FF2B5EF4-FFF2-40B4-BE49-F238E27FC236}">
                  <a16:creationId xmlns:a16="http://schemas.microsoft.com/office/drawing/2014/main" id="{2E6FB0A9-7ADA-4BA3-8505-421563FF95A7}"/>
                </a:ext>
              </a:extLst>
            </p:cNvPr>
            <p:cNvSpPr>
              <a:spLocks noChangeArrowheads="1"/>
            </p:cNvSpPr>
            <p:nvPr/>
          </p:nvSpPr>
          <p:spPr bwMode="auto">
            <a:xfrm>
              <a:off x="173569" y="510482"/>
              <a:ext cx="2816196" cy="2202351"/>
            </a:xfrm>
            <a:prstGeom prst="rect">
              <a:avLst/>
            </a:prstGeom>
            <a:gradFill rotWithShape="1">
              <a:gsLst>
                <a:gs pos="0">
                  <a:srgbClr val="B4F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latinLnBrk="1" hangingPunct="1">
                <a:spcBef>
                  <a:spcPct val="0"/>
                </a:spcBef>
                <a:buClrTx/>
                <a:buSzTx/>
                <a:buFont typeface="Arial" panose="020B0604020202020204" pitchFamily="34" charset="0"/>
                <a:buNone/>
              </a:pPr>
              <a:endParaRPr lang="zh-CN" altLang="en-US" sz="2400" b="1">
                <a:solidFill>
                  <a:srgbClr val="000000"/>
                </a:solidFill>
                <a:latin typeface="+mn-lt"/>
                <a:ea typeface="+mn-ea"/>
                <a:cs typeface="+mn-ea"/>
                <a:sym typeface="+mn-lt"/>
              </a:endParaRPr>
            </a:p>
          </p:txBody>
        </p:sp>
        <p:grpSp>
          <p:nvGrpSpPr>
            <p:cNvPr id="6168" name="组合 8200">
              <a:extLst>
                <a:ext uri="{FF2B5EF4-FFF2-40B4-BE49-F238E27FC236}">
                  <a16:creationId xmlns:a16="http://schemas.microsoft.com/office/drawing/2014/main" id="{487A0171-37FB-4D45-A133-BB79F43EB821}"/>
                </a:ext>
              </a:extLst>
            </p:cNvPr>
            <p:cNvGrpSpPr>
              <a:grpSpLocks/>
            </p:cNvGrpSpPr>
            <p:nvPr/>
          </p:nvGrpSpPr>
          <p:grpSpPr bwMode="auto">
            <a:xfrm>
              <a:off x="114832" y="0"/>
              <a:ext cx="2916237" cy="695326"/>
              <a:chOff x="114832" y="0"/>
              <a:chExt cx="2916237" cy="468313"/>
            </a:xfrm>
          </p:grpSpPr>
          <p:sp>
            <p:nvSpPr>
              <p:cNvPr id="6169" name="AutoShape 41">
                <a:extLst>
                  <a:ext uri="{FF2B5EF4-FFF2-40B4-BE49-F238E27FC236}">
                    <a16:creationId xmlns:a16="http://schemas.microsoft.com/office/drawing/2014/main" id="{9A0AC755-62AF-4DC0-A3DB-52C82D9E6944}"/>
                  </a:ext>
                </a:extLst>
              </p:cNvPr>
              <p:cNvSpPr>
                <a:spLocks noChangeArrowheads="1"/>
              </p:cNvSpPr>
              <p:nvPr/>
            </p:nvSpPr>
            <p:spPr bwMode="auto">
              <a:xfrm>
                <a:off x="114832" y="0"/>
                <a:ext cx="2916237" cy="468313"/>
              </a:xfrm>
              <a:prstGeom prst="roundRect">
                <a:avLst>
                  <a:gd name="adj" fmla="val 50000"/>
                </a:avLst>
              </a:prstGeom>
              <a:gradFill rotWithShape="1">
                <a:gsLst>
                  <a:gs pos="0">
                    <a:srgbClr val="60C2DF"/>
                  </a:gs>
                  <a:gs pos="100000">
                    <a:srgbClr val="7D94C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latinLnBrk="1" hangingPunct="1">
                  <a:spcBef>
                    <a:spcPct val="0"/>
                  </a:spcBef>
                  <a:buClrTx/>
                  <a:buSzTx/>
                  <a:buFont typeface="Arial" panose="020B0604020202020204" pitchFamily="34" charset="0"/>
                  <a:buNone/>
                </a:pPr>
                <a:endParaRPr lang="zh-CN" altLang="en-US" sz="2400" b="1">
                  <a:solidFill>
                    <a:srgbClr val="000000"/>
                  </a:solidFill>
                  <a:latin typeface="+mn-lt"/>
                  <a:ea typeface="+mn-ea"/>
                  <a:cs typeface="+mn-ea"/>
                  <a:sym typeface="+mn-lt"/>
                </a:endParaRPr>
              </a:p>
            </p:txBody>
          </p:sp>
          <p:sp>
            <p:nvSpPr>
              <p:cNvPr id="6170" name="AutoShape 42">
                <a:extLst>
                  <a:ext uri="{FF2B5EF4-FFF2-40B4-BE49-F238E27FC236}">
                    <a16:creationId xmlns:a16="http://schemas.microsoft.com/office/drawing/2014/main" id="{CC5D81E2-A3F3-4412-8507-240ACFA1BEBF}"/>
                  </a:ext>
                </a:extLst>
              </p:cNvPr>
              <p:cNvSpPr>
                <a:spLocks noChangeArrowheads="1"/>
              </p:cNvSpPr>
              <p:nvPr/>
            </p:nvSpPr>
            <p:spPr bwMode="auto">
              <a:xfrm>
                <a:off x="173569" y="36350"/>
                <a:ext cx="2800350" cy="267281"/>
              </a:xfrm>
              <a:prstGeom prst="roundRect">
                <a:avLst>
                  <a:gd name="adj" fmla="val 50000"/>
                </a:avLst>
              </a:prstGeom>
              <a:gradFill rotWithShape="1">
                <a:gsLst>
                  <a:gs pos="0">
                    <a:srgbClr val="FFFFFF"/>
                  </a:gs>
                  <a:gs pos="50000">
                    <a:srgbClr val="FFFF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lang="zh-CN" altLang="en-US" b="1">
                  <a:solidFill>
                    <a:srgbClr val="000000"/>
                  </a:solidFill>
                  <a:latin typeface="+mn-lt"/>
                  <a:ea typeface="+mn-ea"/>
                  <a:cs typeface="+mn-ea"/>
                  <a:sym typeface="+mn-lt"/>
                </a:endParaRPr>
              </a:p>
            </p:txBody>
          </p:sp>
          <p:sp>
            <p:nvSpPr>
              <p:cNvPr id="6171" name="Text Box 51">
                <a:extLst>
                  <a:ext uri="{FF2B5EF4-FFF2-40B4-BE49-F238E27FC236}">
                    <a16:creationId xmlns:a16="http://schemas.microsoft.com/office/drawing/2014/main" id="{47CA3DD6-53A8-4C9E-A2D4-5D63905BEF91}"/>
                  </a:ext>
                </a:extLst>
              </p:cNvPr>
              <p:cNvSpPr>
                <a:spLocks noChangeArrowheads="1"/>
              </p:cNvSpPr>
              <p:nvPr/>
            </p:nvSpPr>
            <p:spPr bwMode="auto">
              <a:xfrm>
                <a:off x="297083" y="52388"/>
                <a:ext cx="2537461" cy="23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lnSpc>
                    <a:spcPct val="90000"/>
                  </a:lnSpc>
                  <a:spcBef>
                    <a:spcPct val="0"/>
                  </a:spcBef>
                  <a:buClrTx/>
                  <a:buSzTx/>
                  <a:buFont typeface="Arial" panose="020B0604020202020204" pitchFamily="34" charset="0"/>
                  <a:buNone/>
                </a:pPr>
                <a:r>
                  <a:rPr sz="1800" b="1" baseline="0" dirty="0">
                    <a:solidFill>
                      <a:srgbClr val="000000"/>
                    </a:solidFill>
                    <a:latin typeface="+mn-lt"/>
                    <a:ea typeface="+mn-ea"/>
                    <a:cs typeface="+mn-ea"/>
                    <a:sym typeface="+mn-lt"/>
                  </a:rPr>
                  <a:t>Global food output</a:t>
                </a:r>
                <a:r>
                  <a:rPr sz="1800" dirty="0">
                    <a:latin typeface="+mn-lt"/>
                    <a:ea typeface="+mn-ea"/>
                    <a:cs typeface="+mn-ea"/>
                    <a:sym typeface="+mn-lt"/>
                  </a:rPr>
                  <a:t> </a:t>
                </a:r>
                <a:endParaRPr lang="zh-CN" altLang="en-US" sz="1800" dirty="0">
                  <a:latin typeface="+mn-lt"/>
                  <a:ea typeface="+mn-ea"/>
                  <a:cs typeface="+mn-ea"/>
                  <a:sym typeface="+mn-lt"/>
                </a:endParaRPr>
              </a:p>
            </p:txBody>
          </p:sp>
        </p:grpSp>
      </p:grpSp>
      <p:sp>
        <p:nvSpPr>
          <p:cNvPr id="6149" name="Rectangle 7">
            <a:extLst>
              <a:ext uri="{FF2B5EF4-FFF2-40B4-BE49-F238E27FC236}">
                <a16:creationId xmlns:a16="http://schemas.microsoft.com/office/drawing/2014/main" id="{8C4A4CEE-CB22-447C-B403-6F60275B8747}"/>
              </a:ext>
            </a:extLst>
          </p:cNvPr>
          <p:cNvSpPr>
            <a:spLocks noRot="1" noChangeArrowheads="1"/>
          </p:cNvSpPr>
          <p:nvPr/>
        </p:nvSpPr>
        <p:spPr bwMode="auto">
          <a:xfrm>
            <a:off x="340207" y="1528764"/>
            <a:ext cx="1979083"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Char char="•"/>
            </a:pPr>
            <a:r>
              <a:rPr sz="1500" baseline="0" dirty="0">
                <a:latin typeface="+mn-lt"/>
                <a:ea typeface="+mn-ea"/>
                <a:cs typeface="+mn-ea"/>
                <a:sym typeface="+mn-lt"/>
              </a:rPr>
              <a:t>2017: 2</a:t>
            </a:r>
            <a:r>
              <a:rPr lang="en-US" altLang="zh-CN" sz="1500" dirty="0">
                <a:latin typeface="+mn-lt"/>
                <a:ea typeface="+mn-ea"/>
                <a:cs typeface="+mn-ea"/>
                <a:sym typeface="+mn-lt"/>
              </a:rPr>
              <a:t>.</a:t>
            </a:r>
            <a:r>
              <a:rPr sz="1500" baseline="0" dirty="0">
                <a:latin typeface="+mn-lt"/>
                <a:ea typeface="+mn-ea"/>
                <a:cs typeface="+mn-ea"/>
                <a:sym typeface="+mn-lt"/>
              </a:rPr>
              <a:t>627 </a:t>
            </a:r>
            <a:r>
              <a:rPr lang="en-US" altLang="zh-CN" sz="1500" dirty="0">
                <a:latin typeface="+mn-lt"/>
                <a:ea typeface="+mn-ea"/>
                <a:cs typeface="+mn-ea"/>
                <a:sym typeface="+mn-lt"/>
              </a:rPr>
              <a:t>b</a:t>
            </a:r>
            <a:r>
              <a:rPr sz="1500" baseline="0" dirty="0">
                <a:latin typeface="+mn-lt"/>
                <a:ea typeface="+mn-ea"/>
                <a:cs typeface="+mn-ea"/>
                <a:sym typeface="+mn-lt"/>
              </a:rPr>
              <a:t>illion tons;</a:t>
            </a:r>
            <a:r>
              <a:rPr sz="1500" dirty="0">
                <a:latin typeface="+mn-lt"/>
                <a:ea typeface="+mn-ea"/>
                <a:cs typeface="+mn-ea"/>
                <a:sym typeface="+mn-lt"/>
              </a:rPr>
              <a:t> </a:t>
            </a:r>
          </a:p>
          <a:p>
            <a:pPr eaLnBrk="1" hangingPunct="1">
              <a:spcBef>
                <a:spcPct val="0"/>
              </a:spcBef>
              <a:buClrTx/>
              <a:buSzTx/>
              <a:buFont typeface="Arial" panose="020B0604020202020204" pitchFamily="34" charset="0"/>
              <a:buChar char="•"/>
            </a:pPr>
            <a:r>
              <a:rPr sz="1500" dirty="0">
                <a:latin typeface="+mn-lt"/>
                <a:ea typeface="+mn-ea"/>
                <a:cs typeface="+mn-ea"/>
                <a:sym typeface="+mn-lt"/>
              </a:rPr>
              <a:t>2018: only 2</a:t>
            </a:r>
            <a:r>
              <a:rPr lang="en-US" altLang="zh-CN" sz="1500" dirty="0">
                <a:latin typeface="+mn-lt"/>
                <a:ea typeface="+mn-ea"/>
                <a:cs typeface="+mn-ea"/>
                <a:sym typeface="+mn-lt"/>
              </a:rPr>
              <a:t>.</a:t>
            </a:r>
            <a:r>
              <a:rPr sz="1500" dirty="0">
                <a:latin typeface="+mn-lt"/>
                <a:ea typeface="+mn-ea"/>
                <a:cs typeface="+mn-ea"/>
                <a:sym typeface="+mn-lt"/>
              </a:rPr>
              <a:t>587 </a:t>
            </a:r>
            <a:r>
              <a:rPr lang="en-US" altLang="zh-CN" sz="1500" dirty="0">
                <a:latin typeface="+mn-lt"/>
                <a:ea typeface="+mn-ea"/>
                <a:cs typeface="+mn-ea"/>
                <a:sym typeface="+mn-lt"/>
              </a:rPr>
              <a:t>b</a:t>
            </a:r>
            <a:r>
              <a:rPr sz="1500" dirty="0">
                <a:latin typeface="+mn-lt"/>
                <a:ea typeface="+mn-ea"/>
                <a:cs typeface="+mn-ea"/>
                <a:sym typeface="+mn-lt"/>
              </a:rPr>
              <a:t>illion tons, the lowest in three years; </a:t>
            </a:r>
            <a:endParaRPr lang="zh-CN" altLang="en-US" sz="1500" dirty="0">
              <a:latin typeface="+mn-lt"/>
              <a:ea typeface="+mn-ea"/>
              <a:cs typeface="+mn-ea"/>
              <a:sym typeface="+mn-lt"/>
            </a:endParaRPr>
          </a:p>
        </p:txBody>
      </p:sp>
      <p:grpSp>
        <p:nvGrpSpPr>
          <p:cNvPr id="6150" name="组合 8206">
            <a:extLst>
              <a:ext uri="{FF2B5EF4-FFF2-40B4-BE49-F238E27FC236}">
                <a16:creationId xmlns:a16="http://schemas.microsoft.com/office/drawing/2014/main" id="{6E390F75-F35C-459D-B803-CA982743F990}"/>
              </a:ext>
            </a:extLst>
          </p:cNvPr>
          <p:cNvGrpSpPr>
            <a:grpSpLocks/>
          </p:cNvGrpSpPr>
          <p:nvPr/>
        </p:nvGrpSpPr>
        <p:grpSpPr bwMode="auto">
          <a:xfrm>
            <a:off x="6426389" y="1397000"/>
            <a:ext cx="2505671" cy="2978150"/>
            <a:chOff x="92608" y="0"/>
            <a:chExt cx="2975849" cy="2978026"/>
          </a:xfrm>
        </p:grpSpPr>
        <p:sp>
          <p:nvSpPr>
            <p:cNvPr id="6161" name="Rectangle 45">
              <a:extLst>
                <a:ext uri="{FF2B5EF4-FFF2-40B4-BE49-F238E27FC236}">
                  <a16:creationId xmlns:a16="http://schemas.microsoft.com/office/drawing/2014/main" id="{38908F0A-597A-47DF-A280-36C50C204C85}"/>
                </a:ext>
              </a:extLst>
            </p:cNvPr>
            <p:cNvSpPr>
              <a:spLocks noChangeArrowheads="1"/>
            </p:cNvSpPr>
            <p:nvPr/>
          </p:nvSpPr>
          <p:spPr bwMode="auto">
            <a:xfrm>
              <a:off x="179722" y="504701"/>
              <a:ext cx="2743200" cy="2473325"/>
            </a:xfrm>
            <a:prstGeom prst="rect">
              <a:avLst/>
            </a:prstGeom>
            <a:gradFill rotWithShape="1">
              <a:gsLst>
                <a:gs pos="0">
                  <a:srgbClr val="AEA8EE"/>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endParaRPr lang="zh-CN" altLang="en-US" sz="2400">
                <a:solidFill>
                  <a:srgbClr val="000000"/>
                </a:solidFill>
                <a:latin typeface="+mn-lt"/>
                <a:ea typeface="+mn-ea"/>
                <a:cs typeface="+mn-ea"/>
                <a:sym typeface="+mn-lt"/>
              </a:endParaRPr>
            </a:p>
          </p:txBody>
        </p:sp>
        <p:grpSp>
          <p:nvGrpSpPr>
            <p:cNvPr id="6162" name="组合 8208">
              <a:extLst>
                <a:ext uri="{FF2B5EF4-FFF2-40B4-BE49-F238E27FC236}">
                  <a16:creationId xmlns:a16="http://schemas.microsoft.com/office/drawing/2014/main" id="{E56A425A-FCD9-4620-B16F-0D701DC9CA1A}"/>
                </a:ext>
              </a:extLst>
            </p:cNvPr>
            <p:cNvGrpSpPr>
              <a:grpSpLocks/>
            </p:cNvGrpSpPr>
            <p:nvPr/>
          </p:nvGrpSpPr>
          <p:grpSpPr bwMode="auto">
            <a:xfrm>
              <a:off x="92608" y="0"/>
              <a:ext cx="2916237" cy="682625"/>
              <a:chOff x="92608" y="0"/>
              <a:chExt cx="2916237" cy="468313"/>
            </a:xfrm>
          </p:grpSpPr>
          <p:sp>
            <p:nvSpPr>
              <p:cNvPr id="6164" name="AutoShape 46">
                <a:extLst>
                  <a:ext uri="{FF2B5EF4-FFF2-40B4-BE49-F238E27FC236}">
                    <a16:creationId xmlns:a16="http://schemas.microsoft.com/office/drawing/2014/main" id="{8AD3CBEA-D0B0-4F8C-B30D-FA9A7D582B4A}"/>
                  </a:ext>
                </a:extLst>
              </p:cNvPr>
              <p:cNvSpPr>
                <a:spLocks noChangeArrowheads="1"/>
              </p:cNvSpPr>
              <p:nvPr/>
            </p:nvSpPr>
            <p:spPr bwMode="auto">
              <a:xfrm>
                <a:off x="92608" y="0"/>
                <a:ext cx="2916237" cy="468313"/>
              </a:xfrm>
              <a:prstGeom prst="roundRect">
                <a:avLst>
                  <a:gd name="adj" fmla="val 50000"/>
                </a:avLst>
              </a:prstGeom>
              <a:gradFill rotWithShape="1">
                <a:gsLst>
                  <a:gs pos="0">
                    <a:srgbClr val="AB82BF"/>
                  </a:gs>
                  <a:gs pos="100000">
                    <a:srgbClr val="9D7AE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endParaRPr lang="zh-CN" altLang="en-US" sz="2400">
                  <a:solidFill>
                    <a:srgbClr val="000000"/>
                  </a:solidFill>
                  <a:latin typeface="+mn-lt"/>
                  <a:ea typeface="+mn-ea"/>
                  <a:cs typeface="+mn-ea"/>
                  <a:sym typeface="+mn-lt"/>
                </a:endParaRPr>
              </a:p>
            </p:txBody>
          </p:sp>
          <p:sp>
            <p:nvSpPr>
              <p:cNvPr id="6165" name="AutoShape 47">
                <a:extLst>
                  <a:ext uri="{FF2B5EF4-FFF2-40B4-BE49-F238E27FC236}">
                    <a16:creationId xmlns:a16="http://schemas.microsoft.com/office/drawing/2014/main" id="{CAB3E904-22C0-4A20-9205-FF199FF62326}"/>
                  </a:ext>
                </a:extLst>
              </p:cNvPr>
              <p:cNvSpPr>
                <a:spLocks noChangeArrowheads="1"/>
              </p:cNvSpPr>
              <p:nvPr/>
            </p:nvSpPr>
            <p:spPr bwMode="auto">
              <a:xfrm>
                <a:off x="151345" y="37028"/>
                <a:ext cx="2800350" cy="265730"/>
              </a:xfrm>
              <a:prstGeom prst="roundRect">
                <a:avLst>
                  <a:gd name="adj" fmla="val 50000"/>
                </a:avLst>
              </a:prstGeom>
              <a:gradFill rotWithShape="1">
                <a:gsLst>
                  <a:gs pos="0">
                    <a:srgbClr val="FFFFFF"/>
                  </a:gs>
                  <a:gs pos="50000">
                    <a:srgbClr val="FFFF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000000"/>
                  </a:solidFill>
                  <a:latin typeface="+mn-lt"/>
                  <a:ea typeface="+mn-ea"/>
                  <a:cs typeface="+mn-ea"/>
                  <a:sym typeface="+mn-lt"/>
                </a:endParaRPr>
              </a:p>
            </p:txBody>
          </p:sp>
          <p:sp>
            <p:nvSpPr>
              <p:cNvPr id="6166" name="Text Box 52">
                <a:extLst>
                  <a:ext uri="{FF2B5EF4-FFF2-40B4-BE49-F238E27FC236}">
                    <a16:creationId xmlns:a16="http://schemas.microsoft.com/office/drawing/2014/main" id="{297D8C20-3652-453D-B02E-86CC537E34E0}"/>
                  </a:ext>
                </a:extLst>
              </p:cNvPr>
              <p:cNvSpPr>
                <a:spLocks noChangeArrowheads="1"/>
              </p:cNvSpPr>
              <p:nvPr/>
            </p:nvSpPr>
            <p:spPr bwMode="auto">
              <a:xfrm>
                <a:off x="256763" y="52388"/>
                <a:ext cx="2618105" cy="25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1800" b="1" baseline="0" dirty="0">
                    <a:solidFill>
                      <a:srgbClr val="003366"/>
                    </a:solidFill>
                    <a:latin typeface="+mn-lt"/>
                    <a:ea typeface="+mn-ea"/>
                    <a:cs typeface="+mn-ea"/>
                    <a:sym typeface="+mn-lt"/>
                  </a:rPr>
                  <a:t>China's food output</a:t>
                </a:r>
                <a:r>
                  <a:rPr sz="1800" dirty="0">
                    <a:latin typeface="+mn-lt"/>
                    <a:ea typeface="+mn-ea"/>
                    <a:cs typeface="+mn-ea"/>
                    <a:sym typeface="+mn-lt"/>
                  </a:rPr>
                  <a:t> </a:t>
                </a:r>
                <a:endParaRPr lang="zh-CN" altLang="en-US" sz="1800" dirty="0">
                  <a:latin typeface="+mn-lt"/>
                  <a:ea typeface="+mn-ea"/>
                  <a:cs typeface="+mn-ea"/>
                  <a:sym typeface="+mn-lt"/>
                </a:endParaRPr>
              </a:p>
            </p:txBody>
          </p:sp>
        </p:grpSp>
        <p:sp>
          <p:nvSpPr>
            <p:cNvPr id="6163" name="文本框 3">
              <a:extLst>
                <a:ext uri="{FF2B5EF4-FFF2-40B4-BE49-F238E27FC236}">
                  <a16:creationId xmlns:a16="http://schemas.microsoft.com/office/drawing/2014/main" id="{BDACF94B-0D3A-440A-8792-E6E7832D4476}"/>
                </a:ext>
              </a:extLst>
            </p:cNvPr>
            <p:cNvSpPr>
              <a:spLocks noChangeArrowheads="1"/>
            </p:cNvSpPr>
            <p:nvPr/>
          </p:nvSpPr>
          <p:spPr bwMode="auto">
            <a:xfrm>
              <a:off x="201876" y="703668"/>
              <a:ext cx="2866581" cy="216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Char char="•"/>
              </a:pPr>
              <a:r>
                <a:rPr sz="1500" dirty="0">
                  <a:latin typeface="+mn-lt"/>
                  <a:ea typeface="+mn-ea"/>
                  <a:cs typeface="+mn-ea"/>
                  <a:sym typeface="+mn-lt"/>
                </a:rPr>
                <a:t>2017: 618 million tons (140.31 million tons of summer crops and 445.85 million tons of autumn crops), accounting for 23.5% of the world; </a:t>
              </a:r>
            </a:p>
            <a:p>
              <a:pPr eaLnBrk="1" hangingPunct="1">
                <a:spcBef>
                  <a:spcPct val="0"/>
                </a:spcBef>
                <a:buClrTx/>
                <a:buSzTx/>
                <a:buFont typeface="Arial" panose="020B0604020202020204" pitchFamily="34" charset="0"/>
                <a:buChar char="•"/>
              </a:pPr>
              <a:r>
                <a:rPr sz="1500" dirty="0">
                  <a:latin typeface="+mn-lt"/>
                  <a:ea typeface="+mn-ea"/>
                  <a:cs typeface="+mn-ea"/>
                  <a:sym typeface="+mn-lt"/>
                </a:rPr>
                <a:t>Ranks first in the world in food output; </a:t>
              </a:r>
              <a:endParaRPr lang="en-US" altLang="zh-CN" sz="1500" dirty="0">
                <a:latin typeface="+mn-lt"/>
                <a:ea typeface="+mn-ea"/>
                <a:cs typeface="+mn-ea"/>
                <a:sym typeface="+mn-lt"/>
              </a:endParaRPr>
            </a:p>
            <a:p>
              <a:pPr eaLnBrk="1" hangingPunct="1">
                <a:spcBef>
                  <a:spcPct val="0"/>
                </a:spcBef>
                <a:buClrTx/>
                <a:buSzTx/>
                <a:buFont typeface="Arial" panose="020B0604020202020204" pitchFamily="34" charset="0"/>
                <a:buNone/>
              </a:pPr>
              <a:endParaRPr lang="zh-CN" altLang="en-US" sz="1500" dirty="0">
                <a:latin typeface="+mn-lt"/>
                <a:ea typeface="+mn-ea"/>
                <a:cs typeface="+mn-ea"/>
                <a:sym typeface="+mn-lt"/>
              </a:endParaRPr>
            </a:p>
          </p:txBody>
        </p:sp>
      </p:grpSp>
      <p:grpSp>
        <p:nvGrpSpPr>
          <p:cNvPr id="6151" name="组合 8198">
            <a:extLst>
              <a:ext uri="{FF2B5EF4-FFF2-40B4-BE49-F238E27FC236}">
                <a16:creationId xmlns:a16="http://schemas.microsoft.com/office/drawing/2014/main" id="{5D0C9F30-EEB8-4FB4-909A-1BA303BAF9F5}"/>
              </a:ext>
            </a:extLst>
          </p:cNvPr>
          <p:cNvGrpSpPr>
            <a:grpSpLocks/>
          </p:cNvGrpSpPr>
          <p:nvPr/>
        </p:nvGrpSpPr>
        <p:grpSpPr bwMode="auto">
          <a:xfrm>
            <a:off x="3139488" y="1420813"/>
            <a:ext cx="2745327" cy="2713037"/>
            <a:chOff x="114832" y="0"/>
            <a:chExt cx="2916237" cy="2712833"/>
          </a:xfrm>
        </p:grpSpPr>
        <p:sp>
          <p:nvSpPr>
            <p:cNvPr id="6156" name="Rectangle 40">
              <a:extLst>
                <a:ext uri="{FF2B5EF4-FFF2-40B4-BE49-F238E27FC236}">
                  <a16:creationId xmlns:a16="http://schemas.microsoft.com/office/drawing/2014/main" id="{E7F52971-104A-4CC2-826F-E246431C8737}"/>
                </a:ext>
              </a:extLst>
            </p:cNvPr>
            <p:cNvSpPr>
              <a:spLocks noChangeArrowheads="1"/>
            </p:cNvSpPr>
            <p:nvPr/>
          </p:nvSpPr>
          <p:spPr bwMode="auto">
            <a:xfrm>
              <a:off x="173569" y="510482"/>
              <a:ext cx="2816196" cy="2202351"/>
            </a:xfrm>
            <a:prstGeom prst="rect">
              <a:avLst/>
            </a:prstGeom>
            <a:gradFill rotWithShape="1">
              <a:gsLst>
                <a:gs pos="0">
                  <a:srgbClr val="B4F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latinLnBrk="1" hangingPunct="1">
                <a:spcBef>
                  <a:spcPct val="0"/>
                </a:spcBef>
                <a:buClrTx/>
                <a:buSzTx/>
                <a:buFont typeface="Arial" panose="020B0604020202020204" pitchFamily="34" charset="0"/>
                <a:buNone/>
              </a:pPr>
              <a:endParaRPr lang="zh-CN" altLang="en-US" sz="2400" b="1">
                <a:solidFill>
                  <a:srgbClr val="000000"/>
                </a:solidFill>
                <a:latin typeface="+mn-lt"/>
                <a:ea typeface="+mn-ea"/>
                <a:cs typeface="+mn-ea"/>
                <a:sym typeface="+mn-lt"/>
              </a:endParaRPr>
            </a:p>
          </p:txBody>
        </p:sp>
        <p:grpSp>
          <p:nvGrpSpPr>
            <p:cNvPr id="6157" name="组合 8200">
              <a:extLst>
                <a:ext uri="{FF2B5EF4-FFF2-40B4-BE49-F238E27FC236}">
                  <a16:creationId xmlns:a16="http://schemas.microsoft.com/office/drawing/2014/main" id="{89F6EE45-61FE-4417-8857-C0E01147F803}"/>
                </a:ext>
              </a:extLst>
            </p:cNvPr>
            <p:cNvGrpSpPr>
              <a:grpSpLocks/>
            </p:cNvGrpSpPr>
            <p:nvPr/>
          </p:nvGrpSpPr>
          <p:grpSpPr bwMode="auto">
            <a:xfrm>
              <a:off x="114832" y="0"/>
              <a:ext cx="2916237" cy="695326"/>
              <a:chOff x="114832" y="0"/>
              <a:chExt cx="2916237" cy="468313"/>
            </a:xfrm>
          </p:grpSpPr>
          <p:sp>
            <p:nvSpPr>
              <p:cNvPr id="6158" name="AutoShape 41">
                <a:extLst>
                  <a:ext uri="{FF2B5EF4-FFF2-40B4-BE49-F238E27FC236}">
                    <a16:creationId xmlns:a16="http://schemas.microsoft.com/office/drawing/2014/main" id="{E1B1C076-E128-4BCD-BF11-DD7BD6CBA8B0}"/>
                  </a:ext>
                </a:extLst>
              </p:cNvPr>
              <p:cNvSpPr>
                <a:spLocks noChangeArrowheads="1"/>
              </p:cNvSpPr>
              <p:nvPr/>
            </p:nvSpPr>
            <p:spPr bwMode="auto">
              <a:xfrm>
                <a:off x="114832" y="0"/>
                <a:ext cx="2916237" cy="468313"/>
              </a:xfrm>
              <a:prstGeom prst="roundRect">
                <a:avLst>
                  <a:gd name="adj" fmla="val 50000"/>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latinLnBrk="1" hangingPunct="1">
                  <a:spcBef>
                    <a:spcPct val="0"/>
                  </a:spcBef>
                  <a:buClrTx/>
                  <a:buSzTx/>
                  <a:buFont typeface="Arial" panose="020B0604020202020204" pitchFamily="34" charset="0"/>
                  <a:buNone/>
                </a:pPr>
                <a:endParaRPr lang="zh-CN" altLang="en-US" sz="2400" b="1">
                  <a:solidFill>
                    <a:srgbClr val="000000"/>
                  </a:solidFill>
                  <a:latin typeface="+mn-lt"/>
                  <a:ea typeface="+mn-ea"/>
                  <a:cs typeface="+mn-ea"/>
                  <a:sym typeface="+mn-lt"/>
                </a:endParaRPr>
              </a:p>
            </p:txBody>
          </p:sp>
          <p:sp>
            <p:nvSpPr>
              <p:cNvPr id="6159" name="AutoShape 42">
                <a:extLst>
                  <a:ext uri="{FF2B5EF4-FFF2-40B4-BE49-F238E27FC236}">
                    <a16:creationId xmlns:a16="http://schemas.microsoft.com/office/drawing/2014/main" id="{2F0D0661-2C0A-4F40-92B7-9B94371206E6}"/>
                  </a:ext>
                </a:extLst>
              </p:cNvPr>
              <p:cNvSpPr>
                <a:spLocks noChangeArrowheads="1"/>
              </p:cNvSpPr>
              <p:nvPr/>
            </p:nvSpPr>
            <p:spPr bwMode="auto">
              <a:xfrm>
                <a:off x="173569" y="36350"/>
                <a:ext cx="2800350" cy="267282"/>
              </a:xfrm>
              <a:prstGeom prst="roundRect">
                <a:avLst>
                  <a:gd name="adj" fmla="val 50000"/>
                </a:avLst>
              </a:prstGeom>
              <a:gradFill rotWithShape="1">
                <a:gsLst>
                  <a:gs pos="0">
                    <a:srgbClr val="FFFFFF"/>
                  </a:gs>
                  <a:gs pos="50000">
                    <a:srgbClr val="FFFF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lang="zh-CN" altLang="en-US" b="1">
                  <a:solidFill>
                    <a:srgbClr val="000000"/>
                  </a:solidFill>
                  <a:latin typeface="+mn-lt"/>
                  <a:ea typeface="+mn-ea"/>
                  <a:cs typeface="+mn-ea"/>
                  <a:sym typeface="+mn-lt"/>
                </a:endParaRPr>
              </a:p>
            </p:txBody>
          </p:sp>
          <p:sp>
            <p:nvSpPr>
              <p:cNvPr id="6160" name="Text Box 51">
                <a:extLst>
                  <a:ext uri="{FF2B5EF4-FFF2-40B4-BE49-F238E27FC236}">
                    <a16:creationId xmlns:a16="http://schemas.microsoft.com/office/drawing/2014/main" id="{850BDB94-8C64-41A4-842B-3DEC4964F66A}"/>
                  </a:ext>
                </a:extLst>
              </p:cNvPr>
              <p:cNvSpPr>
                <a:spLocks noChangeArrowheads="1"/>
              </p:cNvSpPr>
              <p:nvPr/>
            </p:nvSpPr>
            <p:spPr bwMode="auto">
              <a:xfrm>
                <a:off x="152077" y="52388"/>
                <a:ext cx="2827475" cy="23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lnSpc>
                    <a:spcPct val="90000"/>
                  </a:lnSpc>
                  <a:spcBef>
                    <a:spcPct val="0"/>
                  </a:spcBef>
                  <a:buClrTx/>
                  <a:buSzTx/>
                  <a:buFont typeface="Arial" panose="020B0604020202020204" pitchFamily="34" charset="0"/>
                  <a:buNone/>
                </a:pPr>
                <a:r>
                  <a:rPr sz="1800" b="1" baseline="0" dirty="0">
                    <a:solidFill>
                      <a:srgbClr val="000000"/>
                    </a:solidFill>
                    <a:latin typeface="+mn-lt"/>
                    <a:ea typeface="+mn-ea"/>
                    <a:cs typeface="+mn-ea"/>
                    <a:sym typeface="+mn-lt"/>
                  </a:rPr>
                  <a:t>America's food output</a:t>
                </a:r>
                <a:r>
                  <a:rPr sz="1800" dirty="0">
                    <a:latin typeface="+mn-lt"/>
                    <a:ea typeface="+mn-ea"/>
                    <a:cs typeface="+mn-ea"/>
                    <a:sym typeface="+mn-lt"/>
                  </a:rPr>
                  <a:t> </a:t>
                </a:r>
                <a:endParaRPr lang="zh-CN" altLang="en-US" sz="1800" dirty="0">
                  <a:latin typeface="+mn-lt"/>
                  <a:ea typeface="+mn-ea"/>
                  <a:cs typeface="+mn-ea"/>
                  <a:sym typeface="+mn-lt"/>
                </a:endParaRPr>
              </a:p>
            </p:txBody>
          </p:sp>
        </p:grpSp>
      </p:grpSp>
      <p:sp>
        <p:nvSpPr>
          <p:cNvPr id="6152" name="Rectangle 7">
            <a:extLst>
              <a:ext uri="{FF2B5EF4-FFF2-40B4-BE49-F238E27FC236}">
                <a16:creationId xmlns:a16="http://schemas.microsoft.com/office/drawing/2014/main" id="{E480DF6E-2BE9-4C50-921C-4041539A16E5}"/>
              </a:ext>
            </a:extLst>
          </p:cNvPr>
          <p:cNvSpPr>
            <a:spLocks noRot="1" noChangeArrowheads="1"/>
          </p:cNvSpPr>
          <p:nvPr/>
        </p:nvSpPr>
        <p:spPr bwMode="auto">
          <a:xfrm>
            <a:off x="3210204" y="1965273"/>
            <a:ext cx="265517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Char char="•"/>
            </a:pPr>
            <a:r>
              <a:rPr sz="1500" baseline="0" dirty="0">
                <a:latin typeface="+mn-lt"/>
                <a:ea typeface="+mn-ea"/>
                <a:cs typeface="+mn-ea"/>
                <a:sym typeface="+mn-lt"/>
              </a:rPr>
              <a:t>2017: nearly 500 million tons;</a:t>
            </a:r>
            <a:r>
              <a:rPr sz="1500" dirty="0">
                <a:latin typeface="+mn-lt"/>
                <a:ea typeface="+mn-ea"/>
                <a:cs typeface="+mn-ea"/>
                <a:sym typeface="+mn-lt"/>
              </a:rPr>
              <a:t> </a:t>
            </a:r>
          </a:p>
          <a:p>
            <a:pPr eaLnBrk="1" hangingPunct="1">
              <a:spcBef>
                <a:spcPct val="0"/>
              </a:spcBef>
              <a:buClrTx/>
              <a:buSzTx/>
              <a:buFont typeface="Arial" panose="020B0604020202020204" pitchFamily="34" charset="0"/>
              <a:buChar char="•"/>
            </a:pPr>
            <a:r>
              <a:rPr sz="1500" dirty="0">
                <a:latin typeface="+mn-lt"/>
                <a:ea typeface="+mn-ea"/>
                <a:cs typeface="+mn-ea"/>
                <a:sym typeface="+mn-lt"/>
              </a:rPr>
              <a:t>The largest exporter of agricultural products, with an annual export of 140.5 billion US dollars; </a:t>
            </a:r>
            <a:endParaRPr lang="en-US" altLang="zh-CN" sz="1500" dirty="0">
              <a:latin typeface="+mn-lt"/>
              <a:ea typeface="+mn-ea"/>
              <a:cs typeface="+mn-ea"/>
              <a:sym typeface="+mn-lt"/>
            </a:endParaRPr>
          </a:p>
          <a:p>
            <a:pPr eaLnBrk="1" hangingPunct="1">
              <a:spcBef>
                <a:spcPct val="0"/>
              </a:spcBef>
              <a:buClrTx/>
              <a:buSzTx/>
              <a:buFont typeface="Arial" panose="020B0604020202020204" pitchFamily="34" charset="0"/>
              <a:buChar char="•"/>
            </a:pPr>
            <a:r>
              <a:rPr sz="1500" dirty="0">
                <a:latin typeface="+mn-lt"/>
                <a:ea typeface="+mn-ea"/>
                <a:cs typeface="+mn-ea"/>
                <a:sym typeface="+mn-lt"/>
              </a:rPr>
              <a:t>The total soybean yield is 119 million tons, of which 32.86 million tons are exported to China. </a:t>
            </a:r>
            <a:endParaRPr lang="zh-CN" altLang="en-US" sz="1500" dirty="0">
              <a:latin typeface="+mn-lt"/>
              <a:ea typeface="+mn-ea"/>
              <a:cs typeface="+mn-ea"/>
              <a:sym typeface="+mn-lt"/>
            </a:endParaRPr>
          </a:p>
        </p:txBody>
      </p:sp>
      <p:pic>
        <p:nvPicPr>
          <p:cNvPr id="6153" name="Picture 2" descr="C:\Users\Administrator\Desktop\u=1917194890,3324330669&amp;fm=26&amp;gp=0.jpg">
            <a:extLst>
              <a:ext uri="{FF2B5EF4-FFF2-40B4-BE49-F238E27FC236}">
                <a16:creationId xmlns:a16="http://schemas.microsoft.com/office/drawing/2014/main" id="{75CC8385-12CF-40D5-B8AB-95B129D94F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 y="4821238"/>
            <a:ext cx="2579688"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3" descr="C:\Users\Administrator\Desktop\u=1809493734,2506952965&amp;fm=26&amp;gp=0.jpg">
            <a:extLst>
              <a:ext uri="{FF2B5EF4-FFF2-40B4-BE49-F238E27FC236}">
                <a16:creationId xmlns:a16="http://schemas.microsoft.com/office/drawing/2014/main" id="{18224E0E-CF5D-45AA-8E00-184BB7D91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1513" y="4768850"/>
            <a:ext cx="296545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4" descr="C:\Users\Administrator\Desktop\u=1779937263,4000463325&amp;fm=26&amp;gp=0.jpg">
            <a:extLst>
              <a:ext uri="{FF2B5EF4-FFF2-40B4-BE49-F238E27FC236}">
                <a16:creationId xmlns:a16="http://schemas.microsoft.com/office/drawing/2014/main" id="{FEF363A9-59DD-47B5-8F44-91D66E165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6700" y="4718050"/>
            <a:ext cx="2208213"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2F25DFB-639C-40CE-B647-6C3280ECFBF6}"/>
              </a:ext>
            </a:extLst>
          </p:cNvPr>
          <p:cNvSpPr>
            <a:spLocks noRot="1" noChangeArrowheads="1"/>
          </p:cNvSpPr>
          <p:nvPr/>
        </p:nvSpPr>
        <p:spPr bwMode="auto">
          <a:xfrm>
            <a:off x="12390438" y="4005263"/>
            <a:ext cx="29908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Char char="•"/>
            </a:pPr>
            <a:endParaRPr lang="zh-CN" altLang="en-US" sz="2400" b="1">
              <a:latin typeface="+mn-lt"/>
              <a:ea typeface="+mn-ea"/>
              <a:cs typeface="+mn-ea"/>
              <a:sym typeface="+mn-lt"/>
            </a:endParaRPr>
          </a:p>
        </p:txBody>
      </p:sp>
      <p:sp>
        <p:nvSpPr>
          <p:cNvPr id="7171" name="文本框 1">
            <a:extLst>
              <a:ext uri="{FF2B5EF4-FFF2-40B4-BE49-F238E27FC236}">
                <a16:creationId xmlns:a16="http://schemas.microsoft.com/office/drawing/2014/main" id="{424252E2-BA57-4F5F-959C-CCF26E574903}"/>
              </a:ext>
            </a:extLst>
          </p:cNvPr>
          <p:cNvSpPr>
            <a:spLocks noChangeArrowheads="1"/>
          </p:cNvSpPr>
          <p:nvPr/>
        </p:nvSpPr>
        <p:spPr bwMode="auto">
          <a:xfrm>
            <a:off x="947738" y="1392417"/>
            <a:ext cx="7569200" cy="28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Clr>
                <a:srgbClr val="00B050"/>
              </a:buClr>
              <a:buFont typeface="Wingdings" panose="05000000000000000000" pitchFamily="2" charset="2"/>
              <a:buChar char="u"/>
            </a:pPr>
            <a:r>
              <a:rPr sz="1500" b="1" dirty="0">
                <a:solidFill>
                  <a:srgbClr val="000000"/>
                </a:solidFill>
                <a:latin typeface="+mn-lt"/>
                <a:ea typeface="+mn-ea"/>
                <a:cs typeface="+mn-ea"/>
                <a:sym typeface="+mn-lt"/>
              </a:rPr>
              <a:t>In 2019, the global food output was 2</a:t>
            </a:r>
            <a:r>
              <a:rPr lang="en-US" altLang="zh-CN" sz="1500" b="1" dirty="0">
                <a:solidFill>
                  <a:srgbClr val="000000"/>
                </a:solidFill>
                <a:latin typeface="+mn-lt"/>
                <a:ea typeface="+mn-ea"/>
                <a:cs typeface="+mn-ea"/>
                <a:sym typeface="+mn-lt"/>
              </a:rPr>
              <a:t>.</a:t>
            </a:r>
            <a:r>
              <a:rPr sz="1500" b="1" dirty="0">
                <a:solidFill>
                  <a:srgbClr val="000000"/>
                </a:solidFill>
                <a:latin typeface="+mn-lt"/>
                <a:ea typeface="+mn-ea"/>
                <a:cs typeface="+mn-ea"/>
                <a:sym typeface="+mn-lt"/>
              </a:rPr>
              <a:t>71 </a:t>
            </a:r>
            <a:r>
              <a:rPr lang="en-US" altLang="zh-CN" sz="1500" b="1" dirty="0">
                <a:solidFill>
                  <a:srgbClr val="000000"/>
                </a:solidFill>
                <a:latin typeface="+mn-lt"/>
                <a:ea typeface="+mn-ea"/>
                <a:cs typeface="+mn-ea"/>
                <a:sym typeface="+mn-lt"/>
              </a:rPr>
              <a:t>b</a:t>
            </a:r>
            <a:r>
              <a:rPr sz="1500" b="1" dirty="0">
                <a:solidFill>
                  <a:srgbClr val="000000"/>
                </a:solidFill>
                <a:latin typeface="+mn-lt"/>
                <a:ea typeface="+mn-ea"/>
                <a:cs typeface="+mn-ea"/>
                <a:sym typeface="+mn-lt"/>
              </a:rPr>
              <a:t>illion tons.</a:t>
            </a:r>
            <a:r>
              <a:rPr sz="1500" dirty="0">
                <a:latin typeface="+mn-lt"/>
                <a:ea typeface="+mn-ea"/>
                <a:cs typeface="+mn-ea"/>
                <a:sym typeface="+mn-lt"/>
              </a:rPr>
              <a:t> </a:t>
            </a:r>
            <a:r>
              <a:rPr sz="1500" b="1" dirty="0">
                <a:solidFill>
                  <a:srgbClr val="000000"/>
                </a:solidFill>
                <a:latin typeface="+mn-lt"/>
                <a:ea typeface="+mn-ea"/>
                <a:cs typeface="+mn-ea"/>
                <a:sym typeface="+mn-lt"/>
              </a:rPr>
              <a:t>China's total food output was 663.84 million tons.</a:t>
            </a:r>
            <a:r>
              <a:rPr sz="1500" dirty="0">
                <a:latin typeface="+mn-lt"/>
                <a:ea typeface="+mn-ea"/>
                <a:cs typeface="+mn-ea"/>
                <a:sym typeface="+mn-lt"/>
              </a:rPr>
              <a:t> </a:t>
            </a:r>
            <a:endParaRPr lang="en-US" altLang="zh-CN" sz="1500" b="1" dirty="0">
              <a:solidFill>
                <a:srgbClr val="000000"/>
              </a:solidFill>
              <a:latin typeface="+mn-lt"/>
              <a:ea typeface="+mn-ea"/>
              <a:cs typeface="+mn-ea"/>
              <a:sym typeface="+mn-lt"/>
            </a:endParaRPr>
          </a:p>
          <a:p>
            <a:pPr eaLnBrk="1" hangingPunct="1">
              <a:lnSpc>
                <a:spcPct val="150000"/>
              </a:lnSpc>
              <a:buClr>
                <a:srgbClr val="00B050"/>
              </a:buClr>
              <a:buFont typeface="Wingdings" panose="05000000000000000000" pitchFamily="2" charset="2"/>
              <a:buChar char="u"/>
            </a:pPr>
            <a:endParaRPr lang="zh-CN" altLang="en-US" sz="1500" b="1" dirty="0">
              <a:solidFill>
                <a:srgbClr val="000000"/>
              </a:solidFill>
              <a:latin typeface="+mn-lt"/>
              <a:ea typeface="+mn-ea"/>
              <a:cs typeface="+mn-ea"/>
              <a:sym typeface="+mn-lt"/>
            </a:endParaRPr>
          </a:p>
          <a:p>
            <a:pPr eaLnBrk="1" hangingPunct="1">
              <a:lnSpc>
                <a:spcPct val="150000"/>
              </a:lnSpc>
              <a:buClr>
                <a:srgbClr val="00B050"/>
              </a:buClr>
              <a:buFont typeface="Wingdings" panose="05000000000000000000" pitchFamily="2" charset="2"/>
              <a:buChar char="u"/>
            </a:pPr>
            <a:r>
              <a:rPr lang="en-US" altLang="zh-CN" sz="1500" b="1" dirty="0">
                <a:latin typeface="+mn-lt"/>
                <a:ea typeface="+mn-ea"/>
                <a:cs typeface="+mn-ea"/>
                <a:sym typeface="+mn-lt"/>
              </a:rPr>
              <a:t>T</a:t>
            </a:r>
            <a:r>
              <a:rPr lang="en" sz="1500" b="1" dirty="0">
                <a:latin typeface="+mn-lt"/>
                <a:ea typeface="+mn-ea"/>
                <a:cs typeface="+mn-ea"/>
                <a:sym typeface="+mn-lt"/>
              </a:rPr>
              <a:t>he red line </a:t>
            </a:r>
            <a:r>
              <a:rPr lang="en-US" altLang="zh-CN" sz="1500" b="1" dirty="0">
                <a:latin typeface="+mn-lt"/>
                <a:ea typeface="+mn-ea"/>
                <a:cs typeface="+mn-ea"/>
                <a:sym typeface="+mn-lt"/>
              </a:rPr>
              <a:t>of</a:t>
            </a:r>
            <a:r>
              <a:rPr lang="zh-CN" altLang="en-US" sz="1500" b="1" dirty="0">
                <a:latin typeface="+mn-lt"/>
                <a:ea typeface="+mn-ea"/>
                <a:cs typeface="+mn-ea"/>
                <a:sym typeface="+mn-lt"/>
              </a:rPr>
              <a:t> </a:t>
            </a:r>
            <a:r>
              <a:rPr sz="1500" b="1" dirty="0">
                <a:latin typeface="+mn-lt"/>
                <a:ea typeface="+mn-ea"/>
                <a:cs typeface="+mn-ea"/>
                <a:sym typeface="+mn-lt"/>
              </a:rPr>
              <a:t>China</a:t>
            </a:r>
            <a:r>
              <a:rPr lang="en-US" altLang="zh-CN" sz="1500" b="1" dirty="0">
                <a:latin typeface="+mn-lt"/>
                <a:ea typeface="+mn-ea"/>
                <a:cs typeface="+mn-ea"/>
                <a:sym typeface="+mn-lt"/>
              </a:rPr>
              <a:t>’s</a:t>
            </a:r>
            <a:r>
              <a:rPr lang="zh-CN" altLang="en-US" sz="1500" b="1" dirty="0">
                <a:latin typeface="+mn-lt"/>
                <a:ea typeface="+mn-ea"/>
                <a:cs typeface="+mn-ea"/>
                <a:sym typeface="+mn-lt"/>
              </a:rPr>
              <a:t> </a:t>
            </a:r>
            <a:r>
              <a:rPr lang="en" altLang="zh-CN" sz="1500" b="1" dirty="0">
                <a:latin typeface="+mn-lt"/>
                <a:ea typeface="+mn-ea"/>
                <a:cs typeface="+mn-ea"/>
                <a:sym typeface="+mn-lt"/>
              </a:rPr>
              <a:t>arable land</a:t>
            </a:r>
            <a:r>
              <a:rPr sz="1500" b="1" dirty="0">
                <a:latin typeface="+mn-lt"/>
                <a:ea typeface="+mn-ea"/>
                <a:cs typeface="+mn-ea"/>
                <a:sym typeface="+mn-lt"/>
              </a:rPr>
              <a:t> </a:t>
            </a:r>
            <a:r>
              <a:rPr lang="en-US" altLang="zh-CN" sz="1500" b="1" dirty="0">
                <a:latin typeface="+mn-lt"/>
                <a:ea typeface="+mn-ea"/>
                <a:cs typeface="+mn-ea"/>
                <a:sym typeface="+mn-lt"/>
              </a:rPr>
              <a:t>area</a:t>
            </a:r>
            <a:r>
              <a:rPr lang="zh-CN" altLang="en-US" sz="1500" b="1" dirty="0">
                <a:latin typeface="+mn-lt"/>
                <a:ea typeface="+mn-ea"/>
                <a:cs typeface="+mn-ea"/>
                <a:sym typeface="+mn-lt"/>
              </a:rPr>
              <a:t> </a:t>
            </a:r>
            <a:r>
              <a:rPr lang="en-US" altLang="zh-CN" sz="1500" b="1" dirty="0">
                <a:latin typeface="+mn-lt"/>
                <a:ea typeface="+mn-ea"/>
                <a:cs typeface="+mn-ea"/>
                <a:sym typeface="+mn-lt"/>
              </a:rPr>
              <a:t>is</a:t>
            </a:r>
            <a:r>
              <a:rPr sz="1500" b="1" dirty="0">
                <a:latin typeface="+mn-lt"/>
                <a:ea typeface="+mn-ea"/>
                <a:cs typeface="+mn-ea"/>
                <a:sym typeface="+mn-lt"/>
              </a:rPr>
              <a:t> 1.8 billion </a:t>
            </a:r>
            <a:r>
              <a:rPr sz="1500" b="1" i="1" dirty="0">
                <a:latin typeface="+mn-lt"/>
                <a:ea typeface="+mn-ea"/>
                <a:cs typeface="+mn-ea"/>
                <a:sym typeface="+mn-lt"/>
              </a:rPr>
              <a:t>mu</a:t>
            </a:r>
            <a:r>
              <a:rPr sz="1500" b="1" dirty="0">
                <a:latin typeface="+mn-lt"/>
                <a:ea typeface="+mn-ea"/>
                <a:cs typeface="+mn-ea"/>
                <a:sym typeface="+mn-lt"/>
              </a:rPr>
              <a:t>, </a:t>
            </a:r>
            <a:r>
              <a:rPr lang="en-US" altLang="zh-CN" sz="1500" b="1" dirty="0">
                <a:latin typeface="+mn-lt"/>
                <a:ea typeface="+mn-ea"/>
                <a:cs typeface="+mn-ea"/>
                <a:sym typeface="+mn-lt"/>
              </a:rPr>
              <a:t>normally</a:t>
            </a:r>
            <a:r>
              <a:rPr sz="1500" b="1" dirty="0">
                <a:latin typeface="+mn-lt"/>
                <a:ea typeface="+mn-ea"/>
                <a:cs typeface="+mn-ea"/>
                <a:sym typeface="+mn-lt"/>
              </a:rPr>
              <a:t> maintaining at 1.8</a:t>
            </a:r>
            <a:r>
              <a:rPr lang="zh-CN" altLang="en-US" sz="1500" b="1" dirty="0">
                <a:latin typeface="+mn-lt"/>
                <a:ea typeface="+mn-ea"/>
                <a:cs typeface="+mn-ea"/>
                <a:sym typeface="+mn-lt"/>
              </a:rPr>
              <a:t> </a:t>
            </a:r>
            <a:r>
              <a:rPr sz="1500" b="1" dirty="0">
                <a:latin typeface="+mn-lt"/>
                <a:ea typeface="+mn-ea"/>
                <a:cs typeface="+mn-ea"/>
                <a:sym typeface="+mn-lt"/>
              </a:rPr>
              <a:t>-1.9 billion </a:t>
            </a:r>
            <a:r>
              <a:rPr sz="1500" b="1" i="1" dirty="0">
                <a:latin typeface="+mn-lt"/>
                <a:ea typeface="+mn-ea"/>
                <a:cs typeface="+mn-ea"/>
                <a:sym typeface="+mn-lt"/>
              </a:rPr>
              <a:t>mu</a:t>
            </a:r>
            <a:r>
              <a:rPr sz="1500" b="1" dirty="0">
                <a:latin typeface="+mn-lt"/>
                <a:ea typeface="+mn-ea"/>
                <a:cs typeface="+mn-ea"/>
                <a:sym typeface="+mn-lt"/>
              </a:rPr>
              <a:t>, </a:t>
            </a:r>
            <a:r>
              <a:rPr lang="en-US" altLang="zh-CN" sz="1500" b="1" dirty="0">
                <a:latin typeface="+mn-lt"/>
                <a:ea typeface="+mn-ea"/>
                <a:cs typeface="+mn-ea"/>
                <a:sym typeface="+mn-lt"/>
              </a:rPr>
              <a:t>which</a:t>
            </a:r>
            <a:r>
              <a:rPr lang="zh-CN" altLang="en-US" sz="1500" b="1" dirty="0">
                <a:latin typeface="+mn-lt"/>
                <a:ea typeface="+mn-ea"/>
                <a:cs typeface="+mn-ea"/>
                <a:sym typeface="+mn-lt"/>
              </a:rPr>
              <a:t> </a:t>
            </a:r>
            <a:r>
              <a:rPr lang="en-US" altLang="zh-CN" sz="1500" b="1" dirty="0">
                <a:latin typeface="+mn-lt"/>
                <a:ea typeface="+mn-ea"/>
                <a:cs typeface="+mn-ea"/>
                <a:sym typeface="+mn-lt"/>
              </a:rPr>
              <a:t>is</a:t>
            </a:r>
            <a:r>
              <a:rPr lang="zh-CN" altLang="en-US" sz="1500" b="1" dirty="0">
                <a:latin typeface="+mn-lt"/>
                <a:ea typeface="+mn-ea"/>
                <a:cs typeface="+mn-ea"/>
                <a:sym typeface="+mn-lt"/>
              </a:rPr>
              <a:t> </a:t>
            </a:r>
            <a:r>
              <a:rPr sz="1500" b="1" dirty="0">
                <a:latin typeface="+mn-lt"/>
                <a:ea typeface="+mn-ea"/>
                <a:cs typeface="+mn-ea"/>
                <a:sym typeface="+mn-lt"/>
              </a:rPr>
              <a:t>about 1.2 million square kilometers, accounting for 12.5% of the territorial area;</a:t>
            </a:r>
            <a:r>
              <a:rPr sz="1500" dirty="0">
                <a:latin typeface="+mn-lt"/>
                <a:ea typeface="+mn-ea"/>
                <a:cs typeface="+mn-ea"/>
                <a:sym typeface="+mn-lt"/>
              </a:rPr>
              <a:t> </a:t>
            </a:r>
            <a:r>
              <a:rPr sz="1500" b="1" dirty="0">
                <a:latin typeface="+mn-lt"/>
                <a:ea typeface="+mn-ea"/>
                <a:cs typeface="+mn-ea"/>
                <a:sym typeface="+mn-lt"/>
              </a:rPr>
              <a:t>America has 2.8 billion mu of arable land, </a:t>
            </a:r>
            <a:r>
              <a:rPr lang="en-US" altLang="zh-CN" sz="1500" b="1" dirty="0">
                <a:latin typeface="+mn-lt"/>
                <a:ea typeface="+mn-ea"/>
                <a:cs typeface="+mn-ea"/>
                <a:sym typeface="+mn-lt"/>
              </a:rPr>
              <a:t>which</a:t>
            </a:r>
            <a:r>
              <a:rPr lang="zh-CN" altLang="en-US" sz="1500" b="1" dirty="0">
                <a:latin typeface="+mn-lt"/>
                <a:ea typeface="+mn-ea"/>
                <a:cs typeface="+mn-ea"/>
                <a:sym typeface="+mn-lt"/>
              </a:rPr>
              <a:t> </a:t>
            </a:r>
            <a:r>
              <a:rPr lang="en-US" altLang="zh-CN" sz="1500" b="1" dirty="0">
                <a:latin typeface="+mn-lt"/>
                <a:ea typeface="+mn-ea"/>
                <a:cs typeface="+mn-ea"/>
                <a:sym typeface="+mn-lt"/>
              </a:rPr>
              <a:t>is</a:t>
            </a:r>
            <a:r>
              <a:rPr lang="zh-CN" altLang="en-US" sz="1500" b="1" dirty="0">
                <a:latin typeface="+mn-lt"/>
                <a:ea typeface="+mn-ea"/>
                <a:cs typeface="+mn-ea"/>
                <a:sym typeface="+mn-lt"/>
              </a:rPr>
              <a:t> </a:t>
            </a:r>
            <a:r>
              <a:rPr sz="1500" b="1" dirty="0">
                <a:latin typeface="+mn-lt"/>
                <a:ea typeface="+mn-ea"/>
                <a:cs typeface="+mn-ea"/>
                <a:sym typeface="+mn-lt"/>
              </a:rPr>
              <a:t>about 1.86 million square kilometers, accounting for 19.9% of its territorial area.</a:t>
            </a:r>
            <a:r>
              <a:rPr sz="1500" dirty="0">
                <a:latin typeface="+mn-lt"/>
                <a:ea typeface="+mn-ea"/>
                <a:cs typeface="+mn-ea"/>
                <a:sym typeface="+mn-lt"/>
              </a:rPr>
              <a:t> </a:t>
            </a:r>
            <a:endParaRPr lang="en-US" altLang="zh-CN" sz="1500" b="1" dirty="0">
              <a:solidFill>
                <a:srgbClr val="000000"/>
              </a:solidFill>
              <a:latin typeface="+mn-lt"/>
              <a:ea typeface="+mn-ea"/>
              <a:cs typeface="+mn-ea"/>
              <a:sym typeface="+mn-lt"/>
            </a:endParaRPr>
          </a:p>
          <a:p>
            <a:pPr eaLnBrk="1" hangingPunct="1">
              <a:lnSpc>
                <a:spcPct val="150000"/>
              </a:lnSpc>
            </a:pPr>
            <a:endParaRPr lang="zh-CN" altLang="en-US" sz="1500" b="1" dirty="0">
              <a:solidFill>
                <a:srgbClr val="000000"/>
              </a:solidFill>
              <a:latin typeface="+mn-lt"/>
              <a:ea typeface="+mn-ea"/>
              <a:cs typeface="+mn-ea"/>
              <a:sym typeface="+mn-lt"/>
            </a:endParaRPr>
          </a:p>
        </p:txBody>
      </p:sp>
      <p:pic>
        <p:nvPicPr>
          <p:cNvPr id="7172" name="Picture 2" descr="https://timgsa.baidu.com/timg?image&amp;quality=80&amp;size=b9999_10000&amp;sec=1599543002314&amp;di=e609c986ea964c9164a285334c6b94ba&amp;imgtype=0&amp;src=http%3A%2F%2Fpics6.baidu.com%2Ffeed%2Fa8773912b31bb051b0a9e2267fc7cfb34bede077.jpeg%3Ftoken%3D6721f8fa6c928fbccc4f3e6dacc412df">
            <a:extLst>
              <a:ext uri="{FF2B5EF4-FFF2-40B4-BE49-F238E27FC236}">
                <a16:creationId xmlns:a16="http://schemas.microsoft.com/office/drawing/2014/main" id="{D2FE8BCB-1BEB-49D8-8A88-78BA10E4E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3992"/>
          <a:stretch>
            <a:fillRect/>
          </a:stretch>
        </p:blipFill>
        <p:spPr bwMode="auto">
          <a:xfrm>
            <a:off x="4732338" y="4578350"/>
            <a:ext cx="4411662"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descr="https://timgsa.baidu.com/timg?image&amp;quality=80&amp;size=b9999_10000&amp;sec=1599543002314&amp;di=e609c986ea964c9164a285334c6b94ba&amp;imgtype=0&amp;src=http%3A%2F%2Fpics6.baidu.com%2Ffeed%2Fa8773912b31bb051b0a9e2267fc7cfb34bede077.jpeg%3Ftoken%3D6721f8fa6c928fbccc4f3e6dacc412df">
            <a:extLst>
              <a:ext uri="{FF2B5EF4-FFF2-40B4-BE49-F238E27FC236}">
                <a16:creationId xmlns:a16="http://schemas.microsoft.com/office/drawing/2014/main" id="{2EBE15A4-6F33-41C0-9A53-AC595FC83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6857"/>
          <a:stretch>
            <a:fillRect/>
          </a:stretch>
        </p:blipFill>
        <p:spPr bwMode="auto">
          <a:xfrm>
            <a:off x="514350" y="4603750"/>
            <a:ext cx="3938588"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文本框 31745">
            <a:extLst>
              <a:ext uri="{FF2B5EF4-FFF2-40B4-BE49-F238E27FC236}">
                <a16:creationId xmlns:a16="http://schemas.microsoft.com/office/drawing/2014/main" id="{39D166CA-CE5A-408C-94AA-EFDF8CB411FA}"/>
              </a:ext>
            </a:extLst>
          </p:cNvPr>
          <p:cNvSpPr>
            <a:spLocks noChangeArrowheads="1"/>
          </p:cNvSpPr>
          <p:nvPr/>
        </p:nvSpPr>
        <p:spPr bwMode="auto">
          <a:xfrm>
            <a:off x="1152525" y="473323"/>
            <a:ext cx="71596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 World Food Situation and Security Risk </a:t>
            </a:r>
            <a:endParaRPr lang="zh-CN" altLang="en-US" sz="3000" b="1" dirty="0">
              <a:solidFill>
                <a:srgbClr val="002060"/>
              </a:solidFill>
              <a:latin typeface="+mn-lt"/>
              <a:ea typeface="+mn-ea"/>
              <a:cs typeface="+mn-ea"/>
              <a:sym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DCFC388B-5EAC-4E34-BD9E-A0CF83E658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2959100"/>
            <a:ext cx="3825875"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7">
            <a:extLst>
              <a:ext uri="{FF2B5EF4-FFF2-40B4-BE49-F238E27FC236}">
                <a16:creationId xmlns:a16="http://schemas.microsoft.com/office/drawing/2014/main" id="{1BC64B67-0BAB-45EF-90CC-341694EFBF68}"/>
              </a:ext>
            </a:extLst>
          </p:cNvPr>
          <p:cNvSpPr>
            <a:spLocks noRot="1" noChangeArrowheads="1"/>
          </p:cNvSpPr>
          <p:nvPr/>
        </p:nvSpPr>
        <p:spPr bwMode="auto">
          <a:xfrm>
            <a:off x="12390438" y="4005263"/>
            <a:ext cx="29908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Char char="•"/>
            </a:pPr>
            <a:endParaRPr lang="zh-CN" altLang="en-US" sz="2400" b="1">
              <a:latin typeface="+mn-lt"/>
              <a:ea typeface="+mn-ea"/>
              <a:cs typeface="+mn-ea"/>
              <a:sym typeface="+mn-lt"/>
            </a:endParaRPr>
          </a:p>
        </p:txBody>
      </p:sp>
      <p:sp>
        <p:nvSpPr>
          <p:cNvPr id="8196" name="Rectangle 7">
            <a:extLst>
              <a:ext uri="{FF2B5EF4-FFF2-40B4-BE49-F238E27FC236}">
                <a16:creationId xmlns:a16="http://schemas.microsoft.com/office/drawing/2014/main" id="{9A50968C-9406-418A-9266-6D7A30786D99}"/>
              </a:ext>
            </a:extLst>
          </p:cNvPr>
          <p:cNvSpPr>
            <a:spLocks noRot="1" noChangeArrowheads="1"/>
          </p:cNvSpPr>
          <p:nvPr/>
        </p:nvSpPr>
        <p:spPr bwMode="auto">
          <a:xfrm>
            <a:off x="547687" y="922338"/>
            <a:ext cx="84105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indent="406400">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buClrTx/>
              <a:buSzTx/>
              <a:buFont typeface="Arial" panose="020B0604020202020204" pitchFamily="34" charset="0"/>
              <a:buChar char="•"/>
            </a:pPr>
            <a:r>
              <a:rPr sz="2000" b="1" baseline="0" dirty="0">
                <a:solidFill>
                  <a:srgbClr val="FF0000"/>
                </a:solidFill>
                <a:latin typeface="+mn-lt"/>
                <a:ea typeface="+mn-ea"/>
                <a:cs typeface="+mn-ea"/>
                <a:sym typeface="+mn-lt"/>
              </a:rPr>
              <a:t>T</a:t>
            </a:r>
            <a:r>
              <a:rPr lang="en-US" altLang="zh-CN" sz="2000" b="1" baseline="0" dirty="0">
                <a:solidFill>
                  <a:srgbClr val="FF0000"/>
                </a:solidFill>
                <a:latin typeface="+mn-lt"/>
                <a:ea typeface="+mn-ea"/>
                <a:cs typeface="+mn-ea"/>
                <a:sym typeface="+mn-lt"/>
              </a:rPr>
              <a:t>he</a:t>
            </a:r>
            <a:r>
              <a:rPr sz="2000" b="1" baseline="0" dirty="0">
                <a:solidFill>
                  <a:srgbClr val="FF0000"/>
                </a:solidFill>
                <a:latin typeface="+mn-lt"/>
                <a:ea typeface="+mn-ea"/>
                <a:cs typeface="+mn-ea"/>
                <a:sym typeface="+mn-lt"/>
              </a:rPr>
              <a:t> world is still facing severe food security challenges. </a:t>
            </a:r>
            <a:r>
              <a:rPr lang="en-US" altLang="zh-CN" sz="2000" b="1" dirty="0">
                <a:solidFill>
                  <a:srgbClr val="FF0000"/>
                </a:solidFill>
                <a:latin typeface="+mn-lt"/>
                <a:ea typeface="+mn-ea"/>
                <a:cs typeface="+mn-ea"/>
                <a:sym typeface="+mn-lt"/>
              </a:rPr>
              <a:t>O</a:t>
            </a:r>
            <a:r>
              <a:rPr sz="2000" b="1" baseline="0" dirty="0">
                <a:solidFill>
                  <a:srgbClr val="FF0000"/>
                </a:solidFill>
                <a:latin typeface="+mn-lt"/>
                <a:ea typeface="+mn-ea"/>
                <a:cs typeface="+mn-ea"/>
                <a:sym typeface="+mn-lt"/>
              </a:rPr>
              <a:t>ver 800 million </a:t>
            </a:r>
            <a:r>
              <a:rPr sz="2000" b="1" baseline="0" dirty="0">
                <a:latin typeface="+mn-lt"/>
                <a:ea typeface="+mn-ea"/>
                <a:cs typeface="+mn-ea"/>
                <a:sym typeface="+mn-lt"/>
              </a:rPr>
              <a:t>people </a:t>
            </a:r>
            <a:r>
              <a:rPr lang="en-US" altLang="zh-CN" sz="2000" b="1" baseline="0" dirty="0">
                <a:latin typeface="+mn-lt"/>
                <a:ea typeface="+mn-ea"/>
                <a:cs typeface="+mn-ea"/>
                <a:sym typeface="+mn-lt"/>
              </a:rPr>
              <a:t>are</a:t>
            </a:r>
            <a:r>
              <a:rPr lang="zh-CN" altLang="en-US" sz="2000" b="1" baseline="0" dirty="0">
                <a:latin typeface="+mn-lt"/>
                <a:ea typeface="+mn-ea"/>
                <a:cs typeface="+mn-ea"/>
                <a:sym typeface="+mn-lt"/>
              </a:rPr>
              <a:t> </a:t>
            </a:r>
            <a:r>
              <a:rPr sz="2000" b="1" baseline="0" dirty="0">
                <a:latin typeface="+mn-lt"/>
                <a:ea typeface="+mn-ea"/>
                <a:cs typeface="+mn-ea"/>
                <a:sym typeface="+mn-lt"/>
              </a:rPr>
              <a:t>suffering from hunger.</a:t>
            </a:r>
            <a:r>
              <a:rPr dirty="0">
                <a:latin typeface="+mn-lt"/>
                <a:ea typeface="+mn-ea"/>
                <a:cs typeface="+mn-ea"/>
                <a:sym typeface="+mn-lt"/>
              </a:rPr>
              <a:t> </a:t>
            </a:r>
            <a:endParaRPr lang="zh-CN" altLang="en-US" sz="2000" b="1" dirty="0">
              <a:latin typeface="+mn-lt"/>
              <a:ea typeface="+mn-ea"/>
              <a:cs typeface="+mn-ea"/>
              <a:sym typeface="+mn-lt"/>
            </a:endParaRPr>
          </a:p>
        </p:txBody>
      </p:sp>
      <p:sp>
        <p:nvSpPr>
          <p:cNvPr id="8197" name="椭圆 1">
            <a:extLst>
              <a:ext uri="{FF2B5EF4-FFF2-40B4-BE49-F238E27FC236}">
                <a16:creationId xmlns:a16="http://schemas.microsoft.com/office/drawing/2014/main" id="{67944ECA-0A3D-4DA9-AB6B-BA19664475C9}"/>
              </a:ext>
            </a:extLst>
          </p:cNvPr>
          <p:cNvSpPr>
            <a:spLocks noChangeArrowheads="1"/>
          </p:cNvSpPr>
          <p:nvPr/>
        </p:nvSpPr>
        <p:spPr bwMode="auto">
          <a:xfrm>
            <a:off x="3140075" y="4530725"/>
            <a:ext cx="2976563" cy="1885950"/>
          </a:xfrm>
          <a:prstGeom prst="ellipse">
            <a:avLst/>
          </a:prstGeom>
          <a:solidFill>
            <a:schemeClr val="accent1"/>
          </a:solidFill>
          <a:ln w="25400">
            <a:solidFill>
              <a:srgbClr val="6A600F"/>
            </a:solidFill>
            <a:round/>
            <a:headEnd/>
            <a:tailEnd/>
          </a:ln>
        </p:spPr>
        <p:txBody>
          <a:bodyPr anchor="ct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800" b="1" baseline="0" dirty="0">
                <a:solidFill>
                  <a:srgbClr val="FFFFFF"/>
                </a:solidFill>
                <a:latin typeface="+mn-lt"/>
                <a:ea typeface="+mn-ea"/>
                <a:cs typeface="+mn-ea"/>
                <a:sym typeface="+mn-lt"/>
              </a:rPr>
              <a:t>Severe food security challenges</a:t>
            </a:r>
            <a:r>
              <a:rPr dirty="0">
                <a:latin typeface="+mn-lt"/>
                <a:ea typeface="+mn-ea"/>
                <a:cs typeface="+mn-ea"/>
                <a:sym typeface="+mn-lt"/>
              </a:rPr>
              <a:t> </a:t>
            </a:r>
            <a:endParaRPr lang="zh-CN" altLang="en-US" sz="1800" dirty="0">
              <a:latin typeface="+mn-lt"/>
              <a:ea typeface="+mn-ea"/>
              <a:cs typeface="+mn-ea"/>
              <a:sym typeface="+mn-lt"/>
            </a:endParaRPr>
          </a:p>
        </p:txBody>
      </p:sp>
      <p:sp>
        <p:nvSpPr>
          <p:cNvPr id="8198" name="文本框 31745">
            <a:extLst>
              <a:ext uri="{FF2B5EF4-FFF2-40B4-BE49-F238E27FC236}">
                <a16:creationId xmlns:a16="http://schemas.microsoft.com/office/drawing/2014/main" id="{3838072C-DB2C-4F5C-8B3A-E58602FFA6CF}"/>
              </a:ext>
            </a:extLst>
          </p:cNvPr>
          <p:cNvSpPr>
            <a:spLocks noChangeArrowheads="1"/>
          </p:cNvSpPr>
          <p:nvPr/>
        </p:nvSpPr>
        <p:spPr bwMode="auto">
          <a:xfrm>
            <a:off x="917575" y="505748"/>
            <a:ext cx="73088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 World Food Situation and Security Risk </a:t>
            </a:r>
            <a:endParaRPr lang="zh-CN" altLang="en-US" sz="3000" b="1" dirty="0">
              <a:solidFill>
                <a:srgbClr val="002060"/>
              </a:solidFill>
              <a:latin typeface="+mn-lt"/>
              <a:ea typeface="+mn-ea"/>
              <a:cs typeface="+mn-ea"/>
              <a:sym typeface="+mn-lt"/>
            </a:endParaRPr>
          </a:p>
        </p:txBody>
      </p:sp>
      <p:pic>
        <p:nvPicPr>
          <p:cNvPr id="8199" name="Picture 2" descr="C:\Users\Administrator\Desktop\u=1249802447,2332319844&amp;fm=26&amp;gp=0.jpg">
            <a:extLst>
              <a:ext uri="{FF2B5EF4-FFF2-40B4-BE49-F238E27FC236}">
                <a16:creationId xmlns:a16="http://schemas.microsoft.com/office/drawing/2014/main" id="{279332FE-0313-4F2B-9C51-69C6DF423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225" y="4483100"/>
            <a:ext cx="2420938"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grpSp>
        <p:nvGrpSpPr>
          <p:cNvPr id="9218" name="组合 9218">
            <a:extLst>
              <a:ext uri="{FF2B5EF4-FFF2-40B4-BE49-F238E27FC236}">
                <a16:creationId xmlns:a16="http://schemas.microsoft.com/office/drawing/2014/main" id="{97F98CBC-350A-469F-8D1F-57FCA144CDA3}"/>
              </a:ext>
            </a:extLst>
          </p:cNvPr>
          <p:cNvGrpSpPr>
            <a:grpSpLocks/>
          </p:cNvGrpSpPr>
          <p:nvPr/>
        </p:nvGrpSpPr>
        <p:grpSpPr bwMode="auto">
          <a:xfrm>
            <a:off x="828675" y="1212850"/>
            <a:ext cx="7634288" cy="3922713"/>
            <a:chOff x="0" y="0"/>
            <a:chExt cx="9369425" cy="3638550"/>
          </a:xfrm>
        </p:grpSpPr>
        <p:sp>
          <p:nvSpPr>
            <p:cNvPr id="9227" name="Oval 11">
              <a:extLst>
                <a:ext uri="{FF2B5EF4-FFF2-40B4-BE49-F238E27FC236}">
                  <a16:creationId xmlns:a16="http://schemas.microsoft.com/office/drawing/2014/main" id="{A431E73F-8FB7-4825-A638-86874A67BF96}"/>
                </a:ext>
              </a:extLst>
            </p:cNvPr>
            <p:cNvSpPr>
              <a:spLocks noChangeArrowheads="1"/>
            </p:cNvSpPr>
            <p:nvPr/>
          </p:nvSpPr>
          <p:spPr bwMode="auto">
            <a:xfrm>
              <a:off x="2779713" y="1160462"/>
              <a:ext cx="3625850" cy="1863725"/>
            </a:xfrm>
            <a:prstGeom prst="ellipse">
              <a:avLst/>
            </a:prstGeom>
            <a:gradFill rotWithShape="1">
              <a:gsLst>
                <a:gs pos="0">
                  <a:srgbClr val="000000"/>
                </a:gs>
                <a:gs pos="100000">
                  <a:srgbClr val="DD00DD"/>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endParaRPr lang="zh-CN" altLang="en-US" sz="2400">
                <a:solidFill>
                  <a:srgbClr val="000000"/>
                </a:solidFill>
                <a:latin typeface="+mn-lt"/>
                <a:ea typeface="+mn-ea"/>
                <a:cs typeface="+mn-ea"/>
                <a:sym typeface="+mn-lt"/>
              </a:endParaRPr>
            </a:p>
          </p:txBody>
        </p:sp>
        <p:sp>
          <p:nvSpPr>
            <p:cNvPr id="9228" name="AutoShape 26">
              <a:extLst>
                <a:ext uri="{FF2B5EF4-FFF2-40B4-BE49-F238E27FC236}">
                  <a16:creationId xmlns:a16="http://schemas.microsoft.com/office/drawing/2014/main" id="{C9DDEDAE-13C8-4925-9B10-4667692D42AA}"/>
                </a:ext>
              </a:extLst>
            </p:cNvPr>
            <p:cNvSpPr>
              <a:spLocks noChangeArrowheads="1"/>
            </p:cNvSpPr>
            <p:nvPr/>
          </p:nvSpPr>
          <p:spPr bwMode="auto">
            <a:xfrm>
              <a:off x="0" y="15875"/>
              <a:ext cx="3571121" cy="3609975"/>
            </a:xfrm>
            <a:prstGeom prst="rightArrow">
              <a:avLst>
                <a:gd name="adj1" fmla="val 90639"/>
                <a:gd name="adj2" fmla="val 32259"/>
              </a:avLst>
            </a:prstGeom>
            <a:solidFill>
              <a:srgbClr val="B2B2B2">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Clr>
                  <a:srgbClr val="FFCC66"/>
                </a:buClr>
                <a:buFont typeface="Wingdings" panose="05000000000000000000" pitchFamily="2" charset="2"/>
                <a:buNone/>
              </a:pPr>
              <a:endParaRPr lang="zh-CN" altLang="en-US" sz="1600">
                <a:solidFill>
                  <a:srgbClr val="000000"/>
                </a:solidFill>
                <a:latin typeface="+mn-lt"/>
                <a:ea typeface="+mn-ea"/>
                <a:cs typeface="+mn-ea"/>
                <a:sym typeface="+mn-lt"/>
              </a:endParaRPr>
            </a:p>
            <a:p>
              <a:pPr eaLnBrk="1" hangingPunct="1">
                <a:buClr>
                  <a:srgbClr val="FFCC66"/>
                </a:buClr>
                <a:buFont typeface="Wingdings" panose="05000000000000000000" pitchFamily="2" charset="2"/>
                <a:buNone/>
              </a:pPr>
              <a:endParaRPr lang="zh-CN" altLang="en-US" sz="1600">
                <a:solidFill>
                  <a:srgbClr val="000000"/>
                </a:solidFill>
                <a:latin typeface="+mn-lt"/>
                <a:ea typeface="+mn-ea"/>
                <a:cs typeface="+mn-ea"/>
                <a:sym typeface="+mn-lt"/>
              </a:endParaRPr>
            </a:p>
            <a:p>
              <a:pPr eaLnBrk="1" hangingPunct="1">
                <a:buClr>
                  <a:srgbClr val="FFCC66"/>
                </a:buClr>
                <a:buFont typeface="Wingdings" panose="05000000000000000000" pitchFamily="2" charset="2"/>
                <a:buNone/>
              </a:pPr>
              <a:endParaRPr lang="zh-CN" altLang="en-US" sz="1600">
                <a:solidFill>
                  <a:srgbClr val="000000"/>
                </a:solidFill>
                <a:latin typeface="+mn-lt"/>
                <a:ea typeface="+mn-ea"/>
                <a:cs typeface="+mn-ea"/>
                <a:sym typeface="+mn-lt"/>
              </a:endParaRPr>
            </a:p>
          </p:txBody>
        </p:sp>
        <p:sp>
          <p:nvSpPr>
            <p:cNvPr id="9229" name="AutoShape 29">
              <a:extLst>
                <a:ext uri="{FF2B5EF4-FFF2-40B4-BE49-F238E27FC236}">
                  <a16:creationId xmlns:a16="http://schemas.microsoft.com/office/drawing/2014/main" id="{2FD758DF-C34D-42A0-9A57-D788EEF78878}"/>
                </a:ext>
              </a:extLst>
            </p:cNvPr>
            <p:cNvSpPr>
              <a:spLocks noChangeArrowheads="1"/>
            </p:cNvSpPr>
            <p:nvPr/>
          </p:nvSpPr>
          <p:spPr bwMode="auto">
            <a:xfrm>
              <a:off x="5766534" y="0"/>
              <a:ext cx="3602891" cy="3638550"/>
            </a:xfrm>
            <a:prstGeom prst="leftArrow">
              <a:avLst>
                <a:gd name="adj1" fmla="val 91463"/>
                <a:gd name="adj2" fmla="val 33278"/>
              </a:avLst>
            </a:prstGeom>
            <a:solidFill>
              <a:srgbClr val="B2B2B2">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Clr>
                  <a:srgbClr val="FFCC66"/>
                </a:buClr>
                <a:buFont typeface="Wingdings" panose="05000000000000000000" pitchFamily="2" charset="2"/>
                <a:buNone/>
              </a:pPr>
              <a:endParaRPr lang="zh-CN" altLang="en-US" sz="1600">
                <a:solidFill>
                  <a:srgbClr val="000000"/>
                </a:solidFill>
                <a:latin typeface="+mn-lt"/>
                <a:ea typeface="+mn-ea"/>
                <a:cs typeface="+mn-ea"/>
                <a:sym typeface="+mn-lt"/>
              </a:endParaRPr>
            </a:p>
          </p:txBody>
        </p:sp>
        <p:sp>
          <p:nvSpPr>
            <p:cNvPr id="9230" name="AutoShape 32">
              <a:extLst>
                <a:ext uri="{FF2B5EF4-FFF2-40B4-BE49-F238E27FC236}">
                  <a16:creationId xmlns:a16="http://schemas.microsoft.com/office/drawing/2014/main" id="{57CE9ED0-9BE9-48C2-9735-D448BB04C182}"/>
                </a:ext>
              </a:extLst>
            </p:cNvPr>
            <p:cNvSpPr>
              <a:spLocks noChangeArrowheads="1"/>
            </p:cNvSpPr>
            <p:nvPr/>
          </p:nvSpPr>
          <p:spPr bwMode="auto">
            <a:xfrm>
              <a:off x="125498" y="163513"/>
              <a:ext cx="3309005" cy="3295650"/>
            </a:xfrm>
            <a:prstGeom prst="rightArrow">
              <a:avLst>
                <a:gd name="adj1" fmla="val 90657"/>
                <a:gd name="adj2" fmla="val 31061"/>
              </a:avLst>
            </a:prstGeom>
            <a:gradFill rotWithShape="1">
              <a:gsLst>
                <a:gs pos="0">
                  <a:srgbClr val="99CCFF"/>
                </a:gs>
                <a:gs pos="100000">
                  <a:srgbClr val="6699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Clr>
                  <a:srgbClr val="FFCC66"/>
                </a:buClr>
                <a:buFont typeface="Wingdings" panose="05000000000000000000" pitchFamily="2" charset="2"/>
                <a:buChar char="l"/>
              </a:pPr>
              <a:endParaRPr lang="zh-CN" altLang="en-US" sz="1600">
                <a:solidFill>
                  <a:srgbClr val="000000"/>
                </a:solidFill>
                <a:latin typeface="+mn-lt"/>
                <a:ea typeface="+mn-ea"/>
                <a:cs typeface="+mn-ea"/>
                <a:sym typeface="+mn-lt"/>
              </a:endParaRPr>
            </a:p>
            <a:p>
              <a:pPr eaLnBrk="1" hangingPunct="1">
                <a:buClr>
                  <a:srgbClr val="FFCC66"/>
                </a:buClr>
              </a:pPr>
              <a:endParaRPr lang="zh-CN" altLang="en-US" sz="1600">
                <a:solidFill>
                  <a:srgbClr val="000000"/>
                </a:solidFill>
                <a:latin typeface="+mn-lt"/>
                <a:ea typeface="+mn-ea"/>
                <a:cs typeface="+mn-ea"/>
                <a:sym typeface="+mn-lt"/>
              </a:endParaRPr>
            </a:p>
          </p:txBody>
        </p:sp>
        <p:sp>
          <p:nvSpPr>
            <p:cNvPr id="9231" name="AutoShape 34">
              <a:extLst>
                <a:ext uri="{FF2B5EF4-FFF2-40B4-BE49-F238E27FC236}">
                  <a16:creationId xmlns:a16="http://schemas.microsoft.com/office/drawing/2014/main" id="{5C29A74D-A90C-4FC2-978F-8A12CAECC6CC}"/>
                </a:ext>
              </a:extLst>
            </p:cNvPr>
            <p:cNvSpPr>
              <a:spLocks noChangeArrowheads="1"/>
            </p:cNvSpPr>
            <p:nvPr/>
          </p:nvSpPr>
          <p:spPr bwMode="auto">
            <a:xfrm>
              <a:off x="5903151" y="165100"/>
              <a:ext cx="3382079" cy="3308350"/>
            </a:xfrm>
            <a:prstGeom prst="leftArrow">
              <a:avLst>
                <a:gd name="adj1" fmla="val 92426"/>
                <a:gd name="adj2" fmla="val 32240"/>
              </a:avLst>
            </a:prstGeom>
            <a:gradFill rotWithShape="1">
              <a:gsLst>
                <a:gs pos="0">
                  <a:srgbClr val="3366FF"/>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Clr>
                  <a:srgbClr val="FFCC66"/>
                </a:buClr>
                <a:buFont typeface="Wingdings" panose="05000000000000000000" pitchFamily="2" charset="2"/>
                <a:buChar char="l"/>
              </a:pPr>
              <a:endParaRPr lang="zh-CN" altLang="en-US" sz="1600">
                <a:solidFill>
                  <a:srgbClr val="000000"/>
                </a:solidFill>
                <a:latin typeface="+mn-lt"/>
                <a:ea typeface="+mn-ea"/>
                <a:cs typeface="+mn-ea"/>
                <a:sym typeface="+mn-lt"/>
              </a:endParaRPr>
            </a:p>
            <a:p>
              <a:pPr eaLnBrk="1" hangingPunct="1">
                <a:buClr>
                  <a:srgbClr val="FFCC66"/>
                </a:buClr>
                <a:buFont typeface="Wingdings" panose="05000000000000000000" pitchFamily="2" charset="2"/>
                <a:buChar char="l"/>
              </a:pPr>
              <a:endParaRPr lang="zh-CN" altLang="en-US" sz="1600">
                <a:solidFill>
                  <a:srgbClr val="000000"/>
                </a:solidFill>
                <a:latin typeface="+mn-lt"/>
                <a:ea typeface="+mn-ea"/>
                <a:cs typeface="+mn-ea"/>
                <a:sym typeface="+mn-lt"/>
              </a:endParaRPr>
            </a:p>
            <a:p>
              <a:pPr eaLnBrk="1" hangingPunct="1">
                <a:buClr>
                  <a:srgbClr val="FFCC66"/>
                </a:buClr>
                <a:buFont typeface="Wingdings" panose="05000000000000000000" pitchFamily="2" charset="2"/>
                <a:buChar char="l"/>
              </a:pPr>
              <a:endParaRPr lang="zh-CN" altLang="en-US" sz="1600">
                <a:solidFill>
                  <a:srgbClr val="000000"/>
                </a:solidFill>
                <a:latin typeface="+mn-lt"/>
                <a:ea typeface="+mn-ea"/>
                <a:cs typeface="+mn-ea"/>
                <a:sym typeface="+mn-lt"/>
              </a:endParaRPr>
            </a:p>
            <a:p>
              <a:pPr eaLnBrk="1" hangingPunct="1">
                <a:buClr>
                  <a:srgbClr val="FFCC66"/>
                </a:buClr>
              </a:pPr>
              <a:endParaRPr lang="zh-CN" altLang="en-US" sz="1600">
                <a:solidFill>
                  <a:srgbClr val="000000"/>
                </a:solidFill>
                <a:latin typeface="+mn-lt"/>
                <a:ea typeface="+mn-ea"/>
                <a:cs typeface="+mn-ea"/>
                <a:sym typeface="+mn-lt"/>
              </a:endParaRPr>
            </a:p>
          </p:txBody>
        </p:sp>
        <p:sp>
          <p:nvSpPr>
            <p:cNvPr id="9232" name="Oval 36">
              <a:extLst>
                <a:ext uri="{FF2B5EF4-FFF2-40B4-BE49-F238E27FC236}">
                  <a16:creationId xmlns:a16="http://schemas.microsoft.com/office/drawing/2014/main" id="{A9203123-4383-45D4-BC50-085D43C3F7CD}"/>
                </a:ext>
              </a:extLst>
            </p:cNvPr>
            <p:cNvSpPr>
              <a:spLocks noChangeArrowheads="1"/>
            </p:cNvSpPr>
            <p:nvPr/>
          </p:nvSpPr>
          <p:spPr bwMode="auto">
            <a:xfrm>
              <a:off x="3625132" y="1087438"/>
              <a:ext cx="2088978" cy="1441450"/>
            </a:xfrm>
            <a:prstGeom prst="ellipse">
              <a:avLst/>
            </a:prstGeom>
            <a:gradFill rotWithShape="1">
              <a:gsLst>
                <a:gs pos="0">
                  <a:srgbClr val="DD00DD"/>
                </a:gs>
                <a:gs pos="100000">
                  <a:srgbClr val="3333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1300" dirty="0">
                  <a:solidFill>
                    <a:schemeClr val="bg1"/>
                  </a:solidFill>
                  <a:latin typeface="+mn-lt"/>
                  <a:ea typeface="+mn-ea"/>
                  <a:cs typeface="+mn-ea"/>
                  <a:sym typeface="+mn-lt"/>
                </a:rPr>
                <a:t>Unforeseen challenges</a:t>
              </a:r>
              <a:r>
                <a:rPr sz="1300" dirty="0">
                  <a:latin typeface="+mn-lt"/>
                  <a:ea typeface="+mn-ea"/>
                  <a:cs typeface="+mn-ea"/>
                  <a:sym typeface="+mn-lt"/>
                </a:rPr>
                <a:t> </a:t>
              </a:r>
              <a:endParaRPr lang="zh-CN" altLang="en-US" sz="1300" dirty="0">
                <a:latin typeface="+mn-lt"/>
                <a:ea typeface="+mn-ea"/>
                <a:cs typeface="+mn-ea"/>
                <a:sym typeface="+mn-lt"/>
              </a:endParaRPr>
            </a:p>
          </p:txBody>
        </p:sp>
      </p:grpSp>
      <p:sp>
        <p:nvSpPr>
          <p:cNvPr id="9219" name="灯片编号占位符 1">
            <a:extLst>
              <a:ext uri="{FF2B5EF4-FFF2-40B4-BE49-F238E27FC236}">
                <a16:creationId xmlns:a16="http://schemas.microsoft.com/office/drawing/2014/main" id="{9E1E476E-5DE6-4C84-B6DC-EECDD99BFBE3}"/>
              </a:ext>
            </a:extLst>
          </p:cNvPr>
          <p:cNvSpPr>
            <a:spLocks noGrp="1" noChangeArrowheads="1"/>
          </p:cNvSpPr>
          <p:nvPr/>
        </p:nvSpPr>
        <p:spPr bwMode="auto">
          <a:xfrm>
            <a:off x="10948988" y="6477000"/>
            <a:ext cx="1600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r" eaLnBrk="1" hangingPunct="1">
              <a:spcBef>
                <a:spcPct val="0"/>
              </a:spcBef>
              <a:buClrTx/>
              <a:buSzTx/>
              <a:buFont typeface="Arial" panose="020B0604020202020204" pitchFamily="34" charset="0"/>
              <a:buNone/>
            </a:pPr>
            <a:r>
              <a:rPr sz="1400" baseline="0" dirty="0">
                <a:solidFill>
                  <a:srgbClr val="000000"/>
                </a:solidFill>
                <a:latin typeface="+mn-lt"/>
                <a:ea typeface="+mn-ea"/>
                <a:cs typeface="+mn-ea"/>
                <a:sym typeface="+mn-lt"/>
              </a:rPr>
              <a:t>8</a:t>
            </a:r>
            <a:endParaRPr lang="en-US" altLang="zh-CN" sz="1400" dirty="0">
              <a:latin typeface="+mn-lt"/>
              <a:ea typeface="+mn-ea"/>
              <a:cs typeface="+mn-ea"/>
              <a:sym typeface="+mn-lt"/>
            </a:endParaRPr>
          </a:p>
        </p:txBody>
      </p:sp>
      <p:sp>
        <p:nvSpPr>
          <p:cNvPr id="9222" name="Rectangle 82">
            <a:extLst>
              <a:ext uri="{FF2B5EF4-FFF2-40B4-BE49-F238E27FC236}">
                <a16:creationId xmlns:a16="http://schemas.microsoft.com/office/drawing/2014/main" id="{442ACF6B-A5A2-4580-9DAF-6C7D52ED89FC}"/>
              </a:ext>
            </a:extLst>
          </p:cNvPr>
          <p:cNvSpPr>
            <a:spLocks noChangeArrowheads="1"/>
          </p:cNvSpPr>
          <p:nvPr/>
        </p:nvSpPr>
        <p:spPr bwMode="auto">
          <a:xfrm>
            <a:off x="681037" y="822481"/>
            <a:ext cx="8089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baseline="0" dirty="0">
                <a:latin typeface="+mn-lt"/>
                <a:ea typeface="+mn-ea"/>
                <a:cs typeface="+mn-ea"/>
                <a:sym typeface="+mn-lt"/>
              </a:rPr>
              <a:t>1. The global food supply and demand situation and price trends are extremely complicated</a:t>
            </a:r>
            <a:r>
              <a:rPr sz="2000" dirty="0">
                <a:latin typeface="+mn-lt"/>
                <a:ea typeface="+mn-ea"/>
                <a:cs typeface="+mn-ea"/>
                <a:sym typeface="+mn-lt"/>
              </a:rPr>
              <a:t> </a:t>
            </a:r>
            <a:endParaRPr lang="zh-CN" altLang="en-US" sz="2000" dirty="0">
              <a:solidFill>
                <a:schemeClr val="bg1"/>
              </a:solidFill>
              <a:latin typeface="+mn-lt"/>
              <a:ea typeface="+mn-ea"/>
              <a:cs typeface="+mn-ea"/>
              <a:sym typeface="+mn-lt"/>
            </a:endParaRPr>
          </a:p>
        </p:txBody>
      </p:sp>
      <p:sp>
        <p:nvSpPr>
          <p:cNvPr id="9223" name="文本框 31745">
            <a:extLst>
              <a:ext uri="{FF2B5EF4-FFF2-40B4-BE49-F238E27FC236}">
                <a16:creationId xmlns:a16="http://schemas.microsoft.com/office/drawing/2014/main" id="{88C3BDC6-2793-412A-88A5-40C84E8B8829}"/>
              </a:ext>
            </a:extLst>
          </p:cNvPr>
          <p:cNvSpPr>
            <a:spLocks noChangeArrowheads="1"/>
          </p:cNvSpPr>
          <p:nvPr/>
        </p:nvSpPr>
        <p:spPr bwMode="auto">
          <a:xfrm>
            <a:off x="1133476" y="240186"/>
            <a:ext cx="726852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000" b="1" baseline="0" dirty="0">
                <a:solidFill>
                  <a:srgbClr val="002060"/>
                </a:solidFill>
                <a:latin typeface="+mn-lt"/>
                <a:ea typeface="+mn-ea"/>
                <a:cs typeface="+mn-ea"/>
                <a:sym typeface="+mn-lt"/>
              </a:rPr>
              <a:t>I. World Food Situation and Security Risk </a:t>
            </a:r>
            <a:endParaRPr lang="zh-CN" altLang="en-US" sz="3000" dirty="0">
              <a:latin typeface="+mn-lt"/>
              <a:ea typeface="+mn-ea"/>
              <a:cs typeface="+mn-ea"/>
              <a:sym typeface="+mn-lt"/>
            </a:endParaRPr>
          </a:p>
        </p:txBody>
      </p:sp>
      <p:pic>
        <p:nvPicPr>
          <p:cNvPr id="9224" name="Picture 2" descr="C:\Users\Administrator\Desktop\u=741615121,3745264044&amp;fm=26&amp;gp=0.jpg">
            <a:extLst>
              <a:ext uri="{FF2B5EF4-FFF2-40B4-BE49-F238E27FC236}">
                <a16:creationId xmlns:a16="http://schemas.microsoft.com/office/drawing/2014/main" id="{04353A99-2DF5-4F6C-B9C3-7B0E225F62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25" y="5129213"/>
            <a:ext cx="2592388"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3" descr="C:\Users\Administrator\Desktop\u=1364844214,3950441626&amp;fm=26&amp;gp=0.jpg">
            <a:extLst>
              <a:ext uri="{FF2B5EF4-FFF2-40B4-BE49-F238E27FC236}">
                <a16:creationId xmlns:a16="http://schemas.microsoft.com/office/drawing/2014/main" id="{077CFA28-8F62-4DC9-8826-7CC8C9868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0" y="5124450"/>
            <a:ext cx="23241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4" descr="C:\Users\Administrator\Desktop\u=1788403611,3421294633&amp;fm=26&amp;gp=0.jpg">
            <a:extLst>
              <a:ext uri="{FF2B5EF4-FFF2-40B4-BE49-F238E27FC236}">
                <a16:creationId xmlns:a16="http://schemas.microsoft.com/office/drawing/2014/main" id="{884746C4-A47F-47F7-8678-F9E162EF77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000" y="5149850"/>
            <a:ext cx="263366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82">
            <a:extLst>
              <a:ext uri="{FF2B5EF4-FFF2-40B4-BE49-F238E27FC236}">
                <a16:creationId xmlns:a16="http://schemas.microsoft.com/office/drawing/2014/main" id="{065EFFD3-01C8-46E0-94DD-5E04CB51A64E}"/>
              </a:ext>
            </a:extLst>
          </p:cNvPr>
          <p:cNvSpPr>
            <a:spLocks noChangeArrowheads="1"/>
          </p:cNvSpPr>
          <p:nvPr/>
        </p:nvSpPr>
        <p:spPr bwMode="auto">
          <a:xfrm>
            <a:off x="1014925" y="1823570"/>
            <a:ext cx="1802709"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r>
              <a:rPr lang="en-US" altLang="zh-CN" sz="1400" b="1" dirty="0">
                <a:solidFill>
                  <a:srgbClr val="660066"/>
                </a:solidFill>
                <a:latin typeface="+mn-lt"/>
                <a:ea typeface="+mn-ea"/>
                <a:cs typeface="+mn-ea"/>
                <a:sym typeface="+mn-lt"/>
              </a:rPr>
              <a:t>Locust plague.</a:t>
            </a:r>
            <a:r>
              <a:rPr lang="en-US" altLang="zh-CN" sz="1050" dirty="0">
                <a:latin typeface="+mn-lt"/>
                <a:ea typeface="+mn-ea"/>
                <a:cs typeface="+mn-ea"/>
                <a:sym typeface="+mn-lt"/>
              </a:rPr>
              <a:t> </a:t>
            </a:r>
            <a:r>
              <a:rPr lang="en-US" altLang="zh-CN" sz="1400" b="1" dirty="0">
                <a:solidFill>
                  <a:srgbClr val="660066"/>
                </a:solidFill>
                <a:latin typeface="+mn-lt"/>
                <a:ea typeface="+mn-ea"/>
                <a:cs typeface="+mn-ea"/>
                <a:sym typeface="+mn-lt"/>
              </a:rPr>
              <a:t>If the locust plague continues, global food output will drop by 30% in 2020.</a:t>
            </a:r>
            <a:r>
              <a:rPr lang="en-US" altLang="zh-CN" sz="1050" dirty="0">
                <a:latin typeface="+mn-lt"/>
                <a:ea typeface="+mn-ea"/>
                <a:cs typeface="+mn-ea"/>
                <a:sym typeface="+mn-lt"/>
              </a:rPr>
              <a:t> </a:t>
            </a:r>
            <a:endParaRPr lang="en-US" altLang="zh-CN" sz="1400" b="1" dirty="0">
              <a:solidFill>
                <a:srgbClr val="660066"/>
              </a:solidFill>
              <a:latin typeface="+mn-lt"/>
              <a:ea typeface="+mn-ea"/>
              <a:cs typeface="+mn-ea"/>
              <a:sym typeface="+mn-lt"/>
            </a:endParaRPr>
          </a:p>
          <a:p>
            <a:pPr eaLnBrk="1" hangingPunct="1">
              <a:spcBef>
                <a:spcPct val="0"/>
              </a:spcBef>
              <a:buClrTx/>
              <a:buSzTx/>
              <a:buFont typeface="Arial" panose="020B0604020202020204" pitchFamily="34" charset="0"/>
              <a:buNone/>
            </a:pPr>
            <a:r>
              <a:rPr lang="en-US" altLang="zh-CN" sz="1400" b="1" dirty="0">
                <a:solidFill>
                  <a:srgbClr val="660066"/>
                </a:solidFill>
                <a:latin typeface="+mn-lt"/>
                <a:ea typeface="+mn-ea"/>
                <a:cs typeface="+mn-ea"/>
                <a:sym typeface="+mn-lt"/>
              </a:rPr>
              <a:t>Forest fire.</a:t>
            </a:r>
            <a:r>
              <a:rPr lang="en-US" altLang="zh-CN" sz="1050" dirty="0">
                <a:latin typeface="+mn-lt"/>
                <a:ea typeface="+mn-ea"/>
                <a:cs typeface="+mn-ea"/>
                <a:sym typeface="+mn-lt"/>
              </a:rPr>
              <a:t> </a:t>
            </a:r>
            <a:r>
              <a:rPr lang="en-US" altLang="zh-CN" sz="1400" b="1" dirty="0">
                <a:solidFill>
                  <a:srgbClr val="660066"/>
                </a:solidFill>
                <a:latin typeface="+mn-lt"/>
                <a:ea typeface="+mn-ea"/>
                <a:cs typeface="+mn-ea"/>
                <a:sym typeface="+mn-lt"/>
              </a:rPr>
              <a:t>The forest fire-burned area reached 12 million hectares in Eastern and Southern Australia.</a:t>
            </a:r>
            <a:r>
              <a:rPr lang="en-US" altLang="zh-CN" sz="1050" dirty="0">
                <a:latin typeface="+mn-lt"/>
                <a:ea typeface="+mn-ea"/>
                <a:cs typeface="+mn-ea"/>
                <a:sym typeface="+mn-lt"/>
              </a:rPr>
              <a:t> </a:t>
            </a:r>
            <a:endParaRPr lang="en-US" altLang="zh-CN" sz="1400" b="1" dirty="0">
              <a:solidFill>
                <a:srgbClr val="660066"/>
              </a:solidFill>
              <a:latin typeface="+mn-lt"/>
              <a:ea typeface="+mn-ea"/>
              <a:cs typeface="+mn-ea"/>
              <a:sym typeface="+mn-lt"/>
            </a:endParaRPr>
          </a:p>
          <a:p>
            <a:pPr eaLnBrk="1" hangingPunct="1">
              <a:spcBef>
                <a:spcPct val="0"/>
              </a:spcBef>
              <a:buClrTx/>
              <a:buSzTx/>
              <a:buFont typeface="Arial" panose="020B0604020202020204" pitchFamily="34" charset="0"/>
              <a:buNone/>
            </a:pPr>
            <a:endParaRPr lang="en-US" altLang="zh-CN" sz="1800" b="1" dirty="0">
              <a:solidFill>
                <a:srgbClr val="660066"/>
              </a:solidFill>
              <a:latin typeface="+mn-lt"/>
              <a:ea typeface="+mn-ea"/>
              <a:cs typeface="+mn-ea"/>
              <a:sym typeface="+mn-lt"/>
            </a:endParaRPr>
          </a:p>
        </p:txBody>
      </p:sp>
      <p:sp>
        <p:nvSpPr>
          <p:cNvPr id="18" name="Rectangle 82">
            <a:extLst>
              <a:ext uri="{FF2B5EF4-FFF2-40B4-BE49-F238E27FC236}">
                <a16:creationId xmlns:a16="http://schemas.microsoft.com/office/drawing/2014/main" id="{212DE275-F129-494A-A547-25046F3938AF}"/>
              </a:ext>
            </a:extLst>
          </p:cNvPr>
          <p:cNvSpPr>
            <a:spLocks noChangeArrowheads="1"/>
          </p:cNvSpPr>
          <p:nvPr/>
        </p:nvSpPr>
        <p:spPr bwMode="auto">
          <a:xfrm>
            <a:off x="6407951" y="1771797"/>
            <a:ext cx="180270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None/>
            </a:pPr>
            <a:r>
              <a:rPr lang="en-US" altLang="zh-CN" sz="1400" b="1" baseline="0" dirty="0">
                <a:solidFill>
                  <a:srgbClr val="660066"/>
                </a:solidFill>
                <a:latin typeface="+mn-lt"/>
                <a:ea typeface="+mn-ea"/>
                <a:cs typeface="+mn-ea"/>
                <a:sym typeface="+mn-lt"/>
              </a:rPr>
              <a:t>COVID-19.</a:t>
            </a:r>
            <a:r>
              <a:rPr lang="en-US" altLang="zh-CN" sz="1000" dirty="0">
                <a:latin typeface="+mn-lt"/>
                <a:ea typeface="+mn-ea"/>
                <a:cs typeface="+mn-ea"/>
                <a:sym typeface="+mn-lt"/>
              </a:rPr>
              <a:t> </a:t>
            </a:r>
            <a:r>
              <a:rPr lang="en-US" altLang="zh-CN" sz="1400" b="1" baseline="0" dirty="0">
                <a:solidFill>
                  <a:srgbClr val="660066"/>
                </a:solidFill>
                <a:latin typeface="+mn-lt"/>
                <a:ea typeface="+mn-ea"/>
                <a:cs typeface="+mn-ea"/>
                <a:sym typeface="+mn-lt"/>
              </a:rPr>
              <a:t>Due to </a:t>
            </a:r>
            <a:r>
              <a:rPr lang="en-US" altLang="zh-CN" sz="1400" b="1" dirty="0">
                <a:solidFill>
                  <a:srgbClr val="660066"/>
                </a:solidFill>
                <a:latin typeface="+mn-lt"/>
                <a:ea typeface="+mn-ea"/>
                <a:cs typeface="+mn-ea"/>
                <a:sym typeface="+mn-lt"/>
              </a:rPr>
              <a:t>food hoarding and </a:t>
            </a:r>
            <a:r>
              <a:rPr lang="en-US" altLang="zh-CN" sz="1400" b="1" baseline="0" dirty="0">
                <a:solidFill>
                  <a:srgbClr val="660066"/>
                </a:solidFill>
                <a:latin typeface="+mn-lt"/>
                <a:ea typeface="+mn-ea"/>
                <a:cs typeface="+mn-ea"/>
                <a:sym typeface="+mn-lt"/>
              </a:rPr>
              <a:t>ban on the export of agricultural products, the futures prices of some agricultural products have risen.</a:t>
            </a:r>
            <a:r>
              <a:rPr lang="en-US" altLang="zh-CN" sz="1000" dirty="0">
                <a:latin typeface="+mn-lt"/>
                <a:ea typeface="+mn-ea"/>
                <a:cs typeface="+mn-ea"/>
                <a:sym typeface="+mn-lt"/>
              </a:rPr>
              <a:t> </a:t>
            </a:r>
            <a:endParaRPr lang="en-US" altLang="zh-CN" sz="1600" dirty="0">
              <a:latin typeface="+mn-lt"/>
              <a:ea typeface="+mn-ea"/>
              <a:cs typeface="+mn-ea"/>
              <a:sym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10242" name="灯片编号占位符 1">
            <a:extLst>
              <a:ext uri="{FF2B5EF4-FFF2-40B4-BE49-F238E27FC236}">
                <a16:creationId xmlns:a16="http://schemas.microsoft.com/office/drawing/2014/main" id="{A82DB289-2E4B-41EC-9B53-4D30A087DCCD}"/>
              </a:ext>
            </a:extLst>
          </p:cNvPr>
          <p:cNvSpPr>
            <a:spLocks noGrp="1" noChangeArrowheads="1"/>
          </p:cNvSpPr>
          <p:nvPr/>
        </p:nvSpPr>
        <p:spPr bwMode="auto">
          <a:xfrm>
            <a:off x="10948988" y="6477000"/>
            <a:ext cx="1600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r" eaLnBrk="1" hangingPunct="1">
              <a:spcBef>
                <a:spcPct val="0"/>
              </a:spcBef>
              <a:buClrTx/>
              <a:buSzTx/>
              <a:buFont typeface="Arial" panose="020B0604020202020204" pitchFamily="34" charset="0"/>
              <a:buNone/>
            </a:pPr>
            <a:r>
              <a:rPr sz="1400" baseline="0" dirty="0">
                <a:solidFill>
                  <a:srgbClr val="000000"/>
                </a:solidFill>
                <a:latin typeface="+mn-lt"/>
                <a:ea typeface="+mn-ea"/>
                <a:cs typeface="+mn-ea"/>
                <a:sym typeface="+mn-lt"/>
              </a:rPr>
              <a:t>9</a:t>
            </a:r>
            <a:endParaRPr lang="en-US" altLang="zh-CN" sz="1400" dirty="0">
              <a:latin typeface="+mn-lt"/>
              <a:ea typeface="+mn-ea"/>
              <a:cs typeface="+mn-ea"/>
              <a:sym typeface="+mn-lt"/>
            </a:endParaRPr>
          </a:p>
        </p:txBody>
      </p:sp>
      <p:sp>
        <p:nvSpPr>
          <p:cNvPr id="10243" name="Rectangle 82">
            <a:extLst>
              <a:ext uri="{FF2B5EF4-FFF2-40B4-BE49-F238E27FC236}">
                <a16:creationId xmlns:a16="http://schemas.microsoft.com/office/drawing/2014/main" id="{12A5A44D-F0A4-4F6C-8AEF-0878EEDD8357}"/>
              </a:ext>
            </a:extLst>
          </p:cNvPr>
          <p:cNvSpPr>
            <a:spLocks noChangeArrowheads="1"/>
          </p:cNvSpPr>
          <p:nvPr/>
        </p:nvSpPr>
        <p:spPr bwMode="auto">
          <a:xfrm>
            <a:off x="1060449" y="1036707"/>
            <a:ext cx="75120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baseline="0" dirty="0">
                <a:latin typeface="+mn-lt"/>
                <a:ea typeface="+mn-ea"/>
                <a:cs typeface="+mn-ea"/>
                <a:sym typeface="+mn-lt"/>
              </a:rPr>
              <a:t>2. The global food supply and demand are in balance on the whole</a:t>
            </a:r>
            <a:r>
              <a:rPr sz="2000" dirty="0">
                <a:latin typeface="+mn-lt"/>
                <a:ea typeface="+mn-ea"/>
                <a:cs typeface="+mn-ea"/>
                <a:sym typeface="+mn-lt"/>
              </a:rPr>
              <a:t> </a:t>
            </a:r>
            <a:endParaRPr lang="zh-CN" altLang="en-US" sz="2000" dirty="0">
              <a:solidFill>
                <a:schemeClr val="bg1"/>
              </a:solidFill>
              <a:latin typeface="+mn-lt"/>
              <a:ea typeface="+mn-ea"/>
              <a:cs typeface="+mn-ea"/>
              <a:sym typeface="+mn-lt"/>
            </a:endParaRPr>
          </a:p>
        </p:txBody>
      </p:sp>
      <p:sp>
        <p:nvSpPr>
          <p:cNvPr id="10244" name="文本框 17">
            <a:extLst>
              <a:ext uri="{FF2B5EF4-FFF2-40B4-BE49-F238E27FC236}">
                <a16:creationId xmlns:a16="http://schemas.microsoft.com/office/drawing/2014/main" id="{C55FF77D-643F-4D9C-8BBC-35125ADFA4FB}"/>
              </a:ext>
            </a:extLst>
          </p:cNvPr>
          <p:cNvSpPr>
            <a:spLocks noChangeArrowheads="1"/>
          </p:cNvSpPr>
          <p:nvPr/>
        </p:nvSpPr>
        <p:spPr bwMode="auto">
          <a:xfrm>
            <a:off x="615950" y="1698625"/>
            <a:ext cx="8315325"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
                <a:srgbClr val="0070C0"/>
              </a:buClr>
              <a:buSzTx/>
              <a:buFont typeface="Wingdings" panose="05000000000000000000" pitchFamily="2" charset="2"/>
              <a:buChar char="l"/>
            </a:pPr>
            <a:r>
              <a:rPr sz="1500" b="1" dirty="0">
                <a:latin typeface="+mn-lt"/>
                <a:ea typeface="+mn-ea"/>
                <a:cs typeface="+mn-ea"/>
                <a:sym typeface="+mn-lt"/>
              </a:rPr>
              <a:t>From the perspective of the global food supply and demand situation, the global grain output in 2019/2020 reached 2</a:t>
            </a:r>
            <a:r>
              <a:rPr lang="en-US" altLang="zh-CN" sz="1500" b="1" dirty="0">
                <a:latin typeface="+mn-lt"/>
                <a:ea typeface="+mn-ea"/>
                <a:cs typeface="+mn-ea"/>
                <a:sym typeface="+mn-lt"/>
              </a:rPr>
              <a:t>.</a:t>
            </a:r>
            <a:r>
              <a:rPr sz="1500" b="1" dirty="0">
                <a:latin typeface="+mn-lt"/>
                <a:ea typeface="+mn-ea"/>
                <a:cs typeface="+mn-ea"/>
                <a:sym typeface="+mn-lt"/>
              </a:rPr>
              <a:t>71 </a:t>
            </a:r>
            <a:r>
              <a:rPr lang="en-US" altLang="zh-CN" sz="1500" b="1" dirty="0">
                <a:latin typeface="+mn-lt"/>
                <a:ea typeface="+mn-ea"/>
                <a:cs typeface="+mn-ea"/>
                <a:sym typeface="+mn-lt"/>
              </a:rPr>
              <a:t>b</a:t>
            </a:r>
            <a:r>
              <a:rPr sz="1500" b="1" dirty="0">
                <a:latin typeface="+mn-lt"/>
                <a:ea typeface="+mn-ea"/>
                <a:cs typeface="+mn-ea"/>
                <a:sym typeface="+mn-lt"/>
              </a:rPr>
              <a:t>illion tons, the grain trade volume was 420 million tons, and the grain stock volume was 860 million tons, growing by 27%, 54% and 97% respectively, compared with 2007;</a:t>
            </a:r>
            <a:r>
              <a:rPr sz="1500" dirty="0">
                <a:latin typeface="+mn-lt"/>
                <a:ea typeface="+mn-ea"/>
                <a:cs typeface="+mn-ea"/>
                <a:sym typeface="+mn-lt"/>
              </a:rPr>
              <a:t> </a:t>
            </a:r>
            <a:endParaRPr lang="en-US" altLang="zh-CN" sz="1500" b="1" dirty="0">
              <a:latin typeface="+mn-lt"/>
              <a:ea typeface="+mn-ea"/>
              <a:cs typeface="+mn-ea"/>
              <a:sym typeface="+mn-lt"/>
            </a:endParaRPr>
          </a:p>
          <a:p>
            <a:pPr algn="just" eaLnBrk="1" hangingPunct="1">
              <a:spcBef>
                <a:spcPct val="0"/>
              </a:spcBef>
              <a:buClr>
                <a:srgbClr val="00B0F0"/>
              </a:buClr>
              <a:buSzTx/>
              <a:buFont typeface="Arial" panose="020B0604020202020204" pitchFamily="34" charset="0"/>
              <a:buNone/>
            </a:pPr>
            <a:endParaRPr lang="zh-CN" altLang="en-US" sz="1500" b="1" dirty="0">
              <a:latin typeface="+mn-lt"/>
              <a:ea typeface="+mn-ea"/>
              <a:cs typeface="+mn-ea"/>
              <a:sym typeface="+mn-lt"/>
            </a:endParaRPr>
          </a:p>
          <a:p>
            <a:pPr algn="just" eaLnBrk="1" hangingPunct="1">
              <a:spcBef>
                <a:spcPct val="0"/>
              </a:spcBef>
              <a:buClr>
                <a:srgbClr val="0070C0"/>
              </a:buClr>
              <a:buSzTx/>
              <a:buFont typeface="Wingdings" panose="05000000000000000000" pitchFamily="2" charset="2"/>
              <a:buChar char="l"/>
            </a:pPr>
            <a:r>
              <a:rPr sz="1500" b="1" dirty="0">
                <a:latin typeface="+mn-lt"/>
                <a:ea typeface="+mn-ea"/>
                <a:cs typeface="+mn-ea"/>
                <a:sym typeface="+mn-lt"/>
              </a:rPr>
              <a:t>The grain stock-to-use ratio reached 30%, 10% higher than that in 2007</a:t>
            </a:r>
            <a:r>
              <a:rPr lang="en-US" altLang="zh-CN" sz="1500" b="1" dirty="0">
                <a:latin typeface="+mn-lt"/>
                <a:ea typeface="+mn-ea"/>
                <a:cs typeface="+mn-ea"/>
                <a:sym typeface="+mn-lt"/>
              </a:rPr>
              <a:t>;</a:t>
            </a:r>
            <a:r>
              <a:rPr sz="1500" b="1" dirty="0">
                <a:latin typeface="+mn-lt"/>
                <a:ea typeface="+mn-ea"/>
                <a:cs typeface="+mn-ea"/>
                <a:sym typeface="+mn-lt"/>
              </a:rPr>
              <a:t> both the wheat and rice stock-to-use ratios reached 35%, growing by about 13% compared with 2007.</a:t>
            </a:r>
            <a:r>
              <a:rPr sz="1500" dirty="0">
                <a:latin typeface="+mn-lt"/>
                <a:ea typeface="+mn-ea"/>
                <a:cs typeface="+mn-ea"/>
                <a:sym typeface="+mn-lt"/>
              </a:rPr>
              <a:t> </a:t>
            </a:r>
            <a:endParaRPr lang="en-US" altLang="zh-CN" sz="1500" b="1" dirty="0">
              <a:latin typeface="+mn-lt"/>
              <a:ea typeface="+mn-ea"/>
              <a:cs typeface="+mn-ea"/>
              <a:sym typeface="+mn-lt"/>
            </a:endParaRPr>
          </a:p>
          <a:p>
            <a:pPr algn="just" eaLnBrk="1" hangingPunct="1">
              <a:spcBef>
                <a:spcPct val="0"/>
              </a:spcBef>
              <a:buClr>
                <a:srgbClr val="00B0F0"/>
              </a:buClr>
              <a:buSzTx/>
              <a:buFont typeface="Wingdings" panose="05000000000000000000" pitchFamily="2" charset="2"/>
              <a:buChar char="l"/>
            </a:pPr>
            <a:endParaRPr lang="zh-CN" altLang="en-US" sz="1500" b="1" dirty="0">
              <a:latin typeface="+mn-lt"/>
              <a:ea typeface="+mn-ea"/>
              <a:cs typeface="+mn-ea"/>
              <a:sym typeface="+mn-lt"/>
            </a:endParaRPr>
          </a:p>
          <a:p>
            <a:pPr algn="just" eaLnBrk="1" hangingPunct="1">
              <a:spcBef>
                <a:spcPct val="0"/>
              </a:spcBef>
              <a:buClr>
                <a:srgbClr val="0070C0"/>
              </a:buClr>
              <a:buSzTx/>
              <a:buFont typeface="Wingdings" panose="05000000000000000000" pitchFamily="2" charset="2"/>
              <a:buChar char="l"/>
            </a:pPr>
            <a:r>
              <a:rPr sz="1500" b="1" dirty="0">
                <a:latin typeface="+mn-lt"/>
                <a:ea typeface="+mn-ea"/>
                <a:cs typeface="+mn-ea"/>
                <a:sym typeface="+mn-lt"/>
              </a:rPr>
              <a:t>China's substantial increase in food production, increased stock, and large-scale poverty alleviation have contributed to global food security.</a:t>
            </a:r>
            <a:r>
              <a:rPr sz="1500" dirty="0">
                <a:latin typeface="+mn-lt"/>
                <a:ea typeface="+mn-ea"/>
                <a:cs typeface="+mn-ea"/>
                <a:sym typeface="+mn-lt"/>
              </a:rPr>
              <a:t> </a:t>
            </a:r>
          </a:p>
        </p:txBody>
      </p:sp>
      <p:sp>
        <p:nvSpPr>
          <p:cNvPr id="10245" name="文本框 31745">
            <a:extLst>
              <a:ext uri="{FF2B5EF4-FFF2-40B4-BE49-F238E27FC236}">
                <a16:creationId xmlns:a16="http://schemas.microsoft.com/office/drawing/2014/main" id="{35A62451-19F3-442E-BC52-D86FC94B87CF}"/>
              </a:ext>
            </a:extLst>
          </p:cNvPr>
          <p:cNvSpPr>
            <a:spLocks noChangeArrowheads="1"/>
          </p:cNvSpPr>
          <p:nvPr/>
        </p:nvSpPr>
        <p:spPr bwMode="auto">
          <a:xfrm>
            <a:off x="1131411" y="320675"/>
            <a:ext cx="737012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None/>
            </a:pPr>
            <a:r>
              <a:rPr sz="3000" b="1" dirty="0">
                <a:solidFill>
                  <a:srgbClr val="002060"/>
                </a:solidFill>
                <a:latin typeface="+mn-lt"/>
                <a:ea typeface="+mn-ea"/>
                <a:cs typeface="+mn-ea"/>
                <a:sym typeface="+mn-lt"/>
              </a:rPr>
              <a:t>I. World Food Situation and Security Risk </a:t>
            </a:r>
            <a:endParaRPr lang="zh-CN" altLang="en-US" sz="3000" b="1" dirty="0">
              <a:solidFill>
                <a:srgbClr val="002060"/>
              </a:solidFill>
              <a:latin typeface="+mn-lt"/>
              <a:ea typeface="+mn-ea"/>
              <a:cs typeface="+mn-ea"/>
              <a:sym typeface="+mn-lt"/>
            </a:endParaRPr>
          </a:p>
        </p:txBody>
      </p:sp>
      <p:pic>
        <p:nvPicPr>
          <p:cNvPr id="10246" name="Picture 2">
            <a:extLst>
              <a:ext uri="{FF2B5EF4-FFF2-40B4-BE49-F238E27FC236}">
                <a16:creationId xmlns:a16="http://schemas.microsoft.com/office/drawing/2014/main" id="{D1FDBEC8-909A-46AD-A02F-0EC659E9C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400" y="4502150"/>
            <a:ext cx="805815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暗香扑面">
  <a:themeElements>
    <a:clrScheme name="">
      <a:dk1>
        <a:srgbClr val="000000"/>
      </a:dk1>
      <a:lt1>
        <a:srgbClr val="FFFFFF"/>
      </a:lt1>
      <a:dk2>
        <a:srgbClr val="2F2F2F"/>
      </a:dk2>
      <a:lt2>
        <a:srgbClr val="FFFFF4"/>
      </a:lt2>
      <a:accent1>
        <a:srgbClr val="918415"/>
      </a:accent1>
      <a:accent2>
        <a:srgbClr val="C47546"/>
      </a:accent2>
      <a:accent3>
        <a:srgbClr val="FFFFFF"/>
      </a:accent3>
      <a:accent4>
        <a:srgbClr val="000000"/>
      </a:accent4>
      <a:accent5>
        <a:srgbClr val="C7C2AA"/>
      </a:accent5>
      <a:accent6>
        <a:srgbClr val="B1693F"/>
      </a:accent6>
      <a:hlink>
        <a:srgbClr val="00D5D5"/>
      </a:hlink>
      <a:folHlink>
        <a:srgbClr val="DD00DD"/>
      </a:folHlink>
    </a:clrScheme>
    <a:fontScheme name="5lfkehbt">
      <a:majorFont>
        <a:latin typeface="Times New Roman"/>
        <a:ea typeface="SimSun"/>
        <a:cs typeface=""/>
      </a:majorFont>
      <a:minorFont>
        <a:latin typeface="Times New Roman"/>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204</TotalTime>
  <Pages>0</Pages>
  <Words>2168</Words>
  <Characters>0</Characters>
  <Application>Microsoft Macintosh PowerPoint</Application>
  <DocSecurity>0</DocSecurity>
  <PresentationFormat>全屏显示(4:3)</PresentationFormat>
  <Lines>0</Lines>
  <Paragraphs>128</Paragraphs>
  <Slides>30</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30</vt:i4>
      </vt:variant>
    </vt:vector>
  </HeadingPairs>
  <TitlesOfParts>
    <vt:vector size="37" baseType="lpstr">
      <vt:lpstr>黑体</vt:lpstr>
      <vt:lpstr>Arial</vt:lpstr>
      <vt:lpstr>Franklin Gothic Medium</vt:lpstr>
      <vt:lpstr>Times New Roman</vt:lpstr>
      <vt:lpstr>Wingdings</vt:lpstr>
      <vt:lpstr>Wingdings 2</vt:lpstr>
      <vt:lpstr>暗香扑面</vt:lpstr>
      <vt:lpstr>PowerPoint 演示文稿</vt:lpstr>
      <vt:lpstr>PowerPoint 演示文稿</vt:lpstr>
      <vt:lpstr>PowerPoint 演示文稿</vt:lpstr>
      <vt:lpstr>Lecture One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695</dc:creator>
  <cp:keywords/>
  <dc:description/>
  <cp:lastModifiedBy>J</cp:lastModifiedBy>
  <cp:revision>40</cp:revision>
  <dcterms:created xsi:type="dcterms:W3CDTF">2020-09-01T02:17:00Z</dcterms:created>
  <dcterms:modified xsi:type="dcterms:W3CDTF">2020-11-18T07:36:59Z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2052-9.1.0.4795</vt:lpwstr>
  </property>
</Properties>
</file>