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notesMasterIdLst>
    <p:notesMasterId r:id="rId21"/>
  </p:notesMasterIdLst>
  <p:handoutMasterIdLst>
    <p:handoutMasterId r:id="rId22"/>
  </p:handoutMasterIdLst>
  <p:sldIdLst>
    <p:sldId id="347" r:id="rId5"/>
    <p:sldId id="340" r:id="rId6"/>
    <p:sldId id="333" r:id="rId7"/>
    <p:sldId id="348" r:id="rId8"/>
    <p:sldId id="353" r:id="rId9"/>
    <p:sldId id="354" r:id="rId10"/>
    <p:sldId id="339" r:id="rId11"/>
    <p:sldId id="355" r:id="rId12"/>
    <p:sldId id="356" r:id="rId13"/>
    <p:sldId id="357" r:id="rId14"/>
    <p:sldId id="358" r:id="rId15"/>
    <p:sldId id="359" r:id="rId16"/>
    <p:sldId id="266" r:id="rId17"/>
    <p:sldId id="352" r:id="rId18"/>
    <p:sldId id="360"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07"/>
  </p:normalViewPr>
  <p:slideViewPr>
    <p:cSldViewPr snapToGrid="0">
      <p:cViewPr>
        <p:scale>
          <a:sx n="59" d="100"/>
          <a:sy n="59" d="100"/>
        </p:scale>
        <p:origin x="1140" y="390"/>
      </p:cViewPr>
      <p:guideLst/>
    </p:cSldViewPr>
  </p:slideViewPr>
  <p:notesTextViewPr>
    <p:cViewPr>
      <p:scale>
        <a:sx n="1" d="1"/>
        <a:sy n="1" d="1"/>
      </p:scale>
      <p:origin x="0" y="0"/>
    </p:cViewPr>
  </p:notesTextViewPr>
  <p:notesViewPr>
    <p:cSldViewPr snapToGrid="0" showGuides="1">
      <p:cViewPr varScale="1">
        <p:scale>
          <a:sx n="60" d="100"/>
          <a:sy n="60" d="100"/>
        </p:scale>
        <p:origin x="24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B08916B-8145-4DD4-A4F0-4944307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E8868C6-14E0-456B-8627-6ED3D5EA25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7BDEB-D08A-4BCC-82C3-65677B6346BB}" type="datetimeFigureOut">
              <a:rPr lang="en-US" smtClean="0"/>
              <a:t>9/23/2023</a:t>
            </a:fld>
            <a:endParaRPr lang="en-US"/>
          </a:p>
        </p:txBody>
      </p:sp>
      <p:sp>
        <p:nvSpPr>
          <p:cNvPr id="4" name="Footer Placeholder 3">
            <a:extLst>
              <a:ext uri="{FF2B5EF4-FFF2-40B4-BE49-F238E27FC236}">
                <a16:creationId xmlns:a16="http://schemas.microsoft.com/office/drawing/2014/main" xmlns="" id="{420B6480-DE26-42CA-B861-D6EFA45FC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1DDB9B3-0030-40C0-AFA9-FACA7EA51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F12C2-4DB0-4437-81E7-A0C89F24ADC0}" type="slidenum">
              <a:rPr lang="en-US" smtClean="0"/>
              <a:t>‹N°›</a:t>
            </a:fld>
            <a:endParaRPr lang="en-US"/>
          </a:p>
        </p:txBody>
      </p:sp>
    </p:spTree>
    <p:extLst>
      <p:ext uri="{BB962C8B-B14F-4D97-AF65-F5344CB8AC3E}">
        <p14:creationId xmlns:p14="http://schemas.microsoft.com/office/powerpoint/2010/main" val="3515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82BB-4E27-4552-8EE4-33C8EF731305}"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442E7-1E35-4707-8504-AE37222ED57D}" type="slidenum">
              <a:rPr lang="en-US" smtClean="0"/>
              <a:t>‹N°›</a:t>
            </a:fld>
            <a:endParaRPr lang="en-US"/>
          </a:p>
        </p:txBody>
      </p:sp>
    </p:spTree>
    <p:extLst>
      <p:ext uri="{BB962C8B-B14F-4D97-AF65-F5344CB8AC3E}">
        <p14:creationId xmlns:p14="http://schemas.microsoft.com/office/powerpoint/2010/main" val="247168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9/23/2023</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Rectangle 1">
            <a:extLst>
              <a:ext uri="{FF2B5EF4-FFF2-40B4-BE49-F238E27FC236}">
                <a16:creationId xmlns:a16="http://schemas.microsoft.com/office/drawing/2014/main" xmlns=""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
        <p:nvSpPr>
          <p:cNvPr id="5" name="Rectangle 1">
            <a:extLst>
              <a:ext uri="{FF2B5EF4-FFF2-40B4-BE49-F238E27FC236}">
                <a16:creationId xmlns:a16="http://schemas.microsoft.com/office/drawing/2014/main" xmlns=""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xmlns=""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xmlns=""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xmlns=""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xmlns="" id="{5FFB748F-E999-9A4B-B9D8-B6E1C2AE0134}"/>
              </a:ext>
            </a:extLst>
          </p:cNvPr>
          <p:cNvSpPr>
            <a:spLocks noGrp="1"/>
          </p:cNvSpPr>
          <p:nvPr>
            <p:ph sz="quarter" idx="14"/>
          </p:nvPr>
        </p:nvSpPr>
        <p:spPr>
          <a:xfrm>
            <a:off x="7405688" y="2005013"/>
            <a:ext cx="4510087" cy="4027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82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
        <p:nvSpPr>
          <p:cNvPr id="5" name="placeholder.jpg">
            <a:extLst>
              <a:ext uri="{FF2B5EF4-FFF2-40B4-BE49-F238E27FC236}">
                <a16:creationId xmlns:a16="http://schemas.microsoft.com/office/drawing/2014/main" xmlns=""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xmlns=""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xmlns=""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xmlns=""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xmlns=""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xmlns=""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xmlns=""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292679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
        <p:nvSpPr>
          <p:cNvPr id="5" name="Rectangle 1">
            <a:extLst>
              <a:ext uri="{FF2B5EF4-FFF2-40B4-BE49-F238E27FC236}">
                <a16:creationId xmlns:a16="http://schemas.microsoft.com/office/drawing/2014/main" xmlns=""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xmlns=""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xmlns=""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xmlns=""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xmlns="" id="{95663095-8E7E-6049-8528-84CCDFA93AF6}"/>
              </a:ext>
            </a:extLst>
          </p:cNvPr>
          <p:cNvSpPr>
            <a:spLocks noGrp="1"/>
          </p:cNvSpPr>
          <p:nvPr>
            <p:ph sz="quarter" idx="13"/>
          </p:nvPr>
        </p:nvSpPr>
        <p:spPr>
          <a:xfrm>
            <a:off x="6016689" y="878177"/>
            <a:ext cx="5341775" cy="525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49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xmlns="" id="{95663095-8E7E-6049-8528-84CCDFA93AF6}"/>
              </a:ext>
            </a:extLst>
          </p:cNvPr>
          <p:cNvSpPr>
            <a:spLocks noGrp="1"/>
          </p:cNvSpPr>
          <p:nvPr>
            <p:ph sz="quarter" idx="13"/>
          </p:nvPr>
        </p:nvSpPr>
        <p:spPr>
          <a:xfrm>
            <a:off x="754225" y="878177"/>
            <a:ext cx="5341775" cy="525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
        <p:nvSpPr>
          <p:cNvPr id="6" name="Rectangle 1">
            <a:extLst>
              <a:ext uri="{FF2B5EF4-FFF2-40B4-BE49-F238E27FC236}">
                <a16:creationId xmlns:a16="http://schemas.microsoft.com/office/drawing/2014/main" xmlns=""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xmlns=""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xmlns=""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251800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9/23/2023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‹N°›</a:t>
            </a:fld>
            <a:endParaRPr lang="en-US" noProof="0"/>
          </a:p>
        </p:txBody>
      </p:sp>
      <p:sp>
        <p:nvSpPr>
          <p:cNvPr id="5" name="Rectangle 1">
            <a:extLst>
              <a:ext uri="{FF2B5EF4-FFF2-40B4-BE49-F238E27FC236}">
                <a16:creationId xmlns:a16="http://schemas.microsoft.com/office/drawing/2014/main" xmlns=""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xmlns=""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xmlns=""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xmlns=""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xmlns=""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a:solidFill>
                  <a:schemeClr val="bg1"/>
                </a:solidFill>
              </a:defRPr>
            </a:lvl1pPr>
          </a:lstStyle>
          <a:p>
            <a:r>
              <a:rPr lang="en-US" noProof="0"/>
              <a:t>TITLE GOES HERE</a:t>
            </a:r>
          </a:p>
        </p:txBody>
      </p:sp>
      <p:sp>
        <p:nvSpPr>
          <p:cNvPr id="13" name="Content Placeholder 13">
            <a:extLst>
              <a:ext uri="{FF2B5EF4-FFF2-40B4-BE49-F238E27FC236}">
                <a16:creationId xmlns:a16="http://schemas.microsoft.com/office/drawing/2014/main" xmlns=""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SUBTITLE GOES HERE</a:t>
            </a:r>
          </a:p>
        </p:txBody>
      </p:sp>
    </p:spTree>
    <p:extLst>
      <p:ext uri="{BB962C8B-B14F-4D97-AF65-F5344CB8AC3E}">
        <p14:creationId xmlns:p14="http://schemas.microsoft.com/office/powerpoint/2010/main" val="19526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‹N°›</a:t>
            </a:fld>
            <a:endParaRPr lang="en-US" noProof="0"/>
          </a:p>
        </p:txBody>
      </p:sp>
      <p:sp>
        <p:nvSpPr>
          <p:cNvPr id="15" name="Rectangle 1">
            <a:extLst>
              <a:ext uri="{FF2B5EF4-FFF2-40B4-BE49-F238E27FC236}">
                <a16:creationId xmlns:a16="http://schemas.microsoft.com/office/drawing/2014/main" xmlns=""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xmlns=""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a:lvl1pPr>
          </a:lstStyle>
          <a:p>
            <a:r>
              <a:rPr lang="en-US" noProof="0"/>
              <a:t>TITLE GOES HERE</a:t>
            </a:r>
          </a:p>
        </p:txBody>
      </p:sp>
      <p:sp>
        <p:nvSpPr>
          <p:cNvPr id="18" name="Rectangle 1">
            <a:extLst>
              <a:ext uri="{FF2B5EF4-FFF2-40B4-BE49-F238E27FC236}">
                <a16:creationId xmlns:a16="http://schemas.microsoft.com/office/drawing/2014/main" xmlns=""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xmlns="" id="{B8877488-477F-0041-88BE-F780F1C66A10}"/>
              </a:ext>
            </a:extLst>
          </p:cNvPr>
          <p:cNvSpPr>
            <a:spLocks noGrp="1"/>
          </p:cNvSpPr>
          <p:nvPr>
            <p:ph type="body" sz="quarter" idx="14"/>
          </p:nvPr>
        </p:nvSpPr>
        <p:spPr>
          <a:xfrm>
            <a:off x="6616172" y="0"/>
            <a:ext cx="4994803" cy="685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5131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9/23/2023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‹N°›</a:t>
            </a:fld>
            <a:endParaRPr lang="en-US" noProof="0"/>
          </a:p>
        </p:txBody>
      </p:sp>
      <p:sp>
        <p:nvSpPr>
          <p:cNvPr id="6" name="Rectangle 1">
            <a:extLst>
              <a:ext uri="{FF2B5EF4-FFF2-40B4-BE49-F238E27FC236}">
                <a16:creationId xmlns:a16="http://schemas.microsoft.com/office/drawing/2014/main" xmlns=""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xmlns=""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xmlns=""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xmlns=""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287320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9/23/2023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‹N°›</a:t>
            </a:fld>
            <a:endParaRPr lang="en-US" noProof="0"/>
          </a:p>
        </p:txBody>
      </p:sp>
      <p:sp>
        <p:nvSpPr>
          <p:cNvPr id="6" name="Rectangle 1">
            <a:extLst>
              <a:ext uri="{FF2B5EF4-FFF2-40B4-BE49-F238E27FC236}">
                <a16:creationId xmlns:a16="http://schemas.microsoft.com/office/drawing/2014/main" xmlns=""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xmlns=""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xmlns=""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xmlns=""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xmlns=""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77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581192" y="1890876"/>
            <a:ext cx="11029615" cy="4084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9/23/2023</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
        <p:nvSpPr>
          <p:cNvPr id="13" name="Rectangle 1">
            <a:extLst>
              <a:ext uri="{FF2B5EF4-FFF2-40B4-BE49-F238E27FC236}">
                <a16:creationId xmlns:a16="http://schemas.microsoft.com/office/drawing/2014/main" xmlns="" id="{C8660979-B6F8-480C-AAC7-48903CC3ECF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96164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9/23/2023</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
        <p:nvSpPr>
          <p:cNvPr id="14" name="Title 1">
            <a:extLst>
              <a:ext uri="{FF2B5EF4-FFF2-40B4-BE49-F238E27FC236}">
                <a16:creationId xmlns:a16="http://schemas.microsoft.com/office/drawing/2014/main" xmlns=""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a:lvl1pPr>
          </a:lstStyle>
          <a:p>
            <a:r>
              <a:rPr lang="en-US" dirty="0"/>
              <a:t>TITLE GOES HERE</a:t>
            </a:r>
          </a:p>
        </p:txBody>
      </p:sp>
      <p:sp>
        <p:nvSpPr>
          <p:cNvPr id="19" name="Rectangle 1">
            <a:extLst>
              <a:ext uri="{FF2B5EF4-FFF2-40B4-BE49-F238E27FC236}">
                <a16:creationId xmlns:a16="http://schemas.microsoft.com/office/drawing/2014/main" xmlns=""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1183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9/23/2023</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Rectangle 1">
            <a:extLst>
              <a:ext uri="{FF2B5EF4-FFF2-40B4-BE49-F238E27FC236}">
                <a16:creationId xmlns:a16="http://schemas.microsoft.com/office/drawing/2014/main" xmlns=""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8" name="Title 1">
            <a:extLst>
              <a:ext uri="{FF2B5EF4-FFF2-40B4-BE49-F238E27FC236}">
                <a16:creationId xmlns:a16="http://schemas.microsoft.com/office/drawing/2014/main" xmlns=""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xmlns=""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
        <p:nvSpPr>
          <p:cNvPr id="10" name="Title 1">
            <a:extLst>
              <a:ext uri="{FF2B5EF4-FFF2-40B4-BE49-F238E27FC236}">
                <a16:creationId xmlns:a16="http://schemas.microsoft.com/office/drawing/2014/main" xmlns=""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xmlns=""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xmlns=""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xmlns=""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xmlns=""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9/23/2023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
        <p:nvSpPr>
          <p:cNvPr id="6" name="Title 1">
            <a:extLst>
              <a:ext uri="{FF2B5EF4-FFF2-40B4-BE49-F238E27FC236}">
                <a16:creationId xmlns:a16="http://schemas.microsoft.com/office/drawing/2014/main" xmlns="" id="{E2F4516B-8A37-894B-82AE-60204E6767D9}"/>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xmlns=""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0145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
        <p:nvSpPr>
          <p:cNvPr id="12" name="Rectangle 1">
            <a:extLst>
              <a:ext uri="{FF2B5EF4-FFF2-40B4-BE49-F238E27FC236}">
                <a16:creationId xmlns:a16="http://schemas.microsoft.com/office/drawing/2014/main" xmlns=""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xmlns=""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xmlns=""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xmlns=""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a:lvl1pPr>
          </a:lstStyle>
          <a:p>
            <a:r>
              <a:rPr lang="en-US" dirty="0"/>
              <a:t>Title goes here</a:t>
            </a:r>
          </a:p>
        </p:txBody>
      </p:sp>
    </p:spTree>
    <p:extLst>
      <p:ext uri="{BB962C8B-B14F-4D97-AF65-F5344CB8AC3E}">
        <p14:creationId xmlns:p14="http://schemas.microsoft.com/office/powerpoint/2010/main" val="37182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9/23/2023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5" r:id="rId3"/>
    <p:sldLayoutId id="2147483676" r:id="rId4"/>
    <p:sldLayoutId id="2147483677" r:id="rId5"/>
    <p:sldLayoutId id="2147483684" r:id="rId6"/>
    <p:sldLayoutId id="2147483678" r:id="rId7"/>
    <p:sldLayoutId id="2147483679" r:id="rId8"/>
    <p:sldLayoutId id="2147483698" r:id="rId9"/>
    <p:sldLayoutId id="2147483697" r:id="rId10"/>
    <p:sldLayoutId id="2147483696" r:id="rId11"/>
    <p:sldLayoutId id="2147483693" r:id="rId12"/>
    <p:sldLayoutId id="2147483694" r:id="rId13"/>
    <p:sldLayoutId id="2147483692" r:id="rId14"/>
    <p:sldLayoutId id="2147483691" r:id="rId15"/>
    <p:sldLayoutId id="2147483689" r:id="rId16"/>
    <p:sldLayoutId id="2147483690" r:id="rId17"/>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7.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ECB34-6337-DE4D-8FD3-A3A0F5766F21}"/>
              </a:ext>
            </a:extLst>
          </p:cNvPr>
          <p:cNvSpPr>
            <a:spLocks noGrp="1"/>
          </p:cNvSpPr>
          <p:nvPr>
            <p:ph type="title"/>
          </p:nvPr>
        </p:nvSpPr>
        <p:spPr/>
        <p:txBody>
          <a:bodyPr/>
          <a:lstStyle/>
          <a:p>
            <a:r>
              <a:rPr lang="fr-FR" dirty="0"/>
              <a:t>La réserve stratégique de la RDC et la gestion des pertes après récoltes</a:t>
            </a:r>
          </a:p>
        </p:txBody>
      </p:sp>
      <p:sp>
        <p:nvSpPr>
          <p:cNvPr id="3" name="Text Placeholder 2">
            <a:extLst>
              <a:ext uri="{FF2B5EF4-FFF2-40B4-BE49-F238E27FC236}">
                <a16:creationId xmlns:a16="http://schemas.microsoft.com/office/drawing/2014/main" xmlns="" id="{4AB27EA9-DD4F-6245-9D17-591DCE0A8ADA}"/>
              </a:ext>
            </a:extLst>
          </p:cNvPr>
          <p:cNvSpPr>
            <a:spLocks noGrp="1"/>
          </p:cNvSpPr>
          <p:nvPr>
            <p:ph type="body" idx="1"/>
          </p:nvPr>
        </p:nvSpPr>
        <p:spPr/>
        <p:txBody>
          <a:bodyPr/>
          <a:lstStyle/>
          <a:p>
            <a:pPr algn="ctr"/>
            <a:r>
              <a:rPr lang="fr-FR" dirty="0" err="1"/>
              <a:t>Dady</a:t>
            </a:r>
            <a:r>
              <a:rPr lang="fr-FR" dirty="0"/>
              <a:t> </a:t>
            </a:r>
            <a:r>
              <a:rPr lang="fr-FR" dirty="0" err="1"/>
              <a:t>bidiafu</a:t>
            </a:r>
            <a:r>
              <a:rPr lang="fr-FR" dirty="0"/>
              <a:t> MAKEDIKA- COORDONNATRICE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39" y="-296554"/>
            <a:ext cx="7519158" cy="3954154"/>
          </a:xfrm>
          <a:prstGeom prst="rect">
            <a:avLst/>
          </a:prstGeom>
        </p:spPr>
      </p:pic>
    </p:spTree>
    <p:extLst>
      <p:ext uri="{BB962C8B-B14F-4D97-AF65-F5344CB8AC3E}">
        <p14:creationId xmlns:p14="http://schemas.microsoft.com/office/powerpoint/2010/main" val="207947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a:xfrm>
            <a:off x="6101255" y="520266"/>
            <a:ext cx="6090744" cy="811677"/>
          </a:xfrm>
        </p:spPr>
        <p:txBody>
          <a:bodyPr>
            <a:noAutofit/>
          </a:bodyPr>
          <a:lstStyle/>
          <a:p>
            <a:pPr algn="ctr"/>
            <a:r>
              <a:rPr lang="fr-FR" sz="3000" b="1"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5344998" y="2285999"/>
            <a:ext cx="6265977" cy="4592535"/>
          </a:xfrm>
        </p:spPr>
        <p:txBody>
          <a:bodyPr>
            <a:normAutofit/>
          </a:bodyPr>
          <a:lstStyle/>
          <a:p>
            <a:r>
              <a:rPr lang="fr-FR" sz="2400" dirty="0"/>
              <a:t>La vétusté des moyens d’évacuation est l’un des facteurs à la base des problèmes liés à des pertes alimentaires post-récoltes. </a:t>
            </a:r>
          </a:p>
          <a:p>
            <a:r>
              <a:rPr lang="fr-FR" sz="2400" dirty="0"/>
              <a:t>A ce jour, les routes de desserte agricole sont quasi inexistantes ou dans un état de délabrement très avancé. Le chemin de fer, un moyen de transport moins coûteux et efficace pour l’acheminement des produits, n’existe plus. La voie navigable n’est presque pas exploitée non plus. </a:t>
            </a:r>
          </a:p>
          <a:p>
            <a:endParaRPr lang="en-US" dirty="0"/>
          </a:p>
        </p:txBody>
      </p:sp>
      <p:sp>
        <p:nvSpPr>
          <p:cNvPr id="7" name="Text Placeholder 9">
            <a:extLst>
              <a:ext uri="{FF2B5EF4-FFF2-40B4-BE49-F238E27FC236}">
                <a16:creationId xmlns:a16="http://schemas.microsoft.com/office/drawing/2014/main" xmlns="" id="{8400AF68-FBA7-2C44-BB48-77A539765ED5}"/>
              </a:ext>
            </a:extLst>
          </p:cNvPr>
          <p:cNvSpPr txBox="1">
            <a:spLocks/>
          </p:cNvSpPr>
          <p:nvPr/>
        </p:nvSpPr>
        <p:spPr>
          <a:xfrm>
            <a:off x="5962290" y="1331943"/>
            <a:ext cx="4957926" cy="552240"/>
          </a:xfrm>
          <a:prstGeom prst="rect">
            <a:avLst/>
          </a:prstGeom>
        </p:spPr>
        <p:txBody>
          <a:bodyPr vert="horz" lIns="91440" tIns="45720" rIns="91440" bIns="45720" rtlCol="0" anchor="ctr">
            <a:noAutofit/>
          </a:bodyPr>
          <a:lstStyle>
            <a:lvl1pPr marL="306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E32D91"/>
              </a:buClr>
              <a:buFont typeface="Wingdings 2" panose="05020102010507070707" pitchFamily="18" charset="2"/>
              <a:buNone/>
            </a:pPr>
            <a:r>
              <a:rPr lang="fr-FR" sz="2800" b="1" i="1" u="sng" dirty="0">
                <a:solidFill>
                  <a:prstClr val="black">
                    <a:lumMod val="75000"/>
                    <a:lumOff val="25000"/>
                  </a:prstClr>
                </a:solidFill>
              </a:rPr>
              <a:t>2) Stockage et Transport</a:t>
            </a:r>
          </a:p>
        </p:txBody>
      </p:sp>
      <p:sp>
        <p:nvSpPr>
          <p:cNvPr id="11" name="AutoShape 2" descr="Détérioration des routes de desserte agricole, un frein pour le  développement économ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D">
              <a:solidFill>
                <a:prstClr val="black"/>
              </a:solidFill>
            </a:endParaRPr>
          </a:p>
        </p:txBody>
      </p:sp>
      <p:pic>
        <p:nvPicPr>
          <p:cNvPr id="12" name="Image 11"/>
          <p:cNvPicPr>
            <a:picLocks noChangeAspect="1"/>
          </p:cNvPicPr>
          <p:nvPr/>
        </p:nvPicPr>
        <p:blipFill>
          <a:blip r:embed="rId2"/>
          <a:stretch>
            <a:fillRect/>
          </a:stretch>
        </p:blipFill>
        <p:spPr>
          <a:xfrm>
            <a:off x="299546" y="851694"/>
            <a:ext cx="2569778" cy="2222609"/>
          </a:xfrm>
          <a:prstGeom prst="rect">
            <a:avLst/>
          </a:prstGeom>
        </p:spPr>
      </p:pic>
      <p:pic>
        <p:nvPicPr>
          <p:cNvPr id="13" name="Image 12"/>
          <p:cNvPicPr>
            <a:picLocks noChangeAspect="1"/>
          </p:cNvPicPr>
          <p:nvPr/>
        </p:nvPicPr>
        <p:blipFill>
          <a:blip r:embed="rId3"/>
          <a:stretch>
            <a:fillRect/>
          </a:stretch>
        </p:blipFill>
        <p:spPr>
          <a:xfrm>
            <a:off x="3021724" y="851875"/>
            <a:ext cx="2252488" cy="2222428"/>
          </a:xfrm>
          <a:prstGeom prst="rect">
            <a:avLst/>
          </a:prstGeom>
        </p:spPr>
      </p:pic>
      <p:pic>
        <p:nvPicPr>
          <p:cNvPr id="15" name="Image 14"/>
          <p:cNvPicPr>
            <a:picLocks noChangeAspect="1"/>
          </p:cNvPicPr>
          <p:nvPr/>
        </p:nvPicPr>
        <p:blipFill>
          <a:blip r:embed="rId4"/>
          <a:stretch>
            <a:fillRect/>
          </a:stretch>
        </p:blipFill>
        <p:spPr>
          <a:xfrm>
            <a:off x="299547" y="3204025"/>
            <a:ext cx="2569778" cy="2014373"/>
          </a:xfrm>
          <a:prstGeom prst="rect">
            <a:avLst/>
          </a:prstGeom>
        </p:spPr>
      </p:pic>
      <p:pic>
        <p:nvPicPr>
          <p:cNvPr id="16" name="Image 15"/>
          <p:cNvPicPr>
            <a:picLocks noChangeAspect="1"/>
          </p:cNvPicPr>
          <p:nvPr/>
        </p:nvPicPr>
        <p:blipFill>
          <a:blip r:embed="rId5"/>
          <a:stretch>
            <a:fillRect/>
          </a:stretch>
        </p:blipFill>
        <p:spPr>
          <a:xfrm>
            <a:off x="3021724" y="3204025"/>
            <a:ext cx="2252488" cy="2014373"/>
          </a:xfrm>
          <a:prstGeom prst="rect">
            <a:avLst/>
          </a:prstGeom>
        </p:spPr>
      </p:pic>
    </p:spTree>
    <p:extLst>
      <p:ext uri="{BB962C8B-B14F-4D97-AF65-F5344CB8AC3E}">
        <p14:creationId xmlns:p14="http://schemas.microsoft.com/office/powerpoint/2010/main" val="107986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a:xfrm>
            <a:off x="6101255" y="0"/>
            <a:ext cx="6090744" cy="811677"/>
          </a:xfrm>
        </p:spPr>
        <p:txBody>
          <a:bodyPr>
            <a:noAutofit/>
          </a:bodyPr>
          <a:lstStyle/>
          <a:p>
            <a:pPr algn="ctr"/>
            <a:r>
              <a:rPr lang="fr-FR" sz="3000" b="1"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6096000" y="1497731"/>
            <a:ext cx="5514975" cy="5380804"/>
          </a:xfrm>
        </p:spPr>
        <p:txBody>
          <a:bodyPr>
            <a:normAutofit fontScale="92500" lnSpcReduction="10000"/>
          </a:bodyPr>
          <a:lstStyle/>
          <a:p>
            <a:endParaRPr lang="fr-FR" dirty="0"/>
          </a:p>
          <a:p>
            <a:r>
              <a:rPr lang="fr-FR" sz="2400" dirty="0"/>
              <a:t>Le traitement des produits agricoles après la récolte est également cause d’un pourcentage non négligeable de perte des denrées alimentaire ;</a:t>
            </a:r>
          </a:p>
          <a:p>
            <a:r>
              <a:rPr lang="fr-FR" sz="2400" dirty="0"/>
              <a:t>Absence de services de vulgarisation permettant de créer des compétences dans le domaine de la manutention et le conditionnement ;</a:t>
            </a:r>
          </a:p>
          <a:p>
            <a:r>
              <a:rPr lang="fr-FR" sz="2400" dirty="0"/>
              <a:t>La transformation des produits de récolte aux fins de développer la chaîne de valeur des produits agricoles est quasi inexistante en RDC ;</a:t>
            </a:r>
          </a:p>
          <a:p>
            <a:endParaRPr lang="fr-FR" dirty="0"/>
          </a:p>
        </p:txBody>
      </p:sp>
      <p:sp>
        <p:nvSpPr>
          <p:cNvPr id="7" name="Text Placeholder 9">
            <a:extLst>
              <a:ext uri="{FF2B5EF4-FFF2-40B4-BE49-F238E27FC236}">
                <a16:creationId xmlns:a16="http://schemas.microsoft.com/office/drawing/2014/main" xmlns="" id="{8400AF68-FBA7-2C44-BB48-77A539765ED5}"/>
              </a:ext>
            </a:extLst>
          </p:cNvPr>
          <p:cNvSpPr txBox="1">
            <a:spLocks/>
          </p:cNvSpPr>
          <p:nvPr/>
        </p:nvSpPr>
        <p:spPr>
          <a:xfrm>
            <a:off x="5927834" y="1024765"/>
            <a:ext cx="4926395" cy="552230"/>
          </a:xfrm>
          <a:prstGeom prst="rect">
            <a:avLst/>
          </a:prstGeom>
        </p:spPr>
        <p:txBody>
          <a:bodyPr vert="horz" lIns="91440" tIns="45720" rIns="91440" bIns="45720" rtlCol="0" anchor="ctr">
            <a:noAutofit/>
          </a:bodyPr>
          <a:lstStyle>
            <a:lvl1pPr marL="306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E32D91"/>
              </a:buClr>
              <a:buFont typeface="Wingdings 2" panose="05020102010507070707" pitchFamily="18" charset="2"/>
              <a:buNone/>
            </a:pPr>
            <a:r>
              <a:rPr lang="fr-FR" sz="2800" b="1" i="1" u="sng" dirty="0">
                <a:solidFill>
                  <a:prstClr val="black">
                    <a:lumMod val="75000"/>
                    <a:lumOff val="25000"/>
                  </a:prstClr>
                </a:solidFill>
              </a:rPr>
              <a:t>3) Traitement</a:t>
            </a:r>
          </a:p>
        </p:txBody>
      </p:sp>
      <p:sp>
        <p:nvSpPr>
          <p:cNvPr id="11" name="AutoShape 2" descr="Détérioration des routes de desserte agricole, un frein pour le  développement économ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D">
              <a:solidFill>
                <a:prstClr val="black"/>
              </a:solidFill>
            </a:endParaRPr>
          </a:p>
        </p:txBody>
      </p:sp>
      <p:pic>
        <p:nvPicPr>
          <p:cNvPr id="2" name="Image 1"/>
          <p:cNvPicPr>
            <a:picLocks noChangeAspect="1"/>
          </p:cNvPicPr>
          <p:nvPr/>
        </p:nvPicPr>
        <p:blipFill>
          <a:blip r:embed="rId2"/>
          <a:stretch>
            <a:fillRect/>
          </a:stretch>
        </p:blipFill>
        <p:spPr>
          <a:xfrm>
            <a:off x="3060636" y="1093400"/>
            <a:ext cx="2299639" cy="1840627"/>
          </a:xfrm>
          <a:prstGeom prst="rect">
            <a:avLst/>
          </a:prstGeom>
        </p:spPr>
      </p:pic>
      <p:pic>
        <p:nvPicPr>
          <p:cNvPr id="5" name="Image 4"/>
          <p:cNvPicPr>
            <a:picLocks noChangeAspect="1"/>
          </p:cNvPicPr>
          <p:nvPr/>
        </p:nvPicPr>
        <p:blipFill>
          <a:blip r:embed="rId3"/>
          <a:stretch>
            <a:fillRect/>
          </a:stretch>
        </p:blipFill>
        <p:spPr>
          <a:xfrm>
            <a:off x="376385" y="3067051"/>
            <a:ext cx="2459916" cy="2182866"/>
          </a:xfrm>
          <a:prstGeom prst="rect">
            <a:avLst/>
          </a:prstGeom>
        </p:spPr>
      </p:pic>
      <p:pic>
        <p:nvPicPr>
          <p:cNvPr id="6" name="Image 5"/>
          <p:cNvPicPr>
            <a:picLocks noChangeAspect="1"/>
          </p:cNvPicPr>
          <p:nvPr/>
        </p:nvPicPr>
        <p:blipFill>
          <a:blip r:embed="rId4"/>
          <a:stretch>
            <a:fillRect/>
          </a:stretch>
        </p:blipFill>
        <p:spPr>
          <a:xfrm>
            <a:off x="369326" y="1086178"/>
            <a:ext cx="2466975" cy="1847850"/>
          </a:xfrm>
          <a:prstGeom prst="rect">
            <a:avLst/>
          </a:prstGeom>
        </p:spPr>
      </p:pic>
      <p:pic>
        <p:nvPicPr>
          <p:cNvPr id="8" name="Image 7"/>
          <p:cNvPicPr>
            <a:picLocks noChangeAspect="1"/>
          </p:cNvPicPr>
          <p:nvPr/>
        </p:nvPicPr>
        <p:blipFill>
          <a:blip r:embed="rId5"/>
          <a:stretch>
            <a:fillRect/>
          </a:stretch>
        </p:blipFill>
        <p:spPr>
          <a:xfrm>
            <a:off x="3060636" y="3067052"/>
            <a:ext cx="2299639" cy="2182866"/>
          </a:xfrm>
          <a:prstGeom prst="rect">
            <a:avLst/>
          </a:prstGeom>
        </p:spPr>
      </p:pic>
    </p:spTree>
    <p:extLst>
      <p:ext uri="{BB962C8B-B14F-4D97-AF65-F5344CB8AC3E}">
        <p14:creationId xmlns:p14="http://schemas.microsoft.com/office/powerpoint/2010/main" val="403152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a:xfrm>
            <a:off x="6101255" y="0"/>
            <a:ext cx="6090744" cy="811677"/>
          </a:xfrm>
        </p:spPr>
        <p:txBody>
          <a:bodyPr>
            <a:noAutofit/>
          </a:bodyPr>
          <a:lstStyle/>
          <a:p>
            <a:pPr algn="ctr"/>
            <a:r>
              <a:rPr lang="fr-FR" sz="3000" b="1"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6096000" y="1497731"/>
            <a:ext cx="5514975" cy="5380804"/>
          </a:xfrm>
        </p:spPr>
        <p:txBody>
          <a:bodyPr>
            <a:normAutofit/>
          </a:bodyPr>
          <a:lstStyle/>
          <a:p>
            <a:r>
              <a:rPr lang="fr-FR" sz="2200" dirty="0"/>
              <a:t>La Chaîne d’approvisionnement connaît un profond disfonctionnement et une totale désarticulation qui causent un </a:t>
            </a:r>
            <a:r>
              <a:rPr lang="fr-FR" sz="2200" dirty="0" err="1"/>
              <a:t>acces</a:t>
            </a:r>
            <a:r>
              <a:rPr lang="fr-FR" sz="2200" dirty="0"/>
              <a:t> très limité du petit producteur au marché. Il est indispensable et vital de relier les petits producteurs au marché pour s’assurer que l’on </a:t>
            </a:r>
            <a:r>
              <a:rPr lang="fr-FR" sz="2200" dirty="0" err="1"/>
              <a:t>diminue,t</a:t>
            </a:r>
            <a:r>
              <a:rPr lang="fr-FR" sz="2200" dirty="0"/>
              <a:t> les pertes post-récoles</a:t>
            </a:r>
          </a:p>
          <a:p>
            <a:r>
              <a:rPr lang="fr-FR" sz="2200" dirty="0"/>
              <a:t>Aussi bien les acheteurs que les agriculteurs ont tendance à considérer les pertes comme étant le prix à payer pour faire des affaires, mais ils méconnaissent souvent la réelle gravité de la situation.</a:t>
            </a:r>
            <a:endParaRPr lang="en-US" sz="2200" dirty="0"/>
          </a:p>
        </p:txBody>
      </p:sp>
      <p:sp>
        <p:nvSpPr>
          <p:cNvPr id="7" name="Text Placeholder 9">
            <a:extLst>
              <a:ext uri="{FF2B5EF4-FFF2-40B4-BE49-F238E27FC236}">
                <a16:creationId xmlns:a16="http://schemas.microsoft.com/office/drawing/2014/main" xmlns="" id="{8400AF68-FBA7-2C44-BB48-77A539765ED5}"/>
              </a:ext>
            </a:extLst>
          </p:cNvPr>
          <p:cNvSpPr txBox="1">
            <a:spLocks/>
          </p:cNvSpPr>
          <p:nvPr/>
        </p:nvSpPr>
        <p:spPr>
          <a:xfrm>
            <a:off x="5912069" y="1623857"/>
            <a:ext cx="6022428" cy="504933"/>
          </a:xfrm>
          <a:prstGeom prst="rect">
            <a:avLst/>
          </a:prstGeom>
        </p:spPr>
        <p:txBody>
          <a:bodyPr vert="horz" lIns="91440" tIns="45720" rIns="91440" bIns="45720" rtlCol="0" anchor="ctr">
            <a:noAutofit/>
          </a:bodyPr>
          <a:lstStyle>
            <a:lvl1pPr marL="306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E32D91"/>
              </a:buClr>
              <a:buFont typeface="Wingdings 2" panose="05020102010507070707" pitchFamily="18" charset="2"/>
              <a:buNone/>
            </a:pPr>
            <a:r>
              <a:rPr lang="fr-FR" sz="2400" b="1" i="1" u="sng" dirty="0">
                <a:solidFill>
                  <a:prstClr val="black">
                    <a:lumMod val="75000"/>
                    <a:lumOff val="25000"/>
                  </a:prstClr>
                </a:solidFill>
              </a:rPr>
              <a:t>4) Gestion de la chaîne d’approvisionnement</a:t>
            </a:r>
          </a:p>
        </p:txBody>
      </p:sp>
      <p:sp>
        <p:nvSpPr>
          <p:cNvPr id="11" name="AutoShape 2" descr="Détérioration des routes de desserte agricole, un frein pour le  développement économ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D">
              <a:solidFill>
                <a:prstClr val="black"/>
              </a:solidFill>
            </a:endParaRPr>
          </a:p>
        </p:txBody>
      </p:sp>
      <p:pic>
        <p:nvPicPr>
          <p:cNvPr id="9" name="Image 8"/>
          <p:cNvPicPr>
            <a:picLocks noChangeAspect="1"/>
          </p:cNvPicPr>
          <p:nvPr/>
        </p:nvPicPr>
        <p:blipFill>
          <a:blip r:embed="rId2"/>
          <a:stretch>
            <a:fillRect/>
          </a:stretch>
        </p:blipFill>
        <p:spPr>
          <a:xfrm>
            <a:off x="268015" y="1524000"/>
            <a:ext cx="5265682" cy="3810000"/>
          </a:xfrm>
          <a:prstGeom prst="rect">
            <a:avLst/>
          </a:prstGeom>
        </p:spPr>
      </p:pic>
    </p:spTree>
    <p:extLst>
      <p:ext uri="{BB962C8B-B14F-4D97-AF65-F5344CB8AC3E}">
        <p14:creationId xmlns:p14="http://schemas.microsoft.com/office/powerpoint/2010/main" val="11156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F69AA2-97D6-4693-9E8A-BEBB49A5C6F9}"/>
              </a:ext>
            </a:extLst>
          </p:cNvPr>
          <p:cNvSpPr>
            <a:spLocks noGrp="1"/>
          </p:cNvSpPr>
          <p:nvPr>
            <p:ph idx="1"/>
          </p:nvPr>
        </p:nvSpPr>
        <p:spPr>
          <a:xfrm>
            <a:off x="3601039" y="1890876"/>
            <a:ext cx="8590961" cy="4084474"/>
          </a:xfrm>
        </p:spPr>
        <p:txBody>
          <a:bodyPr>
            <a:noAutofit/>
          </a:bodyPr>
          <a:lstStyle/>
          <a:p>
            <a:r>
              <a:rPr lang="fr-FR" sz="2400" dirty="0"/>
              <a:t>Par l’ord. </a:t>
            </a:r>
            <a:r>
              <a:rPr lang="fr-FR" sz="2400" dirty="0" err="1"/>
              <a:t>Présid</a:t>
            </a:r>
            <a:r>
              <a:rPr lang="fr-FR" sz="2400" dirty="0"/>
              <a:t>. n°062/20 du 1er juillet 2020, la RSG est un service spécialisé au sein du cabinet du Président de la République qui a pour mission de constituer et gérer les stocks des produits stratégiques, notamment les produits alimentaires en vue de pouvoir intervenir en cas de crise, pénuries, calamités et/ ou catastrophes.</a:t>
            </a:r>
          </a:p>
          <a:p>
            <a:r>
              <a:rPr lang="fr-FR" sz="2400" dirty="0"/>
              <a:t>A ce titre, elle est tenue d’avoir des infrastructures de stockage en vue de la constitution de ces stocks stratégiques. </a:t>
            </a:r>
          </a:p>
          <a:p>
            <a:r>
              <a:rPr lang="fr-FR" sz="2400" dirty="0"/>
              <a:t>LE 30 juillet 2023, la RSG a signé un protocole d’accord avec le PAM RDC en vue de mettre en place un système des réserves stratégiques céréalières. Ce partenariat permettra l’implantation des entrepôts et silos de stockage des céréales à travers le pays, une assistance technique et un soutien au renforcement des capacités dans la gestion stratégique et quotidienne du système des réserves céréalières et l’encadrement et l’accompagnement des petits producteurs agricoles.</a:t>
            </a:r>
          </a:p>
        </p:txBody>
      </p:sp>
      <p:sp>
        <p:nvSpPr>
          <p:cNvPr id="2" name="Title 1">
            <a:extLst>
              <a:ext uri="{FF2B5EF4-FFF2-40B4-BE49-F238E27FC236}">
                <a16:creationId xmlns:a16="http://schemas.microsoft.com/office/drawing/2014/main" xmlns="" id="{B4F7C633-6FA1-4FBC-8E61-54FEB4587827}"/>
              </a:ext>
            </a:extLst>
          </p:cNvPr>
          <p:cNvSpPr>
            <a:spLocks noGrp="1"/>
          </p:cNvSpPr>
          <p:nvPr>
            <p:ph type="title"/>
          </p:nvPr>
        </p:nvSpPr>
        <p:spPr>
          <a:xfrm>
            <a:off x="4398579" y="0"/>
            <a:ext cx="7793422" cy="740156"/>
          </a:xfrm>
        </p:spPr>
        <p:txBody>
          <a:bodyPr>
            <a:normAutofit fontScale="90000"/>
          </a:bodyPr>
          <a:lstStyle/>
          <a:p>
            <a:pPr algn="ctr"/>
            <a:r>
              <a:rPr lang="fr-FR" b="1" dirty="0"/>
              <a:t>RSG et rôle dans la </a:t>
            </a:r>
            <a:r>
              <a:rPr lang="fr-FR" b="1" dirty="0" err="1"/>
              <a:t>rédUCTION</a:t>
            </a:r>
            <a:r>
              <a:rPr lang="fr-FR" b="1" dirty="0"/>
              <a:t> des pertes post-récoltes.</a:t>
            </a:r>
          </a:p>
        </p:txBody>
      </p:sp>
      <p:pic>
        <p:nvPicPr>
          <p:cNvPr id="4" name="Image 3"/>
          <p:cNvPicPr>
            <a:picLocks noChangeAspect="1"/>
          </p:cNvPicPr>
          <p:nvPr/>
        </p:nvPicPr>
        <p:blipFill>
          <a:blip r:embed="rId2"/>
          <a:stretch>
            <a:fillRect/>
          </a:stretch>
        </p:blipFill>
        <p:spPr>
          <a:xfrm>
            <a:off x="37378" y="1491916"/>
            <a:ext cx="3653750" cy="3653750"/>
          </a:xfrm>
          <a:prstGeom prst="rect">
            <a:avLst/>
          </a:prstGeom>
        </p:spPr>
      </p:pic>
    </p:spTree>
    <p:extLst>
      <p:ext uri="{BB962C8B-B14F-4D97-AF65-F5344CB8AC3E}">
        <p14:creationId xmlns:p14="http://schemas.microsoft.com/office/powerpoint/2010/main" val="68130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F69AA2-97D6-4693-9E8A-BEBB49A5C6F9}"/>
              </a:ext>
            </a:extLst>
          </p:cNvPr>
          <p:cNvSpPr>
            <a:spLocks noGrp="1"/>
          </p:cNvSpPr>
          <p:nvPr>
            <p:ph idx="1"/>
          </p:nvPr>
        </p:nvSpPr>
        <p:spPr>
          <a:xfrm>
            <a:off x="252248" y="1324302"/>
            <a:ext cx="11606021" cy="5407573"/>
          </a:xfrm>
        </p:spPr>
        <p:txBody>
          <a:bodyPr>
            <a:noAutofit/>
          </a:bodyPr>
          <a:lstStyle/>
          <a:p>
            <a:pPr marL="0" indent="0">
              <a:buNone/>
            </a:pPr>
            <a:r>
              <a:rPr lang="fr-FR" sz="2400" dirty="0"/>
              <a:t>Le secteur agricole étant un secteur porteur de la vraie valeur ajoutée, il est impérieux pour notre pays de mettre en place des réformes importantes en terme des nouvelles politiques, programmes et initiatives efficaces allant dans le sens de l’engagement pris par le Chef de l’Etat à Maputo (d’ici 2030, 10% du budget doit être alloué au secteur agricole). Ainsi prend son sens le slogan du Chef de l’Etat de la République Démocratique du Congo, Son Excellence Félix Antoine TSHISEKEDI TSHILOMBO, « La Revanche du sol sur le sous-sol»</a:t>
            </a:r>
          </a:p>
          <a:p>
            <a:pPr marL="0" indent="0">
              <a:buNone/>
            </a:pPr>
            <a:r>
              <a:rPr lang="fr-FR" sz="2400" dirty="0"/>
              <a:t>Donc, il est impérieux de s’y pencher en développant un mécanisme qui permettrait une bonne gestion de produits lors de la récolte, la transformation des produits de récolte aux fins de développer la chaîne de valeur des produits agricoles quasi inexistante en RDC (ce qui permettrait d’améliorer les revenus des petits producteurs), la construction des infrastructures adéquates de stockage à proximité de lieux de production et des centres de consommation, par la mise en place des structures des chaînes de froid pour les produits de pêche, etc.</a:t>
            </a:r>
          </a:p>
          <a:p>
            <a:endParaRPr lang="fr-FR" sz="2400" dirty="0"/>
          </a:p>
        </p:txBody>
      </p:sp>
      <p:sp>
        <p:nvSpPr>
          <p:cNvPr id="2" name="Title 1">
            <a:extLst>
              <a:ext uri="{FF2B5EF4-FFF2-40B4-BE49-F238E27FC236}">
                <a16:creationId xmlns:a16="http://schemas.microsoft.com/office/drawing/2014/main" xmlns="" id="{B4F7C633-6FA1-4FBC-8E61-54FEB4587827}"/>
              </a:ext>
            </a:extLst>
          </p:cNvPr>
          <p:cNvSpPr>
            <a:spLocks noGrp="1"/>
          </p:cNvSpPr>
          <p:nvPr>
            <p:ph type="title"/>
          </p:nvPr>
        </p:nvSpPr>
        <p:spPr>
          <a:xfrm>
            <a:off x="3563007" y="-47297"/>
            <a:ext cx="3294993" cy="787453"/>
          </a:xfrm>
        </p:spPr>
        <p:txBody>
          <a:bodyPr>
            <a:normAutofit/>
          </a:bodyPr>
          <a:lstStyle/>
          <a:p>
            <a:r>
              <a:rPr lang="fr-FR" b="1" dirty="0"/>
              <a:t>conclusion</a:t>
            </a:r>
          </a:p>
        </p:txBody>
      </p:sp>
    </p:spTree>
    <p:extLst>
      <p:ext uri="{BB962C8B-B14F-4D97-AF65-F5344CB8AC3E}">
        <p14:creationId xmlns:p14="http://schemas.microsoft.com/office/powerpoint/2010/main" val="370224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F69AA2-97D6-4693-9E8A-BEBB49A5C6F9}"/>
              </a:ext>
            </a:extLst>
          </p:cNvPr>
          <p:cNvSpPr>
            <a:spLocks noGrp="1"/>
          </p:cNvSpPr>
          <p:nvPr>
            <p:ph idx="1"/>
          </p:nvPr>
        </p:nvSpPr>
        <p:spPr>
          <a:xfrm>
            <a:off x="425670" y="1261249"/>
            <a:ext cx="11621786" cy="5265902"/>
          </a:xfrm>
        </p:spPr>
        <p:txBody>
          <a:bodyPr>
            <a:noAutofit/>
          </a:bodyPr>
          <a:lstStyle/>
          <a:p>
            <a:pPr marL="0" indent="0">
              <a:buNone/>
            </a:pPr>
            <a:r>
              <a:rPr lang="fr-FR" sz="2200" dirty="0"/>
              <a:t>Afin de résorber ce problème de gestion des pertes post-récoltes, il est important pour la RDC de :</a:t>
            </a:r>
          </a:p>
          <a:p>
            <a:r>
              <a:rPr lang="fr-FR" sz="2200" dirty="0"/>
              <a:t> </a:t>
            </a:r>
            <a:r>
              <a:rPr lang="fr-FR" sz="2200" dirty="0" smtClean="0"/>
              <a:t>Investir </a:t>
            </a:r>
            <a:r>
              <a:rPr lang="fr-FR" sz="2200" dirty="0"/>
              <a:t>dans les infrastructures et constitution des réserves stratégiques des produits vivriers ;</a:t>
            </a:r>
          </a:p>
          <a:p>
            <a:r>
              <a:rPr lang="fr-FR" sz="2200" dirty="0"/>
              <a:t>Relier les petits exploitants agricoles à la demande de marché des principaux acheteurs et des marchés locaux alternatifs</a:t>
            </a:r>
          </a:p>
          <a:p>
            <a:r>
              <a:rPr lang="fr-FR" sz="2200" dirty="0"/>
              <a:t>Regrouper les agriculteurs afin de les former dans la gestion post-récolte, de promouvoir l’adoption de nouvelles technologies et de réunir leur récoltes de façon à mieux répondre aux exigences des acheteurs en matière de quantité et de qualité</a:t>
            </a:r>
          </a:p>
          <a:p>
            <a:r>
              <a:rPr lang="fr-FR" sz="2200" dirty="0"/>
              <a:t>Utiliser des mécanismes financiers innovateurs permettant de promouvoir les investissements agricoles et de faciliter la distribution ainsi que l’acquisition des technologies, en particulier parmi les petits exploitants agricoles</a:t>
            </a:r>
          </a:p>
          <a:p>
            <a:r>
              <a:rPr lang="fr-FR" sz="2200" dirty="0"/>
              <a:t>Promouvoir l’adoption de technologies de réduction appropriées afin d’améliorer la manutention, la conservation et le traitement des produits agricoles</a:t>
            </a:r>
          </a:p>
          <a:p>
            <a:r>
              <a:rPr lang="fr-FR" sz="2200" dirty="0"/>
              <a:t>Doter les petits exploitants congolais d’un outil méthodologique d’analyse, de suivi des processus post-récolte et de la réduction des pertes. </a:t>
            </a:r>
          </a:p>
          <a:p>
            <a:endParaRPr lang="fr-FR" sz="2400" dirty="0"/>
          </a:p>
        </p:txBody>
      </p:sp>
      <p:sp>
        <p:nvSpPr>
          <p:cNvPr id="2" name="Title 1">
            <a:extLst>
              <a:ext uri="{FF2B5EF4-FFF2-40B4-BE49-F238E27FC236}">
                <a16:creationId xmlns:a16="http://schemas.microsoft.com/office/drawing/2014/main" xmlns="" id="{B4F7C633-6FA1-4FBC-8E61-54FEB4587827}"/>
              </a:ext>
            </a:extLst>
          </p:cNvPr>
          <p:cNvSpPr>
            <a:spLocks noGrp="1"/>
          </p:cNvSpPr>
          <p:nvPr>
            <p:ph type="title"/>
          </p:nvPr>
        </p:nvSpPr>
        <p:spPr>
          <a:xfrm>
            <a:off x="3547242" y="-15766"/>
            <a:ext cx="3720662" cy="755922"/>
          </a:xfrm>
        </p:spPr>
        <p:txBody>
          <a:bodyPr>
            <a:normAutofit/>
          </a:bodyPr>
          <a:lstStyle/>
          <a:p>
            <a:r>
              <a:rPr lang="fr-FR" b="1" dirty="0"/>
              <a:t>conclusion</a:t>
            </a:r>
          </a:p>
        </p:txBody>
      </p:sp>
    </p:spTree>
    <p:extLst>
      <p:ext uri="{BB962C8B-B14F-4D97-AF65-F5344CB8AC3E}">
        <p14:creationId xmlns:p14="http://schemas.microsoft.com/office/powerpoint/2010/main" val="248896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A view of a city and buildings ">
            <a:extLst>
              <a:ext uri="{FF2B5EF4-FFF2-40B4-BE49-F238E27FC236}">
                <a16:creationId xmlns:a16="http://schemas.microsoft.com/office/drawing/2014/main" xmlns="" id="{E70F7F78-29FD-3E49-BEFD-E20A8C71DD55}"/>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10128308" y="717550"/>
            <a:ext cx="2063601" cy="4953001"/>
          </a:xfrm>
        </p:spPr>
      </p:pic>
      <p:pic>
        <p:nvPicPr>
          <p:cNvPr id="35" name="Picture Placeholder 34" descr="A view of a city and buildings ">
            <a:extLst>
              <a:ext uri="{FF2B5EF4-FFF2-40B4-BE49-F238E27FC236}">
                <a16:creationId xmlns:a16="http://schemas.microsoft.com/office/drawing/2014/main" xmlns="" id="{914FB879-7F74-4546-ADF1-51C8C35FA91B}"/>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1274457" y="3168650"/>
            <a:ext cx="3367194" cy="3689350"/>
          </a:xfrm>
        </p:spPr>
      </p:pic>
      <p:pic>
        <p:nvPicPr>
          <p:cNvPr id="31" name="Picture Placeholder 30" descr="A view of a city and buildings ">
            <a:extLst>
              <a:ext uri="{FF2B5EF4-FFF2-40B4-BE49-F238E27FC236}">
                <a16:creationId xmlns:a16="http://schemas.microsoft.com/office/drawing/2014/main" xmlns="" id="{BEDAA8B5-CD18-5B4C-8E6D-80FCA8970DAF}"/>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a:stretch/>
        </p:blipFill>
        <p:spPr>
          <a:xfrm>
            <a:off x="1274457" y="0"/>
            <a:ext cx="3367194" cy="2667000"/>
          </a:xfrm>
        </p:spPr>
      </p:pic>
      <p:sp>
        <p:nvSpPr>
          <p:cNvPr id="12" name="Title 11">
            <a:extLst>
              <a:ext uri="{FF2B5EF4-FFF2-40B4-BE49-F238E27FC236}">
                <a16:creationId xmlns:a16="http://schemas.microsoft.com/office/drawing/2014/main" xmlns="" id="{8BB1D2D3-565B-8645-85F7-41F999D96B52}"/>
              </a:ext>
            </a:extLst>
          </p:cNvPr>
          <p:cNvSpPr>
            <a:spLocks noGrp="1"/>
          </p:cNvSpPr>
          <p:nvPr>
            <p:ph type="title"/>
          </p:nvPr>
        </p:nvSpPr>
        <p:spPr/>
        <p:txBody>
          <a:bodyPr/>
          <a:lstStyle/>
          <a:p>
            <a:r>
              <a:rPr lang="en-US" dirty="0">
                <a:sym typeface="Bodoni SvtyTwo ITC TT-Book"/>
              </a:rPr>
              <a:t>QUESTIONS</a:t>
            </a:r>
          </a:p>
        </p:txBody>
      </p:sp>
    </p:spTree>
    <p:extLst>
      <p:ext uri="{BB962C8B-B14F-4D97-AF65-F5344CB8AC3E}">
        <p14:creationId xmlns:p14="http://schemas.microsoft.com/office/powerpoint/2010/main" val="38525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0D2F327-0A45-7949-9B67-5AD38677133F}"/>
              </a:ext>
            </a:extLst>
          </p:cNvPr>
          <p:cNvSpPr>
            <a:spLocks noGrp="1"/>
          </p:cNvSpPr>
          <p:nvPr>
            <p:ph type="title"/>
          </p:nvPr>
        </p:nvSpPr>
        <p:spPr/>
        <p:txBody>
          <a:bodyPr/>
          <a:lstStyle/>
          <a:p>
            <a:r>
              <a:rPr lang="fr-FR" dirty="0"/>
              <a:t>sommaire</a:t>
            </a:r>
          </a:p>
        </p:txBody>
      </p:sp>
      <p:sp>
        <p:nvSpPr>
          <p:cNvPr id="10" name="Text Placeholder 9">
            <a:extLst>
              <a:ext uri="{FF2B5EF4-FFF2-40B4-BE49-F238E27FC236}">
                <a16:creationId xmlns:a16="http://schemas.microsoft.com/office/drawing/2014/main" xmlns="" id="{8400AF68-FBA7-2C44-BB48-77A539765ED5}"/>
              </a:ext>
            </a:extLst>
          </p:cNvPr>
          <p:cNvSpPr>
            <a:spLocks noGrp="1"/>
          </p:cNvSpPr>
          <p:nvPr>
            <p:ph type="body" sz="quarter" idx="14"/>
          </p:nvPr>
        </p:nvSpPr>
        <p:spPr/>
        <p:txBody>
          <a:bodyPr>
            <a:normAutofit/>
          </a:bodyPr>
          <a:lstStyle/>
          <a:p>
            <a:r>
              <a:rPr lang="fr-FR" sz="3600" dirty="0"/>
              <a:t>Situation et défis de l’agriculture en RDC</a:t>
            </a:r>
          </a:p>
          <a:p>
            <a:r>
              <a:rPr lang="fr-FR" sz="3600" dirty="0"/>
              <a:t>La gestion de pertes post-récoltes en RDC</a:t>
            </a:r>
          </a:p>
          <a:p>
            <a:r>
              <a:rPr lang="fr-FR" sz="3600" dirty="0"/>
              <a:t>La réserve stratégique générale (RSG) et son rôle dans la réduction des pertes post-récoltes</a:t>
            </a:r>
          </a:p>
        </p:txBody>
      </p:sp>
    </p:spTree>
    <p:extLst>
      <p:ext uri="{BB962C8B-B14F-4D97-AF65-F5344CB8AC3E}">
        <p14:creationId xmlns:p14="http://schemas.microsoft.com/office/powerpoint/2010/main" val="61710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xmlns="" id="{2F06A708-C428-8443-AB48-F60A95FF71FE}"/>
              </a:ext>
            </a:extLst>
          </p:cNvPr>
          <p:cNvSpPr>
            <a:spLocks noGrp="1"/>
          </p:cNvSpPr>
          <p:nvPr>
            <p:ph sz="half" idx="1"/>
          </p:nvPr>
        </p:nvSpPr>
        <p:spPr>
          <a:xfrm>
            <a:off x="287515" y="1340069"/>
            <a:ext cx="5462835" cy="4873483"/>
          </a:xfrm>
        </p:spPr>
        <p:txBody>
          <a:bodyPr>
            <a:noAutofit/>
          </a:bodyPr>
          <a:lstStyle/>
          <a:p>
            <a:pPr marL="0" indent="0">
              <a:buNone/>
            </a:pPr>
            <a:r>
              <a:rPr lang="fr-FR" sz="2400" dirty="0"/>
              <a:t>La situation de l’agriculture en RDC peut se résumer comme suit :</a:t>
            </a:r>
          </a:p>
          <a:p>
            <a:r>
              <a:rPr lang="fr-FR" sz="2400" dirty="0"/>
              <a:t>80 millions d’ha des terres arables;</a:t>
            </a:r>
          </a:p>
          <a:p>
            <a:r>
              <a:rPr lang="fr-FR" sz="2400" dirty="0"/>
              <a:t> facteurs particulièrement favorables à l’agriculture (nature des sols, hydrographie, pluviométrie, végétation, …), de l’élevage et des potentialités halieutiques considérables;</a:t>
            </a:r>
          </a:p>
          <a:p>
            <a:r>
              <a:rPr lang="fr-FR" sz="2400" dirty="0"/>
              <a:t>L’agriculture emploie plus de 70% de la population active et </a:t>
            </a:r>
          </a:p>
          <a:p>
            <a:r>
              <a:rPr lang="fr-FR" sz="2400" dirty="0"/>
              <a:t>participe pour plus de 60% à la création d’emplois. </a:t>
            </a:r>
          </a:p>
        </p:txBody>
      </p:sp>
      <p:sp>
        <p:nvSpPr>
          <p:cNvPr id="11" name="Title 10">
            <a:extLst>
              <a:ext uri="{FF2B5EF4-FFF2-40B4-BE49-F238E27FC236}">
                <a16:creationId xmlns:a16="http://schemas.microsoft.com/office/drawing/2014/main" xmlns="" id="{09B206E8-59BD-1B4C-8912-9A0443F96A4F}"/>
              </a:ext>
            </a:extLst>
          </p:cNvPr>
          <p:cNvSpPr>
            <a:spLocks noGrp="1"/>
          </p:cNvSpPr>
          <p:nvPr>
            <p:ph type="title"/>
          </p:nvPr>
        </p:nvSpPr>
        <p:spPr>
          <a:xfrm>
            <a:off x="409902" y="-15756"/>
            <a:ext cx="5218387" cy="1813030"/>
          </a:xfrm>
        </p:spPr>
        <p:txBody>
          <a:bodyPr>
            <a:normAutofit/>
          </a:bodyPr>
          <a:lstStyle/>
          <a:p>
            <a:r>
              <a:rPr lang="fr-FR" sz="3000" dirty="0"/>
              <a:t>Situation et défis de l’agriculture en </a:t>
            </a:r>
            <a:r>
              <a:rPr lang="fr-FR" sz="3000" dirty="0" err="1"/>
              <a:t>RDc</a:t>
            </a:r>
            <a:endParaRPr lang="fr-FR" sz="3000" dirty="0"/>
          </a:p>
        </p:txBody>
      </p:sp>
      <p:pic>
        <p:nvPicPr>
          <p:cNvPr id="5" name="Espace réservé pour une image  4"/>
          <p:cNvPicPr>
            <a:picLocks noGrp="1" noChangeAspect="1"/>
          </p:cNvPicPr>
          <p:nvPr>
            <p:ph type="pic" sz="quarter" idx="13"/>
          </p:nvPr>
        </p:nvPicPr>
        <p:blipFill>
          <a:blip r:embed="rId2"/>
          <a:srcRect t="1585" b="1585"/>
          <a:stretch>
            <a:fillRect/>
          </a:stretch>
        </p:blipFill>
        <p:spPr>
          <a:xfrm>
            <a:off x="5407571" y="409910"/>
            <a:ext cx="6526925" cy="6024367"/>
          </a:xfrm>
          <a:prstGeom prst="rect">
            <a:avLst/>
          </a:prstGeom>
        </p:spPr>
      </p:pic>
      <p:sp>
        <p:nvSpPr>
          <p:cNvPr id="6" name="ZoneTexte 5"/>
          <p:cNvSpPr txBox="1"/>
          <p:nvPr/>
        </p:nvSpPr>
        <p:spPr>
          <a:xfrm>
            <a:off x="189186" y="6400800"/>
            <a:ext cx="6337731" cy="307777"/>
          </a:xfrm>
          <a:prstGeom prst="rect">
            <a:avLst/>
          </a:prstGeom>
          <a:noFill/>
        </p:spPr>
        <p:txBody>
          <a:bodyPr wrap="square" rtlCol="0">
            <a:spAutoFit/>
          </a:bodyPr>
          <a:lstStyle/>
          <a:p>
            <a:r>
              <a:rPr lang="fr-CD" sz="1400" dirty="0"/>
              <a:t>Source : Plan National Stratégique de Développement 2019 -2023 </a:t>
            </a:r>
          </a:p>
        </p:txBody>
      </p:sp>
    </p:spTree>
    <p:extLst>
      <p:ext uri="{BB962C8B-B14F-4D97-AF65-F5344CB8AC3E}">
        <p14:creationId xmlns:p14="http://schemas.microsoft.com/office/powerpoint/2010/main" val="379308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xmlns="" id="{2F06A708-C428-8443-AB48-F60A95FF71FE}"/>
              </a:ext>
            </a:extLst>
          </p:cNvPr>
          <p:cNvSpPr>
            <a:spLocks noGrp="1"/>
          </p:cNvSpPr>
          <p:nvPr>
            <p:ph sz="half" idx="1"/>
          </p:nvPr>
        </p:nvSpPr>
        <p:spPr>
          <a:xfrm>
            <a:off x="122547" y="1296211"/>
            <a:ext cx="5909246" cy="5058743"/>
          </a:xfrm>
        </p:spPr>
        <p:txBody>
          <a:bodyPr>
            <a:normAutofit/>
          </a:bodyPr>
          <a:lstStyle/>
          <a:p>
            <a:pPr lvl="0"/>
            <a:r>
              <a:rPr lang="fr-FR" sz="2400" dirty="0"/>
              <a:t>une agriculture de subsistance incapable d’assurer l’indépendance alimentaire du pays et de générer suffisamment de revenus et des emplois durables ; </a:t>
            </a:r>
          </a:p>
          <a:p>
            <a:pPr lvl="0"/>
            <a:r>
              <a:rPr lang="fr-FR" sz="2400" dirty="0"/>
              <a:t>une production qui ne progresse que d’à peine 2%/an, notamment à cause des pertes post-récoltes et </a:t>
            </a:r>
          </a:p>
          <a:p>
            <a:pPr lvl="0"/>
            <a:r>
              <a:rPr lang="fr-FR" sz="2400" dirty="0"/>
              <a:t>une agriculture pratiquée sur brulis avec des effets pervers sur l’environnement.</a:t>
            </a:r>
          </a:p>
        </p:txBody>
      </p:sp>
      <p:sp>
        <p:nvSpPr>
          <p:cNvPr id="11" name="Title 10">
            <a:extLst>
              <a:ext uri="{FF2B5EF4-FFF2-40B4-BE49-F238E27FC236}">
                <a16:creationId xmlns:a16="http://schemas.microsoft.com/office/drawing/2014/main" xmlns="" id="{09B206E8-59BD-1B4C-8912-9A0443F96A4F}"/>
              </a:ext>
            </a:extLst>
          </p:cNvPr>
          <p:cNvSpPr>
            <a:spLocks noGrp="1"/>
          </p:cNvSpPr>
          <p:nvPr>
            <p:ph type="title"/>
          </p:nvPr>
        </p:nvSpPr>
        <p:spPr>
          <a:xfrm>
            <a:off x="443059" y="47290"/>
            <a:ext cx="5291494" cy="693683"/>
          </a:xfrm>
        </p:spPr>
        <p:txBody>
          <a:bodyPr>
            <a:normAutofit fontScale="90000"/>
          </a:bodyPr>
          <a:lstStyle/>
          <a:p>
            <a:r>
              <a:rPr lang="fr-FR" sz="3000" dirty="0"/>
              <a:t>Situation et défis de l’agriculture en RDC</a:t>
            </a:r>
          </a:p>
        </p:txBody>
      </p:sp>
      <p:sp>
        <p:nvSpPr>
          <p:cNvPr id="5" name="ZoneTexte 4"/>
          <p:cNvSpPr txBox="1"/>
          <p:nvPr/>
        </p:nvSpPr>
        <p:spPr>
          <a:xfrm>
            <a:off x="128338" y="6352674"/>
            <a:ext cx="6398580" cy="307777"/>
          </a:xfrm>
          <a:prstGeom prst="rect">
            <a:avLst/>
          </a:prstGeom>
          <a:noFill/>
        </p:spPr>
        <p:txBody>
          <a:bodyPr wrap="square" rtlCol="0">
            <a:spAutoFit/>
          </a:bodyPr>
          <a:lstStyle/>
          <a:p>
            <a:r>
              <a:rPr lang="fr-CD" sz="1400" dirty="0"/>
              <a:t>Source : Plan National Stratégique de Développement 2019 -2023 </a:t>
            </a:r>
          </a:p>
        </p:txBody>
      </p:sp>
      <p:pic>
        <p:nvPicPr>
          <p:cNvPr id="6" name="Image 5"/>
          <p:cNvPicPr>
            <a:picLocks noChangeAspect="1"/>
          </p:cNvPicPr>
          <p:nvPr/>
        </p:nvPicPr>
        <p:blipFill>
          <a:blip r:embed="rId2"/>
          <a:stretch>
            <a:fillRect/>
          </a:stretch>
        </p:blipFill>
        <p:spPr>
          <a:xfrm>
            <a:off x="6031793" y="1296211"/>
            <a:ext cx="2619375" cy="1743075"/>
          </a:xfrm>
          <a:prstGeom prst="rect">
            <a:avLst/>
          </a:prstGeom>
        </p:spPr>
      </p:pic>
      <p:pic>
        <p:nvPicPr>
          <p:cNvPr id="7" name="Image 6"/>
          <p:cNvPicPr>
            <a:picLocks noChangeAspect="1"/>
          </p:cNvPicPr>
          <p:nvPr/>
        </p:nvPicPr>
        <p:blipFill>
          <a:blip r:embed="rId3"/>
          <a:stretch>
            <a:fillRect/>
          </a:stretch>
        </p:blipFill>
        <p:spPr>
          <a:xfrm>
            <a:off x="6135906" y="4886006"/>
            <a:ext cx="2600325" cy="1752600"/>
          </a:xfrm>
          <a:prstGeom prst="rect">
            <a:avLst/>
          </a:prstGeom>
        </p:spPr>
      </p:pic>
      <p:pic>
        <p:nvPicPr>
          <p:cNvPr id="8" name="Image 7"/>
          <p:cNvPicPr>
            <a:picLocks noChangeAspect="1"/>
          </p:cNvPicPr>
          <p:nvPr/>
        </p:nvPicPr>
        <p:blipFill>
          <a:blip r:embed="rId4"/>
          <a:stretch>
            <a:fillRect/>
          </a:stretch>
        </p:blipFill>
        <p:spPr>
          <a:xfrm>
            <a:off x="8948408" y="2983139"/>
            <a:ext cx="2619375" cy="1743075"/>
          </a:xfrm>
          <a:prstGeom prst="rect">
            <a:avLst/>
          </a:prstGeom>
        </p:spPr>
      </p:pic>
    </p:spTree>
    <p:extLst>
      <p:ext uri="{BB962C8B-B14F-4D97-AF65-F5344CB8AC3E}">
        <p14:creationId xmlns:p14="http://schemas.microsoft.com/office/powerpoint/2010/main" val="87783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xmlns="" id="{2F06A708-C428-8443-AB48-F60A95FF71FE}"/>
              </a:ext>
            </a:extLst>
          </p:cNvPr>
          <p:cNvSpPr>
            <a:spLocks noGrp="1"/>
          </p:cNvSpPr>
          <p:nvPr>
            <p:ph sz="half" idx="1"/>
          </p:nvPr>
        </p:nvSpPr>
        <p:spPr>
          <a:xfrm>
            <a:off x="509047" y="945925"/>
            <a:ext cx="4866994" cy="5738654"/>
          </a:xfrm>
        </p:spPr>
        <p:txBody>
          <a:bodyPr>
            <a:noAutofit/>
          </a:bodyPr>
          <a:lstStyle/>
          <a:p>
            <a:pPr marL="0" indent="0">
              <a:buNone/>
            </a:pPr>
            <a:r>
              <a:rPr lang="fr-FR" sz="2200" dirty="0"/>
              <a:t>Le Plan National Stratégique de Développement regroupe les défis de l’agriculture en 8 points dont les 3 suivants :</a:t>
            </a:r>
          </a:p>
          <a:p>
            <a:r>
              <a:rPr lang="fr-FR" sz="2200" dirty="0"/>
              <a:t>l’amélioration des revenus de producteurs et réduction significative du niveau de pauvreté de la population rurale avec un accent particulier sur </a:t>
            </a:r>
            <a:r>
              <a:rPr lang="fr-FR" sz="2200" b="1" u="sng" dirty="0"/>
              <a:t>la lutte contre les pertes post-récoltes des petits producteurs;</a:t>
            </a:r>
          </a:p>
          <a:p>
            <a:r>
              <a:rPr lang="fr-FR" sz="2200" dirty="0"/>
              <a:t>renforcement du cadre légal et institutionnel;</a:t>
            </a:r>
          </a:p>
          <a:p>
            <a:r>
              <a:rPr lang="fr-FR" sz="2200" dirty="0"/>
              <a:t>modernisation des systèmes de production agricole</a:t>
            </a:r>
            <a:endParaRPr lang="en-US" sz="2200" dirty="0"/>
          </a:p>
        </p:txBody>
      </p:sp>
      <p:sp>
        <p:nvSpPr>
          <p:cNvPr id="11" name="Title 10">
            <a:extLst>
              <a:ext uri="{FF2B5EF4-FFF2-40B4-BE49-F238E27FC236}">
                <a16:creationId xmlns:a16="http://schemas.microsoft.com/office/drawing/2014/main" xmlns="" id="{09B206E8-59BD-1B4C-8912-9A0443F96A4F}"/>
              </a:ext>
            </a:extLst>
          </p:cNvPr>
          <p:cNvSpPr>
            <a:spLocks noGrp="1"/>
          </p:cNvSpPr>
          <p:nvPr>
            <p:ph type="title"/>
          </p:nvPr>
        </p:nvSpPr>
        <p:spPr>
          <a:xfrm>
            <a:off x="409903" y="-15769"/>
            <a:ext cx="5297214" cy="961697"/>
          </a:xfrm>
        </p:spPr>
        <p:txBody>
          <a:bodyPr>
            <a:normAutofit fontScale="90000"/>
          </a:bodyPr>
          <a:lstStyle/>
          <a:p>
            <a:r>
              <a:rPr lang="fr-FR" sz="3000" dirty="0"/>
              <a:t>Situation et défis de l’agriculture en RDC</a:t>
            </a:r>
          </a:p>
        </p:txBody>
      </p:sp>
      <p:pic>
        <p:nvPicPr>
          <p:cNvPr id="3" name="Image 2"/>
          <p:cNvPicPr>
            <a:picLocks noChangeAspect="1"/>
          </p:cNvPicPr>
          <p:nvPr/>
        </p:nvPicPr>
        <p:blipFill>
          <a:blip r:embed="rId2"/>
          <a:stretch>
            <a:fillRect/>
          </a:stretch>
        </p:blipFill>
        <p:spPr>
          <a:xfrm>
            <a:off x="5565900" y="4930676"/>
            <a:ext cx="2857500" cy="1600200"/>
          </a:xfrm>
          <a:prstGeom prst="rect">
            <a:avLst/>
          </a:prstGeom>
        </p:spPr>
      </p:pic>
      <p:pic>
        <p:nvPicPr>
          <p:cNvPr id="4" name="Image 3"/>
          <p:cNvPicPr>
            <a:picLocks noChangeAspect="1"/>
          </p:cNvPicPr>
          <p:nvPr/>
        </p:nvPicPr>
        <p:blipFill>
          <a:blip r:embed="rId3"/>
          <a:stretch>
            <a:fillRect/>
          </a:stretch>
        </p:blipFill>
        <p:spPr>
          <a:xfrm>
            <a:off x="5565900" y="1209998"/>
            <a:ext cx="2857499" cy="1558820"/>
          </a:xfrm>
          <a:prstGeom prst="rect">
            <a:avLst/>
          </a:prstGeom>
        </p:spPr>
      </p:pic>
      <p:pic>
        <p:nvPicPr>
          <p:cNvPr id="5" name="Image 4"/>
          <p:cNvPicPr>
            <a:picLocks noChangeAspect="1"/>
          </p:cNvPicPr>
          <p:nvPr/>
        </p:nvPicPr>
        <p:blipFill>
          <a:blip r:embed="rId4"/>
          <a:stretch>
            <a:fillRect/>
          </a:stretch>
        </p:blipFill>
        <p:spPr>
          <a:xfrm>
            <a:off x="8844640" y="4920653"/>
            <a:ext cx="2847975" cy="1609725"/>
          </a:xfrm>
          <a:prstGeom prst="rect">
            <a:avLst/>
          </a:prstGeom>
        </p:spPr>
      </p:pic>
      <p:pic>
        <p:nvPicPr>
          <p:cNvPr id="6" name="Image 5"/>
          <p:cNvPicPr>
            <a:picLocks noChangeAspect="1"/>
          </p:cNvPicPr>
          <p:nvPr/>
        </p:nvPicPr>
        <p:blipFill>
          <a:blip r:embed="rId5"/>
          <a:stretch>
            <a:fillRect/>
          </a:stretch>
        </p:blipFill>
        <p:spPr>
          <a:xfrm>
            <a:off x="8844640" y="1209997"/>
            <a:ext cx="2836636" cy="1558820"/>
          </a:xfrm>
          <a:prstGeom prst="rect">
            <a:avLst/>
          </a:prstGeom>
        </p:spPr>
      </p:pic>
      <p:pic>
        <p:nvPicPr>
          <p:cNvPr id="7" name="Image 6"/>
          <p:cNvPicPr>
            <a:picLocks noChangeAspect="1"/>
          </p:cNvPicPr>
          <p:nvPr/>
        </p:nvPicPr>
        <p:blipFill>
          <a:blip r:embed="rId6"/>
          <a:stretch>
            <a:fillRect/>
          </a:stretch>
        </p:blipFill>
        <p:spPr>
          <a:xfrm>
            <a:off x="7513755" y="2998895"/>
            <a:ext cx="2619375" cy="1743075"/>
          </a:xfrm>
          <a:prstGeom prst="rect">
            <a:avLst/>
          </a:prstGeom>
        </p:spPr>
      </p:pic>
      <p:sp>
        <p:nvSpPr>
          <p:cNvPr id="9" name="ZoneTexte 8"/>
          <p:cNvSpPr txBox="1"/>
          <p:nvPr/>
        </p:nvSpPr>
        <p:spPr>
          <a:xfrm>
            <a:off x="128338" y="6352674"/>
            <a:ext cx="6398580" cy="307777"/>
          </a:xfrm>
          <a:prstGeom prst="rect">
            <a:avLst/>
          </a:prstGeom>
          <a:noFill/>
        </p:spPr>
        <p:txBody>
          <a:bodyPr wrap="square" rtlCol="0">
            <a:spAutoFit/>
          </a:bodyPr>
          <a:lstStyle/>
          <a:p>
            <a:r>
              <a:rPr lang="fr-CD" sz="1400" dirty="0"/>
              <a:t>Source : Plan National Stratégique de Développement 2019 -2023 </a:t>
            </a:r>
          </a:p>
        </p:txBody>
      </p:sp>
    </p:spTree>
    <p:extLst>
      <p:ext uri="{BB962C8B-B14F-4D97-AF65-F5344CB8AC3E}">
        <p14:creationId xmlns:p14="http://schemas.microsoft.com/office/powerpoint/2010/main" val="401553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p:txBody>
          <a:bodyPr>
            <a:noAutofit/>
          </a:bodyPr>
          <a:lstStyle/>
          <a:p>
            <a:r>
              <a:rPr lang="fr-FR" sz="3000"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4703975" y="1763549"/>
            <a:ext cx="6913286" cy="4894262"/>
          </a:xfrm>
        </p:spPr>
        <p:txBody>
          <a:bodyPr>
            <a:normAutofit/>
          </a:bodyPr>
          <a:lstStyle/>
          <a:p>
            <a:r>
              <a:rPr lang="fr-FR" sz="2400" dirty="0"/>
              <a:t>Des pertes les plus significatives se produisent dans ces systèmes à partir </a:t>
            </a:r>
            <a:r>
              <a:rPr lang="fr-FR" sz="2400" b="1" u="sng" dirty="0"/>
              <a:t>de la récolte, le stockage, la transformation, le transport, la collecte et la commercialisation. </a:t>
            </a:r>
          </a:p>
          <a:p>
            <a:r>
              <a:rPr lang="fr-FR" sz="2400" dirty="0"/>
              <a:t>La réduction des pertes alimentaires contribue à améliorer la sécurité alimentaire et les revenus des petits exploitants.</a:t>
            </a:r>
          </a:p>
          <a:p>
            <a:r>
              <a:rPr lang="fr-FR" sz="2400" dirty="0"/>
              <a:t>Le gouvernement congolais s’est engagé dans un vaste programme de l’agriculture à travers le plan national d’Investissement Agricole dans la voie de l’émergence. </a:t>
            </a:r>
          </a:p>
          <a:p>
            <a:pPr marL="342900" indent="-342900">
              <a:buFont typeface="+mj-lt"/>
              <a:buAutoNum type="arabicPeriod"/>
            </a:pPr>
            <a:endParaRPr lang="en-US" dirty="0"/>
          </a:p>
        </p:txBody>
      </p:sp>
      <p:pic>
        <p:nvPicPr>
          <p:cNvPr id="7" name="Image 6"/>
          <p:cNvPicPr>
            <a:picLocks noChangeAspect="1"/>
          </p:cNvPicPr>
          <p:nvPr/>
        </p:nvPicPr>
        <p:blipFill>
          <a:blip r:embed="rId2"/>
          <a:stretch>
            <a:fillRect/>
          </a:stretch>
        </p:blipFill>
        <p:spPr>
          <a:xfrm>
            <a:off x="266024" y="4238693"/>
            <a:ext cx="3672334" cy="2039936"/>
          </a:xfrm>
          <a:prstGeom prst="rect">
            <a:avLst/>
          </a:prstGeom>
        </p:spPr>
      </p:pic>
      <p:pic>
        <p:nvPicPr>
          <p:cNvPr id="8" name="Image 7"/>
          <p:cNvPicPr>
            <a:picLocks noChangeAspect="1"/>
          </p:cNvPicPr>
          <p:nvPr/>
        </p:nvPicPr>
        <p:blipFill>
          <a:blip r:embed="rId3"/>
          <a:stretch>
            <a:fillRect/>
          </a:stretch>
        </p:blipFill>
        <p:spPr>
          <a:xfrm>
            <a:off x="252885" y="1320357"/>
            <a:ext cx="3685473" cy="2063865"/>
          </a:xfrm>
          <a:prstGeom prst="rect">
            <a:avLst/>
          </a:prstGeom>
        </p:spPr>
      </p:pic>
    </p:spTree>
    <p:extLst>
      <p:ext uri="{BB962C8B-B14F-4D97-AF65-F5344CB8AC3E}">
        <p14:creationId xmlns:p14="http://schemas.microsoft.com/office/powerpoint/2010/main" val="180692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p:txBody>
          <a:bodyPr>
            <a:noAutofit/>
          </a:bodyPr>
          <a:lstStyle/>
          <a:p>
            <a:r>
              <a:rPr lang="fr-FR" sz="3000"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3516198" y="1763549"/>
            <a:ext cx="8094777" cy="4894262"/>
          </a:xfrm>
        </p:spPr>
        <p:txBody>
          <a:bodyPr>
            <a:normAutofit fontScale="92500" lnSpcReduction="10000"/>
          </a:bodyPr>
          <a:lstStyle/>
          <a:p>
            <a:r>
              <a:rPr lang="fr-FR" sz="2600" dirty="0"/>
              <a:t>En 2015, la RDC s’était engagée dans une réflexion pour lutter contre les pertes post-récoltes en associant des experts du Gouvernement, des Agences des Nations Unies, ONG Internationales et locales, des Universités et Centres de recherches ainsi que du secteur privé autour du thème « Contribuer à améliorer la sécurité alimentaire et les opportunités de revenus grâce à la réduction des pertes alimentaires dans les chaines de valeur des céréales ». </a:t>
            </a:r>
          </a:p>
          <a:p>
            <a:r>
              <a:rPr lang="fr-FR" sz="2600" dirty="0"/>
              <a:t>Cette activité s’inscrivait dans le cadre du lancement officiel du projet « Intégration des initiatives de réduction des pertes alimentaires pour les petits exploitants dans les zones à déficit vivrier ». Il ciblait le riz et le maïs dans trois zones provinces : Kinshasa, le Bas-Congo et le Bandundu.</a:t>
            </a:r>
          </a:p>
          <a:p>
            <a:pPr marL="342900" indent="-342900">
              <a:buFont typeface="+mj-lt"/>
              <a:buAutoNum type="arabicPeriod"/>
            </a:pPr>
            <a:endParaRPr lang="en-US" dirty="0"/>
          </a:p>
        </p:txBody>
      </p:sp>
      <p:pic>
        <p:nvPicPr>
          <p:cNvPr id="6" name="Image 14"/>
          <p:cNvPicPr>
            <a:picLocks noChangeAspect="1"/>
          </p:cNvPicPr>
          <p:nvPr/>
        </p:nvPicPr>
        <p:blipFill>
          <a:blip r:embed="rId2"/>
          <a:stretch>
            <a:fillRect/>
          </a:stretch>
        </p:blipFill>
        <p:spPr>
          <a:xfrm>
            <a:off x="268012" y="3751868"/>
            <a:ext cx="2933539" cy="1663651"/>
          </a:xfrm>
          <a:prstGeom prst="rect">
            <a:avLst/>
          </a:prstGeom>
        </p:spPr>
      </p:pic>
      <p:pic>
        <p:nvPicPr>
          <p:cNvPr id="7" name="Image 10" descr="Digitalcongo.net | Une saison agricole porteuse d'espoir après la  disparition des chenilles rongeures"/>
          <p:cNvPicPr/>
          <p:nvPr/>
        </p:nvPicPr>
        <p:blipFill>
          <a:blip r:embed="rId3">
            <a:extLst>
              <a:ext uri="{28A0092B-C50C-407E-A947-70E740481C1C}">
                <a14:useLocalDpi xmlns:a14="http://schemas.microsoft.com/office/drawing/2010/main" val="0"/>
              </a:ext>
            </a:extLst>
          </a:blip>
          <a:srcRect/>
          <a:stretch>
            <a:fillRect/>
          </a:stretch>
        </p:blipFill>
        <p:spPr bwMode="auto">
          <a:xfrm>
            <a:off x="268012" y="438335"/>
            <a:ext cx="2601310" cy="2017986"/>
          </a:xfrm>
          <a:prstGeom prst="rect">
            <a:avLst/>
          </a:prstGeom>
          <a:noFill/>
          <a:ln>
            <a:noFill/>
          </a:ln>
        </p:spPr>
      </p:pic>
    </p:spTree>
    <p:extLst>
      <p:ext uri="{BB962C8B-B14F-4D97-AF65-F5344CB8AC3E}">
        <p14:creationId xmlns:p14="http://schemas.microsoft.com/office/powerpoint/2010/main" val="205885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a:xfrm>
            <a:off x="6101255" y="740982"/>
            <a:ext cx="6090744" cy="811677"/>
          </a:xfrm>
        </p:spPr>
        <p:txBody>
          <a:bodyPr>
            <a:noAutofit/>
          </a:bodyPr>
          <a:lstStyle/>
          <a:p>
            <a:pPr algn="ctr"/>
            <a:r>
              <a:rPr lang="fr-FR" sz="3000" b="1"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3139126" y="2175641"/>
            <a:ext cx="8471849" cy="4702894"/>
          </a:xfrm>
        </p:spPr>
        <p:txBody>
          <a:bodyPr>
            <a:normAutofit/>
          </a:bodyPr>
          <a:lstStyle/>
          <a:p>
            <a:r>
              <a:rPr lang="fr-FR" sz="2400" dirty="0"/>
              <a:t>Les petits agriculteurs en RDC perdent entre 30% et 50% de leur production. Ce qui influe considérablement sur le rendement final et entraine une réponse inefficace aux attentes ou aux besoins alimentaires de la population.</a:t>
            </a:r>
          </a:p>
          <a:p>
            <a:r>
              <a:rPr lang="fr-FR" sz="2400" dirty="0"/>
              <a:t>La perte de denrées alimentaires a lieu tout au long de cette chaîne de valeur agricole est , mais elle est également considérable lors la récolte pour divers : Savoir-faire limité, mauvaise anticipation du temps et des moyens nécessaire, accès limité au crédit et au financement, ainsi que difficultés à créer une liaison efficace et rentable entre l’offre du petit exploitant agricole et la demande de l’acheteur.</a:t>
            </a:r>
            <a:endParaRPr lang="en-US" sz="2400" dirty="0"/>
          </a:p>
        </p:txBody>
      </p:sp>
      <p:sp>
        <p:nvSpPr>
          <p:cNvPr id="7" name="Text Placeholder 9">
            <a:extLst>
              <a:ext uri="{FF2B5EF4-FFF2-40B4-BE49-F238E27FC236}">
                <a16:creationId xmlns:a16="http://schemas.microsoft.com/office/drawing/2014/main" xmlns="" id="{8400AF68-FBA7-2C44-BB48-77A539765ED5}"/>
              </a:ext>
            </a:extLst>
          </p:cNvPr>
          <p:cNvSpPr txBox="1">
            <a:spLocks/>
          </p:cNvSpPr>
          <p:nvPr/>
        </p:nvSpPr>
        <p:spPr>
          <a:xfrm>
            <a:off x="5896303" y="1876088"/>
            <a:ext cx="4957926" cy="520703"/>
          </a:xfrm>
          <a:prstGeom prst="rect">
            <a:avLst/>
          </a:prstGeom>
        </p:spPr>
        <p:txBody>
          <a:bodyPr vert="horz" lIns="91440" tIns="45720" rIns="91440" bIns="45720" rtlCol="0" anchor="ctr">
            <a:noAutofit/>
          </a:bodyPr>
          <a:lstStyle>
            <a:lvl1pPr marL="306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E32D91"/>
              </a:buClr>
              <a:buFont typeface="Wingdings 2" panose="05020102010507070707" pitchFamily="18" charset="2"/>
              <a:buNone/>
            </a:pPr>
            <a:r>
              <a:rPr lang="fr-FR" sz="2800" b="1" i="1" u="sng" dirty="0">
                <a:solidFill>
                  <a:prstClr val="black">
                    <a:lumMod val="75000"/>
                    <a:lumOff val="25000"/>
                  </a:prstClr>
                </a:solidFill>
              </a:rPr>
              <a:t>1) Récolte</a:t>
            </a:r>
          </a:p>
        </p:txBody>
      </p:sp>
      <p:pic>
        <p:nvPicPr>
          <p:cNvPr id="12" name="Image 11" descr="RDC : réduction des importations agricoles, une lutte lancée depuis la  Tshopo - Congo Sauti"/>
          <p:cNvPicPr/>
          <p:nvPr/>
        </p:nvPicPr>
        <p:blipFill>
          <a:blip r:embed="rId2">
            <a:extLst>
              <a:ext uri="{28A0092B-C50C-407E-A947-70E740481C1C}">
                <a14:useLocalDpi xmlns:a14="http://schemas.microsoft.com/office/drawing/2010/main" val="0"/>
              </a:ext>
            </a:extLst>
          </a:blip>
          <a:srcRect/>
          <a:stretch>
            <a:fillRect/>
          </a:stretch>
        </p:blipFill>
        <p:spPr bwMode="auto">
          <a:xfrm>
            <a:off x="363578" y="460072"/>
            <a:ext cx="2631869" cy="2017986"/>
          </a:xfrm>
          <a:prstGeom prst="rect">
            <a:avLst/>
          </a:prstGeom>
          <a:noFill/>
          <a:ln>
            <a:noFill/>
          </a:ln>
        </p:spPr>
      </p:pic>
      <p:pic>
        <p:nvPicPr>
          <p:cNvPr id="13" name="Image 12" descr="Sud-Kivu : Le ministre provincial de l'agriculture lance la récolte des  produits maraîchers de la saison A."/>
          <p:cNvPicPr/>
          <p:nvPr/>
        </p:nvPicPr>
        <p:blipFill>
          <a:blip r:embed="rId3">
            <a:extLst>
              <a:ext uri="{28A0092B-C50C-407E-A947-70E740481C1C}">
                <a14:useLocalDpi xmlns:a14="http://schemas.microsoft.com/office/drawing/2010/main" val="0"/>
              </a:ext>
            </a:extLst>
          </a:blip>
          <a:srcRect/>
          <a:stretch>
            <a:fillRect/>
          </a:stretch>
        </p:blipFill>
        <p:spPr bwMode="auto">
          <a:xfrm>
            <a:off x="394123" y="2509102"/>
            <a:ext cx="2601324" cy="2017986"/>
          </a:xfrm>
          <a:prstGeom prst="rect">
            <a:avLst/>
          </a:prstGeom>
          <a:noFill/>
          <a:ln>
            <a:noFill/>
          </a:ln>
        </p:spPr>
      </p:pic>
      <p:pic>
        <p:nvPicPr>
          <p:cNvPr id="14" name="Image 13" descr="RD Congo : une principale source de nourriture sous la menace d'un virus"/>
          <p:cNvPicPr/>
          <p:nvPr/>
        </p:nvPicPr>
        <p:blipFill>
          <a:blip r:embed="rId4">
            <a:extLst>
              <a:ext uri="{28A0092B-C50C-407E-A947-70E740481C1C}">
                <a14:useLocalDpi xmlns:a14="http://schemas.microsoft.com/office/drawing/2010/main" val="0"/>
              </a:ext>
            </a:extLst>
          </a:blip>
          <a:srcRect/>
          <a:stretch>
            <a:fillRect/>
          </a:stretch>
        </p:blipFill>
        <p:spPr bwMode="auto">
          <a:xfrm>
            <a:off x="363577" y="4558132"/>
            <a:ext cx="2631869" cy="2002651"/>
          </a:xfrm>
          <a:prstGeom prst="rect">
            <a:avLst/>
          </a:prstGeom>
          <a:noFill/>
          <a:ln>
            <a:noFill/>
          </a:ln>
        </p:spPr>
      </p:pic>
    </p:spTree>
    <p:extLst>
      <p:ext uri="{BB962C8B-B14F-4D97-AF65-F5344CB8AC3E}">
        <p14:creationId xmlns:p14="http://schemas.microsoft.com/office/powerpoint/2010/main" val="297334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6BF800B-2D91-A844-B4B2-97273E94E563}"/>
              </a:ext>
            </a:extLst>
          </p:cNvPr>
          <p:cNvSpPr>
            <a:spLocks noGrp="1"/>
          </p:cNvSpPr>
          <p:nvPr>
            <p:ph type="title"/>
          </p:nvPr>
        </p:nvSpPr>
        <p:spPr>
          <a:xfrm>
            <a:off x="6101255" y="409910"/>
            <a:ext cx="6090744" cy="811677"/>
          </a:xfrm>
        </p:spPr>
        <p:txBody>
          <a:bodyPr>
            <a:noAutofit/>
          </a:bodyPr>
          <a:lstStyle/>
          <a:p>
            <a:pPr algn="ctr"/>
            <a:r>
              <a:rPr lang="fr-FR" sz="3000" b="1" dirty="0"/>
              <a:t>La gestion de pertes post-récoltes en RDC</a:t>
            </a:r>
          </a:p>
        </p:txBody>
      </p:sp>
      <p:sp>
        <p:nvSpPr>
          <p:cNvPr id="4" name="Content Placeholder 3">
            <a:extLst>
              <a:ext uri="{FF2B5EF4-FFF2-40B4-BE49-F238E27FC236}">
                <a16:creationId xmlns:a16="http://schemas.microsoft.com/office/drawing/2014/main" xmlns="" id="{258465F5-4312-2541-8368-01B99B3E9619}"/>
              </a:ext>
            </a:extLst>
          </p:cNvPr>
          <p:cNvSpPr>
            <a:spLocks noGrp="1"/>
          </p:cNvSpPr>
          <p:nvPr>
            <p:ph sz="quarter" idx="14"/>
          </p:nvPr>
        </p:nvSpPr>
        <p:spPr>
          <a:xfrm>
            <a:off x="6096000" y="2033751"/>
            <a:ext cx="5514975" cy="4844783"/>
          </a:xfrm>
        </p:spPr>
        <p:txBody>
          <a:bodyPr>
            <a:normAutofit/>
          </a:bodyPr>
          <a:lstStyle/>
          <a:p>
            <a:r>
              <a:rPr lang="fr-FR" sz="2200" dirty="0"/>
              <a:t>Les paysans possèdent des expériences significatives dans le domaine du stockage de produits agricoles. Mais les formes de stockage les plus pratiquées en milieu rural sont encore traditionnelles et inadéquates, rudimentaires tant sur la manière de stocker que sur les infrastructures y afférant. </a:t>
            </a:r>
          </a:p>
          <a:p>
            <a:r>
              <a:rPr lang="fr-FR" sz="2200" dirty="0"/>
              <a:t>Ces conditions de stockage traditionnel causent encore beaucoup de pertes qui affectent non seulement les quantités de produit destinées à l’autoconsommation, mais également celles pouvant être vendues lors de la période de hausse de prix. </a:t>
            </a:r>
          </a:p>
        </p:txBody>
      </p:sp>
      <p:sp>
        <p:nvSpPr>
          <p:cNvPr id="7" name="Text Placeholder 9">
            <a:extLst>
              <a:ext uri="{FF2B5EF4-FFF2-40B4-BE49-F238E27FC236}">
                <a16:creationId xmlns:a16="http://schemas.microsoft.com/office/drawing/2014/main" xmlns="" id="{8400AF68-FBA7-2C44-BB48-77A539765ED5}"/>
              </a:ext>
            </a:extLst>
          </p:cNvPr>
          <p:cNvSpPr txBox="1">
            <a:spLocks/>
          </p:cNvSpPr>
          <p:nvPr/>
        </p:nvSpPr>
        <p:spPr>
          <a:xfrm>
            <a:off x="5849004" y="1375202"/>
            <a:ext cx="4957926" cy="504934"/>
          </a:xfrm>
          <a:prstGeom prst="rect">
            <a:avLst/>
          </a:prstGeom>
        </p:spPr>
        <p:txBody>
          <a:bodyPr vert="horz" lIns="91440" tIns="45720" rIns="91440" bIns="45720" rtlCol="0" anchor="ctr">
            <a:noAutofit/>
          </a:bodyPr>
          <a:lstStyle>
            <a:lvl1pPr marL="306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ts val="1000"/>
              </a:spcBef>
              <a:spcAft>
                <a:spcPts val="15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E32D91"/>
              </a:buClr>
              <a:buFont typeface="Wingdings 2" panose="05020102010507070707" pitchFamily="18" charset="2"/>
              <a:buNone/>
            </a:pPr>
            <a:r>
              <a:rPr lang="fr-FR" sz="2800" b="1" i="1" u="sng" dirty="0">
                <a:solidFill>
                  <a:prstClr val="black">
                    <a:lumMod val="75000"/>
                    <a:lumOff val="25000"/>
                  </a:prstClr>
                </a:solidFill>
              </a:rPr>
              <a:t>2) Stockage et Transport</a:t>
            </a:r>
          </a:p>
        </p:txBody>
      </p:sp>
      <p:pic>
        <p:nvPicPr>
          <p:cNvPr id="5" name="Image 4"/>
          <p:cNvPicPr>
            <a:picLocks noChangeAspect="1"/>
          </p:cNvPicPr>
          <p:nvPr/>
        </p:nvPicPr>
        <p:blipFill>
          <a:blip r:embed="rId2"/>
          <a:stretch>
            <a:fillRect/>
          </a:stretch>
        </p:blipFill>
        <p:spPr>
          <a:xfrm>
            <a:off x="3010304" y="835574"/>
            <a:ext cx="2838701" cy="2191408"/>
          </a:xfrm>
          <a:prstGeom prst="rect">
            <a:avLst/>
          </a:prstGeom>
        </p:spPr>
      </p:pic>
      <p:pic>
        <p:nvPicPr>
          <p:cNvPr id="6" name="Image 5"/>
          <p:cNvPicPr>
            <a:picLocks noChangeAspect="1"/>
          </p:cNvPicPr>
          <p:nvPr/>
        </p:nvPicPr>
        <p:blipFill>
          <a:blip r:embed="rId3"/>
          <a:stretch>
            <a:fillRect/>
          </a:stretch>
        </p:blipFill>
        <p:spPr>
          <a:xfrm>
            <a:off x="204952" y="3121613"/>
            <a:ext cx="2648607" cy="2317532"/>
          </a:xfrm>
          <a:prstGeom prst="rect">
            <a:avLst/>
          </a:prstGeom>
        </p:spPr>
      </p:pic>
      <p:pic>
        <p:nvPicPr>
          <p:cNvPr id="9" name="Image 8"/>
          <p:cNvPicPr>
            <a:picLocks noChangeAspect="1"/>
          </p:cNvPicPr>
          <p:nvPr/>
        </p:nvPicPr>
        <p:blipFill>
          <a:blip r:embed="rId4"/>
          <a:stretch>
            <a:fillRect/>
          </a:stretch>
        </p:blipFill>
        <p:spPr>
          <a:xfrm>
            <a:off x="204952" y="835574"/>
            <a:ext cx="2648607" cy="2191408"/>
          </a:xfrm>
          <a:prstGeom prst="rect">
            <a:avLst/>
          </a:prstGeom>
        </p:spPr>
      </p:pic>
      <p:pic>
        <p:nvPicPr>
          <p:cNvPr id="15" name="Image 14"/>
          <p:cNvPicPr>
            <a:picLocks noChangeAspect="1"/>
          </p:cNvPicPr>
          <p:nvPr/>
        </p:nvPicPr>
        <p:blipFill>
          <a:blip r:embed="rId5"/>
          <a:stretch>
            <a:fillRect/>
          </a:stretch>
        </p:blipFill>
        <p:spPr>
          <a:xfrm>
            <a:off x="3010303" y="3121613"/>
            <a:ext cx="2838701" cy="2317531"/>
          </a:xfrm>
          <a:prstGeom prst="rect">
            <a:avLst/>
          </a:prstGeom>
        </p:spPr>
      </p:pic>
    </p:spTree>
    <p:extLst>
      <p:ext uri="{BB962C8B-B14F-4D97-AF65-F5344CB8AC3E}">
        <p14:creationId xmlns:p14="http://schemas.microsoft.com/office/powerpoint/2010/main" val="187045453"/>
      </p:ext>
    </p:extLst>
  </p:cSld>
  <p:clrMapOvr>
    <a:masterClrMapping/>
  </p:clrMapOvr>
</p:sld>
</file>

<file path=ppt/theme/theme1.xml><?xml version="1.0" encoding="utf-8"?>
<a:theme xmlns:a="http://schemas.openxmlformats.org/drawingml/2006/main" name="Dividend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nimalist_Light_Sales Pitch_01_Win32_AS_v4" id="{AE3810B2-EB50-490A-9B4E-9FA07A4550C3}" vid="{D5F0F717-C359-4A2D-BDB0-CA99CA687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9ad693a-8e4a-419f-a6ae-aec6a6c41f3e" xsi:nil="true"/>
    <TaxCatchAll xmlns="03464e80-05b3-4a2a-bcba-51583385baa8" xsi:nil="true"/>
    <lcf76f155ced4ddcb4097134ff3c332f xmlns="19ad693a-8e4a-419f-a6ae-aec6a6c41f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163F9E91CEAE49A30C6354825D286C" ma:contentTypeVersion="16" ma:contentTypeDescription="Create a new document." ma:contentTypeScope="" ma:versionID="bddb9eda988cd93b2661f5c5e5c6d8fd">
  <xsd:schema xmlns:xsd="http://www.w3.org/2001/XMLSchema" xmlns:xs="http://www.w3.org/2001/XMLSchema" xmlns:p="http://schemas.microsoft.com/office/2006/metadata/properties" xmlns:ns2="03464e80-05b3-4a2a-bcba-51583385baa8" xmlns:ns3="19ad693a-8e4a-419f-a6ae-aec6a6c41f3e" targetNamespace="http://schemas.microsoft.com/office/2006/metadata/properties" ma:root="true" ma:fieldsID="9b042531271c9fd93f453dde06b77352" ns2:_="" ns3:_="">
    <xsd:import namespace="03464e80-05b3-4a2a-bcba-51583385baa8"/>
    <xsd:import namespace="19ad693a-8e4a-419f-a6ae-aec6a6c41f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64e80-05b3-4a2a-bcba-51583385ba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7ce5cf2-7b1a-4463-ac12-36454b9cab97}" ma:internalName="TaxCatchAll" ma:showField="CatchAllData" ma:web="03464e80-05b3-4a2a-bcba-51583385ba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ad693a-8e4a-419f-a6ae-aec6a6c41f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43B05-D266-4257-98DE-FF9D8CEDAE76}">
  <ds:schemaRefs>
    <ds:schemaRef ds:uri="http://purl.org/dc/elements/1.1/"/>
    <ds:schemaRef ds:uri="http://schemas.microsoft.com/office/2006/metadata/properties"/>
    <ds:schemaRef ds:uri="http://schemas.microsoft.com/office/2006/documentManagement/types"/>
    <ds:schemaRef ds:uri="16c05727-aa75-4e4a-9b5f-8a80a1165891"/>
    <ds:schemaRef ds:uri="http://schemas.microsoft.com/office/infopath/2007/PartnerControls"/>
    <ds:schemaRef ds:uri="http://www.w3.org/XML/1998/namespace"/>
    <ds:schemaRef ds:uri="71af3243-3dd4-4a8d-8c0d-dd76da1f02a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8435A0B9-5F49-415F-9BEE-591FDACE98D1}">
  <ds:schemaRefs>
    <ds:schemaRef ds:uri="http://schemas.microsoft.com/sharepoint/v3/contenttype/forms"/>
  </ds:schemaRefs>
</ds:datastoreItem>
</file>

<file path=customXml/itemProps3.xml><?xml version="1.0" encoding="utf-8"?>
<ds:datastoreItem xmlns:ds="http://schemas.openxmlformats.org/officeDocument/2006/customXml" ds:itemID="{14A70419-2B0D-4379-8841-F44209CC2D0D}"/>
</file>

<file path=docProps/app.xml><?xml version="1.0" encoding="utf-8"?>
<Properties xmlns="http://schemas.openxmlformats.org/officeDocument/2006/extended-properties" xmlns:vt="http://schemas.openxmlformats.org/officeDocument/2006/docPropsVTypes">
  <Template>Minimalist light sales pitch</Template>
  <TotalTime>0</TotalTime>
  <Words>1455</Words>
  <Application>Microsoft Office PowerPoint</Application>
  <PresentationFormat>Grand écran</PresentationFormat>
  <Paragraphs>69</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Bodoni SvtyTwo ITC TT-Book</vt:lpstr>
      <vt:lpstr>Calibri</vt:lpstr>
      <vt:lpstr>Garamond</vt:lpstr>
      <vt:lpstr>Helvetica Light</vt:lpstr>
      <vt:lpstr>Open Sans</vt:lpstr>
      <vt:lpstr>Wingdings 2</vt:lpstr>
      <vt:lpstr>DividendVTI</vt:lpstr>
      <vt:lpstr>La réserve stratégique de la RDC et la gestion des pertes après récoltes</vt:lpstr>
      <vt:lpstr>sommaire</vt:lpstr>
      <vt:lpstr>Situation et défis de l’agriculture en RDc</vt:lpstr>
      <vt:lpstr>Situation et défis de l’agriculture en RDC</vt:lpstr>
      <vt:lpstr>Situation et défis de l’agriculture en RDC</vt:lpstr>
      <vt:lpstr>La gestion de pertes post-récoltes en RDC</vt:lpstr>
      <vt:lpstr>La gestion de pertes post-récoltes en RDC</vt:lpstr>
      <vt:lpstr>La gestion de pertes post-récoltes en RDC</vt:lpstr>
      <vt:lpstr>La gestion de pertes post-récoltes en RDC</vt:lpstr>
      <vt:lpstr>La gestion de pertes post-récoltes en RDC</vt:lpstr>
      <vt:lpstr>La gestion de pertes post-récoltes en RDC</vt:lpstr>
      <vt:lpstr>La gestion de pertes post-récoltes en RDC</vt:lpstr>
      <vt:lpstr>RSG et rôle dans la rédUCTION des pertes post-récoltes.</vt:lpstr>
      <vt:lpstr>conclusion</vt:lpstr>
      <vt:lpstr>conclusion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réserve stratégique de la RDC et la gestion des pertes après récoltes</dc:title>
  <dc:creator/>
  <cp:lastModifiedBy/>
  <cp:revision>3</cp:revision>
  <dcterms:created xsi:type="dcterms:W3CDTF">2023-09-21T17:07:24Z</dcterms:created>
  <dcterms:modified xsi:type="dcterms:W3CDTF">2023-09-23T08:16:54Z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0x010100BE163F9E91CEAE49A30C6354825D286C</vt:lpwstr>
  </property>
</Properties>
</file>